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7" r:id="rId2"/>
    <p:sldId id="424" r:id="rId3"/>
    <p:sldId id="438" r:id="rId4"/>
    <p:sldId id="449" r:id="rId5"/>
    <p:sldId id="450" r:id="rId6"/>
    <p:sldId id="453" r:id="rId7"/>
    <p:sldId id="451" r:id="rId8"/>
    <p:sldId id="448" r:id="rId9"/>
    <p:sldId id="452" r:id="rId10"/>
    <p:sldId id="454" r:id="rId11"/>
    <p:sldId id="445" r:id="rId12"/>
    <p:sldId id="455" r:id="rId13"/>
    <p:sldId id="456" r:id="rId14"/>
    <p:sldId id="457" r:id="rId15"/>
    <p:sldId id="458" r:id="rId16"/>
    <p:sldId id="459" r:id="rId17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001"/>
    <a:srgbClr val="4E514A"/>
    <a:srgbClr val="0D0A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94671" autoAdjust="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78"/>
    </p:cViewPr>
  </p:sorterViewPr>
  <p:notesViewPr>
    <p:cSldViewPr snapToGrid="0">
      <p:cViewPr varScale="1">
        <p:scale>
          <a:sx n="52" d="100"/>
          <a:sy n="52" d="100"/>
        </p:scale>
        <p:origin x="2952" y="78"/>
      </p:cViewPr>
      <p:guideLst>
        <p:guide orient="horz" pos="3124"/>
        <p:guide pos="21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א'/טבת/תשפ"א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א'/טבת/תשפ"א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57965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300038" y="1239838"/>
            <a:ext cx="5949950" cy="334803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>
          <a:xfrm>
            <a:off x="448887" y="4773613"/>
            <a:ext cx="5688388" cy="4648200"/>
          </a:xfrm>
        </p:spPr>
        <p:txBody>
          <a:bodyPr/>
          <a:lstStyle/>
          <a:p>
            <a:endParaRPr lang="he-IL" sz="1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938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266700" y="1239838"/>
            <a:ext cx="5949950" cy="334803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>
          <a:xfrm>
            <a:off x="682625" y="4773613"/>
            <a:ext cx="5454650" cy="4648200"/>
          </a:xfrm>
        </p:spPr>
        <p:txBody>
          <a:bodyPr/>
          <a:lstStyle/>
          <a:p>
            <a:endParaRPr lang="he-IL" sz="1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9235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266700" y="1239838"/>
            <a:ext cx="5949950" cy="334803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>
          <a:xfrm>
            <a:off x="682625" y="4773613"/>
            <a:ext cx="5454650" cy="4648200"/>
          </a:xfrm>
        </p:spPr>
        <p:txBody>
          <a:bodyPr/>
          <a:lstStyle/>
          <a:p>
            <a:endParaRPr lang="he-IL" sz="1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2243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266700" y="1239838"/>
            <a:ext cx="5949950" cy="334803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>
          <a:xfrm>
            <a:off x="682625" y="4773613"/>
            <a:ext cx="5454650" cy="4648200"/>
          </a:xfrm>
        </p:spPr>
        <p:txBody>
          <a:bodyPr/>
          <a:lstStyle/>
          <a:p>
            <a:endParaRPr lang="he-IL" sz="1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10224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266700" y="1239838"/>
            <a:ext cx="5949950" cy="334803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>
          <a:xfrm>
            <a:off x="682625" y="4773613"/>
            <a:ext cx="5454650" cy="4648200"/>
          </a:xfrm>
        </p:spPr>
        <p:txBody>
          <a:bodyPr/>
          <a:lstStyle/>
          <a:p>
            <a:endParaRPr lang="he-IL" sz="1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19460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266700" y="1239838"/>
            <a:ext cx="5949950" cy="334803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>
          <a:xfrm>
            <a:off x="682625" y="4773613"/>
            <a:ext cx="5454650" cy="4648200"/>
          </a:xfrm>
        </p:spPr>
        <p:txBody>
          <a:bodyPr/>
          <a:lstStyle/>
          <a:p>
            <a:endParaRPr lang="he-IL" sz="1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47269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266700" y="1239838"/>
            <a:ext cx="5949950" cy="334803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>
          <a:xfrm>
            <a:off x="682625" y="4773613"/>
            <a:ext cx="5454650" cy="4648200"/>
          </a:xfrm>
        </p:spPr>
        <p:txBody>
          <a:bodyPr/>
          <a:lstStyle/>
          <a:p>
            <a:endParaRPr lang="he-IL" sz="1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1159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266700" y="1239838"/>
            <a:ext cx="5949950" cy="334803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>
          <a:xfrm>
            <a:off x="682625" y="4773613"/>
            <a:ext cx="5454650" cy="4648200"/>
          </a:xfrm>
        </p:spPr>
        <p:txBody>
          <a:bodyPr/>
          <a:lstStyle/>
          <a:p>
            <a:endParaRPr lang="he-IL" sz="1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2696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sz="18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4344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266700" y="1239838"/>
            <a:ext cx="5949950" cy="334803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>
          <a:xfrm>
            <a:off x="682625" y="4773613"/>
            <a:ext cx="5454650" cy="4648200"/>
          </a:xfrm>
        </p:spPr>
        <p:txBody>
          <a:bodyPr/>
          <a:lstStyle/>
          <a:p>
            <a:endParaRPr lang="he-IL" sz="1600" dirty="0" smtClean="0"/>
          </a:p>
          <a:p>
            <a:endParaRPr lang="he-IL" sz="1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9027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266700" y="1239838"/>
            <a:ext cx="5949950" cy="334803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>
          <a:xfrm>
            <a:off x="682625" y="4773613"/>
            <a:ext cx="5454650" cy="4648200"/>
          </a:xfrm>
        </p:spPr>
        <p:txBody>
          <a:bodyPr/>
          <a:lstStyle/>
          <a:p>
            <a:endParaRPr lang="he-IL" sz="1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4567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266700" y="1239838"/>
            <a:ext cx="5949950" cy="334803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>
          <a:xfrm>
            <a:off x="682625" y="4773613"/>
            <a:ext cx="5454650" cy="4648200"/>
          </a:xfrm>
        </p:spPr>
        <p:txBody>
          <a:bodyPr/>
          <a:lstStyle/>
          <a:p>
            <a:endParaRPr lang="he-IL" sz="1600" dirty="0" smtClean="0"/>
          </a:p>
          <a:p>
            <a:endParaRPr lang="he-IL" sz="1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8236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266700" y="1239838"/>
            <a:ext cx="5949950" cy="334803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>
          <a:xfrm>
            <a:off x="682625" y="4773613"/>
            <a:ext cx="5454650" cy="4648200"/>
          </a:xfrm>
        </p:spPr>
        <p:txBody>
          <a:bodyPr/>
          <a:lstStyle/>
          <a:p>
            <a:endParaRPr lang="he-IL" sz="1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429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300038" y="1239838"/>
            <a:ext cx="5949950" cy="334803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>
          <a:xfrm>
            <a:off x="448887" y="4773613"/>
            <a:ext cx="5688388" cy="4648200"/>
          </a:xfrm>
        </p:spPr>
        <p:txBody>
          <a:bodyPr/>
          <a:lstStyle/>
          <a:p>
            <a:endParaRPr lang="he-IL" sz="1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0976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300038" y="1239838"/>
            <a:ext cx="5949950" cy="334803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>
          <a:xfrm>
            <a:off x="448887" y="4773613"/>
            <a:ext cx="5688388" cy="4648200"/>
          </a:xfrm>
        </p:spPr>
        <p:txBody>
          <a:bodyPr/>
          <a:lstStyle/>
          <a:p>
            <a:endParaRPr lang="he-IL" sz="1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7426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16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16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16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16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16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16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16 דצמבר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16 דצמבר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16 דצמבר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16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16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16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216727" y="2817695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אנרגיה גרעינית במזה"ת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 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9050390" y="5466982"/>
            <a:ext cx="213038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200" b="1" dirty="0" smtClean="0"/>
              <a:t>פברואר 2021</a:t>
            </a:r>
            <a:endParaRPr lang="he-IL" sz="2200" b="1" dirty="0"/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1046375"/>
            <a:ext cx="10495603" cy="921869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אנרגיה גרעינית במזה"ת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875762" y="1902376"/>
            <a:ext cx="10395877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ענין גובר בעשור האחרון – סעודיה, טורקיה, מצרים, ירדן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כור באיראן (ונוספים בהקמה)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קיץ 2020 - כור ראשון במדינה ערבית (איחוד האמירויות)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he-IL" alt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6056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977100"/>
            <a:ext cx="10495603" cy="921869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מוטיבציות אפשריות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875762" y="1597566"/>
            <a:ext cx="10395877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בטחון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אנרגטי ועצמאות אנרגטית - צורך </a:t>
            </a:r>
            <a:r>
              <a:rPr lang="he-IL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אמיתי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 במקור אנרגיה אמין, הפחתת התלות ביבוא, גיוון מקורות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אנרגיה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שיקולים פנימיים: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לגיטימציה למשטר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הגרעין כסמל למודרניות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התאמה למערכת הפוליטית (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top-down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הביט גיאופוליטי – להיות חלק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מה"מועדון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הגרעיני" לחיזוק היוקרה האזורית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"הליכה על הסף" (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hedging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 לצרכי הרתעה – יצירת פוטנציאל לאופציה צבאית הודות לאופי הדו-שימושי של הטכנולוגיה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5822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977100"/>
            <a:ext cx="10495603" cy="921869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אתגרי אנרגיה </a:t>
            </a: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גרעינית במזה"ת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875762" y="1694551"/>
            <a:ext cx="10395877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רקורד אזורי שלילי ביחס לציות למחויבויות בינ"ל בתחום מניעת התפוצה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חוסר יציבות פוליטית וביטחונית באזור וחוסר וודאות מחזקים את הסכנה לתפוצה גרעינית, כולל לשחקנים לא מדינתיים - ללא קשר ליעילות הפיקוח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בטיחות ובטחון גרעיני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לגיטימציה ליכולות בתחום מעגל הדלק ובמיוחד להעשרת אורניום כתוצאה מה-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JCPOA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8385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977100"/>
            <a:ext cx="10495603" cy="921869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משמעויות לישראל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875762" y="1694551"/>
            <a:ext cx="10395877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ישראל </a:t>
            </a:r>
            <a:r>
              <a:rPr lang="he-IL" altLang="he-IL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חייבת להתייחס למוטיבציית ההליכה על הסף והאפשרות של הסטה מתכנית אזרחית לצבאית כאפשרות </a:t>
            </a: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ריאלית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חשש </a:t>
            </a:r>
            <a:r>
              <a:rPr lang="he-IL" altLang="he-IL" sz="23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מהענין</a:t>
            </a: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הגובר לשימוש בכורים גרעיניים, ובמיוחד לפיתוח יכולות מעגל דלק ובראשן העשרה והפרדה</a:t>
            </a: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he-IL" altLang="he-IL" sz="23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948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977100"/>
            <a:ext cx="10495603" cy="921869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מדיניות ישראל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875762" y="1694551"/>
            <a:ext cx="10395877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ישראל אינה מתנגדת לשימוש באנרגיה גרעינית לצרכי שלום, בתנאי: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שניתן להבטיח את השימוש לצרכי שלום בלבד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ציות מלא למחויבויות והתחייבויות בינ"ל רלבנטיות בתחום מניעת התפוצה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האחריות – על ספקיות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הגרעין: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לפיתוח ואכיפה של נורמות בינ"ל בהקשר זה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לשימוש במנופים שלהן לצמצום סיכוני התפוצה, הבטיחות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והבטחון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היעד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: גישה מוסכמת לאפשר אספקה בטוחה של כורים גרעיניים ע"י ספקיות אחראיות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0604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977100"/>
            <a:ext cx="10495603" cy="921869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לעסקאות גרעין במזה"ת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875762" y="1694551"/>
            <a:ext cx="10395877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ללא יצוא של טכנולוגיות מעגל דלק וידע רלבנטי, לצד מחויבות של הלקוח לא לרכוש או לפתח טכנולוגיות העשרה והפרדה ("מודל הזהב")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ללא יצוא של כורים המבוססים על מים כבדים או דלק עם אורניום מועשר לרמה צבאית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יצוא של כורים </a:t>
            </a: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מסוימים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כ"קופסא שחורה" (מודל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BOO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אספקת דלק לכל אורך חיי הכור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אספקת הדלק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ב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תצורה שמתאימה לשימוש (לא חומר גלם)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330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977100"/>
            <a:ext cx="10495603" cy="921869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לעסקאות גרעין במזה"ת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875762" y="1694551"/>
            <a:ext cx="10395877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פתרונות להחזרת דלק מוקרן מוקדם ככל שניתן טכנית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הלקוח מצוי בציות מלא למחויבויות הבינ"ל בתחום מניעת התפוצה, כולל פיקוח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סבא"א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פרוטוקול נוסף בתוקף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אימוץ ויישום של סטנדרטים בינ"ל בתחום הבטיחות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והבטחון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743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1046375"/>
            <a:ext cx="10495603" cy="921869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מהי אנרגיה גרעינית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230923" y="1902376"/>
            <a:ext cx="10040716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dirty="0" smtClean="0"/>
              <a:t>הסבר</a:t>
            </a:r>
            <a:endParaRPr lang="he-IL" altLang="he-IL" sz="2400" b="1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2461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509" y="1046375"/>
            <a:ext cx="10503876" cy="921869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 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968024" y="1945267"/>
            <a:ext cx="10204575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he-IL" altLang="he-IL" sz="22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88064" y="1110770"/>
            <a:ext cx="9637776" cy="92186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אנרגיה גרעינית</a:t>
            </a:r>
            <a:endParaRPr lang="en-US" altLang="he-IL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78195" y="2177364"/>
            <a:ext cx="10515600" cy="4360585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קישור לסרטון</a:t>
            </a: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3223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1046375"/>
            <a:ext cx="10495603" cy="921869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אנרגיה גרעינית בעולם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230923" y="1902376"/>
            <a:ext cx="10040716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אנרגיה גרעינית מהווה </a:t>
            </a: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10%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מהחשמל המופק בעולם (18% ב- 1996), ו- 1/3 מהחשמל המופק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מאנרגיה פחמנית נמוכה (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low carbon energy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בכדי לעמוד ביעדי ההתחממות הגלובלית </a:t>
            </a:r>
            <a:r>
              <a:rPr lang="he-IL" alt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90%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מהחשמל בעולם צריך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להיות מופק מאנרגיה "נקיה"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450 כורים ב- 30 מדינות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60 כורים בהקמה, בעיקר באסיה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כ- 30 מדינות חדשות שוקלות שימוש באנרגיה גרעינית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4483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1046375"/>
            <a:ext cx="10495603" cy="921869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מאזן אנרגיה גרעינית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230923" y="1902376"/>
            <a:ext cx="10040716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he-IL" altLang="he-IL" sz="2400" b="1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815374"/>
              </p:ext>
            </p:extLst>
          </p:nvPr>
        </p:nvGraphicFramePr>
        <p:xfrm>
          <a:off x="1934078" y="2238871"/>
          <a:ext cx="8128000" cy="296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37686192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57069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יתרונות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אתגרים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634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אנרגיה אמינה,</a:t>
                      </a:r>
                      <a:r>
                        <a:rPr lang="he-IL" baseline="0" dirty="0" smtClean="0"/>
                        <a:t> יציבה ויעילה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עלות הקמה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20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אנרגיה נקיה – ללא פליטת</a:t>
                      </a:r>
                      <a:r>
                        <a:rPr lang="he-IL" baseline="0" dirty="0" smtClean="0"/>
                        <a:t> גזי חממה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טיפול</a:t>
                      </a:r>
                      <a:r>
                        <a:rPr lang="he-IL" baseline="0" dirty="0" smtClean="0"/>
                        <a:t> בדלק מוקרן ופסולת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89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עלויות תפעול נמוכות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טכנולוגיה דו שימושית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760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בטיחות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199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בטחון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673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התנגדות ציבורית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167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אספקת אורניום (230 שנה)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516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77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1046375"/>
            <a:ext cx="10495603" cy="921869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איך עובד כור גרעיני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230923" y="1902376"/>
            <a:ext cx="10040716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dirty="0" smtClean="0"/>
              <a:t>הסבר</a:t>
            </a:r>
            <a:endParaRPr lang="he-IL" altLang="he-IL" sz="2400" b="1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9101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1046375"/>
            <a:ext cx="10495603" cy="921869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אנרגיה גרעינית עתידית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230923" y="1902376"/>
            <a:ext cx="10040716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dirty="0" smtClean="0"/>
              <a:t>הארכת אורך החיים של כורים קיימים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dirty="0" smtClean="0"/>
              <a:t>SMR</a:t>
            </a:r>
            <a:r>
              <a:rPr lang="he-IL" dirty="0" smtClean="0"/>
              <a:t> (גמישים, עלות הקמה נמוכה יותר)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dirty="0" smtClean="0"/>
              <a:t>כורים </a:t>
            </a:r>
            <a:r>
              <a:rPr lang="he-IL" dirty="0"/>
              <a:t>מהירים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dirty="0"/>
              <a:t>היתוך </a:t>
            </a:r>
            <a:r>
              <a:rPr lang="he-IL" altLang="he-IL" dirty="0" smtClean="0"/>
              <a:t>גרעיני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dirty="0" smtClean="0"/>
              <a:t>טיפול בפסולת לטווח ארוך</a:t>
            </a:r>
            <a:endParaRPr lang="he-IL" altLang="he-IL" dirty="0"/>
          </a:p>
        </p:txBody>
      </p:sp>
    </p:spTree>
    <p:extLst>
      <p:ext uri="{BB962C8B-B14F-4D97-AF65-F5344CB8AC3E}">
        <p14:creationId xmlns:p14="http://schemas.microsoft.com/office/powerpoint/2010/main" val="244281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1046375"/>
            <a:ext cx="10495603" cy="921869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אנרגיה גרעינית בישראל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875762" y="1902376"/>
            <a:ext cx="10395877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סקירה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הסטורית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קצרה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he-IL" alt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6622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1046375"/>
            <a:ext cx="10495603" cy="921869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חסמים לכניסת ישראל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875762" y="1902376"/>
            <a:ext cx="10395877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NPT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עלויות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איומי טרור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he-IL" alt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2226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21791</TotalTime>
  <Words>543</Words>
  <Application>Microsoft Office PowerPoint</Application>
  <PresentationFormat>Widescreen</PresentationFormat>
  <Paragraphs>113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Levenim MT</vt:lpstr>
      <vt:lpstr>Times New Roman</vt:lpstr>
      <vt:lpstr>ערכת נושא Office</vt:lpstr>
      <vt:lpstr> </vt:lpstr>
      <vt:lpstr>מהי אנרגיה גרעינית</vt:lpstr>
      <vt:lpstr> </vt:lpstr>
      <vt:lpstr>אנרגיה גרעינית בעולם</vt:lpstr>
      <vt:lpstr>מאזן אנרגיה גרעינית</vt:lpstr>
      <vt:lpstr>איך עובד כור גרעיני</vt:lpstr>
      <vt:lpstr>אנרגיה גרעינית עתידית</vt:lpstr>
      <vt:lpstr>אנרגיה גרעינית בישראל</vt:lpstr>
      <vt:lpstr>חסמים לכניסת ישראל</vt:lpstr>
      <vt:lpstr>אנרגיה גרעינית במזה"ת</vt:lpstr>
      <vt:lpstr>מוטיבציות אפשריות</vt:lpstr>
      <vt:lpstr>אתגרי אנרגיה גרעינית במזה"ת</vt:lpstr>
      <vt:lpstr>משמעויות לישראל</vt:lpstr>
      <vt:lpstr>מדיניות ישראל</vt:lpstr>
      <vt:lpstr>עקרונות לעסקאות גרעין במזה"ת</vt:lpstr>
      <vt:lpstr>עקרונות לעסקאות גרעין במזה"ת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1319</cp:revision>
  <cp:lastPrinted>2020-11-15T06:40:42Z</cp:lastPrinted>
  <dcterms:created xsi:type="dcterms:W3CDTF">2017-08-17T05:53:13Z</dcterms:created>
  <dcterms:modified xsi:type="dcterms:W3CDTF">2020-12-16T14:21:32Z</dcterms:modified>
</cp:coreProperties>
</file>