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8"/>
  </p:notesMasterIdLst>
  <p:sldIdLst>
    <p:sldId id="341" r:id="rId4"/>
    <p:sldId id="396" r:id="rId5"/>
    <p:sldId id="398" r:id="rId6"/>
    <p:sldId id="343" r:id="rId7"/>
    <p:sldId id="299" r:id="rId8"/>
    <p:sldId id="374" r:id="rId9"/>
    <p:sldId id="383" r:id="rId10"/>
    <p:sldId id="390" r:id="rId11"/>
    <p:sldId id="386" r:id="rId12"/>
    <p:sldId id="382" r:id="rId13"/>
    <p:sldId id="391" r:id="rId14"/>
    <p:sldId id="402" r:id="rId15"/>
    <p:sldId id="404" r:id="rId16"/>
    <p:sldId id="405" r:id="rId17"/>
    <p:sldId id="406" r:id="rId18"/>
    <p:sldId id="403" r:id="rId19"/>
    <p:sldId id="388" r:id="rId20"/>
    <p:sldId id="392" r:id="rId21"/>
    <p:sldId id="397" r:id="rId22"/>
    <p:sldId id="393" r:id="rId23"/>
    <p:sldId id="399" r:id="rId24"/>
    <p:sldId id="400" r:id="rId25"/>
    <p:sldId id="407" r:id="rId26"/>
    <p:sldId id="408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2"/>
      </p:cViewPr>
      <p:guideLst>
        <p:guide orient="horz" pos="2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6F2E2-7BE2-47D1-92D2-6783EC4A003F}" type="datetimeFigureOut">
              <a:rPr lang="ko-KR" altLang="en-US" smtClean="0"/>
              <a:t>2020-08-17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21E6-957D-4707-B3D2-A01C96646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3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2069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867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036023" y="0"/>
            <a:ext cx="2156346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5144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50939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0" y="646036"/>
            <a:ext cx="4233115" cy="36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430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84EC83C-90C3-44F9-9FB4-2FF0523F037F}"/>
              </a:ext>
            </a:extLst>
          </p:cNvPr>
          <p:cNvGrpSpPr/>
          <p:nvPr userDrawn="1"/>
        </p:nvGrpSpPr>
        <p:grpSpPr>
          <a:xfrm>
            <a:off x="9546239" y="5502281"/>
            <a:ext cx="2582497" cy="1175507"/>
            <a:chOff x="5909905" y="2428755"/>
            <a:chExt cx="2582497" cy="117550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556ECAD0-8F48-4C95-8410-7CAE11957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619" y="2428755"/>
              <a:ext cx="518419" cy="1095748"/>
            </a:xfrm>
            <a:prstGeom prst="rect">
              <a:avLst/>
            </a:prstGeom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31682512-AE8D-4387-9A80-412689897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562" y="2651087"/>
              <a:ext cx="562840" cy="900000"/>
            </a:xfrm>
            <a:prstGeom prst="rect">
              <a:avLst/>
            </a:prstGeom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6BD14DD3-4432-415F-9AD3-BCDA19CA8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11982" y="2443847"/>
              <a:ext cx="377866" cy="1080000"/>
            </a:xfrm>
            <a:prstGeom prst="rect">
              <a:avLst/>
            </a:prstGeom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E6C6243D-1D1F-44B5-BE24-3B1D50CC8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9905" y="2796835"/>
              <a:ext cx="269476" cy="408860"/>
            </a:xfrm>
            <a:prstGeom prst="rect">
              <a:avLst/>
            </a:prstGeom>
          </p:spPr>
        </p:pic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85329362-DA57-4353-85E1-9345D3224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67604" y="3136262"/>
              <a:ext cx="718517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54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2092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637736" y="0"/>
            <a:ext cx="3534772" cy="6858000"/>
            <a:chOff x="750628" y="0"/>
            <a:chExt cx="3534772" cy="6858000"/>
          </a:xfrm>
        </p:grpSpPr>
        <p:sp>
          <p:nvSpPr>
            <p:cNvPr id="9" name="Freeform 8"/>
            <p:cNvSpPr/>
            <p:nvPr userDrawn="1"/>
          </p:nvSpPr>
          <p:spPr>
            <a:xfrm>
              <a:off x="3104866" y="2241644"/>
              <a:ext cx="1180534" cy="2371300"/>
            </a:xfrm>
            <a:custGeom>
              <a:avLst/>
              <a:gdLst>
                <a:gd name="connsiteX0" fmla="*/ 1 w 1180534"/>
                <a:gd name="connsiteY0" fmla="*/ 0 h 2371300"/>
                <a:gd name="connsiteX1" fmla="*/ 1180534 w 1180534"/>
                <a:gd name="connsiteY1" fmla="*/ 1185650 h 2371300"/>
                <a:gd name="connsiteX2" fmla="*/ 1 w 1180534"/>
                <a:gd name="connsiteY2" fmla="*/ 2371300 h 2371300"/>
                <a:gd name="connsiteX3" fmla="*/ 0 w 1180534"/>
                <a:gd name="connsiteY3" fmla="*/ 2371300 h 2371300"/>
                <a:gd name="connsiteX4" fmla="*/ 0 w 1180534"/>
                <a:gd name="connsiteY4" fmla="*/ 0 h 23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534" h="2371300">
                  <a:moveTo>
                    <a:pt x="1" y="0"/>
                  </a:moveTo>
                  <a:cubicBezTo>
                    <a:pt x="651991" y="0"/>
                    <a:pt x="1180534" y="530834"/>
                    <a:pt x="1180534" y="1185650"/>
                  </a:cubicBezTo>
                  <a:cubicBezTo>
                    <a:pt x="1180534" y="1840466"/>
                    <a:pt x="651991" y="2371300"/>
                    <a:pt x="1" y="2371300"/>
                  </a:cubicBezTo>
                  <a:lnTo>
                    <a:pt x="0" y="237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224" y="2408829"/>
              <a:ext cx="2067638" cy="206763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 userDrawn="1"/>
          </p:nvSpPr>
          <p:spPr>
            <a:xfrm>
              <a:off x="750628" y="0"/>
              <a:ext cx="2347415" cy="6858000"/>
            </a:xfrm>
            <a:custGeom>
              <a:avLst/>
              <a:gdLst>
                <a:gd name="connsiteX0" fmla="*/ 0 w 2347415"/>
                <a:gd name="connsiteY0" fmla="*/ 0 h 6858000"/>
                <a:gd name="connsiteX1" fmla="*/ 2347415 w 2347415"/>
                <a:gd name="connsiteY1" fmla="*/ 0 h 6858000"/>
                <a:gd name="connsiteX2" fmla="*/ 2347415 w 2347415"/>
                <a:gd name="connsiteY2" fmla="*/ 2241644 h 6858000"/>
                <a:gd name="connsiteX3" fmla="*/ 1160059 w 2347415"/>
                <a:gd name="connsiteY3" fmla="*/ 3429000 h 6858000"/>
                <a:gd name="connsiteX4" fmla="*/ 2347415 w 2347415"/>
                <a:gd name="connsiteY4" fmla="*/ 4616356 h 6858000"/>
                <a:gd name="connsiteX5" fmla="*/ 2347415 w 2347415"/>
                <a:gd name="connsiteY5" fmla="*/ 6858000 h 6858000"/>
                <a:gd name="connsiteX6" fmla="*/ 0 w 2347415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7415" h="6858000">
                  <a:moveTo>
                    <a:pt x="0" y="0"/>
                  </a:moveTo>
                  <a:lnTo>
                    <a:pt x="2347415" y="0"/>
                  </a:lnTo>
                  <a:lnTo>
                    <a:pt x="2347415" y="2241644"/>
                  </a:lnTo>
                  <a:cubicBezTo>
                    <a:pt x="1691656" y="2241644"/>
                    <a:pt x="1160059" y="2773241"/>
                    <a:pt x="1160059" y="3429000"/>
                  </a:cubicBezTo>
                  <a:cubicBezTo>
                    <a:pt x="1160059" y="4084759"/>
                    <a:pt x="1691656" y="4616356"/>
                    <a:pt x="2347415" y="4616356"/>
                  </a:cubicBezTo>
                  <a:lnTo>
                    <a:pt x="2347415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20198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5591" y="5482279"/>
            <a:ext cx="2537370" cy="1245739"/>
            <a:chOff x="663266" y="5482279"/>
            <a:chExt cx="2537370" cy="12457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185594" y="6632813"/>
            <a:ext cx="3594836" cy="9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2292825" y="1665596"/>
            <a:ext cx="3603008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6725">
            <a:off x="2300466" y="4040391"/>
            <a:ext cx="399673" cy="4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4FAD1E-A451-4118-9B93-DE008A06B10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3105" y="1850016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4A9684-BAED-49B4-B569-854B22C99DE6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313536" y="3244457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8D02DDB-664A-4145-A599-8E84107FBA7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876550" y="4648628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6F7017F-5FAE-41DD-B825-AB45B36EC8F1}"/>
              </a:ext>
            </a:extLst>
          </p:cNvPr>
          <p:cNvSpPr/>
          <p:nvPr userDrawn="1"/>
        </p:nvSpPr>
        <p:spPr>
          <a:xfrm>
            <a:off x="4296118" y="1850016"/>
            <a:ext cx="7144432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CDE18C2-CE80-4062-88C2-E8359C661307}"/>
              </a:ext>
            </a:extLst>
          </p:cNvPr>
          <p:cNvSpPr/>
          <p:nvPr userDrawn="1"/>
        </p:nvSpPr>
        <p:spPr>
          <a:xfrm>
            <a:off x="733104" y="4648628"/>
            <a:ext cx="7144432" cy="14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FD3E989-E6FE-4090-943E-4556536F4A16}"/>
              </a:ext>
            </a:extLst>
          </p:cNvPr>
          <p:cNvSpPr/>
          <p:nvPr userDrawn="1"/>
        </p:nvSpPr>
        <p:spPr>
          <a:xfrm>
            <a:off x="7876549" y="3244457"/>
            <a:ext cx="3564001" cy="14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Oval Callout 37">
            <a:extLst>
              <a:ext uri="{FF2B5EF4-FFF2-40B4-BE49-F238E27FC236}">
                <a16:creationId xmlns:a16="http://schemas.microsoft.com/office/drawing/2014/main" id="{EA0AD969-7A0C-48B4-912D-A67AE18EE776}"/>
              </a:ext>
            </a:extLst>
          </p:cNvPr>
          <p:cNvSpPr/>
          <p:nvPr userDrawn="1"/>
        </p:nvSpPr>
        <p:spPr>
          <a:xfrm rot="1882940">
            <a:off x="8045016" y="1862385"/>
            <a:ext cx="3192184" cy="3057648"/>
          </a:xfrm>
          <a:prstGeom prst="wedgeEllipseCallout">
            <a:avLst>
              <a:gd name="adj1" fmla="val -37974"/>
              <a:gd name="adj2" fmla="val 657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1846F98-7C57-46DC-B27D-C8E8D0A59D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053" y="1992540"/>
            <a:ext cx="212456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92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3E1C88-B758-4397-BB07-20334DD241C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2455" y="642120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133A19-366C-4143-B66C-A20D990A7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902817" y="4351266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311531-5E4A-4980-87A4-79ED2C131D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03178" y="642121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E56490-DEC6-4B08-A7E6-8AD048303A8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02817" y="2478693"/>
            <a:ext cx="198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36A8B7-A76F-44FA-9556-178172D1E5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2456" y="2479266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249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0703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13215" y="276132"/>
            <a:ext cx="11965575" cy="646430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82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1003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You can Change Fill Color &amp;</a:t>
            </a:r>
          </a:p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>
                <a:solidFill>
                  <a:schemeClr val="bg1"/>
                </a:solidFill>
                <a:latin typeface="Arial"/>
                <a:cs typeface="Arial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2800" b="1">
                <a:solidFill>
                  <a:schemeClr val="bg1"/>
                </a:solidFill>
                <a:latin typeface="+mn-lt"/>
                <a:ea typeface="+mn-ea"/>
                <a:cs typeface="Arial"/>
              </a:rPr>
              <a:t>FREE </a:t>
            </a:r>
          </a:p>
          <a:p>
            <a:r>
              <a:rPr sz="2800" b="1">
                <a:solidFill>
                  <a:schemeClr val="bg1"/>
                </a:solidFill>
                <a:latin typeface="+mn-lt"/>
                <a:ea typeface="+mn-ea"/>
                <a:cs typeface="Arial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5145210" y="2702253"/>
            <a:ext cx="7046790" cy="1433016"/>
          </a:xfrm>
          <a:custGeom>
            <a:avLst/>
            <a:gdLst>
              <a:gd name="connsiteX0" fmla="*/ 716508 w 7046790"/>
              <a:gd name="connsiteY0" fmla="*/ 0 h 1433016"/>
              <a:gd name="connsiteX1" fmla="*/ 7046790 w 7046790"/>
              <a:gd name="connsiteY1" fmla="*/ 0 h 1433016"/>
              <a:gd name="connsiteX2" fmla="*/ 7046790 w 7046790"/>
              <a:gd name="connsiteY2" fmla="*/ 1433016 h 1433016"/>
              <a:gd name="connsiteX3" fmla="*/ 716508 w 7046790"/>
              <a:gd name="connsiteY3" fmla="*/ 1433015 h 1433016"/>
              <a:gd name="connsiteX4" fmla="*/ 14557 w 7046790"/>
              <a:gd name="connsiteY4" fmla="*/ 860908 h 1433016"/>
              <a:gd name="connsiteX5" fmla="*/ 0 w 7046790"/>
              <a:gd name="connsiteY5" fmla="*/ 716508 h 1433016"/>
              <a:gd name="connsiteX6" fmla="*/ 14557 w 7046790"/>
              <a:gd name="connsiteY6" fmla="*/ 572107 h 1433016"/>
              <a:gd name="connsiteX7" fmla="*/ 716508 w 7046790"/>
              <a:gd name="connsiteY7" fmla="*/ 0 h 14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6790" h="1433016">
                <a:moveTo>
                  <a:pt x="716508" y="0"/>
                </a:moveTo>
                <a:lnTo>
                  <a:pt x="7046790" y="0"/>
                </a:lnTo>
                <a:lnTo>
                  <a:pt x="7046790" y="1433016"/>
                </a:lnTo>
                <a:lnTo>
                  <a:pt x="716508" y="1433015"/>
                </a:lnTo>
                <a:cubicBezTo>
                  <a:pt x="370257" y="1433015"/>
                  <a:pt x="81369" y="1187409"/>
                  <a:pt x="14557" y="860908"/>
                </a:cubicBezTo>
                <a:lnTo>
                  <a:pt x="0" y="716508"/>
                </a:lnTo>
                <a:lnTo>
                  <a:pt x="14557" y="572107"/>
                </a:lnTo>
                <a:cubicBezTo>
                  <a:pt x="81369" y="245607"/>
                  <a:pt x="370257" y="0"/>
                  <a:pt x="7165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1371" y="2940667"/>
            <a:ext cx="620063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91371" y="3618083"/>
            <a:ext cx="62006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0" y="1768391"/>
            <a:ext cx="3871062" cy="3322224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0902188">
            <a:off x="9365848" y="916983"/>
            <a:ext cx="2238834" cy="1019540"/>
            <a:chOff x="5854179" y="4149929"/>
            <a:chExt cx="3042404" cy="138547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226">
              <a:off x="5854179" y="4641593"/>
              <a:ext cx="2160473" cy="8938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67481">
              <a:off x="7979555" y="4127563"/>
              <a:ext cx="894661" cy="939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52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7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97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16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19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0" r:id="rId2"/>
    <p:sldLayoutId id="2147483711" r:id="rId3"/>
    <p:sldLayoutId id="2147483712" r:id="rId4"/>
    <p:sldLayoutId id="2147483713" r:id="rId5"/>
    <p:sldLayoutId id="2147483718" r:id="rId6"/>
    <p:sldLayoutId id="2147483726" r:id="rId7"/>
    <p:sldLayoutId id="2147483727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54" r:id="rId3"/>
    <p:sldLayoutId id="2147483688" r:id="rId4"/>
    <p:sldLayoutId id="2147483690" r:id="rId5"/>
    <p:sldLayoutId id="2147483691" r:id="rId6"/>
    <p:sldLayoutId id="2147483700" r:id="rId7"/>
    <p:sldLayoutId id="2147483692" r:id="rId8"/>
    <p:sldLayoutId id="2147483709" r:id="rId9"/>
    <p:sldLayoutId id="2147483696" r:id="rId10"/>
    <p:sldLayoutId id="2147483708" r:id="rId11"/>
    <p:sldLayoutId id="2147483656" r:id="rId12"/>
    <p:sldLayoutId id="214748368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5B6F2FD-ED10-488A-B923-DDFFDEC0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73045"/>
            <a:ext cx="4962525" cy="2990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226322" y="4816456"/>
            <a:ext cx="57393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4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Welcome!</a:t>
            </a:r>
            <a:endParaRPr lang="ko-KR" altLang="en-US" sz="4400" b="1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627052" y="716935"/>
            <a:ext cx="8432800" cy="4693919"/>
            <a:chOff x="2124331" y="311895"/>
            <a:chExt cx="7858125" cy="5144571"/>
          </a:xfrm>
          <a:effectLst>
            <a:reflection blurRad="6350" stA="50000" endA="300" endPos="55500" dist="101600" dir="5400000" sy="-100000" algn="bl" rotWithShape="0"/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1"/>
              <a:ext cx="7858125" cy="31527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pic>
        <p:nvPicPr>
          <p:cNvPr id="16" name="Picture 2" descr="Flag, israel, map, pin icon">
            <a:extLst>
              <a:ext uri="{FF2B5EF4-FFF2-40B4-BE49-F238E27FC236}">
                <a16:creationId xmlns:a16="http://schemas.microsoft.com/office/drawing/2014/main" id="{A66B98B4-C11C-41B4-96C1-8C56BA86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" b="96980" l="0" r="92308">
                        <a14:foregroundMark x1="65089" y1="34899" x2="65089" y2="34899"/>
                        <a14:foregroundMark x1="52663" y1="30537" x2="52663" y2="30537"/>
                        <a14:foregroundMark x1="52663" y1="30537" x2="52663" y2="30537"/>
                        <a14:foregroundMark x1="42012" y1="30537" x2="42012" y2="30537"/>
                        <a14:foregroundMark x1="37278" y1="26846" x2="37278" y2="26846"/>
                        <a14:foregroundMark x1="52663" y1="17450" x2="52663" y2="17450"/>
                        <a14:foregroundMark x1="3550" y1="49664" x2="0" y2="49664"/>
                        <a14:foregroundMark x1="38462" y1="8389" x2="38462" y2="8389"/>
                        <a14:foregroundMark x1="86982" y1="15436" x2="86982" y2="15436"/>
                        <a14:foregroundMark x1="92899" y1="22148" x2="92899" y2="22148"/>
                        <a14:foregroundMark x1="63314" y1="49329" x2="63314" y2="49329"/>
                        <a14:foregroundMark x1="34320" y1="47315" x2="34320" y2="47315"/>
                        <a14:foregroundMark x1="34320" y1="45973" x2="34320" y2="45973"/>
                        <a14:foregroundMark x1="41420" y1="29530" x2="41420" y2="29530"/>
                        <a14:foregroundMark x1="34911" y1="27852" x2="34911" y2="27852"/>
                        <a14:foregroundMark x1="48521" y1="84899" x2="48521" y2="84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33" y="981595"/>
            <a:ext cx="984475" cy="173593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0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8801CEE4-22C3-43E4-B009-C58D76C64E1A}"/>
              </a:ext>
            </a:extLst>
          </p:cNvPr>
          <p:cNvSpPr txBox="1"/>
          <p:nvPr/>
        </p:nvSpPr>
        <p:spPr>
          <a:xfrm>
            <a:off x="569167" y="-12044"/>
            <a:ext cx="1162283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accent6">
                    <a:lumMod val="50000"/>
                  </a:schemeClr>
                </a:solidFill>
                <a:latin typeface="Assistant"/>
                <a:cs typeface="Assistant"/>
              </a:rPr>
              <a:t>A 4000-year-old language, with only 30,000 words. So...</a:t>
            </a:r>
            <a:endParaRPr lang="ko-KR" altLang="en-US" sz="4000" b="1" dirty="0">
              <a:solidFill>
                <a:schemeClr val="accent6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054" name="Picture 6" descr="רוביק רוזנטל">
            <a:extLst>
              <a:ext uri="{FF2B5EF4-FFF2-40B4-BE49-F238E27FC236}">
                <a16:creationId xmlns:a16="http://schemas.microsoft.com/office/drawing/2014/main" id="{6EDCA6AD-4779-4128-A685-FA3B0937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378"/>
            <a:ext cx="12192000" cy="57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6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מה מעצבן ישראלים">
            <a:extLst>
              <a:ext uri="{FF2B5EF4-FFF2-40B4-BE49-F238E27FC236}">
                <a16:creationId xmlns:a16="http://schemas.microsoft.com/office/drawing/2014/main" id="{F2E476F2-412D-4B8D-86CC-36C7FFEA7E94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64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6402458" y="1418902"/>
            <a:ext cx="5391435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We speak with our hands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, in pantomime and can be loud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ssistant"/>
              <a:cs typeface="Assistant" panose="00000500000000000000" pitchFamily="2" charset="-79"/>
            </a:endParaRPr>
          </a:p>
          <a:p>
            <a:pPr algn="ctr"/>
            <a:endParaRPr lang="en-US" sz="3200" dirty="0">
              <a:solidFill>
                <a:schemeClr val="accent2">
                  <a:lumMod val="75000"/>
                </a:schemeClr>
              </a:solidFill>
              <a:latin typeface="Assistant"/>
              <a:cs typeface="Assistant" panose="00000500000000000000" pitchFamily="2" charset="-79"/>
            </a:endParaRP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 panose="00000500000000000000" pitchFamily="2" charset="-79"/>
              </a:rPr>
              <a:t>Foreigners find it hard to understand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 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234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73C733-FB55-4F73-8387-29429DB8DE91}"/>
              </a:ext>
            </a:extLst>
          </p:cNvPr>
          <p:cNvSpPr/>
          <p:nvPr/>
        </p:nvSpPr>
        <p:spPr>
          <a:xfrm>
            <a:off x="0" y="4689694"/>
            <a:ext cx="12192000" cy="216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D10AE-30A6-4235-A8C3-870BE265D760}"/>
              </a:ext>
            </a:extLst>
          </p:cNvPr>
          <p:cNvSpPr txBox="1"/>
          <p:nvPr/>
        </p:nvSpPr>
        <p:spPr>
          <a:xfrm>
            <a:off x="483523" y="2779249"/>
            <a:ext cx="40519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/>
          </a:p>
          <a:p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92360ED-1D23-4D91-9BB7-EBFF82B4BBFA}"/>
              </a:ext>
            </a:extLst>
          </p:cNvPr>
          <p:cNvSpPr txBox="1"/>
          <p:nvPr/>
        </p:nvSpPr>
        <p:spPr>
          <a:xfrm>
            <a:off x="-144803" y="5614601"/>
            <a:ext cx="1207520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A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"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small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 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town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"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 and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"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oy vey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"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 culture</a:t>
            </a:r>
            <a:endParaRPr lang="ko-KR" altLang="en-US" sz="4000" b="1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" name="מציין מיקום של תמונה 1">
            <a:extLst>
              <a:ext uri="{FF2B5EF4-FFF2-40B4-BE49-F238E27FC236}">
                <a16:creationId xmlns:a16="http://schemas.microsoft.com/office/drawing/2014/main" id="{F7CE92BC-11C5-4688-B419-50EC1A9D1A6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pic>
        <p:nvPicPr>
          <p:cNvPr id="8" name="Picture 2" descr="תרבות – מאמרים וכתבות | מרכז הארגונים של ניצולי השואה בישראל">
            <a:extLst>
              <a:ext uri="{FF2B5EF4-FFF2-40B4-BE49-F238E27FC236}">
                <a16:creationId xmlns:a16="http://schemas.microsoft.com/office/drawing/2014/main" id="{781E2440-A6D7-44D7-8E26-E6FCEFDAA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" y="-48131"/>
            <a:ext cx="12263120" cy="55384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6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7366000" y="3487930"/>
            <a:ext cx="37896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600" b="1" dirty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A nation in schizophrenia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9" name="Picture 2" descr="מרותי ועד שרוליק : עולם הקריקטורות והקומיקס של דוש | המולטי יקום ...">
            <a:extLst>
              <a:ext uri="{FF2B5EF4-FFF2-40B4-BE49-F238E27FC236}">
                <a16:creationId xmlns:a16="http://schemas.microsoft.com/office/drawing/2014/main" id="{1D198F0B-8FCB-4CD8-8C71-BC0AE376F3F8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b="709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6543040" y="4504155"/>
            <a:ext cx="518554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600" b="1" dirty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The Holocaust completes every sentence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0724" name="Picture 4" descr="הטלאי הצהוב The Yellow Star - Sabina Saad – סבינה סעד">
            <a:extLst>
              <a:ext uri="{FF2B5EF4-FFF2-40B4-BE49-F238E27FC236}">
                <a16:creationId xmlns:a16="http://schemas.microsoft.com/office/drawing/2014/main" id="{A5C44043-2159-4FD5-A9AD-B49450CAB3ED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48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6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6543040" y="4781153"/>
            <a:ext cx="495227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600" b="1" dirty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The legend of Masada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2774" name="Picture 6" descr="מצדה – מדריך למטייל בוויקימסע">
            <a:extLst>
              <a:ext uri="{FF2B5EF4-FFF2-40B4-BE49-F238E27FC236}">
                <a16:creationId xmlns:a16="http://schemas.microsoft.com/office/drawing/2014/main" id="{59ADD74D-3BB0-4456-B658-AA25CB5032C7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r="3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0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בשנת 2010 מושק המיתוג החדש של תנובה תחת הסיסמה “תנובה. לגדול בבית ...">
            <a:extLst>
              <a:ext uri="{FF2B5EF4-FFF2-40B4-BE49-F238E27FC236}">
                <a16:creationId xmlns:a16="http://schemas.microsoft.com/office/drawing/2014/main" id="{11BE6315-BF3D-409D-B6F6-6BB1ACC1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31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429000"/>
            <a:ext cx="4187044" cy="3136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AE34A14-57C9-472A-9BEE-3F3C4CA4491B}"/>
              </a:ext>
            </a:extLst>
          </p:cNvPr>
          <p:cNvSpPr txBox="1"/>
          <p:nvPr/>
        </p:nvSpPr>
        <p:spPr>
          <a:xfrm>
            <a:off x="4726887" y="5520340"/>
            <a:ext cx="6010782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3600" b="1" dirty="0" smtClean="0">
                <a:solidFill>
                  <a:schemeClr val="bg1"/>
                </a:solidFill>
                <a:latin typeface="Assistant"/>
                <a:cs typeface="Assistant"/>
              </a:rPr>
              <a:t>“An economy </a:t>
            </a:r>
            <a:r>
              <a:rPr lang="en-US" sz="3600" b="1" dirty="0">
                <a:solidFill>
                  <a:schemeClr val="bg1"/>
                </a:solidFill>
                <a:latin typeface="Assistant"/>
                <a:cs typeface="Assistant"/>
              </a:rPr>
              <a:t>of </a:t>
            </a:r>
            <a:r>
              <a:rPr lang="en-US" sz="3600" b="1" dirty="0" smtClean="0">
                <a:solidFill>
                  <a:schemeClr val="bg1"/>
                </a:solidFill>
                <a:latin typeface="Assistant"/>
                <a:cs typeface="Assistant"/>
              </a:rPr>
              <a:t>scale”</a:t>
            </a:r>
            <a:endParaRPr lang="ko-KR" altLang="en-US" sz="3600" b="1" dirty="0">
              <a:solidFill>
                <a:schemeClr val="bg1"/>
              </a:solidFill>
              <a:latin typeface="Assistant"/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210950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מאיירים את רכבת ישראל בתחנת רעננה מערב - מגזין פורטפוליו">
            <a:extLst>
              <a:ext uri="{FF2B5EF4-FFF2-40B4-BE49-F238E27FC236}">
                <a16:creationId xmlns:a16="http://schemas.microsoft.com/office/drawing/2014/main" id="{ED243973-DD2D-475B-A90C-A33351B9D4FA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4" b="14794"/>
          <a:stretch>
            <a:fillRect/>
          </a:stretch>
        </p:blipFill>
        <p:spPr bwMode="auto">
          <a:xfrm>
            <a:off x="275775" y="308190"/>
            <a:ext cx="11377745" cy="52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4E77A0B-DE2C-4B1A-B910-7D7B41A13500}"/>
              </a:ext>
            </a:extLst>
          </p:cNvPr>
          <p:cNvSpPr txBox="1"/>
          <p:nvPr/>
        </p:nvSpPr>
        <p:spPr>
          <a:xfrm>
            <a:off x="2487541" y="5835765"/>
            <a:ext cx="7466356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A “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huge</a:t>
            </a:r>
            <a:r>
              <a:rPr sz="3600" b="1" dirty="0" smtClean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 </a:t>
            </a:r>
            <a:r>
              <a:rPr sz="3600" b="1" dirty="0" err="1" smtClean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balaga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”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  <a:latin typeface="Assistant"/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69133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â«××¤×ª ×× ××¨××¨××× ×â¬â">
            <a:extLst>
              <a:ext uri="{FF2B5EF4-FFF2-40B4-BE49-F238E27FC236}">
                <a16:creationId xmlns:a16="http://schemas.microsoft.com/office/drawing/2014/main" id="{1A6DD44A-DEA5-43B5-A03E-F3ED41F2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5" y="588625"/>
            <a:ext cx="8502715" cy="56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רשים זרימה: מחבר 5">
            <a:extLst>
              <a:ext uri="{FF2B5EF4-FFF2-40B4-BE49-F238E27FC236}">
                <a16:creationId xmlns:a16="http://schemas.microsoft.com/office/drawing/2014/main" id="{47041BAD-2338-474D-B11B-A027C72AFFA3}"/>
              </a:ext>
            </a:extLst>
          </p:cNvPr>
          <p:cNvSpPr/>
          <p:nvPr/>
        </p:nvSpPr>
        <p:spPr>
          <a:xfrm>
            <a:off x="10243930" y="5203596"/>
            <a:ext cx="1011674" cy="1018302"/>
          </a:xfrm>
          <a:prstGeom prst="flowChartConnector">
            <a:avLst/>
          </a:prstGeom>
          <a:noFill/>
          <a:ln w="330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C4812126-54DB-4322-B3BC-96FC5780E02F}"/>
              </a:ext>
            </a:extLst>
          </p:cNvPr>
          <p:cNvCxnSpPr>
            <a:cxnSpLocks/>
          </p:cNvCxnSpPr>
          <p:nvPr/>
        </p:nvCxnSpPr>
        <p:spPr>
          <a:xfrm flipH="1">
            <a:off x="9779917" y="5691917"/>
            <a:ext cx="1910730" cy="0"/>
          </a:xfrm>
          <a:prstGeom prst="line">
            <a:avLst/>
          </a:prstGeom>
          <a:ln w="33972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C3785E25-E0BC-4015-9AA6-1E74B1240620}"/>
              </a:ext>
            </a:extLst>
          </p:cNvPr>
          <p:cNvSpPr/>
          <p:nvPr/>
        </p:nvSpPr>
        <p:spPr>
          <a:xfrm>
            <a:off x="10392079" y="5507251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rtl="1"/>
            <a:r>
              <a:rPr b="1" dirty="0">
                <a:solidFill>
                  <a:schemeClr val="bg1"/>
                </a:solidFill>
              </a:rPr>
              <a:t>INDC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6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למידה מרחוק – מקבץ דוגמאות 3 ליחידות הוראה היברידיות מבתי הספר ...">
            <a:extLst>
              <a:ext uri="{FF2B5EF4-FFF2-40B4-BE49-F238E27FC236}">
                <a16:creationId xmlns:a16="http://schemas.microsoft.com/office/drawing/2014/main" id="{368F91F8-9F6A-4E66-BC6D-95012AF0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4359EDF7-07AE-404E-B9CB-6A1414081AEE}"/>
              </a:ext>
            </a:extLst>
          </p:cNvPr>
          <p:cNvSpPr txBox="1"/>
          <p:nvPr/>
        </p:nvSpPr>
        <p:spPr>
          <a:xfrm>
            <a:off x="4153989" y="5857240"/>
            <a:ext cx="6792685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 smtClean="0">
                <a:solidFill>
                  <a:schemeClr val="bg1"/>
                </a:solidFill>
                <a:latin typeface="Assistant"/>
                <a:cs typeface="Assistant"/>
              </a:rPr>
              <a:t>Learn</a:t>
            </a:r>
            <a:r>
              <a:rPr lang="en-US" sz="4000" b="1" dirty="0" smtClean="0">
                <a:solidFill>
                  <a:schemeClr val="bg1"/>
                </a:solidFill>
                <a:latin typeface="Assistant"/>
                <a:cs typeface="Assistant"/>
              </a:rPr>
              <a:t>ing</a:t>
            </a:r>
            <a:r>
              <a:rPr sz="4000" b="1" dirty="0" smtClean="0">
                <a:solidFill>
                  <a:schemeClr val="bg1"/>
                </a:solidFill>
                <a:latin typeface="Assistant"/>
                <a:cs typeface="Assistant"/>
              </a:rPr>
              <a:t> </a:t>
            </a:r>
            <a:r>
              <a:rPr sz="4000" b="1" dirty="0">
                <a:solidFill>
                  <a:schemeClr val="bg1"/>
                </a:solidFill>
                <a:latin typeface="Assistant"/>
                <a:cs typeface="Assistant"/>
              </a:rPr>
              <a:t>and Influence</a:t>
            </a:r>
            <a:endParaRPr lang="ko-KR" altLang="en-US" sz="4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5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2439" y="300543"/>
            <a:ext cx="5786315" cy="724247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ssistant" panose="00000500000000000000" pitchFamily="2" charset="-79"/>
                <a:cs typeface="Assistant"/>
              </a:rPr>
              <a:t>About Me</a:t>
            </a:r>
            <a:endParaRPr lang="en-US" sz="4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8D865B74-A3AF-4401-82F9-0BD747DAC589}"/>
              </a:ext>
            </a:extLst>
          </p:cNvPr>
          <p:cNvSpPr/>
          <p:nvPr/>
        </p:nvSpPr>
        <p:spPr>
          <a:xfrm rot="1388738"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08839A3A-971C-4952-82B1-66AE4EF87AAA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342CCC0C-5C8B-42AB-B904-9DB5567B31C5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E9B202C8-0318-450E-901E-CE81A59A8C1C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id="{1830242C-6A58-4078-92F7-3EC85D9F3C88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id="{51EF6343-1E51-426E-BCDC-051639B1043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id="{B15ABD78-CD94-4799-90CD-A9DA302A8F0C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A3E7D461-E378-412A-B364-3501CF21E4F9}"/>
              </a:ext>
            </a:extLst>
          </p:cNvPr>
          <p:cNvSpPr/>
          <p:nvPr/>
        </p:nvSpPr>
        <p:spPr>
          <a:xfrm>
            <a:off x="7267187" y="5591326"/>
            <a:ext cx="4384882" cy="36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600" dirty="0">
                <a:solidFill>
                  <a:schemeClr val="bg1"/>
                </a:solidFill>
                <a:latin typeface="Assistant"/>
                <a:cs typeface="Assistant"/>
              </a:rPr>
              <a:t>BG Course Commander</a:t>
            </a:r>
            <a:endParaRPr lang="ko-KR" altLang="en-US" sz="2600" dirty="0">
              <a:solidFill>
                <a:schemeClr val="bg1"/>
              </a:solidFill>
              <a:latin typeface="Assistant"/>
              <a:cs typeface="Assistant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7979175" y="4647306"/>
            <a:ext cx="35006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600" dirty="0">
                <a:solidFill>
                  <a:schemeClr val="bg1"/>
                </a:solidFill>
                <a:latin typeface="Assistant" panose="00000500000000000000" pitchFamily="2" charset="-79"/>
                <a:cs typeface="Assistant"/>
              </a:rPr>
              <a:t>INDC </a:t>
            </a:r>
            <a:r>
              <a:rPr sz="2600" dirty="0" smtClean="0">
                <a:solidFill>
                  <a:schemeClr val="bg1"/>
                </a:solidFill>
                <a:latin typeface="Assistant" panose="00000500000000000000" pitchFamily="2" charset="-79"/>
                <a:cs typeface="Assistant"/>
              </a:rPr>
              <a:t>Commander</a:t>
            </a:r>
            <a:endParaRPr lang="ko-KR" altLang="en-US" sz="2600" dirty="0">
              <a:solidFill>
                <a:schemeClr val="bg1"/>
              </a:solidFill>
              <a:latin typeface="Assistant" panose="00000500000000000000" pitchFamily="2" charset="-79"/>
              <a:cs typeface="Assistant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8319343" y="3184273"/>
            <a:ext cx="2953903" cy="85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600" dirty="0">
                <a:solidFill>
                  <a:schemeClr val="bg1"/>
                </a:solidFill>
                <a:latin typeface="Assistant"/>
                <a:cs typeface="Assistant"/>
              </a:rPr>
              <a:t>Commander of the IDF Colleges</a:t>
            </a:r>
            <a:endParaRPr lang="ko-KR" altLang="en-US" sz="26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4" name="Donut 34">
            <a:extLst>
              <a:ext uri="{FF2B5EF4-FFF2-40B4-BE49-F238E27FC236}">
                <a16:creationId xmlns:a16="http://schemas.microsoft.com/office/drawing/2014/main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2525A68F-6376-4291-BCA3-526C9EF7B11F}"/>
              </a:ext>
            </a:extLst>
          </p:cNvPr>
          <p:cNvSpPr/>
          <p:nvPr/>
        </p:nvSpPr>
        <p:spPr>
          <a:xfrm rot="1895710"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id="{5D720511-6227-42C6-B9C4-6F4AECBCC673}"/>
              </a:ext>
            </a:extLst>
          </p:cNvPr>
          <p:cNvSpPr/>
          <p:nvPr/>
        </p:nvSpPr>
        <p:spPr>
          <a:xfrm rot="1929241"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9992A18A-FB7C-4334-A9AE-9F30991D54E4}"/>
              </a:ext>
            </a:extLst>
          </p:cNvPr>
          <p:cNvSpPr/>
          <p:nvPr/>
        </p:nvSpPr>
        <p:spPr>
          <a:xfrm>
            <a:off x="1306075" y="3041083"/>
            <a:ext cx="2788379" cy="91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ssistant"/>
                <a:cs typeface="Assistant"/>
              </a:rPr>
              <a:t>JCOM C</a:t>
            </a:r>
            <a:r>
              <a:rPr lang="en-US" sz="2600" dirty="0">
                <a:solidFill>
                  <a:schemeClr val="bg1"/>
                </a:solidFill>
                <a:latin typeface="Assistant"/>
                <a:cs typeface="Assistant"/>
              </a:rPr>
              <a:t>ommander</a:t>
            </a:r>
            <a:endParaRPr lang="ko-KR" altLang="en-US" sz="2600" dirty="0">
              <a:solidFill>
                <a:schemeClr val="bg1"/>
              </a:solidFill>
              <a:latin typeface="Assistant"/>
              <a:cs typeface="Assistant"/>
            </a:endParaRPr>
          </a:p>
        </p:txBody>
      </p:sp>
      <p:sp>
        <p:nvSpPr>
          <p:cNvPr id="39" name="직사각형 1">
            <a:extLst>
              <a:ext uri="{FF2B5EF4-FFF2-40B4-BE49-F238E27FC236}">
                <a16:creationId xmlns:a16="http://schemas.microsoft.com/office/drawing/2014/main" id="{736CD16F-C37A-412F-8EF3-CB549AD6B4EA}"/>
              </a:ext>
            </a:extLst>
          </p:cNvPr>
          <p:cNvSpPr/>
          <p:nvPr/>
        </p:nvSpPr>
        <p:spPr>
          <a:xfrm>
            <a:off x="7055176" y="1391427"/>
            <a:ext cx="3538801" cy="85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600" dirty="0">
                <a:solidFill>
                  <a:schemeClr val="bg1"/>
                </a:solidFill>
                <a:latin typeface="Assistant"/>
                <a:cs typeface="Assistant"/>
              </a:rPr>
              <a:t>Member of the General Staff</a:t>
            </a:r>
            <a:endParaRPr lang="ko-KR" altLang="en-US" sz="2600" dirty="0">
              <a:solidFill>
                <a:schemeClr val="bg1"/>
              </a:solidFill>
              <a:latin typeface="Assistant"/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תופעה: מה עומד מאחורי הקואוצ'רים, והאם אפשר לסמוך עליהם? | מעריב">
            <a:extLst>
              <a:ext uri="{FF2B5EF4-FFF2-40B4-BE49-F238E27FC236}">
                <a16:creationId xmlns:a16="http://schemas.microsoft.com/office/drawing/2014/main" id="{5B811C62-3A2F-41F8-8C2E-94903235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-21835"/>
            <a:ext cx="9784080" cy="68798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2950D1-9998-48E2-B17A-0491F7A75943}"/>
              </a:ext>
            </a:extLst>
          </p:cNvPr>
          <p:cNvSpPr txBox="1"/>
          <p:nvPr/>
        </p:nvSpPr>
        <p:spPr>
          <a:xfrm>
            <a:off x="722810" y="2001084"/>
            <a:ext cx="4834710" cy="132343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bg1">
                    <a:lumMod val="50000"/>
                  </a:schemeClr>
                </a:solidFill>
                <a:latin typeface="Assistant"/>
                <a:cs typeface="Assistant"/>
              </a:rPr>
              <a:t>Breach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ssistant"/>
                <a:cs typeface="Assistant"/>
              </a:rPr>
              <a:t>Boundaries</a:t>
            </a:r>
            <a:endParaRPr lang="ko-KR" altLang="en-US" sz="4000" b="1" dirty="0">
              <a:solidFill>
                <a:schemeClr val="bg1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6033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וילה בג'ונגל | ערסיטקטורה">
            <a:extLst>
              <a:ext uri="{FF2B5EF4-FFF2-40B4-BE49-F238E27FC236}">
                <a16:creationId xmlns:a16="http://schemas.microsoft.com/office/drawing/2014/main" id="{E09DA1B3-BC92-4E31-A9EB-0BFE08AB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465734"/>
            <a:ext cx="10220960" cy="6170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7E5D708-CEC6-4115-8E7E-3EC69A55383A}"/>
              </a:ext>
            </a:extLst>
          </p:cNvPr>
          <p:cNvSpPr txBox="1"/>
          <p:nvPr/>
        </p:nvSpPr>
        <p:spPr>
          <a:xfrm>
            <a:off x="3396342" y="111791"/>
            <a:ext cx="786943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rgbClr val="FFFF00"/>
                </a:solidFill>
                <a:latin typeface="Assistant"/>
                <a:cs typeface="Assistant"/>
              </a:rPr>
              <a:t>A villa in the </a:t>
            </a:r>
            <a:r>
              <a:rPr lang="en-US" sz="4000" b="1" dirty="0">
                <a:solidFill>
                  <a:srgbClr val="FFFF00"/>
                </a:solidFill>
                <a:latin typeface="Assistant"/>
                <a:cs typeface="Assistant"/>
              </a:rPr>
              <a:t>Jungle</a:t>
            </a:r>
            <a:endParaRPr lang="ko-KR" altLang="en-US" sz="4000" b="1" dirty="0">
              <a:solidFill>
                <a:srgbClr val="FFFF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142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פרשת השבוע: נתניהו מקים וילה בג'ונגל - תוצרת הארץ - הארץ">
            <a:extLst>
              <a:ext uri="{FF2B5EF4-FFF2-40B4-BE49-F238E27FC236}">
                <a16:creationId xmlns:a16="http://schemas.microsoft.com/office/drawing/2014/main" id="{7FFCB3B9-1D0D-468A-AD9B-BA485131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33680"/>
            <a:ext cx="11460480" cy="66243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7E5D708-CEC6-4115-8E7E-3EC69A55383A}"/>
              </a:ext>
            </a:extLst>
          </p:cNvPr>
          <p:cNvSpPr txBox="1"/>
          <p:nvPr/>
        </p:nvSpPr>
        <p:spPr>
          <a:xfrm>
            <a:off x="2455818" y="1010713"/>
            <a:ext cx="8592250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  <a:latin typeface="Assistant"/>
                <a:cs typeface="Assistant"/>
              </a:rPr>
              <a:t>A villa in the </a:t>
            </a:r>
            <a:r>
              <a:rPr lang="en-US" sz="4000" b="1" dirty="0">
                <a:solidFill>
                  <a:schemeClr val="bg1"/>
                </a:solidFill>
                <a:latin typeface="Assistant"/>
                <a:cs typeface="Assistant"/>
              </a:rPr>
              <a:t>Jungle</a:t>
            </a:r>
            <a:endParaRPr lang="ko-KR" altLang="en-US" sz="4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850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5820229" y="2836117"/>
            <a:ext cx="65024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A Jewish and democratic state:</a:t>
            </a:r>
          </a:p>
          <a:p>
            <a:pPr algn="ctr"/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ssistant"/>
                <a:cs typeface="Assistant"/>
              </a:rPr>
              <a:t>Most people haven't really understood the problematics 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4818" name="Picture 2" descr="מערך שיעור: יהודית ודמוקרטית">
            <a:extLst>
              <a:ext uri="{FF2B5EF4-FFF2-40B4-BE49-F238E27FC236}">
                <a16:creationId xmlns:a16="http://schemas.microsoft.com/office/drawing/2014/main" id="{0772E0AB-D94D-4D8B-A886-4346DAC98AEF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r="76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905ACEB-ED44-4ABA-897B-2A527A97D89E}"/>
              </a:ext>
            </a:extLst>
          </p:cNvPr>
          <p:cNvSpPr txBox="1"/>
          <p:nvPr/>
        </p:nvSpPr>
        <p:spPr>
          <a:xfrm>
            <a:off x="3048000" y="814783"/>
            <a:ext cx="28853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arlow Solid Italic" panose="04030604020F02020D02" pitchFamily="82" charset="0"/>
              </a:rPr>
              <a:t>Jewish and democratic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4237BAB-0CE1-4C19-9691-82CD21F16FB3}"/>
              </a:ext>
            </a:extLst>
          </p:cNvPr>
          <p:cNvSpPr txBox="1"/>
          <p:nvPr/>
        </p:nvSpPr>
        <p:spPr>
          <a:xfrm rot="10444796">
            <a:off x="2436543" y="5025206"/>
            <a:ext cx="20003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arlow Solid Italic" panose="04030604020F02020D02" pitchFamily="82" charset="0"/>
              </a:rPr>
              <a:t>Declaration of Independence</a:t>
            </a:r>
          </a:p>
        </p:txBody>
      </p:sp>
    </p:spTree>
    <p:extLst>
      <p:ext uri="{BB962C8B-B14F-4D97-AF65-F5344CB8AC3E}">
        <p14:creationId xmlns:p14="http://schemas.microsoft.com/office/powerpoint/2010/main" val="4150294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5B6F2FD-ED10-488A-B923-DDFFDEC0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73045"/>
            <a:ext cx="4962525" cy="2990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421959" y="5236427"/>
            <a:ext cx="772926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4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Thank you very much!</a:t>
            </a:r>
            <a:endParaRPr lang="ko-KR" altLang="en-US" sz="4400" b="1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625248" y="534245"/>
            <a:ext cx="8461916" cy="4872472"/>
            <a:chOff x="2106667" y="305502"/>
            <a:chExt cx="7885257" cy="5340266"/>
          </a:xfrm>
          <a:effectLst>
            <a:reflection blurRad="6350" stA="50000" endA="300" endPos="55500" dist="101600" dir="5400000" sy="-100000" algn="bl" rotWithShape="0"/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667" y="2401604"/>
              <a:ext cx="7885257" cy="32441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293" y="1148465"/>
              <a:ext cx="5646588" cy="3057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293" y="305502"/>
              <a:ext cx="4867275" cy="2371725"/>
            </a:xfrm>
            <a:prstGeom prst="rect">
              <a:avLst/>
            </a:prstGeom>
          </p:spPr>
        </p:pic>
      </p:grpSp>
      <p:pic>
        <p:nvPicPr>
          <p:cNvPr id="16" name="Picture 2" descr="Flag, israel, map, pin icon">
            <a:extLst>
              <a:ext uri="{FF2B5EF4-FFF2-40B4-BE49-F238E27FC236}">
                <a16:creationId xmlns:a16="http://schemas.microsoft.com/office/drawing/2014/main" id="{A66B98B4-C11C-41B4-96C1-8C56BA86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" b="96980" l="0" r="92308">
                        <a14:foregroundMark x1="65089" y1="34899" x2="65089" y2="34899"/>
                        <a14:foregroundMark x1="52663" y1="30537" x2="52663" y2="30537"/>
                        <a14:foregroundMark x1="52663" y1="30537" x2="52663" y2="30537"/>
                        <a14:foregroundMark x1="42012" y1="30537" x2="42012" y2="30537"/>
                        <a14:foregroundMark x1="37278" y1="26846" x2="37278" y2="26846"/>
                        <a14:foregroundMark x1="52663" y1="17450" x2="52663" y2="17450"/>
                        <a14:foregroundMark x1="3550" y1="49664" x2="0" y2="49664"/>
                        <a14:foregroundMark x1="38462" y1="8389" x2="38462" y2="8389"/>
                        <a14:foregroundMark x1="86982" y1="15436" x2="86982" y2="15436"/>
                        <a14:foregroundMark x1="92899" y1="22148" x2="92899" y2="22148"/>
                        <a14:foregroundMark x1="63314" y1="49329" x2="63314" y2="49329"/>
                        <a14:foregroundMark x1="34320" y1="47315" x2="34320" y2="47315"/>
                        <a14:foregroundMark x1="34320" y1="45973" x2="34320" y2="45973"/>
                        <a14:foregroundMark x1="41420" y1="29530" x2="41420" y2="29530"/>
                        <a14:foregroundMark x1="34911" y1="27852" x2="34911" y2="27852"/>
                        <a14:foregroundMark x1="48521" y1="84899" x2="48521" y2="84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33" y="981595"/>
            <a:ext cx="984475" cy="173593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8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הסיפורים הקטנים שהופכים דמות גדולה למה שהיא - מקור ראשון">
            <a:extLst>
              <a:ext uri="{FF2B5EF4-FFF2-40B4-BE49-F238E27FC236}">
                <a16:creationId xmlns:a16="http://schemas.microsoft.com/office/drawing/2014/main" id="{FDAE03EC-7C44-48B3-A261-DC00FDED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88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B96A83-D916-459F-9D6E-3392F131C30D}"/>
              </a:ext>
            </a:extLst>
          </p:cNvPr>
          <p:cNvSpPr txBox="1"/>
          <p:nvPr/>
        </p:nvSpPr>
        <p:spPr>
          <a:xfrm>
            <a:off x="8020596" y="217197"/>
            <a:ext cx="440653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5000" b="1" dirty="0">
                <a:solidFill>
                  <a:schemeClr val="bg1"/>
                </a:solidFill>
                <a:latin typeface="Assistant"/>
                <a:cs typeface="Assistant"/>
              </a:rPr>
              <a:t>Biography</a:t>
            </a:r>
            <a:endParaRPr lang="en-US" altLang="ko-KR" sz="5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A75A9D-7AF1-489A-8D79-865CC3B84FAC}"/>
              </a:ext>
            </a:extLst>
          </p:cNvPr>
          <p:cNvCxnSpPr>
            <a:cxnSpLocks/>
          </p:cNvCxnSpPr>
          <p:nvPr/>
        </p:nvCxnSpPr>
        <p:spPr>
          <a:xfrm flipH="1">
            <a:off x="101600" y="3224213"/>
            <a:ext cx="12090400" cy="97380"/>
          </a:xfrm>
          <a:prstGeom prst="line">
            <a:avLst/>
          </a:prstGeom>
          <a:ln w="19050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10638E-1A39-4BE7-8505-D40EF50A2389}"/>
              </a:ext>
            </a:extLst>
          </p:cNvPr>
          <p:cNvCxnSpPr/>
          <p:nvPr/>
        </p:nvCxnSpPr>
        <p:spPr>
          <a:xfrm>
            <a:off x="1018393" y="332159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29787D-E78D-4413-8FA4-FAF9172C6CBF}"/>
              </a:ext>
            </a:extLst>
          </p:cNvPr>
          <p:cNvCxnSpPr/>
          <p:nvPr/>
        </p:nvCxnSpPr>
        <p:spPr>
          <a:xfrm>
            <a:off x="7487496" y="332159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14A4AE-50A4-4E0B-B3BD-2C69039635E1}"/>
              </a:ext>
            </a:extLst>
          </p:cNvPr>
          <p:cNvCxnSpPr>
            <a:cxnSpLocks/>
          </p:cNvCxnSpPr>
          <p:nvPr/>
        </p:nvCxnSpPr>
        <p:spPr>
          <a:xfrm>
            <a:off x="1547543" y="2188758"/>
            <a:ext cx="0" cy="1084145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750AF-6A59-4B72-B56D-0ED5EC872BFB}"/>
              </a:ext>
            </a:extLst>
          </p:cNvPr>
          <p:cNvCxnSpPr/>
          <p:nvPr/>
        </p:nvCxnSpPr>
        <p:spPr>
          <a:xfrm>
            <a:off x="9528045" y="327290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51464E-6E8B-488B-AFAE-FB0B007A4841}"/>
              </a:ext>
            </a:extLst>
          </p:cNvPr>
          <p:cNvCxnSpPr/>
          <p:nvPr/>
        </p:nvCxnSpPr>
        <p:spPr>
          <a:xfrm>
            <a:off x="11364672" y="327290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89C267-87DA-4172-928E-F415BA34DE8A}"/>
              </a:ext>
            </a:extLst>
          </p:cNvPr>
          <p:cNvSpPr txBox="1"/>
          <p:nvPr/>
        </p:nvSpPr>
        <p:spPr>
          <a:xfrm>
            <a:off x="-1" y="4247498"/>
            <a:ext cx="2103121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  <a:latin typeface="Assistant"/>
                <a:cs typeface="Assistant"/>
              </a:rPr>
              <a:t>Kibbutz Ramat </a:t>
            </a:r>
            <a:r>
              <a:rPr sz="2000" b="1" dirty="0" err="1">
                <a:solidFill>
                  <a:schemeClr val="bg1"/>
                </a:solidFill>
                <a:latin typeface="Assistant"/>
                <a:cs typeface="Assistant"/>
              </a:rPr>
              <a:t>HaKovesh</a:t>
            </a:r>
            <a:endParaRPr lang="ko-KR" altLang="en-US" sz="2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009B455E-E35A-41F6-AD1C-E22214EF96D8}"/>
              </a:ext>
            </a:extLst>
          </p:cNvPr>
          <p:cNvSpPr txBox="1"/>
          <p:nvPr/>
        </p:nvSpPr>
        <p:spPr>
          <a:xfrm>
            <a:off x="592175" y="1104275"/>
            <a:ext cx="2216339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  <a:latin typeface="Assistant"/>
                <a:cs typeface="Assistant"/>
              </a:rPr>
              <a:t>Joined the IDF paratroopers</a:t>
            </a:r>
            <a:endParaRPr lang="ko-KR" altLang="en-US" sz="2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EAD4F995-E67C-4918-B2A4-09105BA4672D}"/>
              </a:ext>
            </a:extLst>
          </p:cNvPr>
          <p:cNvSpPr txBox="1"/>
          <p:nvPr/>
        </p:nvSpPr>
        <p:spPr>
          <a:xfrm>
            <a:off x="6146800" y="4139348"/>
            <a:ext cx="2524854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2000" b="1" dirty="0" err="1">
                <a:solidFill>
                  <a:schemeClr val="bg1"/>
                </a:solidFill>
                <a:latin typeface="Assistant"/>
                <a:cs typeface="Assistant"/>
              </a:rPr>
              <a:t>Aysha-Reichan</a:t>
            </a:r>
            <a:r>
              <a:rPr sz="2000" b="1" dirty="0">
                <a:solidFill>
                  <a:schemeClr val="bg1"/>
                </a:solidFill>
                <a:latin typeface="Assistant"/>
                <a:cs typeface="Assistant"/>
              </a:rPr>
              <a:t> battalion commander</a:t>
            </a:r>
            <a:endParaRPr lang="ko-KR" altLang="en-US" sz="2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A014F316-4ED2-456A-BD5F-90F8CBEA2D5F}"/>
              </a:ext>
            </a:extLst>
          </p:cNvPr>
          <p:cNvSpPr txBox="1"/>
          <p:nvPr/>
        </p:nvSpPr>
        <p:spPr>
          <a:xfrm>
            <a:off x="8542983" y="4293236"/>
            <a:ext cx="1955658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  <a:latin typeface="Assistant"/>
                <a:cs typeface="Assistant"/>
              </a:rPr>
              <a:t>The First Intifada</a:t>
            </a:r>
            <a:endParaRPr lang="ko-KR" altLang="en-US" sz="2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DF00BC2C-47BE-47BF-9764-DE65AD107CA4}"/>
              </a:ext>
            </a:extLst>
          </p:cNvPr>
          <p:cNvSpPr txBox="1"/>
          <p:nvPr/>
        </p:nvSpPr>
        <p:spPr>
          <a:xfrm>
            <a:off x="10369970" y="4371979"/>
            <a:ext cx="1955658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  <a:latin typeface="Assistant"/>
                <a:cs typeface="Assistant"/>
              </a:rPr>
              <a:t>The Second Intifada</a:t>
            </a:r>
            <a:endParaRPr lang="ko-KR" altLang="en-US" sz="2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6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157683-4566-487A-8477-F6DF509E95A4}"/>
              </a:ext>
            </a:extLst>
          </p:cNvPr>
          <p:cNvSpPr/>
          <p:nvPr/>
        </p:nvSpPr>
        <p:spPr>
          <a:xfrm>
            <a:off x="2090761" y="0"/>
            <a:ext cx="10101239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973196" y="6190379"/>
            <a:ext cx="1054172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2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What does it mean to live on an island?</a:t>
            </a:r>
            <a:endParaRPr lang="ko-KR" altLang="en-US" sz="3200" b="1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566018-BD17-46BB-93AC-A3BCDE0211E3}"/>
              </a:ext>
            </a:extLst>
          </p:cNvPr>
          <p:cNvGrpSpPr/>
          <p:nvPr/>
        </p:nvGrpSpPr>
        <p:grpSpPr>
          <a:xfrm>
            <a:off x="-295575" y="-258104"/>
            <a:ext cx="9266855" cy="7268504"/>
            <a:chOff x="1166923" y="130003"/>
            <a:chExt cx="4929077" cy="4936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C30F44-9452-488B-862F-57B49980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23" y="130003"/>
              <a:ext cx="4929077" cy="4936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578FEF-8E3C-4646-A3FD-D72DC9B5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420" y="1698108"/>
              <a:ext cx="4324350" cy="278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מערך הדרכה – אני ישראלי – קרמבו קורונה">
            <a:extLst>
              <a:ext uri="{FF2B5EF4-FFF2-40B4-BE49-F238E27FC236}">
                <a16:creationId xmlns:a16="http://schemas.microsoft.com/office/drawing/2014/main" id="{4FF98BA3-9067-4CF4-89DB-0641373EB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864" y1="42029" x2="30864" y2="42029"/>
                        <a14:foregroundMark x1="13580" y1="14010" x2="13580" y2="14010"/>
                        <a14:foregroundMark x1="6584" y1="51208" x2="0" y2="52174"/>
                        <a14:foregroundMark x1="90535" y1="35266" x2="90535" y2="35266"/>
                        <a14:foregroundMark x1="84774" y1="31401" x2="84774" y2="31401"/>
                        <a14:foregroundMark x1="84774" y1="31401" x2="84774" y2="31401"/>
                        <a14:foregroundMark x1="84774" y1="31401" x2="84774" y2="31401"/>
                        <a14:foregroundMark x1="83539" y1="28019" x2="83539" y2="28019"/>
                        <a14:foregroundMark x1="81893" y1="25604" x2="81893" y2="25604"/>
                        <a14:foregroundMark x1="79835" y1="22705" x2="79835" y2="22705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83539" y1="2899" x2="83539" y2="2899"/>
                        <a14:foregroundMark x1="88066" y1="8213" x2="88066" y2="8213"/>
                        <a14:foregroundMark x1="88066" y1="8213" x2="88066" y2="8213"/>
                        <a14:foregroundMark x1="88066" y1="8213" x2="88066" y2="8213"/>
                        <a14:foregroundMark x1="67901" y1="5314" x2="67901" y2="5314"/>
                        <a14:foregroundMark x1="90947" y1="25121" x2="90947" y2="25121"/>
                        <a14:foregroundMark x1="81070" y1="13043" x2="81070" y2="13043"/>
                        <a14:foregroundMark x1="86831" y1="9662" x2="86831" y2="9662"/>
                        <a14:foregroundMark x1="96708" y1="39614" x2="96708" y2="39614"/>
                        <a14:foregroundMark x1="79424" y1="28019" x2="79424" y2="28019"/>
                        <a14:foregroundMark x1="74074" y1="28019" x2="74074" y2="28019"/>
                        <a14:foregroundMark x1="74074" y1="28019" x2="74074" y2="28019"/>
                        <a14:foregroundMark x1="73251" y1="25604" x2="73251" y2="25604"/>
                        <a14:foregroundMark x1="74486" y1="13527" x2="74486" y2="13527"/>
                        <a14:foregroundMark x1="78189" y1="28502" x2="78189" y2="2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-2067" b="23171"/>
          <a:stretch/>
        </p:blipFill>
        <p:spPr bwMode="auto">
          <a:xfrm>
            <a:off x="2067700" y="3767117"/>
            <a:ext cx="3436711" cy="26319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BF0D67F-CA32-4CEC-A374-FC72FE791DB5}"/>
              </a:ext>
            </a:extLst>
          </p:cNvPr>
          <p:cNvGrpSpPr/>
          <p:nvPr/>
        </p:nvGrpSpPr>
        <p:grpSpPr>
          <a:xfrm>
            <a:off x="605612" y="3232085"/>
            <a:ext cx="7869238" cy="4572000"/>
            <a:chOff x="635000" y="1382713"/>
            <a:chExt cx="7869238" cy="4572000"/>
          </a:xfrm>
          <a:solidFill>
            <a:schemeClr val="accent1">
              <a:lumMod val="75000"/>
            </a:schemeClr>
          </a:solidFill>
          <a:scene3d>
            <a:camera prst="perspectiveRelaxed" fov="1500000">
              <a:rot lat="17373600" lon="0" rev="0"/>
            </a:camera>
            <a:lightRig rig="threePt" dir="t"/>
          </a:scene3d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AB3C947-441B-4066-B6AC-7E5136E54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DDB72F4-F216-4BEA-ADA3-A8118F4CB4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380E86F-3B54-461D-86B6-7A271F9DB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D11426F-84B0-4127-A8E0-604D52957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Freeform 3">
            <a:extLst>
              <a:ext uri="{FF2B5EF4-FFF2-40B4-BE49-F238E27FC236}">
                <a16:creationId xmlns:a16="http://schemas.microsoft.com/office/drawing/2014/main" id="{22292B4D-C4A5-45BB-8141-970506B2B729}"/>
              </a:ext>
            </a:extLst>
          </p:cNvPr>
          <p:cNvSpPr/>
          <p:nvPr/>
        </p:nvSpPr>
        <p:spPr>
          <a:xfrm rot="19779318">
            <a:off x="1198350" y="-1087408"/>
            <a:ext cx="2862069" cy="5434617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300196 w 955999"/>
              <a:gd name="connsiteY0" fmla="*/ 0 h 1734331"/>
              <a:gd name="connsiteX1" fmla="*/ 424060 w 955999"/>
              <a:gd name="connsiteY1" fmla="*/ 615010 h 1734331"/>
              <a:gd name="connsiteX2" fmla="*/ 635759 w 955999"/>
              <a:gd name="connsiteY2" fmla="*/ 769554 h 1734331"/>
              <a:gd name="connsiteX3" fmla="*/ 945219 w 955999"/>
              <a:gd name="connsiteY3" fmla="*/ 1141092 h 1734331"/>
              <a:gd name="connsiteX4" fmla="*/ 901509 w 955999"/>
              <a:gd name="connsiteY4" fmla="*/ 1705299 h 1734331"/>
              <a:gd name="connsiteX5" fmla="*/ 818070 w 955999"/>
              <a:gd name="connsiteY5" fmla="*/ 1578417 h 1734331"/>
              <a:gd name="connsiteX6" fmla="*/ 784721 w 955999"/>
              <a:gd name="connsiteY6" fmla="*/ 1733254 h 1734331"/>
              <a:gd name="connsiteX7" fmla="*/ 679834 w 955999"/>
              <a:gd name="connsiteY7" fmla="*/ 1603400 h 1734331"/>
              <a:gd name="connsiteX8" fmla="*/ 573232 w 955999"/>
              <a:gd name="connsiteY8" fmla="*/ 1733681 h 1734331"/>
              <a:gd name="connsiteX9" fmla="*/ 626827 w 955999"/>
              <a:gd name="connsiteY9" fmla="*/ 1323974 h 1734331"/>
              <a:gd name="connsiteX10" fmla="*/ 396893 w 955999"/>
              <a:gd name="connsiteY10" fmla="*/ 1113567 h 1734331"/>
              <a:gd name="connsiteX11" fmla="*/ 360608 w 955999"/>
              <a:gd name="connsiteY11" fmla="*/ 1264166 h 1734331"/>
              <a:gd name="connsiteX12" fmla="*/ 383545 w 955999"/>
              <a:gd name="connsiteY12" fmla="*/ 1437403 h 1734331"/>
              <a:gd name="connsiteX13" fmla="*/ 221708 w 955999"/>
              <a:gd name="connsiteY13" fmla="*/ 1532720 h 1734331"/>
              <a:gd name="connsiteX14" fmla="*/ 99042 w 955999"/>
              <a:gd name="connsiteY14" fmla="*/ 1199946 h 1734331"/>
              <a:gd name="connsiteX15" fmla="*/ 30537 w 955999"/>
              <a:gd name="connsiteY15" fmla="*/ 756148 h 1734331"/>
              <a:gd name="connsiteX16" fmla="*/ 0 w 955999"/>
              <a:gd name="connsiteY16" fmla="*/ 645175 h 1734331"/>
              <a:gd name="connsiteX17" fmla="*/ 300196 w 955999"/>
              <a:gd name="connsiteY17" fmla="*/ 0 h 1734331"/>
              <a:gd name="connsiteX0" fmla="*/ 627984 w 1283787"/>
              <a:gd name="connsiteY0" fmla="*/ 368549 h 2102880"/>
              <a:gd name="connsiteX1" fmla="*/ 751848 w 1283787"/>
              <a:gd name="connsiteY1" fmla="*/ 983559 h 2102880"/>
              <a:gd name="connsiteX2" fmla="*/ 963547 w 1283787"/>
              <a:gd name="connsiteY2" fmla="*/ 1138103 h 2102880"/>
              <a:gd name="connsiteX3" fmla="*/ 1273007 w 1283787"/>
              <a:gd name="connsiteY3" fmla="*/ 1509641 h 2102880"/>
              <a:gd name="connsiteX4" fmla="*/ 1229297 w 1283787"/>
              <a:gd name="connsiteY4" fmla="*/ 2073848 h 2102880"/>
              <a:gd name="connsiteX5" fmla="*/ 1145858 w 1283787"/>
              <a:gd name="connsiteY5" fmla="*/ 1946966 h 2102880"/>
              <a:gd name="connsiteX6" fmla="*/ 1112509 w 1283787"/>
              <a:gd name="connsiteY6" fmla="*/ 2101803 h 2102880"/>
              <a:gd name="connsiteX7" fmla="*/ 1007622 w 1283787"/>
              <a:gd name="connsiteY7" fmla="*/ 1971949 h 2102880"/>
              <a:gd name="connsiteX8" fmla="*/ 901020 w 1283787"/>
              <a:gd name="connsiteY8" fmla="*/ 2102230 h 2102880"/>
              <a:gd name="connsiteX9" fmla="*/ 954615 w 1283787"/>
              <a:gd name="connsiteY9" fmla="*/ 1692523 h 2102880"/>
              <a:gd name="connsiteX10" fmla="*/ 724681 w 1283787"/>
              <a:gd name="connsiteY10" fmla="*/ 1482116 h 2102880"/>
              <a:gd name="connsiteX11" fmla="*/ 688396 w 1283787"/>
              <a:gd name="connsiteY11" fmla="*/ 1632715 h 2102880"/>
              <a:gd name="connsiteX12" fmla="*/ 711333 w 1283787"/>
              <a:gd name="connsiteY12" fmla="*/ 1805952 h 2102880"/>
              <a:gd name="connsiteX13" fmla="*/ 549496 w 1283787"/>
              <a:gd name="connsiteY13" fmla="*/ 1901269 h 2102880"/>
              <a:gd name="connsiteX14" fmla="*/ 426830 w 1283787"/>
              <a:gd name="connsiteY14" fmla="*/ 1568495 h 2102880"/>
              <a:gd name="connsiteX15" fmla="*/ 358325 w 1283787"/>
              <a:gd name="connsiteY15" fmla="*/ 1124697 h 2102880"/>
              <a:gd name="connsiteX16" fmla="*/ 0 w 1283787"/>
              <a:gd name="connsiteY16" fmla="*/ 0 h 2102880"/>
              <a:gd name="connsiteX17" fmla="*/ 627984 w 1283787"/>
              <a:gd name="connsiteY17" fmla="*/ 368549 h 2102880"/>
              <a:gd name="connsiteX0" fmla="*/ 568133 w 1223936"/>
              <a:gd name="connsiteY0" fmla="*/ 22265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68133 w 1223936"/>
              <a:gd name="connsiteY17" fmla="*/ 222659 h 1956990"/>
              <a:gd name="connsiteX0" fmla="*/ 588543 w 1223936"/>
              <a:gd name="connsiteY0" fmla="*/ 383685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88543 w 1223936"/>
              <a:gd name="connsiteY17" fmla="*/ 383685 h 1956990"/>
              <a:gd name="connsiteX0" fmla="*/ 598335 w 1223936"/>
              <a:gd name="connsiteY0" fmla="*/ 34736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98335 w 1223936"/>
              <a:gd name="connsiteY17" fmla="*/ 347369 h 1956990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624725 w 1220116"/>
              <a:gd name="connsiteY11" fmla="*/ 1499879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33754 w 1159355"/>
              <a:gd name="connsiteY0" fmla="*/ 496865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33754 w 1159355"/>
              <a:gd name="connsiteY17" fmla="*/ 496865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541396 w 1084156"/>
              <a:gd name="connsiteY0" fmla="*/ 314037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541396 w 1084156"/>
              <a:gd name="connsiteY17" fmla="*/ 314037 h 20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156" h="2058642">
                <a:moveTo>
                  <a:pt x="541396" y="314037"/>
                </a:moveTo>
                <a:lnTo>
                  <a:pt x="591866" y="943419"/>
                </a:lnTo>
                <a:cubicBezTo>
                  <a:pt x="664418" y="989969"/>
                  <a:pt x="649664" y="1005616"/>
                  <a:pt x="763916" y="1093865"/>
                </a:cubicBezTo>
                <a:cubicBezTo>
                  <a:pt x="850776" y="1181545"/>
                  <a:pt x="1007353" y="1325458"/>
                  <a:pt x="1073376" y="1465403"/>
                </a:cubicBezTo>
                <a:cubicBezTo>
                  <a:pt x="1106665" y="1633583"/>
                  <a:pt x="1054503" y="1995602"/>
                  <a:pt x="1029666" y="2029610"/>
                </a:cubicBezTo>
                <a:cubicBezTo>
                  <a:pt x="1018010" y="2041672"/>
                  <a:pt x="977663" y="1936167"/>
                  <a:pt x="946227" y="1902728"/>
                </a:cubicBezTo>
                <a:cubicBezTo>
                  <a:pt x="948667" y="1979308"/>
                  <a:pt x="926096" y="2044999"/>
                  <a:pt x="912878" y="2057565"/>
                </a:cubicBezTo>
                <a:cubicBezTo>
                  <a:pt x="896481" y="2069335"/>
                  <a:pt x="838659" y="1981933"/>
                  <a:pt x="807991" y="1927711"/>
                </a:cubicBezTo>
                <a:cubicBezTo>
                  <a:pt x="799208" y="1982824"/>
                  <a:pt x="713656" y="2049737"/>
                  <a:pt x="701389" y="2057992"/>
                </a:cubicBezTo>
                <a:cubicBezTo>
                  <a:pt x="625983" y="1930471"/>
                  <a:pt x="717994" y="1832423"/>
                  <a:pt x="754984" y="1648285"/>
                </a:cubicBezTo>
                <a:cubicBezTo>
                  <a:pt x="680988" y="1503428"/>
                  <a:pt x="587478" y="1438585"/>
                  <a:pt x="525050" y="1437878"/>
                </a:cubicBezTo>
                <a:cubicBezTo>
                  <a:pt x="464021" y="1449363"/>
                  <a:pt x="427932" y="1503073"/>
                  <a:pt x="414675" y="1590975"/>
                </a:cubicBezTo>
                <a:cubicBezTo>
                  <a:pt x="403693" y="1708072"/>
                  <a:pt x="405632" y="1687068"/>
                  <a:pt x="384909" y="1756295"/>
                </a:cubicBezTo>
                <a:cubicBezTo>
                  <a:pt x="361702" y="1853599"/>
                  <a:pt x="244018" y="1945998"/>
                  <a:pt x="247515" y="1862098"/>
                </a:cubicBezTo>
                <a:cubicBezTo>
                  <a:pt x="238086" y="1695856"/>
                  <a:pt x="249215" y="1767206"/>
                  <a:pt x="215117" y="1505717"/>
                </a:cubicBezTo>
                <a:cubicBezTo>
                  <a:pt x="147511" y="1357743"/>
                  <a:pt x="242172" y="1130059"/>
                  <a:pt x="216538" y="988178"/>
                </a:cubicBezTo>
                <a:cubicBezTo>
                  <a:pt x="181970" y="852255"/>
                  <a:pt x="32194" y="169904"/>
                  <a:pt x="0" y="0"/>
                </a:cubicBezTo>
                <a:cubicBezTo>
                  <a:pt x="189793" y="112688"/>
                  <a:pt x="353270" y="198502"/>
                  <a:pt x="541396" y="31403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1EA1F51-99A5-4279-8C32-39962BADD5DD}"/>
              </a:ext>
            </a:extLst>
          </p:cNvPr>
          <p:cNvSpPr/>
          <p:nvPr/>
        </p:nvSpPr>
        <p:spPr>
          <a:xfrm rot="8100000">
            <a:off x="3151284" y="3415478"/>
            <a:ext cx="1212613" cy="1212613"/>
          </a:xfrm>
          <a:custGeom>
            <a:avLst/>
            <a:gdLst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613" h="1212613">
                <a:moveTo>
                  <a:pt x="303412" y="909201"/>
                </a:moveTo>
                <a:cubicBezTo>
                  <a:pt x="422444" y="1028233"/>
                  <a:pt x="615433" y="1028233"/>
                  <a:pt x="734465" y="909201"/>
                </a:cubicBezTo>
                <a:cubicBezTo>
                  <a:pt x="853496" y="790170"/>
                  <a:pt x="853496" y="597181"/>
                  <a:pt x="734465" y="478149"/>
                </a:cubicBezTo>
                <a:cubicBezTo>
                  <a:pt x="615433" y="359118"/>
                  <a:pt x="422444" y="359118"/>
                  <a:pt x="303412" y="478149"/>
                </a:cubicBezTo>
                <a:cubicBezTo>
                  <a:pt x="184381" y="597181"/>
                  <a:pt x="184381" y="790170"/>
                  <a:pt x="303412" y="909201"/>
                </a:cubicBezTo>
                <a:close/>
                <a:moveTo>
                  <a:pt x="151993" y="1060620"/>
                </a:moveTo>
                <a:cubicBezTo>
                  <a:pt x="58084" y="966711"/>
                  <a:pt x="0" y="836976"/>
                  <a:pt x="0" y="693675"/>
                </a:cubicBezTo>
                <a:lnTo>
                  <a:pt x="1" y="693675"/>
                </a:lnTo>
                <a:cubicBezTo>
                  <a:pt x="1" y="407073"/>
                  <a:pt x="238541" y="234048"/>
                  <a:pt x="518939" y="174737"/>
                </a:cubicBezTo>
                <a:cubicBezTo>
                  <a:pt x="780953" y="119315"/>
                  <a:pt x="956756" y="91859"/>
                  <a:pt x="1212613" y="0"/>
                </a:cubicBezTo>
                <a:cubicBezTo>
                  <a:pt x="1133069" y="268172"/>
                  <a:pt x="1105613" y="456293"/>
                  <a:pt x="1037876" y="693675"/>
                </a:cubicBezTo>
                <a:cubicBezTo>
                  <a:pt x="988614" y="1017224"/>
                  <a:pt x="805540" y="1212613"/>
                  <a:pt x="518938" y="1212613"/>
                </a:cubicBezTo>
                <a:cubicBezTo>
                  <a:pt x="375637" y="1212613"/>
                  <a:pt x="245902" y="1154529"/>
                  <a:pt x="151993" y="10606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61290B3C-7443-46A3-A168-AF9E77B01F6F}"/>
              </a:ext>
            </a:extLst>
          </p:cNvPr>
          <p:cNvSpPr txBox="1"/>
          <p:nvPr/>
        </p:nvSpPr>
        <p:spPr>
          <a:xfrm>
            <a:off x="2294329" y="407561"/>
            <a:ext cx="951604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What does it mean to live on an island?</a:t>
            </a:r>
            <a:endParaRPr lang="ko-KR" altLang="en-US" sz="4000" b="1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70BB6500-6566-4A58-891A-42D73CDF4771}"/>
              </a:ext>
            </a:extLst>
          </p:cNvPr>
          <p:cNvSpPr/>
          <p:nvPr/>
        </p:nvSpPr>
        <p:spPr>
          <a:xfrm>
            <a:off x="5685799" y="2651340"/>
            <a:ext cx="612457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ssistant"/>
                <a:cs typeface="Assistant"/>
              </a:rPr>
              <a:t>You are unaware of other places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ssistant"/>
                <a:cs typeface="Assistant"/>
              </a:rPr>
              <a:t>,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ssistant"/>
                <a:cs typeface="Assistant"/>
              </a:rPr>
              <a:t> and are sure </a:t>
            </a:r>
            <a:r>
              <a:rPr sz="2800" dirty="0" smtClean="0">
                <a:solidFill>
                  <a:schemeClr val="accent6">
                    <a:lumMod val="50000"/>
                  </a:schemeClr>
                </a:solidFill>
                <a:latin typeface="Assistant"/>
                <a:cs typeface="Assistant"/>
              </a:rPr>
              <a:t>that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ssistant"/>
                <a:cs typeface="Assistant"/>
              </a:rPr>
              <a:t>you are the entire world</a:t>
            </a:r>
            <a:endParaRPr lang="ko-KR" altLang="en-US" sz="2800" dirty="0">
              <a:solidFill>
                <a:schemeClr val="accent6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14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A6AAD551-9235-4D8D-ACEB-2C1661DF1A55}"/>
              </a:ext>
            </a:extLst>
          </p:cNvPr>
          <p:cNvSpPr txBox="1"/>
          <p:nvPr/>
        </p:nvSpPr>
        <p:spPr>
          <a:xfrm>
            <a:off x="5859848" y="3179146"/>
            <a:ext cx="633215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2800" dirty="0">
                <a:solidFill>
                  <a:schemeClr val="bg1"/>
                </a:solidFill>
                <a:latin typeface="Assistant"/>
                <a:cs typeface="Assistant"/>
              </a:rPr>
              <a:t>You improvise with what you have</a:t>
            </a:r>
            <a:r>
              <a:rPr lang="en-US" sz="2800" dirty="0">
                <a:solidFill>
                  <a:schemeClr val="bg1"/>
                </a:solidFill>
                <a:latin typeface="Assistant"/>
                <a:cs typeface="Assistant"/>
              </a:rPr>
              <a:t>,</a:t>
            </a:r>
            <a:endParaRPr sz="2800" dirty="0">
              <a:solidFill>
                <a:schemeClr val="bg1"/>
              </a:solidFill>
              <a:latin typeface="Assistant"/>
              <a:cs typeface="Assistant"/>
            </a:endParaRPr>
          </a:p>
          <a:p>
            <a:pPr algn="ctr"/>
            <a:r>
              <a:rPr sz="2800" dirty="0">
                <a:solidFill>
                  <a:schemeClr val="bg1"/>
                </a:solidFill>
                <a:latin typeface="Assistant"/>
                <a:cs typeface="Assistant"/>
              </a:rPr>
              <a:t>and are sure that this is how </a:t>
            </a:r>
            <a:r>
              <a:rPr lang="en-US" sz="2800" dirty="0">
                <a:solidFill>
                  <a:schemeClr val="bg1"/>
                </a:solidFill>
                <a:latin typeface="Assistant"/>
                <a:cs typeface="Assistant"/>
              </a:rPr>
              <a:t>things</a:t>
            </a:r>
            <a:r>
              <a:rPr sz="2800" dirty="0">
                <a:solidFill>
                  <a:schemeClr val="bg1"/>
                </a:solidFill>
                <a:latin typeface="Assistant"/>
                <a:cs typeface="Assistant"/>
              </a:rPr>
              <a:t> should be</a:t>
            </a:r>
            <a:endParaRPr lang="ko-KR" altLang="en-US" sz="28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28035EC-62E7-49E6-8BDB-90F1CF169B89}"/>
              </a:ext>
            </a:extLst>
          </p:cNvPr>
          <p:cNvSpPr txBox="1"/>
          <p:nvPr/>
        </p:nvSpPr>
        <p:spPr>
          <a:xfrm>
            <a:off x="6717314" y="449491"/>
            <a:ext cx="447498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6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What does it mean to live on an island?</a:t>
            </a:r>
            <a:endParaRPr lang="ko-KR" altLang="en-US" sz="3600" b="1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593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usan Pavlic's Illustrations: Robinzon Kruso">
            <a:extLst>
              <a:ext uri="{FF2B5EF4-FFF2-40B4-BE49-F238E27FC236}">
                <a16:creationId xmlns:a16="http://schemas.microsoft.com/office/drawing/2014/main" id="{CBF39BB8-5038-4F60-B766-5A3F6E0A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080" y="132081"/>
            <a:ext cx="7782560" cy="68275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C8CAA4A-B240-4A06-8C8F-A047D6DF749F}"/>
              </a:ext>
            </a:extLst>
          </p:cNvPr>
          <p:cNvSpPr txBox="1"/>
          <p:nvPr/>
        </p:nvSpPr>
        <p:spPr>
          <a:xfrm>
            <a:off x="6122125" y="4382717"/>
            <a:ext cx="620174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2800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You are surrounded and besieged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,</a:t>
            </a:r>
            <a:endParaRPr sz="2800" dirty="0">
              <a:solidFill>
                <a:schemeClr val="accent2">
                  <a:lumMod val="50000"/>
                </a:schemeClr>
              </a:solidFill>
              <a:latin typeface="Assistant"/>
              <a:cs typeface="Assistant"/>
            </a:endParaRPr>
          </a:p>
          <a:p>
            <a:pPr algn="ctr"/>
            <a:r>
              <a:rPr sz="2800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and anyone who is not for you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,</a:t>
            </a:r>
            <a:r>
              <a:rPr sz="2800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 is against you</a:t>
            </a:r>
            <a:endParaRPr lang="ko-KR" altLang="en-US" sz="28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9BE92-3940-4156-BAE1-6800AFDB9E55}"/>
              </a:ext>
            </a:extLst>
          </p:cNvPr>
          <p:cNvSpPr txBox="1"/>
          <p:nvPr/>
        </p:nvSpPr>
        <p:spPr>
          <a:xfrm>
            <a:off x="6848047" y="761601"/>
            <a:ext cx="447498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6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What does it mean to live on an island?</a:t>
            </a:r>
            <a:endParaRPr lang="ko-KR" altLang="en-US" sz="3600" b="1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636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3C73B454-5AAE-4FF7-872F-E5222E4886AA}"/>
              </a:ext>
            </a:extLst>
          </p:cNvPr>
          <p:cNvSpPr/>
          <p:nvPr/>
        </p:nvSpPr>
        <p:spPr>
          <a:xfrm>
            <a:off x="7605586" y="2936408"/>
            <a:ext cx="1607828" cy="98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D856BE8-F950-419D-BFDA-E9F9E08F1431}"/>
              </a:ext>
            </a:extLst>
          </p:cNvPr>
          <p:cNvSpPr txBox="1"/>
          <p:nvPr/>
        </p:nvSpPr>
        <p:spPr>
          <a:xfrm>
            <a:off x="1800807" y="77434"/>
            <a:ext cx="844374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What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makes 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up our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national 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Assistant"/>
                <a:cs typeface="Assistant"/>
              </a:rPr>
              <a:t>DNA?</a:t>
            </a:r>
            <a:endParaRPr lang="ko-KR" altLang="en-US" sz="4000" b="1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" name="Picture 2" descr="אז איך תיראה החברה הישראלית עשר שנים מהיום / איור: איל אונגר, גלובס">
            <a:extLst>
              <a:ext uri="{FF2B5EF4-FFF2-40B4-BE49-F238E27FC236}">
                <a16:creationId xmlns:a16="http://schemas.microsoft.com/office/drawing/2014/main" id="{5805D39F-F1BD-49B7-94D1-0B37FCF2D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2" t="31986" r="20964" b="-1861"/>
          <a:stretch/>
        </p:blipFill>
        <p:spPr bwMode="auto">
          <a:xfrm>
            <a:off x="2529841" y="2592700"/>
            <a:ext cx="7313494" cy="38880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ערך הדרכה – אני ישראלי – קרמבו קורונה">
            <a:extLst>
              <a:ext uri="{FF2B5EF4-FFF2-40B4-BE49-F238E27FC236}">
                <a16:creationId xmlns:a16="http://schemas.microsoft.com/office/drawing/2014/main" id="{26616659-24FB-4EFD-8B60-DE61793F7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864" y1="42029" x2="30864" y2="42029"/>
                        <a14:foregroundMark x1="13580" y1="14010" x2="13580" y2="14010"/>
                        <a14:foregroundMark x1="6584" y1="51208" x2="0" y2="52174"/>
                        <a14:foregroundMark x1="90535" y1="35266" x2="90535" y2="35266"/>
                        <a14:foregroundMark x1="84774" y1="31401" x2="84774" y2="31401"/>
                        <a14:foregroundMark x1="84774" y1="31401" x2="84774" y2="31401"/>
                        <a14:foregroundMark x1="84774" y1="31401" x2="84774" y2="31401"/>
                        <a14:foregroundMark x1="83539" y1="28019" x2="83539" y2="28019"/>
                        <a14:foregroundMark x1="81893" y1="25604" x2="81893" y2="25604"/>
                        <a14:foregroundMark x1="79835" y1="22705" x2="79835" y2="22705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83539" y1="2899" x2="83539" y2="2899"/>
                        <a14:foregroundMark x1="88066" y1="8213" x2="88066" y2="8213"/>
                        <a14:foregroundMark x1="88066" y1="8213" x2="88066" y2="8213"/>
                        <a14:foregroundMark x1="88066" y1="8213" x2="88066" y2="8213"/>
                        <a14:foregroundMark x1="67901" y1="5314" x2="67901" y2="5314"/>
                        <a14:foregroundMark x1="90947" y1="25121" x2="90947" y2="25121"/>
                        <a14:foregroundMark x1="81070" y1="13043" x2="81070" y2="13043"/>
                        <a14:foregroundMark x1="86831" y1="9662" x2="86831" y2="9662"/>
                        <a14:foregroundMark x1="96708" y1="39614" x2="96708" y2="39614"/>
                        <a14:foregroundMark x1="79424" y1="28019" x2="79424" y2="28019"/>
                        <a14:foregroundMark x1="74074" y1="28019" x2="74074" y2="28019"/>
                        <a14:foregroundMark x1="74074" y1="28019" x2="74074" y2="28019"/>
                        <a14:foregroundMark x1="73251" y1="25604" x2="73251" y2="25604"/>
                        <a14:foregroundMark x1="74486" y1="13527" x2="74486" y2="13527"/>
                        <a14:foregroundMark x1="78189" y1="28502" x2="78189" y2="2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-2067" b="23171"/>
          <a:stretch/>
        </p:blipFill>
        <p:spPr bwMode="auto">
          <a:xfrm>
            <a:off x="4468232" y="1592964"/>
            <a:ext cx="3436711" cy="26319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2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73C733-FB55-4F73-8387-29429DB8DE91}"/>
              </a:ext>
            </a:extLst>
          </p:cNvPr>
          <p:cNvSpPr/>
          <p:nvPr/>
        </p:nvSpPr>
        <p:spPr>
          <a:xfrm>
            <a:off x="0" y="4689694"/>
            <a:ext cx="12192000" cy="216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D10AE-30A6-4235-A8C3-870BE265D760}"/>
              </a:ext>
            </a:extLst>
          </p:cNvPr>
          <p:cNvSpPr txBox="1"/>
          <p:nvPr/>
        </p:nvSpPr>
        <p:spPr>
          <a:xfrm>
            <a:off x="483523" y="2779249"/>
            <a:ext cx="40519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/>
          </a:p>
          <a:p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2" name="Picture 2" descr="מיהו ישראלי - דעות - הארץ">
            <a:extLst>
              <a:ext uri="{FF2B5EF4-FFF2-40B4-BE49-F238E27FC236}">
                <a16:creationId xmlns:a16="http://schemas.microsoft.com/office/drawing/2014/main" id="{A406F552-A32D-4AEE-86DD-343A6DE47C0F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13016"/>
          <a:stretch>
            <a:fillRect/>
          </a:stretch>
        </p:blipFill>
        <p:spPr bwMode="auto">
          <a:xfrm>
            <a:off x="0" y="0"/>
            <a:ext cx="12192000" cy="46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92360ED-1D23-4D91-9BB7-EBFF82B4BBFA}"/>
              </a:ext>
            </a:extLst>
          </p:cNvPr>
          <p:cNvSpPr txBox="1"/>
          <p:nvPr/>
        </p:nvSpPr>
        <p:spPr>
          <a:xfrm>
            <a:off x="0" y="5112128"/>
            <a:ext cx="1207520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  <a:latin typeface="Assistant"/>
                <a:cs typeface="Assistant"/>
              </a:rPr>
              <a:t>No one is (really) from here, and so there is no such thing as "Israeli"</a:t>
            </a:r>
            <a:endParaRPr lang="ko-KR" altLang="en-US" sz="4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18873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261</Words>
  <Application>Microsoft Office PowerPoint</Application>
  <PresentationFormat>Widescreen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Unicode MS</vt:lpstr>
      <vt:lpstr>맑은 고딕</vt:lpstr>
      <vt:lpstr>Arial</vt:lpstr>
      <vt:lpstr>Assistant</vt:lpstr>
      <vt:lpstr>Harlow Solid Italic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u26631</cp:lastModifiedBy>
  <cp:revision>127</cp:revision>
  <dcterms:created xsi:type="dcterms:W3CDTF">2018-04-24T17:14:44Z</dcterms:created>
  <dcterms:modified xsi:type="dcterms:W3CDTF">2020-08-17T12:52:24Z</dcterms:modified>
</cp:coreProperties>
</file>