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7"/>
  </p:notesMasterIdLst>
  <p:sldIdLst>
    <p:sldId id="347" r:id="rId4"/>
    <p:sldId id="311" r:id="rId5"/>
    <p:sldId id="348" r:id="rId6"/>
    <p:sldId id="343" r:id="rId7"/>
    <p:sldId id="308" r:id="rId8"/>
    <p:sldId id="351" r:id="rId9"/>
    <p:sldId id="344" r:id="rId10"/>
    <p:sldId id="257" r:id="rId11"/>
    <p:sldId id="310" r:id="rId12"/>
    <p:sldId id="312" r:id="rId13"/>
    <p:sldId id="307" r:id="rId14"/>
    <p:sldId id="299" r:id="rId15"/>
    <p:sldId id="286" r:id="rId16"/>
    <p:sldId id="350" r:id="rId17"/>
    <p:sldId id="283" r:id="rId18"/>
    <p:sldId id="322" r:id="rId19"/>
    <p:sldId id="319" r:id="rId20"/>
    <p:sldId id="352" r:id="rId21"/>
    <p:sldId id="336" r:id="rId22"/>
    <p:sldId id="316" r:id="rId23"/>
    <p:sldId id="315" r:id="rId24"/>
    <p:sldId id="33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4" autoAdjust="0"/>
    <p:restoredTop sz="95481" autoAdjust="0"/>
  </p:normalViewPr>
  <p:slideViewPr>
    <p:cSldViewPr snapToGrid="0" showGuides="1">
      <p:cViewPr varScale="1">
        <p:scale>
          <a:sx n="89" d="100"/>
          <a:sy n="89" d="100"/>
        </p:scale>
        <p:origin x="246" y="5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FDC61-E088-4A42-AB78-FAD78A7FAD37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6A3E1-5868-4791-92A3-5FD927C9B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06A3E1-5868-4791-92A3-5FD927C9B6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You can Change Fill Color &amp;</a:t>
            </a:r>
          </a:p>
          <a:p>
            <a:r>
              <a:rPr sz="1400" b="1">
                <a:solidFill>
                  <a:schemeClr val="bg1"/>
                </a:solidFill>
                <a:latin typeface="Arial"/>
                <a:cs typeface="Arial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1400">
                <a:solidFill>
                  <a:schemeClr val="bg1"/>
                </a:solidFill>
                <a:latin typeface="Arial"/>
                <a:cs typeface="Arial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Free</a:t>
            </a:r>
          </a:p>
          <a:p>
            <a:r>
              <a:rPr sz="2800" b="1">
                <a:solidFill>
                  <a:schemeClr val="bg1"/>
                </a:solidFill>
                <a:latin typeface="+mn-lt"/>
                <a:ea typeface="+mn-ea"/>
                <a:cs typeface="Arial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D03D-F472-3243-AFCF-F6AF7D9E9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7F078-9315-ED40-AC7C-C2839F801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0163B-24C1-8940-8001-E8073F86A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F6B9-9A6C-A743-8548-7A19E51E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A8259-6BE8-4F40-92D5-10EAE63D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65246-EB58-9E46-BF23-B8F1DEAC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E3C0-20FF-0D4F-8DC9-F4FD4C378BA8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DBFAC-3823-F147-875D-58403069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21718-6D02-8748-A1B0-B98A908D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C55A-D971-674B-B6F5-3597EF58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91" r:id="rId9"/>
    <p:sldLayoutId id="2147483682" r:id="rId10"/>
    <p:sldLayoutId id="2147483692" r:id="rId11"/>
    <p:sldLayoutId id="2147483684" r:id="rId12"/>
    <p:sldLayoutId id="2147483687" r:id="rId13"/>
    <p:sldLayoutId id="2147483688" r:id="rId14"/>
    <p:sldLayoutId id="2147483671" r:id="rId15"/>
    <p:sldLayoutId id="2147483672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5999356" y="3656524"/>
            <a:ext cx="5858206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3200" dirty="0">
                <a:solidFill>
                  <a:schemeClr val="bg1"/>
                </a:solidFill>
                <a:latin typeface="Gisha"/>
                <a:cs typeface="Gisha"/>
              </a:rPr>
              <a:t>Israel National Defense College</a:t>
            </a:r>
            <a:endParaRPr lang="en-US" sz="32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sz="5400" dirty="0">
                <a:solidFill>
                  <a:schemeClr val="accent1"/>
                </a:solidFill>
                <a:latin typeface="Gisha"/>
                <a:cs typeface="Gisha"/>
              </a:rPr>
              <a:t>The 47th Class</a:t>
            </a:r>
          </a:p>
        </p:txBody>
      </p: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12234" y="496225"/>
            <a:ext cx="12132280" cy="724247"/>
          </a:xfrm>
        </p:spPr>
        <p:txBody>
          <a:bodyPr/>
          <a:lstStyle/>
          <a:p>
            <a:r>
              <a:rPr lang="en-US" sz="3600" dirty="0">
                <a:highlight>
                  <a:srgbClr val="FFFF00"/>
                </a:highlight>
                <a:latin typeface="Gisha"/>
                <a:cs typeface="Gisha"/>
              </a:rPr>
              <a:t>Cancel the Gallery </a:t>
            </a:r>
            <a:r>
              <a:rPr sz="3600" dirty="0">
                <a:highlight>
                  <a:srgbClr val="FFFF00"/>
                </a:highlight>
                <a:latin typeface="Gisha"/>
                <a:cs typeface="Gisha"/>
              </a:rPr>
              <a:t>/ </a:t>
            </a:r>
            <a:r>
              <a:rPr lang="en-US" sz="3600" dirty="0">
                <a:highlight>
                  <a:srgbClr val="FFFF00"/>
                </a:highlight>
                <a:latin typeface="Gisha"/>
                <a:cs typeface="Gisha"/>
              </a:rPr>
              <a:t>Between Teams to Pairs</a:t>
            </a:r>
            <a:endParaRPr lang="en-US" sz="3600" dirty="0">
              <a:highlight>
                <a:srgbClr val="FFFF00"/>
              </a:highlight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8507" y="331858"/>
            <a:ext cx="10404306" cy="724247"/>
          </a:xfrm>
        </p:spPr>
        <p:txBody>
          <a:bodyPr/>
          <a:lstStyle/>
          <a:p>
            <a:r>
              <a:rPr sz="4000" dirty="0"/>
              <a:t>To create something new / not copy-paste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4" y="2034353"/>
            <a:ext cx="6478439" cy="4395367"/>
            <a:chOff x="668085" y="2656301"/>
            <a:chExt cx="3954836" cy="31105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38EF642D-56BE-4E6D-A977-BBCCF9C73E4B}"/>
                </a:ext>
              </a:extLst>
            </p:cNvPr>
            <p:cNvSpPr/>
            <p:nvPr/>
          </p:nvSpPr>
          <p:spPr>
            <a:xfrm>
              <a:off x="2208506" y="3241722"/>
              <a:ext cx="931183" cy="126002"/>
            </a:xfrm>
            <a:custGeom>
              <a:avLst/>
              <a:gdLst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  <a:gd name="connsiteX0" fmla="*/ 0 w 2376264"/>
                <a:gd name="connsiteY0" fmla="*/ 0 h 321543"/>
                <a:gd name="connsiteX1" fmla="*/ 2376264 w 2376264"/>
                <a:gd name="connsiteY1" fmla="*/ 0 h 321543"/>
                <a:gd name="connsiteX2" fmla="*/ 2376264 w 2376264"/>
                <a:gd name="connsiteY2" fmla="*/ 321543 h 321543"/>
                <a:gd name="connsiteX3" fmla="*/ 0 w 2376264"/>
                <a:gd name="connsiteY3" fmla="*/ 321543 h 321543"/>
                <a:gd name="connsiteX4" fmla="*/ 0 w 2376264"/>
                <a:gd name="connsiteY4" fmla="*/ 0 h 32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264" h="321543">
                  <a:moveTo>
                    <a:pt x="0" y="0"/>
                  </a:moveTo>
                  <a:lnTo>
                    <a:pt x="2376264" y="0"/>
                  </a:lnTo>
                  <a:lnTo>
                    <a:pt x="2376264" y="321543"/>
                  </a:lnTo>
                  <a:lnTo>
                    <a:pt x="0" y="321543"/>
                  </a:lnTo>
                  <a:cubicBezTo>
                    <a:pt x="34925" y="258812"/>
                    <a:pt x="50800" y="1103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100" name="Picture 4" descr="איך הכחדנו את הממותות... שוב">
            <a:extLst>
              <a:ext uri="{FF2B5EF4-FFF2-40B4-BE49-F238E27FC236}">
                <a16:creationId xmlns:a16="http://schemas.microsoft.com/office/drawing/2014/main" id="{1653C6D1-051C-4130-823A-5A7DABE7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66" y="2335341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3935767" y="1219201"/>
            <a:ext cx="5465408" cy="35941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sz="5400">
                <a:solidFill>
                  <a:schemeClr val="bg1"/>
                </a:solidFill>
                <a:latin typeface="Gisha"/>
                <a:cs typeface="Gisha"/>
              </a:rPr>
              <a:t>Au contraire....</a:t>
            </a:r>
            <a:endParaRPr lang="ko-KR" altLang="en-US" sz="5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B313FA0-CA14-4871-BA23-0650CB6A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8" y="981446"/>
            <a:ext cx="8688816" cy="4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D7DDC98-D5D3-4F13-A8EA-84C5C947E410}"/>
              </a:ext>
            </a:extLst>
          </p:cNvPr>
          <p:cNvSpPr txBox="1"/>
          <p:nvPr/>
        </p:nvSpPr>
        <p:spPr>
          <a:xfrm rot="16200000">
            <a:off x="5558197" y="3660358"/>
            <a:ext cx="2225952" cy="369332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t>Political-diplomatic</a:t>
            </a:r>
          </a:p>
        </p:txBody>
      </p:sp>
      <p:sp>
        <p:nvSpPr>
          <p:cNvPr id="5" name="משולש שווה-שוקיים 4">
            <a:extLst>
              <a:ext uri="{FF2B5EF4-FFF2-40B4-BE49-F238E27FC236}">
                <a16:creationId xmlns:a16="http://schemas.microsoft.com/office/drawing/2014/main" id="{5220C72B-6D93-4A0D-99C8-5BC243125EE3}"/>
              </a:ext>
            </a:extLst>
          </p:cNvPr>
          <p:cNvSpPr/>
          <p:nvPr/>
        </p:nvSpPr>
        <p:spPr>
          <a:xfrm>
            <a:off x="4072653" y="981446"/>
            <a:ext cx="4244399" cy="914400"/>
          </a:xfrm>
          <a:prstGeom prst="triangle">
            <a:avLst>
              <a:gd name="adj" fmla="val 47542"/>
            </a:avLst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dirty="0">
                <a:solidFill>
                  <a:schemeClr val="tx1"/>
                </a:solidFill>
              </a:rPr>
              <a:t>National security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7DF5CB2-71CE-452E-B622-47D22CBE2C49}"/>
              </a:ext>
            </a:extLst>
          </p:cNvPr>
          <p:cNvSpPr txBox="1"/>
          <p:nvPr/>
        </p:nvSpPr>
        <p:spPr>
          <a:xfrm rot="16200000">
            <a:off x="3505342" y="3874064"/>
            <a:ext cx="1503954" cy="369332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dirty="0"/>
              <a:t>Economics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3A3A9C7-39DC-47AB-8AD3-DC9F09E3A9C5}"/>
              </a:ext>
            </a:extLst>
          </p:cNvPr>
          <p:cNvSpPr txBox="1"/>
          <p:nvPr/>
        </p:nvSpPr>
        <p:spPr>
          <a:xfrm rot="16200000">
            <a:off x="4327372" y="3660359"/>
            <a:ext cx="2225951" cy="369331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dirty="0"/>
              <a:t>National defen</a:t>
            </a:r>
            <a:r>
              <a:rPr lang="en-US" dirty="0"/>
              <a:t>s</a:t>
            </a:r>
            <a:r>
              <a:rPr dirty="0"/>
              <a:t>e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ED6B98B3-384F-4C7D-8341-DD4DEAEA53C7}"/>
              </a:ext>
            </a:extLst>
          </p:cNvPr>
          <p:cNvSpPr txBox="1"/>
          <p:nvPr/>
        </p:nvSpPr>
        <p:spPr>
          <a:xfrm rot="16200000">
            <a:off x="7254149" y="3938137"/>
            <a:ext cx="1295699" cy="369332"/>
          </a:xfrm>
          <a:prstGeom prst="rect">
            <a:avLst/>
          </a:prstGeom>
          <a:solidFill>
            <a:schemeClr val="accent1"/>
          </a:solidFill>
          <a:effectLst>
            <a:softEdge rad="63500"/>
          </a:effectLst>
        </p:spPr>
        <p:txBody>
          <a:bodyPr wrap="square" rtlCol="1">
            <a:spAutoFit/>
          </a:bodyPr>
          <a:lstStyle/>
          <a:p>
            <a:r>
              <a:rPr dirty="0"/>
              <a:t>Society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C1E8AA5-932C-4C94-8AD9-EF90E5C027D5}"/>
              </a:ext>
            </a:extLst>
          </p:cNvPr>
          <p:cNvSpPr txBox="1"/>
          <p:nvPr/>
        </p:nvSpPr>
        <p:spPr>
          <a:xfrm flipH="1">
            <a:off x="7192537" y="335115"/>
            <a:ext cx="451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3600" b="1" dirty="0">
                <a:solidFill>
                  <a:schemeClr val="accent5"/>
                </a:solidFill>
                <a:latin typeface="Gisha"/>
                <a:cs typeface="Gisha"/>
              </a:rPr>
              <a:t>"The Pantheon"</a:t>
            </a:r>
            <a:endParaRPr lang="en-US" altLang="ko-KR" sz="3600" b="1" dirty="0">
              <a:solidFill>
                <a:schemeClr val="accent5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88F708F-DF67-4D45-9AD6-D8E063DDEBD5}"/>
              </a:ext>
            </a:extLst>
          </p:cNvPr>
          <p:cNvSpPr/>
          <p:nvPr/>
        </p:nvSpPr>
        <p:spPr>
          <a:xfrm>
            <a:off x="3921863" y="1895846"/>
            <a:ext cx="4348273" cy="266330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t>Strategy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7C9D08B5-09ED-4BD2-88CF-C02A4FC7B7AD}"/>
              </a:ext>
            </a:extLst>
          </p:cNvPr>
          <p:cNvSpPr/>
          <p:nvPr/>
        </p:nvSpPr>
        <p:spPr>
          <a:xfrm>
            <a:off x="3921863" y="4970662"/>
            <a:ext cx="4348273" cy="266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dirty="0"/>
              <a:t>Operation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03CD47F-CCED-4243-8E97-BE272EE8234A}"/>
              </a:ext>
            </a:extLst>
          </p:cNvPr>
          <p:cNvSpPr/>
          <p:nvPr/>
        </p:nvSpPr>
        <p:spPr>
          <a:xfrm>
            <a:off x="3921862" y="5338001"/>
            <a:ext cx="4348273" cy="266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t>Campaign</a:t>
            </a:r>
          </a:p>
        </p:txBody>
      </p:sp>
      <p:sp>
        <p:nvSpPr>
          <p:cNvPr id="15" name="Freeform: Shape 330">
            <a:extLst>
              <a:ext uri="{FF2B5EF4-FFF2-40B4-BE49-F238E27FC236}">
                <a16:creationId xmlns:a16="http://schemas.microsoft.com/office/drawing/2014/main" id="{12DBF802-3037-4510-B8D1-ADBBE7CA80C9}"/>
              </a:ext>
            </a:extLst>
          </p:cNvPr>
          <p:cNvSpPr/>
          <p:nvPr/>
        </p:nvSpPr>
        <p:spPr>
          <a:xfrm>
            <a:off x="586041" y="4286187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331">
            <a:extLst>
              <a:ext uri="{FF2B5EF4-FFF2-40B4-BE49-F238E27FC236}">
                <a16:creationId xmlns:a16="http://schemas.microsoft.com/office/drawing/2014/main" id="{5E2552AB-802D-4CE2-B39B-34DC73DF7CA0}"/>
              </a:ext>
            </a:extLst>
          </p:cNvPr>
          <p:cNvSpPr/>
          <p:nvPr/>
        </p:nvSpPr>
        <p:spPr>
          <a:xfrm>
            <a:off x="9835081" y="4438003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A47A224A-A8C3-4AAD-A93B-1ECD52D3B689}"/>
              </a:ext>
            </a:extLst>
          </p:cNvPr>
          <p:cNvSpPr/>
          <p:nvPr/>
        </p:nvSpPr>
        <p:spPr>
          <a:xfrm>
            <a:off x="374434" y="3474953"/>
            <a:ext cx="1123847" cy="549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6BF85E4E-8875-49EE-BFA7-3FE5A5EF5D98}"/>
              </a:ext>
            </a:extLst>
          </p:cNvPr>
          <p:cNvSpPr/>
          <p:nvPr/>
        </p:nvSpPr>
        <p:spPr>
          <a:xfrm>
            <a:off x="10315854" y="3707240"/>
            <a:ext cx="1399454" cy="5497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dirty="0">
                <a:solidFill>
                  <a:schemeClr val="tx1"/>
                </a:solidFill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309039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מטרו לונדון: תכנית, תעריפים, מצב הפעלה">
            <a:extLst>
              <a:ext uri="{FF2B5EF4-FFF2-40B4-BE49-F238E27FC236}">
                <a16:creationId xmlns:a16="http://schemas.microsoft.com/office/drawing/2014/main" id="{3C1DDBC1-C90C-483A-B713-CE891363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66" y="335115"/>
            <a:ext cx="8735627" cy="58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FC1E8AA5-932C-4C94-8AD9-EF90E5C027D5}"/>
              </a:ext>
            </a:extLst>
          </p:cNvPr>
          <p:cNvSpPr txBox="1"/>
          <p:nvPr/>
        </p:nvSpPr>
        <p:spPr>
          <a:xfrm flipH="1">
            <a:off x="8420926" y="335115"/>
            <a:ext cx="328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3600" b="1" dirty="0">
                <a:solidFill>
                  <a:schemeClr val="accent5"/>
                </a:solidFill>
                <a:latin typeface="Gisha"/>
                <a:cs typeface="Gisha"/>
              </a:rPr>
              <a:t>The Metro</a:t>
            </a:r>
            <a:endParaRPr lang="en-US" altLang="ko-KR" sz="3600" b="1" dirty="0">
              <a:solidFill>
                <a:schemeClr val="accent5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6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תמונה 40">
            <a:extLst>
              <a:ext uri="{FF2B5EF4-FFF2-40B4-BE49-F238E27FC236}">
                <a16:creationId xmlns:a16="http://schemas.microsoft.com/office/drawing/2014/main" id="{F6AAC35E-26A4-47F1-ADE7-316C7FFB7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20">
            <a:off x="2024451" y="2897370"/>
            <a:ext cx="8751159" cy="1532197"/>
          </a:xfrm>
          <a:prstGeom prst="rect">
            <a:avLst/>
          </a:prstGeom>
        </p:spPr>
      </p:pic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332267" y="5268653"/>
            <a:ext cx="1918252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345760" y="4208935"/>
            <a:ext cx="1918252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345760" y="3281835"/>
            <a:ext cx="1918252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345760" y="1402235"/>
            <a:ext cx="1918252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438378" y="4941265"/>
            <a:ext cx="1832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sz="1600" dirty="0"/>
              <a:t>T4 - The Integrative Te</a:t>
            </a:r>
            <a:r>
              <a:rPr lang="en-US" sz="1600" dirty="0"/>
              <a:t>r</a:t>
            </a:r>
            <a:r>
              <a:rPr sz="1600" dirty="0"/>
              <a:t>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272185" y="3127151"/>
            <a:ext cx="197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1400" dirty="0">
                <a:solidFill>
                  <a:schemeClr val="bg1"/>
                </a:solidFill>
              </a:rPr>
              <a:t>T2 - The Israeli Term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358959" y="4054881"/>
            <a:ext cx="20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sz="1600" dirty="0">
                <a:solidFill>
                  <a:schemeClr val="bg1"/>
                </a:solidFill>
              </a:rPr>
              <a:t>T3 - Specialization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194193" y="1245322"/>
            <a:ext cx="2037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1400" dirty="0">
                <a:solidFill>
                  <a:schemeClr val="bg1"/>
                </a:solidFill>
              </a:rPr>
              <a:t>T1 - The Global Term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>
                <a:latin typeface="Segoe UI"/>
                <a:cs typeface="Segoe UI"/>
              </a:rPr>
              <a:t>   </a:t>
            </a:r>
            <a:r>
              <a:rPr b="1" dirty="0">
                <a:solidFill>
                  <a:srgbClr val="FF0000"/>
                </a:solidFill>
                <a:latin typeface="Segoe UI"/>
                <a:cs typeface="Segoe UI"/>
              </a:rPr>
              <a:t>The Changes:</a:t>
            </a:r>
            <a:r>
              <a:rPr b="1" dirty="0">
                <a:latin typeface="Segoe UI"/>
                <a:cs typeface="Segoe UI"/>
              </a:rPr>
              <a:t> expanded electives, the Global Term, the Digital Track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48" y="810949"/>
            <a:ext cx="7551317" cy="5362749"/>
          </a:xfrm>
          <a:prstGeom prst="rect">
            <a:avLst/>
          </a:prstGeom>
        </p:spPr>
      </p:pic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8002966" y="3059668"/>
            <a:ext cx="579403" cy="565975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5577291" y="1539203"/>
            <a:ext cx="531278" cy="496076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7163091" y="2163714"/>
            <a:ext cx="581769" cy="551206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9584743" y="4362675"/>
            <a:ext cx="527943" cy="52641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4896903" y="6289151"/>
            <a:ext cx="114357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6339518" y="6289151"/>
            <a:ext cx="105220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3165822" y="6272098"/>
            <a:ext cx="1248634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7744861" y="6290952"/>
            <a:ext cx="1088593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3024587" y="6133598"/>
            <a:ext cx="1438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1200" dirty="0">
                <a:solidFill>
                  <a:schemeClr val="bg1"/>
                </a:solidFill>
              </a:rPr>
              <a:t>National </a:t>
            </a:r>
            <a:r>
              <a:rPr lang="en-US" sz="1200" dirty="0">
                <a:solidFill>
                  <a:schemeClr val="bg1"/>
                </a:solidFill>
              </a:rPr>
              <a:t>d</a:t>
            </a:r>
            <a:r>
              <a:rPr sz="1200" dirty="0">
                <a:solidFill>
                  <a:schemeClr val="bg1"/>
                </a:solidFill>
              </a:rPr>
              <a:t>efen</a:t>
            </a:r>
            <a:r>
              <a:rPr lang="en-US" sz="1200" dirty="0">
                <a:solidFill>
                  <a:schemeClr val="bg1"/>
                </a:solidFill>
              </a:rPr>
              <a:t>s</a:t>
            </a:r>
            <a:r>
              <a:rPr sz="1200" dirty="0">
                <a:solidFill>
                  <a:schemeClr val="bg1"/>
                </a:solidFill>
              </a:rPr>
              <a:t>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4758123" y="6118409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1600" dirty="0">
                <a:solidFill>
                  <a:schemeClr val="bg1"/>
                </a:solidFill>
              </a:rPr>
              <a:t>Economics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6105197" y="6118409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1600" dirty="0">
                <a:solidFill>
                  <a:schemeClr val="bg1"/>
                </a:solidFill>
              </a:rPr>
              <a:t>Company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7402032" y="6106286"/>
            <a:ext cx="1284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sz="1600">
                <a:solidFill>
                  <a:schemeClr val="bg1"/>
                </a:solidFill>
              </a:rPr>
              <a:t>Policy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3281082" y="1396304"/>
            <a:ext cx="5656369" cy="4210864"/>
          </a:xfrm>
          <a:prstGeom prst="flowChartConnector">
            <a:avLst/>
          </a:prstGeom>
          <a:noFill/>
          <a:ln w="171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4" name="TextBox 79">
            <a:extLst>
              <a:ext uri="{FF2B5EF4-FFF2-40B4-BE49-F238E27FC236}">
                <a16:creationId xmlns:a16="http://schemas.microsoft.com/office/drawing/2014/main" id="{D6310F22-10DC-4279-B816-CD4FD6E4F259}"/>
              </a:ext>
            </a:extLst>
          </p:cNvPr>
          <p:cNvSpPr txBox="1"/>
          <p:nvPr/>
        </p:nvSpPr>
        <p:spPr>
          <a:xfrm>
            <a:off x="9679131" y="6070012"/>
            <a:ext cx="121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chemeClr val="bg1"/>
                </a:solidFill>
              </a:rPr>
              <a:t>Personal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6" name="Picture 20" descr="Related image">
            <a:extLst>
              <a:ext uri="{FF2B5EF4-FFF2-40B4-BE49-F238E27FC236}">
                <a16:creationId xmlns:a16="http://schemas.microsoft.com/office/drawing/2014/main" id="{D1FD8168-98EC-4538-87CE-5A33DF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62" y="1154523"/>
            <a:ext cx="647171" cy="6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Related image">
            <a:extLst>
              <a:ext uri="{FF2B5EF4-FFF2-40B4-BE49-F238E27FC236}">
                <a16:creationId xmlns:a16="http://schemas.microsoft.com/office/drawing/2014/main" id="{F2D4154A-E5DD-4CD3-9B22-45B97309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29" y="3879632"/>
            <a:ext cx="502610" cy="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" descr="Related image">
            <a:extLst>
              <a:ext uri="{FF2B5EF4-FFF2-40B4-BE49-F238E27FC236}">
                <a16:creationId xmlns:a16="http://schemas.microsoft.com/office/drawing/2014/main" id="{DC2420AC-C088-4A25-A3EF-8D9CB078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6" y="4889093"/>
            <a:ext cx="641886" cy="5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85">
            <a:extLst>
              <a:ext uri="{FF2B5EF4-FFF2-40B4-BE49-F238E27FC236}">
                <a16:creationId xmlns:a16="http://schemas.microsoft.com/office/drawing/2014/main" id="{17A7DB9E-14FE-4AE2-A581-1A14B8DF9C50}"/>
              </a:ext>
            </a:extLst>
          </p:cNvPr>
          <p:cNvSpPr txBox="1"/>
          <p:nvPr/>
        </p:nvSpPr>
        <p:spPr>
          <a:xfrm>
            <a:off x="8646081" y="1451748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rgbClr val="FF0000"/>
                </a:solidFill>
              </a:rPr>
              <a:t>European Research Seminar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id="{28380432-1DAE-4DF0-BC41-4E62712A4F41}"/>
              </a:ext>
            </a:extLst>
          </p:cNvPr>
          <p:cNvSpPr txBox="1"/>
          <p:nvPr/>
        </p:nvSpPr>
        <p:spPr>
          <a:xfrm>
            <a:off x="8629668" y="1973573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dirty="0">
                <a:solidFill>
                  <a:srgbClr val="92D050"/>
                </a:solidFill>
              </a:rPr>
              <a:t>Political simulation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6" name="TextBox 85">
            <a:extLst>
              <a:ext uri="{FF2B5EF4-FFF2-40B4-BE49-F238E27FC236}">
                <a16:creationId xmlns:a16="http://schemas.microsoft.com/office/drawing/2014/main" id="{5AFCD594-A7A4-4E7E-8062-45EE9A06DC20}"/>
              </a:ext>
            </a:extLst>
          </p:cNvPr>
          <p:cNvSpPr txBox="1"/>
          <p:nvPr/>
        </p:nvSpPr>
        <p:spPr>
          <a:xfrm>
            <a:off x="8653218" y="2336621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rgbClr val="00B0F0"/>
                </a:solidFill>
              </a:rPr>
              <a:t>The East research seminar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7" name="TextBox 85">
            <a:extLst>
              <a:ext uri="{FF2B5EF4-FFF2-40B4-BE49-F238E27FC236}">
                <a16:creationId xmlns:a16="http://schemas.microsoft.com/office/drawing/2014/main" id="{6CA23110-0317-4309-A805-DD5FDD327716}"/>
              </a:ext>
            </a:extLst>
          </p:cNvPr>
          <p:cNvSpPr txBox="1"/>
          <p:nvPr/>
        </p:nvSpPr>
        <p:spPr>
          <a:xfrm>
            <a:off x="8646081" y="2911504"/>
            <a:ext cx="261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dirty="0">
                <a:solidFill>
                  <a:srgbClr val="FFC000"/>
                </a:solidFill>
              </a:rPr>
              <a:t>USA research seminar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1825E5E0-A45B-407E-A4F2-F7EB6D72752C}"/>
              </a:ext>
            </a:extLst>
          </p:cNvPr>
          <p:cNvSpPr/>
          <p:nvPr/>
        </p:nvSpPr>
        <p:spPr>
          <a:xfrm>
            <a:off x="11286989" y="2435422"/>
            <a:ext cx="310919" cy="37128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69" name="Oval 13">
            <a:extLst>
              <a:ext uri="{FF2B5EF4-FFF2-40B4-BE49-F238E27FC236}">
                <a16:creationId xmlns:a16="http://schemas.microsoft.com/office/drawing/2014/main" id="{1DC57BAD-B816-47B3-81BF-9654F975D5C9}"/>
              </a:ext>
            </a:extLst>
          </p:cNvPr>
          <p:cNvSpPr/>
          <p:nvPr/>
        </p:nvSpPr>
        <p:spPr>
          <a:xfrm>
            <a:off x="11286989" y="1984611"/>
            <a:ext cx="310919" cy="371281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0" name="Oval 13">
            <a:extLst>
              <a:ext uri="{FF2B5EF4-FFF2-40B4-BE49-F238E27FC236}">
                <a16:creationId xmlns:a16="http://schemas.microsoft.com/office/drawing/2014/main" id="{71CCF08F-49DB-4546-8038-65BFE50D41DE}"/>
              </a:ext>
            </a:extLst>
          </p:cNvPr>
          <p:cNvSpPr/>
          <p:nvPr/>
        </p:nvSpPr>
        <p:spPr>
          <a:xfrm>
            <a:off x="11286989" y="1435269"/>
            <a:ext cx="310919" cy="37128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sp>
        <p:nvSpPr>
          <p:cNvPr id="71" name="Oval 13">
            <a:extLst>
              <a:ext uri="{FF2B5EF4-FFF2-40B4-BE49-F238E27FC236}">
                <a16:creationId xmlns:a16="http://schemas.microsoft.com/office/drawing/2014/main" id="{BC0EE910-0C0E-48FD-9819-D859E7593E68}"/>
              </a:ext>
            </a:extLst>
          </p:cNvPr>
          <p:cNvSpPr/>
          <p:nvPr/>
        </p:nvSpPr>
        <p:spPr>
          <a:xfrm>
            <a:off x="11295474" y="2876695"/>
            <a:ext cx="293948" cy="36594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40" name="Picture 8" descr="Related image">
            <a:extLst>
              <a:ext uri="{FF2B5EF4-FFF2-40B4-BE49-F238E27FC236}">
                <a16:creationId xmlns:a16="http://schemas.microsoft.com/office/drawing/2014/main" id="{8D6E1D39-603B-4C0F-9353-E8A00D7C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57" y="2884738"/>
            <a:ext cx="613755" cy="6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Related image">
            <a:extLst>
              <a:ext uri="{FF2B5EF4-FFF2-40B4-BE49-F238E27FC236}">
                <a16:creationId xmlns:a16="http://schemas.microsoft.com/office/drawing/2014/main" id="{F3CE7563-C3D0-4AC1-B5D0-069BAA16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115" y="4994964"/>
            <a:ext cx="923835" cy="9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7">
            <a:extLst>
              <a:ext uri="{FF2B5EF4-FFF2-40B4-BE49-F238E27FC236}">
                <a16:creationId xmlns:a16="http://schemas.microsoft.com/office/drawing/2014/main" id="{3C9A435F-0434-4779-8CE3-1265614E26B6}"/>
              </a:ext>
            </a:extLst>
          </p:cNvPr>
          <p:cNvCxnSpPr>
            <a:cxnSpLocks/>
          </p:cNvCxnSpPr>
          <p:nvPr/>
        </p:nvCxnSpPr>
        <p:spPr>
          <a:xfrm flipH="1">
            <a:off x="895115" y="6216380"/>
            <a:ext cx="1918252" cy="0"/>
          </a:xfrm>
          <a:prstGeom prst="line">
            <a:avLst/>
          </a:prstGeom>
          <a:ln w="339725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TextBox 79">
            <a:extLst>
              <a:ext uri="{FF2B5EF4-FFF2-40B4-BE49-F238E27FC236}">
                <a16:creationId xmlns:a16="http://schemas.microsoft.com/office/drawing/2014/main" id="{4E372FEB-4AEA-4200-AD44-F8A970E69380}"/>
              </a:ext>
            </a:extLst>
          </p:cNvPr>
          <p:cNvSpPr txBox="1"/>
          <p:nvPr/>
        </p:nvSpPr>
        <p:spPr>
          <a:xfrm>
            <a:off x="1271460" y="5999903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>
                <a:solidFill>
                  <a:schemeClr val="bg1"/>
                </a:solidFill>
              </a:rPr>
              <a:t>Strategy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7">
            <a:extLst>
              <a:ext uri="{FF2B5EF4-FFF2-40B4-BE49-F238E27FC236}">
                <a16:creationId xmlns:a16="http://schemas.microsoft.com/office/drawing/2014/main" id="{08C85361-9449-46BD-A501-F490C29FBC06}"/>
              </a:ext>
            </a:extLst>
          </p:cNvPr>
          <p:cNvCxnSpPr>
            <a:cxnSpLocks/>
          </p:cNvCxnSpPr>
          <p:nvPr/>
        </p:nvCxnSpPr>
        <p:spPr>
          <a:xfrm flipH="1">
            <a:off x="9848714" y="6275563"/>
            <a:ext cx="1304071" cy="0"/>
          </a:xfrm>
          <a:prstGeom prst="line">
            <a:avLst/>
          </a:prstGeom>
          <a:ln w="3397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TextBox 79">
            <a:extLst>
              <a:ext uri="{FF2B5EF4-FFF2-40B4-BE49-F238E27FC236}">
                <a16:creationId xmlns:a16="http://schemas.microsoft.com/office/drawing/2014/main" id="{F8CAE1C1-AEC7-497B-B82D-26953F7EB9DD}"/>
              </a:ext>
            </a:extLst>
          </p:cNvPr>
          <p:cNvSpPr txBox="1"/>
          <p:nvPr/>
        </p:nvSpPr>
        <p:spPr>
          <a:xfrm>
            <a:off x="9773231" y="6087431"/>
            <a:ext cx="128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dirty="0">
                <a:solidFill>
                  <a:schemeClr val="bg1"/>
                </a:solidFill>
              </a:rPr>
              <a:t>Personal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חותמת עץ השעווה חותם מלח עבור דקור בקבוק יין אריזת ליל כל קדושי ...">
            <a:extLst>
              <a:ext uri="{FF2B5EF4-FFF2-40B4-BE49-F238E27FC236}">
                <a16:creationId xmlns:a16="http://schemas.microsoft.com/office/drawing/2014/main" id="{FE412EA3-72C6-43B8-BD2D-66C2806E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3" y="103257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11">
            <a:extLst>
              <a:ext uri="{FF2B5EF4-FFF2-40B4-BE49-F238E27FC236}">
                <a16:creationId xmlns:a16="http://schemas.microsoft.com/office/drawing/2014/main" id="{3959E37E-920A-4472-8E56-5CCC5D0FBA09}"/>
              </a:ext>
            </a:extLst>
          </p:cNvPr>
          <p:cNvSpPr txBox="1"/>
          <p:nvPr/>
        </p:nvSpPr>
        <p:spPr>
          <a:xfrm rot="19857851" flipH="1">
            <a:off x="3207979" y="4742665"/>
            <a:ext cx="3747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Needs</a:t>
            </a:r>
            <a:b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</a:b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 Improvement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pic>
        <p:nvPicPr>
          <p:cNvPr id="8200" name="Picture 8" descr="חותמת דואר – עבודת יד – קסם שימושי">
            <a:extLst>
              <a:ext uri="{FF2B5EF4-FFF2-40B4-BE49-F238E27FC236}">
                <a16:creationId xmlns:a16="http://schemas.microsoft.com/office/drawing/2014/main" id="{E3D68115-A016-4BA0-BBE4-4AEF5DED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9" b="99776" l="222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74" y="3429000"/>
            <a:ext cx="3797817" cy="37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חותמות לחתונה – Dana &amp; maya">
            <a:extLst>
              <a:ext uri="{FF2B5EF4-FFF2-40B4-BE49-F238E27FC236}">
                <a16:creationId xmlns:a16="http://schemas.microsoft.com/office/drawing/2014/main" id="{5408E2B9-9B5A-44A9-9AEC-DEBBAB0C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51" y="291239"/>
            <a:ext cx="3487966" cy="34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11">
            <a:extLst>
              <a:ext uri="{FF2B5EF4-FFF2-40B4-BE49-F238E27FC236}">
                <a16:creationId xmlns:a16="http://schemas.microsoft.com/office/drawing/2014/main" id="{D26B7C3F-535C-4003-BEDF-BFEF0ABD3599}"/>
              </a:ext>
            </a:extLst>
          </p:cNvPr>
          <p:cNvSpPr txBox="1"/>
          <p:nvPr/>
        </p:nvSpPr>
        <p:spPr>
          <a:xfrm rot="19857851" flipH="1">
            <a:off x="6325824" y="1104197"/>
            <a:ext cx="26939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Segoe UI"/>
                <a:cs typeface="Segoe UI"/>
              </a:rPr>
              <a:t>F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31822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Gisha"/>
                <a:cs typeface="Gisha"/>
              </a:rPr>
              <a:t>The courage to change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28" name="Picture 14" descr="חותמות לחתונה – Dana &amp; maya">
            <a:extLst>
              <a:ext uri="{FF2B5EF4-FFF2-40B4-BE49-F238E27FC236}">
                <a16:creationId xmlns:a16="http://schemas.microsoft.com/office/drawing/2014/main" id="{8F58EE94-0473-4DCB-BDCD-CBF186A1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962">
            <a:off x="3385721" y="2865163"/>
            <a:ext cx="2814954" cy="28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ADCD597-6ACF-4CF9-94D0-5B82689991BA}"/>
              </a:ext>
            </a:extLst>
          </p:cNvPr>
          <p:cNvSpPr/>
          <p:nvPr/>
        </p:nvSpPr>
        <p:spPr>
          <a:xfrm>
            <a:off x="3790950" y="3886199"/>
            <a:ext cx="2133599" cy="8589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4E1C178-34C3-4662-AC51-C3707985B91C}"/>
              </a:ext>
            </a:extLst>
          </p:cNvPr>
          <p:cNvSpPr txBox="1"/>
          <p:nvPr/>
        </p:nvSpPr>
        <p:spPr>
          <a:xfrm rot="19857851" flipH="1">
            <a:off x="3533537" y="3222586"/>
            <a:ext cx="24488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C00000"/>
                </a:solidFill>
                <a:latin typeface="Segoe UI"/>
                <a:cs typeface="Segoe UI"/>
              </a:rPr>
              <a:t>F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27558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Gisha"/>
                <a:cs typeface="Gisha"/>
              </a:rPr>
              <a:t>Final project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D4E1C178-34C3-4662-AC51-C3707985B91C}"/>
              </a:ext>
            </a:extLst>
          </p:cNvPr>
          <p:cNvSpPr txBox="1"/>
          <p:nvPr/>
        </p:nvSpPr>
        <p:spPr>
          <a:xfrm rot="19656240" flipH="1">
            <a:off x="7449571" y="4749028"/>
            <a:ext cx="244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2800" b="1">
                <a:solidFill>
                  <a:srgbClr val="C00000"/>
                </a:solidFill>
                <a:latin typeface="Segoe UI"/>
                <a:cs typeface="Segoe UI"/>
              </a:rPr>
              <a:t>Good</a:t>
            </a:r>
            <a:endParaRPr lang="en-US" altLang="ko-KR" sz="28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0FAA9E46-7BB7-4B4C-A58D-3B75FC89B31E}"/>
              </a:ext>
            </a:extLst>
          </p:cNvPr>
          <p:cNvSpPr/>
          <p:nvPr/>
        </p:nvSpPr>
        <p:spPr>
          <a:xfrm rot="16200000" flipH="1">
            <a:off x="8245048" y="645171"/>
            <a:ext cx="3862414" cy="360553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F62EC2C-2F59-438C-B442-EAFA72FDD7E7}"/>
              </a:ext>
            </a:extLst>
          </p:cNvPr>
          <p:cNvSpPr txBox="1"/>
          <p:nvPr/>
        </p:nvSpPr>
        <p:spPr>
          <a:xfrm rot="1453362" flipH="1">
            <a:off x="2770861" y="3732147"/>
            <a:ext cx="18727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Segoe UI"/>
                <a:cs typeface="Segoe UI"/>
              </a:rPr>
              <a:t>F</a:t>
            </a:r>
            <a:endParaRPr lang="en-US" altLang="ko-KR" sz="2000" b="1" dirty="0">
              <a:solidFill>
                <a:srgbClr val="C00000"/>
              </a:solidFill>
              <a:latin typeface="Rod" panose="02030509050101010101" pitchFamily="49" charset="-79"/>
              <a:cs typeface="Rod" panose="02030509050101010101" pitchFamily="49" charset="-79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08229EA9-457A-485D-AE81-3F7C1B4FED52}"/>
              </a:ext>
            </a:extLst>
          </p:cNvPr>
          <p:cNvSpPr>
            <a:spLocks noChangeAspect="1"/>
          </p:cNvSpPr>
          <p:nvPr/>
        </p:nvSpPr>
        <p:spPr>
          <a:xfrm rot="19852128" flipH="1">
            <a:off x="4233532" y="1814851"/>
            <a:ext cx="1263729" cy="494258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8" name="Picture 14" descr="חותמות לחתונה – Dana &amp; maya">
            <a:extLst>
              <a:ext uri="{FF2B5EF4-FFF2-40B4-BE49-F238E27FC236}">
                <a16:creationId xmlns:a16="http://schemas.microsoft.com/office/drawing/2014/main" id="{8F58EE94-0473-4DCB-BDCD-CBF186A1A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962">
            <a:off x="2716725" y="3262903"/>
            <a:ext cx="2046475" cy="20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חותמות לחתונה – Dana &amp; maya">
            <a:extLst>
              <a:ext uri="{FF2B5EF4-FFF2-40B4-BE49-F238E27FC236}">
                <a16:creationId xmlns:a16="http://schemas.microsoft.com/office/drawing/2014/main" id="{F20EAF51-724C-44E4-AA84-5B9D41DB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292" l="0" r="98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669">
            <a:off x="7768076" y="3138111"/>
            <a:ext cx="2973153" cy="297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6820" y="588480"/>
            <a:ext cx="10301890" cy="724247"/>
          </a:xfrm>
        </p:spPr>
        <p:txBody>
          <a:bodyPr/>
          <a:lstStyle/>
          <a:p>
            <a:r>
              <a:rPr lang="en-US" sz="3600" dirty="0">
                <a:latin typeface="Gisha"/>
                <a:cs typeface="Gisha"/>
              </a:rPr>
              <a:t>We opened Windows - </a:t>
            </a:r>
            <a:r>
              <a:rPr sz="3600" dirty="0">
                <a:latin typeface="Gisha"/>
                <a:cs typeface="Gisha"/>
              </a:rPr>
              <a:t>We didn'</a:t>
            </a:r>
            <a:r>
              <a:rPr lang="en-US" sz="3600" dirty="0">
                <a:latin typeface="Gisha"/>
                <a:cs typeface="Gisha"/>
              </a:rPr>
              <a:t>t</a:t>
            </a:r>
            <a:r>
              <a:rPr sz="3600" dirty="0">
                <a:latin typeface="Gisha"/>
                <a:cs typeface="Gisha"/>
              </a:rPr>
              <a:t> open a wind</a:t>
            </a:r>
            <a:r>
              <a:rPr lang="en-US" sz="3600" dirty="0">
                <a:latin typeface="Gisha"/>
                <a:cs typeface="Gisha"/>
              </a:rPr>
              <a:t>ow</a:t>
            </a:r>
            <a:endParaRPr sz="3600" dirty="0">
              <a:latin typeface="Gisha"/>
              <a:cs typeface="Gisha"/>
            </a:endParaRPr>
          </a:p>
        </p:txBody>
      </p:sp>
      <p:pic>
        <p:nvPicPr>
          <p:cNvPr id="5122" name="Picture 2" descr="ציור פתוח חלון - Buy ציור Product on Alibaba.com">
            <a:extLst>
              <a:ext uri="{FF2B5EF4-FFF2-40B4-BE49-F238E27FC236}">
                <a16:creationId xmlns:a16="http://schemas.microsoft.com/office/drawing/2014/main" id="{18EBBB12-ABE3-484F-8B5B-9AF210BB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30" y="1745393"/>
            <a:ext cx="3995374" cy="386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indows, logo Free Icon of Popular Web Logos / Button">
            <a:extLst>
              <a:ext uri="{FF2B5EF4-FFF2-40B4-BE49-F238E27FC236}">
                <a16:creationId xmlns:a16="http://schemas.microsoft.com/office/drawing/2014/main" id="{65919084-994A-4D30-85EA-07094B60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366838"/>
            <a:ext cx="4462462" cy="446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DF846EAC-4D2C-4E7D-A31A-20639C6B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8712">
            <a:off x="2188170" y="1794609"/>
            <a:ext cx="9479171" cy="40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2794" y="392074"/>
            <a:ext cx="11575071" cy="724247"/>
          </a:xfrm>
        </p:spPr>
        <p:txBody>
          <a:bodyPr/>
          <a:lstStyle/>
          <a:p>
            <a:r>
              <a:rPr sz="4400" dirty="0">
                <a:latin typeface="Gisha"/>
                <a:cs typeface="Gisha"/>
              </a:rPr>
              <a:t>Internationalization and Globalization</a:t>
            </a:r>
            <a:endParaRPr lang="en-US" sz="4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sz="2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lock Arc 41">
            <a:extLst>
              <a:ext uri="{FF2B5EF4-FFF2-40B4-BE49-F238E27FC236}">
                <a16:creationId xmlns:a16="http://schemas.microsoft.com/office/drawing/2014/main" id="{2136944E-83C4-49E1-8E5B-F17B999434E8}"/>
              </a:ext>
            </a:extLst>
          </p:cNvPr>
          <p:cNvSpPr/>
          <p:nvPr/>
        </p:nvSpPr>
        <p:spPr>
          <a:xfrm>
            <a:off x="6624709" y="2930533"/>
            <a:ext cx="1773475" cy="239641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805" y="339034"/>
            <a:ext cx="11574966" cy="724247"/>
          </a:xfrm>
        </p:spPr>
        <p:txBody>
          <a:bodyPr/>
          <a:lstStyle/>
          <a:p>
            <a:r>
              <a:rPr sz="3600" dirty="0">
                <a:solidFill>
                  <a:schemeClr val="accent1"/>
                </a:solidFill>
                <a:latin typeface="Gisha"/>
                <a:cs typeface="Gisha"/>
              </a:rPr>
              <a:t>The tension between the </a:t>
            </a:r>
            <a:r>
              <a:rPr lang="en-US" sz="3600" dirty="0" err="1">
                <a:solidFill>
                  <a:schemeClr val="accent1"/>
                </a:solidFill>
                <a:latin typeface="Gisha"/>
                <a:cs typeface="Gisha"/>
              </a:rPr>
              <a:t>INDC</a:t>
            </a:r>
            <a:r>
              <a:rPr sz="3600" dirty="0">
                <a:solidFill>
                  <a:schemeClr val="accent1"/>
                </a:solidFill>
                <a:latin typeface="Gisha"/>
                <a:cs typeface="Gisha"/>
              </a:rPr>
              <a:t> and the academia - un</a:t>
            </a:r>
            <a:r>
              <a:rPr lang="en-US" sz="3600" dirty="0">
                <a:solidFill>
                  <a:schemeClr val="accent1"/>
                </a:solidFill>
                <a:latin typeface="Gisha"/>
                <a:cs typeface="Gisha"/>
              </a:rPr>
              <a:t>re</a:t>
            </a:r>
            <a:r>
              <a:rPr sz="3600" dirty="0">
                <a:solidFill>
                  <a:schemeClr val="accent1"/>
                </a:solidFill>
                <a:latin typeface="Gisha"/>
                <a:cs typeface="Gisha"/>
              </a:rPr>
              <a:t>solved</a:t>
            </a:r>
            <a:endParaRPr lang="en-US" sz="36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6096000" y="1870919"/>
            <a:ext cx="5114022" cy="4569553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400" b="1" spc="300">
                <a:cs typeface="Arial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280">
            <a:extLst>
              <a:ext uri="{FF2B5EF4-FFF2-40B4-BE49-F238E27FC236}">
                <a16:creationId xmlns:a16="http://schemas.microsoft.com/office/drawing/2014/main" id="{F9701172-4C18-4114-BC31-5AEAEA20C3D5}"/>
              </a:ext>
            </a:extLst>
          </p:cNvPr>
          <p:cNvGrpSpPr/>
          <p:nvPr/>
        </p:nvGrpSpPr>
        <p:grpSpPr>
          <a:xfrm>
            <a:off x="2073762" y="1491582"/>
            <a:ext cx="1981770" cy="5020829"/>
            <a:chOff x="896897" y="372794"/>
            <a:chExt cx="2425766" cy="6145697"/>
          </a:xfrm>
        </p:grpSpPr>
        <p:sp>
          <p:nvSpPr>
            <p:cNvPr id="91" name="Freeform: Shape 281">
              <a:extLst>
                <a:ext uri="{FF2B5EF4-FFF2-40B4-BE49-F238E27FC236}">
                  <a16:creationId xmlns:a16="http://schemas.microsoft.com/office/drawing/2014/main" id="{090E577F-33D3-46AE-9208-9E2FA6161FFE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282">
              <a:extLst>
                <a:ext uri="{FF2B5EF4-FFF2-40B4-BE49-F238E27FC236}">
                  <a16:creationId xmlns:a16="http://schemas.microsoft.com/office/drawing/2014/main" id="{8ED4B8C1-A0B6-450A-9E8A-F0191DF9E28E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83">
              <a:extLst>
                <a:ext uri="{FF2B5EF4-FFF2-40B4-BE49-F238E27FC236}">
                  <a16:creationId xmlns:a16="http://schemas.microsoft.com/office/drawing/2014/main" id="{FA0F103E-D2DE-4039-8F93-7455CF24B15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284">
              <a:extLst>
                <a:ext uri="{FF2B5EF4-FFF2-40B4-BE49-F238E27FC236}">
                  <a16:creationId xmlns:a16="http://schemas.microsoft.com/office/drawing/2014/main" id="{94A5CEBC-A6AC-4CB6-9515-BADC5CDD6CC9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285">
              <a:extLst>
                <a:ext uri="{FF2B5EF4-FFF2-40B4-BE49-F238E27FC236}">
                  <a16:creationId xmlns:a16="http://schemas.microsoft.com/office/drawing/2014/main" id="{E75943E7-D0D6-467F-85E5-5FF132AC3B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286">
              <a:extLst>
                <a:ext uri="{FF2B5EF4-FFF2-40B4-BE49-F238E27FC236}">
                  <a16:creationId xmlns:a16="http://schemas.microsoft.com/office/drawing/2014/main" id="{208E3C08-D69F-44ED-879A-962BA4DE5468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287">
              <a:extLst>
                <a:ext uri="{FF2B5EF4-FFF2-40B4-BE49-F238E27FC236}">
                  <a16:creationId xmlns:a16="http://schemas.microsoft.com/office/drawing/2014/main" id="{D01A4ECD-FAA1-41FB-845F-044AFB4A5445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288">
              <a:extLst>
                <a:ext uri="{FF2B5EF4-FFF2-40B4-BE49-F238E27FC236}">
                  <a16:creationId xmlns:a16="http://schemas.microsoft.com/office/drawing/2014/main" id="{7F28E1A3-38F3-4B2F-9565-DCB9ADC8FC29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289">
              <a:extLst>
                <a:ext uri="{FF2B5EF4-FFF2-40B4-BE49-F238E27FC236}">
                  <a16:creationId xmlns:a16="http://schemas.microsoft.com/office/drawing/2014/main" id="{6616750C-E97A-481B-BE50-656C5078507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03" name="Freeform: Shape 293">
                <a:extLst>
                  <a:ext uri="{FF2B5EF4-FFF2-40B4-BE49-F238E27FC236}">
                    <a16:creationId xmlns:a16="http://schemas.microsoft.com/office/drawing/2014/main" id="{71AF5784-B9EB-43B4-83FA-5BDA8DFB53A9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294">
                <a:extLst>
                  <a:ext uri="{FF2B5EF4-FFF2-40B4-BE49-F238E27FC236}">
                    <a16:creationId xmlns:a16="http://schemas.microsoft.com/office/drawing/2014/main" id="{2C1B5F9C-B0DD-455E-9888-E5DDA840F6F0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295">
                <a:extLst>
                  <a:ext uri="{FF2B5EF4-FFF2-40B4-BE49-F238E27FC236}">
                    <a16:creationId xmlns:a16="http://schemas.microsoft.com/office/drawing/2014/main" id="{B2E3AB73-F61D-4685-9B99-5924878A7D4D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296">
                <a:extLst>
                  <a:ext uri="{FF2B5EF4-FFF2-40B4-BE49-F238E27FC236}">
                    <a16:creationId xmlns:a16="http://schemas.microsoft.com/office/drawing/2014/main" id="{D8FCFF04-5811-44A8-BF11-9D88B191A36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297">
                <a:extLst>
                  <a:ext uri="{FF2B5EF4-FFF2-40B4-BE49-F238E27FC236}">
                    <a16:creationId xmlns:a16="http://schemas.microsoft.com/office/drawing/2014/main" id="{7C219127-16CB-4976-AE7A-35411243B99A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298">
                <a:extLst>
                  <a:ext uri="{FF2B5EF4-FFF2-40B4-BE49-F238E27FC236}">
                    <a16:creationId xmlns:a16="http://schemas.microsoft.com/office/drawing/2014/main" id="{956E2A1F-1DEB-41B9-A715-56756FA048C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0" name="Freeform: Shape 290">
              <a:extLst>
                <a:ext uri="{FF2B5EF4-FFF2-40B4-BE49-F238E27FC236}">
                  <a16:creationId xmlns:a16="http://schemas.microsoft.com/office/drawing/2014/main" id="{90E0867F-642C-4A6B-B7BF-79A4251D4990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291">
              <a:extLst>
                <a:ext uri="{FF2B5EF4-FFF2-40B4-BE49-F238E27FC236}">
                  <a16:creationId xmlns:a16="http://schemas.microsoft.com/office/drawing/2014/main" id="{7121B198-A21F-4371-AEF2-220E8E6B7712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292">
              <a:extLst>
                <a:ext uri="{FF2B5EF4-FFF2-40B4-BE49-F238E27FC236}">
                  <a16:creationId xmlns:a16="http://schemas.microsoft.com/office/drawing/2014/main" id="{12A0453B-5625-4D89-A7EE-612C967783F3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895FA275-B498-4BB0-B455-7D85ED8FD101}"/>
              </a:ext>
            </a:extLst>
          </p:cNvPr>
          <p:cNvSpPr txBox="1">
            <a:spLocks/>
          </p:cNvSpPr>
          <p:nvPr/>
        </p:nvSpPr>
        <p:spPr>
          <a:xfrm>
            <a:off x="369028" y="386348"/>
            <a:ext cx="11328601" cy="72424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sz="3600" dirty="0">
                <a:solidFill>
                  <a:schemeClr val="accent1"/>
                </a:solidFill>
                <a:latin typeface="Gisha"/>
                <a:cs typeface="Gisha"/>
              </a:rPr>
              <a:t>The Strategy Track - requires strategic thinking</a:t>
            </a:r>
            <a:endParaRPr lang="en-US" sz="36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2" name="TextBox 4">
            <a:extLst>
              <a:ext uri="{FF2B5EF4-FFF2-40B4-BE49-F238E27FC236}">
                <a16:creationId xmlns:a16="http://schemas.microsoft.com/office/drawing/2014/main" id="{63803C85-4C1F-4253-BCA6-C862B8016191}"/>
              </a:ext>
            </a:extLst>
          </p:cNvPr>
          <p:cNvSpPr txBox="1"/>
          <p:nvPr/>
        </p:nvSpPr>
        <p:spPr>
          <a:xfrm>
            <a:off x="8714627" y="2022713"/>
            <a:ext cx="190488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Error in the dismantling of the foundations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F412F62A-8CF0-4974-ABE7-99B72EFB91AB}"/>
              </a:ext>
            </a:extLst>
          </p:cNvPr>
          <p:cNvSpPr txBox="1"/>
          <p:nvPr/>
        </p:nvSpPr>
        <p:spPr>
          <a:xfrm>
            <a:off x="7543800" y="4347030"/>
            <a:ext cx="26547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Planning the strategy section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A4C12D-5036-4E76-84B3-B6B5D286EF29}"/>
              </a:ext>
            </a:extLst>
          </p:cNvPr>
          <p:cNvGrpSpPr/>
          <p:nvPr/>
        </p:nvGrpSpPr>
        <p:grpSpPr>
          <a:xfrm>
            <a:off x="3556958" y="790113"/>
            <a:ext cx="2249038" cy="5837068"/>
            <a:chOff x="896897" y="372794"/>
            <a:chExt cx="2425766" cy="6145697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0284A134-B75A-4510-842E-FFC1AF61278B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037A7866-99BE-4098-BD05-F254ABC45E59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A9BD8366-E9CF-4B55-AE6C-DBDB63EBC61C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658380C1-9E3F-4A30-8DC0-AC7F67773A49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6AAF0B16-5357-4BF5-B629-A508CA460A41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C1C572EE-A9DA-41D4-8BF1-57179066EACA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260EC36-F12D-44D8-BA93-A42D5F9D07B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92DF912E-C494-4755-87FC-8306E8E7EFD7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47733F92-852E-4F16-8679-FC230A7C2AD1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id="{8C8BE63D-1A19-4290-B264-6D9F7A3EF40A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id="{8FABBC2C-F2E0-4AB8-BD63-6839A875993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F8F716B6-7A8D-40F7-B1FD-943B2C0110D1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CDE82E34-25EA-493E-BD5F-D3EFDFB560EF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496CA3FD-C081-4AC4-AA9A-5BD82B55F758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C3B5B420-6871-46F5-B388-AF07BB522FA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982CE9E0-EAAF-4235-BCCC-B88C4AA21491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338AE1E1-0324-4C41-8756-D4F2365D73F7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1ACF9EFB-2F8D-4B5C-AD47-D7FC9D502301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F69353F-94FE-43A2-AF64-E29CAC626470}"/>
              </a:ext>
            </a:extLst>
          </p:cNvPr>
          <p:cNvSpPr txBox="1">
            <a:spLocks/>
          </p:cNvSpPr>
          <p:nvPr/>
        </p:nvSpPr>
        <p:spPr>
          <a:xfrm>
            <a:off x="5872074" y="3027285"/>
            <a:ext cx="3706932" cy="1699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9090408-1099-4C0A-8450-55406C013A83}"/>
              </a:ext>
            </a:extLst>
          </p:cNvPr>
          <p:cNvSpPr txBox="1"/>
          <p:nvPr/>
        </p:nvSpPr>
        <p:spPr>
          <a:xfrm rot="21028803">
            <a:off x="4364102" y="4636349"/>
            <a:ext cx="6190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dirty="0">
                <a:solidFill>
                  <a:schemeClr val="accent1"/>
                </a:solidFill>
                <a:latin typeface="Gisha"/>
                <a:cs typeface="Gisha"/>
              </a:rPr>
              <a:t>What is a senior leader?</a:t>
            </a:r>
            <a:endParaRPr lang="ko-KR" altLang="en-US" sz="44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059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sz="1600">
                <a:solidFill>
                  <a:schemeClr val="bg1"/>
                </a:solidFill>
                <a:cs typeface="Arial"/>
              </a:rPr>
              <a:t>LOREM IPSUM DOLOR SIT AMET,</a:t>
            </a:r>
          </a:p>
          <a:p>
            <a:pPr algn="r"/>
            <a:r>
              <a:rPr sz="1600">
                <a:solidFill>
                  <a:schemeClr val="bg1"/>
                </a:solidFill>
                <a:cs typeface="Arial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3523785" y="1046115"/>
            <a:ext cx="737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dirty="0">
                <a:solidFill>
                  <a:schemeClr val="accent1"/>
                </a:solidFill>
                <a:latin typeface="Gisha"/>
                <a:cs typeface="Gisha"/>
              </a:rPr>
              <a:t>"Responsible </a:t>
            </a:r>
            <a:r>
              <a:rPr lang="en-US" sz="3200" dirty="0">
                <a:solidFill>
                  <a:schemeClr val="accent1"/>
                </a:solidFill>
                <a:latin typeface="Gisha"/>
                <a:cs typeface="Gisha"/>
              </a:rPr>
              <a:t>for</a:t>
            </a:r>
            <a:r>
              <a:rPr sz="3200" dirty="0">
                <a:solidFill>
                  <a:schemeClr val="accent1"/>
                </a:solidFill>
                <a:latin typeface="Gisha"/>
                <a:cs typeface="Gisha"/>
              </a:rPr>
              <a:t> Their Own Education"</a:t>
            </a:r>
            <a:endParaRPr lang="ko-KR" altLang="en-US" sz="3200" dirty="0">
              <a:solidFill>
                <a:schemeClr val="accent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" name="Picture 4" descr="Image result for Maurits Cornelis Escher">
            <a:extLst>
              <a:ext uri="{FF2B5EF4-FFF2-40B4-BE49-F238E27FC236}">
                <a16:creationId xmlns:a16="http://schemas.microsoft.com/office/drawing/2014/main" id="{B460E760-BE64-4E30-9112-CD8C02E5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13" y="1733550"/>
            <a:ext cx="4599361" cy="40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6775" y="695604"/>
            <a:ext cx="6379505" cy="724247"/>
          </a:xfrm>
        </p:spPr>
        <p:txBody>
          <a:bodyPr/>
          <a:lstStyle/>
          <a:p>
            <a:r>
              <a:rPr sz="3600" dirty="0">
                <a:latin typeface="Gisha"/>
                <a:cs typeface="Gisha"/>
              </a:rPr>
              <a:t>Totality / Diversity / Generality </a:t>
            </a:r>
            <a:endParaRPr lang="en-US" sz="3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29" name="מציין מיקום של תמונה 28">
            <a:extLst>
              <a:ext uri="{FF2B5EF4-FFF2-40B4-BE49-F238E27FC236}">
                <a16:creationId xmlns:a16="http://schemas.microsoft.com/office/drawing/2014/main" id="{D9B79183-8833-4876-8CB3-922AB496ACF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7311" r="7311"/>
          <a:stretch>
            <a:fillRect/>
          </a:stretch>
        </p:blipFill>
        <p:spPr>
          <a:xfrm>
            <a:off x="8897938" y="2735263"/>
            <a:ext cx="1673225" cy="261302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6280515" y="961805"/>
            <a:ext cx="4418118" cy="2093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6600" b="1">
                <a:solidFill>
                  <a:schemeClr val="bg1"/>
                </a:solidFill>
                <a:latin typeface="Gisha"/>
                <a:cs typeface="Gisha"/>
              </a:rPr>
              <a:t>!</a:t>
            </a:r>
            <a:endParaRPr lang="ko-KR" altLang="en-US" sz="14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1276301" y="991057"/>
            <a:ext cx="4635186" cy="20932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7200" b="1">
                <a:solidFill>
                  <a:schemeClr val="bg1"/>
                </a:solidFill>
                <a:latin typeface="Gisha"/>
                <a:cs typeface="Gisha"/>
              </a:rPr>
              <a:t>?</a:t>
            </a:r>
            <a:endParaRPr lang="ko-KR" altLang="en-US" sz="7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66A1A117-31F3-4E39-84ED-BD2DD5E7ABE5}"/>
              </a:ext>
            </a:extLst>
          </p:cNvPr>
          <p:cNvSpPr/>
          <p:nvPr/>
        </p:nvSpPr>
        <p:spPr>
          <a:xfrm>
            <a:off x="9155152" y="5010150"/>
            <a:ext cx="2236774" cy="683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3200" b="1" dirty="0">
                <a:solidFill>
                  <a:schemeClr val="bg1"/>
                </a:solidFill>
                <a:latin typeface="Gisha"/>
                <a:cs typeface="Gisha"/>
              </a:rPr>
              <a:t>Answer</a:t>
            </a:r>
            <a:endParaRPr lang="ko-KR" alt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F7440D7C-F743-46C8-8376-CB067F5B8B29}"/>
              </a:ext>
            </a:extLst>
          </p:cNvPr>
          <p:cNvSpPr/>
          <p:nvPr/>
        </p:nvSpPr>
        <p:spPr>
          <a:xfrm>
            <a:off x="9155151" y="5896195"/>
            <a:ext cx="2236775" cy="580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sz="3200" b="1">
                <a:solidFill>
                  <a:schemeClr val="bg1"/>
                </a:solidFill>
                <a:latin typeface="Gisha"/>
                <a:cs typeface="Gisha"/>
              </a:rPr>
              <a:t>Question</a:t>
            </a:r>
            <a:endParaRPr lang="ko-KR" altLang="en-US" sz="3200" b="1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009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sz="4000">
                <a:latin typeface="Gisha"/>
                <a:cs typeface="Gisha"/>
              </a:rPr>
              <a:t>The Compass and the Mirror</a:t>
            </a:r>
            <a:endParaRPr lang="ko-KR" alt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026" name="Picture 2" descr="ישן אופנה בציר מצפן תליון שרשרת שרשרת עתיק סגנון תכשיטי קסם|chain ...">
            <a:extLst>
              <a:ext uri="{FF2B5EF4-FFF2-40B4-BE49-F238E27FC236}">
                <a16:creationId xmlns:a16="http://schemas.microsoft.com/office/drawing/2014/main" id="{A9932B5D-D81C-49F8-B5DB-262257FC10E5}"/>
              </a:ext>
            </a:extLst>
          </p:cNvPr>
          <p:cNvPicPr>
            <a:picLocks noGrp="1" noChangeAspect="1" noChangeArrowheads="1"/>
          </p:cNvPicPr>
          <p:nvPr>
            <p:ph type="pic" sz="quarter" idx="6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0" b="95800" l="12600" r="8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3510"/>
          <a:stretch>
            <a:fillRect/>
          </a:stretch>
        </p:blipFill>
        <p:spPr bwMode="auto">
          <a:xfrm>
            <a:off x="8559649" y="2158678"/>
            <a:ext cx="2997472" cy="41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מראה מוזהבת קטנה תליית ״שרשרת״ - Magic Moments">
            <a:extLst>
              <a:ext uri="{FF2B5EF4-FFF2-40B4-BE49-F238E27FC236}">
                <a16:creationId xmlns:a16="http://schemas.microsoft.com/office/drawing/2014/main" id="{4AFB77CF-E906-4B2F-A7EF-30F7935347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מראה עגולה מוזהבת - מראות מעוצבות - טורקיז בית יצחק">
            <a:extLst>
              <a:ext uri="{FF2B5EF4-FFF2-40B4-BE49-F238E27FC236}">
                <a16:creationId xmlns:a16="http://schemas.microsoft.com/office/drawing/2014/main" id="{74E7431B-9B72-4119-9553-DFFB8BD7E3B6}"/>
              </a:ext>
            </a:extLst>
          </p:cNvPr>
          <p:cNvPicPr>
            <a:picLocks noGrp="1" noChangeAspect="1" noChangeArrowheads="1"/>
          </p:cNvPicPr>
          <p:nvPr>
            <p:ph type="pic" sz="quarter" idx="6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3510"/>
          <a:stretch>
            <a:fillRect/>
          </a:stretch>
        </p:blipFill>
        <p:spPr bwMode="auto">
          <a:xfrm>
            <a:off x="5211323" y="2158678"/>
            <a:ext cx="2793939" cy="38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453268" y="5614657"/>
            <a:ext cx="98874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sz="4800" dirty="0">
                <a:solidFill>
                  <a:schemeClr val="accent1"/>
                </a:solidFill>
                <a:latin typeface="Gisha"/>
                <a:cs typeface="Gisha"/>
              </a:rPr>
              <a:t>What does this say about learning?</a:t>
            </a:r>
            <a:endParaRPr lang="ko-KR" altLang="en-US" sz="48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When?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How?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657351"/>
            <a:ext cx="190488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What?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061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39226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64771"/>
              </p:ext>
            </p:extLst>
          </p:nvPr>
        </p:nvGraphicFramePr>
        <p:xfrm>
          <a:off x="6245879" y="2267146"/>
          <a:ext cx="2348075" cy="3814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78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26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08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692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770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91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707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9C167B6B-16F9-4F8E-8C80-A4F2793CB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100" y="469031"/>
            <a:ext cx="3973823" cy="724247"/>
          </a:xfrm>
        </p:spPr>
        <p:txBody>
          <a:bodyPr/>
          <a:lstStyle/>
          <a:p>
            <a:r>
              <a:rPr sz="4000" dirty="0">
                <a:latin typeface="Gisha"/>
                <a:cs typeface="Gisha"/>
              </a:rPr>
              <a:t>Choice</a:t>
            </a:r>
            <a:endParaRPr lang="en-US" sz="4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8" name="Parallelogram 15">
            <a:extLst>
              <a:ext uri="{FF2B5EF4-FFF2-40B4-BE49-F238E27FC236}">
                <a16:creationId xmlns:a16="http://schemas.microsoft.com/office/drawing/2014/main" id="{8A8F53B5-87CC-428F-B90A-2703DFE83C6C}"/>
              </a:ext>
            </a:extLst>
          </p:cNvPr>
          <p:cNvSpPr/>
          <p:nvPr/>
        </p:nvSpPr>
        <p:spPr>
          <a:xfrm flipH="1">
            <a:off x="1820561" y="2886150"/>
            <a:ext cx="532020" cy="54285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Chord 15">
            <a:extLst>
              <a:ext uri="{FF2B5EF4-FFF2-40B4-BE49-F238E27FC236}">
                <a16:creationId xmlns:a16="http://schemas.microsoft.com/office/drawing/2014/main" id="{1241BD81-3C7E-464D-9F34-D022D7931E16}"/>
              </a:ext>
            </a:extLst>
          </p:cNvPr>
          <p:cNvSpPr/>
          <p:nvPr/>
        </p:nvSpPr>
        <p:spPr>
          <a:xfrm>
            <a:off x="4589923" y="2771192"/>
            <a:ext cx="319596" cy="65780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arallelogram 30">
            <a:extLst>
              <a:ext uri="{FF2B5EF4-FFF2-40B4-BE49-F238E27FC236}">
                <a16:creationId xmlns:a16="http://schemas.microsoft.com/office/drawing/2014/main" id="{C80DA690-437B-4A6C-9452-69FC3F5ADA44}"/>
              </a:ext>
            </a:extLst>
          </p:cNvPr>
          <p:cNvSpPr/>
          <p:nvPr/>
        </p:nvSpPr>
        <p:spPr>
          <a:xfrm flipH="1">
            <a:off x="7162427" y="2886150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219</Words>
  <Application>Microsoft Office PowerPoint</Application>
  <PresentationFormat>Widescreen</PresentationFormat>
  <Paragraphs>67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Gisha</vt:lpstr>
      <vt:lpstr>Rod</vt:lpstr>
      <vt:lpstr>Segoe UI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אהרון אייבל</cp:lastModifiedBy>
  <cp:revision>111</cp:revision>
  <dcterms:created xsi:type="dcterms:W3CDTF">2020-01-20T05:08:25Z</dcterms:created>
  <dcterms:modified xsi:type="dcterms:W3CDTF">2020-07-03T12:45:10Z</dcterms:modified>
</cp:coreProperties>
</file>