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9" r:id="rId5"/>
  </p:sldMasterIdLst>
  <p:notesMasterIdLst>
    <p:notesMasterId r:id="rId11"/>
  </p:notesMasterIdLst>
  <p:sldIdLst>
    <p:sldId id="393" r:id="rId6"/>
    <p:sldId id="372" r:id="rId7"/>
    <p:sldId id="338" r:id="rId8"/>
    <p:sldId id="337" r:id="rId9"/>
    <p:sldId id="386" r:id="rId10"/>
  </p:sldIdLst>
  <p:sldSz cx="9144000" cy="6858000" type="screen4x3"/>
  <p:notesSz cx="6858000" cy="9926638"/>
  <p:custShowLst>
    <p:custShow name="גל שני" id="0">
      <p:sldLst/>
    </p:custShow>
    <p:custShow name="צקפוסטים" id="1">
      <p:sldLst/>
    </p:custShow>
    <p:custShow name="חסמים ונקזים" id="2">
      <p:sldLst/>
    </p:custShow>
    <p:custShow name="105" id="3">
      <p:sldLst/>
    </p:custShow>
    <p:custShow name="הרודיון" id="4">
      <p:sldLst/>
    </p:custShow>
    <p:custShow name="מצלמות" id="5">
      <p:sldLst/>
    </p:custShow>
    <p:custShow name="צומת הטי" id="6">
      <p:sldLst/>
    </p:custShow>
    <p:custShow name="תאורה" id="7">
      <p:sldLst/>
    </p:custShow>
    <p:custShow name="מבצע קו 160" id="8">
      <p:sldLst/>
    </p:custShow>
    <p:custShow name="חיפוש רכב" id="9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F"/>
    <a:srgbClr val="CC0000"/>
    <a:srgbClr val="9D63AF"/>
    <a:srgbClr val="8963AF"/>
    <a:srgbClr val="B957BB"/>
    <a:srgbClr val="A82522"/>
    <a:srgbClr val="B72A13"/>
    <a:srgbClr val="A0352A"/>
    <a:srgbClr val="983232"/>
    <a:srgbClr val="3A5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5" autoAdjust="0"/>
    <p:restoredTop sz="96314" autoAdjust="0"/>
  </p:normalViewPr>
  <p:slideViewPr>
    <p:cSldViewPr snapToGrid="0">
      <p:cViewPr varScale="1">
        <p:scale>
          <a:sx n="117" d="100"/>
          <a:sy n="117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FF99CC"/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גיליון1!$A$2:$A$13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גיליון1!$B$2:$B$13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0.48048</cdr:x>
      <cdr:y>0.08453</cdr:y>
    </cdr:from>
    <cdr:to>
      <cdr:x>0.69311</cdr:x>
      <cdr:y>0.42435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600" y="416137"/>
          <a:ext cx="1577065" cy="1672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endParaRPr lang="he-IL" sz="1400" b="1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9910E6-BE84-486A-9848-DE8E2CAFF44A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210119-7361-4064-AD11-357F831245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44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133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1411" y="142852"/>
            <a:ext cx="7500990" cy="511156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65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4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73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500042"/>
            <a:ext cx="8229600" cy="56261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81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7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4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360363" y="1071563"/>
            <a:ext cx="83550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1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3438" y="131743"/>
            <a:ext cx="7500937" cy="5111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21" name="מציין מיקום של תאריך 3"/>
          <p:cNvSpPr txBox="1">
            <a:spLocks/>
          </p:cNvSpPr>
          <p:nvPr/>
        </p:nvSpPr>
        <p:spPr>
          <a:xfrm>
            <a:off x="6786578" y="6564334"/>
            <a:ext cx="828652" cy="2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 smtClean="0">
                <a:solidFill>
                  <a:prstClr val="white"/>
                </a:solidFill>
                <a:latin typeface="Calibri"/>
              </a:rPr>
              <a:t>סודי</a:t>
            </a:r>
          </a:p>
        </p:txBody>
      </p:sp>
      <p:sp>
        <p:nvSpPr>
          <p:cNvPr id="25" name="מציין מיקום של תאריך 3"/>
          <p:cNvSpPr txBox="1">
            <a:spLocks/>
          </p:cNvSpPr>
          <p:nvPr/>
        </p:nvSpPr>
        <p:spPr>
          <a:xfrm>
            <a:off x="1445623" y="6564334"/>
            <a:ext cx="5198079" cy="2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 smtClean="0">
                <a:solidFill>
                  <a:prstClr val="white"/>
                </a:solidFill>
                <a:latin typeface="Calibri"/>
              </a:rPr>
              <a:t>מצגת ראש אמ"ן</a:t>
            </a:r>
          </a:p>
        </p:txBody>
      </p:sp>
      <p:sp>
        <p:nvSpPr>
          <p:cNvPr id="11" name="מציין מיקום של תאריך 3"/>
          <p:cNvSpPr txBox="1">
            <a:spLocks/>
          </p:cNvSpPr>
          <p:nvPr/>
        </p:nvSpPr>
        <p:spPr>
          <a:xfrm>
            <a:off x="7715272" y="6572272"/>
            <a:ext cx="1143008" cy="2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 smtClean="0">
                <a:solidFill>
                  <a:prstClr val="white"/>
                </a:solidFill>
                <a:latin typeface="Calibri"/>
              </a:rPr>
              <a:t>2017</a:t>
            </a:r>
          </a:p>
        </p:txBody>
      </p:sp>
      <p:sp>
        <p:nvSpPr>
          <p:cNvPr id="13" name="מציין מיקום של תאריך 3"/>
          <p:cNvSpPr txBox="1">
            <a:spLocks/>
          </p:cNvSpPr>
          <p:nvPr/>
        </p:nvSpPr>
        <p:spPr>
          <a:xfrm>
            <a:off x="65021" y="6564334"/>
            <a:ext cx="1214446" cy="2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2000" tIns="3600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 smtClean="0">
                <a:solidFill>
                  <a:prstClr val="white"/>
                </a:solidFill>
                <a:latin typeface="Calibri"/>
              </a:rPr>
              <a:t>חטמ"ר עציון</a:t>
            </a:r>
          </a:p>
        </p:txBody>
      </p:sp>
    </p:spTree>
    <p:extLst>
      <p:ext uri="{BB962C8B-B14F-4D97-AF65-F5344CB8AC3E}">
        <p14:creationId xmlns:p14="http://schemas.microsoft.com/office/powerpoint/2010/main" val="21437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  <p:sldLayoutId id="2147483718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David" pitchFamily="2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9pPr>
    </p:titleStyle>
    <p:bodyStyle>
      <a:lvl1pPr marL="457200" indent="-457200" algn="r" rtl="1" eaLnBrk="1" fontAlgn="base" hangingPunct="1">
        <a:spcBef>
          <a:spcPct val="20000"/>
        </a:spcBef>
        <a:spcAft>
          <a:spcPct val="0"/>
        </a:spcAft>
        <a:buClr>
          <a:srgbClr val="3333CC"/>
        </a:buClr>
        <a:buFont typeface="Calibri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David" pitchFamily="2" charset="-79"/>
        </a:defRPr>
      </a:lvl1pPr>
      <a:lvl2pPr marL="971550" indent="-514350" algn="r" rtl="1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Times New Roman" pitchFamily="18" charset="0"/>
        <a:buAutoNum type="hebrew2Minus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2pPr>
      <a:lvl3pPr marL="1257300" indent="-342900" algn="r" rtl="1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Calibri" pitchFamily="34" charset="0"/>
        <a:buAutoNum type="arabicParenR"/>
        <a:defRPr kern="1200">
          <a:solidFill>
            <a:schemeClr val="tx1"/>
          </a:solidFill>
          <a:latin typeface="+mn-lt"/>
          <a:ea typeface="+mn-ea"/>
          <a:cs typeface="David" pitchFamily="2" charset="-79"/>
        </a:defRPr>
      </a:lvl3pPr>
      <a:lvl4pPr marL="1714500" indent="-342900" algn="r" rtl="1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Calibri" pitchFamily="34" charset="0"/>
        <a:buAutoNum type="alphaLcParenR"/>
        <a:defRPr sz="1600" kern="1200">
          <a:solidFill>
            <a:schemeClr val="tx1"/>
          </a:solidFill>
          <a:latin typeface="+mn-lt"/>
          <a:ea typeface="+mn-ea"/>
          <a:cs typeface="David" pitchFamily="2" charset="-79"/>
        </a:defRPr>
      </a:lvl4pPr>
      <a:lvl5pPr marL="2343150" indent="-514350" algn="r" rtl="1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Calibri" pitchFamily="34" charset="0"/>
        <a:buAutoNum type="romanUcPeriod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3" y="-1869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מלבן 12"/>
          <p:cNvSpPr/>
          <p:nvPr/>
        </p:nvSpPr>
        <p:spPr>
          <a:xfrm>
            <a:off x="-252536" y="334718"/>
            <a:ext cx="3816424" cy="1826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"מהלאה למגדל עדר- אתרא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דמתמן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עתיד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לאיתגלי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מלכא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משיחא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בסוף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יומיא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"</a:t>
            </a:r>
          </a:p>
          <a:p>
            <a:pPr algn="ctr">
              <a:lnSpc>
                <a:spcPct val="150000"/>
              </a:lnSpc>
            </a:pP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(יונתן בן עוזיאל, </a:t>
            </a:r>
          </a:p>
          <a:p>
            <a:pPr algn="ctr">
              <a:lnSpc>
                <a:spcPct val="150000"/>
              </a:lnSpc>
            </a:pP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פירוש לבראשית ל"ה, פס' </a:t>
            </a:r>
            <a:r>
              <a:rPr lang="he-IL" sz="1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טז</a:t>
            </a: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'-כא')</a:t>
            </a:r>
            <a:endParaRPr lang="he-IL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524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-252536" y="836712"/>
            <a:ext cx="9614086" cy="4739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57816" fontAlgn="base">
              <a:spcBef>
                <a:spcPct val="0"/>
              </a:spcBef>
              <a:spcAft>
                <a:spcPct val="0"/>
              </a:spcAft>
            </a:pPr>
            <a:endParaRPr lang="he-IL" sz="8000" b="1" dirty="0" smtClean="0">
              <a:ln w="285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David" pitchFamily="2" charset="-79"/>
            </a:endParaRPr>
          </a:p>
          <a:p>
            <a:pPr algn="ctr" defTabSz="957816" fontAlgn="base">
              <a:spcBef>
                <a:spcPct val="0"/>
              </a:spcBef>
              <a:spcAft>
                <a:spcPct val="0"/>
              </a:spcAft>
            </a:pPr>
            <a:r>
              <a:rPr lang="he-IL" sz="72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ttman Hodes" panose="02010401010101010101" pitchFamily="2" charset="-79"/>
                <a:cs typeface="Guttman Hodes" panose="02010401010101010101" pitchFamily="2" charset="-79"/>
              </a:rPr>
              <a:t>מח"ט</a:t>
            </a:r>
          </a:p>
          <a:p>
            <a:pPr algn="ctr" defTabSz="957816" fontAlgn="base">
              <a:spcBef>
                <a:spcPct val="0"/>
              </a:spcBef>
              <a:spcAft>
                <a:spcPct val="0"/>
              </a:spcAft>
            </a:pPr>
            <a:r>
              <a:rPr lang="he-IL" sz="7200" b="1" cap="all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ttman Hodes" panose="02010401010101010101" pitchFamily="2" charset="-79"/>
                <a:cs typeface="Guttman Hodes" panose="02010401010101010101" pitchFamily="2" charset="-79"/>
              </a:rPr>
              <a:t>ביהודה ושומרון</a:t>
            </a:r>
            <a:endParaRPr lang="he-IL" sz="5400" b="1" cap="all" dirty="0" smtClean="0">
              <a:ln w="2857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Hodes" panose="02010401010101010101" pitchFamily="2" charset="-79"/>
              <a:cs typeface="Guttman Hodes" panose="02010401010101010101" pitchFamily="2" charset="-79"/>
            </a:endParaRPr>
          </a:p>
          <a:p>
            <a:pPr algn="ctr">
              <a:buNone/>
            </a:pPr>
            <a:endParaRPr lang="he-IL" sz="2400" b="1" cap="all" dirty="0" smtClean="0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cs typeface="David" pitchFamily="2" charset="-79"/>
            </a:endParaRPr>
          </a:p>
          <a:p>
            <a:pPr algn="ctr">
              <a:buNone/>
            </a:pPr>
            <a:endParaRPr lang="he-IL" sz="5400" b="1" dirty="0" smtClean="0">
              <a:ln w="285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David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0101" r="29467" b="14300"/>
          <a:stretch/>
        </p:blipFill>
        <p:spPr>
          <a:xfrm>
            <a:off x="6686550" y="120431"/>
            <a:ext cx="2325201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מלבן 7"/>
          <p:cNvSpPr/>
          <p:nvPr/>
        </p:nvSpPr>
        <p:spPr>
          <a:xfrm>
            <a:off x="63668" y="5792392"/>
            <a:ext cx="898167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בצהריים הגענו לקבר רחל, המקומיים זרקו עלינו אבנים...</a:t>
            </a:r>
          </a:p>
          <a:p>
            <a:pPr algn="ctr"/>
            <a:r>
              <a:rPr lang="he-IL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                                               יהודית </a:t>
            </a:r>
            <a:r>
              <a:rPr lang="he-IL" sz="2400" b="1" i="1" dirty="0" err="1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מונטיפיורי</a:t>
            </a:r>
            <a:r>
              <a:rPr lang="he-IL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, 1840</a:t>
            </a:r>
          </a:p>
        </p:txBody>
      </p:sp>
    </p:spTree>
    <p:extLst>
      <p:ext uri="{BB962C8B-B14F-4D97-AF65-F5344CB8AC3E}">
        <p14:creationId xmlns:p14="http://schemas.microsoft.com/office/powerpoint/2010/main" val="3087119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6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23" y="3319695"/>
            <a:ext cx="3730539" cy="202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מלבן 39"/>
          <p:cNvSpPr/>
          <p:nvPr/>
        </p:nvSpPr>
        <p:spPr>
          <a:xfrm>
            <a:off x="527335" y="4591145"/>
            <a:ext cx="3531316" cy="1446550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2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"השקר לגבר, כמלח (לתבשיל).</a:t>
            </a:r>
          </a:p>
          <a:p>
            <a:pPr algn="ctr"/>
            <a:r>
              <a:rPr lang="he-IL" sz="2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השקר מייפה את הגבר, כשם שהמלח מוסיף טעם לתבשיל, ולכן הוא מותר, ואף רצוי"</a:t>
            </a:r>
            <a:endParaRPr lang="he-IL" sz="22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21524" y="2748730"/>
            <a:ext cx="1553308" cy="967154"/>
          </a:xfrm>
          <a:prstGeom prst="rect">
            <a:avLst/>
          </a:prstGeom>
          <a:solidFill>
            <a:srgbClr val="9D63AF">
              <a:alpha val="77000"/>
            </a:srgbClr>
          </a:solidFill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אחרות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877773" y="84634"/>
            <a:ext cx="7500990" cy="511156"/>
          </a:xfrm>
        </p:spPr>
        <p:txBody>
          <a:bodyPr/>
          <a:lstStyle/>
          <a:p>
            <a:r>
              <a:rPr lang="he-IL" dirty="0" smtClean="0"/>
              <a:t> תאומים סיאמיים?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504771" y="4573550"/>
            <a:ext cx="2246994" cy="2188665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3982711" y="18918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7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מחבר ישר 14"/>
            <p:cNvCxnSpPr>
              <a:stCxn id="18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/>
          <p:cNvGrpSpPr/>
          <p:nvPr/>
        </p:nvGrpSpPr>
        <p:grpSpPr>
          <a:xfrm>
            <a:off x="4135111" y="20442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23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0" name="מחבר ישר 14"/>
            <p:cNvCxnSpPr>
              <a:stCxn id="29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תמונה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146" y="841188"/>
            <a:ext cx="3380601" cy="23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96" y="3821951"/>
            <a:ext cx="3486983" cy="19614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reflection endPos="0" dir="5400000" sy="-100000" algn="bl" rotWithShape="0"/>
            <a:softEdge rad="0"/>
          </a:effectLst>
        </p:spPr>
      </p:pic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877773" y="84634"/>
            <a:ext cx="7500990" cy="511156"/>
          </a:xfrm>
        </p:spPr>
        <p:txBody>
          <a:bodyPr/>
          <a:lstStyle/>
          <a:p>
            <a:r>
              <a:rPr lang="he-IL" dirty="0" smtClean="0"/>
              <a:t>איכות חיים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504771" y="4573550"/>
            <a:ext cx="2246994" cy="2188665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3982711" y="18918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7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מחבר ישר 14"/>
            <p:cNvCxnSpPr>
              <a:stCxn id="18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הסבר ענן 8"/>
          <p:cNvSpPr/>
          <p:nvPr/>
        </p:nvSpPr>
        <p:spPr>
          <a:xfrm rot="460244">
            <a:off x="2581045" y="624073"/>
            <a:ext cx="1336294" cy="1069089"/>
          </a:xfrm>
          <a:prstGeom prst="cloudCallout">
            <a:avLst>
              <a:gd name="adj1" fmla="val 70310"/>
              <a:gd name="adj2" fmla="val 73563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8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תודעת המאבק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 useBgFill="1">
        <p:nvSpPr>
          <p:cNvPr id="43" name="מלבן 42"/>
          <p:cNvSpPr/>
          <p:nvPr/>
        </p:nvSpPr>
        <p:spPr>
          <a:xfrm>
            <a:off x="4571059" y="5813924"/>
            <a:ext cx="4572941" cy="76944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"רק אחרי כשיהיה לנו גנב עברי ראשון</a:t>
            </a:r>
          </a:p>
          <a:p>
            <a:pPr algn="ctr"/>
            <a:r>
              <a:rPr lang="he-IL" sz="2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וזונה עברייה ראשונה, נהיה ככל העמים"</a:t>
            </a:r>
            <a:endParaRPr lang="he-IL" sz="22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45" name="תמונה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" y="3938891"/>
            <a:ext cx="4297902" cy="2612517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grpSp>
        <p:nvGrpSpPr>
          <p:cNvPr id="24" name="קבוצה 23"/>
          <p:cNvGrpSpPr/>
          <p:nvPr/>
        </p:nvGrpSpPr>
        <p:grpSpPr>
          <a:xfrm>
            <a:off x="4135111" y="20442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25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14"/>
            <p:cNvCxnSpPr>
              <a:stCxn id="31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תמונה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5" y="1711515"/>
            <a:ext cx="3563438" cy="213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192" y="2299271"/>
            <a:ext cx="2378432" cy="1804987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לחצן פעולה: סרט 5">
            <a:hlinkClick r:id="" action="ppaction://noaction" highlightClick="1"/>
          </p:cNvPr>
          <p:cNvSpPr/>
          <p:nvPr/>
        </p:nvSpPr>
        <p:spPr>
          <a:xfrm>
            <a:off x="6792500" y="3683305"/>
            <a:ext cx="542925" cy="325763"/>
          </a:xfrm>
          <a:prstGeom prst="actionButtonMovi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0" y="340212"/>
            <a:ext cx="2763540" cy="2072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2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אסטרטגיה, טקטיקה ופרדוקסים אחרים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576718" y="2522704"/>
            <a:ext cx="4281283" cy="3844546"/>
            <a:chOff x="2171579" y="2336148"/>
            <a:chExt cx="4281283" cy="384454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2225216" y="2400973"/>
              <a:ext cx="4227646" cy="3556429"/>
              <a:chOff x="807765" y="2575838"/>
              <a:chExt cx="3672022" cy="3556429"/>
            </a:xfrm>
          </p:grpSpPr>
          <p:sp>
            <p:nvSpPr>
              <p:cNvPr id="13" name="אקורד 12"/>
              <p:cNvSpPr/>
              <p:nvPr/>
            </p:nvSpPr>
            <p:spPr>
              <a:xfrm>
                <a:off x="1171247" y="2902440"/>
                <a:ext cx="3069177" cy="3199068"/>
              </a:xfrm>
              <a:prstGeom prst="chord">
                <a:avLst>
                  <a:gd name="adj1" fmla="val 5384655"/>
                  <a:gd name="adj2" fmla="val 16200000"/>
                </a:avLst>
              </a:prstGeom>
              <a:gradFill flip="none" rotWithShape="1">
                <a:gsLst>
                  <a:gs pos="18000">
                    <a:schemeClr val="accent2">
                      <a:lumMod val="50000"/>
                    </a:schemeClr>
                  </a:gs>
                  <a:gs pos="45000">
                    <a:schemeClr val="accent2">
                      <a:shade val="51000"/>
                      <a:satMod val="130000"/>
                    </a:schemeClr>
                  </a:gs>
                  <a:gs pos="8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אקורד 13"/>
              <p:cNvSpPr/>
              <p:nvPr/>
            </p:nvSpPr>
            <p:spPr>
              <a:xfrm rot="10800000">
                <a:off x="1171246" y="2886648"/>
                <a:ext cx="3069177" cy="3199068"/>
              </a:xfrm>
              <a:prstGeom prst="chord">
                <a:avLst>
                  <a:gd name="adj1" fmla="val 5384655"/>
                  <a:gd name="adj2" fmla="val 16200000"/>
                </a:avLst>
              </a:prstGeom>
              <a:ln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קשת 14"/>
              <p:cNvSpPr/>
              <p:nvPr/>
            </p:nvSpPr>
            <p:spPr>
              <a:xfrm rot="4875211">
                <a:off x="1380217" y="3032696"/>
                <a:ext cx="3272824" cy="2926317"/>
              </a:xfrm>
              <a:prstGeom prst="arc">
                <a:avLst>
                  <a:gd name="adj1" fmla="val 1232249"/>
                  <a:gd name="adj2" fmla="val 10600710"/>
                </a:avLst>
              </a:prstGeom>
              <a:ln w="38100">
                <a:solidFill>
                  <a:schemeClr val="tx1">
                    <a:alpha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grpSp>
            <p:nvGrpSpPr>
              <p:cNvPr id="16" name="קבוצה 15"/>
              <p:cNvGrpSpPr/>
              <p:nvPr/>
            </p:nvGrpSpPr>
            <p:grpSpPr>
              <a:xfrm>
                <a:off x="807765" y="2575838"/>
                <a:ext cx="3534100" cy="3515151"/>
                <a:chOff x="1476801" y="2217908"/>
                <a:chExt cx="4176401" cy="4077216"/>
              </a:xfrm>
              <a:noFill/>
            </p:grpSpPr>
            <p:sp>
              <p:nvSpPr>
                <p:cNvPr id="17" name="אליפסה 16"/>
                <p:cNvSpPr/>
                <p:nvPr/>
              </p:nvSpPr>
              <p:spPr>
                <a:xfrm>
                  <a:off x="1882931" y="2586446"/>
                  <a:ext cx="3673809" cy="370867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65100">
                    <a:schemeClr val="bg1">
                      <a:lumMod val="6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04694" y="2217908"/>
                  <a:ext cx="1248508" cy="606882"/>
                </a:xfrm>
                <a:prstGeom prst="rect">
                  <a:avLst/>
                </a:prstGeom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>
                  <a:spAutoFit/>
                </a:bodyPr>
                <a:lstStyle>
                  <a:defPPr>
                    <a:defRPr lang="he-IL"/>
                  </a:defPPr>
                  <a:lvl1pPr algn="ctr">
                    <a:defRPr sz="1400" b="1">
                      <a:latin typeface="David" panose="020E0502060401010101" pitchFamily="34" charset="-79"/>
                      <a:cs typeface="David" panose="020E0502060401010101" pitchFamily="34" charset="-79"/>
                    </a:defRPr>
                  </a:lvl1pPr>
                </a:lstStyle>
                <a:p>
                  <a:r>
                    <a:rPr lang="he-IL" dirty="0"/>
                    <a:t>המערכה הכחולה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77027" y="3315496"/>
                  <a:ext cx="709673" cy="356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400" b="1" dirty="0" smtClean="0">
                      <a:latin typeface="David" panose="020E0502060401010101" pitchFamily="34" charset="-79"/>
                      <a:cs typeface="David" panose="020E0502060401010101" pitchFamily="34" charset="-79"/>
                    </a:rPr>
                    <a:t>פיוס</a:t>
                  </a:r>
                  <a:endParaRPr lang="he-IL" sz="1400" b="1" dirty="0">
                    <a:latin typeface="David" panose="020E0502060401010101" pitchFamily="34" charset="-79"/>
                    <a:cs typeface="David" panose="020E0502060401010101" pitchFamily="34" charset="-79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76801" y="2217908"/>
                  <a:ext cx="1248508" cy="578579"/>
                </a:xfrm>
                <a:prstGeom prst="rect">
                  <a:avLst/>
                </a:prstGeom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>
                  <a:defPPr>
                    <a:defRPr lang="he-IL"/>
                  </a:defPPr>
                  <a:lvl1pPr algn="ctr"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vid" panose="020E0502060401010101" pitchFamily="34" charset="-79"/>
                      <a:cs typeface="David" panose="020E0502060401010101" pitchFamily="34" charset="-79"/>
                    </a:defRPr>
                  </a:lvl1pPr>
                </a:lstStyle>
                <a:p>
                  <a:r>
                    <a:rPr lang="he-IL" sz="1400" dirty="0"/>
                    <a:t>המערכה האדומה</a:t>
                  </a:r>
                </a:p>
              </p:txBody>
            </p:sp>
            <p:cxnSp>
              <p:nvCxnSpPr>
                <p:cNvPr id="21" name="מחבר מרפקי 20"/>
                <p:cNvCxnSpPr/>
                <p:nvPr/>
              </p:nvCxnSpPr>
              <p:spPr>
                <a:xfrm>
                  <a:off x="2083279" y="3914779"/>
                  <a:ext cx="661120" cy="189968"/>
                </a:xfrm>
                <a:prstGeom prst="bentConnector3">
                  <a:avLst>
                    <a:gd name="adj1" fmla="val 46449"/>
                  </a:avLst>
                </a:prstGeom>
                <a:grpFill/>
                <a:ln w="38100" cmpd="tri">
                  <a:solidFill>
                    <a:schemeClr val="bg1">
                      <a:alpha val="87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מלבן 5"/>
            <p:cNvSpPr/>
            <p:nvPr/>
          </p:nvSpPr>
          <p:spPr>
            <a:xfrm>
              <a:off x="2171579" y="2336148"/>
              <a:ext cx="4193659" cy="38445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צורה חופשית 6"/>
            <p:cNvSpPr/>
            <p:nvPr/>
          </p:nvSpPr>
          <p:spPr>
            <a:xfrm>
              <a:off x="4028637" y="2732256"/>
              <a:ext cx="362567" cy="3201385"/>
            </a:xfrm>
            <a:custGeom>
              <a:avLst/>
              <a:gdLst>
                <a:gd name="connsiteX0" fmla="*/ 352313 w 357572"/>
                <a:gd name="connsiteY0" fmla="*/ 0 h 3201385"/>
                <a:gd name="connsiteX1" fmla="*/ 185259 w 357572"/>
                <a:gd name="connsiteY1" fmla="*/ 413239 h 3201385"/>
                <a:gd name="connsiteX2" fmla="*/ 70959 w 357572"/>
                <a:gd name="connsiteY2" fmla="*/ 852854 h 3201385"/>
                <a:gd name="connsiteX3" fmla="*/ 9413 w 357572"/>
                <a:gd name="connsiteY3" fmla="*/ 1433146 h 3201385"/>
                <a:gd name="connsiteX4" fmla="*/ 9413 w 357572"/>
                <a:gd name="connsiteY4" fmla="*/ 2154116 h 3201385"/>
                <a:gd name="connsiteX5" fmla="*/ 97336 w 357572"/>
                <a:gd name="connsiteY5" fmla="*/ 2760785 h 3201385"/>
                <a:gd name="connsiteX6" fmla="*/ 334729 w 357572"/>
                <a:gd name="connsiteY6" fmla="*/ 3165231 h 3201385"/>
                <a:gd name="connsiteX7" fmla="*/ 334729 w 357572"/>
                <a:gd name="connsiteY7" fmla="*/ 3156439 h 320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72" h="3201385">
                  <a:moveTo>
                    <a:pt x="352313" y="0"/>
                  </a:moveTo>
                  <a:cubicBezTo>
                    <a:pt x="292232" y="135548"/>
                    <a:pt x="232151" y="271097"/>
                    <a:pt x="185259" y="413239"/>
                  </a:cubicBezTo>
                  <a:cubicBezTo>
                    <a:pt x="138367" y="555381"/>
                    <a:pt x="100267" y="682870"/>
                    <a:pt x="70959" y="852854"/>
                  </a:cubicBezTo>
                  <a:cubicBezTo>
                    <a:pt x="41651" y="1022838"/>
                    <a:pt x="19671" y="1216269"/>
                    <a:pt x="9413" y="1433146"/>
                  </a:cubicBezTo>
                  <a:cubicBezTo>
                    <a:pt x="-845" y="1650023"/>
                    <a:pt x="-5241" y="1932843"/>
                    <a:pt x="9413" y="2154116"/>
                  </a:cubicBezTo>
                  <a:cubicBezTo>
                    <a:pt x="24067" y="2375389"/>
                    <a:pt x="43117" y="2592266"/>
                    <a:pt x="97336" y="2760785"/>
                  </a:cubicBezTo>
                  <a:cubicBezTo>
                    <a:pt x="151555" y="2929304"/>
                    <a:pt x="295163" y="3099289"/>
                    <a:pt x="334729" y="3165231"/>
                  </a:cubicBezTo>
                  <a:cubicBezTo>
                    <a:pt x="374295" y="3231173"/>
                    <a:pt x="354512" y="3193806"/>
                    <a:pt x="334729" y="3156439"/>
                  </a:cubicBezTo>
                </a:path>
              </a:pathLst>
            </a:custGeom>
            <a:noFill/>
            <a:ln>
              <a:solidFill>
                <a:schemeClr val="tx1">
                  <a:alpha val="80000"/>
                </a:schemeClr>
              </a:solidFill>
            </a:ln>
            <a:effectLst>
              <a:glow rad="101600">
                <a:schemeClr val="tx1">
                  <a:lumMod val="75000"/>
                  <a:lumOff val="2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3509" y="3318493"/>
              <a:ext cx="10296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  <a:alpha val="87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הכרעה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488" y="3346796"/>
              <a:ext cx="80334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  <a:alpha val="8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הרתעה</a:t>
              </a:r>
              <a:endParaRPr lang="he-IL" sz="1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2" name="מחבר מרפקי 11"/>
            <p:cNvCxnSpPr/>
            <p:nvPr/>
          </p:nvCxnSpPr>
          <p:spPr>
            <a:xfrm>
              <a:off x="3912021" y="4073755"/>
              <a:ext cx="883591" cy="152743"/>
            </a:xfrm>
            <a:prstGeom prst="bentConnector3">
              <a:avLst>
                <a:gd name="adj1" fmla="val 50000"/>
              </a:avLst>
            </a:prstGeom>
            <a:noFill/>
            <a:ln w="38100" cmpd="tri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358">
            <a:off x="6347879" y="1309933"/>
            <a:ext cx="2615670" cy="116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34423" r="20363" b="24122"/>
          <a:stretch/>
        </p:blipFill>
        <p:spPr>
          <a:xfrm>
            <a:off x="122091" y="4519504"/>
            <a:ext cx="2360649" cy="1786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תמונה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 b="31137"/>
          <a:stretch/>
        </p:blipFill>
        <p:spPr>
          <a:xfrm>
            <a:off x="122091" y="831498"/>
            <a:ext cx="1723038" cy="142185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>
            <a:softEdge rad="0"/>
          </a:effectLst>
        </p:spPr>
      </p:pic>
      <p:sp>
        <p:nvSpPr>
          <p:cNvPr id="40" name="מלבן 39"/>
          <p:cNvSpPr/>
          <p:nvPr/>
        </p:nvSpPr>
        <p:spPr>
          <a:xfrm>
            <a:off x="1584428" y="949651"/>
            <a:ext cx="5185949" cy="1208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b="1" i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 כשנוחת לך יתוש על האשכים אתה מבין שיש דרכים לפתור בעיות ללא אלימות</a:t>
            </a:r>
            <a:endParaRPr lang="he-IL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1" y="4126203"/>
            <a:ext cx="2854782" cy="2257518"/>
          </a:xfrm>
          <a:prstGeom prst="rect">
            <a:avLst/>
          </a:prstGeom>
          <a:ln w="4445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820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35" y="436619"/>
            <a:ext cx="3577029" cy="239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</a:rPr>
              <a:t>משהו מוכר...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1088356" y="831328"/>
            <a:ext cx="7416824" cy="4994426"/>
            <a:chOff x="1047066" y="1035867"/>
            <a:chExt cx="7416824" cy="4994426"/>
          </a:xfrm>
        </p:grpSpPr>
        <p:graphicFrame>
          <p:nvGraphicFramePr>
            <p:cNvPr id="16" name="תרשים 15"/>
            <p:cNvGraphicFramePr/>
            <p:nvPr>
              <p:extLst>
                <p:ext uri="{D42A27DB-BD31-4B8C-83A1-F6EECF244321}">
                  <p14:modId xmlns:p14="http://schemas.microsoft.com/office/powerpoint/2010/main" val="2739910751"/>
                </p:ext>
              </p:extLst>
            </p:nvPr>
          </p:nvGraphicFramePr>
          <p:xfrm>
            <a:off x="1047066" y="1035867"/>
            <a:ext cx="7416824" cy="49230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"/>
            <p:cNvSpPr txBox="1"/>
            <p:nvPr/>
          </p:nvSpPr>
          <p:spPr>
            <a:xfrm>
              <a:off x="5034775" y="3434239"/>
              <a:ext cx="1661750" cy="925889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28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מעצרים- </a:t>
              </a:r>
              <a:r>
                <a:rPr lang="he-IL" sz="28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1113</a:t>
              </a:r>
              <a:endPara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5529713" y="2718294"/>
              <a:ext cx="1686661" cy="943299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יעדי הסתה</a:t>
              </a:r>
            </a:p>
            <a:p>
              <a:pPr algn="ctr"/>
              <a:r>
                <a:rPr lang="he-IL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טופלו-</a:t>
              </a:r>
              <a:r>
                <a:rPr lang="he-IL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51</a:t>
              </a:r>
            </a:p>
            <a:p>
              <a:pPr algn="ctr"/>
              <a:r>
                <a:rPr lang="he-IL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נעצרו-</a:t>
              </a:r>
              <a:r>
                <a:rPr lang="he-IL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4618328" y="5191593"/>
              <a:ext cx="1334971" cy="838700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כספי טרור-</a:t>
              </a:r>
              <a:r>
                <a:rPr lang="he-IL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25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5167423" y="4485238"/>
            <a:ext cx="1661750" cy="925889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מיפויים-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554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697686" y="452883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זימונים-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832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391401" y="360658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שיחות אזהרה-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87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5239455" y="2145643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ביעור חמץ-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503086" y="1432354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חיפוש אמל"ח-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217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4530632" y="1525426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קטיפה מתוך הפס"ד-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2787972" y="191999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מבצעים חטיבתיים-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38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2363103" y="275869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כספט"ר</a:t>
            </a:r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506835" y="5085654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מבצעי תודעה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" y="3202826"/>
            <a:ext cx="4306032" cy="3170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5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ורמט לב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4b74278-1420-4dcd-869c-16370e1908a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A4DBA170F4D3FC448041BF006D196876" ma:contentTypeVersion="6" ma:contentTypeDescription="צור מסמך חדש." ma:contentTypeScope="" ma:versionID="809a5b0fe1bd04e24218608d7ab350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45b9f0332e15f8eb06376bf2b76c5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7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61AD27-FC31-4AFC-A79C-59B75F73A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48CF7-360C-44D3-9FE9-A43152C5FD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99CE331-DAD7-4C4A-8F76-A990E9FE3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13D4424-AC39-4F2B-BC66-6A0217D2E096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פק''א אימון מלא 910עדכון</Template>
  <TotalTime>47909</TotalTime>
  <Words>159</Words>
  <Application>Microsoft Office PowerPoint</Application>
  <PresentationFormat>‫הצגה על המסך (4:3)</PresentationFormat>
  <Paragraphs>40</Paragraphs>
  <Slides>5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  <vt:variant>
        <vt:lpstr>הצגות מותאמות אישית</vt:lpstr>
      </vt:variant>
      <vt:variant>
        <vt:i4>10</vt:i4>
      </vt:variant>
    </vt:vector>
  </HeadingPairs>
  <TitlesOfParts>
    <vt:vector size="25" baseType="lpstr">
      <vt:lpstr>Arial</vt:lpstr>
      <vt:lpstr>Calibri</vt:lpstr>
      <vt:lpstr>David</vt:lpstr>
      <vt:lpstr>Guttman Hatzvi</vt:lpstr>
      <vt:lpstr>Guttman Hodes</vt:lpstr>
      <vt:lpstr>Guttman Stam1</vt:lpstr>
      <vt:lpstr>MV Boli</vt:lpstr>
      <vt:lpstr>Tahoma</vt:lpstr>
      <vt:lpstr>Times New Roman</vt:lpstr>
      <vt:lpstr>פורמט לבן</vt:lpstr>
      <vt:lpstr>מצגת של PowerPoint</vt:lpstr>
      <vt:lpstr> תאומים סיאמיים?</vt:lpstr>
      <vt:lpstr>איכות חיים</vt:lpstr>
      <vt:lpstr>אסטרטגיה, טקטיקה ופרדוקסים אחרים</vt:lpstr>
      <vt:lpstr>משהו מוכר...</vt:lpstr>
      <vt:lpstr>גל שני</vt:lpstr>
      <vt:lpstr>צקפוסטים</vt:lpstr>
      <vt:lpstr>חסמים ונקזים</vt:lpstr>
      <vt:lpstr>105</vt:lpstr>
      <vt:lpstr>הרודיון</vt:lpstr>
      <vt:lpstr>מצלמות</vt:lpstr>
      <vt:lpstr>צומת הטי</vt:lpstr>
      <vt:lpstr>תאורה</vt:lpstr>
      <vt:lpstr>מבצע קו 160</vt:lpstr>
      <vt:lpstr>חיפוש רכב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מצגת.pptx</dc:title>
  <dc:creator>s7572895</dc:creator>
  <cp:lastModifiedBy>s5212160</cp:lastModifiedBy>
  <cp:revision>1277</cp:revision>
  <cp:lastPrinted>2016-11-20T08:16:55Z</cp:lastPrinted>
  <dcterms:created xsi:type="dcterms:W3CDTF">2015-09-27T13:11:06Z</dcterms:created>
  <dcterms:modified xsi:type="dcterms:W3CDTF">2020-01-20T16:26:21Z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0x010100A4DBA170F4D3FC448041BF006D196876</vt:lpwstr>
  </property>
  <property fmtid="{D5CDD505-2E9C-101B-9397-08002B2CF9AE}" pid="3" name="נושא מרכזי">
    <vt:lpwstr>פקודות רמה כפופה</vt:lpwstr>
  </property>
  <property fmtid="{D5CDD505-2E9C-101B-9397-08002B2CF9AE}" pid="4" name="פקודות">
    <vt:lpwstr>פקודות רמה כפופה</vt:lpwstr>
  </property>
  <property fmtid="{D5CDD505-2E9C-101B-9397-08002B2CF9AE}" pid="5" name="_dlc_policyId">
    <vt:lpwstr>0x010100842DEE04968B764789EC006463CA9D6F|348408048</vt:lpwstr>
  </property>
  <property fmtid="{D5CDD505-2E9C-101B-9397-08002B2CF9AE}" pid="6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id="Microsoft.Office.RecordsManagement.PolicyFeatures.Expiration.Formula.BuiltIn"&gt;&lt;number&gt;2&lt;/number&gt;&lt;property&gt;Created&lt;/property&gt;&lt;propertyId&gt;8c06beca-0777-48f7-91c7-6da68bc07b69&lt;/propertyId&gt;&lt;period&gt;days&lt;/period&gt;&lt;/formula&gt;</vt:lpwstr>
  </property>
</Properties>
</file>