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notesMasterIdLst>
    <p:notesMasterId r:id="rId6"/>
  </p:notesMasterIdLst>
  <p:sldIdLst>
    <p:sldId id="265" r:id="rId2"/>
    <p:sldId id="263" r:id="rId3"/>
    <p:sldId id="266" r:id="rId4"/>
    <p:sldId id="260" r:id="rId5"/>
  </p:sldIdLst>
  <p:sldSz cx="12192000" cy="6858000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4013" autoAdjust="0"/>
    <p:restoredTop sz="94660"/>
  </p:normalViewPr>
  <p:slideViewPr>
    <p:cSldViewPr snapToGrid="0" showGuides="1">
      <p:cViewPr varScale="1">
        <p:scale>
          <a:sx n="65" d="100"/>
          <a:sy n="65" d="100"/>
        </p:scale>
        <p:origin x="616" y="3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BE7E4570-2FC9-4CFE-9E52-BEF33E365D61}" type="datetimeFigureOut">
              <a:rPr lang="he-IL" smtClean="0"/>
              <a:t>ז'/אב/תשע"ז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3A737C22-CCC3-4D8D-B967-E23C57C0BD7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1768798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948E430-6315-4B6D-A5A7-130DE98174D6}" type="slidenum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pPr marL="0" marR="0" lvl="0" indent="0" algn="l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52288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סימן חיסור 6"/>
          <p:cNvSpPr/>
          <p:nvPr userDrawn="1"/>
        </p:nvSpPr>
        <p:spPr>
          <a:xfrm>
            <a:off x="-122549" y="1149772"/>
            <a:ext cx="12424528" cy="180000"/>
          </a:xfrm>
          <a:prstGeom prst="mathMinus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 userDrawn="1"/>
        </p:nvSpPr>
        <p:spPr>
          <a:xfrm>
            <a:off x="11525693" y="6379534"/>
            <a:ext cx="542262" cy="3385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1600" b="0" dirty="0">
                <a:solidFill>
                  <a:schemeClr val="accent2"/>
                </a:solidFill>
              </a:rPr>
              <a:t> </a:t>
            </a:r>
            <a:fld id="{BACED41A-D597-4A48-BBC4-3CFA1BBB1333}" type="slidenum">
              <a:rPr lang="he-IL" sz="1600" b="0" i="0" smtClean="0">
                <a:solidFill>
                  <a:schemeClr val="accent2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‹#›</a:t>
            </a:fld>
            <a:endParaRPr lang="he-IL" sz="1600" b="0" i="0" dirty="0">
              <a:solidFill>
                <a:schemeClr val="accent2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452209772"/>
      </p:ext>
    </p:extLst>
  </p:cSld>
  <p:clrMapOvr>
    <a:masterClrMapping/>
  </p:clrMapOvr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/>
              <a:t>לחץ כדי לערוך סגנון כותרת משנה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400" b="1">
                <a:solidFill>
                  <a:schemeClr val="accent2"/>
                </a:solidFill>
              </a:defRPr>
            </a:lvl1pPr>
          </a:lstStyle>
          <a:p>
            <a:r>
              <a:rPr lang="he-IL"/>
              <a:t>‹#›</a:t>
            </a:r>
            <a:endParaRPr lang="he-IL" dirty="0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21777818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16864" y="228600"/>
            <a:ext cx="10871200" cy="990600"/>
          </a:xfrm>
          <a:prstGeom prst="rect">
            <a:avLst/>
          </a:prstGeo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/>
          </a:p>
        </p:txBody>
      </p:sp>
      <p:sp>
        <p:nvSpPr>
          <p:cNvPr id="8" name="מציין מיקום תוכן 7"/>
          <p:cNvSpPr>
            <a:spLocks noGrp="1"/>
          </p:cNvSpPr>
          <p:nvPr>
            <p:ph sz="quarter" idx="1"/>
          </p:nvPr>
        </p:nvSpPr>
        <p:spPr>
          <a:xfrm>
            <a:off x="816864" y="1600200"/>
            <a:ext cx="10871200" cy="44958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/>
          </a:p>
        </p:txBody>
      </p:sp>
      <p:sp>
        <p:nvSpPr>
          <p:cNvPr id="4" name="מציין מיקום של תאריך 13"/>
          <p:cNvSpPr>
            <a:spLocks noGrp="1"/>
          </p:cNvSpPr>
          <p:nvPr>
            <p:ph type="dt" sz="half" idx="10"/>
          </p:nvPr>
        </p:nvSpPr>
        <p:spPr>
          <a:xfrm>
            <a:off x="8128000" y="6248401"/>
            <a:ext cx="35560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18CCB8-D8B0-4E8F-91F2-F04D739502EE}" type="datetime8">
              <a:rPr lang="he-IL"/>
              <a:pPr>
                <a:defRPr/>
              </a:pPr>
              <a:t>30 יולי 17</a:t>
            </a:fld>
            <a:endParaRPr lang="he-IL"/>
          </a:p>
        </p:txBody>
      </p:sp>
      <p:sp>
        <p:nvSpPr>
          <p:cNvPr id="5" name="מציין מיקום של כותרת תחתונה 2"/>
          <p:cNvSpPr>
            <a:spLocks noGrp="1"/>
          </p:cNvSpPr>
          <p:nvPr>
            <p:ph type="ftr" sz="quarter" idx="11"/>
          </p:nvPr>
        </p:nvSpPr>
        <p:spPr>
          <a:xfrm>
            <a:off x="812801" y="6248401"/>
            <a:ext cx="7228417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6" name="מציין מיקום של מספר שקופית 22"/>
          <p:cNvSpPr>
            <a:spLocks noGrp="1"/>
          </p:cNvSpPr>
          <p:nvPr>
            <p:ph type="sldNum" sz="quarter" idx="12"/>
          </p:nvPr>
        </p:nvSpPr>
        <p:spPr>
          <a:xfrm>
            <a:off x="0" y="1271589"/>
            <a:ext cx="711200" cy="2444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DCA12D-B90F-4FD1-BDE1-6100E670AFE3}" type="slidenum">
              <a:rPr lang="he-IL"/>
              <a:pPr>
                <a:defRPr/>
              </a:pPr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0037439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ape 16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>
                <a:solidFill>
                  <a:srgbClr val="514843">
                    <a:lumMod val="60000"/>
                    <a:lumOff val="40000"/>
                  </a:srgbClr>
                </a:solidFill>
              </a:rPr>
              <a:pPr/>
              <a:t>‹#›</a:t>
            </a:fld>
            <a:endParaRPr>
              <a:solidFill>
                <a:srgbClr val="514843">
                  <a:lumMod val="60000"/>
                  <a:lumOff val="4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1260068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400" b="1">
                <a:solidFill>
                  <a:schemeClr val="accent2"/>
                </a:solidFill>
              </a:defRPr>
            </a:lvl1pPr>
          </a:lstStyle>
          <a:p>
            <a:r>
              <a:rPr lang="he-IL"/>
              <a:t>‹#›</a:t>
            </a:r>
            <a:endParaRPr lang="he-IL" dirty="0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7761079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</p:sldLayoutIdLst>
  <p:hf sldNum="0" hdr="0" ftr="0" dt="0"/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1780476"/>
            <a:ext cx="9144000" cy="2270420"/>
          </a:xfrm>
        </p:spPr>
        <p:txBody>
          <a:bodyPr anchor="t">
            <a:noAutofit/>
          </a:bodyPr>
          <a:lstStyle/>
          <a:p>
            <a:pPr>
              <a:lnSpc>
                <a:spcPct val="150000"/>
              </a:lnSpc>
            </a:pPr>
            <a:r>
              <a:rPr lang="he-IL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מנגנוני ניהול הסגל</a:t>
            </a:r>
            <a:br>
              <a:rPr lang="he-IL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he-IL" sz="40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מחזור מ"ה</a:t>
            </a:r>
            <a:endParaRPr lang="he-IL" b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5132241" y="4378085"/>
            <a:ext cx="2000543" cy="578936"/>
          </a:xfrm>
        </p:spPr>
        <p:txBody>
          <a:bodyPr/>
          <a:lstStyle/>
          <a:p>
            <a:r>
              <a:rPr lang="he-IL" sz="28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8.2017</a:t>
            </a:r>
            <a:endParaRPr lang="he-IL" b="1" dirty="0">
              <a:solidFill>
                <a:schemeClr val="accent1">
                  <a:lumMod val="75000"/>
                </a:schemeClr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pic>
        <p:nvPicPr>
          <p:cNvPr id="5" name="תמונה 7" descr="מבל נקי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492255" y="549832"/>
            <a:ext cx="1290143" cy="160963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grpSp>
        <p:nvGrpSpPr>
          <p:cNvPr id="6" name="קבוצה 5"/>
          <p:cNvGrpSpPr/>
          <p:nvPr/>
        </p:nvGrpSpPr>
        <p:grpSpPr>
          <a:xfrm>
            <a:off x="287085" y="5518294"/>
            <a:ext cx="1244007" cy="1090325"/>
            <a:chOff x="5273750" y="5018564"/>
            <a:chExt cx="1571202" cy="1472130"/>
          </a:xfrm>
        </p:grpSpPr>
        <p:pic>
          <p:nvPicPr>
            <p:cNvPr id="7" name="תמונה 6"/>
            <p:cNvPicPr>
              <a:picLocks noChangeAspect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874" r="6278" b="12247"/>
            <a:stretch/>
          </p:blipFill>
          <p:spPr>
            <a:xfrm>
              <a:off x="5273750" y="5018564"/>
              <a:ext cx="1571202" cy="1472130"/>
            </a:xfrm>
            <a:prstGeom prst="rect">
              <a:avLst/>
            </a:prstGeom>
          </p:spPr>
        </p:pic>
        <p:sp>
          <p:nvSpPr>
            <p:cNvPr id="8" name="TextBox 7"/>
            <p:cNvSpPr txBox="1"/>
            <p:nvPr/>
          </p:nvSpPr>
          <p:spPr>
            <a:xfrm rot="20382736">
              <a:off x="5415058" y="5481969"/>
              <a:ext cx="1166760" cy="792464"/>
            </a:xfrm>
            <a:prstGeom prst="rect">
              <a:avLst/>
            </a:prstGeom>
            <a:noFill/>
          </p:spPr>
          <p:txBody>
            <a:bodyPr wrap="square" lIns="0" tIns="0" rIns="0" bIns="0" rtlCol="1" anchor="ctr">
              <a:spAutoFit/>
            </a:bodyPr>
            <a:lstStyle/>
            <a:p>
              <a:pPr marL="0" marR="0" lvl="0" indent="0" algn="ct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000" b="0" i="0" u="none" strike="noStrike" kern="1200" cap="none" spc="0" normalizeH="0" baseline="0" noProof="0" dirty="0">
                  <a:ln>
                    <a:noFill/>
                  </a:ln>
                  <a:solidFill>
                    <a:srgbClr val="ED7D31"/>
                  </a:solidFill>
                  <a:effectLst/>
                  <a:uLnTx/>
                  <a:uFillTx/>
                  <a:latin typeface="AR BERKLEY" panose="02000000000000000000" pitchFamily="2" charset="0"/>
                  <a:ea typeface="+mn-ea"/>
                  <a:cs typeface="+mn-cs"/>
                </a:rPr>
                <a:t>Malop</a:t>
              </a:r>
            </a:p>
            <a:p>
              <a:pPr marL="0" marR="0" lvl="0" indent="0" algn="ct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000" b="0" i="0" u="none" strike="noStrike" kern="1200" cap="none" spc="0" normalizeH="0" baseline="0" noProof="0" dirty="0">
                  <a:ln>
                    <a:noFill/>
                  </a:ln>
                  <a:solidFill>
                    <a:srgbClr val="ED7D31"/>
                  </a:solidFill>
                  <a:effectLst/>
                  <a:uLnTx/>
                  <a:uFillTx/>
                  <a:latin typeface="AR BERKLEY" panose="02000000000000000000" pitchFamily="2" charset="0"/>
                  <a:ea typeface="+mn-ea"/>
                  <a:cs typeface="+mn-cs"/>
                </a:rPr>
                <a:t>inside</a:t>
              </a:r>
            </a:p>
          </p:txBody>
        </p:sp>
      </p:grpSp>
      <p:pic>
        <p:nvPicPr>
          <p:cNvPr id="9" name="בן גוריון.jpg" descr="בן גוריון.jpg"/>
          <p:cNvPicPr>
            <a:picLocks noChangeAspect="1"/>
          </p:cNvPicPr>
          <p:nvPr/>
        </p:nvPicPr>
        <p:blipFill rotWithShape="1">
          <a:blip r:embed="rId5">
            <a:extLst/>
          </a:blip>
          <a:srcRect t="9851" b="6418"/>
          <a:stretch/>
        </p:blipFill>
        <p:spPr>
          <a:xfrm>
            <a:off x="409602" y="549832"/>
            <a:ext cx="1288380" cy="167845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6779192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 idx="4294967295"/>
          </p:nvPr>
        </p:nvSpPr>
        <p:spPr>
          <a:xfrm>
            <a:off x="877528" y="186327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he-IL" sz="36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מנגנונים אפשריים</a:t>
            </a:r>
            <a:endParaRPr lang="he-IL" sz="3600" dirty="0">
              <a:solidFill>
                <a:schemeClr val="accent1">
                  <a:lumMod val="7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6" name="מציין מיקום תוכן 2">
            <a:extLst>
              <a:ext uri="{FF2B5EF4-FFF2-40B4-BE49-F238E27FC236}">
                <a16:creationId xmlns:a16="http://schemas.microsoft.com/office/drawing/2014/main" id="{E446FD6C-2C32-4E3C-84DB-AA492B4186C1}"/>
              </a:ext>
            </a:extLst>
          </p:cNvPr>
          <p:cNvSpPr txBox="1">
            <a:spLocks/>
          </p:cNvSpPr>
          <p:nvPr/>
        </p:nvSpPr>
        <p:spPr>
          <a:xfrm>
            <a:off x="6292644" y="1825625"/>
            <a:ext cx="5061155" cy="4351338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lnSpc>
                <a:spcPct val="150000"/>
              </a:lnSpc>
              <a:buClr>
                <a:schemeClr val="accent1"/>
              </a:buClr>
              <a:buFont typeface="+mj-lt"/>
              <a:buAutoNum type="arabicPeriod"/>
            </a:pPr>
            <a:r>
              <a:rPr lang="he-IL" sz="18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ישיבות סגל </a:t>
            </a:r>
            <a:r>
              <a:rPr lang="he-IL" sz="1800" dirty="0" err="1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המב"ל</a:t>
            </a:r>
            <a:endParaRPr lang="he-IL" sz="1800" dirty="0">
              <a:solidFill>
                <a:schemeClr val="accent1">
                  <a:lumMod val="75000"/>
                </a:schemeClr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342900" indent="-342900">
              <a:lnSpc>
                <a:spcPct val="150000"/>
              </a:lnSpc>
              <a:buClr>
                <a:schemeClr val="accent1"/>
              </a:buClr>
              <a:buFont typeface="+mj-lt"/>
              <a:buAutoNum type="arabicPeriod"/>
            </a:pPr>
            <a:r>
              <a:rPr lang="he-IL" sz="18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פ"ע מד"ר-מ. </a:t>
            </a:r>
            <a:r>
              <a:rPr lang="he-IL" sz="1800" dirty="0" err="1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המב"ל</a:t>
            </a:r>
            <a:endParaRPr lang="he-IL" sz="1800" dirty="0">
              <a:solidFill>
                <a:schemeClr val="accent1">
                  <a:lumMod val="75000"/>
                </a:schemeClr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342900" indent="-342900">
              <a:lnSpc>
                <a:spcPct val="150000"/>
              </a:lnSpc>
              <a:buClr>
                <a:schemeClr val="accent1"/>
              </a:buClr>
              <a:buFont typeface="+mj-lt"/>
              <a:buAutoNum type="arabicPeriod"/>
            </a:pPr>
            <a:r>
              <a:rPr lang="he-IL" sz="18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מנגנון בקרת עבודות שנתיות ומטלות</a:t>
            </a:r>
          </a:p>
          <a:p>
            <a:pPr marL="342900" indent="-342900">
              <a:lnSpc>
                <a:spcPct val="150000"/>
              </a:lnSpc>
              <a:buClr>
                <a:schemeClr val="accent1"/>
              </a:buClr>
              <a:buFont typeface="+mj-lt"/>
              <a:buAutoNum type="arabicPeriod"/>
            </a:pPr>
            <a:r>
              <a:rPr lang="he-IL" sz="18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מנגנון עדכון לקראת עיבוד</a:t>
            </a:r>
            <a:r>
              <a:rPr lang="en-US" sz="18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/</a:t>
            </a:r>
            <a:r>
              <a:rPr lang="he-IL" sz="18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תיווך מדריך לצוות</a:t>
            </a:r>
          </a:p>
          <a:p>
            <a:pPr marL="342900" indent="-342900">
              <a:lnSpc>
                <a:spcPct val="150000"/>
              </a:lnSpc>
              <a:buClr>
                <a:schemeClr val="accent1"/>
              </a:buClr>
              <a:buFont typeface="+mj-lt"/>
              <a:buAutoNum type="arabicPeriod"/>
            </a:pPr>
            <a:r>
              <a:rPr lang="he-IL" sz="18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מנגנון אישור </a:t>
            </a:r>
            <a:r>
              <a:rPr lang="he-IL" sz="1800" dirty="0" err="1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תוכניות</a:t>
            </a:r>
            <a:r>
              <a:rPr lang="he-IL" sz="18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(סיור, </a:t>
            </a:r>
            <a:r>
              <a:rPr lang="he-IL" sz="1800" dirty="0" err="1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יו"ע</a:t>
            </a:r>
            <a:r>
              <a:rPr lang="he-IL" sz="18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וכדומה) ותחקור</a:t>
            </a:r>
          </a:p>
          <a:p>
            <a:pPr marL="342900" indent="-342900">
              <a:lnSpc>
                <a:spcPct val="150000"/>
              </a:lnSpc>
              <a:buClr>
                <a:schemeClr val="accent1"/>
              </a:buClr>
              <a:buFont typeface="+mj-lt"/>
              <a:buAutoNum type="arabicPeriod"/>
            </a:pPr>
            <a:r>
              <a:rPr lang="he-IL" sz="18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מנגנון אישור </a:t>
            </a:r>
            <a:r>
              <a:rPr lang="he-IL" sz="1800" dirty="0" err="1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תוכניות</a:t>
            </a:r>
            <a:r>
              <a:rPr lang="he-IL" sz="18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'חודשיים מראש'</a:t>
            </a:r>
          </a:p>
          <a:p>
            <a:pPr marL="342900" indent="-342900">
              <a:lnSpc>
                <a:spcPct val="150000"/>
              </a:lnSpc>
              <a:buClr>
                <a:schemeClr val="accent1"/>
              </a:buClr>
              <a:buFont typeface="+mj-lt"/>
              <a:buAutoNum type="arabicPeriod"/>
            </a:pPr>
            <a:r>
              <a:rPr lang="he-IL" sz="18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מנגנון למידת הסגל</a:t>
            </a:r>
          </a:p>
          <a:p>
            <a:pPr>
              <a:lnSpc>
                <a:spcPct val="150000"/>
              </a:lnSpc>
              <a:buClr>
                <a:schemeClr val="accent1"/>
              </a:buClr>
            </a:pPr>
            <a:endParaRPr lang="he-IL" sz="2000" dirty="0">
              <a:solidFill>
                <a:schemeClr val="accent1">
                  <a:lumMod val="75000"/>
                </a:schemeClr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>
              <a:lnSpc>
                <a:spcPct val="150000"/>
              </a:lnSpc>
              <a:buClr>
                <a:schemeClr val="accent1"/>
              </a:buClr>
            </a:pPr>
            <a:endParaRPr lang="he-IL" sz="2000" dirty="0">
              <a:solidFill>
                <a:schemeClr val="accent1">
                  <a:lumMod val="75000"/>
                </a:schemeClr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>
              <a:lnSpc>
                <a:spcPct val="150000"/>
              </a:lnSpc>
              <a:buClr>
                <a:schemeClr val="accent1"/>
              </a:buClr>
            </a:pPr>
            <a:endParaRPr lang="he-IL" sz="2000" dirty="0">
              <a:solidFill>
                <a:schemeClr val="accent1">
                  <a:lumMod val="75000"/>
                </a:schemeClr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>
              <a:lnSpc>
                <a:spcPct val="150000"/>
              </a:lnSpc>
              <a:buClr>
                <a:schemeClr val="accent1"/>
              </a:buClr>
            </a:pPr>
            <a:endParaRPr lang="he-IL" sz="2000" dirty="0">
              <a:solidFill>
                <a:schemeClr val="accent1">
                  <a:lumMod val="75000"/>
                </a:schemeClr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4" name="מציין מיקום תוכן 2">
            <a:extLst>
              <a:ext uri="{FF2B5EF4-FFF2-40B4-BE49-F238E27FC236}">
                <a16:creationId xmlns:a16="http://schemas.microsoft.com/office/drawing/2014/main" id="{65E64BEF-CFEC-44BE-8F7B-A7E43B4BACCA}"/>
              </a:ext>
            </a:extLst>
          </p:cNvPr>
          <p:cNvSpPr txBox="1">
            <a:spLocks/>
          </p:cNvSpPr>
          <p:nvPr/>
        </p:nvSpPr>
        <p:spPr>
          <a:xfrm>
            <a:off x="693173" y="1825625"/>
            <a:ext cx="5061155" cy="4351338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lnSpc>
                <a:spcPct val="150000"/>
              </a:lnSpc>
              <a:buClr>
                <a:schemeClr val="accent1"/>
              </a:buClr>
              <a:buFont typeface="+mj-lt"/>
              <a:buAutoNum type="arabicPeriod" startAt="9"/>
            </a:pPr>
            <a:r>
              <a:rPr lang="he-IL" sz="18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מנגנון תאום- אוניברסיטת חיפה</a:t>
            </a:r>
          </a:p>
          <a:p>
            <a:pPr marL="342900" indent="-342900">
              <a:lnSpc>
                <a:spcPct val="150000"/>
              </a:lnSpc>
              <a:buClr>
                <a:schemeClr val="accent1"/>
              </a:buClr>
              <a:buFont typeface="+mj-lt"/>
              <a:buAutoNum type="arabicPeriod" startAt="9"/>
            </a:pPr>
            <a:r>
              <a:rPr lang="he-IL" sz="18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שיחות חתך, שיחות עם הנשיאות</a:t>
            </a:r>
          </a:p>
          <a:p>
            <a:pPr marL="342900" indent="-342900">
              <a:lnSpc>
                <a:spcPct val="150000"/>
              </a:lnSpc>
              <a:buClr>
                <a:schemeClr val="accent1"/>
              </a:buClr>
              <a:buFont typeface="+mj-lt"/>
              <a:buAutoNum type="arabicPeriod" startAt="9"/>
            </a:pPr>
            <a:r>
              <a:rPr lang="he-IL" sz="18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הכנת סגל, פגרת סגל</a:t>
            </a:r>
          </a:p>
          <a:p>
            <a:pPr marL="342900" indent="-342900">
              <a:lnSpc>
                <a:spcPct val="150000"/>
              </a:lnSpc>
              <a:buClr>
                <a:schemeClr val="accent1"/>
              </a:buClr>
              <a:buFont typeface="+mj-lt"/>
              <a:buAutoNum type="arabicPeriod" startAt="9"/>
            </a:pPr>
            <a:r>
              <a:rPr lang="he-IL" sz="18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תהליך עיצוב מחזור לימוד</a:t>
            </a:r>
          </a:p>
          <a:p>
            <a:pPr marL="342900" indent="-342900">
              <a:lnSpc>
                <a:spcPct val="150000"/>
              </a:lnSpc>
              <a:buClr>
                <a:schemeClr val="accent1"/>
              </a:buClr>
              <a:buFont typeface="+mj-lt"/>
              <a:buAutoNum type="arabicPeriod" startAt="9"/>
            </a:pPr>
            <a:r>
              <a:rPr lang="he-IL" sz="18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ניהול ידע בסגל</a:t>
            </a:r>
          </a:p>
          <a:p>
            <a:pPr>
              <a:lnSpc>
                <a:spcPct val="150000"/>
              </a:lnSpc>
              <a:buClr>
                <a:schemeClr val="accent1"/>
              </a:buClr>
            </a:pPr>
            <a:endParaRPr lang="he-IL" sz="2000" dirty="0">
              <a:solidFill>
                <a:schemeClr val="accent1">
                  <a:lumMod val="75000"/>
                </a:schemeClr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>
              <a:lnSpc>
                <a:spcPct val="150000"/>
              </a:lnSpc>
              <a:buClr>
                <a:schemeClr val="accent1"/>
              </a:buClr>
            </a:pPr>
            <a:endParaRPr lang="he-IL" sz="2000" dirty="0">
              <a:solidFill>
                <a:schemeClr val="accent1">
                  <a:lumMod val="75000"/>
                </a:schemeClr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>
              <a:lnSpc>
                <a:spcPct val="150000"/>
              </a:lnSpc>
              <a:buClr>
                <a:schemeClr val="accent1"/>
              </a:buClr>
            </a:pPr>
            <a:endParaRPr lang="he-IL" sz="2000" dirty="0">
              <a:solidFill>
                <a:schemeClr val="accent1">
                  <a:lumMod val="75000"/>
                </a:schemeClr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>
              <a:lnSpc>
                <a:spcPct val="150000"/>
              </a:lnSpc>
              <a:buClr>
                <a:schemeClr val="accent1"/>
              </a:buClr>
            </a:pPr>
            <a:endParaRPr lang="he-IL" sz="2000" dirty="0">
              <a:solidFill>
                <a:schemeClr val="accent1">
                  <a:lumMod val="75000"/>
                </a:schemeClr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6148853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 idx="4294967295"/>
          </p:nvPr>
        </p:nvSpPr>
        <p:spPr>
          <a:xfrm>
            <a:off x="877528" y="186327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he-IL" sz="36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המנגנון- ________</a:t>
            </a:r>
            <a:endParaRPr lang="he-IL" sz="3600" dirty="0">
              <a:solidFill>
                <a:schemeClr val="accent1">
                  <a:lumMod val="7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6" name="מציין מיקום תוכן 2">
            <a:extLst>
              <a:ext uri="{FF2B5EF4-FFF2-40B4-BE49-F238E27FC236}">
                <a16:creationId xmlns:a16="http://schemas.microsoft.com/office/drawing/2014/main" id="{E446FD6C-2C32-4E3C-84DB-AA492B4186C1}"/>
              </a:ext>
            </a:extLst>
          </p:cNvPr>
          <p:cNvSpPr txBox="1">
            <a:spLocks/>
          </p:cNvSpPr>
          <p:nvPr/>
        </p:nvSpPr>
        <p:spPr>
          <a:xfrm>
            <a:off x="1209372" y="1825625"/>
            <a:ext cx="9810134" cy="4351338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200000"/>
              </a:lnSpc>
              <a:buClr>
                <a:schemeClr val="accent1"/>
              </a:buClr>
              <a:buNone/>
            </a:pPr>
            <a:r>
              <a:rPr lang="he-IL" sz="18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מטרת המנגנון: </a:t>
            </a:r>
            <a:r>
              <a:rPr lang="he-IL" sz="18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_______________________________________________________________________</a:t>
            </a:r>
          </a:p>
          <a:p>
            <a:pPr marL="0" indent="0">
              <a:lnSpc>
                <a:spcPct val="200000"/>
              </a:lnSpc>
              <a:buClr>
                <a:schemeClr val="accent1"/>
              </a:buClr>
              <a:buNone/>
            </a:pPr>
            <a:r>
              <a:rPr lang="he-IL" sz="18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משתתפים: </a:t>
            </a:r>
            <a:r>
              <a:rPr lang="he-IL" sz="18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__________________________________________________________________________</a:t>
            </a:r>
          </a:p>
          <a:p>
            <a:pPr marL="0" indent="0">
              <a:lnSpc>
                <a:spcPct val="200000"/>
              </a:lnSpc>
              <a:buClr>
                <a:schemeClr val="accent1"/>
              </a:buClr>
              <a:buNone/>
            </a:pPr>
            <a:r>
              <a:rPr lang="he-IL" sz="18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תדירות, משך ועיתוי: </a:t>
            </a:r>
            <a:r>
              <a:rPr lang="he-IL" sz="18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___________________________________________________________________</a:t>
            </a:r>
          </a:p>
          <a:p>
            <a:pPr marL="0" indent="0">
              <a:lnSpc>
                <a:spcPct val="200000"/>
              </a:lnSpc>
              <a:buClr>
                <a:schemeClr val="accent1"/>
              </a:buClr>
              <a:buNone/>
            </a:pPr>
            <a:r>
              <a:rPr lang="he-IL" sz="18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הכנות נדרשות</a:t>
            </a:r>
            <a:r>
              <a:rPr lang="he-IL" sz="18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:_______________________________________________________________________</a:t>
            </a:r>
          </a:p>
          <a:p>
            <a:pPr marL="0" indent="0">
              <a:lnSpc>
                <a:spcPct val="200000"/>
              </a:lnSpc>
              <a:buClr>
                <a:schemeClr val="accent1"/>
              </a:buClr>
              <a:buNone/>
            </a:pPr>
            <a:r>
              <a:rPr lang="he-IL" sz="18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טיפים להצלחה: </a:t>
            </a:r>
            <a:r>
              <a:rPr lang="he-IL" sz="18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______________________________________________________________________</a:t>
            </a:r>
          </a:p>
          <a:p>
            <a:pPr marL="0" indent="0">
              <a:lnSpc>
                <a:spcPct val="150000"/>
              </a:lnSpc>
              <a:buClr>
                <a:schemeClr val="accent1"/>
              </a:buClr>
              <a:buNone/>
            </a:pPr>
            <a:endParaRPr lang="he-IL" sz="1800" dirty="0">
              <a:solidFill>
                <a:schemeClr val="accent1">
                  <a:lumMod val="75000"/>
                </a:schemeClr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>
              <a:lnSpc>
                <a:spcPct val="150000"/>
              </a:lnSpc>
              <a:buClr>
                <a:schemeClr val="accent1"/>
              </a:buClr>
            </a:pPr>
            <a:endParaRPr lang="he-IL" sz="2000" dirty="0">
              <a:solidFill>
                <a:schemeClr val="accent1">
                  <a:lumMod val="75000"/>
                </a:schemeClr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>
              <a:lnSpc>
                <a:spcPct val="150000"/>
              </a:lnSpc>
              <a:buClr>
                <a:schemeClr val="accent1"/>
              </a:buClr>
            </a:pPr>
            <a:endParaRPr lang="he-IL" sz="2000" dirty="0">
              <a:solidFill>
                <a:schemeClr val="accent1">
                  <a:lumMod val="75000"/>
                </a:schemeClr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>
              <a:lnSpc>
                <a:spcPct val="150000"/>
              </a:lnSpc>
              <a:buClr>
                <a:schemeClr val="accent1"/>
              </a:buClr>
            </a:pPr>
            <a:endParaRPr lang="he-IL" sz="2000" dirty="0">
              <a:solidFill>
                <a:schemeClr val="accent1">
                  <a:lumMod val="75000"/>
                </a:schemeClr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>
              <a:lnSpc>
                <a:spcPct val="150000"/>
              </a:lnSpc>
              <a:buClr>
                <a:schemeClr val="accent1"/>
              </a:buClr>
            </a:pPr>
            <a:endParaRPr lang="he-IL" sz="2000" dirty="0">
              <a:solidFill>
                <a:schemeClr val="accent1">
                  <a:lumMod val="75000"/>
                </a:schemeClr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6231263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 idx="4294967295"/>
          </p:nvPr>
        </p:nvSpPr>
        <p:spPr>
          <a:xfrm>
            <a:off x="877528" y="186327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he-IL" sz="36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ניתוח תפקידי סגל </a:t>
            </a:r>
            <a:r>
              <a:rPr lang="he-IL" sz="3600" b="1" dirty="0" err="1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המב"ל</a:t>
            </a:r>
            <a:endParaRPr lang="he-IL" sz="3600" dirty="0">
              <a:solidFill>
                <a:schemeClr val="accent1">
                  <a:lumMod val="7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6" name="מציין מיקום תוכן 2">
            <a:extLst>
              <a:ext uri="{FF2B5EF4-FFF2-40B4-BE49-F238E27FC236}">
                <a16:creationId xmlns:a16="http://schemas.microsoft.com/office/drawing/2014/main" id="{E446FD6C-2C32-4E3C-84DB-AA492B4186C1}"/>
              </a:ext>
            </a:extLst>
          </p:cNvPr>
          <p:cNvSpPr txBox="1">
            <a:spLocks/>
          </p:cNvSpPr>
          <p:nvPr/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  <a:buClr>
                <a:schemeClr val="accent1"/>
              </a:buClr>
            </a:pPr>
            <a:r>
              <a:rPr lang="he-IL" sz="20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שם התפקיד, הגדרת התפקיד, דרישות למילוי התפקיד ?</a:t>
            </a:r>
          </a:p>
          <a:p>
            <a:pPr>
              <a:lnSpc>
                <a:spcPct val="150000"/>
              </a:lnSpc>
              <a:buClr>
                <a:schemeClr val="accent1"/>
              </a:buClr>
            </a:pPr>
            <a:r>
              <a:rPr lang="he-IL" sz="20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משימות מרכזיות? סמכויות? היקף עשייה בתפקיד?</a:t>
            </a:r>
          </a:p>
          <a:p>
            <a:pPr>
              <a:lnSpc>
                <a:spcPct val="150000"/>
              </a:lnSpc>
              <a:buClr>
                <a:schemeClr val="accent1"/>
              </a:buClr>
            </a:pPr>
            <a:r>
              <a:rPr lang="he-IL" sz="20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כפיפות והנחייה מקצועית?</a:t>
            </a:r>
          </a:p>
          <a:p>
            <a:pPr>
              <a:lnSpc>
                <a:spcPct val="150000"/>
              </a:lnSpc>
              <a:buClr>
                <a:schemeClr val="accent1"/>
              </a:buClr>
            </a:pPr>
            <a:r>
              <a:rPr lang="he-IL" sz="20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ממשקים ושותפי תפקיד מרכזיים? חפיפות ותאום נדרש?</a:t>
            </a:r>
          </a:p>
          <a:p>
            <a:pPr>
              <a:lnSpc>
                <a:spcPct val="150000"/>
              </a:lnSpc>
              <a:buClr>
                <a:schemeClr val="accent1"/>
              </a:buClr>
            </a:pPr>
            <a:r>
              <a:rPr lang="he-IL" sz="20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נוכחות בקורס</a:t>
            </a:r>
            <a:r>
              <a:rPr lang="en-US" sz="20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/</a:t>
            </a:r>
            <a:r>
              <a:rPr lang="he-IL" sz="20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מופעי סגל? פורומים אחרים?</a:t>
            </a:r>
          </a:p>
          <a:p>
            <a:pPr>
              <a:lnSpc>
                <a:spcPct val="150000"/>
              </a:lnSpc>
              <a:buClr>
                <a:schemeClr val="accent1"/>
              </a:buClr>
            </a:pPr>
            <a:r>
              <a:rPr lang="he-IL" sz="20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אתגרים מרכזיים בתפקיד?</a:t>
            </a:r>
          </a:p>
          <a:p>
            <a:pPr>
              <a:lnSpc>
                <a:spcPct val="150000"/>
              </a:lnSpc>
              <a:buClr>
                <a:schemeClr val="accent1"/>
              </a:buClr>
            </a:pPr>
            <a:endParaRPr lang="he-IL" sz="2000" dirty="0">
              <a:solidFill>
                <a:schemeClr val="accent1">
                  <a:lumMod val="75000"/>
                </a:schemeClr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>
              <a:lnSpc>
                <a:spcPct val="150000"/>
              </a:lnSpc>
              <a:buClr>
                <a:schemeClr val="accent1"/>
              </a:buClr>
            </a:pPr>
            <a:endParaRPr lang="he-IL" sz="2000" dirty="0">
              <a:solidFill>
                <a:schemeClr val="accent1">
                  <a:lumMod val="75000"/>
                </a:schemeClr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087699758"/>
      </p:ext>
    </p:extLst>
  </p:cSld>
  <p:clrMapOvr>
    <a:masterClrMapping/>
  </p:clrMapOvr>
</p:sld>
</file>

<file path=ppt/theme/theme1.xml><?xml version="1.0" encoding="utf-8"?>
<a:theme xmlns:a="http://schemas.openxmlformats.org/drawingml/2006/main" name="1_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158</TotalTime>
  <Words>141</Words>
  <Application>Microsoft Office PowerPoint</Application>
  <PresentationFormat>מסך רחב</PresentationFormat>
  <Paragraphs>38</Paragraphs>
  <Slides>4</Slides>
  <Notes>1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7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4</vt:i4>
      </vt:variant>
    </vt:vector>
  </HeadingPairs>
  <TitlesOfParts>
    <vt:vector size="12" baseType="lpstr">
      <vt:lpstr>AR BERKLEY</vt:lpstr>
      <vt:lpstr>Arial</vt:lpstr>
      <vt:lpstr>Calibri</vt:lpstr>
      <vt:lpstr>Calibri Light</vt:lpstr>
      <vt:lpstr>David</vt:lpstr>
      <vt:lpstr>Tahoma</vt:lpstr>
      <vt:lpstr>Times New Roman</vt:lpstr>
      <vt:lpstr>1_ערכת נושא Office</vt:lpstr>
      <vt:lpstr>מנגנוני ניהול הסגל מחזור מ"ה</vt:lpstr>
      <vt:lpstr>מנגנונים אפשריים</vt:lpstr>
      <vt:lpstr>המנגנון- ________</vt:lpstr>
      <vt:lpstr>ניתוח תפקידי סגל המב"ל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מבנה סגל המב"ל</dc:title>
  <dc:creator>oren shoham</dc:creator>
  <cp:lastModifiedBy>oren shoham</cp:lastModifiedBy>
  <cp:revision>18</cp:revision>
  <dcterms:created xsi:type="dcterms:W3CDTF">2017-07-17T21:21:43Z</dcterms:created>
  <dcterms:modified xsi:type="dcterms:W3CDTF">2017-07-30T19:50:56Z</dcterms:modified>
</cp:coreProperties>
</file>