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02" r:id="rId5"/>
    <p:sldMasterId id="2147484618" r:id="rId6"/>
  </p:sldMasterIdLst>
  <p:notesMasterIdLst>
    <p:notesMasterId r:id="rId62"/>
  </p:notesMasterIdLst>
  <p:handoutMasterIdLst>
    <p:handoutMasterId r:id="rId63"/>
  </p:handoutMasterIdLst>
  <p:sldIdLst>
    <p:sldId id="420" r:id="rId7"/>
    <p:sldId id="453" r:id="rId8"/>
    <p:sldId id="504" r:id="rId9"/>
    <p:sldId id="532" r:id="rId10"/>
    <p:sldId id="591" r:id="rId11"/>
    <p:sldId id="505" r:id="rId12"/>
    <p:sldId id="533" r:id="rId13"/>
    <p:sldId id="590" r:id="rId14"/>
    <p:sldId id="551" r:id="rId15"/>
    <p:sldId id="552" r:id="rId16"/>
    <p:sldId id="553" r:id="rId17"/>
    <p:sldId id="550" r:id="rId18"/>
    <p:sldId id="564" r:id="rId19"/>
    <p:sldId id="554" r:id="rId20"/>
    <p:sldId id="539" r:id="rId21"/>
    <p:sldId id="540" r:id="rId22"/>
    <p:sldId id="592" r:id="rId23"/>
    <p:sldId id="541" r:id="rId24"/>
    <p:sldId id="559" r:id="rId25"/>
    <p:sldId id="580" r:id="rId26"/>
    <p:sldId id="542" r:id="rId27"/>
    <p:sldId id="565" r:id="rId28"/>
    <p:sldId id="566" r:id="rId29"/>
    <p:sldId id="581" r:id="rId30"/>
    <p:sldId id="571" r:id="rId31"/>
    <p:sldId id="543" r:id="rId32"/>
    <p:sldId id="573" r:id="rId33"/>
    <p:sldId id="572" r:id="rId34"/>
    <p:sldId id="582" r:id="rId35"/>
    <p:sldId id="544" r:id="rId36"/>
    <p:sldId id="577" r:id="rId37"/>
    <p:sldId id="583" r:id="rId38"/>
    <p:sldId id="593" r:id="rId39"/>
    <p:sldId id="579" r:id="rId40"/>
    <p:sldId id="594" r:id="rId41"/>
    <p:sldId id="545" r:id="rId42"/>
    <p:sldId id="595" r:id="rId43"/>
    <p:sldId id="578" r:id="rId44"/>
    <p:sldId id="574" r:id="rId45"/>
    <p:sldId id="575" r:id="rId46"/>
    <p:sldId id="585" r:id="rId47"/>
    <p:sldId id="586" r:id="rId48"/>
    <p:sldId id="518" r:id="rId49"/>
    <p:sldId id="520" r:id="rId50"/>
    <p:sldId id="521" r:id="rId51"/>
    <p:sldId id="530" r:id="rId52"/>
    <p:sldId id="526" r:id="rId53"/>
    <p:sldId id="514" r:id="rId54"/>
    <p:sldId id="508" r:id="rId55"/>
    <p:sldId id="509" r:id="rId56"/>
    <p:sldId id="462" r:id="rId57"/>
    <p:sldId id="587" r:id="rId58"/>
    <p:sldId id="589" r:id="rId59"/>
    <p:sldId id="588" r:id="rId60"/>
    <p:sldId id="423" r:id="rId61"/>
  </p:sldIdLst>
  <p:sldSz cx="9144000" cy="6858000" type="screen4x3"/>
  <p:notesSz cx="6858000" cy="9144000"/>
  <p:custDataLst>
    <p:tags r:id="rId64"/>
  </p:custData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i Eilon" initials="UE" lastIdx="1" clrIdx="0">
    <p:extLst>
      <p:ext uri="{19B8F6BF-5375-455C-9EA6-DF929625EA0E}">
        <p15:presenceInfo xmlns:p15="http://schemas.microsoft.com/office/powerpoint/2012/main" userId="S-1-5-21-2907216671-2927827531-1289118810-21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FAD"/>
    <a:srgbClr val="5DD1FF"/>
    <a:srgbClr val="0099FF"/>
    <a:srgbClr val="8C6CA4"/>
    <a:srgbClr val="196CD1"/>
    <a:srgbClr val="28A8C6"/>
    <a:srgbClr val="F7FDFF"/>
    <a:srgbClr val="5875D0"/>
    <a:srgbClr val="395BC7"/>
    <a:srgbClr val="208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91" autoAdjust="0"/>
    <p:restoredTop sz="93357" autoAdjust="0"/>
  </p:normalViewPr>
  <p:slideViewPr>
    <p:cSldViewPr>
      <p:cViewPr varScale="1">
        <p:scale>
          <a:sx n="82" d="100"/>
          <a:sy n="82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C327AA-3F41-4B92-B663-DDBFD531CB1D}" type="datetimeFigureOut">
              <a:rPr lang="en-US"/>
              <a:pPr>
                <a:defRPr/>
              </a:pPr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58E0953-9953-4FBE-9857-DA888A1BBA1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B42F8-1B01-4084-9884-FD5A79291BA5}" type="datetimeFigureOut">
              <a:rPr lang="he-IL"/>
              <a:pPr>
                <a:defRPr/>
              </a:pPr>
              <a:t>ל'/ניסן/תשע"ה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FDF7A-FE5E-4F25-907C-372227AEBE8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15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>
            <a:normAutofit/>
          </a:bodyPr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buClr>
                <a:srgbClr val="00B0F0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כותרת ות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036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r>
              <a:rPr lang="en-US" dirty="0" smtClean="0"/>
              <a:t> </a:t>
            </a:r>
            <a:r>
              <a:rPr lang="he-IL" dirty="0" smtClean="0"/>
              <a:t>ותפקיד</a:t>
            </a:r>
            <a:endParaRPr lang="en-US" dirty="0" smtClean="0"/>
          </a:p>
        </p:txBody>
      </p:sp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19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146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4" name="Picture 3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rgbClr val="00B0F0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24400"/>
            <a:ext cx="8458200" cy="5355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</a:t>
            </a:r>
            <a:endParaRPr lang="en-US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0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19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049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36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9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50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19 אפריל,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וכותרת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682795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328592" cy="22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1290078" y="31242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8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16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19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60677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4419600"/>
            <a:ext cx="9172575" cy="2438401"/>
          </a:xfrm>
          <a:prstGeom prst="rect">
            <a:avLst/>
          </a:prstGeom>
        </p:spPr>
      </p:pic>
      <p:pic>
        <p:nvPicPr>
          <p:cNvPr id="9" name="Picture 8" descr="F:\מטריקס\חומר שיווקי\לוגויים\Matrix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12610"/>
            <a:ext cx="33995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 userDrawn="1"/>
        </p:nvSpPr>
        <p:spPr>
          <a:xfrm>
            <a:off x="2667000" y="2895600"/>
            <a:ext cx="45773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  <a:defRPr/>
            </a:pPr>
            <a:r>
              <a:rPr lang="he-IL" sz="2000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+mn-cs"/>
              </a:rPr>
              <a:t>המומחיות שלנו | הערך שלך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267200" y="2151390"/>
            <a:ext cx="0" cy="12090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81000" y="4755178"/>
            <a:ext cx="8458200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ctr" rtl="1"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</a:t>
            </a:r>
            <a:r>
              <a:rPr lang="en-US" dirty="0" err="1" smtClean="0"/>
              <a:t>לערוך</a:t>
            </a:r>
            <a:r>
              <a:rPr lang="en-US" dirty="0" smtClean="0"/>
              <a:t> </a:t>
            </a:r>
            <a:r>
              <a:rPr lang="he-IL" dirty="0" smtClean="0"/>
              <a:t>את שם המצגת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381000" y="5638800"/>
            <a:ext cx="8458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1981200"/>
            <a:ext cx="3124200" cy="1600200"/>
          </a:xfrm>
        </p:spPr>
        <p:txBody>
          <a:bodyPr anchor="ctr" anchorCtr="0"/>
          <a:lstStyle>
            <a:lvl1pPr marL="0" indent="0" algn="ctr" rtl="1">
              <a:buNone/>
              <a:defRPr/>
            </a:lvl1pPr>
          </a:lstStyle>
          <a:p>
            <a:r>
              <a:rPr lang="he-IL" dirty="0" smtClean="0"/>
              <a:t>לוגו לקוח</a:t>
            </a:r>
            <a:endParaRPr lang="he-IL" dirty="0"/>
          </a:p>
        </p:txBody>
      </p:sp>
      <p:sp>
        <p:nvSpPr>
          <p:cNvPr id="15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4571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lang="en-US" sz="1200" kern="1200" baseline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pPr/>
              <a:t>19 אפריל, 2015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0587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09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54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"/>
            <a:ext cx="9144000" cy="60974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868514"/>
            <a:ext cx="9144000" cy="1627286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49000">
                <a:schemeClr val="tx1">
                  <a:alpha val="60000"/>
                </a:schemeClr>
              </a:gs>
              <a:gs pos="100000">
                <a:schemeClr val="tx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44000" cy="85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9144000" cy="13715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47800" y="3276600"/>
            <a:ext cx="6248400" cy="867833"/>
          </a:xfrm>
        </p:spPr>
        <p:txBody>
          <a:bodyPr>
            <a:normAutofit/>
          </a:bodyPr>
          <a:lstStyle>
            <a:lvl1pPr rtl="1">
              <a:defRPr sz="3500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86400"/>
            <a:ext cx="1828800" cy="1371600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762000" y="5638800"/>
            <a:ext cx="8077200" cy="762000"/>
          </a:xfrm>
        </p:spPr>
        <p:txBody>
          <a:bodyPr>
            <a:normAutofit/>
          </a:bodyPr>
          <a:lstStyle>
            <a:lvl1pPr marL="0" indent="0" algn="r" rtl="1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לחץ כדי לערוך את שם המציג ותפקידו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0331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905000" y="4419600"/>
            <a:ext cx="3214464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he-IL" sz="7200" b="1" dirty="0" smtClean="0">
                <a:solidFill>
                  <a:schemeClr val="accent1"/>
                </a:solidFill>
              </a:rPr>
              <a:t>תודה!</a:t>
            </a:r>
            <a:endParaRPr lang="en-GB" sz="7200" b="1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37456" y="6570106"/>
            <a:ext cx="630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תודה מיוחדת לעובדי מטריקס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ששיתפו בתמונות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שלהם ושל </a:t>
            </a: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יקיריהם</a:t>
            </a:r>
            <a:endParaRPr lang="he-IL" sz="1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45956"/>
          </a:xfrm>
          <a:prstGeom prst="rect">
            <a:avLst/>
          </a:prstGeom>
        </p:spPr>
      </p:pic>
      <p:sp>
        <p:nvSpPr>
          <p:cNvPr id="10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838200" y="5334000"/>
            <a:ext cx="3124200" cy="692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1600" baseline="0">
                <a:solidFill>
                  <a:schemeClr val="accent1"/>
                </a:solidFill>
                <a:cs typeface="+mn-cs"/>
              </a:defRPr>
            </a:lvl1pPr>
          </a:lstStyle>
          <a:p>
            <a:pPr lvl="0"/>
            <a:r>
              <a:rPr lang="he-IL" dirty="0" smtClean="0"/>
              <a:t>הכנס את שם המציג וכתובת מייל </a:t>
            </a:r>
            <a:endParaRPr lang="he-I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02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8FEF420-B786-4D35-A96C-C97D78D48C68}" type="datetime9">
              <a:rPr lang="he-IL" smtClean="0"/>
              <a:t>19 אפריל,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A735-2DAD-4E7D-B45B-ABADA3BD7FE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ל'/ניסן/תשע"ה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14480" y="6356350"/>
            <a:ext cx="87632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4CDB0FD-8B81-4AD8-B089-317CEC6752BE}" type="slidenum">
              <a:rPr lang="he-IL" smtClean="0">
                <a:solidFill>
                  <a:prstClr val="black"/>
                </a:solidFill>
                <a:latin typeface="Shonar Bangla"/>
                <a:cs typeface="Joker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>
              <a:solidFill>
                <a:prstClr val="black"/>
              </a:solidFill>
              <a:latin typeface="Shonar Bangla"/>
              <a:cs typeface="Joker"/>
            </a:endParaRPr>
          </a:p>
        </p:txBody>
      </p:sp>
    </p:spTree>
    <p:extLst>
      <p:ext uri="{BB962C8B-B14F-4D97-AF65-F5344CB8AC3E}">
        <p14:creationId xmlns:p14="http://schemas.microsoft.com/office/powerpoint/2010/main" val="274786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9023"/>
          </a:xfrm>
          <a:prstGeom prst="rect">
            <a:avLst/>
          </a:prstGeom>
        </p:spPr>
      </p:pic>
      <p:sp>
        <p:nvSpPr>
          <p:cNvPr id="5" name="מציין מיקום תוכן 7"/>
          <p:cNvSpPr>
            <a:spLocks noGrp="1"/>
          </p:cNvSpPr>
          <p:nvPr>
            <p:ph sz="quarter" idx="11"/>
          </p:nvPr>
        </p:nvSpPr>
        <p:spPr>
          <a:xfrm>
            <a:off x="533400" y="1556792"/>
            <a:ext cx="8424614" cy="4392488"/>
          </a:xfrm>
          <a:prstGeom prst="rect">
            <a:avLst/>
          </a:prstGeom>
        </p:spPr>
        <p:txBody>
          <a:bodyPr/>
          <a:lstStyle>
            <a:lvl1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Clr>
                <a:srgbClr val="00B0F0"/>
              </a:buClr>
              <a:buSzPct val="50000"/>
              <a:buFont typeface="Courier New" panose="02070309020205020404" pitchFamily="49" charset="0"/>
              <a:buChar char="o"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buClr>
                <a:srgbClr val="00B0F0"/>
              </a:buClr>
              <a:buSzPct val="70000"/>
              <a:buFont typeface="Calibri" panose="020F0502020204030204" pitchFamily="34" charset="0"/>
              <a:buChar char="─"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buClr>
                <a:srgbClr val="00B0F0"/>
              </a:buCl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  <a:p>
            <a:pPr lvl="1"/>
            <a:r>
              <a:rPr lang="en-US" dirty="0" smtClean="0"/>
              <a:t>רמה שנייה</a:t>
            </a:r>
          </a:p>
          <a:p>
            <a:pPr lvl="2"/>
            <a:r>
              <a:rPr lang="en-US" dirty="0" smtClean="0"/>
              <a:t>רמה שלישית</a:t>
            </a:r>
          </a:p>
          <a:p>
            <a:pPr lvl="3"/>
            <a:r>
              <a:rPr lang="en-US" dirty="0" smtClean="0"/>
              <a:t>רמה רביעית</a:t>
            </a:r>
          </a:p>
          <a:p>
            <a:pPr lvl="4"/>
            <a:r>
              <a:rPr lang="en-US" dirty="0" smtClean="0"/>
              <a:t>רמה חמישית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977"/>
            <a:ext cx="842493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algn="r" rtl="1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לחץ כדי לערוך סגנון כותרת של תבנית בסיס</a:t>
            </a:r>
            <a:endParaRPr lang="he-IL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2493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spcBef>
                <a:spcPts val="600"/>
              </a:spcBef>
              <a:spcAft>
                <a:spcPts val="600"/>
              </a:spcAft>
              <a:buNone/>
              <a:defRPr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28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2800">
                <a:solidFill>
                  <a:schemeClr val="bg1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5729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4/19/2015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pic>
        <p:nvPicPr>
          <p:cNvPr id="7" name="תמונה 8" descr="back_new_b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תמונה 23" descr="lofo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sx="74000" sy="74000" algn="r" rotWithShape="0">
              <a:schemeClr val="bg1">
                <a:lumMod val="6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21" r:id="rId2"/>
    <p:sldLayoutId id="2147484622" r:id="rId3"/>
    <p:sldLayoutId id="2147484625" r:id="rId4"/>
    <p:sldLayoutId id="2147484623" r:id="rId5"/>
    <p:sldLayoutId id="2147484624" r:id="rId6"/>
    <p:sldLayoutId id="2147484626" r:id="rId7"/>
    <p:sldLayoutId id="2147484652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מחבר ישר 25"/>
          <p:cNvCxnSpPr/>
          <p:nvPr userDrawn="1"/>
        </p:nvCxnSpPr>
        <p:spPr bwMode="auto">
          <a:xfrm>
            <a:off x="0" y="6083300"/>
            <a:ext cx="9144000" cy="0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5400000" algn="t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pic>
        <p:nvPicPr>
          <p:cNvPr id="10" name="תמונה 23" descr="lofo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842250" y="6237288"/>
            <a:ext cx="115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/>
          <p:nvPr userDrawn="1"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Matrix IT work Copyright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2014.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not remove source or Attribution from any graphic or portion of graphic</a:t>
            </a:r>
          </a:p>
        </p:txBody>
      </p:sp>
    </p:spTree>
    <p:extLst>
      <p:ext uri="{BB962C8B-B14F-4D97-AF65-F5344CB8AC3E}">
        <p14:creationId xmlns:p14="http://schemas.microsoft.com/office/powerpoint/2010/main" val="228741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  <p:sldLayoutId id="2147484627" r:id="rId3"/>
    <p:sldLayoutId id="2147484628" r:id="rId4"/>
    <p:sldLayoutId id="2147484629" r:id="rId5"/>
    <p:sldLayoutId id="2147484630" r:id="rId6"/>
    <p:sldLayoutId id="214748463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עולים על מדים החדש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 smtClean="0"/>
              <a:t>אודי אילון , מנהל מטריקס </a:t>
            </a:r>
            <a:r>
              <a:rPr lang="he-IL" dirty="0" err="1" smtClean="0"/>
              <a:t>דיגיטל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82025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תפקידי מיטב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 במערכת ניהול התוכן </a:t>
            </a:r>
            <a:r>
              <a:rPr lang="he-IL" sz="1400" dirty="0" smtClean="0">
                <a:solidFill>
                  <a:srgbClr val="0099FF"/>
                </a:solidFill>
              </a:rPr>
              <a:t>כמנהלים ולא משתמשי אתר (הרשאת גישה לרגל האחורית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</a:t>
            </a:r>
            <a:r>
              <a:rPr lang="he-IL" sz="1400" dirty="0">
                <a:solidFill>
                  <a:srgbClr val="0099FF"/>
                </a:solidFill>
              </a:rPr>
              <a:t>בצורה ידנית </a:t>
            </a:r>
            <a:r>
              <a:rPr lang="he-IL" sz="1400" dirty="0" smtClean="0">
                <a:solidFill>
                  <a:srgbClr val="0099FF"/>
                </a:solidFill>
              </a:rPr>
              <a:t>לקבוצות ההרשאה לפי המטריצה </a:t>
            </a: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r>
              <a:rPr lang="he-IL" sz="1800" b="1" dirty="0" smtClean="0">
                <a:solidFill>
                  <a:srgbClr val="8C6CA4"/>
                </a:solidFill>
              </a:rPr>
              <a:t>העיקרון המנחה – בפעימה ראשונה מכינים את כל התשתית לפעימות הבאות בהיבט ניהול המשתמשים</a:t>
            </a:r>
            <a:endParaRPr lang="he-IL" sz="1800" b="1" dirty="0">
              <a:solidFill>
                <a:srgbClr val="8C6CA4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5739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הרשאות 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91797"/>
              </p:ext>
            </p:extLst>
          </p:nvPr>
        </p:nvGraphicFramePr>
        <p:xfrm>
          <a:off x="0" y="914401"/>
          <a:ext cx="8958335" cy="4080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90629"/>
                <a:gridCol w="1009415"/>
                <a:gridCol w="1009415"/>
                <a:gridCol w="1009415"/>
                <a:gridCol w="1009415"/>
                <a:gridCol w="1009415"/>
                <a:gridCol w="1009415"/>
                <a:gridCol w="1811216"/>
              </a:tblGrid>
              <a:tr h="82106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סוג פרופיל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בנתונים באזור האישי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עדכון נתונים באזור האישי (כולל הזזה של זימונים)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פתיחה 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צפייה בפניות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מילוי שאלונים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צפייה בדוחות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הערות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</a:tr>
              <a:tr h="11991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noFill/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err="1">
                          <a:effectLst/>
                        </a:rPr>
                        <a:t>מלש"ב</a:t>
                      </a:r>
                      <a:r>
                        <a:rPr lang="he-IL" sz="1400" dirty="0">
                          <a:effectLst/>
                        </a:rPr>
                        <a:t> בפטור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313" marR="50313" marT="0" marB="0">
                    <a:noFill/>
                  </a:tcPr>
                </a:tc>
              </a:tr>
              <a:tr h="35566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מורה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לדיון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e-IL" sz="1400" dirty="0" smtClean="0">
                          <a:solidFill>
                            <a:schemeClr val="bg1"/>
                          </a:solidFill>
                          <a:effectLst/>
                        </a:rPr>
                        <a:t>מומלץ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לספק שבועי במייל וכך </a:t>
                      </a:r>
                      <a:r>
                        <a:rPr lang="he-IL" sz="1400" baseline="0" dirty="0" err="1" smtClean="0">
                          <a:solidFill>
                            <a:schemeClr val="bg1"/>
                          </a:solidFill>
                          <a:effectLst/>
                        </a:rPr>
                        <a:t>להמנע</a:t>
                      </a:r>
                      <a:r>
                        <a:rPr lang="he-IL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מניהול שם המשתמש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FF0000"/>
                    </a:solidFill>
                  </a:tcPr>
                </a:tc>
              </a:tr>
              <a:tr h="2449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הורה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מד"ן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 גלישה בשם </a:t>
                      </a:r>
                      <a:r>
                        <a:rPr lang="he-I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46918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נציג </a:t>
                      </a:r>
                      <a:r>
                        <a:rPr lang="he-IL" sz="1400" dirty="0">
                          <a:effectLst/>
                        </a:rPr>
                        <a:t>שירות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r>
                        <a:rPr lang="he-IL" sz="1400" dirty="0" smtClean="0">
                          <a:effectLst/>
                        </a:rPr>
                        <a:t>גלישה בשם </a:t>
                      </a:r>
                      <a:r>
                        <a:rPr lang="he-IL" sz="1400" dirty="0" err="1" smtClean="0">
                          <a:effectLst/>
                        </a:rPr>
                        <a:t>המלש"ב</a:t>
                      </a:r>
                      <a:r>
                        <a:rPr lang="he-IL" sz="1400" dirty="0" smtClean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  <a:tr h="35188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מנהלן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he-IL" sz="14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he-IL" sz="1400" dirty="0" smtClean="0">
                          <a:effectLst/>
                        </a:rPr>
                        <a:t>לדיון </a:t>
                      </a:r>
                      <a:r>
                        <a:rPr lang="he-IL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effectLst/>
                        </a:rPr>
                        <a:t>דוחות דרך מחולל דוחות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313" marR="5031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543800" y="5257800"/>
            <a:ext cx="1219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rgbClr val="8C6CA4"/>
                </a:solidFill>
              </a:rPr>
              <a:t>פעימה 1</a:t>
            </a:r>
            <a:endParaRPr lang="en-US" dirty="0">
              <a:solidFill>
                <a:srgbClr val="8C6CA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2902" y="5263661"/>
            <a:ext cx="1219200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פעימה 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26668" y="5251938"/>
            <a:ext cx="12192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לבחינה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והרשאות – </a:t>
            </a:r>
            <a:r>
              <a:rPr lang="he-IL" dirty="0" err="1" smtClean="0"/>
              <a:t>אדמין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>
              <a:buClr>
                <a:srgbClr val="0099FF"/>
              </a:buClr>
            </a:pPr>
            <a:r>
              <a:rPr lang="he-IL" sz="1400" b="1" u="sng" dirty="0" smtClean="0">
                <a:solidFill>
                  <a:srgbClr val="0099FF"/>
                </a:solidFill>
              </a:rPr>
              <a:t>מדן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LOGIN</a:t>
            </a:r>
            <a:r>
              <a:rPr lang="he-IL" sz="1400" dirty="0" smtClean="0">
                <a:solidFill>
                  <a:srgbClr val="FF0000"/>
                </a:solidFill>
              </a:rPr>
              <a:t> למערכת </a:t>
            </a:r>
            <a:r>
              <a:rPr lang="he-IL" sz="1400" dirty="0" err="1" smtClean="0">
                <a:solidFill>
                  <a:srgbClr val="FF0000"/>
                </a:solidFill>
              </a:rPr>
              <a:t>האדמין</a:t>
            </a:r>
            <a:r>
              <a:rPr lang="he-IL" sz="1400" dirty="0" smtClean="0">
                <a:solidFill>
                  <a:srgbClr val="FF0000"/>
                </a:solidFill>
              </a:rPr>
              <a:t> הייעודית ברגל קדמית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מסך גלישה בשם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-  יכלול מנגנון חיפוש </a:t>
            </a:r>
            <a:r>
              <a:rPr lang="he-IL" sz="1400" dirty="0" err="1" smtClean="0">
                <a:solidFill>
                  <a:srgbClr val="FF0000"/>
                </a:solidFill>
              </a:rPr>
              <a:t>מלש"ב</a:t>
            </a:r>
            <a:r>
              <a:rPr lang="he-IL" sz="1400" dirty="0" smtClean="0">
                <a:solidFill>
                  <a:srgbClr val="FF0000"/>
                </a:solidFill>
              </a:rPr>
              <a:t> . למדן תהיה הרשאת צפייה רק </a:t>
            </a:r>
            <a:r>
              <a:rPr lang="he-IL" sz="1400" dirty="0" err="1" smtClean="0">
                <a:solidFill>
                  <a:srgbClr val="FF0000"/>
                </a:solidFill>
              </a:rPr>
              <a:t>במלש"בים</a:t>
            </a:r>
            <a:r>
              <a:rPr lang="he-IL" sz="1400" dirty="0" smtClean="0">
                <a:solidFill>
                  <a:srgbClr val="FF0000"/>
                </a:solidFill>
              </a:rPr>
              <a:t> שמשויכים לבתי הספר עליו הם אחראים .  בכל פעולה יישמר תיעוד שמבצע הפעולה אינו </a:t>
            </a:r>
            <a:r>
              <a:rPr lang="he-IL" sz="1400" dirty="0" err="1" smtClean="0">
                <a:solidFill>
                  <a:srgbClr val="FF0000"/>
                </a:solidFill>
              </a:rPr>
              <a:t>המלש"ב</a:t>
            </a:r>
            <a:r>
              <a:rPr lang="he-IL" sz="1400" dirty="0" smtClean="0">
                <a:solidFill>
                  <a:srgbClr val="FF0000"/>
                </a:solidFill>
              </a:rPr>
              <a:t> אלא משהו בשמו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בעתיד יהיה ניתן להוסיף מודולים נוספים כגון דוחות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400" dirty="0">
              <a:solidFill>
                <a:schemeClr val="tx1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2429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err="1" smtClean="0"/>
              <a:t>אדמין</a:t>
            </a:r>
            <a:r>
              <a:rPr lang="he-IL" dirty="0" smtClean="0"/>
              <a:t> המנהלן  + נציג שירות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53536" cy="5552302"/>
          </a:xfrm>
        </p:spPr>
        <p:txBody>
          <a:bodyPr>
            <a:noAutofit/>
          </a:bodyPr>
          <a:lstStyle/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הכניסה לכל המודולים תהיה דרך</a:t>
            </a:r>
            <a:r>
              <a:rPr lang="he-IL" sz="1200" dirty="0" smtClean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FF0000"/>
                </a:solidFill>
              </a:rPr>
              <a:t>מערכת ניהול התוכן</a:t>
            </a:r>
            <a:r>
              <a:rPr lang="he-IL" sz="1600" dirty="0" smtClean="0">
                <a:solidFill>
                  <a:srgbClr val="FF0000"/>
                </a:solidFill>
              </a:rPr>
              <a:t> </a:t>
            </a:r>
            <a:endParaRPr lang="he-IL" sz="1400" dirty="0" smtClean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המשתמשים במערכת ניהול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כל היכולות הקיימות  </a:t>
            </a:r>
            <a:r>
              <a:rPr lang="en-US" sz="1400" dirty="0" smtClean="0">
                <a:solidFill>
                  <a:srgbClr val="0099FF"/>
                </a:solidFill>
              </a:rPr>
              <a:t>out of the box</a:t>
            </a:r>
            <a:r>
              <a:rPr lang="he-IL" sz="1400" dirty="0" smtClean="0">
                <a:solidFill>
                  <a:srgbClr val="0099FF"/>
                </a:solidFill>
              </a:rPr>
              <a:t>  - שיוך לקבוצות , עריכת משתמשים, מחיקת משתמשים וכד'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FF0000"/>
                </a:solidFill>
              </a:rPr>
              <a:t>יתווסף כפתור </a:t>
            </a:r>
            <a:r>
              <a:rPr lang="he-IL" sz="1400" dirty="0">
                <a:solidFill>
                  <a:srgbClr val="FF0000"/>
                </a:solidFill>
              </a:rPr>
              <a:t>גלישה בשם </a:t>
            </a:r>
            <a:r>
              <a:rPr lang="he-IL" sz="1400" dirty="0" err="1">
                <a:solidFill>
                  <a:srgbClr val="FF0000"/>
                </a:solidFill>
              </a:rPr>
              <a:t>מלש"ב</a:t>
            </a:r>
            <a:r>
              <a:rPr lang="he-IL" sz="1400" dirty="0">
                <a:solidFill>
                  <a:srgbClr val="FF0000"/>
                </a:solidFill>
              </a:rPr>
              <a:t> דרך ניהול משתמשים 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איפוס </a:t>
            </a:r>
            <a:r>
              <a:rPr lang="he-IL" sz="1400" dirty="0" err="1">
                <a:solidFill>
                  <a:srgbClr val="FF0000"/>
                </a:solidFill>
              </a:rPr>
              <a:t>ססמאות</a:t>
            </a:r>
            <a:r>
              <a:rPr lang="he-IL" sz="1400" dirty="0">
                <a:solidFill>
                  <a:srgbClr val="FF0000"/>
                </a:solidFill>
              </a:rPr>
              <a:t>– במידה </a:t>
            </a:r>
            <a:r>
              <a:rPr lang="he-IL" sz="1400" dirty="0" err="1">
                <a:solidFill>
                  <a:srgbClr val="FF0000"/>
                </a:solidFill>
              </a:rPr>
              <a:t>ומצו"ב</a:t>
            </a:r>
            <a:r>
              <a:rPr lang="he-IL" sz="1400" dirty="0">
                <a:solidFill>
                  <a:srgbClr val="FF0000"/>
                </a:solidFill>
              </a:rPr>
              <a:t> יאשרו כי במילואים לא אושר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פעימה 2- טעינה של משתמשים חדשים (מדנים , מורים )  דרך קובץ </a:t>
            </a:r>
            <a:r>
              <a:rPr lang="en-US" sz="1400" dirty="0" smtClean="0">
                <a:solidFill>
                  <a:srgbClr val="0099FF"/>
                </a:solidFill>
              </a:rPr>
              <a:t>CSV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הודעות (פירוט במודול הודעות )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ניהול פניות (פירוט במודול פניות )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טעינת טבלאות עזר  - </a:t>
            </a:r>
            <a:r>
              <a:rPr lang="he-IL" sz="1400" dirty="0" smtClean="0">
                <a:solidFill>
                  <a:srgbClr val="00B050"/>
                </a:solidFill>
              </a:rPr>
              <a:t>לקבל רשימה מראש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B050"/>
              </a:solidFill>
            </a:endParaRPr>
          </a:p>
          <a:p>
            <a:pPr marL="0" lvl="1" indent="0" algn="r" rtl="1">
              <a:buClr>
                <a:srgbClr val="0099FF"/>
              </a:buClr>
              <a:buNone/>
            </a:pPr>
            <a:r>
              <a:rPr lang="he-IL" sz="1400" dirty="0" smtClean="0">
                <a:solidFill>
                  <a:srgbClr val="00B0F0"/>
                </a:solidFill>
              </a:rPr>
              <a:t>* תהיה חסימה באמצעות הרשאות לחלק מהמודולים עבור נציג השירות </a:t>
            </a:r>
            <a:endParaRPr lang="en-US" sz="1400" dirty="0">
              <a:solidFill>
                <a:srgbClr val="00B0F0"/>
              </a:solidFill>
            </a:endParaRPr>
          </a:p>
          <a:p>
            <a:endParaRPr lang="he-IL" sz="1200" dirty="0"/>
          </a:p>
          <a:p>
            <a:endParaRPr lang="en-US" sz="1200" dirty="0"/>
          </a:p>
          <a:p>
            <a:pPr lvl="0"/>
            <a:r>
              <a:rPr lang="he-IL" sz="1200" dirty="0" smtClean="0">
                <a:solidFill>
                  <a:srgbClr val="0099FF"/>
                </a:solidFill>
              </a:rPr>
              <a:t> </a:t>
            </a:r>
            <a:endParaRPr lang="he-IL" sz="1200" dirty="0">
              <a:solidFill>
                <a:srgbClr val="0099FF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4168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 : ניהול משתמשים והרשאות  - ממשקים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</a:t>
            </a:r>
            <a:r>
              <a:rPr lang="he-IL" sz="1800" dirty="0" err="1" smtClean="0">
                <a:solidFill>
                  <a:srgbClr val="0099FF"/>
                </a:solidFill>
              </a:rPr>
              <a:t>מלש"בים</a:t>
            </a:r>
            <a:r>
              <a:rPr lang="he-IL" sz="1800" dirty="0" smtClean="0">
                <a:solidFill>
                  <a:srgbClr val="0099FF"/>
                </a:solidFill>
              </a:rPr>
              <a:t>: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כל שדות פרופיל משתמש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הורה </a:t>
            </a:r>
            <a:r>
              <a:rPr lang="he-IL" sz="1600" dirty="0">
                <a:solidFill>
                  <a:srgbClr val="0099FF"/>
                </a:solidFill>
              </a:rPr>
              <a:t>1 </a:t>
            </a:r>
            <a:r>
              <a:rPr lang="he-IL" sz="1600" dirty="0" smtClean="0">
                <a:solidFill>
                  <a:srgbClr val="0099FF"/>
                </a:solidFill>
              </a:rPr>
              <a:t>, </a:t>
            </a: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הורה 2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ID </a:t>
            </a:r>
            <a:r>
              <a:rPr lang="he-IL" sz="1600" dirty="0" smtClean="0">
                <a:solidFill>
                  <a:srgbClr val="0099FF"/>
                </a:solidFill>
              </a:rPr>
              <a:t> בית ספר </a:t>
            </a:r>
            <a:endParaRPr lang="he-IL" sz="16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סיסמא ראשונית  (שינוי סיסמא  - </a:t>
            </a:r>
            <a:r>
              <a:rPr lang="he-IL" sz="1600" dirty="0" smtClean="0">
                <a:solidFill>
                  <a:srgbClr val="0099FF"/>
                </a:solidFill>
              </a:rPr>
              <a:t>בבחינה)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האם בפטור </a:t>
            </a:r>
            <a:endParaRPr lang="he-IL" sz="1600" dirty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הורים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בתי ספר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טבלאות עזר – לא מגיע בממשק – מבוצע דרך מסך </a:t>
            </a:r>
            <a:r>
              <a:rPr lang="he-IL" sz="1800" dirty="0" err="1" smtClean="0">
                <a:solidFill>
                  <a:srgbClr val="FF0000"/>
                </a:solidFill>
              </a:rPr>
              <a:t>אדמין</a:t>
            </a:r>
            <a:r>
              <a:rPr lang="he-IL" sz="1800" dirty="0" smtClean="0">
                <a:solidFill>
                  <a:srgbClr val="FF0000"/>
                </a:solidFill>
              </a:rPr>
              <a:t> בשחור 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9530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העלאת נתונים באופן יזום – רק דרך מסכי </a:t>
            </a:r>
            <a:r>
              <a:rPr lang="he-IL" sz="1800" dirty="0" err="1" smtClean="0">
                <a:solidFill>
                  <a:srgbClr val="0099FF"/>
                </a:solidFill>
              </a:rPr>
              <a:t>אדמין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תדירות העדכון – באחריות צה"ל – מגבלות צוהר לבן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86872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en-US" dirty="0" smtClean="0"/>
              <a:t>LOGIN </a:t>
            </a:r>
            <a:r>
              <a:rPr lang="he-IL" dirty="0" smtClean="0"/>
              <a:t> ומסך פתיחה לאחר </a:t>
            </a:r>
            <a:r>
              <a:rPr lang="en-US" dirty="0" smtClean="0"/>
              <a:t>LOGIN </a:t>
            </a:r>
            <a:r>
              <a:rPr lang="he-IL" dirty="0" smtClean="0"/>
              <a:t> ראשון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FF0000"/>
                </a:solidFill>
              </a:rPr>
              <a:t>LOGIN</a:t>
            </a:r>
            <a:r>
              <a:rPr lang="he-IL" sz="1800" dirty="0" smtClean="0">
                <a:solidFill>
                  <a:srgbClr val="FF0000"/>
                </a:solidFill>
              </a:rPr>
              <a:t> + תהליך כניסה ראשונית + שכחתי סיסמא – כפי שקיים במילואים חיילים בגלל </a:t>
            </a:r>
            <a:r>
              <a:rPr lang="he-IL" sz="1800" dirty="0" err="1" smtClean="0">
                <a:solidFill>
                  <a:srgbClr val="FF0000"/>
                </a:solidFill>
              </a:rPr>
              <a:t>ב"מ</a:t>
            </a:r>
            <a:r>
              <a:rPr lang="he-IL" sz="1800" dirty="0" smtClean="0">
                <a:solidFill>
                  <a:srgbClr val="FF0000"/>
                </a:solidFill>
              </a:rPr>
              <a:t>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מסך פתיחה - אישור תנאי 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וויתור על דיוור דואר ישראל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רישום למועדון יותר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הודעת סיום </a:t>
            </a:r>
            <a:r>
              <a:rPr lang="en-US" sz="1800" dirty="0" smtClean="0">
                <a:solidFill>
                  <a:srgbClr val="0099FF"/>
                </a:solidFill>
              </a:rPr>
              <a:t>SESSION</a:t>
            </a:r>
            <a:r>
              <a:rPr lang="he-IL" sz="1800" dirty="0" smtClean="0">
                <a:solidFill>
                  <a:srgbClr val="0099FF"/>
                </a:solidFill>
              </a:rPr>
              <a:t> תוך 30 דקות  </a:t>
            </a: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5052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אימות באמצעות </a:t>
            </a:r>
            <a:r>
              <a:rPr lang="en-US" sz="1800" dirty="0" smtClean="0">
                <a:solidFill>
                  <a:srgbClr val="0099FF"/>
                </a:solidFill>
              </a:rPr>
              <a:t>SMS</a:t>
            </a: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4495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שמירת סיסמא בדפדפן – ידרוש אישור אבטחה מאוד חריג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34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עמוד בית אזור 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76300"/>
            <a:ext cx="8653536" cy="3009900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UI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חווייתי ונוח לשימוש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תצוגה אחת אחידה של רכיבי העמוד  לכלל סוגי המשתמשים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Timeline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פרטים אישיים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</a:t>
            </a:r>
            <a:r>
              <a:rPr lang="he-IL" sz="1600" dirty="0">
                <a:solidFill>
                  <a:srgbClr val="0099FF"/>
                </a:solidFill>
              </a:rPr>
              <a:t>הודעות חדשות / 5 אחרונות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פניות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קוביית שאלונים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קוביית זימונים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2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077" y="3810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התאמת תבנית תצוגה לפי פרופיל </a:t>
            </a:r>
            <a:r>
              <a:rPr lang="he-IL" sz="1800" dirty="0" smtClean="0">
                <a:solidFill>
                  <a:srgbClr val="FF0000"/>
                </a:solidFill>
              </a:rPr>
              <a:t>המשתמש – מבוסס חוקה  </a:t>
            </a:r>
          </a:p>
          <a:p>
            <a:pPr fontAlgn="auto"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9631" y="5257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הרכבה של התבניות ע"י 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במידע אזור אישי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2580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אזור 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76300"/>
            <a:ext cx="8653536" cy="30099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עדכון פרטים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שינוי סיסמא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כניסה לאחר איפוס סיסמא ע"י מנהלן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2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93077" y="3810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69631" y="52578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23243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</a:t>
            </a:r>
            <a:r>
              <a:rPr lang="en-US" dirty="0" smtClean="0"/>
              <a:t>Timeline 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ממשק </a:t>
            </a:r>
            <a:r>
              <a:rPr lang="en-US" sz="1800" dirty="0" smtClean="0">
                <a:solidFill>
                  <a:srgbClr val="FF0000"/>
                </a:solidFill>
              </a:rPr>
              <a:t>UI</a:t>
            </a:r>
            <a:r>
              <a:rPr lang="he-IL" sz="1800" dirty="0" smtClean="0">
                <a:solidFill>
                  <a:srgbClr val="FF0000"/>
                </a:solidFill>
              </a:rPr>
              <a:t> נוח וחווייתי להצגת השלבים וחיווי סטאטוס כל אחד (שליטה בצבעוניות ע"י מנהלן)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מידע פרסונאלי (שלבים לגולש ) על בסיס מנגנון החוקה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עריכת השלבים במערכת ניהול התוכן כולל </a:t>
            </a:r>
            <a:r>
              <a:rPr lang="en-US" sz="1800" dirty="0" smtClean="0">
                <a:solidFill>
                  <a:srgbClr val="FF0000"/>
                </a:solidFill>
              </a:rPr>
              <a:t>tooltip</a:t>
            </a:r>
            <a:r>
              <a:rPr lang="he-IL" sz="1800" dirty="0" smtClean="0">
                <a:solidFill>
                  <a:srgbClr val="FF0000"/>
                </a:solidFill>
              </a:rPr>
              <a:t> על השלב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0838" y="315849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Tooltip </a:t>
            </a:r>
            <a:r>
              <a:rPr lang="he-IL" sz="1800" dirty="0" smtClean="0">
                <a:solidFill>
                  <a:srgbClr val="0099FF"/>
                </a:solidFill>
              </a:rPr>
              <a:t>עם מידע פרסונאלי מול מנגנון חוקה</a:t>
            </a:r>
          </a:p>
          <a:p>
            <a:pPr fontAlgn="auto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92486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06977"/>
            <a:ext cx="8805936" cy="523220"/>
          </a:xfrm>
        </p:spPr>
        <p:txBody>
          <a:bodyPr/>
          <a:lstStyle/>
          <a:p>
            <a:r>
              <a:rPr lang="he-IL" dirty="0" smtClean="0"/>
              <a:t>נושא : רשימת ממשקים </a:t>
            </a:r>
            <a:r>
              <a:rPr lang="en-US" dirty="0" smtClean="0"/>
              <a:t>LOGIN </a:t>
            </a:r>
            <a:r>
              <a:rPr lang="he-IL" dirty="0" smtClean="0"/>
              <a:t> , עמוד אישי ו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ויתור על דיוור דואר ישראל – מהשחור לאדום 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6818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במצגת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967" y="990600"/>
            <a:ext cx="8077200" cy="47244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תפיסה כללית של הפתרון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תכולת הפרויקט לפי שלבים (מצע לדיון)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הנחות יסוד טכנולוגיות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נושאים פתוחים לדיון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4426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</a:t>
            </a:r>
            <a:r>
              <a:rPr lang="en-US" dirty="0" smtClean="0"/>
              <a:t>timeline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שלבים ב </a:t>
            </a:r>
            <a:r>
              <a:rPr lang="en-US" sz="1800" dirty="0" smtClean="0">
                <a:solidFill>
                  <a:srgbClr val="0099FF"/>
                </a:solidFill>
              </a:rPr>
              <a:t>timeline 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למשתמש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200" dirty="0" smtClean="0">
                <a:solidFill>
                  <a:srgbClr val="0099FF"/>
                </a:solidFill>
              </a:rPr>
              <a:t>קלט – </a:t>
            </a:r>
            <a:r>
              <a:rPr lang="en-US" sz="2200" dirty="0" smtClean="0">
                <a:solidFill>
                  <a:srgbClr val="0099FF"/>
                </a:solidFill>
              </a:rPr>
              <a:t>ID</a:t>
            </a:r>
            <a:r>
              <a:rPr lang="he-IL" sz="2200" dirty="0" smtClean="0">
                <a:solidFill>
                  <a:srgbClr val="0099FF"/>
                </a:solidFill>
              </a:rPr>
              <a:t> משתמש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200" dirty="0" smtClean="0">
                <a:solidFill>
                  <a:srgbClr val="0099FF"/>
                </a:solidFill>
              </a:rPr>
              <a:t>פלט – רשימת </a:t>
            </a:r>
            <a:r>
              <a:rPr lang="en-US" sz="2200" dirty="0" smtClean="0">
                <a:solidFill>
                  <a:srgbClr val="0099FF"/>
                </a:solidFill>
              </a:rPr>
              <a:t>ID</a:t>
            </a:r>
            <a:r>
              <a:rPr lang="he-IL" sz="2200" dirty="0" smtClean="0">
                <a:solidFill>
                  <a:srgbClr val="0099FF"/>
                </a:solidFill>
              </a:rPr>
              <a:t> של פריטי תוכן </a:t>
            </a:r>
            <a:r>
              <a:rPr lang="en-US" sz="2200" dirty="0" smtClean="0">
                <a:solidFill>
                  <a:srgbClr val="0099FF"/>
                </a:solidFill>
              </a:rPr>
              <a:t>timeline</a:t>
            </a:r>
            <a:r>
              <a:rPr lang="he-IL" sz="2200" dirty="0" smtClean="0">
                <a:solidFill>
                  <a:srgbClr val="0099FF"/>
                </a:solidFill>
              </a:rPr>
              <a:t> לתצוגה 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5708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247502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ממשק הצגת הודעות ב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הכולל את כל הפרמטרים של הודעה (</a:t>
            </a:r>
            <a:r>
              <a:rPr lang="he-IL" sz="1400" dirty="0" smtClean="0">
                <a:solidFill>
                  <a:srgbClr val="FF0000"/>
                </a:solidFill>
              </a:rPr>
              <a:t>רשימת יכולות קיימות באתר מילואים מפקדים  </a:t>
            </a:r>
            <a:r>
              <a:rPr lang="he-IL" sz="1400" dirty="0" smtClean="0">
                <a:solidFill>
                  <a:srgbClr val="0099FF"/>
                </a:solidFill>
              </a:rPr>
              <a:t>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אישיות שהגיע מה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הודעות קבוצתיות  כולל טקסט פרסונאלי שהגיעו </a:t>
            </a:r>
            <a:r>
              <a:rPr lang="he-IL" sz="1400" dirty="0" err="1" smtClean="0">
                <a:solidFill>
                  <a:srgbClr val="0099FF"/>
                </a:solidFill>
              </a:rPr>
              <a:t>מהאדמין</a:t>
            </a:r>
            <a:r>
              <a:rPr lang="he-IL" sz="1400" dirty="0" smtClean="0">
                <a:solidFill>
                  <a:srgbClr val="0099FF"/>
                </a:solidFill>
              </a:rPr>
              <a:t> בשחור </a:t>
            </a:r>
            <a:endParaRPr lang="en-US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גרסת הדפסה אחת להודעה</a:t>
            </a:r>
          </a:p>
          <a:p>
            <a:pPr lvl="0">
              <a:buClr>
                <a:srgbClr val="0099FF"/>
              </a:buClr>
            </a:pPr>
            <a:r>
              <a:rPr lang="he-IL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שילוב של 2 רכיבים :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500" dirty="0" smtClean="0">
                <a:solidFill>
                  <a:srgbClr val="FF0000"/>
                </a:solidFill>
              </a:rPr>
              <a:t>מערכת ניהול תוכן - יצירת הודעה במודול ניהול ההודעות +  מודול </a:t>
            </a:r>
            <a:r>
              <a:rPr lang="en-US" sz="1500" dirty="0" smtClean="0">
                <a:solidFill>
                  <a:srgbClr val="FF0000"/>
                </a:solidFill>
              </a:rPr>
              <a:t>place holder</a:t>
            </a:r>
            <a:r>
              <a:rPr lang="he-IL" sz="1500" dirty="0" smtClean="0">
                <a:solidFill>
                  <a:srgbClr val="FF0000"/>
                </a:solidFill>
              </a:rPr>
              <a:t> שפותח לפיקוד העורף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500" dirty="0" smtClean="0">
                <a:solidFill>
                  <a:srgbClr val="0099FF"/>
                </a:solidFill>
              </a:rPr>
              <a:t>מנגנון חוקה : חתך האוכלוסייה שתקבל כל הודעה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שליחת ההודעות (יבוצע אחת ל</a:t>
            </a:r>
            <a:r>
              <a:rPr lang="en-US" sz="1400" dirty="0" smtClean="0">
                <a:solidFill>
                  <a:srgbClr val="0099FF"/>
                </a:solidFill>
              </a:rPr>
              <a:t>X</a:t>
            </a:r>
            <a:r>
              <a:rPr lang="he-IL" sz="1400" dirty="0" smtClean="0">
                <a:solidFill>
                  <a:srgbClr val="0099FF"/>
                </a:solidFill>
              </a:rPr>
              <a:t> זמן לכל ההודעות בסטאטוס פעיל 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פניה למנגנון חוקה לקבל חתך משתמשים להודעה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הרכבת </a:t>
            </a:r>
            <a:r>
              <a:rPr lang="he-IL" sz="1600" dirty="0">
                <a:solidFill>
                  <a:srgbClr val="0099FF"/>
                </a:solidFill>
              </a:rPr>
              <a:t>ההודעה עם הטקסט הפרסונאלי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FF0000"/>
                </a:solidFill>
              </a:rPr>
              <a:t>שיוכה </a:t>
            </a:r>
            <a:r>
              <a:rPr lang="he-IL" sz="1600" dirty="0">
                <a:solidFill>
                  <a:srgbClr val="FF0000"/>
                </a:solidFill>
              </a:rPr>
              <a:t>למשתמשים הרלוונטיים בטבלת ההודעות </a:t>
            </a:r>
            <a:r>
              <a:rPr lang="he-IL" sz="1600" dirty="0" smtClean="0">
                <a:solidFill>
                  <a:srgbClr val="FF0000"/>
                </a:solidFill>
              </a:rPr>
              <a:t>עם סימון שנוצרה בשחור </a:t>
            </a:r>
            <a:endParaRPr lang="he-IL" sz="16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הסרת הודעה לצמיתות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719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שילוב לינק לפעולה בהודעה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צירוף </a:t>
            </a:r>
            <a:r>
              <a:rPr lang="en-US" sz="1400" dirty="0" smtClean="0">
                <a:solidFill>
                  <a:srgbClr val="0099FF"/>
                </a:solidFill>
              </a:rPr>
              <a:t>PDF </a:t>
            </a:r>
            <a:r>
              <a:rPr lang="he-IL" sz="1400" dirty="0" smtClean="0">
                <a:solidFill>
                  <a:srgbClr val="0099FF"/>
                </a:solidFill>
              </a:rPr>
              <a:t> להודעות </a:t>
            </a:r>
            <a:r>
              <a:rPr lang="he-IL" sz="1400" dirty="0">
                <a:solidFill>
                  <a:srgbClr val="0099FF"/>
                </a:solidFill>
              </a:rPr>
              <a:t>בהנחה שיש מנגנון המרה של </a:t>
            </a:r>
            <a:r>
              <a:rPr lang="en-US" sz="1400" dirty="0">
                <a:solidFill>
                  <a:srgbClr val="0099FF"/>
                </a:solidFill>
              </a:rPr>
              <a:t>PDF</a:t>
            </a:r>
            <a:r>
              <a:rPr lang="he-IL" sz="1400" dirty="0">
                <a:solidFill>
                  <a:srgbClr val="0099FF"/>
                </a:solidFill>
              </a:rPr>
              <a:t> מ</a:t>
            </a:r>
            <a:r>
              <a:rPr lang="en-US" sz="1400" dirty="0">
                <a:solidFill>
                  <a:srgbClr val="0099FF"/>
                </a:solidFill>
              </a:rPr>
              <a:t>XML</a:t>
            </a:r>
            <a:r>
              <a:rPr lang="he-IL" sz="1400" dirty="0">
                <a:solidFill>
                  <a:srgbClr val="0099FF"/>
                </a:solidFill>
              </a:rPr>
              <a:t> שהגיע מה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(ללא תמונות- מגבלת 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)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מודול שליחה חוזרת של הודעה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6648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הודעות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הודעות אישיות – שדות לצורך יצירת תבנית ההדפסה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אין החזרה של הודעות לאדום 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7579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 - הודעות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קבוצות לדיוור </a:t>
            </a:r>
            <a:r>
              <a:rPr lang="he-IL" sz="1800" dirty="0" smtClean="0">
                <a:solidFill>
                  <a:srgbClr val="0099FF"/>
                </a:solidFill>
              </a:rPr>
              <a:t>הודעה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קלט :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הודעה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פלט :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של משתמשים שיקבלו את ההודעה </a:t>
            </a:r>
            <a:endParaRPr lang="he-IL" sz="1400" dirty="0">
              <a:solidFill>
                <a:srgbClr val="0099FF"/>
              </a:solidFill>
            </a:endParaRP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2191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מסך ארכיון </a:t>
            </a:r>
            <a:r>
              <a:rPr lang="he-IL" sz="1400" dirty="0">
                <a:solidFill>
                  <a:srgbClr val="0099FF"/>
                </a:solidFill>
              </a:rPr>
              <a:t>פניות </a:t>
            </a:r>
            <a:r>
              <a:rPr lang="he-IL" sz="1400" dirty="0" smtClean="0">
                <a:solidFill>
                  <a:srgbClr val="0099FF"/>
                </a:solidFill>
              </a:rPr>
              <a:t>+ הצגת </a:t>
            </a:r>
            <a:r>
              <a:rPr lang="he-IL" sz="1400" dirty="0">
                <a:solidFill>
                  <a:srgbClr val="0099FF"/>
                </a:solidFill>
              </a:rPr>
              <a:t>סטאטוס </a:t>
            </a:r>
            <a:r>
              <a:rPr lang="he-IL" sz="1400" dirty="0" smtClean="0">
                <a:solidFill>
                  <a:srgbClr val="0099FF"/>
                </a:solidFill>
              </a:rPr>
              <a:t>לפניות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>
                <a:solidFill>
                  <a:srgbClr val="0099FF"/>
                </a:solidFill>
              </a:rPr>
              <a:t>כפתור </a:t>
            </a:r>
            <a:r>
              <a:rPr lang="he-IL" sz="1400" dirty="0" smtClean="0">
                <a:solidFill>
                  <a:srgbClr val="0099FF"/>
                </a:solidFill>
              </a:rPr>
              <a:t>+ </a:t>
            </a:r>
            <a:r>
              <a:rPr lang="he-IL" sz="1400" dirty="0">
                <a:solidFill>
                  <a:srgbClr val="0099FF"/>
                </a:solidFill>
              </a:rPr>
              <a:t>תהליך ביטול פנייה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יצירת פניה ע"י הגולש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ממשק </a:t>
            </a:r>
            <a:r>
              <a:rPr lang="en-US" sz="1400" dirty="0" smtClean="0">
                <a:solidFill>
                  <a:srgbClr val="0099FF"/>
                </a:solidFill>
              </a:rPr>
              <a:t>UI</a:t>
            </a:r>
            <a:r>
              <a:rPr lang="he-IL" sz="1400" dirty="0" smtClean="0">
                <a:solidFill>
                  <a:srgbClr val="0099FF"/>
                </a:solidFill>
              </a:rPr>
              <a:t> נוח וחווייתי לבחירת נושא פניה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טופס פניה כולל העלאת קבצים – על בסיס רכיב </a:t>
            </a:r>
            <a:r>
              <a:rPr lang="en-US" sz="1400" dirty="0" smtClean="0">
                <a:solidFill>
                  <a:srgbClr val="0099FF"/>
                </a:solidFill>
              </a:rPr>
              <a:t>HTML5</a:t>
            </a:r>
            <a:r>
              <a:rPr lang="he-IL" sz="1400" dirty="0" smtClean="0">
                <a:solidFill>
                  <a:srgbClr val="0099FF"/>
                </a:solidFill>
              </a:rPr>
              <a:t> שמחליף את רכיב הפלאש הקיים במילואים, בתנאי שתהילה יספקו רכיב במועד הנדרש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לפניה (פירוט </a:t>
            </a:r>
            <a:r>
              <a:rPr lang="he-IL" sz="1400" dirty="0" err="1" smtClean="0">
                <a:solidFill>
                  <a:srgbClr val="0099FF"/>
                </a:solidFill>
              </a:rPr>
              <a:t>באדמין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הזנקת מוצר </a:t>
            </a:r>
            <a:r>
              <a:rPr lang="he-IL" sz="1400" dirty="0" err="1" smtClean="0">
                <a:solidFill>
                  <a:srgbClr val="0099FF"/>
                </a:solidFill>
              </a:rPr>
              <a:t>צאט</a:t>
            </a:r>
            <a:r>
              <a:rPr lang="he-IL" sz="1400" dirty="0" smtClean="0">
                <a:solidFill>
                  <a:srgbClr val="0099FF"/>
                </a:solidFill>
              </a:rPr>
              <a:t> (ללא נתונים פרסונאליים)  </a:t>
            </a: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40281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51816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>
              <a:buClr>
                <a:srgbClr val="0099FF"/>
              </a:buClr>
            </a:pPr>
            <a:r>
              <a:rPr lang="he-IL" sz="1900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sz="1900" b="1" u="sng" dirty="0" smtClean="0">
                <a:solidFill>
                  <a:srgbClr val="0099FF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ניהול שלשות – טעינה של שלשות מאקסל ל</a:t>
            </a:r>
            <a:r>
              <a:rPr lang="en-US" sz="1400" dirty="0" smtClean="0">
                <a:solidFill>
                  <a:srgbClr val="0099FF"/>
                </a:solidFill>
              </a:rPr>
              <a:t>DB</a:t>
            </a:r>
            <a:r>
              <a:rPr lang="he-IL" sz="1400" dirty="0" smtClean="0">
                <a:solidFill>
                  <a:srgbClr val="0099FF"/>
                </a:solidFill>
              </a:rPr>
              <a:t> ייעודי . עדכון שלשות רק דרך אקסל </a:t>
            </a: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מענה אוטומטי לפניות </a:t>
            </a:r>
            <a:r>
              <a:rPr lang="he-IL" sz="1400" dirty="0">
                <a:solidFill>
                  <a:srgbClr val="0099FF"/>
                </a:solidFill>
              </a:rPr>
              <a:t>– </a:t>
            </a:r>
            <a:r>
              <a:rPr lang="he-IL" sz="1400" dirty="0">
                <a:solidFill>
                  <a:srgbClr val="FF0000"/>
                </a:solidFill>
              </a:rPr>
              <a:t>ייבנה </a:t>
            </a:r>
            <a:r>
              <a:rPr lang="he-IL" sz="1400" dirty="0" smtClean="0">
                <a:solidFill>
                  <a:srgbClr val="FF0000"/>
                </a:solidFill>
              </a:rPr>
              <a:t>כפריטים </a:t>
            </a:r>
            <a:r>
              <a:rPr lang="he-IL" sz="1400" dirty="0">
                <a:solidFill>
                  <a:srgbClr val="FF0000"/>
                </a:solidFill>
              </a:rPr>
              <a:t>במערכת ניהול התוכן</a:t>
            </a:r>
            <a:r>
              <a:rPr lang="he-IL" sz="1400" dirty="0" smtClean="0">
                <a:solidFill>
                  <a:srgbClr val="FF0000"/>
                </a:solidFill>
              </a:rPr>
              <a:t> (שדה </a:t>
            </a:r>
            <a:r>
              <a:rPr lang="en-US" sz="1400" dirty="0" smtClean="0">
                <a:solidFill>
                  <a:srgbClr val="FF0000"/>
                </a:solidFill>
              </a:rPr>
              <a:t>ID </a:t>
            </a:r>
            <a:r>
              <a:rPr lang="he-IL" sz="1400" dirty="0" smtClean="0">
                <a:solidFill>
                  <a:srgbClr val="FF0000"/>
                </a:solidFill>
              </a:rPr>
              <a:t> שלשה מקשר) . 2 סוגים : </a:t>
            </a:r>
            <a:endParaRPr lang="he-IL" sz="1400" dirty="0">
              <a:solidFill>
                <a:srgbClr val="FF0000"/>
              </a:solidFill>
            </a:endParaRP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אוטומטי – טקסט לא דינאמי – ללא מידע פרסונאלי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FF0000"/>
                </a:solidFill>
              </a:rPr>
              <a:t>מלל כולל טקסט </a:t>
            </a:r>
            <a:r>
              <a:rPr lang="he-IL" sz="1400" dirty="0" smtClean="0">
                <a:solidFill>
                  <a:srgbClr val="FF0000"/>
                </a:solidFill>
              </a:rPr>
              <a:t>דינאמי–  </a:t>
            </a:r>
            <a:r>
              <a:rPr lang="he-IL" sz="1400" dirty="0">
                <a:solidFill>
                  <a:srgbClr val="FF0000"/>
                </a:solidFill>
              </a:rPr>
              <a:t>מודול </a:t>
            </a:r>
            <a:r>
              <a:rPr lang="en-US" sz="1400" dirty="0">
                <a:solidFill>
                  <a:srgbClr val="FF0000"/>
                </a:solidFill>
              </a:rPr>
              <a:t>place holder</a:t>
            </a:r>
            <a:r>
              <a:rPr lang="he-IL" sz="1400" dirty="0">
                <a:solidFill>
                  <a:srgbClr val="FF0000"/>
                </a:solidFill>
              </a:rPr>
              <a:t> שפותח לפיקוד </a:t>
            </a:r>
            <a:r>
              <a:rPr lang="he-IL" sz="1400" dirty="0" smtClean="0">
                <a:solidFill>
                  <a:srgbClr val="FF0000"/>
                </a:solidFill>
              </a:rPr>
              <a:t>העורף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תהליך יצירת מענה אוטומטי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פנייה למנגנון חוקה בסיום הגשת פניה  (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פניה+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 משתמש )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מודול חוקה מחזיר תשובה איזה </a:t>
            </a:r>
            <a:r>
              <a:rPr lang="en-US" sz="1400" dirty="0">
                <a:solidFill>
                  <a:srgbClr val="0099FF"/>
                </a:solidFill>
              </a:rPr>
              <a:t>ID </a:t>
            </a:r>
            <a:r>
              <a:rPr lang="he-IL" sz="1400" dirty="0">
                <a:solidFill>
                  <a:srgbClr val="0099FF"/>
                </a:solidFill>
              </a:rPr>
              <a:t> של מענה אוטומטי צריך להחזיר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הרכבת הפניה </a:t>
            </a:r>
            <a:r>
              <a:rPr lang="he-IL" sz="1400" dirty="0">
                <a:solidFill>
                  <a:srgbClr val="0099FF"/>
                </a:solidFill>
              </a:rPr>
              <a:t>על בסיס המלל  (סטאטי או דינאמי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ארכיון פניות + מחיקת </a:t>
            </a:r>
            <a:r>
              <a:rPr lang="he-IL" sz="1400" dirty="0">
                <a:solidFill>
                  <a:srgbClr val="0099FF"/>
                </a:solidFill>
              </a:rPr>
              <a:t>פנייה לצמיתות </a:t>
            </a:r>
          </a:p>
          <a:p>
            <a:pPr marL="1258888" lvl="1" indent="-515938" algn="r" rtl="1" fontAlgn="auto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4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900" b="1" u="sng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959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9906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פתיחת צ'אט עם הנתונים של המשתמש כבר מוזנים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תיעוד צ'אט בצורה אוטומטית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1302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פניות 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כולל קבצים כולל טקסט התשובה </a:t>
            </a:r>
            <a:r>
              <a:rPr lang="he-IL" sz="1800" dirty="0">
                <a:solidFill>
                  <a:srgbClr val="0099FF"/>
                </a:solidFill>
              </a:rPr>
              <a:t>האוטומטי </a:t>
            </a:r>
            <a:r>
              <a:rPr lang="he-IL" sz="1800" dirty="0" smtClean="0">
                <a:solidFill>
                  <a:srgbClr val="0099FF"/>
                </a:solidFill>
              </a:rPr>
              <a:t> - ייצוא מהשחור לאדום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פניות ב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  + סטאטוס </a:t>
            </a:r>
            <a:r>
              <a:rPr lang="he-IL" sz="1800" dirty="0">
                <a:solidFill>
                  <a:srgbClr val="0099FF"/>
                </a:solidFill>
              </a:rPr>
              <a:t>פניות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ביטול פניה ע"י הגולש -  מהשחור לאדום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464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פניות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יצירת </a:t>
            </a:r>
            <a:r>
              <a:rPr lang="he-IL" sz="1800" dirty="0">
                <a:solidFill>
                  <a:srgbClr val="0099FF"/>
                </a:solidFill>
              </a:rPr>
              <a:t>מענה אוטומטי לפניות הכולל טקסט דינאמי מה</a:t>
            </a:r>
            <a:r>
              <a:rPr lang="en-US" sz="1800" dirty="0">
                <a:solidFill>
                  <a:srgbClr val="0099FF"/>
                </a:solidFill>
              </a:rPr>
              <a:t>DB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קלט  </a:t>
            </a:r>
            <a:r>
              <a:rPr lang="en-US" sz="1800" dirty="0" smtClean="0">
                <a:solidFill>
                  <a:srgbClr val="0099FF"/>
                </a:solidFill>
              </a:rPr>
              <a:t>ID </a:t>
            </a:r>
            <a:r>
              <a:rPr lang="he-IL" sz="1800" dirty="0" smtClean="0">
                <a:solidFill>
                  <a:srgbClr val="0099FF"/>
                </a:solidFill>
              </a:rPr>
              <a:t> פניה+ </a:t>
            </a: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 משתמש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פלט : </a:t>
            </a:r>
            <a:r>
              <a:rPr lang="en-US" sz="1800" dirty="0" smtClean="0">
                <a:solidFill>
                  <a:srgbClr val="0099FF"/>
                </a:solidFill>
              </a:rPr>
              <a:t>ID 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>
                <a:solidFill>
                  <a:srgbClr val="0099FF"/>
                </a:solidFill>
              </a:rPr>
              <a:t>של מענה </a:t>
            </a:r>
            <a:r>
              <a:rPr lang="he-IL" sz="1800" dirty="0" smtClean="0">
                <a:solidFill>
                  <a:srgbClr val="0099FF"/>
                </a:solidFill>
              </a:rPr>
              <a:t>אוטומטי (פריט מידע במערכת ניהול התוכן ) </a:t>
            </a: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5382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תפיסה כללית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653536" cy="31242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רשימת זימונים - </a:t>
            </a:r>
            <a:r>
              <a:rPr lang="en-US" sz="1800" dirty="0" smtClean="0">
                <a:solidFill>
                  <a:srgbClr val="0099FF"/>
                </a:solidFill>
              </a:rPr>
              <a:t>UI</a:t>
            </a:r>
            <a:r>
              <a:rPr lang="he-IL" sz="1800" dirty="0" smtClean="0">
                <a:solidFill>
                  <a:srgbClr val="0099FF"/>
                </a:solidFill>
              </a:rPr>
              <a:t> נוח וחווייתי לזימונים כולל לינק ל</a:t>
            </a:r>
            <a:r>
              <a:rPr lang="en-US" sz="1800" dirty="0" smtClean="0">
                <a:solidFill>
                  <a:srgbClr val="0099FF"/>
                </a:solidFill>
              </a:rPr>
              <a:t>WAZE </a:t>
            </a:r>
            <a:r>
              <a:rPr lang="he-IL" sz="1800" dirty="0" smtClean="0">
                <a:solidFill>
                  <a:srgbClr val="0099FF"/>
                </a:solidFill>
              </a:rPr>
              <a:t> וכד'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הצגת כפתורי פעולה לזימון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הדפסת זימון לתבנית ייחודית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חתימה על ויתור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זימון פתוח – הזמנה דרך הודעה </a:t>
            </a:r>
            <a:r>
              <a:rPr lang="he-IL" sz="1800" dirty="0" err="1">
                <a:solidFill>
                  <a:srgbClr val="0099FF"/>
                </a:solidFill>
              </a:rPr>
              <a:t>להרשם</a:t>
            </a:r>
            <a:r>
              <a:rPr lang="he-IL" sz="1800" dirty="0">
                <a:solidFill>
                  <a:srgbClr val="0099FF"/>
                </a:solidFill>
              </a:rPr>
              <a:t> לזימון על בסיס מקום פנוי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שיבוץ עצמי לזימון - תצוגת </a:t>
            </a:r>
            <a:r>
              <a:rPr lang="he-IL" sz="1800" dirty="0">
                <a:solidFill>
                  <a:srgbClr val="0099FF"/>
                </a:solidFill>
              </a:rPr>
              <a:t>לוח שנה בדומה לתיירות (מקומות פנויים בלבד דלוקים )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השחור מנהל את מצאי האינטרנט בצד השחור עד לסוף היום בסנכרון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400812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על בסיס חוקה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איחוד </a:t>
            </a:r>
            <a:r>
              <a:rPr lang="he-IL" sz="1800" dirty="0">
                <a:solidFill>
                  <a:srgbClr val="0099FF"/>
                </a:solidFill>
              </a:rPr>
              <a:t>זימונים </a:t>
            </a:r>
            <a:r>
              <a:rPr lang="he-IL" sz="1800" dirty="0" smtClean="0">
                <a:solidFill>
                  <a:srgbClr val="0099FF"/>
                </a:solidFill>
              </a:rPr>
              <a:t>על בסיס חוקה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7836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זימונים -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פרטי זימון למשתמש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אישור </a:t>
            </a:r>
            <a:r>
              <a:rPr lang="he-IL" sz="1800" dirty="0">
                <a:solidFill>
                  <a:srgbClr val="0099FF"/>
                </a:solidFill>
              </a:rPr>
              <a:t>הגעה לזימון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חתימה על ויתור (מהשחור לאדום )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מכסת אינטרנט  - תאריכים </a:t>
            </a:r>
            <a:r>
              <a:rPr lang="he-IL" sz="1800" dirty="0">
                <a:solidFill>
                  <a:srgbClr val="0099FF"/>
                </a:solidFill>
              </a:rPr>
              <a:t>+ שעות פנויות לכל </a:t>
            </a:r>
            <a:r>
              <a:rPr lang="en-US" sz="1800" dirty="0" smtClean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סוג זימון </a:t>
            </a:r>
            <a:r>
              <a:rPr lang="he-IL" sz="1800" dirty="0">
                <a:solidFill>
                  <a:srgbClr val="0099FF"/>
                </a:solidFill>
              </a:rPr>
              <a:t>לצורך הזזת זימונים </a:t>
            </a:r>
            <a:r>
              <a:rPr lang="he-IL" sz="1800" dirty="0" smtClean="0">
                <a:solidFill>
                  <a:srgbClr val="0099FF"/>
                </a:solidFill>
              </a:rPr>
              <a:t>– 4 חודשים קדימה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שיבוצים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הזזת זימונים </a:t>
            </a:r>
            <a:r>
              <a:rPr lang="he-IL" sz="1800" dirty="0">
                <a:solidFill>
                  <a:srgbClr val="0099FF"/>
                </a:solidFill>
              </a:rPr>
              <a:t>(מהשחור לאדום ) </a:t>
            </a:r>
            <a:r>
              <a:rPr lang="he-IL" sz="1800" dirty="0" smtClean="0">
                <a:solidFill>
                  <a:srgbClr val="0099FF"/>
                </a:solidFill>
              </a:rPr>
              <a:t>– פעימה 2</a:t>
            </a: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3362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זימונים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אלו שדות/פעולות </a:t>
            </a:r>
            <a:r>
              <a:rPr lang="he-IL" sz="1800" dirty="0">
                <a:solidFill>
                  <a:srgbClr val="0099FF"/>
                </a:solidFill>
              </a:rPr>
              <a:t>להציג לכל זימון (</a:t>
            </a:r>
            <a:r>
              <a:rPr lang="en-US" sz="1800" dirty="0">
                <a:solidFill>
                  <a:srgbClr val="0099FF"/>
                </a:solidFill>
              </a:rPr>
              <a:t>WAZE</a:t>
            </a:r>
            <a:r>
              <a:rPr lang="he-IL" sz="1800" dirty="0">
                <a:solidFill>
                  <a:srgbClr val="0099FF"/>
                </a:solidFill>
              </a:rPr>
              <a:t> , סרטון וכד' </a:t>
            </a:r>
            <a:r>
              <a:rPr lang="he-IL" sz="1800" dirty="0" smtClean="0">
                <a:solidFill>
                  <a:srgbClr val="0099FF"/>
                </a:solidFill>
              </a:rPr>
              <a:t>)  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קלט : </a:t>
            </a: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משתמש + </a:t>
            </a: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זימון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פלט : מערך  </a:t>
            </a:r>
            <a:r>
              <a:rPr lang="en-US" sz="1600" dirty="0" smtClean="0">
                <a:solidFill>
                  <a:srgbClr val="0099FF"/>
                </a:solidFill>
              </a:rPr>
              <a:t>ID</a:t>
            </a:r>
            <a:r>
              <a:rPr lang="he-IL" sz="1600" dirty="0" smtClean="0">
                <a:solidFill>
                  <a:srgbClr val="0099FF"/>
                </a:solidFill>
              </a:rPr>
              <a:t> שדות  להצגה  </a:t>
            </a:r>
            <a:endParaRPr lang="he-IL" sz="16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אפשרויות </a:t>
            </a:r>
            <a:r>
              <a:rPr lang="he-IL" sz="1800" dirty="0">
                <a:solidFill>
                  <a:srgbClr val="0099FF"/>
                </a:solidFill>
              </a:rPr>
              <a:t>איחוד זימונים לכל 2 זימונים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קלט :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משתמש +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זימון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פלט : שיבוצים אפשריים לזימון מאוחד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תאריך + שעה אפשריים להזזת זימון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קלט :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משתמש + </a:t>
            </a:r>
            <a:r>
              <a:rPr lang="en-US" sz="1600" dirty="0">
                <a:solidFill>
                  <a:srgbClr val="0099FF"/>
                </a:solidFill>
              </a:rPr>
              <a:t>ID</a:t>
            </a:r>
            <a:r>
              <a:rPr lang="he-IL" sz="1600" dirty="0">
                <a:solidFill>
                  <a:srgbClr val="0099FF"/>
                </a:solidFill>
              </a:rPr>
              <a:t> זימון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>
                <a:solidFill>
                  <a:srgbClr val="0099FF"/>
                </a:solidFill>
              </a:rPr>
              <a:t>פלט : שיבוצים אפשריים לזימון </a:t>
            </a:r>
            <a:r>
              <a:rPr lang="he-IL" sz="1600" dirty="0" smtClean="0">
                <a:solidFill>
                  <a:srgbClr val="0099FF"/>
                </a:solidFill>
              </a:rPr>
              <a:t>החדש</a:t>
            </a:r>
            <a:endParaRPr lang="he-IL" sz="1800" dirty="0">
              <a:solidFill>
                <a:srgbClr val="0099FF"/>
              </a:solidFill>
            </a:endParaRPr>
          </a:p>
          <a:p>
            <a:pPr marL="0" lvl="1" indent="0" algn="r" rtl="1">
              <a:buClr>
                <a:srgbClr val="0099FF"/>
              </a:buClr>
              <a:buNone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9288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lvl="0">
              <a:buClr>
                <a:srgbClr val="0099FF"/>
              </a:buClr>
            </a:pPr>
            <a:r>
              <a:rPr lang="he-IL" b="1" u="sng" dirty="0" smtClean="0">
                <a:solidFill>
                  <a:srgbClr val="0099FF"/>
                </a:solidFill>
              </a:rPr>
              <a:t>אתר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מסך רשימת שאלונים אישיים </a:t>
            </a:r>
            <a:r>
              <a:rPr lang="he-IL" sz="1800" dirty="0">
                <a:solidFill>
                  <a:srgbClr val="0099FF"/>
                </a:solidFill>
              </a:rPr>
              <a:t>למילוי  (בכניסה </a:t>
            </a:r>
            <a:r>
              <a:rPr lang="he-IL" sz="1800" dirty="0" smtClean="0">
                <a:solidFill>
                  <a:srgbClr val="0099FF"/>
                </a:solidFill>
              </a:rPr>
              <a:t>למסך מתבצעת </a:t>
            </a:r>
            <a:r>
              <a:rPr lang="he-IL" sz="1800" dirty="0">
                <a:solidFill>
                  <a:srgbClr val="0099FF"/>
                </a:solidFill>
              </a:rPr>
              <a:t>פנייה למנגנון חוקה לקבלת </a:t>
            </a:r>
            <a:r>
              <a:rPr lang="he-IL" sz="1800" dirty="0" smtClean="0">
                <a:solidFill>
                  <a:srgbClr val="0099FF"/>
                </a:solidFill>
              </a:rPr>
              <a:t>שאלונים למשתמש </a:t>
            </a:r>
            <a:r>
              <a:rPr lang="he-IL" sz="1800" dirty="0">
                <a:solidFill>
                  <a:srgbClr val="0099FF"/>
                </a:solidFill>
              </a:rPr>
              <a:t>הספציפי </a:t>
            </a:r>
            <a:r>
              <a:rPr lang="he-IL" sz="1800" dirty="0" smtClean="0">
                <a:solidFill>
                  <a:srgbClr val="0099FF"/>
                </a:solidFill>
              </a:rPr>
              <a:t>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לחיצה על שאלון פותחת הצגה </a:t>
            </a:r>
            <a:r>
              <a:rPr lang="he-IL" sz="1800" u="sng" dirty="0">
                <a:solidFill>
                  <a:srgbClr val="0099FF"/>
                </a:solidFill>
              </a:rPr>
              <a:t>גנרית</a:t>
            </a:r>
            <a:r>
              <a:rPr lang="he-IL" sz="1800" dirty="0">
                <a:solidFill>
                  <a:srgbClr val="0099FF"/>
                </a:solidFill>
              </a:rPr>
              <a:t> של </a:t>
            </a:r>
            <a:r>
              <a:rPr lang="he-IL" sz="1800" dirty="0" smtClean="0">
                <a:solidFill>
                  <a:srgbClr val="0099FF"/>
                </a:solidFill>
              </a:rPr>
              <a:t>ניווט בשאלון (מעבר בין תתי שאלונים )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יפותחו מספר </a:t>
            </a:r>
            <a:r>
              <a:rPr lang="he-IL" sz="1800" dirty="0" smtClean="0">
                <a:solidFill>
                  <a:srgbClr val="0099FF"/>
                </a:solidFill>
              </a:rPr>
              <a:t>סוגים </a:t>
            </a:r>
            <a:r>
              <a:rPr lang="he-IL" sz="1800" dirty="0" smtClean="0">
                <a:solidFill>
                  <a:srgbClr val="0099FF"/>
                </a:solidFill>
              </a:rPr>
              <a:t>של תת שאלון </a:t>
            </a:r>
            <a:r>
              <a:rPr lang="he-IL" sz="1800" dirty="0" smtClean="0">
                <a:solidFill>
                  <a:srgbClr val="0099FF"/>
                </a:solidFill>
              </a:rPr>
              <a:t>על בסיס ההנחות הבאות: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99FF"/>
                </a:solidFill>
              </a:rPr>
              <a:t>UI</a:t>
            </a:r>
            <a:r>
              <a:rPr lang="he-IL" sz="1600" dirty="0" smtClean="0">
                <a:solidFill>
                  <a:srgbClr val="0099FF"/>
                </a:solidFill>
              </a:rPr>
              <a:t> ייעודי לאותו תת שאלון 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פונקציונאליות ייעודית לסוג תת שאלון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סוגי שדות מוגדרים מראש הנגזרים מהפונקציונאליות הייעודית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הגדרה מה הקלט והפלט מול מנגנון החוקה לאותו סוג שאלון </a:t>
            </a:r>
            <a:endParaRPr lang="he-IL" sz="16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שלב </a:t>
            </a:r>
            <a:r>
              <a:rPr lang="he-IL" sz="1800" dirty="0">
                <a:solidFill>
                  <a:srgbClr val="0099FF"/>
                </a:solidFill>
              </a:rPr>
              <a:t>סיכום : הצגת סיכום השאלון לצורך בקרה לפני שליחה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סגור – </a:t>
            </a:r>
            <a:r>
              <a:rPr lang="en-US" sz="1800" dirty="0" smtClean="0">
                <a:solidFill>
                  <a:srgbClr val="0099FF"/>
                </a:solidFill>
              </a:rPr>
              <a:t>read only</a:t>
            </a:r>
            <a:r>
              <a:rPr lang="he-IL" sz="1800" dirty="0" smtClean="0">
                <a:solidFill>
                  <a:srgbClr val="0099FF"/>
                </a:solidFill>
              </a:rPr>
              <a:t>  , לא ניתן לעריכה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00600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– מבנה שאלון גנרי (להמחשה בלבד)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88968"/>
              </p:ext>
            </p:extLst>
          </p:nvPr>
        </p:nvGraphicFramePr>
        <p:xfrm>
          <a:off x="1524000" y="139700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1219200"/>
              </a:tblGrid>
              <a:tr h="741680">
                <a:tc rowSpan="4">
                  <a:txBody>
                    <a:bodyPr/>
                    <a:lstStyle/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endParaRPr lang="he-IL" dirty="0" smtClean="0"/>
                    </a:p>
                    <a:p>
                      <a:pPr algn="ctr" rtl="1"/>
                      <a:r>
                        <a:rPr lang="he-IL" dirty="0" smtClean="0"/>
                        <a:t>תבנית תת שאלון ייעודית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D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תת שאלון </a:t>
                      </a:r>
                      <a:r>
                        <a:rPr lang="he-IL" dirty="0" smtClean="0"/>
                        <a:t>סוג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תת שאלון סוג 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pPr algn="ctr" rtl="1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9F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תת שאלון סוג 3</a:t>
                      </a:r>
                    </a:p>
                    <a:p>
                      <a:pPr marL="0" algn="ctr" defTabSz="914400" rtl="1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741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סיכום שאלון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42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smtClean="0"/>
              <a:t>שאלונים – דוגמאות לתתי שאלונים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 שאלון – שדות פשוטים לא פרסונאליים. אינ</a:t>
            </a:r>
            <a:r>
              <a:rPr lang="he-IL" sz="1800" dirty="0" smtClean="0">
                <a:solidFill>
                  <a:srgbClr val="0099FF"/>
                </a:solidFill>
              </a:rPr>
              <a:t>ו מבוסס חוקה </a:t>
            </a:r>
            <a:r>
              <a:rPr lang="he-IL" sz="1800" dirty="0" smtClean="0">
                <a:solidFill>
                  <a:srgbClr val="0099FF"/>
                </a:solidFill>
              </a:rPr>
              <a:t>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 שאלון – בחירת אשכולות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3 רמות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שאלות </a:t>
            </a:r>
            <a:r>
              <a:rPr lang="he-IL" sz="1800" dirty="0">
                <a:solidFill>
                  <a:srgbClr val="0099FF"/>
                </a:solidFill>
              </a:rPr>
              <a:t>על בסיס ממשק </a:t>
            </a:r>
            <a:r>
              <a:rPr lang="en-US" sz="1800" dirty="0">
                <a:solidFill>
                  <a:srgbClr val="0099FF"/>
                </a:solidFill>
              </a:rPr>
              <a:t>SAP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>
                <a:solidFill>
                  <a:srgbClr val="0099FF"/>
                </a:solidFill>
              </a:rPr>
              <a:t>מבוסס חוקה </a:t>
            </a: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>
                <a:solidFill>
                  <a:srgbClr val="0099FF"/>
                </a:solidFill>
              </a:rPr>
              <a:t>יש לו פלט עבור שלבים הבאים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תת שאלון - דירוג שאלות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 שאלון – אשכול ספציפי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B050"/>
                </a:solidFill>
              </a:rPr>
              <a:t>להשלים את כל הסוגים </a:t>
            </a:r>
            <a:endParaRPr lang="he-IL" sz="1800" dirty="0">
              <a:solidFill>
                <a:srgbClr val="00B050"/>
              </a:solidFill>
            </a:endParaRPr>
          </a:p>
          <a:p>
            <a:pPr marL="1085850" lvl="1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45" r="21607"/>
          <a:stretch/>
        </p:blipFill>
        <p:spPr>
          <a:xfrm>
            <a:off x="288167" y="1371600"/>
            <a:ext cx="4343401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7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smtClean="0"/>
              <a:t>שאלונים </a:t>
            </a:r>
            <a:r>
              <a:rPr lang="he-IL" dirty="0" err="1" smtClean="0"/>
              <a:t>אדמין</a:t>
            </a:r>
            <a:r>
              <a:rPr lang="he-IL" dirty="0" smtClean="0"/>
              <a:t>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>
              <a:buClr>
                <a:srgbClr val="0099FF"/>
              </a:buClr>
            </a:pPr>
            <a:r>
              <a:rPr lang="he-IL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b="1" u="sng" dirty="0" smtClean="0">
                <a:solidFill>
                  <a:srgbClr val="0099FF"/>
                </a:solidFill>
              </a:rPr>
              <a:t> </a:t>
            </a:r>
            <a:endParaRPr lang="he-IL" b="1" u="sng" dirty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שאלות </a:t>
            </a:r>
            <a:r>
              <a:rPr lang="he-IL" sz="1800" dirty="0">
                <a:solidFill>
                  <a:srgbClr val="0099FF"/>
                </a:solidFill>
              </a:rPr>
              <a:t>/ שדות </a:t>
            </a: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חלק מהשאלות </a:t>
            </a:r>
            <a:r>
              <a:rPr lang="he-IL" sz="1900" dirty="0">
                <a:solidFill>
                  <a:srgbClr val="0099FF"/>
                </a:solidFill>
              </a:rPr>
              <a:t>יהיה על בסיס הממשק שהגיע מה</a:t>
            </a:r>
            <a:r>
              <a:rPr lang="en-US" sz="1900" dirty="0">
                <a:solidFill>
                  <a:srgbClr val="0099FF"/>
                </a:solidFill>
              </a:rPr>
              <a:t>SAP</a:t>
            </a:r>
            <a:r>
              <a:rPr lang="he-IL" sz="1900" dirty="0">
                <a:solidFill>
                  <a:srgbClr val="0099FF"/>
                </a:solidFill>
              </a:rPr>
              <a:t> </a:t>
            </a:r>
            <a:r>
              <a:rPr lang="he-IL" sz="1900" dirty="0" smtClean="0">
                <a:solidFill>
                  <a:srgbClr val="0099FF"/>
                </a:solidFill>
              </a:rPr>
              <a:t>אשר ייובאו למערכת ניהול למאגר שאלות מרכזי </a:t>
            </a:r>
            <a:endParaRPr lang="he-IL" sz="19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FF0000"/>
                </a:solidFill>
              </a:rPr>
              <a:t>בממשק ניהול יהיה </a:t>
            </a:r>
            <a:r>
              <a:rPr lang="he-IL" sz="1900" dirty="0">
                <a:solidFill>
                  <a:srgbClr val="FF0000"/>
                </a:solidFill>
              </a:rPr>
              <a:t>ניתן לערוך </a:t>
            </a:r>
            <a:r>
              <a:rPr lang="he-IL" sz="1900" dirty="0" smtClean="0">
                <a:solidFill>
                  <a:srgbClr val="FF0000"/>
                </a:solidFill>
              </a:rPr>
              <a:t>את השאלות </a:t>
            </a: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FF0000"/>
                </a:solidFill>
              </a:rPr>
              <a:t>לקבוע מאפיינים לשאלות כמו סוג שדה והאם שדה חובה </a:t>
            </a:r>
            <a:endParaRPr lang="he-IL" sz="1900" dirty="0">
              <a:solidFill>
                <a:srgbClr val="FF0000"/>
              </a:solidFill>
            </a:endParaRP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תמיכה </a:t>
            </a:r>
            <a:r>
              <a:rPr lang="he-IL" sz="1900" dirty="0">
                <a:solidFill>
                  <a:srgbClr val="0099FF"/>
                </a:solidFill>
              </a:rPr>
              <a:t>בשדות פתוחים ושדות בחירה . כולל </a:t>
            </a:r>
            <a:r>
              <a:rPr lang="he-IL" sz="1900" dirty="0" err="1">
                <a:solidFill>
                  <a:srgbClr val="0099FF"/>
                </a:solidFill>
              </a:rPr>
              <a:t>ולידציות</a:t>
            </a:r>
            <a:r>
              <a:rPr lang="he-IL" sz="1900" dirty="0">
                <a:solidFill>
                  <a:srgbClr val="0099FF"/>
                </a:solidFill>
              </a:rPr>
              <a:t> ב</a:t>
            </a:r>
            <a:r>
              <a:rPr lang="en-US" sz="1900" dirty="0">
                <a:solidFill>
                  <a:srgbClr val="0099FF"/>
                </a:solidFill>
              </a:rPr>
              <a:t>client</a:t>
            </a:r>
            <a:r>
              <a:rPr lang="he-IL" sz="1900" dirty="0">
                <a:solidFill>
                  <a:srgbClr val="0099FF"/>
                </a:solidFill>
              </a:rPr>
              <a:t> </a:t>
            </a:r>
            <a:endParaRPr lang="he-IL" sz="1900" dirty="0" smtClean="0">
              <a:solidFill>
                <a:srgbClr val="0099FF"/>
              </a:solidFill>
            </a:endParaRP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000" dirty="0" smtClean="0">
                <a:solidFill>
                  <a:srgbClr val="0099FF"/>
                </a:solidFill>
              </a:rPr>
              <a:t>מיפוי שדות מענה לשדות </a:t>
            </a:r>
            <a:r>
              <a:rPr lang="en-US" sz="2000" dirty="0" smtClean="0">
                <a:solidFill>
                  <a:srgbClr val="0099FF"/>
                </a:solidFill>
              </a:rPr>
              <a:t>SAP</a:t>
            </a:r>
            <a:r>
              <a:rPr lang="he-IL" sz="2000" dirty="0" smtClean="0">
                <a:solidFill>
                  <a:srgbClr val="0099FF"/>
                </a:solidFill>
              </a:rPr>
              <a:t> לצורך ממשק ייצוא שחור אדום </a:t>
            </a:r>
            <a:endParaRPr lang="en-US" sz="2000" dirty="0" smtClean="0">
              <a:solidFill>
                <a:srgbClr val="0099FF"/>
              </a:solidFill>
            </a:endParaRPr>
          </a:p>
          <a:p>
            <a:pPr marL="1658938" lvl="2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2000" dirty="0" smtClean="0">
                <a:solidFill>
                  <a:srgbClr val="0099FF"/>
                </a:solidFill>
              </a:rPr>
              <a:t>מסך טעינה של שאלות מקובץ אקסל </a:t>
            </a:r>
            <a:endParaRPr lang="he-IL" sz="2000" dirty="0" smtClean="0">
              <a:solidFill>
                <a:srgbClr val="0099FF"/>
              </a:solidFill>
            </a:endParaRP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</a:t>
            </a:r>
            <a:r>
              <a:rPr lang="he-IL" sz="1800" dirty="0" smtClean="0">
                <a:solidFill>
                  <a:srgbClr val="0099FF"/>
                </a:solidFill>
              </a:rPr>
              <a:t>תצוגת שאלון  </a:t>
            </a: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יצירת שאלונים </a:t>
            </a:r>
            <a:r>
              <a:rPr lang="he-IL" sz="1900" dirty="0" smtClean="0">
                <a:solidFill>
                  <a:srgbClr val="0099FF"/>
                </a:solidFill>
              </a:rPr>
              <a:t>+ מאפיינים לשאלון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החרגות לאוכלוסייה מסוימת – טעינת אקסל של משתמשים לעדכון שדות קשר בין משתמש לשאלון </a:t>
            </a:r>
            <a:endParaRPr lang="he-IL" sz="19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900" dirty="0" smtClean="0">
                <a:solidFill>
                  <a:srgbClr val="0099FF"/>
                </a:solidFill>
              </a:rPr>
              <a:t>עריכת תתי שאלונים – לכל תת שאלון עריכה משלו . עריכת התצוגה בלבד. כל השאר בחוקה – דוגמא בשקף הבא </a:t>
            </a:r>
            <a:endParaRPr lang="he-IL" sz="1900" dirty="0" smtClean="0">
              <a:solidFill>
                <a:srgbClr val="0099FF"/>
              </a:solidFill>
            </a:endParaRPr>
          </a:p>
          <a:p>
            <a:pPr lvl="2" indent="0" algn="r" rtl="1">
              <a:buClr>
                <a:srgbClr val="0099FF"/>
              </a:buClr>
              <a:buNone/>
            </a:pPr>
            <a:endParaRPr lang="he-IL" sz="19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328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</a:t>
            </a:r>
            <a:r>
              <a:rPr lang="he-IL" dirty="0" smtClean="0"/>
              <a:t>דוגמא </a:t>
            </a:r>
            <a:r>
              <a:rPr lang="he-IL" dirty="0" err="1" smtClean="0"/>
              <a:t>לאדמין</a:t>
            </a:r>
            <a:r>
              <a:rPr lang="he-IL" dirty="0" smtClean="0"/>
              <a:t> תת שאלון מסוג אשכולות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653536" cy="5715001"/>
          </a:xfrm>
        </p:spPr>
        <p:txBody>
          <a:bodyPr>
            <a:normAutofit/>
          </a:bodyPr>
          <a:lstStyle/>
          <a:p>
            <a:pPr>
              <a:buClr>
                <a:srgbClr val="0099FF"/>
              </a:buClr>
            </a:pPr>
            <a:r>
              <a:rPr lang="he-IL" sz="1800" b="1" u="sng" dirty="0" err="1" smtClean="0">
                <a:solidFill>
                  <a:srgbClr val="0099FF"/>
                </a:solidFill>
              </a:rPr>
              <a:t>אדמין</a:t>
            </a:r>
            <a:r>
              <a:rPr lang="he-IL" sz="1800" b="1" u="sng" dirty="0" smtClean="0">
                <a:solidFill>
                  <a:srgbClr val="0099FF"/>
                </a:solidFill>
              </a:rPr>
              <a:t>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עריכת </a:t>
            </a:r>
            <a:r>
              <a:rPr lang="he-IL" sz="1800" dirty="0">
                <a:solidFill>
                  <a:srgbClr val="0099FF"/>
                </a:solidFill>
              </a:rPr>
              <a:t>טקסט מקדים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מתחם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אשכולות למתחם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יצירת סה"כ שאלות אפשריות </a:t>
            </a:r>
            <a:r>
              <a:rPr lang="he-IL" sz="1800" dirty="0" smtClean="0">
                <a:solidFill>
                  <a:srgbClr val="0099FF"/>
                </a:solidFill>
              </a:rPr>
              <a:t>לאשכול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>
              <a:buClr>
                <a:srgbClr val="0099FF"/>
              </a:buClr>
            </a:pPr>
            <a:r>
              <a:rPr lang="he-IL" sz="1800" b="1" u="sng" dirty="0" smtClean="0">
                <a:solidFill>
                  <a:srgbClr val="0099FF"/>
                </a:solidFill>
              </a:rPr>
              <a:t>חוקה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איזה אשכולות להציג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אשכול ברירת מחדל לעריכה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שאלות בכל אשכול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כמות תשובות שמותר לענות + כמות אשכולות שמותר לענות + כמות מתחמים שמותר לענות </a:t>
            </a:r>
          </a:p>
          <a:p>
            <a:pPr marL="34290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endParaRPr lang="he-IL" b="1" dirty="0" smtClean="0">
              <a:solidFill>
                <a:srgbClr val="8C6CA4"/>
              </a:solidFill>
            </a:endParaRPr>
          </a:p>
          <a:p>
            <a:pPr lvl="0">
              <a:buClr>
                <a:srgbClr val="0099FF"/>
              </a:buClr>
            </a:pPr>
            <a:endParaRPr lang="he-IL" sz="1900" dirty="0" smtClean="0">
              <a:solidFill>
                <a:srgbClr val="0099FF"/>
              </a:solidFill>
            </a:endParaRPr>
          </a:p>
          <a:p>
            <a:pPr lvl="2" indent="0" algn="r" rtl="1">
              <a:buClr>
                <a:srgbClr val="0099FF"/>
              </a:buClr>
              <a:buNone/>
            </a:pPr>
            <a:endParaRPr lang="he-IL" sz="1900" dirty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endParaRPr lang="he-IL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5833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שאלונים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69631" y="1143000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(חודשים בודדים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תמיכה בשאלון חדש על בסיס שאלון ישן (סגירת שאלון ישן )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הגעה חוזרת לשאלון </a:t>
            </a:r>
          </a:p>
          <a:p>
            <a:pPr lvl="0">
              <a:buClr>
                <a:srgbClr val="0099FF"/>
              </a:buClr>
            </a:pPr>
            <a:r>
              <a:rPr lang="he-IL" sz="1800" dirty="0" smtClean="0">
                <a:solidFill>
                  <a:srgbClr val="0099FF"/>
                </a:solidFill>
              </a:rPr>
              <a:t> </a:t>
            </a:r>
            <a:endParaRPr lang="he-IL" sz="1800" dirty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400" dirty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5720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רשימת ממשקים פעימה 1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ייבוא </a:t>
            </a:r>
            <a:r>
              <a:rPr lang="he-IL" sz="1800" dirty="0">
                <a:solidFill>
                  <a:srgbClr val="0099FF"/>
                </a:solidFill>
              </a:rPr>
              <a:t>קשר שאלונים </a:t>
            </a:r>
            <a:r>
              <a:rPr lang="he-IL" sz="1800" dirty="0" err="1">
                <a:solidFill>
                  <a:srgbClr val="0099FF"/>
                </a:solidFill>
              </a:rPr>
              <a:t>למלש"ב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 + ק</a:t>
            </a:r>
            <a:r>
              <a:rPr lang="he-IL" sz="1800" dirty="0" smtClean="0">
                <a:solidFill>
                  <a:srgbClr val="0099FF"/>
                </a:solidFill>
              </a:rPr>
              <a:t>שר </a:t>
            </a:r>
            <a:r>
              <a:rPr lang="he-IL" sz="1800" dirty="0" smtClean="0">
                <a:solidFill>
                  <a:srgbClr val="0099FF"/>
                </a:solidFill>
              </a:rPr>
              <a:t>בין שאלות </a:t>
            </a:r>
            <a:r>
              <a:rPr lang="he-IL" sz="1800" dirty="0" smtClean="0">
                <a:solidFill>
                  <a:srgbClr val="0099FF"/>
                </a:solidFill>
              </a:rPr>
              <a:t>לשאלון</a:t>
            </a:r>
            <a:endParaRPr lang="he-IL" sz="1800" dirty="0">
              <a:solidFill>
                <a:srgbClr val="0099FF"/>
              </a:solidFill>
            </a:endParaRP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ייצוא </a:t>
            </a:r>
            <a:r>
              <a:rPr lang="he-IL" sz="1800" dirty="0">
                <a:solidFill>
                  <a:srgbClr val="0099FF"/>
                </a:solidFill>
              </a:rPr>
              <a:t>תשובות לשאלונים על בסיס מיפוי שדות אתר לשדות 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 </a:t>
            </a:r>
          </a:p>
          <a:p>
            <a:pPr marL="515938" lvl="1" indent="-515938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ייצוא במקביל כפנייה </a:t>
            </a:r>
            <a:endParaRPr lang="he-IL" sz="1800" dirty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endParaRPr lang="he-IL" sz="16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5973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כללית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85000" lnSpcReduction="10000"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אתר אחד (מידע + אישי ) – על בסיס קונספט "שבירת החומות"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שכבת ה </a:t>
            </a:r>
            <a:r>
              <a:rPr lang="en-US" sz="2800" dirty="0" smtClean="0">
                <a:solidFill>
                  <a:srgbClr val="0099FF"/>
                </a:solidFill>
              </a:rPr>
              <a:t>UI</a:t>
            </a:r>
            <a:r>
              <a:rPr lang="he-IL" sz="2800" dirty="0" smtClean="0">
                <a:solidFill>
                  <a:srgbClr val="0099FF"/>
                </a:solidFill>
              </a:rPr>
              <a:t> ללא מגבלות – קונספט סטייט אוף די ארט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במקסימום רכיבי תשתית ולוגיקה שפותחו עבור צה"ל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שימוש מקסימלי במוצרי צד ג' במקומות הנדרשים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שכפול </a:t>
            </a:r>
            <a:r>
              <a:rPr lang="he-IL" sz="2800" dirty="0" err="1" smtClean="0">
                <a:solidFill>
                  <a:srgbClr val="0099FF"/>
                </a:solidFill>
              </a:rPr>
              <a:t>לוגיקות</a:t>
            </a:r>
            <a:r>
              <a:rPr lang="he-IL" sz="2800" dirty="0" smtClean="0">
                <a:solidFill>
                  <a:srgbClr val="0099FF"/>
                </a:solidFill>
              </a:rPr>
              <a:t> מה</a:t>
            </a:r>
            <a:r>
              <a:rPr lang="en-US" sz="2800" dirty="0" smtClean="0">
                <a:solidFill>
                  <a:srgbClr val="0099FF"/>
                </a:solidFill>
              </a:rPr>
              <a:t>SAP </a:t>
            </a:r>
            <a:r>
              <a:rPr lang="he-IL" sz="2800" dirty="0" smtClean="0">
                <a:solidFill>
                  <a:srgbClr val="0099FF"/>
                </a:solidFill>
              </a:rPr>
              <a:t> לצד השחור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תכנון ל-2 "</a:t>
            </a:r>
            <a:r>
              <a:rPr lang="he-IL" sz="2800" dirty="0">
                <a:solidFill>
                  <a:srgbClr val="0099FF"/>
                </a:solidFill>
              </a:rPr>
              <a:t>פ</a:t>
            </a:r>
            <a:r>
              <a:rPr lang="he-IL" sz="2800" dirty="0" smtClean="0">
                <a:solidFill>
                  <a:srgbClr val="0099FF"/>
                </a:solidFill>
              </a:rPr>
              <a:t>עימות"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ארכיטקטורת סנכרון זהה לקיימת במילואים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rgbClr val="0099FF"/>
                </a:solidFill>
              </a:rPr>
              <a:t>סנכרון </a:t>
            </a:r>
            <a:r>
              <a:rPr lang="en-US" sz="2800" dirty="0" smtClean="0">
                <a:solidFill>
                  <a:srgbClr val="0099FF"/>
                </a:solidFill>
              </a:rPr>
              <a:t>online </a:t>
            </a:r>
            <a:r>
              <a:rPr lang="he-IL" sz="2800" dirty="0" smtClean="0">
                <a:solidFill>
                  <a:srgbClr val="0099FF"/>
                </a:solidFill>
              </a:rPr>
              <a:t> - כרגע מחוץ לאפיון עד להחלטה צה"לית בנוגע לתשתית – האתר יפותח בהנחה שיהיה בעתיד און ליין על מנת שלא נצטרך לכתוב מחדש את האתר כשייכנס ה</a:t>
            </a:r>
            <a:r>
              <a:rPr lang="en-US" sz="2800" dirty="0" smtClean="0">
                <a:solidFill>
                  <a:srgbClr val="0099FF"/>
                </a:solidFill>
              </a:rPr>
              <a:t>Online</a:t>
            </a:r>
            <a:endParaRPr lang="he-IL" sz="2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chemeClr val="tx1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8124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שאלונים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שאלונים למשתמש (גם כאלו שלא הגיעו ל</a:t>
            </a:r>
            <a:r>
              <a:rPr lang="en-US" sz="1800" dirty="0" smtClean="0">
                <a:solidFill>
                  <a:srgbClr val="0099FF"/>
                </a:solidFill>
              </a:rPr>
              <a:t>SAP</a:t>
            </a:r>
            <a:r>
              <a:rPr lang="he-IL" sz="1800" dirty="0" smtClean="0">
                <a:solidFill>
                  <a:srgbClr val="0099FF"/>
                </a:solidFill>
              </a:rPr>
              <a:t> )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קלט :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משתמש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פלט :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שאלונים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פניה ראשונה - תת שאלון מורכב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קלט : 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שאלון ,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תת שאלון, 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משתמש 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 smtClean="0">
                <a:solidFill>
                  <a:srgbClr val="0099FF"/>
                </a:solidFill>
              </a:rPr>
              <a:t>פלט </a:t>
            </a:r>
            <a:r>
              <a:rPr lang="he-IL" sz="1400" dirty="0">
                <a:solidFill>
                  <a:srgbClr val="0099FF"/>
                </a:solidFill>
              </a:rPr>
              <a:t>: מערך </a:t>
            </a:r>
            <a:r>
              <a:rPr lang="he-IL" sz="1400" dirty="0" smtClean="0">
                <a:solidFill>
                  <a:srgbClr val="0099FF"/>
                </a:solidFill>
              </a:rPr>
              <a:t>רמה 2 </a:t>
            </a:r>
            <a:r>
              <a:rPr lang="he-IL" sz="1400" dirty="0">
                <a:solidFill>
                  <a:srgbClr val="0099FF"/>
                </a:solidFill>
              </a:rPr>
              <a:t>(שלבים שלא נענו בלבד) </a:t>
            </a:r>
            <a:r>
              <a:rPr lang="he-IL" sz="1400" dirty="0" smtClean="0">
                <a:solidFill>
                  <a:srgbClr val="0099FF"/>
                </a:solidFill>
              </a:rPr>
              <a:t>,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שאלות רמה 3 לכל שלב  , מערך </a:t>
            </a:r>
            <a:r>
              <a:rPr lang="en-US" sz="1400" dirty="0" smtClean="0">
                <a:solidFill>
                  <a:srgbClr val="0099FF"/>
                </a:solidFill>
              </a:rPr>
              <a:t>ID</a:t>
            </a:r>
            <a:r>
              <a:rPr lang="he-IL" sz="1400" dirty="0" smtClean="0">
                <a:solidFill>
                  <a:srgbClr val="0099FF"/>
                </a:solidFill>
              </a:rPr>
              <a:t> תתי שאלות לכל שאלה </a:t>
            </a:r>
            <a:endParaRPr lang="he-IL" sz="14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תתבצע פנייה שוב על </a:t>
            </a:r>
            <a:r>
              <a:rPr lang="he-IL" sz="1800" dirty="0">
                <a:solidFill>
                  <a:srgbClr val="0099FF"/>
                </a:solidFill>
              </a:rPr>
              <a:t>שאלה שדורשת </a:t>
            </a:r>
            <a:r>
              <a:rPr lang="he-IL" sz="1800" dirty="0" smtClean="0">
                <a:solidFill>
                  <a:srgbClr val="0099FF"/>
                </a:solidFill>
              </a:rPr>
              <a:t>חוקה</a:t>
            </a: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קלט </a:t>
            </a:r>
            <a:r>
              <a:rPr lang="he-IL" sz="1400" dirty="0" smtClean="0">
                <a:solidFill>
                  <a:srgbClr val="0099FF"/>
                </a:solidFill>
              </a:rPr>
              <a:t>:</a:t>
            </a:r>
            <a:r>
              <a:rPr lang="en-US" sz="1400" dirty="0">
                <a:solidFill>
                  <a:srgbClr val="0099FF"/>
                </a:solidFill>
              </a:rPr>
              <a:t> ID</a:t>
            </a:r>
            <a:r>
              <a:rPr lang="he-IL" sz="1400" dirty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0099FF"/>
                </a:solidFill>
              </a:rPr>
              <a:t>שאלון, 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תת שאלון, 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משתמש </a:t>
            </a:r>
            <a:r>
              <a:rPr lang="he-IL" sz="1400" dirty="0" smtClean="0">
                <a:solidFill>
                  <a:srgbClr val="0099FF"/>
                </a:solidFill>
              </a:rPr>
              <a:t>, </a:t>
            </a:r>
            <a:r>
              <a:rPr lang="en-US" sz="1400" dirty="0" smtClean="0">
                <a:solidFill>
                  <a:srgbClr val="0099FF"/>
                </a:solidFill>
              </a:rPr>
              <a:t>ID </a:t>
            </a:r>
            <a:r>
              <a:rPr lang="he-IL" sz="1400" dirty="0" smtClean="0">
                <a:solidFill>
                  <a:srgbClr val="0099FF"/>
                </a:solidFill>
              </a:rPr>
              <a:t> שאלה שנענתה, ערך שנענה </a:t>
            </a:r>
            <a:endParaRPr lang="he-IL" sz="1400" dirty="0">
              <a:solidFill>
                <a:srgbClr val="0099FF"/>
              </a:solidFill>
            </a:endParaRPr>
          </a:p>
          <a:p>
            <a:pPr marL="742950" lvl="2" indent="-342900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400" dirty="0">
                <a:solidFill>
                  <a:srgbClr val="0099FF"/>
                </a:solidFill>
              </a:rPr>
              <a:t>פלט : מערך רמה </a:t>
            </a:r>
            <a:r>
              <a:rPr lang="he-IL" sz="1400" dirty="0" smtClean="0">
                <a:solidFill>
                  <a:srgbClr val="0099FF"/>
                </a:solidFill>
              </a:rPr>
              <a:t>2 (שלבים שלא נענו בלבד)  </a:t>
            </a:r>
            <a:r>
              <a:rPr lang="he-IL" sz="1400" dirty="0">
                <a:solidFill>
                  <a:srgbClr val="0099FF"/>
                </a:solidFill>
              </a:rPr>
              <a:t>, מערך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שאלות רמה 3 לכל שלב  , מערך </a:t>
            </a:r>
            <a:r>
              <a:rPr lang="en-US" sz="1400" dirty="0">
                <a:solidFill>
                  <a:srgbClr val="0099FF"/>
                </a:solidFill>
              </a:rPr>
              <a:t>ID</a:t>
            </a:r>
            <a:r>
              <a:rPr lang="he-IL" sz="1400" dirty="0">
                <a:solidFill>
                  <a:srgbClr val="0099FF"/>
                </a:solidFill>
              </a:rPr>
              <a:t> תתי שאלות לכל שאלה </a:t>
            </a: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1173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באנרים פרסונאליים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הצגת באנרים בתוך אתר התוכן כתלות במשתמש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ניהול </a:t>
            </a:r>
            <a:r>
              <a:rPr lang="he-IL" sz="1800" dirty="0">
                <a:solidFill>
                  <a:srgbClr val="FF0000"/>
                </a:solidFill>
              </a:rPr>
              <a:t>הבאנרים - כמסמכים במערכת ניהול התוכן</a:t>
            </a:r>
            <a:r>
              <a:rPr lang="he-IL" sz="1800" dirty="0" smtClean="0">
                <a:solidFill>
                  <a:srgbClr val="FF0000"/>
                </a:solidFill>
              </a:rPr>
              <a:t> </a:t>
            </a:r>
            <a:endParaRPr lang="he-IL" sz="1800" dirty="0">
              <a:solidFill>
                <a:srgbClr val="FF0000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פנייה למנגנון </a:t>
            </a:r>
            <a:r>
              <a:rPr lang="he-IL" sz="1800" dirty="0">
                <a:solidFill>
                  <a:srgbClr val="0099FF"/>
                </a:solidFill>
              </a:rPr>
              <a:t>החוקה </a:t>
            </a:r>
            <a:r>
              <a:rPr lang="he-IL" sz="1800" dirty="0" smtClean="0">
                <a:solidFill>
                  <a:srgbClr val="0099FF"/>
                </a:solidFill>
              </a:rPr>
              <a:t>לקבלת הבאנרים לפי פרופיל המשתמש </a:t>
            </a:r>
            <a:endParaRPr lang="he-IL" sz="1800" dirty="0">
              <a:solidFill>
                <a:srgbClr val="0099FF"/>
              </a:solidFill>
            </a:endParaRPr>
          </a:p>
          <a:p>
            <a:pPr lvl="0">
              <a:buClr>
                <a:srgbClr val="0099FF"/>
              </a:buClr>
            </a:pPr>
            <a:endParaRPr lang="he-IL" sz="14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4108" y="3423138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התייחסות לנתוני גלישה קודמת במנגנון חוקה</a:t>
            </a: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44117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צרכים ממנגנון חוקות – באנרים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638800"/>
          </a:xfrm>
        </p:spPr>
        <p:txBody>
          <a:bodyPr>
            <a:normAutofit/>
          </a:bodyPr>
          <a:lstStyle/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באנרים לפי </a:t>
            </a:r>
            <a:r>
              <a:rPr lang="en-US" sz="1800" dirty="0" smtClean="0">
                <a:solidFill>
                  <a:srgbClr val="0099FF"/>
                </a:solidFill>
              </a:rPr>
              <a:t>ID</a:t>
            </a:r>
            <a:r>
              <a:rPr lang="he-IL" sz="1800" dirty="0" smtClean="0">
                <a:solidFill>
                  <a:srgbClr val="0099FF"/>
                </a:solidFill>
              </a:rPr>
              <a:t> משתמש </a:t>
            </a:r>
            <a:endParaRPr lang="he-IL" sz="1800" dirty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1" indent="-342900" algn="r" rtl="1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>
              <a:solidFill>
                <a:srgbClr val="0099FF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3586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אזור המידע (תוכן)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גריד האתר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מראה מיקום – מנגנון גנרי קיים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 גישה מהירה לפניה (כמו באתר </a:t>
            </a:r>
            <a:r>
              <a:rPr lang="en-US" sz="1400" dirty="0" smtClean="0">
                <a:solidFill>
                  <a:srgbClr val="0099FF"/>
                </a:solidFill>
              </a:rPr>
              <a:t>YES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תמיכה בשפות  - להגדיר אלו שפות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FF0000"/>
                </a:solidFill>
              </a:rPr>
              <a:t>קוביית חיפוש 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כפתורי </a:t>
            </a:r>
            <a:r>
              <a:rPr lang="he-IL" sz="1400" dirty="0">
                <a:solidFill>
                  <a:srgbClr val="0099FF"/>
                </a:solidFill>
              </a:rPr>
              <a:t>שיתוף - כפתורי </a:t>
            </a:r>
            <a:r>
              <a:rPr lang="en-US" sz="1400" dirty="0">
                <a:solidFill>
                  <a:srgbClr val="0099FF"/>
                </a:solidFill>
              </a:rPr>
              <a:t>Share  , Like </a:t>
            </a:r>
            <a:r>
              <a:rPr lang="he-IL" sz="1400" dirty="0">
                <a:solidFill>
                  <a:srgbClr val="0099FF"/>
                </a:solidFill>
              </a:rPr>
              <a:t>ו </a:t>
            </a:r>
            <a:r>
              <a:rPr lang="he-IL" sz="1400" dirty="0" smtClean="0">
                <a:solidFill>
                  <a:srgbClr val="0099FF"/>
                </a:solidFill>
              </a:rPr>
              <a:t> </a:t>
            </a:r>
            <a:r>
              <a:rPr lang="en-US" sz="1400" dirty="0" smtClean="0">
                <a:solidFill>
                  <a:srgbClr val="0099FF"/>
                </a:solidFill>
              </a:rPr>
              <a:t>Invite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400" dirty="0" smtClean="0">
                <a:solidFill>
                  <a:srgbClr val="0099FF"/>
                </a:solidFill>
              </a:rPr>
              <a:t>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512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969" y="719544"/>
            <a:ext cx="8653536" cy="2514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מאגר רכיבים לשימוש מנהל האתר לצורך בנייה עצמאית של עמוד הבית ותבניות קריטיות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ניהול תגיות לכל פריט תוכן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תוכן שאינו פרסונאלי לא ישתנה בהתאם לפרופיל המשתמש (למעט באנרים מותאמים)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– תבנית תוצאות אחת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FF0000"/>
                </a:solidFill>
              </a:rPr>
              <a:t>יהיה תוכן לאוכלוסיות שונות : מדנים , מורים , הורים וכד' – נדחה בגלל התלות בניהול </a:t>
            </a:r>
            <a:r>
              <a:rPr lang="he-IL" sz="1800" dirty="0" err="1">
                <a:solidFill>
                  <a:srgbClr val="FF0000"/>
                </a:solidFill>
              </a:rPr>
              <a:t>יוזרים</a:t>
            </a:r>
            <a:r>
              <a:rPr lang="he-IL" sz="1800" dirty="0">
                <a:solidFill>
                  <a:srgbClr val="FF0000"/>
                </a:solidFill>
              </a:rPr>
              <a:t>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חיפוש </a:t>
            </a:r>
            <a:r>
              <a:rPr lang="he-IL" sz="1800" dirty="0" smtClean="0">
                <a:solidFill>
                  <a:srgbClr val="0099FF"/>
                </a:solidFill>
              </a:rPr>
              <a:t>לפי תגיות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2400" y="3100041"/>
            <a:ext cx="8841105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תבניות תוצאות חיפוש נוספות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תצוגת מידע לפי תגיות – שימוש במנגנון קיים באתר במחנה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תבנית תכנים דומים  - </a:t>
            </a:r>
            <a:r>
              <a:rPr lang="he-IL" sz="1800" dirty="0">
                <a:solidFill>
                  <a:srgbClr val="FF0000"/>
                </a:solidFill>
              </a:rPr>
              <a:t>שימוש במנגנון קיים באתר במחנה</a:t>
            </a:r>
            <a:endParaRPr lang="he-IL" sz="1800" dirty="0" smtClean="0">
              <a:solidFill>
                <a:srgbClr val="FF0000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54102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רצף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6741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תבניות תוכן שיפותחו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5410200"/>
          </a:xfrm>
        </p:spPr>
        <p:txBody>
          <a:bodyPr>
            <a:normAutofit/>
          </a:bodyPr>
          <a:lstStyle/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עמוד בית כולל בנייה עצמאית של רכיבים ע"י מנהלן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תבנית מסלולי גיוס ותפקידים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להשלים כולל התייחסות לסדר הרכיבים בצורה עצמאית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B050"/>
                </a:solidFill>
              </a:rPr>
              <a:t>להשלים</a:t>
            </a:r>
            <a:endParaRPr lang="he-IL" sz="1600" dirty="0" smtClean="0">
              <a:solidFill>
                <a:srgbClr val="00B050"/>
              </a:solidFill>
            </a:endParaRP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6541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תשתיות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מובייל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973097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FF0000"/>
                </a:solidFill>
              </a:rPr>
              <a:t>לתקן</a:t>
            </a:r>
          </a:p>
          <a:p>
            <a:pPr lvl="0">
              <a:buClr>
                <a:srgbClr val="0099FF"/>
              </a:buClr>
            </a:pPr>
            <a:endParaRPr lang="he-IL" sz="18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0099FF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800" y="2136531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במקביל לפעימה 1 – באמצעות מוצר </a:t>
            </a:r>
            <a:r>
              <a:rPr lang="en-US" b="1" dirty="0" err="1" smtClean="0">
                <a:solidFill>
                  <a:srgbClr val="8C6CA4"/>
                </a:solidFill>
              </a:rPr>
              <a:t>zuznow</a:t>
            </a:r>
            <a:r>
              <a:rPr lang="he-IL" b="1" dirty="0" smtClean="0">
                <a:solidFill>
                  <a:srgbClr val="8C6CA4"/>
                </a:solidFill>
              </a:rPr>
              <a:t>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אתר מותאם לתבניות מסובכות  (שאלונים , זימונים וכד' )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393831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אפליקציה היברידית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138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ניטור ודוחות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העברת מידע מהשחור לאדום 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הכנסה תקינה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שחור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קליטה תקינה של נתונים ב</a:t>
            </a:r>
            <a:r>
              <a:rPr lang="en-US" sz="1600" dirty="0" smtClean="0">
                <a:solidFill>
                  <a:srgbClr val="0099FF"/>
                </a:solidFill>
              </a:rPr>
              <a:t>DB</a:t>
            </a:r>
            <a:r>
              <a:rPr lang="he-IL" sz="1600" dirty="0" smtClean="0">
                <a:solidFill>
                  <a:srgbClr val="0099FF"/>
                </a:solidFill>
              </a:rPr>
              <a:t> האדום</a:t>
            </a:r>
          </a:p>
          <a:p>
            <a:pPr marL="1258888" lvl="1" indent="-515938" algn="r" rtl="1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600" dirty="0" smtClean="0">
                <a:solidFill>
                  <a:srgbClr val="0099FF"/>
                </a:solidFill>
              </a:rPr>
              <a:t>מייל לגולש – בעת קליטה של נתונים ל</a:t>
            </a:r>
            <a:r>
              <a:rPr lang="en-US" sz="1600" dirty="0" smtClean="0">
                <a:solidFill>
                  <a:srgbClr val="0099FF"/>
                </a:solidFill>
              </a:rPr>
              <a:t>SAP </a:t>
            </a:r>
            <a:r>
              <a:rPr lang="he-IL" sz="1600" dirty="0" smtClean="0">
                <a:solidFill>
                  <a:srgbClr val="0099FF"/>
                </a:solidFill>
              </a:rPr>
              <a:t>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FF0000"/>
                </a:solidFill>
              </a:rPr>
              <a:t>דוחות שגויים למנהלן – מה שקיים במילואים בהתאמה למידע הספציפי לאתר זה </a:t>
            </a:r>
          </a:p>
          <a:p>
            <a:pPr marL="515938" indent="-515938">
              <a:buClr>
                <a:srgbClr val="0099FF"/>
              </a:buClr>
              <a:buFont typeface="Wingdings" panose="05000000000000000000" pitchFamily="2" charset="2"/>
              <a:buChar char="§"/>
            </a:pPr>
            <a:r>
              <a:rPr lang="he-IL" sz="1800" dirty="0" smtClean="0">
                <a:solidFill>
                  <a:srgbClr val="0099FF"/>
                </a:solidFill>
              </a:rPr>
              <a:t>כלי דוחות – מבוסס מוצר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41960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הסתייגויות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על כלי הדוחות לקבל הרשאה מלאה לבסיס הנתונים  - לבדיקת תהילה המשמעויות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4059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תפיסה טכנית של הפתרון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985" y="1752600"/>
            <a:ext cx="8077200" cy="47244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endParaRPr lang="he-IL" sz="3600" dirty="0" smtClean="0">
              <a:solidFill>
                <a:srgbClr val="0099FF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3600" dirty="0" smtClean="0">
              <a:solidFill>
                <a:schemeClr val="tx1"/>
              </a:solidFill>
            </a:endParaRPr>
          </a:p>
          <a:p>
            <a:pPr lvl="0"/>
            <a:endParaRPr lang="en-US" sz="3600" dirty="0">
              <a:solidFill>
                <a:schemeClr val="tx1"/>
              </a:solidFill>
            </a:endParaRPr>
          </a:p>
          <a:p>
            <a:endParaRPr lang="he-IL" sz="3600" dirty="0"/>
          </a:p>
          <a:p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9974"/>
              </p:ext>
            </p:extLst>
          </p:nvPr>
        </p:nvGraphicFramePr>
        <p:xfrm>
          <a:off x="76200" y="785446"/>
          <a:ext cx="8882136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084"/>
                <a:gridCol w="1774340"/>
                <a:gridCol w="2960712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הערות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מוצר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צורך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לדיון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ניהול</a:t>
                      </a:r>
                      <a:r>
                        <a:rPr lang="he-IL" baseline="0" dirty="0" smtClean="0"/>
                        <a:t> תבניות התוכן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לדיון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תשתית </a:t>
                      </a:r>
                      <a:r>
                        <a:rPr lang="he-IL" baseline="0" dirty="0" smtClean="0"/>
                        <a:t>פיתוח אזור אישי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תמיכה</a:t>
                      </a:r>
                      <a:r>
                        <a:rPr lang="he-IL" baseline="0" dirty="0" smtClean="0"/>
                        <a:t> מלאה בחוק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אינו מגביל ב</a:t>
                      </a:r>
                      <a:r>
                        <a:rPr lang="en-US" baseline="0" dirty="0" smtClean="0"/>
                        <a:t>UI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מנגנון ניטור לתקינות הנגישות של האתר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user1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תמיכה בחוק נגישות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מובנה להדרכת הגולשים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יכולות ניטור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</a:pPr>
                      <a:r>
                        <a:rPr lang="he-IL" baseline="0" dirty="0" smtClean="0"/>
                        <a:t>כולל מנגנוני </a:t>
                      </a:r>
                      <a:r>
                        <a:rPr lang="en-US" baseline="0" dirty="0" smtClean="0"/>
                        <a:t>AB</a:t>
                      </a:r>
                      <a:r>
                        <a:rPr lang="he-IL" baseline="0" dirty="0" smtClean="0"/>
                        <a:t> טסט לבחינת השימושיות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err="1" smtClean="0"/>
                        <a:t>Walkme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הכוונה מודרכת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JBOSS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 חוקה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מול </a:t>
                      </a:r>
                      <a:r>
                        <a:rPr lang="en-US" dirty="0" smtClean="0"/>
                        <a:t>DB</a:t>
                      </a:r>
                      <a:r>
                        <a:rPr lang="he-IL" dirty="0" smtClean="0"/>
                        <a:t> </a:t>
                      </a:r>
                      <a:r>
                        <a:rPr lang="en-US" dirty="0" smtClean="0"/>
                        <a:t>"</a:t>
                      </a:r>
                      <a:r>
                        <a:rPr lang="he-IL" dirty="0" smtClean="0"/>
                        <a:t>מראה</a:t>
                      </a:r>
                      <a:r>
                        <a:rPr lang="en-US" dirty="0" smtClean="0"/>
                        <a:t>"</a:t>
                      </a:r>
                      <a:r>
                        <a:rPr lang="he-IL" dirty="0" smtClean="0"/>
                        <a:t> שלא יפגע</a:t>
                      </a:r>
                      <a:r>
                        <a:rPr lang="he-IL" baseline="0" dirty="0" smtClean="0"/>
                        <a:t> ב</a:t>
                      </a:r>
                      <a:r>
                        <a:rPr lang="en-US" baseline="0" dirty="0" smtClean="0"/>
                        <a:t>DB </a:t>
                      </a:r>
                      <a:r>
                        <a:rPr lang="he-IL" baseline="0" dirty="0" smtClean="0"/>
                        <a:t> קיים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/>
                        <a:t>Report Designer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כלי דוחות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ניטור </a:t>
                      </a:r>
                      <a:r>
                        <a:rPr lang="he-IL" dirty="0" err="1" smtClean="0"/>
                        <a:t>ב"מ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פעימה </a:t>
                      </a:r>
                      <a:r>
                        <a:rPr lang="en-US" dirty="0" smtClean="0"/>
                        <a:t>2</a:t>
                      </a:r>
                      <a:r>
                        <a:rPr lang="he-IL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BUPMYARD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מנגנון</a:t>
                      </a:r>
                      <a:r>
                        <a:rPr lang="he-IL" baseline="0" dirty="0" smtClean="0"/>
                        <a:t> איחוד פניות למנהלן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לבחירת</a:t>
                      </a:r>
                      <a:r>
                        <a:rPr lang="he-IL" baseline="0" dirty="0" smtClean="0"/>
                        <a:t> צה"ל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צ'אט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הפתרון</a:t>
                      </a:r>
                      <a:r>
                        <a:rPr lang="he-IL" baseline="0" dirty="0" smtClean="0"/>
                        <a:t> כולל גם אפליקציה בתוכו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 smtClean="0"/>
                        <a:t>זוזנאו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יצירת אתר</a:t>
                      </a:r>
                      <a:r>
                        <a:rPr lang="he-IL" baseline="0" dirty="0" smtClean="0"/>
                        <a:t> מותאם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84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סביבות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53536" cy="2514600"/>
          </a:xfrm>
        </p:spPr>
        <p:txBody>
          <a:bodyPr>
            <a:normAutofit/>
          </a:bodyPr>
          <a:lstStyle/>
          <a:p>
            <a:pPr lvl="0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1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4 סביבות  : פיתוח (מטריקס ) , </a:t>
            </a:r>
            <a:r>
              <a:rPr lang="en-US" sz="1800" dirty="0" smtClean="0">
                <a:solidFill>
                  <a:srgbClr val="0099FF"/>
                </a:solidFill>
              </a:rPr>
              <a:t>QA</a:t>
            </a:r>
            <a:r>
              <a:rPr lang="he-IL" sz="1800" dirty="0" smtClean="0">
                <a:solidFill>
                  <a:srgbClr val="0099FF"/>
                </a:solidFill>
              </a:rPr>
              <a:t> (מטריקס ) ,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(תהילה ) , </a:t>
            </a:r>
            <a:r>
              <a:rPr lang="en-US" sz="1800" dirty="0" smtClean="0">
                <a:solidFill>
                  <a:srgbClr val="0099FF"/>
                </a:solidFill>
              </a:rPr>
              <a:t>PROD</a:t>
            </a:r>
            <a:r>
              <a:rPr lang="he-IL" sz="1800" dirty="0" smtClean="0">
                <a:solidFill>
                  <a:srgbClr val="0099FF"/>
                </a:solidFill>
              </a:rPr>
              <a:t> (תהילה) </a:t>
            </a:r>
          </a:p>
          <a:p>
            <a:pPr marL="515938" lvl="0" indent="-515938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סביבת </a:t>
            </a:r>
            <a:r>
              <a:rPr lang="en-US" sz="1800" dirty="0" smtClean="0">
                <a:solidFill>
                  <a:srgbClr val="0099FF"/>
                </a:solidFill>
              </a:rPr>
              <a:t>STAGING</a:t>
            </a:r>
            <a:r>
              <a:rPr lang="he-IL" sz="1800" dirty="0" smtClean="0">
                <a:solidFill>
                  <a:srgbClr val="0099FF"/>
                </a:solidFill>
              </a:rPr>
              <a:t> – קוד נפרד מה</a:t>
            </a:r>
            <a:r>
              <a:rPr lang="en-US" sz="1800" dirty="0" smtClean="0">
                <a:solidFill>
                  <a:srgbClr val="0099FF"/>
                </a:solidFill>
              </a:rPr>
              <a:t>PROD </a:t>
            </a:r>
            <a:r>
              <a:rPr lang="he-IL" sz="1800" dirty="0" smtClean="0">
                <a:solidFill>
                  <a:srgbClr val="0099FF"/>
                </a:solidFill>
              </a:rPr>
              <a:t> 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משותף 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endParaRPr lang="he-IL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10662" y="2455903"/>
            <a:ext cx="8653536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פעימה 2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>
                <a:solidFill>
                  <a:srgbClr val="0099FF"/>
                </a:solidFill>
              </a:rPr>
              <a:t>סביבת </a:t>
            </a:r>
            <a:r>
              <a:rPr lang="en-US" sz="1800" dirty="0">
                <a:solidFill>
                  <a:srgbClr val="0099FF"/>
                </a:solidFill>
              </a:rPr>
              <a:t>STAGING</a:t>
            </a:r>
            <a:r>
              <a:rPr lang="he-IL" sz="1800" dirty="0">
                <a:solidFill>
                  <a:srgbClr val="0099FF"/>
                </a:solidFill>
              </a:rPr>
              <a:t> </a:t>
            </a:r>
            <a:r>
              <a:rPr lang="he-IL" sz="1800" dirty="0" smtClean="0">
                <a:solidFill>
                  <a:srgbClr val="0099FF"/>
                </a:solidFill>
              </a:rPr>
              <a:t> קוד ו</a:t>
            </a:r>
            <a:r>
              <a:rPr lang="en-US" sz="1800" dirty="0" smtClean="0">
                <a:solidFill>
                  <a:srgbClr val="0099FF"/>
                </a:solidFill>
              </a:rPr>
              <a:t>DB</a:t>
            </a:r>
            <a:r>
              <a:rPr lang="he-IL" sz="1800" dirty="0" smtClean="0">
                <a:solidFill>
                  <a:srgbClr val="0099FF"/>
                </a:solidFill>
              </a:rPr>
              <a:t> נפרד (מנגנון ייבוא ייצוא משוכפל ) 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22385" y="3505160"/>
            <a:ext cx="8653536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0099FF"/>
              </a:buClr>
            </a:pPr>
            <a:r>
              <a:rPr lang="he-IL" b="1" dirty="0" smtClean="0">
                <a:solidFill>
                  <a:srgbClr val="8C6CA4"/>
                </a:solidFill>
              </a:rPr>
              <a:t>לבחינה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1800" dirty="0" smtClean="0">
                <a:solidFill>
                  <a:srgbClr val="0099FF"/>
                </a:solidFill>
              </a:rPr>
              <a:t>יכולת העברת מידע אוטומטית בין סביבות </a:t>
            </a:r>
          </a:p>
          <a:p>
            <a:pPr marL="342900" indent="-342900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1800" dirty="0" smtClean="0">
              <a:solidFill>
                <a:schemeClr val="tx1"/>
              </a:solidFill>
            </a:endParaRPr>
          </a:p>
          <a:p>
            <a:pPr fontAlgn="auto"/>
            <a:endParaRPr lang="en-US" sz="1800" dirty="0" smtClean="0">
              <a:solidFill>
                <a:schemeClr val="tx1"/>
              </a:solidFill>
            </a:endParaRPr>
          </a:p>
          <a:p>
            <a:pPr fontAlgn="auto"/>
            <a:endParaRPr lang="he-IL" sz="1800" dirty="0" smtClean="0"/>
          </a:p>
          <a:p>
            <a:pPr fontAlgn="auto"/>
            <a:endParaRPr lang="en-US" sz="1800" dirty="0" smtClean="0"/>
          </a:p>
          <a:p>
            <a:pPr fontAlgn="auto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6257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נושאים לדיון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7538" y="1066800"/>
            <a:ext cx="8077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400" b="0" kern="120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800" kern="1200">
                <a:solidFill>
                  <a:schemeClr val="bg1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ניפוח נתונים ?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שמירת סיסמא בדפדפן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שפות – האם יש מספיק תוכן לשפות נוספות 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נותנים גמישות לשינוי </a:t>
            </a:r>
            <a:r>
              <a:rPr lang="en-US" sz="2000" dirty="0" smtClean="0">
                <a:solidFill>
                  <a:srgbClr val="0099FF"/>
                </a:solidFill>
              </a:rPr>
              <a:t>CSS</a:t>
            </a:r>
            <a:r>
              <a:rPr lang="he-IL" sz="2000" dirty="0" smtClean="0">
                <a:solidFill>
                  <a:srgbClr val="0099FF"/>
                </a:solidFill>
              </a:rPr>
              <a:t> למנהלן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האם יש מוצר צ'אט קיים </a:t>
            </a:r>
          </a:p>
          <a:p>
            <a:pPr marL="515938" indent="-515938" fontAlgn="auto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000" dirty="0" smtClean="0">
                <a:solidFill>
                  <a:srgbClr val="0099FF"/>
                </a:solidFill>
              </a:rPr>
              <a:t>ניהול סיסמאות משתמשים – האם בצד השחור </a:t>
            </a:r>
            <a:endParaRPr lang="he-IL" dirty="0" smtClean="0">
              <a:solidFill>
                <a:srgbClr val="0099FF"/>
              </a:solidFill>
            </a:endParaRPr>
          </a:p>
          <a:p>
            <a:pPr fontAlgn="auto">
              <a:buClr>
                <a:srgbClr val="0099FF"/>
              </a:buClr>
            </a:pPr>
            <a:endParaRPr lang="he-IL" sz="2000" dirty="0" smtClean="0">
              <a:solidFill>
                <a:schemeClr val="tx1"/>
              </a:solidFill>
            </a:endParaRPr>
          </a:p>
          <a:p>
            <a:pPr fontAlgn="auto"/>
            <a:endParaRPr lang="en-US" sz="2000" dirty="0" smtClean="0">
              <a:solidFill>
                <a:schemeClr val="tx1"/>
              </a:solidFill>
            </a:endParaRPr>
          </a:p>
          <a:p>
            <a:pPr fontAlgn="auto"/>
            <a:endParaRPr lang="he-IL" sz="2000" dirty="0" smtClean="0"/>
          </a:p>
          <a:p>
            <a:pPr fontAlgn="auto"/>
            <a:endParaRPr lang="en-US" sz="2000" dirty="0" smtClean="0"/>
          </a:p>
          <a:p>
            <a:pPr fontAlgn="auto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9919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מערכת ניהול התוכן ותשתית הפיתוח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הנחת היסוד לדיון- חלוקה של תכולות הפרויקט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65993"/>
              </p:ext>
            </p:extLst>
          </p:nvPr>
        </p:nvGraphicFramePr>
        <p:xfrm>
          <a:off x="1524000" y="1397000"/>
          <a:ext cx="68580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/>
                <a:gridCol w="914400"/>
              </a:tblGrid>
              <a:tr h="4013200"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אפליקציות ומידע אישי </a:t>
                      </a:r>
                      <a:r>
                        <a:rPr lang="he-IL" baseline="0" dirty="0" smtClean="0"/>
                        <a:t> </a:t>
                      </a: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r>
                        <a:rPr lang="he-IL" baseline="0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אזור</a:t>
                      </a:r>
                      <a:r>
                        <a:rPr lang="he-IL" baseline="0" dirty="0" smtClean="0"/>
                        <a:t> ה</a:t>
                      </a:r>
                      <a:r>
                        <a:rPr lang="he-IL" dirty="0" smtClean="0"/>
                        <a:t>תוכן</a:t>
                      </a: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endParaRPr lang="he-IL" baseline="0" dirty="0" smtClean="0"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endParaRPr>
                    </a:p>
                    <a:p>
                      <a:pPr algn="ctr"/>
                      <a:endParaRPr lang="he-IL" baseline="0" dirty="0" smtClean="0"/>
                    </a:p>
                    <a:p>
                      <a:pPr algn="ctr"/>
                      <a:r>
                        <a:rPr lang="he-IL" baseline="0" dirty="0" smtClean="0"/>
                        <a:t>10%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05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33400" y="106977"/>
            <a:ext cx="8424936" cy="523220"/>
          </a:xfrm>
        </p:spPr>
        <p:txBody>
          <a:bodyPr/>
          <a:lstStyle/>
          <a:p>
            <a:r>
              <a:rPr lang="he-IL" dirty="0" smtClean="0"/>
              <a:t>השוואה </a:t>
            </a:r>
            <a:r>
              <a:rPr lang="en-US" dirty="0" smtClean="0"/>
              <a:t>KS </a:t>
            </a:r>
            <a:r>
              <a:rPr lang="he-IL" dirty="0" smtClean="0"/>
              <a:t> מול </a:t>
            </a:r>
            <a:r>
              <a:rPr lang="en-US" dirty="0" smtClean="0"/>
              <a:t>EPI</a:t>
            </a:r>
            <a:r>
              <a:rPr lang="he-IL" dirty="0" smtClean="0"/>
              <a:t>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24839"/>
              </p:ext>
            </p:extLst>
          </p:nvPr>
        </p:nvGraphicFramePr>
        <p:xfrm>
          <a:off x="304800" y="1116869"/>
          <a:ext cx="8653536" cy="543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717"/>
                <a:gridCol w="1532717"/>
                <a:gridCol w="1386744"/>
                <a:gridCol w="4201358"/>
              </a:tblGrid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err="1" smtClean="0"/>
                        <a:t>אומברקו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ציון </a:t>
                      </a:r>
                      <a:r>
                        <a:rPr lang="en-US" dirty="0" smtClean="0"/>
                        <a:t>EPI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ציון </a:t>
                      </a:r>
                      <a:r>
                        <a:rPr lang="en-US" dirty="0" smtClean="0"/>
                        <a:t>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פרמטר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נוחות ניהול התוכן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יכולת עדכון מבנה וסדר</a:t>
                      </a:r>
                      <a:r>
                        <a:rPr lang="he-IL" baseline="0" dirty="0" smtClean="0"/>
                        <a:t> רכיבי ה</a:t>
                      </a:r>
                      <a:r>
                        <a:rPr lang="he-IL" dirty="0" smtClean="0"/>
                        <a:t>תוכן בתבנית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שינוי בליבת</a:t>
                      </a:r>
                      <a:r>
                        <a:rPr lang="he-IL" baseline="0" dirty="0" smtClean="0"/>
                        <a:t> המערכת כולל </a:t>
                      </a:r>
                      <a:r>
                        <a:rPr lang="en-US" baseline="0" dirty="0" smtClean="0"/>
                        <a:t>API</a:t>
                      </a:r>
                      <a:endParaRPr lang="en-US" dirty="0" smtClean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ביצוע התאמות</a:t>
                      </a:r>
                      <a:r>
                        <a:rPr lang="he-IL" baseline="0" dirty="0" smtClean="0"/>
                        <a:t> ל</a:t>
                      </a:r>
                      <a:r>
                        <a:rPr lang="he-IL" dirty="0" smtClean="0"/>
                        <a:t>מערכת ניהול</a:t>
                      </a:r>
                      <a:r>
                        <a:rPr lang="he-IL" baseline="0" dirty="0" smtClean="0"/>
                        <a:t> המשתמשים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יכולת</a:t>
                      </a:r>
                      <a:r>
                        <a:rPr lang="he-IL" baseline="0" dirty="0" smtClean="0"/>
                        <a:t> שילוב חוקה חיצונית </a:t>
                      </a:r>
                      <a:endParaRPr lang="en-US" dirty="0" smtClean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לא</a:t>
                      </a:r>
                      <a:r>
                        <a:rPr lang="he-IL" baseline="0" dirty="0" smtClean="0"/>
                        <a:t> קיים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ביצוע פעולות</a:t>
                      </a:r>
                      <a:r>
                        <a:rPr lang="he-IL" baseline="0" dirty="0" smtClean="0"/>
                        <a:t> על ה </a:t>
                      </a:r>
                      <a:r>
                        <a:rPr lang="en-US" dirty="0" smtClean="0"/>
                        <a:t>DB</a:t>
                      </a:r>
                      <a:r>
                        <a:rPr lang="he-IL" dirty="0" smtClean="0"/>
                        <a:t> של המערכת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לא</a:t>
                      </a:r>
                      <a:r>
                        <a:rPr lang="he-IL" baseline="0" dirty="0" smtClean="0"/>
                        <a:t> קיים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לא</a:t>
                      </a:r>
                      <a:r>
                        <a:rPr lang="he-IL" baseline="0" dirty="0" smtClean="0"/>
                        <a:t> קיים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התקנה בתהילה ואישור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baseline="0" dirty="0" err="1" smtClean="0"/>
                        <a:t>מצו"ב</a:t>
                      </a:r>
                      <a:r>
                        <a:rPr lang="he-I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2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מודולים שאינם דורשים אינטגרציה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aseline="0" dirty="0" smtClean="0"/>
                        <a:t>(תוכן בלבד)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2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מודולים שאינם דורשים אינטגרציה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aseline="0" dirty="0" smtClean="0"/>
                        <a:t>(תוכן בלבד) 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2</a:t>
                      </a:r>
                    </a:p>
                    <a:p>
                      <a:pPr algn="ctr" rtl="1"/>
                      <a:r>
                        <a:rPr lang="he-IL" dirty="0" smtClean="0"/>
                        <a:t>מודולים</a:t>
                      </a:r>
                      <a:r>
                        <a:rPr lang="he-IL" baseline="0" dirty="0" smtClean="0"/>
                        <a:t> שפותחו עבור צה"ל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שימוש בהרחבות 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זמן</a:t>
                      </a:r>
                      <a:endParaRPr lang="en-US" dirty="0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עלות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688867"/>
            <a:ext cx="2743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1- גבוה 3- נמוך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03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תכולת האתר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853"/>
            <a:ext cx="9144000" cy="21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2"/>
          <p:cNvSpPr txBox="1">
            <a:spLocks/>
          </p:cNvSpPr>
          <p:nvPr/>
        </p:nvSpPr>
        <p:spPr>
          <a:xfrm>
            <a:off x="359532" y="2805506"/>
            <a:ext cx="8424936" cy="523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</a:pPr>
            <a:r>
              <a:rPr lang="he-IL" sz="4800" b="1" dirty="0" err="1" smtClean="0">
                <a:solidFill>
                  <a:prstClr val="white"/>
                </a:solidFill>
                <a:cs typeface="+mn-cs"/>
              </a:rPr>
              <a:t>איזור</a:t>
            </a:r>
            <a:r>
              <a:rPr lang="he-IL" sz="4800" b="1" dirty="0" smtClean="0">
                <a:solidFill>
                  <a:prstClr val="white"/>
                </a:solidFill>
                <a:cs typeface="+mn-cs"/>
              </a:rPr>
              <a:t> אישי </a:t>
            </a:r>
            <a:endParaRPr lang="he-IL" sz="3200" b="1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מסכים ומודולים </a:t>
            </a:r>
            <a:r>
              <a:rPr lang="he-IL" dirty="0" err="1" smtClean="0"/>
              <a:t>באיזור</a:t>
            </a:r>
            <a:r>
              <a:rPr lang="he-IL" dirty="0" smtClean="0"/>
              <a:t> האישי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472440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LOGIN</a:t>
            </a:r>
            <a:endParaRPr lang="he-IL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תת סרגל ניווט 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עמוד בית אזור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פרופיל אישי - פרטיים אישיים , החלפת סיסמא וכד'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TIMELINE</a:t>
            </a: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 אישי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הודעות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פניות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זימונים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r>
              <a:rPr lang="he-IL" sz="2800" dirty="0" smtClean="0">
                <a:solidFill>
                  <a:schemeClr val="accent2">
                    <a:lumMod val="75000"/>
                  </a:schemeClr>
                </a:solidFill>
              </a:rPr>
              <a:t>מודול שאלונים </a:t>
            </a: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marL="342900" lvl="0" indent="-342900">
              <a:buClr>
                <a:srgbClr val="0099FF"/>
              </a:buClr>
              <a:buFont typeface="Wingdings" panose="05000000000000000000" pitchFamily="2" charset="2"/>
              <a:buChar char="v"/>
            </a:pPr>
            <a:endParaRPr lang="he-IL" sz="2800" dirty="0" smtClean="0">
              <a:solidFill>
                <a:srgbClr val="0070C0"/>
              </a:solidFill>
            </a:endParaRPr>
          </a:p>
          <a:p>
            <a:pPr lvl="0"/>
            <a:endParaRPr lang="en-US" sz="2800" dirty="0">
              <a:solidFill>
                <a:schemeClr val="tx1"/>
              </a:solidFill>
            </a:endParaRPr>
          </a:p>
          <a:p>
            <a:endParaRPr lang="he-IL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606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 : ניהול משתמשים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72298"/>
            <a:ext cx="8653536" cy="5552302"/>
          </a:xfrm>
        </p:spPr>
        <p:txBody>
          <a:bodyPr>
            <a:noAutofit/>
          </a:bodyPr>
          <a:lstStyle/>
          <a:p>
            <a:pPr lvl="0">
              <a:buClr>
                <a:srgbClr val="0099FF"/>
              </a:buClr>
            </a:pPr>
            <a:r>
              <a:rPr lang="he-IL" sz="1800" b="1" u="sng" dirty="0" smtClean="0">
                <a:solidFill>
                  <a:srgbClr val="8C6CA4"/>
                </a:solidFill>
              </a:rPr>
              <a:t>סוגי משתמשים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מלש"בים</a:t>
            </a:r>
            <a:r>
              <a:rPr lang="he-IL" sz="1400" dirty="0" smtClean="0">
                <a:solidFill>
                  <a:srgbClr val="0099FF"/>
                </a:solidFill>
              </a:rPr>
              <a:t> –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 (סיסמאות – </a:t>
            </a:r>
            <a:r>
              <a:rPr lang="en-US" sz="1400" dirty="0" smtClean="0">
                <a:solidFill>
                  <a:srgbClr val="0099FF"/>
                </a:solidFill>
              </a:rPr>
              <a:t> </a:t>
            </a:r>
            <a:r>
              <a:rPr lang="he-IL" sz="1400" dirty="0" smtClean="0">
                <a:solidFill>
                  <a:srgbClr val="0099FF"/>
                </a:solidFill>
              </a:rPr>
              <a:t>מנוהלות אצלנו , סיסמא ראשונית בבחינה, שדה מועדון יותר רק בשחור  )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משויכים בתהליך הייבוא ל-2 קבוצות :  "</a:t>
            </a:r>
            <a:r>
              <a:rPr lang="he-IL" sz="1400" dirty="0" err="1" smtClean="0">
                <a:solidFill>
                  <a:srgbClr val="FF0000"/>
                </a:solidFill>
              </a:rPr>
              <a:t>מלש"בים</a:t>
            </a:r>
            <a:r>
              <a:rPr lang="he-IL" sz="1400" dirty="0" smtClean="0">
                <a:solidFill>
                  <a:srgbClr val="FF0000"/>
                </a:solidFill>
              </a:rPr>
              <a:t> "  , בית הספר בו הם לומדים (מגיע מה</a:t>
            </a:r>
            <a:r>
              <a:rPr lang="en-US" sz="1400" dirty="0" smtClean="0">
                <a:solidFill>
                  <a:srgbClr val="FF0000"/>
                </a:solidFill>
              </a:rPr>
              <a:t>SAP </a:t>
            </a:r>
            <a:r>
              <a:rPr lang="he-IL" sz="1400" dirty="0" smtClean="0">
                <a:solidFill>
                  <a:srgbClr val="FF0000"/>
                </a:solidFill>
              </a:rPr>
              <a:t> , </a:t>
            </a:r>
            <a:r>
              <a:rPr lang="he-IL" sz="1400" b="1" dirty="0" smtClean="0">
                <a:solidFill>
                  <a:srgbClr val="FF0000"/>
                </a:solidFill>
              </a:rPr>
              <a:t>רק אחרי צו ראשון </a:t>
            </a:r>
            <a:r>
              <a:rPr lang="he-IL" sz="1400" dirty="0" smtClean="0">
                <a:solidFill>
                  <a:srgbClr val="FF0000"/>
                </a:solidFill>
              </a:rPr>
              <a:t>)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FF0000"/>
                </a:solidFill>
              </a:rPr>
              <a:t>בפרופיל מוגדר להם 2 </a:t>
            </a:r>
            <a:r>
              <a:rPr lang="he-IL" sz="1400" dirty="0" err="1" smtClean="0">
                <a:solidFill>
                  <a:srgbClr val="FF0000"/>
                </a:solidFill>
              </a:rPr>
              <a:t>יוזרים</a:t>
            </a:r>
            <a:r>
              <a:rPr lang="he-IL" sz="1400" dirty="0" smtClean="0">
                <a:solidFill>
                  <a:srgbClr val="FF0000"/>
                </a:solidFill>
              </a:rPr>
              <a:t> אליהם הם שייכים : הורה 1 , הורה 2 – מגיע מה</a:t>
            </a:r>
            <a:r>
              <a:rPr lang="en-US" sz="1400" dirty="0" smtClean="0">
                <a:solidFill>
                  <a:srgbClr val="FF0000"/>
                </a:solidFill>
              </a:rPr>
              <a:t>SAP</a:t>
            </a:r>
            <a:r>
              <a:rPr lang="he-IL" sz="1400" dirty="0" smtClean="0">
                <a:solidFill>
                  <a:srgbClr val="FF0000"/>
                </a:solidFill>
              </a:rPr>
              <a:t> ת"ז של כל הורה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 </a:t>
            </a:r>
            <a:r>
              <a:rPr lang="he-IL" sz="1400" dirty="0">
                <a:solidFill>
                  <a:srgbClr val="0099FF"/>
                </a:solidFill>
              </a:rPr>
              <a:t>תהליך יצירת </a:t>
            </a:r>
            <a:r>
              <a:rPr lang="he-IL" sz="1400" dirty="0" err="1">
                <a:solidFill>
                  <a:srgbClr val="0099FF"/>
                </a:solidFill>
              </a:rPr>
              <a:t>יזור</a:t>
            </a:r>
            <a:r>
              <a:rPr lang="he-IL" sz="1400" dirty="0">
                <a:solidFill>
                  <a:srgbClr val="0099FF"/>
                </a:solidFill>
              </a:rPr>
              <a:t> להורה בזמן ייבוא </a:t>
            </a:r>
            <a:r>
              <a:rPr lang="he-IL" sz="1400" dirty="0" err="1">
                <a:solidFill>
                  <a:srgbClr val="0099FF"/>
                </a:solidFill>
              </a:rPr>
              <a:t>המלש"ב</a:t>
            </a:r>
            <a:r>
              <a:rPr lang="he-IL" sz="1400" dirty="0">
                <a:solidFill>
                  <a:srgbClr val="0099FF"/>
                </a:solidFill>
              </a:rPr>
              <a:t> </a:t>
            </a:r>
            <a:endParaRPr lang="he-IL" sz="1400" dirty="0" smtClean="0">
              <a:solidFill>
                <a:srgbClr val="FF0000"/>
              </a:solidFill>
            </a:endParaRPr>
          </a:p>
          <a:p>
            <a:pPr lvl="0">
              <a:buClr>
                <a:srgbClr val="0099FF"/>
              </a:buClr>
            </a:pPr>
            <a:r>
              <a:rPr lang="he-IL" sz="1400" u="sng" dirty="0" err="1" smtClean="0">
                <a:solidFill>
                  <a:srgbClr val="0099FF"/>
                </a:solidFill>
              </a:rPr>
              <a:t>מד"נים</a:t>
            </a:r>
            <a:r>
              <a:rPr lang="he-IL" sz="1400" dirty="0" smtClean="0">
                <a:solidFill>
                  <a:srgbClr val="0099FF"/>
                </a:solidFill>
              </a:rPr>
              <a:t> -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במערכת ניהול התוכן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משויכים בצורה ידנית ל-2 </a:t>
            </a:r>
            <a:r>
              <a:rPr lang="he-IL" sz="1400" dirty="0">
                <a:solidFill>
                  <a:srgbClr val="0099FF"/>
                </a:solidFill>
              </a:rPr>
              <a:t>קבוצות :  "</a:t>
            </a:r>
            <a:r>
              <a:rPr lang="he-IL" sz="1400" dirty="0" smtClean="0">
                <a:solidFill>
                  <a:srgbClr val="0099FF"/>
                </a:solidFill>
              </a:rPr>
              <a:t>מדנים </a:t>
            </a:r>
            <a:r>
              <a:rPr lang="he-IL" sz="1400" dirty="0">
                <a:solidFill>
                  <a:srgbClr val="0099FF"/>
                </a:solidFill>
              </a:rPr>
              <a:t>" , בית הספר </a:t>
            </a:r>
            <a:r>
              <a:rPr lang="he-IL" sz="1400" dirty="0" smtClean="0">
                <a:solidFill>
                  <a:srgbClr val="0099FF"/>
                </a:solidFill>
              </a:rPr>
              <a:t>עליהם הם אחראים </a:t>
            </a:r>
          </a:p>
          <a:p>
            <a:pPr lvl="0">
              <a:buClr>
                <a:srgbClr val="0099FF"/>
              </a:buClr>
            </a:pPr>
            <a:r>
              <a:rPr lang="he-IL" sz="1400" u="sng" dirty="0" smtClean="0">
                <a:solidFill>
                  <a:srgbClr val="0099FF"/>
                </a:solidFill>
              </a:rPr>
              <a:t>הורים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מנוהלים ב</a:t>
            </a:r>
            <a:r>
              <a:rPr lang="en-US" sz="1400" dirty="0" smtClean="0">
                <a:solidFill>
                  <a:srgbClr val="0099FF"/>
                </a:solidFill>
              </a:rPr>
              <a:t>SAP</a:t>
            </a:r>
            <a:r>
              <a:rPr lang="he-IL" sz="1400" dirty="0" smtClean="0">
                <a:solidFill>
                  <a:srgbClr val="0099FF"/>
                </a:solidFill>
              </a:rPr>
              <a:t> (</a:t>
            </a:r>
            <a:r>
              <a:rPr lang="he-IL" sz="1400" dirty="0">
                <a:solidFill>
                  <a:srgbClr val="0099FF"/>
                </a:solidFill>
              </a:rPr>
              <a:t>סיסמאות – </a:t>
            </a:r>
            <a:r>
              <a:rPr lang="en-US" sz="1400" dirty="0">
                <a:solidFill>
                  <a:srgbClr val="0099FF"/>
                </a:solidFill>
              </a:rPr>
              <a:t> </a:t>
            </a:r>
            <a:r>
              <a:rPr lang="he-IL" sz="1400" dirty="0">
                <a:solidFill>
                  <a:srgbClr val="0099FF"/>
                </a:solidFill>
              </a:rPr>
              <a:t>מנוהלות אצלנו , סיסמא ראשונית בבחינה </a:t>
            </a:r>
            <a:r>
              <a:rPr lang="he-IL" sz="1400" dirty="0" smtClean="0">
                <a:solidFill>
                  <a:srgbClr val="0099FF"/>
                </a:solidFill>
              </a:rPr>
              <a:t>, דורש מכתב להורים עם סיסמא ראשונית ) \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 smtClean="0">
                <a:solidFill>
                  <a:srgbClr val="0099FF"/>
                </a:solidFill>
              </a:rPr>
              <a:t>מקושרים </a:t>
            </a:r>
            <a:r>
              <a:rPr lang="he-IL" sz="1400" dirty="0" err="1" smtClean="0">
                <a:solidFill>
                  <a:srgbClr val="0099FF"/>
                </a:solidFill>
              </a:rPr>
              <a:t>למלש"ב</a:t>
            </a:r>
            <a:r>
              <a:rPr lang="he-IL" sz="1400" dirty="0" smtClean="0">
                <a:solidFill>
                  <a:srgbClr val="0099FF"/>
                </a:solidFill>
              </a:rPr>
              <a:t> (דרך שדות הפרופיל מה</a:t>
            </a:r>
            <a:r>
              <a:rPr lang="en-US" sz="1400" dirty="0" smtClean="0">
                <a:solidFill>
                  <a:srgbClr val="0099FF"/>
                </a:solidFill>
              </a:rPr>
              <a:t>SAP </a:t>
            </a:r>
            <a:r>
              <a:rPr lang="he-IL" sz="1400" dirty="0" smtClean="0">
                <a:solidFill>
                  <a:srgbClr val="0099FF"/>
                </a:solidFill>
              </a:rPr>
              <a:t> ) </a:t>
            </a:r>
          </a:p>
          <a:p>
            <a:pPr lvl="0">
              <a:buClr>
                <a:srgbClr val="0099FF"/>
              </a:buClr>
            </a:pPr>
            <a:r>
              <a:rPr lang="he-IL" sz="1400" u="sng" dirty="0">
                <a:solidFill>
                  <a:srgbClr val="0099FF"/>
                </a:solidFill>
              </a:rPr>
              <a:t>מורים </a:t>
            </a: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0099FF"/>
                </a:solidFill>
              </a:rPr>
              <a:t>מנוהלים </a:t>
            </a:r>
            <a:r>
              <a:rPr lang="he-IL" sz="1400" dirty="0" smtClean="0">
                <a:solidFill>
                  <a:srgbClr val="0099FF"/>
                </a:solidFill>
              </a:rPr>
              <a:t>במערכת </a:t>
            </a:r>
            <a:r>
              <a:rPr lang="he-IL" sz="1400" dirty="0">
                <a:solidFill>
                  <a:srgbClr val="0099FF"/>
                </a:solidFill>
              </a:rPr>
              <a:t>ניהול התוכן </a:t>
            </a:r>
            <a:endParaRPr lang="he-IL" sz="1400" dirty="0" smtClean="0">
              <a:solidFill>
                <a:srgbClr val="0099FF"/>
              </a:solidFill>
            </a:endParaRPr>
          </a:p>
          <a:p>
            <a:pPr marL="285750" lvl="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1400" dirty="0">
                <a:solidFill>
                  <a:srgbClr val="FF0000"/>
                </a:solidFill>
              </a:rPr>
              <a:t>משויכים בצורה ידנית ל-2 קבוצות :  </a:t>
            </a:r>
            <a:r>
              <a:rPr lang="he-IL" sz="1400" dirty="0" smtClean="0">
                <a:solidFill>
                  <a:srgbClr val="FF0000"/>
                </a:solidFill>
              </a:rPr>
              <a:t>"מורים " </a:t>
            </a:r>
            <a:r>
              <a:rPr lang="he-IL" sz="1400" dirty="0">
                <a:solidFill>
                  <a:srgbClr val="FF0000"/>
                </a:solidFill>
              </a:rPr>
              <a:t>, בית הספר עליהם הם אחראים </a:t>
            </a:r>
          </a:p>
          <a:p>
            <a:pPr marL="285750" indent="-285750">
              <a:buClr>
                <a:srgbClr val="0099FF"/>
              </a:buClr>
              <a:buFont typeface="Arial" panose="020B0604020202020204" pitchFamily="34" charset="0"/>
              <a:buChar char="•"/>
            </a:pPr>
            <a:endParaRPr lang="he-IL" sz="1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8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b5798371e5b1c77817fab1dc176f8bb4cfe9"/>
</p:tagLst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0">
      <a:dk1>
        <a:sysClr val="windowText" lastClr="000000"/>
      </a:dk1>
      <a:lt1>
        <a:sysClr val="window" lastClr="FFFFFF"/>
      </a:lt1>
      <a:dk2>
        <a:srgbClr val="380F53"/>
      </a:dk2>
      <a:lt2>
        <a:srgbClr val="F2F2F2"/>
      </a:lt2>
      <a:accent1>
        <a:srgbClr val="7030A0"/>
      </a:accent1>
      <a:accent2>
        <a:srgbClr val="00B0F0"/>
      </a:accent2>
      <a:accent3>
        <a:srgbClr val="0070C0"/>
      </a:accent3>
      <a:accent4>
        <a:srgbClr val="291493"/>
      </a:accent4>
      <a:accent5>
        <a:srgbClr val="C00000"/>
      </a:accent5>
      <a:accent6>
        <a:srgbClr val="7EB327"/>
      </a:accent6>
      <a:hlink>
        <a:srgbClr val="0080FF"/>
      </a:hlink>
      <a:folHlink>
        <a:srgbClr val="5EAE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1__x05d5__x05d2__x0020__x05d4__x05de__x05e1__x05de__x05da_ xmlns="e5d0cba7-8d3f-4ebd-b5b0-ad1679a02bef">מצגות</_x05e1__x05d5__x05d2__x0020__x05d4__x05de__x05e1__x05de__x05da_>
    <_dlc_DocId xmlns="711abec6-ef0e-4709-b31b-61820099f70e">FXKJKUCM7ZHY-159-267</_dlc_DocId>
    <_dlc_DocIdUrl xmlns="711abec6-ef0e-4709-b31b-61820099f70e">
      <Url>http://portal/Marketing/MarkettingCollatural/_layouts/DocIdRedir.aspx?ID=FXKJKUCM7ZHY-159-267</Url>
      <Description>FXKJKUCM7ZHY-159-267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DC341A65A8AB3D4FA330ACF6EF8FC172" ma:contentTypeVersion="1" ma:contentTypeDescription="צור מסמך חדש." ma:contentTypeScope="" ma:versionID="5b1f1d6aeb120f454800f9e6e5683832">
  <xsd:schema xmlns:xsd="http://www.w3.org/2001/XMLSchema" xmlns:xs="http://www.w3.org/2001/XMLSchema" xmlns:p="http://schemas.microsoft.com/office/2006/metadata/properties" xmlns:ns2="711abec6-ef0e-4709-b31b-61820099f70e" xmlns:ns3="e5d0cba7-8d3f-4ebd-b5b0-ad1679a02bef" targetNamespace="http://schemas.microsoft.com/office/2006/metadata/properties" ma:root="true" ma:fieldsID="e16d919ab6a48efbd3556604cfa85408" ns2:_="" ns3:_="">
    <xsd:import namespace="711abec6-ef0e-4709-b31b-61820099f70e"/>
    <xsd:import namespace="e5d0cba7-8d3f-4ebd-b5b0-ad1679a02b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5e1__x05d5__x05d2__x0020__x05d4__x05de__x05e1__x05de__x05da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abec6-ef0e-4709-b31b-61820099f7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cba7-8d3f-4ebd-b5b0-ad1679a02bef" elementFormDefault="qualified">
    <xsd:import namespace="http://schemas.microsoft.com/office/2006/documentManagement/types"/>
    <xsd:import namespace="http://schemas.microsoft.com/office/infopath/2007/PartnerControls"/>
    <xsd:element name="_x05e1__x05d5__x05d2__x0020__x05d4__x05de__x05e1__x05de__x05da_" ma:index="11" nillable="true" ma:displayName="סוג המסמך" ma:default="ברושורים" ma:format="Dropdown" ma:internalName="_x05e1__x05d5__x05d2__x0020__x05d4__x05de__x05e1__x05de__x05da_">
      <xsd:simpleType>
        <xsd:restriction base="dms:Choice">
          <xsd:enumeration value="ברושורים"/>
          <xsd:enumeration value="חומרים לחוק הספאם"/>
          <xsd:enumeration value="חומרים למכרזים באנגלית"/>
          <xsd:enumeration value="חומרים למכרזים בעברית"/>
          <xsd:enumeration value="לוגואים"/>
          <xsd:enumeration value="מצגות"/>
          <xsd:enumeration value="שווה עיון"/>
          <xsd:enumeration value="סרטונים עבור מצגות"/>
          <xsd:enumeration value="שיווק כללי"/>
          <xsd:enumeration value="חטיבת הבנקאות והפיננסית"/>
          <xsd:enumeration value="חטיבת מערכות עסקיות"/>
          <xsd:enumeration value="חטיבת NA וממשלה"/>
          <xsd:enumeration value="חטיבת הביטחון"/>
          <xsd:enumeration value="חטיבת מערכות ייעודיות"/>
          <xsd:enumeration value="מצגות"/>
          <xsd:enumeration value="משאבי אנוש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23BB49-1BCD-4CB5-9259-7A85C7B77D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935CEB-31FB-40AD-A707-8445263DD80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d0cba7-8d3f-4ebd-b5b0-ad1679a02bef"/>
    <ds:schemaRef ds:uri="711abec6-ef0e-4709-b31b-61820099f7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77C7B6-AF19-4781-AF6C-0A8148CF8F4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A35406-F0EA-4639-8406-58CEE22C7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1abec6-ef0e-4709-b31b-61820099f70e"/>
    <ds:schemaRef ds:uri="e5d0cba7-8d3f-4ebd-b5b0-ad1679a02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29901</TotalTime>
  <Words>2640</Words>
  <Application>Microsoft Office PowerPoint</Application>
  <PresentationFormat>On-screen Show (4:3)</PresentationFormat>
  <Paragraphs>756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Courier New</vt:lpstr>
      <vt:lpstr>Joker</vt:lpstr>
      <vt:lpstr>Shonar Bangla</vt:lpstr>
      <vt:lpstr>Verdana</vt:lpstr>
      <vt:lpstr>Wingdings</vt:lpstr>
      <vt:lpstr>Office Theme</vt:lpstr>
      <vt:lpstr>Custom Design</vt:lpstr>
      <vt:lpstr>אתר עולים על מדים החדש</vt:lpstr>
      <vt:lpstr>מה במצגת </vt:lpstr>
      <vt:lpstr>PowerPoint Presentation</vt:lpstr>
      <vt:lpstr>תפיסה כללית</vt:lpstr>
      <vt:lpstr>תפיסה טכנית של הפתרון </vt:lpstr>
      <vt:lpstr>PowerPoint Presentation</vt:lpstr>
      <vt:lpstr>PowerPoint Presentation</vt:lpstr>
      <vt:lpstr>מסכים ומודולים באיזור האישי </vt:lpstr>
      <vt:lpstr>נושא : ניהול משתמשים  </vt:lpstr>
      <vt:lpstr>נושא : ניהול משתמשים  </vt:lpstr>
      <vt:lpstr>נושא : הרשאות   </vt:lpstr>
      <vt:lpstr>נושא : ניהול משתמשים והרשאות – אדמין </vt:lpstr>
      <vt:lpstr>נושא : אדמין המנהלן  + נציג שירות  </vt:lpstr>
      <vt:lpstr>נושא : ניהול משתמשים והרשאות  - ממשקים  </vt:lpstr>
      <vt:lpstr>נושא : LOGIN  ומסך פתיחה לאחר LOGIN  ראשון </vt:lpstr>
      <vt:lpstr>נושא : עמוד בית אזור אישי </vt:lpstr>
      <vt:lpstr>נושא : אזור אישי </vt:lpstr>
      <vt:lpstr>נושא :Timeline  </vt:lpstr>
      <vt:lpstr>נושא : רשימת ממשקים LOGIN  , עמוד אישי ו TIMELINE </vt:lpstr>
      <vt:lpstr>נושא : צרכים ממנגנון חוקות – timeline </vt:lpstr>
      <vt:lpstr>נושא : הודעות </vt:lpstr>
      <vt:lpstr>נושא : הודעות </vt:lpstr>
      <vt:lpstr>נושא : הודעות - ממשקים פעימה 1 </vt:lpstr>
      <vt:lpstr>נושא : צרכים ממנגנון חוקות  - הודעות </vt:lpstr>
      <vt:lpstr>נושא : פניות</vt:lpstr>
      <vt:lpstr>נושא : פניות</vt:lpstr>
      <vt:lpstr>נושא : פניות</vt:lpstr>
      <vt:lpstr>נושא : פניות  - ממשקים פעימה 1 </vt:lpstr>
      <vt:lpstr>נושא : צרכים ממנגנון חוקות – פניות </vt:lpstr>
      <vt:lpstr>נושא : זימונים </vt:lpstr>
      <vt:lpstr>נושא : זימונים - ממשקים פעימה 1 </vt:lpstr>
      <vt:lpstr>נושא : צרכים ממנגנון חוקות – זימונים </vt:lpstr>
      <vt:lpstr>נושא : שאלונים </vt:lpstr>
      <vt:lpstr>נושא : שאלונים – מבנה שאלון גנרי (להמחשה בלבד)</vt:lpstr>
      <vt:lpstr>נושא : שאלונים – דוגמאות לתתי שאלונים  </vt:lpstr>
      <vt:lpstr>נושא : שאלונים אדמין  </vt:lpstr>
      <vt:lpstr>נושא : דוגמא לאדמין תת שאלון מסוג אשכולות </vt:lpstr>
      <vt:lpstr>נושא : שאלונים </vt:lpstr>
      <vt:lpstr>נושא : רשימת ממשקים פעימה 1 </vt:lpstr>
      <vt:lpstr>נושא : צרכים ממנגנון חוקות – שאלונים </vt:lpstr>
      <vt:lpstr>נושא : ניהול באנרים פרסונאליים </vt:lpstr>
      <vt:lpstr>נושא : צרכים ממנגנון חוקות – באנרים </vt:lpstr>
      <vt:lpstr>PowerPoint Presentation</vt:lpstr>
      <vt:lpstr>נושא : גריד האתר </vt:lpstr>
      <vt:lpstr>נושא : תבניות תוכן</vt:lpstr>
      <vt:lpstr>נושא : תבניות תוכן שיפותחו </vt:lpstr>
      <vt:lpstr>PowerPoint Presentation</vt:lpstr>
      <vt:lpstr>נושא : מובייל </vt:lpstr>
      <vt:lpstr>נושא : ניטור ודוחות </vt:lpstr>
      <vt:lpstr>נושא : סביבות </vt:lpstr>
      <vt:lpstr>נושאים לדיון </vt:lpstr>
      <vt:lpstr>PowerPoint Presentation</vt:lpstr>
      <vt:lpstr>הנחת היסוד לדיון- חלוקה של תכולות הפרויקט  </vt:lpstr>
      <vt:lpstr>השוואה KS  מול EPI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טמפלט מצגת מטריקס_עברית</dc:title>
  <dc:creator>Noa Seger</dc:creator>
  <cp:lastModifiedBy>Udi Eilon</cp:lastModifiedBy>
  <cp:revision>1429</cp:revision>
  <dcterms:created xsi:type="dcterms:W3CDTF">2008-12-04T07:16:19Z</dcterms:created>
  <dcterms:modified xsi:type="dcterms:W3CDTF">2015-04-21T12:02:37Z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0x010100DC341A65A8AB3D4FA330ACF6EF8FC172</vt:lpwstr>
  </property>
  <property fmtid="{D5CDD505-2E9C-101B-9397-08002B2CF9AE}" pid="3" name="_dlc_DocIdItemGuid">
    <vt:lpwstr>04b24f96-bd00-42e7-aa40-1f7b487c275f</vt:lpwstr>
  </property>
  <property fmtid="{D5CDD505-2E9C-101B-9397-08002B2CF9AE}" pid="4" name="סוג המסמך">
    <vt:lpwstr>מצגות</vt:lpwstr>
  </property>
  <property fmtid="{D5CDD505-2E9C-101B-9397-08002B2CF9AE}" pid="5" name="_dlc_DocId">
    <vt:lpwstr>FXKJKUCM7ZHY-159-183</vt:lpwstr>
  </property>
  <property fmtid="{D5CDD505-2E9C-101B-9397-08002B2CF9AE}" pid="6" name="_dlc_DocIdUrl">
    <vt:lpwstr>http://portal/Marketing/MarkettingCollatural/_layouts/DocIdRedir.aspx?ID=FXKJKUCM7ZHY-159-183, FXKJKUCM7ZHY-159-183</vt:lpwstr>
  </property>
</Properties>
</file>