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02" r:id="rId5"/>
    <p:sldMasterId id="2147484618" r:id="rId6"/>
  </p:sldMasterIdLst>
  <p:notesMasterIdLst>
    <p:notesMasterId r:id="rId57"/>
  </p:notesMasterIdLst>
  <p:handoutMasterIdLst>
    <p:handoutMasterId r:id="rId58"/>
  </p:handoutMasterIdLst>
  <p:sldIdLst>
    <p:sldId id="420" r:id="rId7"/>
    <p:sldId id="453" r:id="rId8"/>
    <p:sldId id="504" r:id="rId9"/>
    <p:sldId id="532" r:id="rId10"/>
    <p:sldId id="505" r:id="rId11"/>
    <p:sldId id="533" r:id="rId12"/>
    <p:sldId id="551" r:id="rId13"/>
    <p:sldId id="552" r:id="rId14"/>
    <p:sldId id="553" r:id="rId15"/>
    <p:sldId id="550" r:id="rId16"/>
    <p:sldId id="564" r:id="rId17"/>
    <p:sldId id="554" r:id="rId18"/>
    <p:sldId id="539" r:id="rId19"/>
    <p:sldId id="540" r:id="rId20"/>
    <p:sldId id="541" r:id="rId21"/>
    <p:sldId id="559" r:id="rId22"/>
    <p:sldId id="580" r:id="rId23"/>
    <p:sldId id="542" r:id="rId24"/>
    <p:sldId id="565" r:id="rId25"/>
    <p:sldId id="566" r:id="rId26"/>
    <p:sldId id="581" r:id="rId27"/>
    <p:sldId id="571" r:id="rId28"/>
    <p:sldId id="543" r:id="rId29"/>
    <p:sldId id="573" r:id="rId30"/>
    <p:sldId id="572" r:id="rId31"/>
    <p:sldId id="582" r:id="rId32"/>
    <p:sldId id="544" r:id="rId33"/>
    <p:sldId id="577" r:id="rId34"/>
    <p:sldId id="583" r:id="rId35"/>
    <p:sldId id="545" r:id="rId36"/>
    <p:sldId id="579" r:id="rId37"/>
    <p:sldId id="578" r:id="rId38"/>
    <p:sldId id="574" r:id="rId39"/>
    <p:sldId id="575" r:id="rId40"/>
    <p:sldId id="585" r:id="rId41"/>
    <p:sldId id="586" r:id="rId42"/>
    <p:sldId id="518" r:id="rId43"/>
    <p:sldId id="520" r:id="rId44"/>
    <p:sldId id="521" r:id="rId45"/>
    <p:sldId id="530" r:id="rId46"/>
    <p:sldId id="526" r:id="rId47"/>
    <p:sldId id="584" r:id="rId48"/>
    <p:sldId id="514" r:id="rId49"/>
    <p:sldId id="508" r:id="rId50"/>
    <p:sldId id="509" r:id="rId51"/>
    <p:sldId id="462" r:id="rId52"/>
    <p:sldId id="587" r:id="rId53"/>
    <p:sldId id="589" r:id="rId54"/>
    <p:sldId id="588" r:id="rId55"/>
    <p:sldId id="423" r:id="rId56"/>
  </p:sldIdLst>
  <p:sldSz cx="9144000" cy="6858000" type="screen4x3"/>
  <p:notesSz cx="6858000" cy="9144000"/>
  <p:custDataLst>
    <p:tags r:id="rId59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di Eilon" initials="UE" lastIdx="1" clrIdx="0">
    <p:extLst>
      <p:ext uri="{19B8F6BF-5375-455C-9EA6-DF929625EA0E}">
        <p15:presenceInfo xmlns:p15="http://schemas.microsoft.com/office/powerpoint/2012/main" userId="S-1-5-21-2907216671-2927827531-1289118810-21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FAD"/>
    <a:srgbClr val="5DD1FF"/>
    <a:srgbClr val="0099FF"/>
    <a:srgbClr val="8C6CA4"/>
    <a:srgbClr val="196CD1"/>
    <a:srgbClr val="28A8C6"/>
    <a:srgbClr val="F7FDFF"/>
    <a:srgbClr val="5875D0"/>
    <a:srgbClr val="395BC7"/>
    <a:srgbClr val="208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91" autoAdjust="0"/>
    <p:restoredTop sz="93357" autoAdjust="0"/>
  </p:normalViewPr>
  <p:slideViewPr>
    <p:cSldViewPr>
      <p:cViewPr varScale="1">
        <p:scale>
          <a:sx n="86" d="100"/>
          <a:sy n="86" d="100"/>
        </p:scale>
        <p:origin x="600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C327AA-3F41-4B92-B663-DDBFD531CB1D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58E0953-9953-4FBE-9857-DA888A1BBA1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B42F8-1B01-4084-9884-FD5A79291BA5}" type="datetimeFigureOut">
              <a:rPr lang="he-IL"/>
              <a:pPr>
                <a:defRPr/>
              </a:pPr>
              <a:t>כ"ו/ניסן/תשע"ה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FDF7A-FE5E-4F25-907C-372227AEBE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1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036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r>
              <a:rPr lang="en-US" dirty="0" smtClean="0"/>
              <a:t> </a:t>
            </a:r>
            <a:r>
              <a:rPr lang="he-IL" dirty="0" smtClean="0"/>
              <a:t>ותפקיד</a:t>
            </a:r>
            <a:endParaRPr lang="en-US" dirty="0" smtClean="0"/>
          </a:p>
        </p:txBody>
      </p:sp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146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</a:t>
            </a:r>
            <a:endParaRPr lang="en-US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0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049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36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50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15 אפריל,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כותרת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82795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16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6067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5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15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05877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154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331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10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15 אפריל,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A735-2DAD-4E7D-B45B-ABADA3BD7FE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14480" y="6356350"/>
            <a:ext cx="87632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CDB0FD-8B81-4AD8-B089-317CEC6752BE}" type="slidenum">
              <a:rPr lang="he-IL" smtClean="0">
                <a:solidFill>
                  <a:prstClr val="black"/>
                </a:solidFill>
                <a:latin typeface="Shonar Bangla"/>
                <a:cs typeface="Joker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>
              <a:solidFill>
                <a:prstClr val="black"/>
              </a:solidFill>
              <a:latin typeface="Shonar Bangla"/>
              <a:cs typeface="Joker"/>
            </a:endParaRPr>
          </a:p>
        </p:txBody>
      </p:sp>
    </p:spTree>
    <p:extLst>
      <p:ext uri="{BB962C8B-B14F-4D97-AF65-F5344CB8AC3E}">
        <p14:creationId xmlns:p14="http://schemas.microsoft.com/office/powerpoint/2010/main" val="27478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/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5729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4/15/2015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7" name="תמונה 8" descr="back_new_b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23" descr="lofo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sx="74000" sy="74000" algn="r" rotWithShape="0">
              <a:schemeClr val="bg1">
                <a:lumMod val="6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21" r:id="rId2"/>
    <p:sldLayoutId id="2147484622" r:id="rId3"/>
    <p:sldLayoutId id="2147484625" r:id="rId4"/>
    <p:sldLayoutId id="2147484623" r:id="rId5"/>
    <p:sldLayoutId id="2147484624" r:id="rId6"/>
    <p:sldLayoutId id="2147484626" r:id="rId7"/>
    <p:sldLayoutId id="214748465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pic>
        <p:nvPicPr>
          <p:cNvPr id="10" name="תמונה 23" descr="lofo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  <p:extLst>
      <p:ext uri="{BB962C8B-B14F-4D97-AF65-F5344CB8AC3E}">
        <p14:creationId xmlns:p14="http://schemas.microsoft.com/office/powerpoint/2010/main" val="228741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7" r:id="rId3"/>
    <p:sldLayoutId id="2147484628" r:id="rId4"/>
    <p:sldLayoutId id="2147484629" r:id="rId5"/>
    <p:sldLayoutId id="2147484630" r:id="rId6"/>
    <p:sldLayoutId id="214748463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אתר עולים על מדים החדש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 smtClean="0"/>
              <a:t>אודי אילון , מנהל מטריקס </a:t>
            </a:r>
            <a:r>
              <a:rPr lang="he-IL" dirty="0" err="1" smtClean="0"/>
              <a:t>דיגיטל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8202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והרשאות – </a:t>
            </a:r>
            <a:r>
              <a:rPr lang="he-IL" dirty="0" err="1" smtClean="0"/>
              <a:t>אדמין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>
              <a:buClr>
                <a:srgbClr val="0099FF"/>
              </a:buClr>
            </a:pPr>
            <a:r>
              <a:rPr lang="he-IL" sz="1400" b="1" u="sng" dirty="0" smtClean="0">
                <a:solidFill>
                  <a:srgbClr val="0099FF"/>
                </a:solidFill>
              </a:rPr>
              <a:t>מדן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LOGIN</a:t>
            </a:r>
            <a:r>
              <a:rPr lang="he-IL" sz="1400" dirty="0" smtClean="0">
                <a:solidFill>
                  <a:srgbClr val="FF0000"/>
                </a:solidFill>
              </a:rPr>
              <a:t> למערכת </a:t>
            </a:r>
            <a:r>
              <a:rPr lang="he-IL" sz="1400" dirty="0" err="1" smtClean="0">
                <a:solidFill>
                  <a:srgbClr val="FF0000"/>
                </a:solidFill>
              </a:rPr>
              <a:t>האדמין</a:t>
            </a:r>
            <a:r>
              <a:rPr lang="he-IL" sz="1400" dirty="0" smtClean="0">
                <a:solidFill>
                  <a:srgbClr val="FF0000"/>
                </a:solidFill>
              </a:rPr>
              <a:t> הייעודית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מסך גלישה בשם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-  יכלול מנגנון חיפוש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. למדן תהיה הרשאת צפייה רק </a:t>
            </a:r>
            <a:r>
              <a:rPr lang="he-IL" sz="1400" dirty="0" err="1" smtClean="0">
                <a:solidFill>
                  <a:srgbClr val="FF0000"/>
                </a:solidFill>
              </a:rPr>
              <a:t>במלש"בים</a:t>
            </a:r>
            <a:r>
              <a:rPr lang="he-IL" sz="1400" dirty="0" smtClean="0">
                <a:solidFill>
                  <a:srgbClr val="FF0000"/>
                </a:solidFill>
              </a:rPr>
              <a:t> שמשויכים לבתי הספר עליו הם אחראים . 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בעתיד יהיה ניתן להוסיף מודולים נוספים כגון דוחות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r>
              <a:rPr lang="he-IL" sz="1400" b="1" u="sng" dirty="0" smtClean="0">
                <a:solidFill>
                  <a:srgbClr val="0099FF"/>
                </a:solidFill>
              </a:rPr>
              <a:t>נציג שירות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זהה למסך </a:t>
            </a:r>
            <a:r>
              <a:rPr lang="he-IL" sz="1400" dirty="0" err="1">
                <a:solidFill>
                  <a:srgbClr val="0099FF"/>
                </a:solidFill>
              </a:rPr>
              <a:t>המדן</a:t>
            </a:r>
            <a:r>
              <a:rPr lang="he-IL" sz="1400" dirty="0">
                <a:solidFill>
                  <a:srgbClr val="0099FF"/>
                </a:solidFill>
              </a:rPr>
              <a:t> רק עם הרשאת צפייה מלאה בכל המשתמשים </a:t>
            </a:r>
          </a:p>
          <a:p>
            <a:pPr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tx1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2429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err="1" smtClean="0"/>
              <a:t>אדמין</a:t>
            </a:r>
            <a:r>
              <a:rPr lang="he-IL" dirty="0" smtClean="0"/>
              <a:t> המנהלן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53536" cy="5552302"/>
          </a:xfrm>
        </p:spPr>
        <p:txBody>
          <a:bodyPr>
            <a:noAutofit/>
          </a:bodyPr>
          <a:lstStyle/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הכניסה לכל המודולים תהיה דרך</a:t>
            </a:r>
            <a:r>
              <a:rPr lang="he-IL" sz="1200" dirty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FF0000"/>
                </a:solidFill>
              </a:rPr>
              <a:t>מערכת </a:t>
            </a:r>
            <a:r>
              <a:rPr lang="he-IL" sz="1400" dirty="0">
                <a:solidFill>
                  <a:srgbClr val="FF0000"/>
                </a:solidFill>
              </a:rPr>
              <a:t>ניהול התוכן</a:t>
            </a:r>
            <a:r>
              <a:rPr lang="he-IL" sz="1600" dirty="0" smtClean="0">
                <a:solidFill>
                  <a:srgbClr val="FF0000"/>
                </a:solidFill>
              </a:rPr>
              <a:t> </a:t>
            </a:r>
            <a:endParaRPr lang="he-IL" sz="1400" dirty="0" smtClean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המשתמשים ב</a:t>
            </a:r>
            <a:r>
              <a:rPr lang="en-US" sz="1400" dirty="0" smtClean="0">
                <a:solidFill>
                  <a:srgbClr val="0099FF"/>
                </a:solidFill>
              </a:rPr>
              <a:t>KS</a:t>
            </a:r>
            <a:r>
              <a:rPr lang="he-IL" sz="1400" dirty="0" smtClean="0">
                <a:solidFill>
                  <a:srgbClr val="0099FF"/>
                </a:solidFill>
              </a:rPr>
              <a:t> 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כל היכולות הקיימות  </a:t>
            </a:r>
            <a:r>
              <a:rPr lang="en-US" sz="1400" dirty="0" smtClean="0">
                <a:solidFill>
                  <a:srgbClr val="0099FF"/>
                </a:solidFill>
              </a:rPr>
              <a:t>out of the box</a:t>
            </a:r>
            <a:r>
              <a:rPr lang="he-IL" sz="1400" dirty="0" smtClean="0">
                <a:solidFill>
                  <a:srgbClr val="0099FF"/>
                </a:solidFill>
              </a:rPr>
              <a:t>  - שיוך לקבוצות , עריכת משתמשים, מחיקת משתמשים וכד'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FF0000"/>
                </a:solidFill>
              </a:rPr>
              <a:t>יתווסף כפתור </a:t>
            </a:r>
            <a:r>
              <a:rPr lang="he-IL" sz="1400" dirty="0">
                <a:solidFill>
                  <a:srgbClr val="FF0000"/>
                </a:solidFill>
              </a:rPr>
              <a:t>גלישה בשם </a:t>
            </a:r>
            <a:r>
              <a:rPr lang="he-IL" sz="1400" dirty="0" err="1">
                <a:solidFill>
                  <a:srgbClr val="FF0000"/>
                </a:solidFill>
              </a:rPr>
              <a:t>מלש"ב</a:t>
            </a:r>
            <a:r>
              <a:rPr lang="he-IL" sz="1400" dirty="0">
                <a:solidFill>
                  <a:srgbClr val="FF0000"/>
                </a:solidFill>
              </a:rPr>
              <a:t> דרך ניהול משתמשים 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איפוס </a:t>
            </a:r>
            <a:r>
              <a:rPr lang="he-IL" sz="1400" dirty="0" err="1">
                <a:solidFill>
                  <a:srgbClr val="FF0000"/>
                </a:solidFill>
              </a:rPr>
              <a:t>ססמאות</a:t>
            </a:r>
            <a:r>
              <a:rPr lang="he-IL" sz="1400" dirty="0">
                <a:solidFill>
                  <a:srgbClr val="FF0000"/>
                </a:solidFill>
              </a:rPr>
              <a:t>– במידה </a:t>
            </a:r>
            <a:r>
              <a:rPr lang="he-IL" sz="1400" dirty="0" err="1">
                <a:solidFill>
                  <a:srgbClr val="FF0000"/>
                </a:solidFill>
              </a:rPr>
              <a:t>ומצו"ב</a:t>
            </a:r>
            <a:r>
              <a:rPr lang="he-IL" sz="1400" dirty="0">
                <a:solidFill>
                  <a:srgbClr val="FF0000"/>
                </a:solidFill>
              </a:rPr>
              <a:t> יאשרו כי במילואים לא אושר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פעימה 2- טעינה של משתמשים חדשים (מדנים , מורים )  דרך קובץ </a:t>
            </a:r>
            <a:r>
              <a:rPr lang="en-US" sz="1400" dirty="0" smtClean="0">
                <a:solidFill>
                  <a:srgbClr val="0099FF"/>
                </a:solidFill>
              </a:rPr>
              <a:t>CSV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הודעות (פירוט במודול הודעות )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ניהול פניות (פירוט במודול פניות )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טעינת טבלאות עזר  - </a:t>
            </a:r>
            <a:r>
              <a:rPr lang="he-IL" sz="1400" dirty="0" smtClean="0">
                <a:solidFill>
                  <a:srgbClr val="00B050"/>
                </a:solidFill>
              </a:rPr>
              <a:t>לקבל רשימה </a:t>
            </a:r>
            <a:endParaRPr lang="en-US" sz="1400" dirty="0">
              <a:solidFill>
                <a:srgbClr val="00B050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pPr lvl="0"/>
            <a:r>
              <a:rPr lang="he-IL" sz="1200" dirty="0" smtClean="0">
                <a:solidFill>
                  <a:srgbClr val="0099FF"/>
                </a:solidFill>
              </a:rPr>
              <a:t> </a:t>
            </a:r>
            <a:endParaRPr lang="he-IL" sz="1200" dirty="0">
              <a:solidFill>
                <a:srgbClr val="0099FF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4168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 : ניהול משתמשים והרשאות  - ממשקים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</a:t>
            </a:r>
            <a:r>
              <a:rPr lang="he-IL" sz="1800" dirty="0" err="1" smtClean="0">
                <a:solidFill>
                  <a:srgbClr val="0099FF"/>
                </a:solidFill>
              </a:rPr>
              <a:t>מלש"בים</a:t>
            </a:r>
            <a:r>
              <a:rPr lang="he-IL" sz="1800" dirty="0" smtClean="0">
                <a:solidFill>
                  <a:srgbClr val="0099FF"/>
                </a:solidFill>
              </a:rPr>
              <a:t>: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כל שדות פרופיל משתמש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הורה </a:t>
            </a:r>
            <a:r>
              <a:rPr lang="he-IL" sz="1600" dirty="0">
                <a:solidFill>
                  <a:srgbClr val="0099FF"/>
                </a:solidFill>
              </a:rPr>
              <a:t>1 </a:t>
            </a:r>
            <a:r>
              <a:rPr lang="he-IL" sz="1600" dirty="0" smtClean="0">
                <a:solidFill>
                  <a:srgbClr val="0099FF"/>
                </a:solidFill>
              </a:rPr>
              <a:t>, </a:t>
            </a: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הורה 2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בית ספר </a:t>
            </a:r>
            <a:endParaRPr lang="he-IL" sz="16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סיסמא ראשונית  (שינוי סיסמא  - </a:t>
            </a:r>
            <a:r>
              <a:rPr lang="he-IL" sz="1600" dirty="0" smtClean="0">
                <a:solidFill>
                  <a:srgbClr val="0099FF"/>
                </a:solidFill>
              </a:rPr>
              <a:t>בבחינה)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האם בפטור </a:t>
            </a:r>
            <a:endParaRPr lang="he-IL" sz="1600" dirty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הורים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בתי ספר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טבלאות עזר – לא מגיע בממשק – מבוצע דרך מסך </a:t>
            </a:r>
            <a:r>
              <a:rPr lang="he-IL" sz="1800" dirty="0" err="1" smtClean="0">
                <a:solidFill>
                  <a:srgbClr val="FF0000"/>
                </a:solidFill>
              </a:rPr>
              <a:t>אדמין</a:t>
            </a:r>
            <a:r>
              <a:rPr lang="he-IL" sz="1800" dirty="0" smtClean="0">
                <a:solidFill>
                  <a:srgbClr val="FF0000"/>
                </a:solidFill>
              </a:rPr>
              <a:t> בשחור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9530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תדירות העדכון – באחריות צה"ל – מגבלות צוהר לבן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העלאת נתונים באופן יזום – רק דרך מסכי </a:t>
            </a:r>
            <a:r>
              <a:rPr lang="he-IL" sz="1800" dirty="0" err="1" smtClean="0">
                <a:solidFill>
                  <a:srgbClr val="0099FF"/>
                </a:solidFill>
              </a:rPr>
              <a:t>אדמין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8687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en-US" dirty="0" smtClean="0"/>
              <a:t>LOGIN </a:t>
            </a:r>
            <a:r>
              <a:rPr lang="he-IL" dirty="0" smtClean="0"/>
              <a:t> ומסך פתיחה לאחר </a:t>
            </a:r>
            <a:r>
              <a:rPr lang="en-US" dirty="0" smtClean="0"/>
              <a:t>LOGIN </a:t>
            </a:r>
            <a:r>
              <a:rPr lang="he-IL" dirty="0" smtClean="0"/>
              <a:t> ראשון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</a:rPr>
              <a:t>LOGIN</a:t>
            </a:r>
            <a:r>
              <a:rPr lang="he-IL" sz="1800" dirty="0" smtClean="0">
                <a:solidFill>
                  <a:srgbClr val="FF0000"/>
                </a:solidFill>
              </a:rPr>
              <a:t> + תהליך כניסה ראשונית + שכחתי סיסמא – כפי שקיים במילואים בגלל </a:t>
            </a:r>
            <a:r>
              <a:rPr lang="he-IL" sz="1800" dirty="0" err="1" smtClean="0">
                <a:solidFill>
                  <a:srgbClr val="FF0000"/>
                </a:solidFill>
              </a:rPr>
              <a:t>ב"מ</a:t>
            </a:r>
            <a:r>
              <a:rPr lang="he-IL" sz="1800" dirty="0" smtClean="0">
                <a:solidFill>
                  <a:srgbClr val="FF0000"/>
                </a:solidFill>
              </a:rPr>
              <a:t>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מסך פתיחה - אישור תנאי 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וויתור על דיוור דואר ישראל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רישום למועדון יותר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הודעת סיום </a:t>
            </a:r>
            <a:r>
              <a:rPr lang="en-US" sz="1800" dirty="0" smtClean="0">
                <a:solidFill>
                  <a:srgbClr val="0099FF"/>
                </a:solidFill>
              </a:rPr>
              <a:t>SESSION</a:t>
            </a:r>
            <a:r>
              <a:rPr lang="he-IL" sz="1800" dirty="0" smtClean="0">
                <a:solidFill>
                  <a:srgbClr val="0099FF"/>
                </a:solidFill>
              </a:rPr>
              <a:t> תוך 30 דקות  </a:t>
            </a: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5052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אימות באמצעות </a:t>
            </a:r>
            <a:r>
              <a:rPr lang="en-US" sz="1800" dirty="0" smtClean="0">
                <a:solidFill>
                  <a:srgbClr val="0099FF"/>
                </a:solidFill>
              </a:rPr>
              <a:t>SMS</a:t>
            </a: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4495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שמירת סיסמא בדפדפן – ידרוש אישור אבטחה מאוד חריג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34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עמוד בית אזור 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76300"/>
            <a:ext cx="8653536" cy="30099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UI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חווייתי ונוח לשימוש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תצוגה אחת אחידה של רכיבי העמוד  לכלל סוגי המשתמשים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פרטים אישיים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</a:t>
            </a:r>
            <a:r>
              <a:rPr lang="he-IL" sz="1600" dirty="0">
                <a:solidFill>
                  <a:srgbClr val="0099FF"/>
                </a:solidFill>
              </a:rPr>
              <a:t>הודעות חדשות / 5 אחרונות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פניות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שאלונים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זימונים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2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077" y="3810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התאמת תבנית תצוגה לפי פרופיל </a:t>
            </a:r>
            <a:r>
              <a:rPr lang="he-IL" sz="1800" dirty="0" smtClean="0">
                <a:solidFill>
                  <a:srgbClr val="FF0000"/>
                </a:solidFill>
              </a:rPr>
              <a:t>המשתמש – מבוסס חוקה  </a:t>
            </a:r>
          </a:p>
          <a:p>
            <a:pPr fontAlgn="auto"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9631" y="5257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הרכבה של התבניות ע"י 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במידע אזור אישי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258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</a:t>
            </a:r>
            <a:r>
              <a:rPr lang="en-US" dirty="0" smtClean="0"/>
              <a:t>Timeline 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ממשק </a:t>
            </a:r>
            <a:r>
              <a:rPr lang="en-US" sz="1800" dirty="0" smtClean="0">
                <a:solidFill>
                  <a:srgbClr val="FF0000"/>
                </a:solidFill>
              </a:rPr>
              <a:t>UI</a:t>
            </a:r>
            <a:r>
              <a:rPr lang="he-IL" sz="1800" dirty="0" smtClean="0">
                <a:solidFill>
                  <a:srgbClr val="FF0000"/>
                </a:solidFill>
              </a:rPr>
              <a:t> נוח וחווייתי להצגת השלבים וחיווי סטאטוס כל אחד (שליטה בצבעוניות ע"י מנהלן)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מידע פרסונאלי (שלבים לגולש ) על בסיס מנגנון החוקה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עריכת השלבים במערכת ניהול התוכן כולל </a:t>
            </a:r>
            <a:r>
              <a:rPr lang="en-US" sz="1800" dirty="0" smtClean="0">
                <a:solidFill>
                  <a:srgbClr val="FF0000"/>
                </a:solidFill>
              </a:rPr>
              <a:t>tooltip</a:t>
            </a:r>
            <a:r>
              <a:rPr lang="he-IL" sz="1800" dirty="0" smtClean="0">
                <a:solidFill>
                  <a:srgbClr val="FF0000"/>
                </a:solidFill>
              </a:rPr>
              <a:t> על השלב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0838" y="315849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Tooltip </a:t>
            </a:r>
            <a:r>
              <a:rPr lang="he-IL" sz="1800" dirty="0" smtClean="0">
                <a:solidFill>
                  <a:srgbClr val="0099FF"/>
                </a:solidFill>
              </a:rPr>
              <a:t>עם מידע פרסונאלי מול מנגנון חוקה</a:t>
            </a:r>
          </a:p>
          <a:p>
            <a:pPr fontAlgn="auto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9248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977"/>
            <a:ext cx="8805936" cy="523220"/>
          </a:xfrm>
        </p:spPr>
        <p:txBody>
          <a:bodyPr/>
          <a:lstStyle/>
          <a:p>
            <a:r>
              <a:rPr lang="he-IL" dirty="0" smtClean="0"/>
              <a:t>נושא : רשימת ממשקים </a:t>
            </a:r>
            <a:r>
              <a:rPr lang="en-US" dirty="0" smtClean="0"/>
              <a:t>LOGIN </a:t>
            </a:r>
            <a:r>
              <a:rPr lang="he-IL" dirty="0" smtClean="0"/>
              <a:t> , עמוד אישי ו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ויתור על דיוור דואר ישראל – מהשחור לאדום 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6818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שלבים ב </a:t>
            </a:r>
            <a:r>
              <a:rPr lang="en-US" sz="1800" dirty="0" smtClean="0">
                <a:solidFill>
                  <a:srgbClr val="0099FF"/>
                </a:solidFill>
              </a:rPr>
              <a:t>timeline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למשתמש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708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24750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ממשק הצגת הודעות ב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הכולל את כל הפרמטרים של הודעה (</a:t>
            </a:r>
            <a:r>
              <a:rPr lang="he-IL" sz="1400" dirty="0" smtClean="0">
                <a:solidFill>
                  <a:srgbClr val="FF0000"/>
                </a:solidFill>
              </a:rPr>
              <a:t>רשימת יכולות קיימות באתר מילואים מפקדים  </a:t>
            </a:r>
            <a:r>
              <a:rPr lang="he-IL" sz="1400" dirty="0" smtClean="0">
                <a:solidFill>
                  <a:srgbClr val="0099FF"/>
                </a:solidFill>
              </a:rPr>
              <a:t>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אישיות שהגיע מה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קבוצתיות  כולל טקסט פרסונאלי שהגיעו </a:t>
            </a:r>
            <a:r>
              <a:rPr lang="he-IL" sz="1400" dirty="0" err="1" smtClean="0">
                <a:solidFill>
                  <a:srgbClr val="0099FF"/>
                </a:solidFill>
              </a:rPr>
              <a:t>מהאדמין</a:t>
            </a:r>
            <a:r>
              <a:rPr lang="he-IL" sz="1400" dirty="0" smtClean="0">
                <a:solidFill>
                  <a:srgbClr val="0099FF"/>
                </a:solidFill>
              </a:rPr>
              <a:t> בשחור </a:t>
            </a:r>
            <a:endParaRPr lang="en-US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גרסת הדפסה אחת להודעה</a:t>
            </a:r>
          </a:p>
          <a:p>
            <a:pPr lvl="0">
              <a:buClr>
                <a:srgbClr val="0099FF"/>
              </a:buClr>
            </a:pPr>
            <a:r>
              <a:rPr lang="he-IL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יצירת הודעה במערכת ניהול ההודעות +  מודול </a:t>
            </a:r>
            <a:r>
              <a:rPr lang="en-US" sz="1400" dirty="0" smtClean="0">
                <a:solidFill>
                  <a:srgbClr val="FF0000"/>
                </a:solidFill>
              </a:rPr>
              <a:t>place holder</a:t>
            </a:r>
            <a:r>
              <a:rPr lang="he-IL" sz="1400" dirty="0" smtClean="0">
                <a:solidFill>
                  <a:srgbClr val="FF0000"/>
                </a:solidFill>
              </a:rPr>
              <a:t> שפותח לפיקוד העורף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יצירת חוקה מה האוכלוסייה שתקבל כל הודעה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שליחת ההודעות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פניה למנגנון חוקה לקבל חתך משתמשים להודעה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הרכבת </a:t>
            </a:r>
            <a:r>
              <a:rPr lang="he-IL" sz="1600" dirty="0">
                <a:solidFill>
                  <a:srgbClr val="0099FF"/>
                </a:solidFill>
              </a:rPr>
              <a:t>ההודעה עם הטקסט הפרסונאלי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FF0000"/>
                </a:solidFill>
              </a:rPr>
              <a:t>שיוכה </a:t>
            </a:r>
            <a:r>
              <a:rPr lang="he-IL" sz="1600" dirty="0">
                <a:solidFill>
                  <a:srgbClr val="FF0000"/>
                </a:solidFill>
              </a:rPr>
              <a:t>למשתמשים הרלוונטיים בטבלת ההודעות </a:t>
            </a:r>
            <a:r>
              <a:rPr lang="he-IL" sz="1600" dirty="0" smtClean="0">
                <a:solidFill>
                  <a:srgbClr val="FF0000"/>
                </a:solidFill>
              </a:rPr>
              <a:t>עם סימון שנוצרה בשחור </a:t>
            </a:r>
            <a:endParaRPr lang="he-IL" sz="16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הסרת הודעה לצמיתות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6719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שילוב לינק לפעולה בהודעה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צירוף מסמכים להודעות בהנחה שיש מנגנון המרה של </a:t>
            </a:r>
            <a:r>
              <a:rPr lang="en-US" sz="1400" dirty="0">
                <a:solidFill>
                  <a:srgbClr val="0099FF"/>
                </a:solidFill>
              </a:rPr>
              <a:t>PDF</a:t>
            </a:r>
            <a:r>
              <a:rPr lang="he-IL" sz="1400" dirty="0">
                <a:solidFill>
                  <a:srgbClr val="0099FF"/>
                </a:solidFill>
              </a:rPr>
              <a:t> מ</a:t>
            </a:r>
            <a:r>
              <a:rPr lang="en-US" sz="1400" dirty="0">
                <a:solidFill>
                  <a:srgbClr val="0099FF"/>
                </a:solidFill>
              </a:rPr>
              <a:t>XML</a:t>
            </a:r>
            <a:r>
              <a:rPr lang="he-IL" sz="1400" dirty="0">
                <a:solidFill>
                  <a:srgbClr val="0099FF"/>
                </a:solidFill>
              </a:rPr>
              <a:t> שהגיע מה</a:t>
            </a:r>
            <a:r>
              <a:rPr lang="en-US" sz="1400" dirty="0">
                <a:solidFill>
                  <a:srgbClr val="0099FF"/>
                </a:solidFill>
              </a:rPr>
              <a:t>SAP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מודול שליחה חוזרת של 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6648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במצגת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967" y="990600"/>
            <a:ext cx="8077200" cy="47244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תפיסה כללית של הפתרון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תכולת הפרויקט לפי שלבים (מצע לדיון)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הנחות יסוד טכנולוגיות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נושאים פתוחים לדיון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442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הודעות אישיות – שדות לצורך יצירת תבנית ההדפסה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אין החזרה של הודעות לאדום 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7579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 -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קבוצות לדיוור הודעות ללא טקסט פרסונאלי (</a:t>
            </a:r>
            <a:r>
              <a:rPr lang="he-IL" sz="1800" dirty="0">
                <a:solidFill>
                  <a:srgbClr val="FF0000"/>
                </a:solidFill>
              </a:rPr>
              <a:t>ההודעה תכתב במערכת ניהול התוכן</a:t>
            </a:r>
            <a:r>
              <a:rPr lang="he-IL" sz="1800" dirty="0">
                <a:solidFill>
                  <a:srgbClr val="0099FF"/>
                </a:solidFill>
              </a:rPr>
              <a:t>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הודעה פרסונאלית על בסיס  מידע מה</a:t>
            </a:r>
            <a:r>
              <a:rPr lang="en-US" sz="1800" dirty="0">
                <a:solidFill>
                  <a:srgbClr val="0099FF"/>
                </a:solidFill>
              </a:rPr>
              <a:t>DB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2191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מסך ארכיון </a:t>
            </a:r>
            <a:r>
              <a:rPr lang="he-IL" sz="1400" dirty="0">
                <a:solidFill>
                  <a:srgbClr val="0099FF"/>
                </a:solidFill>
              </a:rPr>
              <a:t>פניות </a:t>
            </a:r>
            <a:r>
              <a:rPr lang="he-IL" sz="1400" dirty="0" smtClean="0">
                <a:solidFill>
                  <a:srgbClr val="0099FF"/>
                </a:solidFill>
              </a:rPr>
              <a:t>+ הצגת </a:t>
            </a:r>
            <a:r>
              <a:rPr lang="he-IL" sz="1400" dirty="0">
                <a:solidFill>
                  <a:srgbClr val="0099FF"/>
                </a:solidFill>
              </a:rPr>
              <a:t>סטאטוס </a:t>
            </a:r>
            <a:r>
              <a:rPr lang="he-IL" sz="1400" dirty="0" smtClean="0">
                <a:solidFill>
                  <a:srgbClr val="0099FF"/>
                </a:solidFill>
              </a:rPr>
              <a:t>לפניות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כפתור .+ תהליך ביטול פנייה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יצירת פניה ע"י הגולש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ממשק 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וחווייתי לבחירת נושא פניה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טופס פניה כולל העלאת קבצים </a:t>
            </a:r>
            <a:r>
              <a:rPr lang="he-IL" sz="1400" dirty="0" smtClean="0">
                <a:solidFill>
                  <a:srgbClr val="0099FF"/>
                </a:solidFill>
              </a:rPr>
              <a:t>– על בסיס רכיב </a:t>
            </a:r>
            <a:r>
              <a:rPr lang="en-US" sz="1400" dirty="0" smtClean="0">
                <a:solidFill>
                  <a:srgbClr val="0099FF"/>
                </a:solidFill>
              </a:rPr>
              <a:t>HTML5</a:t>
            </a:r>
            <a:r>
              <a:rPr lang="he-IL" sz="1400" dirty="0" smtClean="0">
                <a:solidFill>
                  <a:srgbClr val="0099FF"/>
                </a:solidFill>
              </a:rPr>
              <a:t> שמחליף את רכיב הפלאש הקיים במילואים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לפניה (פירוט </a:t>
            </a:r>
            <a:r>
              <a:rPr lang="he-IL" sz="1400" dirty="0" err="1" smtClean="0">
                <a:solidFill>
                  <a:srgbClr val="0099FF"/>
                </a:solidFill>
              </a:rPr>
              <a:t>באדמין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הזנקת מוצר </a:t>
            </a:r>
            <a:r>
              <a:rPr lang="he-IL" sz="1400" dirty="0" err="1" smtClean="0">
                <a:solidFill>
                  <a:srgbClr val="0099FF"/>
                </a:solidFill>
              </a:rPr>
              <a:t>צאט</a:t>
            </a:r>
            <a:r>
              <a:rPr lang="he-IL" sz="1400" dirty="0" smtClean="0">
                <a:solidFill>
                  <a:srgbClr val="0099FF"/>
                </a:solidFill>
              </a:rPr>
              <a:t> (ללא נתונים פרסונאליים)  </a:t>
            </a: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40281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>
              <a:buClr>
                <a:srgbClr val="0099FF"/>
              </a:buClr>
            </a:pPr>
            <a:r>
              <a:rPr lang="he-IL" sz="1900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sz="1900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שלשות – טעינה של שלשות מאקסל+ עריכה של מאפייני השלשה 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לפניות </a:t>
            </a:r>
            <a:r>
              <a:rPr lang="he-IL" sz="1400" dirty="0">
                <a:solidFill>
                  <a:srgbClr val="0099FF"/>
                </a:solidFill>
              </a:rPr>
              <a:t>– </a:t>
            </a:r>
            <a:r>
              <a:rPr lang="he-IL" sz="1400" dirty="0">
                <a:solidFill>
                  <a:srgbClr val="FF0000"/>
                </a:solidFill>
              </a:rPr>
              <a:t>ייבנה </a:t>
            </a:r>
            <a:r>
              <a:rPr lang="he-IL" sz="1400" dirty="0" smtClean="0">
                <a:solidFill>
                  <a:srgbClr val="FF0000"/>
                </a:solidFill>
              </a:rPr>
              <a:t>כפריטים </a:t>
            </a:r>
            <a:r>
              <a:rPr lang="he-IL" sz="1400" dirty="0">
                <a:solidFill>
                  <a:srgbClr val="FF0000"/>
                </a:solidFill>
              </a:rPr>
              <a:t>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. 2 סוגים : </a:t>
            </a:r>
            <a:endParaRPr lang="he-IL" sz="1400" dirty="0">
              <a:solidFill>
                <a:srgbClr val="FF0000"/>
              </a:solidFill>
            </a:endParaRP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אוטומטי – טקסט לא דינאמי – ללא מידע פרסונאלי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כולל טקסט </a:t>
            </a:r>
            <a:r>
              <a:rPr lang="he-IL" sz="1400" dirty="0" smtClean="0">
                <a:solidFill>
                  <a:srgbClr val="FF0000"/>
                </a:solidFill>
              </a:rPr>
              <a:t>דינאמי–  </a:t>
            </a:r>
            <a:r>
              <a:rPr lang="he-IL" sz="1400" dirty="0">
                <a:solidFill>
                  <a:srgbClr val="FF0000"/>
                </a:solidFill>
              </a:rPr>
              <a:t>מודול </a:t>
            </a:r>
            <a:r>
              <a:rPr lang="en-US" sz="1400" dirty="0">
                <a:solidFill>
                  <a:srgbClr val="FF0000"/>
                </a:solidFill>
              </a:rPr>
              <a:t>place holder</a:t>
            </a:r>
            <a:r>
              <a:rPr lang="he-IL" sz="1400" dirty="0">
                <a:solidFill>
                  <a:srgbClr val="FF0000"/>
                </a:solidFill>
              </a:rPr>
              <a:t> שפותח לפיקוד </a:t>
            </a:r>
            <a:r>
              <a:rPr lang="he-IL" sz="1400" dirty="0" smtClean="0">
                <a:solidFill>
                  <a:srgbClr val="FF0000"/>
                </a:solidFill>
              </a:rPr>
              <a:t>העורף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יצירת מענה אוטומטי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פנייה למנגנון חוקה בסיום הגשת פניה  (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פניה+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 משתמש 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מודול חוקה מחזיר תשובה איזה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של מענה אוטומטי צריך להחזיר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מורכבת הפניה על בסיס המלל  (סטאטי או דינאמי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ארכיון פניות + מחיקת </a:t>
            </a:r>
            <a:r>
              <a:rPr lang="he-IL" sz="1400" dirty="0">
                <a:solidFill>
                  <a:srgbClr val="0099FF"/>
                </a:solidFill>
              </a:rPr>
              <a:t>פנייה לצמיתות </a:t>
            </a: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959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פתיחת צ'אט עם הנתונים של המשתמש כבר מוזנים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תיעוד צ'אט בצורה אוטומטית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13024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 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כולל קבצים כולל טקסט התשובה </a:t>
            </a:r>
            <a:r>
              <a:rPr lang="he-IL" sz="1800" dirty="0">
                <a:solidFill>
                  <a:srgbClr val="0099FF"/>
                </a:solidFill>
              </a:rPr>
              <a:t>האוטומטי </a:t>
            </a:r>
            <a:r>
              <a:rPr lang="he-IL" sz="1800" dirty="0" smtClean="0">
                <a:solidFill>
                  <a:srgbClr val="0099FF"/>
                </a:solidFill>
              </a:rPr>
              <a:t> - ייצוא מהשחור לאדום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ב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  + סטאטוס </a:t>
            </a:r>
            <a:r>
              <a:rPr lang="he-IL" sz="1800" dirty="0">
                <a:solidFill>
                  <a:srgbClr val="0099FF"/>
                </a:solidFill>
              </a:rPr>
              <a:t>פניות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ביטול פניה ע"י הגולש -  מהשחור לאדום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64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פניות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יצירת </a:t>
            </a:r>
            <a:r>
              <a:rPr lang="he-IL" sz="1800" dirty="0">
                <a:solidFill>
                  <a:srgbClr val="0099FF"/>
                </a:solidFill>
              </a:rPr>
              <a:t>מענה אוטומטי לפניות הכולל טקסט דינאמי מה</a:t>
            </a:r>
            <a:r>
              <a:rPr lang="en-US" sz="1800" dirty="0">
                <a:solidFill>
                  <a:srgbClr val="0099FF"/>
                </a:solidFill>
              </a:rPr>
              <a:t>DB</a:t>
            </a:r>
            <a:r>
              <a:rPr lang="he-IL" sz="1800" dirty="0">
                <a:solidFill>
                  <a:srgbClr val="0099FF"/>
                </a:solidFill>
              </a:rPr>
              <a:t> . המענה ייערך במודול </a:t>
            </a:r>
            <a:r>
              <a:rPr lang="he-IL" sz="1800" dirty="0" smtClean="0">
                <a:solidFill>
                  <a:srgbClr val="0099FF"/>
                </a:solidFill>
              </a:rPr>
              <a:t>החוקה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5382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312420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רשימת זימונים - </a:t>
            </a:r>
            <a:r>
              <a:rPr lang="en-US" sz="1800" dirty="0" smtClean="0">
                <a:solidFill>
                  <a:srgbClr val="0099FF"/>
                </a:solidFill>
              </a:rPr>
              <a:t>UI</a:t>
            </a:r>
            <a:r>
              <a:rPr lang="he-IL" sz="1800" dirty="0" smtClean="0">
                <a:solidFill>
                  <a:srgbClr val="0099FF"/>
                </a:solidFill>
              </a:rPr>
              <a:t> נוח וחווייתי לזימונים כולל לינק ל</a:t>
            </a:r>
            <a:r>
              <a:rPr lang="en-US" sz="1800" dirty="0" smtClean="0">
                <a:solidFill>
                  <a:srgbClr val="0099FF"/>
                </a:solidFill>
              </a:rPr>
              <a:t>WAZE </a:t>
            </a:r>
            <a:r>
              <a:rPr lang="he-IL" sz="1800" dirty="0" smtClean="0">
                <a:solidFill>
                  <a:srgbClr val="0099FF"/>
                </a:solidFill>
              </a:rPr>
              <a:t> וכד'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כפתורי פעולה לזימון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הדפסת זימון לתבנית ייחודית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חתימה על ויתור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זימון פתוח – הזמנה דרך הודעה </a:t>
            </a:r>
            <a:r>
              <a:rPr lang="he-IL" sz="1800" dirty="0" err="1">
                <a:solidFill>
                  <a:srgbClr val="0099FF"/>
                </a:solidFill>
              </a:rPr>
              <a:t>להרשם</a:t>
            </a:r>
            <a:r>
              <a:rPr lang="he-IL" sz="1800" dirty="0">
                <a:solidFill>
                  <a:srgbClr val="0099FF"/>
                </a:solidFill>
              </a:rPr>
              <a:t> לזימון על בסיס מקום פנוי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שיבוץ עצמי לזימון - תצוגת </a:t>
            </a:r>
            <a:r>
              <a:rPr lang="he-IL" sz="1800" dirty="0">
                <a:solidFill>
                  <a:srgbClr val="0099FF"/>
                </a:solidFill>
              </a:rPr>
              <a:t>לוח שנה בדומה לתיירות (מקומות פנויים בלבד דלוקים )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השחור מנהל את מצאי האינטרנט בצד השחור עד לסוף היום בסנכרון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00812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איחוד </a:t>
            </a:r>
            <a:r>
              <a:rPr lang="he-IL" sz="1800" dirty="0">
                <a:solidFill>
                  <a:srgbClr val="0099FF"/>
                </a:solidFill>
              </a:rPr>
              <a:t>זימונים </a:t>
            </a:r>
            <a:r>
              <a:rPr lang="he-IL" sz="1800" dirty="0" smtClean="0">
                <a:solidFill>
                  <a:srgbClr val="0099FF"/>
                </a:solidFill>
              </a:rPr>
              <a:t>על בסיס חוקה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7836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פרטי זימון למשתמש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אישור </a:t>
            </a:r>
            <a:r>
              <a:rPr lang="he-IL" sz="1800" dirty="0">
                <a:solidFill>
                  <a:srgbClr val="0099FF"/>
                </a:solidFill>
              </a:rPr>
              <a:t>הגעה לזימון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חתימה על ויתור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מכסת אינטרנט  - תאריכים </a:t>
            </a:r>
            <a:r>
              <a:rPr lang="he-IL" sz="1800" dirty="0">
                <a:solidFill>
                  <a:srgbClr val="0099FF"/>
                </a:solidFill>
              </a:rPr>
              <a:t>+ שעות פנויות לכל </a:t>
            </a:r>
            <a:r>
              <a:rPr lang="en-US" sz="1800" dirty="0" smtClean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סוג זימון </a:t>
            </a:r>
            <a:r>
              <a:rPr lang="he-IL" sz="1800" dirty="0">
                <a:solidFill>
                  <a:srgbClr val="0099FF"/>
                </a:solidFill>
              </a:rPr>
              <a:t>לצורך הזזת זימונים </a:t>
            </a:r>
            <a:r>
              <a:rPr lang="he-IL" sz="1800" dirty="0" smtClean="0">
                <a:solidFill>
                  <a:srgbClr val="0099FF"/>
                </a:solidFill>
              </a:rPr>
              <a:t>– </a:t>
            </a:r>
            <a:r>
              <a:rPr lang="he-IL" sz="1800" dirty="0" smtClean="0">
                <a:solidFill>
                  <a:srgbClr val="0099FF"/>
                </a:solidFill>
              </a:rPr>
              <a:t>4 חודשים קדימה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שיבוצים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3362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אלו </a:t>
            </a:r>
            <a:r>
              <a:rPr lang="he-IL" sz="1800" dirty="0">
                <a:solidFill>
                  <a:srgbClr val="0099FF"/>
                </a:solidFill>
              </a:rPr>
              <a:t>שדות להציג לכל זימון (</a:t>
            </a:r>
            <a:r>
              <a:rPr lang="en-US" sz="1800" dirty="0">
                <a:solidFill>
                  <a:srgbClr val="0099FF"/>
                </a:solidFill>
              </a:rPr>
              <a:t>WAZE</a:t>
            </a:r>
            <a:r>
              <a:rPr lang="he-IL" sz="1800" dirty="0">
                <a:solidFill>
                  <a:srgbClr val="0099FF"/>
                </a:solidFill>
              </a:rPr>
              <a:t> , סרטון וכד' )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אלו פעולות להציג לכל סוג זימון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אפשרויות איחוד זימונים לכל 2 זימונים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תאריך + שעה אפשריים להזזת זימון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9288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תפיסה כללית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רשימת </a:t>
            </a:r>
            <a:r>
              <a:rPr lang="he-IL" sz="1800" dirty="0" smtClean="0">
                <a:solidFill>
                  <a:srgbClr val="0099FF"/>
                </a:solidFill>
              </a:rPr>
              <a:t>שאלונים/שאלות </a:t>
            </a:r>
            <a:r>
              <a:rPr lang="he-IL" sz="1800" dirty="0" smtClean="0">
                <a:solidFill>
                  <a:srgbClr val="0099FF"/>
                </a:solidFill>
              </a:rPr>
              <a:t>למשתמש – מגיע מה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או נוצר בשחור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99FF"/>
                </a:solidFill>
              </a:rPr>
              <a:t>UI</a:t>
            </a:r>
            <a:r>
              <a:rPr lang="he-IL" sz="1800" dirty="0">
                <a:solidFill>
                  <a:srgbClr val="0099FF"/>
                </a:solidFill>
              </a:rPr>
              <a:t> נוח וחווייתי להצגה </a:t>
            </a:r>
            <a:r>
              <a:rPr lang="he-IL" sz="1800" u="sng" dirty="0">
                <a:solidFill>
                  <a:srgbClr val="0099FF"/>
                </a:solidFill>
              </a:rPr>
              <a:t>גנרית</a:t>
            </a:r>
            <a:r>
              <a:rPr lang="he-IL" sz="1800" dirty="0">
                <a:solidFill>
                  <a:srgbClr val="0099FF"/>
                </a:solidFill>
              </a:rPr>
              <a:t> של כלל השאלונים (שקף הבא )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בכניסה לשאלון מתבצעת </a:t>
            </a:r>
            <a:r>
              <a:rPr lang="he-IL" sz="1800" dirty="0">
                <a:solidFill>
                  <a:srgbClr val="0099FF"/>
                </a:solidFill>
              </a:rPr>
              <a:t>פנייה למנגנון חוקה לקבלת </a:t>
            </a:r>
            <a:r>
              <a:rPr lang="he-IL" sz="1800" dirty="0" smtClean="0">
                <a:solidFill>
                  <a:srgbClr val="0099FF"/>
                </a:solidFill>
              </a:rPr>
              <a:t>היררכיית תפריטים למשתמש הספציפי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לאחר מענה על כל שאלה יש פניה למנגנון חוקה לקבל סידור מחדש של היררכיה והשאלות במסך הנוכחי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מסך סיכום </a:t>
            </a:r>
            <a:r>
              <a:rPr lang="he-IL" sz="1800" dirty="0">
                <a:solidFill>
                  <a:srgbClr val="0099FF"/>
                </a:solidFill>
              </a:rPr>
              <a:t>שאלון </a:t>
            </a:r>
            <a:r>
              <a:rPr lang="he-IL" sz="1800" dirty="0" smtClean="0">
                <a:solidFill>
                  <a:srgbClr val="0099FF"/>
                </a:solidFill>
              </a:rPr>
              <a:t>בסיום כל שאלון לפני ביצוע שליחה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סגור – </a:t>
            </a:r>
            <a:r>
              <a:rPr lang="en-US" sz="1800" dirty="0" smtClean="0">
                <a:solidFill>
                  <a:srgbClr val="0099FF"/>
                </a:solidFill>
              </a:rPr>
              <a:t>read only</a:t>
            </a:r>
            <a:r>
              <a:rPr lang="he-IL" sz="1800" dirty="0" smtClean="0">
                <a:solidFill>
                  <a:srgbClr val="0099FF"/>
                </a:solidFill>
              </a:rPr>
              <a:t>  , לא ניתן לעריכה </a:t>
            </a:r>
          </a:p>
          <a:p>
            <a:pPr>
              <a:buClr>
                <a:srgbClr val="0099FF"/>
              </a:buClr>
            </a:pPr>
            <a:r>
              <a:rPr lang="he-IL" b="1" u="sng" dirty="0" err="1">
                <a:solidFill>
                  <a:srgbClr val="0099FF"/>
                </a:solidFill>
              </a:rPr>
              <a:t>אדמין</a:t>
            </a:r>
            <a:r>
              <a:rPr lang="he-IL" b="1" u="sng" dirty="0">
                <a:solidFill>
                  <a:srgbClr val="0099FF"/>
                </a:solidFill>
              </a:rPr>
              <a:t>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שאלות </a:t>
            </a:r>
            <a:r>
              <a:rPr lang="he-IL" sz="1800" dirty="0">
                <a:solidFill>
                  <a:srgbClr val="0099FF"/>
                </a:solidFill>
              </a:rPr>
              <a:t>/ שדות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 מאגר השאלות יהיה על בסיס הממשק שהגיע מה</a:t>
            </a:r>
            <a:r>
              <a:rPr lang="en-US" sz="1900" dirty="0">
                <a:solidFill>
                  <a:srgbClr val="0099FF"/>
                </a:solidFill>
              </a:rPr>
              <a:t>SAP</a:t>
            </a:r>
            <a:r>
              <a:rPr lang="he-IL" sz="1900" dirty="0">
                <a:solidFill>
                  <a:srgbClr val="0099FF"/>
                </a:solidFill>
              </a:rPr>
              <a:t> .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FF0000"/>
                </a:solidFill>
              </a:rPr>
              <a:t>יהיה ניתן לערוך </a:t>
            </a:r>
            <a:r>
              <a:rPr lang="he-IL" sz="1900" dirty="0" smtClean="0">
                <a:solidFill>
                  <a:srgbClr val="FF0000"/>
                </a:solidFill>
              </a:rPr>
              <a:t>את טקסט השאלות </a:t>
            </a:r>
            <a:endParaRPr lang="he-IL" sz="1900" dirty="0">
              <a:solidFill>
                <a:srgbClr val="FF0000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יכולת </a:t>
            </a:r>
            <a:r>
              <a:rPr lang="he-IL" sz="1900" dirty="0">
                <a:solidFill>
                  <a:srgbClr val="0099FF"/>
                </a:solidFill>
              </a:rPr>
              <a:t>קביעת </a:t>
            </a:r>
            <a:r>
              <a:rPr lang="he-IL" sz="1900" dirty="0" smtClean="0">
                <a:solidFill>
                  <a:srgbClr val="0099FF"/>
                </a:solidFill>
              </a:rPr>
              <a:t>מאפיינים לכל  שדה / שאלה </a:t>
            </a:r>
            <a:r>
              <a:rPr lang="he-IL" sz="1900" dirty="0">
                <a:solidFill>
                  <a:srgbClr val="0099FF"/>
                </a:solidFill>
              </a:rPr>
              <a:t>- תמיכה בשדות פתוחים ושדות בחירה . כולל </a:t>
            </a:r>
            <a:r>
              <a:rPr lang="he-IL" sz="1900" dirty="0" err="1">
                <a:solidFill>
                  <a:srgbClr val="0099FF"/>
                </a:solidFill>
              </a:rPr>
              <a:t>ולידציות</a:t>
            </a:r>
            <a:r>
              <a:rPr lang="he-IL" sz="1900" dirty="0">
                <a:solidFill>
                  <a:srgbClr val="0099FF"/>
                </a:solidFill>
              </a:rPr>
              <a:t> ב</a:t>
            </a:r>
            <a:r>
              <a:rPr lang="en-US" sz="1900" dirty="0">
                <a:solidFill>
                  <a:srgbClr val="0099FF"/>
                </a:solidFill>
              </a:rPr>
              <a:t>client</a:t>
            </a:r>
            <a:r>
              <a:rPr lang="he-IL" sz="1900" dirty="0">
                <a:solidFill>
                  <a:srgbClr val="0099FF"/>
                </a:solidFill>
              </a:rPr>
              <a:t>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000" dirty="0" smtClean="0">
                <a:solidFill>
                  <a:srgbClr val="0099FF"/>
                </a:solidFill>
              </a:rPr>
              <a:t>מיפוי שדות מענה לשדות </a:t>
            </a:r>
            <a:r>
              <a:rPr lang="en-US" sz="2000" dirty="0" smtClean="0">
                <a:solidFill>
                  <a:srgbClr val="0099FF"/>
                </a:solidFill>
              </a:rPr>
              <a:t>SAP</a:t>
            </a:r>
            <a:r>
              <a:rPr lang="he-IL" sz="2000" dirty="0" smtClean="0">
                <a:solidFill>
                  <a:srgbClr val="0099FF"/>
                </a:solidFill>
              </a:rPr>
              <a:t> לצורך ממשק ייצוא שחור אדום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000" dirty="0">
                <a:solidFill>
                  <a:srgbClr val="0099FF"/>
                </a:solidFill>
              </a:rPr>
              <a:t>הגדרה לכל שדה </a:t>
            </a:r>
            <a:r>
              <a:rPr lang="he-IL" sz="2000" dirty="0" smtClean="0">
                <a:solidFill>
                  <a:srgbClr val="0099FF"/>
                </a:solidFill>
              </a:rPr>
              <a:t>האם לפנות </a:t>
            </a:r>
            <a:r>
              <a:rPr lang="he-IL" sz="2000" dirty="0">
                <a:solidFill>
                  <a:srgbClr val="0099FF"/>
                </a:solidFill>
              </a:rPr>
              <a:t>למנגנון חוקה בעת המענה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תצוגת שאלון  </a:t>
            </a: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רשימת שאלונים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>
                <a:solidFill>
                  <a:srgbClr val="0099FF"/>
                </a:solidFill>
              </a:rPr>
              <a:t>בלחיצה על שאלון ייפתח מודול עריכת שאלון  </a:t>
            </a:r>
            <a:r>
              <a:rPr lang="he-IL" sz="1900" dirty="0" smtClean="0">
                <a:solidFill>
                  <a:srgbClr val="0099FF"/>
                </a:solidFill>
              </a:rPr>
              <a:t> </a:t>
            </a:r>
            <a:endParaRPr lang="en-US" sz="19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יכולת </a:t>
            </a:r>
            <a:r>
              <a:rPr lang="he-IL" sz="1900" dirty="0">
                <a:solidFill>
                  <a:srgbClr val="0099FF"/>
                </a:solidFill>
              </a:rPr>
              <a:t>לסדר את ממשק התצוגה של שאלונים  לפי ההיררכיות  - תמיכה בעד 4 רמות היררכיה של שאלות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סגירה פתיחה של </a:t>
            </a:r>
            <a:r>
              <a:rPr lang="he-IL" sz="1900" dirty="0" err="1" smtClean="0">
                <a:solidFill>
                  <a:srgbClr val="0099FF"/>
                </a:solidFill>
              </a:rPr>
              <a:t>שאללון</a:t>
            </a:r>
            <a:endParaRPr lang="he-IL" sz="19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328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– היררכיית תצוגה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2561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ד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ג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ב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r>
                        <a:rPr lang="he-IL" baseline="0" dirty="0" smtClean="0"/>
                        <a:t> א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שאלות / שדות (רמה 3</a:t>
                      </a:r>
                      <a:r>
                        <a:rPr lang="en-US" baseline="0" dirty="0" smtClean="0"/>
                        <a:t> </a:t>
                      </a:r>
                      <a:r>
                        <a:rPr lang="he-IL" baseline="0" dirty="0" smtClean="0"/>
                        <a:t>)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rowSpan="2"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שאלות / שדות (רמה 4</a:t>
                      </a:r>
                      <a:r>
                        <a:rPr lang="en-US" baseline="0" dirty="0" smtClean="0"/>
                        <a:t> </a:t>
                      </a:r>
                      <a:r>
                        <a:rPr lang="he-IL" baseline="0" dirty="0" smtClean="0"/>
                        <a:t>) </a:t>
                      </a:r>
                      <a:endParaRPr lang="en-US" dirty="0" smtClean="0"/>
                    </a:p>
                    <a:p>
                      <a:pPr algn="ct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9F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סיכום שאלון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42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9631" y="1143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(חודשים בודדים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חדש על בסיס שאלון ישן (סגירת שאלון ישן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הגעה חוזרת לשאלון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0099FF"/>
                </a:solidFill>
              </a:rPr>
              <a:t>UI</a:t>
            </a:r>
            <a:r>
              <a:rPr lang="he-IL" sz="1800" dirty="0">
                <a:solidFill>
                  <a:srgbClr val="0099FF"/>
                </a:solidFill>
              </a:rPr>
              <a:t> ייעודי למובייל (אתר מותאם) 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572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רשימת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שאלונים למשתמש מה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היררכיית תצוגת שאלונים  </a:t>
            </a:r>
            <a:endParaRPr lang="he-IL" sz="1800" dirty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ייבוא שאלות לשאלונים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ייצוא תשובות לשאלונים על בסיס מיפוי שדות אתר לשדות </a:t>
            </a:r>
            <a:r>
              <a:rPr lang="en-US" sz="1800" dirty="0">
                <a:solidFill>
                  <a:srgbClr val="0099FF"/>
                </a:solidFill>
              </a:rPr>
              <a:t>SAP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5973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אלו </a:t>
            </a:r>
            <a:r>
              <a:rPr lang="he-IL" sz="1800" dirty="0">
                <a:solidFill>
                  <a:srgbClr val="0099FF"/>
                </a:solidFill>
              </a:rPr>
              <a:t>שאלונים </a:t>
            </a:r>
            <a:r>
              <a:rPr lang="he-IL" sz="1800" dirty="0" smtClean="0">
                <a:solidFill>
                  <a:srgbClr val="0099FF"/>
                </a:solidFill>
              </a:rPr>
              <a:t>למשתמש (כאלו שלא הגיעו מה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)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היררכיה + שאלות לתצוגה במסך לאחר מענה על שאלה שדורשת חוקה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173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באנרים פרסונאליים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הצגת באנרים בתוך אתר התוכן כתלות במשתמש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ניהול </a:t>
            </a:r>
            <a:r>
              <a:rPr lang="he-IL" sz="1800" dirty="0">
                <a:solidFill>
                  <a:srgbClr val="FF0000"/>
                </a:solidFill>
              </a:rPr>
              <a:t>הבאנרים - כמסמכים במערכת ניהול התוכן</a:t>
            </a:r>
            <a:r>
              <a:rPr lang="he-IL" sz="1800" dirty="0" smtClean="0">
                <a:solidFill>
                  <a:srgbClr val="FF0000"/>
                </a:solidFill>
              </a:rPr>
              <a:t> </a:t>
            </a:r>
            <a:endParaRPr lang="he-IL" sz="18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פנייה למנגנון </a:t>
            </a:r>
            <a:r>
              <a:rPr lang="he-IL" sz="1800" dirty="0">
                <a:solidFill>
                  <a:srgbClr val="0099FF"/>
                </a:solidFill>
              </a:rPr>
              <a:t>החוקה </a:t>
            </a:r>
            <a:r>
              <a:rPr lang="he-IL" sz="1800" dirty="0" smtClean="0">
                <a:solidFill>
                  <a:srgbClr val="0099FF"/>
                </a:solidFill>
              </a:rPr>
              <a:t>לקבלת הבאנרים לפי פרופיל המשתמש </a:t>
            </a:r>
            <a:endParaRPr lang="he-IL" sz="1800" dirty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423138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התייחסות לנתוני גלישה קודמת במנגנון חוקה</a:t>
            </a: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4411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באנרים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באנרים לפי </a:t>
            </a: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משתמש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3586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אזור המידע (תוכן)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גריד האתר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מראה מיקום – מנגנון גנרי קיים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 גישה מהירה לפניה (כמו באתר </a:t>
            </a:r>
            <a:r>
              <a:rPr lang="en-US" sz="1400" dirty="0" smtClean="0">
                <a:solidFill>
                  <a:srgbClr val="0099FF"/>
                </a:solidFill>
              </a:rPr>
              <a:t>YES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תמיכה בשפות  - להגדיר אלו שפות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קוביית חיפוש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כפתורי </a:t>
            </a:r>
            <a:r>
              <a:rPr lang="he-IL" sz="1400" dirty="0">
                <a:solidFill>
                  <a:srgbClr val="0099FF"/>
                </a:solidFill>
              </a:rPr>
              <a:t>שיתוף - כפתורי </a:t>
            </a:r>
            <a:r>
              <a:rPr lang="en-US" sz="1400" dirty="0">
                <a:solidFill>
                  <a:srgbClr val="0099FF"/>
                </a:solidFill>
              </a:rPr>
              <a:t>Share  , Like </a:t>
            </a:r>
            <a:r>
              <a:rPr lang="he-IL" sz="1400" dirty="0">
                <a:solidFill>
                  <a:srgbClr val="0099FF"/>
                </a:solidFill>
              </a:rPr>
              <a:t>ו 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  <a:r>
              <a:rPr lang="en-US" sz="1400" dirty="0" smtClean="0">
                <a:solidFill>
                  <a:srgbClr val="0099FF"/>
                </a:solidFill>
              </a:rPr>
              <a:t>Invite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5512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969" y="719544"/>
            <a:ext cx="8653536" cy="25146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מאגר רכיבים לשימוש מנהל האתר לצורך בנייה עצמאית של עמוד הבית ותבניות קריטיות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תגיות לכל פריט תוכן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תוכן שאינו פרסונאלי לא ישתנה בהתאם לפרופיל המשתמש </a:t>
            </a:r>
            <a:r>
              <a:rPr lang="he-IL" sz="1800" dirty="0" smtClean="0">
                <a:solidFill>
                  <a:srgbClr val="0099FF"/>
                </a:solidFill>
              </a:rPr>
              <a:t>(למעט באנרים מותאמים)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– תבנית תוצאות אחת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לפי תגיות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3100041"/>
            <a:ext cx="8841105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תבניות תוצאות חיפוש נוספות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תצוגת מידע לפי תגיות – שימוש במנגנון קיים באתר במחנה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תבנית תכנים דומים  - </a:t>
            </a:r>
            <a:r>
              <a:rPr lang="he-IL" sz="1800" dirty="0">
                <a:solidFill>
                  <a:srgbClr val="FF0000"/>
                </a:solidFill>
              </a:rPr>
              <a:t>שימוש במנגנון קיים באתר במחנה</a:t>
            </a:r>
            <a:endParaRPr lang="he-IL" sz="1800" dirty="0" smtClean="0">
              <a:solidFill>
                <a:srgbClr val="FF0000"/>
              </a:solidFill>
            </a:endParaRPr>
          </a:p>
          <a:p>
            <a:pPr marL="515938" lvl="0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יהיה תוכן לאוכלוסיות שונות : מדנים , מורים , הורים וכד' </a:t>
            </a:r>
            <a:r>
              <a:rPr lang="he-IL" sz="1800" dirty="0" smtClean="0">
                <a:solidFill>
                  <a:srgbClr val="FF0000"/>
                </a:solidFill>
              </a:rPr>
              <a:t>– נדחה בגלל התלות בניהול </a:t>
            </a:r>
            <a:r>
              <a:rPr lang="he-IL" sz="1800" dirty="0" err="1" smtClean="0">
                <a:solidFill>
                  <a:srgbClr val="FF0000"/>
                </a:solidFill>
              </a:rPr>
              <a:t>יוזרים</a:t>
            </a:r>
            <a:r>
              <a:rPr lang="he-IL" sz="1800" dirty="0" smtClean="0">
                <a:solidFill>
                  <a:srgbClr val="FF0000"/>
                </a:solidFill>
              </a:rPr>
              <a:t> </a:t>
            </a:r>
            <a:endParaRPr lang="he-IL" sz="1800" dirty="0">
              <a:solidFill>
                <a:srgbClr val="FF0000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54102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רצף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6741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תפיסה כללית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724400"/>
          </a:xfrm>
        </p:spPr>
        <p:txBody>
          <a:bodyPr>
            <a:normAutofit fontScale="92500" lnSpcReduction="20000"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אתר אחד (מידע + אישי ) – על בסיס קונספט "שבירת החומות"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שכבת ה </a:t>
            </a:r>
            <a:r>
              <a:rPr lang="en-US" sz="2800" dirty="0" smtClean="0">
                <a:solidFill>
                  <a:srgbClr val="0099FF"/>
                </a:solidFill>
              </a:rPr>
              <a:t>UI</a:t>
            </a:r>
            <a:r>
              <a:rPr lang="he-IL" sz="2800" dirty="0" smtClean="0">
                <a:solidFill>
                  <a:srgbClr val="0099FF"/>
                </a:solidFill>
              </a:rPr>
              <a:t> ללא מגבלות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במקסימום רכיבי תשתית ולוגיקה שפותחו עבור צה"ל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מקסימלי במוצרי צד ג' במקומות הנדרשים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שכפול </a:t>
            </a:r>
            <a:r>
              <a:rPr lang="he-IL" sz="2800" dirty="0" err="1" smtClean="0">
                <a:solidFill>
                  <a:srgbClr val="0099FF"/>
                </a:solidFill>
              </a:rPr>
              <a:t>לוגיקות</a:t>
            </a:r>
            <a:r>
              <a:rPr lang="he-IL" sz="2800" dirty="0" smtClean="0">
                <a:solidFill>
                  <a:srgbClr val="0099FF"/>
                </a:solidFill>
              </a:rPr>
              <a:t> מה</a:t>
            </a:r>
            <a:r>
              <a:rPr lang="en-US" sz="2800" dirty="0" smtClean="0">
                <a:solidFill>
                  <a:srgbClr val="0099FF"/>
                </a:solidFill>
              </a:rPr>
              <a:t>SAP </a:t>
            </a:r>
            <a:r>
              <a:rPr lang="he-IL" sz="2800" dirty="0" smtClean="0">
                <a:solidFill>
                  <a:srgbClr val="0099FF"/>
                </a:solidFill>
              </a:rPr>
              <a:t> לצד השחור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תכנון ל-2 "</a:t>
            </a:r>
            <a:r>
              <a:rPr lang="he-IL" sz="2800" dirty="0">
                <a:solidFill>
                  <a:srgbClr val="0099FF"/>
                </a:solidFill>
              </a:rPr>
              <a:t>פ</a:t>
            </a:r>
            <a:r>
              <a:rPr lang="he-IL" sz="2800" dirty="0" smtClean="0">
                <a:solidFill>
                  <a:srgbClr val="0099FF"/>
                </a:solidFill>
              </a:rPr>
              <a:t>עימות"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ארכיטקטורת סנכרון זהה לקיימת במילואים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סנכרון </a:t>
            </a:r>
            <a:r>
              <a:rPr lang="en-US" sz="2800" dirty="0" smtClean="0">
                <a:solidFill>
                  <a:srgbClr val="0099FF"/>
                </a:solidFill>
              </a:rPr>
              <a:t>online </a:t>
            </a:r>
            <a:r>
              <a:rPr lang="he-IL" sz="2800" dirty="0" smtClean="0">
                <a:solidFill>
                  <a:srgbClr val="0099FF"/>
                </a:solidFill>
              </a:rPr>
              <a:t> - כרגע מחוץ לאפיון עד להחלטה צה"לית בנוגע לתשתית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124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 שיפותחו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עמוד בית כולל בנייה עצמאית של רכיבים ע"י מנהלן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מסלולי גיוס ותפקידים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להשלים כולל התייחסות לסדר הרכיבים בצורה עצמאית </a:t>
            </a:r>
            <a:endParaRPr lang="he-IL" sz="1600" dirty="0" smtClean="0">
              <a:solidFill>
                <a:srgbClr val="FF000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6541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תשתיות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מוצרי צד ג'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985" y="1752600"/>
            <a:ext cx="8077200" cy="47244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endParaRPr lang="he-IL" sz="36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3600" dirty="0" smtClean="0">
              <a:solidFill>
                <a:schemeClr val="tx1"/>
              </a:solidFill>
            </a:endParaRPr>
          </a:p>
          <a:p>
            <a:pPr lvl="0"/>
            <a:endParaRPr lang="en-US" sz="3600" dirty="0">
              <a:solidFill>
                <a:schemeClr val="tx1"/>
              </a:solidFill>
            </a:endParaRPr>
          </a:p>
          <a:p>
            <a:endParaRPr lang="he-IL" sz="3600" dirty="0"/>
          </a:p>
          <a:p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56566"/>
              </p:ext>
            </p:extLst>
          </p:nvPr>
        </p:nvGraphicFramePr>
        <p:xfrm>
          <a:off x="304799" y="914400"/>
          <a:ext cx="832338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2"/>
                <a:gridCol w="1662722"/>
                <a:gridCol w="2774462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יתרונות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מוצר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צורך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תמיכה</a:t>
                      </a:r>
                      <a:r>
                        <a:rPr lang="he-IL" baseline="0" dirty="0" smtClean="0"/>
                        <a:t> מלאה בחוק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אינו מגביל ב</a:t>
                      </a:r>
                      <a:r>
                        <a:rPr lang="en-US" baseline="0" dirty="0" smtClean="0"/>
                        <a:t>UI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מנגנון ניטור לתקינות הנגישות של האתר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user1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תמיכה בחוק נגישות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מובנה להדרכת הגולשים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יכולות ניטור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מנגנוני </a:t>
                      </a:r>
                      <a:r>
                        <a:rPr lang="en-US" baseline="0" dirty="0" smtClean="0"/>
                        <a:t>AB</a:t>
                      </a:r>
                      <a:r>
                        <a:rPr lang="he-IL" baseline="0" dirty="0" smtClean="0"/>
                        <a:t> טסט לבחינת השימושיות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err="1" smtClean="0"/>
                        <a:t>Walkme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הכוונה מודרכת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כנראה </a:t>
                      </a:r>
                      <a:r>
                        <a:rPr lang="en-US" dirty="0" smtClean="0"/>
                        <a:t>JBOSS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 חוקה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מול </a:t>
                      </a:r>
                      <a:r>
                        <a:rPr lang="en-US" dirty="0" smtClean="0"/>
                        <a:t>DB</a:t>
                      </a:r>
                      <a:r>
                        <a:rPr lang="he-IL" dirty="0" smtClean="0"/>
                        <a:t> מראה שלא יפגע</a:t>
                      </a:r>
                      <a:r>
                        <a:rPr lang="he-IL" baseline="0" dirty="0" smtClean="0"/>
                        <a:t> ב</a:t>
                      </a:r>
                      <a:r>
                        <a:rPr lang="en-US" baseline="0" dirty="0" smtClean="0"/>
                        <a:t>DB </a:t>
                      </a:r>
                      <a:r>
                        <a:rPr lang="he-IL" baseline="0" dirty="0" smtClean="0"/>
                        <a:t> קיים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Report Designer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כלי דוחות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ניטור </a:t>
                      </a:r>
                      <a:r>
                        <a:rPr lang="he-IL" dirty="0" err="1" smtClean="0"/>
                        <a:t>ב"מ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פעימה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BUPMYARD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איחוד פניות למנהלן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צ'אט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 smtClean="0"/>
                        <a:t>זוזנאו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יצירת אתר</a:t>
                      </a:r>
                      <a:r>
                        <a:rPr lang="he-IL" baseline="0" dirty="0" smtClean="0"/>
                        <a:t> מותאם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952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מובייל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973097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אתר התוכן </a:t>
            </a:r>
            <a:r>
              <a:rPr lang="he-IL" sz="1800" dirty="0" err="1" smtClean="0">
                <a:solidFill>
                  <a:srgbClr val="0099FF"/>
                </a:solidFill>
              </a:rPr>
              <a:t>רספונסיבי</a:t>
            </a:r>
            <a:r>
              <a:rPr lang="he-IL" sz="1800" dirty="0" smtClean="0">
                <a:solidFill>
                  <a:srgbClr val="0099FF"/>
                </a:solidFill>
              </a:rPr>
              <a:t>  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0099FF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2136531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במקביל לפעימה 1 – באמצעות מוצר </a:t>
            </a:r>
            <a:r>
              <a:rPr lang="en-US" b="1" dirty="0" err="1" smtClean="0">
                <a:solidFill>
                  <a:srgbClr val="8C6CA4"/>
                </a:solidFill>
              </a:rPr>
              <a:t>zuznow</a:t>
            </a:r>
            <a:r>
              <a:rPr lang="he-IL" b="1" dirty="0" smtClean="0">
                <a:solidFill>
                  <a:srgbClr val="8C6CA4"/>
                </a:solidFill>
              </a:rPr>
              <a:t>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אתר מותאם לתבניות מסובכות  (שאלונים , זימונים וכד' )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393831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אפליקציה היברידית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138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ניטור ודוחות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העברת מידע מהשחור לאדום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הכנסה תקינה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שחור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קליטה תקינה של נתונים ב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האדום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קליטה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SAP </a:t>
            </a:r>
            <a:r>
              <a:rPr lang="he-IL" sz="16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FF0000"/>
                </a:solidFill>
              </a:rPr>
              <a:t>דוחות שגויים למנהלן – מה שקיים במילואים בהתאמה למידע הספציפי לאתר זה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כלי דוחות – מבוסס מוצר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44196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על כלי הדוחות לקבל הרשאה מלאה לבסיס הנתונים  - לבדיקת תהילה המשמעויות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405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סביבות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4 סביבות  : פיתוח (מטריקס ) , </a:t>
            </a:r>
            <a:r>
              <a:rPr lang="en-US" sz="1800" dirty="0" smtClean="0">
                <a:solidFill>
                  <a:srgbClr val="0099FF"/>
                </a:solidFill>
              </a:rPr>
              <a:t>QA</a:t>
            </a:r>
            <a:r>
              <a:rPr lang="he-IL" sz="1800" dirty="0" smtClean="0">
                <a:solidFill>
                  <a:srgbClr val="0099FF"/>
                </a:solidFill>
              </a:rPr>
              <a:t> (מטריקס ) ,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(תהילה ) , </a:t>
            </a:r>
            <a:r>
              <a:rPr lang="en-US" sz="1800" dirty="0" smtClean="0">
                <a:solidFill>
                  <a:srgbClr val="0099FF"/>
                </a:solidFill>
              </a:rPr>
              <a:t>PROD</a:t>
            </a:r>
            <a:r>
              <a:rPr lang="he-IL" sz="1800" dirty="0" smtClean="0">
                <a:solidFill>
                  <a:srgbClr val="0099FF"/>
                </a:solidFill>
              </a:rPr>
              <a:t> (תהילה)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סביבת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– קוד נפרד מה</a:t>
            </a:r>
            <a:r>
              <a:rPr lang="en-US" sz="1800" dirty="0" smtClean="0">
                <a:solidFill>
                  <a:srgbClr val="0099FF"/>
                </a:solidFill>
              </a:rPr>
              <a:t>PROD </a:t>
            </a:r>
            <a:r>
              <a:rPr lang="he-IL" sz="1800" dirty="0" smtClean="0">
                <a:solidFill>
                  <a:srgbClr val="0099FF"/>
                </a:solidFill>
              </a:rPr>
              <a:t> 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משותף 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10662" y="2455903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סביבת </a:t>
            </a:r>
            <a:r>
              <a:rPr lang="en-US" sz="1800" dirty="0">
                <a:solidFill>
                  <a:srgbClr val="0099FF"/>
                </a:solidFill>
              </a:rPr>
              <a:t>STAGING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 קוד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נפרד (מנגנון ייבוא ייצוא משוכפל )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2385" y="350516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יכולת העברת מידע אוטומטית בין סביבות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6257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נושאים לדיון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7538" y="1066800"/>
            <a:ext cx="8077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ניפוח נתונים ?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שמירת סיסמא בדפדפן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שפות – האם יש מספיק תוכן לשפות נוספות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נותנים גמישות לשינוי </a:t>
            </a:r>
            <a:r>
              <a:rPr lang="en-US" sz="2000" dirty="0" smtClean="0">
                <a:solidFill>
                  <a:srgbClr val="0099FF"/>
                </a:solidFill>
              </a:rPr>
              <a:t>CSS</a:t>
            </a:r>
            <a:r>
              <a:rPr lang="he-IL" sz="2000" dirty="0" smtClean="0">
                <a:solidFill>
                  <a:srgbClr val="0099FF"/>
                </a:solidFill>
              </a:rPr>
              <a:t>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יש מוצר צ'אט קיים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ניהול סיסמאות משתמשים – האם בצד השחור </a:t>
            </a:r>
            <a:endParaRPr lang="he-IL" dirty="0" smtClean="0">
              <a:solidFill>
                <a:srgbClr val="0099FF"/>
              </a:solidFill>
            </a:endParaRPr>
          </a:p>
          <a:p>
            <a:pPr fontAlgn="auto">
              <a:buClr>
                <a:srgbClr val="0099FF"/>
              </a:buClr>
            </a:pPr>
            <a:endParaRPr lang="he-IL" sz="2000" dirty="0" smtClean="0">
              <a:solidFill>
                <a:schemeClr val="tx1"/>
              </a:solidFill>
            </a:endParaRPr>
          </a:p>
          <a:p>
            <a:pPr fontAlgn="auto"/>
            <a:endParaRPr lang="en-US" sz="2000" dirty="0" smtClean="0">
              <a:solidFill>
                <a:schemeClr val="tx1"/>
              </a:solidFill>
            </a:endParaRPr>
          </a:p>
          <a:p>
            <a:pPr fontAlgn="auto"/>
            <a:endParaRPr lang="he-IL" sz="2000" dirty="0" smtClean="0"/>
          </a:p>
          <a:p>
            <a:pPr fontAlgn="auto"/>
            <a:endParaRPr lang="en-US" sz="2000" dirty="0" smtClean="0"/>
          </a:p>
          <a:p>
            <a:pPr fontAlgn="auto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919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מערכת ניהול התוכן ותשתית הפיתוח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הנחת היסוד לדיון- חלוקה של תכולות הפרויקט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65993"/>
              </p:ext>
            </p:extLst>
          </p:nvPr>
        </p:nvGraphicFramePr>
        <p:xfrm>
          <a:off x="1524000" y="1397000"/>
          <a:ext cx="68580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  <a:gridCol w="914400"/>
              </a:tblGrid>
              <a:tr h="4013200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אפליקציות ומידע אישי 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r>
                        <a:rPr lang="he-IL" baseline="0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אזור</a:t>
                      </a:r>
                      <a:r>
                        <a:rPr lang="he-IL" baseline="0" dirty="0" smtClean="0"/>
                        <a:t> ה</a:t>
                      </a:r>
                      <a:r>
                        <a:rPr lang="he-IL" dirty="0" smtClean="0"/>
                        <a:t>תוכן</a:t>
                      </a: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r>
                        <a:rPr lang="he-IL" baseline="0" dirty="0" smtClean="0"/>
                        <a:t>10%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0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השוואה </a:t>
            </a:r>
            <a:r>
              <a:rPr lang="en-US" dirty="0" smtClean="0"/>
              <a:t>KS </a:t>
            </a:r>
            <a:r>
              <a:rPr lang="he-IL" dirty="0" smtClean="0"/>
              <a:t> מול </a:t>
            </a:r>
            <a:r>
              <a:rPr lang="en-US" dirty="0" smtClean="0"/>
              <a:t>EPI</a:t>
            </a:r>
            <a:r>
              <a:rPr lang="he-IL" dirty="0" smtClean="0"/>
              <a:t>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04022"/>
              </p:ext>
            </p:extLst>
          </p:nvPr>
        </p:nvGraphicFramePr>
        <p:xfrm>
          <a:off x="1524000" y="1397000"/>
          <a:ext cx="743433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800"/>
                <a:gridCol w="4386336"/>
              </a:tblGrid>
              <a:tr h="3683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ציון </a:t>
                      </a:r>
                      <a:r>
                        <a:rPr lang="en-US" dirty="0" smtClean="0"/>
                        <a:t>EPI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ציון </a:t>
                      </a:r>
                      <a:r>
                        <a:rPr lang="en-US" dirty="0" smtClean="0"/>
                        <a:t>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פרמטר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נוחות ניהול התוכן 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יכולת עדכון מבנה תבניות התוכן 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</a:t>
                      </a:r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914400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1- גבוה 3- נמוך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0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תכולת האתר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err="1" smtClean="0">
                <a:solidFill>
                  <a:prstClr val="white"/>
                </a:solidFill>
                <a:cs typeface="+mn-cs"/>
              </a:rPr>
              <a:t>איזור</a:t>
            </a: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 אישי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800" b="1" u="sng" dirty="0" smtClean="0">
                <a:solidFill>
                  <a:srgbClr val="8C6CA4"/>
                </a:solidFill>
              </a:rPr>
              <a:t>סוגי משתמשים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מלש"בים</a:t>
            </a:r>
            <a:r>
              <a:rPr lang="he-IL" sz="1400" dirty="0" smtClean="0">
                <a:solidFill>
                  <a:srgbClr val="0099FF"/>
                </a:solidFill>
              </a:rPr>
              <a:t> –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 (סיסמאות – </a:t>
            </a:r>
            <a:r>
              <a:rPr lang="en-US" sz="1400" dirty="0" smtClean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0099FF"/>
                </a:solidFill>
              </a:rPr>
              <a:t>מנוהלות אצלנו , סיסמא ראשונית בבחינה, שדה מועדון יותר רק בשחור 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משויכים בתהליך הייבוא ל-2 קבוצות :  "</a:t>
            </a:r>
            <a:r>
              <a:rPr lang="he-IL" sz="1400" dirty="0" err="1" smtClean="0">
                <a:solidFill>
                  <a:srgbClr val="FF0000"/>
                </a:solidFill>
              </a:rPr>
              <a:t>מלש"בים</a:t>
            </a:r>
            <a:r>
              <a:rPr lang="he-IL" sz="1400" dirty="0" smtClean="0">
                <a:solidFill>
                  <a:srgbClr val="FF0000"/>
                </a:solidFill>
              </a:rPr>
              <a:t> "  , בית הספר בו הם לומדים (מגיע מה</a:t>
            </a:r>
            <a:r>
              <a:rPr lang="en-US" sz="1400" dirty="0" smtClean="0">
                <a:solidFill>
                  <a:srgbClr val="FF0000"/>
                </a:solidFill>
              </a:rPr>
              <a:t>SAP </a:t>
            </a:r>
            <a:r>
              <a:rPr lang="he-IL" sz="1400" dirty="0" smtClean="0">
                <a:solidFill>
                  <a:srgbClr val="FF0000"/>
                </a:solidFill>
              </a:rPr>
              <a:t> , </a:t>
            </a:r>
            <a:r>
              <a:rPr lang="he-IL" sz="1400" b="1" dirty="0" smtClean="0">
                <a:solidFill>
                  <a:srgbClr val="FF0000"/>
                </a:solidFill>
              </a:rPr>
              <a:t>רק אחרי צו ראשון </a:t>
            </a:r>
            <a:r>
              <a:rPr lang="he-IL" sz="1400" dirty="0" smtClean="0">
                <a:solidFill>
                  <a:srgbClr val="FF0000"/>
                </a:solidFill>
              </a:rPr>
              <a:t>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בפרופיל מוגדר להם 2 </a:t>
            </a:r>
            <a:r>
              <a:rPr lang="he-IL" sz="1400" dirty="0" err="1" smtClean="0">
                <a:solidFill>
                  <a:srgbClr val="FF0000"/>
                </a:solidFill>
              </a:rPr>
              <a:t>יוזרים</a:t>
            </a:r>
            <a:r>
              <a:rPr lang="he-IL" sz="1400" dirty="0" smtClean="0">
                <a:solidFill>
                  <a:srgbClr val="FF0000"/>
                </a:solidFill>
              </a:rPr>
              <a:t> אליהם הם שייכים : הורה 1 , הורה 2 – מגיע מה</a:t>
            </a:r>
            <a:r>
              <a:rPr lang="en-US" sz="1400" dirty="0" smtClean="0">
                <a:solidFill>
                  <a:srgbClr val="FF0000"/>
                </a:solidFill>
              </a:rPr>
              <a:t>SAP</a:t>
            </a:r>
            <a:r>
              <a:rPr lang="he-IL" sz="1400" dirty="0" smtClean="0">
                <a:solidFill>
                  <a:srgbClr val="FF0000"/>
                </a:solidFill>
              </a:rPr>
              <a:t> ת"ז של כל הורה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מד"נים</a:t>
            </a:r>
            <a:r>
              <a:rPr lang="he-IL" sz="1400" dirty="0" smtClean="0">
                <a:solidFill>
                  <a:srgbClr val="0099FF"/>
                </a:solidFill>
              </a:rPr>
              <a:t> -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במערכת ניהול התוכן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בצורה ידנית ל-2 </a:t>
            </a:r>
            <a:r>
              <a:rPr lang="he-IL" sz="1400" dirty="0">
                <a:solidFill>
                  <a:srgbClr val="0099FF"/>
                </a:solidFill>
              </a:rPr>
              <a:t>קבוצות :  "</a:t>
            </a:r>
            <a:r>
              <a:rPr lang="he-IL" sz="1400" dirty="0" smtClean="0">
                <a:solidFill>
                  <a:srgbClr val="0099FF"/>
                </a:solidFill>
              </a:rPr>
              <a:t>מדנים </a:t>
            </a:r>
            <a:r>
              <a:rPr lang="he-IL" sz="1400" dirty="0">
                <a:solidFill>
                  <a:srgbClr val="0099FF"/>
                </a:solidFill>
              </a:rPr>
              <a:t>" , בית הספר </a:t>
            </a:r>
            <a:r>
              <a:rPr lang="he-IL" sz="1400" dirty="0" smtClean="0">
                <a:solidFill>
                  <a:srgbClr val="0099FF"/>
                </a:solidFill>
              </a:rPr>
              <a:t>עליהם הם אחראים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הורים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(</a:t>
            </a:r>
            <a:r>
              <a:rPr lang="he-IL" sz="1400" dirty="0">
                <a:solidFill>
                  <a:srgbClr val="0099FF"/>
                </a:solidFill>
              </a:rPr>
              <a:t>סיסמאות – </a:t>
            </a:r>
            <a:r>
              <a:rPr lang="en-US" sz="1400" dirty="0">
                <a:solidFill>
                  <a:srgbClr val="0099FF"/>
                </a:solidFill>
              </a:rPr>
              <a:t> </a:t>
            </a:r>
            <a:r>
              <a:rPr lang="he-IL" sz="1400" dirty="0">
                <a:solidFill>
                  <a:srgbClr val="0099FF"/>
                </a:solidFill>
              </a:rPr>
              <a:t>מנוהלות אצלנו , סיסמא ראשונית בבחינה </a:t>
            </a:r>
            <a:r>
              <a:rPr lang="he-IL" sz="1400" dirty="0" smtClean="0">
                <a:solidFill>
                  <a:srgbClr val="0099FF"/>
                </a:solidFill>
              </a:rPr>
              <a:t>, דורש מכתב להורים עם סיסמא ראשונית ) </a:t>
            </a:r>
            <a:endParaRPr lang="he-IL" sz="1400" dirty="0">
              <a:solidFill>
                <a:srgbClr val="0099FF"/>
              </a:solidFill>
            </a:endParaRP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מקושרים </a:t>
            </a:r>
            <a:r>
              <a:rPr lang="he-IL" sz="1400" dirty="0" err="1" smtClean="0">
                <a:solidFill>
                  <a:srgbClr val="0099FF"/>
                </a:solidFill>
              </a:rPr>
              <a:t>למלש"ב</a:t>
            </a:r>
            <a:r>
              <a:rPr lang="he-IL" sz="1400" dirty="0" smtClean="0">
                <a:solidFill>
                  <a:srgbClr val="0099FF"/>
                </a:solidFill>
              </a:rPr>
              <a:t> (דרך שדות הפרופיל מה</a:t>
            </a:r>
            <a:r>
              <a:rPr lang="en-US" sz="1400" dirty="0" smtClean="0">
                <a:solidFill>
                  <a:srgbClr val="0099FF"/>
                </a:solidFill>
              </a:rPr>
              <a:t>SAP 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lvl="0">
              <a:buClr>
                <a:srgbClr val="0099FF"/>
              </a:buClr>
            </a:pPr>
            <a:r>
              <a:rPr lang="he-IL" sz="1400" u="sng" dirty="0">
                <a:solidFill>
                  <a:srgbClr val="0099FF"/>
                </a:solidFill>
              </a:rPr>
              <a:t>מורים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</a:t>
            </a:r>
            <a:r>
              <a:rPr lang="he-IL" sz="1400" dirty="0" smtClean="0">
                <a:solidFill>
                  <a:srgbClr val="0099FF"/>
                </a:solidFill>
              </a:rPr>
              <a:t>במערכת </a:t>
            </a:r>
            <a:r>
              <a:rPr lang="he-IL" sz="1400" dirty="0">
                <a:solidFill>
                  <a:srgbClr val="0099FF"/>
                </a:solidFill>
              </a:rPr>
              <a:t>ניהול התוכן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FF0000"/>
                </a:solidFill>
              </a:rPr>
              <a:t>משויכים בצורה ידנית ל-2 קבוצות :  </a:t>
            </a:r>
            <a:r>
              <a:rPr lang="he-IL" sz="1400" dirty="0" smtClean="0">
                <a:solidFill>
                  <a:srgbClr val="FF0000"/>
                </a:solidFill>
              </a:rPr>
              <a:t>"מורים " </a:t>
            </a:r>
            <a:r>
              <a:rPr lang="he-IL" sz="1400" dirty="0">
                <a:solidFill>
                  <a:srgbClr val="FF0000"/>
                </a:solidFill>
              </a:rPr>
              <a:t>, בית הספר עליהם הם אחראים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endParaRPr lang="he-IL" sz="1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8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תפקידי מיטב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 במערכת ניהול התוכן </a:t>
            </a:r>
            <a:r>
              <a:rPr lang="he-IL" sz="1400" dirty="0" smtClean="0">
                <a:solidFill>
                  <a:srgbClr val="0099FF"/>
                </a:solidFill>
              </a:rPr>
              <a:t>כמנהלים ולא משתמשי אתר (הרשאת גישה לרגל האחורית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</a:t>
            </a:r>
            <a:r>
              <a:rPr lang="he-IL" sz="1400" dirty="0">
                <a:solidFill>
                  <a:srgbClr val="0099FF"/>
                </a:solidFill>
              </a:rPr>
              <a:t>בצורה ידנית </a:t>
            </a:r>
            <a:r>
              <a:rPr lang="he-IL" sz="1400" dirty="0" smtClean="0">
                <a:solidFill>
                  <a:srgbClr val="0099FF"/>
                </a:solidFill>
              </a:rPr>
              <a:t>לקבוצות ההרשאה לפי המטריצה </a:t>
            </a: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r>
              <a:rPr lang="he-IL" sz="1800" b="1" dirty="0" smtClean="0">
                <a:solidFill>
                  <a:srgbClr val="8C6CA4"/>
                </a:solidFill>
              </a:rPr>
              <a:t>העיקרון המנחה– בפעימה ראשונה מכינים את כל התשתית לפעימות הבאות בהיבט ניהול המשתמשים</a:t>
            </a:r>
            <a:endParaRPr lang="he-IL" sz="1800" b="1" dirty="0">
              <a:solidFill>
                <a:srgbClr val="8C6CA4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739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הרשאות 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00532"/>
              </p:ext>
            </p:extLst>
          </p:nvPr>
        </p:nvGraphicFramePr>
        <p:xfrm>
          <a:off x="0" y="914401"/>
          <a:ext cx="8958335" cy="40809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90629"/>
                <a:gridCol w="1009415"/>
                <a:gridCol w="1009415"/>
                <a:gridCol w="1009415"/>
                <a:gridCol w="1009415"/>
                <a:gridCol w="1009415"/>
                <a:gridCol w="1009415"/>
                <a:gridCol w="1811216"/>
              </a:tblGrid>
              <a:tr h="82106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סוג פרופיל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בנתונים באזור האישי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עדכון נתונים באזור האישי (כולל הזזה של זימונים)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פתיחה 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צפייה בפניות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מילוי שאלונים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בדוחות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הערות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</a:tr>
              <a:tr h="11991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r>
                        <a:rPr lang="he-IL" sz="1400" dirty="0">
                          <a:effectLst/>
                        </a:rPr>
                        <a:t> בפטור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</a:tr>
              <a:tr h="35566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מורה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לדיון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מומלץ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לספק שבועי במייל וכך </a:t>
                      </a:r>
                      <a:r>
                        <a:rPr lang="he-IL" sz="14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להמנע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מניהול שם המשתמש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</a:tr>
              <a:tr h="2449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הורה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מד"ן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גלישה בשם </a:t>
                      </a:r>
                      <a:r>
                        <a:rPr lang="he-I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נציג </a:t>
                      </a:r>
                      <a:r>
                        <a:rPr lang="he-IL" sz="1400" dirty="0">
                          <a:effectLst/>
                        </a:rPr>
                        <a:t>שירות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גלישה בשם </a:t>
                      </a:r>
                      <a:r>
                        <a:rPr lang="he-IL" sz="1400" dirty="0" err="1" smtClean="0">
                          <a:effectLst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351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מנהלן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400" dirty="0" smtClean="0">
                          <a:effectLst/>
                        </a:rPr>
                        <a:t>לדיון </a:t>
                      </a: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</a:rPr>
                        <a:t>דוחות דרך מחולל דוחות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43800" y="5257800"/>
            <a:ext cx="1219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rgbClr val="8C6CA4"/>
                </a:solidFill>
              </a:rPr>
              <a:t>פעימה 1</a:t>
            </a:r>
            <a:endParaRPr lang="en-US" dirty="0">
              <a:solidFill>
                <a:srgbClr val="8C6CA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2902" y="5263661"/>
            <a:ext cx="1219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פעימה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6668" y="5251938"/>
            <a:ext cx="12192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לבחינה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5798371e5b1c77817fab1dc176f8bb4cfe9"/>
</p:tagLst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1__x05d5__x05d2__x0020__x05d4__x05de__x05e1__x05de__x05da_ xmlns="e5d0cba7-8d3f-4ebd-b5b0-ad1679a02bef">מצגות</_x05e1__x05d5__x05d2__x0020__x05d4__x05de__x05e1__x05de__x05da_>
    <_dlc_DocId xmlns="711abec6-ef0e-4709-b31b-61820099f70e">FXKJKUCM7ZHY-159-267</_dlc_DocId>
    <_dlc_DocIdUrl xmlns="711abec6-ef0e-4709-b31b-61820099f70e">
      <Url>http://portal/Marketing/MarkettingCollatural/_layouts/DocIdRedir.aspx?ID=FXKJKUCM7ZHY-159-267</Url>
      <Description>FXKJKUCM7ZHY-159-267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C341A65A8AB3D4FA330ACF6EF8FC172" ma:contentTypeVersion="1" ma:contentTypeDescription="צור מסמך חדש." ma:contentTypeScope="" ma:versionID="5b1f1d6aeb120f454800f9e6e5683832">
  <xsd:schema xmlns:xsd="http://www.w3.org/2001/XMLSchema" xmlns:xs="http://www.w3.org/2001/XMLSchema" xmlns:p="http://schemas.microsoft.com/office/2006/metadata/properties" xmlns:ns2="711abec6-ef0e-4709-b31b-61820099f70e" xmlns:ns3="e5d0cba7-8d3f-4ebd-b5b0-ad1679a02bef" targetNamespace="http://schemas.microsoft.com/office/2006/metadata/properties" ma:root="true" ma:fieldsID="e16d919ab6a48efbd3556604cfa85408" ns2:_="" ns3:_="">
    <xsd:import namespace="711abec6-ef0e-4709-b31b-61820099f70e"/>
    <xsd:import namespace="e5d0cba7-8d3f-4ebd-b5b0-ad1679a02be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5e1__x05d5__x05d2__x0020__x05d4__x05de__x05e1__x05de__x05d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abec6-ef0e-4709-b31b-61820099f7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cba7-8d3f-4ebd-b5b0-ad1679a02bef" elementFormDefault="qualified">
    <xsd:import namespace="http://schemas.microsoft.com/office/2006/documentManagement/types"/>
    <xsd:import namespace="http://schemas.microsoft.com/office/infopath/2007/PartnerControls"/>
    <xsd:element name="_x05e1__x05d5__x05d2__x0020__x05d4__x05de__x05e1__x05de__x05da_" ma:index="11" nillable="true" ma:displayName="סוג המסמך" ma:default="ברושורים" ma:format="Dropdown" ma:internalName="_x05e1__x05d5__x05d2__x0020__x05d4__x05de__x05e1__x05de__x05da_">
      <xsd:simpleType>
        <xsd:restriction base="dms:Choice">
          <xsd:enumeration value="ברושורים"/>
          <xsd:enumeration value="חומרים לחוק הספאם"/>
          <xsd:enumeration value="חומרים למכרזים באנגלית"/>
          <xsd:enumeration value="חומרים למכרזים בעברית"/>
          <xsd:enumeration value="לוגואים"/>
          <xsd:enumeration value="מצגות"/>
          <xsd:enumeration value="שווה עיון"/>
          <xsd:enumeration value="סרטונים עבור מצגות"/>
          <xsd:enumeration value="שיווק כללי"/>
          <xsd:enumeration value="חטיבת הבנקאות והפיננסית"/>
          <xsd:enumeration value="חטיבת מערכות עסקיות"/>
          <xsd:enumeration value="חטיבת NA וממשלה"/>
          <xsd:enumeration value="חטיבת הביטחון"/>
          <xsd:enumeration value="חטיבת מערכות ייעודיות"/>
          <xsd:enumeration value="מצגות"/>
          <xsd:enumeration value="משאבי אנוש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35CEB-31FB-40AD-A707-8445263DD8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5d0cba7-8d3f-4ebd-b5b0-ad1679a02bef"/>
    <ds:schemaRef ds:uri="711abec6-ef0e-4709-b31b-61820099f70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23BB49-1BCD-4CB5-9259-7A85C7B77D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2A35406-F0EA-4639-8406-58CEE22C7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abec6-ef0e-4709-b31b-61820099f70e"/>
    <ds:schemaRef ds:uri="e5d0cba7-8d3f-4ebd-b5b0-ad1679a02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77C7B6-AF19-4781-AF6C-0A8148CF8F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22547</TotalTime>
  <Words>2121</Words>
  <Application>Microsoft Office PowerPoint</Application>
  <PresentationFormat>On-screen Show (4:3)</PresentationFormat>
  <Paragraphs>622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Joker</vt:lpstr>
      <vt:lpstr>Shonar Bangla</vt:lpstr>
      <vt:lpstr>Verdana</vt:lpstr>
      <vt:lpstr>Wingdings</vt:lpstr>
      <vt:lpstr>Office Theme</vt:lpstr>
      <vt:lpstr>Custom Design</vt:lpstr>
      <vt:lpstr>אתר עולים על מדים החדש</vt:lpstr>
      <vt:lpstr>מה במצגת </vt:lpstr>
      <vt:lpstr>PowerPoint Presentation</vt:lpstr>
      <vt:lpstr>תפיסה כללית</vt:lpstr>
      <vt:lpstr>PowerPoint Presentation</vt:lpstr>
      <vt:lpstr>PowerPoint Presentation</vt:lpstr>
      <vt:lpstr>נושא : ניהול משתמשים  </vt:lpstr>
      <vt:lpstr>נושא : ניהול משתמשים  </vt:lpstr>
      <vt:lpstr>נושא : הרשאות   </vt:lpstr>
      <vt:lpstr>נושא : ניהול משתמשים והרשאות – אדמין </vt:lpstr>
      <vt:lpstr>נושא : אדמין המנהלן </vt:lpstr>
      <vt:lpstr>נושא : ניהול משתמשים והרשאות  - ממשקים  </vt:lpstr>
      <vt:lpstr>נושא : LOGIN  ומסך פתיחה לאחר LOGIN  ראשון </vt:lpstr>
      <vt:lpstr>נושא : עמוד בית אזור אישי </vt:lpstr>
      <vt:lpstr>נושא :Timeline  </vt:lpstr>
      <vt:lpstr>נושא : רשימת ממשקים LOGIN  , עמוד אישי ו TIMELINE </vt:lpstr>
      <vt:lpstr>נושא : צרכים ממנגנון חוקות – timeline </vt:lpstr>
      <vt:lpstr>נושא : הודעות </vt:lpstr>
      <vt:lpstr>נושא : הודעות </vt:lpstr>
      <vt:lpstr>נושא : הודעות - ממשקים פעימה 1 </vt:lpstr>
      <vt:lpstr>נושא : צרכים ממנגנון חוקות  - הודעות </vt:lpstr>
      <vt:lpstr>נושא : פניות</vt:lpstr>
      <vt:lpstr>נושא : פניות</vt:lpstr>
      <vt:lpstr>נושא : פניות</vt:lpstr>
      <vt:lpstr>נושא : פניות  - ממשקים פעימה 1 </vt:lpstr>
      <vt:lpstr>נושא : צרכים ממנגנון חוקות – פניות </vt:lpstr>
      <vt:lpstr>נושא : זימונים </vt:lpstr>
      <vt:lpstr>נושא : זימונים - ממשקים פעימה 1 </vt:lpstr>
      <vt:lpstr>נושא : צרכים ממנגנון חוקות – זימונים </vt:lpstr>
      <vt:lpstr>נושא : שאלונים </vt:lpstr>
      <vt:lpstr>נושא : שאלונים – היררכיית תצוגה </vt:lpstr>
      <vt:lpstr>נושא : שאלונים </vt:lpstr>
      <vt:lpstr>נושא : רשימת ממשקים פעימה 1 </vt:lpstr>
      <vt:lpstr>נושא : צרכים ממנגנון חוקות – שאלונים </vt:lpstr>
      <vt:lpstr>נושא : ניהול באנרים פרסונאליים </vt:lpstr>
      <vt:lpstr>נושא : צרכים ממנגנון חוקות – באנרים </vt:lpstr>
      <vt:lpstr>PowerPoint Presentation</vt:lpstr>
      <vt:lpstr>נושא : גריד האתר </vt:lpstr>
      <vt:lpstr>נושא : תבניות תוכן</vt:lpstr>
      <vt:lpstr>נושא : תבניות תוכן שיפותחו </vt:lpstr>
      <vt:lpstr>PowerPoint Presentation</vt:lpstr>
      <vt:lpstr>מוצרי צד ג' </vt:lpstr>
      <vt:lpstr>נושא : מובייל </vt:lpstr>
      <vt:lpstr>נושא : ניטור ודוחות </vt:lpstr>
      <vt:lpstr>נושא : סביבות </vt:lpstr>
      <vt:lpstr>נושאים לדיון </vt:lpstr>
      <vt:lpstr>PowerPoint Presentation</vt:lpstr>
      <vt:lpstr>הנחת היסוד לדיון- חלוקה של תכולות הפרויקט  </vt:lpstr>
      <vt:lpstr>השוואה KS  מול EPI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טמפלט מצגת מטריקס_עברית</dc:title>
  <dc:creator>Noa Seger</dc:creator>
  <cp:lastModifiedBy>Asaf Amar</cp:lastModifiedBy>
  <cp:revision>1382</cp:revision>
  <dcterms:created xsi:type="dcterms:W3CDTF">2008-12-04T07:16:19Z</dcterms:created>
  <dcterms:modified xsi:type="dcterms:W3CDTF">2015-04-15T05:16:36Z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0x010100DC341A65A8AB3D4FA330ACF6EF8FC172</vt:lpwstr>
  </property>
  <property fmtid="{D5CDD505-2E9C-101B-9397-08002B2CF9AE}" pid="3" name="_dlc_DocIdItemGuid">
    <vt:lpwstr>04b24f96-bd00-42e7-aa40-1f7b487c275f</vt:lpwstr>
  </property>
  <property fmtid="{D5CDD505-2E9C-101B-9397-08002B2CF9AE}" pid="4" name="סוג המסמך">
    <vt:lpwstr>מצגות</vt:lpwstr>
  </property>
  <property fmtid="{D5CDD505-2E9C-101B-9397-08002B2CF9AE}" pid="5" name="_dlc_DocId">
    <vt:lpwstr>FXKJKUCM7ZHY-159-183</vt:lpwstr>
  </property>
  <property fmtid="{D5CDD505-2E9C-101B-9397-08002B2CF9AE}" pid="6" name="_dlc_DocIdUrl">
    <vt:lpwstr>http://portal/Marketing/MarkettingCollatural/_layouts/DocIdRedir.aspx?ID=FXKJKUCM7ZHY-159-183, FXKJKUCM7ZHY-159-183</vt:lpwstr>
  </property>
</Properties>
</file>