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23"/>
  </p:notesMasterIdLst>
  <p:sldIdLst>
    <p:sldId id="292" r:id="rId2"/>
    <p:sldId id="316" r:id="rId3"/>
    <p:sldId id="310" r:id="rId4"/>
    <p:sldId id="256" r:id="rId5"/>
    <p:sldId id="300" r:id="rId6"/>
    <p:sldId id="284" r:id="rId7"/>
    <p:sldId id="286" r:id="rId8"/>
    <p:sldId id="311" r:id="rId9"/>
    <p:sldId id="261" r:id="rId10"/>
    <p:sldId id="295" r:id="rId11"/>
    <p:sldId id="315" r:id="rId12"/>
    <p:sldId id="293" r:id="rId13"/>
    <p:sldId id="294" r:id="rId14"/>
    <p:sldId id="312" r:id="rId15"/>
    <p:sldId id="308" r:id="rId16"/>
    <p:sldId id="303" r:id="rId17"/>
    <p:sldId id="304" r:id="rId18"/>
    <p:sldId id="305" r:id="rId19"/>
    <p:sldId id="313" r:id="rId20"/>
    <p:sldId id="306" r:id="rId21"/>
    <p:sldId id="314" r:id="rId22"/>
  </p:sldIdLst>
  <p:sldSz cx="9144000" cy="6858000" type="screen4x3"/>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FF"/>
    <a:srgbClr val="0000FF"/>
    <a:srgbClr val="5387DF"/>
    <a:srgbClr val="8B974C"/>
    <a:srgbClr val="82A643"/>
    <a:srgbClr val="485C2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3072" autoAdjust="0"/>
    <p:restoredTop sz="93625" autoAdjust="0"/>
  </p:normalViewPr>
  <p:slideViewPr>
    <p:cSldViewPr>
      <p:cViewPr varScale="1">
        <p:scale>
          <a:sx n="87" d="100"/>
          <a:sy n="87" d="100"/>
        </p:scale>
        <p:origin x="1272" y="6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5D8B8A7D-F1A9-4C4F-B7C8-92222C05BCF7}" type="datetimeFigureOut">
              <a:rPr lang="he-IL" smtClean="0"/>
              <a:pPr/>
              <a:t>כ"ב/חשון/תשפ"א</a:t>
            </a:fld>
            <a:endParaRPr lang="he-IL"/>
          </a:p>
        </p:txBody>
      </p:sp>
      <p:sp>
        <p:nvSpPr>
          <p:cNvPr id="4" name="מציין מיקום של תמונת שקופית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83CD7A39-B04A-4F2F-BC9B-8A4B884AFE91}" type="slidenum">
              <a:rPr lang="he-IL" smtClean="0"/>
              <a:pPr/>
              <a:t>‹#›</a:t>
            </a:fld>
            <a:endParaRPr lang="he-IL"/>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dirty="0"/>
          </a:p>
        </p:txBody>
      </p:sp>
      <p:sp>
        <p:nvSpPr>
          <p:cNvPr id="4" name="מציין מיקום של מספר שקופית 3"/>
          <p:cNvSpPr>
            <a:spLocks noGrp="1"/>
          </p:cNvSpPr>
          <p:nvPr>
            <p:ph type="sldNum" sz="quarter" idx="10"/>
          </p:nvPr>
        </p:nvSpPr>
        <p:spPr/>
        <p:txBody>
          <a:bodyPr/>
          <a:lstStyle/>
          <a:p>
            <a:fld id="{83CD7A39-B04A-4F2F-BC9B-8A4B884AFE91}" type="slidenum">
              <a:rPr lang="he-IL" smtClean="0"/>
              <a:pPr/>
              <a:t>6</a:t>
            </a:fld>
            <a:endParaRPr lang="he-IL"/>
          </a:p>
        </p:txBody>
      </p:sp>
    </p:spTree>
    <p:extLst>
      <p:ext uri="{BB962C8B-B14F-4D97-AF65-F5344CB8AC3E}">
        <p14:creationId xmlns:p14="http://schemas.microsoft.com/office/powerpoint/2010/main" val="4434874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dirty="0"/>
          </a:p>
        </p:txBody>
      </p:sp>
      <p:sp>
        <p:nvSpPr>
          <p:cNvPr id="4" name="מציין מיקום של מספר שקופית 3"/>
          <p:cNvSpPr>
            <a:spLocks noGrp="1"/>
          </p:cNvSpPr>
          <p:nvPr>
            <p:ph type="sldNum" sz="quarter" idx="10"/>
          </p:nvPr>
        </p:nvSpPr>
        <p:spPr/>
        <p:txBody>
          <a:bodyPr/>
          <a:lstStyle/>
          <a:p>
            <a:fld id="{83CD7A39-B04A-4F2F-BC9B-8A4B884AFE91}" type="slidenum">
              <a:rPr lang="he-IL" smtClean="0"/>
              <a:pPr/>
              <a:t>7</a:t>
            </a:fld>
            <a:endParaRPr lang="he-IL"/>
          </a:p>
        </p:txBody>
      </p:sp>
    </p:spTree>
    <p:extLst>
      <p:ext uri="{BB962C8B-B14F-4D97-AF65-F5344CB8AC3E}">
        <p14:creationId xmlns:p14="http://schemas.microsoft.com/office/powerpoint/2010/main" val="8540636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685800" y="2130425"/>
            <a:ext cx="7772400" cy="1470025"/>
          </a:xfrm>
        </p:spPr>
        <p:txBody>
          <a:bodyPr/>
          <a:lstStyle/>
          <a:p>
            <a:r>
              <a:rPr lang="he-IL"/>
              <a:t>לחץ כדי לערוך סגנון כותרת של תבנית בסיס</a:t>
            </a:r>
          </a:p>
        </p:txBody>
      </p:sp>
      <p:sp>
        <p:nvSpPr>
          <p:cNvPr id="3" name="כותרת משנה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a:t>לחץ כדי לערוך סגנון כותרת משנה של תבנית בסיס</a:t>
            </a:r>
          </a:p>
        </p:txBody>
      </p:sp>
      <p:sp>
        <p:nvSpPr>
          <p:cNvPr id="4" name="מציין מיקום של תאריך 3"/>
          <p:cNvSpPr>
            <a:spLocks noGrp="1"/>
          </p:cNvSpPr>
          <p:nvPr>
            <p:ph type="dt" sz="half" idx="10"/>
          </p:nvPr>
        </p:nvSpPr>
        <p:spPr/>
        <p:txBody>
          <a:bodyPr/>
          <a:lstStyle/>
          <a:p>
            <a:fld id="{A0D437BE-2ED7-4989-8634-92E20B3AA393}" type="datetimeFigureOut">
              <a:rPr lang="he-IL" smtClean="0"/>
              <a:pPr/>
              <a:t>כ"ב/חשון/תשפ"א</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4597CC32-572B-4309-9635-4C61BACA35E6}" type="slidenum">
              <a:rPr lang="he-IL" smtClean="0"/>
              <a:pPr/>
              <a:t>‹#›</a:t>
            </a:fld>
            <a:endParaRPr lang="he-I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A0D437BE-2ED7-4989-8634-92E20B3AA393}" type="datetimeFigureOut">
              <a:rPr lang="he-IL" smtClean="0"/>
              <a:pPr/>
              <a:t>כ"ב/חשון/תשפ"א</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4597CC32-572B-4309-9635-4C61BACA35E6}" type="slidenum">
              <a:rPr lang="he-IL" smtClean="0"/>
              <a:pPr/>
              <a:t>‹#›</a:t>
            </a:fld>
            <a:endParaRPr lang="he-I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629400" y="274638"/>
            <a:ext cx="2057400" cy="5851525"/>
          </a:xfrm>
        </p:spPr>
        <p:txBody>
          <a:bodyPr vert="eaVert"/>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a:xfrm>
            <a:off x="457200" y="274638"/>
            <a:ext cx="6019800" cy="5851525"/>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A0D437BE-2ED7-4989-8634-92E20B3AA393}" type="datetimeFigureOut">
              <a:rPr lang="he-IL" smtClean="0"/>
              <a:pPr/>
              <a:t>כ"ב/חשון/תשפ"א</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4597CC32-572B-4309-9635-4C61BACA35E6}" type="slidenum">
              <a:rPr lang="he-IL" smtClean="0"/>
              <a:pPr/>
              <a:t>‹#›</a:t>
            </a:fld>
            <a:endParaRPr lang="he-I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A0D437BE-2ED7-4989-8634-92E20B3AA393}" type="datetimeFigureOut">
              <a:rPr lang="he-IL" smtClean="0"/>
              <a:pPr/>
              <a:t>כ"ב/חשון/תשפ"א</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4597CC32-572B-4309-9635-4C61BACA35E6}" type="slidenum">
              <a:rPr lang="he-IL" smtClean="0"/>
              <a:pPr/>
              <a:t>‹#›</a:t>
            </a:fld>
            <a:endParaRPr lang="he-I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722313" y="4406900"/>
            <a:ext cx="7772400" cy="1362075"/>
          </a:xfrm>
        </p:spPr>
        <p:txBody>
          <a:bodyPr anchor="t"/>
          <a:lstStyle>
            <a:lvl1pPr algn="r">
              <a:defRPr sz="4000" b="1" cap="all"/>
            </a:lvl1pPr>
          </a:lstStyle>
          <a:p>
            <a:r>
              <a:rPr lang="he-IL"/>
              <a:t>לחץ כדי לערוך סגנון כותרת של תבנית בסיס</a:t>
            </a:r>
          </a:p>
        </p:txBody>
      </p:sp>
      <p:sp>
        <p:nvSpPr>
          <p:cNvPr id="3" name="מציין מיקום טקסט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p:cNvSpPr>
            <a:spLocks noGrp="1"/>
          </p:cNvSpPr>
          <p:nvPr>
            <p:ph type="dt" sz="half" idx="10"/>
          </p:nvPr>
        </p:nvSpPr>
        <p:spPr/>
        <p:txBody>
          <a:bodyPr/>
          <a:lstStyle/>
          <a:p>
            <a:fld id="{A0D437BE-2ED7-4989-8634-92E20B3AA393}" type="datetimeFigureOut">
              <a:rPr lang="he-IL" smtClean="0"/>
              <a:pPr/>
              <a:t>כ"ב/חשון/תשפ"א</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4597CC32-572B-4309-9635-4C61BACA35E6}" type="slidenum">
              <a:rPr lang="he-IL" smtClean="0"/>
              <a:pPr/>
              <a:t>‹#›</a:t>
            </a:fld>
            <a:endParaRPr lang="he-I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p:cNvSpPr>
            <a:spLocks noGrp="1"/>
          </p:cNvSpPr>
          <p:nvPr>
            <p:ph type="dt" sz="half" idx="10"/>
          </p:nvPr>
        </p:nvSpPr>
        <p:spPr/>
        <p:txBody>
          <a:bodyPr/>
          <a:lstStyle/>
          <a:p>
            <a:fld id="{A0D437BE-2ED7-4989-8634-92E20B3AA393}" type="datetimeFigureOut">
              <a:rPr lang="he-IL" smtClean="0"/>
              <a:pPr/>
              <a:t>כ"ב/חשון/תשפ"א</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4597CC32-572B-4309-9635-4C61BACA35E6}" type="slidenum">
              <a:rPr lang="he-IL" smtClean="0"/>
              <a:pPr/>
              <a:t>‹#›</a:t>
            </a:fld>
            <a:endParaRPr lang="he-I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lvl1pPr>
              <a:defRPr/>
            </a:lvl1pPr>
          </a:lstStyle>
          <a:p>
            <a:r>
              <a:rPr lang="he-IL"/>
              <a:t>לחץ כדי לערוך סגנון כותרת של תבנית בסיס</a:t>
            </a:r>
          </a:p>
        </p:txBody>
      </p:sp>
      <p:sp>
        <p:nvSpPr>
          <p:cNvPr id="3" name="מציין מיקום טקסט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p:cNvSpPr>
            <a:spLocks noGrp="1"/>
          </p:cNvSpPr>
          <p:nvPr>
            <p:ph type="dt" sz="half" idx="10"/>
          </p:nvPr>
        </p:nvSpPr>
        <p:spPr/>
        <p:txBody>
          <a:bodyPr/>
          <a:lstStyle/>
          <a:p>
            <a:fld id="{A0D437BE-2ED7-4989-8634-92E20B3AA393}" type="datetimeFigureOut">
              <a:rPr lang="he-IL" smtClean="0"/>
              <a:pPr/>
              <a:t>כ"ב/חשון/תשפ"א</a:t>
            </a:fld>
            <a:endParaRPr lang="he-IL"/>
          </a:p>
        </p:txBody>
      </p:sp>
      <p:sp>
        <p:nvSpPr>
          <p:cNvPr id="8" name="מציין מיקום של כותרת תחתונה 7"/>
          <p:cNvSpPr>
            <a:spLocks noGrp="1"/>
          </p:cNvSpPr>
          <p:nvPr>
            <p:ph type="ftr" sz="quarter" idx="11"/>
          </p:nvPr>
        </p:nvSpPr>
        <p:spPr/>
        <p:txBody>
          <a:bodyPr/>
          <a:lstStyle/>
          <a:p>
            <a:endParaRPr lang="he-IL"/>
          </a:p>
        </p:txBody>
      </p:sp>
      <p:sp>
        <p:nvSpPr>
          <p:cNvPr id="9" name="מציין מיקום של מספר שקופית 8"/>
          <p:cNvSpPr>
            <a:spLocks noGrp="1"/>
          </p:cNvSpPr>
          <p:nvPr>
            <p:ph type="sldNum" sz="quarter" idx="12"/>
          </p:nvPr>
        </p:nvSpPr>
        <p:spPr/>
        <p:txBody>
          <a:bodyPr/>
          <a:lstStyle/>
          <a:p>
            <a:fld id="{4597CC32-572B-4309-9635-4C61BACA35E6}" type="slidenum">
              <a:rPr lang="he-IL" smtClean="0"/>
              <a:pPr/>
              <a:t>‹#›</a:t>
            </a:fld>
            <a:endParaRPr lang="he-I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p:cNvSpPr>
            <a:spLocks noGrp="1"/>
          </p:cNvSpPr>
          <p:nvPr>
            <p:ph type="dt" sz="half" idx="10"/>
          </p:nvPr>
        </p:nvSpPr>
        <p:spPr/>
        <p:txBody>
          <a:bodyPr/>
          <a:lstStyle/>
          <a:p>
            <a:fld id="{A0D437BE-2ED7-4989-8634-92E20B3AA393}" type="datetimeFigureOut">
              <a:rPr lang="he-IL" smtClean="0"/>
              <a:pPr/>
              <a:t>כ"ב/חשון/תשפ"א</a:t>
            </a:fld>
            <a:endParaRPr lang="he-IL"/>
          </a:p>
        </p:txBody>
      </p:sp>
      <p:sp>
        <p:nvSpPr>
          <p:cNvPr id="4" name="מציין מיקום של כותרת תחתונה 3"/>
          <p:cNvSpPr>
            <a:spLocks noGrp="1"/>
          </p:cNvSpPr>
          <p:nvPr>
            <p:ph type="ftr" sz="quarter" idx="11"/>
          </p:nvPr>
        </p:nvSpPr>
        <p:spPr/>
        <p:txBody>
          <a:bodyPr/>
          <a:lstStyle/>
          <a:p>
            <a:endParaRPr lang="he-IL"/>
          </a:p>
        </p:txBody>
      </p:sp>
      <p:sp>
        <p:nvSpPr>
          <p:cNvPr id="5" name="מציין מיקום של מספר שקופית 4"/>
          <p:cNvSpPr>
            <a:spLocks noGrp="1"/>
          </p:cNvSpPr>
          <p:nvPr>
            <p:ph type="sldNum" sz="quarter" idx="12"/>
          </p:nvPr>
        </p:nvSpPr>
        <p:spPr/>
        <p:txBody>
          <a:bodyPr/>
          <a:lstStyle/>
          <a:p>
            <a:fld id="{4597CC32-572B-4309-9635-4C61BACA35E6}" type="slidenum">
              <a:rPr lang="he-IL" smtClean="0"/>
              <a:pPr/>
              <a:t>‹#›</a:t>
            </a:fld>
            <a:endParaRPr lang="he-I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A0D437BE-2ED7-4989-8634-92E20B3AA393}" type="datetimeFigureOut">
              <a:rPr lang="he-IL" smtClean="0"/>
              <a:pPr/>
              <a:t>כ"ב/חשון/תשפ"א</a:t>
            </a:fld>
            <a:endParaRPr lang="he-IL"/>
          </a:p>
        </p:txBody>
      </p:sp>
      <p:sp>
        <p:nvSpPr>
          <p:cNvPr id="3" name="מציין מיקום של כותרת תחתונה 2"/>
          <p:cNvSpPr>
            <a:spLocks noGrp="1"/>
          </p:cNvSpPr>
          <p:nvPr>
            <p:ph type="ftr" sz="quarter" idx="11"/>
          </p:nvPr>
        </p:nvSpPr>
        <p:spPr/>
        <p:txBody>
          <a:bodyPr/>
          <a:lstStyle/>
          <a:p>
            <a:endParaRPr lang="he-IL"/>
          </a:p>
        </p:txBody>
      </p:sp>
      <p:sp>
        <p:nvSpPr>
          <p:cNvPr id="4" name="מציין מיקום של מספר שקופית 3"/>
          <p:cNvSpPr>
            <a:spLocks noGrp="1"/>
          </p:cNvSpPr>
          <p:nvPr>
            <p:ph type="sldNum" sz="quarter" idx="12"/>
          </p:nvPr>
        </p:nvSpPr>
        <p:spPr/>
        <p:txBody>
          <a:bodyPr/>
          <a:lstStyle/>
          <a:p>
            <a:fld id="{4597CC32-572B-4309-9635-4C61BACA35E6}" type="slidenum">
              <a:rPr lang="he-IL" smtClean="0"/>
              <a:pPr/>
              <a:t>‹#›</a:t>
            </a:fld>
            <a:endParaRPr lang="he-I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3050"/>
            <a:ext cx="3008313" cy="1162050"/>
          </a:xfrm>
        </p:spPr>
        <p:txBody>
          <a:bodyPr anchor="b"/>
          <a:lstStyle>
            <a:lvl1pPr algn="r">
              <a:defRPr sz="2000" b="1"/>
            </a:lvl1pPr>
          </a:lstStyle>
          <a:p>
            <a:r>
              <a:rPr lang="he-IL"/>
              <a:t>לחץ כדי לערוך סגנון כותרת של תבנית בסיס</a:t>
            </a:r>
          </a:p>
        </p:txBody>
      </p:sp>
      <p:sp>
        <p:nvSpPr>
          <p:cNvPr id="3" name="מציין מיקום תוכן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A0D437BE-2ED7-4989-8634-92E20B3AA393}" type="datetimeFigureOut">
              <a:rPr lang="he-IL" smtClean="0"/>
              <a:pPr/>
              <a:t>כ"ב/חשון/תשפ"א</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4597CC32-572B-4309-9635-4C61BACA35E6}" type="slidenum">
              <a:rPr lang="he-IL" smtClean="0"/>
              <a:pPr/>
              <a:t>‹#›</a:t>
            </a:fld>
            <a:endParaRPr lang="he-I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1792288" y="4800600"/>
            <a:ext cx="5486400" cy="566738"/>
          </a:xfrm>
        </p:spPr>
        <p:txBody>
          <a:bodyPr anchor="b"/>
          <a:lstStyle>
            <a:lvl1pPr algn="r">
              <a:defRPr sz="2000" b="1"/>
            </a:lvl1pPr>
          </a:lstStyle>
          <a:p>
            <a:r>
              <a:rPr lang="he-IL"/>
              <a:t>לחץ כדי לערוך סגנון כותרת של תבנית בסיס</a:t>
            </a:r>
          </a:p>
        </p:txBody>
      </p:sp>
      <p:sp>
        <p:nvSpPr>
          <p:cNvPr id="3" name="מציין מיקום של תמונה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A0D437BE-2ED7-4989-8634-92E20B3AA393}" type="datetimeFigureOut">
              <a:rPr lang="he-IL" smtClean="0"/>
              <a:pPr/>
              <a:t>כ"ב/חשון/תשפ"א</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4597CC32-572B-4309-9635-4C61BACA35E6}" type="slidenum">
              <a:rPr lang="he-IL" smtClean="0"/>
              <a:pPr/>
              <a:t>‹#›</a:t>
            </a:fld>
            <a:endParaRPr lang="he-I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A0D437BE-2ED7-4989-8634-92E20B3AA393}" type="datetimeFigureOut">
              <a:rPr lang="he-IL" smtClean="0"/>
              <a:pPr/>
              <a:t>כ"ב/חשון/תשפ"א</a:t>
            </a:fld>
            <a:endParaRPr lang="he-IL"/>
          </a:p>
        </p:txBody>
      </p:sp>
      <p:sp>
        <p:nvSpPr>
          <p:cNvPr id="5" name="מציין מיקום של כותרת תחתונה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4597CC32-572B-4309-9635-4C61BACA35E6}" type="slidenum">
              <a:rPr lang="he-IL" smtClean="0"/>
              <a:pPr/>
              <a:t>‹#›</a:t>
            </a:fld>
            <a:endParaRPr lang="he-I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2.jpe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png"/><Relationship Id="rId4" Type="http://schemas.openxmlformats.org/officeDocument/2006/relationships/image" Target="../media/image26.jpeg"/></Relationships>
</file>

<file path=ppt/slides/_rels/slide2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2" name="Screen Recording 4">
            <a:hlinkClick r:id="" action="ppaction://media"/>
            <a:extLst>
              <a:ext uri="{FF2B5EF4-FFF2-40B4-BE49-F238E27FC236}">
                <a16:creationId xmlns:a16="http://schemas.microsoft.com/office/drawing/2014/main" id="{2D23E00F-15AA-48CE-A276-F4616E304CA9}"/>
              </a:ext>
            </a:extLst>
          </p:cNvPr>
          <p:cNvPicPr>
            <a:picLocks noChangeAspect="1"/>
          </p:cNvPicPr>
          <p:nvPr>
            <a:videoFile r:link="rId2"/>
            <p:extLst>
              <p:ext uri="{DAA4B4D4-6D71-4841-9C94-3DE7FCFB9230}">
                <p14:media xmlns:p14="http://schemas.microsoft.com/office/powerpoint/2010/main" r:embed="rId1"/>
              </p:ext>
            </p:extLst>
          </p:nvPr>
        </p:nvPicPr>
        <p:blipFill>
          <a:blip r:embed="rId4" cstate="print"/>
          <a:stretch>
            <a:fillRect/>
          </a:stretch>
        </p:blipFill>
        <p:spPr>
          <a:xfrm>
            <a:off x="899592" y="1268760"/>
            <a:ext cx="7012147" cy="4850417"/>
          </a:xfrm>
          <a:prstGeom prst="rect">
            <a:avLst/>
          </a:prstGeom>
        </p:spPr>
      </p:pic>
      <p:sp>
        <p:nvSpPr>
          <p:cNvPr id="5" name="TextBox 4">
            <a:extLst>
              <a:ext uri="{FF2B5EF4-FFF2-40B4-BE49-F238E27FC236}">
                <a16:creationId xmlns:a16="http://schemas.microsoft.com/office/drawing/2014/main" id="{02AA8E9F-8D13-4043-BCC1-DB1AC2A03971}"/>
              </a:ext>
            </a:extLst>
          </p:cNvPr>
          <p:cNvSpPr txBox="1"/>
          <p:nvPr/>
        </p:nvSpPr>
        <p:spPr>
          <a:xfrm>
            <a:off x="121189" y="154744"/>
            <a:ext cx="9001000" cy="3323987"/>
          </a:xfrm>
          <a:prstGeom prst="rect">
            <a:avLst/>
          </a:prstGeom>
          <a:noFill/>
        </p:spPr>
        <p:txBody>
          <a:bodyPr wrap="square" rtlCol="1">
            <a:spAutoFit/>
          </a:bodyPr>
          <a:lstStyle/>
          <a:p>
            <a:pPr algn="ctr"/>
            <a:r>
              <a:rPr lang="he-IL" sz="5000" dirty="0" err="1">
                <a:solidFill>
                  <a:schemeClr val="bg1"/>
                </a:solidFill>
              </a:rPr>
              <a:t>נגורנו</a:t>
            </a:r>
            <a:r>
              <a:rPr lang="he-IL" sz="5000" dirty="0">
                <a:solidFill>
                  <a:schemeClr val="bg1"/>
                </a:solidFill>
              </a:rPr>
              <a:t> </a:t>
            </a:r>
            <a:r>
              <a:rPr lang="he-IL" sz="5000" dirty="0" err="1">
                <a:solidFill>
                  <a:schemeClr val="bg1"/>
                </a:solidFill>
              </a:rPr>
              <a:t>קרבאך</a:t>
            </a:r>
            <a:r>
              <a:rPr lang="he-IL" sz="5000" dirty="0">
                <a:solidFill>
                  <a:schemeClr val="bg1"/>
                </a:solidFill>
              </a:rPr>
              <a:t>/רפובליקת </a:t>
            </a:r>
            <a:r>
              <a:rPr lang="he-IL" sz="5000" dirty="0" err="1">
                <a:solidFill>
                  <a:schemeClr val="bg1"/>
                </a:solidFill>
              </a:rPr>
              <a:t>ארצאך</a:t>
            </a:r>
            <a:endParaRPr lang="he-IL" sz="5000" dirty="0">
              <a:solidFill>
                <a:schemeClr val="bg1"/>
              </a:solidFill>
            </a:endParaRPr>
          </a:p>
          <a:p>
            <a:pPr algn="ctr"/>
            <a:r>
              <a:rPr lang="he-IL" sz="3600" dirty="0">
                <a:solidFill>
                  <a:schemeClr val="bg1"/>
                </a:solidFill>
              </a:rPr>
              <a:t>עימות מקומי או עימות כלל אזורי/בינ"ל?</a:t>
            </a:r>
          </a:p>
          <a:p>
            <a:pPr algn="ctr"/>
            <a:endParaRPr lang="he-IL" sz="7000" dirty="0">
              <a:solidFill>
                <a:schemeClr val="bg1"/>
              </a:solidFill>
            </a:endParaRPr>
          </a:p>
          <a:p>
            <a:endParaRPr lang="he-IL" dirty="0">
              <a:solidFill>
                <a:schemeClr val="bg1"/>
              </a:solidFill>
            </a:endParaRPr>
          </a:p>
          <a:p>
            <a:endParaRPr lang="he-IL" dirty="0">
              <a:solidFill>
                <a:schemeClr val="bg1"/>
              </a:solidFill>
            </a:endParaRPr>
          </a:p>
          <a:p>
            <a:endParaRPr lang="he-IL" dirty="0">
              <a:solidFill>
                <a:schemeClr val="bg1"/>
              </a:solidFill>
            </a:endParaRPr>
          </a:p>
        </p:txBody>
      </p:sp>
      <p:sp>
        <p:nvSpPr>
          <p:cNvPr id="2" name="TextBox 1">
            <a:extLst>
              <a:ext uri="{FF2B5EF4-FFF2-40B4-BE49-F238E27FC236}">
                <a16:creationId xmlns:a16="http://schemas.microsoft.com/office/drawing/2014/main" id="{E99E36A5-F118-49F6-A2D5-FDEA72C4B4E0}"/>
              </a:ext>
            </a:extLst>
          </p:cNvPr>
          <p:cNvSpPr txBox="1"/>
          <p:nvPr/>
        </p:nvSpPr>
        <p:spPr>
          <a:xfrm>
            <a:off x="-396552" y="4581128"/>
            <a:ext cx="1800200" cy="769441"/>
          </a:xfrm>
          <a:prstGeom prst="rect">
            <a:avLst/>
          </a:prstGeom>
          <a:noFill/>
        </p:spPr>
        <p:txBody>
          <a:bodyPr wrap="square" rtlCol="1">
            <a:spAutoFit/>
          </a:bodyPr>
          <a:lstStyle/>
          <a:p>
            <a:r>
              <a:rPr lang="he-IL" sz="2200" dirty="0">
                <a:solidFill>
                  <a:schemeClr val="bg1"/>
                </a:solidFill>
              </a:rPr>
              <a:t>מחזור מ"ח</a:t>
            </a:r>
          </a:p>
          <a:p>
            <a:r>
              <a:rPr lang="he-IL" sz="2200" dirty="0">
                <a:solidFill>
                  <a:schemeClr val="bg1"/>
                </a:solidFill>
              </a:rPr>
              <a:t>צוות 4</a:t>
            </a:r>
          </a:p>
        </p:txBody>
      </p:sp>
      <p:pic>
        <p:nvPicPr>
          <p:cNvPr id="4" name="תמונה 3">
            <a:extLst>
              <a:ext uri="{FF2B5EF4-FFF2-40B4-BE49-F238E27FC236}">
                <a16:creationId xmlns:a16="http://schemas.microsoft.com/office/drawing/2014/main" id="{619AF918-0C5A-4472-9F75-0BB482E7121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637" y="5548585"/>
            <a:ext cx="1195310" cy="1195310"/>
          </a:xfrm>
          <a:prstGeom prst="rect">
            <a:avLst/>
          </a:prstGeom>
        </p:spPr>
      </p:pic>
      <p:sp>
        <p:nvSpPr>
          <p:cNvPr id="6" name="TextBox 5">
            <a:extLst>
              <a:ext uri="{FF2B5EF4-FFF2-40B4-BE49-F238E27FC236}">
                <a16:creationId xmlns:a16="http://schemas.microsoft.com/office/drawing/2014/main" id="{E2B6EDA2-FF07-4B12-80B1-0BF3552F14FF}"/>
              </a:ext>
            </a:extLst>
          </p:cNvPr>
          <p:cNvSpPr txBox="1"/>
          <p:nvPr/>
        </p:nvSpPr>
        <p:spPr>
          <a:xfrm>
            <a:off x="8244408" y="6021288"/>
            <a:ext cx="576064" cy="369332"/>
          </a:xfrm>
          <a:prstGeom prst="rect">
            <a:avLst/>
          </a:prstGeom>
          <a:noFill/>
        </p:spPr>
        <p:txBody>
          <a:bodyPr wrap="square" rtlCol="1">
            <a:spAutoFit/>
          </a:bodyPr>
          <a:lstStyle/>
          <a:p>
            <a:r>
              <a:rPr lang="he-IL" dirty="0">
                <a:solidFill>
                  <a:schemeClr val="bg1"/>
                </a:solidFill>
              </a:rPr>
              <a:t>?</a:t>
            </a:r>
          </a:p>
        </p:txBody>
      </p:sp>
    </p:spTree>
    <p:extLst>
      <p:ext uri="{BB962C8B-B14F-4D97-AF65-F5344CB8AC3E}">
        <p14:creationId xmlns:p14="http://schemas.microsoft.com/office/powerpoint/2010/main" val="4098010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527"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2"/>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12"/>
                                        </p:tgtEl>
                                      </p:cBhvr>
                                    </p:cmd>
                                  </p:childTnLst>
                                </p:cTn>
                              </p:par>
                            </p:childTnLst>
                          </p:cTn>
                        </p:par>
                      </p:childTnLst>
                    </p:cTn>
                  </p:par>
                </p:childTnLst>
              </p:cTn>
              <p:nextCondLst>
                <p:cond evt="onClick" delay="0">
                  <p:tgtEl>
                    <p:spTgt spid="12"/>
                  </p:tgtEl>
                </p:cond>
              </p:nextCondLst>
            </p:seq>
            <p:video>
              <p:cMediaNode vol="80000">
                <p:cTn id="12" fill="hold" display="0">
                  <p:stCondLst>
                    <p:cond delay="indefinite"/>
                  </p:stCondLst>
                </p:cTn>
                <p:tgtEl>
                  <p:spTgt spid="12"/>
                </p:tgtEl>
              </p:cMediaNode>
            </p:vide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2AA8E9F-8D13-4043-BCC1-DB1AC2A03971}"/>
              </a:ext>
            </a:extLst>
          </p:cNvPr>
          <p:cNvSpPr txBox="1"/>
          <p:nvPr/>
        </p:nvSpPr>
        <p:spPr>
          <a:xfrm>
            <a:off x="5304417" y="1628075"/>
            <a:ext cx="3600400" cy="1815882"/>
          </a:xfrm>
          <a:prstGeom prst="rect">
            <a:avLst/>
          </a:prstGeom>
          <a:noFill/>
        </p:spPr>
        <p:txBody>
          <a:bodyPr wrap="square" rtlCol="1">
            <a:spAutoFit/>
          </a:bodyPr>
          <a:lstStyle/>
          <a:p>
            <a:pPr algn="ctr"/>
            <a:r>
              <a:rPr lang="he-IL" sz="2800" dirty="0" err="1">
                <a:solidFill>
                  <a:schemeClr val="bg1"/>
                </a:solidFill>
              </a:rPr>
              <a:t>נגורנו</a:t>
            </a:r>
            <a:r>
              <a:rPr lang="he-IL" sz="2800" dirty="0">
                <a:solidFill>
                  <a:schemeClr val="bg1"/>
                </a:solidFill>
              </a:rPr>
              <a:t> </a:t>
            </a:r>
            <a:r>
              <a:rPr lang="he-IL" sz="2800" dirty="0" err="1">
                <a:solidFill>
                  <a:schemeClr val="bg1"/>
                </a:solidFill>
              </a:rPr>
              <a:t>קרבאך</a:t>
            </a:r>
            <a:endParaRPr lang="he-IL" sz="2800" dirty="0">
              <a:solidFill>
                <a:schemeClr val="bg1"/>
              </a:solidFill>
            </a:endParaRPr>
          </a:p>
          <a:p>
            <a:endParaRPr lang="he-IL" sz="2800" dirty="0">
              <a:solidFill>
                <a:schemeClr val="bg1"/>
              </a:solidFill>
            </a:endParaRPr>
          </a:p>
          <a:p>
            <a:endParaRPr lang="he-IL" sz="2800" dirty="0">
              <a:solidFill>
                <a:schemeClr val="bg1"/>
              </a:solidFill>
            </a:endParaRPr>
          </a:p>
          <a:p>
            <a:endParaRPr lang="he-IL" sz="2800" dirty="0">
              <a:solidFill>
                <a:schemeClr val="bg1"/>
              </a:solidFill>
            </a:endParaRPr>
          </a:p>
        </p:txBody>
      </p:sp>
      <p:pic>
        <p:nvPicPr>
          <p:cNvPr id="3074" name="Picture 2" descr="ארמניה">
            <a:extLst>
              <a:ext uri="{FF2B5EF4-FFF2-40B4-BE49-F238E27FC236}">
                <a16:creationId xmlns:a16="http://schemas.microsoft.com/office/drawing/2014/main" id="{BF5761CA-4A16-446B-8ECB-CEA9E35C3F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838" y="2463168"/>
            <a:ext cx="3863326" cy="193166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D96B682A-5DB3-4528-B0DD-65D4D3E1B1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2428726"/>
            <a:ext cx="3974772" cy="200054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311DA564-4E70-4536-9938-7234764A1E29}"/>
              </a:ext>
            </a:extLst>
          </p:cNvPr>
          <p:cNvSpPr txBox="1"/>
          <p:nvPr/>
        </p:nvSpPr>
        <p:spPr>
          <a:xfrm>
            <a:off x="683568" y="1556792"/>
            <a:ext cx="2376264" cy="523220"/>
          </a:xfrm>
          <a:prstGeom prst="rect">
            <a:avLst/>
          </a:prstGeom>
          <a:noFill/>
        </p:spPr>
        <p:txBody>
          <a:bodyPr wrap="square" rtlCol="1">
            <a:spAutoFit/>
          </a:bodyPr>
          <a:lstStyle>
            <a:defPPr>
              <a:defRPr lang="he-IL"/>
            </a:defPPr>
            <a:lvl1pPr algn="ctr">
              <a:defRPr sz="2800">
                <a:solidFill>
                  <a:schemeClr val="bg1"/>
                </a:solidFill>
              </a:defRPr>
            </a:lvl1pPr>
          </a:lstStyle>
          <a:p>
            <a:r>
              <a:rPr lang="he-IL" dirty="0"/>
              <a:t>ארמניה</a:t>
            </a:r>
          </a:p>
        </p:txBody>
      </p:sp>
      <p:sp>
        <p:nvSpPr>
          <p:cNvPr id="3" name="TextBox 2">
            <a:extLst>
              <a:ext uri="{FF2B5EF4-FFF2-40B4-BE49-F238E27FC236}">
                <a16:creationId xmlns:a16="http://schemas.microsoft.com/office/drawing/2014/main" id="{7132F8DD-7906-4FC3-B0AB-F520960F58BE}"/>
              </a:ext>
            </a:extLst>
          </p:cNvPr>
          <p:cNvSpPr txBox="1"/>
          <p:nvPr/>
        </p:nvSpPr>
        <p:spPr>
          <a:xfrm>
            <a:off x="1784534" y="356252"/>
            <a:ext cx="5904656" cy="553998"/>
          </a:xfrm>
          <a:prstGeom prst="rect">
            <a:avLst/>
          </a:prstGeom>
          <a:noFill/>
        </p:spPr>
        <p:txBody>
          <a:bodyPr wrap="square" rtlCol="1">
            <a:spAutoFit/>
          </a:bodyPr>
          <a:lstStyle/>
          <a:p>
            <a:pPr algn="ctr"/>
            <a:r>
              <a:rPr lang="he-IL" sz="3000" dirty="0">
                <a:solidFill>
                  <a:schemeClr val="bg1"/>
                </a:solidFill>
              </a:rPr>
              <a:t>הזהות הלאומית והשאיפה לאיחוד</a:t>
            </a:r>
          </a:p>
        </p:txBody>
      </p:sp>
    </p:spTree>
    <p:extLst>
      <p:ext uri="{BB962C8B-B14F-4D97-AF65-F5344CB8AC3E}">
        <p14:creationId xmlns:p14="http://schemas.microsoft.com/office/powerpoint/2010/main" val="35495783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02EBD32-2A89-439A-A5EB-EC7B968975AB}"/>
              </a:ext>
            </a:extLst>
          </p:cNvPr>
          <p:cNvSpPr txBox="1"/>
          <p:nvPr/>
        </p:nvSpPr>
        <p:spPr>
          <a:xfrm>
            <a:off x="3491880" y="260648"/>
            <a:ext cx="3168352" cy="492443"/>
          </a:xfrm>
          <a:prstGeom prst="rect">
            <a:avLst/>
          </a:prstGeom>
          <a:noFill/>
        </p:spPr>
        <p:txBody>
          <a:bodyPr wrap="square" rtlCol="1">
            <a:spAutoFit/>
          </a:bodyPr>
          <a:lstStyle/>
          <a:p>
            <a:pPr algn="ctr"/>
            <a:r>
              <a:rPr lang="he-IL" sz="2600" u="sng" dirty="0"/>
              <a:t>היסטוריה </a:t>
            </a:r>
          </a:p>
        </p:txBody>
      </p:sp>
      <p:sp>
        <p:nvSpPr>
          <p:cNvPr id="4" name="TextBox 3">
            <a:extLst>
              <a:ext uri="{FF2B5EF4-FFF2-40B4-BE49-F238E27FC236}">
                <a16:creationId xmlns:a16="http://schemas.microsoft.com/office/drawing/2014/main" id="{C06E2332-5452-4513-B76A-CEE64C06150A}"/>
              </a:ext>
            </a:extLst>
          </p:cNvPr>
          <p:cNvSpPr txBox="1"/>
          <p:nvPr/>
        </p:nvSpPr>
        <p:spPr>
          <a:xfrm>
            <a:off x="971600" y="1412776"/>
            <a:ext cx="7056784" cy="5016758"/>
          </a:xfrm>
          <a:prstGeom prst="rect">
            <a:avLst/>
          </a:prstGeom>
          <a:noFill/>
        </p:spPr>
        <p:txBody>
          <a:bodyPr wrap="square" rtlCol="1">
            <a:spAutoFit/>
          </a:bodyPr>
          <a:lstStyle/>
          <a:p>
            <a:r>
              <a:rPr lang="he-IL" sz="2000" b="1" dirty="0"/>
              <a:t>שקפים: 12-13</a:t>
            </a:r>
          </a:p>
          <a:p>
            <a:endParaRPr lang="he-IL" sz="2000" dirty="0"/>
          </a:p>
          <a:p>
            <a:pPr marL="285750" indent="-285750">
              <a:buFontTx/>
              <a:buChar char="-"/>
            </a:pPr>
            <a:r>
              <a:rPr lang="he-IL" sz="2000" dirty="0"/>
              <a:t>ההיסטוריה של האזור רוויה מלחמות בין האימפריות שבעטיין עברו שטחים ואוכלוסיות, יותר מפעם אחת, בין האימפריות העות'מאנית,  הפרסית והרוסית, אם כתוצאה מכיבוש ואם כתוצאה של הסכמים. </a:t>
            </a:r>
            <a:r>
              <a:rPr lang="he-IL" sz="2000" dirty="0" err="1"/>
              <a:t>נגורנו</a:t>
            </a:r>
            <a:r>
              <a:rPr lang="he-IL" sz="2000" dirty="0"/>
              <a:t> </a:t>
            </a:r>
            <a:r>
              <a:rPr lang="he-IL" sz="2000" dirty="0" err="1"/>
              <a:t>קרבאך</a:t>
            </a:r>
            <a:r>
              <a:rPr lang="he-IL" sz="2000" dirty="0"/>
              <a:t> והאוכלוסיות הארמנית </a:t>
            </a:r>
            <a:r>
              <a:rPr lang="he-IL" sz="2000" dirty="0" err="1"/>
              <a:t>היתה</a:t>
            </a:r>
            <a:r>
              <a:rPr lang="he-IL" sz="2000" dirty="0"/>
              <a:t> בעבר </a:t>
            </a:r>
            <a:r>
              <a:rPr lang="he-IL" sz="2000" dirty="0" err="1"/>
              <a:t>אוטונמיה</a:t>
            </a:r>
            <a:r>
              <a:rPr lang="he-IL" sz="2000" dirty="0"/>
              <a:t> תחת כל אחת מהאימפריות הללו.</a:t>
            </a:r>
          </a:p>
          <a:p>
            <a:endParaRPr lang="he-IL" sz="2000" dirty="0"/>
          </a:p>
          <a:p>
            <a:pPr marL="285750" indent="-285750">
              <a:buFontTx/>
              <a:buChar char="-"/>
            </a:pPr>
            <a:r>
              <a:rPr lang="he-IL" sz="2000" dirty="0">
                <a:solidFill>
                  <a:prstClr val="black"/>
                </a:solidFill>
              </a:rPr>
              <a:t>"הפרד ומשול" - </a:t>
            </a:r>
            <a:r>
              <a:rPr lang="he-IL" sz="2000" dirty="0"/>
              <a:t>הגדרת </a:t>
            </a:r>
            <a:r>
              <a:rPr lang="he-IL" sz="2000" dirty="0" err="1"/>
              <a:t>נגורנו</a:t>
            </a:r>
            <a:r>
              <a:rPr lang="he-IL" sz="2000" dirty="0"/>
              <a:t> </a:t>
            </a:r>
            <a:r>
              <a:rPr lang="he-IL" sz="2000" dirty="0" err="1"/>
              <a:t>קרבאך</a:t>
            </a:r>
            <a:r>
              <a:rPr lang="he-IL" sz="2000" dirty="0"/>
              <a:t> כאוטונומיה ארמנית תחת ריבונות האזרית </a:t>
            </a:r>
            <a:r>
              <a:rPr lang="he-IL" sz="2000" dirty="0" err="1"/>
              <a:t>ונחצ'ביאן</a:t>
            </a:r>
            <a:r>
              <a:rPr lang="he-IL" sz="2000" dirty="0"/>
              <a:t> כאוטונומיה האזרית תחת ריבונות ארמנית.</a:t>
            </a:r>
          </a:p>
          <a:p>
            <a:endParaRPr lang="he-IL" sz="2000" dirty="0"/>
          </a:p>
          <a:p>
            <a:pPr marL="285750" indent="-285750">
              <a:buFontTx/>
              <a:buChar char="-"/>
            </a:pPr>
            <a:r>
              <a:rPr lang="he-IL" sz="2000" dirty="0"/>
              <a:t>היסטורית העימותים המזויינים בין ארמניה לבין אזרבייג'ן מאז התפרקות ברית המועצות ועד ימינו. </a:t>
            </a:r>
          </a:p>
          <a:p>
            <a:endParaRPr lang="he-IL" sz="2000" dirty="0"/>
          </a:p>
          <a:p>
            <a:endParaRPr lang="he-IL" sz="2000" dirty="0"/>
          </a:p>
        </p:txBody>
      </p:sp>
    </p:spTree>
    <p:extLst>
      <p:ext uri="{BB962C8B-B14F-4D97-AF65-F5344CB8AC3E}">
        <p14:creationId xmlns:p14="http://schemas.microsoft.com/office/powerpoint/2010/main" val="31722526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62" name="Picture 14" descr="https://upload.wikimedia.org/wikipedia/commons/thumb/0/07/State_flag_of_Persia_%281907%E2%80%931933%29.svg/120px-State_flag_of_Persia_%281907%E2%80%931933%29.svg.png">
            <a:extLst>
              <a:ext uri="{FF2B5EF4-FFF2-40B4-BE49-F238E27FC236}">
                <a16:creationId xmlns:a16="http://schemas.microsoft.com/office/drawing/2014/main" id="{F86E2D9D-3090-41C2-B204-25B9AFD1F5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495" y="4117233"/>
            <a:ext cx="1394519" cy="78855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BEEE32CB-B69B-42A2-9FA2-4C5CCC9E6E74}"/>
              </a:ext>
            </a:extLst>
          </p:cNvPr>
          <p:cNvSpPr txBox="1"/>
          <p:nvPr/>
        </p:nvSpPr>
        <p:spPr>
          <a:xfrm>
            <a:off x="107504" y="4802668"/>
            <a:ext cx="2520280" cy="646331"/>
          </a:xfrm>
          <a:prstGeom prst="rect">
            <a:avLst/>
          </a:prstGeom>
          <a:noFill/>
        </p:spPr>
        <p:txBody>
          <a:bodyPr wrap="square" rtlCol="1">
            <a:spAutoFit/>
          </a:bodyPr>
          <a:lstStyle/>
          <a:p>
            <a:r>
              <a:rPr lang="he-IL" dirty="0">
                <a:solidFill>
                  <a:schemeClr val="bg1"/>
                </a:solidFill>
              </a:rPr>
              <a:t>	אימפריות</a:t>
            </a:r>
          </a:p>
          <a:p>
            <a:r>
              <a:rPr lang="he-IL" dirty="0">
                <a:solidFill>
                  <a:schemeClr val="bg1"/>
                </a:solidFill>
              </a:rPr>
              <a:t>עות'מאנית/פרסית/רוסית</a:t>
            </a:r>
          </a:p>
        </p:txBody>
      </p:sp>
      <p:pic>
        <p:nvPicPr>
          <p:cNvPr id="2052" name="Picture 4" descr="https://upload.wikimedia.org/wikipedia/commons/thumb/0/03/Fictitious_Ottoman_flag_2.svg/150px-Fictitious_Ottoman_flag_2.svg.png">
            <a:extLst>
              <a:ext uri="{FF2B5EF4-FFF2-40B4-BE49-F238E27FC236}">
                <a16:creationId xmlns:a16="http://schemas.microsoft.com/office/drawing/2014/main" id="{2AA40EC1-4415-4F59-9BAB-D9B4AEA9BA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368" y="3140174"/>
            <a:ext cx="1644774" cy="109651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BE88A76-BF5A-46FE-BA72-E333B03E6C9E}"/>
              </a:ext>
            </a:extLst>
          </p:cNvPr>
          <p:cNvSpPr txBox="1"/>
          <p:nvPr/>
        </p:nvSpPr>
        <p:spPr>
          <a:xfrm>
            <a:off x="3635896" y="4825910"/>
            <a:ext cx="1584176" cy="369332"/>
          </a:xfrm>
          <a:prstGeom prst="rect">
            <a:avLst/>
          </a:prstGeom>
          <a:noFill/>
        </p:spPr>
        <p:txBody>
          <a:bodyPr wrap="square" rtlCol="1">
            <a:spAutoFit/>
          </a:bodyPr>
          <a:lstStyle/>
          <a:p>
            <a:r>
              <a:rPr lang="he-IL" dirty="0">
                <a:solidFill>
                  <a:schemeClr val="bg1"/>
                </a:solidFill>
              </a:rPr>
              <a:t>אימפריה רוסית</a:t>
            </a:r>
          </a:p>
        </p:txBody>
      </p:sp>
      <p:sp>
        <p:nvSpPr>
          <p:cNvPr id="7" name="TextBox 6">
            <a:extLst>
              <a:ext uri="{FF2B5EF4-FFF2-40B4-BE49-F238E27FC236}">
                <a16:creationId xmlns:a16="http://schemas.microsoft.com/office/drawing/2014/main" id="{D2DF3A0D-D048-4DBB-B3A5-8752394E2189}"/>
              </a:ext>
            </a:extLst>
          </p:cNvPr>
          <p:cNvSpPr txBox="1"/>
          <p:nvPr/>
        </p:nvSpPr>
        <p:spPr>
          <a:xfrm>
            <a:off x="6794228" y="4699501"/>
            <a:ext cx="1584176" cy="646331"/>
          </a:xfrm>
          <a:prstGeom prst="rect">
            <a:avLst/>
          </a:prstGeom>
          <a:noFill/>
        </p:spPr>
        <p:txBody>
          <a:bodyPr wrap="square" rtlCol="1">
            <a:spAutoFit/>
          </a:bodyPr>
          <a:lstStyle/>
          <a:p>
            <a:r>
              <a:rPr lang="he-IL" dirty="0">
                <a:solidFill>
                  <a:schemeClr val="bg1"/>
                </a:solidFill>
              </a:rPr>
              <a:t>אוטונומיה תחת אזרבייג'ן</a:t>
            </a:r>
          </a:p>
        </p:txBody>
      </p:sp>
      <p:pic>
        <p:nvPicPr>
          <p:cNvPr id="2054" name="Picture 6" descr="קובץ:Flag of Russian Empire for private use (1914–1917) 3.svg – ויקיפדיה">
            <a:extLst>
              <a:ext uri="{FF2B5EF4-FFF2-40B4-BE49-F238E27FC236}">
                <a16:creationId xmlns:a16="http://schemas.microsoft.com/office/drawing/2014/main" id="{53ABAC11-5E35-4DFC-8D0F-8B8F99D0E9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26729" y="3225209"/>
            <a:ext cx="1287796" cy="1141141"/>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Vova | האימפריה הרוסית דגל אימפריאלי דגל 90 * 135cm פוליאסטר הבינלאומי  מדינה דגלים בחוץ">
            <a:extLst>
              <a:ext uri="{FF2B5EF4-FFF2-40B4-BE49-F238E27FC236}">
                <a16:creationId xmlns:a16="http://schemas.microsoft.com/office/drawing/2014/main" id="{7E892981-66C3-4D80-9BD9-57D65CE949E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9155" y="3225209"/>
            <a:ext cx="1302637" cy="1302637"/>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Flag of Azerbaijan.svg">
            <a:extLst>
              <a:ext uri="{FF2B5EF4-FFF2-40B4-BE49-F238E27FC236}">
                <a16:creationId xmlns:a16="http://schemas.microsoft.com/office/drawing/2014/main" id="{B7EB3EFA-18C1-401B-AB54-E9F7F108E54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89002" y="3169245"/>
            <a:ext cx="1485117" cy="125306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9BCDB7F9-59C9-4277-9AB9-7E7A809D1553}"/>
              </a:ext>
            </a:extLst>
          </p:cNvPr>
          <p:cNvSpPr txBox="1"/>
          <p:nvPr/>
        </p:nvSpPr>
        <p:spPr>
          <a:xfrm>
            <a:off x="261063" y="2143309"/>
            <a:ext cx="1656184" cy="430887"/>
          </a:xfrm>
          <a:prstGeom prst="rect">
            <a:avLst/>
          </a:prstGeom>
          <a:noFill/>
        </p:spPr>
        <p:txBody>
          <a:bodyPr wrap="square" rtlCol="1">
            <a:spAutoFit/>
          </a:bodyPr>
          <a:lstStyle/>
          <a:p>
            <a:r>
              <a:rPr lang="he-IL" dirty="0">
                <a:solidFill>
                  <a:schemeClr val="bg1"/>
                </a:solidFill>
              </a:rPr>
              <a:t>עד </a:t>
            </a:r>
            <a:r>
              <a:rPr lang="he-IL" sz="2200" dirty="0">
                <a:solidFill>
                  <a:schemeClr val="bg1"/>
                </a:solidFill>
              </a:rPr>
              <a:t>המאה</a:t>
            </a:r>
            <a:r>
              <a:rPr lang="he-IL" dirty="0">
                <a:solidFill>
                  <a:schemeClr val="bg1"/>
                </a:solidFill>
              </a:rPr>
              <a:t> 17</a:t>
            </a:r>
          </a:p>
        </p:txBody>
      </p:sp>
      <p:sp>
        <p:nvSpPr>
          <p:cNvPr id="12" name="TextBox 11">
            <a:extLst>
              <a:ext uri="{FF2B5EF4-FFF2-40B4-BE49-F238E27FC236}">
                <a16:creationId xmlns:a16="http://schemas.microsoft.com/office/drawing/2014/main" id="{DE0ED1CF-6DBF-4DD9-A6BB-CAD3CEE4004A}"/>
              </a:ext>
            </a:extLst>
          </p:cNvPr>
          <p:cNvSpPr txBox="1"/>
          <p:nvPr/>
        </p:nvSpPr>
        <p:spPr>
          <a:xfrm>
            <a:off x="3354503" y="2042373"/>
            <a:ext cx="2232248" cy="769441"/>
          </a:xfrm>
          <a:prstGeom prst="rect">
            <a:avLst/>
          </a:prstGeom>
          <a:noFill/>
        </p:spPr>
        <p:txBody>
          <a:bodyPr wrap="square" rtlCol="1">
            <a:spAutoFit/>
          </a:bodyPr>
          <a:lstStyle>
            <a:defPPr>
              <a:defRPr lang="he-IL"/>
            </a:defPPr>
            <a:lvl1pPr>
              <a:defRPr>
                <a:solidFill>
                  <a:schemeClr val="bg1"/>
                </a:solidFill>
              </a:defRPr>
            </a:lvl1pPr>
          </a:lstStyle>
          <a:p>
            <a:pPr algn="ctr"/>
            <a:r>
              <a:rPr lang="he-IL" sz="2200" dirty="0"/>
              <a:t>1805 </a:t>
            </a:r>
          </a:p>
          <a:p>
            <a:pPr algn="ctr"/>
            <a:r>
              <a:rPr lang="he-IL" sz="2200" dirty="0"/>
              <a:t>הסכם </a:t>
            </a:r>
            <a:r>
              <a:rPr lang="he-IL" sz="2200" dirty="0" err="1"/>
              <a:t>קורקצ'אי</a:t>
            </a:r>
            <a:endParaRPr lang="he-IL" sz="2200" dirty="0"/>
          </a:p>
        </p:txBody>
      </p:sp>
      <p:sp>
        <p:nvSpPr>
          <p:cNvPr id="13" name="TextBox 12">
            <a:extLst>
              <a:ext uri="{FF2B5EF4-FFF2-40B4-BE49-F238E27FC236}">
                <a16:creationId xmlns:a16="http://schemas.microsoft.com/office/drawing/2014/main" id="{B7580241-DF0C-45F2-959F-82C7D013D5D9}"/>
              </a:ext>
            </a:extLst>
          </p:cNvPr>
          <p:cNvSpPr txBox="1"/>
          <p:nvPr/>
        </p:nvSpPr>
        <p:spPr>
          <a:xfrm>
            <a:off x="6601911" y="2315227"/>
            <a:ext cx="1656184" cy="430887"/>
          </a:xfrm>
          <a:prstGeom prst="rect">
            <a:avLst/>
          </a:prstGeom>
          <a:noFill/>
        </p:spPr>
        <p:txBody>
          <a:bodyPr wrap="square" rtlCol="1">
            <a:spAutoFit/>
          </a:bodyPr>
          <a:lstStyle>
            <a:defPPr>
              <a:defRPr lang="he-IL"/>
            </a:defPPr>
            <a:lvl1pPr>
              <a:defRPr>
                <a:solidFill>
                  <a:schemeClr val="bg1"/>
                </a:solidFill>
              </a:defRPr>
            </a:lvl1pPr>
          </a:lstStyle>
          <a:p>
            <a:pPr algn="ctr"/>
            <a:r>
              <a:rPr lang="he-IL" sz="2200" dirty="0"/>
              <a:t>1921</a:t>
            </a:r>
          </a:p>
        </p:txBody>
      </p:sp>
      <p:sp>
        <p:nvSpPr>
          <p:cNvPr id="6" name="חץ: ימינה 5">
            <a:extLst>
              <a:ext uri="{FF2B5EF4-FFF2-40B4-BE49-F238E27FC236}">
                <a16:creationId xmlns:a16="http://schemas.microsoft.com/office/drawing/2014/main" id="{459EE29F-4377-4586-8A94-2EF75A51B373}"/>
              </a:ext>
            </a:extLst>
          </p:cNvPr>
          <p:cNvSpPr/>
          <p:nvPr/>
        </p:nvSpPr>
        <p:spPr>
          <a:xfrm>
            <a:off x="2627785" y="3579208"/>
            <a:ext cx="999528" cy="3693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5" name="חץ: ימינה 14">
            <a:extLst>
              <a:ext uri="{FF2B5EF4-FFF2-40B4-BE49-F238E27FC236}">
                <a16:creationId xmlns:a16="http://schemas.microsoft.com/office/drawing/2014/main" id="{44E0241F-BCC5-4AD2-B77C-10286E410A4D}"/>
              </a:ext>
            </a:extLst>
          </p:cNvPr>
          <p:cNvSpPr/>
          <p:nvPr/>
        </p:nvSpPr>
        <p:spPr>
          <a:xfrm>
            <a:off x="5492848" y="3615758"/>
            <a:ext cx="1028459"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TextBox 8">
            <a:extLst>
              <a:ext uri="{FF2B5EF4-FFF2-40B4-BE49-F238E27FC236}">
                <a16:creationId xmlns:a16="http://schemas.microsoft.com/office/drawing/2014/main" id="{24A7114D-2C17-4B6F-BDC8-D28AC8201BF1}"/>
              </a:ext>
            </a:extLst>
          </p:cNvPr>
          <p:cNvSpPr txBox="1"/>
          <p:nvPr/>
        </p:nvSpPr>
        <p:spPr>
          <a:xfrm>
            <a:off x="3059832" y="361840"/>
            <a:ext cx="3542079" cy="1107996"/>
          </a:xfrm>
          <a:prstGeom prst="rect">
            <a:avLst/>
          </a:prstGeom>
          <a:noFill/>
        </p:spPr>
        <p:txBody>
          <a:bodyPr wrap="square" rtlCol="1">
            <a:spAutoFit/>
          </a:bodyPr>
          <a:lstStyle/>
          <a:p>
            <a:pPr algn="ctr"/>
            <a:r>
              <a:rPr lang="he-IL" sz="4000" dirty="0">
                <a:solidFill>
                  <a:schemeClr val="bg1"/>
                </a:solidFill>
              </a:rPr>
              <a:t>חילופי ריבונות</a:t>
            </a:r>
          </a:p>
          <a:p>
            <a:pPr algn="ctr"/>
            <a:r>
              <a:rPr lang="he-IL" sz="2600" dirty="0">
                <a:solidFill>
                  <a:schemeClr val="bg1"/>
                </a:solidFill>
              </a:rPr>
              <a:t>חילופי אוכלוסיות</a:t>
            </a:r>
          </a:p>
        </p:txBody>
      </p:sp>
    </p:spTree>
    <p:extLst>
      <p:ext uri="{BB962C8B-B14F-4D97-AF65-F5344CB8AC3E}">
        <p14:creationId xmlns:p14="http://schemas.microsoft.com/office/powerpoint/2010/main" val="14864319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BCDB7F9-59C9-4277-9AB9-7E7A809D1553}"/>
              </a:ext>
            </a:extLst>
          </p:cNvPr>
          <p:cNvSpPr txBox="1"/>
          <p:nvPr/>
        </p:nvSpPr>
        <p:spPr>
          <a:xfrm>
            <a:off x="-208988" y="1053036"/>
            <a:ext cx="1640051" cy="646331"/>
          </a:xfrm>
          <a:prstGeom prst="rect">
            <a:avLst/>
          </a:prstGeom>
          <a:noFill/>
        </p:spPr>
        <p:txBody>
          <a:bodyPr wrap="square" rtlCol="1">
            <a:spAutoFit/>
          </a:bodyPr>
          <a:lstStyle/>
          <a:p>
            <a:r>
              <a:rPr lang="he-IL" dirty="0">
                <a:solidFill>
                  <a:schemeClr val="bg1"/>
                </a:solidFill>
              </a:rPr>
              <a:t>ברית המועצות נחלשת</a:t>
            </a:r>
          </a:p>
        </p:txBody>
      </p:sp>
      <p:sp>
        <p:nvSpPr>
          <p:cNvPr id="12" name="TextBox 11">
            <a:extLst>
              <a:ext uri="{FF2B5EF4-FFF2-40B4-BE49-F238E27FC236}">
                <a16:creationId xmlns:a16="http://schemas.microsoft.com/office/drawing/2014/main" id="{DE0ED1CF-6DBF-4DD9-A6BB-CAD3CEE4004A}"/>
              </a:ext>
            </a:extLst>
          </p:cNvPr>
          <p:cNvSpPr txBox="1"/>
          <p:nvPr/>
        </p:nvSpPr>
        <p:spPr>
          <a:xfrm>
            <a:off x="1119291" y="2393888"/>
            <a:ext cx="1875213" cy="923330"/>
          </a:xfrm>
          <a:prstGeom prst="rect">
            <a:avLst/>
          </a:prstGeom>
          <a:noFill/>
        </p:spPr>
        <p:txBody>
          <a:bodyPr wrap="square" rtlCol="1">
            <a:spAutoFit/>
          </a:bodyPr>
          <a:lstStyle>
            <a:defPPr>
              <a:defRPr lang="he-IL"/>
            </a:defPPr>
            <a:lvl1pPr>
              <a:defRPr>
                <a:solidFill>
                  <a:schemeClr val="bg1"/>
                </a:solidFill>
              </a:defRPr>
            </a:lvl1pPr>
          </a:lstStyle>
          <a:p>
            <a:pPr algn="ctr"/>
            <a:r>
              <a:rPr lang="he-IL" dirty="0" err="1"/>
              <a:t>נגורנו</a:t>
            </a:r>
            <a:r>
              <a:rPr lang="he-IL" dirty="0"/>
              <a:t> </a:t>
            </a:r>
            <a:r>
              <a:rPr lang="he-IL" dirty="0" err="1"/>
              <a:t>קרבאך</a:t>
            </a:r>
            <a:r>
              <a:rPr lang="he-IL" dirty="0"/>
              <a:t> קוראת להעברתה לארמניה </a:t>
            </a:r>
          </a:p>
        </p:txBody>
      </p:sp>
      <p:sp>
        <p:nvSpPr>
          <p:cNvPr id="13" name="TextBox 12">
            <a:extLst>
              <a:ext uri="{FF2B5EF4-FFF2-40B4-BE49-F238E27FC236}">
                <a16:creationId xmlns:a16="http://schemas.microsoft.com/office/drawing/2014/main" id="{B7580241-DF0C-45F2-959F-82C7D013D5D9}"/>
              </a:ext>
            </a:extLst>
          </p:cNvPr>
          <p:cNvSpPr txBox="1"/>
          <p:nvPr/>
        </p:nvSpPr>
        <p:spPr>
          <a:xfrm>
            <a:off x="2482973" y="674826"/>
            <a:ext cx="1738212" cy="646331"/>
          </a:xfrm>
          <a:prstGeom prst="rect">
            <a:avLst/>
          </a:prstGeom>
          <a:noFill/>
        </p:spPr>
        <p:txBody>
          <a:bodyPr wrap="square" rtlCol="1">
            <a:spAutoFit/>
          </a:bodyPr>
          <a:lstStyle>
            <a:defPPr>
              <a:defRPr lang="he-IL"/>
            </a:defPPr>
            <a:lvl1pPr>
              <a:defRPr>
                <a:solidFill>
                  <a:schemeClr val="bg1"/>
                </a:solidFill>
              </a:defRPr>
            </a:lvl1pPr>
          </a:lstStyle>
          <a:p>
            <a:pPr algn="ctr"/>
            <a:r>
              <a:rPr lang="he-IL" dirty="0"/>
              <a:t>מלחמת אזרבייג'ן-ארמניה</a:t>
            </a:r>
          </a:p>
        </p:txBody>
      </p:sp>
      <p:sp>
        <p:nvSpPr>
          <p:cNvPr id="4" name="חץ: ימינה 3">
            <a:extLst>
              <a:ext uri="{FF2B5EF4-FFF2-40B4-BE49-F238E27FC236}">
                <a16:creationId xmlns:a16="http://schemas.microsoft.com/office/drawing/2014/main" id="{A8E133D2-32A5-425F-9F25-01E2F74F787D}"/>
              </a:ext>
            </a:extLst>
          </p:cNvPr>
          <p:cNvSpPr/>
          <p:nvPr/>
        </p:nvSpPr>
        <p:spPr>
          <a:xfrm>
            <a:off x="62764" y="5044883"/>
            <a:ext cx="9076522" cy="88803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6" name="TextBox 15">
            <a:extLst>
              <a:ext uri="{FF2B5EF4-FFF2-40B4-BE49-F238E27FC236}">
                <a16:creationId xmlns:a16="http://schemas.microsoft.com/office/drawing/2014/main" id="{B9351E1A-B206-46C2-8036-0A7BAF4F731F}"/>
              </a:ext>
            </a:extLst>
          </p:cNvPr>
          <p:cNvSpPr txBox="1"/>
          <p:nvPr/>
        </p:nvSpPr>
        <p:spPr>
          <a:xfrm>
            <a:off x="7444031" y="5304234"/>
            <a:ext cx="1584176" cy="369332"/>
          </a:xfrm>
          <a:prstGeom prst="rect">
            <a:avLst/>
          </a:prstGeom>
          <a:noFill/>
        </p:spPr>
        <p:txBody>
          <a:bodyPr wrap="square" rtlCol="1">
            <a:spAutoFit/>
          </a:bodyPr>
          <a:lstStyle/>
          <a:p>
            <a:pPr algn="ctr"/>
            <a:r>
              <a:rPr lang="he-IL" dirty="0">
                <a:solidFill>
                  <a:schemeClr val="bg1"/>
                </a:solidFill>
              </a:rPr>
              <a:t>2020</a:t>
            </a:r>
          </a:p>
        </p:txBody>
      </p:sp>
      <p:sp>
        <p:nvSpPr>
          <p:cNvPr id="17" name="TextBox 16">
            <a:extLst>
              <a:ext uri="{FF2B5EF4-FFF2-40B4-BE49-F238E27FC236}">
                <a16:creationId xmlns:a16="http://schemas.microsoft.com/office/drawing/2014/main" id="{2A90A884-80F2-4CAA-86C8-2A8931C50C0A}"/>
              </a:ext>
            </a:extLst>
          </p:cNvPr>
          <p:cNvSpPr txBox="1"/>
          <p:nvPr/>
        </p:nvSpPr>
        <p:spPr>
          <a:xfrm>
            <a:off x="3640722" y="5323559"/>
            <a:ext cx="1584176" cy="369332"/>
          </a:xfrm>
          <a:prstGeom prst="rect">
            <a:avLst/>
          </a:prstGeom>
          <a:noFill/>
        </p:spPr>
        <p:txBody>
          <a:bodyPr wrap="square" rtlCol="1">
            <a:spAutoFit/>
          </a:bodyPr>
          <a:lstStyle/>
          <a:p>
            <a:pPr algn="ctr"/>
            <a:r>
              <a:rPr lang="he-IL" dirty="0">
                <a:solidFill>
                  <a:schemeClr val="bg1"/>
                </a:solidFill>
              </a:rPr>
              <a:t>1992</a:t>
            </a:r>
          </a:p>
        </p:txBody>
      </p:sp>
      <p:sp>
        <p:nvSpPr>
          <p:cNvPr id="18" name="TextBox 17">
            <a:extLst>
              <a:ext uri="{FF2B5EF4-FFF2-40B4-BE49-F238E27FC236}">
                <a16:creationId xmlns:a16="http://schemas.microsoft.com/office/drawing/2014/main" id="{48E62E91-57BB-49C1-A8BA-947067A795F7}"/>
              </a:ext>
            </a:extLst>
          </p:cNvPr>
          <p:cNvSpPr txBox="1"/>
          <p:nvPr/>
        </p:nvSpPr>
        <p:spPr>
          <a:xfrm>
            <a:off x="3419835" y="2513152"/>
            <a:ext cx="1890612" cy="646331"/>
          </a:xfrm>
          <a:prstGeom prst="rect">
            <a:avLst/>
          </a:prstGeom>
          <a:noFill/>
        </p:spPr>
        <p:txBody>
          <a:bodyPr wrap="square" rtlCol="1">
            <a:spAutoFit/>
          </a:bodyPr>
          <a:lstStyle/>
          <a:p>
            <a:pPr algn="ctr"/>
            <a:r>
              <a:rPr lang="he-IL" dirty="0">
                <a:solidFill>
                  <a:schemeClr val="bg1"/>
                </a:solidFill>
              </a:rPr>
              <a:t>אזרבייג'ן מכריזה  עצמאות</a:t>
            </a:r>
          </a:p>
        </p:txBody>
      </p:sp>
      <p:sp>
        <p:nvSpPr>
          <p:cNvPr id="2" name="TextBox 1">
            <a:extLst>
              <a:ext uri="{FF2B5EF4-FFF2-40B4-BE49-F238E27FC236}">
                <a16:creationId xmlns:a16="http://schemas.microsoft.com/office/drawing/2014/main" id="{BEEE32CB-B69B-42A2-9FA2-4C5CCC9E6E74}"/>
              </a:ext>
            </a:extLst>
          </p:cNvPr>
          <p:cNvSpPr txBox="1"/>
          <p:nvPr/>
        </p:nvSpPr>
        <p:spPr>
          <a:xfrm>
            <a:off x="-635966" y="5274230"/>
            <a:ext cx="2520280" cy="369332"/>
          </a:xfrm>
          <a:prstGeom prst="rect">
            <a:avLst/>
          </a:prstGeom>
          <a:noFill/>
        </p:spPr>
        <p:txBody>
          <a:bodyPr wrap="square" rtlCol="1">
            <a:spAutoFit/>
          </a:bodyPr>
          <a:lstStyle/>
          <a:p>
            <a:pPr algn="ctr"/>
            <a:r>
              <a:rPr lang="he-IL" dirty="0">
                <a:solidFill>
                  <a:schemeClr val="bg1"/>
                </a:solidFill>
              </a:rPr>
              <a:t>1980</a:t>
            </a:r>
          </a:p>
        </p:txBody>
      </p:sp>
      <p:sp>
        <p:nvSpPr>
          <p:cNvPr id="3" name="TextBox 2">
            <a:extLst>
              <a:ext uri="{FF2B5EF4-FFF2-40B4-BE49-F238E27FC236}">
                <a16:creationId xmlns:a16="http://schemas.microsoft.com/office/drawing/2014/main" id="{4BE88A76-BF5A-46FE-BA72-E333B03E6C9E}"/>
              </a:ext>
            </a:extLst>
          </p:cNvPr>
          <p:cNvSpPr txBox="1"/>
          <p:nvPr/>
        </p:nvSpPr>
        <p:spPr>
          <a:xfrm>
            <a:off x="1288434" y="5316721"/>
            <a:ext cx="1584176" cy="369332"/>
          </a:xfrm>
          <a:prstGeom prst="rect">
            <a:avLst/>
          </a:prstGeom>
          <a:noFill/>
        </p:spPr>
        <p:txBody>
          <a:bodyPr wrap="square" rtlCol="1">
            <a:spAutoFit/>
          </a:bodyPr>
          <a:lstStyle/>
          <a:p>
            <a:pPr algn="ctr"/>
            <a:r>
              <a:rPr lang="he-IL" dirty="0">
                <a:solidFill>
                  <a:schemeClr val="bg1"/>
                </a:solidFill>
              </a:rPr>
              <a:t>1988</a:t>
            </a:r>
          </a:p>
        </p:txBody>
      </p:sp>
      <p:sp>
        <p:nvSpPr>
          <p:cNvPr id="19" name="TextBox 18">
            <a:extLst>
              <a:ext uri="{FF2B5EF4-FFF2-40B4-BE49-F238E27FC236}">
                <a16:creationId xmlns:a16="http://schemas.microsoft.com/office/drawing/2014/main" id="{FCBC9846-D47B-4480-9B2C-F9470FBD16CF}"/>
              </a:ext>
            </a:extLst>
          </p:cNvPr>
          <p:cNvSpPr txBox="1"/>
          <p:nvPr/>
        </p:nvSpPr>
        <p:spPr>
          <a:xfrm>
            <a:off x="6451627" y="5323559"/>
            <a:ext cx="1584176" cy="369332"/>
          </a:xfrm>
          <a:prstGeom prst="rect">
            <a:avLst/>
          </a:prstGeom>
          <a:noFill/>
        </p:spPr>
        <p:txBody>
          <a:bodyPr wrap="square" rtlCol="1">
            <a:spAutoFit/>
          </a:bodyPr>
          <a:lstStyle/>
          <a:p>
            <a:pPr algn="ctr"/>
            <a:r>
              <a:rPr lang="he-IL" dirty="0">
                <a:solidFill>
                  <a:schemeClr val="bg1"/>
                </a:solidFill>
              </a:rPr>
              <a:t>2014</a:t>
            </a:r>
          </a:p>
        </p:txBody>
      </p:sp>
      <p:sp>
        <p:nvSpPr>
          <p:cNvPr id="20" name="TextBox 19">
            <a:extLst>
              <a:ext uri="{FF2B5EF4-FFF2-40B4-BE49-F238E27FC236}">
                <a16:creationId xmlns:a16="http://schemas.microsoft.com/office/drawing/2014/main" id="{57FC8969-D629-4D7C-B826-99DE5C9BECE0}"/>
              </a:ext>
            </a:extLst>
          </p:cNvPr>
          <p:cNvSpPr txBox="1"/>
          <p:nvPr/>
        </p:nvSpPr>
        <p:spPr>
          <a:xfrm>
            <a:off x="5176946" y="5296601"/>
            <a:ext cx="1584176" cy="369332"/>
          </a:xfrm>
          <a:prstGeom prst="rect">
            <a:avLst/>
          </a:prstGeom>
          <a:noFill/>
        </p:spPr>
        <p:txBody>
          <a:bodyPr wrap="square" rtlCol="1">
            <a:spAutoFit/>
          </a:bodyPr>
          <a:lstStyle/>
          <a:p>
            <a:pPr algn="ctr"/>
            <a:r>
              <a:rPr lang="he-IL" dirty="0">
                <a:solidFill>
                  <a:schemeClr val="bg1"/>
                </a:solidFill>
              </a:rPr>
              <a:t>1994</a:t>
            </a:r>
          </a:p>
        </p:txBody>
      </p:sp>
      <p:sp>
        <p:nvSpPr>
          <p:cNvPr id="21" name="TextBox 20">
            <a:extLst>
              <a:ext uri="{FF2B5EF4-FFF2-40B4-BE49-F238E27FC236}">
                <a16:creationId xmlns:a16="http://schemas.microsoft.com/office/drawing/2014/main" id="{557E6CFF-E878-4B6E-8B86-8ACBC3710B58}"/>
              </a:ext>
            </a:extLst>
          </p:cNvPr>
          <p:cNvSpPr txBox="1"/>
          <p:nvPr/>
        </p:nvSpPr>
        <p:spPr>
          <a:xfrm>
            <a:off x="4609545" y="776037"/>
            <a:ext cx="2371643" cy="923330"/>
          </a:xfrm>
          <a:prstGeom prst="rect">
            <a:avLst/>
          </a:prstGeom>
          <a:noFill/>
        </p:spPr>
        <p:txBody>
          <a:bodyPr wrap="square" rtlCol="1">
            <a:spAutoFit/>
          </a:bodyPr>
          <a:lstStyle/>
          <a:p>
            <a:pPr algn="ctr"/>
            <a:r>
              <a:rPr lang="he-IL" dirty="0">
                <a:solidFill>
                  <a:schemeClr val="bg1"/>
                </a:solidFill>
              </a:rPr>
              <a:t>הפסקת אש ("בישקק") ותיקוף הריבונות של אזרבייג'ן</a:t>
            </a:r>
          </a:p>
        </p:txBody>
      </p:sp>
      <p:sp>
        <p:nvSpPr>
          <p:cNvPr id="22" name="TextBox 21">
            <a:extLst>
              <a:ext uri="{FF2B5EF4-FFF2-40B4-BE49-F238E27FC236}">
                <a16:creationId xmlns:a16="http://schemas.microsoft.com/office/drawing/2014/main" id="{DE14987B-ED52-4663-8FC6-9BC6B10CDE43}"/>
              </a:ext>
            </a:extLst>
          </p:cNvPr>
          <p:cNvSpPr txBox="1"/>
          <p:nvPr/>
        </p:nvSpPr>
        <p:spPr>
          <a:xfrm>
            <a:off x="6506588" y="2872690"/>
            <a:ext cx="1584176" cy="646331"/>
          </a:xfrm>
          <a:prstGeom prst="rect">
            <a:avLst/>
          </a:prstGeom>
          <a:noFill/>
        </p:spPr>
        <p:txBody>
          <a:bodyPr wrap="square" rtlCol="1">
            <a:spAutoFit/>
          </a:bodyPr>
          <a:lstStyle/>
          <a:p>
            <a:pPr algn="ctr"/>
            <a:r>
              <a:rPr lang="he-IL" dirty="0">
                <a:solidFill>
                  <a:schemeClr val="bg1"/>
                </a:solidFill>
              </a:rPr>
              <a:t>סבב לחימה בעצימות נמוכה</a:t>
            </a:r>
          </a:p>
        </p:txBody>
      </p:sp>
      <p:sp>
        <p:nvSpPr>
          <p:cNvPr id="23" name="TextBox 22">
            <a:extLst>
              <a:ext uri="{FF2B5EF4-FFF2-40B4-BE49-F238E27FC236}">
                <a16:creationId xmlns:a16="http://schemas.microsoft.com/office/drawing/2014/main" id="{F0FF6B63-05D5-45E2-B594-E1157D16CB15}"/>
              </a:ext>
            </a:extLst>
          </p:cNvPr>
          <p:cNvSpPr txBox="1"/>
          <p:nvPr/>
        </p:nvSpPr>
        <p:spPr>
          <a:xfrm>
            <a:off x="7383256" y="1129073"/>
            <a:ext cx="1584176" cy="646331"/>
          </a:xfrm>
          <a:prstGeom prst="rect">
            <a:avLst/>
          </a:prstGeom>
          <a:noFill/>
        </p:spPr>
        <p:txBody>
          <a:bodyPr wrap="square" rtlCol="1">
            <a:spAutoFit/>
          </a:bodyPr>
          <a:lstStyle/>
          <a:p>
            <a:pPr algn="ctr"/>
            <a:r>
              <a:rPr lang="he-IL" dirty="0">
                <a:solidFill>
                  <a:schemeClr val="bg1"/>
                </a:solidFill>
              </a:rPr>
              <a:t>סבב נוכחי בעצימות גבוהה</a:t>
            </a:r>
          </a:p>
        </p:txBody>
      </p:sp>
      <p:cxnSp>
        <p:nvCxnSpPr>
          <p:cNvPr id="9" name="מחבר ישר 8">
            <a:extLst>
              <a:ext uri="{FF2B5EF4-FFF2-40B4-BE49-F238E27FC236}">
                <a16:creationId xmlns:a16="http://schemas.microsoft.com/office/drawing/2014/main" id="{A76861B6-64FD-4998-9E91-FD24933B9C5F}"/>
              </a:ext>
            </a:extLst>
          </p:cNvPr>
          <p:cNvCxnSpPr/>
          <p:nvPr/>
        </p:nvCxnSpPr>
        <p:spPr>
          <a:xfrm flipV="1">
            <a:off x="639497" y="2391766"/>
            <a:ext cx="0" cy="2536202"/>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26" name="מחבר ישר 25">
            <a:extLst>
              <a:ext uri="{FF2B5EF4-FFF2-40B4-BE49-F238E27FC236}">
                <a16:creationId xmlns:a16="http://schemas.microsoft.com/office/drawing/2014/main" id="{4574D3B8-A101-4A2C-8916-D192721B38A3}"/>
              </a:ext>
            </a:extLst>
          </p:cNvPr>
          <p:cNvCxnSpPr>
            <a:cxnSpLocks/>
          </p:cNvCxnSpPr>
          <p:nvPr/>
        </p:nvCxnSpPr>
        <p:spPr>
          <a:xfrm flipV="1">
            <a:off x="2080522" y="3519021"/>
            <a:ext cx="0" cy="1591667"/>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27" name="מחבר ישר 26">
            <a:extLst>
              <a:ext uri="{FF2B5EF4-FFF2-40B4-BE49-F238E27FC236}">
                <a16:creationId xmlns:a16="http://schemas.microsoft.com/office/drawing/2014/main" id="{8D81E433-12A7-4FD9-BBD3-E09A6153DDE4}"/>
              </a:ext>
            </a:extLst>
          </p:cNvPr>
          <p:cNvCxnSpPr>
            <a:cxnSpLocks/>
          </p:cNvCxnSpPr>
          <p:nvPr/>
        </p:nvCxnSpPr>
        <p:spPr>
          <a:xfrm flipH="1" flipV="1">
            <a:off x="3212381" y="1699367"/>
            <a:ext cx="4254" cy="341132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28" name="מחבר ישר 27">
            <a:extLst>
              <a:ext uri="{FF2B5EF4-FFF2-40B4-BE49-F238E27FC236}">
                <a16:creationId xmlns:a16="http://schemas.microsoft.com/office/drawing/2014/main" id="{64C37551-8B43-42ED-98A9-607E120DBBA9}"/>
              </a:ext>
            </a:extLst>
          </p:cNvPr>
          <p:cNvCxnSpPr>
            <a:cxnSpLocks/>
          </p:cNvCxnSpPr>
          <p:nvPr/>
        </p:nvCxnSpPr>
        <p:spPr>
          <a:xfrm flipV="1">
            <a:off x="4432810" y="3429000"/>
            <a:ext cx="0" cy="1654533"/>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29" name="מחבר ישר 28">
            <a:extLst>
              <a:ext uri="{FF2B5EF4-FFF2-40B4-BE49-F238E27FC236}">
                <a16:creationId xmlns:a16="http://schemas.microsoft.com/office/drawing/2014/main" id="{7D689213-0DFD-440B-AAAE-0D3C6A596F09}"/>
              </a:ext>
            </a:extLst>
          </p:cNvPr>
          <p:cNvCxnSpPr/>
          <p:nvPr/>
        </p:nvCxnSpPr>
        <p:spPr>
          <a:xfrm flipV="1">
            <a:off x="5996972" y="2547331"/>
            <a:ext cx="0" cy="2536202"/>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30" name="מחבר ישר 29">
            <a:extLst>
              <a:ext uri="{FF2B5EF4-FFF2-40B4-BE49-F238E27FC236}">
                <a16:creationId xmlns:a16="http://schemas.microsoft.com/office/drawing/2014/main" id="{4A39711F-50FE-47C5-B2AA-70761A7028F2}"/>
              </a:ext>
            </a:extLst>
          </p:cNvPr>
          <p:cNvCxnSpPr>
            <a:cxnSpLocks/>
          </p:cNvCxnSpPr>
          <p:nvPr/>
        </p:nvCxnSpPr>
        <p:spPr>
          <a:xfrm flipV="1">
            <a:off x="7299771" y="3815432"/>
            <a:ext cx="0" cy="1295255"/>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31" name="מחבר ישר 30">
            <a:extLst>
              <a:ext uri="{FF2B5EF4-FFF2-40B4-BE49-F238E27FC236}">
                <a16:creationId xmlns:a16="http://schemas.microsoft.com/office/drawing/2014/main" id="{266E3C40-51A9-4965-B45F-1107724BB5DB}"/>
              </a:ext>
            </a:extLst>
          </p:cNvPr>
          <p:cNvCxnSpPr>
            <a:cxnSpLocks/>
          </p:cNvCxnSpPr>
          <p:nvPr/>
        </p:nvCxnSpPr>
        <p:spPr>
          <a:xfrm flipH="1" flipV="1">
            <a:off x="8316416" y="1892319"/>
            <a:ext cx="1" cy="3182219"/>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61D2B6B3-7AA0-4EFF-A740-BC5FDDB3D4DA}"/>
              </a:ext>
            </a:extLst>
          </p:cNvPr>
          <p:cNvSpPr txBox="1"/>
          <p:nvPr/>
        </p:nvSpPr>
        <p:spPr>
          <a:xfrm>
            <a:off x="2331407" y="5296601"/>
            <a:ext cx="1584176" cy="369332"/>
          </a:xfrm>
          <a:prstGeom prst="rect">
            <a:avLst/>
          </a:prstGeom>
          <a:noFill/>
        </p:spPr>
        <p:txBody>
          <a:bodyPr wrap="square" rtlCol="1">
            <a:spAutoFit/>
          </a:bodyPr>
          <a:lstStyle/>
          <a:p>
            <a:pPr algn="ctr"/>
            <a:r>
              <a:rPr lang="he-IL" dirty="0">
                <a:solidFill>
                  <a:schemeClr val="bg1"/>
                </a:solidFill>
              </a:rPr>
              <a:t>1990</a:t>
            </a:r>
          </a:p>
        </p:txBody>
      </p:sp>
      <p:sp>
        <p:nvSpPr>
          <p:cNvPr id="6" name="TextBox 5">
            <a:extLst>
              <a:ext uri="{FF2B5EF4-FFF2-40B4-BE49-F238E27FC236}">
                <a16:creationId xmlns:a16="http://schemas.microsoft.com/office/drawing/2014/main" id="{617F4D39-04E4-41A8-ADAE-85467EDDE02C}"/>
              </a:ext>
            </a:extLst>
          </p:cNvPr>
          <p:cNvSpPr txBox="1"/>
          <p:nvPr/>
        </p:nvSpPr>
        <p:spPr>
          <a:xfrm>
            <a:off x="3478808" y="102026"/>
            <a:ext cx="3248705" cy="369332"/>
          </a:xfrm>
          <a:prstGeom prst="rect">
            <a:avLst/>
          </a:prstGeom>
          <a:noFill/>
        </p:spPr>
        <p:txBody>
          <a:bodyPr wrap="square" rtlCol="1">
            <a:spAutoFit/>
          </a:bodyPr>
          <a:lstStyle/>
          <a:p>
            <a:r>
              <a:rPr lang="he-IL" b="1" u="sng" dirty="0" err="1">
                <a:solidFill>
                  <a:schemeClr val="bg1"/>
                </a:solidFill>
              </a:rPr>
              <a:t>הסטוריה</a:t>
            </a:r>
            <a:r>
              <a:rPr lang="he-IL" b="1" u="sng" dirty="0">
                <a:solidFill>
                  <a:schemeClr val="bg1"/>
                </a:solidFill>
              </a:rPr>
              <a:t> מפירוק ברית המועצות</a:t>
            </a:r>
          </a:p>
        </p:txBody>
      </p:sp>
    </p:spTree>
    <p:extLst>
      <p:ext uri="{BB962C8B-B14F-4D97-AF65-F5344CB8AC3E}">
        <p14:creationId xmlns:p14="http://schemas.microsoft.com/office/powerpoint/2010/main" val="30960684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0FD9A78-EB3F-4F42-A2EE-A5CACEBF0015}"/>
              </a:ext>
            </a:extLst>
          </p:cNvPr>
          <p:cNvSpPr txBox="1"/>
          <p:nvPr/>
        </p:nvSpPr>
        <p:spPr>
          <a:xfrm>
            <a:off x="2231740" y="260648"/>
            <a:ext cx="4680520" cy="1292662"/>
          </a:xfrm>
          <a:prstGeom prst="rect">
            <a:avLst/>
          </a:prstGeom>
          <a:noFill/>
        </p:spPr>
        <p:txBody>
          <a:bodyPr wrap="square" rtlCol="1">
            <a:spAutoFit/>
          </a:bodyPr>
          <a:lstStyle/>
          <a:p>
            <a:pPr algn="ctr"/>
            <a:r>
              <a:rPr lang="he-IL" sz="2600" u="sng" dirty="0"/>
              <a:t>גאופוליטיקה וגאו – אסטרטגיה</a:t>
            </a:r>
          </a:p>
          <a:p>
            <a:pPr algn="ctr"/>
            <a:endParaRPr lang="he-IL" sz="2600" dirty="0"/>
          </a:p>
          <a:p>
            <a:endParaRPr lang="he-IL" sz="2600" dirty="0"/>
          </a:p>
        </p:txBody>
      </p:sp>
      <p:sp>
        <p:nvSpPr>
          <p:cNvPr id="4" name="TextBox 3">
            <a:extLst>
              <a:ext uri="{FF2B5EF4-FFF2-40B4-BE49-F238E27FC236}">
                <a16:creationId xmlns:a16="http://schemas.microsoft.com/office/drawing/2014/main" id="{F1870285-AD02-4F2B-8DE9-CC11E46CC727}"/>
              </a:ext>
            </a:extLst>
          </p:cNvPr>
          <p:cNvSpPr txBox="1"/>
          <p:nvPr/>
        </p:nvSpPr>
        <p:spPr>
          <a:xfrm>
            <a:off x="-19027" y="1340768"/>
            <a:ext cx="9114066" cy="6247864"/>
          </a:xfrm>
          <a:prstGeom prst="rect">
            <a:avLst/>
          </a:prstGeom>
          <a:noFill/>
        </p:spPr>
        <p:txBody>
          <a:bodyPr wrap="square" rtlCol="1">
            <a:spAutoFit/>
          </a:bodyPr>
          <a:lstStyle/>
          <a:p>
            <a:r>
              <a:rPr lang="he-IL" sz="2000" b="1" dirty="0"/>
              <a:t>שקפים: 15-18</a:t>
            </a:r>
          </a:p>
          <a:p>
            <a:endParaRPr lang="he-IL" sz="2000" dirty="0"/>
          </a:p>
          <a:p>
            <a:r>
              <a:rPr lang="he-IL" sz="2000" dirty="0"/>
              <a:t>הסקירה הגאוגרפית, הדמוגרפית וההיסטורית שניתנה עד כה, על המרחב המקומי, האזורי והבין לאומי, נועדה להבין ולהסביר מה קיים בבסיס קבלת ההחלטות שלהן ומה מניע אותן לנקוט בצעדים אותן נוקטות ביחס למלחמה בין אזרבייג'ן לבין ארמניה וכן לסייע לנו להעריך כיצד יתנהגו בהמשך.</a:t>
            </a:r>
          </a:p>
          <a:p>
            <a:endParaRPr lang="he-IL" sz="2000" dirty="0"/>
          </a:p>
          <a:p>
            <a:r>
              <a:rPr lang="he-IL" sz="2000" dirty="0"/>
              <a:t>הניתוח מעלה כי העימות על </a:t>
            </a:r>
            <a:r>
              <a:rPr lang="he-IL" sz="2000" dirty="0" err="1"/>
              <a:t>נגורנו</a:t>
            </a:r>
            <a:r>
              <a:rPr lang="he-IL" sz="2000" dirty="0"/>
              <a:t> </a:t>
            </a:r>
            <a:r>
              <a:rPr lang="he-IL" sz="2000" dirty="0" err="1"/>
              <a:t>קרבאך</a:t>
            </a:r>
            <a:r>
              <a:rPr lang="he-IL" sz="2000" dirty="0"/>
              <a:t> בין השחקניות המקומיות (אזרבייג'ן וארמניה) הוא למעשה חזית של עימות ותחרות בין מעצמות אזוריות והן: רוסיה, טורקיה ואיראן. </a:t>
            </a:r>
          </a:p>
          <a:p>
            <a:endParaRPr lang="he-IL" sz="2000" dirty="0"/>
          </a:p>
          <a:p>
            <a:r>
              <a:rPr lang="he-IL" sz="2000" dirty="0"/>
              <a:t>על השאלה במי מהצדדים תומכת כל אחת מהמעצמות? ידענו לענות לאחר שעיינו במגוון הסכמים שחתמו הצדדים ניתוח מאפייני תמיכתן של המעצמות באחת השחקניות המקומיות ו/או בשתי השחקניות במקביל, מאפיינים שבאים לידי בבריתות, הסכמים, מהלכים והתבטאויות פומביות – המהווים את "המכשיר המרכזי להתמודדות עם אתגרי המיקום ותנאיו".</a:t>
            </a:r>
          </a:p>
          <a:p>
            <a:endParaRPr lang="he-IL" sz="2000" dirty="0"/>
          </a:p>
          <a:p>
            <a:endParaRPr lang="he-IL" sz="2000" dirty="0"/>
          </a:p>
          <a:p>
            <a:endParaRPr lang="he-IL" sz="2000" dirty="0"/>
          </a:p>
          <a:p>
            <a:endParaRPr lang="he-IL" sz="2000" dirty="0"/>
          </a:p>
          <a:p>
            <a:endParaRPr lang="he-IL" sz="2000" dirty="0"/>
          </a:p>
        </p:txBody>
      </p:sp>
    </p:spTree>
    <p:extLst>
      <p:ext uri="{BB962C8B-B14F-4D97-AF65-F5344CB8AC3E}">
        <p14:creationId xmlns:p14="http://schemas.microsoft.com/office/powerpoint/2010/main" val="27470063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cxnSp>
        <p:nvCxnSpPr>
          <p:cNvPr id="65" name="מחבר חץ ישר 64">
            <a:extLst>
              <a:ext uri="{FF2B5EF4-FFF2-40B4-BE49-F238E27FC236}">
                <a16:creationId xmlns:a16="http://schemas.microsoft.com/office/drawing/2014/main" id="{BB75DCFB-704A-4E8B-A6F4-57F288236B83}"/>
              </a:ext>
            </a:extLst>
          </p:cNvPr>
          <p:cNvCxnSpPr>
            <a:cxnSpLocks/>
          </p:cNvCxnSpPr>
          <p:nvPr/>
        </p:nvCxnSpPr>
        <p:spPr>
          <a:xfrm>
            <a:off x="4911969" y="3356992"/>
            <a:ext cx="0" cy="14145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מלבן 24">
            <a:extLst>
              <a:ext uri="{FF2B5EF4-FFF2-40B4-BE49-F238E27FC236}">
                <a16:creationId xmlns:a16="http://schemas.microsoft.com/office/drawing/2014/main" id="{8EF3EDCE-A4E6-4F1A-9F5F-E8F8289730D2}"/>
              </a:ext>
            </a:extLst>
          </p:cNvPr>
          <p:cNvSpPr/>
          <p:nvPr/>
        </p:nvSpPr>
        <p:spPr>
          <a:xfrm>
            <a:off x="7475572" y="4849111"/>
            <a:ext cx="1619672" cy="154711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 name="TextBox 1">
            <a:extLst>
              <a:ext uri="{FF2B5EF4-FFF2-40B4-BE49-F238E27FC236}">
                <a16:creationId xmlns:a16="http://schemas.microsoft.com/office/drawing/2014/main" id="{C04BE883-BC0A-474B-A772-40F8B12829E7}"/>
              </a:ext>
            </a:extLst>
          </p:cNvPr>
          <p:cNvSpPr txBox="1"/>
          <p:nvPr/>
        </p:nvSpPr>
        <p:spPr>
          <a:xfrm>
            <a:off x="971600" y="-1452"/>
            <a:ext cx="7200800" cy="615553"/>
          </a:xfrm>
          <a:prstGeom prst="rect">
            <a:avLst/>
          </a:prstGeom>
          <a:noFill/>
        </p:spPr>
        <p:txBody>
          <a:bodyPr wrap="square" rtlCol="1">
            <a:spAutoFit/>
          </a:bodyPr>
          <a:lstStyle/>
          <a:p>
            <a:r>
              <a:rPr lang="he-IL" sz="3400" dirty="0">
                <a:solidFill>
                  <a:schemeClr val="bg1"/>
                </a:solidFill>
              </a:rPr>
              <a:t>במי תומכות המעצמות האזוריות?</a:t>
            </a:r>
          </a:p>
        </p:txBody>
      </p:sp>
      <p:pic>
        <p:nvPicPr>
          <p:cNvPr id="4" name="תמונה 3">
            <a:extLst>
              <a:ext uri="{FF2B5EF4-FFF2-40B4-BE49-F238E27FC236}">
                <a16:creationId xmlns:a16="http://schemas.microsoft.com/office/drawing/2014/main" id="{B99F2373-7D94-4FD0-9469-57EE4746E110}"/>
              </a:ext>
            </a:extLst>
          </p:cNvPr>
          <p:cNvPicPr>
            <a:picLocks noChangeAspect="1"/>
          </p:cNvPicPr>
          <p:nvPr/>
        </p:nvPicPr>
        <p:blipFill>
          <a:blip r:embed="rId2"/>
          <a:stretch>
            <a:fillRect/>
          </a:stretch>
        </p:blipFill>
        <p:spPr>
          <a:xfrm>
            <a:off x="3615825" y="889694"/>
            <a:ext cx="1296144" cy="864096"/>
          </a:xfrm>
          <a:prstGeom prst="rect">
            <a:avLst/>
          </a:prstGeom>
        </p:spPr>
      </p:pic>
      <p:pic>
        <p:nvPicPr>
          <p:cNvPr id="6150" name="Picture 6" descr="דגל טורקיה – ויקיפדיה">
            <a:extLst>
              <a:ext uri="{FF2B5EF4-FFF2-40B4-BE49-F238E27FC236}">
                <a16:creationId xmlns:a16="http://schemas.microsoft.com/office/drawing/2014/main" id="{DF490E45-8DE2-4A47-885A-77F73D17B6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199" y="951212"/>
            <a:ext cx="1251512" cy="832824"/>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descr="דגל איראן – ויקיפדיה">
            <a:extLst>
              <a:ext uri="{FF2B5EF4-FFF2-40B4-BE49-F238E27FC236}">
                <a16:creationId xmlns:a16="http://schemas.microsoft.com/office/drawing/2014/main" id="{C208E1BE-B25D-4F79-8578-D8468522199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96264" y="899087"/>
            <a:ext cx="1432192" cy="901222"/>
          </a:xfrm>
          <a:prstGeom prst="rect">
            <a:avLst/>
          </a:prstGeom>
          <a:noFill/>
          <a:extLst>
            <a:ext uri="{909E8E84-426E-40DD-AFC4-6F175D3DCCD1}">
              <a14:hiddenFill xmlns:a14="http://schemas.microsoft.com/office/drawing/2010/main">
                <a:solidFill>
                  <a:srgbClr val="FFFFFF"/>
                </a:solidFill>
              </a14:hiddenFill>
            </a:ext>
          </a:extLst>
        </p:spPr>
      </p:pic>
      <p:pic>
        <p:nvPicPr>
          <p:cNvPr id="6156" name="Picture 12" descr="דגל ארמניה – ויקיפדיה">
            <a:extLst>
              <a:ext uri="{FF2B5EF4-FFF2-40B4-BE49-F238E27FC236}">
                <a16:creationId xmlns:a16="http://schemas.microsoft.com/office/drawing/2014/main" id="{152B0B02-FA20-42A1-A264-83F6F21DFA5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79776" y="2647394"/>
            <a:ext cx="1008101" cy="504051"/>
          </a:xfrm>
          <a:prstGeom prst="rect">
            <a:avLst/>
          </a:prstGeom>
          <a:noFill/>
          <a:extLst>
            <a:ext uri="{909E8E84-426E-40DD-AFC4-6F175D3DCCD1}">
              <a14:hiddenFill xmlns:a14="http://schemas.microsoft.com/office/drawing/2010/main">
                <a:solidFill>
                  <a:srgbClr val="FFFFFF"/>
                </a:solidFill>
              </a14:hiddenFill>
            </a:ext>
          </a:extLst>
        </p:spPr>
      </p:pic>
      <p:pic>
        <p:nvPicPr>
          <p:cNvPr id="6158" name="Picture 14" descr="דגל אזרבייג'ן – ויקיפדיה">
            <a:extLst>
              <a:ext uri="{FF2B5EF4-FFF2-40B4-BE49-F238E27FC236}">
                <a16:creationId xmlns:a16="http://schemas.microsoft.com/office/drawing/2014/main" id="{6DECC552-391D-4228-8822-B855B0832106}"/>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8226" y="2539117"/>
            <a:ext cx="1008099" cy="50405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דגל אזרבייג'ן – ויקיפדיה">
            <a:extLst>
              <a:ext uri="{FF2B5EF4-FFF2-40B4-BE49-F238E27FC236}">
                <a16:creationId xmlns:a16="http://schemas.microsoft.com/office/drawing/2014/main" id="{EDCA5CC6-60F4-42CB-973A-6228882D025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42092" y="2643916"/>
            <a:ext cx="928714" cy="464357"/>
          </a:xfrm>
          <a:prstGeom prst="rect">
            <a:avLst/>
          </a:prstGeom>
          <a:noFill/>
          <a:extLst>
            <a:ext uri="{909E8E84-426E-40DD-AFC4-6F175D3DCCD1}">
              <a14:hiddenFill xmlns:a14="http://schemas.microsoft.com/office/drawing/2010/main">
                <a:solidFill>
                  <a:srgbClr val="FFFFFF"/>
                </a:solidFill>
              </a14:hiddenFill>
            </a:ext>
          </a:extLst>
        </p:spPr>
      </p:pic>
      <p:cxnSp>
        <p:nvCxnSpPr>
          <p:cNvPr id="7" name="מחבר חץ ישר 6">
            <a:extLst>
              <a:ext uri="{FF2B5EF4-FFF2-40B4-BE49-F238E27FC236}">
                <a16:creationId xmlns:a16="http://schemas.microsoft.com/office/drawing/2014/main" id="{9EF355AA-973E-420E-ADFD-496E51B755EE}"/>
              </a:ext>
            </a:extLst>
          </p:cNvPr>
          <p:cNvCxnSpPr>
            <a:cxnSpLocks/>
          </p:cNvCxnSpPr>
          <p:nvPr/>
        </p:nvCxnSpPr>
        <p:spPr>
          <a:xfrm flipH="1">
            <a:off x="7133042" y="1905057"/>
            <a:ext cx="617433" cy="5879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מחבר חץ ישר 8">
            <a:extLst>
              <a:ext uri="{FF2B5EF4-FFF2-40B4-BE49-F238E27FC236}">
                <a16:creationId xmlns:a16="http://schemas.microsoft.com/office/drawing/2014/main" id="{6057E474-656A-427E-8FAF-F96B3A0CA4E6}"/>
              </a:ext>
            </a:extLst>
          </p:cNvPr>
          <p:cNvCxnSpPr>
            <a:cxnSpLocks/>
          </p:cNvCxnSpPr>
          <p:nvPr/>
        </p:nvCxnSpPr>
        <p:spPr>
          <a:xfrm>
            <a:off x="7884368" y="1879626"/>
            <a:ext cx="576058" cy="6132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מחבר חץ ישר 17">
            <a:extLst>
              <a:ext uri="{FF2B5EF4-FFF2-40B4-BE49-F238E27FC236}">
                <a16:creationId xmlns:a16="http://schemas.microsoft.com/office/drawing/2014/main" id="{A5B3C458-1B17-4AAF-9271-D7A7808399CA}"/>
              </a:ext>
            </a:extLst>
          </p:cNvPr>
          <p:cNvCxnSpPr>
            <a:cxnSpLocks/>
          </p:cNvCxnSpPr>
          <p:nvPr/>
        </p:nvCxnSpPr>
        <p:spPr>
          <a:xfrm>
            <a:off x="4357500" y="1864777"/>
            <a:ext cx="466522" cy="6740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מחבר חץ ישר 19">
            <a:extLst>
              <a:ext uri="{FF2B5EF4-FFF2-40B4-BE49-F238E27FC236}">
                <a16:creationId xmlns:a16="http://schemas.microsoft.com/office/drawing/2014/main" id="{6150ED62-4D9F-4B7D-97E2-0DC2D4E9BA1C}"/>
              </a:ext>
            </a:extLst>
          </p:cNvPr>
          <p:cNvCxnSpPr>
            <a:cxnSpLocks/>
          </p:cNvCxnSpPr>
          <p:nvPr/>
        </p:nvCxnSpPr>
        <p:spPr>
          <a:xfrm flipH="1">
            <a:off x="3563888" y="1851668"/>
            <a:ext cx="648072" cy="6412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מחבר חץ ישר 21">
            <a:extLst>
              <a:ext uri="{FF2B5EF4-FFF2-40B4-BE49-F238E27FC236}">
                <a16:creationId xmlns:a16="http://schemas.microsoft.com/office/drawing/2014/main" id="{CEB247E8-B8AA-41C5-A142-69CC99EB378E}"/>
              </a:ext>
            </a:extLst>
          </p:cNvPr>
          <p:cNvCxnSpPr>
            <a:cxnSpLocks/>
          </p:cNvCxnSpPr>
          <p:nvPr/>
        </p:nvCxnSpPr>
        <p:spPr>
          <a:xfrm>
            <a:off x="1023433" y="1825988"/>
            <a:ext cx="0" cy="6925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31" name="Picture 12" descr="דגל ארמניה – ויקיפדיה">
            <a:extLst>
              <a:ext uri="{FF2B5EF4-FFF2-40B4-BE49-F238E27FC236}">
                <a16:creationId xmlns:a16="http://schemas.microsoft.com/office/drawing/2014/main" id="{F71226D3-0092-4866-8422-03A295238B5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69838" y="2627747"/>
            <a:ext cx="865936" cy="432968"/>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4" descr="דגל אזרבייג'ן – ויקיפדיה">
            <a:extLst>
              <a:ext uri="{FF2B5EF4-FFF2-40B4-BE49-F238E27FC236}">
                <a16:creationId xmlns:a16="http://schemas.microsoft.com/office/drawing/2014/main" id="{21D3FE19-8520-4FBD-A052-4B5FA749112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89149" y="2613557"/>
            <a:ext cx="928714" cy="464357"/>
          </a:xfrm>
          <a:prstGeom prst="rect">
            <a:avLst/>
          </a:prstGeom>
          <a:noFill/>
          <a:extLst>
            <a:ext uri="{909E8E84-426E-40DD-AFC4-6F175D3DCCD1}">
              <a14:hiddenFill xmlns:a14="http://schemas.microsoft.com/office/drawing/2010/main">
                <a:solidFill>
                  <a:srgbClr val="FFFFFF"/>
                </a:solidFill>
              </a14:hiddenFill>
            </a:ext>
          </a:extLst>
        </p:spPr>
      </p:pic>
      <p:sp>
        <p:nvSpPr>
          <p:cNvPr id="34" name="TextBox 33">
            <a:extLst>
              <a:ext uri="{FF2B5EF4-FFF2-40B4-BE49-F238E27FC236}">
                <a16:creationId xmlns:a16="http://schemas.microsoft.com/office/drawing/2014/main" id="{279736A0-07A2-4EE6-8164-2F7D41C810DE}"/>
              </a:ext>
            </a:extLst>
          </p:cNvPr>
          <p:cNvSpPr txBox="1"/>
          <p:nvPr/>
        </p:nvSpPr>
        <p:spPr>
          <a:xfrm>
            <a:off x="4333294" y="4819876"/>
            <a:ext cx="1502816" cy="954107"/>
          </a:xfrm>
          <a:prstGeom prst="rect">
            <a:avLst/>
          </a:prstGeom>
          <a:noFill/>
        </p:spPr>
        <p:txBody>
          <a:bodyPr wrap="square" rtlCol="1">
            <a:spAutoFit/>
          </a:bodyPr>
          <a:lstStyle/>
          <a:p>
            <a:pPr marL="285750" indent="-285750">
              <a:buFontTx/>
              <a:buChar char="-"/>
            </a:pPr>
            <a:r>
              <a:rPr lang="he-IL" sz="1400" dirty="0">
                <a:solidFill>
                  <a:schemeClr val="bg1"/>
                </a:solidFill>
              </a:rPr>
              <a:t>אספקת נשק</a:t>
            </a:r>
          </a:p>
          <a:p>
            <a:pPr marL="285750" indent="-285750">
              <a:buFontTx/>
              <a:buChar char="-"/>
            </a:pPr>
            <a:r>
              <a:rPr lang="he-IL" sz="1400" dirty="0">
                <a:solidFill>
                  <a:schemeClr val="bg1"/>
                </a:solidFill>
              </a:rPr>
              <a:t>הגנה הדדית</a:t>
            </a:r>
          </a:p>
          <a:p>
            <a:pPr marL="285750" indent="-285750">
              <a:buFontTx/>
              <a:buChar char="-"/>
            </a:pPr>
            <a:r>
              <a:rPr lang="he-IL" sz="1400" dirty="0">
                <a:solidFill>
                  <a:schemeClr val="bg1"/>
                </a:solidFill>
              </a:rPr>
              <a:t>הקמת בסיסים</a:t>
            </a:r>
          </a:p>
          <a:p>
            <a:pPr marL="285750" indent="-285750">
              <a:buFontTx/>
              <a:buChar char="-"/>
            </a:pPr>
            <a:endParaRPr lang="he-IL" sz="1400" dirty="0">
              <a:solidFill>
                <a:schemeClr val="bg1"/>
              </a:solidFill>
            </a:endParaRPr>
          </a:p>
        </p:txBody>
      </p:sp>
      <p:sp>
        <p:nvSpPr>
          <p:cNvPr id="37" name="TextBox 36">
            <a:extLst>
              <a:ext uri="{FF2B5EF4-FFF2-40B4-BE49-F238E27FC236}">
                <a16:creationId xmlns:a16="http://schemas.microsoft.com/office/drawing/2014/main" id="{E47E3477-FC8A-4C9C-91C7-41846F8622F9}"/>
              </a:ext>
            </a:extLst>
          </p:cNvPr>
          <p:cNvSpPr txBox="1"/>
          <p:nvPr/>
        </p:nvSpPr>
        <p:spPr>
          <a:xfrm>
            <a:off x="-78976" y="4771527"/>
            <a:ext cx="2114306" cy="738664"/>
          </a:xfrm>
          <a:prstGeom prst="rect">
            <a:avLst/>
          </a:prstGeom>
          <a:noFill/>
        </p:spPr>
        <p:txBody>
          <a:bodyPr wrap="square" rtlCol="1">
            <a:spAutoFit/>
          </a:bodyPr>
          <a:lstStyle/>
          <a:p>
            <a:pPr marL="742950" lvl="1" indent="-285750">
              <a:buFontTx/>
              <a:buChar char="-"/>
            </a:pPr>
            <a:r>
              <a:rPr lang="he-IL" sz="1400" dirty="0">
                <a:solidFill>
                  <a:schemeClr val="bg1"/>
                </a:solidFill>
              </a:rPr>
              <a:t>חינוך צבאי</a:t>
            </a:r>
          </a:p>
          <a:p>
            <a:pPr marL="742950" lvl="1" indent="-285750">
              <a:buFontTx/>
              <a:buChar char="-"/>
            </a:pPr>
            <a:r>
              <a:rPr lang="he-IL" sz="1400" dirty="0">
                <a:solidFill>
                  <a:schemeClr val="bg1"/>
                </a:solidFill>
              </a:rPr>
              <a:t>אספקת נשק</a:t>
            </a:r>
          </a:p>
          <a:p>
            <a:pPr marL="742950" lvl="1" indent="-285750">
              <a:buFontTx/>
              <a:buChar char="-"/>
            </a:pPr>
            <a:r>
              <a:rPr lang="he-IL" sz="1400" dirty="0">
                <a:solidFill>
                  <a:schemeClr val="bg1"/>
                </a:solidFill>
              </a:rPr>
              <a:t>שת"פ אסטרטגי</a:t>
            </a:r>
          </a:p>
        </p:txBody>
      </p:sp>
      <p:sp>
        <p:nvSpPr>
          <p:cNvPr id="38" name="TextBox 37">
            <a:extLst>
              <a:ext uri="{FF2B5EF4-FFF2-40B4-BE49-F238E27FC236}">
                <a16:creationId xmlns:a16="http://schemas.microsoft.com/office/drawing/2014/main" id="{158E1C7C-FB86-413C-BA7A-73A11D48479C}"/>
              </a:ext>
            </a:extLst>
          </p:cNvPr>
          <p:cNvSpPr txBox="1"/>
          <p:nvPr/>
        </p:nvSpPr>
        <p:spPr>
          <a:xfrm>
            <a:off x="7317863" y="4819876"/>
            <a:ext cx="1935090" cy="1815882"/>
          </a:xfrm>
          <a:prstGeom prst="rect">
            <a:avLst/>
          </a:prstGeom>
          <a:noFill/>
        </p:spPr>
        <p:txBody>
          <a:bodyPr wrap="square" rtlCol="1">
            <a:spAutoFit/>
          </a:bodyPr>
          <a:lstStyle/>
          <a:p>
            <a:pPr marL="285750" indent="-285750">
              <a:buFontTx/>
              <a:buChar char="-"/>
            </a:pPr>
            <a:r>
              <a:rPr lang="he-IL" sz="1400" dirty="0">
                <a:solidFill>
                  <a:schemeClr val="bg1"/>
                </a:solidFill>
              </a:rPr>
              <a:t>תיווך מטוסים</a:t>
            </a:r>
          </a:p>
          <a:p>
            <a:endParaRPr lang="he-IL" sz="1400" dirty="0">
              <a:solidFill>
                <a:schemeClr val="bg1"/>
              </a:solidFill>
            </a:endParaRPr>
          </a:p>
          <a:p>
            <a:pPr marL="285750" indent="-285750">
              <a:buFontTx/>
              <a:buChar char="-"/>
            </a:pPr>
            <a:r>
              <a:rPr lang="he-IL" sz="1400" dirty="0">
                <a:solidFill>
                  <a:schemeClr val="bg1"/>
                </a:solidFill>
              </a:rPr>
              <a:t>אספקת אנרגיה</a:t>
            </a:r>
          </a:p>
          <a:p>
            <a:r>
              <a:rPr lang="he-IL" sz="1400" dirty="0">
                <a:solidFill>
                  <a:schemeClr val="bg1"/>
                </a:solidFill>
              </a:rPr>
              <a:t>      נפט/גז/חשמל</a:t>
            </a:r>
          </a:p>
          <a:p>
            <a:endParaRPr lang="he-IL" sz="1400" dirty="0">
              <a:solidFill>
                <a:schemeClr val="bg1"/>
              </a:solidFill>
            </a:endParaRPr>
          </a:p>
          <a:p>
            <a:pPr marL="285750" indent="-285750">
              <a:buFontTx/>
              <a:buChar char="-"/>
            </a:pPr>
            <a:r>
              <a:rPr lang="he-IL" sz="1400" dirty="0">
                <a:solidFill>
                  <a:schemeClr val="bg1"/>
                </a:solidFill>
              </a:rPr>
              <a:t>יחסי תרבות/מסחר/</a:t>
            </a:r>
          </a:p>
          <a:p>
            <a:r>
              <a:rPr lang="he-IL" sz="1400" dirty="0">
                <a:solidFill>
                  <a:schemeClr val="bg1"/>
                </a:solidFill>
              </a:rPr>
              <a:t>      ספורט</a:t>
            </a:r>
          </a:p>
          <a:p>
            <a:pPr marL="285750" indent="-285750">
              <a:buFontTx/>
              <a:buChar char="-"/>
            </a:pPr>
            <a:endParaRPr lang="he-IL" sz="1400" dirty="0">
              <a:solidFill>
                <a:schemeClr val="bg1"/>
              </a:solidFill>
            </a:endParaRPr>
          </a:p>
        </p:txBody>
      </p:sp>
      <p:sp>
        <p:nvSpPr>
          <p:cNvPr id="39" name="TextBox 38">
            <a:extLst>
              <a:ext uri="{FF2B5EF4-FFF2-40B4-BE49-F238E27FC236}">
                <a16:creationId xmlns:a16="http://schemas.microsoft.com/office/drawing/2014/main" id="{3798830B-1F37-4696-9DD2-842162CDB181}"/>
              </a:ext>
            </a:extLst>
          </p:cNvPr>
          <p:cNvSpPr txBox="1"/>
          <p:nvPr/>
        </p:nvSpPr>
        <p:spPr>
          <a:xfrm>
            <a:off x="1651541" y="4777059"/>
            <a:ext cx="2376264" cy="954107"/>
          </a:xfrm>
          <a:prstGeom prst="rect">
            <a:avLst/>
          </a:prstGeom>
          <a:noFill/>
        </p:spPr>
        <p:txBody>
          <a:bodyPr wrap="square" rtlCol="1">
            <a:spAutoFit/>
          </a:bodyPr>
          <a:lstStyle/>
          <a:p>
            <a:pPr marL="285750" indent="-285750">
              <a:buFontTx/>
              <a:buChar char="-"/>
            </a:pPr>
            <a:r>
              <a:rPr lang="he-IL" sz="1400" dirty="0">
                <a:solidFill>
                  <a:schemeClr val="bg1"/>
                </a:solidFill>
              </a:rPr>
              <a:t>שת"פ צבאי-טכני (</a:t>
            </a:r>
            <a:r>
              <a:rPr lang="he-IL" sz="1400" dirty="0" err="1">
                <a:solidFill>
                  <a:schemeClr val="bg1"/>
                </a:solidFill>
              </a:rPr>
              <a:t>מכ"מ</a:t>
            </a:r>
            <a:r>
              <a:rPr lang="he-IL" sz="1400" dirty="0">
                <a:solidFill>
                  <a:schemeClr val="bg1"/>
                </a:solidFill>
              </a:rPr>
              <a:t>)</a:t>
            </a:r>
          </a:p>
          <a:p>
            <a:pPr marL="285750" indent="-285750">
              <a:buFontTx/>
              <a:buChar char="-"/>
            </a:pPr>
            <a:r>
              <a:rPr lang="he-IL" sz="1400" dirty="0">
                <a:solidFill>
                  <a:schemeClr val="bg1"/>
                </a:solidFill>
              </a:rPr>
              <a:t>שת"פ לחימה בטרור</a:t>
            </a:r>
          </a:p>
          <a:p>
            <a:pPr marL="285750" indent="-285750">
              <a:buFontTx/>
              <a:buChar char="-"/>
            </a:pPr>
            <a:r>
              <a:rPr lang="he-IL" sz="1400" dirty="0">
                <a:solidFill>
                  <a:schemeClr val="bg1"/>
                </a:solidFill>
              </a:rPr>
              <a:t>יחסי מסחר/תרבות </a:t>
            </a:r>
          </a:p>
          <a:p>
            <a:pPr marL="285750" indent="-285750">
              <a:buFontTx/>
              <a:buChar char="-"/>
            </a:pPr>
            <a:endParaRPr lang="he-IL" sz="1400" dirty="0">
              <a:solidFill>
                <a:schemeClr val="bg1"/>
              </a:solidFill>
            </a:endParaRPr>
          </a:p>
        </p:txBody>
      </p:sp>
      <p:sp>
        <p:nvSpPr>
          <p:cNvPr id="26" name="TextBox 25">
            <a:extLst>
              <a:ext uri="{FF2B5EF4-FFF2-40B4-BE49-F238E27FC236}">
                <a16:creationId xmlns:a16="http://schemas.microsoft.com/office/drawing/2014/main" id="{723C0D5F-B503-4DC1-BD4D-C5531687039A}"/>
              </a:ext>
            </a:extLst>
          </p:cNvPr>
          <p:cNvSpPr txBox="1"/>
          <p:nvPr/>
        </p:nvSpPr>
        <p:spPr>
          <a:xfrm>
            <a:off x="5893146" y="4926031"/>
            <a:ext cx="1239896" cy="523220"/>
          </a:xfrm>
          <a:prstGeom prst="rect">
            <a:avLst/>
          </a:prstGeom>
          <a:noFill/>
        </p:spPr>
        <p:txBody>
          <a:bodyPr wrap="square" rtlCol="1">
            <a:spAutoFit/>
          </a:bodyPr>
          <a:lstStyle/>
          <a:p>
            <a:r>
              <a:rPr lang="he-IL" sz="1400" dirty="0">
                <a:solidFill>
                  <a:schemeClr val="bg1"/>
                </a:solidFill>
              </a:rPr>
              <a:t>יחסי מסחר </a:t>
            </a:r>
          </a:p>
          <a:p>
            <a:r>
              <a:rPr lang="he-IL" sz="1400" dirty="0">
                <a:solidFill>
                  <a:schemeClr val="bg1"/>
                </a:solidFill>
              </a:rPr>
              <a:t>ותרבות</a:t>
            </a:r>
          </a:p>
        </p:txBody>
      </p:sp>
      <p:sp>
        <p:nvSpPr>
          <p:cNvPr id="27" name="מלבן 26">
            <a:extLst>
              <a:ext uri="{FF2B5EF4-FFF2-40B4-BE49-F238E27FC236}">
                <a16:creationId xmlns:a16="http://schemas.microsoft.com/office/drawing/2014/main" id="{B1899754-F1F3-46AC-9703-B456527CEFFC}"/>
              </a:ext>
            </a:extLst>
          </p:cNvPr>
          <p:cNvSpPr/>
          <p:nvPr/>
        </p:nvSpPr>
        <p:spPr>
          <a:xfrm>
            <a:off x="6281472" y="4891312"/>
            <a:ext cx="852568" cy="72560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4" name="מלבן 43">
            <a:extLst>
              <a:ext uri="{FF2B5EF4-FFF2-40B4-BE49-F238E27FC236}">
                <a16:creationId xmlns:a16="http://schemas.microsoft.com/office/drawing/2014/main" id="{8E685AA7-DFDB-4DC2-AA2F-6720CA98BBC0}"/>
              </a:ext>
            </a:extLst>
          </p:cNvPr>
          <p:cNvSpPr/>
          <p:nvPr/>
        </p:nvSpPr>
        <p:spPr>
          <a:xfrm>
            <a:off x="4385211" y="4849111"/>
            <a:ext cx="1491160" cy="72560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5" name="מלבן 44">
            <a:extLst>
              <a:ext uri="{FF2B5EF4-FFF2-40B4-BE49-F238E27FC236}">
                <a16:creationId xmlns:a16="http://schemas.microsoft.com/office/drawing/2014/main" id="{28A1922A-A85B-4922-BFCF-7700122E7166}"/>
              </a:ext>
            </a:extLst>
          </p:cNvPr>
          <p:cNvSpPr/>
          <p:nvPr/>
        </p:nvSpPr>
        <p:spPr>
          <a:xfrm>
            <a:off x="48756" y="4824838"/>
            <a:ext cx="1510873" cy="72560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6" name="מלבן 45">
            <a:extLst>
              <a:ext uri="{FF2B5EF4-FFF2-40B4-BE49-F238E27FC236}">
                <a16:creationId xmlns:a16="http://schemas.microsoft.com/office/drawing/2014/main" id="{6CEA37F3-47D3-4255-A2F9-C8716C1E1625}"/>
              </a:ext>
            </a:extLst>
          </p:cNvPr>
          <p:cNvSpPr/>
          <p:nvPr/>
        </p:nvSpPr>
        <p:spPr>
          <a:xfrm>
            <a:off x="1977776" y="4848817"/>
            <a:ext cx="2054105" cy="67764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cxnSp>
        <p:nvCxnSpPr>
          <p:cNvPr id="53" name="מחבר חץ ישר 52">
            <a:extLst>
              <a:ext uri="{FF2B5EF4-FFF2-40B4-BE49-F238E27FC236}">
                <a16:creationId xmlns:a16="http://schemas.microsoft.com/office/drawing/2014/main" id="{C701D4FE-6086-43C0-B782-EC2075F828B7}"/>
              </a:ext>
            </a:extLst>
          </p:cNvPr>
          <p:cNvCxnSpPr/>
          <p:nvPr/>
        </p:nvCxnSpPr>
        <p:spPr>
          <a:xfrm>
            <a:off x="8388424" y="3169766"/>
            <a:ext cx="0" cy="14401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5" name="מחבר חץ ישר 54">
            <a:extLst>
              <a:ext uri="{FF2B5EF4-FFF2-40B4-BE49-F238E27FC236}">
                <a16:creationId xmlns:a16="http://schemas.microsoft.com/office/drawing/2014/main" id="{F39EB0C9-E726-43A1-BB6F-5D815630A1B4}"/>
              </a:ext>
            </a:extLst>
          </p:cNvPr>
          <p:cNvCxnSpPr>
            <a:cxnSpLocks/>
          </p:cNvCxnSpPr>
          <p:nvPr/>
        </p:nvCxnSpPr>
        <p:spPr>
          <a:xfrm>
            <a:off x="6853506" y="3151445"/>
            <a:ext cx="0" cy="15539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6" name="מחבר חץ ישר 65">
            <a:extLst>
              <a:ext uri="{FF2B5EF4-FFF2-40B4-BE49-F238E27FC236}">
                <a16:creationId xmlns:a16="http://schemas.microsoft.com/office/drawing/2014/main" id="{BB1B9239-BC48-4CC7-AA35-D346659B9ED4}"/>
              </a:ext>
            </a:extLst>
          </p:cNvPr>
          <p:cNvCxnSpPr>
            <a:cxnSpLocks/>
          </p:cNvCxnSpPr>
          <p:nvPr/>
        </p:nvCxnSpPr>
        <p:spPr>
          <a:xfrm>
            <a:off x="978177" y="3256186"/>
            <a:ext cx="0" cy="13537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1" name="מחבר חץ ישר 70">
            <a:extLst>
              <a:ext uri="{FF2B5EF4-FFF2-40B4-BE49-F238E27FC236}">
                <a16:creationId xmlns:a16="http://schemas.microsoft.com/office/drawing/2014/main" id="{9BE44040-7A55-44C1-BE31-DD31283E5778}"/>
              </a:ext>
            </a:extLst>
          </p:cNvPr>
          <p:cNvCxnSpPr/>
          <p:nvPr/>
        </p:nvCxnSpPr>
        <p:spPr>
          <a:xfrm>
            <a:off x="3419872" y="3356992"/>
            <a:ext cx="0" cy="13483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 name="מלבן 2">
            <a:extLst>
              <a:ext uri="{FF2B5EF4-FFF2-40B4-BE49-F238E27FC236}">
                <a16:creationId xmlns:a16="http://schemas.microsoft.com/office/drawing/2014/main" id="{2389E73A-F4A1-4444-8794-7A53C1614AFA}"/>
              </a:ext>
            </a:extLst>
          </p:cNvPr>
          <p:cNvSpPr/>
          <p:nvPr/>
        </p:nvSpPr>
        <p:spPr>
          <a:xfrm>
            <a:off x="306286" y="3842476"/>
            <a:ext cx="8568950" cy="212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t>בריתות והסכמים</a:t>
            </a:r>
          </a:p>
        </p:txBody>
      </p:sp>
    </p:spTree>
    <p:extLst>
      <p:ext uri="{BB962C8B-B14F-4D97-AF65-F5344CB8AC3E}">
        <p14:creationId xmlns:p14="http://schemas.microsoft.com/office/powerpoint/2010/main" val="34970951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descr="Flag of Russia.svg">
            <a:extLst>
              <a:ext uri="{FF2B5EF4-FFF2-40B4-BE49-F238E27FC236}">
                <a16:creationId xmlns:a16="http://schemas.microsoft.com/office/drawing/2014/main" id="{37B8D013-CB03-4690-A16D-7D481E9C30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638" y="7341"/>
            <a:ext cx="9321276" cy="695260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C658E996-E1ED-4AD7-992B-95DEFC48D86E}"/>
              </a:ext>
            </a:extLst>
          </p:cNvPr>
          <p:cNvSpPr txBox="1"/>
          <p:nvPr/>
        </p:nvSpPr>
        <p:spPr>
          <a:xfrm>
            <a:off x="89756" y="628275"/>
            <a:ext cx="8964488" cy="7848302"/>
          </a:xfrm>
          <a:prstGeom prst="rect">
            <a:avLst/>
          </a:prstGeom>
          <a:noFill/>
        </p:spPr>
        <p:txBody>
          <a:bodyPr wrap="square" rtlCol="1">
            <a:spAutoFit/>
          </a:bodyPr>
          <a:lstStyle/>
          <a:p>
            <a:pPr marL="342900" indent="-342900">
              <a:buFontTx/>
              <a:buChar char="-"/>
            </a:pPr>
            <a:r>
              <a:rPr lang="he-IL" sz="2100" dirty="0"/>
              <a:t>התכלית-  השגת האינטרס הרוסי ע"י השפעה על השחקנים</a:t>
            </a:r>
          </a:p>
          <a:p>
            <a:pPr marL="342900" indent="-342900">
              <a:buFontTx/>
              <a:buChar char="-"/>
            </a:pPr>
            <a:endParaRPr lang="he-IL" sz="2100" dirty="0"/>
          </a:p>
          <a:p>
            <a:pPr marL="342900" indent="-342900">
              <a:buFontTx/>
              <a:buChar char="-"/>
            </a:pPr>
            <a:r>
              <a:rPr lang="he-IL" sz="2100" b="1" dirty="0" err="1"/>
              <a:t>אייזרבייג'ן</a:t>
            </a:r>
            <a:r>
              <a:rPr lang="he-IL" sz="2100" b="1" dirty="0"/>
              <a:t> כ"עומק אסטרטגי" למישור המזרחי של רוסיה</a:t>
            </a:r>
          </a:p>
          <a:p>
            <a:pPr marL="342900" indent="-342900">
              <a:buFontTx/>
              <a:buChar char="-"/>
            </a:pPr>
            <a:endParaRPr lang="he-IL" sz="2100" b="1" dirty="0"/>
          </a:p>
          <a:p>
            <a:pPr marL="342900" indent="-342900">
              <a:buFontTx/>
              <a:buChar char="-"/>
            </a:pPr>
            <a:r>
              <a:rPr lang="he-IL" sz="2100" b="1" dirty="0"/>
              <a:t>תמיכה בארמניה כמכנה משותף דתי (נוצרים)</a:t>
            </a:r>
          </a:p>
          <a:p>
            <a:pPr marL="342900" indent="-342900">
              <a:buFontTx/>
              <a:buChar char="-"/>
            </a:pPr>
            <a:endParaRPr lang="he-IL" sz="2100" b="1" dirty="0"/>
          </a:p>
          <a:p>
            <a:pPr marL="342900" indent="-342900">
              <a:buFontTx/>
              <a:buChar char="-"/>
            </a:pPr>
            <a:r>
              <a:rPr lang="he-IL" sz="2100" b="1" dirty="0">
                <a:solidFill>
                  <a:schemeClr val="bg1"/>
                </a:solidFill>
              </a:rPr>
              <a:t>מניעת התקרבותה של טורקיה לגבולות רוסיה (השפעה ופיזית)</a:t>
            </a:r>
          </a:p>
          <a:p>
            <a:pPr marL="342900" indent="-342900">
              <a:buFontTx/>
              <a:buChar char="-"/>
            </a:pPr>
            <a:endParaRPr lang="he-IL" sz="2100" b="1" dirty="0"/>
          </a:p>
          <a:p>
            <a:pPr marL="342900" indent="-342900">
              <a:buFontTx/>
              <a:buChar char="-"/>
            </a:pPr>
            <a:r>
              <a:rPr lang="he-IL" sz="2100" b="1" dirty="0">
                <a:solidFill>
                  <a:schemeClr val="bg1"/>
                </a:solidFill>
              </a:rPr>
              <a:t>שימור המצב המלחמתי:</a:t>
            </a:r>
          </a:p>
          <a:p>
            <a:endParaRPr lang="he-IL" sz="2100" b="1" dirty="0">
              <a:solidFill>
                <a:schemeClr val="bg1"/>
              </a:solidFill>
            </a:endParaRPr>
          </a:p>
          <a:p>
            <a:pPr marL="800100" lvl="1" indent="-342900">
              <a:buFont typeface="Wingdings" panose="05000000000000000000" pitchFamily="2" charset="2"/>
              <a:buChar char="v"/>
            </a:pPr>
            <a:r>
              <a:rPr lang="he-IL" sz="2100" b="1" dirty="0">
                <a:solidFill>
                  <a:schemeClr val="bg1"/>
                </a:solidFill>
              </a:rPr>
              <a:t>"דוקטרינת ההחלשה"</a:t>
            </a:r>
          </a:p>
          <a:p>
            <a:pPr lvl="1"/>
            <a:endParaRPr lang="he-IL" sz="2100" b="1" dirty="0">
              <a:solidFill>
                <a:schemeClr val="bg1"/>
              </a:solidFill>
            </a:endParaRPr>
          </a:p>
          <a:p>
            <a:pPr marL="800100" lvl="1" indent="-342900">
              <a:buFont typeface="Wingdings" panose="05000000000000000000" pitchFamily="2" charset="2"/>
              <a:buChar char="v"/>
            </a:pPr>
            <a:r>
              <a:rPr lang="he-IL" sz="2100" b="1" dirty="0">
                <a:solidFill>
                  <a:schemeClr val="bg1"/>
                </a:solidFill>
              </a:rPr>
              <a:t>הנעת האיחוד האירופי להשתמש בנתיב האנרגטי הרוסי.</a:t>
            </a:r>
          </a:p>
          <a:p>
            <a:pPr lvl="1"/>
            <a:endParaRPr lang="he-IL" sz="2100" b="1" dirty="0">
              <a:solidFill>
                <a:schemeClr val="bg1"/>
              </a:solidFill>
            </a:endParaRPr>
          </a:p>
          <a:p>
            <a:pPr lvl="1"/>
            <a:endParaRPr lang="he-IL" sz="2100" b="1" dirty="0">
              <a:solidFill>
                <a:schemeClr val="bg1"/>
              </a:solidFill>
            </a:endParaRPr>
          </a:p>
          <a:p>
            <a:pPr marL="800100" lvl="1" indent="-342900">
              <a:buFont typeface="Wingdings" panose="05000000000000000000" pitchFamily="2" charset="2"/>
              <a:buChar char="v"/>
            </a:pPr>
            <a:r>
              <a:rPr lang="he-IL" sz="2100" b="1" dirty="0">
                <a:solidFill>
                  <a:schemeClr val="bg1"/>
                </a:solidFill>
              </a:rPr>
              <a:t>לשחוק את טורקיה בחזית לחימה נוספת</a:t>
            </a:r>
          </a:p>
          <a:p>
            <a:pPr lvl="1"/>
            <a:endParaRPr lang="he-IL" sz="2100" b="1" dirty="0">
              <a:solidFill>
                <a:schemeClr val="bg1"/>
              </a:solidFill>
            </a:endParaRPr>
          </a:p>
          <a:p>
            <a:pPr lvl="1"/>
            <a:endParaRPr lang="he-IL" sz="2100" b="1" dirty="0">
              <a:solidFill>
                <a:schemeClr val="bg1"/>
              </a:solidFill>
            </a:endParaRPr>
          </a:p>
          <a:p>
            <a:pPr marL="342900" lvl="1" indent="-342900">
              <a:buFontTx/>
              <a:buChar char="-"/>
            </a:pPr>
            <a:r>
              <a:rPr lang="he-IL" sz="2100" b="1" dirty="0">
                <a:solidFill>
                  <a:schemeClr val="bg1"/>
                </a:solidFill>
              </a:rPr>
              <a:t>למצב את רוסיה כמעצמה יחידה שיכולה לתווך ולהשליט סדר בעולם </a:t>
            </a:r>
          </a:p>
          <a:p>
            <a:pPr marL="800100" lvl="1" indent="-342900">
              <a:buFontTx/>
              <a:buChar char="-"/>
            </a:pPr>
            <a:endParaRPr lang="he-IL" sz="2100" dirty="0"/>
          </a:p>
          <a:p>
            <a:pPr marL="342900" indent="-342900">
              <a:buFontTx/>
              <a:buChar char="-"/>
            </a:pPr>
            <a:endParaRPr lang="he-IL" sz="2100" dirty="0"/>
          </a:p>
          <a:p>
            <a:pPr marL="342900" indent="-342900">
              <a:buFontTx/>
              <a:buChar char="-"/>
            </a:pPr>
            <a:endParaRPr lang="he-IL" sz="2100" dirty="0"/>
          </a:p>
          <a:p>
            <a:pPr marL="342900" indent="-342900">
              <a:buFontTx/>
              <a:buChar char="-"/>
            </a:pPr>
            <a:endParaRPr lang="he-IL" sz="2100" dirty="0"/>
          </a:p>
          <a:p>
            <a:pPr marL="342900" indent="-342900">
              <a:buFontTx/>
              <a:buChar char="-"/>
            </a:pPr>
            <a:endParaRPr lang="he-IL" sz="2100" dirty="0"/>
          </a:p>
        </p:txBody>
      </p:sp>
      <p:sp>
        <p:nvSpPr>
          <p:cNvPr id="4" name="TextBox 3">
            <a:extLst>
              <a:ext uri="{FF2B5EF4-FFF2-40B4-BE49-F238E27FC236}">
                <a16:creationId xmlns:a16="http://schemas.microsoft.com/office/drawing/2014/main" id="{A7A27DD8-0F7F-4832-9C72-00718B8A1370}"/>
              </a:ext>
            </a:extLst>
          </p:cNvPr>
          <p:cNvSpPr txBox="1"/>
          <p:nvPr/>
        </p:nvSpPr>
        <p:spPr>
          <a:xfrm>
            <a:off x="1259632" y="7341"/>
            <a:ext cx="5760640" cy="523220"/>
          </a:xfrm>
          <a:prstGeom prst="rect">
            <a:avLst/>
          </a:prstGeom>
          <a:noFill/>
        </p:spPr>
        <p:txBody>
          <a:bodyPr wrap="square" rtlCol="1">
            <a:spAutoFit/>
          </a:bodyPr>
          <a:lstStyle/>
          <a:p>
            <a:r>
              <a:rPr lang="he-IL" sz="2800" dirty="0">
                <a:solidFill>
                  <a:schemeClr val="bg1"/>
                </a:solidFill>
              </a:rPr>
              <a:t>אינטרסים </a:t>
            </a:r>
            <a:r>
              <a:rPr lang="he-IL" sz="2800" dirty="0" err="1">
                <a:solidFill>
                  <a:schemeClr val="bg1"/>
                </a:solidFill>
              </a:rPr>
              <a:t>גיאו</a:t>
            </a:r>
            <a:r>
              <a:rPr lang="he-IL" sz="2800" dirty="0">
                <a:solidFill>
                  <a:schemeClr val="bg1"/>
                </a:solidFill>
              </a:rPr>
              <a:t> פוליטיים </a:t>
            </a:r>
            <a:r>
              <a:rPr lang="he-IL" sz="2800" dirty="0" err="1">
                <a:solidFill>
                  <a:schemeClr val="bg1"/>
                </a:solidFill>
              </a:rPr>
              <a:t>וגיאו</a:t>
            </a:r>
            <a:r>
              <a:rPr lang="he-IL" sz="2800" dirty="0">
                <a:solidFill>
                  <a:schemeClr val="bg1"/>
                </a:solidFill>
              </a:rPr>
              <a:t>-אסטרטגיים</a:t>
            </a:r>
          </a:p>
        </p:txBody>
      </p:sp>
      <p:sp>
        <p:nvSpPr>
          <p:cNvPr id="3" name="TextBox 2">
            <a:extLst>
              <a:ext uri="{FF2B5EF4-FFF2-40B4-BE49-F238E27FC236}">
                <a16:creationId xmlns:a16="http://schemas.microsoft.com/office/drawing/2014/main" id="{D0BB5CB2-CAB9-4675-8518-A468A01ACEB3}"/>
              </a:ext>
            </a:extLst>
          </p:cNvPr>
          <p:cNvSpPr txBox="1"/>
          <p:nvPr/>
        </p:nvSpPr>
        <p:spPr>
          <a:xfrm>
            <a:off x="1319064" y="-99392"/>
            <a:ext cx="6552728" cy="553998"/>
          </a:xfrm>
          <a:prstGeom prst="rect">
            <a:avLst/>
          </a:prstGeom>
          <a:noFill/>
        </p:spPr>
        <p:txBody>
          <a:bodyPr wrap="square" rtlCol="1">
            <a:spAutoFit/>
          </a:bodyPr>
          <a:lstStyle/>
          <a:p>
            <a:pPr algn="ctr"/>
            <a:r>
              <a:rPr lang="he-IL" sz="3000" b="1" u="sng" dirty="0"/>
              <a:t>רוסיה</a:t>
            </a:r>
          </a:p>
        </p:txBody>
      </p:sp>
    </p:spTree>
    <p:extLst>
      <p:ext uri="{BB962C8B-B14F-4D97-AF65-F5344CB8AC3E}">
        <p14:creationId xmlns:p14="http://schemas.microsoft.com/office/powerpoint/2010/main" val="8492144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50" name="Picture 2" descr="upload.wikimedia.org/wikipedia/commons/thumb/b/...">
            <a:extLst>
              <a:ext uri="{FF2B5EF4-FFF2-40B4-BE49-F238E27FC236}">
                <a16:creationId xmlns:a16="http://schemas.microsoft.com/office/drawing/2014/main" id="{0AAB7B4D-A3DC-4697-9B11-E6A4D48C0D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97" y="0"/>
            <a:ext cx="9113003"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DD0F00D-BD76-45CB-B2C7-2D7526056A57}"/>
              </a:ext>
            </a:extLst>
          </p:cNvPr>
          <p:cNvSpPr txBox="1"/>
          <p:nvPr/>
        </p:nvSpPr>
        <p:spPr>
          <a:xfrm>
            <a:off x="0" y="620688"/>
            <a:ext cx="9036496" cy="7201972"/>
          </a:xfrm>
          <a:prstGeom prst="rect">
            <a:avLst/>
          </a:prstGeom>
          <a:noFill/>
        </p:spPr>
        <p:txBody>
          <a:bodyPr wrap="square" rtlCol="1">
            <a:spAutoFit/>
          </a:bodyPr>
          <a:lstStyle/>
          <a:p>
            <a:pPr marL="285750" indent="-285750">
              <a:buFontTx/>
              <a:buChar char="-"/>
            </a:pPr>
            <a:r>
              <a:rPr lang="he-IL" sz="2200" dirty="0">
                <a:solidFill>
                  <a:schemeClr val="bg1"/>
                </a:solidFill>
              </a:rPr>
              <a:t>החזרת ההגמוניה העות'מאנית ולהדק הקשר עם העמים הטורקיים </a:t>
            </a:r>
            <a:r>
              <a:rPr lang="he-IL" sz="2200" dirty="0" err="1">
                <a:solidFill>
                  <a:schemeClr val="bg1"/>
                </a:solidFill>
              </a:rPr>
              <a:t>באיזור</a:t>
            </a:r>
            <a:endParaRPr lang="he-IL" sz="2200" dirty="0">
              <a:solidFill>
                <a:schemeClr val="bg1"/>
              </a:solidFill>
            </a:endParaRPr>
          </a:p>
          <a:p>
            <a:endParaRPr lang="he-IL" sz="2200" dirty="0">
              <a:solidFill>
                <a:schemeClr val="bg1"/>
              </a:solidFill>
            </a:endParaRPr>
          </a:p>
          <a:p>
            <a:pPr marL="285750" indent="-285750">
              <a:buFontTx/>
              <a:buChar char="-"/>
            </a:pPr>
            <a:r>
              <a:rPr lang="he-IL" sz="2200" dirty="0">
                <a:solidFill>
                  <a:schemeClr val="bg1"/>
                </a:solidFill>
              </a:rPr>
              <a:t>יציבות "המסדרון האנרגטי" לטורקיה וממנה לאירופה. </a:t>
            </a:r>
          </a:p>
          <a:p>
            <a:endParaRPr lang="he-IL" sz="2200" dirty="0">
              <a:solidFill>
                <a:schemeClr val="bg1"/>
              </a:solidFill>
            </a:endParaRPr>
          </a:p>
          <a:p>
            <a:pPr marL="285750" indent="-285750">
              <a:buFontTx/>
              <a:buChar char="-"/>
            </a:pPr>
            <a:endParaRPr lang="he-IL" sz="2200" dirty="0">
              <a:solidFill>
                <a:schemeClr val="bg1"/>
              </a:solidFill>
            </a:endParaRPr>
          </a:p>
          <a:p>
            <a:pPr marL="285750" indent="-285750">
              <a:buFontTx/>
              <a:buChar char="-"/>
            </a:pPr>
            <a:endParaRPr lang="he-IL" sz="2200" dirty="0">
              <a:solidFill>
                <a:schemeClr val="bg1"/>
              </a:solidFill>
            </a:endParaRPr>
          </a:p>
          <a:p>
            <a:pPr marL="285750" indent="-285750">
              <a:buFontTx/>
              <a:buChar char="-"/>
            </a:pPr>
            <a:endParaRPr lang="he-IL" sz="2200" dirty="0">
              <a:solidFill>
                <a:schemeClr val="bg1"/>
              </a:solidFill>
            </a:endParaRPr>
          </a:p>
          <a:p>
            <a:pPr marL="285750" indent="-285750">
              <a:buFontTx/>
              <a:buChar char="-"/>
            </a:pPr>
            <a:endParaRPr lang="he-IL" sz="2200" dirty="0">
              <a:solidFill>
                <a:schemeClr val="bg1"/>
              </a:solidFill>
            </a:endParaRPr>
          </a:p>
          <a:p>
            <a:pPr marL="285750" indent="-285750">
              <a:buFontTx/>
              <a:buChar char="-"/>
            </a:pPr>
            <a:endParaRPr lang="he-IL" sz="2200" dirty="0">
              <a:solidFill>
                <a:schemeClr val="bg1"/>
              </a:solidFill>
            </a:endParaRPr>
          </a:p>
          <a:p>
            <a:pPr marL="285750" indent="-285750">
              <a:buFontTx/>
              <a:buChar char="-"/>
            </a:pPr>
            <a:endParaRPr lang="he-IL" sz="2200" dirty="0">
              <a:solidFill>
                <a:schemeClr val="bg1"/>
              </a:solidFill>
            </a:endParaRPr>
          </a:p>
          <a:p>
            <a:pPr marL="285750" indent="-285750">
              <a:buFontTx/>
              <a:buChar char="-"/>
            </a:pPr>
            <a:endParaRPr lang="he-IL" sz="2200" dirty="0">
              <a:solidFill>
                <a:schemeClr val="bg1"/>
              </a:solidFill>
            </a:endParaRPr>
          </a:p>
          <a:p>
            <a:pPr marL="285750" indent="-285750">
              <a:buFontTx/>
              <a:buChar char="-"/>
            </a:pPr>
            <a:endParaRPr lang="he-IL" sz="2200" dirty="0">
              <a:solidFill>
                <a:schemeClr val="bg1"/>
              </a:solidFill>
            </a:endParaRPr>
          </a:p>
          <a:p>
            <a:pPr marL="285750" indent="-285750">
              <a:buFontTx/>
              <a:buChar char="-"/>
            </a:pPr>
            <a:endParaRPr lang="he-IL" sz="2200" dirty="0">
              <a:solidFill>
                <a:schemeClr val="bg1"/>
              </a:solidFill>
            </a:endParaRPr>
          </a:p>
          <a:p>
            <a:pPr marL="285750" indent="-285750">
              <a:buFontTx/>
              <a:buChar char="-"/>
            </a:pPr>
            <a:endParaRPr lang="he-IL" sz="2200" dirty="0">
              <a:solidFill>
                <a:schemeClr val="bg1"/>
              </a:solidFill>
            </a:endParaRPr>
          </a:p>
          <a:p>
            <a:pPr marL="285750" indent="-285750">
              <a:buFontTx/>
              <a:buChar char="-"/>
            </a:pPr>
            <a:r>
              <a:rPr lang="he-IL" sz="2200" dirty="0">
                <a:solidFill>
                  <a:schemeClr val="bg1"/>
                </a:solidFill>
              </a:rPr>
              <a:t> מתן חסות למדינה מוסלמית </a:t>
            </a:r>
            <a:r>
              <a:rPr lang="he-IL" sz="2200" b="1" u="sng" dirty="0">
                <a:solidFill>
                  <a:schemeClr val="bg1"/>
                </a:solidFill>
              </a:rPr>
              <a:t>שיעית</a:t>
            </a:r>
            <a:r>
              <a:rPr lang="he-IL" sz="2200" dirty="0">
                <a:solidFill>
                  <a:schemeClr val="bg1"/>
                </a:solidFill>
              </a:rPr>
              <a:t> (אזרבייג'ן) כנגד הנוצרים (ארמניה)</a:t>
            </a:r>
          </a:p>
          <a:p>
            <a:pPr marL="285750" indent="-285750">
              <a:buFontTx/>
              <a:buChar char="-"/>
            </a:pPr>
            <a:endParaRPr lang="he-IL" sz="2200" dirty="0">
              <a:solidFill>
                <a:schemeClr val="bg1"/>
              </a:solidFill>
            </a:endParaRPr>
          </a:p>
          <a:p>
            <a:pPr marL="285750" indent="-285750">
              <a:buFontTx/>
              <a:buChar char="-"/>
            </a:pPr>
            <a:r>
              <a:rPr lang="he-IL" sz="2200" dirty="0">
                <a:solidFill>
                  <a:schemeClr val="bg1"/>
                </a:solidFill>
              </a:rPr>
              <a:t>שימור וייצוא המדיניות כלפי מיעוטים אתניים התובעים עצמאות (כורדים) </a:t>
            </a:r>
          </a:p>
          <a:p>
            <a:pPr marL="285750" indent="-285750">
              <a:buFontTx/>
              <a:buChar char="-"/>
            </a:pPr>
            <a:endParaRPr lang="he-IL" sz="2200" dirty="0">
              <a:solidFill>
                <a:schemeClr val="bg1"/>
              </a:solidFill>
            </a:endParaRPr>
          </a:p>
          <a:p>
            <a:pPr marL="285750" indent="-285750">
              <a:buFontTx/>
              <a:buChar char="-"/>
            </a:pPr>
            <a:endParaRPr lang="he-IL" sz="2200" dirty="0">
              <a:solidFill>
                <a:schemeClr val="bg1"/>
              </a:solidFill>
            </a:endParaRPr>
          </a:p>
          <a:p>
            <a:pPr marL="285750" indent="-285750">
              <a:buFontTx/>
              <a:buChar char="-"/>
            </a:pPr>
            <a:endParaRPr lang="he-IL" sz="2200" dirty="0">
              <a:solidFill>
                <a:schemeClr val="bg1"/>
              </a:solidFill>
            </a:endParaRPr>
          </a:p>
          <a:p>
            <a:pPr marL="285750" indent="-285750">
              <a:buFontTx/>
              <a:buChar char="-"/>
            </a:pPr>
            <a:endParaRPr lang="he-IL" sz="2200" dirty="0">
              <a:solidFill>
                <a:schemeClr val="bg1"/>
              </a:solidFill>
            </a:endParaRPr>
          </a:p>
        </p:txBody>
      </p:sp>
      <p:sp>
        <p:nvSpPr>
          <p:cNvPr id="2" name="TextBox 1">
            <a:extLst>
              <a:ext uri="{FF2B5EF4-FFF2-40B4-BE49-F238E27FC236}">
                <a16:creationId xmlns:a16="http://schemas.microsoft.com/office/drawing/2014/main" id="{D53C2945-81E8-4B4D-908F-CA47B6FCF600}"/>
              </a:ext>
            </a:extLst>
          </p:cNvPr>
          <p:cNvSpPr txBox="1"/>
          <p:nvPr/>
        </p:nvSpPr>
        <p:spPr>
          <a:xfrm>
            <a:off x="3707904" y="-35169"/>
            <a:ext cx="2304256" cy="492443"/>
          </a:xfrm>
          <a:prstGeom prst="rect">
            <a:avLst/>
          </a:prstGeom>
          <a:noFill/>
        </p:spPr>
        <p:txBody>
          <a:bodyPr wrap="square" rtlCol="1">
            <a:spAutoFit/>
          </a:bodyPr>
          <a:lstStyle/>
          <a:p>
            <a:pPr algn="ctr"/>
            <a:r>
              <a:rPr lang="he-IL" sz="2600" b="1" u="sng" dirty="0">
                <a:solidFill>
                  <a:schemeClr val="bg1"/>
                </a:solidFill>
              </a:rPr>
              <a:t>טורקיה</a:t>
            </a:r>
          </a:p>
        </p:txBody>
      </p:sp>
    </p:spTree>
    <p:extLst>
      <p:ext uri="{BB962C8B-B14F-4D97-AF65-F5344CB8AC3E}">
        <p14:creationId xmlns:p14="http://schemas.microsoft.com/office/powerpoint/2010/main" val="2717410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Flag of Iran.svg">
            <a:extLst>
              <a:ext uri="{FF2B5EF4-FFF2-40B4-BE49-F238E27FC236}">
                <a16:creationId xmlns:a16="http://schemas.microsoft.com/office/drawing/2014/main" id="{24971D87-6704-492B-A90E-9E2A9E42E5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48" y="-17367"/>
            <a:ext cx="9135952" cy="666936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8E095B1E-CE7C-43F2-A112-1BCCCE20233C}"/>
              </a:ext>
            </a:extLst>
          </p:cNvPr>
          <p:cNvSpPr txBox="1"/>
          <p:nvPr/>
        </p:nvSpPr>
        <p:spPr>
          <a:xfrm>
            <a:off x="755576" y="476672"/>
            <a:ext cx="7920880" cy="7879080"/>
          </a:xfrm>
          <a:prstGeom prst="rect">
            <a:avLst/>
          </a:prstGeom>
          <a:noFill/>
        </p:spPr>
        <p:txBody>
          <a:bodyPr wrap="square" rtlCol="1">
            <a:spAutoFit/>
          </a:bodyPr>
          <a:lstStyle/>
          <a:p>
            <a:pPr marL="342900" indent="-342900">
              <a:buFontTx/>
              <a:buChar char="-"/>
            </a:pPr>
            <a:r>
              <a:rPr lang="he-IL" sz="2300" b="1" dirty="0">
                <a:solidFill>
                  <a:schemeClr val="bg1"/>
                </a:solidFill>
              </a:rPr>
              <a:t>לשמר את היציבות בקרב המיעוט </a:t>
            </a:r>
            <a:r>
              <a:rPr lang="he-IL" sz="2300" b="1" dirty="0" err="1">
                <a:solidFill>
                  <a:schemeClr val="bg1"/>
                </a:solidFill>
              </a:rPr>
              <a:t>האזרי</a:t>
            </a:r>
            <a:r>
              <a:rPr lang="he-IL" sz="2300" b="1" dirty="0">
                <a:solidFill>
                  <a:schemeClr val="bg1"/>
                </a:solidFill>
              </a:rPr>
              <a:t> ומניעת בדלנות</a:t>
            </a:r>
          </a:p>
          <a:p>
            <a:pPr marL="342900" indent="-342900">
              <a:buFontTx/>
              <a:buChar char="-"/>
            </a:pPr>
            <a:endParaRPr lang="he-IL" sz="2300" b="1" dirty="0">
              <a:solidFill>
                <a:schemeClr val="bg1"/>
              </a:solidFill>
            </a:endParaRPr>
          </a:p>
          <a:p>
            <a:pPr marL="342900" indent="-342900">
              <a:buFontTx/>
              <a:buChar char="-"/>
            </a:pPr>
            <a:r>
              <a:rPr lang="he-IL" sz="2300" b="1" dirty="0">
                <a:solidFill>
                  <a:schemeClr val="bg1"/>
                </a:solidFill>
              </a:rPr>
              <a:t>לאזן בין הכוח הארמני (החלש יותר) לבין </a:t>
            </a:r>
            <a:r>
              <a:rPr lang="he-IL" sz="2300" b="1" dirty="0" err="1">
                <a:solidFill>
                  <a:schemeClr val="bg1"/>
                </a:solidFill>
              </a:rPr>
              <a:t>האזרי</a:t>
            </a:r>
            <a:r>
              <a:rPr lang="he-IL" sz="2300" b="1" dirty="0">
                <a:solidFill>
                  <a:schemeClr val="bg1"/>
                </a:solidFill>
              </a:rPr>
              <a:t> </a:t>
            </a:r>
          </a:p>
          <a:p>
            <a:pPr marL="342900" indent="-342900">
              <a:buFontTx/>
              <a:buChar char="-"/>
            </a:pPr>
            <a:endParaRPr lang="he-IL" sz="2300" b="1" dirty="0"/>
          </a:p>
          <a:p>
            <a:pPr marL="342900" indent="-342900">
              <a:buFontTx/>
              <a:buChar char="-"/>
            </a:pPr>
            <a:endParaRPr lang="he-IL" sz="2300" b="1" dirty="0"/>
          </a:p>
          <a:p>
            <a:pPr marL="342900" indent="-342900">
              <a:buFontTx/>
              <a:buChar char="-"/>
            </a:pPr>
            <a:r>
              <a:rPr lang="he-IL" sz="2300" b="1" dirty="0"/>
              <a:t>להחליש את ההשפעה הסונית (טורקית) על השיעית (האזרית)</a:t>
            </a:r>
          </a:p>
          <a:p>
            <a:pPr marL="342900" indent="-342900">
              <a:buFontTx/>
              <a:buChar char="-"/>
            </a:pPr>
            <a:endParaRPr lang="he-IL" sz="2300" b="1" dirty="0"/>
          </a:p>
          <a:p>
            <a:endParaRPr lang="he-IL" sz="2300" b="1" dirty="0"/>
          </a:p>
          <a:p>
            <a:endParaRPr lang="he-IL" sz="2300" b="1" dirty="0"/>
          </a:p>
          <a:p>
            <a:endParaRPr lang="he-IL" sz="2300" b="1" dirty="0"/>
          </a:p>
          <a:p>
            <a:endParaRPr lang="he-IL" sz="2300" b="1" dirty="0"/>
          </a:p>
          <a:p>
            <a:endParaRPr lang="he-IL" sz="2300" b="1" dirty="0"/>
          </a:p>
          <a:p>
            <a:endParaRPr lang="he-IL" sz="2300" b="1" dirty="0"/>
          </a:p>
          <a:p>
            <a:r>
              <a:rPr lang="he-IL" sz="2300" b="1" dirty="0">
                <a:solidFill>
                  <a:schemeClr val="bg1"/>
                </a:solidFill>
              </a:rPr>
              <a:t>- לשחוק את טורקיה בחזית לחימה נוספת</a:t>
            </a:r>
          </a:p>
          <a:p>
            <a:endParaRPr lang="he-IL" sz="2300" b="1" dirty="0"/>
          </a:p>
          <a:p>
            <a:pPr marL="342900" lvl="0" indent="-342900">
              <a:buFontTx/>
              <a:buChar char="-"/>
            </a:pPr>
            <a:r>
              <a:rPr lang="he-IL" sz="2300" b="1" dirty="0">
                <a:solidFill>
                  <a:schemeClr val="bg1"/>
                </a:solidFill>
              </a:rPr>
              <a:t>להחליש את הקשר </a:t>
            </a:r>
            <a:r>
              <a:rPr lang="he-IL" sz="2300" b="1" dirty="0" err="1">
                <a:solidFill>
                  <a:schemeClr val="bg1"/>
                </a:solidFill>
              </a:rPr>
              <a:t>האזרי</a:t>
            </a:r>
            <a:r>
              <a:rPr lang="he-IL" sz="2300" b="1" dirty="0">
                <a:solidFill>
                  <a:schemeClr val="bg1"/>
                </a:solidFill>
              </a:rPr>
              <a:t> ישראלי</a:t>
            </a:r>
          </a:p>
          <a:p>
            <a:endParaRPr lang="he-IL" sz="2300" b="1" dirty="0"/>
          </a:p>
          <a:p>
            <a:endParaRPr lang="he-IL" sz="2300" b="1" dirty="0"/>
          </a:p>
          <a:p>
            <a:endParaRPr lang="he-IL" sz="2300" b="1" dirty="0"/>
          </a:p>
          <a:p>
            <a:endParaRPr lang="he-IL" sz="2300" b="1" dirty="0"/>
          </a:p>
          <a:p>
            <a:endParaRPr lang="he-IL" sz="2300" b="1" dirty="0"/>
          </a:p>
          <a:p>
            <a:endParaRPr lang="he-IL" sz="2300" b="1" dirty="0"/>
          </a:p>
        </p:txBody>
      </p:sp>
      <p:sp>
        <p:nvSpPr>
          <p:cNvPr id="2" name="TextBox 1">
            <a:extLst>
              <a:ext uri="{FF2B5EF4-FFF2-40B4-BE49-F238E27FC236}">
                <a16:creationId xmlns:a16="http://schemas.microsoft.com/office/drawing/2014/main" id="{DEAB4E77-D986-4FA3-B910-45A9DA04931A}"/>
              </a:ext>
            </a:extLst>
          </p:cNvPr>
          <p:cNvSpPr txBox="1"/>
          <p:nvPr/>
        </p:nvSpPr>
        <p:spPr>
          <a:xfrm>
            <a:off x="4067944" y="-26377"/>
            <a:ext cx="2304256" cy="461665"/>
          </a:xfrm>
          <a:prstGeom prst="rect">
            <a:avLst/>
          </a:prstGeom>
          <a:noFill/>
        </p:spPr>
        <p:txBody>
          <a:bodyPr wrap="square" rtlCol="1">
            <a:spAutoFit/>
          </a:bodyPr>
          <a:lstStyle/>
          <a:p>
            <a:pPr algn="ctr"/>
            <a:r>
              <a:rPr lang="he-IL" sz="2400" b="1" u="sng" dirty="0">
                <a:solidFill>
                  <a:schemeClr val="bg1"/>
                </a:solidFill>
              </a:rPr>
              <a:t>איראן</a:t>
            </a:r>
          </a:p>
        </p:txBody>
      </p:sp>
    </p:spTree>
    <p:extLst>
      <p:ext uri="{BB962C8B-B14F-4D97-AF65-F5344CB8AC3E}">
        <p14:creationId xmlns:p14="http://schemas.microsoft.com/office/powerpoint/2010/main" val="6620084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3E8AB62-ED9C-4EDF-8094-3859D2CD11CF}"/>
              </a:ext>
            </a:extLst>
          </p:cNvPr>
          <p:cNvSpPr txBox="1"/>
          <p:nvPr/>
        </p:nvSpPr>
        <p:spPr>
          <a:xfrm>
            <a:off x="3563888" y="0"/>
            <a:ext cx="3240360" cy="461665"/>
          </a:xfrm>
          <a:prstGeom prst="rect">
            <a:avLst/>
          </a:prstGeom>
          <a:noFill/>
        </p:spPr>
        <p:txBody>
          <a:bodyPr wrap="square" rtlCol="1">
            <a:spAutoFit/>
          </a:bodyPr>
          <a:lstStyle/>
          <a:p>
            <a:pPr algn="ctr"/>
            <a:r>
              <a:rPr lang="he-IL" sz="2400" b="1" dirty="0"/>
              <a:t>הקהילה הבינלאומית</a:t>
            </a:r>
          </a:p>
        </p:txBody>
      </p:sp>
      <p:sp>
        <p:nvSpPr>
          <p:cNvPr id="3" name="TextBox 2">
            <a:extLst>
              <a:ext uri="{FF2B5EF4-FFF2-40B4-BE49-F238E27FC236}">
                <a16:creationId xmlns:a16="http://schemas.microsoft.com/office/drawing/2014/main" id="{0935FBE4-6B00-4D4F-A020-8253C1C4461A}"/>
              </a:ext>
            </a:extLst>
          </p:cNvPr>
          <p:cNvSpPr txBox="1"/>
          <p:nvPr/>
        </p:nvSpPr>
        <p:spPr>
          <a:xfrm>
            <a:off x="0" y="456430"/>
            <a:ext cx="9051413" cy="7232749"/>
          </a:xfrm>
          <a:prstGeom prst="rect">
            <a:avLst/>
          </a:prstGeom>
          <a:noFill/>
        </p:spPr>
        <p:txBody>
          <a:bodyPr wrap="square" rtlCol="1">
            <a:spAutoFit/>
          </a:bodyPr>
          <a:lstStyle/>
          <a:p>
            <a:r>
              <a:rPr lang="he-IL" b="1" dirty="0"/>
              <a:t>שקפים: 20</a:t>
            </a:r>
          </a:p>
          <a:p>
            <a:endParaRPr lang="he-IL" dirty="0"/>
          </a:p>
          <a:p>
            <a:r>
              <a:rPr lang="he-IL" sz="1700" dirty="0"/>
              <a:t>הקהילה הבינלאומית, בדגש על ארצות הברית של אמריקה, האו"ם והאיחוד האירופי, מגלה "אדישות" ביחס לעימות </a:t>
            </a:r>
            <a:r>
              <a:rPr lang="he-IL" sz="1700" dirty="0" err="1"/>
              <a:t>בנוגרנו</a:t>
            </a:r>
            <a:r>
              <a:rPr lang="he-IL" sz="1700" dirty="0"/>
              <a:t> </a:t>
            </a:r>
            <a:r>
              <a:rPr lang="he-IL" sz="1700" dirty="0" err="1"/>
              <a:t>קרבאך</a:t>
            </a:r>
            <a:r>
              <a:rPr lang="he-IL" sz="1700" dirty="0"/>
              <a:t>, התייחסות שבולטת מאוד בהשוואה למעצמות האזוריות. הדבר מלמד על חוסר עניין, גאו-אסטרטגי, במרחב העימות וחוסר רצון לקחת צד בעימות המתרחש בין המעצמות האזוריות, יחד עם זאת ממנפים את חוסר היציבות באזור כדי לקדם יצירת אלטרנטיבות להשפעה על מדינות האזור (צבאי מסחרי ואנרגטי) כמשקל נגד להשפעה הרוסית על האזור, כדוגמא: אלטרנטיבה פתיחת המסדרון </a:t>
            </a:r>
            <a:r>
              <a:rPr lang="he-IL" sz="1700" dirty="0" err="1"/>
              <a:t>מאלכסנדרופלי</a:t>
            </a:r>
            <a:r>
              <a:rPr lang="he-IL" sz="1700" dirty="0"/>
              <a:t> דרך מזרח אירופה.</a:t>
            </a:r>
          </a:p>
          <a:p>
            <a:endParaRPr lang="he-IL" sz="1700" u="sng" dirty="0"/>
          </a:p>
          <a:p>
            <a:pPr marL="285750" indent="-285750">
              <a:buFontTx/>
              <a:buChar char="-"/>
            </a:pPr>
            <a:r>
              <a:rPr lang="he-IL" sz="1700" dirty="0"/>
              <a:t>ארה"ב – לא מגלה עניין אסטרטגי ודבקה במדיניות </a:t>
            </a:r>
            <a:r>
              <a:rPr lang="en-US" sz="1700" dirty="0"/>
              <a:t>America first”</a:t>
            </a:r>
            <a:r>
              <a:rPr lang="he-IL" sz="1700" dirty="0"/>
              <a:t>"</a:t>
            </a:r>
          </a:p>
          <a:p>
            <a:endParaRPr lang="he-IL" sz="1700" dirty="0"/>
          </a:p>
          <a:p>
            <a:pPr marL="285750" indent="-285750">
              <a:buFontTx/>
              <a:buChar char="-"/>
            </a:pPr>
            <a:r>
              <a:rPr lang="he-IL" sz="1700" dirty="0"/>
              <a:t>האיחוד האירופי – מחזיק בעמדה שאזרבייג'ן היא הריבון של </a:t>
            </a:r>
            <a:r>
              <a:rPr lang="he-IL" sz="1700" dirty="0" err="1"/>
              <a:t>נגורנו</a:t>
            </a:r>
            <a:r>
              <a:rPr lang="he-IL" sz="1700" dirty="0"/>
              <a:t> </a:t>
            </a:r>
            <a:r>
              <a:rPr lang="he-IL" sz="1700" dirty="0" err="1"/>
              <a:t>קרבאך</a:t>
            </a:r>
            <a:r>
              <a:rPr lang="he-IL" sz="1700" dirty="0"/>
              <a:t> ומסתפקת בקריאה פומבית המפצירה בצדדים להגיע להסכם הפסקת אש.</a:t>
            </a:r>
          </a:p>
          <a:p>
            <a:pPr marL="285750" indent="-285750">
              <a:buFontTx/>
              <a:buChar char="-"/>
            </a:pPr>
            <a:endParaRPr lang="he-IL" sz="1700" dirty="0"/>
          </a:p>
          <a:p>
            <a:pPr marL="285750" indent="-285750">
              <a:buFontTx/>
              <a:buChar char="-"/>
            </a:pPr>
            <a:r>
              <a:rPr lang="he-IL" sz="1700" dirty="0"/>
              <a:t>האו"ם – קורא להפסקת אש אך אינו נוקט צעדים אופרטיביים במוסדותיו ו/או מחוץ להם.</a:t>
            </a:r>
          </a:p>
          <a:p>
            <a:endParaRPr lang="he-IL" sz="1700" dirty="0"/>
          </a:p>
          <a:p>
            <a:pPr marL="285750" indent="-285750">
              <a:buFontTx/>
              <a:buChar char="-"/>
            </a:pPr>
            <a:r>
              <a:rPr lang="he-IL" sz="1700" dirty="0"/>
              <a:t>קבוצת מינסק:</a:t>
            </a:r>
          </a:p>
          <a:p>
            <a:pPr marL="742950" lvl="1" indent="-285750">
              <a:buFont typeface="Arial" panose="020B0604020202020204" pitchFamily="34" charset="0"/>
              <a:buChar char="•"/>
            </a:pPr>
            <a:r>
              <a:rPr lang="he-IL" sz="1700" dirty="0"/>
              <a:t>הוקמה ב 1992 ושחברים בה נציגי ארה"ב, רוסיה וצרפת, ומתוך הנחת עבודה שהסטאטוס של </a:t>
            </a:r>
            <a:r>
              <a:rPr lang="he-IL" sz="1700" dirty="0" err="1"/>
              <a:t>נגורנו</a:t>
            </a:r>
            <a:r>
              <a:rPr lang="he-IL" sz="1700" dirty="0"/>
              <a:t> כאוטונומיה שמרבית אוכלוסייתה ארמנית, תחת שלטון </a:t>
            </a:r>
            <a:r>
              <a:rPr lang="he-IL" sz="1700" dirty="0" err="1"/>
              <a:t>האזרי</a:t>
            </a:r>
            <a:r>
              <a:rPr lang="he-IL" sz="1700" dirty="0"/>
              <a:t>, אינה טבעית ותתקשה להחזיק מעמד והיא שמה לה למטרה להביא לפתרון בדרכי שלום לסכסוך בין ארמניה לבין אזרבייג'ן על </a:t>
            </a:r>
            <a:r>
              <a:rPr lang="he-IL" sz="1700" dirty="0" err="1"/>
              <a:t>נגורנו</a:t>
            </a:r>
            <a:r>
              <a:rPr lang="he-IL" sz="1700" dirty="0"/>
              <a:t> </a:t>
            </a:r>
            <a:r>
              <a:rPr lang="he-IL" sz="1700" dirty="0" err="1"/>
              <a:t>קרבאך</a:t>
            </a:r>
            <a:r>
              <a:rPr lang="he-IL" sz="1700" dirty="0"/>
              <a:t>. </a:t>
            </a:r>
          </a:p>
          <a:p>
            <a:pPr marL="742950" lvl="1" indent="-285750">
              <a:buFont typeface="Arial" panose="020B0604020202020204" pitchFamily="34" charset="0"/>
              <a:buChar char="•"/>
            </a:pPr>
            <a:r>
              <a:rPr lang="he-IL" sz="1700" dirty="0"/>
              <a:t>הקבוצה נכשלת פעם אחר פעם (פקידים שמתחלפים, חוסר רציפות של התהליך, שותפות שנסוגות מההסכמות, "החתירה" של רוסיה תחת מהלכי הקבוצה בה היא משמשת כחברה, באמצעות יצירת ערוצים ישירים בינם ובין ארמניה ואזרבייג'ן ועוד).</a:t>
            </a:r>
          </a:p>
          <a:p>
            <a:pPr lvl="1"/>
            <a:endParaRPr lang="he-IL" dirty="0"/>
          </a:p>
          <a:p>
            <a:r>
              <a:rPr lang="he-IL" dirty="0"/>
              <a:t>	</a:t>
            </a:r>
          </a:p>
          <a:p>
            <a:endParaRPr lang="he-IL" dirty="0"/>
          </a:p>
        </p:txBody>
      </p:sp>
    </p:spTree>
    <p:extLst>
      <p:ext uri="{BB962C8B-B14F-4D97-AF65-F5344CB8AC3E}">
        <p14:creationId xmlns:p14="http://schemas.microsoft.com/office/powerpoint/2010/main" val="32596554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374C0F2-E3CC-4999-8EE6-9C126F8CD7A1}"/>
              </a:ext>
            </a:extLst>
          </p:cNvPr>
          <p:cNvSpPr txBox="1"/>
          <p:nvPr/>
        </p:nvSpPr>
        <p:spPr>
          <a:xfrm>
            <a:off x="260430" y="980728"/>
            <a:ext cx="8784976" cy="6252994"/>
          </a:xfrm>
          <a:prstGeom prst="rect">
            <a:avLst/>
          </a:prstGeom>
          <a:noFill/>
        </p:spPr>
        <p:txBody>
          <a:bodyPr wrap="square" rtlCol="1">
            <a:spAutoFit/>
          </a:bodyPr>
          <a:lstStyle/>
          <a:p>
            <a:r>
              <a:rPr lang="he-IL" dirty="0"/>
              <a:t>ב 27 בספטמבר 2020, ארמניה ואזרבייג'ן פתחו בלחימה שהמוקד שלה הוא חבל </a:t>
            </a:r>
            <a:r>
              <a:rPr lang="he-IL" dirty="0" err="1"/>
              <a:t>נגורנו</a:t>
            </a:r>
            <a:r>
              <a:rPr lang="he-IL" dirty="0"/>
              <a:t> </a:t>
            </a:r>
            <a:r>
              <a:rPr lang="he-IL" dirty="0" err="1"/>
              <a:t>קרבאך</a:t>
            </a:r>
            <a:r>
              <a:rPr lang="he-IL" dirty="0"/>
              <a:t>  שהינו חבל אוטונומי במדינת אזרבייג'ן, ש כ-95% מהאוכלוסייה בחבל ארץ זה, הם ארמניים.</a:t>
            </a:r>
          </a:p>
          <a:p>
            <a:endParaRPr lang="he-IL" dirty="0"/>
          </a:p>
          <a:p>
            <a:r>
              <a:rPr lang="he-IL" dirty="0"/>
              <a:t>העילה המרכזית של המלחמה, החלטתה של אזרבייג'ן לכבוש את החבל, להסיג את הכוחות הבדלנים הארמניים ובכך לסכל את שאיפתם להשיג עצמאות ותחת ריבונות ארמניה.</a:t>
            </a:r>
          </a:p>
          <a:p>
            <a:endParaRPr lang="he-IL" dirty="0"/>
          </a:p>
          <a:p>
            <a:r>
              <a:rPr lang="he-IL" dirty="0"/>
              <a:t>ככל שחלפו הימים, לצד התעצמות הלחימה והטענות ההדדיות שהביעו אנשי הממשל של אזרבייג'ן ושל ארמניה, החלו הממשלים של המדינות השכנות להביע את דעתם בפומבי, מה שהחל להיראות כ "קצה חוט" של מערכה כלל אזורית ולא רק עימות מקומי משכך צוות 4 מצא שראוי לכלול אותו ב"רשימת רשימת מקרי הבוחן" ממנה יבחר מקרה בוחן אחד  שיוצג בפני מליאת </a:t>
            </a:r>
            <a:r>
              <a:rPr lang="he-IL" dirty="0" err="1"/>
              <a:t>מב"ל</a:t>
            </a:r>
            <a:r>
              <a:rPr lang="he-IL" dirty="0"/>
              <a:t>, במסגרת מטלת סיכום קורס גיאופוליטיקה וגאו-אסטרטגיה.</a:t>
            </a:r>
          </a:p>
          <a:p>
            <a:endParaRPr lang="he-IL" dirty="0"/>
          </a:p>
          <a:p>
            <a:r>
              <a:rPr lang="he-IL" dirty="0"/>
              <a:t>מתודולוגיה</a:t>
            </a:r>
          </a:p>
          <a:p>
            <a:pPr>
              <a:lnSpc>
                <a:spcPct val="150000"/>
              </a:lnSpc>
              <a:spcAft>
                <a:spcPts val="800"/>
              </a:spcAft>
            </a:pPr>
            <a:r>
              <a:rPr lang="he-IL" dirty="0"/>
              <a:t>מטרה: יישום מושגים ומסגרות תיאורטיות ובין-לאומיות שנלמדו בקורס באמצעות ניתוח סוגיה בעלת מאפיינים </a:t>
            </a:r>
            <a:r>
              <a:rPr lang="he-IL" dirty="0" err="1"/>
              <a:t>גיאו</a:t>
            </a:r>
            <a:r>
              <a:rPr lang="he-IL" dirty="0"/>
              <a:t>-פוליטיים ו/או </a:t>
            </a:r>
            <a:r>
              <a:rPr lang="he-IL" dirty="0" err="1"/>
              <a:t>גיאו</a:t>
            </a:r>
            <a:r>
              <a:rPr lang="he-IL" dirty="0"/>
              <a:t>-אסטרטגיים (להלן "מקרה הבוחן") בכלים ובמונחים שנלמדו בקורס ובהתאם להתוויה המפורטת של פרופ' יוסי בן ארצי והמדריכה הראשית גב' מירב צפרי-</a:t>
            </a:r>
            <a:r>
              <a:rPr lang="he-IL" dirty="0" err="1"/>
              <a:t>אודיז</a:t>
            </a:r>
            <a:r>
              <a:rPr lang="he-IL" dirty="0"/>
              <a:t> מיום 30 בספטמבר 2020.</a:t>
            </a:r>
          </a:p>
          <a:p>
            <a:pPr>
              <a:lnSpc>
                <a:spcPct val="150000"/>
              </a:lnSpc>
              <a:spcAft>
                <a:spcPts val="800"/>
              </a:spcAft>
            </a:pPr>
            <a:r>
              <a:rPr lang="he-IL" dirty="0"/>
              <a:t>שיטת עבודת הצוות: ראה מסמך ההתוויה </a:t>
            </a:r>
            <a:r>
              <a:rPr lang="he-IL" dirty="0" err="1"/>
              <a:t>הרצ"ב</a:t>
            </a:r>
            <a:r>
              <a:rPr lang="he-IL" dirty="0"/>
              <a:t>.</a:t>
            </a:r>
          </a:p>
          <a:p>
            <a:endParaRPr lang="he-IL" dirty="0"/>
          </a:p>
        </p:txBody>
      </p:sp>
      <p:sp>
        <p:nvSpPr>
          <p:cNvPr id="2" name="TextBox 1">
            <a:extLst>
              <a:ext uri="{FF2B5EF4-FFF2-40B4-BE49-F238E27FC236}">
                <a16:creationId xmlns:a16="http://schemas.microsoft.com/office/drawing/2014/main" id="{12E4C3FE-8CAE-46F0-B1FB-20B6E88A4572}"/>
              </a:ext>
            </a:extLst>
          </p:cNvPr>
          <p:cNvSpPr txBox="1"/>
          <p:nvPr/>
        </p:nvSpPr>
        <p:spPr>
          <a:xfrm>
            <a:off x="3779912" y="188640"/>
            <a:ext cx="2304256" cy="461665"/>
          </a:xfrm>
          <a:prstGeom prst="rect">
            <a:avLst/>
          </a:prstGeom>
          <a:noFill/>
        </p:spPr>
        <p:txBody>
          <a:bodyPr wrap="square" rtlCol="1">
            <a:spAutoFit/>
          </a:bodyPr>
          <a:lstStyle/>
          <a:p>
            <a:pPr algn="ctr"/>
            <a:r>
              <a:rPr lang="he-IL" sz="2400" b="1" u="sng" dirty="0"/>
              <a:t>מבוא</a:t>
            </a:r>
          </a:p>
        </p:txBody>
      </p:sp>
    </p:spTree>
    <p:extLst>
      <p:ext uri="{BB962C8B-B14F-4D97-AF65-F5344CB8AC3E}">
        <p14:creationId xmlns:p14="http://schemas.microsoft.com/office/powerpoint/2010/main" val="10491335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מלבן 2">
            <a:extLst>
              <a:ext uri="{FF2B5EF4-FFF2-40B4-BE49-F238E27FC236}">
                <a16:creationId xmlns:a16="http://schemas.microsoft.com/office/drawing/2014/main" id="{3E780D84-EF7F-431E-B4A7-15F115379090}"/>
              </a:ext>
            </a:extLst>
          </p:cNvPr>
          <p:cNvSpPr/>
          <p:nvPr/>
        </p:nvSpPr>
        <p:spPr>
          <a:xfrm>
            <a:off x="3651493" y="4018018"/>
            <a:ext cx="5408002" cy="27343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5122" name="Picture 2" descr="www.zipy.co.il/wordpress/wp-content/uploads/202...">
            <a:extLst>
              <a:ext uri="{FF2B5EF4-FFF2-40B4-BE49-F238E27FC236}">
                <a16:creationId xmlns:a16="http://schemas.microsoft.com/office/drawing/2014/main" id="{AC78B2E8-1B9C-4F49-86A1-66F877CA8D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40" y="73182"/>
            <a:ext cx="3990087" cy="2514469"/>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8" descr="דגל ארצות הברית – ויקיפדיה">
            <a:extLst>
              <a:ext uri="{FF2B5EF4-FFF2-40B4-BE49-F238E27FC236}">
                <a16:creationId xmlns:a16="http://schemas.microsoft.com/office/drawing/2014/main" id="{5CBE46FA-9548-468B-9C3E-9D14ED06D303}"/>
              </a:ext>
            </a:extLst>
          </p:cNvPr>
          <p:cNvSpPr>
            <a:spLocks noChangeAspect="1" noChangeArrowheads="1"/>
          </p:cNvSpPr>
          <p:nvPr/>
        </p:nvSpPr>
        <p:spPr bwMode="auto">
          <a:xfrm>
            <a:off x="2267744" y="3276600"/>
            <a:ext cx="2456656" cy="245665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pic>
        <p:nvPicPr>
          <p:cNvPr id="10" name="תמונה 9">
            <a:extLst>
              <a:ext uri="{FF2B5EF4-FFF2-40B4-BE49-F238E27FC236}">
                <a16:creationId xmlns:a16="http://schemas.microsoft.com/office/drawing/2014/main" id="{E3F6B5A1-0751-4DF8-831F-2FCD01FD2AB0}"/>
              </a:ext>
            </a:extLst>
          </p:cNvPr>
          <p:cNvPicPr>
            <a:picLocks noChangeAspect="1"/>
          </p:cNvPicPr>
          <p:nvPr/>
        </p:nvPicPr>
        <p:blipFill>
          <a:blip r:embed="rId3"/>
          <a:stretch>
            <a:fillRect/>
          </a:stretch>
        </p:blipFill>
        <p:spPr>
          <a:xfrm>
            <a:off x="107504" y="105616"/>
            <a:ext cx="4667647" cy="2456656"/>
          </a:xfrm>
          <a:prstGeom prst="rect">
            <a:avLst/>
          </a:prstGeom>
        </p:spPr>
      </p:pic>
      <p:sp>
        <p:nvSpPr>
          <p:cNvPr id="11" name="TextBox 10">
            <a:extLst>
              <a:ext uri="{FF2B5EF4-FFF2-40B4-BE49-F238E27FC236}">
                <a16:creationId xmlns:a16="http://schemas.microsoft.com/office/drawing/2014/main" id="{CF1EC3C2-B1AD-4071-905E-AEC45E66656C}"/>
              </a:ext>
            </a:extLst>
          </p:cNvPr>
          <p:cNvSpPr txBox="1"/>
          <p:nvPr/>
        </p:nvSpPr>
        <p:spPr>
          <a:xfrm>
            <a:off x="3650642" y="4368586"/>
            <a:ext cx="5508104" cy="2585323"/>
          </a:xfrm>
          <a:prstGeom prst="rect">
            <a:avLst/>
          </a:prstGeom>
          <a:noFill/>
        </p:spPr>
        <p:txBody>
          <a:bodyPr wrap="square" rtlCol="1">
            <a:spAutoFit/>
          </a:bodyPr>
          <a:lstStyle/>
          <a:p>
            <a:r>
              <a:rPr lang="he-IL" dirty="0">
                <a:solidFill>
                  <a:schemeClr val="bg1"/>
                </a:solidFill>
              </a:rPr>
              <a:t>קבוצת "מינסק" (1992)</a:t>
            </a:r>
          </a:p>
          <a:p>
            <a:endParaRPr lang="he-IL" dirty="0">
              <a:solidFill>
                <a:schemeClr val="bg1"/>
              </a:solidFill>
            </a:endParaRPr>
          </a:p>
          <a:p>
            <a:pPr marL="285750" indent="-285750">
              <a:buFontTx/>
              <a:buChar char="-"/>
            </a:pPr>
            <a:r>
              <a:rPr lang="he-IL" dirty="0">
                <a:solidFill>
                  <a:schemeClr val="bg1"/>
                </a:solidFill>
              </a:rPr>
              <a:t>הוקמה ב 1992</a:t>
            </a:r>
          </a:p>
          <a:p>
            <a:pPr marL="285750" indent="-285750">
              <a:buFontTx/>
              <a:buChar char="-"/>
            </a:pPr>
            <a:r>
              <a:rPr lang="he-IL" dirty="0">
                <a:solidFill>
                  <a:schemeClr val="bg1"/>
                </a:solidFill>
              </a:rPr>
              <a:t>מדינות חברות: רוסיה, צרפת וארה"ב</a:t>
            </a:r>
          </a:p>
          <a:p>
            <a:pPr marL="285750" indent="-285750">
              <a:buFontTx/>
              <a:buChar char="-"/>
            </a:pPr>
            <a:r>
              <a:rPr lang="he-IL" dirty="0">
                <a:solidFill>
                  <a:schemeClr val="bg1"/>
                </a:solidFill>
              </a:rPr>
              <a:t>סיבת ההקמה: הערכה כי מנגנון האוטונומיה הארמנית תחת ריבונות האזרית, לא יחזיק מעמד ויש בו מתח מובנה</a:t>
            </a:r>
          </a:p>
          <a:p>
            <a:pPr marL="285750" indent="-285750">
              <a:buFontTx/>
              <a:buChar char="-"/>
            </a:pPr>
            <a:r>
              <a:rPr lang="he-IL" dirty="0">
                <a:solidFill>
                  <a:schemeClr val="bg1"/>
                </a:solidFill>
              </a:rPr>
              <a:t>מטרת הקבוצה: להשכין שלום בין </a:t>
            </a:r>
            <a:r>
              <a:rPr lang="he-IL" dirty="0" err="1">
                <a:solidFill>
                  <a:schemeClr val="bg1"/>
                </a:solidFill>
              </a:rPr>
              <a:t>נגורנו</a:t>
            </a:r>
            <a:r>
              <a:rPr lang="he-IL" dirty="0">
                <a:solidFill>
                  <a:schemeClr val="bg1"/>
                </a:solidFill>
              </a:rPr>
              <a:t> </a:t>
            </a:r>
            <a:r>
              <a:rPr lang="he-IL" dirty="0" err="1">
                <a:solidFill>
                  <a:schemeClr val="bg1"/>
                </a:solidFill>
              </a:rPr>
              <a:t>קרבאך</a:t>
            </a:r>
            <a:r>
              <a:rPr lang="he-IL" dirty="0">
                <a:solidFill>
                  <a:schemeClr val="bg1"/>
                </a:solidFill>
              </a:rPr>
              <a:t> לבין אזרבייג'ן</a:t>
            </a:r>
          </a:p>
          <a:p>
            <a:endParaRPr lang="he-IL" dirty="0">
              <a:solidFill>
                <a:schemeClr val="bg1"/>
              </a:solidFill>
            </a:endParaRPr>
          </a:p>
        </p:txBody>
      </p:sp>
      <p:pic>
        <p:nvPicPr>
          <p:cNvPr id="1026" name="Picture 2" descr="חי: מועצת הביטחון דנה בגילוי מנהרות חיזבאללה | כאן">
            <a:extLst>
              <a:ext uri="{FF2B5EF4-FFF2-40B4-BE49-F238E27FC236}">
                <a16:creationId xmlns:a16="http://schemas.microsoft.com/office/drawing/2014/main" id="{1F0376A9-E7CB-4877-AB1C-0DFAD871FCD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823" y="2788916"/>
            <a:ext cx="3491162" cy="196377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d2v9ipibika81v.cloudfront.net/uploads/sites/92/...">
            <a:extLst>
              <a:ext uri="{FF2B5EF4-FFF2-40B4-BE49-F238E27FC236}">
                <a16:creationId xmlns:a16="http://schemas.microsoft.com/office/drawing/2014/main" id="{FE86884D-E77B-44D8-9CA8-FF4F77DC71B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72000" y="4385196"/>
            <a:ext cx="1125734" cy="67544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דגל האומות המאוחדות | דגל האו&quot;ם | דגלים עם סמל האומ">
            <a:extLst>
              <a:ext uri="{FF2B5EF4-FFF2-40B4-BE49-F238E27FC236}">
                <a16:creationId xmlns:a16="http://schemas.microsoft.com/office/drawing/2014/main" id="{AEDB2BF2-DD2E-475F-AC7A-FCD7D152971A}"/>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32127" y="2911990"/>
            <a:ext cx="1269470" cy="7616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61779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8A5B4A8F-FBFD-46C5-9678-255DDC515C8E}"/>
              </a:ext>
            </a:extLst>
          </p:cNvPr>
          <p:cNvSpPr>
            <a:spLocks noGrp="1"/>
          </p:cNvSpPr>
          <p:nvPr>
            <p:ph type="ctrTitle"/>
          </p:nvPr>
        </p:nvSpPr>
        <p:spPr>
          <a:xfrm>
            <a:off x="827584" y="14463"/>
            <a:ext cx="7772400" cy="750241"/>
          </a:xfrm>
        </p:spPr>
        <p:txBody>
          <a:bodyPr>
            <a:normAutofit fontScale="90000"/>
          </a:bodyPr>
          <a:lstStyle/>
          <a:p>
            <a:r>
              <a:rPr lang="he-IL" dirty="0"/>
              <a:t>סיכום</a:t>
            </a:r>
          </a:p>
        </p:txBody>
      </p:sp>
      <p:sp>
        <p:nvSpPr>
          <p:cNvPr id="4" name="TextBox 3">
            <a:extLst>
              <a:ext uri="{FF2B5EF4-FFF2-40B4-BE49-F238E27FC236}">
                <a16:creationId xmlns:a16="http://schemas.microsoft.com/office/drawing/2014/main" id="{0ACDC599-370D-40E1-9221-24F8BD59BE25}"/>
              </a:ext>
            </a:extLst>
          </p:cNvPr>
          <p:cNvSpPr txBox="1"/>
          <p:nvPr/>
        </p:nvSpPr>
        <p:spPr>
          <a:xfrm>
            <a:off x="-22929" y="1288584"/>
            <a:ext cx="9036496" cy="4247317"/>
          </a:xfrm>
          <a:prstGeom prst="rect">
            <a:avLst/>
          </a:prstGeom>
          <a:noFill/>
        </p:spPr>
        <p:txBody>
          <a:bodyPr wrap="square" rtlCol="1">
            <a:spAutoFit/>
          </a:bodyPr>
          <a:lstStyle/>
          <a:p>
            <a:r>
              <a:rPr lang="he-IL" dirty="0">
                <a:solidFill>
                  <a:srgbClr val="000000"/>
                </a:solidFill>
                <a:latin typeface="Assistant"/>
              </a:rPr>
              <a:t>ניתוח העימות </a:t>
            </a:r>
            <a:r>
              <a:rPr lang="he-IL" dirty="0" err="1">
                <a:solidFill>
                  <a:srgbClr val="000000"/>
                </a:solidFill>
                <a:latin typeface="Assistant"/>
              </a:rPr>
              <a:t>בנגורנו</a:t>
            </a:r>
            <a:r>
              <a:rPr lang="he-IL" dirty="0">
                <a:solidFill>
                  <a:srgbClr val="000000"/>
                </a:solidFill>
                <a:latin typeface="Assistant"/>
              </a:rPr>
              <a:t> </a:t>
            </a:r>
            <a:r>
              <a:rPr lang="he-IL" dirty="0" err="1">
                <a:solidFill>
                  <a:srgbClr val="000000"/>
                </a:solidFill>
                <a:latin typeface="Assistant"/>
              </a:rPr>
              <a:t>קרבאך</a:t>
            </a:r>
            <a:r>
              <a:rPr lang="he-IL" dirty="0">
                <a:solidFill>
                  <a:srgbClr val="000000"/>
                </a:solidFill>
                <a:latin typeface="Assistant"/>
              </a:rPr>
              <a:t>, מהווה מקרה בוחן המביא לידי ביטוי את השפעתה של גאוגרפיה פיזית ואנושית  על עיצוב האינטרסים של השחקנים המקומיים ובמיוחד האזוריים, עיצוב היעדים הגיאופוליטיים </a:t>
            </a:r>
            <a:r>
              <a:rPr lang="he-IL" dirty="0" err="1">
                <a:solidFill>
                  <a:srgbClr val="000000"/>
                </a:solidFill>
                <a:latin typeface="Assistant"/>
              </a:rPr>
              <a:t>והגיאו</a:t>
            </a:r>
            <a:r>
              <a:rPr lang="he-IL" dirty="0">
                <a:solidFill>
                  <a:srgbClr val="000000"/>
                </a:solidFill>
                <a:latin typeface="Assistant"/>
              </a:rPr>
              <a:t>-אסטרטגיים שלהן והאופן שהן מנצלות את ההזדמנות כדי לבסס ולשפר את מעמדן כמעצמות אזוריות ובינלאומיות ולמנף אותם לצורך השגת יעדים אסטרטגיים הנמצאים רחוק מהמיקום הגאוגרפי של מוקד העימות, לרבות בשטחי סוריה. </a:t>
            </a:r>
          </a:p>
          <a:p>
            <a:endParaRPr lang="he-IL" dirty="0">
              <a:solidFill>
                <a:srgbClr val="000000"/>
              </a:solidFill>
              <a:latin typeface="Assistant"/>
            </a:endParaRPr>
          </a:p>
          <a:p>
            <a:r>
              <a:rPr lang="he-IL" dirty="0">
                <a:solidFill>
                  <a:srgbClr val="000000"/>
                </a:solidFill>
                <a:latin typeface="Assistant"/>
              </a:rPr>
              <a:t>המסקנה המרכזית, מניתוח האירוע, אליה הגיעו חברי צוות 4,  כי ארמניה ואזרבייג'ן הינם "</a:t>
            </a:r>
            <a:r>
              <a:rPr lang="he-IL" dirty="0" err="1">
                <a:solidFill>
                  <a:srgbClr val="000000"/>
                </a:solidFill>
                <a:latin typeface="Assistant"/>
              </a:rPr>
              <a:t>פיונים</a:t>
            </a:r>
            <a:r>
              <a:rPr lang="he-IL" dirty="0">
                <a:solidFill>
                  <a:srgbClr val="000000"/>
                </a:solidFill>
                <a:latin typeface="Assistant"/>
              </a:rPr>
              <a:t>" (שחקני משנה) של המעצמות האזוריות. שסיום הסכסוך בין ארמניה לאזרבייג'ן אינו בהכרח האינטרס של המעצמות וכי הוא מהווה פלטפורמה להגדלת התלות הביטחונית והכלכלית במעצמות האזוריות ומכיוון שכך הלחץ המופעל עליהן להפסיק את האש ולסיים את הסכסוך איננו גדול.</a:t>
            </a:r>
          </a:p>
          <a:p>
            <a:endParaRPr lang="he-IL" dirty="0">
              <a:solidFill>
                <a:srgbClr val="000000"/>
              </a:solidFill>
              <a:latin typeface="Assistant"/>
            </a:endParaRPr>
          </a:p>
          <a:p>
            <a:r>
              <a:rPr lang="he-IL" dirty="0">
                <a:solidFill>
                  <a:srgbClr val="000000"/>
                </a:solidFill>
                <a:latin typeface="Assistant"/>
              </a:rPr>
              <a:t>הקהילה הבינלאומית אינה פועלת באופן משמעותי כדי להביא לסיום הסכסוך ומאידך פועלת כדי לקדם חלופות למעבר הסחורות והאנרגיה שלא דרך טורקיה. </a:t>
            </a:r>
          </a:p>
          <a:p>
            <a:endParaRPr lang="he-IL" dirty="0">
              <a:solidFill>
                <a:srgbClr val="000000"/>
              </a:solidFill>
              <a:latin typeface="Assistant"/>
            </a:endParaRPr>
          </a:p>
          <a:p>
            <a:endParaRPr lang="he-IL" dirty="0"/>
          </a:p>
        </p:txBody>
      </p:sp>
      <p:sp>
        <p:nvSpPr>
          <p:cNvPr id="3" name="TextBox 2">
            <a:extLst>
              <a:ext uri="{FF2B5EF4-FFF2-40B4-BE49-F238E27FC236}">
                <a16:creationId xmlns:a16="http://schemas.microsoft.com/office/drawing/2014/main" id="{C163591A-43E6-448F-B0CB-A0EAB44CC5E9}"/>
              </a:ext>
            </a:extLst>
          </p:cNvPr>
          <p:cNvSpPr txBox="1"/>
          <p:nvPr/>
        </p:nvSpPr>
        <p:spPr>
          <a:xfrm>
            <a:off x="179512" y="6381328"/>
            <a:ext cx="2232248" cy="369332"/>
          </a:xfrm>
          <a:prstGeom prst="rect">
            <a:avLst/>
          </a:prstGeom>
          <a:noFill/>
        </p:spPr>
        <p:txBody>
          <a:bodyPr wrap="square" rtlCol="1">
            <a:spAutoFit/>
          </a:bodyPr>
          <a:lstStyle/>
          <a:p>
            <a:r>
              <a:rPr lang="he-IL" dirty="0"/>
              <a:t>צוות 4 – מחזור מ"ח</a:t>
            </a:r>
          </a:p>
        </p:txBody>
      </p:sp>
      <p:pic>
        <p:nvPicPr>
          <p:cNvPr id="5" name="תמונה 4">
            <a:extLst>
              <a:ext uri="{FF2B5EF4-FFF2-40B4-BE49-F238E27FC236}">
                <a16:creationId xmlns:a16="http://schemas.microsoft.com/office/drawing/2014/main" id="{51CD7552-03B7-433B-A380-D34E03A5450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00392" y="5853575"/>
            <a:ext cx="936104" cy="936104"/>
          </a:xfrm>
          <a:prstGeom prst="rect">
            <a:avLst/>
          </a:prstGeom>
        </p:spPr>
      </p:pic>
    </p:spTree>
    <p:extLst>
      <p:ext uri="{BB962C8B-B14F-4D97-AF65-F5344CB8AC3E}">
        <p14:creationId xmlns:p14="http://schemas.microsoft.com/office/powerpoint/2010/main" val="18411548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75D612F-D300-47D9-A4DE-BFEFAB8194EA}"/>
              </a:ext>
            </a:extLst>
          </p:cNvPr>
          <p:cNvSpPr txBox="1"/>
          <p:nvPr/>
        </p:nvSpPr>
        <p:spPr>
          <a:xfrm>
            <a:off x="53752" y="764704"/>
            <a:ext cx="9036496" cy="6463308"/>
          </a:xfrm>
          <a:prstGeom prst="rect">
            <a:avLst/>
          </a:prstGeom>
          <a:noFill/>
        </p:spPr>
        <p:txBody>
          <a:bodyPr wrap="square" rtlCol="1">
            <a:spAutoFit/>
          </a:bodyPr>
          <a:lstStyle/>
          <a:p>
            <a:r>
              <a:rPr lang="he-IL" b="1" dirty="0"/>
              <a:t>שקפים: 4-7 </a:t>
            </a:r>
          </a:p>
          <a:p>
            <a:endParaRPr lang="he-IL" dirty="0"/>
          </a:p>
          <a:p>
            <a:r>
              <a:rPr lang="he-IL" dirty="0"/>
              <a:t>מאפייני האזור הגאוגרפי  משפיעים על עיצוב היחסים הגאופוליטיים </a:t>
            </a:r>
            <a:r>
              <a:rPr lang="he-IL" dirty="0" err="1"/>
              <a:t>והגיאו</a:t>
            </a:r>
            <a:r>
              <a:rPr lang="he-IL" dirty="0"/>
              <a:t>-אסטרטגיים בראש ובראשונה של אלו החיים באזור אך גם על אלו החיים מחוץ לו.</a:t>
            </a:r>
          </a:p>
          <a:p>
            <a:endParaRPr lang="he-IL" dirty="0"/>
          </a:p>
          <a:p>
            <a:r>
              <a:rPr lang="he-IL" u="sng" dirty="0"/>
              <a:t>האזור הגאוגרפי</a:t>
            </a:r>
          </a:p>
          <a:p>
            <a:endParaRPr lang="he-IL" dirty="0"/>
          </a:p>
          <a:p>
            <a:r>
              <a:rPr lang="he-IL" dirty="0"/>
              <a:t>בינ"ל – מיקומה בין "ימים" (הכספי, השחור והתיכון)</a:t>
            </a:r>
          </a:p>
          <a:p>
            <a:r>
              <a:rPr lang="he-IL" dirty="0"/>
              <a:t>           מיקומה במרכז בין יבשתי (אסיה, רוסיה, אירופה ואפריקה)</a:t>
            </a:r>
          </a:p>
          <a:p>
            <a:r>
              <a:rPr lang="he-IL" dirty="0"/>
              <a:t>           אזרבייג'ן כמקור נפט וגז ושמהווה מסדרון יבשתי להעברתם לטורקיה, למזרח התיכון, ואירופה</a:t>
            </a:r>
          </a:p>
          <a:p>
            <a:r>
              <a:rPr lang="he-IL" dirty="0"/>
              <a:t>           צינור הנפט מבאקו </a:t>
            </a:r>
            <a:r>
              <a:rPr lang="he-IL" dirty="0" err="1"/>
              <a:t>לנובוריסק</a:t>
            </a:r>
            <a:r>
              <a:rPr lang="he-IL" dirty="0"/>
              <a:t> ("הקו המתחרה") </a:t>
            </a:r>
          </a:p>
          <a:p>
            <a:endParaRPr lang="he-IL" dirty="0"/>
          </a:p>
          <a:p>
            <a:r>
              <a:rPr lang="he-IL" dirty="0"/>
              <a:t>אזורית – אזרבייג'ן שלה גבולות משותפים עם רוסיה, איראן טורקיה (גבול משותף </a:t>
            </a:r>
            <a:r>
              <a:rPr lang="he-IL" dirty="0" err="1"/>
              <a:t>בנחצ'ביאן</a:t>
            </a:r>
            <a:r>
              <a:rPr lang="he-IL" dirty="0"/>
              <a:t>) וארמניה מדינות בעלות אינטרסים מנוגדים המתחרות על השפעתן במזרח התיכון</a:t>
            </a:r>
          </a:p>
          <a:p>
            <a:endParaRPr lang="he-IL" dirty="0"/>
          </a:p>
          <a:p>
            <a:r>
              <a:rPr lang="he-IL" dirty="0"/>
              <a:t>המקומית –  האוטונומיות של </a:t>
            </a:r>
            <a:r>
              <a:rPr lang="he-IL" dirty="0" err="1"/>
              <a:t>נגורנו</a:t>
            </a:r>
            <a:r>
              <a:rPr lang="he-IL" dirty="0"/>
              <a:t> </a:t>
            </a:r>
            <a:r>
              <a:rPr lang="he-IL" dirty="0" err="1"/>
              <a:t>קרבאך</a:t>
            </a:r>
            <a:r>
              <a:rPr lang="he-IL" dirty="0"/>
              <a:t> תחת ריבונות האזרית ושל </a:t>
            </a:r>
            <a:r>
              <a:rPr lang="he-IL" dirty="0" err="1"/>
              <a:t>נחצ'ביאן</a:t>
            </a:r>
            <a:r>
              <a:rPr lang="he-IL" dirty="0"/>
              <a:t> תחת ריבונות ארמנית והתלות באיראן כמעבר מאזרבייג'ן אל </a:t>
            </a:r>
            <a:r>
              <a:rPr lang="he-IL" dirty="0" err="1"/>
              <a:t>נחצ'ביאן</a:t>
            </a:r>
            <a:r>
              <a:rPr lang="he-IL" dirty="0"/>
              <a:t>.</a:t>
            </a:r>
          </a:p>
          <a:p>
            <a:endParaRPr lang="he-IL" dirty="0"/>
          </a:p>
          <a:p>
            <a:r>
              <a:rPr lang="he-IL" dirty="0"/>
              <a:t>המאפיינים הטופוגרפיים הממחישים את השליטה של </a:t>
            </a:r>
            <a:r>
              <a:rPr lang="he-IL" dirty="0" err="1"/>
              <a:t>נגורנו</a:t>
            </a:r>
            <a:r>
              <a:rPr lang="he-IL" dirty="0"/>
              <a:t> </a:t>
            </a:r>
            <a:r>
              <a:rPr lang="he-IL" dirty="0" err="1"/>
              <a:t>קרבאך</a:t>
            </a:r>
            <a:r>
              <a:rPr lang="he-IL" dirty="0"/>
              <a:t> על המישור האזרבייג'ני (נהר </a:t>
            </a:r>
            <a:r>
              <a:rPr lang="en-US" dirty="0"/>
              <a:t>KORA</a:t>
            </a:r>
            <a:r>
              <a:rPr lang="he-IL" dirty="0"/>
              <a:t>) המהווה ליבת הכלכלה האזרית וריכוז האוכלוסין וכן מעבר של הנפט והגז. וכן את השפעתם על ההתחמשות של המדינות (טנקים, </a:t>
            </a:r>
            <a:r>
              <a:rPr lang="he-IL" dirty="0" err="1"/>
              <a:t>ארטליריה</a:t>
            </a:r>
            <a:r>
              <a:rPr lang="he-IL" dirty="0"/>
              <a:t> קרקעית למול מטוסים)</a:t>
            </a:r>
          </a:p>
          <a:p>
            <a:endParaRPr lang="he-IL" dirty="0"/>
          </a:p>
          <a:p>
            <a:endParaRPr lang="he-IL" dirty="0"/>
          </a:p>
        </p:txBody>
      </p:sp>
      <p:sp>
        <p:nvSpPr>
          <p:cNvPr id="3" name="TextBox 2">
            <a:extLst>
              <a:ext uri="{FF2B5EF4-FFF2-40B4-BE49-F238E27FC236}">
                <a16:creationId xmlns:a16="http://schemas.microsoft.com/office/drawing/2014/main" id="{1E15C89E-C794-4266-BB3F-D97745AA18E0}"/>
              </a:ext>
            </a:extLst>
          </p:cNvPr>
          <p:cNvSpPr txBox="1"/>
          <p:nvPr/>
        </p:nvSpPr>
        <p:spPr>
          <a:xfrm>
            <a:off x="2987824" y="5671"/>
            <a:ext cx="4032448" cy="430887"/>
          </a:xfrm>
          <a:prstGeom prst="rect">
            <a:avLst/>
          </a:prstGeom>
          <a:noFill/>
        </p:spPr>
        <p:txBody>
          <a:bodyPr wrap="square" rtlCol="1">
            <a:spAutoFit/>
          </a:bodyPr>
          <a:lstStyle/>
          <a:p>
            <a:pPr algn="ctr"/>
            <a:r>
              <a:rPr lang="he-IL" sz="2200" b="1" u="sng" dirty="0"/>
              <a:t>האזור הגאוגרפי</a:t>
            </a:r>
          </a:p>
        </p:txBody>
      </p:sp>
    </p:spTree>
    <p:extLst>
      <p:ext uri="{BB962C8B-B14F-4D97-AF65-F5344CB8AC3E}">
        <p14:creationId xmlns:p14="http://schemas.microsoft.com/office/powerpoint/2010/main" val="14019878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4" name="קבוצה 3"/>
          <p:cNvGrpSpPr/>
          <p:nvPr/>
        </p:nvGrpSpPr>
        <p:grpSpPr>
          <a:xfrm>
            <a:off x="358510" y="332656"/>
            <a:ext cx="8533970" cy="6135920"/>
            <a:chOff x="1331640" y="1556792"/>
            <a:chExt cx="6624736" cy="4752528"/>
          </a:xfrm>
        </p:grpSpPr>
        <p:pic>
          <p:nvPicPr>
            <p:cNvPr id="1026" name="Picture 2"/>
            <p:cNvPicPr>
              <a:picLocks noChangeAspect="1" noChangeArrowheads="1"/>
            </p:cNvPicPr>
            <p:nvPr/>
          </p:nvPicPr>
          <p:blipFill rotWithShape="1">
            <a:blip r:embed="rId2" cstate="print"/>
            <a:srcRect l="12994" t="17595" r="32670" b="20035"/>
            <a:stretch/>
          </p:blipFill>
          <p:spPr bwMode="auto">
            <a:xfrm>
              <a:off x="1331640" y="1556792"/>
              <a:ext cx="6624736" cy="4752528"/>
            </a:xfrm>
            <a:prstGeom prst="rect">
              <a:avLst/>
            </a:prstGeom>
            <a:ln>
              <a:noFill/>
            </a:ln>
            <a:effectLst>
              <a:softEdge rad="63500"/>
            </a:effectLst>
          </p:spPr>
        </p:pic>
        <p:sp>
          <p:nvSpPr>
            <p:cNvPr id="5" name="אליפסה 4"/>
            <p:cNvSpPr/>
            <p:nvPr/>
          </p:nvSpPr>
          <p:spPr>
            <a:xfrm>
              <a:off x="4585662" y="3355305"/>
              <a:ext cx="282889" cy="16973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מלבן 8"/>
            <p:cNvSpPr/>
            <p:nvPr/>
          </p:nvSpPr>
          <p:spPr>
            <a:xfrm>
              <a:off x="4048173" y="2856697"/>
              <a:ext cx="1357866" cy="1102382"/>
            </a:xfrm>
            <a:prstGeom prst="rect">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 name="TextBox 9"/>
            <p:cNvSpPr txBox="1"/>
            <p:nvPr/>
          </p:nvSpPr>
          <p:spPr>
            <a:xfrm>
              <a:off x="5965645" y="2637676"/>
              <a:ext cx="720080" cy="652926"/>
            </a:xfrm>
            <a:prstGeom prst="rect">
              <a:avLst/>
            </a:prstGeom>
            <a:noFill/>
          </p:spPr>
          <p:txBody>
            <a:bodyPr wrap="square" rtlCol="1">
              <a:spAutoFit/>
            </a:bodyPr>
            <a:lstStyle/>
            <a:p>
              <a:r>
                <a:rPr lang="en-US" sz="2400" b="1" dirty="0">
                  <a:solidFill>
                    <a:schemeClr val="bg2"/>
                  </a:solidFill>
                  <a:effectLst>
                    <a:outerShdw blurRad="38100" dist="38100" dir="2700000" algn="tl">
                      <a:srgbClr val="000000">
                        <a:alpha val="43137"/>
                      </a:srgbClr>
                    </a:outerShdw>
                  </a:effectLst>
                </a:rPr>
                <a:t>	Asia</a:t>
              </a:r>
              <a:endParaRPr lang="he-IL" sz="2400" b="1" dirty="0">
                <a:solidFill>
                  <a:schemeClr val="bg2"/>
                </a:solidFill>
                <a:effectLst>
                  <a:outerShdw blurRad="38100" dist="38100" dir="2700000" algn="tl">
                    <a:srgbClr val="000000">
                      <a:alpha val="43137"/>
                    </a:srgbClr>
                  </a:outerShdw>
                </a:effectLst>
              </a:endParaRPr>
            </a:p>
          </p:txBody>
        </p:sp>
        <p:sp>
          <p:nvSpPr>
            <p:cNvPr id="11" name="TextBox 10"/>
            <p:cNvSpPr txBox="1"/>
            <p:nvPr/>
          </p:nvSpPr>
          <p:spPr>
            <a:xfrm>
              <a:off x="2483767" y="4507238"/>
              <a:ext cx="1152128" cy="338554"/>
            </a:xfrm>
            <a:prstGeom prst="rect">
              <a:avLst/>
            </a:prstGeom>
            <a:noFill/>
          </p:spPr>
          <p:txBody>
            <a:bodyPr wrap="square" rtlCol="1">
              <a:spAutoFit/>
            </a:bodyPr>
            <a:lstStyle/>
            <a:p>
              <a:r>
                <a:rPr lang="en-US" sz="2200" b="1" dirty="0">
                  <a:solidFill>
                    <a:schemeClr val="bg2"/>
                  </a:solidFill>
                  <a:effectLst>
                    <a:outerShdw blurRad="38100" dist="38100" dir="2700000" algn="tl">
                      <a:srgbClr val="000000">
                        <a:alpha val="43137"/>
                      </a:srgbClr>
                    </a:outerShdw>
                  </a:effectLst>
                </a:rPr>
                <a:t>Africa</a:t>
              </a:r>
              <a:endParaRPr lang="he-IL" sz="2200" b="1" dirty="0">
                <a:solidFill>
                  <a:schemeClr val="bg2"/>
                </a:solidFill>
                <a:effectLst>
                  <a:outerShdw blurRad="38100" dist="38100" dir="2700000" algn="tl">
                    <a:srgbClr val="000000">
                      <a:alpha val="43137"/>
                    </a:srgbClr>
                  </a:outerShdw>
                </a:effectLst>
              </a:endParaRPr>
            </a:p>
          </p:txBody>
        </p:sp>
        <p:sp>
          <p:nvSpPr>
            <p:cNvPr id="12" name="TextBox 11"/>
            <p:cNvSpPr txBox="1"/>
            <p:nvPr/>
          </p:nvSpPr>
          <p:spPr>
            <a:xfrm>
              <a:off x="2571594" y="2631802"/>
              <a:ext cx="1080120" cy="362737"/>
            </a:xfrm>
            <a:prstGeom prst="rect">
              <a:avLst/>
            </a:prstGeom>
            <a:noFill/>
          </p:spPr>
          <p:txBody>
            <a:bodyPr wrap="square" rtlCol="1">
              <a:spAutoFit/>
            </a:bodyPr>
            <a:lstStyle/>
            <a:p>
              <a:r>
                <a:rPr lang="en-US" sz="2400" b="1" dirty="0">
                  <a:solidFill>
                    <a:schemeClr val="bg2"/>
                  </a:solidFill>
                  <a:effectLst>
                    <a:outerShdw blurRad="38100" dist="38100" dir="2700000" algn="tl">
                      <a:srgbClr val="000000">
                        <a:alpha val="43137"/>
                      </a:srgbClr>
                    </a:outerShdw>
                  </a:effectLst>
                </a:rPr>
                <a:t>Europe</a:t>
              </a:r>
              <a:endParaRPr lang="he-IL" sz="2400" b="1" dirty="0">
                <a:solidFill>
                  <a:schemeClr val="bg2"/>
                </a:solidFill>
                <a:effectLst>
                  <a:outerShdw blurRad="38100" dist="38100" dir="2700000" algn="tl">
                    <a:srgbClr val="000000">
                      <a:alpha val="43137"/>
                    </a:srgbClr>
                  </a:outerShdw>
                </a:effectLst>
              </a:endParaRPr>
            </a:p>
          </p:txBody>
        </p:sp>
      </p:grpSp>
      <p:sp>
        <p:nvSpPr>
          <p:cNvPr id="13" name="TextBox 12">
            <a:extLst>
              <a:ext uri="{FF2B5EF4-FFF2-40B4-BE49-F238E27FC236}">
                <a16:creationId xmlns:a16="http://schemas.microsoft.com/office/drawing/2014/main" id="{09A06E36-7B2C-4CB5-9AF5-42FD09621C74}"/>
              </a:ext>
            </a:extLst>
          </p:cNvPr>
          <p:cNvSpPr txBox="1"/>
          <p:nvPr/>
        </p:nvSpPr>
        <p:spPr>
          <a:xfrm>
            <a:off x="3992663" y="3085168"/>
            <a:ext cx="1374698" cy="461665"/>
          </a:xfrm>
          <a:prstGeom prst="rect">
            <a:avLst/>
          </a:prstGeom>
          <a:noFill/>
        </p:spPr>
        <p:txBody>
          <a:bodyPr wrap="square" rtlCol="1">
            <a:spAutoFit/>
          </a:bodyPr>
          <a:lstStyle/>
          <a:p>
            <a:r>
              <a:rPr lang="en-US" sz="2400" b="1" dirty="0">
                <a:solidFill>
                  <a:schemeClr val="bg2"/>
                </a:solidFill>
                <a:effectLst>
                  <a:outerShdw blurRad="38100" dist="38100" dir="2700000" algn="tl">
                    <a:srgbClr val="000000">
                      <a:alpha val="43137"/>
                    </a:srgbClr>
                  </a:outerShdw>
                </a:effectLst>
              </a:rPr>
              <a:t>Iran</a:t>
            </a:r>
            <a:endParaRPr lang="he-IL" sz="2400" b="1" dirty="0">
              <a:solidFill>
                <a:schemeClr val="bg2"/>
              </a:solidFill>
              <a:effectLst>
                <a:outerShdw blurRad="38100" dist="38100" dir="2700000" algn="tl">
                  <a:srgbClr val="000000">
                    <a:alpha val="43137"/>
                  </a:srgbClr>
                </a:outerShdw>
              </a:effectLst>
            </a:endParaRPr>
          </a:p>
        </p:txBody>
      </p:sp>
      <p:sp>
        <p:nvSpPr>
          <p:cNvPr id="14" name="TextBox 13">
            <a:extLst>
              <a:ext uri="{FF2B5EF4-FFF2-40B4-BE49-F238E27FC236}">
                <a16:creationId xmlns:a16="http://schemas.microsoft.com/office/drawing/2014/main" id="{502A62CD-7E4B-4493-A3F5-64F0DCFBFE02}"/>
              </a:ext>
            </a:extLst>
          </p:cNvPr>
          <p:cNvSpPr txBox="1"/>
          <p:nvPr/>
        </p:nvSpPr>
        <p:spPr>
          <a:xfrm>
            <a:off x="3655655" y="1856199"/>
            <a:ext cx="1374698" cy="461665"/>
          </a:xfrm>
          <a:prstGeom prst="rect">
            <a:avLst/>
          </a:prstGeom>
          <a:noFill/>
        </p:spPr>
        <p:txBody>
          <a:bodyPr wrap="square" rtlCol="1">
            <a:spAutoFit/>
          </a:bodyPr>
          <a:lstStyle/>
          <a:p>
            <a:r>
              <a:rPr lang="en-US" sz="2400" b="1" dirty="0" err="1">
                <a:solidFill>
                  <a:schemeClr val="bg2"/>
                </a:solidFill>
                <a:effectLst>
                  <a:outerShdw blurRad="38100" dist="38100" dir="2700000" algn="tl">
                    <a:srgbClr val="000000">
                      <a:alpha val="43137"/>
                    </a:srgbClr>
                  </a:outerShdw>
                </a:effectLst>
              </a:rPr>
              <a:t>Rusia</a:t>
            </a:r>
            <a:endParaRPr lang="he-IL" sz="2400" b="1" dirty="0">
              <a:solidFill>
                <a:schemeClr val="bg2"/>
              </a:solidFill>
              <a:effectLst>
                <a:outerShdw blurRad="38100" dist="38100" dir="2700000" algn="tl">
                  <a:srgbClr val="000000">
                    <a:alpha val="43137"/>
                  </a:srgbClr>
                </a:outerShdw>
              </a:effectLst>
            </a:endParaRPr>
          </a:p>
        </p:txBody>
      </p:sp>
      <p:sp>
        <p:nvSpPr>
          <p:cNvPr id="15" name="TextBox 14">
            <a:extLst>
              <a:ext uri="{FF2B5EF4-FFF2-40B4-BE49-F238E27FC236}">
                <a16:creationId xmlns:a16="http://schemas.microsoft.com/office/drawing/2014/main" id="{17BF8052-8C18-4A4D-87B4-4CB2A0EB1FE4}"/>
              </a:ext>
            </a:extLst>
          </p:cNvPr>
          <p:cNvSpPr txBox="1"/>
          <p:nvPr/>
        </p:nvSpPr>
        <p:spPr>
          <a:xfrm>
            <a:off x="2861824" y="2694111"/>
            <a:ext cx="1374698" cy="461665"/>
          </a:xfrm>
          <a:prstGeom prst="rect">
            <a:avLst/>
          </a:prstGeom>
          <a:noFill/>
        </p:spPr>
        <p:txBody>
          <a:bodyPr wrap="square" rtlCol="1">
            <a:spAutoFit/>
          </a:bodyPr>
          <a:lstStyle/>
          <a:p>
            <a:r>
              <a:rPr lang="en-US" sz="2400" b="1" dirty="0">
                <a:solidFill>
                  <a:schemeClr val="bg2"/>
                </a:solidFill>
                <a:effectLst>
                  <a:outerShdw blurRad="38100" dist="38100" dir="2700000" algn="tl">
                    <a:srgbClr val="000000">
                      <a:alpha val="43137"/>
                    </a:srgbClr>
                  </a:outerShdw>
                </a:effectLst>
              </a:rPr>
              <a:t>Turkey</a:t>
            </a:r>
            <a:endParaRPr lang="he-IL" sz="2400" b="1" dirty="0">
              <a:solidFill>
                <a:schemeClr val="bg2"/>
              </a:solidFill>
              <a:effectLst>
                <a:outerShdw blurRad="38100" dist="38100" dir="2700000" algn="tl">
                  <a:srgbClr val="000000">
                    <a:alpha val="43137"/>
                  </a:srgbClr>
                </a:outerShdw>
              </a:effectLs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AutoShape 4" descr="Caucasus - Wikipedia">
            <a:extLst>
              <a:ext uri="{FF2B5EF4-FFF2-40B4-BE49-F238E27FC236}">
                <a16:creationId xmlns:a16="http://schemas.microsoft.com/office/drawing/2014/main" id="{04562DB3-885D-4602-976A-B4ABBB6EFD2F}"/>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pic>
        <p:nvPicPr>
          <p:cNvPr id="2050" name="Picture 2" descr="גיאוגרפיה של הקווקז">
            <a:extLst>
              <a:ext uri="{FF2B5EF4-FFF2-40B4-BE49-F238E27FC236}">
                <a16:creationId xmlns:a16="http://schemas.microsoft.com/office/drawing/2014/main" id="{61270459-22E9-4B26-93F5-E51C0A1120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332656"/>
            <a:ext cx="8955399" cy="6336704"/>
          </a:xfrm>
          <a:prstGeom prst="rect">
            <a:avLst/>
          </a:prstGeom>
          <a:noFill/>
          <a:extLst>
            <a:ext uri="{909E8E84-426E-40DD-AFC4-6F175D3DCCD1}">
              <a14:hiddenFill xmlns:a14="http://schemas.microsoft.com/office/drawing/2010/main">
                <a:solidFill>
                  <a:srgbClr val="FFFFFF"/>
                </a:solidFill>
              </a14:hiddenFill>
            </a:ext>
          </a:extLst>
        </p:spPr>
      </p:pic>
      <p:sp>
        <p:nvSpPr>
          <p:cNvPr id="2" name="אליפסה 1">
            <a:extLst>
              <a:ext uri="{FF2B5EF4-FFF2-40B4-BE49-F238E27FC236}">
                <a16:creationId xmlns:a16="http://schemas.microsoft.com/office/drawing/2014/main" id="{FA94A1DB-979C-4865-B646-0CF0F8683E9D}"/>
              </a:ext>
            </a:extLst>
          </p:cNvPr>
          <p:cNvSpPr/>
          <p:nvPr/>
        </p:nvSpPr>
        <p:spPr>
          <a:xfrm rot="1154019">
            <a:off x="4334858" y="4169241"/>
            <a:ext cx="1080120" cy="4919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200" dirty="0" err="1">
                <a:solidFill>
                  <a:schemeClr val="tx1"/>
                </a:solidFill>
              </a:rPr>
              <a:t>Karaback</a:t>
            </a:r>
            <a:endParaRPr lang="he-IL" sz="1200" dirty="0">
              <a:solidFill>
                <a:schemeClr val="tx1"/>
              </a:solidFill>
            </a:endParaRPr>
          </a:p>
        </p:txBody>
      </p:sp>
    </p:spTree>
    <p:extLst>
      <p:ext uri="{BB962C8B-B14F-4D97-AF65-F5344CB8AC3E}">
        <p14:creationId xmlns:p14="http://schemas.microsoft.com/office/powerpoint/2010/main" val="296911094"/>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50" name="Picture 2" descr="Battle for Oil: EU's hope to bypass Russian energy may be a pipe dream |  The Independent">
            <a:extLst>
              <a:ext uri="{FF2B5EF4-FFF2-40B4-BE49-F238E27FC236}">
                <a16:creationId xmlns:a16="http://schemas.microsoft.com/office/drawing/2014/main" id="{9C2D71A2-4436-4785-A9AA-568D6E373B13}"/>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9741" y="476672"/>
            <a:ext cx="8964518" cy="6218245"/>
          </a:xfrm>
          <a:prstGeom prst="rect">
            <a:avLst/>
          </a:prstGeom>
          <a:noFill/>
          <a:extLst>
            <a:ext uri="{909E8E84-426E-40DD-AFC4-6F175D3DCCD1}">
              <a14:hiddenFill xmlns:a14="http://schemas.microsoft.com/office/drawing/2010/main">
                <a:solidFill>
                  <a:srgbClr val="FFFFFF"/>
                </a:solidFill>
              </a14:hiddenFill>
            </a:ext>
          </a:extLst>
        </p:spPr>
      </p:pic>
      <p:sp>
        <p:nvSpPr>
          <p:cNvPr id="2" name="אליפסה 1">
            <a:extLst>
              <a:ext uri="{FF2B5EF4-FFF2-40B4-BE49-F238E27FC236}">
                <a16:creationId xmlns:a16="http://schemas.microsoft.com/office/drawing/2014/main" id="{1952FF3C-B185-41BA-8DC0-4F422A609C0F}"/>
              </a:ext>
            </a:extLst>
          </p:cNvPr>
          <p:cNvSpPr/>
          <p:nvPr/>
        </p:nvSpPr>
        <p:spPr>
          <a:xfrm>
            <a:off x="6300192" y="3645024"/>
            <a:ext cx="288032" cy="360040"/>
          </a:xfrm>
          <a:prstGeom prst="ellipse">
            <a:avLst/>
          </a:prstGeom>
          <a:solidFill>
            <a:schemeClr val="accent1">
              <a:alpha val="66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b="1" dirty="0"/>
          </a:p>
        </p:txBody>
      </p:sp>
    </p:spTree>
    <p:extLst>
      <p:ext uri="{BB962C8B-B14F-4D97-AF65-F5344CB8AC3E}">
        <p14:creationId xmlns:p14="http://schemas.microsoft.com/office/powerpoint/2010/main" val="16419366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descr="Armenia-Azerbaijan Nagorno-Karabakh Conflict"/>
          <p:cNvPicPr>
            <a:picLocks noChangeAspect="1" noChangeArrowheads="1"/>
          </p:cNvPicPr>
          <p:nvPr/>
        </p:nvPicPr>
        <p:blipFill>
          <a:blip r:embed="rId3" cstate="print"/>
          <a:srcRect l="9884" t="1961" r="3356" b="5882"/>
          <a:stretch>
            <a:fillRect/>
          </a:stretch>
        </p:blipFill>
        <p:spPr bwMode="auto">
          <a:xfrm>
            <a:off x="0" y="188640"/>
            <a:ext cx="9144000" cy="6480720"/>
          </a:xfrm>
          <a:prstGeom prst="rect">
            <a:avLst/>
          </a:prstGeom>
          <a:noFill/>
        </p:spPr>
      </p:pic>
      <p:sp>
        <p:nvSpPr>
          <p:cNvPr id="2" name="TextBox 1">
            <a:extLst>
              <a:ext uri="{FF2B5EF4-FFF2-40B4-BE49-F238E27FC236}">
                <a16:creationId xmlns:a16="http://schemas.microsoft.com/office/drawing/2014/main" id="{5A6B2AE1-F498-4C0C-B6B1-FB453624799B}"/>
              </a:ext>
            </a:extLst>
          </p:cNvPr>
          <p:cNvSpPr txBox="1"/>
          <p:nvPr/>
        </p:nvSpPr>
        <p:spPr>
          <a:xfrm>
            <a:off x="4932040" y="260648"/>
            <a:ext cx="1224136" cy="523220"/>
          </a:xfrm>
          <a:prstGeom prst="rect">
            <a:avLst/>
          </a:prstGeom>
          <a:noFill/>
        </p:spPr>
        <p:txBody>
          <a:bodyPr wrap="square" rtlCol="1">
            <a:spAutoFit/>
          </a:bodyPr>
          <a:lstStyle/>
          <a:p>
            <a:r>
              <a:rPr lang="en-US" sz="2800" dirty="0" err="1">
                <a:solidFill>
                  <a:schemeClr val="bg2"/>
                </a:solidFill>
              </a:rPr>
              <a:t>Rusia</a:t>
            </a:r>
            <a:endParaRPr lang="he-IL" sz="2800" dirty="0">
              <a:solidFill>
                <a:schemeClr val="bg2"/>
              </a:solidFill>
            </a:endParaRPr>
          </a:p>
        </p:txBody>
      </p:sp>
      <p:pic>
        <p:nvPicPr>
          <p:cNvPr id="4" name="Picture 2" descr="קווקז – ויקיפדיה">
            <a:extLst>
              <a:ext uri="{FF2B5EF4-FFF2-40B4-BE49-F238E27FC236}">
                <a16:creationId xmlns:a16="http://schemas.microsoft.com/office/drawing/2014/main" id="{5C216DFF-1A02-4E3F-82CC-0F6D96E6B1E5}"/>
              </a:ext>
            </a:extLst>
          </p:cNvPr>
          <p:cNvPicPr>
            <a:picLocks noGrp="1" noChangeAspect="1" noChangeArrowheads="1"/>
          </p:cNvPicPr>
          <p:nvPr>
            <p:ph idx="1"/>
          </p:nvPr>
        </p:nvPicPr>
        <p:blipFill>
          <a:blip r:embed="rId4" cstate="print">
            <a:extLst>
              <a:ext uri="{28A0092B-C50C-407E-A947-70E740481C1C}">
                <a14:useLocalDpi xmlns:a14="http://schemas.microsoft.com/office/drawing/2010/main" val="0"/>
              </a:ext>
            </a:extLst>
          </a:blip>
          <a:srcRect/>
          <a:stretch>
            <a:fillRect/>
          </a:stretch>
        </p:blipFill>
        <p:spPr bwMode="auto">
          <a:xfrm>
            <a:off x="0" y="4372803"/>
            <a:ext cx="3050436" cy="23685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8037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34FE745-151A-492C-8EDE-D2AF98E6C000}"/>
              </a:ext>
            </a:extLst>
          </p:cNvPr>
          <p:cNvSpPr>
            <a:spLocks noGrp="1"/>
          </p:cNvSpPr>
          <p:nvPr>
            <p:ph type="title"/>
          </p:nvPr>
        </p:nvSpPr>
        <p:spPr>
          <a:xfrm>
            <a:off x="539552" y="0"/>
            <a:ext cx="8229600" cy="620688"/>
          </a:xfrm>
        </p:spPr>
        <p:txBody>
          <a:bodyPr>
            <a:normAutofit/>
          </a:bodyPr>
          <a:lstStyle/>
          <a:p>
            <a:r>
              <a:rPr lang="he-IL" sz="3000" u="sng" dirty="0"/>
              <a:t>דמוגרפיה (הגיאוגרפיה האנושית)</a:t>
            </a:r>
          </a:p>
        </p:txBody>
      </p:sp>
      <p:sp>
        <p:nvSpPr>
          <p:cNvPr id="3" name="מציין מיקום תוכן 2">
            <a:extLst>
              <a:ext uri="{FF2B5EF4-FFF2-40B4-BE49-F238E27FC236}">
                <a16:creationId xmlns:a16="http://schemas.microsoft.com/office/drawing/2014/main" id="{0AEB0CD7-26DE-4ABF-84CB-006C0145A9D9}"/>
              </a:ext>
            </a:extLst>
          </p:cNvPr>
          <p:cNvSpPr>
            <a:spLocks noGrp="1"/>
          </p:cNvSpPr>
          <p:nvPr>
            <p:ph idx="1"/>
          </p:nvPr>
        </p:nvSpPr>
        <p:spPr>
          <a:xfrm>
            <a:off x="539552" y="937419"/>
            <a:ext cx="8229600" cy="4983162"/>
          </a:xfrm>
        </p:spPr>
        <p:txBody>
          <a:bodyPr>
            <a:noAutofit/>
          </a:bodyPr>
          <a:lstStyle/>
          <a:p>
            <a:pPr marL="0" indent="0">
              <a:buNone/>
            </a:pPr>
            <a:r>
              <a:rPr lang="he-IL" sz="1800" b="1" dirty="0"/>
              <a:t>שקפים: 9-10</a:t>
            </a:r>
          </a:p>
          <a:p>
            <a:pPr marL="0" indent="0">
              <a:buNone/>
            </a:pPr>
            <a:endParaRPr lang="he-IL" sz="1800" b="1" dirty="0"/>
          </a:p>
          <a:p>
            <a:pPr marL="0" indent="0">
              <a:buNone/>
            </a:pPr>
            <a:r>
              <a:rPr lang="he-IL" sz="1800" dirty="0"/>
              <a:t>אזור העימות "במבט על" מאופיין בריבוי קבוצות ותת קבוצות אתניות, מה שהופך את האזור לסביבה אנושית מורכבת אשר משפיעה על עיצוב מערכות היחסים והתנהגות השחקנים ברמה המקומית והאזורית (ובמקרה זה בשוליים ביותר גם ברמה הבין לאומית) הניתוח שערכנו מהזווית הדמוגרפית מציף את היבטים הבאים:</a:t>
            </a:r>
          </a:p>
          <a:p>
            <a:r>
              <a:rPr lang="he-IL" sz="1800" dirty="0"/>
              <a:t>ארמנים מול </a:t>
            </a:r>
            <a:r>
              <a:rPr lang="he-IL" sz="1800" dirty="0" err="1"/>
              <a:t>האזרים</a:t>
            </a:r>
            <a:endParaRPr lang="he-IL" sz="1800" dirty="0"/>
          </a:p>
          <a:p>
            <a:r>
              <a:rPr lang="he-IL" sz="1800" dirty="0"/>
              <a:t>מיעוט </a:t>
            </a:r>
            <a:r>
              <a:rPr lang="he-IL" sz="1800" dirty="0" err="1"/>
              <a:t>האזרי</a:t>
            </a:r>
            <a:r>
              <a:rPr lang="he-IL" sz="1800" dirty="0"/>
              <a:t> (גדול) בצפון איראן והחשש לתסיסה ומהומות באיראן</a:t>
            </a:r>
          </a:p>
          <a:p>
            <a:r>
              <a:rPr lang="he-IL" sz="1800" dirty="0"/>
              <a:t>עלי </a:t>
            </a:r>
            <a:r>
              <a:rPr lang="he-IL" sz="1800" dirty="0" err="1"/>
              <a:t>חמינאי</a:t>
            </a:r>
            <a:r>
              <a:rPr lang="he-IL" sz="1800" dirty="0"/>
              <a:t>, המנהיג העליון של איראן, שהינו חצי </a:t>
            </a:r>
            <a:r>
              <a:rPr lang="he-IL" sz="1800" dirty="0" err="1"/>
              <a:t>האזרי</a:t>
            </a:r>
            <a:endParaRPr lang="he-IL" sz="1800" dirty="0"/>
          </a:p>
          <a:p>
            <a:r>
              <a:rPr lang="he-IL" sz="1800" dirty="0"/>
              <a:t>עימות בין דתי - נוצרים מול מוסלמים (רוסיה/ארמניה – אזרבייג'ן/טורקיה/איראן)</a:t>
            </a:r>
          </a:p>
          <a:p>
            <a:r>
              <a:rPr lang="he-IL" sz="1800" dirty="0"/>
              <a:t>זהות אינטרסים ושת"פ בין סונים לשיעים (טורקיה-אזרבייג'ן)</a:t>
            </a:r>
          </a:p>
          <a:p>
            <a:r>
              <a:rPr lang="he-IL" sz="1800" dirty="0"/>
              <a:t>שת"פ בין דתי – מוסלמים ונוצרים (איראן מסייעת לארמניה) כפועל יוצא של "אינטרס המדינה/האינטרס העליון"</a:t>
            </a:r>
          </a:p>
          <a:p>
            <a:r>
              <a:rPr lang="he-IL" sz="1800" dirty="0"/>
              <a:t>בדלנות - חשש מלגיטימציה לבדלנות ודרישת עצמאות (איראן חוששת </a:t>
            </a:r>
            <a:r>
              <a:rPr lang="he-IL" sz="1800" dirty="0" err="1"/>
              <a:t>מהאזרים</a:t>
            </a:r>
            <a:r>
              <a:rPr lang="he-IL" sz="1800" dirty="0"/>
              <a:t>, טורקיה מהכורדים, ורוסיה </a:t>
            </a:r>
            <a:r>
              <a:rPr lang="he-IL" sz="1800" dirty="0" err="1"/>
              <a:t>מהדאגסטנים</a:t>
            </a:r>
            <a:r>
              <a:rPr lang="he-IL" sz="1800" dirty="0"/>
              <a:t>)</a:t>
            </a:r>
          </a:p>
          <a:p>
            <a:r>
              <a:rPr lang="he-IL" sz="1800" dirty="0"/>
              <a:t>נאמנות (המחשת תחושת הנאמנות דרך מאפייני הדגלים </a:t>
            </a:r>
            <a:r>
              <a:rPr lang="he-IL" sz="1800" dirty="0" err="1"/>
              <a:t>נגורנו</a:t>
            </a:r>
            <a:r>
              <a:rPr lang="he-IL" sz="1800" dirty="0"/>
              <a:t> </a:t>
            </a:r>
            <a:r>
              <a:rPr lang="he-IL" sz="1800" dirty="0" err="1"/>
              <a:t>קרבאך</a:t>
            </a:r>
            <a:r>
              <a:rPr lang="he-IL" sz="1800" dirty="0"/>
              <a:t>-ארמניה)</a:t>
            </a:r>
          </a:p>
          <a:p>
            <a:pPr marL="0" indent="0">
              <a:buNone/>
            </a:pPr>
            <a:endParaRPr lang="he-IL" sz="1800" dirty="0"/>
          </a:p>
          <a:p>
            <a:pPr marL="0" indent="0">
              <a:buNone/>
            </a:pPr>
            <a:endParaRPr lang="he-IL" sz="1800" dirty="0"/>
          </a:p>
          <a:p>
            <a:endParaRPr lang="he-IL" sz="1800" dirty="0"/>
          </a:p>
        </p:txBody>
      </p:sp>
    </p:spTree>
    <p:extLst>
      <p:ext uri="{BB962C8B-B14F-4D97-AF65-F5344CB8AC3E}">
        <p14:creationId xmlns:p14="http://schemas.microsoft.com/office/powerpoint/2010/main" val="22188323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Grp="1" noChangeAspect="1" noChangeArrowheads="1"/>
          </p:cNvPicPr>
          <p:nvPr>
            <p:ph idx="1"/>
          </p:nvPr>
        </p:nvPicPr>
        <p:blipFill rotWithShape="1">
          <a:blip r:embed="rId2" cstate="print"/>
          <a:srcRect l="1772" t="16065" r="23810" b="5796"/>
          <a:stretch/>
        </p:blipFill>
        <p:spPr bwMode="auto">
          <a:xfrm>
            <a:off x="189768" y="872121"/>
            <a:ext cx="8764464" cy="5751600"/>
          </a:xfrm>
          <a:prstGeom prst="rect">
            <a:avLst/>
          </a:prstGeom>
          <a:noFill/>
          <a:ln w="28575">
            <a:noFill/>
            <a:miter lim="800000"/>
            <a:headEnd/>
            <a:tailEnd/>
          </a:ln>
          <a:effectLst>
            <a:softEdge rad="63500"/>
          </a:effectLst>
        </p:spPr>
      </p:pic>
      <p:sp>
        <p:nvSpPr>
          <p:cNvPr id="3" name="תיבת טקסט 2">
            <a:extLst>
              <a:ext uri="{FF2B5EF4-FFF2-40B4-BE49-F238E27FC236}">
                <a16:creationId xmlns:a16="http://schemas.microsoft.com/office/drawing/2014/main" id="{8895606B-2F72-4841-B256-8A9307414778}"/>
              </a:ext>
            </a:extLst>
          </p:cNvPr>
          <p:cNvSpPr txBox="1"/>
          <p:nvPr/>
        </p:nvSpPr>
        <p:spPr>
          <a:xfrm>
            <a:off x="2699792" y="260648"/>
            <a:ext cx="4464496" cy="523220"/>
          </a:xfrm>
          <a:prstGeom prst="rect">
            <a:avLst/>
          </a:prstGeom>
          <a:noFill/>
        </p:spPr>
        <p:txBody>
          <a:bodyPr wrap="square" rtlCol="1">
            <a:spAutoFit/>
          </a:bodyPr>
          <a:lstStyle/>
          <a:p>
            <a:pPr algn="ctr"/>
            <a:r>
              <a:rPr lang="he-IL" sz="2800" dirty="0">
                <a:solidFill>
                  <a:schemeClr val="bg1"/>
                </a:solidFill>
              </a:rPr>
              <a:t>דמוגרפיה – קבוצות אתניות</a:t>
            </a:r>
          </a:p>
        </p:txBody>
      </p:sp>
      <p:sp>
        <p:nvSpPr>
          <p:cNvPr id="5" name="אליפסה 4">
            <a:extLst>
              <a:ext uri="{FF2B5EF4-FFF2-40B4-BE49-F238E27FC236}">
                <a16:creationId xmlns:a16="http://schemas.microsoft.com/office/drawing/2014/main" id="{FF278B2A-8023-4C52-9298-B024D7E36611}"/>
              </a:ext>
            </a:extLst>
          </p:cNvPr>
          <p:cNvSpPr/>
          <p:nvPr/>
        </p:nvSpPr>
        <p:spPr>
          <a:xfrm>
            <a:off x="5868144" y="3068960"/>
            <a:ext cx="576064" cy="432048"/>
          </a:xfrm>
          <a:prstGeom prst="ellipse">
            <a:avLst/>
          </a:prstGeom>
          <a:noFill/>
          <a:ln w="4762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cSld>
  <p:clrMapOvr>
    <a:masterClrMapping/>
  </p:clrMapOvr>
  <p:transition/>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1879</TotalTime>
  <Words>1477</Words>
  <Application>Microsoft Office PowerPoint</Application>
  <PresentationFormat>‫הצגה על המסך (4:3)</PresentationFormat>
  <Paragraphs>220</Paragraphs>
  <Slides>21</Slides>
  <Notes>2</Notes>
  <HiddenSlides>0</HiddenSlides>
  <MMClips>1</MMClips>
  <ScaleCrop>false</ScaleCrop>
  <HeadingPairs>
    <vt:vector size="6" baseType="variant">
      <vt:variant>
        <vt:lpstr>גופנים בשימוש</vt:lpstr>
      </vt:variant>
      <vt:variant>
        <vt:i4>5</vt:i4>
      </vt:variant>
      <vt:variant>
        <vt:lpstr>ערכת נושא</vt:lpstr>
      </vt:variant>
      <vt:variant>
        <vt:i4>1</vt:i4>
      </vt:variant>
      <vt:variant>
        <vt:lpstr>כותרות שקופיות</vt:lpstr>
      </vt:variant>
      <vt:variant>
        <vt:i4>21</vt:i4>
      </vt:variant>
    </vt:vector>
  </HeadingPairs>
  <TitlesOfParts>
    <vt:vector size="27" baseType="lpstr">
      <vt:lpstr>Arial</vt:lpstr>
      <vt:lpstr>Assistant</vt:lpstr>
      <vt:lpstr>Calibri</vt:lpstr>
      <vt:lpstr>Times New Roman</vt:lpstr>
      <vt:lpstr>Wingdings</vt:lpstr>
      <vt:lpstr>ערכת נושא Office</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דמוגרפיה (הגיאוגרפיה האנושית)</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סיכום</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רפובליקת ארצנאך נגורנו קרבאך</dc:title>
  <dc:creator>יוס קרא</dc:creator>
  <cp:lastModifiedBy>רונן כהן</cp:lastModifiedBy>
  <cp:revision>187</cp:revision>
  <dcterms:created xsi:type="dcterms:W3CDTF">2020-10-10T10:25:56Z</dcterms:created>
  <dcterms:modified xsi:type="dcterms:W3CDTF">2020-11-09T08:23:37Z</dcterms:modified>
</cp:coreProperties>
</file>