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67" r:id="rId3"/>
  </p:sldMasterIdLst>
  <p:notesMasterIdLst>
    <p:notesMasterId r:id="rId50"/>
  </p:notesMasterIdLst>
  <p:handoutMasterIdLst>
    <p:handoutMasterId r:id="rId51"/>
  </p:handoutMasterIdLst>
  <p:sldIdLst>
    <p:sldId id="280" r:id="rId4"/>
    <p:sldId id="299" r:id="rId5"/>
    <p:sldId id="338" r:id="rId6"/>
    <p:sldId id="331" r:id="rId7"/>
    <p:sldId id="330" r:id="rId8"/>
    <p:sldId id="339" r:id="rId9"/>
    <p:sldId id="316" r:id="rId10"/>
    <p:sldId id="350" r:id="rId11"/>
    <p:sldId id="337" r:id="rId12"/>
    <p:sldId id="313" r:id="rId13"/>
    <p:sldId id="311" r:id="rId14"/>
    <p:sldId id="322" r:id="rId15"/>
    <p:sldId id="282" r:id="rId16"/>
    <p:sldId id="320" r:id="rId17"/>
    <p:sldId id="283" r:id="rId18"/>
    <p:sldId id="323" r:id="rId19"/>
    <p:sldId id="285" r:id="rId20"/>
    <p:sldId id="286" r:id="rId21"/>
    <p:sldId id="324" r:id="rId22"/>
    <p:sldId id="284" r:id="rId23"/>
    <p:sldId id="287" r:id="rId24"/>
    <p:sldId id="288" r:id="rId25"/>
    <p:sldId id="289" r:id="rId26"/>
    <p:sldId id="325" r:id="rId27"/>
    <p:sldId id="357" r:id="rId28"/>
    <p:sldId id="351" r:id="rId29"/>
    <p:sldId id="300" r:id="rId30"/>
    <p:sldId id="332" r:id="rId31"/>
    <p:sldId id="333" r:id="rId32"/>
    <p:sldId id="326" r:id="rId33"/>
    <p:sldId id="290" r:id="rId34"/>
    <p:sldId id="293"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Lst>
  <p:sldSz cx="9144000" cy="6858000" type="screen4x3"/>
  <p:notesSz cx="6807200" cy="9906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0E77BE"/>
    <a:srgbClr val="1D02BE"/>
    <a:srgbClr val="D9D9D9"/>
    <a:srgbClr val="FFFF66"/>
    <a:srgbClr val="008000"/>
    <a:srgbClr val="FF00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91542" autoAdjust="0"/>
  </p:normalViewPr>
  <p:slideViewPr>
    <p:cSldViewPr>
      <p:cViewPr varScale="1">
        <p:scale>
          <a:sx n="95" d="100"/>
          <a:sy n="95" d="100"/>
        </p:scale>
        <p:origin x="708" y="78"/>
      </p:cViewPr>
      <p:guideLst>
        <p:guide orient="horz" pos="2160"/>
        <p:guide pos="2880"/>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30.xml"/><Relationship Id="rId1" Type="http://schemas.openxmlformats.org/officeDocument/2006/relationships/slide" Target="../slides/slide26.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E52E5-AE75-4432-8CB8-26657F82510D}" type="doc">
      <dgm:prSet loTypeId="urn:microsoft.com/office/officeart/2005/8/layout/lProcess2" loCatId="relationship" qsTypeId="urn:microsoft.com/office/officeart/2005/8/quickstyle/simple3" qsCatId="simple" csTypeId="urn:microsoft.com/office/officeart/2005/8/colors/accent1_5" csCatId="accent1" phldr="1"/>
      <dgm:spPr/>
      <dgm:t>
        <a:bodyPr/>
        <a:lstStyle/>
        <a:p>
          <a:pPr rtl="1"/>
          <a:endParaRPr lang="he-IL"/>
        </a:p>
      </dgm:t>
    </dgm:pt>
    <dgm:pt modelId="{EB5749AA-5A15-4C83-A913-DEB46A08327B}">
      <dgm:prSet phldrT="[טקסט]"/>
      <dgm:spPr/>
      <dgm:t>
        <a:bodyPr/>
        <a:lstStyle/>
        <a:p>
          <a:pPr rtl="0"/>
          <a:r>
            <a:rPr lang="en-US" dirty="0" err="1" smtClean="0">
              <a:hlinkClick xmlns:r="http://schemas.openxmlformats.org/officeDocument/2006/relationships" r:id="rId1" action="ppaction://hlinksldjump"/>
            </a:rPr>
            <a:t>Meridor</a:t>
          </a:r>
          <a:endParaRPr lang="he-IL" dirty="0"/>
        </a:p>
      </dgm:t>
    </dgm:pt>
    <dgm:pt modelId="{19AEE8B3-0160-4F46-A9D5-22D63C535A74}" type="parTrans" cxnId="{D18D115A-3E6C-4773-8401-AD2392E9D78F}">
      <dgm:prSet/>
      <dgm:spPr/>
      <dgm:t>
        <a:bodyPr/>
        <a:lstStyle/>
        <a:p>
          <a:pPr rtl="1"/>
          <a:endParaRPr lang="he-IL"/>
        </a:p>
      </dgm:t>
    </dgm:pt>
    <dgm:pt modelId="{6282C775-3474-4190-89BC-05CC9FC6F425}" type="sibTrans" cxnId="{D18D115A-3E6C-4773-8401-AD2392E9D78F}">
      <dgm:prSet/>
      <dgm:spPr/>
      <dgm:t>
        <a:bodyPr/>
        <a:lstStyle/>
        <a:p>
          <a:pPr rtl="1"/>
          <a:endParaRPr lang="he-IL"/>
        </a:p>
      </dgm:t>
    </dgm:pt>
    <dgm:pt modelId="{8C0B190B-4C23-46BD-A98B-1EB124838678}">
      <dgm:prSet phldrT="[טקסט]"/>
      <dgm:spPr/>
      <dgm:t>
        <a:bodyPr/>
        <a:lstStyle/>
        <a:p>
          <a:pPr rtl="1"/>
          <a:r>
            <a:rPr lang="en-US" dirty="0" smtClean="0">
              <a:hlinkClick xmlns:r="http://schemas.openxmlformats.org/officeDocument/2006/relationships" r:id="rId2" action="ppaction://hlinksldjump"/>
            </a:rPr>
            <a:t>Large Thunder</a:t>
          </a:r>
          <a:endParaRPr lang="he-IL" dirty="0"/>
        </a:p>
      </dgm:t>
    </dgm:pt>
    <dgm:pt modelId="{67E05407-9861-4428-B28F-848179549EDE}" type="parTrans" cxnId="{08AD8F66-3283-482E-971A-A5ECE3BBF00F}">
      <dgm:prSet/>
      <dgm:spPr/>
      <dgm:t>
        <a:bodyPr/>
        <a:lstStyle/>
        <a:p>
          <a:pPr rtl="1"/>
          <a:endParaRPr lang="he-IL"/>
        </a:p>
      </dgm:t>
    </dgm:pt>
    <dgm:pt modelId="{E282EDEA-3819-4C86-AC5F-886E923FD9C3}" type="sibTrans" cxnId="{08AD8F66-3283-482E-971A-A5ECE3BBF00F}">
      <dgm:prSet/>
      <dgm:spPr/>
      <dgm:t>
        <a:bodyPr/>
        <a:lstStyle/>
        <a:p>
          <a:pPr rtl="1"/>
          <a:endParaRPr lang="he-IL"/>
        </a:p>
      </dgm:t>
    </dgm:pt>
    <dgm:pt modelId="{AB4E29F2-D92F-49E9-8DCF-F10D48D5E716}">
      <dgm:prSet phldrT="[טקסט]"/>
      <dgm:spPr/>
      <dgm:t>
        <a:bodyPr/>
        <a:lstStyle/>
        <a:p>
          <a:pPr rtl="1"/>
          <a:r>
            <a:rPr lang="en-US" dirty="0" smtClean="0">
              <a:hlinkClick xmlns:r="http://schemas.openxmlformats.org/officeDocument/2006/relationships" r:id="rId3" action="ppaction://hlinksldjump"/>
            </a:rPr>
            <a:t>Blowing Wind</a:t>
          </a:r>
          <a:endParaRPr lang="he-IL" dirty="0"/>
        </a:p>
      </dgm:t>
    </dgm:pt>
    <dgm:pt modelId="{E240B41A-F794-4761-9902-2290B213C607}" type="parTrans" cxnId="{444CA8EB-D9A9-43BD-8416-F1E51C3AFC98}">
      <dgm:prSet/>
      <dgm:spPr/>
      <dgm:t>
        <a:bodyPr/>
        <a:lstStyle/>
        <a:p>
          <a:pPr rtl="1"/>
          <a:endParaRPr lang="he-IL"/>
        </a:p>
      </dgm:t>
    </dgm:pt>
    <dgm:pt modelId="{5DE34905-B2A5-4DDE-AF91-548616B86F3E}" type="sibTrans" cxnId="{444CA8EB-D9A9-43BD-8416-F1E51C3AFC98}">
      <dgm:prSet/>
      <dgm:spPr/>
      <dgm:t>
        <a:bodyPr/>
        <a:lstStyle/>
        <a:p>
          <a:pPr rtl="1"/>
          <a:endParaRPr lang="he-IL"/>
        </a:p>
      </dgm:t>
    </dgm:pt>
    <dgm:pt modelId="{7060A9D8-6CEE-4490-AEFA-687C60C45F84}">
      <dgm:prSet phldrT="[טקסט]" custT="1"/>
      <dgm:spPr/>
      <dgm:t>
        <a:bodyPr/>
        <a:lstStyle/>
        <a:p>
          <a:pPr rtl="0"/>
          <a:r>
            <a:rPr lang="en-US" sz="2800" dirty="0" smtClean="0"/>
            <a:t>Operational Decision </a:t>
          </a:r>
          <a:r>
            <a:rPr lang="he-IL" sz="2800" dirty="0" smtClean="0"/>
            <a:t> </a:t>
          </a:r>
          <a:r>
            <a:rPr lang="he-IL" sz="2000" dirty="0" smtClean="0"/>
            <a:t>2013-2006</a:t>
          </a:r>
          <a:endParaRPr lang="he-IL" sz="2800" dirty="0"/>
        </a:p>
      </dgm:t>
    </dgm:pt>
    <dgm:pt modelId="{E362D8A6-2E27-4204-AFB7-A5321C87B509}" type="sibTrans" cxnId="{486F0887-F500-45E8-AE64-028B0488A3C3}">
      <dgm:prSet/>
      <dgm:spPr/>
      <dgm:t>
        <a:bodyPr/>
        <a:lstStyle/>
        <a:p>
          <a:pPr rtl="1"/>
          <a:endParaRPr lang="he-IL"/>
        </a:p>
      </dgm:t>
    </dgm:pt>
    <dgm:pt modelId="{A81AFACE-B159-4BD0-A786-7AAB9361343A}" type="parTrans" cxnId="{486F0887-F500-45E8-AE64-028B0488A3C3}">
      <dgm:prSet/>
      <dgm:spPr/>
      <dgm:t>
        <a:bodyPr/>
        <a:lstStyle/>
        <a:p>
          <a:pPr rtl="1"/>
          <a:endParaRPr lang="he-IL"/>
        </a:p>
      </dgm:t>
    </dgm:pt>
    <dgm:pt modelId="{BDE7F107-C7CF-49E9-B53A-8B8F66E66630}">
      <dgm:prSet phldrT="[טקסט]"/>
      <dgm:spPr/>
      <dgm:t>
        <a:bodyPr/>
        <a:lstStyle/>
        <a:p>
          <a:pPr rtl="1"/>
          <a:r>
            <a:rPr lang="en-US" dirty="0" smtClean="0">
              <a:hlinkClick xmlns:r="http://schemas.openxmlformats.org/officeDocument/2006/relationships" r:id="rId4" action="ppaction://hlinksldjump"/>
            </a:rPr>
            <a:t>Small Thunder</a:t>
          </a:r>
          <a:endParaRPr lang="he-IL" dirty="0"/>
        </a:p>
      </dgm:t>
    </dgm:pt>
    <dgm:pt modelId="{58E569F9-2BFA-4777-A809-7B0F8767598E}" type="parTrans" cxnId="{D39B3C85-937A-4492-B471-3C12DF03F999}">
      <dgm:prSet/>
      <dgm:spPr/>
      <dgm:t>
        <a:bodyPr/>
        <a:lstStyle/>
        <a:p>
          <a:pPr rtl="1"/>
          <a:endParaRPr lang="he-IL"/>
        </a:p>
      </dgm:t>
    </dgm:pt>
    <dgm:pt modelId="{CD302BB9-9AAF-4B67-9339-18E96A4A14E0}" type="sibTrans" cxnId="{D39B3C85-937A-4492-B471-3C12DF03F999}">
      <dgm:prSet/>
      <dgm:spPr/>
      <dgm:t>
        <a:bodyPr/>
        <a:lstStyle/>
        <a:p>
          <a:pPr rtl="1"/>
          <a:endParaRPr lang="he-IL"/>
        </a:p>
      </dgm:t>
    </dgm:pt>
    <dgm:pt modelId="{2FE8ED7E-21BD-42B9-A1CF-8211944F4ACC}">
      <dgm:prSet phldrT="[טקסט]"/>
      <dgm:spPr/>
      <dgm:t>
        <a:bodyPr/>
        <a:lstStyle/>
        <a:p>
          <a:pPr rtl="1"/>
          <a:r>
            <a:rPr lang="en-US" dirty="0" smtClean="0">
              <a:hlinkClick xmlns:r="http://schemas.openxmlformats.org/officeDocument/2006/relationships" r:id="rId5" action="ppaction://hlinksldjump"/>
            </a:rPr>
            <a:t>Deterrence Operations</a:t>
          </a:r>
          <a:endParaRPr lang="he-IL" dirty="0"/>
        </a:p>
      </dgm:t>
    </dgm:pt>
    <dgm:pt modelId="{DA83A17D-6A4F-4A27-AEAE-FBC4C314422C}" type="parTrans" cxnId="{4E2390B2-54AF-4906-A7D8-1B41E5BA6020}">
      <dgm:prSet/>
      <dgm:spPr/>
      <dgm:t>
        <a:bodyPr/>
        <a:lstStyle/>
        <a:p>
          <a:endParaRPr lang="en-US"/>
        </a:p>
      </dgm:t>
    </dgm:pt>
    <dgm:pt modelId="{6EBF9E80-B5F4-4052-BD0A-3C4C083A1B67}" type="sibTrans" cxnId="{4E2390B2-54AF-4906-A7D8-1B41E5BA6020}">
      <dgm:prSet/>
      <dgm:spPr/>
      <dgm:t>
        <a:bodyPr/>
        <a:lstStyle/>
        <a:p>
          <a:endParaRPr lang="en-US"/>
        </a:p>
      </dgm:t>
    </dgm:pt>
    <dgm:pt modelId="{083A6750-0A57-41E4-90B3-AEB7CA20CC04}">
      <dgm:prSet phldrT="[טקסט]"/>
      <dgm:spPr/>
      <dgm:t>
        <a:bodyPr/>
        <a:lstStyle/>
        <a:p>
          <a:pPr rtl="1"/>
          <a:r>
            <a:rPr lang="en-US" dirty="0" smtClean="0">
              <a:hlinkClick xmlns:r="http://schemas.openxmlformats.org/officeDocument/2006/relationships" r:id="rId6" action="ppaction://hlinksldjump"/>
            </a:rPr>
            <a:t>'Protective Edge' Review</a:t>
          </a:r>
          <a:endParaRPr lang="he-IL" dirty="0"/>
        </a:p>
      </dgm:t>
    </dgm:pt>
    <dgm:pt modelId="{8BAD80D5-C6B9-4D83-AB0A-3BA76E70CEEB}" type="parTrans" cxnId="{DEA561DC-EB1D-452D-B611-4CBE04C7C985}">
      <dgm:prSet/>
      <dgm:spPr/>
      <dgm:t>
        <a:bodyPr/>
        <a:lstStyle/>
        <a:p>
          <a:endParaRPr lang="en-US"/>
        </a:p>
      </dgm:t>
    </dgm:pt>
    <dgm:pt modelId="{71BDD0BB-D404-44E8-AA1D-E3897BE289AC}" type="sibTrans" cxnId="{DEA561DC-EB1D-452D-B611-4CBE04C7C985}">
      <dgm:prSet/>
      <dgm:spPr/>
      <dgm:t>
        <a:bodyPr/>
        <a:lstStyle/>
        <a:p>
          <a:endParaRPr lang="en-US"/>
        </a:p>
      </dgm:t>
    </dgm:pt>
    <dgm:pt modelId="{1D2F3617-BF53-4C43-952B-BDC3B368795F}" type="pres">
      <dgm:prSet presAssocID="{9DFE52E5-AE75-4432-8CB8-26657F82510D}" presName="theList" presStyleCnt="0">
        <dgm:presLayoutVars>
          <dgm:dir/>
          <dgm:animLvl val="lvl"/>
          <dgm:resizeHandles val="exact"/>
        </dgm:presLayoutVars>
      </dgm:prSet>
      <dgm:spPr/>
      <dgm:t>
        <a:bodyPr/>
        <a:lstStyle/>
        <a:p>
          <a:pPr rtl="1"/>
          <a:endParaRPr lang="he-IL"/>
        </a:p>
      </dgm:t>
    </dgm:pt>
    <dgm:pt modelId="{5B786731-A668-41AC-9E24-8AAFF0616E9F}" type="pres">
      <dgm:prSet presAssocID="{7060A9D8-6CEE-4490-AEFA-687C60C45F84}" presName="compNode" presStyleCnt="0"/>
      <dgm:spPr/>
    </dgm:pt>
    <dgm:pt modelId="{7CCF96B7-CE07-40AB-9B55-279E2020D2B7}" type="pres">
      <dgm:prSet presAssocID="{7060A9D8-6CEE-4490-AEFA-687C60C45F84}" presName="aNode" presStyleLbl="bgShp" presStyleIdx="0" presStyleCnt="1"/>
      <dgm:spPr/>
      <dgm:t>
        <a:bodyPr/>
        <a:lstStyle/>
        <a:p>
          <a:pPr rtl="1"/>
          <a:endParaRPr lang="he-IL"/>
        </a:p>
      </dgm:t>
    </dgm:pt>
    <dgm:pt modelId="{00BCE76C-6DDB-4CF7-ADC3-6B8F0722F324}" type="pres">
      <dgm:prSet presAssocID="{7060A9D8-6CEE-4490-AEFA-687C60C45F84}" presName="textNode" presStyleLbl="bgShp" presStyleIdx="0" presStyleCnt="1"/>
      <dgm:spPr/>
      <dgm:t>
        <a:bodyPr/>
        <a:lstStyle/>
        <a:p>
          <a:pPr rtl="1"/>
          <a:endParaRPr lang="he-IL"/>
        </a:p>
      </dgm:t>
    </dgm:pt>
    <dgm:pt modelId="{B2D5B890-8D08-4219-83A1-A824F23C699B}" type="pres">
      <dgm:prSet presAssocID="{7060A9D8-6CEE-4490-AEFA-687C60C45F84}" presName="compChildNode" presStyleCnt="0"/>
      <dgm:spPr/>
    </dgm:pt>
    <dgm:pt modelId="{D5F6E8BF-5AE4-44B2-869D-C0A1517BDFE0}" type="pres">
      <dgm:prSet presAssocID="{7060A9D8-6CEE-4490-AEFA-687C60C45F84}" presName="theInnerList" presStyleCnt="0"/>
      <dgm:spPr/>
    </dgm:pt>
    <dgm:pt modelId="{709720BB-52CC-4844-815C-A603822EE512}" type="pres">
      <dgm:prSet presAssocID="{EB5749AA-5A15-4C83-A913-DEB46A08327B}" presName="childNode" presStyleLbl="node1" presStyleIdx="0" presStyleCnt="6">
        <dgm:presLayoutVars>
          <dgm:bulletEnabled val="1"/>
        </dgm:presLayoutVars>
      </dgm:prSet>
      <dgm:spPr/>
      <dgm:t>
        <a:bodyPr/>
        <a:lstStyle/>
        <a:p>
          <a:pPr rtl="1"/>
          <a:endParaRPr lang="he-IL"/>
        </a:p>
      </dgm:t>
    </dgm:pt>
    <dgm:pt modelId="{43BB76DD-06C8-44D7-80D8-A7DF5AAFD4E9}" type="pres">
      <dgm:prSet presAssocID="{EB5749AA-5A15-4C83-A913-DEB46A08327B}" presName="aSpace2" presStyleCnt="0"/>
      <dgm:spPr/>
    </dgm:pt>
    <dgm:pt modelId="{4C51F534-7E2D-4930-82C2-3E545EF4DF76}" type="pres">
      <dgm:prSet presAssocID="{8C0B190B-4C23-46BD-A98B-1EB124838678}" presName="childNode" presStyleLbl="node1" presStyleIdx="1" presStyleCnt="6">
        <dgm:presLayoutVars>
          <dgm:bulletEnabled val="1"/>
        </dgm:presLayoutVars>
      </dgm:prSet>
      <dgm:spPr/>
      <dgm:t>
        <a:bodyPr/>
        <a:lstStyle/>
        <a:p>
          <a:pPr rtl="1"/>
          <a:endParaRPr lang="he-IL"/>
        </a:p>
      </dgm:t>
    </dgm:pt>
    <dgm:pt modelId="{70941E04-C88B-4059-9FEE-A084333172DD}" type="pres">
      <dgm:prSet presAssocID="{8C0B190B-4C23-46BD-A98B-1EB124838678}" presName="aSpace2" presStyleCnt="0"/>
      <dgm:spPr/>
    </dgm:pt>
    <dgm:pt modelId="{AF420C8C-4549-4F86-9BF2-0803952318EF}" type="pres">
      <dgm:prSet presAssocID="{BDE7F107-C7CF-49E9-B53A-8B8F66E66630}" presName="childNode" presStyleLbl="node1" presStyleIdx="2" presStyleCnt="6">
        <dgm:presLayoutVars>
          <dgm:bulletEnabled val="1"/>
        </dgm:presLayoutVars>
      </dgm:prSet>
      <dgm:spPr/>
      <dgm:t>
        <a:bodyPr/>
        <a:lstStyle/>
        <a:p>
          <a:pPr rtl="1"/>
          <a:endParaRPr lang="he-IL"/>
        </a:p>
      </dgm:t>
    </dgm:pt>
    <dgm:pt modelId="{026680FE-E597-47F6-9694-BBE7E7B4427D}" type="pres">
      <dgm:prSet presAssocID="{BDE7F107-C7CF-49E9-B53A-8B8F66E66630}" presName="aSpace2" presStyleCnt="0"/>
      <dgm:spPr/>
    </dgm:pt>
    <dgm:pt modelId="{44CB53F5-E959-4F86-A450-883F691EE94D}" type="pres">
      <dgm:prSet presAssocID="{2FE8ED7E-21BD-42B9-A1CF-8211944F4ACC}" presName="childNode" presStyleLbl="node1" presStyleIdx="3" presStyleCnt="6">
        <dgm:presLayoutVars>
          <dgm:bulletEnabled val="1"/>
        </dgm:presLayoutVars>
      </dgm:prSet>
      <dgm:spPr/>
      <dgm:t>
        <a:bodyPr/>
        <a:lstStyle/>
        <a:p>
          <a:pPr rtl="1"/>
          <a:endParaRPr lang="he-IL"/>
        </a:p>
      </dgm:t>
    </dgm:pt>
    <dgm:pt modelId="{F1A8BBE0-89AA-4833-ADA0-7DE58563234B}" type="pres">
      <dgm:prSet presAssocID="{2FE8ED7E-21BD-42B9-A1CF-8211944F4ACC}" presName="aSpace2" presStyleCnt="0"/>
      <dgm:spPr/>
    </dgm:pt>
    <dgm:pt modelId="{AA799964-8C4E-4AB8-B5C7-27D67ECF084D}" type="pres">
      <dgm:prSet presAssocID="{AB4E29F2-D92F-49E9-8DCF-F10D48D5E716}" presName="childNode" presStyleLbl="node1" presStyleIdx="4" presStyleCnt="6">
        <dgm:presLayoutVars>
          <dgm:bulletEnabled val="1"/>
        </dgm:presLayoutVars>
      </dgm:prSet>
      <dgm:spPr/>
      <dgm:t>
        <a:bodyPr/>
        <a:lstStyle/>
        <a:p>
          <a:pPr rtl="1"/>
          <a:endParaRPr lang="he-IL"/>
        </a:p>
      </dgm:t>
    </dgm:pt>
    <dgm:pt modelId="{2C16300A-13E4-4F63-99DE-2D77CE3141BC}" type="pres">
      <dgm:prSet presAssocID="{AB4E29F2-D92F-49E9-8DCF-F10D48D5E716}" presName="aSpace2" presStyleCnt="0"/>
      <dgm:spPr/>
    </dgm:pt>
    <dgm:pt modelId="{46D17D53-0A28-48E0-A905-7A2EBAC432ED}" type="pres">
      <dgm:prSet presAssocID="{083A6750-0A57-41E4-90B3-AEB7CA20CC04}" presName="childNode" presStyleLbl="node1" presStyleIdx="5" presStyleCnt="6">
        <dgm:presLayoutVars>
          <dgm:bulletEnabled val="1"/>
        </dgm:presLayoutVars>
      </dgm:prSet>
      <dgm:spPr/>
      <dgm:t>
        <a:bodyPr/>
        <a:lstStyle/>
        <a:p>
          <a:pPr rtl="1"/>
          <a:endParaRPr lang="he-IL"/>
        </a:p>
      </dgm:t>
    </dgm:pt>
  </dgm:ptLst>
  <dgm:cxnLst>
    <dgm:cxn modelId="{4792CE8C-E9D4-4E15-82FC-AADB3C4EB195}" type="presOf" srcId="{AB4E29F2-D92F-49E9-8DCF-F10D48D5E716}" destId="{AA799964-8C4E-4AB8-B5C7-27D67ECF084D}" srcOrd="0" destOrd="0" presId="urn:microsoft.com/office/officeart/2005/8/layout/lProcess2"/>
    <dgm:cxn modelId="{444CA8EB-D9A9-43BD-8416-F1E51C3AFC98}" srcId="{7060A9D8-6CEE-4490-AEFA-687C60C45F84}" destId="{AB4E29F2-D92F-49E9-8DCF-F10D48D5E716}" srcOrd="4" destOrd="0" parTransId="{E240B41A-F794-4761-9902-2290B213C607}" sibTransId="{5DE34905-B2A5-4DDE-AF91-548616B86F3E}"/>
    <dgm:cxn modelId="{B425DC12-82A5-4A56-A6BC-570BDA16F14D}" type="presOf" srcId="{7060A9D8-6CEE-4490-AEFA-687C60C45F84}" destId="{7CCF96B7-CE07-40AB-9B55-279E2020D2B7}" srcOrd="0" destOrd="0" presId="urn:microsoft.com/office/officeart/2005/8/layout/lProcess2"/>
    <dgm:cxn modelId="{7811F35F-47C7-4902-9950-3D8845893447}" type="presOf" srcId="{9DFE52E5-AE75-4432-8CB8-26657F82510D}" destId="{1D2F3617-BF53-4C43-952B-BDC3B368795F}" srcOrd="0" destOrd="0" presId="urn:microsoft.com/office/officeart/2005/8/layout/lProcess2"/>
    <dgm:cxn modelId="{4E2390B2-54AF-4906-A7D8-1B41E5BA6020}" srcId="{7060A9D8-6CEE-4490-AEFA-687C60C45F84}" destId="{2FE8ED7E-21BD-42B9-A1CF-8211944F4ACC}" srcOrd="3" destOrd="0" parTransId="{DA83A17D-6A4F-4A27-AEAE-FBC4C314422C}" sibTransId="{6EBF9E80-B5F4-4052-BD0A-3C4C083A1B67}"/>
    <dgm:cxn modelId="{08AD8F66-3283-482E-971A-A5ECE3BBF00F}" srcId="{7060A9D8-6CEE-4490-AEFA-687C60C45F84}" destId="{8C0B190B-4C23-46BD-A98B-1EB124838678}" srcOrd="1" destOrd="0" parTransId="{67E05407-9861-4428-B28F-848179549EDE}" sibTransId="{E282EDEA-3819-4C86-AC5F-886E923FD9C3}"/>
    <dgm:cxn modelId="{D39B3C85-937A-4492-B471-3C12DF03F999}" srcId="{7060A9D8-6CEE-4490-AEFA-687C60C45F84}" destId="{BDE7F107-C7CF-49E9-B53A-8B8F66E66630}" srcOrd="2" destOrd="0" parTransId="{58E569F9-2BFA-4777-A809-7B0F8767598E}" sibTransId="{CD302BB9-9AAF-4B67-9339-18E96A4A14E0}"/>
    <dgm:cxn modelId="{C8985392-05F8-4840-A260-E735589D7BD3}" type="presOf" srcId="{083A6750-0A57-41E4-90B3-AEB7CA20CC04}" destId="{46D17D53-0A28-48E0-A905-7A2EBAC432ED}" srcOrd="0" destOrd="0" presId="urn:microsoft.com/office/officeart/2005/8/layout/lProcess2"/>
    <dgm:cxn modelId="{D18D115A-3E6C-4773-8401-AD2392E9D78F}" srcId="{7060A9D8-6CEE-4490-AEFA-687C60C45F84}" destId="{EB5749AA-5A15-4C83-A913-DEB46A08327B}" srcOrd="0" destOrd="0" parTransId="{19AEE8B3-0160-4F46-A9D5-22D63C535A74}" sibTransId="{6282C775-3474-4190-89BC-05CC9FC6F425}"/>
    <dgm:cxn modelId="{E2CCBFED-D4ED-4679-9E0B-F2503B649FC4}" type="presOf" srcId="{2FE8ED7E-21BD-42B9-A1CF-8211944F4ACC}" destId="{44CB53F5-E959-4F86-A450-883F691EE94D}" srcOrd="0" destOrd="0" presId="urn:microsoft.com/office/officeart/2005/8/layout/lProcess2"/>
    <dgm:cxn modelId="{DEA561DC-EB1D-452D-B611-4CBE04C7C985}" srcId="{7060A9D8-6CEE-4490-AEFA-687C60C45F84}" destId="{083A6750-0A57-41E4-90B3-AEB7CA20CC04}" srcOrd="5" destOrd="0" parTransId="{8BAD80D5-C6B9-4D83-AB0A-3BA76E70CEEB}" sibTransId="{71BDD0BB-D404-44E8-AA1D-E3897BE289AC}"/>
    <dgm:cxn modelId="{56B5B081-F952-4FD1-B3C5-87A0D0947548}" type="presOf" srcId="{8C0B190B-4C23-46BD-A98B-1EB124838678}" destId="{4C51F534-7E2D-4930-82C2-3E545EF4DF76}" srcOrd="0" destOrd="0" presId="urn:microsoft.com/office/officeart/2005/8/layout/lProcess2"/>
    <dgm:cxn modelId="{486F0887-F500-45E8-AE64-028B0488A3C3}" srcId="{9DFE52E5-AE75-4432-8CB8-26657F82510D}" destId="{7060A9D8-6CEE-4490-AEFA-687C60C45F84}" srcOrd="0" destOrd="0" parTransId="{A81AFACE-B159-4BD0-A786-7AAB9361343A}" sibTransId="{E362D8A6-2E27-4204-AFB7-A5321C87B509}"/>
    <dgm:cxn modelId="{E0DCE212-5BB4-4FD4-87E8-9E9098836E0D}" type="presOf" srcId="{EB5749AA-5A15-4C83-A913-DEB46A08327B}" destId="{709720BB-52CC-4844-815C-A603822EE512}" srcOrd="0" destOrd="0" presId="urn:microsoft.com/office/officeart/2005/8/layout/lProcess2"/>
    <dgm:cxn modelId="{44702C2F-9F65-49C0-BB0D-C27B9634D6CE}" type="presOf" srcId="{7060A9D8-6CEE-4490-AEFA-687C60C45F84}" destId="{00BCE76C-6DDB-4CF7-ADC3-6B8F0722F324}" srcOrd="1" destOrd="0" presId="urn:microsoft.com/office/officeart/2005/8/layout/lProcess2"/>
    <dgm:cxn modelId="{774A7B29-8925-4397-A37A-CF3FBBE9DBF1}" type="presOf" srcId="{BDE7F107-C7CF-49E9-B53A-8B8F66E66630}" destId="{AF420C8C-4549-4F86-9BF2-0803952318EF}" srcOrd="0" destOrd="0" presId="urn:microsoft.com/office/officeart/2005/8/layout/lProcess2"/>
    <dgm:cxn modelId="{FD110C1C-2021-416C-B29D-0AD875E40220}" type="presParOf" srcId="{1D2F3617-BF53-4C43-952B-BDC3B368795F}" destId="{5B786731-A668-41AC-9E24-8AAFF0616E9F}" srcOrd="0" destOrd="0" presId="urn:microsoft.com/office/officeart/2005/8/layout/lProcess2"/>
    <dgm:cxn modelId="{C86E0FFF-A140-4325-986C-F8777F123C07}" type="presParOf" srcId="{5B786731-A668-41AC-9E24-8AAFF0616E9F}" destId="{7CCF96B7-CE07-40AB-9B55-279E2020D2B7}" srcOrd="0" destOrd="0" presId="urn:microsoft.com/office/officeart/2005/8/layout/lProcess2"/>
    <dgm:cxn modelId="{55CFB57C-E3B2-45E7-B5A7-1F2CA20A5A2F}" type="presParOf" srcId="{5B786731-A668-41AC-9E24-8AAFF0616E9F}" destId="{00BCE76C-6DDB-4CF7-ADC3-6B8F0722F324}" srcOrd="1" destOrd="0" presId="urn:microsoft.com/office/officeart/2005/8/layout/lProcess2"/>
    <dgm:cxn modelId="{604A8139-A517-4369-900D-89BA451C4C40}" type="presParOf" srcId="{5B786731-A668-41AC-9E24-8AAFF0616E9F}" destId="{B2D5B890-8D08-4219-83A1-A824F23C699B}" srcOrd="2" destOrd="0" presId="urn:microsoft.com/office/officeart/2005/8/layout/lProcess2"/>
    <dgm:cxn modelId="{91896095-A50D-4CD7-AC1B-EAB58C5B3F01}" type="presParOf" srcId="{B2D5B890-8D08-4219-83A1-A824F23C699B}" destId="{D5F6E8BF-5AE4-44B2-869D-C0A1517BDFE0}" srcOrd="0" destOrd="0" presId="urn:microsoft.com/office/officeart/2005/8/layout/lProcess2"/>
    <dgm:cxn modelId="{A8353023-91D4-4E88-9A93-EE66B0923DA9}" type="presParOf" srcId="{D5F6E8BF-5AE4-44B2-869D-C0A1517BDFE0}" destId="{709720BB-52CC-4844-815C-A603822EE512}" srcOrd="0" destOrd="0" presId="urn:microsoft.com/office/officeart/2005/8/layout/lProcess2"/>
    <dgm:cxn modelId="{24F096D5-4E74-4350-8BA1-31DEFFB21197}" type="presParOf" srcId="{D5F6E8BF-5AE4-44B2-869D-C0A1517BDFE0}" destId="{43BB76DD-06C8-44D7-80D8-A7DF5AAFD4E9}" srcOrd="1" destOrd="0" presId="urn:microsoft.com/office/officeart/2005/8/layout/lProcess2"/>
    <dgm:cxn modelId="{6BD853BB-7A32-42A4-9A5C-C615A902D4C5}" type="presParOf" srcId="{D5F6E8BF-5AE4-44B2-869D-C0A1517BDFE0}" destId="{4C51F534-7E2D-4930-82C2-3E545EF4DF76}" srcOrd="2" destOrd="0" presId="urn:microsoft.com/office/officeart/2005/8/layout/lProcess2"/>
    <dgm:cxn modelId="{1650ED72-093C-4389-A7D3-C7C3DAA20617}" type="presParOf" srcId="{D5F6E8BF-5AE4-44B2-869D-C0A1517BDFE0}" destId="{70941E04-C88B-4059-9FEE-A084333172DD}" srcOrd="3" destOrd="0" presId="urn:microsoft.com/office/officeart/2005/8/layout/lProcess2"/>
    <dgm:cxn modelId="{AC70BB1B-1658-47A2-A6D2-AE1745C5168F}" type="presParOf" srcId="{D5F6E8BF-5AE4-44B2-869D-C0A1517BDFE0}" destId="{AF420C8C-4549-4F86-9BF2-0803952318EF}" srcOrd="4" destOrd="0" presId="urn:microsoft.com/office/officeart/2005/8/layout/lProcess2"/>
    <dgm:cxn modelId="{F65BBA57-D266-46AA-BCAC-8EB5822E7ADB}" type="presParOf" srcId="{D5F6E8BF-5AE4-44B2-869D-C0A1517BDFE0}" destId="{026680FE-E597-47F6-9694-BBE7E7B4427D}" srcOrd="5" destOrd="0" presId="urn:microsoft.com/office/officeart/2005/8/layout/lProcess2"/>
    <dgm:cxn modelId="{45C996E2-3470-4701-8426-F5FC1ECBADFC}" type="presParOf" srcId="{D5F6E8BF-5AE4-44B2-869D-C0A1517BDFE0}" destId="{44CB53F5-E959-4F86-A450-883F691EE94D}" srcOrd="6" destOrd="0" presId="urn:microsoft.com/office/officeart/2005/8/layout/lProcess2"/>
    <dgm:cxn modelId="{C6CC40A1-6A5F-4933-9356-FC143D0A3297}" type="presParOf" srcId="{D5F6E8BF-5AE4-44B2-869D-C0A1517BDFE0}" destId="{F1A8BBE0-89AA-4833-ADA0-7DE58563234B}" srcOrd="7" destOrd="0" presId="urn:microsoft.com/office/officeart/2005/8/layout/lProcess2"/>
    <dgm:cxn modelId="{B6D4CE6F-4FBA-43B5-97F8-34BE8E1BC9A2}" type="presParOf" srcId="{D5F6E8BF-5AE4-44B2-869D-C0A1517BDFE0}" destId="{AA799964-8C4E-4AB8-B5C7-27D67ECF084D}" srcOrd="8" destOrd="0" presId="urn:microsoft.com/office/officeart/2005/8/layout/lProcess2"/>
    <dgm:cxn modelId="{76D88F34-C916-45CE-B4E1-B49F767D46D5}" type="presParOf" srcId="{D5F6E8BF-5AE4-44B2-869D-C0A1517BDFE0}" destId="{2C16300A-13E4-4F63-99DE-2D77CE3141BC}" srcOrd="9" destOrd="0" presId="urn:microsoft.com/office/officeart/2005/8/layout/lProcess2"/>
    <dgm:cxn modelId="{0F72359B-F5B3-4997-87E5-EDD936C4EA9C}" type="presParOf" srcId="{D5F6E8BF-5AE4-44B2-869D-C0A1517BDFE0}" destId="{46D17D53-0A28-48E0-A905-7A2EBAC432ED}"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F96B7-CE07-40AB-9B55-279E2020D2B7}">
      <dsp:nvSpPr>
        <dsp:cNvPr id="0" name=""/>
        <dsp:cNvSpPr/>
      </dsp:nvSpPr>
      <dsp:spPr>
        <a:xfrm>
          <a:off x="0" y="0"/>
          <a:ext cx="7572428" cy="510383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Operational Decision </a:t>
          </a:r>
          <a:r>
            <a:rPr lang="he-IL" sz="2800" kern="1200" dirty="0" smtClean="0"/>
            <a:t> </a:t>
          </a:r>
          <a:r>
            <a:rPr lang="he-IL" sz="2000" kern="1200" dirty="0" smtClean="0"/>
            <a:t>2013-2006</a:t>
          </a:r>
          <a:endParaRPr lang="he-IL" sz="2800" kern="1200" dirty="0"/>
        </a:p>
      </dsp:txBody>
      <dsp:txXfrm>
        <a:off x="0" y="0"/>
        <a:ext cx="7572428" cy="1531150"/>
      </dsp:txXfrm>
    </dsp:sp>
    <dsp:sp modelId="{709720BB-52CC-4844-815C-A603822EE512}">
      <dsp:nvSpPr>
        <dsp:cNvPr id="0" name=""/>
        <dsp:cNvSpPr/>
      </dsp:nvSpPr>
      <dsp:spPr>
        <a:xfrm>
          <a:off x="757242" y="1531399"/>
          <a:ext cx="6057942" cy="490010"/>
        </a:xfrm>
        <a:prstGeom prst="roundRect">
          <a:avLst>
            <a:gd name="adj" fmla="val 10000"/>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en-US" sz="2500" kern="1200" dirty="0" err="1" smtClean="0">
              <a:hlinkClick xmlns:r="http://schemas.openxmlformats.org/officeDocument/2006/relationships" r:id="" action="ppaction://hlinksldjump"/>
            </a:rPr>
            <a:t>Meridor</a:t>
          </a:r>
          <a:endParaRPr lang="he-IL" sz="2500" kern="1200" dirty="0"/>
        </a:p>
      </dsp:txBody>
      <dsp:txXfrm>
        <a:off x="771594" y="1545751"/>
        <a:ext cx="6029238" cy="461306"/>
      </dsp:txXfrm>
    </dsp:sp>
    <dsp:sp modelId="{4C51F534-7E2D-4930-82C2-3E545EF4DF76}">
      <dsp:nvSpPr>
        <dsp:cNvPr id="0" name=""/>
        <dsp:cNvSpPr/>
      </dsp:nvSpPr>
      <dsp:spPr>
        <a:xfrm>
          <a:off x="757242" y="2096796"/>
          <a:ext cx="6057942" cy="490010"/>
        </a:xfrm>
        <a:prstGeom prst="roundRect">
          <a:avLst>
            <a:gd name="adj" fmla="val 10000"/>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1">
            <a:lnSpc>
              <a:spcPct val="90000"/>
            </a:lnSpc>
            <a:spcBef>
              <a:spcPct val="0"/>
            </a:spcBef>
            <a:spcAft>
              <a:spcPct val="35000"/>
            </a:spcAft>
          </a:pPr>
          <a:r>
            <a:rPr lang="en-US" sz="2500" kern="1200" dirty="0" smtClean="0">
              <a:hlinkClick xmlns:r="http://schemas.openxmlformats.org/officeDocument/2006/relationships" r:id="" action="ppaction://hlinksldjump"/>
            </a:rPr>
            <a:t>Large Thunder</a:t>
          </a:r>
          <a:endParaRPr lang="he-IL" sz="2500" kern="1200" dirty="0"/>
        </a:p>
      </dsp:txBody>
      <dsp:txXfrm>
        <a:off x="771594" y="2111148"/>
        <a:ext cx="6029238" cy="461306"/>
      </dsp:txXfrm>
    </dsp:sp>
    <dsp:sp modelId="{AF420C8C-4549-4F86-9BF2-0803952318EF}">
      <dsp:nvSpPr>
        <dsp:cNvPr id="0" name=""/>
        <dsp:cNvSpPr/>
      </dsp:nvSpPr>
      <dsp:spPr>
        <a:xfrm>
          <a:off x="757242" y="2662192"/>
          <a:ext cx="6057942" cy="490010"/>
        </a:xfrm>
        <a:prstGeom prst="roundRect">
          <a:avLst>
            <a:gd name="adj" fmla="val 10000"/>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1">
            <a:lnSpc>
              <a:spcPct val="90000"/>
            </a:lnSpc>
            <a:spcBef>
              <a:spcPct val="0"/>
            </a:spcBef>
            <a:spcAft>
              <a:spcPct val="35000"/>
            </a:spcAft>
          </a:pPr>
          <a:r>
            <a:rPr lang="en-US" sz="2500" kern="1200" dirty="0" smtClean="0">
              <a:hlinkClick xmlns:r="http://schemas.openxmlformats.org/officeDocument/2006/relationships" r:id="" action="ppaction://hlinksldjump"/>
            </a:rPr>
            <a:t>Small Thunder</a:t>
          </a:r>
          <a:endParaRPr lang="he-IL" sz="2500" kern="1200" dirty="0"/>
        </a:p>
      </dsp:txBody>
      <dsp:txXfrm>
        <a:off x="771594" y="2676544"/>
        <a:ext cx="6029238" cy="461306"/>
      </dsp:txXfrm>
    </dsp:sp>
    <dsp:sp modelId="{44CB53F5-E959-4F86-A450-883F691EE94D}">
      <dsp:nvSpPr>
        <dsp:cNvPr id="0" name=""/>
        <dsp:cNvSpPr/>
      </dsp:nvSpPr>
      <dsp:spPr>
        <a:xfrm>
          <a:off x="757242" y="3227589"/>
          <a:ext cx="6057942" cy="490010"/>
        </a:xfrm>
        <a:prstGeom prst="roundRect">
          <a:avLst>
            <a:gd name="adj" fmla="val 10000"/>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1">
            <a:lnSpc>
              <a:spcPct val="90000"/>
            </a:lnSpc>
            <a:spcBef>
              <a:spcPct val="0"/>
            </a:spcBef>
            <a:spcAft>
              <a:spcPct val="35000"/>
            </a:spcAft>
          </a:pPr>
          <a:r>
            <a:rPr lang="en-US" sz="2500" kern="1200" dirty="0" smtClean="0">
              <a:hlinkClick xmlns:r="http://schemas.openxmlformats.org/officeDocument/2006/relationships" r:id="" action="ppaction://hlinksldjump"/>
            </a:rPr>
            <a:t>Deterrence Operations</a:t>
          </a:r>
          <a:endParaRPr lang="he-IL" sz="2500" kern="1200" dirty="0"/>
        </a:p>
      </dsp:txBody>
      <dsp:txXfrm>
        <a:off x="771594" y="3241941"/>
        <a:ext cx="6029238" cy="461306"/>
      </dsp:txXfrm>
    </dsp:sp>
    <dsp:sp modelId="{AA799964-8C4E-4AB8-B5C7-27D67ECF084D}">
      <dsp:nvSpPr>
        <dsp:cNvPr id="0" name=""/>
        <dsp:cNvSpPr/>
      </dsp:nvSpPr>
      <dsp:spPr>
        <a:xfrm>
          <a:off x="757242" y="3792986"/>
          <a:ext cx="6057942" cy="490010"/>
        </a:xfrm>
        <a:prstGeom prst="roundRect">
          <a:avLst>
            <a:gd name="adj" fmla="val 10000"/>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1">
            <a:lnSpc>
              <a:spcPct val="90000"/>
            </a:lnSpc>
            <a:spcBef>
              <a:spcPct val="0"/>
            </a:spcBef>
            <a:spcAft>
              <a:spcPct val="35000"/>
            </a:spcAft>
          </a:pPr>
          <a:r>
            <a:rPr lang="en-US" sz="2500" kern="1200" dirty="0" smtClean="0">
              <a:hlinkClick xmlns:r="http://schemas.openxmlformats.org/officeDocument/2006/relationships" r:id="" action="ppaction://hlinksldjump"/>
            </a:rPr>
            <a:t>Blowing Wind</a:t>
          </a:r>
          <a:endParaRPr lang="he-IL" sz="2500" kern="1200" dirty="0"/>
        </a:p>
      </dsp:txBody>
      <dsp:txXfrm>
        <a:off x="771594" y="3807338"/>
        <a:ext cx="6029238" cy="461306"/>
      </dsp:txXfrm>
    </dsp:sp>
    <dsp:sp modelId="{46D17D53-0A28-48E0-A905-7A2EBAC432ED}">
      <dsp:nvSpPr>
        <dsp:cNvPr id="0" name=""/>
        <dsp:cNvSpPr/>
      </dsp:nvSpPr>
      <dsp:spPr>
        <a:xfrm>
          <a:off x="757242" y="4358382"/>
          <a:ext cx="6057942" cy="490010"/>
        </a:xfrm>
        <a:prstGeom prst="roundRect">
          <a:avLst>
            <a:gd name="adj" fmla="val 10000"/>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rtl="1">
            <a:lnSpc>
              <a:spcPct val="90000"/>
            </a:lnSpc>
            <a:spcBef>
              <a:spcPct val="0"/>
            </a:spcBef>
            <a:spcAft>
              <a:spcPct val="35000"/>
            </a:spcAft>
          </a:pPr>
          <a:r>
            <a:rPr lang="en-US" sz="2500" kern="1200" dirty="0" smtClean="0">
              <a:hlinkClick xmlns:r="http://schemas.openxmlformats.org/officeDocument/2006/relationships" r:id="" action="ppaction://hlinksldjump"/>
            </a:rPr>
            <a:t>'Protective Edge' Review</a:t>
          </a:r>
          <a:endParaRPr lang="he-IL" sz="2500" kern="1200" dirty="0"/>
        </a:p>
      </dsp:txBody>
      <dsp:txXfrm>
        <a:off x="771594" y="4372734"/>
        <a:ext cx="6029238" cy="4613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7625" y="0"/>
            <a:ext cx="2949575"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49575" cy="495300"/>
          </a:xfrm>
          <a:prstGeom prst="rect">
            <a:avLst/>
          </a:prstGeom>
        </p:spPr>
        <p:txBody>
          <a:bodyPr vert="horz" lIns="91440" tIns="45720" rIns="91440" bIns="45720" rtlCol="1"/>
          <a:lstStyle>
            <a:lvl1pPr algn="l">
              <a:defRPr sz="1200"/>
            </a:lvl1pPr>
          </a:lstStyle>
          <a:p>
            <a:fld id="{72E82981-C85A-4BE6-8E10-06693EEFECB8}" type="datetimeFigureOut">
              <a:rPr lang="he-IL" smtClean="0"/>
              <a:pPr/>
              <a:t>י"ח/שבט/תשע"ו</a:t>
            </a:fld>
            <a:endParaRPr lang="he-IL"/>
          </a:p>
        </p:txBody>
      </p:sp>
      <p:sp>
        <p:nvSpPr>
          <p:cNvPr id="4" name="מציין מיקום של כותרת תחתונה 3"/>
          <p:cNvSpPr>
            <a:spLocks noGrp="1"/>
          </p:cNvSpPr>
          <p:nvPr>
            <p:ph type="ftr" sz="quarter" idx="2"/>
          </p:nvPr>
        </p:nvSpPr>
        <p:spPr>
          <a:xfrm>
            <a:off x="3857625" y="9409113"/>
            <a:ext cx="2949575" cy="4953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09113"/>
            <a:ext cx="2949575" cy="495300"/>
          </a:xfrm>
          <a:prstGeom prst="rect">
            <a:avLst/>
          </a:prstGeom>
        </p:spPr>
        <p:txBody>
          <a:bodyPr vert="horz" lIns="91440" tIns="45720" rIns="91440" bIns="45720" rtlCol="1" anchor="b"/>
          <a:lstStyle>
            <a:lvl1pPr algn="l">
              <a:defRPr sz="1200"/>
            </a:lvl1pPr>
          </a:lstStyle>
          <a:p>
            <a:fld id="{64E5F3A0-6A9C-4CA7-A074-754FA1AF2E1D}" type="slidenum">
              <a:rPr lang="he-IL" smtClean="0"/>
              <a:pPr/>
              <a:t>‹#›</a:t>
            </a:fld>
            <a:endParaRPr lang="he-IL"/>
          </a:p>
        </p:txBody>
      </p:sp>
    </p:spTree>
    <p:extLst>
      <p:ext uri="{BB962C8B-B14F-4D97-AF65-F5344CB8AC3E}">
        <p14:creationId xmlns:p14="http://schemas.microsoft.com/office/powerpoint/2010/main" val="1471145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7625" y="0"/>
            <a:ext cx="2949575"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9575" cy="495300"/>
          </a:xfrm>
          <a:prstGeom prst="rect">
            <a:avLst/>
          </a:prstGeom>
        </p:spPr>
        <p:txBody>
          <a:bodyPr vert="horz" lIns="91440" tIns="45720" rIns="91440" bIns="45720" rtlCol="1"/>
          <a:lstStyle>
            <a:lvl1pPr algn="l">
              <a:defRPr sz="1200"/>
            </a:lvl1pPr>
          </a:lstStyle>
          <a:p>
            <a:fld id="{9D95E496-F32E-4364-8078-5A7251BFD767}" type="datetimeFigureOut">
              <a:rPr lang="he-IL" smtClean="0"/>
              <a:pPr/>
              <a:t>י"ח/שבט/תשע"ו</a:t>
            </a:fld>
            <a:endParaRPr lang="he-IL"/>
          </a:p>
        </p:txBody>
      </p:sp>
      <p:sp>
        <p:nvSpPr>
          <p:cNvPr id="4" name="מציין מיקום של תמונת שקופית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038" y="4705350"/>
            <a:ext cx="5445125" cy="44577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7625" y="9409113"/>
            <a:ext cx="2949575"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09113"/>
            <a:ext cx="2949575" cy="495300"/>
          </a:xfrm>
          <a:prstGeom prst="rect">
            <a:avLst/>
          </a:prstGeom>
        </p:spPr>
        <p:txBody>
          <a:bodyPr vert="horz" lIns="91440" tIns="45720" rIns="91440" bIns="45720" rtlCol="1" anchor="b"/>
          <a:lstStyle>
            <a:lvl1pPr algn="l">
              <a:defRPr sz="1200"/>
            </a:lvl1pPr>
          </a:lstStyle>
          <a:p>
            <a:fld id="{09433D50-CA61-4337-9E49-7907623C483E}" type="slidenum">
              <a:rPr lang="he-IL" smtClean="0"/>
              <a:pPr/>
              <a:t>‹#›</a:t>
            </a:fld>
            <a:endParaRPr lang="he-IL"/>
          </a:p>
        </p:txBody>
      </p:sp>
    </p:spTree>
    <p:extLst>
      <p:ext uri="{BB962C8B-B14F-4D97-AF65-F5344CB8AC3E}">
        <p14:creationId xmlns:p14="http://schemas.microsoft.com/office/powerpoint/2010/main" val="276500967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09433D50-CA61-4337-9E49-7907623C483E}" type="slidenum">
              <a:rPr lang="he-IL" smtClean="0"/>
              <a:pPr/>
              <a:t>1</a:t>
            </a:fld>
            <a:endParaRPr lang="he-IL"/>
          </a:p>
        </p:txBody>
      </p:sp>
    </p:spTree>
    <p:extLst>
      <p:ext uri="{BB962C8B-B14F-4D97-AF65-F5344CB8AC3E}">
        <p14:creationId xmlns:p14="http://schemas.microsoft.com/office/powerpoint/2010/main" val="10299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390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33D50-CA61-4337-9E49-7907623C483E}" type="slidenum">
              <a:rPr lang="he-IL" smtClean="0"/>
              <a:pPr/>
              <a:t>3</a:t>
            </a:fld>
            <a:endParaRPr lang="he-IL"/>
          </a:p>
        </p:txBody>
      </p:sp>
    </p:spTree>
    <p:extLst>
      <p:ext uri="{BB962C8B-B14F-4D97-AF65-F5344CB8AC3E}">
        <p14:creationId xmlns:p14="http://schemas.microsoft.com/office/powerpoint/2010/main" val="67036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225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225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F44A1F-90E8-4165-8C04-9A1C13C62FA3}" type="slidenum">
              <a:rPr lang="he-IL"/>
              <a:pPr/>
              <a:t>17</a:t>
            </a:fld>
            <a:endParaRPr lang="he-IL"/>
          </a:p>
        </p:txBody>
      </p:sp>
    </p:spTree>
    <p:extLst>
      <p:ext uri="{BB962C8B-B14F-4D97-AF65-F5344CB8AC3E}">
        <p14:creationId xmlns:p14="http://schemas.microsoft.com/office/powerpoint/2010/main" val="349458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09433D50-CA61-4337-9E49-7907623C483E}" type="slidenum">
              <a:rPr lang="he-IL" smtClean="0"/>
              <a:pPr/>
              <a:t>21</a:t>
            </a:fld>
            <a:endParaRPr lang="he-IL"/>
          </a:p>
        </p:txBody>
      </p:sp>
    </p:spTree>
    <p:extLst>
      <p:ext uri="{BB962C8B-B14F-4D97-AF65-F5344CB8AC3E}">
        <p14:creationId xmlns:p14="http://schemas.microsoft.com/office/powerpoint/2010/main" val="405849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09433D50-CA61-4337-9E49-7907623C483E}" type="slidenum">
              <a:rPr lang="he-IL" smtClean="0"/>
              <a:pPr/>
              <a:t>31</a:t>
            </a:fld>
            <a:endParaRPr lang="he-IL"/>
          </a:p>
        </p:txBody>
      </p:sp>
    </p:spTree>
    <p:extLst>
      <p:ext uri="{BB962C8B-B14F-4D97-AF65-F5344CB8AC3E}">
        <p14:creationId xmlns:p14="http://schemas.microsoft.com/office/powerpoint/2010/main" val="396543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9433D50-CA61-4337-9E49-7907623C483E}" type="slidenum">
              <a:rPr kumimoji="0" lang="he-I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he-I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857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p:spTree>
      <p:nvGrpSpPr>
        <p:cNvPr id="1" name=""/>
        <p:cNvGrpSpPr/>
        <p:nvPr/>
      </p:nvGrpSpPr>
      <p:grpSpPr>
        <a:xfrm>
          <a:off x="0" y="0"/>
          <a:ext cx="0" cy="0"/>
          <a:chOff x="0" y="0"/>
          <a:chExt cx="0" cy="0"/>
        </a:xfrm>
      </p:grpSpPr>
      <p:sp>
        <p:nvSpPr>
          <p:cNvPr id="6" name="כותרת 1"/>
          <p:cNvSpPr>
            <a:spLocks noGrp="1"/>
          </p:cNvSpPr>
          <p:nvPr>
            <p:ph type="ctrTitle"/>
          </p:nvPr>
        </p:nvSpPr>
        <p:spPr>
          <a:xfrm>
            <a:off x="685800" y="2130425"/>
            <a:ext cx="7772400" cy="1470025"/>
          </a:xfrm>
          <a:prstGeom prst="rect">
            <a:avLst/>
          </a:prstGeom>
        </p:spPr>
        <p:txBody>
          <a:bodyPr/>
          <a:lstStyle>
            <a:lvl1pPr>
              <a:defRPr sz="4000" b="1">
                <a:latin typeface="Guttman Hatzvi" pitchFamily="2" charset="-79"/>
                <a:cs typeface="Guttman Hatzvi" pitchFamily="2" charset="-79"/>
              </a:defRPr>
            </a:lvl1pPr>
          </a:lstStyle>
          <a:p>
            <a:r>
              <a:rPr lang="he-IL" smtClean="0"/>
              <a:t>לחץ כדי לערוך סגנון כותרת של תבנית בסיס</a:t>
            </a:r>
            <a:endParaRPr lang="he-IL" dirty="0"/>
          </a:p>
        </p:txBody>
      </p:sp>
      <p:sp>
        <p:nvSpPr>
          <p:cNvPr id="7"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sz="2800" b="1">
                <a:solidFill>
                  <a:schemeClr val="tx1">
                    <a:tint val="75000"/>
                  </a:schemeClr>
                </a:solidFill>
                <a:latin typeface="Guttman Hatzvi" pitchFamily="2" charset="-79"/>
                <a:cs typeface="Guttman Hatzvi"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lgn="ctr" rtl="1" fontAlgn="base">
              <a:spcBef>
                <a:spcPct val="0"/>
              </a:spcBef>
              <a:spcAft>
                <a:spcPct val="0"/>
              </a:spcAft>
              <a:defRPr lang="he-IL" sz="2800" b="1" kern="1200" dirty="0" smtClean="0">
                <a:solidFill>
                  <a:schemeClr val="tx1"/>
                </a:solidFill>
                <a:latin typeface="Guttman Hatzvi" pitchFamily="2" charset="-79"/>
                <a:ea typeface="+mj-ea"/>
                <a:cs typeface="Guttman Hatzvi" pitchFamily="2" charset="-79"/>
              </a:defRPr>
            </a:lvl1pPr>
          </a:lstStyle>
          <a:p>
            <a:r>
              <a:rPr lang="he-IL" smtClean="0"/>
              <a:t>לחץ כדי לערוך סגנון כותרת של תבנית בסיס</a:t>
            </a:r>
            <a:endParaRPr lang="he-IL"/>
          </a:p>
        </p:txBody>
      </p:sp>
      <p:sp>
        <p:nvSpPr>
          <p:cNvPr id="4" name="מציין מיקום טקסט 3"/>
          <p:cNvSpPr>
            <a:spLocks noGrp="1"/>
          </p:cNvSpPr>
          <p:nvPr>
            <p:ph type="body" sz="quarter" idx="10"/>
          </p:nvPr>
        </p:nvSpPr>
        <p:spPr>
          <a:xfrm>
            <a:off x="500063" y="1714500"/>
            <a:ext cx="8143875" cy="4214813"/>
          </a:xfrm>
          <a:prstGeom prst="rect">
            <a:avLst/>
          </a:prstGeom>
        </p:spPr>
        <p:txBody>
          <a:bodyPr/>
          <a:lstStyle>
            <a:lvl1pPr>
              <a:defRPr sz="2000">
                <a:latin typeface="Guttman Hatzvi" pitchFamily="2" charset="-79"/>
                <a:cs typeface="Guttman Hatzvi" pitchFamily="2" charset="-79"/>
              </a:defRPr>
            </a:lvl1pPr>
            <a:lvl2pPr>
              <a:defRPr sz="2000">
                <a:latin typeface="Guttman Hatzvi" pitchFamily="2" charset="-79"/>
                <a:cs typeface="Guttman Hatzvi" pitchFamily="2" charset="-79"/>
              </a:defRPr>
            </a:lvl2pPr>
            <a:lvl3pPr>
              <a:defRPr sz="2000">
                <a:latin typeface="Guttman Hatzvi" pitchFamily="2" charset="-79"/>
                <a:cs typeface="Guttman Hatzvi" pitchFamily="2" charset="-79"/>
              </a:defRPr>
            </a:lvl3pPr>
            <a:lvl4pPr>
              <a:defRPr sz="2000">
                <a:latin typeface="Guttman Hatzvi" pitchFamily="2" charset="-79"/>
                <a:cs typeface="Guttman Hatzvi" pitchFamily="2" charset="-79"/>
              </a:defRPr>
            </a:lvl4pPr>
            <a:lvl5pPr>
              <a:defRPr sz="2000">
                <a:latin typeface="Guttman Hatzvi" pitchFamily="2" charset="-79"/>
                <a:cs typeface="Guttman Hatzvi"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פרקטיקנים 2013 - שקופית 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nchor="ctr"/>
          <a:lstStyle>
            <a:lvl1pPr>
              <a:defRPr lang="he-IL" sz="2800" b="1" kern="1200" dirty="0" smtClean="0">
                <a:solidFill>
                  <a:schemeClr val="tx1"/>
                </a:solidFill>
                <a:latin typeface="Guttman Hatzvi" pitchFamily="2" charset="-79"/>
                <a:ea typeface="+mj-ea"/>
                <a:cs typeface="Guttman Hatzvi" pitchFamily="2" charset="-79"/>
              </a:defRPr>
            </a:lvl1pPr>
          </a:lstStyle>
          <a:p>
            <a:r>
              <a:rPr lang="he-IL" smtClean="0"/>
              <a:t>לחץ כדי לערוך סגנון כותרת של תבנית בסיס</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פרקטיקנים 2013 - שקופית ריקה">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lvl1pPr>
              <a:defRPr/>
            </a:lvl1pPr>
          </a:lstStyle>
          <a:p>
            <a:fld id="{C40E8F16-DBAE-4484-822D-D0A2B0713563}" type="slidenum">
              <a:rPr lang="he-IL" smtClean="0"/>
              <a:pPr/>
              <a:t>‹#›</a:t>
            </a:fld>
            <a:endParaRPr lang="he-IL"/>
          </a:p>
        </p:txBody>
      </p:sp>
      <p:sp>
        <p:nvSpPr>
          <p:cNvPr id="7" name="כותרת 6"/>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274638"/>
            <a:ext cx="7500990" cy="868346"/>
          </a:xfrm>
          <a:prstGeom prst="rect">
            <a:avLst/>
          </a:prstGeom>
        </p:spPr>
        <p:txBody>
          <a:bodyPr/>
          <a:lstStyle>
            <a:lvl1pPr algn="ctr" rtl="1" eaLnBrk="1" fontAlgn="base" hangingPunct="1">
              <a:spcBef>
                <a:spcPct val="0"/>
              </a:spcBef>
              <a:spcAft>
                <a:spcPct val="0"/>
              </a:spcAft>
              <a:defRPr lang="he-IL" sz="3200" b="1" kern="1200" dirty="0">
                <a:solidFill>
                  <a:schemeClr val="tx1"/>
                </a:solidFill>
                <a:latin typeface="Guttman Hatzvi" pitchFamily="2" charset="-79"/>
                <a:ea typeface="+mj-ea"/>
                <a:cs typeface="Guttman Hatzvi" pitchFamily="2" charset="-79"/>
              </a:defRPr>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a:xfrm>
            <a:off x="457200" y="1428750"/>
            <a:ext cx="8229600" cy="4525963"/>
          </a:xfrm>
          <a:prstGeom prst="rect">
            <a:avLst/>
          </a:prstGeom>
        </p:spPr>
        <p:txBody>
          <a:bodyPr/>
          <a:lstStyle>
            <a:lvl1pPr algn="just">
              <a:defRPr sz="2200" b="0">
                <a:latin typeface="Guttman Hatzvi" pitchFamily="2" charset="-79"/>
                <a:cs typeface="Guttman Hatzvi" pitchFamily="2" charset="-79"/>
              </a:defRPr>
            </a:lvl1pPr>
            <a:lvl2pPr marL="631825" indent="-268288" algn="just">
              <a:defRPr sz="2000" b="0">
                <a:latin typeface="Guttman Hatzvi" pitchFamily="2" charset="-79"/>
                <a:cs typeface="Guttman Hatzvi" pitchFamily="2" charset="-79"/>
              </a:defRPr>
            </a:lvl2pPr>
            <a:lvl3pPr marL="981075" indent="-349250" algn="just">
              <a:defRPr sz="1400" b="0">
                <a:latin typeface="Guttman Hatzvi" pitchFamily="2" charset="-79"/>
                <a:cs typeface="Guttman Hatzvi" pitchFamily="2" charset="-79"/>
              </a:defRPr>
            </a:lvl3pPr>
            <a:lvl4pPr marL="1250950" indent="-269875" algn="just">
              <a:defRPr sz="1600" b="0">
                <a:latin typeface="Guttman Hatzvi" pitchFamily="2" charset="-79"/>
                <a:cs typeface="Guttman Hatzvi" pitchFamily="2" charset="-79"/>
              </a:defRPr>
            </a:lvl4pPr>
            <a:lvl5pPr marL="1519238" indent="-268288" algn="just">
              <a:defRPr sz="1600" b="0">
                <a:latin typeface="Guttman Hatzvi" pitchFamily="2" charset="-79"/>
                <a:cs typeface="Guttman Hatzvi"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0AB04BD-BDA6-49CB-8040-5F1C6C9F6D6D}" type="slidenum">
              <a:rPr lang="he-IL" smtClean="0">
                <a:solidFill>
                  <a:prstClr val="black">
                    <a:tint val="75000"/>
                  </a:prstClr>
                </a:solidFill>
              </a:rPr>
              <a:pPr/>
              <a:t>‹#›</a:t>
            </a:fld>
            <a:endParaRPr lang="he-IL">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7" descr="reka"/>
          <p:cNvPicPr>
            <a:picLocks noChangeAspect="1" noChangeArrowheads="1"/>
          </p:cNvPicPr>
          <p:nvPr/>
        </p:nvPicPr>
        <p:blipFill>
          <a:blip r:embed="rId9" cstate="screen"/>
          <a:srcRect/>
          <a:stretch>
            <a:fillRect/>
          </a:stretch>
        </p:blipFill>
        <p:spPr bwMode="auto">
          <a:xfrm>
            <a:off x="0" y="0"/>
            <a:ext cx="9144000" cy="6858000"/>
          </a:xfrm>
          <a:prstGeom prst="rect">
            <a:avLst/>
          </a:prstGeom>
          <a:noFill/>
          <a:ln w="9525">
            <a:noFill/>
            <a:miter lim="800000"/>
            <a:headEnd/>
            <a:tailEnd/>
          </a:ln>
        </p:spPr>
      </p:pic>
      <p:sp>
        <p:nvSpPr>
          <p:cNvPr id="11" name="Rectangle 12"/>
          <p:cNvSpPr>
            <a:spLocks noChangeArrowheads="1"/>
          </p:cNvSpPr>
          <p:nvPr/>
        </p:nvSpPr>
        <p:spPr bwMode="auto">
          <a:xfrm>
            <a:off x="0" y="6381750"/>
            <a:ext cx="9144000" cy="360363"/>
          </a:xfrm>
          <a:prstGeom prst="rect">
            <a:avLst/>
          </a:prstGeom>
          <a:solidFill>
            <a:srgbClr val="0E77BE"/>
          </a:solidFill>
          <a:ln w="9525">
            <a:noFill/>
            <a:miter lim="800000"/>
            <a:headEnd/>
            <a:tailEnd/>
          </a:ln>
          <a:effectLst/>
        </p:spPr>
        <p:txBody>
          <a:bodyPr wrap="none" anchor="ctr"/>
          <a:lstStyle/>
          <a:p>
            <a:pPr fontAlgn="base">
              <a:spcBef>
                <a:spcPct val="0"/>
              </a:spcBef>
              <a:spcAft>
                <a:spcPct val="0"/>
              </a:spcAft>
              <a:defRPr/>
            </a:pPr>
            <a:endParaRPr lang="he-IL" sz="1600">
              <a:solidFill>
                <a:prstClr val="black"/>
              </a:solidFill>
              <a:latin typeface="Arial" pitchFamily="34" charset="0"/>
              <a:cs typeface="Guttman Hatzvi" pitchFamily="2" charset="-79"/>
            </a:endParaRPr>
          </a:p>
        </p:txBody>
      </p:sp>
      <p:sp>
        <p:nvSpPr>
          <p:cNvPr id="17" name="Text Box 13"/>
          <p:cNvSpPr txBox="1">
            <a:spLocks noChangeArrowheads="1"/>
          </p:cNvSpPr>
          <p:nvPr/>
        </p:nvSpPr>
        <p:spPr bwMode="auto">
          <a:xfrm>
            <a:off x="4103688" y="6376988"/>
            <a:ext cx="1001712" cy="33813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he-IL" sz="1600" b="1" dirty="0">
                <a:solidFill>
                  <a:prstClr val="white"/>
                </a:solidFill>
                <a:latin typeface="Arial" pitchFamily="34" charset="0"/>
                <a:cs typeface="Guttman Hatzvi" pitchFamily="2" charset="-79"/>
              </a:rPr>
              <a:t>-</a:t>
            </a:r>
            <a:fld id="{52B28790-9A00-4A35-9AA1-6BC64FF3E81A}" type="slidenum">
              <a:rPr lang="he-IL" sz="1600" b="1">
                <a:solidFill>
                  <a:prstClr val="white"/>
                </a:solidFill>
                <a:latin typeface="Arial" pitchFamily="34" charset="0"/>
                <a:cs typeface="Guttman Hatzvi" pitchFamily="2" charset="-79"/>
              </a:rPr>
              <a:pPr algn="ctr" fontAlgn="base">
                <a:spcBef>
                  <a:spcPct val="50000"/>
                </a:spcBef>
                <a:spcAft>
                  <a:spcPct val="0"/>
                </a:spcAft>
                <a:defRPr/>
              </a:pPr>
              <a:t>‹#›</a:t>
            </a:fld>
            <a:r>
              <a:rPr lang="he-IL" sz="1600" b="1" dirty="0">
                <a:solidFill>
                  <a:prstClr val="white"/>
                </a:solidFill>
                <a:latin typeface="Arial" pitchFamily="34" charset="0"/>
                <a:cs typeface="Guttman Hatzvi" pitchFamily="2" charset="-79"/>
              </a:rPr>
              <a:t>-</a:t>
            </a:r>
            <a:endParaRPr lang="en-US" sz="1600" b="1" dirty="0">
              <a:solidFill>
                <a:prstClr val="white"/>
              </a:solidFill>
              <a:latin typeface="Arial" pitchFamily="34" charset="0"/>
              <a:cs typeface="Guttman Hatzvi" pitchFamily="2" charset="-79"/>
            </a:endParaRPr>
          </a:p>
        </p:txBody>
      </p:sp>
      <p:sp>
        <p:nvSpPr>
          <p:cNvPr id="18" name="Text Box 10"/>
          <p:cNvSpPr txBox="1">
            <a:spLocks noChangeArrowheads="1"/>
          </p:cNvSpPr>
          <p:nvPr/>
        </p:nvSpPr>
        <p:spPr bwMode="auto">
          <a:xfrm>
            <a:off x="171450" y="6376988"/>
            <a:ext cx="885825" cy="338137"/>
          </a:xfrm>
          <a:prstGeom prst="rect">
            <a:avLst/>
          </a:prstGeom>
          <a:noFill/>
          <a:ln w="9525">
            <a:noFill/>
            <a:miter lim="800000"/>
            <a:headEnd/>
            <a:tailEnd/>
          </a:ln>
          <a:effectLst/>
        </p:spPr>
        <p:txBody>
          <a:bodyPr>
            <a:spAutoFit/>
          </a:bodyPr>
          <a:lstStyle/>
          <a:p>
            <a:pPr fontAlgn="base">
              <a:spcBef>
                <a:spcPct val="50000"/>
              </a:spcBef>
              <a:spcAft>
                <a:spcPct val="0"/>
              </a:spcAft>
              <a:defRPr/>
            </a:pPr>
            <a:r>
              <a:rPr lang="he-IL" sz="1600" b="1" dirty="0" smtClean="0">
                <a:solidFill>
                  <a:prstClr val="white"/>
                </a:solidFill>
                <a:latin typeface="Arial" pitchFamily="34" charset="0"/>
                <a:cs typeface="Guttman Hatzvi" pitchFamily="2" charset="-79"/>
              </a:rPr>
              <a:t>סודי</a:t>
            </a:r>
            <a:endParaRPr lang="en-US" sz="1600" b="1" dirty="0">
              <a:solidFill>
                <a:prstClr val="white"/>
              </a:solidFill>
              <a:latin typeface="Arial" pitchFamily="34" charset="0"/>
              <a:cs typeface="Guttman Hatzvi" pitchFamily="2" charset="-79"/>
            </a:endParaRPr>
          </a:p>
        </p:txBody>
      </p:sp>
      <p:sp>
        <p:nvSpPr>
          <p:cNvPr id="6" name="Text Box 10"/>
          <p:cNvSpPr txBox="1">
            <a:spLocks noChangeArrowheads="1"/>
          </p:cNvSpPr>
          <p:nvPr/>
        </p:nvSpPr>
        <p:spPr bwMode="auto">
          <a:xfrm>
            <a:off x="5214942" y="6376988"/>
            <a:ext cx="3802058" cy="338554"/>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he-IL" sz="1600" b="1" dirty="0" smtClean="0">
                <a:solidFill>
                  <a:prstClr val="white"/>
                </a:solidFill>
                <a:latin typeface="Arial" pitchFamily="34" charset="0"/>
                <a:cs typeface="Guttman Hatzvi" pitchFamily="2" charset="-79"/>
              </a:rPr>
              <a:t>הכרעה</a:t>
            </a:r>
            <a:r>
              <a:rPr lang="he-IL" sz="1600" b="1" baseline="0" dirty="0" smtClean="0">
                <a:solidFill>
                  <a:prstClr val="white"/>
                </a:solidFill>
                <a:latin typeface="Arial" pitchFamily="34" charset="0"/>
                <a:cs typeface="Guttman Hatzvi" pitchFamily="2" charset="-79"/>
              </a:rPr>
              <a:t> – בחינה השוואתית כמצע לדיון</a:t>
            </a:r>
            <a:endParaRPr lang="en-US" sz="1600" b="1" dirty="0">
              <a:solidFill>
                <a:prstClr val="white"/>
              </a:solidFill>
              <a:latin typeface="Arial" pitchFamily="34" charset="0"/>
              <a:cs typeface="Guttman Hatzvi" pitchFamily="2" charset="-79"/>
            </a:endParaRPr>
          </a:p>
        </p:txBody>
      </p:sp>
      <p:pic>
        <p:nvPicPr>
          <p:cNvPr id="2055" name="Picture 2" descr="maltam1"/>
          <p:cNvPicPr>
            <a:picLocks noChangeAspect="1" noChangeArrowheads="1"/>
          </p:cNvPicPr>
          <p:nvPr/>
        </p:nvPicPr>
        <p:blipFill>
          <a:blip r:embed="rId10" cstate="screen"/>
          <a:srcRect/>
          <a:stretch>
            <a:fillRect/>
          </a:stretch>
        </p:blipFill>
        <p:spPr bwMode="auto">
          <a:xfrm>
            <a:off x="8072462" y="-1"/>
            <a:ext cx="1071538" cy="10862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80" r:id="rId7"/>
  </p:sldLayoutIdLst>
  <p:hf sldNum="0"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pPr>
            <a:endParaRPr lang="he-IL">
              <a:solidFill>
                <a:prstClr val="black">
                  <a:tint val="75000"/>
                </a:prstClr>
              </a:solidFill>
              <a:latin typeface="Arial" pitchFamily="34" charset="0"/>
              <a:cs typeface="Guttman Hatzvi" pitchFamily="2" charset="-79"/>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pPr>
            <a:endParaRPr lang="he-IL">
              <a:solidFill>
                <a:prstClr val="black">
                  <a:tint val="75000"/>
                </a:prstClr>
              </a:solidFill>
              <a:latin typeface="Arial" pitchFamily="34" charset="0"/>
              <a:cs typeface="Guttman Hatzvi" pitchFamily="2" charset="-79"/>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pPr>
            <a:fld id="{60AB04BD-BDA6-49CB-8040-5F1C6C9F6D6D}" type="slidenum">
              <a:rPr lang="he-IL" smtClean="0">
                <a:solidFill>
                  <a:prstClr val="black">
                    <a:tint val="75000"/>
                  </a:prstClr>
                </a:solidFill>
                <a:latin typeface="Arial" pitchFamily="34" charset="0"/>
                <a:cs typeface="Guttman Hatzvi" pitchFamily="2" charset="-79"/>
              </a:rPr>
              <a:pPr fontAlgn="base">
                <a:spcBef>
                  <a:spcPct val="0"/>
                </a:spcBef>
                <a:spcAft>
                  <a:spcPct val="0"/>
                </a:spcAft>
              </a:pPr>
              <a:t>‹#›</a:t>
            </a:fld>
            <a:endParaRPr lang="he-IL">
              <a:solidFill>
                <a:prstClr val="black">
                  <a:tint val="75000"/>
                </a:prstClr>
              </a:solidFill>
              <a:latin typeface="Arial" pitchFamily="34" charset="0"/>
              <a:cs typeface="Guttman Hatzvi" pitchFamily="2" charset="-79"/>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2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slide" Target="slide19.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3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slide" Target="slide3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ctrTitle"/>
          </p:nvPr>
        </p:nvSpPr>
        <p:spPr>
          <a:xfrm>
            <a:off x="642938" y="1285875"/>
            <a:ext cx="7772400" cy="1470025"/>
          </a:xfrm>
        </p:spPr>
        <p:txBody>
          <a:bodyPr/>
          <a:lstStyle/>
          <a:p>
            <a:pPr rtl="0"/>
            <a:r>
              <a:rPr lang="en-US" sz="4800" b="1" dirty="0" smtClean="0">
                <a:cs typeface="+mn-cs"/>
              </a:rPr>
              <a:t>The Concept of Decision in The Perceptions of the IDF 2000-2015</a:t>
            </a:r>
            <a:br>
              <a:rPr lang="en-US" sz="4800" b="1" dirty="0" smtClean="0">
                <a:cs typeface="+mn-cs"/>
              </a:rPr>
            </a:br>
            <a:r>
              <a:rPr lang="en-US" sz="4800" b="1" dirty="0" smtClean="0">
                <a:cs typeface="+mn-cs"/>
              </a:rPr>
              <a:t>Comparative Research</a:t>
            </a:r>
            <a:endParaRPr lang="he-IL" sz="4800" b="1" dirty="0" smtClean="0">
              <a:cs typeface="+mn-cs"/>
            </a:endParaRPr>
          </a:p>
        </p:txBody>
      </p:sp>
      <p:sp>
        <p:nvSpPr>
          <p:cNvPr id="3" name="כותרת משנה 2"/>
          <p:cNvSpPr>
            <a:spLocks noGrp="1"/>
          </p:cNvSpPr>
          <p:nvPr>
            <p:ph type="subTitle" idx="1"/>
          </p:nvPr>
        </p:nvSpPr>
        <p:spPr>
          <a:xfrm>
            <a:off x="278607" y="4797152"/>
            <a:ext cx="8501062" cy="903530"/>
          </a:xfrm>
        </p:spPr>
        <p:txBody>
          <a:bodyPr/>
          <a:lstStyle/>
          <a:p>
            <a:pPr algn="l" rtl="0">
              <a:defRPr/>
            </a:pPr>
            <a:r>
              <a:rPr lang="en-US" sz="2400" dirty="0" smtClean="0">
                <a:solidFill>
                  <a:schemeClr val="tx1"/>
                </a:solidFill>
              </a:rPr>
              <a:t>From relevance and full compatibility – through broadening the concept – to the </a:t>
            </a:r>
            <a:r>
              <a:rPr lang="en-US" sz="2400" dirty="0" smtClean="0">
                <a:solidFill>
                  <a:schemeClr val="tx1"/>
                </a:solidFill>
              </a:rPr>
              <a:t>situation </a:t>
            </a:r>
            <a:r>
              <a:rPr lang="en-US" sz="2400" dirty="0" smtClean="0">
                <a:solidFill>
                  <a:schemeClr val="tx1"/>
                </a:solidFill>
              </a:rPr>
              <a:t>today </a:t>
            </a:r>
            <a:r>
              <a:rPr lang="en-US" sz="2400" dirty="0" smtClean="0">
                <a:solidFill>
                  <a:schemeClr val="tx1"/>
                </a:solidFill>
              </a:rPr>
              <a:t>and a </a:t>
            </a:r>
            <a:r>
              <a:rPr lang="en-US" sz="2400" dirty="0" smtClean="0">
                <a:solidFill>
                  <a:schemeClr val="tx1"/>
                </a:solidFill>
              </a:rPr>
              <a:t>proposal for the future</a:t>
            </a:r>
            <a:endParaRPr lang="he-IL" sz="2400" dirty="0">
              <a:solidFill>
                <a:schemeClr val="tx1"/>
              </a:solidFill>
            </a:endParaRPr>
          </a:p>
        </p:txBody>
      </p:sp>
      <p:sp>
        <p:nvSpPr>
          <p:cNvPr id="5" name="TextBox 4"/>
          <p:cNvSpPr txBox="1"/>
          <p:nvPr/>
        </p:nvSpPr>
        <p:spPr>
          <a:xfrm>
            <a:off x="285720" y="6372036"/>
            <a:ext cx="928694" cy="369332"/>
          </a:xfrm>
          <a:prstGeom prst="rect">
            <a:avLst/>
          </a:prstGeom>
          <a:solidFill>
            <a:srgbClr val="0E77BE"/>
          </a:solidFill>
        </p:spPr>
        <p:txBody>
          <a:bodyPr wrap="square" rtlCol="1">
            <a:spAutoFit/>
          </a:bodyPr>
          <a:lstStyle/>
          <a:p>
            <a:endParaRPr lang="he-IL" dirty="0"/>
          </a:p>
        </p:txBody>
      </p:sp>
      <p:sp>
        <p:nvSpPr>
          <p:cNvPr id="6" name="TextBox 5"/>
          <p:cNvSpPr txBox="1"/>
          <p:nvPr/>
        </p:nvSpPr>
        <p:spPr>
          <a:xfrm>
            <a:off x="5148064" y="6418202"/>
            <a:ext cx="3816424" cy="276999"/>
          </a:xfrm>
          <a:prstGeom prst="rect">
            <a:avLst/>
          </a:prstGeom>
          <a:solidFill>
            <a:srgbClr val="0E77BE"/>
          </a:solidFill>
        </p:spPr>
        <p:txBody>
          <a:bodyPr wrap="square" rtlCol="1">
            <a:spAutoFit/>
          </a:bodyPr>
          <a:lstStyle/>
          <a:p>
            <a:r>
              <a:rPr lang="en-US" sz="1200" dirty="0"/>
              <a:t> </a:t>
            </a:r>
            <a:r>
              <a:rPr lang="en-US" sz="1200" dirty="0" smtClean="0"/>
              <a:t>          </a:t>
            </a:r>
            <a:endParaRPr lang="he-IL"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181572"/>
            <a:ext cx="8107264" cy="511124"/>
          </a:xfrm>
        </p:spPr>
        <p:txBody>
          <a:bodyPr/>
          <a:lstStyle/>
          <a:p>
            <a:pPr rtl="0"/>
            <a:r>
              <a:rPr lang="en-US" dirty="0" smtClean="0">
                <a:latin typeface="+mj-lt"/>
              </a:rPr>
              <a:t>Classic ‘Operational Decision’ In the Past</a:t>
            </a:r>
            <a:endParaRPr lang="he-IL" dirty="0">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2071670" y="785794"/>
            <a:ext cx="4943475" cy="121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noChangeArrowheads="1"/>
          </p:cNvPicPr>
          <p:nvPr/>
        </p:nvPicPr>
        <p:blipFill>
          <a:blip r:embed="rId3" cstate="print">
            <a:lum bright="-20000" contrast="40000"/>
          </a:blip>
          <a:srcRect/>
          <a:stretch>
            <a:fillRect/>
          </a:stretch>
        </p:blipFill>
        <p:spPr>
          <a:xfrm>
            <a:off x="1307188" y="2000264"/>
            <a:ext cx="6369376" cy="43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כותרת 1"/>
          <p:cNvSpPr txBox="1">
            <a:spLocks/>
          </p:cNvSpPr>
          <p:nvPr/>
        </p:nvSpPr>
        <p:spPr>
          <a:xfrm>
            <a:off x="500034" y="6072206"/>
            <a:ext cx="4215982" cy="357190"/>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smtClean="0">
                <a:solidFill>
                  <a:schemeClr val="tx1"/>
                </a:solidFill>
                <a:latin typeface="+mj-lt"/>
                <a:ea typeface="+mj-ea"/>
                <a:cs typeface="Guttman Hatzvi" pitchFamily="2" charset="-79"/>
              </a:rPr>
              <a:t>According to the Activation Concept 2006</a:t>
            </a:r>
            <a:endParaRPr kumimoji="0" lang="he-IL" b="1" i="0" u="none" strike="noStrike" kern="1200" cap="none" spc="0" normalizeH="0" baseline="0" noProof="0" dirty="0" smtClean="0">
              <a:ln>
                <a:noFill/>
              </a:ln>
              <a:solidFill>
                <a:schemeClr val="tx1"/>
              </a:solidFill>
              <a:effectLst/>
              <a:uLnTx/>
              <a:uFillTx/>
              <a:latin typeface="+mj-lt"/>
              <a:ea typeface="+mj-ea"/>
              <a:cs typeface="Guttman Hatzvi" pitchFamily="2" charset="-79"/>
            </a:endParaRPr>
          </a:p>
        </p:txBody>
      </p:sp>
      <p:sp>
        <p:nvSpPr>
          <p:cNvPr id="9" name="מלבן מעוגל 8"/>
          <p:cNvSpPr/>
          <p:nvPr/>
        </p:nvSpPr>
        <p:spPr>
          <a:xfrm>
            <a:off x="1500166" y="4786322"/>
            <a:ext cx="5572164" cy="642942"/>
          </a:xfrm>
          <a:prstGeom prst="round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צורה חופשית 9"/>
          <p:cNvSpPr/>
          <p:nvPr/>
        </p:nvSpPr>
        <p:spPr>
          <a:xfrm>
            <a:off x="1560576" y="3755136"/>
            <a:ext cx="5583936" cy="865632"/>
          </a:xfrm>
          <a:custGeom>
            <a:avLst/>
            <a:gdLst>
              <a:gd name="connsiteX0" fmla="*/ 2548128 w 5583936"/>
              <a:gd name="connsiteY0" fmla="*/ 0 h 865632"/>
              <a:gd name="connsiteX1" fmla="*/ 0 w 5583936"/>
              <a:gd name="connsiteY1" fmla="*/ 0 h 865632"/>
              <a:gd name="connsiteX2" fmla="*/ 24384 w 5583936"/>
              <a:gd name="connsiteY2" fmla="*/ 548640 h 865632"/>
              <a:gd name="connsiteX3" fmla="*/ 2084832 w 5583936"/>
              <a:gd name="connsiteY3" fmla="*/ 548640 h 865632"/>
              <a:gd name="connsiteX4" fmla="*/ 2097024 w 5583936"/>
              <a:gd name="connsiteY4" fmla="*/ 865632 h 865632"/>
              <a:gd name="connsiteX5" fmla="*/ 5559552 w 5583936"/>
              <a:gd name="connsiteY5" fmla="*/ 865632 h 865632"/>
              <a:gd name="connsiteX6" fmla="*/ 5583936 w 5583936"/>
              <a:gd name="connsiteY6" fmla="*/ 292608 h 865632"/>
              <a:gd name="connsiteX7" fmla="*/ 2779776 w 5583936"/>
              <a:gd name="connsiteY7" fmla="*/ 268224 h 865632"/>
              <a:gd name="connsiteX8" fmla="*/ 2791968 w 5583936"/>
              <a:gd name="connsiteY8" fmla="*/ 12192 h 865632"/>
              <a:gd name="connsiteX9" fmla="*/ 2548128 w 5583936"/>
              <a:gd name="connsiteY9" fmla="*/ 0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3936" h="865632">
                <a:moveTo>
                  <a:pt x="2548128" y="0"/>
                </a:moveTo>
                <a:lnTo>
                  <a:pt x="0" y="0"/>
                </a:lnTo>
                <a:lnTo>
                  <a:pt x="24384" y="548640"/>
                </a:lnTo>
                <a:lnTo>
                  <a:pt x="2084832" y="548640"/>
                </a:lnTo>
                <a:lnTo>
                  <a:pt x="2097024" y="865632"/>
                </a:lnTo>
                <a:lnTo>
                  <a:pt x="5559552" y="865632"/>
                </a:lnTo>
                <a:lnTo>
                  <a:pt x="5583936" y="292608"/>
                </a:lnTo>
                <a:lnTo>
                  <a:pt x="2779776" y="268224"/>
                </a:lnTo>
                <a:lnTo>
                  <a:pt x="2791968" y="12192"/>
                </a:lnTo>
                <a:lnTo>
                  <a:pt x="2548128" y="0"/>
                </a:lnTo>
                <a:close/>
              </a:path>
            </a:pathLst>
          </a:custGeom>
          <a:solidFill>
            <a:srgbClr val="FFFF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285720" y="3929066"/>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Speed</a:t>
            </a:r>
            <a:endParaRPr lang="he-IL" dirty="0"/>
          </a:p>
        </p:txBody>
      </p:sp>
      <p:sp>
        <p:nvSpPr>
          <p:cNvPr id="12" name="מלבן מעוגל 11"/>
          <p:cNvSpPr/>
          <p:nvPr/>
        </p:nvSpPr>
        <p:spPr>
          <a:xfrm>
            <a:off x="179512" y="4929198"/>
            <a:ext cx="132065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Essence and Means</a:t>
            </a:r>
            <a:endParaRPr lang="he-IL" dirty="0"/>
          </a:p>
        </p:txBody>
      </p:sp>
      <p:sp>
        <p:nvSpPr>
          <p:cNvPr id="13" name="מלבן מעוגל 12"/>
          <p:cNvSpPr/>
          <p:nvPr/>
        </p:nvSpPr>
        <p:spPr>
          <a:xfrm>
            <a:off x="4214810" y="2071678"/>
            <a:ext cx="2857520" cy="285752"/>
          </a:xfrm>
          <a:prstGeom prst="round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TextBox 2"/>
          <p:cNvSpPr txBox="1"/>
          <p:nvPr/>
        </p:nvSpPr>
        <p:spPr>
          <a:xfrm>
            <a:off x="2603981" y="1309518"/>
            <a:ext cx="3497126" cy="646331"/>
          </a:xfrm>
          <a:prstGeom prst="rect">
            <a:avLst/>
          </a:prstGeom>
          <a:solidFill>
            <a:schemeClr val="bg1"/>
          </a:solidFill>
        </p:spPr>
        <p:txBody>
          <a:bodyPr wrap="square" rtlCol="0">
            <a:spAutoFit/>
          </a:bodyPr>
          <a:lstStyle/>
          <a:p>
            <a:pPr algn="ctr" rtl="0"/>
            <a:r>
              <a:rPr lang="en-US" dirty="0" smtClean="0"/>
              <a:t>Chapter III</a:t>
            </a:r>
          </a:p>
          <a:p>
            <a:pPr algn="ctr" rtl="0"/>
            <a:r>
              <a:rPr lang="en-US" b="1" dirty="0" smtClean="0"/>
              <a:t>Principles of the Defense Concept</a:t>
            </a:r>
            <a:endParaRPr lang="en-US" b="1" dirty="0"/>
          </a:p>
        </p:txBody>
      </p:sp>
      <p:sp>
        <p:nvSpPr>
          <p:cNvPr id="15" name="TextBox 14"/>
          <p:cNvSpPr txBox="1"/>
          <p:nvPr/>
        </p:nvSpPr>
        <p:spPr>
          <a:xfrm>
            <a:off x="1619672" y="2060848"/>
            <a:ext cx="5904656" cy="2462213"/>
          </a:xfrm>
          <a:prstGeom prst="rect">
            <a:avLst/>
          </a:prstGeom>
          <a:solidFill>
            <a:schemeClr val="bg1"/>
          </a:solidFill>
        </p:spPr>
        <p:txBody>
          <a:bodyPr wrap="square" rtlCol="0">
            <a:spAutoFit/>
          </a:bodyPr>
          <a:lstStyle/>
          <a:p>
            <a:pPr marL="342900" indent="-342900" algn="l" rtl="0">
              <a:buFont typeface="+mj-lt"/>
              <a:buAutoNum type="arabicPeriod" startAt="5"/>
            </a:pPr>
            <a:r>
              <a:rPr lang="en-US" sz="1400" dirty="0"/>
              <a:t>In the field of doctrine the response is based </a:t>
            </a:r>
            <a:r>
              <a:rPr lang="en-US" sz="1400" dirty="0" smtClean="0"/>
              <a:t>on the </a:t>
            </a:r>
            <a:r>
              <a:rPr lang="en-US" sz="1400" b="1" dirty="0" smtClean="0"/>
              <a:t>principle of copying the war onto the territory of the enemy and the option of an attack ahead of time </a:t>
            </a:r>
            <a:r>
              <a:rPr lang="en-US" sz="1400" dirty="0" smtClean="0"/>
              <a:t>in-case it can be fulfilled in a relatively reasonable benefit – cost price. In the core of the doctrine there is </a:t>
            </a:r>
            <a:r>
              <a:rPr lang="en-US" sz="1400" b="1" dirty="0" smtClean="0"/>
              <a:t>“The Holy Trinity” </a:t>
            </a:r>
            <a:r>
              <a:rPr lang="en-US" sz="1400" dirty="0" smtClean="0"/>
              <a:t>of </a:t>
            </a:r>
            <a:r>
              <a:rPr lang="en-US" sz="1400" b="1" dirty="0" smtClean="0"/>
              <a:t>deterrence, alert and decision: deterrence </a:t>
            </a:r>
            <a:r>
              <a:rPr lang="en-US" sz="1400" dirty="0" smtClean="0"/>
              <a:t>– to prevent war by combining preventing achievements and costs of lives; deterrence failed, required enough intelligence </a:t>
            </a:r>
            <a:r>
              <a:rPr lang="en-US" sz="1400" b="1" dirty="0" smtClean="0"/>
              <a:t>deterrence</a:t>
            </a:r>
            <a:r>
              <a:rPr lang="en-US" sz="1400" dirty="0" smtClean="0"/>
              <a:t> to draft reserved forces and to prepare for defense, and if possible to prior attack and fulfilling political processes; and eventually –in a ground attack to quickly end the war, reduce loss and </a:t>
            </a:r>
            <a:r>
              <a:rPr lang="en-US" sz="1400" dirty="0" err="1" smtClean="0"/>
              <a:t>dama</a:t>
            </a:r>
            <a:r>
              <a:rPr lang="en-US" sz="1400" b="1" dirty="0" err="1"/>
              <a:t>operational</a:t>
            </a:r>
            <a:r>
              <a:rPr lang="en-US" sz="1400" b="1" dirty="0"/>
              <a:t> decision </a:t>
            </a:r>
            <a:r>
              <a:rPr lang="en-US" sz="1400" dirty="0" err="1" smtClean="0"/>
              <a:t>ges</a:t>
            </a:r>
            <a:r>
              <a:rPr lang="en-US" sz="1400" dirty="0" smtClean="0"/>
              <a:t>, to achieve “bargaining cards” and deepen the immediate deterrence (‘punishment’).</a:t>
            </a:r>
            <a:endParaRPr lang="en-US" sz="1400" b="1" dirty="0"/>
          </a:p>
        </p:txBody>
      </p:sp>
      <p:sp>
        <p:nvSpPr>
          <p:cNvPr id="16" name="TextBox 15"/>
          <p:cNvSpPr txBox="1"/>
          <p:nvPr/>
        </p:nvSpPr>
        <p:spPr>
          <a:xfrm>
            <a:off x="1608140" y="4780309"/>
            <a:ext cx="5904656" cy="1384995"/>
          </a:xfrm>
          <a:prstGeom prst="rect">
            <a:avLst/>
          </a:prstGeom>
          <a:solidFill>
            <a:schemeClr val="bg1"/>
          </a:solidFill>
        </p:spPr>
        <p:txBody>
          <a:bodyPr wrap="square" rtlCol="0">
            <a:spAutoFit/>
          </a:bodyPr>
          <a:lstStyle/>
          <a:p>
            <a:pPr marL="342900" indent="-342900" algn="l" rtl="0">
              <a:buFont typeface="+mj-lt"/>
              <a:buAutoNum type="arabicPeriod" startAt="6"/>
            </a:pPr>
            <a:r>
              <a:rPr lang="en-US" sz="1400" dirty="0" smtClean="0"/>
              <a:t>Defeating the enemy is based on multiplying the achievements of “destroying our his forces and conquering parts of his land. The main effort was the ground maneuvering. IDF operated under what was seen as tough strategic restrictions – hard battle limitations and the existence of a ‘ticking’ political ‘sand clock’, yet without any significant compulsions from the internal arena.</a:t>
            </a:r>
            <a:endParaRPr lang="en-US" sz="14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latin typeface="+mj-lt"/>
              </a:rPr>
              <a:t>Classic ‘Operational Decision’ In the Past</a:t>
            </a:r>
            <a:endParaRPr lang="he-IL" dirty="0">
              <a:latin typeface="+mj-lt"/>
            </a:endParaRPr>
          </a:p>
        </p:txBody>
      </p:sp>
      <p:pic>
        <p:nvPicPr>
          <p:cNvPr id="4" name="Picture 2"/>
          <p:cNvPicPr>
            <a:picLocks noGrp="1" noChangeAspect="1" noChangeArrowheads="1"/>
          </p:cNvPicPr>
          <p:nvPr>
            <p:ph idx="1"/>
          </p:nvPr>
        </p:nvPicPr>
        <p:blipFill>
          <a:blip r:embed="rId2" cstate="print"/>
          <a:srcRect/>
          <a:stretch>
            <a:fillRect/>
          </a:stretch>
        </p:blipFill>
        <p:spPr>
          <a:xfrm>
            <a:off x="571472" y="1214422"/>
            <a:ext cx="8023298" cy="4525963"/>
          </a:xfrm>
          <a:ln w="38100" cap="sq">
            <a:solidFill>
              <a:srgbClr val="000000"/>
            </a:solidFill>
          </a:ln>
          <a:effectLst>
            <a:outerShdw blurRad="50800" dist="38100" dir="2700000" algn="tl" rotWithShape="0">
              <a:srgbClr val="000000">
                <a:alpha val="43000"/>
              </a:srgbClr>
            </a:outerShdw>
          </a:effectLst>
        </p:spPr>
      </p:pic>
      <p:sp>
        <p:nvSpPr>
          <p:cNvPr id="5" name="כותרת 1"/>
          <p:cNvSpPr txBox="1">
            <a:spLocks/>
          </p:cNvSpPr>
          <p:nvPr/>
        </p:nvSpPr>
        <p:spPr>
          <a:xfrm>
            <a:off x="214282" y="5373216"/>
            <a:ext cx="5869886" cy="500066"/>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chemeClr val="tx1"/>
                </a:solidFill>
                <a:latin typeface="+mj-lt"/>
                <a:ea typeface="+mj-ea"/>
                <a:cs typeface="Guttman Hatzvi" pitchFamily="2" charset="-79"/>
              </a:rPr>
              <a:t>According to the Activation Concept 2013</a:t>
            </a:r>
            <a:endParaRPr kumimoji="0" lang="he-IL" sz="2400" b="1" i="0" u="none" strike="noStrike" kern="1200" cap="none" spc="0" normalizeH="0" baseline="0" noProof="0" dirty="0" smtClean="0">
              <a:ln>
                <a:noFill/>
              </a:ln>
              <a:solidFill>
                <a:schemeClr val="tx1"/>
              </a:solidFill>
              <a:effectLst/>
              <a:uLnTx/>
              <a:uFillTx/>
              <a:latin typeface="+mj-lt"/>
              <a:ea typeface="+mj-ea"/>
              <a:cs typeface="Guttman Hatzvi" pitchFamily="2" charset="-79"/>
            </a:endParaRPr>
          </a:p>
        </p:txBody>
      </p:sp>
      <p:cxnSp>
        <p:nvCxnSpPr>
          <p:cNvPr id="7" name="מחבר ישר 6"/>
          <p:cNvCxnSpPr/>
          <p:nvPr/>
        </p:nvCxnSpPr>
        <p:spPr>
          <a:xfrm rot="10800000">
            <a:off x="6310896" y="3429000"/>
            <a:ext cx="11430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rot="10800000">
            <a:off x="5763042" y="3786191"/>
            <a:ext cx="165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rot="10800000">
            <a:off x="6386082" y="4524954"/>
            <a:ext cx="97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מלבן מעוגל 9"/>
          <p:cNvSpPr/>
          <p:nvPr/>
        </p:nvSpPr>
        <p:spPr>
          <a:xfrm>
            <a:off x="857224" y="1714488"/>
            <a:ext cx="7143800" cy="357190"/>
          </a:xfrm>
          <a:prstGeom prst="round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142844" y="1142984"/>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Essence</a:t>
            </a:r>
            <a:endParaRPr lang="he-IL" dirty="0"/>
          </a:p>
        </p:txBody>
      </p:sp>
      <p:sp>
        <p:nvSpPr>
          <p:cNvPr id="13" name="צורה חופשית 12"/>
          <p:cNvSpPr/>
          <p:nvPr/>
        </p:nvSpPr>
        <p:spPr>
          <a:xfrm>
            <a:off x="694944" y="2389632"/>
            <a:ext cx="7217664" cy="2706624"/>
          </a:xfrm>
          <a:custGeom>
            <a:avLst/>
            <a:gdLst>
              <a:gd name="connsiteX0" fmla="*/ 243840 w 7217664"/>
              <a:gd name="connsiteY0" fmla="*/ 0 h 2706624"/>
              <a:gd name="connsiteX1" fmla="*/ 2670048 w 7217664"/>
              <a:gd name="connsiteY1" fmla="*/ 12192 h 2706624"/>
              <a:gd name="connsiteX2" fmla="*/ 2670048 w 7217664"/>
              <a:gd name="connsiteY2" fmla="*/ 475488 h 2706624"/>
              <a:gd name="connsiteX3" fmla="*/ 7193280 w 7217664"/>
              <a:gd name="connsiteY3" fmla="*/ 377952 h 2706624"/>
              <a:gd name="connsiteX4" fmla="*/ 7217664 w 7217664"/>
              <a:gd name="connsiteY4" fmla="*/ 2670048 h 2706624"/>
              <a:gd name="connsiteX5" fmla="*/ 0 w 7217664"/>
              <a:gd name="connsiteY5" fmla="*/ 2706624 h 2706624"/>
              <a:gd name="connsiteX6" fmla="*/ 97536 w 7217664"/>
              <a:gd name="connsiteY6" fmla="*/ 0 h 2706624"/>
              <a:gd name="connsiteX7" fmla="*/ 316992 w 7217664"/>
              <a:gd name="connsiteY7" fmla="*/ 0 h 27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7664" h="2706624">
                <a:moveTo>
                  <a:pt x="243840" y="0"/>
                </a:moveTo>
                <a:lnTo>
                  <a:pt x="2670048" y="12192"/>
                </a:lnTo>
                <a:lnTo>
                  <a:pt x="2670048" y="475488"/>
                </a:lnTo>
                <a:lnTo>
                  <a:pt x="7193280" y="377952"/>
                </a:lnTo>
                <a:lnTo>
                  <a:pt x="7217664" y="2670048"/>
                </a:lnTo>
                <a:lnTo>
                  <a:pt x="0" y="2706624"/>
                </a:lnTo>
                <a:lnTo>
                  <a:pt x="97536" y="0"/>
                </a:lnTo>
                <a:lnTo>
                  <a:pt x="316992" y="0"/>
                </a:lnTo>
              </a:path>
            </a:pathLst>
          </a:custGeom>
          <a:solidFill>
            <a:srgbClr val="FFFF00">
              <a:alpha val="25098"/>
            </a:srgb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מלבן מעוגל 11"/>
          <p:cNvSpPr/>
          <p:nvPr/>
        </p:nvSpPr>
        <p:spPr>
          <a:xfrm>
            <a:off x="142844" y="4643446"/>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Means</a:t>
            </a:r>
            <a:endParaRPr lang="he-IL" dirty="0"/>
          </a:p>
        </p:txBody>
      </p:sp>
      <p:sp>
        <p:nvSpPr>
          <p:cNvPr id="14" name="לחצן פעולה: בית 13">
            <a:hlinkClick r:id="rId3" action="ppaction://hlinksldjump" highlightClick="1"/>
          </p:cNvPr>
          <p:cNvSpPr/>
          <p:nvPr/>
        </p:nvSpPr>
        <p:spPr>
          <a:xfrm>
            <a:off x="285720" y="142852"/>
            <a:ext cx="785818" cy="642942"/>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5" name="TextBox 1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TextBox 2"/>
          <p:cNvSpPr txBox="1"/>
          <p:nvPr/>
        </p:nvSpPr>
        <p:spPr>
          <a:xfrm>
            <a:off x="1475656" y="1214422"/>
            <a:ext cx="6912768" cy="369332"/>
          </a:xfrm>
          <a:prstGeom prst="rect">
            <a:avLst/>
          </a:prstGeom>
          <a:solidFill>
            <a:schemeClr val="bg1"/>
          </a:solidFill>
        </p:spPr>
        <p:txBody>
          <a:bodyPr wrap="square" rtlCol="0">
            <a:spAutoFit/>
          </a:bodyPr>
          <a:lstStyle/>
          <a:p>
            <a:pPr algn="l" rtl="0"/>
            <a:r>
              <a:rPr lang="en-US" b="1" u="sng" dirty="0" smtClean="0"/>
              <a:t>Operational decision and victory</a:t>
            </a:r>
            <a:endParaRPr lang="en-US" b="1" u="sng" dirty="0"/>
          </a:p>
        </p:txBody>
      </p:sp>
      <p:sp>
        <p:nvSpPr>
          <p:cNvPr id="16" name="TextBox 15"/>
          <p:cNvSpPr txBox="1"/>
          <p:nvPr/>
        </p:nvSpPr>
        <p:spPr>
          <a:xfrm>
            <a:off x="567868" y="1651639"/>
            <a:ext cx="8036580" cy="3139321"/>
          </a:xfrm>
          <a:prstGeom prst="rect">
            <a:avLst/>
          </a:prstGeom>
          <a:solidFill>
            <a:schemeClr val="bg1"/>
          </a:solidFill>
        </p:spPr>
        <p:txBody>
          <a:bodyPr wrap="square" rtlCol="0">
            <a:spAutoFit/>
          </a:bodyPr>
          <a:lstStyle/>
          <a:p>
            <a:pPr marL="342900" indent="-342900" algn="l" rtl="0">
              <a:buFont typeface="+mj-lt"/>
              <a:buAutoNum type="arabicPeriod" startAt="17"/>
            </a:pPr>
            <a:r>
              <a:rPr lang="en-US" dirty="0" smtClean="0"/>
              <a:t>The common operational decision term describes revoking the desire and ability of the enemy to continue with the powerful confront and operate against us effectively, and it illustrates that he won’t be able to advance its targets by continuing to use force and violence versus Israel. The main achievements in creating operational decision according to this idea are:</a:t>
            </a:r>
          </a:p>
          <a:p>
            <a:pPr marL="800100" lvl="1" indent="-342900" algn="l" rtl="0">
              <a:buFont typeface="+mj-lt"/>
              <a:buAutoNum type="alphaUcPeriod"/>
            </a:pPr>
            <a:r>
              <a:rPr lang="en-US" b="1" u="sng" dirty="0" smtClean="0"/>
              <a:t>Land perception </a:t>
            </a:r>
            <a:r>
              <a:rPr lang="en-US" dirty="0" smtClean="0"/>
              <a:t>which is seen by the enemy as vital to defend its sovereignty and stability of its regime.</a:t>
            </a:r>
          </a:p>
          <a:p>
            <a:pPr marL="800100" lvl="1" indent="-342900" algn="l" rtl="0">
              <a:buFont typeface="+mj-lt"/>
              <a:buAutoNum type="alphaUcPeriod"/>
            </a:pPr>
            <a:r>
              <a:rPr lang="en-US" b="1" u="sng" dirty="0" smtClean="0"/>
              <a:t>Destroying military forces </a:t>
            </a:r>
            <a:r>
              <a:rPr lang="en-US" dirty="0" smtClean="0"/>
              <a:t>of the enemy, and mainly systems which are seen by the enemy as essential for his military power existence.</a:t>
            </a:r>
          </a:p>
          <a:p>
            <a:pPr marL="800100" lvl="1" indent="-342900" algn="l" rtl="0">
              <a:buFont typeface="+mj-lt"/>
              <a:buAutoNum type="alphaUcPeriod"/>
            </a:pPr>
            <a:r>
              <a:rPr lang="en-US" b="1" u="sng" dirty="0" smtClean="0"/>
              <a:t>creating a reliable threat </a:t>
            </a:r>
            <a:r>
              <a:rPr lang="en-US" dirty="0" smtClean="0"/>
              <a:t>on the wholeness and sovereignty of the enemy’s country, on the stable lifestyle and level of life of its citizens.</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285720" y="161936"/>
            <a:ext cx="7500990" cy="868346"/>
          </a:xfrm>
        </p:spPr>
        <p:txBody>
          <a:bodyPr/>
          <a:lstStyle/>
          <a:p>
            <a:pPr rtl="0"/>
            <a:r>
              <a:rPr lang="en-US" dirty="0" smtClean="0">
                <a:latin typeface="+mj-lt"/>
              </a:rPr>
              <a:t>The Change in the Meaning of the Term ‘Operational Decision’ – IDF’s Strategy 2002</a:t>
            </a:r>
            <a:endParaRPr lang="he-IL" dirty="0" smtClean="0">
              <a:latin typeface="+mj-lt"/>
            </a:endParaRPr>
          </a:p>
        </p:txBody>
      </p:sp>
      <p:sp>
        <p:nvSpPr>
          <p:cNvPr id="3075" name="מציין מיקום תוכן 2"/>
          <p:cNvSpPr>
            <a:spLocks noGrp="1"/>
          </p:cNvSpPr>
          <p:nvPr>
            <p:ph idx="1"/>
          </p:nvPr>
        </p:nvSpPr>
        <p:spPr>
          <a:xfrm>
            <a:off x="67714" y="2708920"/>
            <a:ext cx="8943948" cy="428628"/>
          </a:xfrm>
        </p:spPr>
        <p:txBody>
          <a:bodyPr/>
          <a:lstStyle/>
          <a:p>
            <a:pPr marL="0" lvl="0" indent="0" algn="ctr" rtl="0">
              <a:buNone/>
            </a:pPr>
            <a:r>
              <a:rPr lang="en-US" sz="1800" dirty="0">
                <a:solidFill>
                  <a:prstClr val="black"/>
                </a:solidFill>
                <a:latin typeface="Calibri"/>
              </a:rPr>
              <a:t>Comparative analysis of the use of the term ‘operational decision’ in light of five parameters:</a:t>
            </a:r>
          </a:p>
          <a:p>
            <a:pPr lvl="1"/>
            <a:endParaRPr lang="he-IL" dirty="0" smtClean="0"/>
          </a:p>
          <a:p>
            <a:pPr lvl="1"/>
            <a:endParaRPr lang="he-IL" dirty="0" smtClean="0"/>
          </a:p>
          <a:p>
            <a:pPr lvl="1"/>
            <a:endParaRPr lang="he-IL" dirty="0" smtClean="0"/>
          </a:p>
        </p:txBody>
      </p:sp>
      <p:graphicFrame>
        <p:nvGraphicFramePr>
          <p:cNvPr id="55" name="מציין מיקום תוכן 3"/>
          <p:cNvGraphicFramePr>
            <a:graphicFrameLocks/>
          </p:cNvGraphicFramePr>
          <p:nvPr>
            <p:extLst>
              <p:ext uri="{D42A27DB-BD31-4B8C-83A1-F6EECF244321}">
                <p14:modId xmlns:p14="http://schemas.microsoft.com/office/powerpoint/2010/main" val="1189976209"/>
              </p:ext>
            </p:extLst>
          </p:nvPr>
        </p:nvGraphicFramePr>
        <p:xfrm>
          <a:off x="32218" y="3075946"/>
          <a:ext cx="9076286" cy="3304748"/>
        </p:xfrm>
        <a:graphic>
          <a:graphicData uri="http://schemas.openxmlformats.org/drawingml/2006/table">
            <a:tbl>
              <a:tblPr rtl="1" bandRow="1">
                <a:tableStyleId>{5C22544A-7EE6-4342-B048-85BDC9FD1C3A}</a:tableStyleId>
              </a:tblPr>
              <a:tblGrid>
                <a:gridCol w="4532889">
                  <a:extLst>
                    <a:ext uri="{9D8B030D-6E8A-4147-A177-3AD203B41FA5}">
                      <a16:colId xmlns:a16="http://schemas.microsoft.com/office/drawing/2014/main" val="20000"/>
                    </a:ext>
                  </a:extLst>
                </a:gridCol>
                <a:gridCol w="4543397">
                  <a:extLst>
                    <a:ext uri="{9D8B030D-6E8A-4147-A177-3AD203B41FA5}">
                      <a16:colId xmlns:a16="http://schemas.microsoft.com/office/drawing/2014/main" val="20001"/>
                    </a:ext>
                  </a:extLst>
                </a:gridCol>
              </a:tblGrid>
              <a:tr h="398831">
                <a:tc>
                  <a:txBody>
                    <a:bodyPr/>
                    <a:lstStyle/>
                    <a:p>
                      <a:pPr algn="l" rtl="0"/>
                      <a:r>
                        <a:rPr lang="en-US" sz="1800" dirty="0" smtClean="0"/>
                        <a:t>Syria, </a:t>
                      </a:r>
                      <a:r>
                        <a:rPr lang="en-US" sz="1800" dirty="0" smtClean="0">
                          <a:solidFill>
                            <a:srgbClr val="FF0000"/>
                          </a:solidFill>
                        </a:rPr>
                        <a:t>West Bank and Gaza Strip</a:t>
                      </a:r>
                      <a:endParaRPr lang="he-IL"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4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Breaking the enemy’s resistance,</a:t>
                      </a:r>
                      <a:r>
                        <a:rPr lang="en-US" sz="1800" baseline="0" dirty="0" smtClean="0">
                          <a:solidFill>
                            <a:schemeClr val="tx1"/>
                          </a:solidFill>
                        </a:rPr>
                        <a:t> without “organizational breakdown of the IDF”</a:t>
                      </a:r>
                      <a:endParaRPr lang="he-IL" sz="1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basic components of the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831">
                <a:tc>
                  <a:txBody>
                    <a:bodyPr/>
                    <a:lstStyle/>
                    <a:p>
                      <a:pPr algn="l" rtl="0"/>
                      <a:r>
                        <a:rPr lang="en-US" sz="1800" dirty="0" smtClean="0"/>
                        <a:t>Strategic</a:t>
                      </a:r>
                      <a:endParaRPr lang="he-I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buFontTx/>
                        <a:buChar char="-"/>
                      </a:pPr>
                      <a:r>
                        <a:rPr lang="en-US" sz="1800" kern="1200" dirty="0" smtClean="0">
                          <a:solidFill>
                            <a:schemeClr val="dk1"/>
                          </a:solidFill>
                          <a:latin typeface="+mn-lt"/>
                          <a:ea typeface="+mn-ea"/>
                          <a:cs typeface="+mn-cs"/>
                        </a:rPr>
                        <a:t>The level of war in which operation decision will be expressed;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8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Maneuvering (The beginning of the discussion about operational decision by fire)</a:t>
                      </a:r>
                      <a:endParaRPr lang="he-I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6379">
                <a:tc>
                  <a:txBody>
                    <a:bodyPr/>
                    <a:lstStyle/>
                    <a:p>
                      <a:pPr algn="l" rtl="0"/>
                      <a:r>
                        <a:rPr lang="en-US" sz="1800" dirty="0" smtClean="0"/>
                        <a:t>Fast operational decision</a:t>
                      </a:r>
                      <a:endParaRPr lang="he-I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relation between operational decision the time of the confront</a:t>
                      </a:r>
                      <a:endParaRPr lang="he-IL"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6" name="TextBox 5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cxnSp>
        <p:nvCxnSpPr>
          <p:cNvPr id="64" name="מחבר ישר 26"/>
          <p:cNvCxnSpPr/>
          <p:nvPr/>
        </p:nvCxnSpPr>
        <p:spPr>
          <a:xfrm rot="10800000">
            <a:off x="0" y="2228478"/>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אליפסה 27"/>
          <p:cNvSpPr/>
          <p:nvPr/>
        </p:nvSpPr>
        <p:spPr>
          <a:xfrm>
            <a:off x="7880816"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6" name="TextBox 65"/>
          <p:cNvSpPr txBox="1"/>
          <p:nvPr/>
        </p:nvSpPr>
        <p:spPr>
          <a:xfrm>
            <a:off x="7666504"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7" name="TextBox 66"/>
          <p:cNvSpPr txBox="1"/>
          <p:nvPr/>
        </p:nvSpPr>
        <p:spPr>
          <a:xfrm>
            <a:off x="57147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8" name="אליפסה 30"/>
          <p:cNvSpPr/>
          <p:nvPr/>
        </p:nvSpPr>
        <p:spPr>
          <a:xfrm>
            <a:off x="5312260"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9" name="TextBox 68"/>
          <p:cNvSpPr txBox="1"/>
          <p:nvPr/>
        </p:nvSpPr>
        <p:spPr>
          <a:xfrm>
            <a:off x="271461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0" name="TextBox 69"/>
          <p:cNvSpPr txBox="1"/>
          <p:nvPr/>
        </p:nvSpPr>
        <p:spPr>
          <a:xfrm>
            <a:off x="5102711"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1" name="אליפסה 33"/>
          <p:cNvSpPr/>
          <p:nvPr/>
        </p:nvSpPr>
        <p:spPr>
          <a:xfrm>
            <a:off x="779365"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4"/>
          <p:cNvSpPr/>
          <p:nvPr/>
        </p:nvSpPr>
        <p:spPr>
          <a:xfrm>
            <a:off x="2919399"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3" name="אליפסה 35"/>
          <p:cNvSpPr/>
          <p:nvPr/>
        </p:nvSpPr>
        <p:spPr>
          <a:xfrm>
            <a:off x="7211906"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4" name="TextBox 42"/>
          <p:cNvSpPr txBox="1">
            <a:spLocks noChangeArrowheads="1"/>
          </p:cNvSpPr>
          <p:nvPr/>
        </p:nvSpPr>
        <p:spPr bwMode="auto">
          <a:xfrm>
            <a:off x="6636677" y="1137854"/>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75" name="אליפסה 37"/>
          <p:cNvSpPr/>
          <p:nvPr/>
        </p:nvSpPr>
        <p:spPr>
          <a:xfrm>
            <a:off x="5352074"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6" name="TextBox 42"/>
          <p:cNvSpPr txBox="1">
            <a:spLocks noChangeArrowheads="1"/>
          </p:cNvSpPr>
          <p:nvPr/>
        </p:nvSpPr>
        <p:spPr bwMode="auto">
          <a:xfrm>
            <a:off x="4758733" y="1137854"/>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77" name="אליפסה 39"/>
          <p:cNvSpPr/>
          <p:nvPr/>
        </p:nvSpPr>
        <p:spPr>
          <a:xfrm>
            <a:off x="2009123"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8" name="TextBox 42"/>
          <p:cNvSpPr txBox="1">
            <a:spLocks noChangeArrowheads="1"/>
          </p:cNvSpPr>
          <p:nvPr/>
        </p:nvSpPr>
        <p:spPr bwMode="auto">
          <a:xfrm>
            <a:off x="1476602" y="1196783"/>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79" name="אליפסה 41"/>
          <p:cNvSpPr/>
          <p:nvPr/>
        </p:nvSpPr>
        <p:spPr>
          <a:xfrm>
            <a:off x="6423743"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0" name="TextBox 79"/>
          <p:cNvSpPr txBox="1">
            <a:spLocks noChangeArrowheads="1"/>
          </p:cNvSpPr>
          <p:nvPr/>
        </p:nvSpPr>
        <p:spPr bwMode="auto">
          <a:xfrm>
            <a:off x="5717593" y="1676321"/>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81" name="מחבר ישר 43"/>
          <p:cNvCxnSpPr/>
          <p:nvPr/>
        </p:nvCxnSpPr>
        <p:spPr>
          <a:xfrm rot="5400000">
            <a:off x="7067160" y="196135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82" name="מחבר ישר 44"/>
          <p:cNvCxnSpPr/>
          <p:nvPr/>
        </p:nvCxnSpPr>
        <p:spPr>
          <a:xfrm rot="5400000">
            <a:off x="5207329" y="195742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83" name="מחבר ישר 45"/>
          <p:cNvCxnSpPr/>
          <p:nvPr/>
        </p:nvCxnSpPr>
        <p:spPr>
          <a:xfrm rot="5400000">
            <a:off x="1876569" y="194523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4" name="אליפסה 46"/>
          <p:cNvSpPr/>
          <p:nvPr/>
        </p:nvSpPr>
        <p:spPr>
          <a:xfrm>
            <a:off x="4506671"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5" name="TextBox 42"/>
          <p:cNvSpPr txBox="1">
            <a:spLocks noChangeArrowheads="1"/>
          </p:cNvSpPr>
          <p:nvPr/>
        </p:nvSpPr>
        <p:spPr bwMode="auto">
          <a:xfrm>
            <a:off x="4188465" y="1676321"/>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86" name="אליפסה 48"/>
          <p:cNvSpPr/>
          <p:nvPr/>
        </p:nvSpPr>
        <p:spPr>
          <a:xfrm>
            <a:off x="3577977"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7" name="TextBox 42"/>
          <p:cNvSpPr txBox="1">
            <a:spLocks noChangeArrowheads="1"/>
          </p:cNvSpPr>
          <p:nvPr/>
        </p:nvSpPr>
        <p:spPr bwMode="auto">
          <a:xfrm>
            <a:off x="3292025" y="1676321"/>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88" name="אליפסה 50"/>
          <p:cNvSpPr/>
          <p:nvPr/>
        </p:nvSpPr>
        <p:spPr>
          <a:xfrm>
            <a:off x="1220523" y="213798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9" name="TextBox 88"/>
          <p:cNvSpPr txBox="1">
            <a:spLocks noChangeArrowheads="1"/>
          </p:cNvSpPr>
          <p:nvPr/>
        </p:nvSpPr>
        <p:spPr bwMode="auto">
          <a:xfrm>
            <a:off x="955035" y="1647482"/>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90" name="מחבר ישר 52"/>
          <p:cNvCxnSpPr/>
          <p:nvPr/>
        </p:nvCxnSpPr>
        <p:spPr>
          <a:xfrm rot="5400000">
            <a:off x="7845408" y="1960796"/>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1" name="מחבר ישר 53"/>
          <p:cNvCxnSpPr/>
          <p:nvPr/>
        </p:nvCxnSpPr>
        <p:spPr>
          <a:xfrm rot="5400000">
            <a:off x="8568594" y="1276796"/>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92" name="TextBox 42"/>
          <p:cNvSpPr txBox="1">
            <a:spLocks noChangeArrowheads="1"/>
          </p:cNvSpPr>
          <p:nvPr/>
        </p:nvSpPr>
        <p:spPr bwMode="auto">
          <a:xfrm>
            <a:off x="8100392" y="1442242"/>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93" name="מחבר ישר 57"/>
          <p:cNvCxnSpPr/>
          <p:nvPr/>
        </p:nvCxnSpPr>
        <p:spPr>
          <a:xfrm rot="5400000">
            <a:off x="776289" y="2047424"/>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4" name="מחבר ישר 58"/>
          <p:cNvCxnSpPr/>
          <p:nvPr/>
        </p:nvCxnSpPr>
        <p:spPr>
          <a:xfrm rot="5400000">
            <a:off x="486530" y="1402234"/>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95" name="TextBox 42"/>
          <p:cNvSpPr txBox="1">
            <a:spLocks noChangeArrowheads="1"/>
          </p:cNvSpPr>
          <p:nvPr/>
        </p:nvSpPr>
        <p:spPr bwMode="auto">
          <a:xfrm>
            <a:off x="-7832" y="1249991"/>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sp>
        <p:nvSpPr>
          <p:cNvPr id="96" name="אליפסה 61"/>
          <p:cNvSpPr/>
          <p:nvPr/>
        </p:nvSpPr>
        <p:spPr>
          <a:xfrm>
            <a:off x="7917396" y="2113602"/>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אליפסה 62"/>
          <p:cNvSpPr/>
          <p:nvPr/>
        </p:nvSpPr>
        <p:spPr>
          <a:xfrm>
            <a:off x="832842" y="213798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כותרת 1"/>
          <p:cNvSpPr>
            <a:spLocks noGrp="1"/>
          </p:cNvSpPr>
          <p:nvPr>
            <p:ph type="ctrTitle"/>
          </p:nvPr>
        </p:nvSpPr>
        <p:spPr>
          <a:xfrm>
            <a:off x="357188" y="0"/>
            <a:ext cx="7772400" cy="500063"/>
          </a:xfrm>
        </p:spPr>
        <p:txBody>
          <a:bodyPr/>
          <a:lstStyle/>
          <a:p>
            <a:pPr rtl="0" fontAlgn="auto">
              <a:spcAft>
                <a:spcPts val="0"/>
              </a:spcAft>
              <a:defRPr/>
            </a:pPr>
            <a:r>
              <a:rPr lang="en-US" sz="3600" b="1" dirty="0" smtClean="0">
                <a:cs typeface="Guttman Hatzvi" pitchFamily="2" charset="-79"/>
              </a:rPr>
              <a:t>Strategy of the IDF 2002</a:t>
            </a:r>
            <a:endParaRPr lang="he-IL" sz="3600" b="1" dirty="0" smtClean="0">
              <a:cs typeface="Guttman Hatzvi" pitchFamily="2" charset="-79"/>
            </a:endParaRPr>
          </a:p>
        </p:txBody>
      </p:sp>
      <p:pic>
        <p:nvPicPr>
          <p:cNvPr id="2053" name="Picture 5"/>
          <p:cNvPicPr>
            <a:picLocks noChangeAspect="1" noChangeArrowheads="1"/>
          </p:cNvPicPr>
          <p:nvPr/>
        </p:nvPicPr>
        <p:blipFill>
          <a:blip r:embed="rId2" cstate="print"/>
          <a:srcRect/>
          <a:stretch>
            <a:fillRect/>
          </a:stretch>
        </p:blipFill>
        <p:spPr bwMode="auto">
          <a:xfrm>
            <a:off x="1528786" y="571480"/>
            <a:ext cx="6400800" cy="2428875"/>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8" name="מלבן מעוגל 7"/>
          <p:cNvSpPr/>
          <p:nvPr/>
        </p:nvSpPr>
        <p:spPr>
          <a:xfrm>
            <a:off x="1714480" y="1071525"/>
            <a:ext cx="5143536" cy="571504"/>
          </a:xfrm>
          <a:prstGeom prst="round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2" name="Picture 4"/>
          <p:cNvPicPr>
            <a:picLocks noChangeAspect="1" noChangeArrowheads="1"/>
          </p:cNvPicPr>
          <p:nvPr/>
        </p:nvPicPr>
        <p:blipFill>
          <a:blip r:embed="rId3" cstate="print"/>
          <a:srcRect/>
          <a:stretch>
            <a:fillRect/>
          </a:stretch>
        </p:blipFill>
        <p:spPr bwMode="auto">
          <a:xfrm>
            <a:off x="2571767" y="2033566"/>
            <a:ext cx="4429125" cy="4681537"/>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9" name="צורה חופשית 8"/>
          <p:cNvSpPr/>
          <p:nvPr/>
        </p:nvSpPr>
        <p:spPr>
          <a:xfrm>
            <a:off x="2853138" y="3307439"/>
            <a:ext cx="3547872" cy="426720"/>
          </a:xfrm>
          <a:custGeom>
            <a:avLst/>
            <a:gdLst>
              <a:gd name="connsiteX0" fmla="*/ 0 w 3547872"/>
              <a:gd name="connsiteY0" fmla="*/ 0 h 426720"/>
              <a:gd name="connsiteX1" fmla="*/ 1524000 w 3547872"/>
              <a:gd name="connsiteY1" fmla="*/ 0 h 426720"/>
              <a:gd name="connsiteX2" fmla="*/ 1524000 w 3547872"/>
              <a:gd name="connsiteY2" fmla="*/ 219456 h 426720"/>
              <a:gd name="connsiteX3" fmla="*/ 3547872 w 3547872"/>
              <a:gd name="connsiteY3" fmla="*/ 243840 h 426720"/>
              <a:gd name="connsiteX4" fmla="*/ 3547872 w 3547872"/>
              <a:gd name="connsiteY4" fmla="*/ 426720 h 426720"/>
              <a:gd name="connsiteX5" fmla="*/ 609600 w 3547872"/>
              <a:gd name="connsiteY5" fmla="*/ 402336 h 426720"/>
              <a:gd name="connsiteX6" fmla="*/ 609600 w 3547872"/>
              <a:gd name="connsiteY6" fmla="*/ 231648 h 426720"/>
              <a:gd name="connsiteX7" fmla="*/ 36576 w 3547872"/>
              <a:gd name="connsiteY7" fmla="*/ 231648 h 426720"/>
              <a:gd name="connsiteX8" fmla="*/ 0 w 3547872"/>
              <a:gd name="connsiteY8" fmla="*/ 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872" h="426720">
                <a:moveTo>
                  <a:pt x="0" y="0"/>
                </a:moveTo>
                <a:lnTo>
                  <a:pt x="1524000" y="0"/>
                </a:lnTo>
                <a:lnTo>
                  <a:pt x="1524000" y="219456"/>
                </a:lnTo>
                <a:lnTo>
                  <a:pt x="3547872" y="243840"/>
                </a:lnTo>
                <a:lnTo>
                  <a:pt x="3547872" y="426720"/>
                </a:lnTo>
                <a:lnTo>
                  <a:pt x="609600" y="402336"/>
                </a:lnTo>
                <a:lnTo>
                  <a:pt x="609600" y="231648"/>
                </a:lnTo>
                <a:lnTo>
                  <a:pt x="36576" y="231648"/>
                </a:lnTo>
                <a:lnTo>
                  <a:pt x="0" y="0"/>
                </a:lnTo>
                <a:close/>
              </a:path>
            </a:pathLst>
          </a:cu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2978648" y="2928913"/>
            <a:ext cx="3357586" cy="214314"/>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p:nvSpPr>
        <p:spPr>
          <a:xfrm>
            <a:off x="5264664" y="3714731"/>
            <a:ext cx="1236162" cy="285752"/>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2"/>
          <p:cNvSpPr/>
          <p:nvPr/>
        </p:nvSpPr>
        <p:spPr>
          <a:xfrm>
            <a:off x="3693028" y="6215061"/>
            <a:ext cx="2714644" cy="214314"/>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3"/>
          <p:cNvSpPr/>
          <p:nvPr/>
        </p:nvSpPr>
        <p:spPr>
          <a:xfrm>
            <a:off x="1571604" y="2786013"/>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Definition</a:t>
            </a:r>
            <a:endParaRPr lang="he-IL" dirty="0"/>
          </a:p>
        </p:txBody>
      </p:sp>
      <p:sp>
        <p:nvSpPr>
          <p:cNvPr id="15" name="מלבן מעוגל 14"/>
          <p:cNvSpPr/>
          <p:nvPr/>
        </p:nvSpPr>
        <p:spPr>
          <a:xfrm>
            <a:off x="1528786" y="5949280"/>
            <a:ext cx="1328702" cy="551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Discussion Level</a:t>
            </a:r>
            <a:endParaRPr lang="he-IL" dirty="0"/>
          </a:p>
        </p:txBody>
      </p:sp>
      <p:pic>
        <p:nvPicPr>
          <p:cNvPr id="16" name="Picture 2">
            <a:hlinkClick r:id="rId4" action="ppaction://hlinksldjump"/>
          </p:cNvPr>
          <p:cNvPicPr>
            <a:picLocks noChangeAspect="1" noChangeArrowheads="1"/>
          </p:cNvPicPr>
          <p:nvPr/>
        </p:nvPicPr>
        <p:blipFill>
          <a:blip r:embed="rId5" cstate="print"/>
          <a:srcRect/>
          <a:stretch>
            <a:fillRect/>
          </a:stretch>
        </p:blipFill>
        <p:spPr bwMode="auto">
          <a:xfrm>
            <a:off x="71438" y="142852"/>
            <a:ext cx="1571604" cy="2228823"/>
          </a:xfrm>
          <a:prstGeom prst="rect">
            <a:avLst/>
          </a:prstGeom>
          <a:noFill/>
          <a:ln w="28575">
            <a:solidFill>
              <a:schemeClr val="tx1"/>
            </a:solidFill>
            <a:miter lim="800000"/>
            <a:headEnd/>
            <a:tailEnd/>
          </a:ln>
          <a:effectLst/>
        </p:spPr>
      </p:pic>
      <p:sp>
        <p:nvSpPr>
          <p:cNvPr id="17" name="מלבן מעוגל 16"/>
          <p:cNvSpPr/>
          <p:nvPr/>
        </p:nvSpPr>
        <p:spPr>
          <a:xfrm>
            <a:off x="785786" y="3500437"/>
            <a:ext cx="2000264" cy="480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“Fast Operational Decision”</a:t>
            </a:r>
            <a:endParaRPr lang="he-IL" dirty="0"/>
          </a:p>
        </p:txBody>
      </p:sp>
      <p:sp>
        <p:nvSpPr>
          <p:cNvPr id="18" name="TextBox 17"/>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1724367" y="854641"/>
            <a:ext cx="6087993" cy="1200329"/>
          </a:xfrm>
          <a:prstGeom prst="rect">
            <a:avLst/>
          </a:prstGeom>
          <a:solidFill>
            <a:schemeClr val="bg1"/>
          </a:solidFill>
        </p:spPr>
        <p:txBody>
          <a:bodyPr wrap="square" rtlCol="0">
            <a:spAutoFit/>
          </a:bodyPr>
          <a:lstStyle/>
          <a:p>
            <a:pPr algn="l" rtl="0"/>
            <a:r>
              <a:rPr lang="en-US" dirty="0" smtClean="0"/>
              <a:t>Operational Decision</a:t>
            </a:r>
          </a:p>
          <a:p>
            <a:pPr algn="l" rtl="0"/>
            <a:r>
              <a:rPr lang="en-US" dirty="0" smtClean="0"/>
              <a:t>Any battle that brings to operational decision is built on a number of victories in the field, land, sea and air. That is what causes the break</a:t>
            </a:r>
            <a:endParaRPr lang="en-US" dirty="0"/>
          </a:p>
        </p:txBody>
      </p:sp>
      <p:sp>
        <p:nvSpPr>
          <p:cNvPr id="19" name="TextBox 18"/>
          <p:cNvSpPr txBox="1"/>
          <p:nvPr/>
        </p:nvSpPr>
        <p:spPr>
          <a:xfrm>
            <a:off x="2915816" y="2708920"/>
            <a:ext cx="6143699" cy="3970318"/>
          </a:xfrm>
          <a:prstGeom prst="rect">
            <a:avLst/>
          </a:prstGeom>
          <a:solidFill>
            <a:schemeClr val="bg1"/>
          </a:solidFill>
        </p:spPr>
        <p:txBody>
          <a:bodyPr wrap="square" rtlCol="0">
            <a:spAutoFit/>
          </a:bodyPr>
          <a:lstStyle/>
          <a:p>
            <a:pPr algn="l" rtl="0"/>
            <a:r>
              <a:rPr lang="en-US" sz="1400" dirty="0" smtClean="0"/>
              <a:t>The enemy’s capability to operate efficiently against us by creating a situation in which (according to the decider) there are the right conditions to achieve the goal determined and the end state. Decisive situation can be noticed  as usual by the way the enemy lost his capability to operate against us effectively.</a:t>
            </a:r>
          </a:p>
          <a:p>
            <a:pPr marL="342900" indent="-342900" algn="l" rtl="0">
              <a:buFont typeface="+mj-lt"/>
              <a:buAutoNum type="alphaUcPeriod"/>
            </a:pPr>
            <a:r>
              <a:rPr lang="en-US" sz="1400" dirty="0" smtClean="0"/>
              <a:t>“Fast Operational Decision”</a:t>
            </a:r>
          </a:p>
          <a:p>
            <a:pPr algn="l" rtl="0"/>
            <a:r>
              <a:rPr lang="en-US" sz="1400" dirty="0" smtClean="0"/>
              <a:t>The ambition to achieve quick operational decision is still a central strategic value in Israel’s concept of defense, and it needs to remain the basis of the activation concept of the IDF. The main reasons for that are:</a:t>
            </a:r>
          </a:p>
          <a:p>
            <a:pPr marL="800100" lvl="1" indent="-342900" algn="l" rtl="0">
              <a:buFont typeface="+mj-lt"/>
              <a:buAutoNum type="arabicParenR"/>
            </a:pPr>
            <a:r>
              <a:rPr lang="en-US" sz="1400" dirty="0" smtClean="0"/>
              <a:t>The need to return as soon as possible the everyday life routine for the country, especially given the missiles threat on the civil home-front during a confrontation.</a:t>
            </a:r>
          </a:p>
          <a:p>
            <a:pPr marL="800100" lvl="1" indent="-342900" algn="l" rtl="0">
              <a:buFont typeface="+mj-lt"/>
              <a:buAutoNum type="arabicParenR"/>
            </a:pPr>
            <a:r>
              <a:rPr lang="en-US" sz="1400" dirty="0" smtClean="0"/>
              <a:t>The price the IDF will have to pay as the battle endures.</a:t>
            </a:r>
          </a:p>
          <a:p>
            <a:pPr marL="800100" lvl="1" indent="-342900" algn="l" rtl="0">
              <a:buFont typeface="+mj-lt"/>
              <a:buAutoNum type="arabicParenR"/>
            </a:pPr>
            <a:r>
              <a:rPr lang="en-US" sz="1400" dirty="0" smtClean="0"/>
              <a:t>A battle that ends quickly has a decisive effect of its own (six days war, gulf war).</a:t>
            </a:r>
          </a:p>
          <a:p>
            <a:pPr marL="800100" lvl="1" indent="-342900" algn="l" rtl="0">
              <a:buFont typeface="+mj-lt"/>
              <a:buAutoNum type="arabicParenR"/>
            </a:pPr>
            <a:r>
              <a:rPr lang="en-US" sz="1400" dirty="0" smtClean="0"/>
              <a:t>Rapid operational decision at one front (such as the Syrian) might delay or avoid involvement of other countries (such as Egypt).</a:t>
            </a:r>
            <a:endParaRPr lang="en-US" sz="1400" dirty="0"/>
          </a:p>
          <a:p>
            <a:pPr marL="358775" lvl="1" indent="-358775" algn="l" rtl="0">
              <a:buFont typeface="+mj-lt"/>
              <a:buAutoNum type="alphaUcPeriod" startAt="2"/>
              <a:tabLst>
                <a:tab pos="182563" algn="l"/>
              </a:tabLst>
            </a:pPr>
            <a:r>
              <a:rPr lang="en-US" sz="1400" dirty="0" smtClean="0"/>
              <a:t>The fast operational decision is a strategic principle, and one mustn’t replace it ‘automatically’ as a ‘conditional reflex’ regarding the system level -</a:t>
            </a:r>
            <a:endParaRPr lang="en-US" sz="1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משנה 1"/>
          <p:cNvSpPr>
            <a:spLocks noGrp="1"/>
          </p:cNvSpPr>
          <p:nvPr>
            <p:ph type="subTitle" idx="1"/>
          </p:nvPr>
        </p:nvSpPr>
        <p:spPr>
          <a:xfrm>
            <a:off x="1371600" y="4029076"/>
            <a:ext cx="6400800" cy="1752600"/>
          </a:xfrm>
        </p:spPr>
        <p:txBody>
          <a:bodyPr/>
          <a:lstStyle/>
          <a:p>
            <a:endParaRPr lang="he-IL"/>
          </a:p>
        </p:txBody>
      </p:sp>
      <p:sp>
        <p:nvSpPr>
          <p:cNvPr id="5" name="מלבן 4"/>
          <p:cNvSpPr/>
          <p:nvPr/>
        </p:nvSpPr>
        <p:spPr>
          <a:xfrm>
            <a:off x="785786" y="810853"/>
            <a:ext cx="7452000" cy="5547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74" name="Picture 2"/>
          <p:cNvPicPr>
            <a:picLocks noChangeAspect="1" noChangeArrowheads="1"/>
          </p:cNvPicPr>
          <p:nvPr/>
        </p:nvPicPr>
        <p:blipFill>
          <a:blip r:embed="rId2" cstate="print"/>
          <a:srcRect/>
          <a:stretch>
            <a:fillRect/>
          </a:stretch>
        </p:blipFill>
        <p:spPr bwMode="auto">
          <a:xfrm rot="21420000">
            <a:off x="895273" y="1826496"/>
            <a:ext cx="7172646" cy="4371823"/>
          </a:xfrm>
          <a:prstGeom prst="rect">
            <a:avLst/>
          </a:prstGeom>
          <a:noFill/>
          <a:ln w="9525">
            <a:noFill/>
            <a:miter lim="800000"/>
            <a:headEnd/>
            <a:tailEnd/>
          </a:ln>
          <a:effectLst/>
        </p:spPr>
      </p:pic>
      <p:sp>
        <p:nvSpPr>
          <p:cNvPr id="7" name="צורה חופשית 6"/>
          <p:cNvSpPr/>
          <p:nvPr/>
        </p:nvSpPr>
        <p:spPr>
          <a:xfrm>
            <a:off x="1142976" y="2287055"/>
            <a:ext cx="6815328" cy="1024128"/>
          </a:xfrm>
          <a:custGeom>
            <a:avLst/>
            <a:gdLst>
              <a:gd name="connsiteX0" fmla="*/ 829056 w 6815328"/>
              <a:gd name="connsiteY0" fmla="*/ 0 h 1024128"/>
              <a:gd name="connsiteX1" fmla="*/ 0 w 6815328"/>
              <a:gd name="connsiteY1" fmla="*/ 12192 h 1024128"/>
              <a:gd name="connsiteX2" fmla="*/ 0 w 6815328"/>
              <a:gd name="connsiteY2" fmla="*/ 682752 h 1024128"/>
              <a:gd name="connsiteX3" fmla="*/ 5839968 w 6815328"/>
              <a:gd name="connsiteY3" fmla="*/ 633984 h 1024128"/>
              <a:gd name="connsiteX4" fmla="*/ 5839968 w 6815328"/>
              <a:gd name="connsiteY4" fmla="*/ 1024128 h 1024128"/>
              <a:gd name="connsiteX5" fmla="*/ 6815328 w 6815328"/>
              <a:gd name="connsiteY5" fmla="*/ 1024128 h 1024128"/>
              <a:gd name="connsiteX6" fmla="*/ 6815328 w 6815328"/>
              <a:gd name="connsiteY6" fmla="*/ 365760 h 1024128"/>
              <a:gd name="connsiteX7" fmla="*/ 816864 w 6815328"/>
              <a:gd name="connsiteY7" fmla="*/ 390144 h 1024128"/>
              <a:gd name="connsiteX8" fmla="*/ 829056 w 6815328"/>
              <a:gd name="connsiteY8" fmla="*/ 0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5328" h="1024128">
                <a:moveTo>
                  <a:pt x="829056" y="0"/>
                </a:moveTo>
                <a:lnTo>
                  <a:pt x="0" y="12192"/>
                </a:lnTo>
                <a:lnTo>
                  <a:pt x="0" y="682752"/>
                </a:lnTo>
                <a:lnTo>
                  <a:pt x="5839968" y="633984"/>
                </a:lnTo>
                <a:lnTo>
                  <a:pt x="5839968" y="1024128"/>
                </a:lnTo>
                <a:lnTo>
                  <a:pt x="6815328" y="1024128"/>
                </a:lnTo>
                <a:lnTo>
                  <a:pt x="6815328" y="365760"/>
                </a:lnTo>
                <a:lnTo>
                  <a:pt x="816864" y="390144"/>
                </a:lnTo>
                <a:lnTo>
                  <a:pt x="829056" y="0"/>
                </a:lnTo>
                <a:close/>
              </a:path>
            </a:pathLst>
          </a:custGeom>
          <a:solidFill>
            <a:srgbClr val="FFFF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p:cNvSpPr txBox="1">
            <a:spLocks/>
          </p:cNvSpPr>
          <p:nvPr/>
        </p:nvSpPr>
        <p:spPr>
          <a:xfrm>
            <a:off x="357188" y="285731"/>
            <a:ext cx="7772400" cy="500063"/>
          </a:xfrm>
          <a:prstGeom prst="rect">
            <a:avLst/>
          </a:prstGeom>
        </p:spPr>
        <p:txBody>
          <a:bodyPr/>
          <a:lstStyle/>
          <a:p>
            <a:pPr lvl="0" algn="ctr">
              <a:spcBef>
                <a:spcPct val="0"/>
              </a:spcBef>
              <a:defRPr/>
            </a:pPr>
            <a:r>
              <a:rPr lang="en-US" sz="3600" b="1" dirty="0">
                <a:cs typeface="Guttman Hatzvi" pitchFamily="2" charset="-79"/>
              </a:rPr>
              <a:t>Strategy of the IDF 2002</a:t>
            </a:r>
            <a:endParaRPr kumimoji="0" lang="he-IL" sz="3600" b="1" i="0" u="none" strike="noStrike" kern="1200" cap="none" spc="0" normalizeH="0" baseline="0" noProof="0" dirty="0" smtClean="0">
              <a:ln>
                <a:noFill/>
              </a:ln>
              <a:solidFill>
                <a:schemeClr val="tx1"/>
              </a:solidFill>
              <a:effectLst/>
              <a:uLnTx/>
              <a:uFillTx/>
              <a:latin typeface="Guttman Hatzvi" pitchFamily="2" charset="-79"/>
              <a:ea typeface="+mj-ea"/>
              <a:cs typeface="Guttman Hatzvi" pitchFamily="2" charset="-79"/>
            </a:endParaRPr>
          </a:p>
        </p:txBody>
      </p:sp>
      <p:pic>
        <p:nvPicPr>
          <p:cNvPr id="3075" name="Picture 3"/>
          <p:cNvPicPr>
            <a:picLocks noChangeAspect="1" noChangeArrowheads="1"/>
          </p:cNvPicPr>
          <p:nvPr/>
        </p:nvPicPr>
        <p:blipFill>
          <a:blip r:embed="rId3" cstate="print"/>
          <a:srcRect/>
          <a:stretch>
            <a:fillRect/>
          </a:stretch>
        </p:blipFill>
        <p:spPr bwMode="auto">
          <a:xfrm rot="-180000">
            <a:off x="804810" y="980193"/>
            <a:ext cx="7453019" cy="922145"/>
          </a:xfrm>
          <a:prstGeom prst="rect">
            <a:avLst/>
          </a:prstGeom>
          <a:noFill/>
          <a:ln w="9525">
            <a:noFill/>
            <a:miter lim="800000"/>
            <a:headEnd/>
            <a:tailEnd/>
          </a:ln>
          <a:effectLst/>
        </p:spPr>
      </p:pic>
      <p:sp>
        <p:nvSpPr>
          <p:cNvPr id="11" name="צורה חופשית 10"/>
          <p:cNvSpPr/>
          <p:nvPr/>
        </p:nvSpPr>
        <p:spPr>
          <a:xfrm>
            <a:off x="1146048" y="4774176"/>
            <a:ext cx="6754368" cy="1162289"/>
          </a:xfrm>
          <a:custGeom>
            <a:avLst/>
            <a:gdLst>
              <a:gd name="connsiteX0" fmla="*/ 4572000 w 6754368"/>
              <a:gd name="connsiteY0" fmla="*/ 16241 h 1162289"/>
              <a:gd name="connsiteX1" fmla="*/ 12192 w 6754368"/>
              <a:gd name="connsiteY1" fmla="*/ 4049 h 1162289"/>
              <a:gd name="connsiteX2" fmla="*/ 0 w 6754368"/>
              <a:gd name="connsiteY2" fmla="*/ 759953 h 1162289"/>
              <a:gd name="connsiteX3" fmla="*/ 3352800 w 6754368"/>
              <a:gd name="connsiteY3" fmla="*/ 784337 h 1162289"/>
              <a:gd name="connsiteX4" fmla="*/ 3352800 w 6754368"/>
              <a:gd name="connsiteY4" fmla="*/ 1162289 h 1162289"/>
              <a:gd name="connsiteX5" fmla="*/ 6742176 w 6754368"/>
              <a:gd name="connsiteY5" fmla="*/ 1137905 h 1162289"/>
              <a:gd name="connsiteX6" fmla="*/ 6754368 w 6754368"/>
              <a:gd name="connsiteY6" fmla="*/ 442961 h 1162289"/>
              <a:gd name="connsiteX7" fmla="*/ 4523232 w 6754368"/>
              <a:gd name="connsiteY7" fmla="*/ 430769 h 1162289"/>
              <a:gd name="connsiteX8" fmla="*/ 4572000 w 6754368"/>
              <a:gd name="connsiteY8" fmla="*/ 16241 h 116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4368" h="1162289">
                <a:moveTo>
                  <a:pt x="4572000" y="16241"/>
                </a:moveTo>
                <a:lnTo>
                  <a:pt x="12192" y="4049"/>
                </a:lnTo>
                <a:lnTo>
                  <a:pt x="0" y="759953"/>
                </a:lnTo>
                <a:lnTo>
                  <a:pt x="3352800" y="784337"/>
                </a:lnTo>
                <a:lnTo>
                  <a:pt x="3352800" y="1162289"/>
                </a:lnTo>
                <a:lnTo>
                  <a:pt x="6742176" y="1137905"/>
                </a:lnTo>
                <a:lnTo>
                  <a:pt x="6754368" y="442961"/>
                </a:lnTo>
                <a:lnTo>
                  <a:pt x="4523232" y="430769"/>
                </a:lnTo>
                <a:cubicBezTo>
                  <a:pt x="4560155" y="0"/>
                  <a:pt x="4702570" y="4049"/>
                  <a:pt x="4572000" y="16241"/>
                </a:cubicBezTo>
                <a:close/>
              </a:path>
            </a:pathLst>
          </a:custGeom>
          <a:solidFill>
            <a:srgbClr val="FFFF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a:hlinkClick r:id="rId4" action="ppaction://hlinksldjump"/>
          </p:cNvPr>
          <p:cNvPicPr>
            <a:picLocks noChangeAspect="1" noChangeArrowheads="1"/>
          </p:cNvPicPr>
          <p:nvPr/>
        </p:nvPicPr>
        <p:blipFill>
          <a:blip r:embed="rId5" cstate="print"/>
          <a:srcRect/>
          <a:stretch>
            <a:fillRect/>
          </a:stretch>
        </p:blipFill>
        <p:spPr bwMode="auto">
          <a:xfrm>
            <a:off x="71438" y="71414"/>
            <a:ext cx="1571604" cy="2228823"/>
          </a:xfrm>
          <a:prstGeom prst="rect">
            <a:avLst/>
          </a:prstGeom>
          <a:noFill/>
          <a:ln w="28575">
            <a:solidFill>
              <a:schemeClr val="tx1"/>
            </a:solidFill>
            <a:miter lim="800000"/>
            <a:headEnd/>
            <a:tailEnd/>
          </a:ln>
          <a:effectLst/>
        </p:spPr>
      </p:pic>
      <p:sp>
        <p:nvSpPr>
          <p:cNvPr id="10" name="מלבן מעוגל 9"/>
          <p:cNvSpPr/>
          <p:nvPr/>
        </p:nvSpPr>
        <p:spPr>
          <a:xfrm>
            <a:off x="71438" y="5587540"/>
            <a:ext cx="2270626" cy="697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Requirement from Operational Decision</a:t>
            </a:r>
            <a:endParaRPr lang="he-IL" dirty="0"/>
          </a:p>
        </p:txBody>
      </p:sp>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TextBox 2"/>
          <p:cNvSpPr txBox="1"/>
          <p:nvPr/>
        </p:nvSpPr>
        <p:spPr>
          <a:xfrm>
            <a:off x="1233662" y="2171220"/>
            <a:ext cx="6525368" cy="3416320"/>
          </a:xfrm>
          <a:prstGeom prst="rect">
            <a:avLst/>
          </a:prstGeom>
          <a:solidFill>
            <a:schemeClr val="bg1"/>
          </a:solidFill>
        </p:spPr>
        <p:txBody>
          <a:bodyPr wrap="square" rtlCol="0">
            <a:spAutoFit/>
          </a:bodyPr>
          <a:lstStyle/>
          <a:p>
            <a:pPr algn="l" rtl="0"/>
            <a:r>
              <a:rPr lang="en-US" dirty="0" smtClean="0"/>
              <a:t>The response is the capability to fulfill the purpose imposed on the IDF; the military ability to stand versus two fronts: on one to defend and on the other – to decide, and if forced to, to handle the combat with the Palestinian front; the ability to reach the required objectives in sea, air and land – in a limited clash; remove as soon as possible the physical threat over Israel. The basic ability needed from the Chief of General Staff, from the Commanders of Directorates and Branches is to bring to operational perfection the force available: efficiently and in the cheapest price. The ability to reach military operational decision of the enemy without destroying the structure (stocks, manpower, war spirit, support, </a:t>
            </a:r>
            <a:r>
              <a:rPr lang="en-US" dirty="0" err="1" smtClean="0"/>
              <a:t>etc</a:t>
            </a:r>
            <a:r>
              <a:rPr lang="en-US" dirty="0" smtClean="0"/>
              <a:t>) that will doubt the tactical accomplishment.</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כותרת 1"/>
          <p:cNvSpPr>
            <a:spLocks noGrp="1"/>
          </p:cNvSpPr>
          <p:nvPr>
            <p:ph type="title"/>
          </p:nvPr>
        </p:nvSpPr>
        <p:spPr>
          <a:xfrm>
            <a:off x="1259632" y="260648"/>
            <a:ext cx="7500990" cy="868346"/>
          </a:xfrm>
        </p:spPr>
        <p:txBody>
          <a:bodyPr/>
          <a:lstStyle/>
          <a:p>
            <a:pPr rtl="0" eaLnBrk="1" hangingPunct="1"/>
            <a:r>
              <a:rPr lang="en-US" dirty="0" smtClean="0">
                <a:latin typeface="+mj-lt"/>
              </a:rPr>
              <a:t>How to reach operational decision?</a:t>
            </a:r>
            <a:endParaRPr lang="he-IL" dirty="0" smtClean="0">
              <a:latin typeface="+mj-lt"/>
            </a:endParaRPr>
          </a:p>
        </p:txBody>
      </p:sp>
      <p:pic>
        <p:nvPicPr>
          <p:cNvPr id="21506" name="Picture 2"/>
          <p:cNvPicPr>
            <a:picLocks noChangeAspect="1" noChangeArrowheads="1"/>
          </p:cNvPicPr>
          <p:nvPr/>
        </p:nvPicPr>
        <p:blipFill>
          <a:blip r:embed="rId2" cstate="print"/>
          <a:srcRect/>
          <a:stretch>
            <a:fillRect/>
          </a:stretch>
        </p:blipFill>
        <p:spPr bwMode="auto">
          <a:xfrm>
            <a:off x="1696901" y="1000108"/>
            <a:ext cx="6232685" cy="4743447"/>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
        <p:nvSpPr>
          <p:cNvPr id="6" name="כותרת משנה 2"/>
          <p:cNvSpPr txBox="1">
            <a:spLocks/>
          </p:cNvSpPr>
          <p:nvPr/>
        </p:nvSpPr>
        <p:spPr>
          <a:xfrm>
            <a:off x="1555757" y="5762918"/>
            <a:ext cx="6616643" cy="500066"/>
          </a:xfrm>
          <a:prstGeom prst="rect">
            <a:avLst/>
          </a:prstGeom>
        </p:spPr>
        <p:txBody>
          <a:bodyPr rtlCol="1">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solidFill>
                  <a:srgbClr val="FF0000"/>
                </a:solidFill>
                <a:latin typeface="+mj-lt"/>
                <a:cs typeface="Guttman Hatzvi" pitchFamily="2" charset="-79"/>
              </a:rPr>
              <a:t>Hint for the developing understanding that fire can be an alternative for maneuvering in order to each operational decision</a:t>
            </a:r>
            <a:endParaRPr kumimoji="0" lang="he-IL" sz="1600" b="1" i="0" u="none" strike="noStrike" kern="1200" cap="none" spc="0" normalizeH="0" baseline="0" noProof="0" dirty="0" smtClean="0">
              <a:ln>
                <a:noFill/>
              </a:ln>
              <a:solidFill>
                <a:srgbClr val="FF0000"/>
              </a:solidFill>
              <a:effectLst/>
              <a:uLnTx/>
              <a:uFillTx/>
              <a:latin typeface="Guttman Hatzvi" pitchFamily="2" charset="-79"/>
              <a:ea typeface="+mn-ea"/>
              <a:cs typeface="Guttman Hatzvi" pitchFamily="2" charset="-79"/>
            </a:endParaRPr>
          </a:p>
        </p:txBody>
      </p:sp>
      <p:sp>
        <p:nvSpPr>
          <p:cNvPr id="7" name="צורה חופשית 6"/>
          <p:cNvSpPr/>
          <p:nvPr/>
        </p:nvSpPr>
        <p:spPr>
          <a:xfrm>
            <a:off x="1928549" y="3798568"/>
            <a:ext cx="5315712" cy="1280160"/>
          </a:xfrm>
          <a:custGeom>
            <a:avLst/>
            <a:gdLst>
              <a:gd name="connsiteX0" fmla="*/ 3901440 w 5315712"/>
              <a:gd name="connsiteY0" fmla="*/ 0 h 1280160"/>
              <a:gd name="connsiteX1" fmla="*/ 12192 w 5315712"/>
              <a:gd name="connsiteY1" fmla="*/ 24384 h 1280160"/>
              <a:gd name="connsiteX2" fmla="*/ 0 w 5315712"/>
              <a:gd name="connsiteY2" fmla="*/ 1011936 h 1280160"/>
              <a:gd name="connsiteX3" fmla="*/ 902208 w 5315712"/>
              <a:gd name="connsiteY3" fmla="*/ 1011936 h 1280160"/>
              <a:gd name="connsiteX4" fmla="*/ 890016 w 5315712"/>
              <a:gd name="connsiteY4" fmla="*/ 1280160 h 1280160"/>
              <a:gd name="connsiteX5" fmla="*/ 5315712 w 5315712"/>
              <a:gd name="connsiteY5" fmla="*/ 1280160 h 1280160"/>
              <a:gd name="connsiteX6" fmla="*/ 5303520 w 5315712"/>
              <a:gd name="connsiteY6" fmla="*/ 341376 h 1280160"/>
              <a:gd name="connsiteX7" fmla="*/ 3913632 w 5315712"/>
              <a:gd name="connsiteY7" fmla="*/ 341376 h 1280160"/>
              <a:gd name="connsiteX8" fmla="*/ 3901440 w 5315712"/>
              <a:gd name="connsiteY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5712" h="1280160">
                <a:moveTo>
                  <a:pt x="3901440" y="0"/>
                </a:moveTo>
                <a:lnTo>
                  <a:pt x="12192" y="24384"/>
                </a:lnTo>
                <a:lnTo>
                  <a:pt x="0" y="1011936"/>
                </a:lnTo>
                <a:lnTo>
                  <a:pt x="902208" y="1011936"/>
                </a:lnTo>
                <a:lnTo>
                  <a:pt x="890016" y="1280160"/>
                </a:lnTo>
                <a:lnTo>
                  <a:pt x="5315712" y="1280160"/>
                </a:lnTo>
                <a:lnTo>
                  <a:pt x="5303520" y="341376"/>
                </a:lnTo>
                <a:lnTo>
                  <a:pt x="3913632" y="341376"/>
                </a:lnTo>
                <a:lnTo>
                  <a:pt x="3901440" y="0"/>
                </a:lnTo>
                <a:close/>
              </a:path>
            </a:pathLst>
          </a:custGeom>
          <a:solidFill>
            <a:srgbClr val="FFFF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714348" y="4143380"/>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Means</a:t>
            </a:r>
            <a:endParaRPr lang="he-IL" dirty="0"/>
          </a:p>
        </p:txBody>
      </p:sp>
      <p:pic>
        <p:nvPicPr>
          <p:cNvPr id="9" name="Picture 2"/>
          <p:cNvPicPr>
            <a:picLocks noChangeAspect="1" noChangeArrowheads="1"/>
          </p:cNvPicPr>
          <p:nvPr/>
        </p:nvPicPr>
        <p:blipFill>
          <a:blip r:embed="rId3" cstate="print"/>
          <a:srcRect/>
          <a:stretch>
            <a:fillRect/>
          </a:stretch>
        </p:blipFill>
        <p:spPr bwMode="auto">
          <a:xfrm>
            <a:off x="285752" y="57169"/>
            <a:ext cx="1571604" cy="2228823"/>
          </a:xfrm>
          <a:prstGeom prst="rect">
            <a:avLst/>
          </a:prstGeom>
          <a:noFill/>
          <a:ln w="28575">
            <a:solidFill>
              <a:schemeClr val="tx1"/>
            </a:solidFill>
            <a:miter lim="800000"/>
            <a:headEnd/>
            <a:tailEnd/>
          </a:ln>
          <a:effectLst/>
        </p:spPr>
      </p:pic>
      <p:sp>
        <p:nvSpPr>
          <p:cNvPr id="10" name="לחצן פעולה: בית 9">
            <a:hlinkClick r:id="rId4" action="ppaction://hlinksldjump" highlightClick="1"/>
          </p:cNvPr>
          <p:cNvSpPr/>
          <p:nvPr/>
        </p:nvSpPr>
        <p:spPr>
          <a:xfrm>
            <a:off x="285720" y="5214950"/>
            <a:ext cx="928694" cy="857256"/>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1" name="TextBox 10"/>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2001372" y="1093206"/>
            <a:ext cx="5666972" cy="4524315"/>
          </a:xfrm>
          <a:prstGeom prst="rect">
            <a:avLst/>
          </a:prstGeom>
          <a:solidFill>
            <a:schemeClr val="bg1"/>
          </a:solidFill>
        </p:spPr>
        <p:txBody>
          <a:bodyPr wrap="square" rtlCol="0">
            <a:spAutoFit/>
          </a:bodyPr>
          <a:lstStyle/>
          <a:p>
            <a:pPr algn="l" rtl="0"/>
            <a:r>
              <a:rPr lang="en-US" dirty="0" smtClean="0"/>
              <a:t>In these levels one must avoid from acting quickly and paying a high price.</a:t>
            </a:r>
            <a:endParaRPr lang="en-US" dirty="0"/>
          </a:p>
          <a:p>
            <a:pPr marL="342900" indent="-342900" algn="l" rtl="0">
              <a:buFont typeface="+mj-lt"/>
              <a:buAutoNum type="alphaUcPeriod"/>
            </a:pPr>
            <a:r>
              <a:rPr lang="en-US" dirty="0" smtClean="0"/>
              <a:t>In arenas where the maneuvering isn’t relevant there is not way to defeat, there is a need to prioritize targets for a strategic purpose and not for defeating strategically. On the other hand, in arenas where there is maneuvering (front), developing the ability to destroy targets with high performance and in a relatively low price helps us change the one-dimension thinking, in which attacking with fire meant ‘slow’ fighting and ‘worthwhile’, and maneuvering meant fast combat with many casualties. In the end, there is dependence between two types of war, and operational decision will be achieved by integration and balance between them (therefore there is importance for the one having impact on time).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074" name="כותרת 1"/>
          <p:cNvSpPr>
            <a:spLocks noGrp="1"/>
          </p:cNvSpPr>
          <p:nvPr>
            <p:ph type="title"/>
          </p:nvPr>
        </p:nvSpPr>
        <p:spPr>
          <a:xfrm>
            <a:off x="571477" y="76633"/>
            <a:ext cx="7211656" cy="868346"/>
          </a:xfrm>
        </p:spPr>
        <p:txBody>
          <a:bodyPr/>
          <a:lstStyle/>
          <a:p>
            <a:pPr algn="l"/>
            <a:r>
              <a:rPr lang="en-US" dirty="0">
                <a:solidFill>
                  <a:prstClr val="black"/>
                </a:solidFill>
                <a:latin typeface="Calibri"/>
              </a:rPr>
              <a:t>The Change in the Meaning of the Term ‘Operational Decision’ </a:t>
            </a:r>
            <a:r>
              <a:rPr lang="en-US" dirty="0" smtClean="0">
                <a:solidFill>
                  <a:prstClr val="black"/>
                </a:solidFill>
                <a:latin typeface="Calibri"/>
              </a:rPr>
              <a:t>– 2002</a:t>
            </a:r>
            <a:endParaRPr lang="he-IL" dirty="0" smtClean="0"/>
          </a:p>
        </p:txBody>
      </p:sp>
      <p:sp>
        <p:nvSpPr>
          <p:cNvPr id="3075" name="מציין מיקום תוכן 2"/>
          <p:cNvSpPr>
            <a:spLocks noGrp="1"/>
          </p:cNvSpPr>
          <p:nvPr>
            <p:ph idx="1"/>
          </p:nvPr>
        </p:nvSpPr>
        <p:spPr>
          <a:xfrm>
            <a:off x="141704" y="2708920"/>
            <a:ext cx="8894792" cy="357190"/>
          </a:xfrm>
        </p:spPr>
        <p:txBody>
          <a:bodyPr/>
          <a:lstStyle/>
          <a:p>
            <a:pPr marL="0" lvl="0" indent="0" algn="l" rtl="0">
              <a:buNone/>
            </a:pPr>
            <a:r>
              <a:rPr lang="en-US" sz="1800" dirty="0">
                <a:solidFill>
                  <a:prstClr val="black"/>
                </a:solidFill>
                <a:latin typeface="Calibri"/>
              </a:rPr>
              <a:t>Comparative analysis of the use of the term ‘operational decision’ in light of five parameters:</a:t>
            </a:r>
          </a:p>
        </p:txBody>
      </p:sp>
      <p:graphicFrame>
        <p:nvGraphicFramePr>
          <p:cNvPr id="61" name="מציין מיקום תוכן 3"/>
          <p:cNvGraphicFramePr>
            <a:graphicFrameLocks/>
          </p:cNvGraphicFramePr>
          <p:nvPr>
            <p:extLst>
              <p:ext uri="{D42A27DB-BD31-4B8C-83A1-F6EECF244321}">
                <p14:modId xmlns:p14="http://schemas.microsoft.com/office/powerpoint/2010/main" val="2252373874"/>
              </p:ext>
            </p:extLst>
          </p:nvPr>
        </p:nvGraphicFramePr>
        <p:xfrm>
          <a:off x="35496" y="3212976"/>
          <a:ext cx="9108504" cy="3562055"/>
        </p:xfrm>
        <a:graphic>
          <a:graphicData uri="http://schemas.openxmlformats.org/drawingml/2006/table">
            <a:tbl>
              <a:tblPr rtl="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53581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Limited clashes</a:t>
                      </a:r>
                      <a:r>
                        <a:rPr lang="en-US" sz="1800" baseline="0" dirty="0" smtClean="0">
                          <a:solidFill>
                            <a:srgbClr val="FF0000"/>
                          </a:solidFill>
                        </a:rPr>
                        <a:t> in the West Bank</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0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“Exhaust someone getting exhausted” + decision</a:t>
                      </a:r>
                      <a:r>
                        <a:rPr lang="en-US" sz="1800" baseline="0" dirty="0" smtClean="0">
                          <a:solidFill>
                            <a:srgbClr val="FF0000"/>
                          </a:solidFill>
                        </a:rPr>
                        <a:t> gathered – “exhausting” the enemy, long breathing space and durability”</a:t>
                      </a:r>
                      <a:endParaRPr lang="en-US"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basic components of the decision</a:t>
                      </a:r>
                      <a:r>
                        <a:rPr lang="en-US" sz="1800" kern="1200" baseline="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Strategic-Political</a:t>
                      </a:r>
                      <a:endParaRPr lang="he-IL" sz="1800" dirty="0" smtClean="0">
                        <a:solidFill>
                          <a:srgbClr val="FF0000"/>
                        </a:solidFill>
                      </a:endParaRPr>
                    </a:p>
                    <a:p>
                      <a:pPr rtl="1"/>
                      <a:endParaRPr lang="he-I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level of war in which operation decision will be expressed;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5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Awareness, not only military means</a:t>
                      </a:r>
                      <a:endParaRPr lang="he-IL" sz="1800" dirty="0" smtClean="0">
                        <a:solidFill>
                          <a:srgbClr val="FF0000"/>
                        </a:solidFill>
                      </a:endParaRPr>
                    </a:p>
                    <a:p>
                      <a:pPr algn="l" rtl="0"/>
                      <a:endParaRPr lang="he-IL"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5812">
                <a:tc>
                  <a:txBody>
                    <a:bodyPr/>
                    <a:lstStyle/>
                    <a:p>
                      <a:pPr algn="l" rtl="0"/>
                      <a:r>
                        <a:rPr lang="en-US" sz="1800" dirty="0" smtClean="0">
                          <a:solidFill>
                            <a:srgbClr val="FF0000"/>
                          </a:solidFill>
                        </a:rPr>
                        <a:t>Slow and ongoing</a:t>
                      </a:r>
                      <a:endParaRPr lang="he-IL"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relation between operational decision the time of the confront</a:t>
                      </a:r>
                      <a:endParaRPr lang="he-IL"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5" name="Picture 2">
            <a:hlinkClick r:id="rId2" action="ppaction://hlinksldjump"/>
          </p:cNvPr>
          <p:cNvPicPr>
            <a:picLocks noChangeAspect="1" noChangeArrowheads="1"/>
          </p:cNvPicPr>
          <p:nvPr/>
        </p:nvPicPr>
        <p:blipFill>
          <a:blip r:embed="rId3" cstate="screen"/>
          <a:srcRect/>
          <a:stretch>
            <a:fillRect/>
          </a:stretch>
        </p:blipFill>
        <p:spPr>
          <a:xfrm>
            <a:off x="8083073" y="5351506"/>
            <a:ext cx="987561" cy="1350984"/>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65" name="אליפסה 27"/>
          <p:cNvSpPr/>
          <p:nvPr/>
        </p:nvSpPr>
        <p:spPr>
          <a:xfrm>
            <a:off x="7880816"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6" name="TextBox 65"/>
          <p:cNvSpPr txBox="1"/>
          <p:nvPr/>
        </p:nvSpPr>
        <p:spPr>
          <a:xfrm>
            <a:off x="7666504"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7" name="TextBox 66"/>
          <p:cNvSpPr txBox="1"/>
          <p:nvPr/>
        </p:nvSpPr>
        <p:spPr>
          <a:xfrm>
            <a:off x="57147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8" name="אליפסה 30"/>
          <p:cNvSpPr/>
          <p:nvPr/>
        </p:nvSpPr>
        <p:spPr>
          <a:xfrm>
            <a:off x="5312260"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9" name="TextBox 68"/>
          <p:cNvSpPr txBox="1"/>
          <p:nvPr/>
        </p:nvSpPr>
        <p:spPr>
          <a:xfrm>
            <a:off x="271461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0" name="TextBox 69"/>
          <p:cNvSpPr txBox="1"/>
          <p:nvPr/>
        </p:nvSpPr>
        <p:spPr>
          <a:xfrm>
            <a:off x="5102711"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1" name="אליפסה 33"/>
          <p:cNvSpPr/>
          <p:nvPr/>
        </p:nvSpPr>
        <p:spPr>
          <a:xfrm>
            <a:off x="779365"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4"/>
          <p:cNvSpPr/>
          <p:nvPr/>
        </p:nvSpPr>
        <p:spPr>
          <a:xfrm>
            <a:off x="2919399"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4" name="TextBox 42"/>
          <p:cNvSpPr txBox="1">
            <a:spLocks noChangeArrowheads="1"/>
          </p:cNvSpPr>
          <p:nvPr/>
        </p:nvSpPr>
        <p:spPr bwMode="auto">
          <a:xfrm>
            <a:off x="6636677" y="1137854"/>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76" name="TextBox 42"/>
          <p:cNvSpPr txBox="1">
            <a:spLocks noChangeArrowheads="1"/>
          </p:cNvSpPr>
          <p:nvPr/>
        </p:nvSpPr>
        <p:spPr bwMode="auto">
          <a:xfrm>
            <a:off x="4758733" y="1137854"/>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78" name="TextBox 42"/>
          <p:cNvSpPr txBox="1">
            <a:spLocks noChangeArrowheads="1"/>
          </p:cNvSpPr>
          <p:nvPr/>
        </p:nvSpPr>
        <p:spPr bwMode="auto">
          <a:xfrm>
            <a:off x="1476602" y="1196783"/>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80" name="TextBox 79"/>
          <p:cNvSpPr txBox="1">
            <a:spLocks noChangeArrowheads="1"/>
          </p:cNvSpPr>
          <p:nvPr/>
        </p:nvSpPr>
        <p:spPr bwMode="auto">
          <a:xfrm>
            <a:off x="5717593" y="1676321"/>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81" name="מחבר ישר 43"/>
          <p:cNvCxnSpPr/>
          <p:nvPr/>
        </p:nvCxnSpPr>
        <p:spPr>
          <a:xfrm rot="5400000">
            <a:off x="7067160" y="196135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82" name="מחבר ישר 44"/>
          <p:cNvCxnSpPr/>
          <p:nvPr/>
        </p:nvCxnSpPr>
        <p:spPr>
          <a:xfrm rot="5400000">
            <a:off x="5207329" y="195742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83" name="מחבר ישר 45"/>
          <p:cNvCxnSpPr/>
          <p:nvPr/>
        </p:nvCxnSpPr>
        <p:spPr>
          <a:xfrm rot="5400000">
            <a:off x="1876569" y="194523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5" name="TextBox 42"/>
          <p:cNvSpPr txBox="1">
            <a:spLocks noChangeArrowheads="1"/>
          </p:cNvSpPr>
          <p:nvPr/>
        </p:nvSpPr>
        <p:spPr bwMode="auto">
          <a:xfrm>
            <a:off x="4188465" y="1676321"/>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87" name="TextBox 42"/>
          <p:cNvSpPr txBox="1">
            <a:spLocks noChangeArrowheads="1"/>
          </p:cNvSpPr>
          <p:nvPr/>
        </p:nvSpPr>
        <p:spPr bwMode="auto">
          <a:xfrm>
            <a:off x="3292025" y="1676321"/>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89" name="TextBox 88"/>
          <p:cNvSpPr txBox="1">
            <a:spLocks noChangeArrowheads="1"/>
          </p:cNvSpPr>
          <p:nvPr/>
        </p:nvSpPr>
        <p:spPr bwMode="auto">
          <a:xfrm>
            <a:off x="955035" y="1647482"/>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90" name="מחבר ישר 52"/>
          <p:cNvCxnSpPr/>
          <p:nvPr/>
        </p:nvCxnSpPr>
        <p:spPr>
          <a:xfrm rot="5400000">
            <a:off x="7845408" y="1960796"/>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1" name="מחבר ישר 53"/>
          <p:cNvCxnSpPr/>
          <p:nvPr/>
        </p:nvCxnSpPr>
        <p:spPr>
          <a:xfrm rot="5400000">
            <a:off x="8568594" y="1276796"/>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92" name="TextBox 42"/>
          <p:cNvSpPr txBox="1">
            <a:spLocks noChangeArrowheads="1"/>
          </p:cNvSpPr>
          <p:nvPr/>
        </p:nvSpPr>
        <p:spPr bwMode="auto">
          <a:xfrm>
            <a:off x="8100392" y="1442242"/>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93" name="מחבר ישר 57"/>
          <p:cNvCxnSpPr/>
          <p:nvPr/>
        </p:nvCxnSpPr>
        <p:spPr>
          <a:xfrm rot="5400000">
            <a:off x="776289" y="2047424"/>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94" name="מחבר ישר 58"/>
          <p:cNvCxnSpPr/>
          <p:nvPr/>
        </p:nvCxnSpPr>
        <p:spPr>
          <a:xfrm rot="5400000">
            <a:off x="486530" y="1402234"/>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95" name="TextBox 42"/>
          <p:cNvSpPr txBox="1">
            <a:spLocks noChangeArrowheads="1"/>
          </p:cNvSpPr>
          <p:nvPr/>
        </p:nvSpPr>
        <p:spPr bwMode="auto">
          <a:xfrm>
            <a:off x="-7832" y="1249991"/>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cxnSp>
        <p:nvCxnSpPr>
          <p:cNvPr id="98" name="מחבר ישר 26"/>
          <p:cNvCxnSpPr/>
          <p:nvPr/>
        </p:nvCxnSpPr>
        <p:spPr>
          <a:xfrm rot="10800000">
            <a:off x="0" y="2203723"/>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אליפסה 27"/>
          <p:cNvSpPr/>
          <p:nvPr/>
        </p:nvSpPr>
        <p:spPr>
          <a:xfrm>
            <a:off x="7880816"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0" name="אליפסה 30"/>
          <p:cNvSpPr/>
          <p:nvPr/>
        </p:nvSpPr>
        <p:spPr>
          <a:xfrm>
            <a:off x="5312260"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1" name="אליפסה 33"/>
          <p:cNvSpPr/>
          <p:nvPr/>
        </p:nvSpPr>
        <p:spPr>
          <a:xfrm>
            <a:off x="779365"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2" name="אליפסה 34"/>
          <p:cNvSpPr/>
          <p:nvPr/>
        </p:nvSpPr>
        <p:spPr>
          <a:xfrm>
            <a:off x="2919399"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3" name="אליפסה 35"/>
          <p:cNvSpPr/>
          <p:nvPr/>
        </p:nvSpPr>
        <p:spPr>
          <a:xfrm>
            <a:off x="7211906"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4" name="אליפסה 37"/>
          <p:cNvSpPr/>
          <p:nvPr/>
        </p:nvSpPr>
        <p:spPr>
          <a:xfrm>
            <a:off x="5352074"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5" name="אליפסה 39"/>
          <p:cNvSpPr/>
          <p:nvPr/>
        </p:nvSpPr>
        <p:spPr>
          <a:xfrm>
            <a:off x="20091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6" name="אליפסה 41"/>
          <p:cNvSpPr/>
          <p:nvPr/>
        </p:nvSpPr>
        <p:spPr>
          <a:xfrm>
            <a:off x="642374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7" name="אליפסה 46"/>
          <p:cNvSpPr/>
          <p:nvPr/>
        </p:nvSpPr>
        <p:spPr>
          <a:xfrm>
            <a:off x="4506671"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8" name="אליפסה 48"/>
          <p:cNvSpPr/>
          <p:nvPr/>
        </p:nvSpPr>
        <p:spPr>
          <a:xfrm>
            <a:off x="3577977"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9" name="אליפסה 50"/>
          <p:cNvSpPr/>
          <p:nvPr/>
        </p:nvSpPr>
        <p:spPr>
          <a:xfrm>
            <a:off x="12205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0" name="אליפסה 61"/>
          <p:cNvSpPr/>
          <p:nvPr/>
        </p:nvSpPr>
        <p:spPr>
          <a:xfrm>
            <a:off x="7211906" y="2119734"/>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1" name="אליפסה 62"/>
          <p:cNvSpPr/>
          <p:nvPr/>
        </p:nvSpPr>
        <p:spPr>
          <a:xfrm>
            <a:off x="808458" y="210103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1"/>
          <p:cNvSpPr txBox="1">
            <a:spLocks/>
          </p:cNvSpPr>
          <p:nvPr/>
        </p:nvSpPr>
        <p:spPr>
          <a:xfrm>
            <a:off x="357188" y="0"/>
            <a:ext cx="7772400" cy="5000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Guttman Hatzvi" pitchFamily="2" charset="-79"/>
              </a:rPr>
              <a:t>During Combat in the West Bank - 2003</a:t>
            </a:r>
            <a:endParaRPr kumimoji="0" lang="he-IL" sz="3600" b="1" i="0" u="none" strike="noStrike" kern="1200" cap="none" spc="0" normalizeH="0" baseline="0" noProof="0" dirty="0" smtClean="0">
              <a:ln>
                <a:noFill/>
              </a:ln>
              <a:solidFill>
                <a:schemeClr val="tx1"/>
              </a:solidFill>
              <a:effectLst/>
              <a:uLnTx/>
              <a:uFillTx/>
              <a:latin typeface="+mj-lt"/>
              <a:ea typeface="+mj-ea"/>
              <a:cs typeface="Guttman Hatzvi" pitchFamily="2" charset="-79"/>
            </a:endParaRPr>
          </a:p>
        </p:txBody>
      </p:sp>
      <p:pic>
        <p:nvPicPr>
          <p:cNvPr id="28674" name="Picture 2"/>
          <p:cNvPicPr>
            <a:picLocks noGrp="1" noChangeAspect="1" noChangeArrowheads="1"/>
          </p:cNvPicPr>
          <p:nvPr>
            <p:ph idx="1"/>
          </p:nvPr>
        </p:nvPicPr>
        <p:blipFill>
          <a:blip r:embed="rId3" cstate="screen"/>
          <a:srcRect/>
          <a:stretch>
            <a:fillRect/>
          </a:stretch>
        </p:blipFill>
        <p:spPr>
          <a:xfrm>
            <a:off x="5715040" y="1261476"/>
            <a:ext cx="2143108" cy="2931772"/>
          </a:xfrm>
          <a:ln w="38100" cap="sq">
            <a:solidFill>
              <a:srgbClr val="000000"/>
            </a:solidFill>
          </a:ln>
          <a:effectLst>
            <a:outerShdw blurRad="50800" dist="38100" dir="2700000" algn="tl" rotWithShape="0">
              <a:srgbClr val="000000">
                <a:alpha val="43000"/>
              </a:srgbClr>
            </a:outerShdw>
          </a:effectLst>
        </p:spPr>
      </p:pic>
      <p:pic>
        <p:nvPicPr>
          <p:cNvPr id="28676" name="Picture 4"/>
          <p:cNvPicPr>
            <a:picLocks noChangeAspect="1" noChangeArrowheads="1"/>
          </p:cNvPicPr>
          <p:nvPr/>
        </p:nvPicPr>
        <p:blipFill>
          <a:blip r:embed="rId4" cstate="print"/>
          <a:srcRect/>
          <a:stretch>
            <a:fillRect/>
          </a:stretch>
        </p:blipFill>
        <p:spPr bwMode="auto">
          <a:xfrm>
            <a:off x="4338704" y="540932"/>
            <a:ext cx="5143504" cy="557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צורה חופשית 6"/>
          <p:cNvSpPr/>
          <p:nvPr/>
        </p:nvSpPr>
        <p:spPr>
          <a:xfrm>
            <a:off x="3357586" y="910972"/>
            <a:ext cx="4462272" cy="1292352"/>
          </a:xfrm>
          <a:custGeom>
            <a:avLst/>
            <a:gdLst>
              <a:gd name="connsiteX0" fmla="*/ 4425696 w 4462272"/>
              <a:gd name="connsiteY0" fmla="*/ 36576 h 1292352"/>
              <a:gd name="connsiteX1" fmla="*/ 2292096 w 4462272"/>
              <a:gd name="connsiteY1" fmla="*/ 0 h 1292352"/>
              <a:gd name="connsiteX2" fmla="*/ 2255520 w 4462272"/>
              <a:gd name="connsiteY2" fmla="*/ 280416 h 1292352"/>
              <a:gd name="connsiteX3" fmla="*/ 0 w 4462272"/>
              <a:gd name="connsiteY3" fmla="*/ 268224 h 1292352"/>
              <a:gd name="connsiteX4" fmla="*/ 24384 w 4462272"/>
              <a:gd name="connsiteY4" fmla="*/ 1036320 h 1292352"/>
              <a:gd name="connsiteX5" fmla="*/ 1828800 w 4462272"/>
              <a:gd name="connsiteY5" fmla="*/ 1036320 h 1292352"/>
              <a:gd name="connsiteX6" fmla="*/ 1828800 w 4462272"/>
              <a:gd name="connsiteY6" fmla="*/ 1292352 h 1292352"/>
              <a:gd name="connsiteX7" fmla="*/ 4462272 w 4462272"/>
              <a:gd name="connsiteY7" fmla="*/ 1292352 h 1292352"/>
              <a:gd name="connsiteX8" fmla="*/ 4425696 w 4462272"/>
              <a:gd name="connsiteY8" fmla="*/ 36576 h 12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272" h="1292352">
                <a:moveTo>
                  <a:pt x="4425696" y="36576"/>
                </a:moveTo>
                <a:lnTo>
                  <a:pt x="2292096" y="0"/>
                </a:lnTo>
                <a:cubicBezTo>
                  <a:pt x="2267360" y="284465"/>
                  <a:pt x="2361537" y="280416"/>
                  <a:pt x="2255520" y="280416"/>
                </a:cubicBezTo>
                <a:lnTo>
                  <a:pt x="0" y="268224"/>
                </a:lnTo>
                <a:lnTo>
                  <a:pt x="24384" y="1036320"/>
                </a:lnTo>
                <a:lnTo>
                  <a:pt x="1828800" y="1036320"/>
                </a:lnTo>
                <a:lnTo>
                  <a:pt x="1828800" y="1292352"/>
                </a:lnTo>
                <a:lnTo>
                  <a:pt x="4462272" y="1292352"/>
                </a:lnTo>
                <a:lnTo>
                  <a:pt x="4425696" y="36576"/>
                </a:lnTo>
                <a:close/>
              </a:path>
            </a:pathLst>
          </a:cu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p:cNvPicPr>
            <a:picLocks noChangeAspect="1" noChangeArrowheads="1"/>
          </p:cNvPicPr>
          <p:nvPr/>
        </p:nvPicPr>
        <p:blipFill>
          <a:blip r:embed="rId5" cstate="print"/>
          <a:srcRect/>
          <a:stretch>
            <a:fillRect/>
          </a:stretch>
        </p:blipFill>
        <p:spPr bwMode="auto">
          <a:xfrm>
            <a:off x="4695894" y="5423100"/>
            <a:ext cx="4643470" cy="128588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מלבן מעוגל 9"/>
          <p:cNvSpPr/>
          <p:nvPr/>
        </p:nvSpPr>
        <p:spPr>
          <a:xfrm>
            <a:off x="3357586" y="4904814"/>
            <a:ext cx="4071966" cy="1143008"/>
          </a:xfrm>
          <a:prstGeom prst="roundRect">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2">
            <a:hlinkClick r:id="rId6" action="ppaction://hlinksldjump"/>
          </p:cNvPr>
          <p:cNvPicPr>
            <a:picLocks noChangeAspect="1" noChangeArrowheads="1"/>
          </p:cNvPicPr>
          <p:nvPr/>
        </p:nvPicPr>
        <p:blipFill>
          <a:blip r:embed="rId7" cstate="screen"/>
          <a:srcRect/>
          <a:stretch>
            <a:fillRect/>
          </a:stretch>
        </p:blipFill>
        <p:spPr>
          <a:xfrm>
            <a:off x="214282" y="714375"/>
            <a:ext cx="1671050" cy="2285997"/>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12" name="מלבן מעוגל 11"/>
          <p:cNvSpPr/>
          <p:nvPr/>
        </p:nvSpPr>
        <p:spPr>
          <a:xfrm>
            <a:off x="3419872" y="1163468"/>
            <a:ext cx="128591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Definition and Means</a:t>
            </a:r>
            <a:endParaRPr lang="he-IL" dirty="0"/>
          </a:p>
        </p:txBody>
      </p:sp>
      <p:sp>
        <p:nvSpPr>
          <p:cNvPr id="13" name="מלבן מעוגל 12"/>
          <p:cNvSpPr/>
          <p:nvPr/>
        </p:nvSpPr>
        <p:spPr>
          <a:xfrm>
            <a:off x="3429024" y="3761806"/>
            <a:ext cx="3929090" cy="500066"/>
          </a:xfrm>
          <a:prstGeom prst="roundRect">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מעוגל 14"/>
          <p:cNvSpPr/>
          <p:nvPr/>
        </p:nvSpPr>
        <p:spPr>
          <a:xfrm>
            <a:off x="3419872" y="3806674"/>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Essence</a:t>
            </a:r>
            <a:endParaRPr lang="he-IL" dirty="0"/>
          </a:p>
        </p:txBody>
      </p:sp>
      <p:sp>
        <p:nvSpPr>
          <p:cNvPr id="16" name="מלבן מעוגל 15"/>
          <p:cNvSpPr/>
          <p:nvPr/>
        </p:nvSpPr>
        <p:spPr>
          <a:xfrm>
            <a:off x="3491342" y="5105668"/>
            <a:ext cx="1214446" cy="555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Discussion Level</a:t>
            </a:r>
            <a:endParaRPr lang="he-IL" dirty="0"/>
          </a:p>
        </p:txBody>
      </p:sp>
      <p:sp>
        <p:nvSpPr>
          <p:cNvPr id="14" name="TextBox 1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4899050" y="548680"/>
            <a:ext cx="4281462" cy="6370975"/>
          </a:xfrm>
          <a:prstGeom prst="rect">
            <a:avLst/>
          </a:prstGeom>
          <a:solidFill>
            <a:schemeClr val="bg1"/>
          </a:solidFill>
        </p:spPr>
        <p:txBody>
          <a:bodyPr wrap="square" rtlCol="0">
            <a:spAutoFit/>
          </a:bodyPr>
          <a:lstStyle/>
          <a:p>
            <a:pPr algn="l" rtl="0"/>
            <a:r>
              <a:rPr lang="en-US" sz="1200" dirty="0" smtClean="0"/>
              <a:t>Defining the operational decision in a limited combat</a:t>
            </a:r>
            <a:br>
              <a:rPr lang="en-US" sz="1200" dirty="0" smtClean="0"/>
            </a:br>
            <a:endParaRPr lang="en-US" sz="1200" dirty="0" smtClean="0"/>
          </a:p>
          <a:p>
            <a:pPr marL="342900" indent="-342900" algn="l" rtl="0">
              <a:buFont typeface="+mj-lt"/>
              <a:buAutoNum type="alphaUcPeriod"/>
            </a:pPr>
            <a:r>
              <a:rPr lang="en-US" sz="1200" dirty="0" smtClean="0"/>
              <a:t>The purpose of war for Israel is a “conscious decision of the confront”, and it’ll be achieved while the other side realizes he hasn’t got a chance to gain his goals by terror (from Chief of General Staff’s lecture in </a:t>
            </a:r>
            <a:r>
              <a:rPr lang="en-US" sz="1200" dirty="0" err="1" smtClean="0"/>
              <a:t>Hertzlya</a:t>
            </a:r>
            <a:r>
              <a:rPr lang="en-US" sz="1200" dirty="0" smtClean="0"/>
              <a:t> conference regarding balance of the national resilience)</a:t>
            </a:r>
          </a:p>
          <a:p>
            <a:pPr marL="342900" indent="-342900" algn="l" rtl="0">
              <a:buFont typeface="+mj-lt"/>
              <a:buAutoNum type="alphaUcPeriod"/>
            </a:pPr>
            <a:r>
              <a:rPr lang="en-US" sz="1200" dirty="0" smtClean="0"/>
              <a:t>‘Operational Decision’ in a limited confront, as well as in war, happens in the mind of the enemy. Changing the enemy’s mind is like implementing a different understanding.</a:t>
            </a:r>
          </a:p>
          <a:p>
            <a:pPr marL="342900" indent="-342900" algn="l" rtl="0">
              <a:buFont typeface="+mj-lt"/>
              <a:buAutoNum type="alphaUcPeriod"/>
            </a:pPr>
            <a:r>
              <a:rPr lang="en-US" sz="1200" dirty="0" smtClean="0"/>
              <a:t>On the strategic level, the definition of operational decision is: maneuvering the opinion of the public, so that it stops believing in its importance or ability to succeed – and make a change in the enemy’s awareness, in the way he understands the current reality, parts in the society and leaders.</a:t>
            </a:r>
          </a:p>
          <a:p>
            <a:pPr marL="342900" indent="-342900" algn="l" rtl="0">
              <a:buFont typeface="+mj-lt"/>
              <a:buAutoNum type="alphaUcPeriod"/>
            </a:pPr>
            <a:r>
              <a:rPr lang="en-US" sz="1200" dirty="0" smtClean="0"/>
              <a:t>On the military level, the definition of operational decision is – loss of the capability to carry out effective weariness process, without being worn out.</a:t>
            </a:r>
          </a:p>
          <a:p>
            <a:pPr marL="342900" indent="-342900" algn="l" rtl="0">
              <a:buFont typeface="+mj-lt"/>
              <a:buAutoNum type="alphaUcPeriod"/>
            </a:pPr>
            <a:endParaRPr lang="en-US" sz="1200" dirty="0"/>
          </a:p>
          <a:p>
            <a:pPr algn="l" rtl="0"/>
            <a:r>
              <a:rPr lang="en-US" sz="1200" dirty="0" smtClean="0"/>
              <a:t>The operational decision during a confront isn’t absolute but joinable?</a:t>
            </a:r>
          </a:p>
          <a:p>
            <a:pPr marL="342900" indent="-342900" algn="l" rtl="0">
              <a:buFont typeface="+mj-lt"/>
              <a:buAutoNum type="alphaUcPeriod"/>
            </a:pPr>
            <a:r>
              <a:rPr lang="en-US" sz="1200" dirty="0" smtClean="0"/>
              <a:t>The common operational decision term, with the last sentence of – revoke the fighting capability from the enemy, so that the enemy stops operating in an effective way – doesn’t include all components of operational decision in a limited event. The definition in a limited confront refers to two levels: the political-strategic level and the military level. The reason for that is, the confront isn’t between armies, but between national wills, and therefore the military only takes a part in the defeat, and isn’t the only operational decider. The country’s institutes have a major role in the process of operational decision.</a:t>
            </a:r>
            <a:endParaRPr lang="en-US" sz="12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163910" y="797986"/>
            <a:ext cx="4551362" cy="776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4" name="כותרת 1"/>
          <p:cNvSpPr>
            <a:spLocks noGrp="1"/>
          </p:cNvSpPr>
          <p:nvPr>
            <p:ph type="title"/>
          </p:nvPr>
        </p:nvSpPr>
        <p:spPr>
          <a:xfrm>
            <a:off x="785786" y="142852"/>
            <a:ext cx="7500990" cy="868346"/>
          </a:xfrm>
        </p:spPr>
        <p:txBody>
          <a:bodyPr/>
          <a:lstStyle/>
          <a:p>
            <a:pPr lvl="0" rtl="0">
              <a:defRPr/>
            </a:pPr>
            <a:r>
              <a:rPr lang="en-US" sz="2800" dirty="0">
                <a:solidFill>
                  <a:prstClr val="black"/>
                </a:solidFill>
                <a:latin typeface="Gisha" panose="020B0502040204020203" pitchFamily="34" charset="-79"/>
                <a:ea typeface="+mn-ea"/>
                <a:cs typeface="Gisha" panose="020B0502040204020203" pitchFamily="34" charset="-79"/>
              </a:rPr>
              <a:t>During Combat in the West Bank - 2003</a:t>
            </a:r>
            <a:endParaRPr lang="he-IL" sz="2800" dirty="0">
              <a:solidFill>
                <a:prstClr val="black"/>
              </a:solidFill>
              <a:latin typeface="Gisha" panose="020B0502040204020203" pitchFamily="34" charset="-79"/>
              <a:ea typeface="+mn-ea"/>
              <a:cs typeface="Gisha" panose="020B0502040204020203" pitchFamily="34" charset="-79"/>
            </a:endParaRPr>
          </a:p>
        </p:txBody>
      </p:sp>
      <p:pic>
        <p:nvPicPr>
          <p:cNvPr id="7" name="Picture 2"/>
          <p:cNvPicPr>
            <a:picLocks noChangeAspect="1" noChangeArrowheads="1"/>
          </p:cNvPicPr>
          <p:nvPr/>
        </p:nvPicPr>
        <p:blipFill>
          <a:blip r:embed="rId3" cstate="print"/>
          <a:srcRect/>
          <a:stretch>
            <a:fillRect/>
          </a:stretch>
        </p:blipFill>
        <p:spPr bwMode="auto">
          <a:xfrm>
            <a:off x="3154386" y="1502842"/>
            <a:ext cx="4551362"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מלבן מעוגל 8"/>
          <p:cNvSpPr/>
          <p:nvPr/>
        </p:nvSpPr>
        <p:spPr>
          <a:xfrm>
            <a:off x="3297262" y="1574280"/>
            <a:ext cx="3429024" cy="1000132"/>
          </a:xfrm>
          <a:prstGeom prst="round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p:cNvPicPr>
            <a:picLocks noChangeAspect="1" noChangeArrowheads="1"/>
          </p:cNvPicPr>
          <p:nvPr/>
        </p:nvPicPr>
        <p:blipFill>
          <a:blip r:embed="rId4" cstate="screen"/>
          <a:srcRect/>
          <a:stretch>
            <a:fillRect/>
          </a:stretch>
        </p:blipFill>
        <p:spPr>
          <a:xfrm>
            <a:off x="285720" y="857232"/>
            <a:ext cx="1671050" cy="2285997"/>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11" name="מלבן מעוגל 10"/>
          <p:cNvSpPr/>
          <p:nvPr/>
        </p:nvSpPr>
        <p:spPr>
          <a:xfrm>
            <a:off x="2118535" y="1193938"/>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Essence</a:t>
            </a:r>
            <a:endParaRPr lang="he-IL" dirty="0"/>
          </a:p>
        </p:txBody>
      </p:sp>
      <p:sp>
        <p:nvSpPr>
          <p:cNvPr id="12" name="לחצן פעולה: בית 11">
            <a:hlinkClick r:id="rId5" action="ppaction://hlinksldjump" highlightClick="1"/>
          </p:cNvPr>
          <p:cNvSpPr/>
          <p:nvPr/>
        </p:nvSpPr>
        <p:spPr>
          <a:xfrm>
            <a:off x="285720" y="5143512"/>
            <a:ext cx="928694" cy="857256"/>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 name="TextBox 12"/>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4139952" y="991761"/>
            <a:ext cx="2833392" cy="276999"/>
          </a:xfrm>
          <a:prstGeom prst="rect">
            <a:avLst/>
          </a:prstGeom>
          <a:solidFill>
            <a:schemeClr val="bg1"/>
          </a:solidFill>
        </p:spPr>
        <p:txBody>
          <a:bodyPr wrap="square" rtlCol="0">
            <a:spAutoFit/>
          </a:bodyPr>
          <a:lstStyle/>
          <a:p>
            <a:pPr algn="l" rtl="0"/>
            <a:r>
              <a:rPr lang="en-US" sz="1200" dirty="0" smtClean="0"/>
              <a:t>Decision and deterrence in a limited battle</a:t>
            </a:r>
            <a:endParaRPr lang="en-US" sz="1200" dirty="0"/>
          </a:p>
        </p:txBody>
      </p:sp>
      <p:sp>
        <p:nvSpPr>
          <p:cNvPr id="14" name="TextBox 13"/>
          <p:cNvSpPr txBox="1"/>
          <p:nvPr/>
        </p:nvSpPr>
        <p:spPr>
          <a:xfrm>
            <a:off x="3163910" y="1010678"/>
            <a:ext cx="4504434" cy="3046988"/>
          </a:xfrm>
          <a:prstGeom prst="rect">
            <a:avLst/>
          </a:prstGeom>
          <a:solidFill>
            <a:schemeClr val="bg1"/>
          </a:solidFill>
        </p:spPr>
        <p:txBody>
          <a:bodyPr wrap="square" rtlCol="0">
            <a:spAutoFit/>
          </a:bodyPr>
          <a:lstStyle/>
          <a:p>
            <a:pPr algn="l" rtl="0"/>
            <a:r>
              <a:rPr lang="en-US" sz="1200" dirty="0" smtClean="0"/>
              <a:t>On the military level, the definition refers to the strategy of the battle (weariness), refers to both sides (wear some one out without getting tired), refers to the time factor, to what period of time is the operational decision effective, or, the pace of recovery of the enemy / pace of our weariness.</a:t>
            </a:r>
          </a:p>
          <a:p>
            <a:pPr algn="l" rtl="0"/>
            <a:endParaRPr lang="en-US" sz="1200" dirty="0" smtClean="0"/>
          </a:p>
          <a:p>
            <a:pPr marL="228600" indent="-228600" algn="l" rtl="0">
              <a:buFont typeface="+mj-lt"/>
              <a:buAutoNum type="arabicPeriod" startAt="9"/>
            </a:pPr>
            <a:r>
              <a:rPr lang="en-US" sz="1200" b="1" dirty="0" smtClean="0"/>
              <a:t>The way for operational decision</a:t>
            </a:r>
          </a:p>
          <a:p>
            <a:pPr marL="685800" lvl="1" indent="-228600" algn="l" rtl="0">
              <a:buFont typeface="+mj-lt"/>
              <a:buAutoNum type="alphaUcPeriod"/>
            </a:pPr>
            <a:r>
              <a:rPr lang="en-US" sz="1200" dirty="0" smtClean="0"/>
              <a:t>In an asymmetrical encounter, which is a battle between emotions rather than combat clashes, decision objectives change, and the weight of the ones causing it are changing as well.</a:t>
            </a:r>
          </a:p>
          <a:p>
            <a:pPr lvl="1" algn="l" rtl="0"/>
            <a:endParaRPr lang="en-US" sz="1200" dirty="0"/>
          </a:p>
          <a:p>
            <a:pPr lvl="1" algn="l" rtl="0"/>
            <a:endParaRPr lang="en-US" sz="1200" dirty="0" smtClean="0"/>
          </a:p>
          <a:p>
            <a:pPr marL="0" lvl="1" algn="l" rtl="0"/>
            <a:r>
              <a:rPr lang="en-US" sz="1200" b="1" dirty="0" smtClean="0"/>
              <a:t>The difference between the objective and the ones causing the understanding in a war and in a limited combat</a:t>
            </a:r>
          </a:p>
          <a:p>
            <a:pPr algn="l" rtl="0"/>
            <a:endParaRPr lang="en-US" sz="1200" dirty="0"/>
          </a:p>
        </p:txBody>
      </p:sp>
      <p:sp>
        <p:nvSpPr>
          <p:cNvPr id="15" name="TextBox 14"/>
          <p:cNvSpPr txBox="1"/>
          <p:nvPr/>
        </p:nvSpPr>
        <p:spPr>
          <a:xfrm>
            <a:off x="3779912" y="4228070"/>
            <a:ext cx="1303044" cy="276999"/>
          </a:xfrm>
          <a:prstGeom prst="rect">
            <a:avLst/>
          </a:prstGeom>
          <a:solidFill>
            <a:schemeClr val="bg1"/>
          </a:solidFill>
        </p:spPr>
        <p:txBody>
          <a:bodyPr wrap="square" rtlCol="0">
            <a:spAutoFit/>
          </a:bodyPr>
          <a:lstStyle/>
          <a:p>
            <a:pPr algn="l" rtl="0"/>
            <a:r>
              <a:rPr lang="en-US" sz="1200" b="1" dirty="0" smtClean="0"/>
              <a:t>Limited Confront</a:t>
            </a:r>
            <a:endParaRPr lang="en-US" sz="1200" b="1" dirty="0"/>
          </a:p>
        </p:txBody>
      </p:sp>
      <p:sp>
        <p:nvSpPr>
          <p:cNvPr id="17" name="TextBox 16"/>
          <p:cNvSpPr txBox="1"/>
          <p:nvPr/>
        </p:nvSpPr>
        <p:spPr>
          <a:xfrm>
            <a:off x="1979712" y="4581128"/>
            <a:ext cx="3672408" cy="276999"/>
          </a:xfrm>
          <a:prstGeom prst="rect">
            <a:avLst/>
          </a:prstGeom>
          <a:solidFill>
            <a:schemeClr val="bg1"/>
          </a:solidFill>
          <a:ln w="22225">
            <a:solidFill>
              <a:schemeClr val="tx1"/>
            </a:solidFill>
          </a:ln>
        </p:spPr>
        <p:txBody>
          <a:bodyPr wrap="square" rtlCol="0">
            <a:spAutoFit/>
          </a:bodyPr>
          <a:lstStyle/>
          <a:p>
            <a:pPr algn="l" rtl="0"/>
            <a:r>
              <a:rPr lang="en-US" sz="1200" b="1" dirty="0" smtClean="0"/>
              <a:t>Objective – the leader and subordinates + combatants </a:t>
            </a:r>
            <a:endParaRPr lang="en-US" sz="1200" b="1" dirty="0"/>
          </a:p>
        </p:txBody>
      </p:sp>
      <p:sp>
        <p:nvSpPr>
          <p:cNvPr id="18" name="TextBox 17"/>
          <p:cNvSpPr txBox="1"/>
          <p:nvPr/>
        </p:nvSpPr>
        <p:spPr>
          <a:xfrm>
            <a:off x="5724128" y="4581128"/>
            <a:ext cx="3224325" cy="276999"/>
          </a:xfrm>
          <a:prstGeom prst="rect">
            <a:avLst/>
          </a:prstGeom>
          <a:solidFill>
            <a:schemeClr val="bg1"/>
          </a:solidFill>
          <a:ln w="22225">
            <a:solidFill>
              <a:schemeClr val="tx1"/>
            </a:solidFill>
          </a:ln>
        </p:spPr>
        <p:txBody>
          <a:bodyPr wrap="square" rtlCol="0">
            <a:spAutoFit/>
          </a:bodyPr>
          <a:lstStyle/>
          <a:p>
            <a:pPr algn="l" rtl="0"/>
            <a:r>
              <a:rPr lang="en-US" sz="1200" b="1" dirty="0" smtClean="0"/>
              <a:t>Objective – the generalship and his combatants</a:t>
            </a:r>
            <a:endParaRPr lang="en-US" sz="1200" b="1" dirty="0"/>
          </a:p>
        </p:txBody>
      </p:sp>
      <p:sp>
        <p:nvSpPr>
          <p:cNvPr id="19" name="TextBox 18"/>
          <p:cNvSpPr txBox="1"/>
          <p:nvPr/>
        </p:nvSpPr>
        <p:spPr>
          <a:xfrm>
            <a:off x="5658296" y="5036983"/>
            <a:ext cx="2315331" cy="1200329"/>
          </a:xfrm>
          <a:prstGeom prst="rect">
            <a:avLst/>
          </a:prstGeom>
          <a:solidFill>
            <a:schemeClr val="bg1"/>
          </a:solidFill>
          <a:ln w="22225">
            <a:solidFill>
              <a:schemeClr val="tx1"/>
            </a:solidFill>
          </a:ln>
        </p:spPr>
        <p:txBody>
          <a:bodyPr wrap="square" rtlCol="0">
            <a:spAutoFit/>
          </a:bodyPr>
          <a:lstStyle/>
          <a:p>
            <a:pPr algn="l" rtl="0"/>
            <a:r>
              <a:rPr lang="en-US" sz="1200" b="1" dirty="0" smtClean="0"/>
              <a:t>The causers of understanding – most are materialistic and some are spiritual. By conquering territory and destroying, make the other side understand he ceased to operate efficiently.</a:t>
            </a:r>
            <a:endParaRPr lang="en-US" sz="1200" b="1" dirty="0"/>
          </a:p>
        </p:txBody>
      </p:sp>
      <p:sp>
        <p:nvSpPr>
          <p:cNvPr id="20" name="TextBox 19"/>
          <p:cNvSpPr txBox="1"/>
          <p:nvPr/>
        </p:nvSpPr>
        <p:spPr>
          <a:xfrm>
            <a:off x="6164439" y="4272311"/>
            <a:ext cx="1303044" cy="276999"/>
          </a:xfrm>
          <a:prstGeom prst="rect">
            <a:avLst/>
          </a:prstGeom>
          <a:solidFill>
            <a:schemeClr val="bg1"/>
          </a:solidFill>
        </p:spPr>
        <p:txBody>
          <a:bodyPr wrap="square" rtlCol="0">
            <a:spAutoFit/>
          </a:bodyPr>
          <a:lstStyle/>
          <a:p>
            <a:pPr algn="ctr" rtl="0"/>
            <a:r>
              <a:rPr lang="en-US" sz="1200" b="1" dirty="0" smtClean="0"/>
              <a:t>War</a:t>
            </a:r>
            <a:endParaRPr lang="en-US" sz="1200" b="1" dirty="0"/>
          </a:p>
        </p:txBody>
      </p:sp>
      <p:sp>
        <p:nvSpPr>
          <p:cNvPr id="22" name="TextBox 21"/>
          <p:cNvSpPr txBox="1"/>
          <p:nvPr/>
        </p:nvSpPr>
        <p:spPr>
          <a:xfrm>
            <a:off x="2771801" y="5013176"/>
            <a:ext cx="2784848" cy="1384995"/>
          </a:xfrm>
          <a:prstGeom prst="rect">
            <a:avLst/>
          </a:prstGeom>
          <a:solidFill>
            <a:schemeClr val="bg1"/>
          </a:solidFill>
          <a:ln w="22225">
            <a:solidFill>
              <a:schemeClr val="tx1"/>
            </a:solidFill>
          </a:ln>
        </p:spPr>
        <p:txBody>
          <a:bodyPr wrap="square" rtlCol="0">
            <a:spAutoFit/>
          </a:bodyPr>
          <a:lstStyle/>
          <a:p>
            <a:pPr algn="l" rtl="0"/>
            <a:r>
              <a:rPr lang="en-US" sz="1200" b="1" dirty="0" smtClean="0"/>
              <a:t>The causers of understanding – most are spiritual and some are materialistic. Proved strong standing capability, decisiveness and continuance in war, will make the other side understand he hasn’t got the capability to fulfill his desires, not even temporarily.</a:t>
            </a:r>
            <a:endParaRPr lang="en-US" sz="1200"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1331640" y="137750"/>
            <a:ext cx="7500990" cy="868346"/>
          </a:xfrm>
        </p:spPr>
        <p:txBody>
          <a:bodyPr/>
          <a:lstStyle/>
          <a:p>
            <a:pPr algn="l"/>
            <a:r>
              <a:rPr lang="en-US" sz="2400" dirty="0">
                <a:solidFill>
                  <a:prstClr val="black"/>
                </a:solidFill>
                <a:latin typeface="Calibri"/>
              </a:rPr>
              <a:t>The Change in the Meaning of the Term ‘Operational Decision’ – </a:t>
            </a:r>
            <a:r>
              <a:rPr lang="en-US" sz="2400" dirty="0" smtClean="0">
                <a:solidFill>
                  <a:prstClr val="black"/>
                </a:solidFill>
                <a:latin typeface="Calibri"/>
              </a:rPr>
              <a:t>Activation Concept 2006</a:t>
            </a:r>
            <a:endParaRPr lang="he-IL" sz="2400" dirty="0" smtClean="0"/>
          </a:p>
        </p:txBody>
      </p:sp>
      <p:graphicFrame>
        <p:nvGraphicFramePr>
          <p:cNvPr id="56" name="מציין מיקום תוכן 3"/>
          <p:cNvGraphicFramePr>
            <a:graphicFrameLocks/>
          </p:cNvGraphicFramePr>
          <p:nvPr>
            <p:extLst>
              <p:ext uri="{D42A27DB-BD31-4B8C-83A1-F6EECF244321}">
                <p14:modId xmlns:p14="http://schemas.microsoft.com/office/powerpoint/2010/main" val="2908944323"/>
              </p:ext>
            </p:extLst>
          </p:nvPr>
        </p:nvGraphicFramePr>
        <p:xfrm>
          <a:off x="-19463" y="2876482"/>
          <a:ext cx="9163463" cy="4008902"/>
        </p:xfrm>
        <a:graphic>
          <a:graphicData uri="http://schemas.openxmlformats.org/drawingml/2006/table">
            <a:tbl>
              <a:tblPr rtl="1" bandRow="1">
                <a:tableStyleId>{5C22544A-7EE6-4342-B048-85BDC9FD1C3A}</a:tableStyleId>
              </a:tblPr>
              <a:tblGrid>
                <a:gridCol w="4873129">
                  <a:extLst>
                    <a:ext uri="{9D8B030D-6E8A-4147-A177-3AD203B41FA5}">
                      <a16:colId xmlns:a16="http://schemas.microsoft.com/office/drawing/2014/main" val="20000"/>
                    </a:ext>
                  </a:extLst>
                </a:gridCol>
                <a:gridCol w="4290334">
                  <a:extLst>
                    <a:ext uri="{9D8B030D-6E8A-4147-A177-3AD203B41FA5}">
                      <a16:colId xmlns:a16="http://schemas.microsoft.com/office/drawing/2014/main" val="20001"/>
                    </a:ext>
                  </a:extLst>
                </a:gridCol>
              </a:tblGrid>
              <a:tr h="544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t>
                      </a:r>
                      <a:r>
                        <a:rPr lang="en-US" sz="1600" dirty="0" smtClean="0">
                          <a:solidFill>
                            <a:srgbClr val="FF0000"/>
                          </a:solidFill>
                        </a:rPr>
                        <a:t> Range of threats, Palestinian focus</a:t>
                      </a:r>
                      <a:r>
                        <a:rPr lang="en-US" sz="1600" baseline="0" dirty="0" smtClean="0">
                          <a:solidFill>
                            <a:srgbClr val="FF0000"/>
                          </a:solidFill>
                        </a:rPr>
                        <a:t> – </a:t>
                      </a:r>
                      <a:r>
                        <a:rPr lang="en-US" sz="1600" baseline="0" dirty="0" smtClean="0">
                          <a:solidFill>
                            <a:schemeClr val="tx1"/>
                          </a:solidFill>
                        </a:rPr>
                        <a:t>Syria </a:t>
                      </a:r>
                      <a:endParaRPr lang="he-IL"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54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Positive</a:t>
                      </a:r>
                      <a:r>
                        <a:rPr lang="en-US" sz="1600" baseline="0" dirty="0" smtClean="0">
                          <a:solidFill>
                            <a:schemeClr val="tx1"/>
                          </a:solidFill>
                        </a:rPr>
                        <a:t> targets (want to achieve) </a:t>
                      </a:r>
                      <a:r>
                        <a:rPr lang="en-US" sz="1600" baseline="0" dirty="0" smtClean="0">
                          <a:solidFill>
                            <a:srgbClr val="FF0000"/>
                          </a:solidFill>
                        </a:rPr>
                        <a:t>negative targets (want to avoid)</a:t>
                      </a:r>
                      <a:r>
                        <a:rPr lang="en-US" sz="1600" baseline="0" dirty="0" smtClean="0">
                          <a:solidFill>
                            <a:schemeClr val="tx1"/>
                          </a:solidFill>
                        </a:rPr>
                        <a:t>; versus military – affecting capability by a significant quick strike (crush)</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basic components of the decision</a:t>
                      </a:r>
                      <a:r>
                        <a:rPr lang="en-US" sz="1600" kern="1200" baseline="0" dirty="0" smtClean="0">
                          <a:solidFill>
                            <a:schemeClr val="dk1"/>
                          </a:solidFill>
                          <a:latin typeface="+mn-lt"/>
                          <a:ea typeface="+mn-ea"/>
                          <a:cs typeface="+mn-cs"/>
                        </a:rPr>
                        <a:t> </a:t>
                      </a:r>
                      <a:endParaRPr lang="en-US" sz="16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4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Depends on the character of the confront</a:t>
                      </a:r>
                      <a:endParaRPr lang="he-IL" sz="16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level of war in which operation decision will be expressed;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7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Opposite</a:t>
                      </a:r>
                      <a:r>
                        <a:rPr lang="en-US" sz="1600" baseline="0" dirty="0" smtClean="0">
                          <a:solidFill>
                            <a:srgbClr val="FF0000"/>
                          </a:solidFill>
                        </a:rPr>
                        <a:t> Military – Fire – Main element; maneuvering – decreasing factor, long durability and endurance</a:t>
                      </a:r>
                      <a:endParaRPr lang="he-IL" sz="16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4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Against a fast military</a:t>
                      </a:r>
                      <a:endParaRPr lang="he-IL"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600" dirty="0" smtClean="0">
                          <a:solidFill>
                            <a:schemeClr val="tx1"/>
                          </a:solidFill>
                        </a:rPr>
                        <a:t>The</a:t>
                      </a:r>
                      <a:r>
                        <a:rPr lang="en-US" sz="1600" baseline="0" dirty="0" smtClean="0">
                          <a:solidFill>
                            <a:schemeClr val="tx1"/>
                          </a:solidFill>
                        </a:rPr>
                        <a:t> relation between operational decision and the period of the confront</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5" name="Picture 63" descr="TFISAT">
            <a:hlinkClick r:id="rId2" action="ppaction://hlinksldjump"/>
          </p:cNvPr>
          <p:cNvPicPr>
            <a:picLocks noChangeAspect="1" noChangeArrowheads="1"/>
          </p:cNvPicPr>
          <p:nvPr/>
        </p:nvPicPr>
        <p:blipFill>
          <a:blip r:embed="rId3" cstate="print"/>
          <a:srcRect l="23531" t="45712" r="25426" b="14110"/>
          <a:stretch>
            <a:fillRect/>
          </a:stretch>
        </p:blipFill>
        <p:spPr bwMode="auto">
          <a:xfrm>
            <a:off x="63487" y="71438"/>
            <a:ext cx="1222365" cy="1571612"/>
          </a:xfrm>
          <a:prstGeom prst="rect">
            <a:avLst/>
          </a:prstGeom>
          <a:noFill/>
          <a:ln w="19050">
            <a:solidFill>
              <a:schemeClr val="tx1"/>
            </a:solidFill>
            <a:miter lim="800000"/>
            <a:headEnd/>
            <a:tailEnd/>
          </a:ln>
        </p:spPr>
      </p:pic>
      <p:sp>
        <p:nvSpPr>
          <p:cNvPr id="64" name="אליפסה 27"/>
          <p:cNvSpPr/>
          <p:nvPr/>
        </p:nvSpPr>
        <p:spPr>
          <a:xfrm>
            <a:off x="7880816"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5" name="TextBox 64"/>
          <p:cNvSpPr txBox="1"/>
          <p:nvPr/>
        </p:nvSpPr>
        <p:spPr>
          <a:xfrm>
            <a:off x="7666504"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6" name="TextBox 65"/>
          <p:cNvSpPr txBox="1"/>
          <p:nvPr/>
        </p:nvSpPr>
        <p:spPr>
          <a:xfrm>
            <a:off x="57147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7" name="אליפסה 30"/>
          <p:cNvSpPr/>
          <p:nvPr/>
        </p:nvSpPr>
        <p:spPr>
          <a:xfrm>
            <a:off x="5312260"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8" name="TextBox 67"/>
          <p:cNvSpPr txBox="1"/>
          <p:nvPr/>
        </p:nvSpPr>
        <p:spPr>
          <a:xfrm>
            <a:off x="271461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9" name="TextBox 68"/>
          <p:cNvSpPr txBox="1"/>
          <p:nvPr/>
        </p:nvSpPr>
        <p:spPr>
          <a:xfrm>
            <a:off x="5102711"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0" name="אליפסה 33"/>
          <p:cNvSpPr/>
          <p:nvPr/>
        </p:nvSpPr>
        <p:spPr>
          <a:xfrm>
            <a:off x="779365"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1" name="אליפסה 34"/>
          <p:cNvSpPr/>
          <p:nvPr/>
        </p:nvSpPr>
        <p:spPr>
          <a:xfrm>
            <a:off x="2919399"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TextBox 42"/>
          <p:cNvSpPr txBox="1">
            <a:spLocks noChangeArrowheads="1"/>
          </p:cNvSpPr>
          <p:nvPr/>
        </p:nvSpPr>
        <p:spPr bwMode="auto">
          <a:xfrm>
            <a:off x="6636677" y="1137854"/>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73" name="TextBox 42"/>
          <p:cNvSpPr txBox="1">
            <a:spLocks noChangeArrowheads="1"/>
          </p:cNvSpPr>
          <p:nvPr/>
        </p:nvSpPr>
        <p:spPr bwMode="auto">
          <a:xfrm>
            <a:off x="4758733" y="1137854"/>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74" name="TextBox 42"/>
          <p:cNvSpPr txBox="1">
            <a:spLocks noChangeArrowheads="1"/>
          </p:cNvSpPr>
          <p:nvPr/>
        </p:nvSpPr>
        <p:spPr bwMode="auto">
          <a:xfrm>
            <a:off x="1476602" y="1196783"/>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75" name="TextBox 74"/>
          <p:cNvSpPr txBox="1">
            <a:spLocks noChangeArrowheads="1"/>
          </p:cNvSpPr>
          <p:nvPr/>
        </p:nvSpPr>
        <p:spPr bwMode="auto">
          <a:xfrm>
            <a:off x="5717593" y="1676321"/>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76" name="מחבר ישר 43"/>
          <p:cNvCxnSpPr/>
          <p:nvPr/>
        </p:nvCxnSpPr>
        <p:spPr>
          <a:xfrm rot="5400000">
            <a:off x="7067160" y="196135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7" name="מחבר ישר 44"/>
          <p:cNvCxnSpPr/>
          <p:nvPr/>
        </p:nvCxnSpPr>
        <p:spPr>
          <a:xfrm rot="5400000">
            <a:off x="5207329" y="195742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78" name="מחבר ישר 45"/>
          <p:cNvCxnSpPr/>
          <p:nvPr/>
        </p:nvCxnSpPr>
        <p:spPr>
          <a:xfrm rot="5400000">
            <a:off x="1876569" y="194523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79" name="TextBox 42"/>
          <p:cNvSpPr txBox="1">
            <a:spLocks noChangeArrowheads="1"/>
          </p:cNvSpPr>
          <p:nvPr/>
        </p:nvSpPr>
        <p:spPr bwMode="auto">
          <a:xfrm>
            <a:off x="4188465" y="1676321"/>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80" name="TextBox 42"/>
          <p:cNvSpPr txBox="1">
            <a:spLocks noChangeArrowheads="1"/>
          </p:cNvSpPr>
          <p:nvPr/>
        </p:nvSpPr>
        <p:spPr bwMode="auto">
          <a:xfrm>
            <a:off x="3292025" y="1676321"/>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81" name="TextBox 80"/>
          <p:cNvSpPr txBox="1">
            <a:spLocks noChangeArrowheads="1"/>
          </p:cNvSpPr>
          <p:nvPr/>
        </p:nvSpPr>
        <p:spPr bwMode="auto">
          <a:xfrm>
            <a:off x="955035" y="1647482"/>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82" name="מחבר ישר 52"/>
          <p:cNvCxnSpPr/>
          <p:nvPr/>
        </p:nvCxnSpPr>
        <p:spPr>
          <a:xfrm rot="5400000">
            <a:off x="7845408" y="1960796"/>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3" name="מחבר ישר 53"/>
          <p:cNvCxnSpPr/>
          <p:nvPr/>
        </p:nvCxnSpPr>
        <p:spPr>
          <a:xfrm rot="5400000">
            <a:off x="8568594" y="1276796"/>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84" name="TextBox 42"/>
          <p:cNvSpPr txBox="1">
            <a:spLocks noChangeArrowheads="1"/>
          </p:cNvSpPr>
          <p:nvPr/>
        </p:nvSpPr>
        <p:spPr bwMode="auto">
          <a:xfrm>
            <a:off x="8100392" y="1442242"/>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85" name="מחבר ישר 57"/>
          <p:cNvCxnSpPr/>
          <p:nvPr/>
        </p:nvCxnSpPr>
        <p:spPr>
          <a:xfrm rot="5400000">
            <a:off x="776289" y="2047424"/>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86" name="מחבר ישר 58"/>
          <p:cNvCxnSpPr/>
          <p:nvPr/>
        </p:nvCxnSpPr>
        <p:spPr>
          <a:xfrm rot="5400000">
            <a:off x="486530" y="1402234"/>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87" name="TextBox 42"/>
          <p:cNvSpPr txBox="1">
            <a:spLocks noChangeArrowheads="1"/>
          </p:cNvSpPr>
          <p:nvPr/>
        </p:nvSpPr>
        <p:spPr bwMode="auto">
          <a:xfrm>
            <a:off x="32098" y="1576442"/>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cxnSp>
        <p:nvCxnSpPr>
          <p:cNvPr id="88" name="מחבר ישר 26"/>
          <p:cNvCxnSpPr/>
          <p:nvPr/>
        </p:nvCxnSpPr>
        <p:spPr>
          <a:xfrm rot="10800000">
            <a:off x="0" y="2203723"/>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אליפסה 27"/>
          <p:cNvSpPr/>
          <p:nvPr/>
        </p:nvSpPr>
        <p:spPr>
          <a:xfrm>
            <a:off x="7880816"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אליפסה 30"/>
          <p:cNvSpPr/>
          <p:nvPr/>
        </p:nvSpPr>
        <p:spPr>
          <a:xfrm>
            <a:off x="5312260"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1" name="אליפסה 33"/>
          <p:cNvSpPr/>
          <p:nvPr/>
        </p:nvSpPr>
        <p:spPr>
          <a:xfrm>
            <a:off x="779365"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2" name="אליפסה 34"/>
          <p:cNvSpPr/>
          <p:nvPr/>
        </p:nvSpPr>
        <p:spPr>
          <a:xfrm>
            <a:off x="2919399"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93" name="אליפסה 35"/>
          <p:cNvSpPr/>
          <p:nvPr/>
        </p:nvSpPr>
        <p:spPr>
          <a:xfrm>
            <a:off x="7211906"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4" name="אליפסה 37"/>
          <p:cNvSpPr/>
          <p:nvPr/>
        </p:nvSpPr>
        <p:spPr>
          <a:xfrm>
            <a:off x="5352074"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5" name="אליפסה 39"/>
          <p:cNvSpPr/>
          <p:nvPr/>
        </p:nvSpPr>
        <p:spPr>
          <a:xfrm>
            <a:off x="20091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6" name="אליפסה 41"/>
          <p:cNvSpPr/>
          <p:nvPr/>
        </p:nvSpPr>
        <p:spPr>
          <a:xfrm>
            <a:off x="642374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אליפסה 46"/>
          <p:cNvSpPr/>
          <p:nvPr/>
        </p:nvSpPr>
        <p:spPr>
          <a:xfrm>
            <a:off x="4506671"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8" name="אליפסה 48"/>
          <p:cNvSpPr/>
          <p:nvPr/>
        </p:nvSpPr>
        <p:spPr>
          <a:xfrm>
            <a:off x="3577977"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9" name="אליפסה 50"/>
          <p:cNvSpPr/>
          <p:nvPr/>
        </p:nvSpPr>
        <p:spPr>
          <a:xfrm>
            <a:off x="12205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1" name="אליפסה 62"/>
          <p:cNvSpPr/>
          <p:nvPr/>
        </p:nvSpPr>
        <p:spPr>
          <a:xfrm>
            <a:off x="808458" y="2101039"/>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8" name="אליפסה 37"/>
          <p:cNvSpPr/>
          <p:nvPr/>
        </p:nvSpPr>
        <p:spPr>
          <a:xfrm>
            <a:off x="5347185" y="2113233"/>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59442" y="3284984"/>
            <a:ext cx="7500990" cy="1200329"/>
          </a:xfrm>
          <a:prstGeom prst="rect">
            <a:avLst/>
          </a:prstGeom>
          <a:solidFill>
            <a:srgbClr val="D9D9D9">
              <a:alpha val="47059"/>
            </a:srgbClr>
          </a:solidFill>
          <a:ln w="9525">
            <a:noFill/>
            <a:miter lim="800000"/>
            <a:headEnd/>
            <a:tailEnd/>
          </a:ln>
        </p:spPr>
        <p:txBody>
          <a:bodyPr wrap="square" anchor="ctr">
            <a:spAutoFit/>
          </a:bodyPr>
          <a:lstStyle/>
          <a:p>
            <a:pPr algn="just" rtl="0" eaLnBrk="0" hangingPunct="0"/>
            <a:r>
              <a:rPr lang="en-US" sz="2400" dirty="0" smtClean="0">
                <a:latin typeface="Tahoma" pitchFamily="34" charset="0"/>
                <a:cs typeface="Guttman Hatzvi" pitchFamily="2" charset="-79"/>
              </a:rPr>
              <a:t>“</a:t>
            </a:r>
            <a:r>
              <a:rPr lang="en-US" sz="2400" dirty="0" smtClean="0">
                <a:solidFill>
                  <a:srgbClr val="FF0000"/>
                </a:solidFill>
                <a:latin typeface="Tahoma" pitchFamily="34" charset="0"/>
                <a:cs typeface="Guttman Hatzvi" pitchFamily="2" charset="-79"/>
              </a:rPr>
              <a:t>Each period has its own kind of war</a:t>
            </a:r>
            <a:r>
              <a:rPr lang="en-US" sz="2400" dirty="0" smtClean="0">
                <a:latin typeface="Tahoma" pitchFamily="34" charset="0"/>
                <a:cs typeface="Guttman Hatzvi" pitchFamily="2" charset="-79"/>
              </a:rPr>
              <a:t>, its own limiting conditions and its own unique concepts. Thus, </a:t>
            </a:r>
            <a:r>
              <a:rPr lang="en-US" sz="2400" dirty="0" smtClean="0">
                <a:solidFill>
                  <a:srgbClr val="FF0000"/>
                </a:solidFill>
                <a:latin typeface="Tahoma" pitchFamily="34" charset="0"/>
                <a:cs typeface="Guttman Hatzvi" pitchFamily="2" charset="-79"/>
              </a:rPr>
              <a:t>each period has its own theory about war</a:t>
            </a:r>
            <a:r>
              <a:rPr lang="en-US" sz="2400" dirty="0" smtClean="0">
                <a:latin typeface="Tahoma" pitchFamily="34" charset="0"/>
                <a:cs typeface="Guttman Hatzvi" pitchFamily="2" charset="-79"/>
              </a:rPr>
              <a:t>…”</a:t>
            </a:r>
            <a:endParaRPr lang="he-IL" sz="2400" dirty="0">
              <a:latin typeface="Tahoma" pitchFamily="34" charset="0"/>
              <a:cs typeface="Guttman Hatzvi" pitchFamily="2" charset="-79"/>
            </a:endParaRPr>
          </a:p>
        </p:txBody>
      </p:sp>
      <p:sp>
        <p:nvSpPr>
          <p:cNvPr id="6147" name="Text Box 3"/>
          <p:cNvSpPr txBox="1">
            <a:spLocks noChangeArrowheads="1"/>
          </p:cNvSpPr>
          <p:nvPr/>
        </p:nvSpPr>
        <p:spPr bwMode="auto">
          <a:xfrm>
            <a:off x="4387896" y="5445224"/>
            <a:ext cx="4072536" cy="369332"/>
          </a:xfrm>
          <a:prstGeom prst="rect">
            <a:avLst/>
          </a:prstGeom>
          <a:noFill/>
          <a:ln w="9525" algn="ctr">
            <a:noFill/>
            <a:miter lim="800000"/>
            <a:headEnd/>
            <a:tailEnd/>
          </a:ln>
        </p:spPr>
        <p:txBody>
          <a:bodyPr wrap="square">
            <a:spAutoFit/>
          </a:bodyPr>
          <a:lstStyle/>
          <a:p>
            <a:pPr algn="r" rtl="0"/>
            <a:r>
              <a:rPr lang="en-US" dirty="0" err="1" smtClean="0">
                <a:cs typeface="Guttman Hatzvi" pitchFamily="2" charset="-79"/>
              </a:rPr>
              <a:t>Klazovitz</a:t>
            </a:r>
            <a:r>
              <a:rPr lang="en-US" dirty="0" smtClean="0">
                <a:cs typeface="Guttman Hatzvi" pitchFamily="2" charset="-79"/>
              </a:rPr>
              <a:t>, About War, Book 8, Chapter 6B</a:t>
            </a:r>
            <a:endParaRPr lang="en-US" sz="1400" b="0" dirty="0"/>
          </a:p>
        </p:txBody>
      </p:sp>
      <p:pic>
        <p:nvPicPr>
          <p:cNvPr id="6148" name="Picture 4" descr="n066p13"/>
          <p:cNvPicPr>
            <a:picLocks noChangeAspect="1" noChangeArrowheads="1"/>
          </p:cNvPicPr>
          <p:nvPr/>
        </p:nvPicPr>
        <p:blipFill>
          <a:blip r:embed="rId3" cstate="screen"/>
          <a:srcRect/>
          <a:stretch>
            <a:fillRect/>
          </a:stretch>
        </p:blipFill>
        <p:spPr bwMode="auto">
          <a:xfrm>
            <a:off x="285720" y="214290"/>
            <a:ext cx="1800225" cy="2700337"/>
          </a:xfrm>
          <a:prstGeom prst="rect">
            <a:avLst/>
          </a:prstGeom>
          <a:noFill/>
          <a:ln w="9525">
            <a:solidFill>
              <a:schemeClr val="tx1"/>
            </a:solidFill>
            <a:miter lim="800000"/>
            <a:headEnd/>
            <a:tailEnd/>
          </a:ln>
        </p:spPr>
      </p:pic>
      <p:sp>
        <p:nvSpPr>
          <p:cNvPr id="8" name="מלבן מעוגל 7"/>
          <p:cNvSpPr/>
          <p:nvPr/>
        </p:nvSpPr>
        <p:spPr>
          <a:xfrm>
            <a:off x="2643174" y="357166"/>
            <a:ext cx="4286280"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4000" dirty="0" smtClean="0"/>
              <a:t>Why terminology now?</a:t>
            </a:r>
            <a:endParaRPr lang="he-IL" sz="4000" dirty="0"/>
          </a:p>
        </p:txBody>
      </p:sp>
      <p:sp>
        <p:nvSpPr>
          <p:cNvPr id="6" name="TextBox 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00274" y="630262"/>
            <a:ext cx="5929312" cy="6227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כותרת 1"/>
          <p:cNvSpPr txBox="1">
            <a:spLocks/>
          </p:cNvSpPr>
          <p:nvPr/>
        </p:nvSpPr>
        <p:spPr>
          <a:xfrm>
            <a:off x="714375" y="142855"/>
            <a:ext cx="7772400" cy="428625"/>
          </a:xfrm>
          <a:prstGeom prst="rect">
            <a:avLst/>
          </a:prstGeom>
        </p:spPr>
        <p:txBody>
          <a:bodyPr rtlCol="1" anchor="ctr">
            <a:noAutofit/>
          </a:bodyPr>
          <a:lstStyle/>
          <a:p>
            <a:pPr algn="ctr" rtl="0" fontAlgn="auto">
              <a:spcAft>
                <a:spcPts val="0"/>
              </a:spcAft>
              <a:defRPr/>
            </a:pPr>
            <a:r>
              <a:rPr lang="en-US" sz="3600" b="1" dirty="0" smtClean="0">
                <a:latin typeface="+mj-lt"/>
                <a:ea typeface="+mj-ea"/>
                <a:cs typeface="Guttman Hatzvi" pitchFamily="2" charset="-79"/>
              </a:rPr>
              <a:t>Activation Concept 2006</a:t>
            </a:r>
            <a:endParaRPr lang="he-IL" sz="3600" b="1" dirty="0">
              <a:latin typeface="+mj-lt"/>
              <a:ea typeface="+mj-ea"/>
              <a:cs typeface="Guttman Hatzvi" pitchFamily="2" charset="-79"/>
            </a:endParaRPr>
          </a:p>
        </p:txBody>
      </p:sp>
      <p:sp>
        <p:nvSpPr>
          <p:cNvPr id="9" name="מלבן מעוגל 8"/>
          <p:cNvSpPr/>
          <p:nvPr/>
        </p:nvSpPr>
        <p:spPr>
          <a:xfrm>
            <a:off x="2428902" y="6000792"/>
            <a:ext cx="4786346" cy="857232"/>
          </a:xfrm>
          <a:prstGeom prst="round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984219" y="5445224"/>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mtClean="0"/>
              <a:t>Essance</a:t>
            </a:r>
            <a:endParaRPr lang="he-IL" dirty="0"/>
          </a:p>
        </p:txBody>
      </p:sp>
      <p:pic>
        <p:nvPicPr>
          <p:cNvPr id="7" name="Picture 63" descr="TFISAT">
            <a:hlinkClick r:id="rId3" action="ppaction://hlinksldjump"/>
          </p:cNvPr>
          <p:cNvPicPr>
            <a:picLocks noChangeAspect="1" noChangeArrowheads="1"/>
          </p:cNvPicPr>
          <p:nvPr/>
        </p:nvPicPr>
        <p:blipFill>
          <a:blip r:embed="rId4" cstate="print"/>
          <a:srcRect l="23531" t="45712" r="25426" b="14110"/>
          <a:stretch>
            <a:fillRect/>
          </a:stretch>
        </p:blipFill>
        <p:spPr bwMode="auto">
          <a:xfrm>
            <a:off x="95237" y="71437"/>
            <a:ext cx="1762119" cy="2265581"/>
          </a:xfrm>
          <a:prstGeom prst="rect">
            <a:avLst/>
          </a:prstGeom>
          <a:noFill/>
          <a:ln w="19050">
            <a:solidFill>
              <a:schemeClr val="tx1"/>
            </a:solidFill>
            <a:miter lim="800000"/>
            <a:headEnd/>
            <a:tailEnd/>
          </a:ln>
        </p:spPr>
      </p:pic>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0" name="מלבן מעוגל 9"/>
          <p:cNvSpPr/>
          <p:nvPr/>
        </p:nvSpPr>
        <p:spPr>
          <a:xfrm>
            <a:off x="885120" y="1920076"/>
            <a:ext cx="1214446" cy="524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Level of discussion</a:t>
            </a:r>
            <a:endParaRPr lang="he-IL" dirty="0"/>
          </a:p>
        </p:txBody>
      </p:sp>
      <p:sp>
        <p:nvSpPr>
          <p:cNvPr id="2" name="TextBox 1"/>
          <p:cNvSpPr txBox="1"/>
          <p:nvPr/>
        </p:nvSpPr>
        <p:spPr>
          <a:xfrm>
            <a:off x="2231734" y="674993"/>
            <a:ext cx="6372714" cy="6247864"/>
          </a:xfrm>
          <a:prstGeom prst="rect">
            <a:avLst/>
          </a:prstGeom>
          <a:solidFill>
            <a:schemeClr val="bg1"/>
          </a:solidFill>
        </p:spPr>
        <p:txBody>
          <a:bodyPr wrap="square" rtlCol="1">
            <a:spAutoFit/>
          </a:bodyPr>
          <a:lstStyle/>
          <a:p>
            <a:pPr algn="l" rtl="0"/>
            <a:r>
              <a:rPr lang="en-US" sz="1600" b="1" dirty="0" smtClean="0"/>
              <a:t>Organizing the concept of “decision”, compared to the ‘diverse of confronts’</a:t>
            </a:r>
          </a:p>
          <a:p>
            <a:pPr marL="342900" indent="-342900" algn="l" rtl="0">
              <a:buFont typeface="+mj-lt"/>
              <a:buAutoNum type="arabicPeriod" startAt="23"/>
            </a:pPr>
            <a:r>
              <a:rPr lang="en-US" sz="1600" dirty="0" smtClean="0"/>
              <a:t>As we came deal with the “decision” concept and review its importance in the types of the various confronts, one must emphasize this term deals </a:t>
            </a:r>
            <a:r>
              <a:rPr lang="en-US" sz="1600" dirty="0" smtClean="0"/>
              <a:t>with </a:t>
            </a:r>
            <a:r>
              <a:rPr lang="en-US" sz="1600" dirty="0" smtClean="0"/>
              <a:t>the operative level around reaching targets and objectives at the arenas of the battle. At the level of strategy and grand-strategy one ought to use the term ‘victory’. The meaning – reaching military targets at the strategic level as defined by the political level and at a price one can handle, which </a:t>
            </a:r>
            <a:r>
              <a:rPr lang="en-US" sz="1600" dirty="0" smtClean="0"/>
              <a:t>serves </a:t>
            </a:r>
            <a:r>
              <a:rPr lang="en-US" sz="1600" dirty="0" smtClean="0"/>
              <a:t>the interests and targets of the policy at the grand-strategy level. This type of victory is a result of a number of operational </a:t>
            </a:r>
            <a:r>
              <a:rPr lang="en-US" sz="1600" dirty="0" smtClean="0"/>
              <a:t>decisions </a:t>
            </a:r>
            <a:r>
              <a:rPr lang="en-US" sz="1600" dirty="0" smtClean="0"/>
              <a:t>in the various arenas of the battle.</a:t>
            </a:r>
          </a:p>
          <a:p>
            <a:pPr marL="342900" indent="-342900" algn="l" rtl="0">
              <a:buFont typeface="+mj-lt"/>
              <a:buAutoNum type="arabicPeriod" startAt="23"/>
            </a:pPr>
            <a:r>
              <a:rPr lang="en-US" sz="1600" dirty="0" smtClean="0"/>
              <a:t>Operational decision – its purpose is to harm the enemy’s capability (</a:t>
            </a:r>
            <a:r>
              <a:rPr lang="en-US" sz="1600" b="1" dirty="0" smtClean="0"/>
              <a:t>desire and strength</a:t>
            </a:r>
            <a:r>
              <a:rPr lang="en-US" sz="1600" dirty="0" smtClean="0"/>
              <a:t>) to operate </a:t>
            </a:r>
            <a:r>
              <a:rPr lang="en-US" sz="1600" b="1" dirty="0" smtClean="0"/>
              <a:t>efficiently against </a:t>
            </a:r>
            <a:r>
              <a:rPr lang="en-US" sz="1600" dirty="0" smtClean="0"/>
              <a:t>us by creating a situation where the conditions to achieve the mission take place, while enforcing our wishes on him.</a:t>
            </a:r>
          </a:p>
          <a:p>
            <a:pPr marL="342900" indent="-342900" algn="l" rtl="0">
              <a:buFont typeface="+mj-lt"/>
              <a:buAutoNum type="arabicPeriod" startAt="23"/>
            </a:pPr>
            <a:r>
              <a:rPr lang="en-US" sz="1600" dirty="0" smtClean="0"/>
              <a:t>Operational decision will always be related (objective, mission, strategic reality, </a:t>
            </a:r>
            <a:r>
              <a:rPr lang="en-US" sz="1600" dirty="0" err="1" smtClean="0"/>
              <a:t>etc</a:t>
            </a:r>
            <a:r>
              <a:rPr lang="en-US" sz="1600" dirty="0" smtClean="0"/>
              <a:t>), and it’s limited in a time frame (there is no complete – final decision, Syria’s military for example, was defeated in a number of battles in the past, and </a:t>
            </a:r>
            <a:r>
              <a:rPr lang="en-US" sz="1600" dirty="0" smtClean="0"/>
              <a:t>it had been preventing </a:t>
            </a:r>
            <a:r>
              <a:rPr lang="en-US" sz="1600" dirty="0" smtClean="0"/>
              <a:t>it from rebuilding itself every time and prepare for another battle against us).</a:t>
            </a:r>
          </a:p>
          <a:p>
            <a:pPr marL="342900" indent="-342900" algn="l" rtl="0">
              <a:buFont typeface="+mj-lt"/>
              <a:buAutoNum type="arabicPeriod" startAt="23"/>
            </a:pPr>
            <a:r>
              <a:rPr lang="en-US" sz="1600" dirty="0" smtClean="0"/>
              <a:t>Decision is supposed to achieve integration of two types: positive objectives – what should I achieve in order to defeat the enemy, and negative targets – what should I prevent the enemy from doing in order to avoid defeating </a:t>
            </a:r>
            <a:r>
              <a:rPr lang="en-US" sz="1600" dirty="0" smtClean="0"/>
              <a:t>myself.</a:t>
            </a:r>
            <a:endParaRPr lang="he-IL" sz="16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14375" y="214313"/>
            <a:ext cx="7772400" cy="727075"/>
          </a:xfrm>
        </p:spPr>
        <p:txBody>
          <a:bodyPr rtlCol="1">
            <a:normAutofit/>
          </a:bodyPr>
          <a:lstStyle/>
          <a:p>
            <a:pPr rtl="0" fontAlgn="auto">
              <a:spcAft>
                <a:spcPts val="0"/>
              </a:spcAft>
              <a:defRPr/>
            </a:pPr>
            <a:r>
              <a:rPr lang="en-US" sz="3600" b="1" dirty="0">
                <a:cs typeface="Guttman Hatzvi" pitchFamily="2" charset="-79"/>
              </a:rPr>
              <a:t>Activation Concept 2006</a:t>
            </a:r>
            <a:endParaRPr lang="he-IL" sz="3600" b="1" dirty="0">
              <a:cs typeface="Guttman Hatzvi" pitchFamily="2" charset="-79"/>
            </a:endParaRPr>
          </a:p>
        </p:txBody>
      </p:sp>
      <p:pic>
        <p:nvPicPr>
          <p:cNvPr id="1026" name="Picture 2" descr="hasdaratraayon"/>
          <p:cNvPicPr>
            <a:picLocks noChangeAspect="1" noChangeArrowheads="1"/>
          </p:cNvPicPr>
          <p:nvPr/>
        </p:nvPicPr>
        <p:blipFill>
          <a:blip r:embed="rId3" cstate="print"/>
          <a:srcRect/>
          <a:stretch>
            <a:fillRect/>
          </a:stretch>
        </p:blipFill>
        <p:spPr bwMode="auto">
          <a:xfrm>
            <a:off x="857224" y="1641630"/>
            <a:ext cx="7904162" cy="41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כותרת 1"/>
          <p:cNvSpPr txBox="1">
            <a:spLocks/>
          </p:cNvSpPr>
          <p:nvPr/>
        </p:nvSpPr>
        <p:spPr>
          <a:xfrm>
            <a:off x="750067" y="5693808"/>
            <a:ext cx="8640960" cy="727075"/>
          </a:xfrm>
          <a:prstGeom prst="rect">
            <a:avLst/>
          </a:prstGeom>
        </p:spPr>
        <p:txBody>
          <a:bodyPr rtlCol="1" anchor="ctr"/>
          <a:lstStyle/>
          <a:p>
            <a:pPr marL="268288" indent="-268288" algn="l" rtl="0" fontAlgn="auto">
              <a:spcAft>
                <a:spcPts val="0"/>
              </a:spcAft>
              <a:defRPr/>
            </a:pPr>
            <a:r>
              <a:rPr lang="en-US" sz="2000" b="1" dirty="0" smtClean="0">
                <a:solidFill>
                  <a:srgbClr val="FF0000"/>
                </a:solidFill>
                <a:latin typeface="+mj-lt"/>
                <a:ea typeface="+mj-ea"/>
              </a:rPr>
              <a:t>*No discussion in operational decision or in high-</a:t>
            </a:r>
            <a:r>
              <a:rPr lang="en-US" sz="2000" b="1" dirty="0" err="1" smtClean="0">
                <a:solidFill>
                  <a:srgbClr val="FF0000"/>
                </a:solidFill>
                <a:latin typeface="+mj-lt"/>
                <a:ea typeface="+mj-ea"/>
              </a:rPr>
              <a:t>intensed</a:t>
            </a:r>
            <a:r>
              <a:rPr lang="en-US" sz="2000" b="1" dirty="0" smtClean="0">
                <a:solidFill>
                  <a:srgbClr val="FF0000"/>
                </a:solidFill>
                <a:latin typeface="+mj-lt"/>
                <a:ea typeface="+mj-ea"/>
              </a:rPr>
              <a:t> conflict versus an enemy depending on route + guerilla as Hezbollah or Hamas</a:t>
            </a:r>
            <a:endParaRPr lang="he-IL" b="1" dirty="0">
              <a:solidFill>
                <a:srgbClr val="FF0000"/>
              </a:solidFill>
              <a:latin typeface="+mj-lt"/>
              <a:ea typeface="+mj-ea"/>
            </a:endParaRPr>
          </a:p>
        </p:txBody>
      </p:sp>
      <p:sp>
        <p:nvSpPr>
          <p:cNvPr id="9" name="מלבן מעוגל 8"/>
          <p:cNvSpPr/>
          <p:nvPr/>
        </p:nvSpPr>
        <p:spPr>
          <a:xfrm>
            <a:off x="2857488" y="2500306"/>
            <a:ext cx="1714544" cy="2000264"/>
          </a:xfrm>
          <a:prstGeom prst="round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p:nvSpPr>
        <p:spPr>
          <a:xfrm>
            <a:off x="285720" y="4429161"/>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Essence</a:t>
            </a:r>
            <a:endParaRPr lang="he-IL" dirty="0"/>
          </a:p>
        </p:txBody>
      </p:sp>
      <p:pic>
        <p:nvPicPr>
          <p:cNvPr id="8" name="Picture 63" descr="TFISAT">
            <a:hlinkClick r:id="rId4" action="ppaction://hlinksldjump"/>
          </p:cNvPr>
          <p:cNvPicPr>
            <a:picLocks noChangeAspect="1" noChangeArrowheads="1"/>
          </p:cNvPicPr>
          <p:nvPr/>
        </p:nvPicPr>
        <p:blipFill>
          <a:blip r:embed="rId5" cstate="print"/>
          <a:srcRect l="23531" t="45712" r="25426" b="14110"/>
          <a:stretch>
            <a:fillRect/>
          </a:stretch>
        </p:blipFill>
        <p:spPr bwMode="auto">
          <a:xfrm>
            <a:off x="95237" y="142876"/>
            <a:ext cx="1555743" cy="2000240"/>
          </a:xfrm>
          <a:prstGeom prst="rect">
            <a:avLst/>
          </a:prstGeom>
          <a:noFill/>
          <a:ln w="19050">
            <a:solidFill>
              <a:schemeClr val="tx1"/>
            </a:solidFill>
            <a:miter lim="800000"/>
            <a:headEnd/>
            <a:tailEnd/>
          </a:ln>
        </p:spPr>
      </p:pic>
      <p:sp>
        <p:nvSpPr>
          <p:cNvPr id="12" name="מלבן מעוגל 11"/>
          <p:cNvSpPr/>
          <p:nvPr/>
        </p:nvSpPr>
        <p:spPr>
          <a:xfrm>
            <a:off x="285720" y="4929198"/>
            <a:ext cx="128588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smtClean="0"/>
              <a:t>Period of time</a:t>
            </a:r>
            <a:endParaRPr lang="he-IL" sz="1400" dirty="0"/>
          </a:p>
        </p:txBody>
      </p:sp>
      <p:sp>
        <p:nvSpPr>
          <p:cNvPr id="13" name="מלבן מעוגל 12"/>
          <p:cNvSpPr/>
          <p:nvPr/>
        </p:nvSpPr>
        <p:spPr>
          <a:xfrm>
            <a:off x="4643406" y="2500306"/>
            <a:ext cx="1714544" cy="2000264"/>
          </a:xfrm>
          <a:prstGeom prst="round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Rectangle 2"/>
          <p:cNvSpPr/>
          <p:nvPr/>
        </p:nvSpPr>
        <p:spPr>
          <a:xfrm>
            <a:off x="1907704" y="1641630"/>
            <a:ext cx="5958376" cy="338554"/>
          </a:xfrm>
          <a:prstGeom prst="rect">
            <a:avLst/>
          </a:prstGeom>
          <a:solidFill>
            <a:schemeClr val="bg1"/>
          </a:solidFill>
        </p:spPr>
        <p:txBody>
          <a:bodyPr wrap="square">
            <a:spAutoFit/>
          </a:bodyPr>
          <a:lstStyle/>
          <a:p>
            <a:pPr algn="l" rtl="0"/>
            <a:r>
              <a:rPr lang="en-US" sz="1600" b="1" dirty="0"/>
              <a:t>Organizing the concept of “decision</a:t>
            </a:r>
            <a:r>
              <a:rPr lang="en-US" sz="1600" b="1" dirty="0" smtClean="0"/>
              <a:t>” in-terms of the models</a:t>
            </a:r>
          </a:p>
        </p:txBody>
      </p:sp>
      <p:sp>
        <p:nvSpPr>
          <p:cNvPr id="4" name="TextBox 3"/>
          <p:cNvSpPr txBox="1"/>
          <p:nvPr/>
        </p:nvSpPr>
        <p:spPr>
          <a:xfrm>
            <a:off x="6804248" y="2124916"/>
            <a:ext cx="1454410" cy="307777"/>
          </a:xfrm>
          <a:prstGeom prst="rect">
            <a:avLst/>
          </a:prstGeom>
          <a:solidFill>
            <a:schemeClr val="bg1"/>
          </a:solidFill>
        </p:spPr>
        <p:txBody>
          <a:bodyPr wrap="square" rtlCol="1">
            <a:spAutoFit/>
          </a:bodyPr>
          <a:lstStyle/>
          <a:p>
            <a:pPr algn="l" rtl="0"/>
            <a:r>
              <a:rPr lang="en-US" sz="1400" dirty="0" smtClean="0"/>
              <a:t>Levels of conflict</a:t>
            </a:r>
            <a:endParaRPr lang="he-IL" sz="1400" dirty="0"/>
          </a:p>
        </p:txBody>
      </p:sp>
      <p:sp>
        <p:nvSpPr>
          <p:cNvPr id="14" name="TextBox 13"/>
          <p:cNvSpPr txBox="1"/>
          <p:nvPr/>
        </p:nvSpPr>
        <p:spPr>
          <a:xfrm>
            <a:off x="6442687" y="2420888"/>
            <a:ext cx="2233962" cy="3046988"/>
          </a:xfrm>
          <a:prstGeom prst="rect">
            <a:avLst/>
          </a:prstGeom>
          <a:solidFill>
            <a:schemeClr val="bg1"/>
          </a:solidFill>
        </p:spPr>
        <p:txBody>
          <a:bodyPr wrap="square" rtlCol="1">
            <a:spAutoFit/>
          </a:bodyPr>
          <a:lstStyle/>
          <a:p>
            <a:pPr algn="l" rtl="0"/>
            <a:r>
              <a:rPr lang="en-US" sz="1200" b="1" dirty="0" smtClean="0"/>
              <a:t>Victory in war</a:t>
            </a:r>
          </a:p>
          <a:p>
            <a:pPr algn="l" rtl="0"/>
            <a:r>
              <a:rPr lang="en-US" sz="1200" dirty="0" smtClean="0"/>
              <a:t>Gaining the military targets at the strategic level as the political level defined, at a price one can pay.</a:t>
            </a:r>
          </a:p>
          <a:p>
            <a:pPr algn="l" rtl="0"/>
            <a:r>
              <a:rPr lang="en-US" sz="1200" b="1" dirty="0" smtClean="0"/>
              <a:t>Operational decision in battle</a:t>
            </a:r>
            <a:endParaRPr lang="en-US" sz="1200" dirty="0" smtClean="0"/>
          </a:p>
          <a:p>
            <a:pPr algn="l" rtl="0"/>
            <a:r>
              <a:rPr lang="en-US" sz="1200" dirty="0" smtClean="0"/>
              <a:t>Significantly attacking the enemy’s capability to operate efficiently against us by creating a situation that has (according to the decider) the right conditions to achieve the objective determined while enforcing our will on him</a:t>
            </a:r>
          </a:p>
          <a:p>
            <a:pPr algn="l" rtl="0"/>
            <a:r>
              <a:rPr lang="en-US" sz="1200" b="1" dirty="0" smtClean="0"/>
              <a:t>Tactic victory</a:t>
            </a:r>
          </a:p>
          <a:p>
            <a:pPr algn="l" rtl="0"/>
            <a:r>
              <a:rPr lang="en-US" sz="1200" dirty="0" smtClean="0"/>
              <a:t>Overcoming the enemy in war</a:t>
            </a:r>
            <a:endParaRPr lang="he-IL" sz="1200" dirty="0"/>
          </a:p>
        </p:txBody>
      </p:sp>
      <p:sp>
        <p:nvSpPr>
          <p:cNvPr id="15" name="TextBox 14"/>
          <p:cNvSpPr txBox="1"/>
          <p:nvPr/>
        </p:nvSpPr>
        <p:spPr>
          <a:xfrm>
            <a:off x="4680294" y="2113111"/>
            <a:ext cx="1907930" cy="307777"/>
          </a:xfrm>
          <a:prstGeom prst="rect">
            <a:avLst/>
          </a:prstGeom>
          <a:solidFill>
            <a:schemeClr val="bg1"/>
          </a:solidFill>
        </p:spPr>
        <p:txBody>
          <a:bodyPr wrap="square" rtlCol="1">
            <a:spAutoFit/>
          </a:bodyPr>
          <a:lstStyle/>
          <a:p>
            <a:pPr algn="l" rtl="0"/>
            <a:r>
              <a:rPr lang="en-US" sz="1400" dirty="0" smtClean="0"/>
              <a:t>High-intensity conflict</a:t>
            </a:r>
            <a:endParaRPr lang="he-IL" sz="1400" dirty="0"/>
          </a:p>
        </p:txBody>
      </p:sp>
      <p:sp>
        <p:nvSpPr>
          <p:cNvPr id="16" name="TextBox 15"/>
          <p:cNvSpPr txBox="1"/>
          <p:nvPr/>
        </p:nvSpPr>
        <p:spPr>
          <a:xfrm>
            <a:off x="4643406" y="2466134"/>
            <a:ext cx="1769393" cy="2123658"/>
          </a:xfrm>
          <a:prstGeom prst="rect">
            <a:avLst/>
          </a:prstGeom>
          <a:solidFill>
            <a:srgbClr val="FFFFCC"/>
          </a:solidFill>
        </p:spPr>
        <p:txBody>
          <a:bodyPr wrap="square" rtlCol="1">
            <a:spAutoFit/>
          </a:bodyPr>
          <a:lstStyle/>
          <a:p>
            <a:pPr marL="171450" indent="-171450" algn="l" rtl="0">
              <a:buFont typeface="Arial" panose="020B0604020202020204" pitchFamily="34" charset="0"/>
              <a:buChar char="•"/>
            </a:pPr>
            <a:r>
              <a:rPr lang="en-US" sz="1200" dirty="0" smtClean="0"/>
              <a:t>The army is a main factor in decision</a:t>
            </a:r>
          </a:p>
          <a:p>
            <a:pPr marL="171450" indent="-171450" algn="l" rtl="0">
              <a:buFont typeface="Arial" panose="020B0604020202020204" pitchFamily="34" charset="0"/>
              <a:buChar char="•"/>
            </a:pPr>
            <a:r>
              <a:rPr lang="en-US" sz="1200" dirty="0" smtClean="0"/>
              <a:t>Close connection between the military success (the operational decision) and the political success (victory)</a:t>
            </a:r>
          </a:p>
          <a:p>
            <a:pPr marL="171450" indent="-171450" algn="l" rtl="0">
              <a:buFont typeface="Arial" panose="020B0604020202020204" pitchFamily="34" charset="0"/>
              <a:buChar char="•"/>
            </a:pPr>
            <a:r>
              <a:rPr lang="en-US" sz="1200" dirty="0" smtClean="0"/>
              <a:t>Fast operational decision can be achieved </a:t>
            </a:r>
            <a:endParaRPr lang="he-IL" sz="1200" dirty="0"/>
          </a:p>
        </p:txBody>
      </p:sp>
      <p:sp>
        <p:nvSpPr>
          <p:cNvPr id="17" name="TextBox 16"/>
          <p:cNvSpPr txBox="1"/>
          <p:nvPr/>
        </p:nvSpPr>
        <p:spPr>
          <a:xfrm>
            <a:off x="3060940" y="2086356"/>
            <a:ext cx="1368152" cy="307777"/>
          </a:xfrm>
          <a:prstGeom prst="rect">
            <a:avLst/>
          </a:prstGeom>
          <a:solidFill>
            <a:schemeClr val="bg1"/>
          </a:solidFill>
        </p:spPr>
        <p:txBody>
          <a:bodyPr wrap="square" rtlCol="1">
            <a:spAutoFit/>
          </a:bodyPr>
          <a:lstStyle/>
          <a:p>
            <a:pPr algn="l" rtl="0"/>
            <a:r>
              <a:rPr lang="en-US" sz="1400" dirty="0" smtClean="0"/>
              <a:t>Limited conflict</a:t>
            </a:r>
            <a:endParaRPr lang="he-IL" sz="1400" dirty="0"/>
          </a:p>
        </p:txBody>
      </p:sp>
      <p:sp>
        <p:nvSpPr>
          <p:cNvPr id="18" name="TextBox 17"/>
          <p:cNvSpPr txBox="1"/>
          <p:nvPr/>
        </p:nvSpPr>
        <p:spPr>
          <a:xfrm>
            <a:off x="1347294" y="1938958"/>
            <a:ext cx="1368152" cy="523220"/>
          </a:xfrm>
          <a:prstGeom prst="rect">
            <a:avLst/>
          </a:prstGeom>
          <a:solidFill>
            <a:schemeClr val="bg1"/>
          </a:solidFill>
        </p:spPr>
        <p:txBody>
          <a:bodyPr wrap="square" rtlCol="1">
            <a:spAutoFit/>
          </a:bodyPr>
          <a:lstStyle/>
          <a:p>
            <a:pPr algn="l" rtl="0"/>
            <a:r>
              <a:rPr lang="en-US" sz="1400" dirty="0" smtClean="0"/>
              <a:t>Policy without a joint border</a:t>
            </a:r>
            <a:endParaRPr lang="he-IL" sz="1400" dirty="0"/>
          </a:p>
        </p:txBody>
      </p:sp>
      <p:sp>
        <p:nvSpPr>
          <p:cNvPr id="19" name="TextBox 18"/>
          <p:cNvSpPr txBox="1"/>
          <p:nvPr/>
        </p:nvSpPr>
        <p:spPr>
          <a:xfrm>
            <a:off x="2843808" y="2420888"/>
            <a:ext cx="1944216" cy="2492990"/>
          </a:xfrm>
          <a:prstGeom prst="rect">
            <a:avLst/>
          </a:prstGeom>
          <a:solidFill>
            <a:srgbClr val="FFFFCC"/>
          </a:solidFill>
        </p:spPr>
        <p:txBody>
          <a:bodyPr wrap="square" rtlCol="1">
            <a:spAutoFit/>
          </a:bodyPr>
          <a:lstStyle/>
          <a:p>
            <a:pPr marL="285750" indent="-285750" algn="l" rtl="0">
              <a:buFont typeface="Arial" panose="020B0604020202020204" pitchFamily="34" charset="0"/>
              <a:buChar char="•"/>
            </a:pPr>
            <a:r>
              <a:rPr lang="en-US" sz="1200" dirty="0" smtClean="0"/>
              <a:t>The military as part of the national effort</a:t>
            </a:r>
          </a:p>
          <a:p>
            <a:pPr marL="285750" indent="-285750" algn="l" rtl="0">
              <a:buFont typeface="Arial" panose="020B0604020202020204" pitchFamily="34" charset="0"/>
              <a:buChar char="•"/>
            </a:pPr>
            <a:r>
              <a:rPr lang="en-US" sz="1200" dirty="0" smtClean="0"/>
              <a:t>Decision:</a:t>
            </a:r>
          </a:p>
          <a:p>
            <a:pPr algn="l" rtl="0"/>
            <a:r>
              <a:rPr lang="en-US" sz="1200" dirty="0" smtClean="0"/>
              <a:t>In wars in conflict and by time axis</a:t>
            </a:r>
            <a:endParaRPr lang="en-US" sz="1200" dirty="0"/>
          </a:p>
          <a:p>
            <a:pPr marL="285750" indent="-285750" algn="l" rtl="0">
              <a:buFont typeface="Arial" panose="020B0604020202020204" pitchFamily="34" charset="0"/>
              <a:buChar char="•"/>
            </a:pPr>
            <a:r>
              <a:rPr lang="en-US" sz="1200" dirty="0" smtClean="0"/>
              <a:t>Difficulty and partial relation in translating the military achievement into a political one</a:t>
            </a:r>
          </a:p>
          <a:p>
            <a:pPr marL="285750" indent="-285750" algn="l" rtl="0">
              <a:buFont typeface="Arial" panose="020B0604020202020204" pitchFamily="34" charset="0"/>
              <a:buChar char="•"/>
            </a:pPr>
            <a:r>
              <a:rPr lang="en-US" sz="1200" dirty="0" smtClean="0"/>
              <a:t>Complexity in achieving fast operational decision</a:t>
            </a:r>
          </a:p>
        </p:txBody>
      </p:sp>
      <p:sp>
        <p:nvSpPr>
          <p:cNvPr id="20" name="TextBox 19"/>
          <p:cNvSpPr txBox="1"/>
          <p:nvPr/>
        </p:nvSpPr>
        <p:spPr>
          <a:xfrm>
            <a:off x="1026506" y="2481554"/>
            <a:ext cx="1886267" cy="1384995"/>
          </a:xfrm>
          <a:prstGeom prst="rect">
            <a:avLst/>
          </a:prstGeom>
          <a:solidFill>
            <a:schemeClr val="bg1"/>
          </a:solidFill>
        </p:spPr>
        <p:txBody>
          <a:bodyPr wrap="square" rtlCol="1">
            <a:spAutoFit/>
          </a:bodyPr>
          <a:lstStyle/>
          <a:p>
            <a:pPr marL="285750" indent="-285750" algn="l" rtl="0">
              <a:buFont typeface="Arial" panose="020B0604020202020204" pitchFamily="34" charset="0"/>
              <a:buChar char="•"/>
            </a:pPr>
            <a:r>
              <a:rPr lang="en-US" sz="1400" dirty="0" smtClean="0"/>
              <a:t>More than likely this isn’t a decision but:</a:t>
            </a:r>
          </a:p>
          <a:p>
            <a:pPr marL="742950" lvl="1" indent="-285750" algn="l" rtl="0">
              <a:buFont typeface="Arial" panose="020B0604020202020204" pitchFamily="34" charset="0"/>
              <a:buChar char="•"/>
            </a:pPr>
            <a:r>
              <a:rPr lang="en-US" sz="1400" dirty="0" smtClean="0"/>
              <a:t>Thwarting</a:t>
            </a:r>
          </a:p>
          <a:p>
            <a:pPr marL="742950" lvl="1" indent="-285750" algn="l" rtl="0">
              <a:buFont typeface="Arial" panose="020B0604020202020204" pitchFamily="34" charset="0"/>
              <a:buChar char="•"/>
            </a:pPr>
            <a:r>
              <a:rPr lang="en-US" sz="1400" dirty="0" smtClean="0"/>
              <a:t>Punishment or costing </a:t>
            </a:r>
            <a:endParaRPr lang="he-IL" sz="1400" dirty="0"/>
          </a:p>
        </p:txBody>
      </p:sp>
      <p:sp>
        <p:nvSpPr>
          <p:cNvPr id="21" name="TextBox 20"/>
          <p:cNvSpPr txBox="1"/>
          <p:nvPr/>
        </p:nvSpPr>
        <p:spPr>
          <a:xfrm>
            <a:off x="1663759" y="4927694"/>
            <a:ext cx="4539222" cy="738664"/>
          </a:xfrm>
          <a:prstGeom prst="rect">
            <a:avLst/>
          </a:prstGeom>
          <a:solidFill>
            <a:schemeClr val="bg1"/>
          </a:solidFill>
        </p:spPr>
        <p:txBody>
          <a:bodyPr wrap="square" rtlCol="1">
            <a:spAutoFit/>
          </a:bodyPr>
          <a:lstStyle/>
          <a:p>
            <a:pPr algn="l" rtl="0"/>
            <a:r>
              <a:rPr lang="en-US" sz="1400" dirty="0" smtClean="0"/>
              <a:t>The strive to achieve quick operational decision as a strategic value and as a milestone in the activation concept at all levels</a:t>
            </a:r>
            <a:endParaRPr lang="he-IL" sz="1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p:txBody>
          <a:bodyPr/>
          <a:lstStyle/>
          <a:p>
            <a:pPr rtl="0"/>
            <a:r>
              <a:rPr lang="en-US" dirty="0">
                <a:latin typeface="+mj-lt"/>
              </a:rPr>
              <a:t>Activation Concept 2006</a:t>
            </a:r>
            <a:endParaRPr lang="he-IL" dirty="0" smtClean="0">
              <a:latin typeface="+mj-lt"/>
            </a:endParaRPr>
          </a:p>
        </p:txBody>
      </p:sp>
      <p:pic>
        <p:nvPicPr>
          <p:cNvPr id="23554" name="Picture 2"/>
          <p:cNvPicPr>
            <a:picLocks noChangeAspect="1" noChangeArrowheads="1"/>
          </p:cNvPicPr>
          <p:nvPr/>
        </p:nvPicPr>
        <p:blipFill>
          <a:blip r:embed="rId2" cstate="print"/>
          <a:srcRect/>
          <a:stretch>
            <a:fillRect/>
          </a:stretch>
        </p:blipFill>
        <p:spPr bwMode="auto">
          <a:xfrm>
            <a:off x="3090879" y="1492256"/>
            <a:ext cx="483870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5" name="Picture 3"/>
          <p:cNvPicPr>
            <a:picLocks noChangeAspect="1" noChangeArrowheads="1"/>
          </p:cNvPicPr>
          <p:nvPr/>
        </p:nvPicPr>
        <p:blipFill>
          <a:blip r:embed="rId3" cstate="print"/>
          <a:srcRect/>
          <a:stretch>
            <a:fillRect/>
          </a:stretch>
        </p:blipFill>
        <p:spPr bwMode="auto">
          <a:xfrm>
            <a:off x="3090886" y="920771"/>
            <a:ext cx="4838700" cy="61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6" name="Picture 4"/>
          <p:cNvPicPr>
            <a:picLocks noChangeAspect="1" noChangeArrowheads="1"/>
          </p:cNvPicPr>
          <p:nvPr/>
        </p:nvPicPr>
        <p:blipFill>
          <a:blip r:embed="rId4" cstate="print"/>
          <a:srcRect/>
          <a:stretch>
            <a:fillRect/>
          </a:stretch>
        </p:blipFill>
        <p:spPr bwMode="auto">
          <a:xfrm>
            <a:off x="3233761" y="5778521"/>
            <a:ext cx="4572000" cy="65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63" descr="TFISAT">
            <a:hlinkClick r:id="rId5" action="ppaction://hlinksldjump"/>
          </p:cNvPr>
          <p:cNvPicPr>
            <a:picLocks noChangeAspect="1" noChangeArrowheads="1"/>
          </p:cNvPicPr>
          <p:nvPr/>
        </p:nvPicPr>
        <p:blipFill>
          <a:blip r:embed="rId6" cstate="print"/>
          <a:srcRect l="23531" t="45712" r="25426" b="14110"/>
          <a:stretch>
            <a:fillRect/>
          </a:stretch>
        </p:blipFill>
        <p:spPr bwMode="auto">
          <a:xfrm>
            <a:off x="95237" y="71438"/>
            <a:ext cx="1833557" cy="2357430"/>
          </a:xfrm>
          <a:prstGeom prst="rect">
            <a:avLst/>
          </a:prstGeom>
          <a:noFill/>
          <a:ln w="19050">
            <a:solidFill>
              <a:schemeClr val="tx1"/>
            </a:solidFill>
            <a:miter lim="800000"/>
            <a:headEnd/>
            <a:tailEnd/>
          </a:ln>
        </p:spPr>
      </p:pic>
      <p:sp>
        <p:nvSpPr>
          <p:cNvPr id="11" name="מלבן מעוגל 10"/>
          <p:cNvSpPr/>
          <p:nvPr/>
        </p:nvSpPr>
        <p:spPr>
          <a:xfrm>
            <a:off x="3376631" y="2921015"/>
            <a:ext cx="3714808" cy="214314"/>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p:nvSpPr>
        <p:spPr>
          <a:xfrm>
            <a:off x="3233755" y="3778271"/>
            <a:ext cx="3500462" cy="285752"/>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2"/>
          <p:cNvSpPr/>
          <p:nvPr/>
        </p:nvSpPr>
        <p:spPr>
          <a:xfrm>
            <a:off x="3305193" y="4492651"/>
            <a:ext cx="4214842" cy="428628"/>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צורה חופשית 14"/>
          <p:cNvSpPr/>
          <p:nvPr/>
        </p:nvSpPr>
        <p:spPr>
          <a:xfrm>
            <a:off x="3227452" y="2194560"/>
            <a:ext cx="4267200" cy="499872"/>
          </a:xfrm>
          <a:custGeom>
            <a:avLst/>
            <a:gdLst>
              <a:gd name="connsiteX0" fmla="*/ 2682240 w 4267200"/>
              <a:gd name="connsiteY0" fmla="*/ 0 h 499872"/>
              <a:gd name="connsiteX1" fmla="*/ 0 w 4267200"/>
              <a:gd name="connsiteY1" fmla="*/ 24384 h 499872"/>
              <a:gd name="connsiteX2" fmla="*/ 36576 w 4267200"/>
              <a:gd name="connsiteY2" fmla="*/ 243840 h 499872"/>
              <a:gd name="connsiteX3" fmla="*/ 938784 w 4267200"/>
              <a:gd name="connsiteY3" fmla="*/ 280416 h 499872"/>
              <a:gd name="connsiteX4" fmla="*/ 999744 w 4267200"/>
              <a:gd name="connsiteY4" fmla="*/ 499872 h 499872"/>
              <a:gd name="connsiteX5" fmla="*/ 4267200 w 4267200"/>
              <a:gd name="connsiteY5" fmla="*/ 463296 h 499872"/>
              <a:gd name="connsiteX6" fmla="*/ 4242816 w 4267200"/>
              <a:gd name="connsiteY6" fmla="*/ 280416 h 499872"/>
              <a:gd name="connsiteX7" fmla="*/ 2645664 w 4267200"/>
              <a:gd name="connsiteY7" fmla="*/ 231648 h 499872"/>
              <a:gd name="connsiteX8" fmla="*/ 2682240 w 4267200"/>
              <a:gd name="connsiteY8" fmla="*/ 0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499872">
                <a:moveTo>
                  <a:pt x="2682240" y="0"/>
                </a:moveTo>
                <a:lnTo>
                  <a:pt x="0" y="24384"/>
                </a:lnTo>
                <a:lnTo>
                  <a:pt x="36576" y="243840"/>
                </a:lnTo>
                <a:lnTo>
                  <a:pt x="938784" y="280416"/>
                </a:lnTo>
                <a:lnTo>
                  <a:pt x="999744" y="499872"/>
                </a:lnTo>
                <a:lnTo>
                  <a:pt x="4267200" y="463296"/>
                </a:lnTo>
                <a:lnTo>
                  <a:pt x="4242816" y="280416"/>
                </a:lnTo>
                <a:lnTo>
                  <a:pt x="2645664" y="231648"/>
                </a:lnTo>
                <a:lnTo>
                  <a:pt x="2682240" y="0"/>
                </a:lnTo>
                <a:close/>
              </a:path>
            </a:pathLst>
          </a:cu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מלבן מעוגל 15"/>
          <p:cNvSpPr/>
          <p:nvPr/>
        </p:nvSpPr>
        <p:spPr>
          <a:xfrm>
            <a:off x="2071670" y="2071678"/>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Definition</a:t>
            </a:r>
            <a:endParaRPr lang="he-IL" dirty="0"/>
          </a:p>
        </p:txBody>
      </p:sp>
      <p:sp>
        <p:nvSpPr>
          <p:cNvPr id="14" name="מלבן מעוגל 13"/>
          <p:cNvSpPr/>
          <p:nvPr/>
        </p:nvSpPr>
        <p:spPr>
          <a:xfrm>
            <a:off x="2000232" y="3429000"/>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Time</a:t>
            </a:r>
            <a:endParaRPr lang="he-IL" dirty="0"/>
          </a:p>
        </p:txBody>
      </p:sp>
      <p:sp>
        <p:nvSpPr>
          <p:cNvPr id="17" name="TextBox 16"/>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3288693" y="856357"/>
            <a:ext cx="5688632" cy="6001643"/>
          </a:xfrm>
          <a:prstGeom prst="rect">
            <a:avLst/>
          </a:prstGeom>
          <a:solidFill>
            <a:schemeClr val="bg1"/>
          </a:solidFill>
        </p:spPr>
        <p:txBody>
          <a:bodyPr wrap="square" rtlCol="1">
            <a:spAutoFit/>
          </a:bodyPr>
          <a:lstStyle/>
          <a:p>
            <a:pPr algn="l" rtl="0"/>
            <a:r>
              <a:rPr lang="en-US" sz="1600" b="1" u="sng" dirty="0" smtClean="0"/>
              <a:t>Operational decision</a:t>
            </a:r>
            <a:r>
              <a:rPr lang="en-US" sz="1600" dirty="0" smtClean="0"/>
              <a:t> – sequence of events from high-intensity (war kind) and more complexed confronts in different intensities (terror struggle kind) </a:t>
            </a:r>
            <a:r>
              <a:rPr lang="en-US" sz="1600" b="1" dirty="0" smtClean="0"/>
              <a:t>puts an optional sequence of mechanisms to an end. ‘Operational Decision’ remained the main mechanism. It’s based on severe harm to the enemy’s ability and stopping him from wanting to continue the military confront; </a:t>
            </a:r>
            <a:r>
              <a:rPr lang="en-US" sz="1600" dirty="0" smtClean="0"/>
              <a:t>while, according to his understanding he won’t be able to progress his strategic objectives by activating the force. </a:t>
            </a:r>
            <a:r>
              <a:rPr lang="en-US" sz="1600" b="1" dirty="0" smtClean="0"/>
              <a:t>The time gaining the decision in limited conflicts can be long. At the existing sequence of events there are two distinguished situations</a:t>
            </a:r>
            <a:r>
              <a:rPr lang="en-US" sz="1600" dirty="0" smtClean="0"/>
              <a:t>: One – ‘</a:t>
            </a:r>
            <a:r>
              <a:rPr lang="en-US" sz="1600" b="1" u="sng" dirty="0" smtClean="0"/>
              <a:t>the classic’</a:t>
            </a:r>
            <a:r>
              <a:rPr lang="en-US" sz="1600" dirty="0" smtClean="0"/>
              <a:t> at a high-</a:t>
            </a:r>
            <a:r>
              <a:rPr lang="en-US" sz="1600" dirty="0" err="1" smtClean="0"/>
              <a:t>intensed</a:t>
            </a:r>
            <a:r>
              <a:rPr lang="en-US" sz="1600" dirty="0" smtClean="0"/>
              <a:t> conflict (war or extreme situation in a limited conflict) that can force and require recruiting the national resources, including reserved duties, </a:t>
            </a:r>
            <a:r>
              <a:rPr lang="en-US" sz="1600" b="1" dirty="0" smtClean="0"/>
              <a:t>to a maximum capability in-order to achieve a fast and clear decision </a:t>
            </a:r>
            <a:r>
              <a:rPr lang="en-US" sz="1600" dirty="0" smtClean="0"/>
              <a:t>based mainly on significant harm to the critical abilities (center of gravity, core holdings) which on them is based and relies the opponent. The other situation is the </a:t>
            </a:r>
            <a:r>
              <a:rPr lang="en-US" sz="1600" b="1" u="sng" dirty="0" smtClean="0"/>
              <a:t>ongoing limited confront</a:t>
            </a:r>
            <a:r>
              <a:rPr lang="en-US" sz="1600" dirty="0" smtClean="0"/>
              <a:t>. During that time endurance and resistance are needed in order to reach the end while basing the solution of the defense system, including the regular service forces, where at the same time the rest of the systems are having the normal routine. At the ending mechanisms there is priority to “</a:t>
            </a:r>
            <a:r>
              <a:rPr lang="en-US" sz="1600" b="1" dirty="0" smtClean="0"/>
              <a:t>arrangement”</a:t>
            </a:r>
            <a:r>
              <a:rPr lang="en-US" sz="1600" dirty="0" smtClean="0"/>
              <a:t>, which means creating a convenient strategic reality, and in general – cease the violence, even without a clear “operational decision” in the battlefield.</a:t>
            </a:r>
            <a:endParaRPr lang="he-IL" sz="1600" u="sng"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11266" name="כותרת 1"/>
          <p:cNvSpPr>
            <a:spLocks noGrp="1"/>
          </p:cNvSpPr>
          <p:nvPr>
            <p:ph type="title"/>
          </p:nvPr>
        </p:nvSpPr>
        <p:spPr>
          <a:xfrm>
            <a:off x="271490" y="-11134"/>
            <a:ext cx="8229600" cy="439738"/>
          </a:xfrm>
        </p:spPr>
        <p:txBody>
          <a:bodyPr/>
          <a:lstStyle/>
          <a:p>
            <a:pPr rtl="0" eaLnBrk="1" hangingPunct="1"/>
            <a:r>
              <a:rPr lang="en-US" sz="3600" dirty="0" smtClean="0">
                <a:latin typeface="+mj-lt"/>
                <a:cs typeface="David" pitchFamily="2" charset="-79"/>
              </a:rPr>
              <a:t>How do you decide?</a:t>
            </a:r>
            <a:br>
              <a:rPr lang="en-US" sz="3600" dirty="0" smtClean="0">
                <a:latin typeface="+mj-lt"/>
                <a:cs typeface="David" pitchFamily="2" charset="-79"/>
              </a:rPr>
            </a:br>
            <a:r>
              <a:rPr lang="en-US" sz="3600" dirty="0" smtClean="0">
                <a:latin typeface="+mj-lt"/>
                <a:cs typeface="David" pitchFamily="2" charset="-79"/>
              </a:rPr>
              <a:t>The rising dominance of fire</a:t>
            </a:r>
            <a:endParaRPr lang="he-IL" sz="3600" dirty="0" smtClean="0">
              <a:latin typeface="David" pitchFamily="2" charset="-79"/>
              <a:cs typeface="David" pitchFamily="2" charset="-79"/>
            </a:endParaRPr>
          </a:p>
        </p:txBody>
      </p:sp>
      <p:pic>
        <p:nvPicPr>
          <p:cNvPr id="22530" name="Picture 2"/>
          <p:cNvPicPr>
            <a:picLocks noGrp="1" noChangeAspect="1" noChangeArrowheads="1"/>
          </p:cNvPicPr>
          <p:nvPr>
            <p:ph idx="1"/>
          </p:nvPr>
        </p:nvPicPr>
        <p:blipFill>
          <a:blip r:embed="rId2" cstate="print"/>
          <a:srcRect/>
          <a:stretch>
            <a:fillRect/>
          </a:stretch>
        </p:blipFill>
        <p:spPr>
          <a:xfrm>
            <a:off x="214282" y="2852936"/>
            <a:ext cx="5181600" cy="3590925"/>
          </a:xfrm>
          <a:ln w="38100" cap="sq">
            <a:solidFill>
              <a:srgbClr val="000000"/>
            </a:solidFill>
          </a:ln>
          <a:effectLst>
            <a:outerShdw blurRad="50800" dist="38100" dir="2700000" algn="tl" rotWithShape="0">
              <a:srgbClr val="000000">
                <a:alpha val="43000"/>
              </a:srgbClr>
            </a:outerShdw>
          </a:effectLst>
        </p:spPr>
      </p:pic>
      <p:pic>
        <p:nvPicPr>
          <p:cNvPr id="22531" name="Picture 3"/>
          <p:cNvPicPr>
            <a:picLocks noChangeAspect="1" noChangeArrowheads="1"/>
          </p:cNvPicPr>
          <p:nvPr/>
        </p:nvPicPr>
        <p:blipFill>
          <a:blip r:embed="rId3" cstate="print"/>
          <a:srcRect/>
          <a:stretch>
            <a:fillRect/>
          </a:stretch>
        </p:blipFill>
        <p:spPr bwMode="auto">
          <a:xfrm>
            <a:off x="4481543" y="1928796"/>
            <a:ext cx="444817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2" name="Picture 4"/>
          <p:cNvPicPr>
            <a:picLocks noChangeAspect="1" noChangeArrowheads="1"/>
          </p:cNvPicPr>
          <p:nvPr/>
        </p:nvPicPr>
        <p:blipFill>
          <a:blip r:embed="rId4" cstate="print"/>
          <a:srcRect/>
          <a:stretch>
            <a:fillRect/>
          </a:stretch>
        </p:blipFill>
        <p:spPr bwMode="auto">
          <a:xfrm>
            <a:off x="4624418" y="1176327"/>
            <a:ext cx="4214813" cy="68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צורה חופשית 6"/>
          <p:cNvSpPr/>
          <p:nvPr/>
        </p:nvSpPr>
        <p:spPr>
          <a:xfrm>
            <a:off x="4636610" y="2548302"/>
            <a:ext cx="3889248" cy="1243584"/>
          </a:xfrm>
          <a:custGeom>
            <a:avLst/>
            <a:gdLst>
              <a:gd name="connsiteX0" fmla="*/ 0 w 3889248"/>
              <a:gd name="connsiteY0" fmla="*/ 12192 h 1243584"/>
              <a:gd name="connsiteX1" fmla="*/ 694944 w 3889248"/>
              <a:gd name="connsiteY1" fmla="*/ 0 h 1243584"/>
              <a:gd name="connsiteX2" fmla="*/ 731520 w 3889248"/>
              <a:gd name="connsiteY2" fmla="*/ 195072 h 1243584"/>
              <a:gd name="connsiteX3" fmla="*/ 3877056 w 3889248"/>
              <a:gd name="connsiteY3" fmla="*/ 231648 h 1243584"/>
              <a:gd name="connsiteX4" fmla="*/ 3889248 w 3889248"/>
              <a:gd name="connsiteY4" fmla="*/ 1231392 h 1243584"/>
              <a:gd name="connsiteX5" fmla="*/ 3035808 w 3889248"/>
              <a:gd name="connsiteY5" fmla="*/ 1243584 h 1243584"/>
              <a:gd name="connsiteX6" fmla="*/ 3035808 w 3889248"/>
              <a:gd name="connsiteY6" fmla="*/ 1097280 h 1243584"/>
              <a:gd name="connsiteX7" fmla="*/ 73152 w 3889248"/>
              <a:gd name="connsiteY7" fmla="*/ 1036320 h 1243584"/>
              <a:gd name="connsiteX8" fmla="*/ 0 w 3889248"/>
              <a:gd name="connsiteY8" fmla="*/ 12192 h 124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248" h="1243584">
                <a:moveTo>
                  <a:pt x="0" y="12192"/>
                </a:moveTo>
                <a:lnTo>
                  <a:pt x="694944" y="0"/>
                </a:lnTo>
                <a:lnTo>
                  <a:pt x="731520" y="195072"/>
                </a:lnTo>
                <a:lnTo>
                  <a:pt x="3877056" y="231648"/>
                </a:lnTo>
                <a:lnTo>
                  <a:pt x="3889248" y="1231392"/>
                </a:lnTo>
                <a:lnTo>
                  <a:pt x="3035808" y="1243584"/>
                </a:lnTo>
                <a:lnTo>
                  <a:pt x="3035808" y="1097280"/>
                </a:lnTo>
                <a:lnTo>
                  <a:pt x="73152" y="1036320"/>
                </a:lnTo>
                <a:lnTo>
                  <a:pt x="0" y="12192"/>
                </a:lnTo>
                <a:close/>
              </a:path>
            </a:pathLst>
          </a:cu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צורה חופשית 7"/>
          <p:cNvSpPr/>
          <p:nvPr/>
        </p:nvSpPr>
        <p:spPr>
          <a:xfrm>
            <a:off x="682752" y="4303776"/>
            <a:ext cx="3377184" cy="438912"/>
          </a:xfrm>
          <a:custGeom>
            <a:avLst/>
            <a:gdLst>
              <a:gd name="connsiteX0" fmla="*/ 3352800 w 3377184"/>
              <a:gd name="connsiteY0" fmla="*/ 12192 h 438912"/>
              <a:gd name="connsiteX1" fmla="*/ 0 w 3377184"/>
              <a:gd name="connsiteY1" fmla="*/ 0 h 438912"/>
              <a:gd name="connsiteX2" fmla="*/ 0 w 3377184"/>
              <a:gd name="connsiteY2" fmla="*/ 207264 h 438912"/>
              <a:gd name="connsiteX3" fmla="*/ 2779776 w 3377184"/>
              <a:gd name="connsiteY3" fmla="*/ 231648 h 438912"/>
              <a:gd name="connsiteX4" fmla="*/ 2816352 w 3377184"/>
              <a:gd name="connsiteY4" fmla="*/ 402336 h 438912"/>
              <a:gd name="connsiteX5" fmla="*/ 3377184 w 3377184"/>
              <a:gd name="connsiteY5" fmla="*/ 438912 h 438912"/>
              <a:gd name="connsiteX6" fmla="*/ 3352800 w 3377184"/>
              <a:gd name="connsiteY6" fmla="*/ 12192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7184" h="438912">
                <a:moveTo>
                  <a:pt x="3352800" y="12192"/>
                </a:moveTo>
                <a:lnTo>
                  <a:pt x="0" y="0"/>
                </a:lnTo>
                <a:lnTo>
                  <a:pt x="0" y="207264"/>
                </a:lnTo>
                <a:lnTo>
                  <a:pt x="2779776" y="231648"/>
                </a:lnTo>
                <a:lnTo>
                  <a:pt x="2816352" y="402336"/>
                </a:lnTo>
                <a:lnTo>
                  <a:pt x="3377184" y="438912"/>
                </a:lnTo>
                <a:lnTo>
                  <a:pt x="3352800" y="12192"/>
                </a:lnTo>
                <a:close/>
              </a:path>
            </a:pathLst>
          </a:cu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a:off x="2214546" y="4643446"/>
            <a:ext cx="2071702" cy="285752"/>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לחצן פעולה: בית 10">
            <a:hlinkClick r:id="rId5" action="ppaction://hlinksldjump" highlightClick="1"/>
          </p:cNvPr>
          <p:cNvSpPr/>
          <p:nvPr/>
        </p:nvSpPr>
        <p:spPr>
          <a:xfrm>
            <a:off x="357158" y="285728"/>
            <a:ext cx="928694" cy="857256"/>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 name="TextBox 1"/>
          <p:cNvSpPr txBox="1"/>
          <p:nvPr/>
        </p:nvSpPr>
        <p:spPr>
          <a:xfrm>
            <a:off x="79556" y="2492896"/>
            <a:ext cx="4401987" cy="3970318"/>
          </a:xfrm>
          <a:prstGeom prst="rect">
            <a:avLst/>
          </a:prstGeom>
          <a:solidFill>
            <a:schemeClr val="bg1"/>
          </a:solidFill>
        </p:spPr>
        <p:txBody>
          <a:bodyPr wrap="square" rtlCol="1">
            <a:spAutoFit/>
          </a:bodyPr>
          <a:lstStyle/>
          <a:p>
            <a:pPr algn="l" rtl="0"/>
            <a:r>
              <a:rPr lang="en-US" sz="1400" dirty="0" smtClean="0"/>
              <a:t>In high intensities combined within all branches, at the fighting arena. To this ability a significant important in 5 main fields:</a:t>
            </a:r>
          </a:p>
          <a:p>
            <a:pPr marL="342900" indent="-342900" algn="l" rtl="0">
              <a:buFont typeface="+mj-lt"/>
              <a:buAutoNum type="arabicPeriod"/>
            </a:pPr>
            <a:r>
              <a:rPr lang="en-US" sz="1400" b="1" dirty="0" smtClean="0"/>
              <a:t>Change in the role </a:t>
            </a:r>
            <a:r>
              <a:rPr lang="en-US" sz="1400" dirty="0" smtClean="0"/>
              <a:t>of fire from a supporting element as a main element in achieving decision with other maneuvering elements on the ground, in the air and sea reduces the need of the following actions:</a:t>
            </a:r>
          </a:p>
          <a:p>
            <a:pPr marL="800100" lvl="1" indent="-342900" algn="l" rtl="0">
              <a:buFont typeface="+mj-lt"/>
              <a:buAutoNum type="alphaLcParenR"/>
            </a:pPr>
            <a:r>
              <a:rPr lang="en-US" sz="1400" b="1" dirty="0" smtClean="0"/>
              <a:t>Deep, wide and broad </a:t>
            </a:r>
            <a:r>
              <a:rPr lang="en-US" sz="1400" dirty="0" smtClean="0"/>
              <a:t>ground maneuvering to advance the fire means to attack targets and reach affect in depth;</a:t>
            </a:r>
          </a:p>
          <a:p>
            <a:pPr marL="800100" lvl="1" indent="-342900" algn="l" rtl="0">
              <a:buFont typeface="+mj-lt"/>
              <a:buAutoNum type="alphaLcParenR"/>
            </a:pPr>
            <a:r>
              <a:rPr lang="en-US" sz="1400" b="1" dirty="0" smtClean="0"/>
              <a:t>Massive</a:t>
            </a:r>
            <a:r>
              <a:rPr lang="en-US" sz="1400" dirty="0" smtClean="0"/>
              <a:t> invasion of enemy’s territory in order to create for the attacking formation, the required spaced to run the deciding mobile battles;</a:t>
            </a:r>
          </a:p>
          <a:p>
            <a:pPr marL="800100" lvl="1" indent="-342900" algn="l" rtl="0">
              <a:buFont typeface="+mj-lt"/>
              <a:buAutoNum type="alphaLcParenR"/>
            </a:pPr>
            <a:r>
              <a:rPr lang="en-US" sz="1400" dirty="0" smtClean="0"/>
              <a:t>The need to conquer </a:t>
            </a:r>
            <a:r>
              <a:rPr lang="en-US" sz="1400" b="1" dirty="0" smtClean="0"/>
              <a:t>broad</a:t>
            </a:r>
            <a:r>
              <a:rPr lang="en-US" sz="1400" dirty="0" smtClean="0"/>
              <a:t> territories in order to control them or use them as a ‘bargaining card’ for creating pressure and reaching a political negotiation from a stronger position.</a:t>
            </a:r>
            <a:endParaRPr lang="he-IL" sz="1400" dirty="0"/>
          </a:p>
        </p:txBody>
      </p:sp>
      <p:sp>
        <p:nvSpPr>
          <p:cNvPr id="10" name="מלבן מעוגל 9"/>
          <p:cNvSpPr/>
          <p:nvPr/>
        </p:nvSpPr>
        <p:spPr>
          <a:xfrm>
            <a:off x="4355976" y="4441717"/>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Tools</a:t>
            </a:r>
            <a:endParaRPr lang="he-IL" dirty="0"/>
          </a:p>
        </p:txBody>
      </p:sp>
      <p:sp>
        <p:nvSpPr>
          <p:cNvPr id="13" name="TextBox 12"/>
          <p:cNvSpPr txBox="1"/>
          <p:nvPr/>
        </p:nvSpPr>
        <p:spPr>
          <a:xfrm>
            <a:off x="5292080" y="1534695"/>
            <a:ext cx="3792705" cy="4401205"/>
          </a:xfrm>
          <a:prstGeom prst="rect">
            <a:avLst/>
          </a:prstGeom>
          <a:solidFill>
            <a:schemeClr val="bg1"/>
          </a:solidFill>
        </p:spPr>
        <p:txBody>
          <a:bodyPr wrap="square" rtlCol="1">
            <a:spAutoFit/>
          </a:bodyPr>
          <a:lstStyle/>
          <a:p>
            <a:pPr algn="l" rtl="0"/>
            <a:r>
              <a:rPr lang="en-US" sz="1400" b="1" u="sng" dirty="0" smtClean="0"/>
              <a:t>Operative attacking doctrine</a:t>
            </a:r>
            <a:r>
              <a:rPr lang="en-US" sz="1400" dirty="0" smtClean="0"/>
              <a:t> – removing the threat via neutralizing the attacking capability of the enemies, as a defense strategic factor, while continuance of the defense effort as of legitimacy considerations, and attacking efforts with fire from the other side prior the ground operation into the enemy’s territory.</a:t>
            </a:r>
          </a:p>
          <a:p>
            <a:pPr algn="l" rtl="0"/>
            <a:r>
              <a:rPr lang="en-US" sz="1400" dirty="0" smtClean="0"/>
              <a:t>The advanced military capabilities create a steady trend of central weight from a broad ground maneuver to precise fire, to control on the other hand, to limited ground incursions. All of these allow reaching decision without broad and deep maneuvers in order to invade a large area of the enemy.</a:t>
            </a:r>
          </a:p>
          <a:p>
            <a:pPr algn="l" rtl="0"/>
            <a:r>
              <a:rPr lang="en-US" sz="1400" dirty="0" smtClean="0"/>
              <a:t>Continued presence </a:t>
            </a:r>
            <a:r>
              <a:rPr lang="en-US" sz="1400" dirty="0" smtClean="0"/>
              <a:t>in the enemy’s territory is a burden over time, served the asymmetrical elements of the enemy while being dragged into guerilla fighting, to managing civil occupied citizens and causes the system to collapse with many advantages on the enemy’s side.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285720" y="44624"/>
            <a:ext cx="8001056" cy="868346"/>
          </a:xfrm>
        </p:spPr>
        <p:txBody>
          <a:bodyPr/>
          <a:lstStyle/>
          <a:p>
            <a:r>
              <a:rPr lang="en-US" sz="2800" dirty="0">
                <a:solidFill>
                  <a:prstClr val="black"/>
                </a:solidFill>
                <a:latin typeface="Calibri"/>
              </a:rPr>
              <a:t>The Change in the Meaning of the </a:t>
            </a:r>
            <a:r>
              <a:rPr lang="en-US" sz="2800" dirty="0" smtClean="0">
                <a:solidFill>
                  <a:prstClr val="black"/>
                </a:solidFill>
                <a:latin typeface="Calibri"/>
              </a:rPr>
              <a:t>Term</a:t>
            </a:r>
            <a:br>
              <a:rPr lang="en-US" sz="2800" dirty="0" smtClean="0">
                <a:solidFill>
                  <a:prstClr val="black"/>
                </a:solidFill>
                <a:latin typeface="Calibri"/>
              </a:rPr>
            </a:br>
            <a:r>
              <a:rPr lang="en-US" sz="2800" dirty="0" smtClean="0">
                <a:solidFill>
                  <a:prstClr val="black"/>
                </a:solidFill>
                <a:latin typeface="Calibri"/>
              </a:rPr>
              <a:t> </a:t>
            </a:r>
            <a:r>
              <a:rPr lang="en-US" sz="2800" dirty="0">
                <a:solidFill>
                  <a:prstClr val="black"/>
                </a:solidFill>
                <a:latin typeface="Calibri"/>
              </a:rPr>
              <a:t>‘Operational Decision’ – </a:t>
            </a:r>
            <a:r>
              <a:rPr lang="en-US" sz="2800" dirty="0" smtClean="0">
                <a:solidFill>
                  <a:prstClr val="black"/>
                </a:solidFill>
                <a:latin typeface="Calibri"/>
              </a:rPr>
              <a:t>2006-2013</a:t>
            </a:r>
            <a:endParaRPr lang="he-IL" sz="2800" dirty="0" smtClean="0"/>
          </a:p>
        </p:txBody>
      </p:sp>
      <p:sp>
        <p:nvSpPr>
          <p:cNvPr id="3075" name="מציין מיקום תוכן 2"/>
          <p:cNvSpPr>
            <a:spLocks noGrp="1"/>
          </p:cNvSpPr>
          <p:nvPr>
            <p:ph idx="1"/>
          </p:nvPr>
        </p:nvSpPr>
        <p:spPr>
          <a:xfrm>
            <a:off x="36530" y="2640902"/>
            <a:ext cx="8835980" cy="500066"/>
          </a:xfrm>
        </p:spPr>
        <p:txBody>
          <a:bodyPr/>
          <a:lstStyle/>
          <a:p>
            <a:pPr marL="0" lvl="0" indent="0" algn="l" rtl="0">
              <a:buNone/>
            </a:pPr>
            <a:r>
              <a:rPr lang="en-US" sz="1800" dirty="0">
                <a:solidFill>
                  <a:prstClr val="black"/>
                </a:solidFill>
                <a:latin typeface="Calibri"/>
              </a:rPr>
              <a:t>Comparative analysis of the use of the term ‘operational decision’ in light of five parameters:</a:t>
            </a:r>
          </a:p>
          <a:p>
            <a:pPr lvl="1" algn="l" rtl="0"/>
            <a:endParaRPr lang="he-IL" sz="1800" dirty="0" smtClean="0"/>
          </a:p>
          <a:p>
            <a:pPr lvl="1" algn="l" rtl="0"/>
            <a:endParaRPr lang="he-IL" sz="1800" dirty="0" smtClean="0"/>
          </a:p>
          <a:p>
            <a:pPr lvl="1" algn="l" rtl="0"/>
            <a:endParaRPr lang="he-IL" sz="1800" dirty="0" smtClean="0"/>
          </a:p>
        </p:txBody>
      </p:sp>
      <p:graphicFrame>
        <p:nvGraphicFramePr>
          <p:cNvPr id="55" name="מציין מיקום תוכן 3"/>
          <p:cNvGraphicFramePr>
            <a:graphicFrameLocks/>
          </p:cNvGraphicFramePr>
          <p:nvPr>
            <p:extLst>
              <p:ext uri="{D42A27DB-BD31-4B8C-83A1-F6EECF244321}">
                <p14:modId xmlns:p14="http://schemas.microsoft.com/office/powerpoint/2010/main" val="1570139771"/>
              </p:ext>
            </p:extLst>
          </p:nvPr>
        </p:nvGraphicFramePr>
        <p:xfrm>
          <a:off x="-7210" y="2956332"/>
          <a:ext cx="9158420" cy="3868122"/>
        </p:xfrm>
        <a:graphic>
          <a:graphicData uri="http://schemas.openxmlformats.org/drawingml/2006/table">
            <a:tbl>
              <a:tblPr rtl="1" bandRow="1">
                <a:tableStyleId>{5C22544A-7EE6-4342-B048-85BDC9FD1C3A}</a:tableStyleId>
              </a:tblPr>
              <a:tblGrid>
                <a:gridCol w="4099116">
                  <a:extLst>
                    <a:ext uri="{9D8B030D-6E8A-4147-A177-3AD203B41FA5}">
                      <a16:colId xmlns:a16="http://schemas.microsoft.com/office/drawing/2014/main" val="20000"/>
                    </a:ext>
                  </a:extLst>
                </a:gridCol>
                <a:gridCol w="5059304">
                  <a:extLst>
                    <a:ext uri="{9D8B030D-6E8A-4147-A177-3AD203B41FA5}">
                      <a16:colId xmlns:a16="http://schemas.microsoft.com/office/drawing/2014/main" val="20001"/>
                    </a:ext>
                  </a:extLst>
                </a:gridCol>
              </a:tblGrid>
              <a:tr h="631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Syrian military;</a:t>
                      </a:r>
                      <a:r>
                        <a:rPr lang="en-US" sz="2000" baseline="0" dirty="0" smtClean="0"/>
                        <a:t> </a:t>
                      </a:r>
                      <a:r>
                        <a:rPr lang="en-US" sz="2000" baseline="0" dirty="0" smtClean="0">
                          <a:solidFill>
                            <a:srgbClr val="FF0000"/>
                          </a:solidFill>
                        </a:rPr>
                        <a:t>Hezbollah</a:t>
                      </a:r>
                      <a:endParaRPr lang="he-IL"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4362">
                <a:tc>
                  <a:txBody>
                    <a:bodyPr/>
                    <a:lstStyle/>
                    <a:p>
                      <a:pPr algn="l" rtl="0"/>
                      <a:r>
                        <a:rPr lang="en-US" sz="2000" dirty="0" smtClean="0"/>
                        <a:t>No discussion of the orders</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The basic components of the decision</a:t>
                      </a:r>
                      <a:r>
                        <a:rPr lang="en-US" sz="2000" kern="1200" baseline="0" dirty="0" smtClean="0">
                          <a:solidFill>
                            <a:schemeClr val="dk1"/>
                          </a:solidFill>
                          <a:latin typeface="+mn-lt"/>
                          <a:ea typeface="+mn-ea"/>
                          <a:cs typeface="+mn-cs"/>
                        </a:rPr>
                        <a:t> </a:t>
                      </a:r>
                      <a:endParaRPr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129">
                <a:tc>
                  <a:txBody>
                    <a:bodyPr/>
                    <a:lstStyle/>
                    <a:p>
                      <a:pPr algn="l" rtl="0"/>
                      <a:r>
                        <a:rPr lang="en-US" sz="2000" dirty="0" smtClean="0">
                          <a:solidFill>
                            <a:srgbClr val="FF0000"/>
                          </a:solidFill>
                        </a:rPr>
                        <a:t>Operative</a:t>
                      </a:r>
                      <a:endParaRPr lang="he-IL"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The level of war in which operation decision will be expressed;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1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Syrian military – fire blow, maneuver to destroy and land as a bargaining card; </a:t>
                      </a:r>
                      <a:r>
                        <a:rPr lang="en-US" sz="2000" dirty="0" smtClean="0">
                          <a:solidFill>
                            <a:srgbClr val="FF0000"/>
                          </a:solidFill>
                        </a:rPr>
                        <a:t>Hezbollah</a:t>
                      </a:r>
                      <a:r>
                        <a:rPr lang="en-US" sz="2000" baseline="0" dirty="0" smtClean="0">
                          <a:solidFill>
                            <a:srgbClr val="FF0000"/>
                          </a:solidFill>
                        </a:rPr>
                        <a:t> – hard strike – fire attack</a:t>
                      </a:r>
                      <a:endParaRPr lang="he-IL" sz="20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8957">
                <a:tc>
                  <a:txBody>
                    <a:bodyPr/>
                    <a:lstStyle/>
                    <a:p>
                      <a:pPr algn="l" rtl="0"/>
                      <a:r>
                        <a:rPr lang="en-US" sz="2000" dirty="0" smtClean="0">
                          <a:solidFill>
                            <a:srgbClr val="FF0000"/>
                          </a:solidFill>
                        </a:rPr>
                        <a:t>Shortening the period of fighting</a:t>
                      </a:r>
                      <a:endParaRPr lang="he-IL"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000" dirty="0" smtClean="0">
                          <a:solidFill>
                            <a:schemeClr val="tx1"/>
                          </a:solidFill>
                        </a:rPr>
                        <a:t>The</a:t>
                      </a:r>
                      <a:r>
                        <a:rPr lang="en-US" sz="2000" baseline="0" dirty="0" smtClean="0">
                          <a:solidFill>
                            <a:schemeClr val="tx1"/>
                          </a:solidFill>
                        </a:rPr>
                        <a:t> relation between operational decision and the period of the confront</a:t>
                      </a:r>
                      <a:endParaRPr lang="en-US"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1" name="אליפסה 27"/>
          <p:cNvSpPr/>
          <p:nvPr/>
        </p:nvSpPr>
        <p:spPr>
          <a:xfrm>
            <a:off x="7880816" y="192847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2" name="TextBox 101"/>
          <p:cNvSpPr txBox="1"/>
          <p:nvPr/>
        </p:nvSpPr>
        <p:spPr>
          <a:xfrm>
            <a:off x="7666504" y="2285665"/>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3" name="TextBox 102"/>
          <p:cNvSpPr txBox="1"/>
          <p:nvPr/>
        </p:nvSpPr>
        <p:spPr>
          <a:xfrm>
            <a:off x="571477" y="2285665"/>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4" name="אליפסה 30"/>
          <p:cNvSpPr/>
          <p:nvPr/>
        </p:nvSpPr>
        <p:spPr>
          <a:xfrm>
            <a:off x="5312260" y="192847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5" name="TextBox 104"/>
          <p:cNvSpPr txBox="1"/>
          <p:nvPr/>
        </p:nvSpPr>
        <p:spPr>
          <a:xfrm>
            <a:off x="2714617" y="2285665"/>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6" name="TextBox 105"/>
          <p:cNvSpPr txBox="1"/>
          <p:nvPr/>
        </p:nvSpPr>
        <p:spPr>
          <a:xfrm>
            <a:off x="5102711" y="2285665"/>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7" name="אליפסה 33"/>
          <p:cNvSpPr/>
          <p:nvPr/>
        </p:nvSpPr>
        <p:spPr>
          <a:xfrm>
            <a:off x="779365" y="1928477"/>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8" name="אליפסה 34"/>
          <p:cNvSpPr/>
          <p:nvPr/>
        </p:nvSpPr>
        <p:spPr>
          <a:xfrm>
            <a:off x="2919399" y="1928477"/>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9" name="TextBox 42"/>
          <p:cNvSpPr txBox="1">
            <a:spLocks noChangeArrowheads="1"/>
          </p:cNvSpPr>
          <p:nvPr/>
        </p:nvSpPr>
        <p:spPr bwMode="auto">
          <a:xfrm>
            <a:off x="6636677" y="980728"/>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110" name="TextBox 42"/>
          <p:cNvSpPr txBox="1">
            <a:spLocks noChangeArrowheads="1"/>
          </p:cNvSpPr>
          <p:nvPr/>
        </p:nvSpPr>
        <p:spPr bwMode="auto">
          <a:xfrm>
            <a:off x="4758733" y="980728"/>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111" name="TextBox 42"/>
          <p:cNvSpPr txBox="1">
            <a:spLocks noChangeArrowheads="1"/>
          </p:cNvSpPr>
          <p:nvPr/>
        </p:nvSpPr>
        <p:spPr bwMode="auto">
          <a:xfrm>
            <a:off x="1476602" y="1039657"/>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112" name="TextBox 111"/>
          <p:cNvSpPr txBox="1">
            <a:spLocks noChangeArrowheads="1"/>
          </p:cNvSpPr>
          <p:nvPr/>
        </p:nvSpPr>
        <p:spPr bwMode="auto">
          <a:xfrm>
            <a:off x="5717593" y="1519195"/>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113" name="מחבר ישר 43"/>
          <p:cNvCxnSpPr/>
          <p:nvPr/>
        </p:nvCxnSpPr>
        <p:spPr>
          <a:xfrm rot="5400000">
            <a:off x="7067160" y="180423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4" name="מחבר ישר 44"/>
          <p:cNvCxnSpPr/>
          <p:nvPr/>
        </p:nvCxnSpPr>
        <p:spPr>
          <a:xfrm rot="5400000">
            <a:off x="5207329" y="180029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5" name="מחבר ישר 45"/>
          <p:cNvCxnSpPr/>
          <p:nvPr/>
        </p:nvCxnSpPr>
        <p:spPr>
          <a:xfrm rot="5400000">
            <a:off x="1876569" y="178810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16" name="TextBox 42"/>
          <p:cNvSpPr txBox="1">
            <a:spLocks noChangeArrowheads="1"/>
          </p:cNvSpPr>
          <p:nvPr/>
        </p:nvSpPr>
        <p:spPr bwMode="auto">
          <a:xfrm>
            <a:off x="4188465" y="1519195"/>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117" name="TextBox 42"/>
          <p:cNvSpPr txBox="1">
            <a:spLocks noChangeArrowheads="1"/>
          </p:cNvSpPr>
          <p:nvPr/>
        </p:nvSpPr>
        <p:spPr bwMode="auto">
          <a:xfrm>
            <a:off x="3292025" y="1519195"/>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118" name="TextBox 117"/>
          <p:cNvSpPr txBox="1">
            <a:spLocks noChangeArrowheads="1"/>
          </p:cNvSpPr>
          <p:nvPr/>
        </p:nvSpPr>
        <p:spPr bwMode="auto">
          <a:xfrm>
            <a:off x="955035" y="1490356"/>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119" name="מחבר ישר 52"/>
          <p:cNvCxnSpPr/>
          <p:nvPr/>
        </p:nvCxnSpPr>
        <p:spPr>
          <a:xfrm rot="5400000">
            <a:off x="7845408" y="1803670"/>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0" name="מחבר ישר 53"/>
          <p:cNvCxnSpPr/>
          <p:nvPr/>
        </p:nvCxnSpPr>
        <p:spPr>
          <a:xfrm rot="5400000">
            <a:off x="8568594" y="1119670"/>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21" name="TextBox 42"/>
          <p:cNvSpPr txBox="1">
            <a:spLocks noChangeArrowheads="1"/>
          </p:cNvSpPr>
          <p:nvPr/>
        </p:nvSpPr>
        <p:spPr bwMode="auto">
          <a:xfrm>
            <a:off x="8100392" y="1285116"/>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122" name="מחבר ישר 57"/>
          <p:cNvCxnSpPr/>
          <p:nvPr/>
        </p:nvCxnSpPr>
        <p:spPr>
          <a:xfrm rot="5400000">
            <a:off x="776289" y="1890298"/>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3" name="מחבר ישר 58"/>
          <p:cNvCxnSpPr/>
          <p:nvPr/>
        </p:nvCxnSpPr>
        <p:spPr>
          <a:xfrm rot="5400000">
            <a:off x="486530" y="1245108"/>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4" name="TextBox 42"/>
          <p:cNvSpPr txBox="1">
            <a:spLocks noChangeArrowheads="1"/>
          </p:cNvSpPr>
          <p:nvPr/>
        </p:nvSpPr>
        <p:spPr bwMode="auto">
          <a:xfrm>
            <a:off x="-7832" y="1092865"/>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cxnSp>
        <p:nvCxnSpPr>
          <p:cNvPr id="125" name="מחבר ישר 26"/>
          <p:cNvCxnSpPr/>
          <p:nvPr/>
        </p:nvCxnSpPr>
        <p:spPr>
          <a:xfrm rot="10800000">
            <a:off x="0" y="2046597"/>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אליפסה 27"/>
          <p:cNvSpPr/>
          <p:nvPr/>
        </p:nvSpPr>
        <p:spPr>
          <a:xfrm>
            <a:off x="7880816" y="1903722"/>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7" name="אליפסה 30"/>
          <p:cNvSpPr/>
          <p:nvPr/>
        </p:nvSpPr>
        <p:spPr>
          <a:xfrm>
            <a:off x="5312260" y="1903722"/>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8" name="אליפסה 33"/>
          <p:cNvSpPr/>
          <p:nvPr/>
        </p:nvSpPr>
        <p:spPr>
          <a:xfrm>
            <a:off x="779365" y="1903722"/>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9" name="אליפסה 34"/>
          <p:cNvSpPr/>
          <p:nvPr/>
        </p:nvSpPr>
        <p:spPr>
          <a:xfrm>
            <a:off x="2919399" y="1903722"/>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0" name="אליפסה 35"/>
          <p:cNvSpPr/>
          <p:nvPr/>
        </p:nvSpPr>
        <p:spPr>
          <a:xfrm>
            <a:off x="7211906"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1" name="אליפסה 37"/>
          <p:cNvSpPr/>
          <p:nvPr/>
        </p:nvSpPr>
        <p:spPr>
          <a:xfrm>
            <a:off x="5352074"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2" name="אליפסה 39"/>
          <p:cNvSpPr/>
          <p:nvPr/>
        </p:nvSpPr>
        <p:spPr>
          <a:xfrm>
            <a:off x="2009123"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3" name="אליפסה 41"/>
          <p:cNvSpPr/>
          <p:nvPr/>
        </p:nvSpPr>
        <p:spPr>
          <a:xfrm>
            <a:off x="6423743"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4" name="אליפסה 46"/>
          <p:cNvSpPr/>
          <p:nvPr/>
        </p:nvSpPr>
        <p:spPr>
          <a:xfrm>
            <a:off x="4506671"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5" name="אליפסה 48"/>
          <p:cNvSpPr/>
          <p:nvPr/>
        </p:nvSpPr>
        <p:spPr>
          <a:xfrm>
            <a:off x="3577977"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6" name="אליפסה 50"/>
          <p:cNvSpPr/>
          <p:nvPr/>
        </p:nvSpPr>
        <p:spPr>
          <a:xfrm>
            <a:off x="1220523" y="1956107"/>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7" name="אליפסה 61"/>
          <p:cNvSpPr/>
          <p:nvPr/>
        </p:nvSpPr>
        <p:spPr>
          <a:xfrm>
            <a:off x="4508748" y="1969753"/>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8" name="אליפסה 62"/>
          <p:cNvSpPr/>
          <p:nvPr/>
        </p:nvSpPr>
        <p:spPr>
          <a:xfrm>
            <a:off x="808458" y="194391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9" name="אליפסה 61"/>
          <p:cNvSpPr/>
          <p:nvPr/>
        </p:nvSpPr>
        <p:spPr>
          <a:xfrm>
            <a:off x="3584897" y="1969753"/>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712032832"/>
              </p:ext>
            </p:extLst>
          </p:nvPr>
        </p:nvGraphicFramePr>
        <p:xfrm>
          <a:off x="642910" y="754058"/>
          <a:ext cx="7572428"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85940" y="142875"/>
            <a:ext cx="6076950" cy="20002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785940" y="2143125"/>
            <a:ext cx="6038850" cy="4581525"/>
          </a:xfrm>
          <a:prstGeom prst="rect">
            <a:avLst/>
          </a:prstGeom>
          <a:noFill/>
          <a:ln w="9525">
            <a:noFill/>
            <a:miter lim="800000"/>
            <a:headEnd/>
            <a:tailEnd/>
          </a:ln>
        </p:spPr>
      </p:pic>
      <p:pic>
        <p:nvPicPr>
          <p:cNvPr id="6" name="Picture 4"/>
          <p:cNvPicPr>
            <a:picLocks noChangeAspect="1" noChangeArrowheads="1"/>
          </p:cNvPicPr>
          <p:nvPr/>
        </p:nvPicPr>
        <p:blipFill>
          <a:blip r:embed="rId4" cstate="screen"/>
          <a:srcRect/>
          <a:stretch>
            <a:fillRect/>
          </a:stretch>
        </p:blipFill>
        <p:spPr bwMode="auto">
          <a:xfrm>
            <a:off x="0" y="0"/>
            <a:ext cx="1554024" cy="2285992"/>
          </a:xfrm>
          <a:prstGeom prst="rect">
            <a:avLst/>
          </a:prstGeom>
          <a:noFill/>
          <a:ln w="9525">
            <a:solidFill>
              <a:schemeClr val="tx1"/>
            </a:solidFill>
            <a:miter lim="800000"/>
            <a:headEnd/>
            <a:tailEnd/>
          </a:ln>
          <a:effectLst/>
        </p:spPr>
      </p:pic>
      <p:sp>
        <p:nvSpPr>
          <p:cNvPr id="7" name="מלבן מעוגל 6"/>
          <p:cNvSpPr/>
          <p:nvPr/>
        </p:nvSpPr>
        <p:spPr>
          <a:xfrm>
            <a:off x="1785918" y="2214554"/>
            <a:ext cx="5786510" cy="571504"/>
          </a:xfrm>
          <a:prstGeom prst="round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1857356" y="857232"/>
            <a:ext cx="5786510" cy="1214446"/>
          </a:xfrm>
          <a:prstGeom prst="round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לחצן פעולה: בית 8">
            <a:hlinkClick r:id="rId5" action="ppaction://hlinksldjump" highlightClick="1"/>
          </p:cNvPr>
          <p:cNvSpPr/>
          <p:nvPr/>
        </p:nvSpPr>
        <p:spPr>
          <a:xfrm>
            <a:off x="357158" y="2571744"/>
            <a:ext cx="714380" cy="71438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35496" y="116632"/>
            <a:ext cx="1500198" cy="2031325"/>
          </a:xfrm>
          <a:prstGeom prst="rect">
            <a:avLst/>
          </a:prstGeom>
          <a:solidFill>
            <a:schemeClr val="bg1"/>
          </a:solidFill>
        </p:spPr>
        <p:txBody>
          <a:bodyPr wrap="square" rtlCol="1">
            <a:spAutoFit/>
          </a:bodyPr>
          <a:lstStyle/>
          <a:p>
            <a:pPr algn="l" rtl="0"/>
            <a:r>
              <a:rPr lang="en-US" dirty="0" smtClean="0"/>
              <a:t>The committee for formulating the defense concept of Israel</a:t>
            </a:r>
            <a:endParaRPr lang="he-IL" dirty="0"/>
          </a:p>
        </p:txBody>
      </p:sp>
      <p:sp>
        <p:nvSpPr>
          <p:cNvPr id="11" name="TextBox 10"/>
          <p:cNvSpPr txBox="1"/>
          <p:nvPr/>
        </p:nvSpPr>
        <p:spPr>
          <a:xfrm>
            <a:off x="1698040" y="116632"/>
            <a:ext cx="7410464" cy="6494085"/>
          </a:xfrm>
          <a:prstGeom prst="rect">
            <a:avLst/>
          </a:prstGeom>
          <a:solidFill>
            <a:schemeClr val="bg1"/>
          </a:solidFill>
        </p:spPr>
        <p:txBody>
          <a:bodyPr wrap="square" rtlCol="1">
            <a:spAutoFit/>
          </a:bodyPr>
          <a:lstStyle/>
          <a:p>
            <a:pPr marL="342900" indent="-342900" algn="l" rtl="0">
              <a:buFont typeface="+mj-lt"/>
              <a:buAutoNum type="arabicPeriod" startAt="10"/>
            </a:pPr>
            <a:r>
              <a:rPr lang="en-US" sz="1600" b="1" u="sng" dirty="0" smtClean="0"/>
              <a:t>Decision</a:t>
            </a:r>
            <a:r>
              <a:rPr lang="en-US" sz="1600" b="1" dirty="0"/>
              <a:t> </a:t>
            </a:r>
            <a:r>
              <a:rPr lang="en-US" sz="1600" b="1" dirty="0" smtClean="0"/>
              <a:t>– </a:t>
            </a:r>
            <a:r>
              <a:rPr lang="en-US" sz="1600" dirty="0" smtClean="0"/>
              <a:t>sequence of conflicts and strengths from a high intensity conflict (such as a total war) to more complexed conflicts in various intensities (for instance the struggle with terror) requires also a possible series of </a:t>
            </a:r>
            <a:r>
              <a:rPr lang="en-US" sz="1600" b="1" dirty="0" smtClean="0"/>
              <a:t>ending mechanisms.</a:t>
            </a:r>
            <a:r>
              <a:rPr lang="en-US" sz="1600" dirty="0" smtClean="0"/>
              <a:t> Along with decision in its classic structure, which is based on integrity of hard </a:t>
            </a:r>
            <a:r>
              <a:rPr lang="en-US" sz="1600" dirty="0" smtClean="0"/>
              <a:t>strike both </a:t>
            </a:r>
            <a:r>
              <a:rPr lang="en-US" sz="1600" dirty="0" smtClean="0"/>
              <a:t>in the ability and desire of the opponent to continue with the military conflict in a tendency to illustrate he won’t be able to advance his goals by force, it’s required to develop </a:t>
            </a:r>
            <a:r>
              <a:rPr lang="en-US" sz="1600" b="1" dirty="0" smtClean="0"/>
              <a:t>“decision alternatives” for the arenas and various guidelines in lack of possibilities to decide, or in case the attempt to decide didn’t actually decide. </a:t>
            </a:r>
            <a:endParaRPr lang="en-US" sz="1600" dirty="0" smtClean="0"/>
          </a:p>
          <a:p>
            <a:pPr marL="342900" indent="-342900" algn="l" rtl="0">
              <a:buFont typeface="+mj-lt"/>
              <a:buAutoNum type="arabicPeriod" startAt="10"/>
            </a:pPr>
            <a:r>
              <a:rPr lang="en-US" sz="1600" b="1" u="sng" dirty="0" smtClean="0"/>
              <a:t>“Decision Alternatives” </a:t>
            </a:r>
            <a:r>
              <a:rPr lang="en-US" sz="1600" dirty="0" smtClean="0"/>
              <a:t>focus on “managing the conflict” to the level of decision, if anything; “operational decision” at a state of political arrangements (managing and ending a conflict with a country we have a peace agreement – for example, Egypt), and “settling” opposite terror guidelines and mass destruction weapons that demand “decision” of a different kind. </a:t>
            </a:r>
            <a:r>
              <a:rPr lang="en-US" sz="1600" b="1" dirty="0" smtClean="0"/>
              <a:t>“Settle” </a:t>
            </a:r>
            <a:r>
              <a:rPr lang="en-US" sz="1600" dirty="0" smtClean="0"/>
              <a:t>means creating a temporary and not final mechanism, which stops the violence and firms the reasonable strategic reality, also in lack of clear “operational decision” in the battlefield.</a:t>
            </a:r>
          </a:p>
          <a:p>
            <a:pPr marL="342900" indent="-342900" algn="l" rtl="0">
              <a:buFont typeface="+mj-lt"/>
              <a:buAutoNum type="arabicPeriod" startAt="10"/>
            </a:pPr>
            <a:r>
              <a:rPr lang="en-US" sz="1600" dirty="0" smtClean="0"/>
              <a:t>In the existing sequence of conflicts there are </a:t>
            </a:r>
            <a:r>
              <a:rPr lang="en-US" sz="1600" b="1" dirty="0" smtClean="0"/>
              <a:t>two main testified situations</a:t>
            </a:r>
            <a:r>
              <a:rPr lang="en-US" sz="1600" dirty="0" smtClean="0"/>
              <a:t> – one, the classic conflict in high intension (war or climax situations at limited confront), which might require recruitment of the national resources to a crushing ability to reach clear and fast decision, which is based mainly on significantly hurting the enemy’s abilities. On the other side, </a:t>
            </a:r>
            <a:r>
              <a:rPr lang="en-US" sz="1600" b="1" dirty="0" smtClean="0"/>
              <a:t>the ongoing limited confront</a:t>
            </a:r>
            <a:r>
              <a:rPr lang="en-US" sz="1600" dirty="0" smtClean="0"/>
              <a:t>, which mainly relies on the defense systems and the resilience of the population. During that time durability is needed with lack of decision, in order to reach the end of the conflict, often not by the classic way of decision, but mainly by “decision” of another kind. In this contexts, one should mention while looking ahead another situation of </a:t>
            </a:r>
            <a:r>
              <a:rPr lang="en-US" sz="1600" b="1" dirty="0" smtClean="0"/>
              <a:t>crisis in a nuclear reality</a:t>
            </a:r>
            <a:r>
              <a:rPr lang="en-US" sz="1600" dirty="0" smtClean="0"/>
              <a:t>, which </a:t>
            </a:r>
            <a:r>
              <a:rPr lang="en-US" sz="1600" dirty="0" smtClean="0"/>
              <a:t>requires, </a:t>
            </a:r>
            <a:r>
              <a:rPr lang="en-US" sz="1600" dirty="0" smtClean="0"/>
              <a:t>obviously, a completely different point of view (is detailed in the chapter of the unconventional war).</a:t>
            </a:r>
            <a:endParaRPr lang="en-US" sz="1600" b="1" u="sng"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417514"/>
            <a:ext cx="7500990" cy="868346"/>
          </a:xfrm>
        </p:spPr>
        <p:txBody>
          <a:bodyPr/>
          <a:lstStyle/>
          <a:p>
            <a:r>
              <a:rPr lang="en-US" dirty="0" smtClean="0">
                <a:latin typeface="+mj-lt"/>
              </a:rPr>
              <a:t>“Deterrence Operations” – 2006-2013</a:t>
            </a:r>
            <a:endParaRPr lang="he-IL" dirty="0"/>
          </a:p>
        </p:txBody>
      </p:sp>
      <p:sp>
        <p:nvSpPr>
          <p:cNvPr id="3" name="מציין מיקום תוכן 2"/>
          <p:cNvSpPr>
            <a:spLocks noGrp="1"/>
          </p:cNvSpPr>
          <p:nvPr>
            <p:ph idx="1"/>
          </p:nvPr>
        </p:nvSpPr>
        <p:spPr/>
        <p:txBody>
          <a:bodyPr/>
          <a:lstStyle/>
          <a:p>
            <a:pPr rtl="0"/>
            <a:r>
              <a:rPr lang="en-US" sz="2400" dirty="0" smtClean="0">
                <a:latin typeface="+mj-lt"/>
              </a:rPr>
              <a:t>The Second Lebanon War, Operation ‘Cast Lead’, ‘Pillars of Defense’, ‘Protective Edge’ – defined purpose of “deterrence” – and so there is no discussion in the term operational decision</a:t>
            </a:r>
          </a:p>
          <a:p>
            <a:pPr rtl="0"/>
            <a:r>
              <a:rPr lang="en-US" sz="2400" dirty="0" smtClean="0">
                <a:latin typeface="+mj-lt"/>
              </a:rPr>
              <a:t>In operational plans – separation between:</a:t>
            </a:r>
          </a:p>
          <a:p>
            <a:pPr lvl="1" rtl="0"/>
            <a:r>
              <a:rPr lang="en-US" sz="2200" dirty="0" smtClean="0">
                <a:latin typeface="+mj-lt"/>
              </a:rPr>
              <a:t>Syria – operational decision of the military;</a:t>
            </a:r>
          </a:p>
          <a:p>
            <a:pPr lvl="1" rtl="0"/>
            <a:r>
              <a:rPr lang="en-US" sz="2200" dirty="0" smtClean="0">
                <a:latin typeface="+mj-lt"/>
              </a:rPr>
              <a:t>Lebanon – ‘severe damage’</a:t>
            </a:r>
            <a:endParaRPr lang="he-IL" sz="2200" dirty="0" smtClean="0">
              <a:latin typeface="+mj-lt"/>
            </a:endParaRPr>
          </a:p>
        </p:txBody>
      </p:sp>
      <p:sp>
        <p:nvSpPr>
          <p:cNvPr id="4" name="לחצן פעולה: בית 3">
            <a:hlinkClick r:id="rId2" action="ppaction://hlinksldjump" highlightClick="1"/>
          </p:cNvPr>
          <p:cNvSpPr/>
          <p:nvPr/>
        </p:nvSpPr>
        <p:spPr>
          <a:xfrm>
            <a:off x="7812360" y="4941168"/>
            <a:ext cx="714380" cy="71438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99392"/>
            <a:ext cx="8215338" cy="868346"/>
          </a:xfrm>
        </p:spPr>
        <p:txBody>
          <a:bodyPr/>
          <a:lstStyle/>
          <a:p>
            <a:pPr rtl="0"/>
            <a:r>
              <a:rPr lang="en-US" dirty="0" smtClean="0">
                <a:latin typeface="+mj-lt"/>
              </a:rPr>
              <a:t>Why do people run away from decision – “Protective Edge” inquiry</a:t>
            </a:r>
            <a:endParaRPr lang="he-IL" dirty="0">
              <a:latin typeface="+mj-lt"/>
            </a:endParaRPr>
          </a:p>
        </p:txBody>
      </p:sp>
      <p:pic>
        <p:nvPicPr>
          <p:cNvPr id="4" name="Picture 2"/>
          <p:cNvPicPr>
            <a:picLocks noChangeAspect="1" noChangeArrowheads="1"/>
          </p:cNvPicPr>
          <p:nvPr/>
        </p:nvPicPr>
        <p:blipFill>
          <a:blip r:embed="rId2" cstate="print"/>
          <a:srcRect b="9496"/>
          <a:stretch>
            <a:fillRect/>
          </a:stretch>
        </p:blipFill>
        <p:spPr bwMode="auto">
          <a:xfrm>
            <a:off x="500034" y="857231"/>
            <a:ext cx="7715304" cy="5286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3" name="TextBox 2"/>
          <p:cNvSpPr txBox="1"/>
          <p:nvPr/>
        </p:nvSpPr>
        <p:spPr>
          <a:xfrm>
            <a:off x="540181" y="983268"/>
            <a:ext cx="6984147" cy="830997"/>
          </a:xfrm>
          <a:prstGeom prst="rect">
            <a:avLst/>
          </a:prstGeom>
          <a:solidFill>
            <a:schemeClr val="bg1"/>
          </a:solidFill>
        </p:spPr>
        <p:txBody>
          <a:bodyPr wrap="square" rtlCol="1">
            <a:spAutoFit/>
          </a:bodyPr>
          <a:lstStyle/>
          <a:p>
            <a:pPr algn="l" rtl="0"/>
            <a:r>
              <a:rPr lang="en-US" sz="2400" b="1" dirty="0" smtClean="0"/>
              <a:t>How did we reach the term ‘operation with the logic of deterrence’? (1)</a:t>
            </a:r>
            <a:endParaRPr lang="he-IL" sz="2400" b="1" dirty="0"/>
          </a:p>
        </p:txBody>
      </p:sp>
      <p:sp>
        <p:nvSpPr>
          <p:cNvPr id="6" name="TextBox 5"/>
          <p:cNvSpPr txBox="1"/>
          <p:nvPr/>
        </p:nvSpPr>
        <p:spPr>
          <a:xfrm>
            <a:off x="708095" y="1907535"/>
            <a:ext cx="7176273" cy="4185761"/>
          </a:xfrm>
          <a:prstGeom prst="rect">
            <a:avLst/>
          </a:prstGeom>
          <a:solidFill>
            <a:schemeClr val="bg1"/>
          </a:solidFill>
        </p:spPr>
        <p:txBody>
          <a:bodyPr wrap="square" rtlCol="1">
            <a:spAutoFit/>
          </a:bodyPr>
          <a:lstStyle/>
          <a:p>
            <a:pPr marL="285750" indent="-285750" algn="l" rtl="0">
              <a:buFont typeface="Wingdings" panose="05000000000000000000" pitchFamily="2" charset="2"/>
              <a:buChar char="§"/>
            </a:pPr>
            <a:r>
              <a:rPr lang="en-US" sz="1900" dirty="0" smtClean="0"/>
              <a:t>Problem with the military operational decision –</a:t>
            </a:r>
          </a:p>
          <a:p>
            <a:pPr marL="742950" lvl="1" indent="-285750" algn="l" rtl="0">
              <a:buFont typeface="Wingdings" panose="05000000000000000000" pitchFamily="2" charset="2"/>
              <a:buChar char="Ø"/>
            </a:pPr>
            <a:r>
              <a:rPr lang="en-US" sz="1900" dirty="0" smtClean="0"/>
              <a:t>Difficulty to reach </a:t>
            </a:r>
            <a:r>
              <a:rPr lang="en-US" sz="1900" dirty="0" smtClean="0"/>
              <a:t>against </a:t>
            </a:r>
            <a:r>
              <a:rPr lang="en-US" sz="1900" dirty="0" smtClean="0"/>
              <a:t>a decentralized enemy, the price reaching it given the difficulties;</a:t>
            </a:r>
          </a:p>
          <a:p>
            <a:pPr marL="742950" lvl="1" indent="-285750" algn="l" rtl="0">
              <a:buFont typeface="Wingdings" panose="05000000000000000000" pitchFamily="2" charset="2"/>
              <a:buChar char="Ø"/>
            </a:pPr>
            <a:r>
              <a:rPr lang="en-US" sz="1900" dirty="0" smtClean="0"/>
              <a:t>Removing occupation of the land out of the legitimate possibilities (used to be a major element in previous decisions);</a:t>
            </a:r>
          </a:p>
          <a:p>
            <a:pPr marL="742950" lvl="1" indent="-285750" algn="l" rtl="0">
              <a:buFont typeface="Wingdings" panose="05000000000000000000" pitchFamily="2" charset="2"/>
              <a:buChar char="Ø"/>
            </a:pPr>
            <a:r>
              <a:rPr lang="en-US" sz="1900" dirty="0" smtClean="0"/>
              <a:t>The rounds – since we won’t conquer Lebanon and Gaza, Hezbollah and Hamas won’t disappear – the pattern is rounds, and therefore at any confront (when starts), suggested you reach the situation so that the one after will be as far as possible;</a:t>
            </a:r>
          </a:p>
          <a:p>
            <a:pPr marL="742950" lvl="1" indent="-285750" algn="l" rtl="0">
              <a:buFont typeface="Wingdings" panose="05000000000000000000" pitchFamily="2" charset="2"/>
              <a:buChar char="Ø"/>
            </a:pPr>
            <a:r>
              <a:rPr lang="en-US" sz="1900" dirty="0" smtClean="0"/>
              <a:t>And more, which led to professional embarrassments.</a:t>
            </a:r>
          </a:p>
          <a:p>
            <a:pPr marL="266700" lvl="1" indent="-266700" algn="l" rtl="0">
              <a:buFont typeface="Wingdings" panose="05000000000000000000" pitchFamily="2" charset="2"/>
              <a:buChar char="§"/>
              <a:tabLst>
                <a:tab pos="360363" algn="l"/>
              </a:tabLst>
            </a:pPr>
            <a:r>
              <a:rPr lang="en-US" sz="1900" dirty="0" smtClean="0">
                <a:solidFill>
                  <a:srgbClr val="FF0000"/>
                </a:solidFill>
              </a:rPr>
              <a:t>In this context, IDF shouldn’t stop the efforts trying to identity weaknesses in the enemy’s system that will allow operational decision.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4282" y="274638"/>
            <a:ext cx="8072494" cy="868346"/>
          </a:xfrm>
        </p:spPr>
        <p:txBody>
          <a:bodyPr/>
          <a:lstStyle/>
          <a:p>
            <a:r>
              <a:rPr lang="he-IL" dirty="0" smtClean="0"/>
              <a:t>למה "בורחים" מהכרעה - תחקיר צוק איתן</a:t>
            </a:r>
            <a:endParaRPr lang="he-IL" dirty="0"/>
          </a:p>
        </p:txBody>
      </p:sp>
      <p:sp>
        <p:nvSpPr>
          <p:cNvPr id="6" name="TextBox 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7" name="כותרת 1"/>
          <p:cNvSpPr txBox="1">
            <a:spLocks/>
          </p:cNvSpPr>
          <p:nvPr/>
        </p:nvSpPr>
        <p:spPr>
          <a:xfrm>
            <a:off x="309113" y="24605"/>
            <a:ext cx="7741508" cy="868346"/>
          </a:xfrm>
          <a:prstGeom prst="rect">
            <a:avLst/>
          </a:prstGeom>
          <a:solidFill>
            <a:schemeClr val="bg1"/>
          </a:solidFill>
        </p:spPr>
        <p:txBody>
          <a:bodyPr/>
          <a:lstStyle>
            <a:lvl1pPr algn="ctr" rtl="1" eaLnBrk="1" fontAlgn="base" hangingPunct="1">
              <a:spcBef>
                <a:spcPct val="0"/>
              </a:spcBef>
              <a:spcAft>
                <a:spcPct val="0"/>
              </a:spcAft>
              <a:defRPr lang="he-IL" sz="3200" b="1" kern="1200" dirty="0">
                <a:solidFill>
                  <a:schemeClr val="tx1"/>
                </a:solidFill>
                <a:latin typeface="Guttman Hatzvi" pitchFamily="2" charset="-79"/>
                <a:ea typeface="+mj-ea"/>
                <a:cs typeface="Guttman Hatzvi" pitchFamily="2" charset="-79"/>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a:lstStyle>
          <a:p>
            <a:pPr rtl="0"/>
            <a:r>
              <a:rPr lang="en-US" dirty="0" smtClean="0">
                <a:latin typeface="+mj-lt"/>
              </a:rPr>
              <a:t>Why do people run away from decision – “Protective Edge” inquiry</a:t>
            </a:r>
            <a:endParaRPr lang="en-US" dirty="0">
              <a:latin typeface="+mj-lt"/>
            </a:endParaRPr>
          </a:p>
        </p:txBody>
      </p:sp>
      <p:pic>
        <p:nvPicPr>
          <p:cNvPr id="4" name="Picture 2"/>
          <p:cNvPicPr>
            <a:picLocks noChangeAspect="1" noChangeArrowheads="1"/>
          </p:cNvPicPr>
          <p:nvPr/>
        </p:nvPicPr>
        <p:blipFill>
          <a:blip r:embed="rId2" cstate="print"/>
          <a:srcRect/>
          <a:stretch>
            <a:fillRect/>
          </a:stretch>
        </p:blipFill>
        <p:spPr bwMode="auto">
          <a:xfrm>
            <a:off x="363555" y="1000108"/>
            <a:ext cx="8137535"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71472" y="1051246"/>
            <a:ext cx="6984147" cy="830997"/>
          </a:xfrm>
          <a:prstGeom prst="rect">
            <a:avLst/>
          </a:prstGeom>
          <a:solidFill>
            <a:schemeClr val="bg1"/>
          </a:solidFill>
        </p:spPr>
        <p:txBody>
          <a:bodyPr wrap="square" rtlCol="1">
            <a:spAutoFit/>
          </a:bodyPr>
          <a:lstStyle/>
          <a:p>
            <a:pPr algn="l" rtl="0"/>
            <a:r>
              <a:rPr lang="en-US" sz="2400" b="1" dirty="0" smtClean="0"/>
              <a:t>How did we reach the term ‘operation with the logic of deterrence’? (2)</a:t>
            </a:r>
            <a:endParaRPr lang="he-IL" sz="2400" b="1" dirty="0"/>
          </a:p>
        </p:txBody>
      </p:sp>
      <p:sp>
        <p:nvSpPr>
          <p:cNvPr id="9" name="TextBox 8"/>
          <p:cNvSpPr txBox="1"/>
          <p:nvPr/>
        </p:nvSpPr>
        <p:spPr>
          <a:xfrm>
            <a:off x="323528" y="1052736"/>
            <a:ext cx="8215370" cy="4770537"/>
          </a:xfrm>
          <a:prstGeom prst="rect">
            <a:avLst/>
          </a:prstGeom>
          <a:solidFill>
            <a:schemeClr val="bg1"/>
          </a:solidFill>
        </p:spPr>
        <p:txBody>
          <a:bodyPr wrap="square" rtlCol="1">
            <a:spAutoFit/>
          </a:bodyPr>
          <a:lstStyle/>
          <a:p>
            <a:pPr marL="285750" indent="-285750" algn="l" rtl="0">
              <a:buFont typeface="Wingdings" panose="05000000000000000000" pitchFamily="2" charset="2"/>
              <a:buChar char="§"/>
            </a:pPr>
            <a:r>
              <a:rPr lang="en-US" sz="1900" dirty="0" smtClean="0"/>
              <a:t>Type of new operation was characterized by limited achievements (the common achievement – medium strike, hard…) that don’t reach the stage of operational decision, cause of two possible reasons:</a:t>
            </a:r>
          </a:p>
          <a:p>
            <a:pPr marL="800100" lvl="1" indent="-342900" algn="l" rtl="0">
              <a:buFont typeface="Wingdings" panose="05000000000000000000" pitchFamily="2" charset="2"/>
              <a:buChar char="Ø"/>
            </a:pPr>
            <a:r>
              <a:rPr lang="en-US" sz="1900" dirty="0" smtClean="0"/>
              <a:t>Politically – similar to “Protective Edge”</a:t>
            </a:r>
          </a:p>
          <a:p>
            <a:pPr marL="800100" lvl="1" indent="-342900" algn="l" rtl="0">
              <a:buFont typeface="Wingdings" panose="05000000000000000000" pitchFamily="2" charset="2"/>
              <a:buChar char="Ø"/>
            </a:pPr>
            <a:r>
              <a:rPr lang="en-US" sz="1900" dirty="0" smtClean="0"/>
              <a:t>Military inputs we don’t want to pay as opposed to the anticipated achievement</a:t>
            </a:r>
            <a:endParaRPr lang="en-US" sz="1900" dirty="0"/>
          </a:p>
          <a:p>
            <a:pPr marL="266700" lvl="1" indent="-266700" algn="l" rtl="0">
              <a:buFont typeface="Wingdings" panose="05000000000000000000" pitchFamily="2" charset="2"/>
              <a:buChar char="§"/>
              <a:tabLst>
                <a:tab pos="266700" algn="l"/>
              </a:tabLst>
            </a:pPr>
            <a:r>
              <a:rPr lang="en-US" sz="1900" dirty="0" smtClean="0"/>
              <a:t>Search after suitable conceptualization to the new type of operations may lead to a mistake in deterrence:</a:t>
            </a:r>
          </a:p>
          <a:p>
            <a:pPr marL="800100" lvl="2" indent="-342900" algn="l" rtl="0">
              <a:buFont typeface="Wingdings" panose="05000000000000000000" pitchFamily="2" charset="2"/>
              <a:buChar char="Ø"/>
              <a:tabLst>
                <a:tab pos="266700" algn="l"/>
              </a:tabLst>
            </a:pPr>
            <a:r>
              <a:rPr lang="en-US" sz="1900" dirty="0" smtClean="0"/>
              <a:t>Maybe it’s because it’s one of the four “flags” of the concept of defense (deterrence, alert, decision and defense). Despite the fact it doesn’t stand versus decision (or defense), or parallel to it, but depends on it.</a:t>
            </a:r>
          </a:p>
          <a:p>
            <a:pPr marL="800100" lvl="2" indent="-342900" algn="l" rtl="0">
              <a:buFont typeface="Wingdings" panose="05000000000000000000" pitchFamily="2" charset="2"/>
              <a:buChar char="Ø"/>
              <a:tabLst>
                <a:tab pos="266700" algn="l"/>
              </a:tabLst>
            </a:pPr>
            <a:r>
              <a:rPr lang="en-US" sz="1900" dirty="0" smtClean="0"/>
              <a:t>Maybe it’s because it’s difficult for us to handle the difficulty evaluating operational achievements at the end so we copied them to the future (where the deterrence will be examined), or did we want the reduction in “decision” will be compensated by “increasing deterrence” (which as stated is a wishful thinking and isn’t historically – professionally based)</a:t>
            </a:r>
            <a:endParaRPr lang="en-US" sz="1900" dirty="0"/>
          </a:p>
        </p:txBody>
      </p:sp>
      <p:sp>
        <p:nvSpPr>
          <p:cNvPr id="5" name="לחצן פעולה: בית 4">
            <a:hlinkClick r:id="rId3" action="ppaction://hlinksldjump" highlightClick="1"/>
          </p:cNvPr>
          <p:cNvSpPr/>
          <p:nvPr/>
        </p:nvSpPr>
        <p:spPr>
          <a:xfrm>
            <a:off x="40449" y="2016498"/>
            <a:ext cx="714380" cy="71438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112382"/>
            <a:ext cx="7500990" cy="868346"/>
          </a:xfrm>
        </p:spPr>
        <p:txBody>
          <a:bodyPr/>
          <a:lstStyle/>
          <a:p>
            <a:pPr rtl="0"/>
            <a:r>
              <a:rPr lang="en-US" sz="2800" dirty="0" smtClean="0">
                <a:latin typeface="Gisha" panose="020B0502040204020203" pitchFamily="34" charset="-79"/>
                <a:cs typeface="Gisha" panose="020B0502040204020203" pitchFamily="34" charset="-79"/>
              </a:rPr>
              <a:t>Definitions out of the </a:t>
            </a:r>
            <a:br>
              <a:rPr lang="en-US" sz="2800" dirty="0" smtClean="0">
                <a:latin typeface="Gisha" panose="020B0502040204020203" pitchFamily="34" charset="-79"/>
                <a:cs typeface="Gisha" panose="020B0502040204020203" pitchFamily="34" charset="-79"/>
              </a:rPr>
            </a:br>
            <a:r>
              <a:rPr lang="en-US" sz="2800" dirty="0" smtClean="0">
                <a:latin typeface="Gisha" panose="020B0502040204020203" pitchFamily="34" charset="-79"/>
                <a:cs typeface="Gisha" panose="020B0502040204020203" pitchFamily="34" charset="-79"/>
              </a:rPr>
              <a:t>Combat Doctrine of the IDF</a:t>
            </a:r>
            <a:endParaRPr lang="he-IL" sz="2800" dirty="0">
              <a:latin typeface="Gisha" panose="020B0502040204020203" pitchFamily="34" charset="-79"/>
              <a:cs typeface="Gisha" panose="020B0502040204020203" pitchFamily="34" charset="-79"/>
            </a:endParaRPr>
          </a:p>
        </p:txBody>
      </p:sp>
      <p:sp>
        <p:nvSpPr>
          <p:cNvPr id="3" name="מציין מיקום תוכן 2"/>
          <p:cNvSpPr>
            <a:spLocks noGrp="1"/>
          </p:cNvSpPr>
          <p:nvPr>
            <p:ph idx="1"/>
          </p:nvPr>
        </p:nvSpPr>
        <p:spPr>
          <a:xfrm>
            <a:off x="107504" y="1063277"/>
            <a:ext cx="8856984" cy="4525963"/>
          </a:xfrm>
        </p:spPr>
        <p:txBody>
          <a:bodyPr/>
          <a:lstStyle/>
          <a:p>
            <a:pPr rtl="0"/>
            <a:r>
              <a:rPr lang="en-US" dirty="0" smtClean="0">
                <a:latin typeface="Tahoma" panose="020B0604030504040204" pitchFamily="34" charset="0"/>
                <a:ea typeface="Tahoma" panose="020B0604030504040204" pitchFamily="34" charset="0"/>
                <a:cs typeface="Tahoma" panose="020B0604030504040204" pitchFamily="34" charset="0"/>
              </a:rPr>
              <a:t>Breaking the enemy’s resistance force to operate effectively against us by creating a situation that contains (according to the decider) the conditions to achieve the mission decided. The decisive status is noticeable when the enemy has lost its capability to act effectively against us.</a:t>
            </a:r>
          </a:p>
          <a:p>
            <a:pPr marL="4754563" indent="-720725" algn="r" rtl="0">
              <a:buNone/>
              <a:tabLst>
                <a:tab pos="4033838" algn="l"/>
              </a:tabLst>
            </a:pPr>
            <a:r>
              <a:rPr lang="en-US" sz="1800" dirty="0" smtClean="0">
                <a:latin typeface="Tahoma" panose="020B0604030504040204" pitchFamily="34" charset="0"/>
                <a:ea typeface="Tahoma" panose="020B0604030504040204" pitchFamily="34" charset="0"/>
                <a:cs typeface="Tahoma" panose="020B0604030504040204" pitchFamily="34" charset="0"/>
              </a:rPr>
              <a:t>(IDF Terminology Glossary, Page 136)</a:t>
            </a:r>
            <a:endParaRPr lang="he-IL" sz="1800" dirty="0" smtClean="0">
              <a:latin typeface="Tahoma" panose="020B0604030504040204" pitchFamily="34" charset="0"/>
              <a:ea typeface="Tahoma" panose="020B0604030504040204" pitchFamily="34" charset="0"/>
              <a:cs typeface="Tahoma" panose="020B0604030504040204" pitchFamily="34" charset="0"/>
            </a:endParaRPr>
          </a:p>
          <a:p>
            <a:pPr rtl="0"/>
            <a:r>
              <a:rPr lang="en-US" dirty="0" smtClean="0">
                <a:latin typeface="Tahoma" panose="020B0604030504040204" pitchFamily="34" charset="0"/>
                <a:ea typeface="Tahoma" panose="020B0604030504040204" pitchFamily="34" charset="0"/>
                <a:cs typeface="Tahoma" panose="020B0604030504040204" pitchFamily="34" charset="0"/>
              </a:rPr>
              <a:t>Achieving a position where the enemy can’t acquire his targets or prevent us from accomplishing our goals.</a:t>
            </a:r>
          </a:p>
          <a:p>
            <a:pPr marL="0" indent="4033838" algn="r" rtl="0">
              <a:buNone/>
            </a:pPr>
            <a:r>
              <a:rPr lang="en-US" sz="1800" dirty="0" smtClean="0">
                <a:latin typeface="Tahoma" panose="020B0604030504040204" pitchFamily="34" charset="0"/>
                <a:ea typeface="Tahoma" panose="020B0604030504040204" pitchFamily="34" charset="0"/>
                <a:cs typeface="Tahoma" panose="020B0604030504040204" pitchFamily="34" charset="0"/>
              </a:rPr>
              <a:t>(Basic Ideology Operations, Page 58)</a:t>
            </a:r>
          </a:p>
          <a:p>
            <a:pPr rtl="0"/>
            <a:r>
              <a:rPr lang="en-US" dirty="0" smtClean="0">
                <a:latin typeface="Tahoma" panose="020B0604030504040204" pitchFamily="34" charset="0"/>
                <a:ea typeface="Tahoma" panose="020B0604030504040204" pitchFamily="34" charset="0"/>
                <a:cs typeface="Tahoma" panose="020B0604030504040204" pitchFamily="34" charset="0"/>
              </a:rPr>
              <a:t>Defeating the enemy is creating a situation where the enemy can’t operate efficiently to achieve his objective or can’t interfere and disrupt our force from succeeding in our mission over time.</a:t>
            </a:r>
          </a:p>
          <a:p>
            <a:pPr rtl="0"/>
            <a:r>
              <a:rPr lang="en-US" dirty="0" smtClean="0">
                <a:latin typeface="Tahoma" panose="020B0604030504040204" pitchFamily="34" charset="0"/>
                <a:ea typeface="Tahoma" panose="020B0604030504040204" pitchFamily="34" charset="0"/>
                <a:cs typeface="Tahoma" panose="020B0604030504040204" pitchFamily="34" charset="0"/>
              </a:rPr>
              <a:t>For this inability two components: physical ability and desire which influence each other</a:t>
            </a:r>
          </a:p>
          <a:p>
            <a:pPr marL="0" indent="0" algn="r" rtl="0">
              <a:buNone/>
            </a:pPr>
            <a:r>
              <a:rPr lang="en-US" sz="1800" dirty="0" smtClean="0">
                <a:latin typeface="Tahoma" panose="020B0604030504040204" pitchFamily="34" charset="0"/>
                <a:ea typeface="Tahoma" panose="020B0604030504040204" pitchFamily="34" charset="0"/>
                <a:cs typeface="Tahoma" panose="020B0604030504040204" pitchFamily="34" charset="0"/>
              </a:rPr>
              <a:t>(Cornerstones, 2006)</a:t>
            </a:r>
            <a:endParaRPr lang="he-IL" sz="1800" dirty="0" smtClean="0"/>
          </a:p>
          <a:p>
            <a:pPr algn="l">
              <a:buNone/>
            </a:pPr>
            <a:endParaRPr lang="he-IL" dirty="0"/>
          </a:p>
        </p:txBody>
      </p:sp>
      <p:sp>
        <p:nvSpPr>
          <p:cNvPr id="4" name="TextBox 3"/>
          <p:cNvSpPr txBox="1"/>
          <p:nvPr/>
        </p:nvSpPr>
        <p:spPr>
          <a:xfrm>
            <a:off x="179512" y="638132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a:xfrm>
            <a:off x="1008238" y="181796"/>
            <a:ext cx="7500990" cy="868346"/>
          </a:xfrm>
        </p:spPr>
        <p:txBody>
          <a:bodyPr/>
          <a:lstStyle/>
          <a:p>
            <a:r>
              <a:rPr lang="en-US" sz="2600" dirty="0">
                <a:solidFill>
                  <a:prstClr val="black"/>
                </a:solidFill>
                <a:latin typeface="Calibri"/>
              </a:rPr>
              <a:t>The Change in the Meaning of the Term</a:t>
            </a:r>
            <a:br>
              <a:rPr lang="en-US" sz="2600" dirty="0">
                <a:solidFill>
                  <a:prstClr val="black"/>
                </a:solidFill>
                <a:latin typeface="Calibri"/>
              </a:rPr>
            </a:br>
            <a:r>
              <a:rPr lang="en-US" sz="2600" dirty="0">
                <a:solidFill>
                  <a:prstClr val="black"/>
                </a:solidFill>
                <a:latin typeface="Calibri"/>
              </a:rPr>
              <a:t> ‘Operational Decision’ – </a:t>
            </a:r>
            <a:r>
              <a:rPr lang="en-US" sz="2600" dirty="0" smtClean="0">
                <a:solidFill>
                  <a:prstClr val="black"/>
                </a:solidFill>
                <a:latin typeface="Calibri"/>
              </a:rPr>
              <a:t>Strategy of the IDF 2013</a:t>
            </a:r>
            <a:endParaRPr lang="he-IL" sz="2600" dirty="0" smtClean="0"/>
          </a:p>
        </p:txBody>
      </p:sp>
      <p:sp>
        <p:nvSpPr>
          <p:cNvPr id="3075" name="מציין מיקום תוכן 2"/>
          <p:cNvSpPr>
            <a:spLocks noGrp="1"/>
          </p:cNvSpPr>
          <p:nvPr>
            <p:ph idx="1"/>
          </p:nvPr>
        </p:nvSpPr>
        <p:spPr>
          <a:xfrm>
            <a:off x="-2862" y="2636912"/>
            <a:ext cx="9111366" cy="428628"/>
          </a:xfrm>
        </p:spPr>
        <p:txBody>
          <a:bodyPr/>
          <a:lstStyle/>
          <a:p>
            <a:pPr marL="0" lvl="0" indent="0" algn="l" rtl="0">
              <a:buNone/>
            </a:pPr>
            <a:r>
              <a:rPr lang="en-US" sz="1800" dirty="0">
                <a:solidFill>
                  <a:prstClr val="black"/>
                </a:solidFill>
                <a:latin typeface="Calibri"/>
              </a:rPr>
              <a:t>Comparative analysis of the use of the term ‘operational decision’ in light of five </a:t>
            </a:r>
            <a:r>
              <a:rPr lang="en-US" sz="1800" dirty="0" smtClean="0">
                <a:solidFill>
                  <a:prstClr val="black"/>
                </a:solidFill>
                <a:latin typeface="Calibri"/>
              </a:rPr>
              <a:t>parameters:</a:t>
            </a:r>
            <a:endParaRPr lang="he-IL" sz="1800" dirty="0" smtClean="0"/>
          </a:p>
          <a:p>
            <a:pPr lvl="1"/>
            <a:endParaRPr lang="he-IL" sz="1800" dirty="0" smtClean="0"/>
          </a:p>
          <a:p>
            <a:pPr lvl="1"/>
            <a:endParaRPr lang="he-IL" sz="1800" dirty="0" smtClean="0"/>
          </a:p>
          <a:p>
            <a:pPr lvl="1"/>
            <a:endParaRPr lang="he-IL" sz="1800" dirty="0" smtClean="0"/>
          </a:p>
        </p:txBody>
      </p:sp>
      <p:graphicFrame>
        <p:nvGraphicFramePr>
          <p:cNvPr id="55" name="מציין מיקום תוכן 3"/>
          <p:cNvGraphicFramePr>
            <a:graphicFrameLocks/>
          </p:cNvGraphicFramePr>
          <p:nvPr>
            <p:extLst>
              <p:ext uri="{D42A27DB-BD31-4B8C-83A1-F6EECF244321}">
                <p14:modId xmlns:p14="http://schemas.microsoft.com/office/powerpoint/2010/main" val="2152013206"/>
              </p:ext>
            </p:extLst>
          </p:nvPr>
        </p:nvGraphicFramePr>
        <p:xfrm>
          <a:off x="-7832" y="2934032"/>
          <a:ext cx="9151831" cy="4023360"/>
        </p:xfrm>
        <a:graphic>
          <a:graphicData uri="http://schemas.openxmlformats.org/drawingml/2006/table">
            <a:tbl>
              <a:tblPr rtl="1" bandRow="1">
                <a:tableStyleId>{5C22544A-7EE6-4342-B048-85BDC9FD1C3A}</a:tableStyleId>
              </a:tblPr>
              <a:tblGrid>
                <a:gridCol w="5372317">
                  <a:extLst>
                    <a:ext uri="{9D8B030D-6E8A-4147-A177-3AD203B41FA5}">
                      <a16:colId xmlns:a16="http://schemas.microsoft.com/office/drawing/2014/main" val="20000"/>
                    </a:ext>
                  </a:extLst>
                </a:gridCol>
                <a:gridCol w="3779514">
                  <a:extLst>
                    <a:ext uri="{9D8B030D-6E8A-4147-A177-3AD203B41FA5}">
                      <a16:colId xmlns:a16="http://schemas.microsoft.com/office/drawing/2014/main" val="20001"/>
                    </a:ext>
                  </a:extLst>
                </a:gridCol>
              </a:tblGrid>
              <a:tr h="631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Opposite</a:t>
                      </a:r>
                      <a:r>
                        <a:rPr lang="en-US" sz="1800" baseline="0" dirty="0" smtClean="0">
                          <a:solidFill>
                            <a:srgbClr val="FF0000"/>
                          </a:solidFill>
                        </a:rPr>
                        <a:t> unorganized forces that activate a narrow path – Hezbollah, Hamas</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4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At</a:t>
                      </a:r>
                      <a:r>
                        <a:rPr lang="en-US" sz="1800" baseline="0" dirty="0" smtClean="0">
                          <a:solidFill>
                            <a:srgbClr val="FF0000"/>
                          </a:solidFill>
                        </a:rPr>
                        <a:t> the operative level dismissing the capability and desire, at the tactic level dismissing capability; opposite unorganized forces – </a:t>
                      </a:r>
                      <a:r>
                        <a:rPr lang="en-US" sz="1800" u="sng" baseline="0" dirty="0" smtClean="0">
                          <a:solidFill>
                            <a:srgbClr val="FF0000"/>
                          </a:solidFill>
                        </a:rPr>
                        <a:t>operational control that allows operative flexibility</a:t>
                      </a:r>
                      <a:r>
                        <a:rPr lang="en-US" sz="1800" baseline="0" dirty="0" smtClean="0">
                          <a:solidFill>
                            <a:srgbClr val="FF0000"/>
                          </a:solidFill>
                        </a:rPr>
                        <a:t>.</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basic components of the decision</a:t>
                      </a:r>
                      <a:r>
                        <a:rPr lang="en-US" sz="1800" kern="1200" baseline="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Operative</a:t>
                      </a:r>
                      <a:r>
                        <a:rPr lang="en-US" sz="1800" baseline="0" dirty="0" smtClean="0">
                          <a:solidFill>
                            <a:srgbClr val="FF0000"/>
                          </a:solidFill>
                        </a:rPr>
                        <a:t> – tactical</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level of war in which operation decision takes</a:t>
                      </a:r>
                      <a:r>
                        <a:rPr lang="en-US" sz="1800" kern="1200" baseline="0" dirty="0" smtClean="0">
                          <a:solidFill>
                            <a:schemeClr val="dk1"/>
                          </a:solidFill>
                          <a:latin typeface="+mn-lt"/>
                          <a:ea typeface="+mn-ea"/>
                          <a:cs typeface="+mn-cs"/>
                        </a:rPr>
                        <a:t> place</a:t>
                      </a:r>
                      <a:r>
                        <a:rPr lang="en-US" sz="1800" kern="1200" dirty="0" smtClean="0">
                          <a:solidFill>
                            <a:schemeClr val="dk1"/>
                          </a:solidFill>
                          <a:latin typeface="+mn-lt"/>
                          <a:ea typeface="+mn-ea"/>
                          <a:cs typeface="+mn-cs"/>
                        </a:rPr>
                        <a:t>;</a:t>
                      </a:r>
                    </a:p>
                    <a:p>
                      <a:pPr algn="l" rtl="0"/>
                      <a:endParaRPr lang="he-I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1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Campaign</a:t>
                      </a:r>
                      <a:r>
                        <a:rPr lang="en-US" sz="1800" baseline="0" dirty="0" smtClean="0">
                          <a:solidFill>
                            <a:srgbClr val="FF0000"/>
                          </a:solidFill>
                        </a:rPr>
                        <a:t> fire based on intelligence, spread maneuvering</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8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“Short War”</a:t>
                      </a:r>
                      <a:endParaRPr lang="he-IL" sz="180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The</a:t>
                      </a:r>
                      <a:r>
                        <a:rPr lang="en-US" sz="1800" baseline="0" dirty="0" smtClean="0">
                          <a:solidFill>
                            <a:schemeClr val="tx1"/>
                          </a:solidFill>
                        </a:rPr>
                        <a:t> relation between operational decision and the period of the conflict</a:t>
                      </a:r>
                      <a:endParaRPr lang="en-US" sz="18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6" name="Picture 2">
            <a:hlinkClick r:id="rId2" action="ppaction://hlinksldjump"/>
          </p:cNvPr>
          <p:cNvPicPr>
            <a:picLocks noChangeAspect="1" noChangeArrowheads="1"/>
          </p:cNvPicPr>
          <p:nvPr/>
        </p:nvPicPr>
        <p:blipFill>
          <a:blip r:embed="rId3" cstate="print"/>
          <a:srcRect/>
          <a:stretch>
            <a:fillRect/>
          </a:stretch>
        </p:blipFill>
        <p:spPr bwMode="auto">
          <a:xfrm>
            <a:off x="30107" y="36406"/>
            <a:ext cx="1291048" cy="1785950"/>
          </a:xfrm>
          <a:prstGeom prst="rect">
            <a:avLst/>
          </a:prstGeom>
          <a:noFill/>
          <a:ln w="19050">
            <a:solidFill>
              <a:schemeClr val="tx1"/>
            </a:solidFill>
            <a:miter lim="800000"/>
            <a:headEnd/>
            <a:tailEnd/>
          </a:ln>
          <a:effectLst/>
        </p:spPr>
      </p:pic>
      <p:sp>
        <p:nvSpPr>
          <p:cNvPr id="103" name="אליפסה 27"/>
          <p:cNvSpPr/>
          <p:nvPr/>
        </p:nvSpPr>
        <p:spPr>
          <a:xfrm>
            <a:off x="7880816"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4" name="TextBox 103"/>
          <p:cNvSpPr txBox="1"/>
          <p:nvPr/>
        </p:nvSpPr>
        <p:spPr>
          <a:xfrm>
            <a:off x="7666504"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5" name="TextBox 104"/>
          <p:cNvSpPr txBox="1"/>
          <p:nvPr/>
        </p:nvSpPr>
        <p:spPr>
          <a:xfrm>
            <a:off x="57147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6" name="אליפסה 30"/>
          <p:cNvSpPr/>
          <p:nvPr/>
        </p:nvSpPr>
        <p:spPr>
          <a:xfrm>
            <a:off x="5312260"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07" name="TextBox 106"/>
          <p:cNvSpPr txBox="1"/>
          <p:nvPr/>
        </p:nvSpPr>
        <p:spPr>
          <a:xfrm>
            <a:off x="2714617"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8" name="TextBox 107"/>
          <p:cNvSpPr txBox="1"/>
          <p:nvPr/>
        </p:nvSpPr>
        <p:spPr>
          <a:xfrm>
            <a:off x="5102711" y="244279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109" name="אליפסה 33"/>
          <p:cNvSpPr/>
          <p:nvPr/>
        </p:nvSpPr>
        <p:spPr>
          <a:xfrm>
            <a:off x="779365" y="208560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0" name="אליפסה 34"/>
          <p:cNvSpPr/>
          <p:nvPr/>
        </p:nvSpPr>
        <p:spPr>
          <a:xfrm>
            <a:off x="2919399" y="208560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1" name="TextBox 42"/>
          <p:cNvSpPr txBox="1">
            <a:spLocks noChangeArrowheads="1"/>
          </p:cNvSpPr>
          <p:nvPr/>
        </p:nvSpPr>
        <p:spPr bwMode="auto">
          <a:xfrm>
            <a:off x="6636677" y="1137854"/>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112" name="TextBox 42"/>
          <p:cNvSpPr txBox="1">
            <a:spLocks noChangeArrowheads="1"/>
          </p:cNvSpPr>
          <p:nvPr/>
        </p:nvSpPr>
        <p:spPr bwMode="auto">
          <a:xfrm>
            <a:off x="4758733" y="1137854"/>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113" name="TextBox 42"/>
          <p:cNvSpPr txBox="1">
            <a:spLocks noChangeArrowheads="1"/>
          </p:cNvSpPr>
          <p:nvPr/>
        </p:nvSpPr>
        <p:spPr bwMode="auto">
          <a:xfrm>
            <a:off x="1476602" y="1196783"/>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114" name="TextBox 113"/>
          <p:cNvSpPr txBox="1">
            <a:spLocks noChangeArrowheads="1"/>
          </p:cNvSpPr>
          <p:nvPr/>
        </p:nvSpPr>
        <p:spPr bwMode="auto">
          <a:xfrm>
            <a:off x="5717593" y="1676321"/>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115" name="מחבר ישר 43"/>
          <p:cNvCxnSpPr/>
          <p:nvPr/>
        </p:nvCxnSpPr>
        <p:spPr>
          <a:xfrm rot="5400000">
            <a:off x="7067160" y="196135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6" name="מחבר ישר 44"/>
          <p:cNvCxnSpPr/>
          <p:nvPr/>
        </p:nvCxnSpPr>
        <p:spPr>
          <a:xfrm rot="5400000">
            <a:off x="5207329" y="195742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17" name="מחבר ישר 45"/>
          <p:cNvCxnSpPr/>
          <p:nvPr/>
        </p:nvCxnSpPr>
        <p:spPr>
          <a:xfrm rot="5400000">
            <a:off x="1876569" y="194523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18" name="TextBox 42"/>
          <p:cNvSpPr txBox="1">
            <a:spLocks noChangeArrowheads="1"/>
          </p:cNvSpPr>
          <p:nvPr/>
        </p:nvSpPr>
        <p:spPr bwMode="auto">
          <a:xfrm>
            <a:off x="4188465" y="1676321"/>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119" name="TextBox 42"/>
          <p:cNvSpPr txBox="1">
            <a:spLocks noChangeArrowheads="1"/>
          </p:cNvSpPr>
          <p:nvPr/>
        </p:nvSpPr>
        <p:spPr bwMode="auto">
          <a:xfrm>
            <a:off x="3292025" y="1676321"/>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120" name="TextBox 119"/>
          <p:cNvSpPr txBox="1">
            <a:spLocks noChangeArrowheads="1"/>
          </p:cNvSpPr>
          <p:nvPr/>
        </p:nvSpPr>
        <p:spPr bwMode="auto">
          <a:xfrm>
            <a:off x="955035" y="1647482"/>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121" name="מחבר ישר 52"/>
          <p:cNvCxnSpPr/>
          <p:nvPr/>
        </p:nvCxnSpPr>
        <p:spPr>
          <a:xfrm rot="5400000">
            <a:off x="7845408" y="1960796"/>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2" name="מחבר ישר 53"/>
          <p:cNvCxnSpPr/>
          <p:nvPr/>
        </p:nvCxnSpPr>
        <p:spPr>
          <a:xfrm rot="5400000">
            <a:off x="8568594" y="1276796"/>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23" name="TextBox 42"/>
          <p:cNvSpPr txBox="1">
            <a:spLocks noChangeArrowheads="1"/>
          </p:cNvSpPr>
          <p:nvPr/>
        </p:nvSpPr>
        <p:spPr bwMode="auto">
          <a:xfrm>
            <a:off x="8100392" y="1442242"/>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124" name="מחבר ישר 57"/>
          <p:cNvCxnSpPr/>
          <p:nvPr/>
        </p:nvCxnSpPr>
        <p:spPr>
          <a:xfrm rot="5400000">
            <a:off x="776289" y="2047424"/>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25" name="מחבר ישר 58"/>
          <p:cNvCxnSpPr/>
          <p:nvPr/>
        </p:nvCxnSpPr>
        <p:spPr>
          <a:xfrm rot="5400000">
            <a:off x="486530" y="1402234"/>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6" name="TextBox 42"/>
          <p:cNvSpPr txBox="1">
            <a:spLocks noChangeArrowheads="1"/>
          </p:cNvSpPr>
          <p:nvPr/>
        </p:nvSpPr>
        <p:spPr bwMode="auto">
          <a:xfrm>
            <a:off x="-7832" y="1249991"/>
            <a:ext cx="980856" cy="584775"/>
          </a:xfrm>
          <a:prstGeom prst="rect">
            <a:avLst/>
          </a:prstGeom>
          <a:solidFill>
            <a:schemeClr val="bg1"/>
          </a:solid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cxnSp>
        <p:nvCxnSpPr>
          <p:cNvPr id="127" name="מחבר ישר 26"/>
          <p:cNvCxnSpPr/>
          <p:nvPr/>
        </p:nvCxnSpPr>
        <p:spPr>
          <a:xfrm rot="10800000">
            <a:off x="0" y="2203723"/>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אליפסה 27"/>
          <p:cNvSpPr/>
          <p:nvPr/>
        </p:nvSpPr>
        <p:spPr>
          <a:xfrm>
            <a:off x="7880816"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9" name="אליפסה 30"/>
          <p:cNvSpPr/>
          <p:nvPr/>
        </p:nvSpPr>
        <p:spPr>
          <a:xfrm>
            <a:off x="5312260"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0" name="אליפסה 33"/>
          <p:cNvSpPr/>
          <p:nvPr/>
        </p:nvSpPr>
        <p:spPr>
          <a:xfrm>
            <a:off x="779365" y="2060848"/>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1" name="אליפסה 34"/>
          <p:cNvSpPr/>
          <p:nvPr/>
        </p:nvSpPr>
        <p:spPr>
          <a:xfrm>
            <a:off x="2919399" y="2060848"/>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2" name="אליפסה 35"/>
          <p:cNvSpPr/>
          <p:nvPr/>
        </p:nvSpPr>
        <p:spPr>
          <a:xfrm>
            <a:off x="7211906"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3" name="אליפסה 37"/>
          <p:cNvSpPr/>
          <p:nvPr/>
        </p:nvSpPr>
        <p:spPr>
          <a:xfrm>
            <a:off x="5352074"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4" name="אליפסה 39"/>
          <p:cNvSpPr/>
          <p:nvPr/>
        </p:nvSpPr>
        <p:spPr>
          <a:xfrm>
            <a:off x="20091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5" name="אליפסה 41"/>
          <p:cNvSpPr/>
          <p:nvPr/>
        </p:nvSpPr>
        <p:spPr>
          <a:xfrm>
            <a:off x="642374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6" name="אליפסה 46"/>
          <p:cNvSpPr/>
          <p:nvPr/>
        </p:nvSpPr>
        <p:spPr>
          <a:xfrm>
            <a:off x="4506671"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7" name="אליפסה 48"/>
          <p:cNvSpPr/>
          <p:nvPr/>
        </p:nvSpPr>
        <p:spPr>
          <a:xfrm>
            <a:off x="3577977"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8" name="אליפסה 50"/>
          <p:cNvSpPr/>
          <p:nvPr/>
        </p:nvSpPr>
        <p:spPr>
          <a:xfrm>
            <a:off x="1220523" y="2113233"/>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0" name="אליפסה 62"/>
          <p:cNvSpPr/>
          <p:nvPr/>
        </p:nvSpPr>
        <p:spPr>
          <a:xfrm>
            <a:off x="809907" y="2110358"/>
            <a:ext cx="214312" cy="214312"/>
          </a:xfrm>
          <a:prstGeom prst="ellipse">
            <a:avLst/>
          </a:prstGeom>
          <a:solidFill>
            <a:schemeClr val="bg1">
              <a:lumMod val="8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1" name="אליפסה 61"/>
          <p:cNvSpPr/>
          <p:nvPr/>
        </p:nvSpPr>
        <p:spPr>
          <a:xfrm>
            <a:off x="2003240" y="2126255"/>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כותרת 1"/>
          <p:cNvSpPr>
            <a:spLocks noGrp="1"/>
          </p:cNvSpPr>
          <p:nvPr>
            <p:ph type="title"/>
          </p:nvPr>
        </p:nvSpPr>
        <p:spPr>
          <a:xfrm>
            <a:off x="1035819" y="257884"/>
            <a:ext cx="7500990" cy="868346"/>
          </a:xfrm>
        </p:spPr>
        <p:txBody>
          <a:bodyPr/>
          <a:lstStyle/>
          <a:p>
            <a:pPr rtl="0" eaLnBrk="1" hangingPunct="1"/>
            <a:r>
              <a:rPr lang="en-US" dirty="0" smtClean="0">
                <a:latin typeface="+mj-lt"/>
              </a:rPr>
              <a:t>Activation Concept 2013</a:t>
            </a:r>
            <a:endParaRPr lang="he-IL" dirty="0" smtClean="0">
              <a:latin typeface="+mj-lt"/>
            </a:endParaRPr>
          </a:p>
        </p:txBody>
      </p:sp>
      <p:pic>
        <p:nvPicPr>
          <p:cNvPr id="5" name="Picture 2"/>
          <p:cNvPicPr>
            <a:picLocks noChangeAspect="1" noChangeArrowheads="1"/>
          </p:cNvPicPr>
          <p:nvPr/>
        </p:nvPicPr>
        <p:blipFill>
          <a:blip r:embed="rId3" cstate="print"/>
          <a:srcRect/>
          <a:stretch>
            <a:fillRect/>
          </a:stretch>
        </p:blipFill>
        <p:spPr>
          <a:xfrm>
            <a:off x="2214546" y="857232"/>
            <a:ext cx="5143536" cy="5438398"/>
          </a:xfrm>
          <a:prstGeom prst="rect">
            <a:avLst/>
          </a:prstGeom>
          <a:ln w="38100" cap="sq">
            <a:solidFill>
              <a:srgbClr val="000000"/>
            </a:solidFill>
          </a:ln>
          <a:effectLst>
            <a:outerShdw blurRad="50800" dist="38100" dir="2700000" algn="tl" rotWithShape="0">
              <a:srgbClr val="000000">
                <a:alpha val="43000"/>
              </a:srgbClr>
            </a:outerShdw>
          </a:effectLst>
        </p:spPr>
      </p:pic>
      <p:pic>
        <p:nvPicPr>
          <p:cNvPr id="7" name="Picture 2">
            <a:hlinkClick r:id="rId4" action="ppaction://hlinksldjump"/>
          </p:cNvPr>
          <p:cNvPicPr>
            <a:picLocks noChangeAspect="1" noChangeArrowheads="1"/>
          </p:cNvPicPr>
          <p:nvPr/>
        </p:nvPicPr>
        <p:blipFill>
          <a:blip r:embed="rId5" cstate="print"/>
          <a:srcRect/>
          <a:stretch>
            <a:fillRect/>
          </a:stretch>
        </p:blipFill>
        <p:spPr bwMode="auto">
          <a:xfrm>
            <a:off x="142876" y="101224"/>
            <a:ext cx="1785918" cy="2470520"/>
          </a:xfrm>
          <a:prstGeom prst="rect">
            <a:avLst/>
          </a:prstGeom>
          <a:noFill/>
          <a:ln w="19050">
            <a:solidFill>
              <a:schemeClr val="tx1"/>
            </a:solidFill>
            <a:miter lim="800000"/>
            <a:headEnd/>
            <a:tailEnd/>
          </a:ln>
          <a:effectLst/>
        </p:spPr>
      </p:pic>
      <p:sp>
        <p:nvSpPr>
          <p:cNvPr id="10" name="מלבן מעוגל 9"/>
          <p:cNvSpPr/>
          <p:nvPr/>
        </p:nvSpPr>
        <p:spPr>
          <a:xfrm>
            <a:off x="2428860" y="1714488"/>
            <a:ext cx="4500594" cy="2000264"/>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צורה חופשית 10"/>
          <p:cNvSpPr/>
          <p:nvPr/>
        </p:nvSpPr>
        <p:spPr>
          <a:xfrm>
            <a:off x="2438400" y="3788098"/>
            <a:ext cx="4419616" cy="402336"/>
          </a:xfrm>
          <a:custGeom>
            <a:avLst/>
            <a:gdLst>
              <a:gd name="connsiteX0" fmla="*/ 4303776 w 4303776"/>
              <a:gd name="connsiteY0" fmla="*/ 24384 h 402336"/>
              <a:gd name="connsiteX1" fmla="*/ 0 w 4303776"/>
              <a:gd name="connsiteY1" fmla="*/ 0 h 402336"/>
              <a:gd name="connsiteX2" fmla="*/ 12192 w 4303776"/>
              <a:gd name="connsiteY2" fmla="*/ 207264 h 402336"/>
              <a:gd name="connsiteX3" fmla="*/ 1194816 w 4303776"/>
              <a:gd name="connsiteY3" fmla="*/ 219456 h 402336"/>
              <a:gd name="connsiteX4" fmla="*/ 1182624 w 4303776"/>
              <a:gd name="connsiteY4" fmla="*/ 402336 h 402336"/>
              <a:gd name="connsiteX5" fmla="*/ 4267200 w 4303776"/>
              <a:gd name="connsiteY5" fmla="*/ 402336 h 402336"/>
              <a:gd name="connsiteX6" fmla="*/ 4303776 w 4303776"/>
              <a:gd name="connsiteY6" fmla="*/ 24384 h 40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776" h="402336">
                <a:moveTo>
                  <a:pt x="4303776" y="24384"/>
                </a:moveTo>
                <a:lnTo>
                  <a:pt x="0" y="0"/>
                </a:lnTo>
                <a:lnTo>
                  <a:pt x="12192" y="207264"/>
                </a:lnTo>
                <a:lnTo>
                  <a:pt x="1194816" y="219456"/>
                </a:lnTo>
                <a:lnTo>
                  <a:pt x="1182624" y="402336"/>
                </a:lnTo>
                <a:lnTo>
                  <a:pt x="4267200" y="402336"/>
                </a:lnTo>
                <a:lnTo>
                  <a:pt x="4303776" y="24384"/>
                </a:lnTo>
                <a:close/>
              </a:path>
            </a:pathLst>
          </a:cu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p:nvSpPr>
        <p:spPr>
          <a:xfrm>
            <a:off x="7626374" y="1716041"/>
            <a:ext cx="142876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Definition</a:t>
            </a:r>
          </a:p>
          <a:p>
            <a:pPr algn="ctr" rtl="0"/>
            <a:r>
              <a:rPr lang="en-US" dirty="0" smtClean="0"/>
              <a:t>At the different levels of wars</a:t>
            </a:r>
            <a:endParaRPr lang="he-IL" dirty="0" smtClean="0"/>
          </a:p>
        </p:txBody>
      </p:sp>
      <p:sp>
        <p:nvSpPr>
          <p:cNvPr id="13" name="מלבן מעוגל 12"/>
          <p:cNvSpPr/>
          <p:nvPr/>
        </p:nvSpPr>
        <p:spPr>
          <a:xfrm>
            <a:off x="107504" y="3573016"/>
            <a:ext cx="1353395" cy="1139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Definition – opposite an unorganized enemy</a:t>
            </a:r>
            <a:endParaRPr lang="he-IL" sz="1600" dirty="0"/>
          </a:p>
        </p:txBody>
      </p:sp>
      <p:sp>
        <p:nvSpPr>
          <p:cNvPr id="9" name="TextBox 8"/>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1403648" y="764704"/>
            <a:ext cx="6329654" cy="5909310"/>
          </a:xfrm>
          <a:prstGeom prst="rect">
            <a:avLst/>
          </a:prstGeom>
          <a:solidFill>
            <a:schemeClr val="bg1"/>
          </a:solidFill>
        </p:spPr>
        <p:txBody>
          <a:bodyPr wrap="square" rtlCol="1">
            <a:spAutoFit/>
          </a:bodyPr>
          <a:lstStyle/>
          <a:p>
            <a:pPr marL="342900" indent="-342900" algn="l" rtl="0">
              <a:buFont typeface="+mj-lt"/>
              <a:buAutoNum type="arabicPeriod" startAt="18"/>
            </a:pPr>
            <a:r>
              <a:rPr lang="en-US" sz="1400" dirty="0" smtClean="0"/>
              <a:t>The changes in the strategic environment and the change in the combat characteristics require adequacy of this term and clarifying its essence or alternatives at the different levels of war:</a:t>
            </a:r>
          </a:p>
          <a:p>
            <a:pPr marL="800100" lvl="1" indent="-342900" algn="l" rtl="0">
              <a:buFont typeface="+mj-lt"/>
              <a:buAutoNum type="alphaUcPeriod"/>
            </a:pPr>
            <a:r>
              <a:rPr lang="en-US" sz="1400" b="1" dirty="0" smtClean="0"/>
              <a:t>On the strategic level</a:t>
            </a:r>
            <a:r>
              <a:rPr lang="en-US" sz="1400" dirty="0" smtClean="0"/>
              <a:t>, one must strive for a </a:t>
            </a:r>
            <a:r>
              <a:rPr lang="en-US" sz="1400" b="1" dirty="0" smtClean="0"/>
              <a:t>victory</a:t>
            </a:r>
            <a:r>
              <a:rPr lang="en-US" sz="1400" dirty="0" smtClean="0"/>
              <a:t> that will express </a:t>
            </a:r>
            <a:r>
              <a:rPr lang="en-US" sz="1400" b="1" dirty="0" smtClean="0"/>
              <a:t>the achievement of political objectives</a:t>
            </a:r>
            <a:r>
              <a:rPr lang="en-US" sz="1400" dirty="0" smtClean="0"/>
              <a:t> that </a:t>
            </a:r>
            <a:r>
              <a:rPr lang="en-US" sz="1400" b="1" dirty="0" smtClean="0"/>
              <a:t>were determined for the battle </a:t>
            </a:r>
            <a:r>
              <a:rPr lang="en-US" sz="1400" dirty="0" smtClean="0"/>
              <a:t>and create a situation where you can </a:t>
            </a:r>
            <a:r>
              <a:rPr lang="en-US" sz="1400" b="1" dirty="0" smtClean="0"/>
              <a:t>force</a:t>
            </a:r>
            <a:r>
              <a:rPr lang="en-US" sz="1400" dirty="0" smtClean="0"/>
              <a:t> the enemy a </a:t>
            </a:r>
            <a:r>
              <a:rPr lang="en-US" sz="1400" b="1" dirty="0" smtClean="0"/>
              <a:t>cease fire </a:t>
            </a:r>
            <a:r>
              <a:rPr lang="en-US" sz="1400" dirty="0" smtClean="0"/>
              <a:t>or </a:t>
            </a:r>
            <a:r>
              <a:rPr lang="en-US" sz="1400" b="1" dirty="0" smtClean="0"/>
              <a:t>settlement</a:t>
            </a:r>
            <a:r>
              <a:rPr lang="en-US" sz="1400" dirty="0" smtClean="0"/>
              <a:t>, from a </a:t>
            </a:r>
            <a:r>
              <a:rPr lang="en-US" sz="1400" b="1" dirty="0" smtClean="0"/>
              <a:t>strong position</a:t>
            </a:r>
            <a:r>
              <a:rPr lang="en-US" sz="1400" dirty="0" smtClean="0"/>
              <a:t>.</a:t>
            </a:r>
          </a:p>
          <a:p>
            <a:pPr marL="800100" lvl="1" indent="-342900" algn="l" rtl="0">
              <a:buFont typeface="+mj-lt"/>
              <a:buAutoNum type="alphaUcPeriod"/>
            </a:pPr>
            <a:r>
              <a:rPr lang="en-US" sz="1400" b="1" dirty="0" smtClean="0"/>
              <a:t>On the operative level</a:t>
            </a:r>
            <a:r>
              <a:rPr lang="en-US" sz="1400" dirty="0" smtClean="0"/>
              <a:t> you should strive for a clear structural decision in its traditional meaning. Accumulated tactical decisions affect the </a:t>
            </a:r>
            <a:r>
              <a:rPr lang="en-US" sz="1400" b="1" dirty="0" smtClean="0"/>
              <a:t>ability and desire </a:t>
            </a:r>
            <a:r>
              <a:rPr lang="en-US" sz="1400" dirty="0" smtClean="0"/>
              <a:t>of the enemy and the support of his population.</a:t>
            </a:r>
          </a:p>
          <a:p>
            <a:pPr marL="800100" lvl="1" indent="-342900" algn="l" rtl="0">
              <a:buFont typeface="+mj-lt"/>
              <a:buAutoNum type="alphaUcPeriod"/>
            </a:pPr>
            <a:r>
              <a:rPr lang="en-US" sz="1400" dirty="0" smtClean="0"/>
              <a:t>Decision on the </a:t>
            </a:r>
            <a:r>
              <a:rPr lang="en-US" sz="1400" b="1" dirty="0" smtClean="0"/>
              <a:t>tactic level </a:t>
            </a:r>
            <a:r>
              <a:rPr lang="en-US" sz="1400" dirty="0" smtClean="0"/>
              <a:t>directs the enemy to lose his ability to operate efficiently against us.</a:t>
            </a:r>
            <a:endParaRPr lang="en-US" sz="1400" dirty="0"/>
          </a:p>
          <a:p>
            <a:pPr marL="342900" lvl="1" indent="-342900" algn="l" rtl="0">
              <a:buFont typeface="+mj-lt"/>
              <a:buAutoNum type="arabicPeriod" startAt="19"/>
            </a:pPr>
            <a:r>
              <a:rPr lang="en-US" sz="1400" dirty="0" smtClean="0"/>
              <a:t>Against unorganized forces it’s relevant to a </a:t>
            </a:r>
            <a:r>
              <a:rPr lang="en-US" sz="1400" b="1" dirty="0" smtClean="0"/>
              <a:t>state of operational decision</a:t>
            </a:r>
            <a:r>
              <a:rPr lang="en-US" sz="1400" dirty="0" smtClean="0"/>
              <a:t>, situation where there is full operational control that allows offensive operative flexibility towards out forces. This kind of situation isn’t necessarily a state of end for the battle, but a point where from it onwards the enemy won’t </a:t>
            </a:r>
            <a:r>
              <a:rPr lang="en-US" sz="1400" dirty="0" smtClean="0"/>
              <a:t>be </a:t>
            </a:r>
            <a:r>
              <a:rPr lang="en-US" sz="1400" dirty="0" smtClean="0"/>
              <a:t>able to prevent us from completing the mission on the operative level at an increasing price for the enemy. At this situation there is a possibility of achieving the targets of the war.</a:t>
            </a:r>
          </a:p>
          <a:p>
            <a:pPr marL="342900" lvl="1" indent="-342900" algn="l" rtl="0">
              <a:buFont typeface="+mj-lt"/>
              <a:buAutoNum type="arabicPeriod" startAt="19"/>
            </a:pPr>
            <a:r>
              <a:rPr lang="en-US" sz="1400" dirty="0" smtClean="0"/>
              <a:t>Operational decision isn’t the </a:t>
            </a:r>
            <a:r>
              <a:rPr lang="en-US" sz="1400" dirty="0" smtClean="0"/>
              <a:t>only matter, </a:t>
            </a:r>
            <a:r>
              <a:rPr lang="en-US" sz="1400" dirty="0" smtClean="0"/>
              <a:t>and there is an importance for the price the State of Israel pays in the way it defines victory and decision. The types of damages caused by the enemy might prevent the fulfilment of the political-strategic military achievements: severe damage for the Homefront of the state, lose of territory, harm to the economic resilience of the country, lessen of the stocks to a level it won’t allow lasting another military crisis in a short period of time. These factors design the way we define victory and decision at the various arenas.</a:t>
            </a:r>
            <a:endParaRPr lang="en-US" sz="14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a:xfrm>
            <a:off x="1714480" y="1133214"/>
            <a:ext cx="6929486" cy="4938992"/>
          </a:xfrm>
          <a:prstGeom prst="rect">
            <a:avLst/>
          </a:prstGeom>
          <a:ln w="38100" cap="sq">
            <a:solidFill>
              <a:srgbClr val="000000"/>
            </a:solidFill>
          </a:ln>
          <a:effectLst>
            <a:outerShdw blurRad="50800" dist="38100" dir="2700000" algn="tl" rotWithShape="0">
              <a:srgbClr val="000000">
                <a:alpha val="43000"/>
              </a:srgbClr>
            </a:outerShdw>
          </a:effectLst>
        </p:spPr>
      </p:pic>
      <p:sp>
        <p:nvSpPr>
          <p:cNvPr id="4" name="מלבן מעוגל 3"/>
          <p:cNvSpPr/>
          <p:nvPr/>
        </p:nvSpPr>
        <p:spPr>
          <a:xfrm>
            <a:off x="71406" y="3209801"/>
            <a:ext cx="151736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Essence – the enemy’s army</a:t>
            </a:r>
            <a:endParaRPr lang="he-IL" dirty="0" smtClean="0"/>
          </a:p>
        </p:txBody>
      </p:sp>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71406" y="71438"/>
            <a:ext cx="1445956" cy="2000240"/>
          </a:xfrm>
          <a:prstGeom prst="rect">
            <a:avLst/>
          </a:prstGeom>
          <a:noFill/>
          <a:ln w="19050">
            <a:solidFill>
              <a:schemeClr val="tx1"/>
            </a:solidFill>
            <a:miter lim="800000"/>
            <a:headEnd/>
            <a:tailEnd/>
          </a:ln>
          <a:effectLst/>
        </p:spPr>
      </p:pic>
      <p:sp>
        <p:nvSpPr>
          <p:cNvPr id="7" name="מלבן מעוגל 6"/>
          <p:cNvSpPr/>
          <p:nvPr/>
        </p:nvSpPr>
        <p:spPr>
          <a:xfrm>
            <a:off x="2000232" y="3603915"/>
            <a:ext cx="5643602" cy="1928826"/>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71406" y="4293096"/>
            <a:ext cx="1517362" cy="1061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smtClean="0"/>
              <a:t>Essence – versus an unorganized force</a:t>
            </a:r>
            <a:endParaRPr lang="he-IL" dirty="0"/>
          </a:p>
        </p:txBody>
      </p:sp>
      <p:sp>
        <p:nvSpPr>
          <p:cNvPr id="9" name="TextBox 8"/>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
        <p:nvSpPr>
          <p:cNvPr id="2" name="TextBox 1"/>
          <p:cNvSpPr txBox="1"/>
          <p:nvPr/>
        </p:nvSpPr>
        <p:spPr>
          <a:xfrm>
            <a:off x="1714480" y="1133214"/>
            <a:ext cx="7322016" cy="5078313"/>
          </a:xfrm>
          <a:prstGeom prst="rect">
            <a:avLst/>
          </a:prstGeom>
          <a:solidFill>
            <a:schemeClr val="bg1"/>
          </a:solidFill>
        </p:spPr>
        <p:txBody>
          <a:bodyPr wrap="square" rtlCol="1">
            <a:spAutoFit/>
          </a:bodyPr>
          <a:lstStyle/>
          <a:p>
            <a:pPr algn="l" rtl="0"/>
            <a:r>
              <a:rPr lang="en-US" b="1" u="sng" dirty="0" smtClean="0"/>
              <a:t>The fundamental idea of activating force in operational areas</a:t>
            </a:r>
          </a:p>
          <a:p>
            <a:pPr marL="800100" lvl="1" indent="-342900" algn="l" rtl="0">
              <a:buFont typeface="+mj-lt"/>
              <a:buAutoNum type="arabicPeriod" startAt="6"/>
            </a:pPr>
            <a:r>
              <a:rPr lang="en-US" dirty="0" smtClean="0"/>
              <a:t>There are two basic logics for </a:t>
            </a:r>
            <a:r>
              <a:rPr lang="en-US" dirty="0" smtClean="0"/>
              <a:t>activating </a:t>
            </a:r>
            <a:r>
              <a:rPr lang="en-US" dirty="0" smtClean="0"/>
              <a:t>the force </a:t>
            </a:r>
            <a:r>
              <a:rPr lang="en-US" dirty="0" smtClean="0"/>
              <a:t>at </a:t>
            </a:r>
            <a:r>
              <a:rPr lang="en-US" dirty="0" smtClean="0"/>
              <a:t>operations and wars at the main or secondary operational area</a:t>
            </a:r>
            <a:r>
              <a:rPr lang="en-US" dirty="0"/>
              <a:t> </a:t>
            </a:r>
            <a:r>
              <a:rPr lang="en-US" dirty="0" smtClean="0"/>
              <a:t>(the area where IDF is attacking). Both are made to hurt the capabilities and affect the intensions.</a:t>
            </a:r>
          </a:p>
          <a:p>
            <a:pPr marL="800100" lvl="1" indent="276225" algn="l" rtl="0">
              <a:buFont typeface="+mj-lt"/>
              <a:buAutoNum type="alphaUcPeriod"/>
            </a:pPr>
            <a:r>
              <a:rPr lang="en-US" b="1" dirty="0" smtClean="0"/>
              <a:t>Operative decision </a:t>
            </a:r>
            <a:r>
              <a:rPr lang="en-US" dirty="0" smtClean="0"/>
              <a:t>– operation against the enemy in way that will unbalance, disrupt his normal actions and prevent him from acting as a fighting system (take away the functionality ability of the enemy and actually affecting his abilities overtime). This logic suits dealing with an enemy’s military or enemy that operates as an army. Given the changing of the enemy’s characteristics and way of fighting, there will be a conflict where it’ll be needed to create a situation of </a:t>
            </a:r>
            <a:r>
              <a:rPr lang="en-US" b="1" dirty="0" smtClean="0"/>
              <a:t>operational decision </a:t>
            </a:r>
            <a:r>
              <a:rPr lang="en-US" dirty="0" smtClean="0"/>
              <a:t>– a result of offense activity, which allows operative flexibility to continue the attack and damage to the enemy’s infrastructure and his operation area, while relying on defense strength that allows both as one to deter ending mechanisms and have (if necessary) the ability to continue the military efforts, until victory is achieved.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כותרת 1"/>
          <p:cNvSpPr>
            <a:spLocks noGrp="1"/>
          </p:cNvSpPr>
          <p:nvPr>
            <p:ph type="title"/>
          </p:nvPr>
        </p:nvSpPr>
        <p:spPr/>
        <p:txBody>
          <a:bodyPr/>
          <a:lstStyle/>
          <a:p>
            <a:pPr fontAlgn="auto">
              <a:spcAft>
                <a:spcPts val="0"/>
              </a:spcAft>
              <a:defRPr/>
            </a:pPr>
            <a:r>
              <a:rPr lang="en-US" sz="3600" dirty="0" smtClean="0">
                <a:latin typeface="+mj-lt"/>
              </a:rPr>
              <a:t>2013 - How to decide?</a:t>
            </a:r>
            <a:endParaRPr lang="he-IL" sz="3600" dirty="0" smtClean="0">
              <a:latin typeface="+mj-lt"/>
            </a:endParaRPr>
          </a:p>
        </p:txBody>
      </p:sp>
      <p:pic>
        <p:nvPicPr>
          <p:cNvPr id="4098" name="Picture 2"/>
          <p:cNvPicPr>
            <a:picLocks noGrp="1" noChangeAspect="1" noChangeArrowheads="1"/>
          </p:cNvPicPr>
          <p:nvPr>
            <p:ph idx="1"/>
          </p:nvPr>
        </p:nvPicPr>
        <p:blipFill>
          <a:blip r:embed="rId2" cstate="print"/>
          <a:srcRect/>
          <a:stretch>
            <a:fillRect/>
          </a:stretch>
        </p:blipFill>
        <p:spPr>
          <a:xfrm>
            <a:off x="2195736" y="1340768"/>
            <a:ext cx="6572296" cy="4715052"/>
          </a:xfrm>
          <a:ln w="38100" cap="sq">
            <a:solidFill>
              <a:srgbClr val="000000"/>
            </a:solidFill>
          </a:ln>
          <a:effectLst>
            <a:outerShdw blurRad="50800" dist="38100" dir="2700000" algn="tl" rotWithShape="0">
              <a:srgbClr val="000000">
                <a:alpha val="43000"/>
              </a:srgbClr>
            </a:outerShdw>
          </a:effectLst>
        </p:spPr>
      </p:pic>
      <p:sp>
        <p:nvSpPr>
          <p:cNvPr id="4" name="מלבן מעוגל 3"/>
          <p:cNvSpPr/>
          <p:nvPr/>
        </p:nvSpPr>
        <p:spPr>
          <a:xfrm>
            <a:off x="971600" y="2924944"/>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The tools</a:t>
            </a:r>
            <a:endParaRPr kumimoji="0" lang="he-IL" sz="1800" b="0" i="0" u="none" strike="noStrike" kern="0" cap="none" spc="0" normalizeH="0" baseline="0" noProof="0" dirty="0">
              <a:ln>
                <a:noFill/>
              </a:ln>
              <a:solidFill>
                <a:sysClr val="windowText" lastClr="000000"/>
              </a:solidFill>
              <a:effectLst/>
              <a:uLnTx/>
              <a:uFillTx/>
            </a:endParaRPr>
          </a:p>
        </p:txBody>
      </p:sp>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142876" y="101224"/>
            <a:ext cx="1357290" cy="1877585"/>
          </a:xfrm>
          <a:prstGeom prst="rect">
            <a:avLst/>
          </a:prstGeom>
          <a:noFill/>
          <a:ln w="19050">
            <a:solidFill>
              <a:schemeClr val="tx1"/>
            </a:solidFill>
            <a:miter lim="800000"/>
            <a:headEnd/>
            <a:tailEnd/>
          </a:ln>
          <a:effectLst/>
        </p:spPr>
      </p:pic>
      <p:sp>
        <p:nvSpPr>
          <p:cNvPr id="7" name="מלבן מעוגל 6"/>
          <p:cNvSpPr/>
          <p:nvPr/>
        </p:nvSpPr>
        <p:spPr>
          <a:xfrm>
            <a:off x="2357422" y="2857496"/>
            <a:ext cx="5500726" cy="571504"/>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8" name="מלבן מעוגל 7"/>
          <p:cNvSpPr/>
          <p:nvPr/>
        </p:nvSpPr>
        <p:spPr>
          <a:xfrm>
            <a:off x="2428860" y="4572008"/>
            <a:ext cx="5500726" cy="571504"/>
          </a:xfrm>
          <a:prstGeom prst="round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9" name="לחצן פעולה: בית 8">
            <a:hlinkClick r:id="rId5" action="ppaction://hlinksldjump" highlightClick="1"/>
          </p:cNvPr>
          <p:cNvSpPr/>
          <p:nvPr/>
        </p:nvSpPr>
        <p:spPr>
          <a:xfrm>
            <a:off x="142844" y="2143116"/>
            <a:ext cx="714380" cy="714380"/>
          </a:xfrm>
          <a:prstGeom prst="actionButtonHome">
            <a:avLst/>
          </a:prstGeom>
        </p:spPr>
        <p:style>
          <a:lnRef idx="1">
            <a:schemeClr val="dk1"/>
          </a:lnRef>
          <a:fillRef idx="2">
            <a:schemeClr val="dk1"/>
          </a:fillRef>
          <a:effectRef idx="1">
            <a:schemeClr val="dk1"/>
          </a:effectRef>
          <a:fontRef idx="minor">
            <a:schemeClr val="dk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0" name="TextBox 9"/>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2195736" y="1268760"/>
            <a:ext cx="6552728" cy="50629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Text" lastClr="000000"/>
                </a:solidFill>
                <a:effectLst/>
                <a:uLnTx/>
                <a:uFillTx/>
              </a:rPr>
              <a:t>8. Operation for an operational decision</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700" b="0" i="0" u="none" strike="noStrike" kern="0" cap="none" spc="0" normalizeH="0" baseline="0" noProof="0" dirty="0" smtClean="0">
                <a:ln>
                  <a:noFill/>
                </a:ln>
                <a:solidFill>
                  <a:sysClr val="windowText" lastClr="000000"/>
                </a:solidFill>
                <a:effectLst/>
                <a:uLnTx/>
                <a:uFillTx/>
              </a:rPr>
              <a:t>The use of force in creating an operational decision will be based on the intelligence capability and early exposure of the enemy, on the command and control capabilities and on the retinal allowance capability.</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700" b="0" i="0" u="none" strike="noStrike" kern="0" cap="none" spc="0" normalizeH="0" baseline="0" noProof="0" dirty="0" smtClean="0">
                <a:ln>
                  <a:noFill/>
                </a:ln>
                <a:solidFill>
                  <a:sysClr val="windowText" lastClr="000000"/>
                </a:solidFill>
                <a:effectLst/>
                <a:uLnTx/>
                <a:uFillTx/>
              </a:rPr>
              <a:t>Characteristics of the enemy (multi centers of weight and disappearance) affects on our use of force when distinguishing between these maneuvers:</a:t>
            </a:r>
          </a:p>
          <a:p>
            <a:pPr marL="8001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700" b="1" i="0" u="none" strike="noStrike" kern="0" cap="none" spc="0" normalizeH="0" baseline="0" noProof="0" dirty="0" smtClean="0">
                <a:ln>
                  <a:noFill/>
                </a:ln>
                <a:solidFill>
                  <a:sysClr val="windowText" lastClr="000000"/>
                </a:solidFill>
                <a:effectLst/>
                <a:uLnTx/>
                <a:uFillTx/>
              </a:rPr>
              <a:t>Focused, </a:t>
            </a:r>
            <a:r>
              <a:rPr kumimoji="0" lang="en-US" sz="1700" b="0" i="0" u="none" strike="noStrike" kern="0" cap="none" spc="0" normalizeH="0" baseline="0" noProof="0" dirty="0" smtClean="0">
                <a:ln>
                  <a:noFill/>
                </a:ln>
                <a:solidFill>
                  <a:sysClr val="windowText" lastClr="000000"/>
                </a:solidFill>
                <a:effectLst/>
                <a:uLnTx/>
                <a:uFillTx/>
              </a:rPr>
              <a:t>fast, continuous and fatal maneuvering on the front, deep inside and into depth, to multiple centers of weight (armies and organizations that work in an orderly way);</a:t>
            </a:r>
          </a:p>
          <a:p>
            <a:pPr marL="8001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700" b="0" i="0" u="none" strike="noStrike" kern="0" cap="none" spc="0" normalizeH="0" baseline="0" noProof="0" dirty="0" smtClean="0">
                <a:ln>
                  <a:noFill/>
                </a:ln>
                <a:solidFill>
                  <a:sysClr val="windowText" lastClr="000000"/>
                </a:solidFill>
                <a:effectLst/>
                <a:uLnTx/>
                <a:uFillTx/>
              </a:rPr>
              <a:t>Dispersed and on-going maneuvering  (in front of multiple centers of weight) combined with offensive operations in all dimensions.</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700" b="0" i="0" u="none" strike="noStrike" kern="0" cap="none" spc="0" normalizeH="0" baseline="0" noProof="0" dirty="0" smtClean="0">
                <a:ln>
                  <a:noFill/>
                </a:ln>
                <a:solidFill>
                  <a:sysClr val="windowText" lastClr="000000"/>
                </a:solidFill>
                <a:effectLst/>
                <a:uLnTx/>
                <a:uFillTx/>
              </a:rPr>
              <a:t>Both shapes of the offensive effort will be characterized by great power, on-going operation in all ranges (on the front and within) and on all dimensions (land, air, water, cyber).</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700" b="0" i="0" u="none" strike="noStrike" kern="0" cap="none" spc="0" normalizeH="0" baseline="0" noProof="0" dirty="0" smtClean="0">
                <a:ln>
                  <a:noFill/>
                </a:ln>
                <a:solidFill>
                  <a:sysClr val="windowText" lastClr="000000"/>
                </a:solidFill>
                <a:effectLst/>
                <a:uLnTx/>
                <a:uFillTx/>
              </a:rPr>
              <a:t>Effort of defense will support during the offensive campaign and will allow it to complete its mission.</a:t>
            </a:r>
          </a:p>
        </p:txBody>
      </p:sp>
    </p:spTree>
    <p:extLst>
      <p:ext uri="{BB962C8B-B14F-4D97-AF65-F5344CB8AC3E}">
        <p14:creationId xmlns:p14="http://schemas.microsoft.com/office/powerpoint/2010/main" val="19656026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11560" y="188640"/>
            <a:ext cx="8039246" cy="1054470"/>
          </a:xfrm>
        </p:spPr>
        <p:txBody>
          <a:bodyPr rtlCol="1">
            <a:noAutofit/>
          </a:bodyPr>
          <a:lstStyle/>
          <a:p>
            <a:pPr fontAlgn="auto">
              <a:spcBef>
                <a:spcPct val="0"/>
              </a:spcBef>
              <a:spcAft>
                <a:spcPts val="0"/>
              </a:spcAft>
              <a:defRPr/>
            </a:pPr>
            <a:r>
              <a:rPr lang="en-US" sz="3600" b="1" dirty="0" smtClean="0">
                <a:solidFill>
                  <a:schemeClr val="tx1"/>
                </a:solidFill>
                <a:latin typeface="+mj-lt"/>
                <a:ea typeface="+mj-ea"/>
                <a:cs typeface="Guttman Hatzvi" pitchFamily="2" charset="-79"/>
              </a:rPr>
              <a:t>Operational decision of non-regular  forces – Hamas and Hezbollah</a:t>
            </a:r>
            <a:endParaRPr lang="he-IL" sz="3600" b="1" dirty="0" smtClean="0">
              <a:solidFill>
                <a:schemeClr val="tx1"/>
              </a:solidFill>
              <a:latin typeface="+mj-lt"/>
              <a:ea typeface="+mj-ea"/>
              <a:cs typeface="Guttman Hatzvi" pitchFamily="2" charset="-79"/>
            </a:endParaRPr>
          </a:p>
        </p:txBody>
      </p:sp>
      <p:pic>
        <p:nvPicPr>
          <p:cNvPr id="2053" name="Picture 3"/>
          <p:cNvPicPr>
            <a:picLocks noChangeAspect="1" noChangeArrowheads="1"/>
          </p:cNvPicPr>
          <p:nvPr/>
        </p:nvPicPr>
        <p:blipFill>
          <a:blip r:embed="rId2" cstate="print"/>
          <a:srcRect/>
          <a:stretch>
            <a:fillRect/>
          </a:stretch>
        </p:blipFill>
        <p:spPr bwMode="auto">
          <a:xfrm>
            <a:off x="1142976" y="1362077"/>
            <a:ext cx="7496175" cy="39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 name="קבוצה 6"/>
          <p:cNvGrpSpPr/>
          <p:nvPr/>
        </p:nvGrpSpPr>
        <p:grpSpPr>
          <a:xfrm>
            <a:off x="857224" y="1933581"/>
            <a:ext cx="8077200" cy="2352675"/>
            <a:chOff x="357188" y="1428750"/>
            <a:chExt cx="8077200" cy="2352675"/>
          </a:xfrm>
        </p:grpSpPr>
        <p:pic>
          <p:nvPicPr>
            <p:cNvPr id="2052" name="Picture 2"/>
            <p:cNvPicPr>
              <a:picLocks noChangeAspect="1" noChangeArrowheads="1"/>
            </p:cNvPicPr>
            <p:nvPr/>
          </p:nvPicPr>
          <p:blipFill>
            <a:blip r:embed="rId3" cstate="print"/>
            <a:srcRect/>
            <a:stretch>
              <a:fillRect/>
            </a:stretch>
          </p:blipFill>
          <p:spPr bwMode="auto">
            <a:xfrm>
              <a:off x="357188" y="1428750"/>
              <a:ext cx="80772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מלבן 5"/>
            <p:cNvSpPr/>
            <p:nvPr/>
          </p:nvSpPr>
          <p:spPr>
            <a:xfrm>
              <a:off x="7983772" y="2937560"/>
              <a:ext cx="357190" cy="78581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sp>
        <p:nvSpPr>
          <p:cNvPr id="8" name="מלבן 7"/>
          <p:cNvSpPr/>
          <p:nvPr/>
        </p:nvSpPr>
        <p:spPr>
          <a:xfrm>
            <a:off x="928662" y="3576655"/>
            <a:ext cx="7643866" cy="642942"/>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pic>
        <p:nvPicPr>
          <p:cNvPr id="9" name="Picture 2"/>
          <p:cNvPicPr>
            <a:picLocks noChangeAspect="1" noChangeArrowheads="1"/>
          </p:cNvPicPr>
          <p:nvPr/>
        </p:nvPicPr>
        <p:blipFill>
          <a:blip r:embed="rId4" cstate="print"/>
          <a:srcRect/>
          <a:stretch>
            <a:fillRect/>
          </a:stretch>
        </p:blipFill>
        <p:spPr bwMode="auto">
          <a:xfrm>
            <a:off x="1285852" y="4500570"/>
            <a:ext cx="7643812" cy="181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5" cstate="screen"/>
          <a:srcRect/>
          <a:stretch>
            <a:fillRect/>
          </a:stretch>
        </p:blipFill>
        <p:spPr bwMode="auto">
          <a:xfrm>
            <a:off x="0" y="1916832"/>
            <a:ext cx="1136122"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מלבן 10"/>
          <p:cNvSpPr/>
          <p:nvPr/>
        </p:nvSpPr>
        <p:spPr>
          <a:xfrm>
            <a:off x="1357290" y="4572008"/>
            <a:ext cx="7000924" cy="1000132"/>
          </a:xfrm>
          <a:prstGeom prst="rect">
            <a:avLst/>
          </a:prstGeom>
          <a:solidFill>
            <a:srgbClr val="FFFF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0" y="1412776"/>
            <a:ext cx="9144000" cy="33855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Subject: Summary of Operation “Protective Edge” January 15, 2015 – Summary of the Minister of Defense</a:t>
            </a:r>
            <a:endParaRPr kumimoji="0" lang="he-IL" sz="1600" b="1"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1007096" y="1772816"/>
            <a:ext cx="8136904"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G. Operational Decision and Deterrence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rPr>
              <a:t>The Minister of Defense has stated that it is necessary to continue to discuss in depth the issues that the Commander of </a:t>
            </a:r>
            <a:r>
              <a:rPr kumimoji="0" lang="en-US" sz="1800" b="0" i="0" u="none" strike="noStrike" kern="0" cap="none" spc="0" normalizeH="0" baseline="0" noProof="0" dirty="0" err="1" smtClean="0">
                <a:ln>
                  <a:noFill/>
                </a:ln>
                <a:solidFill>
                  <a:sysClr val="windowText" lastClr="000000"/>
                </a:solidFill>
                <a:effectLst/>
                <a:uLnTx/>
                <a:uFillTx/>
              </a:rPr>
              <a:t>Merkaz</a:t>
            </a:r>
            <a:r>
              <a:rPr kumimoji="0" lang="en-US" sz="1800" b="0" i="0" u="none" strike="noStrike" kern="0" cap="none" spc="0" normalizeH="0" baseline="0" noProof="0" dirty="0" smtClean="0">
                <a:ln>
                  <a:noFill/>
                </a:ln>
                <a:solidFill>
                  <a:sysClr val="windowText" lastClr="000000"/>
                </a:solidFill>
                <a:effectLst/>
                <a:uLnTx/>
                <a:uFillTx/>
              </a:rPr>
              <a:t> Dado brought up in his lecture on this topic, in order to clarify the terminology and create a common language and matching expectations for the next campaign.</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rPr>
              <a:t>The Minister of Defense has stated that, in his view, the concept of </a:t>
            </a:r>
            <a:r>
              <a:rPr kumimoji="0" lang="en-US" sz="1800" b="1" i="0" u="none" strike="noStrike" kern="0" cap="none" spc="0" normalizeH="0" baseline="0" noProof="0" dirty="0" smtClean="0">
                <a:ln>
                  <a:noFill/>
                </a:ln>
                <a:solidFill>
                  <a:sysClr val="windowText" lastClr="000000"/>
                </a:solidFill>
                <a:effectLst/>
                <a:uLnTx/>
                <a:uFillTx/>
              </a:rPr>
              <a:t>operational decision, in which the enemy is ready to stop the fire in conditions that are good for Israel.</a:t>
            </a:r>
            <a:endParaRPr kumimoji="0" lang="he-IL" sz="1800" b="1"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1007096" y="4077072"/>
            <a:ext cx="8136904"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800100" marR="0" lvl="1"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19. In the face of irregular forces, it is relevant to define the situation of the operational decision, a situation in which there is operational control which allows operational offensive flexibility of our forces. This situation is not necessarily the end state of the campaign, but rather it is in that point and further that the enemy will not be able to prevent us from fulfilling our mission on the operative level in a cost that is great for the enemy. In this situation there may be a settlement that will achieve the objectives of the war.</a:t>
            </a:r>
            <a:endParaRPr kumimoji="0" lang="he-IL"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0968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2" name="כותרת 1"/>
          <p:cNvSpPr>
            <a:spLocks noGrp="1"/>
          </p:cNvSpPr>
          <p:nvPr>
            <p:ph type="title"/>
          </p:nvPr>
        </p:nvSpPr>
        <p:spPr>
          <a:xfrm>
            <a:off x="467544" y="188640"/>
            <a:ext cx="3686172" cy="1143000"/>
          </a:xfrm>
        </p:spPr>
        <p:txBody>
          <a:bodyPr rtlCol="1">
            <a:noAutofit/>
          </a:bodyPr>
          <a:lstStyle/>
          <a:p>
            <a:pPr fontAlgn="auto">
              <a:spcAft>
                <a:spcPts val="0"/>
              </a:spcAft>
              <a:defRPr/>
            </a:pPr>
            <a:r>
              <a:rPr lang="en-US" sz="2000" dirty="0" smtClean="0">
                <a:latin typeface="+mj-lt"/>
              </a:rPr>
              <a:t>The territory – change in the status as a component in the operational decision</a:t>
            </a:r>
            <a:endParaRPr lang="he-IL" sz="2000" dirty="0" smtClean="0">
              <a:latin typeface="+mj-lt"/>
            </a:endParaRPr>
          </a:p>
        </p:txBody>
      </p:sp>
      <p:sp>
        <p:nvSpPr>
          <p:cNvPr id="3" name="כותרת משנה 2"/>
          <p:cNvSpPr>
            <a:spLocks noGrp="1"/>
          </p:cNvSpPr>
          <p:nvPr>
            <p:ph type="subTitle" idx="4294967295"/>
          </p:nvPr>
        </p:nvSpPr>
        <p:spPr>
          <a:xfrm>
            <a:off x="2195736" y="1196752"/>
            <a:ext cx="1785937" cy="614363"/>
          </a:xfrm>
          <a:prstGeom prst="rect">
            <a:avLst/>
          </a:prstGeom>
        </p:spPr>
        <p:txBody>
          <a:bodyPr rtlCol="1">
            <a:noAutofit/>
          </a:bodyPr>
          <a:lstStyle/>
          <a:p>
            <a:pPr marL="0" algn="ctr" rtl="0" fontAlgn="auto">
              <a:spcAft>
                <a:spcPts val="0"/>
              </a:spcAft>
              <a:buNone/>
              <a:defRPr/>
            </a:pPr>
            <a:r>
              <a:rPr lang="en-US" sz="1200" b="1" dirty="0" smtClean="0"/>
              <a:t>Perception 2005</a:t>
            </a:r>
            <a:endParaRPr lang="he-IL" sz="1200" b="1" dirty="0" smtClean="0"/>
          </a:p>
          <a:p>
            <a:pPr marL="0" algn="ctr" rtl="0" fontAlgn="auto">
              <a:spcAft>
                <a:spcPts val="0"/>
              </a:spcAft>
              <a:buNone/>
              <a:defRPr/>
            </a:pPr>
            <a:r>
              <a:rPr lang="en-US" sz="1200" b="1" dirty="0" smtClean="0"/>
              <a:t>Page 51</a:t>
            </a:r>
            <a:endParaRPr lang="he-IL" sz="1400" b="1" dirty="0" smtClean="0"/>
          </a:p>
        </p:txBody>
      </p:sp>
      <p:sp>
        <p:nvSpPr>
          <p:cNvPr id="5" name="כותרת משנה 2"/>
          <p:cNvSpPr txBox="1">
            <a:spLocks/>
          </p:cNvSpPr>
          <p:nvPr/>
        </p:nvSpPr>
        <p:spPr>
          <a:xfrm>
            <a:off x="6444208" y="1"/>
            <a:ext cx="1944216" cy="476671"/>
          </a:xfrm>
          <a:prstGeom prst="rect">
            <a:avLst/>
          </a:prstGeom>
        </p:spPr>
        <p:txBody>
          <a:bodyPr rtlCol="1">
            <a:normAutofit fontScale="92500" lnSpcReduction="1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1300" b="1" i="0" u="none" strike="noStrike" kern="0" cap="none" spc="0" normalizeH="0" baseline="0" noProof="0" dirty="0" smtClean="0">
                <a:ln>
                  <a:noFill/>
                </a:ln>
                <a:solidFill>
                  <a:sysClr val="windowText" lastClr="000000"/>
                </a:solidFill>
                <a:effectLst/>
                <a:uLnTx/>
                <a:uFillTx/>
              </a:rPr>
              <a:t>Perception 2002</a:t>
            </a:r>
            <a:endParaRPr kumimoji="0" lang="he-IL" sz="13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1300" b="1" i="0" u="none" strike="noStrike" kern="0" cap="none" spc="0" normalizeH="0" baseline="0" noProof="0" dirty="0" smtClean="0">
                <a:ln>
                  <a:noFill/>
                </a:ln>
                <a:solidFill>
                  <a:sysClr val="windowText" lastClr="000000"/>
                </a:solidFill>
                <a:effectLst/>
                <a:uLnTx/>
                <a:uFillTx/>
                <a:latin typeface="+mn-lt"/>
                <a:cs typeface="+mn-cs"/>
              </a:rPr>
              <a:t>P</a:t>
            </a:r>
            <a:r>
              <a:rPr kumimoji="0" lang="en-US" sz="1300" b="1" i="0" u="none" strike="noStrike" kern="0" cap="none" spc="0" normalizeH="0" baseline="0" noProof="0" dirty="0" smtClean="0">
                <a:ln>
                  <a:noFill/>
                </a:ln>
                <a:solidFill>
                  <a:sysClr val="windowText" lastClr="000000"/>
                </a:solidFill>
                <a:effectLst/>
                <a:uLnTx/>
                <a:uFillTx/>
              </a:rPr>
              <a:t>age 81</a:t>
            </a:r>
            <a:endParaRPr kumimoji="0" lang="he-IL" sz="1300" b="1" i="0" u="none" strike="noStrike" kern="0" cap="none" spc="0" normalizeH="0" baseline="0" noProof="0" dirty="0">
              <a:ln>
                <a:noFill/>
              </a:ln>
              <a:solidFill>
                <a:sysClr val="windowText" lastClr="000000"/>
              </a:solidFill>
              <a:effectLst/>
              <a:uLnTx/>
              <a:uFillTx/>
              <a:latin typeface="+mn-lt"/>
              <a:cs typeface="+mn-cs"/>
            </a:endParaRPr>
          </a:p>
        </p:txBody>
      </p:sp>
      <p:sp>
        <p:nvSpPr>
          <p:cNvPr id="6" name="כותרת משנה 2"/>
          <p:cNvSpPr txBox="1">
            <a:spLocks/>
          </p:cNvSpPr>
          <p:nvPr/>
        </p:nvSpPr>
        <p:spPr>
          <a:xfrm>
            <a:off x="4211960" y="5805264"/>
            <a:ext cx="1259631" cy="361179"/>
          </a:xfrm>
          <a:prstGeom prst="rect">
            <a:avLst/>
          </a:prstGeom>
        </p:spPr>
        <p:txBody>
          <a:bodyPr rtlCol="1">
            <a:normAutofit fontScale="25000" lnSpcReduction="2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0" cap="none" spc="0" normalizeH="0" baseline="0" noProof="0" dirty="0" smtClean="0">
                <a:ln>
                  <a:noFill/>
                </a:ln>
                <a:solidFill>
                  <a:sysClr val="windowText" lastClr="000000"/>
                </a:solidFill>
                <a:effectLst/>
                <a:uLnTx/>
                <a:uFillTx/>
                <a:latin typeface="+mn-lt"/>
                <a:cs typeface="+mn-cs"/>
              </a:rPr>
              <a:t>P</a:t>
            </a:r>
            <a:r>
              <a:rPr kumimoji="0" lang="en-US" sz="4800" b="1" i="0" u="none" strike="noStrike" kern="0" cap="none" spc="0" normalizeH="0" baseline="0" noProof="0" dirty="0" smtClean="0">
                <a:ln>
                  <a:noFill/>
                </a:ln>
                <a:solidFill>
                  <a:sysClr val="windowText" lastClr="000000"/>
                </a:solidFill>
                <a:effectLst/>
                <a:uLnTx/>
                <a:uFillTx/>
              </a:rPr>
              <a:t>erception 2013</a:t>
            </a:r>
            <a:endParaRPr kumimoji="0" lang="he-IL" sz="4800" b="1" i="0" u="none" strike="noStrike" kern="0" cap="none" spc="0" normalizeH="0" baseline="0" noProof="0" dirty="0" smtClean="0">
              <a:ln>
                <a:noFill/>
              </a:ln>
              <a:solidFill>
                <a:sysClr val="windowText" lastClr="000000"/>
              </a:solidFill>
              <a:effectLst/>
              <a:uLnTx/>
              <a:uFillTx/>
              <a:latin typeface="+mn-lt"/>
              <a:cs typeface="+mn-cs"/>
            </a:endParaRPr>
          </a:p>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0" cap="none" spc="0" normalizeH="0" baseline="0" noProof="0" dirty="0" smtClean="0">
                <a:ln>
                  <a:noFill/>
                </a:ln>
                <a:solidFill>
                  <a:sysClr val="windowText" lastClr="000000"/>
                </a:solidFill>
                <a:effectLst/>
                <a:uLnTx/>
                <a:uFillTx/>
                <a:latin typeface="+mn-lt"/>
                <a:cs typeface="+mn-cs"/>
              </a:rPr>
              <a:t>P</a:t>
            </a:r>
            <a:r>
              <a:rPr kumimoji="0" lang="en-US" sz="4800" b="1" i="0" u="none" strike="noStrike" kern="0" cap="none" spc="0" normalizeH="0" baseline="0" noProof="0" dirty="0" smtClean="0">
                <a:ln>
                  <a:noFill/>
                </a:ln>
                <a:solidFill>
                  <a:sysClr val="windowText" lastClr="000000"/>
                </a:solidFill>
                <a:effectLst/>
                <a:uLnTx/>
                <a:uFillTx/>
              </a:rPr>
              <a:t>age 18</a:t>
            </a:r>
            <a:endParaRPr kumimoji="0" lang="he-IL" sz="4800" b="1" i="0" u="none" strike="noStrike" kern="0" cap="none" spc="0" normalizeH="0" baseline="0" noProof="0" dirty="0">
              <a:ln>
                <a:noFill/>
              </a:ln>
              <a:solidFill>
                <a:sysClr val="windowText" lastClr="000000"/>
              </a:solidFill>
              <a:effectLst/>
              <a:uLnTx/>
              <a:uFillTx/>
              <a:latin typeface="+mn-lt"/>
              <a:cs typeface="+mn-cs"/>
            </a:endParaRPr>
          </a:p>
        </p:txBody>
      </p:sp>
      <p:sp>
        <p:nvSpPr>
          <p:cNvPr id="8" name="כותרת משנה 2"/>
          <p:cNvSpPr txBox="1">
            <a:spLocks/>
          </p:cNvSpPr>
          <p:nvPr/>
        </p:nvSpPr>
        <p:spPr>
          <a:xfrm>
            <a:off x="6500826" y="2643182"/>
            <a:ext cx="2643174" cy="571504"/>
          </a:xfrm>
          <a:prstGeom prst="rect">
            <a:avLst/>
          </a:prstGeom>
        </p:spPr>
        <p:txBody>
          <a:bodyPr rtlCol="1">
            <a:normAutofit fontScale="925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0" cap="none" spc="0" normalizeH="0" baseline="0" noProof="0" dirty="0" smtClean="0">
                <a:ln>
                  <a:noFill/>
                </a:ln>
                <a:solidFill>
                  <a:sysClr val="windowText" lastClr="000000"/>
                </a:solidFill>
                <a:effectLst/>
                <a:uLnTx/>
                <a:uFillTx/>
              </a:rPr>
              <a:t>Key component</a:t>
            </a:r>
            <a:endParaRPr kumimoji="0" lang="he-IL" sz="3500" b="0" i="0" u="none" strike="noStrike" kern="0" cap="none" spc="0" normalizeH="0" baseline="0" noProof="0" dirty="0">
              <a:ln>
                <a:noFill/>
              </a:ln>
              <a:solidFill>
                <a:sysClr val="windowText" lastClr="000000"/>
              </a:solidFill>
              <a:effectLst/>
              <a:uLnTx/>
              <a:uFillTx/>
              <a:latin typeface="+mn-lt"/>
              <a:cs typeface="+mn-cs"/>
            </a:endParaRPr>
          </a:p>
        </p:txBody>
      </p:sp>
      <p:sp>
        <p:nvSpPr>
          <p:cNvPr id="9" name="כותרת משנה 2"/>
          <p:cNvSpPr txBox="1">
            <a:spLocks/>
          </p:cNvSpPr>
          <p:nvPr/>
        </p:nvSpPr>
        <p:spPr>
          <a:xfrm>
            <a:off x="4071934" y="4572008"/>
            <a:ext cx="2876330" cy="729200"/>
          </a:xfrm>
          <a:prstGeom prst="rect">
            <a:avLst/>
          </a:prstGeom>
        </p:spPr>
        <p:txBody>
          <a:bodyPr rtlCol="1">
            <a:normAutofit fontScale="77500" lnSpcReduction="20000"/>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0" cap="none" spc="0" normalizeH="0" baseline="0" noProof="0" dirty="0" smtClean="0">
                <a:ln>
                  <a:noFill/>
                </a:ln>
                <a:solidFill>
                  <a:sysClr val="windowText" lastClr="000000"/>
                </a:solidFill>
                <a:effectLst/>
                <a:uLnTx/>
                <a:uFillTx/>
              </a:rPr>
              <a:t>Has become a ‘burden’</a:t>
            </a:r>
            <a:endParaRPr kumimoji="0" lang="he-IL" sz="3200" b="0" i="0" u="none" strike="noStrike" kern="0" cap="none" spc="0" normalizeH="0" baseline="0" noProof="0" dirty="0">
              <a:ln>
                <a:noFill/>
              </a:ln>
              <a:solidFill>
                <a:sysClr val="windowText" lastClr="000000"/>
              </a:solidFill>
              <a:effectLst/>
              <a:uLnTx/>
              <a:uFillTx/>
              <a:latin typeface="+mn-lt"/>
              <a:cs typeface="+mn-cs"/>
            </a:endParaRPr>
          </a:p>
        </p:txBody>
      </p:sp>
      <p:cxnSp>
        <p:nvCxnSpPr>
          <p:cNvPr id="14" name="מחבר ישר 13"/>
          <p:cNvCxnSpPr/>
          <p:nvPr/>
        </p:nvCxnSpPr>
        <p:spPr>
          <a:xfrm rot="10800000">
            <a:off x="6858016" y="1321298"/>
            <a:ext cx="223200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rot="10800000">
            <a:off x="6858016" y="1986909"/>
            <a:ext cx="180000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rot="10800000">
            <a:off x="4214810" y="3607876"/>
            <a:ext cx="19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rot="10800000">
            <a:off x="64662" y="4429132"/>
            <a:ext cx="8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rot="10800000">
            <a:off x="2285985" y="4929198"/>
            <a:ext cx="8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כותרת משנה 2"/>
          <p:cNvSpPr txBox="1">
            <a:spLocks/>
          </p:cNvSpPr>
          <p:nvPr/>
        </p:nvSpPr>
        <p:spPr>
          <a:xfrm>
            <a:off x="539552" y="6309320"/>
            <a:ext cx="6715172" cy="428625"/>
          </a:xfrm>
          <a:prstGeom prst="rect">
            <a:avLst/>
          </a:prstGeom>
          <a:ln>
            <a:noFill/>
          </a:ln>
        </p:spPr>
        <p:style>
          <a:lnRef idx="2">
            <a:schemeClr val="dk1"/>
          </a:lnRef>
          <a:fillRef idx="1">
            <a:schemeClr val="lt1"/>
          </a:fillRef>
          <a:effectRef idx="0">
            <a:schemeClr val="dk1"/>
          </a:effectRef>
          <a:fontRef idx="minor">
            <a:schemeClr val="dk1"/>
          </a:fontRef>
        </p:style>
        <p:txBody>
          <a:bodyPr rtlCol="1">
            <a:noAutofit/>
          </a:body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0" cap="none" spc="0" normalizeH="0" baseline="0" noProof="0" dirty="0" smtClean="0">
                <a:ln>
                  <a:noFill/>
                </a:ln>
                <a:solidFill>
                  <a:schemeClr val="tx1"/>
                </a:solidFill>
                <a:effectLst/>
                <a:uLnTx/>
                <a:uFillTx/>
              </a:rPr>
              <a:t>Means for the destruction of the enemy, not as a component in its own right</a:t>
            </a:r>
            <a:endParaRPr kumimoji="0" lang="he-IL" sz="3200" b="1" i="0" u="none" strike="noStrike" kern="0" cap="none" spc="0" normalizeH="0" baseline="0" noProof="0" dirty="0">
              <a:ln>
                <a:noFill/>
              </a:ln>
              <a:solidFill>
                <a:schemeClr val="tx1"/>
              </a:solidFill>
              <a:effectLst/>
              <a:uLnTx/>
              <a:uFillTx/>
            </a:endParaRPr>
          </a:p>
        </p:txBody>
      </p:sp>
      <p:sp>
        <p:nvSpPr>
          <p:cNvPr id="23" name="TextBox 22"/>
          <p:cNvSpPr txBox="1"/>
          <p:nvPr/>
        </p:nvSpPr>
        <p:spPr>
          <a:xfrm>
            <a:off x="5039544" y="404664"/>
            <a:ext cx="4104456" cy="212365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Attack </a:t>
            </a:r>
            <a:r>
              <a:rPr kumimoji="0" lang="en-US" sz="1200" b="0" i="0" u="none" strike="noStrike" kern="0" cap="none" spc="0" normalizeH="0" baseline="0" noProof="0" dirty="0" smtClean="0">
                <a:ln>
                  <a:noFill/>
                </a:ln>
                <a:solidFill>
                  <a:sysClr val="windowText" lastClr="000000"/>
                </a:solidFill>
                <a:effectLst/>
                <a:uLnTx/>
                <a:uFillTx/>
              </a:rPr>
              <a:t>– It is one of the two fundamental strategic situations that the army can find itself in (the other being defense). In this fundamental situation, the IDF is the initiator, its mission is to transfer the war onto the territory of the enemy (a central component in the security strategy of the State of Israel), to harm their main power apparatus on land,  sea and air and defeat them. In order to create an end-game situation that will ease multi-strategy ground forces are needed to “stick the flag” (concept and withholding of territory), and the air and sea forces must shape the whole territory of the war and to support the ground forces to stand by their mission. </a:t>
            </a:r>
            <a:endParaRPr kumimoji="0" lang="he-IL" sz="1200" b="0"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971600" y="1700808"/>
            <a:ext cx="4104456" cy="249299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The changes in the strategic environment give a </a:t>
            </a:r>
            <a:r>
              <a:rPr kumimoji="0" lang="en-US" sz="1200" b="1" i="0" u="none" strike="noStrike" kern="0" cap="none" spc="0" normalizeH="0" baseline="0" noProof="0" dirty="0" smtClean="0">
                <a:ln>
                  <a:noFill/>
                </a:ln>
                <a:solidFill>
                  <a:sysClr val="windowText" lastClr="000000"/>
                </a:solidFill>
                <a:effectLst/>
                <a:uLnTx/>
                <a:uFillTx/>
              </a:rPr>
              <a:t>new meaning to the weight and the significance of the component of territory </a:t>
            </a:r>
            <a:r>
              <a:rPr kumimoji="0" lang="en-US" sz="1200" b="0" i="0" u="none" strike="noStrike" kern="0" cap="none" spc="0" normalizeH="0" baseline="0" noProof="0" dirty="0" smtClean="0">
                <a:ln>
                  <a:noFill/>
                </a:ln>
                <a:solidFill>
                  <a:sysClr val="windowText" lastClr="000000"/>
                </a:solidFill>
                <a:effectLst/>
                <a:uLnTx/>
                <a:uFillTx/>
              </a:rPr>
              <a:t>– the component that was in the framework of the “old strategy” and a central component in the operational decision concept that was based on multiplying the achievement of the occupation of territory and the destruction of the enemy and by “punishing” the opponent. The changes in the strategic environment create a limit around the legitimacy of the occupation of territory and holding it as a “bargaining chip”. What does holding territory as a “bargaining chip” with big forces serve the asymmetric components of the opponent while getting dragged to guerilla warfare and the management of a civilian population.</a:t>
            </a:r>
            <a:endParaRPr kumimoji="0" lang="he-IL" sz="12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0" y="4149080"/>
            <a:ext cx="4176464" cy="212365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4. These changes brought to a change in the operation strategy of the IDF. Unlike the past, the IDF operates also with the logic of prevention, counterterrorism and deterrence. For the most part, avoids operations based on the logic of “destruction of the enemy” and occupation of territory long-term. On the other hand, there is also a logic of the occupation of territory that will be bounded or restricted by a time that will be decided.</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100" b="0" i="0" u="none" strike="noStrike" kern="0" cap="none" spc="0" normalizeH="0" baseline="0" noProof="0" dirty="0" smtClean="0">
                <a:ln>
                  <a:noFill/>
                </a:ln>
                <a:solidFill>
                  <a:sysClr val="windowText" lastClr="000000"/>
                </a:solidFill>
                <a:effectLst/>
                <a:uLnTx/>
                <a:uFillTx/>
              </a:rPr>
              <a:t> to improve the operational control in the territory</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100" b="0" i="0" u="none" strike="noStrike" kern="0" cap="none" spc="0" normalizeH="0" baseline="0" noProof="0" dirty="0" smtClean="0">
                <a:ln>
                  <a:noFill/>
                </a:ln>
                <a:solidFill>
                  <a:sysClr val="windowText" lastClr="000000"/>
                </a:solidFill>
                <a:effectLst/>
                <a:uLnTx/>
                <a:uFillTx/>
              </a:rPr>
              <a:t>Purifying the area and destroying the infrastructure of the enemy;</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100" b="0" i="0" u="none" strike="noStrike" kern="0" cap="none" spc="0" normalizeH="0" baseline="0" noProof="0" dirty="0" smtClean="0">
                <a:ln>
                  <a:noFill/>
                </a:ln>
                <a:solidFill>
                  <a:sysClr val="windowText" lastClr="000000"/>
                </a:solidFill>
                <a:effectLst/>
                <a:uLnTx/>
                <a:uFillTx/>
              </a:rPr>
              <a:t>Harm to the infrastructure and threaten the regime. Operation of this sort with a combination of additional efforts allows the accumulation of “bargaining chips” for political negotiations.</a:t>
            </a:r>
            <a:endParaRPr kumimoji="0" lang="he-IL" sz="11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464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2" name="כותרת 1"/>
          <p:cNvSpPr>
            <a:spLocks noGrp="1"/>
          </p:cNvSpPr>
          <p:nvPr>
            <p:ph type="title"/>
          </p:nvPr>
        </p:nvSpPr>
        <p:spPr>
          <a:xfrm>
            <a:off x="785786" y="0"/>
            <a:ext cx="7500990" cy="868346"/>
          </a:xfrm>
        </p:spPr>
        <p:txBody>
          <a:bodyPr/>
          <a:lstStyle/>
          <a:p>
            <a:r>
              <a:rPr lang="en-US" dirty="0" smtClean="0">
                <a:latin typeface="+mj-lt"/>
              </a:rPr>
              <a:t>Summary of development 2000-2015</a:t>
            </a:r>
            <a:endParaRPr lang="he-IL" dirty="0">
              <a:latin typeface="+mj-lt"/>
            </a:endParaRPr>
          </a:p>
        </p:txBody>
      </p:sp>
      <p:graphicFrame>
        <p:nvGraphicFramePr>
          <p:cNvPr id="4" name="מציין מיקום תוכן 3"/>
          <p:cNvGraphicFramePr>
            <a:graphicFrameLocks noGrp="1"/>
          </p:cNvGraphicFramePr>
          <p:nvPr>
            <p:ph idx="1"/>
          </p:nvPr>
        </p:nvGraphicFramePr>
        <p:xfrm>
          <a:off x="-1" y="490122"/>
          <a:ext cx="9144001" cy="6367878"/>
        </p:xfrm>
        <a:graphic>
          <a:graphicData uri="http://schemas.openxmlformats.org/drawingml/2006/table">
            <a:tbl>
              <a:tblPr rtl="1" firstRow="1" bandRow="1">
                <a:tableStyleId>{5C22544A-7EE6-4342-B048-85BDC9FD1C3A}</a:tableStyleId>
              </a:tblPr>
              <a:tblGrid>
                <a:gridCol w="1324950">
                  <a:extLst>
                    <a:ext uri="{9D8B030D-6E8A-4147-A177-3AD203B41FA5}">
                      <a16:colId xmlns:a16="http://schemas.microsoft.com/office/drawing/2014/main" val="20000"/>
                    </a:ext>
                  </a:extLst>
                </a:gridCol>
                <a:gridCol w="1378909">
                  <a:extLst>
                    <a:ext uri="{9D8B030D-6E8A-4147-A177-3AD203B41FA5}">
                      <a16:colId xmlns:a16="http://schemas.microsoft.com/office/drawing/2014/main" val="20001"/>
                    </a:ext>
                  </a:extLst>
                </a:gridCol>
                <a:gridCol w="998178">
                  <a:extLst>
                    <a:ext uri="{9D8B030D-6E8A-4147-A177-3AD203B41FA5}">
                      <a16:colId xmlns:a16="http://schemas.microsoft.com/office/drawing/2014/main" val="20002"/>
                    </a:ext>
                  </a:extLst>
                </a:gridCol>
                <a:gridCol w="2275593">
                  <a:extLst>
                    <a:ext uri="{9D8B030D-6E8A-4147-A177-3AD203B41FA5}">
                      <a16:colId xmlns:a16="http://schemas.microsoft.com/office/drawing/2014/main" val="20003"/>
                    </a:ext>
                  </a:extLst>
                </a:gridCol>
                <a:gridCol w="3166371">
                  <a:extLst>
                    <a:ext uri="{9D8B030D-6E8A-4147-A177-3AD203B41FA5}">
                      <a16:colId xmlns:a16="http://schemas.microsoft.com/office/drawing/2014/main" val="20004"/>
                    </a:ext>
                  </a:extLst>
                </a:gridCol>
              </a:tblGrid>
              <a:tr h="607158">
                <a:tc>
                  <a:txBody>
                    <a:bodyPr/>
                    <a:lstStyle/>
                    <a:p>
                      <a:pPr algn="ctr"/>
                      <a:r>
                        <a:rPr lang="en-US" sz="1400" dirty="0" smtClean="0"/>
                        <a:t>Parameters for comparison</a:t>
                      </a:r>
                      <a:endParaRPr lang="he-IL" sz="1400" dirty="0"/>
                    </a:p>
                  </a:txBody>
                  <a:tcPr/>
                </a:tc>
                <a:tc>
                  <a:txBody>
                    <a:bodyPr/>
                    <a:lstStyle/>
                    <a:p>
                      <a:pPr algn="ctr" rtl="1"/>
                      <a:r>
                        <a:rPr lang="en-US" sz="1400" dirty="0" smtClean="0"/>
                        <a:t>“In The Past”</a:t>
                      </a:r>
                      <a:endParaRPr lang="he-IL" sz="1400" dirty="0"/>
                    </a:p>
                  </a:txBody>
                  <a:tcPr/>
                </a:tc>
                <a:tc>
                  <a:txBody>
                    <a:bodyPr/>
                    <a:lstStyle/>
                    <a:p>
                      <a:pPr algn="ctr" rtl="1"/>
                      <a:r>
                        <a:rPr lang="he-IL" sz="1400" dirty="0" smtClean="0"/>
                        <a:t>2002</a:t>
                      </a:r>
                      <a:endParaRPr lang="he-IL" sz="1400" dirty="0"/>
                    </a:p>
                  </a:txBody>
                  <a:tcPr/>
                </a:tc>
                <a:tc>
                  <a:txBody>
                    <a:bodyPr/>
                    <a:lstStyle/>
                    <a:p>
                      <a:pPr algn="ctr" rtl="1"/>
                      <a:r>
                        <a:rPr lang="he-IL" sz="1400" dirty="0" smtClean="0"/>
                        <a:t>2006</a:t>
                      </a:r>
                      <a:endParaRPr lang="he-IL" sz="1400" dirty="0"/>
                    </a:p>
                  </a:txBody>
                  <a:tcPr/>
                </a:tc>
                <a:tc>
                  <a:txBody>
                    <a:bodyPr/>
                    <a:lstStyle/>
                    <a:p>
                      <a:pPr algn="ctr" rtl="1"/>
                      <a:r>
                        <a:rPr lang="he-IL" sz="1400" dirty="0" smtClean="0"/>
                        <a:t>2013</a:t>
                      </a:r>
                      <a:endParaRPr lang="he-IL" sz="1400" dirty="0"/>
                    </a:p>
                  </a:txBody>
                  <a:tcPr/>
                </a:tc>
                <a:extLst>
                  <a:ext uri="{0D108BD9-81ED-4DB2-BD59-A6C34878D82A}">
                    <a16:rowId xmlns:a16="http://schemas.microsoft.com/office/drawing/2014/main" val="10000"/>
                  </a:ext>
                </a:extLst>
              </a:tr>
              <a:tr h="607158">
                <a:tc>
                  <a:txBody>
                    <a:bodyPr/>
                    <a:lstStyle/>
                    <a:p>
                      <a:pPr algn="ctr" rtl="1"/>
                      <a:r>
                        <a:rPr lang="en-US" sz="1200" smtClean="0"/>
                        <a:t>The scenario / enemy which requires</a:t>
                      </a:r>
                      <a:r>
                        <a:rPr lang="en-US" sz="1200" baseline="0" smtClean="0"/>
                        <a:t> an operational decision</a:t>
                      </a:r>
                      <a:endParaRPr lang="he-IL" sz="1200" dirty="0"/>
                    </a:p>
                  </a:txBody>
                  <a:tcPr/>
                </a:tc>
                <a:tc>
                  <a:txBody>
                    <a:bodyPr/>
                    <a:lstStyle/>
                    <a:p>
                      <a:pPr algn="ctr" rtl="1"/>
                      <a:r>
                        <a:rPr lang="en-US" sz="1200" b="1" dirty="0" smtClean="0">
                          <a:solidFill>
                            <a:srgbClr val="FF0000"/>
                          </a:solidFill>
                        </a:rPr>
                        <a:t>Armies </a:t>
                      </a:r>
                      <a:r>
                        <a:rPr lang="en-US" sz="1200" b="0" dirty="0" smtClean="0">
                          <a:solidFill>
                            <a:schemeClr val="tx1"/>
                          </a:solidFill>
                        </a:rPr>
                        <a:t>- Egypt and Syria.</a:t>
                      </a:r>
                      <a:endParaRPr lang="he-IL" sz="1200" b="0" dirty="0">
                        <a:solidFill>
                          <a:schemeClr val="tx1"/>
                        </a:solidFill>
                      </a:endParaRPr>
                    </a:p>
                  </a:txBody>
                  <a:tcPr/>
                </a:tc>
                <a:tc>
                  <a:txBody>
                    <a:bodyPr/>
                    <a:lstStyle/>
                    <a:p>
                      <a:pPr algn="ctr" rtl="1"/>
                      <a:r>
                        <a:rPr lang="en-US" sz="1200" b="1" dirty="0" smtClean="0">
                          <a:solidFill>
                            <a:srgbClr val="FF0000"/>
                          </a:solidFill>
                        </a:rPr>
                        <a:t>Syrian army</a:t>
                      </a:r>
                      <a:endParaRPr lang="he-IL" sz="1200" b="1" dirty="0">
                        <a:solidFill>
                          <a:srgbClr val="FF0000"/>
                        </a:solidFill>
                      </a:endParaRPr>
                    </a:p>
                  </a:txBody>
                  <a:tcPr/>
                </a:tc>
                <a:tc>
                  <a:txBody>
                    <a:bodyPr/>
                    <a:lstStyle/>
                    <a:p>
                      <a:pPr algn="ctr" rtl="1"/>
                      <a:r>
                        <a:rPr lang="en-US" sz="1200" b="1" dirty="0" smtClean="0">
                          <a:solidFill>
                            <a:srgbClr val="FF0000"/>
                          </a:solidFill>
                        </a:rPr>
                        <a:t>Terrorism and Guerrilla - Palestinians in the West Bank, the Syrian army</a:t>
                      </a:r>
                    </a:p>
                    <a:p>
                      <a:pPr algn="ctr" rtl="1"/>
                      <a:r>
                        <a:rPr lang="en-US" sz="1200" b="0" dirty="0" smtClean="0">
                          <a:solidFill>
                            <a:schemeClr val="tx1"/>
                          </a:solidFill>
                        </a:rPr>
                        <a:t>Third level, non-conventional weapons</a:t>
                      </a:r>
                      <a:endParaRPr lang="he-IL" sz="1200" b="0" dirty="0">
                        <a:solidFill>
                          <a:schemeClr val="tx1"/>
                        </a:solidFill>
                      </a:endParaRPr>
                    </a:p>
                  </a:txBody>
                  <a:tcPr/>
                </a:tc>
                <a:tc>
                  <a:txBody>
                    <a:bodyPr/>
                    <a:lstStyle/>
                    <a:p>
                      <a:pPr algn="ctr" rtl="1"/>
                      <a:r>
                        <a:rPr lang="en-US" sz="1200" b="1" dirty="0" smtClean="0">
                          <a:solidFill>
                            <a:srgbClr val="FF0000"/>
                          </a:solidFill>
                        </a:rPr>
                        <a:t>High trajectory guerrilla organization - Hezbollah</a:t>
                      </a:r>
                      <a:endParaRPr lang="he-IL" sz="1200" b="1" dirty="0">
                        <a:solidFill>
                          <a:srgbClr val="FF0000"/>
                        </a:solidFill>
                      </a:endParaRPr>
                    </a:p>
                  </a:txBody>
                  <a:tcPr/>
                </a:tc>
                <a:extLst>
                  <a:ext uri="{0D108BD9-81ED-4DB2-BD59-A6C34878D82A}">
                    <a16:rowId xmlns:a16="http://schemas.microsoft.com/office/drawing/2014/main" val="10001"/>
                  </a:ext>
                </a:extLst>
              </a:tr>
              <a:tr h="867368">
                <a:tc>
                  <a:txBody>
                    <a:bodyPr/>
                    <a:lstStyle/>
                    <a:p>
                      <a:pPr algn="ctr" rtl="1"/>
                      <a:r>
                        <a:rPr lang="en-US" sz="1200" dirty="0" smtClean="0"/>
                        <a:t>The basic components of an operational decision</a:t>
                      </a:r>
                      <a:endParaRPr lang="he-IL" sz="1200" dirty="0"/>
                    </a:p>
                  </a:txBody>
                  <a:tcPr/>
                </a:tc>
                <a:tc>
                  <a:txBody>
                    <a:bodyPr/>
                    <a:lstStyle/>
                    <a:p>
                      <a:pPr algn="ctr" rtl="1"/>
                      <a:r>
                        <a:rPr lang="en-US" sz="1200" dirty="0" smtClean="0">
                          <a:solidFill>
                            <a:schemeClr val="tx1"/>
                          </a:solidFill>
                        </a:rPr>
                        <a:t>Denial of the ability and willingness</a:t>
                      </a:r>
                      <a:endParaRPr lang="he-IL" sz="1200" dirty="0">
                        <a:solidFill>
                          <a:schemeClr val="tx1"/>
                        </a:solidFill>
                      </a:endParaRPr>
                    </a:p>
                  </a:txBody>
                  <a:tcPr/>
                </a:tc>
                <a:tc>
                  <a:txBody>
                    <a:bodyPr/>
                    <a:lstStyle/>
                    <a:p>
                      <a:pPr algn="ctr" rtl="1"/>
                      <a:r>
                        <a:rPr lang="en-US" sz="1200" dirty="0" smtClean="0"/>
                        <a:t>"Breaking the enemy's resistance force to act effectively against us"</a:t>
                      </a:r>
                      <a:endParaRPr lang="he-IL" sz="1200" dirty="0"/>
                    </a:p>
                  </a:txBody>
                  <a:tcPr/>
                </a:tc>
                <a:tc>
                  <a:txBody>
                    <a:bodyPr/>
                    <a:lstStyle/>
                    <a:p>
                      <a:pPr algn="ctr" rtl="0"/>
                      <a:r>
                        <a:rPr lang="en-US" sz="1200" dirty="0" smtClean="0"/>
                        <a:t>"A serious blow to the ability opponent</a:t>
                      </a:r>
                      <a:r>
                        <a:rPr lang="en-US" sz="1200" baseline="0" dirty="0" smtClean="0"/>
                        <a:t> a</a:t>
                      </a:r>
                      <a:r>
                        <a:rPr lang="en-US" sz="1200" dirty="0" smtClean="0"/>
                        <a:t>nd the denial of his desire to continue", "significant damage to the enemy's ability to act effectively against us "</a:t>
                      </a:r>
                      <a:endParaRPr lang="he-IL" sz="1200" dirty="0" smtClean="0"/>
                    </a:p>
                  </a:txBody>
                  <a:tcPr/>
                </a:tc>
                <a:tc>
                  <a:txBody>
                    <a:bodyPr/>
                    <a:lstStyle/>
                    <a:p>
                      <a:pPr algn="ctr" rtl="1"/>
                      <a:r>
                        <a:rPr lang="en-US" sz="1200" dirty="0" smtClean="0"/>
                        <a:t>Operative decision (in the</a:t>
                      </a:r>
                      <a:r>
                        <a:rPr lang="en-US" sz="1200" baseline="0" dirty="0" smtClean="0"/>
                        <a:t> face</a:t>
                      </a:r>
                      <a:r>
                        <a:rPr lang="en-US" sz="1200" dirty="0" smtClean="0"/>
                        <a:t> of a group like Hezbollah):</a:t>
                      </a:r>
                    </a:p>
                    <a:p>
                      <a:pPr algn="ctr" rtl="1"/>
                      <a:r>
                        <a:rPr lang="en-US" sz="1200" dirty="0" smtClean="0"/>
                        <a:t>“Status</a:t>
                      </a:r>
                      <a:r>
                        <a:rPr lang="en-US" sz="1200" baseline="0" dirty="0" smtClean="0"/>
                        <a:t> of operational decision</a:t>
                      </a:r>
                      <a:r>
                        <a:rPr lang="en-US" sz="1200" dirty="0" smtClean="0"/>
                        <a:t>- </a:t>
                      </a:r>
                      <a:r>
                        <a:rPr lang="en-US" sz="1200" b="1" dirty="0" smtClean="0">
                          <a:solidFill>
                            <a:srgbClr val="FF0000"/>
                          </a:solidFill>
                        </a:rPr>
                        <a:t>Operational flexibility to continue the offensive and continue</a:t>
                      </a:r>
                      <a:r>
                        <a:rPr lang="en-US" sz="1200" b="1" baseline="0" dirty="0" smtClean="0">
                          <a:solidFill>
                            <a:srgbClr val="FF0000"/>
                          </a:solidFill>
                        </a:rPr>
                        <a:t> to damage the infrastructure of the </a:t>
                      </a:r>
                      <a:r>
                        <a:rPr lang="en-US" sz="1200" b="1" dirty="0" smtClean="0">
                          <a:solidFill>
                            <a:srgbClr val="FF0000"/>
                          </a:solidFill>
                        </a:rPr>
                        <a:t>enemy"</a:t>
                      </a:r>
                    </a:p>
                    <a:p>
                      <a:pPr algn="ctr" rtl="1"/>
                      <a:r>
                        <a:rPr lang="en-US" sz="1200" dirty="0" smtClean="0"/>
                        <a:t>(</a:t>
                      </a:r>
                      <a:r>
                        <a:rPr lang="en-US" sz="1200" b="1" u="sng" dirty="0" smtClean="0"/>
                        <a:t>Against an army</a:t>
                      </a:r>
                      <a:r>
                        <a:rPr lang="en-US" sz="1200" b="0" u="none" dirty="0" smtClean="0"/>
                        <a:t>:</a:t>
                      </a:r>
                      <a:r>
                        <a:rPr lang="en-US" sz="1200" dirty="0" smtClean="0"/>
                        <a:t> “take them off balance, disrupt everything running smoothly and prevent them from acting effectively“)</a:t>
                      </a:r>
                      <a:endParaRPr lang="he-IL" sz="1200" dirty="0" smtClean="0"/>
                    </a:p>
                  </a:txBody>
                  <a:tcPr/>
                </a:tc>
                <a:extLst>
                  <a:ext uri="{0D108BD9-81ED-4DB2-BD59-A6C34878D82A}">
                    <a16:rowId xmlns:a16="http://schemas.microsoft.com/office/drawing/2014/main" val="10002"/>
                  </a:ext>
                </a:extLst>
              </a:tr>
              <a:tr h="282921">
                <a:tc>
                  <a:txBody>
                    <a:bodyPr/>
                    <a:lstStyle/>
                    <a:p>
                      <a:pPr algn="ctr" rtl="0"/>
                      <a:r>
                        <a:rPr lang="en-US" sz="1200" b="0" i="0" kern="1200" dirty="0" smtClean="0">
                          <a:solidFill>
                            <a:schemeClr val="dk1"/>
                          </a:solidFill>
                          <a:latin typeface="+mn-lt"/>
                          <a:ea typeface="+mn-ea"/>
                          <a:cs typeface="+mn-cs"/>
                        </a:rPr>
                        <a:t>The level of war</a:t>
                      </a:r>
                      <a:endParaRPr lang="en-US" sz="1200" b="0" i="0" kern="1200" dirty="0">
                        <a:solidFill>
                          <a:schemeClr val="dk1"/>
                        </a:solidFill>
                        <a:latin typeface="+mn-lt"/>
                        <a:ea typeface="+mn-ea"/>
                        <a:cs typeface="+mn-cs"/>
                      </a:endParaRPr>
                    </a:p>
                  </a:txBody>
                  <a:tcPr/>
                </a:tc>
                <a:tc>
                  <a:txBody>
                    <a:bodyPr/>
                    <a:lstStyle/>
                    <a:p>
                      <a:pPr algn="ctr" rtl="1"/>
                      <a:r>
                        <a:rPr lang="en-US" sz="1200" dirty="0" smtClean="0"/>
                        <a:t>Strategic</a:t>
                      </a:r>
                      <a:endParaRPr lang="he-IL" sz="1200" dirty="0"/>
                    </a:p>
                  </a:txBody>
                  <a:tcPr/>
                </a:tc>
                <a:tc>
                  <a:txBody>
                    <a:bodyPr/>
                    <a:lstStyle/>
                    <a:p>
                      <a:pPr algn="ctr" rtl="1"/>
                      <a:r>
                        <a:rPr lang="en-US" sz="1200" dirty="0" smtClean="0"/>
                        <a:t>Strategic</a:t>
                      </a:r>
                      <a:endParaRPr lang="he-IL" sz="1200" dirty="0"/>
                    </a:p>
                  </a:txBody>
                  <a:tcPr/>
                </a:tc>
                <a:tc>
                  <a:txBody>
                    <a:bodyPr/>
                    <a:lstStyle/>
                    <a:p>
                      <a:pPr algn="ctr" rtl="1"/>
                      <a:r>
                        <a:rPr lang="en-US" sz="1200" b="1" dirty="0" smtClean="0">
                          <a:solidFill>
                            <a:srgbClr val="FF0000"/>
                          </a:solidFill>
                        </a:rPr>
                        <a:t>In</a:t>
                      </a:r>
                      <a:r>
                        <a:rPr lang="en-US" sz="1200" b="1" baseline="0" dirty="0" smtClean="0">
                          <a:solidFill>
                            <a:srgbClr val="FF0000"/>
                          </a:solidFill>
                        </a:rPr>
                        <a:t> t</a:t>
                      </a:r>
                      <a:r>
                        <a:rPr lang="en-US" sz="1200" b="1" dirty="0" smtClean="0">
                          <a:solidFill>
                            <a:srgbClr val="FF0000"/>
                          </a:solidFill>
                        </a:rPr>
                        <a:t>he West Bank -  Multi Strategy</a:t>
                      </a:r>
                    </a:p>
                    <a:p>
                      <a:pPr algn="ctr" rtl="1"/>
                      <a:r>
                        <a:rPr lang="en-US" sz="1200" b="0" dirty="0" smtClean="0">
                          <a:solidFill>
                            <a:schemeClr val="tx1"/>
                          </a:solidFill>
                        </a:rPr>
                        <a:t>Against Syria – Strategic</a:t>
                      </a:r>
                      <a:endParaRPr lang="he-IL" sz="1200" b="0" dirty="0" smtClean="0">
                        <a:solidFill>
                          <a:schemeClr val="tx1"/>
                        </a:solidFill>
                      </a:endParaRPr>
                    </a:p>
                  </a:txBody>
                  <a:tcPr/>
                </a:tc>
                <a:tc>
                  <a:txBody>
                    <a:bodyPr/>
                    <a:lstStyle/>
                    <a:p>
                      <a:pPr algn="ctr" rtl="1"/>
                      <a:r>
                        <a:rPr lang="en-US" sz="1200" b="1" dirty="0" smtClean="0">
                          <a:solidFill>
                            <a:srgbClr val="FF0000"/>
                          </a:solidFill>
                        </a:rPr>
                        <a:t>Operational and tactical</a:t>
                      </a:r>
                      <a:endParaRPr lang="he-IL" sz="1200" b="1" dirty="0">
                        <a:solidFill>
                          <a:srgbClr val="FF0000"/>
                        </a:solidFill>
                      </a:endParaRPr>
                    </a:p>
                  </a:txBody>
                  <a:tcPr/>
                </a:tc>
                <a:extLst>
                  <a:ext uri="{0D108BD9-81ED-4DB2-BD59-A6C34878D82A}">
                    <a16:rowId xmlns:a16="http://schemas.microsoft.com/office/drawing/2014/main" val="10003"/>
                  </a:ext>
                </a:extLst>
              </a:tr>
              <a:tr h="1240737">
                <a:tc>
                  <a:txBody>
                    <a:bodyPr/>
                    <a:lstStyle/>
                    <a:p>
                      <a:pPr algn="ctr" rtl="1"/>
                      <a:r>
                        <a:rPr lang="en-US" sz="1200" dirty="0" smtClean="0"/>
                        <a:t>A key tool for achieving</a:t>
                      </a:r>
                      <a:r>
                        <a:rPr lang="en-US" sz="1200" baseline="0" dirty="0" smtClean="0"/>
                        <a:t> an operational decision</a:t>
                      </a:r>
                      <a:r>
                        <a:rPr lang="he-IL" sz="1200" baseline="0" dirty="0" smtClean="0"/>
                        <a:t> </a:t>
                      </a:r>
                      <a:endParaRPr lang="he-IL" sz="1200" dirty="0"/>
                    </a:p>
                  </a:txBody>
                  <a:tcPr/>
                </a:tc>
                <a:tc>
                  <a:txBody>
                    <a:bodyPr/>
                    <a:lstStyle/>
                    <a:p>
                      <a:pPr algn="ctr" rtl="1"/>
                      <a:r>
                        <a:rPr lang="en-US" sz="1200" b="1" i="0" kern="1200" dirty="0" smtClean="0">
                          <a:solidFill>
                            <a:srgbClr val="FF0000"/>
                          </a:solidFill>
                          <a:latin typeface="+mn-lt"/>
                          <a:ea typeface="+mn-ea"/>
                          <a:cs typeface="+mn-cs"/>
                        </a:rPr>
                        <a:t>Maneuvering</a:t>
                      </a:r>
                      <a:r>
                        <a:rPr lang="en-US" sz="1200" b="0" i="0" kern="1200" dirty="0" smtClean="0">
                          <a:solidFill>
                            <a:schemeClr val="dk1"/>
                          </a:solidFill>
                          <a:latin typeface="+mn-lt"/>
                          <a:ea typeface="+mn-ea"/>
                          <a:cs typeface="+mn-cs"/>
                        </a:rPr>
                        <a:t> for  the destruction of the enemy and occupation of territory</a:t>
                      </a:r>
                      <a:endParaRPr lang="he-IL" sz="1200" dirty="0"/>
                    </a:p>
                  </a:txBody>
                  <a:tcPr/>
                </a:tc>
                <a:tc>
                  <a:txBody>
                    <a:bodyPr/>
                    <a:lstStyle/>
                    <a:p>
                      <a:pPr algn="ctr" rtl="0"/>
                      <a:r>
                        <a:rPr lang="en-US" sz="1200" b="1" dirty="0" smtClean="0">
                          <a:solidFill>
                            <a:srgbClr val="FF0000"/>
                          </a:solidFill>
                        </a:rPr>
                        <a:t>Maneuverability</a:t>
                      </a:r>
                      <a:r>
                        <a:rPr lang="en-US" sz="1200" b="1" dirty="0" smtClean="0">
                          <a:solidFill>
                            <a:schemeClr val="tx1"/>
                          </a:solidFill>
                        </a:rPr>
                        <a:t> </a:t>
                      </a:r>
                      <a:r>
                        <a:rPr lang="en-US" sz="1200" b="1" dirty="0" smtClean="0">
                          <a:solidFill>
                            <a:srgbClr val="FF0000"/>
                          </a:solidFill>
                        </a:rPr>
                        <a:t>and</a:t>
                      </a:r>
                      <a:r>
                        <a:rPr lang="en-US" sz="1200" b="1" dirty="0" smtClean="0">
                          <a:solidFill>
                            <a:schemeClr val="tx1"/>
                          </a:solidFill>
                        </a:rPr>
                        <a:t> </a:t>
                      </a:r>
                      <a:r>
                        <a:rPr lang="en-US" sz="1200" b="1" dirty="0" smtClean="0">
                          <a:solidFill>
                            <a:srgbClr val="FF0000"/>
                          </a:solidFill>
                        </a:rPr>
                        <a:t>fire</a:t>
                      </a:r>
                      <a:r>
                        <a:rPr lang="en-US" sz="1200" b="1" dirty="0" smtClean="0">
                          <a:solidFill>
                            <a:schemeClr val="tx1"/>
                          </a:solidFill>
                        </a:rPr>
                        <a:t> </a:t>
                      </a:r>
                      <a:r>
                        <a:rPr lang="en-US" sz="1200" b="0" dirty="0" smtClean="0">
                          <a:solidFill>
                            <a:schemeClr val="tx1"/>
                          </a:solidFill>
                        </a:rPr>
                        <a:t>(first sign)</a:t>
                      </a:r>
                      <a:endParaRPr lang="he-IL" sz="1200" b="0" dirty="0">
                        <a:solidFill>
                          <a:schemeClr val="tx1"/>
                        </a:solidFill>
                      </a:endParaRPr>
                    </a:p>
                  </a:txBody>
                  <a:tcPr/>
                </a:tc>
                <a:tc>
                  <a:txBody>
                    <a:bodyPr/>
                    <a:lstStyle/>
                    <a:p>
                      <a:pPr algn="ctr" rtl="1"/>
                      <a:r>
                        <a:rPr lang="en-US" sz="1200" b="1" dirty="0" smtClean="0">
                          <a:solidFill>
                            <a:srgbClr val="FF0000"/>
                          </a:solidFill>
                        </a:rPr>
                        <a:t>Against the Palestinians – the military  is a component of the broad campaign</a:t>
                      </a:r>
                    </a:p>
                    <a:p>
                      <a:pPr algn="ctr" rtl="1"/>
                      <a:r>
                        <a:rPr lang="en-US" sz="1200" b="0" dirty="0" smtClean="0">
                          <a:solidFill>
                            <a:schemeClr val="tx1"/>
                          </a:solidFill>
                        </a:rPr>
                        <a:t>Against the Syrian army -</a:t>
                      </a:r>
                      <a:r>
                        <a:rPr lang="en-US" sz="1200" b="1" dirty="0" smtClean="0">
                          <a:solidFill>
                            <a:srgbClr val="FF0000"/>
                          </a:solidFill>
                        </a:rPr>
                        <a:t> a central precision fire </a:t>
                      </a:r>
                      <a:r>
                        <a:rPr lang="en-US" sz="1200" b="0" dirty="0" smtClean="0">
                          <a:solidFill>
                            <a:schemeClr val="tx1"/>
                          </a:solidFill>
                        </a:rPr>
                        <a:t>(‘collection’) </a:t>
                      </a:r>
                      <a:r>
                        <a:rPr lang="en-US" sz="1200" b="1" dirty="0" smtClean="0">
                          <a:solidFill>
                            <a:srgbClr val="FF0000"/>
                          </a:solidFill>
                        </a:rPr>
                        <a:t>and limited Maneuverability</a:t>
                      </a:r>
                      <a:endParaRPr lang="he-IL" sz="1200" b="1" dirty="0" smtClean="0">
                        <a:solidFill>
                          <a:srgbClr val="FF0000"/>
                        </a:solidFill>
                      </a:endParaRPr>
                    </a:p>
                  </a:txBody>
                  <a:tcPr/>
                </a:tc>
                <a:tc>
                  <a:txBody>
                    <a:bodyPr/>
                    <a:lstStyle/>
                    <a:p>
                      <a:pPr algn="ctr" rtl="0"/>
                      <a:r>
                        <a:rPr lang="en-US" sz="1200" b="1" dirty="0" smtClean="0">
                          <a:solidFill>
                            <a:srgbClr val="FF0000"/>
                          </a:solidFill>
                        </a:rPr>
                        <a:t>Systematic</a:t>
                      </a:r>
                      <a:r>
                        <a:rPr lang="en-US" sz="1200" b="1" baseline="0" dirty="0" smtClean="0">
                          <a:solidFill>
                            <a:srgbClr val="FF0000"/>
                          </a:solidFill>
                        </a:rPr>
                        <a:t> fire that is based on distributed intelligence and maneuverability </a:t>
                      </a:r>
                      <a:endParaRPr lang="he-IL" sz="1200" b="1" dirty="0" smtClean="0">
                        <a:solidFill>
                          <a:srgbClr val="FF0000"/>
                        </a:solidFill>
                      </a:endParaRPr>
                    </a:p>
                  </a:txBody>
                  <a:tcPr/>
                </a:tc>
                <a:extLst>
                  <a:ext uri="{0D108BD9-81ED-4DB2-BD59-A6C34878D82A}">
                    <a16:rowId xmlns:a16="http://schemas.microsoft.com/office/drawing/2014/main" val="10004"/>
                  </a:ext>
                </a:extLst>
              </a:tr>
              <a:tr h="760798">
                <a:tc>
                  <a:txBody>
                    <a:bodyPr/>
                    <a:lstStyle/>
                    <a:p>
                      <a:pPr algn="ctr" rtl="1"/>
                      <a:r>
                        <a:rPr lang="en-US" sz="1200" dirty="0" smtClean="0"/>
                        <a:t>Operational decision and duration of the conflict</a:t>
                      </a:r>
                      <a:endParaRPr lang="he-IL" sz="1200" dirty="0"/>
                    </a:p>
                  </a:txBody>
                  <a:tcPr/>
                </a:tc>
                <a:tc>
                  <a:txBody>
                    <a:bodyPr/>
                    <a:lstStyle/>
                    <a:p>
                      <a:pPr algn="ctr" rtl="1"/>
                      <a:r>
                        <a:rPr lang="en-US" sz="1200" dirty="0" smtClean="0"/>
                        <a:t>"Short war"</a:t>
                      </a:r>
                      <a:endParaRPr lang="he-IL" sz="1200" dirty="0"/>
                    </a:p>
                  </a:txBody>
                  <a:tcPr/>
                </a:tc>
                <a:tc>
                  <a:txBody>
                    <a:bodyPr/>
                    <a:lstStyle/>
                    <a:p>
                      <a:pPr algn="ctr" rtl="1"/>
                      <a:r>
                        <a:rPr lang="en-US" sz="1200" dirty="0" smtClean="0"/>
                        <a:t>"Quick  operational decision" (breakdown of reasons)</a:t>
                      </a:r>
                      <a:endParaRPr lang="he-IL" sz="1200" dirty="0"/>
                    </a:p>
                  </a:txBody>
                  <a:tcPr/>
                </a:tc>
                <a:tc>
                  <a:txBody>
                    <a:bodyPr/>
                    <a:lstStyle/>
                    <a:p>
                      <a:pPr algn="ctr" rtl="1"/>
                      <a:r>
                        <a:rPr lang="en-US" sz="1200" dirty="0" smtClean="0"/>
                        <a:t>- High-intensity conflict - a quick operational decision</a:t>
                      </a:r>
                    </a:p>
                    <a:p>
                      <a:pPr algn="ctr" rtl="0"/>
                      <a:r>
                        <a:rPr lang="en-US" sz="1200" dirty="0" smtClean="0"/>
                        <a:t>- Low intensity conflict - complex to</a:t>
                      </a:r>
                      <a:r>
                        <a:rPr lang="en-US" sz="1200" baseline="0" dirty="0" smtClean="0"/>
                        <a:t> make an operational decision</a:t>
                      </a:r>
                      <a:r>
                        <a:rPr lang="en-US" sz="1200" dirty="0" smtClean="0"/>
                        <a:t> and is therefore fast</a:t>
                      </a:r>
                      <a:endParaRPr lang="he-IL" sz="1200" b="1" dirty="0">
                        <a:solidFill>
                          <a:srgbClr val="FF0000"/>
                        </a:solidFill>
                      </a:endParaRPr>
                    </a:p>
                  </a:txBody>
                  <a:tcPr/>
                </a:tc>
                <a:tc>
                  <a:txBody>
                    <a:bodyPr/>
                    <a:lstStyle/>
                    <a:p>
                      <a:pPr algn="ctr" rtl="1"/>
                      <a:r>
                        <a:rPr lang="en-US" sz="1200" dirty="0" smtClean="0"/>
                        <a:t>"Short war" (no explicit discussion of the link between an operational decision during a confrontation)</a:t>
                      </a:r>
                      <a:endParaRPr lang="he-IL" sz="1200"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6875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latin typeface="+mj-lt"/>
              </a:rPr>
              <a:t>Summary of Trends</a:t>
            </a:r>
            <a:endParaRPr lang="he-IL" dirty="0">
              <a:latin typeface="+mj-lt"/>
            </a:endParaRPr>
          </a:p>
        </p:txBody>
      </p:sp>
      <p:sp>
        <p:nvSpPr>
          <p:cNvPr id="3" name="מציין מיקום תוכן 2"/>
          <p:cNvSpPr>
            <a:spLocks noGrp="1"/>
          </p:cNvSpPr>
          <p:nvPr>
            <p:ph idx="1"/>
          </p:nvPr>
        </p:nvSpPr>
        <p:spPr>
          <a:xfrm>
            <a:off x="467544" y="908720"/>
            <a:ext cx="8229600" cy="4525963"/>
          </a:xfrm>
        </p:spPr>
        <p:txBody>
          <a:bodyPr/>
          <a:lstStyle/>
          <a:p>
            <a:pPr rtl="0"/>
            <a:r>
              <a:rPr lang="en-US" b="1" dirty="0" smtClean="0">
                <a:solidFill>
                  <a:srgbClr val="1D02BE"/>
                </a:solidFill>
                <a:latin typeface="+mj-lt"/>
              </a:rPr>
              <a:t>Operational Decision </a:t>
            </a:r>
            <a:r>
              <a:rPr lang="en-US" b="1" dirty="0" smtClean="0">
                <a:latin typeface="+mj-lt"/>
              </a:rPr>
              <a:t>- the concept remains - the context changes in relation to the type of enemy that is in the center of the IDF's challenge at that time </a:t>
            </a:r>
            <a:r>
              <a:rPr lang="en-US" dirty="0" smtClean="0">
                <a:latin typeface="+mj-lt"/>
              </a:rPr>
              <a:t>-</a:t>
            </a:r>
            <a:r>
              <a:rPr lang="en-US" b="1" dirty="0" smtClean="0">
                <a:latin typeface="+mj-lt"/>
              </a:rPr>
              <a:t> </a:t>
            </a:r>
            <a:r>
              <a:rPr lang="en-US" dirty="0" smtClean="0">
                <a:latin typeface="+mj-lt"/>
              </a:rPr>
              <a:t>a war against armies, low intensity conflict against terrorist organizations and guerrilla; high-trajectory organizations;</a:t>
            </a:r>
          </a:p>
          <a:p>
            <a:pPr rtl="0"/>
            <a:r>
              <a:rPr lang="en-US" b="1" dirty="0" smtClean="0">
                <a:solidFill>
                  <a:srgbClr val="1D02BE"/>
                </a:solidFill>
                <a:latin typeface="+mj-lt"/>
              </a:rPr>
              <a:t>The basic components </a:t>
            </a:r>
            <a:r>
              <a:rPr lang="en-US" dirty="0" smtClean="0">
                <a:latin typeface="+mj-lt"/>
              </a:rPr>
              <a:t>- the negation of the will and ability, limited conflict - emphasis on awareness tools; In the context of high-trajectory enemies - operational flexibility.</a:t>
            </a:r>
            <a:endParaRPr lang="he-IL" dirty="0" smtClean="0">
              <a:latin typeface="+mj-lt"/>
            </a:endParaRPr>
          </a:p>
          <a:p>
            <a:pPr rtl="0"/>
            <a:r>
              <a:rPr lang="en-US" b="1" dirty="0" smtClean="0">
                <a:solidFill>
                  <a:srgbClr val="1D02BE"/>
                </a:solidFill>
                <a:latin typeface="+mj-lt"/>
              </a:rPr>
              <a:t>A major tool for operation decisions </a:t>
            </a:r>
            <a:r>
              <a:rPr lang="en-US" dirty="0" smtClean="0">
                <a:latin typeface="+mj-lt"/>
              </a:rPr>
              <a:t>varies from </a:t>
            </a:r>
            <a:r>
              <a:rPr lang="en-US" b="1" dirty="0" smtClean="0">
                <a:latin typeface="+mj-lt"/>
              </a:rPr>
              <a:t>maneuvering</a:t>
            </a:r>
            <a:r>
              <a:rPr lang="en-US" dirty="0" smtClean="0">
                <a:latin typeface="+mj-lt"/>
              </a:rPr>
              <a:t> (destruction of enemy territory), to </a:t>
            </a:r>
            <a:r>
              <a:rPr lang="en-US" b="1" dirty="0" smtClean="0">
                <a:latin typeface="+mj-lt"/>
              </a:rPr>
              <a:t>fire</a:t>
            </a:r>
            <a:r>
              <a:rPr lang="en-US" dirty="0" smtClean="0">
                <a:latin typeface="+mj-lt"/>
              </a:rPr>
              <a:t> (serious injury / destruction of enemy)</a:t>
            </a:r>
            <a:endParaRPr lang="he-IL" dirty="0" smtClean="0">
              <a:latin typeface="+mj-lt"/>
            </a:endParaRPr>
          </a:p>
          <a:p>
            <a:pPr rtl="0"/>
            <a:r>
              <a:rPr lang="en-US" b="1" dirty="0" smtClean="0">
                <a:solidFill>
                  <a:srgbClr val="1D02BE"/>
                </a:solidFill>
                <a:latin typeface="+mj-lt"/>
              </a:rPr>
              <a:t>The level of war </a:t>
            </a:r>
            <a:r>
              <a:rPr lang="en-US" dirty="0" smtClean="0">
                <a:latin typeface="+mj-lt"/>
              </a:rPr>
              <a:t>- over a long period (against armies) - Strategic – multi-strategy; in recent years - operational.</a:t>
            </a:r>
          </a:p>
          <a:p>
            <a:pPr rtl="0"/>
            <a:r>
              <a:rPr lang="en-US" b="1" dirty="0" smtClean="0">
                <a:solidFill>
                  <a:srgbClr val="1D02BE"/>
                </a:solidFill>
                <a:latin typeface="+mj-lt"/>
              </a:rPr>
              <a:t>The duration of the conflict </a:t>
            </a:r>
            <a:r>
              <a:rPr lang="en-US" dirty="0" smtClean="0">
                <a:latin typeface="+mj-lt"/>
              </a:rPr>
              <a:t>– there is always an operational decision (except for in limited conflicts) - shortens war</a:t>
            </a:r>
            <a:endParaRPr lang="he-IL" dirty="0" smtClean="0">
              <a:latin typeface="+mj-lt"/>
            </a:endParaRPr>
          </a:p>
          <a:p>
            <a:endParaRPr lang="he-IL" dirty="0" smtClean="0">
              <a:latin typeface="+mj-lt"/>
            </a:endParaRPr>
          </a:p>
          <a:p>
            <a:endParaRPr lang="he-IL" dirty="0" smtClean="0">
              <a:latin typeface="+mj-lt"/>
            </a:endParaRPr>
          </a:p>
          <a:p>
            <a:endParaRPr lang="he-IL" dirty="0">
              <a:latin typeface="+mj-lt"/>
            </a:endParaRPr>
          </a:p>
        </p:txBody>
      </p:sp>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5033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0"/>
            <a:ext cx="7500990" cy="868346"/>
          </a:xfrm>
        </p:spPr>
        <p:txBody>
          <a:bodyPr/>
          <a:lstStyle/>
          <a:p>
            <a:r>
              <a:rPr lang="en-US" dirty="0" smtClean="0">
                <a:latin typeface="+mj-lt"/>
              </a:rPr>
              <a:t>New concepts relevant to the discussion on operational decisions – </a:t>
            </a:r>
            <a:r>
              <a:rPr lang="en-US" u="sng" dirty="0" smtClean="0">
                <a:latin typeface="+mj-lt"/>
              </a:rPr>
              <a:t>that are not incapacitation</a:t>
            </a:r>
            <a:r>
              <a:rPr lang="he-IL" dirty="0" smtClean="0">
                <a:latin typeface="+mj-lt"/>
              </a:rPr>
              <a:t/>
            </a:r>
            <a:br>
              <a:rPr lang="he-IL" dirty="0" smtClean="0">
                <a:latin typeface="+mj-lt"/>
              </a:rPr>
            </a:br>
            <a:endParaRPr lang="he-IL" u="sng" dirty="0">
              <a:latin typeface="+mj-lt"/>
            </a:endParaRPr>
          </a:p>
        </p:txBody>
      </p:sp>
      <p:sp>
        <p:nvSpPr>
          <p:cNvPr id="3" name="מציין מיקום תוכן 2"/>
          <p:cNvSpPr>
            <a:spLocks noGrp="1"/>
          </p:cNvSpPr>
          <p:nvPr>
            <p:ph idx="1"/>
          </p:nvPr>
        </p:nvSpPr>
        <p:spPr>
          <a:xfrm>
            <a:off x="539552" y="1700808"/>
            <a:ext cx="8229600" cy="4525963"/>
          </a:xfrm>
        </p:spPr>
        <p:txBody>
          <a:bodyPr/>
          <a:lstStyle/>
          <a:p>
            <a:pPr rtl="0"/>
            <a:r>
              <a:rPr lang="en-US" sz="2400" dirty="0" smtClean="0">
                <a:latin typeface="+mj-lt"/>
              </a:rPr>
              <a:t>"Offensive Operational flexibility" (IDF Strategy 2013)</a:t>
            </a:r>
          </a:p>
          <a:p>
            <a:pPr rtl="0"/>
            <a:r>
              <a:rPr lang="en-US" sz="2400" dirty="0" smtClean="0">
                <a:latin typeface="+mj-lt"/>
              </a:rPr>
              <a:t>Operational decision - "when Hamas stops the fire" (Defense Minister in a conclusion of Operation Protective Edge)</a:t>
            </a:r>
          </a:p>
          <a:p>
            <a:pPr rtl="0"/>
            <a:r>
              <a:rPr lang="en-US" sz="2400" dirty="0" smtClean="0">
                <a:latin typeface="+mj-lt"/>
              </a:rPr>
              <a:t>Lt. Gen. (ret) </a:t>
            </a:r>
            <a:r>
              <a:rPr lang="en-US" sz="2400" dirty="0" err="1" smtClean="0">
                <a:latin typeface="+mj-lt"/>
              </a:rPr>
              <a:t>Gantz</a:t>
            </a:r>
            <a:r>
              <a:rPr lang="en-US" sz="2400" dirty="0" smtClean="0">
                <a:latin typeface="+mj-lt"/>
              </a:rPr>
              <a:t> - “operational decision - the denial of the ability to act effectively against Israel at a given bounded time" (‘windstorm’ 2013)</a:t>
            </a:r>
          </a:p>
          <a:p>
            <a:pPr rtl="0"/>
            <a:r>
              <a:rPr lang="en-US" sz="2400" dirty="0" smtClean="0">
                <a:latin typeface="+mj-lt"/>
              </a:rPr>
              <a:t>Chief of staff – operational decision - a combination of hindering the capabilities, the  willingness and effectiveness</a:t>
            </a:r>
            <a:endParaRPr lang="he-IL" sz="2400" dirty="0" smtClean="0">
              <a:latin typeface="+mj-lt"/>
            </a:endParaRPr>
          </a:p>
          <a:p>
            <a:endParaRPr lang="he-IL" sz="2000" dirty="0">
              <a:latin typeface="+mj-lt"/>
            </a:endParaRPr>
          </a:p>
        </p:txBody>
      </p:sp>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00029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2910" y="142852"/>
            <a:ext cx="7500990" cy="868346"/>
          </a:xfrm>
        </p:spPr>
        <p:txBody>
          <a:bodyPr/>
          <a:lstStyle/>
          <a:p>
            <a:r>
              <a:rPr lang="en-US" dirty="0" smtClean="0">
                <a:latin typeface="+mj-lt"/>
              </a:rPr>
              <a:t>Change in the </a:t>
            </a:r>
            <a:r>
              <a:rPr lang="en-US" dirty="0" smtClean="0">
                <a:latin typeface="+mj-lt"/>
              </a:rPr>
              <a:t>tools </a:t>
            </a:r>
            <a:r>
              <a:rPr lang="en-US" dirty="0" smtClean="0">
                <a:latin typeface="+mj-lt"/>
              </a:rPr>
              <a:t>of Operational Decisions</a:t>
            </a:r>
            <a:endParaRPr lang="he-IL" dirty="0">
              <a:latin typeface="+mj-lt"/>
            </a:endParaRPr>
          </a:p>
        </p:txBody>
      </p:sp>
      <p:cxnSp>
        <p:nvCxnSpPr>
          <p:cNvPr id="7" name="מחבר ישר 6"/>
          <p:cNvCxnSpPr/>
          <p:nvPr/>
        </p:nvCxnSpPr>
        <p:spPr>
          <a:xfrm rot="5400000">
            <a:off x="-750099" y="3274789"/>
            <a:ext cx="392988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rot="10800000" flipV="1">
            <a:off x="1214446" y="5227142"/>
            <a:ext cx="6348458" cy="10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0528" y="1772816"/>
            <a:ext cx="1584176" cy="923330"/>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Components to hinder the desire</a:t>
            </a:r>
            <a:endParaRPr kumimoji="0" lang="he-IL" sz="1800" b="1" i="0" u="none" strike="noStrike" kern="0" cap="none" spc="0" normalizeH="0" baseline="0" noProof="0" dirty="0" smtClean="0">
              <a:ln>
                <a:noFill/>
              </a:ln>
              <a:solidFill>
                <a:sysClr val="windowText" lastClr="000000"/>
              </a:solidFill>
              <a:effectLst/>
              <a:uLnTx/>
              <a:uFillTx/>
            </a:endParaRPr>
          </a:p>
        </p:txBody>
      </p:sp>
      <p:sp>
        <p:nvSpPr>
          <p:cNvPr id="17" name="TextBox 16"/>
          <p:cNvSpPr txBox="1"/>
          <p:nvPr/>
        </p:nvSpPr>
        <p:spPr>
          <a:xfrm>
            <a:off x="971600" y="5301208"/>
            <a:ext cx="2088232"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“In the Past”</a:t>
            </a:r>
            <a:endParaRPr kumimoji="0" lang="he-IL" sz="2400" b="1" i="0" u="none" strike="noStrike" kern="0" cap="none" spc="0" normalizeH="0" baseline="0" noProof="0" dirty="0">
              <a:ln>
                <a:noFill/>
              </a:ln>
              <a:solidFill>
                <a:sysClr val="windowText" lastClr="000000"/>
              </a:solidFill>
              <a:effectLst/>
              <a:uLnTx/>
              <a:uFillTx/>
            </a:endParaRPr>
          </a:p>
        </p:txBody>
      </p:sp>
      <p:sp>
        <p:nvSpPr>
          <p:cNvPr id="18" name="מלבן 17"/>
          <p:cNvSpPr/>
          <p:nvPr/>
        </p:nvSpPr>
        <p:spPr>
          <a:xfrm>
            <a:off x="1285884" y="3333178"/>
            <a:ext cx="1428728" cy="18573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Capability: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Destruction of the Enemy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by Maneuverability</a:t>
            </a:r>
            <a:endParaRPr kumimoji="0" lang="he-IL" sz="1800" b="1" i="0" u="none" strike="noStrike" kern="0" cap="none" spc="0" normalizeH="0" baseline="0" noProof="0" dirty="0">
              <a:ln>
                <a:noFill/>
              </a:ln>
              <a:solidFill>
                <a:sysClr val="windowText" lastClr="000000"/>
              </a:solidFill>
              <a:effectLst/>
              <a:uLnTx/>
              <a:uFillTx/>
            </a:endParaRPr>
          </a:p>
        </p:txBody>
      </p:sp>
      <p:sp>
        <p:nvSpPr>
          <p:cNvPr id="19" name="מלבן 18"/>
          <p:cNvSpPr/>
          <p:nvPr/>
        </p:nvSpPr>
        <p:spPr>
          <a:xfrm>
            <a:off x="1285852" y="1428736"/>
            <a:ext cx="1428760" cy="18573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Occupied territory</a:t>
            </a:r>
            <a:endParaRPr kumimoji="0" lang="en-US" sz="28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(Including the threat to the capital)</a:t>
            </a:r>
            <a:endParaRPr kumimoji="0" lang="he-IL" sz="1800" b="1" i="0" u="none" strike="noStrike" kern="0" cap="none" spc="0" normalizeH="0" baseline="0" noProof="0" dirty="0">
              <a:ln>
                <a:noFill/>
              </a:ln>
              <a:solidFill>
                <a:sysClr val="windowText" lastClr="000000"/>
              </a:solidFill>
              <a:effectLst/>
              <a:uLnTx/>
              <a:uFillTx/>
            </a:endParaRPr>
          </a:p>
        </p:txBody>
      </p:sp>
      <p:sp>
        <p:nvSpPr>
          <p:cNvPr id="20" name="TextBox 19"/>
          <p:cNvSpPr txBox="1"/>
          <p:nvPr/>
        </p:nvSpPr>
        <p:spPr>
          <a:xfrm>
            <a:off x="3491880" y="5301208"/>
            <a:ext cx="1649914" cy="461665"/>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Currently*</a:t>
            </a:r>
            <a:endParaRPr kumimoji="0" lang="he-IL" sz="2400" b="1" i="0" u="none" strike="noStrike" kern="0" cap="none" spc="0" normalizeH="0" baseline="0" noProof="0" dirty="0">
              <a:ln>
                <a:noFill/>
              </a:ln>
              <a:solidFill>
                <a:sysClr val="windowText" lastClr="000000"/>
              </a:solidFill>
              <a:effectLst/>
              <a:uLnTx/>
              <a:uFillTx/>
            </a:endParaRPr>
          </a:p>
        </p:txBody>
      </p:sp>
      <p:sp>
        <p:nvSpPr>
          <p:cNvPr id="21" name="מלבן 20"/>
          <p:cNvSpPr/>
          <p:nvPr/>
        </p:nvSpPr>
        <p:spPr>
          <a:xfrm>
            <a:off x="3571900" y="2690236"/>
            <a:ext cx="1428728" cy="2500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Capability: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Destruction of the Enemy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By fire, if necessary - Maneuverability</a:t>
            </a:r>
            <a:endParaRPr kumimoji="0" lang="he-IL" sz="2000" b="1" i="0" u="none" strike="noStrike" kern="0" cap="none" spc="0" normalizeH="0" baseline="0" noProof="0" dirty="0">
              <a:ln>
                <a:noFill/>
              </a:ln>
              <a:solidFill>
                <a:sysClr val="windowText" lastClr="000000"/>
              </a:solidFill>
              <a:effectLst/>
              <a:uLnTx/>
              <a:uFillTx/>
            </a:endParaRPr>
          </a:p>
        </p:txBody>
      </p:sp>
      <p:sp>
        <p:nvSpPr>
          <p:cNvPr id="22" name="TextBox 21"/>
          <p:cNvSpPr txBox="1"/>
          <p:nvPr/>
        </p:nvSpPr>
        <p:spPr>
          <a:xfrm>
            <a:off x="0" y="5661248"/>
            <a:ext cx="9144000" cy="646331"/>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 The problem today: the occupation of territory - "out of the basket of tools "; element of concentration is less significant when the enemy is decentralized and redundant.</a:t>
            </a:r>
            <a:endParaRPr kumimoji="0" lang="he-IL" sz="1800" b="1" i="0" u="none" strike="noStrike" kern="0" cap="none" spc="0" normalizeH="0" baseline="0" noProof="0" dirty="0" smtClean="0">
              <a:ln>
                <a:noFill/>
              </a:ln>
              <a:solidFill>
                <a:sysClr val="windowText" lastClr="000000"/>
              </a:solidFill>
              <a:effectLst/>
              <a:uLnTx/>
              <a:uFillTx/>
            </a:endParaRPr>
          </a:p>
        </p:txBody>
      </p:sp>
      <p:sp>
        <p:nvSpPr>
          <p:cNvPr id="23" name="מלבן 22"/>
          <p:cNvSpPr/>
          <p:nvPr/>
        </p:nvSpPr>
        <p:spPr>
          <a:xfrm>
            <a:off x="5786446" y="4005064"/>
            <a:ext cx="1809890" cy="11855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Capability: the destruction of the enemy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By fire and maneuverability</a:t>
            </a:r>
            <a:endParaRPr kumimoji="0" lang="he-IL" sz="1800" b="1" i="0" u="none" strike="noStrike" kern="0" cap="none" spc="0" normalizeH="0" baseline="0" noProof="0" dirty="0">
              <a:ln>
                <a:noFill/>
              </a:ln>
              <a:solidFill>
                <a:sysClr val="windowText" lastClr="000000"/>
              </a:solidFill>
              <a:effectLst/>
              <a:uLnTx/>
              <a:uFillTx/>
            </a:endParaRPr>
          </a:p>
        </p:txBody>
      </p:sp>
      <p:sp>
        <p:nvSpPr>
          <p:cNvPr id="24" name="מלבן 23"/>
          <p:cNvSpPr/>
          <p:nvPr/>
        </p:nvSpPr>
        <p:spPr>
          <a:xfrm>
            <a:off x="5786446" y="2928934"/>
            <a:ext cx="1809890" cy="10041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Occupied territory is ‘essential‘ for the enemy</a:t>
            </a:r>
            <a:endParaRPr kumimoji="0" lang="he-IL" sz="1800" b="1" i="0" u="none" strike="noStrike" kern="0" cap="none" spc="0" normalizeH="0" baseline="0" noProof="0" dirty="0">
              <a:ln>
                <a:noFill/>
              </a:ln>
              <a:solidFill>
                <a:sysClr val="windowText" lastClr="000000"/>
              </a:solidFill>
              <a:effectLst/>
              <a:uLnTx/>
              <a:uFillTx/>
            </a:endParaRPr>
          </a:p>
        </p:txBody>
      </p:sp>
      <p:sp>
        <p:nvSpPr>
          <p:cNvPr id="25" name="מלבן 24"/>
          <p:cNvSpPr/>
          <p:nvPr/>
        </p:nvSpPr>
        <p:spPr>
          <a:xfrm>
            <a:off x="5796136" y="1700808"/>
            <a:ext cx="1800200" cy="1143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Deprivation of effectiveness of the enemy</a:t>
            </a:r>
            <a:endParaRPr kumimoji="0" lang="he-IL" sz="2000" b="1"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724128" y="5301208"/>
            <a:ext cx="1944216" cy="461665"/>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For the future</a:t>
            </a:r>
            <a:endParaRPr kumimoji="0" lang="he-IL" sz="2400" b="1" i="0" u="none" strike="noStrike" kern="0" cap="none" spc="0" normalizeH="0" baseline="0" noProof="0" dirty="0">
              <a:ln>
                <a:noFill/>
              </a:ln>
              <a:solidFill>
                <a:sysClr val="windowText" lastClr="000000"/>
              </a:solidFill>
              <a:effectLst/>
              <a:uLnTx/>
              <a:uFillTx/>
            </a:endParaRPr>
          </a:p>
        </p:txBody>
      </p:sp>
      <p:cxnSp>
        <p:nvCxnSpPr>
          <p:cNvPr id="27" name="מחבר ישר 26"/>
          <p:cNvCxnSpPr/>
          <p:nvPr/>
        </p:nvCxnSpPr>
        <p:spPr>
          <a:xfrm rot="10800000" flipV="1">
            <a:off x="1259632" y="2132856"/>
            <a:ext cx="6348458" cy="10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52320" y="1628800"/>
            <a:ext cx="1691680" cy="10156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“Status of the Operational Decision”</a:t>
            </a:r>
            <a:endParaRPr kumimoji="0" lang="he-IL" sz="2000" b="1" i="0" u="none" strike="noStrike" kern="0" cap="none" spc="0" normalizeH="0" baseline="0" noProof="0" dirty="0">
              <a:ln>
                <a:noFill/>
              </a:ln>
              <a:solidFill>
                <a:sysClr val="windowText" lastClr="000000"/>
              </a:solidFill>
              <a:effectLst/>
              <a:uLnTx/>
              <a:uFillTx/>
            </a:endParaRPr>
          </a:p>
        </p:txBody>
      </p:sp>
      <p:sp>
        <p:nvSpPr>
          <p:cNvPr id="29" name="מלבן 28"/>
          <p:cNvSpPr/>
          <p:nvPr/>
        </p:nvSpPr>
        <p:spPr>
          <a:xfrm>
            <a:off x="5786446" y="642918"/>
            <a:ext cx="1809890" cy="10001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A potential threat on the basis of Operational flexibility</a:t>
            </a:r>
            <a:endParaRPr kumimoji="0" lang="he-IL" sz="16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682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5720" y="188640"/>
            <a:ext cx="8001056" cy="868346"/>
          </a:xfrm>
        </p:spPr>
        <p:txBody>
          <a:bodyPr/>
          <a:lstStyle/>
          <a:p>
            <a:pPr rtl="0"/>
            <a:r>
              <a:rPr lang="en-US" dirty="0" smtClean="0">
                <a:latin typeface="+mj-lt"/>
              </a:rPr>
              <a:t>Decision in the </a:t>
            </a:r>
            <a:r>
              <a:rPr lang="en-US" dirty="0">
                <a:latin typeface="+mj-lt"/>
              </a:rPr>
              <a:t>Military Diction </a:t>
            </a:r>
            <a:r>
              <a:rPr lang="en-US" dirty="0" smtClean="0">
                <a:latin typeface="+mj-lt"/>
              </a:rPr>
              <a:t>– Clausewitz’</a:t>
            </a:r>
            <a:endParaRPr lang="he-IL" dirty="0">
              <a:latin typeface="+mj-lt"/>
            </a:endParaRPr>
          </a:p>
        </p:txBody>
      </p:sp>
      <p:sp>
        <p:nvSpPr>
          <p:cNvPr id="7" name="מלבן מעוגל 6"/>
          <p:cNvSpPr/>
          <p:nvPr/>
        </p:nvSpPr>
        <p:spPr>
          <a:xfrm>
            <a:off x="357158" y="2714620"/>
            <a:ext cx="850112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dirty="0" smtClean="0">
                <a:solidFill>
                  <a:schemeClr val="bg1"/>
                </a:solidFill>
              </a:rPr>
              <a:t>“…if we want our enemy to obey our will, we have to put him an position worse than what we demand from him… we have to do either of the following: to prevent his ability to actually fight, or to cause a situation where his capability won’t be available…”</a:t>
            </a:r>
          </a:p>
          <a:p>
            <a:pPr rtl="0"/>
            <a:endParaRPr lang="en-US" sz="1600" dirty="0" smtClean="0">
              <a:solidFill>
                <a:schemeClr val="bg1"/>
              </a:solidFill>
            </a:endParaRPr>
          </a:p>
          <a:p>
            <a:pPr rtl="0"/>
            <a:r>
              <a:rPr lang="en-US" sz="1600" dirty="0" smtClean="0">
                <a:solidFill>
                  <a:schemeClr val="bg1"/>
                </a:solidFill>
              </a:rPr>
              <a:t>Clausewitz’, Book 1, Chapter</a:t>
            </a:r>
          </a:p>
        </p:txBody>
      </p:sp>
      <p:sp>
        <p:nvSpPr>
          <p:cNvPr id="9" name="מלבן מעוגל 8"/>
          <p:cNvSpPr/>
          <p:nvPr/>
        </p:nvSpPr>
        <p:spPr>
          <a:xfrm>
            <a:off x="357158" y="4286256"/>
            <a:ext cx="8501122"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dirty="0" smtClean="0">
                <a:solidFill>
                  <a:schemeClr val="bg1"/>
                </a:solidFill>
              </a:rPr>
              <a:t>“if we want to defeat the enemy, our efforts must meet the direct force targeted against us. This can be seen by two factors that mustn’t be separated, and they are: the total of the two averages of what can be seen and the level of desire.</a:t>
            </a:r>
          </a:p>
          <a:p>
            <a:pPr rtl="0"/>
            <a:r>
              <a:rPr lang="en-US" sz="1600" dirty="0" smtClean="0"/>
              <a:t>Clausewitz’</a:t>
            </a:r>
          </a:p>
        </p:txBody>
      </p:sp>
      <p:sp>
        <p:nvSpPr>
          <p:cNvPr id="31747" name="מציין מיקום תוכן 2"/>
          <p:cNvSpPr>
            <a:spLocks noGrp="1"/>
          </p:cNvSpPr>
          <p:nvPr>
            <p:ph idx="1"/>
          </p:nvPr>
        </p:nvSpPr>
        <p:spPr>
          <a:xfrm>
            <a:off x="285720" y="764704"/>
            <a:ext cx="8401080" cy="1949916"/>
          </a:xfrm>
        </p:spPr>
        <p:txBody>
          <a:bodyPr/>
          <a:lstStyle/>
          <a:p>
            <a:pPr rtl="0"/>
            <a:r>
              <a:rPr lang="en-US" sz="2000" dirty="0" smtClean="0">
                <a:latin typeface="Tahoma" panose="020B0604030504040204" pitchFamily="34" charset="0"/>
                <a:ea typeface="Tahoma" panose="020B0604030504040204" pitchFamily="34" charset="0"/>
                <a:cs typeface="Tahoma" panose="020B0604030504040204" pitchFamily="34" charset="0"/>
              </a:rPr>
              <a:t>Clausewitz’ – an important source – however</a:t>
            </a:r>
          </a:p>
          <a:p>
            <a:pPr lvl="1" rtl="0"/>
            <a:r>
              <a:rPr lang="en-US" sz="1800" dirty="0" smtClean="0">
                <a:latin typeface="Tahoma" panose="020B0604030504040204" pitchFamily="34" charset="0"/>
                <a:ea typeface="Tahoma" panose="020B0604030504040204" pitchFamily="34" charset="0"/>
                <a:cs typeface="Tahoma" panose="020B0604030504040204" pitchFamily="34" charset="0"/>
              </a:rPr>
              <a:t>No direct work with the concept of decision</a:t>
            </a:r>
          </a:p>
          <a:p>
            <a:pPr lvl="1" rtl="0"/>
            <a:r>
              <a:rPr lang="en-US" sz="1800" dirty="0" smtClean="0">
                <a:latin typeface="Tahoma" panose="020B0604030504040204" pitchFamily="34" charset="0"/>
                <a:ea typeface="Tahoma" panose="020B0604030504040204" pitchFamily="34" charset="0"/>
                <a:cs typeface="Tahoma" panose="020B0604030504040204" pitchFamily="34" charset="0"/>
              </a:rPr>
              <a:t>A different world of concepts</a:t>
            </a:r>
          </a:p>
          <a:p>
            <a:pPr marL="363537" lvl="1" indent="0" rtl="0">
              <a:buNone/>
            </a:pPr>
            <a:r>
              <a:rPr lang="en-US" sz="1800" dirty="0" smtClean="0">
                <a:latin typeface="Tahoma" panose="020B0604030504040204" pitchFamily="34" charset="0"/>
                <a:ea typeface="Tahoma" panose="020B0604030504040204" pitchFamily="34" charset="0"/>
                <a:cs typeface="Tahoma" panose="020B0604030504040204" pitchFamily="34" charset="0"/>
              </a:rPr>
              <a:t>Victory on his side = operational decision on our side; strategic success at his side = victory at our side.</a:t>
            </a:r>
          </a:p>
          <a:p>
            <a:pPr lvl="1" rtl="0"/>
            <a:r>
              <a:rPr lang="en-US" sz="1800" dirty="0" smtClean="0">
                <a:latin typeface="Tahoma" panose="020B0604030504040204" pitchFamily="34" charset="0"/>
                <a:ea typeface="Tahoma" panose="020B0604030504040204" pitchFamily="34" charset="0"/>
                <a:cs typeface="Tahoma" panose="020B0604030504040204" pitchFamily="34" charset="0"/>
              </a:rPr>
              <a:t>Each researcher refers and quotes components and interprets them.</a:t>
            </a:r>
          </a:p>
        </p:txBody>
      </p:sp>
      <p:sp>
        <p:nvSpPr>
          <p:cNvPr id="6" name="TextBox 5"/>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188640"/>
            <a:ext cx="7933038" cy="868346"/>
          </a:xfrm>
        </p:spPr>
        <p:txBody>
          <a:bodyPr/>
          <a:lstStyle/>
          <a:p>
            <a:r>
              <a:rPr lang="en-US" dirty="0" smtClean="0">
                <a:latin typeface="+mj-lt"/>
              </a:rPr>
              <a:t>A proposal for a newer and more relevant definition for the case of Hezbollah</a:t>
            </a:r>
            <a:endParaRPr lang="he-IL" dirty="0">
              <a:latin typeface="+mj-lt"/>
            </a:endParaRPr>
          </a:p>
        </p:txBody>
      </p:sp>
      <p:sp>
        <p:nvSpPr>
          <p:cNvPr id="6" name="חץ שמאלה 5"/>
          <p:cNvSpPr/>
          <p:nvPr/>
        </p:nvSpPr>
        <p:spPr>
          <a:xfrm rot="16200000">
            <a:off x="3786182" y="2214554"/>
            <a:ext cx="1143008" cy="314327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7" name="מלבן 6"/>
          <p:cNvSpPr/>
          <p:nvPr/>
        </p:nvSpPr>
        <p:spPr>
          <a:xfrm>
            <a:off x="1000100" y="4357694"/>
            <a:ext cx="6858048" cy="1143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rPr>
              <a:t>A new synthesis – Setting a relevant operational decision against Hezbollah</a:t>
            </a:r>
            <a:endParaRPr kumimoji="0" lang="he-IL" sz="3200" b="0" i="0" u="none" strike="noStrike" kern="0" cap="none" spc="0" normalizeH="0" baseline="0" noProof="0" dirty="0">
              <a:ln>
                <a:noFill/>
              </a:ln>
              <a:solidFill>
                <a:schemeClr val="tx1"/>
              </a:solidFill>
              <a:effectLst/>
              <a:uLnTx/>
              <a:uFillTx/>
            </a:endParaRPr>
          </a:p>
        </p:txBody>
      </p:sp>
      <p:sp>
        <p:nvSpPr>
          <p:cNvPr id="8" name="חיבור 7"/>
          <p:cNvSpPr/>
          <p:nvPr/>
        </p:nvSpPr>
        <p:spPr>
          <a:xfrm>
            <a:off x="6643702" y="2143116"/>
            <a:ext cx="785818" cy="6429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0" name="חיבור 9"/>
          <p:cNvSpPr/>
          <p:nvPr/>
        </p:nvSpPr>
        <p:spPr>
          <a:xfrm>
            <a:off x="4355976" y="2204864"/>
            <a:ext cx="785818" cy="6429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1" name="מלבן מעוגל 10"/>
          <p:cNvSpPr/>
          <p:nvPr/>
        </p:nvSpPr>
        <p:spPr>
          <a:xfrm>
            <a:off x="7429520" y="1916832"/>
            <a:ext cx="171448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rPr>
              <a:t>Incapacitation</a:t>
            </a:r>
            <a:endParaRPr kumimoji="0" lang="he-IL" sz="1800" b="1" i="0" u="none" strike="noStrike" kern="0" cap="none" spc="0" normalizeH="0" baseline="0" noProof="0" dirty="0">
              <a:ln>
                <a:noFill/>
              </a:ln>
              <a:solidFill>
                <a:schemeClr val="tx1"/>
              </a:solidFill>
              <a:effectLst/>
              <a:uLnTx/>
              <a:uFillTx/>
            </a:endParaRPr>
          </a:p>
        </p:txBody>
      </p:sp>
      <p:sp>
        <p:nvSpPr>
          <p:cNvPr id="12" name="מלבן מעוגל 11"/>
          <p:cNvSpPr/>
          <p:nvPr/>
        </p:nvSpPr>
        <p:spPr>
          <a:xfrm>
            <a:off x="5072066" y="1928802"/>
            <a:ext cx="1571636"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rPr>
              <a:t>Deprivation of effectiveness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rPr>
              <a:t>Enemy </a:t>
            </a:r>
            <a:r>
              <a:rPr kumimoji="0" lang="en-US" sz="1800" b="0" i="0" u="none" strike="noStrike" kern="0" cap="none" spc="0" normalizeH="0" baseline="0" noProof="0" dirty="0" smtClean="0">
                <a:ln>
                  <a:noFill/>
                </a:ln>
                <a:solidFill>
                  <a:schemeClr val="tx1"/>
                </a:solidFill>
                <a:effectLst/>
                <a:uLnTx/>
                <a:uFillTx/>
              </a:rPr>
              <a:t>activity</a:t>
            </a:r>
            <a:endParaRPr kumimoji="0" lang="he-IL" sz="1800" b="0" i="0" u="none" strike="noStrike" kern="0" cap="none" spc="0" normalizeH="0" baseline="0" noProof="0" dirty="0">
              <a:ln>
                <a:noFill/>
              </a:ln>
              <a:solidFill>
                <a:schemeClr val="tx1"/>
              </a:solidFill>
              <a:effectLst/>
              <a:uLnTx/>
              <a:uFillTx/>
            </a:endParaRPr>
          </a:p>
        </p:txBody>
      </p:sp>
      <p:sp>
        <p:nvSpPr>
          <p:cNvPr id="13" name="מלבן מעוגל 12"/>
          <p:cNvSpPr/>
          <p:nvPr/>
        </p:nvSpPr>
        <p:spPr>
          <a:xfrm>
            <a:off x="2627784" y="1928802"/>
            <a:ext cx="1872208" cy="13561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rPr>
              <a:t>the occupation of territory is ‘essential' </a:t>
            </a:r>
            <a:r>
              <a:rPr kumimoji="0" lang="he-IL" sz="1600" b="1" i="0" u="none" strike="noStrike" kern="0" cap="none" spc="0" normalizeH="0" baseline="0" noProof="0" dirty="0" smtClean="0">
                <a:ln>
                  <a:noFill/>
                </a:ln>
                <a:solidFill>
                  <a:schemeClr val="tx1"/>
                </a:solidFill>
                <a:effectLst/>
                <a:uLnTx/>
                <a:uFillTx/>
              </a:rPr>
              <a:t> </a:t>
            </a:r>
            <a:r>
              <a:rPr kumimoji="0" lang="en-US" sz="1600" b="1" i="0" u="none" strike="noStrike" kern="0" cap="none" spc="0" normalizeH="0" baseline="0" noProof="0" dirty="0" smtClean="0">
                <a:ln>
                  <a:noFill/>
                </a:ln>
                <a:solidFill>
                  <a:schemeClr val="tx1"/>
                </a:solidFill>
                <a:effectLst/>
                <a:uLnTx/>
                <a:uFillTx/>
              </a:rPr>
              <a:t> as an  </a:t>
            </a:r>
            <a:r>
              <a:rPr kumimoji="0" lang="en-US" sz="1600" b="0" i="0" u="none" strike="noStrike" kern="0" cap="none" spc="0" normalizeH="0" baseline="0" noProof="0" dirty="0" smtClean="0">
                <a:ln>
                  <a:noFill/>
                </a:ln>
                <a:solidFill>
                  <a:schemeClr val="tx1"/>
                </a:solidFill>
                <a:effectLst/>
                <a:uLnTx/>
                <a:uFillTx/>
              </a:rPr>
              <a:t>asset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rPr>
              <a:t>political bargaining</a:t>
            </a:r>
            <a:endParaRPr kumimoji="0" lang="he-IL" sz="1600" b="0" i="0" u="none" strike="noStrike" kern="0" cap="none" spc="0" normalizeH="0" baseline="0" noProof="0" dirty="0">
              <a:ln>
                <a:noFill/>
              </a:ln>
              <a:solidFill>
                <a:schemeClr val="tx1"/>
              </a:solidFill>
              <a:effectLst/>
              <a:uLnTx/>
              <a:uFillTx/>
            </a:endParaRPr>
          </a:p>
        </p:txBody>
      </p:sp>
      <p:sp>
        <p:nvSpPr>
          <p:cNvPr id="14" name="מלבן מעוגל 13"/>
          <p:cNvSpPr/>
          <p:nvPr/>
        </p:nvSpPr>
        <p:spPr>
          <a:xfrm>
            <a:off x="8001024" y="5661248"/>
            <a:ext cx="100013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legacy</a:t>
            </a:r>
            <a:endParaRPr kumimoji="0" lang="he-IL" sz="2000" b="0" i="0" u="none" strike="noStrike" kern="0" cap="none" spc="0" normalizeH="0" baseline="0" noProof="0" dirty="0">
              <a:ln>
                <a:noFill/>
              </a:ln>
              <a:solidFill>
                <a:sysClr val="windowText" lastClr="000000"/>
              </a:solidFill>
              <a:effectLst/>
              <a:uLnTx/>
              <a:uFillTx/>
            </a:endParaRPr>
          </a:p>
        </p:txBody>
      </p:sp>
      <p:sp>
        <p:nvSpPr>
          <p:cNvPr id="15" name="מלבן מעוגל 14"/>
          <p:cNvSpPr/>
          <p:nvPr/>
        </p:nvSpPr>
        <p:spPr>
          <a:xfrm>
            <a:off x="323528" y="1214422"/>
            <a:ext cx="842493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rPr>
              <a:t>Deprivation of the will to continue fighting is </a:t>
            </a:r>
            <a:r>
              <a:rPr kumimoji="0" lang="en-US" sz="2800" b="1" i="0" u="none" strike="noStrike" kern="0" cap="none" spc="0" normalizeH="0" baseline="0" noProof="0" dirty="0" smtClean="0">
                <a:ln>
                  <a:noFill/>
                </a:ln>
                <a:solidFill>
                  <a:srgbClr val="FFFF00"/>
                </a:solidFill>
                <a:effectLst/>
                <a:uLnTx/>
                <a:uFillTx/>
              </a:rPr>
              <a:t>based on:</a:t>
            </a:r>
            <a:endParaRPr kumimoji="0" lang="he-IL" sz="2800" b="0" i="0" u="none" strike="noStrike" kern="0" cap="none" spc="0" normalizeH="0" baseline="0" noProof="0" dirty="0">
              <a:ln>
                <a:noFill/>
              </a:ln>
              <a:solidFill>
                <a:srgbClr val="FFFF00"/>
              </a:solidFill>
              <a:effectLst/>
              <a:uLnTx/>
              <a:uFillTx/>
            </a:endParaRPr>
          </a:p>
        </p:txBody>
      </p:sp>
      <p:sp>
        <p:nvSpPr>
          <p:cNvPr id="17" name="מלבן מעוגל 16"/>
          <p:cNvSpPr/>
          <p:nvPr/>
        </p:nvSpPr>
        <p:spPr>
          <a:xfrm>
            <a:off x="6372200" y="5661248"/>
            <a:ext cx="1428760"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rPr>
              <a:t>New / additional</a:t>
            </a:r>
            <a:endParaRPr kumimoji="0" lang="he-IL" sz="1800" b="0" i="0" u="none" strike="noStrike" kern="0" cap="none" spc="0" normalizeH="0" baseline="0" noProof="0" dirty="0">
              <a:ln>
                <a:noFill/>
              </a:ln>
              <a:solidFill>
                <a:schemeClr val="tx1"/>
              </a:solidFill>
              <a:effectLst/>
              <a:uLnTx/>
              <a:uFillTx/>
            </a:endParaRPr>
          </a:p>
        </p:txBody>
      </p:sp>
      <p:sp>
        <p:nvSpPr>
          <p:cNvPr id="18" name="מלבן מעוגל 17"/>
          <p:cNvSpPr/>
          <p:nvPr/>
        </p:nvSpPr>
        <p:spPr>
          <a:xfrm>
            <a:off x="376206" y="1940994"/>
            <a:ext cx="1624026" cy="12144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rPr>
              <a:t>Operational flexibility </a:t>
            </a:r>
            <a:r>
              <a:rPr kumimoji="0" lang="en-US" sz="2000" b="0" i="0" u="none" strike="noStrike" kern="0" cap="none" spc="0" normalizeH="0" baseline="0" noProof="0" dirty="0" smtClean="0">
                <a:ln>
                  <a:noFill/>
                </a:ln>
                <a:solidFill>
                  <a:schemeClr val="tx1"/>
                </a:solidFill>
                <a:effectLst/>
                <a:uLnTx/>
                <a:uFillTx/>
              </a:rPr>
              <a:t>(potential threat)</a:t>
            </a:r>
            <a:endParaRPr kumimoji="0" lang="he-IL" sz="2000" b="0" i="0" u="none" strike="noStrike" kern="0" cap="none" spc="0" normalizeH="0" baseline="0" noProof="0" dirty="0">
              <a:ln>
                <a:noFill/>
              </a:ln>
              <a:solidFill>
                <a:schemeClr val="tx1"/>
              </a:solidFill>
              <a:effectLst/>
              <a:uLnTx/>
              <a:uFillTx/>
            </a:endParaRPr>
          </a:p>
        </p:txBody>
      </p:sp>
      <p:sp>
        <p:nvSpPr>
          <p:cNvPr id="19" name="חיבור 18"/>
          <p:cNvSpPr/>
          <p:nvPr/>
        </p:nvSpPr>
        <p:spPr>
          <a:xfrm>
            <a:off x="2000232" y="2214554"/>
            <a:ext cx="785818" cy="6429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6" name="TextBox 15"/>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88753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3"/>
          <p:cNvSpPr>
            <a:spLocks noGrp="1"/>
          </p:cNvSpPr>
          <p:nvPr>
            <p:ph type="subTitle" idx="1"/>
          </p:nvPr>
        </p:nvSpPr>
        <p:spPr/>
        <p:txBody>
          <a:bodyPr/>
          <a:lstStyle/>
          <a:p>
            <a:endParaRPr lang="he-IL" dirty="0"/>
          </a:p>
        </p:txBody>
      </p:sp>
      <p:sp>
        <p:nvSpPr>
          <p:cNvPr id="2" name="כותרת 1"/>
          <p:cNvSpPr>
            <a:spLocks noGrp="1"/>
          </p:cNvSpPr>
          <p:nvPr>
            <p:ph type="title"/>
          </p:nvPr>
        </p:nvSpPr>
        <p:spPr>
          <a:xfrm>
            <a:off x="428596" y="1500174"/>
            <a:ext cx="8229600" cy="1143000"/>
          </a:xfrm>
        </p:spPr>
        <p:txBody>
          <a:bodyPr/>
          <a:lstStyle/>
          <a:p>
            <a:r>
              <a:rPr lang="en-US" sz="4800" b="1" dirty="0" smtClean="0">
                <a:cs typeface="+mn-cs"/>
              </a:rPr>
              <a:t>Strategic victory and an operational decision</a:t>
            </a:r>
            <a:endParaRPr lang="he-IL" sz="4800" b="1" dirty="0">
              <a:cs typeface="+mn-cs"/>
            </a:endParaRPr>
          </a:p>
        </p:txBody>
      </p:sp>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3362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מלבן 31"/>
          <p:cNvSpPr/>
          <p:nvPr/>
        </p:nvSpPr>
        <p:spPr>
          <a:xfrm>
            <a:off x="1357290" y="5572140"/>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Tactical decision</a:t>
            </a:r>
            <a:endParaRPr kumimoji="0" lang="he-IL" sz="1800" b="0" i="0" u="none" strike="noStrike" kern="0" cap="none" spc="0" normalizeH="0" baseline="0" noProof="0" dirty="0">
              <a:ln>
                <a:noFill/>
              </a:ln>
              <a:solidFill>
                <a:sysClr val="windowText" lastClr="000000"/>
              </a:solidFill>
              <a:effectLst/>
              <a:uLnTx/>
              <a:uFillTx/>
            </a:endParaRPr>
          </a:p>
        </p:txBody>
      </p:sp>
      <p:sp>
        <p:nvSpPr>
          <p:cNvPr id="2" name="כותרת 1"/>
          <p:cNvSpPr>
            <a:spLocks noGrp="1"/>
          </p:cNvSpPr>
          <p:nvPr>
            <p:ph type="title"/>
          </p:nvPr>
        </p:nvSpPr>
        <p:spPr>
          <a:xfrm>
            <a:off x="683568" y="188640"/>
            <a:ext cx="8229600" cy="796908"/>
          </a:xfrm>
        </p:spPr>
        <p:txBody>
          <a:bodyPr/>
          <a:lstStyle/>
          <a:p>
            <a:r>
              <a:rPr lang="en-US" dirty="0" smtClean="0">
                <a:latin typeface="+mj-lt"/>
              </a:rPr>
              <a:t>Victory and the Operational Decision</a:t>
            </a:r>
            <a:endParaRPr lang="he-IL" dirty="0">
              <a:latin typeface="+mj-lt"/>
            </a:endParaRPr>
          </a:p>
        </p:txBody>
      </p:sp>
      <p:sp>
        <p:nvSpPr>
          <p:cNvPr id="3" name="מציין מיקום תוכן 2"/>
          <p:cNvSpPr>
            <a:spLocks noGrp="1"/>
          </p:cNvSpPr>
          <p:nvPr>
            <p:ph idx="1"/>
          </p:nvPr>
        </p:nvSpPr>
        <p:spPr>
          <a:xfrm>
            <a:off x="5436096" y="1412776"/>
            <a:ext cx="3186106" cy="4257691"/>
          </a:xfrm>
        </p:spPr>
        <p:txBody>
          <a:bodyPr>
            <a:normAutofit fontScale="77500" lnSpcReduction="20000"/>
          </a:bodyPr>
          <a:lstStyle/>
          <a:p>
            <a:pPr rtl="0"/>
            <a:r>
              <a:rPr lang="en-US" sz="2400" dirty="0" smtClean="0">
                <a:latin typeface="+mj-lt"/>
              </a:rPr>
              <a:t>IDF Strategy 2013- creating an important distinction:</a:t>
            </a:r>
            <a:endParaRPr lang="he-IL" sz="2400" dirty="0" smtClean="0">
              <a:latin typeface="+mj-lt"/>
            </a:endParaRPr>
          </a:p>
          <a:p>
            <a:pPr lvl="1" rtl="0"/>
            <a:r>
              <a:rPr lang="en-US" sz="2200" dirty="0" smtClean="0">
                <a:latin typeface="+mj-lt"/>
              </a:rPr>
              <a:t>At the strategic level -  </a:t>
            </a:r>
            <a:r>
              <a:rPr lang="en-US" sz="2200" dirty="0" smtClean="0">
                <a:solidFill>
                  <a:srgbClr val="FF0000"/>
                </a:solidFill>
                <a:latin typeface="+mj-lt"/>
              </a:rPr>
              <a:t>achieving political goals, improving the political situation, deterrence - measurable at the end of the operation and in retrospect</a:t>
            </a:r>
          </a:p>
          <a:p>
            <a:pPr lvl="1" rtl="0"/>
            <a:r>
              <a:rPr lang="en-US" sz="2200" dirty="0" smtClean="0">
                <a:latin typeface="+mj-lt"/>
              </a:rPr>
              <a:t>On the operational level – </a:t>
            </a:r>
            <a:r>
              <a:rPr lang="en-US" sz="2200" dirty="0" smtClean="0">
                <a:solidFill>
                  <a:srgbClr val="FF0000"/>
                </a:solidFill>
                <a:latin typeface="+mj-lt"/>
              </a:rPr>
              <a:t>combination of will and capabilities</a:t>
            </a:r>
          </a:p>
          <a:p>
            <a:pPr lvl="1" rtl="0"/>
            <a:r>
              <a:rPr lang="en-US" sz="2200" dirty="0" smtClean="0">
                <a:latin typeface="+mj-lt"/>
              </a:rPr>
              <a:t>On the tactical level - </a:t>
            </a:r>
            <a:r>
              <a:rPr lang="en-US" sz="2200" dirty="0" smtClean="0">
                <a:solidFill>
                  <a:srgbClr val="FF0000"/>
                </a:solidFill>
                <a:latin typeface="+mj-lt"/>
              </a:rPr>
              <a:t>capabilities</a:t>
            </a:r>
            <a:endParaRPr lang="he-IL" sz="2200" dirty="0" smtClean="0">
              <a:solidFill>
                <a:srgbClr val="FF0000"/>
              </a:solidFill>
              <a:latin typeface="+mj-lt"/>
            </a:endParaRPr>
          </a:p>
          <a:p>
            <a:pPr rtl="0"/>
            <a:r>
              <a:rPr lang="en-US" sz="2400" dirty="0" smtClean="0">
                <a:latin typeface="+mj-lt"/>
              </a:rPr>
              <a:t>Missing - Details of the significance of the distinction</a:t>
            </a:r>
            <a:endParaRPr lang="he-IL" sz="2400" dirty="0" smtClean="0">
              <a:latin typeface="+mj-lt"/>
            </a:endParaRPr>
          </a:p>
        </p:txBody>
      </p:sp>
      <p:pic>
        <p:nvPicPr>
          <p:cNvPr id="4" name="Picture 2"/>
          <p:cNvPicPr>
            <a:picLocks noChangeAspect="1" noChangeArrowheads="1"/>
          </p:cNvPicPr>
          <p:nvPr/>
        </p:nvPicPr>
        <p:blipFill>
          <a:blip r:embed="rId2" cstate="print"/>
          <a:srcRect/>
          <a:stretch>
            <a:fillRect/>
          </a:stretch>
        </p:blipFill>
        <p:spPr>
          <a:xfrm>
            <a:off x="428596" y="1142984"/>
            <a:ext cx="4786346" cy="2857520"/>
          </a:xfrm>
          <a:prstGeom prst="rect">
            <a:avLst/>
          </a:prstGeom>
          <a:ln w="38100" cap="sq">
            <a:solidFill>
              <a:srgbClr val="000000"/>
            </a:solidFill>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3" cstate="screen"/>
          <a:srcRect/>
          <a:stretch>
            <a:fillRect/>
          </a:stretch>
        </p:blipFill>
        <p:spPr bwMode="auto">
          <a:xfrm>
            <a:off x="214282" y="71414"/>
            <a:ext cx="1136122" cy="1571636"/>
          </a:xfrm>
          <a:prstGeom prst="rect">
            <a:avLst/>
          </a:prstGeom>
          <a:noFill/>
          <a:ln w="19050">
            <a:solidFill>
              <a:schemeClr val="tx1"/>
            </a:solidFill>
            <a:miter lim="800000"/>
            <a:headEnd/>
            <a:tailEnd/>
          </a:ln>
          <a:effectLst/>
        </p:spPr>
      </p:pic>
      <p:sp>
        <p:nvSpPr>
          <p:cNvPr id="24" name="TextBox 23"/>
          <p:cNvSpPr txBox="1"/>
          <p:nvPr/>
        </p:nvSpPr>
        <p:spPr bwMode="auto">
          <a:xfrm>
            <a:off x="642910" y="6016156"/>
            <a:ext cx="2643206" cy="400110"/>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mj-lt"/>
                <a:ea typeface="+mj-ea"/>
                <a:cs typeface="+mj-cs"/>
              </a:rPr>
              <a:t>Waning capabilities</a:t>
            </a:r>
            <a:endParaRPr kumimoji="0" lang="he-IL" sz="2000" b="1" i="0" u="none" strike="noStrike" kern="0" cap="none" spc="0" normalizeH="0" baseline="0" noProof="0" dirty="0" smtClean="0">
              <a:ln>
                <a:noFill/>
              </a:ln>
              <a:solidFill>
                <a:sysClr val="windowText" lastClr="000000"/>
              </a:solidFill>
              <a:effectLst/>
              <a:uLnTx/>
              <a:uFillTx/>
              <a:latin typeface="+mj-lt"/>
              <a:ea typeface="+mj-ea"/>
              <a:cs typeface="+mj-cs"/>
            </a:endParaRPr>
          </a:p>
        </p:txBody>
      </p:sp>
      <p:sp>
        <p:nvSpPr>
          <p:cNvPr id="25" name="TextBox 24"/>
          <p:cNvSpPr txBox="1"/>
          <p:nvPr/>
        </p:nvSpPr>
        <p:spPr bwMode="auto">
          <a:xfrm>
            <a:off x="142844" y="4433509"/>
            <a:ext cx="1000132" cy="707886"/>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mj-lt"/>
                <a:ea typeface="+mj-ea"/>
                <a:cs typeface="+mj-cs"/>
              </a:rPr>
              <a:t>Waning desire</a:t>
            </a:r>
            <a:endParaRPr kumimoji="0" lang="he-IL" sz="2000" b="1" i="0" u="none" strike="noStrike" kern="0" cap="none" spc="0" normalizeH="0" baseline="0" noProof="0" dirty="0" smtClean="0">
              <a:ln>
                <a:noFill/>
              </a:ln>
              <a:solidFill>
                <a:sysClr val="windowText" lastClr="000000"/>
              </a:solidFill>
              <a:effectLst/>
              <a:uLnTx/>
              <a:uFillTx/>
              <a:latin typeface="+mj-lt"/>
              <a:ea typeface="+mj-ea"/>
              <a:cs typeface="+mj-cs"/>
            </a:endParaRPr>
          </a:p>
        </p:txBody>
      </p:sp>
      <p:cxnSp>
        <p:nvCxnSpPr>
          <p:cNvPr id="27" name="מחבר חץ ישר 26"/>
          <p:cNvCxnSpPr/>
          <p:nvPr/>
        </p:nvCxnSpPr>
        <p:spPr>
          <a:xfrm>
            <a:off x="1214414" y="6000768"/>
            <a:ext cx="235745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מלבן 27"/>
          <p:cNvSpPr/>
          <p:nvPr/>
        </p:nvSpPr>
        <p:spPr>
          <a:xfrm>
            <a:off x="1244523" y="4077072"/>
            <a:ext cx="428628" cy="189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Y</a:t>
            </a:r>
          </a:p>
        </p:txBody>
      </p:sp>
      <p:cxnSp>
        <p:nvCxnSpPr>
          <p:cNvPr id="30" name="מחבר חץ ישר 29"/>
          <p:cNvCxnSpPr/>
          <p:nvPr/>
        </p:nvCxnSpPr>
        <p:spPr>
          <a:xfrm rot="5400000" flipH="1" flipV="1">
            <a:off x="357158" y="5143512"/>
            <a:ext cx="17145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a:off x="1714480" y="4929198"/>
            <a:ext cx="71438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rot="5400000" flipH="1" flipV="1">
            <a:off x="2107389" y="5250669"/>
            <a:ext cx="64294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1" name="מלבן 40"/>
          <p:cNvSpPr/>
          <p:nvPr/>
        </p:nvSpPr>
        <p:spPr>
          <a:xfrm>
            <a:off x="2500298" y="4429132"/>
            <a:ext cx="214371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Operational decision</a:t>
            </a:r>
            <a:endParaRPr kumimoji="0" lang="he-IL" sz="1800" b="0" i="0" u="none" strike="noStrike" kern="0" cap="none" spc="0" normalizeH="0" baseline="0" noProof="0" dirty="0">
              <a:ln>
                <a:noFill/>
              </a:ln>
              <a:solidFill>
                <a:sysClr val="windowText" lastClr="000000"/>
              </a:solidFill>
              <a:effectLst/>
              <a:uLnTx/>
              <a:uFillTx/>
            </a:endParaRPr>
          </a:p>
        </p:txBody>
      </p:sp>
      <p:sp>
        <p:nvSpPr>
          <p:cNvPr id="16" name="משושה 15"/>
          <p:cNvSpPr/>
          <p:nvPr/>
        </p:nvSpPr>
        <p:spPr>
          <a:xfrm>
            <a:off x="3635896" y="4941168"/>
            <a:ext cx="2083672" cy="123667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Components of an operational decision at different levels</a:t>
            </a:r>
            <a:endParaRPr kumimoji="0" lang="en-US" sz="1600" b="0" i="0" u="none" strike="noStrike" kern="0" cap="none" spc="0" normalizeH="0" baseline="0" noProof="0" dirty="0">
              <a:ln>
                <a:noFill/>
              </a:ln>
              <a:solidFill>
                <a:sysClr val="windowText" lastClr="000000"/>
              </a:solidFill>
              <a:effectLst/>
              <a:uLnTx/>
              <a:uFillTx/>
            </a:endParaRPr>
          </a:p>
        </p:txBody>
      </p:sp>
      <p:cxnSp>
        <p:nvCxnSpPr>
          <p:cNvPr id="18" name="מחבר חץ ישר 17"/>
          <p:cNvCxnSpPr/>
          <p:nvPr/>
        </p:nvCxnSpPr>
        <p:spPr>
          <a:xfrm rot="5400000" flipH="1" flipV="1">
            <a:off x="2393141" y="4750603"/>
            <a:ext cx="214314" cy="14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323528" y="836712"/>
            <a:ext cx="4968552" cy="323165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18. The changes in the strategic environment and the changes in the characteristics of the war, force to match this concept and clarify its essence or replace it in different levels of the war:</a:t>
            </a:r>
          </a:p>
          <a:p>
            <a:pPr marL="800100" marR="0" lvl="1"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1" i="0" u="none" strike="noStrike" kern="0" cap="none" spc="0" normalizeH="0" baseline="0" noProof="0" dirty="0" smtClean="0">
                <a:ln>
                  <a:noFill/>
                </a:ln>
                <a:solidFill>
                  <a:sysClr val="windowText" lastClr="000000"/>
                </a:solidFill>
                <a:effectLst/>
                <a:uLnTx/>
                <a:uFillTx/>
              </a:rPr>
              <a:t>On the strategic level</a:t>
            </a:r>
            <a:r>
              <a:rPr kumimoji="0" lang="en-US" sz="1200" b="0" i="0" u="none" strike="noStrike" kern="0" cap="none" spc="0" normalizeH="0" baseline="0" noProof="0" dirty="0" smtClean="0">
                <a:ln>
                  <a:noFill/>
                </a:ln>
                <a:solidFill>
                  <a:sysClr val="windowText" lastClr="000000"/>
                </a:solidFill>
                <a:effectLst/>
                <a:uLnTx/>
                <a:uFillTx/>
              </a:rPr>
              <a:t>, we must strive for victory that shows the </a:t>
            </a:r>
            <a:r>
              <a:rPr kumimoji="0" lang="en-US" sz="1200" b="1" i="0" u="none" strike="noStrike" kern="0" cap="none" spc="0" normalizeH="0" baseline="0" noProof="0" dirty="0" smtClean="0">
                <a:ln>
                  <a:noFill/>
                </a:ln>
                <a:solidFill>
                  <a:sysClr val="windowText" lastClr="000000"/>
                </a:solidFill>
                <a:effectLst/>
                <a:uLnTx/>
                <a:uFillTx/>
              </a:rPr>
              <a:t>achievement of the political objectives</a:t>
            </a:r>
            <a:r>
              <a:rPr kumimoji="0" lang="en-US" sz="1200" b="0" i="0" u="none" strike="noStrike" kern="0" cap="none" spc="0" normalizeH="0" baseline="0" noProof="0" dirty="0" smtClean="0">
                <a:ln>
                  <a:noFill/>
                </a:ln>
                <a:solidFill>
                  <a:sysClr val="windowText" lastClr="000000"/>
                </a:solidFill>
                <a:effectLst/>
                <a:uLnTx/>
                <a:uFillTx/>
              </a:rPr>
              <a:t> that </a:t>
            </a:r>
            <a:r>
              <a:rPr kumimoji="0" lang="en-US" sz="1200" b="1" i="0" u="none" strike="noStrike" kern="0" cap="none" spc="0" normalizeH="0" baseline="0" noProof="0" dirty="0" smtClean="0">
                <a:ln>
                  <a:noFill/>
                </a:ln>
                <a:solidFill>
                  <a:sysClr val="windowText" lastClr="000000"/>
                </a:solidFill>
                <a:effectLst/>
                <a:uLnTx/>
                <a:uFillTx/>
              </a:rPr>
              <a:t>were determined for the campaign</a:t>
            </a:r>
            <a:r>
              <a:rPr kumimoji="0" lang="en-US" sz="1200" b="0" i="0" u="none" strike="noStrike" kern="0" cap="none" spc="0" normalizeH="0" baseline="0" noProof="0" dirty="0" smtClean="0">
                <a:ln>
                  <a:noFill/>
                </a:ln>
                <a:solidFill>
                  <a:sysClr val="windowText" lastClr="000000"/>
                </a:solidFill>
                <a:effectLst/>
                <a:uLnTx/>
                <a:uFillTx/>
              </a:rPr>
              <a:t> to create a situation in which you can </a:t>
            </a:r>
            <a:r>
              <a:rPr kumimoji="0" lang="en-US" sz="1200" b="1" i="0" u="none" strike="noStrike" kern="0" cap="none" spc="0" normalizeH="0" baseline="0" noProof="0" dirty="0" smtClean="0">
                <a:ln>
                  <a:noFill/>
                </a:ln>
                <a:solidFill>
                  <a:sysClr val="windowText" lastClr="000000"/>
                </a:solidFill>
                <a:effectLst/>
                <a:uLnTx/>
                <a:uFillTx/>
              </a:rPr>
              <a:t>force</a:t>
            </a:r>
            <a:r>
              <a:rPr kumimoji="0" lang="en-US" sz="1200" b="0" i="0" u="none" strike="noStrike" kern="0" cap="none" spc="0" normalizeH="0" baseline="0" noProof="0" dirty="0" smtClean="0">
                <a:ln>
                  <a:noFill/>
                </a:ln>
                <a:solidFill>
                  <a:sysClr val="windowText" lastClr="000000"/>
                </a:solidFill>
                <a:effectLst/>
                <a:uLnTx/>
                <a:uFillTx/>
              </a:rPr>
              <a:t> the enemy into a </a:t>
            </a:r>
            <a:r>
              <a:rPr kumimoji="0" lang="en-US" sz="1200" b="1" i="0" u="none" strike="noStrike" kern="0" cap="none" spc="0" normalizeH="0" baseline="0" noProof="0" dirty="0" smtClean="0">
                <a:ln>
                  <a:noFill/>
                </a:ln>
                <a:solidFill>
                  <a:sysClr val="windowText" lastClr="000000"/>
                </a:solidFill>
                <a:effectLst/>
                <a:uLnTx/>
                <a:uFillTx/>
              </a:rPr>
              <a:t>ceasefire</a:t>
            </a:r>
            <a:r>
              <a:rPr kumimoji="0" lang="en-US" sz="1200" b="0" i="0" u="none" strike="noStrike" kern="0" cap="none" spc="0" normalizeH="0" baseline="0" noProof="0" dirty="0" smtClean="0">
                <a:ln>
                  <a:noFill/>
                </a:ln>
                <a:solidFill>
                  <a:sysClr val="windowText" lastClr="000000"/>
                </a:solidFill>
                <a:effectLst/>
                <a:uLnTx/>
                <a:uFillTx/>
              </a:rPr>
              <a:t> or </a:t>
            </a:r>
            <a:r>
              <a:rPr kumimoji="0" lang="en-US" sz="1200" b="1" i="0" u="none" strike="noStrike" kern="0" cap="none" spc="0" normalizeH="0" baseline="0" noProof="0" dirty="0" smtClean="0">
                <a:ln>
                  <a:noFill/>
                </a:ln>
                <a:solidFill>
                  <a:sysClr val="windowText" lastClr="000000"/>
                </a:solidFill>
                <a:effectLst/>
                <a:uLnTx/>
                <a:uFillTx/>
              </a:rPr>
              <a:t>settlement</a:t>
            </a:r>
            <a:r>
              <a:rPr kumimoji="0" lang="en-US" sz="1200" b="0" i="0" u="none" strike="noStrike" kern="0" cap="none" spc="0" normalizeH="0" baseline="0" noProof="0" dirty="0" smtClean="0">
                <a:ln>
                  <a:noFill/>
                </a:ln>
                <a:solidFill>
                  <a:sysClr val="windowText" lastClr="000000"/>
                </a:solidFill>
                <a:effectLst/>
                <a:uLnTx/>
                <a:uFillTx/>
              </a:rPr>
              <a:t>, from a </a:t>
            </a:r>
            <a:r>
              <a:rPr kumimoji="0" lang="en-US" sz="1200" b="1" i="0" u="none" strike="noStrike" kern="0" cap="none" spc="0" normalizeH="0" baseline="0" noProof="0" dirty="0" smtClean="0">
                <a:ln>
                  <a:noFill/>
                </a:ln>
                <a:solidFill>
                  <a:sysClr val="windowText" lastClr="000000"/>
                </a:solidFill>
                <a:effectLst/>
                <a:uLnTx/>
                <a:uFillTx/>
              </a:rPr>
              <a:t>stance of power</a:t>
            </a:r>
            <a:r>
              <a:rPr kumimoji="0" lang="en-US" sz="1200" b="0" i="0" u="none" strike="noStrike" kern="0" cap="none" spc="0" normalizeH="0" baseline="0" noProof="0" dirty="0" smtClean="0">
                <a:ln>
                  <a:noFill/>
                </a:ln>
                <a:solidFill>
                  <a:sysClr val="windowText" lastClr="000000"/>
                </a:solidFill>
                <a:effectLst/>
                <a:uLnTx/>
                <a:uFillTx/>
              </a:rPr>
              <a:t>. Furthermore, the influence of the victory will be effectively shown in deterrence and achievement of continuous periods of calm in between campaigns.</a:t>
            </a:r>
          </a:p>
          <a:p>
            <a:pPr marL="800100" marR="0" lvl="1"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1" i="0" u="none" strike="noStrike" kern="0" cap="none" spc="0" normalizeH="0" baseline="0" noProof="0" dirty="0" smtClean="0">
                <a:ln>
                  <a:noFill/>
                </a:ln>
                <a:solidFill>
                  <a:sysClr val="windowText" lastClr="000000"/>
                </a:solidFill>
                <a:effectLst/>
                <a:uLnTx/>
                <a:uFillTx/>
              </a:rPr>
              <a:t>On the operative level,</a:t>
            </a:r>
            <a:r>
              <a:rPr kumimoji="0" lang="en-US" sz="1200" b="0" i="0" u="none" strike="noStrike" kern="0" cap="none" spc="0" normalizeH="0" baseline="0" noProof="0" dirty="0" smtClean="0">
                <a:ln>
                  <a:noFill/>
                </a:ln>
                <a:solidFill>
                  <a:sysClr val="windowText" lastClr="000000"/>
                </a:solidFill>
                <a:effectLst/>
                <a:uLnTx/>
                <a:uFillTx/>
              </a:rPr>
              <a:t> striving for a clear operational decision in the traditional framework, is required . Accumulating tactical decisions affect the </a:t>
            </a:r>
            <a:r>
              <a:rPr kumimoji="0" lang="en-US" sz="1200" b="1" i="0" u="none" strike="noStrike" kern="0" cap="none" spc="0" normalizeH="0" baseline="0" noProof="0" dirty="0" smtClean="0">
                <a:ln>
                  <a:noFill/>
                </a:ln>
                <a:solidFill>
                  <a:sysClr val="windowText" lastClr="000000"/>
                </a:solidFill>
                <a:effectLst/>
                <a:uLnTx/>
                <a:uFillTx/>
              </a:rPr>
              <a:t>capability and the willingness</a:t>
            </a:r>
            <a:r>
              <a:rPr kumimoji="0" lang="en-US" sz="1200" b="0" i="0" u="none" strike="noStrike" kern="0" cap="none" spc="0" normalizeH="0" baseline="0" noProof="0" dirty="0" smtClean="0">
                <a:ln>
                  <a:noFill/>
                </a:ln>
                <a:solidFill>
                  <a:sysClr val="windowText" lastClr="000000"/>
                </a:solidFill>
                <a:effectLst/>
                <a:uLnTx/>
                <a:uFillTx/>
              </a:rPr>
              <a:t> of the enemy and on the level of recruitment of the population that supports it.</a:t>
            </a:r>
          </a:p>
          <a:p>
            <a:pPr marL="800100" marR="0" lvl="1"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0" cap="none" spc="0" normalizeH="0" baseline="0" noProof="0" dirty="0" smtClean="0">
                <a:ln>
                  <a:noFill/>
                </a:ln>
                <a:solidFill>
                  <a:sysClr val="windowText" lastClr="000000"/>
                </a:solidFill>
                <a:effectLst/>
                <a:uLnTx/>
                <a:uFillTx/>
              </a:rPr>
              <a:t>An operational decision </a:t>
            </a:r>
            <a:r>
              <a:rPr kumimoji="0" lang="en-US" sz="1200" b="1" i="0" u="none" strike="noStrike" kern="0" cap="none" spc="0" normalizeH="0" baseline="0" noProof="0" dirty="0" smtClean="0">
                <a:ln>
                  <a:noFill/>
                </a:ln>
                <a:solidFill>
                  <a:sysClr val="windowText" lastClr="000000"/>
                </a:solidFill>
                <a:effectLst/>
                <a:uLnTx/>
                <a:uFillTx/>
              </a:rPr>
              <a:t>on the tactical level </a:t>
            </a:r>
            <a:r>
              <a:rPr kumimoji="0" lang="en-US" sz="1200" b="0" i="0" u="none" strike="noStrike" kern="0" cap="none" spc="0" normalizeH="0" baseline="0" noProof="0" dirty="0" smtClean="0">
                <a:ln>
                  <a:noFill/>
                </a:ln>
                <a:solidFill>
                  <a:sysClr val="windowText" lastClr="000000"/>
                </a:solidFill>
                <a:effectLst/>
                <a:uLnTx/>
                <a:uFillTx/>
              </a:rPr>
              <a:t>is intended so that the enemy will lose its </a:t>
            </a:r>
            <a:r>
              <a:rPr kumimoji="0" lang="en-US" sz="1200" b="1" i="0" u="none" strike="noStrike" kern="0" cap="none" spc="0" normalizeH="0" baseline="0" noProof="0" dirty="0" smtClean="0">
                <a:ln>
                  <a:noFill/>
                </a:ln>
                <a:solidFill>
                  <a:sysClr val="windowText" lastClr="000000"/>
                </a:solidFill>
                <a:effectLst/>
                <a:uLnTx/>
                <a:uFillTx/>
              </a:rPr>
              <a:t>ability</a:t>
            </a:r>
            <a:r>
              <a:rPr kumimoji="0" lang="en-US" sz="1200" b="0" i="0" u="none" strike="noStrike" kern="0" cap="none" spc="0" normalizeH="0" baseline="0" noProof="0" dirty="0" smtClean="0">
                <a:ln>
                  <a:noFill/>
                </a:ln>
                <a:solidFill>
                  <a:sysClr val="windowText" lastClr="000000"/>
                </a:solidFill>
                <a:effectLst/>
                <a:uLnTx/>
                <a:uFillTx/>
              </a:rPr>
              <a:t> to operate efficiently against us.</a:t>
            </a:r>
            <a:endParaRPr kumimoji="0" lang="he-IL"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992867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260648"/>
            <a:ext cx="8229600" cy="796908"/>
          </a:xfrm>
        </p:spPr>
        <p:txBody>
          <a:bodyPr/>
          <a:lstStyle/>
          <a:p>
            <a:r>
              <a:rPr lang="en-US" dirty="0" smtClean="0">
                <a:latin typeface="+mj-lt"/>
              </a:rPr>
              <a:t>Victory and the Operational Decision</a:t>
            </a:r>
            <a:endParaRPr lang="he-IL" dirty="0">
              <a:latin typeface="+mj-lt"/>
            </a:endParaRPr>
          </a:p>
        </p:txBody>
      </p:sp>
      <p:sp>
        <p:nvSpPr>
          <p:cNvPr id="3" name="מציין מיקום תוכן 2"/>
          <p:cNvSpPr>
            <a:spLocks noGrp="1"/>
          </p:cNvSpPr>
          <p:nvPr>
            <p:ph idx="1"/>
          </p:nvPr>
        </p:nvSpPr>
        <p:spPr>
          <a:xfrm>
            <a:off x="323528" y="1340768"/>
            <a:ext cx="8358246" cy="1785950"/>
          </a:xfrm>
        </p:spPr>
        <p:txBody>
          <a:bodyPr>
            <a:noAutofit/>
          </a:bodyPr>
          <a:lstStyle/>
          <a:p>
            <a:pPr rtl="0">
              <a:buNone/>
            </a:pPr>
            <a:r>
              <a:rPr lang="en-US" sz="1800" dirty="0" smtClean="0">
                <a:latin typeface="+mj-lt"/>
              </a:rPr>
              <a:t>A. The composition of the victory:</a:t>
            </a:r>
            <a:endParaRPr lang="he-IL" sz="1800" dirty="0" smtClean="0">
              <a:latin typeface="+mj-lt"/>
            </a:endParaRPr>
          </a:p>
          <a:p>
            <a:pPr lvl="1" rtl="0"/>
            <a:r>
              <a:rPr lang="en-US" sz="1600" dirty="0" smtClean="0">
                <a:latin typeface="+mj-lt"/>
              </a:rPr>
              <a:t>Achievement of the goals of the war – measurable</a:t>
            </a:r>
            <a:endParaRPr lang="he-IL" sz="1600" dirty="0" smtClean="0">
              <a:latin typeface="+mj-lt"/>
            </a:endParaRPr>
          </a:p>
          <a:p>
            <a:pPr lvl="1" rtl="0"/>
            <a:r>
              <a:rPr lang="en-US" sz="1600" dirty="0" smtClean="0">
                <a:latin typeface="+mj-lt"/>
              </a:rPr>
              <a:t>Improvement of the security situation - is difficult to measure - depending on the time (can be reversed)</a:t>
            </a:r>
          </a:p>
          <a:p>
            <a:pPr lvl="1" rtl="0"/>
            <a:r>
              <a:rPr lang="en-US" sz="1600" dirty="0" smtClean="0">
                <a:latin typeface="+mj-lt"/>
              </a:rPr>
              <a:t>Deterrence - limited, subject to change</a:t>
            </a:r>
          </a:p>
          <a:p>
            <a:pPr rtl="0">
              <a:buNone/>
            </a:pPr>
            <a:r>
              <a:rPr lang="en-US" sz="1800" u="sng" dirty="0" smtClean="0">
                <a:latin typeface="+mj-lt"/>
              </a:rPr>
              <a:t>Proposal  for ‘development’ of a definition of victory so that it could serve for better planning and steering  of operations</a:t>
            </a:r>
            <a:endParaRPr lang="he-IL" sz="1800" u="sng" dirty="0" smtClean="0">
              <a:latin typeface="+mj-lt"/>
            </a:endParaRPr>
          </a:p>
          <a:p>
            <a:pPr lvl="1" rtl="0"/>
            <a:r>
              <a:rPr lang="en-US" sz="1600" dirty="0" smtClean="0">
                <a:latin typeface="+mj-lt"/>
              </a:rPr>
              <a:t>Adding a measure of reasonable cost in relation to the outcome?</a:t>
            </a:r>
          </a:p>
          <a:p>
            <a:pPr lvl="1" rtl="0"/>
            <a:r>
              <a:rPr lang="en-US" sz="1600" dirty="0" smtClean="0">
                <a:latin typeface="+mj-lt"/>
              </a:rPr>
              <a:t>Instead of improving the security situation - </a:t>
            </a:r>
            <a:r>
              <a:rPr lang="en-US" sz="1600" u="sng" dirty="0" smtClean="0">
                <a:latin typeface="+mj-lt"/>
              </a:rPr>
              <a:t>creating conditions </a:t>
            </a:r>
            <a:r>
              <a:rPr lang="en-US" sz="1600" dirty="0" smtClean="0">
                <a:latin typeface="+mj-lt"/>
              </a:rPr>
              <a:t>for improving the security situation (conditions that the political level has to take advantage of)</a:t>
            </a:r>
            <a:endParaRPr lang="he-IL" sz="1600" dirty="0" smtClean="0">
              <a:latin typeface="+mj-lt"/>
            </a:endParaRPr>
          </a:p>
        </p:txBody>
      </p:sp>
      <p:sp>
        <p:nvSpPr>
          <p:cNvPr id="5" name="מלבן 4"/>
          <p:cNvSpPr/>
          <p:nvPr/>
        </p:nvSpPr>
        <p:spPr>
          <a:xfrm>
            <a:off x="5292080" y="5157192"/>
            <a:ext cx="1152128" cy="1008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6" name="מלבן 5"/>
          <p:cNvSpPr/>
          <p:nvPr/>
        </p:nvSpPr>
        <p:spPr>
          <a:xfrm>
            <a:off x="5148064" y="5013176"/>
            <a:ext cx="1368152" cy="1223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chemeClr val="tx1"/>
              </a:solidFill>
              <a:effectLst/>
              <a:uLnTx/>
              <a:uFillTx/>
            </a:endParaRPr>
          </a:p>
        </p:txBody>
      </p:sp>
      <p:sp>
        <p:nvSpPr>
          <p:cNvPr id="7" name="TextBox 6"/>
          <p:cNvSpPr txBox="1"/>
          <p:nvPr/>
        </p:nvSpPr>
        <p:spPr>
          <a:xfrm>
            <a:off x="5292080" y="5229200"/>
            <a:ext cx="1072140" cy="523220"/>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Operational decision</a:t>
            </a:r>
            <a:endParaRPr kumimoji="0" lang="he-IL" sz="14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5076056" y="4653136"/>
            <a:ext cx="1428760" cy="3077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Strategic victory</a:t>
            </a:r>
            <a:endParaRPr kumimoji="0" lang="he-IL" sz="1400" b="0" i="0" u="none" strike="noStrike" kern="0" cap="none" spc="0" normalizeH="0" baseline="0" noProof="0" dirty="0">
              <a:ln>
                <a:noFill/>
              </a:ln>
              <a:solidFill>
                <a:sysClr val="windowText" lastClr="000000"/>
              </a:solidFill>
              <a:effectLst/>
              <a:uLnTx/>
              <a:uFillTx/>
            </a:endParaRPr>
          </a:p>
        </p:txBody>
      </p:sp>
      <p:pic>
        <p:nvPicPr>
          <p:cNvPr id="9" name="Picture 2"/>
          <p:cNvPicPr>
            <a:picLocks noChangeAspect="1" noChangeArrowheads="1"/>
          </p:cNvPicPr>
          <p:nvPr/>
        </p:nvPicPr>
        <p:blipFill>
          <a:blip r:embed="rId3" cstate="screen"/>
          <a:srcRect/>
          <a:stretch>
            <a:fillRect/>
          </a:stretch>
        </p:blipFill>
        <p:spPr bwMode="auto">
          <a:xfrm>
            <a:off x="0" y="0"/>
            <a:ext cx="1136122" cy="1340768"/>
          </a:xfrm>
          <a:prstGeom prst="rect">
            <a:avLst/>
          </a:prstGeom>
          <a:noFill/>
          <a:ln w="19050">
            <a:solidFill>
              <a:schemeClr val="tx1"/>
            </a:solidFill>
            <a:miter lim="800000"/>
            <a:headEnd/>
            <a:tailEnd/>
          </a:ln>
          <a:effectLst/>
        </p:spPr>
      </p:pic>
      <p:sp>
        <p:nvSpPr>
          <p:cNvPr id="13" name="מלבן 12"/>
          <p:cNvSpPr/>
          <p:nvPr/>
        </p:nvSpPr>
        <p:spPr>
          <a:xfrm>
            <a:off x="1547664" y="5157192"/>
            <a:ext cx="1080120" cy="9361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4" name="מלבן 13"/>
          <p:cNvSpPr/>
          <p:nvPr/>
        </p:nvSpPr>
        <p:spPr>
          <a:xfrm>
            <a:off x="1403648" y="5085184"/>
            <a:ext cx="1368152" cy="115139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chemeClr val="tx1"/>
              </a:solidFill>
              <a:effectLst/>
              <a:uLnTx/>
              <a:uFillTx/>
            </a:endParaRPr>
          </a:p>
        </p:txBody>
      </p:sp>
      <p:sp>
        <p:nvSpPr>
          <p:cNvPr id="15" name="TextBox 14"/>
          <p:cNvSpPr txBox="1"/>
          <p:nvPr/>
        </p:nvSpPr>
        <p:spPr>
          <a:xfrm>
            <a:off x="1547664" y="5229200"/>
            <a:ext cx="1080120" cy="523220"/>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Operational decision</a:t>
            </a:r>
            <a:endParaRPr kumimoji="0" lang="he-IL" sz="14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1259632" y="4725144"/>
            <a:ext cx="1428760" cy="307777"/>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Strategic victory</a:t>
            </a:r>
            <a:endParaRPr kumimoji="0" lang="he-IL" sz="14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3419872" y="5301208"/>
            <a:ext cx="1643074" cy="338554"/>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In our ‘culture’:</a:t>
            </a:r>
            <a:endParaRPr kumimoji="0" lang="he-IL" sz="1600" b="1"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251520" y="5229200"/>
            <a:ext cx="1319546" cy="584775"/>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But perhaps?:</a:t>
            </a:r>
            <a:endParaRPr kumimoji="0" lang="he-IL" sz="1600" b="1" i="0" u="none" strike="noStrike" kern="0" cap="none" spc="0" normalizeH="0" baseline="0" noProof="0" dirty="0">
              <a:ln>
                <a:noFill/>
              </a:ln>
              <a:solidFill>
                <a:sysClr val="windowText" lastClr="000000"/>
              </a:solidFill>
              <a:effectLst/>
              <a:uLnTx/>
              <a:uFillTx/>
            </a:endParaRPr>
          </a:p>
        </p:txBody>
      </p:sp>
      <p:sp>
        <p:nvSpPr>
          <p:cNvPr id="17" name="מציין מיקום תוכן 2"/>
          <p:cNvSpPr txBox="1">
            <a:spLocks/>
          </p:cNvSpPr>
          <p:nvPr/>
        </p:nvSpPr>
        <p:spPr bwMode="auto">
          <a:xfrm>
            <a:off x="323528" y="4077072"/>
            <a:ext cx="835292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marL="342900" marR="0" lvl="0" indent="-342900" algn="l" defTabSz="914400" rtl="0" eaLnBrk="1" fontAlgn="base" latinLnBrk="0" hangingPunct="1">
              <a:lnSpc>
                <a:spcPct val="150000"/>
              </a:lnSpc>
              <a:spcBef>
                <a:spcPct val="0"/>
              </a:spcBef>
              <a:spcAft>
                <a:spcPct val="0"/>
              </a:spcAft>
              <a:buClrTx/>
              <a:buSzPct val="100000"/>
              <a:buFont typeface="Arial" pitchFamily="34" charset="0"/>
              <a:buNone/>
              <a:tabLst/>
              <a:defRPr/>
            </a:pPr>
            <a:r>
              <a:rPr kumimoji="0" lang="en-US" sz="4800" b="0" i="0" u="none" strike="noStrike" kern="0" cap="none" spc="0" normalizeH="0" baseline="0" noProof="0" dirty="0" smtClean="0">
                <a:ln>
                  <a:noFill/>
                </a:ln>
                <a:solidFill>
                  <a:srgbClr val="002060"/>
                </a:solidFill>
                <a:effectLst/>
                <a:uLnTx/>
                <a:uFillTx/>
                <a:latin typeface="+mj-lt"/>
                <a:ea typeface="Tahoma" pitchFamily="34" charset="0"/>
                <a:cs typeface="Tahoma" pitchFamily="34" charset="0"/>
              </a:rPr>
              <a:t>B. The link between victory and the operational decision, or what is the component of operational decisions in victory?</a:t>
            </a:r>
            <a:endParaRPr kumimoji="0" lang="he-IL" sz="4800" b="0" i="0" u="none" strike="noStrike" kern="0" cap="none" spc="0" normalizeH="0" baseline="0" noProof="0" dirty="0" smtClean="0">
              <a:ln>
                <a:noFill/>
              </a:ln>
              <a:solidFill>
                <a:srgbClr val="002060"/>
              </a:solidFill>
              <a:effectLst/>
              <a:uLnTx/>
              <a:uFillTx/>
              <a:latin typeface="+mj-lt"/>
              <a:ea typeface="Tahoma" pitchFamily="34" charset="0"/>
              <a:cs typeface="Tahoma" pitchFamily="34" charset="0"/>
            </a:endParaRPr>
          </a:p>
          <a:p>
            <a:pPr marL="742950" marR="0" lvl="1" indent="-285750" algn="r" defTabSz="914400" rtl="1" eaLnBrk="0" fontAlgn="base" latinLnBrk="0" hangingPunct="0">
              <a:lnSpc>
                <a:spcPct val="150000"/>
              </a:lnSpc>
              <a:spcBef>
                <a:spcPct val="0"/>
              </a:spcBef>
              <a:spcAft>
                <a:spcPct val="0"/>
              </a:spcAft>
              <a:buClrTx/>
              <a:buSzPct val="100000"/>
              <a:buFont typeface="Arial" pitchFamily="34" charset="0"/>
              <a:buChar char="•"/>
              <a:tabLst/>
              <a:defRPr/>
            </a:pPr>
            <a:endParaRPr kumimoji="0" lang="he-IL" sz="1800" b="1" i="0" u="none" strike="noStrike" kern="0" cap="none" spc="0" normalizeH="0" baseline="0" noProof="0" dirty="0" smtClean="0">
              <a:ln>
                <a:noFill/>
              </a:ln>
              <a:solidFill>
                <a:schemeClr val="tx1"/>
              </a:solidFill>
              <a:effectLst/>
              <a:uLnTx/>
              <a:uFillTx/>
              <a:latin typeface="+mj-lt"/>
              <a:ea typeface="Tahoma" pitchFamily="34" charset="0"/>
              <a:cs typeface="Tahoma" pitchFamily="34" charset="0"/>
            </a:endParaRPr>
          </a:p>
          <a:p>
            <a:pPr marL="742950" marR="0" lvl="1" indent="-285750" algn="r" defTabSz="914400" rtl="1" eaLnBrk="0" fontAlgn="base" latinLnBrk="0" hangingPunct="0">
              <a:lnSpc>
                <a:spcPct val="150000"/>
              </a:lnSpc>
              <a:spcBef>
                <a:spcPct val="0"/>
              </a:spcBef>
              <a:spcAft>
                <a:spcPct val="0"/>
              </a:spcAft>
              <a:buClrTx/>
              <a:buSzPct val="100000"/>
              <a:buFont typeface="Arial" pitchFamily="34" charset="0"/>
              <a:buChar char="•"/>
              <a:tabLst/>
              <a:defRPr/>
            </a:pPr>
            <a:endParaRPr kumimoji="0" lang="he-IL" sz="1800" b="1" i="0" u="none" strike="noStrike" kern="0" cap="none" spc="0" normalizeH="0" baseline="0" noProof="0" dirty="0">
              <a:ln>
                <a:noFill/>
              </a:ln>
              <a:solidFill>
                <a:schemeClr val="tx1"/>
              </a:solidFill>
              <a:effectLst/>
              <a:uLnTx/>
              <a:uFillTx/>
              <a:latin typeface="+mj-lt"/>
              <a:ea typeface="Tahoma" pitchFamily="34" charset="0"/>
              <a:cs typeface="Tahoma" pitchFamily="34" charset="0"/>
            </a:endParaRPr>
          </a:p>
        </p:txBody>
      </p:sp>
      <p:sp>
        <p:nvSpPr>
          <p:cNvPr id="20" name="TextBox 19"/>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022671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2" name="כותרת 1"/>
          <p:cNvSpPr>
            <a:spLocks noGrp="1"/>
          </p:cNvSpPr>
          <p:nvPr>
            <p:ph type="title"/>
          </p:nvPr>
        </p:nvSpPr>
        <p:spPr>
          <a:xfrm>
            <a:off x="0" y="0"/>
            <a:ext cx="8328574" cy="868346"/>
          </a:xfrm>
        </p:spPr>
        <p:txBody>
          <a:bodyPr/>
          <a:lstStyle/>
          <a:p>
            <a:pPr fontAlgn="ctr"/>
            <a:r>
              <a:rPr lang="en-US" sz="2400" b="0" dirty="0" smtClean="0">
                <a:latin typeface="+mj-lt"/>
              </a:rPr>
              <a:t>Distinguishing between victory and an operational decision - an example</a:t>
            </a:r>
            <a:endParaRPr lang="en-US" sz="2400" b="0" dirty="0">
              <a:latin typeface="+mj-lt"/>
            </a:endParaRPr>
          </a:p>
        </p:txBody>
      </p:sp>
      <p:graphicFrame>
        <p:nvGraphicFramePr>
          <p:cNvPr id="4" name="מציין מיקום תוכן 3"/>
          <p:cNvGraphicFramePr>
            <a:graphicFrameLocks noGrp="1"/>
          </p:cNvGraphicFramePr>
          <p:nvPr>
            <p:ph idx="1"/>
          </p:nvPr>
        </p:nvGraphicFramePr>
        <p:xfrm>
          <a:off x="214283" y="714356"/>
          <a:ext cx="8750205" cy="5961229"/>
        </p:xfrm>
        <a:graphic>
          <a:graphicData uri="http://schemas.openxmlformats.org/drawingml/2006/table">
            <a:tbl>
              <a:tblPr rtl="1"/>
              <a:tblGrid>
                <a:gridCol w="1395120">
                  <a:extLst>
                    <a:ext uri="{9D8B030D-6E8A-4147-A177-3AD203B41FA5}">
                      <a16:colId xmlns:a16="http://schemas.microsoft.com/office/drawing/2014/main" val="20000"/>
                    </a:ext>
                  </a:extLst>
                </a:gridCol>
                <a:gridCol w="2403000">
                  <a:extLst>
                    <a:ext uri="{9D8B030D-6E8A-4147-A177-3AD203B41FA5}">
                      <a16:colId xmlns:a16="http://schemas.microsoft.com/office/drawing/2014/main" val="20001"/>
                    </a:ext>
                  </a:extLst>
                </a:gridCol>
                <a:gridCol w="2728403">
                  <a:extLst>
                    <a:ext uri="{9D8B030D-6E8A-4147-A177-3AD203B41FA5}">
                      <a16:colId xmlns:a16="http://schemas.microsoft.com/office/drawing/2014/main" val="20002"/>
                    </a:ext>
                  </a:extLst>
                </a:gridCol>
                <a:gridCol w="2223682">
                  <a:extLst>
                    <a:ext uri="{9D8B030D-6E8A-4147-A177-3AD203B41FA5}">
                      <a16:colId xmlns:a16="http://schemas.microsoft.com/office/drawing/2014/main" val="20003"/>
                    </a:ext>
                  </a:extLst>
                </a:gridCol>
              </a:tblGrid>
              <a:tr h="842436">
                <a:tc>
                  <a:txBody>
                    <a:bodyPr/>
                    <a:lstStyle/>
                    <a:p>
                      <a:pPr indent="-288290" algn="just" rtl="1">
                        <a:lnSpc>
                          <a:spcPct val="150000"/>
                        </a:lnSpc>
                        <a:spcBef>
                          <a:spcPts val="600"/>
                        </a:spcBef>
                        <a:spcAft>
                          <a:spcPts val="0"/>
                        </a:spcAft>
                        <a:tabLst>
                          <a:tab pos="457200" algn="l"/>
                        </a:tabLst>
                      </a:pPr>
                      <a:endParaRPr lang="he-IL" sz="12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cap="all" dirty="0" smtClean="0">
                          <a:latin typeface="Times New Roman"/>
                          <a:ea typeface="Times New Roman"/>
                          <a:cs typeface="David"/>
                        </a:rPr>
                        <a:t>The Dimension / face of Hezbollah</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600" cap="all" dirty="0" smtClean="0">
                          <a:latin typeface="Times New Roman"/>
                          <a:ea typeface="Times New Roman"/>
                          <a:cs typeface="David"/>
                        </a:rPr>
                        <a:t>The center of the</a:t>
                      </a:r>
                      <a:r>
                        <a:rPr lang="en-US" sz="1600" cap="all" baseline="0" dirty="0" smtClean="0">
                          <a:latin typeface="Times New Roman"/>
                          <a:ea typeface="Times New Roman"/>
                          <a:cs typeface="David"/>
                        </a:rPr>
                        <a:t> weight</a:t>
                      </a:r>
                      <a:r>
                        <a:rPr lang="en-US" sz="1600" cap="all" dirty="0" smtClean="0">
                          <a:latin typeface="Times New Roman"/>
                          <a:ea typeface="Times New Roman"/>
                          <a:cs typeface="David"/>
                        </a:rPr>
                        <a:t> / asset</a:t>
                      </a:r>
                      <a:endParaRPr lang="en-US" sz="14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cap="all" dirty="0" smtClean="0">
                          <a:latin typeface="Times New Roman"/>
                          <a:ea typeface="Times New Roman"/>
                          <a:cs typeface="David"/>
                        </a:rPr>
                        <a:t>Achievement required against each dimension / face of the organization</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9332">
                <a:tc rowSpan="4">
                  <a:txBody>
                    <a:bodyPr/>
                    <a:lstStyle/>
                    <a:p>
                      <a:pPr indent="-288290" algn="ctr" rtl="1">
                        <a:lnSpc>
                          <a:spcPct val="150000"/>
                        </a:lnSpc>
                        <a:spcBef>
                          <a:spcPts val="600"/>
                        </a:spcBef>
                        <a:spcAft>
                          <a:spcPts val="0"/>
                        </a:spcAft>
                        <a:tabLst>
                          <a:tab pos="457200" algn="l"/>
                        </a:tabLst>
                      </a:pPr>
                      <a:endParaRPr lang="he-IL" sz="1200" cap="all" dirty="0">
                        <a:latin typeface="Times New Roman"/>
                        <a:ea typeface="Times New Roman"/>
                        <a:cs typeface="David"/>
                      </a:endParaRPr>
                    </a:p>
                    <a:p>
                      <a:pPr indent="-288290" algn="ctr" rtl="1">
                        <a:lnSpc>
                          <a:spcPct val="150000"/>
                        </a:lnSpc>
                        <a:spcBef>
                          <a:spcPts val="600"/>
                        </a:spcBef>
                        <a:spcAft>
                          <a:spcPts val="0"/>
                        </a:spcAft>
                        <a:tabLst>
                          <a:tab pos="457200" algn="l"/>
                        </a:tabLst>
                      </a:pPr>
                      <a:r>
                        <a:rPr lang="en-US" sz="1400" b="1" cap="all" dirty="0" smtClean="0">
                          <a:highlight>
                            <a:srgbClr val="FFFF00"/>
                          </a:highlight>
                          <a:latin typeface="Times New Roman"/>
                          <a:ea typeface="Times New Roman"/>
                          <a:cs typeface="David"/>
                        </a:rPr>
                        <a:t>Hezbollah as an entity / political– social organization</a:t>
                      </a:r>
                      <a:endParaRPr lang="he-IL" sz="1400" b="1" cap="all" dirty="0" smtClean="0">
                        <a:highlight>
                          <a:srgbClr val="FFFF00"/>
                        </a:highlight>
                        <a:latin typeface="Times New Roman"/>
                        <a:ea typeface="Times New Roman"/>
                        <a:cs typeface="David"/>
                      </a:endParaRPr>
                    </a:p>
                    <a:p>
                      <a:pPr indent="-288290" algn="ctr" rtl="1">
                        <a:lnSpc>
                          <a:spcPct val="150000"/>
                        </a:lnSpc>
                        <a:spcBef>
                          <a:spcPts val="600"/>
                        </a:spcBef>
                        <a:spcAft>
                          <a:spcPts val="0"/>
                        </a:spcAft>
                        <a:tabLst>
                          <a:tab pos="457200" algn="l"/>
                        </a:tabLst>
                      </a:pPr>
                      <a:r>
                        <a:rPr lang="en-US" sz="1400" b="1" u="sng" cap="all" dirty="0" smtClean="0">
                          <a:latin typeface="Times New Roman"/>
                          <a:ea typeface="Times New Roman"/>
                          <a:cs typeface="David"/>
                        </a:rPr>
                        <a:t>(Equivalent to the State of Israel)</a:t>
                      </a:r>
                      <a:endParaRPr lang="en-US" sz="14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0">
                        <a:lnSpc>
                          <a:spcPct val="150000"/>
                        </a:lnSpc>
                        <a:spcBef>
                          <a:spcPts val="600"/>
                        </a:spcBef>
                        <a:spcAft>
                          <a:spcPts val="0"/>
                        </a:spcAft>
                        <a:tabLst>
                          <a:tab pos="457200" algn="l"/>
                        </a:tabLst>
                      </a:pPr>
                      <a:r>
                        <a:rPr lang="en-US" sz="1200" b="1" u="sng" cap="all" dirty="0" smtClean="0">
                          <a:solidFill>
                            <a:srgbClr val="FF0000"/>
                          </a:solidFill>
                          <a:highlight>
                            <a:srgbClr val="FFFF00"/>
                          </a:highlight>
                          <a:latin typeface="Times New Roman"/>
                          <a:ea typeface="Times New Roman"/>
                          <a:cs typeface="David"/>
                        </a:rPr>
                        <a:t>High trajectory based military system</a:t>
                      </a:r>
                    </a:p>
                    <a:p>
                      <a:pPr indent="-288290" algn="ctr" rtl="0">
                        <a:lnSpc>
                          <a:spcPct val="150000"/>
                        </a:lnSpc>
                        <a:spcBef>
                          <a:spcPts val="600"/>
                        </a:spcBef>
                        <a:spcAft>
                          <a:spcPts val="0"/>
                        </a:spcAft>
                        <a:tabLst>
                          <a:tab pos="457200" algn="l"/>
                        </a:tabLst>
                      </a:pPr>
                      <a:r>
                        <a:rPr lang="en-US" sz="1200" cap="all" dirty="0" smtClean="0">
                          <a:latin typeface="Times New Roman"/>
                          <a:ea typeface="Times New Roman"/>
                          <a:cs typeface="David"/>
                        </a:rPr>
                        <a:t>For</a:t>
                      </a:r>
                      <a:r>
                        <a:rPr lang="en-US" sz="1200" cap="all" baseline="0" dirty="0" smtClean="0">
                          <a:latin typeface="Times New Roman"/>
                          <a:ea typeface="Times New Roman"/>
                          <a:cs typeface="David"/>
                        </a:rPr>
                        <a:t> attacking Israel</a:t>
                      </a:r>
                      <a:endParaRPr lang="en-US" sz="1200" cap="all" dirty="0" smtClean="0">
                        <a:latin typeface="Times New Roman"/>
                        <a:ea typeface="Times New Roman"/>
                        <a:cs typeface="David"/>
                      </a:endParaRPr>
                    </a:p>
                    <a:p>
                      <a:pPr indent="-288290" algn="ctr" rtl="1">
                        <a:lnSpc>
                          <a:spcPct val="150000"/>
                        </a:lnSpc>
                        <a:spcBef>
                          <a:spcPts val="600"/>
                        </a:spcBef>
                        <a:spcAft>
                          <a:spcPts val="0"/>
                        </a:spcAft>
                        <a:tabLst>
                          <a:tab pos="457200" algn="l"/>
                        </a:tabLst>
                      </a:pPr>
                      <a:r>
                        <a:rPr lang="en-US" sz="1200" b="1" u="sng" cap="all" dirty="0" smtClean="0">
                          <a:latin typeface="Times New Roman"/>
                          <a:ea typeface="Times New Roman"/>
                          <a:cs typeface="David"/>
                        </a:rPr>
                        <a:t>(Parallel</a:t>
                      </a:r>
                      <a:r>
                        <a:rPr lang="en-US" sz="1200" b="1" u="sng" cap="all" baseline="0" dirty="0" smtClean="0">
                          <a:latin typeface="Times New Roman"/>
                          <a:ea typeface="Times New Roman"/>
                          <a:cs typeface="David"/>
                        </a:rPr>
                        <a:t> to that of the IDF)</a:t>
                      </a:r>
                      <a:endParaRPr lang="en-US" sz="12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Military centers of weight: </a:t>
                      </a:r>
                      <a:r>
                        <a:rPr lang="en-US" sz="1200" cap="all" dirty="0" smtClean="0">
                          <a:latin typeface="Times New Roman"/>
                          <a:ea typeface="Times New Roman"/>
                          <a:cs typeface="David"/>
                        </a:rPr>
                        <a:t>Command and control, land surface missile, land to land long-term</a:t>
                      </a:r>
                      <a:r>
                        <a:rPr lang="en-US" sz="1200" cap="all" baseline="0" dirty="0" smtClean="0">
                          <a:latin typeface="Times New Roman"/>
                          <a:ea typeface="Times New Roman"/>
                          <a:cs typeface="David"/>
                        </a:rPr>
                        <a:t> rockets</a:t>
                      </a:r>
                      <a:r>
                        <a:rPr lang="en-US" sz="1200" cap="all" dirty="0" smtClean="0">
                          <a:latin typeface="Times New Roman"/>
                          <a:ea typeface="Times New Roman"/>
                          <a:cs typeface="David"/>
                        </a:rPr>
                        <a:t>, special forces (and other components of quality)</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kern="1200" cap="all" dirty="0" smtClean="0">
                          <a:solidFill>
                            <a:srgbClr val="FF0000"/>
                          </a:solidFill>
                          <a:highlight>
                            <a:srgbClr val="FFFF00"/>
                          </a:highlight>
                          <a:latin typeface="Times New Roman"/>
                          <a:ea typeface="Times New Roman"/>
                          <a:cs typeface="David"/>
                        </a:rPr>
                        <a:t>Operational</a:t>
                      </a:r>
                      <a:r>
                        <a:rPr lang="en-US" sz="1200" b="1" u="sng" kern="1200" cap="all" baseline="0" dirty="0" smtClean="0">
                          <a:solidFill>
                            <a:srgbClr val="FF0000"/>
                          </a:solidFill>
                          <a:highlight>
                            <a:srgbClr val="FFFF00"/>
                          </a:highlight>
                          <a:latin typeface="Times New Roman"/>
                          <a:ea typeface="Times New Roman"/>
                          <a:cs typeface="David"/>
                        </a:rPr>
                        <a:t> decision of a high-trajectory “army”</a:t>
                      </a:r>
                      <a:r>
                        <a:rPr lang="en-US" sz="1200" cap="all" dirty="0" smtClean="0">
                          <a:latin typeface="Times New Roman"/>
                          <a:ea typeface="Times New Roman"/>
                          <a:cs typeface="David"/>
                        </a:rPr>
                        <a:t> (And attacking the contact line) of </a:t>
                      </a:r>
                      <a:r>
                        <a:rPr lang="en-US" sz="1200" cap="all" dirty="0" err="1" smtClean="0">
                          <a:latin typeface="Times New Roman"/>
                          <a:ea typeface="Times New Roman"/>
                          <a:cs typeface="David"/>
                        </a:rPr>
                        <a:t>hezbollah</a:t>
                      </a:r>
                      <a:endParaRPr lang="en-US" sz="12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3709">
                <a:tc vMerge="1">
                  <a:txBody>
                    <a:bodyPr/>
                    <a:lstStyle/>
                    <a:p>
                      <a:pPr rtl="1"/>
                      <a:endParaRPr lang="he-IL"/>
                    </a:p>
                  </a:txBody>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Lebanon shield</a:t>
                      </a:r>
                    </a:p>
                    <a:p>
                      <a:pPr indent="-288290" algn="ctr" rtl="1">
                        <a:lnSpc>
                          <a:spcPct val="150000"/>
                        </a:lnSpc>
                        <a:spcBef>
                          <a:spcPts val="600"/>
                        </a:spcBef>
                        <a:spcAft>
                          <a:spcPts val="0"/>
                        </a:spcAft>
                        <a:tabLst>
                          <a:tab pos="457200" algn="l"/>
                        </a:tabLst>
                      </a:pPr>
                      <a:r>
                        <a:rPr lang="en-US" sz="1200" cap="all" dirty="0" smtClean="0">
                          <a:latin typeface="Times New Roman"/>
                          <a:ea typeface="Times New Roman"/>
                          <a:cs typeface="David"/>
                        </a:rPr>
                        <a:t>(Dominant political, military)</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Assets: </a:t>
                      </a:r>
                      <a:r>
                        <a:rPr lang="en-US" sz="1200" cap="all" dirty="0" smtClean="0">
                          <a:latin typeface="Times New Roman"/>
                          <a:ea typeface="Times New Roman"/>
                          <a:cs typeface="David"/>
                        </a:rPr>
                        <a:t>Territorial integrity and security of Lebanon</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Occupying an area valuable political bargaining.</a:t>
                      </a:r>
                      <a:r>
                        <a:rPr lang="en-US" sz="1200" cap="all" dirty="0" smtClean="0">
                          <a:latin typeface="Times New Roman"/>
                          <a:ea typeface="Times New Roman"/>
                          <a:cs typeface="David"/>
                        </a:rPr>
                        <a:t> Damage to civilians resulting from war</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7160">
                <a:tc vMerge="1">
                  <a:txBody>
                    <a:bodyPr/>
                    <a:lstStyle/>
                    <a:p>
                      <a:pPr rtl="1"/>
                      <a:endParaRPr lang="he-IL"/>
                    </a:p>
                  </a:txBody>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Shiite</a:t>
                      </a:r>
                      <a:r>
                        <a:rPr lang="en-US" sz="1200" b="1" u="sng" cap="all" baseline="0" dirty="0" smtClean="0">
                          <a:highlight>
                            <a:srgbClr val="FFFF00"/>
                          </a:highlight>
                          <a:latin typeface="Times New Roman"/>
                          <a:ea typeface="Times New Roman"/>
                          <a:cs typeface="David"/>
                        </a:rPr>
                        <a:t> organization</a:t>
                      </a:r>
                    </a:p>
                    <a:p>
                      <a:pPr indent="-288290" algn="ctr" rtl="1">
                        <a:lnSpc>
                          <a:spcPct val="150000"/>
                        </a:lnSpc>
                        <a:spcBef>
                          <a:spcPts val="600"/>
                        </a:spcBef>
                        <a:spcAft>
                          <a:spcPts val="0"/>
                        </a:spcAft>
                        <a:tabLst>
                          <a:tab pos="457200" algn="l"/>
                        </a:tabLst>
                      </a:pPr>
                      <a:r>
                        <a:rPr lang="en-US" sz="1200" cap="all" dirty="0" smtClean="0">
                          <a:latin typeface="Times New Roman"/>
                          <a:ea typeface="Times New Roman"/>
                          <a:cs typeface="David"/>
                        </a:rPr>
                        <a:t>(Population, mechanisms and institutions)</a:t>
                      </a:r>
                      <a:endParaRPr lang="en-US" sz="12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smtClean="0">
                          <a:highlight>
                            <a:srgbClr val="FFFF00"/>
                          </a:highlight>
                          <a:latin typeface="Times New Roman"/>
                          <a:ea typeface="Times New Roman"/>
                          <a:cs typeface="David"/>
                        </a:rPr>
                        <a:t>Assets:</a:t>
                      </a:r>
                      <a:r>
                        <a:rPr lang="en-US" sz="1200" b="0" u="none" cap="all" baseline="0" smtClean="0">
                          <a:highlight>
                            <a:srgbClr val="FFFF00"/>
                          </a:highlight>
                          <a:latin typeface="Times New Roman"/>
                          <a:ea typeface="Times New Roman"/>
                          <a:cs typeface="David"/>
                        </a:rPr>
                        <a:t> </a:t>
                      </a:r>
                      <a:r>
                        <a:rPr lang="en-US" sz="1200" cap="all" smtClean="0">
                          <a:latin typeface="Times New Roman"/>
                          <a:ea typeface="Times New Roman"/>
                          <a:cs typeface="David"/>
                        </a:rPr>
                        <a:t>Security and economic situation of the Shiite population</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Harm to the Shiite population </a:t>
                      </a:r>
                      <a:r>
                        <a:rPr lang="en-US" sz="1200" cap="all" dirty="0" smtClean="0">
                          <a:latin typeface="Times New Roman"/>
                          <a:ea typeface="Times New Roman"/>
                          <a:cs typeface="David"/>
                        </a:rPr>
                        <a:t>As a result of the fighting</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7160">
                <a:tc vMerge="1">
                  <a:txBody>
                    <a:bodyPr/>
                    <a:lstStyle/>
                    <a:p>
                      <a:pPr rtl="1"/>
                      <a:endParaRPr lang="he-IL"/>
                    </a:p>
                  </a:txBody>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"State-axis"</a:t>
                      </a:r>
                      <a:r>
                        <a:rPr lang="en-US" sz="1200" cap="all" dirty="0" smtClean="0">
                          <a:latin typeface="Times New Roman"/>
                          <a:ea typeface="Times New Roman"/>
                          <a:cs typeface="David"/>
                        </a:rPr>
                        <a:t>(A proxy of Iran, defending the Assad regime)</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Assets:</a:t>
                      </a:r>
                      <a:r>
                        <a:rPr lang="en-US" sz="1200" b="1" u="none" cap="all" dirty="0" smtClean="0">
                          <a:highlight>
                            <a:srgbClr val="FFFF00"/>
                          </a:highlight>
                          <a:latin typeface="Times New Roman"/>
                          <a:ea typeface="Times New Roman"/>
                          <a:cs typeface="David"/>
                        </a:rPr>
                        <a:t> </a:t>
                      </a:r>
                      <a:r>
                        <a:rPr lang="en-US" sz="1200" cap="all" dirty="0" smtClean="0">
                          <a:latin typeface="Times New Roman"/>
                          <a:ea typeface="Times New Roman"/>
                          <a:cs typeface="David"/>
                        </a:rPr>
                        <a:t>Assad regime in Syria and the area as a land bridge</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rtl="1">
                        <a:lnSpc>
                          <a:spcPct val="150000"/>
                        </a:lnSpc>
                        <a:spcBef>
                          <a:spcPts val="600"/>
                        </a:spcBef>
                        <a:spcAft>
                          <a:spcPts val="0"/>
                        </a:spcAft>
                        <a:tabLst>
                          <a:tab pos="457200" algn="l"/>
                        </a:tabLst>
                      </a:pPr>
                      <a:r>
                        <a:rPr lang="en-US" sz="1200" b="1" u="sng" cap="all" dirty="0" smtClean="0">
                          <a:highlight>
                            <a:srgbClr val="FFFF00"/>
                          </a:highlight>
                          <a:latin typeface="Times New Roman"/>
                          <a:ea typeface="Times New Roman"/>
                          <a:cs typeface="David"/>
                        </a:rPr>
                        <a:t>Harm to the </a:t>
                      </a:r>
                      <a:r>
                        <a:rPr lang="en-US" sz="1200" b="1" u="sng" cap="all" dirty="0" err="1" smtClean="0">
                          <a:highlight>
                            <a:srgbClr val="FFFF00"/>
                          </a:highlight>
                          <a:latin typeface="Times New Roman"/>
                          <a:ea typeface="Times New Roman"/>
                          <a:cs typeface="David"/>
                        </a:rPr>
                        <a:t>assad</a:t>
                      </a:r>
                      <a:r>
                        <a:rPr lang="en-US" sz="1200" b="1" u="sng" cap="all" dirty="0" smtClean="0">
                          <a:highlight>
                            <a:srgbClr val="FFFF00"/>
                          </a:highlight>
                          <a:latin typeface="Times New Roman"/>
                          <a:ea typeface="Times New Roman"/>
                          <a:cs typeface="David"/>
                        </a:rPr>
                        <a:t> regime, </a:t>
                      </a:r>
                      <a:r>
                        <a:rPr lang="en-US" sz="1200" cap="all" dirty="0" smtClean="0">
                          <a:latin typeface="Times New Roman"/>
                          <a:ea typeface="Times New Roman"/>
                          <a:cs typeface="David"/>
                        </a:rPr>
                        <a:t>Damage to Hezbollah in Syria</a:t>
                      </a:r>
                      <a:endParaRPr lang="en-US" sz="1100" cap="all" dirty="0">
                        <a:latin typeface="Times New Roman"/>
                        <a:ea typeface="Times New Roman"/>
                        <a:cs typeface="David"/>
                      </a:endParaRPr>
                    </a:p>
                  </a:txBody>
                  <a:tcPr marL="66558" marR="66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337" name="AutoShape 1"/>
          <p:cNvSpPr>
            <a:spLocks/>
          </p:cNvSpPr>
          <p:nvPr/>
        </p:nvSpPr>
        <p:spPr bwMode="auto">
          <a:xfrm>
            <a:off x="-47625" y="101600"/>
            <a:ext cx="90488" cy="3578225"/>
          </a:xfrm>
          <a:prstGeom prst="rightBrace">
            <a:avLst>
              <a:gd name="adj1" fmla="val 329530"/>
              <a:gd name="adj2" fmla="val 50000"/>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96245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latin typeface="+mj-lt"/>
              </a:rPr>
              <a:t>Victory and the Operational Decision</a:t>
            </a:r>
            <a:endParaRPr lang="he-IL" dirty="0">
              <a:latin typeface="+mj-lt"/>
            </a:endParaRPr>
          </a:p>
        </p:txBody>
      </p:sp>
      <p:sp>
        <p:nvSpPr>
          <p:cNvPr id="4" name="TextBox 3"/>
          <p:cNvSpPr txBox="1"/>
          <p:nvPr/>
        </p:nvSpPr>
        <p:spPr>
          <a:xfrm>
            <a:off x="1187624" y="764704"/>
            <a:ext cx="6929486" cy="1015663"/>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A distinction between (for example): victory over Hezbollah as an entity / socio-political organization (parallel the Israeli) and the "Army of Hezbollah" – high trajectory, etc.</a:t>
            </a:r>
            <a:endParaRPr kumimoji="0" lang="he-IL" sz="2000" b="1" i="0" u="none" strike="noStrike" kern="0" cap="none" spc="0" normalizeH="0" baseline="0" noProof="0" dirty="0" smtClean="0">
              <a:ln>
                <a:noFill/>
              </a:ln>
              <a:solidFill>
                <a:sysClr val="windowText" lastClr="000000"/>
              </a:solidFill>
              <a:effectLst/>
              <a:uLnTx/>
              <a:uFillTx/>
            </a:endParaRPr>
          </a:p>
        </p:txBody>
      </p:sp>
      <p:pic>
        <p:nvPicPr>
          <p:cNvPr id="1026" name="Picture 2"/>
          <p:cNvPicPr>
            <a:picLocks noChangeAspect="1" noChangeArrowheads="1"/>
          </p:cNvPicPr>
          <p:nvPr/>
        </p:nvPicPr>
        <p:blipFill>
          <a:blip r:embed="rId2" cstate="print"/>
          <a:srcRect/>
          <a:stretch>
            <a:fillRect/>
          </a:stretch>
        </p:blipFill>
        <p:spPr bwMode="auto">
          <a:xfrm>
            <a:off x="1259632" y="1844824"/>
            <a:ext cx="6858048" cy="4392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1331640" y="1916832"/>
            <a:ext cx="66247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Victory of the Hezbollah as a political-social entity/organization , is made up of:</a:t>
            </a:r>
            <a:endParaRPr kumimoji="0" lang="he-IL" sz="18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4572000" y="2564904"/>
            <a:ext cx="222386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Harm to the Shiites from the fighting</a:t>
            </a:r>
            <a:endParaRPr kumimoji="0" lang="he-IL" sz="18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2411760" y="2564904"/>
            <a:ext cx="229587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Harm to the whole population of Lebanon from the fighting</a:t>
            </a:r>
            <a:endParaRPr kumimoji="0" lang="he-IL" sz="16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5076056" y="3284984"/>
            <a:ext cx="172819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Threat of harm to the Assad Regime, for Hezbollah in Syria</a:t>
            </a:r>
            <a:endParaRPr kumimoji="0" lang="he-IL" sz="16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5076056" y="4437112"/>
            <a:ext cx="172819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Occupying an area valuable as a political bargaining chip / threat of a new security regime</a:t>
            </a:r>
            <a:endParaRPr kumimoji="0" lang="he-IL" sz="16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3923928" y="4293096"/>
            <a:ext cx="1080120" cy="52322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Command and control</a:t>
            </a:r>
            <a:endParaRPr kumimoji="0" lang="he-IL" sz="1400" b="0" i="0" u="none" strike="noStrike" kern="0" cap="none" spc="0" normalizeH="0" baseline="0" noProof="0" dirty="0">
              <a:ln>
                <a:noFill/>
              </a:ln>
              <a:solidFill>
                <a:sysClr val="windowText" lastClr="000000"/>
              </a:solidFill>
              <a:effectLst/>
              <a:uLnTx/>
              <a:uFillTx/>
            </a:endParaRPr>
          </a:p>
        </p:txBody>
      </p:sp>
      <p:sp>
        <p:nvSpPr>
          <p:cNvPr id="12" name="מלבן 11"/>
          <p:cNvSpPr/>
          <p:nvPr/>
        </p:nvSpPr>
        <p:spPr>
          <a:xfrm>
            <a:off x="2627784" y="4221088"/>
            <a:ext cx="122413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land surface missile</a:t>
            </a:r>
            <a:endParaRPr kumimoji="0" lang="he-IL" sz="16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3635896" y="4869160"/>
            <a:ext cx="1368152"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Long-range land to land rockets</a:t>
            </a:r>
            <a:endParaRPr kumimoji="0" lang="he-IL" sz="1600" b="0"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2699792" y="5373216"/>
            <a:ext cx="864096" cy="58477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 more</a:t>
            </a:r>
            <a:endParaRPr kumimoji="0" lang="he-IL" sz="16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2627784" y="4869160"/>
            <a:ext cx="936104" cy="58477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Special forces</a:t>
            </a:r>
            <a:endParaRPr kumimoji="0" lang="he-IL" sz="16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2555776" y="3356992"/>
            <a:ext cx="2520280" cy="95410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Operational decision of the violent Hezbollah campaign by harming the main centers of weight:</a:t>
            </a:r>
            <a:endParaRPr kumimoji="0" lang="he-IL"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41391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285728"/>
            <a:ext cx="7200920" cy="511156"/>
          </a:xfrm>
        </p:spPr>
        <p:txBody>
          <a:bodyPr/>
          <a:lstStyle/>
          <a:p>
            <a:r>
              <a:rPr lang="en-US" dirty="0" smtClean="0">
                <a:latin typeface="+mj-lt"/>
              </a:rPr>
              <a:t>Proposal for Discussion</a:t>
            </a:r>
            <a:endParaRPr lang="he-IL" dirty="0">
              <a:latin typeface="+mj-lt"/>
            </a:endParaRPr>
          </a:p>
        </p:txBody>
      </p:sp>
      <p:sp>
        <p:nvSpPr>
          <p:cNvPr id="3" name="מציין מיקום תוכן 2"/>
          <p:cNvSpPr>
            <a:spLocks noGrp="1"/>
          </p:cNvSpPr>
          <p:nvPr>
            <p:ph idx="1"/>
          </p:nvPr>
        </p:nvSpPr>
        <p:spPr/>
        <p:txBody>
          <a:bodyPr/>
          <a:lstStyle/>
          <a:p>
            <a:pPr rtl="0"/>
            <a:r>
              <a:rPr lang="en-US" dirty="0" smtClean="0">
                <a:latin typeface="+mj-lt"/>
              </a:rPr>
              <a:t>Victory – Must there be an 'enhanced‘ definition that will guide better the use of force + can it be more measurable?</a:t>
            </a:r>
          </a:p>
          <a:p>
            <a:pPr rtl="0"/>
            <a:r>
              <a:rPr lang="en-US" dirty="0" smtClean="0">
                <a:latin typeface="+mj-lt"/>
              </a:rPr>
              <a:t>The link between victory and operational decisions - Are there other components in creating victory other than the operational decision?</a:t>
            </a:r>
            <a:endParaRPr lang="he-IL" dirty="0">
              <a:latin typeface="+mj-lt"/>
            </a:endParaRPr>
          </a:p>
          <a:p>
            <a:endParaRPr lang="he-IL" dirty="0" smtClean="0">
              <a:latin typeface="+mj-lt"/>
            </a:endParaRPr>
          </a:p>
          <a:p>
            <a:endParaRPr lang="he-IL" dirty="0">
              <a:latin typeface="+mj-lt"/>
            </a:endParaRPr>
          </a:p>
        </p:txBody>
      </p:sp>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860957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346076"/>
            <a:ext cx="7500990" cy="868346"/>
          </a:xfrm>
        </p:spPr>
        <p:txBody>
          <a:bodyPr/>
          <a:lstStyle/>
          <a:p>
            <a:pPr rtl="0"/>
            <a:r>
              <a:rPr lang="en-US" dirty="0">
                <a:latin typeface="+mj-lt"/>
              </a:rPr>
              <a:t>Decision in the Military Diction </a:t>
            </a:r>
            <a:r>
              <a:rPr lang="en-US" dirty="0" smtClean="0">
                <a:latin typeface="+mj-lt"/>
              </a:rPr>
              <a:t>– </a:t>
            </a:r>
            <a:r>
              <a:rPr lang="en-US" dirty="0" err="1" smtClean="0">
                <a:latin typeface="+mj-lt"/>
              </a:rPr>
              <a:t>Avi</a:t>
            </a:r>
            <a:r>
              <a:rPr lang="en-US" dirty="0" smtClean="0">
                <a:latin typeface="+mj-lt"/>
              </a:rPr>
              <a:t> </a:t>
            </a:r>
            <a:r>
              <a:rPr lang="en-US" dirty="0" err="1" smtClean="0">
                <a:latin typeface="+mj-lt"/>
              </a:rPr>
              <a:t>Kober</a:t>
            </a:r>
            <a:endParaRPr lang="he-IL" dirty="0">
              <a:latin typeface="+mj-lt"/>
            </a:endParaRPr>
          </a:p>
        </p:txBody>
      </p:sp>
      <p:sp>
        <p:nvSpPr>
          <p:cNvPr id="16" name="מלבן מעוגל 15"/>
          <p:cNvSpPr/>
          <p:nvPr/>
        </p:nvSpPr>
        <p:spPr>
          <a:xfrm>
            <a:off x="285720" y="1285860"/>
            <a:ext cx="8501122"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400" dirty="0" smtClean="0"/>
              <a:t>Operational decision in the battlefield:</a:t>
            </a:r>
          </a:p>
          <a:p>
            <a:pPr algn="l" rtl="0"/>
            <a:r>
              <a:rPr lang="en-US" sz="2400" dirty="0" smtClean="0"/>
              <a:t>“Eliminate combat capabilities of the enemy during war, in the battlefield, in military means while the recovery during the time of that war has a low probability.”</a:t>
            </a:r>
            <a:endParaRPr lang="he-IL" sz="2400" dirty="0" smtClean="0"/>
          </a:p>
          <a:p>
            <a:pPr algn="r" rtl="0">
              <a:buNone/>
            </a:pPr>
            <a:r>
              <a:rPr lang="en-US" sz="1600" dirty="0" err="1" smtClean="0"/>
              <a:t>Avi</a:t>
            </a:r>
            <a:r>
              <a:rPr lang="en-US" sz="1600" dirty="0" smtClean="0"/>
              <a:t> </a:t>
            </a:r>
            <a:r>
              <a:rPr lang="en-US" sz="1600" dirty="0" err="1" smtClean="0"/>
              <a:t>Kober</a:t>
            </a:r>
            <a:r>
              <a:rPr lang="en-US" sz="1600" dirty="0" smtClean="0"/>
              <a:t>, Operational Decision in Wars of Israel, Page 26</a:t>
            </a:r>
          </a:p>
        </p:txBody>
      </p:sp>
      <p:sp>
        <p:nvSpPr>
          <p:cNvPr id="18" name="מציין מיקום תוכן 2"/>
          <p:cNvSpPr>
            <a:spLocks noGrp="1"/>
          </p:cNvSpPr>
          <p:nvPr>
            <p:ph idx="1"/>
          </p:nvPr>
        </p:nvSpPr>
        <p:spPr>
          <a:xfrm>
            <a:off x="428596" y="3571877"/>
            <a:ext cx="8229600" cy="2643205"/>
          </a:xfrm>
        </p:spPr>
        <p:txBody>
          <a:bodyPr/>
          <a:lstStyle/>
          <a:p>
            <a:pPr rtl="0"/>
            <a:r>
              <a:rPr lang="en-US" sz="2000" dirty="0" smtClean="0">
                <a:latin typeface="+mj-lt"/>
              </a:rPr>
              <a:t>Components of the definition:</a:t>
            </a:r>
            <a:endParaRPr lang="he-IL" sz="2000" dirty="0" smtClean="0">
              <a:latin typeface="+mj-lt"/>
            </a:endParaRPr>
          </a:p>
          <a:p>
            <a:pPr lvl="1" rtl="0">
              <a:buFontTx/>
              <a:buChar char="-"/>
            </a:pPr>
            <a:r>
              <a:rPr lang="en-US" sz="1800" dirty="0" smtClean="0">
                <a:latin typeface="+mj-lt"/>
              </a:rPr>
              <a:t>The essence of decision: </a:t>
            </a:r>
            <a:r>
              <a:rPr lang="en-US" sz="1800" b="1" dirty="0" smtClean="0">
                <a:latin typeface="+mj-lt"/>
              </a:rPr>
              <a:t>elimination of the combat skills of the enemy;</a:t>
            </a:r>
          </a:p>
          <a:p>
            <a:pPr lvl="1" rtl="0">
              <a:buFontTx/>
              <a:buChar char="-"/>
            </a:pPr>
            <a:r>
              <a:rPr lang="en-US" sz="1800" dirty="0" smtClean="0">
                <a:latin typeface="+mj-lt"/>
              </a:rPr>
              <a:t>The level of analysis: </a:t>
            </a:r>
            <a:r>
              <a:rPr lang="en-US" sz="1800" b="1" dirty="0" smtClean="0">
                <a:latin typeface="+mj-lt"/>
              </a:rPr>
              <a:t>strategic</a:t>
            </a:r>
            <a:r>
              <a:rPr lang="en-US" sz="1800" dirty="0" smtClean="0">
                <a:latin typeface="+mj-lt"/>
              </a:rPr>
              <a:t>;</a:t>
            </a:r>
          </a:p>
          <a:p>
            <a:pPr lvl="1" rtl="0">
              <a:buFontTx/>
              <a:buChar char="-"/>
            </a:pPr>
            <a:r>
              <a:rPr lang="en-US" sz="1800" dirty="0" smtClean="0">
                <a:latin typeface="+mj-lt"/>
              </a:rPr>
              <a:t>Time framework: </a:t>
            </a:r>
            <a:r>
              <a:rPr lang="en-US" sz="1800" b="1" dirty="0" smtClean="0">
                <a:latin typeface="+mj-lt"/>
              </a:rPr>
              <a:t>the time of war;</a:t>
            </a:r>
          </a:p>
          <a:p>
            <a:pPr lvl="1" rtl="0">
              <a:buFontTx/>
              <a:buChar char="-"/>
            </a:pPr>
            <a:r>
              <a:rPr lang="en-US" sz="1800" dirty="0" smtClean="0">
                <a:latin typeface="+mj-lt"/>
              </a:rPr>
              <a:t>Arena: broad </a:t>
            </a:r>
            <a:r>
              <a:rPr lang="en-US" sz="1800" b="1" dirty="0" smtClean="0">
                <a:latin typeface="+mj-lt"/>
              </a:rPr>
              <a:t>battlefield </a:t>
            </a:r>
            <a:r>
              <a:rPr lang="en-US" sz="1800" dirty="0" smtClean="0">
                <a:latin typeface="+mj-lt"/>
              </a:rPr>
              <a:t>(including strategic targets, for example, activators that create weapons);</a:t>
            </a:r>
          </a:p>
          <a:p>
            <a:pPr lvl="1" rtl="0">
              <a:buFontTx/>
              <a:buChar char="-"/>
            </a:pPr>
            <a:r>
              <a:rPr lang="en-US" sz="1800" dirty="0" smtClean="0">
                <a:latin typeface="+mj-lt"/>
              </a:rPr>
              <a:t>Means: </a:t>
            </a:r>
            <a:r>
              <a:rPr lang="en-US" sz="1800" b="1" dirty="0" smtClean="0">
                <a:latin typeface="+mj-lt"/>
              </a:rPr>
              <a:t>military only</a:t>
            </a:r>
            <a:r>
              <a:rPr lang="en-US" sz="1800" dirty="0" smtClean="0">
                <a:latin typeface="+mj-lt"/>
              </a:rPr>
              <a:t>.</a:t>
            </a:r>
          </a:p>
        </p:txBody>
      </p:sp>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5786" y="346076"/>
            <a:ext cx="7500990" cy="868346"/>
          </a:xfrm>
        </p:spPr>
        <p:txBody>
          <a:bodyPr/>
          <a:lstStyle/>
          <a:p>
            <a:pPr rtl="0"/>
            <a:r>
              <a:rPr lang="en-US" dirty="0">
                <a:solidFill>
                  <a:prstClr val="black"/>
                </a:solidFill>
                <a:latin typeface="Calibri"/>
              </a:rPr>
              <a:t>Decision in the Military Diction – </a:t>
            </a:r>
            <a:r>
              <a:rPr lang="en-US" dirty="0" err="1" smtClean="0">
                <a:solidFill>
                  <a:prstClr val="black"/>
                </a:solidFill>
                <a:latin typeface="Calibri"/>
              </a:rPr>
              <a:t>Ido</a:t>
            </a:r>
            <a:r>
              <a:rPr lang="en-US" dirty="0" smtClean="0">
                <a:solidFill>
                  <a:prstClr val="black"/>
                </a:solidFill>
                <a:latin typeface="Calibri"/>
              </a:rPr>
              <a:t> Hecht</a:t>
            </a:r>
            <a:endParaRPr lang="he-IL" dirty="0"/>
          </a:p>
        </p:txBody>
      </p:sp>
      <p:sp>
        <p:nvSpPr>
          <p:cNvPr id="16" name="מלבן מעוגל 15"/>
          <p:cNvSpPr/>
          <p:nvPr/>
        </p:nvSpPr>
        <p:spPr>
          <a:xfrm>
            <a:off x="357158" y="1857364"/>
            <a:ext cx="8501122"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400" dirty="0" smtClean="0"/>
              <a:t>Perceptional-psychological defeating mechanism:</a:t>
            </a:r>
          </a:p>
          <a:p>
            <a:pPr algn="l" rtl="0"/>
            <a:r>
              <a:rPr lang="en-US" sz="2400" dirty="0" smtClean="0"/>
              <a:t>Loss of belief in the ability to fulfill the purpose of the confront in two ways:</a:t>
            </a:r>
          </a:p>
          <a:p>
            <a:pPr marL="342900" indent="-342900" algn="l" rtl="0">
              <a:buFont typeface="Arial" panose="020B0604020202020204" pitchFamily="34" charset="0"/>
              <a:buChar char="•"/>
            </a:pPr>
            <a:r>
              <a:rPr lang="en-US" sz="2400" dirty="0" smtClean="0"/>
              <a:t>Attrition – accumulated small loses (probably what happened in the West Bank after Operation Defensive Shield)</a:t>
            </a:r>
          </a:p>
          <a:p>
            <a:pPr marL="342900" indent="-342900" algn="l" rtl="0">
              <a:buFont typeface="Arial" panose="020B0604020202020204" pitchFamily="34" charset="0"/>
              <a:buChar char="•"/>
            </a:pPr>
            <a:r>
              <a:rPr lang="en-US" sz="2400" dirty="0" smtClean="0"/>
              <a:t>Operational Decision – “by one strike you win”</a:t>
            </a:r>
          </a:p>
        </p:txBody>
      </p:sp>
      <p:sp>
        <p:nvSpPr>
          <p:cNvPr id="18" name="מציין מיקום תוכן 2"/>
          <p:cNvSpPr>
            <a:spLocks noGrp="1"/>
          </p:cNvSpPr>
          <p:nvPr>
            <p:ph idx="1"/>
          </p:nvPr>
        </p:nvSpPr>
        <p:spPr>
          <a:xfrm>
            <a:off x="285720" y="1142984"/>
            <a:ext cx="8229600" cy="428627"/>
          </a:xfrm>
        </p:spPr>
        <p:txBody>
          <a:bodyPr/>
          <a:lstStyle/>
          <a:p>
            <a:pPr rtl="0"/>
            <a:r>
              <a:rPr lang="en-US" sz="2000" dirty="0" smtClean="0">
                <a:latin typeface="+mj-lt"/>
              </a:rPr>
              <a:t>Defeating mechanisms – How to win the war? (</a:t>
            </a:r>
            <a:r>
              <a:rPr lang="en-US" sz="2000" dirty="0" err="1" smtClean="0">
                <a:latin typeface="+mj-lt"/>
              </a:rPr>
              <a:t>Ma’arachot</a:t>
            </a:r>
            <a:r>
              <a:rPr lang="en-US" sz="2000" dirty="0" smtClean="0">
                <a:latin typeface="+mj-lt"/>
              </a:rPr>
              <a:t> 385)</a:t>
            </a:r>
          </a:p>
        </p:txBody>
      </p:sp>
      <p:sp>
        <p:nvSpPr>
          <p:cNvPr id="5" name="TextBox 4"/>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829576" cy="868346"/>
          </a:xfrm>
        </p:spPr>
        <p:txBody>
          <a:bodyPr/>
          <a:lstStyle/>
          <a:p>
            <a:pPr rtl="0"/>
            <a:r>
              <a:rPr lang="en-US" dirty="0" smtClean="0">
                <a:latin typeface="+mj-lt"/>
              </a:rPr>
              <a:t>Operational Decision as a Tool to Plan and Manage Operations in the History of the IDF</a:t>
            </a:r>
            <a:endParaRPr lang="he-IL" dirty="0"/>
          </a:p>
        </p:txBody>
      </p:sp>
      <p:sp>
        <p:nvSpPr>
          <p:cNvPr id="3" name="מציין מיקום תוכן 2"/>
          <p:cNvSpPr>
            <a:spLocks noGrp="1"/>
          </p:cNvSpPr>
          <p:nvPr>
            <p:ph idx="1"/>
          </p:nvPr>
        </p:nvSpPr>
        <p:spPr>
          <a:xfrm>
            <a:off x="285720" y="1487489"/>
            <a:ext cx="8579296" cy="4525963"/>
          </a:xfrm>
        </p:spPr>
        <p:txBody>
          <a:bodyPr/>
          <a:lstStyle/>
          <a:p>
            <a:pPr rtl="0"/>
            <a:r>
              <a:rPr lang="en-US" dirty="0" smtClean="0">
                <a:latin typeface="+mj-lt"/>
              </a:rPr>
              <a:t>Surprisingly – </a:t>
            </a:r>
            <a:r>
              <a:rPr lang="en-US" b="1" dirty="0" smtClean="0">
                <a:latin typeface="+mj-lt"/>
              </a:rPr>
              <a:t>the word decision isn’t found in operational commands by the IDF in ‘operational decisive’ type of wars </a:t>
            </a:r>
            <a:r>
              <a:rPr lang="en-US" dirty="0" smtClean="0">
                <a:latin typeface="+mj-lt"/>
              </a:rPr>
              <a:t>– 56, 67, 73, 82</a:t>
            </a:r>
          </a:p>
          <a:p>
            <a:pPr rtl="0"/>
            <a:r>
              <a:rPr lang="en-US" dirty="0" smtClean="0">
                <a:latin typeface="+mj-lt"/>
              </a:rPr>
              <a:t>How did the word ‘decision’ become a the military practical way of thinking?</a:t>
            </a:r>
          </a:p>
          <a:p>
            <a:pPr lvl="1" rtl="0"/>
            <a:r>
              <a:rPr lang="en-US" dirty="0" smtClean="0">
                <a:latin typeface="+mj-lt"/>
              </a:rPr>
              <a:t>In 2000 the ground forces brings “the operational idea” (as a mean to improve deviousness) and within it the “what is the main thing? the vital means and weak points of the enemy? And how will we defeat him? (including the question “what will defeat”) and the section including ‘defeat status’. </a:t>
            </a:r>
            <a:r>
              <a:rPr lang="en-US" b="1" dirty="0" smtClean="0">
                <a:latin typeface="+mj-lt"/>
              </a:rPr>
              <a:t>Operational decision belongs to the methodology of military thinking</a:t>
            </a:r>
            <a:r>
              <a:rPr lang="en-US" dirty="0" smtClean="0">
                <a:latin typeface="+mj-lt"/>
              </a:rPr>
              <a:t>.</a:t>
            </a:r>
          </a:p>
          <a:p>
            <a:pPr lvl="1" rtl="0"/>
            <a:r>
              <a:rPr lang="en-US" dirty="0" smtClean="0">
                <a:latin typeface="+mj-lt"/>
              </a:rPr>
              <a:t>In tactical military orders – the term is part of the operational idea section in almost every command.</a:t>
            </a:r>
          </a:p>
          <a:p>
            <a:pPr rtl="0"/>
            <a:r>
              <a:rPr lang="en-US" dirty="0" smtClean="0">
                <a:latin typeface="+mj-lt"/>
              </a:rPr>
              <a:t>In the commands of command and GS – the term comes in </a:t>
            </a:r>
            <a:r>
              <a:rPr lang="en-US" b="1" dirty="0" smtClean="0">
                <a:latin typeface="+mj-lt"/>
              </a:rPr>
              <a:t>after the Second Lebanon War </a:t>
            </a:r>
            <a:r>
              <a:rPr lang="en-US" dirty="0" smtClean="0">
                <a:latin typeface="+mj-lt"/>
              </a:rPr>
              <a:t>– opposite Syria. </a:t>
            </a:r>
          </a:p>
        </p:txBody>
      </p:sp>
      <p:sp>
        <p:nvSpPr>
          <p:cNvPr id="4" name="TextBox 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title"/>
          </p:nvPr>
        </p:nvSpPr>
        <p:spPr/>
        <p:txBody>
          <a:bodyPr/>
          <a:lstStyle/>
          <a:p>
            <a:pPr rtl="0"/>
            <a:r>
              <a:rPr lang="en-US" sz="4000" dirty="0" smtClean="0">
                <a:latin typeface="+mj-lt"/>
              </a:rPr>
              <a:t>Methodology – Reviewing the Change in the Term in 2000-2015</a:t>
            </a:r>
            <a:endParaRPr lang="he-IL" sz="3600" dirty="0" smtClean="0">
              <a:latin typeface="+mj-lt"/>
            </a:endParaRPr>
          </a:p>
        </p:txBody>
      </p:sp>
      <p:sp>
        <p:nvSpPr>
          <p:cNvPr id="3075" name="מציין מיקום תוכן 2"/>
          <p:cNvSpPr>
            <a:spLocks noGrp="1"/>
          </p:cNvSpPr>
          <p:nvPr>
            <p:ph idx="1"/>
          </p:nvPr>
        </p:nvSpPr>
        <p:spPr>
          <a:xfrm>
            <a:off x="718515" y="4352804"/>
            <a:ext cx="8356611" cy="2740013"/>
          </a:xfrm>
        </p:spPr>
        <p:txBody>
          <a:bodyPr/>
          <a:lstStyle/>
          <a:p>
            <a:pPr marL="0" indent="0" rtl="0">
              <a:buNone/>
            </a:pPr>
            <a:r>
              <a:rPr lang="en-US" sz="1600" dirty="0" smtClean="0">
                <a:latin typeface="+mj-lt"/>
              </a:rPr>
              <a:t>Comparative analysis of the use of the term ‘operational decision’ in light of five parameters:</a:t>
            </a:r>
          </a:p>
          <a:p>
            <a:pPr rtl="0">
              <a:buFontTx/>
              <a:buChar char="-"/>
            </a:pPr>
            <a:r>
              <a:rPr lang="en-US" sz="1600" dirty="0" smtClean="0">
                <a:latin typeface="+mj-lt"/>
              </a:rPr>
              <a:t>The scenario / the enemy in which operational decision is needed;</a:t>
            </a:r>
          </a:p>
          <a:p>
            <a:pPr rtl="0">
              <a:buFontTx/>
              <a:buChar char="-"/>
            </a:pPr>
            <a:r>
              <a:rPr lang="en-US" sz="1600" dirty="0" smtClean="0">
                <a:latin typeface="+mj-lt"/>
              </a:rPr>
              <a:t>The basic components of the decision;</a:t>
            </a:r>
          </a:p>
          <a:p>
            <a:pPr rtl="0">
              <a:buFontTx/>
              <a:buChar char="-"/>
            </a:pPr>
            <a:r>
              <a:rPr lang="en-US" sz="1600" dirty="0" smtClean="0">
                <a:latin typeface="+mj-lt"/>
              </a:rPr>
              <a:t>The level of war in which operation decision will be expressed;</a:t>
            </a:r>
          </a:p>
          <a:p>
            <a:pPr rtl="0">
              <a:buFontTx/>
              <a:buChar char="-"/>
            </a:pPr>
            <a:r>
              <a:rPr lang="en-US" sz="1600" dirty="0" smtClean="0">
                <a:latin typeface="+mj-lt"/>
              </a:rPr>
              <a:t>The main means in reaching operational decision;</a:t>
            </a:r>
          </a:p>
          <a:p>
            <a:pPr rtl="0">
              <a:buFontTx/>
              <a:buChar char="-"/>
            </a:pPr>
            <a:r>
              <a:rPr lang="en-US" sz="1600" dirty="0" smtClean="0">
                <a:latin typeface="+mj-lt"/>
              </a:rPr>
              <a:t>The relation between operational decision the time of the confront</a:t>
            </a:r>
            <a:endParaRPr lang="he-IL" sz="1400" dirty="0" smtClean="0"/>
          </a:p>
        </p:txBody>
      </p:sp>
      <p:cxnSp>
        <p:nvCxnSpPr>
          <p:cNvPr id="27" name="מחבר ישר 26"/>
          <p:cNvCxnSpPr/>
          <p:nvPr/>
        </p:nvCxnSpPr>
        <p:spPr>
          <a:xfrm rot="10800000">
            <a:off x="0" y="2662236"/>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אליפסה 27"/>
          <p:cNvSpPr/>
          <p:nvPr/>
        </p:nvSpPr>
        <p:spPr>
          <a:xfrm>
            <a:off x="7880816" y="2519361"/>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9" name="TextBox 28"/>
          <p:cNvSpPr txBox="1"/>
          <p:nvPr/>
        </p:nvSpPr>
        <p:spPr>
          <a:xfrm>
            <a:off x="7666504" y="2876549"/>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30" name="TextBox 29"/>
          <p:cNvSpPr txBox="1"/>
          <p:nvPr/>
        </p:nvSpPr>
        <p:spPr>
          <a:xfrm>
            <a:off x="571477" y="2876549"/>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31" name="אליפסה 30"/>
          <p:cNvSpPr/>
          <p:nvPr/>
        </p:nvSpPr>
        <p:spPr>
          <a:xfrm>
            <a:off x="5312260" y="2519361"/>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2" name="TextBox 31"/>
          <p:cNvSpPr txBox="1"/>
          <p:nvPr/>
        </p:nvSpPr>
        <p:spPr>
          <a:xfrm>
            <a:off x="2714617" y="2876549"/>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33" name="TextBox 32"/>
          <p:cNvSpPr txBox="1"/>
          <p:nvPr/>
        </p:nvSpPr>
        <p:spPr>
          <a:xfrm>
            <a:off x="5102711" y="2876549"/>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34" name="אליפסה 33"/>
          <p:cNvSpPr/>
          <p:nvPr/>
        </p:nvSpPr>
        <p:spPr>
          <a:xfrm>
            <a:off x="779365" y="2519361"/>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5" name="אליפסה 34"/>
          <p:cNvSpPr/>
          <p:nvPr/>
        </p:nvSpPr>
        <p:spPr>
          <a:xfrm>
            <a:off x="2919399" y="2519361"/>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6" name="אליפסה 35"/>
          <p:cNvSpPr/>
          <p:nvPr/>
        </p:nvSpPr>
        <p:spPr>
          <a:xfrm>
            <a:off x="7211906"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7" name="TextBox 42"/>
          <p:cNvSpPr txBox="1">
            <a:spLocks noChangeArrowheads="1"/>
          </p:cNvSpPr>
          <p:nvPr/>
        </p:nvSpPr>
        <p:spPr bwMode="auto">
          <a:xfrm>
            <a:off x="6636677" y="1571612"/>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38" name="אליפסה 37"/>
          <p:cNvSpPr/>
          <p:nvPr/>
        </p:nvSpPr>
        <p:spPr>
          <a:xfrm>
            <a:off x="5352074"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9" name="TextBox 42"/>
          <p:cNvSpPr txBox="1">
            <a:spLocks noChangeArrowheads="1"/>
          </p:cNvSpPr>
          <p:nvPr/>
        </p:nvSpPr>
        <p:spPr bwMode="auto">
          <a:xfrm>
            <a:off x="4640625" y="1571612"/>
            <a:ext cx="16317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Operational Activation</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40" name="אליפסה 39"/>
          <p:cNvSpPr/>
          <p:nvPr/>
        </p:nvSpPr>
        <p:spPr>
          <a:xfrm>
            <a:off x="2009123"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 name="TextBox 42"/>
          <p:cNvSpPr txBox="1">
            <a:spLocks noChangeArrowheads="1"/>
          </p:cNvSpPr>
          <p:nvPr/>
        </p:nvSpPr>
        <p:spPr bwMode="auto">
          <a:xfrm>
            <a:off x="1476602" y="1630541"/>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42" name="אליפסה 41"/>
          <p:cNvSpPr/>
          <p:nvPr/>
        </p:nvSpPr>
        <p:spPr>
          <a:xfrm>
            <a:off x="6423743"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TextBox 42"/>
          <p:cNvSpPr txBox="1">
            <a:spLocks noChangeArrowheads="1"/>
          </p:cNvSpPr>
          <p:nvPr/>
        </p:nvSpPr>
        <p:spPr bwMode="auto">
          <a:xfrm>
            <a:off x="5717593" y="2110079"/>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44" name="מחבר ישר 43"/>
          <p:cNvCxnSpPr/>
          <p:nvPr/>
        </p:nvCxnSpPr>
        <p:spPr>
          <a:xfrm rot="5400000">
            <a:off x="7067160" y="2395116"/>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45" name="מחבר ישר 44"/>
          <p:cNvCxnSpPr/>
          <p:nvPr/>
        </p:nvCxnSpPr>
        <p:spPr>
          <a:xfrm rot="5400000">
            <a:off x="5207329" y="239118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46" name="מחבר ישר 45"/>
          <p:cNvCxnSpPr/>
          <p:nvPr/>
        </p:nvCxnSpPr>
        <p:spPr>
          <a:xfrm rot="5400000">
            <a:off x="1876569" y="2378990"/>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47" name="אליפסה 46"/>
          <p:cNvSpPr/>
          <p:nvPr/>
        </p:nvSpPr>
        <p:spPr>
          <a:xfrm>
            <a:off x="4506671"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TextBox 42"/>
          <p:cNvSpPr txBox="1">
            <a:spLocks noChangeArrowheads="1"/>
          </p:cNvSpPr>
          <p:nvPr/>
        </p:nvSpPr>
        <p:spPr bwMode="auto">
          <a:xfrm>
            <a:off x="4188465" y="2110079"/>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49" name="אליפסה 48"/>
          <p:cNvSpPr/>
          <p:nvPr/>
        </p:nvSpPr>
        <p:spPr>
          <a:xfrm>
            <a:off x="3577977"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0" name="TextBox 42"/>
          <p:cNvSpPr txBox="1">
            <a:spLocks noChangeArrowheads="1"/>
          </p:cNvSpPr>
          <p:nvPr/>
        </p:nvSpPr>
        <p:spPr bwMode="auto">
          <a:xfrm>
            <a:off x="3292025" y="2110079"/>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51" name="אליפסה 50"/>
          <p:cNvSpPr/>
          <p:nvPr/>
        </p:nvSpPr>
        <p:spPr>
          <a:xfrm>
            <a:off x="1220523" y="25717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2" name="TextBox 51"/>
          <p:cNvSpPr txBox="1">
            <a:spLocks noChangeArrowheads="1"/>
          </p:cNvSpPr>
          <p:nvPr/>
        </p:nvSpPr>
        <p:spPr bwMode="auto">
          <a:xfrm>
            <a:off x="955035" y="2081240"/>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53" name="מחבר ישר 52"/>
          <p:cNvCxnSpPr/>
          <p:nvPr/>
        </p:nvCxnSpPr>
        <p:spPr>
          <a:xfrm rot="5400000">
            <a:off x="7845408" y="2394554"/>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54" name="מחבר ישר 53"/>
          <p:cNvCxnSpPr/>
          <p:nvPr/>
        </p:nvCxnSpPr>
        <p:spPr>
          <a:xfrm rot="5400000">
            <a:off x="8568594" y="1710554"/>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pic>
        <p:nvPicPr>
          <p:cNvPr id="55" name="Picture 63" descr="TFISAT"/>
          <p:cNvPicPr>
            <a:picLocks noChangeAspect="1" noChangeArrowheads="1"/>
          </p:cNvPicPr>
          <p:nvPr/>
        </p:nvPicPr>
        <p:blipFill>
          <a:blip r:embed="rId2" cstate="print"/>
          <a:srcRect l="23531" t="45712" r="25426" b="14110"/>
          <a:stretch>
            <a:fillRect/>
          </a:stretch>
        </p:blipFill>
        <p:spPr bwMode="auto">
          <a:xfrm>
            <a:off x="5055085" y="3136359"/>
            <a:ext cx="877888" cy="1128713"/>
          </a:xfrm>
          <a:prstGeom prst="rect">
            <a:avLst/>
          </a:prstGeom>
          <a:noFill/>
          <a:ln w="19050">
            <a:solidFill>
              <a:schemeClr val="tx1"/>
            </a:solidFill>
            <a:miter lim="800000"/>
            <a:headEnd/>
            <a:tailEnd/>
          </a:ln>
        </p:spPr>
      </p:pic>
      <p:pic>
        <p:nvPicPr>
          <p:cNvPr id="56" name="Picture 2"/>
          <p:cNvPicPr>
            <a:picLocks noChangeAspect="1" noChangeArrowheads="1"/>
          </p:cNvPicPr>
          <p:nvPr/>
        </p:nvPicPr>
        <p:blipFill>
          <a:blip r:embed="rId3" cstate="screen"/>
          <a:srcRect/>
          <a:stretch>
            <a:fillRect/>
          </a:stretch>
        </p:blipFill>
        <p:spPr>
          <a:xfrm>
            <a:off x="6087349" y="3134256"/>
            <a:ext cx="842105" cy="1152000"/>
          </a:xfrm>
          <a:prstGeom prst="rect">
            <a:avLst/>
          </a:prstGeom>
          <a:ln w="28575" cap="sq">
            <a:solidFill>
              <a:schemeClr val="tx1"/>
            </a:solidFill>
          </a:ln>
          <a:effectLst>
            <a:outerShdw blurRad="50800" dist="38100" dir="2700000" algn="tl" rotWithShape="0">
              <a:srgbClr val="000000">
                <a:alpha val="43000"/>
              </a:srgbClr>
            </a:outerShdw>
          </a:effectLst>
        </p:spPr>
      </p:pic>
      <p:sp>
        <p:nvSpPr>
          <p:cNvPr id="57" name="TextBox 42"/>
          <p:cNvSpPr txBox="1">
            <a:spLocks noChangeArrowheads="1"/>
          </p:cNvSpPr>
          <p:nvPr/>
        </p:nvSpPr>
        <p:spPr bwMode="auto">
          <a:xfrm>
            <a:off x="8172418" y="1876000"/>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58" name="מחבר ישר 57"/>
          <p:cNvCxnSpPr/>
          <p:nvPr/>
        </p:nvCxnSpPr>
        <p:spPr>
          <a:xfrm rot="5400000">
            <a:off x="776289" y="2481182"/>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59" name="מחבר ישר 58"/>
          <p:cNvCxnSpPr/>
          <p:nvPr/>
        </p:nvCxnSpPr>
        <p:spPr>
          <a:xfrm rot="5400000">
            <a:off x="486530" y="1835992"/>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60" name="TextBox 42"/>
          <p:cNvSpPr txBox="1">
            <a:spLocks noChangeArrowheads="1"/>
          </p:cNvSpPr>
          <p:nvPr/>
        </p:nvSpPr>
        <p:spPr bwMode="auto">
          <a:xfrm>
            <a:off x="-7832" y="1683749"/>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pic>
        <p:nvPicPr>
          <p:cNvPr id="61" name="Picture 2"/>
          <p:cNvPicPr>
            <a:picLocks noChangeAspect="1" noChangeArrowheads="1"/>
          </p:cNvPicPr>
          <p:nvPr/>
        </p:nvPicPr>
        <p:blipFill>
          <a:blip r:embed="rId4" cstate="screen"/>
          <a:srcRect/>
          <a:stretch>
            <a:fillRect/>
          </a:stretch>
        </p:blipFill>
        <p:spPr bwMode="auto">
          <a:xfrm>
            <a:off x="1712134" y="3122064"/>
            <a:ext cx="828000" cy="1145400"/>
          </a:xfrm>
          <a:prstGeom prst="rect">
            <a:avLst/>
          </a:prstGeom>
          <a:noFill/>
          <a:ln w="19050">
            <a:solidFill>
              <a:schemeClr val="tx1"/>
            </a:solidFill>
            <a:miter lim="800000"/>
            <a:headEnd/>
            <a:tailEnd/>
          </a:ln>
          <a:effectLst/>
        </p:spPr>
      </p:pic>
      <p:sp>
        <p:nvSpPr>
          <p:cNvPr id="62" name="אליפסה 61"/>
          <p:cNvSpPr/>
          <p:nvPr/>
        </p:nvSpPr>
        <p:spPr>
          <a:xfrm>
            <a:off x="7917396" y="2547360"/>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3" name="אליפסה 62"/>
          <p:cNvSpPr/>
          <p:nvPr/>
        </p:nvSpPr>
        <p:spPr>
          <a:xfrm>
            <a:off x="832842" y="2571744"/>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098" name="Picture 2"/>
          <p:cNvPicPr>
            <a:picLocks noChangeAspect="1" noChangeArrowheads="1"/>
          </p:cNvPicPr>
          <p:nvPr/>
        </p:nvPicPr>
        <p:blipFill>
          <a:blip r:embed="rId5" cstate="screen"/>
          <a:srcRect/>
          <a:stretch>
            <a:fillRect/>
          </a:stretch>
        </p:blipFill>
        <p:spPr bwMode="auto">
          <a:xfrm>
            <a:off x="7045841" y="3122064"/>
            <a:ext cx="812307" cy="1152000"/>
          </a:xfrm>
          <a:prstGeom prst="rect">
            <a:avLst/>
          </a:prstGeom>
          <a:noFill/>
          <a:ln w="28575">
            <a:solidFill>
              <a:schemeClr val="tx1"/>
            </a:solidFill>
            <a:miter lim="800000"/>
            <a:headEnd/>
            <a:tailEnd/>
          </a:ln>
          <a:effectLst/>
        </p:spPr>
      </p:pic>
      <p:sp>
        <p:nvSpPr>
          <p:cNvPr id="64" name="TextBox 63"/>
          <p:cNvSpPr txBox="1"/>
          <p:nvPr/>
        </p:nvSpPr>
        <p:spPr>
          <a:xfrm>
            <a:off x="285720" y="6357958"/>
            <a:ext cx="928694" cy="369332"/>
          </a:xfrm>
          <a:prstGeom prst="rect">
            <a:avLst/>
          </a:prstGeom>
          <a:solidFill>
            <a:srgbClr val="0070C0"/>
          </a:solidFill>
        </p:spPr>
        <p:txBody>
          <a:bodyPr wrap="square" rtlCol="1">
            <a:spAutoFit/>
          </a:bodyPr>
          <a:lstStyle/>
          <a:p>
            <a:endParaRPr 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4" descr="RU0002218_wa"/>
          <p:cNvPicPr>
            <a:picLocks noChangeAspect="1" noChangeArrowheads="1"/>
          </p:cNvPicPr>
          <p:nvPr/>
        </p:nvPicPr>
        <p:blipFill>
          <a:blip r:embed="rId2" cstate="print"/>
          <a:srcRect/>
          <a:stretch>
            <a:fillRect/>
          </a:stretch>
        </p:blipFill>
        <p:spPr bwMode="auto">
          <a:xfrm>
            <a:off x="156961" y="4913538"/>
            <a:ext cx="1349240" cy="1800000"/>
          </a:xfrm>
          <a:prstGeom prst="rect">
            <a:avLst/>
          </a:prstGeom>
          <a:noFill/>
          <a:ln w="9525">
            <a:solidFill>
              <a:schemeClr val="tx1"/>
            </a:solidFill>
            <a:miter lim="800000"/>
            <a:headEnd/>
            <a:tailEnd/>
          </a:ln>
        </p:spPr>
      </p:pic>
      <p:sp>
        <p:nvSpPr>
          <p:cNvPr id="3074" name="כותרת 1"/>
          <p:cNvSpPr>
            <a:spLocks noGrp="1"/>
          </p:cNvSpPr>
          <p:nvPr>
            <p:ph type="title"/>
          </p:nvPr>
        </p:nvSpPr>
        <p:spPr>
          <a:xfrm>
            <a:off x="785786" y="274638"/>
            <a:ext cx="7500990" cy="527865"/>
          </a:xfrm>
        </p:spPr>
        <p:txBody>
          <a:bodyPr/>
          <a:lstStyle/>
          <a:p>
            <a:pPr rtl="0"/>
            <a:r>
              <a:rPr lang="en-US" sz="2400" dirty="0" smtClean="0">
                <a:latin typeface="+mj-lt"/>
              </a:rPr>
              <a:t>Meaning of Operational Decision – “In the Past”</a:t>
            </a:r>
            <a:endParaRPr lang="he-IL" sz="2400" dirty="0" smtClean="0">
              <a:latin typeface="+mj-lt"/>
            </a:endParaRPr>
          </a:p>
        </p:txBody>
      </p:sp>
      <p:sp>
        <p:nvSpPr>
          <p:cNvPr id="3075" name="מציין מיקום תוכן 2"/>
          <p:cNvSpPr>
            <a:spLocks noGrp="1"/>
          </p:cNvSpPr>
          <p:nvPr>
            <p:ph idx="1"/>
          </p:nvPr>
        </p:nvSpPr>
        <p:spPr>
          <a:xfrm>
            <a:off x="92548" y="2276872"/>
            <a:ext cx="8943948" cy="382559"/>
          </a:xfrm>
        </p:spPr>
        <p:txBody>
          <a:bodyPr/>
          <a:lstStyle/>
          <a:p>
            <a:pPr marL="0" lvl="0" indent="0" rtl="0">
              <a:buNone/>
            </a:pPr>
            <a:r>
              <a:rPr lang="en-US" sz="1800" dirty="0">
                <a:solidFill>
                  <a:prstClr val="black"/>
                </a:solidFill>
                <a:latin typeface="Calibri"/>
              </a:rPr>
              <a:t>Comparative analysis of the use of the term ‘operational decision’ in light of five parameters:</a:t>
            </a:r>
          </a:p>
          <a:p>
            <a:pPr lvl="1"/>
            <a:endParaRPr lang="he-IL" sz="1800" dirty="0" smtClean="0"/>
          </a:p>
          <a:p>
            <a:pPr lvl="1"/>
            <a:endParaRPr lang="he-IL" sz="1800" dirty="0" smtClean="0"/>
          </a:p>
          <a:p>
            <a:pPr lvl="1"/>
            <a:endParaRPr lang="he-IL" sz="1800" dirty="0" smtClean="0"/>
          </a:p>
        </p:txBody>
      </p:sp>
      <p:pic>
        <p:nvPicPr>
          <p:cNvPr id="73" name="Picture 3" descr="adiness1_sperber_life"/>
          <p:cNvPicPr>
            <a:picLocks noChangeAspect="1" noChangeArrowheads="1"/>
          </p:cNvPicPr>
          <p:nvPr/>
        </p:nvPicPr>
        <p:blipFill>
          <a:blip r:embed="rId3" cstate="screen"/>
          <a:srcRect/>
          <a:stretch>
            <a:fillRect/>
          </a:stretch>
        </p:blipFill>
        <p:spPr bwMode="auto">
          <a:xfrm>
            <a:off x="1643042" y="4857760"/>
            <a:ext cx="1349240" cy="1800000"/>
          </a:xfrm>
          <a:prstGeom prst="rect">
            <a:avLst/>
          </a:prstGeom>
          <a:noFill/>
          <a:ln w="9525">
            <a:solidFill>
              <a:schemeClr val="tx1"/>
            </a:solidFill>
            <a:miter lim="800000"/>
            <a:headEnd/>
            <a:tailEnd/>
          </a:ln>
        </p:spPr>
      </p:pic>
      <p:sp>
        <p:nvSpPr>
          <p:cNvPr id="75" name="Rectangle 5"/>
          <p:cNvSpPr>
            <a:spLocks noChangeArrowheads="1"/>
          </p:cNvSpPr>
          <p:nvPr/>
        </p:nvSpPr>
        <p:spPr bwMode="auto">
          <a:xfrm>
            <a:off x="214282" y="4643446"/>
            <a:ext cx="1249340" cy="857256"/>
          </a:xfrm>
          <a:prstGeom prst="rect">
            <a:avLst/>
          </a:prstGeom>
          <a:noFill/>
          <a:ln w="9525">
            <a:noFill/>
            <a:miter lim="800000"/>
            <a:headEnd/>
            <a:tailEnd/>
          </a:ln>
        </p:spPr>
        <p:txBody>
          <a:bodyPr wrap="none" anchor="ctr"/>
          <a:lstStyle/>
          <a:p>
            <a:pPr algn="ctr"/>
            <a:r>
              <a:rPr lang="he-IL" sz="1100" dirty="0">
                <a:cs typeface="Guttman Hatzvi" pitchFamily="2" charset="-79"/>
              </a:rPr>
              <a:t>צנחנים </a:t>
            </a:r>
            <a:r>
              <a:rPr lang="he-IL" sz="1100" dirty="0" smtClean="0">
                <a:cs typeface="Guttman Hatzvi" pitchFamily="2" charset="-79"/>
              </a:rPr>
              <a:t>בכותל, </a:t>
            </a:r>
          </a:p>
          <a:p>
            <a:pPr algn="ctr"/>
            <a:r>
              <a:rPr lang="he-IL" sz="1100" dirty="0" smtClean="0">
                <a:cs typeface="Guttman Hatzvi" pitchFamily="2" charset="-79"/>
              </a:rPr>
              <a:t>7 </a:t>
            </a:r>
            <a:r>
              <a:rPr lang="he-IL" sz="1100" dirty="0">
                <a:cs typeface="Guttman Hatzvi" pitchFamily="2" charset="-79"/>
              </a:rPr>
              <a:t>ביוני 1967</a:t>
            </a:r>
            <a:endParaRPr lang="en-US" sz="1100" dirty="0">
              <a:cs typeface="Guttman Hatzvi" pitchFamily="2" charset="-79"/>
            </a:endParaRPr>
          </a:p>
        </p:txBody>
      </p:sp>
      <p:sp>
        <p:nvSpPr>
          <p:cNvPr id="76" name="Rectangle 6"/>
          <p:cNvSpPr>
            <a:spLocks noChangeArrowheads="1"/>
          </p:cNvSpPr>
          <p:nvPr/>
        </p:nvSpPr>
        <p:spPr bwMode="auto">
          <a:xfrm>
            <a:off x="1643042" y="4933964"/>
            <a:ext cx="1309707" cy="495300"/>
          </a:xfrm>
          <a:prstGeom prst="rect">
            <a:avLst/>
          </a:prstGeom>
          <a:noFill/>
          <a:ln w="9525">
            <a:noFill/>
            <a:miter lim="800000"/>
            <a:headEnd/>
            <a:tailEnd/>
          </a:ln>
        </p:spPr>
        <p:txBody>
          <a:bodyPr wrap="none" anchor="ctr"/>
          <a:lstStyle/>
          <a:p>
            <a:pPr algn="ctr"/>
            <a:r>
              <a:rPr lang="he-IL" sz="1100" dirty="0">
                <a:cs typeface="Guttman Hatzvi" pitchFamily="2" charset="-79"/>
              </a:rPr>
              <a:t>חייל ישראלי </a:t>
            </a:r>
            <a:endParaRPr lang="he-IL" sz="1100" dirty="0" smtClean="0">
              <a:cs typeface="Guttman Hatzvi" pitchFamily="2" charset="-79"/>
            </a:endParaRPr>
          </a:p>
          <a:p>
            <a:pPr algn="ctr"/>
            <a:r>
              <a:rPr lang="he-IL" sz="1100" dirty="0" smtClean="0">
                <a:cs typeface="Guttman Hatzvi" pitchFamily="2" charset="-79"/>
              </a:rPr>
              <a:t>בתעלה, </a:t>
            </a:r>
          </a:p>
          <a:p>
            <a:pPr algn="ctr"/>
            <a:r>
              <a:rPr lang="he-IL" sz="1100" dirty="0" smtClean="0">
                <a:cs typeface="Guttman Hatzvi" pitchFamily="2" charset="-79"/>
              </a:rPr>
              <a:t>יוני </a:t>
            </a:r>
            <a:r>
              <a:rPr lang="he-IL" sz="1100" dirty="0">
                <a:cs typeface="Guttman Hatzvi" pitchFamily="2" charset="-79"/>
              </a:rPr>
              <a:t>1967</a:t>
            </a:r>
            <a:endParaRPr lang="en-US" sz="1100" dirty="0">
              <a:cs typeface="Guttman Hatzvi" pitchFamily="2" charset="-79"/>
            </a:endParaRPr>
          </a:p>
        </p:txBody>
      </p:sp>
      <p:pic>
        <p:nvPicPr>
          <p:cNvPr id="77" name="Picture 2" descr="641pxChurchill_waves_to_crowds"/>
          <p:cNvPicPr>
            <a:picLocks noChangeAspect="1" noChangeArrowheads="1"/>
          </p:cNvPicPr>
          <p:nvPr/>
        </p:nvPicPr>
        <p:blipFill>
          <a:blip r:embed="rId4" cstate="print"/>
          <a:srcRect/>
          <a:stretch>
            <a:fillRect/>
          </a:stretch>
        </p:blipFill>
        <p:spPr bwMode="auto">
          <a:xfrm>
            <a:off x="6143636" y="4857760"/>
            <a:ext cx="1341874" cy="1800000"/>
          </a:xfrm>
          <a:prstGeom prst="rect">
            <a:avLst/>
          </a:prstGeom>
          <a:noFill/>
          <a:ln w="9525">
            <a:solidFill>
              <a:schemeClr val="tx1"/>
            </a:solidFill>
            <a:miter lim="800000"/>
            <a:headEnd/>
            <a:tailEnd/>
          </a:ln>
        </p:spPr>
      </p:pic>
      <p:sp>
        <p:nvSpPr>
          <p:cNvPr id="78" name="Rectangle 3"/>
          <p:cNvSpPr>
            <a:spLocks noChangeArrowheads="1"/>
          </p:cNvSpPr>
          <p:nvPr/>
        </p:nvSpPr>
        <p:spPr bwMode="auto">
          <a:xfrm>
            <a:off x="6172065" y="4786322"/>
            <a:ext cx="1285547" cy="714380"/>
          </a:xfrm>
          <a:prstGeom prst="rect">
            <a:avLst/>
          </a:prstGeom>
          <a:noFill/>
          <a:ln w="9525">
            <a:noFill/>
            <a:miter lim="800000"/>
            <a:headEnd/>
            <a:tailEnd/>
          </a:ln>
        </p:spPr>
        <p:txBody>
          <a:bodyPr wrap="none" anchor="ctr"/>
          <a:lstStyle/>
          <a:p>
            <a:pPr algn="ctr"/>
            <a:r>
              <a:rPr lang="he-IL" sz="1100" dirty="0">
                <a:cs typeface="Guttman Hatzvi" pitchFamily="2" charset="-79"/>
              </a:rPr>
              <a:t>צ'רצ'יל מנופף</a:t>
            </a:r>
          </a:p>
          <a:p>
            <a:pPr algn="ctr"/>
            <a:r>
              <a:rPr lang="he-IL" sz="1100" dirty="0" err="1">
                <a:cs typeface="Guttman Hatzvi" pitchFamily="2" charset="-79"/>
              </a:rPr>
              <a:t>וויטהול</a:t>
            </a:r>
            <a:r>
              <a:rPr lang="he-IL" sz="1100" dirty="0" smtClean="0">
                <a:cs typeface="Guttman Hatzvi" pitchFamily="2" charset="-79"/>
              </a:rPr>
              <a:t>,</a:t>
            </a:r>
          </a:p>
          <a:p>
            <a:pPr algn="ctr"/>
            <a:r>
              <a:rPr lang="he-IL" sz="1100" dirty="0" smtClean="0">
                <a:cs typeface="Guttman Hatzvi" pitchFamily="2" charset="-79"/>
              </a:rPr>
              <a:t>8 </a:t>
            </a:r>
            <a:r>
              <a:rPr lang="he-IL" sz="1100" dirty="0">
                <a:cs typeface="Guttman Hatzvi" pitchFamily="2" charset="-79"/>
              </a:rPr>
              <a:t>במאי 1945</a:t>
            </a:r>
            <a:endParaRPr lang="en-US" sz="1100" dirty="0">
              <a:cs typeface="Guttman Hatzvi" pitchFamily="2" charset="-79"/>
            </a:endParaRPr>
          </a:p>
        </p:txBody>
      </p:sp>
      <p:pic>
        <p:nvPicPr>
          <p:cNvPr id="79" name="Picture 6" descr="Paradered"/>
          <p:cNvPicPr>
            <a:picLocks noChangeAspect="1" noChangeArrowheads="1"/>
          </p:cNvPicPr>
          <p:nvPr/>
        </p:nvPicPr>
        <p:blipFill>
          <a:blip r:embed="rId5" cstate="print"/>
          <a:srcRect/>
          <a:stretch>
            <a:fillRect/>
          </a:stretch>
        </p:blipFill>
        <p:spPr bwMode="auto">
          <a:xfrm>
            <a:off x="4643438" y="4857760"/>
            <a:ext cx="1348677" cy="1800000"/>
          </a:xfrm>
          <a:prstGeom prst="rect">
            <a:avLst/>
          </a:prstGeom>
          <a:noFill/>
          <a:ln w="9525">
            <a:solidFill>
              <a:schemeClr val="tx1"/>
            </a:solidFill>
            <a:miter lim="800000"/>
            <a:headEnd/>
            <a:tailEnd/>
          </a:ln>
        </p:spPr>
      </p:pic>
      <p:sp>
        <p:nvSpPr>
          <p:cNvPr id="80" name="Rectangle 7"/>
          <p:cNvSpPr>
            <a:spLocks noChangeArrowheads="1"/>
          </p:cNvSpPr>
          <p:nvPr/>
        </p:nvSpPr>
        <p:spPr bwMode="auto">
          <a:xfrm>
            <a:off x="4711690" y="4862526"/>
            <a:ext cx="1217632" cy="495300"/>
          </a:xfrm>
          <a:prstGeom prst="rect">
            <a:avLst/>
          </a:prstGeom>
          <a:noFill/>
          <a:ln w="9525">
            <a:noFill/>
            <a:miter lim="800000"/>
            <a:headEnd/>
            <a:tailEnd/>
          </a:ln>
        </p:spPr>
        <p:txBody>
          <a:bodyPr wrap="none" anchor="ctr"/>
          <a:lstStyle/>
          <a:p>
            <a:pPr algn="ctr"/>
            <a:r>
              <a:rPr lang="he-IL" sz="1100" dirty="0">
                <a:cs typeface="Guttman Hatzvi" pitchFamily="2" charset="-79"/>
              </a:rPr>
              <a:t>מצעד הניצחון</a:t>
            </a:r>
          </a:p>
          <a:p>
            <a:pPr algn="ctr"/>
            <a:r>
              <a:rPr lang="he-IL" sz="1100" dirty="0">
                <a:cs typeface="Guttman Hatzvi" pitchFamily="2" charset="-79"/>
              </a:rPr>
              <a:t>מוסקבה, </a:t>
            </a:r>
            <a:endParaRPr lang="he-IL" sz="1100" dirty="0" smtClean="0">
              <a:cs typeface="Guttman Hatzvi" pitchFamily="2" charset="-79"/>
            </a:endParaRPr>
          </a:p>
          <a:p>
            <a:pPr algn="ctr"/>
            <a:r>
              <a:rPr lang="he-IL" sz="1100" dirty="0" smtClean="0">
                <a:cs typeface="Guttman Hatzvi" pitchFamily="2" charset="-79"/>
              </a:rPr>
              <a:t>24 </a:t>
            </a:r>
            <a:r>
              <a:rPr lang="he-IL" sz="1100" dirty="0">
                <a:cs typeface="Guttman Hatzvi" pitchFamily="2" charset="-79"/>
              </a:rPr>
              <a:t>ביוני 1945</a:t>
            </a:r>
            <a:endParaRPr lang="en-US" sz="1100" dirty="0">
              <a:cs typeface="Guttman Hatzvi" pitchFamily="2" charset="-79"/>
            </a:endParaRPr>
          </a:p>
        </p:txBody>
      </p:sp>
      <p:pic>
        <p:nvPicPr>
          <p:cNvPr id="81" name="Picture 2" descr="Ink_flag"/>
          <p:cNvPicPr>
            <a:picLocks noChangeAspect="1" noChangeArrowheads="1"/>
          </p:cNvPicPr>
          <p:nvPr/>
        </p:nvPicPr>
        <p:blipFill>
          <a:blip r:embed="rId6" cstate="screen"/>
          <a:srcRect/>
          <a:stretch>
            <a:fillRect/>
          </a:stretch>
        </p:blipFill>
        <p:spPr bwMode="auto">
          <a:xfrm>
            <a:off x="3143240" y="4857760"/>
            <a:ext cx="1341873" cy="1800000"/>
          </a:xfrm>
          <a:prstGeom prst="rect">
            <a:avLst/>
          </a:prstGeom>
          <a:noFill/>
          <a:ln w="9525">
            <a:solidFill>
              <a:schemeClr val="tx1"/>
            </a:solidFill>
            <a:miter lim="800000"/>
            <a:headEnd/>
            <a:tailEnd/>
          </a:ln>
        </p:spPr>
      </p:pic>
      <p:pic>
        <p:nvPicPr>
          <p:cNvPr id="82" name="Picture 3" descr="iwo_01033_1g"/>
          <p:cNvPicPr>
            <a:picLocks noChangeAspect="1" noChangeArrowheads="1"/>
          </p:cNvPicPr>
          <p:nvPr/>
        </p:nvPicPr>
        <p:blipFill>
          <a:blip r:embed="rId7" cstate="print"/>
          <a:srcRect/>
          <a:stretch>
            <a:fillRect/>
          </a:stretch>
        </p:blipFill>
        <p:spPr bwMode="auto">
          <a:xfrm>
            <a:off x="7643834" y="4857760"/>
            <a:ext cx="1348677" cy="1800000"/>
          </a:xfrm>
          <a:prstGeom prst="rect">
            <a:avLst/>
          </a:prstGeom>
          <a:noFill/>
          <a:ln w="9525">
            <a:solidFill>
              <a:schemeClr val="tx1"/>
            </a:solidFill>
            <a:miter lim="800000"/>
            <a:headEnd/>
            <a:tailEnd/>
          </a:ln>
        </p:spPr>
      </p:pic>
      <p:sp>
        <p:nvSpPr>
          <p:cNvPr id="83" name="Rectangle 5"/>
          <p:cNvSpPr>
            <a:spLocks noChangeArrowheads="1"/>
          </p:cNvSpPr>
          <p:nvPr/>
        </p:nvSpPr>
        <p:spPr bwMode="auto">
          <a:xfrm>
            <a:off x="7858148" y="5005402"/>
            <a:ext cx="1065210" cy="495300"/>
          </a:xfrm>
          <a:prstGeom prst="rect">
            <a:avLst/>
          </a:prstGeom>
          <a:noFill/>
          <a:ln w="9525">
            <a:noFill/>
            <a:miter lim="800000"/>
            <a:headEnd/>
            <a:tailEnd/>
          </a:ln>
        </p:spPr>
        <p:txBody>
          <a:bodyPr wrap="none" anchor="ctr"/>
          <a:lstStyle/>
          <a:p>
            <a:pPr algn="ctr"/>
            <a:r>
              <a:rPr lang="he-IL" sz="1100" dirty="0">
                <a:cs typeface="Guttman Hatzvi" pitchFamily="2" charset="-79"/>
              </a:rPr>
              <a:t>הנפת </a:t>
            </a:r>
            <a:r>
              <a:rPr lang="he-IL" sz="1100" dirty="0" smtClean="0">
                <a:cs typeface="Guttman Hatzvi" pitchFamily="2" charset="-79"/>
              </a:rPr>
              <a:t>הדגל</a:t>
            </a:r>
          </a:p>
          <a:p>
            <a:pPr algn="ctr"/>
            <a:r>
              <a:rPr lang="he-IL" sz="1100" dirty="0" err="1" smtClean="0">
                <a:cs typeface="Guttman Hatzvi" pitchFamily="2" charset="-79"/>
              </a:rPr>
              <a:t>באיווג'ימה</a:t>
            </a:r>
            <a:endParaRPr lang="he-IL" sz="1100" dirty="0">
              <a:cs typeface="Guttman Hatzvi" pitchFamily="2" charset="-79"/>
            </a:endParaRPr>
          </a:p>
          <a:p>
            <a:pPr algn="ctr"/>
            <a:r>
              <a:rPr lang="he-IL" sz="1100" dirty="0">
                <a:cs typeface="Guttman Hatzvi" pitchFamily="2" charset="-79"/>
              </a:rPr>
              <a:t>23 בפברואר, </a:t>
            </a:r>
            <a:endParaRPr lang="he-IL" sz="1100" dirty="0" smtClean="0">
              <a:cs typeface="Guttman Hatzvi" pitchFamily="2" charset="-79"/>
            </a:endParaRPr>
          </a:p>
          <a:p>
            <a:pPr algn="ctr"/>
            <a:r>
              <a:rPr lang="he-IL" sz="1100" dirty="0" smtClean="0">
                <a:cs typeface="Guttman Hatzvi" pitchFamily="2" charset="-79"/>
              </a:rPr>
              <a:t>1945</a:t>
            </a:r>
            <a:endParaRPr lang="en-US" sz="1100" dirty="0">
              <a:cs typeface="Guttman Hatzvi" pitchFamily="2" charset="-79"/>
            </a:endParaRPr>
          </a:p>
        </p:txBody>
      </p:sp>
      <p:sp>
        <p:nvSpPr>
          <p:cNvPr id="84" name="Rectangle 7"/>
          <p:cNvSpPr>
            <a:spLocks noChangeArrowheads="1"/>
          </p:cNvSpPr>
          <p:nvPr/>
        </p:nvSpPr>
        <p:spPr bwMode="auto">
          <a:xfrm>
            <a:off x="3217864" y="4862526"/>
            <a:ext cx="1146194" cy="495300"/>
          </a:xfrm>
          <a:prstGeom prst="rect">
            <a:avLst/>
          </a:prstGeom>
          <a:noFill/>
          <a:ln w="9525">
            <a:noFill/>
            <a:miter lim="800000"/>
            <a:headEnd/>
            <a:tailEnd/>
          </a:ln>
        </p:spPr>
        <p:txBody>
          <a:bodyPr wrap="none" anchor="ctr"/>
          <a:lstStyle/>
          <a:p>
            <a:pPr algn="ctr"/>
            <a:r>
              <a:rPr lang="he-IL" sz="1100" dirty="0">
                <a:cs typeface="Guttman Hatzvi" pitchFamily="2" charset="-79"/>
              </a:rPr>
              <a:t>הנפת דגל הדיו</a:t>
            </a:r>
          </a:p>
          <a:p>
            <a:pPr algn="ctr"/>
            <a:r>
              <a:rPr lang="he-IL" sz="1100" dirty="0">
                <a:cs typeface="Guttman Hatzvi" pitchFamily="2" charset="-79"/>
              </a:rPr>
              <a:t>אום רשרש, </a:t>
            </a:r>
            <a:endParaRPr lang="he-IL" sz="1100" dirty="0" smtClean="0">
              <a:cs typeface="Guttman Hatzvi" pitchFamily="2" charset="-79"/>
            </a:endParaRPr>
          </a:p>
          <a:p>
            <a:pPr algn="ctr"/>
            <a:r>
              <a:rPr lang="he-IL" sz="1100" dirty="0" smtClean="0">
                <a:cs typeface="Guttman Hatzvi" pitchFamily="2" charset="-79"/>
              </a:rPr>
              <a:t>10במרץ </a:t>
            </a:r>
            <a:r>
              <a:rPr lang="he-IL" sz="1100" dirty="0">
                <a:cs typeface="Guttman Hatzvi" pitchFamily="2" charset="-79"/>
              </a:rPr>
              <a:t>1949</a:t>
            </a:r>
            <a:endParaRPr lang="en-US" sz="1100" dirty="0">
              <a:cs typeface="Guttman Hatzvi" pitchFamily="2" charset="-79"/>
            </a:endParaRPr>
          </a:p>
        </p:txBody>
      </p:sp>
      <p:graphicFrame>
        <p:nvGraphicFramePr>
          <p:cNvPr id="55" name="מציין מיקום תוכן 3"/>
          <p:cNvGraphicFramePr>
            <a:graphicFrameLocks/>
          </p:cNvGraphicFramePr>
          <p:nvPr>
            <p:extLst>
              <p:ext uri="{D42A27DB-BD31-4B8C-83A1-F6EECF244321}">
                <p14:modId xmlns:p14="http://schemas.microsoft.com/office/powerpoint/2010/main" val="2940685173"/>
              </p:ext>
            </p:extLst>
          </p:nvPr>
        </p:nvGraphicFramePr>
        <p:xfrm>
          <a:off x="92548" y="2610910"/>
          <a:ext cx="8980046" cy="2715311"/>
        </p:xfrm>
        <a:graphic>
          <a:graphicData uri="http://schemas.openxmlformats.org/drawingml/2006/table">
            <a:tbl>
              <a:tblPr rtl="1" bandRow="1">
                <a:tableStyleId>{5C22544A-7EE6-4342-B048-85BDC9FD1C3A}</a:tableStyleId>
              </a:tblPr>
              <a:tblGrid>
                <a:gridCol w="4490023">
                  <a:extLst>
                    <a:ext uri="{9D8B030D-6E8A-4147-A177-3AD203B41FA5}">
                      <a16:colId xmlns:a16="http://schemas.microsoft.com/office/drawing/2014/main" val="20000"/>
                    </a:ext>
                  </a:extLst>
                </a:gridCol>
                <a:gridCol w="4490023">
                  <a:extLst>
                    <a:ext uri="{9D8B030D-6E8A-4147-A177-3AD203B41FA5}">
                      <a16:colId xmlns:a16="http://schemas.microsoft.com/office/drawing/2014/main" val="20001"/>
                    </a:ext>
                  </a:extLst>
                </a:gridCol>
              </a:tblGrid>
              <a:tr h="398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An organized and ready army</a:t>
                      </a:r>
                      <a:endParaRPr lang="he-IL" sz="1600" dirty="0" smtClean="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The scenario / the enemy in which operational decision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Suspend capability and intentions</a:t>
                      </a:r>
                      <a:endParaRPr lang="he-IL" sz="1600" dirty="0" smtClean="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The basic components of the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831">
                <a:tc>
                  <a:txBody>
                    <a:bodyPr/>
                    <a:lstStyle/>
                    <a:p>
                      <a:pPr algn="l" rtl="0"/>
                      <a:r>
                        <a:rPr lang="en-US" sz="1600" dirty="0" smtClean="0">
                          <a:latin typeface="+mj-lt"/>
                        </a:rPr>
                        <a:t>Strategic</a:t>
                      </a:r>
                      <a:endParaRPr lang="he-IL"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buFontTx/>
                        <a:buChar char="-"/>
                      </a:pPr>
                      <a:r>
                        <a:rPr lang="en-US" sz="1600" kern="1200" dirty="0" smtClean="0">
                          <a:solidFill>
                            <a:schemeClr val="dk1"/>
                          </a:solidFill>
                          <a:latin typeface="+mj-lt"/>
                          <a:ea typeface="+mn-ea"/>
                          <a:cs typeface="+mn-cs"/>
                        </a:rPr>
                        <a:t>The level of war in which operation decision will be expressed;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8831">
                <a:tc>
                  <a:txBody>
                    <a:bodyPr/>
                    <a:lstStyle/>
                    <a:p>
                      <a:pPr algn="l" rtl="0"/>
                      <a:r>
                        <a:rPr lang="en-US" sz="1600" dirty="0" smtClean="0">
                          <a:latin typeface="+mj-lt"/>
                        </a:rPr>
                        <a:t>Ground</a:t>
                      </a:r>
                      <a:r>
                        <a:rPr lang="en-US" sz="1600" baseline="0" dirty="0" smtClean="0">
                          <a:latin typeface="+mj-lt"/>
                        </a:rPr>
                        <a:t> force maneuvering that destroys the enemy and conquers land</a:t>
                      </a:r>
                      <a:endParaRPr lang="he-IL"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The main means in reaching operational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6379">
                <a:tc>
                  <a:txBody>
                    <a:bodyPr/>
                    <a:lstStyle/>
                    <a:p>
                      <a:pPr algn="l" rtl="0"/>
                      <a:r>
                        <a:rPr lang="en-US" sz="1600" dirty="0" smtClean="0">
                          <a:solidFill>
                            <a:schemeClr val="tx1"/>
                          </a:solidFill>
                        </a:rPr>
                        <a:t>Overwhelming ground offensive attack</a:t>
                      </a:r>
                      <a:r>
                        <a:rPr lang="en-US" sz="1600" baseline="0" dirty="0" smtClean="0">
                          <a:solidFill>
                            <a:schemeClr val="tx1"/>
                          </a:solidFill>
                        </a:rPr>
                        <a:t> </a:t>
                      </a:r>
                      <a:r>
                        <a:rPr lang="en-US" sz="1600" dirty="0" smtClean="0">
                          <a:solidFill>
                            <a:schemeClr val="tx1"/>
                          </a:solidFill>
                        </a:rPr>
                        <a:t>to shorten the war</a:t>
                      </a:r>
                      <a:endParaRPr lang="he-IL"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relation between operational decision the time of the confront</a:t>
                      </a:r>
                      <a:endParaRPr lang="he-IL"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6" name="לחצן פעולה: מידע 55">
            <a:hlinkClick r:id="rId8" action="ppaction://hlinksldjump" highlightClick="1"/>
          </p:cNvPr>
          <p:cNvSpPr/>
          <p:nvPr/>
        </p:nvSpPr>
        <p:spPr>
          <a:xfrm>
            <a:off x="285720" y="214290"/>
            <a:ext cx="928694" cy="7143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4" name="מחבר ישר 26"/>
          <p:cNvCxnSpPr/>
          <p:nvPr/>
        </p:nvCxnSpPr>
        <p:spPr>
          <a:xfrm rot="10800000">
            <a:off x="0" y="1868438"/>
            <a:ext cx="9144000" cy="1588"/>
          </a:xfrm>
          <a:prstGeom prst="line">
            <a:avLst/>
          </a:prstGeom>
          <a:ln w="762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אליפסה 27"/>
          <p:cNvSpPr/>
          <p:nvPr/>
        </p:nvSpPr>
        <p:spPr>
          <a:xfrm>
            <a:off x="7880816" y="172556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6" name="TextBox 65"/>
          <p:cNvSpPr txBox="1"/>
          <p:nvPr/>
        </p:nvSpPr>
        <p:spPr>
          <a:xfrm>
            <a:off x="7666504" y="208275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7" name="TextBox 66"/>
          <p:cNvSpPr txBox="1"/>
          <p:nvPr/>
        </p:nvSpPr>
        <p:spPr>
          <a:xfrm>
            <a:off x="571477" y="208275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2015</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68" name="אליפסה 30"/>
          <p:cNvSpPr/>
          <p:nvPr/>
        </p:nvSpPr>
        <p:spPr>
          <a:xfrm>
            <a:off x="5312260" y="172556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69" name="TextBox 68"/>
          <p:cNvSpPr txBox="1"/>
          <p:nvPr/>
        </p:nvSpPr>
        <p:spPr>
          <a:xfrm>
            <a:off x="2714617" y="208275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2010</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0" name="TextBox 69"/>
          <p:cNvSpPr txBox="1"/>
          <p:nvPr/>
        </p:nvSpPr>
        <p:spPr>
          <a:xfrm>
            <a:off x="5102711" y="2082751"/>
            <a:ext cx="714375" cy="338137"/>
          </a:xfrm>
          <a:prstGeom prst="rect">
            <a:avLst/>
          </a:prstGeom>
          <a:noFill/>
        </p:spPr>
        <p:txBody>
          <a:bodyPr rtlCol="1">
            <a:spAutoFit/>
          </a:bodyPr>
          <a:lstStyle/>
          <a:p>
            <a:pPr algn="ctr">
              <a:defRPr/>
            </a:pPr>
            <a:r>
              <a:rPr lang="he-IL" sz="1600" b="1" dirty="0" smtClean="0">
                <a:solidFill>
                  <a:schemeClr val="tx2">
                    <a:lumMod val="60000"/>
                    <a:lumOff val="40000"/>
                  </a:schemeClr>
                </a:solidFill>
                <a:latin typeface="Guttman Hatzvi" pitchFamily="2" charset="-79"/>
                <a:cs typeface="Guttman Hatzvi" pitchFamily="2" charset="-79"/>
              </a:rPr>
              <a:t>2006</a:t>
            </a:r>
            <a:endParaRPr lang="he-IL" sz="1600" b="1" dirty="0">
              <a:solidFill>
                <a:schemeClr val="tx2">
                  <a:lumMod val="60000"/>
                  <a:lumOff val="40000"/>
                </a:schemeClr>
              </a:solidFill>
              <a:latin typeface="Guttman Hatzvi" pitchFamily="2" charset="-79"/>
              <a:cs typeface="Guttman Hatzvi" pitchFamily="2" charset="-79"/>
            </a:endParaRPr>
          </a:p>
        </p:txBody>
      </p:sp>
      <p:sp>
        <p:nvSpPr>
          <p:cNvPr id="71" name="אליפסה 33"/>
          <p:cNvSpPr/>
          <p:nvPr/>
        </p:nvSpPr>
        <p:spPr>
          <a:xfrm>
            <a:off x="779365" y="1725563"/>
            <a:ext cx="284163" cy="284163"/>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2" name="אליפסה 34"/>
          <p:cNvSpPr/>
          <p:nvPr/>
        </p:nvSpPr>
        <p:spPr>
          <a:xfrm>
            <a:off x="2919399" y="1725563"/>
            <a:ext cx="284163" cy="282575"/>
          </a:xfrm>
          <a:prstGeom prst="ellipse">
            <a:avLst/>
          </a:prstGeom>
          <a:solidFill>
            <a:schemeClr val="accent1">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85" name="אליפסה 35"/>
          <p:cNvSpPr/>
          <p:nvPr/>
        </p:nvSpPr>
        <p:spPr>
          <a:xfrm>
            <a:off x="7211906"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6" name="TextBox 42"/>
          <p:cNvSpPr txBox="1">
            <a:spLocks noChangeArrowheads="1"/>
          </p:cNvSpPr>
          <p:nvPr/>
        </p:nvSpPr>
        <p:spPr bwMode="auto">
          <a:xfrm>
            <a:off x="6636677" y="777814"/>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2002</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Mofaz</a:t>
            </a:r>
            <a:endParaRPr lang="he-IL" sz="1200" b="1" dirty="0" smtClean="0">
              <a:latin typeface="+mj-lt"/>
              <a:cs typeface="Guttman Hatzvi" pitchFamily="2" charset="-79"/>
            </a:endParaRPr>
          </a:p>
        </p:txBody>
      </p:sp>
      <p:sp>
        <p:nvSpPr>
          <p:cNvPr id="87" name="אליפסה 37"/>
          <p:cNvSpPr/>
          <p:nvPr/>
        </p:nvSpPr>
        <p:spPr>
          <a:xfrm>
            <a:off x="5352074"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8" name="TextBox 42"/>
          <p:cNvSpPr txBox="1">
            <a:spLocks noChangeArrowheads="1"/>
          </p:cNvSpPr>
          <p:nvPr/>
        </p:nvSpPr>
        <p:spPr bwMode="auto">
          <a:xfrm>
            <a:off x="4758733" y="777814"/>
            <a:ext cx="1395511"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Activation Concept</a:t>
            </a:r>
          </a:p>
          <a:p>
            <a:pPr algn="ctr" rtl="0"/>
            <a:r>
              <a:rPr lang="en-US" sz="1200" b="1" dirty="0" err="1" smtClean="0">
                <a:latin typeface="+mj-lt"/>
                <a:cs typeface="Guttman Hatzvi" pitchFamily="2" charset="-79"/>
              </a:rPr>
              <a:t>Halutz</a:t>
            </a:r>
            <a:endParaRPr lang="en-US" sz="1200" b="1" dirty="0" smtClean="0">
              <a:latin typeface="+mj-lt"/>
              <a:cs typeface="Guttman Hatzvi" pitchFamily="2" charset="-79"/>
            </a:endParaRPr>
          </a:p>
        </p:txBody>
      </p:sp>
      <p:sp>
        <p:nvSpPr>
          <p:cNvPr id="89" name="אליפסה 39"/>
          <p:cNvSpPr/>
          <p:nvPr/>
        </p:nvSpPr>
        <p:spPr>
          <a:xfrm>
            <a:off x="2009123"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 name="TextBox 42"/>
          <p:cNvSpPr txBox="1">
            <a:spLocks noChangeArrowheads="1"/>
          </p:cNvSpPr>
          <p:nvPr/>
        </p:nvSpPr>
        <p:spPr bwMode="auto">
          <a:xfrm>
            <a:off x="1476602" y="836743"/>
            <a:ext cx="1369029" cy="646331"/>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2013</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Strategy of the IDF</a:t>
            </a:r>
          </a:p>
          <a:p>
            <a:pPr algn="ctr" rtl="0"/>
            <a:r>
              <a:rPr lang="en-US" sz="1200" b="1" dirty="0" err="1" smtClean="0">
                <a:latin typeface="+mj-lt"/>
                <a:cs typeface="Guttman Hatzvi" pitchFamily="2" charset="-79"/>
              </a:rPr>
              <a:t>Gantz</a:t>
            </a:r>
            <a:endParaRPr lang="he-IL" sz="1200" b="1" dirty="0" smtClean="0">
              <a:latin typeface="+mj-lt"/>
              <a:cs typeface="Guttman Hatzvi" pitchFamily="2" charset="-79"/>
            </a:endParaRPr>
          </a:p>
        </p:txBody>
      </p:sp>
      <p:sp>
        <p:nvSpPr>
          <p:cNvPr id="91" name="אליפסה 41"/>
          <p:cNvSpPr/>
          <p:nvPr/>
        </p:nvSpPr>
        <p:spPr>
          <a:xfrm>
            <a:off x="6423743"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2" name="TextBox 91"/>
          <p:cNvSpPr txBox="1">
            <a:spLocks noChangeArrowheads="1"/>
          </p:cNvSpPr>
          <p:nvPr/>
        </p:nvSpPr>
        <p:spPr bwMode="auto">
          <a:xfrm>
            <a:off x="5717593" y="1316281"/>
            <a:ext cx="1546834" cy="461665"/>
          </a:xfrm>
          <a:prstGeom prst="rect">
            <a:avLst/>
          </a:prstGeom>
          <a:noFill/>
          <a:ln w="9525">
            <a:noFill/>
            <a:miter lim="800000"/>
            <a:headEnd/>
            <a:tailEnd/>
          </a:ln>
        </p:spPr>
        <p:txBody>
          <a:bodyPr wrap="none">
            <a:spAutoFit/>
          </a:bodyPr>
          <a:lstStyle/>
          <a:p>
            <a:pPr algn="ctr"/>
            <a:r>
              <a:rPr lang="he-IL" sz="1200" b="1" dirty="0" smtClean="0">
                <a:latin typeface="+mj-lt"/>
                <a:cs typeface="Guttman Hatzvi" pitchFamily="2" charset="-79"/>
              </a:rPr>
              <a:t>2003</a:t>
            </a:r>
            <a:endParaRPr lang="he-IL" sz="1200" b="1" dirty="0">
              <a:latin typeface="+mj-lt"/>
              <a:cs typeface="Guttman Hatzvi" pitchFamily="2" charset="-79"/>
            </a:endParaRPr>
          </a:p>
          <a:p>
            <a:pPr algn="ctr"/>
            <a:r>
              <a:rPr lang="en-US" sz="1200" b="1" dirty="0">
                <a:latin typeface="+mj-lt"/>
                <a:cs typeface="Guttman Hatzvi" pitchFamily="2" charset="-79"/>
              </a:rPr>
              <a:t>Low intensity conflict</a:t>
            </a:r>
            <a:endParaRPr lang="he-IL" sz="1200" b="1" dirty="0" smtClean="0">
              <a:latin typeface="+mj-lt"/>
              <a:cs typeface="Guttman Hatzvi" pitchFamily="2" charset="-79"/>
            </a:endParaRPr>
          </a:p>
        </p:txBody>
      </p:sp>
      <p:cxnSp>
        <p:nvCxnSpPr>
          <p:cNvPr id="93" name="מחבר ישר 43"/>
          <p:cNvCxnSpPr/>
          <p:nvPr/>
        </p:nvCxnSpPr>
        <p:spPr>
          <a:xfrm rot="5400000">
            <a:off x="7067160" y="1601318"/>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94" name="מחבר ישר 44"/>
          <p:cNvCxnSpPr/>
          <p:nvPr/>
        </p:nvCxnSpPr>
        <p:spPr>
          <a:xfrm rot="5400000">
            <a:off x="5207329" y="1597384"/>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95" name="מחבר ישר 45"/>
          <p:cNvCxnSpPr/>
          <p:nvPr/>
        </p:nvCxnSpPr>
        <p:spPr>
          <a:xfrm rot="5400000">
            <a:off x="1876569" y="1585192"/>
            <a:ext cx="5040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6" name="אליפסה 46"/>
          <p:cNvSpPr/>
          <p:nvPr/>
        </p:nvSpPr>
        <p:spPr>
          <a:xfrm>
            <a:off x="4506671"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7" name="TextBox 42"/>
          <p:cNvSpPr txBox="1">
            <a:spLocks noChangeArrowheads="1"/>
          </p:cNvSpPr>
          <p:nvPr/>
        </p:nvSpPr>
        <p:spPr bwMode="auto">
          <a:xfrm>
            <a:off x="4188465" y="1316281"/>
            <a:ext cx="84991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2006</a:t>
            </a:r>
            <a:endParaRPr lang="he-IL" sz="1200" b="1" dirty="0">
              <a:latin typeface="Guttman Hatzvi" pitchFamily="2" charset="-79"/>
              <a:cs typeface="Guttman Hatzvi" pitchFamily="2" charset="-79"/>
            </a:endParaRPr>
          </a:p>
          <a:p>
            <a:pPr algn="ctr"/>
            <a:r>
              <a:rPr lang="en-US" sz="1200" b="1" dirty="0" smtClean="0">
                <a:latin typeface="+mj-lt"/>
                <a:cs typeface="Guttman Hatzvi" pitchFamily="2" charset="-79"/>
              </a:rPr>
              <a:t>Lebanon 2</a:t>
            </a:r>
            <a:endParaRPr lang="he-IL" sz="1200" b="1" dirty="0" smtClean="0">
              <a:latin typeface="+mj-lt"/>
              <a:cs typeface="Guttman Hatzvi" pitchFamily="2" charset="-79"/>
            </a:endParaRPr>
          </a:p>
        </p:txBody>
      </p:sp>
      <p:sp>
        <p:nvSpPr>
          <p:cNvPr id="98" name="אליפסה 48"/>
          <p:cNvSpPr/>
          <p:nvPr/>
        </p:nvSpPr>
        <p:spPr>
          <a:xfrm>
            <a:off x="3577977"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9" name="TextBox 42"/>
          <p:cNvSpPr txBox="1">
            <a:spLocks noChangeArrowheads="1"/>
          </p:cNvSpPr>
          <p:nvPr/>
        </p:nvSpPr>
        <p:spPr bwMode="auto">
          <a:xfrm>
            <a:off x="3292025" y="1316281"/>
            <a:ext cx="790473"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2008</a:t>
            </a:r>
            <a:endParaRPr lang="he-IL" sz="1200" b="1" dirty="0">
              <a:latin typeface="Guttman Hatzvi" pitchFamily="2" charset="-79"/>
              <a:cs typeface="Guttman Hatzvi" pitchFamily="2" charset="-79"/>
            </a:endParaRPr>
          </a:p>
          <a:p>
            <a:pPr algn="ctr"/>
            <a:r>
              <a:rPr lang="en-US" sz="1200" b="1" dirty="0">
                <a:latin typeface="+mj-lt"/>
                <a:cs typeface="Guttman Hatzvi" pitchFamily="2" charset="-79"/>
              </a:rPr>
              <a:t>Cast Lead</a:t>
            </a:r>
            <a:endParaRPr lang="he-IL" sz="1200" b="1" dirty="0" smtClean="0">
              <a:latin typeface="+mj-lt"/>
              <a:cs typeface="Guttman Hatzvi" pitchFamily="2" charset="-79"/>
            </a:endParaRPr>
          </a:p>
        </p:txBody>
      </p:sp>
      <p:sp>
        <p:nvSpPr>
          <p:cNvPr id="100" name="אליפסה 50"/>
          <p:cNvSpPr/>
          <p:nvPr/>
        </p:nvSpPr>
        <p:spPr>
          <a:xfrm>
            <a:off x="1220523" y="1777948"/>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1" name="TextBox 100"/>
          <p:cNvSpPr txBox="1">
            <a:spLocks noChangeArrowheads="1"/>
          </p:cNvSpPr>
          <p:nvPr/>
        </p:nvSpPr>
        <p:spPr bwMode="auto">
          <a:xfrm>
            <a:off x="955035" y="1287442"/>
            <a:ext cx="1174296" cy="461665"/>
          </a:xfrm>
          <a:prstGeom prst="rect">
            <a:avLst/>
          </a:prstGeom>
          <a:noFill/>
          <a:ln w="9525">
            <a:noFill/>
            <a:miter lim="800000"/>
            <a:headEnd/>
            <a:tailEnd/>
          </a:ln>
        </p:spPr>
        <p:txBody>
          <a:bodyPr wrap="none">
            <a:spAutoFit/>
          </a:bodyPr>
          <a:lstStyle/>
          <a:p>
            <a:pPr algn="ctr"/>
            <a:r>
              <a:rPr lang="he-IL" sz="1200" b="1" dirty="0" smtClean="0">
                <a:latin typeface="Guttman Hatzvi" pitchFamily="2" charset="-79"/>
                <a:cs typeface="Guttman Hatzvi" pitchFamily="2" charset="-79"/>
              </a:rPr>
              <a:t>2014</a:t>
            </a:r>
            <a:endParaRPr lang="he-IL" sz="1200" b="1" dirty="0">
              <a:latin typeface="Guttman Hatzvi" pitchFamily="2" charset="-79"/>
              <a:cs typeface="Guttman Hatzvi" pitchFamily="2" charset="-79"/>
            </a:endParaRPr>
          </a:p>
          <a:p>
            <a:pPr algn="ctr" rtl="0"/>
            <a:r>
              <a:rPr lang="en-US" sz="1200" b="1" dirty="0" smtClean="0">
                <a:latin typeface="+mj-lt"/>
                <a:cs typeface="Guttman Hatzvi" pitchFamily="2" charset="-79"/>
              </a:rPr>
              <a:t>Protective Edge</a:t>
            </a:r>
            <a:endParaRPr lang="he-IL" sz="1200" b="1" dirty="0" smtClean="0">
              <a:latin typeface="+mj-lt"/>
              <a:cs typeface="Guttman Hatzvi" pitchFamily="2" charset="-79"/>
            </a:endParaRPr>
          </a:p>
        </p:txBody>
      </p:sp>
      <p:cxnSp>
        <p:nvCxnSpPr>
          <p:cNvPr id="102" name="מחבר ישר 52"/>
          <p:cNvCxnSpPr/>
          <p:nvPr/>
        </p:nvCxnSpPr>
        <p:spPr>
          <a:xfrm rot="5400000">
            <a:off x="7845408" y="1600756"/>
            <a:ext cx="360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03" name="מחבר ישר 53"/>
          <p:cNvCxnSpPr/>
          <p:nvPr/>
        </p:nvCxnSpPr>
        <p:spPr>
          <a:xfrm rot="5400000">
            <a:off x="8568594" y="916756"/>
            <a:ext cx="0" cy="1008000"/>
          </a:xfrm>
          <a:prstGeom prst="line">
            <a:avLst/>
          </a:prstGeom>
          <a:ln w="28575">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04" name="TextBox 42"/>
          <p:cNvSpPr txBox="1">
            <a:spLocks noChangeArrowheads="1"/>
          </p:cNvSpPr>
          <p:nvPr/>
        </p:nvSpPr>
        <p:spPr bwMode="auto">
          <a:xfrm>
            <a:off x="8172418" y="1082202"/>
            <a:ext cx="1082412" cy="338554"/>
          </a:xfrm>
          <a:prstGeom prst="rect">
            <a:avLst/>
          </a:prstGeom>
          <a:noFill/>
          <a:ln w="9525">
            <a:noFill/>
            <a:miter lim="800000"/>
            <a:headEnd/>
            <a:tailEnd/>
          </a:ln>
        </p:spPr>
        <p:txBody>
          <a:bodyPr wrap="none">
            <a:spAutoFit/>
          </a:bodyPr>
          <a:lstStyle/>
          <a:p>
            <a:pPr algn="ctr"/>
            <a:r>
              <a:rPr lang="en-US" sz="1600" b="1" dirty="0" smtClean="0">
                <a:latin typeface="+mj-lt"/>
                <a:cs typeface="Guttman Hatzvi" pitchFamily="2" charset="-79"/>
              </a:rPr>
              <a:t>In the Past</a:t>
            </a:r>
            <a:endParaRPr lang="he-IL" sz="1600" b="1" dirty="0">
              <a:latin typeface="+mj-lt"/>
              <a:cs typeface="Guttman Hatzvi" pitchFamily="2" charset="-79"/>
            </a:endParaRPr>
          </a:p>
        </p:txBody>
      </p:sp>
      <p:cxnSp>
        <p:nvCxnSpPr>
          <p:cNvPr id="105" name="מחבר ישר 57"/>
          <p:cNvCxnSpPr/>
          <p:nvPr/>
        </p:nvCxnSpPr>
        <p:spPr>
          <a:xfrm rot="5400000">
            <a:off x="776289" y="1687384"/>
            <a:ext cx="324000" cy="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106" name="מחבר ישר 58"/>
          <p:cNvCxnSpPr/>
          <p:nvPr/>
        </p:nvCxnSpPr>
        <p:spPr>
          <a:xfrm rot="5400000">
            <a:off x="486530" y="1042194"/>
            <a:ext cx="0" cy="900000"/>
          </a:xfrm>
          <a:prstGeom prst="line">
            <a:avLst/>
          </a:prstGeom>
          <a:ln w="28575">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7" name="TextBox 42"/>
          <p:cNvSpPr txBox="1">
            <a:spLocks noChangeArrowheads="1"/>
          </p:cNvSpPr>
          <p:nvPr/>
        </p:nvSpPr>
        <p:spPr bwMode="auto">
          <a:xfrm>
            <a:off x="-7832" y="889951"/>
            <a:ext cx="980856" cy="584775"/>
          </a:xfrm>
          <a:prstGeom prst="rect">
            <a:avLst/>
          </a:prstGeom>
          <a:noFill/>
          <a:ln w="9525">
            <a:noFill/>
            <a:miter lim="800000"/>
            <a:headEnd/>
            <a:tailEnd/>
          </a:ln>
        </p:spPr>
        <p:txBody>
          <a:bodyPr wrap="square">
            <a:spAutoFit/>
          </a:bodyPr>
          <a:lstStyle/>
          <a:p>
            <a:pPr algn="ctr"/>
            <a:r>
              <a:rPr lang="en-US" sz="1600" b="1" dirty="0" smtClean="0">
                <a:latin typeface="+mj-lt"/>
                <a:cs typeface="Guttman Hatzvi" pitchFamily="2" charset="-79"/>
              </a:rPr>
              <a:t>In the future?</a:t>
            </a:r>
            <a:endParaRPr lang="he-IL" sz="1600" b="1" dirty="0">
              <a:latin typeface="+mj-lt"/>
              <a:cs typeface="Guttman Hatzvi" pitchFamily="2" charset="-79"/>
            </a:endParaRPr>
          </a:p>
        </p:txBody>
      </p:sp>
      <p:sp>
        <p:nvSpPr>
          <p:cNvPr id="108" name="אליפסה 61"/>
          <p:cNvSpPr/>
          <p:nvPr/>
        </p:nvSpPr>
        <p:spPr>
          <a:xfrm>
            <a:off x="7917396" y="1753562"/>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9" name="אליפסה 62"/>
          <p:cNvSpPr/>
          <p:nvPr/>
        </p:nvSpPr>
        <p:spPr>
          <a:xfrm>
            <a:off x="832842" y="1777946"/>
            <a:ext cx="214312" cy="214312"/>
          </a:xfrm>
          <a:prstGeom prst="ellipse">
            <a:avLst/>
          </a:prstGeom>
          <a:solidFill>
            <a:srgbClr val="FF0000"/>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sld>
</file>

<file path=ppt/theme/theme1.xml><?xml version="1.0" encoding="utf-8"?>
<a:theme xmlns:a="http://schemas.openxmlformats.org/drawingml/2006/main" name="פורמט דד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s xmlns="leshem.binavedaat.customprops">
  <prop xmlns="" name="סטאטוס">טיוטא</prop>
  <prop xmlns="" name="שוטף">1/200491/13</prop>
  <prop xmlns="" name="Simuchin">1/200491/13</prop>
</props>
</file>

<file path=customXml/itemProps1.xml><?xml version="1.0" encoding="utf-8"?>
<ds:datastoreItem xmlns:ds="http://schemas.openxmlformats.org/officeDocument/2006/customXml" ds:itemID="{C0BA56A5-06A5-41EF-97CE-30093B630433}">
  <ds:schemaRefs>
    <ds:schemaRef ds:uri="leshem.binavedaat.customprops"/>
    <ds:schemaRef ds:uri=""/>
  </ds:schemaRefs>
</ds:datastoreItem>
</file>

<file path=docProps/app.xml><?xml version="1.0" encoding="utf-8"?>
<Properties xmlns="http://schemas.openxmlformats.org/officeDocument/2006/extended-properties" xmlns:vt="http://schemas.openxmlformats.org/officeDocument/2006/docPropsVTypes">
  <Template>פורמט דדו</Template>
  <TotalTime>5214</TotalTime>
  <Words>7978</Words>
  <Application>Microsoft Office PowerPoint</Application>
  <PresentationFormat>On-screen Show (4:3)</PresentationFormat>
  <Paragraphs>667</Paragraphs>
  <Slides>46</Slides>
  <Notes>7</Notes>
  <HiddenSlides>18</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Calibri</vt:lpstr>
      <vt:lpstr>David</vt:lpstr>
      <vt:lpstr>Gisha</vt:lpstr>
      <vt:lpstr>Guttman Hatzvi</vt:lpstr>
      <vt:lpstr>Tahoma</vt:lpstr>
      <vt:lpstr>Times New Roman</vt:lpstr>
      <vt:lpstr>Wingdings</vt:lpstr>
      <vt:lpstr>פורמט דדו</vt:lpstr>
      <vt:lpstr>עיצוב מותאם אישית</vt:lpstr>
      <vt:lpstr>The Concept of Decision in The Perceptions of the IDF 2000-2015 Comparative Research</vt:lpstr>
      <vt:lpstr>PowerPoint Presentation</vt:lpstr>
      <vt:lpstr>Definitions out of the  Combat Doctrine of the IDF</vt:lpstr>
      <vt:lpstr>Decision in the Military Diction – Clausewitz’</vt:lpstr>
      <vt:lpstr>Decision in the Military Diction – Avi Kober</vt:lpstr>
      <vt:lpstr>Decision in the Military Diction – Ido Hecht</vt:lpstr>
      <vt:lpstr>Operational Decision as a Tool to Plan and Manage Operations in the History of the IDF</vt:lpstr>
      <vt:lpstr>Methodology – Reviewing the Change in the Term in 2000-2015</vt:lpstr>
      <vt:lpstr>Meaning of Operational Decision – “In the Past”</vt:lpstr>
      <vt:lpstr>Classic ‘Operational Decision’ In the Past</vt:lpstr>
      <vt:lpstr>Classic ‘Operational Decision’ In the Past</vt:lpstr>
      <vt:lpstr>The Change in the Meaning of the Term ‘Operational Decision’ – IDF’s Strategy 2002</vt:lpstr>
      <vt:lpstr>Strategy of the IDF 2002</vt:lpstr>
      <vt:lpstr>PowerPoint Presentation</vt:lpstr>
      <vt:lpstr>How to reach operational decision?</vt:lpstr>
      <vt:lpstr>The Change in the Meaning of the Term ‘Operational Decision’ – 2002</vt:lpstr>
      <vt:lpstr>PowerPoint Presentation</vt:lpstr>
      <vt:lpstr>During Combat in the West Bank - 2003</vt:lpstr>
      <vt:lpstr>The Change in the Meaning of the Term ‘Operational Decision’ – Activation Concept 2006</vt:lpstr>
      <vt:lpstr>PowerPoint Presentation</vt:lpstr>
      <vt:lpstr>Activation Concept 2006</vt:lpstr>
      <vt:lpstr>Activation Concept 2006</vt:lpstr>
      <vt:lpstr>How do you decide? The rising dominance of fire</vt:lpstr>
      <vt:lpstr>The Change in the Meaning of the Term  ‘Operational Decision’ – 2006-2013</vt:lpstr>
      <vt:lpstr>PowerPoint Presentation</vt:lpstr>
      <vt:lpstr>PowerPoint Presentation</vt:lpstr>
      <vt:lpstr>“Deterrence Operations” – 2006-2013</vt:lpstr>
      <vt:lpstr>Why do people run away from decision – “Protective Edge” inquiry</vt:lpstr>
      <vt:lpstr>למה "בורחים" מהכרעה - תחקיר צוק איתן</vt:lpstr>
      <vt:lpstr>The Change in the Meaning of the Term  ‘Operational Decision’ – Strategy of the IDF 2013</vt:lpstr>
      <vt:lpstr>Activation Concept 2013</vt:lpstr>
      <vt:lpstr>PowerPoint Presentation</vt:lpstr>
      <vt:lpstr>2013 - How to decide?</vt:lpstr>
      <vt:lpstr>PowerPoint Presentation</vt:lpstr>
      <vt:lpstr>The territory – change in the status as a component in the operational decision</vt:lpstr>
      <vt:lpstr>Summary of development 2000-2015</vt:lpstr>
      <vt:lpstr>Summary of Trends</vt:lpstr>
      <vt:lpstr>New concepts relevant to the discussion on operational decisions – that are not incapacitation </vt:lpstr>
      <vt:lpstr>Change in the tools of Operational Decisions</vt:lpstr>
      <vt:lpstr>A proposal for a newer and more relevant definition for the case of Hezbollah</vt:lpstr>
      <vt:lpstr>Strategic victory and an operational decision</vt:lpstr>
      <vt:lpstr>Victory and the Operational Decision</vt:lpstr>
      <vt:lpstr>Victory and the Operational Decision</vt:lpstr>
      <vt:lpstr>Distinguishing between victory and an operational decision - an example</vt:lpstr>
      <vt:lpstr>Victory and the Operational Decision</vt:lpstr>
      <vt:lpstr>Proposal for Discussion</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האמנות האופרטיבית</dc:title>
  <dc:creator>s5005845</dc:creator>
  <cp:lastModifiedBy>Administrator</cp:lastModifiedBy>
  <cp:revision>767</cp:revision>
  <dcterms:created xsi:type="dcterms:W3CDTF">2014-02-18T07:47:04Z</dcterms:created>
  <dcterms:modified xsi:type="dcterms:W3CDTF">2016-01-28T10:00:15Z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שוטף">
    <vt:lpwstr>1/200491/13</vt:lpwstr>
  </property>
  <property fmtid="{D5CDD505-2E9C-101B-9397-08002B2CF9AE}" pid="3" name="Simuchin">
    <vt:lpwstr>1/200491/13</vt:lpwstr>
  </property>
  <property fmtid="{D5CDD505-2E9C-101B-9397-08002B2CF9AE}" pid="4" name="סטאטוס">
    <vt:lpwstr>טיוטא</vt:lpwstr>
  </property>
</Properties>
</file>