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10"/>
  </p:handoutMasterIdLst>
  <p:sldIdLst>
    <p:sldId id="256" r:id="rId2"/>
    <p:sldId id="287" r:id="rId3"/>
    <p:sldId id="257" r:id="rId4"/>
    <p:sldId id="281" r:id="rId5"/>
    <p:sldId id="282" r:id="rId6"/>
    <p:sldId id="285" r:id="rId7"/>
    <p:sldId id="286" r:id="rId8"/>
    <p:sldId id="269" r:id="rId9"/>
  </p:sldIdLst>
  <p:sldSz cx="12192000" cy="6858000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68C3B-2DDD-46EE-8298-D3CE35BB7301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B8E733A-11BF-4E9B-B0F1-400E6E6CF195}">
      <dgm:prSet phldrT="[טקסט]"/>
      <dgm:spPr/>
      <dgm:t>
        <a:bodyPr/>
        <a:lstStyle/>
        <a:p>
          <a:pPr rtl="1"/>
          <a:r>
            <a:rPr lang="he-IL" dirty="0" smtClean="0"/>
            <a:t>אסטרטגיה לאומית בסייבר</a:t>
          </a:r>
          <a:endParaRPr lang="he-IL" dirty="0"/>
        </a:p>
      </dgm:t>
    </dgm:pt>
    <dgm:pt modelId="{C7B17D9D-A1D3-4943-8A68-7DDAFCF4CDDF}" type="parTrans" cxnId="{FFD3FFF9-9FBE-4053-8F86-107CE4B1AE14}">
      <dgm:prSet/>
      <dgm:spPr/>
      <dgm:t>
        <a:bodyPr/>
        <a:lstStyle/>
        <a:p>
          <a:pPr rtl="1"/>
          <a:endParaRPr lang="he-IL"/>
        </a:p>
      </dgm:t>
    </dgm:pt>
    <dgm:pt modelId="{74DA05C2-DB08-4FAB-ADD8-6E4E8804CAC2}" type="sibTrans" cxnId="{FFD3FFF9-9FBE-4053-8F86-107CE4B1AE14}">
      <dgm:prSet/>
      <dgm:spPr/>
      <dgm:t>
        <a:bodyPr/>
        <a:lstStyle/>
        <a:p>
          <a:pPr rtl="1"/>
          <a:endParaRPr lang="he-IL"/>
        </a:p>
      </dgm:t>
    </dgm:pt>
    <dgm:pt modelId="{AF491083-D413-4007-A6A4-570F620CF004}">
      <dgm:prSet phldrT="[טקסט]"/>
      <dgm:spPr>
        <a:solidFill>
          <a:srgbClr val="FF0000"/>
        </a:solidFill>
      </dgm:spPr>
      <dgm:t>
        <a:bodyPr/>
        <a:lstStyle/>
        <a:p>
          <a:pPr rtl="1"/>
          <a:r>
            <a:rPr lang="he-IL" dirty="0" err="1" smtClean="0"/>
            <a:t>האקוסיסטם</a:t>
          </a:r>
          <a:r>
            <a:rPr lang="he-IL" dirty="0" smtClean="0"/>
            <a:t> הישראלי: </a:t>
          </a:r>
          <a:r>
            <a:rPr lang="he-IL" dirty="0" err="1" smtClean="0"/>
            <a:t>שילוביות</a:t>
          </a:r>
          <a:r>
            <a:rPr lang="he-IL" dirty="0" smtClean="0"/>
            <a:t> ועבודה תלת מגזרית</a:t>
          </a:r>
          <a:endParaRPr lang="he-IL" dirty="0"/>
        </a:p>
      </dgm:t>
    </dgm:pt>
    <dgm:pt modelId="{6E9134EE-E8EF-4B57-A6A5-42EA472B7CDE}" type="parTrans" cxnId="{861E8228-F16C-4637-947E-450C4B39A10B}">
      <dgm:prSet/>
      <dgm:spPr/>
      <dgm:t>
        <a:bodyPr/>
        <a:lstStyle/>
        <a:p>
          <a:pPr rtl="1"/>
          <a:endParaRPr lang="he-IL"/>
        </a:p>
      </dgm:t>
    </dgm:pt>
    <dgm:pt modelId="{FC8B92DD-A115-448A-B018-4A12EF48BED7}" type="sibTrans" cxnId="{861E8228-F16C-4637-947E-450C4B39A10B}">
      <dgm:prSet/>
      <dgm:spPr/>
      <dgm:t>
        <a:bodyPr/>
        <a:lstStyle/>
        <a:p>
          <a:pPr rtl="1"/>
          <a:endParaRPr lang="he-IL"/>
        </a:p>
      </dgm:t>
    </dgm:pt>
    <dgm:pt modelId="{07A6A23A-43B2-421C-A2C6-1800AAC8D3A5}">
      <dgm:prSet phldrT="[טקסט]"/>
      <dgm:spPr>
        <a:solidFill>
          <a:srgbClr val="92D050"/>
        </a:solidFill>
      </dgm:spPr>
      <dgm:t>
        <a:bodyPr/>
        <a:lstStyle/>
        <a:p>
          <a:pPr rtl="1"/>
          <a:r>
            <a:rPr lang="he-IL" dirty="0" smtClean="0"/>
            <a:t>חדשנות ומוביליות טכנולוגית בסייבר</a:t>
          </a:r>
          <a:endParaRPr lang="he-IL" dirty="0"/>
        </a:p>
      </dgm:t>
    </dgm:pt>
    <dgm:pt modelId="{396B9196-8AF6-486C-977F-6A73FF9A68A8}" type="parTrans" cxnId="{8F8CDD29-A582-4485-96F9-D9085A9476D0}">
      <dgm:prSet/>
      <dgm:spPr/>
      <dgm:t>
        <a:bodyPr/>
        <a:lstStyle/>
        <a:p>
          <a:pPr rtl="1"/>
          <a:endParaRPr lang="he-IL"/>
        </a:p>
      </dgm:t>
    </dgm:pt>
    <dgm:pt modelId="{747568FA-D715-4399-88C9-44F9C158661B}" type="sibTrans" cxnId="{8F8CDD29-A582-4485-96F9-D9085A9476D0}">
      <dgm:prSet/>
      <dgm:spPr/>
      <dgm:t>
        <a:bodyPr/>
        <a:lstStyle/>
        <a:p>
          <a:pPr rtl="1"/>
          <a:endParaRPr lang="he-IL"/>
        </a:p>
      </dgm:t>
    </dgm:pt>
    <dgm:pt modelId="{3522D1C8-A1B9-448B-B2F8-75045D1F48B8}">
      <dgm:prSet phldrT="[טקסט]"/>
      <dgm:spPr>
        <a:solidFill>
          <a:srgbClr val="FFC000"/>
        </a:solidFill>
      </dgm:spPr>
      <dgm:t>
        <a:bodyPr/>
        <a:lstStyle/>
        <a:p>
          <a:pPr rtl="1"/>
          <a:r>
            <a:rPr lang="he-IL" dirty="0" smtClean="0"/>
            <a:t>הגנה על משק אזרחי בסייבר</a:t>
          </a:r>
          <a:endParaRPr lang="he-IL" dirty="0"/>
        </a:p>
      </dgm:t>
    </dgm:pt>
    <dgm:pt modelId="{8EFA5781-9512-44FE-ACAA-2A6EBC69F18E}" type="parTrans" cxnId="{60409E91-FE3C-45A8-9DE0-771F9CF5E3DA}">
      <dgm:prSet/>
      <dgm:spPr/>
      <dgm:t>
        <a:bodyPr/>
        <a:lstStyle/>
        <a:p>
          <a:pPr rtl="1"/>
          <a:endParaRPr lang="he-IL"/>
        </a:p>
      </dgm:t>
    </dgm:pt>
    <dgm:pt modelId="{4FE11ABF-9CE6-4E5C-BDD6-F5F0D31F96A5}" type="sibTrans" cxnId="{60409E91-FE3C-45A8-9DE0-771F9CF5E3DA}">
      <dgm:prSet/>
      <dgm:spPr/>
      <dgm:t>
        <a:bodyPr/>
        <a:lstStyle/>
        <a:p>
          <a:pPr rtl="1"/>
          <a:endParaRPr lang="he-IL"/>
        </a:p>
      </dgm:t>
    </dgm:pt>
    <dgm:pt modelId="{D81B4010-342F-4AB5-B429-2F5FC069F045}" type="pres">
      <dgm:prSet presAssocID="{07268C3B-2DDD-46EE-8298-D3CE35BB730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C7697B6-B202-454A-AD52-51D07E2F27DD}" type="pres">
      <dgm:prSet presAssocID="{07268C3B-2DDD-46EE-8298-D3CE35BB730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27DB90-B625-4E8F-97CC-63AE22B127CE}" type="pres">
      <dgm:prSet presAssocID="{07268C3B-2DDD-46EE-8298-D3CE35BB730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EF5A59-3347-4DB8-A140-F9EE57CF26D0}" type="pres">
      <dgm:prSet presAssocID="{07268C3B-2DDD-46EE-8298-D3CE35BB730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4C2409-99F0-4E8F-91C5-62B470AA0398}" type="pres">
      <dgm:prSet presAssocID="{07268C3B-2DDD-46EE-8298-D3CE35BB730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0409E91-FE3C-45A8-9DE0-771F9CF5E3DA}" srcId="{07268C3B-2DDD-46EE-8298-D3CE35BB7301}" destId="{3522D1C8-A1B9-448B-B2F8-75045D1F48B8}" srcOrd="3" destOrd="0" parTransId="{8EFA5781-9512-44FE-ACAA-2A6EBC69F18E}" sibTransId="{4FE11ABF-9CE6-4E5C-BDD6-F5F0D31F96A5}"/>
    <dgm:cxn modelId="{861E8228-F16C-4637-947E-450C4B39A10B}" srcId="{07268C3B-2DDD-46EE-8298-D3CE35BB7301}" destId="{AF491083-D413-4007-A6A4-570F620CF004}" srcOrd="1" destOrd="0" parTransId="{6E9134EE-E8EF-4B57-A6A5-42EA472B7CDE}" sibTransId="{FC8B92DD-A115-448A-B018-4A12EF48BED7}"/>
    <dgm:cxn modelId="{E841B3B1-5010-4C30-B1DF-582201C57084}" type="presOf" srcId="{3522D1C8-A1B9-448B-B2F8-75045D1F48B8}" destId="{E34C2409-99F0-4E8F-91C5-62B470AA0398}" srcOrd="0" destOrd="0" presId="urn:microsoft.com/office/officeart/2005/8/layout/pyramid4"/>
    <dgm:cxn modelId="{40CF763C-96E3-4262-A98E-70F33D690377}" type="presOf" srcId="{07268C3B-2DDD-46EE-8298-D3CE35BB7301}" destId="{D81B4010-342F-4AB5-B429-2F5FC069F045}" srcOrd="0" destOrd="0" presId="urn:microsoft.com/office/officeart/2005/8/layout/pyramid4"/>
    <dgm:cxn modelId="{FFD3FFF9-9FBE-4053-8F86-107CE4B1AE14}" srcId="{07268C3B-2DDD-46EE-8298-D3CE35BB7301}" destId="{EB8E733A-11BF-4E9B-B0F1-400E6E6CF195}" srcOrd="0" destOrd="0" parTransId="{C7B17D9D-A1D3-4943-8A68-7DDAFCF4CDDF}" sibTransId="{74DA05C2-DB08-4FAB-ADD8-6E4E8804CAC2}"/>
    <dgm:cxn modelId="{0A0A07B0-7BAC-4F7A-9CB9-F8EDF3DC0C84}" type="presOf" srcId="{EB8E733A-11BF-4E9B-B0F1-400E6E6CF195}" destId="{0C7697B6-B202-454A-AD52-51D07E2F27DD}" srcOrd="0" destOrd="0" presId="urn:microsoft.com/office/officeart/2005/8/layout/pyramid4"/>
    <dgm:cxn modelId="{8F8CDD29-A582-4485-96F9-D9085A9476D0}" srcId="{07268C3B-2DDD-46EE-8298-D3CE35BB7301}" destId="{07A6A23A-43B2-421C-A2C6-1800AAC8D3A5}" srcOrd="2" destOrd="0" parTransId="{396B9196-8AF6-486C-977F-6A73FF9A68A8}" sibTransId="{747568FA-D715-4399-88C9-44F9C158661B}"/>
    <dgm:cxn modelId="{948F4C9C-7DF9-441C-A146-2DB78EBB7B98}" type="presOf" srcId="{07A6A23A-43B2-421C-A2C6-1800AAC8D3A5}" destId="{C5EF5A59-3347-4DB8-A140-F9EE57CF26D0}" srcOrd="0" destOrd="0" presId="urn:microsoft.com/office/officeart/2005/8/layout/pyramid4"/>
    <dgm:cxn modelId="{3929D485-631B-482F-B725-402E049EBACC}" type="presOf" srcId="{AF491083-D413-4007-A6A4-570F620CF004}" destId="{C927DB90-B625-4E8F-97CC-63AE22B127CE}" srcOrd="0" destOrd="0" presId="urn:microsoft.com/office/officeart/2005/8/layout/pyramid4"/>
    <dgm:cxn modelId="{97D2124B-2542-4F31-A6C3-58D0D71DBAD4}" type="presParOf" srcId="{D81B4010-342F-4AB5-B429-2F5FC069F045}" destId="{0C7697B6-B202-454A-AD52-51D07E2F27DD}" srcOrd="0" destOrd="0" presId="urn:microsoft.com/office/officeart/2005/8/layout/pyramid4"/>
    <dgm:cxn modelId="{0C599FF1-62EA-46D1-969A-26FF2384CB24}" type="presParOf" srcId="{D81B4010-342F-4AB5-B429-2F5FC069F045}" destId="{C927DB90-B625-4E8F-97CC-63AE22B127CE}" srcOrd="1" destOrd="0" presId="urn:microsoft.com/office/officeart/2005/8/layout/pyramid4"/>
    <dgm:cxn modelId="{A0353C1A-6710-451E-BA94-40C6393C45DB}" type="presParOf" srcId="{D81B4010-342F-4AB5-B429-2F5FC069F045}" destId="{C5EF5A59-3347-4DB8-A140-F9EE57CF26D0}" srcOrd="2" destOrd="0" presId="urn:microsoft.com/office/officeart/2005/8/layout/pyramid4"/>
    <dgm:cxn modelId="{69AE689E-87D6-4134-9562-28AFEE3A9FF4}" type="presParOf" srcId="{D81B4010-342F-4AB5-B429-2F5FC069F045}" destId="{E34C2409-99F0-4E8F-91C5-62B470AA039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697B6-B202-454A-AD52-51D07E2F27DD}">
      <dsp:nvSpPr>
        <dsp:cNvPr id="0" name=""/>
        <dsp:cNvSpPr/>
      </dsp:nvSpPr>
      <dsp:spPr>
        <a:xfrm>
          <a:off x="2709333" y="0"/>
          <a:ext cx="2709333" cy="270933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אסטרטגיה לאומית בסייבר</a:t>
          </a:r>
          <a:endParaRPr lang="he-IL" sz="1800" kern="1200" dirty="0"/>
        </a:p>
      </dsp:txBody>
      <dsp:txXfrm>
        <a:off x="3386666" y="1354667"/>
        <a:ext cx="1354667" cy="1354666"/>
      </dsp:txXfrm>
    </dsp:sp>
    <dsp:sp modelId="{C927DB90-B625-4E8F-97CC-63AE22B127CE}">
      <dsp:nvSpPr>
        <dsp:cNvPr id="0" name=""/>
        <dsp:cNvSpPr/>
      </dsp:nvSpPr>
      <dsp:spPr>
        <a:xfrm>
          <a:off x="1354666" y="2709333"/>
          <a:ext cx="2709333" cy="2709333"/>
        </a:xfrm>
        <a:prstGeom prst="triangl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err="1" smtClean="0"/>
            <a:t>האקוסיסטם</a:t>
          </a:r>
          <a:r>
            <a:rPr lang="he-IL" sz="1800" kern="1200" dirty="0" smtClean="0"/>
            <a:t> הישראלי: </a:t>
          </a:r>
          <a:r>
            <a:rPr lang="he-IL" sz="1800" kern="1200" dirty="0" err="1" smtClean="0"/>
            <a:t>שילוביות</a:t>
          </a:r>
          <a:r>
            <a:rPr lang="he-IL" sz="1800" kern="1200" dirty="0" smtClean="0"/>
            <a:t> ועבודה תלת מגזרית</a:t>
          </a:r>
          <a:endParaRPr lang="he-IL" sz="1800" kern="1200" dirty="0"/>
        </a:p>
      </dsp:txBody>
      <dsp:txXfrm>
        <a:off x="2031999" y="4064000"/>
        <a:ext cx="1354667" cy="1354666"/>
      </dsp:txXfrm>
    </dsp:sp>
    <dsp:sp modelId="{C5EF5A59-3347-4DB8-A140-F9EE57CF26D0}">
      <dsp:nvSpPr>
        <dsp:cNvPr id="0" name=""/>
        <dsp:cNvSpPr/>
      </dsp:nvSpPr>
      <dsp:spPr>
        <a:xfrm rot="10800000">
          <a:off x="2709333" y="2709333"/>
          <a:ext cx="2709333" cy="2709333"/>
        </a:xfrm>
        <a:prstGeom prst="triangl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חדשנות ומוביליות טכנולוגית בסייבר</a:t>
          </a:r>
          <a:endParaRPr lang="he-IL" sz="1800" kern="1200" dirty="0"/>
        </a:p>
      </dsp:txBody>
      <dsp:txXfrm rot="10800000">
        <a:off x="3386666" y="2709333"/>
        <a:ext cx="1354667" cy="1354666"/>
      </dsp:txXfrm>
    </dsp:sp>
    <dsp:sp modelId="{E34C2409-99F0-4E8F-91C5-62B470AA0398}">
      <dsp:nvSpPr>
        <dsp:cNvPr id="0" name=""/>
        <dsp:cNvSpPr/>
      </dsp:nvSpPr>
      <dsp:spPr>
        <a:xfrm>
          <a:off x="4064000" y="2709333"/>
          <a:ext cx="2709333" cy="2709333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/>
            <a:t>הגנה על משק אזרחי בסייבר</a:t>
          </a:r>
          <a:endParaRPr lang="he-IL" sz="1800" kern="1200" dirty="0"/>
        </a:p>
      </dsp:txBody>
      <dsp:txXfrm>
        <a:off x="4741333" y="4064000"/>
        <a:ext cx="1354667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0366A8-52F7-44E0-B308-F9DBBD7829D8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245C05F-BA9C-4DC7-B3FD-0F85D1EEFFE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032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870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90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6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17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198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560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07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53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12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23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27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ט'/אלול/תשע"ט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73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תוכן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הצעה לסדנת </a:t>
            </a:r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סייבר </a:t>
            </a: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מחזור מ"ז</a:t>
            </a:r>
          </a:p>
          <a:p>
            <a:pPr marL="0" indent="0" algn="ctr">
              <a:buNone/>
            </a:pPr>
            <a:endParaRPr lang="he-IL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4945857"/>
            <a:ext cx="2828018" cy="123110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אבי אלמוג (מדריך צוות 4)</a:t>
            </a:r>
            <a:endParaRPr lang="he-I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907" y="237359"/>
            <a:ext cx="814421" cy="1037986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המרחב </a:t>
            </a:r>
            <a:r>
              <a:rPr lang="he-IL" dirty="0" err="1" smtClean="0">
                <a:solidFill>
                  <a:schemeClr val="bg1"/>
                </a:solidFill>
              </a:rPr>
              <a:t>הקיברנטי</a:t>
            </a:r>
            <a:r>
              <a:rPr lang="he-IL" dirty="0" smtClean="0">
                <a:solidFill>
                  <a:schemeClr val="bg1"/>
                </a:solidFill>
              </a:rPr>
              <a:t> - </a:t>
            </a:r>
            <a:r>
              <a:rPr lang="en-US" dirty="0" smtClean="0">
                <a:solidFill>
                  <a:schemeClr val="bg1"/>
                </a:solidFill>
              </a:rPr>
              <a:t>Cyberspace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02" y="642544"/>
            <a:ext cx="3427157" cy="394251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98587" y="47489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ויליאם גיבסון הוא סופר </a:t>
            </a:r>
            <a:r>
              <a:rPr lang="he-IL" dirty="0" smtClean="0">
                <a:solidFill>
                  <a:schemeClr val="bg1"/>
                </a:solidFill>
              </a:rPr>
              <a:t>אמריקאי-קנדי. כונה </a:t>
            </a:r>
            <a:r>
              <a:rPr lang="he-IL" dirty="0">
                <a:solidFill>
                  <a:schemeClr val="bg1"/>
                </a:solidFill>
              </a:rPr>
              <a:t>"נביא האופל</a:t>
            </a:r>
            <a:r>
              <a:rPr lang="he-IL" dirty="0" smtClean="0">
                <a:solidFill>
                  <a:schemeClr val="bg1"/>
                </a:solidFill>
              </a:rPr>
              <a:t>". </a:t>
            </a:r>
            <a:r>
              <a:rPr lang="he-IL" dirty="0">
                <a:solidFill>
                  <a:schemeClr val="bg1"/>
                </a:solidFill>
              </a:rPr>
              <a:t>גיבסון טבע את המונח </a:t>
            </a:r>
            <a:r>
              <a:rPr lang="he-IL" dirty="0" err="1">
                <a:solidFill>
                  <a:schemeClr val="bg1"/>
                </a:solidFill>
              </a:rPr>
              <a:t>סייברספייס</a:t>
            </a:r>
            <a:r>
              <a:rPr lang="he-IL" dirty="0">
                <a:solidFill>
                  <a:schemeClr val="bg1"/>
                </a:solidFill>
              </a:rPr>
              <a:t> </a:t>
            </a:r>
            <a:r>
              <a:rPr lang="he-IL" dirty="0" smtClean="0">
                <a:solidFill>
                  <a:schemeClr val="bg1"/>
                </a:solidFill>
              </a:rPr>
              <a:t>ב-1982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הוא </a:t>
            </a:r>
            <a:r>
              <a:rPr lang="he-IL" dirty="0">
                <a:solidFill>
                  <a:schemeClr val="bg1"/>
                </a:solidFill>
              </a:rPr>
              <a:t>תיאר עולם תקשורת רשתי עולמי שנים רבות לפני שהאינטרנט נהפך להיות נחלת </a:t>
            </a:r>
            <a:r>
              <a:rPr lang="he-IL" dirty="0" smtClean="0">
                <a:solidFill>
                  <a:schemeClr val="bg1"/>
                </a:solidFill>
              </a:rPr>
              <a:t>הרבים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854592"/>
            <a:ext cx="57302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“The future is already here – it's just not evenly distributed.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The Economist, December 4, 2003</a:t>
            </a:r>
            <a:r>
              <a:rPr lang="en-US" dirty="0">
                <a:solidFill>
                  <a:schemeClr val="bg1"/>
                </a:solidFill>
              </a:rPr>
              <a:t>”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― </a:t>
            </a:r>
            <a:r>
              <a:rPr lang="en-US" b="1" dirty="0">
                <a:solidFill>
                  <a:schemeClr val="bg1"/>
                </a:solidFill>
              </a:rPr>
              <a:t>William Gibson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1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4331" y="1595021"/>
            <a:ext cx="67304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מושגי יסוד: האיומים ההזדמנויות והשפעתם על הביטחון הלאומי</a:t>
            </a: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האסטרטגיה הלאומית ודרכי הפעולה המדינתיים בתחום</a:t>
            </a: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</a:t>
            </a:r>
            <a:r>
              <a:rPr lang="he-IL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האקוסיסטם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התלת מגזרי (מדינה, תעשיה ואקדמיה)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חשיפה לדילמות ומתחים בתחום 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21226"/>
            <a:ext cx="119948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הסדנה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776549"/>
            <a:ext cx="4480562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165606" y="450799"/>
            <a:ext cx="3868367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  <a:endParaRPr lang="he-IL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169223893"/>
              </p:ext>
            </p:extLst>
          </p:nvPr>
        </p:nvGraphicFramePr>
        <p:xfrm>
          <a:off x="2035789" y="1227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7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76400" y="500062"/>
            <a:ext cx="10515600" cy="1132795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אסטרטגיה לאומית בסייבר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016137" y="1776549"/>
            <a:ext cx="7009351" cy="4859381"/>
          </a:xfrm>
        </p:spPr>
        <p:txBody>
          <a:bodyPr>
            <a:normAutofit fontScale="70000" lnSpcReduction="20000"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אסטרטגיה לאומית </a:t>
            </a:r>
            <a:r>
              <a:rPr lang="he-IL" dirty="0" smtClean="0">
                <a:solidFill>
                  <a:schemeClr val="bg1"/>
                </a:solidFill>
              </a:rPr>
              <a:t>בסייבר– </a:t>
            </a:r>
            <a:r>
              <a:rPr lang="he-IL" dirty="0" smtClean="0">
                <a:solidFill>
                  <a:schemeClr val="bg1"/>
                </a:solidFill>
              </a:rPr>
              <a:t>ר מטה הסייבר –יגאל </a:t>
            </a:r>
            <a:r>
              <a:rPr lang="he-IL" dirty="0" err="1" smtClean="0">
                <a:solidFill>
                  <a:schemeClr val="bg1"/>
                </a:solidFill>
              </a:rPr>
              <a:t>אונא</a:t>
            </a:r>
            <a:r>
              <a:rPr lang="he-IL" dirty="0" smtClean="0">
                <a:solidFill>
                  <a:schemeClr val="bg1"/>
                </a:solidFill>
              </a:rPr>
              <a:t> - </a:t>
            </a:r>
            <a:r>
              <a:rPr lang="he-IL" dirty="0" smtClean="0">
                <a:solidFill>
                  <a:srgbClr val="FFC000"/>
                </a:solidFill>
              </a:rPr>
              <a:t>הרצאת אורח נפרדת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עמידות המשק – קייס </a:t>
            </a:r>
            <a:r>
              <a:rPr lang="he-IL" dirty="0" err="1" smtClean="0">
                <a:solidFill>
                  <a:schemeClr val="bg1"/>
                </a:solidFill>
              </a:rPr>
              <a:t>סטדי</a:t>
            </a:r>
            <a:r>
              <a:rPr lang="he-IL" dirty="0" smtClean="0">
                <a:solidFill>
                  <a:schemeClr val="bg1"/>
                </a:solidFill>
              </a:rPr>
              <a:t> – הבחירות - ר מכלול עמידות רפאל </a:t>
            </a:r>
            <a:r>
              <a:rPr lang="he-IL" dirty="0" err="1" smtClean="0">
                <a:solidFill>
                  <a:schemeClr val="bg1"/>
                </a:solidFill>
              </a:rPr>
              <a:t>פרנקו</a:t>
            </a:r>
            <a:r>
              <a:rPr lang="he-IL" dirty="0" smtClean="0">
                <a:solidFill>
                  <a:schemeClr val="bg1"/>
                </a:solidFill>
              </a:rPr>
              <a:t> (60 ד)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Rayzone</a:t>
            </a:r>
            <a:r>
              <a:rPr lang="he-IL" dirty="0" smtClean="0">
                <a:solidFill>
                  <a:schemeClr val="bg1"/>
                </a:solidFill>
              </a:rPr>
              <a:t> מאמצים אופרטיביים ב"מרחב הכחול</a:t>
            </a:r>
            <a:r>
              <a:rPr lang="en-US" dirty="0" smtClean="0">
                <a:solidFill>
                  <a:schemeClr val="bg1"/>
                </a:solidFill>
              </a:rPr>
              <a:t>"</a:t>
            </a:r>
            <a:r>
              <a:rPr lang="he-IL" dirty="0" smtClean="0">
                <a:solidFill>
                  <a:schemeClr val="bg1"/>
                </a:solidFill>
              </a:rPr>
              <a:t> (75 ד')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TEAM8</a:t>
            </a:r>
            <a:r>
              <a:rPr lang="he-IL" dirty="0" smtClean="0">
                <a:solidFill>
                  <a:schemeClr val="bg1"/>
                </a:solidFill>
              </a:rPr>
              <a:t> – המודל </a:t>
            </a:r>
            <a:r>
              <a:rPr lang="he-IL" dirty="0" err="1" smtClean="0">
                <a:solidFill>
                  <a:schemeClr val="bg1"/>
                </a:solidFill>
              </a:rPr>
              <a:t>העיסקי</a:t>
            </a:r>
            <a:r>
              <a:rPr lang="he-IL" dirty="0" smtClean="0">
                <a:solidFill>
                  <a:schemeClr val="bg1"/>
                </a:solidFill>
              </a:rPr>
              <a:t> והטכנולוגי מרעיון למוצר בסייבר (יגיעו </a:t>
            </a:r>
            <a:r>
              <a:rPr lang="he-IL" dirty="0" err="1" smtClean="0">
                <a:solidFill>
                  <a:schemeClr val="bg1"/>
                </a:solidFill>
              </a:rPr>
              <a:t>למב"ל</a:t>
            </a:r>
            <a:r>
              <a:rPr lang="he-IL" dirty="0" smtClean="0">
                <a:solidFill>
                  <a:schemeClr val="bg1"/>
                </a:solidFill>
              </a:rPr>
              <a:t>) שונה מכל מה שמוכר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he-IL" dirty="0" smtClean="0">
                <a:solidFill>
                  <a:schemeClr val="bg1"/>
                </a:solidFill>
              </a:rPr>
              <a:t>בעולם הסייבר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ארוחת צהריים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CHECKPOINT</a:t>
            </a:r>
            <a:r>
              <a:rPr lang="he-IL" dirty="0" smtClean="0">
                <a:solidFill>
                  <a:schemeClr val="bg1"/>
                </a:solidFill>
              </a:rPr>
              <a:t> – הגנה בסייבר – ביקור ב"ספינת דגל" </a:t>
            </a:r>
            <a:r>
              <a:rPr lang="he-IL" dirty="0" smtClean="0">
                <a:solidFill>
                  <a:schemeClr val="bg1"/>
                </a:solidFill>
              </a:rPr>
              <a:t>הישראלית: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חזון, אסטרטגיה (קצר) והכרות עם ארועי אמת (דילמות) –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תל אביב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381898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09888" y="288128"/>
            <a:ext cx="10515600" cy="1325563"/>
          </a:xfrm>
        </p:spPr>
        <p:txBody>
          <a:bodyPr>
            <a:normAutofit/>
          </a:bodyPr>
          <a:lstStyle/>
          <a:p>
            <a:r>
              <a:rPr lang="he-IL" sz="4000" dirty="0" smtClean="0">
                <a:solidFill>
                  <a:schemeClr val="bg1"/>
                </a:solidFill>
              </a:rPr>
              <a:t>האקו-</a:t>
            </a:r>
            <a:r>
              <a:rPr lang="he-IL" sz="4000" dirty="0" err="1" smtClean="0">
                <a:solidFill>
                  <a:schemeClr val="bg1"/>
                </a:solidFill>
              </a:rPr>
              <a:t>סיסטם</a:t>
            </a:r>
            <a:r>
              <a:rPr lang="he-IL" sz="4000" dirty="0" smtClean="0">
                <a:solidFill>
                  <a:schemeClr val="bg1"/>
                </a:solidFill>
              </a:rPr>
              <a:t> הישראלי:</a:t>
            </a:r>
            <a:br>
              <a:rPr lang="he-IL" sz="4000" dirty="0" smtClean="0">
                <a:solidFill>
                  <a:schemeClr val="bg1"/>
                </a:solidFill>
              </a:rPr>
            </a:br>
            <a:r>
              <a:rPr lang="he-IL" sz="4000" dirty="0" smtClean="0">
                <a:solidFill>
                  <a:schemeClr val="bg1"/>
                </a:solidFill>
              </a:rPr>
              <a:t> </a:t>
            </a:r>
            <a:r>
              <a:rPr lang="he-IL" sz="4000" dirty="0" err="1" smtClean="0">
                <a:solidFill>
                  <a:schemeClr val="bg1"/>
                </a:solidFill>
              </a:rPr>
              <a:t>שילוביות</a:t>
            </a:r>
            <a:r>
              <a:rPr lang="he-IL" sz="4000" dirty="0" smtClean="0">
                <a:solidFill>
                  <a:schemeClr val="bg1"/>
                </a:solidFill>
              </a:rPr>
              <a:t> ועבודה תלת מגזרית</a:t>
            </a:r>
            <a:endParaRPr lang="he-IL" sz="4000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773783" y="1901819"/>
            <a:ext cx="6251705" cy="45037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chemeClr val="bg1"/>
                </a:solidFill>
              </a:rPr>
              <a:t>באר שבע כפרויקט לאומי לבניית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CYBER </a:t>
            </a:r>
            <a:r>
              <a:rPr lang="en-US" dirty="0">
                <a:solidFill>
                  <a:schemeClr val="bg1"/>
                </a:solidFill>
              </a:rPr>
              <a:t>CLUSTER</a:t>
            </a:r>
            <a:r>
              <a:rPr lang="he-IL" dirty="0" smtClean="0">
                <a:solidFill>
                  <a:schemeClr val="bg1"/>
                </a:solidFill>
              </a:rPr>
              <a:t> (אשכול הסייבר)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e-IL" dirty="0" smtClean="0">
                <a:solidFill>
                  <a:schemeClr val="bg1"/>
                </a:solidFill>
              </a:rPr>
              <a:t>העוגן הממשלתי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r>
              <a:rPr lang="he-IL" dirty="0" smtClean="0">
                <a:solidFill>
                  <a:schemeClr val="bg1"/>
                </a:solidFill>
              </a:rPr>
              <a:t>ה</a:t>
            </a:r>
            <a:r>
              <a:rPr lang="en-US" dirty="0" smtClean="0">
                <a:solidFill>
                  <a:schemeClr val="bg1"/>
                </a:solidFill>
              </a:rPr>
              <a:t>CERT- </a:t>
            </a:r>
            <a:r>
              <a:rPr lang="he-IL" dirty="0" smtClean="0">
                <a:solidFill>
                  <a:schemeClr val="bg1"/>
                </a:solidFill>
              </a:rPr>
              <a:t> מרכז הבקרה הלאומי להגנה בסייבר (רקע +תפיסת </a:t>
            </a:r>
            <a:r>
              <a:rPr lang="he-IL" dirty="0" err="1" smtClean="0">
                <a:solidFill>
                  <a:schemeClr val="bg1"/>
                </a:solidFill>
              </a:rPr>
              <a:t>הפעלה+דילמות</a:t>
            </a:r>
            <a:r>
              <a:rPr lang="he-IL" dirty="0" smtClean="0">
                <a:solidFill>
                  <a:schemeClr val="bg1"/>
                </a:solidFill>
              </a:rPr>
              <a:t> ר המרכז + קייס </a:t>
            </a:r>
            <a:r>
              <a:rPr lang="he-IL" dirty="0" err="1" smtClean="0">
                <a:solidFill>
                  <a:schemeClr val="bg1"/>
                </a:solidFill>
              </a:rPr>
              <a:t>סטדיס</a:t>
            </a:r>
            <a:r>
              <a:rPr lang="he-IL" dirty="0" smtClean="0">
                <a:solidFill>
                  <a:schemeClr val="bg1"/>
                </a:solidFill>
              </a:rPr>
              <a:t> - סיור </a:t>
            </a:r>
            <a:r>
              <a:rPr lang="he-IL" dirty="0" err="1" smtClean="0">
                <a:solidFill>
                  <a:schemeClr val="bg1"/>
                </a:solidFill>
              </a:rPr>
              <a:t>בדסקים</a:t>
            </a:r>
            <a:r>
              <a:rPr lang="he-IL" dirty="0" smtClean="0">
                <a:solidFill>
                  <a:schemeClr val="bg1"/>
                </a:solidFill>
              </a:rPr>
              <a:t>: פיננסי, אנרגיה, חמ"ל)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ארוחת צהריים במרפסת במקום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e-IL" dirty="0" smtClean="0">
                <a:solidFill>
                  <a:schemeClr val="bg1"/>
                </a:solidFill>
              </a:rPr>
              <a:t>העוגן האקדמי: מרכז המחקר של אוניברסיטת בן גוריון </a:t>
            </a:r>
            <a:r>
              <a:rPr lang="he-IL" dirty="0" smtClean="0">
                <a:solidFill>
                  <a:schemeClr val="bg1"/>
                </a:solidFill>
              </a:rPr>
              <a:t>הצגת הדגמות של מחקרי עתיד </a:t>
            </a:r>
            <a:r>
              <a:rPr lang="he-IL" dirty="0" smtClean="0">
                <a:solidFill>
                  <a:schemeClr val="bg1"/>
                </a:solidFill>
              </a:rPr>
              <a:t>+ "ילדי אודיסאה" </a:t>
            </a:r>
            <a:r>
              <a:rPr lang="he-IL" dirty="0" smtClean="0">
                <a:solidFill>
                  <a:schemeClr val="bg1"/>
                </a:solidFill>
              </a:rPr>
              <a:t>(</a:t>
            </a:r>
            <a:r>
              <a:rPr lang="he-IL" dirty="0" smtClean="0">
                <a:solidFill>
                  <a:schemeClr val="bg1"/>
                </a:solidFill>
              </a:rPr>
              <a:t>שיח </a:t>
            </a:r>
            <a:r>
              <a:rPr lang="he-IL" smtClean="0">
                <a:solidFill>
                  <a:schemeClr val="bg1"/>
                </a:solidFill>
              </a:rPr>
              <a:t>עם הילדים</a:t>
            </a:r>
            <a:r>
              <a:rPr lang="he-IL" smtClean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he-IL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he-IL" dirty="0" smtClean="0">
                <a:solidFill>
                  <a:schemeClr val="bg1"/>
                </a:solidFill>
              </a:rPr>
              <a:t>העוגן התעשייתי: פארק ההייטק.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he-IL" dirty="0" smtClean="0">
                <a:solidFill>
                  <a:schemeClr val="bg1"/>
                </a:solidFill>
              </a:rPr>
              <a:t>מעבדת סייבר </a:t>
            </a:r>
            <a:r>
              <a:rPr lang="en-US" dirty="0" smtClean="0">
                <a:solidFill>
                  <a:schemeClr val="bg1"/>
                </a:solidFill>
              </a:rPr>
              <a:t>PWC</a:t>
            </a:r>
            <a:endParaRPr lang="he-IL" dirty="0" smtClean="0">
              <a:solidFill>
                <a:schemeClr val="bg1"/>
              </a:solidFill>
            </a:endParaRPr>
          </a:p>
        </p:txBody>
      </p:sp>
      <p:sp>
        <p:nvSpPr>
          <p:cNvPr id="5" name="מציין מיקום תוכן 4"/>
          <p:cNvSpPr>
            <a:spLocks noGrp="1"/>
          </p:cNvSpPr>
          <p:nvPr>
            <p:ph sz="half" idx="2"/>
          </p:nvPr>
        </p:nvSpPr>
        <p:spPr>
          <a:xfrm>
            <a:off x="5486400" y="6165668"/>
            <a:ext cx="3857979" cy="480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dirty="0" smtClean="0">
                <a:solidFill>
                  <a:srgbClr val="FFFF00"/>
                </a:solidFill>
              </a:rPr>
              <a:t>היום יערך בבאר שבע</a:t>
            </a:r>
            <a:endParaRPr lang="en-US" dirty="0" smtClean="0">
              <a:solidFill>
                <a:srgbClr val="FFFF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5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99463" cy="6858000"/>
          </a:xfrm>
          <a:prstGeom prst="rect">
            <a:avLst/>
          </a:prstGeom>
        </p:spPr>
      </p:pic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852161" y="105109"/>
            <a:ext cx="6247598" cy="6620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3200" dirty="0" smtClean="0">
                <a:solidFill>
                  <a:schemeClr val="bg1"/>
                </a:solidFill>
              </a:rPr>
              <a:t>דגשים</a:t>
            </a:r>
          </a:p>
          <a:p>
            <a:pPr marL="0" indent="0">
              <a:buNone/>
            </a:pPr>
            <a:endParaRPr lang="he-IL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סדנה לכלל המליאה בשיתוף </a:t>
            </a:r>
            <a:r>
              <a:rPr lang="he-IL" sz="2800" smtClean="0">
                <a:solidFill>
                  <a:schemeClr val="bg1"/>
                </a:solidFill>
              </a:rPr>
              <a:t>מטה הסייבר ללא </a:t>
            </a:r>
            <a:r>
              <a:rPr lang="he-IL" sz="2800" dirty="0" smtClean="0">
                <a:solidFill>
                  <a:schemeClr val="bg1"/>
                </a:solidFill>
              </a:rPr>
              <a:t>מטלה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תוספתית לקורס "</a:t>
            </a:r>
            <a:r>
              <a:rPr lang="he-IL" sz="2800" dirty="0">
                <a:solidFill>
                  <a:schemeClr val="bg1"/>
                </a:solidFill>
              </a:rPr>
              <a:t>עולם דיגיטלי"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לצאת מהמליאה... 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מערך הסייבר הלאומי ולאו דווקא הגנה לאומית/צבאי/בטחוני.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ביקורים בארגוני בטחון ישלימו את תמונת הסייבר בתחום הגנה לאומית</a:t>
            </a:r>
          </a:p>
          <a:p>
            <a:pPr lvl="1">
              <a:lnSpc>
                <a:spcPct val="150000"/>
              </a:lnSpc>
            </a:pPr>
            <a:r>
              <a:rPr lang="he-IL" sz="2800" dirty="0" smtClean="0">
                <a:solidFill>
                  <a:schemeClr val="bg1"/>
                </a:solidFill>
              </a:rPr>
              <a:t>תופץ חוברת ידע ומונחון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111" y="11047"/>
            <a:ext cx="8511822" cy="56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</TotalTime>
  <Words>166</Words>
  <Application>Microsoft Office PowerPoint</Application>
  <PresentationFormat>מסך רחב</PresentationFormat>
  <Paragraphs>40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ערכת נושא Office</vt:lpstr>
      <vt:lpstr>מצגת של PowerPoint‏</vt:lpstr>
      <vt:lpstr>המרחב הקיברנטי - Cyberspace</vt:lpstr>
      <vt:lpstr>מצגת של PowerPoint‏</vt:lpstr>
      <vt:lpstr>מצגת של PowerPoint‏</vt:lpstr>
      <vt:lpstr>אסטרטגיה לאומית בסייבר</vt:lpstr>
      <vt:lpstr>האקו-סיסטם הישראלי:  שילוביות ועבודה תלת מגזרית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u26657</cp:lastModifiedBy>
  <cp:revision>96</cp:revision>
  <cp:lastPrinted>2019-08-13T13:19:15Z</cp:lastPrinted>
  <dcterms:created xsi:type="dcterms:W3CDTF">2018-08-24T08:19:52Z</dcterms:created>
  <dcterms:modified xsi:type="dcterms:W3CDTF">2019-09-09T15:26:46Z</dcterms:modified>
</cp:coreProperties>
</file>