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5" r:id="rId1"/>
  </p:sldMasterIdLst>
  <p:sldIdLst>
    <p:sldId id="256" r:id="rId2"/>
    <p:sldId id="263" r:id="rId3"/>
    <p:sldId id="261" r:id="rId4"/>
    <p:sldId id="264" r:id="rId5"/>
    <p:sldId id="265" r:id="rId6"/>
    <p:sldId id="266"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4182CEF-9F00-4BFF-9FCF-2EC6E91A8F70}" type="datetimeFigureOut">
              <a:rPr lang="he-IL" smtClean="0"/>
              <a:t>ח'/אלול/תשע"ט</a:t>
            </a:fld>
            <a:endParaRPr lang="he-IL"/>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he-IL"/>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32AB5E89-DAD7-4EA5-9337-2F8E25925C8D}" type="slidenum">
              <a:rPr lang="he-IL" smtClean="0"/>
              <a:t>‹#›</a:t>
            </a:fld>
            <a:endParaRPr lang="he-IL"/>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0080965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94182CEF-9F00-4BFF-9FCF-2EC6E91A8F70}" type="datetimeFigureOut">
              <a:rPr lang="he-IL" smtClean="0"/>
              <a:t>ח'/אלול/תשע"ט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2AB5E89-DAD7-4EA5-9337-2F8E25925C8D}" type="slidenum">
              <a:rPr lang="he-IL" smtClean="0"/>
              <a:t>‹#›</a:t>
            </a:fld>
            <a:endParaRPr lang="he-IL"/>
          </a:p>
        </p:txBody>
      </p:sp>
    </p:spTree>
    <p:extLst>
      <p:ext uri="{BB962C8B-B14F-4D97-AF65-F5344CB8AC3E}">
        <p14:creationId xmlns:p14="http://schemas.microsoft.com/office/powerpoint/2010/main" val="3245332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94182CEF-9F00-4BFF-9FCF-2EC6E91A8F70}" type="datetimeFigureOut">
              <a:rPr lang="he-IL" smtClean="0"/>
              <a:t>ח'/אלול/תשע"ט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2AB5E89-DAD7-4EA5-9337-2F8E25925C8D}" type="slidenum">
              <a:rPr lang="he-IL" smtClean="0"/>
              <a:t>‹#›</a:t>
            </a:fld>
            <a:endParaRPr lang="he-IL"/>
          </a:p>
        </p:txBody>
      </p:sp>
    </p:spTree>
    <p:extLst>
      <p:ext uri="{BB962C8B-B14F-4D97-AF65-F5344CB8AC3E}">
        <p14:creationId xmlns:p14="http://schemas.microsoft.com/office/powerpoint/2010/main" val="1927631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94182CEF-9F00-4BFF-9FCF-2EC6E91A8F70}" type="datetimeFigureOut">
              <a:rPr lang="he-IL" smtClean="0"/>
              <a:t>ח'/אלול/תשע"ט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2AB5E89-DAD7-4EA5-9337-2F8E25925C8D}" type="slidenum">
              <a:rPr lang="he-IL" smtClean="0"/>
              <a:t>‹#›</a:t>
            </a:fld>
            <a:endParaRPr lang="he-IL"/>
          </a:p>
        </p:txBody>
      </p:sp>
    </p:spTree>
    <p:extLst>
      <p:ext uri="{BB962C8B-B14F-4D97-AF65-F5344CB8AC3E}">
        <p14:creationId xmlns:p14="http://schemas.microsoft.com/office/powerpoint/2010/main" val="252291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94182CEF-9F00-4BFF-9FCF-2EC6E91A8F70}" type="datetimeFigureOut">
              <a:rPr lang="he-IL" smtClean="0"/>
              <a:t>ח'/אלול/תשע"ט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2AB5E89-DAD7-4EA5-9337-2F8E25925C8D}" type="slidenum">
              <a:rPr lang="he-IL" smtClean="0"/>
              <a:t>‹#›</a:t>
            </a:fld>
            <a:endParaRPr lang="he-IL"/>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74713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94182CEF-9F00-4BFF-9FCF-2EC6E91A8F70}" type="datetimeFigureOut">
              <a:rPr lang="he-IL" smtClean="0"/>
              <a:t>ח'/אלול/תשע"ט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2AB5E89-DAD7-4EA5-9337-2F8E25925C8D}" type="slidenum">
              <a:rPr lang="he-IL" smtClean="0"/>
              <a:t>‹#›</a:t>
            </a:fld>
            <a:endParaRPr lang="he-IL"/>
          </a:p>
        </p:txBody>
      </p:sp>
    </p:spTree>
    <p:extLst>
      <p:ext uri="{BB962C8B-B14F-4D97-AF65-F5344CB8AC3E}">
        <p14:creationId xmlns:p14="http://schemas.microsoft.com/office/powerpoint/2010/main" val="211954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he-IL" smtClean="0"/>
              <a:t>ערוך סגנונות טקסט של תבנית בסיס</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94182CEF-9F00-4BFF-9FCF-2EC6E91A8F70}" type="datetimeFigureOut">
              <a:rPr lang="he-IL" smtClean="0"/>
              <a:t>ח'/אלול/תשע"ט</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32AB5E89-DAD7-4EA5-9337-2F8E25925C8D}" type="slidenum">
              <a:rPr lang="he-IL" smtClean="0"/>
              <a:t>‹#›</a:t>
            </a:fld>
            <a:endParaRPr lang="he-IL"/>
          </a:p>
        </p:txBody>
      </p:sp>
    </p:spTree>
    <p:extLst>
      <p:ext uri="{BB962C8B-B14F-4D97-AF65-F5344CB8AC3E}">
        <p14:creationId xmlns:p14="http://schemas.microsoft.com/office/powerpoint/2010/main" val="4285974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94182CEF-9F00-4BFF-9FCF-2EC6E91A8F70}" type="datetimeFigureOut">
              <a:rPr lang="he-IL" smtClean="0"/>
              <a:t>ח'/אלול/תשע"ט</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32AB5E89-DAD7-4EA5-9337-2F8E25925C8D}" type="slidenum">
              <a:rPr lang="he-IL" smtClean="0"/>
              <a:t>‹#›</a:t>
            </a:fld>
            <a:endParaRPr lang="he-IL"/>
          </a:p>
        </p:txBody>
      </p:sp>
    </p:spTree>
    <p:extLst>
      <p:ext uri="{BB962C8B-B14F-4D97-AF65-F5344CB8AC3E}">
        <p14:creationId xmlns:p14="http://schemas.microsoft.com/office/powerpoint/2010/main" val="372519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82CEF-9F00-4BFF-9FCF-2EC6E91A8F70}" type="datetimeFigureOut">
              <a:rPr lang="he-IL" smtClean="0"/>
              <a:t>ח'/אלול/תשע"ט</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32AB5E89-DAD7-4EA5-9337-2F8E25925C8D}" type="slidenum">
              <a:rPr lang="he-IL" smtClean="0"/>
              <a:t>‹#›</a:t>
            </a:fld>
            <a:endParaRPr lang="he-IL"/>
          </a:p>
        </p:txBody>
      </p:sp>
    </p:spTree>
    <p:extLst>
      <p:ext uri="{BB962C8B-B14F-4D97-AF65-F5344CB8AC3E}">
        <p14:creationId xmlns:p14="http://schemas.microsoft.com/office/powerpoint/2010/main" val="398816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94182CEF-9F00-4BFF-9FCF-2EC6E91A8F70}" type="datetimeFigureOut">
              <a:rPr lang="he-IL" smtClean="0"/>
              <a:t>ח'/אלול/תשע"ט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2AB5E89-DAD7-4EA5-9337-2F8E25925C8D}" type="slidenum">
              <a:rPr lang="he-IL" smtClean="0"/>
              <a:t>‹#›</a:t>
            </a:fld>
            <a:endParaRPr lang="he-IL"/>
          </a:p>
        </p:txBody>
      </p:sp>
    </p:spTree>
    <p:extLst>
      <p:ext uri="{BB962C8B-B14F-4D97-AF65-F5344CB8AC3E}">
        <p14:creationId xmlns:p14="http://schemas.microsoft.com/office/powerpoint/2010/main" val="3082596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94182CEF-9F00-4BFF-9FCF-2EC6E91A8F70}" type="datetimeFigureOut">
              <a:rPr lang="he-IL" smtClean="0"/>
              <a:t>ח'/אלול/תשע"ט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2AB5E89-DAD7-4EA5-9337-2F8E25925C8D}" type="slidenum">
              <a:rPr lang="he-IL" smtClean="0"/>
              <a:t>‹#›</a:t>
            </a:fld>
            <a:endParaRPr lang="he-IL"/>
          </a:p>
        </p:txBody>
      </p:sp>
    </p:spTree>
    <p:extLst>
      <p:ext uri="{BB962C8B-B14F-4D97-AF65-F5344CB8AC3E}">
        <p14:creationId xmlns:p14="http://schemas.microsoft.com/office/powerpoint/2010/main" val="2179686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94182CEF-9F00-4BFF-9FCF-2EC6E91A8F70}" type="datetimeFigureOut">
              <a:rPr lang="he-IL" smtClean="0"/>
              <a:t>ח'/אלול/תשע"ט</a:t>
            </a:fld>
            <a:endParaRPr lang="he-IL"/>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he-IL"/>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32AB5E89-DAD7-4EA5-9337-2F8E25925C8D}" type="slidenum">
              <a:rPr lang="he-IL" smtClean="0"/>
              <a:t>‹#›</a:t>
            </a:fld>
            <a:endParaRPr lang="he-IL"/>
          </a:p>
        </p:txBody>
      </p:sp>
    </p:spTree>
    <p:extLst>
      <p:ext uri="{BB962C8B-B14F-4D97-AF65-F5344CB8AC3E}">
        <p14:creationId xmlns:p14="http://schemas.microsoft.com/office/powerpoint/2010/main" val="274339491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1"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r" defTabSz="914400" rtl="1"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r" defTabSz="914400" rtl="1"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r" defTabSz="914400" rtl="1"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r" defTabSz="914400" rtl="1"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r" defTabSz="914400" rtl="1"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r" defTabSz="914400" rtl="1"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r" defTabSz="914400" rtl="1"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r" defTabSz="914400" rtl="1"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r" defTabSz="914400" rtl="1"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522514" y="758952"/>
            <a:ext cx="11390812" cy="2702705"/>
          </a:xfrm>
        </p:spPr>
        <p:txBody>
          <a:bodyPr>
            <a:noAutofit/>
          </a:bodyPr>
          <a:lstStyle/>
          <a:p>
            <a:pPr algn="ctr"/>
            <a:r>
              <a:rPr lang="he-IL" sz="8000" dirty="0" smtClean="0"/>
              <a:t>הגנה לאומית</a:t>
            </a:r>
            <a:r>
              <a:rPr lang="en-US" sz="8000" dirty="0" smtClean="0"/>
              <a:t/>
            </a:r>
            <a:br>
              <a:rPr lang="en-US" sz="8000" dirty="0" smtClean="0"/>
            </a:br>
            <a:r>
              <a:rPr lang="en-US" sz="8000" dirty="0" smtClean="0"/>
              <a:t> </a:t>
            </a:r>
            <a:r>
              <a:rPr lang="en-US" sz="3200" dirty="0"/>
              <a:t/>
            </a:r>
            <a:br>
              <a:rPr lang="en-US" sz="3200" dirty="0"/>
            </a:br>
            <a:r>
              <a:rPr lang="he-IL" sz="3200" dirty="0" smtClean="0"/>
              <a:t>תפיסה כוללת לתוכנית הביקורים  </a:t>
            </a:r>
            <a:endParaRPr lang="he-IL" sz="3200" dirty="0"/>
          </a:p>
        </p:txBody>
      </p:sp>
      <p:sp>
        <p:nvSpPr>
          <p:cNvPr id="5" name="TextBox 4"/>
          <p:cNvSpPr txBox="1"/>
          <p:nvPr/>
        </p:nvSpPr>
        <p:spPr>
          <a:xfrm>
            <a:off x="1123406" y="5904411"/>
            <a:ext cx="2547257" cy="369332"/>
          </a:xfrm>
          <a:prstGeom prst="rect">
            <a:avLst/>
          </a:prstGeom>
          <a:noFill/>
        </p:spPr>
        <p:txBody>
          <a:bodyPr wrap="square" rtlCol="1">
            <a:spAutoFit/>
          </a:bodyPr>
          <a:lstStyle/>
          <a:p>
            <a:r>
              <a:rPr lang="he-IL" dirty="0" smtClean="0"/>
              <a:t>אבי אלמוג- מדריך צוות 4</a:t>
            </a:r>
            <a:endParaRPr lang="he-IL" dirty="0"/>
          </a:p>
        </p:txBody>
      </p:sp>
    </p:spTree>
    <p:extLst>
      <p:ext uri="{BB962C8B-B14F-4D97-AF65-F5344CB8AC3E}">
        <p14:creationId xmlns:p14="http://schemas.microsoft.com/office/powerpoint/2010/main" val="1602416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154948" y="205332"/>
            <a:ext cx="3425939" cy="1117229"/>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90000"/>
              </a:lnSpc>
              <a:spcBef>
                <a:spcPct val="0"/>
              </a:spcBef>
              <a:spcAft>
                <a:spcPts val="0"/>
              </a:spcAft>
              <a:buClrTx/>
              <a:buSzTx/>
              <a:buFontTx/>
              <a:buNone/>
              <a:tabLst/>
              <a:defRPr/>
            </a:pPr>
            <a:r>
              <a:rPr kumimoji="0" lang="he-IL" sz="7200" b="1" i="0" u="none" strike="noStrike" kern="1200" cap="none" spc="0" normalizeH="0" baseline="0" noProof="0" dirty="0" smtClean="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uLnTx/>
                <a:uFillTx/>
                <a:latin typeface="Guttman Hatzvi" pitchFamily="2" charset="-79"/>
                <a:ea typeface="+mj-ea"/>
                <a:cs typeface="Guttman Hatzvi" pitchFamily="2" charset="-79"/>
              </a:rPr>
              <a:t>ביקורים</a:t>
            </a:r>
            <a:endParaRPr kumimoji="0" lang="he-IL" sz="7200" b="1" i="0" u="none" strike="noStrike" kern="1200" cap="none" spc="0" normalizeH="0" baseline="0" noProof="0" dirty="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uLnTx/>
              <a:uFillTx/>
              <a:latin typeface="Guttman Hatzvi" pitchFamily="2" charset="-79"/>
              <a:ea typeface="+mj-ea"/>
              <a:cs typeface="Guttman Hatzvi" pitchFamily="2" charset="-79"/>
            </a:endParaRPr>
          </a:p>
        </p:txBody>
      </p:sp>
      <p:sp>
        <p:nvSpPr>
          <p:cNvPr id="5" name="TextBox 4"/>
          <p:cNvSpPr txBox="1"/>
          <p:nvPr/>
        </p:nvSpPr>
        <p:spPr>
          <a:xfrm>
            <a:off x="280611" y="6158536"/>
            <a:ext cx="11077301" cy="553998"/>
          </a:xfrm>
          <a:prstGeom prst="rect">
            <a:avLst/>
          </a:prstGeom>
          <a:noFill/>
        </p:spPr>
        <p:txBody>
          <a:bodyPr wrap="square" rtlCol="1">
            <a:spAutoFit/>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kumimoji="0" lang="he-IL" sz="3000" b="0" i="0" u="none" strike="noStrike" kern="1200" cap="none" spc="0" normalizeH="0" baseline="0" noProof="0" dirty="0" smtClean="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מוסד</a:t>
            </a:r>
            <a:r>
              <a:rPr kumimoji="0" lang="he-IL" sz="3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 אמ"ן, משטרה, שב"כ</a:t>
            </a:r>
          </a:p>
        </p:txBody>
      </p:sp>
      <p:pic>
        <p:nvPicPr>
          <p:cNvPr id="7" name="תמונה 6"/>
          <p:cNvPicPr>
            <a:picLocks noChangeAspect="1"/>
          </p:cNvPicPr>
          <p:nvPr/>
        </p:nvPicPr>
        <p:blipFill>
          <a:blip r:embed="rId2" cstate="print"/>
          <a:stretch>
            <a:fillRect/>
          </a:stretch>
        </p:blipFill>
        <p:spPr>
          <a:xfrm>
            <a:off x="1005772" y="2076904"/>
            <a:ext cx="2124075" cy="2152650"/>
          </a:xfrm>
          <a:prstGeom prst="rect">
            <a:avLst/>
          </a:prstGeom>
        </p:spPr>
      </p:pic>
      <p:pic>
        <p:nvPicPr>
          <p:cNvPr id="8" name="תמונה 7"/>
          <p:cNvPicPr>
            <a:picLocks noChangeAspect="1"/>
          </p:cNvPicPr>
          <p:nvPr/>
        </p:nvPicPr>
        <p:blipFill>
          <a:blip r:embed="rId3" cstate="print"/>
          <a:stretch>
            <a:fillRect/>
          </a:stretch>
        </p:blipFill>
        <p:spPr>
          <a:xfrm>
            <a:off x="3580887" y="2076904"/>
            <a:ext cx="2238375" cy="2152650"/>
          </a:xfrm>
          <a:prstGeom prst="rect">
            <a:avLst/>
          </a:prstGeom>
        </p:spPr>
      </p:pic>
      <p:pic>
        <p:nvPicPr>
          <p:cNvPr id="9" name="תמונה 8"/>
          <p:cNvPicPr>
            <a:picLocks noChangeAspect="1"/>
          </p:cNvPicPr>
          <p:nvPr/>
        </p:nvPicPr>
        <p:blipFill>
          <a:blip r:embed="rId4" cstate="print"/>
          <a:stretch>
            <a:fillRect/>
          </a:stretch>
        </p:blipFill>
        <p:spPr>
          <a:xfrm>
            <a:off x="6307595" y="2076905"/>
            <a:ext cx="2143125" cy="2152649"/>
          </a:xfrm>
          <a:prstGeom prst="rect">
            <a:avLst/>
          </a:prstGeom>
        </p:spPr>
      </p:pic>
      <p:pic>
        <p:nvPicPr>
          <p:cNvPr id="10" name="תמונה 9"/>
          <p:cNvPicPr>
            <a:picLocks noChangeAspect="1"/>
          </p:cNvPicPr>
          <p:nvPr/>
        </p:nvPicPr>
        <p:blipFill>
          <a:blip r:embed="rId5" cstate="print"/>
          <a:stretch>
            <a:fillRect/>
          </a:stretch>
        </p:blipFill>
        <p:spPr>
          <a:xfrm>
            <a:off x="9043103" y="2076905"/>
            <a:ext cx="2143125" cy="2152649"/>
          </a:xfrm>
          <a:prstGeom prst="rect">
            <a:avLst/>
          </a:prstGeom>
        </p:spPr>
      </p:pic>
    </p:spTree>
    <p:extLst>
      <p:ext uri="{BB962C8B-B14F-4D97-AF65-F5344CB8AC3E}">
        <p14:creationId xmlns:p14="http://schemas.microsoft.com/office/powerpoint/2010/main" val="763147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noGrp="1"/>
          </p:cNvSpPr>
          <p:nvPr>
            <p:ph type="ctrTitle"/>
          </p:nvPr>
        </p:nvSpPr>
        <p:spPr>
          <a:xfrm>
            <a:off x="4663439" y="1902471"/>
            <a:ext cx="7375290" cy="4657814"/>
          </a:xfrm>
          <a:prstGeom prst="rect">
            <a:avLst/>
          </a:prstGeom>
          <a:noFill/>
        </p:spPr>
        <p:txBody>
          <a:bodyPr wrap="square" rtlCol="1">
            <a:spAutoFit/>
          </a:bodyPr>
          <a:lstStyle/>
          <a:p>
            <a:pPr algn="r" rtl="1">
              <a:lnSpc>
                <a:spcPct val="150000"/>
              </a:lnSpc>
              <a:defRPr/>
            </a:pPr>
            <a:r>
              <a:rPr lang="he-IL" sz="2000" dirty="0" smtClean="0">
                <a:latin typeface="Tahoma" panose="020B0604030504040204" pitchFamily="34" charset="0"/>
                <a:ea typeface="Tahoma" panose="020B0604030504040204" pitchFamily="34" charset="0"/>
              </a:rPr>
              <a:t>הכרות עם הארגון, ייעוד, אתגרים ותחומי אחריות</a:t>
            </a:r>
            <a:r>
              <a:rPr lang="en-US" sz="2000" dirty="0" smtClean="0">
                <a:latin typeface="Tahoma" panose="020B0604030504040204" pitchFamily="34" charset="0"/>
                <a:ea typeface="Tahoma" panose="020B0604030504040204" pitchFamily="34" charset="0"/>
              </a:rPr>
              <a:t/>
            </a:r>
            <a:br>
              <a:rPr lang="en-US"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 </a:t>
            </a:r>
            <a:endParaRPr lang="he-IL" sz="2000" dirty="0">
              <a:latin typeface="Tahoma" panose="020B0604030504040204" pitchFamily="34" charset="0"/>
              <a:ea typeface="Tahoma" panose="020B0604030504040204" pitchFamily="34" charset="0"/>
            </a:endParaRPr>
          </a:p>
          <a:p>
            <a:pPr algn="r" rtl="1">
              <a:lnSpc>
                <a:spcPct val="150000"/>
              </a:lnSpc>
              <a:defRPr/>
            </a:pPr>
            <a:r>
              <a:rPr lang="he-IL" sz="2000" dirty="0">
                <a:latin typeface="Tahoma" panose="020B0604030504040204" pitchFamily="34" charset="0"/>
                <a:ea typeface="Tahoma" panose="020B0604030504040204" pitchFamily="34" charset="0"/>
              </a:rPr>
              <a:t>חשיפה לאסטרטגיה של </a:t>
            </a:r>
            <a:r>
              <a:rPr lang="he-IL" sz="2000" dirty="0" smtClean="0">
                <a:latin typeface="Tahoma" panose="020B0604030504040204" pitchFamily="34" charset="0"/>
                <a:ea typeface="Tahoma" panose="020B0604030504040204" pitchFamily="34" charset="0"/>
              </a:rPr>
              <a:t>הארגון ודרכי פעולתו</a:t>
            </a:r>
            <a:r>
              <a:rPr lang="en-US" sz="2000" dirty="0" smtClean="0">
                <a:latin typeface="Tahoma" panose="020B0604030504040204" pitchFamily="34" charset="0"/>
                <a:ea typeface="Tahoma" panose="020B0604030504040204" pitchFamily="34" charset="0"/>
              </a:rPr>
              <a:t/>
            </a:r>
            <a:br>
              <a:rPr lang="en-US" sz="2000" dirty="0" smtClean="0">
                <a:latin typeface="Tahoma" panose="020B0604030504040204" pitchFamily="34" charset="0"/>
                <a:ea typeface="Tahoma" panose="020B0604030504040204" pitchFamily="34" charset="0"/>
              </a:rPr>
            </a:br>
            <a:endParaRPr lang="he-IL" sz="2000" dirty="0">
              <a:latin typeface="Tahoma" panose="020B0604030504040204" pitchFamily="34" charset="0"/>
              <a:ea typeface="Tahoma" panose="020B0604030504040204" pitchFamily="34" charset="0"/>
            </a:endParaRPr>
          </a:p>
          <a:p>
            <a:pPr algn="r" rtl="1">
              <a:lnSpc>
                <a:spcPct val="150000"/>
              </a:lnSpc>
              <a:defRPr/>
            </a:pPr>
            <a:r>
              <a:rPr lang="he-IL" sz="2000" dirty="0">
                <a:latin typeface="Tahoma" panose="020B0604030504040204" pitchFamily="34" charset="0"/>
                <a:ea typeface="Tahoma" panose="020B0604030504040204" pitchFamily="34" charset="0"/>
              </a:rPr>
              <a:t>הכרות עם </a:t>
            </a:r>
            <a:r>
              <a:rPr lang="he-IL" sz="2000" dirty="0" err="1">
                <a:latin typeface="Tahoma" panose="020B0604030504040204" pitchFamily="34" charset="0"/>
                <a:ea typeface="Tahoma" panose="020B0604030504040204" pitchFamily="34" charset="0"/>
              </a:rPr>
              <a:t>העשיה</a:t>
            </a:r>
            <a:r>
              <a:rPr lang="he-IL" sz="2000" dirty="0">
                <a:latin typeface="Tahoma" panose="020B0604030504040204" pitchFamily="34" charset="0"/>
                <a:ea typeface="Tahoma" panose="020B0604030504040204" pitchFamily="34" charset="0"/>
              </a:rPr>
              <a:t> בתחום הטכנולוגי </a:t>
            </a:r>
            <a:r>
              <a:rPr lang="he-IL" sz="2000" dirty="0" smtClean="0">
                <a:latin typeface="Tahoma" panose="020B0604030504040204" pitchFamily="34" charset="0"/>
                <a:ea typeface="Tahoma" panose="020B0604030504040204" pitchFamily="34" charset="0"/>
              </a:rPr>
              <a:t>והסייבר</a:t>
            </a:r>
            <a:r>
              <a:rPr lang="en-US" sz="2000" dirty="0" smtClean="0">
                <a:latin typeface="Tahoma" panose="020B0604030504040204" pitchFamily="34" charset="0"/>
                <a:ea typeface="Tahoma" panose="020B0604030504040204" pitchFamily="34" charset="0"/>
              </a:rPr>
              <a:t/>
            </a:r>
            <a:br>
              <a:rPr lang="en-US" sz="2000" dirty="0" smtClean="0">
                <a:latin typeface="Tahoma" panose="020B0604030504040204" pitchFamily="34" charset="0"/>
                <a:ea typeface="Tahoma" panose="020B0604030504040204" pitchFamily="34" charset="0"/>
              </a:rPr>
            </a:br>
            <a:endParaRPr lang="he-IL" sz="2000" dirty="0">
              <a:latin typeface="Tahoma" panose="020B0604030504040204" pitchFamily="34" charset="0"/>
              <a:ea typeface="Tahoma" panose="020B0604030504040204" pitchFamily="34" charset="0"/>
            </a:endParaRPr>
          </a:p>
          <a:p>
            <a:pPr algn="r" rtl="1">
              <a:lnSpc>
                <a:spcPct val="150000"/>
              </a:lnSpc>
              <a:defRPr/>
            </a:pPr>
            <a:r>
              <a:rPr lang="he-IL" sz="2000" dirty="0">
                <a:latin typeface="Tahoma" panose="020B0604030504040204" pitchFamily="34" charset="0"/>
                <a:ea typeface="Tahoma" panose="020B0604030504040204" pitchFamily="34" charset="0"/>
              </a:rPr>
              <a:t>הכרות עם דילמות ומתחים </a:t>
            </a:r>
            <a:r>
              <a:rPr lang="he-IL" sz="2000" dirty="0" smtClean="0">
                <a:latin typeface="Tahoma" panose="020B0604030504040204" pitchFamily="34" charset="0"/>
                <a:ea typeface="Tahoma" panose="020B0604030504040204" pitchFamily="34" charset="0"/>
              </a:rPr>
              <a:t>בעשיה</a:t>
            </a:r>
            <a:r>
              <a:rPr lang="en-US" sz="2000" dirty="0" smtClean="0">
                <a:latin typeface="Tahoma" panose="020B0604030504040204" pitchFamily="34" charset="0"/>
                <a:ea typeface="Tahoma" panose="020B0604030504040204" pitchFamily="34" charset="0"/>
              </a:rPr>
              <a:t/>
            </a:r>
            <a:br>
              <a:rPr lang="en-US"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
            </a:r>
            <a:br>
              <a:rPr lang="he-IL"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הבנת הזיקות וההשפעות על תחומי הביטחון הלאומי האחרים</a:t>
            </a:r>
            <a:br>
              <a:rPr lang="he-IL" sz="2000" dirty="0" smtClean="0">
                <a:latin typeface="Tahoma" panose="020B0604030504040204" pitchFamily="34" charset="0"/>
                <a:ea typeface="Tahoma" panose="020B0604030504040204" pitchFamily="34" charset="0"/>
              </a:rPr>
            </a:br>
            <a:endParaRPr lang="he-IL" sz="2000" dirty="0">
              <a:latin typeface="Tahoma" panose="020B0604030504040204" pitchFamily="34" charset="0"/>
              <a:ea typeface="Tahoma" panose="020B0604030504040204" pitchFamily="34" charset="0"/>
            </a:endParaRPr>
          </a:p>
        </p:txBody>
      </p:sp>
      <p:sp>
        <p:nvSpPr>
          <p:cNvPr id="5" name="כותרת 3"/>
          <p:cNvSpPr txBox="1">
            <a:spLocks/>
          </p:cNvSpPr>
          <p:nvPr/>
        </p:nvSpPr>
        <p:spPr>
          <a:xfrm>
            <a:off x="777515" y="200337"/>
            <a:ext cx="2860078" cy="1117229"/>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90000"/>
              </a:lnSpc>
              <a:spcBef>
                <a:spcPct val="0"/>
              </a:spcBef>
              <a:spcAft>
                <a:spcPts val="0"/>
              </a:spcAft>
              <a:buClrTx/>
              <a:buSzTx/>
              <a:buFontTx/>
              <a:buNone/>
              <a:tabLst/>
              <a:defRPr/>
            </a:pPr>
            <a:r>
              <a:rPr kumimoji="0" lang="he-IL" sz="7200" b="1" i="0" u="none" strike="noStrike" kern="1200" cap="none" spc="0" normalizeH="0" baseline="0" noProof="0" dirty="0" smtClean="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uLnTx/>
                <a:uFillTx/>
                <a:latin typeface="Guttman Hatzvi" pitchFamily="2" charset="-79"/>
                <a:ea typeface="+mj-ea"/>
                <a:cs typeface="Guttman Hatzvi" pitchFamily="2" charset="-79"/>
              </a:rPr>
              <a:t>מטרות</a:t>
            </a:r>
            <a:endParaRPr kumimoji="0" lang="he-IL" sz="7200" b="1" i="0" u="none" strike="noStrike" kern="1200" cap="none" spc="0" normalizeH="0" baseline="0" noProof="0" dirty="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uLnTx/>
              <a:uFillTx/>
              <a:latin typeface="Guttman Hatzvi" pitchFamily="2" charset="-79"/>
              <a:ea typeface="+mj-ea"/>
              <a:cs typeface="Guttman Hatzvi" pitchFamily="2" charset="-79"/>
            </a:endParaRPr>
          </a:p>
        </p:txBody>
      </p:sp>
      <p:pic>
        <p:nvPicPr>
          <p:cNvPr id="6" name="תמונה 5"/>
          <p:cNvPicPr>
            <a:picLocks noChangeAspect="1"/>
          </p:cNvPicPr>
          <p:nvPr/>
        </p:nvPicPr>
        <p:blipFill>
          <a:blip r:embed="rId2"/>
          <a:stretch>
            <a:fillRect/>
          </a:stretch>
        </p:blipFill>
        <p:spPr>
          <a:xfrm>
            <a:off x="875212" y="1894115"/>
            <a:ext cx="3396342" cy="2357846"/>
          </a:xfrm>
          <a:prstGeom prst="rect">
            <a:avLst/>
          </a:prstGeom>
        </p:spPr>
      </p:pic>
    </p:spTree>
    <p:extLst>
      <p:ext uri="{BB962C8B-B14F-4D97-AF65-F5344CB8AC3E}">
        <p14:creationId xmlns:p14="http://schemas.microsoft.com/office/powerpoint/2010/main" val="1673880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noGrp="1"/>
          </p:cNvSpPr>
          <p:nvPr>
            <p:ph type="ctrTitle"/>
          </p:nvPr>
        </p:nvSpPr>
        <p:spPr>
          <a:xfrm>
            <a:off x="5055326" y="1315619"/>
            <a:ext cx="6931150" cy="5170646"/>
          </a:xfrm>
          <a:prstGeom prst="rect">
            <a:avLst/>
          </a:prstGeom>
          <a:noFill/>
        </p:spPr>
        <p:txBody>
          <a:bodyPr wrap="square" rtlCol="1">
            <a:spAutoFit/>
          </a:bodyPr>
          <a:lstStyle/>
          <a:p>
            <a:pPr algn="r" rtl="1">
              <a:lnSpc>
                <a:spcPct val="150000"/>
              </a:lnSpc>
              <a:defRPr/>
            </a:pPr>
            <a:r>
              <a:rPr lang="he-IL" sz="2000" dirty="0" smtClean="0">
                <a:latin typeface="Tahoma" panose="020B0604030504040204" pitchFamily="34" charset="0"/>
                <a:ea typeface="Tahoma" panose="020B0604030504040204" pitchFamily="34" charset="0"/>
              </a:rPr>
              <a:t>אמ"ן – הכרות עם עולם המודיעין הצבאי, ההתרעה למלחמה ולפיגועים, טרנספורמציה דיגיטלית בצה"ל</a:t>
            </a:r>
            <a:br>
              <a:rPr lang="he-IL" sz="2000" dirty="0" smtClean="0">
                <a:latin typeface="Tahoma" panose="020B0604030504040204" pitchFamily="34" charset="0"/>
                <a:ea typeface="Tahoma" panose="020B0604030504040204" pitchFamily="34" charset="0"/>
              </a:rPr>
            </a:br>
            <a:r>
              <a:rPr lang="he-IL" sz="2000" dirty="0">
                <a:latin typeface="Tahoma" panose="020B0604030504040204" pitchFamily="34" charset="0"/>
                <a:ea typeface="Tahoma" panose="020B0604030504040204" pitchFamily="34" charset="0"/>
              </a:rPr>
              <a:t/>
            </a:r>
            <a:br>
              <a:rPr lang="he-IL" sz="2000" dirty="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מוסד – חשיפה לארגון ביון הפועל במדינות זרות – אתגרים ודילמות. שימשו ביצירתיות וטכנולוגיה לפרוץ גבולות... </a:t>
            </a:r>
            <a:br>
              <a:rPr lang="he-IL" sz="2000" dirty="0" smtClean="0">
                <a:latin typeface="Tahoma" panose="020B0604030504040204" pitchFamily="34" charset="0"/>
                <a:ea typeface="Tahoma" panose="020B0604030504040204" pitchFamily="34" charset="0"/>
              </a:rPr>
            </a:br>
            <a:r>
              <a:rPr lang="he-IL" sz="2000" dirty="0">
                <a:latin typeface="Tahoma" panose="020B0604030504040204" pitchFamily="34" charset="0"/>
                <a:ea typeface="Tahoma" panose="020B0604030504040204" pitchFamily="34" charset="0"/>
              </a:rPr>
              <a:t/>
            </a:r>
            <a:br>
              <a:rPr lang="he-IL" sz="2000" dirty="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משטרה –אכיפת החוק בישראל- אתגרים ודילמות</a:t>
            </a:r>
            <a:r>
              <a:rPr lang="en-US" sz="2000" dirty="0" smtClean="0">
                <a:latin typeface="Tahoma" panose="020B0604030504040204" pitchFamily="34" charset="0"/>
                <a:ea typeface="Tahoma" panose="020B0604030504040204" pitchFamily="34" charset="0"/>
              </a:rPr>
              <a:t/>
            </a:r>
            <a:br>
              <a:rPr lang="en-US"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טכנולוגיה מתקדמת בשימוש עבריינים והמענה המשטרתי</a:t>
            </a:r>
            <a:br>
              <a:rPr lang="he-IL" sz="2000" dirty="0" smtClean="0">
                <a:latin typeface="Tahoma" panose="020B0604030504040204" pitchFamily="34" charset="0"/>
                <a:ea typeface="Tahoma" panose="020B0604030504040204" pitchFamily="34" charset="0"/>
              </a:rPr>
            </a:br>
            <a:r>
              <a:rPr lang="he-IL" sz="2000" dirty="0">
                <a:latin typeface="Tahoma" panose="020B0604030504040204" pitchFamily="34" charset="0"/>
                <a:ea typeface="Tahoma" panose="020B0604030504040204" pitchFamily="34" charset="0"/>
              </a:rPr>
              <a:t/>
            </a:r>
            <a:br>
              <a:rPr lang="he-IL" sz="2000" dirty="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שב"כ – סיכול טרור – אתגרים דילמות והשגת יתרון יחסי על ידי חדשנות טכנולוגיה וסייבר</a:t>
            </a:r>
            <a:endParaRPr lang="he-IL" sz="2000" dirty="0">
              <a:latin typeface="Tahoma" panose="020B0604030504040204" pitchFamily="34" charset="0"/>
              <a:ea typeface="Tahoma" panose="020B0604030504040204" pitchFamily="34" charset="0"/>
            </a:endParaRPr>
          </a:p>
        </p:txBody>
      </p:sp>
      <p:sp>
        <p:nvSpPr>
          <p:cNvPr id="5" name="כותרת 3"/>
          <p:cNvSpPr txBox="1">
            <a:spLocks/>
          </p:cNvSpPr>
          <p:nvPr/>
        </p:nvSpPr>
        <p:spPr>
          <a:xfrm>
            <a:off x="564343" y="291777"/>
            <a:ext cx="5480988" cy="1117229"/>
          </a:xfrm>
          <a:prstGeom prst="rect">
            <a:avLst/>
          </a:prstGeom>
          <a:noFill/>
        </p:spPr>
        <p:txBody>
          <a:bodyPr vert="horz" wrap="non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90000"/>
              </a:lnSpc>
              <a:spcBef>
                <a:spcPct val="0"/>
              </a:spcBef>
              <a:spcAft>
                <a:spcPts val="0"/>
              </a:spcAft>
              <a:buClrTx/>
              <a:buSzTx/>
              <a:buFontTx/>
              <a:buNone/>
              <a:tabLst/>
              <a:defRPr/>
            </a:pPr>
            <a:r>
              <a:rPr kumimoji="0" lang="he-IL" sz="7200" b="1" i="0" u="none" strike="noStrike" kern="1200" cap="none" spc="0" normalizeH="0" baseline="0" noProof="0" dirty="0" smtClean="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uLnTx/>
                <a:uFillTx/>
                <a:latin typeface="Guttman Hatzvi" pitchFamily="2" charset="-79"/>
                <a:ea typeface="+mj-ea"/>
                <a:cs typeface="Guttman Hatzvi" pitchFamily="2" charset="-79"/>
              </a:rPr>
              <a:t>מטרות משנה</a:t>
            </a:r>
            <a:endParaRPr kumimoji="0" lang="he-IL" sz="7200" b="1" i="0" u="none" strike="noStrike" kern="1200" cap="none" spc="0" normalizeH="0" baseline="0" noProof="0" dirty="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uLnTx/>
              <a:uFillTx/>
              <a:latin typeface="Guttman Hatzvi" pitchFamily="2" charset="-79"/>
              <a:ea typeface="+mj-ea"/>
              <a:cs typeface="Guttman Hatzvi" pitchFamily="2" charset="-79"/>
            </a:endParaRPr>
          </a:p>
        </p:txBody>
      </p:sp>
      <p:pic>
        <p:nvPicPr>
          <p:cNvPr id="2" name="תמונה 1"/>
          <p:cNvPicPr>
            <a:picLocks noChangeAspect="1"/>
          </p:cNvPicPr>
          <p:nvPr/>
        </p:nvPicPr>
        <p:blipFill>
          <a:blip r:embed="rId2"/>
          <a:stretch>
            <a:fillRect/>
          </a:stretch>
        </p:blipFill>
        <p:spPr>
          <a:xfrm>
            <a:off x="873987" y="4500971"/>
            <a:ext cx="2162175" cy="2114550"/>
          </a:xfrm>
          <a:prstGeom prst="rect">
            <a:avLst/>
          </a:prstGeom>
        </p:spPr>
      </p:pic>
    </p:spTree>
    <p:extLst>
      <p:ext uri="{BB962C8B-B14F-4D97-AF65-F5344CB8AC3E}">
        <p14:creationId xmlns:p14="http://schemas.microsoft.com/office/powerpoint/2010/main" val="2889802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noGrp="1"/>
          </p:cNvSpPr>
          <p:nvPr>
            <p:ph type="ctrTitle"/>
          </p:nvPr>
        </p:nvSpPr>
        <p:spPr>
          <a:xfrm>
            <a:off x="4950823" y="1964628"/>
            <a:ext cx="6931150" cy="4247317"/>
          </a:xfrm>
          <a:prstGeom prst="rect">
            <a:avLst/>
          </a:prstGeom>
          <a:noFill/>
        </p:spPr>
        <p:txBody>
          <a:bodyPr wrap="square" rtlCol="1">
            <a:spAutoFit/>
          </a:bodyPr>
          <a:lstStyle/>
          <a:p>
            <a:pPr algn="r" rtl="1">
              <a:lnSpc>
                <a:spcPct val="150000"/>
              </a:lnSpc>
              <a:defRPr/>
            </a:pPr>
            <a:r>
              <a:rPr lang="he-IL" sz="2000" dirty="0" smtClean="0">
                <a:latin typeface="Tahoma" panose="020B0604030504040204" pitchFamily="34" charset="0"/>
                <a:ea typeface="Tahoma" panose="020B0604030504040204" pitchFamily="34" charset="0"/>
              </a:rPr>
              <a:t>הביקורים יובלו על ידי המשתתפים מהארגון המארח (למעט מוסד)</a:t>
            </a:r>
            <a:br>
              <a:rPr lang="he-IL"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
            </a:r>
            <a:br>
              <a:rPr lang="he-IL"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הצגת הארגון תתבצע בראיה רחבה ועל ידי בכירים לרבות ראשי ארגונים</a:t>
            </a:r>
            <a:br>
              <a:rPr lang="he-IL"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
            </a:r>
            <a:br>
              <a:rPr lang="he-IL"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יבוצע אישור </a:t>
            </a:r>
            <a:r>
              <a:rPr lang="he-IL" sz="2000" dirty="0" err="1" smtClean="0">
                <a:latin typeface="Tahoma" panose="020B0604030504040204" pitchFamily="34" charset="0"/>
                <a:ea typeface="Tahoma" panose="020B0604030504040204" pitchFamily="34" charset="0"/>
              </a:rPr>
              <a:t>תוכניות</a:t>
            </a:r>
            <a:r>
              <a:rPr lang="he-IL" sz="2000" dirty="0" smtClean="0">
                <a:latin typeface="Tahoma" panose="020B0604030504040204" pitchFamily="34" charset="0"/>
                <a:ea typeface="Tahoma" panose="020B0604030504040204" pitchFamily="34" charset="0"/>
              </a:rPr>
              <a:t> </a:t>
            </a:r>
            <a:r>
              <a:rPr lang="he-IL" sz="2000" dirty="0" smtClean="0">
                <a:latin typeface="Tahoma" panose="020B0604030504040204" pitchFamily="34" charset="0"/>
                <a:ea typeface="Tahoma" panose="020B0604030504040204" pitchFamily="34" charset="0"/>
              </a:rPr>
              <a:t>לביקור. </a:t>
            </a:r>
            <a:r>
              <a:rPr lang="he-IL" sz="2000" dirty="0" smtClean="0">
                <a:latin typeface="Tahoma" panose="020B0604030504040204" pitchFamily="34" charset="0"/>
                <a:ea typeface="Tahoma" panose="020B0604030504040204" pitchFamily="34" charset="0"/>
              </a:rPr>
              <a:t>מומלץ להכין </a:t>
            </a:r>
            <a:r>
              <a:rPr lang="he-IL" sz="2000" smtClean="0">
                <a:latin typeface="Tahoma" panose="020B0604030504040204" pitchFamily="34" charset="0"/>
                <a:ea typeface="Tahoma" panose="020B0604030504040204" pitchFamily="34" charset="0"/>
              </a:rPr>
              <a:t>תשורות למשתתפים</a:t>
            </a:r>
            <a:r>
              <a:rPr lang="he-IL" sz="2000" dirty="0" smtClean="0">
                <a:latin typeface="Tahoma" panose="020B0604030504040204" pitchFamily="34" charset="0"/>
                <a:ea typeface="Tahoma" panose="020B0604030504040204" pitchFamily="34" charset="0"/>
              </a:rPr>
              <a:t/>
            </a:r>
            <a:br>
              <a:rPr lang="he-IL"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
            </a:r>
            <a:br>
              <a:rPr lang="he-IL"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בינלאומיים – הכנת </a:t>
            </a:r>
            <a:r>
              <a:rPr lang="he-IL" sz="2000" dirty="0" err="1" smtClean="0">
                <a:latin typeface="Tahoma" panose="020B0604030504040204" pitchFamily="34" charset="0"/>
                <a:ea typeface="Tahoma" panose="020B0604030504040204" pitchFamily="34" charset="0"/>
              </a:rPr>
              <a:t>תוכנית</a:t>
            </a:r>
            <a:r>
              <a:rPr lang="he-IL" sz="2000" dirty="0" smtClean="0">
                <a:latin typeface="Tahoma" panose="020B0604030504040204" pitchFamily="34" charset="0"/>
                <a:ea typeface="Tahoma" panose="020B0604030504040204" pitchFamily="34" charset="0"/>
              </a:rPr>
              <a:t> חלופית (למעט מ"י)</a:t>
            </a:r>
            <a:br>
              <a:rPr lang="he-IL"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
            </a:r>
            <a:br>
              <a:rPr lang="he-IL" sz="2000" dirty="0" smtClean="0">
                <a:latin typeface="Tahoma" panose="020B0604030504040204" pitchFamily="34" charset="0"/>
                <a:ea typeface="Tahoma" panose="020B0604030504040204" pitchFamily="34" charset="0"/>
              </a:rPr>
            </a:br>
            <a:r>
              <a:rPr lang="he-IL" sz="2000" dirty="0" smtClean="0">
                <a:latin typeface="Tahoma" panose="020B0604030504040204" pitchFamily="34" charset="0"/>
                <a:ea typeface="Tahoma" panose="020B0604030504040204" pitchFamily="34" charset="0"/>
              </a:rPr>
              <a:t>ריגול רוסי/סיני– יוצג בנפרד טרם סיור מזרח – יש להקדיש הרצאת אורח</a:t>
            </a:r>
            <a:endParaRPr lang="he-IL" sz="2000" dirty="0">
              <a:latin typeface="Tahoma" panose="020B0604030504040204" pitchFamily="34" charset="0"/>
              <a:ea typeface="Tahoma" panose="020B0604030504040204" pitchFamily="34" charset="0"/>
            </a:endParaRPr>
          </a:p>
        </p:txBody>
      </p:sp>
      <p:sp>
        <p:nvSpPr>
          <p:cNvPr id="5" name="כותרת 3"/>
          <p:cNvSpPr txBox="1">
            <a:spLocks/>
          </p:cNvSpPr>
          <p:nvPr/>
        </p:nvSpPr>
        <p:spPr>
          <a:xfrm>
            <a:off x="873987" y="291777"/>
            <a:ext cx="3888942" cy="1117229"/>
          </a:xfrm>
          <a:prstGeom prst="rect">
            <a:avLst/>
          </a:prstGeom>
          <a:noFill/>
        </p:spPr>
        <p:txBody>
          <a:bodyPr vert="horz" wrap="square" lIns="91440" tIns="45720" rIns="91440" bIns="45720" rtlCol="1" anchor="ctr">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90000"/>
              </a:lnSpc>
              <a:spcBef>
                <a:spcPct val="0"/>
              </a:spcBef>
              <a:spcAft>
                <a:spcPts val="0"/>
              </a:spcAft>
              <a:buClrTx/>
              <a:buSzTx/>
              <a:buFontTx/>
              <a:buNone/>
              <a:tabLst/>
              <a:defRPr/>
            </a:pPr>
            <a:r>
              <a:rPr kumimoji="0" lang="he-IL" sz="7200" b="1" i="0" u="none" strike="noStrike" kern="1200" cap="none" spc="0" normalizeH="0" baseline="0" noProof="0" dirty="0" smtClean="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uLnTx/>
                <a:uFillTx/>
                <a:latin typeface="Guttman Hatzvi" pitchFamily="2" charset="-79"/>
                <a:ea typeface="+mj-ea"/>
                <a:cs typeface="Guttman Hatzvi" pitchFamily="2" charset="-79"/>
              </a:rPr>
              <a:t>דגשים</a:t>
            </a:r>
            <a:endParaRPr kumimoji="0" lang="he-IL" sz="7200" b="1" i="0" u="none" strike="noStrike" kern="1200" cap="none" spc="0" normalizeH="0" baseline="0" noProof="0" dirty="0">
              <a:ln w="9525">
                <a:solidFill>
                  <a:prstClr val="white"/>
                </a:solidFill>
                <a:prstDash val="solid"/>
              </a:ln>
              <a:solidFill>
                <a:srgbClr val="FFC000">
                  <a:lumMod val="75000"/>
                </a:srgbClr>
              </a:solidFill>
              <a:effectLst>
                <a:outerShdw blurRad="12700" dist="38100" dir="2700000" algn="tl" rotWithShape="0">
                  <a:srgbClr val="4472C4">
                    <a:lumMod val="60000"/>
                    <a:lumOff val="40000"/>
                  </a:srgbClr>
                </a:outerShdw>
              </a:effectLst>
              <a:uLnTx/>
              <a:uFillTx/>
              <a:latin typeface="Guttman Hatzvi" pitchFamily="2" charset="-79"/>
              <a:ea typeface="+mj-ea"/>
              <a:cs typeface="Guttman Hatzvi" pitchFamily="2" charset="-79"/>
            </a:endParaRPr>
          </a:p>
        </p:txBody>
      </p:sp>
      <p:pic>
        <p:nvPicPr>
          <p:cNvPr id="3" name="תמונה 2"/>
          <p:cNvPicPr>
            <a:picLocks noChangeAspect="1"/>
          </p:cNvPicPr>
          <p:nvPr/>
        </p:nvPicPr>
        <p:blipFill>
          <a:blip r:embed="rId2"/>
          <a:stretch>
            <a:fillRect/>
          </a:stretch>
        </p:blipFill>
        <p:spPr>
          <a:xfrm>
            <a:off x="1084217" y="2011680"/>
            <a:ext cx="2847703" cy="4200265"/>
          </a:xfrm>
          <a:prstGeom prst="rect">
            <a:avLst/>
          </a:prstGeom>
        </p:spPr>
      </p:pic>
    </p:spTree>
    <p:extLst>
      <p:ext uri="{BB962C8B-B14F-4D97-AF65-F5344CB8AC3E}">
        <p14:creationId xmlns:p14="http://schemas.microsoft.com/office/powerpoint/2010/main" val="969233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dirty="0"/>
          </a:p>
        </p:txBody>
      </p:sp>
      <p:pic>
        <p:nvPicPr>
          <p:cNvPr id="4" name="תמונה 3"/>
          <p:cNvPicPr>
            <a:picLocks noChangeAspect="1"/>
          </p:cNvPicPr>
          <p:nvPr/>
        </p:nvPicPr>
        <p:blipFill>
          <a:blip r:embed="rId2"/>
          <a:stretch>
            <a:fillRect/>
          </a:stretch>
        </p:blipFill>
        <p:spPr>
          <a:xfrm>
            <a:off x="0" y="0"/>
            <a:ext cx="12191999" cy="7262949"/>
          </a:xfrm>
          <a:prstGeom prst="rect">
            <a:avLst/>
          </a:prstGeom>
        </p:spPr>
      </p:pic>
    </p:spTree>
    <p:extLst>
      <p:ext uri="{BB962C8B-B14F-4D97-AF65-F5344CB8AC3E}">
        <p14:creationId xmlns:p14="http://schemas.microsoft.com/office/powerpoint/2010/main" val="4004814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TM03457515[[fn=נוף]]</Template>
  <TotalTime>46</TotalTime>
  <Words>54</Words>
  <Application>Microsoft Office PowerPoint</Application>
  <PresentationFormat>מסך רחב</PresentationFormat>
  <Paragraphs>13</Paragraphs>
  <Slides>6</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6</vt:i4>
      </vt:variant>
    </vt:vector>
  </HeadingPairs>
  <TitlesOfParts>
    <vt:vector size="13" baseType="lpstr">
      <vt:lpstr>Arial</vt:lpstr>
      <vt:lpstr>Century Schoolbook</vt:lpstr>
      <vt:lpstr>Gisha</vt:lpstr>
      <vt:lpstr>Guttman Hatzvi</vt:lpstr>
      <vt:lpstr>Tahoma</vt:lpstr>
      <vt:lpstr>Wingdings 2</vt:lpstr>
      <vt:lpstr>View</vt:lpstr>
      <vt:lpstr>הגנה לאומית   תפיסה כוללת לתוכנית הביקורים  </vt:lpstr>
      <vt:lpstr>מצגת של PowerPoint‏</vt:lpstr>
      <vt:lpstr>הכרות עם הארגון, ייעוד, אתגרים ותחומי אחריות   חשיפה לאסטרטגיה של הארגון ודרכי פעולתו  הכרות עם העשיה בתחום הטכנולוגי והסייבר  הכרות עם דילמות ומתחים בעשיה  הבנת הזיקות וההשפעות על תחומי הביטחון הלאומי האחרים </vt:lpstr>
      <vt:lpstr>אמ"ן – הכרות עם עולם המודיעין הצבאי, ההתרעה למלחמה ולפיגועים, טרנספורמציה דיגיטלית בצה"ל  מוסד – חשיפה לארגון ביון הפועל במדינות זרות – אתגרים ודילמות. שימשו ביצירתיות וטכנולוגיה לפרוץ גבולות...   משטרה –אכיפת החוק בישראל- אתגרים ודילמות טכנולוגיה מתקדמת בשימוש עבריינים והמענה המשטרתי  שב"כ – סיכול טרור – אתגרים דילמות והשגת יתרון יחסי על ידי חדשנות טכנולוגיה וסייבר</vt:lpstr>
      <vt:lpstr>הביקורים יובלו על ידי המשתתפים מהארגון המארח (למעט מוסד)  הצגת הארגון תתבצע בראיה רחבה ועל ידי בכירים לרבות ראשי ארגונים  יבוצע אישור תוכניות לביקור. מומלץ להכין תשורות למשתתפים  בינלאומיים – הכנת תוכנית חלופית (למעט מ"י)  ריגול רוסי/סיני– יוצג בנפרד טרם סיור מזרח – יש להקדיש הרצאת אורח</vt:lpstr>
      <vt:lpstr>מצגת של PowerPoint‏</vt:lpstr>
    </vt:vector>
  </TitlesOfParts>
  <Company>IDF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הגנה לאומית הצעה לתוכנית ביקורים </dc:title>
  <dc:creator>u26657</dc:creator>
  <cp:lastModifiedBy>u26657</cp:lastModifiedBy>
  <cp:revision>16</cp:revision>
  <dcterms:created xsi:type="dcterms:W3CDTF">2019-09-08T17:38:48Z</dcterms:created>
  <dcterms:modified xsi:type="dcterms:W3CDTF">2019-09-08T18:28:50Z</dcterms:modified>
</cp:coreProperties>
</file>