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handoutMasterIdLst>
    <p:handoutMasterId r:id="rId23"/>
  </p:handoutMasterIdLst>
  <p:sldIdLst>
    <p:sldId id="256" r:id="rId2"/>
    <p:sldId id="318" r:id="rId3"/>
    <p:sldId id="307" r:id="rId4"/>
    <p:sldId id="259" r:id="rId5"/>
    <p:sldId id="299" r:id="rId6"/>
    <p:sldId id="257" r:id="rId7"/>
    <p:sldId id="327" r:id="rId8"/>
    <p:sldId id="314" r:id="rId9"/>
    <p:sldId id="320" r:id="rId10"/>
    <p:sldId id="321" r:id="rId11"/>
    <p:sldId id="322" r:id="rId12"/>
    <p:sldId id="323" r:id="rId13"/>
    <p:sldId id="324" r:id="rId14"/>
    <p:sldId id="326" r:id="rId15"/>
    <p:sldId id="297" r:id="rId16"/>
    <p:sldId id="325" r:id="rId17"/>
    <p:sldId id="290" r:id="rId18"/>
    <p:sldId id="296" r:id="rId19"/>
    <p:sldId id="262" r:id="rId20"/>
    <p:sldId id="328" r:id="rId21"/>
    <p:sldId id="298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C5D2-A8A6-4742-84E0-A9BA1F5FE1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3C6119-A788-4901-9B39-40015456002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800" dirty="0"/>
            <a:t>ביטחון לאומי</a:t>
          </a:r>
        </a:p>
      </dgm:t>
    </dgm:pt>
    <dgm:pt modelId="{FDC42EC9-6715-4C37-A25D-F7CDCBC370FC}" type="par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ED4A89C-6CDF-4012-AF2C-32E8374C11C2}" type="sib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F511584-A6A2-4828-B5CE-B56C0C53D476}" type="asst">
      <dgm:prSet phldrT="[טקסט]" custT="1"/>
      <dgm:spPr/>
      <dgm:t>
        <a:bodyPr/>
        <a:lstStyle/>
        <a:p>
          <a:pPr rtl="1"/>
          <a:r>
            <a:rPr lang="he-IL" sz="2000" dirty="0"/>
            <a:t>הגנה לאומית</a:t>
          </a:r>
        </a:p>
      </dgm:t>
    </dgm:pt>
    <dgm:pt modelId="{8668617C-C271-495B-9200-65FDEA845427}" type="par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9CC092E0-2345-4D73-9854-1FDA1003642C}" type="sib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C6058435-A8AD-42CC-B485-560CC0356CE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העולם הדיגיטלי</a:t>
          </a:r>
        </a:p>
      </dgm:t>
    </dgm:pt>
    <dgm:pt modelId="{B1E90FF7-FC69-47AF-8F4E-190EAD0AE2B1}" type="par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FF6B38ED-FE90-4558-B889-93D10FA67302}" type="sib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7DBF9A42-B524-40AC-A90A-AA6D58D12073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הגנה לאומית בישראל</a:t>
          </a:r>
        </a:p>
      </dgm:t>
    </dgm:pt>
    <dgm:pt modelId="{2B3B8561-56DC-408E-A0C1-1FA4EC19E628}" type="par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20D13F56-53F9-4F40-B63C-3EE05A57B548}" type="sib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1B1B96BD-9ED9-47F7-B113-95103654021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מזרח תיכון</a:t>
          </a:r>
        </a:p>
      </dgm:t>
    </dgm:pt>
    <dgm:pt modelId="{FDD67B51-0A1E-4EBA-9BD8-8591F0085D1E}" type="par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0110D2EE-8B3B-40C4-B688-CDFE7AD7ACFE}" type="sib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64253F40-7EE1-41E5-BE95-1A44AB03A1D8}" type="pres">
      <dgm:prSet presAssocID="{5311C5D2-A8A6-4742-84E0-A9BA1F5FE1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9AAE997-9012-4E0A-8820-95DCA6EAF19B}" type="pres">
      <dgm:prSet presAssocID="{853C6119-A788-4901-9B39-400154560020}" presName="hierRoot1" presStyleCnt="0">
        <dgm:presLayoutVars>
          <dgm:hierBranch val="init"/>
        </dgm:presLayoutVars>
      </dgm:prSet>
      <dgm:spPr/>
    </dgm:pt>
    <dgm:pt modelId="{02758F59-F717-4FDF-A8A5-5DC78818D4BF}" type="pres">
      <dgm:prSet presAssocID="{853C6119-A788-4901-9B39-400154560020}" presName="rootComposite1" presStyleCnt="0"/>
      <dgm:spPr/>
    </dgm:pt>
    <dgm:pt modelId="{3D85CA09-3B85-4EF3-B28E-4C9D44BD4A2E}" type="pres">
      <dgm:prSet presAssocID="{853C6119-A788-4901-9B39-400154560020}" presName="rootText1" presStyleLbl="node0" presStyleIdx="0" presStyleCnt="1" custScaleX="191917" custScaleY="14926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1875674-45AC-4DDE-9A70-4ADAA19F1F6F}" type="pres">
      <dgm:prSet presAssocID="{853C6119-A788-4901-9B39-40015456002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CFE67760-E9BC-42B6-9ADC-B1C1BA31AC9D}" type="pres">
      <dgm:prSet presAssocID="{853C6119-A788-4901-9B39-400154560020}" presName="hierChild2" presStyleCnt="0"/>
      <dgm:spPr/>
    </dgm:pt>
    <dgm:pt modelId="{800E4D5A-E3C5-496D-9EE7-96F68319664C}" type="pres">
      <dgm:prSet presAssocID="{B1E90FF7-FC69-47AF-8F4E-190EAD0AE2B1}" presName="Name37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B4032D79-5ECD-4E26-B50A-8C238651DDCB}" type="pres">
      <dgm:prSet presAssocID="{C6058435-A8AD-42CC-B485-560CC0356CE5}" presName="hierRoot2" presStyleCnt="0">
        <dgm:presLayoutVars>
          <dgm:hierBranch val="init"/>
        </dgm:presLayoutVars>
      </dgm:prSet>
      <dgm:spPr/>
    </dgm:pt>
    <dgm:pt modelId="{ECE6265E-8E17-4266-BC85-9F1A2EBB1556}" type="pres">
      <dgm:prSet presAssocID="{C6058435-A8AD-42CC-B485-560CC0356CE5}" presName="rootComposite" presStyleCnt="0"/>
      <dgm:spPr/>
    </dgm:pt>
    <dgm:pt modelId="{08B4A791-5A63-4754-91A6-ED60C5AC9B77}" type="pres">
      <dgm:prSet presAssocID="{C6058435-A8AD-42CC-B485-560CC0356CE5}" presName="rootText" presStyleLbl="node2" presStyleIdx="0" presStyleCnt="3" custScaleX="173669" custScaleY="1209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B4502DA-73BB-4D8F-978C-B09CD2F4A200}" type="pres">
      <dgm:prSet presAssocID="{C6058435-A8AD-42CC-B485-560CC0356CE5}" presName="rootConnector" presStyleLbl="node2" presStyleIdx="0" presStyleCnt="3"/>
      <dgm:spPr/>
      <dgm:t>
        <a:bodyPr/>
        <a:lstStyle/>
        <a:p>
          <a:pPr rtl="1"/>
          <a:endParaRPr lang="he-IL"/>
        </a:p>
      </dgm:t>
    </dgm:pt>
    <dgm:pt modelId="{1364E4B8-8257-40AC-A4CC-14FE2D90E97E}" type="pres">
      <dgm:prSet presAssocID="{C6058435-A8AD-42CC-B485-560CC0356CE5}" presName="hierChild4" presStyleCnt="0"/>
      <dgm:spPr/>
    </dgm:pt>
    <dgm:pt modelId="{CC3E5F61-35D2-4315-9522-E3EFEF935943}" type="pres">
      <dgm:prSet presAssocID="{C6058435-A8AD-42CC-B485-560CC0356CE5}" presName="hierChild5" presStyleCnt="0"/>
      <dgm:spPr/>
    </dgm:pt>
    <dgm:pt modelId="{A07392B1-4C93-4FC9-9FEE-7C148B9241D3}" type="pres">
      <dgm:prSet presAssocID="{2B3B8561-56DC-408E-A0C1-1FA4EC19E628}" presName="Name37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8A882DAC-07BB-4458-9A7B-C464BC366CA6}" type="pres">
      <dgm:prSet presAssocID="{7DBF9A42-B524-40AC-A90A-AA6D58D12073}" presName="hierRoot2" presStyleCnt="0">
        <dgm:presLayoutVars>
          <dgm:hierBranch val="init"/>
        </dgm:presLayoutVars>
      </dgm:prSet>
      <dgm:spPr/>
    </dgm:pt>
    <dgm:pt modelId="{E22881E3-8695-4AB5-ABF2-587E85615875}" type="pres">
      <dgm:prSet presAssocID="{7DBF9A42-B524-40AC-A90A-AA6D58D12073}" presName="rootComposite" presStyleCnt="0"/>
      <dgm:spPr/>
    </dgm:pt>
    <dgm:pt modelId="{8793310D-3D11-45FC-8140-F45F96AD514D}" type="pres">
      <dgm:prSet presAssocID="{7DBF9A42-B524-40AC-A90A-AA6D58D12073}" presName="rootText" presStyleLbl="node2" presStyleIdx="1" presStyleCnt="3" custScaleX="314000" custScaleY="127695" custLinFactNeighborY="-82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183024D-8788-4C2E-A6DD-FBD767E1438E}" type="pres">
      <dgm:prSet presAssocID="{7DBF9A42-B524-40AC-A90A-AA6D58D12073}" presName="rootConnector" presStyleLbl="node2" presStyleIdx="1" presStyleCnt="3"/>
      <dgm:spPr/>
      <dgm:t>
        <a:bodyPr/>
        <a:lstStyle/>
        <a:p>
          <a:pPr rtl="1"/>
          <a:endParaRPr lang="he-IL"/>
        </a:p>
      </dgm:t>
    </dgm:pt>
    <dgm:pt modelId="{A3D90637-D5CC-4839-9845-F8B283F97B64}" type="pres">
      <dgm:prSet presAssocID="{7DBF9A42-B524-40AC-A90A-AA6D58D12073}" presName="hierChild4" presStyleCnt="0"/>
      <dgm:spPr/>
    </dgm:pt>
    <dgm:pt modelId="{47F1ED13-7603-4146-B037-1426EA80D263}" type="pres">
      <dgm:prSet presAssocID="{7DBF9A42-B524-40AC-A90A-AA6D58D12073}" presName="hierChild5" presStyleCnt="0"/>
      <dgm:spPr/>
    </dgm:pt>
    <dgm:pt modelId="{CDCDD261-539D-4B44-969E-03211AA9A09A}" type="pres">
      <dgm:prSet presAssocID="{FDD67B51-0A1E-4EBA-9BD8-8591F0085D1E}" presName="Name37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E085331D-1D09-4BC3-AC80-CDF6A9C5FCAB}" type="pres">
      <dgm:prSet presAssocID="{1B1B96BD-9ED9-47F7-B113-951036540215}" presName="hierRoot2" presStyleCnt="0">
        <dgm:presLayoutVars>
          <dgm:hierBranch val="init"/>
        </dgm:presLayoutVars>
      </dgm:prSet>
      <dgm:spPr/>
    </dgm:pt>
    <dgm:pt modelId="{65A02EEA-D55E-4C75-9AB0-1F78EE2015DC}" type="pres">
      <dgm:prSet presAssocID="{1B1B96BD-9ED9-47F7-B113-951036540215}" presName="rootComposite" presStyleCnt="0"/>
      <dgm:spPr/>
    </dgm:pt>
    <dgm:pt modelId="{3A0128CF-99AB-434B-A2CB-A8F50BBC0D2D}" type="pres">
      <dgm:prSet presAssocID="{1B1B96BD-9ED9-47F7-B113-951036540215}" presName="rootText" presStyleLbl="node2" presStyleIdx="2" presStyleCnt="3" custScaleX="219055" custScaleY="12482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CF3318E-1E43-47F1-9C62-2110C3396760}" type="pres">
      <dgm:prSet presAssocID="{1B1B96BD-9ED9-47F7-B113-951036540215}" presName="rootConnector" presStyleLbl="node2" presStyleIdx="2" presStyleCnt="3"/>
      <dgm:spPr/>
      <dgm:t>
        <a:bodyPr/>
        <a:lstStyle/>
        <a:p>
          <a:pPr rtl="1"/>
          <a:endParaRPr lang="he-IL"/>
        </a:p>
      </dgm:t>
    </dgm:pt>
    <dgm:pt modelId="{4EA66D29-1BA6-421E-B52E-658D1958C261}" type="pres">
      <dgm:prSet presAssocID="{1B1B96BD-9ED9-47F7-B113-951036540215}" presName="hierChild4" presStyleCnt="0"/>
      <dgm:spPr/>
    </dgm:pt>
    <dgm:pt modelId="{1DC01665-8131-4B6D-A71C-8089D272C9F9}" type="pres">
      <dgm:prSet presAssocID="{1B1B96BD-9ED9-47F7-B113-951036540215}" presName="hierChild5" presStyleCnt="0"/>
      <dgm:spPr/>
    </dgm:pt>
    <dgm:pt modelId="{B3D8D63B-E6FE-424D-B86D-42A573AE4B8A}" type="pres">
      <dgm:prSet presAssocID="{853C6119-A788-4901-9B39-400154560020}" presName="hierChild3" presStyleCnt="0"/>
      <dgm:spPr/>
    </dgm:pt>
    <dgm:pt modelId="{5F019793-0317-466A-9385-F673B3E29D82}" type="pres">
      <dgm:prSet presAssocID="{8668617C-C271-495B-9200-65FDEA845427}" presName="Name11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5ECBE77B-5E86-437C-B486-8D2F1DC7EB77}" type="pres">
      <dgm:prSet presAssocID="{AF511584-A6A2-4828-B5CE-B56C0C53D476}" presName="hierRoot3" presStyleCnt="0">
        <dgm:presLayoutVars>
          <dgm:hierBranch val="init"/>
        </dgm:presLayoutVars>
      </dgm:prSet>
      <dgm:spPr/>
    </dgm:pt>
    <dgm:pt modelId="{16EAB0F4-DB27-411D-B7CB-969F4C98C983}" type="pres">
      <dgm:prSet presAssocID="{AF511584-A6A2-4828-B5CE-B56C0C53D476}" presName="rootComposite3" presStyleCnt="0"/>
      <dgm:spPr/>
    </dgm:pt>
    <dgm:pt modelId="{4EC72EB9-4B81-4873-8326-9A3E4C5FEB8B}" type="pres">
      <dgm:prSet presAssocID="{AF511584-A6A2-4828-B5CE-B56C0C53D476}" presName="rootText3" presStyleLbl="asst1" presStyleIdx="0" presStyleCnt="1" custScaleX="178687" custScaleY="140273" custLinFactNeighborX="397" custLinFactNeighborY="317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8988623-4E3E-48F3-AB88-066C06C12B33}" type="pres">
      <dgm:prSet presAssocID="{AF511584-A6A2-4828-B5CE-B56C0C53D476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563690F4-9804-45EE-825C-9A6ECCAFAB32}" type="pres">
      <dgm:prSet presAssocID="{AF511584-A6A2-4828-B5CE-B56C0C53D476}" presName="hierChild6" presStyleCnt="0"/>
      <dgm:spPr/>
    </dgm:pt>
    <dgm:pt modelId="{BD0D6007-EF0C-434A-A174-99785C40D02F}" type="pres">
      <dgm:prSet presAssocID="{AF511584-A6A2-4828-B5CE-B56C0C53D476}" presName="hierChild7" presStyleCnt="0"/>
      <dgm:spPr/>
    </dgm:pt>
  </dgm:ptLst>
  <dgm:cxnLst>
    <dgm:cxn modelId="{09CADE2F-4FB4-4B73-A93E-5724AD80FF11}" type="presOf" srcId="{853C6119-A788-4901-9B39-400154560020}" destId="{3D85CA09-3B85-4EF3-B28E-4C9D44BD4A2E}" srcOrd="0" destOrd="0" presId="urn:microsoft.com/office/officeart/2005/8/layout/orgChart1"/>
    <dgm:cxn modelId="{201CA080-B40B-4783-8D02-DEAF38FDC0D6}" type="presOf" srcId="{2B3B8561-56DC-408E-A0C1-1FA4EC19E628}" destId="{A07392B1-4C93-4FC9-9FEE-7C148B9241D3}" srcOrd="0" destOrd="0" presId="urn:microsoft.com/office/officeart/2005/8/layout/orgChart1"/>
    <dgm:cxn modelId="{E906D5F7-C786-4702-863B-9AC224D931BD}" type="presOf" srcId="{8668617C-C271-495B-9200-65FDEA845427}" destId="{5F019793-0317-466A-9385-F673B3E29D82}" srcOrd="0" destOrd="0" presId="urn:microsoft.com/office/officeart/2005/8/layout/orgChart1"/>
    <dgm:cxn modelId="{400E3DA8-09D1-490E-BFC2-729F84EC2084}" type="presOf" srcId="{853C6119-A788-4901-9B39-400154560020}" destId="{F1875674-45AC-4DDE-9A70-4ADAA19F1F6F}" srcOrd="1" destOrd="0" presId="urn:microsoft.com/office/officeart/2005/8/layout/orgChart1"/>
    <dgm:cxn modelId="{CCE8CED3-2C90-446B-93A6-3716E164C47D}" type="presOf" srcId="{FDD67B51-0A1E-4EBA-9BD8-8591F0085D1E}" destId="{CDCDD261-539D-4B44-969E-03211AA9A09A}" srcOrd="0" destOrd="0" presId="urn:microsoft.com/office/officeart/2005/8/layout/orgChart1"/>
    <dgm:cxn modelId="{4024A44B-A2FB-4ACC-B521-6D1B6F8F33E6}" type="presOf" srcId="{7DBF9A42-B524-40AC-A90A-AA6D58D12073}" destId="{8793310D-3D11-45FC-8140-F45F96AD514D}" srcOrd="0" destOrd="0" presId="urn:microsoft.com/office/officeart/2005/8/layout/orgChart1"/>
    <dgm:cxn modelId="{6BE979C5-20AC-4FBD-BEC2-B49AF093285D}" type="presOf" srcId="{1B1B96BD-9ED9-47F7-B113-951036540215}" destId="{3A0128CF-99AB-434B-A2CB-A8F50BBC0D2D}" srcOrd="0" destOrd="0" presId="urn:microsoft.com/office/officeart/2005/8/layout/orgChart1"/>
    <dgm:cxn modelId="{5FF1BFCE-7230-4738-A434-38C2846D129B}" type="presOf" srcId="{5311C5D2-A8A6-4742-84E0-A9BA1F5FE16A}" destId="{64253F40-7EE1-41E5-BE95-1A44AB03A1D8}" srcOrd="0" destOrd="0" presId="urn:microsoft.com/office/officeart/2005/8/layout/orgChart1"/>
    <dgm:cxn modelId="{5C981099-7CC6-46E1-B19C-489C4FF50752}" srcId="{853C6119-A788-4901-9B39-400154560020}" destId="{AF511584-A6A2-4828-B5CE-B56C0C53D476}" srcOrd="0" destOrd="0" parTransId="{8668617C-C271-495B-9200-65FDEA845427}" sibTransId="{9CC092E0-2345-4D73-9854-1FDA1003642C}"/>
    <dgm:cxn modelId="{252A0257-E806-45F5-881B-A2053A116C36}" type="presOf" srcId="{C6058435-A8AD-42CC-B485-560CC0356CE5}" destId="{08B4A791-5A63-4754-91A6-ED60C5AC9B77}" srcOrd="0" destOrd="0" presId="urn:microsoft.com/office/officeart/2005/8/layout/orgChart1"/>
    <dgm:cxn modelId="{873BD4EB-361B-4313-81C1-4F39D67BB0FD}" type="presOf" srcId="{C6058435-A8AD-42CC-B485-560CC0356CE5}" destId="{BB4502DA-73BB-4D8F-978C-B09CD2F4A200}" srcOrd="1" destOrd="0" presId="urn:microsoft.com/office/officeart/2005/8/layout/orgChart1"/>
    <dgm:cxn modelId="{A8D4DF9F-8C20-4ABA-9B27-85C50CB915D7}" srcId="{5311C5D2-A8A6-4742-84E0-A9BA1F5FE16A}" destId="{853C6119-A788-4901-9B39-400154560020}" srcOrd="0" destOrd="0" parTransId="{FDC42EC9-6715-4C37-A25D-F7CDCBC370FC}" sibTransId="{AED4A89C-6CDF-4012-AF2C-32E8374C11C2}"/>
    <dgm:cxn modelId="{6FE1C04B-F1C6-452D-A9A7-6178DC393687}" type="presOf" srcId="{7DBF9A42-B524-40AC-A90A-AA6D58D12073}" destId="{2183024D-8788-4C2E-A6DD-FBD767E1438E}" srcOrd="1" destOrd="0" presId="urn:microsoft.com/office/officeart/2005/8/layout/orgChart1"/>
    <dgm:cxn modelId="{A6B3C50B-E3EB-4785-96ED-6DF2C728E12B}" srcId="{853C6119-A788-4901-9B39-400154560020}" destId="{7DBF9A42-B524-40AC-A90A-AA6D58D12073}" srcOrd="2" destOrd="0" parTransId="{2B3B8561-56DC-408E-A0C1-1FA4EC19E628}" sibTransId="{20D13F56-53F9-4F40-B63C-3EE05A57B548}"/>
    <dgm:cxn modelId="{5FDA6694-96B2-4942-8E62-5C90F224C237}" type="presOf" srcId="{AF511584-A6A2-4828-B5CE-B56C0C53D476}" destId="{78988623-4E3E-48F3-AB88-066C06C12B33}" srcOrd="1" destOrd="0" presId="urn:microsoft.com/office/officeart/2005/8/layout/orgChart1"/>
    <dgm:cxn modelId="{F164DE0E-EC14-4597-BB4C-AEC6392DD7FA}" srcId="{853C6119-A788-4901-9B39-400154560020}" destId="{C6058435-A8AD-42CC-B485-560CC0356CE5}" srcOrd="1" destOrd="0" parTransId="{B1E90FF7-FC69-47AF-8F4E-190EAD0AE2B1}" sibTransId="{FF6B38ED-FE90-4558-B889-93D10FA67302}"/>
    <dgm:cxn modelId="{1DB40494-9C22-48DF-85E3-59155F331FFC}" type="presOf" srcId="{1B1B96BD-9ED9-47F7-B113-951036540215}" destId="{CCF3318E-1E43-47F1-9C62-2110C3396760}" srcOrd="1" destOrd="0" presId="urn:microsoft.com/office/officeart/2005/8/layout/orgChart1"/>
    <dgm:cxn modelId="{0E2D77F2-CBAE-40B2-8E0A-D9AA996BB975}" type="presOf" srcId="{AF511584-A6A2-4828-B5CE-B56C0C53D476}" destId="{4EC72EB9-4B81-4873-8326-9A3E4C5FEB8B}" srcOrd="0" destOrd="0" presId="urn:microsoft.com/office/officeart/2005/8/layout/orgChart1"/>
    <dgm:cxn modelId="{A7D37724-B822-4DC3-9C4E-A6766BB22199}" type="presOf" srcId="{B1E90FF7-FC69-47AF-8F4E-190EAD0AE2B1}" destId="{800E4D5A-E3C5-496D-9EE7-96F68319664C}" srcOrd="0" destOrd="0" presId="urn:microsoft.com/office/officeart/2005/8/layout/orgChart1"/>
    <dgm:cxn modelId="{68E7D792-2A96-4E85-96FF-815000550312}" srcId="{853C6119-A788-4901-9B39-400154560020}" destId="{1B1B96BD-9ED9-47F7-B113-951036540215}" srcOrd="3" destOrd="0" parTransId="{FDD67B51-0A1E-4EBA-9BD8-8591F0085D1E}" sibTransId="{0110D2EE-8B3B-40C4-B688-CDFE7AD7ACFE}"/>
    <dgm:cxn modelId="{5F94E608-7FAA-47A0-BB80-0D211300918E}" type="presParOf" srcId="{64253F40-7EE1-41E5-BE95-1A44AB03A1D8}" destId="{69AAE997-9012-4E0A-8820-95DCA6EAF19B}" srcOrd="0" destOrd="0" presId="urn:microsoft.com/office/officeart/2005/8/layout/orgChart1"/>
    <dgm:cxn modelId="{C95FB2E4-E073-4CF8-9F62-5021BFD4F2D6}" type="presParOf" srcId="{69AAE997-9012-4E0A-8820-95DCA6EAF19B}" destId="{02758F59-F717-4FDF-A8A5-5DC78818D4BF}" srcOrd="0" destOrd="0" presId="urn:microsoft.com/office/officeart/2005/8/layout/orgChart1"/>
    <dgm:cxn modelId="{48541C14-B5E9-4CCA-8921-8D6707E1A265}" type="presParOf" srcId="{02758F59-F717-4FDF-A8A5-5DC78818D4BF}" destId="{3D85CA09-3B85-4EF3-B28E-4C9D44BD4A2E}" srcOrd="0" destOrd="0" presId="urn:microsoft.com/office/officeart/2005/8/layout/orgChart1"/>
    <dgm:cxn modelId="{FF5B909F-82DA-4437-9D59-A2BC308CA5C3}" type="presParOf" srcId="{02758F59-F717-4FDF-A8A5-5DC78818D4BF}" destId="{F1875674-45AC-4DDE-9A70-4ADAA19F1F6F}" srcOrd="1" destOrd="0" presId="urn:microsoft.com/office/officeart/2005/8/layout/orgChart1"/>
    <dgm:cxn modelId="{BDA61DF2-E94A-4FFB-ACBA-569F7D5919A4}" type="presParOf" srcId="{69AAE997-9012-4E0A-8820-95DCA6EAF19B}" destId="{CFE67760-E9BC-42B6-9ADC-B1C1BA31AC9D}" srcOrd="1" destOrd="0" presId="urn:microsoft.com/office/officeart/2005/8/layout/orgChart1"/>
    <dgm:cxn modelId="{C5B96C86-0D6C-475B-A85F-AEC6405B3609}" type="presParOf" srcId="{CFE67760-E9BC-42B6-9ADC-B1C1BA31AC9D}" destId="{800E4D5A-E3C5-496D-9EE7-96F68319664C}" srcOrd="0" destOrd="0" presId="urn:microsoft.com/office/officeart/2005/8/layout/orgChart1"/>
    <dgm:cxn modelId="{E96C0634-A9AD-4A88-B47F-861D55E67ADF}" type="presParOf" srcId="{CFE67760-E9BC-42B6-9ADC-B1C1BA31AC9D}" destId="{B4032D79-5ECD-4E26-B50A-8C238651DDCB}" srcOrd="1" destOrd="0" presId="urn:microsoft.com/office/officeart/2005/8/layout/orgChart1"/>
    <dgm:cxn modelId="{A376A24B-A7B8-4CDD-BC85-E54ED25C4D34}" type="presParOf" srcId="{B4032D79-5ECD-4E26-B50A-8C238651DDCB}" destId="{ECE6265E-8E17-4266-BC85-9F1A2EBB1556}" srcOrd="0" destOrd="0" presId="urn:microsoft.com/office/officeart/2005/8/layout/orgChart1"/>
    <dgm:cxn modelId="{BA986525-FDFE-4324-B0F0-C92B007F1EF3}" type="presParOf" srcId="{ECE6265E-8E17-4266-BC85-9F1A2EBB1556}" destId="{08B4A791-5A63-4754-91A6-ED60C5AC9B77}" srcOrd="0" destOrd="0" presId="urn:microsoft.com/office/officeart/2005/8/layout/orgChart1"/>
    <dgm:cxn modelId="{BA0F316F-C153-4F29-B9B4-3056534A9DC1}" type="presParOf" srcId="{ECE6265E-8E17-4266-BC85-9F1A2EBB1556}" destId="{BB4502DA-73BB-4D8F-978C-B09CD2F4A200}" srcOrd="1" destOrd="0" presId="urn:microsoft.com/office/officeart/2005/8/layout/orgChart1"/>
    <dgm:cxn modelId="{B0802822-39C8-4970-BDBC-8EB9E28B1E3B}" type="presParOf" srcId="{B4032D79-5ECD-4E26-B50A-8C238651DDCB}" destId="{1364E4B8-8257-40AC-A4CC-14FE2D90E97E}" srcOrd="1" destOrd="0" presId="urn:microsoft.com/office/officeart/2005/8/layout/orgChart1"/>
    <dgm:cxn modelId="{5664DE1B-F351-4082-A317-FE27C4072F63}" type="presParOf" srcId="{B4032D79-5ECD-4E26-B50A-8C238651DDCB}" destId="{CC3E5F61-35D2-4315-9522-E3EFEF935943}" srcOrd="2" destOrd="0" presId="urn:microsoft.com/office/officeart/2005/8/layout/orgChart1"/>
    <dgm:cxn modelId="{3B005E2E-03A9-4FAC-BAB6-E757B83C0EEB}" type="presParOf" srcId="{CFE67760-E9BC-42B6-9ADC-B1C1BA31AC9D}" destId="{A07392B1-4C93-4FC9-9FEE-7C148B9241D3}" srcOrd="2" destOrd="0" presId="urn:microsoft.com/office/officeart/2005/8/layout/orgChart1"/>
    <dgm:cxn modelId="{47CA488E-9E54-4964-9DAC-D4F906A569E2}" type="presParOf" srcId="{CFE67760-E9BC-42B6-9ADC-B1C1BA31AC9D}" destId="{8A882DAC-07BB-4458-9A7B-C464BC366CA6}" srcOrd="3" destOrd="0" presId="urn:microsoft.com/office/officeart/2005/8/layout/orgChart1"/>
    <dgm:cxn modelId="{92E5E015-0612-4AEF-BC33-031188B57F99}" type="presParOf" srcId="{8A882DAC-07BB-4458-9A7B-C464BC366CA6}" destId="{E22881E3-8695-4AB5-ABF2-587E85615875}" srcOrd="0" destOrd="0" presId="urn:microsoft.com/office/officeart/2005/8/layout/orgChart1"/>
    <dgm:cxn modelId="{A983AF2B-10D6-4667-9ADF-B10CD57075B2}" type="presParOf" srcId="{E22881E3-8695-4AB5-ABF2-587E85615875}" destId="{8793310D-3D11-45FC-8140-F45F96AD514D}" srcOrd="0" destOrd="0" presId="urn:microsoft.com/office/officeart/2005/8/layout/orgChart1"/>
    <dgm:cxn modelId="{8766E08B-63D2-4857-9647-8FDE90E36C00}" type="presParOf" srcId="{E22881E3-8695-4AB5-ABF2-587E85615875}" destId="{2183024D-8788-4C2E-A6DD-FBD767E1438E}" srcOrd="1" destOrd="0" presId="urn:microsoft.com/office/officeart/2005/8/layout/orgChart1"/>
    <dgm:cxn modelId="{3A2121FD-2C49-4AB9-9713-1AE07F39426A}" type="presParOf" srcId="{8A882DAC-07BB-4458-9A7B-C464BC366CA6}" destId="{A3D90637-D5CC-4839-9845-F8B283F97B64}" srcOrd="1" destOrd="0" presId="urn:microsoft.com/office/officeart/2005/8/layout/orgChart1"/>
    <dgm:cxn modelId="{9EF161B0-DE2F-473C-B953-E95EE900D96D}" type="presParOf" srcId="{8A882DAC-07BB-4458-9A7B-C464BC366CA6}" destId="{47F1ED13-7603-4146-B037-1426EA80D263}" srcOrd="2" destOrd="0" presId="urn:microsoft.com/office/officeart/2005/8/layout/orgChart1"/>
    <dgm:cxn modelId="{29DF493C-A503-45B8-A748-042765BBFB98}" type="presParOf" srcId="{CFE67760-E9BC-42B6-9ADC-B1C1BA31AC9D}" destId="{CDCDD261-539D-4B44-969E-03211AA9A09A}" srcOrd="4" destOrd="0" presId="urn:microsoft.com/office/officeart/2005/8/layout/orgChart1"/>
    <dgm:cxn modelId="{65DDE4EA-AB02-4A08-8178-E741C34AA7F7}" type="presParOf" srcId="{CFE67760-E9BC-42B6-9ADC-B1C1BA31AC9D}" destId="{E085331D-1D09-4BC3-AC80-CDF6A9C5FCAB}" srcOrd="5" destOrd="0" presId="urn:microsoft.com/office/officeart/2005/8/layout/orgChart1"/>
    <dgm:cxn modelId="{26D86E6B-CE46-4541-BE63-E8A56EF8D94B}" type="presParOf" srcId="{E085331D-1D09-4BC3-AC80-CDF6A9C5FCAB}" destId="{65A02EEA-D55E-4C75-9AB0-1F78EE2015DC}" srcOrd="0" destOrd="0" presId="urn:microsoft.com/office/officeart/2005/8/layout/orgChart1"/>
    <dgm:cxn modelId="{119A5A5E-151D-416B-A577-9A85D80AC826}" type="presParOf" srcId="{65A02EEA-D55E-4C75-9AB0-1F78EE2015DC}" destId="{3A0128CF-99AB-434B-A2CB-A8F50BBC0D2D}" srcOrd="0" destOrd="0" presId="urn:microsoft.com/office/officeart/2005/8/layout/orgChart1"/>
    <dgm:cxn modelId="{C2D431D5-C4F7-4440-BA48-1B9BA4C9E406}" type="presParOf" srcId="{65A02EEA-D55E-4C75-9AB0-1F78EE2015DC}" destId="{CCF3318E-1E43-47F1-9C62-2110C3396760}" srcOrd="1" destOrd="0" presId="urn:microsoft.com/office/officeart/2005/8/layout/orgChart1"/>
    <dgm:cxn modelId="{DD103C21-4987-4655-86BB-037C1FF4B74B}" type="presParOf" srcId="{E085331D-1D09-4BC3-AC80-CDF6A9C5FCAB}" destId="{4EA66D29-1BA6-421E-B52E-658D1958C261}" srcOrd="1" destOrd="0" presId="urn:microsoft.com/office/officeart/2005/8/layout/orgChart1"/>
    <dgm:cxn modelId="{314202F2-D589-401C-8E54-3D5D035DB0ED}" type="presParOf" srcId="{E085331D-1D09-4BC3-AC80-CDF6A9C5FCAB}" destId="{1DC01665-8131-4B6D-A71C-8089D272C9F9}" srcOrd="2" destOrd="0" presId="urn:microsoft.com/office/officeart/2005/8/layout/orgChart1"/>
    <dgm:cxn modelId="{6FEEB862-383E-4E83-861D-4D68B5B9F723}" type="presParOf" srcId="{69AAE997-9012-4E0A-8820-95DCA6EAF19B}" destId="{B3D8D63B-E6FE-424D-B86D-42A573AE4B8A}" srcOrd="2" destOrd="0" presId="urn:microsoft.com/office/officeart/2005/8/layout/orgChart1"/>
    <dgm:cxn modelId="{242CA55E-03C2-4CE4-AEC1-99FD6ECCCBC7}" type="presParOf" srcId="{B3D8D63B-E6FE-424D-B86D-42A573AE4B8A}" destId="{5F019793-0317-466A-9385-F673B3E29D82}" srcOrd="0" destOrd="0" presId="urn:microsoft.com/office/officeart/2005/8/layout/orgChart1"/>
    <dgm:cxn modelId="{2BE47E88-396C-4DFB-94D6-6E19FA3F3885}" type="presParOf" srcId="{B3D8D63B-E6FE-424D-B86D-42A573AE4B8A}" destId="{5ECBE77B-5E86-437C-B486-8D2F1DC7EB77}" srcOrd="1" destOrd="0" presId="urn:microsoft.com/office/officeart/2005/8/layout/orgChart1"/>
    <dgm:cxn modelId="{C88DABCB-689A-4F16-8EAA-4BC6BB44ACFF}" type="presParOf" srcId="{5ECBE77B-5E86-437C-B486-8D2F1DC7EB77}" destId="{16EAB0F4-DB27-411D-B7CB-969F4C98C983}" srcOrd="0" destOrd="0" presId="urn:microsoft.com/office/officeart/2005/8/layout/orgChart1"/>
    <dgm:cxn modelId="{3DFAF88B-15F1-4837-BEDF-CD2A83755E9F}" type="presParOf" srcId="{16EAB0F4-DB27-411D-B7CB-969F4C98C983}" destId="{4EC72EB9-4B81-4873-8326-9A3E4C5FEB8B}" srcOrd="0" destOrd="0" presId="urn:microsoft.com/office/officeart/2005/8/layout/orgChart1"/>
    <dgm:cxn modelId="{F92E5B93-05C6-4529-B6A4-E3F7BF68944C}" type="presParOf" srcId="{16EAB0F4-DB27-411D-B7CB-969F4C98C983}" destId="{78988623-4E3E-48F3-AB88-066C06C12B33}" srcOrd="1" destOrd="0" presId="urn:microsoft.com/office/officeart/2005/8/layout/orgChart1"/>
    <dgm:cxn modelId="{670F33C8-DB2D-43ED-971A-84F8695F7634}" type="presParOf" srcId="{5ECBE77B-5E86-437C-B486-8D2F1DC7EB77}" destId="{563690F4-9804-45EE-825C-9A6ECCAFAB32}" srcOrd="1" destOrd="0" presId="urn:microsoft.com/office/officeart/2005/8/layout/orgChart1"/>
    <dgm:cxn modelId="{322685EF-4E8E-4529-B6BF-092FC3B13CF8}" type="presParOf" srcId="{5ECBE77B-5E86-437C-B486-8D2F1DC7EB77}" destId="{BD0D6007-EF0C-434A-A174-99785C40D0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9793-0317-466A-9385-F673B3E29D82}">
      <dsp:nvSpPr>
        <dsp:cNvPr id="0" name=""/>
        <dsp:cNvSpPr/>
      </dsp:nvSpPr>
      <dsp:spPr>
        <a:xfrm>
          <a:off x="3983408" y="1432126"/>
          <a:ext cx="110443" cy="630273"/>
        </a:xfrm>
        <a:custGeom>
          <a:avLst/>
          <a:gdLst/>
          <a:ahLst/>
          <a:cxnLst/>
          <a:rect l="0" t="0" r="0" b="0"/>
          <a:pathLst>
            <a:path>
              <a:moveTo>
                <a:pt x="110443" y="0"/>
              </a:moveTo>
              <a:lnTo>
                <a:pt x="110443" y="630273"/>
              </a:lnTo>
              <a:lnTo>
                <a:pt x="0" y="630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DD261-539D-4B44-969E-03211AA9A09A}">
      <dsp:nvSpPr>
        <dsp:cNvPr id="0" name=""/>
        <dsp:cNvSpPr/>
      </dsp:nvSpPr>
      <dsp:spPr>
        <a:xfrm>
          <a:off x="4093852" y="1432126"/>
          <a:ext cx="2895108" cy="122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066"/>
              </a:lnTo>
              <a:lnTo>
                <a:pt x="2895108" y="1111066"/>
              </a:lnTo>
              <a:lnTo>
                <a:pt x="2895108" y="1225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392B1-4C93-4FC9-9FEE-7C148B9241D3}">
      <dsp:nvSpPr>
        <dsp:cNvPr id="0" name=""/>
        <dsp:cNvSpPr/>
      </dsp:nvSpPr>
      <dsp:spPr>
        <a:xfrm>
          <a:off x="3845777" y="1432126"/>
          <a:ext cx="248074" cy="1221345"/>
        </a:xfrm>
        <a:custGeom>
          <a:avLst/>
          <a:gdLst/>
          <a:ahLst/>
          <a:cxnLst/>
          <a:rect l="0" t="0" r="0" b="0"/>
          <a:pathLst>
            <a:path>
              <a:moveTo>
                <a:pt x="248074" y="0"/>
              </a:moveTo>
              <a:lnTo>
                <a:pt x="248074" y="1106562"/>
              </a:lnTo>
              <a:lnTo>
                <a:pt x="0" y="1106562"/>
              </a:lnTo>
              <a:lnTo>
                <a:pt x="0" y="1221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E4D5A-E3C5-496D-9EE7-96F68319664C}">
      <dsp:nvSpPr>
        <dsp:cNvPr id="0" name=""/>
        <dsp:cNvSpPr/>
      </dsp:nvSpPr>
      <dsp:spPr>
        <a:xfrm>
          <a:off x="950669" y="1432126"/>
          <a:ext cx="3143182" cy="1225849"/>
        </a:xfrm>
        <a:custGeom>
          <a:avLst/>
          <a:gdLst/>
          <a:ahLst/>
          <a:cxnLst/>
          <a:rect l="0" t="0" r="0" b="0"/>
          <a:pathLst>
            <a:path>
              <a:moveTo>
                <a:pt x="3143182" y="0"/>
              </a:moveTo>
              <a:lnTo>
                <a:pt x="3143182" y="1111066"/>
              </a:lnTo>
              <a:lnTo>
                <a:pt x="0" y="1111066"/>
              </a:lnTo>
              <a:lnTo>
                <a:pt x="0" y="1225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5CA09-3B85-4EF3-B28E-4C9D44BD4A2E}">
      <dsp:nvSpPr>
        <dsp:cNvPr id="0" name=""/>
        <dsp:cNvSpPr/>
      </dsp:nvSpPr>
      <dsp:spPr>
        <a:xfrm>
          <a:off x="3044856" y="616256"/>
          <a:ext cx="2097991" cy="81587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ביטחון לאומי</a:t>
          </a:r>
        </a:p>
      </dsp:txBody>
      <dsp:txXfrm>
        <a:off x="3044856" y="616256"/>
        <a:ext cx="2097991" cy="815870"/>
      </dsp:txXfrm>
    </dsp:sp>
    <dsp:sp modelId="{08B4A791-5A63-4754-91A6-ED60C5AC9B77}">
      <dsp:nvSpPr>
        <dsp:cNvPr id="0" name=""/>
        <dsp:cNvSpPr/>
      </dsp:nvSpPr>
      <dsp:spPr>
        <a:xfrm>
          <a:off x="1414" y="2657976"/>
          <a:ext cx="1898508" cy="66106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העולם הדיגיטלי</a:t>
          </a:r>
        </a:p>
      </dsp:txBody>
      <dsp:txXfrm>
        <a:off x="1414" y="2657976"/>
        <a:ext cx="1898508" cy="661065"/>
      </dsp:txXfrm>
    </dsp:sp>
    <dsp:sp modelId="{8793310D-3D11-45FC-8140-F45F96AD514D}">
      <dsp:nvSpPr>
        <dsp:cNvPr id="0" name=""/>
        <dsp:cNvSpPr/>
      </dsp:nvSpPr>
      <dsp:spPr>
        <a:xfrm>
          <a:off x="2129490" y="2653472"/>
          <a:ext cx="3432573" cy="69796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הגנה לאומית בישראל</a:t>
          </a:r>
        </a:p>
      </dsp:txBody>
      <dsp:txXfrm>
        <a:off x="2129490" y="2653472"/>
        <a:ext cx="3432573" cy="697965"/>
      </dsp:txXfrm>
    </dsp:sp>
    <dsp:sp modelId="{3A0128CF-99AB-434B-A2CB-A8F50BBC0D2D}">
      <dsp:nvSpPr>
        <dsp:cNvPr id="0" name=""/>
        <dsp:cNvSpPr/>
      </dsp:nvSpPr>
      <dsp:spPr>
        <a:xfrm>
          <a:off x="5791631" y="2657976"/>
          <a:ext cx="2394657" cy="68228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מזרח תיכון</a:t>
          </a:r>
        </a:p>
      </dsp:txBody>
      <dsp:txXfrm>
        <a:off x="5791631" y="2657976"/>
        <a:ext cx="2394657" cy="682289"/>
      </dsp:txXfrm>
    </dsp:sp>
    <dsp:sp modelId="{4EC72EB9-4B81-4873-8326-9A3E4C5FEB8B}">
      <dsp:nvSpPr>
        <dsp:cNvPr id="0" name=""/>
        <dsp:cNvSpPr/>
      </dsp:nvSpPr>
      <dsp:spPr>
        <a:xfrm>
          <a:off x="2030044" y="1679042"/>
          <a:ext cx="1953364" cy="766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הגנה לאומית</a:t>
          </a:r>
        </a:p>
      </dsp:txBody>
      <dsp:txXfrm>
        <a:off x="2030044" y="1679042"/>
        <a:ext cx="1953364" cy="76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7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98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1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5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7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5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26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3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49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85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60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" Target="slide13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1625600" y="1320390"/>
            <a:ext cx="894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מחזור מ"ז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942" y="3078301"/>
            <a:ext cx="417454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מוביל התחום: אבי אלמוג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62" y="1401561"/>
            <a:ext cx="814421" cy="103798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3BE587F-45EB-4399-B72A-84C35488CFB3}"/>
              </a:ext>
            </a:extLst>
          </p:cNvPr>
          <p:cNvSpPr/>
          <p:nvPr/>
        </p:nvSpPr>
        <p:spPr>
          <a:xfrm>
            <a:off x="5218997" y="535294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2019</a:t>
            </a: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3086988" y="615610"/>
            <a:ext cx="537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התעוררות האסלאם הסוני - </a:t>
            </a:r>
            <a:r>
              <a:rPr lang="he-IL" b="1" dirty="0" smtClean="0">
                <a:solidFill>
                  <a:srgbClr val="FF0000"/>
                </a:solidFill>
              </a:rPr>
              <a:t>?</a:t>
            </a:r>
            <a:endParaRPr lang="he-IL" b="1" dirty="0">
              <a:solidFill>
                <a:srgbClr val="FF0000"/>
              </a:solidFill>
            </a:endParaRPr>
          </a:p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עליית הסהר השיעי במזה"ת - 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שיעה </a:t>
            </a:r>
            <a:r>
              <a:rPr lang="en-US" b="1" dirty="0" smtClean="0">
                <a:solidFill>
                  <a:schemeClr val="bg1"/>
                </a:solidFill>
              </a:rPr>
              <a:t>VS</a:t>
            </a:r>
            <a:r>
              <a:rPr lang="he-IL" b="1" dirty="0" smtClean="0">
                <a:solidFill>
                  <a:schemeClr val="bg1"/>
                </a:solidFill>
              </a:rPr>
              <a:t> סונה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 מ. ליטבק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הרתעה גרעינית </a:t>
            </a:r>
            <a:r>
              <a:rPr lang="he-IL" b="1" dirty="0" smtClean="0">
                <a:solidFill>
                  <a:schemeClr val="bg1"/>
                </a:solidFill>
              </a:rPr>
              <a:t>– </a:t>
            </a:r>
            <a:r>
              <a:rPr lang="he-IL" b="1" dirty="0">
                <a:solidFill>
                  <a:schemeClr val="bg1"/>
                </a:solidFill>
              </a:rPr>
              <a:t>ד. </a:t>
            </a:r>
            <a:r>
              <a:rPr lang="he-IL" b="1" dirty="0" err="1">
                <a:solidFill>
                  <a:schemeClr val="bg1"/>
                </a:solidFill>
              </a:rPr>
              <a:t>אדמסקי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 rot="21447071">
            <a:off x="7883195" y="3218609"/>
            <a:ext cx="189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סיור אירופה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מרכיבי הגנה לאומית</a:t>
            </a:r>
          </a:p>
          <a:p>
            <a:pPr lvl="0" rtl="1"/>
            <a:r>
              <a:rPr lang="he-IL" b="1" dirty="0">
                <a:solidFill>
                  <a:schemeClr val="bg1"/>
                </a:solidFill>
              </a:rPr>
              <a:t>ביקור משרד החוץ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511767" y="2787102"/>
            <a:ext cx="301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יסודות </a:t>
            </a:r>
            <a:r>
              <a:rPr lang="he-IL" b="1" dirty="0" err="1">
                <a:solidFill>
                  <a:schemeClr val="bg1"/>
                </a:solidFill>
              </a:rPr>
              <a:t>הבטל"מ</a:t>
            </a:r>
            <a:r>
              <a:rPr lang="he-IL" b="1" dirty="0">
                <a:solidFill>
                  <a:schemeClr val="bg1"/>
                </a:solidFill>
              </a:rPr>
              <a:t> בראיה </a:t>
            </a:r>
            <a:r>
              <a:rPr lang="he-IL" b="1" dirty="0" smtClean="0">
                <a:solidFill>
                  <a:schemeClr val="bg1"/>
                </a:solidFill>
              </a:rPr>
              <a:t>    גלובלית </a:t>
            </a:r>
            <a:r>
              <a:rPr lang="he-IL" b="1" dirty="0">
                <a:solidFill>
                  <a:schemeClr val="bg1"/>
                </a:solidFill>
              </a:rPr>
              <a:t>– </a:t>
            </a:r>
            <a:r>
              <a:rPr lang="he-IL" b="1" dirty="0" smtClean="0">
                <a:solidFill>
                  <a:schemeClr val="bg1"/>
                </a:solidFill>
              </a:rPr>
              <a:t>ע</a:t>
            </a:r>
            <a:r>
              <a:rPr lang="he-IL" b="1" dirty="0">
                <a:solidFill>
                  <a:schemeClr val="bg1"/>
                </a:solidFill>
              </a:rPr>
              <a:t>. שטרן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טרור עולמי - מרצה 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     יום </a:t>
            </a:r>
            <a:r>
              <a:rPr lang="he-IL" b="1" dirty="0">
                <a:solidFill>
                  <a:schemeClr val="bg1"/>
                </a:solidFill>
              </a:rPr>
              <a:t>טרור עולמי</a:t>
            </a:r>
            <a:r>
              <a:rPr lang="en-US" b="1" dirty="0">
                <a:solidFill>
                  <a:schemeClr val="bg1"/>
                </a:solidFill>
              </a:rPr>
              <a:t> -</a:t>
            </a:r>
            <a:r>
              <a:rPr lang="he-IL" b="1" dirty="0">
                <a:solidFill>
                  <a:schemeClr val="bg1"/>
                </a:solidFill>
              </a:rPr>
              <a:t>9/11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גישות ואסכולות מפוליס </a:t>
            </a:r>
            <a:r>
              <a:rPr lang="he-IL" b="1" dirty="0" smtClean="0">
                <a:solidFill>
                  <a:schemeClr val="bg1"/>
                </a:solidFill>
              </a:rPr>
              <a:t>   לגלובליזציה –ד</a:t>
            </a:r>
            <a:r>
              <a:rPr lang="he-IL" b="1" dirty="0">
                <a:solidFill>
                  <a:schemeClr val="bg1"/>
                </a:solidFill>
              </a:rPr>
              <a:t>. נבות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מוסלמים </a:t>
            </a:r>
            <a:r>
              <a:rPr lang="he-IL" b="1" dirty="0">
                <a:solidFill>
                  <a:schemeClr val="bg1"/>
                </a:solidFill>
              </a:rPr>
              <a:t>באירופה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4155570" y="5746484"/>
            <a:ext cx="285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ר </a:t>
            </a:r>
            <a:r>
              <a:rPr lang="he-IL" b="1" dirty="0" err="1">
                <a:solidFill>
                  <a:schemeClr val="bg1"/>
                </a:solidFill>
              </a:rPr>
              <a:t>מל"ל-מ.בן</a:t>
            </a:r>
            <a:r>
              <a:rPr lang="he-IL" b="1" dirty="0">
                <a:solidFill>
                  <a:schemeClr val="bg1"/>
                </a:solidFill>
              </a:rPr>
              <a:t> שבת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גרעין- מ. צפרי </a:t>
            </a:r>
            <a:r>
              <a:rPr lang="he-IL" b="1" dirty="0" err="1">
                <a:solidFill>
                  <a:schemeClr val="bg1"/>
                </a:solidFill>
              </a:rPr>
              <a:t>אודיז</a:t>
            </a:r>
            <a:r>
              <a:rPr lang="he-IL" b="1" dirty="0">
                <a:solidFill>
                  <a:schemeClr val="bg1"/>
                </a:solidFill>
              </a:rPr>
              <a:t>, </a:t>
            </a:r>
            <a:r>
              <a:rPr lang="he-IL" b="1" dirty="0" err="1">
                <a:solidFill>
                  <a:schemeClr val="bg1"/>
                </a:solidFill>
              </a:rPr>
              <a:t>א.סתר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5847">
            <a:off x="4720274" y="3002086"/>
            <a:ext cx="2338788" cy="1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תפיסת הביטחון ואסטרטגיית צה"ל – רמטכ"ל ?</a:t>
            </a:r>
          </a:p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האיום </a:t>
            </a:r>
            <a:r>
              <a:rPr lang="he-IL" b="1" dirty="0" smtClean="0">
                <a:solidFill>
                  <a:srgbClr val="FF0000"/>
                </a:solidFill>
              </a:rPr>
              <a:t>האיראני - </a:t>
            </a:r>
            <a:r>
              <a:rPr lang="he-IL" b="1" dirty="0">
                <a:solidFill>
                  <a:srgbClr val="FF0000"/>
                </a:solidFill>
              </a:rPr>
              <a:t>ר. </a:t>
            </a:r>
            <a:r>
              <a:rPr lang="he-IL" b="1" dirty="0" err="1" smtClean="0">
                <a:solidFill>
                  <a:srgbClr val="FF0000"/>
                </a:solidFill>
              </a:rPr>
              <a:t>צימט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he-IL" b="1" dirty="0" smtClean="0">
                <a:solidFill>
                  <a:srgbClr val="FF0000"/>
                </a:solidFill>
              </a:rPr>
              <a:t>- 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>
            <a:off x="7902276" y="1968016"/>
            <a:ext cx="20067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002060"/>
                </a:solidFill>
              </a:rPr>
              <a:t>סיורים אזוריים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סיור ירדן- הישג נדרש ותוכן?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צפון, דרום,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err="1">
                <a:solidFill>
                  <a:schemeClr val="bg1"/>
                </a:solidFill>
              </a:rPr>
              <a:t>איו"ש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וי-ם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במהלך הטעינה 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(</a:t>
            </a:r>
            <a:r>
              <a:rPr lang="he-IL" b="1" dirty="0" err="1">
                <a:solidFill>
                  <a:srgbClr val="FF0000"/>
                </a:solidFill>
              </a:rPr>
              <a:t>חזבאללה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r>
              <a:rPr lang="he-IL" b="1" dirty="0">
                <a:solidFill>
                  <a:srgbClr val="FF0000"/>
                </a:solidFill>
              </a:rPr>
              <a:t>, הסוגיה </a:t>
            </a:r>
            <a:r>
              <a:rPr lang="he-IL" b="1" dirty="0" smtClean="0">
                <a:solidFill>
                  <a:srgbClr val="FF0000"/>
                </a:solidFill>
              </a:rPr>
              <a:t>הפלסטינית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ועולם דיגיטלי/סייבר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825258" y="2484134"/>
            <a:ext cx="27814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מושגי יסוד </a:t>
            </a:r>
            <a:r>
              <a:rPr lang="he-IL" b="1" dirty="0" err="1" smtClean="0">
                <a:solidFill>
                  <a:schemeClr val="bg1"/>
                </a:solidFill>
              </a:rPr>
              <a:t>בבטל"מ</a:t>
            </a:r>
            <a:r>
              <a:rPr lang="he-IL" b="1" dirty="0" smtClean="0">
                <a:solidFill>
                  <a:schemeClr val="bg1"/>
                </a:solidFill>
              </a:rPr>
              <a:t> – רכיב הגנה – </a:t>
            </a:r>
            <a:r>
              <a:rPr lang="he-IL" b="1" dirty="0" err="1" smtClean="0">
                <a:solidFill>
                  <a:schemeClr val="bg1"/>
                </a:solidFill>
              </a:rPr>
              <a:t>בתיכנון</a:t>
            </a:r>
            <a:r>
              <a:rPr lang="he-IL" b="1" dirty="0" smtClean="0">
                <a:solidFill>
                  <a:schemeClr val="bg1"/>
                </a:solidFill>
              </a:rPr>
              <a:t>: בוגי יעלון, ע. שלח, י. </a:t>
            </a:r>
            <a:r>
              <a:rPr lang="he-IL" b="1" dirty="0" err="1" smtClean="0">
                <a:solidFill>
                  <a:schemeClr val="bg1"/>
                </a:solidFill>
              </a:rPr>
              <a:t>עמידרור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ד. </a:t>
            </a:r>
            <a:r>
              <a:rPr lang="he-IL" b="1" smtClean="0">
                <a:solidFill>
                  <a:schemeClr val="bg1"/>
                </a:solidFill>
              </a:rPr>
              <a:t>מרידור</a:t>
            </a:r>
            <a:endParaRPr lang="he-IL" b="1" dirty="0" smtClean="0">
              <a:solidFill>
                <a:schemeClr val="bg1"/>
              </a:solidFill>
            </a:endParaRPr>
          </a:p>
          <a:p>
            <a:pPr lvl="0" algn="ctr" rtl="1"/>
            <a:endParaRPr lang="he-IL" b="1" dirty="0">
              <a:solidFill>
                <a:srgbClr val="FF0000"/>
              </a:solidFill>
            </a:endParaRPr>
          </a:p>
          <a:p>
            <a:pPr lvl="0" algn="ctr" rtl="1"/>
            <a:r>
              <a:rPr lang="he-IL" b="1" dirty="0" smtClean="0">
                <a:solidFill>
                  <a:srgbClr val="FF0000"/>
                </a:solidFill>
              </a:rPr>
              <a:t>רכיב הגנה לאומית בביטחון הלאומי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FF0000"/>
                </a:solidFill>
              </a:rPr>
              <a:t>הרצאות מפקד המכללות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אסטרטגיה – התנסויות וסימולציה </a:t>
            </a: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479787" y="5900454"/>
            <a:ext cx="279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הטרור </a:t>
            </a:r>
            <a:r>
              <a:rPr lang="he-IL" b="1" dirty="0">
                <a:solidFill>
                  <a:schemeClr val="bg1"/>
                </a:solidFill>
              </a:rPr>
              <a:t>ההשראתי – </a:t>
            </a:r>
            <a:r>
              <a:rPr lang="he-IL" b="1" dirty="0" err="1" smtClean="0">
                <a:solidFill>
                  <a:schemeClr val="bg1"/>
                </a:solidFill>
              </a:rPr>
              <a:t>ר.אלשיך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טורקיה – מעצמה אזורית – ?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98625">
            <a:off x="4756854" y="3096230"/>
            <a:ext cx="2038310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54632" y="802712"/>
            <a:ext cx="335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ר' אמ"ן, ר' שב"כ, ר' מוסד, מפכ"ל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מפקד חיל </a:t>
            </a:r>
            <a:r>
              <a:rPr lang="he-IL" b="1" dirty="0" smtClean="0">
                <a:solidFill>
                  <a:schemeClr val="bg1"/>
                </a:solidFill>
              </a:rPr>
              <a:t>האוויר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86241" y="2925021"/>
            <a:ext cx="278633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קורס עולם דיגיטלי – </a:t>
            </a:r>
            <a:r>
              <a:rPr lang="he-IL" b="1" dirty="0" err="1">
                <a:solidFill>
                  <a:schemeClr val="bg1"/>
                </a:solidFill>
              </a:rPr>
              <a:t>ד.רז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סדנה </a:t>
            </a:r>
            <a:r>
              <a:rPr lang="he-IL" b="1" dirty="0">
                <a:solidFill>
                  <a:srgbClr val="FF0000"/>
                </a:solidFill>
              </a:rPr>
              <a:t>סייבר – מטה </a:t>
            </a:r>
            <a:r>
              <a:rPr lang="he-IL" b="1" dirty="0" smtClean="0">
                <a:solidFill>
                  <a:srgbClr val="FF0000"/>
                </a:solidFill>
              </a:rPr>
              <a:t>הסייבר-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כרגע נצבע יום אחד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הפוליטיקה של </a:t>
            </a:r>
            <a:r>
              <a:rPr lang="he-IL" b="1" dirty="0" smtClean="0">
                <a:solidFill>
                  <a:schemeClr val="bg1"/>
                </a:solidFill>
              </a:rPr>
              <a:t>הטכנולוגיות–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היבטי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-?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צבא וחברה- נ. הורביץ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מזרח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אמ"ן/</a:t>
            </a:r>
            <a:r>
              <a:rPr lang="he-IL" b="1" dirty="0" err="1">
                <a:solidFill>
                  <a:schemeClr val="bg1"/>
                </a:solidFill>
              </a:rPr>
              <a:t>יח</a:t>
            </a:r>
            <a:r>
              <a:rPr lang="he-IL" b="1" dirty="0">
                <a:solidFill>
                  <a:schemeClr val="bg1"/>
                </a:solidFill>
              </a:rPr>
              <a:t> 8200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שב"כ מוסד משטרה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תשתיות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212150" y="5987532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חוסן לאומי – הגנת העורף - 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חלל – היבטי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0472">
            <a:off x="4719700" y="3031408"/>
            <a:ext cx="2246676" cy="15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עונה אינטגרטיבית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977155" y="3101071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פרויקט גמר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סיוע בתחום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313475" y="89286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מלבן 12"/>
          <p:cNvSpPr/>
          <p:nvPr/>
        </p:nvSpPr>
        <p:spPr>
          <a:xfrm>
            <a:off x="5060909" y="607676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תחקיר </a:t>
            </a:r>
            <a:r>
              <a:rPr lang="he-IL" b="1" dirty="0">
                <a:solidFill>
                  <a:schemeClr val="bg1"/>
                </a:solidFill>
              </a:rPr>
              <a:t>תחומי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8706">
            <a:off x="4721693" y="3076151"/>
            <a:ext cx="2242690" cy="14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52" y="343187"/>
            <a:ext cx="10919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תחום הגנה לאומית </a:t>
            </a:r>
            <a:r>
              <a:rPr lang="he-IL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במב"ל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–זרימת הלמידה בדרך להישג הנדרש למשתתף </a:t>
            </a: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0FE67CA7-FDB6-4149-BE05-E452965B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38356"/>
              </p:ext>
            </p:extLst>
          </p:nvPr>
        </p:nvGraphicFramePr>
        <p:xfrm>
          <a:off x="2181781" y="571523"/>
          <a:ext cx="8187704" cy="3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BC236F0-E0A1-4FEC-AEE4-3C5F0E74C1A5}"/>
              </a:ext>
            </a:extLst>
          </p:cNvPr>
          <p:cNvSpPr txBox="1"/>
          <p:nvPr/>
        </p:nvSpPr>
        <p:spPr>
          <a:xfrm>
            <a:off x="8237838" y="4178634"/>
            <a:ext cx="2121173" cy="20428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 שיעה </a:t>
            </a:r>
            <a:r>
              <a:rPr lang="en-US" dirty="0" smtClean="0">
                <a:solidFill>
                  <a:schemeClr val="bg1"/>
                </a:solidFill>
              </a:rPr>
              <a:t>VS </a:t>
            </a:r>
            <a:r>
              <a:rPr lang="he-IL" dirty="0" smtClean="0">
                <a:solidFill>
                  <a:schemeClr val="bg1"/>
                </a:solidFill>
              </a:rPr>
              <a:t> סונה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rgbClr val="FF0000"/>
                </a:solidFill>
              </a:rPr>
              <a:t>מדינות הלאום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איראן וטורקיה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טרור השראתי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סיור ירדן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סיורים אזוריים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סימולציה מדינית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A7E5E30-8707-426D-A6B9-1D7D500564CD}"/>
              </a:ext>
            </a:extLst>
          </p:cNvPr>
          <p:cNvSpPr txBox="1"/>
          <p:nvPr/>
        </p:nvSpPr>
        <p:spPr>
          <a:xfrm>
            <a:off x="4392891" y="4167114"/>
            <a:ext cx="3261674" cy="20428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תפיסת ההגנה הלאומית של ישראל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הכרת אסטרטגיית </a:t>
            </a:r>
            <a:r>
              <a:rPr lang="he-IL" dirty="0" smtClean="0">
                <a:solidFill>
                  <a:schemeClr val="bg1"/>
                </a:solidFill>
              </a:rPr>
              <a:t>צה"ל -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דילמות ומתחים 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תפיסת ההפעלה והגנת העורף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ביקורים </a:t>
            </a:r>
            <a:r>
              <a:rPr lang="he-IL" dirty="0">
                <a:solidFill>
                  <a:schemeClr val="bg1"/>
                </a:solidFill>
              </a:rPr>
              <a:t>בארגוני </a:t>
            </a:r>
            <a:r>
              <a:rPr lang="he-IL" dirty="0" smtClean="0">
                <a:solidFill>
                  <a:schemeClr val="bg1"/>
                </a:solidFill>
              </a:rPr>
              <a:t>הביטחון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רצח רבין – איום על הדמוקרטיה הישראלית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B76BAA-EAD7-4C6C-97C7-16FD7C76545C}"/>
              </a:ext>
            </a:extLst>
          </p:cNvPr>
          <p:cNvSpPr txBox="1"/>
          <p:nvPr/>
        </p:nvSpPr>
        <p:spPr>
          <a:xfrm>
            <a:off x="2025778" y="4167114"/>
            <a:ext cx="1957775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סדנת סייבר (בחירה)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אסטרטגיית </a:t>
            </a:r>
            <a:r>
              <a:rPr lang="he-IL" dirty="0" smtClean="0">
                <a:solidFill>
                  <a:schemeClr val="bg1"/>
                </a:solidFill>
              </a:rPr>
              <a:t>הסייבר של </a:t>
            </a:r>
            <a:r>
              <a:rPr lang="he-IL" dirty="0">
                <a:solidFill>
                  <a:schemeClr val="bg1"/>
                </a:solidFill>
              </a:rPr>
              <a:t>ישראל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תפיסת </a:t>
            </a:r>
            <a:r>
              <a:rPr lang="he-IL" dirty="0">
                <a:solidFill>
                  <a:schemeClr val="bg1"/>
                </a:solidFill>
              </a:rPr>
              <a:t>הפעלה בסייבר</a:t>
            </a:r>
          </a:p>
        </p:txBody>
      </p:sp>
    </p:spTree>
    <p:extLst>
      <p:ext uri="{BB962C8B-B14F-4D97-AF65-F5344CB8AC3E}">
        <p14:creationId xmlns:p14="http://schemas.microsoft.com/office/powerpoint/2010/main" val="22171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3695" y="2065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קורס 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006392" y="1451728"/>
            <a:ext cx="7252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יכיר טכנולוגיות מתקדמות ואת השפעתן. 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ייחשף לדילמות ומתחים הכרוכים בפיתוח ושימוש בטכנולוגיות אלו.</a:t>
            </a:r>
          </a:p>
          <a:p>
            <a:pPr algn="r" rtl="1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תקשורת,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, למידת מכונה, </a:t>
            </a: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בינה מלאכותית ביג דאטה,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ועוד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</a:p>
          <a:p>
            <a:pPr algn="r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אסטרטגיה, טרנספורמציה דיגיטלית, הטמעה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1" y="1979628"/>
            <a:ext cx="2150156" cy="2079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005" y="4329447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</a:p>
        </p:txBody>
      </p:sp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58219" y="-203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סייבר</a:t>
            </a:r>
          </a:p>
        </p:txBody>
      </p:sp>
      <p:sp>
        <p:nvSpPr>
          <p:cNvPr id="5" name="מלבן 4"/>
          <p:cNvSpPr/>
          <p:nvPr/>
        </p:nvSpPr>
        <p:spPr>
          <a:xfrm>
            <a:off x="744717" y="1089081"/>
            <a:ext cx="10975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יכיר מושגים ממרחב הסייבר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לאיומים ויכולות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לדילמות ומתחים בתחום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לתהליכי הטמעת חדשנות בארגונים </a:t>
            </a:r>
          </a:p>
          <a:p>
            <a:pPr algn="r" rtl="1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שילוביות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גלובלית, אסטרטגיית סייבר, חדשנות ומוביליות טכנולוגית, הגנה על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משק אזרחי, האקו-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סיסטם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הישראלי ושילוב תלת מגזרי-מגזר ציבורי, אקדמיה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ומגזר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עיסקי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</a:p>
          <a:p>
            <a:pPr algn="r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צבאי, בטחוני ואזרחי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הסדנה נבנתה בשיתוף עם מטה הסייבר </a:t>
            </a:r>
          </a:p>
        </p:txBody>
      </p:sp>
      <p:pic>
        <p:nvPicPr>
          <p:cNvPr id="6146" name="Picture 2" descr="××¢×¨× ××¡××××¨ ××××××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2" y="506755"/>
            <a:ext cx="1567035" cy="1567036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7" y="47258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75867" y="31016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126" y="648356"/>
            <a:ext cx="1303202" cy="5724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04" y="2584628"/>
            <a:ext cx="2879038" cy="309925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779" y="2631279"/>
            <a:ext cx="4013098" cy="30059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20" y="2631279"/>
            <a:ext cx="3534047" cy="30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19306" y="2471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סיורים: צפון, </a:t>
            </a:r>
            <a:r>
              <a:rPr lang="he-IL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איו"ש</a:t>
            </a:r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וי-ם, דרום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516" y="3422970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66" y="3422969"/>
            <a:ext cx="2168142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8662" y="1536519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518" y="4954004"/>
            <a:ext cx="2445998" cy="16287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662" y="5018084"/>
            <a:ext cx="2024154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2655" y="4981670"/>
            <a:ext cx="2781300" cy="16287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577" y="3367787"/>
            <a:ext cx="2471659" cy="137486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655" y="1498509"/>
            <a:ext cx="2781300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17" y="1572768"/>
            <a:ext cx="2445998" cy="156404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923" y="3390437"/>
            <a:ext cx="2567820" cy="13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593297" y="245872"/>
            <a:ext cx="142859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8916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מוסד, אמ"ן, משטרה, שב"כ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72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887" y="2076904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59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103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698" y="4615543"/>
            <a:ext cx="500153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הארגון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לאסטרטגיה </a:t>
            </a: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 הארגון ומענה 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לאיומים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</a:t>
            </a:r>
            <a:r>
              <a:rPr lang="he-I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העשיה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בתחום הטכנולוגי והסייבר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דילמות ומתחים בעשיה</a:t>
            </a: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30132" y="2366697"/>
            <a:ext cx="79586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רקע כללי - המשמעות של "הגנה לאומית"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השפעות חיצוניות על ההגנה הלאומית בישראל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הצגת מטרות התחום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פירוט התוכנית בתחום "הגנה לאומית" 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קורס "עולם דיגיטלי" וסדנת בחירה סייבר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7911" y="675668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מה נדבר היום?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315" y="2677212"/>
            <a:ext cx="4025245" cy="36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58219" y="-203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פערים ומענים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081" y="1097280"/>
            <a:ext cx="681881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רכיב ההגנה הלאומית בביטחון הלאומי בעולם ובישראל – גישות, מושגי יסוד, ההשתנות העכשווית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he-IL" sz="2400" dirty="0" smtClean="0">
                <a:solidFill>
                  <a:schemeClr val="bg1"/>
                </a:solidFill>
              </a:rPr>
              <a:t>שיעורים שיועברו ע"י מפקד המכללות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סדנת </a:t>
            </a:r>
            <a:r>
              <a:rPr lang="he-IL" sz="2400" dirty="0" smtClean="0">
                <a:solidFill>
                  <a:schemeClr val="bg1"/>
                </a:solidFill>
              </a:rPr>
              <a:t>סייבר- חוסר ביום </a:t>
            </a:r>
            <a:r>
              <a:rPr lang="he-IL" sz="2400" dirty="0" smtClean="0">
                <a:solidFill>
                  <a:schemeClr val="bg1"/>
                </a:solidFill>
              </a:rPr>
              <a:t>עבור ביקור </a:t>
            </a:r>
            <a:r>
              <a:rPr lang="he-IL" sz="2400" dirty="0" smtClean="0">
                <a:solidFill>
                  <a:schemeClr val="bg1"/>
                </a:solidFill>
              </a:rPr>
              <a:t>בבאר שבע – הכרות עם </a:t>
            </a:r>
            <a:r>
              <a:rPr lang="he-IL" sz="2400" dirty="0" smtClean="0">
                <a:solidFill>
                  <a:schemeClr val="bg1"/>
                </a:solidFill>
              </a:rPr>
              <a:t>האקו-</a:t>
            </a:r>
            <a:r>
              <a:rPr lang="he-IL" sz="2400" dirty="0" err="1" smtClean="0">
                <a:solidFill>
                  <a:schemeClr val="bg1"/>
                </a:solidFill>
              </a:rPr>
              <a:t>סיסטם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"צביעת מועדים" להרצאות: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he-IL" sz="2400" dirty="0">
              <a:solidFill>
                <a:schemeClr val="bg1"/>
              </a:solidFill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עונה ישראלית – איראן- ?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עונת התמחות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הרלוונטיות של תפיסות הפעלה של צה"ל?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305195"/>
            <a:ext cx="5016137" cy="48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cs typeface="+mn-cs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4491" y="1887717"/>
            <a:ext cx="7280835" cy="454510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הזכות לחיים </a:t>
            </a:r>
            <a:r>
              <a:rPr lang="he-IL" sz="3000" dirty="0">
                <a:solidFill>
                  <a:schemeClr val="bg1"/>
                </a:solidFill>
              </a:rPr>
              <a:t>- לכל אדם יש את הזכות לחיים, לחירות אישית וביטחון אישי. </a:t>
            </a:r>
          </a:p>
          <a:p>
            <a:pPr marL="0" indent="0" algn="just">
              <a:buNone/>
            </a:pPr>
            <a:endParaRPr lang="he-IL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זכות המדינה להגנת אזרחיה </a:t>
            </a:r>
            <a:r>
              <a:rPr lang="he-IL" sz="3000" dirty="0">
                <a:solidFill>
                  <a:schemeClr val="bg1"/>
                </a:solidFill>
              </a:rPr>
              <a:t>- חובה על מדינה להגן על חייהם וביטחונם של אזרחיה בתוך המדינה ומעבר לגבולותיה לשם כך זכותה להפעיל את זרועות הביטחון שלה</a:t>
            </a:r>
            <a:r>
              <a:rPr lang="he-IL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24" y="2023952"/>
            <a:ext cx="3086954" cy="357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191" y="5740015"/>
            <a:ext cx="381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959" y="1205268"/>
            <a:ext cx="6887581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המעצמות </a:t>
            </a:r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שיעה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VS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סונה, מזרח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תיכון פוסט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ה"אביב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הערבי"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איראן חזבאללה והסוגיה הפלסטינית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הגנה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לאומית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בישראל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  <a:r>
              <a:rPr lang="he-IL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המהפיכה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הרביעית - הדיגיטלית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תחומי כלכלה, חברה, מדיניות חוץ כמו גם לאקלים, המים, האנרגיה ועוד</a:t>
            </a:r>
          </a:p>
          <a:p>
            <a:pPr algn="r" rtl="1">
              <a:lnSpc>
                <a:spcPct val="150000"/>
              </a:lnSpc>
            </a:pPr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0" y="1721770"/>
            <a:ext cx="4953343" cy="3487665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186544" y="206192"/>
            <a:ext cx="9613861" cy="1080938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  <a:cs typeface="+mn-cs"/>
              </a:rPr>
              <a:t>סביבה מורכבת ומשתנה  </a:t>
            </a:r>
            <a:endParaRPr lang="he-IL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37810" y="3059029"/>
            <a:ext cx="53576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>
                <a:solidFill>
                  <a:schemeClr val="bg1"/>
                </a:solidFill>
              </a:rPr>
              <a:t>"</a:t>
            </a:r>
            <a:r>
              <a:rPr lang="he-IL" sz="2400" dirty="0">
                <a:solidFill>
                  <a:schemeClr val="bg1"/>
                </a:solidFill>
              </a:rPr>
              <a:t>כל עוד לא </a:t>
            </a:r>
            <a:r>
              <a:rPr lang="he-IL" sz="2400" dirty="0" err="1">
                <a:solidFill>
                  <a:schemeClr val="bg1"/>
                </a:solidFill>
              </a:rPr>
              <a:t>תיתם</a:t>
            </a:r>
            <a:r>
              <a:rPr lang="he-IL" sz="2400" dirty="0">
                <a:solidFill>
                  <a:schemeClr val="bg1"/>
                </a:solidFill>
              </a:rPr>
              <a:t> סכנת מלחמה בעולם, וגוי אל גוי יישא חרב, יהיה שומה עלינו להבטיח שלום המדינה בכוח הנשק הישראלי"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דוד בן גוריון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78" y="1502228"/>
            <a:ext cx="5133975" cy="44817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845399" y="1502228"/>
            <a:ext cx="354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הֲלָנֶצַח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תֹּאכַל חֶרֶב?</a:t>
            </a:r>
          </a:p>
          <a:p>
            <a:r>
              <a:rPr lang="he-IL" sz="2400" dirty="0">
                <a:solidFill>
                  <a:schemeClr val="bg1"/>
                </a:solidFill>
              </a:rPr>
              <a:t>שמואל ב' (ב </a:t>
            </a:r>
            <a:r>
              <a:rPr lang="he-IL" sz="2400" dirty="0" err="1">
                <a:solidFill>
                  <a:schemeClr val="bg1"/>
                </a:solidFill>
              </a:rPr>
              <a:t>כו</a:t>
            </a:r>
            <a:r>
              <a:rPr lang="he-IL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מושגים בסיסיים בתחום ההגנה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הלאומית והעולם הדיגיטלי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הכרת המערכת היריבה לישראל- "שחקנים", אינטרסים, איומים והזדמנויות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תחום ההגנה הלאומית בישראל: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יסוד, ארגונים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אסטרטגיות תהליכים ויכולות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יכולת ביצוע הקשרים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וזיקות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הגומלין בין תחום הגנה לאומית בישראל והעולם הדיגיטלי לתחומים האחרים בביטחון הלאומי 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במב"ל – הישג נדרש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88" y="4080325"/>
            <a:ext cx="3739565" cy="21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הכרות עם </a:t>
            </a:r>
            <a:r>
              <a:rPr kumimoji="0" lang="he-I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תוכניות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עבר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 עם גורמי אקדמיה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</a:t>
            </a:r>
            <a:r>
              <a:rPr kumimoji="0" lang="he-I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עם גורמים מקצועיים ובכירים במערכת </a:t>
            </a:r>
            <a:r>
              <a:rPr kumimoji="0" lang="he-IL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הבטחונית</a:t>
            </a:r>
            <a:r>
              <a:rPr kumimoji="0" lang="he-I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 עם סגל המב"ל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תהליך גיבוש מתווה התחום</a:t>
            </a:r>
            <a:r>
              <a:rPr kumimoji="0" lang="he-IL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ותוכנו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06" y="1965845"/>
            <a:ext cx="3318855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>
            <a:extLst>
              <a:ext uri="{FF2B5EF4-FFF2-40B4-BE49-F238E27FC236}">
                <a16:creationId xmlns:a16="http://schemas.microsoft.com/office/drawing/2014/main" id="{F6AAC35E-26A4-47F1-ADE7-316C7FFB76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120">
            <a:off x="2024451" y="2897370"/>
            <a:ext cx="8751159" cy="1532197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332267" y="5268653"/>
            <a:ext cx="1918252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345760" y="3281835"/>
            <a:ext cx="1918252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345760" y="1402235"/>
            <a:ext cx="1918252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707013" y="4916905"/>
            <a:ext cx="14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 4 עונה</a:t>
            </a:r>
            <a:r>
              <a:rPr lang="he-IL" dirty="0"/>
              <a:t> </a:t>
            </a:r>
            <a:r>
              <a:rPr lang="he-IL" dirty="0">
                <a:solidFill>
                  <a:schemeClr val="bg1"/>
                </a:solidFill>
              </a:rPr>
              <a:t>אינטגרטיבית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251629" y="3059668"/>
            <a:ext cx="19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T2 עונה ישראלית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946608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T3 התמחות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T1 עונה גלובלית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מפת הלמידה במכללה לביטחון לאומי – מחזור מ"ז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7748" y="810949"/>
            <a:ext cx="7551317" cy="5362749"/>
          </a:xfrm>
          <a:prstGeom prst="rect">
            <a:avLst/>
          </a:prstGeom>
        </p:spPr>
      </p:pic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8002966" y="305966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577291" y="1539203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63091" y="2163714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9584743" y="4362675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6339518" y="6289151"/>
            <a:ext cx="105220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24863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7744861" y="6290952"/>
            <a:ext cx="108859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3147702" y="6087432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הגנה לאומית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4541300" y="6097818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כלכלה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5878219" y="6119874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חברה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7402032" y="6106286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מדינאות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3281082" y="1396304"/>
            <a:ext cx="5656369" cy="4210864"/>
          </a:xfrm>
          <a:prstGeom prst="flowChartConnector">
            <a:avLst/>
          </a:prstGeom>
          <a:noFill/>
          <a:ln w="171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D6310F22-10DC-4279-B816-CD4FD6E4F259}"/>
              </a:ext>
            </a:extLst>
          </p:cNvPr>
          <p:cNvSpPr txBox="1"/>
          <p:nvPr/>
        </p:nvSpPr>
        <p:spPr>
          <a:xfrm>
            <a:off x="9679131" y="6070012"/>
            <a:ext cx="12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20" descr="Related image">
            <a:extLst>
              <a:ext uri="{FF2B5EF4-FFF2-40B4-BE49-F238E27FC236}">
                <a16:creationId xmlns:a16="http://schemas.microsoft.com/office/drawing/2014/main" id="{D1FD8168-98EC-4538-87CE-5A33DF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2" y="1154523"/>
            <a:ext cx="647171" cy="6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lated image">
            <a:extLst>
              <a:ext uri="{FF2B5EF4-FFF2-40B4-BE49-F238E27FC236}">
                <a16:creationId xmlns:a16="http://schemas.microsoft.com/office/drawing/2014/main" id="{F2D4154A-E5DD-4CD3-9B22-45B97309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9" y="3879632"/>
            <a:ext cx="502610" cy="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Related image">
            <a:extLst>
              <a:ext uri="{FF2B5EF4-FFF2-40B4-BE49-F238E27FC236}">
                <a16:creationId xmlns:a16="http://schemas.microsoft.com/office/drawing/2014/main" id="{DC2420AC-C088-4A25-A3EF-8D9CB078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4889093"/>
            <a:ext cx="641886" cy="5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85">
            <a:extLst>
              <a:ext uri="{FF2B5EF4-FFF2-40B4-BE49-F238E27FC236}">
                <a16:creationId xmlns:a16="http://schemas.microsoft.com/office/drawing/2014/main" id="{17A7DB9E-14FE-4AE2-A581-1A14B8DF9C50}"/>
              </a:ext>
            </a:extLst>
          </p:cNvPr>
          <p:cNvSpPr txBox="1"/>
          <p:nvPr/>
        </p:nvSpPr>
        <p:spPr>
          <a:xfrm>
            <a:off x="8646081" y="14517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0000"/>
                </a:solidFill>
              </a:rPr>
              <a:t>סמינר מחקרי אירופה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28380432-1DAE-4DF0-BC41-4E62712A4F41}"/>
              </a:ext>
            </a:extLst>
          </p:cNvPr>
          <p:cNvSpPr txBox="1"/>
          <p:nvPr/>
        </p:nvSpPr>
        <p:spPr>
          <a:xfrm>
            <a:off x="8626538" y="18982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92D050"/>
                </a:solidFill>
              </a:rPr>
              <a:t>סימולציה מדינית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5AFCD594-A7A4-4E7E-8062-45EE9A06DC20}"/>
              </a:ext>
            </a:extLst>
          </p:cNvPr>
          <p:cNvSpPr txBox="1"/>
          <p:nvPr/>
        </p:nvSpPr>
        <p:spPr>
          <a:xfrm>
            <a:off x="8653218" y="2336621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00B0F0"/>
                </a:solidFill>
              </a:rPr>
              <a:t>סמינר מחקרי מזרח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7" name="TextBox 85">
            <a:extLst>
              <a:ext uri="{FF2B5EF4-FFF2-40B4-BE49-F238E27FC236}">
                <a16:creationId xmlns:a16="http://schemas.microsoft.com/office/drawing/2014/main" id="{6CA23110-0317-4309-A805-DD5FDD327716}"/>
              </a:ext>
            </a:extLst>
          </p:cNvPr>
          <p:cNvSpPr txBox="1"/>
          <p:nvPr/>
        </p:nvSpPr>
        <p:spPr>
          <a:xfrm>
            <a:off x="8617801" y="2806703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C000"/>
                </a:solidFill>
              </a:rPr>
              <a:t>סמינר מחקרי ארה"ב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825E5E0-A45B-407E-A4F2-F7EB6D72752C}"/>
              </a:ext>
            </a:extLst>
          </p:cNvPr>
          <p:cNvSpPr/>
          <p:nvPr/>
        </p:nvSpPr>
        <p:spPr>
          <a:xfrm>
            <a:off x="11286989" y="2383561"/>
            <a:ext cx="310919" cy="37128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1DC57BAD-B816-47B3-81BF-9654F975D5C9}"/>
              </a:ext>
            </a:extLst>
          </p:cNvPr>
          <p:cNvSpPr/>
          <p:nvPr/>
        </p:nvSpPr>
        <p:spPr>
          <a:xfrm>
            <a:off x="11286989" y="1930075"/>
            <a:ext cx="310919" cy="37128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71CCF08F-49DB-4546-8038-65BFE50D41DE}"/>
              </a:ext>
            </a:extLst>
          </p:cNvPr>
          <p:cNvSpPr/>
          <p:nvPr/>
        </p:nvSpPr>
        <p:spPr>
          <a:xfrm>
            <a:off x="11276672" y="1424184"/>
            <a:ext cx="310919" cy="3712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BC0EE910-0C0E-48FD-9819-D859E7593E68}"/>
              </a:ext>
            </a:extLst>
          </p:cNvPr>
          <p:cNvSpPr/>
          <p:nvPr/>
        </p:nvSpPr>
        <p:spPr>
          <a:xfrm>
            <a:off x="11285157" y="2808396"/>
            <a:ext cx="293948" cy="36594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8D6E1D39-603B-4C0F-9353-E8A00D7C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7" y="2884738"/>
            <a:ext cx="613755" cy="6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lated image">
            <a:extLst>
              <a:ext uri="{FF2B5EF4-FFF2-40B4-BE49-F238E27FC236}">
                <a16:creationId xmlns:a16="http://schemas.microsoft.com/office/drawing/2014/main" id="{F3CE7563-C3D0-4AC1-B5D0-069BAA16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15" y="4994964"/>
            <a:ext cx="923835" cy="9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3C9A435F-0434-4779-8CE3-1265614E26B6}"/>
              </a:ext>
            </a:extLst>
          </p:cNvPr>
          <p:cNvCxnSpPr>
            <a:cxnSpLocks/>
          </p:cNvCxnSpPr>
          <p:nvPr/>
        </p:nvCxnSpPr>
        <p:spPr>
          <a:xfrm flipH="1">
            <a:off x="895115" y="6216380"/>
            <a:ext cx="1918252" cy="0"/>
          </a:xfrm>
          <a:prstGeom prst="line">
            <a:avLst/>
          </a:prstGeom>
          <a:ln w="33972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79">
            <a:extLst>
              <a:ext uri="{FF2B5EF4-FFF2-40B4-BE49-F238E27FC236}">
                <a16:creationId xmlns:a16="http://schemas.microsoft.com/office/drawing/2014/main" id="{4E372FEB-4AEA-4200-AD44-F8A970E69380}"/>
              </a:ext>
            </a:extLst>
          </p:cNvPr>
          <p:cNvSpPr txBox="1"/>
          <p:nvPr/>
        </p:nvSpPr>
        <p:spPr>
          <a:xfrm>
            <a:off x="1271460" y="5999903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אסטרטגיה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08C85361-9449-46BD-A501-F490C29FBC06}"/>
              </a:ext>
            </a:extLst>
          </p:cNvPr>
          <p:cNvCxnSpPr>
            <a:cxnSpLocks/>
          </p:cNvCxnSpPr>
          <p:nvPr/>
        </p:nvCxnSpPr>
        <p:spPr>
          <a:xfrm flipH="1">
            <a:off x="9848714" y="6275563"/>
            <a:ext cx="1304071" cy="0"/>
          </a:xfrm>
          <a:prstGeom prst="line">
            <a:avLst/>
          </a:prstGeom>
          <a:ln w="3397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9">
            <a:extLst>
              <a:ext uri="{FF2B5EF4-FFF2-40B4-BE49-F238E27FC236}">
                <a16:creationId xmlns:a16="http://schemas.microsoft.com/office/drawing/2014/main" id="{F8CAE1C1-AEC7-497B-B82D-26953F7EB9DD}"/>
              </a:ext>
            </a:extLst>
          </p:cNvPr>
          <p:cNvSpPr txBox="1"/>
          <p:nvPr/>
        </p:nvSpPr>
        <p:spPr>
          <a:xfrm>
            <a:off x="9601390" y="6070012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5959610" y="90075"/>
            <a:ext cx="53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600" dirty="0">
                <a:solidFill>
                  <a:schemeClr val="bg1"/>
                </a:solidFill>
              </a:rPr>
              <a:t>הגנה לאומית – לוח משחק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003365">
            <a:off x="2420461" y="451348"/>
            <a:ext cx="6430640" cy="61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5958980" flipH="1">
            <a:off x="6983884" y="3121876"/>
            <a:ext cx="2344402" cy="40011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rot="21348228" flipH="1">
            <a:off x="3769208" y="785710"/>
            <a:ext cx="2303363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151667" flipH="1">
            <a:off x="1421787" y="3669373"/>
            <a:ext cx="234440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וסמינר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rot="21345944" flipH="1">
            <a:off x="4421789" y="6184601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העשרה</a:t>
            </a:r>
          </a:p>
        </p:txBody>
      </p:sp>
    </p:spTree>
    <p:extLst>
      <p:ext uri="{BB962C8B-B14F-4D97-AF65-F5344CB8AC3E}">
        <p14:creationId xmlns:p14="http://schemas.microsoft.com/office/powerpoint/2010/main" val="2069960092"/>
      </p:ext>
    </p:extLst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14873</TotalTime>
  <Words>508</Words>
  <Application>Microsoft Office PowerPoint</Application>
  <PresentationFormat>מסך רחב</PresentationFormat>
  <Paragraphs>168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8" baseType="lpstr">
      <vt:lpstr>Arial</vt:lpstr>
      <vt:lpstr>Calibri</vt:lpstr>
      <vt:lpstr>Levenim MT</vt:lpstr>
      <vt:lpstr>Tahoma</vt:lpstr>
      <vt:lpstr>Times New Roman</vt:lpstr>
      <vt:lpstr>Trebuchet MS</vt:lpstr>
      <vt:lpstr>ברלין</vt:lpstr>
      <vt:lpstr>תחום הגנה לאומית  מב"ל, מחזור מ"ז</vt:lpstr>
      <vt:lpstr>מצגת של PowerPoint‏</vt:lpstr>
      <vt:lpstr>רקע כללי: הזכות לחיים והזכות לביטחון</vt:lpstr>
      <vt:lpstr>סביבה מורכבת ומשתנה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קורס עולם דיגיטלי</vt:lpstr>
      <vt:lpstr>סדנת סייבר</vt:lpstr>
      <vt:lpstr>סיור יפית/ירדן</vt:lpstr>
      <vt:lpstr>סיורים: צפון, איו"ש וי-ם, דרום</vt:lpstr>
      <vt:lpstr>מצגת של PowerPoint‏</vt:lpstr>
      <vt:lpstr>פערים ומענים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u26657</cp:lastModifiedBy>
  <cp:revision>427</cp:revision>
  <cp:lastPrinted>2019-08-20T07:50:02Z</cp:lastPrinted>
  <dcterms:created xsi:type="dcterms:W3CDTF">2018-08-24T08:19:52Z</dcterms:created>
  <dcterms:modified xsi:type="dcterms:W3CDTF">2019-08-20T13:46:58Z</dcterms:modified>
</cp:coreProperties>
</file>