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handoutMasterIdLst>
    <p:handoutMasterId r:id="rId20"/>
  </p:handoutMasterIdLst>
  <p:sldIdLst>
    <p:sldId id="256" r:id="rId2"/>
    <p:sldId id="318" r:id="rId3"/>
    <p:sldId id="307" r:id="rId4"/>
    <p:sldId id="259" r:id="rId5"/>
    <p:sldId id="299" r:id="rId6"/>
    <p:sldId id="314" r:id="rId7"/>
    <p:sldId id="257" r:id="rId8"/>
    <p:sldId id="320" r:id="rId9"/>
    <p:sldId id="321" r:id="rId10"/>
    <p:sldId id="322" r:id="rId11"/>
    <p:sldId id="323" r:id="rId12"/>
    <p:sldId id="324" r:id="rId13"/>
    <p:sldId id="297" r:id="rId14"/>
    <p:sldId id="325" r:id="rId15"/>
    <p:sldId id="290" r:id="rId16"/>
    <p:sldId id="296" r:id="rId17"/>
    <p:sldId id="262" r:id="rId18"/>
    <p:sldId id="298" r:id="rId1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26657" initials="u" lastIdx="1" clrIdx="0">
    <p:extLst>
      <p:ext uri="{19B8F6BF-5375-455C-9EA6-DF929625EA0E}">
        <p15:presenceInfo xmlns:p15="http://schemas.microsoft.com/office/powerpoint/2012/main" userId="u2665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456" autoAdjust="0"/>
    <p:restoredTop sz="94660"/>
  </p:normalViewPr>
  <p:slideViewPr>
    <p:cSldViewPr snapToGrid="0">
      <p:cViewPr>
        <p:scale>
          <a:sx n="66" d="100"/>
          <a:sy n="66" d="100"/>
        </p:scale>
        <p:origin x="83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2CF76A-42E8-4EEF-86D4-A4DF03314A0D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B2FA2F-7C7F-452E-9722-53FBD847B7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0694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851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76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1982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514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435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1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2599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26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D8B71DF-5B99-49B1-9D37-0B1A929D2354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378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328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147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855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3265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39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435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949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622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lumMod val="85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1DF-5B99-49B1-9D37-0B1A929D2354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5607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1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slide" Target="slide12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ctrTitle"/>
          </p:nvPr>
        </p:nvSpPr>
        <p:spPr>
          <a:xfrm>
            <a:off x="1625600" y="1320390"/>
            <a:ext cx="8940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תחום הגנה לאומית 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מב"ל</a:t>
            </a:r>
            <a:r>
              <a:rPr lang="he-IL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מחזור מ"ז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942" y="3078301"/>
            <a:ext cx="4174541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מוביל התחום: אבי אלמוג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62" y="1401561"/>
            <a:ext cx="814421" cy="1037986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63BE587F-45EB-4399-B72A-84C35488CFB3}"/>
              </a:ext>
            </a:extLst>
          </p:cNvPr>
          <p:cNvSpPr/>
          <p:nvPr/>
        </p:nvSpPr>
        <p:spPr>
          <a:xfrm>
            <a:off x="5218997" y="5352944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ספטמבר  2019</a:t>
            </a:r>
          </a:p>
        </p:txBody>
      </p:sp>
    </p:spTree>
    <p:extLst>
      <p:ext uri="{BB962C8B-B14F-4D97-AF65-F5344CB8AC3E}">
        <p14:creationId xmlns:p14="http://schemas.microsoft.com/office/powerpoint/2010/main" val="16907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solidFill>
                  <a:schemeClr val="bg1"/>
                </a:solidFill>
              </a:rPr>
              <a:t>הרצאות</a:t>
            </a:r>
            <a:endParaRPr lang="he-IL" sz="2000" dirty="0">
              <a:solidFill>
                <a:schemeClr val="bg1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ACE238C-0BD5-4D95-9C28-DE84CD69DFFB}"/>
              </a:ext>
            </a:extLst>
          </p:cNvPr>
          <p:cNvSpPr/>
          <p:nvPr/>
        </p:nvSpPr>
        <p:spPr>
          <a:xfrm>
            <a:off x="4149190" y="735000"/>
            <a:ext cx="3091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 smtClean="0">
                <a:solidFill>
                  <a:srgbClr val="FF0000"/>
                </a:solidFill>
              </a:rPr>
              <a:t>תפיסת הביטחון ואסטרטגיית צה"ל – רמטכ"ל ?</a:t>
            </a:r>
          </a:p>
          <a:p>
            <a:pPr lvl="0" algn="ctr" rtl="1"/>
            <a:r>
              <a:rPr lang="he-IL" b="1" dirty="0" smtClean="0">
                <a:solidFill>
                  <a:schemeClr val="bg1"/>
                </a:solidFill>
              </a:rPr>
              <a:t>האיום האיראני- ר. </a:t>
            </a:r>
            <a:r>
              <a:rPr lang="he-IL" b="1" dirty="0" err="1" smtClean="0">
                <a:solidFill>
                  <a:schemeClr val="bg1"/>
                </a:solidFill>
              </a:rPr>
              <a:t>צימט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52D3597-0DCA-4DEF-943D-74E34B1DBF1C}"/>
              </a:ext>
            </a:extLst>
          </p:cNvPr>
          <p:cNvSpPr/>
          <p:nvPr/>
        </p:nvSpPr>
        <p:spPr>
          <a:xfrm>
            <a:off x="8277316" y="1959207"/>
            <a:ext cx="200679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 smtClean="0">
                <a:solidFill>
                  <a:schemeClr val="bg1"/>
                </a:solidFill>
              </a:rPr>
              <a:t>סיורים אזוריים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סיור ירדן- הישג נדרש ותוכן?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 צפון</a:t>
            </a:r>
            <a:r>
              <a:rPr lang="he-IL" b="1" dirty="0">
                <a:solidFill>
                  <a:schemeClr val="bg1"/>
                </a:solidFill>
              </a:rPr>
              <a:t>, דרום,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 err="1" smtClean="0">
                <a:solidFill>
                  <a:schemeClr val="bg1"/>
                </a:solidFill>
              </a:rPr>
              <a:t>איו"ש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he-IL" b="1" dirty="0" smtClean="0">
                <a:solidFill>
                  <a:schemeClr val="bg1"/>
                </a:solidFill>
              </a:rPr>
              <a:t> וי-ם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במהלך הטעינה יוטמעו תכני </a:t>
            </a:r>
            <a:r>
              <a:rPr lang="he-IL" b="1" dirty="0" err="1" smtClean="0">
                <a:solidFill>
                  <a:srgbClr val="FF0000"/>
                </a:solidFill>
              </a:rPr>
              <a:t>הגנ"ל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(</a:t>
            </a:r>
            <a:r>
              <a:rPr lang="he-IL" b="1" dirty="0" err="1" smtClean="0">
                <a:solidFill>
                  <a:srgbClr val="FF0000"/>
                </a:solidFill>
              </a:rPr>
              <a:t>חזבאללה</a:t>
            </a:r>
            <a:r>
              <a:rPr lang="he-IL" b="1" dirty="0" smtClean="0">
                <a:solidFill>
                  <a:srgbClr val="FF0000"/>
                </a:solidFill>
              </a:rPr>
              <a:t>, </a:t>
            </a:r>
            <a:r>
              <a:rPr lang="he-IL" b="1" dirty="0" err="1" smtClean="0">
                <a:solidFill>
                  <a:srgbClr val="FF0000"/>
                </a:solidFill>
              </a:rPr>
              <a:t>דעא"ש</a:t>
            </a:r>
            <a:r>
              <a:rPr lang="he-IL" b="1" dirty="0" smtClean="0">
                <a:solidFill>
                  <a:srgbClr val="FF0000"/>
                </a:solidFill>
              </a:rPr>
              <a:t>, הסוגיה הפלסטינית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ACD3369E-8A29-42B9-82F4-4E0F929BE1FA}"/>
              </a:ext>
            </a:extLst>
          </p:cNvPr>
          <p:cNvSpPr/>
          <p:nvPr/>
        </p:nvSpPr>
        <p:spPr>
          <a:xfrm>
            <a:off x="783060" y="3041643"/>
            <a:ext cx="27814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 smtClean="0">
                <a:solidFill>
                  <a:schemeClr val="bg1"/>
                </a:solidFill>
              </a:rPr>
              <a:t>מושגי יסוד בביטחון לאומי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יוטמעו תכני הגנה לאומית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he-IL" b="1" dirty="0" smtClean="0">
                <a:solidFill>
                  <a:schemeClr val="bg1"/>
                </a:solidFill>
              </a:rPr>
              <a:t>ישראלית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אסטרטגיה – התנסויות וסימולציה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קבלת החלטות – </a:t>
            </a:r>
            <a:r>
              <a:rPr lang="he-IL" b="1" dirty="0" err="1" smtClean="0">
                <a:solidFill>
                  <a:schemeClr val="bg1"/>
                </a:solidFill>
              </a:rPr>
              <a:t>ש.מזרחי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he-IL" b="1" dirty="0">
              <a:solidFill>
                <a:schemeClr val="bg1"/>
              </a:solidFill>
            </a:endParaRPr>
          </a:p>
          <a:p>
            <a:pPr lvl="0" rtl="1"/>
            <a:endParaRPr lang="he-IL" dirty="0"/>
          </a:p>
          <a:p>
            <a:pPr lvl="0" rtl="1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העונה הישראלית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479787" y="5900454"/>
            <a:ext cx="27943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הטרור ההשראתי </a:t>
            </a:r>
            <a:r>
              <a:rPr lang="he-IL" b="1" dirty="0" smtClean="0">
                <a:solidFill>
                  <a:schemeClr val="bg1"/>
                </a:solidFill>
              </a:rPr>
              <a:t>– </a:t>
            </a:r>
            <a:r>
              <a:rPr lang="he-IL" b="1" dirty="0" err="1" smtClean="0">
                <a:solidFill>
                  <a:schemeClr val="bg1"/>
                </a:solidFill>
              </a:rPr>
              <a:t>ר.אלשיך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טורקיה – מעצמה אזורית – ?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13" y="338216"/>
            <a:ext cx="2971800" cy="21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 בכירים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עונת בחירה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936385" y="802712"/>
            <a:ext cx="3190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ר אמ"ן, ר שב"כ, ר מוסד, מפכ"ל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מפקד חיל </a:t>
            </a:r>
            <a:r>
              <a:rPr lang="he-IL" b="1" dirty="0" err="1" smtClean="0">
                <a:solidFill>
                  <a:schemeClr val="bg1"/>
                </a:solidFill>
              </a:rPr>
              <a:t>האויר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ר </a:t>
            </a:r>
            <a:r>
              <a:rPr lang="he-IL" b="1" dirty="0" err="1" smtClean="0">
                <a:solidFill>
                  <a:srgbClr val="FF0000"/>
                </a:solidFill>
              </a:rPr>
              <a:t>אג"ת</a:t>
            </a:r>
            <a:r>
              <a:rPr lang="he-IL" b="1" dirty="0" smtClean="0">
                <a:solidFill>
                  <a:srgbClr val="FF0000"/>
                </a:solidFill>
              </a:rPr>
              <a:t>- ?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728716" y="2925021"/>
            <a:ext cx="270138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קורס עולם דיגיטלי – </a:t>
            </a:r>
            <a:r>
              <a:rPr lang="he-IL" b="1" dirty="0" err="1" smtClean="0">
                <a:solidFill>
                  <a:schemeClr val="bg1"/>
                </a:solidFill>
              </a:rPr>
              <a:t>ד.רז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סמינר סייבר – מטה הסייבר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הפוליטיקה של החלל –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 </a:t>
            </a:r>
            <a:r>
              <a:rPr lang="he-IL" b="1" dirty="0" smtClean="0">
                <a:solidFill>
                  <a:srgbClr val="FF0000"/>
                </a:solidFill>
              </a:rPr>
              <a:t>היבטי </a:t>
            </a:r>
            <a:r>
              <a:rPr lang="he-IL" b="1" dirty="0" err="1" smtClean="0">
                <a:solidFill>
                  <a:srgbClr val="FF0000"/>
                </a:solidFill>
              </a:rPr>
              <a:t>הגנ"ל</a:t>
            </a:r>
            <a:r>
              <a:rPr lang="he-IL" b="1" dirty="0" smtClean="0">
                <a:solidFill>
                  <a:srgbClr val="FF0000"/>
                </a:solidFill>
              </a:rPr>
              <a:t>-?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צבא וחברה- נ. הורביץ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8040884" y="2881478"/>
            <a:ext cx="209063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סיור מזרח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he-IL" b="1" dirty="0" smtClean="0">
              <a:solidFill>
                <a:schemeClr val="bg1"/>
              </a:solidFill>
            </a:endParaRPr>
          </a:p>
          <a:p>
            <a:pPr algn="ctr"/>
            <a:r>
              <a:rPr lang="he-IL" b="1" dirty="0" smtClean="0">
                <a:solidFill>
                  <a:schemeClr val="bg1"/>
                </a:solidFill>
              </a:rPr>
              <a:t>אמ"ן/</a:t>
            </a:r>
            <a:r>
              <a:rPr lang="he-IL" b="1" dirty="0" err="1" smtClean="0">
                <a:solidFill>
                  <a:schemeClr val="bg1"/>
                </a:solidFill>
              </a:rPr>
              <a:t>יח</a:t>
            </a:r>
            <a:r>
              <a:rPr lang="he-IL" b="1" dirty="0" smtClean="0">
                <a:solidFill>
                  <a:schemeClr val="bg1"/>
                </a:solidFill>
              </a:rPr>
              <a:t> 8200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שב"כ מוסד משטרה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תשתיות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יוטמעו תכני </a:t>
            </a:r>
            <a:r>
              <a:rPr lang="he-IL" b="1" dirty="0" err="1" smtClean="0">
                <a:solidFill>
                  <a:srgbClr val="FF0000"/>
                </a:solidFill>
              </a:rPr>
              <a:t>הגנ"ל</a:t>
            </a:r>
            <a:r>
              <a:rPr lang="he-IL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ועולם דיגיטלי</a:t>
            </a:r>
          </a:p>
        </p:txBody>
      </p:sp>
      <p:sp>
        <p:nvSpPr>
          <p:cNvPr id="5" name="מלבן 4"/>
          <p:cNvSpPr/>
          <p:nvPr/>
        </p:nvSpPr>
        <p:spPr>
          <a:xfrm>
            <a:off x="4212150" y="5987532"/>
            <a:ext cx="2884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חוסן לאומי – הגנת העורף - ?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חלל – היבטי </a:t>
            </a:r>
            <a:r>
              <a:rPr lang="he-IL" b="1" dirty="0" err="1" smtClean="0">
                <a:solidFill>
                  <a:schemeClr val="bg1"/>
                </a:solidFill>
              </a:rPr>
              <a:t>הגנ"ל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59" y="351014"/>
            <a:ext cx="2794584" cy="19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 בכירים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עונה אינטגרטיבית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7977155" y="3101071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סיור ארה"ב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662918" y="3253471"/>
            <a:ext cx="1898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פרויקט גמר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סיוע בתחום </a:t>
            </a:r>
            <a:r>
              <a:rPr lang="he-IL" b="1" dirty="0" err="1" smtClean="0">
                <a:solidFill>
                  <a:schemeClr val="bg1"/>
                </a:solidFill>
              </a:rPr>
              <a:t>הגנ"ל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5313475" y="892869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?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4990377" y="6076766"/>
            <a:ext cx="1571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?תחקיר תחומי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?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09" y="42533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61193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קורס עולם דיגיטלי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686629" y="1937493"/>
            <a:ext cx="850537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המטרה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המשתתף 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יכיר טכנולוגיות מתקדמות ואת השפעתן </a:t>
            </a:r>
            <a:endParaRPr lang="he-IL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יחשף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לדילמות ומתחים הכרוכים בפיתוח ושימוש בטכנולוגיות אלו.</a:t>
            </a:r>
          </a:p>
          <a:p>
            <a:pPr algn="r" rtl="1"/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תכנים</a:t>
            </a: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endParaRPr lang="en-US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מושגי בסיס במחשוב, תקשורת,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IOT</a:t>
            </a: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, למידת מכונה (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Machine learning</a:t>
            </a: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)  בינה מלאכותית (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AI</a:t>
            </a: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) ,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BIG DATA</a:t>
            </a: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he-IL" sz="2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בלוקצ'יין</a:t>
            </a: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ועוד</a:t>
            </a:r>
            <a:endParaRPr lang="he-IL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endParaRPr lang="he-IL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ניתוח השפעות</a:t>
            </a: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איומים והזדמנויות – אתיקה, רגולציה, פרטיות </a:t>
            </a:r>
            <a:endParaRPr lang="he-IL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ישום</a:t>
            </a: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אסטרטגיה, טרנספורמציה דיגיטלית, הטמעה</a:t>
            </a:r>
            <a:endParaRPr lang="he-IL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" y="1937494"/>
            <a:ext cx="2859310" cy="27651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743" y="5036457"/>
            <a:ext cx="287382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פרופסור דני רז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טכניון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פקולטה למדע המחשב</a:t>
            </a:r>
          </a:p>
          <a:p>
            <a:pPr algn="ctr"/>
            <a:r>
              <a:rPr lang="he-I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זוכה פרס ינאי למצוינות אקדמית</a:t>
            </a:r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12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61193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סדנת סייבר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686629" y="1937493"/>
            <a:ext cx="850537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המטרה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המשתתף 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יכיר 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מושגים ממרחב הסייבר </a:t>
            </a:r>
            <a:r>
              <a:rPr lang="he-IL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ויחשף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לאיומים ויכולות</a:t>
            </a:r>
          </a:p>
          <a:p>
            <a:pPr algn="r"/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המשתתף </a:t>
            </a:r>
            <a:r>
              <a:rPr lang="he-IL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יחשף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לדילמות ומתחים 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בתחום</a:t>
            </a:r>
          </a:p>
          <a:p>
            <a:pPr algn="r"/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המשתתף </a:t>
            </a:r>
            <a:r>
              <a:rPr lang="he-IL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יחשף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לתהליכי הטמעת חדשנות בארגונים </a:t>
            </a: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תכנים</a:t>
            </a: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שילוביות</a:t>
            </a: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גלובלית, אסטרטגיית סייבר, חדשנות ומוביליות טכנולוגית, הגנה על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משק אזרחי, האקו-</a:t>
            </a:r>
            <a:r>
              <a:rPr lang="he-IL" sz="2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סיסטם</a:t>
            </a: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הישראלי ושילוב תלת </a:t>
            </a: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מגזרי-מגזר ציבורי, אקדמיה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ומגזר </a:t>
            </a:r>
            <a:r>
              <a:rPr lang="he-IL" sz="2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עיסקי</a:t>
            </a:r>
            <a:endParaRPr lang="en-US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endParaRPr lang="he-IL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ניתוח השפעות</a:t>
            </a: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איומים והזדמנויות – אתיקה, רגולציה, פרטיות </a:t>
            </a:r>
            <a:endParaRPr lang="he-IL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ישום</a:t>
            </a: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צבאי, בטחוני ואזרחי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הסדנה נבנתה בשיתוף עם מטה הסייבר </a:t>
            </a:r>
            <a:endParaRPr lang="he-IL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90" y="2162629"/>
            <a:ext cx="3658216" cy="405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 יפית/ירדן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834" y="600892"/>
            <a:ext cx="3182166" cy="139772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2271712"/>
            <a:ext cx="4114800" cy="44295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7429" y="2805521"/>
            <a:ext cx="2466975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0628" y="2708185"/>
            <a:ext cx="34747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solidFill>
                  <a:schemeClr val="bg1"/>
                </a:solidFill>
              </a:rPr>
              <a:t>תוכן יוכנס בהמשך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9" name="תמונה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8477" y="5962914"/>
            <a:ext cx="790578" cy="6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צפון, </a:t>
            </a:r>
            <a:r>
              <a:rPr lang="he-IL" sz="4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איו"ש</a:t>
            </a:r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וי-ם, דרום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670" y="3629779"/>
            <a:ext cx="2064061" cy="131968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653" y="3629779"/>
            <a:ext cx="1971223" cy="1319683"/>
          </a:xfrm>
          <a:prstGeom prst="rect">
            <a:avLst/>
          </a:prstGeom>
        </p:spPr>
      </p:pic>
      <p:pic>
        <p:nvPicPr>
          <p:cNvPr id="14" name="תמונה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25544"/>
            <a:ext cx="790578" cy="62199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918" y="3629779"/>
            <a:ext cx="2199821" cy="131968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976" y="1931872"/>
            <a:ext cx="2024154" cy="160019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1918" y="5130155"/>
            <a:ext cx="2199821" cy="162877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1917" y="1931872"/>
            <a:ext cx="2199821" cy="160020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0103" y="1931872"/>
            <a:ext cx="2333625" cy="1600199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69692" y="5130155"/>
            <a:ext cx="2466975" cy="161492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741" y="5130155"/>
            <a:ext cx="24574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5170104" y="245872"/>
            <a:ext cx="1851789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0460" y="892203"/>
            <a:ext cx="85571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 </a:t>
            </a: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מוסד, אמ"ן, משטרה, שב"כ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91" y="2076904"/>
            <a:ext cx="2124075" cy="215265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698" y="2076905"/>
            <a:ext cx="2238375" cy="215265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105" y="2076905"/>
            <a:ext cx="2143125" cy="215264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8262" y="2076905"/>
            <a:ext cx="2143125" cy="21526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6698" y="4615543"/>
            <a:ext cx="5001532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הכרות עם הארגון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חשיפה לאסטרטגיה ומענה לאיומים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הכרות עם </a:t>
            </a:r>
            <a:r>
              <a:rPr lang="he-I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העשיה</a:t>
            </a:r>
            <a:r>
              <a:rPr lang="he-I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בתחום הטכנולוגי והסייבר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הכרות עם דילמות ומתחים בעשיה</a:t>
            </a:r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5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1652588"/>
            <a:ext cx="15240000" cy="101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030132" y="2366697"/>
            <a:ext cx="795866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רקע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כללי 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- המשמעות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של "הגנה לאומית"</a:t>
            </a:r>
          </a:p>
          <a:p>
            <a:pPr marL="514350" indent="-514350" algn="r" rtl="1">
              <a:buFont typeface="+mj-lt"/>
              <a:buAutoNum type="arabicPeriod"/>
            </a:pP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השפעות חיצוניות על ההגנה הלאומית בישראל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הצגת מטרות התחום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he-IL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פירוט התוכנית בתחום "הגנה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לאומית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" </a:t>
            </a: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קורס "עולם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דיגיטלי" ו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סדנת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בחירה סייבר</a:t>
            </a:r>
          </a:p>
          <a:p>
            <a:pPr marL="514350" indent="-514350" algn="r" rtl="1">
              <a:buFont typeface="+mj-lt"/>
              <a:buAutoNum type="arabicPeriod"/>
            </a:pP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</a:p>
          <a:p>
            <a:pPr algn="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7911" y="675668"/>
            <a:ext cx="4927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מה נדבר היום?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71" y="2366697"/>
            <a:ext cx="2838450" cy="30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73481" y="506649"/>
            <a:ext cx="9613861" cy="1080938"/>
          </a:xfrm>
        </p:spPr>
        <p:txBody>
          <a:bodyPr/>
          <a:lstStyle/>
          <a:p>
            <a:pPr algn="ctr"/>
            <a:r>
              <a:rPr lang="he-IL" dirty="0">
                <a:solidFill>
                  <a:schemeClr val="bg1"/>
                </a:solidFill>
                <a:cs typeface="+mn-cs"/>
              </a:rPr>
              <a:t>רקע כללי: הזכות לחיים והזכות לביטחון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3600" y="2057400"/>
            <a:ext cx="7280835" cy="4545106"/>
          </a:xfrm>
        </p:spPr>
        <p:txBody>
          <a:bodyPr>
            <a:normAutofit lnSpcReduction="10000"/>
          </a:bodyPr>
          <a:lstStyle/>
          <a:p>
            <a:r>
              <a:rPr lang="he-IL" dirty="0">
                <a:solidFill>
                  <a:schemeClr val="bg1"/>
                </a:solidFill>
              </a:rPr>
              <a:t>הזכות </a:t>
            </a:r>
            <a:r>
              <a:rPr lang="he-IL" dirty="0" smtClean="0">
                <a:solidFill>
                  <a:schemeClr val="bg1"/>
                </a:solidFill>
              </a:rPr>
              <a:t>לחיים: זכות בסיסית וראשונית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he-IL" dirty="0">
              <a:solidFill>
                <a:schemeClr val="bg1"/>
              </a:solidFill>
            </a:endParaRPr>
          </a:p>
          <a:p>
            <a:r>
              <a:rPr lang="he-IL" dirty="0">
                <a:solidFill>
                  <a:schemeClr val="bg1"/>
                </a:solidFill>
              </a:rPr>
              <a:t>"לכל אדם יש את הזכות לחיים, לחירות אישית וביטחון אישי</a:t>
            </a:r>
            <a:r>
              <a:rPr lang="he-IL" dirty="0" smtClean="0">
                <a:solidFill>
                  <a:schemeClr val="bg1"/>
                </a:solidFill>
              </a:rPr>
              <a:t>"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he-IL" sz="1800" dirty="0" smtClean="0">
                <a:solidFill>
                  <a:schemeClr val="bg1"/>
                </a:solidFill>
              </a:rPr>
              <a:t>ההכרזה </a:t>
            </a:r>
            <a:r>
              <a:rPr lang="he-IL" sz="1800" dirty="0">
                <a:solidFill>
                  <a:schemeClr val="bg1"/>
                </a:solidFill>
              </a:rPr>
              <a:t>לכל באי עולם בדבר זכויות אדם – מסמך יסוד קהילה הבינלאומית. אומצה ע"י האו"ם 1948.</a:t>
            </a:r>
          </a:p>
          <a:p>
            <a:endParaRPr lang="he-IL" dirty="0">
              <a:solidFill>
                <a:schemeClr val="bg1"/>
              </a:solidFill>
            </a:endParaRPr>
          </a:p>
          <a:p>
            <a:r>
              <a:rPr lang="he-IL" dirty="0">
                <a:solidFill>
                  <a:schemeClr val="bg1"/>
                </a:solidFill>
              </a:rPr>
              <a:t>זכות המדינה להגנת אזרחיה </a:t>
            </a:r>
            <a:r>
              <a:rPr lang="he-IL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he-IL" dirty="0" smtClean="0">
                <a:solidFill>
                  <a:schemeClr val="bg1"/>
                </a:solidFill>
              </a:rPr>
              <a:t>חובה </a:t>
            </a:r>
            <a:r>
              <a:rPr lang="he-IL" dirty="0">
                <a:solidFill>
                  <a:schemeClr val="bg1"/>
                </a:solidFill>
              </a:rPr>
              <a:t>על מדינה להגן על חייהם וביטחונם של </a:t>
            </a:r>
            <a:r>
              <a:rPr lang="he-IL" dirty="0" smtClean="0">
                <a:solidFill>
                  <a:schemeClr val="bg1"/>
                </a:solidFill>
              </a:rPr>
              <a:t>אזרחיה בתוך המדינה ומעבר לגבולותיה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he-IL" dirty="0" smtClean="0">
                <a:solidFill>
                  <a:schemeClr val="bg1"/>
                </a:solidFill>
              </a:rPr>
              <a:t>לשם </a:t>
            </a:r>
            <a:r>
              <a:rPr lang="he-IL" dirty="0">
                <a:solidFill>
                  <a:schemeClr val="bg1"/>
                </a:solidFill>
              </a:rPr>
              <a:t>כך זכותה להפעיל את זרועות הביטחון שלה</a:t>
            </a:r>
            <a:r>
              <a:rPr lang="he-IL" dirty="0"/>
              <a:t>.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14" y="2057400"/>
            <a:ext cx="2176461" cy="2523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191" y="5740015"/>
            <a:ext cx="38109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John Locke 1632-1704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-136258" y="557810"/>
            <a:ext cx="9886434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סביבה מורכבת ומשתנה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30903" y="1158134"/>
            <a:ext cx="6887581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r" rtl="1">
              <a:lnSpc>
                <a:spcPct val="150000"/>
              </a:lnSpc>
              <a:buAutoNum type="arabicPeriod"/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השפעת המעצמות </a:t>
            </a:r>
          </a:p>
          <a:p>
            <a:pPr marL="514350" indent="-514350" algn="r" rtl="1">
              <a:lnSpc>
                <a:spcPct val="150000"/>
              </a:lnSpc>
              <a:buAutoNum type="arabicPeriod"/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שיעה 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VS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סונה</a:t>
            </a:r>
          </a:p>
          <a:p>
            <a:pPr marL="514350" indent="-514350" algn="r" rtl="1">
              <a:lnSpc>
                <a:spcPct val="150000"/>
              </a:lnSpc>
              <a:buAutoNum type="arabicPeriod"/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מזרח תיכון פוסט "ה"אביב הערבי"</a:t>
            </a:r>
          </a:p>
          <a:p>
            <a:pPr marL="514350" indent="-514350" algn="r" rtl="1">
              <a:lnSpc>
                <a:spcPct val="150000"/>
              </a:lnSpc>
              <a:buAutoNum type="arabicPeriod"/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איראן </a:t>
            </a:r>
            <a:r>
              <a:rPr lang="he-IL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וחזבאללה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5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. 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הסוגיה הפלסטינית</a:t>
            </a: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6. 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הגנה לאומית בישראל</a:t>
            </a: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7. 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השפעת "</a:t>
            </a:r>
            <a:r>
              <a:rPr lang="he-IL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המהפיכה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הרביעית - הדיגיטלית"</a:t>
            </a: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46" y="1376566"/>
            <a:ext cx="3955400" cy="278501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46" y="5291725"/>
            <a:ext cx="431511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476999" y="4300000"/>
            <a:ext cx="53576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dirty="0">
                <a:solidFill>
                  <a:schemeClr val="bg1"/>
                </a:solidFill>
              </a:rPr>
              <a:t>"</a:t>
            </a:r>
            <a:r>
              <a:rPr lang="he-IL" sz="2000" dirty="0">
                <a:solidFill>
                  <a:schemeClr val="bg1"/>
                </a:solidFill>
              </a:rPr>
              <a:t>כל עוד לא </a:t>
            </a:r>
            <a:r>
              <a:rPr lang="he-IL" sz="2000" dirty="0" err="1">
                <a:solidFill>
                  <a:schemeClr val="bg1"/>
                </a:solidFill>
              </a:rPr>
              <a:t>תיתם</a:t>
            </a:r>
            <a:r>
              <a:rPr lang="he-IL" sz="2000" dirty="0">
                <a:solidFill>
                  <a:schemeClr val="bg1"/>
                </a:solidFill>
              </a:rPr>
              <a:t> סכנת מלחמה בעולם, וגוי אל גוי יישא חרב, יהיה שומה עלינו להבטיח שלום המדינה בכוח הנשק הישראלי</a:t>
            </a:r>
            <a:r>
              <a:rPr lang="he-IL" sz="2000" dirty="0" smtClean="0">
                <a:solidFill>
                  <a:schemeClr val="bg1"/>
                </a:solidFill>
              </a:rPr>
              <a:t>"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r>
              <a:rPr lang="he-IL" dirty="0">
                <a:solidFill>
                  <a:schemeClr val="bg1"/>
                </a:solidFill>
              </a:rPr>
              <a:t>דוד בן גוריון</a:t>
            </a: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6999" y="901700"/>
            <a:ext cx="4927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עד מתי?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78" y="1502228"/>
            <a:ext cx="5133975" cy="4481713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7584141" y="2585461"/>
            <a:ext cx="3548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הֲלָנֶצַח</a:t>
            </a:r>
            <a:r>
              <a:rPr lang="he-IL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תֹּאכַל חֶרֶב?</a:t>
            </a:r>
          </a:p>
          <a:p>
            <a:r>
              <a:rPr lang="he-IL" sz="2400" dirty="0">
                <a:solidFill>
                  <a:schemeClr val="bg1"/>
                </a:solidFill>
              </a:rPr>
              <a:t>שמואל ב' (ב </a:t>
            </a:r>
            <a:r>
              <a:rPr lang="he-IL" sz="2400" dirty="0" err="1">
                <a:solidFill>
                  <a:schemeClr val="bg1"/>
                </a:solidFill>
              </a:rPr>
              <a:t>כו</a:t>
            </a:r>
            <a:r>
              <a:rPr lang="he-IL" sz="2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6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תמונה 40">
            <a:extLst>
              <a:ext uri="{FF2B5EF4-FFF2-40B4-BE49-F238E27FC236}">
                <a16:creationId xmlns:a16="http://schemas.microsoft.com/office/drawing/2014/main" id="{F6AAC35E-26A4-47F1-ADE7-316C7FFB7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120">
            <a:off x="2024451" y="2897370"/>
            <a:ext cx="8751159" cy="1532197"/>
          </a:xfrm>
          <a:prstGeom prst="rect">
            <a:avLst/>
          </a:prstGeom>
        </p:spPr>
      </p:pic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id="{2A28EBC0-49E6-46FD-999F-7A93823E5E2C}"/>
              </a:ext>
            </a:extLst>
          </p:cNvPr>
          <p:cNvCxnSpPr>
            <a:cxnSpLocks/>
          </p:cNvCxnSpPr>
          <p:nvPr/>
        </p:nvCxnSpPr>
        <p:spPr>
          <a:xfrm flipH="1">
            <a:off x="332267" y="5268653"/>
            <a:ext cx="1918252" cy="0"/>
          </a:xfrm>
          <a:prstGeom prst="line">
            <a:avLst/>
          </a:prstGeom>
          <a:ln w="82232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id="{8D4BE04A-E532-4C32-9EA9-81A58A6C6D1C}"/>
              </a:ext>
            </a:extLst>
          </p:cNvPr>
          <p:cNvCxnSpPr>
            <a:cxnSpLocks/>
          </p:cNvCxnSpPr>
          <p:nvPr/>
        </p:nvCxnSpPr>
        <p:spPr>
          <a:xfrm flipH="1">
            <a:off x="345760" y="4208935"/>
            <a:ext cx="1918252" cy="0"/>
          </a:xfrm>
          <a:prstGeom prst="line">
            <a:avLst/>
          </a:prstGeom>
          <a:ln w="33972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7">
            <a:extLst>
              <a:ext uri="{FF2B5EF4-FFF2-40B4-BE49-F238E27FC236}">
                <a16:creationId xmlns:a16="http://schemas.microsoft.com/office/drawing/2014/main" id="{98F53BF7-6DBE-4345-B781-77371974B1EF}"/>
              </a:ext>
            </a:extLst>
          </p:cNvPr>
          <p:cNvCxnSpPr>
            <a:cxnSpLocks/>
          </p:cNvCxnSpPr>
          <p:nvPr/>
        </p:nvCxnSpPr>
        <p:spPr>
          <a:xfrm flipH="1">
            <a:off x="345760" y="3281835"/>
            <a:ext cx="1918252" cy="0"/>
          </a:xfrm>
          <a:prstGeom prst="line">
            <a:avLst/>
          </a:prstGeom>
          <a:ln w="3556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7">
            <a:extLst>
              <a:ext uri="{FF2B5EF4-FFF2-40B4-BE49-F238E27FC236}">
                <a16:creationId xmlns:a16="http://schemas.microsoft.com/office/drawing/2014/main" id="{BE06771A-0F0D-45D7-A030-241267A11B01}"/>
              </a:ext>
            </a:extLst>
          </p:cNvPr>
          <p:cNvCxnSpPr>
            <a:cxnSpLocks/>
          </p:cNvCxnSpPr>
          <p:nvPr/>
        </p:nvCxnSpPr>
        <p:spPr>
          <a:xfrm flipH="1">
            <a:off x="345760" y="1402235"/>
            <a:ext cx="1918252" cy="0"/>
          </a:xfrm>
          <a:prstGeom prst="line">
            <a:avLst/>
          </a:prstGeom>
          <a:ln w="3841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2184BCB-7D0B-2943-81E1-68FC3E420E81}"/>
              </a:ext>
            </a:extLst>
          </p:cNvPr>
          <p:cNvSpPr txBox="1"/>
          <p:nvPr/>
        </p:nvSpPr>
        <p:spPr>
          <a:xfrm>
            <a:off x="707013" y="4916905"/>
            <a:ext cx="145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T 4 עונה</a:t>
            </a:r>
            <a:r>
              <a:rPr lang="he-IL" dirty="0"/>
              <a:t> </a:t>
            </a:r>
            <a:r>
              <a:rPr lang="he-IL" dirty="0">
                <a:solidFill>
                  <a:schemeClr val="bg1"/>
                </a:solidFill>
              </a:rPr>
              <a:t>אינטגרטיבית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B3200F-5074-9445-8462-AC05E77BE4D8}"/>
              </a:ext>
            </a:extLst>
          </p:cNvPr>
          <p:cNvSpPr txBox="1"/>
          <p:nvPr/>
        </p:nvSpPr>
        <p:spPr>
          <a:xfrm>
            <a:off x="251629" y="3059668"/>
            <a:ext cx="197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T2 עונה ישראלית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67FBCF-BAC1-814F-9C92-510F4B7EEF67}"/>
              </a:ext>
            </a:extLst>
          </p:cNvPr>
          <p:cNvSpPr txBox="1"/>
          <p:nvPr/>
        </p:nvSpPr>
        <p:spPr>
          <a:xfrm>
            <a:off x="946608" y="4013369"/>
            <a:ext cx="128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T3 התמחות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FCB893-176B-7D49-B3F3-EDC9FD8012E6}"/>
              </a:ext>
            </a:extLst>
          </p:cNvPr>
          <p:cNvSpPr txBox="1"/>
          <p:nvPr/>
        </p:nvSpPr>
        <p:spPr>
          <a:xfrm>
            <a:off x="332267" y="1217569"/>
            <a:ext cx="174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T1 עונה גלובלית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מפת הלמידה במכללה לביטחון לאומי – מחזור מ"ז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2ABE120-7435-4ECE-9BF4-6D33A4738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748" y="810949"/>
            <a:ext cx="7551317" cy="5362749"/>
          </a:xfrm>
          <a:prstGeom prst="rect">
            <a:avLst/>
          </a:prstGeom>
        </p:spPr>
      </p:pic>
      <p:sp>
        <p:nvSpPr>
          <p:cNvPr id="38" name="Oval 13">
            <a:extLst>
              <a:ext uri="{FF2B5EF4-FFF2-40B4-BE49-F238E27FC236}">
                <a16:creationId xmlns:a16="http://schemas.microsoft.com/office/drawing/2014/main" id="{AABE2AB9-9DDE-42AA-8751-4F3CBE5F1095}"/>
              </a:ext>
            </a:extLst>
          </p:cNvPr>
          <p:cNvSpPr/>
          <p:nvPr/>
        </p:nvSpPr>
        <p:spPr>
          <a:xfrm>
            <a:off x="8002966" y="3059668"/>
            <a:ext cx="579403" cy="565975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87E69D6F-02CB-447E-BF6A-414B15D08D87}"/>
              </a:ext>
            </a:extLst>
          </p:cNvPr>
          <p:cNvSpPr/>
          <p:nvPr/>
        </p:nvSpPr>
        <p:spPr>
          <a:xfrm>
            <a:off x="5577291" y="1539203"/>
            <a:ext cx="531278" cy="49607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9D890086-838A-419A-A8E0-E85CC38EE232}"/>
              </a:ext>
            </a:extLst>
          </p:cNvPr>
          <p:cNvSpPr/>
          <p:nvPr/>
        </p:nvSpPr>
        <p:spPr>
          <a:xfrm>
            <a:off x="7163091" y="2163714"/>
            <a:ext cx="581769" cy="551206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E713D8D7-3B9D-48D9-8BA8-C0A4C5FFCE37}"/>
              </a:ext>
            </a:extLst>
          </p:cNvPr>
          <p:cNvSpPr/>
          <p:nvPr/>
        </p:nvSpPr>
        <p:spPr>
          <a:xfrm>
            <a:off x="9584743" y="4362675"/>
            <a:ext cx="527943" cy="52641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49" name="Straight Connector 7">
            <a:extLst>
              <a:ext uri="{FF2B5EF4-FFF2-40B4-BE49-F238E27FC236}">
                <a16:creationId xmlns:a16="http://schemas.microsoft.com/office/drawing/2014/main" id="{D2E5140B-7C8F-4DD1-87CA-8FAABBD2963C}"/>
              </a:ext>
            </a:extLst>
          </p:cNvPr>
          <p:cNvCxnSpPr>
            <a:cxnSpLocks/>
          </p:cNvCxnSpPr>
          <p:nvPr/>
        </p:nvCxnSpPr>
        <p:spPr>
          <a:xfrm flipH="1">
            <a:off x="4896903" y="6289151"/>
            <a:ext cx="1143574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id="{2FC4E377-637F-4F94-9152-65971DC5F94F}"/>
              </a:ext>
            </a:extLst>
          </p:cNvPr>
          <p:cNvCxnSpPr>
            <a:cxnSpLocks/>
          </p:cNvCxnSpPr>
          <p:nvPr/>
        </p:nvCxnSpPr>
        <p:spPr>
          <a:xfrm flipH="1">
            <a:off x="6339518" y="6289151"/>
            <a:ext cx="1052203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7">
            <a:extLst>
              <a:ext uri="{FF2B5EF4-FFF2-40B4-BE49-F238E27FC236}">
                <a16:creationId xmlns:a16="http://schemas.microsoft.com/office/drawing/2014/main" id="{AB3E9842-FABA-4391-AF19-C3D8B8A535C2}"/>
              </a:ext>
            </a:extLst>
          </p:cNvPr>
          <p:cNvCxnSpPr>
            <a:cxnSpLocks/>
          </p:cNvCxnSpPr>
          <p:nvPr/>
        </p:nvCxnSpPr>
        <p:spPr>
          <a:xfrm flipH="1">
            <a:off x="3165822" y="6272098"/>
            <a:ext cx="1248634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7">
            <a:extLst>
              <a:ext uri="{FF2B5EF4-FFF2-40B4-BE49-F238E27FC236}">
                <a16:creationId xmlns:a16="http://schemas.microsoft.com/office/drawing/2014/main" id="{F2C8529F-D7CB-46F7-B58D-39463926D9AF}"/>
              </a:ext>
            </a:extLst>
          </p:cNvPr>
          <p:cNvCxnSpPr>
            <a:cxnSpLocks/>
          </p:cNvCxnSpPr>
          <p:nvPr/>
        </p:nvCxnSpPr>
        <p:spPr>
          <a:xfrm flipH="1">
            <a:off x="7744861" y="6290952"/>
            <a:ext cx="1088593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79">
            <a:extLst>
              <a:ext uri="{FF2B5EF4-FFF2-40B4-BE49-F238E27FC236}">
                <a16:creationId xmlns:a16="http://schemas.microsoft.com/office/drawing/2014/main" id="{C7ADA6A9-2721-4B36-882E-2A8821C11DD9}"/>
              </a:ext>
            </a:extLst>
          </p:cNvPr>
          <p:cNvSpPr txBox="1"/>
          <p:nvPr/>
        </p:nvSpPr>
        <p:spPr>
          <a:xfrm>
            <a:off x="3147702" y="6087432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1600" dirty="0">
                <a:solidFill>
                  <a:schemeClr val="bg1"/>
                </a:solidFill>
              </a:rPr>
              <a:t>הגנה לאומית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9" name="TextBox 79">
            <a:extLst>
              <a:ext uri="{FF2B5EF4-FFF2-40B4-BE49-F238E27FC236}">
                <a16:creationId xmlns:a16="http://schemas.microsoft.com/office/drawing/2014/main" id="{CFE283FD-B2DD-4F12-A7E6-40C2D3FE1618}"/>
              </a:ext>
            </a:extLst>
          </p:cNvPr>
          <p:cNvSpPr txBox="1"/>
          <p:nvPr/>
        </p:nvSpPr>
        <p:spPr>
          <a:xfrm>
            <a:off x="4541300" y="6097818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1600" dirty="0">
                <a:solidFill>
                  <a:schemeClr val="bg1"/>
                </a:solidFill>
              </a:rPr>
              <a:t>כלכלה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0" name="TextBox 79">
            <a:extLst>
              <a:ext uri="{FF2B5EF4-FFF2-40B4-BE49-F238E27FC236}">
                <a16:creationId xmlns:a16="http://schemas.microsoft.com/office/drawing/2014/main" id="{1D68B9A5-3E9B-496E-B6AD-1F031066D787}"/>
              </a:ext>
            </a:extLst>
          </p:cNvPr>
          <p:cNvSpPr txBox="1"/>
          <p:nvPr/>
        </p:nvSpPr>
        <p:spPr>
          <a:xfrm>
            <a:off x="5878219" y="6119874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1600" dirty="0">
                <a:solidFill>
                  <a:schemeClr val="bg1"/>
                </a:solidFill>
              </a:rPr>
              <a:t>חברה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1" name="TextBox 79">
            <a:extLst>
              <a:ext uri="{FF2B5EF4-FFF2-40B4-BE49-F238E27FC236}">
                <a16:creationId xmlns:a16="http://schemas.microsoft.com/office/drawing/2014/main" id="{A0BBA8D6-5BF3-49ED-ACB7-AE0A8DFA6F28}"/>
              </a:ext>
            </a:extLst>
          </p:cNvPr>
          <p:cNvSpPr txBox="1"/>
          <p:nvPr/>
        </p:nvSpPr>
        <p:spPr>
          <a:xfrm>
            <a:off x="7402032" y="6106286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1600" dirty="0">
                <a:solidFill>
                  <a:schemeClr val="bg1"/>
                </a:solidFill>
              </a:rPr>
              <a:t>מדינאות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תרשים זרימה: מחבר 32">
            <a:extLst>
              <a:ext uri="{FF2B5EF4-FFF2-40B4-BE49-F238E27FC236}">
                <a16:creationId xmlns:a16="http://schemas.microsoft.com/office/drawing/2014/main" id="{B9D47F52-C10C-42CE-9387-E8649DF2F8B8}"/>
              </a:ext>
            </a:extLst>
          </p:cNvPr>
          <p:cNvSpPr/>
          <p:nvPr/>
        </p:nvSpPr>
        <p:spPr>
          <a:xfrm>
            <a:off x="3281082" y="1396304"/>
            <a:ext cx="5656369" cy="4210864"/>
          </a:xfrm>
          <a:prstGeom prst="flowChartConnector">
            <a:avLst/>
          </a:prstGeom>
          <a:noFill/>
          <a:ln w="171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4" name="TextBox 79">
            <a:extLst>
              <a:ext uri="{FF2B5EF4-FFF2-40B4-BE49-F238E27FC236}">
                <a16:creationId xmlns:a16="http://schemas.microsoft.com/office/drawing/2014/main" id="{D6310F22-10DC-4279-B816-CD4FD6E4F259}"/>
              </a:ext>
            </a:extLst>
          </p:cNvPr>
          <p:cNvSpPr txBox="1"/>
          <p:nvPr/>
        </p:nvSpPr>
        <p:spPr>
          <a:xfrm>
            <a:off x="9679131" y="6070012"/>
            <a:ext cx="121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אישי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" name="Picture 20" descr="Related image">
            <a:extLst>
              <a:ext uri="{FF2B5EF4-FFF2-40B4-BE49-F238E27FC236}">
                <a16:creationId xmlns:a16="http://schemas.microsoft.com/office/drawing/2014/main" id="{D1FD8168-98EC-4538-87CE-5A33DF69E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62" y="1154523"/>
            <a:ext cx="647171" cy="6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Related image">
            <a:extLst>
              <a:ext uri="{FF2B5EF4-FFF2-40B4-BE49-F238E27FC236}">
                <a16:creationId xmlns:a16="http://schemas.microsoft.com/office/drawing/2014/main" id="{F2D4154A-E5DD-4CD3-9B22-45B973096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29" y="3879632"/>
            <a:ext cx="502610" cy="5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" descr="Related image">
            <a:extLst>
              <a:ext uri="{FF2B5EF4-FFF2-40B4-BE49-F238E27FC236}">
                <a16:creationId xmlns:a16="http://schemas.microsoft.com/office/drawing/2014/main" id="{DC2420AC-C088-4A25-A3EF-8D9CB078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06" y="4889093"/>
            <a:ext cx="641886" cy="5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85">
            <a:extLst>
              <a:ext uri="{FF2B5EF4-FFF2-40B4-BE49-F238E27FC236}">
                <a16:creationId xmlns:a16="http://schemas.microsoft.com/office/drawing/2014/main" id="{17A7DB9E-14FE-4AE2-A581-1A14B8DF9C50}"/>
              </a:ext>
            </a:extLst>
          </p:cNvPr>
          <p:cNvSpPr txBox="1"/>
          <p:nvPr/>
        </p:nvSpPr>
        <p:spPr>
          <a:xfrm>
            <a:off x="8646081" y="1451748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rgbClr val="FF0000"/>
                </a:solidFill>
              </a:rPr>
              <a:t>סמינר מחקרי אירופה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85">
            <a:extLst>
              <a:ext uri="{FF2B5EF4-FFF2-40B4-BE49-F238E27FC236}">
                <a16:creationId xmlns:a16="http://schemas.microsoft.com/office/drawing/2014/main" id="{28380432-1DAE-4DF0-BC41-4E62712A4F41}"/>
              </a:ext>
            </a:extLst>
          </p:cNvPr>
          <p:cNvSpPr txBox="1"/>
          <p:nvPr/>
        </p:nvSpPr>
        <p:spPr>
          <a:xfrm>
            <a:off x="8626538" y="1898248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rgbClr val="92D050"/>
                </a:solidFill>
              </a:rPr>
              <a:t>סימולציה מדינית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6" name="TextBox 85">
            <a:extLst>
              <a:ext uri="{FF2B5EF4-FFF2-40B4-BE49-F238E27FC236}">
                <a16:creationId xmlns:a16="http://schemas.microsoft.com/office/drawing/2014/main" id="{5AFCD594-A7A4-4E7E-8062-45EE9A06DC20}"/>
              </a:ext>
            </a:extLst>
          </p:cNvPr>
          <p:cNvSpPr txBox="1"/>
          <p:nvPr/>
        </p:nvSpPr>
        <p:spPr>
          <a:xfrm>
            <a:off x="8653218" y="2336621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rgbClr val="00B0F0"/>
                </a:solidFill>
              </a:rPr>
              <a:t>סמינר מחקרי מזרח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7" name="TextBox 85">
            <a:extLst>
              <a:ext uri="{FF2B5EF4-FFF2-40B4-BE49-F238E27FC236}">
                <a16:creationId xmlns:a16="http://schemas.microsoft.com/office/drawing/2014/main" id="{6CA23110-0317-4309-A805-DD5FDD327716}"/>
              </a:ext>
            </a:extLst>
          </p:cNvPr>
          <p:cNvSpPr txBox="1"/>
          <p:nvPr/>
        </p:nvSpPr>
        <p:spPr>
          <a:xfrm>
            <a:off x="8617801" y="2806703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rgbClr val="FFC000"/>
                </a:solidFill>
              </a:rPr>
              <a:t>סמינר מחקרי ארה"ב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8" name="Oval 13">
            <a:extLst>
              <a:ext uri="{FF2B5EF4-FFF2-40B4-BE49-F238E27FC236}">
                <a16:creationId xmlns:a16="http://schemas.microsoft.com/office/drawing/2014/main" id="{1825E5E0-A45B-407E-A4F2-F7EB6D72752C}"/>
              </a:ext>
            </a:extLst>
          </p:cNvPr>
          <p:cNvSpPr/>
          <p:nvPr/>
        </p:nvSpPr>
        <p:spPr>
          <a:xfrm>
            <a:off x="11286989" y="2383561"/>
            <a:ext cx="310919" cy="37128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69" name="Oval 13">
            <a:extLst>
              <a:ext uri="{FF2B5EF4-FFF2-40B4-BE49-F238E27FC236}">
                <a16:creationId xmlns:a16="http://schemas.microsoft.com/office/drawing/2014/main" id="{1DC57BAD-B816-47B3-81BF-9654F975D5C9}"/>
              </a:ext>
            </a:extLst>
          </p:cNvPr>
          <p:cNvSpPr/>
          <p:nvPr/>
        </p:nvSpPr>
        <p:spPr>
          <a:xfrm>
            <a:off x="11286989" y="1930075"/>
            <a:ext cx="310919" cy="37128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0" name="Oval 13">
            <a:extLst>
              <a:ext uri="{FF2B5EF4-FFF2-40B4-BE49-F238E27FC236}">
                <a16:creationId xmlns:a16="http://schemas.microsoft.com/office/drawing/2014/main" id="{71CCF08F-49DB-4546-8038-65BFE50D41DE}"/>
              </a:ext>
            </a:extLst>
          </p:cNvPr>
          <p:cNvSpPr/>
          <p:nvPr/>
        </p:nvSpPr>
        <p:spPr>
          <a:xfrm>
            <a:off x="11276672" y="1424184"/>
            <a:ext cx="310919" cy="37128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1" name="Oval 13">
            <a:extLst>
              <a:ext uri="{FF2B5EF4-FFF2-40B4-BE49-F238E27FC236}">
                <a16:creationId xmlns:a16="http://schemas.microsoft.com/office/drawing/2014/main" id="{BC0EE910-0C0E-48FD-9819-D859E7593E68}"/>
              </a:ext>
            </a:extLst>
          </p:cNvPr>
          <p:cNvSpPr/>
          <p:nvPr/>
        </p:nvSpPr>
        <p:spPr>
          <a:xfrm>
            <a:off x="11285157" y="2808396"/>
            <a:ext cx="293948" cy="36594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40" name="Picture 8" descr="Related image">
            <a:extLst>
              <a:ext uri="{FF2B5EF4-FFF2-40B4-BE49-F238E27FC236}">
                <a16:creationId xmlns:a16="http://schemas.microsoft.com/office/drawing/2014/main" id="{8D6E1D39-603B-4C0F-9353-E8A00D7C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57" y="2884738"/>
            <a:ext cx="613755" cy="6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Related image">
            <a:extLst>
              <a:ext uri="{FF2B5EF4-FFF2-40B4-BE49-F238E27FC236}">
                <a16:creationId xmlns:a16="http://schemas.microsoft.com/office/drawing/2014/main" id="{F3CE7563-C3D0-4AC1-B5D0-069BAA16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115" y="4994964"/>
            <a:ext cx="923835" cy="92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7">
            <a:extLst>
              <a:ext uri="{FF2B5EF4-FFF2-40B4-BE49-F238E27FC236}">
                <a16:creationId xmlns:a16="http://schemas.microsoft.com/office/drawing/2014/main" id="{3C9A435F-0434-4779-8CE3-1265614E26B6}"/>
              </a:ext>
            </a:extLst>
          </p:cNvPr>
          <p:cNvCxnSpPr>
            <a:cxnSpLocks/>
          </p:cNvCxnSpPr>
          <p:nvPr/>
        </p:nvCxnSpPr>
        <p:spPr>
          <a:xfrm flipH="1">
            <a:off x="895115" y="6216380"/>
            <a:ext cx="1918252" cy="0"/>
          </a:xfrm>
          <a:prstGeom prst="line">
            <a:avLst/>
          </a:prstGeom>
          <a:ln w="339725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Box 79">
            <a:extLst>
              <a:ext uri="{FF2B5EF4-FFF2-40B4-BE49-F238E27FC236}">
                <a16:creationId xmlns:a16="http://schemas.microsoft.com/office/drawing/2014/main" id="{4E372FEB-4AEA-4200-AD44-F8A970E69380}"/>
              </a:ext>
            </a:extLst>
          </p:cNvPr>
          <p:cNvSpPr txBox="1"/>
          <p:nvPr/>
        </p:nvSpPr>
        <p:spPr>
          <a:xfrm>
            <a:off x="1271460" y="5999903"/>
            <a:ext cx="128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אסטרטגיה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5" name="Straight Connector 7">
            <a:extLst>
              <a:ext uri="{FF2B5EF4-FFF2-40B4-BE49-F238E27FC236}">
                <a16:creationId xmlns:a16="http://schemas.microsoft.com/office/drawing/2014/main" id="{08C85361-9449-46BD-A501-F490C29FBC06}"/>
              </a:ext>
            </a:extLst>
          </p:cNvPr>
          <p:cNvCxnSpPr>
            <a:cxnSpLocks/>
          </p:cNvCxnSpPr>
          <p:nvPr/>
        </p:nvCxnSpPr>
        <p:spPr>
          <a:xfrm flipH="1">
            <a:off x="9848714" y="6275563"/>
            <a:ext cx="1304071" cy="0"/>
          </a:xfrm>
          <a:prstGeom prst="line">
            <a:avLst/>
          </a:prstGeom>
          <a:ln w="3397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TextBox 79">
            <a:extLst>
              <a:ext uri="{FF2B5EF4-FFF2-40B4-BE49-F238E27FC236}">
                <a16:creationId xmlns:a16="http://schemas.microsoft.com/office/drawing/2014/main" id="{F8CAE1C1-AEC7-497B-B82D-26953F7EB9DD}"/>
              </a:ext>
            </a:extLst>
          </p:cNvPr>
          <p:cNvSpPr txBox="1"/>
          <p:nvPr/>
        </p:nvSpPr>
        <p:spPr>
          <a:xfrm>
            <a:off x="9601390" y="6070012"/>
            <a:ext cx="128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אישי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260621" y="1965845"/>
            <a:ext cx="64712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הכרות 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עם 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מושגים בסיסיים בתחום 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ההגנה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הלאומית והעולם הדיגיטלי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הכרת המערכת היריבה לישראל- "שחקנים", אינטרסים, איומים והזדמנויות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הכרות עם תחום ההגנה הלאומית בישראל: ארגונים, אסטרטגיות תהליכים ויכולות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he-IL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יכולת ביצוע הקשרים של זיקות הגומלין בין תחום הגנה לאומית בישראל והעולם הדיגיטלי לתחומים האחרים 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ב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ביטחון הלאומי </a:t>
            </a:r>
          </a:p>
          <a:p>
            <a:pPr algn="r" rtl="1"/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644846"/>
            <a:ext cx="109190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תחום הגנה לאומית במב"ל </a:t>
            </a:r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הישג נדרש 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1" y="1965845"/>
            <a:ext cx="5170311" cy="294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5959610" y="90075"/>
            <a:ext cx="539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3600" dirty="0">
                <a:solidFill>
                  <a:schemeClr val="bg1"/>
                </a:solidFill>
              </a:rPr>
              <a:t>הגנה לאומית – לוח משחק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003365">
            <a:off x="2420461" y="451348"/>
            <a:ext cx="6430640" cy="61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5958980" flipH="1">
            <a:off x="6983884" y="3121876"/>
            <a:ext cx="2344402" cy="40011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rot="21348228" flipH="1">
            <a:off x="3769208" y="785710"/>
            <a:ext cx="2303363" cy="40011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solidFill>
                  <a:schemeClr val="bg1"/>
                </a:solidFill>
              </a:rPr>
              <a:t>הרצאות</a:t>
            </a:r>
            <a:endParaRPr lang="he-IL" sz="2000" dirty="0">
              <a:solidFill>
                <a:schemeClr val="bg1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151667" flipH="1">
            <a:off x="1421787" y="3669373"/>
            <a:ext cx="234440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solidFill>
                  <a:schemeClr val="bg1"/>
                </a:solidFill>
              </a:rPr>
              <a:t>קורס </a:t>
            </a:r>
            <a:r>
              <a:rPr lang="he-IL" sz="2000" dirty="0" err="1" smtClean="0">
                <a:solidFill>
                  <a:schemeClr val="bg1"/>
                </a:solidFill>
              </a:rPr>
              <a:t>וסמנר</a:t>
            </a:r>
            <a:endParaRPr lang="he-IL" sz="2000" dirty="0">
              <a:solidFill>
                <a:schemeClr val="bg1"/>
              </a:solidFill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rot="21345944" flipH="1">
            <a:off x="4421789" y="6184601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solidFill>
                  <a:schemeClr val="bg1"/>
                </a:solidFill>
              </a:rPr>
              <a:t>העשרה</a:t>
            </a:r>
            <a:endParaRPr lang="he-I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solidFill>
                  <a:schemeClr val="bg1"/>
                </a:solidFill>
              </a:rPr>
              <a:t>הרצאות</a:t>
            </a:r>
            <a:endParaRPr lang="he-IL" sz="2000" dirty="0">
              <a:solidFill>
                <a:schemeClr val="bg1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ACE238C-0BD5-4D95-9C28-DE84CD69DFFB}"/>
              </a:ext>
            </a:extLst>
          </p:cNvPr>
          <p:cNvSpPr/>
          <p:nvPr/>
        </p:nvSpPr>
        <p:spPr>
          <a:xfrm>
            <a:off x="3955514" y="82856"/>
            <a:ext cx="30910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 smtClean="0">
                <a:solidFill>
                  <a:schemeClr val="bg1"/>
                </a:solidFill>
              </a:rPr>
              <a:t>התעוררות </a:t>
            </a:r>
            <a:r>
              <a:rPr lang="he-IL" b="1" dirty="0">
                <a:solidFill>
                  <a:schemeClr val="bg1"/>
                </a:solidFill>
              </a:rPr>
              <a:t>האסלאם </a:t>
            </a:r>
            <a:r>
              <a:rPr lang="he-IL" b="1" dirty="0" smtClean="0">
                <a:solidFill>
                  <a:schemeClr val="bg1"/>
                </a:solidFill>
              </a:rPr>
              <a:t>הסוני-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ר. אלשיך</a:t>
            </a:r>
          </a:p>
          <a:p>
            <a:pPr lvl="0" algn="ctr" rtl="1"/>
            <a:r>
              <a:rPr lang="he-IL" b="1" dirty="0" smtClean="0">
                <a:solidFill>
                  <a:schemeClr val="bg1"/>
                </a:solidFill>
              </a:rPr>
              <a:t>עליית </a:t>
            </a:r>
            <a:r>
              <a:rPr lang="he-IL" b="1" dirty="0">
                <a:solidFill>
                  <a:schemeClr val="bg1"/>
                </a:solidFill>
              </a:rPr>
              <a:t>הסהר השיעי </a:t>
            </a:r>
            <a:r>
              <a:rPr lang="he-IL" b="1" dirty="0" smtClean="0">
                <a:solidFill>
                  <a:schemeClr val="bg1"/>
                </a:solidFill>
              </a:rPr>
              <a:t>במזה"ת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ר. </a:t>
            </a:r>
            <a:r>
              <a:rPr lang="he-IL" b="1" dirty="0" err="1" smtClean="0">
                <a:solidFill>
                  <a:schemeClr val="bg1"/>
                </a:solidFill>
              </a:rPr>
              <a:t>צימט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הרתעה גרעינית-ד. </a:t>
            </a:r>
            <a:r>
              <a:rPr lang="he-IL" b="1" dirty="0" err="1" smtClean="0">
                <a:solidFill>
                  <a:schemeClr val="bg1"/>
                </a:solidFill>
              </a:rPr>
              <a:t>אדמסקי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52D3597-0DCA-4DEF-943D-74E34B1DBF1C}"/>
              </a:ext>
            </a:extLst>
          </p:cNvPr>
          <p:cNvSpPr/>
          <p:nvPr/>
        </p:nvSpPr>
        <p:spPr>
          <a:xfrm rot="21447071">
            <a:off x="7912376" y="2580489"/>
            <a:ext cx="1892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chemeClr val="bg1"/>
                </a:solidFill>
              </a:rPr>
              <a:t>סיור </a:t>
            </a:r>
            <a:r>
              <a:rPr lang="he-IL" b="1" dirty="0" smtClean="0">
                <a:solidFill>
                  <a:schemeClr val="bg1"/>
                </a:solidFill>
              </a:rPr>
              <a:t>אירופה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יוטמעו מרכיבי הגנה לאומית</a:t>
            </a:r>
            <a:endParaRPr lang="he-IL" b="1" dirty="0">
              <a:solidFill>
                <a:srgbClr val="FF0000"/>
              </a:solidFill>
            </a:endParaRPr>
          </a:p>
          <a:p>
            <a:pPr lvl="0" rtl="1"/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ביקור </a:t>
            </a:r>
            <a:r>
              <a:rPr lang="he-IL" b="1" dirty="0">
                <a:solidFill>
                  <a:schemeClr val="bg1"/>
                </a:solidFill>
              </a:rPr>
              <a:t>משרד החוץ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ACD3369E-8A29-42B9-82F4-4E0F929BE1FA}"/>
              </a:ext>
            </a:extLst>
          </p:cNvPr>
          <p:cNvSpPr/>
          <p:nvPr/>
        </p:nvSpPr>
        <p:spPr>
          <a:xfrm rot="21405702">
            <a:off x="1050486" y="2633375"/>
            <a:ext cx="24782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 smtClean="0">
                <a:solidFill>
                  <a:schemeClr val="bg1"/>
                </a:solidFill>
              </a:rPr>
              <a:t> יסודות </a:t>
            </a:r>
            <a:r>
              <a:rPr lang="he-IL" b="1" dirty="0" err="1" smtClean="0">
                <a:solidFill>
                  <a:schemeClr val="bg1"/>
                </a:solidFill>
              </a:rPr>
              <a:t>הבטל"מ</a:t>
            </a:r>
            <a:r>
              <a:rPr lang="he-IL" b="1" dirty="0" smtClean="0">
                <a:solidFill>
                  <a:schemeClr val="bg1"/>
                </a:solidFill>
              </a:rPr>
              <a:t> בראיה גלובלית –ע. שטרן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מרצה- טרור עולמי - ?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יום טרור עולמי</a:t>
            </a:r>
            <a:r>
              <a:rPr lang="en-US" b="1" dirty="0" smtClean="0">
                <a:solidFill>
                  <a:schemeClr val="bg1"/>
                </a:solidFill>
              </a:rPr>
              <a:t> -</a:t>
            </a:r>
            <a:r>
              <a:rPr lang="he-IL" b="1" dirty="0" smtClean="0">
                <a:solidFill>
                  <a:schemeClr val="bg1"/>
                </a:solidFill>
              </a:rPr>
              <a:t>9/11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גישות ואסכולות מפוליס לגלובליזציה –ד. נבות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מוסלמים באירופה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העונה הגלובלית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CD3369E-8A29-42B9-82F4-4E0F929BE1FA}"/>
              </a:ext>
            </a:extLst>
          </p:cNvPr>
          <p:cNvSpPr/>
          <p:nvPr/>
        </p:nvSpPr>
        <p:spPr>
          <a:xfrm rot="21405702">
            <a:off x="4536896" y="5746484"/>
            <a:ext cx="2478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 smtClean="0">
                <a:solidFill>
                  <a:schemeClr val="bg1"/>
                </a:solidFill>
              </a:rPr>
              <a:t> ר </a:t>
            </a:r>
            <a:r>
              <a:rPr lang="he-IL" b="1" dirty="0" err="1" smtClean="0">
                <a:solidFill>
                  <a:schemeClr val="bg1"/>
                </a:solidFill>
              </a:rPr>
              <a:t>מל"ל-מ.בן</a:t>
            </a:r>
            <a:r>
              <a:rPr lang="he-IL" b="1" dirty="0" smtClean="0">
                <a:solidFill>
                  <a:schemeClr val="bg1"/>
                </a:solidFill>
              </a:rPr>
              <a:t> שבת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גרעין- מ. צפרי </a:t>
            </a:r>
            <a:r>
              <a:rPr lang="he-IL" b="1" dirty="0" err="1" smtClean="0">
                <a:solidFill>
                  <a:schemeClr val="bg1"/>
                </a:solidFill>
              </a:rPr>
              <a:t>אודיז</a:t>
            </a:r>
            <a:r>
              <a:rPr lang="he-IL" b="1" dirty="0" smtClean="0">
                <a:solidFill>
                  <a:schemeClr val="bg1"/>
                </a:solidFill>
              </a:rPr>
              <a:t>, </a:t>
            </a:r>
            <a:r>
              <a:rPr lang="he-IL" b="1" dirty="0" err="1" smtClean="0">
                <a:solidFill>
                  <a:schemeClr val="bg1"/>
                </a:solidFill>
              </a:rPr>
              <a:t>א.סתר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15" y="242967"/>
            <a:ext cx="3227397" cy="202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ברלין">
  <a:themeElements>
    <a:clrScheme name="ברלין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ברלין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ברלי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TM04033917[[fn=ברלין]]</Template>
  <TotalTime>14445</TotalTime>
  <Words>348</Words>
  <Application>Microsoft Office PowerPoint</Application>
  <PresentationFormat>מסך רחב</PresentationFormat>
  <Paragraphs>135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5" baseType="lpstr">
      <vt:lpstr>Arial</vt:lpstr>
      <vt:lpstr>Calibri</vt:lpstr>
      <vt:lpstr>Levenim MT</vt:lpstr>
      <vt:lpstr>Tahoma</vt:lpstr>
      <vt:lpstr>Times New Roman</vt:lpstr>
      <vt:lpstr>Trebuchet MS</vt:lpstr>
      <vt:lpstr>ברלין</vt:lpstr>
      <vt:lpstr>תחום הגנה לאומית  מב"ל, מחזור מ"ז</vt:lpstr>
      <vt:lpstr>מצגת של PowerPoint‏</vt:lpstr>
      <vt:lpstr>רקע כללי: הזכות לחיים והזכות לביטחון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קורס עולם דיגיטלי</vt:lpstr>
      <vt:lpstr>סדנת סייבר</vt:lpstr>
      <vt:lpstr>סיור יפית/ירדן</vt:lpstr>
      <vt:lpstr>צפון, איו"ש וי-ם, דרום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הציר הכלכלי- אישור תכוניות</dc:title>
  <dc:creator>u26688</dc:creator>
  <cp:lastModifiedBy>u26657</cp:lastModifiedBy>
  <cp:revision>373</cp:revision>
  <cp:lastPrinted>2019-08-11T06:19:35Z</cp:lastPrinted>
  <dcterms:created xsi:type="dcterms:W3CDTF">2018-08-24T08:19:52Z</dcterms:created>
  <dcterms:modified xsi:type="dcterms:W3CDTF">2019-08-18T11:22:06Z</dcterms:modified>
</cp:coreProperties>
</file>