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20"/>
  </p:notesMasterIdLst>
  <p:handoutMasterIdLst>
    <p:handoutMasterId r:id="rId21"/>
  </p:handoutMasterIdLst>
  <p:sldIdLst>
    <p:sldId id="284" r:id="rId2"/>
    <p:sldId id="279" r:id="rId3"/>
    <p:sldId id="287" r:id="rId4"/>
    <p:sldId id="310" r:id="rId5"/>
    <p:sldId id="311" r:id="rId6"/>
    <p:sldId id="312" r:id="rId7"/>
    <p:sldId id="313" r:id="rId8"/>
    <p:sldId id="314" r:id="rId9"/>
    <p:sldId id="291" r:id="rId10"/>
    <p:sldId id="315" r:id="rId11"/>
    <p:sldId id="316" r:id="rId12"/>
    <p:sldId id="299" r:id="rId13"/>
    <p:sldId id="300" r:id="rId14"/>
    <p:sldId id="317" r:id="rId15"/>
    <p:sldId id="318" r:id="rId16"/>
    <p:sldId id="304" r:id="rId17"/>
    <p:sldId id="305" r:id="rId18"/>
    <p:sldId id="319" r:id="rId19"/>
  </p:sldIdLst>
  <p:sldSz cx="12192000" cy="6858000"/>
  <p:notesSz cx="6796088" cy="992822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showGuides="1">
      <p:cViewPr varScale="1">
        <p:scale>
          <a:sx n="64" d="100"/>
          <a:sy n="64" d="100"/>
        </p:scale>
        <p:origin x="680"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44971" cy="496967"/>
          </a:xfrm>
          <a:prstGeom prst="rect">
            <a:avLst/>
          </a:prstGeom>
        </p:spPr>
        <p:txBody>
          <a:bodyPr vert="horz" lIns="91107" tIns="45554" rIns="91107" bIns="45554" rtlCol="0"/>
          <a:lstStyle>
            <a:lvl1pPr algn="r">
              <a:defRPr sz="1200"/>
            </a:lvl1pPr>
          </a:lstStyle>
          <a:p>
            <a:endParaRPr lang="he-IL"/>
          </a:p>
        </p:txBody>
      </p:sp>
      <p:sp>
        <p:nvSpPr>
          <p:cNvPr id="3" name="Date Placeholder 2"/>
          <p:cNvSpPr>
            <a:spLocks noGrp="1"/>
          </p:cNvSpPr>
          <p:nvPr>
            <p:ph type="dt" sz="quarter" idx="1"/>
          </p:nvPr>
        </p:nvSpPr>
        <p:spPr>
          <a:xfrm>
            <a:off x="3849549" y="0"/>
            <a:ext cx="2944971" cy="496967"/>
          </a:xfrm>
          <a:prstGeom prst="rect">
            <a:avLst/>
          </a:prstGeom>
        </p:spPr>
        <p:txBody>
          <a:bodyPr vert="horz" lIns="91107" tIns="45554" rIns="91107" bIns="45554" rtlCol="0"/>
          <a:lstStyle>
            <a:lvl1pPr algn="l">
              <a:defRPr sz="1200"/>
            </a:lvl1pPr>
          </a:lstStyle>
          <a:p>
            <a:fld id="{CECB23BA-7F34-4B5C-BAE4-A0992124BE1B}" type="datetimeFigureOut">
              <a:rPr lang="he-IL" smtClean="0"/>
              <a:pPr/>
              <a:t>כ"ו/תמוז/תשע"ט</a:t>
            </a:fld>
            <a:endParaRPr lang="he-IL"/>
          </a:p>
        </p:txBody>
      </p:sp>
      <p:sp>
        <p:nvSpPr>
          <p:cNvPr id="4" name="Footer Placeholder 3"/>
          <p:cNvSpPr>
            <a:spLocks noGrp="1"/>
          </p:cNvSpPr>
          <p:nvPr>
            <p:ph type="ftr" sz="quarter" idx="2"/>
          </p:nvPr>
        </p:nvSpPr>
        <p:spPr>
          <a:xfrm>
            <a:off x="5" y="9431262"/>
            <a:ext cx="2944971" cy="496967"/>
          </a:xfrm>
          <a:prstGeom prst="rect">
            <a:avLst/>
          </a:prstGeom>
        </p:spPr>
        <p:txBody>
          <a:bodyPr vert="horz" lIns="91107" tIns="45554" rIns="91107" bIns="45554" rtlCol="0" anchor="b"/>
          <a:lstStyle>
            <a:lvl1pPr algn="r">
              <a:defRPr sz="1200"/>
            </a:lvl1pPr>
          </a:lstStyle>
          <a:p>
            <a:endParaRPr lang="he-IL"/>
          </a:p>
        </p:txBody>
      </p:sp>
      <p:sp>
        <p:nvSpPr>
          <p:cNvPr id="5" name="Slide Number Placeholder 4"/>
          <p:cNvSpPr>
            <a:spLocks noGrp="1"/>
          </p:cNvSpPr>
          <p:nvPr>
            <p:ph type="sldNum" sz="quarter" idx="3"/>
          </p:nvPr>
        </p:nvSpPr>
        <p:spPr>
          <a:xfrm>
            <a:off x="3849549" y="9431262"/>
            <a:ext cx="2944971" cy="496967"/>
          </a:xfrm>
          <a:prstGeom prst="rect">
            <a:avLst/>
          </a:prstGeom>
        </p:spPr>
        <p:txBody>
          <a:bodyPr vert="horz" lIns="91107" tIns="45554" rIns="91107" bIns="45554" rtlCol="0" anchor="b"/>
          <a:lstStyle>
            <a:lvl1pPr algn="l">
              <a:defRPr sz="1200"/>
            </a:lvl1pPr>
          </a:lstStyle>
          <a:p>
            <a:fld id="{C933272C-A75D-4FF3-81DE-9BFC2F4B696E}" type="slidenum">
              <a:rPr lang="he-IL" smtClean="0"/>
              <a:pPr/>
              <a:t>‹#›</a:t>
            </a:fld>
            <a:endParaRPr lang="he-IL"/>
          </a:p>
        </p:txBody>
      </p:sp>
    </p:spTree>
    <p:extLst>
      <p:ext uri="{BB962C8B-B14F-4D97-AF65-F5344CB8AC3E}">
        <p14:creationId xmlns:p14="http://schemas.microsoft.com/office/powerpoint/2010/main" val="673765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0699" y="5"/>
            <a:ext cx="2945390" cy="498225"/>
          </a:xfrm>
          <a:prstGeom prst="rect">
            <a:avLst/>
          </a:prstGeom>
        </p:spPr>
        <p:txBody>
          <a:bodyPr vert="horz" lIns="90688" tIns="45345" rIns="90688" bIns="45345" rtlCol="1"/>
          <a:lstStyle>
            <a:lvl1pPr algn="r">
              <a:defRPr sz="1200"/>
            </a:lvl1pPr>
          </a:lstStyle>
          <a:p>
            <a:endParaRPr lang="he-IL"/>
          </a:p>
        </p:txBody>
      </p:sp>
      <p:sp>
        <p:nvSpPr>
          <p:cNvPr id="3" name="מציין מיקום של תאריך 2"/>
          <p:cNvSpPr>
            <a:spLocks noGrp="1"/>
          </p:cNvSpPr>
          <p:nvPr>
            <p:ph type="dt" idx="1"/>
          </p:nvPr>
        </p:nvSpPr>
        <p:spPr>
          <a:xfrm>
            <a:off x="1574" y="5"/>
            <a:ext cx="2945390" cy="498225"/>
          </a:xfrm>
          <a:prstGeom prst="rect">
            <a:avLst/>
          </a:prstGeom>
        </p:spPr>
        <p:txBody>
          <a:bodyPr vert="horz" lIns="90688" tIns="45345" rIns="90688" bIns="45345" rtlCol="1"/>
          <a:lstStyle>
            <a:lvl1pPr algn="l">
              <a:defRPr sz="1200"/>
            </a:lvl1pPr>
          </a:lstStyle>
          <a:p>
            <a:fld id="{C0C6746B-4367-48D5-A72A-2D079182C42A}" type="datetimeFigureOut">
              <a:rPr lang="he-IL" smtClean="0"/>
              <a:pPr/>
              <a:t>כ"ו/תמוז/תשע"ט</a:t>
            </a:fld>
            <a:endParaRPr lang="he-IL"/>
          </a:p>
        </p:txBody>
      </p:sp>
      <p:sp>
        <p:nvSpPr>
          <p:cNvPr id="4" name="מציין מיקום של תמונת שקופית 3"/>
          <p:cNvSpPr>
            <a:spLocks noGrp="1" noRot="1" noChangeAspect="1"/>
          </p:cNvSpPr>
          <p:nvPr>
            <p:ph type="sldImg" idx="2"/>
          </p:nvPr>
        </p:nvSpPr>
        <p:spPr>
          <a:xfrm>
            <a:off x="420688" y="1241425"/>
            <a:ext cx="5954712" cy="3349625"/>
          </a:xfrm>
          <a:prstGeom prst="rect">
            <a:avLst/>
          </a:prstGeom>
          <a:noFill/>
          <a:ln w="12700">
            <a:solidFill>
              <a:prstClr val="black"/>
            </a:solidFill>
          </a:ln>
        </p:spPr>
        <p:txBody>
          <a:bodyPr vert="horz" lIns="90688" tIns="45345" rIns="90688" bIns="45345" rtlCol="1" anchor="ctr"/>
          <a:lstStyle/>
          <a:p>
            <a:endParaRPr lang="he-IL"/>
          </a:p>
        </p:txBody>
      </p:sp>
      <p:sp>
        <p:nvSpPr>
          <p:cNvPr id="5" name="מציין מיקום של הערות 4"/>
          <p:cNvSpPr>
            <a:spLocks noGrp="1"/>
          </p:cNvSpPr>
          <p:nvPr>
            <p:ph type="body" sz="quarter" idx="3"/>
          </p:nvPr>
        </p:nvSpPr>
        <p:spPr>
          <a:xfrm>
            <a:off x="678980" y="4777283"/>
            <a:ext cx="5438128" cy="3910115"/>
          </a:xfrm>
          <a:prstGeom prst="rect">
            <a:avLst/>
          </a:prstGeom>
        </p:spPr>
        <p:txBody>
          <a:bodyPr vert="horz" lIns="90688" tIns="45345" rIns="90688" bIns="45345"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0699" y="9430005"/>
            <a:ext cx="2945390" cy="498225"/>
          </a:xfrm>
          <a:prstGeom prst="rect">
            <a:avLst/>
          </a:prstGeom>
        </p:spPr>
        <p:txBody>
          <a:bodyPr vert="horz" lIns="90688" tIns="45345" rIns="90688" bIns="45345"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30005"/>
            <a:ext cx="2945390" cy="498225"/>
          </a:xfrm>
          <a:prstGeom prst="rect">
            <a:avLst/>
          </a:prstGeom>
        </p:spPr>
        <p:txBody>
          <a:bodyPr vert="horz" lIns="90688" tIns="45345" rIns="90688" bIns="45345" rtlCol="1" anchor="b"/>
          <a:lstStyle>
            <a:lvl1pPr algn="l">
              <a:defRPr sz="1200"/>
            </a:lvl1pPr>
          </a:lstStyle>
          <a:p>
            <a:fld id="{B948E430-6315-4B6D-A5A7-130DE98174D6}" type="slidenum">
              <a:rPr lang="he-IL" smtClean="0"/>
              <a:pPr/>
              <a:t>‹#›</a:t>
            </a:fld>
            <a:endParaRPr lang="he-IL"/>
          </a:p>
        </p:txBody>
      </p:sp>
    </p:spTree>
    <p:extLst>
      <p:ext uri="{BB962C8B-B14F-4D97-AF65-F5344CB8AC3E}">
        <p14:creationId xmlns:p14="http://schemas.microsoft.com/office/powerpoint/2010/main" val="37694326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B948E430-6315-4B6D-A5A7-130DE98174D6}"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9273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B7B0743-E54A-4DE3-8318-3DE6B7B2532A}" type="datetime8">
              <a:rPr lang="he-IL" smtClean="0"/>
              <a:pPr/>
              <a:t>29 יולי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55672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4BE760C-7A94-41C3-A450-B80F16218CF4}" type="datetime8">
              <a:rPr lang="he-IL" smtClean="0"/>
              <a:pPr/>
              <a:t>29 יולי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85104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1A3E21DA-C8E8-4C1D-AC51-292394342405}" type="datetime8">
              <a:rPr lang="he-IL" smtClean="0"/>
              <a:pPr/>
              <a:t>29 יולי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08629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7" name="סימן חיסור 6"/>
          <p:cNvSpPr/>
          <p:nvPr userDrawn="1"/>
        </p:nvSpPr>
        <p:spPr>
          <a:xfrm>
            <a:off x="-122549" y="1149772"/>
            <a:ext cx="12424528" cy="180000"/>
          </a:xfrm>
          <a:prstGeom prst="mathMinu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rgbClr val="FF0000"/>
              </a:solidFill>
            </a:endParaRPr>
          </a:p>
        </p:txBody>
      </p:sp>
      <p:sp>
        <p:nvSpPr>
          <p:cNvPr id="11" name="TextBox 10"/>
          <p:cNvSpPr txBox="1"/>
          <p:nvPr userDrawn="1"/>
        </p:nvSpPr>
        <p:spPr>
          <a:xfrm>
            <a:off x="11525693" y="6379534"/>
            <a:ext cx="542262" cy="338554"/>
          </a:xfrm>
          <a:prstGeom prst="rect">
            <a:avLst/>
          </a:prstGeom>
          <a:noFill/>
        </p:spPr>
        <p:txBody>
          <a:bodyPr wrap="square" rtlCol="1">
            <a:spAutoFit/>
          </a:bodyPr>
          <a:lstStyle/>
          <a:p>
            <a:r>
              <a:rPr lang="he-IL" sz="1600" b="0" dirty="0">
                <a:solidFill>
                  <a:schemeClr val="accent2"/>
                </a:solidFill>
              </a:rPr>
              <a:t> </a:t>
            </a:r>
            <a:fld id="{BACED41A-D597-4A48-BBC4-3CFA1BBB1333}" type="slidenum">
              <a:rPr lang="he-IL" sz="1600" b="0" i="0" smtClean="0">
                <a:solidFill>
                  <a:schemeClr val="accent2"/>
                </a:solidFill>
                <a:latin typeface="David" panose="020E0502060401010101" pitchFamily="34" charset="-79"/>
                <a:cs typeface="David" panose="020E0502060401010101" pitchFamily="34" charset="-79"/>
              </a:rPr>
              <a:t>‹#›</a:t>
            </a:fld>
            <a:endParaRPr lang="he-IL" sz="1600" b="0" i="0" dirty="0">
              <a:solidFill>
                <a:schemeClr val="accent2"/>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88397129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8F1FA0A-E1EE-47C2-AA67-C17AB08C1429}" type="datetime8">
              <a:rPr lang="he-IL" smtClean="0"/>
              <a:pPr/>
              <a:t>29 יולי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81109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0552370-ECDE-4892-8F68-280E1290C315}" type="datetime8">
              <a:rPr lang="he-IL" smtClean="0"/>
              <a:pPr/>
              <a:t>29 יולי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36582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04C18E6-8460-4774-BD42-ADF646A85709}" type="datetime8">
              <a:rPr lang="he-IL" smtClean="0"/>
              <a:pPr/>
              <a:t>29 יולי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65473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04B9AFA5-5E39-4D71-8DC9-B1F6355FEF62}" type="datetime8">
              <a:rPr lang="he-IL" smtClean="0"/>
              <a:pPr/>
              <a:t>29 יולי 19</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420520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FED08EEC-67C3-4AAD-A86B-79E3014E95CD}" type="datetime8">
              <a:rPr lang="he-IL" smtClean="0"/>
              <a:pPr/>
              <a:t>29 יולי 19</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35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3FE6649-5CCB-4B9C-84FC-73621C6521AA}" type="datetime8">
              <a:rPr lang="he-IL" smtClean="0"/>
              <a:pPr/>
              <a:t>29 יולי 19</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402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1FDC2C2-EB20-406F-8F45-E01EC6138DD8}" type="datetime8">
              <a:rPr lang="he-IL" smtClean="0"/>
              <a:pPr/>
              <a:t>29 יולי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882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341B386-3AE7-445C-8A88-939E496621C9}" type="datetime8">
              <a:rPr lang="he-IL" smtClean="0"/>
              <a:pPr/>
              <a:t>29 יולי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25466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232782-5B2D-438C-AA81-BF05A348AC99}" type="datetime8">
              <a:rPr lang="he-IL" smtClean="0"/>
              <a:pPr/>
              <a:t>29 יולי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1962A9-4FEF-4C99-8B48-2F98AB9C10F9}" type="slidenum">
              <a:rPr lang="he-IL" smtClean="0"/>
              <a:pPr/>
              <a:t>‹#›</a:t>
            </a:fld>
            <a:endParaRPr lang="he-IL"/>
          </a:p>
        </p:txBody>
      </p:sp>
    </p:spTree>
    <p:extLst>
      <p:ext uri="{BB962C8B-B14F-4D97-AF65-F5344CB8AC3E}">
        <p14:creationId xmlns:p14="http://schemas.microsoft.com/office/powerpoint/2010/main" val="159216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53496" y="2136911"/>
            <a:ext cx="9144000" cy="2303927"/>
          </a:xfrm>
        </p:spPr>
        <p:txBody>
          <a:bodyPr anchor="t">
            <a:noAutofit/>
          </a:bodyPr>
          <a:lstStyle/>
          <a:p>
            <a:pPr>
              <a:lnSpc>
                <a:spcPct val="150000"/>
              </a:lnSpc>
            </a:pPr>
            <a:r>
              <a:rPr lang="he-IL" sz="6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משוב עונת התשתית</a:t>
            </a:r>
            <a:b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700" dirty="0">
                <a:solidFill>
                  <a:schemeClr val="accent1">
                    <a:lumMod val="75000"/>
                  </a:schemeClr>
                </a:solidFill>
                <a:latin typeface="David" panose="020E0502060401010101" pitchFamily="34" charset="-79"/>
                <a:ea typeface="+mn-ea"/>
                <a:cs typeface="David" panose="020E0502060401010101" pitchFamily="34" charset="-79"/>
              </a:rPr>
              <a:t>אוקטובר 2018</a:t>
            </a:r>
          </a:p>
        </p:txBody>
      </p:sp>
      <p:sp>
        <p:nvSpPr>
          <p:cNvPr id="3" name="כותרת משנה 2"/>
          <p:cNvSpPr>
            <a:spLocks noGrp="1"/>
          </p:cNvSpPr>
          <p:nvPr>
            <p:ph type="subTitle" idx="1"/>
          </p:nvPr>
        </p:nvSpPr>
        <p:spPr>
          <a:xfrm>
            <a:off x="1514061" y="4824548"/>
            <a:ext cx="9144000" cy="1168747"/>
          </a:xfrm>
        </p:spPr>
        <p:txBody>
          <a:bodyPr>
            <a:noAutofit/>
          </a:bodyPr>
          <a:lstStyle/>
          <a:p>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מחזור מ"ו</a:t>
            </a:r>
          </a:p>
          <a:p>
            <a:r>
              <a:rPr lang="he-IL" dirty="0">
                <a:solidFill>
                  <a:schemeClr val="accent1">
                    <a:lumMod val="75000"/>
                  </a:schemeClr>
                </a:solidFill>
                <a:latin typeface="David" panose="020E0502060401010101" pitchFamily="34" charset="-79"/>
                <a:cs typeface="David" panose="020E0502060401010101" pitchFamily="34" charset="-79"/>
              </a:rPr>
              <a:t>2018-2019</a:t>
            </a:r>
          </a:p>
        </p:txBody>
      </p:sp>
      <p:pic>
        <p:nvPicPr>
          <p:cNvPr id="4" name="תמונה 3"/>
          <p:cNvPicPr>
            <a:picLocks noChangeAspect="1"/>
          </p:cNvPicPr>
          <p:nvPr/>
        </p:nvPicPr>
        <p:blipFill rotWithShape="1">
          <a:blip r:embed="rId3" cstate="print"/>
          <a:srcRect l="46802" t="40668" r="47616" b="48837"/>
          <a:stretch/>
        </p:blipFill>
        <p:spPr>
          <a:xfrm>
            <a:off x="10009004" y="394415"/>
            <a:ext cx="1933575" cy="2045048"/>
          </a:xfrm>
          <a:prstGeom prst="rect">
            <a:avLst/>
          </a:prstGeom>
        </p:spPr>
      </p:pic>
      <p:grpSp>
        <p:nvGrpSpPr>
          <p:cNvPr id="5" name="קבוצה 4">
            <a:extLst>
              <a:ext uri="{FF2B5EF4-FFF2-40B4-BE49-F238E27FC236}">
                <a16:creationId xmlns:a16="http://schemas.microsoft.com/office/drawing/2014/main" id="{E731D1CC-F784-410D-9E43-D33548C34ED0}"/>
              </a:ext>
            </a:extLst>
          </p:cNvPr>
          <p:cNvGrpSpPr/>
          <p:nvPr/>
        </p:nvGrpSpPr>
        <p:grpSpPr>
          <a:xfrm>
            <a:off x="287085" y="5518294"/>
            <a:ext cx="1244007" cy="1090325"/>
            <a:chOff x="5273750" y="5018564"/>
            <a:chExt cx="1571202" cy="1472130"/>
          </a:xfrm>
        </p:grpSpPr>
        <p:pic>
          <p:nvPicPr>
            <p:cNvPr id="6" name="תמונה 5">
              <a:extLst>
                <a:ext uri="{FF2B5EF4-FFF2-40B4-BE49-F238E27FC236}">
                  <a16:creationId xmlns:a16="http://schemas.microsoft.com/office/drawing/2014/main" id="{74312C6F-DD9D-4C57-AE16-5352A793463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874" r="6278" b="12247"/>
            <a:stretch/>
          </p:blipFill>
          <p:spPr>
            <a:xfrm>
              <a:off x="5273750" y="5018564"/>
              <a:ext cx="1571202" cy="1472130"/>
            </a:xfrm>
            <a:prstGeom prst="rect">
              <a:avLst/>
            </a:prstGeom>
          </p:spPr>
        </p:pic>
        <p:sp>
          <p:nvSpPr>
            <p:cNvPr id="7" name="TextBox 6">
              <a:extLst>
                <a:ext uri="{FF2B5EF4-FFF2-40B4-BE49-F238E27FC236}">
                  <a16:creationId xmlns:a16="http://schemas.microsoft.com/office/drawing/2014/main" id="{322A5A3E-BC66-48F0-99C5-D22281540348}"/>
                </a:ext>
              </a:extLst>
            </p:cNvPr>
            <p:cNvSpPr txBox="1"/>
            <p:nvPr/>
          </p:nvSpPr>
          <p:spPr>
            <a:xfrm rot="20382736">
              <a:off x="5415058" y="5481969"/>
              <a:ext cx="1166760" cy="792464"/>
            </a:xfrm>
            <a:prstGeom prst="rect">
              <a:avLst/>
            </a:prstGeom>
            <a:noFill/>
          </p:spPr>
          <p:txBody>
            <a:bodyPr wrap="square" lIns="0" tIns="0" rIns="0" bIns="0" rtlCol="1"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Malop</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inside</a:t>
              </a:r>
            </a:p>
          </p:txBody>
        </p:sp>
      </p:grpSp>
    </p:spTree>
    <p:extLst>
      <p:ext uri="{BB962C8B-B14F-4D97-AF65-F5344CB8AC3E}">
        <p14:creationId xmlns:p14="http://schemas.microsoft.com/office/powerpoint/2010/main" val="1036309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06815"/>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אבות האומה+ יום עיון בן-גוריון</a:t>
            </a:r>
            <a:b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4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(פרופ' יוסי בן-ארצי)</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236865619"/>
              </p:ext>
            </p:extLst>
          </p:nvPr>
        </p:nvGraphicFramePr>
        <p:xfrm>
          <a:off x="705679" y="1531768"/>
          <a:ext cx="11153913" cy="5303520"/>
        </p:xfrm>
        <a:graphic>
          <a:graphicData uri="http://schemas.openxmlformats.org/drawingml/2006/table">
            <a:tbl>
              <a:tblPr rtl="1" firstRow="1" bandRow="1">
                <a:tableStyleId>{5C22544A-7EE6-4342-B048-85BDC9FD1C3A}</a:tableStyleId>
              </a:tblPr>
              <a:tblGrid>
                <a:gridCol w="5170962">
                  <a:extLst>
                    <a:ext uri="{9D8B030D-6E8A-4147-A177-3AD203B41FA5}">
                      <a16:colId xmlns:a16="http://schemas.microsoft.com/office/drawing/2014/main" val="4212086157"/>
                    </a:ext>
                  </a:extLst>
                </a:gridCol>
                <a:gridCol w="1392033">
                  <a:extLst>
                    <a:ext uri="{9D8B030D-6E8A-4147-A177-3AD203B41FA5}">
                      <a16:colId xmlns:a16="http://schemas.microsoft.com/office/drawing/2014/main" val="3669644278"/>
                    </a:ext>
                  </a:extLst>
                </a:gridCol>
                <a:gridCol w="1001148">
                  <a:extLst>
                    <a:ext uri="{9D8B030D-6E8A-4147-A177-3AD203B41FA5}">
                      <a16:colId xmlns:a16="http://schemas.microsoft.com/office/drawing/2014/main" val="608925306"/>
                    </a:ext>
                  </a:extLst>
                </a:gridCol>
                <a:gridCol w="1196590">
                  <a:extLst>
                    <a:ext uri="{9D8B030D-6E8A-4147-A177-3AD203B41FA5}">
                      <a16:colId xmlns:a16="http://schemas.microsoft.com/office/drawing/2014/main" val="1443552393"/>
                    </a:ext>
                  </a:extLst>
                </a:gridCol>
                <a:gridCol w="1196590">
                  <a:extLst>
                    <a:ext uri="{9D8B030D-6E8A-4147-A177-3AD203B41FA5}">
                      <a16:colId xmlns:a16="http://schemas.microsoft.com/office/drawing/2014/main" val="3059699063"/>
                    </a:ext>
                  </a:extLst>
                </a:gridCol>
                <a:gridCol w="1196590">
                  <a:extLst>
                    <a:ext uri="{9D8B030D-6E8A-4147-A177-3AD203B41FA5}">
                      <a16:colId xmlns:a16="http://schemas.microsoft.com/office/drawing/2014/main" val="3629592641"/>
                    </a:ext>
                  </a:extLst>
                </a:gridCol>
              </a:tblGrid>
              <a:tr h="61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0">
                <a:tc gridSpan="6">
                  <a:txBody>
                    <a:bodyPr/>
                    <a:lstStyle/>
                    <a:p>
                      <a:pPr rtl="1"/>
                      <a:r>
                        <a:rPr lang="he-IL" sz="1800" b="1" dirty="0">
                          <a:latin typeface="David" panose="020E0502060401010101" pitchFamily="34" charset="-79"/>
                          <a:cs typeface="David" panose="020E0502060401010101" pitchFamily="34" charset="-79"/>
                        </a:rPr>
                        <a:t>סדרת הרצאות אבות האומה:</a:t>
                      </a:r>
                    </a:p>
                  </a:txBody>
                  <a:tcPr anchor="ctr">
                    <a:solidFill>
                      <a:schemeClr val="bg1">
                        <a:lumMod val="85000"/>
                      </a:schemeClr>
                    </a:solidFill>
                  </a:tcPr>
                </a:tc>
                <a:tc hMerge="1">
                  <a:txBody>
                    <a:bodyPr/>
                    <a:lstStyle/>
                    <a:p>
                      <a:pPr marL="0" algn="ctr" defTabSz="914400" rtl="1" eaLnBrk="1" latinLnBrk="0" hangingPunct="1"/>
                      <a:endParaRPr lang="he-IL" sz="1800" kern="1200" dirty="0">
                        <a:solidFill>
                          <a:srgbClr val="FF0000"/>
                        </a:solidFill>
                        <a:latin typeface="David" panose="020E0502060401010101" pitchFamily="34" charset="-79"/>
                        <a:ea typeface="+mn-ea"/>
                        <a:cs typeface="David" panose="020E0502060401010101" pitchFamily="34" charset="-79"/>
                      </a:endParaRPr>
                    </a:p>
                  </a:txBody>
                  <a:tcPr anchor="ctr"/>
                </a:tc>
                <a:tc hMerge="1">
                  <a:txBody>
                    <a:bodyPr/>
                    <a:lstStyle/>
                    <a:p>
                      <a:pPr algn="ctr" rtl="1"/>
                      <a:endParaRPr lang="he-IL" dirty="0">
                        <a:solidFill>
                          <a:schemeClr val="accent1"/>
                        </a:solidFill>
                        <a:latin typeface="David" panose="020E0502060401010101" pitchFamily="34" charset="-79"/>
                        <a:cs typeface="David" panose="020E0502060401010101" pitchFamily="34" charset="-79"/>
                      </a:endParaRPr>
                    </a:p>
                  </a:txBody>
                  <a:tcPr anchor="ctr"/>
                </a:tc>
                <a:tc hMerge="1">
                  <a:txBody>
                    <a:bodyPr/>
                    <a:lstStyle/>
                    <a:p>
                      <a:pPr algn="ctr" rtl="1"/>
                      <a:endParaRPr lang="he-IL" dirty="0">
                        <a:latin typeface="David" panose="020E0502060401010101" pitchFamily="34" charset="-79"/>
                        <a:cs typeface="David" panose="020E0502060401010101" pitchFamily="34" charset="-79"/>
                      </a:endParaRPr>
                    </a:p>
                  </a:txBody>
                  <a:tcPr anchor="ctr"/>
                </a:tc>
                <a:tc hMerge="1">
                  <a:txBody>
                    <a:bodyPr/>
                    <a:lstStyle/>
                    <a:p>
                      <a:pPr algn="ctr" rtl="1"/>
                      <a:endParaRPr lang="he-IL" dirty="0">
                        <a:latin typeface="David" panose="020E0502060401010101" pitchFamily="34" charset="-79"/>
                        <a:cs typeface="David" panose="020E0502060401010101" pitchFamily="34" charset="-79"/>
                      </a:endParaRPr>
                    </a:p>
                  </a:txBody>
                  <a:tcPr anchor="ctr"/>
                </a:tc>
                <a:tc hMerge="1">
                  <a:txBody>
                    <a:bodyPr/>
                    <a:lstStyle/>
                    <a:p>
                      <a:pPr algn="ctr" rtl="1"/>
                      <a:endParaRPr lang="he-IL" b="1" dirty="0">
                        <a:solidFill>
                          <a:schemeClr val="accent1"/>
                        </a:solidFill>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046206537"/>
                  </a:ext>
                </a:extLst>
              </a:tr>
              <a:tr h="0">
                <a:tc>
                  <a:txBody>
                    <a:bodyPr/>
                    <a:lstStyle/>
                    <a:p>
                      <a:pPr rtl="1"/>
                      <a:r>
                        <a:rPr lang="he-IL" sz="1600" b="0" dirty="0">
                          <a:latin typeface="David" panose="020E0502060401010101" pitchFamily="34" charset="-79"/>
                          <a:cs typeface="David" panose="020E0502060401010101" pitchFamily="34" charset="-79"/>
                        </a:rPr>
                        <a:t>ההרצאות השיגו את מטרותיהן?</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dirty="0">
                          <a:solidFill>
                            <a:schemeClr val="tx1"/>
                          </a:solidFill>
                          <a:latin typeface="David" panose="020E0502060401010101" pitchFamily="34" charset="-79"/>
                          <a:cs typeface="David" panose="020E0502060401010101" pitchFamily="34" charset="-79"/>
                        </a:rPr>
                        <a:t>4.60</a:t>
                      </a:r>
                    </a:p>
                  </a:txBody>
                  <a:tcPr anchor="ctr"/>
                </a:tc>
                <a:tc>
                  <a:txBody>
                    <a:bodyPr/>
                    <a:lstStyle/>
                    <a:p>
                      <a:pPr algn="ctr" rtl="1"/>
                      <a:r>
                        <a:rPr lang="he-IL" dirty="0">
                          <a:solidFill>
                            <a:schemeClr val="tx1"/>
                          </a:solidFill>
                          <a:latin typeface="David" panose="020E0502060401010101" pitchFamily="34" charset="-79"/>
                          <a:cs typeface="David" panose="020E0502060401010101" pitchFamily="34" charset="-79"/>
                        </a:rPr>
                        <a:t>5.0</a:t>
                      </a:r>
                    </a:p>
                  </a:txBody>
                  <a:tcPr anchor="ctr"/>
                </a:tc>
                <a:tc>
                  <a:txBody>
                    <a:bodyPr/>
                    <a:lstStyle/>
                    <a:p>
                      <a:pPr algn="ctr" rtl="1"/>
                      <a:r>
                        <a:rPr lang="he-IL" b="0" dirty="0">
                          <a:solidFill>
                            <a:schemeClr val="accent1"/>
                          </a:solidFill>
                          <a:latin typeface="David" panose="020E0502060401010101" pitchFamily="34" charset="-79"/>
                          <a:cs typeface="David" panose="020E0502060401010101" pitchFamily="34" charset="-79"/>
                        </a:rPr>
                        <a:t>5.28</a:t>
                      </a:r>
                    </a:p>
                  </a:txBody>
                  <a:tcPr anchor="ctr"/>
                </a:tc>
                <a:extLst>
                  <a:ext uri="{0D108BD9-81ED-4DB2-BD59-A6C34878D82A}">
                    <a16:rowId xmlns:a16="http://schemas.microsoft.com/office/drawing/2014/main" val="2717569957"/>
                  </a:ext>
                </a:extLst>
              </a:tr>
              <a:tr h="0">
                <a:tc>
                  <a:txBody>
                    <a:bodyPr/>
                    <a:lstStyle/>
                    <a:p>
                      <a:pPr rtl="1"/>
                      <a:r>
                        <a:rPr lang="he-IL" sz="1600" b="0" dirty="0">
                          <a:latin typeface="David" panose="020E0502060401010101" pitchFamily="34" charset="-79"/>
                          <a:cs typeface="David" panose="020E0502060401010101" pitchFamily="34" charset="-79"/>
                        </a:rPr>
                        <a:t>איכות ההוראה בהרצאות?</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4.81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4.36</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4.97</a:t>
                      </a:r>
                    </a:p>
                  </a:txBody>
                  <a:tcPr anchor="ctr"/>
                </a:tc>
                <a:tc>
                  <a:txBody>
                    <a:bodyPr/>
                    <a:lstStyle/>
                    <a:p>
                      <a:pPr algn="ctr" rtl="1"/>
                      <a:r>
                        <a:rPr lang="he-IL" b="0" dirty="0">
                          <a:solidFill>
                            <a:schemeClr val="accent1"/>
                          </a:solidFill>
                          <a:latin typeface="David" panose="020E0502060401010101" pitchFamily="34" charset="-79"/>
                          <a:cs typeface="David" panose="020E0502060401010101" pitchFamily="34" charset="-79"/>
                        </a:rPr>
                        <a:t>5.28</a:t>
                      </a:r>
                    </a:p>
                  </a:txBody>
                  <a:tcPr anchor="ctr"/>
                </a:tc>
                <a:extLst>
                  <a:ext uri="{0D108BD9-81ED-4DB2-BD59-A6C34878D82A}">
                    <a16:rowId xmlns:a16="http://schemas.microsoft.com/office/drawing/2014/main" val="1200385217"/>
                  </a:ext>
                </a:extLst>
              </a:tr>
              <a:tr h="0">
                <a:tc>
                  <a:txBody>
                    <a:bodyPr/>
                    <a:lstStyle/>
                    <a:p>
                      <a:pPr rtl="1"/>
                      <a:r>
                        <a:rPr lang="he-IL" sz="1600" b="0" dirty="0">
                          <a:latin typeface="David" panose="020E0502060401010101" pitchFamily="34" charset="-79"/>
                          <a:cs typeface="David" panose="020E0502060401010101" pitchFamily="34" charset="-79"/>
                        </a:rPr>
                        <a:t>ההרצאות אתגרו מחשבתית והקנו כלי חשיבה וניתוח?</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4.37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3.90</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4.43</a:t>
                      </a:r>
                    </a:p>
                  </a:txBody>
                  <a:tcPr anchor="ctr"/>
                </a:tc>
                <a:tc>
                  <a:txBody>
                    <a:bodyPr/>
                    <a:lstStyle/>
                    <a:p>
                      <a:pPr algn="ctr" rtl="1"/>
                      <a:r>
                        <a:rPr lang="he-IL" dirty="0">
                          <a:solidFill>
                            <a:schemeClr val="tx1"/>
                          </a:solidFill>
                          <a:latin typeface="David" panose="020E0502060401010101" pitchFamily="34" charset="-79"/>
                          <a:cs typeface="David" panose="020E0502060401010101" pitchFamily="34" charset="-79"/>
                        </a:rPr>
                        <a:t>4.85</a:t>
                      </a:r>
                    </a:p>
                  </a:txBody>
                  <a:tcPr anchor="ctr"/>
                </a:tc>
                <a:extLst>
                  <a:ext uri="{0D108BD9-81ED-4DB2-BD59-A6C34878D82A}">
                    <a16:rowId xmlns:a16="http://schemas.microsoft.com/office/drawing/2014/main" val="1319601091"/>
                  </a:ext>
                </a:extLst>
              </a:tr>
              <a:tr h="361006">
                <a:tc gridSpan="6">
                  <a:txBody>
                    <a:bodyPr/>
                    <a:lstStyle/>
                    <a:p>
                      <a:pPr marL="0" algn="r" defTabSz="914400" rtl="1" eaLnBrk="1" latinLnBrk="0" hangingPunct="1"/>
                      <a:r>
                        <a:rPr lang="he-IL" sz="1800" b="1" kern="1200" dirty="0">
                          <a:solidFill>
                            <a:schemeClr val="dk1"/>
                          </a:solidFill>
                          <a:latin typeface="David" panose="020E0502060401010101" pitchFamily="34" charset="-79"/>
                          <a:ea typeface="+mn-ea"/>
                          <a:cs typeface="David" panose="020E0502060401010101" pitchFamily="34" charset="-79"/>
                        </a:rPr>
                        <a:t>יום עיון בן-גוריון:</a:t>
                      </a:r>
                    </a:p>
                  </a:txBody>
                  <a:tcPr anchor="ctr">
                    <a:solidFill>
                      <a:schemeClr val="bg1">
                        <a:lumMod val="85000"/>
                      </a:schemeClr>
                    </a:solidFill>
                  </a:tcPr>
                </a:tc>
                <a:tc hMerge="1">
                  <a:txBody>
                    <a:bodyPr/>
                    <a:lstStyle/>
                    <a:p>
                      <a:pPr marL="0" algn="ctr" defTabSz="914400" rtl="1" eaLnBrk="1" latinLnBrk="0" hangingPunct="1"/>
                      <a:endParaRPr lang="he-IL" sz="18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algn="ct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65052145"/>
                  </a:ext>
                </a:extLst>
              </a:tr>
              <a:tr h="391090">
                <a:tc>
                  <a:txBody>
                    <a:bodyPr/>
                    <a:lstStyle/>
                    <a:p>
                      <a:pPr rtl="1"/>
                      <a:r>
                        <a:rPr lang="he-IL" sz="1600" b="0" dirty="0">
                          <a:latin typeface="David" panose="020E0502060401010101" pitchFamily="34" charset="-79"/>
                          <a:cs typeface="David" panose="020E0502060401010101" pitchFamily="34" charset="-79"/>
                        </a:rPr>
                        <a:t>יום העיון השיג את מטרותיו?</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5.54</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4.78</a:t>
                      </a:r>
                    </a:p>
                  </a:txBody>
                  <a:tcPr anchor="ctr"/>
                </a:tc>
                <a:tc>
                  <a:txBody>
                    <a:bodyPr/>
                    <a:lstStyle/>
                    <a:p>
                      <a:pPr algn="ctr" rtl="1"/>
                      <a:r>
                        <a:rPr lang="he-IL" dirty="0">
                          <a:latin typeface="David" panose="020E0502060401010101" pitchFamily="34" charset="-79"/>
                          <a:cs typeface="David" panose="020E0502060401010101" pitchFamily="34" charset="-79"/>
                        </a:rPr>
                        <a:t>4.85</a:t>
                      </a:r>
                    </a:p>
                  </a:txBody>
                  <a:tcPr anchor="ctr"/>
                </a:tc>
                <a:extLst>
                  <a:ext uri="{0D108BD9-81ED-4DB2-BD59-A6C34878D82A}">
                    <a16:rowId xmlns:a16="http://schemas.microsoft.com/office/drawing/2014/main" val="2184995642"/>
                  </a:ext>
                </a:extLst>
              </a:tr>
              <a:tr h="391090">
                <a:tc>
                  <a:txBody>
                    <a:bodyPr/>
                    <a:lstStyle/>
                    <a:p>
                      <a:pPr rtl="1"/>
                      <a:r>
                        <a:rPr lang="he-IL" sz="1600" b="0" dirty="0">
                          <a:latin typeface="David" panose="020E0502060401010101" pitchFamily="34" charset="-79"/>
                          <a:cs typeface="David" panose="020E0502060401010101" pitchFamily="34" charset="-79"/>
                        </a:rPr>
                        <a:t>איכות התכנון וביצוע יום העיון בצוותים?</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5.68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accent1"/>
                          </a:solidFill>
                          <a:latin typeface="David" panose="020E0502060401010101" pitchFamily="34" charset="-79"/>
                          <a:ea typeface="+mn-ea"/>
                          <a:cs typeface="David" panose="020E0502060401010101" pitchFamily="34" charset="-79"/>
                        </a:rPr>
                        <a:t>5.02</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4.66</a:t>
                      </a:r>
                    </a:p>
                  </a:txBody>
                  <a:tcPr anchor="ctr"/>
                </a:tc>
                <a:tc>
                  <a:txBody>
                    <a:bodyPr/>
                    <a:lstStyle/>
                    <a:p>
                      <a:pPr algn="ctr" rtl="1"/>
                      <a:r>
                        <a:rPr lang="he-IL" dirty="0">
                          <a:latin typeface="David" panose="020E0502060401010101" pitchFamily="34" charset="-79"/>
                          <a:cs typeface="David" panose="020E0502060401010101" pitchFamily="34" charset="-79"/>
                        </a:rPr>
                        <a:t>4.85</a:t>
                      </a:r>
                    </a:p>
                  </a:txBody>
                  <a:tcPr anchor="ctr"/>
                </a:tc>
                <a:extLst>
                  <a:ext uri="{0D108BD9-81ED-4DB2-BD59-A6C34878D82A}">
                    <a16:rowId xmlns:a16="http://schemas.microsoft.com/office/drawing/2014/main" val="3432614387"/>
                  </a:ext>
                </a:extLst>
              </a:tr>
              <a:tr h="703389">
                <a:tc gridSpan="6">
                  <a:txBody>
                    <a:bodyPr/>
                    <a:lstStyle/>
                    <a:p>
                      <a:pPr rtl="1"/>
                      <a:r>
                        <a:rPr lang="he-IL" b="1" dirty="0">
                          <a:latin typeface="David" panose="020E0502060401010101" pitchFamily="34" charset="-79"/>
                          <a:cs typeface="David" panose="020E0502060401010101" pitchFamily="34" charset="-79"/>
                        </a:rPr>
                        <a:t>נקודות לשימור בסדרת ההרצאות וביום העיון?</a:t>
                      </a:r>
                    </a:p>
                    <a:p>
                      <a:pPr marL="285750" indent="-285750" rtl="1">
                        <a:buFont typeface="Arial" panose="020B0604020202020204" pitchFamily="34" charset="0"/>
                        <a:buChar char="•"/>
                      </a:pPr>
                      <a:r>
                        <a:rPr lang="he-IL" sz="1600" b="1" u="none" dirty="0">
                          <a:latin typeface="David" panose="020E0502060401010101" pitchFamily="34" charset="-79"/>
                          <a:cs typeface="David" panose="020E0502060401010101" pitchFamily="34" charset="-79"/>
                        </a:rPr>
                        <a:t>אמיר גולדשטיין </a:t>
                      </a:r>
                      <a:r>
                        <a:rPr lang="he-IL" sz="1600" u="none" dirty="0">
                          <a:latin typeface="David" panose="020E0502060401010101" pitchFamily="34" charset="-79"/>
                          <a:cs typeface="David" panose="020E0502060401010101" pitchFamily="34" charset="-79"/>
                        </a:rPr>
                        <a:t>(*11)- דוגמה </a:t>
                      </a:r>
                      <a:r>
                        <a:rPr lang="he-IL" sz="1600" u="none" dirty="0" err="1">
                          <a:latin typeface="David" panose="020E0502060401010101" pitchFamily="34" charset="-79"/>
                          <a:cs typeface="David" panose="020E0502060401010101" pitchFamily="34" charset="-79"/>
                        </a:rPr>
                        <a:t>לאיך</a:t>
                      </a:r>
                      <a:r>
                        <a:rPr lang="he-IL" sz="1600" u="none" dirty="0">
                          <a:latin typeface="David" panose="020E0502060401010101" pitchFamily="34" charset="-79"/>
                          <a:cs typeface="David" panose="020E0502060401010101" pitchFamily="34" charset="-79"/>
                        </a:rPr>
                        <a:t> להציג מישהו בסדר גודל של </a:t>
                      </a:r>
                      <a:r>
                        <a:rPr lang="he-IL" sz="1600" u="none" dirty="0" err="1">
                          <a:latin typeface="David" panose="020E0502060401010101" pitchFamily="34" charset="-79"/>
                          <a:cs typeface="David" panose="020E0502060401010101" pitchFamily="34" charset="-79"/>
                        </a:rPr>
                        <a:t>זבוטינסקי</a:t>
                      </a:r>
                      <a:r>
                        <a:rPr lang="he-IL" sz="1600" u="none" dirty="0">
                          <a:latin typeface="David" panose="020E0502060401010101" pitchFamily="34" charset="-79"/>
                          <a:cs typeface="David" panose="020E0502060401010101" pitchFamily="34" charset="-79"/>
                        </a:rPr>
                        <a:t>, </a:t>
                      </a:r>
                      <a:r>
                        <a:rPr lang="he-IL" sz="1600" b="1" u="none" dirty="0">
                          <a:latin typeface="David" panose="020E0502060401010101" pitchFamily="34" charset="-79"/>
                          <a:cs typeface="David" panose="020E0502060401010101" pitchFamily="34" charset="-79"/>
                        </a:rPr>
                        <a:t>אניטה שפירא </a:t>
                      </a:r>
                      <a:r>
                        <a:rPr lang="he-IL" sz="1600" u="none" dirty="0">
                          <a:latin typeface="David" panose="020E0502060401010101" pitchFamily="34" charset="-79"/>
                          <a:cs typeface="David" panose="020E0502060401010101" pitchFamily="34" charset="-79"/>
                        </a:rPr>
                        <a:t>(*7)- העברה מעניינת ומעמיקה</a:t>
                      </a:r>
                    </a:p>
                    <a:p>
                      <a:pPr marL="285750" indent="-285750" rtl="1">
                        <a:buFont typeface="Arial" panose="020B0604020202020204" pitchFamily="34" charset="0"/>
                        <a:buChar char="•"/>
                      </a:pPr>
                      <a:r>
                        <a:rPr lang="he-IL" sz="1600" b="1" u="none" dirty="0">
                          <a:latin typeface="David" panose="020E0502060401010101" pitchFamily="34" charset="-79"/>
                          <a:cs typeface="David" panose="020E0502060401010101" pitchFamily="34" charset="-79"/>
                        </a:rPr>
                        <a:t>מתכונת מעולה ללימוד הנושא</a:t>
                      </a:r>
                      <a:r>
                        <a:rPr lang="he-IL" sz="1600" u="none" dirty="0">
                          <a:latin typeface="David" panose="020E0502060401010101" pitchFamily="34" charset="-79"/>
                          <a:cs typeface="David" panose="020E0502060401010101" pitchFamily="34" charset="-79"/>
                        </a:rPr>
                        <a:t>, לבושתי למדתי על חלקם (אבות האומה) בפעם הראשונה</a:t>
                      </a:r>
                      <a:endParaRPr lang="en-US" sz="1600" u="none" dirty="0">
                        <a:latin typeface="David" panose="020E0502060401010101" pitchFamily="34" charset="-79"/>
                        <a:cs typeface="David" panose="020E0502060401010101" pitchFamily="34" charset="-79"/>
                      </a:endParaRPr>
                    </a:p>
                    <a:p>
                      <a:pPr marL="285750" indent="-285750" algn="l" rtl="0">
                        <a:buFont typeface="Arial" panose="020B0604020202020204" pitchFamily="34" charset="0"/>
                        <a:buChar char="•"/>
                      </a:pPr>
                      <a:r>
                        <a:rPr lang="en-US" sz="1600" u="none" dirty="0">
                          <a:latin typeface="David" panose="020E0502060401010101" pitchFamily="34" charset="-79"/>
                          <a:cs typeface="David" panose="020E0502060401010101" pitchFamily="34" charset="-79"/>
                        </a:rPr>
                        <a:t>Anita Shapira (*2)</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703389">
                <a:tc gridSpan="6">
                  <a:txBody>
                    <a:bodyPr/>
                    <a:lstStyle/>
                    <a:p>
                      <a:pPr rtl="1"/>
                      <a:r>
                        <a:rPr lang="he-IL" b="1" dirty="0">
                          <a:latin typeface="David" panose="020E0502060401010101" pitchFamily="34" charset="-79"/>
                          <a:cs typeface="David" panose="020E0502060401010101" pitchFamily="34" charset="-79"/>
                        </a:rPr>
                        <a:t>נקודות לשיפור בסדרת ההרצאות וביום העיון?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יוסף שלהב </a:t>
                      </a:r>
                      <a:r>
                        <a:rPr lang="he-IL" sz="1600" b="1" dirty="0">
                          <a:solidFill>
                            <a:srgbClr val="FF0000"/>
                          </a:solidFill>
                          <a:latin typeface="David" panose="020E0502060401010101" pitchFamily="34" charset="-79"/>
                          <a:cs typeface="David" panose="020E0502060401010101" pitchFamily="34" charset="-79"/>
                        </a:rPr>
                        <a:t>(*11) </a:t>
                      </a:r>
                      <a:r>
                        <a:rPr lang="he-IL" sz="1600" dirty="0">
                          <a:latin typeface="David" panose="020E0502060401010101" pitchFamily="34" charset="-79"/>
                          <a:cs typeface="David" panose="020E0502060401010101" pitchFamily="34" charset="-79"/>
                        </a:rPr>
                        <a:t>ההרצאה על הרב קוק הייתה מאכזבת ומשעממת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לקיים מרתון </a:t>
                      </a:r>
                      <a:r>
                        <a:rPr lang="en-US" sz="1600" dirty="0">
                          <a:latin typeface="David" panose="020E0502060401010101" pitchFamily="34" charset="-79"/>
                          <a:cs typeface="David" panose="020E0502060401010101" pitchFamily="34" charset="-79"/>
                        </a:rPr>
                        <a:t>TED</a:t>
                      </a:r>
                      <a:r>
                        <a:rPr lang="he-IL" sz="1600" dirty="0">
                          <a:latin typeface="David" panose="020E0502060401010101" pitchFamily="34" charset="-79"/>
                          <a:cs typeface="David" panose="020E0502060401010101" pitchFamily="34" charset="-79"/>
                        </a:rPr>
                        <a:t> על מנהיגים משפיעים וכך לחשוף אותנו לרבים יותר</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2990349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835779251"/>
              </p:ext>
            </p:extLst>
          </p:nvPr>
        </p:nvGraphicFramePr>
        <p:xfrm>
          <a:off x="467142" y="1899512"/>
          <a:ext cx="11253304" cy="4040310"/>
        </p:xfrm>
        <a:graphic>
          <a:graphicData uri="http://schemas.openxmlformats.org/drawingml/2006/table">
            <a:tbl>
              <a:tblPr rtl="1" firstRow="1" bandRow="1">
                <a:tableStyleId>{5C22544A-7EE6-4342-B048-85BDC9FD1C3A}</a:tableStyleId>
              </a:tblPr>
              <a:tblGrid>
                <a:gridCol w="5293366">
                  <a:extLst>
                    <a:ext uri="{9D8B030D-6E8A-4147-A177-3AD203B41FA5}">
                      <a16:colId xmlns:a16="http://schemas.microsoft.com/office/drawing/2014/main" val="4212086157"/>
                    </a:ext>
                  </a:extLst>
                </a:gridCol>
                <a:gridCol w="1293934">
                  <a:extLst>
                    <a:ext uri="{9D8B030D-6E8A-4147-A177-3AD203B41FA5}">
                      <a16:colId xmlns:a16="http://schemas.microsoft.com/office/drawing/2014/main" val="3669644278"/>
                    </a:ext>
                  </a:extLst>
                </a:gridCol>
                <a:gridCol w="784202">
                  <a:extLst>
                    <a:ext uri="{9D8B030D-6E8A-4147-A177-3AD203B41FA5}">
                      <a16:colId xmlns:a16="http://schemas.microsoft.com/office/drawing/2014/main" val="608925306"/>
                    </a:ext>
                  </a:extLst>
                </a:gridCol>
                <a:gridCol w="1293934">
                  <a:extLst>
                    <a:ext uri="{9D8B030D-6E8A-4147-A177-3AD203B41FA5}">
                      <a16:colId xmlns:a16="http://schemas.microsoft.com/office/drawing/2014/main" val="1443552393"/>
                    </a:ext>
                  </a:extLst>
                </a:gridCol>
                <a:gridCol w="1293934">
                  <a:extLst>
                    <a:ext uri="{9D8B030D-6E8A-4147-A177-3AD203B41FA5}">
                      <a16:colId xmlns:a16="http://schemas.microsoft.com/office/drawing/2014/main" val="3416542356"/>
                    </a:ext>
                  </a:extLst>
                </a:gridCol>
                <a:gridCol w="1293934">
                  <a:extLst>
                    <a:ext uri="{9D8B030D-6E8A-4147-A177-3AD203B41FA5}">
                      <a16:colId xmlns:a16="http://schemas.microsoft.com/office/drawing/2014/main" val="3629592641"/>
                    </a:ext>
                  </a:extLst>
                </a:gridCol>
              </a:tblGrid>
              <a:tr h="605685">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792000">
                <a:tc>
                  <a:txBody>
                    <a:bodyPr/>
                    <a:lstStyle/>
                    <a:p>
                      <a:pPr rtl="1"/>
                      <a:r>
                        <a:rPr lang="he-IL" b="1" dirty="0">
                          <a:latin typeface="David" panose="020E0502060401010101" pitchFamily="34" charset="-79"/>
                          <a:cs typeface="David" panose="020E0502060401010101" pitchFamily="34" charset="-79"/>
                        </a:rPr>
                        <a:t>הסיור השיג את מטרותיו ותרם להבנת תופעות ורעיונות הנלמדים במב"ל?</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3.28</a:t>
                      </a:r>
                    </a:p>
                  </a:txBody>
                  <a:tcPr anchor="ctr"/>
                </a:tc>
                <a:tc>
                  <a:txBody>
                    <a:bodyPr/>
                    <a:lstStyle/>
                    <a:p>
                      <a:pPr algn="ctr" rtl="1"/>
                      <a:r>
                        <a:rPr lang="he-IL" dirty="0">
                          <a:solidFill>
                            <a:schemeClr val="tx1"/>
                          </a:solidFill>
                          <a:latin typeface="David" panose="020E0502060401010101" pitchFamily="34" charset="-79"/>
                          <a:cs typeface="David" panose="020E0502060401010101" pitchFamily="34" charset="-79"/>
                        </a:rPr>
                        <a:t>4.63</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5.0</a:t>
                      </a:r>
                    </a:p>
                  </a:txBody>
                  <a:tcPr anchor="ctr"/>
                </a:tc>
                <a:extLst>
                  <a:ext uri="{0D108BD9-81ED-4DB2-BD59-A6C34878D82A}">
                    <a16:rowId xmlns:a16="http://schemas.microsoft.com/office/drawing/2014/main" val="3046206537"/>
                  </a:ext>
                </a:extLst>
              </a:tr>
              <a:tr h="1236630">
                <a:tc gridSpan="6">
                  <a:txBody>
                    <a:bodyPr/>
                    <a:lstStyle/>
                    <a:p>
                      <a:pPr rtl="1">
                        <a:lnSpc>
                          <a:spcPct val="150000"/>
                        </a:lnSpc>
                      </a:pPr>
                      <a:r>
                        <a:rPr lang="he-IL" sz="2000" b="1" dirty="0">
                          <a:latin typeface="David" panose="020E0502060401010101" pitchFamily="34" charset="-79"/>
                          <a:cs typeface="David" panose="020E0502060401010101" pitchFamily="34" charset="-79"/>
                        </a:rPr>
                        <a:t>נקודות לשימור?</a:t>
                      </a:r>
                    </a:p>
                    <a:p>
                      <a:pPr marL="285750" indent="-285750" rtl="1">
                        <a:buFont typeface="Arial" panose="020B0604020202020204" pitchFamily="34" charset="0"/>
                        <a:buChar char="•"/>
                      </a:pPr>
                      <a:r>
                        <a:rPr lang="he-IL" sz="1800" b="1" i="0" u="none" dirty="0">
                          <a:latin typeface="David" panose="020E0502060401010101" pitchFamily="34" charset="-79"/>
                          <a:cs typeface="David" panose="020E0502060401010101" pitchFamily="34" charset="-79"/>
                        </a:rPr>
                        <a:t>הביקור בנמל- </a:t>
                      </a:r>
                      <a:r>
                        <a:rPr lang="he-IL" sz="1800" u="none" dirty="0">
                          <a:latin typeface="David" panose="020E0502060401010101" pitchFamily="34" charset="-79"/>
                          <a:cs typeface="David" panose="020E0502060401010101" pitchFamily="34" charset="-79"/>
                        </a:rPr>
                        <a:t>מרתק ומהווה אירוע בקנה מידה יוצא דופן (*15)</a:t>
                      </a:r>
                    </a:p>
                    <a:p>
                      <a:pPr marL="285750" indent="-285750" rtl="1">
                        <a:buFont typeface="Arial" panose="020B0604020202020204" pitchFamily="34" charset="0"/>
                        <a:buChar char="•"/>
                      </a:pPr>
                      <a:r>
                        <a:rPr lang="he-IL" sz="1800" u="none" dirty="0">
                          <a:latin typeface="David" panose="020E0502060401010101" pitchFamily="34" charset="-79"/>
                          <a:cs typeface="David" panose="020E0502060401010101" pitchFamily="34" charset="-79"/>
                        </a:rPr>
                        <a:t>בית הגפן (*3)</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236630">
                <a:tc gridSpan="6">
                  <a:txBody>
                    <a:bodyPr/>
                    <a:lstStyle/>
                    <a:p>
                      <a:pPr marL="0" indent="0" algn="r" defTabSz="914400" rtl="1" eaLnBrk="1" latinLnBrk="0" hangingPunct="1">
                        <a:lnSpc>
                          <a:spcPct val="150000"/>
                        </a:lnSpc>
                        <a:buFont typeface="Arial" panose="020B0604020202020204" pitchFamily="34" charset="0"/>
                        <a:buNone/>
                      </a:pPr>
                      <a:r>
                        <a:rPr lang="he-IL" sz="2000" b="1" kern="1200" dirty="0">
                          <a:solidFill>
                            <a:schemeClr val="dk1"/>
                          </a:solidFill>
                          <a:latin typeface="David" panose="020E0502060401010101" pitchFamily="34" charset="-79"/>
                          <a:ea typeface="+mn-ea"/>
                          <a:cs typeface="David" panose="020E0502060401010101" pitchFamily="34" charset="-79"/>
                        </a:rPr>
                        <a:t>נקודות לשיפור?</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u="none" kern="1200" dirty="0">
                          <a:solidFill>
                            <a:schemeClr val="dk1"/>
                          </a:solidFill>
                          <a:latin typeface="David" panose="020E0502060401010101" pitchFamily="34" charset="-79"/>
                          <a:ea typeface="+mn-ea"/>
                          <a:cs typeface="David" panose="020E0502060401010101" pitchFamily="34" charset="-79"/>
                        </a:rPr>
                        <a:t>שיחה עם </a:t>
                      </a:r>
                      <a:r>
                        <a:rPr lang="he-IL" sz="1800" b="1" u="none" kern="1200" dirty="0">
                          <a:solidFill>
                            <a:schemeClr val="dk1"/>
                          </a:solidFill>
                          <a:latin typeface="David" panose="020E0502060401010101" pitchFamily="34" charset="-79"/>
                          <a:ea typeface="+mn-ea"/>
                          <a:cs typeface="David" panose="020E0502060401010101" pitchFamily="34" charset="-79"/>
                        </a:rPr>
                        <a:t>ראש העיר </a:t>
                      </a:r>
                      <a:r>
                        <a:rPr lang="he-IL" sz="1800" u="none" kern="1200" dirty="0">
                          <a:solidFill>
                            <a:schemeClr val="dk1"/>
                          </a:solidFill>
                          <a:latin typeface="David" panose="020E0502060401010101" pitchFamily="34" charset="-79"/>
                          <a:ea typeface="+mn-ea"/>
                          <a:cs typeface="David" panose="020E0502060401010101" pitchFamily="34" charset="-79"/>
                        </a:rPr>
                        <a:t>הייתה עמוסה בפוליטיקה ונראתה כמו חוג בית (*4)</a:t>
                      </a:r>
                    </a:p>
                    <a:p>
                      <a:pPr marL="285750" indent="-285750" algn="r" defTabSz="914400" rtl="1" eaLnBrk="1" latinLnBrk="0" hangingPunct="1">
                        <a:buFont typeface="Arial" panose="020B0604020202020204" pitchFamily="34" charset="0"/>
                        <a:buChar char="•"/>
                      </a:pPr>
                      <a:r>
                        <a:rPr lang="he-IL" sz="1800" u="none" kern="1200" dirty="0">
                          <a:solidFill>
                            <a:schemeClr val="dk1"/>
                          </a:solidFill>
                          <a:latin typeface="David" panose="020E0502060401010101" pitchFamily="34" charset="-79"/>
                          <a:ea typeface="+mn-ea"/>
                          <a:cs typeface="David" panose="020E0502060401010101" pitchFamily="34" charset="-79"/>
                        </a:rPr>
                        <a:t>העדר נושא המדע, הטכנולוגיה וכלכלה- </a:t>
                      </a:r>
                      <a:r>
                        <a:rPr lang="he-IL" sz="1800" b="1" u="none" kern="1200" dirty="0">
                          <a:solidFill>
                            <a:schemeClr val="dk1"/>
                          </a:solidFill>
                          <a:latin typeface="David" panose="020E0502060401010101" pitchFamily="34" charset="-79"/>
                          <a:ea typeface="+mn-ea"/>
                          <a:cs typeface="David" panose="020E0502060401010101" pitchFamily="34" charset="-79"/>
                        </a:rPr>
                        <a:t>טכניון </a:t>
                      </a:r>
                      <a:r>
                        <a:rPr lang="he-IL" sz="1800" b="1" u="none" kern="1200" dirty="0" err="1">
                          <a:solidFill>
                            <a:schemeClr val="dk1"/>
                          </a:solidFill>
                          <a:latin typeface="David" panose="020E0502060401010101" pitchFamily="34" charset="-79"/>
                          <a:ea typeface="+mn-ea"/>
                          <a:cs typeface="David" panose="020E0502060401010101" pitchFamily="34" charset="-79"/>
                        </a:rPr>
                        <a:t>ומת"ם</a:t>
                      </a:r>
                      <a:r>
                        <a:rPr lang="he-IL" sz="1800" b="1" u="none" kern="1200" dirty="0">
                          <a:solidFill>
                            <a:schemeClr val="dk1"/>
                          </a:solidFill>
                          <a:latin typeface="David" panose="020E0502060401010101" pitchFamily="34" charset="-79"/>
                          <a:ea typeface="+mn-ea"/>
                          <a:cs typeface="David" panose="020E0502060401010101" pitchFamily="34" charset="-79"/>
                        </a:rPr>
                        <a:t> </a:t>
                      </a:r>
                      <a:r>
                        <a:rPr lang="he-IL" sz="1800" u="none" kern="1200" dirty="0">
                          <a:solidFill>
                            <a:schemeClr val="dk1"/>
                          </a:solidFill>
                          <a:latin typeface="David" panose="020E0502060401010101" pitchFamily="34" charset="-79"/>
                          <a:ea typeface="+mn-ea"/>
                          <a:cs typeface="David" panose="020E0502060401010101" pitchFamily="34" charset="-79"/>
                        </a:rPr>
                        <a:t>(*2)</a:t>
                      </a:r>
                    </a:p>
                    <a:p>
                      <a:pPr marL="285750" indent="-285750" algn="r" defTabSz="914400" rtl="1" eaLnBrk="1" latinLnBrk="0" hangingPunct="1">
                        <a:buFont typeface="Arial" panose="020B0604020202020204" pitchFamily="34" charset="0"/>
                        <a:buChar char="•"/>
                      </a:pPr>
                      <a:r>
                        <a:rPr lang="he-IL" sz="1800" b="1" u="none" kern="1200" dirty="0">
                          <a:solidFill>
                            <a:schemeClr val="dk1"/>
                          </a:solidFill>
                          <a:latin typeface="David" panose="020E0502060401010101" pitchFamily="34" charset="-79"/>
                          <a:ea typeface="+mn-ea"/>
                          <a:cs typeface="David" panose="020E0502060401010101" pitchFamily="34" charset="-79"/>
                        </a:rPr>
                        <a:t>המרקם החברתי- ערבי- </a:t>
                      </a:r>
                      <a:r>
                        <a:rPr lang="he-IL" sz="1800" u="none" kern="1200" dirty="0">
                          <a:solidFill>
                            <a:schemeClr val="dk1"/>
                          </a:solidFill>
                          <a:latin typeface="David" panose="020E0502060401010101" pitchFamily="34" charset="-79"/>
                          <a:ea typeface="+mn-ea"/>
                          <a:cs typeface="David" panose="020E0502060401010101" pitchFamily="34" charset="-79"/>
                        </a:rPr>
                        <a:t>לדבר על האתגרים ולא רק על השכנות הטובה, עדיפות שנציג ערבי יציג הנושא (*2)</a:t>
                      </a:r>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1293332745"/>
                  </a:ext>
                </a:extLst>
              </a:tr>
            </a:tbl>
          </a:graphicData>
        </a:graphic>
      </p:graphicFrame>
      <p:sp>
        <p:nvSpPr>
          <p:cNvPr id="5" name="כותרת 1">
            <a:extLst>
              <a:ext uri="{FF2B5EF4-FFF2-40B4-BE49-F238E27FC236}">
                <a16:creationId xmlns:a16="http://schemas.microsoft.com/office/drawing/2014/main" id="{925D45F2-1D62-471E-8E52-08CA951E8C8F}"/>
              </a:ext>
            </a:extLst>
          </p:cNvPr>
          <p:cNvSpPr txBox="1">
            <a:spLocks/>
          </p:cNvSpPr>
          <p:nvPr/>
        </p:nvSpPr>
        <p:spPr>
          <a:xfrm>
            <a:off x="837772" y="106815"/>
            <a:ext cx="10515600" cy="1325563"/>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 לימודי בחיפה</a:t>
            </a:r>
            <a:b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4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(פרופ' יוסי בן-ארצי)</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72282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ג'</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וסביבת הלמידה</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45195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 לימוד במסגרת הכיתה והצוות</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115402079"/>
              </p:ext>
            </p:extLst>
          </p:nvPr>
        </p:nvGraphicFramePr>
        <p:xfrm>
          <a:off x="536712" y="1412500"/>
          <a:ext cx="11263247" cy="5339319"/>
        </p:xfrm>
        <a:graphic>
          <a:graphicData uri="http://schemas.openxmlformats.org/drawingml/2006/table">
            <a:tbl>
              <a:tblPr rtl="1" firstRow="1" bandRow="1">
                <a:tableStyleId>{5C22544A-7EE6-4342-B048-85BDC9FD1C3A}</a:tableStyleId>
              </a:tblPr>
              <a:tblGrid>
                <a:gridCol w="5281012">
                  <a:extLst>
                    <a:ext uri="{9D8B030D-6E8A-4147-A177-3AD203B41FA5}">
                      <a16:colId xmlns:a16="http://schemas.microsoft.com/office/drawing/2014/main" val="4212086157"/>
                    </a:ext>
                  </a:extLst>
                </a:gridCol>
                <a:gridCol w="1196447">
                  <a:extLst>
                    <a:ext uri="{9D8B030D-6E8A-4147-A177-3AD203B41FA5}">
                      <a16:colId xmlns:a16="http://schemas.microsoft.com/office/drawing/2014/main" val="3669644278"/>
                    </a:ext>
                  </a:extLst>
                </a:gridCol>
                <a:gridCol w="1196447">
                  <a:extLst>
                    <a:ext uri="{9D8B030D-6E8A-4147-A177-3AD203B41FA5}">
                      <a16:colId xmlns:a16="http://schemas.microsoft.com/office/drawing/2014/main" val="608925306"/>
                    </a:ext>
                  </a:extLst>
                </a:gridCol>
                <a:gridCol w="1196447">
                  <a:extLst>
                    <a:ext uri="{9D8B030D-6E8A-4147-A177-3AD203B41FA5}">
                      <a16:colId xmlns:a16="http://schemas.microsoft.com/office/drawing/2014/main" val="1443552393"/>
                    </a:ext>
                  </a:extLst>
                </a:gridCol>
                <a:gridCol w="1196447">
                  <a:extLst>
                    <a:ext uri="{9D8B030D-6E8A-4147-A177-3AD203B41FA5}">
                      <a16:colId xmlns:a16="http://schemas.microsoft.com/office/drawing/2014/main" val="1397638185"/>
                    </a:ext>
                  </a:extLst>
                </a:gridCol>
                <a:gridCol w="1196447">
                  <a:extLst>
                    <a:ext uri="{9D8B030D-6E8A-4147-A177-3AD203B41FA5}">
                      <a16:colId xmlns:a16="http://schemas.microsoft.com/office/drawing/2014/main" val="3629592641"/>
                    </a:ext>
                  </a:extLst>
                </a:gridCol>
              </a:tblGrid>
              <a:tr h="576000">
                <a:tc>
                  <a:txBody>
                    <a:bodyPr/>
                    <a:lstStyle/>
                    <a:p>
                      <a:pPr algn="ctr" rtl="1"/>
                      <a:r>
                        <a:rPr lang="he-IL" sz="1800" kern="1200" dirty="0">
                          <a:latin typeface="David" panose="020E0502060401010101" pitchFamily="34" charset="-79"/>
                          <a:cs typeface="David" panose="020E0502060401010101" pitchFamily="34" charset="-79"/>
                        </a:rPr>
                        <a:t>השאלה</a:t>
                      </a:r>
                      <a:endParaRPr lang="he-IL" sz="18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000">
                <a:tc>
                  <a:txBody>
                    <a:bodyPr/>
                    <a:lstStyle/>
                    <a:p>
                      <a:pPr rtl="1"/>
                      <a:r>
                        <a:rPr lang="he-IL" dirty="0">
                          <a:latin typeface="David" panose="020E0502060401010101" pitchFamily="34" charset="-79"/>
                          <a:cs typeface="David" panose="020E0502060401010101" pitchFamily="34" charset="-79"/>
                        </a:rPr>
                        <a:t>איכות הלימוד במסגרת המליאה?</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2000" b="1" u="none" kern="1200" dirty="0">
                          <a:solidFill>
                            <a:schemeClr val="accent1"/>
                          </a:solidFill>
                          <a:latin typeface="David" panose="020E0502060401010101" pitchFamily="34" charset="-79"/>
                          <a:ea typeface="+mn-ea"/>
                          <a:cs typeface="David" panose="020E0502060401010101" pitchFamily="34" charset="-79"/>
                        </a:rPr>
                        <a:t>5.21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4.67</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3046206537"/>
                  </a:ext>
                </a:extLst>
              </a:tr>
              <a:tr h="809424">
                <a:tc gridSpan="6">
                  <a:txBody>
                    <a:bodyPr/>
                    <a:lstStyle/>
                    <a:p>
                      <a:pPr rtl="1"/>
                      <a:r>
                        <a:rPr lang="he-IL" sz="1600" b="1" dirty="0">
                          <a:latin typeface="David" panose="020E0502060401010101" pitchFamily="34" charset="-79"/>
                          <a:cs typeface="David" panose="020E0502060401010101" pitchFamily="34" charset="-79"/>
                        </a:rPr>
                        <a:t>שיפור הלימוד במסגרת המליאה: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עיבוד קורסי במליאה ללא מרצה</a:t>
                      </a:r>
                      <a:endParaRPr lang="en-US"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מרחבים שלמים במליאה קופאים עד כדי הפרעה בהקשבה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הרצאות קצרות יותר - עד כשעה, יותר דיונים, וסרטונים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החלפת מקומות הישיבה אחת לשבועיים</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David" panose="020E0502060401010101" pitchFamily="34" charset="-79"/>
                          <a:ea typeface="+mn-ea"/>
                          <a:cs typeface="David" panose="020E0502060401010101" pitchFamily="34" charset="-79"/>
                        </a:rPr>
                        <a:t>Instructors need to stick with a heavy amount of audience participation. Those that simply lecture lose me very quickly. I think it is because we are an older and experienced group who learn through discussion and application.</a:t>
                      </a:r>
                      <a:endParaRPr lang="he-IL" sz="16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803801294"/>
                  </a:ext>
                </a:extLst>
              </a:tr>
              <a:tr h="462519">
                <a:tc>
                  <a:txBody>
                    <a:bodyPr/>
                    <a:lstStyle/>
                    <a:p>
                      <a:pPr rtl="1"/>
                      <a:r>
                        <a:rPr lang="he-IL" dirty="0">
                          <a:latin typeface="David" panose="020E0502060401010101" pitchFamily="34" charset="-79"/>
                          <a:cs typeface="David" panose="020E0502060401010101" pitchFamily="34" charset="-79"/>
                        </a:rPr>
                        <a:t>תרומת דיוני הצוות לתהליך הלמידה במב"ל?</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5.48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5.18</a:t>
                      </a:r>
                    </a:p>
                  </a:txBody>
                  <a:tcPr anchor="ctr"/>
                </a:tc>
                <a:tc>
                  <a:txBody>
                    <a:bodyPr/>
                    <a:lstStyle/>
                    <a:p>
                      <a:pPr marL="0" algn="ctr" defTabSz="914400" rtl="1" eaLnBrk="1" latinLnBrk="0" hangingPunct="1"/>
                      <a:r>
                        <a:rPr lang="he-IL" sz="1800" b="1" u="none" kern="1200" dirty="0">
                          <a:solidFill>
                            <a:srgbClr val="FF0000"/>
                          </a:solidFill>
                          <a:latin typeface="David" panose="020E0502060401010101" pitchFamily="34" charset="-79"/>
                          <a:ea typeface="+mn-ea"/>
                          <a:cs typeface="David" panose="020E0502060401010101" pitchFamily="34" charset="-79"/>
                        </a:rPr>
                        <a:t>4.57</a:t>
                      </a:r>
                    </a:p>
                  </a:txBody>
                  <a:tcPr anchor="ctr"/>
                </a:tc>
                <a:extLst>
                  <a:ext uri="{0D108BD9-81ED-4DB2-BD59-A6C34878D82A}">
                    <a16:rowId xmlns:a16="http://schemas.microsoft.com/office/drawing/2014/main" val="2717569957"/>
                  </a:ext>
                </a:extLst>
              </a:tr>
              <a:tr h="1380114">
                <a:tc gridSpan="6">
                  <a:txBody>
                    <a:bodyPr/>
                    <a:lstStyle/>
                    <a:p>
                      <a:pPr rtl="1"/>
                      <a:r>
                        <a:rPr lang="he-IL" sz="1600" b="1" dirty="0">
                          <a:latin typeface="David" panose="020E0502060401010101" pitchFamily="34" charset="-79"/>
                          <a:cs typeface="David" panose="020E0502060401010101" pitchFamily="34" charset="-79"/>
                        </a:rPr>
                        <a:t>דרכים לשיפור הדיונים והמפגשים במסגרת הצוות: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נדרשת יותר למידה </a:t>
                      </a:r>
                      <a:r>
                        <a:rPr lang="he-IL" sz="1600" kern="1200" dirty="0" err="1">
                          <a:solidFill>
                            <a:schemeClr val="dk1"/>
                          </a:solidFill>
                          <a:latin typeface="David" panose="020E0502060401010101" pitchFamily="34" charset="-79"/>
                          <a:ea typeface="+mn-ea"/>
                          <a:cs typeface="David" panose="020E0502060401010101" pitchFamily="34" charset="-79"/>
                        </a:rPr>
                        <a:t>צוותית</a:t>
                      </a:r>
                      <a:r>
                        <a:rPr lang="he-IL" sz="1600" kern="1200" dirty="0">
                          <a:solidFill>
                            <a:schemeClr val="dk1"/>
                          </a:solidFill>
                          <a:latin typeface="David" panose="020E0502060401010101" pitchFamily="34" charset="-79"/>
                          <a:ea typeface="+mn-ea"/>
                          <a:cs typeface="David" panose="020E0502060401010101" pitchFamily="34" charset="-79"/>
                        </a:rPr>
                        <a:t> (*5)</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יש מקום לשבור את התבניות השבלוניות של אופן העברת השיעור </a:t>
                      </a:r>
                      <a:r>
                        <a:rPr lang="he-IL" sz="1600" kern="1200" dirty="0" err="1">
                          <a:solidFill>
                            <a:schemeClr val="dk1"/>
                          </a:solidFill>
                          <a:latin typeface="David" panose="020E0502060401010101" pitchFamily="34" charset="-79"/>
                          <a:ea typeface="+mn-ea"/>
                          <a:cs typeface="David" panose="020E0502060401010101" pitchFamily="34" charset="-79"/>
                        </a:rPr>
                        <a:t>הצוותי</a:t>
                      </a:r>
                      <a:endParaRPr lang="he-IL"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חשיבות התזמון בין ההרצאות במליאה למפגשי הצוות</a:t>
                      </a:r>
                      <a:endParaRPr lang="en-US"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1" kern="1200" dirty="0">
                          <a:latin typeface="David" panose="020E0502060401010101" pitchFamily="34" charset="-79"/>
                          <a:cs typeface="David" panose="020E0502060401010101" pitchFamily="34" charset="-79"/>
                        </a:rPr>
                        <a:t>2 חניכים בינלאומיים </a:t>
                      </a:r>
                      <a:r>
                        <a:rPr lang="he-IL" sz="1600" kern="1200" dirty="0">
                          <a:latin typeface="David" panose="020E0502060401010101" pitchFamily="34" charset="-79"/>
                          <a:cs typeface="David" panose="020E0502060401010101" pitchFamily="34" charset="-79"/>
                        </a:rPr>
                        <a:t>(משני הצוותים המשולבים) העריכו את </a:t>
                      </a:r>
                      <a:r>
                        <a:rPr lang="he-IL" sz="1600" b="1" kern="1200" dirty="0">
                          <a:latin typeface="David" panose="020E0502060401010101" pitchFamily="34" charset="-79"/>
                          <a:cs typeface="David" panose="020E0502060401010101" pitchFamily="34" charset="-79"/>
                        </a:rPr>
                        <a:t>הלימוד בצוות כנמוך</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latin typeface="David" panose="020E0502060401010101" pitchFamily="34" charset="-79"/>
                          <a:ea typeface="+mn-ea"/>
                          <a:cs typeface="David" panose="020E0502060401010101" pitchFamily="34" charset="-79"/>
                        </a:rPr>
                        <a:t>Better understand the objective of the team discussions.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kern="1200" dirty="0">
                          <a:solidFill>
                            <a:schemeClr val="dk1"/>
                          </a:solidFill>
                          <a:latin typeface="David" panose="020E0502060401010101" pitchFamily="34" charset="-79"/>
                          <a:ea typeface="+mn-ea"/>
                          <a:cs typeface="David" panose="020E0502060401010101" pitchFamily="34" charset="-79"/>
                        </a:rPr>
                        <a:t>Discussions often erupts out of control with candidates speaking out of turn, on top of each other. Translation is thus rendered impossible. I came out of team discussions at times, not having a clue about the discussion's results, or conclusion.</a:t>
                      </a:r>
                      <a:endParaRPr lang="he-IL" sz="1600" b="1" kern="1200" dirty="0">
                        <a:solidFill>
                          <a:schemeClr val="dk1"/>
                        </a:solidFill>
                        <a:latin typeface="David" panose="020E0502060401010101" pitchFamily="34" charset="-79"/>
                        <a:ea typeface="+mn-ea"/>
                        <a:cs typeface="David" panose="020E0502060401010101" pitchFamily="34" charset="-79"/>
                      </a:endParaRP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14122237"/>
                  </a:ext>
                </a:extLst>
              </a:tr>
            </a:tbl>
          </a:graphicData>
        </a:graphic>
      </p:graphicFrame>
    </p:spTree>
    <p:extLst>
      <p:ext uri="{BB962C8B-B14F-4D97-AF65-F5344CB8AC3E}">
        <p14:creationId xmlns:p14="http://schemas.microsoft.com/office/powerpoint/2010/main" val="1853754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 למידה אישית</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258726513"/>
              </p:ext>
            </p:extLst>
          </p:nvPr>
        </p:nvGraphicFramePr>
        <p:xfrm>
          <a:off x="339588" y="1651036"/>
          <a:ext cx="11520004" cy="2968593"/>
        </p:xfrm>
        <a:graphic>
          <a:graphicData uri="http://schemas.openxmlformats.org/drawingml/2006/table">
            <a:tbl>
              <a:tblPr rtl="1" firstRow="1" bandRow="1">
                <a:tableStyleId>{5C22544A-7EE6-4342-B048-85BDC9FD1C3A}</a:tableStyleId>
              </a:tblPr>
              <a:tblGrid>
                <a:gridCol w="5401399">
                  <a:extLst>
                    <a:ext uri="{9D8B030D-6E8A-4147-A177-3AD203B41FA5}">
                      <a16:colId xmlns:a16="http://schemas.microsoft.com/office/drawing/2014/main" val="4212086157"/>
                    </a:ext>
                  </a:extLst>
                </a:gridCol>
                <a:gridCol w="1223721">
                  <a:extLst>
                    <a:ext uri="{9D8B030D-6E8A-4147-A177-3AD203B41FA5}">
                      <a16:colId xmlns:a16="http://schemas.microsoft.com/office/drawing/2014/main" val="3669644278"/>
                    </a:ext>
                  </a:extLst>
                </a:gridCol>
                <a:gridCol w="1223721">
                  <a:extLst>
                    <a:ext uri="{9D8B030D-6E8A-4147-A177-3AD203B41FA5}">
                      <a16:colId xmlns:a16="http://schemas.microsoft.com/office/drawing/2014/main" val="608925306"/>
                    </a:ext>
                  </a:extLst>
                </a:gridCol>
                <a:gridCol w="1223721">
                  <a:extLst>
                    <a:ext uri="{9D8B030D-6E8A-4147-A177-3AD203B41FA5}">
                      <a16:colId xmlns:a16="http://schemas.microsoft.com/office/drawing/2014/main" val="1443552393"/>
                    </a:ext>
                  </a:extLst>
                </a:gridCol>
                <a:gridCol w="1223721">
                  <a:extLst>
                    <a:ext uri="{9D8B030D-6E8A-4147-A177-3AD203B41FA5}">
                      <a16:colId xmlns:a16="http://schemas.microsoft.com/office/drawing/2014/main" val="1397638185"/>
                    </a:ext>
                  </a:extLst>
                </a:gridCol>
                <a:gridCol w="1223721">
                  <a:extLst>
                    <a:ext uri="{9D8B030D-6E8A-4147-A177-3AD203B41FA5}">
                      <a16:colId xmlns:a16="http://schemas.microsoft.com/office/drawing/2014/main" val="3629592641"/>
                    </a:ext>
                  </a:extLst>
                </a:gridCol>
              </a:tblGrid>
              <a:tr h="602391">
                <a:tc>
                  <a:txBody>
                    <a:bodyPr/>
                    <a:lstStyle/>
                    <a:p>
                      <a:pPr algn="ctr" rtl="1"/>
                      <a:r>
                        <a:rPr lang="he-IL" sz="1800" kern="1200" dirty="0">
                          <a:latin typeface="David" panose="020E0502060401010101" pitchFamily="34" charset="-79"/>
                          <a:cs typeface="David" panose="020E0502060401010101" pitchFamily="34" charset="-79"/>
                        </a:rPr>
                        <a:t>השאלה</a:t>
                      </a:r>
                      <a:endParaRPr lang="he-IL" sz="18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5285">
                <a:tc>
                  <a:txBody>
                    <a:bodyPr/>
                    <a:lstStyle/>
                    <a:p>
                      <a:pPr rtl="1"/>
                      <a:r>
                        <a:rPr lang="he-IL" dirty="0">
                          <a:latin typeface="David" panose="020E0502060401010101" pitchFamily="34" charset="-79"/>
                          <a:cs typeface="David" panose="020E0502060401010101" pitchFamily="34" charset="-79"/>
                        </a:rPr>
                        <a:t>המידה בה אתה מתמודד עם היקף חומרי הקריאה?</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rgbClr val="FF0000"/>
                          </a:solidFill>
                          <a:latin typeface="David" panose="020E0502060401010101" pitchFamily="34" charset="-79"/>
                          <a:ea typeface="+mn-ea"/>
                          <a:cs typeface="David" panose="020E0502060401010101" pitchFamily="34" charset="-79"/>
                        </a:rPr>
                        <a:t>3.71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3.82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5.28</a:t>
                      </a:r>
                    </a:p>
                  </a:txBody>
                  <a:tcPr anchor="ctr"/>
                </a:tc>
                <a:extLst>
                  <a:ext uri="{0D108BD9-81ED-4DB2-BD59-A6C34878D82A}">
                    <a16:rowId xmlns:a16="http://schemas.microsoft.com/office/drawing/2014/main" val="3046206537"/>
                  </a:ext>
                </a:extLst>
              </a:tr>
              <a:tr h="1893228">
                <a:tc gridSpan="6">
                  <a:txBody>
                    <a:bodyPr/>
                    <a:lstStyle/>
                    <a:p>
                      <a:pPr rtl="1"/>
                      <a:r>
                        <a:rPr lang="he-IL" sz="2000" b="1" dirty="0">
                          <a:latin typeface="David" panose="020E0502060401010101" pitchFamily="34" charset="-79"/>
                          <a:cs typeface="David" panose="020E0502060401010101" pitchFamily="34" charset="-79"/>
                        </a:rPr>
                        <a:t>פירוט נושא התמודדות עם היקפי הקריאה: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kern="1200" dirty="0">
                          <a:latin typeface="David" panose="020E0502060401010101" pitchFamily="34" charset="-79"/>
                          <a:cs typeface="David" panose="020E0502060401010101" pitchFamily="34" charset="-79"/>
                        </a:rPr>
                        <a:t>קושי בהתמודדות עם </a:t>
                      </a:r>
                      <a:r>
                        <a:rPr lang="he-IL" sz="1800" b="1" kern="1200" dirty="0">
                          <a:latin typeface="David" panose="020E0502060401010101" pitchFamily="34" charset="-79"/>
                          <a:cs typeface="David" panose="020E0502060401010101" pitchFamily="34" charset="-79"/>
                        </a:rPr>
                        <a:t>חומרים באנגלית </a:t>
                      </a:r>
                      <a:r>
                        <a:rPr lang="he-IL" sz="1800" kern="1200" dirty="0">
                          <a:latin typeface="David" panose="020E0502060401010101" pitchFamily="34" charset="-79"/>
                          <a:cs typeface="David" panose="020E0502060401010101" pitchFamily="34" charset="-79"/>
                        </a:rPr>
                        <a:t>(*4)</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b="1" kern="1200" dirty="0">
                          <a:solidFill>
                            <a:schemeClr val="dk1"/>
                          </a:solidFill>
                          <a:latin typeface="David" panose="020E0502060401010101" pitchFamily="34" charset="-79"/>
                          <a:ea typeface="+mn-ea"/>
                          <a:cs typeface="David" panose="020E0502060401010101" pitchFamily="34" charset="-79"/>
                        </a:rPr>
                        <a:t>רלוונטיות החומרים </a:t>
                      </a:r>
                      <a:r>
                        <a:rPr lang="he-IL" sz="1800" b="0" kern="1200" dirty="0">
                          <a:solidFill>
                            <a:schemeClr val="dk1"/>
                          </a:solidFill>
                          <a:latin typeface="David" panose="020E0502060401010101" pitchFamily="34" charset="-79"/>
                          <a:ea typeface="+mn-ea"/>
                          <a:cs typeface="David" panose="020E0502060401010101" pitchFamily="34" charset="-79"/>
                        </a:rPr>
                        <a:t>היא של 50%- ניתן למקד עוד את חומרי הקריאה או להעביר תקצירים (*4)</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b="0" kern="1200" dirty="0">
                          <a:solidFill>
                            <a:schemeClr val="dk1"/>
                          </a:solidFill>
                          <a:latin typeface="David" panose="020E0502060401010101" pitchFamily="34" charset="-79"/>
                          <a:ea typeface="+mn-ea"/>
                          <a:cs typeface="David" panose="020E0502060401010101" pitchFamily="34" charset="-79"/>
                        </a:rPr>
                        <a:t>יש  מקום לשיפור </a:t>
                      </a:r>
                      <a:r>
                        <a:rPr lang="he-IL" sz="1800" b="0" u="sng" kern="1200" dirty="0">
                          <a:solidFill>
                            <a:schemeClr val="dk1"/>
                          </a:solidFill>
                          <a:latin typeface="David" panose="020E0502060401010101" pitchFamily="34" charset="-79"/>
                          <a:ea typeface="+mn-ea"/>
                          <a:cs typeface="David" panose="020E0502060401010101" pitchFamily="34" charset="-79"/>
                        </a:rPr>
                        <a:t>תכנון הזמן האישי </a:t>
                      </a:r>
                      <a:r>
                        <a:rPr lang="he-IL" sz="1800" b="0" kern="1200" dirty="0">
                          <a:solidFill>
                            <a:schemeClr val="dk1"/>
                          </a:solidFill>
                          <a:latin typeface="David" panose="020E0502060401010101" pitchFamily="34" charset="-79"/>
                          <a:ea typeface="+mn-ea"/>
                          <a:cs typeface="David" panose="020E0502060401010101" pitchFamily="34" charset="-79"/>
                        </a:rPr>
                        <a:t>ובחינת אפשרויות </a:t>
                      </a:r>
                      <a:r>
                        <a:rPr lang="he-IL" sz="1800" b="0" u="sng" kern="1200" dirty="0">
                          <a:solidFill>
                            <a:schemeClr val="dk1"/>
                          </a:solidFill>
                          <a:latin typeface="David" panose="020E0502060401010101" pitchFamily="34" charset="-79"/>
                          <a:ea typeface="+mn-ea"/>
                          <a:cs typeface="David" panose="020E0502060401010101" pitchFamily="34" charset="-79"/>
                        </a:rPr>
                        <a:t>ללימוד משותף</a:t>
                      </a:r>
                      <a:r>
                        <a:rPr lang="he-IL" sz="1800" b="0" kern="1200" dirty="0">
                          <a:solidFill>
                            <a:schemeClr val="dk1"/>
                          </a:solidFill>
                          <a:latin typeface="David" panose="020E0502060401010101" pitchFamily="34" charset="-79"/>
                          <a:ea typeface="+mn-ea"/>
                          <a:cs typeface="David" panose="020E0502060401010101" pitchFamily="34" charset="-79"/>
                        </a:rPr>
                        <a:t>, הפער הוא אצלי-סיגול תרבות למידה ומיצוי הזמן (*4)</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b="1" kern="1200" dirty="0">
                          <a:solidFill>
                            <a:schemeClr val="dk1"/>
                          </a:solidFill>
                          <a:latin typeface="David" panose="020E0502060401010101" pitchFamily="34" charset="-79"/>
                          <a:ea typeface="+mn-ea"/>
                          <a:cs typeface="David" panose="020E0502060401010101" pitchFamily="34" charset="-79"/>
                        </a:rPr>
                        <a:t>עומס למול היקף המטלות </a:t>
                      </a:r>
                      <a:r>
                        <a:rPr lang="he-IL" sz="1800" b="0" kern="1200" dirty="0">
                          <a:solidFill>
                            <a:schemeClr val="dk1"/>
                          </a:solidFill>
                          <a:latin typeface="David" panose="020E0502060401010101" pitchFamily="34" charset="-79"/>
                          <a:ea typeface="+mn-ea"/>
                          <a:cs typeface="David" panose="020E0502060401010101" pitchFamily="34" charset="-79"/>
                        </a:rPr>
                        <a:t>וההתנסויות האישיות (*4)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kern="1200" dirty="0">
                          <a:solidFill>
                            <a:schemeClr val="dk1"/>
                          </a:solidFill>
                          <a:latin typeface="David" panose="020E0502060401010101" pitchFamily="34" charset="-79"/>
                          <a:ea typeface="+mn-ea"/>
                          <a:cs typeface="David" panose="020E0502060401010101" pitchFamily="34" charset="-79"/>
                        </a:rPr>
                        <a:t>Level is very reasonable, easy to relate the material read to the lectures.</a:t>
                      </a:r>
                      <a:endParaRPr lang="he-IL" sz="1600" b="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803801294"/>
                  </a:ext>
                </a:extLst>
              </a:tr>
            </a:tbl>
          </a:graphicData>
        </a:graphic>
      </p:graphicFrame>
      <p:sp>
        <p:nvSpPr>
          <p:cNvPr id="3" name="מלבן: פינות מעוגלות 2">
            <a:extLst>
              <a:ext uri="{FF2B5EF4-FFF2-40B4-BE49-F238E27FC236}">
                <a16:creationId xmlns:a16="http://schemas.microsoft.com/office/drawing/2014/main" id="{599098D5-6A9C-4559-B8BD-4B51D177DDDB}"/>
              </a:ext>
            </a:extLst>
          </p:cNvPr>
          <p:cNvSpPr/>
          <p:nvPr/>
        </p:nvSpPr>
        <p:spPr>
          <a:xfrm>
            <a:off x="335569" y="4846583"/>
            <a:ext cx="11520005" cy="1912023"/>
          </a:xfrm>
          <a:prstGeom prst="roundRect">
            <a:avLst/>
          </a:prstGeom>
          <a:solidFill>
            <a:schemeClr val="accent1">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tIns="36000" rtlCol="1" anchor="t"/>
          <a:lstStyle/>
          <a:p>
            <a:pPr algn="just">
              <a:lnSpc>
                <a:spcPct val="150000"/>
              </a:lnSpc>
            </a:pPr>
            <a:r>
              <a:rPr lang="he-IL" sz="2000" b="1" dirty="0">
                <a:latin typeface="David" panose="020E0502060401010101" pitchFamily="34" charset="-79"/>
                <a:cs typeface="David" panose="020E0502060401010101" pitchFamily="34" charset="-79"/>
              </a:rPr>
              <a:t>דרכים לקידום לימוד אנגלית-</a:t>
            </a:r>
          </a:p>
          <a:p>
            <a:pPr marL="285750" indent="-285750" algn="just">
              <a:buFont typeface="Arial" panose="020B0604020202020204" pitchFamily="34" charset="0"/>
              <a:buChar char="•"/>
            </a:pPr>
            <a:r>
              <a:rPr lang="he-IL" dirty="0">
                <a:latin typeface="David" panose="020E0502060401010101" pitchFamily="34" charset="-79"/>
                <a:cs typeface="David" panose="020E0502060401010101" pitchFamily="34" charset="-79"/>
              </a:rPr>
              <a:t>שיחות טלפוניות (*6)</a:t>
            </a:r>
          </a:p>
          <a:p>
            <a:pPr marL="285750" indent="-285750" algn="just">
              <a:buFont typeface="Arial" panose="020B0604020202020204" pitchFamily="34" charset="0"/>
              <a:buChar char="•"/>
            </a:pPr>
            <a:r>
              <a:rPr lang="he-IL" dirty="0">
                <a:latin typeface="David" panose="020E0502060401010101" pitchFamily="34" charset="-79"/>
                <a:cs typeface="David" panose="020E0502060401010101" pitchFamily="34" charset="-79"/>
              </a:rPr>
              <a:t>קורס ע"פ רמות (*3)- ברמה אישית או בקבוצות ע"י מכון מקצועי</a:t>
            </a:r>
          </a:p>
          <a:p>
            <a:pPr marL="285750" indent="-285750" algn="just">
              <a:buFont typeface="Arial" panose="020B0604020202020204" pitchFamily="34" charset="0"/>
              <a:buChar char="•"/>
            </a:pPr>
            <a:r>
              <a:rPr lang="he-IL" dirty="0">
                <a:latin typeface="David" panose="020E0502060401010101" pitchFamily="34" charset="-79"/>
                <a:cs typeface="David" panose="020E0502060401010101" pitchFamily="34" charset="-79"/>
              </a:rPr>
              <a:t>אחת לשבוע- הרצאה באנגלית (*3)</a:t>
            </a:r>
          </a:p>
          <a:p>
            <a:pPr marL="285750" indent="-285750" algn="just">
              <a:buFont typeface="Arial" panose="020B0604020202020204" pitchFamily="34" charset="0"/>
              <a:buChar char="•"/>
            </a:pPr>
            <a:r>
              <a:rPr lang="en-US" dirty="0">
                <a:latin typeface="David" panose="020E0502060401010101" pitchFamily="34" charset="-79"/>
                <a:cs typeface="David" panose="020E0502060401010101" pitchFamily="34" charset="-79"/>
              </a:rPr>
              <a:t>Coffee chat</a:t>
            </a:r>
            <a:r>
              <a:rPr lang="he-IL" dirty="0">
                <a:latin typeface="David" panose="020E0502060401010101" pitchFamily="34" charset="-79"/>
                <a:cs typeface="David" panose="020E0502060401010101" pitchFamily="34" charset="-79"/>
              </a:rPr>
              <a:t> מסייע ויוזמה יפה (*2). נדרשת הכוונה פדגוגית ותדירות שתאפשר שינוי</a:t>
            </a:r>
          </a:p>
          <a:p>
            <a:pPr marL="285750" indent="-285750" algn="just">
              <a:lnSpc>
                <a:spcPct val="150000"/>
              </a:lnSpc>
              <a:buFont typeface="Arial" panose="020B0604020202020204" pitchFamily="34" charset="0"/>
              <a:buChar char="•"/>
            </a:pP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033357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סביבת הלמידה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616028541"/>
              </p:ext>
            </p:extLst>
          </p:nvPr>
        </p:nvGraphicFramePr>
        <p:xfrm>
          <a:off x="755375" y="1531766"/>
          <a:ext cx="11094278" cy="5123802"/>
        </p:xfrm>
        <a:graphic>
          <a:graphicData uri="http://schemas.openxmlformats.org/drawingml/2006/table">
            <a:tbl>
              <a:tblPr rtl="1" firstRow="1" bandRow="1">
                <a:tableStyleId>{5C22544A-7EE6-4342-B048-85BDC9FD1C3A}</a:tableStyleId>
              </a:tblPr>
              <a:tblGrid>
                <a:gridCol w="5151888">
                  <a:extLst>
                    <a:ext uri="{9D8B030D-6E8A-4147-A177-3AD203B41FA5}">
                      <a16:colId xmlns:a16="http://schemas.microsoft.com/office/drawing/2014/main" val="4212086157"/>
                    </a:ext>
                  </a:extLst>
                </a:gridCol>
                <a:gridCol w="1188478">
                  <a:extLst>
                    <a:ext uri="{9D8B030D-6E8A-4147-A177-3AD203B41FA5}">
                      <a16:colId xmlns:a16="http://schemas.microsoft.com/office/drawing/2014/main" val="3669644278"/>
                    </a:ext>
                  </a:extLst>
                </a:gridCol>
                <a:gridCol w="1188478">
                  <a:extLst>
                    <a:ext uri="{9D8B030D-6E8A-4147-A177-3AD203B41FA5}">
                      <a16:colId xmlns:a16="http://schemas.microsoft.com/office/drawing/2014/main" val="608925306"/>
                    </a:ext>
                  </a:extLst>
                </a:gridCol>
                <a:gridCol w="1188478">
                  <a:extLst>
                    <a:ext uri="{9D8B030D-6E8A-4147-A177-3AD203B41FA5}">
                      <a16:colId xmlns:a16="http://schemas.microsoft.com/office/drawing/2014/main" val="1443552393"/>
                    </a:ext>
                  </a:extLst>
                </a:gridCol>
                <a:gridCol w="1188478">
                  <a:extLst>
                    <a:ext uri="{9D8B030D-6E8A-4147-A177-3AD203B41FA5}">
                      <a16:colId xmlns:a16="http://schemas.microsoft.com/office/drawing/2014/main" val="2429068338"/>
                    </a:ext>
                  </a:extLst>
                </a:gridCol>
                <a:gridCol w="1188478">
                  <a:extLst>
                    <a:ext uri="{9D8B030D-6E8A-4147-A177-3AD203B41FA5}">
                      <a16:colId xmlns:a16="http://schemas.microsoft.com/office/drawing/2014/main" val="3629592641"/>
                    </a:ext>
                  </a:extLst>
                </a:gridCol>
              </a:tblGrid>
              <a:tr h="664607">
                <a:tc>
                  <a:txBody>
                    <a:bodyPr/>
                    <a:lstStyle/>
                    <a:p>
                      <a:pPr algn="ctr" rtl="1"/>
                      <a:r>
                        <a:rPr lang="he-IL" sz="1800" kern="1200" dirty="0">
                          <a:latin typeface="David" panose="020E0502060401010101" pitchFamily="34" charset="-79"/>
                          <a:cs typeface="David" panose="020E0502060401010101" pitchFamily="34" charset="-79"/>
                        </a:rPr>
                        <a:t>השאלה</a:t>
                      </a:r>
                      <a:endParaRPr lang="he-IL" sz="18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79775">
                <a:tc>
                  <a:txBody>
                    <a:bodyPr/>
                    <a:lstStyle/>
                    <a:p>
                      <a:pPr rtl="1"/>
                      <a:r>
                        <a:rPr lang="he-IL" dirty="0">
                          <a:latin typeface="David" panose="020E0502060401010101" pitchFamily="34" charset="-79"/>
                          <a:cs typeface="David" panose="020E0502060401010101" pitchFamily="34" charset="-79"/>
                        </a:rPr>
                        <a:t>מזכירות התלמידים?</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5.37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5.61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5.7</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5.14</a:t>
                      </a:r>
                      <a:r>
                        <a:rPr lang="he-IL" sz="1800" b="0" u="none" kern="1200" dirty="0">
                          <a:solidFill>
                            <a:schemeClr val="tx1"/>
                          </a:solidFill>
                          <a:latin typeface="David" panose="020E0502060401010101" pitchFamily="34" charset="-79"/>
                          <a:ea typeface="+mn-ea"/>
                          <a:cs typeface="David" panose="020E0502060401010101" pitchFamily="34" charset="-79"/>
                        </a:rPr>
                        <a:t> </a:t>
                      </a:r>
                      <a:r>
                        <a:rPr lang="he-IL" sz="1400" b="0" u="none" kern="1200" dirty="0">
                          <a:solidFill>
                            <a:schemeClr val="tx1"/>
                          </a:solidFill>
                          <a:latin typeface="David" panose="020E0502060401010101" pitchFamily="34" charset="-79"/>
                          <a:ea typeface="+mn-ea"/>
                          <a:cs typeface="David" panose="020E0502060401010101" pitchFamily="34" charset="-79"/>
                        </a:rPr>
                        <a:t>(</a:t>
                      </a:r>
                      <a:r>
                        <a:rPr lang="en-US" sz="1400" b="0" u="none" kern="1200" dirty="0">
                          <a:solidFill>
                            <a:schemeClr val="tx1"/>
                          </a:solidFill>
                          <a:latin typeface="David" panose="020E0502060401010101" pitchFamily="34" charset="-79"/>
                          <a:ea typeface="+mn-ea"/>
                          <a:cs typeface="David" panose="020E0502060401010101" pitchFamily="34" charset="-79"/>
                        </a:rPr>
                        <a:t>ISMO</a:t>
                      </a:r>
                      <a:r>
                        <a:rPr lang="he-IL" sz="1400" b="0" u="none" kern="1200" dirty="0">
                          <a:solidFill>
                            <a:schemeClr val="tx1"/>
                          </a:solidFill>
                          <a:latin typeface="David" panose="020E0502060401010101" pitchFamily="34" charset="-79"/>
                          <a:ea typeface="+mn-ea"/>
                          <a:cs typeface="David" panose="020E0502060401010101" pitchFamily="34" charset="-79"/>
                        </a:rPr>
                        <a:t>)</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379775">
                <a:tc>
                  <a:txBody>
                    <a:bodyPr/>
                    <a:lstStyle/>
                    <a:p>
                      <a:pPr rtl="1"/>
                      <a:r>
                        <a:rPr lang="he-IL" dirty="0">
                          <a:latin typeface="David" panose="020E0502060401010101" pitchFamily="34" charset="-79"/>
                          <a:cs typeface="David" panose="020E0502060401010101" pitchFamily="34" charset="-79"/>
                        </a:rPr>
                        <a:t>אתר הלמידה ברשת (פורטל הקורס)?</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4.34</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tc>
                <a:tc>
                  <a:txBody>
                    <a:bodyPr/>
                    <a:lstStyle/>
                    <a:p>
                      <a:pPr marL="0" algn="ctr" defTabSz="914400" rtl="1" eaLnBrk="1" latinLnBrk="0" hangingPunct="1"/>
                      <a:r>
                        <a:rPr lang="en-US" sz="1800" b="0" u="none" kern="1200" dirty="0">
                          <a:solidFill>
                            <a:srgbClr val="FF0000"/>
                          </a:solidFill>
                          <a:latin typeface="David" panose="020E0502060401010101" pitchFamily="34" charset="-79"/>
                          <a:ea typeface="+mn-ea"/>
                          <a:cs typeface="David" panose="020E0502060401010101" pitchFamily="34" charset="-79"/>
                        </a:rPr>
                        <a:t>3.0</a:t>
                      </a:r>
                      <a:endParaRPr lang="he-IL" sz="1800" b="0" u="none" kern="1200" dirty="0">
                        <a:solidFill>
                          <a:srgbClr val="FF0000"/>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379775">
                <a:tc>
                  <a:txBody>
                    <a:bodyPr/>
                    <a:lstStyle/>
                    <a:p>
                      <a:pPr rtl="1"/>
                      <a:r>
                        <a:rPr lang="he-IL" dirty="0">
                          <a:latin typeface="David" panose="020E0502060401010101" pitchFamily="34" charset="-79"/>
                          <a:cs typeface="David" panose="020E0502060401010101" pitchFamily="34" charset="-79"/>
                        </a:rPr>
                        <a:t>שירותי מרכז הלמידה לבכירים?</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5.78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5.14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5.76</a:t>
                      </a:r>
                    </a:p>
                  </a:txBody>
                  <a:tcPr anchor="ctr"/>
                </a:tc>
                <a:tc>
                  <a:txBody>
                    <a:bodyPr/>
                    <a:lstStyle/>
                    <a:p>
                      <a:pPr marL="0" algn="ctr" defTabSz="914400" rtl="1" eaLnBrk="1" latinLnBrk="0" hangingPunct="1"/>
                      <a:r>
                        <a:rPr lang="en-US" sz="1800" b="0" u="none" kern="1200" dirty="0">
                          <a:solidFill>
                            <a:schemeClr val="accent1"/>
                          </a:solidFill>
                          <a:latin typeface="David" panose="020E0502060401010101" pitchFamily="34" charset="-79"/>
                          <a:ea typeface="+mn-ea"/>
                          <a:cs typeface="David" panose="020E0502060401010101" pitchFamily="34" charset="-79"/>
                        </a:rPr>
                        <a:t>5.71</a:t>
                      </a:r>
                      <a:endParaRPr lang="he-IL" sz="1800" b="0" u="none" kern="1200" dirty="0">
                        <a:solidFill>
                          <a:schemeClr val="accent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73456033"/>
                  </a:ext>
                </a:extLst>
              </a:tr>
              <a:tr h="379775">
                <a:tc>
                  <a:txBody>
                    <a:bodyPr/>
                    <a:lstStyle/>
                    <a:p>
                      <a:pPr rtl="1"/>
                      <a:r>
                        <a:rPr lang="he-IL" dirty="0">
                          <a:latin typeface="David" panose="020E0502060401010101" pitchFamily="34" charset="-79"/>
                          <a:cs typeface="David" panose="020E0502060401010101" pitchFamily="34" charset="-79"/>
                        </a:rPr>
                        <a:t>שירותי אוריינות?</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5.21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extLst>
                  <a:ext uri="{0D108BD9-81ED-4DB2-BD59-A6C34878D82A}">
                    <a16:rowId xmlns:a16="http://schemas.microsoft.com/office/drawing/2014/main" val="1750950285"/>
                  </a:ext>
                </a:extLst>
              </a:tr>
              <a:tr h="379775">
                <a:tc>
                  <a:txBody>
                    <a:bodyPr/>
                    <a:lstStyle/>
                    <a:p>
                      <a:pPr rtl="1"/>
                      <a:r>
                        <a:rPr lang="he-IL" dirty="0">
                          <a:latin typeface="David" panose="020E0502060401010101" pitchFamily="34" charset="-79"/>
                          <a:cs typeface="David" panose="020E0502060401010101" pitchFamily="34" charset="-79"/>
                        </a:rPr>
                        <a:t>מליאת מב"ל?</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5.59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5.28</a:t>
                      </a:r>
                    </a:p>
                  </a:txBody>
                  <a:tcPr anchor="ctr"/>
                </a:tc>
                <a:extLst>
                  <a:ext uri="{0D108BD9-81ED-4DB2-BD59-A6C34878D82A}">
                    <a16:rowId xmlns:a16="http://schemas.microsoft.com/office/drawing/2014/main" val="1170881500"/>
                  </a:ext>
                </a:extLst>
              </a:tr>
              <a:tr h="379775">
                <a:tc>
                  <a:txBody>
                    <a:bodyPr/>
                    <a:lstStyle/>
                    <a:p>
                      <a:pPr rtl="1"/>
                      <a:r>
                        <a:rPr lang="he-IL" b="0" dirty="0">
                          <a:latin typeface="David" panose="020E0502060401010101" pitchFamily="34" charset="-79"/>
                          <a:cs typeface="David" panose="020E0502060401010101" pitchFamily="34" charset="-79"/>
                        </a:rPr>
                        <a:t>כיתות הצוות</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5.21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5.14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1116513126"/>
                  </a:ext>
                </a:extLst>
              </a:tr>
              <a:tr h="379775">
                <a:tc>
                  <a:txBody>
                    <a:bodyPr/>
                    <a:lstStyle/>
                    <a:p>
                      <a:pPr rtl="1"/>
                      <a:r>
                        <a:rPr lang="he-IL" dirty="0">
                          <a:latin typeface="David" panose="020E0502060401010101" pitchFamily="34" charset="-79"/>
                          <a:cs typeface="David" panose="020E0502060401010101" pitchFamily="34" charset="-79"/>
                        </a:rPr>
                        <a:t>הקפיטרייה?</a:t>
                      </a:r>
                      <a:endParaRPr lang="he-IL" b="0"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5.56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5.52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5.42</a:t>
                      </a:r>
                    </a:p>
                  </a:txBody>
                  <a:tcPr anchor="ctr"/>
                </a:tc>
                <a:extLst>
                  <a:ext uri="{0D108BD9-81ED-4DB2-BD59-A6C34878D82A}">
                    <a16:rowId xmlns:a16="http://schemas.microsoft.com/office/drawing/2014/main" val="3396229965"/>
                  </a:ext>
                </a:extLst>
              </a:tr>
              <a:tr h="1084005">
                <a:tc gridSpan="6">
                  <a:txBody>
                    <a:bodyPr/>
                    <a:lstStyle/>
                    <a:p>
                      <a:pPr rtl="1"/>
                      <a:r>
                        <a:rPr lang="he-IL" sz="2000" b="1" dirty="0">
                          <a:latin typeface="David" panose="020E0502060401010101" pitchFamily="34" charset="-79"/>
                          <a:cs typeface="David" panose="020E0502060401010101" pitchFamily="34" charset="-79"/>
                        </a:rPr>
                        <a:t>צרכים</a:t>
                      </a:r>
                      <a:r>
                        <a:rPr lang="en-US" sz="2000" b="1" dirty="0">
                          <a:latin typeface="David" panose="020E0502060401010101" pitchFamily="34" charset="-79"/>
                          <a:cs typeface="David" panose="020E0502060401010101" pitchFamily="34" charset="-79"/>
                        </a:rPr>
                        <a:t>/</a:t>
                      </a:r>
                      <a:r>
                        <a:rPr lang="he-IL" sz="2000" b="1" dirty="0">
                          <a:latin typeface="David" panose="020E0502060401010101" pitchFamily="34" charset="-79"/>
                          <a:cs typeface="David" panose="020E0502060401010101" pitchFamily="34" charset="-79"/>
                        </a:rPr>
                        <a:t>שדרוגים אפשריים לסביבת הלמידה?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b="0" kern="1200" dirty="0">
                          <a:solidFill>
                            <a:schemeClr val="dk1"/>
                          </a:solidFill>
                          <a:latin typeface="David" panose="020E0502060401010101" pitchFamily="34" charset="-79"/>
                          <a:ea typeface="+mn-ea"/>
                          <a:cs typeface="David" panose="020E0502060401010101" pitchFamily="34" charset="-79"/>
                        </a:rPr>
                        <a:t>כניסה לאתר מב"ל מסובכת ולא נגישה (*2)</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b="0" kern="1200" dirty="0">
                          <a:solidFill>
                            <a:schemeClr val="dk1"/>
                          </a:solidFill>
                          <a:latin typeface="David" panose="020E0502060401010101" pitchFamily="34" charset="-79"/>
                          <a:ea typeface="+mn-ea"/>
                          <a:cs typeface="David" panose="020E0502060401010101" pitchFamily="34" charset="-79"/>
                        </a:rPr>
                        <a:t>לשבץ מחשב אזרחי נייח ומחשב אזרחי צבאי נייח בכל כיתה+ מדפסת (*2)</a:t>
                      </a:r>
                      <a:endParaRPr lang="en-US" sz="1800" b="0" kern="1200" dirty="0">
                        <a:solidFill>
                          <a:schemeClr val="dk1"/>
                        </a:solidFill>
                        <a:latin typeface="David" panose="020E0502060401010101" pitchFamily="34" charset="-79"/>
                        <a:ea typeface="+mn-ea"/>
                        <a:cs typeface="David" panose="020E0502060401010101" pitchFamily="34" charset="-79"/>
                      </a:endParaRPr>
                    </a:p>
                    <a:p>
                      <a:pPr marL="285750" indent="-285750" algn="r" defTabSz="914400" rtl="1" eaLnBrk="1" latinLnBrk="0" hangingPunct="1">
                        <a:buFont typeface="Arial" panose="020B0604020202020204" pitchFamily="34" charset="0"/>
                        <a:buChar char="•"/>
                      </a:pPr>
                      <a:r>
                        <a:rPr lang="he-IL" sz="1800" b="0" kern="1200" dirty="0">
                          <a:solidFill>
                            <a:schemeClr val="dk1"/>
                          </a:solidFill>
                          <a:latin typeface="David" panose="020E0502060401010101" pitchFamily="34" charset="-79"/>
                          <a:ea typeface="+mn-ea"/>
                          <a:cs typeface="David" panose="020E0502060401010101" pitchFamily="34" charset="-79"/>
                        </a:rPr>
                        <a:t>שמישות טכנית במליאה</a:t>
                      </a:r>
                      <a:endParaRPr lang="en-US" sz="1800" b="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800" b="0" kern="1200" dirty="0">
                          <a:solidFill>
                            <a:schemeClr val="dk1"/>
                          </a:solidFill>
                          <a:latin typeface="David" panose="020E0502060401010101" pitchFamily="34" charset="-79"/>
                          <a:ea typeface="+mn-ea"/>
                          <a:cs typeface="David" panose="020E0502060401010101" pitchFamily="34" charset="-79"/>
                        </a:rPr>
                        <a:t>חשוב להקפיד על צילום ברור חומרי הקריאה עם גודל כתב סביר.</a:t>
                      </a:r>
                      <a:endParaRPr lang="en-US" sz="1800" b="0" kern="1200" dirty="0">
                        <a:solidFill>
                          <a:schemeClr val="dk1"/>
                        </a:solidFill>
                        <a:latin typeface="David" panose="020E0502060401010101" pitchFamily="34" charset="-79"/>
                        <a:ea typeface="+mn-ea"/>
                        <a:cs typeface="David" panose="020E0502060401010101" pitchFamily="34" charset="-79"/>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kern="1200" dirty="0">
                          <a:solidFill>
                            <a:schemeClr val="dk1"/>
                          </a:solidFill>
                          <a:latin typeface="David" panose="020E0502060401010101" pitchFamily="34" charset="-79"/>
                          <a:ea typeface="+mn-ea"/>
                          <a:cs typeface="David" panose="020E0502060401010101" pitchFamily="34" charset="-79"/>
                        </a:rPr>
                        <a:t>Anat and her staff are simply fantastic and very useful.</a:t>
                      </a:r>
                    </a:p>
                  </a:txBody>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7252314"/>
                  </a:ext>
                </a:extLst>
              </a:tr>
            </a:tbl>
          </a:graphicData>
        </a:graphic>
      </p:graphicFrame>
    </p:spTree>
    <p:extLst>
      <p:ext uri="{BB962C8B-B14F-4D97-AF65-F5344CB8AC3E}">
        <p14:creationId xmlns:p14="http://schemas.microsoft.com/office/powerpoint/2010/main" val="3826866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פרק ד'</a:t>
            </a:r>
          </a:p>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סיכום</a:t>
            </a:r>
            <a:endParaRPr kumimoji="0" lang="he-IL" sz="4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914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סיכום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826518264"/>
              </p:ext>
            </p:extLst>
          </p:nvPr>
        </p:nvGraphicFramePr>
        <p:xfrm>
          <a:off x="586409" y="1810060"/>
          <a:ext cx="11134037" cy="4831185"/>
        </p:xfrm>
        <a:graphic>
          <a:graphicData uri="http://schemas.openxmlformats.org/drawingml/2006/table">
            <a:tbl>
              <a:tblPr rtl="1" firstRow="1" bandRow="1">
                <a:tableStyleId>{5C22544A-7EE6-4342-B048-85BDC9FD1C3A}</a:tableStyleId>
              </a:tblPr>
              <a:tblGrid>
                <a:gridCol w="5314694">
                  <a:extLst>
                    <a:ext uri="{9D8B030D-6E8A-4147-A177-3AD203B41FA5}">
                      <a16:colId xmlns:a16="http://schemas.microsoft.com/office/drawing/2014/main" val="4212086157"/>
                    </a:ext>
                  </a:extLst>
                </a:gridCol>
                <a:gridCol w="1215982">
                  <a:extLst>
                    <a:ext uri="{9D8B030D-6E8A-4147-A177-3AD203B41FA5}">
                      <a16:colId xmlns:a16="http://schemas.microsoft.com/office/drawing/2014/main" val="3669644278"/>
                    </a:ext>
                  </a:extLst>
                </a:gridCol>
                <a:gridCol w="955415">
                  <a:extLst>
                    <a:ext uri="{9D8B030D-6E8A-4147-A177-3AD203B41FA5}">
                      <a16:colId xmlns:a16="http://schemas.microsoft.com/office/drawing/2014/main" val="608925306"/>
                    </a:ext>
                  </a:extLst>
                </a:gridCol>
                <a:gridCol w="1215982">
                  <a:extLst>
                    <a:ext uri="{9D8B030D-6E8A-4147-A177-3AD203B41FA5}">
                      <a16:colId xmlns:a16="http://schemas.microsoft.com/office/drawing/2014/main" val="1443552393"/>
                    </a:ext>
                  </a:extLst>
                </a:gridCol>
                <a:gridCol w="1215982">
                  <a:extLst>
                    <a:ext uri="{9D8B030D-6E8A-4147-A177-3AD203B41FA5}">
                      <a16:colId xmlns:a16="http://schemas.microsoft.com/office/drawing/2014/main" val="1522025918"/>
                    </a:ext>
                  </a:extLst>
                </a:gridCol>
                <a:gridCol w="1215982">
                  <a:extLst>
                    <a:ext uri="{9D8B030D-6E8A-4147-A177-3AD203B41FA5}">
                      <a16:colId xmlns:a16="http://schemas.microsoft.com/office/drawing/2014/main" val="3629592641"/>
                    </a:ext>
                  </a:extLst>
                </a:gridCol>
              </a:tblGrid>
              <a:tr h="648000">
                <a:tc>
                  <a:txBody>
                    <a:bodyPr/>
                    <a:lstStyle/>
                    <a:p>
                      <a:pPr algn="ctr" rtl="1"/>
                      <a:r>
                        <a:rPr lang="he-IL" sz="1800" kern="1200" dirty="0">
                          <a:latin typeface="David" panose="020E0502060401010101" pitchFamily="34" charset="-79"/>
                          <a:cs typeface="David" panose="020E0502060401010101" pitchFamily="34" charset="-79"/>
                        </a:rPr>
                        <a:t>השאלה</a:t>
                      </a:r>
                      <a:endParaRPr lang="he-IL" sz="1800" b="1" kern="1200" dirty="0">
                        <a:solidFill>
                          <a:schemeClr val="lt1"/>
                        </a:solidFill>
                        <a:latin typeface="David" panose="020E0502060401010101" pitchFamily="34" charset="-79"/>
                        <a:ea typeface="+mn-ea"/>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525585">
                <a:tc>
                  <a:txBody>
                    <a:bodyPr/>
                    <a:lstStyle/>
                    <a:p>
                      <a:pPr rtl="1"/>
                      <a:r>
                        <a:rPr lang="he-IL" dirty="0">
                          <a:latin typeface="David" panose="020E0502060401010101" pitchFamily="34" charset="-79"/>
                          <a:cs typeface="David" panose="020E0502060401010101" pitchFamily="34" charset="-79"/>
                        </a:rPr>
                        <a:t>המידה בה התוכנית תואמת את ציפיותייך עד כה?</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4.91</a:t>
                      </a:r>
                    </a:p>
                  </a:txBody>
                  <a:tcPr anchor="ctr"/>
                </a:tc>
                <a:tc>
                  <a:txBody>
                    <a:bodyPr/>
                    <a:lstStyle/>
                    <a:p>
                      <a:pPr marL="0" algn="ctr" defTabSz="914400" rtl="1" eaLnBrk="1" latinLnBrk="0" hangingPunct="1"/>
                      <a:r>
                        <a:rPr lang="he-IL" sz="1800" b="0" u="none" kern="1200" dirty="0">
                          <a:solidFill>
                            <a:schemeClr val="accent1"/>
                          </a:solidFill>
                          <a:latin typeface="David" panose="020E0502060401010101" pitchFamily="34" charset="-79"/>
                          <a:ea typeface="+mn-ea"/>
                          <a:cs typeface="David" panose="020E0502060401010101" pitchFamily="34" charset="-79"/>
                        </a:rPr>
                        <a:t>5.28</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5.14</a:t>
                      </a:r>
                    </a:p>
                  </a:txBody>
                  <a:tcPr anchor="ctr"/>
                </a:tc>
                <a:extLst>
                  <a:ext uri="{0D108BD9-81ED-4DB2-BD59-A6C34878D82A}">
                    <a16:rowId xmlns:a16="http://schemas.microsoft.com/office/drawing/2014/main" val="3046206537"/>
                  </a:ext>
                </a:extLst>
              </a:tr>
              <a:tr h="1054298">
                <a:tc gridSpan="6">
                  <a:txBody>
                    <a:bodyPr/>
                    <a:lstStyle/>
                    <a:p>
                      <a:pPr marL="0" indent="0" algn="r" defTabSz="914400" rtl="1" eaLnBrk="1" latinLnBrk="0" hangingPunct="1">
                        <a:buFont typeface="Arial" panose="020B0604020202020204" pitchFamily="34" charset="0"/>
                        <a:buNone/>
                      </a:pPr>
                      <a:r>
                        <a:rPr lang="he-IL" sz="1800" b="1" kern="1200" dirty="0">
                          <a:latin typeface="David" panose="020E0502060401010101" pitchFamily="34" charset="-79"/>
                          <a:cs typeface="David" panose="020E0502060401010101" pitchFamily="34" charset="-79"/>
                        </a:rPr>
                        <a:t>אנא הרחב בעניין-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מגוון מרצים מרשים ואיכותי ביותר (*9)</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latin typeface="David" panose="020E0502060401010101" pitchFamily="34" charset="-79"/>
                          <a:cs typeface="David" panose="020E0502060401010101" pitchFamily="34" charset="-79"/>
                        </a:rPr>
                        <a:t>מרגישים שעובדים עבורנו על מנת שנוכל למצות את השנה- מעטפת יעילה ויחס מצוין (*5)</a:t>
                      </a:r>
                    </a:p>
                    <a:p>
                      <a:pPr marL="285750" indent="-285750" algn="r" defTabSz="914400" rtl="1" eaLnBrk="1" latinLnBrk="0" hangingPunct="1">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סגל מקצועי </a:t>
                      </a:r>
                      <a:r>
                        <a:rPr lang="he-IL" sz="1600" kern="1200" dirty="0" err="1">
                          <a:latin typeface="David" panose="020E0502060401010101" pitchFamily="34" charset="-79"/>
                          <a:cs typeface="David" panose="020E0502060401010101" pitchFamily="34" charset="-79"/>
                        </a:rPr>
                        <a:t>ואיכפתי</a:t>
                      </a:r>
                      <a:r>
                        <a:rPr lang="he-IL" sz="1600" kern="1200" dirty="0">
                          <a:latin typeface="David" panose="020E0502060401010101" pitchFamily="34" charset="-79"/>
                          <a:cs typeface="David" panose="020E0502060401010101" pitchFamily="34" charset="-79"/>
                        </a:rPr>
                        <a:t> (*3)</a:t>
                      </a:r>
                    </a:p>
                    <a:p>
                      <a:pPr marL="285750" indent="-285750" algn="r" defTabSz="914400" rtl="1" eaLnBrk="1" latinLnBrk="0" hangingPunct="1">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חומרי הקריאה- עומס ורלוונטיות (*2)</a:t>
                      </a:r>
                      <a:endParaRPr lang="en-US" sz="1600" kern="1200" dirty="0">
                        <a:latin typeface="David" panose="020E0502060401010101" pitchFamily="34" charset="-79"/>
                        <a:cs typeface="David" panose="020E0502060401010101" pitchFamily="34" charset="-79"/>
                      </a:endParaRPr>
                    </a:p>
                    <a:p>
                      <a:pPr marL="285750" indent="-285750" algn="l" defTabSz="914400" rtl="0" eaLnBrk="1" latinLnBrk="0" hangingPunct="1">
                        <a:buFont typeface="Arial" panose="020B0604020202020204" pitchFamily="34" charset="0"/>
                        <a:buChar char="•"/>
                      </a:pPr>
                      <a:r>
                        <a:rPr lang="en-US" sz="1600" kern="1200" dirty="0">
                          <a:latin typeface="David" panose="020E0502060401010101" pitchFamily="34" charset="-79"/>
                          <a:cs typeface="David" panose="020E0502060401010101" pitchFamily="34" charset="-79"/>
                        </a:rPr>
                        <a:t>Quality of guest speakers who come from allover the political spectrum. Open atmosphere.</a:t>
                      </a:r>
                    </a:p>
                    <a:p>
                      <a:pPr marL="285750" indent="-285750" algn="l" defTabSz="914400" rtl="0" eaLnBrk="1" latinLnBrk="0" hangingPunct="1">
                        <a:buFont typeface="Arial" panose="020B0604020202020204" pitchFamily="34" charset="0"/>
                        <a:buChar char="•"/>
                      </a:pPr>
                      <a:r>
                        <a:rPr lang="en-US" sz="1600" kern="1200" dirty="0">
                          <a:latin typeface="David" panose="020E0502060401010101" pitchFamily="34" charset="-79"/>
                          <a:cs typeface="David" panose="020E0502060401010101" pitchFamily="34" charset="-79"/>
                        </a:rPr>
                        <a:t>It is focused on the strategic level</a:t>
                      </a:r>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dirty="0"/>
                    </a:p>
                  </a:txBody>
                  <a:tcPr/>
                </a:tc>
                <a:extLst>
                  <a:ext uri="{0D108BD9-81ED-4DB2-BD59-A6C34878D82A}">
                    <a16:rowId xmlns:a16="http://schemas.microsoft.com/office/drawing/2014/main" val="1858135959"/>
                  </a:ext>
                </a:extLst>
              </a:tr>
              <a:tr h="1054298">
                <a:tc gridSpan="6">
                  <a:txBody>
                    <a:bodyPr/>
                    <a:lstStyle/>
                    <a:p>
                      <a:pPr rtl="1"/>
                      <a:r>
                        <a:rPr lang="he-IL" sz="1800" b="1" kern="1200" dirty="0">
                          <a:latin typeface="David" panose="020E0502060401010101" pitchFamily="34" charset="-79"/>
                          <a:cs typeface="David" panose="020E0502060401010101" pitchFamily="34" charset="-79"/>
                        </a:rPr>
                        <a:t>תכנים רלוונטיים ו</a:t>
                      </a:r>
                      <a:r>
                        <a:rPr lang="en-US" sz="1800" b="1" kern="1200" dirty="0">
                          <a:latin typeface="David" panose="020E0502060401010101" pitchFamily="34" charset="-79"/>
                          <a:cs typeface="David" panose="020E0502060401010101" pitchFamily="34" charset="-79"/>
                        </a:rPr>
                        <a:t>/</a:t>
                      </a:r>
                      <a:r>
                        <a:rPr lang="he-IL" sz="1800" b="1" kern="1200" dirty="0">
                          <a:latin typeface="David" panose="020E0502060401010101" pitchFamily="34" charset="-79"/>
                          <a:cs typeface="David" panose="020E0502060401010101" pitchFamily="34" charset="-79"/>
                        </a:rPr>
                        <a:t>או אקטואליים שנדרש להוסיף בשנת מב"ל הנוכחית?</a:t>
                      </a:r>
                    </a:p>
                    <a:p>
                      <a:pPr marL="285750" indent="-285750" rtl="1">
                        <a:buFont typeface="Arial" panose="020B0604020202020204" pitchFamily="34" charset="0"/>
                        <a:buChar char="•"/>
                      </a:pPr>
                      <a:r>
                        <a:rPr lang="he-IL" sz="1600" kern="1200" dirty="0">
                          <a:latin typeface="David" panose="020E0502060401010101" pitchFamily="34" charset="-79"/>
                          <a:cs typeface="David" panose="020E0502060401010101" pitchFamily="34" charset="-79"/>
                        </a:rPr>
                        <a:t>סקירות מצב בהיבט הביטחוני</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תשתיות לאומיות והאיום המדויק, העמקה בהקשר האסטרטגי בזירה הצפונית</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סקירה על תקציב הביטחון, התמודדות מערכת הביטחון עם קמפיינים שליליים</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חשיבות הרשויות המקומיות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משמעויות דו"ח בריק</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השתלטות הכלכלית של סין על העולם</a:t>
                      </a:r>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rtl="1"/>
                      <a:endParaRPr lang="he-IL"/>
                    </a:p>
                  </a:txBody>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bl>
          </a:graphicData>
        </a:graphic>
      </p:graphicFrame>
    </p:spTree>
    <p:extLst>
      <p:ext uri="{BB962C8B-B14F-4D97-AF65-F5344CB8AC3E}">
        <p14:creationId xmlns:p14="http://schemas.microsoft.com/office/powerpoint/2010/main" val="1221776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סיכום</a:t>
            </a:r>
          </a:p>
        </p:txBody>
      </p:sp>
      <p:sp>
        <p:nvSpPr>
          <p:cNvPr id="6" name="מלבן: פינות מעוגלות 5">
            <a:extLst>
              <a:ext uri="{FF2B5EF4-FFF2-40B4-BE49-F238E27FC236}">
                <a16:creationId xmlns:a16="http://schemas.microsoft.com/office/drawing/2014/main" id="{FC7C50F1-66FE-4F29-B282-830FCFC2C2A4}"/>
              </a:ext>
            </a:extLst>
          </p:cNvPr>
          <p:cNvSpPr/>
          <p:nvPr/>
        </p:nvSpPr>
        <p:spPr>
          <a:xfrm>
            <a:off x="793102" y="1689655"/>
            <a:ext cx="10620000" cy="2693503"/>
          </a:xfrm>
          <a:prstGeom prst="roundRect">
            <a:avLst/>
          </a:prstGeom>
          <a:solidFill>
            <a:schemeClr val="accent1"/>
          </a:solidFill>
          <a:ln>
            <a:solidFill>
              <a:schemeClr val="accent5">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just">
              <a:lnSpc>
                <a:spcPct val="150000"/>
              </a:lnSpc>
            </a:pPr>
            <a:r>
              <a:rPr lang="he-IL" sz="2000" b="1" dirty="0">
                <a:latin typeface="David" panose="020E0502060401010101" pitchFamily="34" charset="-79"/>
                <a:cs typeface="David" panose="020E0502060401010101" pitchFamily="34" charset="-79"/>
              </a:rPr>
              <a:t>חווה דעתך על הפעילויות החברתיות עד כה?</a:t>
            </a:r>
          </a:p>
          <a:p>
            <a:pPr marL="285750" indent="-285750" algn="just">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הערכה רבה על הפעילויות הרבות שמארגנת אפרת בתחום הכושר הגופני והנכונות למסלולים אישיים (*6)</a:t>
            </a:r>
          </a:p>
          <a:p>
            <a:pPr marL="285750" indent="-285750" algn="just">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הפעילות החברתית מתחילה להתגבש- עדיין מועט ונדרש ליזום (*5)</a:t>
            </a:r>
          </a:p>
          <a:p>
            <a:pPr marL="285750" indent="-285750" algn="just">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המשתתפים הבינלאומיים משתלבים יפים ותורמים לצוות (*3)</a:t>
            </a:r>
          </a:p>
          <a:p>
            <a:pPr marL="285750" indent="-285750" algn="just" rtl="0">
              <a:lnSpc>
                <a:spcPct val="150000"/>
              </a:lnSpc>
              <a:buFont typeface="Arial" panose="020B0604020202020204" pitchFamily="34" charset="0"/>
              <a:buChar char="•"/>
            </a:pPr>
            <a:r>
              <a:rPr lang="en-US" dirty="0">
                <a:latin typeface="David" panose="020E0502060401010101" pitchFamily="34" charset="-79"/>
                <a:cs typeface="David" panose="020E0502060401010101" pitchFamily="34" charset="-79"/>
              </a:rPr>
              <a:t>All good, lots of occasions to socialize.</a:t>
            </a:r>
          </a:p>
          <a:p>
            <a:pPr marL="285750" indent="-285750" algn="just" rtl="0">
              <a:lnSpc>
                <a:spcPct val="150000"/>
              </a:lnSpc>
              <a:buFont typeface="Arial" panose="020B0604020202020204" pitchFamily="34" charset="0"/>
              <a:buChar char="•"/>
            </a:pPr>
            <a:r>
              <a:rPr lang="en-US" dirty="0">
                <a:latin typeface="David" panose="020E0502060401010101" pitchFamily="34" charset="-79"/>
                <a:cs typeface="David" panose="020E0502060401010101" pitchFamily="34" charset="-79"/>
              </a:rPr>
              <a:t>Good balance in mount, type and timing.</a:t>
            </a:r>
          </a:p>
          <a:p>
            <a:pPr marL="285750" indent="-285750" algn="just" rtl="0">
              <a:lnSpc>
                <a:spcPct val="150000"/>
              </a:lnSpc>
              <a:buFont typeface="Arial" panose="020B0604020202020204" pitchFamily="34" charset="0"/>
              <a:buChar char="•"/>
            </a:pPr>
            <a:endParaRPr lang="en-US" dirty="0">
              <a:latin typeface="David" panose="020E0502060401010101" pitchFamily="34" charset="-79"/>
              <a:cs typeface="David" panose="020E0502060401010101" pitchFamily="34" charset="-79"/>
            </a:endParaRPr>
          </a:p>
          <a:p>
            <a:pPr marL="285750" indent="-285750" algn="just">
              <a:lnSpc>
                <a:spcPct val="150000"/>
              </a:lnSpc>
              <a:buFont typeface="Arial" panose="020B0604020202020204" pitchFamily="34" charset="0"/>
              <a:buChar char="•"/>
            </a:pPr>
            <a:endParaRPr lang="he-IL" sz="2000" dirty="0">
              <a:latin typeface="David" panose="020E0502060401010101" pitchFamily="34" charset="-79"/>
              <a:cs typeface="David" panose="020E0502060401010101" pitchFamily="34" charset="-79"/>
            </a:endParaRPr>
          </a:p>
        </p:txBody>
      </p:sp>
      <p:sp>
        <p:nvSpPr>
          <p:cNvPr id="7" name="מלבן: פינות מעוגלות 6">
            <a:extLst>
              <a:ext uri="{FF2B5EF4-FFF2-40B4-BE49-F238E27FC236}">
                <a16:creationId xmlns:a16="http://schemas.microsoft.com/office/drawing/2014/main" id="{7AE38756-1F36-4650-92F9-40B661F13631}"/>
              </a:ext>
            </a:extLst>
          </p:cNvPr>
          <p:cNvSpPr/>
          <p:nvPr/>
        </p:nvSpPr>
        <p:spPr>
          <a:xfrm>
            <a:off x="753346" y="4664767"/>
            <a:ext cx="10620000" cy="1924879"/>
          </a:xfrm>
          <a:prstGeom prst="roundRect">
            <a:avLst/>
          </a:prstGeom>
          <a:solidFill>
            <a:schemeClr val="accent1"/>
          </a:solidFill>
          <a:ln>
            <a:solidFill>
              <a:schemeClr val="accent5">
                <a:lumMod val="60000"/>
                <a:lumOff val="4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just">
              <a:lnSpc>
                <a:spcPct val="150000"/>
              </a:lnSpc>
            </a:pPr>
            <a:r>
              <a:rPr lang="he-IL" sz="2000" b="1" dirty="0">
                <a:latin typeface="David" panose="020E0502060401010101" pitchFamily="34" charset="-79"/>
                <a:cs typeface="David" panose="020E0502060401010101" pitchFamily="34" charset="-79"/>
              </a:rPr>
              <a:t>הערות והארות נוספות?</a:t>
            </a:r>
          </a:p>
          <a:p>
            <a:pPr marL="285750" indent="-285750" algn="just">
              <a:lnSpc>
                <a:spcPct val="150000"/>
              </a:lnSpc>
              <a:buFont typeface="Arial" panose="020B0604020202020204" pitchFamily="34" charset="0"/>
              <a:buChar char="•"/>
            </a:pPr>
            <a:r>
              <a:rPr lang="he-IL" dirty="0">
                <a:latin typeface="David" panose="020E0502060401010101" pitchFamily="34" charset="-79"/>
                <a:cs typeface="David" panose="020E0502060401010101" pitchFamily="34" charset="-79"/>
              </a:rPr>
              <a:t>הצוות הלוגיסטי המארגן מצוין- גישה שירותית יוצאת דופן (*4)</a:t>
            </a:r>
          </a:p>
          <a:p>
            <a:pPr marL="285750" indent="-285750" algn="just" rtl="0">
              <a:lnSpc>
                <a:spcPct val="150000"/>
              </a:lnSpc>
              <a:buFont typeface="Arial" panose="020B0604020202020204" pitchFamily="34" charset="0"/>
              <a:buChar char="•"/>
            </a:pPr>
            <a:r>
              <a:rPr lang="en-US" dirty="0">
                <a:latin typeface="David" panose="020E0502060401010101" pitchFamily="34" charset="-79"/>
                <a:cs typeface="David" panose="020E0502060401010101" pitchFamily="34" charset="-79"/>
              </a:rPr>
              <a:t>Help the course get together as a cohesive group, ensure good comms between the staff and candidates, ensure info does not get to the students at the last minute as it has often been the case since the start of the course.</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32720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נתונים</a:t>
            </a:r>
            <a:endParaRPr lang="he-IL"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תוכן 2"/>
          <p:cNvSpPr>
            <a:spLocks noGrp="1"/>
          </p:cNvSpPr>
          <p:nvPr>
            <p:ph idx="4294967295"/>
          </p:nvPr>
        </p:nvSpPr>
        <p:spPr>
          <a:xfrm>
            <a:off x="984377" y="1591699"/>
            <a:ext cx="10272252" cy="4745306"/>
          </a:xfrm>
        </p:spPr>
        <p:txBody>
          <a:bodyPr>
            <a:noAutofit/>
          </a:body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סה"כ משיבים- 40 </a:t>
            </a:r>
            <a:r>
              <a:rPr lang="he-IL" sz="2000" dirty="0">
                <a:solidFill>
                  <a:schemeClr val="accent1">
                    <a:lumMod val="75000"/>
                  </a:schemeClr>
                </a:solidFill>
                <a:latin typeface="David" panose="020E0502060401010101" pitchFamily="34" charset="-79"/>
                <a:cs typeface="David" panose="020E0502060401010101" pitchFamily="34" charset="-79"/>
              </a:rPr>
              <a:t>(33 ישראלים, 7 בינלאומיים), העברה מקוונת</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ישראל- </a:t>
            </a:r>
          </a:p>
          <a:p>
            <a:pPr marL="447675" lvl="1" indent="-179388">
              <a:lnSpc>
                <a:spcPct val="10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צה"ל- 19</a:t>
            </a:r>
          </a:p>
          <a:p>
            <a:pPr marL="447675" lvl="1" indent="-179388">
              <a:lnSpc>
                <a:spcPct val="10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אחר- 14</a:t>
            </a:r>
          </a:p>
          <a:p>
            <a:pPr marL="228600" lvl="1">
              <a:lnSpc>
                <a:spcPct val="150000"/>
              </a:lnSpc>
              <a:spcBef>
                <a:spcPts val="1000"/>
              </a:spcBef>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ממוצע המשוב הכללי הוא אך </a:t>
            </a:r>
            <a:r>
              <a:rPr lang="he-IL" sz="2000" b="1" dirty="0">
                <a:solidFill>
                  <a:schemeClr val="accent1">
                    <a:lumMod val="75000"/>
                  </a:schemeClr>
                </a:solidFill>
                <a:latin typeface="David" panose="020E0502060401010101" pitchFamily="34" charset="-79"/>
                <a:cs typeface="David" panose="020E0502060401010101" pitchFamily="34" charset="-79"/>
              </a:rPr>
              <a:t>ורק של משיבים מישראל</a:t>
            </a:r>
          </a:p>
          <a:p>
            <a:pPr marL="228600" lvl="1">
              <a:lnSpc>
                <a:spcPct val="150000"/>
              </a:lnSpc>
              <a:spcBef>
                <a:spcPts val="1000"/>
              </a:spcBef>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סימונים </a:t>
            </a:r>
            <a:r>
              <a:rPr lang="he-IL" sz="2000" dirty="0">
                <a:solidFill>
                  <a:schemeClr val="accent1">
                    <a:lumMod val="75000"/>
                  </a:schemeClr>
                </a:solidFill>
                <a:latin typeface="David" panose="020E0502060401010101" pitchFamily="34" charset="-79"/>
                <a:cs typeface="David" panose="020E0502060401010101" pitchFamily="34" charset="-79"/>
              </a:rPr>
              <a:t>(סולם 1-6):</a:t>
            </a:r>
          </a:p>
          <a:p>
            <a:pPr marL="447675" lvl="1" indent="-179388">
              <a:lnSpc>
                <a:spcPct val="100000"/>
              </a:lnSpc>
              <a:buClr>
                <a:schemeClr val="accent1"/>
              </a:buClr>
            </a:pPr>
            <a:r>
              <a:rPr lang="he-IL" sz="1800" b="1" dirty="0">
                <a:solidFill>
                  <a:schemeClr val="accent1">
                    <a:lumMod val="75000"/>
                  </a:schemeClr>
                </a:solidFill>
                <a:latin typeface="David" panose="020E0502060401010101" pitchFamily="34" charset="-79"/>
                <a:cs typeface="David" panose="020E0502060401010101" pitchFamily="34" charset="-79"/>
              </a:rPr>
              <a:t>כחול- </a:t>
            </a:r>
            <a:r>
              <a:rPr lang="he-IL" sz="1800" dirty="0">
                <a:solidFill>
                  <a:schemeClr val="accent1">
                    <a:lumMod val="75000"/>
                  </a:schemeClr>
                </a:solidFill>
                <a:latin typeface="David" panose="020E0502060401010101" pitchFamily="34" charset="-79"/>
                <a:cs typeface="David" panose="020E0502060401010101" pitchFamily="34" charset="-79"/>
              </a:rPr>
              <a:t>הערכה גבוהה (5.0+)</a:t>
            </a:r>
          </a:p>
          <a:p>
            <a:pPr marL="447675" lvl="1" indent="-179388">
              <a:lnSpc>
                <a:spcPct val="100000"/>
              </a:lnSpc>
              <a:buClr>
                <a:schemeClr val="accent1"/>
              </a:buClr>
            </a:pPr>
            <a:r>
              <a:rPr lang="he-IL" sz="1800" b="1" dirty="0">
                <a:latin typeface="David" panose="020E0502060401010101" pitchFamily="34" charset="-79"/>
                <a:cs typeface="David" panose="020E0502060401010101" pitchFamily="34" charset="-79"/>
              </a:rPr>
              <a:t>שחור-</a:t>
            </a:r>
            <a:r>
              <a:rPr lang="he-IL" sz="1800" dirty="0">
                <a:solidFill>
                  <a:schemeClr val="accent1">
                    <a:lumMod val="75000"/>
                  </a:schemeClr>
                </a:solidFill>
                <a:latin typeface="David" panose="020E0502060401010101" pitchFamily="34" charset="-79"/>
                <a:cs typeface="David" panose="020E0502060401010101" pitchFamily="34" charset="-79"/>
              </a:rPr>
              <a:t> הערכה ממוצעת (4.5-5.0)</a:t>
            </a:r>
          </a:p>
          <a:p>
            <a:pPr marL="447675" lvl="1" indent="-179388">
              <a:lnSpc>
                <a:spcPct val="100000"/>
              </a:lnSpc>
              <a:buClr>
                <a:schemeClr val="accent1"/>
              </a:buClr>
            </a:pPr>
            <a:r>
              <a:rPr lang="he-IL" sz="1800" b="1" dirty="0">
                <a:solidFill>
                  <a:srgbClr val="FF0000"/>
                </a:solidFill>
                <a:latin typeface="David" panose="020E0502060401010101" pitchFamily="34" charset="-79"/>
                <a:cs typeface="David" panose="020E0502060401010101" pitchFamily="34" charset="-79"/>
              </a:rPr>
              <a:t>אדום-</a:t>
            </a:r>
            <a:r>
              <a:rPr lang="he-IL" sz="1800" dirty="0">
                <a:solidFill>
                  <a:schemeClr val="accent1">
                    <a:lumMod val="75000"/>
                  </a:schemeClr>
                </a:solidFill>
                <a:latin typeface="David" panose="020E0502060401010101" pitchFamily="34" charset="-79"/>
                <a:cs typeface="David" panose="020E0502060401010101" pitchFamily="34" charset="-79"/>
              </a:rPr>
              <a:t> הערכה נמוכה (3.7-4.5)</a:t>
            </a:r>
          </a:p>
          <a:p>
            <a:pPr marL="447675" lvl="1" indent="-179388">
              <a:lnSpc>
                <a:spcPct val="100000"/>
              </a:lnSpc>
              <a:buClr>
                <a:schemeClr val="accent1"/>
              </a:buClr>
            </a:pPr>
            <a:r>
              <a:rPr lang="he-IL" sz="1800" b="1" u="sng" dirty="0">
                <a:solidFill>
                  <a:srgbClr val="FF0000"/>
                </a:solidFill>
                <a:latin typeface="David" panose="020E0502060401010101" pitchFamily="34" charset="-79"/>
                <a:cs typeface="David" panose="020E0502060401010101" pitchFamily="34" charset="-79"/>
              </a:rPr>
              <a:t>אדום עם קו תחתון- </a:t>
            </a:r>
            <a:r>
              <a:rPr lang="he-IL" sz="1800" dirty="0">
                <a:solidFill>
                  <a:schemeClr val="accent1">
                    <a:lumMod val="75000"/>
                  </a:schemeClr>
                </a:solidFill>
                <a:latin typeface="David" panose="020E0502060401010101" pitchFamily="34" charset="-79"/>
                <a:cs typeface="David" panose="020E0502060401010101" pitchFamily="34" charset="-79"/>
              </a:rPr>
              <a:t>הערכה נמוכה מאוד (מתחת ל- 3.7)</a:t>
            </a: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5296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א'</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פתיחת השנה</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00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תהליך הקליטה</a:t>
            </a:r>
          </a:p>
        </p:txBody>
      </p:sp>
      <p:graphicFrame>
        <p:nvGraphicFramePr>
          <p:cNvPr id="5" name="טבלה 4">
            <a:extLst>
              <a:ext uri="{FF2B5EF4-FFF2-40B4-BE49-F238E27FC236}">
                <a16:creationId xmlns:a16="http://schemas.microsoft.com/office/drawing/2014/main" id="{B3A22BD3-76D7-4339-B86E-F82C380B02C3}"/>
              </a:ext>
            </a:extLst>
          </p:cNvPr>
          <p:cNvGraphicFramePr>
            <a:graphicFrameLocks noGrp="1"/>
          </p:cNvGraphicFramePr>
          <p:nvPr>
            <p:extLst>
              <p:ext uri="{D42A27DB-BD31-4B8C-83A1-F6EECF244321}">
                <p14:modId xmlns:p14="http://schemas.microsoft.com/office/powerpoint/2010/main" val="3807713963"/>
              </p:ext>
            </p:extLst>
          </p:nvPr>
        </p:nvGraphicFramePr>
        <p:xfrm>
          <a:off x="837773" y="1899512"/>
          <a:ext cx="10882674" cy="3638445"/>
        </p:xfrm>
        <a:graphic>
          <a:graphicData uri="http://schemas.openxmlformats.org/drawingml/2006/table">
            <a:tbl>
              <a:tblPr rtl="1" firstRow="1" bandRow="1">
                <a:tableStyleId>{5C22544A-7EE6-4342-B048-85BDC9FD1C3A}</a:tableStyleId>
              </a:tblPr>
              <a:tblGrid>
                <a:gridCol w="5053624">
                  <a:extLst>
                    <a:ext uri="{9D8B030D-6E8A-4147-A177-3AD203B41FA5}">
                      <a16:colId xmlns:a16="http://schemas.microsoft.com/office/drawing/2014/main" val="4212086157"/>
                    </a:ext>
                  </a:extLst>
                </a:gridCol>
                <a:gridCol w="1165810">
                  <a:extLst>
                    <a:ext uri="{9D8B030D-6E8A-4147-A177-3AD203B41FA5}">
                      <a16:colId xmlns:a16="http://schemas.microsoft.com/office/drawing/2014/main" val="3669644278"/>
                    </a:ext>
                  </a:extLst>
                </a:gridCol>
                <a:gridCol w="1165810">
                  <a:extLst>
                    <a:ext uri="{9D8B030D-6E8A-4147-A177-3AD203B41FA5}">
                      <a16:colId xmlns:a16="http://schemas.microsoft.com/office/drawing/2014/main" val="608925306"/>
                    </a:ext>
                  </a:extLst>
                </a:gridCol>
                <a:gridCol w="1165810">
                  <a:extLst>
                    <a:ext uri="{9D8B030D-6E8A-4147-A177-3AD203B41FA5}">
                      <a16:colId xmlns:a16="http://schemas.microsoft.com/office/drawing/2014/main" val="1443552393"/>
                    </a:ext>
                  </a:extLst>
                </a:gridCol>
                <a:gridCol w="1165810">
                  <a:extLst>
                    <a:ext uri="{9D8B030D-6E8A-4147-A177-3AD203B41FA5}">
                      <a16:colId xmlns:a16="http://schemas.microsoft.com/office/drawing/2014/main" val="3416542356"/>
                    </a:ext>
                  </a:extLst>
                </a:gridCol>
                <a:gridCol w="1165810">
                  <a:extLst>
                    <a:ext uri="{9D8B030D-6E8A-4147-A177-3AD203B41FA5}">
                      <a16:colId xmlns:a16="http://schemas.microsoft.com/office/drawing/2014/main" val="3629592641"/>
                    </a:ext>
                  </a:extLst>
                </a:gridCol>
              </a:tblGrid>
              <a:tr h="605685">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מ"ו- ממוצע</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מ"ו-בינ"ל</a:t>
                      </a:r>
                    </a:p>
                  </a:txBody>
                  <a:tcPr anchor="ctr"/>
                </a:tc>
                <a:extLst>
                  <a:ext uri="{0D108BD9-81ED-4DB2-BD59-A6C34878D82A}">
                    <a16:rowId xmlns:a16="http://schemas.microsoft.com/office/drawing/2014/main" val="3113162872"/>
                  </a:ext>
                </a:extLst>
              </a:tr>
              <a:tr h="605685">
                <a:tc>
                  <a:txBody>
                    <a:bodyPr/>
                    <a:lstStyle/>
                    <a:p>
                      <a:pPr rtl="1"/>
                      <a:r>
                        <a:rPr lang="he-IL" b="1" dirty="0">
                          <a:latin typeface="David" panose="020E0502060401010101" pitchFamily="34" charset="-79"/>
                          <a:cs typeface="David" panose="020E0502060401010101" pitchFamily="34" charset="-79"/>
                        </a:rPr>
                        <a:t>תהליך הקליטה במב"ל היה יעיל, אפקטיבי ונוח?</a:t>
                      </a:r>
                    </a:p>
                  </a:txBody>
                  <a:tcPr anchor="ctr"/>
                </a:tc>
                <a:tc>
                  <a:txBody>
                    <a:bodyPr/>
                    <a:lstStyle/>
                    <a:p>
                      <a:pPr marL="0" algn="ctr" defTabSz="914400" rtl="1" eaLnBrk="1" latinLnBrk="0" hangingPunct="1"/>
                      <a:r>
                        <a:rPr lang="he-IL" sz="2000" b="1" kern="1200" dirty="0">
                          <a:solidFill>
                            <a:schemeClr val="accent5"/>
                          </a:solidFill>
                          <a:latin typeface="David" panose="020E0502060401010101" pitchFamily="34" charset="-79"/>
                          <a:ea typeface="+mn-ea"/>
                          <a:cs typeface="David" panose="020E0502060401010101" pitchFamily="34" charset="-79"/>
                        </a:rPr>
                        <a:t>5.78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chemeClr val="accent5"/>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chemeClr val="accent5"/>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dirty="0">
                          <a:solidFill>
                            <a:schemeClr val="accent1"/>
                          </a:solidFill>
                          <a:latin typeface="David" panose="020E0502060401010101" pitchFamily="34" charset="-79"/>
                          <a:cs typeface="David" panose="020E0502060401010101" pitchFamily="34" charset="-79"/>
                        </a:rPr>
                        <a:t>5.47</a:t>
                      </a:r>
                    </a:p>
                  </a:txBody>
                  <a:tcPr anchor="ctr"/>
                </a:tc>
                <a:tc>
                  <a:txBody>
                    <a:bodyPr/>
                    <a:lstStyle/>
                    <a:p>
                      <a:pPr algn="ctr" rtl="1"/>
                      <a:r>
                        <a:rPr lang="he-IL" sz="1800" kern="1200" dirty="0">
                          <a:solidFill>
                            <a:schemeClr val="accent1"/>
                          </a:solidFill>
                          <a:latin typeface="David" panose="020E0502060401010101" pitchFamily="34" charset="-79"/>
                          <a:ea typeface="+mn-ea"/>
                          <a:cs typeface="David" panose="020E0502060401010101" pitchFamily="34" charset="-79"/>
                        </a:rPr>
                        <a:t>5.67</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5.42</a:t>
                      </a:r>
                    </a:p>
                  </a:txBody>
                  <a:tcPr anchor="ctr"/>
                </a:tc>
                <a:extLst>
                  <a:ext uri="{0D108BD9-81ED-4DB2-BD59-A6C34878D82A}">
                    <a16:rowId xmlns:a16="http://schemas.microsoft.com/office/drawing/2014/main" val="3046206537"/>
                  </a:ext>
                </a:extLst>
              </a:tr>
              <a:tr h="1236630">
                <a:tc gridSpan="6">
                  <a:txBody>
                    <a:bodyPr/>
                    <a:lstStyle/>
                    <a:p>
                      <a:pPr rtl="1">
                        <a:lnSpc>
                          <a:spcPct val="150000"/>
                        </a:lnSpc>
                      </a:pPr>
                      <a:r>
                        <a:rPr lang="he-IL" b="1" dirty="0">
                          <a:latin typeface="David" panose="020E0502060401010101" pitchFamily="34" charset="-79"/>
                          <a:cs typeface="David" panose="020E0502060401010101" pitchFamily="34" charset="-79"/>
                        </a:rPr>
                        <a:t>כיצד היית משפר את תהליך הקליטה? </a:t>
                      </a:r>
                    </a:p>
                    <a:p>
                      <a:pPr marL="285750" indent="-285750" rtl="1">
                        <a:lnSpc>
                          <a:spcPct val="150000"/>
                        </a:lnSpc>
                        <a:buFont typeface="Arial" panose="020B0604020202020204" pitchFamily="34" charset="0"/>
                        <a:buChar char="•"/>
                      </a:pPr>
                      <a:r>
                        <a:rPr lang="he-IL" sz="1800" u="none" dirty="0">
                          <a:latin typeface="David" panose="020E0502060401010101" pitchFamily="34" charset="-79"/>
                          <a:cs typeface="David" panose="020E0502060401010101" pitchFamily="34" charset="-79"/>
                        </a:rPr>
                        <a:t>קליטה מצוינת, חלקה וברורה</a:t>
                      </a:r>
                    </a:p>
                    <a:p>
                      <a:pPr marL="285750" indent="-285750" rtl="1">
                        <a:lnSpc>
                          <a:spcPct val="150000"/>
                        </a:lnSpc>
                        <a:buFont typeface="Arial" panose="020B0604020202020204" pitchFamily="34" charset="0"/>
                        <a:buChar char="•"/>
                      </a:pPr>
                      <a:r>
                        <a:rPr lang="he-IL" sz="1800" u="none" dirty="0">
                          <a:latin typeface="David" panose="020E0502060401010101" pitchFamily="34" charset="-79"/>
                          <a:cs typeface="David" panose="020E0502060401010101" pitchFamily="34" charset="-79"/>
                        </a:rPr>
                        <a:t>בשל חופשת הקיץ חשוב לתת את העבודה והחומר כמה שיותר מוקדם- יום אוריינטציה מוקדם יותר יכול לשפר ההיערכות </a:t>
                      </a:r>
                      <a:r>
                        <a:rPr lang="he-IL" sz="1800" b="1" u="none" dirty="0">
                          <a:latin typeface="David" panose="020E0502060401010101" pitchFamily="34" charset="-79"/>
                          <a:cs typeface="David" panose="020E0502060401010101" pitchFamily="34" charset="-79"/>
                        </a:rPr>
                        <a:t>(*2)</a:t>
                      </a:r>
                    </a:p>
                    <a:p>
                      <a:pPr marL="285750" indent="-285750" algn="l" rtl="0">
                        <a:lnSpc>
                          <a:spcPct val="150000"/>
                        </a:lnSpc>
                        <a:buFont typeface="Arial" panose="020B0604020202020204" pitchFamily="34" charset="0"/>
                        <a:buChar char="•"/>
                      </a:pPr>
                      <a:r>
                        <a:rPr lang="en-US" sz="1800" b="0" u="none" dirty="0">
                          <a:latin typeface="David" panose="020E0502060401010101" pitchFamily="34" charset="-79"/>
                          <a:cs typeface="David" panose="020E0502060401010101" pitchFamily="34" charset="-79"/>
                        </a:rPr>
                        <a:t>Laptops should be ready for pick up on opening day, with course material available immediately.</a:t>
                      </a:r>
                    </a:p>
                    <a:p>
                      <a:pPr marL="285750" indent="-285750" algn="l" rtl="0">
                        <a:lnSpc>
                          <a:spcPct val="150000"/>
                        </a:lnSpc>
                        <a:buFont typeface="Arial" panose="020B0604020202020204" pitchFamily="34" charset="0"/>
                        <a:buChar char="•"/>
                      </a:pPr>
                      <a:r>
                        <a:rPr lang="en-US" sz="1800" b="0" u="none" dirty="0">
                          <a:latin typeface="David" panose="020E0502060401010101" pitchFamily="34" charset="-79"/>
                          <a:cs typeface="David" panose="020E0502060401010101" pitchFamily="34" charset="-79"/>
                        </a:rPr>
                        <a:t>some additional information on the INDC website could be useful.</a:t>
                      </a:r>
                      <a:endParaRPr lang="he-IL" sz="1600" u="none" dirty="0">
                        <a:latin typeface="David" panose="020E0502060401010101" pitchFamily="34" charset="-79"/>
                        <a:cs typeface="David" panose="020E0502060401010101" pitchFamily="34" charset="-79"/>
                      </a:endParaRPr>
                    </a:p>
                    <a:p>
                      <a:pPr marL="0" indent="0" rtl="1">
                        <a:buFont typeface="Arial" panose="020B0604020202020204" pitchFamily="34" charset="0"/>
                        <a:buNone/>
                      </a:pPr>
                      <a:endParaRPr lang="he-IL" sz="1600" u="none" dirty="0">
                        <a:latin typeface="David" panose="020E0502060401010101" pitchFamily="34" charset="-79"/>
                        <a:cs typeface="David" panose="020E0502060401010101" pitchFamily="34" charset="-79"/>
                      </a:endParaRP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3419565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מטלת פתיחת השנה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256873963"/>
              </p:ext>
            </p:extLst>
          </p:nvPr>
        </p:nvGraphicFramePr>
        <p:xfrm>
          <a:off x="755375" y="1899512"/>
          <a:ext cx="10965072" cy="3680460"/>
        </p:xfrm>
        <a:graphic>
          <a:graphicData uri="http://schemas.openxmlformats.org/drawingml/2006/table">
            <a:tbl>
              <a:tblPr rtl="1" firstRow="1" bandRow="1">
                <a:tableStyleId>{5C22544A-7EE6-4342-B048-85BDC9FD1C3A}</a:tableStyleId>
              </a:tblPr>
              <a:tblGrid>
                <a:gridCol w="5091887">
                  <a:extLst>
                    <a:ext uri="{9D8B030D-6E8A-4147-A177-3AD203B41FA5}">
                      <a16:colId xmlns:a16="http://schemas.microsoft.com/office/drawing/2014/main" val="4212086157"/>
                    </a:ext>
                  </a:extLst>
                </a:gridCol>
                <a:gridCol w="1174637">
                  <a:extLst>
                    <a:ext uri="{9D8B030D-6E8A-4147-A177-3AD203B41FA5}">
                      <a16:colId xmlns:a16="http://schemas.microsoft.com/office/drawing/2014/main" val="3669644278"/>
                    </a:ext>
                  </a:extLst>
                </a:gridCol>
                <a:gridCol w="1174637">
                  <a:extLst>
                    <a:ext uri="{9D8B030D-6E8A-4147-A177-3AD203B41FA5}">
                      <a16:colId xmlns:a16="http://schemas.microsoft.com/office/drawing/2014/main" val="608925306"/>
                    </a:ext>
                  </a:extLst>
                </a:gridCol>
                <a:gridCol w="1174637">
                  <a:extLst>
                    <a:ext uri="{9D8B030D-6E8A-4147-A177-3AD203B41FA5}">
                      <a16:colId xmlns:a16="http://schemas.microsoft.com/office/drawing/2014/main" val="1443552393"/>
                    </a:ext>
                  </a:extLst>
                </a:gridCol>
                <a:gridCol w="1174637">
                  <a:extLst>
                    <a:ext uri="{9D8B030D-6E8A-4147-A177-3AD203B41FA5}">
                      <a16:colId xmlns:a16="http://schemas.microsoft.com/office/drawing/2014/main" val="2406151159"/>
                    </a:ext>
                  </a:extLst>
                </a:gridCol>
                <a:gridCol w="1174637">
                  <a:extLst>
                    <a:ext uri="{9D8B030D-6E8A-4147-A177-3AD203B41FA5}">
                      <a16:colId xmlns:a16="http://schemas.microsoft.com/office/drawing/2014/main" val="3629592641"/>
                    </a:ext>
                  </a:extLst>
                </a:gridCol>
              </a:tblGrid>
              <a:tr h="605685">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מ"ו- ממוצע</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605685">
                <a:tc>
                  <a:txBody>
                    <a:bodyPr/>
                    <a:lstStyle/>
                    <a:p>
                      <a:pPr rtl="1">
                        <a:lnSpc>
                          <a:spcPct val="150000"/>
                        </a:lnSpc>
                      </a:pPr>
                      <a:r>
                        <a:rPr lang="he-IL" b="0" dirty="0">
                          <a:latin typeface="David" panose="020E0502060401010101" pitchFamily="34" charset="-79"/>
                          <a:cs typeface="David" panose="020E0502060401010101" pitchFamily="34" charset="-79"/>
                        </a:rPr>
                        <a:t>תרומת מטלת פתיחת השנה ליצירת שפה משותפת לתחום הביטחון הלאומי?</a:t>
                      </a:r>
                    </a:p>
                  </a:txBody>
                  <a:tcPr anchor="ctr"/>
                </a:tc>
                <a:tc>
                  <a:txBody>
                    <a:bodyPr/>
                    <a:lstStyle/>
                    <a:p>
                      <a:pPr marL="0" algn="ctr" defTabSz="914400" rtl="1" eaLnBrk="1" latinLnBrk="0" hangingPunct="1">
                        <a:lnSpc>
                          <a:spcPct val="150000"/>
                        </a:lnSpc>
                      </a:pPr>
                      <a:r>
                        <a:rPr lang="he-IL" sz="1800" b="1" kern="1200" dirty="0">
                          <a:solidFill>
                            <a:schemeClr val="accent1"/>
                          </a:solidFill>
                          <a:latin typeface="David" panose="020E0502060401010101" pitchFamily="34" charset="-79"/>
                          <a:ea typeface="+mn-ea"/>
                          <a:cs typeface="David" panose="020E0502060401010101" pitchFamily="34" charset="-79"/>
                        </a:rPr>
                        <a:t>5.12</a:t>
                      </a: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kumimoji="0" lang="he-IL" sz="1800" b="1" i="0" u="none" strike="noStrike" kern="1200" cap="none" spc="0" normalizeH="0" baseline="0" noProof="0" dirty="0">
                          <a:ln>
                            <a:noFill/>
                          </a:ln>
                          <a:solidFill>
                            <a:schemeClr val="accent5"/>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lang="he-IL" dirty="0">
                        <a:solidFill>
                          <a:schemeClr val="tx1"/>
                        </a:solidFill>
                        <a:latin typeface="David" panose="020E0502060401010101" pitchFamily="34" charset="-79"/>
                        <a:cs typeface="David" panose="020E0502060401010101" pitchFamily="34" charset="-79"/>
                      </a:endParaRPr>
                    </a:p>
                  </a:txBody>
                  <a:tcPr anchor="ctr"/>
                </a:tc>
                <a:tc>
                  <a:txBody>
                    <a:bodyPr/>
                    <a:lstStyle/>
                    <a:p>
                      <a:pPr algn="ctr" rtl="1">
                        <a:lnSpc>
                          <a:spcPct val="150000"/>
                        </a:lnSpc>
                      </a:pPr>
                      <a:r>
                        <a:rPr lang="he-IL" dirty="0">
                          <a:solidFill>
                            <a:schemeClr val="tx1"/>
                          </a:solidFill>
                          <a:latin typeface="David" panose="020E0502060401010101" pitchFamily="34" charset="-79"/>
                          <a:cs typeface="David" panose="020E0502060401010101" pitchFamily="34" charset="-79"/>
                        </a:rPr>
                        <a:t>4.94</a:t>
                      </a:r>
                    </a:p>
                  </a:txBody>
                  <a:tcPr anchor="ctr"/>
                </a:tc>
                <a:tc>
                  <a:txBody>
                    <a:bodyPr/>
                    <a:lstStyle/>
                    <a:p>
                      <a:pPr algn="ctr" rtl="1">
                        <a:lnSpc>
                          <a:spcPct val="150000"/>
                        </a:lnSpc>
                      </a:pPr>
                      <a:r>
                        <a:rPr lang="he-IL" dirty="0">
                          <a:solidFill>
                            <a:schemeClr val="tx1"/>
                          </a:solidFill>
                          <a:latin typeface="David" panose="020E0502060401010101" pitchFamily="34" charset="-79"/>
                          <a:cs typeface="David" panose="020E0502060401010101" pitchFamily="34" charset="-79"/>
                        </a:rPr>
                        <a:t>4.86</a:t>
                      </a:r>
                    </a:p>
                  </a:txBody>
                  <a:tcPr anchor="ctr"/>
                </a:tc>
                <a:tc>
                  <a:txBody>
                    <a:bodyPr/>
                    <a:lstStyle/>
                    <a:p>
                      <a:pPr algn="ctr" rtl="1">
                        <a:lnSpc>
                          <a:spcPct val="150000"/>
                        </a:lnSpc>
                      </a:pPr>
                      <a:r>
                        <a:rPr lang="he-IL" b="0" dirty="0">
                          <a:solidFill>
                            <a:schemeClr val="accent1"/>
                          </a:solidFill>
                          <a:latin typeface="David" panose="020E0502060401010101" pitchFamily="34" charset="-79"/>
                          <a:cs typeface="David" panose="020E0502060401010101" pitchFamily="34" charset="-79"/>
                        </a:rPr>
                        <a:t>5.0</a:t>
                      </a:r>
                    </a:p>
                  </a:txBody>
                  <a:tcPr anchor="ctr"/>
                </a:tc>
                <a:extLst>
                  <a:ext uri="{0D108BD9-81ED-4DB2-BD59-A6C34878D82A}">
                    <a16:rowId xmlns:a16="http://schemas.microsoft.com/office/drawing/2014/main" val="3046206537"/>
                  </a:ext>
                </a:extLst>
              </a:tr>
              <a:tr h="1236630">
                <a:tc gridSpan="6">
                  <a:txBody>
                    <a:bodyPr/>
                    <a:lstStyle/>
                    <a:p>
                      <a:pPr rtl="1">
                        <a:lnSpc>
                          <a:spcPct val="150000"/>
                        </a:lnSpc>
                      </a:pPr>
                      <a:r>
                        <a:rPr lang="he-IL" sz="2000" b="1" dirty="0">
                          <a:latin typeface="David" panose="020E0502060401010101" pitchFamily="34" charset="-79"/>
                          <a:cs typeface="David" panose="020E0502060401010101" pitchFamily="34" charset="-79"/>
                        </a:rPr>
                        <a:t>האם היית משנה משהו במטלת הפתיחה?</a:t>
                      </a:r>
                    </a:p>
                    <a:p>
                      <a:pPr marL="285750" indent="-285750" rtl="1">
                        <a:lnSpc>
                          <a:spcPct val="150000"/>
                        </a:lnSpc>
                        <a:buFont typeface="Arial" panose="020B0604020202020204" pitchFamily="34" charset="0"/>
                        <a:buChar char="•"/>
                      </a:pPr>
                      <a:r>
                        <a:rPr lang="he-IL" sz="1800" u="none" dirty="0">
                          <a:latin typeface="David" panose="020E0502060401010101" pitchFamily="34" charset="-79"/>
                          <a:cs typeface="David" panose="020E0502060401010101" pitchFamily="34" charset="-79"/>
                        </a:rPr>
                        <a:t>ניתן </a:t>
                      </a:r>
                      <a:r>
                        <a:rPr lang="he-IL" sz="1800" b="1" u="none" dirty="0">
                          <a:latin typeface="David" panose="020E0502060401010101" pitchFamily="34" charset="-79"/>
                          <a:cs typeface="David" panose="020E0502060401010101" pitchFamily="34" charset="-79"/>
                        </a:rPr>
                        <a:t>לצמצם ולמקד את חומרי הקריאה (*3)</a:t>
                      </a:r>
                    </a:p>
                    <a:p>
                      <a:pPr marL="285750" indent="-285750" rtl="1">
                        <a:lnSpc>
                          <a:spcPct val="150000"/>
                        </a:lnSpc>
                        <a:buFont typeface="Arial" panose="020B0604020202020204" pitchFamily="34" charset="0"/>
                        <a:buChar char="•"/>
                      </a:pPr>
                      <a:r>
                        <a:rPr lang="he-IL" sz="1800" b="1" i="0" u="none" dirty="0">
                          <a:latin typeface="David" panose="020E0502060401010101" pitchFamily="34" charset="-79"/>
                          <a:cs typeface="David" panose="020E0502060401010101" pitchFamily="34" charset="-79"/>
                        </a:rPr>
                        <a:t>יותר זמן </a:t>
                      </a:r>
                      <a:r>
                        <a:rPr lang="he-IL" sz="1800" u="none" dirty="0">
                          <a:latin typeface="David" panose="020E0502060401010101" pitchFamily="34" charset="-79"/>
                          <a:cs typeface="David" panose="020E0502060401010101" pitchFamily="34" charset="-79"/>
                        </a:rPr>
                        <a:t>לביצוע העבודה- חלקנו בחופש לאחר סיום תפקיד </a:t>
                      </a:r>
                      <a:r>
                        <a:rPr lang="he-IL" sz="1800" b="1" u="none" dirty="0">
                          <a:latin typeface="David" panose="020E0502060401010101" pitchFamily="34" charset="-79"/>
                          <a:cs typeface="David" panose="020E0502060401010101" pitchFamily="34" charset="-79"/>
                        </a:rPr>
                        <a:t>(*3)</a:t>
                      </a:r>
                    </a:p>
                    <a:p>
                      <a:pPr marL="285750" indent="-285750" rtl="1">
                        <a:lnSpc>
                          <a:spcPct val="150000"/>
                        </a:lnSpc>
                        <a:buFont typeface="Arial" panose="020B0604020202020204" pitchFamily="34" charset="0"/>
                        <a:buChar char="•"/>
                      </a:pPr>
                      <a:r>
                        <a:rPr lang="he-IL" sz="1800" b="1" u="none" dirty="0">
                          <a:latin typeface="David" panose="020E0502060401010101" pitchFamily="34" charset="-79"/>
                          <a:cs typeface="David" panose="020E0502060401010101" pitchFamily="34" charset="-79"/>
                        </a:rPr>
                        <a:t>היקף העבודה- </a:t>
                      </a:r>
                      <a:r>
                        <a:rPr lang="he-IL" sz="1800" b="0" u="none" dirty="0">
                          <a:latin typeface="David" panose="020E0502060401010101" pitchFamily="34" charset="-79"/>
                          <a:cs typeface="David" panose="020E0502060401010101" pitchFamily="34" charset="-79"/>
                        </a:rPr>
                        <a:t>יותר גמישות</a:t>
                      </a:r>
                      <a:r>
                        <a:rPr lang="en-US" sz="1800" b="0" u="none" dirty="0">
                          <a:latin typeface="David" panose="020E0502060401010101" pitchFamily="34" charset="-79"/>
                          <a:cs typeface="David" panose="020E0502060401010101" pitchFamily="34" charset="-79"/>
                        </a:rPr>
                        <a:t>/</a:t>
                      </a:r>
                      <a:r>
                        <a:rPr lang="he-IL" sz="1800" b="0" u="none" dirty="0">
                          <a:latin typeface="David" panose="020E0502060401010101" pitchFamily="34" charset="-79"/>
                          <a:cs typeface="David" panose="020E0502060401010101" pitchFamily="34" charset="-79"/>
                        </a:rPr>
                        <a:t>צמצום </a:t>
                      </a:r>
                      <a:r>
                        <a:rPr lang="he-IL" sz="1800" b="1" u="none" dirty="0">
                          <a:latin typeface="David" panose="020E0502060401010101" pitchFamily="34" charset="-79"/>
                          <a:cs typeface="David" panose="020E0502060401010101" pitchFamily="34" charset="-79"/>
                        </a:rPr>
                        <a:t>(*3)</a:t>
                      </a:r>
                    </a:p>
                    <a:p>
                      <a:pPr marL="285750" indent="-285750" rtl="1">
                        <a:lnSpc>
                          <a:spcPct val="150000"/>
                        </a:lnSpc>
                        <a:buFont typeface="Arial" panose="020B0604020202020204" pitchFamily="34" charset="0"/>
                        <a:buChar char="•"/>
                      </a:pPr>
                      <a:r>
                        <a:rPr lang="he-IL" sz="1800" u="none" dirty="0">
                          <a:latin typeface="David" panose="020E0502060401010101" pitchFamily="34" charset="-79"/>
                          <a:cs typeface="David" panose="020E0502060401010101" pitchFamily="34" charset="-79"/>
                        </a:rPr>
                        <a:t>חשוב </a:t>
                      </a:r>
                      <a:r>
                        <a:rPr lang="he-IL" sz="1800" b="1" u="none" dirty="0">
                          <a:latin typeface="David" panose="020E0502060401010101" pitchFamily="34" charset="-79"/>
                          <a:cs typeface="David" panose="020E0502060401010101" pitchFamily="34" charset="-79"/>
                        </a:rPr>
                        <a:t>שההרצאה של אורנה על כתיבה אקדמית </a:t>
                      </a:r>
                      <a:r>
                        <a:rPr lang="he-IL" sz="1800" u="none" dirty="0">
                          <a:latin typeface="David" panose="020E0502060401010101" pitchFamily="34" charset="-79"/>
                          <a:cs typeface="David" panose="020E0502060401010101" pitchFamily="34" charset="-79"/>
                        </a:rPr>
                        <a:t>תקדים את העבודה </a:t>
                      </a:r>
                      <a:r>
                        <a:rPr lang="he-IL" sz="1800" b="1" u="none" dirty="0">
                          <a:latin typeface="David" panose="020E0502060401010101" pitchFamily="34" charset="-79"/>
                          <a:cs typeface="David" panose="020E0502060401010101" pitchFamily="34" charset="-79"/>
                        </a:rPr>
                        <a:t>(*2)</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191276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הרצאות שבוע הפתיחה</a:t>
            </a:r>
          </a:p>
        </p:txBody>
      </p:sp>
      <p:graphicFrame>
        <p:nvGraphicFramePr>
          <p:cNvPr id="5" name="טבלה 4">
            <a:extLst>
              <a:ext uri="{FF2B5EF4-FFF2-40B4-BE49-F238E27FC236}">
                <a16:creationId xmlns:a16="http://schemas.microsoft.com/office/drawing/2014/main" id="{B54807FC-97C7-43F4-8306-D2100B164082}"/>
              </a:ext>
            </a:extLst>
          </p:cNvPr>
          <p:cNvGraphicFramePr>
            <a:graphicFrameLocks noGrp="1"/>
          </p:cNvGraphicFramePr>
          <p:nvPr>
            <p:extLst>
              <p:ext uri="{D42A27DB-BD31-4B8C-83A1-F6EECF244321}">
                <p14:modId xmlns:p14="http://schemas.microsoft.com/office/powerpoint/2010/main" val="3651343615"/>
              </p:ext>
            </p:extLst>
          </p:nvPr>
        </p:nvGraphicFramePr>
        <p:xfrm>
          <a:off x="606288" y="1551643"/>
          <a:ext cx="10955134" cy="4069638"/>
        </p:xfrm>
        <a:graphic>
          <a:graphicData uri="http://schemas.openxmlformats.org/drawingml/2006/table">
            <a:tbl>
              <a:tblPr rtl="1" firstRow="1" bandRow="1">
                <a:tableStyleId>{5940675A-B579-460E-94D1-54222C63F5DA}</a:tableStyleId>
              </a:tblPr>
              <a:tblGrid>
                <a:gridCol w="5477567">
                  <a:extLst>
                    <a:ext uri="{9D8B030D-6E8A-4147-A177-3AD203B41FA5}">
                      <a16:colId xmlns:a16="http://schemas.microsoft.com/office/drawing/2014/main" val="4212086157"/>
                    </a:ext>
                  </a:extLst>
                </a:gridCol>
                <a:gridCol w="5477567">
                  <a:extLst>
                    <a:ext uri="{9D8B030D-6E8A-4147-A177-3AD203B41FA5}">
                      <a16:colId xmlns:a16="http://schemas.microsoft.com/office/drawing/2014/main" val="3669644278"/>
                    </a:ext>
                  </a:extLst>
                </a:gridCol>
              </a:tblGrid>
              <a:tr h="432000">
                <a:tc>
                  <a:txBody>
                    <a:bodyPr/>
                    <a:lstStyle/>
                    <a:p>
                      <a:pPr algn="ctr" rtl="1"/>
                      <a:r>
                        <a:rPr lang="he-IL" sz="1800" b="1" kern="1200" dirty="0">
                          <a:latin typeface="Tahoma" panose="020B0604030504040204" pitchFamily="34" charset="0"/>
                          <a:ea typeface="Tahoma" panose="020B0604030504040204" pitchFamily="34" charset="0"/>
                          <a:cs typeface="Tahoma" panose="020B0604030504040204" pitchFamily="34" charset="0"/>
                        </a:rPr>
                        <a:t>מרצים בשבוע הפתיחה שבלטו לחיוב</a:t>
                      </a:r>
                      <a:endParaRPr lang="he-IL" sz="1800" b="1" kern="1200" dirty="0">
                        <a:solidFill>
                          <a:schemeClr val="accent5"/>
                        </a:solidFill>
                        <a:latin typeface="Tahoma" panose="020B0604030504040204" pitchFamily="34" charset="0"/>
                        <a:ea typeface="Tahoma" panose="020B0604030504040204" pitchFamily="34" charset="0"/>
                        <a:cs typeface="Tahoma" panose="020B0604030504040204" pitchFamily="34" charset="0"/>
                      </a:endParaRPr>
                    </a:p>
                  </a:txBody>
                  <a:tcPr anchor="ctr">
                    <a:solidFill>
                      <a:schemeClr val="accent6">
                        <a:lumMod val="60000"/>
                        <a:lumOff val="40000"/>
                      </a:schemeClr>
                    </a:solidFill>
                  </a:tcPr>
                </a:tc>
                <a:tc>
                  <a:txBody>
                    <a:bodyPr/>
                    <a:lstStyle/>
                    <a:p>
                      <a:pPr algn="ctr" rtl="1"/>
                      <a:r>
                        <a:rPr lang="he-IL" sz="1800" b="1" dirty="0">
                          <a:latin typeface="Tahoma" panose="020B0604030504040204" pitchFamily="34" charset="0"/>
                          <a:ea typeface="Tahoma" panose="020B0604030504040204" pitchFamily="34" charset="0"/>
                          <a:cs typeface="Tahoma" panose="020B0604030504040204" pitchFamily="34" charset="0"/>
                        </a:rPr>
                        <a:t>מרצים בשבוע הפתיחה שבלטו לשלילה</a:t>
                      </a:r>
                      <a:endParaRPr lang="he-IL" sz="1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txBody>
                  <a:tcPr anchor="ctr">
                    <a:solidFill>
                      <a:srgbClr val="FF5050"/>
                    </a:solidFill>
                  </a:tcPr>
                </a:tc>
                <a:extLst>
                  <a:ext uri="{0D108BD9-81ED-4DB2-BD59-A6C34878D82A}">
                    <a16:rowId xmlns:a16="http://schemas.microsoft.com/office/drawing/2014/main" val="3113162872"/>
                  </a:ext>
                </a:extLst>
              </a:tr>
              <a:tr h="397528">
                <a:tc>
                  <a:txBody>
                    <a:bodyPr/>
                    <a:lstStyle/>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מנואל טרכטנברג (*14)- </a:t>
                      </a:r>
                      <a:r>
                        <a:rPr lang="he-IL" sz="1600" b="0" dirty="0">
                          <a:latin typeface="David" panose="020E0502060401010101" pitchFamily="34" charset="-79"/>
                          <a:cs typeface="David" panose="020E0502060401010101" pitchFamily="34" charset="-79"/>
                        </a:rPr>
                        <a:t>הרצאה סדורה ומלמדת מתוך ראייה רחבה</a:t>
                      </a:r>
                    </a:p>
                    <a:p>
                      <a:pPr marL="285750" indent="-285750" rtl="1">
                        <a:lnSpc>
                          <a:spcPct val="150000"/>
                        </a:lnSpc>
                        <a:buFont typeface="Arial" panose="020B0604020202020204" pitchFamily="34" charset="0"/>
                        <a:buChar char="•"/>
                      </a:pPr>
                      <a:r>
                        <a:rPr lang="he-IL" sz="1600" b="1" dirty="0">
                          <a:latin typeface="David" panose="020E0502060401010101" pitchFamily="34" charset="-79"/>
                          <a:cs typeface="David" panose="020E0502060401010101" pitchFamily="34" charset="-79"/>
                        </a:rPr>
                        <a:t>רון </a:t>
                      </a:r>
                      <a:r>
                        <a:rPr lang="he-IL" sz="1600" b="1" dirty="0" err="1">
                          <a:latin typeface="David" panose="020E0502060401010101" pitchFamily="34" charset="-79"/>
                          <a:cs typeface="David" panose="020E0502060401010101" pitchFamily="34" charset="-79"/>
                        </a:rPr>
                        <a:t>פרשאור</a:t>
                      </a:r>
                      <a:r>
                        <a:rPr lang="he-IL" sz="1600" b="1" dirty="0">
                          <a:latin typeface="David" panose="020E0502060401010101" pitchFamily="34" charset="-79"/>
                          <a:cs typeface="David" panose="020E0502060401010101" pitchFamily="34" charset="-79"/>
                        </a:rPr>
                        <a:t> (*13)- </a:t>
                      </a:r>
                      <a:r>
                        <a:rPr lang="he-IL" sz="1600" dirty="0">
                          <a:latin typeface="David" panose="020E0502060401010101" pitchFamily="34" charset="-79"/>
                          <a:cs typeface="David" panose="020E0502060401010101" pitchFamily="34" charset="-79"/>
                        </a:rPr>
                        <a:t>בלט בכריזמה וביכולת להעביר רעיון</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דן מרידור (*12)- </a:t>
                      </a:r>
                      <a:r>
                        <a:rPr lang="he-IL" sz="1600" dirty="0">
                          <a:latin typeface="David" panose="020E0502060401010101" pitchFamily="34" charset="-79"/>
                          <a:cs typeface="David" panose="020E0502060401010101" pitchFamily="34" charset="-79"/>
                        </a:rPr>
                        <a:t>ראייה ביטחון לאומי משולבת פרספקטיבה היסטורית, אזרח בעל משנה סדורה.</a:t>
                      </a:r>
                      <a:endParaRPr lang="he-IL" sz="1600" b="1" dirty="0">
                        <a:latin typeface="David" panose="020E0502060401010101" pitchFamily="34" charset="-79"/>
                        <a:cs typeface="David" panose="020E0502060401010101" pitchFamily="34" charset="-79"/>
                      </a:endParaRP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יעקב </a:t>
                      </a:r>
                      <a:r>
                        <a:rPr lang="he-IL" sz="1600" b="1" dirty="0" err="1">
                          <a:latin typeface="David" panose="020E0502060401010101" pitchFamily="34" charset="-79"/>
                          <a:cs typeface="David" panose="020E0502060401010101" pitchFamily="34" charset="-79"/>
                        </a:rPr>
                        <a:t>עמידרור</a:t>
                      </a:r>
                      <a:r>
                        <a:rPr lang="he-IL" sz="1600" b="1" dirty="0">
                          <a:latin typeface="David" panose="020E0502060401010101" pitchFamily="34" charset="-79"/>
                          <a:cs typeface="David" panose="020E0502060401010101" pitchFamily="34" charset="-79"/>
                        </a:rPr>
                        <a:t> (*11)- </a:t>
                      </a:r>
                      <a:r>
                        <a:rPr lang="he-IL" sz="1600" dirty="0">
                          <a:latin typeface="David" panose="020E0502060401010101" pitchFamily="34" charset="-79"/>
                          <a:cs typeface="David" panose="020E0502060401010101" pitchFamily="34" charset="-79"/>
                        </a:rPr>
                        <a:t>הרצאה שהסבירה </a:t>
                      </a:r>
                      <a:r>
                        <a:rPr lang="he-IL" sz="1600" dirty="0" err="1">
                          <a:latin typeface="David" panose="020E0502060401010101" pitchFamily="34" charset="-79"/>
                          <a:cs typeface="David" panose="020E0502060401010101" pitchFamily="34" charset="-79"/>
                        </a:rPr>
                        <a:t>המינוחים</a:t>
                      </a:r>
                      <a:r>
                        <a:rPr lang="he-IL" sz="1600" dirty="0">
                          <a:latin typeface="David" panose="020E0502060401010101" pitchFamily="34" charset="-79"/>
                          <a:cs typeface="David" panose="020E0502060401010101" pitchFamily="34" charset="-79"/>
                        </a:rPr>
                        <a:t> בשילוב דוגמאות</a:t>
                      </a:r>
                      <a:endParaRPr lang="he-IL" sz="1600" b="1" dirty="0">
                        <a:latin typeface="David" panose="020E0502060401010101" pitchFamily="34" charset="-79"/>
                        <a:cs typeface="David" panose="020E0502060401010101" pitchFamily="34" charset="-79"/>
                      </a:endParaRP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err="1">
                          <a:latin typeface="David" panose="020E0502060401010101" pitchFamily="34" charset="-79"/>
                          <a:cs typeface="David" panose="020E0502060401010101" pitchFamily="34" charset="-79"/>
                        </a:rPr>
                        <a:t>יועז</a:t>
                      </a:r>
                      <a:r>
                        <a:rPr lang="he-IL" sz="1600" b="1" dirty="0">
                          <a:latin typeface="David" panose="020E0502060401010101" pitchFamily="34" charset="-79"/>
                          <a:cs typeface="David" panose="020E0502060401010101" pitchFamily="34" charset="-79"/>
                        </a:rPr>
                        <a:t> הנדל (*7)- </a:t>
                      </a:r>
                      <a:r>
                        <a:rPr lang="he-IL" sz="1600" dirty="0">
                          <a:latin typeface="David" panose="020E0502060401010101" pitchFamily="34" charset="-79"/>
                          <a:cs typeface="David" panose="020E0502060401010101" pitchFamily="34" charset="-79"/>
                        </a:rPr>
                        <a:t>הרצאה מעוררת חשיבה, כריזמה והעברת רעיון</a:t>
                      </a:r>
                    </a:p>
                  </a:txBody>
                  <a:tcPr anchor="ctr"/>
                </a:tc>
                <a:tc>
                  <a:txBody>
                    <a:bodyPr/>
                    <a:lstStyle/>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אריה ברנע (*12)- </a:t>
                      </a:r>
                      <a:r>
                        <a:rPr lang="he-IL" sz="1600" dirty="0">
                          <a:latin typeface="David" panose="020E0502060401010101" pitchFamily="34" charset="-79"/>
                          <a:cs typeface="David" panose="020E0502060401010101" pitchFamily="34" charset="-79"/>
                        </a:rPr>
                        <a:t>תיאטרלי ומלא מעצמו, תוכן ומסר עמום ולא ברור</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ציפי לבני (*9)- </a:t>
                      </a:r>
                      <a:r>
                        <a:rPr lang="he-IL" sz="1600" dirty="0">
                          <a:latin typeface="David" panose="020E0502060401010101" pitchFamily="34" charset="-79"/>
                          <a:cs typeface="David" panose="020E0502060401010101" pitchFamily="34" charset="-79"/>
                        </a:rPr>
                        <a:t>הרצאת בחירות, חוג בית ללא אפשרות לשאלות</a:t>
                      </a:r>
                      <a:endParaRPr lang="he-IL" sz="1600" b="1" dirty="0">
                        <a:latin typeface="David" panose="020E0502060401010101" pitchFamily="34" charset="-79"/>
                        <a:cs typeface="David" panose="020E0502060401010101" pitchFamily="34" charset="-79"/>
                      </a:endParaRP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משה כחלון (*4)- </a:t>
                      </a:r>
                      <a:r>
                        <a:rPr lang="he-IL" sz="1600" dirty="0">
                          <a:latin typeface="David" panose="020E0502060401010101" pitchFamily="34" charset="-79"/>
                          <a:cs typeface="David" panose="020E0502060401010101" pitchFamily="34" charset="-79"/>
                        </a:rPr>
                        <a:t>נשאר באזור הנוחות, הרגיש כמו מניפסט לבחירות. {היו לו גם 4 דרוגים חיוביים}</a:t>
                      </a:r>
                      <a:endParaRPr lang="he-IL" sz="1600" b="1" dirty="0">
                        <a:latin typeface="David" panose="020E0502060401010101" pitchFamily="34" charset="-79"/>
                        <a:cs typeface="David" panose="020E0502060401010101" pitchFamily="34" charset="-79"/>
                      </a:endParaRP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endParaRPr lang="he-IL" sz="1600" b="1" dirty="0">
                        <a:latin typeface="David" panose="020E0502060401010101" pitchFamily="34" charset="-79"/>
                        <a:cs typeface="David" panose="020E0502060401010101" pitchFamily="34" charset="-79"/>
                      </a:endParaRPr>
                    </a:p>
                    <a:p>
                      <a:pPr marL="285750" indent="-285750" algn="r" defTabSz="914400" rtl="1" eaLnBrk="1" latinLnBrk="0" hangingPunct="1">
                        <a:lnSpc>
                          <a:spcPct val="150000"/>
                        </a:lnSpc>
                        <a:buFont typeface="Arial" panose="020B0604020202020204" pitchFamily="34" charset="0"/>
                        <a:buChar char="•"/>
                      </a:pPr>
                      <a:endParaRPr lang="he-IL" sz="1600" b="1" kern="1200" dirty="0">
                        <a:solidFill>
                          <a:schemeClr val="dk1"/>
                        </a:solidFill>
                        <a:latin typeface="David" panose="020E0502060401010101" pitchFamily="34" charset="-79"/>
                        <a:ea typeface="+mn-ea"/>
                        <a:cs typeface="David" panose="020E0502060401010101" pitchFamily="34" charset="-79"/>
                      </a:endParaRPr>
                    </a:p>
                  </a:txBody>
                  <a:tcPr/>
                </a:tc>
                <a:extLst>
                  <a:ext uri="{0D108BD9-81ED-4DB2-BD59-A6C34878D82A}">
                    <a16:rowId xmlns:a16="http://schemas.microsoft.com/office/drawing/2014/main" val="3046206537"/>
                  </a:ext>
                </a:extLst>
              </a:tr>
              <a:tr h="1382118">
                <a:tc gridSpan="2">
                  <a:txBody>
                    <a:bodyPr/>
                    <a:lstStyle/>
                    <a:p>
                      <a:pPr rtl="1">
                        <a:lnSpc>
                          <a:spcPct val="150000"/>
                        </a:lnSpc>
                      </a:pPr>
                      <a:r>
                        <a:rPr lang="he-IL" sz="2000" b="1" dirty="0">
                          <a:latin typeface="David" panose="020E0502060401010101" pitchFamily="34" charset="-79"/>
                          <a:cs typeface="David" panose="020E0502060401010101" pitchFamily="34" charset="-79"/>
                        </a:rPr>
                        <a:t>מרצים</a:t>
                      </a:r>
                      <a:r>
                        <a:rPr lang="en-US" sz="2000" b="1" dirty="0">
                          <a:latin typeface="David" panose="020E0502060401010101" pitchFamily="34" charset="-79"/>
                          <a:cs typeface="David" panose="020E0502060401010101" pitchFamily="34" charset="-79"/>
                        </a:rPr>
                        <a:t>/</a:t>
                      </a:r>
                      <a:r>
                        <a:rPr lang="he-IL" sz="2000" b="1" dirty="0">
                          <a:latin typeface="David" panose="020E0502060401010101" pitchFamily="34" charset="-79"/>
                          <a:cs typeface="David" panose="020E0502060401010101" pitchFamily="34" charset="-79"/>
                        </a:rPr>
                        <a:t>פעילויות נוספות שיכולים לתרום לשבוע הפתיחה?</a:t>
                      </a:r>
                    </a:p>
                    <a:p>
                      <a:pPr marL="285750" marR="0" lvl="0" indent="-285750" algn="r" defTabSz="914400" rtl="1" eaLnBrk="1" fontAlgn="auto" latinLnBrk="0" hangingPunct="1">
                        <a:lnSpc>
                          <a:spcPct val="150000"/>
                        </a:lnSpc>
                        <a:spcBef>
                          <a:spcPts val="0"/>
                        </a:spcBef>
                        <a:spcAft>
                          <a:spcPts val="0"/>
                        </a:spcAft>
                        <a:buClrTx/>
                        <a:buSzTx/>
                        <a:buFont typeface="Arial" panose="020B0604020202020204" pitchFamily="34" charset="0"/>
                        <a:buChar char="•"/>
                        <a:tabLst/>
                        <a:defRPr/>
                      </a:pPr>
                      <a:r>
                        <a:rPr lang="he-IL" sz="1800" b="0" u="none" dirty="0">
                          <a:latin typeface="David" panose="020E0502060401010101" pitchFamily="34" charset="-79"/>
                          <a:cs typeface="David" panose="020E0502060401010101" pitchFamily="34" charset="-79"/>
                        </a:rPr>
                        <a:t>משהו מתחום </a:t>
                      </a:r>
                      <a:r>
                        <a:rPr lang="he-IL" sz="1800" b="1" u="none" dirty="0">
                          <a:latin typeface="David" panose="020E0502060401010101" pitchFamily="34" charset="-79"/>
                          <a:cs typeface="David" panose="020E0502060401010101" pitchFamily="34" charset="-79"/>
                        </a:rPr>
                        <a:t>הסוגיות החברתיות (*3)</a:t>
                      </a:r>
                    </a:p>
                    <a:p>
                      <a:pPr marL="285750" indent="-285750" rtl="1">
                        <a:lnSpc>
                          <a:spcPct val="150000"/>
                        </a:lnSpc>
                        <a:buFont typeface="Arial" panose="020B0604020202020204" pitchFamily="34" charset="0"/>
                        <a:buChar char="•"/>
                      </a:pPr>
                      <a:r>
                        <a:rPr lang="he-IL" sz="1800" u="none" dirty="0">
                          <a:latin typeface="David" panose="020E0502060401010101" pitchFamily="34" charset="-79"/>
                          <a:cs typeface="David" panose="020E0502060401010101" pitchFamily="34" charset="-79"/>
                        </a:rPr>
                        <a:t>פעילות </a:t>
                      </a:r>
                      <a:r>
                        <a:rPr lang="he-IL" sz="1800" b="1" u="none" dirty="0">
                          <a:latin typeface="David" panose="020E0502060401010101" pitchFamily="34" charset="-79"/>
                          <a:cs typeface="David" panose="020E0502060401010101" pitchFamily="34" charset="-79"/>
                        </a:rPr>
                        <a:t>היכרות וגיבוש בצוותים- </a:t>
                      </a:r>
                      <a:r>
                        <a:rPr lang="he-IL" sz="1800" u="none" dirty="0">
                          <a:latin typeface="David" panose="020E0502060401010101" pitchFamily="34" charset="-79"/>
                          <a:cs typeface="David" panose="020E0502060401010101" pitchFamily="34" charset="-79"/>
                        </a:rPr>
                        <a:t>סדנה וכדומה </a:t>
                      </a:r>
                      <a:r>
                        <a:rPr lang="he-IL" sz="1800" b="1" u="none" dirty="0">
                          <a:latin typeface="David" panose="020E0502060401010101" pitchFamily="34" charset="-79"/>
                          <a:cs typeface="David" panose="020E0502060401010101" pitchFamily="34" charset="-79"/>
                        </a:rPr>
                        <a:t>(*2)</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1633399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תרומת 'מפגשי הרשת'</a:t>
            </a:r>
          </a:p>
        </p:txBody>
      </p:sp>
      <p:sp>
        <p:nvSpPr>
          <p:cNvPr id="4" name="מציין מיקום תוכן 2">
            <a:extLst>
              <a:ext uri="{FF2B5EF4-FFF2-40B4-BE49-F238E27FC236}">
                <a16:creationId xmlns:a16="http://schemas.microsoft.com/office/drawing/2014/main" id="{542FBC5F-CE0A-4D79-95AE-4DAAD2E5986A}"/>
              </a:ext>
            </a:extLst>
          </p:cNvPr>
          <p:cNvSpPr txBox="1">
            <a:spLocks/>
          </p:cNvSpPr>
          <p:nvPr/>
        </p:nvSpPr>
        <p:spPr>
          <a:xfrm>
            <a:off x="675867" y="1648243"/>
            <a:ext cx="10834132" cy="4842009"/>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לשמור על הפורמט!!</a:t>
            </a:r>
          </a:p>
          <a:p>
            <a:pP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תהליך מעולה, מלמד ומעמיק את ההיכרות בזמן קצר</a:t>
            </a:r>
          </a:p>
          <a:p>
            <a:pP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"נקודת מפנה" בהיכרות ההדדית, בפתיחות ובגיבוש</a:t>
            </a:r>
          </a:p>
          <a:p>
            <a:pPr>
              <a:lnSpc>
                <a:spcPct val="150000"/>
              </a:lnSpc>
              <a:buClr>
                <a:schemeClr val="accent1"/>
              </a:buClr>
            </a:pPr>
            <a:r>
              <a:rPr lang="he-IL" sz="2000" b="1" dirty="0">
                <a:latin typeface="David" panose="020E0502060401010101" pitchFamily="34" charset="-79"/>
                <a:cs typeface="David" panose="020E0502060401010101" pitchFamily="34" charset="-79"/>
              </a:rPr>
              <a:t>אולי ניתן לעשות "מקדים" בצוותים ככלי עזר</a:t>
            </a:r>
            <a:endParaRPr lang="he-IL" sz="1800" b="1" dirty="0">
              <a:latin typeface="David" panose="020E0502060401010101" pitchFamily="34" charset="-79"/>
              <a:cs typeface="David" panose="020E0502060401010101" pitchFamily="34" charset="-79"/>
            </a:endParaRPr>
          </a:p>
          <a:p>
            <a:pP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מעולה- מאפשר להכיר אנשים וגם </a:t>
            </a:r>
            <a:r>
              <a:rPr lang="he-IL" sz="2000" b="1" dirty="0">
                <a:solidFill>
                  <a:schemeClr val="accent1">
                    <a:lumMod val="75000"/>
                  </a:schemeClr>
                </a:solidFill>
                <a:latin typeface="David" panose="020E0502060401010101" pitchFamily="34" charset="-79"/>
                <a:cs typeface="David" panose="020E0502060401010101" pitchFamily="34" charset="-79"/>
              </a:rPr>
              <a:t>ללמוד על עצמי</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למדתי ממפגשי הרשת הכי הרבה  שלמדתי עד כה</a:t>
            </a:r>
          </a:p>
          <a:p>
            <a:pPr algn="l" rtl="0">
              <a:lnSpc>
                <a:spcPct val="150000"/>
              </a:lnSpc>
              <a:buClr>
                <a:schemeClr val="accent1"/>
              </a:buClr>
            </a:pPr>
            <a:r>
              <a:rPr lang="en-US" sz="2000" dirty="0">
                <a:solidFill>
                  <a:schemeClr val="accent1">
                    <a:lumMod val="75000"/>
                  </a:schemeClr>
                </a:solidFill>
                <a:latin typeface="David" panose="020E0502060401010101" pitchFamily="34" charset="-79"/>
                <a:cs typeface="David" panose="020E0502060401010101" pitchFamily="34" charset="-79"/>
              </a:rPr>
              <a:t>Networking briefs must be maintained, help create bonds between the course candidate. Great ice-breaker, should be as early as possible in the course.</a:t>
            </a: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pic>
        <p:nvPicPr>
          <p:cNvPr id="3" name="תמונה 2">
            <a:extLst>
              <a:ext uri="{FF2B5EF4-FFF2-40B4-BE49-F238E27FC236}">
                <a16:creationId xmlns:a16="http://schemas.microsoft.com/office/drawing/2014/main" id="{3EFD4849-0D7E-4F90-AAEB-E256ECF3CE32}"/>
              </a:ext>
            </a:extLst>
          </p:cNvPr>
          <p:cNvPicPr>
            <a:picLocks noChangeAspect="1"/>
          </p:cNvPicPr>
          <p:nvPr/>
        </p:nvPicPr>
        <p:blipFill>
          <a:blip r:embed="rId2"/>
          <a:stretch>
            <a:fillRect/>
          </a:stretch>
        </p:blipFill>
        <p:spPr>
          <a:xfrm rot="1067390">
            <a:off x="1887455" y="1710141"/>
            <a:ext cx="2951154" cy="2951154"/>
          </a:xfrm>
          <a:prstGeom prst="rect">
            <a:avLst/>
          </a:prstGeom>
        </p:spPr>
      </p:pic>
    </p:spTree>
    <p:extLst>
      <p:ext uri="{BB962C8B-B14F-4D97-AF65-F5344CB8AC3E}">
        <p14:creationId xmlns:p14="http://schemas.microsoft.com/office/powerpoint/2010/main" val="1773438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פרק ב'</a:t>
            </a:r>
          </a:p>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תכני עונת התשתית</a:t>
            </a:r>
            <a:endParaRPr kumimoji="0" lang="he-IL" sz="4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40668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06815"/>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מושגי יסוד בביטחון לאומי</a:t>
            </a:r>
            <a:b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4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rPr>
              <a:t>(ד"ר אודי ערן)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910501938"/>
              </p:ext>
            </p:extLst>
          </p:nvPr>
        </p:nvGraphicFramePr>
        <p:xfrm>
          <a:off x="745437" y="1651036"/>
          <a:ext cx="11114155" cy="4940406"/>
        </p:xfrm>
        <a:graphic>
          <a:graphicData uri="http://schemas.openxmlformats.org/drawingml/2006/table">
            <a:tbl>
              <a:tblPr rtl="1" firstRow="1" bandRow="1">
                <a:tableStyleId>{5C22544A-7EE6-4342-B048-85BDC9FD1C3A}</a:tableStyleId>
              </a:tblPr>
              <a:tblGrid>
                <a:gridCol w="5369340">
                  <a:extLst>
                    <a:ext uri="{9D8B030D-6E8A-4147-A177-3AD203B41FA5}">
                      <a16:colId xmlns:a16="http://schemas.microsoft.com/office/drawing/2014/main" val="4212086157"/>
                    </a:ext>
                  </a:extLst>
                </a:gridCol>
                <a:gridCol w="1302026">
                  <a:extLst>
                    <a:ext uri="{9D8B030D-6E8A-4147-A177-3AD203B41FA5}">
                      <a16:colId xmlns:a16="http://schemas.microsoft.com/office/drawing/2014/main" val="3669644278"/>
                    </a:ext>
                  </a:extLst>
                </a:gridCol>
                <a:gridCol w="995900">
                  <a:extLst>
                    <a:ext uri="{9D8B030D-6E8A-4147-A177-3AD203B41FA5}">
                      <a16:colId xmlns:a16="http://schemas.microsoft.com/office/drawing/2014/main" val="608925306"/>
                    </a:ext>
                  </a:extLst>
                </a:gridCol>
                <a:gridCol w="1148963">
                  <a:extLst>
                    <a:ext uri="{9D8B030D-6E8A-4147-A177-3AD203B41FA5}">
                      <a16:colId xmlns:a16="http://schemas.microsoft.com/office/drawing/2014/main" val="1443552393"/>
                    </a:ext>
                  </a:extLst>
                </a:gridCol>
                <a:gridCol w="1148963">
                  <a:extLst>
                    <a:ext uri="{9D8B030D-6E8A-4147-A177-3AD203B41FA5}">
                      <a16:colId xmlns:a16="http://schemas.microsoft.com/office/drawing/2014/main" val="3059699063"/>
                    </a:ext>
                  </a:extLst>
                </a:gridCol>
                <a:gridCol w="1148963">
                  <a:extLst>
                    <a:ext uri="{9D8B030D-6E8A-4147-A177-3AD203B41FA5}">
                      <a16:colId xmlns:a16="http://schemas.microsoft.com/office/drawing/2014/main" val="3629592641"/>
                    </a:ext>
                  </a:extLst>
                </a:gridCol>
              </a:tblGrid>
              <a:tr h="632299">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מ"ו-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מ"ה</a:t>
                      </a:r>
                    </a:p>
                  </a:txBody>
                  <a:tcPr anchor="ctr"/>
                </a:tc>
                <a:tc>
                  <a:txBody>
                    <a:bodyPr/>
                    <a:lstStyle/>
                    <a:p>
                      <a:pPr algn="ctr" rtl="1"/>
                      <a:r>
                        <a:rPr lang="he-IL" dirty="0">
                          <a:latin typeface="David" panose="020E0502060401010101" pitchFamily="34" charset="-79"/>
                          <a:cs typeface="David" panose="020E0502060401010101" pitchFamily="34" charset="-79"/>
                        </a:rPr>
                        <a:t>מ"ד</a:t>
                      </a:r>
                    </a:p>
                  </a:txBody>
                  <a:tcPr anchor="ctr"/>
                </a:tc>
                <a:tc>
                  <a:txBody>
                    <a:bodyPr/>
                    <a:lstStyle/>
                    <a:p>
                      <a:pPr algn="ctr" rtl="1"/>
                      <a:r>
                        <a:rPr lang="he-IL" dirty="0">
                          <a:latin typeface="David" panose="020E0502060401010101" pitchFamily="34" charset="-79"/>
                          <a:cs typeface="David" panose="020E0502060401010101" pitchFamily="34" charset="-79"/>
                        </a:rPr>
                        <a:t>מ"ו- בינ"ל</a:t>
                      </a:r>
                    </a:p>
                  </a:txBody>
                  <a:tcPr anchor="ctr"/>
                </a:tc>
                <a:extLst>
                  <a:ext uri="{0D108BD9-81ED-4DB2-BD59-A6C34878D82A}">
                    <a16:rowId xmlns:a16="http://schemas.microsoft.com/office/drawing/2014/main" val="3113162872"/>
                  </a:ext>
                </a:extLst>
              </a:tr>
              <a:tr h="391423">
                <a:tc>
                  <a:txBody>
                    <a:bodyPr/>
                    <a:lstStyle/>
                    <a:p>
                      <a:pPr rtl="1"/>
                      <a:r>
                        <a:rPr lang="he-IL" b="0" dirty="0">
                          <a:latin typeface="David" panose="020E0502060401010101" pitchFamily="34" charset="-79"/>
                          <a:cs typeface="David" panose="020E0502060401010101" pitchFamily="34" charset="-79"/>
                        </a:rPr>
                        <a:t>הקורס השיג את מטרותיו?</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4.81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4.7</a:t>
                      </a:r>
                    </a:p>
                  </a:txBody>
                  <a:tcPr anchor="ctr"/>
                </a:tc>
                <a:tc>
                  <a:txBody>
                    <a:bodyPr/>
                    <a:lstStyle/>
                    <a:p>
                      <a:pPr algn="ctr" rtl="1"/>
                      <a:r>
                        <a:rPr lang="he-IL" dirty="0">
                          <a:latin typeface="David" panose="020E0502060401010101" pitchFamily="34" charset="-79"/>
                          <a:cs typeface="David" panose="020E0502060401010101" pitchFamily="34" charset="-79"/>
                        </a:rPr>
                        <a:t>4.67</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5.28</a:t>
                      </a:r>
                    </a:p>
                  </a:txBody>
                  <a:tcPr anchor="ctr"/>
                </a:tc>
                <a:extLst>
                  <a:ext uri="{0D108BD9-81ED-4DB2-BD59-A6C34878D82A}">
                    <a16:rowId xmlns:a16="http://schemas.microsoft.com/office/drawing/2014/main" val="3046206537"/>
                  </a:ext>
                </a:extLst>
              </a:tr>
              <a:tr h="391423">
                <a:tc>
                  <a:txBody>
                    <a:bodyPr/>
                    <a:lstStyle/>
                    <a:p>
                      <a:pPr rtl="1"/>
                      <a:r>
                        <a:rPr lang="he-IL" b="0" dirty="0">
                          <a:latin typeface="David" panose="020E0502060401010101" pitchFamily="34" charset="-79"/>
                          <a:cs typeface="David" panose="020E0502060401010101" pitchFamily="34" charset="-79"/>
                        </a:rPr>
                        <a:t>איכות ההוראה בקורס של המרצה המוביל?</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3.76</a:t>
                      </a:r>
                    </a:p>
                  </a:txBody>
                  <a:tcPr anchor="ctr"/>
                </a:tc>
                <a:tc>
                  <a:txBody>
                    <a:bodyPr/>
                    <a:lstStyle/>
                    <a:p>
                      <a:pPr algn="ctr" rtl="1"/>
                      <a:r>
                        <a:rPr lang="he-IL" dirty="0">
                          <a:latin typeface="David" panose="020E0502060401010101" pitchFamily="34" charset="-79"/>
                          <a:cs typeface="David" panose="020E0502060401010101" pitchFamily="34" charset="-79"/>
                        </a:rPr>
                        <a:t>4.06</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5.28</a:t>
                      </a:r>
                    </a:p>
                  </a:txBody>
                  <a:tcPr anchor="ctr"/>
                </a:tc>
                <a:extLst>
                  <a:ext uri="{0D108BD9-81ED-4DB2-BD59-A6C34878D82A}">
                    <a16:rowId xmlns:a16="http://schemas.microsoft.com/office/drawing/2014/main" val="2717569957"/>
                  </a:ext>
                </a:extLst>
              </a:tr>
              <a:tr h="391423">
                <a:tc>
                  <a:txBody>
                    <a:bodyPr/>
                    <a:lstStyle/>
                    <a:p>
                      <a:pPr rtl="1"/>
                      <a:r>
                        <a:rPr lang="he-IL" b="0" dirty="0">
                          <a:latin typeface="David" panose="020E0502060401010101" pitchFamily="34" charset="-79"/>
                          <a:cs typeface="David" panose="020E0502060401010101" pitchFamily="34" charset="-79"/>
                        </a:rPr>
                        <a:t>הקורס אתגר מחשבתית והקנה כלי חשיבה וניתוח?</a:t>
                      </a:r>
                    </a:p>
                  </a:txBody>
                  <a:tcPr anchor="ctr"/>
                </a:tc>
                <a:tc>
                  <a:txBody>
                    <a:bodyPr/>
                    <a:lstStyle/>
                    <a:p>
                      <a:pPr marL="0" algn="ctr" defTabSz="914400" rtl="1" eaLnBrk="1" latinLnBrk="0" hangingPunct="1"/>
                      <a:r>
                        <a:rPr lang="he-IL" sz="1800" kern="1200" dirty="0">
                          <a:solidFill>
                            <a:schemeClr val="tx1"/>
                          </a:solidFill>
                          <a:latin typeface="David" panose="020E0502060401010101" pitchFamily="34" charset="-79"/>
                          <a:ea typeface="+mn-ea"/>
                          <a:cs typeface="David" panose="020E0502060401010101" pitchFamily="34" charset="-79"/>
                        </a:rPr>
                        <a:t>4.93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3.94</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4.45</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4.85</a:t>
                      </a:r>
                    </a:p>
                  </a:txBody>
                  <a:tcPr anchor="ctr"/>
                </a:tc>
                <a:extLst>
                  <a:ext uri="{0D108BD9-81ED-4DB2-BD59-A6C34878D82A}">
                    <a16:rowId xmlns:a16="http://schemas.microsoft.com/office/drawing/2014/main" val="1200385217"/>
                  </a:ext>
                </a:extLst>
              </a:tr>
              <a:tr h="632299">
                <a:tc>
                  <a:txBody>
                    <a:bodyPr/>
                    <a:lstStyle/>
                    <a:p>
                      <a:pPr rtl="1"/>
                      <a:r>
                        <a:rPr lang="he-IL" b="0" dirty="0">
                          <a:latin typeface="David" panose="020E0502060401010101" pitchFamily="34" charset="-79"/>
                          <a:cs typeface="David" panose="020E0502060401010101" pitchFamily="34" charset="-79"/>
                        </a:rPr>
                        <a:t>הקורס נבנה נכון מתודולוגית (שילוב בין תיאוריה, פרקטיקה ועיבוד צוותי)?</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2000" b="1" i="0" u="none" strike="noStrike" kern="1200" cap="none" spc="0" normalizeH="0" baseline="0" noProof="0" dirty="0">
                        <a:ln>
                          <a:noFill/>
                        </a:ln>
                        <a:solidFill>
                          <a:srgbClr val="4472C4"/>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4.91</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5.14</a:t>
                      </a:r>
                    </a:p>
                  </a:txBody>
                  <a:tcPr anchor="ctr"/>
                </a:tc>
                <a:extLst>
                  <a:ext uri="{0D108BD9-81ED-4DB2-BD59-A6C34878D82A}">
                    <a16:rowId xmlns:a16="http://schemas.microsoft.com/office/drawing/2014/main" val="1319601091"/>
                  </a:ext>
                </a:extLst>
              </a:tr>
              <a:tr h="886566">
                <a:tc gridSpan="6">
                  <a:txBody>
                    <a:bodyPr/>
                    <a:lstStyle/>
                    <a:p>
                      <a:pPr rtl="1"/>
                      <a:r>
                        <a:rPr lang="he-IL" b="1" dirty="0">
                          <a:latin typeface="David" panose="020E0502060401010101" pitchFamily="34" charset="-79"/>
                          <a:cs typeface="David" panose="020E0502060401010101" pitchFamily="34" charset="-79"/>
                        </a:rPr>
                        <a:t>נקודות לשימור בקורס (כולל מרצים שבלטו לחיוב)?</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1" u="none" dirty="0">
                          <a:latin typeface="David" panose="020E0502060401010101" pitchFamily="34" charset="-79"/>
                          <a:cs typeface="David" panose="020E0502060401010101" pitchFamily="34" charset="-79"/>
                        </a:rPr>
                        <a:t>אודי ערן (*6)- </a:t>
                      </a:r>
                      <a:r>
                        <a:rPr lang="he-IL" sz="1600" u="none" dirty="0">
                          <a:latin typeface="David" panose="020E0502060401010101" pitchFamily="34" charset="-79"/>
                          <a:cs typeface="David" panose="020E0502060401010101" pitchFamily="34" charset="-79"/>
                        </a:rPr>
                        <a:t>הרבה מקום לשיח, פתיחות לשאלות, התלהבות ותחושת השותפות שלו, חשיבה דידקטית, קשירת הנושאים לשיח מקצועי רלוונטי</a:t>
                      </a:r>
                    </a:p>
                    <a:p>
                      <a:pPr marL="285750" indent="-285750" rtl="1">
                        <a:buFont typeface="Arial" panose="020B0604020202020204" pitchFamily="34" charset="0"/>
                        <a:buChar char="•"/>
                      </a:pPr>
                      <a:r>
                        <a:rPr lang="he-IL" sz="1600" b="1" u="none" dirty="0">
                          <a:latin typeface="David" panose="020E0502060401010101" pitchFamily="34" charset="-79"/>
                          <a:cs typeface="David" panose="020E0502060401010101" pitchFamily="34" charset="-79"/>
                        </a:rPr>
                        <a:t>נמרוד שפר </a:t>
                      </a:r>
                      <a:r>
                        <a:rPr lang="he-IL" sz="1600" u="none" dirty="0">
                          <a:latin typeface="David" panose="020E0502060401010101" pitchFamily="34" charset="-79"/>
                          <a:cs typeface="David" panose="020E0502060401010101" pitchFamily="34" charset="-79"/>
                        </a:rPr>
                        <a:t>(*4)- הרצאה סדורה ומועילה, </a:t>
                      </a:r>
                      <a:r>
                        <a:rPr lang="he-IL" sz="1600" b="1" u="none" dirty="0">
                          <a:latin typeface="David" panose="020E0502060401010101" pitchFamily="34" charset="-79"/>
                          <a:cs typeface="David" panose="020E0502060401010101" pitchFamily="34" charset="-79"/>
                        </a:rPr>
                        <a:t>תמר הרמן </a:t>
                      </a:r>
                      <a:r>
                        <a:rPr lang="he-IL" sz="1600" u="none" dirty="0">
                          <a:latin typeface="David" panose="020E0502060401010101" pitchFamily="34" charset="-79"/>
                          <a:cs typeface="David" panose="020E0502060401010101" pitchFamily="34" charset="-79"/>
                        </a:rPr>
                        <a:t>(*4)- מעניינת מאוד (ניתן להרחיבה)</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886566">
                <a:tc gridSpan="6">
                  <a:txBody>
                    <a:bodyPr/>
                    <a:lstStyle/>
                    <a:p>
                      <a:pPr rtl="1"/>
                      <a:r>
                        <a:rPr lang="he-IL" b="1" dirty="0">
                          <a:latin typeface="David" panose="020E0502060401010101" pitchFamily="34" charset="-79"/>
                          <a:cs typeface="David" panose="020E0502060401010101" pitchFamily="34" charset="-79"/>
                        </a:rPr>
                        <a:t>נקודות לשיפור בקורס (כולל מרצים שבלטו לשלילה)?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kern="1200" dirty="0">
                          <a:solidFill>
                            <a:schemeClr val="dk1"/>
                          </a:solidFill>
                          <a:latin typeface="David" panose="020E0502060401010101" pitchFamily="34" charset="-79"/>
                          <a:ea typeface="+mn-ea"/>
                          <a:cs typeface="David" panose="020E0502060401010101" pitchFamily="34" charset="-79"/>
                        </a:rPr>
                        <a:t>השיעורים נטו יותר מידי לדיון פתוח על חשבון לימוד מסודר של החומר- שיח על חשבון טעינת חומר והבהרת המושגים והתיאוריה, כולל גלישות מיותרות והסטה מהנושא המרכזי </a:t>
                      </a:r>
                      <a:r>
                        <a:rPr lang="he-IL" sz="1600" b="1" u="none" kern="1200" dirty="0">
                          <a:solidFill>
                            <a:schemeClr val="dk1"/>
                          </a:solidFill>
                          <a:latin typeface="David" panose="020E0502060401010101" pitchFamily="34" charset="-79"/>
                          <a:ea typeface="+mn-ea"/>
                          <a:cs typeface="David" panose="020E0502060401010101" pitchFamily="34" charset="-79"/>
                        </a:rPr>
                        <a:t>(*5)</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kern="1200" dirty="0">
                          <a:solidFill>
                            <a:schemeClr val="dk1"/>
                          </a:solidFill>
                          <a:latin typeface="David" panose="020E0502060401010101" pitchFamily="34" charset="-79"/>
                          <a:ea typeface="+mn-ea"/>
                          <a:cs typeface="David" panose="020E0502060401010101" pitchFamily="34" charset="-79"/>
                        </a:rPr>
                        <a:t>יעקב </a:t>
                      </a:r>
                      <a:r>
                        <a:rPr lang="he-IL" sz="1600" u="none" kern="1200" dirty="0" err="1">
                          <a:solidFill>
                            <a:schemeClr val="dk1"/>
                          </a:solidFill>
                          <a:latin typeface="David" panose="020E0502060401010101" pitchFamily="34" charset="-79"/>
                          <a:ea typeface="+mn-ea"/>
                          <a:cs typeface="David" panose="020E0502060401010101" pitchFamily="34" charset="-79"/>
                        </a:rPr>
                        <a:t>נגל</a:t>
                      </a:r>
                      <a:r>
                        <a:rPr lang="he-IL" sz="1600" u="none" kern="1200" dirty="0">
                          <a:solidFill>
                            <a:schemeClr val="dk1"/>
                          </a:solidFill>
                          <a:latin typeface="David" panose="020E0502060401010101" pitchFamily="34" charset="-79"/>
                          <a:ea typeface="+mn-ea"/>
                          <a:cs typeface="David" panose="020E0502060401010101" pitchFamily="34" charset="-79"/>
                        </a:rPr>
                        <a:t> </a:t>
                      </a:r>
                      <a:r>
                        <a:rPr lang="he-IL" sz="1600" b="1" u="none" kern="1200" dirty="0">
                          <a:solidFill>
                            <a:schemeClr val="dk1"/>
                          </a:solidFill>
                          <a:latin typeface="David" panose="020E0502060401010101" pitchFamily="34" charset="-79"/>
                          <a:ea typeface="+mn-ea"/>
                          <a:cs typeface="David" panose="020E0502060401010101" pitchFamily="34" charset="-79"/>
                        </a:rPr>
                        <a:t>(*3)</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kern="1200" dirty="0">
                          <a:solidFill>
                            <a:schemeClr val="dk1"/>
                          </a:solidFill>
                          <a:latin typeface="David" panose="020E0502060401010101" pitchFamily="34" charset="-79"/>
                          <a:ea typeface="+mn-ea"/>
                          <a:cs typeface="David" panose="020E0502060401010101" pitchFamily="34" charset="-79"/>
                        </a:rPr>
                        <a:t>מיקוד חומרי הקריאה </a:t>
                      </a:r>
                      <a:r>
                        <a:rPr lang="he-IL" sz="1600" b="1" u="none" kern="1200" dirty="0">
                          <a:solidFill>
                            <a:schemeClr val="dk1"/>
                          </a:solidFill>
                          <a:latin typeface="David" panose="020E0502060401010101" pitchFamily="34" charset="-79"/>
                          <a:ea typeface="+mn-ea"/>
                          <a:cs typeface="David" panose="020E0502060401010101" pitchFamily="34" charset="-79"/>
                        </a:rPr>
                        <a:t>(*2)</a:t>
                      </a:r>
                      <a:endParaRPr lang="en-US" sz="1600" b="1" u="none" kern="1200" dirty="0">
                        <a:solidFill>
                          <a:schemeClr val="dk1"/>
                        </a:solidFill>
                        <a:latin typeface="David" panose="020E0502060401010101" pitchFamily="34" charset="-79"/>
                        <a:ea typeface="+mn-ea"/>
                        <a:cs typeface="David" panose="020E0502060401010101" pitchFamily="34" charset="-79"/>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u="none" kern="1200" dirty="0">
                          <a:solidFill>
                            <a:schemeClr val="dk1"/>
                          </a:solidFill>
                          <a:latin typeface="David" panose="020E0502060401010101" pitchFamily="34" charset="-79"/>
                          <a:ea typeface="+mn-ea"/>
                          <a:cs typeface="David" panose="020E0502060401010101" pitchFamily="34" charset="-79"/>
                        </a:rPr>
                        <a:t>Some readings were quite old article. Article more connected to current events could be added</a:t>
                      </a:r>
                      <a:endParaRPr lang="he-IL" sz="1600" b="0" u="none" kern="1200" dirty="0">
                        <a:solidFill>
                          <a:schemeClr val="dk1"/>
                        </a:solidFill>
                        <a:latin typeface="David" panose="020E0502060401010101" pitchFamily="34" charset="-79"/>
                        <a:ea typeface="+mn-ea"/>
                        <a:cs typeface="David" panose="020E0502060401010101" pitchFamily="34" charset="-79"/>
                      </a:endParaRP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152104548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4918</TotalTime>
  <Words>1645</Words>
  <Application>Microsoft Office PowerPoint</Application>
  <PresentationFormat>מסך רחב</PresentationFormat>
  <Paragraphs>337</Paragraphs>
  <Slides>18</Slides>
  <Notes>1</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18</vt:i4>
      </vt:variant>
    </vt:vector>
  </HeadingPairs>
  <TitlesOfParts>
    <vt:vector size="25" baseType="lpstr">
      <vt:lpstr>AR BERKLEY</vt:lpstr>
      <vt:lpstr>Arial</vt:lpstr>
      <vt:lpstr>Calibri</vt:lpstr>
      <vt:lpstr>Calibri Light</vt:lpstr>
      <vt:lpstr>David</vt:lpstr>
      <vt:lpstr>Tahoma</vt:lpstr>
      <vt:lpstr>ערכת נושא Office</vt:lpstr>
      <vt:lpstr>משוב עונת התשתית אוקטובר 2018</vt:lpstr>
      <vt:lpstr>נתונים</vt:lpstr>
      <vt:lpstr>מצגת של PowerPoint‏</vt:lpstr>
      <vt:lpstr>תהליך הקליטה</vt:lpstr>
      <vt:lpstr>מטלת פתיחת השנה</vt:lpstr>
      <vt:lpstr>הרצאות שבוע הפתיחה</vt:lpstr>
      <vt:lpstr>תרומת 'מפגשי הרשת'</vt:lpstr>
      <vt:lpstr>מצגת של PowerPoint‏</vt:lpstr>
      <vt:lpstr>קורס מושגי יסוד בביטחון לאומי (ד"ר אודי ערן)</vt:lpstr>
      <vt:lpstr>אבות האומה+ יום עיון בן-גוריון (פרופ' יוסי בן-ארצי)</vt:lpstr>
      <vt:lpstr>מצגת של PowerPoint‏</vt:lpstr>
      <vt:lpstr>מצגת של PowerPoint‏</vt:lpstr>
      <vt:lpstr>שיטות הלימוד- לימוד במסגרת הכיתה והצוות</vt:lpstr>
      <vt:lpstr>שיטות הלימוד- למידה אישית</vt:lpstr>
      <vt:lpstr>סביבת הלמידה</vt:lpstr>
      <vt:lpstr>מצגת של PowerPoint‏</vt:lpstr>
      <vt:lpstr>סיכום</vt:lpstr>
      <vt:lpstr>סיכום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oren</dc:creator>
  <cp:lastModifiedBy>אורן שהם</cp:lastModifiedBy>
  <cp:revision>241</cp:revision>
  <cp:lastPrinted>2018-10-16T06:52:53Z</cp:lastPrinted>
  <dcterms:created xsi:type="dcterms:W3CDTF">2016-06-24T19:14:36Z</dcterms:created>
  <dcterms:modified xsi:type="dcterms:W3CDTF">2019-07-29T07:17:01Z</dcterms:modified>
</cp:coreProperties>
</file>