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46"/>
  </p:notesMasterIdLst>
  <p:handoutMasterIdLst>
    <p:handoutMasterId r:id="rId47"/>
  </p:handoutMasterIdLst>
  <p:sldIdLst>
    <p:sldId id="284" r:id="rId2"/>
    <p:sldId id="279" r:id="rId3"/>
    <p:sldId id="287" r:id="rId4"/>
    <p:sldId id="310" r:id="rId5"/>
    <p:sldId id="288" r:id="rId6"/>
    <p:sldId id="311" r:id="rId7"/>
    <p:sldId id="291" r:id="rId8"/>
    <p:sldId id="312" r:id="rId9"/>
    <p:sldId id="313" r:id="rId10"/>
    <p:sldId id="314" r:id="rId11"/>
    <p:sldId id="315" r:id="rId12"/>
    <p:sldId id="298" r:id="rId13"/>
    <p:sldId id="297" r:id="rId14"/>
    <p:sldId id="299" r:id="rId15"/>
    <p:sldId id="320" r:id="rId16"/>
    <p:sldId id="321" r:id="rId17"/>
    <p:sldId id="323" r:id="rId18"/>
    <p:sldId id="342" r:id="rId19"/>
    <p:sldId id="324" r:id="rId20"/>
    <p:sldId id="337" r:id="rId21"/>
    <p:sldId id="326" r:id="rId22"/>
    <p:sldId id="327" r:id="rId23"/>
    <p:sldId id="316" r:id="rId24"/>
    <p:sldId id="317" r:id="rId25"/>
    <p:sldId id="319" r:id="rId26"/>
    <p:sldId id="318" r:id="rId27"/>
    <p:sldId id="328" r:id="rId28"/>
    <p:sldId id="300" r:id="rId29"/>
    <p:sldId id="329" r:id="rId30"/>
    <p:sldId id="301" r:id="rId31"/>
    <p:sldId id="336" r:id="rId32"/>
    <p:sldId id="330" r:id="rId33"/>
    <p:sldId id="303" r:id="rId34"/>
    <p:sldId id="331" r:id="rId35"/>
    <p:sldId id="332" r:id="rId36"/>
    <p:sldId id="304" r:id="rId37"/>
    <p:sldId id="333" r:id="rId38"/>
    <p:sldId id="334" r:id="rId39"/>
    <p:sldId id="307" r:id="rId40"/>
    <p:sldId id="338" r:id="rId41"/>
    <p:sldId id="339" r:id="rId42"/>
    <p:sldId id="340" r:id="rId43"/>
    <p:sldId id="343" r:id="rId44"/>
    <p:sldId id="341" r:id="rId45"/>
  </p:sldIdLst>
  <p:sldSz cx="12192000" cy="6858000"/>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showGuides="1">
      <p:cViewPr varScale="1">
        <p:scale>
          <a:sx n="65" d="100"/>
          <a:sy n="65" d="100"/>
        </p:scale>
        <p:origin x="652"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he-IL" sz="2000" dirty="0">
                <a:latin typeface="Tahoma" panose="020B0604030504040204" pitchFamily="34" charset="0"/>
                <a:ea typeface="Tahoma" panose="020B0604030504040204" pitchFamily="34" charset="0"/>
                <a:cs typeface="Tahoma" panose="020B0604030504040204" pitchFamily="34" charset="0"/>
              </a:rPr>
              <a:t>ישראל</a:t>
            </a:r>
            <a:r>
              <a:rPr lang="he-IL" sz="2000" baseline="0" dirty="0">
                <a:latin typeface="Tahoma" panose="020B0604030504040204" pitchFamily="34" charset="0"/>
                <a:ea typeface="Tahoma" panose="020B0604030504040204" pitchFamily="34" charset="0"/>
                <a:cs typeface="Tahoma" panose="020B0604030504040204" pitchFamily="34" charset="0"/>
              </a:rPr>
              <a:t> </a:t>
            </a:r>
            <a:r>
              <a:rPr lang="he-IL" sz="1800" b="0" baseline="0" dirty="0">
                <a:effectLst/>
                <a:latin typeface="Tahoma" panose="020B0604030504040204" pitchFamily="34" charset="0"/>
                <a:ea typeface="Tahoma" panose="020B0604030504040204" pitchFamily="34" charset="0"/>
                <a:cs typeface="Tahoma" panose="020B0604030504040204" pitchFamily="34" charset="0"/>
              </a:rPr>
              <a:t>(32)</a:t>
            </a:r>
            <a:endParaRPr lang="he-IL" sz="2000" b="0" dirty="0">
              <a:effectLst/>
              <a:latin typeface="Tahoma" panose="020B0604030504040204" pitchFamily="34" charset="0"/>
              <a:ea typeface="Tahoma" panose="020B0604030504040204" pitchFamily="34" charset="0"/>
              <a:cs typeface="Tahoma" panose="020B0604030504040204" pitchFamily="34" charset="0"/>
            </a:endParaRPr>
          </a:p>
        </c:rich>
      </c:tx>
      <c:layout>
        <c:manualLayout>
          <c:xMode val="edge"/>
          <c:yMode val="edge"/>
          <c:x val="0.4187853353817072"/>
          <c:y val="4.8145988493772177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he-IL"/>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DEAF-4C44-B271-DEA781F4A92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DEAF-4C44-B271-DEA781F4A92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DEAF-4C44-B271-DEA781F4A922}"/>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DEAF-4C44-B271-DEA781F4A922}"/>
              </c:ext>
            </c:extLst>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lumMod val="85000"/>
                      </a:schemeClr>
                    </a:solidFill>
                    <a:latin typeface="David" panose="020E0502060401010101" pitchFamily="34" charset="-79"/>
                    <a:ea typeface="+mn-ea"/>
                    <a:cs typeface="David" panose="020E0502060401010101" pitchFamily="34" charset="-79"/>
                  </a:defRPr>
                </a:pPr>
                <a:endParaRPr lang="he-IL"/>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גיליון1!$A$2:$A$5</c:f>
              <c:strCache>
                <c:ptCount val="4"/>
                <c:pt idx="0">
                  <c:v>ציר הגנה לאומית</c:v>
                </c:pt>
                <c:pt idx="1">
                  <c:v>ציר מדיניות חוץ</c:v>
                </c:pt>
                <c:pt idx="2">
                  <c:v>ציר חברתי</c:v>
                </c:pt>
                <c:pt idx="3">
                  <c:v>ציר כלכלי</c:v>
                </c:pt>
              </c:strCache>
            </c:strRef>
          </c:cat>
          <c:val>
            <c:numRef>
              <c:f>גיליון1!$B$2:$B$5</c:f>
              <c:numCache>
                <c:formatCode>0%</c:formatCode>
                <c:ptCount val="4"/>
                <c:pt idx="0">
                  <c:v>0.37</c:v>
                </c:pt>
                <c:pt idx="1">
                  <c:v>0.3</c:v>
                </c:pt>
                <c:pt idx="2">
                  <c:v>0.21</c:v>
                </c:pt>
                <c:pt idx="3">
                  <c:v>0.14000000000000001</c:v>
                </c:pt>
              </c:numCache>
            </c:numRef>
          </c:val>
          <c:extLst>
            <c:ext xmlns:c16="http://schemas.microsoft.com/office/drawing/2014/chart" uri="{C3380CC4-5D6E-409C-BE32-E72D297353CC}">
              <c16:uniqueId val="{00000008-DEAF-4C44-B271-DEA781F4A922}"/>
            </c:ext>
          </c:extLst>
        </c:ser>
        <c:dLbls>
          <c:dLblPos val="bestFit"/>
          <c:showLegendKey val="0"/>
          <c:showVal val="1"/>
          <c:showCatName val="0"/>
          <c:showSerName val="0"/>
          <c:showPercent val="0"/>
          <c:showBubbleSize val="0"/>
          <c:showLeaderLines val="1"/>
        </c:dLbls>
        <c:firstSliceAng val="36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David" panose="020E0502060401010101" pitchFamily="34" charset="-79"/>
              <a:ea typeface="+mn-ea"/>
              <a:cs typeface="David" panose="020E0502060401010101" pitchFamily="34" charset="-79"/>
            </a:defRPr>
          </a:pPr>
          <a:endParaRPr lang="he-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FB7AD-89AE-450E-8F82-08918857B1C6}" type="doc">
      <dgm:prSet loTypeId="urn:microsoft.com/office/officeart/2005/8/layout/lProcess2" loCatId="list" qsTypeId="urn:microsoft.com/office/officeart/2005/8/quickstyle/simple2" qsCatId="simple" csTypeId="urn:microsoft.com/office/officeart/2005/8/colors/accent1_2" csCatId="accent1" phldr="1"/>
      <dgm:spPr/>
      <dgm:t>
        <a:bodyPr/>
        <a:lstStyle/>
        <a:p>
          <a:pPr rtl="1"/>
          <a:endParaRPr lang="he-IL"/>
        </a:p>
      </dgm:t>
    </dgm:pt>
    <dgm:pt modelId="{76F3AF54-11CC-451C-869D-6DE4E8288D14}">
      <dgm:prSet phldrT="[טקסט]" custT="1"/>
      <dgm:spPr/>
      <dgm:t>
        <a:bodyPr/>
        <a:lstStyle/>
        <a:p>
          <a:pPr rtl="1"/>
          <a:r>
            <a:rPr lang="he-IL" sz="3200" b="1" dirty="0">
              <a:solidFill>
                <a:srgbClr val="FF0000"/>
              </a:solidFill>
              <a:latin typeface="David" panose="020E0502060401010101" pitchFamily="34" charset="-79"/>
              <a:cs typeface="David" panose="020E0502060401010101" pitchFamily="34" charset="-79"/>
            </a:rPr>
            <a:t>תכנים </a:t>
          </a:r>
          <a:br>
            <a:rPr lang="en-US" sz="3200" b="1" dirty="0">
              <a:solidFill>
                <a:srgbClr val="FF0000"/>
              </a:solidFill>
              <a:latin typeface="David" panose="020E0502060401010101" pitchFamily="34" charset="-79"/>
              <a:cs typeface="David" panose="020E0502060401010101" pitchFamily="34" charset="-79"/>
            </a:rPr>
          </a:br>
          <a:r>
            <a:rPr lang="he-IL" sz="3200" b="1" dirty="0">
              <a:solidFill>
                <a:srgbClr val="FF0000"/>
              </a:solidFill>
              <a:latin typeface="David" panose="020E0502060401010101" pitchFamily="34" charset="-79"/>
              <a:cs typeface="David" panose="020E0502060401010101" pitchFamily="34" charset="-79"/>
            </a:rPr>
            <a:t>שניתן להוריד</a:t>
          </a:r>
        </a:p>
      </dgm:t>
    </dgm:pt>
    <dgm:pt modelId="{C3301253-C537-4536-AAFE-E993AA14F50E}" type="parTrans" cxnId="{3DFA7124-6D3D-4149-AE41-78EA42B2ADC0}">
      <dgm:prSet/>
      <dgm:spPr/>
      <dgm:t>
        <a:bodyPr/>
        <a:lstStyle/>
        <a:p>
          <a:pPr rtl="1"/>
          <a:endParaRPr lang="he-IL" sz="1600">
            <a:latin typeface="David" panose="020E0502060401010101" pitchFamily="34" charset="-79"/>
            <a:cs typeface="David" panose="020E0502060401010101" pitchFamily="34" charset="-79"/>
          </a:endParaRPr>
        </a:p>
      </dgm:t>
    </dgm:pt>
    <dgm:pt modelId="{5DBD2941-EA4F-4BD8-A9A4-17FFBA0A7185}" type="sibTrans" cxnId="{3DFA7124-6D3D-4149-AE41-78EA42B2ADC0}">
      <dgm:prSet/>
      <dgm:spPr/>
      <dgm:t>
        <a:bodyPr/>
        <a:lstStyle/>
        <a:p>
          <a:pPr rtl="1"/>
          <a:endParaRPr lang="he-IL" sz="1600">
            <a:latin typeface="David" panose="020E0502060401010101" pitchFamily="34" charset="-79"/>
            <a:cs typeface="David" panose="020E0502060401010101" pitchFamily="34" charset="-79"/>
          </a:endParaRPr>
        </a:p>
      </dgm:t>
    </dgm:pt>
    <dgm:pt modelId="{3477885F-A9F2-4E45-84CA-0621D333F459}">
      <dgm:prSet phldrT="[טקסט]" custT="1"/>
      <dgm:spPr>
        <a:solidFill>
          <a:srgbClr val="FF0000"/>
        </a:solidFill>
      </dgm:spPr>
      <dgm:t>
        <a:bodyPr/>
        <a:lstStyle/>
        <a:p>
          <a:pPr rtl="1"/>
          <a:r>
            <a:rPr lang="he-IL" sz="2800" dirty="0">
              <a:latin typeface="David" panose="020E0502060401010101" pitchFamily="34" charset="-79"/>
              <a:cs typeface="David" panose="020E0502060401010101" pitchFamily="34" charset="-79"/>
            </a:rPr>
            <a:t>גיאוגרפיית </a:t>
          </a:r>
          <a:r>
            <a:rPr lang="he-IL" sz="2800" dirty="0" err="1">
              <a:latin typeface="David" panose="020E0502060401010101" pitchFamily="34" charset="-79"/>
              <a:cs typeface="David" panose="020E0502060401010101" pitchFamily="34" charset="-79"/>
            </a:rPr>
            <a:t>הבטל"ם</a:t>
          </a:r>
          <a:r>
            <a:rPr lang="he-IL" sz="28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p>
      </dgm:t>
    </dgm:pt>
    <dgm:pt modelId="{64EE1D27-BF80-4AA9-ACE5-99F1B9E47CDB}" type="parTrans" cxnId="{8A50954A-86B0-4EE1-A980-A3FAC2955DBD}">
      <dgm:prSet/>
      <dgm:spPr/>
      <dgm:t>
        <a:bodyPr/>
        <a:lstStyle/>
        <a:p>
          <a:pPr rtl="1"/>
          <a:endParaRPr lang="he-IL" sz="1600">
            <a:latin typeface="David" panose="020E0502060401010101" pitchFamily="34" charset="-79"/>
            <a:cs typeface="David" panose="020E0502060401010101" pitchFamily="34" charset="-79"/>
          </a:endParaRPr>
        </a:p>
      </dgm:t>
    </dgm:pt>
    <dgm:pt modelId="{9606CBA6-4BF5-4468-8714-2EAC804B0CCC}" type="sibTrans" cxnId="{8A50954A-86B0-4EE1-A980-A3FAC2955DBD}">
      <dgm:prSet/>
      <dgm:spPr/>
      <dgm:t>
        <a:bodyPr/>
        <a:lstStyle/>
        <a:p>
          <a:pPr rtl="1"/>
          <a:endParaRPr lang="he-IL" sz="1600">
            <a:latin typeface="David" panose="020E0502060401010101" pitchFamily="34" charset="-79"/>
            <a:cs typeface="David" panose="020E0502060401010101" pitchFamily="34" charset="-79"/>
          </a:endParaRPr>
        </a:p>
      </dgm:t>
    </dgm:pt>
    <dgm:pt modelId="{C0522F0B-9290-4EC6-B278-CFA3C9E36C75}">
      <dgm:prSet phldrT="[טקסט]" custT="1"/>
      <dgm:spPr>
        <a:solidFill>
          <a:srgbClr val="FF0000"/>
        </a:solidFill>
      </dgm:spPr>
      <dgm:t>
        <a:bodyPr/>
        <a:lstStyle/>
        <a:p>
          <a:pPr rtl="1"/>
          <a:r>
            <a:rPr lang="he-IL" sz="2800" dirty="0">
              <a:latin typeface="David" panose="020E0502060401010101" pitchFamily="34" charset="-79"/>
              <a:cs typeface="David" panose="020E0502060401010101" pitchFamily="34" charset="-79"/>
            </a:rPr>
            <a:t>קורס חברה </a:t>
          </a:r>
          <a:r>
            <a:rPr lang="he-IL" sz="2400" dirty="0">
              <a:latin typeface="David" panose="020E0502060401010101" pitchFamily="34" charset="-79"/>
              <a:cs typeface="David" panose="020E0502060401010101" pitchFamily="34" charset="-79"/>
            </a:rPr>
            <a:t>(במצבו)</a:t>
          </a:r>
          <a:endParaRPr lang="he-IL" sz="2800" dirty="0">
            <a:latin typeface="David" panose="020E0502060401010101" pitchFamily="34" charset="-79"/>
            <a:cs typeface="David" panose="020E0502060401010101" pitchFamily="34" charset="-79"/>
          </a:endParaRPr>
        </a:p>
      </dgm:t>
    </dgm:pt>
    <dgm:pt modelId="{E9B74159-579B-48C3-BE0A-E22A3D40FCFD}" type="parTrans" cxnId="{AB29ADBE-3E31-4F5E-933A-76B09B519207}">
      <dgm:prSet/>
      <dgm:spPr/>
      <dgm:t>
        <a:bodyPr/>
        <a:lstStyle/>
        <a:p>
          <a:pPr rtl="1"/>
          <a:endParaRPr lang="he-IL" sz="1600">
            <a:latin typeface="David" panose="020E0502060401010101" pitchFamily="34" charset="-79"/>
            <a:cs typeface="David" panose="020E0502060401010101" pitchFamily="34" charset="-79"/>
          </a:endParaRPr>
        </a:p>
      </dgm:t>
    </dgm:pt>
    <dgm:pt modelId="{EFA71400-0420-4B59-AAB3-B7A33FADE827}" type="sibTrans" cxnId="{AB29ADBE-3E31-4F5E-933A-76B09B519207}">
      <dgm:prSet/>
      <dgm:spPr/>
      <dgm:t>
        <a:bodyPr/>
        <a:lstStyle/>
        <a:p>
          <a:pPr rtl="1"/>
          <a:endParaRPr lang="he-IL" sz="1600">
            <a:latin typeface="David" panose="020E0502060401010101" pitchFamily="34" charset="-79"/>
            <a:cs typeface="David" panose="020E0502060401010101" pitchFamily="34" charset="-79"/>
          </a:endParaRPr>
        </a:p>
      </dgm:t>
    </dgm:pt>
    <dgm:pt modelId="{23BFE5D2-F761-45DB-8538-343AD984EFBB}">
      <dgm:prSet phldrT="[טקסט]" custT="1"/>
      <dgm:spPr/>
      <dgm:t>
        <a:bodyPr/>
        <a:lstStyle/>
        <a:p>
          <a:pPr rtl="1"/>
          <a:r>
            <a:rPr lang="he-IL" sz="3200" b="1" dirty="0">
              <a:solidFill>
                <a:schemeClr val="accent6"/>
              </a:solidFill>
              <a:latin typeface="David" panose="020E0502060401010101" pitchFamily="34" charset="-79"/>
              <a:cs typeface="David" panose="020E0502060401010101" pitchFamily="34" charset="-79"/>
            </a:rPr>
            <a:t>תכנים </a:t>
          </a:r>
          <a:br>
            <a:rPr lang="en-US" sz="3200" b="1" dirty="0">
              <a:solidFill>
                <a:schemeClr val="accent6"/>
              </a:solidFill>
              <a:latin typeface="David" panose="020E0502060401010101" pitchFamily="34" charset="-79"/>
              <a:cs typeface="David" panose="020E0502060401010101" pitchFamily="34" charset="-79"/>
            </a:rPr>
          </a:br>
          <a:r>
            <a:rPr lang="he-IL" sz="3200" b="1" dirty="0">
              <a:solidFill>
                <a:schemeClr val="accent6"/>
              </a:solidFill>
              <a:latin typeface="David" panose="020E0502060401010101" pitchFamily="34" charset="-79"/>
              <a:cs typeface="David" panose="020E0502060401010101" pitchFamily="34" charset="-79"/>
            </a:rPr>
            <a:t>שיש לשמר</a:t>
          </a:r>
        </a:p>
      </dgm:t>
    </dgm:pt>
    <dgm:pt modelId="{7040D44A-4622-40D0-8BE8-C0415499B805}" type="parTrans" cxnId="{290227C9-34B6-4E08-9176-A8C020CEAB6D}">
      <dgm:prSet/>
      <dgm:spPr/>
      <dgm:t>
        <a:bodyPr/>
        <a:lstStyle/>
        <a:p>
          <a:pPr rtl="1"/>
          <a:endParaRPr lang="he-IL" sz="1600">
            <a:latin typeface="David" panose="020E0502060401010101" pitchFamily="34" charset="-79"/>
            <a:cs typeface="David" panose="020E0502060401010101" pitchFamily="34" charset="-79"/>
          </a:endParaRPr>
        </a:p>
      </dgm:t>
    </dgm:pt>
    <dgm:pt modelId="{9D894B50-8D05-4976-9099-DF3CE9DDD204}" type="sibTrans" cxnId="{290227C9-34B6-4E08-9176-A8C020CEAB6D}">
      <dgm:prSet/>
      <dgm:spPr/>
      <dgm:t>
        <a:bodyPr/>
        <a:lstStyle/>
        <a:p>
          <a:pPr rtl="1"/>
          <a:endParaRPr lang="he-IL" sz="1600">
            <a:latin typeface="David" panose="020E0502060401010101" pitchFamily="34" charset="-79"/>
            <a:cs typeface="David" panose="020E0502060401010101" pitchFamily="34" charset="-79"/>
          </a:endParaRPr>
        </a:p>
      </dgm:t>
    </dgm:pt>
    <dgm:pt modelId="{E72889DE-F143-4346-8944-9543EBBB2B0A}">
      <dgm:prSet phldrT="[טקסט]" custT="1"/>
      <dgm:spPr/>
      <dgm:t>
        <a:bodyPr/>
        <a:lstStyle/>
        <a:p>
          <a:pPr rtl="1"/>
          <a:r>
            <a:rPr lang="he-IL" sz="2800" dirty="0">
              <a:latin typeface="David" panose="020E0502060401010101" pitchFamily="34" charset="-79"/>
              <a:cs typeface="David" panose="020E0502060401010101" pitchFamily="34" charset="-79"/>
            </a:rPr>
            <a:t>אסטרטגיה</a:t>
          </a:r>
        </a:p>
      </dgm:t>
    </dgm:pt>
    <dgm:pt modelId="{B2EF1873-CA62-4121-B048-724AA1209ED9}" type="parTrans" cxnId="{D444FF9A-000A-4097-BF5D-95BF938274F7}">
      <dgm:prSet/>
      <dgm:spPr/>
      <dgm:t>
        <a:bodyPr/>
        <a:lstStyle/>
        <a:p>
          <a:pPr rtl="1"/>
          <a:endParaRPr lang="he-IL" sz="1600">
            <a:latin typeface="David" panose="020E0502060401010101" pitchFamily="34" charset="-79"/>
            <a:cs typeface="David" panose="020E0502060401010101" pitchFamily="34" charset="-79"/>
          </a:endParaRPr>
        </a:p>
      </dgm:t>
    </dgm:pt>
    <dgm:pt modelId="{84D12FD5-8198-413A-8EF0-5251F9D3E2AA}" type="sibTrans" cxnId="{D444FF9A-000A-4097-BF5D-95BF938274F7}">
      <dgm:prSet/>
      <dgm:spPr/>
      <dgm:t>
        <a:bodyPr/>
        <a:lstStyle/>
        <a:p>
          <a:pPr rtl="1"/>
          <a:endParaRPr lang="he-IL" sz="1600">
            <a:latin typeface="David" panose="020E0502060401010101" pitchFamily="34" charset="-79"/>
            <a:cs typeface="David" panose="020E0502060401010101" pitchFamily="34" charset="-79"/>
          </a:endParaRPr>
        </a:p>
      </dgm:t>
    </dgm:pt>
    <dgm:pt modelId="{8632D681-7300-4DFD-962D-4FF04B1156A9}">
      <dgm:prSet phldrT="[טקסט]" custT="1"/>
      <dgm:spPr/>
      <dgm:t>
        <a:bodyPr/>
        <a:lstStyle/>
        <a:p>
          <a:pPr rtl="1"/>
          <a:r>
            <a:rPr lang="he-IL" sz="2800" dirty="0">
              <a:latin typeface="David" panose="020E0502060401010101" pitchFamily="34" charset="-79"/>
              <a:cs typeface="David" panose="020E0502060401010101" pitchFamily="34" charset="-79"/>
            </a:rPr>
            <a:t>משפט </a:t>
          </a:r>
          <a:br>
            <a:rPr lang="en-US" sz="2800"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ציבורי</a:t>
          </a:r>
        </a:p>
      </dgm:t>
    </dgm:pt>
    <dgm:pt modelId="{EB60C7AD-3C74-455E-9836-5DFA0914E543}" type="parTrans" cxnId="{238F14E5-AF31-47A7-9523-F1D9E4EA37C4}">
      <dgm:prSet/>
      <dgm:spPr/>
      <dgm:t>
        <a:bodyPr/>
        <a:lstStyle/>
        <a:p>
          <a:pPr rtl="1"/>
          <a:endParaRPr lang="he-IL" sz="1600">
            <a:latin typeface="David" panose="020E0502060401010101" pitchFamily="34" charset="-79"/>
            <a:cs typeface="David" panose="020E0502060401010101" pitchFamily="34" charset="-79"/>
          </a:endParaRPr>
        </a:p>
      </dgm:t>
    </dgm:pt>
    <dgm:pt modelId="{7E187123-3341-4FF0-8CF5-6F5C599B9486}" type="sibTrans" cxnId="{238F14E5-AF31-47A7-9523-F1D9E4EA37C4}">
      <dgm:prSet/>
      <dgm:spPr/>
      <dgm:t>
        <a:bodyPr/>
        <a:lstStyle/>
        <a:p>
          <a:pPr rtl="1"/>
          <a:endParaRPr lang="he-IL" sz="1600">
            <a:latin typeface="David" panose="020E0502060401010101" pitchFamily="34" charset="-79"/>
            <a:cs typeface="David" panose="020E0502060401010101" pitchFamily="34" charset="-79"/>
          </a:endParaRPr>
        </a:p>
      </dgm:t>
    </dgm:pt>
    <dgm:pt modelId="{E83B157D-6424-49E7-8636-CB704C65A88F}">
      <dgm:prSet phldrT="[טקסט]" custT="1"/>
      <dgm:spPr/>
      <dgm:t>
        <a:bodyPr/>
        <a:lstStyle/>
        <a:p>
          <a:pPr rtl="1"/>
          <a:r>
            <a:rPr lang="he-IL" sz="3200" b="1" dirty="0">
              <a:solidFill>
                <a:schemeClr val="accent6"/>
              </a:solidFill>
              <a:latin typeface="David" panose="020E0502060401010101" pitchFamily="34" charset="-79"/>
              <a:cs typeface="David" panose="020E0502060401010101" pitchFamily="34" charset="-79"/>
            </a:rPr>
            <a:t>תכנים </a:t>
          </a:r>
          <a:br>
            <a:rPr lang="en-US" sz="3200" b="1" dirty="0">
              <a:solidFill>
                <a:schemeClr val="accent6"/>
              </a:solidFill>
              <a:latin typeface="David" panose="020E0502060401010101" pitchFamily="34" charset="-79"/>
              <a:cs typeface="David" panose="020E0502060401010101" pitchFamily="34" charset="-79"/>
            </a:rPr>
          </a:br>
          <a:r>
            <a:rPr lang="he-IL" sz="3200" b="1" dirty="0">
              <a:solidFill>
                <a:schemeClr val="accent6"/>
              </a:solidFill>
              <a:latin typeface="David" panose="020E0502060401010101" pitchFamily="34" charset="-79"/>
              <a:cs typeface="David" panose="020E0502060401010101" pitchFamily="34" charset="-79"/>
            </a:rPr>
            <a:t>שנצרבו לעומק</a:t>
          </a:r>
        </a:p>
      </dgm:t>
    </dgm:pt>
    <dgm:pt modelId="{833149C6-AE14-4D3D-8E0E-23039ADBB995}" type="parTrans" cxnId="{5F6D046F-EE2B-47E2-A320-ECAC02BC4809}">
      <dgm:prSet/>
      <dgm:spPr/>
      <dgm:t>
        <a:bodyPr/>
        <a:lstStyle/>
        <a:p>
          <a:pPr rtl="1"/>
          <a:endParaRPr lang="he-IL" sz="1600">
            <a:latin typeface="David" panose="020E0502060401010101" pitchFamily="34" charset="-79"/>
            <a:cs typeface="David" panose="020E0502060401010101" pitchFamily="34" charset="-79"/>
          </a:endParaRPr>
        </a:p>
      </dgm:t>
    </dgm:pt>
    <dgm:pt modelId="{AD08D35E-363F-4FB1-8344-472845233BD8}" type="sibTrans" cxnId="{5F6D046F-EE2B-47E2-A320-ECAC02BC4809}">
      <dgm:prSet/>
      <dgm:spPr/>
      <dgm:t>
        <a:bodyPr/>
        <a:lstStyle/>
        <a:p>
          <a:pPr rtl="1"/>
          <a:endParaRPr lang="he-IL" sz="1600">
            <a:latin typeface="David" panose="020E0502060401010101" pitchFamily="34" charset="-79"/>
            <a:cs typeface="David" panose="020E0502060401010101" pitchFamily="34" charset="-79"/>
          </a:endParaRPr>
        </a:p>
      </dgm:t>
    </dgm:pt>
    <dgm:pt modelId="{2879B10F-EE3E-4254-A182-5852F232CA05}">
      <dgm:prSet phldrT="[טקסט]" custT="1"/>
      <dgm:spPr/>
      <dgm:t>
        <a:bodyPr/>
        <a:lstStyle/>
        <a:p>
          <a:pPr rtl="1"/>
          <a:r>
            <a:rPr lang="he-IL" sz="2800" dirty="0">
              <a:latin typeface="David" panose="020E0502060401010101" pitchFamily="34" charset="-79"/>
              <a:cs typeface="David" panose="020E0502060401010101" pitchFamily="34" charset="-79"/>
            </a:rPr>
            <a:t>מדיניות </a:t>
          </a:r>
          <a:br>
            <a:rPr lang="en-US" sz="2800"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חוץ</a:t>
          </a:r>
        </a:p>
      </dgm:t>
    </dgm:pt>
    <dgm:pt modelId="{7B451AD7-B56F-4DC4-853F-88AB20E0B164}" type="parTrans" cxnId="{26E073B9-DD43-42B4-9353-2E566060E3CB}">
      <dgm:prSet/>
      <dgm:spPr/>
      <dgm:t>
        <a:bodyPr/>
        <a:lstStyle/>
        <a:p>
          <a:pPr rtl="1"/>
          <a:endParaRPr lang="he-IL" sz="1600">
            <a:latin typeface="David" panose="020E0502060401010101" pitchFamily="34" charset="-79"/>
            <a:cs typeface="David" panose="020E0502060401010101" pitchFamily="34" charset="-79"/>
          </a:endParaRPr>
        </a:p>
      </dgm:t>
    </dgm:pt>
    <dgm:pt modelId="{174BF1D2-71E6-4BE2-B3DB-50478747781B}" type="sibTrans" cxnId="{26E073B9-DD43-42B4-9353-2E566060E3CB}">
      <dgm:prSet/>
      <dgm:spPr/>
      <dgm:t>
        <a:bodyPr/>
        <a:lstStyle/>
        <a:p>
          <a:pPr rtl="1"/>
          <a:endParaRPr lang="he-IL" sz="1600">
            <a:latin typeface="David" panose="020E0502060401010101" pitchFamily="34" charset="-79"/>
            <a:cs typeface="David" panose="020E0502060401010101" pitchFamily="34" charset="-79"/>
          </a:endParaRPr>
        </a:p>
      </dgm:t>
    </dgm:pt>
    <dgm:pt modelId="{1D8DF393-4AB4-46C7-A640-4CDC8112AF04}">
      <dgm:prSet phldrT="[טקסט]" custT="1"/>
      <dgm:spPr/>
      <dgm:t>
        <a:bodyPr/>
        <a:lstStyle/>
        <a:p>
          <a:pPr rtl="1"/>
          <a:r>
            <a:rPr lang="he-IL" sz="2800" dirty="0">
              <a:latin typeface="David" panose="020E0502060401010101" pitchFamily="34" charset="-79"/>
              <a:cs typeface="David" panose="020E0502060401010101" pitchFamily="34" charset="-79"/>
            </a:rPr>
            <a:t>שסעים בחברה </a:t>
          </a:r>
          <a:br>
            <a:rPr lang="en-US" sz="2800" dirty="0">
              <a:latin typeface="David" panose="020E0502060401010101" pitchFamily="34" charset="-79"/>
              <a:cs typeface="David" panose="020E0502060401010101" pitchFamily="34" charset="-79"/>
            </a:rPr>
          </a:br>
          <a:r>
            <a:rPr lang="he-IL" sz="1600" dirty="0">
              <a:latin typeface="David" panose="020E0502060401010101" pitchFamily="34" charset="-79"/>
              <a:cs typeface="David" panose="020E0502060401010101" pitchFamily="34" charset="-79"/>
            </a:rPr>
            <a:t>(</a:t>
          </a:r>
          <a:r>
            <a:rPr lang="he-IL" sz="2000" dirty="0">
              <a:latin typeface="David" panose="020E0502060401010101" pitchFamily="34" charset="-79"/>
              <a:cs typeface="David" panose="020E0502060401010101" pitchFamily="34" charset="-79"/>
            </a:rPr>
            <a:t>ללא פתרונות)</a:t>
          </a:r>
          <a:endParaRPr lang="he-IL" sz="2800" dirty="0">
            <a:latin typeface="David" panose="020E0502060401010101" pitchFamily="34" charset="-79"/>
            <a:cs typeface="David" panose="020E0502060401010101" pitchFamily="34" charset="-79"/>
          </a:endParaRPr>
        </a:p>
      </dgm:t>
    </dgm:pt>
    <dgm:pt modelId="{A8B308F2-5C58-4CC8-9143-5C6E3DC58977}" type="parTrans" cxnId="{8C485E8C-A1B9-4E2F-B478-65A2D4CFE661}">
      <dgm:prSet/>
      <dgm:spPr/>
      <dgm:t>
        <a:bodyPr/>
        <a:lstStyle/>
        <a:p>
          <a:pPr rtl="1"/>
          <a:endParaRPr lang="he-IL" sz="1600">
            <a:latin typeface="David" panose="020E0502060401010101" pitchFamily="34" charset="-79"/>
            <a:cs typeface="David" panose="020E0502060401010101" pitchFamily="34" charset="-79"/>
          </a:endParaRPr>
        </a:p>
      </dgm:t>
    </dgm:pt>
    <dgm:pt modelId="{EC1BCBD4-B6EB-4A68-B7FE-B83DB11F62B5}" type="sibTrans" cxnId="{8C485E8C-A1B9-4E2F-B478-65A2D4CFE661}">
      <dgm:prSet/>
      <dgm:spPr/>
      <dgm:t>
        <a:bodyPr/>
        <a:lstStyle/>
        <a:p>
          <a:pPr rtl="1"/>
          <a:endParaRPr lang="he-IL" sz="1600">
            <a:latin typeface="David" panose="020E0502060401010101" pitchFamily="34" charset="-79"/>
            <a:cs typeface="David" panose="020E0502060401010101" pitchFamily="34" charset="-79"/>
          </a:endParaRPr>
        </a:p>
      </dgm:t>
    </dgm:pt>
    <dgm:pt modelId="{7FF8C598-A14B-458A-8C23-BA6E4D4DDF02}">
      <dgm:prSet phldrT="[טקסט]" custT="1"/>
      <dgm:spPr/>
      <dgm:t>
        <a:bodyPr/>
        <a:lstStyle/>
        <a:p>
          <a:pPr rtl="1"/>
          <a:r>
            <a:rPr lang="he-IL" sz="3200" b="1" dirty="0">
              <a:solidFill>
                <a:schemeClr val="accent6"/>
              </a:solidFill>
              <a:latin typeface="David" panose="020E0502060401010101" pitchFamily="34" charset="-79"/>
              <a:cs typeface="David" panose="020E0502060401010101" pitchFamily="34" charset="-79"/>
            </a:rPr>
            <a:t>תכנים </a:t>
          </a:r>
          <a:br>
            <a:rPr lang="en-US" sz="3200" b="1" dirty="0">
              <a:solidFill>
                <a:schemeClr val="accent6"/>
              </a:solidFill>
              <a:latin typeface="David" panose="020E0502060401010101" pitchFamily="34" charset="-79"/>
              <a:cs typeface="David" panose="020E0502060401010101" pitchFamily="34" charset="-79"/>
            </a:rPr>
          </a:br>
          <a:r>
            <a:rPr lang="he-IL" sz="3200" b="1" dirty="0">
              <a:solidFill>
                <a:schemeClr val="accent6"/>
              </a:solidFill>
              <a:latin typeface="David" panose="020E0502060401010101" pitchFamily="34" charset="-79"/>
              <a:cs typeface="David" panose="020E0502060401010101" pitchFamily="34" charset="-79"/>
            </a:rPr>
            <a:t>שיש להרחיב</a:t>
          </a:r>
        </a:p>
      </dgm:t>
    </dgm:pt>
    <dgm:pt modelId="{C22F2AE7-FDAA-4162-BE1D-8C41C25506F6}" type="parTrans" cxnId="{25753F2F-870F-4DCB-AE06-B1301CBC82AB}">
      <dgm:prSet/>
      <dgm:spPr/>
      <dgm:t>
        <a:bodyPr/>
        <a:lstStyle/>
        <a:p>
          <a:pPr rtl="1"/>
          <a:endParaRPr lang="he-IL" sz="1600">
            <a:latin typeface="David" panose="020E0502060401010101" pitchFamily="34" charset="-79"/>
            <a:cs typeface="David" panose="020E0502060401010101" pitchFamily="34" charset="-79"/>
          </a:endParaRPr>
        </a:p>
      </dgm:t>
    </dgm:pt>
    <dgm:pt modelId="{E13431BB-1377-4B55-8D30-E00B270CBD42}" type="sibTrans" cxnId="{25753F2F-870F-4DCB-AE06-B1301CBC82AB}">
      <dgm:prSet/>
      <dgm:spPr/>
      <dgm:t>
        <a:bodyPr/>
        <a:lstStyle/>
        <a:p>
          <a:pPr rtl="1"/>
          <a:endParaRPr lang="he-IL" sz="1600">
            <a:latin typeface="David" panose="020E0502060401010101" pitchFamily="34" charset="-79"/>
            <a:cs typeface="David" panose="020E0502060401010101" pitchFamily="34" charset="-79"/>
          </a:endParaRPr>
        </a:p>
      </dgm:t>
    </dgm:pt>
    <dgm:pt modelId="{178317BA-385B-49FF-96E0-92F6386EEC16}">
      <dgm:prSet phldrT="[טקסט]" custT="1"/>
      <dgm:spPr/>
      <dgm:t>
        <a:bodyPr/>
        <a:lstStyle/>
        <a:p>
          <a:pPr rtl="1"/>
          <a:r>
            <a:rPr lang="he-IL" sz="2800" dirty="0">
              <a:latin typeface="David" panose="020E0502060401010101" pitchFamily="34" charset="-79"/>
              <a:cs typeface="David" panose="020E0502060401010101" pitchFamily="34" charset="-79"/>
            </a:rPr>
            <a:t>כלכלה</a:t>
          </a:r>
        </a:p>
      </dgm:t>
    </dgm:pt>
    <dgm:pt modelId="{D33958A9-E466-4285-A3C1-5C8C445B64CE}" type="parTrans" cxnId="{E4F1FA79-55FF-4127-A924-E4B7AB61F61C}">
      <dgm:prSet/>
      <dgm:spPr/>
      <dgm:t>
        <a:bodyPr/>
        <a:lstStyle/>
        <a:p>
          <a:pPr rtl="1"/>
          <a:endParaRPr lang="he-IL" sz="1600">
            <a:latin typeface="David" panose="020E0502060401010101" pitchFamily="34" charset="-79"/>
            <a:cs typeface="David" panose="020E0502060401010101" pitchFamily="34" charset="-79"/>
          </a:endParaRPr>
        </a:p>
      </dgm:t>
    </dgm:pt>
    <dgm:pt modelId="{0F44B2E8-0AA3-4211-AED4-18ED6E48464B}" type="sibTrans" cxnId="{E4F1FA79-55FF-4127-A924-E4B7AB61F61C}">
      <dgm:prSet/>
      <dgm:spPr/>
      <dgm:t>
        <a:bodyPr/>
        <a:lstStyle/>
        <a:p>
          <a:pPr rtl="1"/>
          <a:endParaRPr lang="he-IL" sz="1600">
            <a:latin typeface="David" panose="020E0502060401010101" pitchFamily="34" charset="-79"/>
            <a:cs typeface="David" panose="020E0502060401010101" pitchFamily="34" charset="-79"/>
          </a:endParaRPr>
        </a:p>
      </dgm:t>
    </dgm:pt>
    <dgm:pt modelId="{CC17D2B9-7045-45D3-B3BB-C4CB64A3B4DF}">
      <dgm:prSet phldrT="[טקסט]" custT="1"/>
      <dgm:spPr/>
      <dgm:t>
        <a:bodyPr/>
        <a:lstStyle/>
        <a:p>
          <a:pPr rtl="1"/>
          <a:r>
            <a:rPr lang="he-IL" sz="2800" dirty="0">
              <a:latin typeface="David" panose="020E0502060401010101" pitchFamily="34" charset="-79"/>
              <a:cs typeface="David" panose="020E0502060401010101" pitchFamily="34" charset="-79"/>
            </a:rPr>
            <a:t>משפט </a:t>
          </a:r>
          <a:br>
            <a:rPr lang="en-US" sz="2800"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ציבורי</a:t>
          </a:r>
        </a:p>
      </dgm:t>
    </dgm:pt>
    <dgm:pt modelId="{63B68E6F-5EFB-422C-AB47-851C3881BC38}" type="parTrans" cxnId="{A0AF14B0-009C-419B-AC6F-5C5E06575EE8}">
      <dgm:prSet/>
      <dgm:spPr/>
      <dgm:t>
        <a:bodyPr/>
        <a:lstStyle/>
        <a:p>
          <a:pPr rtl="1"/>
          <a:endParaRPr lang="he-IL"/>
        </a:p>
      </dgm:t>
    </dgm:pt>
    <dgm:pt modelId="{609CF7F8-EF66-41D0-9B29-7CA63FCBEF24}" type="sibTrans" cxnId="{A0AF14B0-009C-419B-AC6F-5C5E06575EE8}">
      <dgm:prSet/>
      <dgm:spPr/>
      <dgm:t>
        <a:bodyPr/>
        <a:lstStyle/>
        <a:p>
          <a:pPr rtl="1"/>
          <a:endParaRPr lang="he-IL"/>
        </a:p>
      </dgm:t>
    </dgm:pt>
    <dgm:pt modelId="{13E8A335-C65B-440A-B011-E4EF0EF7E218}">
      <dgm:prSet phldrT="[טקסט]" custT="1"/>
      <dgm:spPr/>
      <dgm:t>
        <a:bodyPr/>
        <a:lstStyle/>
        <a:p>
          <a:pPr rtl="1"/>
          <a:r>
            <a:rPr lang="he-IL" sz="2800" dirty="0">
              <a:latin typeface="David" panose="020E0502060401010101" pitchFamily="34" charset="-79"/>
              <a:cs typeface="David" panose="020E0502060401010101" pitchFamily="34" charset="-79"/>
            </a:rPr>
            <a:t>חשיבה אסטרטגית</a:t>
          </a:r>
        </a:p>
      </dgm:t>
    </dgm:pt>
    <dgm:pt modelId="{FFF1159C-130D-4208-AF9B-B3F9B4ABCFBB}" type="parTrans" cxnId="{8659684F-A584-41DB-A000-D6CF0FC9A941}">
      <dgm:prSet/>
      <dgm:spPr/>
      <dgm:t>
        <a:bodyPr/>
        <a:lstStyle/>
        <a:p>
          <a:pPr rtl="1"/>
          <a:endParaRPr lang="he-IL"/>
        </a:p>
      </dgm:t>
    </dgm:pt>
    <dgm:pt modelId="{875264C9-7384-46A3-9A1A-0722E29B311B}" type="sibTrans" cxnId="{8659684F-A584-41DB-A000-D6CF0FC9A941}">
      <dgm:prSet/>
      <dgm:spPr/>
      <dgm:t>
        <a:bodyPr/>
        <a:lstStyle/>
        <a:p>
          <a:pPr rtl="1"/>
          <a:endParaRPr lang="he-IL"/>
        </a:p>
      </dgm:t>
    </dgm:pt>
    <dgm:pt modelId="{D1585BC0-E662-4D73-A705-504417919D60}">
      <dgm:prSet phldrT="[טקסט]" custT="1"/>
      <dgm:spPr/>
      <dgm:t>
        <a:bodyPr/>
        <a:lstStyle/>
        <a:p>
          <a:pPr rtl="1"/>
          <a:r>
            <a:rPr lang="he-IL" sz="28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אבות </a:t>
          </a:r>
          <a:br>
            <a:rPr lang="en-US" sz="28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28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האומה</a:t>
          </a:r>
        </a:p>
      </dgm:t>
    </dgm:pt>
    <dgm:pt modelId="{C215B9F7-3766-4B83-B559-FFAE39D870A1}" type="parTrans" cxnId="{DBC65F5A-947E-438C-BB5D-DA82F83D5535}">
      <dgm:prSet/>
      <dgm:spPr/>
      <dgm:t>
        <a:bodyPr/>
        <a:lstStyle/>
        <a:p>
          <a:pPr rtl="1"/>
          <a:endParaRPr lang="he-IL"/>
        </a:p>
      </dgm:t>
    </dgm:pt>
    <dgm:pt modelId="{9AE08CFC-2687-4A41-A403-9F8857761D43}" type="sibTrans" cxnId="{DBC65F5A-947E-438C-BB5D-DA82F83D5535}">
      <dgm:prSet/>
      <dgm:spPr/>
      <dgm:t>
        <a:bodyPr/>
        <a:lstStyle/>
        <a:p>
          <a:pPr rtl="1"/>
          <a:endParaRPr lang="he-IL"/>
        </a:p>
      </dgm:t>
    </dgm:pt>
    <dgm:pt modelId="{03A54432-19E3-4605-A7D1-946AC78E0654}">
      <dgm:prSet phldrT="[טקסט]" custT="1"/>
      <dgm:spPr>
        <a:solidFill>
          <a:srgbClr val="FF0000"/>
        </a:solidFill>
      </dgm:spPr>
      <dgm:t>
        <a:bodyPr/>
        <a:lstStyle/>
        <a:p>
          <a:pPr rtl="1"/>
          <a:r>
            <a:rPr lang="he-IL" sz="2800" dirty="0">
              <a:latin typeface="David" panose="020E0502060401010101" pitchFamily="34" charset="-79"/>
              <a:cs typeface="David" panose="020E0502060401010101" pitchFamily="34" charset="-79"/>
            </a:rPr>
            <a:t>קורס </a:t>
          </a:r>
          <a:r>
            <a:rPr lang="en-US" sz="2400" dirty="0">
              <a:latin typeface="David" panose="020E0502060401010101" pitchFamily="34" charset="-79"/>
              <a:cs typeface="David" panose="020E0502060401010101" pitchFamily="34" charset="-79"/>
            </a:rPr>
            <a:t>VUCA</a:t>
          </a:r>
          <a:r>
            <a:rPr lang="he-IL" sz="2400" dirty="0">
              <a:latin typeface="David" panose="020E0502060401010101" pitchFamily="34" charset="-79"/>
              <a:cs typeface="David" panose="020E0502060401010101" pitchFamily="34" charset="-79"/>
            </a:rPr>
            <a:t> (במצבו)</a:t>
          </a:r>
          <a:endParaRPr lang="he-IL" sz="2800" dirty="0">
            <a:latin typeface="David" panose="020E0502060401010101" pitchFamily="34" charset="-79"/>
            <a:cs typeface="David" panose="020E0502060401010101" pitchFamily="34" charset="-79"/>
          </a:endParaRPr>
        </a:p>
      </dgm:t>
    </dgm:pt>
    <dgm:pt modelId="{8CB42F2A-0EE1-4620-B49F-2DF128EE6443}" type="parTrans" cxnId="{808DA050-85E4-4ABB-87F2-E5721EB80C9E}">
      <dgm:prSet/>
      <dgm:spPr/>
      <dgm:t>
        <a:bodyPr/>
        <a:lstStyle/>
        <a:p>
          <a:pPr rtl="1"/>
          <a:endParaRPr lang="he-IL"/>
        </a:p>
      </dgm:t>
    </dgm:pt>
    <dgm:pt modelId="{E286875A-7380-44C5-A2EC-804F3FD02B8C}" type="sibTrans" cxnId="{808DA050-85E4-4ABB-87F2-E5721EB80C9E}">
      <dgm:prSet/>
      <dgm:spPr/>
      <dgm:t>
        <a:bodyPr/>
        <a:lstStyle/>
        <a:p>
          <a:pPr rtl="1"/>
          <a:endParaRPr lang="he-IL"/>
        </a:p>
      </dgm:t>
    </dgm:pt>
    <dgm:pt modelId="{75416707-9DCB-474C-9272-FE4BAF5250AC}">
      <dgm:prSet phldrT="[טקסט]" custT="1"/>
      <dgm:spPr/>
      <dgm:t>
        <a:bodyPr/>
        <a:lstStyle/>
        <a:p>
          <a:pPr rtl="1"/>
          <a:r>
            <a:rPr lang="he-IL" sz="2800" dirty="0">
              <a:latin typeface="David" panose="020E0502060401010101" pitchFamily="34" charset="-79"/>
              <a:cs typeface="David" panose="020E0502060401010101" pitchFamily="34" charset="-79"/>
            </a:rPr>
            <a:t>ציר(</a:t>
          </a:r>
          <a:r>
            <a:rPr lang="he-IL" sz="2800" dirty="0" err="1">
              <a:latin typeface="David" panose="020E0502060401010101" pitchFamily="34" charset="-79"/>
              <a:cs typeface="David" panose="020E0502060401010101" pitchFamily="34" charset="-79"/>
            </a:rPr>
            <a:t>ון</a:t>
          </a:r>
          <a:r>
            <a:rPr lang="he-IL" sz="2800" dirty="0">
              <a:latin typeface="David" panose="020E0502060401010101" pitchFamily="34" charset="-79"/>
              <a:cs typeface="David" panose="020E0502060401010101" pitchFamily="34" charset="-79"/>
            </a:rPr>
            <a:t>) </a:t>
          </a:r>
          <a:br>
            <a:rPr lang="en-US" sz="2800"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בטחון פנים</a:t>
          </a:r>
        </a:p>
      </dgm:t>
    </dgm:pt>
    <dgm:pt modelId="{5C6F688D-DBCC-4538-9587-28C08942CF02}" type="parTrans" cxnId="{9FBB11F4-AE29-4B14-8673-1A4335B80E36}">
      <dgm:prSet/>
      <dgm:spPr/>
      <dgm:t>
        <a:bodyPr/>
        <a:lstStyle/>
        <a:p>
          <a:pPr rtl="1"/>
          <a:endParaRPr lang="he-IL"/>
        </a:p>
      </dgm:t>
    </dgm:pt>
    <dgm:pt modelId="{8EDD5075-327D-4638-B792-876257324408}" type="sibTrans" cxnId="{9FBB11F4-AE29-4B14-8673-1A4335B80E36}">
      <dgm:prSet/>
      <dgm:spPr/>
      <dgm:t>
        <a:bodyPr/>
        <a:lstStyle/>
        <a:p>
          <a:pPr rtl="1"/>
          <a:endParaRPr lang="he-IL"/>
        </a:p>
      </dgm:t>
    </dgm:pt>
    <dgm:pt modelId="{BC7BA205-63D8-442F-A630-6E72FF4D71D8}">
      <dgm:prSet phldrT="[טקסט]" custT="1"/>
      <dgm:spPr/>
      <dgm:t>
        <a:bodyPr/>
        <a:lstStyle/>
        <a:p>
          <a:pPr rtl="1"/>
          <a:r>
            <a:rPr lang="he-IL" sz="2800" dirty="0">
              <a:latin typeface="David" panose="020E0502060401010101" pitchFamily="34" charset="-79"/>
              <a:cs typeface="David" panose="020E0502060401010101" pitchFamily="34" charset="-79"/>
            </a:rPr>
            <a:t>אסטרטגיה </a:t>
          </a:r>
          <a:r>
            <a:rPr lang="he-IL" sz="2400" dirty="0">
              <a:latin typeface="David" panose="020E0502060401010101" pitchFamily="34" charset="-79"/>
              <a:cs typeface="David" panose="020E0502060401010101" pitchFamily="34" charset="-79"/>
            </a:rPr>
            <a:t>(תרגול נוסף)</a:t>
          </a:r>
          <a:endParaRPr lang="he-IL" sz="2800" dirty="0">
            <a:latin typeface="David" panose="020E0502060401010101" pitchFamily="34" charset="-79"/>
            <a:cs typeface="David" panose="020E0502060401010101" pitchFamily="34" charset="-79"/>
          </a:endParaRPr>
        </a:p>
      </dgm:t>
    </dgm:pt>
    <dgm:pt modelId="{A56AE47B-6A06-4C37-8AAF-A2FBC79F42FE}" type="parTrans" cxnId="{D00876A9-D63B-4226-B5D1-029C59DB9402}">
      <dgm:prSet/>
      <dgm:spPr/>
      <dgm:t>
        <a:bodyPr/>
        <a:lstStyle/>
        <a:p>
          <a:pPr rtl="1"/>
          <a:endParaRPr lang="he-IL"/>
        </a:p>
      </dgm:t>
    </dgm:pt>
    <dgm:pt modelId="{CBEDD3E8-1E79-4AA6-9348-4F5B19604BB2}" type="sibTrans" cxnId="{D00876A9-D63B-4226-B5D1-029C59DB9402}">
      <dgm:prSet/>
      <dgm:spPr/>
      <dgm:t>
        <a:bodyPr/>
        <a:lstStyle/>
        <a:p>
          <a:pPr rtl="1"/>
          <a:endParaRPr lang="he-IL"/>
        </a:p>
      </dgm:t>
    </dgm:pt>
    <dgm:pt modelId="{AFC1B73D-49CF-4BC1-B12B-3A063ED78969}" type="pres">
      <dgm:prSet presAssocID="{C32FB7AD-89AE-450E-8F82-08918857B1C6}" presName="theList" presStyleCnt="0">
        <dgm:presLayoutVars>
          <dgm:dir/>
          <dgm:animLvl val="lvl"/>
          <dgm:resizeHandles val="exact"/>
        </dgm:presLayoutVars>
      </dgm:prSet>
      <dgm:spPr/>
    </dgm:pt>
    <dgm:pt modelId="{3F575C3E-F052-45C9-B055-A427838C5D78}" type="pres">
      <dgm:prSet presAssocID="{7FF8C598-A14B-458A-8C23-BA6E4D4DDF02}" presName="compNode" presStyleCnt="0"/>
      <dgm:spPr/>
    </dgm:pt>
    <dgm:pt modelId="{A2688D9E-1324-4E4E-8A3D-653F8613CADF}" type="pres">
      <dgm:prSet presAssocID="{7FF8C598-A14B-458A-8C23-BA6E4D4DDF02}" presName="aNode" presStyleLbl="bgShp" presStyleIdx="0" presStyleCnt="4"/>
      <dgm:spPr/>
    </dgm:pt>
    <dgm:pt modelId="{D946FEEB-3B10-46C3-BA4B-2A09AD2CC059}" type="pres">
      <dgm:prSet presAssocID="{7FF8C598-A14B-458A-8C23-BA6E4D4DDF02}" presName="textNode" presStyleLbl="bgShp" presStyleIdx="0" presStyleCnt="4"/>
      <dgm:spPr/>
    </dgm:pt>
    <dgm:pt modelId="{AEA419D1-2CC2-40C0-B2B1-851756480154}" type="pres">
      <dgm:prSet presAssocID="{7FF8C598-A14B-458A-8C23-BA6E4D4DDF02}" presName="compChildNode" presStyleCnt="0"/>
      <dgm:spPr/>
    </dgm:pt>
    <dgm:pt modelId="{C21E4716-EE0C-4311-8387-C26ACADC1A59}" type="pres">
      <dgm:prSet presAssocID="{7FF8C598-A14B-458A-8C23-BA6E4D4DDF02}" presName="theInnerList" presStyleCnt="0"/>
      <dgm:spPr/>
    </dgm:pt>
    <dgm:pt modelId="{47FA26F2-16B8-43CC-9CCC-51AFA0F0E4B0}" type="pres">
      <dgm:prSet presAssocID="{178317BA-385B-49FF-96E0-92F6386EEC16}" presName="childNode" presStyleLbl="node1" presStyleIdx="0" presStyleCnt="13">
        <dgm:presLayoutVars>
          <dgm:bulletEnabled val="1"/>
        </dgm:presLayoutVars>
      </dgm:prSet>
      <dgm:spPr/>
    </dgm:pt>
    <dgm:pt modelId="{D3DEC274-7B14-4872-8340-CBEC7EDF898C}" type="pres">
      <dgm:prSet presAssocID="{178317BA-385B-49FF-96E0-92F6386EEC16}" presName="aSpace2" presStyleCnt="0"/>
      <dgm:spPr/>
    </dgm:pt>
    <dgm:pt modelId="{82D243DC-2A40-403E-8FEC-9205A7D3FA81}" type="pres">
      <dgm:prSet presAssocID="{75416707-9DCB-474C-9272-FE4BAF5250AC}" presName="childNode" presStyleLbl="node1" presStyleIdx="1" presStyleCnt="13">
        <dgm:presLayoutVars>
          <dgm:bulletEnabled val="1"/>
        </dgm:presLayoutVars>
      </dgm:prSet>
      <dgm:spPr/>
    </dgm:pt>
    <dgm:pt modelId="{3247EA80-58CD-4E9B-B5F8-4BE5BF648068}" type="pres">
      <dgm:prSet presAssocID="{75416707-9DCB-474C-9272-FE4BAF5250AC}" presName="aSpace2" presStyleCnt="0"/>
      <dgm:spPr/>
    </dgm:pt>
    <dgm:pt modelId="{82648936-D37A-49BB-BB25-B4DC351BD28B}" type="pres">
      <dgm:prSet presAssocID="{BC7BA205-63D8-442F-A630-6E72FF4D71D8}" presName="childNode" presStyleLbl="node1" presStyleIdx="2" presStyleCnt="13">
        <dgm:presLayoutVars>
          <dgm:bulletEnabled val="1"/>
        </dgm:presLayoutVars>
      </dgm:prSet>
      <dgm:spPr/>
    </dgm:pt>
    <dgm:pt modelId="{4B423182-2E17-439C-A835-912613BA42E6}" type="pres">
      <dgm:prSet presAssocID="{7FF8C598-A14B-458A-8C23-BA6E4D4DDF02}" presName="aSpace" presStyleCnt="0"/>
      <dgm:spPr/>
    </dgm:pt>
    <dgm:pt modelId="{4FC00AA1-55DE-4FAF-969F-D150A20460C6}" type="pres">
      <dgm:prSet presAssocID="{76F3AF54-11CC-451C-869D-6DE4E8288D14}" presName="compNode" presStyleCnt="0"/>
      <dgm:spPr/>
    </dgm:pt>
    <dgm:pt modelId="{9A762AF5-1F79-4D86-9CEB-E7C541BA4D25}" type="pres">
      <dgm:prSet presAssocID="{76F3AF54-11CC-451C-869D-6DE4E8288D14}" presName="aNode" presStyleLbl="bgShp" presStyleIdx="1" presStyleCnt="4"/>
      <dgm:spPr/>
    </dgm:pt>
    <dgm:pt modelId="{7A898444-6D21-4810-8731-EDFED8390D69}" type="pres">
      <dgm:prSet presAssocID="{76F3AF54-11CC-451C-869D-6DE4E8288D14}" presName="textNode" presStyleLbl="bgShp" presStyleIdx="1" presStyleCnt="4"/>
      <dgm:spPr/>
    </dgm:pt>
    <dgm:pt modelId="{4F123B77-5DB4-447D-A9A9-7133E39C7391}" type="pres">
      <dgm:prSet presAssocID="{76F3AF54-11CC-451C-869D-6DE4E8288D14}" presName="compChildNode" presStyleCnt="0"/>
      <dgm:spPr/>
    </dgm:pt>
    <dgm:pt modelId="{AE860592-23F9-4B10-8E4F-54DB3CAC5AA9}" type="pres">
      <dgm:prSet presAssocID="{76F3AF54-11CC-451C-869D-6DE4E8288D14}" presName="theInnerList" presStyleCnt="0"/>
      <dgm:spPr/>
    </dgm:pt>
    <dgm:pt modelId="{B7544A82-C294-490C-8C85-4F3E9475699A}" type="pres">
      <dgm:prSet presAssocID="{3477885F-A9F2-4E45-84CA-0621D333F459}" presName="childNode" presStyleLbl="node1" presStyleIdx="3" presStyleCnt="13">
        <dgm:presLayoutVars>
          <dgm:bulletEnabled val="1"/>
        </dgm:presLayoutVars>
      </dgm:prSet>
      <dgm:spPr/>
    </dgm:pt>
    <dgm:pt modelId="{C206F8FB-76E9-4031-9767-437EA3340463}" type="pres">
      <dgm:prSet presAssocID="{3477885F-A9F2-4E45-84CA-0621D333F459}" presName="aSpace2" presStyleCnt="0"/>
      <dgm:spPr/>
    </dgm:pt>
    <dgm:pt modelId="{342F701B-54D3-4F7C-BFE9-81F02BBC84E1}" type="pres">
      <dgm:prSet presAssocID="{C0522F0B-9290-4EC6-B278-CFA3C9E36C75}" presName="childNode" presStyleLbl="node1" presStyleIdx="4" presStyleCnt="13">
        <dgm:presLayoutVars>
          <dgm:bulletEnabled val="1"/>
        </dgm:presLayoutVars>
      </dgm:prSet>
      <dgm:spPr/>
    </dgm:pt>
    <dgm:pt modelId="{D7841F4B-E42D-4D60-8C0D-424B209BE433}" type="pres">
      <dgm:prSet presAssocID="{C0522F0B-9290-4EC6-B278-CFA3C9E36C75}" presName="aSpace2" presStyleCnt="0"/>
      <dgm:spPr/>
    </dgm:pt>
    <dgm:pt modelId="{06C3980E-80BB-41C0-B2A2-22DA255213D8}" type="pres">
      <dgm:prSet presAssocID="{03A54432-19E3-4605-A7D1-946AC78E0654}" presName="childNode" presStyleLbl="node1" presStyleIdx="5" presStyleCnt="13">
        <dgm:presLayoutVars>
          <dgm:bulletEnabled val="1"/>
        </dgm:presLayoutVars>
      </dgm:prSet>
      <dgm:spPr/>
    </dgm:pt>
    <dgm:pt modelId="{03C836B3-C7FF-4A0A-879A-4FF9953A47C1}" type="pres">
      <dgm:prSet presAssocID="{76F3AF54-11CC-451C-869D-6DE4E8288D14}" presName="aSpace" presStyleCnt="0"/>
      <dgm:spPr/>
    </dgm:pt>
    <dgm:pt modelId="{76CFFDD1-3387-4159-96CA-625E8FA4ED1A}" type="pres">
      <dgm:prSet presAssocID="{23BFE5D2-F761-45DB-8538-343AD984EFBB}" presName="compNode" presStyleCnt="0"/>
      <dgm:spPr/>
    </dgm:pt>
    <dgm:pt modelId="{497DAFDD-1227-4064-BFF7-3EAC920667C5}" type="pres">
      <dgm:prSet presAssocID="{23BFE5D2-F761-45DB-8538-343AD984EFBB}" presName="aNode" presStyleLbl="bgShp" presStyleIdx="2" presStyleCnt="4"/>
      <dgm:spPr/>
    </dgm:pt>
    <dgm:pt modelId="{CFD443C6-F9DE-4338-B4BE-A7C8F5C8AC17}" type="pres">
      <dgm:prSet presAssocID="{23BFE5D2-F761-45DB-8538-343AD984EFBB}" presName="textNode" presStyleLbl="bgShp" presStyleIdx="2" presStyleCnt="4"/>
      <dgm:spPr/>
    </dgm:pt>
    <dgm:pt modelId="{56E8B303-EDF6-4973-A040-06FE0CB9596E}" type="pres">
      <dgm:prSet presAssocID="{23BFE5D2-F761-45DB-8538-343AD984EFBB}" presName="compChildNode" presStyleCnt="0"/>
      <dgm:spPr/>
    </dgm:pt>
    <dgm:pt modelId="{22BAA2E9-F407-4D1A-9BAE-6E104EA7F765}" type="pres">
      <dgm:prSet presAssocID="{23BFE5D2-F761-45DB-8538-343AD984EFBB}" presName="theInnerList" presStyleCnt="0"/>
      <dgm:spPr/>
    </dgm:pt>
    <dgm:pt modelId="{24C4106A-EDAD-4E15-B6AC-4BC2810690BF}" type="pres">
      <dgm:prSet presAssocID="{E72889DE-F143-4346-8944-9543EBBB2B0A}" presName="childNode" presStyleLbl="node1" presStyleIdx="6" presStyleCnt="13">
        <dgm:presLayoutVars>
          <dgm:bulletEnabled val="1"/>
        </dgm:presLayoutVars>
      </dgm:prSet>
      <dgm:spPr/>
    </dgm:pt>
    <dgm:pt modelId="{95A748DC-308E-4659-93EF-18896D98FA55}" type="pres">
      <dgm:prSet presAssocID="{E72889DE-F143-4346-8944-9543EBBB2B0A}" presName="aSpace2" presStyleCnt="0"/>
      <dgm:spPr/>
    </dgm:pt>
    <dgm:pt modelId="{0A06AAF6-7357-47BF-B40A-21BB150C51B8}" type="pres">
      <dgm:prSet presAssocID="{8632D681-7300-4DFD-962D-4FF04B1156A9}" presName="childNode" presStyleLbl="node1" presStyleIdx="7" presStyleCnt="13">
        <dgm:presLayoutVars>
          <dgm:bulletEnabled val="1"/>
        </dgm:presLayoutVars>
      </dgm:prSet>
      <dgm:spPr/>
    </dgm:pt>
    <dgm:pt modelId="{F7AF65CC-A245-4E1E-BEB1-012978D6040A}" type="pres">
      <dgm:prSet presAssocID="{8632D681-7300-4DFD-962D-4FF04B1156A9}" presName="aSpace2" presStyleCnt="0"/>
      <dgm:spPr/>
    </dgm:pt>
    <dgm:pt modelId="{4EDF33A0-3DA1-4157-B02D-15BBA9179CB4}" type="pres">
      <dgm:prSet presAssocID="{D1585BC0-E662-4D73-A705-504417919D60}" presName="childNode" presStyleLbl="node1" presStyleIdx="8" presStyleCnt="13">
        <dgm:presLayoutVars>
          <dgm:bulletEnabled val="1"/>
        </dgm:presLayoutVars>
      </dgm:prSet>
      <dgm:spPr/>
    </dgm:pt>
    <dgm:pt modelId="{D8EC7697-CA1E-4322-962B-C1EA767BB52A}" type="pres">
      <dgm:prSet presAssocID="{23BFE5D2-F761-45DB-8538-343AD984EFBB}" presName="aSpace" presStyleCnt="0"/>
      <dgm:spPr/>
    </dgm:pt>
    <dgm:pt modelId="{9A665EF0-1467-4FDF-A234-02A07B3BEFBD}" type="pres">
      <dgm:prSet presAssocID="{E83B157D-6424-49E7-8636-CB704C65A88F}" presName="compNode" presStyleCnt="0"/>
      <dgm:spPr/>
    </dgm:pt>
    <dgm:pt modelId="{F1AFF049-E3CD-431E-A125-F11420750BF6}" type="pres">
      <dgm:prSet presAssocID="{E83B157D-6424-49E7-8636-CB704C65A88F}" presName="aNode" presStyleLbl="bgShp" presStyleIdx="3" presStyleCnt="4" custLinFactNeighborX="-381" custLinFactNeighborY="7258"/>
      <dgm:spPr/>
    </dgm:pt>
    <dgm:pt modelId="{2772CAD8-48B7-4E65-A01F-95FE99BE000C}" type="pres">
      <dgm:prSet presAssocID="{E83B157D-6424-49E7-8636-CB704C65A88F}" presName="textNode" presStyleLbl="bgShp" presStyleIdx="3" presStyleCnt="4"/>
      <dgm:spPr/>
    </dgm:pt>
    <dgm:pt modelId="{6F7D2DBC-A5CF-41FD-92B7-A7BE771B1C2A}" type="pres">
      <dgm:prSet presAssocID="{E83B157D-6424-49E7-8636-CB704C65A88F}" presName="compChildNode" presStyleCnt="0"/>
      <dgm:spPr/>
    </dgm:pt>
    <dgm:pt modelId="{A5BA3D60-5803-478C-AFE2-DDD4AB4F3876}" type="pres">
      <dgm:prSet presAssocID="{E83B157D-6424-49E7-8636-CB704C65A88F}" presName="theInnerList" presStyleCnt="0"/>
      <dgm:spPr/>
    </dgm:pt>
    <dgm:pt modelId="{B98A07A9-F074-45AB-9DC4-AE8DF276CE82}" type="pres">
      <dgm:prSet presAssocID="{2879B10F-EE3E-4254-A182-5852F232CA05}" presName="childNode" presStyleLbl="node1" presStyleIdx="9" presStyleCnt="13">
        <dgm:presLayoutVars>
          <dgm:bulletEnabled val="1"/>
        </dgm:presLayoutVars>
      </dgm:prSet>
      <dgm:spPr/>
    </dgm:pt>
    <dgm:pt modelId="{BBD0F111-4E57-4943-8CE1-16936D878B48}" type="pres">
      <dgm:prSet presAssocID="{2879B10F-EE3E-4254-A182-5852F232CA05}" presName="aSpace2" presStyleCnt="0"/>
      <dgm:spPr/>
    </dgm:pt>
    <dgm:pt modelId="{DE7E46D5-D6A2-4C45-A978-AA56ED6F5BEE}" type="pres">
      <dgm:prSet presAssocID="{1D8DF393-4AB4-46C7-A640-4CDC8112AF04}" presName="childNode" presStyleLbl="node1" presStyleIdx="10" presStyleCnt="13">
        <dgm:presLayoutVars>
          <dgm:bulletEnabled val="1"/>
        </dgm:presLayoutVars>
      </dgm:prSet>
      <dgm:spPr/>
    </dgm:pt>
    <dgm:pt modelId="{05DE97A5-20A8-4C5D-8580-C8B95450E316}" type="pres">
      <dgm:prSet presAssocID="{1D8DF393-4AB4-46C7-A640-4CDC8112AF04}" presName="aSpace2" presStyleCnt="0"/>
      <dgm:spPr/>
    </dgm:pt>
    <dgm:pt modelId="{D0B81330-09FD-4276-9497-17D0A312E779}" type="pres">
      <dgm:prSet presAssocID="{CC17D2B9-7045-45D3-B3BB-C4CB64A3B4DF}" presName="childNode" presStyleLbl="node1" presStyleIdx="11" presStyleCnt="13">
        <dgm:presLayoutVars>
          <dgm:bulletEnabled val="1"/>
        </dgm:presLayoutVars>
      </dgm:prSet>
      <dgm:spPr/>
    </dgm:pt>
    <dgm:pt modelId="{9C88C60E-57E9-4D7B-A24D-A89475937717}" type="pres">
      <dgm:prSet presAssocID="{CC17D2B9-7045-45D3-B3BB-C4CB64A3B4DF}" presName="aSpace2" presStyleCnt="0"/>
      <dgm:spPr/>
    </dgm:pt>
    <dgm:pt modelId="{277D5736-08D9-48C1-A533-E0A3B7F59921}" type="pres">
      <dgm:prSet presAssocID="{13E8A335-C65B-440A-B011-E4EF0EF7E218}" presName="childNode" presStyleLbl="node1" presStyleIdx="12" presStyleCnt="13">
        <dgm:presLayoutVars>
          <dgm:bulletEnabled val="1"/>
        </dgm:presLayoutVars>
      </dgm:prSet>
      <dgm:spPr/>
    </dgm:pt>
  </dgm:ptLst>
  <dgm:cxnLst>
    <dgm:cxn modelId="{E909B00D-B1BB-4EBF-836B-AB4947018841}" type="presOf" srcId="{BC7BA205-63D8-442F-A630-6E72FF4D71D8}" destId="{82648936-D37A-49BB-BB25-B4DC351BD28B}" srcOrd="0" destOrd="0" presId="urn:microsoft.com/office/officeart/2005/8/layout/lProcess2"/>
    <dgm:cxn modelId="{F0336314-069E-4C2E-8A63-E397E5B5764B}" type="presOf" srcId="{E83B157D-6424-49E7-8636-CB704C65A88F}" destId="{F1AFF049-E3CD-431E-A125-F11420750BF6}" srcOrd="0" destOrd="0" presId="urn:microsoft.com/office/officeart/2005/8/layout/lProcess2"/>
    <dgm:cxn modelId="{08CE2B20-253B-4FF9-A552-D576EB1F20BE}" type="presOf" srcId="{CC17D2B9-7045-45D3-B3BB-C4CB64A3B4DF}" destId="{D0B81330-09FD-4276-9497-17D0A312E779}" srcOrd="0" destOrd="0" presId="urn:microsoft.com/office/officeart/2005/8/layout/lProcess2"/>
    <dgm:cxn modelId="{3DFA7124-6D3D-4149-AE41-78EA42B2ADC0}" srcId="{C32FB7AD-89AE-450E-8F82-08918857B1C6}" destId="{76F3AF54-11CC-451C-869D-6DE4E8288D14}" srcOrd="1" destOrd="0" parTransId="{C3301253-C537-4536-AAFE-E993AA14F50E}" sibTransId="{5DBD2941-EA4F-4BD8-A9A4-17FFBA0A7185}"/>
    <dgm:cxn modelId="{25753F2F-870F-4DCB-AE06-B1301CBC82AB}" srcId="{C32FB7AD-89AE-450E-8F82-08918857B1C6}" destId="{7FF8C598-A14B-458A-8C23-BA6E4D4DDF02}" srcOrd="0" destOrd="0" parTransId="{C22F2AE7-FDAA-4162-BE1D-8C41C25506F6}" sibTransId="{E13431BB-1377-4B55-8D30-E00B270CBD42}"/>
    <dgm:cxn modelId="{DDF99936-C2DC-4DC8-9DCB-E83CF271CEB4}" type="presOf" srcId="{23BFE5D2-F761-45DB-8538-343AD984EFBB}" destId="{497DAFDD-1227-4064-BFF7-3EAC920667C5}" srcOrd="0" destOrd="0" presId="urn:microsoft.com/office/officeart/2005/8/layout/lProcess2"/>
    <dgm:cxn modelId="{924CF15B-C6C1-4D22-A98D-FEA20C3FCA06}" type="presOf" srcId="{3477885F-A9F2-4E45-84CA-0621D333F459}" destId="{B7544A82-C294-490C-8C85-4F3E9475699A}" srcOrd="0" destOrd="0" presId="urn:microsoft.com/office/officeart/2005/8/layout/lProcess2"/>
    <dgm:cxn modelId="{2005495C-E5A6-4E85-AD16-F23656A1A005}" type="presOf" srcId="{76F3AF54-11CC-451C-869D-6DE4E8288D14}" destId="{7A898444-6D21-4810-8731-EDFED8390D69}" srcOrd="1" destOrd="0" presId="urn:microsoft.com/office/officeart/2005/8/layout/lProcess2"/>
    <dgm:cxn modelId="{761EEC41-A80A-40FB-AA42-73B468C071E6}" type="presOf" srcId="{76F3AF54-11CC-451C-869D-6DE4E8288D14}" destId="{9A762AF5-1F79-4D86-9CEB-E7C541BA4D25}" srcOrd="0" destOrd="0" presId="urn:microsoft.com/office/officeart/2005/8/layout/lProcess2"/>
    <dgm:cxn modelId="{0E6B1268-D416-4971-8B63-8DA830F866EF}" type="presOf" srcId="{75416707-9DCB-474C-9272-FE4BAF5250AC}" destId="{82D243DC-2A40-403E-8FEC-9205A7D3FA81}" srcOrd="0" destOrd="0" presId="urn:microsoft.com/office/officeart/2005/8/layout/lProcess2"/>
    <dgm:cxn modelId="{8A50954A-86B0-4EE1-A980-A3FAC2955DBD}" srcId="{76F3AF54-11CC-451C-869D-6DE4E8288D14}" destId="{3477885F-A9F2-4E45-84CA-0621D333F459}" srcOrd="0" destOrd="0" parTransId="{64EE1D27-BF80-4AA9-ACE5-99F1B9E47CDB}" sibTransId="{9606CBA6-4BF5-4468-8714-2EAC804B0CCC}"/>
    <dgm:cxn modelId="{5F6D046F-EE2B-47E2-A320-ECAC02BC4809}" srcId="{C32FB7AD-89AE-450E-8F82-08918857B1C6}" destId="{E83B157D-6424-49E7-8636-CB704C65A88F}" srcOrd="3" destOrd="0" parTransId="{833149C6-AE14-4D3D-8E0E-23039ADBB995}" sibTransId="{AD08D35E-363F-4FB1-8344-472845233BD8}"/>
    <dgm:cxn modelId="{F619484F-47B6-455F-B4C0-E893ECA9FEC0}" type="presOf" srcId="{E72889DE-F143-4346-8944-9543EBBB2B0A}" destId="{24C4106A-EDAD-4E15-B6AC-4BC2810690BF}" srcOrd="0" destOrd="0" presId="urn:microsoft.com/office/officeart/2005/8/layout/lProcess2"/>
    <dgm:cxn modelId="{8659684F-A584-41DB-A000-D6CF0FC9A941}" srcId="{E83B157D-6424-49E7-8636-CB704C65A88F}" destId="{13E8A335-C65B-440A-B011-E4EF0EF7E218}" srcOrd="3" destOrd="0" parTransId="{FFF1159C-130D-4208-AF9B-B3F9B4ABCFBB}" sibTransId="{875264C9-7384-46A3-9A1A-0722E29B311B}"/>
    <dgm:cxn modelId="{808DA050-85E4-4ABB-87F2-E5721EB80C9E}" srcId="{76F3AF54-11CC-451C-869D-6DE4E8288D14}" destId="{03A54432-19E3-4605-A7D1-946AC78E0654}" srcOrd="2" destOrd="0" parTransId="{8CB42F2A-0EE1-4620-B49F-2DF128EE6443}" sibTransId="{E286875A-7380-44C5-A2EC-804F3FD02B8C}"/>
    <dgm:cxn modelId="{E2B53254-0462-4896-B1BE-4143924EA64A}" type="presOf" srcId="{178317BA-385B-49FF-96E0-92F6386EEC16}" destId="{47FA26F2-16B8-43CC-9CCC-51AFA0F0E4B0}" srcOrd="0" destOrd="0" presId="urn:microsoft.com/office/officeart/2005/8/layout/lProcess2"/>
    <dgm:cxn modelId="{E4F1FA79-55FF-4127-A924-E4B7AB61F61C}" srcId="{7FF8C598-A14B-458A-8C23-BA6E4D4DDF02}" destId="{178317BA-385B-49FF-96E0-92F6386EEC16}" srcOrd="0" destOrd="0" parTransId="{D33958A9-E466-4285-A3C1-5C8C445B64CE}" sibTransId="{0F44B2E8-0AA3-4211-AED4-18ED6E48464B}"/>
    <dgm:cxn modelId="{DBC65F5A-947E-438C-BB5D-DA82F83D5535}" srcId="{23BFE5D2-F761-45DB-8538-343AD984EFBB}" destId="{D1585BC0-E662-4D73-A705-504417919D60}" srcOrd="2" destOrd="0" parTransId="{C215B9F7-3766-4B83-B559-FFAE39D870A1}" sibTransId="{9AE08CFC-2687-4A41-A403-9F8857761D43}"/>
    <dgm:cxn modelId="{8969377B-0EE4-4D51-A037-5F980EBCAFA2}" type="presOf" srcId="{1D8DF393-4AB4-46C7-A640-4CDC8112AF04}" destId="{DE7E46D5-D6A2-4C45-A978-AA56ED6F5BEE}" srcOrd="0" destOrd="0" presId="urn:microsoft.com/office/officeart/2005/8/layout/lProcess2"/>
    <dgm:cxn modelId="{41040986-4AC7-45F1-BC07-30F5B9F3D35A}" type="presOf" srcId="{7FF8C598-A14B-458A-8C23-BA6E4D4DDF02}" destId="{A2688D9E-1324-4E4E-8A3D-653F8613CADF}" srcOrd="0" destOrd="0" presId="urn:microsoft.com/office/officeart/2005/8/layout/lProcess2"/>
    <dgm:cxn modelId="{B41F3286-09BB-4B4A-B4BC-130CE55005DF}" type="presOf" srcId="{C0522F0B-9290-4EC6-B278-CFA3C9E36C75}" destId="{342F701B-54D3-4F7C-BFE9-81F02BBC84E1}" srcOrd="0" destOrd="0" presId="urn:microsoft.com/office/officeart/2005/8/layout/lProcess2"/>
    <dgm:cxn modelId="{4C0D1C8A-BF75-442C-9955-DDE6EE00C398}" type="presOf" srcId="{8632D681-7300-4DFD-962D-4FF04B1156A9}" destId="{0A06AAF6-7357-47BF-B40A-21BB150C51B8}" srcOrd="0" destOrd="0" presId="urn:microsoft.com/office/officeart/2005/8/layout/lProcess2"/>
    <dgm:cxn modelId="{8C485E8C-A1B9-4E2F-B478-65A2D4CFE661}" srcId="{E83B157D-6424-49E7-8636-CB704C65A88F}" destId="{1D8DF393-4AB4-46C7-A640-4CDC8112AF04}" srcOrd="1" destOrd="0" parTransId="{A8B308F2-5C58-4CC8-9143-5C6E3DC58977}" sibTransId="{EC1BCBD4-B6EB-4A68-B7FE-B83DB11F62B5}"/>
    <dgm:cxn modelId="{848C6C90-BA65-4539-965C-3EE2B05D5A55}" type="presOf" srcId="{7FF8C598-A14B-458A-8C23-BA6E4D4DDF02}" destId="{D946FEEB-3B10-46C3-BA4B-2A09AD2CC059}" srcOrd="1" destOrd="0" presId="urn:microsoft.com/office/officeart/2005/8/layout/lProcess2"/>
    <dgm:cxn modelId="{F0A02396-3F79-409A-8BE6-47BD366695B9}" type="presOf" srcId="{2879B10F-EE3E-4254-A182-5852F232CA05}" destId="{B98A07A9-F074-45AB-9DC4-AE8DF276CE82}" srcOrd="0" destOrd="0" presId="urn:microsoft.com/office/officeart/2005/8/layout/lProcess2"/>
    <dgm:cxn modelId="{D444FF9A-000A-4097-BF5D-95BF938274F7}" srcId="{23BFE5D2-F761-45DB-8538-343AD984EFBB}" destId="{E72889DE-F143-4346-8944-9543EBBB2B0A}" srcOrd="0" destOrd="0" parTransId="{B2EF1873-CA62-4121-B048-724AA1209ED9}" sibTransId="{84D12FD5-8198-413A-8EF0-5251F9D3E2AA}"/>
    <dgm:cxn modelId="{2EE372A0-6C7F-44C6-B0E0-AAB371D10367}" type="presOf" srcId="{03A54432-19E3-4605-A7D1-946AC78E0654}" destId="{06C3980E-80BB-41C0-B2A2-22DA255213D8}" srcOrd="0" destOrd="0" presId="urn:microsoft.com/office/officeart/2005/8/layout/lProcess2"/>
    <dgm:cxn modelId="{D00876A9-D63B-4226-B5D1-029C59DB9402}" srcId="{7FF8C598-A14B-458A-8C23-BA6E4D4DDF02}" destId="{BC7BA205-63D8-442F-A630-6E72FF4D71D8}" srcOrd="2" destOrd="0" parTransId="{A56AE47B-6A06-4C37-8AAF-A2FBC79F42FE}" sibTransId="{CBEDD3E8-1E79-4AA6-9348-4F5B19604BB2}"/>
    <dgm:cxn modelId="{A0AF14B0-009C-419B-AC6F-5C5E06575EE8}" srcId="{E83B157D-6424-49E7-8636-CB704C65A88F}" destId="{CC17D2B9-7045-45D3-B3BB-C4CB64A3B4DF}" srcOrd="2" destOrd="0" parTransId="{63B68E6F-5EFB-422C-AB47-851C3881BC38}" sibTransId="{609CF7F8-EF66-41D0-9B29-7CA63FCBEF24}"/>
    <dgm:cxn modelId="{26E073B9-DD43-42B4-9353-2E566060E3CB}" srcId="{E83B157D-6424-49E7-8636-CB704C65A88F}" destId="{2879B10F-EE3E-4254-A182-5852F232CA05}" srcOrd="0" destOrd="0" parTransId="{7B451AD7-B56F-4DC4-853F-88AB20E0B164}" sibTransId="{174BF1D2-71E6-4BE2-B3DB-50478747781B}"/>
    <dgm:cxn modelId="{AB29ADBE-3E31-4F5E-933A-76B09B519207}" srcId="{76F3AF54-11CC-451C-869D-6DE4E8288D14}" destId="{C0522F0B-9290-4EC6-B278-CFA3C9E36C75}" srcOrd="1" destOrd="0" parTransId="{E9B74159-579B-48C3-BE0A-E22A3D40FCFD}" sibTransId="{EFA71400-0420-4B59-AAB3-B7A33FADE827}"/>
    <dgm:cxn modelId="{D0882DC0-B602-4702-9CAD-2BB4D21E754C}" type="presOf" srcId="{13E8A335-C65B-440A-B011-E4EF0EF7E218}" destId="{277D5736-08D9-48C1-A533-E0A3B7F59921}" srcOrd="0" destOrd="0" presId="urn:microsoft.com/office/officeart/2005/8/layout/lProcess2"/>
    <dgm:cxn modelId="{215B14C6-D31D-4DBA-9027-6A40E6B9927C}" type="presOf" srcId="{23BFE5D2-F761-45DB-8538-343AD984EFBB}" destId="{CFD443C6-F9DE-4338-B4BE-A7C8F5C8AC17}" srcOrd="1" destOrd="0" presId="urn:microsoft.com/office/officeart/2005/8/layout/lProcess2"/>
    <dgm:cxn modelId="{290227C9-34B6-4E08-9176-A8C020CEAB6D}" srcId="{C32FB7AD-89AE-450E-8F82-08918857B1C6}" destId="{23BFE5D2-F761-45DB-8538-343AD984EFBB}" srcOrd="2" destOrd="0" parTransId="{7040D44A-4622-40D0-8BE8-C0415499B805}" sibTransId="{9D894B50-8D05-4976-9099-DF3CE9DDD204}"/>
    <dgm:cxn modelId="{5C54B7D7-0462-43EB-A8EE-FDAE7306875B}" type="presOf" srcId="{E83B157D-6424-49E7-8636-CB704C65A88F}" destId="{2772CAD8-48B7-4E65-A01F-95FE99BE000C}" srcOrd="1" destOrd="0" presId="urn:microsoft.com/office/officeart/2005/8/layout/lProcess2"/>
    <dgm:cxn modelId="{E00039E0-3431-4E18-BE5B-07F7A0C97486}" type="presOf" srcId="{D1585BC0-E662-4D73-A705-504417919D60}" destId="{4EDF33A0-3DA1-4157-B02D-15BBA9179CB4}" srcOrd="0" destOrd="0" presId="urn:microsoft.com/office/officeart/2005/8/layout/lProcess2"/>
    <dgm:cxn modelId="{238F14E5-AF31-47A7-9523-F1D9E4EA37C4}" srcId="{23BFE5D2-F761-45DB-8538-343AD984EFBB}" destId="{8632D681-7300-4DFD-962D-4FF04B1156A9}" srcOrd="1" destOrd="0" parTransId="{EB60C7AD-3C74-455E-9836-5DFA0914E543}" sibTransId="{7E187123-3341-4FF0-8CF5-6F5C599B9486}"/>
    <dgm:cxn modelId="{1DAAE7EC-F072-406C-AE59-44086DC0ADDF}" type="presOf" srcId="{C32FB7AD-89AE-450E-8F82-08918857B1C6}" destId="{AFC1B73D-49CF-4BC1-B12B-3A063ED78969}" srcOrd="0" destOrd="0" presId="urn:microsoft.com/office/officeart/2005/8/layout/lProcess2"/>
    <dgm:cxn modelId="{9FBB11F4-AE29-4B14-8673-1A4335B80E36}" srcId="{7FF8C598-A14B-458A-8C23-BA6E4D4DDF02}" destId="{75416707-9DCB-474C-9272-FE4BAF5250AC}" srcOrd="1" destOrd="0" parTransId="{5C6F688D-DBCC-4538-9587-28C08942CF02}" sibTransId="{8EDD5075-327D-4638-B792-876257324408}"/>
    <dgm:cxn modelId="{D36B6B7D-147D-4883-9BA3-4AEC54D6F327}" type="presParOf" srcId="{AFC1B73D-49CF-4BC1-B12B-3A063ED78969}" destId="{3F575C3E-F052-45C9-B055-A427838C5D78}" srcOrd="0" destOrd="0" presId="urn:microsoft.com/office/officeart/2005/8/layout/lProcess2"/>
    <dgm:cxn modelId="{26862D10-4B59-43CF-A569-E20FE32DAE73}" type="presParOf" srcId="{3F575C3E-F052-45C9-B055-A427838C5D78}" destId="{A2688D9E-1324-4E4E-8A3D-653F8613CADF}" srcOrd="0" destOrd="0" presId="urn:microsoft.com/office/officeart/2005/8/layout/lProcess2"/>
    <dgm:cxn modelId="{45326402-B565-4FCE-8B38-BDFCFC316FF4}" type="presParOf" srcId="{3F575C3E-F052-45C9-B055-A427838C5D78}" destId="{D946FEEB-3B10-46C3-BA4B-2A09AD2CC059}" srcOrd="1" destOrd="0" presId="urn:microsoft.com/office/officeart/2005/8/layout/lProcess2"/>
    <dgm:cxn modelId="{0DC35ABA-AEE3-41E0-9F6D-B7504F72CB1B}" type="presParOf" srcId="{3F575C3E-F052-45C9-B055-A427838C5D78}" destId="{AEA419D1-2CC2-40C0-B2B1-851756480154}" srcOrd="2" destOrd="0" presId="urn:microsoft.com/office/officeart/2005/8/layout/lProcess2"/>
    <dgm:cxn modelId="{C9ABCA73-A2F9-4D72-89F0-B2FAA3E8A5B3}" type="presParOf" srcId="{AEA419D1-2CC2-40C0-B2B1-851756480154}" destId="{C21E4716-EE0C-4311-8387-C26ACADC1A59}" srcOrd="0" destOrd="0" presId="urn:microsoft.com/office/officeart/2005/8/layout/lProcess2"/>
    <dgm:cxn modelId="{E683B658-290B-48F7-8C95-D303C19D4B56}" type="presParOf" srcId="{C21E4716-EE0C-4311-8387-C26ACADC1A59}" destId="{47FA26F2-16B8-43CC-9CCC-51AFA0F0E4B0}" srcOrd="0" destOrd="0" presId="urn:microsoft.com/office/officeart/2005/8/layout/lProcess2"/>
    <dgm:cxn modelId="{2CD1A167-B89B-4832-BE52-67A1B8E00C8C}" type="presParOf" srcId="{C21E4716-EE0C-4311-8387-C26ACADC1A59}" destId="{D3DEC274-7B14-4872-8340-CBEC7EDF898C}" srcOrd="1" destOrd="0" presId="urn:microsoft.com/office/officeart/2005/8/layout/lProcess2"/>
    <dgm:cxn modelId="{91565A2D-FDFB-4B16-8B9F-82BABF09FFA1}" type="presParOf" srcId="{C21E4716-EE0C-4311-8387-C26ACADC1A59}" destId="{82D243DC-2A40-403E-8FEC-9205A7D3FA81}" srcOrd="2" destOrd="0" presId="urn:microsoft.com/office/officeart/2005/8/layout/lProcess2"/>
    <dgm:cxn modelId="{AA612E32-A5F2-43E2-B5DE-2666CA4B6F7D}" type="presParOf" srcId="{C21E4716-EE0C-4311-8387-C26ACADC1A59}" destId="{3247EA80-58CD-4E9B-B5F8-4BE5BF648068}" srcOrd="3" destOrd="0" presId="urn:microsoft.com/office/officeart/2005/8/layout/lProcess2"/>
    <dgm:cxn modelId="{8C31B7A6-A2FA-4043-A127-58338E562934}" type="presParOf" srcId="{C21E4716-EE0C-4311-8387-C26ACADC1A59}" destId="{82648936-D37A-49BB-BB25-B4DC351BD28B}" srcOrd="4" destOrd="0" presId="urn:microsoft.com/office/officeart/2005/8/layout/lProcess2"/>
    <dgm:cxn modelId="{986C3D7C-1097-4B78-96C7-1B0C9CADD234}" type="presParOf" srcId="{AFC1B73D-49CF-4BC1-B12B-3A063ED78969}" destId="{4B423182-2E17-439C-A835-912613BA42E6}" srcOrd="1" destOrd="0" presId="urn:microsoft.com/office/officeart/2005/8/layout/lProcess2"/>
    <dgm:cxn modelId="{784A0EE0-1CF2-4540-83C5-B1697B379A32}" type="presParOf" srcId="{AFC1B73D-49CF-4BC1-B12B-3A063ED78969}" destId="{4FC00AA1-55DE-4FAF-969F-D150A20460C6}" srcOrd="2" destOrd="0" presId="urn:microsoft.com/office/officeart/2005/8/layout/lProcess2"/>
    <dgm:cxn modelId="{3D8743EB-B59A-475D-9F57-7377B795880B}" type="presParOf" srcId="{4FC00AA1-55DE-4FAF-969F-D150A20460C6}" destId="{9A762AF5-1F79-4D86-9CEB-E7C541BA4D25}" srcOrd="0" destOrd="0" presId="urn:microsoft.com/office/officeart/2005/8/layout/lProcess2"/>
    <dgm:cxn modelId="{7A488C65-7F7E-46C6-BD4C-5DC622E960A3}" type="presParOf" srcId="{4FC00AA1-55DE-4FAF-969F-D150A20460C6}" destId="{7A898444-6D21-4810-8731-EDFED8390D69}" srcOrd="1" destOrd="0" presId="urn:microsoft.com/office/officeart/2005/8/layout/lProcess2"/>
    <dgm:cxn modelId="{E9F1D2EF-7C0E-4909-AE61-67F994529F5A}" type="presParOf" srcId="{4FC00AA1-55DE-4FAF-969F-D150A20460C6}" destId="{4F123B77-5DB4-447D-A9A9-7133E39C7391}" srcOrd="2" destOrd="0" presId="urn:microsoft.com/office/officeart/2005/8/layout/lProcess2"/>
    <dgm:cxn modelId="{110C8973-F8BF-4E26-A9D2-F4CF73A355D1}" type="presParOf" srcId="{4F123B77-5DB4-447D-A9A9-7133E39C7391}" destId="{AE860592-23F9-4B10-8E4F-54DB3CAC5AA9}" srcOrd="0" destOrd="0" presId="urn:microsoft.com/office/officeart/2005/8/layout/lProcess2"/>
    <dgm:cxn modelId="{99E3E592-A5E0-4A68-BB33-ED4A46510C76}" type="presParOf" srcId="{AE860592-23F9-4B10-8E4F-54DB3CAC5AA9}" destId="{B7544A82-C294-490C-8C85-4F3E9475699A}" srcOrd="0" destOrd="0" presId="urn:microsoft.com/office/officeart/2005/8/layout/lProcess2"/>
    <dgm:cxn modelId="{35FE3C97-0F2D-46B6-B358-84434A86588E}" type="presParOf" srcId="{AE860592-23F9-4B10-8E4F-54DB3CAC5AA9}" destId="{C206F8FB-76E9-4031-9767-437EA3340463}" srcOrd="1" destOrd="0" presId="urn:microsoft.com/office/officeart/2005/8/layout/lProcess2"/>
    <dgm:cxn modelId="{79D489E2-1CF9-4179-B276-2A3D1D6118BF}" type="presParOf" srcId="{AE860592-23F9-4B10-8E4F-54DB3CAC5AA9}" destId="{342F701B-54D3-4F7C-BFE9-81F02BBC84E1}" srcOrd="2" destOrd="0" presId="urn:microsoft.com/office/officeart/2005/8/layout/lProcess2"/>
    <dgm:cxn modelId="{4A0570F7-FC4D-4000-855A-1BC1EC939624}" type="presParOf" srcId="{AE860592-23F9-4B10-8E4F-54DB3CAC5AA9}" destId="{D7841F4B-E42D-4D60-8C0D-424B209BE433}" srcOrd="3" destOrd="0" presId="urn:microsoft.com/office/officeart/2005/8/layout/lProcess2"/>
    <dgm:cxn modelId="{71500D70-4F67-45EE-ABB1-3DF84DB133F0}" type="presParOf" srcId="{AE860592-23F9-4B10-8E4F-54DB3CAC5AA9}" destId="{06C3980E-80BB-41C0-B2A2-22DA255213D8}" srcOrd="4" destOrd="0" presId="urn:microsoft.com/office/officeart/2005/8/layout/lProcess2"/>
    <dgm:cxn modelId="{BFDFFEC6-10B4-4470-A0BB-53247FEF3902}" type="presParOf" srcId="{AFC1B73D-49CF-4BC1-B12B-3A063ED78969}" destId="{03C836B3-C7FF-4A0A-879A-4FF9953A47C1}" srcOrd="3" destOrd="0" presId="urn:microsoft.com/office/officeart/2005/8/layout/lProcess2"/>
    <dgm:cxn modelId="{65D72E4C-65A8-4D33-B25D-FD0AA0F1D12C}" type="presParOf" srcId="{AFC1B73D-49CF-4BC1-B12B-3A063ED78969}" destId="{76CFFDD1-3387-4159-96CA-625E8FA4ED1A}" srcOrd="4" destOrd="0" presId="urn:microsoft.com/office/officeart/2005/8/layout/lProcess2"/>
    <dgm:cxn modelId="{0E658EFB-146B-4BBC-B2D3-0DF37A76CECE}" type="presParOf" srcId="{76CFFDD1-3387-4159-96CA-625E8FA4ED1A}" destId="{497DAFDD-1227-4064-BFF7-3EAC920667C5}" srcOrd="0" destOrd="0" presId="urn:microsoft.com/office/officeart/2005/8/layout/lProcess2"/>
    <dgm:cxn modelId="{1B052E65-783E-4786-A34E-B114969E4FFC}" type="presParOf" srcId="{76CFFDD1-3387-4159-96CA-625E8FA4ED1A}" destId="{CFD443C6-F9DE-4338-B4BE-A7C8F5C8AC17}" srcOrd="1" destOrd="0" presId="urn:microsoft.com/office/officeart/2005/8/layout/lProcess2"/>
    <dgm:cxn modelId="{1F15DCEE-FB0A-4902-9231-AAF013BBFBD6}" type="presParOf" srcId="{76CFFDD1-3387-4159-96CA-625E8FA4ED1A}" destId="{56E8B303-EDF6-4973-A040-06FE0CB9596E}" srcOrd="2" destOrd="0" presId="urn:microsoft.com/office/officeart/2005/8/layout/lProcess2"/>
    <dgm:cxn modelId="{C3726775-12CC-4F2D-8A75-F35D333E7A58}" type="presParOf" srcId="{56E8B303-EDF6-4973-A040-06FE0CB9596E}" destId="{22BAA2E9-F407-4D1A-9BAE-6E104EA7F765}" srcOrd="0" destOrd="0" presId="urn:microsoft.com/office/officeart/2005/8/layout/lProcess2"/>
    <dgm:cxn modelId="{2ACCDDED-7D74-432A-9195-E424B806919E}" type="presParOf" srcId="{22BAA2E9-F407-4D1A-9BAE-6E104EA7F765}" destId="{24C4106A-EDAD-4E15-B6AC-4BC2810690BF}" srcOrd="0" destOrd="0" presId="urn:microsoft.com/office/officeart/2005/8/layout/lProcess2"/>
    <dgm:cxn modelId="{624DEF5A-F27A-4021-B127-79C9BEC890CB}" type="presParOf" srcId="{22BAA2E9-F407-4D1A-9BAE-6E104EA7F765}" destId="{95A748DC-308E-4659-93EF-18896D98FA55}" srcOrd="1" destOrd="0" presId="urn:microsoft.com/office/officeart/2005/8/layout/lProcess2"/>
    <dgm:cxn modelId="{594EBC8A-0765-4BFC-854C-A1A9C97253EC}" type="presParOf" srcId="{22BAA2E9-F407-4D1A-9BAE-6E104EA7F765}" destId="{0A06AAF6-7357-47BF-B40A-21BB150C51B8}" srcOrd="2" destOrd="0" presId="urn:microsoft.com/office/officeart/2005/8/layout/lProcess2"/>
    <dgm:cxn modelId="{9A68814D-0F02-4552-98C7-F8A804BBDC67}" type="presParOf" srcId="{22BAA2E9-F407-4D1A-9BAE-6E104EA7F765}" destId="{F7AF65CC-A245-4E1E-BEB1-012978D6040A}" srcOrd="3" destOrd="0" presId="urn:microsoft.com/office/officeart/2005/8/layout/lProcess2"/>
    <dgm:cxn modelId="{5FCE4166-B78F-4AA3-9280-D0720173D1F9}" type="presParOf" srcId="{22BAA2E9-F407-4D1A-9BAE-6E104EA7F765}" destId="{4EDF33A0-3DA1-4157-B02D-15BBA9179CB4}" srcOrd="4" destOrd="0" presId="urn:microsoft.com/office/officeart/2005/8/layout/lProcess2"/>
    <dgm:cxn modelId="{DB001EC6-A65B-4DE8-9D72-1B177E702FAD}" type="presParOf" srcId="{AFC1B73D-49CF-4BC1-B12B-3A063ED78969}" destId="{D8EC7697-CA1E-4322-962B-C1EA767BB52A}" srcOrd="5" destOrd="0" presId="urn:microsoft.com/office/officeart/2005/8/layout/lProcess2"/>
    <dgm:cxn modelId="{BDDE38E9-F470-47BB-B359-BC446F206B69}" type="presParOf" srcId="{AFC1B73D-49CF-4BC1-B12B-3A063ED78969}" destId="{9A665EF0-1467-4FDF-A234-02A07B3BEFBD}" srcOrd="6" destOrd="0" presId="urn:microsoft.com/office/officeart/2005/8/layout/lProcess2"/>
    <dgm:cxn modelId="{286C3DAD-D617-458B-B51C-C74960AA646C}" type="presParOf" srcId="{9A665EF0-1467-4FDF-A234-02A07B3BEFBD}" destId="{F1AFF049-E3CD-431E-A125-F11420750BF6}" srcOrd="0" destOrd="0" presId="urn:microsoft.com/office/officeart/2005/8/layout/lProcess2"/>
    <dgm:cxn modelId="{C72377D8-8603-48E9-AA94-BBA7CECE3933}" type="presParOf" srcId="{9A665EF0-1467-4FDF-A234-02A07B3BEFBD}" destId="{2772CAD8-48B7-4E65-A01F-95FE99BE000C}" srcOrd="1" destOrd="0" presId="urn:microsoft.com/office/officeart/2005/8/layout/lProcess2"/>
    <dgm:cxn modelId="{2274BF49-C3EE-4D39-9679-64827ACE0559}" type="presParOf" srcId="{9A665EF0-1467-4FDF-A234-02A07B3BEFBD}" destId="{6F7D2DBC-A5CF-41FD-92B7-A7BE771B1C2A}" srcOrd="2" destOrd="0" presId="urn:microsoft.com/office/officeart/2005/8/layout/lProcess2"/>
    <dgm:cxn modelId="{5FAA0762-8542-4DAA-96E5-720F570AE223}" type="presParOf" srcId="{6F7D2DBC-A5CF-41FD-92B7-A7BE771B1C2A}" destId="{A5BA3D60-5803-478C-AFE2-DDD4AB4F3876}" srcOrd="0" destOrd="0" presId="urn:microsoft.com/office/officeart/2005/8/layout/lProcess2"/>
    <dgm:cxn modelId="{A61FAF38-F678-4FA3-80FE-E369F420BC9E}" type="presParOf" srcId="{A5BA3D60-5803-478C-AFE2-DDD4AB4F3876}" destId="{B98A07A9-F074-45AB-9DC4-AE8DF276CE82}" srcOrd="0" destOrd="0" presId="urn:microsoft.com/office/officeart/2005/8/layout/lProcess2"/>
    <dgm:cxn modelId="{02D8675E-1B61-47D2-9FC6-C22C1F2E58B7}" type="presParOf" srcId="{A5BA3D60-5803-478C-AFE2-DDD4AB4F3876}" destId="{BBD0F111-4E57-4943-8CE1-16936D878B48}" srcOrd="1" destOrd="0" presId="urn:microsoft.com/office/officeart/2005/8/layout/lProcess2"/>
    <dgm:cxn modelId="{B7BBB359-C17A-440B-B4D9-850F6F903653}" type="presParOf" srcId="{A5BA3D60-5803-478C-AFE2-DDD4AB4F3876}" destId="{DE7E46D5-D6A2-4C45-A978-AA56ED6F5BEE}" srcOrd="2" destOrd="0" presId="urn:microsoft.com/office/officeart/2005/8/layout/lProcess2"/>
    <dgm:cxn modelId="{9E0EBFF0-95E7-4793-B9EC-ACD22E814758}" type="presParOf" srcId="{A5BA3D60-5803-478C-AFE2-DDD4AB4F3876}" destId="{05DE97A5-20A8-4C5D-8580-C8B95450E316}" srcOrd="3" destOrd="0" presId="urn:microsoft.com/office/officeart/2005/8/layout/lProcess2"/>
    <dgm:cxn modelId="{E4F4C152-9830-43BC-8F74-EB35D9F5EA59}" type="presParOf" srcId="{A5BA3D60-5803-478C-AFE2-DDD4AB4F3876}" destId="{D0B81330-09FD-4276-9497-17D0A312E779}" srcOrd="4" destOrd="0" presId="urn:microsoft.com/office/officeart/2005/8/layout/lProcess2"/>
    <dgm:cxn modelId="{58D49F96-E0BE-4F31-AAD6-F31F5AE66C41}" type="presParOf" srcId="{A5BA3D60-5803-478C-AFE2-DDD4AB4F3876}" destId="{9C88C60E-57E9-4D7B-A24D-A89475937717}" srcOrd="5" destOrd="0" presId="urn:microsoft.com/office/officeart/2005/8/layout/lProcess2"/>
    <dgm:cxn modelId="{694EA768-2972-4033-B2A1-F49AE18084E6}" type="presParOf" srcId="{A5BA3D60-5803-478C-AFE2-DDD4AB4F3876}" destId="{277D5736-08D9-48C1-A533-E0A3B7F59921}"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88D9E-1324-4E4E-8A3D-653F8613CADF}">
      <dsp:nvSpPr>
        <dsp:cNvPr id="0" name=""/>
        <dsp:cNvSpPr/>
      </dsp:nvSpPr>
      <dsp:spPr>
        <a:xfrm>
          <a:off x="2639" y="0"/>
          <a:ext cx="2589657" cy="50469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b="1" kern="1200" dirty="0">
              <a:solidFill>
                <a:schemeClr val="accent6"/>
              </a:solidFill>
              <a:latin typeface="David" panose="020E0502060401010101" pitchFamily="34" charset="-79"/>
              <a:cs typeface="David" panose="020E0502060401010101" pitchFamily="34" charset="-79"/>
            </a:rPr>
            <a:t>תכנים </a:t>
          </a:r>
          <a:br>
            <a:rPr lang="en-US" sz="3200" b="1" kern="1200" dirty="0">
              <a:solidFill>
                <a:schemeClr val="accent6"/>
              </a:solidFill>
              <a:latin typeface="David" panose="020E0502060401010101" pitchFamily="34" charset="-79"/>
              <a:cs typeface="David" panose="020E0502060401010101" pitchFamily="34" charset="-79"/>
            </a:rPr>
          </a:br>
          <a:r>
            <a:rPr lang="he-IL" sz="3200" b="1" kern="1200" dirty="0">
              <a:solidFill>
                <a:schemeClr val="accent6"/>
              </a:solidFill>
              <a:latin typeface="David" panose="020E0502060401010101" pitchFamily="34" charset="-79"/>
              <a:cs typeface="David" panose="020E0502060401010101" pitchFamily="34" charset="-79"/>
            </a:rPr>
            <a:t>שיש להרחיב</a:t>
          </a:r>
        </a:p>
      </dsp:txBody>
      <dsp:txXfrm>
        <a:off x="2639" y="0"/>
        <a:ext cx="2589657" cy="1514085"/>
      </dsp:txXfrm>
    </dsp:sp>
    <dsp:sp modelId="{47FA26F2-16B8-43CC-9CCC-51AFA0F0E4B0}">
      <dsp:nvSpPr>
        <dsp:cNvPr id="0" name=""/>
        <dsp:cNvSpPr/>
      </dsp:nvSpPr>
      <dsp:spPr>
        <a:xfrm>
          <a:off x="261604" y="1514516"/>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כלכלה</a:t>
          </a:r>
        </a:p>
      </dsp:txBody>
      <dsp:txXfrm>
        <a:off x="290645" y="1543557"/>
        <a:ext cx="2013643" cy="933441"/>
      </dsp:txXfrm>
    </dsp:sp>
    <dsp:sp modelId="{82D243DC-2A40-403E-8FEC-9205A7D3FA81}">
      <dsp:nvSpPr>
        <dsp:cNvPr id="0" name=""/>
        <dsp:cNvSpPr/>
      </dsp:nvSpPr>
      <dsp:spPr>
        <a:xfrm>
          <a:off x="261604" y="2658583"/>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ציר(</a:t>
          </a:r>
          <a:r>
            <a:rPr lang="he-IL" sz="2800" kern="1200" dirty="0" err="1">
              <a:latin typeface="David" panose="020E0502060401010101" pitchFamily="34" charset="-79"/>
              <a:cs typeface="David" panose="020E0502060401010101" pitchFamily="34" charset="-79"/>
            </a:rPr>
            <a:t>ון</a:t>
          </a:r>
          <a:r>
            <a:rPr lang="he-IL" sz="2800" kern="1200" dirty="0">
              <a:latin typeface="David" panose="020E0502060401010101" pitchFamily="34" charset="-79"/>
              <a:cs typeface="David" panose="020E0502060401010101" pitchFamily="34" charset="-79"/>
            </a:rPr>
            <a:t>) </a:t>
          </a:r>
          <a:br>
            <a:rPr lang="en-US" sz="2800" kern="1200" dirty="0">
              <a:latin typeface="David" panose="020E0502060401010101" pitchFamily="34" charset="-79"/>
              <a:cs typeface="David" panose="020E0502060401010101" pitchFamily="34" charset="-79"/>
            </a:rPr>
          </a:br>
          <a:r>
            <a:rPr lang="he-IL" sz="2800" kern="1200" dirty="0">
              <a:latin typeface="David" panose="020E0502060401010101" pitchFamily="34" charset="-79"/>
              <a:cs typeface="David" panose="020E0502060401010101" pitchFamily="34" charset="-79"/>
            </a:rPr>
            <a:t>בטחון פנים</a:t>
          </a:r>
        </a:p>
      </dsp:txBody>
      <dsp:txXfrm>
        <a:off x="290645" y="2687624"/>
        <a:ext cx="2013643" cy="933441"/>
      </dsp:txXfrm>
    </dsp:sp>
    <dsp:sp modelId="{82648936-D37A-49BB-BB25-B4DC351BD28B}">
      <dsp:nvSpPr>
        <dsp:cNvPr id="0" name=""/>
        <dsp:cNvSpPr/>
      </dsp:nvSpPr>
      <dsp:spPr>
        <a:xfrm>
          <a:off x="261604" y="3802649"/>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אסטרטגיה </a:t>
          </a:r>
          <a:r>
            <a:rPr lang="he-IL" sz="2400" kern="1200" dirty="0">
              <a:latin typeface="David" panose="020E0502060401010101" pitchFamily="34" charset="-79"/>
              <a:cs typeface="David" panose="020E0502060401010101" pitchFamily="34" charset="-79"/>
            </a:rPr>
            <a:t>(תרגול נוסף)</a:t>
          </a:r>
          <a:endParaRPr lang="he-IL" sz="2800" kern="1200" dirty="0">
            <a:latin typeface="David" panose="020E0502060401010101" pitchFamily="34" charset="-79"/>
            <a:cs typeface="David" panose="020E0502060401010101" pitchFamily="34" charset="-79"/>
          </a:endParaRPr>
        </a:p>
      </dsp:txBody>
      <dsp:txXfrm>
        <a:off x="290645" y="3831690"/>
        <a:ext cx="2013643" cy="933441"/>
      </dsp:txXfrm>
    </dsp:sp>
    <dsp:sp modelId="{9A762AF5-1F79-4D86-9CEB-E7C541BA4D25}">
      <dsp:nvSpPr>
        <dsp:cNvPr id="0" name=""/>
        <dsp:cNvSpPr/>
      </dsp:nvSpPr>
      <dsp:spPr>
        <a:xfrm>
          <a:off x="2786520" y="0"/>
          <a:ext cx="2589657" cy="50469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b="1" kern="1200" dirty="0">
              <a:solidFill>
                <a:srgbClr val="FF0000"/>
              </a:solidFill>
              <a:latin typeface="David" panose="020E0502060401010101" pitchFamily="34" charset="-79"/>
              <a:cs typeface="David" panose="020E0502060401010101" pitchFamily="34" charset="-79"/>
            </a:rPr>
            <a:t>תכנים </a:t>
          </a:r>
          <a:br>
            <a:rPr lang="en-US" sz="3200" b="1" kern="1200" dirty="0">
              <a:solidFill>
                <a:srgbClr val="FF0000"/>
              </a:solidFill>
              <a:latin typeface="David" panose="020E0502060401010101" pitchFamily="34" charset="-79"/>
              <a:cs typeface="David" panose="020E0502060401010101" pitchFamily="34" charset="-79"/>
            </a:rPr>
          </a:br>
          <a:r>
            <a:rPr lang="he-IL" sz="3200" b="1" kern="1200" dirty="0">
              <a:solidFill>
                <a:srgbClr val="FF0000"/>
              </a:solidFill>
              <a:latin typeface="David" panose="020E0502060401010101" pitchFamily="34" charset="-79"/>
              <a:cs typeface="David" panose="020E0502060401010101" pitchFamily="34" charset="-79"/>
            </a:rPr>
            <a:t>שניתן להוריד</a:t>
          </a:r>
        </a:p>
      </dsp:txBody>
      <dsp:txXfrm>
        <a:off x="2786520" y="0"/>
        <a:ext cx="2589657" cy="1514085"/>
      </dsp:txXfrm>
    </dsp:sp>
    <dsp:sp modelId="{B7544A82-C294-490C-8C85-4F3E9475699A}">
      <dsp:nvSpPr>
        <dsp:cNvPr id="0" name=""/>
        <dsp:cNvSpPr/>
      </dsp:nvSpPr>
      <dsp:spPr>
        <a:xfrm>
          <a:off x="3045486" y="1514516"/>
          <a:ext cx="2071725" cy="991523"/>
        </a:xfrm>
        <a:prstGeom prst="roundRect">
          <a:avLst>
            <a:gd name="adj" fmla="val 1000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גיאוגרפיית </a:t>
          </a:r>
          <a:r>
            <a:rPr lang="he-IL" sz="2800" kern="1200" dirty="0" err="1">
              <a:latin typeface="David" panose="020E0502060401010101" pitchFamily="34" charset="-79"/>
              <a:cs typeface="David" panose="020E0502060401010101" pitchFamily="34" charset="-79"/>
            </a:rPr>
            <a:t>הבטל"ם</a:t>
          </a:r>
          <a:r>
            <a:rPr lang="he-IL" sz="2800" b="1" kern="12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p>
      </dsp:txBody>
      <dsp:txXfrm>
        <a:off x="3074527" y="1543557"/>
        <a:ext cx="2013643" cy="933441"/>
      </dsp:txXfrm>
    </dsp:sp>
    <dsp:sp modelId="{342F701B-54D3-4F7C-BFE9-81F02BBC84E1}">
      <dsp:nvSpPr>
        <dsp:cNvPr id="0" name=""/>
        <dsp:cNvSpPr/>
      </dsp:nvSpPr>
      <dsp:spPr>
        <a:xfrm>
          <a:off x="3045486" y="2658583"/>
          <a:ext cx="2071725" cy="991523"/>
        </a:xfrm>
        <a:prstGeom prst="roundRect">
          <a:avLst>
            <a:gd name="adj" fmla="val 1000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קורס חברה </a:t>
          </a:r>
          <a:r>
            <a:rPr lang="he-IL" sz="2400" kern="1200" dirty="0">
              <a:latin typeface="David" panose="020E0502060401010101" pitchFamily="34" charset="-79"/>
              <a:cs typeface="David" panose="020E0502060401010101" pitchFamily="34" charset="-79"/>
            </a:rPr>
            <a:t>(במצבו)</a:t>
          </a:r>
          <a:endParaRPr lang="he-IL" sz="2800" kern="1200" dirty="0">
            <a:latin typeface="David" panose="020E0502060401010101" pitchFamily="34" charset="-79"/>
            <a:cs typeface="David" panose="020E0502060401010101" pitchFamily="34" charset="-79"/>
          </a:endParaRPr>
        </a:p>
      </dsp:txBody>
      <dsp:txXfrm>
        <a:off x="3074527" y="2687624"/>
        <a:ext cx="2013643" cy="933441"/>
      </dsp:txXfrm>
    </dsp:sp>
    <dsp:sp modelId="{06C3980E-80BB-41C0-B2A2-22DA255213D8}">
      <dsp:nvSpPr>
        <dsp:cNvPr id="0" name=""/>
        <dsp:cNvSpPr/>
      </dsp:nvSpPr>
      <dsp:spPr>
        <a:xfrm>
          <a:off x="3045486" y="3802649"/>
          <a:ext cx="2071725" cy="991523"/>
        </a:xfrm>
        <a:prstGeom prst="roundRect">
          <a:avLst>
            <a:gd name="adj" fmla="val 1000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קורס </a:t>
          </a:r>
          <a:r>
            <a:rPr lang="en-US" sz="2400" kern="1200" dirty="0">
              <a:latin typeface="David" panose="020E0502060401010101" pitchFamily="34" charset="-79"/>
              <a:cs typeface="David" panose="020E0502060401010101" pitchFamily="34" charset="-79"/>
            </a:rPr>
            <a:t>VUCA</a:t>
          </a:r>
          <a:r>
            <a:rPr lang="he-IL" sz="2400" kern="1200" dirty="0">
              <a:latin typeface="David" panose="020E0502060401010101" pitchFamily="34" charset="-79"/>
              <a:cs typeface="David" panose="020E0502060401010101" pitchFamily="34" charset="-79"/>
            </a:rPr>
            <a:t> (במצבו)</a:t>
          </a:r>
          <a:endParaRPr lang="he-IL" sz="2800" kern="1200" dirty="0">
            <a:latin typeface="David" panose="020E0502060401010101" pitchFamily="34" charset="-79"/>
            <a:cs typeface="David" panose="020E0502060401010101" pitchFamily="34" charset="-79"/>
          </a:endParaRPr>
        </a:p>
      </dsp:txBody>
      <dsp:txXfrm>
        <a:off x="3074527" y="3831690"/>
        <a:ext cx="2013643" cy="933441"/>
      </dsp:txXfrm>
    </dsp:sp>
    <dsp:sp modelId="{497DAFDD-1227-4064-BFF7-3EAC920667C5}">
      <dsp:nvSpPr>
        <dsp:cNvPr id="0" name=""/>
        <dsp:cNvSpPr/>
      </dsp:nvSpPr>
      <dsp:spPr>
        <a:xfrm>
          <a:off x="5570402" y="0"/>
          <a:ext cx="2589657" cy="50469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b="1" kern="1200" dirty="0">
              <a:solidFill>
                <a:schemeClr val="accent6"/>
              </a:solidFill>
              <a:latin typeface="David" panose="020E0502060401010101" pitchFamily="34" charset="-79"/>
              <a:cs typeface="David" panose="020E0502060401010101" pitchFamily="34" charset="-79"/>
            </a:rPr>
            <a:t>תכנים </a:t>
          </a:r>
          <a:br>
            <a:rPr lang="en-US" sz="3200" b="1" kern="1200" dirty="0">
              <a:solidFill>
                <a:schemeClr val="accent6"/>
              </a:solidFill>
              <a:latin typeface="David" panose="020E0502060401010101" pitchFamily="34" charset="-79"/>
              <a:cs typeface="David" panose="020E0502060401010101" pitchFamily="34" charset="-79"/>
            </a:rPr>
          </a:br>
          <a:r>
            <a:rPr lang="he-IL" sz="3200" b="1" kern="1200" dirty="0">
              <a:solidFill>
                <a:schemeClr val="accent6"/>
              </a:solidFill>
              <a:latin typeface="David" panose="020E0502060401010101" pitchFamily="34" charset="-79"/>
              <a:cs typeface="David" panose="020E0502060401010101" pitchFamily="34" charset="-79"/>
            </a:rPr>
            <a:t>שיש לשמר</a:t>
          </a:r>
        </a:p>
      </dsp:txBody>
      <dsp:txXfrm>
        <a:off x="5570402" y="0"/>
        <a:ext cx="2589657" cy="1514085"/>
      </dsp:txXfrm>
    </dsp:sp>
    <dsp:sp modelId="{24C4106A-EDAD-4E15-B6AC-4BC2810690BF}">
      <dsp:nvSpPr>
        <dsp:cNvPr id="0" name=""/>
        <dsp:cNvSpPr/>
      </dsp:nvSpPr>
      <dsp:spPr>
        <a:xfrm>
          <a:off x="5829368" y="1514516"/>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אסטרטגיה</a:t>
          </a:r>
        </a:p>
      </dsp:txBody>
      <dsp:txXfrm>
        <a:off x="5858409" y="1543557"/>
        <a:ext cx="2013643" cy="933441"/>
      </dsp:txXfrm>
    </dsp:sp>
    <dsp:sp modelId="{0A06AAF6-7357-47BF-B40A-21BB150C51B8}">
      <dsp:nvSpPr>
        <dsp:cNvPr id="0" name=""/>
        <dsp:cNvSpPr/>
      </dsp:nvSpPr>
      <dsp:spPr>
        <a:xfrm>
          <a:off x="5829368" y="2658583"/>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משפט </a:t>
          </a:r>
          <a:br>
            <a:rPr lang="en-US" sz="2800" kern="1200" dirty="0">
              <a:latin typeface="David" panose="020E0502060401010101" pitchFamily="34" charset="-79"/>
              <a:cs typeface="David" panose="020E0502060401010101" pitchFamily="34" charset="-79"/>
            </a:rPr>
          </a:br>
          <a:r>
            <a:rPr lang="he-IL" sz="2800" kern="1200" dirty="0">
              <a:latin typeface="David" panose="020E0502060401010101" pitchFamily="34" charset="-79"/>
              <a:cs typeface="David" panose="020E0502060401010101" pitchFamily="34" charset="-79"/>
            </a:rPr>
            <a:t>ציבורי</a:t>
          </a:r>
        </a:p>
      </dsp:txBody>
      <dsp:txXfrm>
        <a:off x="5858409" y="2687624"/>
        <a:ext cx="2013643" cy="933441"/>
      </dsp:txXfrm>
    </dsp:sp>
    <dsp:sp modelId="{4EDF33A0-3DA1-4157-B02D-15BBA9179CB4}">
      <dsp:nvSpPr>
        <dsp:cNvPr id="0" name=""/>
        <dsp:cNvSpPr/>
      </dsp:nvSpPr>
      <dsp:spPr>
        <a:xfrm>
          <a:off x="5829368" y="3802649"/>
          <a:ext cx="2071725" cy="9915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אבות </a:t>
          </a:r>
          <a:br>
            <a:rPr lang="en-US" sz="2800" kern="12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2800" kern="12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האומה</a:t>
          </a:r>
        </a:p>
      </dsp:txBody>
      <dsp:txXfrm>
        <a:off x="5858409" y="3831690"/>
        <a:ext cx="2013643" cy="933441"/>
      </dsp:txXfrm>
    </dsp:sp>
    <dsp:sp modelId="{F1AFF049-E3CD-431E-A125-F11420750BF6}">
      <dsp:nvSpPr>
        <dsp:cNvPr id="0" name=""/>
        <dsp:cNvSpPr/>
      </dsp:nvSpPr>
      <dsp:spPr>
        <a:xfrm>
          <a:off x="8344417" y="0"/>
          <a:ext cx="2589657" cy="50469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b="1" kern="1200" dirty="0">
              <a:solidFill>
                <a:schemeClr val="accent6"/>
              </a:solidFill>
              <a:latin typeface="David" panose="020E0502060401010101" pitchFamily="34" charset="-79"/>
              <a:cs typeface="David" panose="020E0502060401010101" pitchFamily="34" charset="-79"/>
            </a:rPr>
            <a:t>תכנים </a:t>
          </a:r>
          <a:br>
            <a:rPr lang="en-US" sz="3200" b="1" kern="1200" dirty="0">
              <a:solidFill>
                <a:schemeClr val="accent6"/>
              </a:solidFill>
              <a:latin typeface="David" panose="020E0502060401010101" pitchFamily="34" charset="-79"/>
              <a:cs typeface="David" panose="020E0502060401010101" pitchFamily="34" charset="-79"/>
            </a:rPr>
          </a:br>
          <a:r>
            <a:rPr lang="he-IL" sz="3200" b="1" kern="1200" dirty="0">
              <a:solidFill>
                <a:schemeClr val="accent6"/>
              </a:solidFill>
              <a:latin typeface="David" panose="020E0502060401010101" pitchFamily="34" charset="-79"/>
              <a:cs typeface="David" panose="020E0502060401010101" pitchFamily="34" charset="-79"/>
            </a:rPr>
            <a:t>שנצרבו לעומק</a:t>
          </a:r>
        </a:p>
      </dsp:txBody>
      <dsp:txXfrm>
        <a:off x="8344417" y="0"/>
        <a:ext cx="2589657" cy="1514085"/>
      </dsp:txXfrm>
    </dsp:sp>
    <dsp:sp modelId="{B98A07A9-F074-45AB-9DC4-AE8DF276CE82}">
      <dsp:nvSpPr>
        <dsp:cNvPr id="0" name=""/>
        <dsp:cNvSpPr/>
      </dsp:nvSpPr>
      <dsp:spPr>
        <a:xfrm>
          <a:off x="8613250" y="1514208"/>
          <a:ext cx="2071725" cy="7352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מדיניות </a:t>
          </a:r>
          <a:br>
            <a:rPr lang="en-US" sz="2800" kern="1200" dirty="0">
              <a:latin typeface="David" panose="020E0502060401010101" pitchFamily="34" charset="-79"/>
              <a:cs typeface="David" panose="020E0502060401010101" pitchFamily="34" charset="-79"/>
            </a:rPr>
          </a:br>
          <a:r>
            <a:rPr lang="he-IL" sz="2800" kern="1200" dirty="0">
              <a:latin typeface="David" panose="020E0502060401010101" pitchFamily="34" charset="-79"/>
              <a:cs typeface="David" panose="020E0502060401010101" pitchFamily="34" charset="-79"/>
            </a:rPr>
            <a:t>חוץ</a:t>
          </a:r>
        </a:p>
      </dsp:txBody>
      <dsp:txXfrm>
        <a:off x="8634784" y="1535742"/>
        <a:ext cx="2028657" cy="692165"/>
      </dsp:txXfrm>
    </dsp:sp>
    <dsp:sp modelId="{DE7E46D5-D6A2-4C45-A978-AA56ED6F5BEE}">
      <dsp:nvSpPr>
        <dsp:cNvPr id="0" name=""/>
        <dsp:cNvSpPr/>
      </dsp:nvSpPr>
      <dsp:spPr>
        <a:xfrm>
          <a:off x="8613250" y="2362555"/>
          <a:ext cx="2071725" cy="7352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שסעים בחברה </a:t>
          </a:r>
          <a:br>
            <a:rPr lang="en-US" sz="2800" kern="1200" dirty="0">
              <a:latin typeface="David" panose="020E0502060401010101" pitchFamily="34" charset="-79"/>
              <a:cs typeface="David" panose="020E0502060401010101" pitchFamily="34" charset="-79"/>
            </a:rPr>
          </a:br>
          <a:r>
            <a:rPr lang="he-IL" sz="1600" kern="1200" dirty="0">
              <a:latin typeface="David" panose="020E0502060401010101" pitchFamily="34" charset="-79"/>
              <a:cs typeface="David" panose="020E0502060401010101" pitchFamily="34" charset="-79"/>
            </a:rPr>
            <a:t>(</a:t>
          </a:r>
          <a:r>
            <a:rPr lang="he-IL" sz="2000" kern="1200" dirty="0">
              <a:latin typeface="David" panose="020E0502060401010101" pitchFamily="34" charset="-79"/>
              <a:cs typeface="David" panose="020E0502060401010101" pitchFamily="34" charset="-79"/>
            </a:rPr>
            <a:t>ללא פתרונות)</a:t>
          </a:r>
          <a:endParaRPr lang="he-IL" sz="2800" kern="1200" dirty="0">
            <a:latin typeface="David" panose="020E0502060401010101" pitchFamily="34" charset="-79"/>
            <a:cs typeface="David" panose="020E0502060401010101" pitchFamily="34" charset="-79"/>
          </a:endParaRPr>
        </a:p>
      </dsp:txBody>
      <dsp:txXfrm>
        <a:off x="8634784" y="2384089"/>
        <a:ext cx="2028657" cy="692165"/>
      </dsp:txXfrm>
    </dsp:sp>
    <dsp:sp modelId="{D0B81330-09FD-4276-9497-17D0A312E779}">
      <dsp:nvSpPr>
        <dsp:cNvPr id="0" name=""/>
        <dsp:cNvSpPr/>
      </dsp:nvSpPr>
      <dsp:spPr>
        <a:xfrm>
          <a:off x="8613250" y="3210901"/>
          <a:ext cx="2071725" cy="7352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משפט </a:t>
          </a:r>
          <a:br>
            <a:rPr lang="en-US" sz="2800" kern="1200" dirty="0">
              <a:latin typeface="David" panose="020E0502060401010101" pitchFamily="34" charset="-79"/>
              <a:cs typeface="David" panose="020E0502060401010101" pitchFamily="34" charset="-79"/>
            </a:rPr>
          </a:br>
          <a:r>
            <a:rPr lang="he-IL" sz="2800" kern="1200" dirty="0">
              <a:latin typeface="David" panose="020E0502060401010101" pitchFamily="34" charset="-79"/>
              <a:cs typeface="David" panose="020E0502060401010101" pitchFamily="34" charset="-79"/>
            </a:rPr>
            <a:t>ציבורי</a:t>
          </a:r>
        </a:p>
      </dsp:txBody>
      <dsp:txXfrm>
        <a:off x="8634784" y="3232435"/>
        <a:ext cx="2028657" cy="692165"/>
      </dsp:txXfrm>
    </dsp:sp>
    <dsp:sp modelId="{277D5736-08D9-48C1-A533-E0A3B7F59921}">
      <dsp:nvSpPr>
        <dsp:cNvPr id="0" name=""/>
        <dsp:cNvSpPr/>
      </dsp:nvSpPr>
      <dsp:spPr>
        <a:xfrm>
          <a:off x="8613250" y="4059247"/>
          <a:ext cx="2071725" cy="7352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rtl="1">
            <a:lnSpc>
              <a:spcPct val="90000"/>
            </a:lnSpc>
            <a:spcBef>
              <a:spcPct val="0"/>
            </a:spcBef>
            <a:spcAft>
              <a:spcPct val="35000"/>
            </a:spcAft>
            <a:buNone/>
          </a:pPr>
          <a:r>
            <a:rPr lang="he-IL" sz="2800" kern="1200" dirty="0">
              <a:latin typeface="David" panose="020E0502060401010101" pitchFamily="34" charset="-79"/>
              <a:cs typeface="David" panose="020E0502060401010101" pitchFamily="34" charset="-79"/>
            </a:rPr>
            <a:t>חשיבה אסטרטגית</a:t>
          </a:r>
        </a:p>
      </dsp:txBody>
      <dsp:txXfrm>
        <a:off x="8634784" y="4080781"/>
        <a:ext cx="2028657" cy="69216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45659" cy="496888"/>
          </a:xfrm>
          <a:prstGeom prst="rect">
            <a:avLst/>
          </a:prstGeom>
        </p:spPr>
        <p:txBody>
          <a:bodyPr vert="horz" lIns="91107" tIns="45554" rIns="91107" bIns="45554" rtlCol="0"/>
          <a:lstStyle>
            <a:lvl1pPr algn="r">
              <a:defRPr sz="1200"/>
            </a:lvl1pPr>
          </a:lstStyle>
          <a:p>
            <a:endParaRPr lang="he-IL"/>
          </a:p>
        </p:txBody>
      </p:sp>
      <p:sp>
        <p:nvSpPr>
          <p:cNvPr id="3" name="Date Placeholder 2"/>
          <p:cNvSpPr>
            <a:spLocks noGrp="1"/>
          </p:cNvSpPr>
          <p:nvPr>
            <p:ph type="dt" sz="quarter" idx="1"/>
          </p:nvPr>
        </p:nvSpPr>
        <p:spPr>
          <a:xfrm>
            <a:off x="3850449" y="0"/>
            <a:ext cx="2945659" cy="496888"/>
          </a:xfrm>
          <a:prstGeom prst="rect">
            <a:avLst/>
          </a:prstGeom>
        </p:spPr>
        <p:txBody>
          <a:bodyPr vert="horz" lIns="91107" tIns="45554" rIns="91107" bIns="45554" rtlCol="0"/>
          <a:lstStyle>
            <a:lvl1pPr algn="l">
              <a:defRPr sz="1200"/>
            </a:lvl1pPr>
          </a:lstStyle>
          <a:p>
            <a:fld id="{CECB23BA-7F34-4B5C-BAE4-A0992124BE1B}" type="datetimeFigureOut">
              <a:rPr lang="he-IL" smtClean="0"/>
              <a:pPr/>
              <a:t>כ"ז/תמוז/תשע"ח</a:t>
            </a:fld>
            <a:endParaRPr lang="he-IL"/>
          </a:p>
        </p:txBody>
      </p:sp>
      <p:sp>
        <p:nvSpPr>
          <p:cNvPr id="4" name="Footer Placeholder 3"/>
          <p:cNvSpPr>
            <a:spLocks noGrp="1"/>
          </p:cNvSpPr>
          <p:nvPr>
            <p:ph type="ftr" sz="quarter" idx="2"/>
          </p:nvPr>
        </p:nvSpPr>
        <p:spPr>
          <a:xfrm>
            <a:off x="6" y="9429756"/>
            <a:ext cx="2945659" cy="496888"/>
          </a:xfrm>
          <a:prstGeom prst="rect">
            <a:avLst/>
          </a:prstGeom>
        </p:spPr>
        <p:txBody>
          <a:bodyPr vert="horz" lIns="91107" tIns="45554" rIns="91107" bIns="45554" rtlCol="0" anchor="b"/>
          <a:lstStyle>
            <a:lvl1pPr algn="r">
              <a:defRPr sz="1200"/>
            </a:lvl1pPr>
          </a:lstStyle>
          <a:p>
            <a:endParaRPr lang="he-IL"/>
          </a:p>
        </p:txBody>
      </p:sp>
      <p:sp>
        <p:nvSpPr>
          <p:cNvPr id="5" name="Slide Number Placeholder 4"/>
          <p:cNvSpPr>
            <a:spLocks noGrp="1"/>
          </p:cNvSpPr>
          <p:nvPr>
            <p:ph type="sldNum" sz="quarter" idx="3"/>
          </p:nvPr>
        </p:nvSpPr>
        <p:spPr>
          <a:xfrm>
            <a:off x="3850449" y="9429756"/>
            <a:ext cx="2945659" cy="496888"/>
          </a:xfrm>
          <a:prstGeom prst="rect">
            <a:avLst/>
          </a:prstGeom>
        </p:spPr>
        <p:txBody>
          <a:bodyPr vert="horz" lIns="91107" tIns="45554" rIns="91107" bIns="45554" rtlCol="0" anchor="b"/>
          <a:lstStyle>
            <a:lvl1pPr algn="l">
              <a:defRPr sz="1200"/>
            </a:lvl1pPr>
          </a:lstStyle>
          <a:p>
            <a:fld id="{C933272C-A75D-4FF3-81DE-9BFC2F4B696E}" type="slidenum">
              <a:rPr lang="he-IL" smtClean="0"/>
              <a:pPr/>
              <a:t>‹#›</a:t>
            </a:fld>
            <a:endParaRPr lang="he-IL"/>
          </a:p>
        </p:txBody>
      </p:sp>
    </p:spTree>
    <p:extLst>
      <p:ext uri="{BB962C8B-B14F-4D97-AF65-F5344CB8AC3E}">
        <p14:creationId xmlns:p14="http://schemas.microsoft.com/office/powerpoint/2010/main" val="67376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598" y="7"/>
            <a:ext cx="2946078" cy="498145"/>
          </a:xfrm>
          <a:prstGeom prst="rect">
            <a:avLst/>
          </a:prstGeom>
        </p:spPr>
        <p:txBody>
          <a:bodyPr vert="horz" lIns="90688" tIns="45345" rIns="90688" bIns="45345" rtlCol="1"/>
          <a:lstStyle>
            <a:lvl1pPr algn="r">
              <a:defRPr sz="1200"/>
            </a:lvl1pPr>
          </a:lstStyle>
          <a:p>
            <a:endParaRPr lang="he-IL"/>
          </a:p>
        </p:txBody>
      </p:sp>
      <p:sp>
        <p:nvSpPr>
          <p:cNvPr id="3" name="מציין מיקום של תאריך 2"/>
          <p:cNvSpPr>
            <a:spLocks noGrp="1"/>
          </p:cNvSpPr>
          <p:nvPr>
            <p:ph type="dt" idx="1"/>
          </p:nvPr>
        </p:nvSpPr>
        <p:spPr>
          <a:xfrm>
            <a:off x="1574" y="7"/>
            <a:ext cx="2946078" cy="498145"/>
          </a:xfrm>
          <a:prstGeom prst="rect">
            <a:avLst/>
          </a:prstGeom>
        </p:spPr>
        <p:txBody>
          <a:bodyPr vert="horz" lIns="90688" tIns="45345" rIns="90688" bIns="45345" rtlCol="1"/>
          <a:lstStyle>
            <a:lvl1pPr algn="l">
              <a:defRPr sz="1200"/>
            </a:lvl1pPr>
          </a:lstStyle>
          <a:p>
            <a:fld id="{C0C6746B-4367-48D5-A72A-2D079182C42A}" type="datetimeFigureOut">
              <a:rPr lang="he-IL" smtClean="0"/>
              <a:pPr/>
              <a:t>כ"ז/תמוז/תשע"ח</a:t>
            </a:fld>
            <a:endParaRPr lang="he-IL"/>
          </a:p>
        </p:txBody>
      </p:sp>
      <p:sp>
        <p:nvSpPr>
          <p:cNvPr id="4" name="מציין מיקום של תמונת שקופית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0688" tIns="45345" rIns="90688" bIns="45345" rtlCol="1" anchor="ctr"/>
          <a:lstStyle/>
          <a:p>
            <a:endParaRPr lang="he-IL"/>
          </a:p>
        </p:txBody>
      </p:sp>
      <p:sp>
        <p:nvSpPr>
          <p:cNvPr id="5" name="מציין מיקום של הערות 4"/>
          <p:cNvSpPr>
            <a:spLocks noGrp="1"/>
          </p:cNvSpPr>
          <p:nvPr>
            <p:ph type="body" sz="quarter" idx="3"/>
          </p:nvPr>
        </p:nvSpPr>
        <p:spPr>
          <a:xfrm>
            <a:off x="679139" y="4776521"/>
            <a:ext cx="5439398" cy="3909490"/>
          </a:xfrm>
          <a:prstGeom prst="rect">
            <a:avLst/>
          </a:prstGeom>
        </p:spPr>
        <p:txBody>
          <a:bodyPr vert="horz" lIns="90688" tIns="45345" rIns="90688" bIns="45345"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1598" y="9428499"/>
            <a:ext cx="2946078" cy="498145"/>
          </a:xfrm>
          <a:prstGeom prst="rect">
            <a:avLst/>
          </a:prstGeom>
        </p:spPr>
        <p:txBody>
          <a:bodyPr vert="horz" lIns="90688" tIns="45345" rIns="90688" bIns="4534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499"/>
            <a:ext cx="2946078" cy="498145"/>
          </a:xfrm>
          <a:prstGeom prst="rect">
            <a:avLst/>
          </a:prstGeom>
        </p:spPr>
        <p:txBody>
          <a:bodyPr vert="horz" lIns="90688" tIns="45345" rIns="90688" bIns="45345" rtlCol="1" anchor="b"/>
          <a:lstStyle>
            <a:lvl1pPr algn="l">
              <a:defRPr sz="1200"/>
            </a:lvl1pPr>
          </a:lstStyle>
          <a:p>
            <a:fld id="{B948E430-6315-4B6D-A5A7-130DE98174D6}" type="slidenum">
              <a:rPr lang="he-IL" smtClean="0"/>
              <a:pPr/>
              <a:t>‹#›</a:t>
            </a:fld>
            <a:endParaRPr lang="he-IL"/>
          </a:p>
        </p:txBody>
      </p:sp>
    </p:spTree>
    <p:extLst>
      <p:ext uri="{BB962C8B-B14F-4D97-AF65-F5344CB8AC3E}">
        <p14:creationId xmlns:p14="http://schemas.microsoft.com/office/powerpoint/2010/main" val="37694326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B948E430-6315-4B6D-A5A7-130DE98174D6}"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27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7B0743-E54A-4DE3-8318-3DE6B7B2532A}" type="datetime8">
              <a:rPr lang="he-IL" smtClean="0"/>
              <a:pPr/>
              <a:t>10 יולי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55672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4BE760C-7A94-41C3-A450-B80F16218CF4}" type="datetime8">
              <a:rPr lang="he-IL" smtClean="0"/>
              <a:pPr/>
              <a:t>10 יולי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85104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A3E21DA-C8E8-4C1D-AC51-292394342405}" type="datetime8">
              <a:rPr lang="he-IL" smtClean="0"/>
              <a:pPr/>
              <a:t>10 יולי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0862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7" name="סימן חיסור 6"/>
          <p:cNvSpPr/>
          <p:nvPr userDrawn="1"/>
        </p:nvSpPr>
        <p:spPr>
          <a:xfrm>
            <a:off x="-122549" y="1149772"/>
            <a:ext cx="12424528" cy="180000"/>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sp>
        <p:nvSpPr>
          <p:cNvPr id="11" name="TextBox 10"/>
          <p:cNvSpPr txBox="1"/>
          <p:nvPr userDrawn="1"/>
        </p:nvSpPr>
        <p:spPr>
          <a:xfrm>
            <a:off x="11525693" y="6379534"/>
            <a:ext cx="542262" cy="338554"/>
          </a:xfrm>
          <a:prstGeom prst="rect">
            <a:avLst/>
          </a:prstGeom>
          <a:noFill/>
        </p:spPr>
        <p:txBody>
          <a:bodyPr wrap="square" rtlCol="1">
            <a:spAutoFit/>
          </a:bodyPr>
          <a:lstStyle/>
          <a:p>
            <a:r>
              <a:rPr lang="he-IL" sz="1600" b="0" dirty="0">
                <a:solidFill>
                  <a:schemeClr val="accent2"/>
                </a:solidFill>
              </a:rPr>
              <a:t> </a:t>
            </a:r>
            <a:fld id="{BACED41A-D597-4A48-BBC4-3CFA1BBB1333}" type="slidenum">
              <a:rPr lang="he-IL" sz="1600" b="0" i="0" smtClean="0">
                <a:solidFill>
                  <a:schemeClr val="accent2"/>
                </a:solidFill>
                <a:latin typeface="David" panose="020E0502060401010101" pitchFamily="34" charset="-79"/>
                <a:cs typeface="David" panose="020E0502060401010101" pitchFamily="34" charset="-79"/>
              </a:rPr>
              <a:t>‹#›</a:t>
            </a:fld>
            <a:endParaRPr lang="he-IL" sz="1600" b="0" i="0" dirty="0">
              <a:solidFill>
                <a:schemeClr val="accent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39712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8F1FA0A-E1EE-47C2-AA67-C17AB08C1429}" type="datetime8">
              <a:rPr lang="he-IL" smtClean="0"/>
              <a:pPr/>
              <a:t>10 יולי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8110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0552370-ECDE-4892-8F68-280E1290C315}" type="datetime8">
              <a:rPr lang="he-IL" smtClean="0"/>
              <a:pPr/>
              <a:t>10 יולי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3658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04C18E6-8460-4774-BD42-ADF646A85709}" type="datetime8">
              <a:rPr lang="he-IL" smtClean="0"/>
              <a:pPr/>
              <a:t>10 יולי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65473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04B9AFA5-5E39-4D71-8DC9-B1F6355FEF62}" type="datetime8">
              <a:rPr lang="he-IL" smtClean="0"/>
              <a:pPr/>
              <a:t>10 יולי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420520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ED08EEC-67C3-4AAD-A86B-79E3014E95CD}" type="datetime8">
              <a:rPr lang="he-IL" smtClean="0"/>
              <a:pPr/>
              <a:t>10 יולי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35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3FE6649-5CCB-4B9C-84FC-73621C6521AA}" type="datetime8">
              <a:rPr lang="he-IL" smtClean="0"/>
              <a:pPr/>
              <a:t>10 יולי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402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FDC2C2-EB20-406F-8F45-E01EC6138DD8}" type="datetime8">
              <a:rPr lang="he-IL" smtClean="0"/>
              <a:pPr/>
              <a:t>10 יולי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882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41B386-3AE7-445C-8A88-939E496621C9}" type="datetime8">
              <a:rPr lang="he-IL" smtClean="0"/>
              <a:pPr/>
              <a:t>10 יולי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25466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232782-5B2D-438C-AA81-BF05A348AC99}" type="datetime8">
              <a:rPr lang="he-IL" smtClean="0"/>
              <a:pPr/>
              <a:t>10 יולי 18</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1962A9-4FEF-4C99-8B48-2F98AB9C10F9}" type="slidenum">
              <a:rPr lang="he-IL" smtClean="0"/>
              <a:pPr/>
              <a:t>‹#›</a:t>
            </a:fld>
            <a:endParaRPr lang="he-IL"/>
          </a:p>
        </p:txBody>
      </p:sp>
    </p:spTree>
    <p:extLst>
      <p:ext uri="{BB962C8B-B14F-4D97-AF65-F5344CB8AC3E}">
        <p14:creationId xmlns:p14="http://schemas.microsoft.com/office/powerpoint/2010/main" val="159216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53496" y="2136911"/>
            <a:ext cx="9144000" cy="2303927"/>
          </a:xfrm>
        </p:spPr>
        <p:txBody>
          <a:bodyPr anchor="t">
            <a:noAutofit/>
          </a:bodyPr>
          <a:lstStyle/>
          <a:p>
            <a:pPr>
              <a:lnSpc>
                <a:spcPct val="150000"/>
              </a:lnSpc>
            </a:pPr>
            <a:r>
              <a:rPr lang="he-IL" sz="6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משוב סיכום השנה</a:t>
            </a:r>
            <a:b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700" dirty="0">
                <a:solidFill>
                  <a:schemeClr val="accent1">
                    <a:lumMod val="75000"/>
                  </a:schemeClr>
                </a:solidFill>
                <a:latin typeface="David" panose="020E0502060401010101" pitchFamily="34" charset="-79"/>
                <a:ea typeface="+mn-ea"/>
                <a:cs typeface="David" panose="020E0502060401010101" pitchFamily="34" charset="-79"/>
              </a:rPr>
              <a:t>יולי 2018</a:t>
            </a:r>
          </a:p>
        </p:txBody>
      </p:sp>
      <p:sp>
        <p:nvSpPr>
          <p:cNvPr id="3" name="כותרת משנה 2"/>
          <p:cNvSpPr>
            <a:spLocks noGrp="1"/>
          </p:cNvSpPr>
          <p:nvPr>
            <p:ph type="subTitle" idx="1"/>
          </p:nvPr>
        </p:nvSpPr>
        <p:spPr>
          <a:xfrm>
            <a:off x="1514061" y="4824548"/>
            <a:ext cx="9144000" cy="1168747"/>
          </a:xfrm>
        </p:spPr>
        <p:txBody>
          <a:bodyPr>
            <a:noAutofit/>
          </a:bodyPr>
          <a:lstStyle/>
          <a:p>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מ"ה</a:t>
            </a:r>
          </a:p>
          <a:p>
            <a:r>
              <a:rPr lang="he-IL" dirty="0">
                <a:solidFill>
                  <a:schemeClr val="accent1">
                    <a:lumMod val="75000"/>
                  </a:schemeClr>
                </a:solidFill>
                <a:latin typeface="David" panose="020E0502060401010101" pitchFamily="34" charset="-79"/>
                <a:cs typeface="David" panose="020E0502060401010101" pitchFamily="34" charset="-79"/>
              </a:rPr>
              <a:t>2017-2018</a:t>
            </a:r>
          </a:p>
        </p:txBody>
      </p:sp>
      <p:pic>
        <p:nvPicPr>
          <p:cNvPr id="4" name="תמונה 3"/>
          <p:cNvPicPr>
            <a:picLocks noChangeAspect="1"/>
          </p:cNvPicPr>
          <p:nvPr/>
        </p:nvPicPr>
        <p:blipFill rotWithShape="1">
          <a:blip r:embed="rId3" cstate="print"/>
          <a:srcRect l="46802" t="40668" r="47616" b="48837"/>
          <a:stretch/>
        </p:blipFill>
        <p:spPr>
          <a:xfrm>
            <a:off x="10009004" y="394415"/>
            <a:ext cx="1933575" cy="2045048"/>
          </a:xfrm>
          <a:prstGeom prst="rect">
            <a:avLst/>
          </a:prstGeom>
        </p:spPr>
      </p:pic>
      <p:grpSp>
        <p:nvGrpSpPr>
          <p:cNvPr id="5" name="קבוצה 4">
            <a:extLst>
              <a:ext uri="{FF2B5EF4-FFF2-40B4-BE49-F238E27FC236}">
                <a16:creationId xmlns:a16="http://schemas.microsoft.com/office/drawing/2014/main" id="{E731D1CC-F784-410D-9E43-D33548C34ED0}"/>
              </a:ext>
            </a:extLst>
          </p:cNvPr>
          <p:cNvGrpSpPr/>
          <p:nvPr/>
        </p:nvGrpSpPr>
        <p:grpSpPr>
          <a:xfrm>
            <a:off x="287085" y="5518294"/>
            <a:ext cx="1244007" cy="1090325"/>
            <a:chOff x="5273750" y="5018564"/>
            <a:chExt cx="1571202" cy="1472130"/>
          </a:xfrm>
        </p:grpSpPr>
        <p:pic>
          <p:nvPicPr>
            <p:cNvPr id="6" name="תמונה 5">
              <a:extLst>
                <a:ext uri="{FF2B5EF4-FFF2-40B4-BE49-F238E27FC236}">
                  <a16:creationId xmlns:a16="http://schemas.microsoft.com/office/drawing/2014/main" id="{74312C6F-DD9D-4C57-AE16-5352A793463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874" r="6278" b="12247"/>
            <a:stretch/>
          </p:blipFill>
          <p:spPr>
            <a:xfrm>
              <a:off x="5273750" y="5018564"/>
              <a:ext cx="1571202" cy="1472130"/>
            </a:xfrm>
            <a:prstGeom prst="rect">
              <a:avLst/>
            </a:prstGeom>
          </p:spPr>
        </p:pic>
        <p:sp>
          <p:nvSpPr>
            <p:cNvPr id="7" name="TextBox 6">
              <a:extLst>
                <a:ext uri="{FF2B5EF4-FFF2-40B4-BE49-F238E27FC236}">
                  <a16:creationId xmlns:a16="http://schemas.microsoft.com/office/drawing/2014/main" id="{322A5A3E-BC66-48F0-99C5-D22281540348}"/>
                </a:ext>
              </a:extLst>
            </p:cNvPr>
            <p:cNvSpPr txBox="1"/>
            <p:nvPr/>
          </p:nvSpPr>
          <p:spPr>
            <a:xfrm rot="20382736">
              <a:off x="5415058" y="5481969"/>
              <a:ext cx="1166760" cy="792464"/>
            </a:xfrm>
            <a:prstGeom prst="rect">
              <a:avLst/>
            </a:prstGeom>
            <a:noFill/>
          </p:spPr>
          <p:txBody>
            <a:bodyPr wrap="square" lIns="0" tIns="0" rIns="0" bIns="0" rtlCol="1" anchor="ctr">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Malop</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inside</a:t>
              </a:r>
            </a:p>
          </p:txBody>
        </p:sp>
      </p:grpSp>
    </p:spTree>
    <p:extLst>
      <p:ext uri="{BB962C8B-B14F-4D97-AF65-F5344CB8AC3E}">
        <p14:creationId xmlns:p14="http://schemas.microsoft.com/office/powerpoint/2010/main" val="1036309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 ארה"ב, מר חיים וקסמן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629639257"/>
              </p:ext>
            </p:extLst>
          </p:nvPr>
        </p:nvGraphicFramePr>
        <p:xfrm>
          <a:off x="137659" y="1405228"/>
          <a:ext cx="11594117" cy="5303520"/>
        </p:xfrm>
        <a:graphic>
          <a:graphicData uri="http://schemas.openxmlformats.org/drawingml/2006/table">
            <a:tbl>
              <a:tblPr rtl="1" firstRow="1" bandRow="1">
                <a:tableStyleId>{5940675A-B579-460E-94D1-54222C63F5DA}</a:tableStyleId>
              </a:tblPr>
              <a:tblGrid>
                <a:gridCol w="11594117">
                  <a:extLst>
                    <a:ext uri="{9D8B030D-6E8A-4147-A177-3AD203B41FA5}">
                      <a16:colId xmlns:a16="http://schemas.microsoft.com/office/drawing/2014/main" val="4212086157"/>
                    </a:ext>
                  </a:extLst>
                </a:gridCol>
              </a:tblGrid>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1" u="none" strike="noStrike" kern="1200" cap="none" spc="0" normalizeH="0" baseline="0" noProof="0" dirty="0">
                          <a:ln>
                            <a:noFill/>
                          </a:ln>
                          <a:effectLst/>
                          <a:uLnTx/>
                          <a:uFillTx/>
                          <a:latin typeface="David" panose="020E0502060401010101" pitchFamily="34" charset="-79"/>
                          <a:cs typeface="David" panose="020E0502060401010101" pitchFamily="34" charset="-79"/>
                        </a:rPr>
                        <a:t>נקודות לשימור-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הפגישות בוושינגטון- מוסדות השלטון האמריקאים, מכוני המחקר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ניו-יורק- קהילות יהודיות, או"ם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אוניברסיטת שיקגו</a:t>
                      </a:r>
                    </a:p>
                  </a:txBody>
                  <a:tcPr anchor="ctr">
                    <a:lnL w="28575"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566266889"/>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1" u="none" strike="noStrike" kern="1200" cap="none" spc="0" normalizeH="0" baseline="0" noProof="0" dirty="0">
                          <a:ln>
                            <a:noFill/>
                          </a:ln>
                          <a:effectLst/>
                          <a:uLnTx/>
                          <a:uFillTx/>
                          <a:latin typeface="David" panose="020E0502060401010101" pitchFamily="34" charset="-79"/>
                          <a:cs typeface="David" panose="020E0502060401010101" pitchFamily="34" charset="-79"/>
                        </a:rPr>
                        <a:t>נקודות לשיפור-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הלוגיסטיקה הייתה נוראית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ביטול תכנים- פנטגון, בית הלבן. לחץ זמנים ותוכנית שאינה יודעת לספוג </a:t>
                      </a:r>
                      <a:r>
                        <a:rPr kumimoji="0" lang="he-IL" sz="1600" u="none" strike="noStrike" kern="1200" cap="none" spc="0" normalizeH="0" baseline="0" noProof="0" dirty="0" err="1">
                          <a:ln>
                            <a:noFill/>
                          </a:ln>
                          <a:effectLst/>
                          <a:uLnTx/>
                          <a:uFillTx/>
                          <a:latin typeface="David" panose="020E0502060401010101" pitchFamily="34" charset="-79"/>
                          <a:cs typeface="David" panose="020E0502060401010101" pitchFamily="34" charset="-79"/>
                        </a:rPr>
                        <a:t>בלת"מים</a:t>
                      </a: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 יצרו מתח וחוסר מיצוי של מקומות בהם כבר היינו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ניכר כי הסיור מאורגן ע"י משרד החוץ (מתקופת אובמה וקלינטון) וצירים שלמים במב"ל לא נוכחים (פער משמעותי בביטחון וכלכלי)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צורך להכיר את ארה"ב הלא תיירותית- מרכז ארה"ב, המעמד הבינוני, פועלים ועיירות. כמעט ולא פגשנו רפובליקנים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רפורמה- </a:t>
                      </a:r>
                      <a:r>
                        <a:rPr kumimoji="0" lang="he-IL" sz="1600" u="none" strike="noStrike" kern="1200" cap="none" spc="0" normalizeH="0" baseline="0" noProof="0" dirty="0" err="1">
                          <a:ln>
                            <a:noFill/>
                          </a:ln>
                          <a:solidFill>
                            <a:schemeClr val="tx1"/>
                          </a:solidFill>
                          <a:effectLst/>
                          <a:uLnTx/>
                          <a:uFillTx/>
                          <a:latin typeface="David" panose="020E0502060401010101" pitchFamily="34" charset="-79"/>
                          <a:ea typeface="+mn-ea"/>
                          <a:cs typeface="David" panose="020E0502060401010101" pitchFamily="34" charset="-79"/>
                        </a:rPr>
                        <a:t>הכל</a:t>
                      </a:r>
                      <a:r>
                        <a:rPr kumimoji="0" lang="he-IL"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 על הפנים : לוז צפוף ומועמס, יותר מידיי זמן הוקדש ליהדות הרפורמית, ציר כלכלי רזה, ציר הגנה לא קיים, זמני ארוחות לוקים בחסר, לוגיסטיקה גרועה, חוסר מעורבות של הסגל, חוסר משילות של הסגל, ארוחת ערב ומפגש מיותר על גבול הלא סביר בשישי בערב, לא מספיק זמן באו״ם, היעדר ציר תרבותי, יותר מידיי זמן סגורים בחדרים בהרצאות, ביטולים רבים (פנטגון, מושל </a:t>
                      </a:r>
                      <a:r>
                        <a:rPr kumimoji="0" lang="he-IL" sz="1600" u="none" strike="noStrike" kern="1200" cap="none" spc="0" normalizeH="0" baseline="0" noProof="0" dirty="0" err="1">
                          <a:ln>
                            <a:noFill/>
                          </a:ln>
                          <a:solidFill>
                            <a:schemeClr val="tx1"/>
                          </a:solidFill>
                          <a:effectLst/>
                          <a:uLnTx/>
                          <a:uFillTx/>
                          <a:latin typeface="David" panose="020E0502060401010101" pitchFamily="34" charset="-79"/>
                          <a:ea typeface="+mn-ea"/>
                          <a:cs typeface="David" panose="020E0502060401010101" pitchFamily="34" charset="-79"/>
                        </a:rPr>
                        <a:t>וכו</a:t>
                      </a:r>
                      <a:r>
                        <a:rPr kumimoji="0" lang="he-IL"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)...סיור רע </a:t>
                      </a:r>
                      <a:r>
                        <a:rPr kumimoji="0" lang="he-IL" sz="1600" u="none" strike="noStrike" kern="1200" cap="none" spc="0" normalizeH="0" baseline="0" noProof="0" dirty="0" err="1">
                          <a:ln>
                            <a:noFill/>
                          </a:ln>
                          <a:solidFill>
                            <a:schemeClr val="tx1"/>
                          </a:solidFill>
                          <a:effectLst/>
                          <a:uLnTx/>
                          <a:uFillTx/>
                          <a:latin typeface="David" panose="020E0502060401010101" pitchFamily="34" charset="-79"/>
                          <a:ea typeface="+mn-ea"/>
                          <a:cs typeface="David" panose="020E0502060401010101" pitchFamily="34" charset="-79"/>
                        </a:rPr>
                        <a:t>רע</a:t>
                      </a:r>
                      <a:r>
                        <a:rPr kumimoji="0" lang="he-IL"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 </a:t>
                      </a:r>
                      <a:r>
                        <a:rPr kumimoji="0" lang="he-IL" sz="1600" u="none" strike="noStrike" kern="1200" cap="none" spc="0" normalizeH="0" baseline="0" noProof="0" dirty="0" err="1">
                          <a:ln>
                            <a:noFill/>
                          </a:ln>
                          <a:solidFill>
                            <a:schemeClr val="tx1"/>
                          </a:solidFill>
                          <a:effectLst/>
                          <a:uLnTx/>
                          <a:uFillTx/>
                          <a:latin typeface="David" panose="020E0502060401010101" pitchFamily="34" charset="-79"/>
                          <a:ea typeface="+mn-ea"/>
                          <a:cs typeface="David" panose="020E0502060401010101" pitchFamily="34" charset="-79"/>
                        </a:rPr>
                        <a:t>רע</a:t>
                      </a:r>
                      <a:r>
                        <a:rPr kumimoji="0" lang="he-IL"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endParaRPr kumimoji="0" lang="en-US" sz="160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cs typeface="+mj-cs"/>
                        </a:rPr>
                        <a:t>If I was asked for my opinion on the USA tour here is my proposal:  Begin the tour in NYC on Sunday (yes there will be complaints about jet lag etc.) with the World Trade Center Museum and bus tour of NYC (Get an open air bus for this), UN and Economy day 2, Jewry on day 3, Police/Fire/Mayor/Governor day 4, Thursday (Day 5) Fly to 4 locations (Houston, Atlanta, Chicago, LA or Florida), Friday (Day 6) spend time with local Jewry and attend </a:t>
                      </a:r>
                      <a:r>
                        <a:rPr kumimoji="0" lang="en-US" sz="1400" u="none" strike="noStrike" kern="1200" cap="none" spc="0" normalizeH="0" baseline="0" noProof="0" dirty="0" err="1">
                          <a:ln>
                            <a:noFill/>
                          </a:ln>
                          <a:effectLst/>
                          <a:uLnTx/>
                          <a:uFillTx/>
                          <a:cs typeface="+mj-cs"/>
                        </a:rPr>
                        <a:t>synagague</a:t>
                      </a:r>
                      <a:r>
                        <a:rPr kumimoji="0" lang="en-US" sz="1400" u="none" strike="noStrike" kern="1200" cap="none" spc="0" normalizeH="0" baseline="0" noProof="0" dirty="0">
                          <a:ln>
                            <a:noFill/>
                          </a:ln>
                          <a:effectLst/>
                          <a:uLnTx/>
                          <a:uFillTx/>
                          <a:cs typeface="+mj-cs"/>
                        </a:rPr>
                        <a:t>. Saturday (Day 7) Free time, explore this new city on your own. Day 8 (Monday) Consulate in area decides but focused on what the city is known for with a city leader or state leader to talk about the interaction of the city/state/federal.  Day 9 (Tuesday) morning travel to DC (It may be a red-eye from LA) then think tanks in the Afternoon, Day 10 (Wednesday) Pentagon tour briefing from an OSD and a Joint Chiefs (Uniformed). Day 11 (Thursday) Political aspects visit to Congress and then begin travel back to Israel.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cs typeface="+mj-cs"/>
                        </a:rPr>
                        <a:t>Finally, I know this is a lot and adds to the learning experience, but also what could be the value of just NYC and DC with a very well organized and insight into all 4 Axis in each location?  If you are going to 3 locations then split part of the trip.   I think the value of learning is still maintained by just doing DC and NYC.</a:t>
                      </a:r>
                      <a:endParaRPr kumimoji="0" lang="he-IL" sz="1400" b="0" i="1" u="none" strike="noStrike" kern="1200" cap="none" spc="0" normalizeH="0" baseline="0" noProof="0" dirty="0">
                        <a:ln>
                          <a:noFill/>
                        </a:ln>
                        <a:solidFill>
                          <a:prstClr val="black"/>
                        </a:solidFill>
                        <a:effectLst/>
                        <a:uLnTx/>
                        <a:uFillTx/>
                        <a:latin typeface="David" panose="020E0502060401010101" pitchFamily="34" charset="-79"/>
                        <a:ea typeface="+mn-ea"/>
                        <a:cs typeface="+mj-cs"/>
                      </a:endParaRPr>
                    </a:p>
                  </a:txBody>
                  <a:tcPr anchor="ctr">
                    <a:lnL w="28575"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671929584"/>
                  </a:ext>
                </a:extLst>
              </a:tr>
            </a:tbl>
          </a:graphicData>
        </a:graphic>
      </p:graphicFrame>
    </p:spTree>
    <p:extLst>
      <p:ext uri="{BB962C8B-B14F-4D97-AF65-F5344CB8AC3E}">
        <p14:creationId xmlns:p14="http://schemas.microsoft.com/office/powerpoint/2010/main" val="42457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 ארה"ב, מר חיים וקסמן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542017928"/>
              </p:ext>
            </p:extLst>
          </p:nvPr>
        </p:nvGraphicFramePr>
        <p:xfrm>
          <a:off x="265475" y="1464228"/>
          <a:ext cx="11594117" cy="4896000"/>
        </p:xfrm>
        <a:graphic>
          <a:graphicData uri="http://schemas.openxmlformats.org/drawingml/2006/table">
            <a:tbl>
              <a:tblPr rtl="1" firstRow="1" bandRow="1">
                <a:tableStyleId>{5940675A-B579-460E-94D1-54222C63F5DA}</a:tableStyleId>
              </a:tblPr>
              <a:tblGrid>
                <a:gridCol w="11594117">
                  <a:extLst>
                    <a:ext uri="{9D8B030D-6E8A-4147-A177-3AD203B41FA5}">
                      <a16:colId xmlns:a16="http://schemas.microsoft.com/office/drawing/2014/main" val="4212086157"/>
                    </a:ext>
                  </a:extLst>
                </a:gridCol>
              </a:tblGrid>
              <a:tr h="2448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1" u="none" strike="noStrike" kern="1200" cap="none" spc="0" normalizeH="0" baseline="0" noProof="0" dirty="0">
                          <a:ln>
                            <a:noFill/>
                          </a:ln>
                          <a:effectLst/>
                          <a:uLnTx/>
                          <a:uFillTx/>
                          <a:latin typeface="David" panose="020E0502060401010101" pitchFamily="34" charset="-79"/>
                          <a:cs typeface="David" panose="020E0502060401010101" pitchFamily="34" charset="-79"/>
                        </a:rPr>
                        <a:t>אנא בחר את סדר הסיורים הנכון? מהם השיקולים לכך?</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אירופה &gt; מזרח מפוצל &gt; ארה"ב (31</a:t>
                      </a:r>
                      <a:r>
                        <a:rPr kumimoji="0" lang="en-US"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a:t>
                      </a: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27)</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סיור ארה"ב כיוון שהוא מספק את זווית ההסתכלות החשובה ביותר על הביטחון הלאומי הישראלי</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ארה"ב רק לאחר למידת מעצמות המזרח</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שומר על המתח בקורס</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מזג האוויר</a:t>
                      </a:r>
                    </a:p>
                    <a:p>
                      <a:pPr marL="742950" marR="0" lvl="1"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מהקרוב לרחוק- אירופה זירה קרובה בתהליכי קבלת החלטות המשפיעות על סדר היום המדיני, חברתי וביטחוני במדינה. סיור מזרח להכרת התמונה הרחבה יותר וסיור בארה"ב הסוגר את המשמעות של "קיר הברזל" ומעצמה תומכת בישראל"</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lnL w="28575"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566266889"/>
                  </a:ext>
                </a:extLst>
              </a:tr>
              <a:tr h="2448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1" u="none" strike="noStrike" kern="1200" cap="none" spc="0" normalizeH="0" baseline="0" noProof="0" dirty="0">
                          <a:ln>
                            <a:noFill/>
                          </a:ln>
                          <a:effectLst/>
                          <a:uLnTx/>
                          <a:uFillTx/>
                          <a:latin typeface="David" panose="020E0502060401010101" pitchFamily="34" charset="-79"/>
                          <a:cs typeface="David" panose="020E0502060401010101" pitchFamily="34" charset="-79"/>
                        </a:rPr>
                        <a:t>במה לדעתך צריך להתבטא תפקיד ותרומת סגל המב"ל בסיורי חו"ל?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כל מדריך צריך להוביל ציר בתוך הסיור יחד עם קבוצת חניכים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למדריכים נדרש תפקיד ברור של העברת תכנים וניהול עיבודים. דוגמא מצוינת שמוליק ברוסיה- נוכח, משפיע, מקדם ומוביל למידה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הסגל התעסק ראשון בלהגיע לארוחות, לעמוד  בתור בשדה התעופה, מרוץ אחר השורה הראשונה באולם הכנסים, בתכנון הזמן החופשי. ללא דוגמה אישית, ללא מעורבות, ניתוק, לא ייצגו חניכים בבעיות ולא שותפים בתהליכי קבל ההחלטות </a:t>
                      </a:r>
                      <a:r>
                        <a:rPr kumimoji="0" lang="he-IL" sz="1800" u="none" strike="noStrike" kern="1200" cap="none" spc="0" normalizeH="0" baseline="0" noProof="0" dirty="0" err="1">
                          <a:ln>
                            <a:noFill/>
                          </a:ln>
                          <a:effectLst/>
                          <a:uLnTx/>
                          <a:uFillTx/>
                          <a:latin typeface="David" panose="020E0502060401010101" pitchFamily="34" charset="-79"/>
                          <a:cs typeface="David" panose="020E0502060401010101" pitchFamily="34" charset="-79"/>
                        </a:rPr>
                        <a:t>תו"כ</a:t>
                      </a: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 הסיור. עליהם לתפקד כסגל ולא כחניכים- מעורבים ופעילים!!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מעורבות גם במנהלות כפי שהיה נדרש באירוע ה"אוטובוס המסריח", היטמעות בחניכים- ישיבה באוטובוס, יציאה בערב וכדומה.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לא ברורה התרומה של- המדריכים, המנחה האקדמית והיועץ הארגוני בסיור</a:t>
                      </a:r>
                      <a:endParaRPr kumimoji="0" lang="he-IL" sz="1800" b="0" i="1"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lnL w="28575"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671929584"/>
                  </a:ext>
                </a:extLst>
              </a:tr>
            </a:tbl>
          </a:graphicData>
        </a:graphic>
      </p:graphicFrame>
    </p:spTree>
    <p:extLst>
      <p:ext uri="{BB962C8B-B14F-4D97-AF65-F5344CB8AC3E}">
        <p14:creationId xmlns:p14="http://schemas.microsoft.com/office/powerpoint/2010/main" val="21048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סיורים, ביקורים, ימי עיון בעונה המסכמת</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575591007"/>
              </p:ext>
            </p:extLst>
          </p:nvPr>
        </p:nvGraphicFramePr>
        <p:xfrm>
          <a:off x="353965" y="1405236"/>
          <a:ext cx="11358147" cy="5394960"/>
        </p:xfrm>
        <a:graphic>
          <a:graphicData uri="http://schemas.openxmlformats.org/drawingml/2006/table">
            <a:tbl>
              <a:tblPr rtl="1" firstRow="1" bandRow="1">
                <a:tableStyleId>{5C22544A-7EE6-4342-B048-85BDC9FD1C3A}</a:tableStyleId>
              </a:tblPr>
              <a:tblGrid>
                <a:gridCol w="6127791">
                  <a:extLst>
                    <a:ext uri="{9D8B030D-6E8A-4147-A177-3AD203B41FA5}">
                      <a16:colId xmlns:a16="http://schemas.microsoft.com/office/drawing/2014/main" val="4212086157"/>
                    </a:ext>
                  </a:extLst>
                </a:gridCol>
                <a:gridCol w="1307589">
                  <a:extLst>
                    <a:ext uri="{9D8B030D-6E8A-4147-A177-3AD203B41FA5}">
                      <a16:colId xmlns:a16="http://schemas.microsoft.com/office/drawing/2014/main" val="3669644278"/>
                    </a:ext>
                  </a:extLst>
                </a:gridCol>
                <a:gridCol w="1307589">
                  <a:extLst>
                    <a:ext uri="{9D8B030D-6E8A-4147-A177-3AD203B41FA5}">
                      <a16:colId xmlns:a16="http://schemas.microsoft.com/office/drawing/2014/main" val="608925306"/>
                    </a:ext>
                  </a:extLst>
                </a:gridCol>
                <a:gridCol w="1307589">
                  <a:extLst>
                    <a:ext uri="{9D8B030D-6E8A-4147-A177-3AD203B41FA5}">
                      <a16:colId xmlns:a16="http://schemas.microsoft.com/office/drawing/2014/main" val="1443552393"/>
                    </a:ext>
                  </a:extLst>
                </a:gridCol>
                <a:gridCol w="1307589">
                  <a:extLst>
                    <a:ext uri="{9D8B030D-6E8A-4147-A177-3AD203B41FA5}">
                      <a16:colId xmlns:a16="http://schemas.microsoft.com/office/drawing/2014/main" val="3629592641"/>
                    </a:ext>
                  </a:extLst>
                </a:gridCol>
              </a:tblGrid>
              <a:tr h="324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a:txBody>
                    <a:bodyPr/>
                    <a:lstStyle/>
                    <a:p>
                      <a:pPr rtl="1"/>
                      <a:r>
                        <a:rPr lang="he-IL" sz="1600" i="0" dirty="0">
                          <a:latin typeface="David" panose="020E0502060401010101" pitchFamily="34" charset="-79"/>
                          <a:cs typeface="David" panose="020E0502060401010101" pitchFamily="34" charset="-79"/>
                        </a:rPr>
                        <a:t>תרומת ואיכות הביקור </a:t>
                      </a:r>
                      <a:r>
                        <a:rPr lang="he-IL" sz="1600" b="1" i="0" dirty="0">
                          <a:latin typeface="David" panose="020E0502060401010101" pitchFamily="34" charset="-79"/>
                          <a:cs typeface="David" panose="020E0502060401010101" pitchFamily="34" charset="-79"/>
                        </a:rPr>
                        <a:t>בשב"כ?</a:t>
                      </a:r>
                    </a:p>
                  </a:txBody>
                  <a:tcPr anchor="ctr"/>
                </a:tc>
                <a:tc>
                  <a:txBody>
                    <a:bodyPr/>
                    <a:lstStyle/>
                    <a:p>
                      <a:pPr marL="0" algn="ctr" defTabSz="914400" rtl="1" eaLnBrk="1" latinLnBrk="0" hangingPunct="1"/>
                      <a:r>
                        <a:rPr lang="he-IL" sz="1600" b="0" u="sng" kern="1200" dirty="0">
                          <a:solidFill>
                            <a:schemeClr val="accent5"/>
                          </a:solidFill>
                          <a:latin typeface="David" panose="020E0502060401010101" pitchFamily="34" charset="-79"/>
                          <a:ea typeface="+mn-ea"/>
                          <a:cs typeface="David" panose="020E0502060401010101" pitchFamily="34" charset="-79"/>
                        </a:rPr>
                        <a:t>5.51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6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2.5</a:t>
                      </a:r>
                    </a:p>
                  </a:txBody>
                  <a:tcPr anchor="ctr"/>
                </a:tc>
                <a:extLst>
                  <a:ext uri="{0D108BD9-81ED-4DB2-BD59-A6C34878D82A}">
                    <a16:rowId xmlns:a16="http://schemas.microsoft.com/office/drawing/2014/main" val="2717569957"/>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i="0" dirty="0">
                          <a:latin typeface="David" panose="020E0502060401010101" pitchFamily="34" charset="-79"/>
                          <a:cs typeface="David" panose="020E0502060401010101" pitchFamily="34" charset="-79"/>
                        </a:rPr>
                        <a:t>תרומת ואיכות הביקור </a:t>
                      </a:r>
                      <a:r>
                        <a:rPr lang="he-IL" sz="1600" b="1" i="0" dirty="0">
                          <a:latin typeface="David" panose="020E0502060401010101" pitchFamily="34" charset="-79"/>
                          <a:cs typeface="David" panose="020E0502060401010101" pitchFamily="34" charset="-79"/>
                        </a:rPr>
                        <a:t>באמ"ן?</a:t>
                      </a:r>
                    </a:p>
                  </a:txBody>
                  <a:tcPr anchor="ctr"/>
                </a:tc>
                <a:tc>
                  <a:txBody>
                    <a:bodyPr/>
                    <a:lstStyle/>
                    <a:p>
                      <a:pPr marL="0" algn="ctr" defTabSz="914400" rtl="1" eaLnBrk="1" latinLnBrk="0" hangingPunct="1"/>
                      <a:r>
                        <a:rPr lang="he-IL" sz="1600" b="0" u="none" kern="1200" dirty="0">
                          <a:solidFill>
                            <a:schemeClr val="tx1"/>
                          </a:solidFill>
                          <a:latin typeface="David" panose="020E0502060401010101" pitchFamily="34" charset="-79"/>
                          <a:ea typeface="+mn-ea"/>
                          <a:cs typeface="David" panose="020E0502060401010101" pitchFamily="34" charset="-79"/>
                        </a:rPr>
                        <a:t>4.56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6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6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3246084321"/>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תרומת ואיכות הביקור </a:t>
                      </a:r>
                      <a:r>
                        <a:rPr kumimoji="0" lang="he-IL" sz="16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במוסד?</a:t>
                      </a:r>
                    </a:p>
                  </a:txBody>
                  <a:tcPr anchor="ctr"/>
                </a:tc>
                <a:tc>
                  <a:txBody>
                    <a:bodyPr/>
                    <a:lstStyle/>
                    <a:p>
                      <a:pPr marL="0" algn="ctr" defTabSz="914400" rtl="1" eaLnBrk="1" latinLnBrk="0" hangingPunct="1"/>
                      <a:r>
                        <a:rPr lang="he-IL" sz="1600" b="0" u="none" kern="1200" dirty="0">
                          <a:solidFill>
                            <a:schemeClr val="tx1"/>
                          </a:solidFill>
                          <a:latin typeface="David" panose="020E0502060401010101" pitchFamily="34" charset="-79"/>
                          <a:ea typeface="+mn-ea"/>
                          <a:cs typeface="David" panose="020E0502060401010101" pitchFamily="34" charset="-79"/>
                        </a:rPr>
                        <a:t>4.90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6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600" b="0" u="sng" kern="1200" dirty="0">
                          <a:solidFill>
                            <a:schemeClr val="accent5"/>
                          </a:solidFill>
                          <a:effectLst/>
                          <a:latin typeface="David" panose="020E0502060401010101" pitchFamily="34" charset="-79"/>
                          <a:ea typeface="+mn-ea"/>
                          <a:cs typeface="David" panose="020E0502060401010101" pitchFamily="34" charset="-79"/>
                        </a:rPr>
                        <a:t>5.56</a:t>
                      </a:r>
                    </a:p>
                  </a:txBody>
                  <a:tcPr anchor="ctr"/>
                </a:tc>
                <a:tc>
                  <a:txBody>
                    <a:bodyPr/>
                    <a:lstStyle/>
                    <a:p>
                      <a:pPr marL="0" algn="ctr" defTabSz="914400" rtl="1" eaLnBrk="1" latinLnBrk="0" hangingPunct="1"/>
                      <a:r>
                        <a:rPr lang="he-IL" sz="1600" b="0" u="none" kern="1200" dirty="0">
                          <a:solidFill>
                            <a:schemeClr val="tx1"/>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2426901981"/>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תרומת ואיכות הביקור </a:t>
                      </a:r>
                      <a:r>
                        <a:rPr kumimoji="0" lang="he-IL" sz="16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במשטרה?</a:t>
                      </a:r>
                    </a:p>
                  </a:txBody>
                  <a:tcPr anchor="ctr"/>
                </a:tc>
                <a:tc>
                  <a:txBody>
                    <a:bodyPr/>
                    <a:lstStyle/>
                    <a:p>
                      <a:pPr marL="0" algn="ctr" defTabSz="914400" rtl="1" eaLnBrk="1" latinLnBrk="0" hangingPunct="1"/>
                      <a:r>
                        <a:rPr lang="he-IL" sz="1600" b="0" u="none" kern="1200" dirty="0">
                          <a:solidFill>
                            <a:schemeClr val="accent5"/>
                          </a:solidFill>
                          <a:latin typeface="David" panose="020E0502060401010101" pitchFamily="34" charset="-79"/>
                          <a:ea typeface="+mn-ea"/>
                          <a:cs typeface="David" panose="020E0502060401010101" pitchFamily="34" charset="-79"/>
                        </a:rPr>
                        <a:t>5.06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600"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sz="1600"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600" b="0" u="none" kern="1200" dirty="0">
                          <a:solidFill>
                            <a:schemeClr val="tx1"/>
                          </a:solidFill>
                          <a:latin typeface="David" panose="020E0502060401010101" pitchFamily="34" charset="-79"/>
                          <a:ea typeface="+mn-ea"/>
                          <a:cs typeface="David" panose="020E0502060401010101" pitchFamily="34" charset="-79"/>
                        </a:rPr>
                        <a:t>4.72</a:t>
                      </a:r>
                    </a:p>
                  </a:txBody>
                  <a:tcPr anchor="ctr"/>
                </a:tc>
                <a:tc>
                  <a:txBody>
                    <a:bodyPr/>
                    <a:lstStyle/>
                    <a:p>
                      <a:pPr marL="0" algn="ctr" defTabSz="914400" rtl="1" eaLnBrk="1" latinLnBrk="0" hangingPunct="1"/>
                      <a:r>
                        <a:rPr lang="he-IL" sz="1600" b="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968097194"/>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תרומת ואיכות הסיור- </a:t>
                      </a:r>
                      <a:r>
                        <a:rPr kumimoji="0" lang="he-IL" sz="16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תשתיות לאומיות?</a:t>
                      </a:r>
                    </a:p>
                  </a:txBody>
                  <a:tcPr anchor="ctr"/>
                </a:tc>
                <a:tc>
                  <a:txBody>
                    <a:bodyPr/>
                    <a:lstStyle/>
                    <a:p>
                      <a:pPr marL="0" algn="ctr" defTabSz="914400" rtl="1" eaLnBrk="1" latinLnBrk="0" hangingPunct="1"/>
                      <a:r>
                        <a:rPr lang="he-IL" sz="1600" b="0" u="sng" kern="1200" dirty="0">
                          <a:solidFill>
                            <a:srgbClr val="FF0000"/>
                          </a:solidFill>
                          <a:latin typeface="David" panose="020E0502060401010101" pitchFamily="34" charset="-79"/>
                          <a:ea typeface="+mn-ea"/>
                          <a:cs typeface="David" panose="020E0502060401010101" pitchFamily="34" charset="-79"/>
                        </a:rPr>
                        <a:t>3.39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6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6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4.33</a:t>
                      </a:r>
                    </a:p>
                  </a:txBody>
                  <a:tcPr anchor="ctr"/>
                </a:tc>
                <a:extLst>
                  <a:ext uri="{0D108BD9-81ED-4DB2-BD59-A6C34878D82A}">
                    <a16:rowId xmlns:a16="http://schemas.microsoft.com/office/drawing/2014/main" val="2582515140"/>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תרומת ואיכות הסיור- </a:t>
                      </a:r>
                      <a:r>
                        <a:rPr kumimoji="0" lang="he-IL" sz="16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כלכלה?</a:t>
                      </a: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4.22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6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6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3.8</a:t>
                      </a:r>
                    </a:p>
                  </a:txBody>
                  <a:tcPr anchor="ctr"/>
                </a:tc>
                <a:extLst>
                  <a:ext uri="{0D108BD9-81ED-4DB2-BD59-A6C34878D82A}">
                    <a16:rowId xmlns:a16="http://schemas.microsoft.com/office/drawing/2014/main" val="3435071597"/>
                  </a:ext>
                </a:extLst>
              </a:tr>
              <a:tr h="324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תרומת ימי העיון- </a:t>
                      </a:r>
                      <a:r>
                        <a:rPr kumimoji="0" lang="he-IL" sz="16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סייבר?</a:t>
                      </a: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4.18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6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6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600" b="0" u="sng" kern="1200" dirty="0">
                          <a:solidFill>
                            <a:schemeClr val="accent5"/>
                          </a:solidFill>
                          <a:latin typeface="David" panose="020E0502060401010101" pitchFamily="34" charset="-79"/>
                          <a:ea typeface="+mn-ea"/>
                          <a:cs typeface="David" panose="020E0502060401010101" pitchFamily="34" charset="-79"/>
                        </a:rPr>
                        <a:t>5.41</a:t>
                      </a:r>
                    </a:p>
                  </a:txBody>
                  <a:tcPr anchor="ctr"/>
                </a:tc>
                <a:tc>
                  <a:txBody>
                    <a:bodyPr/>
                    <a:lstStyle/>
                    <a:p>
                      <a:pPr marL="0" algn="ctr" defTabSz="914400" rtl="1" eaLnBrk="1" latinLnBrk="0" hangingPunct="1"/>
                      <a:r>
                        <a:rPr lang="he-IL" sz="1600" b="0" u="none" kern="1200" dirty="0">
                          <a:solidFill>
                            <a:srgbClr val="FF0000"/>
                          </a:solidFill>
                          <a:latin typeface="David" panose="020E0502060401010101" pitchFamily="34" charset="-79"/>
                          <a:ea typeface="+mn-ea"/>
                          <a:cs typeface="David" panose="020E0502060401010101" pitchFamily="34" charset="-79"/>
                        </a:rPr>
                        <a:t>3.0</a:t>
                      </a:r>
                    </a:p>
                  </a:txBody>
                  <a:tcPr anchor="ctr"/>
                </a:tc>
                <a:extLst>
                  <a:ext uri="{0D108BD9-81ED-4DB2-BD59-A6C34878D82A}">
                    <a16:rowId xmlns:a16="http://schemas.microsoft.com/office/drawing/2014/main" val="2506450319"/>
                  </a:ext>
                </a:extLst>
              </a:tr>
              <a:tr h="432000">
                <a:tc gridSpan="5">
                  <a:txBody>
                    <a:bodyPr/>
                    <a:lstStyle/>
                    <a:p>
                      <a:pPr rtl="1"/>
                      <a:r>
                        <a:rPr lang="he-IL" b="1" dirty="0">
                          <a:latin typeface="David" panose="020E0502060401010101" pitchFamily="34" charset="-79"/>
                          <a:cs typeface="David" panose="020E0502060401010101" pitchFamily="34" charset="-79"/>
                        </a:rPr>
                        <a:t>הערות לשימור: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קיימת חשיבות להגעה מטות הארגונים גם אם היה ניתן לקבל את התכנים במליאת מב"ל (*5). השיחות צריך  להיות מכוונות לחלקו של הארגון בביטחון הלאומי ופחות שיחות שיווק</a:t>
                      </a:r>
                      <a:r>
                        <a:rPr lang="en-US" sz="1600" kern="1200" dirty="0">
                          <a:solidFill>
                            <a:schemeClr val="dk1"/>
                          </a:solidFill>
                          <a:latin typeface="David" panose="020E0502060401010101" pitchFamily="34" charset="-79"/>
                          <a:ea typeface="+mn-ea"/>
                          <a:cs typeface="David" panose="020E0502060401010101" pitchFamily="34" charset="-79"/>
                        </a:rPr>
                        <a:t> </a:t>
                      </a:r>
                      <a:r>
                        <a:rPr lang="he-IL" sz="1600" kern="1200" dirty="0">
                          <a:solidFill>
                            <a:schemeClr val="dk1"/>
                          </a:solidFill>
                          <a:latin typeface="David" panose="020E0502060401010101" pitchFamily="34" charset="-79"/>
                          <a:ea typeface="+mn-ea"/>
                          <a:cs typeface="David" panose="020E0502060401010101" pitchFamily="34" charset="-79"/>
                        </a:rPr>
                        <a:t>(הכנה מקדימה של המרצה הבכיר)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איכות סיורי שב"כ, משטרה- תכנון, פתיחות ושקיפות. </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r h="432000">
                <a:tc gridSpan="5">
                  <a:txBody>
                    <a:bodyPr/>
                    <a:lstStyle/>
                    <a:p>
                      <a:pPr rtl="1"/>
                      <a:r>
                        <a:rPr lang="he-IL" sz="1800" b="1" dirty="0">
                          <a:latin typeface="David" panose="020E0502060401010101" pitchFamily="34" charset="-79"/>
                          <a:cs typeface="David" panose="020E0502060401010101" pitchFamily="34" charset="-79"/>
                        </a:rPr>
                        <a:t>הערות לשיפור: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סיור תשתיות לא פגע (*6), לא נעשה שימוש בהמלצות וניסיון החניכים והתוכן לא היה ברמה המתאימה למב"ל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סיור אמ"ן- תחושת ניכור, צורך ביותר תאום ציפיות (*3)</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רוב הסיורים עמוסים- נדרש יותר זמן לדיון בסוגיות המרכזיות שעולות במהלכו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ביקור במשרד ממשלתי גדול (אוצר, משפטים)</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There needs to be discussions for all these trips on tying them to national security, the strategy, and interagency. </a:t>
                      </a:r>
                      <a:endParaRPr lang="he-IL" sz="16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891819463"/>
                  </a:ext>
                </a:extLst>
              </a:tr>
            </a:tbl>
          </a:graphicData>
        </a:graphic>
      </p:graphicFrame>
      <p:sp>
        <p:nvSpPr>
          <p:cNvPr id="5" name="אליפסה 4">
            <a:extLst>
              <a:ext uri="{FF2B5EF4-FFF2-40B4-BE49-F238E27FC236}">
                <a16:creationId xmlns:a16="http://schemas.microsoft.com/office/drawing/2014/main" id="{CAAB7362-DE14-4E35-B8BF-F1B1EE4B67B0}"/>
              </a:ext>
            </a:extLst>
          </p:cNvPr>
          <p:cNvSpPr/>
          <p:nvPr/>
        </p:nvSpPr>
        <p:spPr>
          <a:xfrm>
            <a:off x="717754" y="1755955"/>
            <a:ext cx="589936" cy="353962"/>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345161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תכנים נוספים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015616329"/>
              </p:ext>
            </p:extLst>
          </p:nvPr>
        </p:nvGraphicFramePr>
        <p:xfrm>
          <a:off x="383462" y="1651036"/>
          <a:ext cx="11348314" cy="4810198"/>
        </p:xfrm>
        <a:graphic>
          <a:graphicData uri="http://schemas.openxmlformats.org/drawingml/2006/table">
            <a:tbl>
              <a:tblPr rtl="1" firstRow="1" bandRow="1">
                <a:tableStyleId>{5C22544A-7EE6-4342-B048-85BDC9FD1C3A}</a:tableStyleId>
              </a:tblPr>
              <a:tblGrid>
                <a:gridCol w="6031585">
                  <a:extLst>
                    <a:ext uri="{9D8B030D-6E8A-4147-A177-3AD203B41FA5}">
                      <a16:colId xmlns:a16="http://schemas.microsoft.com/office/drawing/2014/main" val="4212086157"/>
                    </a:ext>
                  </a:extLst>
                </a:gridCol>
                <a:gridCol w="1474387">
                  <a:extLst>
                    <a:ext uri="{9D8B030D-6E8A-4147-A177-3AD203B41FA5}">
                      <a16:colId xmlns:a16="http://schemas.microsoft.com/office/drawing/2014/main" val="3669644278"/>
                    </a:ext>
                  </a:extLst>
                </a:gridCol>
                <a:gridCol w="893568">
                  <a:extLst>
                    <a:ext uri="{9D8B030D-6E8A-4147-A177-3AD203B41FA5}">
                      <a16:colId xmlns:a16="http://schemas.microsoft.com/office/drawing/2014/main" val="608925306"/>
                    </a:ext>
                  </a:extLst>
                </a:gridCol>
                <a:gridCol w="1474387">
                  <a:extLst>
                    <a:ext uri="{9D8B030D-6E8A-4147-A177-3AD203B41FA5}">
                      <a16:colId xmlns:a16="http://schemas.microsoft.com/office/drawing/2014/main" val="1443552393"/>
                    </a:ext>
                  </a:extLst>
                </a:gridCol>
                <a:gridCol w="1474387">
                  <a:extLst>
                    <a:ext uri="{9D8B030D-6E8A-4147-A177-3AD203B41FA5}">
                      <a16:colId xmlns:a16="http://schemas.microsoft.com/office/drawing/2014/main" val="3629592641"/>
                    </a:ext>
                  </a:extLst>
                </a:gridCol>
              </a:tblGrid>
              <a:tr h="634291">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01613">
                <a:tc>
                  <a:txBody>
                    <a:bodyPr/>
                    <a:lstStyle/>
                    <a:p>
                      <a:pPr rtl="1"/>
                      <a:r>
                        <a:rPr lang="he-IL" sz="2000" b="0" dirty="0">
                          <a:latin typeface="David" panose="020E0502060401010101" pitchFamily="34" charset="-79"/>
                          <a:cs typeface="David" panose="020E0502060401010101" pitchFamily="34" charset="-79"/>
                        </a:rPr>
                        <a:t>עד כמה </a:t>
                      </a:r>
                      <a:r>
                        <a:rPr lang="he-IL" sz="2000" b="1" dirty="0">
                          <a:latin typeface="David" panose="020E0502060401010101" pitchFamily="34" charset="-79"/>
                          <a:cs typeface="David" panose="020E0502060401010101" pitchFamily="34" charset="-79"/>
                        </a:rPr>
                        <a:t>לימודי האנגלית, </a:t>
                      </a:r>
                      <a:r>
                        <a:rPr lang="he-IL" sz="2000" b="0" dirty="0">
                          <a:latin typeface="David" panose="020E0502060401010101" pitchFamily="34" charset="-79"/>
                          <a:cs typeface="David" panose="020E0502060401010101" pitchFamily="34" charset="-79"/>
                        </a:rPr>
                        <a:t>דרך שיחות הטלפון קידמו אותך?</a:t>
                      </a:r>
                      <a:endParaRPr lang="he-IL" sz="200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2717569957"/>
                  </a:ext>
                </a:extLst>
              </a:tr>
              <a:tr h="1557241">
                <a:tc gridSpan="5">
                  <a:txBody>
                    <a:bodyPr/>
                    <a:lstStyle/>
                    <a:p>
                      <a:pPr rtl="1"/>
                      <a:r>
                        <a:rPr lang="he-IL" b="1" dirty="0">
                          <a:latin typeface="David" panose="020E0502060401010101" pitchFamily="34" charset="-79"/>
                          <a:cs typeface="David" panose="020E0502060401010101" pitchFamily="34" charset="-79"/>
                        </a:rPr>
                        <a:t>דרכים נוספות לשיפור שליטתך בשפה האנגלית במהלך שנת המב"ל?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דיונים בצוותים באנגלית (*4), גיבוש קבוצות שיח באנגלית במשך השנה. העיקר זה התרגול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לחניכים שמגדירים לעצמם יעד של שיפור האנגלית- להשתלב בצוותים עם הבינלאומיים. יוצאים נתרמים ואף תורמים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העברת הרצאה באנגלית במשך השנה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מלבד השיחות טלפון צריך חומר כתוב</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ערכת שב"כ</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מורה לאנגלית לתרגול נוסף</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501613">
                <a:tc>
                  <a:txBody>
                    <a:bodyPr/>
                    <a:lstStyle/>
                    <a:p>
                      <a:pPr rtl="1"/>
                      <a:r>
                        <a:rPr lang="he-IL" sz="2000" dirty="0">
                          <a:latin typeface="David" panose="020E0502060401010101" pitchFamily="34" charset="-79"/>
                          <a:cs typeface="David" panose="020E0502060401010101" pitchFamily="34" charset="-79"/>
                        </a:rPr>
                        <a:t>האם קיים צורך </a:t>
                      </a:r>
                      <a:r>
                        <a:rPr lang="he-IL" sz="2000" b="1" dirty="0">
                          <a:latin typeface="David" panose="020E0502060401010101" pitchFamily="34" charset="-79"/>
                          <a:cs typeface="David" panose="020E0502060401010101" pitchFamily="34" charset="-79"/>
                        </a:rPr>
                        <a:t>בתהליכי פיתוח אישי </a:t>
                      </a:r>
                      <a:r>
                        <a:rPr lang="he-IL" sz="2000" dirty="0">
                          <a:latin typeface="David" panose="020E0502060401010101" pitchFamily="34" charset="-79"/>
                          <a:cs typeface="David" panose="020E0502060401010101" pitchFamily="34" charset="-79"/>
                        </a:rPr>
                        <a:t>במהלך שנת המב"ל?</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3.0</a:t>
                      </a:r>
                      <a:r>
                        <a:rPr lang="he-IL" sz="1800" b="1" u="none" kern="1200" dirty="0">
                          <a:solidFill>
                            <a:schemeClr val="accent5"/>
                          </a:solidFill>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73456033"/>
                  </a:ext>
                </a:extLst>
              </a:tr>
              <a:tr h="1557241">
                <a:tc gridSpan="5">
                  <a:txBody>
                    <a:bodyPr/>
                    <a:lstStyle/>
                    <a:p>
                      <a:pPr rtl="1"/>
                      <a:r>
                        <a:rPr lang="he-IL" b="1" dirty="0">
                          <a:solidFill>
                            <a:schemeClr val="accent5"/>
                          </a:solidFill>
                          <a:latin typeface="David" panose="020E0502060401010101" pitchFamily="34" charset="-79"/>
                          <a:cs typeface="David" panose="020E0502060401010101" pitchFamily="34" charset="-79"/>
                        </a:rPr>
                        <a:t>* </a:t>
                      </a:r>
                      <a:r>
                        <a:rPr lang="en-US" b="0" u="sng" dirty="0">
                          <a:latin typeface="David" panose="020E0502060401010101" pitchFamily="34" charset="-79"/>
                          <a:cs typeface="David" panose="020E0502060401010101" pitchFamily="34" charset="-79"/>
                        </a:rPr>
                        <a:t>10</a:t>
                      </a:r>
                      <a:r>
                        <a:rPr lang="en-US" b="0" dirty="0">
                          <a:latin typeface="David" panose="020E0502060401010101" pitchFamily="34" charset="-79"/>
                          <a:cs typeface="David" panose="020E0502060401010101" pitchFamily="34" charset="-79"/>
                        </a:rPr>
                        <a:t>/32</a:t>
                      </a:r>
                      <a:r>
                        <a:rPr lang="he-IL" b="0" dirty="0">
                          <a:latin typeface="David" panose="020E0502060401010101" pitchFamily="34" charset="-79"/>
                          <a:cs typeface="David" panose="020E0502060401010101" pitchFamily="34" charset="-79"/>
                        </a:rPr>
                        <a:t> מחניכי המחזור הראו צורך חזק בנושא (6</a:t>
                      </a:r>
                      <a:r>
                        <a:rPr lang="en-US" b="0" dirty="0">
                          <a:latin typeface="David" panose="020E0502060401010101" pitchFamily="34" charset="-79"/>
                          <a:cs typeface="David" panose="020E0502060401010101" pitchFamily="34" charset="-79"/>
                        </a:rPr>
                        <a:t>/</a:t>
                      </a:r>
                      <a:r>
                        <a:rPr lang="he-IL" b="0" dirty="0">
                          <a:latin typeface="David" panose="020E0502060401010101" pitchFamily="34" charset="-79"/>
                          <a:cs typeface="David" panose="020E0502060401010101" pitchFamily="34" charset="-79"/>
                        </a:rPr>
                        <a:t>5)</a:t>
                      </a:r>
                    </a:p>
                    <a:p>
                      <a:pPr rtl="1"/>
                      <a:r>
                        <a:rPr lang="he-IL" b="1" dirty="0">
                          <a:latin typeface="David" panose="020E0502060401010101" pitchFamily="34" charset="-79"/>
                          <a:cs typeface="David" panose="020E0502060401010101" pitchFamily="34" charset="-79"/>
                        </a:rPr>
                        <a:t>חניך שלקח תוכנית מנטורינג או </a:t>
                      </a:r>
                      <a:r>
                        <a:rPr lang="he-IL" b="1" dirty="0" err="1">
                          <a:latin typeface="David" panose="020E0502060401010101" pitchFamily="34" charset="-79"/>
                          <a:cs typeface="David" panose="020E0502060401010101" pitchFamily="34" charset="-79"/>
                        </a:rPr>
                        <a:t>ק'ואצינג</a:t>
                      </a:r>
                      <a:r>
                        <a:rPr lang="he-IL" b="1" dirty="0">
                          <a:latin typeface="David" panose="020E0502060401010101" pitchFamily="34" charset="-79"/>
                          <a:cs typeface="David" panose="020E0502060401010101" pitchFamily="34" charset="-79"/>
                        </a:rPr>
                        <a:t>- הערך את איכות התוכנית?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המנטורינג היה מצוין. ממליצה לשמר את זה (*3)</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המאמנת שלי הייתה מעולה. עזרה לי מאוד בפיתוח האישי. לשימור!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האופן בו מב"ל שיווק, המליץ היה חלש- הרבה פספסו את זה. חשוב לעודד את האנשים בדגש על הקשר הראשוני ולבצע בקרה ומעקב</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עקב חוסר בזמן החלטתי לוותר</a:t>
                      </a:r>
                      <a:endParaRPr lang="he-IL" dirty="0">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62153979"/>
                  </a:ext>
                </a:extLst>
              </a:tr>
            </a:tbl>
          </a:graphicData>
        </a:graphic>
      </p:graphicFrame>
    </p:spTree>
    <p:extLst>
      <p:ext uri="{BB962C8B-B14F-4D97-AF65-F5344CB8AC3E}">
        <p14:creationId xmlns:p14="http://schemas.microsoft.com/office/powerpoint/2010/main" val="2645258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ב'</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עמידה במטרות ההכשרה</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תמונה 1">
            <a:extLst>
              <a:ext uri="{FF2B5EF4-FFF2-40B4-BE49-F238E27FC236}">
                <a16:creationId xmlns:a16="http://schemas.microsoft.com/office/drawing/2014/main" id="{4A6C77BC-1C18-45BB-A784-665ACD13F36C}"/>
              </a:ext>
            </a:extLst>
          </p:cNvPr>
          <p:cNvPicPr>
            <a:picLocks noChangeAspect="1"/>
          </p:cNvPicPr>
          <p:nvPr/>
        </p:nvPicPr>
        <p:blipFill>
          <a:blip r:embed="rId2"/>
          <a:stretch>
            <a:fillRect/>
          </a:stretch>
        </p:blipFill>
        <p:spPr>
          <a:xfrm>
            <a:off x="447377" y="268937"/>
            <a:ext cx="2698945" cy="2668449"/>
          </a:xfrm>
          <a:prstGeom prst="rect">
            <a:avLst/>
          </a:prstGeom>
        </p:spPr>
      </p:pic>
    </p:spTree>
    <p:extLst>
      <p:ext uri="{BB962C8B-B14F-4D97-AF65-F5344CB8AC3E}">
        <p14:creationId xmlns:p14="http://schemas.microsoft.com/office/powerpoint/2010/main" val="2320910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מטרות ההכשרה במב"ל</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952982742"/>
              </p:ext>
            </p:extLst>
          </p:nvPr>
        </p:nvGraphicFramePr>
        <p:xfrm>
          <a:off x="283928" y="1641207"/>
          <a:ext cx="11556000" cy="4176000"/>
        </p:xfrm>
        <a:graphic>
          <a:graphicData uri="http://schemas.openxmlformats.org/drawingml/2006/table">
            <a:tbl>
              <a:tblPr rtl="1" firstRow="1" bandRow="1">
                <a:tableStyleId>{5C22544A-7EE6-4342-B048-85BDC9FD1C3A}</a:tableStyleId>
              </a:tblPr>
              <a:tblGrid>
                <a:gridCol w="5508000">
                  <a:extLst>
                    <a:ext uri="{9D8B030D-6E8A-4147-A177-3AD203B41FA5}">
                      <a16:colId xmlns:a16="http://schemas.microsoft.com/office/drawing/2014/main" val="4212086157"/>
                    </a:ext>
                  </a:extLst>
                </a:gridCol>
                <a:gridCol w="864000">
                  <a:extLst>
                    <a:ext uri="{9D8B030D-6E8A-4147-A177-3AD203B41FA5}">
                      <a16:colId xmlns:a16="http://schemas.microsoft.com/office/drawing/2014/main" val="3669644278"/>
                    </a:ext>
                  </a:extLst>
                </a:gridCol>
                <a:gridCol w="864000">
                  <a:extLst>
                    <a:ext uri="{9D8B030D-6E8A-4147-A177-3AD203B41FA5}">
                      <a16:colId xmlns:a16="http://schemas.microsoft.com/office/drawing/2014/main" val="608925306"/>
                    </a:ext>
                  </a:extLst>
                </a:gridCol>
                <a:gridCol w="864000">
                  <a:extLst>
                    <a:ext uri="{9D8B030D-6E8A-4147-A177-3AD203B41FA5}">
                      <a16:colId xmlns:a16="http://schemas.microsoft.com/office/drawing/2014/main" val="1443552393"/>
                    </a:ext>
                  </a:extLst>
                </a:gridCol>
                <a:gridCol w="864000">
                  <a:extLst>
                    <a:ext uri="{9D8B030D-6E8A-4147-A177-3AD203B41FA5}">
                      <a16:colId xmlns:a16="http://schemas.microsoft.com/office/drawing/2014/main" val="1817204461"/>
                    </a:ext>
                  </a:extLst>
                </a:gridCol>
                <a:gridCol w="864000">
                  <a:extLst>
                    <a:ext uri="{9D8B030D-6E8A-4147-A177-3AD203B41FA5}">
                      <a16:colId xmlns:a16="http://schemas.microsoft.com/office/drawing/2014/main" val="3795776351"/>
                    </a:ext>
                  </a:extLst>
                </a:gridCol>
                <a:gridCol w="864000">
                  <a:extLst>
                    <a:ext uri="{9D8B030D-6E8A-4147-A177-3AD203B41FA5}">
                      <a16:colId xmlns:a16="http://schemas.microsoft.com/office/drawing/2014/main" val="1819638454"/>
                    </a:ext>
                  </a:extLst>
                </a:gridCol>
                <a:gridCol w="864000">
                  <a:extLst>
                    <a:ext uri="{9D8B030D-6E8A-4147-A177-3AD203B41FA5}">
                      <a16:colId xmlns:a16="http://schemas.microsoft.com/office/drawing/2014/main" val="3629592641"/>
                    </a:ext>
                  </a:extLst>
                </a:gridCol>
              </a:tblGrid>
              <a:tr h="836807">
                <a:tc>
                  <a:txBody>
                    <a:bodyPr/>
                    <a:lstStyle/>
                    <a:p>
                      <a:pPr algn="ctr" rtl="1"/>
                      <a:r>
                        <a:rPr lang="he-IL" sz="2400" b="1" kern="1200" dirty="0">
                          <a:solidFill>
                            <a:schemeClr val="lt1"/>
                          </a:solidFill>
                          <a:latin typeface="David" panose="020E0502060401010101" pitchFamily="34" charset="-79"/>
                          <a:ea typeface="+mn-ea"/>
                          <a:cs typeface="David" panose="020E0502060401010101" pitchFamily="34" charset="-79"/>
                        </a:rPr>
                        <a:t>מטרות ההכשרה: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מ"ג</a:t>
                      </a:r>
                    </a:p>
                  </a:txBody>
                  <a:tcPr anchor="ctr"/>
                </a:tc>
                <a:tc>
                  <a:txBody>
                    <a:bodyPr/>
                    <a:lstStyle/>
                    <a:p>
                      <a:pPr algn="ctr" rtl="1"/>
                      <a:r>
                        <a:rPr lang="he-IL" sz="2000" dirty="0">
                          <a:latin typeface="David" panose="020E0502060401010101" pitchFamily="34" charset="-79"/>
                          <a:cs typeface="David" panose="020E0502060401010101" pitchFamily="34" charset="-79"/>
                        </a:rPr>
                        <a:t>מחזור</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מ"ב</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מ"א</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773492">
                <a:tc>
                  <a:txBody>
                    <a:bodyPr/>
                    <a:lstStyle/>
                    <a:p>
                      <a:pPr marL="0" algn="r" defTabSz="914400" rtl="1" eaLnBrk="1" fontAlgn="b" latinLnBrk="0" hangingPunct="1"/>
                      <a:r>
                        <a:rPr lang="he-IL" sz="1800" b="1" kern="1200" dirty="0">
                          <a:solidFill>
                            <a:schemeClr val="dk1"/>
                          </a:solidFill>
                          <a:latin typeface="David" panose="020E0502060401010101" pitchFamily="34" charset="-79"/>
                          <a:ea typeface="+mn-ea"/>
                          <a:cs typeface="David" panose="020E0502060401010101" pitchFamily="34" charset="-79"/>
                        </a:rPr>
                        <a:t>1#- </a:t>
                      </a:r>
                      <a:r>
                        <a:rPr lang="he-IL" sz="1800" b="0" kern="1200" dirty="0">
                          <a:solidFill>
                            <a:schemeClr val="dk1"/>
                          </a:solidFill>
                          <a:latin typeface="David" panose="020E0502060401010101" pitchFamily="34" charset="-79"/>
                          <a:ea typeface="+mn-ea"/>
                          <a:cs typeface="David" panose="020E0502060401010101" pitchFamily="34" charset="-79"/>
                        </a:rPr>
                        <a:t>לימוד וחקירת מרכיבי הביטחון הלאומי השונים של מדינת ישראל וניתוח קשרי הגומלין ביניהם</a:t>
                      </a:r>
                    </a:p>
                  </a:txBody>
                  <a:tcPr marL="6350" marR="6350" marT="6350" marB="0" anchor="b"/>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5.32</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5.52</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773492">
                <a:tc>
                  <a:txBody>
                    <a:bodyPr/>
                    <a:lstStyle/>
                    <a:p>
                      <a:pPr marL="0" algn="r" defTabSz="914400" rtl="1" eaLnBrk="1" fontAlgn="b" latinLnBrk="0" hangingPunct="1"/>
                      <a:r>
                        <a:rPr lang="he-IL" sz="1800" b="1" kern="1200" dirty="0">
                          <a:solidFill>
                            <a:schemeClr val="dk1"/>
                          </a:solidFill>
                          <a:latin typeface="David" panose="020E0502060401010101" pitchFamily="34" charset="-79"/>
                          <a:ea typeface="+mn-ea"/>
                          <a:cs typeface="David" panose="020E0502060401010101" pitchFamily="34" charset="-79"/>
                        </a:rPr>
                        <a:t>2#- </a:t>
                      </a:r>
                      <a:r>
                        <a:rPr lang="he-IL" sz="1800" b="0" kern="1200" dirty="0">
                          <a:solidFill>
                            <a:schemeClr val="dk1"/>
                          </a:solidFill>
                          <a:latin typeface="David" panose="020E0502060401010101" pitchFamily="34" charset="-79"/>
                          <a:ea typeface="+mn-ea"/>
                          <a:cs typeface="David" panose="020E0502060401010101" pitchFamily="34" charset="-79"/>
                        </a:rPr>
                        <a:t>פיתוח יכולות חשיבה אסטרטגית ומערכתית בקרב הלומדים כחלק מהיותם חברים בהנהגה הבכירה במערכות הביטחון הלאומי</a:t>
                      </a:r>
                    </a:p>
                  </a:txBody>
                  <a:tcPr marL="6350" marR="6350" marT="6350" marB="0" anchor="b"/>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5.61</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5.19</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246084321"/>
                  </a:ext>
                </a:extLst>
              </a:tr>
              <a:tr h="773492">
                <a:tc>
                  <a:txBody>
                    <a:bodyPr/>
                    <a:lstStyle/>
                    <a:p>
                      <a:pPr marL="0" algn="r" defTabSz="914400" rtl="1" eaLnBrk="1" fontAlgn="b" latinLnBrk="0" hangingPunct="1"/>
                      <a:r>
                        <a:rPr lang="he-IL" sz="1800" b="1" kern="1200" dirty="0">
                          <a:solidFill>
                            <a:schemeClr val="dk1"/>
                          </a:solidFill>
                          <a:latin typeface="David" panose="020E0502060401010101" pitchFamily="34" charset="-79"/>
                          <a:ea typeface="+mn-ea"/>
                          <a:cs typeface="David" panose="020E0502060401010101" pitchFamily="34" charset="-79"/>
                        </a:rPr>
                        <a:t>3#- </a:t>
                      </a:r>
                      <a:r>
                        <a:rPr lang="he-IL" sz="1800" b="0" kern="1200" dirty="0">
                          <a:solidFill>
                            <a:schemeClr val="dk1"/>
                          </a:solidFill>
                          <a:latin typeface="David" panose="020E0502060401010101" pitchFamily="34" charset="-79"/>
                          <a:ea typeface="+mn-ea"/>
                          <a:cs typeface="David" panose="020E0502060401010101" pitchFamily="34" charset="-79"/>
                        </a:rPr>
                        <a:t>פיתוח ידע יישומי וכלים רלוונטיים באמצעות חקר סוגיות הביטחון הלאומי, במטרה לסייע למערכות הביטחון והממשל</a:t>
                      </a:r>
                    </a:p>
                  </a:txBody>
                  <a:tcPr marL="6350" marR="6350" marT="6350" marB="0" anchor="b"/>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5.14</a:t>
                      </a:r>
                    </a:p>
                  </a:txBody>
                  <a:tcPr anchor="ctr"/>
                </a:tc>
                <a:tc>
                  <a:txBody>
                    <a:bodyPr/>
                    <a:lstStyle/>
                    <a:p>
                      <a:pPr marL="0" algn="ctr" defTabSz="914400" rtl="1" eaLnBrk="1" latinLnBrk="0" hangingPunct="1"/>
                      <a:r>
                        <a:rPr lang="he-IL" sz="1800" b="0" u="none" kern="1200" dirty="0">
                          <a:solidFill>
                            <a:schemeClr val="tx1"/>
                          </a:solidFill>
                          <a:effectLst/>
                          <a:latin typeface="David" panose="020E0502060401010101" pitchFamily="34" charset="-79"/>
                          <a:ea typeface="+mn-ea"/>
                          <a:cs typeface="David" panose="020E0502060401010101" pitchFamily="34" charset="-79"/>
                        </a:rPr>
                        <a:t>4.74</a:t>
                      </a:r>
                    </a:p>
                  </a:txBody>
                  <a:tcPr anchor="ctr"/>
                </a:tc>
                <a:tc>
                  <a:txBody>
                    <a:bodyPr/>
                    <a:lstStyle/>
                    <a:p>
                      <a:pPr marL="0" algn="ctr" defTabSz="914400" rtl="1" eaLnBrk="1" latinLnBrk="0" hangingPunct="1"/>
                      <a:r>
                        <a:rPr lang="he-IL" sz="1800" b="0" u="none" kern="1200" dirty="0">
                          <a:solidFill>
                            <a:schemeClr val="tx1"/>
                          </a:solidFill>
                          <a:effectLst/>
                          <a:latin typeface="David" panose="020E0502060401010101" pitchFamily="34" charset="-79"/>
                          <a:ea typeface="+mn-ea"/>
                          <a:cs typeface="David" panose="020E0502060401010101" pitchFamily="34" charset="-79"/>
                        </a:rPr>
                        <a:t>4.7</a:t>
                      </a:r>
                    </a:p>
                  </a:txBody>
                  <a:tcPr anchor="ctr"/>
                </a:tc>
                <a:tc>
                  <a:txBody>
                    <a:bodyPr/>
                    <a:lstStyle/>
                    <a:p>
                      <a:pPr marL="0" algn="ctr" defTabSz="914400" rtl="1" eaLnBrk="1" latinLnBrk="0" hangingPunct="1"/>
                      <a:r>
                        <a:rPr lang="he-IL" sz="1800" b="0" u="none" kern="1200" dirty="0">
                          <a:solidFill>
                            <a:schemeClr val="tx1"/>
                          </a:solidFill>
                          <a:effectLst/>
                          <a:latin typeface="David" panose="020E0502060401010101" pitchFamily="34" charset="-79"/>
                          <a:ea typeface="+mn-ea"/>
                          <a:cs typeface="David" panose="020E0502060401010101" pitchFamily="34" charset="-79"/>
                        </a:rPr>
                        <a:t>4.8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426901981"/>
                  </a:ext>
                </a:extLst>
              </a:tr>
              <a:tr h="1018717">
                <a:tc gridSpan="8">
                  <a:txBody>
                    <a:bodyPr/>
                    <a:lstStyle/>
                    <a:p>
                      <a:pPr rtl="1"/>
                      <a:r>
                        <a:rPr lang="he-IL" b="1" dirty="0">
                          <a:latin typeface="David" panose="020E0502060401010101" pitchFamily="34" charset="-79"/>
                          <a:cs typeface="David" panose="020E0502060401010101" pitchFamily="34" charset="-79"/>
                        </a:rPr>
                        <a:t>מטרה נוספת לשנת המב"ל בראייתך?:</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פיתוח ניהול בכיר- גיבוש תפיסת תפקיד של מפקד בכיר (*3)</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המטרות המוגדרות טובות- נדרש יותר זמן לאינטגרציה בין התכנים ולחשיבה האסטרטגית</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bl>
          </a:graphicData>
        </a:graphic>
      </p:graphicFrame>
      <p:sp>
        <p:nvSpPr>
          <p:cNvPr id="3" name="אליפסה 2">
            <a:extLst>
              <a:ext uri="{FF2B5EF4-FFF2-40B4-BE49-F238E27FC236}">
                <a16:creationId xmlns:a16="http://schemas.microsoft.com/office/drawing/2014/main" id="{340ED285-F288-4765-9E2B-E5FB339C03DB}"/>
              </a:ext>
            </a:extLst>
          </p:cNvPr>
          <p:cNvSpPr/>
          <p:nvPr/>
        </p:nvSpPr>
        <p:spPr>
          <a:xfrm>
            <a:off x="4670322" y="2654709"/>
            <a:ext cx="737419" cy="1966451"/>
          </a:xfrm>
          <a:prstGeom prst="ellipse">
            <a:avLst/>
          </a:prstGeom>
          <a:noFill/>
          <a:ln w="19050">
            <a:solidFill>
              <a:srgbClr val="FF0000"/>
            </a:solidFill>
            <a:prstDash val="lgDash"/>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dirty="0"/>
          </a:p>
        </p:txBody>
      </p:sp>
    </p:spTree>
    <p:extLst>
      <p:ext uri="{BB962C8B-B14F-4D97-AF65-F5344CB8AC3E}">
        <p14:creationId xmlns:p14="http://schemas.microsoft.com/office/powerpoint/2010/main" val="206375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מטרות ההכשרה במב"ל</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625717212"/>
              </p:ext>
            </p:extLst>
          </p:nvPr>
        </p:nvGraphicFramePr>
        <p:xfrm>
          <a:off x="383463" y="1385561"/>
          <a:ext cx="11348313" cy="5273040"/>
        </p:xfrm>
        <a:graphic>
          <a:graphicData uri="http://schemas.openxmlformats.org/drawingml/2006/table">
            <a:tbl>
              <a:tblPr rtl="1" firstRow="1" bandRow="1">
                <a:tableStyleId>{5C22544A-7EE6-4342-B048-85BDC9FD1C3A}</a:tableStyleId>
              </a:tblPr>
              <a:tblGrid>
                <a:gridCol w="5338058">
                  <a:extLst>
                    <a:ext uri="{9D8B030D-6E8A-4147-A177-3AD203B41FA5}">
                      <a16:colId xmlns:a16="http://schemas.microsoft.com/office/drawing/2014/main" val="4212086157"/>
                    </a:ext>
                  </a:extLst>
                </a:gridCol>
                <a:gridCol w="1304858">
                  <a:extLst>
                    <a:ext uri="{9D8B030D-6E8A-4147-A177-3AD203B41FA5}">
                      <a16:colId xmlns:a16="http://schemas.microsoft.com/office/drawing/2014/main" val="3669644278"/>
                    </a:ext>
                  </a:extLst>
                </a:gridCol>
                <a:gridCol w="790823">
                  <a:extLst>
                    <a:ext uri="{9D8B030D-6E8A-4147-A177-3AD203B41FA5}">
                      <a16:colId xmlns:a16="http://schemas.microsoft.com/office/drawing/2014/main" val="608925306"/>
                    </a:ext>
                  </a:extLst>
                </a:gridCol>
                <a:gridCol w="1304858">
                  <a:extLst>
                    <a:ext uri="{9D8B030D-6E8A-4147-A177-3AD203B41FA5}">
                      <a16:colId xmlns:a16="http://schemas.microsoft.com/office/drawing/2014/main" val="1443552393"/>
                    </a:ext>
                  </a:extLst>
                </a:gridCol>
                <a:gridCol w="1304858">
                  <a:extLst>
                    <a:ext uri="{9D8B030D-6E8A-4147-A177-3AD203B41FA5}">
                      <a16:colId xmlns:a16="http://schemas.microsoft.com/office/drawing/2014/main" val="439869425"/>
                    </a:ext>
                  </a:extLst>
                </a:gridCol>
                <a:gridCol w="1304858">
                  <a:extLst>
                    <a:ext uri="{9D8B030D-6E8A-4147-A177-3AD203B41FA5}">
                      <a16:colId xmlns:a16="http://schemas.microsoft.com/office/drawing/2014/main" val="3629592641"/>
                    </a:ext>
                  </a:extLst>
                </a:gridCol>
              </a:tblGrid>
              <a:tr h="389431">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76000">
                <a:tc>
                  <a:txBody>
                    <a:bodyPr/>
                    <a:lstStyle/>
                    <a:p>
                      <a:pPr rtl="1"/>
                      <a:r>
                        <a:rPr lang="he-IL" sz="1800" b="0" dirty="0">
                          <a:latin typeface="David" panose="020E0502060401010101" pitchFamily="34" charset="-79"/>
                          <a:cs typeface="David" panose="020E0502060401010101" pitchFamily="34" charset="-79"/>
                        </a:rPr>
                        <a:t>באיזה מידה גיבשת לעצמך </a:t>
                      </a:r>
                      <a:r>
                        <a:rPr lang="he-IL" sz="1800" b="1" dirty="0">
                          <a:latin typeface="David" panose="020E0502060401010101" pitchFamily="34" charset="-79"/>
                          <a:cs typeface="David" panose="020E0502060401010101" pitchFamily="34" charset="-79"/>
                        </a:rPr>
                        <a:t>תפיסה אישית של הביטחון הלאומי </a:t>
                      </a:r>
                      <a:r>
                        <a:rPr lang="he-IL" sz="1800" b="0" dirty="0">
                          <a:latin typeface="David" panose="020E0502060401010101" pitchFamily="34" charset="-79"/>
                          <a:cs typeface="David" panose="020E0502060401010101" pitchFamily="34" charset="-79"/>
                        </a:rPr>
                        <a:t>של מדינת ישראל?</a:t>
                      </a:r>
                      <a:endParaRPr lang="he-IL" sz="180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4.75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chemeClr val="accent5"/>
                          </a:solidFill>
                          <a:latin typeface="David" panose="020E0502060401010101" pitchFamily="34" charset="-79"/>
                          <a:ea typeface="+mn-ea"/>
                          <a:cs typeface="David" panose="020E0502060401010101" pitchFamily="34" charset="-79"/>
                        </a:rPr>
                        <a:t>5.07</a:t>
                      </a:r>
                    </a:p>
                  </a:txBody>
                  <a:tcPr anchor="ctr"/>
                </a:tc>
                <a:tc>
                  <a:txBody>
                    <a:bodyPr/>
                    <a:lstStyle/>
                    <a:p>
                      <a:pPr marL="0" algn="ctr" defTabSz="914400" rtl="1" eaLnBrk="1" latinLnBrk="0" hangingPunct="1"/>
                      <a:r>
                        <a:rPr lang="he-IL" sz="2000" b="0" u="none" kern="1200" dirty="0">
                          <a:solidFill>
                            <a:schemeClr val="accent5"/>
                          </a:solidFill>
                          <a:latin typeface="David" panose="020E0502060401010101" pitchFamily="34" charset="-79"/>
                          <a:ea typeface="+mn-ea"/>
                          <a:cs typeface="David" panose="020E0502060401010101" pitchFamily="34" charset="-79"/>
                        </a:rPr>
                        <a:t>5.48</a:t>
                      </a:r>
                    </a:p>
                  </a:txBody>
                  <a:tcPr anchor="ctr"/>
                </a:tc>
                <a:tc>
                  <a:txBody>
                    <a:bodyPr/>
                    <a:lstStyle/>
                    <a:p>
                      <a:pPr marL="0" algn="ctr" defTabSz="914400" rtl="1" eaLnBrk="1" latinLnBrk="0" hangingPunct="1"/>
                      <a:r>
                        <a:rPr lang="he-IL" sz="20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2717569957"/>
                  </a:ext>
                </a:extLst>
              </a:tr>
              <a:tr h="2880000">
                <a:tc gridSpan="6">
                  <a:txBody>
                    <a:bodyPr/>
                    <a:lstStyle/>
                    <a:p>
                      <a:pPr marL="0" indent="0" rtl="1">
                        <a:lnSpc>
                          <a:spcPct val="100000"/>
                        </a:lnSpc>
                        <a:buFont typeface="Arial" panose="020B0604020202020204" pitchFamily="34" charset="0"/>
                        <a:buNone/>
                      </a:pPr>
                      <a:r>
                        <a:rPr lang="he-IL" sz="1800" b="1" i="0" dirty="0">
                          <a:latin typeface="David" panose="020E0502060401010101" pitchFamily="34" charset="-79"/>
                          <a:cs typeface="David" panose="020E0502060401010101" pitchFamily="34" charset="-79"/>
                        </a:rPr>
                        <a:t>מסר אחד </a:t>
                      </a:r>
                      <a:r>
                        <a:rPr lang="he-IL" sz="1800" b="1" i="0" dirty="0" err="1">
                          <a:latin typeface="David" panose="020E0502060401010101" pitchFamily="34" charset="-79"/>
                          <a:cs typeface="David" panose="020E0502060401010101" pitchFamily="34" charset="-79"/>
                        </a:rPr>
                        <a:t>איתו</a:t>
                      </a:r>
                      <a:r>
                        <a:rPr lang="he-IL" sz="1800" b="1" i="0" dirty="0">
                          <a:latin typeface="David" panose="020E0502060401010101" pitchFamily="34" charset="-79"/>
                          <a:cs typeface="David" panose="020E0502060401010101" pitchFamily="34" charset="-79"/>
                        </a:rPr>
                        <a:t> אתה יוצא לגבי תפיסת הביטחון הלאומי של מדינת ישראל?</a:t>
                      </a:r>
                      <a:endParaRPr lang="he-IL" sz="1800" b="1" i="1" dirty="0">
                        <a:latin typeface="David" panose="020E0502060401010101" pitchFamily="34" charset="-79"/>
                        <a:cs typeface="David" panose="020E0502060401010101" pitchFamily="34" charset="-79"/>
                      </a:endParaRP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1) "מדיניות ותפיסה מגובשת ובהירה, למרות שאינה כתובה" (*4) </a:t>
                      </a: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2) "לכלכלה חשיבות עליונה בעוצמתנו" (*3)</a:t>
                      </a: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3) "בישראל הטיה רבה לכיוונים וארגונים ביטחוניים, הדבר פוגע מהותית ביכולתה של ישראל לנהל מערכת שיקולים מאוזנת"</a:t>
                      </a: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4) "החיכוך בין צירי הביטחון הלאומי תמידי וגורלם לעולם תלוי ועומד האחד בשני. </a:t>
                      </a:r>
                      <a:br>
                        <a:rPr lang="en-US" sz="1600" i="1" kern="1200" dirty="0">
                          <a:solidFill>
                            <a:schemeClr val="dk1"/>
                          </a:solidFill>
                          <a:latin typeface="David" panose="020E0502060401010101" pitchFamily="34" charset="-79"/>
                          <a:ea typeface="+mn-ea"/>
                          <a:cs typeface="David" panose="020E0502060401010101" pitchFamily="34" charset="-79"/>
                        </a:rPr>
                      </a:br>
                      <a:r>
                        <a:rPr lang="he-IL" sz="1600" i="1" kern="1200" dirty="0">
                          <a:solidFill>
                            <a:schemeClr val="dk1"/>
                          </a:solidFill>
                          <a:latin typeface="David" panose="020E0502060401010101" pitchFamily="34" charset="-79"/>
                          <a:ea typeface="+mn-ea"/>
                          <a:cs typeface="David" panose="020E0502060401010101" pitchFamily="34" charset="-79"/>
                        </a:rPr>
                        <a:t>עם זאת יש היגיון </a:t>
                      </a:r>
                      <a:r>
                        <a:rPr lang="he-IL" sz="1600" i="1" kern="1200" dirty="0" err="1">
                          <a:solidFill>
                            <a:schemeClr val="dk1"/>
                          </a:solidFill>
                          <a:latin typeface="David" panose="020E0502060401010101" pitchFamily="34" charset="-79"/>
                          <a:ea typeface="+mn-ea"/>
                          <a:cs typeface="David" panose="020E0502060401010101" pitchFamily="34" charset="-79"/>
                        </a:rPr>
                        <a:t>בשגעון</a:t>
                      </a:r>
                      <a:r>
                        <a:rPr lang="he-IL" sz="1600" i="1" kern="1200" dirty="0">
                          <a:solidFill>
                            <a:schemeClr val="dk1"/>
                          </a:solidFill>
                          <a:latin typeface="David" panose="020E0502060401010101" pitchFamily="34" charset="-79"/>
                          <a:ea typeface="+mn-ea"/>
                          <a:cs typeface="David" panose="020E0502060401010101" pitchFamily="34" charset="-79"/>
                        </a:rPr>
                        <a:t>- יש עקרונות יסוד שחלקם עוד משנות ההתגבשות הראשונית של מדינת ישראל"</a:t>
                      </a: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5) "לביטחון הלאומי פנים רבות, שחקנים ומשתתפים, החוכמה הינה לדעת לפעול ביחד ובשיתופי פעולה להצלחת המטרה"</a:t>
                      </a:r>
                    </a:p>
                    <a:p>
                      <a:pPr marL="0" marR="0" lvl="0" indent="0" algn="ctr" defTabSz="914400" rtl="1" eaLnBrk="1" fontAlgn="auto" latinLnBrk="0" hangingPunct="1">
                        <a:lnSpc>
                          <a:spcPct val="150000"/>
                        </a:lnSpc>
                        <a:spcBef>
                          <a:spcPts val="0"/>
                        </a:spcBef>
                        <a:spcAft>
                          <a:spcPts val="0"/>
                        </a:spcAft>
                        <a:buClrTx/>
                        <a:buSzTx/>
                        <a:buFont typeface="Arial" panose="020B0604020202020204" pitchFamily="34" charset="0"/>
                        <a:buNone/>
                        <a:tabLst/>
                        <a:defRPr/>
                      </a:pPr>
                      <a:r>
                        <a:rPr lang="he-IL" sz="1600" i="1" kern="1200" dirty="0">
                          <a:solidFill>
                            <a:schemeClr val="dk1"/>
                          </a:solidFill>
                          <a:latin typeface="David" panose="020E0502060401010101" pitchFamily="34" charset="-79"/>
                          <a:ea typeface="+mn-ea"/>
                          <a:cs typeface="David" panose="020E0502060401010101" pitchFamily="34" charset="-79"/>
                        </a:rPr>
                        <a:t>6) "בעיות הפנים והזהות הלאומית הם לב הבעיות של הביטחון הלאומי אצלנו וברוב המדינות שביקרנו בהם"</a:t>
                      </a:r>
                      <a:endParaRPr lang="he-IL" sz="1400" i="1" kern="1200" dirty="0">
                        <a:solidFill>
                          <a:schemeClr val="dk1"/>
                        </a:solidFill>
                        <a:latin typeface="David" panose="020E0502060401010101" pitchFamily="34" charset="-79"/>
                        <a:ea typeface="+mn-ea"/>
                        <a:cs typeface="David" panose="020E0502060401010101" pitchFamily="34" charset="-79"/>
                      </a:endParaRPr>
                    </a:p>
                  </a:txBody>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972000">
                <a:tc gridSpan="6">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800" b="1" kern="1200" dirty="0">
                          <a:solidFill>
                            <a:schemeClr val="dk1"/>
                          </a:solidFill>
                          <a:latin typeface="David" panose="020E0502060401010101" pitchFamily="34" charset="-79"/>
                          <a:ea typeface="+mn-ea"/>
                          <a:cs typeface="David" panose="020E0502060401010101" pitchFamily="34" charset="-79"/>
                        </a:rPr>
                        <a:t>אירועים, מרצים, ותכנים משמעותיים אשר השפיעו עלייך בגיבוש תפיסתך על הביטחון הלאומי?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סיורים, סיורים- ישראל וחו"ל (מפוצל..)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אקדמיה- דימה </a:t>
                      </a:r>
                      <a:r>
                        <a:rPr lang="he-IL" sz="1600" kern="1200" dirty="0" err="1">
                          <a:solidFill>
                            <a:schemeClr val="dk1"/>
                          </a:solidFill>
                          <a:latin typeface="David" panose="020E0502060401010101" pitchFamily="34" charset="-79"/>
                          <a:ea typeface="+mn-ea"/>
                          <a:cs typeface="David" panose="020E0502060401010101" pitchFamily="34" charset="-79"/>
                        </a:rPr>
                        <a:t>אדמסקי</a:t>
                      </a:r>
                      <a:r>
                        <a:rPr lang="he-IL" sz="1600" kern="1200" dirty="0">
                          <a:solidFill>
                            <a:schemeClr val="dk1"/>
                          </a:solidFill>
                          <a:latin typeface="David" panose="020E0502060401010101" pitchFamily="34" charset="-79"/>
                          <a:ea typeface="+mn-ea"/>
                          <a:cs typeface="David" panose="020E0502060401010101" pitchFamily="34" charset="-79"/>
                        </a:rPr>
                        <a:t>, יוסי בן ארצי, סוזי </a:t>
                      </a:r>
                      <a:endParaRPr lang="en-US"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Suzie and Dima are excellent instructors.  I would broaden their exposure within the course to the students</a:t>
                      </a:r>
                      <a:endParaRPr lang="he-IL"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בכירים- דן מרידור, ניצן אלון, תמיר </a:t>
                      </a:r>
                      <a:r>
                        <a:rPr lang="he-IL" sz="1600" kern="1200" dirty="0" err="1">
                          <a:solidFill>
                            <a:schemeClr val="dk1"/>
                          </a:solidFill>
                          <a:latin typeface="David" panose="020E0502060401010101" pitchFamily="34" charset="-79"/>
                          <a:ea typeface="+mn-ea"/>
                          <a:cs typeface="David" panose="020E0502060401010101" pitchFamily="34" charset="-79"/>
                        </a:rPr>
                        <a:t>הימן</a:t>
                      </a:r>
                      <a:r>
                        <a:rPr lang="he-IL" sz="1600" kern="1200" dirty="0">
                          <a:solidFill>
                            <a:schemeClr val="dk1"/>
                          </a:solidFill>
                          <a:latin typeface="David" panose="020E0502060401010101" pitchFamily="34" charset="-79"/>
                          <a:ea typeface="+mn-ea"/>
                          <a:cs typeface="David" panose="020E0502060401010101" pitchFamily="34" charset="-79"/>
                        </a:rPr>
                        <a:t>, בוגי</a:t>
                      </a:r>
                    </a:p>
                  </a:txBody>
                  <a:tcPr>
                    <a:lnB w="12700" cap="flat" cmpd="sng" algn="ctr">
                      <a:solidFill>
                        <a:schemeClr val="tx1"/>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506034249"/>
                  </a:ext>
                </a:extLst>
              </a:tr>
            </a:tbl>
          </a:graphicData>
        </a:graphic>
      </p:graphicFrame>
    </p:spTree>
    <p:extLst>
      <p:ext uri="{BB962C8B-B14F-4D97-AF65-F5344CB8AC3E}">
        <p14:creationId xmlns:p14="http://schemas.microsoft.com/office/powerpoint/2010/main" val="3794466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מאפייני תוכנית הלימודים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nvPr>
        </p:nvGraphicFramePr>
        <p:xfrm>
          <a:off x="432620" y="1523216"/>
          <a:ext cx="11299156" cy="2240532"/>
        </p:xfrm>
        <a:graphic>
          <a:graphicData uri="http://schemas.openxmlformats.org/drawingml/2006/table">
            <a:tbl>
              <a:tblPr rtl="1" firstRow="1" bandRow="1">
                <a:tableStyleId>{5C22544A-7EE6-4342-B048-85BDC9FD1C3A}</a:tableStyleId>
              </a:tblPr>
              <a:tblGrid>
                <a:gridCol w="5714434">
                  <a:extLst>
                    <a:ext uri="{9D8B030D-6E8A-4147-A177-3AD203B41FA5}">
                      <a16:colId xmlns:a16="http://schemas.microsoft.com/office/drawing/2014/main" val="4212086157"/>
                    </a:ext>
                  </a:extLst>
                </a:gridCol>
                <a:gridCol w="2073008">
                  <a:extLst>
                    <a:ext uri="{9D8B030D-6E8A-4147-A177-3AD203B41FA5}">
                      <a16:colId xmlns:a16="http://schemas.microsoft.com/office/drawing/2014/main" val="3669644278"/>
                    </a:ext>
                  </a:extLst>
                </a:gridCol>
                <a:gridCol w="1755857">
                  <a:extLst>
                    <a:ext uri="{9D8B030D-6E8A-4147-A177-3AD203B41FA5}">
                      <a16:colId xmlns:a16="http://schemas.microsoft.com/office/drawing/2014/main" val="608925306"/>
                    </a:ext>
                  </a:extLst>
                </a:gridCol>
                <a:gridCol w="1755857">
                  <a:extLst>
                    <a:ext uri="{9D8B030D-6E8A-4147-A177-3AD203B41FA5}">
                      <a16:colId xmlns:a16="http://schemas.microsoft.com/office/drawing/2014/main" val="1443552393"/>
                    </a:ext>
                  </a:extLst>
                </a:gridCol>
              </a:tblGrid>
              <a:tr h="476508">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קיים איזון בין תיאוריה לפרקטיקה</a:t>
                      </a:r>
                    </a:p>
                  </a:txBody>
                  <a:tcPr anchor="ctr"/>
                </a:tc>
                <a:tc>
                  <a:txBody>
                    <a:bodyPr/>
                    <a:lstStyle/>
                    <a:p>
                      <a:pPr algn="ctr" rtl="1"/>
                      <a:r>
                        <a:rPr lang="he-IL" sz="2000" dirty="0">
                          <a:latin typeface="David" panose="020E0502060401010101" pitchFamily="34" charset="-79"/>
                          <a:cs typeface="David" panose="020E0502060401010101" pitchFamily="34" charset="-79"/>
                        </a:rPr>
                        <a:t>תיאורטית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מידיי</a:t>
                      </a:r>
                    </a:p>
                  </a:txBody>
                  <a:tcPr anchor="ctr"/>
                </a:tc>
                <a:tc>
                  <a:txBody>
                    <a:bodyPr/>
                    <a:lstStyle/>
                    <a:p>
                      <a:pPr algn="ctr" rtl="1"/>
                      <a:r>
                        <a:rPr lang="he-IL" sz="2000" dirty="0">
                          <a:latin typeface="David" panose="020E0502060401010101" pitchFamily="34" charset="-79"/>
                          <a:cs typeface="David" panose="020E0502060401010101" pitchFamily="34" charset="-79"/>
                        </a:rPr>
                        <a:t>יישומית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מידיי</a:t>
                      </a:r>
                    </a:p>
                  </a:txBody>
                  <a:tcPr anchor="ctr"/>
                </a:tc>
                <a:extLst>
                  <a:ext uri="{0D108BD9-81ED-4DB2-BD59-A6C34878D82A}">
                    <a16:rowId xmlns:a16="http://schemas.microsoft.com/office/drawing/2014/main" val="3113162872"/>
                  </a:ext>
                </a:extLst>
              </a:tr>
              <a:tr h="769746">
                <a:tc>
                  <a:txBody>
                    <a:bodyPr/>
                    <a:lstStyle/>
                    <a:p>
                      <a:pPr rtl="1"/>
                      <a:r>
                        <a:rPr lang="he-IL" sz="1800" b="0" dirty="0">
                          <a:latin typeface="David" panose="020E0502060401010101" pitchFamily="34" charset="-79"/>
                          <a:cs typeface="David" panose="020E0502060401010101" pitchFamily="34" charset="-79"/>
                        </a:rPr>
                        <a:t>התייחס ליחס הקיים בתוכנית בין התשתית התיאורטית-מושגית לחלקים היישומיים-מעשיים </a:t>
                      </a:r>
                      <a:r>
                        <a:rPr lang="he-IL" sz="1800" b="1" dirty="0">
                          <a:latin typeface="David" panose="020E0502060401010101" pitchFamily="34" charset="-79"/>
                          <a:cs typeface="David" panose="020E0502060401010101" pitchFamily="34" charset="-79"/>
                        </a:rPr>
                        <a:t>(ישראלים)?</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14 (43%)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1" dirty="0">
                          <a:solidFill>
                            <a:srgbClr val="FF0000"/>
                          </a:solidFill>
                          <a:latin typeface="David" panose="020E0502060401010101" pitchFamily="34" charset="-79"/>
                          <a:cs typeface="David" panose="020E0502060401010101" pitchFamily="34" charset="-79"/>
                        </a:rPr>
                        <a:t>17 (53%)</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1 (4%)</a:t>
                      </a:r>
                    </a:p>
                  </a:txBody>
                  <a:tcPr anchor="ctr"/>
                </a:tc>
                <a:extLst>
                  <a:ext uri="{0D108BD9-81ED-4DB2-BD59-A6C34878D82A}">
                    <a16:rowId xmlns:a16="http://schemas.microsoft.com/office/drawing/2014/main" val="2717569957"/>
                  </a:ext>
                </a:extLst>
              </a:tr>
              <a:tr h="769746">
                <a:tc>
                  <a:txBody>
                    <a:bodyPr/>
                    <a:lstStyle/>
                    <a:p>
                      <a:pPr rtl="1"/>
                      <a:r>
                        <a:rPr lang="he-IL" sz="1800" b="0" dirty="0">
                          <a:latin typeface="David" panose="020E0502060401010101" pitchFamily="34" charset="-79"/>
                          <a:cs typeface="David" panose="020E0502060401010101" pitchFamily="34" charset="-79"/>
                        </a:rPr>
                        <a:t>התייחס ליחס הקיים בתוכנית בין התשתית התיאורטית-מושגית לחלקים היישומיים-מעשיים </a:t>
                      </a:r>
                      <a:r>
                        <a:rPr lang="he-IL" sz="1800" b="1" dirty="0">
                          <a:latin typeface="David" panose="020E0502060401010101" pitchFamily="34" charset="-79"/>
                          <a:cs typeface="David" panose="020E0502060401010101" pitchFamily="34" charset="-79"/>
                        </a:rPr>
                        <a:t>(בינ"ל)?</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 (66%)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solidFill>
                            <a:schemeClr val="tx1"/>
                          </a:solidFill>
                          <a:latin typeface="David" panose="020E0502060401010101" pitchFamily="34" charset="-79"/>
                          <a:cs typeface="David" panose="020E0502060401010101" pitchFamily="34" charset="-79"/>
                        </a:rPr>
                        <a:t>2 (33%)</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469491860"/>
                  </a:ext>
                </a:extLst>
              </a:tr>
            </a:tbl>
          </a:graphicData>
        </a:graphic>
      </p:graphicFrame>
      <p:graphicFrame>
        <p:nvGraphicFramePr>
          <p:cNvPr id="6" name="טבלה 5">
            <a:extLst>
              <a:ext uri="{FF2B5EF4-FFF2-40B4-BE49-F238E27FC236}">
                <a16:creationId xmlns:a16="http://schemas.microsoft.com/office/drawing/2014/main" id="{2298A83E-54B2-464A-A966-EE19AE939779}"/>
              </a:ext>
            </a:extLst>
          </p:cNvPr>
          <p:cNvGraphicFramePr>
            <a:graphicFrameLocks noGrp="1"/>
          </p:cNvGraphicFramePr>
          <p:nvPr>
            <p:extLst/>
          </p:nvPr>
        </p:nvGraphicFramePr>
        <p:xfrm>
          <a:off x="432620" y="4055022"/>
          <a:ext cx="11299156" cy="2240532"/>
        </p:xfrm>
        <a:graphic>
          <a:graphicData uri="http://schemas.openxmlformats.org/drawingml/2006/table">
            <a:tbl>
              <a:tblPr rtl="1" firstRow="1" bandRow="1">
                <a:tableStyleId>{5C22544A-7EE6-4342-B048-85BDC9FD1C3A}</a:tableStyleId>
              </a:tblPr>
              <a:tblGrid>
                <a:gridCol w="5714434">
                  <a:extLst>
                    <a:ext uri="{9D8B030D-6E8A-4147-A177-3AD203B41FA5}">
                      <a16:colId xmlns:a16="http://schemas.microsoft.com/office/drawing/2014/main" val="4212086157"/>
                    </a:ext>
                  </a:extLst>
                </a:gridCol>
                <a:gridCol w="2084439">
                  <a:extLst>
                    <a:ext uri="{9D8B030D-6E8A-4147-A177-3AD203B41FA5}">
                      <a16:colId xmlns:a16="http://schemas.microsoft.com/office/drawing/2014/main" val="3669644278"/>
                    </a:ext>
                  </a:extLst>
                </a:gridCol>
                <a:gridCol w="1769806">
                  <a:extLst>
                    <a:ext uri="{9D8B030D-6E8A-4147-A177-3AD203B41FA5}">
                      <a16:colId xmlns:a16="http://schemas.microsoft.com/office/drawing/2014/main" val="608925306"/>
                    </a:ext>
                  </a:extLst>
                </a:gridCol>
                <a:gridCol w="1730477">
                  <a:extLst>
                    <a:ext uri="{9D8B030D-6E8A-4147-A177-3AD203B41FA5}">
                      <a16:colId xmlns:a16="http://schemas.microsoft.com/office/drawing/2014/main" val="1443552393"/>
                    </a:ext>
                  </a:extLst>
                </a:gridCol>
              </a:tblGrid>
              <a:tr h="476508">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קיים איזון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בין עומק לרוחב</a:t>
                      </a:r>
                    </a:p>
                  </a:txBody>
                  <a:tcPr anchor="ctr"/>
                </a:tc>
                <a:tc>
                  <a:txBody>
                    <a:bodyPr/>
                    <a:lstStyle/>
                    <a:p>
                      <a:pPr algn="ctr" rtl="1"/>
                      <a:r>
                        <a:rPr lang="he-IL" sz="2000" dirty="0">
                          <a:latin typeface="David" panose="020E0502060401010101" pitchFamily="34" charset="-79"/>
                          <a:cs typeface="David" panose="020E0502060401010101" pitchFamily="34" charset="-79"/>
                        </a:rPr>
                        <a:t>נושאים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רבים מידי</a:t>
                      </a:r>
                    </a:p>
                  </a:txBody>
                  <a:tcPr anchor="ctr"/>
                </a:tc>
                <a:tc>
                  <a:txBody>
                    <a:bodyPr/>
                    <a:lstStyle/>
                    <a:p>
                      <a:pPr algn="ctr" rtl="1"/>
                      <a:r>
                        <a:rPr lang="he-IL" sz="2000" dirty="0">
                          <a:latin typeface="David" panose="020E0502060401010101" pitchFamily="34" charset="-79"/>
                          <a:cs typeface="David" panose="020E0502060401010101" pitchFamily="34" charset="-79"/>
                        </a:rPr>
                        <a:t>נושאים </a:t>
                      </a:r>
                      <a:br>
                        <a:rPr lang="en-US" sz="2000" dirty="0">
                          <a:latin typeface="David" panose="020E0502060401010101" pitchFamily="34" charset="-79"/>
                          <a:cs typeface="David" panose="020E0502060401010101" pitchFamily="34" charset="-79"/>
                        </a:rPr>
                      </a:br>
                      <a:r>
                        <a:rPr lang="he-IL" sz="2000" dirty="0">
                          <a:latin typeface="David" panose="020E0502060401010101" pitchFamily="34" charset="-79"/>
                          <a:cs typeface="David" panose="020E0502060401010101" pitchFamily="34" charset="-79"/>
                        </a:rPr>
                        <a:t>מועטים מידיי</a:t>
                      </a:r>
                    </a:p>
                  </a:txBody>
                  <a:tcPr anchor="ctr"/>
                </a:tc>
                <a:extLst>
                  <a:ext uri="{0D108BD9-81ED-4DB2-BD59-A6C34878D82A}">
                    <a16:rowId xmlns:a16="http://schemas.microsoft.com/office/drawing/2014/main" val="3113162872"/>
                  </a:ext>
                </a:extLst>
              </a:tr>
              <a:tr h="769746">
                <a:tc>
                  <a:txBody>
                    <a:bodyPr/>
                    <a:lstStyle/>
                    <a:p>
                      <a:pPr rtl="1"/>
                      <a:r>
                        <a:rPr lang="he-IL" sz="1800" b="0" dirty="0">
                          <a:latin typeface="David" panose="020E0502060401010101" pitchFamily="34" charset="-79"/>
                          <a:cs typeface="David" panose="020E0502060401010101" pitchFamily="34" charset="-79"/>
                        </a:rPr>
                        <a:t>המתח בין 'העומק לרוחב' במב"ל? </a:t>
                      </a:r>
                      <a:r>
                        <a:rPr lang="he-IL" sz="1800" b="1" dirty="0">
                          <a:latin typeface="David" panose="020E0502060401010101" pitchFamily="34" charset="-79"/>
                          <a:cs typeface="David" panose="020E0502060401010101" pitchFamily="34" charset="-79"/>
                        </a:rPr>
                        <a:t>(ישראלים)?</a:t>
                      </a:r>
                    </a:p>
                  </a:txBody>
                  <a:tcPr anchor="ctr"/>
                </a:tc>
                <a:tc>
                  <a:txBody>
                    <a:bodyPr/>
                    <a:lstStyle/>
                    <a:p>
                      <a:pPr marL="0" algn="ctr" defTabSz="914400" rtl="1" eaLnBrk="1" latinLnBrk="0" hangingPunct="1"/>
                      <a:r>
                        <a:rPr lang="he-IL" sz="2000" b="0" u="none" kern="1200" dirty="0">
                          <a:solidFill>
                            <a:schemeClr val="accent5"/>
                          </a:solidFill>
                          <a:latin typeface="David" panose="020E0502060401010101" pitchFamily="34" charset="-79"/>
                          <a:ea typeface="+mn-ea"/>
                          <a:cs typeface="David" panose="020E0502060401010101" pitchFamily="34" charset="-79"/>
                        </a:rPr>
                        <a:t>19 (59%)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dirty="0">
                          <a:solidFill>
                            <a:schemeClr val="tx1"/>
                          </a:solidFill>
                          <a:latin typeface="David" panose="020E0502060401010101" pitchFamily="34" charset="-79"/>
                          <a:cs typeface="David" panose="020E0502060401010101" pitchFamily="34" charset="-79"/>
                        </a:rPr>
                        <a:t>12 (37%)</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1 (4%)</a:t>
                      </a:r>
                    </a:p>
                  </a:txBody>
                  <a:tcPr anchor="ctr"/>
                </a:tc>
                <a:extLst>
                  <a:ext uri="{0D108BD9-81ED-4DB2-BD59-A6C34878D82A}">
                    <a16:rowId xmlns:a16="http://schemas.microsoft.com/office/drawing/2014/main" val="2717569957"/>
                  </a:ext>
                </a:extLst>
              </a:tr>
              <a:tr h="769746">
                <a:tc>
                  <a:txBody>
                    <a:bodyPr/>
                    <a:lstStyle/>
                    <a:p>
                      <a:pPr rtl="1"/>
                      <a:r>
                        <a:rPr lang="he-IL" sz="1800" b="0" dirty="0">
                          <a:latin typeface="David" panose="020E0502060401010101" pitchFamily="34" charset="-79"/>
                          <a:cs typeface="David" panose="020E0502060401010101" pitchFamily="34" charset="-79"/>
                        </a:rPr>
                        <a:t>המתח בין 'העומק לרוחב' במב"ל? </a:t>
                      </a:r>
                      <a:r>
                        <a:rPr lang="he-IL" sz="1800" b="1" dirty="0">
                          <a:latin typeface="David" panose="020E0502060401010101" pitchFamily="34" charset="-79"/>
                          <a:cs typeface="David" panose="020E0502060401010101" pitchFamily="34" charset="-79"/>
                        </a:rPr>
                        <a:t>(בינ"ל)?</a:t>
                      </a:r>
                    </a:p>
                  </a:txBody>
                  <a:tcPr anchor="ctr"/>
                </a:tc>
                <a:tc>
                  <a:txBody>
                    <a:bodyPr/>
                    <a:lstStyle/>
                    <a:p>
                      <a:pPr marL="0" algn="ctr" defTabSz="914400" rtl="1" eaLnBrk="1" latinLnBrk="0" hangingPunct="1"/>
                      <a:r>
                        <a:rPr lang="he-IL" sz="2000" b="0" u="none" kern="1200" dirty="0">
                          <a:solidFill>
                            <a:schemeClr val="accent5"/>
                          </a:solidFill>
                          <a:latin typeface="David" panose="020E0502060401010101" pitchFamily="34" charset="-79"/>
                          <a:ea typeface="+mn-ea"/>
                          <a:cs typeface="David" panose="020E0502060401010101" pitchFamily="34" charset="-79"/>
                        </a:rPr>
                        <a:t>5 (83%)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solidFill>
                            <a:schemeClr val="tx1"/>
                          </a:solidFill>
                          <a:latin typeface="David" panose="020E0502060401010101" pitchFamily="34" charset="-79"/>
                          <a:cs typeface="David" panose="020E0502060401010101" pitchFamily="34" charset="-79"/>
                        </a:rPr>
                        <a:t>1 (17%)</a:t>
                      </a:r>
                    </a:p>
                  </a:txBody>
                  <a:tcPr anchor="ctr"/>
                </a:tc>
                <a:tc>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69491860"/>
                  </a:ext>
                </a:extLst>
              </a:tr>
            </a:tbl>
          </a:graphicData>
        </a:graphic>
      </p:graphicFrame>
      <p:sp>
        <p:nvSpPr>
          <p:cNvPr id="5" name="אליפסה 4">
            <a:extLst>
              <a:ext uri="{FF2B5EF4-FFF2-40B4-BE49-F238E27FC236}">
                <a16:creationId xmlns:a16="http://schemas.microsoft.com/office/drawing/2014/main" id="{C417570D-6DAF-41D2-BF9D-100DAC0AFF45}"/>
              </a:ext>
            </a:extLst>
          </p:cNvPr>
          <p:cNvSpPr/>
          <p:nvPr/>
        </p:nvSpPr>
        <p:spPr>
          <a:xfrm>
            <a:off x="2458065" y="2289519"/>
            <a:ext cx="1297857" cy="630661"/>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אליפסה 6">
            <a:extLst>
              <a:ext uri="{FF2B5EF4-FFF2-40B4-BE49-F238E27FC236}">
                <a16:creationId xmlns:a16="http://schemas.microsoft.com/office/drawing/2014/main" id="{90E63EEF-61A8-415E-8D5D-C6BD36BB3A09}"/>
              </a:ext>
            </a:extLst>
          </p:cNvPr>
          <p:cNvSpPr/>
          <p:nvPr/>
        </p:nvSpPr>
        <p:spPr>
          <a:xfrm>
            <a:off x="4281949" y="4820629"/>
            <a:ext cx="1297857" cy="630661"/>
          </a:xfrm>
          <a:prstGeom prst="ellipse">
            <a:avLst/>
          </a:prstGeom>
          <a:noFill/>
          <a:ln w="1905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2820757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מרכיבי תוכנית הלימודים</a:t>
            </a:r>
          </a:p>
        </p:txBody>
      </p:sp>
      <p:graphicFrame>
        <p:nvGraphicFramePr>
          <p:cNvPr id="9" name="תרשים 8">
            <a:extLst>
              <a:ext uri="{FF2B5EF4-FFF2-40B4-BE49-F238E27FC236}">
                <a16:creationId xmlns:a16="http://schemas.microsoft.com/office/drawing/2014/main" id="{EA6018C3-AFA6-4B28-83C6-19946CB2B373}"/>
              </a:ext>
            </a:extLst>
          </p:cNvPr>
          <p:cNvGraphicFramePr>
            <a:graphicFrameLocks/>
          </p:cNvGraphicFramePr>
          <p:nvPr>
            <p:extLst>
              <p:ext uri="{D42A27DB-BD31-4B8C-83A1-F6EECF244321}">
                <p14:modId xmlns:p14="http://schemas.microsoft.com/office/powerpoint/2010/main" val="1063955402"/>
              </p:ext>
            </p:extLst>
          </p:nvPr>
        </p:nvGraphicFramePr>
        <p:xfrm>
          <a:off x="1543661" y="2254536"/>
          <a:ext cx="9111618" cy="422049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0E4CB65-5963-4F99-9413-CB72EE7B44AB}"/>
              </a:ext>
            </a:extLst>
          </p:cNvPr>
          <p:cNvSpPr txBox="1"/>
          <p:nvPr/>
        </p:nvSpPr>
        <p:spPr>
          <a:xfrm>
            <a:off x="2369575" y="1629877"/>
            <a:ext cx="9111618" cy="461665"/>
          </a:xfrm>
          <a:prstGeom prst="rect">
            <a:avLst/>
          </a:prstGeom>
          <a:noFill/>
        </p:spPr>
        <p:txBody>
          <a:bodyPr wrap="square" rtlCol="1">
            <a:spAutoFit/>
          </a:bodyPr>
          <a:lstStyle/>
          <a:p>
            <a:r>
              <a:rPr lang="he-IL" sz="2400" b="1" dirty="0">
                <a:latin typeface="David" panose="020E0502060401010101" pitchFamily="34" charset="-79"/>
                <a:cs typeface="David" panose="020E0502060401010101" pitchFamily="34" charset="-79"/>
              </a:rPr>
              <a:t>נתח את היקף כל אחד ממרכיבי הביטחון הלאומי כפי שלהערכתך נלמד השנה? </a:t>
            </a:r>
            <a:endParaRPr lang="he-IL" sz="2400" b="1" dirty="0"/>
          </a:p>
        </p:txBody>
      </p:sp>
    </p:spTree>
    <p:extLst>
      <p:ext uri="{BB962C8B-B14F-4D97-AF65-F5344CB8AC3E}">
        <p14:creationId xmlns:p14="http://schemas.microsoft.com/office/powerpoint/2010/main" val="2961749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01688" y="230970"/>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מרכיבי תוכנית הלימודים</a:t>
            </a:r>
          </a:p>
        </p:txBody>
      </p:sp>
      <p:graphicFrame>
        <p:nvGraphicFramePr>
          <p:cNvPr id="5" name="טבלה 4">
            <a:extLst>
              <a:ext uri="{FF2B5EF4-FFF2-40B4-BE49-F238E27FC236}">
                <a16:creationId xmlns:a16="http://schemas.microsoft.com/office/drawing/2014/main" id="{247D7D79-5014-4A1A-9DF0-E02152B25CCA}"/>
              </a:ext>
            </a:extLst>
          </p:cNvPr>
          <p:cNvGraphicFramePr>
            <a:graphicFrameLocks noGrp="1"/>
          </p:cNvGraphicFramePr>
          <p:nvPr>
            <p:extLst>
              <p:ext uri="{D42A27DB-BD31-4B8C-83A1-F6EECF244321}">
                <p14:modId xmlns:p14="http://schemas.microsoft.com/office/powerpoint/2010/main" val="1494126706"/>
              </p:ext>
            </p:extLst>
          </p:nvPr>
        </p:nvGraphicFramePr>
        <p:xfrm>
          <a:off x="302931" y="1760756"/>
          <a:ext cx="11595991" cy="1188000"/>
        </p:xfrm>
        <a:graphic>
          <a:graphicData uri="http://schemas.openxmlformats.org/drawingml/2006/table">
            <a:tbl>
              <a:tblPr rtl="1" firstRow="1" bandRow="1">
                <a:tableStyleId>{5C22544A-7EE6-4342-B048-85BDC9FD1C3A}</a:tableStyleId>
              </a:tblPr>
              <a:tblGrid>
                <a:gridCol w="5389971">
                  <a:extLst>
                    <a:ext uri="{9D8B030D-6E8A-4147-A177-3AD203B41FA5}">
                      <a16:colId xmlns:a16="http://schemas.microsoft.com/office/drawing/2014/main" val="4212086157"/>
                    </a:ext>
                  </a:extLst>
                </a:gridCol>
                <a:gridCol w="1553496">
                  <a:extLst>
                    <a:ext uri="{9D8B030D-6E8A-4147-A177-3AD203B41FA5}">
                      <a16:colId xmlns:a16="http://schemas.microsoft.com/office/drawing/2014/main" val="3669644278"/>
                    </a:ext>
                  </a:extLst>
                </a:gridCol>
                <a:gridCol w="928912">
                  <a:extLst>
                    <a:ext uri="{9D8B030D-6E8A-4147-A177-3AD203B41FA5}">
                      <a16:colId xmlns:a16="http://schemas.microsoft.com/office/drawing/2014/main" val="608925306"/>
                    </a:ext>
                  </a:extLst>
                </a:gridCol>
                <a:gridCol w="1241204">
                  <a:extLst>
                    <a:ext uri="{9D8B030D-6E8A-4147-A177-3AD203B41FA5}">
                      <a16:colId xmlns:a16="http://schemas.microsoft.com/office/drawing/2014/main" val="1443552393"/>
                    </a:ext>
                  </a:extLst>
                </a:gridCol>
                <a:gridCol w="1241204">
                  <a:extLst>
                    <a:ext uri="{9D8B030D-6E8A-4147-A177-3AD203B41FA5}">
                      <a16:colId xmlns:a16="http://schemas.microsoft.com/office/drawing/2014/main" val="1822099843"/>
                    </a:ext>
                  </a:extLst>
                </a:gridCol>
                <a:gridCol w="1241204">
                  <a:extLst>
                    <a:ext uri="{9D8B030D-6E8A-4147-A177-3AD203B41FA5}">
                      <a16:colId xmlns:a16="http://schemas.microsoft.com/office/drawing/2014/main" val="3629592641"/>
                    </a:ext>
                  </a:extLst>
                </a:gridCol>
              </a:tblGrid>
              <a:tr h="454236">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733764">
                <a:tc>
                  <a:txBody>
                    <a:bodyPr/>
                    <a:lstStyle/>
                    <a:p>
                      <a:pPr rtl="1"/>
                      <a:r>
                        <a:rPr lang="he-IL" sz="1800" b="0" dirty="0">
                          <a:latin typeface="David" panose="020E0502060401010101" pitchFamily="34" charset="-79"/>
                          <a:cs typeface="David" panose="020E0502060401010101" pitchFamily="34" charset="-79"/>
                        </a:rPr>
                        <a:t>באיזה מידה נלמדו מרכיבי הביטחון הלאומי באופן אשר תרם </a:t>
                      </a:r>
                      <a:r>
                        <a:rPr lang="he-IL" sz="1800" b="1" dirty="0">
                          <a:latin typeface="David" panose="020E0502060401010101" pitchFamily="34" charset="-79"/>
                          <a:cs typeface="David" panose="020E0502060401010101" pitchFamily="34" charset="-79"/>
                        </a:rPr>
                        <a:t>לאינטגרציה ביניהם </a:t>
                      </a:r>
                      <a:r>
                        <a:rPr lang="he-IL" sz="1800" b="0" dirty="0">
                          <a:latin typeface="David" panose="020E0502060401010101" pitchFamily="34" charset="-79"/>
                          <a:cs typeface="David" panose="020E0502060401010101" pitchFamily="34" charset="-79"/>
                        </a:rPr>
                        <a:t>וגיבוש תמונת ביטחון לאומי שלמה?</a:t>
                      </a:r>
                      <a:endParaRPr lang="he-IL" sz="180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rgbClr val="FF0000"/>
                          </a:solidFill>
                          <a:latin typeface="David" panose="020E0502060401010101" pitchFamily="34" charset="-79"/>
                          <a:ea typeface="+mn-ea"/>
                          <a:cs typeface="David" panose="020E0502060401010101" pitchFamily="34" charset="-79"/>
                        </a:rPr>
                        <a:t>4.06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4.56</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4.67</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717569957"/>
                  </a:ext>
                </a:extLst>
              </a:tr>
            </a:tbl>
          </a:graphicData>
        </a:graphic>
      </p:graphicFrame>
      <p:graphicFrame>
        <p:nvGraphicFramePr>
          <p:cNvPr id="8" name="טבלה 7">
            <a:extLst>
              <a:ext uri="{FF2B5EF4-FFF2-40B4-BE49-F238E27FC236}">
                <a16:creationId xmlns:a16="http://schemas.microsoft.com/office/drawing/2014/main" id="{33985648-16C2-4449-B38C-137F599425DC}"/>
              </a:ext>
            </a:extLst>
          </p:cNvPr>
          <p:cNvGraphicFramePr>
            <a:graphicFrameLocks noGrp="1"/>
          </p:cNvGraphicFramePr>
          <p:nvPr>
            <p:extLst>
              <p:ext uri="{D42A27DB-BD31-4B8C-83A1-F6EECF244321}">
                <p14:modId xmlns:p14="http://schemas.microsoft.com/office/powerpoint/2010/main" val="631114258"/>
              </p:ext>
            </p:extLst>
          </p:nvPr>
        </p:nvGraphicFramePr>
        <p:xfrm>
          <a:off x="304805" y="3357201"/>
          <a:ext cx="11594117" cy="3097794"/>
        </p:xfrm>
        <a:graphic>
          <a:graphicData uri="http://schemas.openxmlformats.org/drawingml/2006/table">
            <a:tbl>
              <a:tblPr rtl="1" firstRow="1" bandRow="1">
                <a:tableStyleId>{5C22544A-7EE6-4342-B048-85BDC9FD1C3A}</a:tableStyleId>
              </a:tblPr>
              <a:tblGrid>
                <a:gridCol w="11594117">
                  <a:extLst>
                    <a:ext uri="{9D8B030D-6E8A-4147-A177-3AD203B41FA5}">
                      <a16:colId xmlns:a16="http://schemas.microsoft.com/office/drawing/2014/main" val="4212086157"/>
                    </a:ext>
                  </a:extLst>
                </a:gridCol>
              </a:tblGrid>
              <a:tr h="571764">
                <a:tc>
                  <a:txBody>
                    <a:bodyPr/>
                    <a:lstStyle/>
                    <a:p>
                      <a:pPr algn="r" rtl="1"/>
                      <a:r>
                        <a:rPr lang="he-IL" sz="1800" b="1" kern="1200" dirty="0">
                          <a:solidFill>
                            <a:schemeClr val="lt1"/>
                          </a:solidFill>
                          <a:latin typeface="David" panose="020E0502060401010101" pitchFamily="34" charset="-79"/>
                          <a:ea typeface="+mn-ea"/>
                          <a:cs typeface="David" panose="020E0502060401010101" pitchFamily="34" charset="-79"/>
                        </a:rPr>
                        <a:t>הרחב בנושאי- (א) שילוב לימודים אקדמיים ולימודי מב"ל, (ב) תמהיל מרכיבי </a:t>
                      </a:r>
                      <a:r>
                        <a:rPr lang="he-IL" sz="1800" b="1" kern="1200" dirty="0" err="1">
                          <a:solidFill>
                            <a:schemeClr val="lt1"/>
                          </a:solidFill>
                          <a:latin typeface="David" panose="020E0502060401010101" pitchFamily="34" charset="-79"/>
                          <a:ea typeface="+mn-ea"/>
                          <a:cs typeface="David" panose="020E0502060401010101" pitchFamily="34" charset="-79"/>
                        </a:rPr>
                        <a:t>הבטל"ם</a:t>
                      </a:r>
                      <a:r>
                        <a:rPr lang="he-IL" sz="1800" b="1" kern="1200" dirty="0">
                          <a:solidFill>
                            <a:schemeClr val="lt1"/>
                          </a:solidFill>
                          <a:latin typeface="David" panose="020E0502060401010101" pitchFamily="34" charset="-79"/>
                          <a:ea typeface="+mn-ea"/>
                          <a:cs typeface="David" panose="020E0502060401010101" pitchFamily="34" charset="-79"/>
                        </a:rPr>
                        <a:t>, (ג) ישוב הדילמה בין 'עומק לרוחב'?</a:t>
                      </a:r>
                    </a:p>
                  </a:txBody>
                  <a:tcPr anchor="ctr"/>
                </a:tc>
                <a:extLst>
                  <a:ext uri="{0D108BD9-81ED-4DB2-BD59-A6C34878D82A}">
                    <a16:rowId xmlns:a16="http://schemas.microsoft.com/office/drawing/2014/main" val="3113162872"/>
                  </a:ext>
                </a:extLst>
              </a:tr>
              <a:tr h="2020236">
                <a:tc>
                  <a:txBody>
                    <a:bodyPr/>
                    <a:lstStyle/>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להרחיב את נושא הכלכלה </a:t>
                      </a: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(*4)</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להעמיק בלימודי אסטרטגיה בדגש על פרקטיקה (*4)</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חשוב לשמר את התואר האקדמי כחלק </a:t>
                      </a:r>
                      <a:r>
                        <a:rPr kumimoji="0" lang="he-IL" sz="1800" b="0" i="0" u="none" strike="noStrike" kern="1200" cap="none" spc="0" normalizeH="0" baseline="0" noProof="0" dirty="0" err="1">
                          <a:ln>
                            <a:noFill/>
                          </a:ln>
                          <a:solidFill>
                            <a:prstClr val="black"/>
                          </a:solidFill>
                          <a:effectLst/>
                          <a:uLnTx/>
                          <a:uFillTx/>
                          <a:latin typeface="David" panose="020E0502060401010101" pitchFamily="34" charset="-79"/>
                          <a:ea typeface="+mn-ea"/>
                          <a:cs typeface="David" panose="020E0502060401010101" pitchFamily="34" charset="-79"/>
                        </a:rPr>
                        <a:t>ממב"ל</a:t>
                      </a: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 (*4)</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לכל אחד מצירי הביטחון הלאומי נדרש שאלת מחקר או סוגיה אקטואלית אחרת ולהעמיק בהן לאורך השנה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לעיתים המכנה המשותף במליאה</a:t>
                      </a:r>
                      <a:r>
                        <a:rPr kumimoji="0" lang="en-US"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צוות הוא </a:t>
                      </a: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המכנה המשותף הנמוך ביותר- דבר </a:t>
                      </a: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המוביל לשיח רדוד ושטחי</a:t>
                      </a: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 </a:t>
                      </a: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נדרש להעלות רמה זו ע"י כלים כגון קריאה ולמידה עצמית או לימוד בקבוצות קטנות המעלה את כולם לרף פתיחה מסוים. בדומה לעבודת פתיחת השנה</a:t>
                      </a:r>
                    </a:p>
                  </a:txBody>
                  <a:tcPr/>
                </a:tc>
                <a:extLst>
                  <a:ext uri="{0D108BD9-81ED-4DB2-BD59-A6C34878D82A}">
                    <a16:rowId xmlns:a16="http://schemas.microsoft.com/office/drawing/2014/main" val="2671929584"/>
                  </a:ext>
                </a:extLst>
              </a:tr>
            </a:tbl>
          </a:graphicData>
        </a:graphic>
      </p:graphicFrame>
    </p:spTree>
    <p:extLst>
      <p:ext uri="{BB962C8B-B14F-4D97-AF65-F5344CB8AC3E}">
        <p14:creationId xmlns:p14="http://schemas.microsoft.com/office/powerpoint/2010/main" val="204040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נתונים</a:t>
            </a:r>
            <a:endParaRPr lang="he-IL"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תוכן 2"/>
          <p:cNvSpPr>
            <a:spLocks noGrp="1"/>
          </p:cNvSpPr>
          <p:nvPr>
            <p:ph idx="4294967295"/>
          </p:nvPr>
        </p:nvSpPr>
        <p:spPr>
          <a:xfrm>
            <a:off x="984377" y="1591699"/>
            <a:ext cx="10272252" cy="4745306"/>
          </a:xfrm>
        </p:spPr>
        <p:txBody>
          <a:bodyPr>
            <a:noAutofit/>
          </a:body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סה"כ משיבים- 38 </a:t>
            </a:r>
            <a:r>
              <a:rPr lang="he-IL" sz="2000" dirty="0">
                <a:solidFill>
                  <a:schemeClr val="accent1">
                    <a:lumMod val="75000"/>
                  </a:schemeClr>
                </a:solidFill>
                <a:latin typeface="David" panose="020E0502060401010101" pitchFamily="34" charset="-79"/>
                <a:cs typeface="David" panose="020E0502060401010101" pitchFamily="34" charset="-79"/>
              </a:rPr>
              <a:t>(32 ישראלים, 6 בינלאומיים), העברה מקוונת</a:t>
            </a:r>
          </a:p>
          <a:p>
            <a:pPr marL="228600" lvl="1">
              <a:lnSpc>
                <a:spcPct val="150000"/>
              </a:lnSpc>
              <a:spcBef>
                <a:spcPts val="1000"/>
              </a:spcBef>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ממוצע המשוב הכללי הוא אך </a:t>
            </a:r>
            <a:r>
              <a:rPr lang="he-IL" sz="2000" b="1" dirty="0">
                <a:solidFill>
                  <a:schemeClr val="accent1">
                    <a:lumMod val="75000"/>
                  </a:schemeClr>
                </a:solidFill>
                <a:latin typeface="David" panose="020E0502060401010101" pitchFamily="34" charset="-79"/>
                <a:cs typeface="David" panose="020E0502060401010101" pitchFamily="34" charset="-79"/>
              </a:rPr>
              <a:t>ורק של משיבים מישראל</a:t>
            </a:r>
          </a:p>
          <a:p>
            <a:pPr marL="228600" lvl="1">
              <a:lnSpc>
                <a:spcPct val="150000"/>
              </a:lnSpc>
              <a:spcBef>
                <a:spcPts val="1000"/>
              </a:spcBef>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סימונים </a:t>
            </a:r>
            <a:r>
              <a:rPr lang="he-IL" sz="2000" dirty="0">
                <a:solidFill>
                  <a:schemeClr val="accent1">
                    <a:lumMod val="75000"/>
                  </a:schemeClr>
                </a:solidFill>
                <a:latin typeface="David" panose="020E0502060401010101" pitchFamily="34" charset="-79"/>
                <a:cs typeface="David" panose="020E0502060401010101" pitchFamily="34" charset="-79"/>
              </a:rPr>
              <a:t>(סולם 1-6):</a:t>
            </a:r>
          </a:p>
          <a:p>
            <a:pPr marL="447675" lvl="1" indent="-179388">
              <a:lnSpc>
                <a:spcPct val="150000"/>
              </a:lnSpc>
              <a:buClr>
                <a:schemeClr val="accent1"/>
              </a:buClr>
            </a:pPr>
            <a:r>
              <a:rPr lang="he-IL" sz="1800" b="1" u="sng" dirty="0">
                <a:solidFill>
                  <a:schemeClr val="accent1">
                    <a:lumMod val="75000"/>
                  </a:schemeClr>
                </a:solidFill>
                <a:latin typeface="David" panose="020E0502060401010101" pitchFamily="34" charset="-79"/>
                <a:cs typeface="David" panose="020E0502060401010101" pitchFamily="34" charset="-79"/>
              </a:rPr>
              <a:t>כחול עם קן תחתון</a:t>
            </a:r>
            <a:r>
              <a:rPr lang="he-IL" sz="1800" b="1" dirty="0">
                <a:solidFill>
                  <a:schemeClr val="accent1">
                    <a:lumMod val="75000"/>
                  </a:schemeClr>
                </a:solidFill>
                <a:latin typeface="David" panose="020E0502060401010101" pitchFamily="34" charset="-79"/>
                <a:cs typeface="David" panose="020E0502060401010101" pitchFamily="34" charset="-79"/>
              </a:rPr>
              <a:t>- </a:t>
            </a:r>
            <a:r>
              <a:rPr lang="he-IL" sz="1800" dirty="0">
                <a:solidFill>
                  <a:schemeClr val="accent1">
                    <a:lumMod val="75000"/>
                  </a:schemeClr>
                </a:solidFill>
                <a:latin typeface="David" panose="020E0502060401010101" pitchFamily="34" charset="-79"/>
                <a:cs typeface="David" panose="020E0502060401010101" pitchFamily="34" charset="-79"/>
              </a:rPr>
              <a:t>הערכה גבוהה מאוד (5.5+)</a:t>
            </a:r>
          </a:p>
          <a:p>
            <a:pPr marL="447675" lvl="1" indent="-179388">
              <a:lnSpc>
                <a:spcPct val="15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כחול- </a:t>
            </a:r>
            <a:r>
              <a:rPr lang="he-IL" sz="1800" dirty="0">
                <a:solidFill>
                  <a:schemeClr val="accent1">
                    <a:lumMod val="75000"/>
                  </a:schemeClr>
                </a:solidFill>
                <a:latin typeface="David" panose="020E0502060401010101" pitchFamily="34" charset="-79"/>
                <a:cs typeface="David" panose="020E0502060401010101" pitchFamily="34" charset="-79"/>
              </a:rPr>
              <a:t>הערכה גבוהה (5.0+)</a:t>
            </a:r>
          </a:p>
          <a:p>
            <a:pPr marL="447675" lvl="1" indent="-179388">
              <a:lnSpc>
                <a:spcPct val="150000"/>
              </a:lnSpc>
              <a:buClr>
                <a:schemeClr val="accent1"/>
              </a:buClr>
            </a:pPr>
            <a:r>
              <a:rPr lang="he-IL" sz="1800" b="1" dirty="0">
                <a:latin typeface="David" panose="020E0502060401010101" pitchFamily="34" charset="-79"/>
                <a:cs typeface="David" panose="020E0502060401010101" pitchFamily="34" charset="-79"/>
              </a:rPr>
              <a:t>שחור-</a:t>
            </a:r>
            <a:r>
              <a:rPr lang="he-IL" sz="1800" dirty="0">
                <a:solidFill>
                  <a:schemeClr val="accent1">
                    <a:lumMod val="75000"/>
                  </a:schemeClr>
                </a:solidFill>
                <a:latin typeface="David" panose="020E0502060401010101" pitchFamily="34" charset="-79"/>
                <a:cs typeface="David" panose="020E0502060401010101" pitchFamily="34" charset="-79"/>
              </a:rPr>
              <a:t> הערכה ממוצעת (4.5-5.0)</a:t>
            </a:r>
          </a:p>
          <a:p>
            <a:pPr marL="447675" lvl="1" indent="-179388">
              <a:lnSpc>
                <a:spcPct val="150000"/>
              </a:lnSpc>
              <a:buClr>
                <a:schemeClr val="accent1"/>
              </a:buClr>
            </a:pPr>
            <a:r>
              <a:rPr lang="he-IL" sz="1800" b="1" dirty="0">
                <a:solidFill>
                  <a:srgbClr val="FF0000"/>
                </a:solidFill>
                <a:latin typeface="David" panose="020E0502060401010101" pitchFamily="34" charset="-79"/>
                <a:cs typeface="David" panose="020E0502060401010101" pitchFamily="34" charset="-79"/>
              </a:rPr>
              <a:t>אדום-</a:t>
            </a:r>
            <a:r>
              <a:rPr lang="he-IL" sz="1800" dirty="0">
                <a:solidFill>
                  <a:schemeClr val="accent1">
                    <a:lumMod val="75000"/>
                  </a:schemeClr>
                </a:solidFill>
                <a:latin typeface="David" panose="020E0502060401010101" pitchFamily="34" charset="-79"/>
                <a:cs typeface="David" panose="020E0502060401010101" pitchFamily="34" charset="-79"/>
              </a:rPr>
              <a:t> הערכה נמוכה (3.7-4.5)</a:t>
            </a:r>
          </a:p>
          <a:p>
            <a:pPr marL="447675" lvl="1" indent="-179388">
              <a:lnSpc>
                <a:spcPct val="150000"/>
              </a:lnSpc>
              <a:buClr>
                <a:schemeClr val="accent1"/>
              </a:buClr>
            </a:pPr>
            <a:r>
              <a:rPr lang="he-IL" sz="1800" b="1" u="sng" dirty="0">
                <a:solidFill>
                  <a:srgbClr val="FF0000"/>
                </a:solidFill>
                <a:latin typeface="David" panose="020E0502060401010101" pitchFamily="34" charset="-79"/>
                <a:cs typeface="David" panose="020E0502060401010101" pitchFamily="34" charset="-79"/>
              </a:rPr>
              <a:t>אדום עם קו תחתון</a:t>
            </a:r>
            <a:r>
              <a:rPr lang="he-IL" sz="1800" b="1" dirty="0">
                <a:solidFill>
                  <a:srgbClr val="FF0000"/>
                </a:solidFill>
                <a:latin typeface="David" panose="020E0502060401010101" pitchFamily="34" charset="-79"/>
                <a:cs typeface="David" panose="020E0502060401010101" pitchFamily="34" charset="-79"/>
              </a:rPr>
              <a:t>- </a:t>
            </a:r>
            <a:r>
              <a:rPr lang="he-IL" sz="1800" dirty="0">
                <a:solidFill>
                  <a:schemeClr val="accent1">
                    <a:lumMod val="75000"/>
                  </a:schemeClr>
                </a:solidFill>
                <a:latin typeface="David" panose="020E0502060401010101" pitchFamily="34" charset="-79"/>
                <a:cs typeface="David" panose="020E0502060401010101" pitchFamily="34" charset="-79"/>
              </a:rPr>
              <a:t>הערכה נמוכה מאוד (מתחת ל- 3.7)</a:t>
            </a: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5296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 הלימוד</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דיאגרמה 2">
            <a:extLst>
              <a:ext uri="{FF2B5EF4-FFF2-40B4-BE49-F238E27FC236}">
                <a16:creationId xmlns:a16="http://schemas.microsoft.com/office/drawing/2014/main" id="{7E2CDF0B-87C5-4F85-9684-CBFB5B785D18}"/>
              </a:ext>
            </a:extLst>
          </p:cNvPr>
          <p:cNvGraphicFramePr/>
          <p:nvPr>
            <p:extLst>
              <p:ext uri="{D42A27DB-BD31-4B8C-83A1-F6EECF244321}">
                <p14:modId xmlns:p14="http://schemas.microsoft.com/office/powerpoint/2010/main" val="491021391"/>
              </p:ext>
            </p:extLst>
          </p:nvPr>
        </p:nvGraphicFramePr>
        <p:xfrm>
          <a:off x="501445" y="1514165"/>
          <a:ext cx="10946581" cy="5046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5388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לימודי אסטרטגיה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964965090"/>
              </p:ext>
            </p:extLst>
          </p:nvPr>
        </p:nvGraphicFramePr>
        <p:xfrm>
          <a:off x="383462" y="1651036"/>
          <a:ext cx="11348314" cy="3792691"/>
        </p:xfrm>
        <a:graphic>
          <a:graphicData uri="http://schemas.openxmlformats.org/drawingml/2006/table">
            <a:tbl>
              <a:tblPr rtl="1" firstRow="1" bandRow="1">
                <a:tableStyleId>{5C22544A-7EE6-4342-B048-85BDC9FD1C3A}</a:tableStyleId>
              </a:tblPr>
              <a:tblGrid>
                <a:gridCol w="6031585">
                  <a:extLst>
                    <a:ext uri="{9D8B030D-6E8A-4147-A177-3AD203B41FA5}">
                      <a16:colId xmlns:a16="http://schemas.microsoft.com/office/drawing/2014/main" val="4212086157"/>
                    </a:ext>
                  </a:extLst>
                </a:gridCol>
                <a:gridCol w="1474387">
                  <a:extLst>
                    <a:ext uri="{9D8B030D-6E8A-4147-A177-3AD203B41FA5}">
                      <a16:colId xmlns:a16="http://schemas.microsoft.com/office/drawing/2014/main" val="3669644278"/>
                    </a:ext>
                  </a:extLst>
                </a:gridCol>
                <a:gridCol w="893568">
                  <a:extLst>
                    <a:ext uri="{9D8B030D-6E8A-4147-A177-3AD203B41FA5}">
                      <a16:colId xmlns:a16="http://schemas.microsoft.com/office/drawing/2014/main" val="608925306"/>
                    </a:ext>
                  </a:extLst>
                </a:gridCol>
                <a:gridCol w="1474387">
                  <a:extLst>
                    <a:ext uri="{9D8B030D-6E8A-4147-A177-3AD203B41FA5}">
                      <a16:colId xmlns:a16="http://schemas.microsoft.com/office/drawing/2014/main" val="1443552393"/>
                    </a:ext>
                  </a:extLst>
                </a:gridCol>
                <a:gridCol w="1474387">
                  <a:extLst>
                    <a:ext uri="{9D8B030D-6E8A-4147-A177-3AD203B41FA5}">
                      <a16:colId xmlns:a16="http://schemas.microsoft.com/office/drawing/2014/main" val="3629592641"/>
                    </a:ext>
                  </a:extLst>
                </a:gridCol>
              </a:tblGrid>
              <a:tr h="634291">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720000">
                <a:tc>
                  <a:txBody>
                    <a:bodyPr/>
                    <a:lstStyle/>
                    <a:p>
                      <a:pPr rtl="1"/>
                      <a:r>
                        <a:rPr lang="he-IL" sz="1800" b="0" dirty="0">
                          <a:latin typeface="David" panose="020E0502060401010101" pitchFamily="34" charset="-79"/>
                          <a:cs typeface="David" panose="020E0502060401010101" pitchFamily="34" charset="-79"/>
                        </a:rPr>
                        <a:t>הערך את תרומת לימודי האסטרטגיה לפיתוח יכולת החשיבה האסטרטגית והיכולת לפעול לאורם בתפקידים הבאים?</a:t>
                      </a:r>
                      <a:endParaRPr lang="he-IL" sz="180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2717569957"/>
                  </a:ext>
                </a:extLst>
              </a:tr>
              <a:tr h="1557241">
                <a:tc gridSpan="5">
                  <a:txBody>
                    <a:bodyPr/>
                    <a:lstStyle/>
                    <a:p>
                      <a:pPr rtl="1"/>
                      <a:r>
                        <a:rPr lang="he-IL" sz="1800" b="1" dirty="0">
                          <a:latin typeface="David" panose="020E0502060401010101" pitchFamily="34" charset="-79"/>
                          <a:cs typeface="David" panose="020E0502060401010101" pitchFamily="34" charset="-79"/>
                        </a:rPr>
                        <a:t>כיצד ניתן לשפר את לימודי האסטרטגיה במב"ל?</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הקורס של תמיר ודימה- לשימור</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לצמצם את הפרק הצבאי באסטרטגיה ולראות שהתרגול הוא גם על נושאים אזרחיים ועדכניים (שגם אלו שאינם קציני צה"ל יוכלו ליישם)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להגדיר את החשיבה האסטרטגית כ'משקפיים' לבחינת כלל תכני הלימודים לאורך כל השנה. ניתן גם לעשות שימוש בארגונים מהם מגיעים החניכים והדרך בה הם עושים אסטרטגיה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יותר סימולציות- רצוי קצרות ובקבוצות עבודה קטנות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600" kern="1200" dirty="0">
                        <a:solidFill>
                          <a:schemeClr val="dk1"/>
                        </a:solidFill>
                        <a:latin typeface="David" panose="020E0502060401010101" pitchFamily="34" charset="-79"/>
                        <a:ea typeface="+mn-ea"/>
                        <a:cs typeface="David" panose="020E0502060401010101" pitchFamily="34" charset="-79"/>
                      </a:endParaRPr>
                    </a:p>
                  </a:txBody>
                  <a:tcP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Tree>
    <p:extLst>
      <p:ext uri="{BB962C8B-B14F-4D97-AF65-F5344CB8AC3E}">
        <p14:creationId xmlns:p14="http://schemas.microsoft.com/office/powerpoint/2010/main" val="3690916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רלוונטיות וגמישות תוכנית הלימודים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981666689"/>
              </p:ext>
            </p:extLst>
          </p:nvPr>
        </p:nvGraphicFramePr>
        <p:xfrm>
          <a:off x="383462" y="1651036"/>
          <a:ext cx="11348314" cy="4535731"/>
        </p:xfrm>
        <a:graphic>
          <a:graphicData uri="http://schemas.openxmlformats.org/drawingml/2006/table">
            <a:tbl>
              <a:tblPr rtl="1" firstRow="1" bandRow="1">
                <a:tableStyleId>{5C22544A-7EE6-4342-B048-85BDC9FD1C3A}</a:tableStyleId>
              </a:tblPr>
              <a:tblGrid>
                <a:gridCol w="6031585">
                  <a:extLst>
                    <a:ext uri="{9D8B030D-6E8A-4147-A177-3AD203B41FA5}">
                      <a16:colId xmlns:a16="http://schemas.microsoft.com/office/drawing/2014/main" val="4212086157"/>
                    </a:ext>
                  </a:extLst>
                </a:gridCol>
                <a:gridCol w="1474387">
                  <a:extLst>
                    <a:ext uri="{9D8B030D-6E8A-4147-A177-3AD203B41FA5}">
                      <a16:colId xmlns:a16="http://schemas.microsoft.com/office/drawing/2014/main" val="3669644278"/>
                    </a:ext>
                  </a:extLst>
                </a:gridCol>
                <a:gridCol w="893568">
                  <a:extLst>
                    <a:ext uri="{9D8B030D-6E8A-4147-A177-3AD203B41FA5}">
                      <a16:colId xmlns:a16="http://schemas.microsoft.com/office/drawing/2014/main" val="608925306"/>
                    </a:ext>
                  </a:extLst>
                </a:gridCol>
                <a:gridCol w="1474387">
                  <a:extLst>
                    <a:ext uri="{9D8B030D-6E8A-4147-A177-3AD203B41FA5}">
                      <a16:colId xmlns:a16="http://schemas.microsoft.com/office/drawing/2014/main" val="1443552393"/>
                    </a:ext>
                  </a:extLst>
                </a:gridCol>
                <a:gridCol w="1474387">
                  <a:extLst>
                    <a:ext uri="{9D8B030D-6E8A-4147-A177-3AD203B41FA5}">
                      <a16:colId xmlns:a16="http://schemas.microsoft.com/office/drawing/2014/main" val="3629592641"/>
                    </a:ext>
                  </a:extLst>
                </a:gridCol>
              </a:tblGrid>
              <a:tr h="634291">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01613">
                <a:tc>
                  <a:txBody>
                    <a:bodyPr/>
                    <a:lstStyle/>
                    <a:p>
                      <a:pPr rtl="1"/>
                      <a:r>
                        <a:rPr lang="he-IL" sz="1800" b="0" dirty="0">
                          <a:latin typeface="David" panose="020E0502060401010101" pitchFamily="34" charset="-79"/>
                          <a:cs typeface="David" panose="020E0502060401010101" pitchFamily="34" charset="-79"/>
                        </a:rPr>
                        <a:t>המידה בה תוכנית הלימודים מותאמת, גמישה ורלוונטית לאתגרי הביטחון הלאומי העכשוויים ולצרכי החניכים?</a:t>
                      </a:r>
                      <a:endParaRPr lang="he-IL" sz="180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3.75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2717569957"/>
                  </a:ext>
                </a:extLst>
              </a:tr>
              <a:tr h="1557241">
                <a:tc gridSpan="5">
                  <a:txBody>
                    <a:bodyPr/>
                    <a:lstStyle/>
                    <a:p>
                      <a:pPr rtl="1"/>
                      <a:r>
                        <a:rPr lang="he-IL" sz="1800" b="1" dirty="0">
                          <a:latin typeface="David" panose="020E0502060401010101" pitchFamily="34" charset="-79"/>
                          <a:cs typeface="David" panose="020E0502060401010101" pitchFamily="34" charset="-79"/>
                        </a:rPr>
                        <a:t>האם בראייתך נכון לטפל בתכנים אקטואליים? באיזה סוג של תכנים? ועל חשבון מה?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כן, יש ליצור באופן קבוע "חיבור" בין התיאוריות הנלמדות לנושאים אקטואליים, ובכך לפרש את המציאות מחד ולהדגים את התיאוריה מאידך</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פרופ' סוזי נבות עושה זאת היטב (*5)</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במציאות משתנה, אקטואליה היא דבר הכרחי</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נדרש להעלות סיווג של חלק מהנושאים בהם רוצים לדון גם במחיר של הוצאת הבינ"ל באופן מכובד</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נדרש ליצור גמישות </a:t>
                      </a:r>
                      <a:r>
                        <a:rPr lang="he-IL" sz="1600" kern="1200" dirty="0" err="1">
                          <a:solidFill>
                            <a:schemeClr val="dk1"/>
                          </a:solidFill>
                          <a:latin typeface="David" panose="020E0502060401010101" pitchFamily="34" charset="-79"/>
                          <a:ea typeface="+mn-ea"/>
                          <a:cs typeface="David" panose="020E0502060401010101" pitchFamily="34" charset="-79"/>
                        </a:rPr>
                        <a:t>בלו"ז</a:t>
                      </a:r>
                      <a:r>
                        <a:rPr lang="he-IL" sz="1600" kern="1200" dirty="0">
                          <a:solidFill>
                            <a:schemeClr val="dk1"/>
                          </a:solidFill>
                          <a:latin typeface="David" panose="020E0502060401010101" pitchFamily="34" charset="-79"/>
                          <a:ea typeface="+mn-ea"/>
                          <a:cs typeface="David" panose="020E0502060401010101" pitchFamily="34" charset="-79"/>
                        </a:rPr>
                        <a:t> השנה על מנת לאפשר עיסוק בתכנים אקטואליים וכן בצורה מובנה דרך- שעת מפקד, עיבודים </a:t>
                      </a:r>
                      <a:r>
                        <a:rPr lang="he-IL" sz="1600" kern="1200" dirty="0" err="1">
                          <a:solidFill>
                            <a:schemeClr val="dk1"/>
                          </a:solidFill>
                          <a:latin typeface="David" panose="020E0502060401010101" pitchFamily="34" charset="-79"/>
                          <a:ea typeface="+mn-ea"/>
                          <a:cs typeface="David" panose="020E0502060401010101" pitchFamily="34" charset="-79"/>
                        </a:rPr>
                        <a:t>צוותיים</a:t>
                      </a:r>
                      <a:r>
                        <a:rPr lang="he-IL" sz="1600" kern="1200" dirty="0">
                          <a:solidFill>
                            <a:schemeClr val="dk1"/>
                          </a:solidFill>
                          <a:latin typeface="David" panose="020E0502060401010101" pitchFamily="34" charset="-79"/>
                          <a:ea typeface="+mn-ea"/>
                          <a:cs typeface="David" panose="020E0502060401010101" pitchFamily="34" charset="-79"/>
                        </a:rPr>
                        <a:t>, הבניית קורס כגון חברה, משפט ציבורי באופן שכזה.</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Absolutely! Current </a:t>
                      </a:r>
                      <a:r>
                        <a:rPr lang="en-US" sz="1600" kern="1200" dirty="0" err="1">
                          <a:solidFill>
                            <a:schemeClr val="dk1"/>
                          </a:solidFill>
                          <a:latin typeface="David" panose="020E0502060401010101" pitchFamily="34" charset="-79"/>
                          <a:ea typeface="+mn-ea"/>
                          <a:cs typeface="David" panose="020E0502060401010101" pitchFamily="34" charset="-79"/>
                        </a:rPr>
                        <a:t>politcal</a:t>
                      </a:r>
                      <a:r>
                        <a:rPr lang="en-US" sz="1600" kern="1200" dirty="0">
                          <a:solidFill>
                            <a:schemeClr val="dk1"/>
                          </a:solidFill>
                          <a:latin typeface="David" panose="020E0502060401010101" pitchFamily="34" charset="-79"/>
                          <a:ea typeface="+mn-ea"/>
                          <a:cs typeface="David" panose="020E0502060401010101" pitchFamily="34" charset="-79"/>
                        </a:rPr>
                        <a:t> events (US Embassy move, JCPOA termination) are directly impacting Israel's national security. These events are of utmost importance and definitely should be analyzed.</a:t>
                      </a:r>
                      <a:endParaRPr lang="he-IL" sz="1600" kern="1200" dirty="0">
                        <a:solidFill>
                          <a:schemeClr val="dk1"/>
                        </a:solidFill>
                        <a:latin typeface="David" panose="020E0502060401010101" pitchFamily="34" charset="-79"/>
                        <a:ea typeface="+mn-ea"/>
                        <a:cs typeface="David" panose="020E0502060401010101" pitchFamily="34" charset="-79"/>
                      </a:endParaRPr>
                    </a:p>
                  </a:txBody>
                  <a:tcP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
        <p:nvSpPr>
          <p:cNvPr id="5" name="אליפסה 4">
            <a:extLst>
              <a:ext uri="{FF2B5EF4-FFF2-40B4-BE49-F238E27FC236}">
                <a16:creationId xmlns:a16="http://schemas.microsoft.com/office/drawing/2014/main" id="{FEEF9E03-1E46-43FB-910B-C3D6C701EFC4}"/>
              </a:ext>
            </a:extLst>
          </p:cNvPr>
          <p:cNvSpPr/>
          <p:nvPr/>
        </p:nvSpPr>
        <p:spPr>
          <a:xfrm>
            <a:off x="3313471" y="2397675"/>
            <a:ext cx="904567" cy="414352"/>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1788524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ג'</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סגל המב"ל</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9031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סגל המב"ל</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336457752"/>
              </p:ext>
            </p:extLst>
          </p:nvPr>
        </p:nvGraphicFramePr>
        <p:xfrm>
          <a:off x="324468" y="1572380"/>
          <a:ext cx="11415248" cy="5088954"/>
        </p:xfrm>
        <a:graphic>
          <a:graphicData uri="http://schemas.openxmlformats.org/drawingml/2006/table">
            <a:tbl>
              <a:tblPr rtl="1" firstRow="1" bandRow="1">
                <a:tableStyleId>{5940675A-B579-460E-94D1-54222C63F5DA}</a:tableStyleId>
              </a:tblPr>
              <a:tblGrid>
                <a:gridCol w="11415248">
                  <a:extLst>
                    <a:ext uri="{9D8B030D-6E8A-4147-A177-3AD203B41FA5}">
                      <a16:colId xmlns:a16="http://schemas.microsoft.com/office/drawing/2014/main" val="4212086157"/>
                    </a:ext>
                  </a:extLst>
                </a:gridCol>
              </a:tblGrid>
              <a:tr h="2088000">
                <a:tc>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he-IL" sz="1800" b="1" u="none" strike="noStrike" kern="1200" cap="none" spc="0" normalizeH="0" baseline="0" noProof="0" dirty="0">
                          <a:ln>
                            <a:noFill/>
                          </a:ln>
                          <a:effectLst/>
                          <a:uLnTx/>
                          <a:uFillTx/>
                          <a:latin typeface="David" panose="020E0502060401010101" pitchFamily="34" charset="-79"/>
                          <a:cs typeface="David" panose="020E0502060401010101" pitchFamily="34" charset="-79"/>
                        </a:rPr>
                        <a:t>כיצד אתה תופס את מקומו ותפקידו של סגל המב"ל?</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אחראי על האינטגרציה ותיווך התוכן בין הצירים השונים, כמו גם חיבור בין התיאוריה לפרקטיקה. מעלה את השיח לרמה האסטרטגית</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משימתו המרכזית- יצירת חווית למידה חיובית לחניכים. מעורב ודומיננטי</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שולט באינטראקציה בין החניכים.. משמש כברומטר של הצוות.  </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על המדריך לגבש את פאזל בעלי התפקיד והניסיון בצוות לידי שלם מגוון ומורכב שניתן לגדול בעזרתו.</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למדריך תפקיד חשוב בביסוס המסילה שאותה סולל כל חניך בתחילת המב"ל לשנת צמיחה ולמידה, תוך מיצוי נק' החוזק שלהם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חשוב לעמוד על המינון בין מתן חופש פעולה וספייס, לבין מעורבות המדריך, ותשומת לב ותמיכה בחניך לאורך השנה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החל מאמצע השנה למדריך אין כמעט יכולת או הזדמנות לביטוי- צריך יותר מסגרת </a:t>
                      </a:r>
                      <a:r>
                        <a:rPr kumimoji="0" lang="he-IL" sz="1600" u="none" strike="noStrike" kern="1200" cap="none" spc="0" normalizeH="0" baseline="0" noProof="0" dirty="0" err="1">
                          <a:ln>
                            <a:noFill/>
                          </a:ln>
                          <a:effectLst/>
                          <a:uLnTx/>
                          <a:uFillTx/>
                          <a:latin typeface="David" panose="020E0502060401010101" pitchFamily="34" charset="-79"/>
                          <a:cs typeface="David" panose="020E0502060401010101" pitchFamily="34" charset="-79"/>
                        </a:rPr>
                        <a:t>צוותית</a:t>
                      </a: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 במהלכה</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u="none" strike="noStrike" kern="1200" cap="none" spc="0" normalizeH="0" baseline="0" noProof="0" dirty="0">
                          <a:ln>
                            <a:noFill/>
                          </a:ln>
                          <a:effectLst/>
                          <a:uLnTx/>
                          <a:uFillTx/>
                        </a:rPr>
                        <a:t>I believe there should be 4 uniformed military instructors with 4 other instructors from throughout the security establishment and 1 military and 1 other should be paired in groups:  The military instructors should be 2 Army (1 Combat Formation officer and 1 other (Homefront </a:t>
                      </a:r>
                      <a:r>
                        <a:rPr kumimoji="0" lang="en-US" sz="1600" u="none" strike="noStrike" kern="1200" cap="none" spc="0" normalizeH="0" baseline="0" noProof="0" dirty="0" err="1">
                          <a:ln>
                            <a:noFill/>
                          </a:ln>
                          <a:effectLst/>
                          <a:uLnTx/>
                          <a:uFillTx/>
                        </a:rPr>
                        <a:t>cmd</a:t>
                      </a:r>
                      <a:r>
                        <a:rPr kumimoji="0" lang="en-US" sz="1600" u="none" strike="noStrike" kern="1200" cap="none" spc="0" normalizeH="0" baseline="0" noProof="0" dirty="0">
                          <a:ln>
                            <a:noFill/>
                          </a:ln>
                          <a:effectLst/>
                          <a:uLnTx/>
                          <a:uFillTx/>
                        </a:rPr>
                        <a:t>, Log, Law, </a:t>
                      </a:r>
                      <a:r>
                        <a:rPr kumimoji="0" lang="en-US" sz="1600" u="none" strike="noStrike" kern="1200" cap="none" spc="0" normalizeH="0" baseline="0" noProof="0" dirty="0" err="1">
                          <a:ln>
                            <a:noFill/>
                          </a:ln>
                          <a:effectLst/>
                          <a:uLnTx/>
                          <a:uFillTx/>
                        </a:rPr>
                        <a:t>etc</a:t>
                      </a:r>
                      <a:r>
                        <a:rPr kumimoji="0" lang="en-US" sz="1600" u="none" strike="noStrike" kern="1200" cap="none" spc="0" normalizeH="0" baseline="0" noProof="0" dirty="0">
                          <a:ln>
                            <a:noFill/>
                          </a:ln>
                          <a:effectLst/>
                          <a:uLnTx/>
                          <a:uFillTx/>
                        </a:rPr>
                        <a:t>) 1 Navy Instructor and 1 Air Force Instructor. The other 4 instructors because their time away from their position is much less should be made up of Alumni from the non-IDF organizations.  They should come back for 1 or 2 years after a tour back in their organization and they provide some "rear-view mirror" perspective on how their MABAL was... 4 small groups would be led by 1 military and 1 "civilian" instructor.</a:t>
                      </a:r>
                      <a:endParaRPr kumimoji="0" lang="he-IL" sz="1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566266889"/>
                  </a:ext>
                </a:extLst>
              </a:tr>
            </a:tbl>
          </a:graphicData>
        </a:graphic>
      </p:graphicFrame>
    </p:spTree>
    <p:extLst>
      <p:ext uri="{BB962C8B-B14F-4D97-AF65-F5344CB8AC3E}">
        <p14:creationId xmlns:p14="http://schemas.microsoft.com/office/powerpoint/2010/main" val="1987144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סגל המב"ל</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68724443"/>
              </p:ext>
            </p:extLst>
          </p:nvPr>
        </p:nvGraphicFramePr>
        <p:xfrm>
          <a:off x="700119" y="1730623"/>
          <a:ext cx="10738715" cy="3652393"/>
        </p:xfrm>
        <a:graphic>
          <a:graphicData uri="http://schemas.openxmlformats.org/drawingml/2006/table">
            <a:tbl>
              <a:tblPr rtl="1" firstRow="1" bandRow="1">
                <a:tableStyleId>{5940675A-B579-460E-94D1-54222C63F5DA}</a:tableStyleId>
              </a:tblPr>
              <a:tblGrid>
                <a:gridCol w="10738715">
                  <a:extLst>
                    <a:ext uri="{9D8B030D-6E8A-4147-A177-3AD203B41FA5}">
                      <a16:colId xmlns:a16="http://schemas.microsoft.com/office/drawing/2014/main" val="4212086157"/>
                    </a:ext>
                  </a:extLst>
                </a:gridCol>
              </a:tblGrid>
              <a:tr h="1080000">
                <a:tc>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he-IL" sz="2000" b="1" u="none" strike="noStrike" kern="1200" cap="none" spc="0" normalizeH="0" baseline="0" noProof="0" dirty="0">
                          <a:ln>
                            <a:noFill/>
                          </a:ln>
                          <a:effectLst/>
                          <a:uLnTx/>
                          <a:uFillTx/>
                          <a:latin typeface="David" panose="020E0502060401010101" pitchFamily="34" charset="-79"/>
                          <a:cs typeface="David" panose="020E0502060401010101" pitchFamily="34" charset="-79"/>
                        </a:rPr>
                        <a:t>כיצד נקדם מקצועית את סגל המדריכים לקראת מחזור הבא?</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פיקוד, מנהיגות והובלה של צוות (*5)</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ליטוש והבהרה מדויקת של תפקידם </a:t>
                      </a:r>
                      <a:r>
                        <a:rPr kumimoji="0" lang="he-IL" sz="1800" u="none" strike="noStrike" kern="1200" cap="none" spc="0" normalizeH="0" baseline="0" noProof="0" dirty="0" err="1">
                          <a:ln>
                            <a:noFill/>
                          </a:ln>
                          <a:effectLst/>
                          <a:uLnTx/>
                          <a:uFillTx/>
                          <a:latin typeface="David" panose="020E0502060401010101" pitchFamily="34" charset="-79"/>
                          <a:cs typeface="David" panose="020E0502060401010101" pitchFamily="34" charset="-79"/>
                        </a:rPr>
                        <a:t>בכח</a:t>
                      </a: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 (*3), מהי רמת הציפיות ויישור קו בסיסי בין המדריכים.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תיווך- תפקיד מרכזי של המדריך בקורס. תיווך בין מטרות השבוע, בין הנושאים (הצירים) השונים של הקורס.</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טיוב תחום ההנחיה במסגרת העיבודים הצוותיים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הכרת מכלול הארגונים מהם מגיעים החניכים והבנת תהליכים וחשיבה אסטרטגית לעומק. ראוי ורצוי שיהיה להם יתרון ע"פ החניכים</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u="none" strike="noStrike" kern="1200" cap="none" spc="0" normalizeH="0" baseline="0" noProof="0" dirty="0">
                          <a:ln>
                            <a:noFill/>
                          </a:ln>
                          <a:effectLst/>
                          <a:uLnTx/>
                          <a:uFillTx/>
                        </a:rPr>
                        <a:t>As an international student some attention should be drawn to international competency and the way foreign students participate in discussions and conversations. </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671929584"/>
                  </a:ext>
                </a:extLst>
              </a:tr>
            </a:tbl>
          </a:graphicData>
        </a:graphic>
      </p:graphicFrame>
    </p:spTree>
    <p:extLst>
      <p:ext uri="{BB962C8B-B14F-4D97-AF65-F5344CB8AC3E}">
        <p14:creationId xmlns:p14="http://schemas.microsoft.com/office/powerpoint/2010/main" val="1132268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סגל המב"ל</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802202611"/>
              </p:ext>
            </p:extLst>
          </p:nvPr>
        </p:nvGraphicFramePr>
        <p:xfrm>
          <a:off x="658764" y="1729692"/>
          <a:ext cx="10807540" cy="3745230"/>
        </p:xfrm>
        <a:graphic>
          <a:graphicData uri="http://schemas.openxmlformats.org/drawingml/2006/table">
            <a:tbl>
              <a:tblPr rtl="1" firstRow="1" bandRow="1">
                <a:tableStyleId>{5940675A-B579-460E-94D1-54222C63F5DA}</a:tableStyleId>
              </a:tblPr>
              <a:tblGrid>
                <a:gridCol w="10807540">
                  <a:extLst>
                    <a:ext uri="{9D8B030D-6E8A-4147-A177-3AD203B41FA5}">
                      <a16:colId xmlns:a16="http://schemas.microsoft.com/office/drawing/2014/main" val="4212086157"/>
                    </a:ext>
                  </a:extLst>
                </a:gridCol>
              </a:tblGrid>
              <a:tr h="1080000">
                <a:tc>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he-IL" sz="2000" b="1" u="none" strike="noStrike" kern="1200" cap="none" spc="0" normalizeH="0" baseline="0" noProof="0" dirty="0">
                          <a:ln>
                            <a:noFill/>
                          </a:ln>
                          <a:effectLst/>
                          <a:uLnTx/>
                          <a:uFillTx/>
                          <a:latin typeface="David" panose="020E0502060401010101" pitchFamily="34" charset="-79"/>
                          <a:cs typeface="David" panose="020E0502060401010101" pitchFamily="34" charset="-79"/>
                        </a:rPr>
                        <a:t>האם הכיוון של כינוי החניך 'משתתף' וכינוי המדריך 'מנחה למידה' הינם כיוונים נכונים?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לא (*18)-</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לא- מייצר עוד יותר חוסר בהירות לגבי המדריך ותפקידו. צריך משילות מבוססת</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מכבסת מילים צה"לית</a:t>
                      </a:r>
                      <a:r>
                        <a:rPr kumimoji="0" lang="en-US"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a:t>
                      </a: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 עיסוק פתטי</a:t>
                      </a:r>
                      <a:r>
                        <a:rPr kumimoji="0" lang="en-US"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a:t>
                      </a: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 טרמינולוגיה מסובכת</a:t>
                      </a:r>
                      <a:r>
                        <a:rPr kumimoji="0" lang="en-US"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a:t>
                      </a: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השם לא עובר מסך. חשוב מי מבצע מה ולא איך מכנים אותו</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במקום 'משתתף' המונח 'עמית' או שותף הולם יותר ונכון יותר. במקום 'מנחה למידה' עדיף 'מוביל צוות' או מדריך (הקצר מבניהם)</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"חניך הוא חניך" (*3)- למרות בכירותם מגיעים עם צורך אמיתי להכוונה של המנוסה</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לדעתי 'משתתף' אינו מונח טוב. במשתתף יש אפשרות להיות מעורב מאוד וגם רק נוכח (פאסיבי). אין במונח מחויבות ופעילות</a:t>
                      </a:r>
                    </a:p>
                    <a:p>
                      <a:pPr marL="742950" marR="0" lvl="1"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600" u="none" strike="noStrike" kern="1200" cap="none" spc="0" normalizeH="0" baseline="0" noProof="0" dirty="0">
                          <a:ln>
                            <a:noFill/>
                          </a:ln>
                          <a:effectLst/>
                          <a:uLnTx/>
                          <a:uFillTx/>
                          <a:latin typeface="David" panose="020E0502060401010101" pitchFamily="34" charset="-79"/>
                          <a:cs typeface="David" panose="020E0502060401010101" pitchFamily="34" charset="-79"/>
                        </a:rPr>
                        <a:t>'מנחה למידה'- מגמד את המדריך משאיר אותו במשבצת של מנחה מהצד, או מאחור. מאבד את הנופך של מדריך כגורם להשתלבות במב"ל, לסיוע באתגרים, בגיבוש צוותי וקורסי.</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rPr>
                        <a:t>השינוי בתוכן התפקיד נכון (*3), המינוחים קצת פחות</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2671929584"/>
                  </a:ext>
                </a:extLst>
              </a:tr>
            </a:tbl>
          </a:graphicData>
        </a:graphic>
      </p:graphicFrame>
    </p:spTree>
    <p:extLst>
      <p:ext uri="{BB962C8B-B14F-4D97-AF65-F5344CB8AC3E}">
        <p14:creationId xmlns:p14="http://schemas.microsoft.com/office/powerpoint/2010/main" val="1973534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ד'</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7672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12175293"/>
              </p:ext>
            </p:extLst>
          </p:nvPr>
        </p:nvGraphicFramePr>
        <p:xfrm>
          <a:off x="206478" y="1424900"/>
          <a:ext cx="11476135" cy="5319360"/>
        </p:xfrm>
        <a:graphic>
          <a:graphicData uri="http://schemas.openxmlformats.org/drawingml/2006/table">
            <a:tbl>
              <a:tblPr rtl="1" firstRow="1" bandRow="1">
                <a:tableStyleId>{5C22544A-7EE6-4342-B048-85BDC9FD1C3A}</a:tableStyleId>
              </a:tblPr>
              <a:tblGrid>
                <a:gridCol w="6099520">
                  <a:extLst>
                    <a:ext uri="{9D8B030D-6E8A-4147-A177-3AD203B41FA5}">
                      <a16:colId xmlns:a16="http://schemas.microsoft.com/office/drawing/2014/main" val="4212086157"/>
                    </a:ext>
                  </a:extLst>
                </a:gridCol>
                <a:gridCol w="1490994">
                  <a:extLst>
                    <a:ext uri="{9D8B030D-6E8A-4147-A177-3AD203B41FA5}">
                      <a16:colId xmlns:a16="http://schemas.microsoft.com/office/drawing/2014/main" val="3669644278"/>
                    </a:ext>
                  </a:extLst>
                </a:gridCol>
                <a:gridCol w="903633">
                  <a:extLst>
                    <a:ext uri="{9D8B030D-6E8A-4147-A177-3AD203B41FA5}">
                      <a16:colId xmlns:a16="http://schemas.microsoft.com/office/drawing/2014/main" val="608925306"/>
                    </a:ext>
                  </a:extLst>
                </a:gridCol>
                <a:gridCol w="1490994">
                  <a:extLst>
                    <a:ext uri="{9D8B030D-6E8A-4147-A177-3AD203B41FA5}">
                      <a16:colId xmlns:a16="http://schemas.microsoft.com/office/drawing/2014/main" val="1443552393"/>
                    </a:ext>
                  </a:extLst>
                </a:gridCol>
                <a:gridCol w="1490994">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השאלה</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b="1" dirty="0">
                          <a:latin typeface="David" panose="020E0502060401010101" pitchFamily="34" charset="-79"/>
                          <a:cs typeface="David" panose="020E0502060401010101" pitchFamily="34" charset="-79"/>
                        </a:rPr>
                        <a:t>איכות הלימוד במליאה?</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4.28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u="none" strike="noStrike" kern="1200" cap="none" spc="0" normalizeH="0" baseline="0" noProof="0" dirty="0">
                          <a:ln>
                            <a:noFill/>
                          </a:ln>
                          <a:effectLst/>
                          <a:uLnTx/>
                          <a:uFillTx/>
                          <a:latin typeface="David" panose="020E0502060401010101" pitchFamily="34" charset="-79"/>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none" kern="1200" dirty="0">
                          <a:latin typeface="David" panose="020E0502060401010101" pitchFamily="34" charset="-79"/>
                          <a:cs typeface="David" panose="020E0502060401010101" pitchFamily="34" charset="-79"/>
                        </a:rPr>
                        <a:t>4.26</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046206537"/>
                  </a:ext>
                </a:extLst>
              </a:tr>
              <a:tr h="1091368">
                <a:tc gridSpan="5">
                  <a:txBody>
                    <a:bodyPr/>
                    <a:lstStyle/>
                    <a:p>
                      <a:pPr rtl="1"/>
                      <a:r>
                        <a:rPr lang="he-IL" b="1" dirty="0">
                          <a:latin typeface="David" panose="020E0502060401010101" pitchFamily="34" charset="-79"/>
                          <a:cs typeface="David" panose="020E0502060401010101" pitchFamily="34" charset="-79"/>
                        </a:rPr>
                        <a:t>שיפור הלימודים במסגרת המליאה: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לקצר את זמן ההרצאה (45 דק') ולאפשר יותר זמן לשאלות (*12),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לצמצם את היקף ההרצאות במליאה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לשפר את תהליכי הדיון במסגרת מליאה (*3)- אין סיעור מוחות משמעותי, מגיעים למכנה המשותף הנמוך של החניכים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התרגום של הבינ"ל הפריע מאוד (דרך האוזניות), לשקול </a:t>
                      </a:r>
                      <a:r>
                        <a:rPr lang="he-IL" sz="1600" b="0" kern="1200" dirty="0" err="1">
                          <a:solidFill>
                            <a:schemeClr val="dk1"/>
                          </a:solidFill>
                          <a:latin typeface="David" panose="020E0502060401010101" pitchFamily="34" charset="-79"/>
                          <a:ea typeface="+mn-ea"/>
                          <a:cs typeface="David" panose="020E0502060401010101" pitchFamily="34" charset="-79"/>
                        </a:rPr>
                        <a:t>טאבלט</a:t>
                      </a:r>
                      <a:r>
                        <a:rPr lang="he-IL" sz="1600" b="0" kern="1200" dirty="0">
                          <a:solidFill>
                            <a:schemeClr val="dk1"/>
                          </a:solidFill>
                          <a:latin typeface="David" panose="020E0502060401010101" pitchFamily="34" charset="-79"/>
                          <a:ea typeface="+mn-ea"/>
                          <a:cs typeface="David" panose="020E0502060401010101" pitchFamily="34" charset="-79"/>
                        </a:rPr>
                        <a:t> עם </a:t>
                      </a:r>
                      <a:r>
                        <a:rPr lang="en-US" sz="1600" b="0" kern="1200" dirty="0">
                          <a:solidFill>
                            <a:schemeClr val="dk1"/>
                          </a:solidFill>
                          <a:latin typeface="David" panose="020E0502060401010101" pitchFamily="34" charset="-79"/>
                          <a:ea typeface="+mn-ea"/>
                          <a:cs typeface="David" panose="020E0502060401010101" pitchFamily="34" charset="-79"/>
                        </a:rPr>
                        <a:t>voice to text</a:t>
                      </a:r>
                      <a:endParaRPr lang="he-IL" sz="1600" b="0" kern="1200" dirty="0">
                        <a:solidFill>
                          <a:schemeClr val="dk1"/>
                        </a:solidFill>
                        <a:latin typeface="David" panose="020E0502060401010101" pitchFamily="34" charset="-79"/>
                        <a:ea typeface="+mn-ea"/>
                        <a:cs typeface="David" panose="020E0502060401010101" pitchFamily="34" charset="-79"/>
                      </a:endParaRP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איכות הלימודים במסגרת הצוות?</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4.65</a:t>
                      </a:r>
                      <a:r>
                        <a:rPr lang="he-IL" sz="1800" b="0" u="none" kern="1200" dirty="0">
                          <a:solidFill>
                            <a:srgbClr val="FF0000"/>
                          </a:solidFill>
                          <a:latin typeface="David" panose="020E0502060401010101" pitchFamily="34" charset="-79"/>
                          <a:ea typeface="+mn-ea"/>
                          <a:cs typeface="David" panose="020E0502060401010101" pitchFamily="34" charset="-79"/>
                        </a:rPr>
                        <a:t>*</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none" kern="1200" dirty="0">
                          <a:solidFill>
                            <a:schemeClr val="accent5"/>
                          </a:solidFill>
                          <a:latin typeface="David" panose="020E0502060401010101" pitchFamily="34" charset="-79"/>
                          <a:cs typeface="David" panose="020E0502060401010101" pitchFamily="34" charset="-79"/>
                        </a:rPr>
                        <a:t>5.33</a:t>
                      </a:r>
                      <a:endParaRPr lang="he-IL" sz="1800" b="0" u="none" kern="1200" dirty="0">
                        <a:solidFill>
                          <a:schemeClr val="accent5"/>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3054009436"/>
                  </a:ext>
                </a:extLst>
              </a:tr>
              <a:tr h="1091368">
                <a:tc gridSpan="5">
                  <a:txBody>
                    <a:bodyPr/>
                    <a:lstStyle/>
                    <a:p>
                      <a:pPr rtl="1"/>
                      <a:r>
                        <a:rPr lang="he-IL" b="1" dirty="0">
                          <a:latin typeface="David" panose="020E0502060401010101" pitchFamily="34" charset="-79"/>
                          <a:cs typeface="David" panose="020E0502060401010101" pitchFamily="34" charset="-79"/>
                        </a:rPr>
                        <a:t>שיפור הלימודים במסגרת </a:t>
                      </a:r>
                      <a:r>
                        <a:rPr lang="he-IL" b="1" dirty="0" err="1">
                          <a:latin typeface="David" panose="020E0502060401010101" pitchFamily="34" charset="-79"/>
                          <a:cs typeface="David" panose="020E0502060401010101" pitchFamily="34" charset="-79"/>
                        </a:rPr>
                        <a:t>הצוותיים</a:t>
                      </a:r>
                      <a:r>
                        <a:rPr lang="he-IL" b="1" dirty="0">
                          <a:latin typeface="David" panose="020E0502060401010101" pitchFamily="34" charset="-79"/>
                          <a:cs typeface="David" panose="020E0502060401010101" pitchFamily="34" charset="-79"/>
                        </a:rPr>
                        <a:t>:</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לתת לחניכים להוביל כמה שיותר עם דגש על הערך המוסף של כל חניך.</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יותר זמן צוות, כולל זמנים ללא נושא מוגדר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עיבודים יותר מקצועיים- לשלב טכניקות וחלוקה לתת-קבוצות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צוות אורגני זה בעייתי- בשנה שלמה החשיפה לאנשים מכלל הצוותים ראויה וחשובה יותר מעבודה קבועה עם אותם אנשים, רצוי לערבב על בסיס קבוע</a:t>
                      </a: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606316">
                <a:tc gridSpan="5">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הצע שיטות לימוד נוספות שנדרש להרחיב השימוש שלהם במב"ל: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למידה מעמיתים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הוספת אלמנט של בחירה חופשית- חוגים, פיתוח אישי וכדומה שיבוצע בקבוצות קטנות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שימוש במקרה בוחן- </a:t>
                      </a:r>
                      <a:r>
                        <a:rPr lang="en-US" sz="1600" kern="1200" dirty="0">
                          <a:latin typeface="David" panose="020E0502060401010101" pitchFamily="34" charset="-79"/>
                          <a:cs typeface="David" panose="020E0502060401010101" pitchFamily="34" charset="-79"/>
                        </a:rPr>
                        <a:t>Case study</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הדרכה מתוקשבת- </a:t>
                      </a:r>
                      <a:r>
                        <a:rPr lang="he-IL" sz="1600" kern="1200" dirty="0" err="1">
                          <a:solidFill>
                            <a:schemeClr val="dk1"/>
                          </a:solidFill>
                          <a:latin typeface="David" panose="020E0502060401010101" pitchFamily="34" charset="-79"/>
                          <a:ea typeface="+mn-ea"/>
                          <a:cs typeface="David" panose="020E0502060401010101" pitchFamily="34" charset="-79"/>
                        </a:rPr>
                        <a:t>פודקסטים</a:t>
                      </a:r>
                      <a:r>
                        <a:rPr lang="he-IL" sz="1600" kern="1200" dirty="0">
                          <a:solidFill>
                            <a:schemeClr val="dk1"/>
                          </a:solidFill>
                          <a:latin typeface="David" panose="020E0502060401010101" pitchFamily="34" charset="-79"/>
                          <a:ea typeface="+mn-ea"/>
                          <a:cs typeface="David" panose="020E0502060401010101" pitchFamily="34" charset="-79"/>
                        </a:rPr>
                        <a:t>, סרטים וכדומה</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607026530"/>
                  </a:ext>
                </a:extLst>
              </a:tr>
            </a:tbl>
          </a:graphicData>
        </a:graphic>
      </p:graphicFrame>
    </p:spTree>
    <p:extLst>
      <p:ext uri="{BB962C8B-B14F-4D97-AF65-F5344CB8AC3E}">
        <p14:creationId xmlns:p14="http://schemas.microsoft.com/office/powerpoint/2010/main" val="1853754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תפיסת הלמידה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044543588"/>
              </p:ext>
            </p:extLst>
          </p:nvPr>
        </p:nvGraphicFramePr>
        <p:xfrm>
          <a:off x="498983" y="1444568"/>
          <a:ext cx="11134464" cy="5242560"/>
        </p:xfrm>
        <a:graphic>
          <a:graphicData uri="http://schemas.openxmlformats.org/drawingml/2006/table">
            <a:tbl>
              <a:tblPr rtl="1" firstRow="1" bandRow="1">
                <a:tableStyleId>{5C22544A-7EE6-4342-B048-85BDC9FD1C3A}</a:tableStyleId>
              </a:tblPr>
              <a:tblGrid>
                <a:gridCol w="5436000">
                  <a:extLst>
                    <a:ext uri="{9D8B030D-6E8A-4147-A177-3AD203B41FA5}">
                      <a16:colId xmlns:a16="http://schemas.microsoft.com/office/drawing/2014/main" val="4212086157"/>
                    </a:ext>
                  </a:extLst>
                </a:gridCol>
                <a:gridCol w="949744">
                  <a:extLst>
                    <a:ext uri="{9D8B030D-6E8A-4147-A177-3AD203B41FA5}">
                      <a16:colId xmlns:a16="http://schemas.microsoft.com/office/drawing/2014/main" val="3669644278"/>
                    </a:ext>
                  </a:extLst>
                </a:gridCol>
                <a:gridCol w="949744">
                  <a:extLst>
                    <a:ext uri="{9D8B030D-6E8A-4147-A177-3AD203B41FA5}">
                      <a16:colId xmlns:a16="http://schemas.microsoft.com/office/drawing/2014/main" val="608925306"/>
                    </a:ext>
                  </a:extLst>
                </a:gridCol>
                <a:gridCol w="949744">
                  <a:extLst>
                    <a:ext uri="{9D8B030D-6E8A-4147-A177-3AD203B41FA5}">
                      <a16:colId xmlns:a16="http://schemas.microsoft.com/office/drawing/2014/main" val="1443552393"/>
                    </a:ext>
                  </a:extLst>
                </a:gridCol>
                <a:gridCol w="949744">
                  <a:extLst>
                    <a:ext uri="{9D8B030D-6E8A-4147-A177-3AD203B41FA5}">
                      <a16:colId xmlns:a16="http://schemas.microsoft.com/office/drawing/2014/main" val="3398194318"/>
                    </a:ext>
                  </a:extLst>
                </a:gridCol>
                <a:gridCol w="949744">
                  <a:extLst>
                    <a:ext uri="{9D8B030D-6E8A-4147-A177-3AD203B41FA5}">
                      <a16:colId xmlns:a16="http://schemas.microsoft.com/office/drawing/2014/main" val="304277661"/>
                    </a:ext>
                  </a:extLst>
                </a:gridCol>
                <a:gridCol w="949744">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באיזה מידה תפיסת הלמידה במב"ל:</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מ"ב</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000">
                <a:tc>
                  <a:txBody>
                    <a:bodyPr/>
                    <a:lstStyle/>
                    <a:p>
                      <a:pPr rtl="1"/>
                      <a:r>
                        <a:rPr lang="he-IL" b="1" dirty="0">
                          <a:latin typeface="David" panose="020E0502060401010101" pitchFamily="34" charset="-79"/>
                          <a:cs typeface="David" panose="020E0502060401010101" pitchFamily="34" charset="-79"/>
                        </a:rPr>
                        <a:t>א) </a:t>
                      </a:r>
                      <a:r>
                        <a:rPr lang="he-IL" b="0" dirty="0">
                          <a:latin typeface="David" panose="020E0502060401010101" pitchFamily="34" charset="-79"/>
                          <a:cs typeface="David" panose="020E0502060401010101" pitchFamily="34" charset="-79"/>
                        </a:rPr>
                        <a:t>השתמשה בניסיוני האישי הרלוונטי לקידום תהליך הלמידה?</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2.87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4.61</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4.27</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46206537"/>
                  </a:ext>
                </a:extLst>
              </a:tr>
              <a:tr h="360000">
                <a:tc>
                  <a:txBody>
                    <a:bodyPr/>
                    <a:lstStyle/>
                    <a:p>
                      <a:pPr rtl="1"/>
                      <a:r>
                        <a:rPr lang="he-IL" b="1" dirty="0">
                          <a:latin typeface="David" panose="020E0502060401010101" pitchFamily="34" charset="-79"/>
                          <a:cs typeface="David" panose="020E0502060401010101" pitchFamily="34" charset="-79"/>
                        </a:rPr>
                        <a:t>ב) </a:t>
                      </a:r>
                      <a:r>
                        <a:rPr lang="he-IL" b="0" dirty="0">
                          <a:latin typeface="David" panose="020E0502060401010101" pitchFamily="34" charset="-79"/>
                          <a:cs typeface="David" panose="020E0502060401010101" pitchFamily="34" charset="-79"/>
                        </a:rPr>
                        <a:t>הבטיחה ביטוי למגוון של דעות והשקפות עולם?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4.09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54009436"/>
                  </a:ext>
                </a:extLst>
              </a:tr>
              <a:tr h="360000">
                <a:tc>
                  <a:txBody>
                    <a:bodyPr/>
                    <a:lstStyle/>
                    <a:p>
                      <a:pPr rtl="1"/>
                      <a:r>
                        <a:rPr lang="he-IL" b="1" dirty="0">
                          <a:latin typeface="David" panose="020E0502060401010101" pitchFamily="34" charset="-79"/>
                          <a:cs typeface="David" panose="020E0502060401010101" pitchFamily="34" charset="-79"/>
                        </a:rPr>
                        <a:t>ג) </a:t>
                      </a:r>
                      <a:r>
                        <a:rPr lang="he-IL" b="0" dirty="0">
                          <a:latin typeface="David" panose="020E0502060401010101" pitchFamily="34" charset="-79"/>
                          <a:cs typeface="David" panose="020E0502060401010101" pitchFamily="34" charset="-79"/>
                        </a:rPr>
                        <a:t>סייעה  בעיצוב תפיסת עולמי כבכיר?</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4.86</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5.19</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1982887242"/>
                  </a:ext>
                </a:extLst>
              </a:tr>
              <a:tr h="360000">
                <a:tc>
                  <a:txBody>
                    <a:bodyPr/>
                    <a:lstStyle/>
                    <a:p>
                      <a:pPr rtl="1"/>
                      <a:r>
                        <a:rPr lang="he-IL" b="1" dirty="0">
                          <a:latin typeface="David" panose="020E0502060401010101" pitchFamily="34" charset="-79"/>
                          <a:cs typeface="David" panose="020E0502060401010101" pitchFamily="34" charset="-79"/>
                        </a:rPr>
                        <a:t>ד) </a:t>
                      </a:r>
                      <a:r>
                        <a:rPr lang="he-IL" b="0" dirty="0">
                          <a:latin typeface="David" panose="020E0502060401010101" pitchFamily="34" charset="-79"/>
                          <a:cs typeface="David" panose="020E0502060401010101" pitchFamily="34" charset="-79"/>
                        </a:rPr>
                        <a:t>העלתה בי המוטיבציה להעמיק בנושאים שנלמדו?</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1937026900"/>
                  </a:ext>
                </a:extLst>
              </a:tr>
              <a:tr h="360000">
                <a:tc>
                  <a:txBody>
                    <a:bodyPr/>
                    <a:lstStyle/>
                    <a:p>
                      <a:pPr rtl="1"/>
                      <a:r>
                        <a:rPr lang="he-IL" b="1" dirty="0">
                          <a:latin typeface="David" panose="020E0502060401010101" pitchFamily="34" charset="-79"/>
                          <a:cs typeface="David" panose="020E0502060401010101" pitchFamily="34" charset="-79"/>
                        </a:rPr>
                        <a:t>ה) </a:t>
                      </a:r>
                      <a:r>
                        <a:rPr lang="he-IL" b="0" dirty="0">
                          <a:latin typeface="David" panose="020E0502060401010101" pitchFamily="34" charset="-79"/>
                          <a:cs typeface="David" panose="020E0502060401010101" pitchFamily="34" charset="-79"/>
                        </a:rPr>
                        <a:t>חייבה אותי לחשיבה מורכבת ומאמץ אינטלקטואלי?</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5.23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232263114"/>
                  </a:ext>
                </a:extLst>
              </a:tr>
              <a:tr h="360000">
                <a:tc>
                  <a:txBody>
                    <a:bodyPr/>
                    <a:lstStyle/>
                    <a:p>
                      <a:pPr rtl="1"/>
                      <a:r>
                        <a:rPr lang="he-IL" b="1" dirty="0">
                          <a:latin typeface="David" panose="020E0502060401010101" pitchFamily="34" charset="-79"/>
                          <a:cs typeface="David" panose="020E0502060401010101" pitchFamily="34" charset="-79"/>
                        </a:rPr>
                        <a:t>ו) </a:t>
                      </a:r>
                      <a:r>
                        <a:rPr lang="he-IL" b="0" dirty="0">
                          <a:latin typeface="David" panose="020E0502060401010101" pitchFamily="34" charset="-79"/>
                          <a:cs typeface="David" panose="020E0502060401010101" pitchFamily="34" charset="-79"/>
                        </a:rPr>
                        <a:t>חיזקה אצלי את יכולת הביטוי בכתב ובע"פ?</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4.75</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4.58</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575860489"/>
                  </a:ext>
                </a:extLst>
              </a:tr>
              <a:tr h="1091368">
                <a:tc gridSpan="7">
                  <a:txBody>
                    <a:bodyPr/>
                    <a:lstStyle/>
                    <a:p>
                      <a:pPr rtl="1"/>
                      <a:r>
                        <a:rPr lang="he-IL" sz="2000" b="1" dirty="0">
                          <a:latin typeface="David" panose="020E0502060401010101" pitchFamily="34" charset="-79"/>
                          <a:cs typeface="David" panose="020E0502060401010101" pitchFamily="34" charset="-79"/>
                        </a:rPr>
                        <a:t>השלם את המשפט- "בראייתי למידת בכירים היא למידה..":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המייצרת </a:t>
                      </a:r>
                      <a:r>
                        <a:rPr lang="he-IL" sz="1600" b="1" kern="1200" dirty="0">
                          <a:latin typeface="David" panose="020E0502060401010101" pitchFamily="34" charset="-79"/>
                          <a:cs typeface="David" panose="020E0502060401010101" pitchFamily="34" charset="-79"/>
                        </a:rPr>
                        <a:t>מעורבות, יוזמה ואחריות אישית </a:t>
                      </a:r>
                      <a:r>
                        <a:rPr lang="he-IL" sz="1600" kern="1200" dirty="0">
                          <a:latin typeface="David" panose="020E0502060401010101" pitchFamily="34" charset="-79"/>
                          <a:cs typeface="David" panose="020E0502060401010101" pitchFamily="34" charset="-79"/>
                        </a:rPr>
                        <a:t>של החניך על תהליך הלמידה </a:t>
                      </a:r>
                      <a:r>
                        <a:rPr lang="he-IL" sz="1600" b="1" kern="1200" dirty="0">
                          <a:latin typeface="David" panose="020E0502060401010101" pitchFamily="34" charset="-79"/>
                          <a:cs typeface="David" panose="020E0502060401010101" pitchFamily="34" charset="-79"/>
                        </a:rPr>
                        <a:t>(*15)</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נשענת על סיעור מוחות וטעינה סביבתית מולטי-דיספלינארית וממוקדת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עצמאית ואישית (מותאמת לאינדיבידואל) ומתוך </a:t>
                      </a:r>
                      <a:r>
                        <a:rPr lang="he-IL" sz="1600" b="1" kern="1200" dirty="0">
                          <a:latin typeface="David" panose="020E0502060401010101" pitchFamily="34" charset="-79"/>
                          <a:cs typeface="David" panose="020E0502060401010101" pitchFamily="34" charset="-79"/>
                        </a:rPr>
                        <a:t>חיכוך</a:t>
                      </a:r>
                      <a:r>
                        <a:rPr lang="he-IL" sz="1600" kern="1200" dirty="0">
                          <a:latin typeface="David" panose="020E0502060401010101" pitchFamily="34" charset="-79"/>
                          <a:cs typeface="David" panose="020E0502060401010101" pitchFamily="34" charset="-79"/>
                        </a:rPr>
                        <a:t> עם חומר הלימוד (</a:t>
                      </a:r>
                      <a:r>
                        <a:rPr lang="en-US" sz="1600" kern="1200" dirty="0">
                          <a:latin typeface="David" panose="020E0502060401010101" pitchFamily="34" charset="-79"/>
                          <a:cs typeface="David" panose="020E0502060401010101" pitchFamily="34" charset="-79"/>
                        </a:rPr>
                        <a:t>Seeing and Experiencing first hand</a:t>
                      </a:r>
                      <a:r>
                        <a:rPr lang="he-IL" sz="1600" kern="1200" dirty="0">
                          <a:latin typeface="David" panose="020E0502060401010101" pitchFamily="34" charset="-79"/>
                          <a:cs typeface="David" panose="020E0502060401010101" pitchFamily="34" charset="-79"/>
                        </a:rPr>
                        <a:t>)</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מאתגרת </a:t>
                      </a:r>
                      <a:r>
                        <a:rPr lang="he-IL" sz="1600" kern="1200" dirty="0" err="1">
                          <a:solidFill>
                            <a:schemeClr val="dk1"/>
                          </a:solidFill>
                          <a:latin typeface="David" panose="020E0502060401010101" pitchFamily="34" charset="-79"/>
                          <a:ea typeface="+mn-ea"/>
                          <a:cs typeface="David" panose="020E0502060401010101" pitchFamily="34" charset="-79"/>
                        </a:rPr>
                        <a:t>אינטלקוטאלית</a:t>
                      </a:r>
                      <a:r>
                        <a:rPr lang="he-IL" sz="1600" kern="1200" dirty="0">
                          <a:solidFill>
                            <a:schemeClr val="dk1"/>
                          </a:solidFill>
                          <a:latin typeface="David" panose="020E0502060401010101" pitchFamily="34" charset="-79"/>
                          <a:ea typeface="+mn-ea"/>
                          <a:cs typeface="David" panose="020E0502060401010101" pitchFamily="34" charset="-79"/>
                        </a:rPr>
                        <a:t> ככל הניתן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מחייבת למידה על למידה (חסר במב"ל)</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latin typeface="David" panose="020E0502060401010101" pitchFamily="34" charset="-79"/>
                          <a:cs typeface="David" panose="020E0502060401010101" pitchFamily="34" charset="-79"/>
                        </a:rPr>
                        <a:t>Self learning but guided</a:t>
                      </a:r>
                      <a:endParaRPr lang="he-IL" sz="1600" kern="1200" dirty="0">
                        <a:latin typeface="David" panose="020E0502060401010101" pitchFamily="34" charset="-79"/>
                        <a:cs typeface="David" panose="020E0502060401010101" pitchFamily="34" charset="-79"/>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latin typeface="David" panose="020E0502060401010101" pitchFamily="34" charset="-79"/>
                          <a:cs typeface="David" panose="020E0502060401010101" pitchFamily="34" charset="-79"/>
                        </a:rPr>
                        <a:t>about having the patience to listen to others, the courage to express your views, and the maturity to accept criticisms and alternate viewpoints</a:t>
                      </a:r>
                      <a:endParaRPr lang="he-IL" sz="1600" kern="1200" dirty="0">
                        <a:latin typeface="David" panose="020E0502060401010101" pitchFamily="34" charset="-79"/>
                        <a:cs typeface="David" panose="020E0502060401010101" pitchFamily="34" charset="-79"/>
                      </a:endParaRP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Tree>
    <p:extLst>
      <p:ext uri="{BB962C8B-B14F-4D97-AF65-F5344CB8AC3E}">
        <p14:creationId xmlns:p14="http://schemas.microsoft.com/office/powerpoint/2010/main" val="142793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א'</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 עונה מסכמת</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0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רמת העומס בקורס</a:t>
            </a:r>
          </a:p>
        </p:txBody>
      </p:sp>
      <p:graphicFrame>
        <p:nvGraphicFramePr>
          <p:cNvPr id="8" name="טבלה 7">
            <a:extLst>
              <a:ext uri="{FF2B5EF4-FFF2-40B4-BE49-F238E27FC236}">
                <a16:creationId xmlns:a16="http://schemas.microsoft.com/office/drawing/2014/main" id="{47DA4FBD-2D01-4C4B-B8FC-F0451F9B43C0}"/>
              </a:ext>
            </a:extLst>
          </p:cNvPr>
          <p:cNvGraphicFramePr>
            <a:graphicFrameLocks noGrp="1"/>
          </p:cNvGraphicFramePr>
          <p:nvPr>
            <p:extLst>
              <p:ext uri="{D42A27DB-BD31-4B8C-83A1-F6EECF244321}">
                <p14:modId xmlns:p14="http://schemas.microsoft.com/office/powerpoint/2010/main" val="1522171105"/>
              </p:ext>
            </p:extLst>
          </p:nvPr>
        </p:nvGraphicFramePr>
        <p:xfrm>
          <a:off x="531737" y="1444482"/>
          <a:ext cx="11052001" cy="5181600"/>
        </p:xfrm>
        <a:graphic>
          <a:graphicData uri="http://schemas.openxmlformats.org/drawingml/2006/table">
            <a:tbl>
              <a:tblPr rtl="1" firstRow="1" bandRow="1">
                <a:tableStyleId>{5C22544A-7EE6-4342-B048-85BDC9FD1C3A}</a:tableStyleId>
              </a:tblPr>
              <a:tblGrid>
                <a:gridCol w="2247589">
                  <a:extLst>
                    <a:ext uri="{9D8B030D-6E8A-4147-A177-3AD203B41FA5}">
                      <a16:colId xmlns:a16="http://schemas.microsoft.com/office/drawing/2014/main" val="4212086157"/>
                    </a:ext>
                  </a:extLst>
                </a:gridCol>
                <a:gridCol w="1467402">
                  <a:extLst>
                    <a:ext uri="{9D8B030D-6E8A-4147-A177-3AD203B41FA5}">
                      <a16:colId xmlns:a16="http://schemas.microsoft.com/office/drawing/2014/main" val="3669644278"/>
                    </a:ext>
                  </a:extLst>
                </a:gridCol>
                <a:gridCol w="1467402">
                  <a:extLst>
                    <a:ext uri="{9D8B030D-6E8A-4147-A177-3AD203B41FA5}">
                      <a16:colId xmlns:a16="http://schemas.microsoft.com/office/drawing/2014/main" val="2175350677"/>
                    </a:ext>
                  </a:extLst>
                </a:gridCol>
                <a:gridCol w="1467402">
                  <a:extLst>
                    <a:ext uri="{9D8B030D-6E8A-4147-A177-3AD203B41FA5}">
                      <a16:colId xmlns:a16="http://schemas.microsoft.com/office/drawing/2014/main" val="1214461168"/>
                    </a:ext>
                  </a:extLst>
                </a:gridCol>
                <a:gridCol w="1467402">
                  <a:extLst>
                    <a:ext uri="{9D8B030D-6E8A-4147-A177-3AD203B41FA5}">
                      <a16:colId xmlns:a16="http://schemas.microsoft.com/office/drawing/2014/main" val="608925306"/>
                    </a:ext>
                  </a:extLst>
                </a:gridCol>
                <a:gridCol w="1467402">
                  <a:extLst>
                    <a:ext uri="{9D8B030D-6E8A-4147-A177-3AD203B41FA5}">
                      <a16:colId xmlns:a16="http://schemas.microsoft.com/office/drawing/2014/main" val="1443552393"/>
                    </a:ext>
                  </a:extLst>
                </a:gridCol>
                <a:gridCol w="1467402">
                  <a:extLst>
                    <a:ext uri="{9D8B030D-6E8A-4147-A177-3AD203B41FA5}">
                      <a16:colId xmlns:a16="http://schemas.microsoft.com/office/drawing/2014/main" val="3629592641"/>
                    </a:ext>
                  </a:extLst>
                </a:gridCol>
              </a:tblGrid>
              <a:tr h="324000">
                <a:tc>
                  <a:txBody>
                    <a:bodyPr/>
                    <a:lstStyle/>
                    <a:p>
                      <a:pPr algn="ctr" rtl="1"/>
                      <a:r>
                        <a:rPr lang="he-IL" sz="2000" kern="1200" dirty="0">
                          <a:latin typeface="David" panose="020E0502060401010101" pitchFamily="34" charset="-79"/>
                          <a:cs typeface="David" panose="020E0502060401010101" pitchFamily="34" charset="-79"/>
                        </a:rPr>
                        <a:t>העומס על החניך</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מ"ב</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000">
                <a:tc>
                  <a:txBody>
                    <a:bodyPr/>
                    <a:lstStyle/>
                    <a:p>
                      <a:pPr rtl="1"/>
                      <a:r>
                        <a:rPr lang="he-IL" sz="2000" dirty="0">
                          <a:latin typeface="David" panose="020E0502060401010101" pitchFamily="34" charset="-79"/>
                          <a:cs typeface="David" panose="020E0502060401010101" pitchFamily="34" charset="-79"/>
                        </a:rPr>
                        <a:t>עומס גבוהה</a:t>
                      </a:r>
                    </a:p>
                  </a:txBody>
                  <a:tcPr anchor="ctr"/>
                </a:tc>
                <a:tc>
                  <a:txBody>
                    <a:bodyPr/>
                    <a:lstStyle/>
                    <a:p>
                      <a:pPr marL="0" algn="ctr" defTabSz="914400" rtl="1" eaLnBrk="1" latinLnBrk="0" hangingPunct="1"/>
                      <a:r>
                        <a:rPr lang="he-IL" sz="2000" u="none" kern="1200" dirty="0">
                          <a:latin typeface="David" panose="020E0502060401010101" pitchFamily="34" charset="-79"/>
                          <a:cs typeface="David" panose="020E0502060401010101" pitchFamily="34" charset="-79"/>
                        </a:rPr>
                        <a:t>10 (32%)</a:t>
                      </a:r>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sz="2000"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u="none" kern="1200" dirty="0">
                          <a:latin typeface="David" panose="020E0502060401010101" pitchFamily="34" charset="-79"/>
                          <a:cs typeface="David" panose="020E0502060401010101" pitchFamily="34" charset="-79"/>
                        </a:rPr>
                        <a:t>28%</a:t>
                      </a:r>
                      <a:endParaRPr lang="he-IL" sz="2000" b="0" u="none"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latin typeface="David" panose="020E0502060401010101" pitchFamily="34" charset="-79"/>
                          <a:cs typeface="David" panose="020E0502060401010101" pitchFamily="34" charset="-79"/>
                        </a:rPr>
                        <a:t>8%</a:t>
                      </a:r>
                      <a:endParaRPr lang="he-IL" sz="2000" b="0" dirty="0">
                        <a:solidFill>
                          <a:schemeClr val="tx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0%</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2 (33%)</a:t>
                      </a:r>
                    </a:p>
                  </a:txBody>
                  <a:tcPr anchor="ctr"/>
                </a:tc>
                <a:extLst>
                  <a:ext uri="{0D108BD9-81ED-4DB2-BD59-A6C34878D82A}">
                    <a16:rowId xmlns:a16="http://schemas.microsoft.com/office/drawing/2014/main" val="2717569957"/>
                  </a:ext>
                </a:extLst>
              </a:tr>
              <a:tr h="360000">
                <a:tc>
                  <a:txBody>
                    <a:bodyPr/>
                    <a:lstStyle/>
                    <a:p>
                      <a:pPr rtl="1"/>
                      <a:r>
                        <a:rPr lang="he-IL" sz="2000" dirty="0">
                          <a:latin typeface="David" panose="020E0502060401010101" pitchFamily="34" charset="-79"/>
                          <a:cs typeface="David" panose="020E0502060401010101" pitchFamily="34" charset="-79"/>
                        </a:rPr>
                        <a:t>עומס סביר והולם</a:t>
                      </a:r>
                      <a:endParaRPr lang="he-IL" sz="2000"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u="none" kern="1200" dirty="0">
                          <a:solidFill>
                            <a:schemeClr val="accent5"/>
                          </a:solidFill>
                          <a:latin typeface="David" panose="020E0502060401010101" pitchFamily="34" charset="-79"/>
                          <a:cs typeface="David" panose="020E0502060401010101" pitchFamily="34" charset="-79"/>
                        </a:rPr>
                        <a:t>20 (64%)</a:t>
                      </a:r>
                      <a:endParaRPr lang="he-IL" sz="2000" b="0" u="none" kern="1200" dirty="0">
                        <a:solidFill>
                          <a:schemeClr val="accent5"/>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dirty="0">
                          <a:solidFill>
                            <a:schemeClr val="accent5"/>
                          </a:solidFill>
                          <a:latin typeface="David" panose="020E0502060401010101" pitchFamily="34" charset="-79"/>
                          <a:cs typeface="David" panose="020E0502060401010101" pitchFamily="34" charset="-79"/>
                          <a:sym typeface="Wingdings" panose="05000000000000000000" pitchFamily="2" charset="2"/>
                        </a:rPr>
                        <a:t></a:t>
                      </a:r>
                      <a:endParaRPr lang="he-IL" sz="2000" dirty="0">
                        <a:solidFill>
                          <a:schemeClr val="accent5"/>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u="none" kern="1200" dirty="0">
                          <a:latin typeface="David" panose="020E0502060401010101" pitchFamily="34" charset="-79"/>
                          <a:cs typeface="David" panose="020E0502060401010101" pitchFamily="34" charset="-79"/>
                        </a:rPr>
                        <a:t>72%</a:t>
                      </a:r>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u="none" strike="noStrike" kern="1200" cap="none" spc="0" normalizeH="0" baseline="0" noProof="0" dirty="0">
                          <a:ln>
                            <a:noFill/>
                          </a:ln>
                          <a:effectLst/>
                          <a:uLnTx/>
                          <a:uFillTx/>
                          <a:latin typeface="David" panose="020E0502060401010101" pitchFamily="34" charset="-79"/>
                          <a:cs typeface="David" panose="020E0502060401010101" pitchFamily="34" charset="-79"/>
                        </a:rPr>
                        <a:t>80%</a:t>
                      </a:r>
                      <a:endParaRPr kumimoji="0" lang="he-IL" sz="20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73%</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4 (66%)</a:t>
                      </a:r>
                    </a:p>
                  </a:txBody>
                  <a:tcPr anchor="ctr"/>
                </a:tc>
                <a:extLst>
                  <a:ext uri="{0D108BD9-81ED-4DB2-BD59-A6C34878D82A}">
                    <a16:rowId xmlns:a16="http://schemas.microsoft.com/office/drawing/2014/main" val="1200385217"/>
                  </a:ext>
                </a:extLst>
              </a:tr>
              <a:tr h="360000">
                <a:tc>
                  <a:txBody>
                    <a:bodyPr/>
                    <a:lstStyle/>
                    <a:p>
                      <a:pPr rtl="1"/>
                      <a:r>
                        <a:rPr lang="he-IL" sz="2000" dirty="0">
                          <a:latin typeface="David" panose="020E0502060401010101" pitchFamily="34" charset="-79"/>
                          <a:cs typeface="David" panose="020E0502060401010101" pitchFamily="34" charset="-79"/>
                        </a:rPr>
                        <a:t>עומס נמוך</a:t>
                      </a:r>
                    </a:p>
                  </a:txBody>
                  <a:tcPr anchor="ctr"/>
                </a:tc>
                <a:tc>
                  <a:txBody>
                    <a:bodyPr/>
                    <a:lstStyle/>
                    <a:p>
                      <a:pPr marL="0" algn="ctr" defTabSz="914400" rtl="1" eaLnBrk="1" latinLnBrk="0" hangingPunct="1"/>
                      <a:r>
                        <a:rPr lang="he-IL" sz="2000" u="none" kern="1200" dirty="0">
                          <a:solidFill>
                            <a:srgbClr val="FF0000"/>
                          </a:solidFill>
                          <a:latin typeface="David" panose="020E0502060401010101" pitchFamily="34" charset="-79"/>
                          <a:cs typeface="David" panose="020E0502060401010101" pitchFamily="34" charset="-79"/>
                        </a:rPr>
                        <a:t>1 (4%)</a:t>
                      </a:r>
                      <a:endParaRPr lang="he-IL" sz="2000" b="0" u="none"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2000" u="none" kern="1200" dirty="0">
                          <a:latin typeface="David" panose="020E0502060401010101" pitchFamily="34" charset="-79"/>
                          <a:cs typeface="David" panose="020E0502060401010101" pitchFamily="34" charset="-79"/>
                        </a:rPr>
                        <a:t>-</a:t>
                      </a:r>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rPr>
                        <a:t>12%</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27%</a:t>
                      </a:r>
                    </a:p>
                  </a:txBody>
                  <a:tcPr anchor="ctr"/>
                </a:tc>
                <a:tc>
                  <a:txBody>
                    <a:bodyPr/>
                    <a:lstStyle/>
                    <a:p>
                      <a:pPr marL="0" algn="ctr" defTabSz="914400" rtl="1" eaLnBrk="1" latinLnBrk="0" hangingPunct="1"/>
                      <a:r>
                        <a:rPr lang="he-IL" sz="2000" b="0" u="none" kern="1200" dirty="0">
                          <a:solidFill>
                            <a:schemeClr val="tx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1273456033"/>
                  </a:ext>
                </a:extLst>
              </a:tr>
              <a:tr h="1224000">
                <a:tc gridSpan="7">
                  <a:txBody>
                    <a:bodyPr/>
                    <a:lstStyle/>
                    <a:p>
                      <a:pPr rtl="1"/>
                      <a:r>
                        <a:rPr lang="he-IL" sz="1800" b="1" dirty="0">
                          <a:latin typeface="David" panose="020E0502060401010101" pitchFamily="34" charset="-79"/>
                          <a:cs typeface="David" panose="020E0502060401010101" pitchFamily="34" charset="-79"/>
                        </a:rPr>
                        <a:t>הערך את איכות המטלות הניתנות ומידת תרומתן לחניך:</a:t>
                      </a:r>
                    </a:p>
                    <a:p>
                      <a:pPr marL="342900" indent="-342900" rtl="1">
                        <a:lnSpc>
                          <a:spcPct val="150000"/>
                        </a:lnSpc>
                        <a:buFont typeface="Arial" panose="020B0604020202020204" pitchFamily="34" charset="0"/>
                        <a:buChar char="•"/>
                      </a:pPr>
                      <a:r>
                        <a:rPr lang="he-IL" sz="1600" dirty="0">
                          <a:latin typeface="David" panose="020E0502060401010101" pitchFamily="34" charset="-79"/>
                          <a:cs typeface="David" panose="020E0502060401010101" pitchFamily="34" charset="-79"/>
                        </a:rPr>
                        <a:t>נבדקות בזלזול, מוחזרות מאוחר מידיי ללא משוב משמעותי שמאפשר למידה</a:t>
                      </a:r>
                    </a:p>
                    <a:p>
                      <a:pPr marL="342900" indent="-342900" rtl="1">
                        <a:lnSpc>
                          <a:spcPct val="150000"/>
                        </a:lnSpc>
                        <a:buFont typeface="Arial" panose="020B0604020202020204" pitchFamily="34" charset="0"/>
                        <a:buChar char="•"/>
                      </a:pPr>
                      <a:r>
                        <a:rPr lang="he-IL" sz="1600" dirty="0">
                          <a:latin typeface="David" panose="020E0502060401010101" pitchFamily="34" charset="-79"/>
                          <a:cs typeface="David" panose="020E0502060401010101" pitchFamily="34" charset="-79"/>
                        </a:rPr>
                        <a:t>רמה אקדמית נמוכה- ציונים לא משקפים ונדיבים (אין קשר בין העבודה לציון)</a:t>
                      </a:r>
                    </a:p>
                    <a:p>
                      <a:pPr marL="342900" marR="0" lvl="0" indent="-34290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העבודה אצל סוזי והעבודה באסטרטגיה הן עבודות בגישה נכונה. מעודדות יצירתיות וחשיבה (*4)</a:t>
                      </a:r>
                    </a:p>
                    <a:p>
                      <a:pPr marL="342900" indent="-342900" rtl="1">
                        <a:lnSpc>
                          <a:spcPct val="150000"/>
                        </a:lnSpc>
                        <a:buFont typeface="Arial" panose="020B0604020202020204" pitchFamily="34" charset="0"/>
                        <a:buChar char="•"/>
                      </a:pPr>
                      <a:r>
                        <a:rPr lang="he-IL" sz="1600" dirty="0">
                          <a:latin typeface="David" panose="020E0502060401010101" pitchFamily="34" charset="-79"/>
                          <a:cs typeface="David" panose="020E0502060401010101" pitchFamily="34" charset="-79"/>
                        </a:rPr>
                        <a:t>העבודה השנתית- מסע מופלא ואישי</a:t>
                      </a:r>
                    </a:p>
                    <a:p>
                      <a:pPr marL="342900" indent="-342900" rtl="1">
                        <a:lnSpc>
                          <a:spcPct val="150000"/>
                        </a:lnSpc>
                        <a:buFont typeface="Arial" panose="020B0604020202020204" pitchFamily="34" charset="0"/>
                        <a:buChar char="•"/>
                      </a:pPr>
                      <a:r>
                        <a:rPr lang="he-IL" sz="1600" dirty="0">
                          <a:latin typeface="David" panose="020E0502060401010101" pitchFamily="34" charset="-79"/>
                          <a:cs typeface="David" panose="020E0502060401010101" pitchFamily="34" charset="-79"/>
                        </a:rPr>
                        <a:t>יותר ניירות עמדה תמציתיים</a:t>
                      </a:r>
                    </a:p>
                  </a:txBody>
                  <a:tcPr/>
                </a:tc>
                <a:tc hMerge="1">
                  <a:txBody>
                    <a:bodyPr/>
                    <a:lstStyle/>
                    <a:p>
                      <a:pPr marL="0" algn="ctr" defTabSz="914400" rtl="1" eaLnBrk="1" latinLnBrk="0" hangingPunct="1"/>
                      <a:endParaRPr lang="he-IL" sz="2000" b="0" u="none" kern="1200" dirty="0">
                        <a:solidFill>
                          <a:srgbClr val="FF0000"/>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20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091397568"/>
                  </a:ext>
                </a:extLst>
              </a:tr>
              <a:tr h="982535">
                <a:tc gridSpan="7">
                  <a:txBody>
                    <a:bodyPr/>
                    <a:lstStyle/>
                    <a:p>
                      <a:pPr marL="0" indent="0" rtl="1">
                        <a:lnSpc>
                          <a:spcPct val="100000"/>
                        </a:lnSpc>
                        <a:buFont typeface="Arial" panose="020B0604020202020204" pitchFamily="34" charset="0"/>
                        <a:buNone/>
                      </a:pPr>
                      <a:r>
                        <a:rPr lang="he-IL" sz="1800" b="1" dirty="0">
                          <a:latin typeface="David" panose="020E0502060401010101" pitchFamily="34" charset="-79"/>
                          <a:cs typeface="David" panose="020E0502060401010101" pitchFamily="34" charset="-79"/>
                        </a:rPr>
                        <a:t>אופן התמודדות עם העומס במב"ל ('טיפים של אלופים'):</a:t>
                      </a:r>
                    </a:p>
                    <a:p>
                      <a:pPr marL="342900" indent="-34290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לתת את המטלות ביום הראשון של הקורס. לא במהלכו. שאנשים יוכלו להתארגן בהתאם</a:t>
                      </a:r>
                    </a:p>
                    <a:p>
                      <a:pPr marL="342900" indent="-34290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הקטנת חומרי הקריאה ווידוא שיש קורלציה בין חומרי הקריאה לבין השיעור עצמו</a:t>
                      </a:r>
                    </a:p>
                    <a:p>
                      <a:pPr marL="342900" indent="-34290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לנצל את ההפסקות להפחתת העומס בבית</a:t>
                      </a:r>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486546074"/>
                  </a:ext>
                </a:extLst>
              </a:tr>
            </a:tbl>
          </a:graphicData>
        </a:graphic>
      </p:graphicFrame>
      <p:sp>
        <p:nvSpPr>
          <p:cNvPr id="3" name="אליפסה 2">
            <a:extLst>
              <a:ext uri="{FF2B5EF4-FFF2-40B4-BE49-F238E27FC236}">
                <a16:creationId xmlns:a16="http://schemas.microsoft.com/office/drawing/2014/main" id="{11244A41-6F51-4FC6-A294-278BFE9222D4}"/>
              </a:ext>
            </a:extLst>
          </p:cNvPr>
          <p:cNvSpPr/>
          <p:nvPr/>
        </p:nvSpPr>
        <p:spPr>
          <a:xfrm>
            <a:off x="3618271" y="1818966"/>
            <a:ext cx="5584723" cy="442452"/>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3238103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מבנה שבוע אידיאלי</a:t>
            </a:r>
          </a:p>
        </p:txBody>
      </p:sp>
      <p:sp>
        <p:nvSpPr>
          <p:cNvPr id="7" name="מלבן: פינות מעוגלות 6">
            <a:extLst>
              <a:ext uri="{FF2B5EF4-FFF2-40B4-BE49-F238E27FC236}">
                <a16:creationId xmlns:a16="http://schemas.microsoft.com/office/drawing/2014/main" id="{21C303BD-2FD5-4681-9F34-B5CE20D8DBA9}"/>
              </a:ext>
            </a:extLst>
          </p:cNvPr>
          <p:cNvSpPr/>
          <p:nvPr/>
        </p:nvSpPr>
        <p:spPr>
          <a:xfrm>
            <a:off x="570271" y="1695692"/>
            <a:ext cx="11007211" cy="4498631"/>
          </a:xfrm>
          <a:prstGeom prst="roundRect">
            <a:avLst/>
          </a:prstGeom>
          <a:ln/>
        </p:spPr>
        <p:style>
          <a:lnRef idx="2">
            <a:schemeClr val="accent1"/>
          </a:lnRef>
          <a:fillRef idx="1">
            <a:schemeClr val="lt1"/>
          </a:fillRef>
          <a:effectRef idx="0">
            <a:schemeClr val="accent1"/>
          </a:effectRef>
          <a:fontRef idx="minor">
            <a:schemeClr val="dk1"/>
          </a:fontRef>
        </p:style>
        <p:txBody>
          <a:bodyPr rtlCol="1" anchor="t"/>
          <a:lstStyle/>
          <a:p>
            <a:pPr marL="285750" indent="-285750">
              <a:buFont typeface="Arial" panose="020B0604020202020204" pitchFamily="34" charset="0"/>
              <a:buChar char="•"/>
            </a:pPr>
            <a:r>
              <a:rPr lang="he-IL" dirty="0">
                <a:latin typeface="David" panose="020E0502060401010101" pitchFamily="34" charset="-79"/>
                <a:cs typeface="David" panose="020E0502060401010101" pitchFamily="34" charset="-79"/>
              </a:rPr>
              <a:t>יום למידה עצמית- אחד באופן קבוע בכל שבוע (טוב לתזה ובכלל). (*7) </a:t>
            </a:r>
          </a:p>
          <a:p>
            <a:pPr marL="285750"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מומלץ יומיים בשבוע לסיים מוקדם יותר (*6)</a:t>
            </a:r>
          </a:p>
          <a:p>
            <a:pPr marL="285750" indent="-285750" algn="l" rtl="0">
              <a:lnSpc>
                <a:spcPct val="150000"/>
              </a:lnSpc>
              <a:buFont typeface="Arial" panose="020B0604020202020204" pitchFamily="34" charset="0"/>
              <a:buChar char="•"/>
            </a:pPr>
            <a:r>
              <a:rPr lang="en-US" sz="1600" dirty="0">
                <a:latin typeface="David" panose="020E0502060401010101" pitchFamily="34" charset="-79"/>
                <a:cs typeface="David" panose="020E0502060401010101" pitchFamily="34" charset="-79"/>
              </a:rPr>
              <a:t>Sundays are the rest day for most internationals and Friday is the day I used for Self Study.  </a:t>
            </a:r>
          </a:p>
          <a:p>
            <a:pPr marL="285750" indent="-285750" algn="l" rtl="0">
              <a:lnSpc>
                <a:spcPct val="150000"/>
              </a:lnSpc>
              <a:buFont typeface="Arial" panose="020B0604020202020204" pitchFamily="34" charset="0"/>
              <a:buChar char="•"/>
            </a:pPr>
            <a:r>
              <a:rPr lang="en-US" sz="1600" dirty="0">
                <a:latin typeface="David" panose="020E0502060401010101" pitchFamily="34" charset="-79"/>
                <a:cs typeface="David" panose="020E0502060401010101" pitchFamily="34" charset="-79"/>
              </a:rPr>
              <a:t>The study day at 0830 to 0900 is ideal and ending NLT 1600 works well with one day per week as early release.  </a:t>
            </a:r>
          </a:p>
          <a:p>
            <a:pPr marL="285750" indent="-285750" algn="l" rtl="0">
              <a:lnSpc>
                <a:spcPct val="150000"/>
              </a:lnSpc>
              <a:buFont typeface="Arial" panose="020B0604020202020204" pitchFamily="34" charset="0"/>
              <a:buChar char="•"/>
            </a:pPr>
            <a:r>
              <a:rPr lang="en-US" sz="1600" dirty="0">
                <a:latin typeface="David" panose="020E0502060401010101" pitchFamily="34" charset="-79"/>
                <a:cs typeface="David" panose="020E0502060401010101" pitchFamily="34" charset="-79"/>
              </a:rPr>
              <a:t>The tour days were always long with usually too much packed into them.  I think the general rule should be that nothing should start sooner than 0730 at MABAL and end should be NLT 1700 at MABAL... If these objectives cannot be achieved then cut some of the content.</a:t>
            </a:r>
          </a:p>
          <a:p>
            <a:pPr marL="285750" indent="-285750" algn="l" rtl="0">
              <a:lnSpc>
                <a:spcPct val="150000"/>
              </a:lnSpc>
              <a:buFont typeface="Arial" panose="020B0604020202020204" pitchFamily="34" charset="0"/>
              <a:buChar char="•"/>
            </a:pPr>
            <a:r>
              <a:rPr lang="en-US" sz="1600" dirty="0">
                <a:latin typeface="David" panose="020E0502060401010101" pitchFamily="34" charset="-79"/>
                <a:cs typeface="David" panose="020E0502060401010101" pitchFamily="34" charset="-79"/>
              </a:rPr>
              <a:t>The tours abroad completely disregarded the general day structure that had been established during the year... 30 minute breaks turned into 5-10 minutes and the 1 hour for lunch become 30 minutes eat a sandwich and go.  The day on tours abroad should begin with departure at 0800 and back to the hotel at 1700.  One evening per tour should be a required event of some sort that adds value to the tour.  Just like the commander's evenings during the study year.</a:t>
            </a:r>
            <a:endParaRPr lang="he-IL" sz="1600" dirty="0">
              <a:latin typeface="David" panose="020E0502060401010101" pitchFamily="34" charset="-79"/>
              <a:cs typeface="David" panose="020E0502060401010101" pitchFamily="34" charset="-79"/>
            </a:endParaRPr>
          </a:p>
          <a:p>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45417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ליווי עבודה שנתית</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תזה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107170013"/>
              </p:ext>
            </p:extLst>
          </p:nvPr>
        </p:nvGraphicFramePr>
        <p:xfrm>
          <a:off x="629269" y="1444568"/>
          <a:ext cx="10925522" cy="4663440"/>
        </p:xfrm>
        <a:graphic>
          <a:graphicData uri="http://schemas.openxmlformats.org/drawingml/2006/table">
            <a:tbl>
              <a:tblPr rtl="1" firstRow="1" bandRow="1">
                <a:tableStyleId>{5C22544A-7EE6-4342-B048-85BDC9FD1C3A}</a:tableStyleId>
              </a:tblPr>
              <a:tblGrid>
                <a:gridCol w="5831397">
                  <a:extLst>
                    <a:ext uri="{9D8B030D-6E8A-4147-A177-3AD203B41FA5}">
                      <a16:colId xmlns:a16="http://schemas.microsoft.com/office/drawing/2014/main" val="4212086157"/>
                    </a:ext>
                  </a:extLst>
                </a:gridCol>
                <a:gridCol w="1018825">
                  <a:extLst>
                    <a:ext uri="{9D8B030D-6E8A-4147-A177-3AD203B41FA5}">
                      <a16:colId xmlns:a16="http://schemas.microsoft.com/office/drawing/2014/main" val="3669644278"/>
                    </a:ext>
                  </a:extLst>
                </a:gridCol>
                <a:gridCol w="1018825">
                  <a:extLst>
                    <a:ext uri="{9D8B030D-6E8A-4147-A177-3AD203B41FA5}">
                      <a16:colId xmlns:a16="http://schemas.microsoft.com/office/drawing/2014/main" val="608925306"/>
                    </a:ext>
                  </a:extLst>
                </a:gridCol>
                <a:gridCol w="1018825">
                  <a:extLst>
                    <a:ext uri="{9D8B030D-6E8A-4147-A177-3AD203B41FA5}">
                      <a16:colId xmlns:a16="http://schemas.microsoft.com/office/drawing/2014/main" val="1443552393"/>
                    </a:ext>
                  </a:extLst>
                </a:gridCol>
                <a:gridCol w="1018825">
                  <a:extLst>
                    <a:ext uri="{9D8B030D-6E8A-4147-A177-3AD203B41FA5}">
                      <a16:colId xmlns:a16="http://schemas.microsoft.com/office/drawing/2014/main" val="3398194318"/>
                    </a:ext>
                  </a:extLst>
                </a:gridCol>
                <a:gridCol w="1018825">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שאלות:</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640080">
                <a:tc>
                  <a:txBody>
                    <a:bodyPr/>
                    <a:lstStyle/>
                    <a:p>
                      <a:pPr rtl="1"/>
                      <a:r>
                        <a:rPr lang="he-IL" b="0" dirty="0">
                          <a:latin typeface="David" panose="020E0502060401010101" pitchFamily="34" charset="-79"/>
                          <a:cs typeface="David" panose="020E0502060401010101" pitchFamily="34" charset="-79"/>
                        </a:rPr>
                        <a:t>באיזו מידה סייעה לך האוריינית בכתיבת העבודה השנתית</a:t>
                      </a:r>
                      <a:r>
                        <a:rPr lang="en-US" b="0" dirty="0">
                          <a:latin typeface="David" panose="020E0502060401010101" pitchFamily="34" charset="-79"/>
                          <a:cs typeface="David" panose="020E0502060401010101" pitchFamily="34" charset="-79"/>
                        </a:rPr>
                        <a:t>/</a:t>
                      </a:r>
                      <a:r>
                        <a:rPr lang="he-IL" b="0" dirty="0">
                          <a:latin typeface="David" panose="020E0502060401010101" pitchFamily="34" charset="-79"/>
                          <a:cs typeface="David" panose="020E0502060401010101" pitchFamily="34" charset="-79"/>
                        </a:rPr>
                        <a:t>תזה?</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3046206537"/>
                  </a:ext>
                </a:extLst>
              </a:tr>
              <a:tr h="640080">
                <a:tc>
                  <a:txBody>
                    <a:bodyPr/>
                    <a:lstStyle/>
                    <a:p>
                      <a:pPr rtl="1"/>
                      <a:r>
                        <a:rPr lang="he-IL" b="0" dirty="0">
                          <a:latin typeface="David" panose="020E0502060401010101" pitchFamily="34" charset="-79"/>
                          <a:cs typeface="David" panose="020E0502060401010101" pitchFamily="34" charset="-79"/>
                        </a:rPr>
                        <a:t>האם היה לך מספיק זמן לכתיבת העבודה השנתית</a:t>
                      </a:r>
                      <a:r>
                        <a:rPr lang="en-US" b="0" dirty="0">
                          <a:latin typeface="David" panose="020E0502060401010101" pitchFamily="34" charset="-79"/>
                          <a:cs typeface="David" panose="020E0502060401010101" pitchFamily="34" charset="-79"/>
                        </a:rPr>
                        <a:t>/</a:t>
                      </a:r>
                      <a:r>
                        <a:rPr lang="he-IL" b="0" dirty="0">
                          <a:latin typeface="David" panose="020E0502060401010101" pitchFamily="34" charset="-79"/>
                          <a:cs typeface="David" panose="020E0502060401010101" pitchFamily="34" charset="-79"/>
                        </a:rPr>
                        <a:t>תזה?</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4.85</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054009436"/>
                  </a:ext>
                </a:extLst>
              </a:tr>
              <a:tr h="640080">
                <a:tc>
                  <a:txBody>
                    <a:bodyPr/>
                    <a:lstStyle/>
                    <a:p>
                      <a:pPr rtl="1"/>
                      <a:r>
                        <a:rPr lang="he-IL" b="0" dirty="0">
                          <a:latin typeface="David" panose="020E0502060401010101" pitchFamily="34" charset="-79"/>
                          <a:cs typeface="David" panose="020E0502060401010101" pitchFamily="34" charset="-79"/>
                        </a:rPr>
                        <a:t>מה תרומת העבודה השנתית</a:t>
                      </a:r>
                      <a:r>
                        <a:rPr lang="en-US" b="0" dirty="0">
                          <a:latin typeface="David" panose="020E0502060401010101" pitchFamily="34" charset="-79"/>
                          <a:cs typeface="David" panose="020E0502060401010101" pitchFamily="34" charset="-79"/>
                        </a:rPr>
                        <a:t>/</a:t>
                      </a:r>
                      <a:r>
                        <a:rPr lang="he-IL" b="0" dirty="0">
                          <a:latin typeface="David" panose="020E0502060401010101" pitchFamily="34" charset="-79"/>
                          <a:cs typeface="David" panose="020E0502060401010101" pitchFamily="34" charset="-79"/>
                        </a:rPr>
                        <a:t>תזה להכשרתך כבכיר?</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1982887242"/>
                  </a:ext>
                </a:extLst>
              </a:tr>
              <a:tr h="1091368">
                <a:tc gridSpan="6">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800" dirty="0">
                          <a:solidFill>
                            <a:srgbClr val="FF0000"/>
                          </a:solidFill>
                          <a:latin typeface="David" panose="020E0502060401010101" pitchFamily="34" charset="-79"/>
                          <a:cs typeface="David" panose="020E0502060401010101" pitchFamily="34" charset="-79"/>
                        </a:rPr>
                        <a:t>*</a:t>
                      </a:r>
                      <a:r>
                        <a:rPr lang="he-IL" sz="1800" dirty="0">
                          <a:latin typeface="David" panose="020E0502060401010101" pitchFamily="34" charset="-79"/>
                          <a:cs typeface="David" panose="020E0502060401010101" pitchFamily="34" charset="-79"/>
                        </a:rPr>
                        <a:t> יתכן וההפרדה בין כותבי עבודות המחקר לכותבי התזה (בהובלת ד"ר ענת שטרן) השפיעו על ציון האוריינית</a:t>
                      </a:r>
                    </a:p>
                    <a:p>
                      <a:pPr rtl="1"/>
                      <a:br>
                        <a:rPr lang="en-US" sz="2000" b="1" dirty="0">
                          <a:latin typeface="David" panose="020E0502060401010101" pitchFamily="34" charset="-79"/>
                          <a:cs typeface="David" panose="020E0502060401010101" pitchFamily="34" charset="-79"/>
                        </a:rPr>
                      </a:br>
                      <a:r>
                        <a:rPr lang="he-IL" sz="2000" b="1" dirty="0">
                          <a:latin typeface="David" panose="020E0502060401010101" pitchFamily="34" charset="-79"/>
                          <a:cs typeface="David" panose="020E0502060401010101" pitchFamily="34" charset="-79"/>
                        </a:rPr>
                        <a:t>הצע שיפורים אפשריים לתמיכה והניהול של תהליך כתיבת העבודה השנתית</a:t>
                      </a:r>
                      <a:r>
                        <a:rPr lang="en-US" sz="2000" b="1" dirty="0">
                          <a:latin typeface="David" panose="020E0502060401010101" pitchFamily="34" charset="-79"/>
                          <a:cs typeface="David" panose="020E0502060401010101" pitchFamily="34" charset="-79"/>
                        </a:rPr>
                        <a:t>/</a:t>
                      </a:r>
                      <a:r>
                        <a:rPr lang="he-IL" sz="2000" b="1" dirty="0">
                          <a:latin typeface="David" panose="020E0502060401010101" pitchFamily="34" charset="-79"/>
                          <a:cs typeface="David" panose="020E0502060401010101" pitchFamily="34" charset="-79"/>
                        </a:rPr>
                        <a:t>תזה?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ייעוץ אקדמי. לא רק אוריינות אלא הפניות לחומרים רלוונטיים והסבר על איך עושים עבודה אקדמית עם תוקף מחקרי </a:t>
                      </a:r>
                      <a:r>
                        <a:rPr lang="he-IL" sz="1600" kern="1200" dirty="0" err="1">
                          <a:latin typeface="David" panose="020E0502060401010101" pitchFamily="34" charset="-79"/>
                          <a:cs typeface="David" panose="020E0502060401010101" pitchFamily="34" charset="-79"/>
                        </a:rPr>
                        <a:t>אמיתי</a:t>
                      </a:r>
                      <a:endParaRPr lang="he-IL" sz="1600" kern="1200" dirty="0">
                        <a:latin typeface="David" panose="020E0502060401010101" pitchFamily="34" charset="-79"/>
                        <a:cs typeface="David" panose="020E0502060401010101" pitchFamily="34" charset="-79"/>
                      </a:endParaRP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הקדמת מועד אישור העבודות, הקצאת זמן ראוי לכותבי התזה (רצוי 4 ימי למידה בשבוע באופן קבוע)</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שמסלול התזה יהיה חלק מהידיעון של מב"ל</a:t>
                      </a: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Tree>
    <p:extLst>
      <p:ext uri="{BB962C8B-B14F-4D97-AF65-F5344CB8AC3E}">
        <p14:creationId xmlns:p14="http://schemas.microsoft.com/office/powerpoint/2010/main" val="3039321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סביבת הלמידה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401347339"/>
              </p:ext>
            </p:extLst>
          </p:nvPr>
        </p:nvGraphicFramePr>
        <p:xfrm>
          <a:off x="353963" y="1608290"/>
          <a:ext cx="11348317" cy="5044440"/>
        </p:xfrm>
        <a:graphic>
          <a:graphicData uri="http://schemas.openxmlformats.org/drawingml/2006/table">
            <a:tbl>
              <a:tblPr rtl="1" firstRow="1" bandRow="1">
                <a:tableStyleId>{5C22544A-7EE6-4342-B048-85BDC9FD1C3A}</a:tableStyleId>
              </a:tblPr>
              <a:tblGrid>
                <a:gridCol w="5338058">
                  <a:extLst>
                    <a:ext uri="{9D8B030D-6E8A-4147-A177-3AD203B41FA5}">
                      <a16:colId xmlns:a16="http://schemas.microsoft.com/office/drawing/2014/main" val="4212086157"/>
                    </a:ext>
                  </a:extLst>
                </a:gridCol>
                <a:gridCol w="1304859">
                  <a:extLst>
                    <a:ext uri="{9D8B030D-6E8A-4147-A177-3AD203B41FA5}">
                      <a16:colId xmlns:a16="http://schemas.microsoft.com/office/drawing/2014/main" val="3669644278"/>
                    </a:ext>
                  </a:extLst>
                </a:gridCol>
                <a:gridCol w="790823">
                  <a:extLst>
                    <a:ext uri="{9D8B030D-6E8A-4147-A177-3AD203B41FA5}">
                      <a16:colId xmlns:a16="http://schemas.microsoft.com/office/drawing/2014/main" val="608925306"/>
                    </a:ext>
                  </a:extLst>
                </a:gridCol>
                <a:gridCol w="1304859">
                  <a:extLst>
                    <a:ext uri="{9D8B030D-6E8A-4147-A177-3AD203B41FA5}">
                      <a16:colId xmlns:a16="http://schemas.microsoft.com/office/drawing/2014/main" val="1443552393"/>
                    </a:ext>
                  </a:extLst>
                </a:gridCol>
                <a:gridCol w="1304859">
                  <a:extLst>
                    <a:ext uri="{9D8B030D-6E8A-4147-A177-3AD203B41FA5}">
                      <a16:colId xmlns:a16="http://schemas.microsoft.com/office/drawing/2014/main" val="3416542356"/>
                    </a:ext>
                  </a:extLst>
                </a:gridCol>
                <a:gridCol w="1304859">
                  <a:extLst>
                    <a:ext uri="{9D8B030D-6E8A-4147-A177-3AD203B41FA5}">
                      <a16:colId xmlns:a16="http://schemas.microsoft.com/office/drawing/2014/main" val="3629592641"/>
                    </a:ext>
                  </a:extLst>
                </a:gridCol>
              </a:tblGrid>
              <a:tr h="360878">
                <a:tc>
                  <a:txBody>
                    <a:bodyPr/>
                    <a:lstStyle/>
                    <a:p>
                      <a:pPr algn="ctr" rtl="1"/>
                      <a:r>
                        <a:rPr lang="he-IL" sz="2000" kern="1200" dirty="0">
                          <a:latin typeface="David" panose="020E0502060401010101" pitchFamily="34" charset="-79"/>
                          <a:cs typeface="David" panose="020E0502060401010101" pitchFamily="34" charset="-79"/>
                        </a:rPr>
                        <a:t>השאלה</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a:txBody>
                    <a:bodyPr/>
                    <a:lstStyle/>
                    <a:p>
                      <a:pPr rtl="1"/>
                      <a:r>
                        <a:rPr lang="he-IL" dirty="0">
                          <a:latin typeface="David" panose="020E0502060401010101" pitchFamily="34" charset="-79"/>
                          <a:cs typeface="David" panose="020E0502060401010101" pitchFamily="34" charset="-79"/>
                        </a:rPr>
                        <a:t>מזכירות התלמידים?</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5.74</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5.44</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2717569957"/>
                  </a:ext>
                </a:extLst>
              </a:tr>
              <a:tr h="324000">
                <a:tc>
                  <a:txBody>
                    <a:bodyPr/>
                    <a:lstStyle/>
                    <a:p>
                      <a:pPr rtl="1"/>
                      <a:r>
                        <a:rPr lang="he-IL" dirty="0">
                          <a:latin typeface="David" panose="020E0502060401010101" pitchFamily="34" charset="-79"/>
                          <a:cs typeface="David" panose="020E0502060401010101" pitchFamily="34" charset="-79"/>
                        </a:rPr>
                        <a:t>אתר מב"ל ברשת (פורטל הקורס)?</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3.75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dirty="0">
                          <a:solidFill>
                            <a:schemeClr val="accent5"/>
                          </a:solidFill>
                          <a:latin typeface="David" panose="020E0502060401010101" pitchFamily="34" charset="-79"/>
                          <a:cs typeface="David" panose="020E0502060401010101" pitchFamily="34" charset="-79"/>
                          <a:sym typeface="Wingdings" panose="05000000000000000000" pitchFamily="2" charset="2"/>
                        </a:rPr>
                        <a:t></a:t>
                      </a:r>
                      <a:endParaRPr lang="he-IL" sz="1800" dirty="0">
                        <a:solidFill>
                          <a:schemeClr val="accent5"/>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3.19</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3.28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2.5</a:t>
                      </a:r>
                    </a:p>
                  </a:txBody>
                  <a:tcPr anchor="ctr"/>
                </a:tc>
                <a:extLst>
                  <a:ext uri="{0D108BD9-81ED-4DB2-BD59-A6C34878D82A}">
                    <a16:rowId xmlns:a16="http://schemas.microsoft.com/office/drawing/2014/main" val="1200385217"/>
                  </a:ext>
                </a:extLst>
              </a:tr>
              <a:tr h="324000">
                <a:tc>
                  <a:txBody>
                    <a:bodyPr/>
                    <a:lstStyle/>
                    <a:p>
                      <a:pPr rtl="1"/>
                      <a:r>
                        <a:rPr lang="he-IL" dirty="0">
                          <a:latin typeface="David" panose="020E0502060401010101" pitchFamily="34" charset="-79"/>
                          <a:cs typeface="David" panose="020E0502060401010101" pitchFamily="34" charset="-79"/>
                        </a:rPr>
                        <a:t>שירותי הספרייה?</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3.68</a:t>
                      </a:r>
                      <a:r>
                        <a:rPr lang="he-IL" sz="1800" b="0" u="none" kern="1200" dirty="0">
                          <a:solidFill>
                            <a:srgbClr val="FF0000"/>
                          </a:solidFill>
                          <a:latin typeface="David" panose="020E0502060401010101" pitchFamily="34" charset="-79"/>
                          <a:ea typeface="+mn-ea"/>
                          <a:cs typeface="David" panose="020E0502060401010101" pitchFamily="34" charset="-79"/>
                        </a:rPr>
                        <a:t>*</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5.7</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3.5</a:t>
                      </a:r>
                    </a:p>
                  </a:txBody>
                  <a:tcPr anchor="ctr"/>
                </a:tc>
                <a:extLst>
                  <a:ext uri="{0D108BD9-81ED-4DB2-BD59-A6C34878D82A}">
                    <a16:rowId xmlns:a16="http://schemas.microsoft.com/office/drawing/2014/main" val="1273456033"/>
                  </a:ext>
                </a:extLst>
              </a:tr>
              <a:tr h="324000">
                <a:tc>
                  <a:txBody>
                    <a:bodyPr/>
                    <a:lstStyle/>
                    <a:p>
                      <a:pPr rtl="1"/>
                      <a:r>
                        <a:rPr lang="he-IL" dirty="0">
                          <a:latin typeface="David" panose="020E0502060401010101" pitchFamily="34" charset="-79"/>
                          <a:cs typeface="David" panose="020E0502060401010101" pitchFamily="34" charset="-79"/>
                        </a:rPr>
                        <a:t>מליאת מב"ל?</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dirty="0">
                          <a:solidFill>
                            <a:schemeClr val="accent5"/>
                          </a:solidFill>
                          <a:latin typeface="David" panose="020E0502060401010101" pitchFamily="34" charset="-79"/>
                          <a:cs typeface="David" panose="020E0502060401010101" pitchFamily="34" charset="-79"/>
                          <a:sym typeface="Wingdings" panose="05000000000000000000" pitchFamily="2" charset="2"/>
                        </a:rPr>
                        <a:t></a:t>
                      </a:r>
                      <a:endParaRPr lang="he-IL" sz="1800" dirty="0">
                        <a:solidFill>
                          <a:schemeClr val="accent5"/>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4.38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1750950285"/>
                  </a:ext>
                </a:extLst>
              </a:tr>
              <a:tr h="324000">
                <a:tc>
                  <a:txBody>
                    <a:bodyPr/>
                    <a:lstStyle/>
                    <a:p>
                      <a:pPr rtl="1"/>
                      <a:r>
                        <a:rPr lang="he-IL" dirty="0">
                          <a:latin typeface="David" panose="020E0502060401010101" pitchFamily="34" charset="-79"/>
                          <a:cs typeface="David" panose="020E0502060401010101" pitchFamily="34" charset="-79"/>
                        </a:rPr>
                        <a:t>כיתות הצוות?</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4.96</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4.23</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1170881500"/>
                  </a:ext>
                </a:extLst>
              </a:tr>
              <a:tr h="324000">
                <a:tc>
                  <a:txBody>
                    <a:bodyPr/>
                    <a:lstStyle/>
                    <a:p>
                      <a:pPr rtl="1"/>
                      <a:r>
                        <a:rPr lang="he-IL" dirty="0">
                          <a:latin typeface="David" panose="020E0502060401010101" pitchFamily="34" charset="-79"/>
                          <a:cs typeface="David" panose="020E0502060401010101" pitchFamily="34" charset="-79"/>
                        </a:rPr>
                        <a:t>הקפיטרייה?</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5.40*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3396229965"/>
                  </a:ext>
                </a:extLst>
              </a:tr>
              <a:tr h="360878">
                <a:tc gridSpan="6">
                  <a:txBody>
                    <a:bodyPr/>
                    <a:lstStyle/>
                    <a:p>
                      <a:pPr rtl="1">
                        <a:lnSpc>
                          <a:spcPct val="150000"/>
                        </a:lnSpc>
                      </a:pPr>
                      <a:r>
                        <a:rPr lang="he-IL" b="1" dirty="0">
                          <a:latin typeface="David" panose="020E0502060401010101" pitchFamily="34" charset="-79"/>
                          <a:cs typeface="David" panose="020E0502060401010101" pitchFamily="34" charset="-79"/>
                        </a:rPr>
                        <a:t>שדרוגים לסביבת הלמידה:</a:t>
                      </a:r>
                    </a:p>
                    <a:p>
                      <a:pPr marL="285750" indent="-285750" rtl="1">
                        <a:lnSpc>
                          <a:spcPct val="100000"/>
                        </a:lnSpc>
                        <a:buFont typeface="Arial" panose="020B0604020202020204" pitchFamily="34" charset="0"/>
                        <a:buChar char="•"/>
                      </a:pPr>
                      <a:r>
                        <a:rPr lang="he-IL" sz="1600" b="1" dirty="0">
                          <a:latin typeface="David" panose="020E0502060401010101" pitchFamily="34" charset="-79"/>
                          <a:cs typeface="David" panose="020E0502060401010101" pitchFamily="34" charset="-79"/>
                        </a:rPr>
                        <a:t>הערות- </a:t>
                      </a:r>
                      <a:r>
                        <a:rPr lang="he-IL" sz="1600" b="0" dirty="0">
                          <a:latin typeface="David" panose="020E0502060401010101" pitchFamily="34" charset="-79"/>
                          <a:cs typeface="David" panose="020E0502060401010101" pitchFamily="34" charset="-79"/>
                        </a:rPr>
                        <a:t>(א) </a:t>
                      </a:r>
                      <a:r>
                        <a:rPr lang="he-IL" sz="1600" b="0" u="none" kern="1200" dirty="0">
                          <a:solidFill>
                            <a:schemeClr val="accent5"/>
                          </a:solidFill>
                          <a:latin typeface="David" panose="020E0502060401010101" pitchFamily="34" charset="-79"/>
                          <a:ea typeface="+mn-ea"/>
                          <a:cs typeface="David" panose="020E0502060401010101" pitchFamily="34" charset="-79"/>
                        </a:rPr>
                        <a:t>* </a:t>
                      </a:r>
                      <a:r>
                        <a:rPr lang="he-IL" sz="1600" b="0" dirty="0">
                          <a:latin typeface="David" panose="020E0502060401010101" pitchFamily="34" charset="-79"/>
                          <a:cs typeface="David" panose="020E0502060401010101" pitchFamily="34" charset="-79"/>
                        </a:rPr>
                        <a:t>שופצה מליאת מב"ל וכן הקפטריה וחדר אוכל, (ב) </a:t>
                      </a:r>
                      <a:r>
                        <a:rPr lang="he-IL" sz="1600" b="0" u="none" kern="1200" dirty="0">
                          <a:solidFill>
                            <a:srgbClr val="FF0000"/>
                          </a:solidFill>
                          <a:latin typeface="David" panose="020E0502060401010101" pitchFamily="34" charset="-79"/>
                          <a:ea typeface="+mn-ea"/>
                          <a:cs typeface="David" panose="020E0502060401010101" pitchFamily="34" charset="-79"/>
                        </a:rPr>
                        <a:t>* </a:t>
                      </a:r>
                      <a:r>
                        <a:rPr lang="he-IL" sz="1600" b="0" dirty="0">
                          <a:latin typeface="David" panose="020E0502060401010101" pitchFamily="34" charset="-79"/>
                          <a:cs typeface="David" panose="020E0502060401010101" pitchFamily="34" charset="-79"/>
                        </a:rPr>
                        <a:t>הספרייה הייתה תקופה ללא איוש לאור פרישת הספרנית</a:t>
                      </a:r>
                    </a:p>
                    <a:p>
                      <a:pPr marL="285750" indent="-285750" rtl="1">
                        <a:lnSpc>
                          <a:spcPct val="100000"/>
                        </a:lnSpc>
                        <a:buFont typeface="Arial" panose="020B0604020202020204" pitchFamily="34" charset="0"/>
                        <a:buChar char="•"/>
                      </a:pPr>
                      <a:r>
                        <a:rPr lang="he-IL" sz="1600" b="0" dirty="0">
                          <a:latin typeface="David" panose="020E0502060401010101" pitchFamily="34" charset="-79"/>
                          <a:cs typeface="David" panose="020E0502060401010101" pitchFamily="34" charset="-79"/>
                        </a:rPr>
                        <a:t>נדרש לשדרג את מערכת התרגום, אפשרות לעמדות אוזניות נוספות לטובת אימון אישי באנגלית לחניכים</a:t>
                      </a:r>
                    </a:p>
                    <a:p>
                      <a:pPr marL="285750" indent="-285750" rtl="1">
                        <a:lnSpc>
                          <a:spcPct val="100000"/>
                        </a:lnSpc>
                        <a:buFont typeface="Arial" panose="020B0604020202020204" pitchFamily="34" charset="0"/>
                        <a:buChar char="•"/>
                      </a:pPr>
                      <a:r>
                        <a:rPr lang="he-IL" sz="1600" b="0" dirty="0">
                          <a:latin typeface="David" panose="020E0502060401010101" pitchFamily="34" charset="-79"/>
                          <a:cs typeface="David" panose="020E0502060401010101" pitchFamily="34" charset="-79"/>
                        </a:rPr>
                        <a:t>חדרי צוות- (א) הייתי משנה את השולחנות במטרה לשבת קרוב יותר </a:t>
                      </a:r>
                      <a:r>
                        <a:rPr lang="he-IL" sz="1600" b="1" dirty="0">
                          <a:latin typeface="David" panose="020E0502060401010101" pitchFamily="34" charset="-79"/>
                          <a:cs typeface="David" panose="020E0502060401010101" pitchFamily="34" charset="-79"/>
                        </a:rPr>
                        <a:t>(*2)</a:t>
                      </a:r>
                      <a:r>
                        <a:rPr lang="en-US" sz="1600" b="0" dirty="0">
                          <a:latin typeface="David" panose="020E0502060401010101" pitchFamily="34" charset="-79"/>
                          <a:cs typeface="David" panose="020E0502060401010101" pitchFamily="34" charset="-79"/>
                        </a:rPr>
                        <a:t>;</a:t>
                      </a:r>
                      <a:r>
                        <a:rPr lang="he-IL" sz="1600" b="0" dirty="0">
                          <a:latin typeface="David" panose="020E0502060401010101" pitchFamily="34" charset="-79"/>
                          <a:cs typeface="David" panose="020E0502060401010101" pitchFamily="34" charset="-79"/>
                        </a:rPr>
                        <a:t> (ב) כסאות בחדרי הצוותים במצב נוראי</a:t>
                      </a:r>
                    </a:p>
                    <a:p>
                      <a:pPr marL="285750" indent="-285750" rtl="1">
                        <a:lnSpc>
                          <a:spcPct val="100000"/>
                        </a:lnSpc>
                        <a:buFont typeface="Arial" panose="020B0604020202020204" pitchFamily="34" charset="0"/>
                        <a:buChar char="•"/>
                      </a:pPr>
                      <a:r>
                        <a:rPr lang="he-IL" sz="1600" b="0" dirty="0">
                          <a:latin typeface="David" panose="020E0502060401010101" pitchFamily="34" charset="-79"/>
                          <a:cs typeface="David" panose="020E0502060401010101" pitchFamily="34" charset="-79"/>
                        </a:rPr>
                        <a:t>יצירת מקומות למידה שקטים ומזמינים. על הספרייה להפוך לסביבה מסוג זה</a:t>
                      </a:r>
                    </a:p>
                    <a:p>
                      <a:pPr marL="285750" indent="-285750" rtl="1">
                        <a:lnSpc>
                          <a:spcPct val="100000"/>
                        </a:lnSpc>
                        <a:buFont typeface="Arial" panose="020B0604020202020204" pitchFamily="34" charset="0"/>
                        <a:buChar char="•"/>
                      </a:pPr>
                      <a:r>
                        <a:rPr lang="he-IL" sz="1600" b="0" dirty="0">
                          <a:latin typeface="David" panose="020E0502060401010101" pitchFamily="34" charset="-79"/>
                          <a:cs typeface="David" panose="020E0502060401010101" pitchFamily="34" charset="-79"/>
                        </a:rPr>
                        <a:t>לפטופ ללא כפר גלובאלי, עמדות מחשב עם אינטרנט נוספות לטובת החניכים</a:t>
                      </a:r>
                      <a:endParaRPr lang="en-US" sz="1600" b="0" dirty="0">
                        <a:latin typeface="David" panose="020E0502060401010101" pitchFamily="34" charset="-79"/>
                        <a:cs typeface="David" panose="020E0502060401010101" pitchFamily="34" charset="-79"/>
                      </a:endParaRPr>
                    </a:p>
                    <a:p>
                      <a:pPr marL="285750" indent="-285750" algn="l" rtl="0">
                        <a:lnSpc>
                          <a:spcPct val="100000"/>
                        </a:lnSpc>
                        <a:buFont typeface="Arial" panose="020B0604020202020204" pitchFamily="34" charset="0"/>
                        <a:buChar char="•"/>
                      </a:pPr>
                      <a:r>
                        <a:rPr lang="en-US" sz="1600" b="0" dirty="0">
                          <a:latin typeface="David" panose="020E0502060401010101" pitchFamily="34" charset="-79"/>
                          <a:cs typeface="David" panose="020E0502060401010101" pitchFamily="34" charset="-79"/>
                        </a:rPr>
                        <a:t>I think the online website is new but it is clunky and awkward at best.  I'm sure it will improve.  We need better access to Haifa online libraries (!!!). I did 99% of my research via other online resources.  The library needs upgrades. It needs more, current journals and scholastic publications.  We need better instruction on accessing online resources especially at Haifa University from our laptops. </a:t>
                      </a:r>
                      <a:endParaRPr lang="he-IL" sz="1600" b="0" dirty="0">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7252314"/>
                  </a:ext>
                </a:extLst>
              </a:tr>
            </a:tbl>
          </a:graphicData>
        </a:graphic>
      </p:graphicFrame>
    </p:spTree>
    <p:extLst>
      <p:ext uri="{BB962C8B-B14F-4D97-AF65-F5344CB8AC3E}">
        <p14:creationId xmlns:p14="http://schemas.microsoft.com/office/powerpoint/2010/main" val="2958772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יצירת רשת עמיתים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4167571367"/>
              </p:ext>
            </p:extLst>
          </p:nvPr>
        </p:nvGraphicFramePr>
        <p:xfrm>
          <a:off x="444340" y="1444568"/>
          <a:ext cx="11295376" cy="4770808"/>
        </p:xfrm>
        <a:graphic>
          <a:graphicData uri="http://schemas.openxmlformats.org/drawingml/2006/table">
            <a:tbl>
              <a:tblPr rtl="1" firstRow="1" bandRow="1">
                <a:tableStyleId>{5C22544A-7EE6-4342-B048-85BDC9FD1C3A}</a:tableStyleId>
              </a:tblPr>
              <a:tblGrid>
                <a:gridCol w="6648816">
                  <a:extLst>
                    <a:ext uri="{9D8B030D-6E8A-4147-A177-3AD203B41FA5}">
                      <a16:colId xmlns:a16="http://schemas.microsoft.com/office/drawing/2014/main" val="4212086157"/>
                    </a:ext>
                  </a:extLst>
                </a:gridCol>
                <a:gridCol w="1161640">
                  <a:extLst>
                    <a:ext uri="{9D8B030D-6E8A-4147-A177-3AD203B41FA5}">
                      <a16:colId xmlns:a16="http://schemas.microsoft.com/office/drawing/2014/main" val="3669644278"/>
                    </a:ext>
                  </a:extLst>
                </a:gridCol>
                <a:gridCol w="1161640">
                  <a:extLst>
                    <a:ext uri="{9D8B030D-6E8A-4147-A177-3AD203B41FA5}">
                      <a16:colId xmlns:a16="http://schemas.microsoft.com/office/drawing/2014/main" val="608925306"/>
                    </a:ext>
                  </a:extLst>
                </a:gridCol>
                <a:gridCol w="1161640">
                  <a:extLst>
                    <a:ext uri="{9D8B030D-6E8A-4147-A177-3AD203B41FA5}">
                      <a16:colId xmlns:a16="http://schemas.microsoft.com/office/drawing/2014/main" val="1443552393"/>
                    </a:ext>
                  </a:extLst>
                </a:gridCol>
                <a:gridCol w="1161640">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שאלות:</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612000">
                <a:tc>
                  <a:txBody>
                    <a:bodyPr/>
                    <a:lstStyle/>
                    <a:p>
                      <a:pPr rtl="1"/>
                      <a:r>
                        <a:rPr lang="he-IL" b="0" dirty="0">
                          <a:latin typeface="David" panose="020E0502060401010101" pitchFamily="34" charset="-79"/>
                          <a:cs typeface="David" panose="020E0502060401010101" pitchFamily="34" charset="-79"/>
                        </a:rPr>
                        <a:t>אחת ממטרות מב"ל היא- יצירת 'רשת של בכירים' לטובת הפרייה הדדית בהווה, ולשיתופי פעולה עתידיים אפשריים. האם עמדנו במשימה?</a:t>
                      </a:r>
                    </a:p>
                  </a:txBody>
                  <a:tcPr anchor="ctr"/>
                </a:tc>
                <a:tc>
                  <a:txBody>
                    <a:bodyPr/>
                    <a:lstStyle/>
                    <a:p>
                      <a:pPr marL="0" algn="ctr" defTabSz="914400" rtl="1" eaLnBrk="1" latinLnBrk="0" hangingPunct="1"/>
                      <a:r>
                        <a:rPr lang="he-IL" sz="1800" b="0" u="none" kern="1200">
                          <a:solidFill>
                            <a:schemeClr val="tx1"/>
                          </a:solidFill>
                          <a:latin typeface="David" panose="020E0502060401010101" pitchFamily="34" charset="-79"/>
                          <a:ea typeface="+mn-ea"/>
                          <a:cs typeface="David" panose="020E0502060401010101" pitchFamily="34" charset="-79"/>
                        </a:rPr>
                        <a:t>4.90</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a:solidFill>
                            <a:schemeClr val="tx1"/>
                          </a:solidFill>
                          <a:latin typeface="David" panose="020E0502060401010101" pitchFamily="34" charset="-79"/>
                          <a:ea typeface="+mn-ea"/>
                          <a:cs typeface="David" panose="020E0502060401010101" pitchFamily="34" charset="-79"/>
                        </a:rPr>
                        <a:t>-</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640080">
                <a:tc gridSpan="5">
                  <a:txBody>
                    <a:bodyPr/>
                    <a:lstStyle/>
                    <a:p>
                      <a:pPr rtl="1"/>
                      <a:r>
                        <a:rPr lang="he-IL" sz="1800" b="1" dirty="0">
                          <a:latin typeface="David" panose="020E0502060401010101" pitchFamily="34" charset="-79"/>
                          <a:cs typeface="David" panose="020E0502060401010101" pitchFamily="34" charset="-79"/>
                        </a:rPr>
                        <a:t>הצע דרכים נוספות למימוש המטרה- 'רשת של בכירים'?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לערבב- שילוב בין למידה בצוותים לקבוצות עבודה (סימולציה, סיור מזרח..), לערבב את סדר מקומות ישיבה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u="sng" kern="1200" dirty="0">
                          <a:latin typeface="David" panose="020E0502060401010101" pitchFamily="34" charset="-79"/>
                          <a:cs typeface="David" panose="020E0502060401010101" pitchFamily="34" charset="-79"/>
                        </a:rPr>
                        <a:t>שלושה מפגשי רשת</a:t>
                      </a:r>
                      <a:r>
                        <a:rPr lang="he-IL" sz="1600" kern="1200" dirty="0">
                          <a:latin typeface="David" panose="020E0502060401010101" pitchFamily="34" charset="-79"/>
                          <a:cs typeface="David" panose="020E0502060401010101" pitchFamily="34" charset="-79"/>
                        </a:rPr>
                        <a:t>: (1) תחילת שנה- היכרות ללא שיוך מקצועי</a:t>
                      </a:r>
                      <a:r>
                        <a:rPr lang="en-US" sz="1600" kern="1200" dirty="0">
                          <a:latin typeface="David" panose="020E0502060401010101" pitchFamily="34" charset="-79"/>
                          <a:cs typeface="David" panose="020E0502060401010101" pitchFamily="34" charset="-79"/>
                        </a:rPr>
                        <a:t>;</a:t>
                      </a:r>
                      <a:r>
                        <a:rPr lang="he-IL" sz="1600" kern="1200" dirty="0">
                          <a:latin typeface="David" panose="020E0502060401010101" pitchFamily="34" charset="-79"/>
                          <a:cs typeface="David" panose="020E0502060401010101" pitchFamily="34" charset="-79"/>
                        </a:rPr>
                        <a:t> (ב) אמצע- שיוך מקצועי וניסיון</a:t>
                      </a:r>
                      <a:r>
                        <a:rPr lang="en-US" sz="1600" kern="1200" dirty="0">
                          <a:latin typeface="David" panose="020E0502060401010101" pitchFamily="34" charset="-79"/>
                          <a:cs typeface="David" panose="020E0502060401010101" pitchFamily="34" charset="-79"/>
                        </a:rPr>
                        <a:t>;</a:t>
                      </a:r>
                      <a:r>
                        <a:rPr lang="he-IL" sz="1600" kern="1200" dirty="0">
                          <a:latin typeface="David" panose="020E0502060401010101" pitchFamily="34" charset="-79"/>
                          <a:cs typeface="David" panose="020E0502060401010101" pitchFamily="34" charset="-79"/>
                        </a:rPr>
                        <a:t> (ג) סוף- תובנות אינטגרטיביות, עבודה שנתית</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השקעה בגיבוש- בעיקר בתחילת שנה (יותר זמן פנוי בסיורים)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לחשוב </a:t>
                      </a:r>
                      <a:r>
                        <a:rPr lang="he-IL" sz="1600" kern="1200" dirty="0" err="1">
                          <a:latin typeface="David" panose="020E0502060401010101" pitchFamily="34" charset="-79"/>
                          <a:cs typeface="David" panose="020E0502060401010101" pitchFamily="34" charset="-79"/>
                        </a:rPr>
                        <a:t>שילוביות</a:t>
                      </a:r>
                      <a:r>
                        <a:rPr lang="he-IL" sz="1600" kern="1200" dirty="0">
                          <a:latin typeface="David" panose="020E0502060401010101" pitchFamily="34" charset="-79"/>
                          <a:cs typeface="David" panose="020E0502060401010101" pitchFamily="34" charset="-79"/>
                        </a:rPr>
                        <a:t> בכל פעולה- עבודות, מטלות וכו'</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accent5"/>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997879425"/>
                  </a:ext>
                </a:extLst>
              </a:tr>
              <a:tr h="540000">
                <a:tc>
                  <a:txBody>
                    <a:bodyPr/>
                    <a:lstStyle/>
                    <a:p>
                      <a:pPr rtl="1"/>
                      <a:r>
                        <a:rPr lang="he-IL" b="0" dirty="0">
                          <a:latin typeface="David" panose="020E0502060401010101" pitchFamily="34" charset="-79"/>
                          <a:cs typeface="David" panose="020E0502060401010101" pitchFamily="34" charset="-79"/>
                        </a:rPr>
                        <a:t>עד כמה חשובה ותורמת הטרוגנית החניכים?</a:t>
                      </a:r>
                    </a:p>
                  </a:txBody>
                  <a:tcPr anchor="ctr"/>
                </a:tc>
                <a:tc>
                  <a:txBody>
                    <a:bodyPr/>
                    <a:lstStyle/>
                    <a:p>
                      <a:pPr marL="0" algn="ctr" defTabSz="914400" rtl="1" eaLnBrk="1" latinLnBrk="0" hangingPunct="1"/>
                      <a:r>
                        <a:rPr lang="he-IL" sz="1800" b="0" u="sng" kern="1200">
                          <a:solidFill>
                            <a:schemeClr val="accent5"/>
                          </a:solidFill>
                          <a:latin typeface="David" panose="020E0502060401010101" pitchFamily="34" charset="-79"/>
                          <a:ea typeface="+mn-ea"/>
                          <a:cs typeface="David" panose="020E0502060401010101" pitchFamily="34" charset="-79"/>
                        </a:rPr>
                        <a:t>5.80</a:t>
                      </a:r>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a:solidFill>
                            <a:schemeClr val="accent5"/>
                          </a:solidFill>
                          <a:latin typeface="David" panose="020E0502060401010101" pitchFamily="34" charset="-79"/>
                          <a:ea typeface="+mn-ea"/>
                          <a:cs typeface="David" panose="020E0502060401010101" pitchFamily="34" charset="-79"/>
                        </a:rPr>
                        <a:t>5.93</a:t>
                      </a:r>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5.83</a:t>
                      </a:r>
                    </a:p>
                  </a:txBody>
                  <a:tcPr anchor="ctr"/>
                </a:tc>
                <a:extLst>
                  <a:ext uri="{0D108BD9-81ED-4DB2-BD59-A6C34878D82A}">
                    <a16:rowId xmlns:a16="http://schemas.microsoft.com/office/drawing/2014/main" val="1030354935"/>
                  </a:ext>
                </a:extLst>
              </a:tr>
              <a:tr h="1091368">
                <a:tc gridSpan="5">
                  <a:txBody>
                    <a:bodyPr/>
                    <a:lstStyle/>
                    <a:p>
                      <a:pPr rtl="1"/>
                      <a:r>
                        <a:rPr lang="he-IL" sz="1800" b="1" kern="1200" dirty="0">
                          <a:latin typeface="David" panose="020E0502060401010101" pitchFamily="34" charset="-79"/>
                          <a:cs typeface="David" panose="020E0502060401010101" pitchFamily="34" charset="-79"/>
                        </a:rPr>
                        <a:t>חווה דעתך על הפעילויות החברתיות במהלך השנה?</a:t>
                      </a:r>
                    </a:p>
                    <a:p>
                      <a:pPr marL="285750" indent="-285750" rtl="1">
                        <a:lnSpc>
                          <a:spcPct val="150000"/>
                        </a:lnSpc>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מעט מידי פעילויות- על המדריכים </a:t>
                      </a:r>
                      <a:r>
                        <a:rPr lang="he-IL" sz="1600" b="1" kern="1200" dirty="0">
                          <a:latin typeface="David" panose="020E0502060401010101" pitchFamily="34" charset="-79"/>
                          <a:cs typeface="David" panose="020E0502060401010101" pitchFamily="34" charset="-79"/>
                        </a:rPr>
                        <a:t>להיות יותר מעורבים (*5), </a:t>
                      </a:r>
                      <a:r>
                        <a:rPr lang="he-IL" sz="1600" kern="1200" dirty="0">
                          <a:latin typeface="David" panose="020E0502060401010101" pitchFamily="34" charset="-79"/>
                          <a:cs typeface="David" panose="020E0502060401010101" pitchFamily="34" charset="-79"/>
                        </a:rPr>
                        <a:t>(ציטוט: ברמת הצוות לא עשינו אפילו פעילות חברתית אחת- אין לי מה להוסיף)</a:t>
                      </a:r>
                    </a:p>
                    <a:p>
                      <a:pPr marL="285750" indent="-285750" rtl="1">
                        <a:lnSpc>
                          <a:spcPct val="150000"/>
                        </a:lnSpc>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להקצות לכך חלונות זמן בתוך </a:t>
                      </a:r>
                      <a:r>
                        <a:rPr lang="he-IL" sz="1600" kern="1200" dirty="0" err="1">
                          <a:latin typeface="David" panose="020E0502060401010101" pitchFamily="34" charset="-79"/>
                          <a:cs typeface="David" panose="020E0502060401010101" pitchFamily="34" charset="-79"/>
                        </a:rPr>
                        <a:t>הלו"ז</a:t>
                      </a:r>
                      <a:r>
                        <a:rPr lang="he-IL" sz="1600" kern="1200" dirty="0">
                          <a:latin typeface="David" panose="020E0502060401010101" pitchFamily="34" charset="-79"/>
                          <a:cs typeface="David" panose="020E0502060401010101" pitchFamily="34" charset="-79"/>
                        </a:rPr>
                        <a:t> ולא בשעות אחר הפעילות</a:t>
                      </a: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Tree>
    <p:extLst>
      <p:ext uri="{BB962C8B-B14F-4D97-AF65-F5344CB8AC3E}">
        <p14:creationId xmlns:p14="http://schemas.microsoft.com/office/powerpoint/2010/main" val="3988639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שילוב החניכים הבינ"ל</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209443582"/>
              </p:ext>
            </p:extLst>
          </p:nvPr>
        </p:nvGraphicFramePr>
        <p:xfrm>
          <a:off x="629269" y="1444568"/>
          <a:ext cx="10925522" cy="5247120"/>
        </p:xfrm>
        <a:graphic>
          <a:graphicData uri="http://schemas.openxmlformats.org/drawingml/2006/table">
            <a:tbl>
              <a:tblPr rtl="1" firstRow="1" bandRow="1">
                <a:tableStyleId>{5C22544A-7EE6-4342-B048-85BDC9FD1C3A}</a:tableStyleId>
              </a:tblPr>
              <a:tblGrid>
                <a:gridCol w="5831397">
                  <a:extLst>
                    <a:ext uri="{9D8B030D-6E8A-4147-A177-3AD203B41FA5}">
                      <a16:colId xmlns:a16="http://schemas.microsoft.com/office/drawing/2014/main" val="4212086157"/>
                    </a:ext>
                  </a:extLst>
                </a:gridCol>
                <a:gridCol w="1018825">
                  <a:extLst>
                    <a:ext uri="{9D8B030D-6E8A-4147-A177-3AD203B41FA5}">
                      <a16:colId xmlns:a16="http://schemas.microsoft.com/office/drawing/2014/main" val="3669644278"/>
                    </a:ext>
                  </a:extLst>
                </a:gridCol>
                <a:gridCol w="1018825">
                  <a:extLst>
                    <a:ext uri="{9D8B030D-6E8A-4147-A177-3AD203B41FA5}">
                      <a16:colId xmlns:a16="http://schemas.microsoft.com/office/drawing/2014/main" val="608925306"/>
                    </a:ext>
                  </a:extLst>
                </a:gridCol>
                <a:gridCol w="1018825">
                  <a:extLst>
                    <a:ext uri="{9D8B030D-6E8A-4147-A177-3AD203B41FA5}">
                      <a16:colId xmlns:a16="http://schemas.microsoft.com/office/drawing/2014/main" val="1443552393"/>
                    </a:ext>
                  </a:extLst>
                </a:gridCol>
                <a:gridCol w="1018825">
                  <a:extLst>
                    <a:ext uri="{9D8B030D-6E8A-4147-A177-3AD203B41FA5}">
                      <a16:colId xmlns:a16="http://schemas.microsoft.com/office/drawing/2014/main" val="3398194318"/>
                    </a:ext>
                  </a:extLst>
                </a:gridCol>
                <a:gridCol w="1018825">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שאלות:</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40000">
                <a:tc>
                  <a:txBody>
                    <a:bodyPr/>
                    <a:lstStyle/>
                    <a:p>
                      <a:pPr rtl="1"/>
                      <a:r>
                        <a:rPr lang="he-IL" b="1" dirty="0">
                          <a:latin typeface="David" panose="020E0502060401010101" pitchFamily="34" charset="-79"/>
                          <a:cs typeface="David" panose="020E0502060401010101" pitchFamily="34" charset="-79"/>
                        </a:rPr>
                        <a:t>א) </a:t>
                      </a:r>
                      <a:r>
                        <a:rPr lang="he-IL" b="0" dirty="0">
                          <a:latin typeface="David" panose="020E0502060401010101" pitchFamily="34" charset="-79"/>
                          <a:cs typeface="David" panose="020E0502060401010101" pitchFamily="34" charset="-79"/>
                        </a:rPr>
                        <a:t>הלומדים הבינ"ל שולבו היטב בתוכנית הלימודים?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4.32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4.19</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4.08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046206537"/>
                  </a:ext>
                </a:extLst>
              </a:tr>
              <a:tr h="540000">
                <a:tc>
                  <a:txBody>
                    <a:bodyPr/>
                    <a:lstStyle/>
                    <a:p>
                      <a:pPr rtl="1"/>
                      <a:r>
                        <a:rPr lang="he-IL" b="1" dirty="0">
                          <a:latin typeface="David" panose="020E0502060401010101" pitchFamily="34" charset="-79"/>
                          <a:cs typeface="David" panose="020E0502060401010101" pitchFamily="34" charset="-79"/>
                        </a:rPr>
                        <a:t>ב) </a:t>
                      </a:r>
                      <a:r>
                        <a:rPr lang="he-IL" b="0" dirty="0">
                          <a:latin typeface="David" panose="020E0502060401010101" pitchFamily="34" charset="-79"/>
                          <a:cs typeface="David" panose="020E0502060401010101" pitchFamily="34" charset="-79"/>
                        </a:rPr>
                        <a:t>הלומדים הבינ"ל תרמו לשאר הלומדים?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4.09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4.35</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54009436"/>
                  </a:ext>
                </a:extLst>
              </a:tr>
              <a:tr h="540000">
                <a:tc>
                  <a:txBody>
                    <a:bodyPr/>
                    <a:lstStyle/>
                    <a:p>
                      <a:pPr rtl="1"/>
                      <a:r>
                        <a:rPr lang="he-IL" b="1" dirty="0">
                          <a:latin typeface="David" panose="020E0502060401010101" pitchFamily="34" charset="-79"/>
                          <a:cs typeface="David" panose="020E0502060401010101" pitchFamily="34" charset="-79"/>
                        </a:rPr>
                        <a:t>ג) </a:t>
                      </a:r>
                      <a:r>
                        <a:rPr lang="he-IL" b="0" dirty="0">
                          <a:latin typeface="David" panose="020E0502060401010101" pitchFamily="34" charset="-79"/>
                          <a:cs typeface="David" panose="020E0502060401010101" pitchFamily="34" charset="-79"/>
                        </a:rPr>
                        <a:t>אשמור על קשר עם אחד או יותר מהחניכים הבינ"ל?</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3.81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3.62</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3.58</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1982887242"/>
                  </a:ext>
                </a:extLst>
              </a:tr>
              <a:tr h="1091368">
                <a:tc gridSpan="6">
                  <a:txBody>
                    <a:bodyPr/>
                    <a:lstStyle/>
                    <a:p>
                      <a:pPr rtl="1"/>
                      <a:r>
                        <a:rPr lang="he-IL" sz="2000" b="1" dirty="0">
                          <a:latin typeface="David" panose="020E0502060401010101" pitchFamily="34" charset="-79"/>
                          <a:cs typeface="David" panose="020E0502060401010101" pitchFamily="34" charset="-79"/>
                        </a:rPr>
                        <a:t>המלצות לאופן שילוב </a:t>
                      </a:r>
                      <a:r>
                        <a:rPr lang="he-IL" sz="2000" b="1" dirty="0" err="1">
                          <a:latin typeface="David" panose="020E0502060401010101" pitchFamily="34" charset="-79"/>
                          <a:cs typeface="David" panose="020E0502060401010101" pitchFamily="34" charset="-79"/>
                        </a:rPr>
                        <a:t>מייטבי</a:t>
                      </a:r>
                      <a:r>
                        <a:rPr lang="he-IL" sz="2000" b="1" dirty="0">
                          <a:latin typeface="David" panose="020E0502060401010101" pitchFamily="34" charset="-79"/>
                          <a:cs typeface="David" panose="020E0502060401010101" pitchFamily="34" charset="-79"/>
                        </a:rPr>
                        <a:t> של החניכים הבינ"ל?</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לתת להם להוביל תכנים במליאה. לשלבם באופן משמעותי בסיורים במדינות שלהם. לדרוש שיציגו סוגיות קונקרטיות במדינתם</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לתת להם באופן מובנה לחוות את דעתם כמעט בכל נושא, גם אם זה פחות נוח להם, או שקשה להם להשתלב בשיח הישראלי הפחות מכבד</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בנושאים הישראליים המובהקים- דוגמת שסעים בחברה רצוי להצמיד להם חונך או לטעון אותם עם ידע מקדים על מנת שלא ישתעממו</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בתהליכי המיון חייבים להתייחס לרכיב האישיותי של המועמדים הבינ"ל- אופי פתוח ורצון לשתף, מוטיבציה להיות במב"ל, וכמובן ליכולות</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a:latin typeface="David" panose="020E0502060401010101" pitchFamily="34" charset="-79"/>
                          <a:cs typeface="David" panose="020E0502060401010101" pitchFamily="34" charset="-79"/>
                        </a:rPr>
                        <a:t>I would encourage, with Teams 1 and 2, some level of required interaction in English.  Maybe, by January all small team sessions in English.  If it is an INDC goal to improve the level of English for Israeli students (</a:t>
                      </a:r>
                      <a:r>
                        <a:rPr lang="en-US" sz="1600" kern="1200" dirty="0" err="1">
                          <a:latin typeface="David" panose="020E0502060401010101" pitchFamily="34" charset="-79"/>
                          <a:cs typeface="David" panose="020E0502060401010101" pitchFamily="34" charset="-79"/>
                        </a:rPr>
                        <a:t>ie</a:t>
                      </a:r>
                      <a:r>
                        <a:rPr lang="en-US" sz="1600" kern="1200" dirty="0">
                          <a:latin typeface="David" panose="020E0502060401010101" pitchFamily="34" charset="-79"/>
                          <a:cs typeface="David" panose="020E0502060401010101" pitchFamily="34" charset="-79"/>
                        </a:rPr>
                        <a:t> weekly phone classes), then it needs to be facilitated in the small teams.  This is a missed opportunity. </a:t>
                      </a:r>
                      <a:endParaRPr lang="he-IL" sz="1600" kern="1200" dirty="0">
                        <a:latin typeface="David" panose="020E0502060401010101" pitchFamily="34" charset="-79"/>
                        <a:cs typeface="David" panose="020E0502060401010101" pitchFamily="34" charset="-79"/>
                      </a:endParaRP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
        <p:nvSpPr>
          <p:cNvPr id="5" name="אליפסה 4">
            <a:extLst>
              <a:ext uri="{FF2B5EF4-FFF2-40B4-BE49-F238E27FC236}">
                <a16:creationId xmlns:a16="http://schemas.microsoft.com/office/drawing/2014/main" id="{479B2DA8-DA1C-4D66-9776-6201A635F886}"/>
              </a:ext>
            </a:extLst>
          </p:cNvPr>
          <p:cNvSpPr/>
          <p:nvPr/>
        </p:nvSpPr>
        <p:spPr>
          <a:xfrm>
            <a:off x="4778478" y="3246922"/>
            <a:ext cx="934063" cy="501803"/>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6" name="אליפסה 5">
            <a:extLst>
              <a:ext uri="{FF2B5EF4-FFF2-40B4-BE49-F238E27FC236}">
                <a16:creationId xmlns:a16="http://schemas.microsoft.com/office/drawing/2014/main" id="{7333EA91-A1ED-4036-90DF-6049A36704DE}"/>
              </a:ext>
            </a:extLst>
          </p:cNvPr>
          <p:cNvSpPr/>
          <p:nvPr/>
        </p:nvSpPr>
        <p:spPr>
          <a:xfrm>
            <a:off x="661789" y="3246922"/>
            <a:ext cx="934063" cy="501803"/>
          </a:xfrm>
          <a:prstGeom prst="ellipse">
            <a:avLst/>
          </a:prstGeom>
          <a:noFill/>
          <a:ln w="1905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1" name="צורה חופשית: צורה 10">
            <a:extLst>
              <a:ext uri="{FF2B5EF4-FFF2-40B4-BE49-F238E27FC236}">
                <a16:creationId xmlns:a16="http://schemas.microsoft.com/office/drawing/2014/main" id="{8EA98A83-FD00-4A0D-9C27-69BA1A1AD343}"/>
              </a:ext>
            </a:extLst>
          </p:cNvPr>
          <p:cNvSpPr/>
          <p:nvPr/>
        </p:nvSpPr>
        <p:spPr>
          <a:xfrm>
            <a:off x="1258476" y="3734990"/>
            <a:ext cx="3942789" cy="247076"/>
          </a:xfrm>
          <a:custGeom>
            <a:avLst/>
            <a:gdLst>
              <a:gd name="connsiteX0" fmla="*/ 3942789 w 3942789"/>
              <a:gd name="connsiteY0" fmla="*/ 70095 h 384727"/>
              <a:gd name="connsiteX1" fmla="*/ 3923124 w 3942789"/>
              <a:gd name="connsiteY1" fmla="*/ 119256 h 384727"/>
              <a:gd name="connsiteX2" fmla="*/ 3913292 w 3942789"/>
              <a:gd name="connsiteY2" fmla="*/ 168417 h 384727"/>
              <a:gd name="connsiteX3" fmla="*/ 3854298 w 3942789"/>
              <a:gd name="connsiteY3" fmla="*/ 227411 h 384727"/>
              <a:gd name="connsiteX4" fmla="*/ 3795305 w 3942789"/>
              <a:gd name="connsiteY4" fmla="*/ 266740 h 384727"/>
              <a:gd name="connsiteX5" fmla="*/ 3765808 w 3942789"/>
              <a:gd name="connsiteY5" fmla="*/ 286405 h 384727"/>
              <a:gd name="connsiteX6" fmla="*/ 3687150 w 3942789"/>
              <a:gd name="connsiteY6" fmla="*/ 315901 h 384727"/>
              <a:gd name="connsiteX7" fmla="*/ 3441343 w 3942789"/>
              <a:gd name="connsiteY7" fmla="*/ 335566 h 384727"/>
              <a:gd name="connsiteX8" fmla="*/ 3264363 w 3942789"/>
              <a:gd name="connsiteY8" fmla="*/ 374895 h 384727"/>
              <a:gd name="connsiteX9" fmla="*/ 2477782 w 3942789"/>
              <a:gd name="connsiteY9" fmla="*/ 384727 h 384727"/>
              <a:gd name="connsiteX10" fmla="*/ 1543718 w 3942789"/>
              <a:gd name="connsiteY10" fmla="*/ 374895 h 384727"/>
              <a:gd name="connsiteX11" fmla="*/ 1504389 w 3942789"/>
              <a:gd name="connsiteY11" fmla="*/ 365063 h 384727"/>
              <a:gd name="connsiteX12" fmla="*/ 1445395 w 3942789"/>
              <a:gd name="connsiteY12" fmla="*/ 355230 h 384727"/>
              <a:gd name="connsiteX13" fmla="*/ 1327408 w 3942789"/>
              <a:gd name="connsiteY13" fmla="*/ 325734 h 384727"/>
              <a:gd name="connsiteX14" fmla="*/ 1288079 w 3942789"/>
              <a:gd name="connsiteY14" fmla="*/ 306069 h 384727"/>
              <a:gd name="connsiteX15" fmla="*/ 1258582 w 3942789"/>
              <a:gd name="connsiteY15" fmla="*/ 286405 h 384727"/>
              <a:gd name="connsiteX16" fmla="*/ 1179924 w 3942789"/>
              <a:gd name="connsiteY16" fmla="*/ 276572 h 384727"/>
              <a:gd name="connsiteX17" fmla="*/ 983279 w 3942789"/>
              <a:gd name="connsiteY17" fmla="*/ 256908 h 384727"/>
              <a:gd name="connsiteX18" fmla="*/ 678479 w 3942789"/>
              <a:gd name="connsiteY18" fmla="*/ 227411 h 384727"/>
              <a:gd name="connsiteX19" fmla="*/ 472001 w 3942789"/>
              <a:gd name="connsiteY19" fmla="*/ 207746 h 384727"/>
              <a:gd name="connsiteX20" fmla="*/ 383511 w 3942789"/>
              <a:gd name="connsiteY20" fmla="*/ 197914 h 384727"/>
              <a:gd name="connsiteX21" fmla="*/ 344182 w 3942789"/>
              <a:gd name="connsiteY21" fmla="*/ 188082 h 384727"/>
              <a:gd name="connsiteX22" fmla="*/ 285189 w 3942789"/>
              <a:gd name="connsiteY22" fmla="*/ 178250 h 384727"/>
              <a:gd name="connsiteX23" fmla="*/ 216363 w 3942789"/>
              <a:gd name="connsiteY23" fmla="*/ 148753 h 384727"/>
              <a:gd name="connsiteX24" fmla="*/ 157369 w 3942789"/>
              <a:gd name="connsiteY24" fmla="*/ 129088 h 384727"/>
              <a:gd name="connsiteX25" fmla="*/ 68879 w 3942789"/>
              <a:gd name="connsiteY25" fmla="*/ 99592 h 384727"/>
              <a:gd name="connsiteX26" fmla="*/ 39382 w 3942789"/>
              <a:gd name="connsiteY26" fmla="*/ 89759 h 384727"/>
              <a:gd name="connsiteX27" fmla="*/ 19718 w 3942789"/>
              <a:gd name="connsiteY27" fmla="*/ 60263 h 384727"/>
              <a:gd name="connsiteX28" fmla="*/ 53 w 3942789"/>
              <a:gd name="connsiteY28" fmla="*/ 20934 h 38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942789" h="384727">
                <a:moveTo>
                  <a:pt x="3942789" y="70095"/>
                </a:moveTo>
                <a:cubicBezTo>
                  <a:pt x="3936234" y="86482"/>
                  <a:pt x="3928196" y="102351"/>
                  <a:pt x="3923124" y="119256"/>
                </a:cubicBezTo>
                <a:cubicBezTo>
                  <a:pt x="3918322" y="135263"/>
                  <a:pt x="3922264" y="154318"/>
                  <a:pt x="3913292" y="168417"/>
                </a:cubicBezTo>
                <a:cubicBezTo>
                  <a:pt x="3898361" y="191879"/>
                  <a:pt x="3873963" y="207746"/>
                  <a:pt x="3854298" y="227411"/>
                </a:cubicBezTo>
                <a:cubicBezTo>
                  <a:pt x="3817473" y="264236"/>
                  <a:pt x="3837992" y="252511"/>
                  <a:pt x="3795305" y="266740"/>
                </a:cubicBezTo>
                <a:cubicBezTo>
                  <a:pt x="3785473" y="273295"/>
                  <a:pt x="3776377" y="281120"/>
                  <a:pt x="3765808" y="286405"/>
                </a:cubicBezTo>
                <a:cubicBezTo>
                  <a:pt x="3761614" y="288502"/>
                  <a:pt x="3701334" y="313064"/>
                  <a:pt x="3687150" y="315901"/>
                </a:cubicBezTo>
                <a:cubicBezTo>
                  <a:pt x="3610193" y="331293"/>
                  <a:pt x="3513071" y="331581"/>
                  <a:pt x="3441343" y="335566"/>
                </a:cubicBezTo>
                <a:cubicBezTo>
                  <a:pt x="3373425" y="369524"/>
                  <a:pt x="3375834" y="373502"/>
                  <a:pt x="3264363" y="374895"/>
                </a:cubicBezTo>
                <a:lnTo>
                  <a:pt x="2477782" y="384727"/>
                </a:lnTo>
                <a:lnTo>
                  <a:pt x="1543718" y="374895"/>
                </a:lnTo>
                <a:cubicBezTo>
                  <a:pt x="1530208" y="374622"/>
                  <a:pt x="1517640" y="367713"/>
                  <a:pt x="1504389" y="365063"/>
                </a:cubicBezTo>
                <a:cubicBezTo>
                  <a:pt x="1484840" y="361153"/>
                  <a:pt x="1464736" y="360065"/>
                  <a:pt x="1445395" y="355230"/>
                </a:cubicBezTo>
                <a:cubicBezTo>
                  <a:pt x="1289595" y="316280"/>
                  <a:pt x="1481762" y="351459"/>
                  <a:pt x="1327408" y="325734"/>
                </a:cubicBezTo>
                <a:cubicBezTo>
                  <a:pt x="1314298" y="319179"/>
                  <a:pt x="1300805" y="313341"/>
                  <a:pt x="1288079" y="306069"/>
                </a:cubicBezTo>
                <a:cubicBezTo>
                  <a:pt x="1277819" y="300206"/>
                  <a:pt x="1269982" y="289514"/>
                  <a:pt x="1258582" y="286405"/>
                </a:cubicBezTo>
                <a:cubicBezTo>
                  <a:pt x="1233090" y="279453"/>
                  <a:pt x="1206197" y="279387"/>
                  <a:pt x="1179924" y="276572"/>
                </a:cubicBezTo>
                <a:lnTo>
                  <a:pt x="983279" y="256908"/>
                </a:lnTo>
                <a:cubicBezTo>
                  <a:pt x="686437" y="229922"/>
                  <a:pt x="836533" y="249989"/>
                  <a:pt x="678479" y="227411"/>
                </a:cubicBezTo>
                <a:cubicBezTo>
                  <a:pt x="590582" y="198113"/>
                  <a:pt x="672710" y="222614"/>
                  <a:pt x="472001" y="207746"/>
                </a:cubicBezTo>
                <a:cubicBezTo>
                  <a:pt x="442404" y="205554"/>
                  <a:pt x="413008" y="201191"/>
                  <a:pt x="383511" y="197914"/>
                </a:cubicBezTo>
                <a:cubicBezTo>
                  <a:pt x="370401" y="194637"/>
                  <a:pt x="357433" y="190732"/>
                  <a:pt x="344182" y="188082"/>
                </a:cubicBezTo>
                <a:cubicBezTo>
                  <a:pt x="324634" y="184172"/>
                  <a:pt x="304650" y="182575"/>
                  <a:pt x="285189" y="178250"/>
                </a:cubicBezTo>
                <a:cubicBezTo>
                  <a:pt x="249589" y="170339"/>
                  <a:pt x="253929" y="163779"/>
                  <a:pt x="216363" y="148753"/>
                </a:cubicBezTo>
                <a:cubicBezTo>
                  <a:pt x="197117" y="141055"/>
                  <a:pt x="177034" y="135643"/>
                  <a:pt x="157369" y="129088"/>
                </a:cubicBezTo>
                <a:lnTo>
                  <a:pt x="68879" y="99592"/>
                </a:lnTo>
                <a:lnTo>
                  <a:pt x="39382" y="89759"/>
                </a:lnTo>
                <a:cubicBezTo>
                  <a:pt x="32827" y="79927"/>
                  <a:pt x="24517" y="71061"/>
                  <a:pt x="19718" y="60263"/>
                </a:cubicBezTo>
                <a:cubicBezTo>
                  <a:pt x="-2020" y="11353"/>
                  <a:pt x="53" y="-24615"/>
                  <a:pt x="53" y="20934"/>
                </a:cubicBezTo>
              </a:path>
            </a:pathLst>
          </a:custGeom>
          <a:ln w="19050">
            <a:solidFill>
              <a:srgbClr val="C00000"/>
            </a:solidFill>
            <a:headEnd type="triangle" w="med" len="med"/>
            <a:tailEnd type="triangle" w="med" len="med"/>
          </a:ln>
        </p:spPr>
        <p:style>
          <a:lnRef idx="1">
            <a:schemeClr val="accent2"/>
          </a:lnRef>
          <a:fillRef idx="0">
            <a:schemeClr val="accent2"/>
          </a:fillRef>
          <a:effectRef idx="0">
            <a:schemeClr val="accent2"/>
          </a:effectRef>
          <a:fontRef idx="minor">
            <a:schemeClr val="tx1"/>
          </a:fontRef>
        </p:style>
        <p:txBody>
          <a:bodyPr rtlCol="1" anchor="ctr"/>
          <a:lstStyle/>
          <a:p>
            <a:pPr algn="ctr"/>
            <a:endParaRPr lang="he-IL" dirty="0"/>
          </a:p>
        </p:txBody>
      </p:sp>
      <p:pic>
        <p:nvPicPr>
          <p:cNvPr id="7" name="גרפיקה 6" descr="פרצוף בוכה ללא מילוי">
            <a:extLst>
              <a:ext uri="{FF2B5EF4-FFF2-40B4-BE49-F238E27FC236}">
                <a16:creationId xmlns:a16="http://schemas.microsoft.com/office/drawing/2014/main" id="{85D078CB-23F2-402F-B0A8-F68777E14A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1084" y="3514860"/>
            <a:ext cx="501803" cy="501803"/>
          </a:xfrm>
          <a:prstGeom prst="rect">
            <a:avLst/>
          </a:prstGeom>
        </p:spPr>
      </p:pic>
    </p:spTree>
    <p:extLst>
      <p:ext uri="{BB962C8B-B14F-4D97-AF65-F5344CB8AC3E}">
        <p14:creationId xmlns:p14="http://schemas.microsoft.com/office/powerpoint/2010/main" val="262979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כותרת 1">
            <a:extLst>
              <a:ext uri="{FF2B5EF4-FFF2-40B4-BE49-F238E27FC236}">
                <a16:creationId xmlns:a16="http://schemas.microsoft.com/office/drawing/2014/main" id="{FE20E1C6-4825-4670-A6D7-44E56D1C4439}"/>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ה'</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 כללי</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914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שביעות רצון מהקורס</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95318320"/>
              </p:ext>
            </p:extLst>
          </p:nvPr>
        </p:nvGraphicFramePr>
        <p:xfrm>
          <a:off x="444340" y="1444568"/>
          <a:ext cx="11295376" cy="5244720"/>
        </p:xfrm>
        <a:graphic>
          <a:graphicData uri="http://schemas.openxmlformats.org/drawingml/2006/table">
            <a:tbl>
              <a:tblPr rtl="1" firstRow="1" bandRow="1">
                <a:tableStyleId>{5C22544A-7EE6-4342-B048-85BDC9FD1C3A}</a:tableStyleId>
              </a:tblPr>
              <a:tblGrid>
                <a:gridCol w="6028801">
                  <a:extLst>
                    <a:ext uri="{9D8B030D-6E8A-4147-A177-3AD203B41FA5}">
                      <a16:colId xmlns:a16="http://schemas.microsoft.com/office/drawing/2014/main" val="4212086157"/>
                    </a:ext>
                  </a:extLst>
                </a:gridCol>
                <a:gridCol w="1053315">
                  <a:extLst>
                    <a:ext uri="{9D8B030D-6E8A-4147-A177-3AD203B41FA5}">
                      <a16:colId xmlns:a16="http://schemas.microsoft.com/office/drawing/2014/main" val="3669644278"/>
                    </a:ext>
                  </a:extLst>
                </a:gridCol>
                <a:gridCol w="1053315">
                  <a:extLst>
                    <a:ext uri="{9D8B030D-6E8A-4147-A177-3AD203B41FA5}">
                      <a16:colId xmlns:a16="http://schemas.microsoft.com/office/drawing/2014/main" val="608925306"/>
                    </a:ext>
                  </a:extLst>
                </a:gridCol>
                <a:gridCol w="1053315">
                  <a:extLst>
                    <a:ext uri="{9D8B030D-6E8A-4147-A177-3AD203B41FA5}">
                      <a16:colId xmlns:a16="http://schemas.microsoft.com/office/drawing/2014/main" val="1443552393"/>
                    </a:ext>
                  </a:extLst>
                </a:gridCol>
                <a:gridCol w="1053315">
                  <a:extLst>
                    <a:ext uri="{9D8B030D-6E8A-4147-A177-3AD203B41FA5}">
                      <a16:colId xmlns:a16="http://schemas.microsoft.com/office/drawing/2014/main" val="489609203"/>
                    </a:ext>
                  </a:extLst>
                </a:gridCol>
                <a:gridCol w="1053315">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שאלות:</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04000">
                <a:tc>
                  <a:txBody>
                    <a:bodyPr/>
                    <a:lstStyle/>
                    <a:p>
                      <a:pPr rtl="1"/>
                      <a:r>
                        <a:rPr lang="he-IL" sz="2000" b="0" dirty="0">
                          <a:latin typeface="David" panose="020E0502060401010101" pitchFamily="34" charset="-79"/>
                          <a:cs typeface="David" panose="020E0502060401010101" pitchFamily="34" charset="-79"/>
                        </a:rPr>
                        <a:t>מהי שביעות רצונך הכללית מהקורס?</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5.48</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5.58</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504000">
                <a:tc>
                  <a:txBody>
                    <a:bodyPr/>
                    <a:lstStyle/>
                    <a:p>
                      <a:pPr rtl="1"/>
                      <a:r>
                        <a:rPr lang="he-IL" sz="2000" b="0" dirty="0">
                          <a:latin typeface="David" panose="020E0502060401010101" pitchFamily="34" charset="-79"/>
                          <a:cs typeface="David" panose="020E0502060401010101" pitchFamily="34" charset="-79"/>
                        </a:rPr>
                        <a:t>האם תמליץ לעמיתייך ללמוד במסגרת מב"ל?</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5.03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5.63</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5.88</a:t>
                      </a:r>
                    </a:p>
                  </a:txBody>
                  <a:tcPr anchor="ctr"/>
                </a:tc>
                <a:tc>
                  <a:txBody>
                    <a:bodyPr/>
                    <a:lstStyle/>
                    <a:p>
                      <a:pPr marL="0" algn="ctr" defTabSz="914400" rtl="1" eaLnBrk="1" latinLnBrk="0" hangingPunct="1"/>
                      <a:r>
                        <a:rPr lang="he-IL" sz="1800" b="0" u="sng" kern="1200" dirty="0">
                          <a:solidFill>
                            <a:schemeClr val="accent5"/>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3815026125"/>
                  </a:ext>
                </a:extLst>
              </a:tr>
              <a:tr h="640080">
                <a:tc gridSpan="6">
                  <a:txBody>
                    <a:bodyPr/>
                    <a:lstStyle/>
                    <a:p>
                      <a:pPr rtl="1"/>
                      <a:r>
                        <a:rPr lang="he-IL" sz="1800" b="1" dirty="0">
                          <a:latin typeface="David" panose="020E0502060401010101" pitchFamily="34" charset="-79"/>
                          <a:cs typeface="David" panose="020E0502060401010101" pitchFamily="34" charset="-79"/>
                        </a:rPr>
                        <a:t>נושא אחד בו הקורס הצטיין?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kern="1200" dirty="0">
                          <a:latin typeface="David" panose="020E0502060401010101" pitchFamily="34" charset="-79"/>
                          <a:cs typeface="David" panose="020E0502060401010101" pitchFamily="34" charset="-79"/>
                        </a:rPr>
                        <a:t>הגיוון, הבכירות ורוחב המידע שהובא לנו ואפשר לנו להתפתח כבכירים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kern="1200" dirty="0">
                          <a:latin typeface="David" panose="020E0502060401010101" pitchFamily="34" charset="-79"/>
                          <a:cs typeface="David" panose="020E0502060401010101" pitchFamily="34" charset="-79"/>
                        </a:rPr>
                        <a:t>תמהיל החניכים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kern="1200" dirty="0">
                          <a:latin typeface="David" panose="020E0502060401010101" pitchFamily="34" charset="-79"/>
                          <a:cs typeface="David" panose="020E0502060401010101" pitchFamily="34" charset="-79"/>
                        </a:rPr>
                        <a:t>סביבה מאפשרת למידה</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accent5"/>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997879425"/>
                  </a:ext>
                </a:extLst>
              </a:tr>
              <a:tr h="540000">
                <a:tc gridSpan="6">
                  <a:txBody>
                    <a:bodyPr/>
                    <a:lstStyle/>
                    <a:p>
                      <a:pPr rtl="1"/>
                      <a:r>
                        <a:rPr lang="he-IL" b="1" dirty="0">
                          <a:latin typeface="David" panose="020E0502060401010101" pitchFamily="34" charset="-79"/>
                          <a:cs typeface="David" panose="020E0502060401010101" pitchFamily="34" charset="-79"/>
                        </a:rPr>
                        <a:t>נושא אחד הנדרש לשיפור מידי?</a:t>
                      </a:r>
                    </a:p>
                    <a:p>
                      <a:pPr marL="285750" indent="-285750" rtl="1">
                        <a:buFont typeface="Arial" panose="020B0604020202020204" pitchFamily="34" charset="0"/>
                        <a:buChar char="•"/>
                      </a:pPr>
                      <a:r>
                        <a:rPr lang="he-IL" b="0" dirty="0">
                          <a:latin typeface="David" panose="020E0502060401010101" pitchFamily="34" charset="-79"/>
                          <a:cs typeface="David" panose="020E0502060401010101" pitchFamily="34" charset="-79"/>
                        </a:rPr>
                        <a:t>שיטות הלמידה ואיכות המרצים (*8)</a:t>
                      </a:r>
                    </a:p>
                    <a:p>
                      <a:pPr marL="285750" indent="-285750" rtl="1">
                        <a:buFont typeface="Arial" panose="020B0604020202020204" pitchFamily="34" charset="0"/>
                        <a:buChar char="•"/>
                      </a:pPr>
                      <a:r>
                        <a:rPr lang="he-IL" b="0" dirty="0">
                          <a:latin typeface="David" panose="020E0502060401010101" pitchFamily="34" charset="-79"/>
                          <a:cs typeface="David" panose="020E0502060401010101" pitchFamily="34" charset="-79"/>
                        </a:rPr>
                        <a:t>סגל עם יכולת הובלה (*8)</a:t>
                      </a: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30354935"/>
                  </a:ext>
                </a:extLst>
              </a:tr>
              <a:tr h="1091368">
                <a:tc gridSpan="6">
                  <a:txBody>
                    <a:bodyPr/>
                    <a:lstStyle/>
                    <a:p>
                      <a:pPr rtl="1"/>
                      <a:r>
                        <a:rPr lang="he-IL" sz="1800" b="1" u="none" kern="1200" dirty="0">
                          <a:latin typeface="David" panose="020E0502060401010101" pitchFamily="34" charset="-79"/>
                          <a:cs typeface="David" panose="020E0502060401010101" pitchFamily="34" charset="-79"/>
                        </a:rPr>
                        <a:t>מה היתרון המרכזי של הלימודים במסגרת מב"ל? מה ייחודה?</a:t>
                      </a:r>
                    </a:p>
                    <a:p>
                      <a:pPr marL="285750" indent="-285750" rtl="1">
                        <a:lnSpc>
                          <a:spcPct val="150000"/>
                        </a:lnSpc>
                        <a:buFont typeface="Arial" panose="020B0604020202020204" pitchFamily="34" charset="0"/>
                        <a:buChar char="•"/>
                      </a:pPr>
                      <a:r>
                        <a:rPr lang="he-IL" sz="1600" u="none" kern="1200" dirty="0">
                          <a:latin typeface="David" panose="020E0502060401010101" pitchFamily="34" charset="-79"/>
                          <a:cs typeface="David" panose="020E0502060401010101" pitchFamily="34" charset="-79"/>
                        </a:rPr>
                        <a:t>החניך במב"ל נחשף </a:t>
                      </a:r>
                      <a:r>
                        <a:rPr lang="he-IL" sz="1600" b="1" u="none" kern="1200" dirty="0">
                          <a:latin typeface="David" panose="020E0502060401010101" pitchFamily="34" charset="-79"/>
                          <a:cs typeface="David" panose="020E0502060401010101" pitchFamily="34" charset="-79"/>
                        </a:rPr>
                        <a:t>לתכנים שלא נחשפים אליהם בשום מקום אחר </a:t>
                      </a:r>
                      <a:r>
                        <a:rPr lang="he-IL" sz="1600" u="none" kern="1200" dirty="0">
                          <a:latin typeface="David" panose="020E0502060401010101" pitchFamily="34" charset="-79"/>
                          <a:cs typeface="David" panose="020E0502060401010101" pitchFamily="34" charset="-79"/>
                        </a:rPr>
                        <a:t>(ולכן נדרש תמהיל חניכים הכולל יותר אזרחים). </a:t>
                      </a:r>
                      <a:r>
                        <a:rPr lang="he-IL" sz="1600" b="1" u="none" kern="1200" dirty="0">
                          <a:latin typeface="David" panose="020E0502060401010101" pitchFamily="34" charset="-79"/>
                          <a:cs typeface="David" panose="020E0502060401010101" pitchFamily="34" charset="-79"/>
                        </a:rPr>
                        <a:t>שנה תמימה </a:t>
                      </a:r>
                      <a:r>
                        <a:rPr lang="he-IL" sz="1600" u="none" kern="1200" dirty="0">
                          <a:latin typeface="David" panose="020E0502060401010101" pitchFamily="34" charset="-79"/>
                          <a:cs typeface="David" panose="020E0502060401010101" pitchFamily="34" charset="-79"/>
                        </a:rPr>
                        <a:t>של פניות ללמידה</a:t>
                      </a:r>
                    </a:p>
                    <a:p>
                      <a:pPr marL="285750" indent="-285750" rtl="1">
                        <a:lnSpc>
                          <a:spcPct val="150000"/>
                        </a:lnSpc>
                        <a:buFont typeface="Arial" panose="020B0604020202020204" pitchFamily="34" charset="0"/>
                        <a:buChar char="•"/>
                      </a:pPr>
                      <a:r>
                        <a:rPr lang="he-IL" sz="1600" b="1" u="none" kern="1200" dirty="0">
                          <a:latin typeface="David" panose="020E0502060401010101" pitchFamily="34" charset="-79"/>
                          <a:cs typeface="David" panose="020E0502060401010101" pitchFamily="34" charset="-79"/>
                        </a:rPr>
                        <a:t>הרכב החניכים- </a:t>
                      </a:r>
                      <a:r>
                        <a:rPr lang="he-IL" sz="1600" u="none" kern="1200" dirty="0">
                          <a:latin typeface="David" panose="020E0502060401010101" pitchFamily="34" charset="-79"/>
                          <a:cs typeface="David" panose="020E0502060401010101" pitchFamily="34" charset="-79"/>
                        </a:rPr>
                        <a:t>בכירים המגיעים מדיספלינות וארגונים שונים (ולכן יש בעיה עם ארגונים ששולחים חניכים שאינם בערוץ הקידום)</a:t>
                      </a:r>
                    </a:p>
                    <a:p>
                      <a:pPr marL="285750" indent="-285750" rtl="1">
                        <a:lnSpc>
                          <a:spcPct val="150000"/>
                        </a:lnSpc>
                        <a:buFont typeface="Arial" panose="020B0604020202020204" pitchFamily="34" charset="0"/>
                        <a:buChar char="•"/>
                      </a:pPr>
                      <a:r>
                        <a:rPr lang="he-IL" sz="1600" b="1" u="none" kern="1200" dirty="0">
                          <a:latin typeface="David" panose="020E0502060401010101" pitchFamily="34" charset="-79"/>
                          <a:cs typeface="David" panose="020E0502060401010101" pitchFamily="34" charset="-79"/>
                        </a:rPr>
                        <a:t>ניהול הקורס ע"י צה"ל- </a:t>
                      </a:r>
                      <a:r>
                        <a:rPr lang="he-IL" sz="1600" u="none" kern="1200" dirty="0">
                          <a:latin typeface="David" panose="020E0502060401010101" pitchFamily="34" charset="-79"/>
                          <a:cs typeface="David" panose="020E0502060401010101" pitchFamily="34" charset="-79"/>
                        </a:rPr>
                        <a:t>שום גוף לא יכול לעשות זאת כמו צה"ל. קורס מושקע ובעל מעטפת תומכת</a:t>
                      </a: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
        <p:nvSpPr>
          <p:cNvPr id="5" name="אליפסה 4">
            <a:extLst>
              <a:ext uri="{FF2B5EF4-FFF2-40B4-BE49-F238E27FC236}">
                <a16:creationId xmlns:a16="http://schemas.microsoft.com/office/drawing/2014/main" id="{89C0C01C-6CE4-4C97-889D-2248AC99034E}"/>
              </a:ext>
            </a:extLst>
          </p:cNvPr>
          <p:cNvSpPr/>
          <p:nvPr/>
        </p:nvSpPr>
        <p:spPr>
          <a:xfrm>
            <a:off x="1425677" y="2115506"/>
            <a:ext cx="4365523" cy="529371"/>
          </a:xfrm>
          <a:prstGeom prst="ellipse">
            <a:avLst/>
          </a:prstGeom>
          <a:noFill/>
          <a:ln w="19050">
            <a:solidFill>
              <a:srgbClr val="FF0000"/>
            </a:solidFill>
            <a:prstDash val="lgDash"/>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dirty="0"/>
          </a:p>
        </p:txBody>
      </p:sp>
    </p:spTree>
    <p:extLst>
      <p:ext uri="{BB962C8B-B14F-4D97-AF65-F5344CB8AC3E}">
        <p14:creationId xmlns:p14="http://schemas.microsoft.com/office/powerpoint/2010/main" val="86042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מוכנות הבוגר</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664321210"/>
              </p:ext>
            </p:extLst>
          </p:nvPr>
        </p:nvGraphicFramePr>
        <p:xfrm>
          <a:off x="444340" y="1444568"/>
          <a:ext cx="11295376" cy="4740720"/>
        </p:xfrm>
        <a:graphic>
          <a:graphicData uri="http://schemas.openxmlformats.org/drawingml/2006/table">
            <a:tbl>
              <a:tblPr rtl="1" firstRow="1" bandRow="1">
                <a:tableStyleId>{5C22544A-7EE6-4342-B048-85BDC9FD1C3A}</a:tableStyleId>
              </a:tblPr>
              <a:tblGrid>
                <a:gridCol w="6028801">
                  <a:extLst>
                    <a:ext uri="{9D8B030D-6E8A-4147-A177-3AD203B41FA5}">
                      <a16:colId xmlns:a16="http://schemas.microsoft.com/office/drawing/2014/main" val="4212086157"/>
                    </a:ext>
                  </a:extLst>
                </a:gridCol>
                <a:gridCol w="1053315">
                  <a:extLst>
                    <a:ext uri="{9D8B030D-6E8A-4147-A177-3AD203B41FA5}">
                      <a16:colId xmlns:a16="http://schemas.microsoft.com/office/drawing/2014/main" val="3669644278"/>
                    </a:ext>
                  </a:extLst>
                </a:gridCol>
                <a:gridCol w="1053315">
                  <a:extLst>
                    <a:ext uri="{9D8B030D-6E8A-4147-A177-3AD203B41FA5}">
                      <a16:colId xmlns:a16="http://schemas.microsoft.com/office/drawing/2014/main" val="608925306"/>
                    </a:ext>
                  </a:extLst>
                </a:gridCol>
                <a:gridCol w="1053315">
                  <a:extLst>
                    <a:ext uri="{9D8B030D-6E8A-4147-A177-3AD203B41FA5}">
                      <a16:colId xmlns:a16="http://schemas.microsoft.com/office/drawing/2014/main" val="1443552393"/>
                    </a:ext>
                  </a:extLst>
                </a:gridCol>
                <a:gridCol w="1053315">
                  <a:extLst>
                    <a:ext uri="{9D8B030D-6E8A-4147-A177-3AD203B41FA5}">
                      <a16:colId xmlns:a16="http://schemas.microsoft.com/office/drawing/2014/main" val="489609203"/>
                    </a:ext>
                  </a:extLst>
                </a:gridCol>
                <a:gridCol w="1053315">
                  <a:extLst>
                    <a:ext uri="{9D8B030D-6E8A-4147-A177-3AD203B41FA5}">
                      <a16:colId xmlns:a16="http://schemas.microsoft.com/office/drawing/2014/main" val="3629592641"/>
                    </a:ext>
                  </a:extLst>
                </a:gridCol>
              </a:tblGrid>
              <a:tr h="432000">
                <a:tc>
                  <a:txBody>
                    <a:bodyPr/>
                    <a:lstStyle/>
                    <a:p>
                      <a:pPr algn="ctr" rtl="1"/>
                      <a:r>
                        <a:rPr lang="he-IL" sz="2000" kern="1200" dirty="0">
                          <a:latin typeface="David" panose="020E0502060401010101" pitchFamily="34" charset="-79"/>
                          <a:cs typeface="David" panose="020E0502060401010101" pitchFamily="34" charset="-79"/>
                        </a:rPr>
                        <a:t>שאלות:</a:t>
                      </a:r>
                      <a:endParaRPr lang="he-IL" sz="20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sz="2000"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sz="2000" dirty="0">
                          <a:latin typeface="David" panose="020E0502060401010101" pitchFamily="34" charset="-79"/>
                          <a:cs typeface="David" panose="020E0502060401010101" pitchFamily="34" charset="-79"/>
                        </a:rPr>
                        <a:t>מגמה</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מ"ד</a:t>
                      </a:r>
                    </a:p>
                  </a:txBody>
                  <a:tcPr anchor="ctr"/>
                </a:tc>
                <a:tc>
                  <a:txBody>
                    <a:bodyPr/>
                    <a:lstStyle/>
                    <a:p>
                      <a:pPr algn="ctr" rtl="1"/>
                      <a:r>
                        <a:rPr lang="he-IL" sz="2000" dirty="0">
                          <a:latin typeface="David" panose="020E0502060401010101" pitchFamily="34" charset="-79"/>
                          <a:cs typeface="David" panose="020E0502060401010101" pitchFamily="34" charset="-79"/>
                        </a:rPr>
                        <a:t>מחזור מ"ג</a:t>
                      </a:r>
                    </a:p>
                  </a:txBody>
                  <a:tcPr anchor="ctr"/>
                </a:tc>
                <a:tc>
                  <a:txBody>
                    <a:bodyPr/>
                    <a:lstStyle/>
                    <a:p>
                      <a:pPr algn="ctr" rtl="1"/>
                      <a:r>
                        <a:rPr lang="he-IL" sz="2000"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04000">
                <a:tc>
                  <a:txBody>
                    <a:bodyPr/>
                    <a:lstStyle/>
                    <a:p>
                      <a:pPr rtl="1"/>
                      <a:r>
                        <a:rPr lang="he-IL" sz="1800" b="0" dirty="0">
                          <a:latin typeface="David" panose="020E0502060401010101" pitchFamily="34" charset="-79"/>
                          <a:cs typeface="David" panose="020E0502060401010101" pitchFamily="34" charset="-79"/>
                        </a:rPr>
                        <a:t>באיזה מידה אתה מרגיש מוכן לתפקידך הבא?</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5.38</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5.46</a:t>
                      </a:r>
                    </a:p>
                  </a:txBody>
                  <a:tcPr anchor="ctr"/>
                </a:tc>
                <a:tc>
                  <a:txBody>
                    <a:bodyPr/>
                    <a:lstStyle/>
                    <a:p>
                      <a:pPr marL="0" algn="ctr" defTabSz="914400" rtl="1" eaLnBrk="1" latinLnBrk="0" hangingPunct="1"/>
                      <a:r>
                        <a:rPr lang="he-IL" sz="1800" b="0" u="none" kern="1200" dirty="0">
                          <a:solidFill>
                            <a:schemeClr val="accent5"/>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640080">
                <a:tc gridSpan="6">
                  <a:txBody>
                    <a:bodyPr/>
                    <a:lstStyle/>
                    <a:p>
                      <a:pPr rtl="1"/>
                      <a:r>
                        <a:rPr lang="he-IL" sz="1800" b="1" dirty="0">
                          <a:latin typeface="David" panose="020E0502060401010101" pitchFamily="34" charset="-79"/>
                          <a:cs typeface="David" panose="020E0502060401010101" pitchFamily="34" charset="-79"/>
                        </a:rPr>
                        <a:t>באילו תחומים אתה חש מוכן?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חשיבה ויכולת ניתוח בעולם מורכב. יכולת אסטרטגית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ראיה רחבה ומערכתית של הביטחון הלאומי- הבנה מהו תפקידו של בכיר בשירות הציבורי</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accent5"/>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997879425"/>
                  </a:ext>
                </a:extLst>
              </a:tr>
              <a:tr h="540000">
                <a:tc gridSpan="6">
                  <a:txBody>
                    <a:bodyPr/>
                    <a:lstStyle/>
                    <a:p>
                      <a:pPr rtl="1"/>
                      <a:r>
                        <a:rPr lang="he-IL" b="1" dirty="0">
                          <a:latin typeface="David" panose="020E0502060401010101" pitchFamily="34" charset="-79"/>
                          <a:cs typeface="David" panose="020E0502060401010101" pitchFamily="34" charset="-79"/>
                        </a:rPr>
                        <a:t>באילו תחומים אינך מוכן מספיק?</a:t>
                      </a:r>
                    </a:p>
                    <a:p>
                      <a:pPr marL="285750" indent="-285750" rtl="1">
                        <a:buFont typeface="Arial" panose="020B0604020202020204" pitchFamily="34" charset="0"/>
                        <a:buChar char="•"/>
                      </a:pPr>
                      <a:r>
                        <a:rPr lang="he-IL" sz="1600" b="0" dirty="0">
                          <a:latin typeface="David" panose="020E0502060401010101" pitchFamily="34" charset="-79"/>
                          <a:cs typeface="David" panose="020E0502060401010101" pitchFamily="34" charset="-79"/>
                        </a:rPr>
                        <a:t>לא למדתי על עצמי מספיק כמנהל</a:t>
                      </a:r>
                    </a:p>
                    <a:p>
                      <a:pPr marL="285750" indent="-285750" rtl="1">
                        <a:buFont typeface="Arial" panose="020B0604020202020204" pitchFamily="34" charset="0"/>
                        <a:buChar char="•"/>
                      </a:pPr>
                      <a:r>
                        <a:rPr lang="he-IL" sz="1600" b="0" dirty="0">
                          <a:latin typeface="David" panose="020E0502060401010101" pitchFamily="34" charset="-79"/>
                          <a:cs typeface="David" panose="020E0502060401010101" pitchFamily="34" charset="-79"/>
                        </a:rPr>
                        <a:t>חיבור מרכיבי הביטחון הלאומי לידי משנה סדורה</a:t>
                      </a:r>
                    </a:p>
                    <a:p>
                      <a:pPr marL="285750" indent="-285750" rtl="1">
                        <a:buFont typeface="Arial" panose="020B0604020202020204" pitchFamily="34" charset="0"/>
                        <a:buChar char="•"/>
                      </a:pPr>
                      <a:r>
                        <a:rPr lang="he-IL" sz="1600" b="0" dirty="0">
                          <a:latin typeface="David" panose="020E0502060401010101" pitchFamily="34" charset="-79"/>
                          <a:cs typeface="David" panose="020E0502060401010101" pitchFamily="34" charset="-79"/>
                        </a:rPr>
                        <a:t>אין זמן כניסה לתפקיד ואין שליטה על </a:t>
                      </a:r>
                      <a:r>
                        <a:rPr lang="he-IL" sz="1600" b="0" dirty="0" err="1">
                          <a:latin typeface="David" panose="020E0502060401010101" pitchFamily="34" charset="-79"/>
                          <a:cs typeface="David" panose="020E0502060401010101" pitchFamily="34" charset="-79"/>
                        </a:rPr>
                        <a:t>הלו"ז</a:t>
                      </a:r>
                      <a:endParaRPr lang="he-IL" sz="1600" b="0" dirty="0">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sng" kern="1200" dirty="0">
                        <a:solidFill>
                          <a:schemeClr val="accent5"/>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30354935"/>
                  </a:ext>
                </a:extLst>
              </a:tr>
              <a:tr h="1091368">
                <a:tc gridSpan="6">
                  <a:txBody>
                    <a:bodyPr/>
                    <a:lstStyle/>
                    <a:p>
                      <a:pPr rtl="1"/>
                      <a:r>
                        <a:rPr lang="he-IL" sz="1800" b="1" kern="1200" dirty="0">
                          <a:latin typeface="David" panose="020E0502060401010101" pitchFamily="34" charset="-79"/>
                          <a:cs typeface="David" panose="020E0502060401010101" pitchFamily="34" charset="-79"/>
                        </a:rPr>
                        <a:t>איזה סוג של קשרים היית רוצה לקבל </a:t>
                      </a:r>
                      <a:r>
                        <a:rPr lang="he-IL" sz="1800" b="1" kern="1200" dirty="0" err="1">
                          <a:latin typeface="David" panose="020E0502060401010101" pitchFamily="34" charset="-79"/>
                          <a:cs typeface="David" panose="020E0502060401010101" pitchFamily="34" charset="-79"/>
                        </a:rPr>
                        <a:t>ממב"ל</a:t>
                      </a:r>
                      <a:r>
                        <a:rPr lang="he-IL" sz="1800" b="1" kern="1200" dirty="0">
                          <a:latin typeface="David" panose="020E0502060401010101" pitchFamily="34" charset="-79"/>
                          <a:cs typeface="David" panose="020E0502060401010101" pitchFamily="34" charset="-79"/>
                        </a:rPr>
                        <a:t> בעתיד?</a:t>
                      </a:r>
                    </a:p>
                    <a:p>
                      <a:pPr marL="285750" indent="-285750" rtl="1">
                        <a:lnSpc>
                          <a:spcPct val="100000"/>
                        </a:lnSpc>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עדכון לגבי התחדשות ושינויים רלוונטיים בתחומי הביטחון הלאומי. יכולת להיכנס למאגר </a:t>
                      </a:r>
                      <a:r>
                        <a:rPr lang="he-IL" sz="1600" kern="1200">
                          <a:latin typeface="David" panose="020E0502060401010101" pitchFamily="34" charset="-79"/>
                          <a:cs typeface="David" panose="020E0502060401010101" pitchFamily="34" charset="-79"/>
                        </a:rPr>
                        <a:t>העבודות והזמנות לכנסים </a:t>
                      </a:r>
                      <a:r>
                        <a:rPr lang="he-IL" sz="1600" kern="1200" dirty="0">
                          <a:latin typeface="David" panose="020E0502060401010101" pitchFamily="34" charset="-79"/>
                          <a:cs typeface="David" panose="020E0502060401010101" pitchFamily="34" charset="-79"/>
                        </a:rPr>
                        <a:t>וימי עיון רלוונטיים</a:t>
                      </a:r>
                    </a:p>
                    <a:p>
                      <a:pPr marL="285750" indent="-285750" rtl="1">
                        <a:lnSpc>
                          <a:spcPct val="100000"/>
                        </a:lnSpc>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לשמור על הרשת החברתית שנוצרה. לשמור על קבוצת מב"ל כקבוצה מובחנת מעבר לשנת הלימודים עצמה</a:t>
                      </a:r>
                    </a:p>
                    <a:p>
                      <a:pPr marL="285750" indent="-285750" rtl="1">
                        <a:lnSpc>
                          <a:spcPct val="100000"/>
                        </a:lnSpc>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מקום נגיש לבוגרים- </a:t>
                      </a:r>
                      <a:r>
                        <a:rPr lang="he-IL" sz="1600" kern="1200" dirty="0" err="1">
                          <a:latin typeface="David" panose="020E0502060401010101" pitchFamily="34" charset="-79"/>
                          <a:cs typeface="David" panose="020E0502060401010101" pitchFamily="34" charset="-79"/>
                        </a:rPr>
                        <a:t>חד"ן</a:t>
                      </a:r>
                      <a:r>
                        <a:rPr lang="he-IL" sz="1600" kern="1200" dirty="0">
                          <a:latin typeface="David" panose="020E0502060401010101" pitchFamily="34" charset="-79"/>
                          <a:cs typeface="David" panose="020E0502060401010101" pitchFamily="34" charset="-79"/>
                        </a:rPr>
                        <a:t>, מועדון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תמיכה בנושא לימוד האנגלית</a:t>
                      </a:r>
                    </a:p>
                    <a:p>
                      <a:pPr marL="285750" indent="-285750" algn="l" rtl="0">
                        <a:lnSpc>
                          <a:spcPct val="100000"/>
                        </a:lnSpc>
                        <a:buFont typeface="Arial" panose="020B0604020202020204" pitchFamily="34" charset="0"/>
                        <a:buChar char="•"/>
                      </a:pPr>
                      <a:r>
                        <a:rPr lang="en-US" sz="1600" kern="1200" dirty="0">
                          <a:latin typeface="David" panose="020E0502060401010101" pitchFamily="34" charset="-79"/>
                          <a:cs typeface="David" panose="020E0502060401010101" pitchFamily="34" charset="-79"/>
                        </a:rPr>
                        <a:t>Annual newsletter?  Invitations to annual events in Israel and on tours: alumni mixers</a:t>
                      </a:r>
                      <a:endParaRPr lang="he-IL" sz="1600" kern="1200" dirty="0">
                        <a:latin typeface="David" panose="020E0502060401010101" pitchFamily="34" charset="-79"/>
                        <a:cs typeface="David" panose="020E0502060401010101" pitchFamily="34" charset="-79"/>
                      </a:endParaRP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bl>
          </a:graphicData>
        </a:graphic>
      </p:graphicFrame>
    </p:spTree>
    <p:extLst>
      <p:ext uri="{BB962C8B-B14F-4D97-AF65-F5344CB8AC3E}">
        <p14:creationId xmlns:p14="http://schemas.microsoft.com/office/powerpoint/2010/main" val="3322403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 תכני הקורס</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580100" y="1667481"/>
            <a:ext cx="11038051" cy="5490403"/>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הציר הכלכלי </a:t>
            </a:r>
            <a:r>
              <a:rPr lang="he-IL" sz="1600" dirty="0">
                <a:solidFill>
                  <a:schemeClr val="accent1">
                    <a:lumMod val="75000"/>
                  </a:schemeClr>
                </a:solidFill>
                <a:latin typeface="David" panose="020E0502060401010101" pitchFamily="34" charset="-79"/>
                <a:cs typeface="David" panose="020E0502060401010101" pitchFamily="34" charset="-79"/>
              </a:rPr>
              <a:t>אינו מפוצח מספר מחזורים- מטרות הציר והיקף רצוי, מוביל אקדמי עדכני</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אסטרטגיה- </a:t>
            </a:r>
            <a:r>
              <a:rPr lang="he-IL" sz="1600" dirty="0">
                <a:solidFill>
                  <a:schemeClr val="accent1">
                    <a:lumMod val="75000"/>
                  </a:schemeClr>
                </a:solidFill>
                <a:latin typeface="David" panose="020E0502060401010101" pitchFamily="34" charset="-79"/>
                <a:cs typeface="David" panose="020E0502060401010101" pitchFamily="34" charset="-79"/>
              </a:rPr>
              <a:t>'צעד קדימה, צעד אחורה'. פיצוח הציר מחדש- האופן בו הוא חוצה צירים אחרים ועושה אינטגרציה, היקף התנסויות, גישות נוספות לאסטרטגיה, מע' מורכבות, תכנים לא צבאיים, שילוב בינ"ל וחניכים עם דוגמאות מארגונים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ציר חברה-</a:t>
            </a:r>
            <a:r>
              <a:rPr lang="he-IL" sz="1600" dirty="0">
                <a:solidFill>
                  <a:schemeClr val="accent1">
                    <a:lumMod val="75000"/>
                  </a:schemeClr>
                </a:solidFill>
                <a:latin typeface="David" panose="020E0502060401010101" pitchFamily="34" charset="-79"/>
                <a:cs typeface="David" panose="020E0502060401010101" pitchFamily="34" charset="-79"/>
              </a:rPr>
              <a:t> החלפת מוביל אקדמי, מ'שסעים לפתרונות', הציר כפלטפורמה לשיח בכירים על קונפליקטים, תרומה לבעיות השעה בתחום?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הגנה לאומית- </a:t>
            </a:r>
            <a:r>
              <a:rPr lang="he-IL" sz="1600" dirty="0">
                <a:solidFill>
                  <a:schemeClr val="accent1">
                    <a:lumMod val="75000"/>
                  </a:schemeClr>
                </a:solidFill>
                <a:latin typeface="David" panose="020E0502060401010101" pitchFamily="34" charset="-79"/>
                <a:cs typeface="David" panose="020E0502060401010101" pitchFamily="34" charset="-79"/>
              </a:rPr>
              <a:t>פיצוח טוב ושילוב קורס מזה"ת נכון. בחינת '</a:t>
            </a:r>
            <a:r>
              <a:rPr lang="he-IL" sz="1600" dirty="0" err="1">
                <a:solidFill>
                  <a:schemeClr val="accent1">
                    <a:lumMod val="75000"/>
                  </a:schemeClr>
                </a:solidFill>
                <a:latin typeface="David" panose="020E0502060401010101" pitchFamily="34" charset="-79"/>
                <a:cs typeface="David" panose="020E0502060401010101" pitchFamily="34" charset="-79"/>
              </a:rPr>
              <a:t>צירון</a:t>
            </a:r>
            <a:r>
              <a:rPr lang="he-IL" sz="1600" dirty="0">
                <a:solidFill>
                  <a:schemeClr val="accent1">
                    <a:lumMod val="75000"/>
                  </a:schemeClr>
                </a:solidFill>
                <a:latin typeface="David" panose="020E0502060401010101" pitchFamily="34" charset="-79"/>
                <a:cs typeface="David" panose="020E0502060401010101" pitchFamily="34" charset="-79"/>
              </a:rPr>
              <a:t> משנה' בנושא בטחון פנים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רצף סיורי חו"ל- </a:t>
            </a:r>
            <a:r>
              <a:rPr lang="he-IL" sz="1600" dirty="0">
                <a:solidFill>
                  <a:schemeClr val="accent1">
                    <a:lumMod val="75000"/>
                  </a:schemeClr>
                </a:solidFill>
                <a:latin typeface="David" panose="020E0502060401010101" pitchFamily="34" charset="-79"/>
                <a:cs typeface="David" panose="020E0502060401010101" pitchFamily="34" charset="-79"/>
              </a:rPr>
              <a:t>איכותי ומקיף, יש לבחון </a:t>
            </a:r>
            <a:r>
              <a:rPr lang="he-IL" sz="1600" b="1" dirty="0">
                <a:solidFill>
                  <a:schemeClr val="accent1">
                    <a:lumMod val="75000"/>
                  </a:schemeClr>
                </a:solidFill>
                <a:latin typeface="David" panose="020E0502060401010101" pitchFamily="34" charset="-79"/>
                <a:cs typeface="David" panose="020E0502060401010101" pitchFamily="34" charset="-79"/>
              </a:rPr>
              <a:t>המטרות בראייה אורכית </a:t>
            </a:r>
            <a:r>
              <a:rPr lang="he-IL" sz="1600" dirty="0">
                <a:solidFill>
                  <a:schemeClr val="accent1">
                    <a:lumMod val="75000"/>
                  </a:schemeClr>
                </a:solidFill>
                <a:latin typeface="David" panose="020E0502060401010101" pitchFamily="34" charset="-79"/>
                <a:cs typeface="David" panose="020E0502060401010101" pitchFamily="34" charset="-79"/>
              </a:rPr>
              <a:t>(כולל הצטלבות עם ציר אסטרטגיה), שילוב צוות</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קב', לוגיסטיקה תומכת </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מסלולים אקדמיים- מפיילוט להטמעה מלאה </a:t>
            </a:r>
            <a:r>
              <a:rPr lang="he-IL" sz="1600" dirty="0">
                <a:solidFill>
                  <a:schemeClr val="accent1">
                    <a:lumMod val="75000"/>
                  </a:schemeClr>
                </a:solidFill>
                <a:latin typeface="David" panose="020E0502060401010101" pitchFamily="34" charset="-79"/>
                <a:cs typeface="David" panose="020E0502060401010101" pitchFamily="34" charset="-79"/>
              </a:rPr>
              <a:t>(מידע ביום אוריינטציה, ידיעון ועוד). </a:t>
            </a:r>
            <a:r>
              <a:rPr lang="he-IL" sz="1600" b="1" dirty="0">
                <a:solidFill>
                  <a:schemeClr val="accent1">
                    <a:lumMod val="75000"/>
                  </a:schemeClr>
                </a:solidFill>
                <a:latin typeface="David" panose="020E0502060401010101" pitchFamily="34" charset="-79"/>
                <a:cs typeface="David" panose="020E0502060401010101" pitchFamily="34" charset="-79"/>
              </a:rPr>
              <a:t>מקסום בחירת החניך</a:t>
            </a:r>
            <a:r>
              <a:rPr lang="he-IL" sz="1600" dirty="0">
                <a:solidFill>
                  <a:schemeClr val="accent1">
                    <a:lumMod val="75000"/>
                  </a:schemeClr>
                </a:solidFill>
                <a:latin typeface="David" panose="020E0502060401010101" pitchFamily="34" charset="-79"/>
                <a:cs typeface="David" panose="020E0502060401010101" pitchFamily="34" charset="-79"/>
              </a:rPr>
              <a:t> ('מב"ל דיפרנציאלי')</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פיתוח אישי </a:t>
            </a:r>
            <a:r>
              <a:rPr lang="he-IL" sz="1600" dirty="0">
                <a:solidFill>
                  <a:schemeClr val="accent1">
                    <a:lumMod val="75000"/>
                  </a:schemeClr>
                </a:solidFill>
                <a:latin typeface="David" panose="020E0502060401010101" pitchFamily="34" charset="-79"/>
                <a:cs typeface="David" panose="020E0502060401010101" pitchFamily="34" charset="-79"/>
              </a:rPr>
              <a:t>(מנטורינג</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קואצ'ינג)- לא נשק המוני, נדרש בתיווך מדריך צוות ומלו"פ. יש להקצות זמן בגרף ולבקר המימוש</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אנגלית- </a:t>
            </a:r>
            <a:r>
              <a:rPr lang="en-US" sz="1600" dirty="0">
                <a:solidFill>
                  <a:schemeClr val="accent1">
                    <a:lumMod val="75000"/>
                  </a:schemeClr>
                </a:solidFill>
                <a:latin typeface="David" panose="020E0502060401010101" pitchFamily="34" charset="-79"/>
                <a:cs typeface="David" panose="020E0502060401010101" pitchFamily="34" charset="-79"/>
              </a:rPr>
              <a:t>lite talk</a:t>
            </a:r>
            <a:r>
              <a:rPr lang="he-IL" sz="1600" dirty="0">
                <a:solidFill>
                  <a:schemeClr val="accent1">
                    <a:lumMod val="75000"/>
                  </a:schemeClr>
                </a:solidFill>
                <a:latin typeface="David" panose="020E0502060401010101" pitchFamily="34" charset="-79"/>
                <a:cs typeface="David" panose="020E0502060401010101" pitchFamily="34" charset="-79"/>
              </a:rPr>
              <a:t> מענה בסיסי סביר, לקפיצת מדרגה נדרש דבר מה נוסף: מיצוי הצוות</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הבינ"ל, ערכת שב"כ, מורות אנגלית</a:t>
            </a:r>
          </a:p>
          <a:p>
            <a:pPr>
              <a:lnSpc>
                <a:spcPct val="15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'מיומנויות על' לחניך- </a:t>
            </a:r>
            <a:r>
              <a:rPr lang="he-IL" sz="1600" b="1" dirty="0">
                <a:solidFill>
                  <a:schemeClr val="accent1">
                    <a:lumMod val="75000"/>
                  </a:schemeClr>
                </a:solidFill>
                <a:latin typeface="David" panose="020E0502060401010101" pitchFamily="34" charset="-79"/>
                <a:cs typeface="David" panose="020E0502060401010101" pitchFamily="34" charset="-79"/>
              </a:rPr>
              <a:t>אוריינות, מיומנויות מחקר, 'למידה על הלמידה' </a:t>
            </a:r>
            <a:r>
              <a:rPr lang="he-IL" sz="1600" dirty="0">
                <a:solidFill>
                  <a:schemeClr val="accent1">
                    <a:lumMod val="75000"/>
                  </a:schemeClr>
                </a:solidFill>
                <a:latin typeface="David" panose="020E0502060401010101" pitchFamily="34" charset="-79"/>
                <a:cs typeface="David" panose="020E0502060401010101" pitchFamily="34" charset="-79"/>
              </a:rPr>
              <a:t>(רפלקציה ועוד)- לאיזה כיוון מנווטים?</a:t>
            </a: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3586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363791" y="186327"/>
            <a:ext cx="11425083" cy="1325563"/>
          </a:xfrm>
        </p:spPr>
        <p:txBody>
          <a:bodyPr>
            <a:noAutofit/>
          </a:bodyPr>
          <a:lstStyle/>
          <a:p>
            <a:pPr algn="ctr"/>
            <a:r>
              <a:rPr lang="he-IL" sz="2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סמינר שחיתות שלטונית, פרופ' סוזי נבות ומר שמוליק וייס</a:t>
            </a:r>
            <a:endParaRPr lang="he-IL"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299813649"/>
              </p:ext>
            </p:extLst>
          </p:nvPr>
        </p:nvGraphicFramePr>
        <p:xfrm>
          <a:off x="550605" y="1651036"/>
          <a:ext cx="11308988" cy="4176000"/>
        </p:xfrm>
        <a:graphic>
          <a:graphicData uri="http://schemas.openxmlformats.org/drawingml/2006/table">
            <a:tbl>
              <a:tblPr rtl="1" firstRow="1" bandRow="1">
                <a:tableStyleId>{5C22544A-7EE6-4342-B048-85BDC9FD1C3A}</a:tableStyleId>
              </a:tblPr>
              <a:tblGrid>
                <a:gridCol w="6010682">
                  <a:extLst>
                    <a:ext uri="{9D8B030D-6E8A-4147-A177-3AD203B41FA5}">
                      <a16:colId xmlns:a16="http://schemas.microsoft.com/office/drawing/2014/main" val="4212086157"/>
                    </a:ext>
                  </a:extLst>
                </a:gridCol>
                <a:gridCol w="1469278">
                  <a:extLst>
                    <a:ext uri="{9D8B030D-6E8A-4147-A177-3AD203B41FA5}">
                      <a16:colId xmlns:a16="http://schemas.microsoft.com/office/drawing/2014/main" val="3669644278"/>
                    </a:ext>
                  </a:extLst>
                </a:gridCol>
                <a:gridCol w="890472">
                  <a:extLst>
                    <a:ext uri="{9D8B030D-6E8A-4147-A177-3AD203B41FA5}">
                      <a16:colId xmlns:a16="http://schemas.microsoft.com/office/drawing/2014/main" val="608925306"/>
                    </a:ext>
                  </a:extLst>
                </a:gridCol>
                <a:gridCol w="1469278">
                  <a:extLst>
                    <a:ext uri="{9D8B030D-6E8A-4147-A177-3AD203B41FA5}">
                      <a16:colId xmlns:a16="http://schemas.microsoft.com/office/drawing/2014/main" val="1443552393"/>
                    </a:ext>
                  </a:extLst>
                </a:gridCol>
                <a:gridCol w="1469278">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הסמינר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5.90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5.8</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המרצים וההוראה </a:t>
                      </a:r>
                      <a:r>
                        <a:rPr lang="he-IL" dirty="0">
                          <a:latin typeface="David" panose="020E0502060401010101" pitchFamily="34" charset="-79"/>
                          <a:cs typeface="David" panose="020E0502060401010101" pitchFamily="34" charset="-79"/>
                        </a:rPr>
                        <a:t>בסמינר?</a:t>
                      </a:r>
                    </a:p>
                  </a:txBody>
                  <a:tcPr anchor="ctr"/>
                </a:tc>
                <a:tc>
                  <a:txBody>
                    <a:bodyPr/>
                    <a:lstStyle/>
                    <a:p>
                      <a:pPr marL="0" algn="ctr" defTabSz="914400" rtl="1" eaLnBrk="1" latinLnBrk="0" hangingPunct="1"/>
                      <a:r>
                        <a:rPr lang="he-IL" sz="1800" u="none" kern="1200" dirty="0">
                          <a:solidFill>
                            <a:schemeClr val="accent5"/>
                          </a:solidFill>
                          <a:latin typeface="David" panose="020E0502060401010101" pitchFamily="34" charset="-79"/>
                          <a:ea typeface="+mn-ea"/>
                          <a:cs typeface="David" panose="020E0502060401010101" pitchFamily="34" charset="-79"/>
                        </a:rPr>
                        <a:t>5.27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2717569957"/>
                  </a:ext>
                </a:extLst>
              </a:tr>
              <a:tr h="432000">
                <a:tc>
                  <a:txBody>
                    <a:bodyPr/>
                    <a:lstStyle/>
                    <a:p>
                      <a:pPr rtl="1"/>
                      <a:r>
                        <a:rPr lang="he-IL" dirty="0">
                          <a:latin typeface="David" panose="020E0502060401010101" pitchFamily="34" charset="-79"/>
                          <a:cs typeface="David" panose="020E0502060401010101" pitchFamily="34" charset="-79"/>
                        </a:rPr>
                        <a:t>הסמינר </a:t>
                      </a:r>
                      <a:r>
                        <a:rPr lang="he-IL" b="1" dirty="0" err="1">
                          <a:latin typeface="David" panose="020E0502060401010101" pitchFamily="34" charset="-79"/>
                          <a:cs typeface="David" panose="020E0502060401010101" pitchFamily="34" charset="-79"/>
                        </a:rPr>
                        <a:t>איתגר</a:t>
                      </a:r>
                      <a:r>
                        <a:rPr lang="he-IL" dirty="0">
                          <a:latin typeface="David" panose="020E0502060401010101" pitchFamily="34" charset="-79"/>
                          <a:cs typeface="David" panose="020E0502060401010101" pitchFamily="34" charset="-79"/>
                        </a:rPr>
                        <a:t> והקנה מסגרת חשיבה ביקורתית?</a:t>
                      </a:r>
                    </a:p>
                  </a:txBody>
                  <a:tcPr anchor="ctr"/>
                </a:tc>
                <a:tc>
                  <a:txBody>
                    <a:bodyPr/>
                    <a:lstStyle/>
                    <a:p>
                      <a:pPr marL="0" algn="ctr" defTabSz="914400" rtl="1" eaLnBrk="1" latinLnBrk="0" hangingPunct="1"/>
                      <a:r>
                        <a:rPr lang="he-IL" sz="1800" u="none" kern="1200" dirty="0">
                          <a:solidFill>
                            <a:schemeClr val="accent5"/>
                          </a:solidFill>
                          <a:latin typeface="David" panose="020E0502060401010101" pitchFamily="34" charset="-79"/>
                          <a:ea typeface="+mn-ea"/>
                          <a:cs typeface="David" panose="020E0502060401010101" pitchFamily="34" charset="-79"/>
                        </a:rPr>
                        <a:t>5.36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72261686"/>
                  </a:ext>
                </a:extLst>
              </a:tr>
              <a:tr h="432000">
                <a:tc>
                  <a:txBody>
                    <a:bodyPr/>
                    <a:lstStyle/>
                    <a:p>
                      <a:pPr rtl="1"/>
                      <a:r>
                        <a:rPr lang="he-IL" b="1" dirty="0">
                          <a:latin typeface="David" panose="020E0502060401010101" pitchFamily="34" charset="-79"/>
                          <a:cs typeface="David" panose="020E0502060401010101" pitchFamily="34" charset="-79"/>
                        </a:rPr>
                        <a:t>רלוונטיות הסמינר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u="none" kern="1200" dirty="0">
                          <a:solidFill>
                            <a:schemeClr val="accent5"/>
                          </a:solidFill>
                          <a:latin typeface="David" panose="020E0502060401010101" pitchFamily="34" charset="-79"/>
                          <a:ea typeface="+mn-ea"/>
                          <a:cs typeface="David" panose="020E0502060401010101" pitchFamily="34" charset="-79"/>
                        </a:rPr>
                        <a:t>5.45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1200385217"/>
                  </a:ext>
                </a:extLst>
              </a:tr>
              <a:tr h="1008000">
                <a:tc gridSpan="5">
                  <a:txBody>
                    <a:bodyPr/>
                    <a:lstStyle/>
                    <a:p>
                      <a:pPr rtl="1"/>
                      <a:r>
                        <a:rPr lang="he-IL" b="1" dirty="0">
                          <a:latin typeface="David" panose="020E0502060401010101" pitchFamily="34" charset="-79"/>
                          <a:cs typeface="David" panose="020E0502060401010101" pitchFamily="34" charset="-79"/>
                        </a:rPr>
                        <a:t>נקודות לשימור בסמינר?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האכסניה מאפשרת אווירת לימוד פתיחות ונכונות לנהל שיח ודיון עמוק ומקצועי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5">
                  <a:txBody>
                    <a:bodyPr/>
                    <a:lstStyle/>
                    <a:p>
                      <a:pPr rtl="1"/>
                      <a:r>
                        <a:rPr lang="he-IL" b="1" dirty="0">
                          <a:latin typeface="David" panose="020E0502060401010101" pitchFamily="34" charset="-79"/>
                          <a:cs typeface="David" panose="020E0502060401010101" pitchFamily="34" charset="-79"/>
                        </a:rPr>
                        <a:t>נקודות לשיפור בסמינר?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kern="1200" dirty="0">
                          <a:solidFill>
                            <a:schemeClr val="dk1"/>
                          </a:solidFill>
                          <a:latin typeface="David" panose="020E0502060401010101" pitchFamily="34" charset="-79"/>
                          <a:ea typeface="+mn-ea"/>
                          <a:cs typeface="David" panose="020E0502060401010101" pitchFamily="34" charset="-79"/>
                        </a:rPr>
                        <a:t>סמינר חובה לכלל חניכי מב"ל </a:t>
                      </a:r>
                      <a:r>
                        <a:rPr lang="he-IL" sz="1600" kern="1200" dirty="0">
                          <a:solidFill>
                            <a:schemeClr val="dk1"/>
                          </a:solidFill>
                          <a:latin typeface="David" panose="020E0502060401010101" pitchFamily="34" charset="-79"/>
                          <a:ea typeface="+mn-ea"/>
                          <a:cs typeface="David" panose="020E0502060401010101" pitchFamily="34" charset="-79"/>
                        </a:rPr>
                        <a:t>וצריך להיות במתכונת של צוותים קטנים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המיקום והתכנים בוצעו דווקא במיקום בעל אג'נדה קיצונית פוליטית פגע באמינות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3145044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 שיטות וסביבת הלמידה</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550603" y="1647818"/>
            <a:ext cx="11097044" cy="5352747"/>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שילוב תוכן אקטואלי- </a:t>
            </a:r>
            <a:r>
              <a:rPr lang="he-IL" sz="1600" dirty="0">
                <a:solidFill>
                  <a:schemeClr val="accent1">
                    <a:lumMod val="75000"/>
                  </a:schemeClr>
                </a:solidFill>
                <a:latin typeface="David" panose="020E0502060401010101" pitchFamily="34" charset="-79"/>
                <a:cs typeface="David" panose="020E0502060401010101" pitchFamily="34" charset="-79"/>
              </a:rPr>
              <a:t>תפיסת הפעלה. מתי, על ידי מי, באיזה נושאים, אופן קישורו לתוכן אקדמי ועוד (</a:t>
            </a:r>
            <a:r>
              <a:rPr lang="he-IL" sz="1600" b="1" dirty="0">
                <a:solidFill>
                  <a:schemeClr val="accent1">
                    <a:lumMod val="75000"/>
                  </a:schemeClr>
                </a:solidFill>
                <a:latin typeface="David" panose="020E0502060401010101" pitchFamily="34" charset="-79"/>
                <a:cs typeface="David" panose="020E0502060401010101" pitchFamily="34" charset="-79"/>
              </a:rPr>
              <a:t>לו"ז שבועי </a:t>
            </a:r>
            <a:r>
              <a:rPr lang="he-IL" sz="1600" dirty="0">
                <a:solidFill>
                  <a:schemeClr val="accent1">
                    <a:lumMod val="75000"/>
                  </a:schemeClr>
                </a:solidFill>
                <a:latin typeface="David" panose="020E0502060401010101" pitchFamily="34" charset="-79"/>
                <a:cs typeface="David" panose="020E0502060401010101" pitchFamily="34" charset="-79"/>
              </a:rPr>
              <a:t>נושם ואינטראקטיבי)</a:t>
            </a:r>
          </a:p>
          <a:p>
            <a:pPr>
              <a:lnSpc>
                <a:spcPct val="15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 </a:t>
            </a:r>
            <a:r>
              <a:rPr lang="he-IL" sz="1600" b="1" dirty="0">
                <a:solidFill>
                  <a:schemeClr val="accent1">
                    <a:lumMod val="75000"/>
                  </a:schemeClr>
                </a:solidFill>
                <a:latin typeface="David" panose="020E0502060401010101" pitchFamily="34" charset="-79"/>
                <a:cs typeface="David" panose="020E0502060401010101" pitchFamily="34" charset="-79"/>
              </a:rPr>
              <a:t>'תיקון קל' </a:t>
            </a:r>
            <a:r>
              <a:rPr lang="he-IL" sz="1600" dirty="0">
                <a:solidFill>
                  <a:schemeClr val="accent1">
                    <a:lumMod val="75000"/>
                  </a:schemeClr>
                </a:solidFill>
                <a:latin typeface="David" panose="020E0502060401010101" pitchFamily="34" charset="-79"/>
                <a:cs typeface="David" panose="020E0502060401010101" pitchFamily="34" charset="-79"/>
              </a:rPr>
              <a:t>בתוכנית לכיוון </a:t>
            </a:r>
            <a:r>
              <a:rPr lang="he-IL" sz="1600" b="1" dirty="0">
                <a:solidFill>
                  <a:schemeClr val="accent1">
                    <a:lumMod val="75000"/>
                  </a:schemeClr>
                </a:solidFill>
                <a:latin typeface="David" panose="020E0502060401010101" pitchFamily="34" charset="-79"/>
                <a:cs typeface="David" panose="020E0502060401010101" pitchFamily="34" charset="-79"/>
              </a:rPr>
              <a:t>תוכן יישומי </a:t>
            </a:r>
            <a:r>
              <a:rPr lang="he-IL" sz="1600" dirty="0">
                <a:solidFill>
                  <a:schemeClr val="accent1">
                    <a:lumMod val="75000"/>
                  </a:schemeClr>
                </a:solidFill>
                <a:latin typeface="David" panose="020E0502060401010101" pitchFamily="34" charset="-79"/>
                <a:cs typeface="David" panose="020E0502060401010101" pitchFamily="34" charset="-79"/>
              </a:rPr>
              <a:t>(כלים לחניך) ורפלקציה. סוף שנה- סגירה דרך מטלת ראי למטלת הפתיחה- "אני אסטרטג של </a:t>
            </a:r>
            <a:r>
              <a:rPr lang="he-IL" sz="1600" dirty="0" err="1">
                <a:solidFill>
                  <a:schemeClr val="accent1">
                    <a:lumMod val="75000"/>
                  </a:schemeClr>
                </a:solidFill>
                <a:latin typeface="David" panose="020E0502060401010101" pitchFamily="34" charset="-79"/>
                <a:cs typeface="David" panose="020E0502060401010101" pitchFamily="34" charset="-79"/>
              </a:rPr>
              <a:t>הבטל"ם</a:t>
            </a:r>
            <a:r>
              <a:rPr lang="he-IL" sz="1600" dirty="0">
                <a:solidFill>
                  <a:schemeClr val="accent1">
                    <a:lumMod val="75000"/>
                  </a:schemeClr>
                </a:solidFill>
                <a:latin typeface="David" panose="020E0502060401010101" pitchFamily="34" charset="-79"/>
                <a:cs typeface="David" panose="020E0502060401010101" pitchFamily="34" charset="-79"/>
              </a:rPr>
              <a:t>"!</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עומס-</a:t>
            </a:r>
            <a:r>
              <a:rPr lang="he-IL" sz="1600" dirty="0">
                <a:solidFill>
                  <a:schemeClr val="accent1">
                    <a:lumMod val="75000"/>
                  </a:schemeClr>
                </a:solidFill>
                <a:latin typeface="David" panose="020E0502060401010101" pitchFamily="34" charset="-79"/>
                <a:cs typeface="David" panose="020E0502060401010101" pitchFamily="34" charset="-79"/>
              </a:rPr>
              <a:t> {</a:t>
            </a:r>
            <a:r>
              <a:rPr lang="he-IL" sz="1600" dirty="0" err="1">
                <a:solidFill>
                  <a:schemeClr val="accent1">
                    <a:lumMod val="75000"/>
                  </a:schemeClr>
                </a:solidFill>
                <a:latin typeface="David" panose="020E0502060401010101" pitchFamily="34" charset="-79"/>
                <a:cs typeface="David" panose="020E0502060401010101" pitchFamily="34" charset="-79"/>
              </a:rPr>
              <a:t>הכל</a:t>
            </a:r>
            <a:r>
              <a:rPr lang="he-IL" sz="1600" dirty="0">
                <a:solidFill>
                  <a:schemeClr val="accent1">
                    <a:lumMod val="75000"/>
                  </a:schemeClr>
                </a:solidFill>
                <a:latin typeface="David" panose="020E0502060401010101" pitchFamily="34" charset="-79"/>
                <a:cs typeface="David" panose="020E0502060401010101" pitchFamily="34" charset="-79"/>
              </a:rPr>
              <a:t> בראש? מאמץ התיווך!} מעבר חוזר על תכנים שירדו ממחזור מ"ה וייעלמו </a:t>
            </a:r>
            <a:r>
              <a:rPr lang="he-IL" sz="1600" dirty="0" err="1">
                <a:solidFill>
                  <a:schemeClr val="accent1">
                    <a:lumMod val="75000"/>
                  </a:schemeClr>
                </a:solidFill>
                <a:latin typeface="David" panose="020E0502060401010101" pitchFamily="34" charset="-79"/>
                <a:cs typeface="David" panose="020E0502060401010101" pitchFamily="34" charset="-79"/>
              </a:rPr>
              <a:t>במ"ו</a:t>
            </a:r>
            <a:r>
              <a:rPr lang="he-IL" sz="1600" dirty="0">
                <a:solidFill>
                  <a:schemeClr val="accent1">
                    <a:lumMod val="75000"/>
                  </a:schemeClr>
                </a:solidFill>
                <a:latin typeface="David" panose="020E0502060401010101" pitchFamily="34" charset="-79"/>
                <a:cs typeface="David" panose="020E0502060401010101" pitchFamily="34" charset="-79"/>
              </a:rPr>
              <a:t> לחלוטין- 'תחקיר התחקירים' ככלי בקרה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שילוב החניך- </a:t>
            </a:r>
            <a:r>
              <a:rPr lang="he-IL" sz="1600" dirty="0">
                <a:solidFill>
                  <a:schemeClr val="accent1">
                    <a:lumMod val="75000"/>
                  </a:schemeClr>
                </a:solidFill>
                <a:latin typeface="David" panose="020E0502060401010101" pitchFamily="34" charset="-79"/>
                <a:cs typeface="David" panose="020E0502060401010101" pitchFamily="34" charset="-79"/>
              </a:rPr>
              <a:t>מיצוי (ולא ניצול) 1000 שנות ניסיון בחדר (ומחברי ולא מרבותיי). </a:t>
            </a:r>
            <a:r>
              <a:rPr lang="he-IL" sz="1600" b="1" dirty="0">
                <a:solidFill>
                  <a:schemeClr val="accent1">
                    <a:lumMod val="75000"/>
                  </a:schemeClr>
                </a:solidFill>
                <a:latin typeface="David" panose="020E0502060401010101" pitchFamily="34" charset="-79"/>
                <a:cs typeface="David" panose="020E0502060401010101" pitchFamily="34" charset="-79"/>
              </a:rPr>
              <a:t>מפגש רשת </a:t>
            </a:r>
            <a:r>
              <a:rPr lang="he-IL" sz="1600" dirty="0">
                <a:solidFill>
                  <a:schemeClr val="accent1">
                    <a:lumMod val="75000"/>
                  </a:schemeClr>
                </a:solidFill>
                <a:latin typeface="David" panose="020E0502060401010101" pitchFamily="34" charset="-79"/>
                <a:cs typeface="David" panose="020E0502060401010101" pitchFamily="34" charset="-79"/>
              </a:rPr>
              <a:t>מתפתח לאורך השנה- כיוון לבחינה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הרצאות מליאה- </a:t>
            </a:r>
            <a:r>
              <a:rPr lang="he-IL" sz="1600" dirty="0">
                <a:solidFill>
                  <a:schemeClr val="accent1">
                    <a:lumMod val="75000"/>
                  </a:schemeClr>
                </a:solidFill>
                <a:latin typeface="David" panose="020E0502060401010101" pitchFamily="34" charset="-79"/>
                <a:cs typeface="David" panose="020E0502060401010101" pitchFamily="34" charset="-79"/>
              </a:rPr>
              <a:t>היקף משכים (לצמצם), משך המשך (לקצר), חלוקת הזמן בין הרצאה לשאלות (3</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3:1</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2), יכולת היתוך במליאה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עיבוד צוותי- </a:t>
            </a:r>
            <a:r>
              <a:rPr lang="he-IL" sz="1600" dirty="0">
                <a:solidFill>
                  <a:schemeClr val="accent1">
                    <a:lumMod val="75000"/>
                  </a:schemeClr>
                </a:solidFill>
                <a:latin typeface="David" panose="020E0502060401010101" pitchFamily="34" charset="-79"/>
                <a:cs typeface="David" panose="020E0502060401010101" pitchFamily="34" charset="-79"/>
              </a:rPr>
              <a:t>המשך המגמה: (א) קביעת היקף משכים לצוות</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 (ב) פיזור מעבר ל'שבוע 19'</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 (ג) חיזוק מיומנויות הסגל (כולל 'מבוקרות')</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מטלות אקדמיות- </a:t>
            </a:r>
            <a:r>
              <a:rPr lang="he-IL" sz="1600" dirty="0">
                <a:solidFill>
                  <a:schemeClr val="accent1">
                    <a:lumMod val="75000"/>
                  </a:schemeClr>
                </a:solidFill>
                <a:latin typeface="David" panose="020E0502060401010101" pitchFamily="34" charset="-79"/>
                <a:cs typeface="David" panose="020E0502060401010101" pitchFamily="34" charset="-79"/>
              </a:rPr>
              <a:t>רביזיה (סוג עבודה ותרומתה, היקף, פירוז ע"פ השנה, זמן עד משוב ועוד). </a:t>
            </a:r>
            <a:r>
              <a:rPr lang="he-IL" sz="1600" u="sng" dirty="0">
                <a:solidFill>
                  <a:schemeClr val="accent1">
                    <a:lumMod val="75000"/>
                  </a:schemeClr>
                </a:solidFill>
                <a:latin typeface="David" panose="020E0502060401010101" pitchFamily="34" charset="-79"/>
                <a:cs typeface="David" panose="020E0502060401010101" pitchFamily="34" charset="-79"/>
              </a:rPr>
              <a:t>מיצוי בן-ארצי </a:t>
            </a:r>
            <a:r>
              <a:rPr lang="he-IL" sz="1600" dirty="0">
                <a:solidFill>
                  <a:schemeClr val="accent1">
                    <a:lumMod val="75000"/>
                  </a:schemeClr>
                </a:solidFill>
                <a:latin typeface="David" panose="020E0502060401010101" pitchFamily="34" charset="-79"/>
                <a:cs typeface="David" panose="020E0502060401010101" pitchFamily="34" charset="-79"/>
              </a:rPr>
              <a:t>לנושא וראייה רוחבית למול עומס</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גיוון שיטות למידה- </a:t>
            </a:r>
            <a:r>
              <a:rPr lang="en-US" sz="1600" dirty="0">
                <a:solidFill>
                  <a:schemeClr val="accent1">
                    <a:lumMod val="75000"/>
                  </a:schemeClr>
                </a:solidFill>
                <a:latin typeface="David" panose="020E0502060401010101" pitchFamily="34" charset="-79"/>
              </a:rPr>
              <a:t>Case study</a:t>
            </a:r>
            <a:r>
              <a:rPr lang="he-IL" sz="1600" dirty="0">
                <a:solidFill>
                  <a:schemeClr val="accent1">
                    <a:lumMod val="75000"/>
                  </a:schemeClr>
                </a:solidFill>
                <a:latin typeface="David" panose="020E0502060401010101" pitchFamily="34" charset="-79"/>
              </a:rPr>
              <a:t>, </a:t>
            </a:r>
            <a:r>
              <a:rPr lang="he-IL" sz="1600" dirty="0">
                <a:solidFill>
                  <a:schemeClr val="accent1">
                    <a:lumMod val="75000"/>
                  </a:schemeClr>
                </a:solidFill>
                <a:latin typeface="David" panose="020E0502060401010101" pitchFamily="34" charset="-79"/>
                <a:cs typeface="David" panose="020E0502060401010101" pitchFamily="34" charset="-79"/>
              </a:rPr>
              <a:t>קורס מתוקשב, </a:t>
            </a:r>
            <a:r>
              <a:rPr lang="en-US" sz="1600" dirty="0">
                <a:solidFill>
                  <a:schemeClr val="accent1">
                    <a:lumMod val="75000"/>
                  </a:schemeClr>
                </a:solidFill>
                <a:latin typeface="David" panose="020E0502060401010101" pitchFamily="34" charset="-79"/>
                <a:cs typeface="David" panose="020E0502060401010101" pitchFamily="34" charset="-79"/>
              </a:rPr>
              <a:t>Debate</a:t>
            </a:r>
            <a:r>
              <a:rPr lang="he-IL" sz="1600" dirty="0">
                <a:solidFill>
                  <a:schemeClr val="accent1">
                    <a:lumMod val="75000"/>
                  </a:schemeClr>
                </a:solidFill>
                <a:latin typeface="David" panose="020E0502060401010101" pitchFamily="34" charset="-79"/>
                <a:cs typeface="David" panose="020E0502060401010101" pitchFamily="34" charset="-79"/>
              </a:rPr>
              <a:t>. 'המעז מנצח'- לשים בגרף והשאר יקרה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אתר מב"ל ברשת- </a:t>
            </a:r>
            <a:r>
              <a:rPr lang="he-IL" sz="1600" dirty="0">
                <a:solidFill>
                  <a:schemeClr val="accent1">
                    <a:lumMod val="75000"/>
                  </a:schemeClr>
                </a:solidFill>
                <a:latin typeface="David" panose="020E0502060401010101" pitchFamily="34" charset="-79"/>
                <a:cs typeface="David" panose="020E0502060401010101" pitchFamily="34" charset="-79"/>
              </a:rPr>
              <a:t>קפצנו מדרגה אחת. נדרשת מדרגה נוספת</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תשתיות לימוד- </a:t>
            </a:r>
            <a:r>
              <a:rPr lang="he-IL" sz="1600" dirty="0">
                <a:solidFill>
                  <a:schemeClr val="accent1">
                    <a:lumMod val="75000"/>
                  </a:schemeClr>
                </a:solidFill>
                <a:latin typeface="David" panose="020E0502060401010101" pitchFamily="34" charset="-79"/>
                <a:cs typeface="David" panose="020E0502060401010101" pitchFamily="34" charset="-79"/>
              </a:rPr>
              <a:t>מליאה משופצת, חדר אוכל חדש, קפטריה- יישר כח. </a:t>
            </a:r>
            <a:r>
              <a:rPr lang="he-IL" sz="1600" b="1" dirty="0">
                <a:solidFill>
                  <a:schemeClr val="accent1">
                    <a:lumMod val="75000"/>
                  </a:schemeClr>
                </a:solidFill>
                <a:latin typeface="David" panose="020E0502060401010101" pitchFamily="34" charset="-79"/>
                <a:cs typeface="David" panose="020E0502060401010101" pitchFamily="34" charset="-79"/>
              </a:rPr>
              <a:t>שדרוג כיתות צוות ומרכז הלמידה לבכירים</a:t>
            </a:r>
            <a:r>
              <a:rPr lang="he-IL" sz="1600" dirty="0">
                <a:solidFill>
                  <a:schemeClr val="accent1">
                    <a:lumMod val="75000"/>
                  </a:schemeClr>
                </a:solidFill>
                <a:latin typeface="David" panose="020E0502060401010101" pitchFamily="34" charset="-79"/>
                <a:cs typeface="David" panose="020E0502060401010101" pitchFamily="34" charset="-79"/>
              </a:rPr>
              <a:t> בשירות המדינה- שלב הבא</a:t>
            </a: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81463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 סגל וחניכים</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09598" y="1667480"/>
            <a:ext cx="10988889" cy="470286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תפקיד המדריך והסגל- </a:t>
            </a:r>
            <a:r>
              <a:rPr lang="he-IL" sz="1600" dirty="0">
                <a:solidFill>
                  <a:schemeClr val="accent1">
                    <a:lumMod val="75000"/>
                  </a:schemeClr>
                </a:solidFill>
                <a:latin typeface="David" panose="020E0502060401010101" pitchFamily="34" charset="-79"/>
                <a:cs typeface="David" panose="020E0502060401010101" pitchFamily="34" charset="-79"/>
              </a:rPr>
              <a:t>הגדרות התפקיד וההכנה </a:t>
            </a:r>
            <a:r>
              <a:rPr lang="he-IL" sz="1600" dirty="0" err="1">
                <a:solidFill>
                  <a:schemeClr val="accent1">
                    <a:lumMod val="75000"/>
                  </a:schemeClr>
                </a:solidFill>
                <a:latin typeface="David" panose="020E0502060401010101" pitchFamily="34" charset="-79"/>
                <a:cs typeface="David" panose="020E0502060401010101" pitchFamily="34" charset="-79"/>
              </a:rPr>
              <a:t>למ"ה</a:t>
            </a:r>
            <a:r>
              <a:rPr lang="he-IL" sz="1600" dirty="0">
                <a:solidFill>
                  <a:schemeClr val="accent1">
                    <a:lumMod val="75000"/>
                  </a:schemeClr>
                </a:solidFill>
                <a:latin typeface="David" panose="020E0502060401010101" pitchFamily="34" charset="-79"/>
                <a:cs typeface="David" panose="020E0502060401010101" pitchFamily="34" charset="-79"/>
              </a:rPr>
              <a:t> היו טובות, הביצוע בשטח מורכב (</a:t>
            </a:r>
            <a:r>
              <a:rPr lang="en-US" sz="1600" dirty="0">
                <a:solidFill>
                  <a:schemeClr val="accent1">
                    <a:lumMod val="75000"/>
                  </a:schemeClr>
                </a:solidFill>
                <a:latin typeface="David" panose="020E0502060401010101" pitchFamily="34" charset="-79"/>
                <a:cs typeface="David" panose="020E0502060401010101" pitchFamily="34" charset="-79"/>
              </a:rPr>
              <a:t>Moving target</a:t>
            </a:r>
            <a:r>
              <a:rPr lang="he-IL" sz="1600" dirty="0">
                <a:solidFill>
                  <a:schemeClr val="accent1">
                    <a:lumMod val="75000"/>
                  </a:schemeClr>
                </a:solidFill>
                <a:latin typeface="David" panose="020E0502060401010101" pitchFamily="34" charset="-79"/>
                <a:cs typeface="David" panose="020E0502060401010101" pitchFamily="34" charset="-79"/>
              </a:rPr>
              <a:t>). זהירות מתיקון תותחנים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אקלים למידה'- </a:t>
            </a:r>
            <a:r>
              <a:rPr lang="he-IL" sz="1600" dirty="0">
                <a:solidFill>
                  <a:schemeClr val="accent1">
                    <a:lumMod val="75000"/>
                  </a:schemeClr>
                </a:solidFill>
                <a:latin typeface="David" panose="020E0502060401010101" pitchFamily="34" charset="-79"/>
                <a:cs typeface="David" panose="020E0502060401010101" pitchFamily="34" charset="-79"/>
              </a:rPr>
              <a:t>גיבוש חברתי בצוות האורגני ב'פקודה', נשיאות מוקפדת, בקרה ונקודות התערבות בחיי המחזור, ניהוג סוף קורס וירידת המתח</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מאמצי התיווך, התחקור והסיכום- </a:t>
            </a:r>
            <a:r>
              <a:rPr lang="he-IL" sz="1600" dirty="0">
                <a:solidFill>
                  <a:schemeClr val="accent1">
                    <a:lumMod val="75000"/>
                  </a:schemeClr>
                </a:solidFill>
                <a:latin typeface="David" panose="020E0502060401010101" pitchFamily="34" charset="-79"/>
                <a:cs typeface="David" panose="020E0502060401010101" pitchFamily="34" charset="-79"/>
              </a:rPr>
              <a:t>חלוקה בין מ. מב"ל, מד"ר, מדריך מוביל, ראש אקדמי. ושיפור איכותו באופן כללי (היתוך ולא ריתוך)</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'מלכי מב"ל' האקדמיים-</a:t>
            </a:r>
            <a:r>
              <a:rPr lang="he-IL" sz="1600" dirty="0">
                <a:solidFill>
                  <a:schemeClr val="accent1">
                    <a:lumMod val="75000"/>
                  </a:schemeClr>
                </a:solidFill>
                <a:latin typeface="David" panose="020E0502060401010101" pitchFamily="34" charset="-79"/>
                <a:cs typeface="David" panose="020E0502060401010101" pitchFamily="34" charset="-79"/>
              </a:rPr>
              <a:t> סוזי, דימה, יוסי. </a:t>
            </a:r>
            <a:r>
              <a:rPr lang="he-IL" sz="1600" b="1" dirty="0">
                <a:solidFill>
                  <a:schemeClr val="accent1">
                    <a:lumMod val="75000"/>
                  </a:schemeClr>
                </a:solidFill>
                <a:latin typeface="David" panose="020E0502060401010101" pitchFamily="34" charset="-79"/>
                <a:cs typeface="David" panose="020E0502060401010101" pitchFamily="34" charset="-79"/>
              </a:rPr>
              <a:t>מרכז אקדמי- </a:t>
            </a:r>
            <a:r>
              <a:rPr lang="he-IL" sz="1600" dirty="0">
                <a:solidFill>
                  <a:schemeClr val="accent1">
                    <a:lumMod val="75000"/>
                  </a:schemeClr>
                </a:solidFill>
                <a:latin typeface="David" panose="020E0502060401010101" pitchFamily="34" charset="-79"/>
                <a:cs typeface="David" panose="020E0502060401010101" pitchFamily="34" charset="-79"/>
              </a:rPr>
              <a:t>אודי ערן ויוסי בן ארצי- מה תפקידם בסגל?</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שילוב בינ"ל- </a:t>
            </a:r>
            <a:r>
              <a:rPr lang="he-IL" sz="1600" dirty="0">
                <a:solidFill>
                  <a:schemeClr val="accent1">
                    <a:lumMod val="75000"/>
                  </a:schemeClr>
                </a:solidFill>
                <a:latin typeface="David" panose="020E0502060401010101" pitchFamily="34" charset="-79"/>
                <a:cs typeface="David" panose="020E0502060401010101" pitchFamily="34" charset="-79"/>
              </a:rPr>
              <a:t>יחס אמביוולנטי לאורך שנים. נדרש מיון מדוקדק והגדרת אינטרסים עבור החניכים מישראל (מבעיה להזדמנות)</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חניכים במינוי משנה </a:t>
            </a:r>
            <a:r>
              <a:rPr lang="he-IL" sz="1600" dirty="0" err="1">
                <a:solidFill>
                  <a:schemeClr val="accent1">
                    <a:lumMod val="75000"/>
                  </a:schemeClr>
                </a:solidFill>
                <a:latin typeface="David" panose="020E0502060401010101" pitchFamily="34" charset="-79"/>
                <a:cs typeface="David" panose="020E0502060401010101" pitchFamily="34" charset="-79"/>
              </a:rPr>
              <a:t>תו"כ</a:t>
            </a:r>
            <a:r>
              <a:rPr lang="he-IL" sz="1600" dirty="0">
                <a:solidFill>
                  <a:schemeClr val="accent1">
                    <a:lumMod val="75000"/>
                  </a:schemeClr>
                </a:solidFill>
                <a:latin typeface="David" panose="020E0502060401010101" pitchFamily="34" charset="-79"/>
                <a:cs typeface="David" panose="020E0502060401010101" pitchFamily="34" charset="-79"/>
              </a:rPr>
              <a:t> מב"ל (מפקדי אוגדה..)</a:t>
            </a:r>
          </a:p>
          <a:p>
            <a:pPr>
              <a:lnSpc>
                <a:spcPct val="15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קורס </a:t>
            </a:r>
            <a:r>
              <a:rPr lang="he-IL" sz="1600" b="1" dirty="0">
                <a:solidFill>
                  <a:schemeClr val="accent1">
                    <a:lumMod val="75000"/>
                  </a:schemeClr>
                </a:solidFill>
                <a:latin typeface="David" panose="020E0502060401010101" pitchFamily="34" charset="-79"/>
                <a:cs typeface="David" panose="020E0502060401010101" pitchFamily="34" charset="-79"/>
              </a:rPr>
              <a:t>מכשיר או ממיין?</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מידענית מרכז למידה לבכירים בשירות המדינה </a:t>
            </a:r>
            <a:r>
              <a:rPr lang="he-IL" sz="1600" dirty="0">
                <a:solidFill>
                  <a:schemeClr val="accent1">
                    <a:lumMod val="75000"/>
                  </a:schemeClr>
                </a:solidFill>
                <a:latin typeface="David" panose="020E0502060401010101" pitchFamily="34" charset="-79"/>
                <a:cs typeface="David" panose="020E0502060401010101" pitchFamily="34" charset="-79"/>
              </a:rPr>
              <a:t>(ד"ר ענת חן)- הזדמנות לחניך, לסגל מב"ל וסגל אקדמי. תפיסת תפקיד המבטאת תפיסת למידה</a:t>
            </a: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92542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 מטרות ההכשרה</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549495"/>
            <a:ext cx="10834132" cy="470286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Clr>
                <a:schemeClr val="accent1"/>
              </a:buClr>
              <a:buNone/>
            </a:pPr>
            <a:r>
              <a:rPr lang="he-IL" sz="1800" b="1" dirty="0">
                <a:solidFill>
                  <a:schemeClr val="accent1">
                    <a:lumMod val="75000"/>
                  </a:schemeClr>
                </a:solidFill>
                <a:latin typeface="David" panose="020E0502060401010101" pitchFamily="34" charset="-79"/>
                <a:cs typeface="David" panose="020E0502060401010101" pitchFamily="34" charset="-79"/>
              </a:rPr>
              <a:t>בחינת מטרת ההכשרה של מב"ל (3#)- </a:t>
            </a:r>
            <a:r>
              <a:rPr lang="he-IL" sz="1800" dirty="0">
                <a:solidFill>
                  <a:schemeClr val="accent1">
                    <a:lumMod val="75000"/>
                  </a:schemeClr>
                </a:solidFill>
                <a:latin typeface="David" panose="020E0502060401010101" pitchFamily="34" charset="-79"/>
                <a:cs typeface="David" panose="020E0502060401010101" pitchFamily="34" charset="-79"/>
              </a:rPr>
              <a:t>פיתוח ידע יישומי באמצעות חקר סוגיות הביטחון הלאומי, במטרה לסייע למערכות הביטחון והממשל!</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הכוונת תוצרי עבודות שנתיות, נייר עמדות ומטלות אקדמיות</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הכוונת נושאי הביקור בארגוני הביטחון השונים</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הכנסת תכנים 'מתפרצים' רלוונטיים במהלך השנה, השתתפות בכנסים אסטרטגיים רלוונטיים</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סימולציות רלוונטיות בציר האסטרטגיה (מדינית-</a:t>
            </a:r>
            <a:r>
              <a:rPr lang="he-IL" sz="1800" dirty="0" err="1">
                <a:solidFill>
                  <a:schemeClr val="accent1">
                    <a:lumMod val="75000"/>
                  </a:schemeClr>
                </a:solidFill>
                <a:latin typeface="David" panose="020E0502060401010101" pitchFamily="34" charset="-79"/>
                <a:cs typeface="David" panose="020E0502060401010101" pitchFamily="34" charset="-79"/>
              </a:rPr>
              <a:t>בטחונית</a:t>
            </a:r>
            <a:r>
              <a:rPr lang="he-IL" sz="1800" dirty="0">
                <a:solidFill>
                  <a:schemeClr val="accent1">
                    <a:lumMod val="75000"/>
                  </a:schemeClr>
                </a:solidFill>
                <a:latin typeface="David" panose="020E0502060401010101" pitchFamily="34" charset="-79"/>
                <a:cs typeface="David" panose="020E0502060401010101" pitchFamily="34" charset="-79"/>
              </a:rPr>
              <a:t>, חברתית)</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תיעוד הניסיון המצטבר (הרצאות </a:t>
            </a:r>
            <a:r>
              <a:rPr lang="en-US" sz="1800" dirty="0">
                <a:solidFill>
                  <a:schemeClr val="accent1">
                    <a:lumMod val="75000"/>
                  </a:schemeClr>
                </a:solidFill>
                <a:latin typeface="David" panose="020E0502060401010101" pitchFamily="34" charset="-79"/>
                <a:cs typeface="David" panose="020E0502060401010101" pitchFamily="34" charset="-79"/>
              </a:rPr>
              <a:t>TED</a:t>
            </a:r>
            <a:r>
              <a:rPr lang="he-IL" sz="1800" dirty="0">
                <a:solidFill>
                  <a:schemeClr val="accent1">
                    <a:lumMod val="75000"/>
                  </a:schemeClr>
                </a:solidFill>
                <a:latin typeface="David" panose="020E0502060401010101" pitchFamily="34" charset="-79"/>
                <a:cs typeface="David" panose="020E0502060401010101" pitchFamily="34" charset="-79"/>
              </a:rPr>
              <a:t> המתבססות על ניסיון החניך מתפקידיו הקודמים)</a:t>
            </a:r>
          </a:p>
          <a:p>
            <a:pPr marL="628650" lvl="1" indent="-363538">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הכוונת גוף המחקר </a:t>
            </a:r>
            <a:r>
              <a:rPr lang="he-IL" sz="1800" dirty="0" err="1">
                <a:solidFill>
                  <a:schemeClr val="accent1">
                    <a:lumMod val="75000"/>
                  </a:schemeClr>
                </a:solidFill>
                <a:latin typeface="David" panose="020E0502060401010101" pitchFamily="34" charset="-79"/>
                <a:cs typeface="David" panose="020E0502060401010101" pitchFamily="34" charset="-79"/>
              </a:rPr>
              <a:t>המכללתי</a:t>
            </a:r>
            <a:r>
              <a:rPr lang="he-IL" sz="1800" dirty="0">
                <a:solidFill>
                  <a:schemeClr val="accent1">
                    <a:lumMod val="75000"/>
                  </a:schemeClr>
                </a:solidFill>
                <a:latin typeface="David" panose="020E0502060401010101" pitchFamily="34" charset="-79"/>
                <a:cs typeface="David" panose="020E0502060401010101" pitchFamily="34" charset="-79"/>
              </a:rPr>
              <a:t> וגופי ההוצאה לאור (מערכות, עשתונות)</a:t>
            </a: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
        <p:nvSpPr>
          <p:cNvPr id="3" name="דמעה 2">
            <a:extLst>
              <a:ext uri="{FF2B5EF4-FFF2-40B4-BE49-F238E27FC236}">
                <a16:creationId xmlns:a16="http://schemas.microsoft.com/office/drawing/2014/main" id="{56A3BBB3-CC5D-45E3-B691-2A0E9111095E}"/>
              </a:ext>
            </a:extLst>
          </p:cNvPr>
          <p:cNvSpPr/>
          <p:nvPr/>
        </p:nvSpPr>
        <p:spPr>
          <a:xfrm>
            <a:off x="235974" y="4817808"/>
            <a:ext cx="3913239" cy="1941871"/>
          </a:xfrm>
          <a:prstGeom prst="teardrop">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36000" rIns="36000" rtlCol="1" anchor="t"/>
          <a:lstStyle/>
          <a:p>
            <a:pPr algn="ctr">
              <a:lnSpc>
                <a:spcPct val="200000"/>
              </a:lnSpc>
            </a:pPr>
            <a:r>
              <a:rPr lang="he-IL" sz="2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אכזבה קבועה מצד החניכים. </a:t>
            </a:r>
            <a:br>
              <a:rPr lang="en-US" sz="2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2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מצד שני, חזון זה חזון</a:t>
            </a:r>
          </a:p>
        </p:txBody>
      </p:sp>
    </p:spTree>
    <p:extLst>
      <p:ext uri="{BB962C8B-B14F-4D97-AF65-F5344CB8AC3E}">
        <p14:creationId xmlns:p14="http://schemas.microsoft.com/office/powerpoint/2010/main" val="23027564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דמעה 8">
            <a:extLst>
              <a:ext uri="{FF2B5EF4-FFF2-40B4-BE49-F238E27FC236}">
                <a16:creationId xmlns:a16="http://schemas.microsoft.com/office/drawing/2014/main" id="{14A7FE72-5F0A-496D-A969-129A868D56BD}"/>
              </a:ext>
            </a:extLst>
          </p:cNvPr>
          <p:cNvSpPr/>
          <p:nvPr/>
        </p:nvSpPr>
        <p:spPr>
          <a:xfrm>
            <a:off x="4227870" y="1401089"/>
            <a:ext cx="1671483" cy="973394"/>
          </a:xfrm>
          <a:prstGeom prst="teardrop">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latin typeface="David" panose="020E0502060401010101" pitchFamily="34" charset="-79"/>
                <a:cs typeface="David" panose="020E0502060401010101" pitchFamily="34" charset="-79"/>
              </a:rPr>
              <a:t>לשימור</a:t>
            </a:r>
          </a:p>
        </p:txBody>
      </p:sp>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מ"ה- </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Top 5</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 name="מלבן: פינות מעוגלות 3">
            <a:extLst>
              <a:ext uri="{FF2B5EF4-FFF2-40B4-BE49-F238E27FC236}">
                <a16:creationId xmlns:a16="http://schemas.microsoft.com/office/drawing/2014/main" id="{A25C3FE2-6790-4336-B209-68A563960AAF}"/>
              </a:ext>
            </a:extLst>
          </p:cNvPr>
          <p:cNvSpPr/>
          <p:nvPr/>
        </p:nvSpPr>
        <p:spPr>
          <a:xfrm>
            <a:off x="2448232" y="1995943"/>
            <a:ext cx="2160000" cy="828000"/>
          </a:xfrm>
          <a:prstGeom prst="round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סיורי חו"ל</a:t>
            </a: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(דגש על מזרח)</a:t>
            </a:r>
          </a:p>
        </p:txBody>
      </p:sp>
      <p:sp>
        <p:nvSpPr>
          <p:cNvPr id="5" name="מלבן: פינות מעוגלות 4">
            <a:extLst>
              <a:ext uri="{FF2B5EF4-FFF2-40B4-BE49-F238E27FC236}">
                <a16:creationId xmlns:a16="http://schemas.microsoft.com/office/drawing/2014/main" id="{CFFA833B-E429-4F10-9A2C-7CE42ED8719B}"/>
              </a:ext>
            </a:extLst>
          </p:cNvPr>
          <p:cNvSpPr/>
          <p:nvPr/>
        </p:nvSpPr>
        <p:spPr>
          <a:xfrm>
            <a:off x="2448232" y="2939839"/>
            <a:ext cx="2160000" cy="828000"/>
          </a:xfrm>
          <a:prstGeom prst="round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הגנה לאומית</a:t>
            </a: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(קורס מזה"ת)</a:t>
            </a:r>
          </a:p>
        </p:txBody>
      </p:sp>
      <p:sp>
        <p:nvSpPr>
          <p:cNvPr id="6" name="מלבן: פינות מעוגלות 5">
            <a:extLst>
              <a:ext uri="{FF2B5EF4-FFF2-40B4-BE49-F238E27FC236}">
                <a16:creationId xmlns:a16="http://schemas.microsoft.com/office/drawing/2014/main" id="{E990BB9E-5EFE-4C58-A382-90E5C5995E60}"/>
              </a:ext>
            </a:extLst>
          </p:cNvPr>
          <p:cNvSpPr/>
          <p:nvPr/>
        </p:nvSpPr>
        <p:spPr>
          <a:xfrm>
            <a:off x="2448232" y="3883735"/>
            <a:ext cx="2160000" cy="828000"/>
          </a:xfrm>
          <a:prstGeom prst="round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מסלולים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אקדמיים</a:t>
            </a:r>
            <a:endParaRPr lang="he-IL" sz="2400" dirty="0">
              <a:latin typeface="David" panose="020E0502060401010101" pitchFamily="34" charset="-79"/>
              <a:cs typeface="David" panose="020E0502060401010101" pitchFamily="34" charset="-79"/>
            </a:endParaRPr>
          </a:p>
        </p:txBody>
      </p:sp>
      <p:sp>
        <p:nvSpPr>
          <p:cNvPr id="7" name="מלבן: פינות מעוגלות 6">
            <a:extLst>
              <a:ext uri="{FF2B5EF4-FFF2-40B4-BE49-F238E27FC236}">
                <a16:creationId xmlns:a16="http://schemas.microsoft.com/office/drawing/2014/main" id="{2D81878C-C860-4C3E-AC66-C83CC44B7D54}"/>
              </a:ext>
            </a:extLst>
          </p:cNvPr>
          <p:cNvSpPr/>
          <p:nvPr/>
        </p:nvSpPr>
        <p:spPr>
          <a:xfrm>
            <a:off x="2448232" y="4827631"/>
            <a:ext cx="2160000" cy="828000"/>
          </a:xfrm>
          <a:prstGeom prst="round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תשתיות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הלמידה</a:t>
            </a:r>
            <a:endParaRPr lang="he-IL" sz="2400" dirty="0">
              <a:latin typeface="David" panose="020E0502060401010101" pitchFamily="34" charset="-79"/>
              <a:cs typeface="David" panose="020E0502060401010101" pitchFamily="34" charset="-79"/>
            </a:endParaRPr>
          </a:p>
        </p:txBody>
      </p:sp>
      <p:sp>
        <p:nvSpPr>
          <p:cNvPr id="8" name="מלבן: פינות מעוגלות 7">
            <a:extLst>
              <a:ext uri="{FF2B5EF4-FFF2-40B4-BE49-F238E27FC236}">
                <a16:creationId xmlns:a16="http://schemas.microsoft.com/office/drawing/2014/main" id="{E6DF28D9-15E9-46DE-9A2B-40A06BA9E370}"/>
              </a:ext>
            </a:extLst>
          </p:cNvPr>
          <p:cNvSpPr/>
          <p:nvPr/>
        </p:nvSpPr>
        <p:spPr>
          <a:xfrm>
            <a:off x="2448232" y="5771526"/>
            <a:ext cx="2160000" cy="828000"/>
          </a:xfrm>
          <a:prstGeom prst="round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רציונל הכשרה ורוחב היריעה</a:t>
            </a:r>
            <a:endParaRPr lang="he-IL" sz="2400" dirty="0">
              <a:latin typeface="David" panose="020E0502060401010101" pitchFamily="34" charset="-79"/>
              <a:cs typeface="David" panose="020E0502060401010101" pitchFamily="34" charset="-79"/>
            </a:endParaRPr>
          </a:p>
        </p:txBody>
      </p:sp>
      <p:sp>
        <p:nvSpPr>
          <p:cNvPr id="10" name="דמעה 9">
            <a:extLst>
              <a:ext uri="{FF2B5EF4-FFF2-40B4-BE49-F238E27FC236}">
                <a16:creationId xmlns:a16="http://schemas.microsoft.com/office/drawing/2014/main" id="{4C2508C2-1016-46D2-B08F-3E60F6C53D1F}"/>
              </a:ext>
            </a:extLst>
          </p:cNvPr>
          <p:cNvSpPr/>
          <p:nvPr/>
        </p:nvSpPr>
        <p:spPr>
          <a:xfrm>
            <a:off x="9363408" y="1401089"/>
            <a:ext cx="1671483" cy="973394"/>
          </a:xfrm>
          <a:prstGeom prst="teardrop">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latin typeface="David" panose="020E0502060401010101" pitchFamily="34" charset="-79"/>
                <a:cs typeface="David" panose="020E0502060401010101" pitchFamily="34" charset="-79"/>
              </a:rPr>
              <a:t>לשיפור</a:t>
            </a:r>
          </a:p>
        </p:txBody>
      </p:sp>
      <p:sp>
        <p:nvSpPr>
          <p:cNvPr id="11" name="מלבן: פינות מעוגלות 10">
            <a:extLst>
              <a:ext uri="{FF2B5EF4-FFF2-40B4-BE49-F238E27FC236}">
                <a16:creationId xmlns:a16="http://schemas.microsoft.com/office/drawing/2014/main" id="{496B041D-6C12-46BB-A16C-2E18F09ECD3C}"/>
              </a:ext>
            </a:extLst>
          </p:cNvPr>
          <p:cNvSpPr/>
          <p:nvPr/>
        </p:nvSpPr>
        <p:spPr>
          <a:xfrm>
            <a:off x="7583770" y="1995943"/>
            <a:ext cx="2160000" cy="828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עבודת הסגל</a:t>
            </a:r>
            <a:endParaRPr lang="he-IL" sz="2400" dirty="0">
              <a:latin typeface="David" panose="020E0502060401010101" pitchFamily="34" charset="-79"/>
              <a:cs typeface="David" panose="020E0502060401010101" pitchFamily="34" charset="-79"/>
            </a:endParaRPr>
          </a:p>
        </p:txBody>
      </p:sp>
      <p:sp>
        <p:nvSpPr>
          <p:cNvPr id="12" name="מלבן: פינות מעוגלות 11">
            <a:extLst>
              <a:ext uri="{FF2B5EF4-FFF2-40B4-BE49-F238E27FC236}">
                <a16:creationId xmlns:a16="http://schemas.microsoft.com/office/drawing/2014/main" id="{F9A3148A-20EC-40D0-88A7-83A15345E6C0}"/>
              </a:ext>
            </a:extLst>
          </p:cNvPr>
          <p:cNvSpPr/>
          <p:nvPr/>
        </p:nvSpPr>
        <p:spPr>
          <a:xfrm>
            <a:off x="7583770" y="2939839"/>
            <a:ext cx="2160000" cy="828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צעד נוסף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בלמידת בכירים</a:t>
            </a:r>
            <a:endParaRPr lang="he-IL" sz="2400" dirty="0">
              <a:latin typeface="David" panose="020E0502060401010101" pitchFamily="34" charset="-79"/>
              <a:cs typeface="David" panose="020E0502060401010101" pitchFamily="34" charset="-79"/>
            </a:endParaRPr>
          </a:p>
        </p:txBody>
      </p:sp>
      <p:sp>
        <p:nvSpPr>
          <p:cNvPr id="13" name="מלבן: פינות מעוגלות 12">
            <a:extLst>
              <a:ext uri="{FF2B5EF4-FFF2-40B4-BE49-F238E27FC236}">
                <a16:creationId xmlns:a16="http://schemas.microsoft.com/office/drawing/2014/main" id="{A246F6A9-8E22-423F-B12D-1CF9F9E0C64E}"/>
              </a:ext>
            </a:extLst>
          </p:cNvPr>
          <p:cNvSpPr/>
          <p:nvPr/>
        </p:nvSpPr>
        <p:spPr>
          <a:xfrm>
            <a:off x="7583770" y="3883735"/>
            <a:ext cx="2160000" cy="828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רה פיתוח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ציר כלכלי</a:t>
            </a:r>
            <a:endParaRPr lang="he-IL" sz="2400" dirty="0">
              <a:latin typeface="David" panose="020E0502060401010101" pitchFamily="34" charset="-79"/>
              <a:cs typeface="David" panose="020E0502060401010101" pitchFamily="34" charset="-79"/>
            </a:endParaRPr>
          </a:p>
        </p:txBody>
      </p:sp>
      <p:sp>
        <p:nvSpPr>
          <p:cNvPr id="14" name="מלבן: פינות מעוגלות 13">
            <a:extLst>
              <a:ext uri="{FF2B5EF4-FFF2-40B4-BE49-F238E27FC236}">
                <a16:creationId xmlns:a16="http://schemas.microsoft.com/office/drawing/2014/main" id="{87A0B8BA-6525-4DC4-A013-96A9B6816046}"/>
              </a:ext>
            </a:extLst>
          </p:cNvPr>
          <p:cNvSpPr/>
          <p:nvPr/>
        </p:nvSpPr>
        <p:spPr>
          <a:xfrm>
            <a:off x="7583770" y="4827631"/>
            <a:ext cx="2160000" cy="828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רה פיתוח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ציר אסטרטגיה</a:t>
            </a:r>
            <a:endParaRPr lang="he-IL" sz="2400" dirty="0">
              <a:latin typeface="David" panose="020E0502060401010101" pitchFamily="34" charset="-79"/>
              <a:cs typeface="David" panose="020E0502060401010101" pitchFamily="34" charset="-79"/>
            </a:endParaRPr>
          </a:p>
        </p:txBody>
      </p:sp>
      <p:sp>
        <p:nvSpPr>
          <p:cNvPr id="15" name="מלבן: פינות מעוגלות 14">
            <a:extLst>
              <a:ext uri="{FF2B5EF4-FFF2-40B4-BE49-F238E27FC236}">
                <a16:creationId xmlns:a16="http://schemas.microsoft.com/office/drawing/2014/main" id="{6A195785-09E8-47F3-865D-4139C838389D}"/>
              </a:ext>
            </a:extLst>
          </p:cNvPr>
          <p:cNvSpPr/>
          <p:nvPr/>
        </p:nvSpPr>
        <p:spPr>
          <a:xfrm>
            <a:off x="7583770" y="5771526"/>
            <a:ext cx="2160000" cy="828000"/>
          </a:xfrm>
          <a:prstGeom prst="roundRect">
            <a:avLst/>
          </a:prstGeom>
          <a:solidFill>
            <a:schemeClr val="accent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lIns="36000" tIns="36000" rIns="36000" bIns="36000" rtlCol="1" anchor="ctr"/>
          <a:lstStyle/>
          <a:p>
            <a:pPr algn="ctr"/>
            <a:r>
              <a:rPr lang="he-IL" sz="2400" b="1" dirty="0">
                <a:latin typeface="David" panose="020E0502060401010101" pitchFamily="34" charset="-79"/>
                <a:cs typeface="David" panose="020E0502060401010101" pitchFamily="34" charset="-79"/>
              </a:rPr>
              <a:t>הכוונת </a:t>
            </a:r>
            <a:br>
              <a:rPr lang="en-US" sz="2400" b="1"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ציר חברה</a:t>
            </a:r>
            <a:endParaRPr lang="he-IL"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83163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מ"ו- מבט קדימה</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540774" y="1549495"/>
            <a:ext cx="10969225" cy="470286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חניכים מצוינים </a:t>
            </a:r>
            <a:r>
              <a:rPr lang="he-IL" sz="2000" dirty="0">
                <a:solidFill>
                  <a:schemeClr val="accent1">
                    <a:lumMod val="75000"/>
                  </a:schemeClr>
                </a:solidFill>
                <a:latin typeface="David" panose="020E0502060401010101" pitchFamily="34" charset="-79"/>
                <a:cs typeface="David" panose="020E0502060401010101" pitchFamily="34" charset="-79"/>
              </a:rPr>
              <a:t>במחזור מ"ו</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סגל מדריכים חדש- </a:t>
            </a:r>
            <a:r>
              <a:rPr lang="he-IL" sz="2000" dirty="0">
                <a:solidFill>
                  <a:schemeClr val="accent1">
                    <a:lumMod val="75000"/>
                  </a:schemeClr>
                </a:solidFill>
                <a:latin typeface="David" panose="020E0502060401010101" pitchFamily="34" charset="-79"/>
                <a:cs typeface="David" panose="020E0502060401010101" pitchFamily="34" charset="-79"/>
              </a:rPr>
              <a:t>בנייתו כ'צוות 5'- מגובש ומתואם, שכלול מיומנויות- הנחיית צוות לומד, עיצוב אסטרטגי ועוד</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אקדמיה-</a:t>
            </a:r>
            <a:r>
              <a:rPr lang="he-IL" sz="2000" dirty="0">
                <a:solidFill>
                  <a:schemeClr val="accent1">
                    <a:lumMod val="75000"/>
                  </a:schemeClr>
                </a:solidFill>
                <a:latin typeface="David" panose="020E0502060401010101" pitchFamily="34" charset="-79"/>
                <a:cs typeface="David" panose="020E0502060401010101" pitchFamily="34" charset="-79"/>
              </a:rPr>
              <a:t> עדכון תפיסה לאור המכרז, סגל מרצים חדש הדורש 'התאמה' למאפייני מב"ל</a:t>
            </a:r>
          </a:p>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דגשי וכיווני </a:t>
            </a:r>
            <a:r>
              <a:rPr lang="he-IL" sz="2000" b="1" dirty="0">
                <a:solidFill>
                  <a:schemeClr val="accent1">
                    <a:lumMod val="75000"/>
                  </a:schemeClr>
                </a:solidFill>
                <a:latin typeface="David" panose="020E0502060401010101" pitchFamily="34" charset="-79"/>
                <a:cs typeface="David" panose="020E0502060401010101" pitchFamily="34" charset="-79"/>
              </a:rPr>
              <a:t>מפקד מב"ל</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'אקלים למידה' חיובי- אתגר חדש!</a:t>
            </a:r>
            <a:endParaRPr lang="he-IL" sz="20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7364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סמינר צבא חברה,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ממד"ה</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ומשה יהלומי</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82146421"/>
              </p:ext>
            </p:extLst>
          </p:nvPr>
        </p:nvGraphicFramePr>
        <p:xfrm>
          <a:off x="550605" y="1651036"/>
          <a:ext cx="11308988" cy="4509120"/>
        </p:xfrm>
        <a:graphic>
          <a:graphicData uri="http://schemas.openxmlformats.org/drawingml/2006/table">
            <a:tbl>
              <a:tblPr rtl="1" firstRow="1" bandRow="1">
                <a:tableStyleId>{5C22544A-7EE6-4342-B048-85BDC9FD1C3A}</a:tableStyleId>
              </a:tblPr>
              <a:tblGrid>
                <a:gridCol w="6010682">
                  <a:extLst>
                    <a:ext uri="{9D8B030D-6E8A-4147-A177-3AD203B41FA5}">
                      <a16:colId xmlns:a16="http://schemas.microsoft.com/office/drawing/2014/main" val="4212086157"/>
                    </a:ext>
                  </a:extLst>
                </a:gridCol>
                <a:gridCol w="1469278">
                  <a:extLst>
                    <a:ext uri="{9D8B030D-6E8A-4147-A177-3AD203B41FA5}">
                      <a16:colId xmlns:a16="http://schemas.microsoft.com/office/drawing/2014/main" val="3669644278"/>
                    </a:ext>
                  </a:extLst>
                </a:gridCol>
                <a:gridCol w="890472">
                  <a:extLst>
                    <a:ext uri="{9D8B030D-6E8A-4147-A177-3AD203B41FA5}">
                      <a16:colId xmlns:a16="http://schemas.microsoft.com/office/drawing/2014/main" val="608925306"/>
                    </a:ext>
                  </a:extLst>
                </a:gridCol>
                <a:gridCol w="1469278">
                  <a:extLst>
                    <a:ext uri="{9D8B030D-6E8A-4147-A177-3AD203B41FA5}">
                      <a16:colId xmlns:a16="http://schemas.microsoft.com/office/drawing/2014/main" val="1443552393"/>
                    </a:ext>
                  </a:extLst>
                </a:gridCol>
                <a:gridCol w="1469278">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הסמינר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2.69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המרצים וההוראה </a:t>
                      </a:r>
                      <a:r>
                        <a:rPr lang="he-IL" dirty="0">
                          <a:latin typeface="David" panose="020E0502060401010101" pitchFamily="34" charset="-79"/>
                          <a:cs typeface="David" panose="020E0502060401010101" pitchFamily="34" charset="-79"/>
                        </a:rPr>
                        <a:t>בסמינר?</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2.76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2717569957"/>
                  </a:ext>
                </a:extLst>
              </a:tr>
              <a:tr h="432000">
                <a:tc>
                  <a:txBody>
                    <a:bodyPr/>
                    <a:lstStyle/>
                    <a:p>
                      <a:pPr rtl="1"/>
                      <a:r>
                        <a:rPr lang="he-IL" dirty="0">
                          <a:latin typeface="David" panose="020E0502060401010101" pitchFamily="34" charset="-79"/>
                          <a:cs typeface="David" panose="020E0502060401010101" pitchFamily="34" charset="-79"/>
                        </a:rPr>
                        <a:t>הסמינר </a:t>
                      </a:r>
                      <a:r>
                        <a:rPr lang="he-IL" b="1" dirty="0" err="1">
                          <a:latin typeface="David" panose="020E0502060401010101" pitchFamily="34" charset="-79"/>
                          <a:cs typeface="David" panose="020E0502060401010101" pitchFamily="34" charset="-79"/>
                        </a:rPr>
                        <a:t>איתגר</a:t>
                      </a:r>
                      <a:r>
                        <a:rPr lang="he-IL" dirty="0">
                          <a:latin typeface="David" panose="020E0502060401010101" pitchFamily="34" charset="-79"/>
                          <a:cs typeface="David" panose="020E0502060401010101" pitchFamily="34" charset="-79"/>
                        </a:rPr>
                        <a:t> והקנה מסגרת חשיבה ביקורתית?</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2.53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72261686"/>
                  </a:ext>
                </a:extLst>
              </a:tr>
              <a:tr h="432000">
                <a:tc>
                  <a:txBody>
                    <a:bodyPr/>
                    <a:lstStyle/>
                    <a:p>
                      <a:pPr rtl="1"/>
                      <a:r>
                        <a:rPr lang="he-IL" b="1" dirty="0">
                          <a:latin typeface="David" panose="020E0502060401010101" pitchFamily="34" charset="-79"/>
                          <a:cs typeface="David" panose="020E0502060401010101" pitchFamily="34" charset="-79"/>
                        </a:rPr>
                        <a:t>רלוונטיות הסמינר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4.38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1200385217"/>
                  </a:ext>
                </a:extLst>
              </a:tr>
              <a:tr h="1008000">
                <a:tc gridSpan="5">
                  <a:txBody>
                    <a:bodyPr/>
                    <a:lstStyle/>
                    <a:p>
                      <a:pPr rtl="1"/>
                      <a:r>
                        <a:rPr lang="he-IL" b="1" dirty="0">
                          <a:latin typeface="David" panose="020E0502060401010101" pitchFamily="34" charset="-79"/>
                          <a:cs typeface="David" panose="020E0502060401010101" pitchFamily="34" charset="-79"/>
                        </a:rPr>
                        <a:t>נקודות לשימור בסמינר?</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הרצאת ראש </a:t>
                      </a:r>
                      <a:r>
                        <a:rPr lang="he-IL" sz="1600" dirty="0" err="1">
                          <a:latin typeface="David" panose="020E0502060401010101" pitchFamily="34" charset="-79"/>
                          <a:cs typeface="David" panose="020E0502060401010101" pitchFamily="34" charset="-79"/>
                        </a:rPr>
                        <a:t>ממד"ה</a:t>
                      </a:r>
                      <a:endParaRPr lang="he-IL" sz="1600" dirty="0">
                        <a:latin typeface="David" panose="020E0502060401010101" pitchFamily="34" charset="-79"/>
                        <a:cs typeface="David" panose="020E0502060401010101" pitchFamily="34" charset="-79"/>
                      </a:endParaRP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הרצאת פרופ' יגיל לוי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5">
                  <a:txBody>
                    <a:bodyPr/>
                    <a:lstStyle/>
                    <a:p>
                      <a:pPr rtl="1"/>
                      <a:r>
                        <a:rPr lang="he-IL" b="1" dirty="0">
                          <a:latin typeface="David" panose="020E0502060401010101" pitchFamily="34" charset="-79"/>
                          <a:cs typeface="David" panose="020E0502060401010101" pitchFamily="34" charset="-79"/>
                        </a:rPr>
                        <a:t>נקודות לשיפור בסמינר?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הובלת </a:t>
                      </a:r>
                      <a:r>
                        <a:rPr lang="he-IL" sz="1600" kern="1200" dirty="0" err="1">
                          <a:solidFill>
                            <a:schemeClr val="dk1"/>
                          </a:solidFill>
                          <a:latin typeface="David" panose="020E0502060401010101" pitchFamily="34" charset="-79"/>
                          <a:ea typeface="+mn-ea"/>
                          <a:cs typeface="David" panose="020E0502060401010101" pitchFamily="34" charset="-79"/>
                        </a:rPr>
                        <a:t>ממד""ה</a:t>
                      </a:r>
                      <a:r>
                        <a:rPr lang="he-IL" sz="1600" kern="1200" dirty="0">
                          <a:solidFill>
                            <a:schemeClr val="dk1"/>
                          </a:solidFill>
                          <a:latin typeface="David" panose="020E0502060401010101" pitchFamily="34" charset="-79"/>
                          <a:ea typeface="+mn-ea"/>
                          <a:cs typeface="David" panose="020E0502060401010101" pitchFamily="34" charset="-79"/>
                        </a:rPr>
                        <a:t> חובבנית - מתאימה לרמת </a:t>
                      </a:r>
                      <a:r>
                        <a:rPr lang="he-IL" sz="1600" kern="1200" dirty="0" err="1">
                          <a:solidFill>
                            <a:schemeClr val="dk1"/>
                          </a:solidFill>
                          <a:latin typeface="David" panose="020E0502060401010101" pitchFamily="34" charset="-79"/>
                          <a:ea typeface="+mn-ea"/>
                          <a:cs typeface="David" panose="020E0502060401010101" pitchFamily="34" charset="-79"/>
                        </a:rPr>
                        <a:t>מ""פ</a:t>
                      </a:r>
                      <a:r>
                        <a:rPr lang="he-IL" sz="1600" kern="1200" dirty="0">
                          <a:solidFill>
                            <a:schemeClr val="dk1"/>
                          </a:solidFill>
                          <a:latin typeface="David" panose="020E0502060401010101" pitchFamily="34" charset="-79"/>
                          <a:ea typeface="+mn-ea"/>
                          <a:cs typeface="David" panose="020E0502060401010101" pitchFamily="34" charset="-79"/>
                        </a:rPr>
                        <a:t> בלבד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שיובל על ידי חניכים ובייעוץ והכוונה מקצועית ברמה הגבוהה ביותר.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להקדיש יום אחד בסמינר לסיור שטח- הצגת פרוייקטים ייחודיים בתחום וכדומה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להקטין את מינון הרצאות האקדמיה ואנשי המקצוע ולהוסיף הרצאות/הצגות של אנשי שטח ופרקטיקנים שמתמודדים הלכה למעשה עם התופעות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260640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668589" y="186327"/>
            <a:ext cx="10802767" cy="1325563"/>
          </a:xfrm>
        </p:spPr>
        <p:txBody>
          <a:bodyPr>
            <a:noAutofit/>
          </a:bodyPr>
          <a:lstStyle/>
          <a:p>
            <a:pPr algn="ctr"/>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סמינר כלכלה גלובאלית, מר דוד ברודט ועודד שמלא</a:t>
            </a:r>
            <a:endParaRPr lang="he-IL" sz="32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057196576"/>
              </p:ext>
            </p:extLst>
          </p:nvPr>
        </p:nvGraphicFramePr>
        <p:xfrm>
          <a:off x="550605" y="1651036"/>
          <a:ext cx="11308988" cy="4509120"/>
        </p:xfrm>
        <a:graphic>
          <a:graphicData uri="http://schemas.openxmlformats.org/drawingml/2006/table">
            <a:tbl>
              <a:tblPr rtl="1" firstRow="1" bandRow="1">
                <a:tableStyleId>{5C22544A-7EE6-4342-B048-85BDC9FD1C3A}</a:tableStyleId>
              </a:tblPr>
              <a:tblGrid>
                <a:gridCol w="6010682">
                  <a:extLst>
                    <a:ext uri="{9D8B030D-6E8A-4147-A177-3AD203B41FA5}">
                      <a16:colId xmlns:a16="http://schemas.microsoft.com/office/drawing/2014/main" val="4212086157"/>
                    </a:ext>
                  </a:extLst>
                </a:gridCol>
                <a:gridCol w="1469278">
                  <a:extLst>
                    <a:ext uri="{9D8B030D-6E8A-4147-A177-3AD203B41FA5}">
                      <a16:colId xmlns:a16="http://schemas.microsoft.com/office/drawing/2014/main" val="3669644278"/>
                    </a:ext>
                  </a:extLst>
                </a:gridCol>
                <a:gridCol w="890472">
                  <a:extLst>
                    <a:ext uri="{9D8B030D-6E8A-4147-A177-3AD203B41FA5}">
                      <a16:colId xmlns:a16="http://schemas.microsoft.com/office/drawing/2014/main" val="608925306"/>
                    </a:ext>
                  </a:extLst>
                </a:gridCol>
                <a:gridCol w="1469278">
                  <a:extLst>
                    <a:ext uri="{9D8B030D-6E8A-4147-A177-3AD203B41FA5}">
                      <a16:colId xmlns:a16="http://schemas.microsoft.com/office/drawing/2014/main" val="1443552393"/>
                    </a:ext>
                  </a:extLst>
                </a:gridCol>
                <a:gridCol w="1469278">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הסמינר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u="none" kern="1200" dirty="0">
                          <a:solidFill>
                            <a:srgbClr val="FF0000"/>
                          </a:solidFill>
                          <a:latin typeface="David" panose="020E0502060401010101" pitchFamily="34" charset="-79"/>
                          <a:ea typeface="+mn-ea"/>
                          <a:cs typeface="David" panose="020E0502060401010101" pitchFamily="34" charset="-79"/>
                        </a:rPr>
                        <a:t>4.25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accent5"/>
                          </a:solidFill>
                          <a:latin typeface="David" panose="020E0502060401010101" pitchFamily="34" charset="-79"/>
                          <a:ea typeface="+mn-ea"/>
                          <a:cs typeface="David" panose="020E0502060401010101" pitchFamily="34" charset="-79"/>
                        </a:rPr>
                        <a:t>5.29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המרצים וההוראה </a:t>
                      </a:r>
                      <a:r>
                        <a:rPr lang="he-IL" dirty="0">
                          <a:latin typeface="David" panose="020E0502060401010101" pitchFamily="34" charset="-79"/>
                          <a:cs typeface="David" panose="020E0502060401010101" pitchFamily="34" charset="-79"/>
                        </a:rPr>
                        <a:t>בסמינר?</a:t>
                      </a:r>
                    </a:p>
                  </a:txBody>
                  <a:tcPr anchor="ctr"/>
                </a:tc>
                <a:tc>
                  <a:txBody>
                    <a:bodyPr/>
                    <a:lstStyle/>
                    <a:p>
                      <a:pPr marL="0" algn="ctr" defTabSz="914400" rtl="1" eaLnBrk="1" latinLnBrk="0" hangingPunct="1"/>
                      <a:r>
                        <a:rPr lang="he-IL" sz="1800" u="none" kern="1200" dirty="0">
                          <a:solidFill>
                            <a:srgbClr val="FF0000"/>
                          </a:solidFill>
                          <a:latin typeface="David" panose="020E0502060401010101" pitchFamily="34" charset="-79"/>
                          <a:ea typeface="+mn-ea"/>
                          <a:cs typeface="David" panose="020E0502060401010101" pitchFamily="34" charset="-79"/>
                        </a:rPr>
                        <a:t>4.12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5.71</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2717569957"/>
                  </a:ext>
                </a:extLst>
              </a:tr>
              <a:tr h="432000">
                <a:tc>
                  <a:txBody>
                    <a:bodyPr/>
                    <a:lstStyle/>
                    <a:p>
                      <a:pPr rtl="1"/>
                      <a:r>
                        <a:rPr lang="he-IL" dirty="0">
                          <a:latin typeface="David" panose="020E0502060401010101" pitchFamily="34" charset="-79"/>
                          <a:cs typeface="David" panose="020E0502060401010101" pitchFamily="34" charset="-79"/>
                        </a:rPr>
                        <a:t>הסמינר </a:t>
                      </a:r>
                      <a:r>
                        <a:rPr lang="he-IL" b="1" dirty="0" err="1">
                          <a:latin typeface="David" panose="020E0502060401010101" pitchFamily="34" charset="-79"/>
                          <a:cs typeface="David" panose="020E0502060401010101" pitchFamily="34" charset="-79"/>
                        </a:rPr>
                        <a:t>איתגר</a:t>
                      </a:r>
                      <a:r>
                        <a:rPr lang="he-IL" dirty="0">
                          <a:latin typeface="David" panose="020E0502060401010101" pitchFamily="34" charset="-79"/>
                          <a:cs typeface="David" panose="020E0502060401010101" pitchFamily="34" charset="-79"/>
                        </a:rPr>
                        <a:t> והקנה מסגרת חשיבה ביקורתית?</a:t>
                      </a:r>
                    </a:p>
                  </a:txBody>
                  <a:tcPr anchor="ctr"/>
                </a:tc>
                <a:tc>
                  <a:txBody>
                    <a:bodyPr/>
                    <a:lstStyle/>
                    <a:p>
                      <a:pPr marL="0" algn="ctr" defTabSz="914400" rtl="1" eaLnBrk="1" latinLnBrk="0" hangingPunct="1"/>
                      <a:r>
                        <a:rPr lang="he-IL" sz="1800" u="none" kern="1200" dirty="0">
                          <a:solidFill>
                            <a:srgbClr val="FF0000"/>
                          </a:solidFill>
                          <a:latin typeface="David" panose="020E0502060401010101" pitchFamily="34" charset="-79"/>
                          <a:ea typeface="+mn-ea"/>
                          <a:cs typeface="David" panose="020E0502060401010101" pitchFamily="34" charset="-79"/>
                        </a:rPr>
                        <a:t>3.5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accent5"/>
                          </a:solidFill>
                          <a:latin typeface="David" panose="020E0502060401010101" pitchFamily="34" charset="-79"/>
                          <a:ea typeface="+mn-ea"/>
                          <a:cs typeface="David" panose="020E0502060401010101" pitchFamily="34" charset="-79"/>
                        </a:rPr>
                        <a:t>5.29</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72261686"/>
                  </a:ext>
                </a:extLst>
              </a:tr>
              <a:tr h="432000">
                <a:tc>
                  <a:txBody>
                    <a:bodyPr/>
                    <a:lstStyle/>
                    <a:p>
                      <a:pPr rtl="1"/>
                      <a:r>
                        <a:rPr lang="he-IL" b="1" dirty="0">
                          <a:latin typeface="David" panose="020E0502060401010101" pitchFamily="34" charset="-79"/>
                          <a:cs typeface="David" panose="020E0502060401010101" pitchFamily="34" charset="-79"/>
                        </a:rPr>
                        <a:t>רלוונטיות הסמינר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u="none" kern="1200" dirty="0">
                          <a:solidFill>
                            <a:srgbClr val="FF0000"/>
                          </a:solidFill>
                          <a:latin typeface="David" panose="020E0502060401010101" pitchFamily="34" charset="-79"/>
                          <a:ea typeface="+mn-ea"/>
                          <a:cs typeface="David" panose="020E0502060401010101" pitchFamily="34" charset="-79"/>
                        </a:rPr>
                        <a:t>3.87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u="sng" kern="1200" dirty="0">
                          <a:solidFill>
                            <a:schemeClr val="accent5"/>
                          </a:solidFill>
                          <a:latin typeface="David" panose="020E0502060401010101" pitchFamily="34" charset="-79"/>
                          <a:ea typeface="+mn-ea"/>
                          <a:cs typeface="David" panose="020E0502060401010101" pitchFamily="34" charset="-79"/>
                        </a:rPr>
                        <a:t>5.71</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3.66</a:t>
                      </a:r>
                    </a:p>
                  </a:txBody>
                  <a:tcPr anchor="ctr"/>
                </a:tc>
                <a:extLst>
                  <a:ext uri="{0D108BD9-81ED-4DB2-BD59-A6C34878D82A}">
                    <a16:rowId xmlns:a16="http://schemas.microsoft.com/office/drawing/2014/main" val="1200385217"/>
                  </a:ext>
                </a:extLst>
              </a:tr>
              <a:tr h="1008000">
                <a:tc gridSpan="5">
                  <a:txBody>
                    <a:bodyPr/>
                    <a:lstStyle/>
                    <a:p>
                      <a:pPr rtl="1"/>
                      <a:r>
                        <a:rPr lang="he-IL" b="1" dirty="0">
                          <a:latin typeface="David" panose="020E0502060401010101" pitchFamily="34" charset="-79"/>
                          <a:cs typeface="David" panose="020E0502060401010101" pitchFamily="34" charset="-79"/>
                        </a:rPr>
                        <a:t>נקודות לשימור בסמינר?</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הביקור באוסם היה מצוין ושיקף את היבטי הכלכלה הגלובאלית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5">
                  <a:txBody>
                    <a:bodyPr/>
                    <a:lstStyle/>
                    <a:p>
                      <a:pPr rtl="1"/>
                      <a:r>
                        <a:rPr lang="he-IL" b="1" dirty="0">
                          <a:latin typeface="David" panose="020E0502060401010101" pitchFamily="34" charset="-79"/>
                          <a:cs typeface="David" panose="020E0502060401010101" pitchFamily="34" charset="-79"/>
                        </a:rPr>
                        <a:t>נקודות לשיפור בסמינר?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מטלה מסכמת לא רלוונטית</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David" panose="020E0502060401010101" pitchFamily="34" charset="-79"/>
                          <a:cs typeface="David" panose="020E0502060401010101" pitchFamily="34" charset="-79"/>
                        </a:rPr>
                        <a:t>The idea is sound.  Having a seminar to solidify the year's lectures is a great idea.  However, on several occasions, especially on the tours, they failed to connect it to national security, fiscal policy, or other key elements.  We never had follow up conversations about these visits that day or the next.  The seminar lead needs to attend these visits to best facilitate these conversations</a:t>
                      </a:r>
                      <a:endParaRPr lang="he-IL" sz="1600" dirty="0">
                        <a:latin typeface="David" panose="020E0502060401010101" pitchFamily="34" charset="-79"/>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357067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הובלת שינוי </a:t>
            </a:r>
            <a:r>
              <a:rPr lang="he-IL" sz="32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במע</a:t>
            </a:r>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מורכבות, פרופ' אורלי יחזקאל</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781301403"/>
              </p:ext>
            </p:extLst>
          </p:nvPr>
        </p:nvGraphicFramePr>
        <p:xfrm>
          <a:off x="757083" y="1651036"/>
          <a:ext cx="11102509" cy="5184960"/>
        </p:xfrm>
        <a:graphic>
          <a:graphicData uri="http://schemas.openxmlformats.org/drawingml/2006/table">
            <a:tbl>
              <a:tblPr rtl="1" firstRow="1" bandRow="1">
                <a:tableStyleId>{5C22544A-7EE6-4342-B048-85BDC9FD1C3A}</a:tableStyleId>
              </a:tblPr>
              <a:tblGrid>
                <a:gridCol w="6782075">
                  <a:extLst>
                    <a:ext uri="{9D8B030D-6E8A-4147-A177-3AD203B41FA5}">
                      <a16:colId xmlns:a16="http://schemas.microsoft.com/office/drawing/2014/main" val="4212086157"/>
                    </a:ext>
                  </a:extLst>
                </a:gridCol>
                <a:gridCol w="1657841">
                  <a:extLst>
                    <a:ext uri="{9D8B030D-6E8A-4147-A177-3AD203B41FA5}">
                      <a16:colId xmlns:a16="http://schemas.microsoft.com/office/drawing/2014/main" val="3669644278"/>
                    </a:ext>
                  </a:extLst>
                </a:gridCol>
                <a:gridCol w="1004752">
                  <a:extLst>
                    <a:ext uri="{9D8B030D-6E8A-4147-A177-3AD203B41FA5}">
                      <a16:colId xmlns:a16="http://schemas.microsoft.com/office/drawing/2014/main" val="608925306"/>
                    </a:ext>
                  </a:extLst>
                </a:gridCol>
                <a:gridCol w="1657841">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3.15</a:t>
                      </a:r>
                    </a:p>
                  </a:txBody>
                  <a:tcPr anchor="ctr"/>
                </a:tc>
                <a:tc>
                  <a:txBody>
                    <a:bodyPr/>
                    <a:lstStyle/>
                    <a:p>
                      <a:pPr algn="ctr" rtl="1"/>
                      <a:r>
                        <a:rPr lang="he-IL" u="none" dirty="0">
                          <a:solidFill>
                            <a:schemeClr val="tx1"/>
                          </a:solidFill>
                          <a:latin typeface="David" panose="020E0502060401010101" pitchFamily="34" charset="-79"/>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3.16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של המרצה המוביל- פרופ' אורלי יחזקאל?</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3.25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u="none" dirty="0">
                          <a:solidFill>
                            <a:schemeClr val="tx1"/>
                          </a:solidFill>
                          <a:latin typeface="David" panose="020E0502060401010101" pitchFamily="34" charset="-79"/>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3.16</a:t>
                      </a:r>
                    </a:p>
                  </a:txBody>
                  <a:tcPr anchor="ctr"/>
                </a:tc>
                <a:extLst>
                  <a:ext uri="{0D108BD9-81ED-4DB2-BD59-A6C34878D82A}">
                    <a16:rowId xmlns:a16="http://schemas.microsoft.com/office/drawing/2014/main" val="271756995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מרצים אורחים?</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3.65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u="none" dirty="0">
                          <a:solidFill>
                            <a:schemeClr val="tx1"/>
                          </a:solidFill>
                          <a:latin typeface="David" panose="020E0502060401010101" pitchFamily="34" charset="-79"/>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3.50</a:t>
                      </a:r>
                    </a:p>
                  </a:txBody>
                  <a:tcPr anchor="ctr"/>
                </a:tc>
                <a:extLst>
                  <a:ext uri="{0D108BD9-81ED-4DB2-BD59-A6C34878D82A}">
                    <a16:rowId xmlns:a16="http://schemas.microsoft.com/office/drawing/2014/main" val="3146915278"/>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rPr>
                        <a:t>הקורס </a:t>
                      </a:r>
                      <a:r>
                        <a:rPr lang="he-IL" b="1" dirty="0" err="1">
                          <a:latin typeface="David" panose="020E0502060401010101" pitchFamily="34" charset="-79"/>
                          <a:cs typeface="David" panose="020E0502060401010101" pitchFamily="34" charset="-79"/>
                        </a:rPr>
                        <a:t>איתגר</a:t>
                      </a:r>
                      <a:r>
                        <a:rPr lang="he-IL" dirty="0">
                          <a:latin typeface="David" panose="020E0502060401010101" pitchFamily="34" charset="-79"/>
                          <a:cs typeface="David" panose="020E0502060401010101" pitchFamily="34" charset="-79"/>
                        </a:rPr>
                        <a:t> והקנה מסגרת חשיבה ביקורתית?</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3.43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3.16</a:t>
                      </a:r>
                    </a:p>
                  </a:txBody>
                  <a:tcPr anchor="ctr"/>
                </a:tc>
                <a:extLst>
                  <a:ext uri="{0D108BD9-81ED-4DB2-BD59-A6C34878D82A}">
                    <a16:rowId xmlns:a16="http://schemas.microsoft.com/office/drawing/2014/main" val="120038521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4.59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tc>
                <a:tc>
                  <a:txBody>
                    <a:bodyPr/>
                    <a:lstStyle/>
                    <a:p>
                      <a:pPr algn="ctr" rtl="1"/>
                      <a:r>
                        <a:rPr lang="he-IL" u="sng" dirty="0">
                          <a:solidFill>
                            <a:srgbClr val="FF0000"/>
                          </a:solidFill>
                          <a:latin typeface="David" panose="020E0502060401010101" pitchFamily="34" charset="-79"/>
                          <a:cs typeface="David" panose="020E0502060401010101" pitchFamily="34" charset="-79"/>
                        </a:rPr>
                        <a:t>3.16</a:t>
                      </a:r>
                    </a:p>
                  </a:txBody>
                  <a:tcPr anchor="ctr"/>
                </a:tc>
                <a:extLst>
                  <a:ext uri="{0D108BD9-81ED-4DB2-BD59-A6C34878D82A}">
                    <a16:rowId xmlns:a16="http://schemas.microsoft.com/office/drawing/2014/main" val="1319601091"/>
                  </a:ext>
                </a:extLst>
              </a:tr>
              <a:tr h="1008000">
                <a:tc gridSpan="4">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נושא הקורס </a:t>
                      </a:r>
                      <a:r>
                        <a:rPr lang="he-IL" sz="1600" b="1" u="none" dirty="0">
                          <a:latin typeface="David" panose="020E0502060401010101" pitchFamily="34" charset="-79"/>
                          <a:cs typeface="David" panose="020E0502060401010101" pitchFamily="34" charset="-79"/>
                        </a:rPr>
                        <a:t>חשוב</a:t>
                      </a:r>
                      <a:r>
                        <a:rPr lang="he-IL" sz="1600" u="none" dirty="0">
                          <a:latin typeface="David" panose="020E0502060401010101" pitchFamily="34" charset="-79"/>
                          <a:cs typeface="David" panose="020E0502060401010101" pitchFamily="34" charset="-79"/>
                        </a:rPr>
                        <a:t> ובעל משמעות רבה (*8)</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השתרשות המונח </a:t>
                      </a:r>
                      <a:r>
                        <a:rPr lang="en-US" sz="1600" u="none" dirty="0">
                          <a:latin typeface="David" panose="020E0502060401010101" pitchFamily="34" charset="-79"/>
                          <a:cs typeface="David" panose="020E0502060401010101" pitchFamily="34" charset="-79"/>
                        </a:rPr>
                        <a:t>VUCA</a:t>
                      </a:r>
                      <a:r>
                        <a:rPr lang="he-IL" sz="1600" u="none" dirty="0">
                          <a:latin typeface="David" panose="020E0502060401010101" pitchFamily="34" charset="-79"/>
                          <a:cs typeface="David" panose="020E0502060401010101" pitchFamily="34" charset="-79"/>
                        </a:rPr>
                        <a:t> בקרב החניכים במב"ל ועשיית שימוש בו במצבים ואירועים שונים</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4">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תחושה של חומרים ממוחזרים- דוגמאות מעט מיושנות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קורס דחוס וקצר מידיי- הוביל לרפרוף על הנושאים וירי שקפים (*4)</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מיקום הקורס ע"פ השנה- נדרש להיות מוקדם יותר (*3)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David" panose="020E0502060401010101" pitchFamily="34" charset="-79"/>
                          <a:cs typeface="David" panose="020E0502060401010101" pitchFamily="34" charset="-79"/>
                        </a:rPr>
                        <a:t>I understand the idea.  The delivery wasn't as well received as it could have been.  Give students preparation time/material and especially ensure slides are also in English. </a:t>
                      </a:r>
                      <a:endParaRPr lang="he-IL" sz="1600" dirty="0">
                        <a:latin typeface="David" panose="020E0502060401010101" pitchFamily="34" charset="-79"/>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3" name="אליפסה 2">
            <a:extLst>
              <a:ext uri="{FF2B5EF4-FFF2-40B4-BE49-F238E27FC236}">
                <a16:creationId xmlns:a16="http://schemas.microsoft.com/office/drawing/2014/main" id="{44564EE1-CD0B-4569-A8D9-EC868CAFC14E}"/>
              </a:ext>
            </a:extLst>
          </p:cNvPr>
          <p:cNvSpPr/>
          <p:nvPr/>
        </p:nvSpPr>
        <p:spPr>
          <a:xfrm rot="20904458">
            <a:off x="1022695" y="4706554"/>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קורס חדש </a:t>
            </a:r>
            <a:br>
              <a:rPr lang="en-US" sz="1600" dirty="0">
                <a:latin typeface="David" panose="020E0502060401010101" pitchFamily="34" charset="-79"/>
                <a:cs typeface="David" panose="020E0502060401010101" pitchFamily="34" charset="-79"/>
              </a:rPr>
            </a:br>
            <a:r>
              <a:rPr lang="he-IL" sz="1600" dirty="0" err="1">
                <a:latin typeface="David" panose="020E0502060401010101" pitchFamily="34" charset="-79"/>
                <a:cs typeface="David" panose="020E0502060401010101" pitchFamily="34" charset="-79"/>
              </a:rPr>
              <a:t>במ"ה</a:t>
            </a:r>
            <a:endParaRPr lang="he-IL" sz="1600" dirty="0">
              <a:latin typeface="David" panose="020E0502060401010101" pitchFamily="34" charset="-79"/>
              <a:cs typeface="David" panose="020E0502060401010101" pitchFamily="34" charset="-79"/>
            </a:endParaRPr>
          </a:p>
        </p:txBody>
      </p:sp>
      <p:sp>
        <p:nvSpPr>
          <p:cNvPr id="5" name="אליפסה 4">
            <a:extLst>
              <a:ext uri="{FF2B5EF4-FFF2-40B4-BE49-F238E27FC236}">
                <a16:creationId xmlns:a16="http://schemas.microsoft.com/office/drawing/2014/main" id="{8550E303-009C-40E2-BEA4-A8E0BB1D4390}"/>
              </a:ext>
            </a:extLst>
          </p:cNvPr>
          <p:cNvSpPr/>
          <p:nvPr/>
        </p:nvSpPr>
        <p:spPr>
          <a:xfrm>
            <a:off x="3952567" y="3840394"/>
            <a:ext cx="589936" cy="353962"/>
          </a:xfrm>
          <a:prstGeom prst="ellipse">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152104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 ארה"ב, מר חיים וקסמן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735810281"/>
              </p:ext>
            </p:extLst>
          </p:nvPr>
        </p:nvGraphicFramePr>
        <p:xfrm>
          <a:off x="344131" y="1651036"/>
          <a:ext cx="11594117" cy="4677184"/>
        </p:xfrm>
        <a:graphic>
          <a:graphicData uri="http://schemas.openxmlformats.org/drawingml/2006/table">
            <a:tbl>
              <a:tblPr rtl="1" firstRow="1" bandRow="1">
                <a:tableStyleId>{5C22544A-7EE6-4342-B048-85BDC9FD1C3A}</a:tableStyleId>
              </a:tblPr>
              <a:tblGrid>
                <a:gridCol w="8044873">
                  <a:extLst>
                    <a:ext uri="{9D8B030D-6E8A-4147-A177-3AD203B41FA5}">
                      <a16:colId xmlns:a16="http://schemas.microsoft.com/office/drawing/2014/main" val="4212086157"/>
                    </a:ext>
                  </a:extLst>
                </a:gridCol>
                <a:gridCol w="887311">
                  <a:extLst>
                    <a:ext uri="{9D8B030D-6E8A-4147-A177-3AD203B41FA5}">
                      <a16:colId xmlns:a16="http://schemas.microsoft.com/office/drawing/2014/main" val="3669644278"/>
                    </a:ext>
                  </a:extLst>
                </a:gridCol>
                <a:gridCol w="887311">
                  <a:extLst>
                    <a:ext uri="{9D8B030D-6E8A-4147-A177-3AD203B41FA5}">
                      <a16:colId xmlns:a16="http://schemas.microsoft.com/office/drawing/2014/main" val="608925306"/>
                    </a:ext>
                  </a:extLst>
                </a:gridCol>
                <a:gridCol w="887311">
                  <a:extLst>
                    <a:ext uri="{9D8B030D-6E8A-4147-A177-3AD203B41FA5}">
                      <a16:colId xmlns:a16="http://schemas.microsoft.com/office/drawing/2014/main" val="1443552393"/>
                    </a:ext>
                  </a:extLst>
                </a:gridCol>
                <a:gridCol w="887311">
                  <a:extLst>
                    <a:ext uri="{9D8B030D-6E8A-4147-A177-3AD203B41FA5}">
                      <a16:colId xmlns:a16="http://schemas.microsoft.com/office/drawing/2014/main" val="2085826874"/>
                    </a:ext>
                  </a:extLst>
                </a:gridCol>
              </a:tblGrid>
              <a:tr h="648000">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השגת מטרות הסיור:</a:t>
                      </a:r>
                    </a:p>
                  </a:txBody>
                  <a:tcPr anchor="ctr"/>
                </a:tc>
                <a:tc>
                  <a:txBody>
                    <a:bodyPr/>
                    <a:lstStyle/>
                    <a:p>
                      <a:pPr algn="ctr" rtl="1"/>
                      <a:r>
                        <a:rPr lang="he-IL" dirty="0">
                          <a:latin typeface="David" panose="020E0502060401010101" pitchFamily="34" charset="-79"/>
                          <a:cs typeface="David" panose="020E0502060401010101" pitchFamily="34" charset="-79"/>
                        </a:rPr>
                        <a:t>ממוצע</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מגמה</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מ"ד</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בינ"ל</a:t>
                      </a:r>
                    </a:p>
                  </a:txBody>
                  <a:tcPr anchor="ctr"/>
                </a:tc>
                <a:extLst>
                  <a:ext uri="{0D108BD9-81ED-4DB2-BD59-A6C34878D82A}">
                    <a16:rowId xmlns:a16="http://schemas.microsoft.com/office/drawing/2014/main" val="3113162872"/>
                  </a:ext>
                </a:extLst>
              </a:tr>
              <a:tr h="718918">
                <a:tc>
                  <a:txBody>
                    <a:bodyPr/>
                    <a:lstStyle/>
                    <a:p>
                      <a:pPr rtl="1"/>
                      <a:r>
                        <a:rPr lang="he-IL" b="1" dirty="0">
                          <a:latin typeface="David" panose="020E0502060401010101" pitchFamily="34" charset="-79"/>
                          <a:cs typeface="David" panose="020E0502060401010101" pitchFamily="34" charset="-79"/>
                        </a:rPr>
                        <a:t>1#) </a:t>
                      </a:r>
                      <a:r>
                        <a:rPr lang="he-IL" dirty="0">
                          <a:latin typeface="David" panose="020E0502060401010101" pitchFamily="34" charset="-79"/>
                          <a:cs typeface="David" panose="020E0502060401010101" pitchFamily="34" charset="-79"/>
                        </a:rPr>
                        <a:t>הכרת ממסד הביטחון הלאומי האמריקאי, המערכת הפוליטית והגופים המשתתפים בעיצוב ויישום אסטרטגיית הביטחון הלאומי</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4.56</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kern="1200" dirty="0">
                          <a:solidFill>
                            <a:schemeClr val="accent1">
                              <a:lumMod val="75000"/>
                            </a:schemeClr>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634811">
                <a:tc>
                  <a:txBody>
                    <a:bodyPr/>
                    <a:lstStyle/>
                    <a:p>
                      <a:pPr rtl="1"/>
                      <a:r>
                        <a:rPr lang="he-IL" b="1" dirty="0">
                          <a:latin typeface="David" panose="020E0502060401010101" pitchFamily="34" charset="-79"/>
                          <a:cs typeface="David" panose="020E0502060401010101" pitchFamily="34" charset="-79"/>
                        </a:rPr>
                        <a:t>2#) </a:t>
                      </a:r>
                      <a:r>
                        <a:rPr lang="he-IL" dirty="0">
                          <a:latin typeface="David" panose="020E0502060401010101" pitchFamily="34" charset="-79"/>
                          <a:cs typeface="David" panose="020E0502060401010101" pitchFamily="34" charset="-79"/>
                        </a:rPr>
                        <a:t>הכרת סוגיות במדיניות החוץ והביטחון האמריקאית בעידן הנשיא </a:t>
                      </a:r>
                      <a:r>
                        <a:rPr lang="he-IL" dirty="0" err="1">
                          <a:latin typeface="David" panose="020E0502060401010101" pitchFamily="34" charset="-79"/>
                          <a:cs typeface="David" panose="020E0502060401010101" pitchFamily="34" charset="-79"/>
                        </a:rPr>
                        <a:t>טראמפ</a:t>
                      </a:r>
                      <a:r>
                        <a:rPr lang="he-IL" dirty="0">
                          <a:latin typeface="David" panose="020E0502060401010101" pitchFamily="34" charset="-79"/>
                          <a:cs typeface="David" panose="020E0502060401010101" pitchFamily="34" charset="-79"/>
                        </a:rPr>
                        <a:t>, בדגש על מדיניות ארה"ב במזה"ת?</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4.56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kern="1200" dirty="0">
                          <a:solidFill>
                            <a:schemeClr val="accent1">
                              <a:lumMod val="75000"/>
                            </a:schemeClr>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2717569957"/>
                  </a:ext>
                </a:extLst>
              </a:tr>
              <a:tr h="445031">
                <a:tc>
                  <a:txBody>
                    <a:bodyPr/>
                    <a:lstStyle/>
                    <a:p>
                      <a:pPr rtl="1"/>
                      <a:r>
                        <a:rPr lang="he-IL" b="1" dirty="0">
                          <a:latin typeface="David" panose="020E0502060401010101" pitchFamily="34" charset="-79"/>
                          <a:cs typeface="David" panose="020E0502060401010101" pitchFamily="34" charset="-79"/>
                        </a:rPr>
                        <a:t>3#) </a:t>
                      </a:r>
                      <a:r>
                        <a:rPr lang="he-IL" b="0" dirty="0">
                          <a:latin typeface="David" panose="020E0502060401010101" pitchFamily="34" charset="-79"/>
                          <a:cs typeface="David" panose="020E0502060401010101" pitchFamily="34" charset="-79"/>
                        </a:rPr>
                        <a:t>הכרת הסוגיות העיקריות ביחסי ישראל-ארה"ב?</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4.75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u="sng" kern="1200" dirty="0">
                          <a:solidFill>
                            <a:schemeClr val="accent1">
                              <a:lumMod val="75000"/>
                            </a:schemeClr>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1262663538"/>
                  </a:ext>
                </a:extLst>
              </a:tr>
              <a:tr h="445031">
                <a:tc>
                  <a:txBody>
                    <a:bodyPr/>
                    <a:lstStyle/>
                    <a:p>
                      <a:pPr rtl="1"/>
                      <a:r>
                        <a:rPr lang="he-IL" b="1" dirty="0">
                          <a:latin typeface="David" panose="020E0502060401010101" pitchFamily="34" charset="-79"/>
                          <a:cs typeface="David" panose="020E0502060401010101" pitchFamily="34" charset="-79"/>
                        </a:rPr>
                        <a:t>4#) </a:t>
                      </a:r>
                      <a:r>
                        <a:rPr lang="he-IL" b="0" dirty="0">
                          <a:latin typeface="David" panose="020E0502060401010101" pitchFamily="34" charset="-79"/>
                          <a:cs typeface="David" panose="020E0502060401010101" pitchFamily="34" charset="-79"/>
                        </a:rPr>
                        <a:t>הכרת יהדות ארה"ב, האתגרים המרכזיים עימם היא מתמודד והקשר עם ישראל?</a:t>
                      </a:r>
                    </a:p>
                  </a:txBody>
                  <a:tcPr anchor="ctr"/>
                </a:tc>
                <a:tc>
                  <a:txBody>
                    <a:bodyPr/>
                    <a:lstStyle/>
                    <a:p>
                      <a:pPr marL="0" algn="ctr" defTabSz="914400" rtl="1" eaLnBrk="1" latinLnBrk="0" hangingPunct="1"/>
                      <a:r>
                        <a:rPr lang="he-IL" sz="2000" b="0" kern="1200" dirty="0">
                          <a:solidFill>
                            <a:schemeClr val="accent5"/>
                          </a:solidFill>
                          <a:latin typeface="David" panose="020E0502060401010101" pitchFamily="34" charset="-79"/>
                          <a:ea typeface="+mn-ea"/>
                          <a:cs typeface="David" panose="020E0502060401010101" pitchFamily="34" charset="-79"/>
                        </a:rPr>
                        <a:t>5.28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u="sng" kern="1200" dirty="0">
                          <a:solidFill>
                            <a:schemeClr val="accent5"/>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65943250"/>
                  </a:ext>
                </a:extLst>
              </a:tr>
              <a:tr h="445031">
                <a:tc>
                  <a:txBody>
                    <a:bodyPr/>
                    <a:lstStyle/>
                    <a:p>
                      <a:pPr rtl="1"/>
                      <a:r>
                        <a:rPr lang="he-IL" b="1" dirty="0">
                          <a:latin typeface="David" panose="020E0502060401010101" pitchFamily="34" charset="-79"/>
                          <a:cs typeface="David" panose="020E0502060401010101" pitchFamily="34" charset="-79"/>
                        </a:rPr>
                        <a:t>5#) </a:t>
                      </a:r>
                      <a:r>
                        <a:rPr lang="he-IL" b="0" dirty="0">
                          <a:latin typeface="David" panose="020E0502060401010101" pitchFamily="34" charset="-79"/>
                          <a:cs typeface="David" panose="020E0502060401010101" pitchFamily="34" charset="-79"/>
                        </a:rPr>
                        <a:t>הכרת מרכיבים מרכזיים במורשת ובתרבות האמריקאית?</a:t>
                      </a:r>
                    </a:p>
                  </a:txBody>
                  <a:tcPr anchor="ctr"/>
                </a:tc>
                <a:tc>
                  <a:txBody>
                    <a:bodyPr/>
                    <a:lstStyle/>
                    <a:p>
                      <a:pPr marL="0" algn="ctr" defTabSz="914400" rtl="1" eaLnBrk="1" latinLnBrk="0" hangingPunct="1"/>
                      <a:r>
                        <a:rPr lang="he-IL" sz="2000" b="0" u="sng" kern="1200" dirty="0">
                          <a:solidFill>
                            <a:srgbClr val="FF0000"/>
                          </a:solidFill>
                          <a:latin typeface="David" panose="020E0502060401010101" pitchFamily="34" charset="-79"/>
                          <a:ea typeface="+mn-ea"/>
                          <a:cs typeface="David" panose="020E0502060401010101" pitchFamily="34" charset="-79"/>
                        </a:rPr>
                        <a:t>3.68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4008535875"/>
                  </a:ext>
                </a:extLst>
              </a:tr>
              <a:tr h="445031">
                <a:tc>
                  <a:txBody>
                    <a:bodyPr/>
                    <a:lstStyle/>
                    <a:p>
                      <a:pPr rtl="1"/>
                      <a:r>
                        <a:rPr lang="he-IL" b="1" dirty="0">
                          <a:latin typeface="David" panose="020E0502060401010101" pitchFamily="34" charset="-79"/>
                          <a:cs typeface="David" panose="020E0502060401010101" pitchFamily="34" charset="-79"/>
                        </a:rPr>
                        <a:t>6#) </a:t>
                      </a:r>
                      <a:r>
                        <a:rPr lang="he-IL" b="0" dirty="0">
                          <a:latin typeface="David" panose="020E0502060401010101" pitchFamily="34" charset="-79"/>
                          <a:cs typeface="David" panose="020E0502060401010101" pitchFamily="34" charset="-79"/>
                        </a:rPr>
                        <a:t>הכרת מגמות בכלכלה ובחברה בארה"ב?</a:t>
                      </a:r>
                    </a:p>
                  </a:txBody>
                  <a:tcPr anchor="ctr"/>
                </a:tc>
                <a:tc>
                  <a:txBody>
                    <a:bodyPr/>
                    <a:lstStyle/>
                    <a:p>
                      <a:pPr marL="0" algn="ctr" defTabSz="914400" rtl="1" eaLnBrk="1" latinLnBrk="0" hangingPunct="1"/>
                      <a:r>
                        <a:rPr lang="he-IL" sz="2000" b="0" u="sng" kern="1200" dirty="0">
                          <a:solidFill>
                            <a:srgbClr val="FF0000"/>
                          </a:solidFill>
                          <a:latin typeface="David" panose="020E0502060401010101" pitchFamily="34" charset="-79"/>
                          <a:ea typeface="+mn-ea"/>
                          <a:cs typeface="David" panose="020E0502060401010101" pitchFamily="34" charset="-79"/>
                        </a:rPr>
                        <a:t>3.68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3069795135"/>
                  </a:ext>
                </a:extLst>
              </a:tr>
              <a:tr h="445031">
                <a:tc>
                  <a:txBody>
                    <a:bodyPr/>
                    <a:lstStyle/>
                    <a:p>
                      <a:pPr rtl="1"/>
                      <a:r>
                        <a:rPr lang="he-IL" b="1" dirty="0">
                          <a:latin typeface="David" panose="020E0502060401010101" pitchFamily="34" charset="-79"/>
                          <a:cs typeface="David" panose="020E0502060401010101" pitchFamily="34" charset="-79"/>
                        </a:rPr>
                        <a:t>7#) </a:t>
                      </a:r>
                      <a:r>
                        <a:rPr lang="he-IL" b="0" dirty="0">
                          <a:latin typeface="David" panose="020E0502060401010101" pitchFamily="34" charset="-79"/>
                          <a:cs typeface="David" panose="020E0502060401010101" pitchFamily="34" charset="-79"/>
                        </a:rPr>
                        <a:t>הכרת ארה"ב כמרכז גלובאלי בתחום המדיני-כלכלי?</a:t>
                      </a:r>
                    </a:p>
                  </a:txBody>
                  <a:tcPr anchor="ctr"/>
                </a:tc>
                <a:tc>
                  <a:txBody>
                    <a:bodyPr/>
                    <a:lstStyle/>
                    <a:p>
                      <a:pPr marL="0" algn="ctr" defTabSz="914400" rtl="1" eaLnBrk="1" latinLnBrk="0" hangingPunct="1"/>
                      <a:r>
                        <a:rPr lang="he-IL" sz="2000" b="0" kern="1200" dirty="0">
                          <a:solidFill>
                            <a:srgbClr val="FF0000"/>
                          </a:solidFill>
                          <a:latin typeface="David" panose="020E0502060401010101" pitchFamily="34" charset="-79"/>
                          <a:ea typeface="+mn-ea"/>
                          <a:cs typeface="David" panose="020E0502060401010101" pitchFamily="34" charset="-79"/>
                        </a:rPr>
                        <a:t>3.75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kern="1200" dirty="0">
                          <a:solidFill>
                            <a:schemeClr val="accent5"/>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1387582814"/>
                  </a:ext>
                </a:extLst>
              </a:tr>
              <a:tr h="445031">
                <a:tc>
                  <a:txBody>
                    <a:bodyPr/>
                    <a:lstStyle/>
                    <a:p>
                      <a:pPr algn="l" rtl="1"/>
                      <a:r>
                        <a:rPr lang="he-IL" sz="2000" b="1" dirty="0">
                          <a:latin typeface="David" panose="020E0502060401010101" pitchFamily="34" charset="-79"/>
                          <a:cs typeface="David" panose="020E0502060401010101" pitchFamily="34" charset="-79"/>
                        </a:rPr>
                        <a:t>ממוצע השגת כלל מטרות הסיור-</a:t>
                      </a:r>
                    </a:p>
                  </a:txBody>
                  <a:tcPr anchor="ctr">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1" eaLnBrk="1" latinLnBrk="0" hangingPunct="1"/>
                      <a:r>
                        <a:rPr lang="he-IL" sz="2000" kern="1200" dirty="0">
                          <a:solidFill>
                            <a:srgbClr val="FF0000"/>
                          </a:solidFill>
                          <a:latin typeface="David" panose="020E0502060401010101" pitchFamily="34" charset="-79"/>
                          <a:ea typeface="+mn-ea"/>
                          <a:cs typeface="David" panose="020E0502060401010101" pitchFamily="34" charset="-79"/>
                        </a:rPr>
                        <a:t>4.32</a:t>
                      </a:r>
                    </a:p>
                  </a:txBody>
                  <a:tcPr anchor="ctr">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1" eaLnBrk="1" latinLnBrk="0" hangingPunct="1"/>
                      <a:r>
                        <a:rPr lang="he-IL" sz="2000" b="0" u="sng" kern="1200" dirty="0">
                          <a:solidFill>
                            <a:schemeClr val="accent1">
                              <a:lumMod val="75000"/>
                            </a:schemeClr>
                          </a:solidFill>
                          <a:latin typeface="David" panose="020E0502060401010101" pitchFamily="34" charset="-79"/>
                          <a:ea typeface="+mn-ea"/>
                          <a:cs typeface="David" panose="020E0502060401010101" pitchFamily="34" charset="-79"/>
                        </a:rPr>
                        <a:t>5.56</a:t>
                      </a:r>
                    </a:p>
                  </a:txBody>
                  <a:tcPr anchor="ctr">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1" eaLnBrk="1" latinLnBrk="0" hangingPunct="1"/>
                      <a:r>
                        <a:rPr lang="he-IL" sz="2000" kern="1200" dirty="0">
                          <a:solidFill>
                            <a:schemeClr val="accent5"/>
                          </a:solidFill>
                          <a:latin typeface="David" panose="020E0502060401010101" pitchFamily="34" charset="-79"/>
                          <a:ea typeface="+mn-ea"/>
                          <a:cs typeface="David" panose="020E0502060401010101" pitchFamily="34" charset="-79"/>
                        </a:rPr>
                        <a:t>5.09</a:t>
                      </a:r>
                    </a:p>
                  </a:txBody>
                  <a:tcPr anchor="ctr">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01790876"/>
                  </a:ext>
                </a:extLst>
              </a:tr>
            </a:tbl>
          </a:graphicData>
        </a:graphic>
      </p:graphicFrame>
    </p:spTree>
    <p:extLst>
      <p:ext uri="{BB962C8B-B14F-4D97-AF65-F5344CB8AC3E}">
        <p14:creationId xmlns:p14="http://schemas.microsoft.com/office/powerpoint/2010/main" val="263981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 ארה"ב, מר חיים וקסמן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458274407"/>
              </p:ext>
            </p:extLst>
          </p:nvPr>
        </p:nvGraphicFramePr>
        <p:xfrm>
          <a:off x="265475" y="1651036"/>
          <a:ext cx="11594117" cy="2988000"/>
        </p:xfrm>
        <a:graphic>
          <a:graphicData uri="http://schemas.openxmlformats.org/drawingml/2006/table">
            <a:tbl>
              <a:tblPr rtl="1" firstRow="1" bandRow="1">
                <a:tableStyleId>{5C22544A-7EE6-4342-B048-85BDC9FD1C3A}</a:tableStyleId>
              </a:tblPr>
              <a:tblGrid>
                <a:gridCol w="8044873">
                  <a:extLst>
                    <a:ext uri="{9D8B030D-6E8A-4147-A177-3AD203B41FA5}">
                      <a16:colId xmlns:a16="http://schemas.microsoft.com/office/drawing/2014/main" val="4212086157"/>
                    </a:ext>
                  </a:extLst>
                </a:gridCol>
                <a:gridCol w="887311">
                  <a:extLst>
                    <a:ext uri="{9D8B030D-6E8A-4147-A177-3AD203B41FA5}">
                      <a16:colId xmlns:a16="http://schemas.microsoft.com/office/drawing/2014/main" val="3669644278"/>
                    </a:ext>
                  </a:extLst>
                </a:gridCol>
                <a:gridCol w="887311">
                  <a:extLst>
                    <a:ext uri="{9D8B030D-6E8A-4147-A177-3AD203B41FA5}">
                      <a16:colId xmlns:a16="http://schemas.microsoft.com/office/drawing/2014/main" val="608925306"/>
                    </a:ext>
                  </a:extLst>
                </a:gridCol>
                <a:gridCol w="887311">
                  <a:extLst>
                    <a:ext uri="{9D8B030D-6E8A-4147-A177-3AD203B41FA5}">
                      <a16:colId xmlns:a16="http://schemas.microsoft.com/office/drawing/2014/main" val="1443552393"/>
                    </a:ext>
                  </a:extLst>
                </a:gridCol>
                <a:gridCol w="887311">
                  <a:extLst>
                    <a:ext uri="{9D8B030D-6E8A-4147-A177-3AD203B41FA5}">
                      <a16:colId xmlns:a16="http://schemas.microsoft.com/office/drawing/2014/main" val="2085826874"/>
                    </a:ext>
                  </a:extLst>
                </a:gridCol>
              </a:tblGrid>
              <a:tr h="540000">
                <a:tc>
                  <a:txBody>
                    <a:bodyPr/>
                    <a:lstStyle/>
                    <a:p>
                      <a:pPr algn="ctr" rtl="1"/>
                      <a:r>
                        <a:rPr lang="he-IL" sz="2000" b="1" kern="1200" dirty="0">
                          <a:solidFill>
                            <a:schemeClr val="lt1"/>
                          </a:solidFill>
                          <a:latin typeface="David" panose="020E0502060401010101" pitchFamily="34" charset="-79"/>
                          <a:ea typeface="+mn-ea"/>
                          <a:cs typeface="David" panose="020E0502060401010101" pitchFamily="34" charset="-79"/>
                        </a:rPr>
                        <a:t>השאלות:</a:t>
                      </a:r>
                    </a:p>
                  </a:txBody>
                  <a:tcPr anchor="ctr"/>
                </a:tc>
                <a:tc>
                  <a:txBody>
                    <a:bodyPr/>
                    <a:lstStyle/>
                    <a:p>
                      <a:pPr algn="ctr" rtl="1"/>
                      <a:r>
                        <a:rPr lang="he-IL" dirty="0">
                          <a:latin typeface="David" panose="020E0502060401010101" pitchFamily="34" charset="-79"/>
                          <a:cs typeface="David" panose="020E0502060401010101" pitchFamily="34" charset="-79"/>
                        </a:rPr>
                        <a:t>ממוצע</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מגמה</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מ"ד</a:t>
                      </a:r>
                    </a:p>
                  </a:txBody>
                  <a:tcPr anchor="ctr"/>
                </a:tc>
                <a:tc>
                  <a:txBody>
                    <a:bodyPr/>
                    <a:lstStyle/>
                    <a:p>
                      <a:pPr marL="0" algn="ctr" defTabSz="914400" rtl="1" eaLnBrk="1" latinLnBrk="0" hangingPunct="1"/>
                      <a:r>
                        <a:rPr lang="he-IL" sz="1800" b="1" kern="1200" dirty="0">
                          <a:solidFill>
                            <a:schemeClr val="lt1"/>
                          </a:solidFill>
                          <a:latin typeface="David" panose="020E0502060401010101" pitchFamily="34" charset="-79"/>
                          <a:ea typeface="+mn-ea"/>
                          <a:cs typeface="David" panose="020E0502060401010101" pitchFamily="34" charset="-79"/>
                        </a:rPr>
                        <a:t>בינ"ל</a:t>
                      </a:r>
                    </a:p>
                  </a:txBody>
                  <a:tcPr anchor="ctr"/>
                </a:tc>
                <a:extLst>
                  <a:ext uri="{0D108BD9-81ED-4DB2-BD59-A6C34878D82A}">
                    <a16:rowId xmlns:a16="http://schemas.microsoft.com/office/drawing/2014/main" val="3113162872"/>
                  </a:ext>
                </a:extLst>
              </a:tr>
              <a:tr h="612000">
                <a:tc>
                  <a:txBody>
                    <a:bodyPr/>
                    <a:lstStyle/>
                    <a:p>
                      <a:pPr rtl="1"/>
                      <a:r>
                        <a:rPr lang="he-IL" b="0" dirty="0">
                          <a:latin typeface="David" panose="020E0502060401010101" pitchFamily="34" charset="-79"/>
                          <a:cs typeface="David" panose="020E0502060401010101" pitchFamily="34" charset="-79"/>
                        </a:rPr>
                        <a:t>איכות </a:t>
                      </a:r>
                      <a:r>
                        <a:rPr lang="he-IL" b="1" dirty="0">
                          <a:latin typeface="David" panose="020E0502060401010101" pitchFamily="34" charset="-79"/>
                          <a:cs typeface="David" panose="020E0502060401010101" pitchFamily="34" charset="-79"/>
                        </a:rPr>
                        <a:t>ההכנה</a:t>
                      </a:r>
                      <a:r>
                        <a:rPr lang="he-IL" b="0" dirty="0">
                          <a:latin typeface="David" panose="020E0502060401010101" pitchFamily="34" charset="-79"/>
                          <a:cs typeface="David" panose="020E0502060401010101" pitchFamily="34" charset="-79"/>
                        </a:rPr>
                        <a:t> </a:t>
                      </a:r>
                      <a:r>
                        <a:rPr lang="he-IL" b="1" i="0" dirty="0">
                          <a:latin typeface="David" panose="020E0502060401010101" pitchFamily="34" charset="-79"/>
                          <a:cs typeface="David" panose="020E0502060401010101" pitchFamily="34" charset="-79"/>
                        </a:rPr>
                        <a:t>והטעינה המקדימה</a:t>
                      </a:r>
                      <a:r>
                        <a:rPr lang="he-IL" b="0" dirty="0">
                          <a:latin typeface="David" panose="020E0502060401010101" pitchFamily="34" charset="-79"/>
                          <a:cs typeface="David" panose="020E0502060401010101" pitchFamily="34" charset="-79"/>
                        </a:rPr>
                        <a:t> לסיור?</a:t>
                      </a:r>
                    </a:p>
                  </a:txBody>
                  <a:tcPr anchor="ctr"/>
                </a:tc>
                <a:tc>
                  <a:txBody>
                    <a:bodyPr/>
                    <a:lstStyle/>
                    <a:p>
                      <a:pPr marL="0" algn="ctr" defTabSz="914400" rtl="1" eaLnBrk="1" latinLnBrk="0" hangingPunct="1"/>
                      <a:r>
                        <a:rPr lang="he-IL" sz="2000" b="0" kern="1200" dirty="0">
                          <a:solidFill>
                            <a:srgbClr val="FF0000"/>
                          </a:solidFill>
                          <a:latin typeface="David" panose="020E0502060401010101" pitchFamily="34" charset="-79"/>
                          <a:ea typeface="+mn-ea"/>
                          <a:cs typeface="David" panose="020E0502060401010101" pitchFamily="34" charset="-79"/>
                        </a:rPr>
                        <a:t>4.40</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46206537"/>
                  </a:ext>
                </a:extLst>
              </a:tr>
              <a:tr h="612000">
                <a:tc>
                  <a:txBody>
                    <a:bodyPr/>
                    <a:lstStyle/>
                    <a:p>
                      <a:pPr rtl="1"/>
                      <a:r>
                        <a:rPr lang="he-IL" b="0" dirty="0">
                          <a:latin typeface="David" panose="020E0502060401010101" pitchFamily="34" charset="-79"/>
                          <a:cs typeface="David" panose="020E0502060401010101" pitchFamily="34" charset="-79"/>
                        </a:rPr>
                        <a:t>איכות תכני היעד- </a:t>
                      </a:r>
                      <a:r>
                        <a:rPr lang="he-IL" b="1" dirty="0">
                          <a:latin typeface="David" panose="020E0502060401010101" pitchFamily="34" charset="-79"/>
                          <a:cs typeface="David" panose="020E0502060401010101" pitchFamily="34" charset="-79"/>
                        </a:rPr>
                        <a:t>וושינגטון?</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4.65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u="none" kern="1200" dirty="0">
                          <a:solidFill>
                            <a:schemeClr val="tx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717569957"/>
                  </a:ext>
                </a:extLst>
              </a:tr>
              <a:tr h="61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איכות תכני היעד- </a:t>
                      </a: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ניו-יורק?</a:t>
                      </a:r>
                    </a:p>
                  </a:txBody>
                  <a:tcPr anchor="ctr"/>
                </a:tc>
                <a:tc>
                  <a:txBody>
                    <a:bodyPr/>
                    <a:lstStyle/>
                    <a:p>
                      <a:pPr marL="0" algn="ctr" defTabSz="914400" rtl="1" eaLnBrk="1" latinLnBrk="0" hangingPunct="1"/>
                      <a:r>
                        <a:rPr lang="he-IL" sz="2000" b="0" kern="1200" dirty="0">
                          <a:solidFill>
                            <a:srgbClr val="FF0000"/>
                          </a:solidFill>
                          <a:latin typeface="David" panose="020E0502060401010101" pitchFamily="34" charset="-79"/>
                          <a:ea typeface="+mn-ea"/>
                          <a:cs typeface="David" panose="020E0502060401010101" pitchFamily="34" charset="-79"/>
                        </a:rPr>
                        <a:t>4.18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u="none"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1262663538"/>
                  </a:ext>
                </a:extLst>
              </a:tr>
              <a:tr h="61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איכות תכני היעד- </a:t>
                      </a: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שיקאגו?</a:t>
                      </a:r>
                    </a:p>
                  </a:txBody>
                  <a:tcPr anchor="ctr"/>
                </a:tc>
                <a:tc>
                  <a:txBody>
                    <a:bodyPr/>
                    <a:lstStyle/>
                    <a:p>
                      <a:pPr marL="0" algn="ctr" defTabSz="914400" rtl="1" eaLnBrk="1" latinLnBrk="0" hangingPunct="1"/>
                      <a:r>
                        <a:rPr lang="he-IL" sz="2000" b="0" kern="1200" dirty="0">
                          <a:solidFill>
                            <a:srgbClr val="FF0000"/>
                          </a:solidFill>
                          <a:latin typeface="David" panose="020E0502060401010101" pitchFamily="34" charset="-79"/>
                          <a:ea typeface="+mn-ea"/>
                          <a:cs typeface="David" panose="020E0502060401010101" pitchFamily="34" charset="-79"/>
                        </a:rPr>
                        <a:t>4.48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0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2000" u="none" kern="1200" dirty="0">
                          <a:solidFill>
                            <a:schemeClr val="accent5"/>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65943250"/>
                  </a:ext>
                </a:extLst>
              </a:tr>
            </a:tbl>
          </a:graphicData>
        </a:graphic>
      </p:graphicFrame>
    </p:spTree>
    <p:extLst>
      <p:ext uri="{BB962C8B-B14F-4D97-AF65-F5344CB8AC3E}">
        <p14:creationId xmlns:p14="http://schemas.microsoft.com/office/powerpoint/2010/main" val="326120135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4842</TotalTime>
  <Words>5776</Words>
  <Application>Microsoft Office PowerPoint</Application>
  <PresentationFormat>מסך רחב</PresentationFormat>
  <Paragraphs>902</Paragraphs>
  <Slides>44</Slides>
  <Notes>1</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44</vt:i4>
      </vt:variant>
    </vt:vector>
  </HeadingPairs>
  <TitlesOfParts>
    <vt:vector size="53" baseType="lpstr">
      <vt:lpstr>AR BERKLEY</vt:lpstr>
      <vt:lpstr>Arial</vt:lpstr>
      <vt:lpstr>Calibri</vt:lpstr>
      <vt:lpstr>Calibri Light</vt:lpstr>
      <vt:lpstr>David</vt:lpstr>
      <vt:lpstr>Tahoma</vt:lpstr>
      <vt:lpstr>Times New Roman</vt:lpstr>
      <vt:lpstr>Wingdings</vt:lpstr>
      <vt:lpstr>ערכת נושא Office</vt:lpstr>
      <vt:lpstr>משוב סיכום השנה יולי 2018</vt:lpstr>
      <vt:lpstr>נתונים</vt:lpstr>
      <vt:lpstr>מצגת של PowerPoint‏</vt:lpstr>
      <vt:lpstr>סמינר שחיתות שלטונית, פרופ' סוזי נבות ומר שמוליק וייס</vt:lpstr>
      <vt:lpstr>סמינר צבא חברה, ממד"ה ומשה יהלומי</vt:lpstr>
      <vt:lpstr>סמינר כלכלה גלובאלית, מר דוד ברודט ועודד שמלא</vt:lpstr>
      <vt:lpstr>הובלת שינוי במע' מורכבות, פרופ' אורלי יחזקאל</vt:lpstr>
      <vt:lpstr>סיור ארה"ב, מר חיים וקסמן</vt:lpstr>
      <vt:lpstr>סיור ארה"ב, מר חיים וקסמן</vt:lpstr>
      <vt:lpstr>סיור ארה"ב, מר חיים וקסמן</vt:lpstr>
      <vt:lpstr>סיור ארה"ב, מר חיים וקסמן</vt:lpstr>
      <vt:lpstr>סיורים, ביקורים, ימי עיון בעונה המסכמת</vt:lpstr>
      <vt:lpstr>תכנים נוספים</vt:lpstr>
      <vt:lpstr>מצגת של PowerPoint‏</vt:lpstr>
      <vt:lpstr>מטרות ההכשרה במב"ל</vt:lpstr>
      <vt:lpstr>מטרות ההכשרה במב"ל</vt:lpstr>
      <vt:lpstr>מאפייני תוכנית הלימודים</vt:lpstr>
      <vt:lpstr>מרכיבי תוכנית הלימודים</vt:lpstr>
      <vt:lpstr>מרכיבי תוכנית הלימודים</vt:lpstr>
      <vt:lpstr>תכני הלימוד</vt:lpstr>
      <vt:lpstr>לימודי אסטרטגיה</vt:lpstr>
      <vt:lpstr>רלוונטיות וגמישות תוכנית הלימודים</vt:lpstr>
      <vt:lpstr>מצגת של PowerPoint‏</vt:lpstr>
      <vt:lpstr>סגל המב"ל</vt:lpstr>
      <vt:lpstr>סגל המב"ל</vt:lpstr>
      <vt:lpstr>סגל המב"ל</vt:lpstr>
      <vt:lpstr>מצגת של PowerPoint‏</vt:lpstr>
      <vt:lpstr>שיטות הלימוד</vt:lpstr>
      <vt:lpstr>תפיסת הלמידה</vt:lpstr>
      <vt:lpstr>רמת העומס בקורס</vt:lpstr>
      <vt:lpstr>מבנה שבוע אידיאלי</vt:lpstr>
      <vt:lpstr>ליווי עבודה שנתית/תזה</vt:lpstr>
      <vt:lpstr>סביבת הלמידה</vt:lpstr>
      <vt:lpstr>יצירת רשת עמיתים</vt:lpstr>
      <vt:lpstr>שילוב החניכים הבינ"ל</vt:lpstr>
      <vt:lpstr>מצגת של PowerPoint‏</vt:lpstr>
      <vt:lpstr>שביעות רצון מהקורס</vt:lpstr>
      <vt:lpstr>מוכנות הבוגר</vt:lpstr>
      <vt:lpstr>אינטגרציה- תכני הקורס</vt:lpstr>
      <vt:lpstr>אינטגרציה- שיטות וסביבת הלמידה</vt:lpstr>
      <vt:lpstr>אינטגרציה- סגל וחניכים</vt:lpstr>
      <vt:lpstr>אינטגרציה- מטרות ההכשרה</vt:lpstr>
      <vt:lpstr>מחזור מ"ה- Top 5</vt:lpstr>
      <vt:lpstr>מחזור מ"ו- מבט קדימה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oren</dc:creator>
  <cp:lastModifiedBy>oren shoham</cp:lastModifiedBy>
  <cp:revision>380</cp:revision>
  <cp:lastPrinted>2018-07-09T18:58:51Z</cp:lastPrinted>
  <dcterms:created xsi:type="dcterms:W3CDTF">2016-06-24T19:14:36Z</dcterms:created>
  <dcterms:modified xsi:type="dcterms:W3CDTF">2018-07-10T17:28:02Z</dcterms:modified>
</cp:coreProperties>
</file>