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1" r:id="rId3"/>
    <p:sldId id="382" r:id="rId4"/>
    <p:sldId id="282" r:id="rId5"/>
    <p:sldId id="308" r:id="rId6"/>
    <p:sldId id="375" r:id="rId7"/>
    <p:sldId id="30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26657" initials="u" lastIdx="1" clrIdx="0">
    <p:extLst>
      <p:ext uri="{19B8F6BF-5375-455C-9EA6-DF929625EA0E}">
        <p15:presenceInfo xmlns:p15="http://schemas.microsoft.com/office/powerpoint/2012/main" userId="S-1-5-21-3847189713-4100841140-3674433058-212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227" autoAdjust="0"/>
    <p:restoredTop sz="94660"/>
  </p:normalViewPr>
  <p:slideViewPr>
    <p:cSldViewPr snapToGrid="0">
      <p:cViewPr>
        <p:scale>
          <a:sx n="60" d="100"/>
          <a:sy n="60" d="100"/>
        </p:scale>
        <p:origin x="-104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3906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221796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169512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193664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1343582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223476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287588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195588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285523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313405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AD430287-BBE5-48B9-8A96-0D6C464C9D05}" type="datetimeFigureOut">
              <a:rPr lang="he-IL" smtClean="0"/>
              <a:t>ט'/חשון/תשפ"א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6E927AA-259F-4043-B1CE-8A66346BF046}" type="slidenum">
              <a:rPr lang="he-IL" smtClean="0"/>
              <a:t>‹#›</a:t>
            </a:fld>
            <a:endParaRPr lang="he-IL"/>
          </a:p>
        </p:txBody>
      </p:sp>
    </p:spTree>
    <p:extLst>
      <p:ext uri="{BB962C8B-B14F-4D97-AF65-F5344CB8AC3E}">
        <p14:creationId xmlns:p14="http://schemas.microsoft.com/office/powerpoint/2010/main" val="1404702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30287-BBE5-48B9-8A96-0D6C464C9D05}" type="datetimeFigureOut">
              <a:rPr lang="he-IL" smtClean="0"/>
              <a:t>ט'/חשון/תשפ"א</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927AA-259F-4043-B1CE-8A66346BF046}" type="slidenum">
              <a:rPr lang="he-IL" smtClean="0"/>
              <a:t>‹#›</a:t>
            </a:fld>
            <a:endParaRPr lang="he-IL"/>
          </a:p>
        </p:txBody>
      </p:sp>
    </p:spTree>
    <p:extLst>
      <p:ext uri="{BB962C8B-B14F-4D97-AF65-F5344CB8AC3E}">
        <p14:creationId xmlns:p14="http://schemas.microsoft.com/office/powerpoint/2010/main" val="26090722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77252" y="979714"/>
            <a:ext cx="11237495" cy="4201599"/>
          </a:xfrm>
        </p:spPr>
        <p:txBody>
          <a:bodyPr>
            <a:normAutofit fontScale="90000"/>
          </a:bodyPr>
          <a:lstStyle/>
          <a:p>
            <a:pPr rtl="0"/>
            <a:r>
              <a:rPr lang="en-US" sz="5300" dirty="0"/>
              <a:t>The Assassination of Prime Minister and Minister of Defense Yitzhak Rabin – </a:t>
            </a:r>
            <a:r>
              <a:rPr lang="en-US" sz="5300" dirty="0" smtClean="0"/>
              <a:t/>
            </a:r>
            <a:br>
              <a:rPr lang="en-US" sz="5300" dirty="0" smtClean="0"/>
            </a:br>
            <a:r>
              <a:rPr lang="en-US" sz="5300" dirty="0"/>
              <a:t/>
            </a:r>
            <a:br>
              <a:rPr lang="en-US" sz="5300" dirty="0"/>
            </a:br>
            <a:r>
              <a:rPr lang="en-US" sz="5300" dirty="0"/>
              <a:t>Basic terms and concepts </a:t>
            </a:r>
            <a:r>
              <a:rPr lang="en-US" sz="5300" dirty="0" smtClean="0"/>
              <a:t>as a</a:t>
            </a:r>
            <a:r>
              <a:rPr lang="en-US" sz="5300" dirty="0" smtClean="0"/>
              <a:t> </a:t>
            </a:r>
            <a:r>
              <a:rPr lang="en-US" sz="5300" dirty="0"/>
              <a:t>preparation for a lecture and </a:t>
            </a:r>
            <a:r>
              <a:rPr lang="en-US" sz="5300" dirty="0" smtClean="0"/>
              <a:t>discussion</a:t>
            </a:r>
            <a:r>
              <a:rPr lang="en-US" dirty="0"/>
              <a:t/>
            </a:r>
            <a:br>
              <a:rPr lang="en-US" dirty="0"/>
            </a:br>
            <a:endParaRPr lang="he-IL" dirty="0"/>
          </a:p>
        </p:txBody>
      </p:sp>
    </p:spTree>
    <p:extLst>
      <p:ext uri="{BB962C8B-B14F-4D97-AF65-F5344CB8AC3E}">
        <p14:creationId xmlns:p14="http://schemas.microsoft.com/office/powerpoint/2010/main" val="177942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65C1C6DD-7D0F-4E78-B78E-C2FC2EE57F47}"/>
              </a:ext>
            </a:extLst>
          </p:cNvPr>
          <p:cNvSpPr>
            <a:spLocks noGrp="1"/>
          </p:cNvSpPr>
          <p:nvPr>
            <p:ph idx="1"/>
          </p:nvPr>
        </p:nvSpPr>
        <p:spPr>
          <a:xfrm>
            <a:off x="237308" y="610372"/>
            <a:ext cx="11717383" cy="5343342"/>
          </a:xfrm>
        </p:spPr>
        <p:txBody>
          <a:bodyPr>
            <a:noAutofit/>
          </a:bodyPr>
          <a:lstStyle/>
          <a:p>
            <a:pPr algn="just" rtl="0"/>
            <a:r>
              <a:rPr lang="en-US" sz="2400" dirty="0"/>
              <a:t>Definition of the state - "a public of human beings within a particular territory of a country claiming for itself (successfully) the sole right to use violence under the law." </a:t>
            </a:r>
            <a:r>
              <a:rPr lang="en-US" sz="2100" dirty="0"/>
              <a:t>Max Weber</a:t>
            </a:r>
          </a:p>
          <a:p>
            <a:pPr algn="just" rtl="0"/>
            <a:endParaRPr lang="he-IL" sz="2400" dirty="0"/>
          </a:p>
          <a:p>
            <a:pPr algn="just" rtl="0"/>
            <a:r>
              <a:rPr lang="en-US" sz="2400" dirty="0"/>
              <a:t>Illegalism - an orientation that does not see respect for the law and the idea of ​​a rule of law as basic values, but forms of behavior that can be followed or not according to considerations of viability. </a:t>
            </a:r>
            <a:r>
              <a:rPr lang="en-US" sz="2100" dirty="0"/>
              <a:t>Ehud </a:t>
            </a:r>
            <a:r>
              <a:rPr lang="en-US" sz="2100" dirty="0" err="1"/>
              <a:t>Sprinzak</a:t>
            </a:r>
            <a:r>
              <a:rPr lang="en-US" sz="2100" dirty="0"/>
              <a:t> 1986</a:t>
            </a:r>
          </a:p>
          <a:p>
            <a:pPr algn="just" rtl="0"/>
            <a:r>
              <a:rPr lang="en-US" sz="2400" dirty="0"/>
              <a:t>Israeli culture advocates a state of law with a hint of behavioral </a:t>
            </a:r>
            <a:r>
              <a:rPr lang="en-US" sz="2400" dirty="0" err="1"/>
              <a:t>illegalism</a:t>
            </a:r>
            <a:r>
              <a:rPr lang="en-US" sz="2400" dirty="0"/>
              <a:t>. </a:t>
            </a:r>
            <a:r>
              <a:rPr lang="en-US" sz="2100" dirty="0"/>
              <a:t>Ehud </a:t>
            </a:r>
            <a:r>
              <a:rPr lang="en-US" sz="2100" dirty="0" err="1"/>
              <a:t>Sprinzak</a:t>
            </a:r>
            <a:r>
              <a:rPr lang="en-US" sz="2100" dirty="0"/>
              <a:t> </a:t>
            </a:r>
            <a:endParaRPr lang="en-US" sz="2100" dirty="0" smtClean="0"/>
          </a:p>
          <a:p>
            <a:pPr marL="0" indent="0" algn="just" rtl="0">
              <a:buNone/>
            </a:pPr>
            <a:endParaRPr lang="he-IL" sz="2400" dirty="0" smtClean="0"/>
          </a:p>
          <a:p>
            <a:pPr algn="just" rtl="0"/>
            <a:r>
              <a:rPr lang="en-US" sz="2400" dirty="0" smtClean="0"/>
              <a:t>Conceptualization </a:t>
            </a:r>
            <a:r>
              <a:rPr lang="en-US" sz="2400" dirty="0"/>
              <a:t>Terror - The term </a:t>
            </a:r>
            <a:r>
              <a:rPr lang="en-US" sz="2400" dirty="0" smtClean="0"/>
              <a:t>terror </a:t>
            </a:r>
            <a:r>
              <a:rPr lang="en-US" sz="2400" dirty="0"/>
              <a:t>is based on the Latin word Terror, which literally means horror or horrors.</a:t>
            </a:r>
          </a:p>
          <a:p>
            <a:pPr marL="0" indent="0" algn="just" rtl="0">
              <a:buNone/>
            </a:pPr>
            <a:r>
              <a:rPr lang="en-US" sz="2400" dirty="0"/>
              <a:t>Proposed definition of </a:t>
            </a:r>
            <a:r>
              <a:rPr lang="en-US" sz="2400" dirty="0" smtClean="0"/>
              <a:t>terror </a:t>
            </a:r>
            <a:r>
              <a:rPr lang="en-US" sz="2400" dirty="0"/>
              <a:t>- the deliberate or threatening use of violence against civilians or civilian targets in order to achieve political goals. </a:t>
            </a:r>
            <a:r>
              <a:rPr lang="en-US" sz="2100" dirty="0"/>
              <a:t>Boaz </a:t>
            </a:r>
            <a:r>
              <a:rPr lang="en-US" sz="2100" dirty="0" err="1"/>
              <a:t>Ganor</a:t>
            </a:r>
            <a:r>
              <a:rPr lang="en-US" sz="2100" dirty="0"/>
              <a:t>. 2003</a:t>
            </a:r>
            <a:endParaRPr lang="he-IL" sz="2100" dirty="0"/>
          </a:p>
        </p:txBody>
      </p:sp>
    </p:spTree>
    <p:extLst>
      <p:ext uri="{BB962C8B-B14F-4D97-AF65-F5344CB8AC3E}">
        <p14:creationId xmlns:p14="http://schemas.microsoft.com/office/powerpoint/2010/main" val="4112596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65C1C6DD-7D0F-4E78-B78E-C2FC2EE57F47}"/>
              </a:ext>
            </a:extLst>
          </p:cNvPr>
          <p:cNvSpPr>
            <a:spLocks noGrp="1"/>
          </p:cNvSpPr>
          <p:nvPr>
            <p:ph idx="1"/>
          </p:nvPr>
        </p:nvSpPr>
        <p:spPr>
          <a:xfrm>
            <a:off x="237308" y="104186"/>
            <a:ext cx="11717383" cy="5343342"/>
          </a:xfrm>
        </p:spPr>
        <p:txBody>
          <a:bodyPr>
            <a:noAutofit/>
          </a:bodyPr>
          <a:lstStyle/>
          <a:p>
            <a:pPr marL="0" indent="0" algn="just" rtl="0">
              <a:buNone/>
            </a:pPr>
            <a:r>
              <a:rPr lang="en-US" sz="2400" dirty="0"/>
              <a:t>Self-judgment (vigilantism) - taking the law into your own hands, on the pretext that law enforcement systems are ineffective. It is a violent act, carried out by groups of citizens out of a sense that the government does not provide them with the appropriate protection to which they are entitled by law. Vigilantism can be seen as a violent form of political participation, which is "a deliberate and manifest expression of action that concerns public policy and seeks to influence its design or </a:t>
            </a:r>
            <a:r>
              <a:rPr lang="en-US" sz="2400" dirty="0" smtClean="0"/>
              <a:t>implementation”.</a:t>
            </a:r>
            <a:endParaRPr lang="en-US" sz="2400" dirty="0"/>
          </a:p>
          <a:p>
            <a:pPr marL="0" indent="0" algn="l" rtl="0">
              <a:buNone/>
            </a:pPr>
            <a:endParaRPr lang="he-IL" sz="2400" dirty="0"/>
          </a:p>
          <a:p>
            <a:pPr marL="0" indent="0" algn="just" rtl="0">
              <a:buNone/>
            </a:pPr>
            <a:r>
              <a:rPr lang="he-IL" sz="2400" dirty="0"/>
              <a:t>"</a:t>
            </a:r>
            <a:r>
              <a:rPr lang="en-US" sz="2400" dirty="0"/>
              <a:t>Civil disobedience” - civil disobedience is a violation of the law intended to achieve a change in the policy or principle that the violated law or other law serves or expresses.</a:t>
            </a:r>
          </a:p>
          <a:p>
            <a:pPr marL="0" indent="0" algn="just" rtl="0">
              <a:buNone/>
            </a:pPr>
            <a:r>
              <a:rPr lang="en-US" sz="2400" dirty="0"/>
              <a:t>"Conscientious objection is a violation of a law whose purpose is more modest: saving the violator's conscience" </a:t>
            </a:r>
            <a:r>
              <a:rPr lang="en-US" sz="2100" dirty="0"/>
              <a:t>(Ganz, 1996: 120).</a:t>
            </a:r>
          </a:p>
          <a:p>
            <a:pPr marL="0" indent="0" algn="l" rtl="0">
              <a:buNone/>
            </a:pPr>
            <a:endParaRPr lang="he-IL" sz="2400" dirty="0"/>
          </a:p>
          <a:p>
            <a:pPr marL="0" indent="0" algn="just" rtl="0">
              <a:buNone/>
            </a:pPr>
            <a:r>
              <a:rPr lang="en-US" sz="2400" dirty="0"/>
              <a:t>Political violence - encompasses a space of political behaviors that are in the range between verbal violence and the act of terrorism. These include behaviors such as demonstrations of unauthorized protests, physical confrontation with security forces, damage to property, causing bodily harm, killing and political assassination. </a:t>
            </a:r>
          </a:p>
          <a:p>
            <a:pPr marL="0" indent="0" algn="l" rtl="0">
              <a:buNone/>
            </a:pPr>
            <a:r>
              <a:rPr lang="en-US" sz="2100" dirty="0"/>
              <a:t>Ehud </a:t>
            </a:r>
            <a:r>
              <a:rPr lang="en-US" sz="2100" dirty="0" err="1"/>
              <a:t>Sprinzak</a:t>
            </a:r>
            <a:r>
              <a:rPr lang="en-US" sz="2100" dirty="0"/>
              <a:t> between parliamentary protest and terrorism: political violence in Israel. Jerusalem Institute. 1995, pp. 6-8.</a:t>
            </a:r>
            <a:r>
              <a:rPr lang="en-US" sz="2400" dirty="0"/>
              <a:t/>
            </a:r>
            <a:br>
              <a:rPr lang="en-US" sz="2400" dirty="0"/>
            </a:br>
            <a:endParaRPr lang="he-IL" sz="2400" dirty="0"/>
          </a:p>
          <a:p>
            <a:pPr marL="0" indent="0">
              <a:buNone/>
            </a:pPr>
            <a:endParaRPr lang="he-IL" sz="2400" dirty="0"/>
          </a:p>
          <a:p>
            <a:endParaRPr lang="he-IL" sz="2400" dirty="0"/>
          </a:p>
          <a:p>
            <a:endParaRPr lang="he-IL" sz="2400" dirty="0"/>
          </a:p>
        </p:txBody>
      </p:sp>
    </p:spTree>
    <p:extLst>
      <p:ext uri="{BB962C8B-B14F-4D97-AF65-F5344CB8AC3E}">
        <p14:creationId xmlns:p14="http://schemas.microsoft.com/office/powerpoint/2010/main" val="154895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B64D097-1155-4434-B737-5C9DDAD79647}"/>
              </a:ext>
            </a:extLst>
          </p:cNvPr>
          <p:cNvSpPr>
            <a:spLocks noGrp="1"/>
          </p:cNvSpPr>
          <p:nvPr>
            <p:ph type="title"/>
          </p:nvPr>
        </p:nvSpPr>
        <p:spPr/>
        <p:txBody>
          <a:bodyPr>
            <a:normAutofit/>
          </a:bodyPr>
          <a:lstStyle/>
          <a:p>
            <a:pPr algn="ctr"/>
            <a:r>
              <a:rPr lang="en-US" sz="3600" dirty="0"/>
              <a:t>What is considered an act of terrorism in Israel?</a:t>
            </a:r>
            <a:endParaRPr lang="he-IL" sz="3600" dirty="0"/>
          </a:p>
        </p:txBody>
      </p:sp>
      <p:sp>
        <p:nvSpPr>
          <p:cNvPr id="3" name="מציין מיקום תוכן 2">
            <a:extLst>
              <a:ext uri="{FF2B5EF4-FFF2-40B4-BE49-F238E27FC236}">
                <a16:creationId xmlns:a16="http://schemas.microsoft.com/office/drawing/2014/main" id="{65C1C6DD-7D0F-4E78-B78E-C2FC2EE57F47}"/>
              </a:ext>
            </a:extLst>
          </p:cNvPr>
          <p:cNvSpPr>
            <a:spLocks noGrp="1"/>
          </p:cNvSpPr>
          <p:nvPr>
            <p:ph idx="1"/>
          </p:nvPr>
        </p:nvSpPr>
        <p:spPr>
          <a:xfrm>
            <a:off x="357509" y="1440614"/>
            <a:ext cx="11717383" cy="3500354"/>
          </a:xfrm>
        </p:spPr>
        <p:txBody>
          <a:bodyPr>
            <a:normAutofit fontScale="25000" lnSpcReduction="20000"/>
          </a:bodyPr>
          <a:lstStyle/>
          <a:p>
            <a:pPr algn="just" rtl="0"/>
            <a:r>
              <a:rPr lang="en-US" dirty="0" smtClean="0"/>
              <a:t>"</a:t>
            </a:r>
            <a:r>
              <a:rPr lang="en-US" sz="8400" dirty="0" smtClean="0"/>
              <a:t>Act of terrorism" - an act that constitutes an offense or threat of committing such an act, in respect of which all of the following exist:</a:t>
            </a:r>
          </a:p>
          <a:p>
            <a:pPr algn="just" rtl="0"/>
            <a:r>
              <a:rPr lang="en-US" sz="8400" dirty="0" smtClean="0"/>
              <a:t>(1) they were made out of political, religious, nationalist or ideological motives;</a:t>
            </a:r>
          </a:p>
          <a:p>
            <a:pPr algn="just" rtl="0"/>
            <a:r>
              <a:rPr lang="en-US" sz="8400" dirty="0" smtClean="0"/>
              <a:t>(2) they were made for the purpose of arousing fear or panic in the public or for the purpose of forcing a government or other governmental authority, including another government or governmental authority of a foreign country, or an international public organization, to take action or refrain from doing an act;</a:t>
            </a:r>
          </a:p>
          <a:p>
            <a:pPr algn="just" rtl="0"/>
            <a:r>
              <a:rPr lang="en-US" sz="8400" dirty="0" smtClean="0"/>
              <a:t>(3) In an act committed or in an act threatened by his act, there was one of the following, or a real risk to one of the following:</a:t>
            </a:r>
          </a:p>
          <a:p>
            <a:pPr algn="just" rtl="0"/>
            <a:r>
              <a:rPr lang="en-US" sz="8400" dirty="0" smtClean="0"/>
              <a:t>(A) serious injury to a person's body or liberty;</a:t>
            </a:r>
          </a:p>
          <a:p>
            <a:pPr algn="just" rtl="0"/>
            <a:r>
              <a:rPr lang="en-US" sz="8400" dirty="0" smtClean="0"/>
              <a:t>(B) serious harm to public safety or health;</a:t>
            </a:r>
          </a:p>
          <a:p>
            <a:pPr algn="just" rtl="0"/>
            <a:r>
              <a:rPr lang="en-US" sz="8400" dirty="0" smtClean="0"/>
              <a:t>(C) serious damage to property, in the circumstances in which it was committed there is a real possibility that it will cause serious damage as stated in sub-sections (a) or (b) and was done with the aim of causing such damage;</a:t>
            </a:r>
          </a:p>
          <a:p>
            <a:pPr algn="just" rtl="0"/>
            <a:r>
              <a:rPr lang="en-US" sz="8400" dirty="0" smtClean="0"/>
              <a:t>(D) serious injury to religious shrines; For this purpose, "religious shrines" - a place of worship or burial and religious articles;</a:t>
            </a:r>
          </a:p>
          <a:p>
            <a:pPr algn="l" rtl="0"/>
            <a:r>
              <a:rPr lang="en-US" sz="8400" dirty="0" smtClean="0"/>
              <a:t>(E) Serious damage to infrastructure, essential systems or services, or severe disruption thereof, or serious damage to the state economy or the environment</a:t>
            </a:r>
            <a:br>
              <a:rPr lang="en-US" sz="8400" dirty="0" smtClean="0"/>
            </a:br>
            <a:endParaRPr lang="he-IL" sz="8400" dirty="0" smtClean="0"/>
          </a:p>
          <a:p>
            <a:pPr marL="0" indent="0" algn="l" rtl="0">
              <a:buNone/>
            </a:pPr>
            <a:r>
              <a:rPr lang="en-US" sz="8400" dirty="0" smtClean="0"/>
              <a:t>Anti-Terrorism Law, 2016</a:t>
            </a:r>
            <a:endParaRPr lang="he-IL" sz="8400" dirty="0"/>
          </a:p>
        </p:txBody>
      </p:sp>
    </p:spTree>
    <p:extLst>
      <p:ext uri="{BB962C8B-B14F-4D97-AF65-F5344CB8AC3E}">
        <p14:creationId xmlns:p14="http://schemas.microsoft.com/office/powerpoint/2010/main" val="291805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FFD5B81F-0793-4CD9-BB9F-FBFE0336A880}"/>
              </a:ext>
            </a:extLst>
          </p:cNvPr>
          <p:cNvSpPr>
            <a:spLocks noGrp="1"/>
          </p:cNvSpPr>
          <p:nvPr>
            <p:ph idx="1"/>
          </p:nvPr>
        </p:nvSpPr>
        <p:spPr>
          <a:xfrm>
            <a:off x="629194" y="519338"/>
            <a:ext cx="10515600" cy="5398135"/>
          </a:xfrm>
        </p:spPr>
        <p:txBody>
          <a:bodyPr>
            <a:normAutofit/>
          </a:bodyPr>
          <a:lstStyle/>
          <a:p>
            <a:pPr marL="0" indent="0" algn="l" rtl="0">
              <a:buNone/>
            </a:pPr>
            <a:r>
              <a:rPr lang="en-US" b="1" dirty="0"/>
              <a:t>Nationalism</a:t>
            </a:r>
            <a:r>
              <a:rPr lang="he-IL" b="1" dirty="0"/>
              <a:t> </a:t>
            </a:r>
            <a:r>
              <a:rPr lang="en-US" b="1" dirty="0"/>
              <a:t/>
            </a:r>
            <a:br>
              <a:rPr lang="en-US" b="1" dirty="0"/>
            </a:br>
            <a:endParaRPr lang="en-US" b="1" dirty="0"/>
          </a:p>
          <a:p>
            <a:pPr marL="0" indent="0" algn="l">
              <a:buNone/>
            </a:pPr>
            <a:r>
              <a:rPr lang="en-US" b="1" dirty="0" err="1"/>
              <a:t>Ultranationalism</a:t>
            </a:r>
            <a:r>
              <a:rPr lang="en-US" sz="2400" dirty="0"/>
              <a:t> is "extreme nationalism that promotes the interest of one state or people above all others" </a:t>
            </a:r>
          </a:p>
          <a:p>
            <a:pPr marL="0" indent="0" algn="l">
              <a:buNone/>
            </a:pPr>
            <a:r>
              <a:rPr lang="en-US" sz="2400" dirty="0"/>
              <a:t> </a:t>
            </a:r>
            <a:r>
              <a:rPr lang="en-US" sz="2100" dirty="0"/>
              <a:t>Oxford English Dictionary. Retrieved 29 June 2017</a:t>
            </a:r>
          </a:p>
          <a:p>
            <a:pPr algn="l"/>
            <a:endParaRPr lang="en-US" sz="2400" dirty="0"/>
          </a:p>
          <a:p>
            <a:pPr marL="0" indent="0">
              <a:buNone/>
            </a:pPr>
            <a:endParaRPr lang="he-IL" sz="2000" b="1" u="sng" dirty="0"/>
          </a:p>
          <a:p>
            <a:pPr marL="0" indent="0" algn="l" rtl="0">
              <a:buNone/>
            </a:pPr>
            <a:r>
              <a:rPr lang="en-US" sz="2000" b="1" u="sng" dirty="0"/>
              <a:t>Characteristics of the extreme (radical) right in Israel:</a:t>
            </a:r>
            <a:endParaRPr lang="en-US" sz="2000" dirty="0"/>
          </a:p>
          <a:p>
            <a:pPr marL="0" indent="0" algn="l" rtl="0">
              <a:buNone/>
            </a:pPr>
            <a:r>
              <a:rPr lang="en-US" sz="2000" dirty="0"/>
              <a:t>The radical right in Israel consists of a combination of several key ideas: ultra-nationalism, non-legalism, non-acceptance of democracy and pluralism as formative worldviews in the country, xenophobia (ethnic hatred), ethnic discrimination and social Darwinism.</a:t>
            </a:r>
            <a:br>
              <a:rPr lang="en-US" sz="2000" dirty="0"/>
            </a:br>
            <a:r>
              <a:rPr lang="en-US" sz="1600" dirty="0"/>
              <a:t>Ehud </a:t>
            </a:r>
            <a:r>
              <a:rPr lang="en-US" sz="1600" dirty="0" err="1"/>
              <a:t>Sprinzak</a:t>
            </a:r>
            <a:r>
              <a:rPr lang="en-US" sz="1600" dirty="0"/>
              <a:t> 2006</a:t>
            </a:r>
            <a:endParaRPr lang="en-US" sz="2000" dirty="0"/>
          </a:p>
          <a:p>
            <a:endParaRPr lang="he-IL" sz="2400" dirty="0"/>
          </a:p>
        </p:txBody>
      </p:sp>
    </p:spTree>
    <p:extLst>
      <p:ext uri="{BB962C8B-B14F-4D97-AF65-F5344CB8AC3E}">
        <p14:creationId xmlns:p14="http://schemas.microsoft.com/office/powerpoint/2010/main" val="2067374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3927305-5B83-42BA-8718-799DD0D42CE6}"/>
              </a:ext>
            </a:extLst>
          </p:cNvPr>
          <p:cNvSpPr>
            <a:spLocks noGrp="1"/>
          </p:cNvSpPr>
          <p:nvPr>
            <p:ph type="title"/>
          </p:nvPr>
        </p:nvSpPr>
        <p:spPr/>
        <p:txBody>
          <a:bodyPr>
            <a:normAutofit/>
          </a:bodyPr>
          <a:lstStyle/>
          <a:p>
            <a:pPr algn="ctr" rtl="0"/>
            <a:r>
              <a:rPr lang="en-US" sz="3600" dirty="0"/>
              <a:t>Between Political Assassination and Targeted Killing</a:t>
            </a:r>
            <a:endParaRPr lang="he-IL" sz="3600" dirty="0"/>
          </a:p>
        </p:txBody>
      </p:sp>
      <p:sp>
        <p:nvSpPr>
          <p:cNvPr id="3" name="מציין מיקום תוכן 2">
            <a:extLst>
              <a:ext uri="{FF2B5EF4-FFF2-40B4-BE49-F238E27FC236}">
                <a16:creationId xmlns:a16="http://schemas.microsoft.com/office/drawing/2014/main" id="{CC96D328-7187-40E1-BF0E-498B4F26F7FA}"/>
              </a:ext>
            </a:extLst>
          </p:cNvPr>
          <p:cNvSpPr>
            <a:spLocks noGrp="1"/>
          </p:cNvSpPr>
          <p:nvPr>
            <p:ph sz="half" idx="1"/>
          </p:nvPr>
        </p:nvSpPr>
        <p:spPr>
          <a:xfrm>
            <a:off x="838200" y="1825625"/>
            <a:ext cx="5181600" cy="3645100"/>
          </a:xfrm>
          <a:ln>
            <a:solidFill>
              <a:schemeClr val="accent1"/>
            </a:solidFill>
          </a:ln>
        </p:spPr>
        <p:txBody>
          <a:bodyPr/>
          <a:lstStyle/>
          <a:p>
            <a:pPr marL="0" indent="0" algn="just" rtl="0">
              <a:buNone/>
            </a:pPr>
            <a:r>
              <a:rPr lang="en-US" sz="2600" dirty="0"/>
              <a:t>Assassination is the act of deliberately killing a prominent person such as a head of state or head of government. An assassination may be prompted by political and military motives.</a:t>
            </a:r>
          </a:p>
          <a:p>
            <a:pPr algn="ctr"/>
            <a:endParaRPr lang="en-US" b="1" dirty="0"/>
          </a:p>
          <a:p>
            <a:pPr marL="0" indent="0" algn="ctr" rtl="0">
              <a:buNone/>
            </a:pPr>
            <a:r>
              <a:rPr lang="en-US" dirty="0"/>
              <a:t> </a:t>
            </a:r>
            <a:r>
              <a:rPr lang="en-US" sz="1800" dirty="0"/>
              <a:t>William H. Putman 2010 Assassination Policy Under International Law</a:t>
            </a:r>
            <a:endParaRPr lang="he-IL" dirty="0"/>
          </a:p>
          <a:p>
            <a:pPr marL="0" indent="0" algn="ctr">
              <a:buNone/>
            </a:pPr>
            <a:endParaRPr lang="he-IL" dirty="0"/>
          </a:p>
        </p:txBody>
      </p:sp>
      <p:sp>
        <p:nvSpPr>
          <p:cNvPr id="5" name="מציין מיקום תוכן 4">
            <a:extLst>
              <a:ext uri="{FF2B5EF4-FFF2-40B4-BE49-F238E27FC236}">
                <a16:creationId xmlns:a16="http://schemas.microsoft.com/office/drawing/2014/main" id="{BCF8C75C-387E-4FD8-A08B-0CFDB595A460}"/>
              </a:ext>
            </a:extLst>
          </p:cNvPr>
          <p:cNvSpPr>
            <a:spLocks noGrp="1"/>
          </p:cNvSpPr>
          <p:nvPr>
            <p:ph sz="half" idx="2"/>
          </p:nvPr>
        </p:nvSpPr>
        <p:spPr>
          <a:xfrm>
            <a:off x="6172200" y="1825625"/>
            <a:ext cx="5181600" cy="3645100"/>
          </a:xfrm>
          <a:prstGeom prst="rect">
            <a:avLst/>
          </a:prstGeom>
          <a:ln>
            <a:solidFill>
              <a:schemeClr val="accent1"/>
            </a:solidFill>
          </a:ln>
        </p:spPr>
        <p:txBody>
          <a:bodyPr wrap="square">
            <a:spAutoFit/>
          </a:bodyPr>
          <a:lstStyle/>
          <a:p>
            <a:pPr marL="0" indent="0" algn="l" rtl="0">
              <a:buNone/>
            </a:pPr>
            <a:r>
              <a:rPr lang="en-US" sz="2600" b="1" dirty="0"/>
              <a:t>“Targeted </a:t>
            </a:r>
            <a:r>
              <a:rPr lang="en-US" sz="2600" b="1" dirty="0" smtClean="0"/>
              <a:t>killing” </a:t>
            </a:r>
            <a:r>
              <a:rPr lang="en-US" sz="2600" dirty="0"/>
              <a:t>is the intentional killing by a government or its agents of a civilian or "unlawful combatant" who is not in the government's custody. The target is a person asserted to be taking part in an armed conflict or terrorism…”</a:t>
            </a:r>
          </a:p>
          <a:p>
            <a:r>
              <a:rPr lang="en-US" dirty="0"/>
              <a:t> </a:t>
            </a:r>
          </a:p>
          <a:p>
            <a:r>
              <a:rPr lang="en-US" sz="1400" dirty="0"/>
              <a:t>Solis. G. D.  (2010) "The Law of Armed Conflict: International Humanitarian Law in War. Cambridge University Press.</a:t>
            </a:r>
            <a:endParaRPr lang="he-IL" sz="1400" dirty="0"/>
          </a:p>
        </p:txBody>
      </p:sp>
    </p:spTree>
    <p:extLst>
      <p:ext uri="{BB962C8B-B14F-4D97-AF65-F5344CB8AC3E}">
        <p14:creationId xmlns:p14="http://schemas.microsoft.com/office/powerpoint/2010/main" val="372732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F7E1AF1A-8F68-4732-9E45-950C8C63DF7F}"/>
              </a:ext>
            </a:extLst>
          </p:cNvPr>
          <p:cNvSpPr/>
          <p:nvPr/>
        </p:nvSpPr>
        <p:spPr>
          <a:xfrm>
            <a:off x="2011681" y="701938"/>
            <a:ext cx="8098970" cy="4524315"/>
          </a:xfrm>
          <a:prstGeom prst="rect">
            <a:avLst/>
          </a:prstGeom>
        </p:spPr>
        <p:txBody>
          <a:bodyPr wrap="square">
            <a:spAutoFit/>
          </a:bodyPr>
          <a:lstStyle/>
          <a:p>
            <a:pPr algn="ctr"/>
            <a:r>
              <a:rPr lang="en-US" sz="2800" dirty="0"/>
              <a:t>Penal Code - Incitement to Violence or Terrorism</a:t>
            </a:r>
            <a:r>
              <a:rPr lang="he-IL" sz="2800" dirty="0"/>
              <a:t> </a:t>
            </a:r>
          </a:p>
          <a:p>
            <a:pPr algn="ctr"/>
            <a:endParaRPr lang="he-IL" sz="2000" dirty="0"/>
          </a:p>
          <a:p>
            <a:pPr algn="ctr"/>
            <a:r>
              <a:rPr lang="en-US" sz="2000" dirty="0"/>
              <a:t>(Amendment No. 66) 2002</a:t>
            </a:r>
            <a:endParaRPr lang="he-IL" sz="2000" dirty="0"/>
          </a:p>
          <a:p>
            <a:pPr algn="ctr"/>
            <a:r>
              <a:rPr lang="en-US" sz="2000" b="1" dirty="0">
                <a:effectLst>
                  <a:outerShdw blurRad="38100" dist="38100" dir="2700000" algn="tl">
                    <a:srgbClr val="000000">
                      <a:alpha val="43137"/>
                    </a:srgbClr>
                  </a:outerShdw>
                </a:effectLst>
              </a:rPr>
              <a:t>Section 144 D. 2</a:t>
            </a:r>
          </a:p>
          <a:p>
            <a:pPr marL="457200" indent="-457200" algn="just">
              <a:buAutoNum type="alphaUcParenBoth"/>
            </a:pPr>
            <a:r>
              <a:rPr lang="en-US" sz="2000" dirty="0"/>
              <a:t>The publisher calls for an act of violence or terrorism, or words of praise, sympathy or encouragement for the act of violence or terrorism, support or identification with </a:t>
            </a:r>
            <a:r>
              <a:rPr lang="en-US" sz="2000" dirty="0" smtClean="0"/>
              <a:t>it </a:t>
            </a:r>
            <a:r>
              <a:rPr lang="en-US" sz="2000" dirty="0"/>
              <a:t>(in this section - provocative publication), and according to the content of the provocative publication and the circumstances in which it was published, for committing an act of violence or terrorism, he is </a:t>
            </a:r>
            <a:r>
              <a:rPr lang="en-US" sz="2000" dirty="0" smtClean="0"/>
              <a:t>liable-  </a:t>
            </a:r>
            <a:r>
              <a:rPr lang="en-US" sz="2000" dirty="0"/>
              <a:t>to imprisonment for five years.</a:t>
            </a:r>
          </a:p>
          <a:p>
            <a:pPr algn="ctr"/>
            <a:endParaRPr lang="he-IL" sz="2000" dirty="0"/>
          </a:p>
          <a:p>
            <a:pPr algn="just"/>
            <a:r>
              <a:rPr lang="en-US" sz="2000" dirty="0"/>
              <a:t>(B) In this section, "act of violence or terrorism" - an offense that harms a person's body or puts a person at risk of death or serious injury.</a:t>
            </a:r>
            <a:endParaRPr lang="he-IL" sz="2000" dirty="0"/>
          </a:p>
        </p:txBody>
      </p:sp>
    </p:spTree>
    <p:extLst>
      <p:ext uri="{BB962C8B-B14F-4D97-AF65-F5344CB8AC3E}">
        <p14:creationId xmlns:p14="http://schemas.microsoft.com/office/powerpoint/2010/main" val="1879592764"/>
      </p:ext>
    </p:extLst>
  </p:cSld>
  <p:clrMapOvr>
    <a:masterClrMapping/>
  </p:clrMapOvr>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37322</TotalTime>
  <Words>914</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The Assassination of Prime Minister and Minister of Defense Yitzhak Rabin –   Basic terms and concepts as a preparation for a lecture and discussion </vt:lpstr>
      <vt:lpstr>PowerPoint Presentation</vt:lpstr>
      <vt:lpstr>PowerPoint Presentation</vt:lpstr>
      <vt:lpstr>What is considered an act of terrorism in Israel?</vt:lpstr>
      <vt:lpstr>PowerPoint Presentation</vt:lpstr>
      <vt:lpstr>Between Political Assassination and Targeted Killing</vt:lpstr>
      <vt:lpstr>PowerPoint Presentation</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רצח פוליטי בישראל  ההתנקשות בראש הממשלה - יצחק רבין</dc:title>
  <dc:creator>u26657</dc:creator>
  <cp:lastModifiedBy>u26631</cp:lastModifiedBy>
  <cp:revision>564</cp:revision>
  <dcterms:created xsi:type="dcterms:W3CDTF">2019-08-18T09:12:59Z</dcterms:created>
  <dcterms:modified xsi:type="dcterms:W3CDTF">2020-10-27T18:12:45Z</dcterms:modified>
</cp:coreProperties>
</file>