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58" r:id="rId1"/>
  </p:sldMasterIdLst>
  <p:notesMasterIdLst>
    <p:notesMasterId r:id="rId53"/>
  </p:notesMasterIdLst>
  <p:sldIdLst>
    <p:sldId id="539" r:id="rId2"/>
    <p:sldId id="540" r:id="rId3"/>
    <p:sldId id="541" r:id="rId4"/>
    <p:sldId id="542" r:id="rId5"/>
    <p:sldId id="543" r:id="rId6"/>
    <p:sldId id="544" r:id="rId7"/>
    <p:sldId id="545" r:id="rId8"/>
    <p:sldId id="546" r:id="rId9"/>
    <p:sldId id="547" r:id="rId10"/>
    <p:sldId id="548" r:id="rId11"/>
    <p:sldId id="549" r:id="rId12"/>
    <p:sldId id="550" r:id="rId13"/>
    <p:sldId id="551" r:id="rId14"/>
    <p:sldId id="552" r:id="rId15"/>
    <p:sldId id="553" r:id="rId16"/>
    <p:sldId id="554" r:id="rId17"/>
    <p:sldId id="326" r:id="rId18"/>
    <p:sldId id="325" r:id="rId19"/>
    <p:sldId id="327" r:id="rId20"/>
    <p:sldId id="341" r:id="rId21"/>
    <p:sldId id="413" r:id="rId22"/>
    <p:sldId id="534" r:id="rId23"/>
    <p:sldId id="380" r:id="rId24"/>
    <p:sldId id="555" r:id="rId25"/>
    <p:sldId id="531" r:id="rId26"/>
    <p:sldId id="556" r:id="rId27"/>
    <p:sldId id="284" r:id="rId28"/>
    <p:sldId id="289" r:id="rId29"/>
    <p:sldId id="266" r:id="rId30"/>
    <p:sldId id="320" r:id="rId31"/>
    <p:sldId id="562" r:id="rId32"/>
    <p:sldId id="561" r:id="rId33"/>
    <p:sldId id="495" r:id="rId34"/>
    <p:sldId id="481" r:id="rId35"/>
    <p:sldId id="506" r:id="rId36"/>
    <p:sldId id="511" r:id="rId37"/>
    <p:sldId id="512" r:id="rId38"/>
    <p:sldId id="513" r:id="rId39"/>
    <p:sldId id="514" r:id="rId40"/>
    <p:sldId id="515" r:id="rId41"/>
    <p:sldId id="516" r:id="rId42"/>
    <p:sldId id="517" r:id="rId43"/>
    <p:sldId id="518" r:id="rId44"/>
    <p:sldId id="519" r:id="rId45"/>
    <p:sldId id="560" r:id="rId46"/>
    <p:sldId id="521" r:id="rId47"/>
    <p:sldId id="522" r:id="rId48"/>
    <p:sldId id="523" r:id="rId49"/>
    <p:sldId id="524" r:id="rId50"/>
    <p:sldId id="559" r:id="rId51"/>
    <p:sldId id="557" r:id="rId52"/>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18" autoAdjust="0"/>
    <p:restoredTop sz="81588" autoAdjust="0"/>
  </p:normalViewPr>
  <p:slideViewPr>
    <p:cSldViewPr snapToGrid="0">
      <p:cViewPr varScale="1">
        <p:scale>
          <a:sx n="51" d="100"/>
          <a:sy n="51" d="100"/>
        </p:scale>
        <p:origin x="-91" y="-37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http://www.cbs.gov.il/shnaton66/download/st16_01.xls"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ac\Home\Documents\&#1506;&#1493;&#1502;&#1512;%20&#1502;&#1493;&#1488;&#1489;\&#1490;&#1512;&#1508;&#1497;&#1501;%20OE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1"/>
          <c:order val="0"/>
          <c:tx>
            <c:v>Sweden pre</c:v>
          </c:tx>
          <c:spPr>
            <a:ln w="50800">
              <a:solidFill>
                <a:srgbClr val="FF0000"/>
              </a:solidFill>
            </a:ln>
          </c:spPr>
          <c:marker>
            <c:symbol val="none"/>
          </c:marker>
          <c:val>
            <c:numRef>
              <c:f>'[Real GDP_per_capita.xls.xml]Sheet2'!$B$60:$AV$60</c:f>
              <c:numCache>
                <c:formatCode>0%</c:formatCode>
                <c:ptCount val="47"/>
                <c:pt idx="0">
                  <c:v>1.2499196827836356</c:v>
                </c:pt>
                <c:pt idx="1">
                  <c:v>1.2136771688896992</c:v>
                </c:pt>
                <c:pt idx="2">
                  <c:v>1.187834459728224</c:v>
                </c:pt>
                <c:pt idx="3">
                  <c:v>1.1745597326788033</c:v>
                </c:pt>
                <c:pt idx="4">
                  <c:v>1.1897929345732454</c:v>
                </c:pt>
                <c:pt idx="5">
                  <c:v>1.2211323775105221</c:v>
                </c:pt>
                <c:pt idx="6">
                  <c:v>1.1886910977536425</c:v>
                </c:pt>
                <c:pt idx="7">
                  <c:v>1.1403615242109675</c:v>
                </c:pt>
                <c:pt idx="8">
                  <c:v>1.1262041098267985</c:v>
                </c:pt>
                <c:pt idx="9">
                  <c:v>1.1310482783772517</c:v>
                </c:pt>
                <c:pt idx="10">
                  <c:v>1.1275175030270641</c:v>
                </c:pt>
                <c:pt idx="11">
                  <c:v>1.1204724835734698</c:v>
                </c:pt>
                <c:pt idx="12">
                  <c:v>1.1333285372045845</c:v>
                </c:pt>
                <c:pt idx="13">
                  <c:v>1.1374813430870048</c:v>
                </c:pt>
                <c:pt idx="14">
                  <c:v>1.1481968090042245</c:v>
                </c:pt>
                <c:pt idx="15">
                  <c:v>1.1381726396982028</c:v>
                </c:pt>
                <c:pt idx="16">
                  <c:v>1.1388308734187298</c:v>
                </c:pt>
                <c:pt idx="17">
                  <c:v>1.1449412238820051</c:v>
                </c:pt>
                <c:pt idx="18">
                  <c:v>1.1347151063927299</c:v>
                </c:pt>
                <c:pt idx="19">
                  <c:v>1.1263140594074288</c:v>
                </c:pt>
                <c:pt idx="20">
                  <c:v>1.1034521780948277</c:v>
                </c:pt>
                <c:pt idx="21">
                  <c:v>1.0798413776765676</c:v>
                </c:pt>
                <c:pt idx="22">
                  <c:v>1.0541274126920706</c:v>
                </c:pt>
                <c:pt idx="23">
                  <c:v>1.0227640168166832</c:v>
                </c:pt>
              </c:numCache>
            </c:numRef>
          </c:val>
          <c:extLst xmlns:c16r2="http://schemas.microsoft.com/office/drawing/2015/06/chart">
            <c:ext xmlns:c16="http://schemas.microsoft.com/office/drawing/2014/chart" uri="{C3380CC4-5D6E-409C-BE32-E72D297353CC}">
              <c16:uniqueId val="{00000000-D0E6-444B-832E-F77961E30175}"/>
            </c:ext>
          </c:extLst>
        </c:ser>
        <c:ser>
          <c:idx val="0"/>
          <c:order val="1"/>
          <c:tx>
            <c:strRef>
              <c:f>'[Real GDP_per_capita.xls.xml]Sheet2'!$A$53</c:f>
              <c:strCache>
                <c:ptCount val="1"/>
                <c:pt idx="0">
                  <c:v>Sweden</c:v>
                </c:pt>
              </c:strCache>
            </c:strRef>
          </c:tx>
          <c:spPr>
            <a:ln w="50800">
              <a:solidFill>
                <a:srgbClr val="FF0000"/>
              </a:solidFill>
            </a:ln>
          </c:spPr>
          <c:marker>
            <c:symbol val="none"/>
          </c:marker>
          <c:cat>
            <c:strRef>
              <c:f>'[Real GDP_per_capita.xls.xml]Sheet2'!$B$2:$AV$2</c:f>
              <c:strCache>
                <c:ptCount val="47"/>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strCache>
            </c:strRef>
          </c:cat>
          <c:val>
            <c:numRef>
              <c:f>'[Real GDP_per_capita.xls.xml]Sheet2'!$B$53:$AV$53</c:f>
              <c:numCache>
                <c:formatCode>0%</c:formatCode>
                <c:ptCount val="47"/>
                <c:pt idx="0">
                  <c:v>1.2499196827836356</c:v>
                </c:pt>
                <c:pt idx="1">
                  <c:v>1.2136771688896992</c:v>
                </c:pt>
                <c:pt idx="2">
                  <c:v>1.187834459728224</c:v>
                </c:pt>
                <c:pt idx="3">
                  <c:v>1.1745597326788033</c:v>
                </c:pt>
                <c:pt idx="4">
                  <c:v>1.1897929345732454</c:v>
                </c:pt>
                <c:pt idx="5">
                  <c:v>1.2211323775105221</c:v>
                </c:pt>
                <c:pt idx="6">
                  <c:v>1.1886910977536425</c:v>
                </c:pt>
                <c:pt idx="7">
                  <c:v>1.1403615242109675</c:v>
                </c:pt>
                <c:pt idx="8">
                  <c:v>1.1262041098267985</c:v>
                </c:pt>
                <c:pt idx="9">
                  <c:v>1.1310482783772517</c:v>
                </c:pt>
                <c:pt idx="10">
                  <c:v>1.1275175030270641</c:v>
                </c:pt>
                <c:pt idx="11">
                  <c:v>1.1204724835734698</c:v>
                </c:pt>
                <c:pt idx="12">
                  <c:v>1.1333285372045845</c:v>
                </c:pt>
                <c:pt idx="13">
                  <c:v>1.1374813430870048</c:v>
                </c:pt>
                <c:pt idx="14">
                  <c:v>1.1481968090042245</c:v>
                </c:pt>
                <c:pt idx="15">
                  <c:v>1.1381726396982028</c:v>
                </c:pt>
                <c:pt idx="16">
                  <c:v>1.1388308734187298</c:v>
                </c:pt>
                <c:pt idx="17">
                  <c:v>1.1449412238820051</c:v>
                </c:pt>
                <c:pt idx="18">
                  <c:v>1.1347151063927299</c:v>
                </c:pt>
                <c:pt idx="19">
                  <c:v>1.1263140594074288</c:v>
                </c:pt>
                <c:pt idx="20">
                  <c:v>1.1034521780948277</c:v>
                </c:pt>
                <c:pt idx="21">
                  <c:v>1.0798413776765676</c:v>
                </c:pt>
                <c:pt idx="22">
                  <c:v>1.0541274126920706</c:v>
                </c:pt>
                <c:pt idx="23">
                  <c:v>1.0227640168166832</c:v>
                </c:pt>
                <c:pt idx="24">
                  <c:v>1.029587146079646</c:v>
                </c:pt>
                <c:pt idx="25">
                  <c:v>1.0397556666873786</c:v>
                </c:pt>
                <c:pt idx="26">
                  <c:v>1.0278065941938048</c:v>
                </c:pt>
                <c:pt idx="27">
                  <c:v>1.0219310459003097</c:v>
                </c:pt>
                <c:pt idx="28">
                  <c:v>1.0358523631381673</c:v>
                </c:pt>
                <c:pt idx="29">
                  <c:v>1.0489388208052997</c:v>
                </c:pt>
                <c:pt idx="30">
                  <c:v>1.0582355442877378</c:v>
                </c:pt>
                <c:pt idx="31">
                  <c:v>1.0562957139893838</c:v>
                </c:pt>
                <c:pt idx="32">
                  <c:v>1.0617702886451386</c:v>
                </c:pt>
                <c:pt idx="33">
                  <c:v>1.0715066273010416</c:v>
                </c:pt>
                <c:pt idx="34">
                  <c:v>1.0827628869081987</c:v>
                </c:pt>
                <c:pt idx="35">
                  <c:v>1.0857530255896519</c:v>
                </c:pt>
                <c:pt idx="36">
                  <c:v>1.1011599884854555</c:v>
                </c:pt>
                <c:pt idx="37">
                  <c:v>1.1024321853634762</c:v>
                </c:pt>
                <c:pt idx="38">
                  <c:v>1.0941009358317784</c:v>
                </c:pt>
                <c:pt idx="39">
                  <c:v>1.0737598911033084</c:v>
                </c:pt>
                <c:pt idx="40">
                  <c:v>1.1117870796234781</c:v>
                </c:pt>
                <c:pt idx="41">
                  <c:v>1.1201105206982118</c:v>
                </c:pt>
                <c:pt idx="42">
                  <c:v>1.1102083717059372</c:v>
                </c:pt>
                <c:pt idx="43">
                  <c:v>1.108529038052311</c:v>
                </c:pt>
                <c:pt idx="44">
                  <c:v>1.1099315839038948</c:v>
                </c:pt>
                <c:pt idx="45">
                  <c:v>1.1191112750760852</c:v>
                </c:pt>
                <c:pt idx="46">
                  <c:v>1.1246613616435108</c:v>
                </c:pt>
              </c:numCache>
            </c:numRef>
          </c:val>
          <c:extLst xmlns:c16r2="http://schemas.microsoft.com/office/drawing/2015/06/chart">
            <c:ext xmlns:c16="http://schemas.microsoft.com/office/drawing/2014/chart" uri="{C3380CC4-5D6E-409C-BE32-E72D297353CC}">
              <c16:uniqueId val="{00000001-D0E6-444B-832E-F77961E30175}"/>
            </c:ext>
          </c:extLst>
        </c:ser>
        <c:dLbls/>
        <c:marker val="1"/>
        <c:axId val="43675648"/>
        <c:axId val="43677184"/>
      </c:lineChart>
      <c:catAx>
        <c:axId val="43675648"/>
        <c:scaling>
          <c:orientation val="minMax"/>
        </c:scaling>
        <c:axPos val="b"/>
        <c:tickLblPos val="nextTo"/>
        <c:txPr>
          <a:bodyPr/>
          <a:lstStyle/>
          <a:p>
            <a:pPr>
              <a:defRPr sz="1100"/>
            </a:pPr>
            <a:endParaRPr lang="en-US"/>
          </a:p>
        </c:txPr>
        <c:crossAx val="43677184"/>
        <c:crosses val="autoZero"/>
        <c:auto val="1"/>
        <c:lblAlgn val="ctr"/>
        <c:lblOffset val="100"/>
      </c:catAx>
      <c:valAx>
        <c:axId val="43677184"/>
        <c:scaling>
          <c:orientation val="minMax"/>
          <c:max val="1.3"/>
          <c:min val="0.9"/>
        </c:scaling>
        <c:axPos val="l"/>
        <c:majorGridlines/>
        <c:numFmt formatCode="0%" sourceLinked="1"/>
        <c:tickLblPos val="nextTo"/>
        <c:txPr>
          <a:bodyPr/>
          <a:lstStyle/>
          <a:p>
            <a:pPr>
              <a:defRPr sz="1200"/>
            </a:pPr>
            <a:endParaRPr lang="en-US"/>
          </a:p>
        </c:txPr>
        <c:crossAx val="43675648"/>
        <c:crosses val="autoZero"/>
        <c:crossBetween val="between"/>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4"/>
  <c:chart>
    <c:plotArea>
      <c:layout/>
      <c:lineChart>
        <c:grouping val="standard"/>
        <c:ser>
          <c:idx val="0"/>
          <c:order val="0"/>
          <c:tx>
            <c:v>יצוא</c:v>
          </c:tx>
          <c:spPr>
            <a:ln w="38100" cap="rnd" cmpd="sng" algn="ctr">
              <a:solidFill>
                <a:schemeClr val="accent2">
                  <a:tint val="77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'ST16-01'!$G$8:$G$42</c:f>
              <c:numCache>
                <c:formatCode>#,##0\ </c:formatCode>
                <c:ptCount val="35"/>
                <c:pt idx="0">
                  <c:v>8673.6</c:v>
                </c:pt>
                <c:pt idx="1">
                  <c:v>8907</c:v>
                </c:pt>
                <c:pt idx="2">
                  <c:v>8392.4</c:v>
                </c:pt>
                <c:pt idx="3">
                  <c:v>8471.7999999999975</c:v>
                </c:pt>
                <c:pt idx="4">
                  <c:v>9198.1</c:v>
                </c:pt>
                <c:pt idx="5">
                  <c:v>9977.2999999999975</c:v>
                </c:pt>
                <c:pt idx="6">
                  <c:v>11015.6</c:v>
                </c:pt>
                <c:pt idx="7">
                  <c:v>13109</c:v>
                </c:pt>
                <c:pt idx="8">
                  <c:v>14473.9</c:v>
                </c:pt>
                <c:pt idx="9">
                  <c:v>15490.3</c:v>
                </c:pt>
                <c:pt idx="10">
                  <c:v>17312</c:v>
                </c:pt>
                <c:pt idx="11">
                  <c:v>16903.599999999995</c:v>
                </c:pt>
                <c:pt idx="12">
                  <c:v>19432</c:v>
                </c:pt>
                <c:pt idx="13">
                  <c:v>20892.7</c:v>
                </c:pt>
                <c:pt idx="14">
                  <c:v>23820.5</c:v>
                </c:pt>
                <c:pt idx="15">
                  <c:v>27566</c:v>
                </c:pt>
                <c:pt idx="16">
                  <c:v>29780.9</c:v>
                </c:pt>
                <c:pt idx="17">
                  <c:v>31993.7</c:v>
                </c:pt>
                <c:pt idx="18">
                  <c:v>33157.199999999997</c:v>
                </c:pt>
                <c:pt idx="19">
                  <c:v>38259</c:v>
                </c:pt>
                <c:pt idx="20">
                  <c:v>47164.4</c:v>
                </c:pt>
                <c:pt idx="21">
                  <c:v>41002.5</c:v>
                </c:pt>
                <c:pt idx="22">
                  <c:v>39860.300000000003</c:v>
                </c:pt>
                <c:pt idx="23">
                  <c:v>44119.7</c:v>
                </c:pt>
                <c:pt idx="24">
                  <c:v>53107.7</c:v>
                </c:pt>
                <c:pt idx="25">
                  <c:v>58217.4</c:v>
                </c:pt>
                <c:pt idx="26">
                  <c:v>63028.5</c:v>
                </c:pt>
                <c:pt idx="27">
                  <c:v>72718.399999999994</c:v>
                </c:pt>
                <c:pt idx="28">
                  <c:v>83642.8</c:v>
                </c:pt>
                <c:pt idx="29">
                  <c:v>69553.399999999994</c:v>
                </c:pt>
                <c:pt idx="30">
                  <c:v>82211.8</c:v>
                </c:pt>
                <c:pt idx="31">
                  <c:v>94434.2</c:v>
                </c:pt>
                <c:pt idx="32">
                  <c:v>95692.7</c:v>
                </c:pt>
                <c:pt idx="33">
                  <c:v>97155.199999999997</c:v>
                </c:pt>
                <c:pt idx="34">
                  <c:v>98711.7</c:v>
                </c:pt>
              </c:numCache>
            </c:numRef>
          </c:val>
          <c:extLst xmlns:c16r2="http://schemas.microsoft.com/office/drawing/2015/06/chart">
            <c:ext xmlns:c16="http://schemas.microsoft.com/office/drawing/2014/chart" uri="{C3380CC4-5D6E-409C-BE32-E72D297353CC}">
              <c16:uniqueId val="{00000000-8679-44E4-BFD7-D8C3A93DFEEA}"/>
            </c:ext>
          </c:extLst>
        </c:ser>
        <c:ser>
          <c:idx val="1"/>
          <c:order val="1"/>
          <c:tx>
            <c:v>יבוא</c:v>
          </c:tx>
          <c:spPr>
            <a:ln w="38100" cap="rnd" cmpd="sng" algn="ctr">
              <a:solidFill>
                <a:schemeClr val="accent2">
                  <a:shade val="76000"/>
                </a:schemeClr>
              </a:solidFill>
              <a:prstDash val="solid"/>
              <a:round/>
            </a:ln>
            <a:effectLst/>
          </c:spPr>
          <c:marker>
            <c:symbol val="none"/>
          </c:marker>
          <c:cat>
            <c:numRef>
              <c:f>'ST16-01'!$K$8:$K$42</c:f>
              <c:numCache>
                <c:formatCode>General_)</c:formatCode>
                <c:ptCount val="3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numCache>
            </c:numRef>
          </c:cat>
          <c:val>
            <c:numRef>
              <c:f>'ST16-01'!$J$8:$J$42</c:f>
              <c:numCache>
                <c:formatCode>#,##0\ </c:formatCode>
                <c:ptCount val="35"/>
                <c:pt idx="0">
                  <c:v>11195.9</c:v>
                </c:pt>
                <c:pt idx="1">
                  <c:v>12016</c:v>
                </c:pt>
                <c:pt idx="2">
                  <c:v>11572.6</c:v>
                </c:pt>
                <c:pt idx="3">
                  <c:v>11769.9</c:v>
                </c:pt>
                <c:pt idx="4">
                  <c:v>11765.5</c:v>
                </c:pt>
                <c:pt idx="5">
                  <c:v>11605.8</c:v>
                </c:pt>
                <c:pt idx="6">
                  <c:v>12475.6</c:v>
                </c:pt>
                <c:pt idx="7">
                  <c:v>16407.7</c:v>
                </c:pt>
                <c:pt idx="8">
                  <c:v>17067</c:v>
                </c:pt>
                <c:pt idx="9">
                  <c:v>17323.2</c:v>
                </c:pt>
                <c:pt idx="10">
                  <c:v>20228</c:v>
                </c:pt>
                <c:pt idx="11">
                  <c:v>22271.4</c:v>
                </c:pt>
                <c:pt idx="12">
                  <c:v>23933.9</c:v>
                </c:pt>
                <c:pt idx="13">
                  <c:v>26930</c:v>
                </c:pt>
                <c:pt idx="14">
                  <c:v>30317.3</c:v>
                </c:pt>
                <c:pt idx="15">
                  <c:v>35357</c:v>
                </c:pt>
                <c:pt idx="16">
                  <c:v>37652.1</c:v>
                </c:pt>
                <c:pt idx="17">
                  <c:v>37312</c:v>
                </c:pt>
                <c:pt idx="18">
                  <c:v>36110.400000000001</c:v>
                </c:pt>
                <c:pt idx="19">
                  <c:v>41085.4</c:v>
                </c:pt>
                <c:pt idx="20">
                  <c:v>47094.7</c:v>
                </c:pt>
                <c:pt idx="21">
                  <c:v>43947.8</c:v>
                </c:pt>
                <c:pt idx="22">
                  <c:v>43205.2</c:v>
                </c:pt>
                <c:pt idx="23">
                  <c:v>44954.7</c:v>
                </c:pt>
                <c:pt idx="24">
                  <c:v>52767.1</c:v>
                </c:pt>
                <c:pt idx="25">
                  <c:v>58136.1</c:v>
                </c:pt>
                <c:pt idx="26">
                  <c:v>62489.2</c:v>
                </c:pt>
                <c:pt idx="27">
                  <c:v>73839.399999999994</c:v>
                </c:pt>
                <c:pt idx="28">
                  <c:v>84475.199999999997</c:v>
                </c:pt>
                <c:pt idx="29">
                  <c:v>63569</c:v>
                </c:pt>
                <c:pt idx="30">
                  <c:v>77021.100000000006</c:v>
                </c:pt>
                <c:pt idx="31">
                  <c:v>92771.1</c:v>
                </c:pt>
                <c:pt idx="32">
                  <c:v>92418.3</c:v>
                </c:pt>
                <c:pt idx="33">
                  <c:v>91923.1</c:v>
                </c:pt>
                <c:pt idx="34">
                  <c:v>93715.1</c:v>
                </c:pt>
              </c:numCache>
            </c:numRef>
          </c:val>
          <c:extLst xmlns:c16r2="http://schemas.microsoft.com/office/drawing/2015/06/chart">
            <c:ext xmlns:c16="http://schemas.microsoft.com/office/drawing/2014/chart" uri="{C3380CC4-5D6E-409C-BE32-E72D297353CC}">
              <c16:uniqueId val="{00000001-8679-44E4-BFD7-D8C3A93DFEEA}"/>
            </c:ext>
          </c:extLst>
        </c:ser>
        <c:dLbls/>
        <c:marker val="1"/>
        <c:axId val="62229504"/>
        <c:axId val="62247680"/>
      </c:lineChart>
      <c:catAx>
        <c:axId val="62229504"/>
        <c:scaling>
          <c:orientation val="minMax"/>
        </c:scaling>
        <c:axPos val="b"/>
        <c:numFmt formatCode="General_)" sourceLinked="1"/>
        <c:tickLblPos val="nextTo"/>
        <c:spPr>
          <a:noFill/>
          <a:ln w="12700" cap="flat" cmpd="sng" algn="ctr">
            <a:solidFill>
              <a:schemeClr val="tx1">
                <a:tint val="75000"/>
              </a:schemeClr>
            </a:solidFill>
            <a:prstDash val="solid"/>
            <a:round/>
          </a:ln>
          <a:effectLst/>
        </c:spPr>
        <c:txPr>
          <a:bodyPr rot="-2700000" spcFirstLastPara="1" vertOverflow="ellipsis" wrap="square" anchor="ctr" anchorCtr="1"/>
          <a:lstStyle/>
          <a:p>
            <a:pPr>
              <a:defRPr sz="1000" b="0" i="0" u="none" strike="noStrike" kern="1200" baseline="0">
                <a:solidFill>
                  <a:schemeClr val="tx1"/>
                </a:solidFill>
                <a:latin typeface="+mn-lt"/>
                <a:ea typeface="+mn-ea"/>
                <a:cs typeface="+mn-cs"/>
              </a:defRPr>
            </a:pPr>
            <a:endParaRPr lang="en-US"/>
          </a:p>
        </c:txPr>
        <c:crossAx val="62247680"/>
        <c:crosses val="autoZero"/>
        <c:auto val="1"/>
        <c:lblAlgn val="ctr"/>
        <c:lblOffset val="100"/>
        <c:tickLblSkip val="2"/>
      </c:catAx>
      <c:valAx>
        <c:axId val="62247680"/>
        <c:scaling>
          <c:orientation val="minMax"/>
        </c:scaling>
        <c:axPos val="l"/>
        <c:majorGridlines>
          <c:spPr>
            <a:ln w="12700" cap="flat" cmpd="sng" algn="ctr">
              <a:solidFill>
                <a:schemeClr val="tx1">
                  <a:tint val="7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sz="1400" b="0" dirty="0" smtClean="0"/>
                  <a:t>Millions of dollars</a:t>
                </a:r>
                <a:endParaRPr lang="en-US" sz="1400" b="0" dirty="0"/>
              </a:p>
            </c:rich>
          </c:tx>
          <c:layout/>
          <c:spPr>
            <a:noFill/>
            <a:ln>
              <a:noFill/>
            </a:ln>
            <a:effectLst/>
          </c:spPr>
        </c:title>
        <c:numFmt formatCode="#,##0\ " sourceLinked="1"/>
        <c:tickLblPos val="nextTo"/>
        <c:spPr>
          <a:noFill/>
          <a:ln w="12700"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2229504"/>
        <c:crosses val="autoZero"/>
        <c:crossBetween val="between"/>
      </c:valAx>
      <c:spPr>
        <a:noFill/>
        <a:ln>
          <a:noFill/>
        </a:ln>
        <a:effectLst/>
      </c:spPr>
    </c:plotArea>
    <c:legend>
      <c:legendPos val="b"/>
      <c:layout>
        <c:manualLayout>
          <c:xMode val="edge"/>
          <c:yMode val="edge"/>
          <c:x val="0.41257394325098212"/>
          <c:y val="0.89512574711295223"/>
          <c:w val="0.22812148308983174"/>
          <c:h val="0.10487425288704789"/>
        </c:manualLayout>
      </c:layout>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chart>
  <c:spPr>
    <a:noFill/>
    <a:ln w="12700" cap="flat" cmpd="sng" algn="ctr">
      <a:noFill/>
      <a:prstDash val="solid"/>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4.5540359539489275E-2"/>
          <c:y val="0.10686164229471316"/>
          <c:w val="0.94892455578602541"/>
          <c:h val="0.82725585612994168"/>
        </c:manualLayout>
      </c:layout>
      <c:scatterChart>
        <c:scatterStyle val="lineMarker"/>
        <c:ser>
          <c:idx val="0"/>
          <c:order val="0"/>
          <c:spPr>
            <a:ln w="28575">
              <a:noFill/>
            </a:ln>
          </c:spPr>
          <c:marker>
            <c:symbol val="diamond"/>
            <c:size val="5"/>
            <c:spPr>
              <a:solidFill>
                <a:schemeClr val="accent1"/>
              </a:solidFill>
              <a:ln>
                <a:solidFill>
                  <a:sysClr val="windowText" lastClr="000000"/>
                </a:solidFill>
              </a:ln>
            </c:spPr>
          </c:marker>
          <c:dLbls>
            <c:dLbl>
              <c:idx val="0"/>
              <c:layout/>
              <c:tx>
                <c:strRef>
                  <c:f>'Fig21'!$Q$4</c:f>
                  <c:strCache>
                    <c:ptCount val="1"/>
                    <c:pt idx="0">
                      <c:v>Aus</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{12455396-9224-4B1B-B48B-2A798BABE532}</c15:txfldGUID>
                      <c15:f>'Fig21'!$Q$4</c15:f>
                      <c15:dlblFieldTableCache>
                        <c:ptCount val="1"/>
                        <c:pt idx="0">
                          <c:v>Aus</c:v>
                        </c:pt>
                      </c15:dlblFieldTableCache>
                    </c15:dlblFTEntry>
                  </c15:dlblFieldTable>
                  <c15:showDataLabelsRange val="0"/>
                </c:ext>
                <c:ext xmlns:c16="http://schemas.microsoft.com/office/drawing/2014/chart" uri="{C3380CC4-5D6E-409C-BE32-E72D297353CC}">
                  <c16:uniqueId val="{00000000-2651-4F45-8B2A-49F46D610460}"/>
                </c:ext>
              </c:extLst>
            </c:dLbl>
            <c:dLbl>
              <c:idx val="1"/>
              <c:layout/>
              <c:tx>
                <c:strRef>
                  <c:f>'Fig21'!$Q$5</c:f>
                  <c:strCache>
                    <c:ptCount val="1"/>
                    <c:pt idx="0">
                      <c:v>Aut</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{39E7CA36-B2B9-4B1D-BAA6-97ED382A5CA4}</c15:txfldGUID>
                      <c15:f>'Fig21'!$Q$5</c15:f>
                      <c15:dlblFieldTableCache>
                        <c:ptCount val="1"/>
                        <c:pt idx="0">
                          <c:v>Aut</c:v>
                        </c:pt>
                      </c15:dlblFieldTableCache>
                    </c15:dlblFTEntry>
                  </c15:dlblFieldTable>
                  <c15:showDataLabelsRange val="0"/>
                </c:ext>
                <c:ext xmlns:c16="http://schemas.microsoft.com/office/drawing/2014/chart" uri="{C3380CC4-5D6E-409C-BE32-E72D297353CC}">
                  <c16:uniqueId val="{00000001-2651-4F45-8B2A-49F46D610460}"/>
                </c:ext>
              </c:extLst>
            </c:dLbl>
            <c:dLbl>
              <c:idx val="2"/>
              <c:layout/>
              <c:tx>
                <c:strRef>
                  <c:f>'Fig21'!$Q$6</c:f>
                  <c:strCache>
                    <c:ptCount val="1"/>
                    <c:pt idx="0">
                      <c:v>Bel</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{9C7F33BA-BB7D-4EDA-B09A-C1C433281781}</c15:txfldGUID>
                      <c15:f>'Fig21'!$Q$6</c15:f>
                      <c15:dlblFieldTableCache>
                        <c:ptCount val="1"/>
                        <c:pt idx="0">
                          <c:v>Bel</c:v>
                        </c:pt>
                      </c15:dlblFieldTableCache>
                    </c15:dlblFTEntry>
                  </c15:dlblFieldTable>
                  <c15:showDataLabelsRange val="0"/>
                </c:ext>
                <c:ext xmlns:c16="http://schemas.microsoft.com/office/drawing/2014/chart" uri="{C3380CC4-5D6E-409C-BE32-E72D297353CC}">
                  <c16:uniqueId val="{00000002-2651-4F45-8B2A-49F46D610460}"/>
                </c:ext>
              </c:extLst>
            </c:dLbl>
            <c:dLbl>
              <c:idx val="3"/>
              <c:layout/>
              <c:tx>
                <c:strRef>
                  <c:f>'Fig21'!$Q$7</c:f>
                  <c:strCache>
                    <c:ptCount val="1"/>
                    <c:pt idx="0">
                      <c:v>Can</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{A21DD2A6-3995-4139-BAEF-3BA2719A4C20}</c15:txfldGUID>
                      <c15:f>'Fig21'!$Q$7</c15:f>
                      <c15:dlblFieldTableCache>
                        <c:ptCount val="1"/>
                        <c:pt idx="0">
                          <c:v>Can</c:v>
                        </c:pt>
                      </c15:dlblFieldTableCache>
                    </c15:dlblFTEntry>
                  </c15:dlblFieldTable>
                  <c15:showDataLabelsRange val="0"/>
                </c:ext>
                <c:ext xmlns:c16="http://schemas.microsoft.com/office/drawing/2014/chart" uri="{C3380CC4-5D6E-409C-BE32-E72D297353CC}">
                  <c16:uniqueId val="{00000003-2651-4F45-8B2A-49F46D610460}"/>
                </c:ext>
              </c:extLst>
            </c:dLbl>
            <c:dLbl>
              <c:idx val="4"/>
              <c:layout/>
              <c:tx>
                <c:strRef>
                  <c:f>'Fig21'!$Q$8</c:f>
                  <c:strCache>
                    <c:ptCount val="1"/>
                    <c:pt idx="0">
                      <c:v>Cze</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{1AD7845F-44FD-481E-AEB4-0566654A8CB4}</c15:txfldGUID>
                      <c15:f>'Fig21'!$Q$8</c15:f>
                      <c15:dlblFieldTableCache>
                        <c:ptCount val="1"/>
                        <c:pt idx="0">
                          <c:v>Cze</c:v>
                        </c:pt>
                      </c15:dlblFieldTableCache>
                    </c15:dlblFTEntry>
                  </c15:dlblFieldTable>
                  <c15:showDataLabelsRange val="0"/>
                </c:ext>
                <c:ext xmlns:c16="http://schemas.microsoft.com/office/drawing/2014/chart" uri="{C3380CC4-5D6E-409C-BE32-E72D297353CC}">
                  <c16:uniqueId val="{00000004-2651-4F45-8B2A-49F46D610460}"/>
                </c:ext>
              </c:extLst>
            </c:dLbl>
            <c:dLbl>
              <c:idx val="5"/>
              <c:layout/>
              <c:tx>
                <c:strRef>
                  <c:f>'Fig21'!$Q$9</c:f>
                  <c:strCache>
                    <c:ptCount val="1"/>
                    <c:pt idx="0">
                      <c:v>Dnk</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{613180A2-E4C7-4D47-B83C-F82326854DD2}</c15:txfldGUID>
                      <c15:f>'Fig21'!$Q$9</c15:f>
                      <c15:dlblFieldTableCache>
                        <c:ptCount val="1"/>
                        <c:pt idx="0">
                          <c:v>Dnk</c:v>
                        </c:pt>
                      </c15:dlblFieldTableCache>
                    </c15:dlblFTEntry>
                  </c15:dlblFieldTable>
                  <c15:showDataLabelsRange val="0"/>
                </c:ext>
                <c:ext xmlns:c16="http://schemas.microsoft.com/office/drawing/2014/chart" uri="{C3380CC4-5D6E-409C-BE32-E72D297353CC}">
                  <c16:uniqueId val="{00000005-2651-4F45-8B2A-49F46D610460}"/>
                </c:ext>
              </c:extLst>
            </c:dLbl>
            <c:dLbl>
              <c:idx val="6"/>
              <c:layout/>
              <c:tx>
                <c:strRef>
                  <c:f>'Fig21'!$Q$10</c:f>
                  <c:strCache>
                    <c:ptCount val="1"/>
                    <c:pt idx="0">
                      <c:v>Fin</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{1127CCDD-F39C-4C4A-BBC5-BBDA7C2DAE74}</c15:txfldGUID>
                      <c15:f>'Fig21'!$Q$10</c15:f>
                      <c15:dlblFieldTableCache>
                        <c:ptCount val="1"/>
                        <c:pt idx="0">
                          <c:v>Fin</c:v>
                        </c:pt>
                      </c15:dlblFieldTableCache>
                    </c15:dlblFTEntry>
                  </c15:dlblFieldTable>
                  <c15:showDataLabelsRange val="0"/>
                </c:ext>
                <c:ext xmlns:c16="http://schemas.microsoft.com/office/drawing/2014/chart" uri="{C3380CC4-5D6E-409C-BE32-E72D297353CC}">
                  <c16:uniqueId val="{00000006-2651-4F45-8B2A-49F46D610460}"/>
                </c:ext>
              </c:extLst>
            </c:dLbl>
            <c:dLbl>
              <c:idx val="7"/>
              <c:layout/>
              <c:tx>
                <c:strRef>
                  <c:f>'Fig21'!$Q$11</c:f>
                  <c:strCache>
                    <c:ptCount val="1"/>
                    <c:pt idx="0">
                      <c:v>Fra</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{BDFD9C20-D5A1-417F-946B-59A399AEF402}</c15:txfldGUID>
                      <c15:f>'Fig21'!$Q$11</c15:f>
                      <c15:dlblFieldTableCache>
                        <c:ptCount val="1"/>
                        <c:pt idx="0">
                          <c:v>Fra</c:v>
                        </c:pt>
                      </c15:dlblFieldTableCache>
                    </c15:dlblFTEntry>
                  </c15:dlblFieldTable>
                  <c15:showDataLabelsRange val="0"/>
                </c:ext>
                <c:ext xmlns:c16="http://schemas.microsoft.com/office/drawing/2014/chart" uri="{C3380CC4-5D6E-409C-BE32-E72D297353CC}">
                  <c16:uniqueId val="{00000007-2651-4F45-8B2A-49F46D610460}"/>
                </c:ext>
              </c:extLst>
            </c:dLbl>
            <c:dLbl>
              <c:idx val="8"/>
              <c:layout/>
              <c:tx>
                <c:strRef>
                  <c:f>'Fig21'!$Q$12</c:f>
                  <c:strCache>
                    <c:ptCount val="1"/>
                    <c:pt idx="0">
                      <c:v>Deu</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{085C31B6-C8A6-449F-86B1-FAB55234EAC1}</c15:txfldGUID>
                      <c15:f>'Fig21'!$Q$12</c15:f>
                      <c15:dlblFieldTableCache>
                        <c:ptCount val="1"/>
                        <c:pt idx="0">
                          <c:v>Deu</c:v>
                        </c:pt>
                      </c15:dlblFieldTableCache>
                    </c15:dlblFTEntry>
                  </c15:dlblFieldTable>
                  <c15:showDataLabelsRange val="0"/>
                </c:ext>
                <c:ext xmlns:c16="http://schemas.microsoft.com/office/drawing/2014/chart" uri="{C3380CC4-5D6E-409C-BE32-E72D297353CC}">
                  <c16:uniqueId val="{00000008-2651-4F45-8B2A-49F46D610460}"/>
                </c:ext>
              </c:extLst>
            </c:dLbl>
            <c:dLbl>
              <c:idx val="9"/>
              <c:layout/>
              <c:tx>
                <c:strRef>
                  <c:f>'Fig21'!$Q$13</c:f>
                  <c:strCache>
                    <c:ptCount val="1"/>
                    <c:pt idx="0">
                      <c:v>Grc</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{32381AB7-E73B-40C2-8333-7E22B1F69D37}</c15:txfldGUID>
                      <c15:f>'Fig21'!$Q$13</c15:f>
                      <c15:dlblFieldTableCache>
                        <c:ptCount val="1"/>
                        <c:pt idx="0">
                          <c:v>Grc</c:v>
                        </c:pt>
                      </c15:dlblFieldTableCache>
                    </c15:dlblFTEntry>
                  </c15:dlblFieldTable>
                  <c15:showDataLabelsRange val="0"/>
                </c:ext>
                <c:ext xmlns:c16="http://schemas.microsoft.com/office/drawing/2014/chart" uri="{C3380CC4-5D6E-409C-BE32-E72D297353CC}">
                  <c16:uniqueId val="{00000009-2651-4F45-8B2A-49F46D610460}"/>
                </c:ext>
              </c:extLst>
            </c:dLbl>
            <c:dLbl>
              <c:idx val="10"/>
              <c:layout/>
              <c:tx>
                <c:strRef>
                  <c:f>'Fig21'!$Q$14</c:f>
                  <c:strCache>
                    <c:ptCount val="1"/>
                    <c:pt idx="0">
                      <c:v>Hun</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{1D01C03E-0CB6-4336-BBAC-182AA30F235E}</c15:txfldGUID>
                      <c15:f>'Fig21'!$Q$14</c15:f>
                      <c15:dlblFieldTableCache>
                        <c:ptCount val="1"/>
                        <c:pt idx="0">
                          <c:v>Hun</c:v>
                        </c:pt>
                      </c15:dlblFieldTableCache>
                    </c15:dlblFTEntry>
                  </c15:dlblFieldTable>
                  <c15:showDataLabelsRange val="0"/>
                </c:ext>
                <c:ext xmlns:c16="http://schemas.microsoft.com/office/drawing/2014/chart" uri="{C3380CC4-5D6E-409C-BE32-E72D297353CC}">
                  <c16:uniqueId val="{0000000A-2651-4F45-8B2A-49F46D610460}"/>
                </c:ext>
              </c:extLst>
            </c:dLbl>
            <c:dLbl>
              <c:idx val="11"/>
              <c:layout/>
              <c:tx>
                <c:strRef>
                  <c:f>'Fig21'!$Q$15</c:f>
                  <c:strCache>
                    <c:ptCount val="1"/>
                    <c:pt idx="0">
                      <c:v>Irl</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{CE2EF7EE-2A88-4662-826C-5A7D22DE632B}</c15:txfldGUID>
                      <c15:f>'Fig21'!$Q$15</c15:f>
                      <c15:dlblFieldTableCache>
                        <c:ptCount val="1"/>
                        <c:pt idx="0">
                          <c:v>Irl</c:v>
                        </c:pt>
                      </c15:dlblFieldTableCache>
                    </c15:dlblFTEntry>
                  </c15:dlblFieldTable>
                  <c15:showDataLabelsRange val="0"/>
                </c:ext>
                <c:ext xmlns:c16="http://schemas.microsoft.com/office/drawing/2014/chart" uri="{C3380CC4-5D6E-409C-BE32-E72D297353CC}">
                  <c16:uniqueId val="{0000000B-2651-4F45-8B2A-49F46D610460}"/>
                </c:ext>
              </c:extLst>
            </c:dLbl>
            <c:dLbl>
              <c:idx val="12"/>
              <c:layout>
                <c:manualLayout>
                  <c:x val="-2.9850746268656716E-2"/>
                  <c:y val="2.7906969930545093E-2"/>
                </c:manualLayout>
              </c:layout>
              <c:tx>
                <c:strRef>
                  <c:f>'Fig21'!$Q$16</c:f>
                  <c:strCache>
                    <c:ptCount val="1"/>
                    <c:pt idx="0">
                      <c:v>Ita</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{6CF3DF53-2084-4CBE-8F7C-4946483FFCEA}</c15:txfldGUID>
                      <c15:f>'Fig21'!$Q$16</c15:f>
                      <c15:dlblFieldTableCache>
                        <c:ptCount val="1"/>
                        <c:pt idx="0">
                          <c:v>Ita</c:v>
                        </c:pt>
                      </c15:dlblFieldTableCache>
                    </c15:dlblFTEntry>
                  </c15:dlblFieldTable>
                  <c15:showDataLabelsRange val="0"/>
                </c:ext>
                <c:ext xmlns:c16="http://schemas.microsoft.com/office/drawing/2014/chart" uri="{C3380CC4-5D6E-409C-BE32-E72D297353CC}">
                  <c16:uniqueId val="{0000000C-2651-4F45-8B2A-49F46D610460}"/>
                </c:ext>
              </c:extLst>
            </c:dLbl>
            <c:dLbl>
              <c:idx val="13"/>
              <c:layout/>
              <c:tx>
                <c:strRef>
                  <c:f>'Fig21'!$Q$17</c:f>
                  <c:strCache>
                    <c:ptCount val="1"/>
                    <c:pt idx="0">
                      <c:v>Kor</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{FA077C66-3DD2-4CB9-B249-55543D06EF89}</c15:txfldGUID>
                      <c15:f>'Fig21'!$Q$17</c15:f>
                      <c15:dlblFieldTableCache>
                        <c:ptCount val="1"/>
                        <c:pt idx="0">
                          <c:v>Kor</c:v>
                        </c:pt>
                      </c15:dlblFieldTableCache>
                    </c15:dlblFTEntry>
                  </c15:dlblFieldTable>
                  <c15:showDataLabelsRange val="0"/>
                </c:ext>
                <c:ext xmlns:c16="http://schemas.microsoft.com/office/drawing/2014/chart" uri="{C3380CC4-5D6E-409C-BE32-E72D297353CC}">
                  <c16:uniqueId val="{0000000D-2651-4F45-8B2A-49F46D610460}"/>
                </c:ext>
              </c:extLst>
            </c:dLbl>
            <c:dLbl>
              <c:idx val="14"/>
              <c:layout/>
              <c:tx>
                <c:strRef>
                  <c:f>'Fig21'!$Q$18</c:f>
                  <c:strCache>
                    <c:ptCount val="1"/>
                    <c:pt idx="0">
                      <c:v>Lux</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{7ACFFB20-9DFA-4D09-8136-4B3EAD0125FF}</c15:txfldGUID>
                      <c15:f>'Fig21'!$Q$18</c15:f>
                      <c15:dlblFieldTableCache>
                        <c:ptCount val="1"/>
                        <c:pt idx="0">
                          <c:v>Lux</c:v>
                        </c:pt>
                      </c15:dlblFieldTableCache>
                    </c15:dlblFTEntry>
                  </c15:dlblFieldTable>
                  <c15:showDataLabelsRange val="0"/>
                </c:ext>
                <c:ext xmlns:c16="http://schemas.microsoft.com/office/drawing/2014/chart" uri="{C3380CC4-5D6E-409C-BE32-E72D297353CC}">
                  <c16:uniqueId val="{0000000E-2651-4F45-8B2A-49F46D610460}"/>
                </c:ext>
              </c:extLst>
            </c:dLbl>
            <c:dLbl>
              <c:idx val="15"/>
              <c:layout>
                <c:manualLayout>
                  <c:x val="-1.1940298507462961E-2"/>
                  <c:y val="-9.3023233101817548E-3"/>
                </c:manualLayout>
              </c:layout>
              <c:tx>
                <c:strRef>
                  <c:f>'Fig21'!$Q$19</c:f>
                  <c:strCache>
                    <c:ptCount val="1"/>
                    <c:pt idx="0">
                      <c:v>Mex</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{3B7DC9F2-5BA7-43C7-A371-FC936896EA59}</c15:txfldGUID>
                      <c15:f>'Fig21'!$Q$19</c15:f>
                      <c15:dlblFieldTableCache>
                        <c:ptCount val="1"/>
                        <c:pt idx="0">
                          <c:v>Mex</c:v>
                        </c:pt>
                      </c15:dlblFieldTableCache>
                    </c15:dlblFTEntry>
                  </c15:dlblFieldTable>
                  <c15:showDataLabelsRange val="0"/>
                </c:ext>
                <c:ext xmlns:c16="http://schemas.microsoft.com/office/drawing/2014/chart" uri="{C3380CC4-5D6E-409C-BE32-E72D297353CC}">
                  <c16:uniqueId val="{0000000F-2651-4F45-8B2A-49F46D610460}"/>
                </c:ext>
              </c:extLst>
            </c:dLbl>
            <c:dLbl>
              <c:idx val="16"/>
              <c:layout/>
              <c:tx>
                <c:strRef>
                  <c:f>'Fig21'!$Q$20</c:f>
                  <c:strCache>
                    <c:ptCount val="1"/>
                    <c:pt idx="0">
                      <c:v>Nld</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{D5846BFC-F5EA-478D-80B8-1B15F9DB1B87}</c15:txfldGUID>
                      <c15:f>'Fig21'!$Q$20</c15:f>
                      <c15:dlblFieldTableCache>
                        <c:ptCount val="1"/>
                        <c:pt idx="0">
                          <c:v>Nld</c:v>
                        </c:pt>
                      </c15:dlblFieldTableCache>
                    </c15:dlblFTEntry>
                  </c15:dlblFieldTable>
                  <c15:showDataLabelsRange val="0"/>
                </c:ext>
                <c:ext xmlns:c16="http://schemas.microsoft.com/office/drawing/2014/chart" uri="{C3380CC4-5D6E-409C-BE32-E72D297353CC}">
                  <c16:uniqueId val="{00000010-2651-4F45-8B2A-49F46D610460}"/>
                </c:ext>
              </c:extLst>
            </c:dLbl>
            <c:dLbl>
              <c:idx val="17"/>
              <c:layout/>
              <c:tx>
                <c:strRef>
                  <c:f>'Fig21'!$Q$21</c:f>
                  <c:strCache>
                    <c:ptCount val="1"/>
                    <c:pt idx="0">
                      <c:v>Nzl</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{37E12501-6C59-486A-B118-D2DCE7DFFC8C}</c15:txfldGUID>
                      <c15:f>'Fig21'!$Q$21</c15:f>
                      <c15:dlblFieldTableCache>
                        <c:ptCount val="1"/>
                        <c:pt idx="0">
                          <c:v>Nzl</c:v>
                        </c:pt>
                      </c15:dlblFieldTableCache>
                    </c15:dlblFTEntry>
                  </c15:dlblFieldTable>
                  <c15:showDataLabelsRange val="0"/>
                </c:ext>
                <c:ext xmlns:c16="http://schemas.microsoft.com/office/drawing/2014/chart" uri="{C3380CC4-5D6E-409C-BE32-E72D297353CC}">
                  <c16:uniqueId val="{00000011-2651-4F45-8B2A-49F46D610460}"/>
                </c:ext>
              </c:extLst>
            </c:dLbl>
            <c:dLbl>
              <c:idx val="18"/>
              <c:layout>
                <c:manualLayout>
                  <c:x val="-7.9601990049752124E-3"/>
                  <c:y val="-1.8604646620363395E-2"/>
                </c:manualLayout>
              </c:layout>
              <c:tx>
                <c:strRef>
                  <c:f>'Fig21'!$Q$22</c:f>
                  <c:strCache>
                    <c:ptCount val="1"/>
                    <c:pt idx="0">
                      <c:v>Nor</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{E83F91B2-0D5A-47DF-B02E-6042491F6C2B}</c15:txfldGUID>
                      <c15:f>'Fig21'!$Q$22</c15:f>
                      <c15:dlblFieldTableCache>
                        <c:ptCount val="1"/>
                        <c:pt idx="0">
                          <c:v>Nor</c:v>
                        </c:pt>
                      </c15:dlblFieldTableCache>
                    </c15:dlblFTEntry>
                  </c15:dlblFieldTable>
                  <c15:showDataLabelsRange val="0"/>
                </c:ext>
                <c:ext xmlns:c16="http://schemas.microsoft.com/office/drawing/2014/chart" uri="{C3380CC4-5D6E-409C-BE32-E72D297353CC}">
                  <c16:uniqueId val="{00000012-2651-4F45-8B2A-49F46D610460}"/>
                </c:ext>
              </c:extLst>
            </c:dLbl>
            <c:dLbl>
              <c:idx val="19"/>
              <c:layout/>
              <c:tx>
                <c:strRef>
                  <c:f>'Fig21'!$Q$23</c:f>
                  <c:strCache>
                    <c:ptCount val="1"/>
                    <c:pt idx="0">
                      <c:v>Pol</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{5864C928-8088-4207-A5E0-F5B6E54F54A8}</c15:txfldGUID>
                      <c15:f>'Fig21'!$Q$23</c15:f>
                      <c15:dlblFieldTableCache>
                        <c:ptCount val="1"/>
                        <c:pt idx="0">
                          <c:v>Pol</c:v>
                        </c:pt>
                      </c15:dlblFieldTableCache>
                    </c15:dlblFTEntry>
                  </c15:dlblFieldTable>
                  <c15:showDataLabelsRange val="0"/>
                </c:ext>
                <c:ext xmlns:c16="http://schemas.microsoft.com/office/drawing/2014/chart" uri="{C3380CC4-5D6E-409C-BE32-E72D297353CC}">
                  <c16:uniqueId val="{00000013-2651-4F45-8B2A-49F46D610460}"/>
                </c:ext>
              </c:extLst>
            </c:dLbl>
            <c:dLbl>
              <c:idx val="20"/>
              <c:layout/>
              <c:tx>
                <c:strRef>
                  <c:f>'Fig21'!$Q$24</c:f>
                  <c:strCache>
                    <c:ptCount val="1"/>
                    <c:pt idx="0">
                      <c:v>Prt</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{65075FE2-A8BF-4CC9-99B7-C842C59DB471}</c15:txfldGUID>
                      <c15:f>'Fig21'!$Q$24</c15:f>
                      <c15:dlblFieldTableCache>
                        <c:ptCount val="1"/>
                        <c:pt idx="0">
                          <c:v>Prt</c:v>
                        </c:pt>
                      </c15:dlblFieldTableCache>
                    </c15:dlblFTEntry>
                  </c15:dlblFieldTable>
                  <c15:showDataLabelsRange val="0"/>
                </c:ext>
                <c:ext xmlns:c16="http://schemas.microsoft.com/office/drawing/2014/chart" uri="{C3380CC4-5D6E-409C-BE32-E72D297353CC}">
                  <c16:uniqueId val="{00000014-2651-4F45-8B2A-49F46D610460}"/>
                </c:ext>
              </c:extLst>
            </c:dLbl>
            <c:dLbl>
              <c:idx val="21"/>
              <c:layout>
                <c:manualLayout>
                  <c:x val="-2.3880597014925616E-2"/>
                  <c:y val="-2.4806195493817882E-2"/>
                </c:manualLayout>
              </c:layout>
              <c:tx>
                <c:strRef>
                  <c:f>'Fig21'!$Q$25</c:f>
                  <c:strCache>
                    <c:ptCount val="1"/>
                    <c:pt idx="0">
                      <c:v>Esp</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{9B8E66D0-16FC-464E-8236-D63FF609F733}</c15:txfldGUID>
                      <c15:f>'Fig21'!$Q$25</c15:f>
                      <c15:dlblFieldTableCache>
                        <c:ptCount val="1"/>
                        <c:pt idx="0">
                          <c:v>Esp</c:v>
                        </c:pt>
                      </c15:dlblFieldTableCache>
                    </c15:dlblFTEntry>
                  </c15:dlblFieldTable>
                  <c15:showDataLabelsRange val="0"/>
                </c:ext>
                <c:ext xmlns:c16="http://schemas.microsoft.com/office/drawing/2014/chart" uri="{C3380CC4-5D6E-409C-BE32-E72D297353CC}">
                  <c16:uniqueId val="{00000015-2651-4F45-8B2A-49F46D610460}"/>
                </c:ext>
              </c:extLst>
            </c:dLbl>
            <c:dLbl>
              <c:idx val="22"/>
              <c:layout/>
              <c:tx>
                <c:strRef>
                  <c:f>'Fig21'!$Q$26</c:f>
                  <c:strCache>
                    <c:ptCount val="1"/>
                    <c:pt idx="0">
                      <c:v>Swe</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{1A5331A1-0361-423A-823B-A1E4360E28CB}</c15:txfldGUID>
                      <c15:f>'Fig21'!$Q$26</c15:f>
                      <c15:dlblFieldTableCache>
                        <c:ptCount val="1"/>
                        <c:pt idx="0">
                          <c:v>Swe</c:v>
                        </c:pt>
                      </c15:dlblFieldTableCache>
                    </c15:dlblFTEntry>
                  </c15:dlblFieldTable>
                  <c15:showDataLabelsRange val="0"/>
                </c:ext>
                <c:ext xmlns:c16="http://schemas.microsoft.com/office/drawing/2014/chart" uri="{C3380CC4-5D6E-409C-BE32-E72D297353CC}">
                  <c16:uniqueId val="{00000016-2651-4F45-8B2A-49F46D610460}"/>
                </c:ext>
              </c:extLst>
            </c:dLbl>
            <c:dLbl>
              <c:idx val="23"/>
              <c:layout/>
              <c:tx>
                <c:strRef>
                  <c:f>'Fig21'!$Q$27</c:f>
                  <c:strCache>
                    <c:ptCount val="1"/>
                    <c:pt idx="0">
                      <c:v>Che</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{DF4AE410-5FAF-46BA-AD22-6745BE2D454B}</c15:txfldGUID>
                      <c15:f>'Fig21'!$Q$27</c15:f>
                      <c15:dlblFieldTableCache>
                        <c:ptCount val="1"/>
                        <c:pt idx="0">
                          <c:v>Che</c:v>
                        </c:pt>
                      </c15:dlblFieldTableCache>
                    </c15:dlblFTEntry>
                  </c15:dlblFieldTable>
                  <c15:showDataLabelsRange val="0"/>
                </c:ext>
                <c:ext xmlns:c16="http://schemas.microsoft.com/office/drawing/2014/chart" uri="{C3380CC4-5D6E-409C-BE32-E72D297353CC}">
                  <c16:uniqueId val="{00000017-2651-4F45-8B2A-49F46D610460}"/>
                </c:ext>
              </c:extLst>
            </c:dLbl>
            <c:dLbl>
              <c:idx val="24"/>
              <c:layout>
                <c:manualLayout>
                  <c:x val="-2.9850746268656716E-2"/>
                  <c:y val="-1.8604646620363395E-2"/>
                </c:manualLayout>
              </c:layout>
              <c:tx>
                <c:strRef>
                  <c:f>'Fig21'!$Q$28</c:f>
                  <c:strCache>
                    <c:ptCount val="1"/>
                    <c:pt idx="0">
                      <c:v>Tur</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{1C09E2BA-4EEC-40F7-B0B4-51A8E7EADDA3}</c15:txfldGUID>
                      <c15:f>'Fig21'!$Q$28</c15:f>
                      <c15:dlblFieldTableCache>
                        <c:ptCount val="1"/>
                        <c:pt idx="0">
                          <c:v>Tur</c:v>
                        </c:pt>
                      </c15:dlblFieldTableCache>
                    </c15:dlblFTEntry>
                  </c15:dlblFieldTable>
                  <c15:showDataLabelsRange val="0"/>
                </c:ext>
                <c:ext xmlns:c16="http://schemas.microsoft.com/office/drawing/2014/chart" uri="{C3380CC4-5D6E-409C-BE32-E72D297353CC}">
                  <c16:uniqueId val="{00000018-2651-4F45-8B2A-49F46D610460}"/>
                </c:ext>
              </c:extLst>
            </c:dLbl>
            <c:dLbl>
              <c:idx val="25"/>
              <c:layout>
                <c:manualLayout>
                  <c:x val="-1.1940298507462961E-2"/>
                  <c:y val="1.2403097746908941E-2"/>
                </c:manualLayout>
              </c:layout>
              <c:tx>
                <c:strRef>
                  <c:f>'Fig21'!$Q$29</c:f>
                  <c:strCache>
                    <c:ptCount val="1"/>
                    <c:pt idx="0">
                      <c:v>Gbr</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{F1A86BF5-E808-4905-9E10-23B5BCF344FC}</c15:txfldGUID>
                      <c15:f>'Fig21'!$Q$29</c15:f>
                      <c15:dlblFieldTableCache>
                        <c:ptCount val="1"/>
                        <c:pt idx="0">
                          <c:v>Gbr</c:v>
                        </c:pt>
                      </c15:dlblFieldTableCache>
                    </c15:dlblFTEntry>
                  </c15:dlblFieldTable>
                  <c15:showDataLabelsRange val="0"/>
                </c:ext>
                <c:ext xmlns:c16="http://schemas.microsoft.com/office/drawing/2014/chart" uri="{C3380CC4-5D6E-409C-BE32-E72D297353CC}">
                  <c16:uniqueId val="{00000019-2651-4F45-8B2A-49F46D610460}"/>
                </c:ext>
              </c:extLst>
            </c:dLbl>
            <c:dLbl>
              <c:idx val="26"/>
              <c:layout>
                <c:manualLayout>
                  <c:x val="-7.9601990049752124E-3"/>
                  <c:y val="-1.2403097746908887E-2"/>
                </c:manualLayout>
              </c:layout>
              <c:tx>
                <c:strRef>
                  <c:f>'Fig21'!$Q$30</c:f>
                  <c:strCache>
                    <c:ptCount val="1"/>
                    <c:pt idx="0">
                      <c:v>Usa</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{2B6E5618-B461-4483-A520-65609A9C1579}</c15:txfldGUID>
                      <c15:f>'Fig21'!$Q$30</c15:f>
                      <c15:dlblFieldTableCache>
                        <c:ptCount val="1"/>
                        <c:pt idx="0">
                          <c:v>Usa</c:v>
                        </c:pt>
                      </c15:dlblFieldTableCache>
                    </c15:dlblFTEntry>
                  </c15:dlblFieldTable>
                  <c15:showDataLabelsRange val="0"/>
                </c:ext>
                <c:ext xmlns:c16="http://schemas.microsoft.com/office/drawing/2014/chart" uri="{C3380CC4-5D6E-409C-BE32-E72D297353CC}">
                  <c16:uniqueId val="{0000001A-2651-4F45-8B2A-49F46D610460}"/>
                </c:ext>
              </c:extLst>
            </c:dLbl>
            <c:dLbl>
              <c:idx val="27"/>
              <c:layout/>
              <c:tx>
                <c:strRef>
                  <c:f>'Fig21'!$Q$31</c:f>
                  <c:strCache>
                    <c:ptCount val="1"/>
                    <c:pt idx="0">
                      <c:v>Jpn</c:v>
                    </c:pt>
                  </c:strCache>
                </c:strRef>
              </c:tx>
              <c:spPr/>
              <c:txPr>
                <a:bodyPr/>
                <a:lstStyle/>
                <a:p>
                  <a:pPr>
                    <a:defRPr sz="800" b="0" i="0" strike="noStrike">
                      <a:solidFill>
                        <a:srgbClr val="000000"/>
                      </a:solidFill>
                      <a:latin typeface="Arial"/>
                    </a:defRPr>
                  </a:pPr>
                  <a:endParaRPr lang="en-US"/>
                </a:p>
              </c:txPr>
              <c:dLblPos val="r"/>
              <c:extLst xmlns:c16r2="http://schemas.microsoft.com/office/drawing/2015/06/chart">
                <c:ext xmlns:c15="http://schemas.microsoft.com/office/drawing/2012/chart" uri="{CE6537A1-D6FC-4f65-9D91-7224C49458BB}">
                  <c15:layout/>
                  <c15:dlblFieldTable>
                    <c15:dlblFTEntry>
                      <c15:txfldGUID>{54612EAE-E605-48D8-B266-6C3A63789386}</c15:txfldGUID>
                      <c15:f>'Fig21'!$Q$31</c15:f>
                      <c15:dlblFieldTableCache>
                        <c:ptCount val="1"/>
                        <c:pt idx="0">
                          <c:v>Jpn</c:v>
                        </c:pt>
                      </c15:dlblFieldTableCache>
                    </c15:dlblFTEntry>
                  </c15:dlblFieldTable>
                  <c15:showDataLabelsRange val="0"/>
                </c:ext>
                <c:ext xmlns:c16="http://schemas.microsoft.com/office/drawing/2014/chart" uri="{C3380CC4-5D6E-409C-BE32-E72D297353CC}">
                  <c16:uniqueId val="{0000001B-2651-4F45-8B2A-49F46D610460}"/>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xVal>
            <c:numRef>
              <c:f>'Fig21'!$R$4:$R$31</c:f>
              <c:numCache>
                <c:formatCode>0.00</c:formatCode>
                <c:ptCount val="28"/>
                <c:pt idx="0">
                  <c:v>1</c:v>
                </c:pt>
                <c:pt idx="1">
                  <c:v>2.5</c:v>
                </c:pt>
                <c:pt idx="2">
                  <c:v>1.5</c:v>
                </c:pt>
                <c:pt idx="3">
                  <c:v>1.5</c:v>
                </c:pt>
                <c:pt idx="4">
                  <c:v>3.333333333333333</c:v>
                </c:pt>
                <c:pt idx="5">
                  <c:v>3</c:v>
                </c:pt>
                <c:pt idx="6">
                  <c:v>0.66666666666666663</c:v>
                </c:pt>
                <c:pt idx="7">
                  <c:v>2</c:v>
                </c:pt>
                <c:pt idx="8">
                  <c:v>3.5</c:v>
                </c:pt>
                <c:pt idx="9">
                  <c:v>1.6666666666666665</c:v>
                </c:pt>
                <c:pt idx="10">
                  <c:v>1.6666666666666665</c:v>
                </c:pt>
                <c:pt idx="11">
                  <c:v>1.1666666666666665</c:v>
                </c:pt>
                <c:pt idx="12">
                  <c:v>1.5</c:v>
                </c:pt>
                <c:pt idx="13">
                  <c:v>1.3333333333333333</c:v>
                </c:pt>
                <c:pt idx="14">
                  <c:v>2.333333333333333</c:v>
                </c:pt>
                <c:pt idx="15">
                  <c:v>2.333333333333333</c:v>
                </c:pt>
                <c:pt idx="16">
                  <c:v>3.833333333333333</c:v>
                </c:pt>
                <c:pt idx="17">
                  <c:v>0.66666666666666663</c:v>
                </c:pt>
                <c:pt idx="18">
                  <c:v>2</c:v>
                </c:pt>
                <c:pt idx="19">
                  <c:v>1</c:v>
                </c:pt>
                <c:pt idx="20">
                  <c:v>2</c:v>
                </c:pt>
                <c:pt idx="21">
                  <c:v>1.5</c:v>
                </c:pt>
                <c:pt idx="22">
                  <c:v>4.3333333333333339</c:v>
                </c:pt>
                <c:pt idx="23">
                  <c:v>1.833333333333333</c:v>
                </c:pt>
                <c:pt idx="24">
                  <c:v>1.5</c:v>
                </c:pt>
                <c:pt idx="25">
                  <c:v>0.66666666666666663</c:v>
                </c:pt>
                <c:pt idx="26">
                  <c:v>0.66666666666666663</c:v>
                </c:pt>
                <c:pt idx="27">
                  <c:v>1</c:v>
                </c:pt>
              </c:numCache>
            </c:numRef>
          </c:xVal>
          <c:yVal>
            <c:numRef>
              <c:f>'Fig21'!$S$4:$S$31</c:f>
              <c:numCache>
                <c:formatCode>0.00</c:formatCode>
                <c:ptCount val="28"/>
                <c:pt idx="0">
                  <c:v>103.22507205120708</c:v>
                </c:pt>
                <c:pt idx="1">
                  <c:v>62.090481806853091</c:v>
                </c:pt>
                <c:pt idx="2">
                  <c:v>110.98111176411122</c:v>
                </c:pt>
                <c:pt idx="3">
                  <c:v>94.09981132729618</c:v>
                </c:pt>
                <c:pt idx="4">
                  <c:v>16.408181141588901</c:v>
                </c:pt>
                <c:pt idx="5">
                  <c:v>104.26408617347558</c:v>
                </c:pt>
                <c:pt idx="6">
                  <c:v>110.96441003427678</c:v>
                </c:pt>
                <c:pt idx="7">
                  <c:v>99.031005776451565</c:v>
                </c:pt>
                <c:pt idx="8">
                  <c:v>82.501869448154963</c:v>
                </c:pt>
                <c:pt idx="9">
                  <c:v>72.162646682476293</c:v>
                </c:pt>
                <c:pt idx="10">
                  <c:v>26.003475312110421</c:v>
                </c:pt>
                <c:pt idx="11">
                  <c:v>84.089308888384664</c:v>
                </c:pt>
                <c:pt idx="12">
                  <c:v>69.225253027472206</c:v>
                </c:pt>
                <c:pt idx="13">
                  <c:v>89.811314734176591</c:v>
                </c:pt>
                <c:pt idx="14">
                  <c:v>109.38472161275213</c:v>
                </c:pt>
                <c:pt idx="15">
                  <c:v>111.68083037960923</c:v>
                </c:pt>
                <c:pt idx="16">
                  <c:v>96.452864077863183</c:v>
                </c:pt>
                <c:pt idx="17">
                  <c:v>95.915283193454727</c:v>
                </c:pt>
                <c:pt idx="18">
                  <c:v>101.41834068898929</c:v>
                </c:pt>
                <c:pt idx="19">
                  <c:v>21.928798490222029</c:v>
                </c:pt>
                <c:pt idx="20">
                  <c:v>55.536501156815177</c:v>
                </c:pt>
                <c:pt idx="21">
                  <c:v>74.080914225886076</c:v>
                </c:pt>
                <c:pt idx="22">
                  <c:v>86.739689812019748</c:v>
                </c:pt>
                <c:pt idx="23">
                  <c:v>150.05493565955581</c:v>
                </c:pt>
                <c:pt idx="24">
                  <c:v>30.125207504746733</c:v>
                </c:pt>
                <c:pt idx="25">
                  <c:v>108.77400616423847</c:v>
                </c:pt>
                <c:pt idx="26">
                  <c:v>112.19797980939457</c:v>
                </c:pt>
                <c:pt idx="27">
                  <c:v>192.57751813159248</c:v>
                </c:pt>
              </c:numCache>
            </c:numRef>
          </c:yVal>
          <c:extLst xmlns:c16r2="http://schemas.microsoft.com/office/drawing/2015/06/chart">
            <c:ext xmlns:c16="http://schemas.microsoft.com/office/drawing/2014/chart" uri="{C3380CC4-5D6E-409C-BE32-E72D297353CC}">
              <c16:uniqueId val="{0000001C-2651-4F45-8B2A-49F46D610460}"/>
            </c:ext>
          </c:extLst>
        </c:ser>
        <c:dLbls/>
        <c:axId val="67895680"/>
        <c:axId val="67897600"/>
      </c:scatterChart>
      <c:valAx>
        <c:axId val="67895680"/>
        <c:scaling>
          <c:orientation val="minMax"/>
          <c:max val="5"/>
          <c:min val="0"/>
        </c:scaling>
        <c:axPos val="b"/>
        <c:majorGridlines>
          <c:spPr>
            <a:ln>
              <a:solidFill>
                <a:sysClr val="window" lastClr="FFFFFF"/>
              </a:solidFill>
            </a:ln>
          </c:spPr>
        </c:majorGridlines>
        <c:title>
          <c:tx>
            <c:strRef>
              <c:f>'Fig27'!$R$2</c:f>
              <c:strCache>
                <c:ptCount val="1"/>
              </c:strCache>
            </c:strRef>
          </c:tx>
          <c:layout>
            <c:manualLayout>
              <c:xMode val="edge"/>
              <c:yMode val="edge"/>
              <c:x val="0.87026764511578913"/>
              <c:y val="0.95208043310131474"/>
            </c:manualLayout>
          </c:layout>
          <c:txPr>
            <a:bodyPr/>
            <a:lstStyle/>
            <a:p>
              <a:pPr>
                <a:defRPr b="0"/>
              </a:pPr>
              <a:endParaRPr lang="en-US"/>
            </a:p>
          </c:txPr>
        </c:title>
        <c:numFmt formatCode="0" sourceLinked="0"/>
        <c:majorTickMark val="none"/>
        <c:tickLblPos val="nextTo"/>
        <c:txPr>
          <a:bodyPr rot="0" vert="horz"/>
          <a:lstStyle/>
          <a:p>
            <a:pPr>
              <a:defRPr sz="800" b="0" i="0" u="none" strike="noStrike" baseline="0">
                <a:solidFill>
                  <a:srgbClr val="000000"/>
                </a:solidFill>
                <a:latin typeface="Arial"/>
                <a:ea typeface="Arial"/>
                <a:cs typeface="Arial"/>
              </a:defRPr>
            </a:pPr>
            <a:endParaRPr lang="en-US"/>
          </a:p>
        </c:txPr>
        <c:crossAx val="67897600"/>
        <c:crosses val="autoZero"/>
        <c:crossBetween val="midCat"/>
        <c:majorUnit val="1"/>
      </c:valAx>
      <c:valAx>
        <c:axId val="67897600"/>
        <c:scaling>
          <c:orientation val="minMax"/>
          <c:max val="200"/>
          <c:min val="0"/>
        </c:scaling>
        <c:axPos val="l"/>
        <c:majorGridlines>
          <c:spPr>
            <a:ln>
              <a:solidFill>
                <a:schemeClr val="bg1"/>
              </a:solidFill>
            </a:ln>
          </c:spPr>
        </c:majorGridlines>
        <c:title>
          <c:tx>
            <c:strRef>
              <c:f>'Fig27'!$S$2</c:f>
              <c:strCache>
                <c:ptCount val="1"/>
              </c:strCache>
            </c:strRef>
          </c:tx>
          <c:layout>
            <c:manualLayout>
              <c:xMode val="edge"/>
              <c:yMode val="edge"/>
              <c:x val="0"/>
              <c:y val="1.408724141500874E-2"/>
            </c:manualLayout>
          </c:layout>
          <c:txPr>
            <a:bodyPr rot="0" vert="horz"/>
            <a:lstStyle/>
            <a:p>
              <a:pPr>
                <a:defRPr b="0"/>
              </a:pPr>
              <a:endParaRPr lang="en-US"/>
            </a:p>
          </c:txPr>
        </c:title>
        <c:numFmt formatCode="0" sourceLinked="0"/>
        <c:majorTickMark val="none"/>
        <c:tickLblPos val="nextTo"/>
        <c:crossAx val="67895680"/>
        <c:crosses val="autoZero"/>
        <c:crossBetween val="midCat"/>
        <c:majorUnit val="50"/>
      </c:valAx>
      <c:spPr>
        <a:solidFill>
          <a:schemeClr val="accent1">
            <a:lumMod val="20000"/>
            <a:lumOff val="80000"/>
          </a:schemeClr>
        </a:solidFill>
        <a:ln>
          <a:solidFill>
            <a:schemeClr val="accent6"/>
          </a:solidFill>
        </a:ln>
      </c:spPr>
    </c:plotArea>
    <c:plotVisOnly val="1"/>
    <c:dispBlanksAs val="gap"/>
  </c:chart>
  <c:spPr>
    <a:ln>
      <a:noFill/>
    </a:ln>
  </c:spPr>
  <c:txPr>
    <a:bodyPr/>
    <a:lstStyle/>
    <a:p>
      <a:pPr>
        <a:defRPr sz="800">
          <a:latin typeface="Arial" pitchFamily="34" charset="0"/>
          <a:cs typeface="Arial" pitchFamily="34" charset="0"/>
        </a:defRPr>
      </a:pPr>
      <a:endParaRPr lang="en-US"/>
    </a:p>
  </c:txPr>
  <c:externalData r:id="rId1"/>
  <c:userShapes r:id="rId2"/>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0.56803</cdr:x>
      <cdr:y>0.10465</cdr:y>
    </cdr:from>
    <cdr:to>
      <cdr:x>0.96547</cdr:x>
      <cdr:y>0.16279</cdr:y>
    </cdr:to>
    <cdr:sp macro="" textlink="">
      <cdr:nvSpPr>
        <cdr:cNvPr id="2" name="TextBox 1"/>
        <cdr:cNvSpPr txBox="1"/>
      </cdr:nvSpPr>
      <cdr:spPr>
        <a:xfrm xmlns:a="http://schemas.openxmlformats.org/drawingml/2006/main">
          <a:off x="3181351" y="428620"/>
          <a:ext cx="2225958" cy="2381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546AC80F-F7AC-4429-9FEE-17D538875F10}" type="TxLink">
            <a:rPr lang="en-US" sz="800" b="0" i="0" u="none" strike="noStrike">
              <a:solidFill>
                <a:srgbClr val="000000"/>
              </a:solidFill>
              <a:latin typeface="Arial" pitchFamily="34" charset="0"/>
              <a:cs typeface="Arial" pitchFamily="34" charset="0"/>
            </a:rPr>
            <a:pPr/>
            <a:t>Correlation coefficient: -0.18</a:t>
          </a:fld>
          <a:endParaRPr lang="en-US" sz="800">
            <a:latin typeface="Arial" pitchFamily="34" charset="0"/>
            <a:cs typeface="Arial" pitchFamily="34" charset="0"/>
          </a:endParaRPr>
        </a:p>
      </cdr:txBody>
    </cdr:sp>
  </cdr:relSizeAnchor>
  <cdr:relSizeAnchor xmlns:cdr="http://schemas.openxmlformats.org/drawingml/2006/chartDrawing">
    <cdr:from>
      <cdr:x>0.56463</cdr:x>
      <cdr:y>0.15581</cdr:y>
    </cdr:from>
    <cdr:to>
      <cdr:x>0.96547</cdr:x>
      <cdr:y>0.21395</cdr:y>
    </cdr:to>
    <cdr:sp macro="" textlink="">
      <cdr:nvSpPr>
        <cdr:cNvPr id="3" name="TextBox 1"/>
        <cdr:cNvSpPr txBox="1"/>
      </cdr:nvSpPr>
      <cdr:spPr>
        <a:xfrm xmlns:a="http://schemas.openxmlformats.org/drawingml/2006/main">
          <a:off x="3162301" y="638159"/>
          <a:ext cx="2245008" cy="2381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C1DBECF1-875A-45E4-BB3A-1D59012724D0}" type="TxLink">
            <a:rPr lang="en-US" sz="800" b="0" i="0" u="none" strike="noStrike">
              <a:solidFill>
                <a:srgbClr val="000000"/>
              </a:solidFill>
              <a:latin typeface="Arial" pitchFamily="34" charset="0"/>
              <a:cs typeface="Arial" pitchFamily="34" charset="0"/>
            </a:rPr>
            <a:pPr/>
            <a:t>Correlation coefficient excluding Japan: 0.10</a:t>
          </a:fld>
          <a:endParaRPr lang="en-US" sz="800">
            <a:latin typeface="Arial" pitchFamily="34" charset="0"/>
            <a:cs typeface="Arial" pitchFamily="34" charset="0"/>
          </a:endParaRPr>
        </a:p>
      </cdr:txBody>
    </cdr:sp>
  </cdr:relSizeAnchor>
  <cdr:relSizeAnchor xmlns:cdr="http://schemas.openxmlformats.org/drawingml/2006/chartDrawing">
    <cdr:from>
      <cdr:x>0</cdr:x>
      <cdr:y>0.0093</cdr:y>
    </cdr:from>
    <cdr:to>
      <cdr:x>0.38806</cdr:x>
      <cdr:y>0.15216</cdr:y>
    </cdr:to>
    <cdr:sp macro="" textlink="">
      <cdr:nvSpPr>
        <cdr:cNvPr id="4" name="TextBox 3"/>
        <cdr:cNvSpPr txBox="1"/>
      </cdr:nvSpPr>
      <cdr:spPr>
        <a:xfrm xmlns:a="http://schemas.openxmlformats.org/drawingml/2006/main">
          <a:off x="0" y="41669"/>
          <a:ext cx="2351568" cy="64008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l"/>
          <a:r>
            <a:rPr lang="en-US" sz="800" b="0" i="0" u="none" strike="noStrike">
              <a:solidFill>
                <a:srgbClr val="000000"/>
              </a:solidFill>
              <a:latin typeface="Arial" pitchFamily="34" charset="0"/>
              <a:cs typeface="Arial" pitchFamily="34" charset="0"/>
            </a:rPr>
            <a:t>Comparative</a:t>
          </a:r>
          <a:r>
            <a:rPr lang="en-US" sz="800" b="0" i="0" u="none" strike="noStrike" baseline="0">
              <a:solidFill>
                <a:srgbClr val="000000"/>
              </a:solidFill>
              <a:latin typeface="Arial" pitchFamily="34" charset="0"/>
              <a:cs typeface="Arial" pitchFamily="34" charset="0"/>
            </a:rPr>
            <a:t> rent levels</a:t>
          </a:r>
          <a:endParaRPr lang="en-US" sz="800">
            <a:latin typeface="Arial" pitchFamily="34" charset="0"/>
            <a:cs typeface="Arial" pitchFamily="34" charset="0"/>
          </a:endParaRPr>
        </a:p>
      </cdr:txBody>
    </cdr:sp>
  </cdr:relSizeAnchor>
  <cdr:relSizeAnchor xmlns:cdr="http://schemas.openxmlformats.org/drawingml/2006/chartDrawing">
    <cdr:from>
      <cdr:x>0.53309</cdr:x>
      <cdr:y>0.92561</cdr:y>
    </cdr:from>
    <cdr:to>
      <cdr:x>0.98008</cdr:x>
      <cdr:y>0.98605</cdr:y>
    </cdr:to>
    <cdr:sp macro="" textlink="">
      <cdr:nvSpPr>
        <cdr:cNvPr id="5" name="TextBox 4"/>
        <cdr:cNvSpPr txBox="1"/>
      </cdr:nvSpPr>
      <cdr:spPr>
        <a:xfrm xmlns:a="http://schemas.openxmlformats.org/drawingml/2006/main">
          <a:off x="3400425" y="3810001"/>
          <a:ext cx="284797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800" b="0" i="0" u="none" strike="noStrike">
              <a:solidFill>
                <a:srgbClr val="000000"/>
              </a:solidFill>
              <a:latin typeface="Arial" pitchFamily="34" charset="0"/>
              <a:cs typeface="Arial" pitchFamily="34" charset="0"/>
            </a:rPr>
            <a:t>Rent</a:t>
          </a:r>
          <a:r>
            <a:rPr lang="en-US" sz="800" b="0" i="0" u="none" strike="noStrike" baseline="0">
              <a:solidFill>
                <a:srgbClr val="000000"/>
              </a:solidFill>
              <a:latin typeface="Arial" pitchFamily="34" charset="0"/>
              <a:cs typeface="Arial" pitchFamily="34" charset="0"/>
            </a:rPr>
            <a:t> control</a:t>
          </a:r>
          <a:endParaRPr lang="en-US" sz="800">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132C924-C7AD-49F1-8798-7D2D4B876E43}" type="datetimeFigureOut">
              <a:rPr lang="he-IL" smtClean="0"/>
              <a:pPr/>
              <a:t>ז'/סיון/תשע"ט</a:t>
            </a:fld>
            <a:endParaRPr lang="he-IL"/>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24F2667-2228-4092-9733-BB1051727271}" type="slidenum">
              <a:rPr lang="he-IL" smtClean="0"/>
              <a:pPr/>
              <a:t>‹#›</a:t>
            </a:fld>
            <a:endParaRPr lang="he-IL"/>
          </a:p>
        </p:txBody>
      </p:sp>
    </p:spTree>
    <p:extLst>
      <p:ext uri="{BB962C8B-B14F-4D97-AF65-F5344CB8AC3E}">
        <p14:creationId xmlns:p14="http://schemas.microsoft.com/office/powerpoint/2010/main" xmlns="" val="89520898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a:t>
            </a:fld>
            <a:endParaRPr lang="he-IL"/>
          </a:p>
        </p:txBody>
      </p:sp>
    </p:spTree>
    <p:extLst>
      <p:ext uri="{BB962C8B-B14F-4D97-AF65-F5344CB8AC3E}">
        <p14:creationId xmlns:p14="http://schemas.microsoft.com/office/powerpoint/2010/main" xmlns="" val="136724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26</a:t>
            </a:fld>
            <a:endParaRPr lang="he-IL"/>
          </a:p>
        </p:txBody>
      </p:sp>
    </p:spTree>
    <p:extLst>
      <p:ext uri="{BB962C8B-B14F-4D97-AF65-F5344CB8AC3E}">
        <p14:creationId xmlns:p14="http://schemas.microsoft.com/office/powerpoint/2010/main" xmlns="" val="169738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27</a:t>
            </a:fld>
            <a:endParaRPr lang="he-IL"/>
          </a:p>
        </p:txBody>
      </p:sp>
    </p:spTree>
    <p:extLst>
      <p:ext uri="{BB962C8B-B14F-4D97-AF65-F5344CB8AC3E}">
        <p14:creationId xmlns:p14="http://schemas.microsoft.com/office/powerpoint/2010/main" xmlns="" val="3208304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28</a:t>
            </a:fld>
            <a:endParaRPr lang="he-IL"/>
          </a:p>
        </p:txBody>
      </p:sp>
    </p:spTree>
    <p:extLst>
      <p:ext uri="{BB962C8B-B14F-4D97-AF65-F5344CB8AC3E}">
        <p14:creationId xmlns:p14="http://schemas.microsoft.com/office/powerpoint/2010/main" xmlns="" val="320830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29</a:t>
            </a:fld>
            <a:endParaRPr lang="he-IL"/>
          </a:p>
        </p:txBody>
      </p:sp>
    </p:spTree>
    <p:extLst>
      <p:ext uri="{BB962C8B-B14F-4D97-AF65-F5344CB8AC3E}">
        <p14:creationId xmlns:p14="http://schemas.microsoft.com/office/powerpoint/2010/main" xmlns="" val="352666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30</a:t>
            </a:fld>
            <a:endParaRPr lang="he-IL"/>
          </a:p>
        </p:txBody>
      </p:sp>
    </p:spTree>
    <p:extLst>
      <p:ext uri="{BB962C8B-B14F-4D97-AF65-F5344CB8AC3E}">
        <p14:creationId xmlns:p14="http://schemas.microsoft.com/office/powerpoint/2010/main" xmlns="" val="3217758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31</a:t>
            </a:fld>
            <a:endParaRPr lang="he-IL"/>
          </a:p>
        </p:txBody>
      </p:sp>
    </p:spTree>
    <p:extLst>
      <p:ext uri="{BB962C8B-B14F-4D97-AF65-F5344CB8AC3E}">
        <p14:creationId xmlns:p14="http://schemas.microsoft.com/office/powerpoint/2010/main" xmlns="" val="1531131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33</a:t>
            </a:fld>
            <a:endParaRPr lang="he-IL"/>
          </a:p>
        </p:txBody>
      </p:sp>
    </p:spTree>
    <p:extLst>
      <p:ext uri="{BB962C8B-B14F-4D97-AF65-F5344CB8AC3E}">
        <p14:creationId xmlns:p14="http://schemas.microsoft.com/office/powerpoint/2010/main" xmlns="" val="1232205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הציטוט – מעמוד הפייסבוק של יאיר לפיד</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37</a:t>
            </a:fld>
            <a:endParaRPr lang="he-IL"/>
          </a:p>
        </p:txBody>
      </p:sp>
    </p:spTree>
    <p:extLst>
      <p:ext uri="{BB962C8B-B14F-4D97-AF65-F5344CB8AC3E}">
        <p14:creationId xmlns:p14="http://schemas.microsoft.com/office/powerpoint/2010/main" xmlns="" val="3491649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38</a:t>
            </a:fld>
            <a:endParaRPr lang="he-IL"/>
          </a:p>
        </p:txBody>
      </p:sp>
    </p:spTree>
    <p:extLst>
      <p:ext uri="{BB962C8B-B14F-4D97-AF65-F5344CB8AC3E}">
        <p14:creationId xmlns:p14="http://schemas.microsoft.com/office/powerpoint/2010/main" xmlns="" val="3158484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dirty="0"/>
          </a:p>
          <a:p>
            <a:endParaRPr lang="en-US" dirty="0"/>
          </a:p>
          <a:p>
            <a:r>
              <a:rPr lang="en-US" dirty="0"/>
              <a:t>Andrews, D., Sánchez, A. C., &amp; Johansson, Å. (2011). Housing and the economy: policies for renovation. </a:t>
            </a:r>
            <a:r>
              <a:rPr lang="en-US" i="1" dirty="0"/>
              <a:t>Economic Policy Reforms 2011: Going for Growth</a:t>
            </a:r>
            <a:r>
              <a:rPr lang="en-US" dirty="0"/>
              <a:t>. OECD</a:t>
            </a:r>
            <a:r>
              <a:rPr lang="he-IL" dirty="0"/>
              <a:t> </a:t>
            </a:r>
            <a:endParaRPr lang="en-US"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40</a:t>
            </a:fld>
            <a:endParaRPr lang="he-IL"/>
          </a:p>
        </p:txBody>
      </p:sp>
    </p:spTree>
    <p:extLst>
      <p:ext uri="{BB962C8B-B14F-4D97-AF65-F5344CB8AC3E}">
        <p14:creationId xmlns:p14="http://schemas.microsoft.com/office/powerpoint/2010/main" xmlns="" val="3133503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a:t>
            </a:fld>
            <a:endParaRPr lang="he-IL"/>
          </a:p>
        </p:txBody>
      </p:sp>
    </p:spTree>
    <p:extLst>
      <p:ext uri="{BB962C8B-B14F-4D97-AF65-F5344CB8AC3E}">
        <p14:creationId xmlns:p14="http://schemas.microsoft.com/office/powerpoint/2010/main" xmlns="" val="2555479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41</a:t>
            </a:fld>
            <a:endParaRPr lang="he-IL"/>
          </a:p>
        </p:txBody>
      </p:sp>
    </p:spTree>
    <p:extLst>
      <p:ext uri="{BB962C8B-B14F-4D97-AF65-F5344CB8AC3E}">
        <p14:creationId xmlns:p14="http://schemas.microsoft.com/office/powerpoint/2010/main" xmlns="" val="1683638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he-IL" dirty="0"/>
              <a:t>דוח</a:t>
            </a:r>
            <a:r>
              <a:rPr lang="he-IL" baseline="0" dirty="0"/>
              <a:t> </a:t>
            </a:r>
            <a:r>
              <a:rPr lang="en-US" baseline="0" dirty="0"/>
              <a:t>OECD</a:t>
            </a:r>
            <a:r>
              <a:rPr lang="he-IL" baseline="0" dirty="0"/>
              <a:t> שהורדתי, </a:t>
            </a:r>
            <a:r>
              <a:rPr lang="en-US" baseline="0" dirty="0"/>
              <a:t>www.oecd.org/dataoecd/42/11/46917384.pdf</a:t>
            </a:r>
            <a:endParaRPr lang="he-IL" baseline="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42</a:t>
            </a:fld>
            <a:endParaRPr lang="he-IL"/>
          </a:p>
        </p:txBody>
      </p:sp>
    </p:spTree>
    <p:extLst>
      <p:ext uri="{BB962C8B-B14F-4D97-AF65-F5344CB8AC3E}">
        <p14:creationId xmlns:p14="http://schemas.microsoft.com/office/powerpoint/2010/main" xmlns="" val="3468822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http://www.nytimes.com/2013/07/28/magazine/the-perverse-effects-of-rent-regulation.html?pagewanted=all&amp;_r=2&amp;</a:t>
            </a:r>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43</a:t>
            </a:fld>
            <a:endParaRPr lang="he-IL"/>
          </a:p>
        </p:txBody>
      </p:sp>
    </p:spTree>
    <p:extLst>
      <p:ext uri="{BB962C8B-B14F-4D97-AF65-F5344CB8AC3E}">
        <p14:creationId xmlns:p14="http://schemas.microsoft.com/office/powerpoint/2010/main" xmlns="" val="4221496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שבדיה:</a:t>
            </a:r>
          </a:p>
          <a:p>
            <a:r>
              <a:rPr lang="en-US" dirty="0"/>
              <a:t>http://www.swedishwire.com/economy/5978-stockholm-egalitarian-rental-boost-black-market</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pPr/>
              <a:t>44</a:t>
            </a:fld>
            <a:endParaRPr lang="he-IL"/>
          </a:p>
        </p:txBody>
      </p:sp>
    </p:spTree>
    <p:extLst>
      <p:ext uri="{BB962C8B-B14F-4D97-AF65-F5344CB8AC3E}">
        <p14:creationId xmlns:p14="http://schemas.microsoft.com/office/powerpoint/2010/main" xmlns="" val="3295571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ברלין:</a:t>
            </a:r>
            <a:endParaRPr lang="en-US" dirty="0"/>
          </a:p>
          <a:p>
            <a:r>
              <a:rPr lang="en-US" dirty="0"/>
              <a:t>http://www.themarker.com/realestate/1.2304284</a:t>
            </a:r>
            <a:endParaRPr lang="he-IL" dirty="0"/>
          </a:p>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45</a:t>
            </a:fld>
            <a:endParaRPr lang="he-IL"/>
          </a:p>
        </p:txBody>
      </p:sp>
    </p:spTree>
    <p:extLst>
      <p:ext uri="{BB962C8B-B14F-4D97-AF65-F5344CB8AC3E}">
        <p14:creationId xmlns:p14="http://schemas.microsoft.com/office/powerpoint/2010/main" xmlns="" val="3084376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מקור:</a:t>
            </a:r>
          </a:p>
          <a:p>
            <a:r>
              <a:rPr lang="en-US" dirty="0"/>
              <a:t>http://www.spiegel.de/international/germany/bild-859420-408913.html</a:t>
            </a:r>
            <a:endParaRPr lang="he-IL" dirty="0"/>
          </a:p>
          <a:p>
            <a:endParaRPr lang="he-IL" dirty="0"/>
          </a:p>
          <a:p>
            <a:endParaRPr lang="he-IL" dirty="0"/>
          </a:p>
          <a:p>
            <a:r>
              <a:rPr lang="he-IL" dirty="0"/>
              <a:t>להוסיף שקף על דמי מפתח, ועל ניו יורק, בנו יותר בתי יוקרה</a:t>
            </a:r>
          </a:p>
        </p:txBody>
      </p:sp>
      <p:sp>
        <p:nvSpPr>
          <p:cNvPr id="4" name="Slide Number Placeholder 3"/>
          <p:cNvSpPr>
            <a:spLocks noGrp="1"/>
          </p:cNvSpPr>
          <p:nvPr>
            <p:ph type="sldNum" sz="quarter" idx="10"/>
          </p:nvPr>
        </p:nvSpPr>
        <p:spPr/>
        <p:txBody>
          <a:bodyPr/>
          <a:lstStyle/>
          <a:p>
            <a:fld id="{224F2667-2228-4092-9733-BB1051727271}" type="slidenum">
              <a:rPr lang="he-IL" smtClean="0"/>
              <a:pPr/>
              <a:t>46</a:t>
            </a:fld>
            <a:endParaRPr lang="he-IL"/>
          </a:p>
        </p:txBody>
      </p:sp>
    </p:spTree>
    <p:extLst>
      <p:ext uri="{BB962C8B-B14F-4D97-AF65-F5344CB8AC3E}">
        <p14:creationId xmlns:p14="http://schemas.microsoft.com/office/powerpoint/2010/main" xmlns="" val="9122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5</a:t>
            </a:fld>
            <a:endParaRPr lang="he-IL"/>
          </a:p>
        </p:txBody>
      </p:sp>
    </p:spTree>
    <p:extLst>
      <p:ext uri="{BB962C8B-B14F-4D97-AF65-F5344CB8AC3E}">
        <p14:creationId xmlns:p14="http://schemas.microsoft.com/office/powerpoint/2010/main" xmlns="" val="378511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10</a:t>
            </a:fld>
            <a:endParaRPr lang="he-IL"/>
          </a:p>
        </p:txBody>
      </p:sp>
    </p:spTree>
    <p:extLst>
      <p:ext uri="{BB962C8B-B14F-4D97-AF65-F5344CB8AC3E}">
        <p14:creationId xmlns:p14="http://schemas.microsoft.com/office/powerpoint/2010/main" xmlns="" val="64590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pPr/>
              <a:t>12</a:t>
            </a:fld>
            <a:endParaRPr lang="he-IL"/>
          </a:p>
        </p:txBody>
      </p:sp>
    </p:spTree>
    <p:extLst>
      <p:ext uri="{BB962C8B-B14F-4D97-AF65-F5344CB8AC3E}">
        <p14:creationId xmlns:p14="http://schemas.microsoft.com/office/powerpoint/2010/main" xmlns="" val="15849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pPr/>
              <a:t>13</a:t>
            </a:fld>
            <a:endParaRPr lang="he-IL"/>
          </a:p>
        </p:txBody>
      </p:sp>
    </p:spTree>
    <p:extLst>
      <p:ext uri="{BB962C8B-B14F-4D97-AF65-F5344CB8AC3E}">
        <p14:creationId xmlns:p14="http://schemas.microsoft.com/office/powerpoint/2010/main" xmlns="" val="60172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pPr/>
              <a:t>14</a:t>
            </a:fld>
            <a:endParaRPr lang="he-IL"/>
          </a:p>
        </p:txBody>
      </p:sp>
    </p:spTree>
    <p:extLst>
      <p:ext uri="{BB962C8B-B14F-4D97-AF65-F5344CB8AC3E}">
        <p14:creationId xmlns:p14="http://schemas.microsoft.com/office/powerpoint/2010/main" xmlns="" val="288813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קישור לראיון של גיא רולניק:</a:t>
            </a:r>
          </a:p>
          <a:p>
            <a:r>
              <a:rPr lang="en-US" dirty="0"/>
              <a:t>http://www.themarker.com/markerweek/thisweek/1.2262810</a:t>
            </a:r>
            <a:r>
              <a:rPr lang="he-IL" dirty="0"/>
              <a:t> </a:t>
            </a:r>
          </a:p>
        </p:txBody>
      </p:sp>
      <p:sp>
        <p:nvSpPr>
          <p:cNvPr id="4" name="Slide Number Placeholder 3"/>
          <p:cNvSpPr>
            <a:spLocks noGrp="1"/>
          </p:cNvSpPr>
          <p:nvPr>
            <p:ph type="sldNum" sz="quarter" idx="10"/>
          </p:nvPr>
        </p:nvSpPr>
        <p:spPr/>
        <p:txBody>
          <a:bodyPr/>
          <a:lstStyle/>
          <a:p>
            <a:fld id="{224F2667-2228-4092-9733-BB1051727271}" type="slidenum">
              <a:rPr lang="he-IL" smtClean="0"/>
              <a:pPr/>
              <a:t>15</a:t>
            </a:fld>
            <a:endParaRPr lang="he-IL"/>
          </a:p>
        </p:txBody>
      </p:sp>
    </p:spTree>
    <p:extLst>
      <p:ext uri="{BB962C8B-B14F-4D97-AF65-F5344CB8AC3E}">
        <p14:creationId xmlns:p14="http://schemas.microsoft.com/office/powerpoint/2010/main" xmlns="" val="3685774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224F2667-2228-4092-9733-BB1051727271}" type="slidenum">
              <a:rPr lang="he-IL" smtClean="0"/>
              <a:pPr/>
              <a:t>24</a:t>
            </a:fld>
            <a:endParaRPr lang="he-IL"/>
          </a:p>
        </p:txBody>
      </p:sp>
    </p:spTree>
    <p:extLst>
      <p:ext uri="{BB962C8B-B14F-4D97-AF65-F5344CB8AC3E}">
        <p14:creationId xmlns:p14="http://schemas.microsoft.com/office/powerpoint/2010/main" xmlns="" val="2047038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342976-505E-4577-8125-3ABEFED7291D}" type="datetime8">
              <a:rPr lang="he-IL" smtClean="0"/>
              <a:pPr/>
              <a:t>10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pPr/>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4048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C9B98-0686-48BF-9600-0EC0680F4DDA}" type="datetime8">
              <a:rPr lang="he-IL" smtClean="0"/>
              <a:pPr/>
              <a:t>10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330190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39542C-0E2A-4343-A991-69E8954772D4}" type="datetime8">
              <a:rPr lang="he-IL" smtClean="0"/>
              <a:pPr/>
              <a:t>10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167702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9BA62C-0E01-42B0-B577-9E3BC26AD64A}" type="datetime8">
              <a:rPr lang="he-IL" smtClean="0"/>
              <a:pPr/>
              <a:t>10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121106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EB78DF-5525-457A-BF2F-5893F39EAA5A}" type="datetime8">
              <a:rPr lang="he-IL" smtClean="0"/>
              <a:pPr/>
              <a:t>10 יוני 19</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33F3598C-08CF-49DA-ACC2-8F21E1D3E29E}" type="slidenum">
              <a:rPr lang="he-IL" smtClean="0"/>
              <a:pPr/>
              <a:t>‹#›</a:t>
            </a:fld>
            <a:endParaRPr lang="he-IL"/>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1623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7CEFEF-C7E3-4E50-AE38-6C4646069846}" type="datetime8">
              <a:rPr lang="he-IL" smtClean="0"/>
              <a:pPr/>
              <a:t>10 יוני 19</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1073695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EC5DD9-5505-42F3-8C01-102BEC0A6D94}" type="datetime8">
              <a:rPr lang="he-IL" smtClean="0"/>
              <a:pPr/>
              <a:t>10 יוני 19</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86422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9FDA74-8CF5-4F31-BEF4-0785B1B120EB}" type="datetime8">
              <a:rPr lang="he-IL" smtClean="0"/>
              <a:pPr/>
              <a:t>10 יוני 19</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2091382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A6566D0-A82C-443E-901E-B21FE9F1F848}" type="datetime8">
              <a:rPr lang="he-IL" smtClean="0"/>
              <a:pPr/>
              <a:t>10 יוני 19</a:t>
            </a:fld>
            <a:endParaRPr lang="he-IL"/>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he-IL"/>
          </a:p>
        </p:txBody>
      </p:sp>
      <p:sp>
        <p:nvSpPr>
          <p:cNvPr id="9" name="Slide Number Placeholder 8"/>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2131520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658F4C7-324A-4488-A8EA-32ECA78BF648}" type="datetime8">
              <a:rPr lang="he-IL" smtClean="0"/>
              <a:pPr/>
              <a:t>10 יוני 19</a:t>
            </a:fld>
            <a:endParaRPr lang="he-IL"/>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he-IL"/>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259715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6A8B3-916D-4620-AC6D-ABC1CD1DBAD0}" type="datetime8">
              <a:rPr lang="he-IL" smtClean="0"/>
              <a:pPr/>
              <a:t>10 יוני 19</a:t>
            </a:fld>
            <a:endParaRPr lang="he-IL"/>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F3598C-08CF-49DA-ACC2-8F21E1D3E29E}" type="slidenum">
              <a:rPr lang="he-IL" smtClean="0"/>
              <a:pPr/>
              <a:t>‹#›</a:t>
            </a:fld>
            <a:endParaRPr lang="he-IL"/>
          </a:p>
        </p:txBody>
      </p:sp>
    </p:spTree>
    <p:extLst>
      <p:ext uri="{BB962C8B-B14F-4D97-AF65-F5344CB8AC3E}">
        <p14:creationId xmlns:p14="http://schemas.microsoft.com/office/powerpoint/2010/main" xmlns="" val="34294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D122158-EFE1-4AE5-9AB4-B559368A559D}" type="datetime8">
              <a:rPr lang="he-IL" smtClean="0"/>
              <a:pPr/>
              <a:t>10 יוני 19</a:t>
            </a:fld>
            <a:endParaRPr lang="he-IL"/>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he-IL"/>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33F3598C-08CF-49DA-ACC2-8F21E1D3E29E}" type="slidenum">
              <a:rPr lang="he-IL" smtClean="0"/>
              <a:pPr/>
              <a:t>‹#›</a:t>
            </a:fld>
            <a:endParaRPr lang="he-IL"/>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72881143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josepinera.com/pag/pag_tex_refedularg.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916" y="1379095"/>
            <a:ext cx="8647814" cy="2533338"/>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rtl="0"/>
            <a:r>
              <a:rPr lang="en-US" sz="4000" b="1" spc="0" dirty="0">
                <a:ln/>
                <a:solidFill>
                  <a:schemeClr val="accent1">
                    <a:lumMod val="50000"/>
                  </a:schemeClr>
                </a:solidFill>
                <a:cs typeface="+mn-cs"/>
              </a:rPr>
              <a:t>The </a:t>
            </a:r>
            <a:r>
              <a:rPr lang="en-US" sz="4000" b="1" spc="0" dirty="0" smtClean="0">
                <a:ln/>
                <a:solidFill>
                  <a:schemeClr val="accent1">
                    <a:lumMod val="50000"/>
                  </a:schemeClr>
                </a:solidFill>
                <a:cs typeface="+mn-cs"/>
              </a:rPr>
              <a:t>Challenges </a:t>
            </a:r>
            <a:r>
              <a:rPr lang="en-US" sz="4000" b="1" spc="0" dirty="0" smtClean="0">
                <a:ln/>
                <a:solidFill>
                  <a:schemeClr val="accent1">
                    <a:lumMod val="50000"/>
                  </a:schemeClr>
                </a:solidFill>
                <a:cs typeface="+mn-cs"/>
              </a:rPr>
              <a:t>o</a:t>
            </a:r>
            <a:r>
              <a:rPr lang="en-US" sz="4000" b="1" spc="0" dirty="0" smtClean="0">
                <a:ln/>
                <a:solidFill>
                  <a:schemeClr val="accent1">
                    <a:lumMod val="50000"/>
                  </a:schemeClr>
                </a:solidFill>
                <a:cs typeface="+mn-cs"/>
              </a:rPr>
              <a:t>f </a:t>
            </a:r>
            <a:r>
              <a:rPr lang="en-US" sz="4000" b="1" spc="0" dirty="0" smtClean="0">
                <a:ln/>
                <a:solidFill>
                  <a:schemeClr val="accent1">
                    <a:lumMod val="50000"/>
                  </a:schemeClr>
                </a:solidFill>
                <a:cs typeface="+mn-cs"/>
              </a:rPr>
              <a:t>Economic Growth</a:t>
            </a:r>
            <a:r>
              <a:rPr lang="en-US" sz="4000" b="1" spc="0" dirty="0">
                <a:ln/>
                <a:solidFill>
                  <a:schemeClr val="accent1">
                    <a:lumMod val="50000"/>
                  </a:schemeClr>
                </a:solidFill>
                <a:cs typeface="+mn-cs"/>
              </a:rPr>
              <a:t>: </a:t>
            </a:r>
            <a:r>
              <a:rPr lang="en-US" sz="4000" b="1" spc="0" dirty="0" smtClean="0">
                <a:ln/>
                <a:solidFill>
                  <a:schemeClr val="accent1">
                    <a:lumMod val="50000"/>
                  </a:schemeClr>
                </a:solidFill>
                <a:cs typeface="+mn-cs"/>
              </a:rPr>
              <a:t>How Narrow Interests </a:t>
            </a:r>
            <a:r>
              <a:rPr lang="en-US" sz="4000" b="1" spc="0" dirty="0" smtClean="0">
                <a:ln/>
                <a:solidFill>
                  <a:schemeClr val="accent1">
                    <a:lumMod val="50000"/>
                  </a:schemeClr>
                </a:solidFill>
                <a:cs typeface="+mn-cs"/>
              </a:rPr>
              <a:t>and </a:t>
            </a:r>
            <a:r>
              <a:rPr lang="en-US" sz="4000" b="1" spc="0" dirty="0" smtClean="0">
                <a:ln/>
                <a:solidFill>
                  <a:schemeClr val="accent1">
                    <a:lumMod val="50000"/>
                  </a:schemeClr>
                </a:solidFill>
                <a:cs typeface="+mn-cs"/>
              </a:rPr>
              <a:t>Economic Ignorance Dictate Public Policy</a:t>
            </a:r>
            <a:endParaRPr lang="he-IL" sz="2700" spc="0" dirty="0">
              <a:ln/>
              <a:solidFill>
                <a:schemeClr val="accent1">
                  <a:lumMod val="50000"/>
                </a:schemeClr>
              </a:solidFill>
              <a:effectLst/>
              <a:cs typeface="+mn-cs"/>
            </a:endParaRPr>
          </a:p>
        </p:txBody>
      </p:sp>
      <p:sp>
        <p:nvSpPr>
          <p:cNvPr id="3" name="Subtitle 2"/>
          <p:cNvSpPr>
            <a:spLocks noGrp="1"/>
          </p:cNvSpPr>
          <p:nvPr>
            <p:ph type="subTitle" idx="1"/>
          </p:nvPr>
        </p:nvSpPr>
        <p:spPr>
          <a:xfrm>
            <a:off x="825038" y="4616969"/>
            <a:ext cx="7543800" cy="981651"/>
          </a:xfrm>
        </p:spPr>
        <p:txBody>
          <a:bodyPr/>
          <a:lstStyle/>
          <a:p>
            <a:r>
              <a:rPr lang="en-US" dirty="0"/>
              <a:t>Omer </a:t>
            </a:r>
            <a:r>
              <a:rPr lang="en-US" dirty="0" err="1"/>
              <a:t>Moav</a:t>
            </a:r>
            <a:endParaRPr lang="en-US" dirty="0"/>
          </a:p>
          <a:p>
            <a:pPr rtl="0"/>
            <a:r>
              <a:rPr lang="en-US" dirty="0" smtClean="0"/>
              <a:t>June 2019</a:t>
            </a:r>
            <a:endParaRPr lang="he-IL" dirty="0"/>
          </a:p>
        </p:txBody>
      </p:sp>
    </p:spTree>
    <p:extLst>
      <p:ext uri="{BB962C8B-B14F-4D97-AF65-F5344CB8AC3E}">
        <p14:creationId xmlns:p14="http://schemas.microsoft.com/office/powerpoint/2010/main" xmlns="" val="785921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698E62C5-8CB0-4768-9963-36310ED7B0D3}"/>
              </a:ext>
            </a:extLst>
          </p:cNvPr>
          <p:cNvSpPr>
            <a:spLocks noGrp="1"/>
          </p:cNvSpPr>
          <p:nvPr>
            <p:ph type="sldNum" sz="quarter" idx="12"/>
          </p:nvPr>
        </p:nvSpPr>
        <p:spPr/>
        <p:txBody>
          <a:bodyPr/>
          <a:lstStyle/>
          <a:p>
            <a:fld id="{33F3598C-08CF-49DA-ACC2-8F21E1D3E29E}" type="slidenum">
              <a:rPr lang="he-IL" smtClean="0"/>
              <a:pPr/>
              <a:t>10</a:t>
            </a:fld>
            <a:endParaRPr lang="he-IL"/>
          </a:p>
        </p:txBody>
      </p:sp>
      <p:sp>
        <p:nvSpPr>
          <p:cNvPr id="3" name="Title 1">
            <a:extLst>
              <a:ext uri="{FF2B5EF4-FFF2-40B4-BE49-F238E27FC236}">
                <a16:creationId xmlns:a16="http://schemas.microsoft.com/office/drawing/2014/main" xmlns="" id="{A6881E1E-9812-43D9-88FD-EC933A70EB70}"/>
              </a:ext>
            </a:extLst>
          </p:cNvPr>
          <p:cNvSpPr txBox="1">
            <a:spLocks/>
          </p:cNvSpPr>
          <p:nvPr/>
        </p:nvSpPr>
        <p:spPr>
          <a:xfrm>
            <a:off x="457200" y="8747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dirty="0" smtClean="0">
                <a:cs typeface="+mn-cs"/>
              </a:rPr>
              <a:t>The Reform</a:t>
            </a:r>
            <a:endParaRPr lang="en-US" sz="3600" b="1" dirty="0">
              <a:cs typeface="+mn-cs"/>
            </a:endParaRPr>
          </a:p>
        </p:txBody>
      </p:sp>
      <p:sp>
        <p:nvSpPr>
          <p:cNvPr id="4" name="Content Placeholder 2">
            <a:extLst>
              <a:ext uri="{FF2B5EF4-FFF2-40B4-BE49-F238E27FC236}">
                <a16:creationId xmlns:a16="http://schemas.microsoft.com/office/drawing/2014/main" xmlns="" id="{CDB5757C-8767-4AD0-9963-6C740D0CFD99}"/>
              </a:ext>
            </a:extLst>
          </p:cNvPr>
          <p:cNvSpPr txBox="1">
            <a:spLocks/>
          </p:cNvSpPr>
          <p:nvPr/>
        </p:nvSpPr>
        <p:spPr>
          <a:xfrm>
            <a:off x="539552" y="853129"/>
            <a:ext cx="8015973" cy="4986355"/>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rtl="0">
              <a:buFont typeface="Arial" panose="020B0604020202020204" pitchFamily="34" charset="0"/>
              <a:buChar char="•"/>
            </a:pPr>
            <a:r>
              <a:rPr lang="en-US" sz="2800" dirty="0"/>
              <a:t>Massive cuts in government spending</a:t>
            </a:r>
          </a:p>
          <a:p>
            <a:pPr algn="l" rtl="0">
              <a:buFont typeface="Arial" panose="020B0604020202020204" pitchFamily="34" charset="0"/>
              <a:buChar char="•"/>
            </a:pPr>
            <a:r>
              <a:rPr lang="en-US" sz="2800" dirty="0"/>
              <a:t>Independence of the Central Bank</a:t>
            </a:r>
          </a:p>
          <a:p>
            <a:pPr algn="l" rtl="0">
              <a:buFont typeface="Arial" panose="020B0604020202020204" pitchFamily="34" charset="0"/>
              <a:buChar char="•"/>
            </a:pPr>
            <a:r>
              <a:rPr lang="en-US" sz="2800" dirty="0"/>
              <a:t>Reducing corporate taxes, lowering the marginal tax from 90% to 50%, expanding the tax base and consolidating VAT rates</a:t>
            </a:r>
          </a:p>
          <a:p>
            <a:pPr algn="l" rtl="0">
              <a:buFont typeface="Arial" panose="020B0604020202020204" pitchFamily="34" charset="0"/>
              <a:buChar char="•"/>
            </a:pPr>
            <a:r>
              <a:rPr lang="en-US" sz="2800" dirty="0"/>
              <a:t>New wage agreement - the basis according to </a:t>
            </a:r>
            <a:r>
              <a:rPr lang="en-US" sz="2800" dirty="0" smtClean="0"/>
              <a:t>the export </a:t>
            </a:r>
            <a:r>
              <a:rPr lang="en-US" sz="2800" dirty="0"/>
              <a:t>industries</a:t>
            </a:r>
          </a:p>
          <a:p>
            <a:pPr algn="l" rtl="0">
              <a:buFont typeface="Arial" panose="020B0604020202020204" pitchFamily="34" charset="0"/>
              <a:buChar char="•"/>
            </a:pPr>
            <a:r>
              <a:rPr lang="en-US" sz="2800" dirty="0"/>
              <a:t>Pension reform - a sustainable system that does not impose a burden on future generations</a:t>
            </a:r>
          </a:p>
          <a:p>
            <a:pPr algn="l" rtl="0">
              <a:buFont typeface="Arial" panose="020B0604020202020204" pitchFamily="34" charset="0"/>
              <a:buChar char="•"/>
            </a:pPr>
            <a:r>
              <a:rPr lang="en-US" sz="2800" dirty="0"/>
              <a:t>Privatization is widespread: trains, communications, taxis, schools, post offices, electricity</a:t>
            </a:r>
          </a:p>
          <a:p>
            <a:pPr algn="l" rtl="0">
              <a:buFont typeface="Arial" panose="020B0604020202020204" pitchFamily="34" charset="0"/>
              <a:buChar char="•"/>
            </a:pPr>
            <a:endParaRPr lang="en-US" sz="2800" dirty="0"/>
          </a:p>
        </p:txBody>
      </p:sp>
    </p:spTree>
    <p:extLst>
      <p:ext uri="{BB962C8B-B14F-4D97-AF65-F5344CB8AC3E}">
        <p14:creationId xmlns:p14="http://schemas.microsoft.com/office/powerpoint/2010/main" xmlns="" val="379359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F3C34FA2-C567-43B6-BF10-AABE4FC75FD6}"/>
              </a:ext>
            </a:extLst>
          </p:cNvPr>
          <p:cNvSpPr>
            <a:spLocks noGrp="1"/>
          </p:cNvSpPr>
          <p:nvPr>
            <p:ph type="sldNum" sz="quarter" idx="12"/>
          </p:nvPr>
        </p:nvSpPr>
        <p:spPr/>
        <p:txBody>
          <a:bodyPr/>
          <a:lstStyle/>
          <a:p>
            <a:fld id="{33F3598C-08CF-49DA-ACC2-8F21E1D3E29E}" type="slidenum">
              <a:rPr lang="he-IL" smtClean="0"/>
              <a:pPr/>
              <a:t>11</a:t>
            </a:fld>
            <a:endParaRPr lang="he-IL"/>
          </a:p>
        </p:txBody>
      </p:sp>
      <p:sp>
        <p:nvSpPr>
          <p:cNvPr id="3" name="Title 1">
            <a:extLst>
              <a:ext uri="{FF2B5EF4-FFF2-40B4-BE49-F238E27FC236}">
                <a16:creationId xmlns:a16="http://schemas.microsoft.com/office/drawing/2014/main" xmlns="" id="{5C06CC55-62C1-40BE-BFB8-A481723E8684}"/>
              </a:ext>
            </a:extLst>
          </p:cNvPr>
          <p:cNvSpPr txBox="1">
            <a:spLocks/>
          </p:cNvSpPr>
          <p:nvPr/>
        </p:nvSpPr>
        <p:spPr>
          <a:xfrm>
            <a:off x="623107" y="552214"/>
            <a:ext cx="8229600" cy="857250"/>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t>Swedish Real GDP per capita</a:t>
            </a:r>
            <a:br>
              <a:rPr lang="sv-SE" sz="3600" dirty="0"/>
            </a:br>
            <a:r>
              <a:rPr lang="en-US" sz="2000" dirty="0"/>
              <a:t>relative to average of peers*</a:t>
            </a:r>
          </a:p>
        </p:txBody>
      </p:sp>
      <p:sp>
        <p:nvSpPr>
          <p:cNvPr id="4" name="TextBox 3">
            <a:extLst>
              <a:ext uri="{FF2B5EF4-FFF2-40B4-BE49-F238E27FC236}">
                <a16:creationId xmlns:a16="http://schemas.microsoft.com/office/drawing/2014/main" xmlns="" id="{D00DF380-FECD-432C-BFCD-B2CF32B04000}"/>
              </a:ext>
            </a:extLst>
          </p:cNvPr>
          <p:cNvSpPr txBox="1"/>
          <p:nvPr/>
        </p:nvSpPr>
        <p:spPr>
          <a:xfrm>
            <a:off x="876184" y="5727107"/>
            <a:ext cx="7136890" cy="253916"/>
          </a:xfrm>
          <a:prstGeom prst="rect">
            <a:avLst/>
          </a:prstGeom>
          <a:noFill/>
        </p:spPr>
        <p:txBody>
          <a:bodyPr wrap="none" rtlCol="0">
            <a:spAutoFit/>
          </a:bodyPr>
          <a:lstStyle/>
          <a:p>
            <a:r>
              <a:rPr lang="sv-SE" sz="1050" dirty="0">
                <a:latin typeface="Arial Narrow" panose="020B0606020202030204" pitchFamily="34" charset="0"/>
              </a:rPr>
              <a:t>* AUS, AUT, BEL, CAN, DEN, FIN, FRA, GER, GRC, ICE, IRE, ITA, JAP, KOR, MEX, NTH, NEZ, NOR, POR, SPA, SWE, SWI, TUR, UK, US </a:t>
            </a:r>
            <a:endParaRPr lang="en-US" sz="1050" dirty="0">
              <a:latin typeface="Arial Narrow" panose="020B0606020202030204" pitchFamily="34" charset="0"/>
            </a:endParaRPr>
          </a:p>
        </p:txBody>
      </p:sp>
      <p:graphicFrame>
        <p:nvGraphicFramePr>
          <p:cNvPr id="5" name="Chart 4">
            <a:extLst>
              <a:ext uri="{FF2B5EF4-FFF2-40B4-BE49-F238E27FC236}">
                <a16:creationId xmlns:a16="http://schemas.microsoft.com/office/drawing/2014/main" xmlns="" id="{D79E0AC1-D183-4584-B48B-8EDA613C0CF1}"/>
              </a:ext>
            </a:extLst>
          </p:cNvPr>
          <p:cNvGraphicFramePr>
            <a:graphicFrameLocks/>
          </p:cNvGraphicFramePr>
          <p:nvPr>
            <p:extLst/>
          </p:nvPr>
        </p:nvGraphicFramePr>
        <p:xfrm>
          <a:off x="1404000" y="1888227"/>
          <a:ext cx="6336000" cy="31380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35482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843" y="286605"/>
            <a:ext cx="8604354" cy="1317344"/>
          </a:xfrm>
        </p:spPr>
        <p:txBody>
          <a:bodyPr>
            <a:normAutofit/>
          </a:bodyPr>
          <a:lstStyle/>
          <a:p>
            <a:pPr algn="ctr" rtl="0"/>
            <a:r>
              <a:rPr lang="en-US" sz="4400" b="1" dirty="0" smtClean="0">
                <a:solidFill>
                  <a:schemeClr val="tx2">
                    <a:lumMod val="75000"/>
                  </a:schemeClr>
                </a:solidFill>
                <a:cs typeface="+mn-cs"/>
              </a:rPr>
              <a:t>Worker’s </a:t>
            </a:r>
            <a:r>
              <a:rPr lang="en-US" sz="4400" b="1" dirty="0" smtClean="0">
                <a:solidFill>
                  <a:schemeClr val="tx2">
                    <a:lumMod val="75000"/>
                  </a:schemeClr>
                </a:solidFill>
                <a:cs typeface="+mn-cs"/>
              </a:rPr>
              <a:t>Committees In </a:t>
            </a:r>
            <a:r>
              <a:rPr lang="en-US" sz="4400" b="1" dirty="0">
                <a:solidFill>
                  <a:schemeClr val="tx2">
                    <a:lumMod val="75000"/>
                  </a:schemeClr>
                </a:solidFill>
                <a:cs typeface="+mn-cs"/>
              </a:rPr>
              <a:t>Sweden</a:t>
            </a:r>
            <a:endParaRPr lang="he-IL" sz="4400"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12</a:t>
            </a:fld>
            <a:endParaRPr lang="he-IL" sz="1600"/>
          </a:p>
        </p:txBody>
      </p:sp>
      <p:sp>
        <p:nvSpPr>
          <p:cNvPr id="3" name="Rectangle 2"/>
          <p:cNvSpPr/>
          <p:nvPr/>
        </p:nvSpPr>
        <p:spPr>
          <a:xfrm>
            <a:off x="3980873" y="1842585"/>
            <a:ext cx="4664944" cy="4194995"/>
          </a:xfrm>
          <a:prstGeom prst="rect">
            <a:avLst/>
          </a:prstGeom>
        </p:spPr>
        <p:txBody>
          <a:bodyPr wrap="square">
            <a:spAutoFit/>
          </a:bodyPr>
          <a:lstStyle/>
          <a:p>
            <a:pPr algn="l" rtl="0">
              <a:lnSpc>
                <a:spcPct val="107000"/>
              </a:lnSpc>
              <a:spcAft>
                <a:spcPts val="800"/>
              </a:spcAft>
            </a:pPr>
            <a:r>
              <a:rPr lang="en-US" sz="2400" dirty="0">
                <a:latin typeface="Calibri" panose="020F0502020204030204" pitchFamily="34" charset="0"/>
                <a:ea typeface="Calibri" panose="020F0502020204030204" pitchFamily="34" charset="0"/>
              </a:rPr>
              <a:t>From an interview </a:t>
            </a:r>
            <a:r>
              <a:rPr lang="en-US" sz="2400" dirty="0" smtClean="0">
                <a:latin typeface="Calibri" panose="020F0502020204030204" pitchFamily="34" charset="0"/>
                <a:ea typeface="Calibri" panose="020F0502020204030204" pitchFamily="34" charset="0"/>
              </a:rPr>
              <a:t>conducted by the </a:t>
            </a:r>
            <a:r>
              <a:rPr lang="en-US" sz="2400" dirty="0" err="1">
                <a:latin typeface="Calibri" panose="020F0502020204030204" pitchFamily="34" charset="0"/>
                <a:ea typeface="Calibri" panose="020F0502020204030204" pitchFamily="34" charset="0"/>
              </a:rPr>
              <a:t>TheMarker</a:t>
            </a:r>
            <a:r>
              <a:rPr lang="en-US" sz="2400" dirty="0">
                <a:latin typeface="Calibri" panose="020F0502020204030204" pitchFamily="34" charset="0"/>
                <a:ea typeface="Calibri" panose="020F0502020204030204" pitchFamily="34" charset="0"/>
              </a:rPr>
              <a:t> with the chief economists of the two largest labor organizations in Sweden</a:t>
            </a:r>
            <a:r>
              <a:rPr lang="en-US" sz="2400" dirty="0" smtClean="0">
                <a:latin typeface="Calibri" panose="020F0502020204030204" pitchFamily="34" charset="0"/>
                <a:ea typeface="Calibri" panose="020F0502020204030204" pitchFamily="34" charset="0"/>
              </a:rPr>
              <a:t>:</a:t>
            </a:r>
          </a:p>
          <a:p>
            <a:pPr algn="l" rtl="0">
              <a:lnSpc>
                <a:spcPct val="107000"/>
              </a:lnSpc>
              <a:spcAft>
                <a:spcPts val="800"/>
              </a:spcAft>
            </a:pPr>
            <a:r>
              <a:rPr lang="en-US" sz="2800" dirty="0">
                <a:latin typeface="Calibri" panose="020F0502020204030204" pitchFamily="34" charset="0"/>
                <a:ea typeface="Calibri" panose="020F0502020204030204" pitchFamily="34" charset="0"/>
              </a:rPr>
              <a:t>"</a:t>
            </a:r>
            <a:r>
              <a:rPr lang="en-US" sz="2400" dirty="0">
                <a:latin typeface="Calibri" panose="020F0502020204030204" pitchFamily="34" charset="0"/>
                <a:ea typeface="Calibri" panose="020F0502020204030204" pitchFamily="34" charset="0"/>
              </a:rPr>
              <a:t>Increasing productivity and efficiency is the path to economic prosperity ... This is the way we want our economy to grow, and this is the best way to get high salaries for our employees."</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cstate="print"/>
          <a:srcRect l="13970" r="32794" b="3198"/>
          <a:stretch/>
        </p:blipFill>
        <p:spPr>
          <a:xfrm>
            <a:off x="152400" y="2126452"/>
            <a:ext cx="3828473" cy="3915861"/>
          </a:xfrm>
          <a:prstGeom prst="rect">
            <a:avLst/>
          </a:prstGeom>
          <a:ln>
            <a:noFill/>
          </a:ln>
          <a:effectLst>
            <a:softEdge rad="112500"/>
          </a:effectLst>
        </p:spPr>
      </p:pic>
    </p:spTree>
    <p:extLst>
      <p:ext uri="{BB962C8B-B14F-4D97-AF65-F5344CB8AC3E}">
        <p14:creationId xmlns:p14="http://schemas.microsoft.com/office/powerpoint/2010/main" xmlns="" val="116082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pPr/>
              <a:t>13</a:t>
            </a:fld>
            <a:endParaRPr lang="he-IL" sz="1600"/>
          </a:p>
        </p:txBody>
      </p:sp>
      <p:sp>
        <p:nvSpPr>
          <p:cNvPr id="3" name="Rectangle 2"/>
          <p:cNvSpPr/>
          <p:nvPr/>
        </p:nvSpPr>
        <p:spPr>
          <a:xfrm>
            <a:off x="3980873" y="1825306"/>
            <a:ext cx="4664944" cy="2050690"/>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"Companies that can not afford to pay </a:t>
            </a:r>
            <a:r>
              <a:rPr lang="en-US" sz="2400" dirty="0" smtClean="0">
                <a:latin typeface="Calibri" panose="020F0502020204030204" pitchFamily="34" charset="0"/>
                <a:ea typeface="Calibri" panose="020F0502020204030204" pitchFamily="34" charset="0"/>
              </a:rPr>
              <a:t>minimum bar </a:t>
            </a:r>
            <a:r>
              <a:rPr lang="en-US" sz="2400" dirty="0">
                <a:latin typeface="Calibri" panose="020F0502020204030204" pitchFamily="34" charset="0"/>
                <a:ea typeface="Calibri" panose="020F0502020204030204" pitchFamily="34" charset="0"/>
              </a:rPr>
              <a:t>of raising wages have to disappear ... </a:t>
            </a:r>
            <a:r>
              <a:rPr lang="en-US" sz="2400" b="1" dirty="0">
                <a:latin typeface="Calibri" panose="020F0502020204030204" pitchFamily="34" charset="0"/>
                <a:ea typeface="Calibri" panose="020F0502020204030204" pitchFamily="34" charset="0"/>
              </a:rPr>
              <a:t>The idea is to save the sailor, not the ship."</a:t>
            </a:r>
            <a:endParaRPr lang="en-US" sz="2400" b="1"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cstate="print"/>
          <a:srcRect l="13970" r="32794" b="3198"/>
          <a:stretch/>
        </p:blipFill>
        <p:spPr>
          <a:xfrm>
            <a:off x="152400" y="2126452"/>
            <a:ext cx="3828473" cy="3915861"/>
          </a:xfrm>
          <a:prstGeom prst="rect">
            <a:avLst/>
          </a:prstGeom>
          <a:ln>
            <a:noFill/>
          </a:ln>
          <a:effectLst>
            <a:softEdge rad="112500"/>
          </a:effectLst>
        </p:spPr>
      </p:pic>
      <p:sp>
        <p:nvSpPr>
          <p:cNvPr id="8" name="Title 1"/>
          <p:cNvSpPr>
            <a:spLocks noGrp="1"/>
          </p:cNvSpPr>
          <p:nvPr>
            <p:ph type="title"/>
          </p:nvPr>
        </p:nvSpPr>
        <p:spPr>
          <a:xfrm>
            <a:off x="239843" y="286605"/>
            <a:ext cx="8604354" cy="1317344"/>
          </a:xfrm>
        </p:spPr>
        <p:txBody>
          <a:bodyPr>
            <a:normAutofit/>
          </a:bodyPr>
          <a:lstStyle/>
          <a:p>
            <a:pPr algn="ctr" rtl="0"/>
            <a:r>
              <a:rPr lang="en-US" sz="4400" b="1" dirty="0" smtClean="0">
                <a:solidFill>
                  <a:schemeClr val="tx2">
                    <a:lumMod val="75000"/>
                  </a:schemeClr>
                </a:solidFill>
                <a:cs typeface="+mn-cs"/>
              </a:rPr>
              <a:t>Worker’s </a:t>
            </a:r>
            <a:r>
              <a:rPr lang="en-US" sz="4400" b="1" dirty="0" smtClean="0">
                <a:solidFill>
                  <a:schemeClr val="tx2">
                    <a:lumMod val="75000"/>
                  </a:schemeClr>
                </a:solidFill>
                <a:cs typeface="+mn-cs"/>
              </a:rPr>
              <a:t>Committees In </a:t>
            </a:r>
            <a:r>
              <a:rPr lang="en-US" sz="4400" b="1" dirty="0">
                <a:solidFill>
                  <a:schemeClr val="tx2">
                    <a:lumMod val="75000"/>
                  </a:schemeClr>
                </a:solidFill>
                <a:cs typeface="+mn-cs"/>
              </a:rPr>
              <a:t>Sweden</a:t>
            </a:r>
            <a:endParaRPr lang="he-IL" sz="4400" b="1" dirty="0">
              <a:solidFill>
                <a:schemeClr val="tx2">
                  <a:lumMod val="75000"/>
                </a:schemeClr>
              </a:solidFill>
              <a:cs typeface="+mn-cs"/>
            </a:endParaRPr>
          </a:p>
        </p:txBody>
      </p:sp>
    </p:spTree>
    <p:extLst>
      <p:ext uri="{BB962C8B-B14F-4D97-AF65-F5344CB8AC3E}">
        <p14:creationId xmlns:p14="http://schemas.microsoft.com/office/powerpoint/2010/main" xmlns="" val="1151917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pPr/>
              <a:t>14</a:t>
            </a:fld>
            <a:endParaRPr lang="he-IL" sz="1600"/>
          </a:p>
        </p:txBody>
      </p:sp>
      <p:sp>
        <p:nvSpPr>
          <p:cNvPr id="3" name="Rectangle 2"/>
          <p:cNvSpPr/>
          <p:nvPr/>
        </p:nvSpPr>
        <p:spPr>
          <a:xfrm>
            <a:off x="3980873" y="1825306"/>
            <a:ext cx="4664944" cy="3236207"/>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"We used to have a textile industry, and it disappeared completely, we had shipyards, and we do not have any more ... </a:t>
            </a:r>
            <a:r>
              <a:rPr lang="en-US" sz="2400" b="1" dirty="0">
                <a:latin typeface="Calibri" panose="020F0502020204030204" pitchFamily="34" charset="0"/>
                <a:ea typeface="Calibri" panose="020F0502020204030204" pitchFamily="34" charset="0"/>
              </a:rPr>
              <a:t>This has not led to an increase in unemployment, but to an increase in efficiency and productivity."</a:t>
            </a:r>
            <a:endParaRPr lang="en-US" sz="2400" b="1" dirty="0">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cstate="print"/>
          <a:srcRect l="13970" r="32794" b="3198"/>
          <a:stretch/>
        </p:blipFill>
        <p:spPr>
          <a:xfrm>
            <a:off x="152400" y="2126452"/>
            <a:ext cx="3828473" cy="3915861"/>
          </a:xfrm>
          <a:prstGeom prst="rect">
            <a:avLst/>
          </a:prstGeom>
          <a:ln>
            <a:noFill/>
          </a:ln>
          <a:effectLst>
            <a:softEdge rad="112500"/>
          </a:effectLst>
        </p:spPr>
      </p:pic>
      <p:sp>
        <p:nvSpPr>
          <p:cNvPr id="7" name="Title 1"/>
          <p:cNvSpPr>
            <a:spLocks noGrp="1"/>
          </p:cNvSpPr>
          <p:nvPr>
            <p:ph type="title"/>
          </p:nvPr>
        </p:nvSpPr>
        <p:spPr>
          <a:xfrm>
            <a:off x="239843" y="286605"/>
            <a:ext cx="8604354" cy="1317344"/>
          </a:xfrm>
        </p:spPr>
        <p:txBody>
          <a:bodyPr>
            <a:normAutofit/>
          </a:bodyPr>
          <a:lstStyle/>
          <a:p>
            <a:pPr algn="ctr" rtl="0"/>
            <a:r>
              <a:rPr lang="en-US" sz="4400" b="1" dirty="0" smtClean="0">
                <a:solidFill>
                  <a:schemeClr val="tx2">
                    <a:lumMod val="75000"/>
                  </a:schemeClr>
                </a:solidFill>
                <a:cs typeface="+mn-cs"/>
              </a:rPr>
              <a:t>Worker’s </a:t>
            </a:r>
            <a:r>
              <a:rPr lang="en-US" sz="4400" b="1" dirty="0" smtClean="0">
                <a:solidFill>
                  <a:schemeClr val="tx2">
                    <a:lumMod val="75000"/>
                  </a:schemeClr>
                </a:solidFill>
                <a:cs typeface="+mn-cs"/>
              </a:rPr>
              <a:t>Committees In </a:t>
            </a:r>
            <a:r>
              <a:rPr lang="en-US" sz="4400" b="1" dirty="0">
                <a:solidFill>
                  <a:schemeClr val="tx2">
                    <a:lumMod val="75000"/>
                  </a:schemeClr>
                </a:solidFill>
                <a:cs typeface="+mn-cs"/>
              </a:rPr>
              <a:t>Sweden</a:t>
            </a:r>
            <a:endParaRPr lang="he-IL" sz="4400" b="1" dirty="0">
              <a:solidFill>
                <a:schemeClr val="tx2">
                  <a:lumMod val="75000"/>
                </a:schemeClr>
              </a:solidFill>
              <a:cs typeface="+mn-cs"/>
            </a:endParaRPr>
          </a:p>
        </p:txBody>
      </p:sp>
    </p:spTree>
    <p:extLst>
      <p:ext uri="{BB962C8B-B14F-4D97-AF65-F5344CB8AC3E}">
        <p14:creationId xmlns:p14="http://schemas.microsoft.com/office/powerpoint/2010/main" xmlns="" val="404877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z="1600" smtClean="0"/>
              <a:pPr/>
              <a:t>15</a:t>
            </a:fld>
            <a:endParaRPr lang="he-IL" sz="1600"/>
          </a:p>
        </p:txBody>
      </p:sp>
      <p:sp>
        <p:nvSpPr>
          <p:cNvPr id="3" name="Rectangle 2"/>
          <p:cNvSpPr/>
          <p:nvPr/>
        </p:nvSpPr>
        <p:spPr>
          <a:xfrm>
            <a:off x="3980873" y="1811151"/>
            <a:ext cx="4664943" cy="4129144"/>
          </a:xfrm>
          <a:prstGeom prst="rect">
            <a:avLst/>
          </a:prstGeom>
        </p:spPr>
        <p:txBody>
          <a:bodyPr wrap="square">
            <a:spAutoFit/>
          </a:bodyPr>
          <a:lstStyle/>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"It's not hard to fire people in Sweden," he says, "With collective layoffs, for example, during a recession</a:t>
            </a:r>
            <a:r>
              <a:rPr lang="en-US" sz="2400" dirty="0" smtClean="0">
                <a:latin typeface="Calibri" panose="020F0502020204030204" pitchFamily="34" charset="0"/>
                <a:ea typeface="Calibri" panose="020F0502020204030204" pitchFamily="34" charset="0"/>
              </a:rPr>
              <a:t>, it’s very easy to fire emp</a:t>
            </a:r>
            <a:r>
              <a:rPr lang="en-US" sz="2400" dirty="0" smtClean="0">
                <a:latin typeface="Calibri" panose="020F0502020204030204" pitchFamily="34" charset="0"/>
                <a:ea typeface="Calibri" panose="020F0502020204030204" pitchFamily="34" charset="0"/>
              </a:rPr>
              <a:t>loyees”</a:t>
            </a:r>
            <a:endParaRPr lang="en-US" sz="2400" dirty="0">
              <a:latin typeface="Calibri" panose="020F0502020204030204" pitchFamily="34" charset="0"/>
              <a:ea typeface="Calibri" panose="020F0502020204030204" pitchFamily="34" charset="0"/>
            </a:endParaRPr>
          </a:p>
          <a:p>
            <a:pPr marL="285750" indent="-285750" algn="l" rtl="0">
              <a:lnSpc>
                <a:spcPct val="107000"/>
              </a:lnSpc>
              <a:spcAft>
                <a:spcPts val="800"/>
              </a:spcAft>
              <a:buFont typeface="Arial" panose="020B0604020202020204" pitchFamily="34" charset="0"/>
              <a:buChar char="•"/>
            </a:pPr>
            <a:r>
              <a:rPr lang="en-US" sz="2400" dirty="0">
                <a:latin typeface="Calibri" panose="020F0502020204030204" pitchFamily="34" charset="0"/>
                <a:ea typeface="Calibri" panose="020F0502020204030204" pitchFamily="34" charset="0"/>
              </a:rPr>
              <a:t>"I do not think that the tax system should be based on corporate taxes, and they should not be a large part of the tax base because they are very mobile"</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3" cstate="print"/>
          <a:srcRect l="13970" r="32794" b="3198"/>
          <a:stretch/>
        </p:blipFill>
        <p:spPr>
          <a:xfrm>
            <a:off x="152400" y="2126452"/>
            <a:ext cx="3828473" cy="3915861"/>
          </a:xfrm>
          <a:prstGeom prst="rect">
            <a:avLst/>
          </a:prstGeom>
          <a:ln>
            <a:noFill/>
          </a:ln>
          <a:effectLst>
            <a:softEdge rad="112500"/>
          </a:effectLst>
        </p:spPr>
      </p:pic>
      <p:sp>
        <p:nvSpPr>
          <p:cNvPr id="7" name="Title 1"/>
          <p:cNvSpPr>
            <a:spLocks noGrp="1"/>
          </p:cNvSpPr>
          <p:nvPr>
            <p:ph type="title"/>
          </p:nvPr>
        </p:nvSpPr>
        <p:spPr>
          <a:xfrm>
            <a:off x="239843" y="286605"/>
            <a:ext cx="8604354" cy="1317344"/>
          </a:xfrm>
        </p:spPr>
        <p:txBody>
          <a:bodyPr>
            <a:normAutofit/>
          </a:bodyPr>
          <a:lstStyle/>
          <a:p>
            <a:pPr algn="ctr" rtl="0"/>
            <a:r>
              <a:rPr lang="en-US" sz="4400" b="1" dirty="0" smtClean="0">
                <a:solidFill>
                  <a:schemeClr val="tx2">
                    <a:lumMod val="75000"/>
                  </a:schemeClr>
                </a:solidFill>
                <a:cs typeface="+mn-cs"/>
              </a:rPr>
              <a:t>Worker’s </a:t>
            </a:r>
            <a:r>
              <a:rPr lang="en-US" sz="4400" b="1" dirty="0" smtClean="0">
                <a:solidFill>
                  <a:schemeClr val="tx2">
                    <a:lumMod val="75000"/>
                  </a:schemeClr>
                </a:solidFill>
                <a:cs typeface="+mn-cs"/>
              </a:rPr>
              <a:t>Committees In </a:t>
            </a:r>
            <a:r>
              <a:rPr lang="en-US" sz="4400" b="1" dirty="0">
                <a:solidFill>
                  <a:schemeClr val="tx2">
                    <a:lumMod val="75000"/>
                  </a:schemeClr>
                </a:solidFill>
                <a:cs typeface="+mn-cs"/>
              </a:rPr>
              <a:t>Sweden</a:t>
            </a:r>
            <a:endParaRPr lang="he-IL" sz="4400" b="1" dirty="0">
              <a:solidFill>
                <a:schemeClr val="tx2">
                  <a:lumMod val="75000"/>
                </a:schemeClr>
              </a:solidFill>
              <a:cs typeface="+mn-cs"/>
            </a:endParaRPr>
          </a:p>
        </p:txBody>
      </p:sp>
    </p:spTree>
    <p:extLst>
      <p:ext uri="{BB962C8B-B14F-4D97-AF65-F5344CB8AC3E}">
        <p14:creationId xmlns:p14="http://schemas.microsoft.com/office/powerpoint/2010/main" xmlns="" val="259061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spc="0" dirty="0">
                <a:ln/>
                <a:solidFill>
                  <a:schemeClr val="accent1">
                    <a:lumMod val="50000"/>
                  </a:schemeClr>
                </a:solidFill>
                <a:cs typeface="+mn-cs"/>
              </a:rPr>
              <a:t>International </a:t>
            </a:r>
            <a:r>
              <a:rPr lang="en-US" sz="7200" b="1" spc="0" dirty="0" smtClean="0">
                <a:ln/>
                <a:solidFill>
                  <a:schemeClr val="accent1">
                    <a:lumMod val="50000"/>
                  </a:schemeClr>
                </a:solidFill>
                <a:cs typeface="+mn-cs"/>
              </a:rPr>
              <a:t>Trade</a:t>
            </a:r>
            <a:endParaRPr lang="he-IL" sz="7200" b="1" spc="0" dirty="0">
              <a:ln/>
              <a:solidFill>
                <a:schemeClr val="accent1">
                  <a:lumMod val="50000"/>
                </a:schemeClr>
              </a:solidFill>
              <a:effectLst/>
              <a:cs typeface="+mn-cs"/>
            </a:endParaRPr>
          </a:p>
        </p:txBody>
      </p:sp>
      <p:pic>
        <p:nvPicPr>
          <p:cNvPr id="5" name="Picture 2" descr="http://www.eshipglobal.com/wp-content/uploads/2012/05/iStock_000019501469Small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6593" y="2160396"/>
            <a:ext cx="5334000" cy="39987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415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17</a:t>
            </a:fld>
            <a:endParaRPr lang="he-IL"/>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476979" y="739136"/>
            <a:ext cx="6055362" cy="5068185"/>
          </a:xfrm>
        </p:spPr>
      </p:pic>
    </p:spTree>
    <p:extLst>
      <p:ext uri="{BB962C8B-B14F-4D97-AF65-F5344CB8AC3E}">
        <p14:creationId xmlns:p14="http://schemas.microsoft.com/office/powerpoint/2010/main" xmlns="" val="3060112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64782" y="15765"/>
            <a:ext cx="8267650" cy="6200737"/>
          </a:xfrm>
        </p:spPr>
      </p:pic>
      <p:sp>
        <p:nvSpPr>
          <p:cNvPr id="4" name="Slide Number Placeholder 3"/>
          <p:cNvSpPr>
            <a:spLocks noGrp="1"/>
          </p:cNvSpPr>
          <p:nvPr>
            <p:ph type="sldNum" sz="quarter" idx="12"/>
          </p:nvPr>
        </p:nvSpPr>
        <p:spPr/>
        <p:txBody>
          <a:bodyPr/>
          <a:lstStyle/>
          <a:p>
            <a:fld id="{33F3598C-08CF-49DA-ACC2-8F21E1D3E29E}" type="slidenum">
              <a:rPr lang="he-IL" smtClean="0"/>
              <a:pPr/>
              <a:t>18</a:t>
            </a:fld>
            <a:endParaRPr lang="he-IL"/>
          </a:p>
        </p:txBody>
      </p:sp>
    </p:spTree>
    <p:extLst>
      <p:ext uri="{BB962C8B-B14F-4D97-AF65-F5344CB8AC3E}">
        <p14:creationId xmlns:p14="http://schemas.microsoft.com/office/powerpoint/2010/main" xmlns="" val="382953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19</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06672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4"/>
            <a:ext cx="7543800" cy="1302353"/>
          </a:xfrm>
        </p:spPr>
        <p:txBody>
          <a:bodyPr>
            <a:normAutofit fontScale="90000"/>
          </a:bodyPr>
          <a:lstStyle/>
          <a:p>
            <a:pPr rtl="0"/>
            <a:r>
              <a:rPr lang="en-US" b="1" dirty="0">
                <a:solidFill>
                  <a:schemeClr val="tx2">
                    <a:lumMod val="75000"/>
                  </a:schemeClr>
                </a:solidFill>
                <a:cs typeface="+mn-cs"/>
              </a:rPr>
              <a:t>The State of Israel: </a:t>
            </a:r>
            <a:r>
              <a:rPr lang="en-US" b="1" dirty="0" smtClean="0">
                <a:solidFill>
                  <a:schemeClr val="tx2">
                    <a:lumMod val="75000"/>
                  </a:schemeClr>
                </a:solidFill>
                <a:cs typeface="+mn-cs"/>
              </a:rPr>
              <a:t>Is it </a:t>
            </a:r>
            <a:r>
              <a:rPr lang="en-US" b="1" dirty="0" smtClean="0">
                <a:solidFill>
                  <a:schemeClr val="tx2">
                    <a:lumMod val="75000"/>
                  </a:schemeClr>
                </a:solidFill>
                <a:cs typeface="+mn-cs"/>
              </a:rPr>
              <a:t>i</a:t>
            </a:r>
            <a:r>
              <a:rPr lang="en-US" b="1" dirty="0" smtClean="0">
                <a:solidFill>
                  <a:schemeClr val="tx2">
                    <a:lumMod val="75000"/>
                  </a:schemeClr>
                </a:solidFill>
                <a:cs typeface="+mn-cs"/>
              </a:rPr>
              <a:t>mpossible to succeed </a:t>
            </a:r>
            <a:r>
              <a:rPr lang="en-US" b="1" dirty="0">
                <a:solidFill>
                  <a:schemeClr val="tx2">
                    <a:lumMod val="75000"/>
                  </a:schemeClr>
                </a:solidFill>
                <a:cs typeface="+mn-cs"/>
              </a:rPr>
              <a:t>any more?</a:t>
            </a:r>
            <a:endParaRPr lang="he-IL"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2</a:t>
            </a:fld>
            <a:endParaRPr lang="he-IL" sz="1600"/>
          </a:p>
        </p:txBody>
      </p:sp>
      <p:pic>
        <p:nvPicPr>
          <p:cNvPr id="5" name="Picture 4"/>
          <p:cNvPicPr>
            <a:picLocks noChangeAspect="1"/>
          </p:cNvPicPr>
          <p:nvPr/>
        </p:nvPicPr>
        <p:blipFill>
          <a:blip r:embed="rId3" cstate="print"/>
          <a:stretch>
            <a:fillRect/>
          </a:stretch>
        </p:blipFill>
        <p:spPr>
          <a:xfrm>
            <a:off x="536049" y="1807700"/>
            <a:ext cx="7873314" cy="4722425"/>
          </a:xfrm>
          <a:prstGeom prst="rect">
            <a:avLst/>
          </a:prstGeom>
        </p:spPr>
      </p:pic>
      <p:sp>
        <p:nvSpPr>
          <p:cNvPr id="6" name="TextBox 5"/>
          <p:cNvSpPr txBox="1"/>
          <p:nvPr/>
        </p:nvSpPr>
        <p:spPr>
          <a:xfrm>
            <a:off x="528369" y="6581001"/>
            <a:ext cx="2334134" cy="276999"/>
          </a:xfrm>
          <a:prstGeom prst="rect">
            <a:avLst/>
          </a:prstGeom>
          <a:noFill/>
        </p:spPr>
        <p:txBody>
          <a:bodyPr wrap="square" rtlCol="1">
            <a:spAutoFit/>
          </a:bodyPr>
          <a:lstStyle/>
          <a:p>
            <a:pPr algn="r" rtl="0"/>
            <a:r>
              <a:rPr lang="en-US" sz="1200" dirty="0" smtClean="0"/>
              <a:t>Source: The World Bank</a:t>
            </a:r>
            <a:endParaRPr lang="he-IL" sz="1200" dirty="0"/>
          </a:p>
        </p:txBody>
      </p:sp>
    </p:spTree>
    <p:extLst>
      <p:ext uri="{BB962C8B-B14F-4D97-AF65-F5344CB8AC3E}">
        <p14:creationId xmlns:p14="http://schemas.microsoft.com/office/powerpoint/2010/main" xmlns="" val="4182824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20</a:t>
            </a:fld>
            <a:endParaRPr lang="he-IL"/>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1709635" y="391540"/>
            <a:ext cx="6308387" cy="5525312"/>
          </a:xfrm>
          <a:prstGeom prst="rect">
            <a:avLst/>
          </a:prstGeom>
        </p:spPr>
      </p:pic>
    </p:spTree>
    <p:extLst>
      <p:ext uri="{BB962C8B-B14F-4D97-AF65-F5344CB8AC3E}">
        <p14:creationId xmlns:p14="http://schemas.microsoft.com/office/powerpoint/2010/main" xmlns="" val="2168797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51626" y="287652"/>
            <a:ext cx="6108970" cy="5914814"/>
          </a:xfrm>
        </p:spPr>
      </p:pic>
      <p:sp>
        <p:nvSpPr>
          <p:cNvPr id="4" name="Slide Number Placeholder 3"/>
          <p:cNvSpPr>
            <a:spLocks noGrp="1"/>
          </p:cNvSpPr>
          <p:nvPr>
            <p:ph type="sldNum" sz="quarter" idx="12"/>
          </p:nvPr>
        </p:nvSpPr>
        <p:spPr/>
        <p:txBody>
          <a:bodyPr/>
          <a:lstStyle/>
          <a:p>
            <a:fld id="{33F3598C-08CF-49DA-ACC2-8F21E1D3E29E}" type="slidenum">
              <a:rPr lang="he-IL" smtClean="0"/>
              <a:pPr/>
              <a:t>21</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334438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D1EE8A7C-F4DF-41B4-A857-79A036C6DFF3}"/>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rot="5400000">
            <a:off x="1715983" y="843307"/>
            <a:ext cx="6039763" cy="4908970"/>
          </a:xfrm>
        </p:spPr>
      </p:pic>
      <p:sp>
        <p:nvSpPr>
          <p:cNvPr id="4" name="Slide Number Placeholder 3">
            <a:extLst>
              <a:ext uri="{FF2B5EF4-FFF2-40B4-BE49-F238E27FC236}">
                <a16:creationId xmlns:a16="http://schemas.microsoft.com/office/drawing/2014/main" xmlns="" id="{A91B8596-B1BC-444B-9A5E-E74B9AB7BA55}"/>
              </a:ext>
            </a:extLst>
          </p:cNvPr>
          <p:cNvSpPr>
            <a:spLocks noGrp="1"/>
          </p:cNvSpPr>
          <p:nvPr>
            <p:ph type="sldNum" sz="quarter" idx="12"/>
          </p:nvPr>
        </p:nvSpPr>
        <p:spPr/>
        <p:txBody>
          <a:bodyPr/>
          <a:lstStyle/>
          <a:p>
            <a:fld id="{33F3598C-08CF-49DA-ACC2-8F21E1D3E29E}" type="slidenum">
              <a:rPr lang="he-IL" smtClean="0"/>
              <a:pPr/>
              <a:t>22</a:t>
            </a:fld>
            <a:endParaRPr lang="he-IL"/>
          </a:p>
        </p:txBody>
      </p:sp>
    </p:spTree>
    <p:extLst>
      <p:ext uri="{BB962C8B-B14F-4D97-AF65-F5344CB8AC3E}">
        <p14:creationId xmlns:p14="http://schemas.microsoft.com/office/powerpoint/2010/main" xmlns="" val="2013473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62006" y="504500"/>
            <a:ext cx="7547357" cy="5660518"/>
          </a:xfrm>
        </p:spPr>
      </p:pic>
      <p:sp>
        <p:nvSpPr>
          <p:cNvPr id="4" name="Slide Number Placeholder 3"/>
          <p:cNvSpPr>
            <a:spLocks noGrp="1"/>
          </p:cNvSpPr>
          <p:nvPr>
            <p:ph type="sldNum" sz="quarter" idx="12"/>
          </p:nvPr>
        </p:nvSpPr>
        <p:spPr/>
        <p:txBody>
          <a:bodyPr/>
          <a:lstStyle/>
          <a:p>
            <a:fld id="{33F3598C-08CF-49DA-ACC2-8F21E1D3E29E}" type="slidenum">
              <a:rPr lang="he-IL" smtClean="0"/>
              <a:pPr/>
              <a:t>23</a:t>
            </a:fld>
            <a:endParaRPr lang="he-IL"/>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0800000">
            <a:off x="0" y="0"/>
            <a:ext cx="9144000" cy="6858000"/>
          </a:xfrm>
          <a:prstGeom prst="rect">
            <a:avLst/>
          </a:prstGeom>
        </p:spPr>
      </p:pic>
    </p:spTree>
    <p:extLst>
      <p:ext uri="{BB962C8B-B14F-4D97-AF65-F5344CB8AC3E}">
        <p14:creationId xmlns:p14="http://schemas.microsoft.com/office/powerpoint/2010/main" xmlns="" val="1659921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b="1" dirty="0" smtClean="0">
                <a:solidFill>
                  <a:schemeClr val="tx2">
                    <a:lumMod val="75000"/>
                  </a:schemeClr>
                </a:solidFill>
                <a:cs typeface="+mn-cs"/>
              </a:rPr>
              <a:t>Import And Export</a:t>
            </a:r>
            <a:endParaRPr lang="he-IL" b="1"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24</a:t>
            </a:fld>
            <a:endParaRPr lang="he-IL" sz="1600"/>
          </a:p>
        </p:txBody>
      </p:sp>
      <p:sp>
        <p:nvSpPr>
          <p:cNvPr id="3" name="Rectangle 2"/>
          <p:cNvSpPr/>
          <p:nvPr/>
        </p:nvSpPr>
        <p:spPr>
          <a:xfrm>
            <a:off x="749508" y="1737361"/>
            <a:ext cx="7944787" cy="2031325"/>
          </a:xfrm>
          <a:prstGeom prst="rect">
            <a:avLst/>
          </a:prstGeom>
        </p:spPr>
        <p:txBody>
          <a:bodyPr wrap="square">
            <a:spAutoFit/>
          </a:bodyPr>
          <a:lstStyle/>
          <a:p>
            <a:pPr algn="l" rtl="0"/>
            <a:r>
              <a:rPr lang="en-US" dirty="0">
                <a:solidFill>
                  <a:srgbClr val="002060"/>
                </a:solidFill>
              </a:rPr>
              <a:t>"And the most </a:t>
            </a:r>
            <a:r>
              <a:rPr lang="en-US" dirty="0" smtClean="0">
                <a:solidFill>
                  <a:srgbClr val="002060"/>
                </a:solidFill>
              </a:rPr>
              <a:t>outrageous of </a:t>
            </a:r>
            <a:r>
              <a:rPr lang="en-US" dirty="0">
                <a:solidFill>
                  <a:srgbClr val="002060"/>
                </a:solidFill>
              </a:rPr>
              <a:t>them is the Minister of </a:t>
            </a:r>
            <a:r>
              <a:rPr lang="en-US" dirty="0" smtClean="0">
                <a:solidFill>
                  <a:srgbClr val="002060"/>
                </a:solidFill>
              </a:rPr>
              <a:t>Finance's "magic solution": </a:t>
            </a:r>
            <a:r>
              <a:rPr lang="en-US" dirty="0">
                <a:solidFill>
                  <a:srgbClr val="002060"/>
                </a:solidFill>
              </a:rPr>
              <a:t>to allow the importation of dairy products, to flood the country with cheap dairy products from Turkey, for example, a destructive solution, and to bring about the closure of factories and layoffs on the </a:t>
            </a:r>
            <a:r>
              <a:rPr lang="en-US" dirty="0" smtClean="0">
                <a:solidFill>
                  <a:srgbClr val="002060"/>
                </a:solidFill>
              </a:rPr>
              <a:t>“fashionable altar” of </a:t>
            </a:r>
            <a:r>
              <a:rPr lang="en-US" dirty="0">
                <a:solidFill>
                  <a:srgbClr val="002060"/>
                </a:solidFill>
              </a:rPr>
              <a:t>the </a:t>
            </a:r>
            <a:r>
              <a:rPr lang="en-US" dirty="0" smtClean="0">
                <a:solidFill>
                  <a:srgbClr val="002060"/>
                </a:solidFill>
              </a:rPr>
              <a:t>“cottage storm excuse.” </a:t>
            </a:r>
            <a:r>
              <a:rPr lang="en-US" b="1" dirty="0">
                <a:solidFill>
                  <a:srgbClr val="002060"/>
                </a:solidFill>
              </a:rPr>
              <a:t>"Exactly the opposite should be done: not an opening for imports, but encouragement and active assistance for the export </a:t>
            </a:r>
            <a:r>
              <a:rPr lang="en-US" dirty="0">
                <a:solidFill>
                  <a:srgbClr val="002060"/>
                </a:solidFill>
              </a:rPr>
              <a:t>of Israeli cottage cheese and similar products to Europe."</a:t>
            </a:r>
          </a:p>
        </p:txBody>
      </p:sp>
      <p:pic>
        <p:nvPicPr>
          <p:cNvPr id="1026" name="Picture 2" descr="http://www.madeinisrael.gov.il/%D7%97%D7%99%D7%A0%D7%95%D7%9A-%D7%9B%D7%97%D7%95%D7%9C-%D7%9C%D7%91%D7%9F/Documents/arikAta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2960" y="3699607"/>
            <a:ext cx="7489363" cy="23952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87657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C2F7978-800E-419F-A873-07E147D7FBC6}"/>
              </a:ext>
            </a:extLst>
          </p:cNvPr>
          <p:cNvSpPr>
            <a:spLocks noGrp="1"/>
          </p:cNvSpPr>
          <p:nvPr>
            <p:ph type="sldNum" sz="quarter" idx="12"/>
          </p:nvPr>
        </p:nvSpPr>
        <p:spPr/>
        <p:txBody>
          <a:bodyPr/>
          <a:lstStyle/>
          <a:p>
            <a:fld id="{33F3598C-08CF-49DA-ACC2-8F21E1D3E29E}" type="slidenum">
              <a:rPr lang="he-IL" smtClean="0"/>
              <a:pPr/>
              <a:t>25</a:t>
            </a:fld>
            <a:endParaRPr lang="he-IL"/>
          </a:p>
        </p:txBody>
      </p:sp>
      <p:pic>
        <p:nvPicPr>
          <p:cNvPr id="2050" name="Picture 2" descr="https://i1.wp.com/omermoav.com/wp-content/uploads/2018/01/2-1.jpg">
            <a:extLst>
              <a:ext uri="{FF2B5EF4-FFF2-40B4-BE49-F238E27FC236}">
                <a16:creationId xmlns:a16="http://schemas.microsoft.com/office/drawing/2014/main" xmlns="" id="{F08C1860-C815-4EBA-9983-67D93775631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2583" y="262551"/>
            <a:ext cx="7983455" cy="592096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מלבן 4"/>
          <p:cNvSpPr/>
          <p:nvPr/>
        </p:nvSpPr>
        <p:spPr>
          <a:xfrm>
            <a:off x="734518" y="419726"/>
            <a:ext cx="4871803" cy="155897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Aharoni" pitchFamily="2" charset="-79"/>
                <a:cs typeface="Aharoni" pitchFamily="2" charset="-79"/>
              </a:rPr>
              <a:t>Be sure to purchase</a:t>
            </a:r>
          </a:p>
          <a:p>
            <a:pPr algn="ctr"/>
            <a:r>
              <a:rPr lang="en-US" sz="3600" dirty="0" smtClean="0">
                <a:solidFill>
                  <a:schemeClr val="tx1"/>
                </a:solidFill>
                <a:latin typeface="Aharoni" pitchFamily="2" charset="-79"/>
                <a:cs typeface="Aharoni" pitchFamily="2" charset="-79"/>
              </a:rPr>
              <a:t>OUR PRODUCTS !</a:t>
            </a:r>
            <a:endParaRPr lang="en-US" sz="3600" dirty="0">
              <a:solidFill>
                <a:schemeClr val="tx1"/>
              </a:solidFill>
              <a:latin typeface="Aharoni" pitchFamily="2" charset="-79"/>
              <a:cs typeface="Aharoni" pitchFamily="2" charset="-79"/>
            </a:endParaRPr>
          </a:p>
        </p:txBody>
      </p:sp>
      <p:sp>
        <p:nvSpPr>
          <p:cNvPr id="6" name="מלבן 5"/>
          <p:cNvSpPr/>
          <p:nvPr/>
        </p:nvSpPr>
        <p:spPr>
          <a:xfrm>
            <a:off x="871926" y="2056153"/>
            <a:ext cx="7222761" cy="106180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haroni" pitchFamily="2" charset="-79"/>
                <a:cs typeface="Aharoni" pitchFamily="2" charset="-79"/>
              </a:rPr>
              <a:t>The banana from the Transjordan Valley, from the Sharon, stamped with the lead stamp of the Union for Local Produce – </a:t>
            </a:r>
            <a:endParaRPr lang="en-US" sz="2400" dirty="0">
              <a:solidFill>
                <a:schemeClr val="tx1"/>
              </a:solidFill>
              <a:latin typeface="Aharoni" pitchFamily="2" charset="-79"/>
              <a:cs typeface="Aharoni" pitchFamily="2" charset="-79"/>
            </a:endParaRPr>
          </a:p>
        </p:txBody>
      </p:sp>
      <p:sp>
        <p:nvSpPr>
          <p:cNvPr id="7" name="מלבן 6"/>
          <p:cNvSpPr/>
          <p:nvPr/>
        </p:nvSpPr>
        <p:spPr>
          <a:xfrm>
            <a:off x="829455" y="3167924"/>
            <a:ext cx="7222761" cy="1061801"/>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effectLst>
                  <a:outerShdw blurRad="38100" dist="38100" dir="2700000" algn="tl">
                    <a:srgbClr val="000000">
                      <a:alpha val="43137"/>
                    </a:srgbClr>
                  </a:outerShdw>
                </a:effectLst>
                <a:latin typeface="Aharoni" pitchFamily="2" charset="-79"/>
                <a:cs typeface="Aharoni" pitchFamily="2" charset="-79"/>
              </a:rPr>
              <a:t>IS THE HEBREW BANANA !</a:t>
            </a:r>
            <a:endParaRPr lang="en-US" sz="3600" dirty="0">
              <a:solidFill>
                <a:schemeClr val="tx1"/>
              </a:solidFill>
              <a:effectLst>
                <a:outerShdw blurRad="38100" dist="38100" dir="2700000" algn="tl">
                  <a:srgbClr val="000000">
                    <a:alpha val="43137"/>
                  </a:srgbClr>
                </a:outerShdw>
              </a:effectLst>
              <a:latin typeface="Aharoni" pitchFamily="2" charset="-79"/>
              <a:cs typeface="Aharoni" pitchFamily="2" charset="-79"/>
            </a:endParaRPr>
          </a:p>
        </p:txBody>
      </p:sp>
      <p:sp>
        <p:nvSpPr>
          <p:cNvPr id="8" name="מלבן 7"/>
          <p:cNvSpPr/>
          <p:nvPr/>
        </p:nvSpPr>
        <p:spPr>
          <a:xfrm>
            <a:off x="719530" y="4227227"/>
            <a:ext cx="7335186" cy="108429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haroni" pitchFamily="2" charset="-79"/>
                <a:cs typeface="Aharoni" pitchFamily="2" charset="-79"/>
              </a:rPr>
              <a:t>The foreign banana, forcing its way into the Hebrew market, is undermining the very foundations of the Hebrew economy </a:t>
            </a:r>
            <a:endParaRPr lang="en-US" sz="2400" dirty="0">
              <a:solidFill>
                <a:schemeClr val="tx1"/>
              </a:solidFill>
              <a:latin typeface="Aharoni" pitchFamily="2" charset="-79"/>
              <a:cs typeface="Aharoni" pitchFamily="2" charset="-79"/>
            </a:endParaRPr>
          </a:p>
        </p:txBody>
      </p:sp>
      <p:sp>
        <p:nvSpPr>
          <p:cNvPr id="9" name="מלבן 8"/>
          <p:cNvSpPr/>
          <p:nvPr/>
        </p:nvSpPr>
        <p:spPr>
          <a:xfrm>
            <a:off x="934385" y="5441430"/>
            <a:ext cx="2303490" cy="359763"/>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200" dirty="0" smtClean="0">
                <a:solidFill>
                  <a:schemeClr val="tx1"/>
                </a:solidFill>
                <a:latin typeface="Aharoni" pitchFamily="2" charset="-79"/>
                <a:cs typeface="Aharoni" pitchFamily="2" charset="-79"/>
              </a:rPr>
              <a:t>The agriculture Department, </a:t>
            </a:r>
          </a:p>
          <a:p>
            <a:pPr algn="ctr" rtl="0"/>
            <a:r>
              <a:rPr lang="en-US" sz="1200" dirty="0" smtClean="0">
                <a:solidFill>
                  <a:schemeClr val="tx1"/>
                </a:solidFill>
                <a:latin typeface="Aharoni" pitchFamily="2" charset="-79"/>
                <a:cs typeface="Aharoni" pitchFamily="2" charset="-79"/>
              </a:rPr>
              <a:t>The Union for Local Produce</a:t>
            </a:r>
          </a:p>
        </p:txBody>
      </p:sp>
    </p:spTree>
    <p:extLst>
      <p:ext uri="{BB962C8B-B14F-4D97-AF65-F5344CB8AC3E}">
        <p14:creationId xmlns:p14="http://schemas.microsoft.com/office/powerpoint/2010/main" xmlns="" val="3030158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26</a:t>
            </a:fld>
            <a:endParaRPr lang="he-IL"/>
          </a:p>
        </p:txBody>
      </p:sp>
      <p:graphicFrame>
        <p:nvGraphicFramePr>
          <p:cNvPr id="5" name="Chart 4"/>
          <p:cNvGraphicFramePr/>
          <p:nvPr>
            <p:extLst/>
          </p:nvPr>
        </p:nvGraphicFramePr>
        <p:xfrm>
          <a:off x="1105174" y="1868271"/>
          <a:ext cx="6913917" cy="400625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a:spLocks noGrp="1"/>
          </p:cNvSpPr>
          <p:nvPr>
            <p:ph type="title"/>
          </p:nvPr>
        </p:nvSpPr>
        <p:spPr>
          <a:xfrm>
            <a:off x="822960" y="286604"/>
            <a:ext cx="7543800" cy="1450757"/>
          </a:xfrm>
        </p:spPr>
        <p:txBody>
          <a:bodyPr/>
          <a:lstStyle/>
          <a:p>
            <a:pPr algn="l" rtl="0"/>
            <a:r>
              <a:rPr lang="en-US" dirty="0" smtClean="0">
                <a:solidFill>
                  <a:schemeClr val="tx2">
                    <a:lumMod val="75000"/>
                  </a:schemeClr>
                </a:solidFill>
                <a:cs typeface="+mn-cs"/>
              </a:rPr>
              <a:t>Import </a:t>
            </a:r>
            <a:r>
              <a:rPr lang="en-US" dirty="0" smtClean="0">
                <a:solidFill>
                  <a:schemeClr val="tx2">
                    <a:lumMod val="75000"/>
                  </a:schemeClr>
                </a:solidFill>
                <a:cs typeface="+mn-cs"/>
              </a:rPr>
              <a:t>and </a:t>
            </a:r>
            <a:r>
              <a:rPr lang="en-US" dirty="0" smtClean="0">
                <a:solidFill>
                  <a:schemeClr val="tx2">
                    <a:lumMod val="75000"/>
                  </a:schemeClr>
                </a:solidFill>
                <a:cs typeface="+mn-cs"/>
              </a:rPr>
              <a:t>Export</a:t>
            </a:r>
            <a:endParaRPr lang="he-IL" dirty="0">
              <a:solidFill>
                <a:schemeClr val="tx2">
                  <a:lumMod val="75000"/>
                </a:schemeClr>
              </a:solidFill>
              <a:cs typeface="+mn-cs"/>
            </a:endParaRPr>
          </a:p>
        </p:txBody>
      </p:sp>
      <p:sp>
        <p:nvSpPr>
          <p:cNvPr id="2" name="TextBox 1"/>
          <p:cNvSpPr txBox="1"/>
          <p:nvPr/>
        </p:nvSpPr>
        <p:spPr>
          <a:xfrm>
            <a:off x="5156200" y="5524016"/>
            <a:ext cx="609600" cy="261610"/>
          </a:xfrm>
          <a:prstGeom prst="rect">
            <a:avLst/>
          </a:prstGeom>
          <a:solidFill>
            <a:schemeClr val="bg1"/>
          </a:solidFill>
        </p:spPr>
        <p:txBody>
          <a:bodyPr wrap="square" rtlCol="1">
            <a:spAutoFit/>
          </a:bodyPr>
          <a:lstStyle/>
          <a:p>
            <a:r>
              <a:rPr lang="en-US" sz="1100" dirty="0" smtClean="0"/>
              <a:t>Import</a:t>
            </a:r>
            <a:endParaRPr lang="he-IL" sz="1100" dirty="0"/>
          </a:p>
        </p:txBody>
      </p:sp>
      <p:sp>
        <p:nvSpPr>
          <p:cNvPr id="7" name="TextBox 6"/>
          <p:cNvSpPr txBox="1"/>
          <p:nvPr/>
        </p:nvSpPr>
        <p:spPr>
          <a:xfrm>
            <a:off x="4290060" y="5524016"/>
            <a:ext cx="586740" cy="261610"/>
          </a:xfrm>
          <a:prstGeom prst="rect">
            <a:avLst/>
          </a:prstGeom>
          <a:solidFill>
            <a:schemeClr val="bg1"/>
          </a:solidFill>
        </p:spPr>
        <p:txBody>
          <a:bodyPr wrap="square" rtlCol="1">
            <a:spAutoFit/>
          </a:bodyPr>
          <a:lstStyle/>
          <a:p>
            <a:r>
              <a:rPr lang="en-US" sz="1100" dirty="0" smtClean="0"/>
              <a:t>Export</a:t>
            </a:r>
            <a:endParaRPr lang="he-IL" sz="1100" dirty="0"/>
          </a:p>
        </p:txBody>
      </p:sp>
    </p:spTree>
    <p:extLst>
      <p:ext uri="{BB962C8B-B14F-4D97-AF65-F5344CB8AC3E}">
        <p14:creationId xmlns:p14="http://schemas.microsoft.com/office/powerpoint/2010/main" xmlns="" val="2203427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cs typeface="+mn-cs"/>
              </a:rPr>
              <a:t>Import </a:t>
            </a:r>
            <a:r>
              <a:rPr lang="en-US" dirty="0">
                <a:solidFill>
                  <a:schemeClr val="tx2">
                    <a:lumMod val="75000"/>
                  </a:schemeClr>
                </a:solidFill>
                <a:cs typeface="+mn-cs"/>
              </a:rPr>
              <a:t>and </a:t>
            </a:r>
            <a:r>
              <a:rPr lang="en-US" dirty="0" smtClean="0">
                <a:solidFill>
                  <a:schemeClr val="tx2">
                    <a:lumMod val="75000"/>
                  </a:schemeClr>
                </a:solidFill>
                <a:cs typeface="+mn-cs"/>
              </a:rPr>
              <a:t>Export</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27</a:t>
            </a:fld>
            <a:endParaRPr lang="he-IL" sz="1600"/>
          </a:p>
        </p:txBody>
      </p:sp>
      <p:sp>
        <p:nvSpPr>
          <p:cNvPr id="6" name="TextBox 5"/>
          <p:cNvSpPr txBox="1"/>
          <p:nvPr/>
        </p:nvSpPr>
        <p:spPr>
          <a:xfrm>
            <a:off x="1123734" y="6014533"/>
            <a:ext cx="4886539" cy="276999"/>
          </a:xfrm>
          <a:prstGeom prst="rect">
            <a:avLst/>
          </a:prstGeom>
          <a:noFill/>
        </p:spPr>
        <p:txBody>
          <a:bodyPr wrap="square" rtlCol="1">
            <a:spAutoFit/>
          </a:bodyPr>
          <a:lstStyle/>
          <a:p>
            <a:pPr algn="l" rtl="0"/>
            <a:r>
              <a:rPr lang="en-US" sz="1200" dirty="0" smtClean="0"/>
              <a:t>Source:</a:t>
            </a:r>
            <a:r>
              <a:rPr lang="he-IL" sz="1200" dirty="0" smtClean="0"/>
              <a:t> </a:t>
            </a:r>
            <a:r>
              <a:rPr lang="en-US" sz="1200" dirty="0"/>
              <a:t>United Nations Commodity Trade Statistics Database</a:t>
            </a:r>
            <a:endParaRPr lang="he-IL" sz="1200" dirty="0"/>
          </a:p>
        </p:txBody>
      </p:sp>
      <p:pic>
        <p:nvPicPr>
          <p:cNvPr id="5" name="Picture 4"/>
          <p:cNvPicPr>
            <a:picLocks noChangeAspect="1"/>
          </p:cNvPicPr>
          <p:nvPr/>
        </p:nvPicPr>
        <p:blipFill>
          <a:blip r:embed="rId3" cstate="print"/>
          <a:stretch>
            <a:fillRect/>
          </a:stretch>
        </p:blipFill>
        <p:spPr>
          <a:xfrm>
            <a:off x="1118001" y="2070224"/>
            <a:ext cx="6855983" cy="3929318"/>
          </a:xfrm>
          <a:prstGeom prst="rect">
            <a:avLst/>
          </a:prstGeom>
        </p:spPr>
      </p:pic>
      <p:sp>
        <p:nvSpPr>
          <p:cNvPr id="3" name="TextBox 2"/>
          <p:cNvSpPr txBox="1"/>
          <p:nvPr/>
        </p:nvSpPr>
        <p:spPr>
          <a:xfrm>
            <a:off x="3074459" y="2182519"/>
            <a:ext cx="2943066" cy="369332"/>
          </a:xfrm>
          <a:prstGeom prst="rect">
            <a:avLst/>
          </a:prstGeom>
          <a:solidFill>
            <a:schemeClr val="bg1"/>
          </a:solidFill>
        </p:spPr>
        <p:txBody>
          <a:bodyPr wrap="square" rtlCol="1">
            <a:spAutoFit/>
          </a:bodyPr>
          <a:lstStyle/>
          <a:p>
            <a:r>
              <a:rPr lang="en-US" b="1" dirty="0">
                <a:solidFill>
                  <a:schemeClr val="tx2">
                    <a:lumMod val="75000"/>
                  </a:schemeClr>
                </a:solidFill>
              </a:rPr>
              <a:t>Import and </a:t>
            </a:r>
            <a:r>
              <a:rPr lang="en-US" b="1" dirty="0" smtClean="0">
                <a:solidFill>
                  <a:schemeClr val="tx2">
                    <a:lumMod val="75000"/>
                  </a:schemeClr>
                </a:solidFill>
              </a:rPr>
              <a:t>Export- China </a:t>
            </a:r>
            <a:endParaRPr lang="he-IL" b="1" dirty="0"/>
          </a:p>
        </p:txBody>
      </p:sp>
    </p:spTree>
    <p:extLst>
      <p:ext uri="{BB962C8B-B14F-4D97-AF65-F5344CB8AC3E}">
        <p14:creationId xmlns:p14="http://schemas.microsoft.com/office/powerpoint/2010/main" xmlns="" val="347905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cs typeface="+mn-cs"/>
              </a:rPr>
              <a:t>Import and Export</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28</a:t>
            </a:fld>
            <a:endParaRPr lang="he-IL" sz="160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5718" y="1994031"/>
            <a:ext cx="7875616" cy="3785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2968648" y="2162213"/>
            <a:ext cx="3072388" cy="523220"/>
          </a:xfrm>
          <a:prstGeom prst="rect">
            <a:avLst/>
          </a:prstGeom>
          <a:solidFill>
            <a:schemeClr val="bg1"/>
          </a:solidFill>
        </p:spPr>
        <p:txBody>
          <a:bodyPr wrap="square" rtlCol="1">
            <a:spAutoFit/>
          </a:bodyPr>
          <a:lstStyle/>
          <a:p>
            <a:pPr algn="ctr"/>
            <a:r>
              <a:rPr lang="en-US" sz="1400" b="1" dirty="0">
                <a:solidFill>
                  <a:schemeClr val="tx2">
                    <a:lumMod val="75000"/>
                  </a:schemeClr>
                </a:solidFill>
              </a:rPr>
              <a:t>Import and Export- </a:t>
            </a:r>
            <a:r>
              <a:rPr lang="en-US" sz="1400" b="1" dirty="0" smtClean="0">
                <a:solidFill>
                  <a:schemeClr val="tx2">
                    <a:lumMod val="75000"/>
                  </a:schemeClr>
                </a:solidFill>
              </a:rPr>
              <a:t>China</a:t>
            </a:r>
          </a:p>
          <a:p>
            <a:pPr algn="ctr"/>
            <a:r>
              <a:rPr lang="en-US" sz="1400" b="1" dirty="0" smtClean="0">
                <a:solidFill>
                  <a:schemeClr val="tx2">
                    <a:lumMod val="75000"/>
                  </a:schemeClr>
                </a:solidFill>
              </a:rPr>
              <a:t>(</a:t>
            </a:r>
            <a:r>
              <a:rPr lang="en-US" sz="1400" b="1" dirty="0">
                <a:solidFill>
                  <a:schemeClr val="tx2">
                    <a:lumMod val="75000"/>
                  </a:schemeClr>
                </a:solidFill>
              </a:rPr>
              <a:t>Change in the last 12 </a:t>
            </a:r>
            <a:r>
              <a:rPr lang="en-US" sz="1400" b="1" dirty="0" smtClean="0">
                <a:solidFill>
                  <a:schemeClr val="tx2">
                    <a:lumMod val="75000"/>
                  </a:schemeClr>
                </a:solidFill>
              </a:rPr>
              <a:t>months) </a:t>
            </a:r>
            <a:endParaRPr lang="he-IL" sz="1400" b="1" dirty="0"/>
          </a:p>
        </p:txBody>
      </p:sp>
    </p:spTree>
    <p:extLst>
      <p:ext uri="{BB962C8B-B14F-4D97-AF65-F5344CB8AC3E}">
        <p14:creationId xmlns:p14="http://schemas.microsoft.com/office/powerpoint/2010/main" xmlns="" val="4275633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lumMod val="75000"/>
                  </a:schemeClr>
                </a:solidFill>
                <a:cs typeface="+mn-cs"/>
              </a:rPr>
              <a:t>Imports and unemployment</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29</a:t>
            </a:fld>
            <a:endParaRPr lang="he-IL" sz="1600"/>
          </a:p>
        </p:txBody>
      </p:sp>
      <p:sp>
        <p:nvSpPr>
          <p:cNvPr id="3" name="Rectangle 2"/>
          <p:cNvSpPr/>
          <p:nvPr/>
        </p:nvSpPr>
        <p:spPr>
          <a:xfrm>
            <a:off x="779489" y="1856252"/>
            <a:ext cx="7796101" cy="954107"/>
          </a:xfrm>
          <a:prstGeom prst="rect">
            <a:avLst/>
          </a:prstGeom>
        </p:spPr>
        <p:txBody>
          <a:bodyPr wrap="square">
            <a:spAutoFit/>
          </a:bodyPr>
          <a:lstStyle/>
          <a:p>
            <a:pPr algn="l" rtl="0"/>
            <a:r>
              <a:rPr lang="en-US" sz="1400" dirty="0">
                <a:solidFill>
                  <a:srgbClr val="002060"/>
                </a:solidFill>
              </a:rPr>
              <a:t>“Unfortunately, just about every attempt to quantify the overall employment effect of trade is an exercise in futility. This is because the impact of trade on the total number of jobs in an economy is best approximated by zero. Total employment is not a function of international trade.” Irwin, Douglas. </a:t>
            </a:r>
            <a:r>
              <a:rPr lang="en-US" sz="1400" i="1" dirty="0">
                <a:solidFill>
                  <a:srgbClr val="002060"/>
                </a:solidFill>
              </a:rPr>
              <a:t>Free Trade Under Fire</a:t>
            </a:r>
            <a:r>
              <a:rPr lang="en-US" sz="1400" dirty="0">
                <a:solidFill>
                  <a:srgbClr val="002060"/>
                </a:solidFill>
              </a:rPr>
              <a:t>. Princeton University Press, 2009. p. 104.</a:t>
            </a:r>
          </a:p>
        </p:txBody>
      </p:sp>
      <p:sp>
        <p:nvSpPr>
          <p:cNvPr id="6" name="TextBox 5"/>
          <p:cNvSpPr txBox="1"/>
          <p:nvPr/>
        </p:nvSpPr>
        <p:spPr>
          <a:xfrm>
            <a:off x="2083632" y="5915831"/>
            <a:ext cx="3622808" cy="261610"/>
          </a:xfrm>
          <a:prstGeom prst="rect">
            <a:avLst/>
          </a:prstGeom>
          <a:noFill/>
        </p:spPr>
        <p:txBody>
          <a:bodyPr wrap="square" rtlCol="1">
            <a:spAutoFit/>
          </a:bodyPr>
          <a:lstStyle/>
          <a:p>
            <a:pPr algn="ctr"/>
            <a:r>
              <a:rPr lang="en-US" sz="1100" dirty="0"/>
              <a:t>Source: Central Bureau of Statistics, Bank of Israel</a:t>
            </a:r>
            <a:endParaRPr lang="he-IL" sz="1100" dirty="0"/>
          </a:p>
        </p:txBody>
      </p:sp>
      <p:pic>
        <p:nvPicPr>
          <p:cNvPr id="9" name="Picture 8"/>
          <p:cNvPicPr>
            <a:picLocks noChangeAspect="1"/>
          </p:cNvPicPr>
          <p:nvPr/>
        </p:nvPicPr>
        <p:blipFill>
          <a:blip r:embed="rId3" cstate="print"/>
          <a:stretch>
            <a:fillRect/>
          </a:stretch>
        </p:blipFill>
        <p:spPr>
          <a:xfrm>
            <a:off x="2055404" y="2721549"/>
            <a:ext cx="5533348" cy="3070292"/>
          </a:xfrm>
          <a:prstGeom prst="rect">
            <a:avLst/>
          </a:prstGeom>
        </p:spPr>
      </p:pic>
      <p:sp>
        <p:nvSpPr>
          <p:cNvPr id="5" name="TextBox 4"/>
          <p:cNvSpPr txBox="1"/>
          <p:nvPr/>
        </p:nvSpPr>
        <p:spPr>
          <a:xfrm>
            <a:off x="3072984" y="2878111"/>
            <a:ext cx="3582649" cy="307777"/>
          </a:xfrm>
          <a:prstGeom prst="rect">
            <a:avLst/>
          </a:prstGeom>
          <a:solidFill>
            <a:schemeClr val="bg1"/>
          </a:solidFill>
        </p:spPr>
        <p:txBody>
          <a:bodyPr wrap="square" rtlCol="1">
            <a:spAutoFit/>
          </a:bodyPr>
          <a:lstStyle/>
          <a:p>
            <a:pPr algn="ctr"/>
            <a:r>
              <a:rPr lang="en-US" sz="1400" dirty="0"/>
              <a:t>Unemployment and Imports - State of Israel</a:t>
            </a:r>
            <a:endParaRPr lang="he-IL" sz="1400" dirty="0"/>
          </a:p>
        </p:txBody>
      </p:sp>
    </p:spTree>
    <p:extLst>
      <p:ext uri="{BB962C8B-B14F-4D97-AF65-F5344CB8AC3E}">
        <p14:creationId xmlns:p14="http://schemas.microsoft.com/office/powerpoint/2010/main" xmlns="" val="1729050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a:t>Policy: Objective </a:t>
            </a:r>
            <a:r>
              <a:rPr lang="en-US" dirty="0" smtClean="0"/>
              <a:t>And Means</a:t>
            </a: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mtClean="0"/>
              <a:pPr/>
              <a:t>3</a:t>
            </a:fld>
            <a:endParaRPr lang="he-IL"/>
          </a:p>
        </p:txBody>
      </p:sp>
      <p:sp>
        <p:nvSpPr>
          <p:cNvPr id="3" name="Rectangle 2"/>
          <p:cNvSpPr/>
          <p:nvPr/>
        </p:nvSpPr>
        <p:spPr>
          <a:xfrm>
            <a:off x="551234" y="1997839"/>
            <a:ext cx="8054502" cy="600164"/>
          </a:xfrm>
          <a:prstGeom prst="rect">
            <a:avLst/>
          </a:prstGeom>
        </p:spPr>
        <p:txBody>
          <a:bodyPr wrap="square">
            <a:spAutoFit/>
          </a:bodyPr>
          <a:lstStyle/>
          <a:p>
            <a:pPr algn="l" rtl="0"/>
            <a:r>
              <a:rPr lang="en-US" sz="3300" dirty="0"/>
              <a:t>Goal: Welfare and poverty reduction</a:t>
            </a:r>
            <a:endParaRPr lang="he-IL" sz="3100" dirty="0"/>
          </a:p>
        </p:txBody>
      </p:sp>
      <p:sp>
        <p:nvSpPr>
          <p:cNvPr id="6" name="TextBox 5">
            <a:extLst>
              <a:ext uri="{FF2B5EF4-FFF2-40B4-BE49-F238E27FC236}">
                <a16:creationId xmlns:a16="http://schemas.microsoft.com/office/drawing/2014/main" xmlns="" id="{665B79FC-D5CA-40F0-A0AA-CA16793089DE}"/>
              </a:ext>
            </a:extLst>
          </p:cNvPr>
          <p:cNvSpPr txBox="1"/>
          <p:nvPr/>
        </p:nvSpPr>
        <p:spPr>
          <a:xfrm>
            <a:off x="822960" y="2643533"/>
            <a:ext cx="7543800"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l" rtl="0"/>
            <a:r>
              <a:rPr lang="en-US" sz="2400" dirty="0"/>
              <a:t>The purpose of the policy: public welfare, with an emphasis on improving the </a:t>
            </a:r>
            <a:r>
              <a:rPr lang="en-US" sz="2400" dirty="0" smtClean="0"/>
              <a:t>welfare </a:t>
            </a:r>
            <a:r>
              <a:rPr lang="en-US" sz="2400" dirty="0"/>
              <a:t>of the weak. Focusing on reducing poverty rather than reducing inequality.</a:t>
            </a:r>
          </a:p>
          <a:p>
            <a:pPr algn="l" rtl="0"/>
            <a:r>
              <a:rPr lang="en-US" sz="2400" dirty="0"/>
              <a:t>The way: an increase in labor productivity and </a:t>
            </a:r>
            <a:r>
              <a:rPr lang="en-US" sz="2400" dirty="0" smtClean="0"/>
              <a:t>reducing the </a:t>
            </a:r>
            <a:r>
              <a:rPr lang="en-US" sz="2400" dirty="0"/>
              <a:t>prices of consumer goods</a:t>
            </a:r>
            <a:endParaRPr lang="he-IL" sz="2400" dirty="0"/>
          </a:p>
        </p:txBody>
      </p:sp>
    </p:spTree>
    <p:extLst>
      <p:ext uri="{BB962C8B-B14F-4D97-AF65-F5344CB8AC3E}">
        <p14:creationId xmlns:p14="http://schemas.microsoft.com/office/powerpoint/2010/main" xmlns="" val="114670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1" y="1856252"/>
            <a:ext cx="5743931" cy="4303388"/>
          </a:xfrm>
          <a:prstGeom prst="rect">
            <a:avLst/>
          </a:prstGeom>
        </p:spPr>
      </p:pic>
      <p:sp>
        <p:nvSpPr>
          <p:cNvPr id="2" name="Title 1"/>
          <p:cNvSpPr>
            <a:spLocks noGrp="1"/>
          </p:cNvSpPr>
          <p:nvPr>
            <p:ph type="title"/>
          </p:nvPr>
        </p:nvSpPr>
        <p:spPr/>
        <p:txBody>
          <a:bodyPr/>
          <a:lstStyle/>
          <a:p>
            <a:r>
              <a:rPr lang="en-US" dirty="0">
                <a:solidFill>
                  <a:schemeClr val="tx2">
                    <a:lumMod val="75000"/>
                  </a:schemeClr>
                </a:solidFill>
                <a:cs typeface="+mn-cs"/>
              </a:rPr>
              <a:t>Who benefits from imports?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30</a:t>
            </a:fld>
            <a:endParaRPr lang="he-IL" sz="1600"/>
          </a:p>
        </p:txBody>
      </p:sp>
      <p:sp>
        <p:nvSpPr>
          <p:cNvPr id="3" name="Rectangle 2"/>
          <p:cNvSpPr/>
          <p:nvPr/>
        </p:nvSpPr>
        <p:spPr>
          <a:xfrm>
            <a:off x="5476352" y="1856252"/>
            <a:ext cx="3099238" cy="4093428"/>
          </a:xfrm>
          <a:prstGeom prst="rect">
            <a:avLst/>
          </a:prstGeom>
        </p:spPr>
        <p:txBody>
          <a:bodyPr wrap="square">
            <a:spAutoFit/>
          </a:bodyPr>
          <a:lstStyle/>
          <a:p>
            <a:pPr marL="285750" indent="-285750" algn="l" rtl="0">
              <a:buFont typeface="Arial" panose="020B0604020202020204" pitchFamily="34" charset="0"/>
              <a:buChar char="•"/>
            </a:pPr>
            <a:r>
              <a:rPr lang="en-US" sz="2000" dirty="0"/>
              <a:t>Poor people benefit from trading far more than rich people, especially in countries with high </a:t>
            </a:r>
            <a:r>
              <a:rPr lang="en-US" sz="2000" dirty="0" smtClean="0"/>
              <a:t>inequality</a:t>
            </a:r>
          </a:p>
          <a:p>
            <a:pPr marL="285750" indent="-285750" algn="l" rtl="0">
              <a:buFont typeface="Arial" panose="020B0604020202020204" pitchFamily="34" charset="0"/>
              <a:buChar char="•"/>
            </a:pPr>
            <a:r>
              <a:rPr lang="en-US" sz="2000" dirty="0"/>
              <a:t>According to new studies, the profits of poor people as consumers outweigh the potential harm to their wages as a result of opening the economy to trade</a:t>
            </a: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xmlns="" val="1029073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100484" y="1856252"/>
            <a:ext cx="5476352" cy="4329337"/>
          </a:xfrm>
          <a:prstGeom prst="rect">
            <a:avLst/>
          </a:prstGeom>
        </p:spPr>
      </p:pic>
      <p:sp>
        <p:nvSpPr>
          <p:cNvPr id="2" name="Title 1"/>
          <p:cNvSpPr>
            <a:spLocks noGrp="1"/>
          </p:cNvSpPr>
          <p:nvPr>
            <p:ph type="title"/>
          </p:nvPr>
        </p:nvSpPr>
        <p:spPr/>
        <p:txBody>
          <a:bodyPr/>
          <a:lstStyle/>
          <a:p>
            <a:pPr algn="l" rtl="0"/>
            <a:r>
              <a:rPr lang="en-US" dirty="0">
                <a:solidFill>
                  <a:schemeClr val="tx2">
                    <a:lumMod val="75000"/>
                  </a:schemeClr>
                </a:solidFill>
                <a:cs typeface="+mn-cs"/>
              </a:rPr>
              <a:t>Who benefits from </a:t>
            </a:r>
            <a:r>
              <a:rPr lang="en-US" dirty="0" smtClean="0">
                <a:solidFill>
                  <a:schemeClr val="tx2">
                    <a:lumMod val="75000"/>
                  </a:schemeClr>
                </a:solidFill>
                <a:cs typeface="+mn-cs"/>
              </a:rPr>
              <a:t>importing?</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31</a:t>
            </a:fld>
            <a:endParaRPr lang="he-IL" sz="1600"/>
          </a:p>
        </p:txBody>
      </p:sp>
      <p:sp>
        <p:nvSpPr>
          <p:cNvPr id="3" name="Rectangle 2"/>
          <p:cNvSpPr/>
          <p:nvPr/>
        </p:nvSpPr>
        <p:spPr>
          <a:xfrm>
            <a:off x="5476352" y="1856252"/>
            <a:ext cx="3099238" cy="3170099"/>
          </a:xfrm>
          <a:prstGeom prst="rect">
            <a:avLst/>
          </a:prstGeom>
        </p:spPr>
        <p:txBody>
          <a:bodyPr wrap="square">
            <a:spAutoFit/>
          </a:bodyPr>
          <a:lstStyle/>
          <a:p>
            <a:pPr marL="285750" indent="-285750" algn="l" rtl="0">
              <a:buFont typeface="Arial" panose="020B0604020202020204" pitchFamily="34" charset="0"/>
              <a:buChar char="•"/>
            </a:pPr>
            <a:r>
              <a:rPr lang="en-US" sz="2000" dirty="0"/>
              <a:t>A main reason for the result: access to cheap imported </a:t>
            </a:r>
            <a:r>
              <a:rPr lang="en-US" sz="2000" dirty="0" smtClean="0"/>
              <a:t>products</a:t>
            </a:r>
          </a:p>
          <a:p>
            <a:pPr marL="285750" indent="-285750" algn="l" rtl="0">
              <a:buFont typeface="Arial" panose="020B0604020202020204" pitchFamily="34" charset="0"/>
              <a:buChar char="•"/>
            </a:pPr>
            <a:r>
              <a:rPr lang="en-US" sz="2000" dirty="0"/>
              <a:t>The poor are more likely than the rich to consume (in relation to their income) tradable goods whose prices fall when the economy opens to imports</a:t>
            </a:r>
            <a:endParaRPr lang="en-US" dirty="0"/>
          </a:p>
        </p:txBody>
      </p:sp>
      <p:sp>
        <p:nvSpPr>
          <p:cNvPr id="6" name="TextBox 5"/>
          <p:cNvSpPr txBox="1"/>
          <p:nvPr/>
        </p:nvSpPr>
        <p:spPr>
          <a:xfrm>
            <a:off x="193880" y="6399498"/>
            <a:ext cx="7814656" cy="461665"/>
          </a:xfrm>
          <a:prstGeom prst="rect">
            <a:avLst/>
          </a:prstGeom>
          <a:noFill/>
        </p:spPr>
        <p:txBody>
          <a:bodyPr wrap="square" rtlCol="1">
            <a:spAutoFit/>
          </a:bodyPr>
          <a:lstStyle/>
          <a:p>
            <a:pPr algn="l" rtl="0"/>
            <a:r>
              <a:rPr lang="en-US" sz="1200" dirty="0"/>
              <a:t>Source: </a:t>
            </a:r>
            <a:r>
              <a:rPr lang="en-US" sz="1200" dirty="0" err="1"/>
              <a:t>Khandelwal</a:t>
            </a:r>
            <a:r>
              <a:rPr lang="en-US" sz="1200" dirty="0"/>
              <a:t>, A., &amp; </a:t>
            </a:r>
            <a:r>
              <a:rPr lang="en-US" sz="1200" dirty="0" err="1"/>
              <a:t>Fajgelbaum</a:t>
            </a:r>
            <a:r>
              <a:rPr lang="en-US" sz="1200" dirty="0"/>
              <a:t>, P. (2013). Measuring the Unequal Gains From Trade. In </a:t>
            </a:r>
            <a:r>
              <a:rPr lang="en-US" sz="1200" i="1" dirty="0"/>
              <a:t>2013 Meeting Papers</a:t>
            </a:r>
            <a:r>
              <a:rPr lang="en-US" sz="1200" dirty="0"/>
              <a:t> (No. 456). Society for Economic Dynamics.</a:t>
            </a:r>
          </a:p>
        </p:txBody>
      </p:sp>
    </p:spTree>
    <p:extLst>
      <p:ext uri="{BB962C8B-B14F-4D97-AF65-F5344CB8AC3E}">
        <p14:creationId xmlns:p14="http://schemas.microsoft.com/office/powerpoint/2010/main" xmlns="" val="1083778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l" rtl="0"/>
            <a:r>
              <a:rPr lang="en-US" i="1" dirty="0" smtClean="0"/>
              <a:t>“</a:t>
            </a:r>
            <a:r>
              <a:rPr lang="en-US" i="1" dirty="0"/>
              <a:t>There are two way we can produce automobiles.  We can build them in Detroit or we can grow them in Iowa.  Everyone knows how we build automobiles.  To grow automobiles, we first grow the raw material from which they are made — wheat.  We put the wheat on ships and send the ships out into the Pacific.  They come back with Hondas on them</a:t>
            </a:r>
            <a:r>
              <a:rPr lang="en-US" i="1" dirty="0" smtClean="0"/>
              <a:t>.</a:t>
            </a:r>
          </a:p>
          <a:p>
            <a:pPr algn="l" rtl="0"/>
            <a:r>
              <a:rPr lang="en-US" i="1" dirty="0" smtClean="0"/>
              <a:t>From </a:t>
            </a:r>
            <a:r>
              <a:rPr lang="en-US" i="1" dirty="0"/>
              <a:t>our standpoint, growing Hondas is just as much a form of production — using American farm workers instead of American autoworkers — as building them.  What happens on the other side of the Pacific is irrelevant; the effect would be just the same for us if there really were a gigantic machine sitting somewhere between Hawaii and Japan turning wheat into automobiles.  Tariffs are indeed a way of protecting American workers — from other American workers</a:t>
            </a:r>
            <a:r>
              <a:rPr lang="en-US" i="1" dirty="0" smtClean="0"/>
              <a:t>.”</a:t>
            </a:r>
          </a:p>
          <a:p>
            <a:pPr algn="l" rtl="0"/>
            <a:r>
              <a:rPr lang="en-US" i="1" dirty="0" smtClean="0"/>
              <a:t>David Friedman – Hidden Order</a:t>
            </a:r>
            <a:r>
              <a:rPr lang="he-IL" dirty="0"/>
              <a:t/>
            </a:r>
            <a:br>
              <a:rPr lang="he-IL" dirty="0"/>
            </a:br>
            <a:endParaRPr lang="en-US" dirty="0"/>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32</a:t>
            </a:fld>
            <a:endParaRPr lang="he-IL" sz="1600" dirty="0"/>
          </a:p>
        </p:txBody>
      </p:sp>
      <p:sp>
        <p:nvSpPr>
          <p:cNvPr id="5" name="Title 1"/>
          <p:cNvSpPr>
            <a:spLocks noGrp="1"/>
          </p:cNvSpPr>
          <p:nvPr>
            <p:ph type="title"/>
          </p:nvPr>
        </p:nvSpPr>
        <p:spPr>
          <a:xfrm>
            <a:off x="822960" y="286604"/>
            <a:ext cx="7543800" cy="1450757"/>
          </a:xfrm>
        </p:spPr>
        <p:txBody>
          <a:bodyPr/>
          <a:lstStyle/>
          <a:p>
            <a:pPr algn="l" rtl="0"/>
            <a:r>
              <a:rPr lang="en-US" dirty="0">
                <a:solidFill>
                  <a:schemeClr val="tx2">
                    <a:lumMod val="75000"/>
                  </a:schemeClr>
                </a:solidFill>
                <a:cs typeface="+mn-cs"/>
              </a:rPr>
              <a:t>How to "Grow </a:t>
            </a:r>
            <a:r>
              <a:rPr lang="en-US" dirty="0" smtClean="0">
                <a:solidFill>
                  <a:schemeClr val="tx2">
                    <a:lumMod val="75000"/>
                  </a:schemeClr>
                </a:solidFill>
                <a:cs typeface="+mn-cs"/>
              </a:rPr>
              <a:t>Hondas"</a:t>
            </a:r>
            <a:endParaRPr lang="he-IL" dirty="0">
              <a:solidFill>
                <a:schemeClr val="tx2">
                  <a:lumMod val="75000"/>
                </a:schemeClr>
              </a:solidFill>
              <a:cs typeface="+mn-cs"/>
            </a:endParaRPr>
          </a:p>
        </p:txBody>
      </p:sp>
      <p:pic>
        <p:nvPicPr>
          <p:cNvPr id="1026" name="Picture 2" descr="http://photos.yad2.co.il/photos/models/6599_2012052912053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79775" y="5257618"/>
            <a:ext cx="3737578" cy="18136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51800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2">
                    <a:lumMod val="75000"/>
                  </a:schemeClr>
                </a:solidFill>
                <a:cs typeface="+mn-cs"/>
              </a:rPr>
              <a:t>Parking and transportation</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33</a:t>
            </a:fld>
            <a:endParaRPr lang="he-IL" sz="1600"/>
          </a:p>
        </p:txBody>
      </p:sp>
      <p:pic>
        <p:nvPicPr>
          <p:cNvPr id="6" name="Content Placeholder 4">
            <a:extLst>
              <a:ext uri="{FF2B5EF4-FFF2-40B4-BE49-F238E27FC236}">
                <a16:creationId xmlns:a16="http://schemas.microsoft.com/office/drawing/2014/main" xmlns="" id="{BDFD579E-930D-4FA1-A83C-B1AE1DF3B803}"/>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763224" y="1877422"/>
            <a:ext cx="5662120" cy="3953387"/>
          </a:xfrm>
        </p:spPr>
      </p:pic>
    </p:spTree>
    <p:extLst>
      <p:ext uri="{BB962C8B-B14F-4D97-AF65-F5344CB8AC3E}">
        <p14:creationId xmlns:p14="http://schemas.microsoft.com/office/powerpoint/2010/main" xmlns="" val="1735517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70343" y="219740"/>
            <a:ext cx="8027852" cy="6020890"/>
          </a:xfrm>
        </p:spPr>
      </p:pic>
      <p:sp>
        <p:nvSpPr>
          <p:cNvPr id="4" name="Slide Number Placeholder 3"/>
          <p:cNvSpPr>
            <a:spLocks noGrp="1"/>
          </p:cNvSpPr>
          <p:nvPr>
            <p:ph type="sldNum" sz="quarter" idx="12"/>
          </p:nvPr>
        </p:nvSpPr>
        <p:spPr/>
        <p:txBody>
          <a:bodyPr/>
          <a:lstStyle/>
          <a:p>
            <a:fld id="{33F3598C-08CF-49DA-ACC2-8F21E1D3E29E}" type="slidenum">
              <a:rPr lang="he-IL" smtClean="0"/>
              <a:pPr/>
              <a:t>34</a:t>
            </a:fld>
            <a:endParaRPr lang="he-IL"/>
          </a:p>
        </p:txBody>
      </p:sp>
    </p:spTree>
    <p:extLst>
      <p:ext uri="{BB962C8B-B14F-4D97-AF65-F5344CB8AC3E}">
        <p14:creationId xmlns:p14="http://schemas.microsoft.com/office/powerpoint/2010/main" xmlns="" val="503965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670" y="367066"/>
            <a:ext cx="7543800" cy="1401444"/>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rtl="0"/>
            <a:r>
              <a:rPr lang="he-IL" sz="7200" b="1" spc="0" dirty="0">
                <a:ln/>
                <a:solidFill>
                  <a:schemeClr val="accent1">
                    <a:lumMod val="50000"/>
                  </a:schemeClr>
                </a:solidFill>
                <a:effectLst/>
                <a:cs typeface="+mn-cs"/>
              </a:rPr>
              <a:t> </a:t>
            </a:r>
            <a:r>
              <a:rPr lang="en-US" sz="7200" b="1" spc="0" dirty="0" smtClean="0">
                <a:ln/>
                <a:solidFill>
                  <a:schemeClr val="accent1">
                    <a:lumMod val="50000"/>
                  </a:schemeClr>
                </a:solidFill>
                <a:cs typeface="+mn-cs"/>
              </a:rPr>
              <a:t>Housing</a:t>
            </a:r>
            <a:endParaRPr lang="he-IL" sz="7200" b="1" spc="0" dirty="0">
              <a:ln/>
              <a:solidFill>
                <a:schemeClr val="accent1">
                  <a:lumMod val="50000"/>
                </a:schemeClr>
              </a:solidFill>
              <a:effectLst/>
              <a:cs typeface="+mn-cs"/>
            </a:endParaRPr>
          </a:p>
        </p:txBody>
      </p:sp>
      <p:pic>
        <p:nvPicPr>
          <p:cNvPr id="2050" name="Picture 2" descr="http://www.adcet.edu.au/Admin/UploadedFiles/Images/Photos/housin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2442" y="1768510"/>
            <a:ext cx="5353531" cy="4375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57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856346" cy="4023360"/>
          </a:xfrm>
        </p:spPr>
        <p:txBody>
          <a:bodyPr>
            <a:normAutofit/>
          </a:bodyPr>
          <a:lstStyle/>
          <a:p>
            <a:pPr algn="l" rtl="0"/>
            <a:r>
              <a:rPr lang="en-US" sz="2800" dirty="0" smtClean="0"/>
              <a:t>“A </a:t>
            </a:r>
            <a:r>
              <a:rPr lang="en-US" sz="2800" dirty="0"/>
              <a:t>few years ago, and you and my ministerial friends remember this, we said, and I said in the south, 'Buy apartments - not just in </a:t>
            </a:r>
            <a:r>
              <a:rPr lang="en-US" sz="2800" dirty="0" err="1"/>
              <a:t>Be'er</a:t>
            </a:r>
            <a:r>
              <a:rPr lang="en-US" sz="2800" dirty="0"/>
              <a:t> </a:t>
            </a:r>
            <a:r>
              <a:rPr lang="en-US" sz="2800" dirty="0" err="1"/>
              <a:t>Sheva</a:t>
            </a:r>
            <a:r>
              <a:rPr lang="en-US" sz="2800" dirty="0"/>
              <a:t>, buy apartments in </a:t>
            </a:r>
            <a:r>
              <a:rPr lang="en-US" sz="2800" dirty="0" err="1"/>
              <a:t>Dimona</a:t>
            </a:r>
            <a:r>
              <a:rPr lang="en-US" sz="2800" dirty="0"/>
              <a:t>, in </a:t>
            </a:r>
            <a:r>
              <a:rPr lang="en-US" sz="2800" dirty="0" err="1"/>
              <a:t>Yeruham</a:t>
            </a:r>
            <a:r>
              <a:rPr lang="en-US" sz="2800" dirty="0"/>
              <a:t>, buy apartments.' There are those who have heard, and </a:t>
            </a:r>
            <a:r>
              <a:rPr lang="en-US" sz="2800" dirty="0" smtClean="0"/>
              <a:t>implemented, </a:t>
            </a:r>
            <a:r>
              <a:rPr lang="en-US" sz="2800" dirty="0"/>
              <a:t>and some </a:t>
            </a:r>
            <a:r>
              <a:rPr lang="en-US" sz="2800" dirty="0" smtClean="0"/>
              <a:t>did not</a:t>
            </a:r>
            <a:r>
              <a:rPr lang="he-IL" sz="2800" dirty="0" smtClean="0"/>
              <a:t>"</a:t>
            </a:r>
            <a:endParaRPr lang="he-IL" sz="2800" dirty="0"/>
          </a:p>
          <a:p>
            <a:pPr algn="l" rtl="0"/>
            <a:r>
              <a:rPr lang="en-US" sz="2400" dirty="0"/>
              <a:t>Prime Minister Netanyahu (December 2016), about his predictability regarding his government's failure to curb housing prices</a:t>
            </a:r>
            <a:endParaRPr lang="en-GB"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pPr/>
              <a:t>36</a:t>
            </a:fld>
            <a:endParaRPr lang="he-IL"/>
          </a:p>
        </p:txBody>
      </p:sp>
      <p:sp>
        <p:nvSpPr>
          <p:cNvPr id="5" name="Title 1"/>
          <p:cNvSpPr>
            <a:spLocks noGrp="1"/>
          </p:cNvSpPr>
          <p:nvPr>
            <p:ph type="title"/>
          </p:nvPr>
        </p:nvSpPr>
        <p:spPr>
          <a:xfrm>
            <a:off x="822960" y="286604"/>
            <a:ext cx="7543800" cy="1450757"/>
          </a:xfrm>
        </p:spPr>
        <p:txBody>
          <a:bodyPr/>
          <a:lstStyle/>
          <a:p>
            <a:pPr algn="l" rtl="0"/>
            <a:r>
              <a:rPr lang="en-US" dirty="0">
                <a:solidFill>
                  <a:schemeClr val="tx2">
                    <a:lumMod val="75000"/>
                  </a:schemeClr>
                </a:solidFill>
                <a:cs typeface="+mn-cs"/>
              </a:rPr>
              <a:t>Housing prices</a:t>
            </a:r>
            <a:endParaRPr lang="he-IL" dirty="0">
              <a:solidFill>
                <a:schemeClr val="tx2">
                  <a:lumMod val="75000"/>
                </a:schemeClr>
              </a:solidFill>
              <a:cs typeface="+mn-cs"/>
            </a:endParaRPr>
          </a:p>
        </p:txBody>
      </p:sp>
    </p:spTree>
    <p:extLst>
      <p:ext uri="{BB962C8B-B14F-4D97-AF65-F5344CB8AC3E}">
        <p14:creationId xmlns:p14="http://schemas.microsoft.com/office/powerpoint/2010/main" xmlns="" val="7478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37</a:t>
            </a:fld>
            <a:endParaRPr lang="he-IL" sz="1600"/>
          </a:p>
        </p:txBody>
      </p:sp>
      <p:sp>
        <p:nvSpPr>
          <p:cNvPr id="5" name="Rectangle 4"/>
          <p:cNvSpPr/>
          <p:nvPr/>
        </p:nvSpPr>
        <p:spPr>
          <a:xfrm>
            <a:off x="839449" y="2056993"/>
            <a:ext cx="7527311" cy="3046988"/>
          </a:xfrm>
          <a:prstGeom prst="rect">
            <a:avLst/>
          </a:prstGeom>
        </p:spPr>
        <p:txBody>
          <a:bodyPr wrap="square">
            <a:spAutoFit/>
          </a:bodyPr>
          <a:lstStyle/>
          <a:p>
            <a:pPr algn="l" rtl="0"/>
            <a:r>
              <a:rPr lang="he-IL" sz="2400" dirty="0" smtClean="0"/>
              <a:t>"</a:t>
            </a:r>
            <a:r>
              <a:rPr lang="en-US" sz="2400" dirty="0"/>
              <a:t>There are economists ... who object to VAT reduction, and it's fine because the VAT reduction is not intended for economists ... "</a:t>
            </a:r>
          </a:p>
          <a:p>
            <a:pPr algn="l" rtl="0"/>
            <a:r>
              <a:rPr lang="en-US" sz="2400" dirty="0"/>
              <a:t>(</a:t>
            </a:r>
            <a:r>
              <a:rPr lang="en-US" sz="2400" dirty="0" err="1"/>
              <a:t>Yair</a:t>
            </a:r>
            <a:r>
              <a:rPr lang="en-US" sz="2400" dirty="0"/>
              <a:t> </a:t>
            </a:r>
            <a:r>
              <a:rPr lang="en-US" sz="2400" dirty="0" err="1"/>
              <a:t>Lapid</a:t>
            </a:r>
            <a:r>
              <a:rPr lang="en-US" sz="2400" dirty="0"/>
              <a:t>, </a:t>
            </a:r>
            <a:r>
              <a:rPr lang="en-US" sz="2400" dirty="0" smtClean="0"/>
              <a:t>justifying </a:t>
            </a:r>
            <a:r>
              <a:rPr lang="en-US" sz="2400" dirty="0"/>
              <a:t>his plan for zero VAT on apartments</a:t>
            </a:r>
            <a:r>
              <a:rPr lang="en-US" sz="2400" dirty="0" smtClean="0"/>
              <a:t>)</a:t>
            </a:r>
          </a:p>
          <a:p>
            <a:pPr algn="l" rtl="0"/>
            <a:endParaRPr lang="he-IL" sz="2400" dirty="0"/>
          </a:p>
          <a:p>
            <a:pPr algn="l" rtl="0"/>
            <a:r>
              <a:rPr lang="he-IL" sz="2400" dirty="0" smtClean="0"/>
              <a:t>"</a:t>
            </a:r>
            <a:r>
              <a:rPr lang="en-US" sz="2400" dirty="0" smtClean="0"/>
              <a:t>Eventually they will come down, even an elevator eventually comes down"</a:t>
            </a:r>
            <a:endParaRPr lang="en-US" sz="2400" dirty="0"/>
          </a:p>
          <a:p>
            <a:pPr algn="l" rtl="0"/>
            <a:r>
              <a:rPr lang="en-US" sz="2400" dirty="0"/>
              <a:t>(Moshe </a:t>
            </a:r>
            <a:r>
              <a:rPr lang="en-US" sz="2400" dirty="0" err="1"/>
              <a:t>Kahlon</a:t>
            </a:r>
            <a:r>
              <a:rPr lang="en-US" sz="2400" dirty="0"/>
              <a:t>, </a:t>
            </a:r>
            <a:r>
              <a:rPr lang="en-US" sz="2400" dirty="0" smtClean="0"/>
              <a:t>proving </a:t>
            </a:r>
            <a:r>
              <a:rPr lang="en-US" sz="2400" dirty="0"/>
              <a:t>that house prices </a:t>
            </a:r>
            <a:r>
              <a:rPr lang="en-US" sz="2400" dirty="0" smtClean="0"/>
              <a:t>will drop)</a:t>
            </a:r>
            <a:endParaRPr lang="he-IL" sz="2400" dirty="0"/>
          </a:p>
        </p:txBody>
      </p:sp>
    </p:spTree>
    <p:extLst>
      <p:ext uri="{BB962C8B-B14F-4D97-AF65-F5344CB8AC3E}">
        <p14:creationId xmlns:p14="http://schemas.microsoft.com/office/powerpoint/2010/main" xmlns="" val="3254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Housing prices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38</a:t>
            </a:fld>
            <a:endParaRPr lang="he-IL" sz="1600"/>
          </a:p>
        </p:txBody>
      </p:sp>
      <p:sp>
        <p:nvSpPr>
          <p:cNvPr id="5" name="Rectangle 4"/>
          <p:cNvSpPr/>
          <p:nvPr/>
        </p:nvSpPr>
        <p:spPr>
          <a:xfrm>
            <a:off x="824459" y="2066298"/>
            <a:ext cx="7542300" cy="1754326"/>
          </a:xfrm>
          <a:prstGeom prst="rect">
            <a:avLst/>
          </a:prstGeom>
        </p:spPr>
        <p:txBody>
          <a:bodyPr wrap="square">
            <a:spAutoFit/>
          </a:bodyPr>
          <a:lstStyle/>
          <a:p>
            <a:pPr marL="342900" indent="-342900" algn="l" rtl="0">
              <a:buFont typeface="Arial" panose="020B0604020202020204" pitchFamily="34" charset="0"/>
              <a:buChar char="•"/>
            </a:pPr>
            <a:r>
              <a:rPr lang="en-US" sz="3600" dirty="0"/>
              <a:t>VAT is zero</a:t>
            </a:r>
          </a:p>
          <a:p>
            <a:pPr marL="342900" indent="-342900" algn="l" rtl="0">
              <a:buFont typeface="Arial" panose="020B0604020202020204" pitchFamily="34" charset="0"/>
              <a:buChar char="•"/>
            </a:pPr>
            <a:r>
              <a:rPr lang="en-US" sz="3600" dirty="0"/>
              <a:t>Price per occupant</a:t>
            </a:r>
          </a:p>
          <a:p>
            <a:pPr marL="342900" indent="-342900" algn="l" rtl="0">
              <a:buFont typeface="Arial" panose="020B0604020202020204" pitchFamily="34" charset="0"/>
              <a:buChar char="•"/>
            </a:pPr>
            <a:r>
              <a:rPr lang="en-US" sz="3600" dirty="0"/>
              <a:t>Taxation of a third apartment</a:t>
            </a:r>
            <a:endParaRPr lang="he-IL" sz="3600" dirty="0"/>
          </a:p>
        </p:txBody>
      </p:sp>
    </p:spTree>
    <p:extLst>
      <p:ext uri="{BB962C8B-B14F-4D97-AF65-F5344CB8AC3E}">
        <p14:creationId xmlns:p14="http://schemas.microsoft.com/office/powerpoint/2010/main" xmlns="" val="1549432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39</a:t>
            </a:fld>
            <a:endParaRPr lang="he-IL"/>
          </a:p>
        </p:txBody>
      </p:sp>
      <p:sp>
        <p:nvSpPr>
          <p:cNvPr id="5" name="Title 1"/>
          <p:cNvSpPr txBox="1">
            <a:spLocks/>
          </p:cNvSpPr>
          <p:nvPr/>
        </p:nvSpPr>
        <p:spPr>
          <a:xfrm>
            <a:off x="822960" y="286604"/>
            <a:ext cx="7543800" cy="1450757"/>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l" rtl="0"/>
            <a:r>
              <a:rPr lang="en-US" dirty="0">
                <a:solidFill>
                  <a:schemeClr val="tx2">
                    <a:lumMod val="75000"/>
                  </a:schemeClr>
                </a:solidFill>
                <a:cs typeface="+mn-cs"/>
              </a:rPr>
              <a:t>Supervision of rental </a:t>
            </a:r>
            <a:r>
              <a:rPr lang="en-US" dirty="0" smtClean="0">
                <a:solidFill>
                  <a:schemeClr val="tx2">
                    <a:lumMod val="75000"/>
                  </a:schemeClr>
                </a:solidFill>
                <a:cs typeface="+mn-cs"/>
              </a:rPr>
              <a:t>rates</a:t>
            </a:r>
            <a:endParaRPr lang="he-IL" dirty="0">
              <a:solidFill>
                <a:schemeClr val="tx2">
                  <a:lumMod val="75000"/>
                </a:schemeClr>
              </a:solidFill>
              <a:cs typeface="+mn-cs"/>
            </a:endParaRPr>
          </a:p>
        </p:txBody>
      </p:sp>
      <p:sp>
        <p:nvSpPr>
          <p:cNvPr id="6" name="Slide Number Placeholder 3"/>
          <p:cNvSpPr txBox="1">
            <a:spLocks/>
          </p:cNvSpPr>
          <p:nvPr/>
        </p:nvSpPr>
        <p:spPr>
          <a:xfrm>
            <a:off x="7425344" y="6459786"/>
            <a:ext cx="984019" cy="365125"/>
          </a:xfrm>
          <a:prstGeom prst="rect">
            <a:avLst/>
          </a:prstGeom>
        </p:spPr>
        <p:txBody>
          <a:bodyPr vert="horz" lIns="91440" tIns="45720" rIns="91440" bIns="45720" rtlCol="0" anchor="ctr"/>
          <a:lstStyle>
            <a:defPPr>
              <a:defRPr lang="he-IL"/>
            </a:defPPr>
            <a:lvl1pPr marL="0" algn="r" defTabSz="914400" rtl="1" eaLnBrk="1" latinLnBrk="0" hangingPunct="1">
              <a:defRPr sz="1050" kern="1200">
                <a:solidFill>
                  <a:srgbClr val="FFFFFF"/>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he-IL" sz="1600" dirty="0"/>
          </a:p>
        </p:txBody>
      </p:sp>
      <p:sp>
        <p:nvSpPr>
          <p:cNvPr id="23" name="TextBox 22"/>
          <p:cNvSpPr txBox="1"/>
          <p:nvPr/>
        </p:nvSpPr>
        <p:spPr>
          <a:xfrm>
            <a:off x="1245140" y="2282757"/>
            <a:ext cx="7121620" cy="3046988"/>
          </a:xfrm>
          <a:prstGeom prst="rect">
            <a:avLst/>
          </a:prstGeom>
          <a:noFill/>
        </p:spPr>
        <p:txBody>
          <a:bodyPr wrap="square" rtlCol="0">
            <a:spAutoFit/>
          </a:bodyPr>
          <a:lstStyle/>
          <a:p>
            <a:pPr marL="342900" indent="-342900" algn="l" rtl="0">
              <a:buAutoNum type="arabicPeriod"/>
            </a:pPr>
            <a:r>
              <a:rPr lang="en-US" sz="3200" dirty="0" smtClean="0"/>
              <a:t>A shortage</a:t>
            </a:r>
            <a:endParaRPr lang="he-IL" sz="3200" dirty="0" smtClean="0"/>
          </a:p>
          <a:p>
            <a:pPr marL="342900" indent="-342900" algn="l" rtl="0">
              <a:buAutoNum type="arabicPeriod"/>
            </a:pPr>
            <a:r>
              <a:rPr lang="en-US" sz="3200" dirty="0"/>
              <a:t>Inadequate maintenance</a:t>
            </a:r>
          </a:p>
          <a:p>
            <a:pPr marL="342900" indent="-342900" algn="l" rtl="0">
              <a:buAutoNum type="arabicPeriod"/>
            </a:pPr>
            <a:r>
              <a:rPr lang="en-US" sz="3200" dirty="0"/>
              <a:t>Black market</a:t>
            </a:r>
          </a:p>
          <a:p>
            <a:pPr marL="457200" indent="-457200" algn="l" rtl="0">
              <a:buFont typeface="Wingdings" pitchFamily="2" charset="2"/>
              <a:buChar char="Ø"/>
            </a:pPr>
            <a:r>
              <a:rPr lang="en-US" sz="3200" dirty="0">
                <a:sym typeface="Wingdings" panose="05000000000000000000" pitchFamily="2" charset="2"/>
              </a:rPr>
              <a:t>Destruction of the rental market</a:t>
            </a:r>
          </a:p>
          <a:p>
            <a:pPr marL="914400" lvl="1" indent="-457200" algn="l" rtl="0">
              <a:buFont typeface="Wingdings" pitchFamily="2" charset="2"/>
              <a:buChar char="Ø"/>
            </a:pPr>
            <a:r>
              <a:rPr lang="en-US" sz="3200" dirty="0" smtClean="0">
                <a:sym typeface="Wingdings" panose="05000000000000000000" pitchFamily="2" charset="2"/>
              </a:rPr>
              <a:t>Injury to employment mobility</a:t>
            </a:r>
            <a:endParaRPr lang="en-US" sz="3200" dirty="0">
              <a:sym typeface="Wingdings" panose="05000000000000000000" pitchFamily="2" charset="2"/>
            </a:endParaRPr>
          </a:p>
          <a:p>
            <a:pPr algn="l" rtl="0"/>
            <a:endParaRPr lang="he-IL" sz="3200" dirty="0"/>
          </a:p>
        </p:txBody>
      </p:sp>
    </p:spTree>
    <p:extLst>
      <p:ext uri="{BB962C8B-B14F-4D97-AF65-F5344CB8AC3E}">
        <p14:creationId xmlns:p14="http://schemas.microsoft.com/office/powerpoint/2010/main" xmlns="" val="744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4</a:t>
            </a:fld>
            <a:endParaRPr lang="he-IL"/>
          </a:p>
        </p:txBody>
      </p:sp>
      <p:sp>
        <p:nvSpPr>
          <p:cNvPr id="3" name="Rectangle 2"/>
          <p:cNvSpPr/>
          <p:nvPr/>
        </p:nvSpPr>
        <p:spPr>
          <a:xfrm>
            <a:off x="551234" y="1997839"/>
            <a:ext cx="8054502" cy="1077218"/>
          </a:xfrm>
          <a:prstGeom prst="rect">
            <a:avLst/>
          </a:prstGeom>
        </p:spPr>
        <p:txBody>
          <a:bodyPr wrap="square">
            <a:spAutoFit/>
          </a:bodyPr>
          <a:lstStyle/>
          <a:p>
            <a:pPr algn="l" rtl="0"/>
            <a:r>
              <a:rPr lang="en-US" sz="3100" dirty="0" smtClean="0"/>
              <a:t>Means</a:t>
            </a:r>
            <a:r>
              <a:rPr lang="en-US" sz="3100" dirty="0"/>
              <a:t>:</a:t>
            </a:r>
          </a:p>
          <a:p>
            <a:pPr algn="l" rtl="0"/>
            <a:r>
              <a:rPr lang="en-US" sz="3100" dirty="0"/>
              <a:t>1. Free international trade</a:t>
            </a:r>
            <a:endParaRPr lang="he-IL" sz="3100" dirty="0"/>
          </a:p>
        </p:txBody>
      </p:sp>
      <p:sp>
        <p:nvSpPr>
          <p:cNvPr id="5" name="TextBox 4">
            <a:extLst>
              <a:ext uri="{FF2B5EF4-FFF2-40B4-BE49-F238E27FC236}">
                <a16:creationId xmlns:a16="http://schemas.microsoft.com/office/drawing/2014/main" xmlns="" id="{F5CD7A8D-7814-4FCD-919D-305F2F6BD5C5}"/>
              </a:ext>
            </a:extLst>
          </p:cNvPr>
          <p:cNvSpPr txBox="1"/>
          <p:nvPr/>
        </p:nvSpPr>
        <p:spPr>
          <a:xfrm>
            <a:off x="989351" y="3041215"/>
            <a:ext cx="7240250"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l" rtl="0"/>
            <a:r>
              <a:rPr lang="en-US" sz="2200" dirty="0"/>
              <a:t>During the 1990s, many products were imported: iron and steel for building, chemicals, pharmaceuticals, fertilizers, film, tires and leather products, footwear, ceramics, glass, motors, electric conductors, textiles and more.</a:t>
            </a:r>
          </a:p>
          <a:p>
            <a:pPr algn="l" rtl="0"/>
            <a:r>
              <a:rPr lang="en-US" sz="2200" dirty="0"/>
              <a:t>To date, there are many barriers to imports, especially in agriculture and food. The barriers are not only </a:t>
            </a:r>
            <a:r>
              <a:rPr lang="en-US" sz="2200" dirty="0" smtClean="0"/>
              <a:t>quotas, </a:t>
            </a:r>
            <a:r>
              <a:rPr lang="en-US" sz="2200" dirty="0"/>
              <a:t>they are also standards, regulation and bureaucracy, preference for local produce and </a:t>
            </a:r>
            <a:r>
              <a:rPr lang="en-US" sz="2200" dirty="0" smtClean="0"/>
              <a:t>requirements of mutual acquisition in public and government auctions. </a:t>
            </a:r>
            <a:endParaRPr lang="he-IL" sz="2200" dirty="0"/>
          </a:p>
        </p:txBody>
      </p:sp>
      <p:sp>
        <p:nvSpPr>
          <p:cNvPr id="8" name="Title 1">
            <a:extLst>
              <a:ext uri="{FF2B5EF4-FFF2-40B4-BE49-F238E27FC236}">
                <a16:creationId xmlns:a16="http://schemas.microsoft.com/office/drawing/2014/main" xmlns="" id="{80F4CC30-39B4-44C9-8840-222928FEB8EC}"/>
              </a:ext>
            </a:extLst>
          </p:cNvPr>
          <p:cNvSpPr txBox="1">
            <a:spLocks/>
          </p:cNvSpPr>
          <p:nvPr/>
        </p:nvSpPr>
        <p:spPr>
          <a:xfrm>
            <a:off x="914400" y="439004"/>
            <a:ext cx="7604760" cy="1329835"/>
          </a:xfrm>
          <a:prstGeom prst="rect">
            <a:avLst/>
          </a:prstGeom>
        </p:spPr>
        <p:txBody>
          <a:bodyPr vert="horz" lIns="91440" tIns="45720" rIns="91440" bIns="45720" rtlCol="0" anchor="b">
            <a:normAutofit/>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rtl="0"/>
            <a:r>
              <a:rPr lang="en-US" dirty="0"/>
              <a:t>Policy: Objective and </a:t>
            </a:r>
            <a:r>
              <a:rPr lang="en-US" dirty="0" smtClean="0"/>
              <a:t>Means</a:t>
            </a:r>
            <a:endParaRPr lang="en-US" dirty="0"/>
          </a:p>
        </p:txBody>
      </p:sp>
    </p:spTree>
    <p:extLst>
      <p:ext uri="{BB962C8B-B14F-4D97-AF65-F5344CB8AC3E}">
        <p14:creationId xmlns:p14="http://schemas.microsoft.com/office/powerpoint/2010/main" xmlns="" val="92122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40</a:t>
            </a:fld>
            <a:endParaRPr lang="he-IL" sz="160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8834" y="1881950"/>
            <a:ext cx="7115787" cy="403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xmlns="" val="3648778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41</a:t>
            </a:fld>
            <a:endParaRPr lang="he-IL" sz="1600"/>
          </a:p>
        </p:txBody>
      </p:sp>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23537"/>
          <a:stretch/>
        </p:blipFill>
        <p:spPr bwMode="auto">
          <a:xfrm>
            <a:off x="543261" y="1875712"/>
            <a:ext cx="7548836" cy="38688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spTree>
    <p:extLst>
      <p:ext uri="{BB962C8B-B14F-4D97-AF65-F5344CB8AC3E}">
        <p14:creationId xmlns:p14="http://schemas.microsoft.com/office/powerpoint/2010/main" xmlns="" val="4259696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42</a:t>
            </a:fld>
            <a:endParaRPr lang="he-IL" sz="1600"/>
          </a:p>
        </p:txBody>
      </p:sp>
      <p:sp>
        <p:nvSpPr>
          <p:cNvPr id="7" name="TextBox 6"/>
          <p:cNvSpPr txBox="1"/>
          <p:nvPr/>
        </p:nvSpPr>
        <p:spPr>
          <a:xfrm>
            <a:off x="976103" y="5820780"/>
            <a:ext cx="6941250" cy="646331"/>
          </a:xfrm>
          <a:prstGeom prst="rect">
            <a:avLst/>
          </a:prstGeom>
          <a:noFill/>
        </p:spPr>
        <p:txBody>
          <a:bodyPr wrap="square" rtlCol="1">
            <a:spAutoFit/>
          </a:bodyPr>
          <a:lstStyle/>
          <a:p>
            <a:pPr algn="l" rtl="0"/>
            <a:r>
              <a:rPr lang="en-US" sz="1200" dirty="0"/>
              <a:t>Source: Andrews, D., Sánchez, A. C., &amp; Johansson, Å. (2011). Housing and the economy: policies for renovation. </a:t>
            </a:r>
            <a:r>
              <a:rPr lang="en-US" sz="1200" i="1" dirty="0"/>
              <a:t>Economic Policy Reforms 2011: Going for Growth</a:t>
            </a:r>
            <a:r>
              <a:rPr lang="en-US" sz="1200" dirty="0"/>
              <a:t>. OECD</a:t>
            </a:r>
            <a:r>
              <a:rPr lang="he-IL" sz="1200" dirty="0"/>
              <a:t> </a:t>
            </a:r>
            <a:endParaRPr lang="en-US" sz="1200" dirty="0"/>
          </a:p>
          <a:p>
            <a:pPr algn="l" rtl="0"/>
            <a:endParaRPr lang="he-IL" sz="1200" dirty="0"/>
          </a:p>
        </p:txBody>
      </p:sp>
      <p:graphicFrame>
        <p:nvGraphicFramePr>
          <p:cNvPr id="6" name="Chart 5"/>
          <p:cNvGraphicFramePr/>
          <p:nvPr>
            <p:extLst/>
          </p:nvPr>
        </p:nvGraphicFramePr>
        <p:xfrm>
          <a:off x="1388046" y="1868272"/>
          <a:ext cx="6644201" cy="38010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662512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43</a:t>
            </a:fld>
            <a:endParaRPr lang="he-IL" sz="1600"/>
          </a:p>
        </p:txBody>
      </p:sp>
      <p:sp>
        <p:nvSpPr>
          <p:cNvPr id="3" name="Rectangle 2"/>
          <p:cNvSpPr/>
          <p:nvPr/>
        </p:nvSpPr>
        <p:spPr>
          <a:xfrm>
            <a:off x="3691369" y="2828904"/>
            <a:ext cx="4934606" cy="2800767"/>
          </a:xfrm>
          <a:prstGeom prst="rect">
            <a:avLst/>
          </a:prstGeom>
        </p:spPr>
        <p:txBody>
          <a:bodyPr wrap="square">
            <a:spAutoFit/>
          </a:bodyPr>
          <a:lstStyle/>
          <a:p>
            <a:pPr algn="l" rtl="0"/>
            <a:r>
              <a:rPr lang="en-US" sz="1600" dirty="0"/>
              <a:t>“There are, effectively, </a:t>
            </a:r>
            <a:r>
              <a:rPr lang="en-US" sz="1600" b="1" dirty="0">
                <a:solidFill>
                  <a:srgbClr val="FF0000"/>
                </a:solidFill>
              </a:rPr>
              <a:t>two rental markets in Manhattan</a:t>
            </a:r>
            <a:r>
              <a:rPr lang="en-US" sz="1600" dirty="0"/>
              <a:t>. Roughly half the apartments are under rent regulation, public housing or some other government program. </a:t>
            </a:r>
            <a:br>
              <a:rPr lang="en-US" sz="1600" dirty="0"/>
            </a:br>
            <a:r>
              <a:rPr lang="en-US" sz="1600" dirty="0"/>
              <a:t>[…] most </a:t>
            </a:r>
            <a:r>
              <a:rPr lang="en-US" sz="1600" b="1" dirty="0">
                <a:solidFill>
                  <a:srgbClr val="FF0000"/>
                </a:solidFill>
              </a:rPr>
              <a:t>housing programs tie government support to an apartment unit, not a person. […] It creates enormous incentive for people to stay in apartments that no longer fit their needs </a:t>
            </a:r>
            <a:r>
              <a:rPr lang="en-US" sz="1600" dirty="0"/>
              <a:t>[…].</a:t>
            </a:r>
            <a:br>
              <a:rPr lang="en-US" sz="1600" dirty="0"/>
            </a:br>
            <a:r>
              <a:rPr lang="en-US" sz="1600" dirty="0"/>
              <a:t>[…] those who are lucky enough to have a rent-regulated apartment can live in the best parts of the city for next to nothing and </a:t>
            </a:r>
            <a:r>
              <a:rPr lang="en-US" sz="1600" b="1" dirty="0">
                <a:solidFill>
                  <a:srgbClr val="FF0000"/>
                </a:solidFill>
              </a:rPr>
              <a:t>everyone else is shunted aside</a:t>
            </a:r>
            <a:r>
              <a:rPr lang="en-US" sz="1600" dirty="0"/>
              <a:t>.” </a:t>
            </a:r>
          </a:p>
        </p:txBody>
      </p:sp>
      <p:pic>
        <p:nvPicPr>
          <p:cNvPr id="5" name="Picture 4"/>
          <p:cNvPicPr>
            <a:picLocks noChangeAspect="1"/>
          </p:cNvPicPr>
          <p:nvPr/>
        </p:nvPicPr>
        <p:blipFill rotWithShape="1">
          <a:blip r:embed="rId3" cstate="print"/>
          <a:srcRect b="59938"/>
          <a:stretch/>
        </p:blipFill>
        <p:spPr>
          <a:xfrm>
            <a:off x="3711465" y="1763082"/>
            <a:ext cx="4701164" cy="1066225"/>
          </a:xfrm>
          <a:prstGeom prst="rect">
            <a:avLst/>
          </a:prstGeom>
        </p:spPr>
      </p:pic>
      <p:pic>
        <p:nvPicPr>
          <p:cNvPr id="2052" name="Picture 4" descr="http://www.wallpaperdigger.com/wp-content/uploads/2013/07/Manhattan-City-Background-Image.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9485" r="20542"/>
          <a:stretch/>
        </p:blipFill>
        <p:spPr bwMode="auto">
          <a:xfrm>
            <a:off x="211014" y="1878039"/>
            <a:ext cx="3275763" cy="43700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68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44</a:t>
            </a:fld>
            <a:endParaRPr lang="he-IL" sz="1600"/>
          </a:p>
        </p:txBody>
      </p:sp>
      <p:sp>
        <p:nvSpPr>
          <p:cNvPr id="3" name="Rectangle 2"/>
          <p:cNvSpPr/>
          <p:nvPr/>
        </p:nvSpPr>
        <p:spPr>
          <a:xfrm>
            <a:off x="3711465" y="3216165"/>
            <a:ext cx="4934606" cy="2062103"/>
          </a:xfrm>
          <a:prstGeom prst="rect">
            <a:avLst/>
          </a:prstGeom>
        </p:spPr>
        <p:txBody>
          <a:bodyPr wrap="square">
            <a:spAutoFit/>
          </a:bodyPr>
          <a:lstStyle/>
          <a:p>
            <a:pPr algn="l" rtl="0"/>
            <a:r>
              <a:rPr lang="en-US" sz="1600" dirty="0"/>
              <a:t>“A charming one-bedroom apartment in what may be Stockholm's trendiest neighborhood for a </a:t>
            </a:r>
            <a:r>
              <a:rPr lang="en-US" sz="1600" b="1" dirty="0">
                <a:solidFill>
                  <a:srgbClr val="FF0000"/>
                </a:solidFill>
              </a:rPr>
              <a:t>mere 410 rent-controlled euros a month: sound too good to be true? It is.</a:t>
            </a:r>
          </a:p>
          <a:p>
            <a:pPr algn="l" rtl="0"/>
            <a:r>
              <a:rPr lang="en-US" sz="1600" dirty="0"/>
              <a:t>And the catch was steep. To lay his hands on the rental contract, Johannes, a 36-year-old engineer, </a:t>
            </a:r>
            <a:r>
              <a:rPr lang="en-US" sz="1600" b="1" dirty="0">
                <a:solidFill>
                  <a:srgbClr val="FF0000"/>
                </a:solidFill>
              </a:rPr>
              <a:t>had to pay a whopping 130,000 kronor (15,000 euros) under the table.</a:t>
            </a:r>
          </a:p>
        </p:txBody>
      </p:sp>
      <p:pic>
        <p:nvPicPr>
          <p:cNvPr id="5124" name="Picture 4" descr="http://c1.tacdn.com/img2/localguides/guidephotos/stockholmpanoram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47830"/>
          <a:stretch/>
        </p:blipFill>
        <p:spPr bwMode="auto">
          <a:xfrm>
            <a:off x="220717" y="1937032"/>
            <a:ext cx="3490748" cy="44569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11463" y="2094687"/>
            <a:ext cx="4934607" cy="1010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7363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45</a:t>
            </a:fld>
            <a:endParaRPr lang="he-IL" sz="1600"/>
          </a:p>
        </p:txBody>
      </p:sp>
      <p:pic>
        <p:nvPicPr>
          <p:cNvPr id="6146" name="Picture 2" descr="http://www.meditatoday.com/wp-content/uploads/2013/02/Berlin-Vill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8964" r="15905"/>
          <a:stretch/>
        </p:blipFill>
        <p:spPr bwMode="auto">
          <a:xfrm>
            <a:off x="130625" y="1952625"/>
            <a:ext cx="3578772" cy="43105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614134" y="3671055"/>
            <a:ext cx="5418081" cy="2677656"/>
          </a:xfrm>
          <a:prstGeom prst="rect">
            <a:avLst/>
          </a:prstGeom>
        </p:spPr>
        <p:txBody>
          <a:bodyPr wrap="square">
            <a:spAutoFit/>
          </a:bodyPr>
          <a:lstStyle/>
          <a:p>
            <a:pPr algn="l" rtl="0"/>
            <a:r>
              <a:rPr lang="he-IL" sz="1400" dirty="0" smtClean="0"/>
              <a:t>"...</a:t>
            </a:r>
            <a:r>
              <a:rPr lang="en-US" sz="1400" dirty="0"/>
              <a:t> The hot spot of the Berlin housing market are apartments vacated by the departure of tenants</a:t>
            </a:r>
            <a:r>
              <a:rPr lang="en-US" sz="1400" dirty="0">
                <a:solidFill>
                  <a:srgbClr val="FF0000"/>
                </a:solidFill>
              </a:rPr>
              <a:t>. Here the owner of the apartment is entitled to specify a higher rent, as he sees fit and according to the rules of the free market ... Apartment owners do much to evict tenants from their apartments in order to sell them at a market price or to rent them at free market prices.</a:t>
            </a:r>
          </a:p>
          <a:p>
            <a:pPr algn="l" rtl="0"/>
            <a:r>
              <a:rPr lang="en-US" sz="1400" dirty="0"/>
              <a:t>The </a:t>
            </a:r>
            <a:r>
              <a:rPr lang="en-US" sz="1400" dirty="0" smtClean="0"/>
              <a:t>common </a:t>
            </a:r>
            <a:r>
              <a:rPr lang="en-US" sz="1400" dirty="0"/>
              <a:t>step amongst apartment owners is the imposition of economic pressure, inter alia, by installing "repairs", particularly energy saving, thus imposing a monetary burden on the tenant - expressed in a mandatory 11% share of the cost of the improvements, or alternatively negotiating the payment of a single evacuation fee - for leaving the apartment. "</a:t>
            </a:r>
          </a:p>
        </p:txBody>
      </p:sp>
      <p:sp>
        <p:nvSpPr>
          <p:cNvPr id="3" name="TextBox 2"/>
          <p:cNvSpPr txBox="1"/>
          <p:nvPr/>
        </p:nvSpPr>
        <p:spPr>
          <a:xfrm>
            <a:off x="3682970" y="1817621"/>
            <a:ext cx="5253981" cy="1785104"/>
          </a:xfrm>
          <a:prstGeom prst="rect">
            <a:avLst/>
          </a:prstGeom>
          <a:noFill/>
        </p:spPr>
        <p:txBody>
          <a:bodyPr wrap="square" rtlCol="0">
            <a:spAutoFit/>
          </a:bodyPr>
          <a:lstStyle/>
          <a:p>
            <a:pPr algn="l" rtl="0"/>
            <a:r>
              <a:rPr lang="en-US" sz="2000" b="1" dirty="0" smtClean="0"/>
              <a:t>Berlin</a:t>
            </a:r>
            <a:r>
              <a:rPr lang="en-US" sz="2000" b="1" dirty="0"/>
              <a:t>: Supply and Demand </a:t>
            </a:r>
            <a:r>
              <a:rPr lang="en-US" sz="2000" b="1" dirty="0" smtClean="0"/>
              <a:t>is </a:t>
            </a:r>
            <a:r>
              <a:rPr lang="en-US" sz="2000" b="1" dirty="0"/>
              <a:t>Challenging Affordable </a:t>
            </a:r>
            <a:r>
              <a:rPr lang="en-US" sz="2000" b="1" dirty="0" smtClean="0"/>
              <a:t>Housing</a:t>
            </a:r>
            <a:endParaRPr lang="en-US" sz="1400" dirty="0"/>
          </a:p>
          <a:p>
            <a:pPr algn="l" rtl="0"/>
            <a:r>
              <a:rPr lang="en-US" sz="1400" dirty="0"/>
              <a:t>While in Israel the berlin rental system is celebrated, the shortage in </a:t>
            </a:r>
            <a:r>
              <a:rPr lang="en-US" sz="1400" dirty="0" smtClean="0"/>
              <a:t>affordable housing </a:t>
            </a:r>
            <a:r>
              <a:rPr lang="en-US" sz="1400" dirty="0"/>
              <a:t>is reaching half a million units at a rate of 4,500 per year, and the rent itself is rising in the free market.</a:t>
            </a:r>
          </a:p>
          <a:p>
            <a:pPr algn="l" rtl="0"/>
            <a:r>
              <a:rPr lang="en-US" sz="1400" dirty="0"/>
              <a:t>Albeit the regulator is trying to handle this problem, he cannot keep the ideal; affordable </a:t>
            </a:r>
            <a:r>
              <a:rPr lang="en-US" sz="1400" dirty="0" smtClean="0"/>
              <a:t>housing </a:t>
            </a:r>
            <a:r>
              <a:rPr lang="en-US" sz="1400" dirty="0"/>
              <a:t>in the city.</a:t>
            </a:r>
          </a:p>
        </p:txBody>
      </p:sp>
    </p:spTree>
    <p:extLst>
      <p:ext uri="{BB962C8B-B14F-4D97-AF65-F5344CB8AC3E}">
        <p14:creationId xmlns:p14="http://schemas.microsoft.com/office/powerpoint/2010/main" xmlns="" val="196663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solidFill>
                  <a:schemeClr val="tx2">
                    <a:lumMod val="75000"/>
                  </a:schemeClr>
                </a:solidFill>
                <a:cs typeface="+mn-cs"/>
              </a:rPr>
              <a:t>Supervision of rental rates</a:t>
            </a:r>
            <a:endParaRPr lang="he-IL" dirty="0">
              <a:solidFill>
                <a:schemeClr val="tx2">
                  <a:lumMod val="75000"/>
                </a:schemeClr>
              </a:solidFill>
              <a:cs typeface="+mn-cs"/>
            </a:endParaRPr>
          </a:p>
        </p:txBody>
      </p:sp>
      <p:sp>
        <p:nvSpPr>
          <p:cNvPr id="4" name="Slide Number Placeholder 3"/>
          <p:cNvSpPr>
            <a:spLocks noGrp="1"/>
          </p:cNvSpPr>
          <p:nvPr>
            <p:ph type="sldNum" sz="quarter" idx="12"/>
          </p:nvPr>
        </p:nvSpPr>
        <p:spPr/>
        <p:txBody>
          <a:bodyPr/>
          <a:lstStyle/>
          <a:p>
            <a:fld id="{33F3598C-08CF-49DA-ACC2-8F21E1D3E29E}" type="slidenum">
              <a:rPr lang="he-IL" sz="1600" smtClean="0"/>
              <a:pPr/>
              <a:t>46</a:t>
            </a:fld>
            <a:endParaRPr lang="he-IL" sz="1600"/>
          </a:p>
        </p:txBody>
      </p:sp>
      <p:pic>
        <p:nvPicPr>
          <p:cNvPr id="2050" name="Picture 2" descr="Skyrocketing Rent Prices in Germany"/>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882" t="8305" r="14391" b="10423"/>
          <a:stretch/>
        </p:blipFill>
        <p:spPr bwMode="auto">
          <a:xfrm>
            <a:off x="1929604" y="1853055"/>
            <a:ext cx="5495740" cy="414648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5639850" y="5999542"/>
            <a:ext cx="2334134" cy="276999"/>
          </a:xfrm>
          <a:prstGeom prst="rect">
            <a:avLst/>
          </a:prstGeom>
          <a:noFill/>
        </p:spPr>
        <p:txBody>
          <a:bodyPr wrap="square" rtlCol="1">
            <a:spAutoFit/>
          </a:bodyPr>
          <a:lstStyle/>
          <a:p>
            <a:r>
              <a:rPr lang="he-IL" sz="1200" dirty="0"/>
              <a:t>מקור: </a:t>
            </a:r>
            <a:r>
              <a:rPr lang="en-US" sz="1200" dirty="0"/>
              <a:t>Spiegel online international</a:t>
            </a:r>
            <a:endParaRPr lang="he-IL" sz="1200" dirty="0"/>
          </a:p>
        </p:txBody>
      </p:sp>
    </p:spTree>
    <p:extLst>
      <p:ext uri="{BB962C8B-B14F-4D97-AF65-F5344CB8AC3E}">
        <p14:creationId xmlns:p14="http://schemas.microsoft.com/office/powerpoint/2010/main" xmlns="" val="3593930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0"/>
            <a:r>
              <a:rPr lang="en-US" dirty="0"/>
              <a:t>Israel - Protection of the tenant </a:t>
            </a:r>
            <a:r>
              <a:rPr lang="en-US" dirty="0" smtClean="0"/>
              <a:t>law of </a:t>
            </a:r>
            <a:r>
              <a:rPr lang="en-US" dirty="0"/>
              <a:t>1954</a:t>
            </a:r>
          </a:p>
        </p:txBody>
      </p:sp>
      <p:sp>
        <p:nvSpPr>
          <p:cNvPr id="3" name="Content Placeholder 2"/>
          <p:cNvSpPr>
            <a:spLocks noGrp="1"/>
          </p:cNvSpPr>
          <p:nvPr>
            <p:ph idx="1"/>
          </p:nvPr>
        </p:nvSpPr>
        <p:spPr/>
        <p:txBody>
          <a:bodyPr>
            <a:normAutofit/>
          </a:bodyPr>
          <a:lstStyle/>
          <a:p>
            <a:pPr algn="l" rtl="0"/>
            <a:r>
              <a:rPr lang="en-US" sz="2800" dirty="0"/>
              <a:t>A terrible law that has transferred properties from their owners to tenants has led to a neglect and greatly harmed the rental market</a:t>
            </a:r>
          </a:p>
          <a:p>
            <a:pPr algn="l" rtl="0"/>
            <a:endParaRPr lang="he-IL" sz="2800" dirty="0"/>
          </a:p>
          <a:p>
            <a:pPr algn="l" rtl="0"/>
            <a:r>
              <a:rPr lang="en-US" sz="2800" dirty="0"/>
              <a:t>It's hard to </a:t>
            </a:r>
            <a:r>
              <a:rPr lang="en-US" sz="2800" dirty="0" smtClean="0"/>
              <a:t>cancel a </a:t>
            </a:r>
            <a:r>
              <a:rPr lang="en-US" sz="2800" dirty="0"/>
              <a:t>bad </a:t>
            </a:r>
            <a:r>
              <a:rPr lang="en-US" sz="2800" dirty="0" smtClean="0"/>
              <a:t>laws </a:t>
            </a:r>
            <a:r>
              <a:rPr lang="en-US" sz="2800" dirty="0"/>
              <a:t>...</a:t>
            </a:r>
          </a:p>
        </p:txBody>
      </p:sp>
      <p:sp>
        <p:nvSpPr>
          <p:cNvPr id="4" name="Slide Number Placeholder 3"/>
          <p:cNvSpPr>
            <a:spLocks noGrp="1"/>
          </p:cNvSpPr>
          <p:nvPr>
            <p:ph type="sldNum" sz="quarter" idx="12"/>
          </p:nvPr>
        </p:nvSpPr>
        <p:spPr/>
        <p:txBody>
          <a:bodyPr/>
          <a:lstStyle/>
          <a:p>
            <a:fld id="{33F3598C-08CF-49DA-ACC2-8F21E1D3E29E}" type="slidenum">
              <a:rPr lang="he-IL" smtClean="0"/>
              <a:pPr/>
              <a:t>47</a:t>
            </a:fld>
            <a:endParaRPr lang="he-IL"/>
          </a:p>
        </p:txBody>
      </p:sp>
    </p:spTree>
    <p:extLst>
      <p:ext uri="{BB962C8B-B14F-4D97-AF65-F5344CB8AC3E}">
        <p14:creationId xmlns:p14="http://schemas.microsoft.com/office/powerpoint/2010/main" xmlns="" val="40616906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3"/>
            <a:ext cx="7543800" cy="1315217"/>
          </a:xfrm>
        </p:spPr>
        <p:txBody>
          <a:bodyPr>
            <a:normAutofit/>
          </a:bodyPr>
          <a:lstStyle/>
          <a:p>
            <a:pPr algn="l" rtl="0"/>
            <a:r>
              <a:rPr lang="en-US" sz="2800" b="1" dirty="0"/>
              <a:t>Only a bomb is more effective than rent control with the aim of destroying a city</a:t>
            </a:r>
            <a:r>
              <a:rPr lang="en-US" sz="2800" dirty="0"/>
              <a:t> </a:t>
            </a:r>
            <a:r>
              <a:rPr lang="en-US" sz="2800" dirty="0" smtClean="0"/>
              <a:t/>
            </a:r>
            <a:br>
              <a:rPr lang="en-US" sz="2800" dirty="0" smtClean="0"/>
            </a:br>
            <a:r>
              <a:rPr lang="en-US" sz="2800" dirty="0" smtClean="0"/>
              <a:t>(</a:t>
            </a:r>
            <a:r>
              <a:rPr lang="en-US" sz="2800" dirty="0"/>
              <a:t>Swedish Socialist economist, </a:t>
            </a:r>
            <a:r>
              <a:rPr lang="en-US" sz="2800" dirty="0" err="1"/>
              <a:t>Isser</a:t>
            </a:r>
            <a:r>
              <a:rPr lang="en-US" sz="2800" dirty="0"/>
              <a:t> </a:t>
            </a:r>
            <a:r>
              <a:rPr lang="en-US" sz="2800" dirty="0" err="1"/>
              <a:t>Lindback</a:t>
            </a:r>
            <a:r>
              <a:rPr lang="en-US" sz="2800" dirty="0"/>
              <a:t>)</a:t>
            </a:r>
            <a:endParaRPr lang="en-US" sz="2400" dirty="0"/>
          </a:p>
        </p:txBody>
      </p:sp>
      <p:sp>
        <p:nvSpPr>
          <p:cNvPr id="3" name="Content Placeholder 2"/>
          <p:cNvSpPr>
            <a:spLocks noGrp="1"/>
          </p:cNvSpPr>
          <p:nvPr>
            <p:ph idx="1"/>
          </p:nvPr>
        </p:nvSpPr>
        <p:spPr>
          <a:xfrm>
            <a:off x="822959" y="2639438"/>
            <a:ext cx="7543801" cy="3229656"/>
          </a:xfrm>
        </p:spPr>
        <p:txBody>
          <a:bodyPr>
            <a:normAutofit/>
          </a:bodyPr>
          <a:lstStyle/>
          <a:p>
            <a:pPr algn="l" rtl="0"/>
            <a:r>
              <a:rPr lang="en-US" sz="2400" dirty="0"/>
              <a:t>Gunnar Myrdal Nobel Prize laureate in the economy of the Swedish welfare </a:t>
            </a:r>
            <a:r>
              <a:rPr lang="en-US" sz="2400" dirty="0" smtClean="0"/>
              <a:t>state:</a:t>
            </a:r>
            <a:endParaRPr lang="en-US" sz="2400" dirty="0"/>
          </a:p>
          <a:p>
            <a:pPr algn="l" rtl="0"/>
            <a:r>
              <a:rPr lang="en-US" sz="2400" dirty="0" smtClean="0"/>
              <a:t>“</a:t>
            </a:r>
            <a:r>
              <a:rPr lang="en-US" sz="2400" dirty="0"/>
              <a:t>Rent control has in certain Western countries constituted, maybe, the worst example of poor planning by governments lacking courage and vision.”</a:t>
            </a:r>
          </a:p>
          <a:p>
            <a:pPr algn="l" rtl="0"/>
            <a:endParaRPr lang="en-US" sz="2400" dirty="0"/>
          </a:p>
        </p:txBody>
      </p:sp>
      <p:sp>
        <p:nvSpPr>
          <p:cNvPr id="4" name="Slide Number Placeholder 3"/>
          <p:cNvSpPr>
            <a:spLocks noGrp="1"/>
          </p:cNvSpPr>
          <p:nvPr>
            <p:ph type="sldNum" sz="quarter" idx="12"/>
          </p:nvPr>
        </p:nvSpPr>
        <p:spPr/>
        <p:txBody>
          <a:bodyPr/>
          <a:lstStyle/>
          <a:p>
            <a:fld id="{33F3598C-08CF-49DA-ACC2-8F21E1D3E29E}" type="slidenum">
              <a:rPr lang="he-IL" smtClean="0"/>
              <a:pPr/>
              <a:t>48</a:t>
            </a:fld>
            <a:endParaRPr lang="he-IL"/>
          </a:p>
        </p:txBody>
      </p:sp>
    </p:spTree>
    <p:extLst>
      <p:ext uri="{BB962C8B-B14F-4D97-AF65-F5344CB8AC3E}">
        <p14:creationId xmlns:p14="http://schemas.microsoft.com/office/powerpoint/2010/main" xmlns="" val="32046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Rent Affair”</a:t>
            </a:r>
            <a:r>
              <a:rPr lang="he-IL" dirty="0"/>
              <a:t/>
            </a:r>
            <a:br>
              <a:rPr lang="he-IL" dirty="0"/>
            </a:br>
            <a:r>
              <a:rPr lang="en-US" dirty="0"/>
              <a:t>PAUL KRUGMAN</a:t>
            </a:r>
          </a:p>
        </p:txBody>
      </p:sp>
      <p:sp>
        <p:nvSpPr>
          <p:cNvPr id="3" name="Content Placeholder 2"/>
          <p:cNvSpPr>
            <a:spLocks noGrp="1"/>
          </p:cNvSpPr>
          <p:nvPr>
            <p:ph idx="1"/>
          </p:nvPr>
        </p:nvSpPr>
        <p:spPr/>
        <p:txBody>
          <a:bodyPr>
            <a:noAutofit/>
          </a:bodyPr>
          <a:lstStyle/>
          <a:p>
            <a:pPr marL="0" indent="0" algn="l" rtl="0">
              <a:buNone/>
            </a:pPr>
            <a:r>
              <a:rPr lang="en-US" sz="2800" dirty="0"/>
              <a:t>“</a:t>
            </a:r>
            <a:r>
              <a:rPr lang="en-US" sz="2800" b="1" dirty="0">
                <a:solidFill>
                  <a:srgbClr val="FF0000"/>
                </a:solidFill>
              </a:rPr>
              <a:t>Sky-high rents on uncontrolled apartments</a:t>
            </a:r>
            <a:r>
              <a:rPr lang="en-US" sz="2800" dirty="0"/>
              <a:t>, because desperate renters have nowhere to go -- and the </a:t>
            </a:r>
            <a:r>
              <a:rPr lang="en-US" sz="2800" b="1" dirty="0">
                <a:solidFill>
                  <a:srgbClr val="FF0000"/>
                </a:solidFill>
              </a:rPr>
              <a:t>absence of new apartment construction</a:t>
            </a:r>
            <a:r>
              <a:rPr lang="en-US" sz="2800" dirty="0"/>
              <a:t>, despite those high rents, because landlords fear that controls will be extended? Predictable.” </a:t>
            </a:r>
          </a:p>
          <a:p>
            <a:pPr marL="0" indent="0" algn="l" rtl="0">
              <a:buNone/>
            </a:pPr>
            <a:r>
              <a:rPr lang="en-US" sz="2800" dirty="0"/>
              <a:t>“</a:t>
            </a:r>
            <a:r>
              <a:rPr lang="en-US" sz="2800" b="1" dirty="0">
                <a:solidFill>
                  <a:srgbClr val="FF0000"/>
                </a:solidFill>
              </a:rPr>
              <a:t>Bitter relations between tenants and landlords, with an arms race [] to force tenants out [] and constantly proliferating regulations designed to block those strategies? </a:t>
            </a:r>
            <a:r>
              <a:rPr lang="en-US" sz="2800" dirty="0"/>
              <a:t>Predictable.”</a:t>
            </a:r>
          </a:p>
        </p:txBody>
      </p:sp>
      <p:sp>
        <p:nvSpPr>
          <p:cNvPr id="4" name="Slide Number Placeholder 3"/>
          <p:cNvSpPr>
            <a:spLocks noGrp="1"/>
          </p:cNvSpPr>
          <p:nvPr>
            <p:ph type="sldNum" sz="quarter" idx="12"/>
          </p:nvPr>
        </p:nvSpPr>
        <p:spPr/>
        <p:txBody>
          <a:bodyPr/>
          <a:lstStyle/>
          <a:p>
            <a:fld id="{33F3598C-08CF-49DA-ACC2-8F21E1D3E29E}" type="slidenum">
              <a:rPr lang="he-IL" smtClean="0"/>
              <a:pPr/>
              <a:t>49</a:t>
            </a:fld>
            <a:endParaRPr lang="he-IL"/>
          </a:p>
        </p:txBody>
      </p:sp>
    </p:spTree>
    <p:extLst>
      <p:ext uri="{BB962C8B-B14F-4D97-AF65-F5344CB8AC3E}">
        <p14:creationId xmlns:p14="http://schemas.microsoft.com/office/powerpoint/2010/main" xmlns="" val="598905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3F3598C-08CF-49DA-ACC2-8F21E1D3E29E}" type="slidenum">
              <a:rPr lang="he-IL" smtClean="0"/>
              <a:pPr/>
              <a:t>5</a:t>
            </a:fld>
            <a:endParaRPr lang="he-IL"/>
          </a:p>
        </p:txBody>
      </p:sp>
      <p:sp>
        <p:nvSpPr>
          <p:cNvPr id="3" name="Rectangle 2"/>
          <p:cNvSpPr/>
          <p:nvPr/>
        </p:nvSpPr>
        <p:spPr>
          <a:xfrm>
            <a:off x="566231" y="1019331"/>
            <a:ext cx="8054502" cy="5284732"/>
          </a:xfrm>
          <a:prstGeom prst="rect">
            <a:avLst/>
          </a:prstGeom>
        </p:spPr>
        <p:txBody>
          <a:bodyPr wrap="square">
            <a:spAutoFit/>
          </a:bodyPr>
          <a:lstStyle/>
          <a:p>
            <a:pPr algn="l" rtl="0"/>
            <a:endParaRPr lang="en-US" sz="3100" dirty="0" smtClean="0"/>
          </a:p>
          <a:p>
            <a:pPr algn="l" rtl="0"/>
            <a:endParaRPr lang="en-US" sz="2800" dirty="0" smtClean="0"/>
          </a:p>
          <a:p>
            <a:pPr algn="l" rtl="0"/>
            <a:r>
              <a:rPr lang="en-US" sz="2800" dirty="0" smtClean="0"/>
              <a:t>Means</a:t>
            </a:r>
            <a:r>
              <a:rPr lang="en-US" sz="2800" dirty="0"/>
              <a:t>:</a:t>
            </a:r>
          </a:p>
          <a:p>
            <a:pPr marL="457200" indent="-457200" algn="l" rtl="0">
              <a:buFont typeface="+mj-lt"/>
              <a:buAutoNum type="arabicPeriod"/>
            </a:pPr>
            <a:r>
              <a:rPr lang="en-US" sz="2400" dirty="0" smtClean="0"/>
              <a:t>Free </a:t>
            </a:r>
            <a:r>
              <a:rPr lang="en-US" sz="2400" dirty="0"/>
              <a:t>international trade</a:t>
            </a:r>
          </a:p>
          <a:p>
            <a:pPr marL="457200" indent="-457200" algn="l" rtl="0">
              <a:buFont typeface="+mj-lt"/>
              <a:buAutoNum type="arabicPeriod"/>
            </a:pPr>
            <a:r>
              <a:rPr lang="en-US" sz="2400" dirty="0" smtClean="0"/>
              <a:t>Flexibility </a:t>
            </a:r>
            <a:r>
              <a:rPr lang="en-US" sz="2400" dirty="0"/>
              <a:t>in the labor market (canceling tenure)</a:t>
            </a:r>
          </a:p>
          <a:p>
            <a:pPr marL="457200" indent="-457200" algn="l" rtl="0">
              <a:buFont typeface="+mj-lt"/>
              <a:buAutoNum type="arabicPeriod"/>
            </a:pPr>
            <a:r>
              <a:rPr lang="en-US" sz="2400" dirty="0" smtClean="0"/>
              <a:t>Private </a:t>
            </a:r>
            <a:r>
              <a:rPr lang="en-US" sz="2400" dirty="0"/>
              <a:t>schools financed by the public (and Ochers)</a:t>
            </a:r>
          </a:p>
          <a:p>
            <a:pPr marL="457200" indent="-457200" algn="l" rtl="0">
              <a:buFont typeface="+mj-lt"/>
              <a:buAutoNum type="arabicPeriod"/>
            </a:pPr>
            <a:r>
              <a:rPr lang="en-US" sz="2400" dirty="0" smtClean="0"/>
              <a:t>Privatization </a:t>
            </a:r>
            <a:r>
              <a:rPr lang="en-US" sz="2400" dirty="0"/>
              <a:t>/ Outsourcing</a:t>
            </a:r>
          </a:p>
          <a:p>
            <a:pPr marL="457200" indent="-457200" algn="l" rtl="0">
              <a:buFont typeface="+mj-lt"/>
              <a:buAutoNum type="arabicPeriod"/>
            </a:pPr>
            <a:r>
              <a:rPr lang="en-US" sz="2400" dirty="0" smtClean="0"/>
              <a:t>Reducing </a:t>
            </a:r>
            <a:r>
              <a:rPr lang="en-US" sz="2400" dirty="0"/>
              <a:t>regulation in transportation and adoption of congestion fees</a:t>
            </a:r>
          </a:p>
          <a:p>
            <a:pPr marL="457200" indent="-457200" algn="l" rtl="0">
              <a:buFont typeface="+mj-lt"/>
              <a:buAutoNum type="arabicPeriod"/>
            </a:pPr>
            <a:r>
              <a:rPr lang="en-US" sz="2400" dirty="0" smtClean="0"/>
              <a:t>Reduction </a:t>
            </a:r>
            <a:r>
              <a:rPr lang="en-US" sz="2400" dirty="0"/>
              <a:t>of tax rates and cancellation of exemptions and benefits</a:t>
            </a:r>
          </a:p>
          <a:p>
            <a:pPr marL="457200" indent="-457200" algn="l" rtl="0">
              <a:buFont typeface="+mj-lt"/>
              <a:buAutoNum type="arabicPeriod"/>
            </a:pPr>
            <a:r>
              <a:rPr lang="en-US" sz="2400" dirty="0" smtClean="0"/>
              <a:t>Reducing </a:t>
            </a:r>
            <a:r>
              <a:rPr lang="en-US" sz="2400" dirty="0"/>
              <a:t>the right to strike</a:t>
            </a:r>
          </a:p>
          <a:p>
            <a:pPr marL="457200" indent="-457200" algn="l" rtl="0">
              <a:buFont typeface="+mj-lt"/>
              <a:buAutoNum type="arabicPeriod"/>
            </a:pPr>
            <a:r>
              <a:rPr lang="en-US" sz="2400" dirty="0" smtClean="0"/>
              <a:t>Further </a:t>
            </a:r>
            <a:r>
              <a:rPr lang="en-US" sz="2400" dirty="0"/>
              <a:t>reforms increase economic freedom ...</a:t>
            </a:r>
            <a:endParaRPr lang="he-IL" sz="2800" dirty="0"/>
          </a:p>
        </p:txBody>
      </p:sp>
      <p:sp>
        <p:nvSpPr>
          <p:cNvPr id="7" name="Title 1">
            <a:extLst>
              <a:ext uri="{FF2B5EF4-FFF2-40B4-BE49-F238E27FC236}">
                <a16:creationId xmlns:a16="http://schemas.microsoft.com/office/drawing/2014/main" xmlns="" id="{A6ECDC60-3081-432E-AC37-19FC44F9A5E0}"/>
              </a:ext>
            </a:extLst>
          </p:cNvPr>
          <p:cNvSpPr>
            <a:spLocks noGrp="1"/>
          </p:cNvSpPr>
          <p:nvPr>
            <p:ph type="title"/>
          </p:nvPr>
        </p:nvSpPr>
        <p:spPr>
          <a:xfrm>
            <a:off x="641182" y="764497"/>
            <a:ext cx="7543800" cy="944381"/>
          </a:xfrm>
        </p:spPr>
        <p:txBody>
          <a:bodyPr/>
          <a:lstStyle/>
          <a:p>
            <a:pPr algn="ctr" rtl="0"/>
            <a:r>
              <a:rPr lang="en-US" dirty="0"/>
              <a:t>Policy: Objective and Means</a:t>
            </a:r>
          </a:p>
        </p:txBody>
      </p:sp>
    </p:spTree>
    <p:extLst>
      <p:ext uri="{BB962C8B-B14F-4D97-AF65-F5344CB8AC3E}">
        <p14:creationId xmlns:p14="http://schemas.microsoft.com/office/powerpoint/2010/main" xmlns="" val="41857704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97" y="286604"/>
            <a:ext cx="8427803" cy="1450757"/>
          </a:xfrm>
        </p:spPr>
        <p:txBody>
          <a:bodyPr>
            <a:normAutofit/>
          </a:bodyPr>
          <a:lstStyle/>
          <a:p>
            <a:pPr algn="l" rtl="0"/>
            <a:r>
              <a:rPr lang="en-US" sz="4400" dirty="0" smtClean="0"/>
              <a:t>The Economic Journalism in Israel?</a:t>
            </a:r>
            <a:endParaRPr lang="en-US" sz="4400" dirty="0"/>
          </a:p>
        </p:txBody>
      </p:sp>
      <p:sp>
        <p:nvSpPr>
          <p:cNvPr id="3" name="Content Placeholder 2"/>
          <p:cNvSpPr>
            <a:spLocks noGrp="1"/>
          </p:cNvSpPr>
          <p:nvPr>
            <p:ph idx="1"/>
          </p:nvPr>
        </p:nvSpPr>
        <p:spPr/>
        <p:txBody>
          <a:bodyPr/>
          <a:lstStyle/>
          <a:p>
            <a:pPr algn="l" rtl="0"/>
            <a:r>
              <a:rPr lang="en-US" b="1" dirty="0"/>
              <a:t>"</a:t>
            </a:r>
            <a:r>
              <a:rPr lang="en-US" b="1" dirty="0" err="1"/>
              <a:t>Calcalist</a:t>
            </a:r>
            <a:r>
              <a:rPr lang="en-US" b="1" dirty="0"/>
              <a:t>" "The regulation that could help </a:t>
            </a:r>
            <a:r>
              <a:rPr lang="en-US" b="1" dirty="0" smtClean="0"/>
              <a:t>tenants“</a:t>
            </a:r>
          </a:p>
          <a:p>
            <a:pPr algn="l" rtl="0"/>
            <a:r>
              <a:rPr lang="en-US" dirty="0"/>
              <a:t>About half a year later, the Finance Ministry and the Justice Ministry are preparing a memorandum of the Fair Lease Law. If the law were implemented in 2011, the renters would be spared a 20%</a:t>
            </a:r>
            <a:endParaRPr lang="he-IL" dirty="0"/>
          </a:p>
          <a:p>
            <a:pPr algn="l" rtl="0"/>
            <a:r>
              <a:rPr lang="en-US" b="1" dirty="0"/>
              <a:t>"Globes" "A new bill purports to bring about a turnaround in renting </a:t>
            </a:r>
            <a:r>
              <a:rPr lang="en-US" b="1" dirty="0" smtClean="0"/>
              <a:t>apartments“</a:t>
            </a:r>
          </a:p>
          <a:p>
            <a:pPr algn="l" rtl="0"/>
            <a:r>
              <a:rPr lang="en-US" dirty="0"/>
              <a:t>The article presents only the arguments of the initiators of the </a:t>
            </a:r>
            <a:r>
              <a:rPr lang="en-US" dirty="0" smtClean="0"/>
              <a:t>bill</a:t>
            </a:r>
          </a:p>
          <a:p>
            <a:pPr algn="l" rtl="0"/>
            <a:r>
              <a:rPr lang="en-US" b="1" dirty="0" smtClean="0"/>
              <a:t>“</a:t>
            </a:r>
            <a:r>
              <a:rPr lang="en-US" b="1" dirty="0" err="1" smtClean="0"/>
              <a:t>TheMarker</a:t>
            </a:r>
            <a:r>
              <a:rPr lang="en-US" b="1" dirty="0"/>
              <a:t>" "Global experience shows: supervision of rent may also harm </a:t>
            </a:r>
            <a:r>
              <a:rPr lang="en-US" b="1" dirty="0" smtClean="0"/>
              <a:t>tenants“</a:t>
            </a:r>
          </a:p>
          <a:p>
            <a:pPr algn="l" rtl="0"/>
            <a:r>
              <a:rPr lang="en-US" dirty="0"/>
              <a:t>The content of the article mainly presents the arguments of the law's proposers, but also reservations</a:t>
            </a:r>
          </a:p>
        </p:txBody>
      </p:sp>
      <p:sp>
        <p:nvSpPr>
          <p:cNvPr id="4" name="Slide Number Placeholder 3"/>
          <p:cNvSpPr>
            <a:spLocks noGrp="1"/>
          </p:cNvSpPr>
          <p:nvPr>
            <p:ph type="sldNum" sz="quarter" idx="12"/>
          </p:nvPr>
        </p:nvSpPr>
        <p:spPr/>
        <p:txBody>
          <a:bodyPr/>
          <a:lstStyle/>
          <a:p>
            <a:fld id="{33F3598C-08CF-49DA-ACC2-8F21E1D3E29E}" type="slidenum">
              <a:rPr lang="he-IL" smtClean="0"/>
              <a:pPr/>
              <a:t>50</a:t>
            </a:fld>
            <a:endParaRPr lang="he-IL"/>
          </a:p>
        </p:txBody>
      </p:sp>
    </p:spTree>
    <p:extLst>
      <p:ext uri="{BB962C8B-B14F-4D97-AF65-F5344CB8AC3E}">
        <p14:creationId xmlns:p14="http://schemas.microsoft.com/office/powerpoint/2010/main" xmlns="" val="36317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en-US" dirty="0"/>
              <a:t>YNET</a:t>
            </a:r>
          </a:p>
        </p:txBody>
      </p:sp>
      <p:sp>
        <p:nvSpPr>
          <p:cNvPr id="3" name="Content Placeholder 2"/>
          <p:cNvSpPr>
            <a:spLocks noGrp="1"/>
          </p:cNvSpPr>
          <p:nvPr>
            <p:ph idx="1"/>
          </p:nvPr>
        </p:nvSpPr>
        <p:spPr/>
        <p:txBody>
          <a:bodyPr>
            <a:normAutofit fontScale="92500" lnSpcReduction="10000"/>
          </a:bodyPr>
          <a:lstStyle/>
          <a:p>
            <a:pPr algn="l" rtl="0"/>
            <a:r>
              <a:rPr lang="en-US" sz="2800" dirty="0"/>
              <a:t>"The Fair </a:t>
            </a:r>
            <a:r>
              <a:rPr lang="en-US" sz="2800" dirty="0" smtClean="0"/>
              <a:t>Lease bill </a:t>
            </a:r>
            <a:r>
              <a:rPr lang="en-US" sz="2800" dirty="0"/>
              <a:t>will generate stability and </a:t>
            </a:r>
            <a:r>
              <a:rPr lang="en-US" sz="2800" dirty="0" smtClean="0"/>
              <a:t>fairness in </a:t>
            </a:r>
            <a:r>
              <a:rPr lang="en-US" sz="2800" dirty="0"/>
              <a:t>the leasing market," Lapid said today. "With its help, we can provide the </a:t>
            </a:r>
            <a:r>
              <a:rPr lang="en-US" sz="2800" dirty="0" smtClean="0"/>
              <a:t>tenants </a:t>
            </a:r>
            <a:r>
              <a:rPr lang="en-US" sz="2800" dirty="0"/>
              <a:t>assurance about the price of their rent for a period longer than a year. We can assure that the rented places are livable. We will encourage the establishment of a rental registry - which will include a pool of leases" </a:t>
            </a:r>
            <a:endParaRPr lang="en-US" sz="2800" dirty="0" smtClean="0"/>
          </a:p>
          <a:p>
            <a:pPr algn="l" rtl="0"/>
            <a:r>
              <a:rPr lang="en-US" sz="2800" dirty="0"/>
              <a:t>Minister of Justice, </a:t>
            </a:r>
            <a:r>
              <a:rPr lang="en-US" sz="2800" dirty="0" err="1"/>
              <a:t>Tzipi</a:t>
            </a:r>
            <a:r>
              <a:rPr lang="en-US" sz="2800" dirty="0"/>
              <a:t> </a:t>
            </a:r>
            <a:r>
              <a:rPr lang="en-US" sz="2800" dirty="0" err="1"/>
              <a:t>Livni</a:t>
            </a:r>
            <a:r>
              <a:rPr lang="en-US" sz="2800" dirty="0"/>
              <a:t> added: "The law </a:t>
            </a:r>
            <a:r>
              <a:rPr lang="en-US" sz="2800" dirty="0" smtClean="0"/>
              <a:t>determines </a:t>
            </a:r>
            <a:r>
              <a:rPr lang="en-US" sz="2800" dirty="0"/>
              <a:t>that a livable apartment needs to be larger than 26 squared meters, with running water, electricity, sewage, </a:t>
            </a:r>
            <a:r>
              <a:rPr lang="en-US" sz="2800" dirty="0" smtClean="0"/>
              <a:t>[...]“</a:t>
            </a:r>
          </a:p>
          <a:p>
            <a:endParaRPr lang="en-US" sz="2800" dirty="0"/>
          </a:p>
        </p:txBody>
      </p:sp>
      <p:sp>
        <p:nvSpPr>
          <p:cNvPr id="4" name="Slide Number Placeholder 3"/>
          <p:cNvSpPr>
            <a:spLocks noGrp="1"/>
          </p:cNvSpPr>
          <p:nvPr>
            <p:ph type="sldNum" sz="quarter" idx="12"/>
          </p:nvPr>
        </p:nvSpPr>
        <p:spPr/>
        <p:txBody>
          <a:bodyPr/>
          <a:lstStyle/>
          <a:p>
            <a:fld id="{33F3598C-08CF-49DA-ACC2-8F21E1D3E29E}" type="slidenum">
              <a:rPr lang="he-IL" smtClean="0"/>
              <a:pPr/>
              <a:t>51</a:t>
            </a:fld>
            <a:endParaRPr lang="he-IL"/>
          </a:p>
        </p:txBody>
      </p:sp>
    </p:spTree>
    <p:extLst>
      <p:ext uri="{BB962C8B-B14F-4D97-AF65-F5344CB8AC3E}">
        <p14:creationId xmlns:p14="http://schemas.microsoft.com/office/powerpoint/2010/main" xmlns="" val="70641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426467A-8754-40BA-BF93-DAFE22EB7E0A}"/>
              </a:ext>
            </a:extLst>
          </p:cNvPr>
          <p:cNvSpPr>
            <a:spLocks noGrp="1"/>
          </p:cNvSpPr>
          <p:nvPr>
            <p:ph idx="1"/>
          </p:nvPr>
        </p:nvSpPr>
        <p:spPr/>
        <p:txBody>
          <a:bodyPr>
            <a:normAutofit/>
          </a:bodyPr>
          <a:lstStyle/>
          <a:p>
            <a:pPr algn="l" rtl="0"/>
            <a:r>
              <a:rPr lang="en-US" sz="2800" dirty="0"/>
              <a:t>69% of Israelis support a social-democratic approach in social services (investment in social services, raising the minimum wage)</a:t>
            </a:r>
            <a:endParaRPr lang="he-IL" sz="2800" dirty="0"/>
          </a:p>
          <a:p>
            <a:pPr algn="l" rtl="0"/>
            <a:r>
              <a:rPr lang="en-US" sz="2800" dirty="0"/>
              <a:t>20% identify more with the capitalist approach to economic and social issues</a:t>
            </a:r>
            <a:endParaRPr lang="he-IL" sz="2800" dirty="0"/>
          </a:p>
          <a:p>
            <a:pPr algn="l" rtl="0"/>
            <a:r>
              <a:rPr lang="en-US" sz="2800" dirty="0"/>
              <a:t>(A somewhat problematic survey by the </a:t>
            </a:r>
            <a:r>
              <a:rPr lang="en-US" sz="2800" dirty="0" err="1"/>
              <a:t>Berl</a:t>
            </a:r>
            <a:r>
              <a:rPr lang="en-US" sz="2800" dirty="0"/>
              <a:t> </a:t>
            </a:r>
            <a:r>
              <a:rPr lang="en-US" sz="2800" dirty="0" err="1"/>
              <a:t>Katznelson</a:t>
            </a:r>
            <a:r>
              <a:rPr lang="en-US" sz="2800" dirty="0"/>
              <a:t> Foundation)</a:t>
            </a:r>
            <a:endParaRPr lang="he-IL" sz="2800" dirty="0"/>
          </a:p>
        </p:txBody>
      </p:sp>
      <p:sp>
        <p:nvSpPr>
          <p:cNvPr id="4" name="Slide Number Placeholder 3">
            <a:extLst>
              <a:ext uri="{FF2B5EF4-FFF2-40B4-BE49-F238E27FC236}">
                <a16:creationId xmlns:a16="http://schemas.microsoft.com/office/drawing/2014/main" xmlns="" id="{8D25E613-A3B8-4F77-B462-1F9734EFCDCE}"/>
              </a:ext>
            </a:extLst>
          </p:cNvPr>
          <p:cNvSpPr>
            <a:spLocks noGrp="1"/>
          </p:cNvSpPr>
          <p:nvPr>
            <p:ph type="sldNum" sz="quarter" idx="12"/>
          </p:nvPr>
        </p:nvSpPr>
        <p:spPr/>
        <p:txBody>
          <a:bodyPr/>
          <a:lstStyle/>
          <a:p>
            <a:fld id="{33F3598C-08CF-49DA-ACC2-8F21E1D3E29E}" type="slidenum">
              <a:rPr lang="he-IL" smtClean="0"/>
              <a:pPr/>
              <a:t>6</a:t>
            </a:fld>
            <a:endParaRPr lang="he-IL"/>
          </a:p>
        </p:txBody>
      </p:sp>
      <p:sp>
        <p:nvSpPr>
          <p:cNvPr id="5" name="Title 1">
            <a:extLst>
              <a:ext uri="{FF2B5EF4-FFF2-40B4-BE49-F238E27FC236}">
                <a16:creationId xmlns:a16="http://schemas.microsoft.com/office/drawing/2014/main" xmlns="" id="{78395888-86C7-4453-B716-D7998B8E85A4}"/>
              </a:ext>
            </a:extLst>
          </p:cNvPr>
          <p:cNvSpPr>
            <a:spLocks noGrp="1"/>
          </p:cNvSpPr>
          <p:nvPr>
            <p:ph type="title"/>
          </p:nvPr>
        </p:nvSpPr>
        <p:spPr>
          <a:xfrm>
            <a:off x="822960" y="286604"/>
            <a:ext cx="7543800" cy="1450757"/>
          </a:xfrm>
        </p:spPr>
        <p:txBody>
          <a:bodyPr/>
          <a:lstStyle/>
          <a:p>
            <a:pPr algn="ctr"/>
            <a:r>
              <a:rPr lang="en-US" dirty="0"/>
              <a:t>Public </a:t>
            </a:r>
            <a:r>
              <a:rPr lang="en-US" dirty="0" smtClean="0"/>
              <a:t>Opinion In </a:t>
            </a:r>
            <a:r>
              <a:rPr lang="en-US" dirty="0"/>
              <a:t>Israel:</a:t>
            </a:r>
          </a:p>
        </p:txBody>
      </p:sp>
    </p:spTree>
    <p:extLst>
      <p:ext uri="{BB962C8B-B14F-4D97-AF65-F5344CB8AC3E}">
        <p14:creationId xmlns:p14="http://schemas.microsoft.com/office/powerpoint/2010/main" xmlns="" val="3617727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556" y="286605"/>
            <a:ext cx="8259581" cy="1332334"/>
          </a:xfrm>
        </p:spPr>
        <p:txBody>
          <a:bodyPr>
            <a:normAutofit/>
          </a:bodyPr>
          <a:lstStyle/>
          <a:p>
            <a:pPr rtl="0"/>
            <a:r>
              <a:rPr lang="en-US" sz="4400" dirty="0" smtClean="0"/>
              <a:t>The "Chicago </a:t>
            </a:r>
            <a:r>
              <a:rPr lang="en-US" sz="4400" dirty="0"/>
              <a:t>Boys" </a:t>
            </a:r>
            <a:r>
              <a:rPr lang="en-US" sz="4400" dirty="0" smtClean="0"/>
              <a:t>Reform In </a:t>
            </a:r>
            <a:r>
              <a:rPr lang="en-US" sz="4400" dirty="0"/>
              <a:t>Chile</a:t>
            </a:r>
          </a:p>
        </p:txBody>
      </p:sp>
      <p:sp>
        <p:nvSpPr>
          <p:cNvPr id="3" name="Content Placeholder 2"/>
          <p:cNvSpPr>
            <a:spLocks noGrp="1"/>
          </p:cNvSpPr>
          <p:nvPr>
            <p:ph idx="1"/>
          </p:nvPr>
        </p:nvSpPr>
        <p:spPr>
          <a:xfrm>
            <a:off x="822959" y="1845734"/>
            <a:ext cx="7543801" cy="4330214"/>
          </a:xfrm>
        </p:spPr>
        <p:txBody>
          <a:bodyPr>
            <a:normAutofit fontScale="85000" lnSpcReduction="20000"/>
          </a:bodyPr>
          <a:lstStyle/>
          <a:p>
            <a:pPr algn="l" rtl="0"/>
            <a:r>
              <a:rPr lang="en-US" sz="2600" dirty="0"/>
              <a:t>1. Free international trade</a:t>
            </a:r>
          </a:p>
          <a:p>
            <a:pPr algn="l" rtl="0"/>
            <a:r>
              <a:rPr lang="en-US" sz="2600" dirty="0"/>
              <a:t>2. Focusing on reducing poverty rather than inequality</a:t>
            </a:r>
          </a:p>
          <a:p>
            <a:pPr algn="l" rtl="0"/>
            <a:r>
              <a:rPr lang="en-US" sz="2600" dirty="0"/>
              <a:t>3. Privatization of government companies</a:t>
            </a:r>
          </a:p>
          <a:p>
            <a:pPr algn="l" rtl="0"/>
            <a:r>
              <a:rPr lang="en-US" sz="2600" dirty="0"/>
              <a:t>4. Flexibility of the labor market</a:t>
            </a:r>
          </a:p>
          <a:p>
            <a:pPr algn="l" rtl="0"/>
            <a:r>
              <a:rPr lang="en-US" sz="2600" dirty="0"/>
              <a:t>5. Personal pension</a:t>
            </a:r>
          </a:p>
          <a:p>
            <a:pPr algn="l" rtl="0"/>
            <a:r>
              <a:rPr lang="en-US" sz="2600" dirty="0"/>
              <a:t>6. Property rights in mines</a:t>
            </a:r>
          </a:p>
          <a:p>
            <a:pPr algn="l" rtl="0"/>
            <a:r>
              <a:rPr lang="en-US" sz="2600" dirty="0"/>
              <a:t>7. Parental authority in the choice of schools</a:t>
            </a:r>
          </a:p>
          <a:p>
            <a:pPr algn="l" rtl="0"/>
            <a:r>
              <a:rPr lang="en-US" sz="2600" dirty="0"/>
              <a:t>8. Freedom of choice in health</a:t>
            </a:r>
          </a:p>
          <a:p>
            <a:pPr algn="l" rtl="0"/>
            <a:r>
              <a:rPr lang="en-US" sz="2600" dirty="0"/>
              <a:t>9. Private infrastructure</a:t>
            </a:r>
          </a:p>
          <a:p>
            <a:pPr algn="l" rtl="0"/>
            <a:r>
              <a:rPr lang="en-US" sz="2600" dirty="0"/>
              <a:t>10. Independence of a central bank</a:t>
            </a:r>
          </a:p>
        </p:txBody>
      </p:sp>
      <p:sp>
        <p:nvSpPr>
          <p:cNvPr id="4" name="Slide Number Placeholder 3"/>
          <p:cNvSpPr>
            <a:spLocks noGrp="1"/>
          </p:cNvSpPr>
          <p:nvPr>
            <p:ph type="sldNum" sz="quarter" idx="12"/>
          </p:nvPr>
        </p:nvSpPr>
        <p:spPr/>
        <p:txBody>
          <a:bodyPr/>
          <a:lstStyle/>
          <a:p>
            <a:fld id="{33F3598C-08CF-49DA-ACC2-8F21E1D3E29E}" type="slidenum">
              <a:rPr lang="he-IL" smtClean="0"/>
              <a:pPr/>
              <a:t>7</a:t>
            </a:fld>
            <a:endParaRPr lang="he-IL"/>
          </a:p>
        </p:txBody>
      </p:sp>
    </p:spTree>
    <p:extLst>
      <p:ext uri="{BB962C8B-B14F-4D97-AF65-F5344CB8AC3E}">
        <p14:creationId xmlns:p14="http://schemas.microsoft.com/office/powerpoint/2010/main" xmlns="" val="239504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3F3598C-08CF-49DA-ACC2-8F21E1D3E29E}" type="slidenum">
              <a:rPr lang="he-IL" smtClean="0"/>
              <a:pPr/>
              <a:t>8</a:t>
            </a:fld>
            <a:endParaRPr lang="he-IL"/>
          </a:p>
        </p:txBody>
      </p:sp>
      <p:graphicFrame>
        <p:nvGraphicFramePr>
          <p:cNvPr id="3" name="Table 2"/>
          <p:cNvGraphicFramePr>
            <a:graphicFrameLocks noGrp="1"/>
          </p:cNvGraphicFramePr>
          <p:nvPr>
            <p:extLst/>
          </p:nvPr>
        </p:nvGraphicFramePr>
        <p:xfrm>
          <a:off x="-607200" y="-318"/>
          <a:ext cx="100387" cy="9923415"/>
        </p:xfrm>
        <a:graphic>
          <a:graphicData uri="http://schemas.openxmlformats.org/drawingml/2006/table">
            <a:tbl>
              <a:tblPr/>
              <a:tblGrid>
                <a:gridCol w="29545">
                  <a:extLst>
                    <a:ext uri="{9D8B030D-6E8A-4147-A177-3AD203B41FA5}">
                      <a16:colId xmlns:a16="http://schemas.microsoft.com/office/drawing/2014/main" xmlns="" val="20000"/>
                    </a:ext>
                  </a:extLst>
                </a:gridCol>
                <a:gridCol w="41297">
                  <a:extLst>
                    <a:ext uri="{9D8B030D-6E8A-4147-A177-3AD203B41FA5}">
                      <a16:colId xmlns:a16="http://schemas.microsoft.com/office/drawing/2014/main" xmlns="" val="20001"/>
                    </a:ext>
                  </a:extLst>
                </a:gridCol>
                <a:gridCol w="29545">
                  <a:extLst>
                    <a:ext uri="{9D8B030D-6E8A-4147-A177-3AD203B41FA5}">
                      <a16:colId xmlns:a16="http://schemas.microsoft.com/office/drawing/2014/main" xmlns="" val="20002"/>
                    </a:ext>
                  </a:extLst>
                </a:gridCol>
              </a:tblGrid>
              <a:tr h="551301">
                <a:tc>
                  <a:txBody>
                    <a:bodyPr/>
                    <a:lstStyle/>
                    <a:p>
                      <a:pPr algn="ctr"/>
                      <a:r>
                        <a:rPr lang="en-US" sz="1600">
                          <a:effectLst/>
                          <a:latin typeface="Jose Piñera"/>
                        </a:rPr>
                        <a:t/>
                      </a:r>
                      <a:br>
                        <a:rPr lang="en-US" sz="1600">
                          <a:effectLst/>
                          <a:latin typeface="Jose Piñera"/>
                        </a:rPr>
                      </a:br>
                      <a:endParaRPr lang="en-US" sz="1600">
                        <a:effectLst/>
                        <a:latin typeface="Jose Piñera"/>
                      </a:endParaRPr>
                    </a:p>
                  </a:txBody>
                  <a:tcPr marL="0" marR="0" marT="0" marB="0" anchor="ctr">
                    <a:lnL>
                      <a:noFill/>
                    </a:lnL>
                    <a:lnR>
                      <a:noFill/>
                    </a:lnR>
                    <a:lnT>
                      <a:noFill/>
                    </a:lnT>
                    <a:lnB>
                      <a:noFill/>
                    </a:lnB>
                    <a:solidFill>
                      <a:srgbClr val="403B37"/>
                    </a:solidFill>
                  </a:tcPr>
                </a:tc>
                <a:tc rowSpan="2">
                  <a:txBody>
                    <a:bodyPr/>
                    <a:lstStyle/>
                    <a:p>
                      <a:pPr algn="ctr"/>
                      <a:endParaRPr lang="en-US" sz="1600">
                        <a:effectLst/>
                        <a:latin typeface="Jose Piñera"/>
                      </a:endParaRPr>
                    </a:p>
                  </a:txBody>
                  <a:tcPr marL="0" marR="0" marT="0" marB="0" anchor="ctr">
                    <a:lnL>
                      <a:noFill/>
                    </a:lnL>
                    <a:lnR>
                      <a:noFill/>
                    </a:lnR>
                    <a:lnT>
                      <a:noFill/>
                    </a:lnT>
                    <a:lnB>
                      <a:noFill/>
                    </a:lnB>
                    <a:solidFill>
                      <a:srgbClr val="1C1B19"/>
                    </a:solidFill>
                  </a:tcPr>
                </a:tc>
                <a:tc>
                  <a:txBody>
                    <a:bodyPr/>
                    <a:lstStyle/>
                    <a:p>
                      <a:pPr algn="ctr"/>
                      <a:r>
                        <a:rPr lang="en-US" sz="1600">
                          <a:effectLst/>
                          <a:latin typeface="Jose Piñera"/>
                        </a:rPr>
                        <a:t/>
                      </a:r>
                      <a:br>
                        <a:rPr lang="en-US" sz="1600">
                          <a:effectLst/>
                          <a:latin typeface="Jose Piñera"/>
                        </a:rPr>
                      </a:br>
                      <a:endParaRPr lang="en-US" sz="1600">
                        <a:effectLst/>
                        <a:latin typeface="Jose Piñera"/>
                      </a:endParaRPr>
                    </a:p>
                  </a:txBody>
                  <a:tcPr marL="0" marR="0" marT="0" marB="0" anchor="ctr">
                    <a:lnL>
                      <a:noFill/>
                    </a:lnL>
                    <a:lnR>
                      <a:noFill/>
                    </a:lnR>
                    <a:lnT>
                      <a:noFill/>
                    </a:lnT>
                    <a:lnB>
                      <a:noFill/>
                    </a:lnB>
                    <a:solidFill>
                      <a:srgbClr val="403B37"/>
                    </a:solidFill>
                  </a:tcPr>
                </a:tc>
                <a:extLst>
                  <a:ext uri="{0D108BD9-81ED-4DB2-BD59-A6C34878D82A}">
                    <a16:rowId xmlns:a16="http://schemas.microsoft.com/office/drawing/2014/main" xmlns="" val="10000"/>
                  </a:ext>
                </a:extLst>
              </a:tr>
              <a:tr h="2480854">
                <a:tc>
                  <a:txBody>
                    <a:bodyPr/>
                    <a:lstStyle/>
                    <a:p>
                      <a:pPr algn="ctr"/>
                      <a:r>
                        <a:rPr lang="en-US" sz="1600">
                          <a:effectLst/>
                          <a:latin typeface="Jose Piñera"/>
                        </a:rPr>
                        <a:t/>
                      </a:r>
                      <a:br>
                        <a:rPr lang="en-US" sz="1600">
                          <a:effectLst/>
                          <a:latin typeface="Jose Piñera"/>
                        </a:rPr>
                      </a:br>
                      <a:r>
                        <a:rPr lang="en-US" sz="1600">
                          <a:effectLst/>
                          <a:latin typeface="Jose Piñera"/>
                        </a:rPr>
                        <a:t/>
                      </a:r>
                      <a:br>
                        <a:rPr lang="en-US" sz="1600">
                          <a:effectLst/>
                          <a:latin typeface="Jose Piñera"/>
                        </a:rPr>
                      </a:br>
                      <a:endParaRPr lang="en-US" sz="1600">
                        <a:effectLst/>
                        <a:latin typeface="Jose Piñera"/>
                      </a:endParaRPr>
                    </a:p>
                    <a:p>
                      <a:pPr algn="ctr"/>
                      <a:r>
                        <a:rPr lang="en-US" sz="1600">
                          <a:solidFill>
                            <a:srgbClr val="FFFFFF"/>
                          </a:solidFill>
                          <a:effectLst/>
                          <a:latin typeface="Jose Piñera"/>
                          <a:hlinkClick r:id="rId2"/>
                        </a:rPr>
                        <a:t/>
                      </a:r>
                      <a:br>
                        <a:rPr lang="en-US" sz="1600">
                          <a:solidFill>
                            <a:srgbClr val="FFFFFF"/>
                          </a:solidFill>
                          <a:effectLst/>
                          <a:latin typeface="Jose Piñera"/>
                          <a:hlinkClick r:id="rId2"/>
                        </a:rPr>
                      </a:br>
                      <a:endParaRPr lang="en-US" sz="1600">
                        <a:effectLst/>
                        <a:latin typeface="Jose Piñera"/>
                      </a:endParaRPr>
                    </a:p>
                    <a:p>
                      <a:pPr algn="ctr"/>
                      <a:r>
                        <a:rPr lang="en-US" sz="1600">
                          <a:effectLst/>
                          <a:latin typeface="Jose Piñera"/>
                        </a:rPr>
                        <a:t> </a:t>
                      </a:r>
                    </a:p>
                    <a:p>
                      <a:pPr algn="ctr"/>
                      <a:r>
                        <a:rPr lang="en-US" sz="1600">
                          <a:effectLst/>
                          <a:latin typeface="Jose Piñera"/>
                        </a:rPr>
                        <a:t> </a:t>
                      </a:r>
                    </a:p>
                    <a:p>
                      <a:pPr algn="ctr"/>
                      <a:r>
                        <a:rPr lang="en-US" sz="1600">
                          <a:effectLst/>
                          <a:latin typeface="Jose Piñera"/>
                        </a:rPr>
                        <a:t> </a:t>
                      </a:r>
                    </a:p>
                    <a:p>
                      <a:pPr algn="ctr"/>
                      <a:r>
                        <a:rPr lang="en-US" sz="1600">
                          <a:effectLst/>
                          <a:latin typeface="Jose Piñera"/>
                        </a:rPr>
                        <a:t> </a:t>
                      </a:r>
                    </a:p>
                  </a:txBody>
                  <a:tcPr marL="0" marR="0" marT="0" marB="0">
                    <a:lnL>
                      <a:noFill/>
                    </a:lnL>
                    <a:lnR>
                      <a:noFill/>
                    </a:lnR>
                    <a:lnT>
                      <a:noFill/>
                    </a:lnT>
                    <a:lnB>
                      <a:noFill/>
                    </a:lnB>
                    <a:solidFill>
                      <a:srgbClr val="403B37"/>
                    </a:solidFill>
                  </a:tcPr>
                </a:tc>
                <a:tc vMerge="1">
                  <a:txBody>
                    <a:bodyPr/>
                    <a:lstStyle/>
                    <a:p>
                      <a:endParaRPr lang="en-US"/>
                    </a:p>
                  </a:txBody>
                  <a:tcPr/>
                </a:tc>
                <a:tc>
                  <a:txBody>
                    <a:bodyPr/>
                    <a:lstStyle/>
                    <a:p>
                      <a:pPr algn="ctr"/>
                      <a:r>
                        <a:rPr lang="en-US" sz="1600">
                          <a:effectLst/>
                          <a:latin typeface="Jose Piñera"/>
                        </a:rPr>
                        <a:t> </a:t>
                      </a:r>
                    </a:p>
                  </a:txBody>
                  <a:tcPr marL="0" marR="0" marT="0" marB="0">
                    <a:lnL>
                      <a:noFill/>
                    </a:lnL>
                    <a:lnR>
                      <a:noFill/>
                    </a:lnR>
                    <a:lnT>
                      <a:noFill/>
                    </a:lnT>
                    <a:lnB>
                      <a:noFill/>
                    </a:lnB>
                    <a:solidFill>
                      <a:srgbClr val="403B37"/>
                    </a:solidFill>
                  </a:tcPr>
                </a:tc>
                <a:extLst>
                  <a:ext uri="{0D108BD9-81ED-4DB2-BD59-A6C34878D82A}">
                    <a16:rowId xmlns:a16="http://schemas.microsoft.com/office/drawing/2014/main" xmlns="" val="10001"/>
                  </a:ext>
                </a:extLst>
              </a:tr>
              <a:tr h="6891260">
                <a:tc>
                  <a:txBody>
                    <a:bodyPr/>
                    <a:lstStyle/>
                    <a:p>
                      <a:pPr algn="ctr"/>
                      <a:r>
                        <a:rPr lang="en-US" sz="1600">
                          <a:effectLst/>
                          <a:latin typeface="Jose Piñera"/>
                        </a:rPr>
                        <a:t> </a:t>
                      </a:r>
                    </a:p>
                  </a:txBody>
                  <a:tcPr marL="0" marR="0" marT="0" marB="0">
                    <a:lnL>
                      <a:noFill/>
                    </a:lnL>
                    <a:lnR>
                      <a:noFill/>
                    </a:lnR>
                    <a:lnT>
                      <a:noFill/>
                    </a:lnT>
                    <a:lnB>
                      <a:noFill/>
                    </a:lnB>
                    <a:solidFill>
                      <a:srgbClr val="000000"/>
                    </a:solidFill>
                  </a:tcPr>
                </a:tc>
                <a:tc>
                  <a:txBody>
                    <a:bodyPr/>
                    <a:lstStyle/>
                    <a:p>
                      <a:pPr algn="ctr"/>
                      <a:r>
                        <a:rPr lang="en-US" sz="1600" b="0" i="0">
                          <a:solidFill>
                            <a:srgbClr val="CCCCCC"/>
                          </a:solidFill>
                          <a:effectLst/>
                          <a:latin typeface="Verdana" panose="020B0604030504040204" pitchFamily="34" charset="0"/>
                        </a:rPr>
                        <a:t>2010 ©  www.josepinera.com</a:t>
                      </a:r>
                      <a:endParaRPr lang="en-US" sz="1600">
                        <a:effectLst/>
                        <a:latin typeface="Jose Piñera"/>
                      </a:endParaRPr>
                    </a:p>
                  </a:txBody>
                  <a:tcPr marL="0" marR="0" marT="0" marB="0" anchor="ctr">
                    <a:lnL>
                      <a:noFill/>
                    </a:lnL>
                    <a:lnR>
                      <a:noFill/>
                    </a:lnR>
                    <a:lnT>
                      <a:noFill/>
                    </a:lnT>
                    <a:lnB>
                      <a:noFill/>
                    </a:lnB>
                    <a:solidFill>
                      <a:srgbClr val="000000"/>
                    </a:solidFill>
                  </a:tcPr>
                </a:tc>
                <a:tc>
                  <a:txBody>
                    <a:bodyPr/>
                    <a:lstStyle/>
                    <a:p>
                      <a:pPr algn="ctr"/>
                      <a:r>
                        <a:rPr lang="en-US" sz="1600" dirty="0">
                          <a:effectLst/>
                          <a:latin typeface="Jose Piñera"/>
                        </a:rPr>
                        <a:t> </a:t>
                      </a:r>
                    </a:p>
                  </a:txBody>
                  <a:tcPr marL="0" marR="0" marT="0" marB="0">
                    <a:lnL>
                      <a:noFill/>
                    </a:lnL>
                    <a:lnR>
                      <a:noFill/>
                    </a:lnR>
                    <a:lnT>
                      <a:noFill/>
                    </a:lnT>
                    <a:lnB>
                      <a:noFill/>
                    </a:lnB>
                    <a:solidFill>
                      <a:srgbClr val="000000"/>
                    </a:solidFill>
                  </a:tcPr>
                </a:tc>
                <a:extLst>
                  <a:ext uri="{0D108BD9-81ED-4DB2-BD59-A6C34878D82A}">
                    <a16:rowId xmlns:a16="http://schemas.microsoft.com/office/drawing/2014/main" xmlns="" val="10002"/>
                  </a:ext>
                </a:extLst>
              </a:tr>
            </a:tbl>
          </a:graphicData>
        </a:graphic>
      </p:graphicFrame>
      <p:pic>
        <p:nvPicPr>
          <p:cNvPr id="1025" name="Picture 1" descr="http://josepinera.org/zrespaldo/Power-of-Idea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3153" y="0"/>
            <a:ext cx="8256367" cy="6192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629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1633DD2-00F6-4D81-B610-A1508DD01B35}"/>
              </a:ext>
            </a:extLst>
          </p:cNvPr>
          <p:cNvSpPr>
            <a:spLocks noGrp="1"/>
          </p:cNvSpPr>
          <p:nvPr>
            <p:ph type="sldNum" sz="quarter" idx="12"/>
          </p:nvPr>
        </p:nvSpPr>
        <p:spPr/>
        <p:txBody>
          <a:bodyPr/>
          <a:lstStyle/>
          <a:p>
            <a:fld id="{33F3598C-08CF-49DA-ACC2-8F21E1D3E29E}" type="slidenum">
              <a:rPr lang="he-IL" smtClean="0"/>
              <a:pPr/>
              <a:t>9</a:t>
            </a:fld>
            <a:endParaRPr lang="he-IL"/>
          </a:p>
        </p:txBody>
      </p:sp>
      <p:sp>
        <p:nvSpPr>
          <p:cNvPr id="3" name="Title 1">
            <a:extLst>
              <a:ext uri="{FF2B5EF4-FFF2-40B4-BE49-F238E27FC236}">
                <a16:creationId xmlns:a16="http://schemas.microsoft.com/office/drawing/2014/main" xmlns="" id="{735632E0-D0E6-4B3C-B840-B68B7630C8B4}"/>
              </a:ext>
            </a:extLst>
          </p:cNvPr>
          <p:cNvSpPr txBox="1">
            <a:spLocks/>
          </p:cNvSpPr>
          <p:nvPr/>
        </p:nvSpPr>
        <p:spPr>
          <a:xfrm>
            <a:off x="395536" y="-1"/>
            <a:ext cx="8229600" cy="1131683"/>
          </a:xfrm>
          <a:prstGeom prst="rect">
            <a:avLst/>
          </a:prstGeom>
        </p:spPr>
        <p:txBody>
          <a:bodyPr/>
          <a:lstStyle>
            <a:lvl1pPr algn="l" defTabSz="914400" rtl="1"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sv-SE" sz="3600" dirty="0">
                <a:latin typeface="+mn-lt"/>
                <a:ea typeface="+mn-ea"/>
                <a:cs typeface="+mn-cs"/>
              </a:rPr>
              <a:t>The </a:t>
            </a:r>
            <a:r>
              <a:rPr lang="sv-SE" sz="3600" dirty="0" smtClean="0">
                <a:latin typeface="+mn-lt"/>
                <a:ea typeface="+mn-ea"/>
                <a:cs typeface="+mn-cs"/>
              </a:rPr>
              <a:t>Case </a:t>
            </a:r>
            <a:r>
              <a:rPr lang="sv-SE" sz="3600" dirty="0">
                <a:latin typeface="+mn-lt"/>
                <a:ea typeface="+mn-ea"/>
                <a:cs typeface="+mn-cs"/>
              </a:rPr>
              <a:t>O</a:t>
            </a:r>
            <a:r>
              <a:rPr lang="sv-SE" sz="3600" dirty="0" smtClean="0">
                <a:latin typeface="+mn-lt"/>
                <a:ea typeface="+mn-ea"/>
                <a:cs typeface="+mn-cs"/>
              </a:rPr>
              <a:t>f </a:t>
            </a:r>
            <a:r>
              <a:rPr lang="sv-SE" sz="3600" dirty="0">
                <a:latin typeface="+mn-lt"/>
                <a:ea typeface="+mn-ea"/>
                <a:cs typeface="+mn-cs"/>
              </a:rPr>
              <a:t>Sweden </a:t>
            </a:r>
          </a:p>
          <a:p>
            <a:pPr algn="ctr"/>
            <a:r>
              <a:rPr lang="sv-SE" sz="3600" dirty="0" smtClean="0">
                <a:latin typeface="+mn-lt"/>
                <a:ea typeface="+mn-ea"/>
                <a:cs typeface="+mn-cs"/>
              </a:rPr>
              <a:t>(Lecture </a:t>
            </a:r>
            <a:r>
              <a:rPr lang="sv-SE" sz="3600" dirty="0">
                <a:latin typeface="+mn-lt"/>
                <a:ea typeface="+mn-ea"/>
                <a:cs typeface="+mn-cs"/>
              </a:rPr>
              <a:t>B</a:t>
            </a:r>
            <a:r>
              <a:rPr lang="sv-SE" sz="3600" dirty="0" smtClean="0">
                <a:latin typeface="+mn-lt"/>
                <a:ea typeface="+mn-ea"/>
                <a:cs typeface="+mn-cs"/>
              </a:rPr>
              <a:t>y </a:t>
            </a:r>
            <a:r>
              <a:rPr lang="sv-SE" sz="3600" dirty="0">
                <a:latin typeface="+mn-lt"/>
                <a:ea typeface="+mn-ea"/>
                <a:cs typeface="+mn-cs"/>
              </a:rPr>
              <a:t>P</a:t>
            </a:r>
            <a:r>
              <a:rPr lang="sv-SE" sz="3600" dirty="0" smtClean="0">
                <a:latin typeface="+mn-lt"/>
                <a:ea typeface="+mn-ea"/>
                <a:cs typeface="+mn-cs"/>
              </a:rPr>
              <a:t>rof</a:t>
            </a:r>
            <a:r>
              <a:rPr lang="sv-SE" sz="3600" dirty="0">
                <a:latin typeface="+mn-lt"/>
                <a:ea typeface="+mn-ea"/>
                <a:cs typeface="+mn-cs"/>
              </a:rPr>
              <a:t>. </a:t>
            </a:r>
            <a:r>
              <a:rPr lang="en-US" sz="3600" dirty="0">
                <a:latin typeface="+mn-lt"/>
                <a:ea typeface="+mn-ea"/>
                <a:cs typeface="+mn-cs"/>
              </a:rPr>
              <a:t>John Hassler)</a:t>
            </a:r>
          </a:p>
        </p:txBody>
      </p:sp>
      <p:sp>
        <p:nvSpPr>
          <p:cNvPr id="5" name="Content Placeholder 3">
            <a:extLst>
              <a:ext uri="{FF2B5EF4-FFF2-40B4-BE49-F238E27FC236}">
                <a16:creationId xmlns:a16="http://schemas.microsoft.com/office/drawing/2014/main" xmlns="" id="{25A63EE3-E944-492A-B03B-FCD6453EC604}"/>
              </a:ext>
            </a:extLst>
          </p:cNvPr>
          <p:cNvSpPr txBox="1">
            <a:spLocks/>
          </p:cNvSpPr>
          <p:nvPr/>
        </p:nvSpPr>
        <p:spPr>
          <a:xfrm>
            <a:off x="457200" y="1197272"/>
            <a:ext cx="8229600" cy="4959083"/>
          </a:xfrm>
          <a:prstGeom prst="rect">
            <a:avLst/>
          </a:prstGeom>
        </p:spPr>
        <p:txBody>
          <a:bodyPr/>
          <a:lstStyle>
            <a:lvl1pPr marL="91440" indent="-91440" algn="r" defTabSz="914400" rtl="1"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r" defTabSz="914400" rtl="1"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r" defTabSz="914400" rtl="1"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l" rtl="0">
              <a:buNone/>
            </a:pPr>
            <a:r>
              <a:rPr lang="en-US" sz="2800" dirty="0" smtClean="0"/>
              <a:t>After </a:t>
            </a:r>
            <a:r>
              <a:rPr lang="en-US" sz="2800" dirty="0"/>
              <a:t>a century of growth at the highest rate in the world, an economic slowdown from the 1970s </a:t>
            </a:r>
            <a:endParaRPr lang="he-IL" sz="2800" dirty="0"/>
          </a:p>
          <a:p>
            <a:pPr>
              <a:buNone/>
            </a:pPr>
            <a:endParaRPr lang="en-US" sz="2800" dirty="0" smtClean="0"/>
          </a:p>
          <a:p>
            <a:pPr>
              <a:buNone/>
            </a:pPr>
            <a:endParaRPr lang="en-US" sz="2800" dirty="0" smtClean="0"/>
          </a:p>
          <a:p>
            <a:pPr algn="l" rtl="0">
              <a:buFont typeface="Arial" panose="020B0604020202020204" pitchFamily="34" charset="0"/>
              <a:buChar char="•"/>
            </a:pPr>
            <a:r>
              <a:rPr lang="en-US" sz="2800" dirty="0"/>
              <a:t>Excess regulation</a:t>
            </a:r>
          </a:p>
          <a:p>
            <a:pPr algn="l" rtl="0">
              <a:buFont typeface="Arial" panose="020B0604020202020204" pitchFamily="34" charset="0"/>
              <a:buChar char="•"/>
            </a:pPr>
            <a:r>
              <a:rPr lang="en-US" sz="2800" dirty="0"/>
              <a:t>Marginal taxation at </a:t>
            </a:r>
            <a:r>
              <a:rPr lang="en-US" sz="2800" dirty="0" smtClean="0"/>
              <a:t>high </a:t>
            </a:r>
            <a:r>
              <a:rPr lang="en-US" sz="2800" dirty="0"/>
              <a:t>rates</a:t>
            </a:r>
          </a:p>
          <a:p>
            <a:pPr algn="l" rtl="0">
              <a:buFont typeface="Arial" panose="020B0604020202020204" pitchFamily="34" charset="0"/>
              <a:buChar char="•"/>
            </a:pPr>
            <a:r>
              <a:rPr lang="en-US" sz="2800" dirty="0"/>
              <a:t>Determining wages regardless of performance, inflation</a:t>
            </a:r>
          </a:p>
          <a:p>
            <a:pPr algn="l" rtl="0">
              <a:buFont typeface="Arial" panose="020B0604020202020204" pitchFamily="34" charset="0"/>
              <a:buChar char="•"/>
            </a:pPr>
            <a:r>
              <a:rPr lang="en-US" sz="2800" dirty="0"/>
              <a:t>Lack of sufficient competitiveness</a:t>
            </a:r>
          </a:p>
          <a:p>
            <a:pPr algn="l" rtl="0">
              <a:buFont typeface="Arial" panose="020B0604020202020204" pitchFamily="34" charset="0"/>
              <a:buChar char="•"/>
            </a:pPr>
            <a:r>
              <a:rPr lang="en-US" sz="2800" dirty="0"/>
              <a:t>Non-sustainable budget policy</a:t>
            </a:r>
          </a:p>
          <a:p>
            <a:endParaRPr lang="en-US" sz="2800" dirty="0"/>
          </a:p>
        </p:txBody>
      </p:sp>
      <p:sp>
        <p:nvSpPr>
          <p:cNvPr id="6" name="Rectangle 5">
            <a:extLst>
              <a:ext uri="{FF2B5EF4-FFF2-40B4-BE49-F238E27FC236}">
                <a16:creationId xmlns:a16="http://schemas.microsoft.com/office/drawing/2014/main" xmlns="" id="{D99288D3-05D8-4A2A-BD7B-284FFE276C14}"/>
              </a:ext>
            </a:extLst>
          </p:cNvPr>
          <p:cNvSpPr/>
          <p:nvPr/>
        </p:nvSpPr>
        <p:spPr>
          <a:xfrm>
            <a:off x="2394465" y="2470282"/>
            <a:ext cx="3796232" cy="461665"/>
          </a:xfrm>
          <a:prstGeom prst="rect">
            <a:avLst/>
          </a:prstGeom>
        </p:spPr>
        <p:txBody>
          <a:bodyPr wrap="none">
            <a:spAutoFit/>
          </a:bodyPr>
          <a:lstStyle/>
          <a:p>
            <a:r>
              <a:rPr lang="en-US" sz="2400" i="1" kern="0" dirty="0">
                <a:solidFill>
                  <a:srgbClr val="000000"/>
                </a:solidFill>
                <a:latin typeface="Arial"/>
                <a:cs typeface="Arial"/>
              </a:rPr>
              <a:t>“Success breeds stupidity”</a:t>
            </a:r>
            <a:endParaRPr lang="sv-SE" sz="2400" i="1" dirty="0"/>
          </a:p>
        </p:txBody>
      </p:sp>
    </p:spTree>
    <p:extLst>
      <p:ext uri="{BB962C8B-B14F-4D97-AF65-F5344CB8AC3E}">
        <p14:creationId xmlns:p14="http://schemas.microsoft.com/office/powerpoint/2010/main" xmlns="" val="163003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3070</TotalTime>
  <Words>2659</Words>
  <Application>Microsoft Office PowerPoint</Application>
  <PresentationFormat>‫הצגה על המסך (4:3)</PresentationFormat>
  <Paragraphs>284</Paragraphs>
  <Slides>51</Slides>
  <Notes>25</Notes>
  <HiddenSlides>0</HiddenSlides>
  <MMClips>0</MMClips>
  <ScaleCrop>false</ScaleCrop>
  <HeadingPairs>
    <vt:vector size="4" baseType="variant">
      <vt:variant>
        <vt:lpstr>ערכת נושא</vt:lpstr>
      </vt:variant>
      <vt:variant>
        <vt:i4>1</vt:i4>
      </vt:variant>
      <vt:variant>
        <vt:lpstr>כותרות שקופיות</vt:lpstr>
      </vt:variant>
      <vt:variant>
        <vt:i4>51</vt:i4>
      </vt:variant>
    </vt:vector>
  </HeadingPairs>
  <TitlesOfParts>
    <vt:vector size="52" baseType="lpstr">
      <vt:lpstr>Retrospect</vt:lpstr>
      <vt:lpstr>The Challenges of Economic Growth: How Narrow Interests and Economic Ignorance Dictate Public Policy</vt:lpstr>
      <vt:lpstr>The State of Israel: Is it impossible to succeed any more?</vt:lpstr>
      <vt:lpstr>Policy: Objective And Means</vt:lpstr>
      <vt:lpstr>שקופית 4</vt:lpstr>
      <vt:lpstr>Policy: Objective and Means</vt:lpstr>
      <vt:lpstr>Public Opinion In Israel:</vt:lpstr>
      <vt:lpstr>The "Chicago Boys" Reform In Chile</vt:lpstr>
      <vt:lpstr>שקופית 8</vt:lpstr>
      <vt:lpstr>שקופית 9</vt:lpstr>
      <vt:lpstr>שקופית 10</vt:lpstr>
      <vt:lpstr>שקופית 11</vt:lpstr>
      <vt:lpstr>Worker’s Committees In Sweden</vt:lpstr>
      <vt:lpstr>Worker’s Committees In Sweden</vt:lpstr>
      <vt:lpstr>Worker’s Committees In Sweden</vt:lpstr>
      <vt:lpstr>Worker’s Committees In Sweden</vt:lpstr>
      <vt:lpstr>International Trade</vt:lpstr>
      <vt:lpstr>שקופית 17</vt:lpstr>
      <vt:lpstr>שקופית 18</vt:lpstr>
      <vt:lpstr>שקופית 19</vt:lpstr>
      <vt:lpstr>שקופית 20</vt:lpstr>
      <vt:lpstr>שקופית 21</vt:lpstr>
      <vt:lpstr>שקופית 22</vt:lpstr>
      <vt:lpstr>שקופית 23</vt:lpstr>
      <vt:lpstr>Import And Export</vt:lpstr>
      <vt:lpstr>שקופית 25</vt:lpstr>
      <vt:lpstr>Import and Export</vt:lpstr>
      <vt:lpstr>Import and Export</vt:lpstr>
      <vt:lpstr>Import and Export</vt:lpstr>
      <vt:lpstr>Imports and unemployment</vt:lpstr>
      <vt:lpstr>Who benefits from imports?</vt:lpstr>
      <vt:lpstr>Who benefits from importing?</vt:lpstr>
      <vt:lpstr>How to "Grow Hondas"</vt:lpstr>
      <vt:lpstr>Parking and transportation</vt:lpstr>
      <vt:lpstr>שקופית 34</vt:lpstr>
      <vt:lpstr> Housing</vt:lpstr>
      <vt:lpstr>Housing prices</vt:lpstr>
      <vt:lpstr>Housing prices</vt:lpstr>
      <vt:lpstr>Housing prices</vt:lpstr>
      <vt:lpstr>שקופית 39</vt:lpstr>
      <vt:lpstr>Supervision of rental rates</vt:lpstr>
      <vt:lpstr>Supervision of rental rates</vt:lpstr>
      <vt:lpstr>Supervision of rental rates</vt:lpstr>
      <vt:lpstr>Supervision of rental rates</vt:lpstr>
      <vt:lpstr>Supervision of rental rates</vt:lpstr>
      <vt:lpstr>Supervision of rental rates</vt:lpstr>
      <vt:lpstr>Supervision of rental rates</vt:lpstr>
      <vt:lpstr>Israel - Protection of the tenant law of 1954</vt:lpstr>
      <vt:lpstr>Only a bomb is more effective than rent control with the aim of destroying a city  (Swedish Socialist economist, Isser Lindback)</vt:lpstr>
      <vt:lpstr>“A Rent Affair” PAUL KRUGMAN</vt:lpstr>
      <vt:lpstr>The Economic Journalism in Israel?</vt:lpstr>
      <vt:lpstr>YNET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ori</dc:creator>
  <cp:lastModifiedBy>u45414</cp:lastModifiedBy>
  <cp:revision>242</cp:revision>
  <dcterms:created xsi:type="dcterms:W3CDTF">2014-04-26T08:44:06Z</dcterms:created>
  <dcterms:modified xsi:type="dcterms:W3CDTF">2019-06-10T14:21:42Z</dcterms:modified>
</cp:coreProperties>
</file>