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60" r:id="rId3"/>
    <p:sldId id="383" r:id="rId4"/>
    <p:sldId id="361" r:id="rId5"/>
    <p:sldId id="386" r:id="rId6"/>
    <p:sldId id="366" r:id="rId7"/>
    <p:sldId id="367" r:id="rId8"/>
    <p:sldId id="378" r:id="rId9"/>
    <p:sldId id="368" r:id="rId10"/>
    <p:sldId id="370" r:id="rId11"/>
    <p:sldId id="384" r:id="rId12"/>
    <p:sldId id="371" r:id="rId13"/>
    <p:sldId id="373" r:id="rId14"/>
    <p:sldId id="374" r:id="rId15"/>
    <p:sldId id="375" r:id="rId16"/>
    <p:sldId id="376" r:id="rId17"/>
    <p:sldId id="377" r:id="rId18"/>
    <p:sldId id="385" r:id="rId19"/>
    <p:sldId id="342" r:id="rId20"/>
    <p:sldId id="379" r:id="rId21"/>
    <p:sldId id="352" r:id="rId22"/>
    <p:sldId id="355" r:id="rId23"/>
    <p:sldId id="353" r:id="rId24"/>
    <p:sldId id="381" r:id="rId25"/>
    <p:sldId id="382" r:id="rId26"/>
    <p:sldId id="380" r:id="rId27"/>
    <p:sldId id="365" r:id="rId28"/>
    <p:sldId id="356" r:id="rId29"/>
    <p:sldId id="364" r:id="rId30"/>
    <p:sldId id="354" r:id="rId31"/>
  </p:sldIdLst>
  <p:sldSz cx="12192000" cy="6858000"/>
  <p:notesSz cx="6796088" cy="9928225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3907" autoAdjust="0"/>
  </p:normalViewPr>
  <p:slideViewPr>
    <p:cSldViewPr snapToGrid="0" showGuides="1">
      <p:cViewPr varScale="1">
        <p:scale>
          <a:sx n="65" d="100"/>
          <a:sy n="65" d="100"/>
        </p:scale>
        <p:origin x="652" y="44"/>
      </p:cViewPr>
      <p:guideLst>
        <p:guide orient="horz" pos="204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F53CE-9828-44AE-87FD-04745A3C84AA}" type="doc">
      <dgm:prSet loTypeId="urn:microsoft.com/office/officeart/2005/8/layout/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6401041-F441-4C98-BCFB-3279013AB75E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צימוד והשקת תוכנית מנטורינג</a:t>
          </a:r>
        </a:p>
      </dgm:t>
    </dgm:pt>
    <dgm:pt modelId="{6E6DAED1-FC2C-49B0-8AD4-ABBFBFE1B580}" type="parTrans" cxnId="{F4E92023-23E6-44BB-A0CC-B5CBBD634178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43251D0-7A83-4332-BB8D-9E72D989C6B7}" type="sibTrans" cxnId="{F4E92023-23E6-44BB-A0CC-B5CBBD634178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227AB2B-324A-4959-9D4F-79737F9AE05E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קביעת צימודים </a:t>
          </a:r>
        </a:p>
      </dgm:t>
    </dgm:pt>
    <dgm:pt modelId="{50D34B6E-6577-4EE4-B101-1D01A37F1E63}" type="parTrans" cxnId="{2E62148C-5DC9-43D2-B155-386D9883CED5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3C609D9-BE8C-4227-87D8-0D716D6D39FE}" type="sibTrans" cxnId="{2E62148C-5DC9-43D2-B155-386D9883CED5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9331BF-AA26-426F-9594-CE1B47A01809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תוכנית מפגשים </a:t>
          </a:r>
          <a:br>
            <a:rPr lang="en-US" sz="2000" b="1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1-4</a:t>
          </a:r>
        </a:p>
      </dgm:t>
    </dgm:pt>
    <dgm:pt modelId="{48505AA1-95FA-42D8-8D6D-2033AFFE3096}" type="parTrans" cxnId="{746A7EB4-1B5D-4AB2-BE62-2ADF5AE25A6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C34E738-00C8-403F-8E50-04472BA327C2}" type="sibTrans" cxnId="{746A7EB4-1B5D-4AB2-BE62-2ADF5AE25A66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BC3F1A5-B9C1-49A4-BA1F-D3014A68079B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חלונות זמן למפגש</a:t>
          </a:r>
        </a:p>
      </dgm:t>
    </dgm:pt>
    <dgm:pt modelId="{DD5C5764-B371-4D88-825C-C537CAA95242}" type="parTrans" cxnId="{9740E50B-4C9E-42FA-8990-56DCA6A3B69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CFD5DEB-69DD-48BC-B967-5F3A7E9D3508}" type="sibTrans" cxnId="{9740E50B-4C9E-42FA-8990-56DCA6A3B699}">
      <dgm:prSet/>
      <dgm:spPr/>
      <dgm:t>
        <a:bodyPr/>
        <a:lstStyle/>
        <a:p>
          <a:pPr rtl="1"/>
          <a:endParaRPr lang="he-IL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9300D1B-0E6C-45C6-BF7E-DF2C7687D43B}">
      <dgm:prSet phldrT="[טקסט]" custT="1"/>
      <dgm:spPr/>
      <dgm:t>
        <a:bodyPr/>
        <a:lstStyle/>
        <a:p>
          <a:pPr algn="ctr"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סיכום תוכנית מנטורינג</a:t>
          </a:r>
        </a:p>
      </dgm:t>
    </dgm:pt>
    <dgm:pt modelId="{04C72398-A7DB-4167-BDF5-7A27C447CE49}" type="parTrans" cxnId="{C60B25A4-BB3B-4873-AB5A-994423677F43}">
      <dgm:prSet/>
      <dgm:spPr/>
      <dgm:t>
        <a:bodyPr/>
        <a:lstStyle/>
        <a:p>
          <a:pPr rtl="1"/>
          <a:endParaRPr lang="he-IL"/>
        </a:p>
      </dgm:t>
    </dgm:pt>
    <dgm:pt modelId="{56006F20-F01D-4AD3-9AB7-61E4F27FA3F7}" type="sibTrans" cxnId="{C60B25A4-BB3B-4873-AB5A-994423677F43}">
      <dgm:prSet/>
      <dgm:spPr/>
      <dgm:t>
        <a:bodyPr/>
        <a:lstStyle/>
        <a:p>
          <a:pPr rtl="1"/>
          <a:endParaRPr lang="he-IL"/>
        </a:p>
      </dgm:t>
    </dgm:pt>
    <dgm:pt modelId="{33A81DD3-8EED-4CFE-A13F-7DA3672A7BC8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סיכום אישי</a:t>
          </a:r>
        </a:p>
      </dgm:t>
    </dgm:pt>
    <dgm:pt modelId="{AB26E8E4-9B65-4516-A08E-60872FCD9D35}" type="parTrans" cxnId="{4A6FD823-F638-4E8A-8162-1A2751C79026}">
      <dgm:prSet/>
      <dgm:spPr/>
      <dgm:t>
        <a:bodyPr/>
        <a:lstStyle/>
        <a:p>
          <a:pPr rtl="1"/>
          <a:endParaRPr lang="he-IL"/>
        </a:p>
      </dgm:t>
    </dgm:pt>
    <dgm:pt modelId="{1F342B82-FBFD-4562-A683-FF3BEF0AC0C5}" type="sibTrans" cxnId="{4A6FD823-F638-4E8A-8162-1A2751C79026}">
      <dgm:prSet/>
      <dgm:spPr/>
      <dgm:t>
        <a:bodyPr/>
        <a:lstStyle/>
        <a:p>
          <a:pPr rtl="1"/>
          <a:endParaRPr lang="he-IL"/>
        </a:p>
      </dgm:t>
    </dgm:pt>
    <dgm:pt modelId="{0650833F-51A0-4D6A-8092-AE6BA2FFC7D5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השקת תוכנית</a:t>
          </a:r>
        </a:p>
      </dgm:t>
    </dgm:pt>
    <dgm:pt modelId="{E23F8628-6009-482D-BFB9-988EBB22B1E7}" type="parTrans" cxnId="{25F56440-DF9A-49DD-A4F3-0A5C55F25F89}">
      <dgm:prSet/>
      <dgm:spPr/>
      <dgm:t>
        <a:bodyPr/>
        <a:lstStyle/>
        <a:p>
          <a:pPr rtl="1"/>
          <a:endParaRPr lang="he-IL"/>
        </a:p>
      </dgm:t>
    </dgm:pt>
    <dgm:pt modelId="{B890A42D-769D-4625-BE78-D9E87FEE3FAD}" type="sibTrans" cxnId="{25F56440-DF9A-49DD-A4F3-0A5C55F25F89}">
      <dgm:prSet/>
      <dgm:spPr/>
      <dgm:t>
        <a:bodyPr/>
        <a:lstStyle/>
        <a:p>
          <a:pPr rtl="1"/>
          <a:endParaRPr lang="he-IL"/>
        </a:p>
      </dgm:t>
    </dgm:pt>
    <dgm:pt modelId="{FF4ED5CB-D738-4B46-B4AA-58E57AF61FD7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תכלול מלו"פ</a:t>
          </a:r>
        </a:p>
      </dgm:t>
    </dgm:pt>
    <dgm:pt modelId="{DE7A3B84-6CD9-441D-91B6-36B4D1EF5EE3}" type="parTrans" cxnId="{A4DD114F-95E5-4091-8AE4-E9EA3D9B3615}">
      <dgm:prSet/>
      <dgm:spPr/>
      <dgm:t>
        <a:bodyPr/>
        <a:lstStyle/>
        <a:p>
          <a:pPr rtl="1"/>
          <a:endParaRPr lang="he-IL"/>
        </a:p>
      </dgm:t>
    </dgm:pt>
    <dgm:pt modelId="{57304ACA-981C-44CC-BE7A-954D63A2DEA4}" type="sibTrans" cxnId="{A4DD114F-95E5-4091-8AE4-E9EA3D9B3615}">
      <dgm:prSet/>
      <dgm:spPr/>
      <dgm:t>
        <a:bodyPr/>
        <a:lstStyle/>
        <a:p>
          <a:pPr rtl="1"/>
          <a:endParaRPr lang="he-IL"/>
        </a:p>
      </dgm:t>
    </dgm:pt>
    <dgm:pt modelId="{0C09E7B2-4B63-4959-8A1B-BB172376B07A}">
      <dgm:prSet phldrT="[טקסט]" custT="1"/>
      <dgm:spPr/>
      <dgm:t>
        <a:bodyPr/>
        <a:lstStyle/>
        <a:p>
          <a:pPr rtl="1">
            <a:lnSpc>
              <a:spcPct val="150000"/>
            </a:lnSpc>
          </a:pPr>
          <a:r>
            <a:rPr lang="he-IL" sz="1800" dirty="0">
              <a:latin typeface="David" panose="020E0502060401010101" pitchFamily="34" charset="-79"/>
              <a:cs typeface="David" panose="020E0502060401010101" pitchFamily="34" charset="-79"/>
            </a:rPr>
            <a:t>תחקיר התוכנית</a:t>
          </a:r>
        </a:p>
      </dgm:t>
    </dgm:pt>
    <dgm:pt modelId="{8C9467DF-D518-405D-AB80-AD81665CF3CD}" type="parTrans" cxnId="{0FB4C48F-2586-43BF-97FF-017AC196C615}">
      <dgm:prSet/>
      <dgm:spPr/>
      <dgm:t>
        <a:bodyPr/>
        <a:lstStyle/>
        <a:p>
          <a:pPr rtl="1"/>
          <a:endParaRPr lang="he-IL"/>
        </a:p>
      </dgm:t>
    </dgm:pt>
    <dgm:pt modelId="{FAFCD63B-F6BA-4DEF-B133-F037656DE191}" type="sibTrans" cxnId="{0FB4C48F-2586-43BF-97FF-017AC196C615}">
      <dgm:prSet/>
      <dgm:spPr/>
      <dgm:t>
        <a:bodyPr/>
        <a:lstStyle/>
        <a:p>
          <a:pPr rtl="1"/>
          <a:endParaRPr lang="he-IL"/>
        </a:p>
      </dgm:t>
    </dgm:pt>
    <dgm:pt modelId="{22F43FB3-1A5B-4022-AADA-E76FAE0E0A8F}" type="pres">
      <dgm:prSet presAssocID="{35EF53CE-9828-44AE-87FD-04745A3C84AA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ADC5328E-3591-4DCA-A979-FB7C0E46799F}" type="pres">
      <dgm:prSet presAssocID="{B6401041-F441-4C98-BCFB-3279013AB75E}" presName="composite" presStyleCnt="0"/>
      <dgm:spPr/>
    </dgm:pt>
    <dgm:pt modelId="{CEA164C8-515E-42B2-9610-25F87274426D}" type="pres">
      <dgm:prSet presAssocID="{B6401041-F441-4C98-BCFB-3279013AB75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EE534A4-1B34-412E-BA47-D483DAA06912}" type="pres">
      <dgm:prSet presAssocID="{B6401041-F441-4C98-BCFB-3279013AB75E}" presName="parSh" presStyleLbl="node1" presStyleIdx="0" presStyleCnt="3"/>
      <dgm:spPr/>
    </dgm:pt>
    <dgm:pt modelId="{1713D511-16F3-418F-B132-FD540111A7F7}" type="pres">
      <dgm:prSet presAssocID="{B6401041-F441-4C98-BCFB-3279013AB75E}" presName="desTx" presStyleLbl="fgAcc1" presStyleIdx="0" presStyleCnt="3">
        <dgm:presLayoutVars>
          <dgm:bulletEnabled val="1"/>
        </dgm:presLayoutVars>
      </dgm:prSet>
      <dgm:spPr/>
    </dgm:pt>
    <dgm:pt modelId="{27B284F0-5A31-4CAB-A1E2-D59D5D057560}" type="pres">
      <dgm:prSet presAssocID="{143251D0-7A83-4332-BB8D-9E72D989C6B7}" presName="sibTrans" presStyleLbl="sibTrans2D1" presStyleIdx="0" presStyleCnt="2"/>
      <dgm:spPr/>
    </dgm:pt>
    <dgm:pt modelId="{9A7A9883-1A36-4436-B9E5-27234F5EF89C}" type="pres">
      <dgm:prSet presAssocID="{143251D0-7A83-4332-BB8D-9E72D989C6B7}" presName="connTx" presStyleLbl="sibTrans2D1" presStyleIdx="0" presStyleCnt="2"/>
      <dgm:spPr/>
    </dgm:pt>
    <dgm:pt modelId="{EAE53603-3DBF-4E30-ACE0-71B3EDFC2370}" type="pres">
      <dgm:prSet presAssocID="{729331BF-AA26-426F-9594-CE1B47A01809}" presName="composite" presStyleCnt="0"/>
      <dgm:spPr/>
    </dgm:pt>
    <dgm:pt modelId="{0F70C86C-B51E-4C81-8EF7-C152447C46AE}" type="pres">
      <dgm:prSet presAssocID="{729331BF-AA26-426F-9594-CE1B47A0180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F57B798-24F7-4C47-AD4C-680065A596EA}" type="pres">
      <dgm:prSet presAssocID="{729331BF-AA26-426F-9594-CE1B47A01809}" presName="parSh" presStyleLbl="node1" presStyleIdx="1" presStyleCnt="3"/>
      <dgm:spPr/>
    </dgm:pt>
    <dgm:pt modelId="{6FBF511D-1187-450F-8548-F7915D0FCCFD}" type="pres">
      <dgm:prSet presAssocID="{729331BF-AA26-426F-9594-CE1B47A01809}" presName="desTx" presStyleLbl="fgAcc1" presStyleIdx="1" presStyleCnt="3">
        <dgm:presLayoutVars>
          <dgm:bulletEnabled val="1"/>
        </dgm:presLayoutVars>
      </dgm:prSet>
      <dgm:spPr/>
    </dgm:pt>
    <dgm:pt modelId="{F68E2AD6-3298-4314-BD76-329F6AC19C0E}" type="pres">
      <dgm:prSet presAssocID="{6C34E738-00C8-403F-8E50-04472BA327C2}" presName="sibTrans" presStyleLbl="sibTrans2D1" presStyleIdx="1" presStyleCnt="2"/>
      <dgm:spPr/>
    </dgm:pt>
    <dgm:pt modelId="{B34A3311-E573-4F1D-A6A2-42B27474D869}" type="pres">
      <dgm:prSet presAssocID="{6C34E738-00C8-403F-8E50-04472BA327C2}" presName="connTx" presStyleLbl="sibTrans2D1" presStyleIdx="1" presStyleCnt="2"/>
      <dgm:spPr/>
    </dgm:pt>
    <dgm:pt modelId="{3E201C67-504B-4338-9474-2399382DE98A}" type="pres">
      <dgm:prSet presAssocID="{09300D1B-0E6C-45C6-BF7E-DF2C7687D43B}" presName="composite" presStyleCnt="0"/>
      <dgm:spPr/>
    </dgm:pt>
    <dgm:pt modelId="{34BD06DC-608E-4C8C-BB0A-6A9856036354}" type="pres">
      <dgm:prSet presAssocID="{09300D1B-0E6C-45C6-BF7E-DF2C7687D43B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57C9AD3-8304-4150-9D21-47B899FDEB32}" type="pres">
      <dgm:prSet presAssocID="{09300D1B-0E6C-45C6-BF7E-DF2C7687D43B}" presName="parSh" presStyleLbl="node1" presStyleIdx="2" presStyleCnt="3"/>
      <dgm:spPr/>
    </dgm:pt>
    <dgm:pt modelId="{979278CD-541C-4C84-8A24-CB65D57CF403}" type="pres">
      <dgm:prSet presAssocID="{09300D1B-0E6C-45C6-BF7E-DF2C7687D43B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9817509-4794-4BB1-A1F5-6D8245E8D92A}" type="presOf" srcId="{09300D1B-0E6C-45C6-BF7E-DF2C7687D43B}" destId="{E57C9AD3-8304-4150-9D21-47B899FDEB32}" srcOrd="1" destOrd="0" presId="urn:microsoft.com/office/officeart/2005/8/layout/process3"/>
    <dgm:cxn modelId="{9740E50B-4C9E-42FA-8990-56DCA6A3B699}" srcId="{729331BF-AA26-426F-9594-CE1B47A01809}" destId="{9BC3F1A5-B9C1-49A4-BA1F-D3014A68079B}" srcOrd="0" destOrd="0" parTransId="{DD5C5764-B371-4D88-825C-C537CAA95242}" sibTransId="{9CFD5DEB-69DD-48BC-B967-5F3A7E9D3508}"/>
    <dgm:cxn modelId="{44AA990F-28F3-413D-8EB5-11E0AFFEC00D}" type="presOf" srcId="{09300D1B-0E6C-45C6-BF7E-DF2C7687D43B}" destId="{34BD06DC-608E-4C8C-BB0A-6A9856036354}" srcOrd="0" destOrd="0" presId="urn:microsoft.com/office/officeart/2005/8/layout/process3"/>
    <dgm:cxn modelId="{0D531412-4B9C-4F09-9098-77AE933832AA}" type="presOf" srcId="{6C34E738-00C8-403F-8E50-04472BA327C2}" destId="{F68E2AD6-3298-4314-BD76-329F6AC19C0E}" srcOrd="0" destOrd="0" presId="urn:microsoft.com/office/officeart/2005/8/layout/process3"/>
    <dgm:cxn modelId="{38446013-467F-41BA-B64D-627EC857BFB2}" type="presOf" srcId="{B6401041-F441-4C98-BCFB-3279013AB75E}" destId="{CEA164C8-515E-42B2-9610-25F87274426D}" srcOrd="0" destOrd="0" presId="urn:microsoft.com/office/officeart/2005/8/layout/process3"/>
    <dgm:cxn modelId="{57B63B1C-6E26-4676-B31A-12E9DE137484}" type="presOf" srcId="{6C34E738-00C8-403F-8E50-04472BA327C2}" destId="{B34A3311-E573-4F1D-A6A2-42B27474D869}" srcOrd="1" destOrd="0" presId="urn:microsoft.com/office/officeart/2005/8/layout/process3"/>
    <dgm:cxn modelId="{A6ED6721-6E7A-4871-B7EA-D9645F368DA6}" type="presOf" srcId="{9BC3F1A5-B9C1-49A4-BA1F-D3014A68079B}" destId="{6FBF511D-1187-450F-8548-F7915D0FCCFD}" srcOrd="0" destOrd="0" presId="urn:microsoft.com/office/officeart/2005/8/layout/process3"/>
    <dgm:cxn modelId="{F4E92023-23E6-44BB-A0CC-B5CBBD634178}" srcId="{35EF53CE-9828-44AE-87FD-04745A3C84AA}" destId="{B6401041-F441-4C98-BCFB-3279013AB75E}" srcOrd="0" destOrd="0" parTransId="{6E6DAED1-FC2C-49B0-8AD4-ABBFBFE1B580}" sibTransId="{143251D0-7A83-4332-BB8D-9E72D989C6B7}"/>
    <dgm:cxn modelId="{4A6FD823-F638-4E8A-8162-1A2751C79026}" srcId="{09300D1B-0E6C-45C6-BF7E-DF2C7687D43B}" destId="{33A81DD3-8EED-4CFE-A13F-7DA3672A7BC8}" srcOrd="0" destOrd="0" parTransId="{AB26E8E4-9B65-4516-A08E-60872FCD9D35}" sibTransId="{1F342B82-FBFD-4562-A683-FF3BEF0AC0C5}"/>
    <dgm:cxn modelId="{25F56440-DF9A-49DD-A4F3-0A5C55F25F89}" srcId="{B6401041-F441-4C98-BCFB-3279013AB75E}" destId="{0650833F-51A0-4D6A-8092-AE6BA2FFC7D5}" srcOrd="1" destOrd="0" parTransId="{E23F8628-6009-482D-BFB9-988EBB22B1E7}" sibTransId="{B890A42D-769D-4625-BE78-D9E87FEE3FAD}"/>
    <dgm:cxn modelId="{043FEF42-4177-488F-8572-9AB6090D1F3B}" type="presOf" srcId="{729331BF-AA26-426F-9594-CE1B47A01809}" destId="{0F70C86C-B51E-4C81-8EF7-C152447C46AE}" srcOrd="0" destOrd="0" presId="urn:microsoft.com/office/officeart/2005/8/layout/process3"/>
    <dgm:cxn modelId="{55D4B76A-B504-4E93-AA62-93CCB0D54D93}" type="presOf" srcId="{0227AB2B-324A-4959-9D4F-79737F9AE05E}" destId="{1713D511-16F3-418F-B132-FD540111A7F7}" srcOrd="0" destOrd="0" presId="urn:microsoft.com/office/officeart/2005/8/layout/process3"/>
    <dgm:cxn modelId="{15AA326E-6F46-4F2A-97D5-45C06D37EAAB}" type="presOf" srcId="{0650833F-51A0-4D6A-8092-AE6BA2FFC7D5}" destId="{1713D511-16F3-418F-B132-FD540111A7F7}" srcOrd="0" destOrd="1" presId="urn:microsoft.com/office/officeart/2005/8/layout/process3"/>
    <dgm:cxn modelId="{A4DD114F-95E5-4091-8AE4-E9EA3D9B3615}" srcId="{729331BF-AA26-426F-9594-CE1B47A01809}" destId="{FF4ED5CB-D738-4B46-B4AA-58E57AF61FD7}" srcOrd="1" destOrd="0" parTransId="{DE7A3B84-6CD9-441D-91B6-36B4D1EF5EE3}" sibTransId="{57304ACA-981C-44CC-BE7A-954D63A2DEA4}"/>
    <dgm:cxn modelId="{6C76FD76-AE49-4A3D-A89A-0E8621CF8894}" type="presOf" srcId="{143251D0-7A83-4332-BB8D-9E72D989C6B7}" destId="{9A7A9883-1A36-4436-B9E5-27234F5EF89C}" srcOrd="1" destOrd="0" presId="urn:microsoft.com/office/officeart/2005/8/layout/process3"/>
    <dgm:cxn modelId="{7ED41779-2B8D-4CD6-A516-784A7739D0AA}" type="presOf" srcId="{729331BF-AA26-426F-9594-CE1B47A01809}" destId="{0F57B798-24F7-4C47-AD4C-680065A596EA}" srcOrd="1" destOrd="0" presId="urn:microsoft.com/office/officeart/2005/8/layout/process3"/>
    <dgm:cxn modelId="{4404D15A-82E9-4755-803B-2090323FB15C}" type="presOf" srcId="{B6401041-F441-4C98-BCFB-3279013AB75E}" destId="{7EE534A4-1B34-412E-BA47-D483DAA06912}" srcOrd="1" destOrd="0" presId="urn:microsoft.com/office/officeart/2005/8/layout/process3"/>
    <dgm:cxn modelId="{2E62148C-5DC9-43D2-B155-386D9883CED5}" srcId="{B6401041-F441-4C98-BCFB-3279013AB75E}" destId="{0227AB2B-324A-4959-9D4F-79737F9AE05E}" srcOrd="0" destOrd="0" parTransId="{50D34B6E-6577-4EE4-B101-1D01A37F1E63}" sibTransId="{C3C609D9-BE8C-4227-87D8-0D716D6D39FE}"/>
    <dgm:cxn modelId="{0FB4C48F-2586-43BF-97FF-017AC196C615}" srcId="{09300D1B-0E6C-45C6-BF7E-DF2C7687D43B}" destId="{0C09E7B2-4B63-4959-8A1B-BB172376B07A}" srcOrd="1" destOrd="0" parTransId="{8C9467DF-D518-405D-AB80-AD81665CF3CD}" sibTransId="{FAFCD63B-F6BA-4DEF-B133-F037656DE191}"/>
    <dgm:cxn modelId="{1F29819D-6746-4806-A27B-F7EBF0E971F3}" type="presOf" srcId="{35EF53CE-9828-44AE-87FD-04745A3C84AA}" destId="{22F43FB3-1A5B-4022-AADA-E76FAE0E0A8F}" srcOrd="0" destOrd="0" presId="urn:microsoft.com/office/officeart/2005/8/layout/process3"/>
    <dgm:cxn modelId="{C60B25A4-BB3B-4873-AB5A-994423677F43}" srcId="{35EF53CE-9828-44AE-87FD-04745A3C84AA}" destId="{09300D1B-0E6C-45C6-BF7E-DF2C7687D43B}" srcOrd="2" destOrd="0" parTransId="{04C72398-A7DB-4167-BDF5-7A27C447CE49}" sibTransId="{56006F20-F01D-4AD3-9AB7-61E4F27FA3F7}"/>
    <dgm:cxn modelId="{5E06F5B3-C6AC-4526-B415-35722BFBBB34}" type="presOf" srcId="{33A81DD3-8EED-4CFE-A13F-7DA3672A7BC8}" destId="{979278CD-541C-4C84-8A24-CB65D57CF403}" srcOrd="0" destOrd="0" presId="urn:microsoft.com/office/officeart/2005/8/layout/process3"/>
    <dgm:cxn modelId="{746A7EB4-1B5D-4AB2-BE62-2ADF5AE25A66}" srcId="{35EF53CE-9828-44AE-87FD-04745A3C84AA}" destId="{729331BF-AA26-426F-9594-CE1B47A01809}" srcOrd="1" destOrd="0" parTransId="{48505AA1-95FA-42D8-8D6D-2033AFFE3096}" sibTransId="{6C34E738-00C8-403F-8E50-04472BA327C2}"/>
    <dgm:cxn modelId="{D11748B5-88B3-4AD8-8EF1-078A4A987164}" type="presOf" srcId="{0C09E7B2-4B63-4959-8A1B-BB172376B07A}" destId="{979278CD-541C-4C84-8A24-CB65D57CF403}" srcOrd="0" destOrd="1" presId="urn:microsoft.com/office/officeart/2005/8/layout/process3"/>
    <dgm:cxn modelId="{317E45DB-95A2-4642-A702-DA465495B659}" type="presOf" srcId="{143251D0-7A83-4332-BB8D-9E72D989C6B7}" destId="{27B284F0-5A31-4CAB-A1E2-D59D5D057560}" srcOrd="0" destOrd="0" presId="urn:microsoft.com/office/officeart/2005/8/layout/process3"/>
    <dgm:cxn modelId="{E48B42EB-6F31-4216-A345-8F2EDE1145E8}" type="presOf" srcId="{FF4ED5CB-D738-4B46-B4AA-58E57AF61FD7}" destId="{6FBF511D-1187-450F-8548-F7915D0FCCFD}" srcOrd="0" destOrd="1" presId="urn:microsoft.com/office/officeart/2005/8/layout/process3"/>
    <dgm:cxn modelId="{A4AD229F-F5F5-459A-87B3-753BFDE1D6AE}" type="presParOf" srcId="{22F43FB3-1A5B-4022-AADA-E76FAE0E0A8F}" destId="{ADC5328E-3591-4DCA-A979-FB7C0E46799F}" srcOrd="0" destOrd="0" presId="urn:microsoft.com/office/officeart/2005/8/layout/process3"/>
    <dgm:cxn modelId="{A7A2A863-4256-46BC-9DEA-5071FBF95845}" type="presParOf" srcId="{ADC5328E-3591-4DCA-A979-FB7C0E46799F}" destId="{CEA164C8-515E-42B2-9610-25F87274426D}" srcOrd="0" destOrd="0" presId="urn:microsoft.com/office/officeart/2005/8/layout/process3"/>
    <dgm:cxn modelId="{5DB57393-ADC3-4248-BC65-44B57724CA41}" type="presParOf" srcId="{ADC5328E-3591-4DCA-A979-FB7C0E46799F}" destId="{7EE534A4-1B34-412E-BA47-D483DAA06912}" srcOrd="1" destOrd="0" presId="urn:microsoft.com/office/officeart/2005/8/layout/process3"/>
    <dgm:cxn modelId="{C14135B5-DB1E-4AAA-A53F-B91F3B5E4B7E}" type="presParOf" srcId="{ADC5328E-3591-4DCA-A979-FB7C0E46799F}" destId="{1713D511-16F3-418F-B132-FD540111A7F7}" srcOrd="2" destOrd="0" presId="urn:microsoft.com/office/officeart/2005/8/layout/process3"/>
    <dgm:cxn modelId="{D9994561-2208-45D5-9965-EC88A1DB3FC1}" type="presParOf" srcId="{22F43FB3-1A5B-4022-AADA-E76FAE0E0A8F}" destId="{27B284F0-5A31-4CAB-A1E2-D59D5D057560}" srcOrd="1" destOrd="0" presId="urn:microsoft.com/office/officeart/2005/8/layout/process3"/>
    <dgm:cxn modelId="{C376B3F4-3162-4D35-93EF-CFA2E6AB2BFE}" type="presParOf" srcId="{27B284F0-5A31-4CAB-A1E2-D59D5D057560}" destId="{9A7A9883-1A36-4436-B9E5-27234F5EF89C}" srcOrd="0" destOrd="0" presId="urn:microsoft.com/office/officeart/2005/8/layout/process3"/>
    <dgm:cxn modelId="{FBE379F6-A90C-42B6-AD6F-44D72C427BBD}" type="presParOf" srcId="{22F43FB3-1A5B-4022-AADA-E76FAE0E0A8F}" destId="{EAE53603-3DBF-4E30-ACE0-71B3EDFC2370}" srcOrd="2" destOrd="0" presId="urn:microsoft.com/office/officeart/2005/8/layout/process3"/>
    <dgm:cxn modelId="{86ED2A4B-4662-4CF2-B981-12FAECC767AC}" type="presParOf" srcId="{EAE53603-3DBF-4E30-ACE0-71B3EDFC2370}" destId="{0F70C86C-B51E-4C81-8EF7-C152447C46AE}" srcOrd="0" destOrd="0" presId="urn:microsoft.com/office/officeart/2005/8/layout/process3"/>
    <dgm:cxn modelId="{8574D1DB-AB3E-4588-9E2D-AB4D52A791BB}" type="presParOf" srcId="{EAE53603-3DBF-4E30-ACE0-71B3EDFC2370}" destId="{0F57B798-24F7-4C47-AD4C-680065A596EA}" srcOrd="1" destOrd="0" presId="urn:microsoft.com/office/officeart/2005/8/layout/process3"/>
    <dgm:cxn modelId="{88E33583-5444-49A5-BDE1-B91DE015ABFB}" type="presParOf" srcId="{EAE53603-3DBF-4E30-ACE0-71B3EDFC2370}" destId="{6FBF511D-1187-450F-8548-F7915D0FCCFD}" srcOrd="2" destOrd="0" presId="urn:microsoft.com/office/officeart/2005/8/layout/process3"/>
    <dgm:cxn modelId="{3F2ED943-E929-4319-9425-35121C60BDB9}" type="presParOf" srcId="{22F43FB3-1A5B-4022-AADA-E76FAE0E0A8F}" destId="{F68E2AD6-3298-4314-BD76-329F6AC19C0E}" srcOrd="3" destOrd="0" presId="urn:microsoft.com/office/officeart/2005/8/layout/process3"/>
    <dgm:cxn modelId="{45B54E88-885A-4079-9393-42708D0D68FE}" type="presParOf" srcId="{F68E2AD6-3298-4314-BD76-329F6AC19C0E}" destId="{B34A3311-E573-4F1D-A6A2-42B27474D869}" srcOrd="0" destOrd="0" presId="urn:microsoft.com/office/officeart/2005/8/layout/process3"/>
    <dgm:cxn modelId="{EFB3E24A-C282-4BB5-A50A-EB836EF082CC}" type="presParOf" srcId="{22F43FB3-1A5B-4022-AADA-E76FAE0E0A8F}" destId="{3E201C67-504B-4338-9474-2399382DE98A}" srcOrd="4" destOrd="0" presId="urn:microsoft.com/office/officeart/2005/8/layout/process3"/>
    <dgm:cxn modelId="{BAADD550-2104-405F-BF0F-789A4C456C61}" type="presParOf" srcId="{3E201C67-504B-4338-9474-2399382DE98A}" destId="{34BD06DC-608E-4C8C-BB0A-6A9856036354}" srcOrd="0" destOrd="0" presId="urn:microsoft.com/office/officeart/2005/8/layout/process3"/>
    <dgm:cxn modelId="{040226C7-6161-4C15-AB12-397D26F39B34}" type="presParOf" srcId="{3E201C67-504B-4338-9474-2399382DE98A}" destId="{E57C9AD3-8304-4150-9D21-47B899FDEB32}" srcOrd="1" destOrd="0" presId="urn:microsoft.com/office/officeart/2005/8/layout/process3"/>
    <dgm:cxn modelId="{B6A7BE04-54F3-4049-9748-F0905BCD9B35}" type="presParOf" srcId="{3E201C67-504B-4338-9474-2399382DE98A}" destId="{979278CD-541C-4C84-8A24-CB65D57CF40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CEDEE2-B9E2-4B89-A7D3-FD46346087E8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FA47CA5-A822-4A87-BE46-109AAFA61AFF}">
      <dgm:prSet phldrT="[טקסט]" custT="1"/>
      <dgm:spPr/>
      <dgm:t>
        <a:bodyPr/>
        <a:lstStyle/>
        <a:p>
          <a:pPr rtl="1"/>
          <a:r>
            <a:rPr lang="he-IL" sz="2000" b="1" dirty="0">
              <a:latin typeface="David" panose="020E0502060401010101" pitchFamily="34" charset="-79"/>
              <a:cs typeface="David" panose="020E0502060401010101" pitchFamily="34" charset="-79"/>
            </a:rPr>
            <a:t>עיצוב אסטרטגי</a:t>
          </a:r>
        </a:p>
      </dgm:t>
    </dgm:pt>
    <dgm:pt modelId="{B4EFCAC1-533A-4B39-8D87-73770E6818E9}" type="parTrans" cxnId="{E3CC500E-7613-4485-8443-FCFD612E59C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6DA6775-C0A8-4278-B8D3-EF93FBBE7DCD}" type="sibTrans" cxnId="{E3CC500E-7613-4485-8443-FCFD612E59C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8D89381-C54E-4DEC-9FE2-5E5571CAA564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תכנון אסטרטגי</a:t>
          </a:r>
        </a:p>
      </dgm:t>
    </dgm:pt>
    <dgm:pt modelId="{B2F13654-BB20-45C4-A5EC-A55323527C1D}" type="parTrans" cxnId="{DA8720EC-BF06-4EBF-B4D3-DE650BA9BB5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8179DAF-2866-4485-BC7C-4A5DF6A7BCA8}" type="sibTrans" cxnId="{DA8720EC-BF06-4EBF-B4D3-DE650BA9BB5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E060282-3061-4EA7-9C45-2665F77A6D58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הובלת השינוי</a:t>
          </a:r>
        </a:p>
      </dgm:t>
    </dgm:pt>
    <dgm:pt modelId="{CF923ACE-DA06-4644-8AFB-C17C39BF6E0A}" type="parTrans" cxnId="{15FC15DB-C302-4043-8003-32DBF24580D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2C9E224-4515-4726-B4D1-E7D2B853989A}" type="sibTrans" cxnId="{15FC15DB-C302-4043-8003-32DBF24580D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A4916B-81DC-4ACA-9136-2686A2E5E6B1}" type="pres">
      <dgm:prSet presAssocID="{A2CEDEE2-B9E2-4B89-A7D3-FD46346087E8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34498A5-51E6-4406-926E-33EAE3ECE9DF}" type="pres">
      <dgm:prSet presAssocID="{3FA47CA5-A822-4A87-BE46-109AAFA61AFF}" presName="Accent1" presStyleCnt="0"/>
      <dgm:spPr/>
    </dgm:pt>
    <dgm:pt modelId="{8197E2A8-8263-4FAA-828A-BF4850F64213}" type="pres">
      <dgm:prSet presAssocID="{3FA47CA5-A822-4A87-BE46-109AAFA61AFF}" presName="Accent" presStyleLbl="node1" presStyleIdx="0" presStyleCnt="3"/>
      <dgm:spPr/>
    </dgm:pt>
    <dgm:pt modelId="{5C770D43-1844-4024-BA14-A05F57FA9D11}" type="pres">
      <dgm:prSet presAssocID="{3FA47CA5-A822-4A87-BE46-109AAFA61AF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034E5710-70EF-4A69-8468-7B2DEC3DA659}" type="pres">
      <dgm:prSet presAssocID="{B8D89381-C54E-4DEC-9FE2-5E5571CAA564}" presName="Accent2" presStyleCnt="0"/>
      <dgm:spPr/>
    </dgm:pt>
    <dgm:pt modelId="{D4E4CFC4-F27C-43D3-82AA-7C0AFDBD8DB8}" type="pres">
      <dgm:prSet presAssocID="{B8D89381-C54E-4DEC-9FE2-5E5571CAA564}" presName="Accent" presStyleLbl="node1" presStyleIdx="1" presStyleCnt="3"/>
      <dgm:spPr/>
    </dgm:pt>
    <dgm:pt modelId="{EC49A8D4-FC74-478B-B449-A1A62FD56C68}" type="pres">
      <dgm:prSet presAssocID="{B8D89381-C54E-4DEC-9FE2-5E5571CAA56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130FCF8-2726-4EC0-926C-7FDAA6EBAB0B}" type="pres">
      <dgm:prSet presAssocID="{6E060282-3061-4EA7-9C45-2665F77A6D58}" presName="Accent3" presStyleCnt="0"/>
      <dgm:spPr/>
    </dgm:pt>
    <dgm:pt modelId="{21D247AE-CBA6-4D91-8D9E-CE22E766B2AF}" type="pres">
      <dgm:prSet presAssocID="{6E060282-3061-4EA7-9C45-2665F77A6D58}" presName="Accent" presStyleLbl="node1" presStyleIdx="2" presStyleCnt="3"/>
      <dgm:spPr/>
    </dgm:pt>
    <dgm:pt modelId="{7BAE846B-3934-405A-895C-F8E49D60AA95}" type="pres">
      <dgm:prSet presAssocID="{6E060282-3061-4EA7-9C45-2665F77A6D5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E3CC500E-7613-4485-8443-FCFD612E59CD}" srcId="{A2CEDEE2-B9E2-4B89-A7D3-FD46346087E8}" destId="{3FA47CA5-A822-4A87-BE46-109AAFA61AFF}" srcOrd="0" destOrd="0" parTransId="{B4EFCAC1-533A-4B39-8D87-73770E6818E9}" sibTransId="{C6DA6775-C0A8-4278-B8D3-EF93FBBE7DCD}"/>
    <dgm:cxn modelId="{59BD177D-1B62-4A5E-A3F6-22442AE08F1F}" type="presOf" srcId="{A2CEDEE2-B9E2-4B89-A7D3-FD46346087E8}" destId="{A5A4916B-81DC-4ACA-9136-2686A2E5E6B1}" srcOrd="0" destOrd="0" presId="urn:microsoft.com/office/officeart/2009/layout/CircleArrowProcess"/>
    <dgm:cxn modelId="{8C15FC81-9F1A-4A1C-AF6D-B53C311E698B}" type="presOf" srcId="{3FA47CA5-A822-4A87-BE46-109AAFA61AFF}" destId="{5C770D43-1844-4024-BA14-A05F57FA9D11}" srcOrd="0" destOrd="0" presId="urn:microsoft.com/office/officeart/2009/layout/CircleArrowProcess"/>
    <dgm:cxn modelId="{09B171C6-DB6C-4506-93E9-9DB6F0BE5EF6}" type="presOf" srcId="{B8D89381-C54E-4DEC-9FE2-5E5571CAA564}" destId="{EC49A8D4-FC74-478B-B449-A1A62FD56C68}" srcOrd="0" destOrd="0" presId="urn:microsoft.com/office/officeart/2009/layout/CircleArrowProcess"/>
    <dgm:cxn modelId="{15FC15DB-C302-4043-8003-32DBF24580DD}" srcId="{A2CEDEE2-B9E2-4B89-A7D3-FD46346087E8}" destId="{6E060282-3061-4EA7-9C45-2665F77A6D58}" srcOrd="2" destOrd="0" parTransId="{CF923ACE-DA06-4644-8AFB-C17C39BF6E0A}" sibTransId="{12C9E224-4515-4726-B4D1-E7D2B853989A}"/>
    <dgm:cxn modelId="{DA8720EC-BF06-4EBF-B4D3-DE650BA9BB50}" srcId="{A2CEDEE2-B9E2-4B89-A7D3-FD46346087E8}" destId="{B8D89381-C54E-4DEC-9FE2-5E5571CAA564}" srcOrd="1" destOrd="0" parTransId="{B2F13654-BB20-45C4-A5EC-A55323527C1D}" sibTransId="{E8179DAF-2866-4485-BC7C-4A5DF6A7BCA8}"/>
    <dgm:cxn modelId="{84E7B4FF-3C65-4917-A6A3-8AC37E014B7E}" type="presOf" srcId="{6E060282-3061-4EA7-9C45-2665F77A6D58}" destId="{7BAE846B-3934-405A-895C-F8E49D60AA95}" srcOrd="0" destOrd="0" presId="urn:microsoft.com/office/officeart/2009/layout/CircleArrowProcess"/>
    <dgm:cxn modelId="{E36173FD-16A4-4CBD-88D9-42F690F94C5E}" type="presParOf" srcId="{A5A4916B-81DC-4ACA-9136-2686A2E5E6B1}" destId="{D34498A5-51E6-4406-926E-33EAE3ECE9DF}" srcOrd="0" destOrd="0" presId="urn:microsoft.com/office/officeart/2009/layout/CircleArrowProcess"/>
    <dgm:cxn modelId="{FCACC78B-73B1-445C-B8ED-1C35C56A6276}" type="presParOf" srcId="{D34498A5-51E6-4406-926E-33EAE3ECE9DF}" destId="{8197E2A8-8263-4FAA-828A-BF4850F64213}" srcOrd="0" destOrd="0" presId="urn:microsoft.com/office/officeart/2009/layout/CircleArrowProcess"/>
    <dgm:cxn modelId="{EF037DDC-202E-4610-9AD8-EC102FFA706B}" type="presParOf" srcId="{A5A4916B-81DC-4ACA-9136-2686A2E5E6B1}" destId="{5C770D43-1844-4024-BA14-A05F57FA9D11}" srcOrd="1" destOrd="0" presId="urn:microsoft.com/office/officeart/2009/layout/CircleArrowProcess"/>
    <dgm:cxn modelId="{36DA5421-99F4-40C3-9ED5-11CF7121DD65}" type="presParOf" srcId="{A5A4916B-81DC-4ACA-9136-2686A2E5E6B1}" destId="{034E5710-70EF-4A69-8468-7B2DEC3DA659}" srcOrd="2" destOrd="0" presId="urn:microsoft.com/office/officeart/2009/layout/CircleArrowProcess"/>
    <dgm:cxn modelId="{A02F5FCE-8FC3-4CF3-AFE9-5FA4F05CCD60}" type="presParOf" srcId="{034E5710-70EF-4A69-8468-7B2DEC3DA659}" destId="{D4E4CFC4-F27C-43D3-82AA-7C0AFDBD8DB8}" srcOrd="0" destOrd="0" presId="urn:microsoft.com/office/officeart/2009/layout/CircleArrowProcess"/>
    <dgm:cxn modelId="{44C105C1-9E63-437F-AFD3-700112623934}" type="presParOf" srcId="{A5A4916B-81DC-4ACA-9136-2686A2E5E6B1}" destId="{EC49A8D4-FC74-478B-B449-A1A62FD56C68}" srcOrd="3" destOrd="0" presId="urn:microsoft.com/office/officeart/2009/layout/CircleArrowProcess"/>
    <dgm:cxn modelId="{FBCBB3E8-63A6-4DB5-B2F6-2EC8FC362A78}" type="presParOf" srcId="{A5A4916B-81DC-4ACA-9136-2686A2E5E6B1}" destId="{1130FCF8-2726-4EC0-926C-7FDAA6EBAB0B}" srcOrd="4" destOrd="0" presId="urn:microsoft.com/office/officeart/2009/layout/CircleArrowProcess"/>
    <dgm:cxn modelId="{0AE4DAEC-9A85-4A28-9F89-678C8D1592C2}" type="presParOf" srcId="{1130FCF8-2726-4EC0-926C-7FDAA6EBAB0B}" destId="{21D247AE-CBA6-4D91-8D9E-CE22E766B2AF}" srcOrd="0" destOrd="0" presId="urn:microsoft.com/office/officeart/2009/layout/CircleArrowProcess"/>
    <dgm:cxn modelId="{CFD67D0F-32D1-4675-929B-5E521B028FBC}" type="presParOf" srcId="{A5A4916B-81DC-4ACA-9136-2686A2E5E6B1}" destId="{7BAE846B-3934-405A-895C-F8E49D60AA9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534A4-1B34-412E-BA47-D483DAA06912}">
      <dsp:nvSpPr>
        <dsp:cNvPr id="0" name=""/>
        <dsp:cNvSpPr/>
      </dsp:nvSpPr>
      <dsp:spPr>
        <a:xfrm>
          <a:off x="7301138" y="11875"/>
          <a:ext cx="2150117" cy="1003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צימוד והשקת תוכנית מנטורינג</a:t>
          </a:r>
        </a:p>
      </dsp:txBody>
      <dsp:txXfrm>
        <a:off x="7352948" y="11875"/>
        <a:ext cx="2150117" cy="668982"/>
      </dsp:txXfrm>
    </dsp:sp>
    <dsp:sp modelId="{1713D511-16F3-418F-B132-FD540111A7F7}">
      <dsp:nvSpPr>
        <dsp:cNvPr id="0" name=""/>
        <dsp:cNvSpPr/>
      </dsp:nvSpPr>
      <dsp:spPr>
        <a:xfrm>
          <a:off x="6912563" y="680857"/>
          <a:ext cx="2150117" cy="126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קביעת צימודים </a:t>
          </a:r>
        </a:p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השקת תוכנית</a:t>
          </a:r>
        </a:p>
      </dsp:txBody>
      <dsp:txXfrm>
        <a:off x="6949678" y="717972"/>
        <a:ext cx="2075887" cy="1192970"/>
      </dsp:txXfrm>
    </dsp:sp>
    <dsp:sp modelId="{27B284F0-5A31-4CAB-A1E2-D59D5D057560}">
      <dsp:nvSpPr>
        <dsp:cNvPr id="0" name=""/>
        <dsp:cNvSpPr/>
      </dsp:nvSpPr>
      <dsp:spPr>
        <a:xfrm rot="10800000">
          <a:off x="6335984" y="78707"/>
          <a:ext cx="691014" cy="535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6496579" y="185770"/>
        <a:ext cx="530419" cy="321191"/>
      </dsp:txXfrm>
    </dsp:sp>
    <dsp:sp modelId="{0F57B798-24F7-4C47-AD4C-680065A596EA}">
      <dsp:nvSpPr>
        <dsp:cNvPr id="0" name=""/>
        <dsp:cNvSpPr/>
      </dsp:nvSpPr>
      <dsp:spPr>
        <a:xfrm>
          <a:off x="3847221" y="11875"/>
          <a:ext cx="2150117" cy="1003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תוכנית מפגשים </a:t>
          </a:r>
          <a:br>
            <a:rPr lang="en-US" sz="2000" b="1" kern="1200" dirty="0">
              <a:latin typeface="David" panose="020E0502060401010101" pitchFamily="34" charset="-79"/>
              <a:cs typeface="David" panose="020E0502060401010101" pitchFamily="34" charset="-79"/>
            </a:rPr>
          </a:b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1-4</a:t>
          </a:r>
        </a:p>
      </dsp:txBody>
      <dsp:txXfrm>
        <a:off x="3899031" y="11875"/>
        <a:ext cx="2150117" cy="668982"/>
      </dsp:txXfrm>
    </dsp:sp>
    <dsp:sp modelId="{6FBF511D-1187-450F-8548-F7915D0FCCFD}">
      <dsp:nvSpPr>
        <dsp:cNvPr id="0" name=""/>
        <dsp:cNvSpPr/>
      </dsp:nvSpPr>
      <dsp:spPr>
        <a:xfrm>
          <a:off x="3458646" y="680857"/>
          <a:ext cx="2150117" cy="126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חלונות זמן למפגש</a:t>
          </a:r>
        </a:p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תכלול מלו"פ</a:t>
          </a:r>
        </a:p>
      </dsp:txBody>
      <dsp:txXfrm>
        <a:off x="3495761" y="717972"/>
        <a:ext cx="2075887" cy="1192970"/>
      </dsp:txXfrm>
    </dsp:sp>
    <dsp:sp modelId="{F68E2AD6-3298-4314-BD76-329F6AC19C0E}">
      <dsp:nvSpPr>
        <dsp:cNvPr id="0" name=""/>
        <dsp:cNvSpPr/>
      </dsp:nvSpPr>
      <dsp:spPr>
        <a:xfrm rot="10800000">
          <a:off x="2882067" y="78707"/>
          <a:ext cx="691014" cy="5353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800000">
        <a:off x="3042662" y="185770"/>
        <a:ext cx="530419" cy="321191"/>
      </dsp:txXfrm>
    </dsp:sp>
    <dsp:sp modelId="{E57C9AD3-8304-4150-9D21-47B899FDEB32}">
      <dsp:nvSpPr>
        <dsp:cNvPr id="0" name=""/>
        <dsp:cNvSpPr/>
      </dsp:nvSpPr>
      <dsp:spPr>
        <a:xfrm>
          <a:off x="393304" y="11875"/>
          <a:ext cx="2150117" cy="1003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סיכום תוכנית מנטורינג</a:t>
          </a:r>
        </a:p>
      </dsp:txBody>
      <dsp:txXfrm>
        <a:off x="445114" y="11875"/>
        <a:ext cx="2150117" cy="668982"/>
      </dsp:txXfrm>
    </dsp:sp>
    <dsp:sp modelId="{979278CD-541C-4C84-8A24-CB65D57CF403}">
      <dsp:nvSpPr>
        <dsp:cNvPr id="0" name=""/>
        <dsp:cNvSpPr/>
      </dsp:nvSpPr>
      <dsp:spPr>
        <a:xfrm>
          <a:off x="4728" y="680857"/>
          <a:ext cx="2150117" cy="1267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סיכום אישי</a:t>
          </a:r>
        </a:p>
        <a:p>
          <a:pPr marL="171450" lvl="1" indent="-171450" algn="r" defTabSz="800100" rtl="1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1800" kern="1200" dirty="0">
              <a:latin typeface="David" panose="020E0502060401010101" pitchFamily="34" charset="-79"/>
              <a:cs typeface="David" panose="020E0502060401010101" pitchFamily="34" charset="-79"/>
            </a:rPr>
            <a:t>תחקיר התוכנית</a:t>
          </a:r>
        </a:p>
      </dsp:txBody>
      <dsp:txXfrm>
        <a:off x="41843" y="717972"/>
        <a:ext cx="2075887" cy="1192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7E2A8-8263-4FAA-828A-BF4850F64213}">
      <dsp:nvSpPr>
        <dsp:cNvPr id="0" name=""/>
        <dsp:cNvSpPr/>
      </dsp:nvSpPr>
      <dsp:spPr>
        <a:xfrm>
          <a:off x="1158722" y="468701"/>
          <a:ext cx="2005263" cy="200556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770D43-1844-4024-BA14-A05F57FA9D11}">
      <dsp:nvSpPr>
        <dsp:cNvPr id="0" name=""/>
        <dsp:cNvSpPr/>
      </dsp:nvSpPr>
      <dsp:spPr>
        <a:xfrm>
          <a:off x="1601951" y="1192772"/>
          <a:ext cx="1114286" cy="55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David" panose="020E0502060401010101" pitchFamily="34" charset="-79"/>
              <a:cs typeface="David" panose="020E0502060401010101" pitchFamily="34" charset="-79"/>
            </a:rPr>
            <a:t>עיצוב אסטרטגי</a:t>
          </a:r>
        </a:p>
      </dsp:txBody>
      <dsp:txXfrm>
        <a:off x="1601951" y="1192772"/>
        <a:ext cx="1114286" cy="557009"/>
      </dsp:txXfrm>
    </dsp:sp>
    <dsp:sp modelId="{D4E4CFC4-F27C-43D3-82AA-7C0AFDBD8DB8}">
      <dsp:nvSpPr>
        <dsp:cNvPr id="0" name=""/>
        <dsp:cNvSpPr/>
      </dsp:nvSpPr>
      <dsp:spPr>
        <a:xfrm>
          <a:off x="601767" y="1621049"/>
          <a:ext cx="2005263" cy="200556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49A8D4-FC74-478B-B449-A1A62FD56C68}">
      <dsp:nvSpPr>
        <dsp:cNvPr id="0" name=""/>
        <dsp:cNvSpPr/>
      </dsp:nvSpPr>
      <dsp:spPr>
        <a:xfrm>
          <a:off x="1047255" y="2351786"/>
          <a:ext cx="1114286" cy="55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תכנון אסטרטגי</a:t>
          </a:r>
        </a:p>
      </dsp:txBody>
      <dsp:txXfrm>
        <a:off x="1047255" y="2351786"/>
        <a:ext cx="1114286" cy="557009"/>
      </dsp:txXfrm>
    </dsp:sp>
    <dsp:sp modelId="{21D247AE-CBA6-4D91-8D9E-CE22E766B2AF}">
      <dsp:nvSpPr>
        <dsp:cNvPr id="0" name=""/>
        <dsp:cNvSpPr/>
      </dsp:nvSpPr>
      <dsp:spPr>
        <a:xfrm>
          <a:off x="1301444" y="2911295"/>
          <a:ext cx="1722831" cy="17235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AE846B-3934-405A-895C-F8E49D60AA95}">
      <dsp:nvSpPr>
        <dsp:cNvPr id="0" name=""/>
        <dsp:cNvSpPr/>
      </dsp:nvSpPr>
      <dsp:spPr>
        <a:xfrm>
          <a:off x="1604587" y="3512466"/>
          <a:ext cx="1114286" cy="557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rPr>
            <a:t>הובלת השינוי</a:t>
          </a:r>
        </a:p>
      </dsp:txBody>
      <dsp:txXfrm>
        <a:off x="1604587" y="3512466"/>
        <a:ext cx="1114286" cy="557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546" y="0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/>
            </a:lvl1pPr>
          </a:lstStyle>
          <a:p>
            <a:fld id="{CECB23BA-7F34-4B5C-BAE4-A0992124BE1B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1259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546" y="9431259"/>
            <a:ext cx="2944971" cy="496967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/>
            </a:lvl1pPr>
          </a:lstStyle>
          <a:p>
            <a:fld id="{C933272C-A75D-4FF3-81DE-9BFC2F4B696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376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0699" y="2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2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/>
          <a:lstStyle>
            <a:lvl1pPr algn="l">
              <a:defRPr sz="1200"/>
            </a:lvl1pPr>
          </a:lstStyle>
          <a:p>
            <a:fld id="{C0C6746B-4367-48D5-A72A-2D079182C42A}" type="datetimeFigureOut">
              <a:rPr lang="he-IL" smtClean="0"/>
              <a:pPr/>
              <a:t>ז'/אב/תשע"ז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8" tIns="45345" rIns="90688" bIns="4534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8980" y="4777280"/>
            <a:ext cx="5438128" cy="3910115"/>
          </a:xfrm>
          <a:prstGeom prst="rect">
            <a:avLst/>
          </a:prstGeom>
        </p:spPr>
        <p:txBody>
          <a:bodyPr vert="horz" lIns="90688" tIns="45345" rIns="90688" bIns="4534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0699" y="9430002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30002"/>
            <a:ext cx="2945390" cy="498225"/>
          </a:xfrm>
          <a:prstGeom prst="rect">
            <a:avLst/>
          </a:prstGeom>
        </p:spPr>
        <p:txBody>
          <a:bodyPr vert="horz" lIns="90688" tIns="45345" rIns="90688" bIns="45345" rtlCol="1" anchor="b"/>
          <a:lstStyle>
            <a:lvl1pPr algn="l">
              <a:defRPr sz="1200"/>
            </a:lvl1pPr>
          </a:lstStyle>
          <a:p>
            <a:fld id="{B948E430-6315-4B6D-A5A7-130DE98174D6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943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8E430-6315-4B6D-A5A7-130DE98174D6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368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109316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72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8CCB8-D8B0-4E8F-91F2-F04D739502EE}" type="datetime8">
              <a:rPr lang="he-IL"/>
              <a:pPr>
                <a:defRPr/>
              </a:pPr>
              <a:t>30 יולי 17</a:t>
            </a:fld>
            <a:endParaRPr lang="he-IL"/>
          </a:p>
        </p:txBody>
      </p:sp>
      <p:sp>
        <p:nvSpPr>
          <p:cNvPr id="5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CA12D-B90F-4FD1-BDE1-6100E670AFE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26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he-IL"/>
              <a:t>‹#›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216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sldNum="0"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9144000" cy="227042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אשכול בכירות</a:t>
            </a:r>
            <a:b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מחזור מ"ה</a:t>
            </a:r>
            <a:endParaRPr lang="he-IL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132241" y="4378085"/>
            <a:ext cx="2000543" cy="578936"/>
          </a:xfrm>
        </p:spPr>
        <p:txBody>
          <a:bodyPr/>
          <a:lstStyle/>
          <a:p>
            <a:r>
              <a:rPr lang="he-IL" sz="2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8.2017</a:t>
            </a:r>
            <a:endParaRPr lang="he-IL" b="1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7" descr="מבל נקי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2255" y="549832"/>
            <a:ext cx="1290143" cy="160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קבוצה 5"/>
          <p:cNvGrpSpPr/>
          <p:nvPr/>
        </p:nvGrpSpPr>
        <p:grpSpPr>
          <a:xfrm>
            <a:off x="287085" y="5518294"/>
            <a:ext cx="1244007" cy="1090325"/>
            <a:chOff x="5273750" y="5018564"/>
            <a:chExt cx="1571202" cy="1472130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AR BERKLEY" panose="02000000000000000000" pitchFamily="2" charset="0"/>
                </a:rPr>
                <a:t>Malop</a:t>
              </a:r>
            </a:p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AR BERKLEY" panose="02000000000000000000" pitchFamily="2" charset="0"/>
                </a:rPr>
                <a:t>inside</a:t>
              </a:r>
            </a:p>
          </p:txBody>
        </p:sp>
      </p:grpSp>
      <p:pic>
        <p:nvPicPr>
          <p:cNvPr id="9" name="בן גוריון.jpg" descr="בן גוריון.jpg"/>
          <p:cNvPicPr>
            <a:picLocks noChangeAspect="1"/>
          </p:cNvPicPr>
          <p:nvPr/>
        </p:nvPicPr>
        <p:blipFill rotWithShape="1">
          <a:blip r:embed="rId5">
            <a:extLst/>
          </a:blip>
          <a:srcRect t="9851" b="6418"/>
          <a:stretch/>
        </p:blipFill>
        <p:spPr>
          <a:xfrm>
            <a:off x="409602" y="549832"/>
            <a:ext cx="1288380" cy="167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6BE3B42-9607-4989-8E70-E0A5C1752B6E}"/>
              </a:ext>
            </a:extLst>
          </p:cNvPr>
          <p:cNvSpPr/>
          <p:nvPr/>
        </p:nvSpPr>
        <p:spPr>
          <a:xfrm>
            <a:off x="4552330" y="5285548"/>
            <a:ext cx="7141569" cy="13820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בכיר- 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"דרג בעל סמכות, אחריות, מוטת שליטה וממשקים לאומיים. </a:t>
            </a:r>
            <a:br>
              <a: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מנהיג </a:t>
            </a:r>
            <a:r>
              <a:rPr lang="he-IL" sz="20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המתכלל</a:t>
            </a: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ומנהל התמודדות עם מערכת הביטחון הלאומי שבתחומו.</a:t>
            </a:r>
            <a:br>
              <a:rPr lang="en-US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שותף ומסייע, במישרין ובעקיפין, בקידום מטרות מדינת ישראל</a:t>
            </a:r>
          </a:p>
        </p:txBody>
      </p:sp>
    </p:spTree>
    <p:extLst>
      <p:ext uri="{BB962C8B-B14F-4D97-AF65-F5344CB8AC3E}">
        <p14:creationId xmlns:p14="http://schemas.microsoft.com/office/powerpoint/2010/main" val="267791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משוב מרכז הערכה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(לאנשי צבא בלבד)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5"/>
            <a:ext cx="9800304" cy="40780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למידה בו הקצין לומד על הישגיו במערכת הצבאית כפי שמשתקפים מנתוניו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המפגש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הינו לבחירת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החניך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ייחוד המפגש-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נתונים עשירים, מפגש למידה ולא העברת ידע, ממוקד בפיתוח החניך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מתבסס על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יועצים ארגוניים ותיקים-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מנוסים בפיתוח אישי, מיומנים במרכז הערכה אל"ם, בקיאי מב"ל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הלמידה יכול להוות תשתית לסדרת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קואצ'ינג 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ממוקדי יעד (לבחירת החניך)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0739D4A-87DD-4E5D-99B7-E5761364B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91" y="4916127"/>
            <a:ext cx="1818814" cy="1818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3220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73421" y="579421"/>
            <a:ext cx="5831501" cy="2869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תרגול</a:t>
            </a:r>
            <a:b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 הבכירות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1B1E58C-A7BB-4F43-9EF4-3F9C7E9A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283" y="1182566"/>
            <a:ext cx="3999323" cy="5547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42F60F-DE13-4A2D-ABB1-C31B550A68EA}"/>
              </a:ext>
            </a:extLst>
          </p:cNvPr>
          <p:cNvSpPr txBox="1"/>
          <p:nvPr/>
        </p:nvSpPr>
        <p:spPr>
          <a:xfrm>
            <a:off x="4634764" y="797845"/>
            <a:ext cx="56884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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06766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מנטורינג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406014" y="1595135"/>
            <a:ext cx="9485671" cy="483516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מנטורינג בת 4 מפגשים בה כל חניך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מקבל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נתון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מנטורינג</a:t>
            </a:r>
            <a:endParaRPr lang="he-IL" sz="2000" b="1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92087" lvl="1" indent="0" algn="ctr">
              <a:lnSpc>
                <a:spcPct val="15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"מסופר על </a:t>
            </a:r>
            <a:r>
              <a:rPr lang="he-IL" sz="2000" b="1" i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אודיאוס</a:t>
            </a:r>
            <a:r>
              <a:rPr lang="he-IL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מלך אתיקה, שיצא למלחמת טרויה.</a:t>
            </a:r>
            <a:br>
              <a:rPr lang="en-US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הוא הפקיד את ממלכתו בידי חברו ויועצו החכם והנאמן, מנטור, </a:t>
            </a:r>
            <a:br>
              <a:rPr lang="en-US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אשר מילא את תפקידו של אודיסאוס בחינוך בנו </a:t>
            </a:r>
            <a:r>
              <a:rPr lang="he-IL" sz="2000" b="1" i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טלמכוס</a:t>
            </a:r>
            <a:r>
              <a:rPr lang="he-IL" sz="2000" b="1" i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הגדרות: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מנטור-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נותן המנטורינג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מנטי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Mentee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מקבל המנטורינג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תפיסת הלמידה-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מסע למידה אישי של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המנטיי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לנבכי הסביבה הבכירה, המובל ומנווט על ידו. למסע חובר מלווה בכיר ושותף ללמידה- המנטור</a:t>
            </a:r>
          </a:p>
        </p:txBody>
      </p:sp>
    </p:spTree>
    <p:extLst>
      <p:ext uri="{BB962C8B-B14F-4D97-AF65-F5344CB8AC3E}">
        <p14:creationId xmlns:p14="http://schemas.microsoft.com/office/powerpoint/2010/main" val="254949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4713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תוכנית מנטורינג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דיאגרמה 4">
            <a:extLst>
              <a:ext uri="{FF2B5EF4-FFF2-40B4-BE49-F238E27FC236}">
                <a16:creationId xmlns:a16="http://schemas.microsoft.com/office/drawing/2014/main" id="{32EC3B2F-B142-41E9-A9CC-BB38CD064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475286"/>
              </p:ext>
            </p:extLst>
          </p:nvPr>
        </p:nvGraphicFramePr>
        <p:xfrm>
          <a:off x="1484671" y="1825486"/>
          <a:ext cx="9507795" cy="195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43AF30B0-CADC-4B05-921B-27189B746577}"/>
              </a:ext>
            </a:extLst>
          </p:cNvPr>
          <p:cNvSpPr/>
          <p:nvPr/>
        </p:nvSpPr>
        <p:spPr>
          <a:xfrm>
            <a:off x="3273784" y="4571999"/>
            <a:ext cx="2268000" cy="7767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2000" rIns="72000"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מנטור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(פורום מטכ"ל ומקביליו)</a:t>
            </a:r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E0C035A1-50CF-481B-9D1E-72329578B295}"/>
              </a:ext>
            </a:extLst>
          </p:cNvPr>
          <p:cNvSpPr/>
          <p:nvPr/>
        </p:nvSpPr>
        <p:spPr>
          <a:xfrm>
            <a:off x="3273784" y="5697792"/>
            <a:ext cx="2268000" cy="77674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מנטיי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מב"ל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F5FB44D3-E3DF-4809-A55E-4151D874B64D}"/>
              </a:ext>
            </a:extLst>
          </p:cNvPr>
          <p:cNvSpPr/>
          <p:nvPr/>
        </p:nvSpPr>
        <p:spPr>
          <a:xfrm>
            <a:off x="4281784" y="5348747"/>
            <a:ext cx="252000" cy="3960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: פינות מעוגלות 8">
            <a:extLst>
              <a:ext uri="{FF2B5EF4-FFF2-40B4-BE49-F238E27FC236}">
                <a16:creationId xmlns:a16="http://schemas.microsoft.com/office/drawing/2014/main" id="{0FC3D771-370A-45BC-84B3-C248F2E543F1}"/>
              </a:ext>
            </a:extLst>
          </p:cNvPr>
          <p:cNvSpPr/>
          <p:nvPr/>
        </p:nvSpPr>
        <p:spPr>
          <a:xfrm>
            <a:off x="403123" y="4562170"/>
            <a:ext cx="2268000" cy="7767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מנטור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מב"ל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4C657788-066C-4926-8C6B-46D5FDDA6990}"/>
              </a:ext>
            </a:extLst>
          </p:cNvPr>
          <p:cNvSpPr/>
          <p:nvPr/>
        </p:nvSpPr>
        <p:spPr>
          <a:xfrm>
            <a:off x="403123" y="5687963"/>
            <a:ext cx="2268000" cy="7767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מנטיי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(חניך פו"ם ומקביליו)</a:t>
            </a: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3726CE54-BF1A-4488-8853-40D8ADA548EF}"/>
              </a:ext>
            </a:extLst>
          </p:cNvPr>
          <p:cNvSpPr/>
          <p:nvPr/>
        </p:nvSpPr>
        <p:spPr>
          <a:xfrm>
            <a:off x="1411123" y="5338918"/>
            <a:ext cx="252000" cy="396000"/>
          </a:xfrm>
          <a:prstGeom prst="downArrow">
            <a:avLst/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120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תוכנית קואצ'ינג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3311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אימון אישית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לחניך למול אתגרי הבכירות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התוכנית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הינה לבחירת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החניך, כהמשך טבעי של משוב מרכז הערכה ו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 סדנת האבחון האישי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המלצת מדריך הצוות חשובה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סדרה בת 10 מפגשים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המלווה במאמנת בכירה (מפקדת ביה"ס למנהיגות ומאמנים נוספים)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 למחזור הקרוב-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חניכים,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חלופית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עבורם לתוכנית המנטורינג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7D152285-4220-4C26-BD73-D6405AF09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83" y="4458985"/>
            <a:ext cx="4034134" cy="223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135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בין מנטורינג </a:t>
            </a:r>
            <a:r>
              <a:rPr lang="he-IL" sz="3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לקואצינג</a:t>
            </a: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17DE6E14-9864-4867-95EA-19BFFE7A66D0}"/>
              </a:ext>
            </a:extLst>
          </p:cNvPr>
          <p:cNvSpPr/>
          <p:nvPr/>
        </p:nvSpPr>
        <p:spPr>
          <a:xfrm>
            <a:off x="6469630" y="1828802"/>
            <a:ext cx="4212000" cy="22810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מנטורינג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מבוסס על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בכירות וניסיון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המנטור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(התוכן במרכז)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מכוון לעשייה המיועדת בדרג</a:t>
            </a: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התפקיד הבא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לחובבי "רישות ואוויר פסגות"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7456E300-C6EB-4A5E-B8EA-58867B79FC57}"/>
              </a:ext>
            </a:extLst>
          </p:cNvPr>
          <p:cNvSpPr/>
          <p:nvPr/>
        </p:nvSpPr>
        <p:spPr>
          <a:xfrm>
            <a:off x="1607578" y="1828802"/>
            <a:ext cx="4212000" cy="228108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קואצ'ינג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מבוסס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יכולות אימון 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היועץ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(התהליך במרכז)</a:t>
            </a:r>
          </a:p>
          <a:p>
            <a:pPr algn="ctr">
              <a:lnSpc>
                <a:spcPct val="150000"/>
              </a:lnSpc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מכוון לפיתוח הבכיר כשלם  ולמול יעד אישי לחובבי "מרחב בטוח ואינטימי"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97AFD2F-315C-4408-BD16-8B93E470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568" y="4299074"/>
            <a:ext cx="2960124" cy="243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50932BF-77CA-4D5F-A34F-D44F032F5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297" y="4299074"/>
            <a:ext cx="3790563" cy="243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98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מיומנות- העברת מסר והשפעה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3311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מיומנות </a:t>
            </a:r>
            <a:r>
              <a:rPr lang="he-IL" sz="2000" b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ג'נרית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לחניכים, </a:t>
            </a:r>
            <a:r>
              <a:rPr lang="he-IL" sz="2000" kern="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 יומיים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למול אתגרי הבכירות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סדנה הנערכת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בקבוצות קטנות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(3 קבוצות, אחת כוללת תרגום), משך-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יומיים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עיתוי-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בסביבת סימולציה מדינית ולמול הצגת אמצע של עבודות שנתיות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המיומנות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במהלך השנה- התבטאות במליאה, במת חניך, הצגת עבודות שנתיות, רפרטים וכו'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2054C17-52BE-4966-BB97-FAD905FB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28" y="4826766"/>
            <a:ext cx="3863083" cy="2031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089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מיומנות- העברת מסר והשפעה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38862" y="1545976"/>
            <a:ext cx="9800304" cy="3311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תכולות מרכזיות: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מילולי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קצר וממוקד (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TED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מסר ויזואלי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(תרשימים, מודלים, פוסטר)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תקשורת ארגונית-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ושכנוע, כלי תקשורת ורשתות חברתיות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רטוריקה ו- 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Debate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הבניית טיעון משכנע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סיפור סיפורים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עמידה מול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מצלמה ותקשורת?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EDD9833-7088-47ED-AD17-4E04B39A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00" y="3718001"/>
            <a:ext cx="2971068" cy="2971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1D5DFAD-4E06-4EEC-9284-CDCD5DFFA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887" y="4353592"/>
            <a:ext cx="3599989" cy="2335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23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73421" y="579421"/>
            <a:ext cx="5831501" cy="2869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</a:t>
            </a:r>
            <a:b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לתפקיד בכיר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A17429A-33CD-4961-B524-1796CC372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20" y="1182566"/>
            <a:ext cx="3999323" cy="5547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0632F-E497-41D7-93E0-8F10F822D5ED}"/>
              </a:ext>
            </a:extLst>
          </p:cNvPr>
          <p:cNvSpPr txBox="1"/>
          <p:nvPr/>
        </p:nvSpPr>
        <p:spPr>
          <a:xfrm>
            <a:off x="4491771" y="856195"/>
            <a:ext cx="6122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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404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לתפקיד בכיר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012721" y="1637670"/>
            <a:ext cx="10242756" cy="212808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סיום הקורס-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הסמכה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ל'אסטרטג של הביטחון לאומי' ומעבר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מחניך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לבוגר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('איסוף האגו מהחניה') 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הכנה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לתפקיד בכיר בארגון- שיכוך תהליך החזרה ו'פריקה מבוקרת' של (טעינת) שנת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Font typeface="Arial" panose="020B0604020202020204" pitchFamily="34" charset="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הזדמנות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להתבוננות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תהליך ההתפתחות והמסע  שעברת- היכן חוזקותייך, מה נדרש לשפר </a:t>
            </a:r>
            <a:endParaRPr lang="he-IL" sz="2000" dirty="0"/>
          </a:p>
        </p:txBody>
      </p:sp>
      <p:sp>
        <p:nvSpPr>
          <p:cNvPr id="6" name="מלבן: פינות מעוגלות 5"/>
          <p:cNvSpPr/>
          <p:nvPr/>
        </p:nvSpPr>
        <p:spPr>
          <a:xfrm>
            <a:off x="7926028" y="4781270"/>
            <a:ext cx="1209368" cy="187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הכנה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למשובי והתייעצות עמיתים</a:t>
            </a:r>
          </a:p>
        </p:txBody>
      </p:sp>
      <p:sp>
        <p:nvSpPr>
          <p:cNvPr id="7" name="מלבן: פינות מעוגלות 6"/>
          <p:cNvSpPr/>
          <p:nvPr/>
        </p:nvSpPr>
        <p:spPr>
          <a:xfrm>
            <a:off x="7926028" y="4035044"/>
            <a:ext cx="1209368" cy="68333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2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(בבית)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: פינות מעוגלות 7"/>
          <p:cNvSpPr/>
          <p:nvPr/>
        </p:nvSpPr>
        <p:spPr>
          <a:xfrm>
            <a:off x="6436438" y="4781270"/>
            <a:ext cx="1209368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חצי יום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משוב עמיתים</a:t>
            </a:r>
          </a:p>
        </p:txBody>
      </p:sp>
      <p:sp>
        <p:nvSpPr>
          <p:cNvPr id="9" name="מלבן: פינות מעוגלות 8"/>
          <p:cNvSpPr/>
          <p:nvPr/>
        </p:nvSpPr>
        <p:spPr>
          <a:xfrm>
            <a:off x="6436438" y="4035044"/>
            <a:ext cx="1209368" cy="68333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יום 3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1600" b="1" dirty="0" err="1"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: פינות מעוגלות 9"/>
          <p:cNvSpPr/>
          <p:nvPr/>
        </p:nvSpPr>
        <p:spPr>
          <a:xfrm>
            <a:off x="6436438" y="5760517"/>
            <a:ext cx="1209368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u="sng" dirty="0">
                <a:latin typeface="David" panose="020E0502060401010101" pitchFamily="34" charset="-79"/>
                <a:cs typeface="David" panose="020E0502060401010101" pitchFamily="34" charset="-79"/>
              </a:rPr>
              <a:t>חצי יום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התייעצות עמיתים</a:t>
            </a:r>
          </a:p>
        </p:txBody>
      </p:sp>
      <p:pic>
        <p:nvPicPr>
          <p:cNvPr id="1028" name="Picture 4" descr="תוצאת תמונה עבור סימבה מלך האריו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37" y="4185625"/>
            <a:ext cx="3216071" cy="2418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: פינות מעוגלות 10">
            <a:extLst>
              <a:ext uri="{FF2B5EF4-FFF2-40B4-BE49-F238E27FC236}">
                <a16:creationId xmlns:a16="http://schemas.microsoft.com/office/drawing/2014/main" id="{E108BB69-9E14-4FE3-8F4F-BFDEE64D163E}"/>
              </a:ext>
            </a:extLst>
          </p:cNvPr>
          <p:cNvSpPr/>
          <p:nvPr/>
        </p:nvSpPr>
        <p:spPr>
          <a:xfrm>
            <a:off x="9386116" y="4781270"/>
            <a:ext cx="1209368" cy="187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הכנה עצמית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לכניסה לתפקיד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96C6DDE2-0657-4D5E-B89A-FC4E739AF2F6}"/>
              </a:ext>
            </a:extLst>
          </p:cNvPr>
          <p:cNvSpPr/>
          <p:nvPr/>
        </p:nvSpPr>
        <p:spPr>
          <a:xfrm>
            <a:off x="9386116" y="4035044"/>
            <a:ext cx="1209368" cy="68333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יום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1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600" b="1" dirty="0">
                <a:latin typeface="David" panose="020E0502060401010101" pitchFamily="34" charset="-79"/>
                <a:cs typeface="David" panose="020E0502060401010101" pitchFamily="34" charset="-79"/>
              </a:rPr>
              <a:t>(בשטח)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600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מטרות אשכול הבכירות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975851" y="1657333"/>
            <a:ext cx="10341082" cy="23230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גיבוש תפיסת מנהיגות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לדרג העוסק בסביבת הביטחון הלאומי ובממשק עם הדרג המדיני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העלאת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המודעות והחוסן האישי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הנדרשים להתמודדות עם אתגרי המחר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שכלול 'ארגז הכלים הניהולי'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הנדרש ברמות הבכירות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יצירת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רשת עמיתים, בין-ארגונית,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מעובה, ארוכת טווח ומשמעותית</a:t>
            </a:r>
          </a:p>
        </p:txBody>
      </p:sp>
      <p:pic>
        <p:nvPicPr>
          <p:cNvPr id="1028" name="Picture 4" descr="תמונה קשורה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7" b="7201"/>
          <a:stretch/>
        </p:blipFill>
        <p:spPr bwMode="auto">
          <a:xfrm>
            <a:off x="334299" y="4152264"/>
            <a:ext cx="3734866" cy="240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חץ: למטה 3">
            <a:extLst>
              <a:ext uri="{FF2B5EF4-FFF2-40B4-BE49-F238E27FC236}">
                <a16:creationId xmlns:a16="http://schemas.microsoft.com/office/drawing/2014/main" id="{D00BBC2B-89E1-4AC4-8480-2BB1374BC447}"/>
              </a:ext>
            </a:extLst>
          </p:cNvPr>
          <p:cNvSpPr/>
          <p:nvPr/>
        </p:nvSpPr>
        <p:spPr>
          <a:xfrm>
            <a:off x="7834333" y="4747132"/>
            <a:ext cx="442452" cy="83574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חץ: למטה 5">
            <a:extLst>
              <a:ext uri="{FF2B5EF4-FFF2-40B4-BE49-F238E27FC236}">
                <a16:creationId xmlns:a16="http://schemas.microsoft.com/office/drawing/2014/main" id="{CDD9E515-3258-4488-A2BA-81BDEDEEE7F0}"/>
              </a:ext>
            </a:extLst>
          </p:cNvPr>
          <p:cNvSpPr/>
          <p:nvPr/>
        </p:nvSpPr>
        <p:spPr>
          <a:xfrm rot="5400000">
            <a:off x="8751677" y="5672331"/>
            <a:ext cx="442452" cy="83574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חץ: למטה 6">
            <a:extLst>
              <a:ext uri="{FF2B5EF4-FFF2-40B4-BE49-F238E27FC236}">
                <a16:creationId xmlns:a16="http://schemas.microsoft.com/office/drawing/2014/main" id="{0EF97398-F5D9-45AB-AC48-6EA2E37B7B2E}"/>
              </a:ext>
            </a:extLst>
          </p:cNvPr>
          <p:cNvSpPr/>
          <p:nvPr/>
        </p:nvSpPr>
        <p:spPr>
          <a:xfrm rot="16200000">
            <a:off x="6901275" y="5672332"/>
            <a:ext cx="442452" cy="83574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ED1E58A9-B9E3-4224-AF13-42362830264A}"/>
              </a:ext>
            </a:extLst>
          </p:cNvPr>
          <p:cNvSpPr/>
          <p:nvPr/>
        </p:nvSpPr>
        <p:spPr>
          <a:xfrm>
            <a:off x="7587559" y="5622202"/>
            <a:ext cx="936000" cy="936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39D651-5ED1-4AE1-A1E2-675D496DB03F}"/>
              </a:ext>
            </a:extLst>
          </p:cNvPr>
          <p:cNvSpPr txBox="1"/>
          <p:nvPr/>
        </p:nvSpPr>
        <p:spPr>
          <a:xfrm>
            <a:off x="9213786" y="5813203"/>
            <a:ext cx="1681316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שילוביות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בין-ארגונית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26B97-8924-49BB-BDB4-E0D8F76BF8BB}"/>
              </a:ext>
            </a:extLst>
          </p:cNvPr>
          <p:cNvSpPr txBox="1"/>
          <p:nvPr/>
        </p:nvSpPr>
        <p:spPr>
          <a:xfrm>
            <a:off x="5014457" y="5813203"/>
            <a:ext cx="1597736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"קפיצת המדרגה" לדרג הבכיר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6397E8-03E6-49DB-B741-1556AB618CDA}"/>
              </a:ext>
            </a:extLst>
          </p:cNvPr>
          <p:cNvSpPr txBox="1"/>
          <p:nvPr/>
        </p:nvSpPr>
        <p:spPr>
          <a:xfrm>
            <a:off x="6990734" y="4152264"/>
            <a:ext cx="2111955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עולם התוכן-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ואסטרטגיה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EB0481-BE7C-461A-8E69-2BDC1850BE83}"/>
              </a:ext>
            </a:extLst>
          </p:cNvPr>
          <p:cNvSpPr txBox="1"/>
          <p:nvPr/>
        </p:nvSpPr>
        <p:spPr>
          <a:xfrm>
            <a:off x="7214901" y="5813203"/>
            <a:ext cx="1681316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אשכול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בכירות</a:t>
            </a:r>
          </a:p>
        </p:txBody>
      </p:sp>
    </p:spTree>
    <p:extLst>
      <p:ext uri="{BB962C8B-B14F-4D97-AF65-F5344CB8AC3E}">
        <p14:creationId xmlns:p14="http://schemas.microsoft.com/office/powerpoint/2010/main" val="4187049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עצמית לכניסה לתפקיד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012721" y="1470526"/>
            <a:ext cx="10242756" cy="34751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הכנת החניך לאתגרי התפקיד הבא: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זמן פנוי ומוגדר מראש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לתאום פגישות הכנה לקראת כניסה לתפקיד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התייעצות עם מ. </a:t>
            </a:r>
            <a:r>
              <a:rPr lang="he-IL" sz="1800" b="1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אתגרי כניסה לתפקיד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בארגונים דומים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Benchmarking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וקביעת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יעדים משותפים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חניכים ל'אחרי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מקל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להמשך תהליך הפיתוח מול גוף הייעוץ מארגון היעד</a:t>
            </a:r>
            <a:endParaRPr lang="he-IL" sz="20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A34A42A-3224-4346-8844-0A5AEE045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61"/>
          <a:stretch/>
        </p:blipFill>
        <p:spPr>
          <a:xfrm>
            <a:off x="277149" y="4193005"/>
            <a:ext cx="3498438" cy="240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935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לתפקיד- משובי עמיתים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2045110" y="1595136"/>
            <a:ext cx="8885903" cy="2977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למידה מעמיתים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תהליך הפיתוח אותו עברת במהלך השנה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וקבלת 'צידה לדרך'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חלוקה לרביעיות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בתוך הצוותים ע"י הנשיאות ונציגי הצוותים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הכנה מראש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לקבלת והעברת משוב לחניכים ספציפיים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העברה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משוב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עמיתים ברביעייה בה אתה חבר (סגנון 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+mj-cs"/>
              </a:rPr>
              <a:t>speedate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מבוצע-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רחבי מב"ל ומחוצה לו</a:t>
            </a:r>
          </a:p>
        </p:txBody>
      </p:sp>
      <p:sp>
        <p:nvSpPr>
          <p:cNvPr id="24" name="מלבן: פינות מעוגלות 23"/>
          <p:cNvSpPr/>
          <p:nvPr/>
        </p:nvSpPr>
        <p:spPr>
          <a:xfrm>
            <a:off x="5176940" y="4692781"/>
            <a:ext cx="1209368" cy="494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א'</a:t>
            </a:r>
          </a:p>
        </p:txBody>
      </p:sp>
      <p:sp>
        <p:nvSpPr>
          <p:cNvPr id="25" name="מלבן: פינות מעוגלות 24"/>
          <p:cNvSpPr/>
          <p:nvPr/>
        </p:nvSpPr>
        <p:spPr>
          <a:xfrm>
            <a:off x="3893827" y="4692781"/>
            <a:ext cx="1209368" cy="494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ב'</a:t>
            </a:r>
          </a:p>
        </p:txBody>
      </p:sp>
      <p:sp>
        <p:nvSpPr>
          <p:cNvPr id="26" name="מלבן: פינות מעוגלות 25"/>
          <p:cNvSpPr/>
          <p:nvPr/>
        </p:nvSpPr>
        <p:spPr>
          <a:xfrm>
            <a:off x="2237098" y="4692781"/>
            <a:ext cx="1209368" cy="494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ג'</a:t>
            </a:r>
          </a:p>
        </p:txBody>
      </p:sp>
      <p:sp>
        <p:nvSpPr>
          <p:cNvPr id="27" name="מלבן: פינות מעוגלות 26"/>
          <p:cNvSpPr/>
          <p:nvPr/>
        </p:nvSpPr>
        <p:spPr>
          <a:xfrm>
            <a:off x="944153" y="4692781"/>
            <a:ext cx="1209368" cy="494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ד'</a:t>
            </a:r>
          </a:p>
        </p:txBody>
      </p:sp>
      <p:sp>
        <p:nvSpPr>
          <p:cNvPr id="28" name="מלבן: פינות מעוגלות 27"/>
          <p:cNvSpPr/>
          <p:nvPr/>
        </p:nvSpPr>
        <p:spPr>
          <a:xfrm>
            <a:off x="5176940" y="5430200"/>
            <a:ext cx="1209368" cy="494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א'</a:t>
            </a:r>
          </a:p>
        </p:txBody>
      </p:sp>
      <p:sp>
        <p:nvSpPr>
          <p:cNvPr id="29" name="מלבן: פינות מעוגלות 28"/>
          <p:cNvSpPr/>
          <p:nvPr/>
        </p:nvSpPr>
        <p:spPr>
          <a:xfrm>
            <a:off x="3893827" y="5430200"/>
            <a:ext cx="1209368" cy="494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ג'</a:t>
            </a:r>
          </a:p>
        </p:txBody>
      </p:sp>
      <p:sp>
        <p:nvSpPr>
          <p:cNvPr id="30" name="מלבן: פינות מעוגלות 29"/>
          <p:cNvSpPr/>
          <p:nvPr/>
        </p:nvSpPr>
        <p:spPr>
          <a:xfrm>
            <a:off x="940414" y="5430200"/>
            <a:ext cx="1209368" cy="494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ב'</a:t>
            </a:r>
          </a:p>
        </p:txBody>
      </p:sp>
      <p:sp>
        <p:nvSpPr>
          <p:cNvPr id="31" name="מלבן: פינות מעוגלות 30"/>
          <p:cNvSpPr/>
          <p:nvPr/>
        </p:nvSpPr>
        <p:spPr>
          <a:xfrm>
            <a:off x="2237098" y="5429632"/>
            <a:ext cx="1209368" cy="494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ד'</a:t>
            </a:r>
          </a:p>
        </p:txBody>
      </p:sp>
      <p:sp>
        <p:nvSpPr>
          <p:cNvPr id="32" name="מלבן: פינות מעוגלות 31"/>
          <p:cNvSpPr/>
          <p:nvPr/>
        </p:nvSpPr>
        <p:spPr>
          <a:xfrm>
            <a:off x="3893827" y="6167619"/>
            <a:ext cx="1209368" cy="4940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א'</a:t>
            </a:r>
          </a:p>
        </p:txBody>
      </p:sp>
      <p:sp>
        <p:nvSpPr>
          <p:cNvPr id="33" name="מלבן: פינות מעוגלות 32"/>
          <p:cNvSpPr/>
          <p:nvPr/>
        </p:nvSpPr>
        <p:spPr>
          <a:xfrm>
            <a:off x="5176940" y="6154174"/>
            <a:ext cx="1209368" cy="4940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ד'</a:t>
            </a:r>
          </a:p>
        </p:txBody>
      </p:sp>
      <p:sp>
        <p:nvSpPr>
          <p:cNvPr id="34" name="מלבן: פינות מעוגלות 33"/>
          <p:cNvSpPr/>
          <p:nvPr/>
        </p:nvSpPr>
        <p:spPr>
          <a:xfrm>
            <a:off x="2237098" y="6167619"/>
            <a:ext cx="1209368" cy="49407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ב'</a:t>
            </a:r>
          </a:p>
        </p:txBody>
      </p:sp>
      <p:sp>
        <p:nvSpPr>
          <p:cNvPr id="35" name="מלבן: פינות מעוגלות 34"/>
          <p:cNvSpPr/>
          <p:nvPr/>
        </p:nvSpPr>
        <p:spPr>
          <a:xfrm>
            <a:off x="944153" y="6167619"/>
            <a:ext cx="1209368" cy="4940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חניך ג'</a:t>
            </a:r>
          </a:p>
        </p:txBody>
      </p:sp>
      <p:sp>
        <p:nvSpPr>
          <p:cNvPr id="36" name="סוגר מסולסל ימני 35"/>
          <p:cNvSpPr/>
          <p:nvPr/>
        </p:nvSpPr>
        <p:spPr>
          <a:xfrm rot="16200000">
            <a:off x="3471045" y="2948674"/>
            <a:ext cx="432620" cy="293984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 rot="5400000">
            <a:off x="6402590" y="5491927"/>
            <a:ext cx="1201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טורי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5385" y="3705456"/>
            <a:ext cx="12019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במקביל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7584" y="4739761"/>
            <a:ext cx="8182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 דק'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7584" y="5476613"/>
            <a:ext cx="8182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 דק'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3144" y="6213467"/>
            <a:ext cx="81823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30 דק'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2" name="חץ: למטה 41"/>
          <p:cNvSpPr/>
          <p:nvPr/>
        </p:nvSpPr>
        <p:spPr>
          <a:xfrm>
            <a:off x="6560940" y="4862045"/>
            <a:ext cx="292817" cy="158063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800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משוב עמיתים- עקרונות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052389" y="1500021"/>
            <a:ext cx="10163759" cy="48122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משוב-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 שיחת משוב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אינטימית ומשמעותית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כ- 15 דק' לכל אחד מעמיתייך ברביעייה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עבוד על פי עקרונות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העברת משוב אפקטיבי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קבלת משוב-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התכונן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לקבלת המשוב- מה היית רוצה לדעת ולקבל מכל אחד מחברי הרביעייה?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התייחס לעיתוי המשוב- כאשר אתה מעביר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מקבל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ראשון או שני,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הדבר משפיע עלייך?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השתכלל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משיחת משוב אחת לשנייה- חדד את הדברים אותם היית רוצה להבין לעומק, ברר וישב סתירות בין משובי העמיתים. יחד עם זאת, היה פתוח וסקרן לתחומים חדשים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בסוף סבב שיחות המשוב קח לך זמן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לעיבוד אישי-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 אתה יכול ללמוד על עצמך?</a:t>
            </a:r>
          </a:p>
        </p:txBody>
      </p:sp>
    </p:spTree>
    <p:extLst>
      <p:ext uri="{BB962C8B-B14F-4D97-AF65-F5344CB8AC3E}">
        <p14:creationId xmlns:p14="http://schemas.microsoft.com/office/powerpoint/2010/main" val="180751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הכנה לתפקיד- התייעצות עמיתים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681316" y="1635269"/>
            <a:ext cx="9249697" cy="7539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התייעצות עמיתים ברביעיות על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סוגיה מרכזית למול כניסה לתפקיד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3" name="טבלה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87825"/>
              </p:ext>
            </p:extLst>
          </p:nvPr>
        </p:nvGraphicFramePr>
        <p:xfrm>
          <a:off x="512991" y="2865813"/>
          <a:ext cx="9384173" cy="3627120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60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3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זמן רץ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מוביל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דגש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00:15- 00:00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רקע קצר והצגת נושא ההתייעצות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ברצף, ללא הערות ביניים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00:25- 00:15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שאלות הבהרה בלבד! (ללא פתרונות)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איסוף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שאלות 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 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מענה מרוכז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00:40- 00:25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עמיתים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התייחסויות והתדיינות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ללא חזרתיות בין המשתתפים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00:45- 00:40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חניך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סיכום</a:t>
                      </a:r>
                      <a:r>
                        <a:rPr lang="he-IL" sz="18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אישי</a:t>
                      </a:r>
                      <a:endParaRPr lang="he-IL" sz="1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200000"/>
                        </a:lnSpc>
                      </a:pPr>
                      <a:r>
                        <a:rPr lang="he-IL" sz="1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השתנה בראייתו את הנושא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" name="סוגר מסולסל ימני 42"/>
          <p:cNvSpPr/>
          <p:nvPr/>
        </p:nvSpPr>
        <p:spPr>
          <a:xfrm>
            <a:off x="10108504" y="4312151"/>
            <a:ext cx="432620" cy="123149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TextBox 43"/>
          <p:cNvSpPr txBox="1"/>
          <p:nvPr/>
        </p:nvSpPr>
        <p:spPr>
          <a:xfrm>
            <a:off x="10715536" y="4589616"/>
            <a:ext cx="12019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45 דק'*</a:t>
            </a:r>
            <a:br>
              <a:rPr lang="en-US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000" b="1" dirty="0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4 חניכים</a:t>
            </a:r>
            <a:endParaRPr lang="he-IL" b="1" dirty="0">
              <a:solidFill>
                <a:schemeClr val="accent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196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-2998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קורס- הובלת שינוי במערכות ארגוניות דינמיות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It’s A VUCA World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פרופ' אורלי יחזקאל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3385153" y="1563016"/>
            <a:ext cx="8283280" cy="47633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תפוקות הלמידה: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להכיר את הניהול המודרני באמצעות תיאוריות מרכזיות ולהרחיב את נקודת המבט האישית על אתגרי הניהול.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הבנת המציאות העסקית המודרנית, על אי הוודאות, המורכבות והדינמיות, והאתגרים שהיא מציבה למנהלים.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להכיר תהליכים ארגוניים ולעמוד על הקשר בין מבנה הארגון והתהליכים הניהוליים, לסביבה בה הוא פועל.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לפתח חשיבה מחקרית וניהולית לגבי סוגיות איתן מתמודדים מנהלים מדי יום</a:t>
            </a:r>
          </a:p>
        </p:txBody>
      </p:sp>
      <p:graphicFrame>
        <p:nvGraphicFramePr>
          <p:cNvPr id="6" name="דיאגרמה 5">
            <a:extLst>
              <a:ext uri="{FF2B5EF4-FFF2-40B4-BE49-F238E27FC236}">
                <a16:creationId xmlns:a16="http://schemas.microsoft.com/office/drawing/2014/main" id="{4223A0C8-FE92-44E5-91F1-93369BC0E9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43084"/>
              </p:ext>
            </p:extLst>
          </p:nvPr>
        </p:nvGraphicFramePr>
        <p:xfrm>
          <a:off x="-330636" y="1829033"/>
          <a:ext cx="3765753" cy="510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3C227E2-C5AC-4BDA-A61D-8A43BB515C2F}"/>
              </a:ext>
            </a:extLst>
          </p:cNvPr>
          <p:cNvSpPr txBox="1"/>
          <p:nvPr/>
        </p:nvSpPr>
        <p:spPr>
          <a:xfrm rot="19966464">
            <a:off x="350761" y="1615881"/>
            <a:ext cx="127590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קורס אסטרטגיה</a:t>
            </a:r>
          </a:p>
        </p:txBody>
      </p: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92664E24-FD04-47B3-B52A-63C90BD3BA28}"/>
              </a:ext>
            </a:extLst>
          </p:cNvPr>
          <p:cNvCxnSpPr>
            <a:cxnSpLocks/>
          </p:cNvCxnSpPr>
          <p:nvPr/>
        </p:nvCxnSpPr>
        <p:spPr>
          <a:xfrm>
            <a:off x="1179094" y="2235920"/>
            <a:ext cx="415678" cy="666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90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-29981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קורס- הובלת שינוי במערכות ארגוניות דינמיות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(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It’s A VUCA World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/</a:t>
            </a:r>
            <a:r>
              <a:rPr lang="he-IL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2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פרופ' אורלי יחזקאל</a:t>
            </a: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ea typeface="Tahoma" panose="020B0604030504040204" pitchFamily="34" charset="0"/>
              <a:cs typeface="David" panose="020E0502060401010101" pitchFamily="34" charset="-79"/>
            </a:endParaRPr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0C77BA20-3E80-4D4D-BD48-FAD60D3D3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689290"/>
              </p:ext>
            </p:extLst>
          </p:nvPr>
        </p:nvGraphicFramePr>
        <p:xfrm>
          <a:off x="5653544" y="1754695"/>
          <a:ext cx="5548672" cy="4592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42374">
                  <a:extLst>
                    <a:ext uri="{9D8B030D-6E8A-4147-A177-3AD203B41FA5}">
                      <a16:colId xmlns:a16="http://schemas.microsoft.com/office/drawing/2014/main" val="2532067170"/>
                    </a:ext>
                  </a:extLst>
                </a:gridCol>
                <a:gridCol w="4906298">
                  <a:extLst>
                    <a:ext uri="{9D8B030D-6E8A-4147-A177-3AD203B41FA5}">
                      <a16:colId xmlns:a16="http://schemas.microsoft.com/office/drawing/2014/main" val="1264818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משך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622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rtl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ניהול בתנאי אי ודאות </a:t>
                      </a: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</a:t>
                      </a:r>
                      <a:r>
                        <a:rPr lang="en-US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VUCA</a:t>
                      </a: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  <a:p>
                      <a:pPr marL="285750" indent="-285750" algn="just" rtl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תיאוריית הכאוס בארגונים והשלכותיה הניהוליות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0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rtl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ממבנים ותהליכים מסורתיים למבנים שוברי פרדיגמ</a:t>
                      </a:r>
                      <a:r>
                        <a:rPr lang="he-IL" sz="16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ניתוח אירוע+ הרצאת אורח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91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ארגונים כמערכות פתוחות- אתגרים וכשלים ניהוליים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ניתוח אירוע + הרצאת אורח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521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הסתגלות לסביבה דינמית- תהליכי צמיחה ודעיכה ארגונים</a:t>
                      </a:r>
                    </a:p>
                    <a:p>
                      <a:pPr marL="285750" marR="0" lvl="0" indent="-285750" algn="just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ניתוח אירוע + הרצאת אורח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3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שינוי ארגוני ככלי אסטרטגי בסביבה תחרותית ודינמית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הובלת שינוי ארגוני- מבט הפרט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952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תרבות כנכס אסטרטגי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מנגנונים ליצירת חדשנות תוך ארגונית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36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sz="16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אתגרים מנהיגותיים וניהוליים בעולם מתחדש</a:t>
                      </a:r>
                    </a:p>
                    <a:p>
                      <a:pPr marL="285750" indent="-285750" algn="just" defTabSz="914400" rtl="1" eaLnBrk="1" latinLnBrk="0" hangingPunct="1">
                        <a:lnSpc>
                          <a:spcPts val="2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he-IL" sz="16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עיצוב ארגוני- מבט לעתיד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46370"/>
                  </a:ext>
                </a:extLst>
              </a:tr>
            </a:tbl>
          </a:graphicData>
        </a:graphic>
      </p:graphicFrame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7FBC9F76-D325-47BA-9C39-DB54CFE3FF94}"/>
              </a:ext>
            </a:extLst>
          </p:cNvPr>
          <p:cNvSpPr txBox="1">
            <a:spLocks/>
          </p:cNvSpPr>
          <p:nvPr/>
        </p:nvSpPr>
        <p:spPr>
          <a:xfrm>
            <a:off x="324465" y="1514076"/>
            <a:ext cx="5024283" cy="50372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תפיסת הלמידה: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התאמה לארגונים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המיוצגים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שילוב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ניתוחי אירוע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שילוב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מנהלים בכירים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חניך- שילוב ניסיונם בתוכנית הקורס 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חניכים-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חיבור לפיתוח אישי וכניסה לתפקיד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חיבור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לקורס אסטרטגיה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ולתפיסת העיצוב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חיבור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לשעת מפקד ומפגשי בכירים</a:t>
            </a:r>
          </a:p>
        </p:txBody>
      </p:sp>
    </p:spTree>
    <p:extLst>
      <p:ext uri="{BB962C8B-B14F-4D97-AF65-F5344CB8AC3E}">
        <p14:creationId xmlns:p14="http://schemas.microsoft.com/office/powerpoint/2010/main" val="2489938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נקודות להחלטה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5289753" y="1716326"/>
            <a:ext cx="6172200" cy="43010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תכולות אשכול הבכירות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המנטורינג חובה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והקצאת חלונות זמן בגרף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בירור תפקיד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והצוות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בתהליך הפיתוח האישי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 בכירים+ שעות מפקד+ במות חניך- כיצד נשלבם באשכול?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רפלקציה 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מקוון +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יומן מסע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אישי מסכם</a:t>
            </a:r>
            <a:endParaRPr lang="he-IL" sz="2000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E1C8CBA9-FC2F-400A-A67B-35ED276F8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06472"/>
              </p:ext>
            </p:extLst>
          </p:nvPr>
        </p:nvGraphicFramePr>
        <p:xfrm>
          <a:off x="595311" y="1933891"/>
          <a:ext cx="4345857" cy="4490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10815">
                  <a:extLst>
                    <a:ext uri="{9D8B030D-6E8A-4147-A177-3AD203B41FA5}">
                      <a16:colId xmlns:a16="http://schemas.microsoft.com/office/drawing/2014/main" val="2310793798"/>
                    </a:ext>
                  </a:extLst>
                </a:gridCol>
                <a:gridCol w="1186423">
                  <a:extLst>
                    <a:ext uri="{9D8B030D-6E8A-4147-A177-3AD203B41FA5}">
                      <a16:colId xmlns:a16="http://schemas.microsoft.com/office/drawing/2014/main" val="3272654354"/>
                    </a:ext>
                  </a:extLst>
                </a:gridCol>
                <a:gridCol w="1448619">
                  <a:extLst>
                    <a:ext uri="{9D8B030D-6E8A-4147-A177-3AD203B41FA5}">
                      <a16:colId xmlns:a16="http://schemas.microsoft.com/office/drawing/2014/main" val="269887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תוכן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היקף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58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בניית צוות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חדש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6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אבחון אישי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קיים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5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תוכנית </a:t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מנטורינג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Offline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לחייב</a:t>
                      </a:r>
                      <a: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חלון 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בלו"ז</a:t>
                      </a: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59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סדנת השפעה </a:t>
                      </a:r>
                    </a:p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והעבר מסר 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+mj-cs"/>
                        </a:rPr>
                        <a:t>(</a:t>
                      </a:r>
                      <a:r>
                        <a:rPr lang="en-US" sz="1400" dirty="0">
                          <a:latin typeface="David" panose="020E0502060401010101" pitchFamily="34" charset="-79"/>
                          <a:cs typeface="+mj-cs"/>
                        </a:rPr>
                        <a:t>TED</a:t>
                      </a:r>
                      <a:r>
                        <a:rPr lang="he-IL" sz="1400" dirty="0">
                          <a:latin typeface="David" panose="020E0502060401010101" pitchFamily="34" charset="-79"/>
                          <a:cs typeface="+mj-cs"/>
                        </a:rPr>
                        <a:t>)</a:t>
                      </a:r>
                      <a:endParaRPr lang="he-IL" dirty="0">
                        <a:latin typeface="David" panose="020E0502060401010101" pitchFamily="34" charset="-79"/>
                        <a:cs typeface="+mj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תוספת יום 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וללא בחירה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קורס מנהיגות מובילת שינוי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1800" b="1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חדש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920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ימי הכנה </a:t>
                      </a:r>
                      <a:br>
                        <a:rPr lang="en-US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</a:b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לכניסה לתפקיד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 משכים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קיבוע בגרף</a:t>
                      </a:r>
                      <a:endParaRPr lang="he-IL" b="1" dirty="0">
                        <a:solidFill>
                          <a:schemeClr val="accent2"/>
                        </a:solidFill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407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32~ משכים (8 ימים)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he-IL" sz="1800" b="1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כדאי</a:t>
                      </a:r>
                      <a:r>
                        <a:rPr lang="he-IL" sz="1800" b="1" kern="1200" dirty="0">
                          <a:solidFill>
                            <a:schemeClr val="accent2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  <a:sym typeface="Wingdings" panose="05000000000000000000" pitchFamily="2" charset="2"/>
                        </a:rPr>
                        <a:t></a:t>
                      </a:r>
                      <a:endParaRPr lang="he-IL" sz="1800" b="1" kern="1200" dirty="0">
                        <a:solidFill>
                          <a:schemeClr val="accent2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8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074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BDCA12D-B90F-4FD1-BDE1-6100E670AFE3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2127" y="2782074"/>
            <a:ext cx="8568952" cy="13619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e-IL" sz="6000" b="1" dirty="0">
                <a:ln>
                  <a:solidFill>
                    <a:srgbClr val="04617B"/>
                  </a:solidFill>
                </a:ln>
                <a:solidFill>
                  <a:srgbClr val="0F6FC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Hatzvi" pitchFamily="2" charset="-79"/>
                <a:cs typeface="Guttman Hatzvi" pitchFamily="2" charset="-79"/>
              </a:rPr>
              <a:t>שקפי מגירה</a:t>
            </a:r>
          </a:p>
        </p:txBody>
      </p:sp>
    </p:spTree>
    <p:extLst>
      <p:ext uri="{BB962C8B-B14F-4D97-AF65-F5344CB8AC3E}">
        <p14:creationId xmlns:p14="http://schemas.microsoft.com/office/powerpoint/2010/main" val="984251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מוכנות לתפקיד בכיר- הכנה בבית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877528" y="1595136"/>
            <a:ext cx="10053485" cy="50416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הכן את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 המשובים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אותם תעביר לחברי הרביעייה והתכונן לשיחות המשוב שתקבל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הכן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נושא ודילמה מחודדת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להתייעצות עמיתים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התכונן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לשיחת משוב מסכמת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מדריך הצוות וכן עם מפקד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התחל כתיבת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נייר סיכום 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לשנת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(התייחס למסמך יעדים אישי מתחילת השנה)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קבע עם חניכים מהמחזור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יעדים משותפים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ל'אחרי מב"ל'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(טוו את רשת הקשרים)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סיים וסכם את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תהליך המנטורינג</a:t>
            </a:r>
            <a:r>
              <a:rPr lang="en-US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קואצ'ינג אישי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נצל הזמן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לעיבוי מוכנותך לתפקיד-</a:t>
            </a:r>
          </a:p>
          <a:p>
            <a:pPr marL="895350" lvl="2" indent="-3540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אבחון היחידה</a:t>
            </a:r>
            <a:r>
              <a:rPr lang="en-US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התפקיד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ופגישות עם גורמי מפתח ('הורדת גרסת 2017')</a:t>
            </a:r>
          </a:p>
          <a:p>
            <a:pPr marL="895350" lvl="2" indent="-3540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קריאת חומרים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הובלת שינוי</a:t>
            </a:r>
            <a:r>
              <a:rPr lang="en-US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הארגון אליו הולכים </a:t>
            </a:r>
            <a:r>
              <a:rPr lang="he-IL" sz="16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וכו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'..</a:t>
            </a:r>
          </a:p>
          <a:p>
            <a:pPr marL="895350" lvl="2" indent="-354013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'דלת פתוחה'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למפקד המכללות להתייעצות אישית וגורמים נוספים בסביבת המכללות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4822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מוכנות לתפקיד בכיר- אמצעים</a:t>
            </a:r>
            <a:endParaRPr lang="he-IL" sz="3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524000" y="1595136"/>
            <a:ext cx="9407013" cy="4815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תדריך במליאה ליומיים מוכנות לתפקיד בכיר (אורן- 30 דק')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משובי עמיתים-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פריסת השיחות בכל מרחב </a:t>
            </a:r>
            <a:r>
              <a:rPr lang="he-IL" sz="20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(16 מקומות שקטים לישיבה בזוגות)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התייעצות עמיתים-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פריסה בכל מרחב </a:t>
            </a:r>
            <a:r>
              <a:rPr lang="he-IL" sz="20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(8 מקומות לישיבה ברביעיות)</a:t>
            </a:r>
          </a:p>
          <a:p>
            <a:pPr marL="192087" lvl="1" indent="0">
              <a:lnSpc>
                <a:spcPct val="15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u="sng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עזרים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עזר- אופן העברת משוב אפקטיבי+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טופס עזר להכנת משוב לעמית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עזר למוכנות להתייעצות עמיתים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משוב והערכה עצמית לשיחת סיכום עם  המדריך ומפקד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18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הוראות לנייר אישי מסכם מב"ל</a:t>
            </a:r>
          </a:p>
          <a:p>
            <a:pPr marL="192087" lvl="1" indent="0" algn="ctr">
              <a:lnSpc>
                <a:spcPct val="15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לתרגם הכל (כולל מצגת ההסבר לאנגלית)</a:t>
            </a:r>
          </a:p>
          <a:p>
            <a:pPr marL="554037" lvl="1" indent="-361950">
              <a:lnSpc>
                <a:spcPct val="20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019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מלבן: פינות מעוגלות 146">
            <a:extLst>
              <a:ext uri="{FF2B5EF4-FFF2-40B4-BE49-F238E27FC236}">
                <a16:creationId xmlns:a16="http://schemas.microsoft.com/office/drawing/2014/main" id="{7C2ACE3E-C95A-452E-8A73-F139B177C347}"/>
              </a:ext>
            </a:extLst>
          </p:cNvPr>
          <p:cNvSpPr/>
          <p:nvPr/>
        </p:nvSpPr>
        <p:spPr>
          <a:xfrm>
            <a:off x="8240236" y="1396407"/>
            <a:ext cx="3744000" cy="529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120" name="קבוצה 119">
            <a:extLst>
              <a:ext uri="{FF2B5EF4-FFF2-40B4-BE49-F238E27FC236}">
                <a16:creationId xmlns:a16="http://schemas.microsoft.com/office/drawing/2014/main" id="{7DAB40F4-78D7-43D6-81AE-1F727F864FC8}"/>
              </a:ext>
            </a:extLst>
          </p:cNvPr>
          <p:cNvGrpSpPr/>
          <p:nvPr/>
        </p:nvGrpSpPr>
        <p:grpSpPr>
          <a:xfrm rot="366289">
            <a:off x="10944445" y="2111897"/>
            <a:ext cx="992372" cy="992372"/>
            <a:chOff x="8450622" y="4625511"/>
            <a:chExt cx="992372" cy="992372"/>
          </a:xfrm>
        </p:grpSpPr>
        <p:pic>
          <p:nvPicPr>
            <p:cNvPr id="118" name="גרפיקה 117" descr="לוח">
              <a:extLst>
                <a:ext uri="{FF2B5EF4-FFF2-40B4-BE49-F238E27FC236}">
                  <a16:creationId xmlns:a16="http://schemas.microsoft.com/office/drawing/2014/main" id="{792993C4-5E38-4669-9C46-36BF47154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50622" y="4625511"/>
              <a:ext cx="992372" cy="992372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94F632F-A374-4617-BB1E-D9EF474585E5}"/>
                </a:ext>
              </a:extLst>
            </p:cNvPr>
            <p:cNvSpPr txBox="1"/>
            <p:nvPr/>
          </p:nvSpPr>
          <p:spPr>
            <a:xfrm>
              <a:off x="8553403" y="4862557"/>
              <a:ext cx="786809" cy="646331"/>
            </a:xfrm>
            <a:prstGeom prst="rect">
              <a:avLst/>
            </a:prstGeom>
            <a:noFill/>
          </p:spPr>
          <p:txBody>
            <a:bodyPr wrap="square" lIns="0" tIns="0" rIns="0" bIns="0" rtlCol="1">
              <a:spAutoFit/>
            </a:bodyPr>
            <a:lstStyle/>
            <a:p>
              <a:pPr algn="ctr"/>
              <a:r>
                <a:rPr lang="he-IL" sz="1400" dirty="0">
                  <a:latin typeface="David" panose="020E0502060401010101" pitchFamily="34" charset="-79"/>
                  <a:cs typeface="David" panose="020E0502060401010101" pitchFamily="34" charset="-79"/>
                </a:rPr>
                <a:t>שאלון</a:t>
              </a:r>
              <a:br>
                <a:rPr lang="en-US" sz="1400" dirty="0"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400" dirty="0">
                  <a:latin typeface="David" panose="020E0502060401010101" pitchFamily="34" charset="-79"/>
                  <a:cs typeface="David" panose="020E0502060401010101" pitchFamily="34" charset="-79"/>
                </a:rPr>
                <a:t>יעדים אישיים</a:t>
              </a: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פריסת אשכול הבכירות</a:t>
            </a:r>
          </a:p>
        </p:txBody>
      </p:sp>
      <p:sp>
        <p:nvSpPr>
          <p:cNvPr id="27" name="מלבן מעוגל 10">
            <a:extLst>
              <a:ext uri="{FF2B5EF4-FFF2-40B4-BE49-F238E27FC236}">
                <a16:creationId xmlns:a16="http://schemas.microsoft.com/office/drawing/2014/main" id="{7B66CE42-AB0B-41C4-8E9F-188478FFFCAB}"/>
              </a:ext>
            </a:extLst>
          </p:cNvPr>
          <p:cNvSpPr/>
          <p:nvPr/>
        </p:nvSpPr>
        <p:spPr>
          <a:xfrm>
            <a:off x="8456236" y="1655419"/>
            <a:ext cx="3312000" cy="3600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אבחון יעדי הבכירות</a:t>
            </a:r>
          </a:p>
        </p:txBody>
      </p:sp>
      <p:sp>
        <p:nvSpPr>
          <p:cNvPr id="99" name="מלבן מעוגל 11">
            <a:extLst>
              <a:ext uri="{FF2B5EF4-FFF2-40B4-BE49-F238E27FC236}">
                <a16:creationId xmlns:a16="http://schemas.microsoft.com/office/drawing/2014/main" id="{F9401BFE-3191-4580-BC5E-6561D15A338D}"/>
              </a:ext>
            </a:extLst>
          </p:cNvPr>
          <p:cNvSpPr/>
          <p:nvPr/>
        </p:nvSpPr>
        <p:spPr>
          <a:xfrm>
            <a:off x="10845016" y="2962727"/>
            <a:ext cx="1080000" cy="57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שיחת פתיחה עם המדריך</a:t>
            </a:r>
          </a:p>
        </p:txBody>
      </p:sp>
      <p:sp>
        <p:nvSpPr>
          <p:cNvPr id="101" name="מלבן מעוגל 11">
            <a:extLst>
              <a:ext uri="{FF2B5EF4-FFF2-40B4-BE49-F238E27FC236}">
                <a16:creationId xmlns:a16="http://schemas.microsoft.com/office/drawing/2014/main" id="{412FA86E-9486-475B-AF06-125E65C9D272}"/>
              </a:ext>
            </a:extLst>
          </p:cNvPr>
          <p:cNvSpPr/>
          <p:nvPr/>
        </p:nvSpPr>
        <p:spPr>
          <a:xfrm>
            <a:off x="9593502" y="2967692"/>
            <a:ext cx="1080000" cy="57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מפגשי</a:t>
            </a:r>
            <a:br>
              <a:rPr lang="en-US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רשת</a:t>
            </a:r>
          </a:p>
        </p:txBody>
      </p:sp>
      <p:sp>
        <p:nvSpPr>
          <p:cNvPr id="106" name="מלבן מעוגל 53">
            <a:extLst>
              <a:ext uri="{FF2B5EF4-FFF2-40B4-BE49-F238E27FC236}">
                <a16:creationId xmlns:a16="http://schemas.microsoft.com/office/drawing/2014/main" id="{7108EFEA-2035-4782-ADFD-75C0CDDFCBBE}"/>
              </a:ext>
            </a:extLst>
          </p:cNvPr>
          <p:cNvSpPr/>
          <p:nvPr/>
        </p:nvSpPr>
        <p:spPr>
          <a:xfrm>
            <a:off x="8402236" y="3890025"/>
            <a:ext cx="3420000" cy="432000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בניית צוות </a:t>
            </a:r>
            <a:r>
              <a:rPr lang="he-IL" sz="16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אורגני לומד +אמנה</a:t>
            </a:r>
          </a:p>
        </p:txBody>
      </p:sp>
      <p:sp>
        <p:nvSpPr>
          <p:cNvPr id="107" name="מלבן מעוגל 53">
            <a:extLst>
              <a:ext uri="{FF2B5EF4-FFF2-40B4-BE49-F238E27FC236}">
                <a16:creationId xmlns:a16="http://schemas.microsoft.com/office/drawing/2014/main" id="{F4693508-EC75-4CD1-ACB7-5E03E73476F1}"/>
              </a:ext>
            </a:extLst>
          </p:cNvPr>
          <p:cNvSpPr/>
          <p:nvPr/>
        </p:nvSpPr>
        <p:spPr>
          <a:xfrm>
            <a:off x="8402236" y="4730766"/>
            <a:ext cx="3420000" cy="43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6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אבחון אישי- </a:t>
            </a:r>
            <a:r>
              <a:rPr lang="he-IL" sz="16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הגדרת יעדים לפיתוח</a:t>
            </a:r>
          </a:p>
        </p:txBody>
      </p:sp>
      <p:sp>
        <p:nvSpPr>
          <p:cNvPr id="108" name="מלבן מעוגל 11">
            <a:extLst>
              <a:ext uri="{FF2B5EF4-FFF2-40B4-BE49-F238E27FC236}">
                <a16:creationId xmlns:a16="http://schemas.microsoft.com/office/drawing/2014/main" id="{7EAF981A-76DA-4F65-A9B4-DD19533FC129}"/>
              </a:ext>
            </a:extLst>
          </p:cNvPr>
          <p:cNvSpPr/>
          <p:nvPr/>
        </p:nvSpPr>
        <p:spPr>
          <a:xfrm rot="231713">
            <a:off x="10705810" y="5199724"/>
            <a:ext cx="1080000" cy="57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</a:t>
            </a:r>
            <a:br>
              <a:rPr lang="en-US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מרכז הערכה </a:t>
            </a:r>
            <a:r>
              <a:rPr lang="he-IL" sz="1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(אופציה)</a:t>
            </a:r>
          </a:p>
        </p:txBody>
      </p:sp>
      <p:grpSp>
        <p:nvGrpSpPr>
          <p:cNvPr id="125" name="קבוצה 124">
            <a:extLst>
              <a:ext uri="{FF2B5EF4-FFF2-40B4-BE49-F238E27FC236}">
                <a16:creationId xmlns:a16="http://schemas.microsoft.com/office/drawing/2014/main" id="{847C5C03-1FBA-46C3-A05E-51091F239C74}"/>
              </a:ext>
            </a:extLst>
          </p:cNvPr>
          <p:cNvGrpSpPr/>
          <p:nvPr/>
        </p:nvGrpSpPr>
        <p:grpSpPr>
          <a:xfrm>
            <a:off x="8349886" y="2115436"/>
            <a:ext cx="1091801" cy="1426830"/>
            <a:chOff x="12730521" y="2030372"/>
            <a:chExt cx="1091801" cy="1426830"/>
          </a:xfrm>
        </p:grpSpPr>
        <p:grpSp>
          <p:nvGrpSpPr>
            <p:cNvPr id="121" name="קבוצה 120">
              <a:extLst>
                <a:ext uri="{FF2B5EF4-FFF2-40B4-BE49-F238E27FC236}">
                  <a16:creationId xmlns:a16="http://schemas.microsoft.com/office/drawing/2014/main" id="{37E76F94-6FF8-41AF-A0C2-16D5D55D031A}"/>
                </a:ext>
              </a:extLst>
            </p:cNvPr>
            <p:cNvGrpSpPr/>
            <p:nvPr/>
          </p:nvGrpSpPr>
          <p:grpSpPr>
            <a:xfrm rot="366289">
              <a:off x="12829950" y="2030372"/>
              <a:ext cx="992372" cy="992372"/>
              <a:chOff x="8450622" y="4625511"/>
              <a:chExt cx="992372" cy="992372"/>
            </a:xfrm>
          </p:grpSpPr>
          <p:pic>
            <p:nvPicPr>
              <p:cNvPr id="122" name="גרפיקה 121" descr="לוח">
                <a:extLst>
                  <a:ext uri="{FF2B5EF4-FFF2-40B4-BE49-F238E27FC236}">
                    <a16:creationId xmlns:a16="http://schemas.microsoft.com/office/drawing/2014/main" id="{F761318C-E8C6-4DCC-90C4-B72613BCF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450622" y="4625511"/>
                <a:ext cx="992372" cy="992372"/>
              </a:xfrm>
              <a:prstGeom prst="rect">
                <a:avLst/>
              </a:prstGeom>
            </p:spPr>
          </p:pic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E940527C-8F25-42F3-A38D-16FCBD6224AB}"/>
                  </a:ext>
                </a:extLst>
              </p:cNvPr>
              <p:cNvSpPr txBox="1"/>
              <p:nvPr/>
            </p:nvSpPr>
            <p:spPr>
              <a:xfrm>
                <a:off x="8552272" y="4851983"/>
                <a:ext cx="786809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algn="ctr"/>
                <a:r>
                  <a:rPr lang="he-IL" sz="14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שאלון</a:t>
                </a:r>
                <a:br>
                  <a:rPr lang="en-US" sz="1400" dirty="0">
                    <a:latin typeface="David" panose="020E0502060401010101" pitchFamily="34" charset="-79"/>
                    <a:cs typeface="David" panose="020E0502060401010101" pitchFamily="34" charset="-79"/>
                  </a:rPr>
                </a:br>
                <a:r>
                  <a:rPr lang="he-IL" sz="1400" dirty="0">
                    <a:latin typeface="David" panose="020E0502060401010101" pitchFamily="34" charset="-79"/>
                    <a:cs typeface="David" panose="020E0502060401010101" pitchFamily="34" charset="-79"/>
                  </a:rPr>
                  <a:t>מיפוי צרכים</a:t>
                </a:r>
              </a:p>
            </p:txBody>
          </p:sp>
        </p:grpSp>
        <p:sp>
          <p:nvSpPr>
            <p:cNvPr id="124" name="מלבן מעוגל 11">
              <a:extLst>
                <a:ext uri="{FF2B5EF4-FFF2-40B4-BE49-F238E27FC236}">
                  <a16:creationId xmlns:a16="http://schemas.microsoft.com/office/drawing/2014/main" id="{9E19E01C-0BAB-4D71-A4F4-67AA6C7387B9}"/>
                </a:ext>
              </a:extLst>
            </p:cNvPr>
            <p:cNvSpPr/>
            <p:nvPr/>
          </p:nvSpPr>
          <p:spPr>
            <a:xfrm>
              <a:off x="12730521" y="2881202"/>
              <a:ext cx="1080000" cy="57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הצגת </a:t>
              </a:r>
              <a:br>
                <a:rPr lang="en-US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אשכול בכירות</a:t>
              </a:r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4387BD77-7B20-4A3A-A510-47336863B276}"/>
              </a:ext>
            </a:extLst>
          </p:cNvPr>
          <p:cNvSpPr txBox="1"/>
          <p:nvPr/>
        </p:nvSpPr>
        <p:spPr>
          <a:xfrm>
            <a:off x="9298846" y="5872408"/>
            <a:ext cx="166931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accent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עונת </a:t>
            </a:r>
            <a:br>
              <a:rPr lang="en-US" b="1" dirty="0">
                <a:solidFill>
                  <a:schemeClr val="accent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b="1" dirty="0">
                <a:solidFill>
                  <a:schemeClr val="accent2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התשתית</a:t>
            </a:r>
          </a:p>
        </p:txBody>
      </p:sp>
      <p:sp>
        <p:nvSpPr>
          <p:cNvPr id="158" name="פיצוץ 1 129">
            <a:extLst>
              <a:ext uri="{FF2B5EF4-FFF2-40B4-BE49-F238E27FC236}">
                <a16:creationId xmlns:a16="http://schemas.microsoft.com/office/drawing/2014/main" id="{958F54AD-8987-4DF3-B21E-B1EBF61A766C}"/>
              </a:ext>
            </a:extLst>
          </p:cNvPr>
          <p:cNvSpPr/>
          <p:nvPr/>
        </p:nvSpPr>
        <p:spPr>
          <a:xfrm>
            <a:off x="8399360" y="4564318"/>
            <a:ext cx="698951" cy="330411"/>
          </a:xfrm>
          <a:prstGeom prst="irregularSeal1">
            <a:avLst/>
          </a:prstGeom>
          <a:solidFill>
            <a:srgbClr val="F86F4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ISMO</a:t>
            </a:r>
            <a:endParaRPr lang="he-IL" sz="1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פיצוץ 1 129">
            <a:extLst>
              <a:ext uri="{FF2B5EF4-FFF2-40B4-BE49-F238E27FC236}">
                <a16:creationId xmlns:a16="http://schemas.microsoft.com/office/drawing/2014/main" id="{DDCCC2AE-A64A-475B-A2F6-6CF511712000}"/>
              </a:ext>
            </a:extLst>
          </p:cNvPr>
          <p:cNvSpPr/>
          <p:nvPr/>
        </p:nvSpPr>
        <p:spPr>
          <a:xfrm>
            <a:off x="8352880" y="3684938"/>
            <a:ext cx="698951" cy="330411"/>
          </a:xfrm>
          <a:prstGeom prst="irregularSeal1">
            <a:avLst/>
          </a:prstGeom>
          <a:solidFill>
            <a:srgbClr val="F86F4A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ISMO</a:t>
            </a:r>
            <a:endParaRPr lang="he-IL" sz="1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1" name="אליפסה 160">
            <a:extLst>
              <a:ext uri="{FF2B5EF4-FFF2-40B4-BE49-F238E27FC236}">
                <a16:creationId xmlns:a16="http://schemas.microsoft.com/office/drawing/2014/main" id="{62656811-7F64-4890-92C6-88A086288D89}"/>
              </a:ext>
            </a:extLst>
          </p:cNvPr>
          <p:cNvSpPr/>
          <p:nvPr/>
        </p:nvSpPr>
        <p:spPr>
          <a:xfrm>
            <a:off x="11319362" y="3684938"/>
            <a:ext cx="605653" cy="3161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תאריך?</a:t>
            </a:r>
          </a:p>
        </p:txBody>
      </p:sp>
      <p:sp>
        <p:nvSpPr>
          <p:cNvPr id="162" name="אליפסה 161">
            <a:extLst>
              <a:ext uri="{FF2B5EF4-FFF2-40B4-BE49-F238E27FC236}">
                <a16:creationId xmlns:a16="http://schemas.microsoft.com/office/drawing/2014/main" id="{F9C0E8AA-367B-4D33-97F7-F81AB3CA03C4}"/>
              </a:ext>
            </a:extLst>
          </p:cNvPr>
          <p:cNvSpPr/>
          <p:nvPr/>
        </p:nvSpPr>
        <p:spPr>
          <a:xfrm>
            <a:off x="11319361" y="4577602"/>
            <a:ext cx="605653" cy="3161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/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תאריך?</a:t>
            </a:r>
          </a:p>
        </p:txBody>
      </p:sp>
      <p:grpSp>
        <p:nvGrpSpPr>
          <p:cNvPr id="167" name="קבוצה 166">
            <a:extLst>
              <a:ext uri="{FF2B5EF4-FFF2-40B4-BE49-F238E27FC236}">
                <a16:creationId xmlns:a16="http://schemas.microsoft.com/office/drawing/2014/main" id="{3D6EDA63-2F67-4E60-B2FD-48D32F8199BA}"/>
              </a:ext>
            </a:extLst>
          </p:cNvPr>
          <p:cNvGrpSpPr/>
          <p:nvPr/>
        </p:nvGrpSpPr>
        <p:grpSpPr>
          <a:xfrm>
            <a:off x="4256557" y="1396407"/>
            <a:ext cx="3744000" cy="5292000"/>
            <a:chOff x="4256557" y="1396407"/>
            <a:chExt cx="3744000" cy="5292000"/>
          </a:xfrm>
        </p:grpSpPr>
        <p:sp>
          <p:nvSpPr>
            <p:cNvPr id="148" name="מלבן: פינות מעוגלות 147">
              <a:extLst>
                <a:ext uri="{FF2B5EF4-FFF2-40B4-BE49-F238E27FC236}">
                  <a16:creationId xmlns:a16="http://schemas.microsoft.com/office/drawing/2014/main" id="{84D2DC15-7D00-412D-BAD7-8C32E93AFE4C}"/>
                </a:ext>
              </a:extLst>
            </p:cNvPr>
            <p:cNvSpPr/>
            <p:nvPr/>
          </p:nvSpPr>
          <p:spPr>
            <a:xfrm>
              <a:off x="4256557" y="1396407"/>
              <a:ext cx="3744000" cy="529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57" name="מלבן מעוגל 74">
              <a:extLst>
                <a:ext uri="{FF2B5EF4-FFF2-40B4-BE49-F238E27FC236}">
                  <a16:creationId xmlns:a16="http://schemas.microsoft.com/office/drawing/2014/main" id="{9039E53C-C25B-4C38-AF31-F5E4589C18A9}"/>
                </a:ext>
              </a:extLst>
            </p:cNvPr>
            <p:cNvSpPr/>
            <p:nvPr/>
          </p:nvSpPr>
          <p:spPr>
            <a:xfrm>
              <a:off x="4472557" y="1617278"/>
              <a:ext cx="3312000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תרגול יעדי בכירות</a:t>
              </a:r>
            </a:p>
          </p:txBody>
        </p:sp>
        <p:sp>
          <p:nvSpPr>
            <p:cNvPr id="109" name="מלבן מעוגל 53">
              <a:extLst>
                <a:ext uri="{FF2B5EF4-FFF2-40B4-BE49-F238E27FC236}">
                  <a16:creationId xmlns:a16="http://schemas.microsoft.com/office/drawing/2014/main" id="{A5C7F075-D0C3-4AAA-879D-8EDB3B1B5284}"/>
                </a:ext>
              </a:extLst>
            </p:cNvPr>
            <p:cNvSpPr/>
            <p:nvPr/>
          </p:nvSpPr>
          <p:spPr>
            <a:xfrm>
              <a:off x="4562557" y="4015754"/>
              <a:ext cx="3132000" cy="57600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סדנת מיומנות-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העברת מסר והשפעה (דו-יומי)</a:t>
              </a:r>
            </a:p>
          </p:txBody>
        </p:sp>
        <p:sp>
          <p:nvSpPr>
            <p:cNvPr id="110" name="מלבן מעוגל 53">
              <a:extLst>
                <a:ext uri="{FF2B5EF4-FFF2-40B4-BE49-F238E27FC236}">
                  <a16:creationId xmlns:a16="http://schemas.microsoft.com/office/drawing/2014/main" id="{2C270E5D-2F93-43C9-92CF-626A093DF02B}"/>
                </a:ext>
              </a:extLst>
            </p:cNvPr>
            <p:cNvSpPr/>
            <p:nvPr/>
          </p:nvSpPr>
          <p:spPr>
            <a:xfrm>
              <a:off x="4562557" y="2305329"/>
              <a:ext cx="3132000" cy="720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תוכנית מנטורינג-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קבלה</a:t>
              </a:r>
              <a:r>
                <a:rPr lang="en-US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העברה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(אפשרות לקואצי'נג)</a:t>
              </a:r>
            </a:p>
          </p:txBody>
        </p:sp>
        <p:sp>
          <p:nvSpPr>
            <p:cNvPr id="111" name="מלבן מעוגל 53">
              <a:extLst>
                <a:ext uri="{FF2B5EF4-FFF2-40B4-BE49-F238E27FC236}">
                  <a16:creationId xmlns:a16="http://schemas.microsoft.com/office/drawing/2014/main" id="{6F769A20-1582-4D2C-A919-584F346FBE4F}"/>
                </a:ext>
              </a:extLst>
            </p:cNvPr>
            <p:cNvSpPr/>
            <p:nvPr/>
          </p:nvSpPr>
          <p:spPr>
            <a:xfrm>
              <a:off x="4562557" y="4769773"/>
              <a:ext cx="3132000" cy="288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משוב מעצב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ע"י מדריך הצוות</a:t>
              </a:r>
            </a:p>
          </p:txBody>
        </p:sp>
        <p:sp>
          <p:nvSpPr>
            <p:cNvPr id="133" name="מלבן מעוגל 11">
              <a:extLst>
                <a:ext uri="{FF2B5EF4-FFF2-40B4-BE49-F238E27FC236}">
                  <a16:creationId xmlns:a16="http://schemas.microsoft.com/office/drawing/2014/main" id="{80156A38-251D-4CD0-9A20-9619AB9087F4}"/>
                </a:ext>
              </a:extLst>
            </p:cNvPr>
            <p:cNvSpPr/>
            <p:nvPr/>
          </p:nvSpPr>
          <p:spPr>
            <a:xfrm rot="231713">
              <a:off x="6607183" y="5093490"/>
              <a:ext cx="1080000" cy="57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פורום התפתחות </a:t>
              </a:r>
              <a:br>
                <a:rPr lang="en-US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ע"י הסגל</a:t>
              </a:r>
              <a:endParaRPr lang="he-IL" sz="1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420F430B-9B4A-4E2E-85B9-11FC26D3EDB0}"/>
                </a:ext>
              </a:extLst>
            </p:cNvPr>
            <p:cNvSpPr txBox="1"/>
            <p:nvPr/>
          </p:nvSpPr>
          <p:spPr>
            <a:xfrm>
              <a:off x="5290487" y="5872828"/>
              <a:ext cx="166931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accent2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עונת </a:t>
              </a:r>
              <a:br>
                <a:rPr lang="en-US" b="1" dirty="0">
                  <a:solidFill>
                    <a:schemeClr val="accent2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</a:br>
              <a:r>
                <a:rPr lang="he-IL" b="1" dirty="0">
                  <a:solidFill>
                    <a:schemeClr val="accent2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הליבה</a:t>
              </a:r>
            </a:p>
          </p:txBody>
        </p:sp>
        <p:sp>
          <p:nvSpPr>
            <p:cNvPr id="157" name="מלבן מעוגל 11">
              <a:extLst>
                <a:ext uri="{FF2B5EF4-FFF2-40B4-BE49-F238E27FC236}">
                  <a16:creationId xmlns:a16="http://schemas.microsoft.com/office/drawing/2014/main" id="{1D82DBE4-BC79-4C11-883B-E12FC9B527EC}"/>
                </a:ext>
              </a:extLst>
            </p:cNvPr>
            <p:cNvSpPr/>
            <p:nvPr/>
          </p:nvSpPr>
          <p:spPr>
            <a:xfrm>
              <a:off x="4827184" y="3212602"/>
              <a:ext cx="2596371" cy="57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מיצוי המרחב </a:t>
              </a:r>
              <a:r>
                <a:rPr lang="he-IL" sz="1600" b="1" dirty="0" err="1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הקורסי</a:t>
              </a: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 </a:t>
              </a:r>
              <a:br>
                <a:rPr lang="en-US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מטלות, התנסויות לפיתוח החניך</a:t>
              </a:r>
            </a:p>
          </p:txBody>
        </p:sp>
        <p:sp>
          <p:nvSpPr>
            <p:cNvPr id="160" name="פיצוץ 1 129">
              <a:extLst>
                <a:ext uri="{FF2B5EF4-FFF2-40B4-BE49-F238E27FC236}">
                  <a16:creationId xmlns:a16="http://schemas.microsoft.com/office/drawing/2014/main" id="{66E89E47-BBE8-4EA5-BFF3-5FDCF249D3BC}"/>
                </a:ext>
              </a:extLst>
            </p:cNvPr>
            <p:cNvSpPr/>
            <p:nvPr/>
          </p:nvSpPr>
          <p:spPr>
            <a:xfrm>
              <a:off x="4542280" y="3835727"/>
              <a:ext cx="698951" cy="330411"/>
            </a:xfrm>
            <a:prstGeom prst="irregularSeal1">
              <a:avLst/>
            </a:prstGeom>
            <a:solidFill>
              <a:srgbClr val="F86F4A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ISMO</a:t>
              </a:r>
              <a:endParaRPr lang="he-IL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אליפסה 162">
              <a:extLst>
                <a:ext uri="{FF2B5EF4-FFF2-40B4-BE49-F238E27FC236}">
                  <a16:creationId xmlns:a16="http://schemas.microsoft.com/office/drawing/2014/main" id="{632DC5D0-CF5E-4FE7-8CAB-378828B67FD0}"/>
                </a:ext>
              </a:extLst>
            </p:cNvPr>
            <p:cNvSpPr/>
            <p:nvPr/>
          </p:nvSpPr>
          <p:spPr>
            <a:xfrm>
              <a:off x="7251806" y="3761609"/>
              <a:ext cx="605653" cy="316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תאריך?</a:t>
              </a:r>
            </a:p>
          </p:txBody>
        </p:sp>
      </p:grpSp>
      <p:grpSp>
        <p:nvGrpSpPr>
          <p:cNvPr id="168" name="קבוצה 167">
            <a:extLst>
              <a:ext uri="{FF2B5EF4-FFF2-40B4-BE49-F238E27FC236}">
                <a16:creationId xmlns:a16="http://schemas.microsoft.com/office/drawing/2014/main" id="{417E244E-3FC5-4887-A878-90D38B9935BE}"/>
              </a:ext>
            </a:extLst>
          </p:cNvPr>
          <p:cNvGrpSpPr/>
          <p:nvPr/>
        </p:nvGrpSpPr>
        <p:grpSpPr>
          <a:xfrm>
            <a:off x="208716" y="1396407"/>
            <a:ext cx="3744000" cy="5292000"/>
            <a:chOff x="208716" y="1396407"/>
            <a:chExt cx="3744000" cy="5292000"/>
          </a:xfrm>
        </p:grpSpPr>
        <p:sp>
          <p:nvSpPr>
            <p:cNvPr id="149" name="מלבן: פינות מעוגלות 148">
              <a:extLst>
                <a:ext uri="{FF2B5EF4-FFF2-40B4-BE49-F238E27FC236}">
                  <a16:creationId xmlns:a16="http://schemas.microsoft.com/office/drawing/2014/main" id="{35BFD4A8-3074-4347-B922-94D1AC58994D}"/>
                </a:ext>
              </a:extLst>
            </p:cNvPr>
            <p:cNvSpPr/>
            <p:nvPr/>
          </p:nvSpPr>
          <p:spPr>
            <a:xfrm>
              <a:off x="208716" y="1396407"/>
              <a:ext cx="3744000" cy="529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98" name="מלבן מעוגל 74">
              <a:extLst>
                <a:ext uri="{FF2B5EF4-FFF2-40B4-BE49-F238E27FC236}">
                  <a16:creationId xmlns:a16="http://schemas.microsoft.com/office/drawing/2014/main" id="{2BEDDDF5-7ECD-4A08-ACCB-93C8007CF8DF}"/>
                </a:ext>
              </a:extLst>
            </p:cNvPr>
            <p:cNvSpPr/>
            <p:nvPr/>
          </p:nvSpPr>
          <p:spPr>
            <a:xfrm>
              <a:off x="424716" y="1612551"/>
              <a:ext cx="3312000" cy="36004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הכנה לתפקיד בכיר</a:t>
              </a:r>
            </a:p>
          </p:txBody>
        </p:sp>
        <p:sp>
          <p:nvSpPr>
            <p:cNvPr id="112" name="מלבן מעוגל 53">
              <a:extLst>
                <a:ext uri="{FF2B5EF4-FFF2-40B4-BE49-F238E27FC236}">
                  <a16:creationId xmlns:a16="http://schemas.microsoft.com/office/drawing/2014/main" id="{F91446A3-78D3-4E41-945D-11A95076DD97}"/>
                </a:ext>
              </a:extLst>
            </p:cNvPr>
            <p:cNvSpPr/>
            <p:nvPr/>
          </p:nvSpPr>
          <p:spPr>
            <a:xfrm>
              <a:off x="370716" y="2305329"/>
              <a:ext cx="3420000" cy="432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הכנה עצמית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לכניסה לתפקיד</a:t>
              </a:r>
            </a:p>
          </p:txBody>
        </p:sp>
        <p:sp>
          <p:nvSpPr>
            <p:cNvPr id="116" name="מלבן מעוגל 53">
              <a:extLst>
                <a:ext uri="{FF2B5EF4-FFF2-40B4-BE49-F238E27FC236}">
                  <a16:creationId xmlns:a16="http://schemas.microsoft.com/office/drawing/2014/main" id="{164158BF-96D0-43FC-B04B-23B61F00FB35}"/>
                </a:ext>
              </a:extLst>
            </p:cNvPr>
            <p:cNvSpPr/>
            <p:nvPr/>
          </p:nvSpPr>
          <p:spPr>
            <a:xfrm>
              <a:off x="370716" y="3082713"/>
              <a:ext cx="3420000" cy="720000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קורס-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הובלת שינוי ומנהיגות בארגונים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+mj-cs"/>
                </a:rPr>
                <a:t>(</a:t>
              </a:r>
              <a:r>
                <a:rPr lang="en-US" sz="1600" dirty="0">
                  <a:solidFill>
                    <a:prstClr val="black"/>
                  </a:solidFill>
                  <a:latin typeface="David" panose="020E0502060401010101" pitchFamily="34" charset="-79"/>
                  <a:cs typeface="+mj-cs"/>
                </a:rPr>
                <a:t>VUCA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+mj-cs"/>
                </a:rPr>
                <a:t>)</a:t>
              </a:r>
              <a:r>
                <a:rPr lang="en-US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/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פרופ' יחזקאלי</a:t>
              </a:r>
            </a:p>
          </p:txBody>
        </p:sp>
        <p:sp>
          <p:nvSpPr>
            <p:cNvPr id="132" name="מלבן מעוגל 53">
              <a:extLst>
                <a:ext uri="{FF2B5EF4-FFF2-40B4-BE49-F238E27FC236}">
                  <a16:creationId xmlns:a16="http://schemas.microsoft.com/office/drawing/2014/main" id="{E2F41B67-EC25-4946-9F12-93CF170BC3DA}"/>
                </a:ext>
              </a:extLst>
            </p:cNvPr>
            <p:cNvSpPr/>
            <p:nvPr/>
          </p:nvSpPr>
          <p:spPr>
            <a:xfrm>
              <a:off x="370716" y="4171996"/>
              <a:ext cx="3420000" cy="432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b="1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יום עמיתים- </a:t>
              </a:r>
              <a:r>
                <a:rPr lang="he-IL" sz="16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משוב + התייעצות עמיתים</a:t>
              </a:r>
            </a:p>
          </p:txBody>
        </p:sp>
        <p:sp>
          <p:nvSpPr>
            <p:cNvPr id="134" name="מלבן מעוגל 11">
              <a:extLst>
                <a:ext uri="{FF2B5EF4-FFF2-40B4-BE49-F238E27FC236}">
                  <a16:creationId xmlns:a16="http://schemas.microsoft.com/office/drawing/2014/main" id="{75FA92E6-6C23-484C-A15A-D9479DF6A4C7}"/>
                </a:ext>
              </a:extLst>
            </p:cNvPr>
            <p:cNvSpPr/>
            <p:nvPr/>
          </p:nvSpPr>
          <p:spPr>
            <a:xfrm rot="231713">
              <a:off x="2655422" y="4660152"/>
              <a:ext cx="1080000" cy="57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משוב מסכם מדריך צוות</a:t>
              </a:r>
              <a:endParaRPr lang="he-IL" sz="1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5" name="מלבן מעוגל 11">
              <a:extLst>
                <a:ext uri="{FF2B5EF4-FFF2-40B4-BE49-F238E27FC236}">
                  <a16:creationId xmlns:a16="http://schemas.microsoft.com/office/drawing/2014/main" id="{CB29EFD7-A55E-4FE5-97B8-A56E321D313A}"/>
                </a:ext>
              </a:extLst>
            </p:cNvPr>
            <p:cNvSpPr/>
            <p:nvPr/>
          </p:nvSpPr>
          <p:spPr>
            <a:xfrm rot="231713">
              <a:off x="1510645" y="4660152"/>
              <a:ext cx="1080000" cy="5760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משוב מסכם מפקד </a:t>
              </a:r>
              <a:r>
                <a:rPr lang="he-IL" sz="1400" dirty="0" err="1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המב"ל</a:t>
              </a:r>
              <a:endParaRPr lang="he-IL" sz="14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BCDE5DE-670E-4AE2-AE84-9C2764F72318}"/>
                </a:ext>
              </a:extLst>
            </p:cNvPr>
            <p:cNvSpPr txBox="1"/>
            <p:nvPr/>
          </p:nvSpPr>
          <p:spPr>
            <a:xfrm>
              <a:off x="1246060" y="5866191"/>
              <a:ext cx="1669311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b="1" dirty="0">
                  <a:solidFill>
                    <a:schemeClr val="accent2"/>
                  </a:solidFill>
                  <a:latin typeface="Guttman Hatzvi" panose="02010401010101010101" pitchFamily="2" charset="-79"/>
                  <a:cs typeface="Guttman Hatzvi" panose="02010401010101010101" pitchFamily="2" charset="-79"/>
                </a:rPr>
                <a:t>עונה המתקדמת</a:t>
              </a:r>
            </a:p>
          </p:txBody>
        </p:sp>
        <p:sp>
          <p:nvSpPr>
            <p:cNvPr id="156" name="מלבן מעוגל 11">
              <a:extLst>
                <a:ext uri="{FF2B5EF4-FFF2-40B4-BE49-F238E27FC236}">
                  <a16:creationId xmlns:a16="http://schemas.microsoft.com/office/drawing/2014/main" id="{11595180-8987-410A-B3F5-11AAE1C83ECE}"/>
                </a:ext>
              </a:extLst>
            </p:cNvPr>
            <p:cNvSpPr/>
            <p:nvPr/>
          </p:nvSpPr>
          <p:spPr>
            <a:xfrm rot="231713">
              <a:off x="355242" y="4660152"/>
              <a:ext cx="1080000" cy="576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1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נייר אישי</a:t>
              </a:r>
              <a:br>
                <a:rPr lang="en-US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</a:br>
              <a:r>
                <a:rPr lang="he-IL" sz="1400" dirty="0">
                  <a:solidFill>
                    <a:prstClr val="black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"מסע מב"ל"</a:t>
              </a:r>
            </a:p>
          </p:txBody>
        </p:sp>
        <p:sp>
          <p:nvSpPr>
            <p:cNvPr id="164" name="אליפסה 163">
              <a:extLst>
                <a:ext uri="{FF2B5EF4-FFF2-40B4-BE49-F238E27FC236}">
                  <a16:creationId xmlns:a16="http://schemas.microsoft.com/office/drawing/2014/main" id="{83E361BD-762B-4447-9F69-29223CE970CE}"/>
                </a:ext>
              </a:extLst>
            </p:cNvPr>
            <p:cNvSpPr/>
            <p:nvPr/>
          </p:nvSpPr>
          <p:spPr>
            <a:xfrm>
              <a:off x="3177979" y="2858844"/>
              <a:ext cx="605653" cy="31613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1" anchor="ctr"/>
            <a:lstStyle/>
            <a:p>
              <a:pPr algn="ctr" fontAlgn="base">
                <a:lnSpc>
                  <a:spcPts val="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תאריך?</a:t>
              </a:r>
            </a:p>
          </p:txBody>
        </p:sp>
      </p:grpSp>
      <p:sp>
        <p:nvSpPr>
          <p:cNvPr id="166" name="מלבן מעוגל 11">
            <a:extLst>
              <a:ext uri="{FF2B5EF4-FFF2-40B4-BE49-F238E27FC236}">
                <a16:creationId xmlns:a16="http://schemas.microsoft.com/office/drawing/2014/main" id="{FC30BF04-92F5-440E-A742-C140E933BC91}"/>
              </a:ext>
            </a:extLst>
          </p:cNvPr>
          <p:cNvSpPr/>
          <p:nvPr/>
        </p:nvSpPr>
        <p:spPr>
          <a:xfrm rot="231713">
            <a:off x="8509265" y="5174488"/>
            <a:ext cx="1080000" cy="576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משוב מדריך פיתוח אישי?</a:t>
            </a:r>
            <a:endParaRPr lang="he-IL" sz="14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5" name="חץ: שמאלה 154">
            <a:extLst>
              <a:ext uri="{FF2B5EF4-FFF2-40B4-BE49-F238E27FC236}">
                <a16:creationId xmlns:a16="http://schemas.microsoft.com/office/drawing/2014/main" id="{42EC4B92-9F6B-4F76-9FEF-4C609568F19C}"/>
              </a:ext>
            </a:extLst>
          </p:cNvPr>
          <p:cNvSpPr/>
          <p:nvPr/>
        </p:nvSpPr>
        <p:spPr>
          <a:xfrm>
            <a:off x="3783632" y="5562614"/>
            <a:ext cx="556245" cy="47667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4" name="חץ: שמאלה 153">
            <a:extLst>
              <a:ext uri="{FF2B5EF4-FFF2-40B4-BE49-F238E27FC236}">
                <a16:creationId xmlns:a16="http://schemas.microsoft.com/office/drawing/2014/main" id="{4345A5EE-5936-42D5-8D5E-34831159B876}"/>
              </a:ext>
            </a:extLst>
          </p:cNvPr>
          <p:cNvSpPr/>
          <p:nvPr/>
        </p:nvSpPr>
        <p:spPr>
          <a:xfrm>
            <a:off x="7857459" y="5562614"/>
            <a:ext cx="556245" cy="476679"/>
          </a:xfrm>
          <a:prstGeom prst="lef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BBC02D4-AE36-43FD-B8E7-C27627007F35}"/>
              </a:ext>
            </a:extLst>
          </p:cNvPr>
          <p:cNvSpPr txBox="1"/>
          <p:nvPr/>
        </p:nvSpPr>
        <p:spPr>
          <a:xfrm>
            <a:off x="11335072" y="1347807"/>
            <a:ext cx="5481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</a:t>
            </a:r>
            <a:endParaRPr lang="he-IL" sz="28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35627EE9-3E94-4701-816D-D8A5A294CE39}"/>
              </a:ext>
            </a:extLst>
          </p:cNvPr>
          <p:cNvSpPr txBox="1"/>
          <p:nvPr/>
        </p:nvSpPr>
        <p:spPr>
          <a:xfrm>
            <a:off x="7334286" y="1347807"/>
            <a:ext cx="5688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</a:t>
            </a:r>
            <a:endParaRPr lang="he-IL" sz="28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B5584F4-2029-4CFA-930B-28E4AEDD7813}"/>
              </a:ext>
            </a:extLst>
          </p:cNvPr>
          <p:cNvSpPr txBox="1"/>
          <p:nvPr/>
        </p:nvSpPr>
        <p:spPr>
          <a:xfrm>
            <a:off x="3243073" y="1347807"/>
            <a:ext cx="6122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</a:t>
            </a:r>
            <a:endParaRPr lang="he-IL" sz="28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04370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התייעצות עמיתים- עקרונות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200106" y="1588510"/>
            <a:ext cx="9878390" cy="4607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1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נושא ההתייעצות לעמוד ב- 2 תבחינים: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הנושא מרכזי עבורך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כניסתך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חזרתך לתפקיד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לנושא יש קשר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לסגנון הבכירות-האישי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שלך </a:t>
            </a:r>
          </a:p>
          <a:p>
            <a:pPr marL="192087" lvl="1" indent="0">
              <a:lnSpc>
                <a:spcPct val="21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נוספים: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התמקד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ספציפי עם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דילמה מחודדת בקצה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אותה תוכל לכסות ב- </a:t>
            </a:r>
            <a:r>
              <a:rPr lang="he-IL" sz="1800" u="sng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45 דק'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התייעצות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התכונן להתייעצות: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ניהול הזמן, עזרים להצגה. כבד את זמן עמיתיך ומצה אותו עד תומו!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לשיקולך-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הצג את נושא ההתייעצות למדריך הצוות</a:t>
            </a:r>
            <a:r>
              <a:rPr lang="en-US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גורם אחר על מנת לדייקו</a:t>
            </a:r>
          </a:p>
        </p:txBody>
      </p:sp>
    </p:spTree>
    <p:extLst>
      <p:ext uri="{BB962C8B-B14F-4D97-AF65-F5344CB8AC3E}">
        <p14:creationId xmlns:p14="http://schemas.microsoft.com/office/powerpoint/2010/main" val="304105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עקרונות מימוש אשכול הבכירות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032387" y="1618006"/>
            <a:ext cx="10196051" cy="50286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'משוואה'- </a:t>
            </a:r>
            <a:r>
              <a:rPr lang="he-IL" sz="1800" u="sng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חניך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בעל צורך </a:t>
            </a:r>
            <a:r>
              <a:rPr lang="he-IL" sz="18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אמיתי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פניות ומוטיבציה לשינוי </a:t>
            </a:r>
            <a:r>
              <a:rPr lang="he-IL" sz="1800" u="sng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והמב"ל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המביאה את אקלים הלמידה והתשתיות לקדמו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'חליפה אישית לחניך'-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יכולת הבחירה בבניית תוכנית הבכירות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כבעל ערך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מאפשר ומכווין בתהליך פיתוח האישי של החניך (שותפות מנצחת)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הצוות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כקבוצת למידה בכירה ואינטימית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פיזיקה של השתנות והתפתחות-</a:t>
            </a:r>
          </a:p>
          <a:p>
            <a:pPr marL="1011237" lvl="2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רצף לוגי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בין תכני ושלבי אשכול הבכירות </a:t>
            </a:r>
            <a:r>
              <a:rPr lang="he-IL" sz="1600" u="sng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ויצירת מאסה קריטית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(ריבוי התנסויות)</a:t>
            </a:r>
          </a:p>
          <a:p>
            <a:pPr marL="1011237" lvl="2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6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ערעור וחיכוך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</a:t>
            </a:r>
            <a:r>
              <a:rPr lang="en-US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הנחות היסוד, ידע ומיומנויות</a:t>
            </a:r>
            <a:r>
              <a:rPr lang="en-US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בקרב החניך ככלי למידה מרכזי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איכות בלתי מתפשרת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בבחירת התכנים והמרצים והתאמתם למשתתפים ('משהו שלא חוו בעבר')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מענה ייעודי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לבינלאומיים</a:t>
            </a:r>
          </a:p>
        </p:txBody>
      </p:sp>
    </p:spTree>
    <p:extLst>
      <p:ext uri="{BB962C8B-B14F-4D97-AF65-F5344CB8AC3E}">
        <p14:creationId xmlns:p14="http://schemas.microsoft.com/office/powerpoint/2010/main" val="2735763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חסמי מימוש אשכול הבכירות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5160AAC-26A6-456B-A8E0-8C80B0E8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033" y="1757722"/>
            <a:ext cx="1491891" cy="1491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5EAB2-F0AD-4F42-AE95-39ED6FF135BA}"/>
              </a:ext>
            </a:extLst>
          </p:cNvPr>
          <p:cNvSpPr txBox="1"/>
          <p:nvPr/>
        </p:nvSpPr>
        <p:spPr>
          <a:xfrm>
            <a:off x="9674944" y="3404300"/>
            <a:ext cx="1964068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חוסר רלוונטיות לחניך- 'ללא קידום באופק'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633B899-6616-4366-926B-046AD4981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386" y="1870254"/>
            <a:ext cx="2295525" cy="1266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ED09E7-7CCF-4681-A5B2-101540E6247E}"/>
              </a:ext>
            </a:extLst>
          </p:cNvPr>
          <p:cNvSpPr txBox="1"/>
          <p:nvPr/>
        </p:nvSpPr>
        <p:spPr>
          <a:xfrm>
            <a:off x="6952636" y="3404300"/>
            <a:ext cx="1669025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שונות רבה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בין החניכים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AFF025F7-F010-4DF5-B9F3-EFF50493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397" y="1757722"/>
            <a:ext cx="1228459" cy="1534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7E5650-2229-4CC7-8ACA-C17837C886BF}"/>
              </a:ext>
            </a:extLst>
          </p:cNvPr>
          <p:cNvSpPr txBox="1"/>
          <p:nvPr/>
        </p:nvSpPr>
        <p:spPr>
          <a:xfrm>
            <a:off x="3883742" y="3404300"/>
            <a:ext cx="2123768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המתודולוגיה השתלטנית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במב"ל</a:t>
            </a: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 היא קוגניטיבית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539E8-09E7-42BA-BFE0-8EBD31DD144A}"/>
              </a:ext>
            </a:extLst>
          </p:cNvPr>
          <p:cNvSpPr txBox="1"/>
          <p:nvPr/>
        </p:nvSpPr>
        <p:spPr>
          <a:xfrm>
            <a:off x="995446" y="3404300"/>
            <a:ext cx="2024237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בכירים- </a:t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קהל רגיש לחשיפה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07B13CC5-ABD7-451F-AD55-2DF1191A0E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250" y="1757722"/>
            <a:ext cx="1636629" cy="1636629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6B9B164-F6DE-4FEB-A9C1-BFB3F84FD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1181" y="4385187"/>
            <a:ext cx="1190588" cy="16605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7A7E110-7395-44EA-B4EF-5EBD86D78414}"/>
              </a:ext>
            </a:extLst>
          </p:cNvPr>
          <p:cNvSpPr txBox="1"/>
          <p:nvPr/>
        </p:nvSpPr>
        <p:spPr>
          <a:xfrm>
            <a:off x="6872747" y="6112218"/>
            <a:ext cx="1827570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חוסר תחושת נחיצות בקרב המדריכים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552A1D-5186-463D-8F9E-2455CA2D4F49}"/>
              </a:ext>
            </a:extLst>
          </p:cNvPr>
          <p:cNvSpPr txBox="1"/>
          <p:nvPr/>
        </p:nvSpPr>
        <p:spPr>
          <a:xfrm>
            <a:off x="4010807" y="6112218"/>
            <a:ext cx="1669025" cy="553998"/>
          </a:xfrm>
          <a:prstGeom prst="rect">
            <a:avLst/>
          </a:prstGeom>
          <a:noFill/>
        </p:spPr>
        <p:txBody>
          <a:bodyPr wrap="square" lIns="0" tIns="0" rIns="0" bIns="0" rtlCol="1">
            <a:sp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ללא קונטקסט ותפיסה מארגנת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58C812D9-6286-4075-9EAF-B3B8DCC3DF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518"/>
          <a:stretch/>
        </p:blipFill>
        <p:spPr>
          <a:xfrm>
            <a:off x="4003748" y="4371029"/>
            <a:ext cx="1683143" cy="16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6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6073421" y="579421"/>
            <a:ext cx="5831501" cy="286976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אבחון</a:t>
            </a:r>
            <a:b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יעדי הבכירות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585E5B7-9551-4E27-B2CB-A0C3F3BD7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920" y="1182567"/>
            <a:ext cx="3999323" cy="55478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AE26B-D314-45A3-92AC-E7747D689BC3}"/>
              </a:ext>
            </a:extLst>
          </p:cNvPr>
          <p:cNvSpPr txBox="1"/>
          <p:nvPr/>
        </p:nvSpPr>
        <p:spPr>
          <a:xfrm>
            <a:off x="4666131" y="895523"/>
            <a:ext cx="5481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</a:t>
            </a:r>
            <a:endParaRPr lang="he-IL" sz="4400" b="1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432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שאלוני אבחון</a:t>
            </a:r>
          </a:p>
        </p:txBody>
      </p:sp>
      <p:sp>
        <p:nvSpPr>
          <p:cNvPr id="6" name="מציין מיקום תוכן 2">
            <a:extLst>
              <a:ext uri="{FF2B5EF4-FFF2-40B4-BE49-F238E27FC236}">
                <a16:creationId xmlns:a16="http://schemas.microsoft.com/office/drawing/2014/main" id="{9F1DA041-C975-4091-A170-68BE34881C3D}"/>
              </a:ext>
            </a:extLst>
          </p:cNvPr>
          <p:cNvSpPr txBox="1">
            <a:spLocks/>
          </p:cNvSpPr>
          <p:nvPr/>
        </p:nvSpPr>
        <p:spPr>
          <a:xfrm>
            <a:off x="6626939" y="4767395"/>
            <a:ext cx="4736688" cy="1229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איתו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מדריך הצוות 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ינהל את שיחת הפתיחה עם החניך</a:t>
            </a:r>
            <a:endParaRPr lang="he-IL" sz="2000" dirty="0"/>
          </a:p>
        </p:txBody>
      </p:sp>
      <p:sp>
        <p:nvSpPr>
          <p:cNvPr id="7" name="מציין מיקום תוכן 2">
            <a:extLst>
              <a:ext uri="{FF2B5EF4-FFF2-40B4-BE49-F238E27FC236}">
                <a16:creationId xmlns:a16="http://schemas.microsoft.com/office/drawing/2014/main" id="{CDAC3797-7593-4195-8AD0-94783F59CD5B}"/>
              </a:ext>
            </a:extLst>
          </p:cNvPr>
          <p:cNvSpPr txBox="1">
            <a:spLocks/>
          </p:cNvSpPr>
          <p:nvPr/>
        </p:nvSpPr>
        <p:spPr>
          <a:xfrm>
            <a:off x="856634" y="4767395"/>
            <a:ext cx="4736688" cy="12290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/>
              </a:buBlip>
              <a:defRPr/>
            </a:pP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איתו </a:t>
            </a:r>
            <a:r>
              <a:rPr lang="he-IL" sz="18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מלו"פ</a:t>
            </a:r>
            <a:r>
              <a:rPr lang="he-IL" sz="18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ימפה את כלל צרכי תוכנית פיתוח לבכירים למחזור</a:t>
            </a:r>
            <a:endParaRPr lang="he-IL" sz="2000" dirty="0"/>
          </a:p>
        </p:txBody>
      </p: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1933CA79-0EBC-4811-B54F-6150B3E7FF42}"/>
              </a:ext>
            </a:extLst>
          </p:cNvPr>
          <p:cNvGrpSpPr/>
          <p:nvPr/>
        </p:nvGrpSpPr>
        <p:grpSpPr>
          <a:xfrm>
            <a:off x="7598135" y="1864773"/>
            <a:ext cx="2794296" cy="2794296"/>
            <a:chOff x="9056032" y="1511890"/>
            <a:chExt cx="2794296" cy="2794296"/>
          </a:xfrm>
        </p:grpSpPr>
        <p:pic>
          <p:nvPicPr>
            <p:cNvPr id="9" name="גרפיקה 8" descr="לוח">
              <a:extLst>
                <a:ext uri="{FF2B5EF4-FFF2-40B4-BE49-F238E27FC236}">
                  <a16:creationId xmlns:a16="http://schemas.microsoft.com/office/drawing/2014/main" id="{7FE3A529-E5D2-4FA7-B634-7D6652F3C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56032" y="1511890"/>
              <a:ext cx="2794296" cy="279429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9B5602-9500-43D8-9C93-449030CB0D75}"/>
                </a:ext>
              </a:extLst>
            </p:cNvPr>
            <p:cNvSpPr txBox="1"/>
            <p:nvPr/>
          </p:nvSpPr>
          <p:spPr>
            <a:xfrm>
              <a:off x="9607891" y="2271913"/>
              <a:ext cx="1690577" cy="11310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שאלון</a:t>
              </a:r>
            </a:p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יעדים אישיים</a:t>
              </a:r>
            </a:p>
          </p:txBody>
        </p:sp>
      </p:grpSp>
      <p:grpSp>
        <p:nvGrpSpPr>
          <p:cNvPr id="12" name="קבוצה 11">
            <a:extLst>
              <a:ext uri="{FF2B5EF4-FFF2-40B4-BE49-F238E27FC236}">
                <a16:creationId xmlns:a16="http://schemas.microsoft.com/office/drawing/2014/main" id="{90039FFB-14F5-45DE-9E73-5881E390D982}"/>
              </a:ext>
            </a:extLst>
          </p:cNvPr>
          <p:cNvGrpSpPr/>
          <p:nvPr/>
        </p:nvGrpSpPr>
        <p:grpSpPr>
          <a:xfrm>
            <a:off x="1827830" y="1864773"/>
            <a:ext cx="2794296" cy="2794296"/>
            <a:chOff x="9056032" y="1511890"/>
            <a:chExt cx="2794296" cy="2794296"/>
          </a:xfrm>
        </p:grpSpPr>
        <p:pic>
          <p:nvPicPr>
            <p:cNvPr id="13" name="גרפיקה 12" descr="לוח">
              <a:extLst>
                <a:ext uri="{FF2B5EF4-FFF2-40B4-BE49-F238E27FC236}">
                  <a16:creationId xmlns:a16="http://schemas.microsoft.com/office/drawing/2014/main" id="{8A3AF01C-C33A-4234-9FE3-63F075B6B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56032" y="1511890"/>
              <a:ext cx="2794296" cy="279429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258769-5193-47DE-AFA2-817A167D9E90}"/>
                </a:ext>
              </a:extLst>
            </p:cNvPr>
            <p:cNvSpPr txBox="1"/>
            <p:nvPr/>
          </p:nvSpPr>
          <p:spPr>
            <a:xfrm>
              <a:off x="9607891" y="2271913"/>
              <a:ext cx="1690577" cy="113107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שאלון</a:t>
              </a:r>
            </a:p>
            <a:p>
              <a:pPr algn="ctr">
                <a:lnSpc>
                  <a:spcPct val="200000"/>
                </a:lnSpc>
              </a:pPr>
              <a:r>
                <a:rPr lang="he-I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מיפוי צרכים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23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בניית צוות לומד </a:t>
            </a:r>
            <a:r>
              <a:rPr lang="he-IL" sz="18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(אופציונלי)</a:t>
            </a: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406014" y="1595136"/>
            <a:ext cx="9485671" cy="3120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r>
              <a:rPr lang="he-IL" sz="2000" kern="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 יום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הלימוד האורגני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חווה משימה מורכבת</a:t>
            </a:r>
            <a:endParaRPr lang="he-IL" sz="2000" b="1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איכותי וחוויתי, המתאים לבכירים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שיתוף סדנאי אינטימי בממצאי אבחון הצוות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קביעת יעדים צוותיים (אמנה) לשנת </a:t>
            </a:r>
            <a:r>
              <a:rPr lang="he-IL" sz="2000" kern="0" dirty="0" err="1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המב"ל</a:t>
            </a:r>
            <a:endParaRPr lang="he-IL" sz="2000" kern="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A2515D25-8103-4490-9E00-9A8A71534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51" y="4640827"/>
            <a:ext cx="2409367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4733840F-B9CF-464C-9714-2D7A8F955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242" y="4640827"/>
            <a:ext cx="2688000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8D60FF-7B7A-4E25-A5C3-46B618D0F5A3}"/>
              </a:ext>
            </a:extLst>
          </p:cNvPr>
          <p:cNvSpPr txBox="1"/>
          <p:nvPr/>
        </p:nvSpPr>
        <p:spPr>
          <a:xfrm>
            <a:off x="3567749" y="6235451"/>
            <a:ext cx="15629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cs typeface="+mj-cs"/>
              </a:rPr>
              <a:t>Outdoor</a:t>
            </a:r>
            <a:endParaRPr lang="he-IL" sz="2000" b="1" dirty="0">
              <a:solidFill>
                <a:srgbClr val="FFFF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6738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/>
          <a:lstStyle/>
          <a:p>
            <a:pPr algn="ctr"/>
            <a:r>
              <a:rPr lang="he-IL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סדנת אבחון אישי</a:t>
            </a:r>
            <a:endParaRPr lang="he-IL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 txBox="1">
            <a:spLocks/>
          </p:cNvSpPr>
          <p:nvPr/>
        </p:nvSpPr>
        <p:spPr>
          <a:xfrm>
            <a:off x="1406014" y="1595136"/>
            <a:ext cx="9485671" cy="31207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</a:t>
            </a:r>
            <a:r>
              <a:rPr lang="he-IL" sz="2000" kern="0" dirty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 יום </a:t>
            </a: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בו כל החניכים יעברו אבחון אישי, עיתוי- </a:t>
            </a: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תחילת עונת הליבה</a:t>
            </a:r>
          </a:p>
          <a:p>
            <a:pPr marL="192087" lvl="1" indent="0">
              <a:lnSpc>
                <a:spcPct val="200000"/>
              </a:lnSpc>
              <a:buClr>
                <a:srgbClr val="800080"/>
              </a:buClr>
              <a:buSzPct val="100000"/>
              <a:buNone/>
              <a:defRPr/>
            </a:pPr>
            <a:r>
              <a:rPr lang="he-IL" sz="2000" b="1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עקרונות: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כלי איכותי, המתאים לבכירים, בעברית ואנגלית, רצוי מקוון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שיתוף סדנאי אינטימי בממצאי האבחון </a:t>
            </a:r>
          </a:p>
          <a:p>
            <a:pPr marL="554037" lvl="1" indent="-361950">
              <a:lnSpc>
                <a:spcPct val="150000"/>
              </a:lnSpc>
              <a:buClr>
                <a:srgbClr val="800080"/>
              </a:buClr>
              <a:buSzPct val="100000"/>
              <a:buBlip>
                <a:blip r:embed="rId2">
                  <a:extLst/>
                </a:blip>
              </a:buBlip>
              <a:defRPr/>
            </a:pPr>
            <a:r>
              <a:rPr lang="he-IL" sz="2000" kern="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קביעת יעדים אישיים והבניית תהליך לעבודה עם הממצאים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AA60EF3B-80FA-4396-84F8-51E20493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95" y="4783547"/>
            <a:ext cx="1410659" cy="194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B296EE23-B9C9-4BFB-8473-0A4DD1483C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64" t="19925" r="40169" b="26742"/>
          <a:stretch/>
        </p:blipFill>
        <p:spPr>
          <a:xfrm>
            <a:off x="2045110" y="4890686"/>
            <a:ext cx="126404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7F7B6ED-5AC6-46CB-A05C-DE7B5D4A5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809" y="4890686"/>
            <a:ext cx="1259495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12397D1B-E9BC-4309-A29D-CC7717D344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988" y="6104213"/>
            <a:ext cx="909414" cy="4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6153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1704</Words>
  <Application>Microsoft Office PowerPoint</Application>
  <PresentationFormat>מסך רחב</PresentationFormat>
  <Paragraphs>329</Paragraphs>
  <Slides>30</Slides>
  <Notes>1</Notes>
  <HiddenSlides>4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40" baseType="lpstr">
      <vt:lpstr>AR BERKLEY</vt:lpstr>
      <vt:lpstr>Arial</vt:lpstr>
      <vt:lpstr>Calibri</vt:lpstr>
      <vt:lpstr>Calibri Light</vt:lpstr>
      <vt:lpstr>David</vt:lpstr>
      <vt:lpstr>Guttman Hatzvi</vt:lpstr>
      <vt:lpstr>Tahoma</vt:lpstr>
      <vt:lpstr>Times New Roman</vt:lpstr>
      <vt:lpstr>Wingdings</vt:lpstr>
      <vt:lpstr>ערכת נושא Office</vt:lpstr>
      <vt:lpstr>אשכול בכירות מחזור מ"ה</vt:lpstr>
      <vt:lpstr>מטרות אשכול הבכירות</vt:lpstr>
      <vt:lpstr>פריסת אשכול הבכירות</vt:lpstr>
      <vt:lpstr>עקרונות מימוש אשכול הבכירות</vt:lpstr>
      <vt:lpstr>חסמי מימוש אשכול הבכירות</vt:lpstr>
      <vt:lpstr>אבחון יעדי הבכירות</vt:lpstr>
      <vt:lpstr>שאלוני אבחון</vt:lpstr>
      <vt:lpstr>בניית צוות לומד (אופציונלי)</vt:lpstr>
      <vt:lpstr>סדנת אבחון אישי</vt:lpstr>
      <vt:lpstr>משוב מרכז הערכה (לאנשי צבא בלבד)</vt:lpstr>
      <vt:lpstr>תרגול יעדי הבכירות</vt:lpstr>
      <vt:lpstr>תוכנית מנטורינג</vt:lpstr>
      <vt:lpstr>מבנה תוכנית מנטורינג</vt:lpstr>
      <vt:lpstr>תוכנית קואצ'ינג</vt:lpstr>
      <vt:lpstr>מה בין מנטורינג לקואצינג?</vt:lpstr>
      <vt:lpstr>סדנת מיומנות- העברת מסר והשפעה</vt:lpstr>
      <vt:lpstr>סדנת מיומנות- העברת מסר והשפעה</vt:lpstr>
      <vt:lpstr>הכנה לתפקיד בכיר</vt:lpstr>
      <vt:lpstr>הכנה לתפקיד בכיר</vt:lpstr>
      <vt:lpstr>הכנה עצמית לכניסה לתפקיד</vt:lpstr>
      <vt:lpstr>הכנה לתפקיד- משובי עמיתים</vt:lpstr>
      <vt:lpstr>משוב עמיתים- עקרונות</vt:lpstr>
      <vt:lpstr>הכנה לתפקיד- התייעצות עמיתים</vt:lpstr>
      <vt:lpstr> קורס- הובלת שינוי במערכות ארגוניות דינמיות (It’s A VUCA World)/ פרופ' אורלי יחזקאל</vt:lpstr>
      <vt:lpstr> קורס- הובלת שינוי במערכות ארגוניות דינמיות (It’s A VUCA World)/ פרופ' אורלי יחזקאל</vt:lpstr>
      <vt:lpstr>נקודות להחלטה</vt:lpstr>
      <vt:lpstr>מצגת של PowerPoint‏</vt:lpstr>
      <vt:lpstr>מוכנות לתפקיד בכיר- הכנה בבית</vt:lpstr>
      <vt:lpstr>מוכנות לתפקיד בכיר- אמצעים</vt:lpstr>
      <vt:lpstr>התייעצות עמיתים- עקרונות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oren</dc:creator>
  <cp:lastModifiedBy>oren shoham</cp:lastModifiedBy>
  <cp:revision>394</cp:revision>
  <cp:lastPrinted>2017-07-28T21:05:31Z</cp:lastPrinted>
  <dcterms:created xsi:type="dcterms:W3CDTF">2016-06-24T19:14:36Z</dcterms:created>
  <dcterms:modified xsi:type="dcterms:W3CDTF">2017-07-30T18:43:21Z</dcterms:modified>
</cp:coreProperties>
</file>