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6" r:id="rId3"/>
    <p:sldId id="284" r:id="rId4"/>
    <p:sldId id="279" r:id="rId5"/>
    <p:sldId id="261" r:id="rId6"/>
    <p:sldId id="282" r:id="rId7"/>
    <p:sldId id="28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8" autoAdjust="0"/>
    <p:restoredTop sz="94689"/>
  </p:normalViewPr>
  <p:slideViewPr>
    <p:cSldViewPr snapToGrid="0" snapToObjects="1">
      <p:cViewPr varScale="1">
        <p:scale>
          <a:sx n="73" d="100"/>
          <a:sy n="73" d="100"/>
        </p:scale>
        <p:origin x="6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ED03D-F472-3243-AFCF-F6AF7D9E96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E7F078-9315-ED40-AC7C-C2839F8011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20163B-24C1-8940-8001-E8073F86A90C}"/>
              </a:ext>
            </a:extLst>
          </p:cNvPr>
          <p:cNvSpPr>
            <a:spLocks noGrp="1"/>
          </p:cNvSpPr>
          <p:nvPr>
            <p:ph type="dt" sz="half" idx="10"/>
          </p:nvPr>
        </p:nvSpPr>
        <p:spPr/>
        <p:txBody>
          <a:bodyPr/>
          <a:lstStyle/>
          <a:p>
            <a:fld id="{887AE3C0-20FF-0D4F-8DC9-F4FD4C378BA8}" type="datetimeFigureOut">
              <a:rPr lang="en-US" smtClean="0"/>
              <a:t>6/30/2020</a:t>
            </a:fld>
            <a:endParaRPr lang="en-US"/>
          </a:p>
        </p:txBody>
      </p:sp>
      <p:sp>
        <p:nvSpPr>
          <p:cNvPr id="5" name="Footer Placeholder 4">
            <a:extLst>
              <a:ext uri="{FF2B5EF4-FFF2-40B4-BE49-F238E27FC236}">
                <a16:creationId xmlns:a16="http://schemas.microsoft.com/office/drawing/2014/main" id="{80D7F6B9-9A6C-A743-8548-7A19E51ED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A8259-6BE8-4F40-92D5-10EAE63DEACF}"/>
              </a:ext>
            </a:extLst>
          </p:cNvPr>
          <p:cNvSpPr>
            <a:spLocks noGrp="1"/>
          </p:cNvSpPr>
          <p:nvPr>
            <p:ph type="sldNum" sz="quarter" idx="12"/>
          </p:nvPr>
        </p:nvSpPr>
        <p:spPr/>
        <p:txBody>
          <a:bodyPr/>
          <a:lstStyle/>
          <a:p>
            <a:fld id="{45B2C55A-D971-674B-B6F5-3597EF58ED57}" type="slidenum">
              <a:rPr lang="en-US" smtClean="0"/>
              <a:t>‹#›</a:t>
            </a:fld>
            <a:endParaRPr lang="en-US"/>
          </a:p>
        </p:txBody>
      </p:sp>
    </p:spTree>
    <p:extLst>
      <p:ext uri="{BB962C8B-B14F-4D97-AF65-F5344CB8AC3E}">
        <p14:creationId xmlns:p14="http://schemas.microsoft.com/office/powerpoint/2010/main" val="1504236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9229-5D64-3744-9BF3-03F6FC4181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CE9476-7030-F248-8A5D-F4391B30C0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C8145C-1AE9-BB44-AD24-3844C6A9D23B}"/>
              </a:ext>
            </a:extLst>
          </p:cNvPr>
          <p:cNvSpPr>
            <a:spLocks noGrp="1"/>
          </p:cNvSpPr>
          <p:nvPr>
            <p:ph type="dt" sz="half" idx="10"/>
          </p:nvPr>
        </p:nvSpPr>
        <p:spPr/>
        <p:txBody>
          <a:bodyPr/>
          <a:lstStyle/>
          <a:p>
            <a:fld id="{887AE3C0-20FF-0D4F-8DC9-F4FD4C378BA8}" type="datetimeFigureOut">
              <a:rPr lang="en-US" smtClean="0"/>
              <a:t>6/30/2020</a:t>
            </a:fld>
            <a:endParaRPr lang="en-US"/>
          </a:p>
        </p:txBody>
      </p:sp>
      <p:sp>
        <p:nvSpPr>
          <p:cNvPr id="5" name="Footer Placeholder 4">
            <a:extLst>
              <a:ext uri="{FF2B5EF4-FFF2-40B4-BE49-F238E27FC236}">
                <a16:creationId xmlns:a16="http://schemas.microsoft.com/office/drawing/2014/main" id="{8A101041-02E0-544F-840D-61B677BB8E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5020E6-C650-5949-9E2E-61A1A6F25DF6}"/>
              </a:ext>
            </a:extLst>
          </p:cNvPr>
          <p:cNvSpPr>
            <a:spLocks noGrp="1"/>
          </p:cNvSpPr>
          <p:nvPr>
            <p:ph type="sldNum" sz="quarter" idx="12"/>
          </p:nvPr>
        </p:nvSpPr>
        <p:spPr/>
        <p:txBody>
          <a:bodyPr/>
          <a:lstStyle/>
          <a:p>
            <a:fld id="{45B2C55A-D971-674B-B6F5-3597EF58ED57}" type="slidenum">
              <a:rPr lang="en-US" smtClean="0"/>
              <a:t>‹#›</a:t>
            </a:fld>
            <a:endParaRPr lang="en-US"/>
          </a:p>
        </p:txBody>
      </p:sp>
    </p:spTree>
    <p:extLst>
      <p:ext uri="{BB962C8B-B14F-4D97-AF65-F5344CB8AC3E}">
        <p14:creationId xmlns:p14="http://schemas.microsoft.com/office/powerpoint/2010/main" val="3369187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EF67E8-2A71-E846-B213-5B94CA9418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FE6219-7583-A947-8751-961000B5D3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330BD6-BD9C-7044-AA5C-9BD5F2E4CFF7}"/>
              </a:ext>
            </a:extLst>
          </p:cNvPr>
          <p:cNvSpPr>
            <a:spLocks noGrp="1"/>
          </p:cNvSpPr>
          <p:nvPr>
            <p:ph type="dt" sz="half" idx="10"/>
          </p:nvPr>
        </p:nvSpPr>
        <p:spPr/>
        <p:txBody>
          <a:bodyPr/>
          <a:lstStyle/>
          <a:p>
            <a:fld id="{887AE3C0-20FF-0D4F-8DC9-F4FD4C378BA8}" type="datetimeFigureOut">
              <a:rPr lang="en-US" smtClean="0"/>
              <a:t>6/30/2020</a:t>
            </a:fld>
            <a:endParaRPr lang="en-US"/>
          </a:p>
        </p:txBody>
      </p:sp>
      <p:sp>
        <p:nvSpPr>
          <p:cNvPr id="5" name="Footer Placeholder 4">
            <a:extLst>
              <a:ext uri="{FF2B5EF4-FFF2-40B4-BE49-F238E27FC236}">
                <a16:creationId xmlns:a16="http://schemas.microsoft.com/office/drawing/2014/main" id="{6F3B7B15-C2B3-244B-AC9A-C92EFF684C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A4FC9-B08F-8E4C-8232-FD4CE8CB9604}"/>
              </a:ext>
            </a:extLst>
          </p:cNvPr>
          <p:cNvSpPr>
            <a:spLocks noGrp="1"/>
          </p:cNvSpPr>
          <p:nvPr>
            <p:ph type="sldNum" sz="quarter" idx="12"/>
          </p:nvPr>
        </p:nvSpPr>
        <p:spPr/>
        <p:txBody>
          <a:bodyPr/>
          <a:lstStyle/>
          <a:p>
            <a:fld id="{45B2C55A-D971-674B-B6F5-3597EF58ED57}" type="slidenum">
              <a:rPr lang="en-US" smtClean="0"/>
              <a:t>‹#›</a:t>
            </a:fld>
            <a:endParaRPr lang="en-US"/>
          </a:p>
        </p:txBody>
      </p:sp>
    </p:spTree>
    <p:extLst>
      <p:ext uri="{BB962C8B-B14F-4D97-AF65-F5344CB8AC3E}">
        <p14:creationId xmlns:p14="http://schemas.microsoft.com/office/powerpoint/2010/main" val="4245926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C07AF-432C-EC49-A427-7807C8B795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22F0DF-2683-B24A-9C7D-6676B2F99B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376747-4500-EC40-B571-BF808350DA05}"/>
              </a:ext>
            </a:extLst>
          </p:cNvPr>
          <p:cNvSpPr>
            <a:spLocks noGrp="1"/>
          </p:cNvSpPr>
          <p:nvPr>
            <p:ph type="dt" sz="half" idx="10"/>
          </p:nvPr>
        </p:nvSpPr>
        <p:spPr/>
        <p:txBody>
          <a:bodyPr/>
          <a:lstStyle/>
          <a:p>
            <a:fld id="{887AE3C0-20FF-0D4F-8DC9-F4FD4C378BA8}" type="datetimeFigureOut">
              <a:rPr lang="en-US" smtClean="0"/>
              <a:t>6/30/2020</a:t>
            </a:fld>
            <a:endParaRPr lang="en-US"/>
          </a:p>
        </p:txBody>
      </p:sp>
      <p:sp>
        <p:nvSpPr>
          <p:cNvPr id="5" name="Footer Placeholder 4">
            <a:extLst>
              <a:ext uri="{FF2B5EF4-FFF2-40B4-BE49-F238E27FC236}">
                <a16:creationId xmlns:a16="http://schemas.microsoft.com/office/drawing/2014/main" id="{129D1E40-EA0B-C944-A7D3-071F583413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548A4A-EDF4-1446-83EC-0E586618F232}"/>
              </a:ext>
            </a:extLst>
          </p:cNvPr>
          <p:cNvSpPr>
            <a:spLocks noGrp="1"/>
          </p:cNvSpPr>
          <p:nvPr>
            <p:ph type="sldNum" sz="quarter" idx="12"/>
          </p:nvPr>
        </p:nvSpPr>
        <p:spPr/>
        <p:txBody>
          <a:bodyPr/>
          <a:lstStyle/>
          <a:p>
            <a:fld id="{45B2C55A-D971-674B-B6F5-3597EF58ED57}" type="slidenum">
              <a:rPr lang="en-US" smtClean="0"/>
              <a:t>‹#›</a:t>
            </a:fld>
            <a:endParaRPr lang="en-US"/>
          </a:p>
        </p:txBody>
      </p:sp>
    </p:spTree>
    <p:extLst>
      <p:ext uri="{BB962C8B-B14F-4D97-AF65-F5344CB8AC3E}">
        <p14:creationId xmlns:p14="http://schemas.microsoft.com/office/powerpoint/2010/main" val="68289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C2A1-3E7D-8940-B7C9-DC53F81265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049F00-859D-EF4E-A182-557B84602F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27F8AC-1209-7D44-B288-97F106CBB97C}"/>
              </a:ext>
            </a:extLst>
          </p:cNvPr>
          <p:cNvSpPr>
            <a:spLocks noGrp="1"/>
          </p:cNvSpPr>
          <p:nvPr>
            <p:ph type="dt" sz="half" idx="10"/>
          </p:nvPr>
        </p:nvSpPr>
        <p:spPr/>
        <p:txBody>
          <a:bodyPr/>
          <a:lstStyle/>
          <a:p>
            <a:fld id="{887AE3C0-20FF-0D4F-8DC9-F4FD4C378BA8}" type="datetimeFigureOut">
              <a:rPr lang="en-US" smtClean="0"/>
              <a:t>6/30/2020</a:t>
            </a:fld>
            <a:endParaRPr lang="en-US"/>
          </a:p>
        </p:txBody>
      </p:sp>
      <p:sp>
        <p:nvSpPr>
          <p:cNvPr id="5" name="Footer Placeholder 4">
            <a:extLst>
              <a:ext uri="{FF2B5EF4-FFF2-40B4-BE49-F238E27FC236}">
                <a16:creationId xmlns:a16="http://schemas.microsoft.com/office/drawing/2014/main" id="{52E5CECA-0A5F-7241-A53B-14FF9E7BE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93CA6-1036-C649-A365-AF68303C0164}"/>
              </a:ext>
            </a:extLst>
          </p:cNvPr>
          <p:cNvSpPr>
            <a:spLocks noGrp="1"/>
          </p:cNvSpPr>
          <p:nvPr>
            <p:ph type="sldNum" sz="quarter" idx="12"/>
          </p:nvPr>
        </p:nvSpPr>
        <p:spPr/>
        <p:txBody>
          <a:bodyPr/>
          <a:lstStyle/>
          <a:p>
            <a:fld id="{45B2C55A-D971-674B-B6F5-3597EF58ED57}" type="slidenum">
              <a:rPr lang="en-US" smtClean="0"/>
              <a:t>‹#›</a:t>
            </a:fld>
            <a:endParaRPr lang="en-US"/>
          </a:p>
        </p:txBody>
      </p:sp>
    </p:spTree>
    <p:extLst>
      <p:ext uri="{BB962C8B-B14F-4D97-AF65-F5344CB8AC3E}">
        <p14:creationId xmlns:p14="http://schemas.microsoft.com/office/powerpoint/2010/main" val="4278267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9BC28-0CD9-B545-9F74-0855BC750C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116D84-AABA-974A-9247-A7513E88B3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24E86F-1A12-F243-9693-D20DBB1D8E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8800A7-C034-D54C-8CA4-647E04A050C1}"/>
              </a:ext>
            </a:extLst>
          </p:cNvPr>
          <p:cNvSpPr>
            <a:spLocks noGrp="1"/>
          </p:cNvSpPr>
          <p:nvPr>
            <p:ph type="dt" sz="half" idx="10"/>
          </p:nvPr>
        </p:nvSpPr>
        <p:spPr/>
        <p:txBody>
          <a:bodyPr/>
          <a:lstStyle/>
          <a:p>
            <a:fld id="{887AE3C0-20FF-0D4F-8DC9-F4FD4C378BA8}" type="datetimeFigureOut">
              <a:rPr lang="en-US" smtClean="0"/>
              <a:t>6/30/2020</a:t>
            </a:fld>
            <a:endParaRPr lang="en-US"/>
          </a:p>
        </p:txBody>
      </p:sp>
      <p:sp>
        <p:nvSpPr>
          <p:cNvPr id="6" name="Footer Placeholder 5">
            <a:extLst>
              <a:ext uri="{FF2B5EF4-FFF2-40B4-BE49-F238E27FC236}">
                <a16:creationId xmlns:a16="http://schemas.microsoft.com/office/drawing/2014/main" id="{A373AD01-B900-7C40-A9A2-8F8C683D3E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599D78-7574-0F42-A0E6-27E750E987E1}"/>
              </a:ext>
            </a:extLst>
          </p:cNvPr>
          <p:cNvSpPr>
            <a:spLocks noGrp="1"/>
          </p:cNvSpPr>
          <p:nvPr>
            <p:ph type="sldNum" sz="quarter" idx="12"/>
          </p:nvPr>
        </p:nvSpPr>
        <p:spPr/>
        <p:txBody>
          <a:bodyPr/>
          <a:lstStyle/>
          <a:p>
            <a:fld id="{45B2C55A-D971-674B-B6F5-3597EF58ED57}" type="slidenum">
              <a:rPr lang="en-US" smtClean="0"/>
              <a:t>‹#›</a:t>
            </a:fld>
            <a:endParaRPr lang="en-US"/>
          </a:p>
        </p:txBody>
      </p:sp>
    </p:spTree>
    <p:extLst>
      <p:ext uri="{BB962C8B-B14F-4D97-AF65-F5344CB8AC3E}">
        <p14:creationId xmlns:p14="http://schemas.microsoft.com/office/powerpoint/2010/main" val="3357535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87F5-5792-C840-9688-8BE99D400E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255C0D-6DCF-9B4E-87B0-C814CCCD01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886A60-66B2-1848-A71B-4997C53612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30FB52-8F75-644E-9C5A-97181F42E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D92B26-1C32-9749-B1F8-093B3D7729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2F5400-825A-7F4C-A159-9432CEC5E858}"/>
              </a:ext>
            </a:extLst>
          </p:cNvPr>
          <p:cNvSpPr>
            <a:spLocks noGrp="1"/>
          </p:cNvSpPr>
          <p:nvPr>
            <p:ph type="dt" sz="half" idx="10"/>
          </p:nvPr>
        </p:nvSpPr>
        <p:spPr/>
        <p:txBody>
          <a:bodyPr/>
          <a:lstStyle/>
          <a:p>
            <a:fld id="{887AE3C0-20FF-0D4F-8DC9-F4FD4C378BA8}" type="datetimeFigureOut">
              <a:rPr lang="en-US" smtClean="0"/>
              <a:t>6/30/2020</a:t>
            </a:fld>
            <a:endParaRPr lang="en-US"/>
          </a:p>
        </p:txBody>
      </p:sp>
      <p:sp>
        <p:nvSpPr>
          <p:cNvPr id="8" name="Footer Placeholder 7">
            <a:extLst>
              <a:ext uri="{FF2B5EF4-FFF2-40B4-BE49-F238E27FC236}">
                <a16:creationId xmlns:a16="http://schemas.microsoft.com/office/drawing/2014/main" id="{2BC7D71A-694A-F54E-B94C-5800B12027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796849-D885-124E-96AB-0522922ACFD2}"/>
              </a:ext>
            </a:extLst>
          </p:cNvPr>
          <p:cNvSpPr>
            <a:spLocks noGrp="1"/>
          </p:cNvSpPr>
          <p:nvPr>
            <p:ph type="sldNum" sz="quarter" idx="12"/>
          </p:nvPr>
        </p:nvSpPr>
        <p:spPr/>
        <p:txBody>
          <a:bodyPr/>
          <a:lstStyle/>
          <a:p>
            <a:fld id="{45B2C55A-D971-674B-B6F5-3597EF58ED57}" type="slidenum">
              <a:rPr lang="en-US" smtClean="0"/>
              <a:t>‹#›</a:t>
            </a:fld>
            <a:endParaRPr lang="en-US"/>
          </a:p>
        </p:txBody>
      </p:sp>
    </p:spTree>
    <p:extLst>
      <p:ext uri="{BB962C8B-B14F-4D97-AF65-F5344CB8AC3E}">
        <p14:creationId xmlns:p14="http://schemas.microsoft.com/office/powerpoint/2010/main" val="886733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81D62-FF6E-C14B-B0BC-13F440162C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5D623C-2BBF-214A-AEBE-7AB80DF27589}"/>
              </a:ext>
            </a:extLst>
          </p:cNvPr>
          <p:cNvSpPr>
            <a:spLocks noGrp="1"/>
          </p:cNvSpPr>
          <p:nvPr>
            <p:ph type="dt" sz="half" idx="10"/>
          </p:nvPr>
        </p:nvSpPr>
        <p:spPr/>
        <p:txBody>
          <a:bodyPr/>
          <a:lstStyle/>
          <a:p>
            <a:fld id="{887AE3C0-20FF-0D4F-8DC9-F4FD4C378BA8}" type="datetimeFigureOut">
              <a:rPr lang="en-US" smtClean="0"/>
              <a:t>6/30/2020</a:t>
            </a:fld>
            <a:endParaRPr lang="en-US"/>
          </a:p>
        </p:txBody>
      </p:sp>
      <p:sp>
        <p:nvSpPr>
          <p:cNvPr id="4" name="Footer Placeholder 3">
            <a:extLst>
              <a:ext uri="{FF2B5EF4-FFF2-40B4-BE49-F238E27FC236}">
                <a16:creationId xmlns:a16="http://schemas.microsoft.com/office/drawing/2014/main" id="{66C07CBE-E946-6C4A-AB5F-69055329AD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71403F-B649-764C-919B-A7FE886E8027}"/>
              </a:ext>
            </a:extLst>
          </p:cNvPr>
          <p:cNvSpPr>
            <a:spLocks noGrp="1"/>
          </p:cNvSpPr>
          <p:nvPr>
            <p:ph type="sldNum" sz="quarter" idx="12"/>
          </p:nvPr>
        </p:nvSpPr>
        <p:spPr/>
        <p:txBody>
          <a:bodyPr/>
          <a:lstStyle/>
          <a:p>
            <a:fld id="{45B2C55A-D971-674B-B6F5-3597EF58ED57}" type="slidenum">
              <a:rPr lang="en-US" smtClean="0"/>
              <a:t>‹#›</a:t>
            </a:fld>
            <a:endParaRPr lang="en-US"/>
          </a:p>
        </p:txBody>
      </p:sp>
    </p:spTree>
    <p:extLst>
      <p:ext uri="{BB962C8B-B14F-4D97-AF65-F5344CB8AC3E}">
        <p14:creationId xmlns:p14="http://schemas.microsoft.com/office/powerpoint/2010/main" val="2794505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A65246-EB58-9E46-BF23-B8F1DEACC2F4}"/>
              </a:ext>
            </a:extLst>
          </p:cNvPr>
          <p:cNvSpPr>
            <a:spLocks noGrp="1"/>
          </p:cNvSpPr>
          <p:nvPr>
            <p:ph type="dt" sz="half" idx="10"/>
          </p:nvPr>
        </p:nvSpPr>
        <p:spPr/>
        <p:txBody>
          <a:bodyPr/>
          <a:lstStyle/>
          <a:p>
            <a:fld id="{887AE3C0-20FF-0D4F-8DC9-F4FD4C378BA8}" type="datetimeFigureOut">
              <a:rPr lang="en-US" smtClean="0"/>
              <a:t>6/30/2020</a:t>
            </a:fld>
            <a:endParaRPr lang="en-US"/>
          </a:p>
        </p:txBody>
      </p:sp>
      <p:sp>
        <p:nvSpPr>
          <p:cNvPr id="3" name="Footer Placeholder 2">
            <a:extLst>
              <a:ext uri="{FF2B5EF4-FFF2-40B4-BE49-F238E27FC236}">
                <a16:creationId xmlns:a16="http://schemas.microsoft.com/office/drawing/2014/main" id="{877DBFAC-3823-F147-875D-584030697D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221718-6D02-8748-A1B0-B98A908DB52E}"/>
              </a:ext>
            </a:extLst>
          </p:cNvPr>
          <p:cNvSpPr>
            <a:spLocks noGrp="1"/>
          </p:cNvSpPr>
          <p:nvPr>
            <p:ph type="sldNum" sz="quarter" idx="12"/>
          </p:nvPr>
        </p:nvSpPr>
        <p:spPr/>
        <p:txBody>
          <a:bodyPr/>
          <a:lstStyle/>
          <a:p>
            <a:fld id="{45B2C55A-D971-674B-B6F5-3597EF58ED57}" type="slidenum">
              <a:rPr lang="en-US" smtClean="0"/>
              <a:t>‹#›</a:t>
            </a:fld>
            <a:endParaRPr lang="en-US"/>
          </a:p>
        </p:txBody>
      </p:sp>
    </p:spTree>
    <p:extLst>
      <p:ext uri="{BB962C8B-B14F-4D97-AF65-F5344CB8AC3E}">
        <p14:creationId xmlns:p14="http://schemas.microsoft.com/office/powerpoint/2010/main" val="363977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DAC3F-F850-4D4F-A8E9-E09F667A2A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7265F1-A1CF-3342-B6C2-7880F077DC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4C5D5A-8AEF-884B-95DA-7984370FC1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0760E0-22CD-A341-B109-BF0039C593A5}"/>
              </a:ext>
            </a:extLst>
          </p:cNvPr>
          <p:cNvSpPr>
            <a:spLocks noGrp="1"/>
          </p:cNvSpPr>
          <p:nvPr>
            <p:ph type="dt" sz="half" idx="10"/>
          </p:nvPr>
        </p:nvSpPr>
        <p:spPr/>
        <p:txBody>
          <a:bodyPr/>
          <a:lstStyle/>
          <a:p>
            <a:fld id="{887AE3C0-20FF-0D4F-8DC9-F4FD4C378BA8}" type="datetimeFigureOut">
              <a:rPr lang="en-US" smtClean="0"/>
              <a:t>6/30/2020</a:t>
            </a:fld>
            <a:endParaRPr lang="en-US"/>
          </a:p>
        </p:txBody>
      </p:sp>
      <p:sp>
        <p:nvSpPr>
          <p:cNvPr id="6" name="Footer Placeholder 5">
            <a:extLst>
              <a:ext uri="{FF2B5EF4-FFF2-40B4-BE49-F238E27FC236}">
                <a16:creationId xmlns:a16="http://schemas.microsoft.com/office/drawing/2014/main" id="{7E8ABFB7-9574-864D-92B2-52DC3F2640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640F71-B54A-644A-9A37-3C65828F20BA}"/>
              </a:ext>
            </a:extLst>
          </p:cNvPr>
          <p:cNvSpPr>
            <a:spLocks noGrp="1"/>
          </p:cNvSpPr>
          <p:nvPr>
            <p:ph type="sldNum" sz="quarter" idx="12"/>
          </p:nvPr>
        </p:nvSpPr>
        <p:spPr/>
        <p:txBody>
          <a:bodyPr/>
          <a:lstStyle/>
          <a:p>
            <a:fld id="{45B2C55A-D971-674B-B6F5-3597EF58ED57}" type="slidenum">
              <a:rPr lang="en-US" smtClean="0"/>
              <a:t>‹#›</a:t>
            </a:fld>
            <a:endParaRPr lang="en-US"/>
          </a:p>
        </p:txBody>
      </p:sp>
    </p:spTree>
    <p:extLst>
      <p:ext uri="{BB962C8B-B14F-4D97-AF65-F5344CB8AC3E}">
        <p14:creationId xmlns:p14="http://schemas.microsoft.com/office/powerpoint/2010/main" val="357613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BC270-262A-BA47-9F9E-8858D2FBFD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3B6D20-93DA-1C43-9DD9-FE4446D595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CA90DF-46F0-7A4D-ADF9-DCA32D86C4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830287-074A-874F-9D11-CC3D9D4936A0}"/>
              </a:ext>
            </a:extLst>
          </p:cNvPr>
          <p:cNvSpPr>
            <a:spLocks noGrp="1"/>
          </p:cNvSpPr>
          <p:nvPr>
            <p:ph type="dt" sz="half" idx="10"/>
          </p:nvPr>
        </p:nvSpPr>
        <p:spPr/>
        <p:txBody>
          <a:bodyPr/>
          <a:lstStyle/>
          <a:p>
            <a:fld id="{887AE3C0-20FF-0D4F-8DC9-F4FD4C378BA8}" type="datetimeFigureOut">
              <a:rPr lang="en-US" smtClean="0"/>
              <a:t>6/30/2020</a:t>
            </a:fld>
            <a:endParaRPr lang="en-US"/>
          </a:p>
        </p:txBody>
      </p:sp>
      <p:sp>
        <p:nvSpPr>
          <p:cNvPr id="6" name="Footer Placeholder 5">
            <a:extLst>
              <a:ext uri="{FF2B5EF4-FFF2-40B4-BE49-F238E27FC236}">
                <a16:creationId xmlns:a16="http://schemas.microsoft.com/office/drawing/2014/main" id="{66801AE3-68EC-B74B-B51A-D3D094DA10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D5077-F8F8-ED41-B41C-B75AA56BDFF9}"/>
              </a:ext>
            </a:extLst>
          </p:cNvPr>
          <p:cNvSpPr>
            <a:spLocks noGrp="1"/>
          </p:cNvSpPr>
          <p:nvPr>
            <p:ph type="sldNum" sz="quarter" idx="12"/>
          </p:nvPr>
        </p:nvSpPr>
        <p:spPr/>
        <p:txBody>
          <a:bodyPr/>
          <a:lstStyle/>
          <a:p>
            <a:fld id="{45B2C55A-D971-674B-B6F5-3597EF58ED57}" type="slidenum">
              <a:rPr lang="en-US" smtClean="0"/>
              <a:t>‹#›</a:t>
            </a:fld>
            <a:endParaRPr lang="en-US"/>
          </a:p>
        </p:txBody>
      </p:sp>
    </p:spTree>
    <p:extLst>
      <p:ext uri="{BB962C8B-B14F-4D97-AF65-F5344CB8AC3E}">
        <p14:creationId xmlns:p14="http://schemas.microsoft.com/office/powerpoint/2010/main" val="2912204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A4D8A6-F28F-9444-A578-EEE9364081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993B25-DF9A-4D48-869C-8532F81746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540E9-DB5A-1240-9F91-40A4823C50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AE3C0-20FF-0D4F-8DC9-F4FD4C378BA8}" type="datetimeFigureOut">
              <a:rPr lang="en-US" smtClean="0"/>
              <a:t>6/30/2020</a:t>
            </a:fld>
            <a:endParaRPr lang="en-US"/>
          </a:p>
        </p:txBody>
      </p:sp>
      <p:sp>
        <p:nvSpPr>
          <p:cNvPr id="5" name="Footer Placeholder 4">
            <a:extLst>
              <a:ext uri="{FF2B5EF4-FFF2-40B4-BE49-F238E27FC236}">
                <a16:creationId xmlns:a16="http://schemas.microsoft.com/office/drawing/2014/main" id="{E82826EC-3D94-484F-A894-F4B1788D44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1F29F7-222D-F647-85A8-626C4E35C1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2C55A-D971-674B-B6F5-3597EF58ED57}" type="slidenum">
              <a:rPr lang="en-US" smtClean="0"/>
              <a:t>‹#›</a:t>
            </a:fld>
            <a:endParaRPr lang="en-US"/>
          </a:p>
        </p:txBody>
      </p:sp>
    </p:spTree>
    <p:extLst>
      <p:ext uri="{BB962C8B-B14F-4D97-AF65-F5344CB8AC3E}">
        <p14:creationId xmlns:p14="http://schemas.microsoft.com/office/powerpoint/2010/main" val="1856522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F7D8785-1832-4130-9127-A7EB3275D92C}"/>
              </a:ext>
            </a:extLst>
          </p:cNvPr>
          <p:cNvSpPr>
            <a:spLocks noGrp="1"/>
          </p:cNvSpPr>
          <p:nvPr>
            <p:ph type="ctrTitle"/>
          </p:nvPr>
        </p:nvSpPr>
        <p:spPr>
          <a:xfrm>
            <a:off x="1310640" y="350202"/>
            <a:ext cx="9144000" cy="1661478"/>
          </a:xfrm>
        </p:spPr>
        <p:txBody>
          <a:bodyPr>
            <a:normAutofit/>
          </a:bodyPr>
          <a:lstStyle/>
          <a:p>
            <a:r>
              <a:rPr lang="he-IL" sz="3600" dirty="0">
                <a:solidFill>
                  <a:srgbClr val="FF0000"/>
                </a:solidFill>
                <a:cs typeface="+mn-cs"/>
              </a:rPr>
              <a:t>יורדים מהפנתאון ועוברים למטרו</a:t>
            </a:r>
            <a:br>
              <a:rPr lang="he-IL" sz="3600" dirty="0">
                <a:solidFill>
                  <a:srgbClr val="FF0000"/>
                </a:solidFill>
                <a:cs typeface="+mn-cs"/>
              </a:rPr>
            </a:br>
            <a:r>
              <a:rPr lang="he-IL" sz="3600" dirty="0">
                <a:solidFill>
                  <a:srgbClr val="FF0000"/>
                </a:solidFill>
                <a:cs typeface="+mn-cs"/>
              </a:rPr>
              <a:t/>
            </a:r>
            <a:br>
              <a:rPr lang="he-IL" sz="3600" dirty="0">
                <a:solidFill>
                  <a:srgbClr val="FF0000"/>
                </a:solidFill>
                <a:cs typeface="+mn-cs"/>
              </a:rPr>
            </a:br>
            <a:r>
              <a:rPr lang="he-IL" sz="3600" dirty="0">
                <a:solidFill>
                  <a:srgbClr val="FF0000"/>
                </a:solidFill>
                <a:cs typeface="+mn-cs"/>
              </a:rPr>
              <a:t>מהי צורת הלמידה </a:t>
            </a:r>
            <a:r>
              <a:rPr lang="he-IL" sz="3600" dirty="0" err="1">
                <a:solidFill>
                  <a:srgbClr val="FF0000"/>
                </a:solidFill>
                <a:cs typeface="+mn-cs"/>
              </a:rPr>
              <a:t>במב"ל</a:t>
            </a:r>
            <a:r>
              <a:rPr lang="he-IL" sz="3600" dirty="0">
                <a:solidFill>
                  <a:srgbClr val="FF0000"/>
                </a:solidFill>
                <a:cs typeface="+mn-cs"/>
              </a:rPr>
              <a:t>?</a:t>
            </a:r>
          </a:p>
        </p:txBody>
      </p:sp>
      <p:pic>
        <p:nvPicPr>
          <p:cNvPr id="4" name="Picture 4" descr="Image result for â«×¤× ×ª×××â¬â">
            <a:extLst>
              <a:ext uri="{FF2B5EF4-FFF2-40B4-BE49-F238E27FC236}">
                <a16:creationId xmlns:a16="http://schemas.microsoft.com/office/drawing/2014/main" id="{D6CB7907-73DB-4F78-AB7F-C6F3A11261A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6333" r="12010" b="-1"/>
          <a:stretch/>
        </p:blipFill>
        <p:spPr bwMode="auto">
          <a:xfrm>
            <a:off x="7792720" y="2376606"/>
            <a:ext cx="3622391" cy="3791393"/>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1026" name="Picture 2" descr="מפת המטרו של רומא">
            <a:extLst>
              <a:ext uri="{FF2B5EF4-FFF2-40B4-BE49-F238E27FC236}">
                <a16:creationId xmlns:a16="http://schemas.microsoft.com/office/drawing/2014/main" id="{3B668A36-6697-46BE-A587-3A29EB4678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107" y="2654618"/>
            <a:ext cx="4040188" cy="3235370"/>
          </a:xfrm>
          <a:prstGeom prst="rect">
            <a:avLst/>
          </a:prstGeom>
          <a:noFill/>
          <a:extLst>
            <a:ext uri="{909E8E84-426E-40DD-AFC4-6F175D3DCCD1}">
              <a14:hiddenFill xmlns:a14="http://schemas.microsoft.com/office/drawing/2010/main">
                <a:solidFill>
                  <a:srgbClr val="FFFFFF"/>
                </a:solidFill>
              </a14:hiddenFill>
            </a:ext>
          </a:extLst>
        </p:spPr>
      </p:pic>
      <p:sp>
        <p:nvSpPr>
          <p:cNvPr id="5" name="חץ: למטה 4">
            <a:extLst>
              <a:ext uri="{FF2B5EF4-FFF2-40B4-BE49-F238E27FC236}">
                <a16:creationId xmlns:a16="http://schemas.microsoft.com/office/drawing/2014/main" id="{D29C8603-2349-4A1C-A4BB-1C34B17C4FBF}"/>
              </a:ext>
            </a:extLst>
          </p:cNvPr>
          <p:cNvSpPr/>
          <p:nvPr/>
        </p:nvSpPr>
        <p:spPr>
          <a:xfrm rot="5400000">
            <a:off x="6129528" y="3783098"/>
            <a:ext cx="484632" cy="97840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258503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DF33E49E-6682-4FA2-94B2-C278AF24994E}"/>
              </a:ext>
            </a:extLst>
          </p:cNvPr>
          <p:cNvPicPr>
            <a:picLocks noChangeAspect="1"/>
          </p:cNvPicPr>
          <p:nvPr/>
        </p:nvPicPr>
        <p:blipFill rotWithShape="1">
          <a:blip r:embed="rId2"/>
          <a:srcRect l="33417" t="28740" r="21000" b="11408"/>
          <a:stretch/>
        </p:blipFill>
        <p:spPr>
          <a:xfrm>
            <a:off x="6924166" y="2122251"/>
            <a:ext cx="4993514" cy="3688080"/>
          </a:xfrm>
          <a:prstGeom prst="rect">
            <a:avLst/>
          </a:prstGeom>
        </p:spPr>
      </p:pic>
      <p:pic>
        <p:nvPicPr>
          <p:cNvPr id="3" name="תמונה 2">
            <a:extLst>
              <a:ext uri="{FF2B5EF4-FFF2-40B4-BE49-F238E27FC236}">
                <a16:creationId xmlns:a16="http://schemas.microsoft.com/office/drawing/2014/main" id="{E4A05F60-CFAA-4F26-950E-75C6494279B8}"/>
              </a:ext>
            </a:extLst>
          </p:cNvPr>
          <p:cNvPicPr>
            <a:picLocks noChangeAspect="1"/>
          </p:cNvPicPr>
          <p:nvPr/>
        </p:nvPicPr>
        <p:blipFill rotWithShape="1">
          <a:blip r:embed="rId3"/>
          <a:srcRect l="25333" t="27555" r="12167" b="11704"/>
          <a:stretch/>
        </p:blipFill>
        <p:spPr>
          <a:xfrm>
            <a:off x="81280" y="2141383"/>
            <a:ext cx="6746486" cy="3688079"/>
          </a:xfrm>
          <a:prstGeom prst="rect">
            <a:avLst/>
          </a:prstGeom>
        </p:spPr>
      </p:pic>
      <p:sp>
        <p:nvSpPr>
          <p:cNvPr id="4" name="כותרת 1">
            <a:extLst>
              <a:ext uri="{FF2B5EF4-FFF2-40B4-BE49-F238E27FC236}">
                <a16:creationId xmlns:a16="http://schemas.microsoft.com/office/drawing/2014/main" id="{9CF2588E-90FF-413B-AC35-11CB80860703}"/>
              </a:ext>
            </a:extLst>
          </p:cNvPr>
          <p:cNvSpPr txBox="1">
            <a:spLocks/>
          </p:cNvSpPr>
          <p:nvPr/>
        </p:nvSpPr>
        <p:spPr>
          <a:xfrm>
            <a:off x="355600" y="468550"/>
            <a:ext cx="11033760" cy="1338740"/>
          </a:xfrm>
          <a:prstGeom prst="rect">
            <a:avLst/>
          </a:prstGeom>
        </p:spPr>
        <p:txBody>
          <a:bodyP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he-IL" sz="3600" dirty="0">
              <a:solidFill>
                <a:srgbClr val="FF0000"/>
              </a:solidFill>
              <a:cs typeface="+mn-cs"/>
            </a:endParaRPr>
          </a:p>
          <a:p>
            <a:pPr algn="ctr">
              <a:lnSpc>
                <a:spcPct val="170000"/>
              </a:lnSpc>
            </a:pPr>
            <a:r>
              <a:rPr lang="he-IL" sz="6700" dirty="0">
                <a:solidFill>
                  <a:srgbClr val="FF0000"/>
                </a:solidFill>
                <a:cs typeface="+mn-cs"/>
              </a:rPr>
              <a:t>מהפנתאון למטרו: ממודל יציב ומקובע למערכת מסועפת של תנועה</a:t>
            </a:r>
            <a:endParaRPr lang="he-IL" sz="3600" dirty="0">
              <a:solidFill>
                <a:srgbClr val="FF0000"/>
              </a:solidFill>
              <a:cs typeface="+mn-cs"/>
            </a:endParaRPr>
          </a:p>
        </p:txBody>
      </p:sp>
    </p:spTree>
    <p:extLst>
      <p:ext uri="{BB962C8B-B14F-4D97-AF65-F5344CB8AC3E}">
        <p14:creationId xmlns:p14="http://schemas.microsoft.com/office/powerpoint/2010/main" val="3090396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E9FE188-902A-4996-887A-5178FBC28476}"/>
              </a:ext>
            </a:extLst>
          </p:cNvPr>
          <p:cNvSpPr>
            <a:spLocks noGrp="1"/>
          </p:cNvSpPr>
          <p:nvPr>
            <p:ph type="title"/>
          </p:nvPr>
        </p:nvSpPr>
        <p:spPr/>
        <p:txBody>
          <a:bodyPr/>
          <a:lstStyle/>
          <a:p>
            <a:pPr algn="ctr"/>
            <a:r>
              <a:rPr lang="he-IL" dirty="0">
                <a:cs typeface="+mn-cs"/>
              </a:rPr>
              <a:t>החלפת מודל הפנתאון</a:t>
            </a:r>
          </a:p>
        </p:txBody>
      </p:sp>
      <p:sp>
        <p:nvSpPr>
          <p:cNvPr id="3" name="מציין מיקום תוכן 2">
            <a:extLst>
              <a:ext uri="{FF2B5EF4-FFF2-40B4-BE49-F238E27FC236}">
                <a16:creationId xmlns:a16="http://schemas.microsoft.com/office/drawing/2014/main" id="{8570863D-E318-4791-8004-51FD942BFAA6}"/>
              </a:ext>
            </a:extLst>
          </p:cNvPr>
          <p:cNvSpPr>
            <a:spLocks noGrp="1"/>
          </p:cNvSpPr>
          <p:nvPr>
            <p:ph idx="1"/>
          </p:nvPr>
        </p:nvSpPr>
        <p:spPr>
          <a:xfrm>
            <a:off x="838200" y="1825625"/>
            <a:ext cx="10734040" cy="4667250"/>
          </a:xfrm>
        </p:spPr>
        <p:txBody>
          <a:bodyPr>
            <a:normAutofit fontScale="55000" lnSpcReduction="20000"/>
          </a:bodyPr>
          <a:lstStyle/>
          <a:p>
            <a:pPr marL="0" indent="0" algn="r">
              <a:lnSpc>
                <a:spcPct val="200000"/>
              </a:lnSpc>
              <a:buNone/>
            </a:pPr>
            <a:r>
              <a:rPr lang="he-IL" sz="2900" dirty="0"/>
              <a:t>1. עד מחזור מ"ו הדימוי החזותי שליווה את שנת הלימודים </a:t>
            </a:r>
            <a:r>
              <a:rPr lang="he-IL" sz="2900" dirty="0" err="1"/>
              <a:t>במב"ל</a:t>
            </a:r>
            <a:r>
              <a:rPr lang="he-IL" sz="2900" dirty="0"/>
              <a:t> היה ה- "פנתאון".</a:t>
            </a:r>
          </a:p>
          <a:p>
            <a:pPr marL="0" indent="0" algn="r" rtl="1">
              <a:lnSpc>
                <a:spcPct val="200000"/>
              </a:lnSpc>
              <a:buNone/>
            </a:pPr>
            <a:r>
              <a:rPr lang="he-IL" sz="2900" dirty="0"/>
              <a:t>2. מהו פנתאון? מקדש יווני, המקדש של כל האלים או אתר קבורה בו קבורים גדולי האומה. בהשאלה – אוסף הדברים הנעלים ביותר בתחומם. מכאן אפשר להגיד על דבר מה שהוא "נכנס לפנתאון". במקדש היווני הפולחן מתבצע בפנים על ידי הכוהנים והקהל עומד בחוץ. המאמינים אינם שותפים לפולחן ואין להם אחריות עליו. הפנתאון הוא מבנה סגור, שייך לעולם העתיק ולא משדר ניידות אלא סטטיות.  </a:t>
            </a:r>
          </a:p>
          <a:p>
            <a:pPr marL="0" indent="0" algn="r" rtl="1">
              <a:lnSpc>
                <a:spcPct val="200000"/>
              </a:lnSpc>
              <a:buNone/>
            </a:pPr>
            <a:r>
              <a:rPr lang="he-IL" sz="2900" dirty="0"/>
              <a:t>3. המודל כפי שהוא מוצג בשקף הוא מודל לינארי, היררכי, אשר שם דגש על התכנים ולא על תהליכי הלמידה. הלומדים אינם מיוצגים במודל. העמודים אינם גמישים ואין במודל תנועה או יחס ללומד באופן אישי. </a:t>
            </a:r>
          </a:p>
          <a:p>
            <a:pPr marL="0" indent="0" algn="r" rtl="1">
              <a:lnSpc>
                <a:spcPct val="200000"/>
              </a:lnSpc>
              <a:buNone/>
            </a:pPr>
            <a:r>
              <a:rPr lang="he-IL" sz="2900" dirty="0"/>
              <a:t>4. מודל הפנתאון הכתיב סדר וסמכות. בשיטת למידה זו יש יציבות, מערכת מסודרת וקבועה, היררכיה של יחסים ותנועה בכיוון אחד – רק מסביב למבנה המוקף עמודים. אין תנועה פנימה החוצה ובוודאי אין תנועה שלא קשורה ב"פנתאון". </a:t>
            </a:r>
          </a:p>
          <a:p>
            <a:pPr marL="0" indent="0" algn="r">
              <a:lnSpc>
                <a:spcPct val="200000"/>
              </a:lnSpc>
              <a:buNone/>
            </a:pPr>
            <a:r>
              <a:rPr lang="he-IL" sz="2900" dirty="0"/>
              <a:t>4. לפיכך הורגש צורך להחליף את הפנתאון בדימוי מורכב יותר, שלוקח בחשבון תהליכים מורכבות ומציאות משתנה.</a:t>
            </a:r>
          </a:p>
          <a:p>
            <a:pPr marL="0" indent="0" algn="r">
              <a:lnSpc>
                <a:spcPct val="200000"/>
              </a:lnSpc>
              <a:buNone/>
            </a:pPr>
            <a:endParaRPr lang="he-IL" sz="2400" dirty="0"/>
          </a:p>
        </p:txBody>
      </p:sp>
    </p:spTree>
    <p:extLst>
      <p:ext uri="{BB962C8B-B14F-4D97-AF65-F5344CB8AC3E}">
        <p14:creationId xmlns:p14="http://schemas.microsoft.com/office/powerpoint/2010/main" val="4008157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7">
            <a:extLst>
              <a:ext uri="{FF2B5EF4-FFF2-40B4-BE49-F238E27FC236}">
                <a16:creationId xmlns:a16="http://schemas.microsoft.com/office/drawing/2014/main" id="{2A28EBC0-49E6-46FD-999F-7A93823E5E2C}"/>
              </a:ext>
            </a:extLst>
          </p:cNvPr>
          <p:cNvCxnSpPr>
            <a:cxnSpLocks/>
          </p:cNvCxnSpPr>
          <p:nvPr/>
        </p:nvCxnSpPr>
        <p:spPr>
          <a:xfrm flipH="1">
            <a:off x="345760" y="5422900"/>
            <a:ext cx="1918252" cy="0"/>
          </a:xfrm>
          <a:prstGeom prst="line">
            <a:avLst/>
          </a:prstGeom>
          <a:ln w="82232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31" name="Straight Connector 7">
            <a:extLst>
              <a:ext uri="{FF2B5EF4-FFF2-40B4-BE49-F238E27FC236}">
                <a16:creationId xmlns:a16="http://schemas.microsoft.com/office/drawing/2014/main" id="{8D4BE04A-E532-4C32-9EA9-81A58A6C6D1C}"/>
              </a:ext>
            </a:extLst>
          </p:cNvPr>
          <p:cNvCxnSpPr>
            <a:cxnSpLocks/>
          </p:cNvCxnSpPr>
          <p:nvPr/>
        </p:nvCxnSpPr>
        <p:spPr>
          <a:xfrm flipH="1">
            <a:off x="345760" y="4208935"/>
            <a:ext cx="1918252" cy="0"/>
          </a:xfrm>
          <a:prstGeom prst="line">
            <a:avLst/>
          </a:prstGeom>
          <a:ln w="339725">
            <a:solidFill>
              <a:srgbClr val="00B0F0"/>
            </a:solidFill>
          </a:ln>
        </p:spPr>
        <p:style>
          <a:lnRef idx="1">
            <a:schemeClr val="accent2"/>
          </a:lnRef>
          <a:fillRef idx="0">
            <a:schemeClr val="accent2"/>
          </a:fillRef>
          <a:effectRef idx="0">
            <a:schemeClr val="accent2"/>
          </a:effectRef>
          <a:fontRef idx="minor">
            <a:schemeClr val="tx1"/>
          </a:fontRef>
        </p:style>
      </p:cxnSp>
      <p:cxnSp>
        <p:nvCxnSpPr>
          <p:cNvPr id="30" name="Straight Connector 7">
            <a:extLst>
              <a:ext uri="{FF2B5EF4-FFF2-40B4-BE49-F238E27FC236}">
                <a16:creationId xmlns:a16="http://schemas.microsoft.com/office/drawing/2014/main" id="{98F53BF7-6DBE-4345-B781-77371974B1EF}"/>
              </a:ext>
            </a:extLst>
          </p:cNvPr>
          <p:cNvCxnSpPr>
            <a:cxnSpLocks/>
          </p:cNvCxnSpPr>
          <p:nvPr/>
        </p:nvCxnSpPr>
        <p:spPr>
          <a:xfrm flipH="1">
            <a:off x="345760" y="3281835"/>
            <a:ext cx="1918252" cy="0"/>
          </a:xfrm>
          <a:prstGeom prst="line">
            <a:avLst/>
          </a:prstGeom>
          <a:ln w="355600">
            <a:solidFill>
              <a:srgbClr val="92D050"/>
            </a:solidFill>
          </a:ln>
        </p:spPr>
        <p:style>
          <a:lnRef idx="1">
            <a:schemeClr val="accent2"/>
          </a:lnRef>
          <a:fillRef idx="0">
            <a:schemeClr val="accent2"/>
          </a:fillRef>
          <a:effectRef idx="0">
            <a:schemeClr val="accent2"/>
          </a:effectRef>
          <a:fontRef idx="minor">
            <a:schemeClr val="tx1"/>
          </a:fontRef>
        </p:style>
      </p:cxnSp>
      <p:cxnSp>
        <p:nvCxnSpPr>
          <p:cNvPr id="29" name="Straight Connector 7">
            <a:extLst>
              <a:ext uri="{FF2B5EF4-FFF2-40B4-BE49-F238E27FC236}">
                <a16:creationId xmlns:a16="http://schemas.microsoft.com/office/drawing/2014/main" id="{BE06771A-0F0D-45D7-A030-241267A11B01}"/>
              </a:ext>
            </a:extLst>
          </p:cNvPr>
          <p:cNvCxnSpPr>
            <a:cxnSpLocks/>
          </p:cNvCxnSpPr>
          <p:nvPr/>
        </p:nvCxnSpPr>
        <p:spPr>
          <a:xfrm flipH="1">
            <a:off x="345760" y="1402235"/>
            <a:ext cx="1918252" cy="0"/>
          </a:xfrm>
          <a:prstGeom prst="line">
            <a:avLst/>
          </a:prstGeom>
          <a:ln w="384175">
            <a:solidFill>
              <a:srgbClr val="FF0000"/>
            </a:solidFill>
          </a:ln>
        </p:spPr>
        <p:style>
          <a:lnRef idx="1">
            <a:schemeClr val="accent2"/>
          </a:lnRef>
          <a:fillRef idx="0">
            <a:schemeClr val="accent2"/>
          </a:fillRef>
          <a:effectRef idx="0">
            <a:schemeClr val="accent2"/>
          </a:effectRef>
          <a:fontRef idx="minor">
            <a:schemeClr val="tx1"/>
          </a:fontRef>
        </p:style>
      </p:cxnSp>
      <p:sp>
        <p:nvSpPr>
          <p:cNvPr id="78" name="TextBox 77">
            <a:extLst>
              <a:ext uri="{FF2B5EF4-FFF2-40B4-BE49-F238E27FC236}">
                <a16:creationId xmlns:a16="http://schemas.microsoft.com/office/drawing/2014/main" id="{42184BCB-7D0B-2943-81E1-68FC3E420E81}"/>
              </a:ext>
            </a:extLst>
          </p:cNvPr>
          <p:cNvSpPr txBox="1"/>
          <p:nvPr/>
        </p:nvSpPr>
        <p:spPr>
          <a:xfrm>
            <a:off x="426406" y="5137235"/>
            <a:ext cx="1666837" cy="646331"/>
          </a:xfrm>
          <a:prstGeom prst="rect">
            <a:avLst/>
          </a:prstGeom>
          <a:noFill/>
        </p:spPr>
        <p:txBody>
          <a:bodyPr wrap="square" rtlCol="0">
            <a:spAutoFit/>
          </a:bodyPr>
          <a:lstStyle/>
          <a:p>
            <a:pPr marL="0" algn="r" defTabSz="914400" rtl="1" eaLnBrk="1" latinLnBrk="0" hangingPunct="1"/>
            <a:r>
              <a:rPr lang="he-IL" dirty="0">
                <a:solidFill>
                  <a:schemeClr val="bg1"/>
                </a:solidFill>
              </a:rPr>
              <a:t>T 4 עונה</a:t>
            </a:r>
            <a:r>
              <a:rPr lang="he-IL" dirty="0"/>
              <a:t> </a:t>
            </a:r>
            <a:r>
              <a:rPr lang="he-IL" dirty="0">
                <a:solidFill>
                  <a:schemeClr val="bg1"/>
                </a:solidFill>
              </a:rPr>
              <a:t>אינטגרטיבית</a:t>
            </a:r>
            <a:endParaRPr lang="en-US" dirty="0">
              <a:solidFill>
                <a:schemeClr val="bg1"/>
              </a:solidFill>
            </a:endParaRPr>
          </a:p>
        </p:txBody>
      </p:sp>
      <p:sp>
        <p:nvSpPr>
          <p:cNvPr id="79" name="TextBox 78">
            <a:extLst>
              <a:ext uri="{FF2B5EF4-FFF2-40B4-BE49-F238E27FC236}">
                <a16:creationId xmlns:a16="http://schemas.microsoft.com/office/drawing/2014/main" id="{42B3200F-5074-9445-8462-AC05E77BE4D8}"/>
              </a:ext>
            </a:extLst>
          </p:cNvPr>
          <p:cNvSpPr txBox="1"/>
          <p:nvPr/>
        </p:nvSpPr>
        <p:spPr>
          <a:xfrm>
            <a:off x="251629" y="3059668"/>
            <a:ext cx="1977257" cy="369332"/>
          </a:xfrm>
          <a:prstGeom prst="rect">
            <a:avLst/>
          </a:prstGeom>
          <a:noFill/>
        </p:spPr>
        <p:txBody>
          <a:bodyPr wrap="square" rtlCol="0">
            <a:spAutoFit/>
          </a:bodyPr>
          <a:lstStyle/>
          <a:p>
            <a:pPr marL="0" algn="r" defTabSz="914400" rtl="1" eaLnBrk="1" latinLnBrk="0" hangingPunct="1"/>
            <a:r>
              <a:rPr lang="he-IL" dirty="0">
                <a:solidFill>
                  <a:schemeClr val="bg1"/>
                </a:solidFill>
              </a:rPr>
              <a:t>T2 עונה ישראלית</a:t>
            </a:r>
            <a:endParaRPr lang="en-US" dirty="0">
              <a:solidFill>
                <a:schemeClr val="bg1"/>
              </a:solidFill>
            </a:endParaRPr>
          </a:p>
        </p:txBody>
      </p:sp>
      <p:sp>
        <p:nvSpPr>
          <p:cNvPr id="80" name="TextBox 79">
            <a:extLst>
              <a:ext uri="{FF2B5EF4-FFF2-40B4-BE49-F238E27FC236}">
                <a16:creationId xmlns:a16="http://schemas.microsoft.com/office/drawing/2014/main" id="{9967FBCF-BAC1-814F-9C92-510F4B7EEF67}"/>
              </a:ext>
            </a:extLst>
          </p:cNvPr>
          <p:cNvSpPr txBox="1"/>
          <p:nvPr/>
        </p:nvSpPr>
        <p:spPr>
          <a:xfrm>
            <a:off x="597820" y="4013369"/>
            <a:ext cx="1284873" cy="369332"/>
          </a:xfrm>
          <a:prstGeom prst="rect">
            <a:avLst/>
          </a:prstGeom>
          <a:noFill/>
        </p:spPr>
        <p:txBody>
          <a:bodyPr wrap="square" rtlCol="0">
            <a:spAutoFit/>
          </a:bodyPr>
          <a:lstStyle/>
          <a:p>
            <a:pPr marL="0" algn="r" defTabSz="914400" rtl="1" eaLnBrk="1" latinLnBrk="0" hangingPunct="1"/>
            <a:r>
              <a:rPr lang="he-IL" dirty="0">
                <a:solidFill>
                  <a:schemeClr val="bg1"/>
                </a:solidFill>
              </a:rPr>
              <a:t>T3 התמחות</a:t>
            </a:r>
            <a:endParaRPr lang="en-US" dirty="0">
              <a:solidFill>
                <a:schemeClr val="bg1"/>
              </a:solidFill>
            </a:endParaRPr>
          </a:p>
        </p:txBody>
      </p:sp>
      <p:sp>
        <p:nvSpPr>
          <p:cNvPr id="86" name="TextBox 85">
            <a:extLst>
              <a:ext uri="{FF2B5EF4-FFF2-40B4-BE49-F238E27FC236}">
                <a16:creationId xmlns:a16="http://schemas.microsoft.com/office/drawing/2014/main" id="{8EFCB893-176B-7D49-B3F3-EDC9FD8012E6}"/>
              </a:ext>
            </a:extLst>
          </p:cNvPr>
          <p:cNvSpPr txBox="1"/>
          <p:nvPr/>
        </p:nvSpPr>
        <p:spPr>
          <a:xfrm>
            <a:off x="332267" y="1217569"/>
            <a:ext cx="1748189" cy="369332"/>
          </a:xfrm>
          <a:prstGeom prst="rect">
            <a:avLst/>
          </a:prstGeom>
          <a:noFill/>
        </p:spPr>
        <p:txBody>
          <a:bodyPr wrap="square" rtlCol="0">
            <a:spAutoFit/>
          </a:bodyPr>
          <a:lstStyle/>
          <a:p>
            <a:pPr marL="0" algn="r" defTabSz="914400" rtl="1" eaLnBrk="1" latinLnBrk="0" hangingPunct="1"/>
            <a:r>
              <a:rPr lang="he-IL" dirty="0">
                <a:solidFill>
                  <a:schemeClr val="bg1"/>
                </a:solidFill>
              </a:rPr>
              <a:t>T1 עונה גלובלית</a:t>
            </a:r>
            <a:endParaRPr lang="en-US" dirty="0">
              <a:solidFill>
                <a:schemeClr val="bg1"/>
              </a:solidFill>
            </a:endParaRPr>
          </a:p>
        </p:txBody>
      </p:sp>
      <p:sp>
        <p:nvSpPr>
          <p:cNvPr id="44" name="כותרת 1">
            <a:extLst>
              <a:ext uri="{FF2B5EF4-FFF2-40B4-BE49-F238E27FC236}">
                <a16:creationId xmlns:a16="http://schemas.microsoft.com/office/drawing/2014/main" id="{515120DC-EDF4-4391-A767-1EAE36CD9C2E}"/>
              </a:ext>
            </a:extLst>
          </p:cNvPr>
          <p:cNvSpPr txBox="1">
            <a:spLocks/>
          </p:cNvSpPr>
          <p:nvPr/>
        </p:nvSpPr>
        <p:spPr>
          <a:xfrm>
            <a:off x="838200" y="365125"/>
            <a:ext cx="10515600" cy="371281"/>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e-IL" b="1" dirty="0">
                <a:latin typeface="Levenim MT" panose="02010502060101010101" pitchFamily="2" charset="-79"/>
                <a:cs typeface="Levenim MT" panose="02010502060101010101" pitchFamily="2" charset="-79"/>
              </a:rPr>
              <a:t>רשת </a:t>
            </a:r>
            <a:r>
              <a:rPr lang="he-IL" b="1" dirty="0" err="1">
                <a:latin typeface="Levenim MT" panose="02010502060101010101" pitchFamily="2" charset="-79"/>
                <a:cs typeface="Levenim MT" panose="02010502060101010101" pitchFamily="2" charset="-79"/>
              </a:rPr>
              <a:t>קוי</a:t>
            </a:r>
            <a:r>
              <a:rPr lang="he-IL" b="1" dirty="0">
                <a:latin typeface="Levenim MT" panose="02010502060101010101" pitchFamily="2" charset="-79"/>
                <a:cs typeface="Levenim MT" panose="02010502060101010101" pitchFamily="2" charset="-79"/>
              </a:rPr>
              <a:t> המטרו של הלמידה </a:t>
            </a:r>
            <a:r>
              <a:rPr lang="he-IL" b="1" dirty="0" err="1">
                <a:latin typeface="Levenim MT" panose="02010502060101010101" pitchFamily="2" charset="-79"/>
                <a:cs typeface="Levenim MT" panose="02010502060101010101" pitchFamily="2" charset="-79"/>
              </a:rPr>
              <a:t>במב"ל</a:t>
            </a:r>
            <a:endParaRPr lang="he-IL" b="1" dirty="0">
              <a:latin typeface="Levenim MT" panose="02010502060101010101" pitchFamily="2" charset="-79"/>
              <a:cs typeface="Levenim MT" panose="02010502060101010101" pitchFamily="2" charset="-79"/>
            </a:endParaRPr>
          </a:p>
        </p:txBody>
      </p:sp>
      <p:pic>
        <p:nvPicPr>
          <p:cNvPr id="4" name="תמונה 3">
            <a:extLst>
              <a:ext uri="{FF2B5EF4-FFF2-40B4-BE49-F238E27FC236}">
                <a16:creationId xmlns:a16="http://schemas.microsoft.com/office/drawing/2014/main" id="{C2ABE120-7435-4ECE-9BF4-6D33A47387C5}"/>
              </a:ext>
            </a:extLst>
          </p:cNvPr>
          <p:cNvPicPr>
            <a:picLocks noChangeAspect="1"/>
          </p:cNvPicPr>
          <p:nvPr/>
        </p:nvPicPr>
        <p:blipFill>
          <a:blip r:embed="rId2"/>
          <a:stretch>
            <a:fillRect/>
          </a:stretch>
        </p:blipFill>
        <p:spPr>
          <a:xfrm>
            <a:off x="2727748" y="820376"/>
            <a:ext cx="7551317" cy="5362749"/>
          </a:xfrm>
          <a:prstGeom prst="rect">
            <a:avLst/>
          </a:prstGeom>
        </p:spPr>
      </p:pic>
      <p:sp>
        <p:nvSpPr>
          <p:cNvPr id="35" name="Oval 13">
            <a:extLst>
              <a:ext uri="{FF2B5EF4-FFF2-40B4-BE49-F238E27FC236}">
                <a16:creationId xmlns:a16="http://schemas.microsoft.com/office/drawing/2014/main" id="{A5262082-BCC8-47AF-81FD-12D458504A7C}"/>
              </a:ext>
            </a:extLst>
          </p:cNvPr>
          <p:cNvSpPr/>
          <p:nvPr/>
        </p:nvSpPr>
        <p:spPr>
          <a:xfrm>
            <a:off x="4062922" y="4013369"/>
            <a:ext cx="195304" cy="221618"/>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37" name="Oval 13">
            <a:extLst>
              <a:ext uri="{FF2B5EF4-FFF2-40B4-BE49-F238E27FC236}">
                <a16:creationId xmlns:a16="http://schemas.microsoft.com/office/drawing/2014/main" id="{DD950BA3-7290-448F-82C1-E5B1ADB9CC3B}"/>
              </a:ext>
            </a:extLst>
          </p:cNvPr>
          <p:cNvSpPr/>
          <p:nvPr/>
        </p:nvSpPr>
        <p:spPr>
          <a:xfrm>
            <a:off x="4220305" y="3186431"/>
            <a:ext cx="195304" cy="221618"/>
          </a:xfrm>
          <a:prstGeom prst="ellipse">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38" name="Oval 13">
            <a:extLst>
              <a:ext uri="{FF2B5EF4-FFF2-40B4-BE49-F238E27FC236}">
                <a16:creationId xmlns:a16="http://schemas.microsoft.com/office/drawing/2014/main" id="{AABE2AB9-9DDE-42AA-8751-4F3CBE5F1095}"/>
              </a:ext>
            </a:extLst>
          </p:cNvPr>
          <p:cNvSpPr/>
          <p:nvPr/>
        </p:nvSpPr>
        <p:spPr>
          <a:xfrm>
            <a:off x="5737663" y="4665359"/>
            <a:ext cx="292956" cy="324428"/>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39" name="Oval 13">
            <a:extLst>
              <a:ext uri="{FF2B5EF4-FFF2-40B4-BE49-F238E27FC236}">
                <a16:creationId xmlns:a16="http://schemas.microsoft.com/office/drawing/2014/main" id="{87E69D6F-02CB-447E-BF6A-414B15D08D87}"/>
              </a:ext>
            </a:extLst>
          </p:cNvPr>
          <p:cNvSpPr/>
          <p:nvPr/>
        </p:nvSpPr>
        <p:spPr>
          <a:xfrm>
            <a:off x="5737663" y="1676693"/>
            <a:ext cx="195304" cy="221618"/>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0" name="Oval 13">
            <a:extLst>
              <a:ext uri="{FF2B5EF4-FFF2-40B4-BE49-F238E27FC236}">
                <a16:creationId xmlns:a16="http://schemas.microsoft.com/office/drawing/2014/main" id="{73D81599-4259-4E2C-B65F-910A0988B456}"/>
              </a:ext>
            </a:extLst>
          </p:cNvPr>
          <p:cNvSpPr/>
          <p:nvPr/>
        </p:nvSpPr>
        <p:spPr>
          <a:xfrm>
            <a:off x="4037402" y="4840307"/>
            <a:ext cx="195304" cy="221618"/>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1" name="Oval 13">
            <a:extLst>
              <a:ext uri="{FF2B5EF4-FFF2-40B4-BE49-F238E27FC236}">
                <a16:creationId xmlns:a16="http://schemas.microsoft.com/office/drawing/2014/main" id="{923055AB-CC2B-423C-8558-D235565469F5}"/>
              </a:ext>
            </a:extLst>
          </p:cNvPr>
          <p:cNvSpPr/>
          <p:nvPr/>
        </p:nvSpPr>
        <p:spPr>
          <a:xfrm>
            <a:off x="5780567" y="3171026"/>
            <a:ext cx="195304" cy="221618"/>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2" name="Oval 13">
            <a:extLst>
              <a:ext uri="{FF2B5EF4-FFF2-40B4-BE49-F238E27FC236}">
                <a16:creationId xmlns:a16="http://schemas.microsoft.com/office/drawing/2014/main" id="{9D890086-838A-419A-A8E0-E85CC38EE232}"/>
              </a:ext>
            </a:extLst>
          </p:cNvPr>
          <p:cNvSpPr/>
          <p:nvPr/>
        </p:nvSpPr>
        <p:spPr>
          <a:xfrm>
            <a:off x="7196417" y="2409624"/>
            <a:ext cx="195304" cy="221618"/>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3" name="Oval 13">
            <a:extLst>
              <a:ext uri="{FF2B5EF4-FFF2-40B4-BE49-F238E27FC236}">
                <a16:creationId xmlns:a16="http://schemas.microsoft.com/office/drawing/2014/main" id="{7D61B5B8-2754-4692-B8CA-175740EA752E}"/>
              </a:ext>
            </a:extLst>
          </p:cNvPr>
          <p:cNvSpPr/>
          <p:nvPr/>
        </p:nvSpPr>
        <p:spPr>
          <a:xfrm>
            <a:off x="7028074" y="3987317"/>
            <a:ext cx="195304" cy="221618"/>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5" name="Oval 13">
            <a:extLst>
              <a:ext uri="{FF2B5EF4-FFF2-40B4-BE49-F238E27FC236}">
                <a16:creationId xmlns:a16="http://schemas.microsoft.com/office/drawing/2014/main" id="{2233D7F4-5A8B-409D-B14B-D007580FDE26}"/>
              </a:ext>
            </a:extLst>
          </p:cNvPr>
          <p:cNvSpPr/>
          <p:nvPr/>
        </p:nvSpPr>
        <p:spPr>
          <a:xfrm>
            <a:off x="8191506" y="3318191"/>
            <a:ext cx="195304" cy="221618"/>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6" name="Oval 13">
            <a:extLst>
              <a:ext uri="{FF2B5EF4-FFF2-40B4-BE49-F238E27FC236}">
                <a16:creationId xmlns:a16="http://schemas.microsoft.com/office/drawing/2014/main" id="{057E721E-BFE9-432A-8B4D-4E98F9214355}"/>
              </a:ext>
            </a:extLst>
          </p:cNvPr>
          <p:cNvSpPr/>
          <p:nvPr/>
        </p:nvSpPr>
        <p:spPr>
          <a:xfrm>
            <a:off x="8387065" y="4513735"/>
            <a:ext cx="195304" cy="221618"/>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7" name="Oval 13">
            <a:extLst>
              <a:ext uri="{FF2B5EF4-FFF2-40B4-BE49-F238E27FC236}">
                <a16:creationId xmlns:a16="http://schemas.microsoft.com/office/drawing/2014/main" id="{E713D8D7-3B9D-48D9-8BA8-C0A4C5FFCE37}"/>
              </a:ext>
            </a:extLst>
          </p:cNvPr>
          <p:cNvSpPr/>
          <p:nvPr/>
        </p:nvSpPr>
        <p:spPr>
          <a:xfrm>
            <a:off x="7028074" y="4605432"/>
            <a:ext cx="195304" cy="221618"/>
          </a:xfrm>
          <a:prstGeom prst="ellipse">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cxnSp>
        <p:nvCxnSpPr>
          <p:cNvPr id="49" name="Straight Connector 7">
            <a:extLst>
              <a:ext uri="{FF2B5EF4-FFF2-40B4-BE49-F238E27FC236}">
                <a16:creationId xmlns:a16="http://schemas.microsoft.com/office/drawing/2014/main" id="{D2E5140B-7C8F-4DD1-87CA-8FAABBD2963C}"/>
              </a:ext>
            </a:extLst>
          </p:cNvPr>
          <p:cNvCxnSpPr>
            <a:cxnSpLocks/>
          </p:cNvCxnSpPr>
          <p:nvPr/>
        </p:nvCxnSpPr>
        <p:spPr>
          <a:xfrm flipH="1">
            <a:off x="4896903" y="6289151"/>
            <a:ext cx="1143574" cy="0"/>
          </a:xfrm>
          <a:prstGeom prst="line">
            <a:avLst/>
          </a:prstGeom>
          <a:ln w="33972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0" name="Straight Connector 7">
            <a:extLst>
              <a:ext uri="{FF2B5EF4-FFF2-40B4-BE49-F238E27FC236}">
                <a16:creationId xmlns:a16="http://schemas.microsoft.com/office/drawing/2014/main" id="{2FC4E377-637F-4F94-9152-65971DC5F94F}"/>
              </a:ext>
            </a:extLst>
          </p:cNvPr>
          <p:cNvCxnSpPr>
            <a:cxnSpLocks/>
          </p:cNvCxnSpPr>
          <p:nvPr/>
        </p:nvCxnSpPr>
        <p:spPr>
          <a:xfrm flipH="1">
            <a:off x="6339518" y="6289151"/>
            <a:ext cx="1052203" cy="0"/>
          </a:xfrm>
          <a:prstGeom prst="line">
            <a:avLst/>
          </a:prstGeom>
          <a:ln w="33972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1" name="Straight Connector 7">
            <a:extLst>
              <a:ext uri="{FF2B5EF4-FFF2-40B4-BE49-F238E27FC236}">
                <a16:creationId xmlns:a16="http://schemas.microsoft.com/office/drawing/2014/main" id="{AB3E9842-FABA-4391-AF19-C3D8B8A535C2}"/>
              </a:ext>
            </a:extLst>
          </p:cNvPr>
          <p:cNvCxnSpPr>
            <a:cxnSpLocks/>
          </p:cNvCxnSpPr>
          <p:nvPr/>
        </p:nvCxnSpPr>
        <p:spPr>
          <a:xfrm flipH="1">
            <a:off x="3165822" y="6272098"/>
            <a:ext cx="1248634" cy="0"/>
          </a:xfrm>
          <a:prstGeom prst="line">
            <a:avLst/>
          </a:prstGeom>
          <a:ln w="33972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2" name="Straight Connector 7">
            <a:extLst>
              <a:ext uri="{FF2B5EF4-FFF2-40B4-BE49-F238E27FC236}">
                <a16:creationId xmlns:a16="http://schemas.microsoft.com/office/drawing/2014/main" id="{F2C8529F-D7CB-46F7-B58D-39463926D9AF}"/>
              </a:ext>
            </a:extLst>
          </p:cNvPr>
          <p:cNvCxnSpPr>
            <a:cxnSpLocks/>
          </p:cNvCxnSpPr>
          <p:nvPr/>
        </p:nvCxnSpPr>
        <p:spPr>
          <a:xfrm flipH="1">
            <a:off x="7744861" y="6272098"/>
            <a:ext cx="1088593" cy="0"/>
          </a:xfrm>
          <a:prstGeom prst="line">
            <a:avLst/>
          </a:prstGeom>
          <a:ln w="339725">
            <a:solidFill>
              <a:schemeClr val="tx1"/>
            </a:solidFill>
          </a:ln>
        </p:spPr>
        <p:style>
          <a:lnRef idx="1">
            <a:schemeClr val="accent2"/>
          </a:lnRef>
          <a:fillRef idx="0">
            <a:schemeClr val="accent2"/>
          </a:fillRef>
          <a:effectRef idx="0">
            <a:schemeClr val="accent2"/>
          </a:effectRef>
          <a:fontRef idx="minor">
            <a:schemeClr val="tx1"/>
          </a:fontRef>
        </p:style>
      </p:cxnSp>
      <p:sp>
        <p:nvSpPr>
          <p:cNvPr id="57" name="TextBox 79">
            <a:extLst>
              <a:ext uri="{FF2B5EF4-FFF2-40B4-BE49-F238E27FC236}">
                <a16:creationId xmlns:a16="http://schemas.microsoft.com/office/drawing/2014/main" id="{C7ADA6A9-2721-4B36-882E-2A8821C11DD9}"/>
              </a:ext>
            </a:extLst>
          </p:cNvPr>
          <p:cNvSpPr txBox="1"/>
          <p:nvPr/>
        </p:nvSpPr>
        <p:spPr>
          <a:xfrm>
            <a:off x="3147702" y="6087432"/>
            <a:ext cx="1284873" cy="338554"/>
          </a:xfrm>
          <a:prstGeom prst="rect">
            <a:avLst/>
          </a:prstGeom>
          <a:noFill/>
        </p:spPr>
        <p:txBody>
          <a:bodyPr wrap="square" rtlCol="0">
            <a:spAutoFit/>
          </a:bodyPr>
          <a:lstStyle/>
          <a:p>
            <a:pPr marL="0" algn="r" defTabSz="914400" rtl="1" eaLnBrk="1" latinLnBrk="0" hangingPunct="1"/>
            <a:r>
              <a:rPr lang="he-IL" sz="1600" dirty="0">
                <a:solidFill>
                  <a:schemeClr val="bg1"/>
                </a:solidFill>
              </a:rPr>
              <a:t>הגנה לאומית</a:t>
            </a:r>
            <a:endParaRPr lang="en-US" sz="1600" dirty="0">
              <a:solidFill>
                <a:schemeClr val="bg1"/>
              </a:solidFill>
            </a:endParaRPr>
          </a:p>
        </p:txBody>
      </p:sp>
      <p:sp>
        <p:nvSpPr>
          <p:cNvPr id="59" name="TextBox 79">
            <a:extLst>
              <a:ext uri="{FF2B5EF4-FFF2-40B4-BE49-F238E27FC236}">
                <a16:creationId xmlns:a16="http://schemas.microsoft.com/office/drawing/2014/main" id="{CFE283FD-B2DD-4F12-A7E6-40C2D3FE1618}"/>
              </a:ext>
            </a:extLst>
          </p:cNvPr>
          <p:cNvSpPr txBox="1"/>
          <p:nvPr/>
        </p:nvSpPr>
        <p:spPr>
          <a:xfrm>
            <a:off x="4597862" y="6097818"/>
            <a:ext cx="1284873" cy="338554"/>
          </a:xfrm>
          <a:prstGeom prst="rect">
            <a:avLst/>
          </a:prstGeom>
          <a:noFill/>
        </p:spPr>
        <p:txBody>
          <a:bodyPr wrap="square" rtlCol="0">
            <a:spAutoFit/>
          </a:bodyPr>
          <a:lstStyle/>
          <a:p>
            <a:pPr marL="0" algn="r" defTabSz="914400" rtl="1" eaLnBrk="1" latinLnBrk="0" hangingPunct="1"/>
            <a:r>
              <a:rPr lang="he-IL" sz="1600" dirty="0">
                <a:solidFill>
                  <a:schemeClr val="bg1"/>
                </a:solidFill>
              </a:rPr>
              <a:t>כלכלה</a:t>
            </a:r>
            <a:endParaRPr lang="en-US" sz="1600" dirty="0">
              <a:solidFill>
                <a:schemeClr val="bg1"/>
              </a:solidFill>
            </a:endParaRPr>
          </a:p>
        </p:txBody>
      </p:sp>
      <p:sp>
        <p:nvSpPr>
          <p:cNvPr id="60" name="TextBox 79">
            <a:extLst>
              <a:ext uri="{FF2B5EF4-FFF2-40B4-BE49-F238E27FC236}">
                <a16:creationId xmlns:a16="http://schemas.microsoft.com/office/drawing/2014/main" id="{1D68B9A5-3E9B-496E-B6AD-1F031066D787}"/>
              </a:ext>
            </a:extLst>
          </p:cNvPr>
          <p:cNvSpPr txBox="1"/>
          <p:nvPr/>
        </p:nvSpPr>
        <p:spPr>
          <a:xfrm>
            <a:off x="5878219" y="6119874"/>
            <a:ext cx="1284873" cy="338554"/>
          </a:xfrm>
          <a:prstGeom prst="rect">
            <a:avLst/>
          </a:prstGeom>
          <a:noFill/>
        </p:spPr>
        <p:txBody>
          <a:bodyPr wrap="square" rtlCol="0">
            <a:spAutoFit/>
          </a:bodyPr>
          <a:lstStyle/>
          <a:p>
            <a:pPr marL="0" algn="r" defTabSz="914400" rtl="1" eaLnBrk="1" latinLnBrk="0" hangingPunct="1"/>
            <a:r>
              <a:rPr lang="he-IL" sz="1600" dirty="0">
                <a:solidFill>
                  <a:schemeClr val="bg1"/>
                </a:solidFill>
              </a:rPr>
              <a:t>חברה</a:t>
            </a:r>
            <a:endParaRPr lang="en-US" sz="1600" dirty="0">
              <a:solidFill>
                <a:schemeClr val="bg1"/>
              </a:solidFill>
            </a:endParaRPr>
          </a:p>
        </p:txBody>
      </p:sp>
      <p:sp>
        <p:nvSpPr>
          <p:cNvPr id="61" name="TextBox 79">
            <a:extLst>
              <a:ext uri="{FF2B5EF4-FFF2-40B4-BE49-F238E27FC236}">
                <a16:creationId xmlns:a16="http://schemas.microsoft.com/office/drawing/2014/main" id="{A0BBA8D6-5BF3-49ED-ACB7-AE0A8DFA6F28}"/>
              </a:ext>
            </a:extLst>
          </p:cNvPr>
          <p:cNvSpPr txBox="1"/>
          <p:nvPr/>
        </p:nvSpPr>
        <p:spPr>
          <a:xfrm>
            <a:off x="7402032" y="6087432"/>
            <a:ext cx="1284873" cy="338554"/>
          </a:xfrm>
          <a:prstGeom prst="rect">
            <a:avLst/>
          </a:prstGeom>
          <a:noFill/>
        </p:spPr>
        <p:txBody>
          <a:bodyPr wrap="square" rtlCol="0">
            <a:spAutoFit/>
          </a:bodyPr>
          <a:lstStyle/>
          <a:p>
            <a:pPr marL="0" algn="r" defTabSz="914400" rtl="1" eaLnBrk="1" latinLnBrk="0" hangingPunct="1"/>
            <a:r>
              <a:rPr lang="he-IL" sz="1600" dirty="0">
                <a:solidFill>
                  <a:schemeClr val="bg1"/>
                </a:solidFill>
              </a:rPr>
              <a:t>מדינאות</a:t>
            </a:r>
            <a:endParaRPr lang="en-US" sz="1600" dirty="0">
              <a:solidFill>
                <a:schemeClr val="bg1"/>
              </a:solidFill>
            </a:endParaRPr>
          </a:p>
        </p:txBody>
      </p:sp>
      <p:sp>
        <p:nvSpPr>
          <p:cNvPr id="33" name="תרשים זרימה: מחבר 32">
            <a:extLst>
              <a:ext uri="{FF2B5EF4-FFF2-40B4-BE49-F238E27FC236}">
                <a16:creationId xmlns:a16="http://schemas.microsoft.com/office/drawing/2014/main" id="{B9D47F52-C10C-42CE-9387-E8649DF2F8B8}"/>
              </a:ext>
            </a:extLst>
          </p:cNvPr>
          <p:cNvSpPr/>
          <p:nvPr/>
        </p:nvSpPr>
        <p:spPr>
          <a:xfrm>
            <a:off x="3281082" y="1275550"/>
            <a:ext cx="5916706" cy="4331618"/>
          </a:xfrm>
          <a:prstGeom prst="flowChartConnector">
            <a:avLst/>
          </a:prstGeom>
          <a:noFill/>
          <a:ln w="158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Oval 13">
            <a:extLst>
              <a:ext uri="{FF2B5EF4-FFF2-40B4-BE49-F238E27FC236}">
                <a16:creationId xmlns:a16="http://schemas.microsoft.com/office/drawing/2014/main" id="{F1633B98-2F83-47BA-B7A6-1667F795B434}"/>
              </a:ext>
            </a:extLst>
          </p:cNvPr>
          <p:cNvSpPr/>
          <p:nvPr/>
        </p:nvSpPr>
        <p:spPr>
          <a:xfrm>
            <a:off x="3994406" y="4820958"/>
            <a:ext cx="195304" cy="221618"/>
          </a:xfrm>
          <a:prstGeom prst="ellipse">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36" name="Oval 13">
            <a:extLst>
              <a:ext uri="{FF2B5EF4-FFF2-40B4-BE49-F238E27FC236}">
                <a16:creationId xmlns:a16="http://schemas.microsoft.com/office/drawing/2014/main" id="{F0B46A41-D3EC-4228-A290-64B3BD80CE97}"/>
              </a:ext>
            </a:extLst>
          </p:cNvPr>
          <p:cNvSpPr/>
          <p:nvPr/>
        </p:nvSpPr>
        <p:spPr>
          <a:xfrm>
            <a:off x="8669937" y="2145436"/>
            <a:ext cx="195304" cy="221618"/>
          </a:xfrm>
          <a:prstGeom prst="ellipse">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8" name="Oval 13">
            <a:extLst>
              <a:ext uri="{FF2B5EF4-FFF2-40B4-BE49-F238E27FC236}">
                <a16:creationId xmlns:a16="http://schemas.microsoft.com/office/drawing/2014/main" id="{888A5268-A505-4F05-AF30-534F189498CB}"/>
              </a:ext>
            </a:extLst>
          </p:cNvPr>
          <p:cNvSpPr/>
          <p:nvPr/>
        </p:nvSpPr>
        <p:spPr>
          <a:xfrm>
            <a:off x="3867618" y="1972330"/>
            <a:ext cx="195304" cy="221618"/>
          </a:xfrm>
          <a:prstGeom prst="ellipse">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cxnSp>
        <p:nvCxnSpPr>
          <p:cNvPr id="53" name="Straight Connector 7">
            <a:extLst>
              <a:ext uri="{FF2B5EF4-FFF2-40B4-BE49-F238E27FC236}">
                <a16:creationId xmlns:a16="http://schemas.microsoft.com/office/drawing/2014/main" id="{920DEEE6-7C59-49E0-9237-FDD6D34DFE56}"/>
              </a:ext>
            </a:extLst>
          </p:cNvPr>
          <p:cNvCxnSpPr>
            <a:cxnSpLocks/>
          </p:cNvCxnSpPr>
          <p:nvPr/>
        </p:nvCxnSpPr>
        <p:spPr>
          <a:xfrm flipH="1">
            <a:off x="9435548" y="6234986"/>
            <a:ext cx="1918252" cy="0"/>
          </a:xfrm>
          <a:prstGeom prst="line">
            <a:avLst/>
          </a:prstGeom>
          <a:ln w="339725">
            <a:solidFill>
              <a:srgbClr val="7030A0"/>
            </a:solidFill>
          </a:ln>
        </p:spPr>
        <p:style>
          <a:lnRef idx="1">
            <a:schemeClr val="accent2"/>
          </a:lnRef>
          <a:fillRef idx="0">
            <a:schemeClr val="accent2"/>
          </a:fillRef>
          <a:effectRef idx="0">
            <a:schemeClr val="accent2"/>
          </a:effectRef>
          <a:fontRef idx="minor">
            <a:schemeClr val="tx1"/>
          </a:fontRef>
        </p:style>
      </p:cxnSp>
      <p:sp>
        <p:nvSpPr>
          <p:cNvPr id="54" name="TextBox 79">
            <a:extLst>
              <a:ext uri="{FF2B5EF4-FFF2-40B4-BE49-F238E27FC236}">
                <a16:creationId xmlns:a16="http://schemas.microsoft.com/office/drawing/2014/main" id="{BAC9D0C3-766F-473D-9064-F299D1F5D6B9}"/>
              </a:ext>
            </a:extLst>
          </p:cNvPr>
          <p:cNvSpPr txBox="1"/>
          <p:nvPr/>
        </p:nvSpPr>
        <p:spPr>
          <a:xfrm>
            <a:off x="9493054" y="6037624"/>
            <a:ext cx="1284873" cy="338554"/>
          </a:xfrm>
          <a:prstGeom prst="rect">
            <a:avLst/>
          </a:prstGeom>
          <a:noFill/>
        </p:spPr>
        <p:txBody>
          <a:bodyPr wrap="square" rtlCol="0">
            <a:spAutoFit/>
          </a:bodyPr>
          <a:lstStyle/>
          <a:p>
            <a:pPr marL="0" algn="r" defTabSz="914400" rtl="1" eaLnBrk="1" latinLnBrk="0" hangingPunct="1"/>
            <a:r>
              <a:rPr lang="he-IL" sz="1600" dirty="0">
                <a:solidFill>
                  <a:schemeClr val="bg1"/>
                </a:solidFill>
              </a:rPr>
              <a:t>אסטרטגיה</a:t>
            </a:r>
            <a:endParaRPr lang="en-US" sz="1600" dirty="0">
              <a:solidFill>
                <a:schemeClr val="bg1"/>
              </a:solidFill>
            </a:endParaRPr>
          </a:p>
        </p:txBody>
      </p:sp>
    </p:spTree>
    <p:extLst>
      <p:ext uri="{BB962C8B-B14F-4D97-AF65-F5344CB8AC3E}">
        <p14:creationId xmlns:p14="http://schemas.microsoft.com/office/powerpoint/2010/main" val="2944103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E9FE188-902A-4996-887A-5178FBC28476}"/>
              </a:ext>
            </a:extLst>
          </p:cNvPr>
          <p:cNvSpPr>
            <a:spLocks noGrp="1"/>
          </p:cNvSpPr>
          <p:nvPr>
            <p:ph type="title"/>
          </p:nvPr>
        </p:nvSpPr>
        <p:spPr>
          <a:xfrm>
            <a:off x="838200" y="365125"/>
            <a:ext cx="10515600" cy="711835"/>
          </a:xfrm>
        </p:spPr>
        <p:txBody>
          <a:bodyPr/>
          <a:lstStyle/>
          <a:p>
            <a:pPr algn="ctr"/>
            <a:r>
              <a:rPr lang="he-IL" dirty="0">
                <a:cs typeface="+mn-cs"/>
              </a:rPr>
              <a:t>מודל המטרו</a:t>
            </a:r>
          </a:p>
        </p:txBody>
      </p:sp>
      <p:sp>
        <p:nvSpPr>
          <p:cNvPr id="3" name="מציין מיקום תוכן 2">
            <a:extLst>
              <a:ext uri="{FF2B5EF4-FFF2-40B4-BE49-F238E27FC236}">
                <a16:creationId xmlns:a16="http://schemas.microsoft.com/office/drawing/2014/main" id="{8570863D-E318-4791-8004-51FD942BFAA6}"/>
              </a:ext>
            </a:extLst>
          </p:cNvPr>
          <p:cNvSpPr>
            <a:spLocks noGrp="1"/>
          </p:cNvSpPr>
          <p:nvPr>
            <p:ph idx="1"/>
          </p:nvPr>
        </p:nvSpPr>
        <p:spPr>
          <a:xfrm>
            <a:off x="274320" y="1162368"/>
            <a:ext cx="11399520" cy="5492432"/>
          </a:xfrm>
        </p:spPr>
        <p:txBody>
          <a:bodyPr>
            <a:normAutofit fontScale="70000" lnSpcReduction="20000"/>
          </a:bodyPr>
          <a:lstStyle/>
          <a:p>
            <a:pPr marL="0" indent="0" algn="r">
              <a:lnSpc>
                <a:spcPct val="200000"/>
              </a:lnSpc>
              <a:buNone/>
            </a:pPr>
            <a:r>
              <a:rPr lang="he-IL" sz="2600" dirty="0"/>
              <a:t>1. הדימוי הוא בצורה של "מפת רכבת תחתית" (מטרו). הדימוי יצור תחושה של פרספקטיבה רחבה וגישה בינלאומית.</a:t>
            </a:r>
          </a:p>
          <a:p>
            <a:pPr marL="0" indent="0" algn="r">
              <a:lnSpc>
                <a:spcPct val="200000"/>
              </a:lnSpc>
              <a:buNone/>
            </a:pPr>
            <a:r>
              <a:rPr lang="he-IL" sz="2600" dirty="0"/>
              <a:t>2. המפה משקפת את תפיסת הלמידה הרשתית שאיננה לינארית. המפה היא מטפורה לתנועה, למסע, לחיפוש, לאחריות אישית של הלומד להגיע לתחנות שהוא מציב לעצמו בדרך. מודל המטרו משקף למידה ספונטנית, יצירתית ובלתי מקובעת.</a:t>
            </a:r>
            <a:r>
              <a:rPr lang="en-US" sz="2600" dirty="0"/>
              <a:t> </a:t>
            </a:r>
            <a:endParaRPr lang="he-IL" sz="2600" dirty="0"/>
          </a:p>
          <a:p>
            <a:pPr marL="0" indent="0" algn="r">
              <a:lnSpc>
                <a:spcPct val="200000"/>
              </a:lnSpc>
              <a:buNone/>
            </a:pPr>
            <a:r>
              <a:rPr lang="he-IL" sz="2600" dirty="0"/>
              <a:t>3. רשת של קוים ותחנות– </a:t>
            </a:r>
            <a:r>
              <a:rPr lang="he-IL" sz="2600" dirty="0" err="1"/>
              <a:t>קוי</a:t>
            </a:r>
            <a:r>
              <a:rPr lang="he-IL" sz="2600" dirty="0"/>
              <a:t> הרוחב הם העונות. קווי האורך הם תחומי הלימוד. על הקוים הללו יש סבך של הצטלבויות והסתעפויות. זוהי רשת סבוכה המאפשרת מעבר שאינו תלוי בסמכות. אין מקור אחד של ידע. ביטול ההיררכיה עלי ידי יצירת רשת של לומדים ומלמדים. המודל משקף את הרחבת הבחירה, הכנסת עולם טכנולוגי-דיגיטלי לתוך התהליך.  </a:t>
            </a:r>
          </a:p>
          <a:p>
            <a:pPr marL="0" indent="0" algn="r">
              <a:lnSpc>
                <a:spcPct val="200000"/>
              </a:lnSpc>
              <a:buNone/>
            </a:pPr>
            <a:r>
              <a:rPr lang="he-IL" sz="2600" dirty="0"/>
              <a:t>4. מתודות הלמידה – לכל עונה מתודה מרכזית. אבל כל המתודות באות לידי ביטוי לאורך כל השנה: מליאה, צוותים, צוותי משימות, צוות פגם ולמידה אישית.  </a:t>
            </a:r>
          </a:p>
          <a:p>
            <a:pPr marL="0" indent="0" algn="r">
              <a:lnSpc>
                <a:spcPct val="200000"/>
              </a:lnSpc>
              <a:buNone/>
            </a:pPr>
            <a:r>
              <a:rPr lang="he-IL" sz="2600" dirty="0"/>
              <a:t>5. המסלול האישי - כל אחד עולה ויורד באופן חופשי בתחנות שלו. יחד עם זאת תחנות חובה בכל מסלול ויש תחנות בחירה. </a:t>
            </a:r>
          </a:p>
          <a:p>
            <a:pPr marL="0" indent="0" algn="r">
              <a:lnSpc>
                <a:spcPct val="200000"/>
              </a:lnSpc>
              <a:buNone/>
            </a:pPr>
            <a:endParaRPr lang="he-IL" sz="2400" dirty="0"/>
          </a:p>
        </p:txBody>
      </p:sp>
    </p:spTree>
    <p:extLst>
      <p:ext uri="{BB962C8B-B14F-4D97-AF65-F5344CB8AC3E}">
        <p14:creationId xmlns:p14="http://schemas.microsoft.com/office/powerpoint/2010/main" val="2406285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7">
            <a:extLst>
              <a:ext uri="{FF2B5EF4-FFF2-40B4-BE49-F238E27FC236}">
                <a16:creationId xmlns:a16="http://schemas.microsoft.com/office/drawing/2014/main" id="{2A28EBC0-49E6-46FD-999F-7A93823E5E2C}"/>
              </a:ext>
            </a:extLst>
          </p:cNvPr>
          <p:cNvCxnSpPr>
            <a:cxnSpLocks/>
          </p:cNvCxnSpPr>
          <p:nvPr/>
        </p:nvCxnSpPr>
        <p:spPr>
          <a:xfrm flipH="1">
            <a:off x="345760" y="5422900"/>
            <a:ext cx="1918252" cy="0"/>
          </a:xfrm>
          <a:prstGeom prst="line">
            <a:avLst/>
          </a:prstGeom>
          <a:ln w="82232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31" name="Straight Connector 7">
            <a:extLst>
              <a:ext uri="{FF2B5EF4-FFF2-40B4-BE49-F238E27FC236}">
                <a16:creationId xmlns:a16="http://schemas.microsoft.com/office/drawing/2014/main" id="{8D4BE04A-E532-4C32-9EA9-81A58A6C6D1C}"/>
              </a:ext>
            </a:extLst>
          </p:cNvPr>
          <p:cNvCxnSpPr>
            <a:cxnSpLocks/>
          </p:cNvCxnSpPr>
          <p:nvPr/>
        </p:nvCxnSpPr>
        <p:spPr>
          <a:xfrm flipH="1">
            <a:off x="345760" y="4208935"/>
            <a:ext cx="1918252" cy="0"/>
          </a:xfrm>
          <a:prstGeom prst="line">
            <a:avLst/>
          </a:prstGeom>
          <a:ln w="339725">
            <a:solidFill>
              <a:srgbClr val="00B0F0"/>
            </a:solidFill>
          </a:ln>
        </p:spPr>
        <p:style>
          <a:lnRef idx="1">
            <a:schemeClr val="accent2"/>
          </a:lnRef>
          <a:fillRef idx="0">
            <a:schemeClr val="accent2"/>
          </a:fillRef>
          <a:effectRef idx="0">
            <a:schemeClr val="accent2"/>
          </a:effectRef>
          <a:fontRef idx="minor">
            <a:schemeClr val="tx1"/>
          </a:fontRef>
        </p:style>
      </p:cxnSp>
      <p:cxnSp>
        <p:nvCxnSpPr>
          <p:cNvPr id="30" name="Straight Connector 7">
            <a:extLst>
              <a:ext uri="{FF2B5EF4-FFF2-40B4-BE49-F238E27FC236}">
                <a16:creationId xmlns:a16="http://schemas.microsoft.com/office/drawing/2014/main" id="{98F53BF7-6DBE-4345-B781-77371974B1EF}"/>
              </a:ext>
            </a:extLst>
          </p:cNvPr>
          <p:cNvCxnSpPr>
            <a:cxnSpLocks/>
          </p:cNvCxnSpPr>
          <p:nvPr/>
        </p:nvCxnSpPr>
        <p:spPr>
          <a:xfrm flipH="1">
            <a:off x="345760" y="3281835"/>
            <a:ext cx="1918252" cy="0"/>
          </a:xfrm>
          <a:prstGeom prst="line">
            <a:avLst/>
          </a:prstGeom>
          <a:ln w="355600">
            <a:solidFill>
              <a:srgbClr val="92D050"/>
            </a:solidFill>
          </a:ln>
        </p:spPr>
        <p:style>
          <a:lnRef idx="1">
            <a:schemeClr val="accent2"/>
          </a:lnRef>
          <a:fillRef idx="0">
            <a:schemeClr val="accent2"/>
          </a:fillRef>
          <a:effectRef idx="0">
            <a:schemeClr val="accent2"/>
          </a:effectRef>
          <a:fontRef idx="minor">
            <a:schemeClr val="tx1"/>
          </a:fontRef>
        </p:style>
      </p:cxnSp>
      <p:cxnSp>
        <p:nvCxnSpPr>
          <p:cNvPr id="29" name="Straight Connector 7">
            <a:extLst>
              <a:ext uri="{FF2B5EF4-FFF2-40B4-BE49-F238E27FC236}">
                <a16:creationId xmlns:a16="http://schemas.microsoft.com/office/drawing/2014/main" id="{BE06771A-0F0D-45D7-A030-241267A11B01}"/>
              </a:ext>
            </a:extLst>
          </p:cNvPr>
          <p:cNvCxnSpPr>
            <a:cxnSpLocks/>
          </p:cNvCxnSpPr>
          <p:nvPr/>
        </p:nvCxnSpPr>
        <p:spPr>
          <a:xfrm flipH="1">
            <a:off x="345760" y="1402235"/>
            <a:ext cx="1918252" cy="0"/>
          </a:xfrm>
          <a:prstGeom prst="line">
            <a:avLst/>
          </a:prstGeom>
          <a:ln w="384175">
            <a:solidFill>
              <a:srgbClr val="FF0000"/>
            </a:solidFill>
          </a:ln>
        </p:spPr>
        <p:style>
          <a:lnRef idx="1">
            <a:schemeClr val="accent2"/>
          </a:lnRef>
          <a:fillRef idx="0">
            <a:schemeClr val="accent2"/>
          </a:fillRef>
          <a:effectRef idx="0">
            <a:schemeClr val="accent2"/>
          </a:effectRef>
          <a:fontRef idx="minor">
            <a:schemeClr val="tx1"/>
          </a:fontRef>
        </p:style>
      </p:cxnSp>
      <p:sp>
        <p:nvSpPr>
          <p:cNvPr id="78" name="TextBox 77">
            <a:extLst>
              <a:ext uri="{FF2B5EF4-FFF2-40B4-BE49-F238E27FC236}">
                <a16:creationId xmlns:a16="http://schemas.microsoft.com/office/drawing/2014/main" id="{42184BCB-7D0B-2943-81E1-68FC3E420E81}"/>
              </a:ext>
            </a:extLst>
          </p:cNvPr>
          <p:cNvSpPr txBox="1"/>
          <p:nvPr/>
        </p:nvSpPr>
        <p:spPr>
          <a:xfrm>
            <a:off x="426406" y="5137235"/>
            <a:ext cx="1666837" cy="646331"/>
          </a:xfrm>
          <a:prstGeom prst="rect">
            <a:avLst/>
          </a:prstGeom>
          <a:noFill/>
        </p:spPr>
        <p:txBody>
          <a:bodyPr wrap="square" rtlCol="0">
            <a:spAutoFit/>
          </a:bodyPr>
          <a:lstStyle/>
          <a:p>
            <a:pPr marL="0" algn="r" defTabSz="914400" rtl="1" eaLnBrk="1" latinLnBrk="0" hangingPunct="1"/>
            <a:r>
              <a:rPr lang="he-IL" dirty="0">
                <a:solidFill>
                  <a:schemeClr val="bg1"/>
                </a:solidFill>
              </a:rPr>
              <a:t>T 4 עונה</a:t>
            </a:r>
            <a:r>
              <a:rPr lang="he-IL" dirty="0"/>
              <a:t> </a:t>
            </a:r>
            <a:r>
              <a:rPr lang="he-IL" dirty="0">
                <a:solidFill>
                  <a:schemeClr val="bg1"/>
                </a:solidFill>
              </a:rPr>
              <a:t>אינטגרטיבית</a:t>
            </a:r>
            <a:endParaRPr lang="en-US" dirty="0">
              <a:solidFill>
                <a:schemeClr val="bg1"/>
              </a:solidFill>
            </a:endParaRPr>
          </a:p>
        </p:txBody>
      </p:sp>
      <p:sp>
        <p:nvSpPr>
          <p:cNvPr id="79" name="TextBox 78">
            <a:extLst>
              <a:ext uri="{FF2B5EF4-FFF2-40B4-BE49-F238E27FC236}">
                <a16:creationId xmlns:a16="http://schemas.microsoft.com/office/drawing/2014/main" id="{42B3200F-5074-9445-8462-AC05E77BE4D8}"/>
              </a:ext>
            </a:extLst>
          </p:cNvPr>
          <p:cNvSpPr txBox="1"/>
          <p:nvPr/>
        </p:nvSpPr>
        <p:spPr>
          <a:xfrm>
            <a:off x="251629" y="3059668"/>
            <a:ext cx="1977257" cy="369332"/>
          </a:xfrm>
          <a:prstGeom prst="rect">
            <a:avLst/>
          </a:prstGeom>
          <a:noFill/>
        </p:spPr>
        <p:txBody>
          <a:bodyPr wrap="square" rtlCol="0">
            <a:spAutoFit/>
          </a:bodyPr>
          <a:lstStyle/>
          <a:p>
            <a:pPr marL="0" algn="r" defTabSz="914400" rtl="1" eaLnBrk="1" latinLnBrk="0" hangingPunct="1"/>
            <a:r>
              <a:rPr lang="he-IL" dirty="0">
                <a:solidFill>
                  <a:schemeClr val="bg1"/>
                </a:solidFill>
              </a:rPr>
              <a:t>T2 עונה ישראלית</a:t>
            </a:r>
            <a:endParaRPr lang="en-US" dirty="0">
              <a:solidFill>
                <a:schemeClr val="bg1"/>
              </a:solidFill>
            </a:endParaRPr>
          </a:p>
        </p:txBody>
      </p:sp>
      <p:sp>
        <p:nvSpPr>
          <p:cNvPr id="80" name="TextBox 79">
            <a:extLst>
              <a:ext uri="{FF2B5EF4-FFF2-40B4-BE49-F238E27FC236}">
                <a16:creationId xmlns:a16="http://schemas.microsoft.com/office/drawing/2014/main" id="{9967FBCF-BAC1-814F-9C92-510F4B7EEF67}"/>
              </a:ext>
            </a:extLst>
          </p:cNvPr>
          <p:cNvSpPr txBox="1"/>
          <p:nvPr/>
        </p:nvSpPr>
        <p:spPr>
          <a:xfrm>
            <a:off x="597821" y="4025245"/>
            <a:ext cx="1278114" cy="369332"/>
          </a:xfrm>
          <a:prstGeom prst="rect">
            <a:avLst/>
          </a:prstGeom>
          <a:noFill/>
        </p:spPr>
        <p:txBody>
          <a:bodyPr wrap="square" rtlCol="0">
            <a:spAutoFit/>
          </a:bodyPr>
          <a:lstStyle/>
          <a:p>
            <a:pPr marL="0" algn="r" defTabSz="914400" rtl="1" eaLnBrk="1" latinLnBrk="0" hangingPunct="1"/>
            <a:r>
              <a:rPr lang="he-IL" dirty="0">
                <a:solidFill>
                  <a:schemeClr val="bg1"/>
                </a:solidFill>
              </a:rPr>
              <a:t>T3 התמחות</a:t>
            </a:r>
            <a:endParaRPr lang="en-US" dirty="0">
              <a:solidFill>
                <a:schemeClr val="bg1"/>
              </a:solidFill>
            </a:endParaRPr>
          </a:p>
        </p:txBody>
      </p:sp>
      <p:sp>
        <p:nvSpPr>
          <p:cNvPr id="86" name="TextBox 85">
            <a:extLst>
              <a:ext uri="{FF2B5EF4-FFF2-40B4-BE49-F238E27FC236}">
                <a16:creationId xmlns:a16="http://schemas.microsoft.com/office/drawing/2014/main" id="{8EFCB893-176B-7D49-B3F3-EDC9FD8012E6}"/>
              </a:ext>
            </a:extLst>
          </p:cNvPr>
          <p:cNvSpPr txBox="1"/>
          <p:nvPr/>
        </p:nvSpPr>
        <p:spPr>
          <a:xfrm>
            <a:off x="332267" y="1217569"/>
            <a:ext cx="1748189" cy="369332"/>
          </a:xfrm>
          <a:prstGeom prst="rect">
            <a:avLst/>
          </a:prstGeom>
          <a:noFill/>
        </p:spPr>
        <p:txBody>
          <a:bodyPr wrap="square" rtlCol="0">
            <a:spAutoFit/>
          </a:bodyPr>
          <a:lstStyle/>
          <a:p>
            <a:pPr marL="0" algn="r" defTabSz="914400" rtl="1" eaLnBrk="1" latinLnBrk="0" hangingPunct="1"/>
            <a:r>
              <a:rPr lang="he-IL" dirty="0">
                <a:solidFill>
                  <a:schemeClr val="bg1"/>
                </a:solidFill>
              </a:rPr>
              <a:t>T1 עונה גלובלית</a:t>
            </a:r>
            <a:endParaRPr lang="en-US" dirty="0">
              <a:solidFill>
                <a:schemeClr val="bg1"/>
              </a:solidFill>
            </a:endParaRPr>
          </a:p>
        </p:txBody>
      </p:sp>
      <p:pic>
        <p:nvPicPr>
          <p:cNvPr id="4" name="תמונה 3">
            <a:extLst>
              <a:ext uri="{FF2B5EF4-FFF2-40B4-BE49-F238E27FC236}">
                <a16:creationId xmlns:a16="http://schemas.microsoft.com/office/drawing/2014/main" id="{C2ABE120-7435-4ECE-9BF4-6D33A47387C5}"/>
              </a:ext>
            </a:extLst>
          </p:cNvPr>
          <p:cNvPicPr>
            <a:picLocks noChangeAspect="1"/>
          </p:cNvPicPr>
          <p:nvPr/>
        </p:nvPicPr>
        <p:blipFill>
          <a:blip r:embed="rId2">
            <a:alphaModFix amt="20000"/>
          </a:blip>
          <a:stretch>
            <a:fillRect/>
          </a:stretch>
        </p:blipFill>
        <p:spPr>
          <a:xfrm>
            <a:off x="2695095" y="813682"/>
            <a:ext cx="7551317" cy="5362749"/>
          </a:xfrm>
          <a:prstGeom prst="rect">
            <a:avLst/>
          </a:prstGeom>
          <a:effectLst/>
        </p:spPr>
      </p:pic>
      <p:sp>
        <p:nvSpPr>
          <p:cNvPr id="44" name="כותרת 1">
            <a:extLst>
              <a:ext uri="{FF2B5EF4-FFF2-40B4-BE49-F238E27FC236}">
                <a16:creationId xmlns:a16="http://schemas.microsoft.com/office/drawing/2014/main" id="{515120DC-EDF4-4391-A767-1EAE36CD9C2E}"/>
              </a:ext>
            </a:extLst>
          </p:cNvPr>
          <p:cNvSpPr txBox="1">
            <a:spLocks/>
          </p:cNvSpPr>
          <p:nvPr/>
        </p:nvSpPr>
        <p:spPr>
          <a:xfrm>
            <a:off x="838200" y="365125"/>
            <a:ext cx="10515600" cy="371281"/>
          </a:xfrm>
          <a:prstGeom prst="rect">
            <a:avLst/>
          </a:prstGeom>
          <a:solidFill>
            <a:schemeClr val="accent2"/>
          </a:solidFill>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e-IL" b="1" dirty="0">
                <a:solidFill>
                  <a:srgbClr val="FF0000"/>
                </a:solidFill>
                <a:latin typeface="Levenim MT" panose="02010502060101010101" pitchFamily="2" charset="-79"/>
                <a:cs typeface="Levenim MT" panose="02010502060101010101" pitchFamily="2" charset="-79"/>
              </a:rPr>
              <a:t>   </a:t>
            </a:r>
            <a:r>
              <a:rPr lang="he-IL" b="1" dirty="0">
                <a:latin typeface="Levenim MT" panose="02010502060101010101" pitchFamily="2" charset="-79"/>
                <a:cs typeface="Levenim MT" panose="02010502060101010101" pitchFamily="2" charset="-79"/>
              </a:rPr>
              <a:t>הקו</a:t>
            </a:r>
            <a:r>
              <a:rPr lang="he-IL" b="1" dirty="0">
                <a:solidFill>
                  <a:schemeClr val="tx1">
                    <a:lumMod val="50000"/>
                    <a:lumOff val="50000"/>
                  </a:schemeClr>
                </a:solidFill>
                <a:latin typeface="Levenim MT" panose="02010502060101010101" pitchFamily="2" charset="-79"/>
                <a:cs typeface="Levenim MT" panose="02010502060101010101" pitchFamily="2" charset="-79"/>
              </a:rPr>
              <a:t> </a:t>
            </a:r>
            <a:r>
              <a:rPr lang="he-IL" b="1" dirty="0">
                <a:latin typeface="Levenim MT" panose="02010502060101010101" pitchFamily="2" charset="-79"/>
                <a:cs typeface="Levenim MT" panose="02010502060101010101" pitchFamily="2" charset="-79"/>
              </a:rPr>
              <a:t>הכתום – תהליך הלמידה האישי</a:t>
            </a:r>
          </a:p>
        </p:txBody>
      </p:sp>
      <p:cxnSp>
        <p:nvCxnSpPr>
          <p:cNvPr id="49" name="Straight Connector 7">
            <a:extLst>
              <a:ext uri="{FF2B5EF4-FFF2-40B4-BE49-F238E27FC236}">
                <a16:creationId xmlns:a16="http://schemas.microsoft.com/office/drawing/2014/main" id="{D2E5140B-7C8F-4DD1-87CA-8FAABBD2963C}"/>
              </a:ext>
            </a:extLst>
          </p:cNvPr>
          <p:cNvCxnSpPr>
            <a:cxnSpLocks/>
          </p:cNvCxnSpPr>
          <p:nvPr/>
        </p:nvCxnSpPr>
        <p:spPr>
          <a:xfrm flipH="1">
            <a:off x="4896903" y="6289151"/>
            <a:ext cx="1143574" cy="0"/>
          </a:xfrm>
          <a:prstGeom prst="line">
            <a:avLst/>
          </a:prstGeom>
          <a:ln w="33972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0" name="Straight Connector 7">
            <a:extLst>
              <a:ext uri="{FF2B5EF4-FFF2-40B4-BE49-F238E27FC236}">
                <a16:creationId xmlns:a16="http://schemas.microsoft.com/office/drawing/2014/main" id="{2FC4E377-637F-4F94-9152-65971DC5F94F}"/>
              </a:ext>
            </a:extLst>
          </p:cNvPr>
          <p:cNvCxnSpPr>
            <a:cxnSpLocks/>
          </p:cNvCxnSpPr>
          <p:nvPr/>
        </p:nvCxnSpPr>
        <p:spPr>
          <a:xfrm flipH="1">
            <a:off x="6339518" y="6289151"/>
            <a:ext cx="1052203" cy="0"/>
          </a:xfrm>
          <a:prstGeom prst="line">
            <a:avLst/>
          </a:prstGeom>
          <a:ln w="33972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1" name="Straight Connector 7">
            <a:extLst>
              <a:ext uri="{FF2B5EF4-FFF2-40B4-BE49-F238E27FC236}">
                <a16:creationId xmlns:a16="http://schemas.microsoft.com/office/drawing/2014/main" id="{AB3E9842-FABA-4391-AF19-C3D8B8A535C2}"/>
              </a:ext>
            </a:extLst>
          </p:cNvPr>
          <p:cNvCxnSpPr>
            <a:cxnSpLocks/>
          </p:cNvCxnSpPr>
          <p:nvPr/>
        </p:nvCxnSpPr>
        <p:spPr>
          <a:xfrm flipH="1">
            <a:off x="3165822" y="6272098"/>
            <a:ext cx="1248634" cy="0"/>
          </a:xfrm>
          <a:prstGeom prst="line">
            <a:avLst/>
          </a:prstGeom>
          <a:ln w="33972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2" name="Straight Connector 7">
            <a:extLst>
              <a:ext uri="{FF2B5EF4-FFF2-40B4-BE49-F238E27FC236}">
                <a16:creationId xmlns:a16="http://schemas.microsoft.com/office/drawing/2014/main" id="{F2C8529F-D7CB-46F7-B58D-39463926D9AF}"/>
              </a:ext>
            </a:extLst>
          </p:cNvPr>
          <p:cNvCxnSpPr>
            <a:cxnSpLocks/>
          </p:cNvCxnSpPr>
          <p:nvPr/>
        </p:nvCxnSpPr>
        <p:spPr>
          <a:xfrm flipH="1">
            <a:off x="7744861" y="6272098"/>
            <a:ext cx="1088593" cy="0"/>
          </a:xfrm>
          <a:prstGeom prst="line">
            <a:avLst/>
          </a:prstGeom>
          <a:ln w="339725">
            <a:solidFill>
              <a:schemeClr val="tx1"/>
            </a:solidFill>
          </a:ln>
        </p:spPr>
        <p:style>
          <a:lnRef idx="1">
            <a:schemeClr val="accent2"/>
          </a:lnRef>
          <a:fillRef idx="0">
            <a:schemeClr val="accent2"/>
          </a:fillRef>
          <a:effectRef idx="0">
            <a:schemeClr val="accent2"/>
          </a:effectRef>
          <a:fontRef idx="minor">
            <a:schemeClr val="tx1"/>
          </a:fontRef>
        </p:style>
      </p:cxnSp>
      <p:sp>
        <p:nvSpPr>
          <p:cNvPr id="57" name="TextBox 79">
            <a:extLst>
              <a:ext uri="{FF2B5EF4-FFF2-40B4-BE49-F238E27FC236}">
                <a16:creationId xmlns:a16="http://schemas.microsoft.com/office/drawing/2014/main" id="{C7ADA6A9-2721-4B36-882E-2A8821C11DD9}"/>
              </a:ext>
            </a:extLst>
          </p:cNvPr>
          <p:cNvSpPr txBox="1"/>
          <p:nvPr/>
        </p:nvSpPr>
        <p:spPr>
          <a:xfrm>
            <a:off x="3147702" y="6087432"/>
            <a:ext cx="1284873" cy="338554"/>
          </a:xfrm>
          <a:prstGeom prst="rect">
            <a:avLst/>
          </a:prstGeom>
          <a:noFill/>
        </p:spPr>
        <p:txBody>
          <a:bodyPr wrap="square" rtlCol="0">
            <a:spAutoFit/>
          </a:bodyPr>
          <a:lstStyle/>
          <a:p>
            <a:pPr marL="0" algn="r" defTabSz="914400" rtl="1" eaLnBrk="1" latinLnBrk="0" hangingPunct="1"/>
            <a:r>
              <a:rPr lang="he-IL" sz="1600" dirty="0">
                <a:solidFill>
                  <a:schemeClr val="bg1"/>
                </a:solidFill>
              </a:rPr>
              <a:t>הגנה לאומית</a:t>
            </a:r>
            <a:endParaRPr lang="en-US" sz="1600" dirty="0">
              <a:solidFill>
                <a:schemeClr val="bg1"/>
              </a:solidFill>
            </a:endParaRPr>
          </a:p>
        </p:txBody>
      </p:sp>
      <p:sp>
        <p:nvSpPr>
          <p:cNvPr id="59" name="TextBox 79">
            <a:extLst>
              <a:ext uri="{FF2B5EF4-FFF2-40B4-BE49-F238E27FC236}">
                <a16:creationId xmlns:a16="http://schemas.microsoft.com/office/drawing/2014/main" id="{CFE283FD-B2DD-4F12-A7E6-40C2D3FE1618}"/>
              </a:ext>
            </a:extLst>
          </p:cNvPr>
          <p:cNvSpPr txBox="1"/>
          <p:nvPr/>
        </p:nvSpPr>
        <p:spPr>
          <a:xfrm>
            <a:off x="4597862" y="6097818"/>
            <a:ext cx="1284873" cy="338554"/>
          </a:xfrm>
          <a:prstGeom prst="rect">
            <a:avLst/>
          </a:prstGeom>
          <a:noFill/>
        </p:spPr>
        <p:txBody>
          <a:bodyPr wrap="square" rtlCol="0">
            <a:spAutoFit/>
          </a:bodyPr>
          <a:lstStyle/>
          <a:p>
            <a:pPr marL="0" algn="r" defTabSz="914400" rtl="1" eaLnBrk="1" latinLnBrk="0" hangingPunct="1"/>
            <a:r>
              <a:rPr lang="he-IL" sz="1600" dirty="0">
                <a:solidFill>
                  <a:schemeClr val="bg1"/>
                </a:solidFill>
              </a:rPr>
              <a:t>כלכלה</a:t>
            </a:r>
            <a:endParaRPr lang="en-US" sz="1600" dirty="0">
              <a:solidFill>
                <a:schemeClr val="bg1"/>
              </a:solidFill>
            </a:endParaRPr>
          </a:p>
        </p:txBody>
      </p:sp>
      <p:sp>
        <p:nvSpPr>
          <p:cNvPr id="60" name="TextBox 79">
            <a:extLst>
              <a:ext uri="{FF2B5EF4-FFF2-40B4-BE49-F238E27FC236}">
                <a16:creationId xmlns:a16="http://schemas.microsoft.com/office/drawing/2014/main" id="{1D68B9A5-3E9B-496E-B6AD-1F031066D787}"/>
              </a:ext>
            </a:extLst>
          </p:cNvPr>
          <p:cNvSpPr txBox="1"/>
          <p:nvPr/>
        </p:nvSpPr>
        <p:spPr>
          <a:xfrm>
            <a:off x="5878219" y="6119874"/>
            <a:ext cx="1284873" cy="338554"/>
          </a:xfrm>
          <a:prstGeom prst="rect">
            <a:avLst/>
          </a:prstGeom>
          <a:noFill/>
        </p:spPr>
        <p:txBody>
          <a:bodyPr wrap="square" rtlCol="0">
            <a:spAutoFit/>
          </a:bodyPr>
          <a:lstStyle/>
          <a:p>
            <a:pPr marL="0" algn="r" defTabSz="914400" rtl="1" eaLnBrk="1" latinLnBrk="0" hangingPunct="1"/>
            <a:r>
              <a:rPr lang="he-IL" sz="1600" dirty="0">
                <a:solidFill>
                  <a:schemeClr val="bg1"/>
                </a:solidFill>
              </a:rPr>
              <a:t>חברה</a:t>
            </a:r>
            <a:endParaRPr lang="en-US" sz="1600" dirty="0">
              <a:solidFill>
                <a:schemeClr val="bg1"/>
              </a:solidFill>
            </a:endParaRPr>
          </a:p>
        </p:txBody>
      </p:sp>
      <p:sp>
        <p:nvSpPr>
          <p:cNvPr id="61" name="TextBox 79">
            <a:extLst>
              <a:ext uri="{FF2B5EF4-FFF2-40B4-BE49-F238E27FC236}">
                <a16:creationId xmlns:a16="http://schemas.microsoft.com/office/drawing/2014/main" id="{A0BBA8D6-5BF3-49ED-ACB7-AE0A8DFA6F28}"/>
              </a:ext>
            </a:extLst>
          </p:cNvPr>
          <p:cNvSpPr txBox="1"/>
          <p:nvPr/>
        </p:nvSpPr>
        <p:spPr>
          <a:xfrm>
            <a:off x="7402032" y="6087432"/>
            <a:ext cx="1284873" cy="338554"/>
          </a:xfrm>
          <a:prstGeom prst="rect">
            <a:avLst/>
          </a:prstGeom>
          <a:noFill/>
        </p:spPr>
        <p:txBody>
          <a:bodyPr wrap="square" rtlCol="0">
            <a:spAutoFit/>
          </a:bodyPr>
          <a:lstStyle/>
          <a:p>
            <a:pPr marL="0" algn="r" defTabSz="914400" rtl="1" eaLnBrk="1" latinLnBrk="0" hangingPunct="1"/>
            <a:r>
              <a:rPr lang="he-IL" sz="1600" dirty="0">
                <a:solidFill>
                  <a:schemeClr val="bg1"/>
                </a:solidFill>
              </a:rPr>
              <a:t>מדינאות</a:t>
            </a:r>
            <a:endParaRPr lang="en-US" sz="1600" dirty="0">
              <a:solidFill>
                <a:schemeClr val="bg1"/>
              </a:solidFill>
            </a:endParaRPr>
          </a:p>
        </p:txBody>
      </p:sp>
      <p:sp>
        <p:nvSpPr>
          <p:cNvPr id="33" name="תרשים זרימה: מחבר 32">
            <a:extLst>
              <a:ext uri="{FF2B5EF4-FFF2-40B4-BE49-F238E27FC236}">
                <a16:creationId xmlns:a16="http://schemas.microsoft.com/office/drawing/2014/main" id="{B9D47F52-C10C-42CE-9387-E8649DF2F8B8}"/>
              </a:ext>
            </a:extLst>
          </p:cNvPr>
          <p:cNvSpPr/>
          <p:nvPr/>
        </p:nvSpPr>
        <p:spPr>
          <a:xfrm>
            <a:off x="3013130" y="1211697"/>
            <a:ext cx="5916706" cy="4331618"/>
          </a:xfrm>
          <a:prstGeom prst="flowChartConnector">
            <a:avLst/>
          </a:prstGeom>
          <a:noFill/>
          <a:ln w="158750">
            <a:solidFill>
              <a:srgbClr val="7030A0">
                <a:alpha val="30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6" name="תמונה 5">
            <a:extLst>
              <a:ext uri="{FF2B5EF4-FFF2-40B4-BE49-F238E27FC236}">
                <a16:creationId xmlns:a16="http://schemas.microsoft.com/office/drawing/2014/main" id="{ED18E35D-455E-4349-BBB0-5AE295F4365A}"/>
              </a:ext>
            </a:extLst>
          </p:cNvPr>
          <p:cNvPicPr>
            <a:picLocks noChangeAspect="1"/>
          </p:cNvPicPr>
          <p:nvPr/>
        </p:nvPicPr>
        <p:blipFill>
          <a:blip r:embed="rId3"/>
          <a:stretch>
            <a:fillRect/>
          </a:stretch>
        </p:blipFill>
        <p:spPr>
          <a:xfrm rot="2116120">
            <a:off x="1739441" y="3059072"/>
            <a:ext cx="9200154" cy="1610809"/>
          </a:xfrm>
          <a:prstGeom prst="rect">
            <a:avLst/>
          </a:prstGeom>
        </p:spPr>
      </p:pic>
      <p:cxnSp>
        <p:nvCxnSpPr>
          <p:cNvPr id="22" name="Straight Connector 7">
            <a:extLst>
              <a:ext uri="{FF2B5EF4-FFF2-40B4-BE49-F238E27FC236}">
                <a16:creationId xmlns:a16="http://schemas.microsoft.com/office/drawing/2014/main" id="{3A1D77E9-EBA8-4465-847B-475B3398AC6B}"/>
              </a:ext>
            </a:extLst>
          </p:cNvPr>
          <p:cNvCxnSpPr>
            <a:cxnSpLocks/>
          </p:cNvCxnSpPr>
          <p:nvPr/>
        </p:nvCxnSpPr>
        <p:spPr>
          <a:xfrm flipH="1">
            <a:off x="9435548" y="6234986"/>
            <a:ext cx="1918252" cy="0"/>
          </a:xfrm>
          <a:prstGeom prst="line">
            <a:avLst/>
          </a:prstGeom>
          <a:ln w="339725">
            <a:solidFill>
              <a:srgbClr val="7030A0"/>
            </a:solidFill>
          </a:ln>
        </p:spPr>
        <p:style>
          <a:lnRef idx="1">
            <a:schemeClr val="accent2"/>
          </a:lnRef>
          <a:fillRef idx="0">
            <a:schemeClr val="accent2"/>
          </a:fillRef>
          <a:effectRef idx="0">
            <a:schemeClr val="accent2"/>
          </a:effectRef>
          <a:fontRef idx="minor">
            <a:schemeClr val="tx1"/>
          </a:fontRef>
        </p:style>
      </p:cxnSp>
      <p:sp>
        <p:nvSpPr>
          <p:cNvPr id="23" name="TextBox 79">
            <a:extLst>
              <a:ext uri="{FF2B5EF4-FFF2-40B4-BE49-F238E27FC236}">
                <a16:creationId xmlns:a16="http://schemas.microsoft.com/office/drawing/2014/main" id="{392D3633-97E4-4448-9F92-24956301CBAB}"/>
              </a:ext>
            </a:extLst>
          </p:cNvPr>
          <p:cNvSpPr txBox="1"/>
          <p:nvPr/>
        </p:nvSpPr>
        <p:spPr>
          <a:xfrm>
            <a:off x="9748051" y="6021043"/>
            <a:ext cx="1278114" cy="369332"/>
          </a:xfrm>
          <a:prstGeom prst="rect">
            <a:avLst/>
          </a:prstGeom>
          <a:noFill/>
        </p:spPr>
        <p:txBody>
          <a:bodyPr wrap="square" rtlCol="0">
            <a:spAutoFit/>
          </a:bodyPr>
          <a:lstStyle/>
          <a:p>
            <a:pPr marL="0" algn="r" defTabSz="914400" rtl="1" eaLnBrk="1" latinLnBrk="0" hangingPunct="1"/>
            <a:r>
              <a:rPr lang="he-IL" dirty="0">
                <a:solidFill>
                  <a:schemeClr val="bg1"/>
                </a:solidFill>
              </a:rPr>
              <a:t>אסטרטגיה</a:t>
            </a:r>
            <a:endParaRPr lang="en-US" dirty="0">
              <a:solidFill>
                <a:schemeClr val="bg1"/>
              </a:solidFill>
            </a:endParaRPr>
          </a:p>
        </p:txBody>
      </p:sp>
    </p:spTree>
    <p:extLst>
      <p:ext uri="{BB962C8B-B14F-4D97-AF65-F5344CB8AC3E}">
        <p14:creationId xmlns:p14="http://schemas.microsoft.com/office/powerpoint/2010/main" val="2282167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תמונה 40">
            <a:extLst>
              <a:ext uri="{FF2B5EF4-FFF2-40B4-BE49-F238E27FC236}">
                <a16:creationId xmlns:a16="http://schemas.microsoft.com/office/drawing/2014/main" id="{F6AAC35E-26A4-47F1-ADE7-316C7FFB7618}"/>
              </a:ext>
            </a:extLst>
          </p:cNvPr>
          <p:cNvPicPr>
            <a:picLocks noChangeAspect="1"/>
          </p:cNvPicPr>
          <p:nvPr/>
        </p:nvPicPr>
        <p:blipFill>
          <a:blip r:embed="rId2"/>
          <a:stretch>
            <a:fillRect/>
          </a:stretch>
        </p:blipFill>
        <p:spPr>
          <a:xfrm rot="2116120">
            <a:off x="2024451" y="2897370"/>
            <a:ext cx="8751159" cy="1532197"/>
          </a:xfrm>
          <a:prstGeom prst="rect">
            <a:avLst/>
          </a:prstGeom>
        </p:spPr>
      </p:pic>
      <p:cxnSp>
        <p:nvCxnSpPr>
          <p:cNvPr id="32" name="Straight Connector 7">
            <a:extLst>
              <a:ext uri="{FF2B5EF4-FFF2-40B4-BE49-F238E27FC236}">
                <a16:creationId xmlns:a16="http://schemas.microsoft.com/office/drawing/2014/main" id="{2A28EBC0-49E6-46FD-999F-7A93823E5E2C}"/>
              </a:ext>
            </a:extLst>
          </p:cNvPr>
          <p:cNvCxnSpPr>
            <a:cxnSpLocks/>
          </p:cNvCxnSpPr>
          <p:nvPr/>
        </p:nvCxnSpPr>
        <p:spPr>
          <a:xfrm flipH="1">
            <a:off x="332267" y="5268653"/>
            <a:ext cx="1918252" cy="0"/>
          </a:xfrm>
          <a:prstGeom prst="line">
            <a:avLst/>
          </a:prstGeom>
          <a:ln w="82232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31" name="Straight Connector 7">
            <a:extLst>
              <a:ext uri="{FF2B5EF4-FFF2-40B4-BE49-F238E27FC236}">
                <a16:creationId xmlns:a16="http://schemas.microsoft.com/office/drawing/2014/main" id="{8D4BE04A-E532-4C32-9EA9-81A58A6C6D1C}"/>
              </a:ext>
            </a:extLst>
          </p:cNvPr>
          <p:cNvCxnSpPr>
            <a:cxnSpLocks/>
          </p:cNvCxnSpPr>
          <p:nvPr/>
        </p:nvCxnSpPr>
        <p:spPr>
          <a:xfrm flipH="1">
            <a:off x="345760" y="4208935"/>
            <a:ext cx="1918252" cy="0"/>
          </a:xfrm>
          <a:prstGeom prst="line">
            <a:avLst/>
          </a:prstGeom>
          <a:ln w="339725">
            <a:solidFill>
              <a:srgbClr val="00B0F0"/>
            </a:solidFill>
          </a:ln>
        </p:spPr>
        <p:style>
          <a:lnRef idx="1">
            <a:schemeClr val="accent2"/>
          </a:lnRef>
          <a:fillRef idx="0">
            <a:schemeClr val="accent2"/>
          </a:fillRef>
          <a:effectRef idx="0">
            <a:schemeClr val="accent2"/>
          </a:effectRef>
          <a:fontRef idx="minor">
            <a:schemeClr val="tx1"/>
          </a:fontRef>
        </p:style>
      </p:cxnSp>
      <p:cxnSp>
        <p:nvCxnSpPr>
          <p:cNvPr id="30" name="Straight Connector 7">
            <a:extLst>
              <a:ext uri="{FF2B5EF4-FFF2-40B4-BE49-F238E27FC236}">
                <a16:creationId xmlns:a16="http://schemas.microsoft.com/office/drawing/2014/main" id="{98F53BF7-6DBE-4345-B781-77371974B1EF}"/>
              </a:ext>
            </a:extLst>
          </p:cNvPr>
          <p:cNvCxnSpPr>
            <a:cxnSpLocks/>
          </p:cNvCxnSpPr>
          <p:nvPr/>
        </p:nvCxnSpPr>
        <p:spPr>
          <a:xfrm flipH="1">
            <a:off x="345760" y="3281835"/>
            <a:ext cx="1918252" cy="0"/>
          </a:xfrm>
          <a:prstGeom prst="line">
            <a:avLst/>
          </a:prstGeom>
          <a:ln w="355600">
            <a:solidFill>
              <a:srgbClr val="92D050"/>
            </a:solidFill>
          </a:ln>
        </p:spPr>
        <p:style>
          <a:lnRef idx="1">
            <a:schemeClr val="accent2"/>
          </a:lnRef>
          <a:fillRef idx="0">
            <a:schemeClr val="accent2"/>
          </a:fillRef>
          <a:effectRef idx="0">
            <a:schemeClr val="accent2"/>
          </a:effectRef>
          <a:fontRef idx="minor">
            <a:schemeClr val="tx1"/>
          </a:fontRef>
        </p:style>
      </p:cxnSp>
      <p:cxnSp>
        <p:nvCxnSpPr>
          <p:cNvPr id="29" name="Straight Connector 7">
            <a:extLst>
              <a:ext uri="{FF2B5EF4-FFF2-40B4-BE49-F238E27FC236}">
                <a16:creationId xmlns:a16="http://schemas.microsoft.com/office/drawing/2014/main" id="{BE06771A-0F0D-45D7-A030-241267A11B01}"/>
              </a:ext>
            </a:extLst>
          </p:cNvPr>
          <p:cNvCxnSpPr>
            <a:cxnSpLocks/>
          </p:cNvCxnSpPr>
          <p:nvPr/>
        </p:nvCxnSpPr>
        <p:spPr>
          <a:xfrm flipH="1">
            <a:off x="345760" y="1402235"/>
            <a:ext cx="1918252" cy="0"/>
          </a:xfrm>
          <a:prstGeom prst="line">
            <a:avLst/>
          </a:prstGeom>
          <a:ln w="384175">
            <a:solidFill>
              <a:srgbClr val="FF0000"/>
            </a:solidFill>
          </a:ln>
        </p:spPr>
        <p:style>
          <a:lnRef idx="1">
            <a:schemeClr val="accent2"/>
          </a:lnRef>
          <a:fillRef idx="0">
            <a:schemeClr val="accent2"/>
          </a:fillRef>
          <a:effectRef idx="0">
            <a:schemeClr val="accent2"/>
          </a:effectRef>
          <a:fontRef idx="minor">
            <a:schemeClr val="tx1"/>
          </a:fontRef>
        </p:style>
      </p:cxnSp>
      <p:sp>
        <p:nvSpPr>
          <p:cNvPr id="78" name="TextBox 77">
            <a:extLst>
              <a:ext uri="{FF2B5EF4-FFF2-40B4-BE49-F238E27FC236}">
                <a16:creationId xmlns:a16="http://schemas.microsoft.com/office/drawing/2014/main" id="{42184BCB-7D0B-2943-81E1-68FC3E420E81}"/>
              </a:ext>
            </a:extLst>
          </p:cNvPr>
          <p:cNvSpPr txBox="1"/>
          <p:nvPr/>
        </p:nvSpPr>
        <p:spPr>
          <a:xfrm>
            <a:off x="707013" y="4916905"/>
            <a:ext cx="1457989" cy="646331"/>
          </a:xfrm>
          <a:prstGeom prst="rect">
            <a:avLst/>
          </a:prstGeom>
          <a:noFill/>
        </p:spPr>
        <p:txBody>
          <a:bodyPr wrap="square" rtlCol="0">
            <a:spAutoFit/>
          </a:bodyPr>
          <a:lstStyle/>
          <a:p>
            <a:pPr marL="0" algn="r" defTabSz="914400" rtl="1" eaLnBrk="1" latinLnBrk="0" hangingPunct="1"/>
            <a:r>
              <a:rPr lang="he-IL" dirty="0">
                <a:solidFill>
                  <a:schemeClr val="bg1"/>
                </a:solidFill>
              </a:rPr>
              <a:t>T 4 עונה</a:t>
            </a:r>
            <a:r>
              <a:rPr lang="he-IL" dirty="0"/>
              <a:t> </a:t>
            </a:r>
            <a:r>
              <a:rPr lang="he-IL" dirty="0">
                <a:solidFill>
                  <a:schemeClr val="bg1"/>
                </a:solidFill>
              </a:rPr>
              <a:t>אינטגרטיבית</a:t>
            </a:r>
            <a:endParaRPr lang="en-US" dirty="0">
              <a:solidFill>
                <a:schemeClr val="bg1"/>
              </a:solidFill>
            </a:endParaRPr>
          </a:p>
        </p:txBody>
      </p:sp>
      <p:sp>
        <p:nvSpPr>
          <p:cNvPr id="79" name="TextBox 78">
            <a:extLst>
              <a:ext uri="{FF2B5EF4-FFF2-40B4-BE49-F238E27FC236}">
                <a16:creationId xmlns:a16="http://schemas.microsoft.com/office/drawing/2014/main" id="{42B3200F-5074-9445-8462-AC05E77BE4D8}"/>
              </a:ext>
            </a:extLst>
          </p:cNvPr>
          <p:cNvSpPr txBox="1"/>
          <p:nvPr/>
        </p:nvSpPr>
        <p:spPr>
          <a:xfrm>
            <a:off x="251629" y="3059668"/>
            <a:ext cx="1977257" cy="369332"/>
          </a:xfrm>
          <a:prstGeom prst="rect">
            <a:avLst/>
          </a:prstGeom>
          <a:noFill/>
        </p:spPr>
        <p:txBody>
          <a:bodyPr wrap="square" rtlCol="0">
            <a:spAutoFit/>
          </a:bodyPr>
          <a:lstStyle/>
          <a:p>
            <a:pPr marL="0" algn="r" defTabSz="914400" rtl="1" eaLnBrk="1" latinLnBrk="0" hangingPunct="1"/>
            <a:r>
              <a:rPr lang="he-IL" dirty="0">
                <a:solidFill>
                  <a:schemeClr val="bg1"/>
                </a:solidFill>
              </a:rPr>
              <a:t>T2 עונה ישראלית</a:t>
            </a:r>
            <a:endParaRPr lang="en-US" dirty="0">
              <a:solidFill>
                <a:schemeClr val="bg1"/>
              </a:solidFill>
            </a:endParaRPr>
          </a:p>
        </p:txBody>
      </p:sp>
      <p:sp>
        <p:nvSpPr>
          <p:cNvPr id="80" name="TextBox 79">
            <a:extLst>
              <a:ext uri="{FF2B5EF4-FFF2-40B4-BE49-F238E27FC236}">
                <a16:creationId xmlns:a16="http://schemas.microsoft.com/office/drawing/2014/main" id="{9967FBCF-BAC1-814F-9C92-510F4B7EEF67}"/>
              </a:ext>
            </a:extLst>
          </p:cNvPr>
          <p:cNvSpPr txBox="1"/>
          <p:nvPr/>
        </p:nvSpPr>
        <p:spPr>
          <a:xfrm>
            <a:off x="946608" y="4013369"/>
            <a:ext cx="1284873" cy="369332"/>
          </a:xfrm>
          <a:prstGeom prst="rect">
            <a:avLst/>
          </a:prstGeom>
          <a:noFill/>
        </p:spPr>
        <p:txBody>
          <a:bodyPr wrap="square" rtlCol="0">
            <a:spAutoFit/>
          </a:bodyPr>
          <a:lstStyle/>
          <a:p>
            <a:pPr marL="0" algn="r" defTabSz="914400" rtl="1" eaLnBrk="1" latinLnBrk="0" hangingPunct="1"/>
            <a:r>
              <a:rPr lang="he-IL" dirty="0">
                <a:solidFill>
                  <a:schemeClr val="bg1"/>
                </a:solidFill>
              </a:rPr>
              <a:t>T3 התמחות</a:t>
            </a:r>
            <a:endParaRPr lang="en-US" dirty="0">
              <a:solidFill>
                <a:schemeClr val="bg1"/>
              </a:solidFill>
            </a:endParaRPr>
          </a:p>
        </p:txBody>
      </p:sp>
      <p:sp>
        <p:nvSpPr>
          <p:cNvPr id="86" name="TextBox 85">
            <a:extLst>
              <a:ext uri="{FF2B5EF4-FFF2-40B4-BE49-F238E27FC236}">
                <a16:creationId xmlns:a16="http://schemas.microsoft.com/office/drawing/2014/main" id="{8EFCB893-176B-7D49-B3F3-EDC9FD8012E6}"/>
              </a:ext>
            </a:extLst>
          </p:cNvPr>
          <p:cNvSpPr txBox="1"/>
          <p:nvPr/>
        </p:nvSpPr>
        <p:spPr>
          <a:xfrm>
            <a:off x="332267" y="1217569"/>
            <a:ext cx="1748189" cy="369332"/>
          </a:xfrm>
          <a:prstGeom prst="rect">
            <a:avLst/>
          </a:prstGeom>
          <a:noFill/>
        </p:spPr>
        <p:txBody>
          <a:bodyPr wrap="square" rtlCol="0">
            <a:spAutoFit/>
          </a:bodyPr>
          <a:lstStyle/>
          <a:p>
            <a:pPr marL="0" algn="r" defTabSz="914400" rtl="1" eaLnBrk="1" latinLnBrk="0" hangingPunct="1"/>
            <a:r>
              <a:rPr lang="he-IL" dirty="0">
                <a:solidFill>
                  <a:schemeClr val="bg1"/>
                </a:solidFill>
              </a:rPr>
              <a:t>T1 עונה גלובלית</a:t>
            </a:r>
            <a:endParaRPr lang="en-US" dirty="0">
              <a:solidFill>
                <a:schemeClr val="bg1"/>
              </a:solidFill>
            </a:endParaRPr>
          </a:p>
        </p:txBody>
      </p:sp>
      <p:sp>
        <p:nvSpPr>
          <p:cNvPr id="44" name="כותרת 1">
            <a:extLst>
              <a:ext uri="{FF2B5EF4-FFF2-40B4-BE49-F238E27FC236}">
                <a16:creationId xmlns:a16="http://schemas.microsoft.com/office/drawing/2014/main" id="{515120DC-EDF4-4391-A767-1EAE36CD9C2E}"/>
              </a:ext>
            </a:extLst>
          </p:cNvPr>
          <p:cNvSpPr txBox="1">
            <a:spLocks/>
          </p:cNvSpPr>
          <p:nvPr/>
        </p:nvSpPr>
        <p:spPr>
          <a:xfrm>
            <a:off x="838200" y="365125"/>
            <a:ext cx="10515600" cy="371281"/>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e-IL" b="1" dirty="0">
                <a:solidFill>
                  <a:srgbClr val="FF0000"/>
                </a:solidFill>
                <a:latin typeface="Levenim MT" panose="02010502060101010101" pitchFamily="2" charset="-79"/>
                <a:cs typeface="Levenim MT" panose="02010502060101010101" pitchFamily="2" charset="-79"/>
              </a:rPr>
              <a:t>   </a:t>
            </a:r>
            <a:r>
              <a:rPr lang="he-IL" b="1" dirty="0">
                <a:latin typeface="Levenim MT" panose="02010502060101010101" pitchFamily="2" charset="-79"/>
                <a:cs typeface="Levenim MT" panose="02010502060101010101" pitchFamily="2" charset="-79"/>
              </a:rPr>
              <a:t>מפת הלמידה במכללה לביטחון לאומי – מחזור מ"ז</a:t>
            </a:r>
          </a:p>
        </p:txBody>
      </p:sp>
      <p:pic>
        <p:nvPicPr>
          <p:cNvPr id="4" name="תמונה 3">
            <a:extLst>
              <a:ext uri="{FF2B5EF4-FFF2-40B4-BE49-F238E27FC236}">
                <a16:creationId xmlns:a16="http://schemas.microsoft.com/office/drawing/2014/main" id="{C2ABE120-7435-4ECE-9BF4-6D33A47387C5}"/>
              </a:ext>
            </a:extLst>
          </p:cNvPr>
          <p:cNvPicPr>
            <a:picLocks noChangeAspect="1"/>
          </p:cNvPicPr>
          <p:nvPr/>
        </p:nvPicPr>
        <p:blipFill>
          <a:blip r:embed="rId3"/>
          <a:stretch>
            <a:fillRect/>
          </a:stretch>
        </p:blipFill>
        <p:spPr>
          <a:xfrm>
            <a:off x="2727748" y="810949"/>
            <a:ext cx="7551317" cy="5362749"/>
          </a:xfrm>
          <a:prstGeom prst="rect">
            <a:avLst/>
          </a:prstGeom>
        </p:spPr>
      </p:pic>
      <p:sp>
        <p:nvSpPr>
          <p:cNvPr id="38" name="Oval 13">
            <a:extLst>
              <a:ext uri="{FF2B5EF4-FFF2-40B4-BE49-F238E27FC236}">
                <a16:creationId xmlns:a16="http://schemas.microsoft.com/office/drawing/2014/main" id="{AABE2AB9-9DDE-42AA-8751-4F3CBE5F1095}"/>
              </a:ext>
            </a:extLst>
          </p:cNvPr>
          <p:cNvSpPr/>
          <p:nvPr/>
        </p:nvSpPr>
        <p:spPr>
          <a:xfrm>
            <a:off x="8002966" y="3059668"/>
            <a:ext cx="579403" cy="565975"/>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39" name="Oval 13">
            <a:extLst>
              <a:ext uri="{FF2B5EF4-FFF2-40B4-BE49-F238E27FC236}">
                <a16:creationId xmlns:a16="http://schemas.microsoft.com/office/drawing/2014/main" id="{87E69D6F-02CB-447E-BF6A-414B15D08D87}"/>
              </a:ext>
            </a:extLst>
          </p:cNvPr>
          <p:cNvSpPr/>
          <p:nvPr/>
        </p:nvSpPr>
        <p:spPr>
          <a:xfrm>
            <a:off x="5577291" y="1539203"/>
            <a:ext cx="531278" cy="496076"/>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2" name="Oval 13">
            <a:extLst>
              <a:ext uri="{FF2B5EF4-FFF2-40B4-BE49-F238E27FC236}">
                <a16:creationId xmlns:a16="http://schemas.microsoft.com/office/drawing/2014/main" id="{9D890086-838A-419A-A8E0-E85CC38EE232}"/>
              </a:ext>
            </a:extLst>
          </p:cNvPr>
          <p:cNvSpPr/>
          <p:nvPr/>
        </p:nvSpPr>
        <p:spPr>
          <a:xfrm>
            <a:off x="7163091" y="2163714"/>
            <a:ext cx="581769" cy="551206"/>
          </a:xfrm>
          <a:prstGeom prst="ellipse">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7" name="Oval 13">
            <a:extLst>
              <a:ext uri="{FF2B5EF4-FFF2-40B4-BE49-F238E27FC236}">
                <a16:creationId xmlns:a16="http://schemas.microsoft.com/office/drawing/2014/main" id="{E713D8D7-3B9D-48D9-8BA8-C0A4C5FFCE37}"/>
              </a:ext>
            </a:extLst>
          </p:cNvPr>
          <p:cNvSpPr/>
          <p:nvPr/>
        </p:nvSpPr>
        <p:spPr>
          <a:xfrm>
            <a:off x="9584743" y="4362675"/>
            <a:ext cx="527943" cy="526418"/>
          </a:xfrm>
          <a:prstGeom prst="ellipse">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cxnSp>
        <p:nvCxnSpPr>
          <p:cNvPr id="49" name="Straight Connector 7">
            <a:extLst>
              <a:ext uri="{FF2B5EF4-FFF2-40B4-BE49-F238E27FC236}">
                <a16:creationId xmlns:a16="http://schemas.microsoft.com/office/drawing/2014/main" id="{D2E5140B-7C8F-4DD1-87CA-8FAABBD2963C}"/>
              </a:ext>
            </a:extLst>
          </p:cNvPr>
          <p:cNvCxnSpPr>
            <a:cxnSpLocks/>
          </p:cNvCxnSpPr>
          <p:nvPr/>
        </p:nvCxnSpPr>
        <p:spPr>
          <a:xfrm flipH="1">
            <a:off x="4896903" y="6289151"/>
            <a:ext cx="1143574" cy="0"/>
          </a:xfrm>
          <a:prstGeom prst="line">
            <a:avLst/>
          </a:prstGeom>
          <a:ln w="33972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0" name="Straight Connector 7">
            <a:extLst>
              <a:ext uri="{FF2B5EF4-FFF2-40B4-BE49-F238E27FC236}">
                <a16:creationId xmlns:a16="http://schemas.microsoft.com/office/drawing/2014/main" id="{2FC4E377-637F-4F94-9152-65971DC5F94F}"/>
              </a:ext>
            </a:extLst>
          </p:cNvPr>
          <p:cNvCxnSpPr>
            <a:cxnSpLocks/>
          </p:cNvCxnSpPr>
          <p:nvPr/>
        </p:nvCxnSpPr>
        <p:spPr>
          <a:xfrm flipH="1">
            <a:off x="6339518" y="6289151"/>
            <a:ext cx="1052203" cy="0"/>
          </a:xfrm>
          <a:prstGeom prst="line">
            <a:avLst/>
          </a:prstGeom>
          <a:ln w="33972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1" name="Straight Connector 7">
            <a:extLst>
              <a:ext uri="{FF2B5EF4-FFF2-40B4-BE49-F238E27FC236}">
                <a16:creationId xmlns:a16="http://schemas.microsoft.com/office/drawing/2014/main" id="{AB3E9842-FABA-4391-AF19-C3D8B8A535C2}"/>
              </a:ext>
            </a:extLst>
          </p:cNvPr>
          <p:cNvCxnSpPr>
            <a:cxnSpLocks/>
          </p:cNvCxnSpPr>
          <p:nvPr/>
        </p:nvCxnSpPr>
        <p:spPr>
          <a:xfrm flipH="1">
            <a:off x="3165822" y="6272098"/>
            <a:ext cx="1248634" cy="0"/>
          </a:xfrm>
          <a:prstGeom prst="line">
            <a:avLst/>
          </a:prstGeom>
          <a:ln w="33972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2" name="Straight Connector 7">
            <a:extLst>
              <a:ext uri="{FF2B5EF4-FFF2-40B4-BE49-F238E27FC236}">
                <a16:creationId xmlns:a16="http://schemas.microsoft.com/office/drawing/2014/main" id="{F2C8529F-D7CB-46F7-B58D-39463926D9AF}"/>
              </a:ext>
            </a:extLst>
          </p:cNvPr>
          <p:cNvCxnSpPr>
            <a:cxnSpLocks/>
          </p:cNvCxnSpPr>
          <p:nvPr/>
        </p:nvCxnSpPr>
        <p:spPr>
          <a:xfrm flipH="1">
            <a:off x="7744861" y="6290952"/>
            <a:ext cx="1088593" cy="0"/>
          </a:xfrm>
          <a:prstGeom prst="line">
            <a:avLst/>
          </a:prstGeom>
          <a:ln w="339725">
            <a:solidFill>
              <a:schemeClr val="tx1"/>
            </a:solidFill>
          </a:ln>
        </p:spPr>
        <p:style>
          <a:lnRef idx="1">
            <a:schemeClr val="accent2"/>
          </a:lnRef>
          <a:fillRef idx="0">
            <a:schemeClr val="accent2"/>
          </a:fillRef>
          <a:effectRef idx="0">
            <a:schemeClr val="accent2"/>
          </a:effectRef>
          <a:fontRef idx="minor">
            <a:schemeClr val="tx1"/>
          </a:fontRef>
        </p:style>
      </p:cxnSp>
      <p:sp>
        <p:nvSpPr>
          <p:cNvPr id="57" name="TextBox 79">
            <a:extLst>
              <a:ext uri="{FF2B5EF4-FFF2-40B4-BE49-F238E27FC236}">
                <a16:creationId xmlns:a16="http://schemas.microsoft.com/office/drawing/2014/main" id="{C7ADA6A9-2721-4B36-882E-2A8821C11DD9}"/>
              </a:ext>
            </a:extLst>
          </p:cNvPr>
          <p:cNvSpPr txBox="1"/>
          <p:nvPr/>
        </p:nvSpPr>
        <p:spPr>
          <a:xfrm>
            <a:off x="3147702" y="6087432"/>
            <a:ext cx="1284873" cy="338554"/>
          </a:xfrm>
          <a:prstGeom prst="rect">
            <a:avLst/>
          </a:prstGeom>
          <a:noFill/>
        </p:spPr>
        <p:txBody>
          <a:bodyPr wrap="square" rtlCol="0">
            <a:spAutoFit/>
          </a:bodyPr>
          <a:lstStyle/>
          <a:p>
            <a:pPr marL="0" algn="r" defTabSz="914400" rtl="1" eaLnBrk="1" latinLnBrk="0" hangingPunct="1"/>
            <a:r>
              <a:rPr lang="he-IL" sz="1600" dirty="0">
                <a:solidFill>
                  <a:schemeClr val="bg1"/>
                </a:solidFill>
              </a:rPr>
              <a:t>הגנה לאומית</a:t>
            </a:r>
            <a:endParaRPr lang="en-US" sz="1600" dirty="0">
              <a:solidFill>
                <a:schemeClr val="bg1"/>
              </a:solidFill>
            </a:endParaRPr>
          </a:p>
        </p:txBody>
      </p:sp>
      <p:sp>
        <p:nvSpPr>
          <p:cNvPr id="59" name="TextBox 79">
            <a:extLst>
              <a:ext uri="{FF2B5EF4-FFF2-40B4-BE49-F238E27FC236}">
                <a16:creationId xmlns:a16="http://schemas.microsoft.com/office/drawing/2014/main" id="{CFE283FD-B2DD-4F12-A7E6-40C2D3FE1618}"/>
              </a:ext>
            </a:extLst>
          </p:cNvPr>
          <p:cNvSpPr txBox="1"/>
          <p:nvPr/>
        </p:nvSpPr>
        <p:spPr>
          <a:xfrm>
            <a:off x="4541300" y="6097818"/>
            <a:ext cx="1284873" cy="338554"/>
          </a:xfrm>
          <a:prstGeom prst="rect">
            <a:avLst/>
          </a:prstGeom>
          <a:noFill/>
        </p:spPr>
        <p:txBody>
          <a:bodyPr wrap="square" rtlCol="0">
            <a:spAutoFit/>
          </a:bodyPr>
          <a:lstStyle/>
          <a:p>
            <a:pPr marL="0" algn="r" defTabSz="914400" rtl="1" eaLnBrk="1" latinLnBrk="0" hangingPunct="1"/>
            <a:r>
              <a:rPr lang="he-IL" sz="1600" dirty="0">
                <a:solidFill>
                  <a:schemeClr val="bg1"/>
                </a:solidFill>
              </a:rPr>
              <a:t>כלכלה</a:t>
            </a:r>
            <a:endParaRPr lang="en-US" sz="1600" dirty="0">
              <a:solidFill>
                <a:schemeClr val="bg1"/>
              </a:solidFill>
            </a:endParaRPr>
          </a:p>
        </p:txBody>
      </p:sp>
      <p:sp>
        <p:nvSpPr>
          <p:cNvPr id="60" name="TextBox 79">
            <a:extLst>
              <a:ext uri="{FF2B5EF4-FFF2-40B4-BE49-F238E27FC236}">
                <a16:creationId xmlns:a16="http://schemas.microsoft.com/office/drawing/2014/main" id="{1D68B9A5-3E9B-496E-B6AD-1F031066D787}"/>
              </a:ext>
            </a:extLst>
          </p:cNvPr>
          <p:cNvSpPr txBox="1"/>
          <p:nvPr/>
        </p:nvSpPr>
        <p:spPr>
          <a:xfrm>
            <a:off x="5878219" y="6119874"/>
            <a:ext cx="1284873" cy="338554"/>
          </a:xfrm>
          <a:prstGeom prst="rect">
            <a:avLst/>
          </a:prstGeom>
          <a:noFill/>
        </p:spPr>
        <p:txBody>
          <a:bodyPr wrap="square" rtlCol="0">
            <a:spAutoFit/>
          </a:bodyPr>
          <a:lstStyle/>
          <a:p>
            <a:pPr marL="0" algn="r" defTabSz="914400" rtl="1" eaLnBrk="1" latinLnBrk="0" hangingPunct="1"/>
            <a:r>
              <a:rPr lang="he-IL" sz="1600" dirty="0">
                <a:solidFill>
                  <a:schemeClr val="bg1"/>
                </a:solidFill>
              </a:rPr>
              <a:t>חברה</a:t>
            </a:r>
            <a:endParaRPr lang="en-US" sz="1600" dirty="0">
              <a:solidFill>
                <a:schemeClr val="bg1"/>
              </a:solidFill>
            </a:endParaRPr>
          </a:p>
        </p:txBody>
      </p:sp>
      <p:sp>
        <p:nvSpPr>
          <p:cNvPr id="61" name="TextBox 79">
            <a:extLst>
              <a:ext uri="{FF2B5EF4-FFF2-40B4-BE49-F238E27FC236}">
                <a16:creationId xmlns:a16="http://schemas.microsoft.com/office/drawing/2014/main" id="{A0BBA8D6-5BF3-49ED-ACB7-AE0A8DFA6F28}"/>
              </a:ext>
            </a:extLst>
          </p:cNvPr>
          <p:cNvSpPr txBox="1"/>
          <p:nvPr/>
        </p:nvSpPr>
        <p:spPr>
          <a:xfrm>
            <a:off x="7402032" y="6106286"/>
            <a:ext cx="1284873" cy="338554"/>
          </a:xfrm>
          <a:prstGeom prst="rect">
            <a:avLst/>
          </a:prstGeom>
          <a:noFill/>
        </p:spPr>
        <p:txBody>
          <a:bodyPr wrap="square" rtlCol="0">
            <a:spAutoFit/>
          </a:bodyPr>
          <a:lstStyle/>
          <a:p>
            <a:pPr marL="0" algn="r" defTabSz="914400" rtl="1" eaLnBrk="1" latinLnBrk="0" hangingPunct="1"/>
            <a:r>
              <a:rPr lang="he-IL" sz="1600" dirty="0">
                <a:solidFill>
                  <a:schemeClr val="bg1"/>
                </a:solidFill>
              </a:rPr>
              <a:t>מדינאות</a:t>
            </a:r>
            <a:endParaRPr lang="en-US" sz="1600" dirty="0">
              <a:solidFill>
                <a:schemeClr val="bg1"/>
              </a:solidFill>
            </a:endParaRPr>
          </a:p>
        </p:txBody>
      </p:sp>
      <p:sp>
        <p:nvSpPr>
          <p:cNvPr id="33" name="תרשים זרימה: מחבר 32">
            <a:extLst>
              <a:ext uri="{FF2B5EF4-FFF2-40B4-BE49-F238E27FC236}">
                <a16:creationId xmlns:a16="http://schemas.microsoft.com/office/drawing/2014/main" id="{B9D47F52-C10C-42CE-9387-E8649DF2F8B8}"/>
              </a:ext>
            </a:extLst>
          </p:cNvPr>
          <p:cNvSpPr/>
          <p:nvPr/>
        </p:nvSpPr>
        <p:spPr>
          <a:xfrm>
            <a:off x="3281082" y="1396304"/>
            <a:ext cx="5656369" cy="4210864"/>
          </a:xfrm>
          <a:prstGeom prst="flowChartConnector">
            <a:avLst/>
          </a:prstGeom>
          <a:noFill/>
          <a:ln w="1714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4" name="TextBox 79">
            <a:extLst>
              <a:ext uri="{FF2B5EF4-FFF2-40B4-BE49-F238E27FC236}">
                <a16:creationId xmlns:a16="http://schemas.microsoft.com/office/drawing/2014/main" id="{D6310F22-10DC-4279-B816-CD4FD6E4F259}"/>
              </a:ext>
            </a:extLst>
          </p:cNvPr>
          <p:cNvSpPr txBox="1"/>
          <p:nvPr/>
        </p:nvSpPr>
        <p:spPr>
          <a:xfrm>
            <a:off x="9679131" y="6070012"/>
            <a:ext cx="1218487" cy="369332"/>
          </a:xfrm>
          <a:prstGeom prst="rect">
            <a:avLst/>
          </a:prstGeom>
          <a:noFill/>
        </p:spPr>
        <p:txBody>
          <a:bodyPr wrap="square" rtlCol="0">
            <a:spAutoFit/>
          </a:bodyPr>
          <a:lstStyle/>
          <a:p>
            <a:pPr marL="0" algn="r" defTabSz="914400" rtl="1" eaLnBrk="1" latinLnBrk="0" hangingPunct="1"/>
            <a:r>
              <a:rPr lang="he-IL" dirty="0">
                <a:solidFill>
                  <a:schemeClr val="bg1"/>
                </a:solidFill>
              </a:rPr>
              <a:t>אישי</a:t>
            </a:r>
            <a:endParaRPr lang="en-US" dirty="0">
              <a:solidFill>
                <a:schemeClr val="bg1"/>
              </a:solidFill>
            </a:endParaRPr>
          </a:p>
        </p:txBody>
      </p:sp>
      <p:pic>
        <p:nvPicPr>
          <p:cNvPr id="56" name="Picture 20" descr="Related image">
            <a:extLst>
              <a:ext uri="{FF2B5EF4-FFF2-40B4-BE49-F238E27FC236}">
                <a16:creationId xmlns:a16="http://schemas.microsoft.com/office/drawing/2014/main" id="{D1FD8168-98EC-4538-87CE-5A33DF69E4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4162" y="1154523"/>
            <a:ext cx="647171" cy="647171"/>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0" descr="Related image">
            <a:extLst>
              <a:ext uri="{FF2B5EF4-FFF2-40B4-BE49-F238E27FC236}">
                <a16:creationId xmlns:a16="http://schemas.microsoft.com/office/drawing/2014/main" id="{F2D4154A-E5DD-4CD3-9B22-45B9730966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6529" y="3879632"/>
            <a:ext cx="502610" cy="51380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6" descr="Related image">
            <a:extLst>
              <a:ext uri="{FF2B5EF4-FFF2-40B4-BE49-F238E27FC236}">
                <a16:creationId xmlns:a16="http://schemas.microsoft.com/office/drawing/2014/main" id="{DC2420AC-C088-4A25-A3EF-8D9CB0787C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7706" y="4889093"/>
            <a:ext cx="641886" cy="596589"/>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85">
            <a:extLst>
              <a:ext uri="{FF2B5EF4-FFF2-40B4-BE49-F238E27FC236}">
                <a16:creationId xmlns:a16="http://schemas.microsoft.com/office/drawing/2014/main" id="{17A7DB9E-14FE-4AE2-A581-1A14B8DF9C50}"/>
              </a:ext>
            </a:extLst>
          </p:cNvPr>
          <p:cNvSpPr txBox="1"/>
          <p:nvPr/>
        </p:nvSpPr>
        <p:spPr>
          <a:xfrm>
            <a:off x="8646081" y="1451748"/>
            <a:ext cx="2612226" cy="369332"/>
          </a:xfrm>
          <a:prstGeom prst="rect">
            <a:avLst/>
          </a:prstGeom>
          <a:noFill/>
        </p:spPr>
        <p:txBody>
          <a:bodyPr wrap="square" rtlCol="0">
            <a:spAutoFit/>
          </a:bodyPr>
          <a:lstStyle/>
          <a:p>
            <a:pPr marL="0" algn="r" defTabSz="914400" rtl="1" eaLnBrk="1" latinLnBrk="0" hangingPunct="1"/>
            <a:r>
              <a:rPr lang="he-IL" dirty="0">
                <a:solidFill>
                  <a:srgbClr val="FF0000"/>
                </a:solidFill>
              </a:rPr>
              <a:t>סמינר מחקרי אירופה</a:t>
            </a:r>
            <a:endParaRPr lang="en-US" dirty="0">
              <a:solidFill>
                <a:srgbClr val="FF0000"/>
              </a:solidFill>
            </a:endParaRPr>
          </a:p>
        </p:txBody>
      </p:sp>
      <p:sp>
        <p:nvSpPr>
          <p:cNvPr id="65" name="TextBox 85">
            <a:extLst>
              <a:ext uri="{FF2B5EF4-FFF2-40B4-BE49-F238E27FC236}">
                <a16:creationId xmlns:a16="http://schemas.microsoft.com/office/drawing/2014/main" id="{28380432-1DAE-4DF0-BC41-4E62712A4F41}"/>
              </a:ext>
            </a:extLst>
          </p:cNvPr>
          <p:cNvSpPr txBox="1"/>
          <p:nvPr/>
        </p:nvSpPr>
        <p:spPr>
          <a:xfrm>
            <a:off x="8626538" y="1898248"/>
            <a:ext cx="2612226" cy="369332"/>
          </a:xfrm>
          <a:prstGeom prst="rect">
            <a:avLst/>
          </a:prstGeom>
          <a:noFill/>
        </p:spPr>
        <p:txBody>
          <a:bodyPr wrap="square" rtlCol="0">
            <a:spAutoFit/>
          </a:bodyPr>
          <a:lstStyle/>
          <a:p>
            <a:pPr marL="0" algn="r" defTabSz="914400" rtl="1" eaLnBrk="1" latinLnBrk="0" hangingPunct="1"/>
            <a:r>
              <a:rPr lang="he-IL" dirty="0">
                <a:solidFill>
                  <a:srgbClr val="92D050"/>
                </a:solidFill>
              </a:rPr>
              <a:t>סימולציה מדינית</a:t>
            </a:r>
            <a:endParaRPr lang="en-US" dirty="0">
              <a:solidFill>
                <a:srgbClr val="92D050"/>
              </a:solidFill>
            </a:endParaRPr>
          </a:p>
        </p:txBody>
      </p:sp>
      <p:sp>
        <p:nvSpPr>
          <p:cNvPr id="66" name="TextBox 85">
            <a:extLst>
              <a:ext uri="{FF2B5EF4-FFF2-40B4-BE49-F238E27FC236}">
                <a16:creationId xmlns:a16="http://schemas.microsoft.com/office/drawing/2014/main" id="{5AFCD594-A7A4-4E7E-8062-45EE9A06DC20}"/>
              </a:ext>
            </a:extLst>
          </p:cNvPr>
          <p:cNvSpPr txBox="1"/>
          <p:nvPr/>
        </p:nvSpPr>
        <p:spPr>
          <a:xfrm>
            <a:off x="8653218" y="2336621"/>
            <a:ext cx="2612226" cy="369332"/>
          </a:xfrm>
          <a:prstGeom prst="rect">
            <a:avLst/>
          </a:prstGeom>
          <a:noFill/>
        </p:spPr>
        <p:txBody>
          <a:bodyPr wrap="square" rtlCol="0">
            <a:spAutoFit/>
          </a:bodyPr>
          <a:lstStyle/>
          <a:p>
            <a:pPr marL="0" algn="r" defTabSz="914400" rtl="1" eaLnBrk="1" latinLnBrk="0" hangingPunct="1"/>
            <a:r>
              <a:rPr lang="he-IL" dirty="0">
                <a:solidFill>
                  <a:srgbClr val="00B0F0"/>
                </a:solidFill>
              </a:rPr>
              <a:t>סמינר מחקרי מזרח</a:t>
            </a:r>
            <a:endParaRPr lang="en-US" dirty="0">
              <a:solidFill>
                <a:srgbClr val="00B0F0"/>
              </a:solidFill>
            </a:endParaRPr>
          </a:p>
        </p:txBody>
      </p:sp>
      <p:sp>
        <p:nvSpPr>
          <p:cNvPr id="67" name="TextBox 85">
            <a:extLst>
              <a:ext uri="{FF2B5EF4-FFF2-40B4-BE49-F238E27FC236}">
                <a16:creationId xmlns:a16="http://schemas.microsoft.com/office/drawing/2014/main" id="{6CA23110-0317-4309-A805-DD5FDD327716}"/>
              </a:ext>
            </a:extLst>
          </p:cNvPr>
          <p:cNvSpPr txBox="1"/>
          <p:nvPr/>
        </p:nvSpPr>
        <p:spPr>
          <a:xfrm>
            <a:off x="8617801" y="2806703"/>
            <a:ext cx="2612226" cy="369332"/>
          </a:xfrm>
          <a:prstGeom prst="rect">
            <a:avLst/>
          </a:prstGeom>
          <a:noFill/>
        </p:spPr>
        <p:txBody>
          <a:bodyPr wrap="square" rtlCol="0">
            <a:spAutoFit/>
          </a:bodyPr>
          <a:lstStyle/>
          <a:p>
            <a:pPr marL="0" algn="r" defTabSz="914400" rtl="1" eaLnBrk="1" latinLnBrk="0" hangingPunct="1"/>
            <a:r>
              <a:rPr lang="he-IL" dirty="0">
                <a:solidFill>
                  <a:srgbClr val="FFC000"/>
                </a:solidFill>
              </a:rPr>
              <a:t>סמינר מחקרי ארה"ב</a:t>
            </a:r>
            <a:endParaRPr lang="en-US" dirty="0">
              <a:solidFill>
                <a:srgbClr val="FFC000"/>
              </a:solidFill>
            </a:endParaRPr>
          </a:p>
        </p:txBody>
      </p:sp>
      <p:sp>
        <p:nvSpPr>
          <p:cNvPr id="68" name="Oval 13">
            <a:extLst>
              <a:ext uri="{FF2B5EF4-FFF2-40B4-BE49-F238E27FC236}">
                <a16:creationId xmlns:a16="http://schemas.microsoft.com/office/drawing/2014/main" id="{1825E5E0-A45B-407E-A4F2-F7EB6D72752C}"/>
              </a:ext>
            </a:extLst>
          </p:cNvPr>
          <p:cNvSpPr/>
          <p:nvPr/>
        </p:nvSpPr>
        <p:spPr>
          <a:xfrm>
            <a:off x="11286989" y="2383561"/>
            <a:ext cx="310919" cy="371281"/>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69" name="Oval 13">
            <a:extLst>
              <a:ext uri="{FF2B5EF4-FFF2-40B4-BE49-F238E27FC236}">
                <a16:creationId xmlns:a16="http://schemas.microsoft.com/office/drawing/2014/main" id="{1DC57BAD-B816-47B3-81BF-9654F975D5C9}"/>
              </a:ext>
            </a:extLst>
          </p:cNvPr>
          <p:cNvSpPr/>
          <p:nvPr/>
        </p:nvSpPr>
        <p:spPr>
          <a:xfrm>
            <a:off x="11286989" y="1930075"/>
            <a:ext cx="310919" cy="371281"/>
          </a:xfrm>
          <a:prstGeom prst="ellipse">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70" name="Oval 13">
            <a:extLst>
              <a:ext uri="{FF2B5EF4-FFF2-40B4-BE49-F238E27FC236}">
                <a16:creationId xmlns:a16="http://schemas.microsoft.com/office/drawing/2014/main" id="{71CCF08F-49DB-4546-8038-65BFE50D41DE}"/>
              </a:ext>
            </a:extLst>
          </p:cNvPr>
          <p:cNvSpPr/>
          <p:nvPr/>
        </p:nvSpPr>
        <p:spPr>
          <a:xfrm>
            <a:off x="11276672" y="1424184"/>
            <a:ext cx="310919" cy="371281"/>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71" name="Oval 13">
            <a:extLst>
              <a:ext uri="{FF2B5EF4-FFF2-40B4-BE49-F238E27FC236}">
                <a16:creationId xmlns:a16="http://schemas.microsoft.com/office/drawing/2014/main" id="{BC0EE910-0C0E-48FD-9819-D859E7593E68}"/>
              </a:ext>
            </a:extLst>
          </p:cNvPr>
          <p:cNvSpPr/>
          <p:nvPr/>
        </p:nvSpPr>
        <p:spPr>
          <a:xfrm>
            <a:off x="11285157" y="2808396"/>
            <a:ext cx="293948" cy="365946"/>
          </a:xfrm>
          <a:prstGeom prst="ellipse">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pic>
        <p:nvPicPr>
          <p:cNvPr id="40" name="Picture 8" descr="Related image">
            <a:extLst>
              <a:ext uri="{FF2B5EF4-FFF2-40B4-BE49-F238E27FC236}">
                <a16:creationId xmlns:a16="http://schemas.microsoft.com/office/drawing/2014/main" id="{8D6E1D39-603B-4C0F-9353-E8A00D7C3A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0457" y="2884738"/>
            <a:ext cx="613755" cy="61375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descr="Related image">
            <a:extLst>
              <a:ext uri="{FF2B5EF4-FFF2-40B4-BE49-F238E27FC236}">
                <a16:creationId xmlns:a16="http://schemas.microsoft.com/office/drawing/2014/main" id="{F3CE7563-C3D0-4AC1-B5D0-069BAA1637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66115" y="4994964"/>
            <a:ext cx="923835" cy="923835"/>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Straight Connector 7">
            <a:extLst>
              <a:ext uri="{FF2B5EF4-FFF2-40B4-BE49-F238E27FC236}">
                <a16:creationId xmlns:a16="http://schemas.microsoft.com/office/drawing/2014/main" id="{3C9A435F-0434-4779-8CE3-1265614E26B6}"/>
              </a:ext>
            </a:extLst>
          </p:cNvPr>
          <p:cNvCxnSpPr>
            <a:cxnSpLocks/>
          </p:cNvCxnSpPr>
          <p:nvPr/>
        </p:nvCxnSpPr>
        <p:spPr>
          <a:xfrm flipH="1">
            <a:off x="895115" y="6216380"/>
            <a:ext cx="1918252" cy="0"/>
          </a:xfrm>
          <a:prstGeom prst="line">
            <a:avLst/>
          </a:prstGeom>
          <a:ln w="339725">
            <a:solidFill>
              <a:srgbClr val="7030A0"/>
            </a:solidFill>
          </a:ln>
        </p:spPr>
        <p:style>
          <a:lnRef idx="1">
            <a:schemeClr val="accent2"/>
          </a:lnRef>
          <a:fillRef idx="0">
            <a:schemeClr val="accent2"/>
          </a:fillRef>
          <a:effectRef idx="0">
            <a:schemeClr val="accent2"/>
          </a:effectRef>
          <a:fontRef idx="minor">
            <a:schemeClr val="tx1"/>
          </a:fontRef>
        </p:style>
      </p:cxnSp>
      <p:sp>
        <p:nvSpPr>
          <p:cNvPr id="48" name="TextBox 79">
            <a:extLst>
              <a:ext uri="{FF2B5EF4-FFF2-40B4-BE49-F238E27FC236}">
                <a16:creationId xmlns:a16="http://schemas.microsoft.com/office/drawing/2014/main" id="{4E372FEB-4AEA-4200-AD44-F8A970E69380}"/>
              </a:ext>
            </a:extLst>
          </p:cNvPr>
          <p:cNvSpPr txBox="1"/>
          <p:nvPr/>
        </p:nvSpPr>
        <p:spPr>
          <a:xfrm>
            <a:off x="1271460" y="5999903"/>
            <a:ext cx="1284873" cy="369332"/>
          </a:xfrm>
          <a:prstGeom prst="rect">
            <a:avLst/>
          </a:prstGeom>
          <a:noFill/>
        </p:spPr>
        <p:txBody>
          <a:bodyPr wrap="square" rtlCol="0">
            <a:spAutoFit/>
          </a:bodyPr>
          <a:lstStyle/>
          <a:p>
            <a:pPr marL="0" algn="r" defTabSz="914400" rtl="1" eaLnBrk="1" latinLnBrk="0" hangingPunct="1"/>
            <a:r>
              <a:rPr lang="he-IL" dirty="0">
                <a:solidFill>
                  <a:schemeClr val="bg1"/>
                </a:solidFill>
              </a:rPr>
              <a:t>אסטרטגיה</a:t>
            </a:r>
            <a:endParaRPr lang="en-US" dirty="0">
              <a:solidFill>
                <a:schemeClr val="bg1"/>
              </a:solidFill>
            </a:endParaRPr>
          </a:p>
        </p:txBody>
      </p:sp>
      <p:cxnSp>
        <p:nvCxnSpPr>
          <p:cNvPr id="55" name="Straight Connector 7">
            <a:extLst>
              <a:ext uri="{FF2B5EF4-FFF2-40B4-BE49-F238E27FC236}">
                <a16:creationId xmlns:a16="http://schemas.microsoft.com/office/drawing/2014/main" id="{08C85361-9449-46BD-A501-F490C29FBC06}"/>
              </a:ext>
            </a:extLst>
          </p:cNvPr>
          <p:cNvCxnSpPr>
            <a:cxnSpLocks/>
          </p:cNvCxnSpPr>
          <p:nvPr/>
        </p:nvCxnSpPr>
        <p:spPr>
          <a:xfrm flipH="1">
            <a:off x="9848714" y="6275563"/>
            <a:ext cx="1304071" cy="0"/>
          </a:xfrm>
          <a:prstGeom prst="line">
            <a:avLst/>
          </a:prstGeom>
          <a:ln w="339725">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sp>
        <p:nvSpPr>
          <p:cNvPr id="72" name="TextBox 79">
            <a:extLst>
              <a:ext uri="{FF2B5EF4-FFF2-40B4-BE49-F238E27FC236}">
                <a16:creationId xmlns:a16="http://schemas.microsoft.com/office/drawing/2014/main" id="{F8CAE1C1-AEC7-497B-B82D-26953F7EB9DD}"/>
              </a:ext>
            </a:extLst>
          </p:cNvPr>
          <p:cNvSpPr txBox="1"/>
          <p:nvPr/>
        </p:nvSpPr>
        <p:spPr>
          <a:xfrm>
            <a:off x="9601390" y="6070012"/>
            <a:ext cx="1284873" cy="369332"/>
          </a:xfrm>
          <a:prstGeom prst="rect">
            <a:avLst/>
          </a:prstGeom>
          <a:noFill/>
        </p:spPr>
        <p:txBody>
          <a:bodyPr wrap="square" rtlCol="0">
            <a:spAutoFit/>
          </a:bodyPr>
          <a:lstStyle/>
          <a:p>
            <a:pPr marL="0" algn="r" defTabSz="914400" rtl="1" eaLnBrk="1" latinLnBrk="0" hangingPunct="1"/>
            <a:r>
              <a:rPr lang="he-IL" dirty="0">
                <a:solidFill>
                  <a:schemeClr val="bg1"/>
                </a:solidFill>
              </a:rPr>
              <a:t>אישי</a:t>
            </a:r>
            <a:endParaRPr lang="en-US" dirty="0">
              <a:solidFill>
                <a:schemeClr val="bg1"/>
              </a:solidFill>
            </a:endParaRPr>
          </a:p>
        </p:txBody>
      </p:sp>
    </p:spTree>
    <p:extLst>
      <p:ext uri="{BB962C8B-B14F-4D97-AF65-F5344CB8AC3E}">
        <p14:creationId xmlns:p14="http://schemas.microsoft.com/office/powerpoint/2010/main" val="1935213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8334</TotalTime>
  <Words>492</Words>
  <Application>Microsoft Office PowerPoint</Application>
  <PresentationFormat>Widescreen</PresentationFormat>
  <Paragraphs>51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Levenim MT</vt:lpstr>
      <vt:lpstr>Office Theme</vt:lpstr>
      <vt:lpstr>יורדים מהפנתאון ועוברים למטרו  מהי צורת הלמידה במב"ל?</vt:lpstr>
      <vt:lpstr>PowerPoint Presentation</vt:lpstr>
      <vt:lpstr>החלפת מודל הפנתאון</vt:lpstr>
      <vt:lpstr>PowerPoint Presentation</vt:lpstr>
      <vt:lpstr>מודל המטרו</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Batel Leibowitz</dc:creator>
  <cp:lastModifiedBy>u26632</cp:lastModifiedBy>
  <cp:revision>92</cp:revision>
  <dcterms:created xsi:type="dcterms:W3CDTF">2019-08-01T08:50:36Z</dcterms:created>
  <dcterms:modified xsi:type="dcterms:W3CDTF">2020-06-30T11:12:04Z</dcterms:modified>
</cp:coreProperties>
</file>