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5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6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714" r:id="rId2"/>
    <p:sldMasterId id="2147483732" r:id="rId3"/>
    <p:sldMasterId id="2147483742" r:id="rId4"/>
    <p:sldMasterId id="2147483748" r:id="rId5"/>
    <p:sldMasterId id="2147483754" r:id="rId6"/>
    <p:sldMasterId id="2147483773" r:id="rId7"/>
  </p:sldMasterIdLst>
  <p:notesMasterIdLst>
    <p:notesMasterId r:id="rId62"/>
  </p:notesMasterIdLst>
  <p:handoutMasterIdLst>
    <p:handoutMasterId r:id="rId63"/>
  </p:handoutMasterIdLst>
  <p:sldIdLst>
    <p:sldId id="581" r:id="rId8"/>
    <p:sldId id="552" r:id="rId9"/>
    <p:sldId id="525" r:id="rId10"/>
    <p:sldId id="602" r:id="rId11"/>
    <p:sldId id="603" r:id="rId12"/>
    <p:sldId id="604" r:id="rId13"/>
    <p:sldId id="518" r:id="rId14"/>
    <p:sldId id="614" r:id="rId15"/>
    <p:sldId id="615" r:id="rId16"/>
    <p:sldId id="600" r:id="rId17"/>
    <p:sldId id="601" r:id="rId18"/>
    <p:sldId id="608" r:id="rId19"/>
    <p:sldId id="609" r:id="rId20"/>
    <p:sldId id="610" r:id="rId21"/>
    <p:sldId id="611" r:id="rId22"/>
    <p:sldId id="605" r:id="rId23"/>
    <p:sldId id="606" r:id="rId24"/>
    <p:sldId id="607" r:id="rId25"/>
    <p:sldId id="616" r:id="rId26"/>
    <p:sldId id="612" r:id="rId27"/>
    <p:sldId id="623" r:id="rId28"/>
    <p:sldId id="526" r:id="rId29"/>
    <p:sldId id="519" r:id="rId30"/>
    <p:sldId id="582" r:id="rId31"/>
    <p:sldId id="583" r:id="rId32"/>
    <p:sldId id="533" r:id="rId33"/>
    <p:sldId id="584" r:id="rId34"/>
    <p:sldId id="534" r:id="rId35"/>
    <p:sldId id="535" r:id="rId36"/>
    <p:sldId id="585" r:id="rId37"/>
    <p:sldId id="586" r:id="rId38"/>
    <p:sldId id="587" r:id="rId39"/>
    <p:sldId id="588" r:id="rId40"/>
    <p:sldId id="539" r:id="rId41"/>
    <p:sldId id="589" r:id="rId42"/>
    <p:sldId id="590" r:id="rId43"/>
    <p:sldId id="543" r:id="rId44"/>
    <p:sldId id="591" r:id="rId45"/>
    <p:sldId id="592" r:id="rId46"/>
    <p:sldId id="594" r:id="rId47"/>
    <p:sldId id="596" r:id="rId48"/>
    <p:sldId id="595" r:id="rId49"/>
    <p:sldId id="546" r:id="rId50"/>
    <p:sldId id="548" r:id="rId51"/>
    <p:sldId id="549" r:id="rId52"/>
    <p:sldId id="593" r:id="rId53"/>
    <p:sldId id="568" r:id="rId54"/>
    <p:sldId id="617" r:id="rId55"/>
    <p:sldId id="597" r:id="rId56"/>
    <p:sldId id="618" r:id="rId57"/>
    <p:sldId id="619" r:id="rId58"/>
    <p:sldId id="613" r:id="rId59"/>
    <p:sldId id="622" r:id="rId60"/>
    <p:sldId id="621" r:id="rId61"/>
  </p:sldIdLst>
  <p:sldSz cx="9144000" cy="6858000" type="screen4x3"/>
  <p:notesSz cx="6796088" cy="9928225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D3C7"/>
    <a:srgbClr val="F8D3FB"/>
    <a:srgbClr val="F86F4A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013" autoAdjust="0"/>
    <p:restoredTop sz="87152" autoAdjust="0"/>
  </p:normalViewPr>
  <p:slideViewPr>
    <p:cSldViewPr>
      <p:cViewPr varScale="1">
        <p:scale>
          <a:sx n="56" d="100"/>
          <a:sy n="56" d="100"/>
        </p:scale>
        <p:origin x="1496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9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slide" Target="slides/slide43.xml"/><Relationship Id="rId55" Type="http://schemas.openxmlformats.org/officeDocument/2006/relationships/slide" Target="slides/slide48.xml"/><Relationship Id="rId63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slide" Target="slides/slide46.xml"/><Relationship Id="rId58" Type="http://schemas.openxmlformats.org/officeDocument/2006/relationships/slide" Target="slides/slide51.xml"/><Relationship Id="rId66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4.xml"/><Relationship Id="rId19" Type="http://schemas.openxmlformats.org/officeDocument/2006/relationships/slide" Target="slides/slide1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slide" Target="slides/slide49.xml"/><Relationship Id="rId64" Type="http://schemas.openxmlformats.org/officeDocument/2006/relationships/presProps" Target="presProps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59" Type="http://schemas.openxmlformats.org/officeDocument/2006/relationships/slide" Target="slides/slide52.xml"/><Relationship Id="rId67" Type="http://schemas.openxmlformats.org/officeDocument/2006/relationships/tableStyles" Target="tableStyles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54" Type="http://schemas.openxmlformats.org/officeDocument/2006/relationships/slide" Target="slides/slide47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57" Type="http://schemas.openxmlformats.org/officeDocument/2006/relationships/slide" Target="slides/slide50.xml"/><Relationship Id="rId10" Type="http://schemas.openxmlformats.org/officeDocument/2006/relationships/slide" Target="slides/slide3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slide" Target="slides/slide45.xml"/><Relationship Id="rId60" Type="http://schemas.openxmlformats.org/officeDocument/2006/relationships/slide" Target="slides/slide53.xml"/><Relationship Id="rId65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9" Type="http://schemas.openxmlformats.org/officeDocument/2006/relationships/slide" Target="slides/slide3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D438C1-8CE8-4C26-89F1-519A108FF995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9CB234BC-D6E5-4598-AA10-32472D9CDCD9}">
      <dgm:prSet phldrT="[טקסט]" custT="1"/>
      <dgm:spPr/>
      <dgm:t>
        <a:bodyPr/>
        <a:lstStyle/>
        <a:p>
          <a:pPr rtl="1">
            <a:lnSpc>
              <a:spcPct val="150000"/>
            </a:lnSpc>
          </a:pPr>
          <a:r>
            <a:rPr lang="he-IL" sz="2000" dirty="0">
              <a:latin typeface="David" panose="020E0502060401010101" pitchFamily="34" charset="-79"/>
              <a:cs typeface="David" panose="020E0502060401010101" pitchFamily="34" charset="-79"/>
            </a:rPr>
            <a:t>תכנים </a:t>
          </a:r>
          <a:br>
            <a:rPr lang="en-US" sz="2000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sz="2000" dirty="0">
              <a:latin typeface="David" panose="020E0502060401010101" pitchFamily="34" charset="-79"/>
              <a:cs typeface="David" panose="020E0502060401010101" pitchFamily="34" charset="-79"/>
            </a:rPr>
            <a:t>הנדרשים הרחבה</a:t>
          </a:r>
        </a:p>
      </dgm:t>
    </dgm:pt>
    <dgm:pt modelId="{E0148E7D-26F7-42B3-9762-A6A4902B7052}" type="parTrans" cxnId="{BC7850D2-355B-4D9F-935C-A1EEEC0F8286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64529295-6DAF-4108-BA29-3ED247432C93}" type="sibTrans" cxnId="{BC7850D2-355B-4D9F-935C-A1EEEC0F8286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83FAFA16-6EF0-4AF9-B55E-242EE2282A2B}">
      <dgm:prSet phldrT="[טקסט]"/>
      <dgm:spPr/>
      <dgm:t>
        <a:bodyPr/>
        <a:lstStyle/>
        <a:p>
          <a:pPr rtl="1"/>
          <a:r>
            <a:rPr lang="he-IL" b="1" dirty="0">
              <a:latin typeface="David" panose="020E0502060401010101" pitchFamily="34" charset="-79"/>
              <a:cs typeface="David" panose="020E0502060401010101" pitchFamily="34" charset="-79"/>
            </a:rPr>
            <a:t>כלכלה- </a:t>
          </a:r>
          <a:r>
            <a:rPr lang="he-IL" b="0" dirty="0">
              <a:latin typeface="David" panose="020E0502060401010101" pitchFamily="34" charset="-79"/>
              <a:cs typeface="David" panose="020E0502060401010101" pitchFamily="34" charset="-79"/>
            </a:rPr>
            <a:t>אתגרים עכשוויים, המשק הישראלי</a:t>
          </a:r>
        </a:p>
      </dgm:t>
    </dgm:pt>
    <dgm:pt modelId="{EBA054F0-6DE7-450C-AF40-ACDB49F4E6BD}" type="parTrans" cxnId="{9F1F0705-F33A-4557-90AD-38CA7EAE6688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2D5AE090-EFDB-4451-8C14-3FD0F0E32B9F}" type="sibTrans" cxnId="{9F1F0705-F33A-4557-90AD-38CA7EAE6688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913E57B3-FD6B-4AE6-8AA7-6227DD3FF2F9}">
      <dgm:prSet phldrT="[טקסט]" custT="1"/>
      <dgm:spPr/>
      <dgm:t>
        <a:bodyPr/>
        <a:lstStyle/>
        <a:p>
          <a:pPr rtl="1">
            <a:lnSpc>
              <a:spcPct val="150000"/>
            </a:lnSpc>
          </a:pPr>
          <a:r>
            <a:rPr lang="he-IL" sz="2000" dirty="0">
              <a:latin typeface="David" panose="020E0502060401010101" pitchFamily="34" charset="-79"/>
              <a:cs typeface="David" panose="020E0502060401010101" pitchFamily="34" charset="-79"/>
            </a:rPr>
            <a:t>תכנים </a:t>
          </a:r>
          <a:br>
            <a:rPr lang="en-US" sz="2000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sz="2000" dirty="0">
              <a:latin typeface="David" panose="020E0502060401010101" pitchFamily="34" charset="-79"/>
              <a:cs typeface="David" panose="020E0502060401010101" pitchFamily="34" charset="-79"/>
            </a:rPr>
            <a:t>חסרים</a:t>
          </a:r>
        </a:p>
      </dgm:t>
    </dgm:pt>
    <dgm:pt modelId="{E2B2A8E1-B9F6-4959-9C98-C0540D810988}" type="parTrans" cxnId="{C600F28E-3FE3-40BF-8D0E-92666E07BBBF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98D7706A-0332-4B8F-9197-3CFC9AA658A2}" type="sibTrans" cxnId="{C600F28E-3FE3-40BF-8D0E-92666E07BBBF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4B348F37-1AB3-4C13-A4EC-07922722E620}">
      <dgm:prSet phldrT="[טקסט]" custT="1"/>
      <dgm:spPr/>
      <dgm:t>
        <a:bodyPr/>
        <a:lstStyle/>
        <a:p>
          <a:pPr rtl="1">
            <a:lnSpc>
              <a:spcPct val="150000"/>
            </a:lnSpc>
          </a:pPr>
          <a:r>
            <a:rPr lang="he-IL" sz="2000" dirty="0">
              <a:latin typeface="David" panose="020E0502060401010101" pitchFamily="34" charset="-79"/>
              <a:cs typeface="David" panose="020E0502060401010101" pitchFamily="34" charset="-79"/>
            </a:rPr>
            <a:t>תכנים </a:t>
          </a:r>
          <a:br>
            <a:rPr lang="en-US" sz="2000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sz="2000" dirty="0">
              <a:latin typeface="David" panose="020E0502060401010101" pitchFamily="34" charset="-79"/>
              <a:cs typeface="David" panose="020E0502060401010101" pitchFamily="34" charset="-79"/>
            </a:rPr>
            <a:t>שניתן להוריד</a:t>
          </a:r>
        </a:p>
      </dgm:t>
    </dgm:pt>
    <dgm:pt modelId="{3CCD031C-13D5-4DBD-BF84-F79321E0D10A}" type="parTrans" cxnId="{F558533B-00B2-497F-94B1-C6F1542C2728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5A22B33D-9E3D-4CDB-98B6-7B46DA4C7462}" type="sibTrans" cxnId="{F558533B-00B2-497F-94B1-C6F1542C2728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FD0FAB74-53BE-47EC-BB2B-7F8959EE5A58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אסטרטגיה</a:t>
          </a:r>
        </a:p>
      </dgm:t>
    </dgm:pt>
    <dgm:pt modelId="{0B5FCCE4-3531-44FD-859D-C8D39F7184EC}" type="parTrans" cxnId="{5EA46F46-B10C-418D-8FFE-E20ED5EC3A6D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8C606D0A-7B5E-4A36-9749-1AF2DFC7767B}" type="sibTrans" cxnId="{5EA46F46-B10C-418D-8FFE-E20ED5EC3A6D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A8EADE87-9426-41B9-93DE-C1EAD4232AE7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סיורי </a:t>
          </a:r>
          <a:r>
            <a:rPr lang="he-IL" dirty="0" err="1">
              <a:latin typeface="David" panose="020E0502060401010101" pitchFamily="34" charset="-79"/>
              <a:cs typeface="David" panose="020E0502060401010101" pitchFamily="34" charset="-79"/>
            </a:rPr>
            <a:t>הבטל"מ</a:t>
          </a:r>
          <a:endParaRPr lang="he-IL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A188B93F-B491-4113-920B-B60D6FDC792D}" type="parTrans" cxnId="{BDCD3046-1AEA-4D27-B509-A52E69052455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3D8975D-5E72-4955-95D6-AA22034BE2DC}" type="sibTrans" cxnId="{BDCD3046-1AEA-4D27-B509-A52E69052455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CB9702A5-DD55-4428-AABA-2223AB1E2CE1}">
      <dgm:prSet phldrT="[טקסט]" custT="1"/>
      <dgm:spPr/>
      <dgm:t>
        <a:bodyPr/>
        <a:lstStyle/>
        <a:p>
          <a:pPr rtl="1">
            <a:lnSpc>
              <a:spcPct val="150000"/>
            </a:lnSpc>
          </a:pPr>
          <a:r>
            <a:rPr lang="he-IL" sz="2000" dirty="0">
              <a:latin typeface="David" panose="020E0502060401010101" pitchFamily="34" charset="-79"/>
              <a:cs typeface="David" panose="020E0502060401010101" pitchFamily="34" charset="-79"/>
            </a:rPr>
            <a:t>תכנים </a:t>
          </a:r>
          <a:br>
            <a:rPr lang="en-US" sz="2000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sz="2000" dirty="0">
              <a:latin typeface="David" panose="020E0502060401010101" pitchFamily="34" charset="-79"/>
              <a:cs typeface="David" panose="020E0502060401010101" pitchFamily="34" charset="-79"/>
            </a:rPr>
            <a:t>שחייבים לשמר</a:t>
          </a:r>
        </a:p>
      </dgm:t>
    </dgm:pt>
    <dgm:pt modelId="{0D227184-3D07-400E-AE3D-1000837CFA87}" type="parTrans" cxnId="{9856ACF7-A1C1-494E-9021-94225BE86605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072D491E-0388-4826-ACA2-966FB6324D80}" type="sibTrans" cxnId="{9856ACF7-A1C1-494E-9021-94225BE86605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8792B2B9-E081-4852-811B-54E61B943DAC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מודיעין</a:t>
          </a:r>
        </a:p>
      </dgm:t>
    </dgm:pt>
    <dgm:pt modelId="{BD31B080-144A-45DC-8158-B29243E0BEFB}" type="parTrans" cxnId="{5BE0C66C-7EA6-469D-AECC-10F2E84FCCE5}">
      <dgm:prSet/>
      <dgm:spPr/>
      <dgm:t>
        <a:bodyPr/>
        <a:lstStyle/>
        <a:p>
          <a:pPr rtl="1"/>
          <a:endParaRPr lang="he-IL"/>
        </a:p>
      </dgm:t>
    </dgm:pt>
    <dgm:pt modelId="{E49B47D0-CD73-44ED-9807-778537A92817}" type="sibTrans" cxnId="{5BE0C66C-7EA6-469D-AECC-10F2E84FCCE5}">
      <dgm:prSet/>
      <dgm:spPr/>
      <dgm:t>
        <a:bodyPr/>
        <a:lstStyle/>
        <a:p>
          <a:pPr rtl="1"/>
          <a:endParaRPr lang="he-IL"/>
        </a:p>
      </dgm:t>
    </dgm:pt>
    <dgm:pt modelId="{77EF8376-E097-450F-9207-E8116E54C093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כלכלה</a:t>
          </a:r>
          <a:br>
            <a:rPr lang="en-US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 (עם מרצה אחר)</a:t>
          </a:r>
        </a:p>
      </dgm:t>
    </dgm:pt>
    <dgm:pt modelId="{A55798BA-6F36-4AFC-B36F-11C4C143C421}" type="parTrans" cxnId="{1F2848C7-9B95-45DB-B7DA-77C73BB2AC75}">
      <dgm:prSet/>
      <dgm:spPr/>
      <dgm:t>
        <a:bodyPr/>
        <a:lstStyle/>
        <a:p>
          <a:pPr rtl="1"/>
          <a:endParaRPr lang="he-IL"/>
        </a:p>
      </dgm:t>
    </dgm:pt>
    <dgm:pt modelId="{F5961F34-FC46-48F9-A859-C2B08FF675AF}" type="sibTrans" cxnId="{1F2848C7-9B95-45DB-B7DA-77C73BB2AC75}">
      <dgm:prSet/>
      <dgm:spPr/>
      <dgm:t>
        <a:bodyPr/>
        <a:lstStyle/>
        <a:p>
          <a:pPr rtl="1"/>
          <a:endParaRPr lang="he-IL"/>
        </a:p>
      </dgm:t>
    </dgm:pt>
    <dgm:pt modelId="{D91B4FAE-B379-4BC1-AF4E-D174AB9F0B62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חברה ישראלית</a:t>
          </a:r>
        </a:p>
      </dgm:t>
    </dgm:pt>
    <dgm:pt modelId="{35B5E128-0275-4599-BC6F-1D5055CEE055}" type="parTrans" cxnId="{280EF7A7-0786-448B-8980-7EC874F6418A}">
      <dgm:prSet/>
      <dgm:spPr/>
      <dgm:t>
        <a:bodyPr/>
        <a:lstStyle/>
        <a:p>
          <a:pPr rtl="1"/>
          <a:endParaRPr lang="he-IL"/>
        </a:p>
      </dgm:t>
    </dgm:pt>
    <dgm:pt modelId="{13C46687-C1E7-4164-AC31-C1B7FB5C7C04}" type="sibTrans" cxnId="{280EF7A7-0786-448B-8980-7EC874F6418A}">
      <dgm:prSet/>
      <dgm:spPr/>
      <dgm:t>
        <a:bodyPr/>
        <a:lstStyle/>
        <a:p>
          <a:pPr rtl="1"/>
          <a:endParaRPr lang="he-IL"/>
        </a:p>
      </dgm:t>
    </dgm:pt>
    <dgm:pt modelId="{FC1D50CC-79ED-4A62-B337-A8118075B0FC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גישות ואסכולות</a:t>
          </a:r>
        </a:p>
      </dgm:t>
    </dgm:pt>
    <dgm:pt modelId="{D064FB33-83A5-42EF-902C-D3C9ADD94C61}" type="parTrans" cxnId="{25A690CE-E1E5-4DC6-A6A9-B90F801B905B}">
      <dgm:prSet/>
      <dgm:spPr/>
      <dgm:t>
        <a:bodyPr/>
        <a:lstStyle/>
        <a:p>
          <a:pPr rtl="1"/>
          <a:endParaRPr lang="he-IL"/>
        </a:p>
      </dgm:t>
    </dgm:pt>
    <dgm:pt modelId="{B2C8940B-8717-4F62-9153-1961F593DA57}" type="sibTrans" cxnId="{25A690CE-E1E5-4DC6-A6A9-B90F801B905B}">
      <dgm:prSet/>
      <dgm:spPr/>
      <dgm:t>
        <a:bodyPr/>
        <a:lstStyle/>
        <a:p>
          <a:pPr rtl="1"/>
          <a:endParaRPr lang="he-IL"/>
        </a:p>
      </dgm:t>
    </dgm:pt>
    <dgm:pt modelId="{764661FE-B02A-402A-AE1C-4EDBBF2488D3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-</a:t>
          </a:r>
        </a:p>
      </dgm:t>
    </dgm:pt>
    <dgm:pt modelId="{6E2689F5-943F-424A-B029-4CD5E6467710}" type="parTrans" cxnId="{5AA2EA07-CA12-4045-AD19-1A78CE4D8023}">
      <dgm:prSet/>
      <dgm:spPr/>
      <dgm:t>
        <a:bodyPr/>
        <a:lstStyle/>
        <a:p>
          <a:pPr rtl="1"/>
          <a:endParaRPr lang="he-IL"/>
        </a:p>
      </dgm:t>
    </dgm:pt>
    <dgm:pt modelId="{02B8FBF9-8F35-4C0A-BE9B-33156231925D}" type="sibTrans" cxnId="{5AA2EA07-CA12-4045-AD19-1A78CE4D8023}">
      <dgm:prSet/>
      <dgm:spPr/>
      <dgm:t>
        <a:bodyPr/>
        <a:lstStyle/>
        <a:p>
          <a:pPr rtl="1"/>
          <a:endParaRPr lang="he-IL"/>
        </a:p>
      </dgm:t>
    </dgm:pt>
    <dgm:pt modelId="{98BDE06E-B12E-426C-9D1B-0D9330718018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מדינאות (לשנות מתכונת)</a:t>
          </a:r>
        </a:p>
      </dgm:t>
    </dgm:pt>
    <dgm:pt modelId="{F80CB4C9-6EBF-477A-8EED-E0F3ACB63638}" type="parTrans" cxnId="{39D3DB76-C596-4D49-AB05-382824DBE741}">
      <dgm:prSet/>
      <dgm:spPr/>
      <dgm:t>
        <a:bodyPr/>
        <a:lstStyle/>
        <a:p>
          <a:pPr rtl="1"/>
          <a:endParaRPr lang="he-IL"/>
        </a:p>
      </dgm:t>
    </dgm:pt>
    <dgm:pt modelId="{ED66B404-2E6F-46EA-AAB1-BCB9B4C5EE4A}" type="sibTrans" cxnId="{39D3DB76-C596-4D49-AB05-382824DBE741}">
      <dgm:prSet/>
      <dgm:spPr/>
      <dgm:t>
        <a:bodyPr/>
        <a:lstStyle/>
        <a:p>
          <a:pPr rtl="1"/>
          <a:endParaRPr lang="he-IL"/>
        </a:p>
      </dgm:t>
    </dgm:pt>
    <dgm:pt modelId="{324C0494-9AB5-4021-AE5D-97F08519AF00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סיור בסין</a:t>
          </a:r>
        </a:p>
      </dgm:t>
    </dgm:pt>
    <dgm:pt modelId="{64D40738-51E3-4B63-A6C2-51FEAA3E8665}" type="parTrans" cxnId="{5A14A3D8-9AC8-46ED-B3B8-9E04A4800FC5}">
      <dgm:prSet/>
      <dgm:spPr/>
      <dgm:t>
        <a:bodyPr/>
        <a:lstStyle/>
        <a:p>
          <a:pPr rtl="1"/>
          <a:endParaRPr lang="he-IL"/>
        </a:p>
      </dgm:t>
    </dgm:pt>
    <dgm:pt modelId="{53A59E4A-80F1-4B18-90B5-DD4E411D81A9}" type="sibTrans" cxnId="{5A14A3D8-9AC8-46ED-B3B8-9E04A4800FC5}">
      <dgm:prSet/>
      <dgm:spPr/>
      <dgm:t>
        <a:bodyPr/>
        <a:lstStyle/>
        <a:p>
          <a:pPr rtl="1"/>
          <a:endParaRPr lang="he-IL"/>
        </a:p>
      </dgm:t>
    </dgm:pt>
    <dgm:pt modelId="{CCE5E2CA-C0CB-45F8-BC1E-4E8C9D87C7B9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כלכלה יישומית</a:t>
          </a:r>
          <a:r>
            <a:rPr lang="en-US" dirty="0">
              <a:latin typeface="David" panose="020E0502060401010101" pitchFamily="34" charset="-79"/>
              <a:cs typeface="David" panose="020E0502060401010101" pitchFamily="34" charset="-79"/>
            </a:rPr>
            <a:t>/</a:t>
          </a:r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יסודות</a:t>
          </a:r>
        </a:p>
      </dgm:t>
    </dgm:pt>
    <dgm:pt modelId="{3EF41166-DCC7-48F0-A2B1-565FE223F213}" type="parTrans" cxnId="{5E723ADA-8204-4583-B3E1-A086C9EE1042}">
      <dgm:prSet/>
      <dgm:spPr/>
      <dgm:t>
        <a:bodyPr/>
        <a:lstStyle/>
        <a:p>
          <a:pPr rtl="1"/>
          <a:endParaRPr lang="he-IL"/>
        </a:p>
      </dgm:t>
    </dgm:pt>
    <dgm:pt modelId="{164CD977-A1CE-435D-A8F7-FC5E22161954}" type="sibTrans" cxnId="{5E723ADA-8204-4583-B3E1-A086C9EE1042}">
      <dgm:prSet/>
      <dgm:spPr/>
      <dgm:t>
        <a:bodyPr/>
        <a:lstStyle/>
        <a:p>
          <a:pPr rtl="1"/>
          <a:endParaRPr lang="he-IL"/>
        </a:p>
      </dgm:t>
    </dgm:pt>
    <dgm:pt modelId="{54F1AFC4-2DB7-44FD-B1C1-F07A0A56161A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משפט ציבורי </a:t>
          </a:r>
          <a:br>
            <a:rPr lang="en-US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(סוזי </a:t>
          </a:r>
          <a:r>
            <a:rPr lang="en-US" dirty="0">
              <a:latin typeface="David" panose="020E0502060401010101" pitchFamily="34" charset="-79"/>
              <a:cs typeface="David" panose="020E0502060401010101" pitchFamily="34" charset="-79"/>
            </a:rPr>
            <a:t>included</a:t>
          </a:r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)</a:t>
          </a:r>
        </a:p>
      </dgm:t>
    </dgm:pt>
    <dgm:pt modelId="{A099C9F0-55C4-4107-BD11-E32938194980}" type="parTrans" cxnId="{D198964B-3821-4B5E-8CF7-3A6E216EB731}">
      <dgm:prSet/>
      <dgm:spPr/>
      <dgm:t>
        <a:bodyPr/>
        <a:lstStyle/>
        <a:p>
          <a:pPr rtl="1"/>
          <a:endParaRPr lang="he-IL"/>
        </a:p>
      </dgm:t>
    </dgm:pt>
    <dgm:pt modelId="{C42F9C24-3682-48CE-8EA1-1ABD24AE5500}" type="sibTrans" cxnId="{D198964B-3821-4B5E-8CF7-3A6E216EB731}">
      <dgm:prSet/>
      <dgm:spPr/>
      <dgm:t>
        <a:bodyPr/>
        <a:lstStyle/>
        <a:p>
          <a:pPr rtl="1"/>
          <a:endParaRPr lang="he-IL"/>
        </a:p>
      </dgm:t>
    </dgm:pt>
    <dgm:pt modelId="{0F213A0A-FCFB-4BAC-898C-AF00F2F83092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תרבות- אנשי רוח</a:t>
          </a:r>
        </a:p>
      </dgm:t>
    </dgm:pt>
    <dgm:pt modelId="{2DEF6A0D-C161-4727-B666-1B021789AE80}" type="parTrans" cxnId="{222DF54D-BA06-490B-A891-5772F851CC48}">
      <dgm:prSet/>
      <dgm:spPr/>
      <dgm:t>
        <a:bodyPr/>
        <a:lstStyle/>
        <a:p>
          <a:pPr rtl="1"/>
          <a:endParaRPr lang="he-IL"/>
        </a:p>
      </dgm:t>
    </dgm:pt>
    <dgm:pt modelId="{9CBA54EF-57FA-423F-A878-6DFBCD2FF2E4}" type="sibTrans" cxnId="{222DF54D-BA06-490B-A891-5772F851CC48}">
      <dgm:prSet/>
      <dgm:spPr/>
      <dgm:t>
        <a:bodyPr/>
        <a:lstStyle/>
        <a:p>
          <a:pPr rtl="1"/>
          <a:endParaRPr lang="he-IL"/>
        </a:p>
      </dgm:t>
    </dgm:pt>
    <dgm:pt modelId="{78F0957E-A332-4661-83F6-9D98D5511456}">
      <dgm:prSet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חברה- יותר קצוות</a:t>
          </a:r>
        </a:p>
      </dgm:t>
    </dgm:pt>
    <dgm:pt modelId="{C3FB8A4B-6F33-48DF-AF33-16E5FC1F04B8}" type="parTrans" cxnId="{B45CFB71-BB2B-476E-B03D-6D778D671C8B}">
      <dgm:prSet/>
      <dgm:spPr/>
      <dgm:t>
        <a:bodyPr/>
        <a:lstStyle/>
        <a:p>
          <a:pPr rtl="1"/>
          <a:endParaRPr lang="he-IL"/>
        </a:p>
      </dgm:t>
    </dgm:pt>
    <dgm:pt modelId="{A15C4B4E-4263-42D4-B3F6-1DD89D063FD9}" type="sibTrans" cxnId="{B45CFB71-BB2B-476E-B03D-6D778D671C8B}">
      <dgm:prSet/>
      <dgm:spPr/>
      <dgm:t>
        <a:bodyPr/>
        <a:lstStyle/>
        <a:p>
          <a:pPr rtl="1"/>
          <a:endParaRPr lang="he-IL"/>
        </a:p>
      </dgm:t>
    </dgm:pt>
    <dgm:pt modelId="{AD6E6636-9B05-44C8-92D2-E324D6A62DC3}" type="pres">
      <dgm:prSet presAssocID="{41D438C1-8CE8-4C26-89F1-519A108FF995}" presName="theList" presStyleCnt="0">
        <dgm:presLayoutVars>
          <dgm:dir/>
          <dgm:animLvl val="lvl"/>
          <dgm:resizeHandles val="exact"/>
        </dgm:presLayoutVars>
      </dgm:prSet>
      <dgm:spPr/>
    </dgm:pt>
    <dgm:pt modelId="{C3EDC14F-F3E7-499F-9593-644C980B84A7}" type="pres">
      <dgm:prSet presAssocID="{9CB234BC-D6E5-4598-AA10-32472D9CDCD9}" presName="compNode" presStyleCnt="0"/>
      <dgm:spPr/>
    </dgm:pt>
    <dgm:pt modelId="{4E6F3C13-9F61-4F19-A330-AA91E84DB59B}" type="pres">
      <dgm:prSet presAssocID="{9CB234BC-D6E5-4598-AA10-32472D9CDCD9}" presName="aNode" presStyleLbl="bgShp" presStyleIdx="0" presStyleCnt="4"/>
      <dgm:spPr/>
    </dgm:pt>
    <dgm:pt modelId="{22968376-3A4B-40DE-B604-CDA9F8A35BBC}" type="pres">
      <dgm:prSet presAssocID="{9CB234BC-D6E5-4598-AA10-32472D9CDCD9}" presName="textNode" presStyleLbl="bgShp" presStyleIdx="0" presStyleCnt="4"/>
      <dgm:spPr/>
    </dgm:pt>
    <dgm:pt modelId="{5084413D-58AC-48C4-9E78-217CEB0F7E7B}" type="pres">
      <dgm:prSet presAssocID="{9CB234BC-D6E5-4598-AA10-32472D9CDCD9}" presName="compChildNode" presStyleCnt="0"/>
      <dgm:spPr/>
    </dgm:pt>
    <dgm:pt modelId="{F4542CC5-F198-418E-9136-764D56FEB58A}" type="pres">
      <dgm:prSet presAssocID="{9CB234BC-D6E5-4598-AA10-32472D9CDCD9}" presName="theInnerList" presStyleCnt="0"/>
      <dgm:spPr/>
    </dgm:pt>
    <dgm:pt modelId="{E8341D69-D682-47D2-95C7-166AD792278A}" type="pres">
      <dgm:prSet presAssocID="{83FAFA16-6EF0-4AF9-B55E-242EE2282A2B}" presName="childNode" presStyleLbl="node1" presStyleIdx="0" presStyleCnt="14">
        <dgm:presLayoutVars>
          <dgm:bulletEnabled val="1"/>
        </dgm:presLayoutVars>
      </dgm:prSet>
      <dgm:spPr/>
    </dgm:pt>
    <dgm:pt modelId="{F6764275-BEE7-44A9-B0E2-8C882C757F88}" type="pres">
      <dgm:prSet presAssocID="{9CB234BC-D6E5-4598-AA10-32472D9CDCD9}" presName="aSpace" presStyleCnt="0"/>
      <dgm:spPr/>
    </dgm:pt>
    <dgm:pt modelId="{CA43D273-EC33-4244-9DEA-40CE70EAB9A6}" type="pres">
      <dgm:prSet presAssocID="{913E57B3-FD6B-4AE6-8AA7-6227DD3FF2F9}" presName="compNode" presStyleCnt="0"/>
      <dgm:spPr/>
    </dgm:pt>
    <dgm:pt modelId="{7459A7AF-E2FA-4933-964D-5F0E96D95C16}" type="pres">
      <dgm:prSet presAssocID="{913E57B3-FD6B-4AE6-8AA7-6227DD3FF2F9}" presName="aNode" presStyleLbl="bgShp" presStyleIdx="1" presStyleCnt="4"/>
      <dgm:spPr/>
    </dgm:pt>
    <dgm:pt modelId="{14F63B9A-1C84-4D19-9ACF-D6647369A534}" type="pres">
      <dgm:prSet presAssocID="{913E57B3-FD6B-4AE6-8AA7-6227DD3FF2F9}" presName="textNode" presStyleLbl="bgShp" presStyleIdx="1" presStyleCnt="4"/>
      <dgm:spPr/>
    </dgm:pt>
    <dgm:pt modelId="{2FB6353F-FCF9-4311-AFFC-9D84A3C659D2}" type="pres">
      <dgm:prSet presAssocID="{913E57B3-FD6B-4AE6-8AA7-6227DD3FF2F9}" presName="compChildNode" presStyleCnt="0"/>
      <dgm:spPr/>
    </dgm:pt>
    <dgm:pt modelId="{25363330-ECA3-47DE-8E74-DE779E0EEA6E}" type="pres">
      <dgm:prSet presAssocID="{913E57B3-FD6B-4AE6-8AA7-6227DD3FF2F9}" presName="theInnerList" presStyleCnt="0"/>
      <dgm:spPr/>
    </dgm:pt>
    <dgm:pt modelId="{33B0C9DD-5A9D-41E0-A45E-2CDA7B530B86}" type="pres">
      <dgm:prSet presAssocID="{324C0494-9AB5-4021-AE5D-97F08519AF00}" presName="childNode" presStyleLbl="node1" presStyleIdx="1" presStyleCnt="14">
        <dgm:presLayoutVars>
          <dgm:bulletEnabled val="1"/>
        </dgm:presLayoutVars>
      </dgm:prSet>
      <dgm:spPr/>
    </dgm:pt>
    <dgm:pt modelId="{41F0F597-FD71-45B2-AE1F-73380B37EAAF}" type="pres">
      <dgm:prSet presAssocID="{324C0494-9AB5-4021-AE5D-97F08519AF00}" presName="aSpace2" presStyleCnt="0"/>
      <dgm:spPr/>
    </dgm:pt>
    <dgm:pt modelId="{00E44C26-67D3-4942-9004-665CBCD5AB1B}" type="pres">
      <dgm:prSet presAssocID="{CCE5E2CA-C0CB-45F8-BC1E-4E8C9D87C7B9}" presName="childNode" presStyleLbl="node1" presStyleIdx="2" presStyleCnt="14">
        <dgm:presLayoutVars>
          <dgm:bulletEnabled val="1"/>
        </dgm:presLayoutVars>
      </dgm:prSet>
      <dgm:spPr/>
    </dgm:pt>
    <dgm:pt modelId="{AA738133-E064-48F6-A834-4B8DB192F166}" type="pres">
      <dgm:prSet presAssocID="{CCE5E2CA-C0CB-45F8-BC1E-4E8C9D87C7B9}" presName="aSpace2" presStyleCnt="0"/>
      <dgm:spPr/>
    </dgm:pt>
    <dgm:pt modelId="{6CDA01B3-E7AF-4B28-A745-A058B6FDD71C}" type="pres">
      <dgm:prSet presAssocID="{0F213A0A-FCFB-4BAC-898C-AF00F2F83092}" presName="childNode" presStyleLbl="node1" presStyleIdx="3" presStyleCnt="14">
        <dgm:presLayoutVars>
          <dgm:bulletEnabled val="1"/>
        </dgm:presLayoutVars>
      </dgm:prSet>
      <dgm:spPr/>
    </dgm:pt>
    <dgm:pt modelId="{497B2574-465C-4278-90D9-593A5EB3C14C}" type="pres">
      <dgm:prSet presAssocID="{0F213A0A-FCFB-4BAC-898C-AF00F2F83092}" presName="aSpace2" presStyleCnt="0"/>
      <dgm:spPr/>
    </dgm:pt>
    <dgm:pt modelId="{2D6A7FD2-73C7-4396-A9E0-B65ACC3EF7BD}" type="pres">
      <dgm:prSet presAssocID="{78F0957E-A332-4661-83F6-9D98D5511456}" presName="childNode" presStyleLbl="node1" presStyleIdx="4" presStyleCnt="14">
        <dgm:presLayoutVars>
          <dgm:bulletEnabled val="1"/>
        </dgm:presLayoutVars>
      </dgm:prSet>
      <dgm:spPr/>
    </dgm:pt>
    <dgm:pt modelId="{D6234C6F-818D-4814-8D1E-3132DBC8483E}" type="pres">
      <dgm:prSet presAssocID="{913E57B3-FD6B-4AE6-8AA7-6227DD3FF2F9}" presName="aSpace" presStyleCnt="0"/>
      <dgm:spPr/>
    </dgm:pt>
    <dgm:pt modelId="{8576E7D4-F169-47D8-B2D8-DEF554D2E57E}" type="pres">
      <dgm:prSet presAssocID="{4B348F37-1AB3-4C13-A4EC-07922722E620}" presName="compNode" presStyleCnt="0"/>
      <dgm:spPr/>
    </dgm:pt>
    <dgm:pt modelId="{534C9F96-D2A2-448C-8F4A-56D273CD65E6}" type="pres">
      <dgm:prSet presAssocID="{4B348F37-1AB3-4C13-A4EC-07922722E620}" presName="aNode" presStyleLbl="bgShp" presStyleIdx="2" presStyleCnt="4"/>
      <dgm:spPr/>
    </dgm:pt>
    <dgm:pt modelId="{03E73E63-7C32-45A4-AB2F-07150401A66B}" type="pres">
      <dgm:prSet presAssocID="{4B348F37-1AB3-4C13-A4EC-07922722E620}" presName="textNode" presStyleLbl="bgShp" presStyleIdx="2" presStyleCnt="4"/>
      <dgm:spPr/>
    </dgm:pt>
    <dgm:pt modelId="{26CAB829-ECD6-4B74-9A6A-98CFA1459A53}" type="pres">
      <dgm:prSet presAssocID="{4B348F37-1AB3-4C13-A4EC-07922722E620}" presName="compChildNode" presStyleCnt="0"/>
      <dgm:spPr/>
    </dgm:pt>
    <dgm:pt modelId="{98F28748-C933-4054-8B8F-B44CA2204300}" type="pres">
      <dgm:prSet presAssocID="{4B348F37-1AB3-4C13-A4EC-07922722E620}" presName="theInnerList" presStyleCnt="0"/>
      <dgm:spPr/>
    </dgm:pt>
    <dgm:pt modelId="{C174F86B-8D35-4155-9F60-7DAB211866A9}" type="pres">
      <dgm:prSet presAssocID="{8792B2B9-E081-4852-811B-54E61B943DAC}" presName="childNode" presStyleLbl="node1" presStyleIdx="5" presStyleCnt="14">
        <dgm:presLayoutVars>
          <dgm:bulletEnabled val="1"/>
        </dgm:presLayoutVars>
      </dgm:prSet>
      <dgm:spPr/>
    </dgm:pt>
    <dgm:pt modelId="{7604EF7D-3806-4AB3-863C-0AE3804B572A}" type="pres">
      <dgm:prSet presAssocID="{8792B2B9-E081-4852-811B-54E61B943DAC}" presName="aSpace2" presStyleCnt="0"/>
      <dgm:spPr/>
    </dgm:pt>
    <dgm:pt modelId="{0A398C06-364C-4BFA-BDCD-EB1E9E5E220E}" type="pres">
      <dgm:prSet presAssocID="{FC1D50CC-79ED-4A62-B337-A8118075B0FC}" presName="childNode" presStyleLbl="node1" presStyleIdx="6" presStyleCnt="14">
        <dgm:presLayoutVars>
          <dgm:bulletEnabled val="1"/>
        </dgm:presLayoutVars>
      </dgm:prSet>
      <dgm:spPr/>
    </dgm:pt>
    <dgm:pt modelId="{1C3E5809-0CDA-4025-8EA3-43D532A93DD0}" type="pres">
      <dgm:prSet presAssocID="{FC1D50CC-79ED-4A62-B337-A8118075B0FC}" presName="aSpace2" presStyleCnt="0"/>
      <dgm:spPr/>
    </dgm:pt>
    <dgm:pt modelId="{874DD5BE-D7B6-4D3E-8AB8-B93542A19BE0}" type="pres">
      <dgm:prSet presAssocID="{98BDE06E-B12E-426C-9D1B-0D9330718018}" presName="childNode" presStyleLbl="node1" presStyleIdx="7" presStyleCnt="14">
        <dgm:presLayoutVars>
          <dgm:bulletEnabled val="1"/>
        </dgm:presLayoutVars>
      </dgm:prSet>
      <dgm:spPr/>
    </dgm:pt>
    <dgm:pt modelId="{24A2419A-B71B-4070-9AD7-EA64B550DA63}" type="pres">
      <dgm:prSet presAssocID="{98BDE06E-B12E-426C-9D1B-0D9330718018}" presName="aSpace2" presStyleCnt="0"/>
      <dgm:spPr/>
    </dgm:pt>
    <dgm:pt modelId="{6B2F332A-6B71-4F2C-ABC5-65C3A288EF2B}" type="pres">
      <dgm:prSet presAssocID="{764661FE-B02A-402A-AE1C-4EDBBF2488D3}" presName="childNode" presStyleLbl="node1" presStyleIdx="8" presStyleCnt="14">
        <dgm:presLayoutVars>
          <dgm:bulletEnabled val="1"/>
        </dgm:presLayoutVars>
      </dgm:prSet>
      <dgm:spPr/>
    </dgm:pt>
    <dgm:pt modelId="{4CB33AF7-BEEB-4822-ACFA-0988F557C07E}" type="pres">
      <dgm:prSet presAssocID="{4B348F37-1AB3-4C13-A4EC-07922722E620}" presName="aSpace" presStyleCnt="0"/>
      <dgm:spPr/>
    </dgm:pt>
    <dgm:pt modelId="{35BECD63-4698-4F7F-9B6F-50A69C45F707}" type="pres">
      <dgm:prSet presAssocID="{CB9702A5-DD55-4428-AABA-2223AB1E2CE1}" presName="compNode" presStyleCnt="0"/>
      <dgm:spPr/>
    </dgm:pt>
    <dgm:pt modelId="{6BD27967-747F-42FD-A8A2-C4E41E47AFE1}" type="pres">
      <dgm:prSet presAssocID="{CB9702A5-DD55-4428-AABA-2223AB1E2CE1}" presName="aNode" presStyleLbl="bgShp" presStyleIdx="3" presStyleCnt="4"/>
      <dgm:spPr/>
    </dgm:pt>
    <dgm:pt modelId="{918A9507-D53B-4785-AE6A-D947556D7498}" type="pres">
      <dgm:prSet presAssocID="{CB9702A5-DD55-4428-AABA-2223AB1E2CE1}" presName="textNode" presStyleLbl="bgShp" presStyleIdx="3" presStyleCnt="4"/>
      <dgm:spPr/>
    </dgm:pt>
    <dgm:pt modelId="{AF2C6CF3-899D-4E29-8199-C29515178527}" type="pres">
      <dgm:prSet presAssocID="{CB9702A5-DD55-4428-AABA-2223AB1E2CE1}" presName="compChildNode" presStyleCnt="0"/>
      <dgm:spPr/>
    </dgm:pt>
    <dgm:pt modelId="{B85C0747-7A52-4642-8313-FC3AD022D949}" type="pres">
      <dgm:prSet presAssocID="{CB9702A5-DD55-4428-AABA-2223AB1E2CE1}" presName="theInnerList" presStyleCnt="0"/>
      <dgm:spPr/>
    </dgm:pt>
    <dgm:pt modelId="{B8E327A1-6617-4529-AFEF-BBFC92D16FCC}" type="pres">
      <dgm:prSet presAssocID="{FD0FAB74-53BE-47EC-BB2B-7F8959EE5A58}" presName="childNode" presStyleLbl="node1" presStyleIdx="9" presStyleCnt="14">
        <dgm:presLayoutVars>
          <dgm:bulletEnabled val="1"/>
        </dgm:presLayoutVars>
      </dgm:prSet>
      <dgm:spPr/>
    </dgm:pt>
    <dgm:pt modelId="{CAB84145-F8C9-40A2-9FF0-E1E2A601CE8E}" type="pres">
      <dgm:prSet presAssocID="{FD0FAB74-53BE-47EC-BB2B-7F8959EE5A58}" presName="aSpace2" presStyleCnt="0"/>
      <dgm:spPr/>
    </dgm:pt>
    <dgm:pt modelId="{6D36A594-56E6-421A-B7BE-026AB7C1A429}" type="pres">
      <dgm:prSet presAssocID="{54F1AFC4-2DB7-44FD-B1C1-F07A0A56161A}" presName="childNode" presStyleLbl="node1" presStyleIdx="10" presStyleCnt="14">
        <dgm:presLayoutVars>
          <dgm:bulletEnabled val="1"/>
        </dgm:presLayoutVars>
      </dgm:prSet>
      <dgm:spPr/>
    </dgm:pt>
    <dgm:pt modelId="{3FEC6743-1D09-4AD1-BFCB-1D98A87B1111}" type="pres">
      <dgm:prSet presAssocID="{54F1AFC4-2DB7-44FD-B1C1-F07A0A56161A}" presName="aSpace2" presStyleCnt="0"/>
      <dgm:spPr/>
    </dgm:pt>
    <dgm:pt modelId="{9FC0ABCB-9194-4D92-9CD5-453C2D5C90C2}" type="pres">
      <dgm:prSet presAssocID="{A8EADE87-9426-41B9-93DE-C1EAD4232AE7}" presName="childNode" presStyleLbl="node1" presStyleIdx="11" presStyleCnt="14">
        <dgm:presLayoutVars>
          <dgm:bulletEnabled val="1"/>
        </dgm:presLayoutVars>
      </dgm:prSet>
      <dgm:spPr/>
    </dgm:pt>
    <dgm:pt modelId="{E5652F07-5376-4DCD-BEDE-625AA32DB48A}" type="pres">
      <dgm:prSet presAssocID="{A8EADE87-9426-41B9-93DE-C1EAD4232AE7}" presName="aSpace2" presStyleCnt="0"/>
      <dgm:spPr/>
    </dgm:pt>
    <dgm:pt modelId="{17F5307D-8B4F-49F9-8F1E-EBFFE331B99A}" type="pres">
      <dgm:prSet presAssocID="{77EF8376-E097-450F-9207-E8116E54C093}" presName="childNode" presStyleLbl="node1" presStyleIdx="12" presStyleCnt="14">
        <dgm:presLayoutVars>
          <dgm:bulletEnabled val="1"/>
        </dgm:presLayoutVars>
      </dgm:prSet>
      <dgm:spPr/>
    </dgm:pt>
    <dgm:pt modelId="{26C05216-F11A-48CB-8BEB-DC59F0C77EAB}" type="pres">
      <dgm:prSet presAssocID="{77EF8376-E097-450F-9207-E8116E54C093}" presName="aSpace2" presStyleCnt="0"/>
      <dgm:spPr/>
    </dgm:pt>
    <dgm:pt modelId="{7C3D1FF3-4FCE-45E0-8983-CAC3FE4494E7}" type="pres">
      <dgm:prSet presAssocID="{D91B4FAE-B379-4BC1-AF4E-D174AB9F0B62}" presName="childNode" presStyleLbl="node1" presStyleIdx="13" presStyleCnt="14">
        <dgm:presLayoutVars>
          <dgm:bulletEnabled val="1"/>
        </dgm:presLayoutVars>
      </dgm:prSet>
      <dgm:spPr/>
    </dgm:pt>
  </dgm:ptLst>
  <dgm:cxnLst>
    <dgm:cxn modelId="{EF948300-0302-404E-8F29-B226C2660197}" type="presOf" srcId="{4B348F37-1AB3-4C13-A4EC-07922722E620}" destId="{534C9F96-D2A2-448C-8F4A-56D273CD65E6}" srcOrd="0" destOrd="0" presId="urn:microsoft.com/office/officeart/2005/8/layout/lProcess2"/>
    <dgm:cxn modelId="{9F1F0705-F33A-4557-90AD-38CA7EAE6688}" srcId="{9CB234BC-D6E5-4598-AA10-32472D9CDCD9}" destId="{83FAFA16-6EF0-4AF9-B55E-242EE2282A2B}" srcOrd="0" destOrd="0" parTransId="{EBA054F0-6DE7-450C-AF40-ACDB49F4E6BD}" sibTransId="{2D5AE090-EFDB-4451-8C14-3FD0F0E32B9F}"/>
    <dgm:cxn modelId="{5AA2EA07-CA12-4045-AD19-1A78CE4D8023}" srcId="{4B348F37-1AB3-4C13-A4EC-07922722E620}" destId="{764661FE-B02A-402A-AE1C-4EDBBF2488D3}" srcOrd="3" destOrd="0" parTransId="{6E2689F5-943F-424A-B029-4CD5E6467710}" sibTransId="{02B8FBF9-8F35-4C0A-BE9B-33156231925D}"/>
    <dgm:cxn modelId="{F558533B-00B2-497F-94B1-C6F1542C2728}" srcId="{41D438C1-8CE8-4C26-89F1-519A108FF995}" destId="{4B348F37-1AB3-4C13-A4EC-07922722E620}" srcOrd="2" destOrd="0" parTransId="{3CCD031C-13D5-4DBD-BF84-F79321E0D10A}" sibTransId="{5A22B33D-9E3D-4CDB-98B6-7B46DA4C7462}"/>
    <dgm:cxn modelId="{5B78A264-7547-48DE-8817-A9540CF7C423}" type="presOf" srcId="{CB9702A5-DD55-4428-AABA-2223AB1E2CE1}" destId="{918A9507-D53B-4785-AE6A-D947556D7498}" srcOrd="1" destOrd="0" presId="urn:microsoft.com/office/officeart/2005/8/layout/lProcess2"/>
    <dgm:cxn modelId="{BDCD3046-1AEA-4D27-B509-A52E69052455}" srcId="{CB9702A5-DD55-4428-AABA-2223AB1E2CE1}" destId="{A8EADE87-9426-41B9-93DE-C1EAD4232AE7}" srcOrd="2" destOrd="0" parTransId="{A188B93F-B491-4113-920B-B60D6FDC792D}" sibTransId="{73D8975D-5E72-4955-95D6-AA22034BE2DC}"/>
    <dgm:cxn modelId="{5EA46F46-B10C-418D-8FFE-E20ED5EC3A6D}" srcId="{CB9702A5-DD55-4428-AABA-2223AB1E2CE1}" destId="{FD0FAB74-53BE-47EC-BB2B-7F8959EE5A58}" srcOrd="0" destOrd="0" parTransId="{0B5FCCE4-3531-44FD-859D-C8D39F7184EC}" sibTransId="{8C606D0A-7B5E-4A36-9749-1AF2DFC7767B}"/>
    <dgm:cxn modelId="{55FDFF66-A378-4858-8E82-45E2A70B998A}" type="presOf" srcId="{D91B4FAE-B379-4BC1-AF4E-D174AB9F0B62}" destId="{7C3D1FF3-4FCE-45E0-8983-CAC3FE4494E7}" srcOrd="0" destOrd="0" presId="urn:microsoft.com/office/officeart/2005/8/layout/lProcess2"/>
    <dgm:cxn modelId="{D198964B-3821-4B5E-8CF7-3A6E216EB731}" srcId="{CB9702A5-DD55-4428-AABA-2223AB1E2CE1}" destId="{54F1AFC4-2DB7-44FD-B1C1-F07A0A56161A}" srcOrd="1" destOrd="0" parTransId="{A099C9F0-55C4-4107-BD11-E32938194980}" sibTransId="{C42F9C24-3682-48CE-8EA1-1ABD24AE5500}"/>
    <dgm:cxn modelId="{5BE0C66C-7EA6-469D-AECC-10F2E84FCCE5}" srcId="{4B348F37-1AB3-4C13-A4EC-07922722E620}" destId="{8792B2B9-E081-4852-811B-54E61B943DAC}" srcOrd="0" destOrd="0" parTransId="{BD31B080-144A-45DC-8158-B29243E0BEFB}" sibTransId="{E49B47D0-CD73-44ED-9807-778537A92817}"/>
    <dgm:cxn modelId="{222DF54D-BA06-490B-A891-5772F851CC48}" srcId="{913E57B3-FD6B-4AE6-8AA7-6227DD3FF2F9}" destId="{0F213A0A-FCFB-4BAC-898C-AF00F2F83092}" srcOrd="2" destOrd="0" parTransId="{2DEF6A0D-C161-4727-B666-1B021789AE80}" sibTransId="{9CBA54EF-57FA-423F-A878-6DFBCD2FF2E4}"/>
    <dgm:cxn modelId="{C1BF416E-02FE-4BCF-B9A2-1B699905F614}" type="presOf" srcId="{98BDE06E-B12E-426C-9D1B-0D9330718018}" destId="{874DD5BE-D7B6-4D3E-8AB8-B93542A19BE0}" srcOrd="0" destOrd="0" presId="urn:microsoft.com/office/officeart/2005/8/layout/lProcess2"/>
    <dgm:cxn modelId="{EA81816E-67A5-4673-824E-D59CA9724D14}" type="presOf" srcId="{9CB234BC-D6E5-4598-AA10-32472D9CDCD9}" destId="{4E6F3C13-9F61-4F19-A330-AA91E84DB59B}" srcOrd="0" destOrd="0" presId="urn:microsoft.com/office/officeart/2005/8/layout/lProcess2"/>
    <dgm:cxn modelId="{CD0F8D71-2990-43F4-8141-8154ED5259F5}" type="presOf" srcId="{78F0957E-A332-4661-83F6-9D98D5511456}" destId="{2D6A7FD2-73C7-4396-A9E0-B65ACC3EF7BD}" srcOrd="0" destOrd="0" presId="urn:microsoft.com/office/officeart/2005/8/layout/lProcess2"/>
    <dgm:cxn modelId="{B45CFB71-BB2B-476E-B03D-6D778D671C8B}" srcId="{913E57B3-FD6B-4AE6-8AA7-6227DD3FF2F9}" destId="{78F0957E-A332-4661-83F6-9D98D5511456}" srcOrd="3" destOrd="0" parTransId="{C3FB8A4B-6F33-48DF-AF33-16E5FC1F04B8}" sibTransId="{A15C4B4E-4263-42D4-B3F6-1DD89D063FD9}"/>
    <dgm:cxn modelId="{39D3DB76-C596-4D49-AB05-382824DBE741}" srcId="{4B348F37-1AB3-4C13-A4EC-07922722E620}" destId="{98BDE06E-B12E-426C-9D1B-0D9330718018}" srcOrd="2" destOrd="0" parTransId="{F80CB4C9-6EBF-477A-8EED-E0F3ACB63638}" sibTransId="{ED66B404-2E6F-46EA-AAB1-BCB9B4C5EE4A}"/>
    <dgm:cxn modelId="{B79E0D57-715C-4171-B96B-564A7A6052D9}" type="presOf" srcId="{913E57B3-FD6B-4AE6-8AA7-6227DD3FF2F9}" destId="{14F63B9A-1C84-4D19-9ACF-D6647369A534}" srcOrd="1" destOrd="0" presId="urn:microsoft.com/office/officeart/2005/8/layout/lProcess2"/>
    <dgm:cxn modelId="{31C13678-759D-494C-B07D-24E21DB7B7FA}" type="presOf" srcId="{913E57B3-FD6B-4AE6-8AA7-6227DD3FF2F9}" destId="{7459A7AF-E2FA-4933-964D-5F0E96D95C16}" srcOrd="0" destOrd="0" presId="urn:microsoft.com/office/officeart/2005/8/layout/lProcess2"/>
    <dgm:cxn modelId="{B536427A-0ACC-4179-B986-A8594FCDDD4F}" type="presOf" srcId="{FD0FAB74-53BE-47EC-BB2B-7F8959EE5A58}" destId="{B8E327A1-6617-4529-AFEF-BBFC92D16FCC}" srcOrd="0" destOrd="0" presId="urn:microsoft.com/office/officeart/2005/8/layout/lProcess2"/>
    <dgm:cxn modelId="{6DE5277E-F63D-4D59-B1BF-CDEB97762EDC}" type="presOf" srcId="{77EF8376-E097-450F-9207-E8116E54C093}" destId="{17F5307D-8B4F-49F9-8F1E-EBFFE331B99A}" srcOrd="0" destOrd="0" presId="urn:microsoft.com/office/officeart/2005/8/layout/lProcess2"/>
    <dgm:cxn modelId="{C600F28E-3FE3-40BF-8D0E-92666E07BBBF}" srcId="{41D438C1-8CE8-4C26-89F1-519A108FF995}" destId="{913E57B3-FD6B-4AE6-8AA7-6227DD3FF2F9}" srcOrd="1" destOrd="0" parTransId="{E2B2A8E1-B9F6-4959-9C98-C0540D810988}" sibTransId="{98D7706A-0332-4B8F-9197-3CFC9AA658A2}"/>
    <dgm:cxn modelId="{C333459A-3E0D-4779-BB88-7100FEFC016D}" type="presOf" srcId="{8792B2B9-E081-4852-811B-54E61B943DAC}" destId="{C174F86B-8D35-4155-9F60-7DAB211866A9}" srcOrd="0" destOrd="0" presId="urn:microsoft.com/office/officeart/2005/8/layout/lProcess2"/>
    <dgm:cxn modelId="{280EF7A7-0786-448B-8980-7EC874F6418A}" srcId="{CB9702A5-DD55-4428-AABA-2223AB1E2CE1}" destId="{D91B4FAE-B379-4BC1-AF4E-D174AB9F0B62}" srcOrd="4" destOrd="0" parTransId="{35B5E128-0275-4599-BC6F-1D5055CEE055}" sibTransId="{13C46687-C1E7-4164-AC31-C1B7FB5C7C04}"/>
    <dgm:cxn modelId="{2BB7F3AC-EE9C-455E-96B4-31A6DD60FDF4}" type="presOf" srcId="{83FAFA16-6EF0-4AF9-B55E-242EE2282A2B}" destId="{E8341D69-D682-47D2-95C7-166AD792278A}" srcOrd="0" destOrd="0" presId="urn:microsoft.com/office/officeart/2005/8/layout/lProcess2"/>
    <dgm:cxn modelId="{4A82E9B6-F0C1-4854-9E99-BF6AC8E4D73B}" type="presOf" srcId="{41D438C1-8CE8-4C26-89F1-519A108FF995}" destId="{AD6E6636-9B05-44C8-92D2-E324D6A62DC3}" srcOrd="0" destOrd="0" presId="urn:microsoft.com/office/officeart/2005/8/layout/lProcess2"/>
    <dgm:cxn modelId="{E95608B8-C27D-4462-B5DD-39AC8258DE46}" type="presOf" srcId="{324C0494-9AB5-4021-AE5D-97F08519AF00}" destId="{33B0C9DD-5A9D-41E0-A45E-2CDA7B530B86}" srcOrd="0" destOrd="0" presId="urn:microsoft.com/office/officeart/2005/8/layout/lProcess2"/>
    <dgm:cxn modelId="{953F0CBA-BC85-4DB7-BFF5-EA9BB56CB7BD}" type="presOf" srcId="{A8EADE87-9426-41B9-93DE-C1EAD4232AE7}" destId="{9FC0ABCB-9194-4D92-9CD5-453C2D5C90C2}" srcOrd="0" destOrd="0" presId="urn:microsoft.com/office/officeart/2005/8/layout/lProcess2"/>
    <dgm:cxn modelId="{CC8444BF-4041-47FF-BC1F-299FAE27AB27}" type="presOf" srcId="{9CB234BC-D6E5-4598-AA10-32472D9CDCD9}" destId="{22968376-3A4B-40DE-B604-CDA9F8A35BBC}" srcOrd="1" destOrd="0" presId="urn:microsoft.com/office/officeart/2005/8/layout/lProcess2"/>
    <dgm:cxn modelId="{827EF7BF-193E-492A-8A9D-246ABDBF9A8C}" type="presOf" srcId="{CCE5E2CA-C0CB-45F8-BC1E-4E8C9D87C7B9}" destId="{00E44C26-67D3-4942-9004-665CBCD5AB1B}" srcOrd="0" destOrd="0" presId="urn:microsoft.com/office/officeart/2005/8/layout/lProcess2"/>
    <dgm:cxn modelId="{1F2848C7-9B95-45DB-B7DA-77C73BB2AC75}" srcId="{CB9702A5-DD55-4428-AABA-2223AB1E2CE1}" destId="{77EF8376-E097-450F-9207-E8116E54C093}" srcOrd="3" destOrd="0" parTransId="{A55798BA-6F36-4AFC-B36F-11C4C143C421}" sibTransId="{F5961F34-FC46-48F9-A859-C2B08FF675AF}"/>
    <dgm:cxn modelId="{25A690CE-E1E5-4DC6-A6A9-B90F801B905B}" srcId="{4B348F37-1AB3-4C13-A4EC-07922722E620}" destId="{FC1D50CC-79ED-4A62-B337-A8118075B0FC}" srcOrd="1" destOrd="0" parTransId="{D064FB33-83A5-42EF-902C-D3C9ADD94C61}" sibTransId="{B2C8940B-8717-4F62-9153-1961F593DA57}"/>
    <dgm:cxn modelId="{1012D3D1-B547-4A81-8170-AFF7F2E66E7E}" type="presOf" srcId="{54F1AFC4-2DB7-44FD-B1C1-F07A0A56161A}" destId="{6D36A594-56E6-421A-B7BE-026AB7C1A429}" srcOrd="0" destOrd="0" presId="urn:microsoft.com/office/officeart/2005/8/layout/lProcess2"/>
    <dgm:cxn modelId="{BC7850D2-355B-4D9F-935C-A1EEEC0F8286}" srcId="{41D438C1-8CE8-4C26-89F1-519A108FF995}" destId="{9CB234BC-D6E5-4598-AA10-32472D9CDCD9}" srcOrd="0" destOrd="0" parTransId="{E0148E7D-26F7-42B3-9762-A6A4902B7052}" sibTransId="{64529295-6DAF-4108-BA29-3ED247432C93}"/>
    <dgm:cxn modelId="{5A14A3D8-9AC8-46ED-B3B8-9E04A4800FC5}" srcId="{913E57B3-FD6B-4AE6-8AA7-6227DD3FF2F9}" destId="{324C0494-9AB5-4021-AE5D-97F08519AF00}" srcOrd="0" destOrd="0" parTransId="{64D40738-51E3-4B63-A6C2-51FEAA3E8665}" sibTransId="{53A59E4A-80F1-4B18-90B5-DD4E411D81A9}"/>
    <dgm:cxn modelId="{5E723ADA-8204-4583-B3E1-A086C9EE1042}" srcId="{913E57B3-FD6B-4AE6-8AA7-6227DD3FF2F9}" destId="{CCE5E2CA-C0CB-45F8-BC1E-4E8C9D87C7B9}" srcOrd="1" destOrd="0" parTransId="{3EF41166-DCC7-48F0-A2B1-565FE223F213}" sibTransId="{164CD977-A1CE-435D-A8F7-FC5E22161954}"/>
    <dgm:cxn modelId="{7EDD89E1-EE50-4E9C-A4EF-29B126D69140}" type="presOf" srcId="{0F213A0A-FCFB-4BAC-898C-AF00F2F83092}" destId="{6CDA01B3-E7AF-4B28-A745-A058B6FDD71C}" srcOrd="0" destOrd="0" presId="urn:microsoft.com/office/officeart/2005/8/layout/lProcess2"/>
    <dgm:cxn modelId="{582DC4E1-62D9-4ECA-B1FE-EDF54D7D6FC1}" type="presOf" srcId="{4B348F37-1AB3-4C13-A4EC-07922722E620}" destId="{03E73E63-7C32-45A4-AB2F-07150401A66B}" srcOrd="1" destOrd="0" presId="urn:microsoft.com/office/officeart/2005/8/layout/lProcess2"/>
    <dgm:cxn modelId="{84D0CFE4-2E00-4E18-B28C-7631C6FC374D}" type="presOf" srcId="{764661FE-B02A-402A-AE1C-4EDBBF2488D3}" destId="{6B2F332A-6B71-4F2C-ABC5-65C3A288EF2B}" srcOrd="0" destOrd="0" presId="urn:microsoft.com/office/officeart/2005/8/layout/lProcess2"/>
    <dgm:cxn modelId="{45F57BEF-4AEF-4B2D-B430-82A8D85AB902}" type="presOf" srcId="{FC1D50CC-79ED-4A62-B337-A8118075B0FC}" destId="{0A398C06-364C-4BFA-BDCD-EB1E9E5E220E}" srcOrd="0" destOrd="0" presId="urn:microsoft.com/office/officeart/2005/8/layout/lProcess2"/>
    <dgm:cxn modelId="{9856ACF7-A1C1-494E-9021-94225BE86605}" srcId="{41D438C1-8CE8-4C26-89F1-519A108FF995}" destId="{CB9702A5-DD55-4428-AABA-2223AB1E2CE1}" srcOrd="3" destOrd="0" parTransId="{0D227184-3D07-400E-AE3D-1000837CFA87}" sibTransId="{072D491E-0388-4826-ACA2-966FB6324D80}"/>
    <dgm:cxn modelId="{D496FEFE-E013-48B1-8059-7B423BEC9D1A}" type="presOf" srcId="{CB9702A5-DD55-4428-AABA-2223AB1E2CE1}" destId="{6BD27967-747F-42FD-A8A2-C4E41E47AFE1}" srcOrd="0" destOrd="0" presId="urn:microsoft.com/office/officeart/2005/8/layout/lProcess2"/>
    <dgm:cxn modelId="{9EEA326C-02B0-4DC7-B0CF-22DEEAAF86A6}" type="presParOf" srcId="{AD6E6636-9B05-44C8-92D2-E324D6A62DC3}" destId="{C3EDC14F-F3E7-499F-9593-644C980B84A7}" srcOrd="0" destOrd="0" presId="urn:microsoft.com/office/officeart/2005/8/layout/lProcess2"/>
    <dgm:cxn modelId="{2D54EC59-4A5B-4ACF-A8FE-F01319A237DB}" type="presParOf" srcId="{C3EDC14F-F3E7-499F-9593-644C980B84A7}" destId="{4E6F3C13-9F61-4F19-A330-AA91E84DB59B}" srcOrd="0" destOrd="0" presId="urn:microsoft.com/office/officeart/2005/8/layout/lProcess2"/>
    <dgm:cxn modelId="{4B4EEB19-D7AA-4093-B73C-36E8D09FB0A6}" type="presParOf" srcId="{C3EDC14F-F3E7-499F-9593-644C980B84A7}" destId="{22968376-3A4B-40DE-B604-CDA9F8A35BBC}" srcOrd="1" destOrd="0" presId="urn:microsoft.com/office/officeart/2005/8/layout/lProcess2"/>
    <dgm:cxn modelId="{142C8389-85A3-469A-B270-2D61CE632E12}" type="presParOf" srcId="{C3EDC14F-F3E7-499F-9593-644C980B84A7}" destId="{5084413D-58AC-48C4-9E78-217CEB0F7E7B}" srcOrd="2" destOrd="0" presId="urn:microsoft.com/office/officeart/2005/8/layout/lProcess2"/>
    <dgm:cxn modelId="{B8B37D76-B841-438A-87AF-5F1D7578CEE6}" type="presParOf" srcId="{5084413D-58AC-48C4-9E78-217CEB0F7E7B}" destId="{F4542CC5-F198-418E-9136-764D56FEB58A}" srcOrd="0" destOrd="0" presId="urn:microsoft.com/office/officeart/2005/8/layout/lProcess2"/>
    <dgm:cxn modelId="{28805EC8-9100-4846-A8EB-5DDA51D94BC5}" type="presParOf" srcId="{F4542CC5-F198-418E-9136-764D56FEB58A}" destId="{E8341D69-D682-47D2-95C7-166AD792278A}" srcOrd="0" destOrd="0" presId="urn:microsoft.com/office/officeart/2005/8/layout/lProcess2"/>
    <dgm:cxn modelId="{E5456247-0ABA-4222-812B-41D3352E85D6}" type="presParOf" srcId="{AD6E6636-9B05-44C8-92D2-E324D6A62DC3}" destId="{F6764275-BEE7-44A9-B0E2-8C882C757F88}" srcOrd="1" destOrd="0" presId="urn:microsoft.com/office/officeart/2005/8/layout/lProcess2"/>
    <dgm:cxn modelId="{68397589-03E7-4F2A-987E-39324013911F}" type="presParOf" srcId="{AD6E6636-9B05-44C8-92D2-E324D6A62DC3}" destId="{CA43D273-EC33-4244-9DEA-40CE70EAB9A6}" srcOrd="2" destOrd="0" presId="urn:microsoft.com/office/officeart/2005/8/layout/lProcess2"/>
    <dgm:cxn modelId="{EE2CA84F-6A3A-43A8-B3A5-24E66AC1F950}" type="presParOf" srcId="{CA43D273-EC33-4244-9DEA-40CE70EAB9A6}" destId="{7459A7AF-E2FA-4933-964D-5F0E96D95C16}" srcOrd="0" destOrd="0" presId="urn:microsoft.com/office/officeart/2005/8/layout/lProcess2"/>
    <dgm:cxn modelId="{D59E12B9-70C3-4852-A23A-D1E57A9D30DE}" type="presParOf" srcId="{CA43D273-EC33-4244-9DEA-40CE70EAB9A6}" destId="{14F63B9A-1C84-4D19-9ACF-D6647369A534}" srcOrd="1" destOrd="0" presId="urn:microsoft.com/office/officeart/2005/8/layout/lProcess2"/>
    <dgm:cxn modelId="{C15B082D-252A-412E-9E22-909148CEEF4E}" type="presParOf" srcId="{CA43D273-EC33-4244-9DEA-40CE70EAB9A6}" destId="{2FB6353F-FCF9-4311-AFFC-9D84A3C659D2}" srcOrd="2" destOrd="0" presId="urn:microsoft.com/office/officeart/2005/8/layout/lProcess2"/>
    <dgm:cxn modelId="{83E4D787-9A18-4D09-9EF3-E030549057E4}" type="presParOf" srcId="{2FB6353F-FCF9-4311-AFFC-9D84A3C659D2}" destId="{25363330-ECA3-47DE-8E74-DE779E0EEA6E}" srcOrd="0" destOrd="0" presId="urn:microsoft.com/office/officeart/2005/8/layout/lProcess2"/>
    <dgm:cxn modelId="{DB747C30-272E-4990-B41C-5F3A8FFE4701}" type="presParOf" srcId="{25363330-ECA3-47DE-8E74-DE779E0EEA6E}" destId="{33B0C9DD-5A9D-41E0-A45E-2CDA7B530B86}" srcOrd="0" destOrd="0" presId="urn:microsoft.com/office/officeart/2005/8/layout/lProcess2"/>
    <dgm:cxn modelId="{639C4C16-B437-472E-80F1-B1F20E5CD940}" type="presParOf" srcId="{25363330-ECA3-47DE-8E74-DE779E0EEA6E}" destId="{41F0F597-FD71-45B2-AE1F-73380B37EAAF}" srcOrd="1" destOrd="0" presId="urn:microsoft.com/office/officeart/2005/8/layout/lProcess2"/>
    <dgm:cxn modelId="{BDFB36E7-AD6E-4BF0-8E1B-31A170D85501}" type="presParOf" srcId="{25363330-ECA3-47DE-8E74-DE779E0EEA6E}" destId="{00E44C26-67D3-4942-9004-665CBCD5AB1B}" srcOrd="2" destOrd="0" presId="urn:microsoft.com/office/officeart/2005/8/layout/lProcess2"/>
    <dgm:cxn modelId="{C6E9C1E4-0BA8-4D6C-8C37-803975235F0F}" type="presParOf" srcId="{25363330-ECA3-47DE-8E74-DE779E0EEA6E}" destId="{AA738133-E064-48F6-A834-4B8DB192F166}" srcOrd="3" destOrd="0" presId="urn:microsoft.com/office/officeart/2005/8/layout/lProcess2"/>
    <dgm:cxn modelId="{376B5713-7DAB-4839-B00E-2EA5754CD487}" type="presParOf" srcId="{25363330-ECA3-47DE-8E74-DE779E0EEA6E}" destId="{6CDA01B3-E7AF-4B28-A745-A058B6FDD71C}" srcOrd="4" destOrd="0" presId="urn:microsoft.com/office/officeart/2005/8/layout/lProcess2"/>
    <dgm:cxn modelId="{A47AD0D2-72B8-4C69-92C1-8B8D2960EC0E}" type="presParOf" srcId="{25363330-ECA3-47DE-8E74-DE779E0EEA6E}" destId="{497B2574-465C-4278-90D9-593A5EB3C14C}" srcOrd="5" destOrd="0" presId="urn:microsoft.com/office/officeart/2005/8/layout/lProcess2"/>
    <dgm:cxn modelId="{69CB27C9-655C-47D1-9B20-AC4B5594019B}" type="presParOf" srcId="{25363330-ECA3-47DE-8E74-DE779E0EEA6E}" destId="{2D6A7FD2-73C7-4396-A9E0-B65ACC3EF7BD}" srcOrd="6" destOrd="0" presId="urn:microsoft.com/office/officeart/2005/8/layout/lProcess2"/>
    <dgm:cxn modelId="{93CAB823-916F-4A09-AFB5-6E82F245215F}" type="presParOf" srcId="{AD6E6636-9B05-44C8-92D2-E324D6A62DC3}" destId="{D6234C6F-818D-4814-8D1E-3132DBC8483E}" srcOrd="3" destOrd="0" presId="urn:microsoft.com/office/officeart/2005/8/layout/lProcess2"/>
    <dgm:cxn modelId="{662822B4-7667-4F00-8A67-8F021704870E}" type="presParOf" srcId="{AD6E6636-9B05-44C8-92D2-E324D6A62DC3}" destId="{8576E7D4-F169-47D8-B2D8-DEF554D2E57E}" srcOrd="4" destOrd="0" presId="urn:microsoft.com/office/officeart/2005/8/layout/lProcess2"/>
    <dgm:cxn modelId="{54561F32-6FDD-4BAF-87BD-1D3E8231298D}" type="presParOf" srcId="{8576E7D4-F169-47D8-B2D8-DEF554D2E57E}" destId="{534C9F96-D2A2-448C-8F4A-56D273CD65E6}" srcOrd="0" destOrd="0" presId="urn:microsoft.com/office/officeart/2005/8/layout/lProcess2"/>
    <dgm:cxn modelId="{2F5D7427-8428-47FF-944C-B5652702FAA7}" type="presParOf" srcId="{8576E7D4-F169-47D8-B2D8-DEF554D2E57E}" destId="{03E73E63-7C32-45A4-AB2F-07150401A66B}" srcOrd="1" destOrd="0" presId="urn:microsoft.com/office/officeart/2005/8/layout/lProcess2"/>
    <dgm:cxn modelId="{8C5FFE91-A899-490B-BC3B-AF43BD8CDADA}" type="presParOf" srcId="{8576E7D4-F169-47D8-B2D8-DEF554D2E57E}" destId="{26CAB829-ECD6-4B74-9A6A-98CFA1459A53}" srcOrd="2" destOrd="0" presId="urn:microsoft.com/office/officeart/2005/8/layout/lProcess2"/>
    <dgm:cxn modelId="{B7276013-D842-4BF6-80BC-19DE795EFB32}" type="presParOf" srcId="{26CAB829-ECD6-4B74-9A6A-98CFA1459A53}" destId="{98F28748-C933-4054-8B8F-B44CA2204300}" srcOrd="0" destOrd="0" presId="urn:microsoft.com/office/officeart/2005/8/layout/lProcess2"/>
    <dgm:cxn modelId="{212D1C9C-0A57-47B8-8FE4-4E7E0CAFF274}" type="presParOf" srcId="{98F28748-C933-4054-8B8F-B44CA2204300}" destId="{C174F86B-8D35-4155-9F60-7DAB211866A9}" srcOrd="0" destOrd="0" presId="urn:microsoft.com/office/officeart/2005/8/layout/lProcess2"/>
    <dgm:cxn modelId="{3EDFA8A8-B891-4787-BAD2-5BDB58B06E43}" type="presParOf" srcId="{98F28748-C933-4054-8B8F-B44CA2204300}" destId="{7604EF7D-3806-4AB3-863C-0AE3804B572A}" srcOrd="1" destOrd="0" presId="urn:microsoft.com/office/officeart/2005/8/layout/lProcess2"/>
    <dgm:cxn modelId="{10D6587C-3CED-40E6-AE21-4BB81E6BAA2A}" type="presParOf" srcId="{98F28748-C933-4054-8B8F-B44CA2204300}" destId="{0A398C06-364C-4BFA-BDCD-EB1E9E5E220E}" srcOrd="2" destOrd="0" presId="urn:microsoft.com/office/officeart/2005/8/layout/lProcess2"/>
    <dgm:cxn modelId="{62BB5491-A841-451E-A26F-AE09975DBAE1}" type="presParOf" srcId="{98F28748-C933-4054-8B8F-B44CA2204300}" destId="{1C3E5809-0CDA-4025-8EA3-43D532A93DD0}" srcOrd="3" destOrd="0" presId="urn:microsoft.com/office/officeart/2005/8/layout/lProcess2"/>
    <dgm:cxn modelId="{053EF49A-8AB4-475D-BC89-850647A55AE2}" type="presParOf" srcId="{98F28748-C933-4054-8B8F-B44CA2204300}" destId="{874DD5BE-D7B6-4D3E-8AB8-B93542A19BE0}" srcOrd="4" destOrd="0" presId="urn:microsoft.com/office/officeart/2005/8/layout/lProcess2"/>
    <dgm:cxn modelId="{ACF2F6B8-D009-4715-9D1E-37C3F31A8000}" type="presParOf" srcId="{98F28748-C933-4054-8B8F-B44CA2204300}" destId="{24A2419A-B71B-4070-9AD7-EA64B550DA63}" srcOrd="5" destOrd="0" presId="urn:microsoft.com/office/officeart/2005/8/layout/lProcess2"/>
    <dgm:cxn modelId="{02CF9245-EB14-4AB5-84C1-3E75352313C6}" type="presParOf" srcId="{98F28748-C933-4054-8B8F-B44CA2204300}" destId="{6B2F332A-6B71-4F2C-ABC5-65C3A288EF2B}" srcOrd="6" destOrd="0" presId="urn:microsoft.com/office/officeart/2005/8/layout/lProcess2"/>
    <dgm:cxn modelId="{8259AB94-4FFC-4CEE-80F3-7E71349E59C4}" type="presParOf" srcId="{AD6E6636-9B05-44C8-92D2-E324D6A62DC3}" destId="{4CB33AF7-BEEB-4822-ACFA-0988F557C07E}" srcOrd="5" destOrd="0" presId="urn:microsoft.com/office/officeart/2005/8/layout/lProcess2"/>
    <dgm:cxn modelId="{0E67D464-5E44-424F-8C1E-A129C7A597F7}" type="presParOf" srcId="{AD6E6636-9B05-44C8-92D2-E324D6A62DC3}" destId="{35BECD63-4698-4F7F-9B6F-50A69C45F707}" srcOrd="6" destOrd="0" presId="urn:microsoft.com/office/officeart/2005/8/layout/lProcess2"/>
    <dgm:cxn modelId="{76E88C28-3721-4E90-A7D8-2AB42E90A51B}" type="presParOf" srcId="{35BECD63-4698-4F7F-9B6F-50A69C45F707}" destId="{6BD27967-747F-42FD-A8A2-C4E41E47AFE1}" srcOrd="0" destOrd="0" presId="urn:microsoft.com/office/officeart/2005/8/layout/lProcess2"/>
    <dgm:cxn modelId="{DFBE7D14-EBAF-426A-9EE2-6BCAD1D96D95}" type="presParOf" srcId="{35BECD63-4698-4F7F-9B6F-50A69C45F707}" destId="{918A9507-D53B-4785-AE6A-D947556D7498}" srcOrd="1" destOrd="0" presId="urn:microsoft.com/office/officeart/2005/8/layout/lProcess2"/>
    <dgm:cxn modelId="{24ACADEE-A6F3-4E92-A9C1-4CF4703819BA}" type="presParOf" srcId="{35BECD63-4698-4F7F-9B6F-50A69C45F707}" destId="{AF2C6CF3-899D-4E29-8199-C29515178527}" srcOrd="2" destOrd="0" presId="urn:microsoft.com/office/officeart/2005/8/layout/lProcess2"/>
    <dgm:cxn modelId="{46F0D094-32C8-414F-87A6-538A882576B4}" type="presParOf" srcId="{AF2C6CF3-899D-4E29-8199-C29515178527}" destId="{B85C0747-7A52-4642-8313-FC3AD022D949}" srcOrd="0" destOrd="0" presId="urn:microsoft.com/office/officeart/2005/8/layout/lProcess2"/>
    <dgm:cxn modelId="{07D2447B-F422-48AA-971E-AE044DA74A1B}" type="presParOf" srcId="{B85C0747-7A52-4642-8313-FC3AD022D949}" destId="{B8E327A1-6617-4529-AFEF-BBFC92D16FCC}" srcOrd="0" destOrd="0" presId="urn:microsoft.com/office/officeart/2005/8/layout/lProcess2"/>
    <dgm:cxn modelId="{D31B604A-BC1A-4CE0-ADA3-5BE34C5BB81E}" type="presParOf" srcId="{B85C0747-7A52-4642-8313-FC3AD022D949}" destId="{CAB84145-F8C9-40A2-9FF0-E1E2A601CE8E}" srcOrd="1" destOrd="0" presId="urn:microsoft.com/office/officeart/2005/8/layout/lProcess2"/>
    <dgm:cxn modelId="{24BAC4D0-36A0-4673-99DA-98F88A40E662}" type="presParOf" srcId="{B85C0747-7A52-4642-8313-FC3AD022D949}" destId="{6D36A594-56E6-421A-B7BE-026AB7C1A429}" srcOrd="2" destOrd="0" presId="urn:microsoft.com/office/officeart/2005/8/layout/lProcess2"/>
    <dgm:cxn modelId="{E63A2CB8-2746-47DA-9948-C2E00AC645B7}" type="presParOf" srcId="{B85C0747-7A52-4642-8313-FC3AD022D949}" destId="{3FEC6743-1D09-4AD1-BFCB-1D98A87B1111}" srcOrd="3" destOrd="0" presId="urn:microsoft.com/office/officeart/2005/8/layout/lProcess2"/>
    <dgm:cxn modelId="{0BB152AA-6D4E-4FE3-B4E4-0D37A947EE1B}" type="presParOf" srcId="{B85C0747-7A52-4642-8313-FC3AD022D949}" destId="{9FC0ABCB-9194-4D92-9CD5-453C2D5C90C2}" srcOrd="4" destOrd="0" presId="urn:microsoft.com/office/officeart/2005/8/layout/lProcess2"/>
    <dgm:cxn modelId="{A3A388D6-3FF7-4424-816A-6DCAB8BDCEBB}" type="presParOf" srcId="{B85C0747-7A52-4642-8313-FC3AD022D949}" destId="{E5652F07-5376-4DCD-BEDE-625AA32DB48A}" srcOrd="5" destOrd="0" presId="urn:microsoft.com/office/officeart/2005/8/layout/lProcess2"/>
    <dgm:cxn modelId="{645540CE-7B8F-4844-A91A-29EA713C02C8}" type="presParOf" srcId="{B85C0747-7A52-4642-8313-FC3AD022D949}" destId="{17F5307D-8B4F-49F9-8F1E-EBFFE331B99A}" srcOrd="6" destOrd="0" presId="urn:microsoft.com/office/officeart/2005/8/layout/lProcess2"/>
    <dgm:cxn modelId="{E92BB72F-B891-4C88-8B00-5004D6129383}" type="presParOf" srcId="{B85C0747-7A52-4642-8313-FC3AD022D949}" destId="{26C05216-F11A-48CB-8BEB-DC59F0C77EAB}" srcOrd="7" destOrd="0" presId="urn:microsoft.com/office/officeart/2005/8/layout/lProcess2"/>
    <dgm:cxn modelId="{A9996BDC-BE2E-4152-BFCF-BB6BC648ED52}" type="presParOf" srcId="{B85C0747-7A52-4642-8313-FC3AD022D949}" destId="{7C3D1FF3-4FCE-45E0-8983-CAC3FE4494E7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036051-3357-4C9C-8B7F-D37E1BFDA9B1}" type="doc">
      <dgm:prSet loTypeId="urn:microsoft.com/office/officeart/2005/8/layout/hList9" loCatId="list" qsTypeId="urn:microsoft.com/office/officeart/2005/8/quickstyle/3d2" qsCatId="3D" csTypeId="urn:microsoft.com/office/officeart/2005/8/colors/accent1_3" csCatId="accent1" phldr="1"/>
      <dgm:spPr/>
      <dgm:t>
        <a:bodyPr/>
        <a:lstStyle/>
        <a:p>
          <a:pPr rtl="1"/>
          <a:endParaRPr lang="he-IL"/>
        </a:p>
      </dgm:t>
    </dgm:pt>
    <dgm:pt modelId="{D10E9DB8-EDF6-49F4-AB04-5CC5CE63E4B2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שיפור</a:t>
          </a:r>
        </a:p>
      </dgm:t>
    </dgm:pt>
    <dgm:pt modelId="{C6095F93-E721-438B-9A7C-B3C319B0FB30}" type="parTrans" cxnId="{E7355B0D-02D6-4F26-AC07-CE086095F982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3116FBE4-1C75-4567-8528-6F0E0F6BB986}" type="sibTrans" cxnId="{E7355B0D-02D6-4F26-AC07-CE086095F982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308D4F2A-D558-4CB2-80A7-26FB1060D6F3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מטלות- איכות ועומס</a:t>
          </a:r>
        </a:p>
      </dgm:t>
    </dgm:pt>
    <dgm:pt modelId="{B7FB2B7D-9B18-48B3-8041-1692106B2EFA}" type="parTrans" cxnId="{9086DC0F-4145-44F1-B97E-BE3E3E8C1A09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BEF4B114-0A7A-419F-8207-BF102EC83A2D}" type="sibTrans" cxnId="{9086DC0F-4145-44F1-B97E-BE3E3E8C1A09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34664168-08E5-44C7-8E2C-CD16079C48ED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רגל </a:t>
          </a:r>
          <a:br>
            <a:rPr lang="en-US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כלכלית</a:t>
          </a:r>
        </a:p>
      </dgm:t>
    </dgm:pt>
    <dgm:pt modelId="{EAD7FDC7-3E78-4830-A7C7-E97304E9AFA7}" type="parTrans" cxnId="{02597ED6-E30C-4CA9-8726-4C30544093D2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2B1DDBDB-94A6-4B35-A2B4-08E1773FF0BC}" type="sibTrans" cxnId="{02597ED6-E30C-4CA9-8726-4C30544093D2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A73E1F4F-068A-44AC-8CBF-8E8D504CDE83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שימור</a:t>
          </a:r>
        </a:p>
      </dgm:t>
    </dgm:pt>
    <dgm:pt modelId="{BEAAEDDE-7089-473B-A72A-7675002E9F1B}" type="parTrans" cxnId="{CD4C0C17-0FFE-4F34-ACBD-8C6C5695406B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2468B0ED-E593-4F25-AE2B-4282E6007EF7}" type="sibTrans" cxnId="{CD4C0C17-0FFE-4F34-ACBD-8C6C5695406B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4702D3AB-701C-464B-BA2A-2234BDDBD5DE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מעמד </a:t>
          </a:r>
          <a:br>
            <a:rPr lang="en-US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המדריך, הצוות האורגני </a:t>
          </a:r>
          <a:r>
            <a:rPr lang="he-IL" b="1" dirty="0">
              <a:latin typeface="David" panose="020E0502060401010101" pitchFamily="34" charset="-79"/>
              <a:cs typeface="David" panose="020E0502060401010101" pitchFamily="34" charset="-79"/>
            </a:rPr>
            <a:t>והסגל</a:t>
          </a:r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 </a:t>
          </a:r>
          <a:br>
            <a:rPr lang="en-US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(ניתן עוד)</a:t>
          </a:r>
        </a:p>
      </dgm:t>
    </dgm:pt>
    <dgm:pt modelId="{D8D33167-0176-46A3-B2D1-1712BFE78758}" type="parTrans" cxnId="{75BE3981-F2A8-4412-9968-88EC04173A27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3C3B9E5B-3C72-4DCE-98B9-8F8963E3EC25}" type="sibTrans" cxnId="{75BE3981-F2A8-4412-9968-88EC04173A27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E8433F97-DC86-4F20-89FC-E7551E8D1725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לימודי האסטרטגיה וההתנסויות </a:t>
          </a:r>
          <a:br>
            <a:rPr lang="en-US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(צוותי מחקר)</a:t>
          </a:r>
        </a:p>
      </dgm:t>
    </dgm:pt>
    <dgm:pt modelId="{315F61EE-EEB7-43FC-B319-E93C1EFE0484}" type="parTrans" cxnId="{4CFE8BE8-F112-483A-91F4-8398216ED29B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AF141979-D368-4516-B989-B5CD1319B373}" type="sibTrans" cxnId="{4CFE8BE8-F112-483A-91F4-8398216ED29B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2FFE5D02-19E3-4068-BAC4-CDD2F56D5CC6}">
      <dgm:prSet phldrT="[טקסט]"/>
      <dgm:spPr/>
      <dgm:t>
        <a:bodyPr/>
        <a:lstStyle/>
        <a:p>
          <a:pPr rtl="1"/>
          <a:r>
            <a:rPr lang="he-IL" b="0" dirty="0">
              <a:latin typeface="David" panose="020E0502060401010101" pitchFamily="34" charset="-79"/>
              <a:cs typeface="David" panose="020E0502060401010101" pitchFamily="34" charset="-79"/>
            </a:rPr>
            <a:t>הנגשת המידע– </a:t>
          </a:r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מקראה, פורטל, תרגום, </a:t>
          </a:r>
          <a:r>
            <a:rPr lang="he-IL" dirty="0" err="1">
              <a:latin typeface="David" panose="020E0502060401010101" pitchFamily="34" charset="-79"/>
              <a:cs typeface="David" panose="020E0502060401010101" pitchFamily="34" charset="-79"/>
            </a:rPr>
            <a:t>פודקסט</a:t>
          </a:r>
          <a:endParaRPr lang="he-IL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A22B77D9-9EAE-4AA2-85D2-F2B815F34ED9}" type="parTrans" cxnId="{BACAFAD7-5E30-4704-BAB7-514504C1ABA4}">
      <dgm:prSet/>
      <dgm:spPr/>
      <dgm:t>
        <a:bodyPr/>
        <a:lstStyle/>
        <a:p>
          <a:pPr rtl="1"/>
          <a:endParaRPr lang="he-IL"/>
        </a:p>
      </dgm:t>
    </dgm:pt>
    <dgm:pt modelId="{89F38B07-FE1A-4008-9C29-67F03DBF653A}" type="sibTrans" cxnId="{BACAFAD7-5E30-4704-BAB7-514504C1ABA4}">
      <dgm:prSet/>
      <dgm:spPr/>
      <dgm:t>
        <a:bodyPr/>
        <a:lstStyle/>
        <a:p>
          <a:pPr rtl="1"/>
          <a:endParaRPr lang="he-IL"/>
        </a:p>
      </dgm:t>
    </dgm:pt>
    <dgm:pt modelId="{BD61526C-1C58-442B-BF43-CCE3D061A52A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עבודה שנתית- מחשב נוסף</a:t>
          </a:r>
        </a:p>
      </dgm:t>
    </dgm:pt>
    <dgm:pt modelId="{CC1EFC8E-83C0-43EA-9856-B227BBDA31AF}" type="parTrans" cxnId="{66503B6B-D7D9-42C8-B400-16D17C590EB6}">
      <dgm:prSet/>
      <dgm:spPr/>
      <dgm:t>
        <a:bodyPr/>
        <a:lstStyle/>
        <a:p>
          <a:pPr rtl="1"/>
          <a:endParaRPr lang="he-IL"/>
        </a:p>
      </dgm:t>
    </dgm:pt>
    <dgm:pt modelId="{538ABFA9-6F37-4390-BD5A-08A54CB7AEF3}" type="sibTrans" cxnId="{66503B6B-D7D9-42C8-B400-16D17C590EB6}">
      <dgm:prSet/>
      <dgm:spPr/>
      <dgm:t>
        <a:bodyPr/>
        <a:lstStyle/>
        <a:p>
          <a:pPr rtl="1"/>
          <a:endParaRPr lang="he-IL"/>
        </a:p>
      </dgm:t>
    </dgm:pt>
    <dgm:pt modelId="{B2DC3113-4E24-4C60-8641-42EA43674FE4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פרופ' </a:t>
          </a:r>
          <a:br>
            <a:rPr lang="en-US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יוסי בן ארצי, פרופ' סוזי נבות</a:t>
          </a:r>
        </a:p>
      </dgm:t>
    </dgm:pt>
    <dgm:pt modelId="{B4165BE4-C31A-431E-8508-DDA572540FA1}" type="parTrans" cxnId="{F2FFE968-A0F5-4E3E-AD05-3AEEDDF13DFC}">
      <dgm:prSet/>
      <dgm:spPr/>
      <dgm:t>
        <a:bodyPr/>
        <a:lstStyle/>
        <a:p>
          <a:pPr rtl="1"/>
          <a:endParaRPr lang="he-IL"/>
        </a:p>
      </dgm:t>
    </dgm:pt>
    <dgm:pt modelId="{383E838B-93E4-4FCC-8A20-5A2705EAB39E}" type="sibTrans" cxnId="{F2FFE968-A0F5-4E3E-AD05-3AEEDDF13DFC}">
      <dgm:prSet/>
      <dgm:spPr/>
      <dgm:t>
        <a:bodyPr/>
        <a:lstStyle/>
        <a:p>
          <a:pPr rtl="1"/>
          <a:endParaRPr lang="he-IL"/>
        </a:p>
      </dgm:t>
    </dgm:pt>
    <dgm:pt modelId="{491B4CD5-6EB1-4C95-BA9A-2A673A770813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החניכים עצמם- ניסיון, הטרוגניות, קידום (ניתן עוד)</a:t>
          </a:r>
        </a:p>
      </dgm:t>
    </dgm:pt>
    <dgm:pt modelId="{C123D8F3-017C-42B1-AA6E-BF201C4E44CE}" type="parTrans" cxnId="{48C7A0D0-CFBF-429E-A890-C2D0EDE8F875}">
      <dgm:prSet/>
      <dgm:spPr/>
      <dgm:t>
        <a:bodyPr/>
        <a:lstStyle/>
        <a:p>
          <a:pPr rtl="1"/>
          <a:endParaRPr lang="he-IL"/>
        </a:p>
      </dgm:t>
    </dgm:pt>
    <dgm:pt modelId="{F8043C14-CEE7-4F30-8749-B2FFE62E379E}" type="sibTrans" cxnId="{48C7A0D0-CFBF-429E-A890-C2D0EDE8F875}">
      <dgm:prSet/>
      <dgm:spPr/>
      <dgm:t>
        <a:bodyPr/>
        <a:lstStyle/>
        <a:p>
          <a:pPr rtl="1"/>
          <a:endParaRPr lang="he-IL"/>
        </a:p>
      </dgm:t>
    </dgm:pt>
    <dgm:pt modelId="{B3C1F7C0-0B24-4BCD-ADC8-B95E77F1123D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גישת סמינר- מאמץ תוכני מרוכז</a:t>
          </a:r>
        </a:p>
      </dgm:t>
    </dgm:pt>
    <dgm:pt modelId="{8C29FC7C-FDE3-4DF4-B91A-C1E1B13043B1}" type="parTrans" cxnId="{1A2B960F-8DFC-4051-8024-32E16B91D943}">
      <dgm:prSet/>
      <dgm:spPr/>
      <dgm:t>
        <a:bodyPr/>
        <a:lstStyle/>
        <a:p>
          <a:pPr rtl="1"/>
          <a:endParaRPr lang="he-IL"/>
        </a:p>
      </dgm:t>
    </dgm:pt>
    <dgm:pt modelId="{D579BA96-C66A-414D-94F0-D26399694B8F}" type="sibTrans" cxnId="{1A2B960F-8DFC-4051-8024-32E16B91D943}">
      <dgm:prSet/>
      <dgm:spPr/>
      <dgm:t>
        <a:bodyPr/>
        <a:lstStyle/>
        <a:p>
          <a:pPr rtl="1"/>
          <a:endParaRPr lang="he-IL"/>
        </a:p>
      </dgm:t>
    </dgm:pt>
    <dgm:pt modelId="{F5272021-27E4-427A-9E8C-D877CD6CA192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לימודי </a:t>
          </a:r>
          <a:r>
            <a:rPr lang="he-IL" dirty="0" err="1">
              <a:latin typeface="David" panose="020E0502060401010101" pitchFamily="34" charset="-79"/>
              <a:cs typeface="David" panose="020E0502060401010101" pitchFamily="34" charset="-79"/>
            </a:rPr>
            <a:t>בטל"ם</a:t>
          </a:r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- רוחב </a:t>
          </a:r>
          <a:r>
            <a:rPr lang="en-US" dirty="0">
              <a:latin typeface="David" panose="020E0502060401010101" pitchFamily="34" charset="-79"/>
              <a:cs typeface="David" panose="020E0502060401010101" pitchFamily="34" charset="-79"/>
            </a:rPr>
            <a:t>vs</a:t>
          </a:r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 עומק</a:t>
          </a:r>
        </a:p>
      </dgm:t>
    </dgm:pt>
    <dgm:pt modelId="{E0587680-D918-4196-A5C3-EE75514D809F}" type="parTrans" cxnId="{7E70E93C-A6B4-4844-95D1-54366CE09878}">
      <dgm:prSet/>
      <dgm:spPr/>
      <dgm:t>
        <a:bodyPr/>
        <a:lstStyle/>
        <a:p>
          <a:pPr rtl="1"/>
          <a:endParaRPr lang="he-IL"/>
        </a:p>
      </dgm:t>
    </dgm:pt>
    <dgm:pt modelId="{00EF9DDE-DE61-44C5-BEE4-31CFA9B3D664}" type="sibTrans" cxnId="{7E70E93C-A6B4-4844-95D1-54366CE09878}">
      <dgm:prSet/>
      <dgm:spPr/>
      <dgm:t>
        <a:bodyPr/>
        <a:lstStyle/>
        <a:p>
          <a:pPr rtl="1"/>
          <a:endParaRPr lang="he-IL"/>
        </a:p>
      </dgm:t>
    </dgm:pt>
    <dgm:pt modelId="{C15A72AA-BCE4-4DF8-B7DB-6FEECE0D80A8}" type="pres">
      <dgm:prSet presAssocID="{CC036051-3357-4C9C-8B7F-D37E1BFDA9B1}" presName="list" presStyleCnt="0">
        <dgm:presLayoutVars>
          <dgm:dir val="rev"/>
          <dgm:animLvl val="lvl"/>
        </dgm:presLayoutVars>
      </dgm:prSet>
      <dgm:spPr/>
    </dgm:pt>
    <dgm:pt modelId="{DFBF9DBA-BB6E-4A8C-B5BA-D61C04DC4965}" type="pres">
      <dgm:prSet presAssocID="{D10E9DB8-EDF6-49F4-AB04-5CC5CE63E4B2}" presName="posSpace" presStyleCnt="0"/>
      <dgm:spPr/>
    </dgm:pt>
    <dgm:pt modelId="{44DC181E-D88F-4572-8A77-C999D6E010DD}" type="pres">
      <dgm:prSet presAssocID="{D10E9DB8-EDF6-49F4-AB04-5CC5CE63E4B2}" presName="vertFlow" presStyleCnt="0"/>
      <dgm:spPr/>
    </dgm:pt>
    <dgm:pt modelId="{1E1AB806-8BCF-41AD-A08E-0AFEA18DF224}" type="pres">
      <dgm:prSet presAssocID="{D10E9DB8-EDF6-49F4-AB04-5CC5CE63E4B2}" presName="topSpace" presStyleCnt="0"/>
      <dgm:spPr/>
    </dgm:pt>
    <dgm:pt modelId="{46928945-BD8E-424D-AB2E-81226118D75C}" type="pres">
      <dgm:prSet presAssocID="{D10E9DB8-EDF6-49F4-AB04-5CC5CE63E4B2}" presName="firstComp" presStyleCnt="0"/>
      <dgm:spPr/>
    </dgm:pt>
    <dgm:pt modelId="{39D3C3FD-4D2C-4E83-96C5-D0347C848810}" type="pres">
      <dgm:prSet presAssocID="{D10E9DB8-EDF6-49F4-AB04-5CC5CE63E4B2}" presName="firstChild" presStyleLbl="bgAccFollowNode1" presStyleIdx="0" presStyleCnt="10" custScaleX="113011"/>
      <dgm:spPr/>
    </dgm:pt>
    <dgm:pt modelId="{F01D08B8-04DC-432E-B93A-A84FAAA67F07}" type="pres">
      <dgm:prSet presAssocID="{D10E9DB8-EDF6-49F4-AB04-5CC5CE63E4B2}" presName="firstChildTx" presStyleLbl="bgAccFollowNode1" presStyleIdx="0" presStyleCnt="10">
        <dgm:presLayoutVars>
          <dgm:bulletEnabled val="1"/>
        </dgm:presLayoutVars>
      </dgm:prSet>
      <dgm:spPr/>
    </dgm:pt>
    <dgm:pt modelId="{D6D2F5C9-9E19-4D3C-B759-61312E44510E}" type="pres">
      <dgm:prSet presAssocID="{34664168-08E5-44C7-8E2C-CD16079C48ED}" presName="comp" presStyleCnt="0"/>
      <dgm:spPr/>
    </dgm:pt>
    <dgm:pt modelId="{FA49E142-1487-446B-88F0-2D5F32CFBFD6}" type="pres">
      <dgm:prSet presAssocID="{34664168-08E5-44C7-8E2C-CD16079C48ED}" presName="child" presStyleLbl="bgAccFollowNode1" presStyleIdx="1" presStyleCnt="10" custScaleX="113011"/>
      <dgm:spPr/>
    </dgm:pt>
    <dgm:pt modelId="{C6A78755-B616-49BB-8F9C-C46E7C678EDE}" type="pres">
      <dgm:prSet presAssocID="{34664168-08E5-44C7-8E2C-CD16079C48ED}" presName="childTx" presStyleLbl="bgAccFollowNode1" presStyleIdx="1" presStyleCnt="10">
        <dgm:presLayoutVars>
          <dgm:bulletEnabled val="1"/>
        </dgm:presLayoutVars>
      </dgm:prSet>
      <dgm:spPr/>
    </dgm:pt>
    <dgm:pt modelId="{C6D75E5A-E2DF-4F43-9DC2-9FD78CEC96A5}" type="pres">
      <dgm:prSet presAssocID="{2FFE5D02-19E3-4068-BAC4-CDD2F56D5CC6}" presName="comp" presStyleCnt="0"/>
      <dgm:spPr/>
    </dgm:pt>
    <dgm:pt modelId="{B34890D9-558F-4B29-BD1E-549801240628}" type="pres">
      <dgm:prSet presAssocID="{2FFE5D02-19E3-4068-BAC4-CDD2F56D5CC6}" presName="child" presStyleLbl="bgAccFollowNode1" presStyleIdx="2" presStyleCnt="10" custScaleX="113011"/>
      <dgm:spPr/>
    </dgm:pt>
    <dgm:pt modelId="{CE125E08-5B6B-4DB0-9BB5-1E1714E4C917}" type="pres">
      <dgm:prSet presAssocID="{2FFE5D02-19E3-4068-BAC4-CDD2F56D5CC6}" presName="childTx" presStyleLbl="bgAccFollowNode1" presStyleIdx="2" presStyleCnt="10">
        <dgm:presLayoutVars>
          <dgm:bulletEnabled val="1"/>
        </dgm:presLayoutVars>
      </dgm:prSet>
      <dgm:spPr/>
    </dgm:pt>
    <dgm:pt modelId="{4C2533A9-D225-4E8D-B851-927A4ECD7811}" type="pres">
      <dgm:prSet presAssocID="{BD61526C-1C58-442B-BF43-CCE3D061A52A}" presName="comp" presStyleCnt="0"/>
      <dgm:spPr/>
    </dgm:pt>
    <dgm:pt modelId="{4A92379A-CE6D-4A25-91DD-78574F8A1011}" type="pres">
      <dgm:prSet presAssocID="{BD61526C-1C58-442B-BF43-CCE3D061A52A}" presName="child" presStyleLbl="bgAccFollowNode1" presStyleIdx="3" presStyleCnt="10" custScaleX="113011"/>
      <dgm:spPr/>
    </dgm:pt>
    <dgm:pt modelId="{7DF6F7BC-04CB-4434-8534-B766F80B3E13}" type="pres">
      <dgm:prSet presAssocID="{BD61526C-1C58-442B-BF43-CCE3D061A52A}" presName="childTx" presStyleLbl="bgAccFollowNode1" presStyleIdx="3" presStyleCnt="10">
        <dgm:presLayoutVars>
          <dgm:bulletEnabled val="1"/>
        </dgm:presLayoutVars>
      </dgm:prSet>
      <dgm:spPr/>
    </dgm:pt>
    <dgm:pt modelId="{A0CCA46C-DDF1-49AC-B218-FDBA25CAD180}" type="pres">
      <dgm:prSet presAssocID="{F5272021-27E4-427A-9E8C-D877CD6CA192}" presName="comp" presStyleCnt="0"/>
      <dgm:spPr/>
    </dgm:pt>
    <dgm:pt modelId="{B76C3ACB-5DF7-48FD-8E8E-8C358DA60030}" type="pres">
      <dgm:prSet presAssocID="{F5272021-27E4-427A-9E8C-D877CD6CA192}" presName="child" presStyleLbl="bgAccFollowNode1" presStyleIdx="4" presStyleCnt="10" custScaleX="113063"/>
      <dgm:spPr/>
    </dgm:pt>
    <dgm:pt modelId="{562F6AFD-D0A4-4E1D-A7CF-1E6FC5CF6072}" type="pres">
      <dgm:prSet presAssocID="{F5272021-27E4-427A-9E8C-D877CD6CA192}" presName="childTx" presStyleLbl="bgAccFollowNode1" presStyleIdx="4" presStyleCnt="10">
        <dgm:presLayoutVars>
          <dgm:bulletEnabled val="1"/>
        </dgm:presLayoutVars>
      </dgm:prSet>
      <dgm:spPr/>
    </dgm:pt>
    <dgm:pt modelId="{227C7192-BA1C-4D59-B959-F5433B4F6AE1}" type="pres">
      <dgm:prSet presAssocID="{D10E9DB8-EDF6-49F4-AB04-5CC5CE63E4B2}" presName="negSpace" presStyleCnt="0"/>
      <dgm:spPr/>
    </dgm:pt>
    <dgm:pt modelId="{361A4402-08F5-4D5E-864F-62226B849BCF}" type="pres">
      <dgm:prSet presAssocID="{D10E9DB8-EDF6-49F4-AB04-5CC5CE63E4B2}" presName="circle" presStyleLbl="node1" presStyleIdx="0" presStyleCnt="2" custLinFactNeighborX="15433"/>
      <dgm:spPr/>
    </dgm:pt>
    <dgm:pt modelId="{6EDA1A85-CD69-4649-8A2C-D3512895F335}" type="pres">
      <dgm:prSet presAssocID="{3116FBE4-1C75-4567-8528-6F0E0F6BB986}" presName="transSpace" presStyleCnt="0"/>
      <dgm:spPr/>
    </dgm:pt>
    <dgm:pt modelId="{10B07A00-ECF2-40DB-B24B-BEED953B259D}" type="pres">
      <dgm:prSet presAssocID="{A73E1F4F-068A-44AC-8CBF-8E8D504CDE83}" presName="posSpace" presStyleCnt="0"/>
      <dgm:spPr/>
    </dgm:pt>
    <dgm:pt modelId="{08E6C911-F389-466C-88B2-37ECFECA8E3A}" type="pres">
      <dgm:prSet presAssocID="{A73E1F4F-068A-44AC-8CBF-8E8D504CDE83}" presName="vertFlow" presStyleCnt="0"/>
      <dgm:spPr/>
    </dgm:pt>
    <dgm:pt modelId="{7AD92CF6-6C7A-4256-A515-49DB19C68275}" type="pres">
      <dgm:prSet presAssocID="{A73E1F4F-068A-44AC-8CBF-8E8D504CDE83}" presName="topSpace" presStyleCnt="0"/>
      <dgm:spPr/>
    </dgm:pt>
    <dgm:pt modelId="{9F0E9CFF-E714-44DF-B93D-6B179DE0CB38}" type="pres">
      <dgm:prSet presAssocID="{A73E1F4F-068A-44AC-8CBF-8E8D504CDE83}" presName="firstComp" presStyleCnt="0"/>
      <dgm:spPr/>
    </dgm:pt>
    <dgm:pt modelId="{71F536B2-1B3E-4CF1-BBDA-377EA5EA192A}" type="pres">
      <dgm:prSet presAssocID="{A73E1F4F-068A-44AC-8CBF-8E8D504CDE83}" presName="firstChild" presStyleLbl="bgAccFollowNode1" presStyleIdx="5" presStyleCnt="10" custScaleX="113011"/>
      <dgm:spPr/>
    </dgm:pt>
    <dgm:pt modelId="{B32A626E-3231-4D9C-8708-3747E8A2ACE8}" type="pres">
      <dgm:prSet presAssocID="{A73E1F4F-068A-44AC-8CBF-8E8D504CDE83}" presName="firstChildTx" presStyleLbl="bgAccFollowNode1" presStyleIdx="5" presStyleCnt="10">
        <dgm:presLayoutVars>
          <dgm:bulletEnabled val="1"/>
        </dgm:presLayoutVars>
      </dgm:prSet>
      <dgm:spPr/>
    </dgm:pt>
    <dgm:pt modelId="{5AF12CA8-0659-4FEA-AA6E-08062825DE7D}" type="pres">
      <dgm:prSet presAssocID="{E8433F97-DC86-4F20-89FC-E7551E8D1725}" presName="comp" presStyleCnt="0"/>
      <dgm:spPr/>
    </dgm:pt>
    <dgm:pt modelId="{1CD09771-A0DA-4D66-AD18-6F87AC327D35}" type="pres">
      <dgm:prSet presAssocID="{E8433F97-DC86-4F20-89FC-E7551E8D1725}" presName="child" presStyleLbl="bgAccFollowNode1" presStyleIdx="6" presStyleCnt="10" custScaleX="113011"/>
      <dgm:spPr/>
    </dgm:pt>
    <dgm:pt modelId="{63BFE7C6-7E57-4B64-9967-D7FDE99082CA}" type="pres">
      <dgm:prSet presAssocID="{E8433F97-DC86-4F20-89FC-E7551E8D1725}" presName="childTx" presStyleLbl="bgAccFollowNode1" presStyleIdx="6" presStyleCnt="10">
        <dgm:presLayoutVars>
          <dgm:bulletEnabled val="1"/>
        </dgm:presLayoutVars>
      </dgm:prSet>
      <dgm:spPr/>
    </dgm:pt>
    <dgm:pt modelId="{A4B3D77E-E366-4894-A208-310C048754D6}" type="pres">
      <dgm:prSet presAssocID="{B2DC3113-4E24-4C60-8641-42EA43674FE4}" presName="comp" presStyleCnt="0"/>
      <dgm:spPr/>
    </dgm:pt>
    <dgm:pt modelId="{A5694B29-4FC1-46E4-81CD-F131F3F18267}" type="pres">
      <dgm:prSet presAssocID="{B2DC3113-4E24-4C60-8641-42EA43674FE4}" presName="child" presStyleLbl="bgAccFollowNode1" presStyleIdx="7" presStyleCnt="10" custScaleX="113011"/>
      <dgm:spPr/>
    </dgm:pt>
    <dgm:pt modelId="{49579F24-3685-4A86-A2C8-0F020E4159AA}" type="pres">
      <dgm:prSet presAssocID="{B2DC3113-4E24-4C60-8641-42EA43674FE4}" presName="childTx" presStyleLbl="bgAccFollowNode1" presStyleIdx="7" presStyleCnt="10">
        <dgm:presLayoutVars>
          <dgm:bulletEnabled val="1"/>
        </dgm:presLayoutVars>
      </dgm:prSet>
      <dgm:spPr/>
    </dgm:pt>
    <dgm:pt modelId="{AAD18F3B-4F7B-4FBC-9DBA-26E75059F737}" type="pres">
      <dgm:prSet presAssocID="{491B4CD5-6EB1-4C95-BA9A-2A673A770813}" presName="comp" presStyleCnt="0"/>
      <dgm:spPr/>
    </dgm:pt>
    <dgm:pt modelId="{C74A8FE9-7C6B-4400-B5CC-78BA75CB7716}" type="pres">
      <dgm:prSet presAssocID="{491B4CD5-6EB1-4C95-BA9A-2A673A770813}" presName="child" presStyleLbl="bgAccFollowNode1" presStyleIdx="8" presStyleCnt="10" custScaleX="113011"/>
      <dgm:spPr/>
    </dgm:pt>
    <dgm:pt modelId="{93F6A775-0C64-42A0-BEFE-C5D7B3E2094A}" type="pres">
      <dgm:prSet presAssocID="{491B4CD5-6EB1-4C95-BA9A-2A673A770813}" presName="childTx" presStyleLbl="bgAccFollowNode1" presStyleIdx="8" presStyleCnt="10">
        <dgm:presLayoutVars>
          <dgm:bulletEnabled val="1"/>
        </dgm:presLayoutVars>
      </dgm:prSet>
      <dgm:spPr/>
    </dgm:pt>
    <dgm:pt modelId="{D744CEFC-549F-4CD0-A580-3A1864FE94B8}" type="pres">
      <dgm:prSet presAssocID="{B3C1F7C0-0B24-4BCD-ADC8-B95E77F1123D}" presName="comp" presStyleCnt="0"/>
      <dgm:spPr/>
    </dgm:pt>
    <dgm:pt modelId="{DA86E73E-451F-415A-9C5C-2F5A7C49E9A6}" type="pres">
      <dgm:prSet presAssocID="{B3C1F7C0-0B24-4BCD-ADC8-B95E77F1123D}" presName="child" presStyleLbl="bgAccFollowNode1" presStyleIdx="9" presStyleCnt="10" custScaleX="113011"/>
      <dgm:spPr/>
    </dgm:pt>
    <dgm:pt modelId="{5FEB4683-9DA1-41CE-9DB2-F25F9DEA10BE}" type="pres">
      <dgm:prSet presAssocID="{B3C1F7C0-0B24-4BCD-ADC8-B95E77F1123D}" presName="childTx" presStyleLbl="bgAccFollowNode1" presStyleIdx="9" presStyleCnt="10">
        <dgm:presLayoutVars>
          <dgm:bulletEnabled val="1"/>
        </dgm:presLayoutVars>
      </dgm:prSet>
      <dgm:spPr/>
    </dgm:pt>
    <dgm:pt modelId="{97DBE13A-9EB6-4CA3-A468-74FEA3B18E34}" type="pres">
      <dgm:prSet presAssocID="{A73E1F4F-068A-44AC-8CBF-8E8D504CDE83}" presName="negSpace" presStyleCnt="0"/>
      <dgm:spPr/>
    </dgm:pt>
    <dgm:pt modelId="{3492EA92-E4B4-459A-91DC-0D2E515F99F3}" type="pres">
      <dgm:prSet presAssocID="{A73E1F4F-068A-44AC-8CBF-8E8D504CDE83}" presName="circle" presStyleLbl="node1" presStyleIdx="1" presStyleCnt="2" custLinFactNeighborX="8112"/>
      <dgm:spPr/>
    </dgm:pt>
  </dgm:ptLst>
  <dgm:cxnLst>
    <dgm:cxn modelId="{E7355B0D-02D6-4F26-AC07-CE086095F982}" srcId="{CC036051-3357-4C9C-8B7F-D37E1BFDA9B1}" destId="{D10E9DB8-EDF6-49F4-AB04-5CC5CE63E4B2}" srcOrd="0" destOrd="0" parTransId="{C6095F93-E721-438B-9A7C-B3C319B0FB30}" sibTransId="{3116FBE4-1C75-4567-8528-6F0E0F6BB986}"/>
    <dgm:cxn modelId="{1A2B960F-8DFC-4051-8024-32E16B91D943}" srcId="{A73E1F4F-068A-44AC-8CBF-8E8D504CDE83}" destId="{B3C1F7C0-0B24-4BCD-ADC8-B95E77F1123D}" srcOrd="4" destOrd="0" parTransId="{8C29FC7C-FDE3-4DF4-B91A-C1E1B13043B1}" sibTransId="{D579BA96-C66A-414D-94F0-D26399694B8F}"/>
    <dgm:cxn modelId="{9086DC0F-4145-44F1-B97E-BE3E3E8C1A09}" srcId="{D10E9DB8-EDF6-49F4-AB04-5CC5CE63E4B2}" destId="{308D4F2A-D558-4CB2-80A7-26FB1060D6F3}" srcOrd="0" destOrd="0" parTransId="{B7FB2B7D-9B18-48B3-8041-1692106B2EFA}" sibTransId="{BEF4B114-0A7A-419F-8207-BF102EC83A2D}"/>
    <dgm:cxn modelId="{CD4C0C17-0FFE-4F34-ACBD-8C6C5695406B}" srcId="{CC036051-3357-4C9C-8B7F-D37E1BFDA9B1}" destId="{A73E1F4F-068A-44AC-8CBF-8E8D504CDE83}" srcOrd="1" destOrd="0" parTransId="{BEAAEDDE-7089-473B-A72A-7675002E9F1B}" sibTransId="{2468B0ED-E593-4F25-AE2B-4282E6007EF7}"/>
    <dgm:cxn modelId="{9F9A0E17-956C-4D6B-87DA-A525F6CE1531}" type="presOf" srcId="{B2DC3113-4E24-4C60-8641-42EA43674FE4}" destId="{A5694B29-4FC1-46E4-81CD-F131F3F18267}" srcOrd="0" destOrd="0" presId="urn:microsoft.com/office/officeart/2005/8/layout/hList9"/>
    <dgm:cxn modelId="{E9BF2117-D9C5-4E70-836B-E3DED57C9746}" type="presOf" srcId="{D10E9DB8-EDF6-49F4-AB04-5CC5CE63E4B2}" destId="{361A4402-08F5-4D5E-864F-62226B849BCF}" srcOrd="0" destOrd="0" presId="urn:microsoft.com/office/officeart/2005/8/layout/hList9"/>
    <dgm:cxn modelId="{0A8BBE1D-D86C-475F-8263-C05D35E6B734}" type="presOf" srcId="{34664168-08E5-44C7-8E2C-CD16079C48ED}" destId="{C6A78755-B616-49BB-8F9C-C46E7C678EDE}" srcOrd="1" destOrd="0" presId="urn:microsoft.com/office/officeart/2005/8/layout/hList9"/>
    <dgm:cxn modelId="{7E70E93C-A6B4-4844-95D1-54366CE09878}" srcId="{D10E9DB8-EDF6-49F4-AB04-5CC5CE63E4B2}" destId="{F5272021-27E4-427A-9E8C-D877CD6CA192}" srcOrd="4" destOrd="0" parTransId="{E0587680-D918-4196-A5C3-EE75514D809F}" sibTransId="{00EF9DDE-DE61-44C5-BEE4-31CFA9B3D664}"/>
    <dgm:cxn modelId="{17EFA95F-0233-40E1-B298-94DFCF26A4C2}" type="presOf" srcId="{BD61526C-1C58-442B-BF43-CCE3D061A52A}" destId="{4A92379A-CE6D-4A25-91DD-78574F8A1011}" srcOrd="0" destOrd="0" presId="urn:microsoft.com/office/officeart/2005/8/layout/hList9"/>
    <dgm:cxn modelId="{F2FFE968-A0F5-4E3E-AD05-3AEEDDF13DFC}" srcId="{A73E1F4F-068A-44AC-8CBF-8E8D504CDE83}" destId="{B2DC3113-4E24-4C60-8641-42EA43674FE4}" srcOrd="2" destOrd="0" parTransId="{B4165BE4-C31A-431E-8508-DDA572540FA1}" sibTransId="{383E838B-93E4-4FCC-8A20-5A2705EAB39E}"/>
    <dgm:cxn modelId="{BF90264B-5775-4FEA-82EC-BE012D058D14}" type="presOf" srcId="{4702D3AB-701C-464B-BA2A-2234BDDBD5DE}" destId="{B32A626E-3231-4D9C-8708-3747E8A2ACE8}" srcOrd="1" destOrd="0" presId="urn:microsoft.com/office/officeart/2005/8/layout/hList9"/>
    <dgm:cxn modelId="{66503B6B-D7D9-42C8-B400-16D17C590EB6}" srcId="{D10E9DB8-EDF6-49F4-AB04-5CC5CE63E4B2}" destId="{BD61526C-1C58-442B-BF43-CCE3D061A52A}" srcOrd="3" destOrd="0" parTransId="{CC1EFC8E-83C0-43EA-9856-B227BBDA31AF}" sibTransId="{538ABFA9-6F37-4390-BD5A-08A54CB7AEF3}"/>
    <dgm:cxn modelId="{FD41C96C-7C5C-434E-9BC2-38FE67DBB00A}" type="presOf" srcId="{BD61526C-1C58-442B-BF43-CCE3D061A52A}" destId="{7DF6F7BC-04CB-4434-8534-B766F80B3E13}" srcOrd="1" destOrd="0" presId="urn:microsoft.com/office/officeart/2005/8/layout/hList9"/>
    <dgm:cxn modelId="{8E6F634F-9E3B-489E-9448-584636CA3D8A}" type="presOf" srcId="{34664168-08E5-44C7-8E2C-CD16079C48ED}" destId="{FA49E142-1487-446B-88F0-2D5F32CFBFD6}" srcOrd="0" destOrd="0" presId="urn:microsoft.com/office/officeart/2005/8/layout/hList9"/>
    <dgm:cxn modelId="{B51B6B51-DF6E-4D7B-8ADC-F11C7A568BB4}" type="presOf" srcId="{B2DC3113-4E24-4C60-8641-42EA43674FE4}" destId="{49579F24-3685-4A86-A2C8-0F020E4159AA}" srcOrd="1" destOrd="0" presId="urn:microsoft.com/office/officeart/2005/8/layout/hList9"/>
    <dgm:cxn modelId="{144AF97B-F2B0-4A93-9D01-703C550A25DA}" type="presOf" srcId="{308D4F2A-D558-4CB2-80A7-26FB1060D6F3}" destId="{39D3C3FD-4D2C-4E83-96C5-D0347C848810}" srcOrd="0" destOrd="0" presId="urn:microsoft.com/office/officeart/2005/8/layout/hList9"/>
    <dgm:cxn modelId="{ABBB667D-39EB-4B0E-9B24-FD9C2F25CC99}" type="presOf" srcId="{B3C1F7C0-0B24-4BCD-ADC8-B95E77F1123D}" destId="{DA86E73E-451F-415A-9C5C-2F5A7C49E9A6}" srcOrd="0" destOrd="0" presId="urn:microsoft.com/office/officeart/2005/8/layout/hList9"/>
    <dgm:cxn modelId="{75BE3981-F2A8-4412-9968-88EC04173A27}" srcId="{A73E1F4F-068A-44AC-8CBF-8E8D504CDE83}" destId="{4702D3AB-701C-464B-BA2A-2234BDDBD5DE}" srcOrd="0" destOrd="0" parTransId="{D8D33167-0176-46A3-B2D1-1712BFE78758}" sibTransId="{3C3B9E5B-3C72-4DCE-98B9-8F8963E3EC25}"/>
    <dgm:cxn modelId="{8DA30988-1CA2-4E01-AE34-B05A54C1EB89}" type="presOf" srcId="{491B4CD5-6EB1-4C95-BA9A-2A673A770813}" destId="{C74A8FE9-7C6B-4400-B5CC-78BA75CB7716}" srcOrd="0" destOrd="0" presId="urn:microsoft.com/office/officeart/2005/8/layout/hList9"/>
    <dgm:cxn modelId="{BAFF8791-9051-406D-B147-9F58906917CB}" type="presOf" srcId="{E8433F97-DC86-4F20-89FC-E7551E8D1725}" destId="{63BFE7C6-7E57-4B64-9967-D7FDE99082CA}" srcOrd="1" destOrd="0" presId="urn:microsoft.com/office/officeart/2005/8/layout/hList9"/>
    <dgm:cxn modelId="{9B7B70A1-F049-4D3C-8904-D27CA4B3C9E5}" type="presOf" srcId="{F5272021-27E4-427A-9E8C-D877CD6CA192}" destId="{562F6AFD-D0A4-4E1D-A7CF-1E6FC5CF6072}" srcOrd="1" destOrd="0" presId="urn:microsoft.com/office/officeart/2005/8/layout/hList9"/>
    <dgm:cxn modelId="{F3ED20AA-6D65-4F5F-BA47-74F789C95B16}" type="presOf" srcId="{E8433F97-DC86-4F20-89FC-E7551E8D1725}" destId="{1CD09771-A0DA-4D66-AD18-6F87AC327D35}" srcOrd="0" destOrd="0" presId="urn:microsoft.com/office/officeart/2005/8/layout/hList9"/>
    <dgm:cxn modelId="{9614B3B3-2055-47CC-8167-12789E4135A3}" type="presOf" srcId="{308D4F2A-D558-4CB2-80A7-26FB1060D6F3}" destId="{F01D08B8-04DC-432E-B93A-A84FAAA67F07}" srcOrd="1" destOrd="0" presId="urn:microsoft.com/office/officeart/2005/8/layout/hList9"/>
    <dgm:cxn modelId="{1F4D84BF-1A37-4619-9DD5-113AC140BCFA}" type="presOf" srcId="{CC036051-3357-4C9C-8B7F-D37E1BFDA9B1}" destId="{C15A72AA-BCE4-4DF8-B7DB-6FEECE0D80A8}" srcOrd="0" destOrd="0" presId="urn:microsoft.com/office/officeart/2005/8/layout/hList9"/>
    <dgm:cxn modelId="{277D4AD0-2A0D-4486-A093-5AB557E4E831}" type="presOf" srcId="{2FFE5D02-19E3-4068-BAC4-CDD2F56D5CC6}" destId="{CE125E08-5B6B-4DB0-9BB5-1E1714E4C917}" srcOrd="1" destOrd="0" presId="urn:microsoft.com/office/officeart/2005/8/layout/hList9"/>
    <dgm:cxn modelId="{48C7A0D0-CFBF-429E-A890-C2D0EDE8F875}" srcId="{A73E1F4F-068A-44AC-8CBF-8E8D504CDE83}" destId="{491B4CD5-6EB1-4C95-BA9A-2A673A770813}" srcOrd="3" destOrd="0" parTransId="{C123D8F3-017C-42B1-AA6E-BF201C4E44CE}" sibTransId="{F8043C14-CEE7-4F30-8749-B2FFE62E379E}"/>
    <dgm:cxn modelId="{DA56ACD2-8302-4125-9791-735279B68818}" type="presOf" srcId="{4702D3AB-701C-464B-BA2A-2234BDDBD5DE}" destId="{71F536B2-1B3E-4CF1-BBDA-377EA5EA192A}" srcOrd="0" destOrd="0" presId="urn:microsoft.com/office/officeart/2005/8/layout/hList9"/>
    <dgm:cxn modelId="{AEF642D3-8136-4799-BA64-1805FB4145EF}" type="presOf" srcId="{491B4CD5-6EB1-4C95-BA9A-2A673A770813}" destId="{93F6A775-0C64-42A0-BEFE-C5D7B3E2094A}" srcOrd="1" destOrd="0" presId="urn:microsoft.com/office/officeart/2005/8/layout/hList9"/>
    <dgm:cxn modelId="{9153FAD5-F1C2-4E33-ADBC-C5E1CC8BFAAE}" type="presOf" srcId="{F5272021-27E4-427A-9E8C-D877CD6CA192}" destId="{B76C3ACB-5DF7-48FD-8E8E-8C358DA60030}" srcOrd="0" destOrd="0" presId="urn:microsoft.com/office/officeart/2005/8/layout/hList9"/>
    <dgm:cxn modelId="{02597ED6-E30C-4CA9-8726-4C30544093D2}" srcId="{D10E9DB8-EDF6-49F4-AB04-5CC5CE63E4B2}" destId="{34664168-08E5-44C7-8E2C-CD16079C48ED}" srcOrd="1" destOrd="0" parTransId="{EAD7FDC7-3E78-4830-A7C7-E97304E9AFA7}" sibTransId="{2B1DDBDB-94A6-4B35-A2B4-08E1773FF0BC}"/>
    <dgm:cxn modelId="{BACAFAD7-5E30-4704-BAB7-514504C1ABA4}" srcId="{D10E9DB8-EDF6-49F4-AB04-5CC5CE63E4B2}" destId="{2FFE5D02-19E3-4068-BAC4-CDD2F56D5CC6}" srcOrd="2" destOrd="0" parTransId="{A22B77D9-9EAE-4AA2-85D2-F2B815F34ED9}" sibTransId="{89F38B07-FE1A-4008-9C29-67F03DBF653A}"/>
    <dgm:cxn modelId="{DD5B3EDE-F298-474F-BD72-B8BEF1903C38}" type="presOf" srcId="{A73E1F4F-068A-44AC-8CBF-8E8D504CDE83}" destId="{3492EA92-E4B4-459A-91DC-0D2E515F99F3}" srcOrd="0" destOrd="0" presId="urn:microsoft.com/office/officeart/2005/8/layout/hList9"/>
    <dgm:cxn modelId="{078882E1-5A4E-4F01-881B-1E339753A549}" type="presOf" srcId="{2FFE5D02-19E3-4068-BAC4-CDD2F56D5CC6}" destId="{B34890D9-558F-4B29-BD1E-549801240628}" srcOrd="0" destOrd="0" presId="urn:microsoft.com/office/officeart/2005/8/layout/hList9"/>
    <dgm:cxn modelId="{4CFE8BE8-F112-483A-91F4-8398216ED29B}" srcId="{A73E1F4F-068A-44AC-8CBF-8E8D504CDE83}" destId="{E8433F97-DC86-4F20-89FC-E7551E8D1725}" srcOrd="1" destOrd="0" parTransId="{315F61EE-EEB7-43FC-B319-E93C1EFE0484}" sibTransId="{AF141979-D368-4516-B989-B5CD1319B373}"/>
    <dgm:cxn modelId="{3817D4EA-EEB5-401C-A753-0259755D9585}" type="presOf" srcId="{B3C1F7C0-0B24-4BCD-ADC8-B95E77F1123D}" destId="{5FEB4683-9DA1-41CE-9DB2-F25F9DEA10BE}" srcOrd="1" destOrd="0" presId="urn:microsoft.com/office/officeart/2005/8/layout/hList9"/>
    <dgm:cxn modelId="{F4C6185B-C306-454E-8823-CE9536287E69}" type="presParOf" srcId="{C15A72AA-BCE4-4DF8-B7DB-6FEECE0D80A8}" destId="{DFBF9DBA-BB6E-4A8C-B5BA-D61C04DC4965}" srcOrd="0" destOrd="0" presId="urn:microsoft.com/office/officeart/2005/8/layout/hList9"/>
    <dgm:cxn modelId="{3DBEDDC1-CE5A-4BB6-9B4E-BF4CA3C3202E}" type="presParOf" srcId="{C15A72AA-BCE4-4DF8-B7DB-6FEECE0D80A8}" destId="{44DC181E-D88F-4572-8A77-C999D6E010DD}" srcOrd="1" destOrd="0" presId="urn:microsoft.com/office/officeart/2005/8/layout/hList9"/>
    <dgm:cxn modelId="{46E74141-44D1-45B2-9F0E-0D56D15A7CBF}" type="presParOf" srcId="{44DC181E-D88F-4572-8A77-C999D6E010DD}" destId="{1E1AB806-8BCF-41AD-A08E-0AFEA18DF224}" srcOrd="0" destOrd="0" presId="urn:microsoft.com/office/officeart/2005/8/layout/hList9"/>
    <dgm:cxn modelId="{38644104-3318-4CF8-A7AF-CF5FD41CE39B}" type="presParOf" srcId="{44DC181E-D88F-4572-8A77-C999D6E010DD}" destId="{46928945-BD8E-424D-AB2E-81226118D75C}" srcOrd="1" destOrd="0" presId="urn:microsoft.com/office/officeart/2005/8/layout/hList9"/>
    <dgm:cxn modelId="{96988931-56E9-44D7-8046-9AB6584E132F}" type="presParOf" srcId="{46928945-BD8E-424D-AB2E-81226118D75C}" destId="{39D3C3FD-4D2C-4E83-96C5-D0347C848810}" srcOrd="0" destOrd="0" presId="urn:microsoft.com/office/officeart/2005/8/layout/hList9"/>
    <dgm:cxn modelId="{AB795804-66F8-4AEF-A904-EFC641A3176D}" type="presParOf" srcId="{46928945-BD8E-424D-AB2E-81226118D75C}" destId="{F01D08B8-04DC-432E-B93A-A84FAAA67F07}" srcOrd="1" destOrd="0" presId="urn:microsoft.com/office/officeart/2005/8/layout/hList9"/>
    <dgm:cxn modelId="{943189B8-4061-443F-B722-2CFD4F9782EA}" type="presParOf" srcId="{44DC181E-D88F-4572-8A77-C999D6E010DD}" destId="{D6D2F5C9-9E19-4D3C-B759-61312E44510E}" srcOrd="2" destOrd="0" presId="urn:microsoft.com/office/officeart/2005/8/layout/hList9"/>
    <dgm:cxn modelId="{56ACB08D-BB19-4B3E-A3A4-7848032EE738}" type="presParOf" srcId="{D6D2F5C9-9E19-4D3C-B759-61312E44510E}" destId="{FA49E142-1487-446B-88F0-2D5F32CFBFD6}" srcOrd="0" destOrd="0" presId="urn:microsoft.com/office/officeart/2005/8/layout/hList9"/>
    <dgm:cxn modelId="{D4917408-33DC-4444-BDC6-E19B83B4CD7A}" type="presParOf" srcId="{D6D2F5C9-9E19-4D3C-B759-61312E44510E}" destId="{C6A78755-B616-49BB-8F9C-C46E7C678EDE}" srcOrd="1" destOrd="0" presId="urn:microsoft.com/office/officeart/2005/8/layout/hList9"/>
    <dgm:cxn modelId="{F1657733-3A45-4D21-90A3-1A98F03DB074}" type="presParOf" srcId="{44DC181E-D88F-4572-8A77-C999D6E010DD}" destId="{C6D75E5A-E2DF-4F43-9DC2-9FD78CEC96A5}" srcOrd="3" destOrd="0" presId="urn:microsoft.com/office/officeart/2005/8/layout/hList9"/>
    <dgm:cxn modelId="{9F004F6F-8A57-4770-B92A-F2515C29A196}" type="presParOf" srcId="{C6D75E5A-E2DF-4F43-9DC2-9FD78CEC96A5}" destId="{B34890D9-558F-4B29-BD1E-549801240628}" srcOrd="0" destOrd="0" presId="urn:microsoft.com/office/officeart/2005/8/layout/hList9"/>
    <dgm:cxn modelId="{60C8233F-C036-4E92-A747-3081FD866387}" type="presParOf" srcId="{C6D75E5A-E2DF-4F43-9DC2-9FD78CEC96A5}" destId="{CE125E08-5B6B-4DB0-9BB5-1E1714E4C917}" srcOrd="1" destOrd="0" presId="urn:microsoft.com/office/officeart/2005/8/layout/hList9"/>
    <dgm:cxn modelId="{2AAB8064-0FEE-4E8C-9864-ED47A1A9652B}" type="presParOf" srcId="{44DC181E-D88F-4572-8A77-C999D6E010DD}" destId="{4C2533A9-D225-4E8D-B851-927A4ECD7811}" srcOrd="4" destOrd="0" presId="urn:microsoft.com/office/officeart/2005/8/layout/hList9"/>
    <dgm:cxn modelId="{CFD573EC-635C-4110-B56D-7C01A7638B49}" type="presParOf" srcId="{4C2533A9-D225-4E8D-B851-927A4ECD7811}" destId="{4A92379A-CE6D-4A25-91DD-78574F8A1011}" srcOrd="0" destOrd="0" presId="urn:microsoft.com/office/officeart/2005/8/layout/hList9"/>
    <dgm:cxn modelId="{3E8251BB-7E7D-424B-9FB8-EAFD9825B1F3}" type="presParOf" srcId="{4C2533A9-D225-4E8D-B851-927A4ECD7811}" destId="{7DF6F7BC-04CB-4434-8534-B766F80B3E13}" srcOrd="1" destOrd="0" presId="urn:microsoft.com/office/officeart/2005/8/layout/hList9"/>
    <dgm:cxn modelId="{C0395109-A002-45DB-B24B-3EE870089595}" type="presParOf" srcId="{44DC181E-D88F-4572-8A77-C999D6E010DD}" destId="{A0CCA46C-DDF1-49AC-B218-FDBA25CAD180}" srcOrd="5" destOrd="0" presId="urn:microsoft.com/office/officeart/2005/8/layout/hList9"/>
    <dgm:cxn modelId="{53146E10-3FC1-4692-A648-6AF0B4E8B435}" type="presParOf" srcId="{A0CCA46C-DDF1-49AC-B218-FDBA25CAD180}" destId="{B76C3ACB-5DF7-48FD-8E8E-8C358DA60030}" srcOrd="0" destOrd="0" presId="urn:microsoft.com/office/officeart/2005/8/layout/hList9"/>
    <dgm:cxn modelId="{215B111D-EC6E-41AC-9B9B-87519C8B36A7}" type="presParOf" srcId="{A0CCA46C-DDF1-49AC-B218-FDBA25CAD180}" destId="{562F6AFD-D0A4-4E1D-A7CF-1E6FC5CF6072}" srcOrd="1" destOrd="0" presId="urn:microsoft.com/office/officeart/2005/8/layout/hList9"/>
    <dgm:cxn modelId="{4466E893-0F3F-4602-846C-52E344A71A76}" type="presParOf" srcId="{C15A72AA-BCE4-4DF8-B7DB-6FEECE0D80A8}" destId="{227C7192-BA1C-4D59-B959-F5433B4F6AE1}" srcOrd="2" destOrd="0" presId="urn:microsoft.com/office/officeart/2005/8/layout/hList9"/>
    <dgm:cxn modelId="{F9664A68-F2A2-4E70-936F-009C7C527853}" type="presParOf" srcId="{C15A72AA-BCE4-4DF8-B7DB-6FEECE0D80A8}" destId="{361A4402-08F5-4D5E-864F-62226B849BCF}" srcOrd="3" destOrd="0" presId="urn:microsoft.com/office/officeart/2005/8/layout/hList9"/>
    <dgm:cxn modelId="{782E6EDF-9556-4860-814B-4FF6D89C52C5}" type="presParOf" srcId="{C15A72AA-BCE4-4DF8-B7DB-6FEECE0D80A8}" destId="{6EDA1A85-CD69-4649-8A2C-D3512895F335}" srcOrd="4" destOrd="0" presId="urn:microsoft.com/office/officeart/2005/8/layout/hList9"/>
    <dgm:cxn modelId="{0628208F-08C7-4C75-A46C-B52500E14EC6}" type="presParOf" srcId="{C15A72AA-BCE4-4DF8-B7DB-6FEECE0D80A8}" destId="{10B07A00-ECF2-40DB-B24B-BEED953B259D}" srcOrd="5" destOrd="0" presId="urn:microsoft.com/office/officeart/2005/8/layout/hList9"/>
    <dgm:cxn modelId="{DA109E5A-8AE5-4581-B619-E43363521E95}" type="presParOf" srcId="{C15A72AA-BCE4-4DF8-B7DB-6FEECE0D80A8}" destId="{08E6C911-F389-466C-88B2-37ECFECA8E3A}" srcOrd="6" destOrd="0" presId="urn:microsoft.com/office/officeart/2005/8/layout/hList9"/>
    <dgm:cxn modelId="{918A1FDE-B33A-4656-B994-286EBA85F72E}" type="presParOf" srcId="{08E6C911-F389-466C-88B2-37ECFECA8E3A}" destId="{7AD92CF6-6C7A-4256-A515-49DB19C68275}" srcOrd="0" destOrd="0" presId="urn:microsoft.com/office/officeart/2005/8/layout/hList9"/>
    <dgm:cxn modelId="{CF1DA502-E8B8-4CD6-8D8F-BE18E58D048D}" type="presParOf" srcId="{08E6C911-F389-466C-88B2-37ECFECA8E3A}" destId="{9F0E9CFF-E714-44DF-B93D-6B179DE0CB38}" srcOrd="1" destOrd="0" presId="urn:microsoft.com/office/officeart/2005/8/layout/hList9"/>
    <dgm:cxn modelId="{597614F8-A667-41C2-89D7-38DF8E37E521}" type="presParOf" srcId="{9F0E9CFF-E714-44DF-B93D-6B179DE0CB38}" destId="{71F536B2-1B3E-4CF1-BBDA-377EA5EA192A}" srcOrd="0" destOrd="0" presId="urn:microsoft.com/office/officeart/2005/8/layout/hList9"/>
    <dgm:cxn modelId="{1F5F1446-4C88-4BAD-B834-C0B82703F8A2}" type="presParOf" srcId="{9F0E9CFF-E714-44DF-B93D-6B179DE0CB38}" destId="{B32A626E-3231-4D9C-8708-3747E8A2ACE8}" srcOrd="1" destOrd="0" presId="urn:microsoft.com/office/officeart/2005/8/layout/hList9"/>
    <dgm:cxn modelId="{4C4B0DFA-4F5B-48B3-992E-837DA81C1171}" type="presParOf" srcId="{08E6C911-F389-466C-88B2-37ECFECA8E3A}" destId="{5AF12CA8-0659-4FEA-AA6E-08062825DE7D}" srcOrd="2" destOrd="0" presId="urn:microsoft.com/office/officeart/2005/8/layout/hList9"/>
    <dgm:cxn modelId="{75A7F3C4-C4CD-40AB-8C0F-501A5A76CA86}" type="presParOf" srcId="{5AF12CA8-0659-4FEA-AA6E-08062825DE7D}" destId="{1CD09771-A0DA-4D66-AD18-6F87AC327D35}" srcOrd="0" destOrd="0" presId="urn:microsoft.com/office/officeart/2005/8/layout/hList9"/>
    <dgm:cxn modelId="{55BE7BAB-770A-4833-8EEE-C82DC932410D}" type="presParOf" srcId="{5AF12CA8-0659-4FEA-AA6E-08062825DE7D}" destId="{63BFE7C6-7E57-4B64-9967-D7FDE99082CA}" srcOrd="1" destOrd="0" presId="urn:microsoft.com/office/officeart/2005/8/layout/hList9"/>
    <dgm:cxn modelId="{354DEBDD-D89B-4184-A54B-5091124DC03F}" type="presParOf" srcId="{08E6C911-F389-466C-88B2-37ECFECA8E3A}" destId="{A4B3D77E-E366-4894-A208-310C048754D6}" srcOrd="3" destOrd="0" presId="urn:microsoft.com/office/officeart/2005/8/layout/hList9"/>
    <dgm:cxn modelId="{E78EF2D3-D5A3-4221-B26A-D6A8C64DBD55}" type="presParOf" srcId="{A4B3D77E-E366-4894-A208-310C048754D6}" destId="{A5694B29-4FC1-46E4-81CD-F131F3F18267}" srcOrd="0" destOrd="0" presId="urn:microsoft.com/office/officeart/2005/8/layout/hList9"/>
    <dgm:cxn modelId="{86E5E496-7469-4CBD-BE26-5572BE9F69B6}" type="presParOf" srcId="{A4B3D77E-E366-4894-A208-310C048754D6}" destId="{49579F24-3685-4A86-A2C8-0F020E4159AA}" srcOrd="1" destOrd="0" presId="urn:microsoft.com/office/officeart/2005/8/layout/hList9"/>
    <dgm:cxn modelId="{BE650334-D45B-47DC-BB73-045E5243F88F}" type="presParOf" srcId="{08E6C911-F389-466C-88B2-37ECFECA8E3A}" destId="{AAD18F3B-4F7B-4FBC-9DBA-26E75059F737}" srcOrd="4" destOrd="0" presId="urn:microsoft.com/office/officeart/2005/8/layout/hList9"/>
    <dgm:cxn modelId="{21A3D1A9-F017-4153-A31E-62E655D1F34E}" type="presParOf" srcId="{AAD18F3B-4F7B-4FBC-9DBA-26E75059F737}" destId="{C74A8FE9-7C6B-4400-B5CC-78BA75CB7716}" srcOrd="0" destOrd="0" presId="urn:microsoft.com/office/officeart/2005/8/layout/hList9"/>
    <dgm:cxn modelId="{DE81D57C-DF83-413F-B8F1-64985320CBE4}" type="presParOf" srcId="{AAD18F3B-4F7B-4FBC-9DBA-26E75059F737}" destId="{93F6A775-0C64-42A0-BEFE-C5D7B3E2094A}" srcOrd="1" destOrd="0" presId="urn:microsoft.com/office/officeart/2005/8/layout/hList9"/>
    <dgm:cxn modelId="{5486E462-FDBC-443F-98D5-1C0B340B5016}" type="presParOf" srcId="{08E6C911-F389-466C-88B2-37ECFECA8E3A}" destId="{D744CEFC-549F-4CD0-A580-3A1864FE94B8}" srcOrd="5" destOrd="0" presId="urn:microsoft.com/office/officeart/2005/8/layout/hList9"/>
    <dgm:cxn modelId="{2E015E3B-F609-469A-BC50-1BB6545CC4B9}" type="presParOf" srcId="{D744CEFC-549F-4CD0-A580-3A1864FE94B8}" destId="{DA86E73E-451F-415A-9C5C-2F5A7C49E9A6}" srcOrd="0" destOrd="0" presId="urn:microsoft.com/office/officeart/2005/8/layout/hList9"/>
    <dgm:cxn modelId="{19CD0708-1B5B-46D5-A134-8E78DB655F7C}" type="presParOf" srcId="{D744CEFC-549F-4CD0-A580-3A1864FE94B8}" destId="{5FEB4683-9DA1-41CE-9DB2-F25F9DEA10BE}" srcOrd="1" destOrd="0" presId="urn:microsoft.com/office/officeart/2005/8/layout/hList9"/>
    <dgm:cxn modelId="{A1E1875E-EE08-4439-B14D-99CC3427D379}" type="presParOf" srcId="{C15A72AA-BCE4-4DF8-B7DB-6FEECE0D80A8}" destId="{97DBE13A-9EB6-4CA3-A468-74FEA3B18E34}" srcOrd="7" destOrd="0" presId="urn:microsoft.com/office/officeart/2005/8/layout/hList9"/>
    <dgm:cxn modelId="{19BBDF57-FEF5-44E1-98D9-E8C9A390D0D7}" type="presParOf" srcId="{C15A72AA-BCE4-4DF8-B7DB-6FEECE0D80A8}" destId="{3492EA92-E4B4-459A-91DC-0D2E515F99F3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6F3C13-9F61-4F19-A330-AA91E84DB59B}">
      <dsp:nvSpPr>
        <dsp:cNvPr id="0" name=""/>
        <dsp:cNvSpPr/>
      </dsp:nvSpPr>
      <dsp:spPr>
        <a:xfrm>
          <a:off x="2017" y="0"/>
          <a:ext cx="1979276" cy="4064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>
              <a:latin typeface="David" panose="020E0502060401010101" pitchFamily="34" charset="-79"/>
              <a:cs typeface="David" panose="020E0502060401010101" pitchFamily="34" charset="-79"/>
            </a:rPr>
            <a:t>תכנים </a:t>
          </a:r>
          <a:br>
            <a:rPr lang="en-US" sz="2000" kern="1200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sz="2000" kern="1200" dirty="0">
              <a:latin typeface="David" panose="020E0502060401010101" pitchFamily="34" charset="-79"/>
              <a:cs typeface="David" panose="020E0502060401010101" pitchFamily="34" charset="-79"/>
            </a:rPr>
            <a:t>הנדרשים הרחבה</a:t>
          </a:r>
        </a:p>
      </dsp:txBody>
      <dsp:txXfrm>
        <a:off x="2017" y="0"/>
        <a:ext cx="1979276" cy="1219200"/>
      </dsp:txXfrm>
    </dsp:sp>
    <dsp:sp modelId="{E8341D69-D682-47D2-95C7-166AD792278A}">
      <dsp:nvSpPr>
        <dsp:cNvPr id="0" name=""/>
        <dsp:cNvSpPr/>
      </dsp:nvSpPr>
      <dsp:spPr>
        <a:xfrm>
          <a:off x="199944" y="1219200"/>
          <a:ext cx="1583421" cy="264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b="1" kern="1200" dirty="0">
              <a:latin typeface="David" panose="020E0502060401010101" pitchFamily="34" charset="-79"/>
              <a:cs typeface="David" panose="020E0502060401010101" pitchFamily="34" charset="-79"/>
            </a:rPr>
            <a:t>כלכלה- </a:t>
          </a:r>
          <a:r>
            <a:rPr lang="he-IL" sz="1600" b="0" kern="1200" dirty="0">
              <a:latin typeface="David" panose="020E0502060401010101" pitchFamily="34" charset="-79"/>
              <a:cs typeface="David" panose="020E0502060401010101" pitchFamily="34" charset="-79"/>
            </a:rPr>
            <a:t>אתגרים עכשוויים, המשק הישראלי</a:t>
          </a:r>
        </a:p>
      </dsp:txBody>
      <dsp:txXfrm>
        <a:off x="246321" y="1265577"/>
        <a:ext cx="1490667" cy="2548846"/>
      </dsp:txXfrm>
    </dsp:sp>
    <dsp:sp modelId="{7459A7AF-E2FA-4933-964D-5F0E96D95C16}">
      <dsp:nvSpPr>
        <dsp:cNvPr id="0" name=""/>
        <dsp:cNvSpPr/>
      </dsp:nvSpPr>
      <dsp:spPr>
        <a:xfrm>
          <a:off x="2129739" y="0"/>
          <a:ext cx="1979276" cy="4064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>
              <a:latin typeface="David" panose="020E0502060401010101" pitchFamily="34" charset="-79"/>
              <a:cs typeface="David" panose="020E0502060401010101" pitchFamily="34" charset="-79"/>
            </a:rPr>
            <a:t>תכנים </a:t>
          </a:r>
          <a:br>
            <a:rPr lang="en-US" sz="2000" kern="1200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sz="2000" kern="1200" dirty="0">
              <a:latin typeface="David" panose="020E0502060401010101" pitchFamily="34" charset="-79"/>
              <a:cs typeface="David" panose="020E0502060401010101" pitchFamily="34" charset="-79"/>
            </a:rPr>
            <a:t>חסרים</a:t>
          </a:r>
        </a:p>
      </dsp:txBody>
      <dsp:txXfrm>
        <a:off x="2129739" y="0"/>
        <a:ext cx="1979276" cy="1219200"/>
      </dsp:txXfrm>
    </dsp:sp>
    <dsp:sp modelId="{33B0C9DD-5A9D-41E0-A45E-2CDA7B530B86}">
      <dsp:nvSpPr>
        <dsp:cNvPr id="0" name=""/>
        <dsp:cNvSpPr/>
      </dsp:nvSpPr>
      <dsp:spPr>
        <a:xfrm>
          <a:off x="2327666" y="1219299"/>
          <a:ext cx="1583421" cy="5920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>
              <a:latin typeface="David" panose="020E0502060401010101" pitchFamily="34" charset="-79"/>
              <a:cs typeface="David" panose="020E0502060401010101" pitchFamily="34" charset="-79"/>
            </a:rPr>
            <a:t>סיור בסין</a:t>
          </a:r>
        </a:p>
      </dsp:txBody>
      <dsp:txXfrm>
        <a:off x="2345006" y="1236639"/>
        <a:ext cx="1548741" cy="557358"/>
      </dsp:txXfrm>
    </dsp:sp>
    <dsp:sp modelId="{00E44C26-67D3-4942-9004-665CBCD5AB1B}">
      <dsp:nvSpPr>
        <dsp:cNvPr id="0" name=""/>
        <dsp:cNvSpPr/>
      </dsp:nvSpPr>
      <dsp:spPr>
        <a:xfrm>
          <a:off x="2327666" y="1902420"/>
          <a:ext cx="1583421" cy="5920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>
              <a:latin typeface="David" panose="020E0502060401010101" pitchFamily="34" charset="-79"/>
              <a:cs typeface="David" panose="020E0502060401010101" pitchFamily="34" charset="-79"/>
            </a:rPr>
            <a:t>כלכלה יישומית</a:t>
          </a:r>
          <a:r>
            <a:rPr lang="en-US" sz="1600" kern="1200" dirty="0">
              <a:latin typeface="David" panose="020E0502060401010101" pitchFamily="34" charset="-79"/>
              <a:cs typeface="David" panose="020E0502060401010101" pitchFamily="34" charset="-79"/>
            </a:rPr>
            <a:t>/</a:t>
          </a:r>
          <a:r>
            <a:rPr lang="he-IL" sz="1600" kern="1200" dirty="0">
              <a:latin typeface="David" panose="020E0502060401010101" pitchFamily="34" charset="-79"/>
              <a:cs typeface="David" panose="020E0502060401010101" pitchFamily="34" charset="-79"/>
            </a:rPr>
            <a:t>יסודות</a:t>
          </a:r>
        </a:p>
      </dsp:txBody>
      <dsp:txXfrm>
        <a:off x="2345006" y="1919760"/>
        <a:ext cx="1548741" cy="557358"/>
      </dsp:txXfrm>
    </dsp:sp>
    <dsp:sp modelId="{6CDA01B3-E7AF-4B28-A745-A058B6FDD71C}">
      <dsp:nvSpPr>
        <dsp:cNvPr id="0" name=""/>
        <dsp:cNvSpPr/>
      </dsp:nvSpPr>
      <dsp:spPr>
        <a:xfrm>
          <a:off x="2327666" y="2585541"/>
          <a:ext cx="1583421" cy="5920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>
              <a:latin typeface="David" panose="020E0502060401010101" pitchFamily="34" charset="-79"/>
              <a:cs typeface="David" panose="020E0502060401010101" pitchFamily="34" charset="-79"/>
            </a:rPr>
            <a:t>תרבות- אנשי רוח</a:t>
          </a:r>
        </a:p>
      </dsp:txBody>
      <dsp:txXfrm>
        <a:off x="2345006" y="2602881"/>
        <a:ext cx="1548741" cy="557358"/>
      </dsp:txXfrm>
    </dsp:sp>
    <dsp:sp modelId="{2D6A7FD2-73C7-4396-A9E0-B65ACC3EF7BD}">
      <dsp:nvSpPr>
        <dsp:cNvPr id="0" name=""/>
        <dsp:cNvSpPr/>
      </dsp:nvSpPr>
      <dsp:spPr>
        <a:xfrm>
          <a:off x="2327666" y="3268662"/>
          <a:ext cx="1583421" cy="5920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>
              <a:latin typeface="David" panose="020E0502060401010101" pitchFamily="34" charset="-79"/>
              <a:cs typeface="David" panose="020E0502060401010101" pitchFamily="34" charset="-79"/>
            </a:rPr>
            <a:t>חברה- יותר קצוות</a:t>
          </a:r>
        </a:p>
      </dsp:txBody>
      <dsp:txXfrm>
        <a:off x="2345006" y="3286002"/>
        <a:ext cx="1548741" cy="557358"/>
      </dsp:txXfrm>
    </dsp:sp>
    <dsp:sp modelId="{534C9F96-D2A2-448C-8F4A-56D273CD65E6}">
      <dsp:nvSpPr>
        <dsp:cNvPr id="0" name=""/>
        <dsp:cNvSpPr/>
      </dsp:nvSpPr>
      <dsp:spPr>
        <a:xfrm>
          <a:off x="4257461" y="0"/>
          <a:ext cx="1979276" cy="4064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>
              <a:latin typeface="David" panose="020E0502060401010101" pitchFamily="34" charset="-79"/>
              <a:cs typeface="David" panose="020E0502060401010101" pitchFamily="34" charset="-79"/>
            </a:rPr>
            <a:t>תכנים </a:t>
          </a:r>
          <a:br>
            <a:rPr lang="en-US" sz="2000" kern="1200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sz="2000" kern="1200" dirty="0">
              <a:latin typeface="David" panose="020E0502060401010101" pitchFamily="34" charset="-79"/>
              <a:cs typeface="David" panose="020E0502060401010101" pitchFamily="34" charset="-79"/>
            </a:rPr>
            <a:t>שניתן להוריד</a:t>
          </a:r>
        </a:p>
      </dsp:txBody>
      <dsp:txXfrm>
        <a:off x="4257461" y="0"/>
        <a:ext cx="1979276" cy="1219200"/>
      </dsp:txXfrm>
    </dsp:sp>
    <dsp:sp modelId="{C174F86B-8D35-4155-9F60-7DAB211866A9}">
      <dsp:nvSpPr>
        <dsp:cNvPr id="0" name=""/>
        <dsp:cNvSpPr/>
      </dsp:nvSpPr>
      <dsp:spPr>
        <a:xfrm>
          <a:off x="4455389" y="1219299"/>
          <a:ext cx="1583421" cy="5920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>
              <a:latin typeface="David" panose="020E0502060401010101" pitchFamily="34" charset="-79"/>
              <a:cs typeface="David" panose="020E0502060401010101" pitchFamily="34" charset="-79"/>
            </a:rPr>
            <a:t>מודיעין</a:t>
          </a:r>
        </a:p>
      </dsp:txBody>
      <dsp:txXfrm>
        <a:off x="4472729" y="1236639"/>
        <a:ext cx="1548741" cy="557358"/>
      </dsp:txXfrm>
    </dsp:sp>
    <dsp:sp modelId="{0A398C06-364C-4BFA-BDCD-EB1E9E5E220E}">
      <dsp:nvSpPr>
        <dsp:cNvPr id="0" name=""/>
        <dsp:cNvSpPr/>
      </dsp:nvSpPr>
      <dsp:spPr>
        <a:xfrm>
          <a:off x="4455389" y="1902420"/>
          <a:ext cx="1583421" cy="5920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>
              <a:latin typeface="David" panose="020E0502060401010101" pitchFamily="34" charset="-79"/>
              <a:cs typeface="David" panose="020E0502060401010101" pitchFamily="34" charset="-79"/>
            </a:rPr>
            <a:t>גישות ואסכולות</a:t>
          </a:r>
        </a:p>
      </dsp:txBody>
      <dsp:txXfrm>
        <a:off x="4472729" y="1919760"/>
        <a:ext cx="1548741" cy="557358"/>
      </dsp:txXfrm>
    </dsp:sp>
    <dsp:sp modelId="{874DD5BE-D7B6-4D3E-8AB8-B93542A19BE0}">
      <dsp:nvSpPr>
        <dsp:cNvPr id="0" name=""/>
        <dsp:cNvSpPr/>
      </dsp:nvSpPr>
      <dsp:spPr>
        <a:xfrm>
          <a:off x="4455389" y="2585541"/>
          <a:ext cx="1583421" cy="5920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>
              <a:latin typeface="David" panose="020E0502060401010101" pitchFamily="34" charset="-79"/>
              <a:cs typeface="David" panose="020E0502060401010101" pitchFamily="34" charset="-79"/>
            </a:rPr>
            <a:t>מדינאות (לשנות מתכונת)</a:t>
          </a:r>
        </a:p>
      </dsp:txBody>
      <dsp:txXfrm>
        <a:off x="4472729" y="2602881"/>
        <a:ext cx="1548741" cy="557358"/>
      </dsp:txXfrm>
    </dsp:sp>
    <dsp:sp modelId="{6B2F332A-6B71-4F2C-ABC5-65C3A288EF2B}">
      <dsp:nvSpPr>
        <dsp:cNvPr id="0" name=""/>
        <dsp:cNvSpPr/>
      </dsp:nvSpPr>
      <dsp:spPr>
        <a:xfrm>
          <a:off x="4455389" y="3268662"/>
          <a:ext cx="1583421" cy="5920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>
              <a:latin typeface="David" panose="020E0502060401010101" pitchFamily="34" charset="-79"/>
              <a:cs typeface="David" panose="020E0502060401010101" pitchFamily="34" charset="-79"/>
            </a:rPr>
            <a:t>-</a:t>
          </a:r>
        </a:p>
      </dsp:txBody>
      <dsp:txXfrm>
        <a:off x="4472729" y="3286002"/>
        <a:ext cx="1548741" cy="557358"/>
      </dsp:txXfrm>
    </dsp:sp>
    <dsp:sp modelId="{6BD27967-747F-42FD-A8A2-C4E41E47AFE1}">
      <dsp:nvSpPr>
        <dsp:cNvPr id="0" name=""/>
        <dsp:cNvSpPr/>
      </dsp:nvSpPr>
      <dsp:spPr>
        <a:xfrm>
          <a:off x="6385183" y="0"/>
          <a:ext cx="1979276" cy="4064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>
              <a:latin typeface="David" panose="020E0502060401010101" pitchFamily="34" charset="-79"/>
              <a:cs typeface="David" panose="020E0502060401010101" pitchFamily="34" charset="-79"/>
            </a:rPr>
            <a:t>תכנים </a:t>
          </a:r>
          <a:br>
            <a:rPr lang="en-US" sz="2000" kern="1200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sz="2000" kern="1200" dirty="0">
              <a:latin typeface="David" panose="020E0502060401010101" pitchFamily="34" charset="-79"/>
              <a:cs typeface="David" panose="020E0502060401010101" pitchFamily="34" charset="-79"/>
            </a:rPr>
            <a:t>שחייבים לשמר</a:t>
          </a:r>
        </a:p>
      </dsp:txBody>
      <dsp:txXfrm>
        <a:off x="6385183" y="0"/>
        <a:ext cx="1979276" cy="1219200"/>
      </dsp:txXfrm>
    </dsp:sp>
    <dsp:sp modelId="{B8E327A1-6617-4529-AFEF-BBFC92D16FCC}">
      <dsp:nvSpPr>
        <dsp:cNvPr id="0" name=""/>
        <dsp:cNvSpPr/>
      </dsp:nvSpPr>
      <dsp:spPr>
        <a:xfrm>
          <a:off x="6583111" y="1219968"/>
          <a:ext cx="1583421" cy="4701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>
              <a:latin typeface="David" panose="020E0502060401010101" pitchFamily="34" charset="-79"/>
              <a:cs typeface="David" panose="020E0502060401010101" pitchFamily="34" charset="-79"/>
            </a:rPr>
            <a:t>אסטרטגיה</a:t>
          </a:r>
        </a:p>
      </dsp:txBody>
      <dsp:txXfrm>
        <a:off x="6596881" y="1233738"/>
        <a:ext cx="1555881" cy="442608"/>
      </dsp:txXfrm>
    </dsp:sp>
    <dsp:sp modelId="{6D36A594-56E6-421A-B7BE-026AB7C1A429}">
      <dsp:nvSpPr>
        <dsp:cNvPr id="0" name=""/>
        <dsp:cNvSpPr/>
      </dsp:nvSpPr>
      <dsp:spPr>
        <a:xfrm>
          <a:off x="6583111" y="1762447"/>
          <a:ext cx="1583421" cy="4701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>
              <a:latin typeface="David" panose="020E0502060401010101" pitchFamily="34" charset="-79"/>
              <a:cs typeface="David" panose="020E0502060401010101" pitchFamily="34" charset="-79"/>
            </a:rPr>
            <a:t>משפט ציבורי </a:t>
          </a:r>
          <a:br>
            <a:rPr lang="en-US" sz="1600" kern="1200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sz="1600" kern="1200" dirty="0">
              <a:latin typeface="David" panose="020E0502060401010101" pitchFamily="34" charset="-79"/>
              <a:cs typeface="David" panose="020E0502060401010101" pitchFamily="34" charset="-79"/>
            </a:rPr>
            <a:t>(סוזי </a:t>
          </a:r>
          <a:r>
            <a:rPr lang="en-US" sz="1600" kern="1200" dirty="0">
              <a:latin typeface="David" panose="020E0502060401010101" pitchFamily="34" charset="-79"/>
              <a:cs typeface="David" panose="020E0502060401010101" pitchFamily="34" charset="-79"/>
            </a:rPr>
            <a:t>included</a:t>
          </a:r>
          <a:r>
            <a:rPr lang="he-IL" sz="1600" kern="1200" dirty="0">
              <a:latin typeface="David" panose="020E0502060401010101" pitchFamily="34" charset="-79"/>
              <a:cs typeface="David" panose="020E0502060401010101" pitchFamily="34" charset="-79"/>
            </a:rPr>
            <a:t>)</a:t>
          </a:r>
        </a:p>
      </dsp:txBody>
      <dsp:txXfrm>
        <a:off x="6596881" y="1776217"/>
        <a:ext cx="1555881" cy="442608"/>
      </dsp:txXfrm>
    </dsp:sp>
    <dsp:sp modelId="{9FC0ABCB-9194-4D92-9CD5-453C2D5C90C2}">
      <dsp:nvSpPr>
        <dsp:cNvPr id="0" name=""/>
        <dsp:cNvSpPr/>
      </dsp:nvSpPr>
      <dsp:spPr>
        <a:xfrm>
          <a:off x="6583111" y="2304925"/>
          <a:ext cx="1583421" cy="4701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>
              <a:latin typeface="David" panose="020E0502060401010101" pitchFamily="34" charset="-79"/>
              <a:cs typeface="David" panose="020E0502060401010101" pitchFamily="34" charset="-79"/>
            </a:rPr>
            <a:t>סיורי </a:t>
          </a:r>
          <a:r>
            <a:rPr lang="he-IL" sz="1600" kern="1200" dirty="0" err="1">
              <a:latin typeface="David" panose="020E0502060401010101" pitchFamily="34" charset="-79"/>
              <a:cs typeface="David" panose="020E0502060401010101" pitchFamily="34" charset="-79"/>
            </a:rPr>
            <a:t>הבטל"מ</a:t>
          </a:r>
          <a:endParaRPr lang="he-IL" sz="16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6596881" y="2318695"/>
        <a:ext cx="1555881" cy="442608"/>
      </dsp:txXfrm>
    </dsp:sp>
    <dsp:sp modelId="{17F5307D-8B4F-49F9-8F1E-EBFFE331B99A}">
      <dsp:nvSpPr>
        <dsp:cNvPr id="0" name=""/>
        <dsp:cNvSpPr/>
      </dsp:nvSpPr>
      <dsp:spPr>
        <a:xfrm>
          <a:off x="6583111" y="2847404"/>
          <a:ext cx="1583421" cy="4701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>
              <a:latin typeface="David" panose="020E0502060401010101" pitchFamily="34" charset="-79"/>
              <a:cs typeface="David" panose="020E0502060401010101" pitchFamily="34" charset="-79"/>
            </a:rPr>
            <a:t>כלכלה</a:t>
          </a:r>
          <a:br>
            <a:rPr lang="en-US" sz="1600" kern="1200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sz="1600" kern="1200" dirty="0">
              <a:latin typeface="David" panose="020E0502060401010101" pitchFamily="34" charset="-79"/>
              <a:cs typeface="David" panose="020E0502060401010101" pitchFamily="34" charset="-79"/>
            </a:rPr>
            <a:t> (עם מרצה אחר)</a:t>
          </a:r>
        </a:p>
      </dsp:txBody>
      <dsp:txXfrm>
        <a:off x="6596881" y="2861174"/>
        <a:ext cx="1555881" cy="442608"/>
      </dsp:txXfrm>
    </dsp:sp>
    <dsp:sp modelId="{7C3D1FF3-4FCE-45E0-8983-CAC3FE4494E7}">
      <dsp:nvSpPr>
        <dsp:cNvPr id="0" name=""/>
        <dsp:cNvSpPr/>
      </dsp:nvSpPr>
      <dsp:spPr>
        <a:xfrm>
          <a:off x="6583111" y="3389883"/>
          <a:ext cx="1583421" cy="4701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>
              <a:latin typeface="David" panose="020E0502060401010101" pitchFamily="34" charset="-79"/>
              <a:cs typeface="David" panose="020E0502060401010101" pitchFamily="34" charset="-79"/>
            </a:rPr>
            <a:t>חברה ישראלית</a:t>
          </a:r>
        </a:p>
      </dsp:txBody>
      <dsp:txXfrm>
        <a:off x="6596881" y="3403653"/>
        <a:ext cx="1555881" cy="4426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D3C3FD-4D2C-4E83-96C5-D0347C848810}">
      <dsp:nvSpPr>
        <dsp:cNvPr id="0" name=""/>
        <dsp:cNvSpPr/>
      </dsp:nvSpPr>
      <dsp:spPr>
        <a:xfrm>
          <a:off x="3526649" y="381319"/>
          <a:ext cx="1817996" cy="9490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0" bIns="10668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>
              <a:latin typeface="David" panose="020E0502060401010101" pitchFamily="34" charset="-79"/>
              <a:cs typeface="David" panose="020E0502060401010101" pitchFamily="34" charset="-79"/>
            </a:rPr>
            <a:t>מטלות- איכות ועומס</a:t>
          </a:r>
        </a:p>
      </dsp:txBody>
      <dsp:txXfrm>
        <a:off x="3526649" y="381319"/>
        <a:ext cx="1499847" cy="949025"/>
      </dsp:txXfrm>
    </dsp:sp>
    <dsp:sp modelId="{FA49E142-1487-446B-88F0-2D5F32CFBFD6}">
      <dsp:nvSpPr>
        <dsp:cNvPr id="0" name=""/>
        <dsp:cNvSpPr/>
      </dsp:nvSpPr>
      <dsp:spPr>
        <a:xfrm>
          <a:off x="3526649" y="1330344"/>
          <a:ext cx="1817996" cy="9490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0" bIns="10668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>
              <a:latin typeface="David" panose="020E0502060401010101" pitchFamily="34" charset="-79"/>
              <a:cs typeface="David" panose="020E0502060401010101" pitchFamily="34" charset="-79"/>
            </a:rPr>
            <a:t>רגל </a:t>
          </a:r>
          <a:br>
            <a:rPr lang="en-US" sz="1500" kern="1200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sz="1500" kern="1200" dirty="0">
              <a:latin typeface="David" panose="020E0502060401010101" pitchFamily="34" charset="-79"/>
              <a:cs typeface="David" panose="020E0502060401010101" pitchFamily="34" charset="-79"/>
            </a:rPr>
            <a:t>כלכלית</a:t>
          </a:r>
        </a:p>
      </dsp:txBody>
      <dsp:txXfrm>
        <a:off x="3526649" y="1330344"/>
        <a:ext cx="1499847" cy="949025"/>
      </dsp:txXfrm>
    </dsp:sp>
    <dsp:sp modelId="{B34890D9-558F-4B29-BD1E-549801240628}">
      <dsp:nvSpPr>
        <dsp:cNvPr id="0" name=""/>
        <dsp:cNvSpPr/>
      </dsp:nvSpPr>
      <dsp:spPr>
        <a:xfrm>
          <a:off x="3526649" y="2279369"/>
          <a:ext cx="1817996" cy="9490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0" bIns="10668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b="0" kern="1200" dirty="0">
              <a:latin typeface="David" panose="020E0502060401010101" pitchFamily="34" charset="-79"/>
              <a:cs typeface="David" panose="020E0502060401010101" pitchFamily="34" charset="-79"/>
            </a:rPr>
            <a:t>הנגשת המידע– </a:t>
          </a:r>
          <a:r>
            <a:rPr lang="he-IL" sz="1500" kern="1200" dirty="0">
              <a:latin typeface="David" panose="020E0502060401010101" pitchFamily="34" charset="-79"/>
              <a:cs typeface="David" panose="020E0502060401010101" pitchFamily="34" charset="-79"/>
            </a:rPr>
            <a:t>מקראה, פורטל, תרגום, </a:t>
          </a:r>
          <a:r>
            <a:rPr lang="he-IL" sz="1500" kern="1200" dirty="0" err="1">
              <a:latin typeface="David" panose="020E0502060401010101" pitchFamily="34" charset="-79"/>
              <a:cs typeface="David" panose="020E0502060401010101" pitchFamily="34" charset="-79"/>
            </a:rPr>
            <a:t>פודקסט</a:t>
          </a:r>
          <a:endParaRPr lang="he-IL" sz="15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3526649" y="2279369"/>
        <a:ext cx="1499847" cy="949025"/>
      </dsp:txXfrm>
    </dsp:sp>
    <dsp:sp modelId="{4A92379A-CE6D-4A25-91DD-78574F8A1011}">
      <dsp:nvSpPr>
        <dsp:cNvPr id="0" name=""/>
        <dsp:cNvSpPr/>
      </dsp:nvSpPr>
      <dsp:spPr>
        <a:xfrm>
          <a:off x="3526649" y="3228394"/>
          <a:ext cx="1817996" cy="9490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0" bIns="10668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>
              <a:latin typeface="David" panose="020E0502060401010101" pitchFamily="34" charset="-79"/>
              <a:cs typeface="David" panose="020E0502060401010101" pitchFamily="34" charset="-79"/>
            </a:rPr>
            <a:t>עבודה שנתית- מחשב נוסף</a:t>
          </a:r>
        </a:p>
      </dsp:txBody>
      <dsp:txXfrm>
        <a:off x="3526649" y="3228394"/>
        <a:ext cx="1499847" cy="949025"/>
      </dsp:txXfrm>
    </dsp:sp>
    <dsp:sp modelId="{B76C3ACB-5DF7-48FD-8E8E-8C358DA60030}">
      <dsp:nvSpPr>
        <dsp:cNvPr id="0" name=""/>
        <dsp:cNvSpPr/>
      </dsp:nvSpPr>
      <dsp:spPr>
        <a:xfrm>
          <a:off x="3526230" y="4177419"/>
          <a:ext cx="1818833" cy="9490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0" bIns="10668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>
              <a:latin typeface="David" panose="020E0502060401010101" pitchFamily="34" charset="-79"/>
              <a:cs typeface="David" panose="020E0502060401010101" pitchFamily="34" charset="-79"/>
            </a:rPr>
            <a:t>לימודי </a:t>
          </a:r>
          <a:r>
            <a:rPr lang="he-IL" sz="1500" kern="1200" dirty="0" err="1">
              <a:latin typeface="David" panose="020E0502060401010101" pitchFamily="34" charset="-79"/>
              <a:cs typeface="David" panose="020E0502060401010101" pitchFamily="34" charset="-79"/>
            </a:rPr>
            <a:t>בטל"ם</a:t>
          </a:r>
          <a:r>
            <a:rPr lang="he-IL" sz="1500" kern="1200" dirty="0">
              <a:latin typeface="David" panose="020E0502060401010101" pitchFamily="34" charset="-79"/>
              <a:cs typeface="David" panose="020E0502060401010101" pitchFamily="34" charset="-79"/>
            </a:rPr>
            <a:t>- רוחב </a:t>
          </a:r>
          <a:r>
            <a:rPr lang="en-US" sz="1500" kern="1200" dirty="0">
              <a:latin typeface="David" panose="020E0502060401010101" pitchFamily="34" charset="-79"/>
              <a:cs typeface="David" panose="020E0502060401010101" pitchFamily="34" charset="-79"/>
            </a:rPr>
            <a:t>vs</a:t>
          </a:r>
          <a:r>
            <a:rPr lang="he-IL" sz="1500" kern="1200" dirty="0">
              <a:latin typeface="David" panose="020E0502060401010101" pitchFamily="34" charset="-79"/>
              <a:cs typeface="David" panose="020E0502060401010101" pitchFamily="34" charset="-79"/>
            </a:rPr>
            <a:t> עומק</a:t>
          </a:r>
        </a:p>
      </dsp:txBody>
      <dsp:txXfrm>
        <a:off x="3526230" y="4177419"/>
        <a:ext cx="1500537" cy="949025"/>
      </dsp:txXfrm>
    </dsp:sp>
    <dsp:sp modelId="{361A4402-08F5-4D5E-864F-62226B849BCF}">
      <dsp:nvSpPr>
        <dsp:cNvPr id="0" name=""/>
        <dsp:cNvSpPr/>
      </dsp:nvSpPr>
      <dsp:spPr>
        <a:xfrm>
          <a:off x="4978931" y="1899"/>
          <a:ext cx="948550" cy="948550"/>
        </a:xfrm>
        <a:prstGeom prst="ellips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300" kern="1200" dirty="0">
              <a:latin typeface="David" panose="020E0502060401010101" pitchFamily="34" charset="-79"/>
              <a:cs typeface="David" panose="020E0502060401010101" pitchFamily="34" charset="-79"/>
            </a:rPr>
            <a:t>שיפור</a:t>
          </a:r>
        </a:p>
      </dsp:txBody>
      <dsp:txXfrm>
        <a:off x="5117843" y="140811"/>
        <a:ext cx="670726" cy="670726"/>
      </dsp:txXfrm>
    </dsp:sp>
    <dsp:sp modelId="{71F536B2-1B3E-4CF1-BBDA-377EA5EA192A}">
      <dsp:nvSpPr>
        <dsp:cNvPr id="0" name=""/>
        <dsp:cNvSpPr/>
      </dsp:nvSpPr>
      <dsp:spPr>
        <a:xfrm>
          <a:off x="760519" y="381319"/>
          <a:ext cx="1817160" cy="9490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0" bIns="10668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>
              <a:latin typeface="David" panose="020E0502060401010101" pitchFamily="34" charset="-79"/>
              <a:cs typeface="David" panose="020E0502060401010101" pitchFamily="34" charset="-79"/>
            </a:rPr>
            <a:t>מעמד </a:t>
          </a:r>
          <a:br>
            <a:rPr lang="en-US" sz="1500" kern="1200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sz="1500" kern="1200" dirty="0">
              <a:latin typeface="David" panose="020E0502060401010101" pitchFamily="34" charset="-79"/>
              <a:cs typeface="David" panose="020E0502060401010101" pitchFamily="34" charset="-79"/>
            </a:rPr>
            <a:t>המדריך, הצוות האורגני </a:t>
          </a:r>
          <a:r>
            <a:rPr lang="he-IL" sz="1500" b="1" kern="1200" dirty="0">
              <a:latin typeface="David" panose="020E0502060401010101" pitchFamily="34" charset="-79"/>
              <a:cs typeface="David" panose="020E0502060401010101" pitchFamily="34" charset="-79"/>
            </a:rPr>
            <a:t>והסגל</a:t>
          </a:r>
          <a:r>
            <a:rPr lang="he-IL" sz="1500" kern="1200" dirty="0">
              <a:latin typeface="David" panose="020E0502060401010101" pitchFamily="34" charset="-79"/>
              <a:cs typeface="David" panose="020E0502060401010101" pitchFamily="34" charset="-79"/>
            </a:rPr>
            <a:t> </a:t>
          </a:r>
          <a:br>
            <a:rPr lang="en-US" sz="1500" kern="1200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sz="1500" kern="1200" dirty="0">
              <a:latin typeface="David" panose="020E0502060401010101" pitchFamily="34" charset="-79"/>
              <a:cs typeface="David" panose="020E0502060401010101" pitchFamily="34" charset="-79"/>
            </a:rPr>
            <a:t>(ניתן עוד)</a:t>
          </a:r>
        </a:p>
      </dsp:txBody>
      <dsp:txXfrm>
        <a:off x="760519" y="381319"/>
        <a:ext cx="1499157" cy="949025"/>
      </dsp:txXfrm>
    </dsp:sp>
    <dsp:sp modelId="{1CD09771-A0DA-4D66-AD18-6F87AC327D35}">
      <dsp:nvSpPr>
        <dsp:cNvPr id="0" name=""/>
        <dsp:cNvSpPr/>
      </dsp:nvSpPr>
      <dsp:spPr>
        <a:xfrm>
          <a:off x="760519" y="1330344"/>
          <a:ext cx="1817160" cy="9490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0" bIns="10668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>
              <a:latin typeface="David" panose="020E0502060401010101" pitchFamily="34" charset="-79"/>
              <a:cs typeface="David" panose="020E0502060401010101" pitchFamily="34" charset="-79"/>
            </a:rPr>
            <a:t>לימודי האסטרטגיה וההתנסויות </a:t>
          </a:r>
          <a:br>
            <a:rPr lang="en-US" sz="1500" kern="1200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sz="1500" kern="1200" dirty="0">
              <a:latin typeface="David" panose="020E0502060401010101" pitchFamily="34" charset="-79"/>
              <a:cs typeface="David" panose="020E0502060401010101" pitchFamily="34" charset="-79"/>
            </a:rPr>
            <a:t>(צוותי מחקר)</a:t>
          </a:r>
        </a:p>
      </dsp:txBody>
      <dsp:txXfrm>
        <a:off x="760519" y="1330344"/>
        <a:ext cx="1499157" cy="949025"/>
      </dsp:txXfrm>
    </dsp:sp>
    <dsp:sp modelId="{A5694B29-4FC1-46E4-81CD-F131F3F18267}">
      <dsp:nvSpPr>
        <dsp:cNvPr id="0" name=""/>
        <dsp:cNvSpPr/>
      </dsp:nvSpPr>
      <dsp:spPr>
        <a:xfrm>
          <a:off x="760519" y="2279369"/>
          <a:ext cx="1817160" cy="9490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0" bIns="10668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>
              <a:latin typeface="David" panose="020E0502060401010101" pitchFamily="34" charset="-79"/>
              <a:cs typeface="David" panose="020E0502060401010101" pitchFamily="34" charset="-79"/>
            </a:rPr>
            <a:t>פרופ' </a:t>
          </a:r>
          <a:br>
            <a:rPr lang="en-US" sz="1500" kern="1200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sz="1500" kern="1200" dirty="0">
              <a:latin typeface="David" panose="020E0502060401010101" pitchFamily="34" charset="-79"/>
              <a:cs typeface="David" panose="020E0502060401010101" pitchFamily="34" charset="-79"/>
            </a:rPr>
            <a:t>יוסי בן ארצי, פרופ' סוזי נבות</a:t>
          </a:r>
        </a:p>
      </dsp:txBody>
      <dsp:txXfrm>
        <a:off x="760519" y="2279369"/>
        <a:ext cx="1499157" cy="949025"/>
      </dsp:txXfrm>
    </dsp:sp>
    <dsp:sp modelId="{C74A8FE9-7C6B-4400-B5CC-78BA75CB7716}">
      <dsp:nvSpPr>
        <dsp:cNvPr id="0" name=""/>
        <dsp:cNvSpPr/>
      </dsp:nvSpPr>
      <dsp:spPr>
        <a:xfrm>
          <a:off x="760519" y="3228394"/>
          <a:ext cx="1817160" cy="9490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0" bIns="10668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>
              <a:latin typeface="David" panose="020E0502060401010101" pitchFamily="34" charset="-79"/>
              <a:cs typeface="David" panose="020E0502060401010101" pitchFamily="34" charset="-79"/>
            </a:rPr>
            <a:t>החניכים עצמם- ניסיון, הטרוגניות, קידום (ניתן עוד)</a:t>
          </a:r>
        </a:p>
      </dsp:txBody>
      <dsp:txXfrm>
        <a:off x="760519" y="3228394"/>
        <a:ext cx="1499157" cy="949025"/>
      </dsp:txXfrm>
    </dsp:sp>
    <dsp:sp modelId="{DA86E73E-451F-415A-9C5C-2F5A7C49E9A6}">
      <dsp:nvSpPr>
        <dsp:cNvPr id="0" name=""/>
        <dsp:cNvSpPr/>
      </dsp:nvSpPr>
      <dsp:spPr>
        <a:xfrm>
          <a:off x="760519" y="4177419"/>
          <a:ext cx="1817160" cy="9490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0" bIns="10668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>
              <a:latin typeface="David" panose="020E0502060401010101" pitchFamily="34" charset="-79"/>
              <a:cs typeface="David" panose="020E0502060401010101" pitchFamily="34" charset="-79"/>
            </a:rPr>
            <a:t>גישת סמינר- מאמץ תוכני מרוכז</a:t>
          </a:r>
        </a:p>
      </dsp:txBody>
      <dsp:txXfrm>
        <a:off x="760519" y="4177419"/>
        <a:ext cx="1499157" cy="949025"/>
      </dsp:txXfrm>
    </dsp:sp>
    <dsp:sp modelId="{3492EA92-E4B4-459A-91DC-0D2E515F99F3}">
      <dsp:nvSpPr>
        <dsp:cNvPr id="0" name=""/>
        <dsp:cNvSpPr/>
      </dsp:nvSpPr>
      <dsp:spPr>
        <a:xfrm>
          <a:off x="2170612" y="1899"/>
          <a:ext cx="948550" cy="948550"/>
        </a:xfrm>
        <a:prstGeom prst="ellipse">
          <a:avLst/>
        </a:prstGeom>
        <a:solidFill>
          <a:schemeClr val="accent1">
            <a:shade val="80000"/>
            <a:hueOff val="709557"/>
            <a:satOff val="-39844"/>
            <a:lumOff val="34361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300" kern="1200" dirty="0">
              <a:latin typeface="David" panose="020E0502060401010101" pitchFamily="34" charset="-79"/>
              <a:cs typeface="David" panose="020E0502060401010101" pitchFamily="34" charset="-79"/>
            </a:rPr>
            <a:t>שימור</a:t>
          </a:r>
        </a:p>
      </dsp:txBody>
      <dsp:txXfrm>
        <a:off x="2309524" y="140811"/>
        <a:ext cx="670726" cy="6707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117" y="0"/>
            <a:ext cx="2944971" cy="496967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4" y="0"/>
            <a:ext cx="2944971" cy="496967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48C14B6-0347-4919-B164-5D14C7746E48}" type="datetimeFigureOut">
              <a:rPr lang="he-IL" smtClean="0"/>
              <a:t>כ"ט/תמוז/תשע"ז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117" y="9431258"/>
            <a:ext cx="2944971" cy="49696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4" y="9431258"/>
            <a:ext cx="2944971" cy="49696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BB85CE7-FF94-4CC2-99AB-1F87CC75DAE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97392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118" y="0"/>
            <a:ext cx="2944971" cy="496411"/>
          </a:xfrm>
          <a:prstGeom prst="rect">
            <a:avLst/>
          </a:prstGeom>
        </p:spPr>
        <p:txBody>
          <a:bodyPr vert="horz" lIns="91821" tIns="45911" rIns="91821" bIns="45911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5" y="0"/>
            <a:ext cx="2944971" cy="496411"/>
          </a:xfrm>
          <a:prstGeom prst="rect">
            <a:avLst/>
          </a:prstGeom>
        </p:spPr>
        <p:txBody>
          <a:bodyPr vert="horz" lIns="91821" tIns="45911" rIns="91821" bIns="45911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3739D31-59E4-43A0-BD5B-B6BA9D9C412F}" type="datetimeFigureOut">
              <a:rPr lang="he-IL"/>
              <a:pPr>
                <a:defRPr/>
              </a:pPr>
              <a:t>כ"ט/תמוז/תשע"ז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21" tIns="45911" rIns="91821" bIns="45911" rtlCol="1" anchor="ctr"/>
          <a:lstStyle/>
          <a:p>
            <a:pPr lvl="0"/>
            <a:endParaRPr lang="he-IL" noProof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609" y="4715909"/>
            <a:ext cx="5436870" cy="4467701"/>
          </a:xfrm>
          <a:prstGeom prst="rect">
            <a:avLst/>
          </a:prstGeom>
        </p:spPr>
        <p:txBody>
          <a:bodyPr vert="horz" lIns="91821" tIns="45911" rIns="91821" bIns="45911" rtlCol="1">
            <a:normAutofit/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118" y="9430092"/>
            <a:ext cx="2944971" cy="496411"/>
          </a:xfrm>
          <a:prstGeom prst="rect">
            <a:avLst/>
          </a:prstGeom>
        </p:spPr>
        <p:txBody>
          <a:bodyPr vert="horz" lIns="91821" tIns="45911" rIns="91821" bIns="45911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5" y="9430092"/>
            <a:ext cx="2944971" cy="496411"/>
          </a:xfrm>
          <a:prstGeom prst="rect">
            <a:avLst/>
          </a:prstGeom>
        </p:spPr>
        <p:txBody>
          <a:bodyPr vert="horz" lIns="91821" tIns="45911" rIns="91821" bIns="45911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FB6D50C-36D9-42E9-A371-F9AEB080429E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08975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48E430-6315-4B6D-A5A7-130DE98174D6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251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48E430-6315-4B6D-A5A7-130DE98174D6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474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6D50C-36D9-42E9-A371-F9AEB080429E}" type="slidenum">
              <a:rPr lang="he-IL" smtClean="0"/>
              <a:pPr>
                <a:defRPr/>
              </a:pPr>
              <a:t>33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1220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11.png"/><Relationship Id="rId4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11.png"/><Relationship Id="rId4" Type="http://schemas.openxmlformats.org/officeDocument/2006/relationships/image" Target="../media/image14.png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1.png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2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9.png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2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9.png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21.png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2.jpe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19.png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2.jpe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19.png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קופית כותרת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מלבן 4"/>
          <p:cNvSpPr/>
          <p:nvPr/>
        </p:nvSpPr>
        <p:spPr>
          <a:xfrm>
            <a:off x="-9525" y="6309376"/>
            <a:ext cx="2249488" cy="5040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מלבן 5"/>
          <p:cNvSpPr/>
          <p:nvPr userDrawn="1"/>
        </p:nvSpPr>
        <p:spPr>
          <a:xfrm>
            <a:off x="2313625" y="6309376"/>
            <a:ext cx="6784975" cy="5040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10" name="מציין מיקום של כותרת תחתונה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11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7064D18-8910-43C7-B330-A54905FCB70E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362E3-0B20-4E8F-AB3D-E9EAD37ECD39}" type="datetime8">
              <a:rPr lang="he-IL"/>
              <a:pPr>
                <a:defRPr/>
              </a:pPr>
              <a:t>23 יולי 17</a:t>
            </a:fld>
            <a:endParaRPr lang="he-IL"/>
          </a:p>
        </p:txBody>
      </p:sp>
      <p:sp>
        <p:nvSpPr>
          <p:cNvPr id="5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31A36-C161-4478-9452-BDE9A079D7A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מלבן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מלבן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5BE38-89CE-46EE-9203-76AEC88DEB8F}" type="datetime8">
              <a:rPr lang="he-IL"/>
              <a:pPr>
                <a:defRPr/>
              </a:pPr>
              <a:t>23 יולי 17</a:t>
            </a:fld>
            <a:endParaRPr lang="he-IL"/>
          </a:p>
        </p:txBody>
      </p:sp>
      <p:sp>
        <p:nvSpPr>
          <p:cNvPr id="8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EA940-C43A-4E5F-B152-CA5E729D17C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57224" y="110993"/>
            <a:ext cx="7215237" cy="646331"/>
          </a:xfrm>
          <a:noFill/>
          <a:ln>
            <a:noFill/>
          </a:ln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 dirty="0"/>
              <a:t>לחץ כדי לערוך סגנון כותרת של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457200" indent="-457200" algn="r" rtl="1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Blip>
                <a:blip r:embed="rId2"/>
              </a:buBlip>
              <a:defRPr lang="he-IL" sz="2400" b="0" smtClean="0">
                <a:solidFill>
                  <a:schemeClr val="tx2"/>
                </a:solidFill>
                <a:effectLst/>
                <a:latin typeface="+mn-lt"/>
                <a:ea typeface="+mn-ea"/>
                <a:cs typeface="David" pitchFamily="2" charset="-79"/>
              </a:defRPr>
            </a:lvl1pPr>
            <a:lvl2pPr marL="457200" indent="-457200" algn="r" rtl="1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Blip>
                <a:blip r:embed="rId2"/>
              </a:buBlip>
              <a:defRPr lang="he-IL" sz="2400" b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David" pitchFamily="2" charset="-79"/>
              </a:defRPr>
            </a:lvl2pPr>
            <a:lvl3pPr marL="457200" indent="-457200" algn="r" rtl="1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Blip>
                <a:blip r:embed="rId2"/>
              </a:buBlip>
              <a:defRPr lang="he-IL" sz="2400" b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David" pitchFamily="2" charset="-79"/>
              </a:defRPr>
            </a:lvl3pPr>
            <a:lvl4pPr marL="457200" indent="-457200" algn="r" rtl="1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Blip>
                <a:blip r:embed="rId2"/>
              </a:buBlip>
              <a:defRPr lang="he-IL" sz="2400" b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David" pitchFamily="2" charset="-79"/>
              </a:defRPr>
            </a:lvl4pPr>
            <a:lvl5pPr marL="457200" indent="-457200" algn="r" rtl="1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Blip>
                <a:blip r:embed="rId2"/>
              </a:buBlip>
              <a:defRPr lang="he-IL" sz="2400" b="0" dirty="0">
                <a:solidFill>
                  <a:schemeClr val="tx2"/>
                </a:solidFill>
                <a:effectLst/>
                <a:latin typeface="+mn-lt"/>
                <a:ea typeface="+mn-ea"/>
                <a:cs typeface="Davi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</p:spTree>
    <p:extLst>
      <p:ext uri="{BB962C8B-B14F-4D97-AF65-F5344CB8AC3E}">
        <p14:creationId xmlns:p14="http://schemas.microsoft.com/office/powerpoint/2010/main" val="1541098927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31781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569781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347869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-51003"/>
            <a:ext cx="735811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0833916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-51005"/>
            <a:ext cx="735811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8720675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-51005"/>
            <a:ext cx="735811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97720987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-51005"/>
            <a:ext cx="735811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5686918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8CCB8-D8B0-4E8F-91F2-F04D739502EE}" type="datetime8">
              <a:rPr lang="he-IL"/>
              <a:pPr>
                <a:defRPr/>
              </a:pPr>
              <a:t>23 יולי 17</a:t>
            </a:fld>
            <a:endParaRPr lang="he-IL"/>
          </a:p>
        </p:txBody>
      </p:sp>
      <p:sp>
        <p:nvSpPr>
          <p:cNvPr id="5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CA12D-B90F-4FD1-BDE1-6100E670AFE3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-51005"/>
            <a:ext cx="735811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66748574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-51005"/>
            <a:ext cx="735811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97484630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-51005"/>
            <a:ext cx="735811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77181119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214294"/>
            <a:ext cx="7358114" cy="669731"/>
          </a:xfrm>
          <a:prstGeom prst="rect">
            <a:avLst/>
          </a:prstGeom>
        </p:spPr>
        <p:txBody>
          <a:bodyPr/>
          <a:lstStyle>
            <a:lvl1pPr>
              <a:defRPr sz="40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28295400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3293633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3289612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34951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0" descr="TohadOw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300" y="79375"/>
            <a:ext cx="6397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57486867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17625" y="142852"/>
            <a:ext cx="6483350" cy="582612"/>
          </a:xfrm>
        </p:spPr>
        <p:txBody>
          <a:bodyPr/>
          <a:lstStyle/>
          <a:p>
            <a:r>
              <a:t>קווי תיאום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89560307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9" descr="fin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629" y="0"/>
            <a:ext cx="921662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מלבן 13"/>
          <p:cNvSpPr>
            <a:spLocks noChangeArrowheads="1"/>
          </p:cNvSpPr>
          <p:nvPr userDrawn="1"/>
        </p:nvSpPr>
        <p:spPr bwMode="auto">
          <a:xfrm>
            <a:off x="2483644" y="3524250"/>
            <a:ext cx="224313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>
              <a:defRPr/>
            </a:pPr>
            <a:r>
              <a:rPr lang="he-IL" altLang="he-IL" sz="1050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אמ"ץ | חטיבת תוה"ד</a:t>
            </a:r>
          </a:p>
        </p:txBody>
      </p:sp>
      <p:pic>
        <p:nvPicPr>
          <p:cNvPr id="6" name="תמונה 5" descr="amatz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75410" y="1738314"/>
            <a:ext cx="1157288" cy="145732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  <p:pic>
        <p:nvPicPr>
          <p:cNvPr id="7" name="תמונה 6" descr="SemelTohad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907381" y="1844676"/>
            <a:ext cx="1147763" cy="1147763"/>
          </a:xfrm>
          <a:prstGeom prst="rect">
            <a:avLst/>
          </a:prstGeom>
          <a:noFill/>
          <a:ln>
            <a:noFill/>
          </a:ln>
          <a:effectLst>
            <a:outerShdw blurRad="50800" dist="38100" dir="5400000" sx="102000" sy="102000" algn="t" rotWithShape="0">
              <a:prstClr val="black"/>
            </a:outerShdw>
          </a:effectLst>
        </p:spPr>
      </p:pic>
      <p:pic>
        <p:nvPicPr>
          <p:cNvPr id="8" name="תמונה 7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81000" y="1924051"/>
            <a:ext cx="1223963" cy="989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מלבן 17"/>
          <p:cNvSpPr>
            <a:spLocks noChangeArrowheads="1"/>
          </p:cNvSpPr>
          <p:nvPr userDrawn="1"/>
        </p:nvSpPr>
        <p:spPr bwMode="auto">
          <a:xfrm>
            <a:off x="-36910" y="3514725"/>
            <a:ext cx="2544366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>
              <a:defRPr/>
            </a:pPr>
            <a:r>
              <a:rPr lang="he-IL" altLang="he-IL" sz="1050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המכללה לפו"ם | פו"ם אפק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704975" y="4889500"/>
            <a:ext cx="3773556" cy="647700"/>
          </a:xfrm>
        </p:spPr>
        <p:txBody>
          <a:bodyPr/>
          <a:lstStyle>
            <a:lvl1pPr marL="0" indent="0" algn="r">
              <a:lnSpc>
                <a:spcPct val="100000"/>
              </a:lnSpc>
              <a:buNone/>
              <a:defRPr sz="135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he-IL" dirty="0"/>
              <a:t>לחץ כדי לערוך סגנון כותרת משנה של תבנית בסיס</a:t>
            </a:r>
          </a:p>
        </p:txBody>
      </p:sp>
      <p:sp>
        <p:nvSpPr>
          <p:cNvPr id="9" name="כותרת 8"/>
          <p:cNvSpPr>
            <a:spLocks noGrp="1"/>
          </p:cNvSpPr>
          <p:nvPr>
            <p:ph type="title"/>
          </p:nvPr>
        </p:nvSpPr>
        <p:spPr>
          <a:xfrm>
            <a:off x="381000" y="4114800"/>
            <a:ext cx="5105400" cy="685800"/>
          </a:xfrm>
        </p:spPr>
        <p:txBody>
          <a:bodyPr/>
          <a:lstStyle>
            <a:lvl1pPr>
              <a:defRPr sz="21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82118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מלבן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מלבן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7" name="מציין מיקום של תאריך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A18D3-CF44-4DA4-92FF-9E8A42BA6384}" type="datetime8">
              <a:rPr lang="he-IL"/>
              <a:pPr>
                <a:defRPr/>
              </a:pPr>
              <a:t>23 יולי 17</a:t>
            </a:fld>
            <a:endParaRPr lang="he-IL"/>
          </a:p>
        </p:txBody>
      </p:sp>
      <p:sp>
        <p:nvSpPr>
          <p:cNvPr id="8" name="מציין מיקום של מספר שקופית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E1DE126-49D6-4DF5-9651-93ADC7DCC37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  <p:sp>
        <p:nvSpPr>
          <p:cNvPr id="9" name="מציין מיקום של כותרת תחתונה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9" descr="fin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629" y="0"/>
            <a:ext cx="921662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מלבן 13"/>
          <p:cNvSpPr>
            <a:spLocks noChangeArrowheads="1"/>
          </p:cNvSpPr>
          <p:nvPr userDrawn="1"/>
        </p:nvSpPr>
        <p:spPr bwMode="auto">
          <a:xfrm>
            <a:off x="2483644" y="3524250"/>
            <a:ext cx="224313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>
              <a:defRPr/>
            </a:pPr>
            <a:r>
              <a:rPr lang="he-IL" altLang="he-IL" sz="1050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אמ"ץ | חטיבת תוה"ד</a:t>
            </a:r>
          </a:p>
        </p:txBody>
      </p:sp>
      <p:pic>
        <p:nvPicPr>
          <p:cNvPr id="6" name="תמונה 5" descr="amatz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75410" y="1738314"/>
            <a:ext cx="1157288" cy="145732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  <p:pic>
        <p:nvPicPr>
          <p:cNvPr id="7" name="תמונה 6" descr="SemelTohad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907381" y="1844676"/>
            <a:ext cx="1147763" cy="1147763"/>
          </a:xfrm>
          <a:prstGeom prst="rect">
            <a:avLst/>
          </a:prstGeom>
          <a:noFill/>
          <a:ln>
            <a:noFill/>
          </a:ln>
          <a:effectLst>
            <a:outerShdw blurRad="50800" dist="38100" dir="5400000" sx="102000" sy="102000" algn="t" rotWithShape="0">
              <a:prstClr val="black"/>
            </a:outerShdw>
          </a:effectLst>
        </p:spPr>
      </p:pic>
      <p:pic>
        <p:nvPicPr>
          <p:cNvPr id="8" name="תמונה 7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81000" y="1924051"/>
            <a:ext cx="1223963" cy="989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מלבן 17"/>
          <p:cNvSpPr>
            <a:spLocks noChangeArrowheads="1"/>
          </p:cNvSpPr>
          <p:nvPr userDrawn="1"/>
        </p:nvSpPr>
        <p:spPr bwMode="auto">
          <a:xfrm>
            <a:off x="-36910" y="3514725"/>
            <a:ext cx="2544366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>
              <a:defRPr/>
            </a:pPr>
            <a:r>
              <a:rPr lang="he-IL" altLang="he-IL" sz="1050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המכללה לפו"ם | פו"ם אפק</a:t>
            </a:r>
          </a:p>
        </p:txBody>
      </p:sp>
      <p:sp>
        <p:nvSpPr>
          <p:cNvPr id="15" name="כותרת משנה 2"/>
          <p:cNvSpPr>
            <a:spLocks noGrp="1"/>
          </p:cNvSpPr>
          <p:nvPr>
            <p:ph type="subTitle" idx="1"/>
          </p:nvPr>
        </p:nvSpPr>
        <p:spPr>
          <a:xfrm>
            <a:off x="1704975" y="4889500"/>
            <a:ext cx="3773556" cy="647700"/>
          </a:xfrm>
        </p:spPr>
        <p:txBody>
          <a:bodyPr/>
          <a:lstStyle>
            <a:lvl1pPr marL="0" indent="0" algn="r">
              <a:lnSpc>
                <a:spcPct val="100000"/>
              </a:lnSpc>
              <a:buNone/>
              <a:defRPr sz="135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he-IL" dirty="0"/>
              <a:t>לחץ כדי לערוך סגנון כותרת משנה של תבנית בסיס</a:t>
            </a:r>
          </a:p>
        </p:txBody>
      </p:sp>
      <p:sp>
        <p:nvSpPr>
          <p:cNvPr id="16" name="כותרת 8"/>
          <p:cNvSpPr>
            <a:spLocks noGrp="1"/>
          </p:cNvSpPr>
          <p:nvPr>
            <p:ph type="title"/>
          </p:nvPr>
        </p:nvSpPr>
        <p:spPr>
          <a:xfrm>
            <a:off x="381000" y="4114800"/>
            <a:ext cx="5105400" cy="685800"/>
          </a:xfrm>
        </p:spPr>
        <p:txBody>
          <a:bodyPr/>
          <a:lstStyle>
            <a:lvl1pPr>
              <a:defRPr sz="21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180940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2123728" y="188640"/>
            <a:ext cx="6934200" cy="511156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876800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  <a:lvl2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35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35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2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200" b="0" dirty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654487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9" descr="reka-new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" y="838200"/>
            <a:ext cx="9136856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1981200" y="250844"/>
            <a:ext cx="6934200" cy="815956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648200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  <a:lvl2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35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35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2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200" b="0" dirty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886267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9" descr="reka-new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" y="838200"/>
            <a:ext cx="9136856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1981200" y="250844"/>
            <a:ext cx="6934200" cy="815956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343400" y="1524000"/>
            <a:ext cx="4572000" cy="4648200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  <a:lvl2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35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35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2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200" b="0" dirty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sp>
        <p:nvSpPr>
          <p:cNvPr id="9" name="מציין מיקום של תמונה 8"/>
          <p:cNvSpPr>
            <a:spLocks noGrp="1"/>
          </p:cNvSpPr>
          <p:nvPr>
            <p:ph type="pic" sz="quarter" idx="10"/>
          </p:nvPr>
        </p:nvSpPr>
        <p:spPr>
          <a:xfrm>
            <a:off x="304800" y="1524000"/>
            <a:ext cx="3886200" cy="4648200"/>
          </a:xfrm>
        </p:spPr>
        <p:txBody>
          <a:bodyPr/>
          <a:lstStyle/>
          <a:p>
            <a:pPr lvl="0"/>
            <a:r>
              <a:rPr lang="he-IL" noProof="0"/>
              <a:t>לחץ על הסמל כדי להוסיף תמונה</a:t>
            </a:r>
          </a:p>
        </p:txBody>
      </p:sp>
    </p:spTree>
    <p:extLst>
      <p:ext uri="{BB962C8B-B14F-4D97-AF65-F5344CB8AC3E}">
        <p14:creationId xmlns:p14="http://schemas.microsoft.com/office/powerpoint/2010/main" val="39589437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714876" y="1500174"/>
            <a:ext cx="4200524" cy="4648200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  <a:lvl2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35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35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2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200" b="0" dirty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sp>
        <p:nvSpPr>
          <p:cNvPr id="4" name="מציין מיקום תוכן 2"/>
          <p:cNvSpPr>
            <a:spLocks noGrp="1"/>
          </p:cNvSpPr>
          <p:nvPr>
            <p:ph idx="10"/>
          </p:nvPr>
        </p:nvSpPr>
        <p:spPr>
          <a:xfrm>
            <a:off x="285720" y="1500174"/>
            <a:ext cx="4214842" cy="4648200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  <a:lvl2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35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35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2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200" b="0" dirty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</p:spTree>
    <p:extLst>
      <p:ext uri="{BB962C8B-B14F-4D97-AF65-F5344CB8AC3E}">
        <p14:creationId xmlns:p14="http://schemas.microsoft.com/office/powerpoint/2010/main" val="41852462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ריק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 algn="r" rtl="1" eaLnBrk="1" hangingPunct="1">
              <a:defRPr b="1">
                <a:solidFill>
                  <a:prstClr val="black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A26576A8-4AF4-49A0-A794-EB0E4028EEF4}" type="datetimeFigureOut">
              <a:rPr lang="he-IL"/>
              <a:pPr>
                <a:defRPr/>
              </a:pPr>
              <a:t>כ"ט/תמוז/תשע"ז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 algn="r" rtl="1" eaLnBrk="1" hangingPunct="1">
              <a:defRPr b="1">
                <a:solidFill>
                  <a:prstClr val="black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 algn="r" rtl="1" eaLnBrk="1" hangingPunct="1">
              <a:defRPr b="1">
                <a:solidFill>
                  <a:prstClr val="black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7B7BF6D0-9503-4885-80FC-27034DDF09FE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63832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מרכז דד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altam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503" y="0"/>
            <a:ext cx="927497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rtlCol="1">
            <a:noAutofit/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lang="he-IL" sz="2100" b="1" kern="1200" dirty="0">
                <a:solidFill>
                  <a:schemeClr val="tx1"/>
                </a:solidFill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6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buSzPct val="119000"/>
              <a:buFont typeface="Guttman Hatzvi" pitchFamily="2" charset="-79"/>
              <a:buChar char="■"/>
              <a:defRPr sz="1500" b="1">
                <a:latin typeface="Guttman Hatzvi" pitchFamily="2" charset="-79"/>
                <a:cs typeface="Guttman Hatzvi" pitchFamily="2" charset="-79"/>
              </a:defRPr>
            </a:lvl1pPr>
            <a:lvl2pPr>
              <a:lnSpc>
                <a:spcPct val="150000"/>
              </a:lnSpc>
              <a:buSzPct val="75000"/>
              <a:buFont typeface="Wingdings 3" pitchFamily="18" charset="2"/>
              <a:buChar char=""/>
              <a:defRPr sz="1500" b="1">
                <a:latin typeface="Guttman Hatzvi" pitchFamily="2" charset="-79"/>
                <a:cs typeface="Guttman Hatzvi" pitchFamily="2" charset="-79"/>
              </a:defRPr>
            </a:lvl2pPr>
            <a:lvl3pPr>
              <a:lnSpc>
                <a:spcPct val="150000"/>
              </a:lnSpc>
              <a:defRPr sz="1500" b="1">
                <a:latin typeface="Guttman Hatzvi" pitchFamily="2" charset="-79"/>
                <a:cs typeface="Guttman Hatzvi" pitchFamily="2" charset="-79"/>
              </a:defRPr>
            </a:lvl3pPr>
            <a:lvl4pPr>
              <a:lnSpc>
                <a:spcPct val="150000"/>
              </a:lnSpc>
              <a:defRPr sz="1500" b="1">
                <a:latin typeface="Guttman Hatzvi" pitchFamily="2" charset="-79"/>
                <a:cs typeface="Guttman Hatzvi" pitchFamily="2" charset="-79"/>
              </a:defRPr>
            </a:lvl4pPr>
            <a:lvl5pPr>
              <a:lnSpc>
                <a:spcPct val="150000"/>
              </a:lnSpc>
              <a:defRPr sz="1500" b="1">
                <a:latin typeface="Guttman Hatzvi" pitchFamily="2" charset="-79"/>
                <a:cs typeface="Guttman Hatzvi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</p:spTree>
    <p:extLst>
      <p:ext uri="{BB962C8B-B14F-4D97-AF65-F5344CB8AC3E}">
        <p14:creationId xmlns:p14="http://schemas.microsoft.com/office/powerpoint/2010/main" val="13805986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כותרת ודיאגרמה או תרשים ארגונ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4213" y="44450"/>
            <a:ext cx="7772400" cy="5762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SmartArt 2"/>
          <p:cNvSpPr>
            <a:spLocks noGrp="1"/>
          </p:cNvSpPr>
          <p:nvPr>
            <p:ph type="dgm" idx="1"/>
          </p:nvPr>
        </p:nvSpPr>
        <p:spPr>
          <a:xfrm>
            <a:off x="468313" y="1341438"/>
            <a:ext cx="8424862" cy="5040312"/>
          </a:xfrm>
        </p:spPr>
        <p:txBody>
          <a:bodyPr/>
          <a:lstStyle/>
          <a:p>
            <a:pPr lvl="0"/>
            <a:endParaRPr lang="he-IL" noProof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90534" y="5786454"/>
            <a:ext cx="5905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1"/>
                </a:solidFill>
              </a:defRPr>
            </a:lvl1pPr>
          </a:lstStyle>
          <a:p>
            <a:fld id="{240D5ECE-8B49-45CD-BE81-EF81920D196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795360"/>
      </p:ext>
    </p:extLst>
  </p:cSld>
  <p:clrMapOvr>
    <a:masterClrMapping/>
  </p:clrMapOvr>
  <p:transition spd="slow">
    <p:random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תמונה 11" descr="fin-2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-73034" y="0"/>
            <a:ext cx="9217034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כותרת משנה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1704975" y="4743450"/>
            <a:ext cx="3773556" cy="609600"/>
          </a:xfrm>
        </p:spPr>
        <p:txBody>
          <a:bodyPr/>
          <a:lstStyle>
            <a:lvl1pPr marL="0" indent="0" algn="r">
              <a:buNone/>
              <a:defRPr sz="18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 dirty="0"/>
              <a:t>תת כותרת</a:t>
            </a:r>
          </a:p>
        </p:txBody>
      </p:sp>
      <p:sp>
        <p:nvSpPr>
          <p:cNvPr id="9" name="כותרת 8"/>
          <p:cNvSpPr>
            <a:spLocks noGrp="1"/>
          </p:cNvSpPr>
          <p:nvPr userDrawn="1">
            <p:ph type="title" hasCustomPrompt="1"/>
          </p:nvPr>
        </p:nvSpPr>
        <p:spPr>
          <a:xfrm>
            <a:off x="381000" y="4114800"/>
            <a:ext cx="5105400" cy="6858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he-IL" dirty="0"/>
              <a:t>כותרת</a:t>
            </a:r>
          </a:p>
        </p:txBody>
      </p:sp>
      <p:sp>
        <p:nvSpPr>
          <p:cNvPr id="10" name="TextBox 9"/>
          <p:cNvSpPr txBox="1"/>
          <p:nvPr userDrawn="1"/>
        </p:nvSpPr>
        <p:spPr bwMode="auto">
          <a:xfrm>
            <a:off x="2209800" y="1575257"/>
            <a:ext cx="1447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he-IL" sz="2200" b="1" kern="0" dirty="0">
              <a:solidFill>
                <a:srgbClr val="FFFFFF"/>
              </a:solidFill>
              <a:latin typeface="Times New Roman"/>
              <a:cs typeface="Arial"/>
            </a:endParaRPr>
          </a:p>
        </p:txBody>
      </p:sp>
      <p:sp>
        <p:nvSpPr>
          <p:cNvPr id="20" name="מלבן 19"/>
          <p:cNvSpPr/>
          <p:nvPr userDrawn="1"/>
        </p:nvSpPr>
        <p:spPr>
          <a:xfrm>
            <a:off x="395733" y="3530798"/>
            <a:ext cx="22426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he-IL" sz="1400" b="1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אמ"ץ | חטיבת תוה"ד</a:t>
            </a:r>
          </a:p>
        </p:txBody>
      </p:sp>
      <p:pic>
        <p:nvPicPr>
          <p:cNvPr id="22" name="תמונה 21" descr="amatz.png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1651153" y="1714500"/>
            <a:ext cx="1156826" cy="145795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  <p:pic>
        <p:nvPicPr>
          <p:cNvPr id="23" name="תמונה 22" descr="SemelTohad.png"/>
          <p:cNvPicPr>
            <a:picLocks noChangeAspect="1"/>
          </p:cNvPicPr>
          <p:nvPr userDrawn="1"/>
        </p:nvPicPr>
        <p:blipFill>
          <a:blip r:embed="rId4" cstate="screen"/>
          <a:stretch>
            <a:fillRect/>
          </a:stretch>
        </p:blipFill>
        <p:spPr>
          <a:xfrm>
            <a:off x="353905" y="1877905"/>
            <a:ext cx="1147114" cy="1147114"/>
          </a:xfrm>
          <a:prstGeom prst="rect">
            <a:avLst/>
          </a:prstGeom>
          <a:noFill/>
          <a:ln>
            <a:noFill/>
          </a:ln>
          <a:effectLst>
            <a:outerShdw blurRad="50800" dist="38100" dir="5400000" sx="102000" sy="102000" algn="t" rotWithShape="0">
              <a:prstClr val="black"/>
            </a:outerShdw>
          </a:effectLst>
        </p:spPr>
      </p:pic>
    </p:spTree>
    <p:extLst>
      <p:ext uri="{BB962C8B-B14F-4D97-AF65-F5344CB8AC3E}">
        <p14:creationId xmlns:p14="http://schemas.microsoft.com/office/powerpoint/2010/main" val="4853110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1981200" y="250844"/>
            <a:ext cx="6934200" cy="511156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876800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  <a:lvl2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8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8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6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600" b="0" dirty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08939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של תאריך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CECDA2C-2A61-4671-828D-A716FBCD0964}" type="datetime8">
              <a:rPr lang="he-IL"/>
              <a:pPr>
                <a:defRPr/>
              </a:pPr>
              <a:t>23 יולי 17</a:t>
            </a:fld>
            <a:endParaRPr lang="he-IL"/>
          </a:p>
        </p:txBody>
      </p:sp>
      <p:sp>
        <p:nvSpPr>
          <p:cNvPr id="6" name="מציין מיקום של מספר שקופית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DE9F450-A7CD-4915-AE7E-FF77A71CFB6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  <p:sp>
        <p:nvSpPr>
          <p:cNvPr id="7" name="מציין מיקום של כותרת תחתונה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reka-new1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>
          <a:xfrm>
            <a:off x="3166" y="838200"/>
            <a:ext cx="9137667" cy="5486400"/>
          </a:xfrm>
          <a:prstGeom prst="rect">
            <a:avLst/>
          </a:prstGeom>
        </p:spPr>
      </p:pic>
      <p:sp>
        <p:nvSpPr>
          <p:cNvPr id="4" name="כותרת 1"/>
          <p:cNvSpPr>
            <a:spLocks noGrp="1"/>
          </p:cNvSpPr>
          <p:nvPr>
            <p:ph type="title" hasCustomPrompt="1"/>
          </p:nvPr>
        </p:nvSpPr>
        <p:spPr>
          <a:xfrm>
            <a:off x="1981200" y="250844"/>
            <a:ext cx="6934200" cy="815956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</a:lstStyle>
          <a:p>
            <a:r>
              <a:rPr lang="he-IL" dirty="0"/>
              <a:t>לחץ כדי לערוך סגנון כותרת של תבנית בסיס</a:t>
            </a:r>
            <a:br>
              <a:rPr lang="he-IL" dirty="0"/>
            </a:br>
            <a:r>
              <a:rPr lang="he-IL" dirty="0"/>
              <a:t>שתי שורות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648200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  <a:lvl2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8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8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6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600" b="0" dirty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he-IL" dirty="0"/>
          </a:p>
        </p:txBody>
      </p:sp>
      <p:pic>
        <p:nvPicPr>
          <p:cNvPr id="6" name="תמונה 5" descr="amatz.png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1143000" y="152400"/>
            <a:ext cx="760568" cy="95854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  <p:pic>
        <p:nvPicPr>
          <p:cNvPr id="7" name="תמונה 6" descr="SemelTohad.png"/>
          <p:cNvPicPr>
            <a:picLocks noChangeAspect="1"/>
          </p:cNvPicPr>
          <p:nvPr userDrawn="1"/>
        </p:nvPicPr>
        <p:blipFill>
          <a:blip r:embed="rId4" cstate="screen"/>
          <a:stretch>
            <a:fillRect/>
          </a:stretch>
        </p:blipFill>
        <p:spPr>
          <a:xfrm>
            <a:off x="225089" y="262567"/>
            <a:ext cx="754182" cy="75418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sx="102000" sy="102000" algn="t" rotWithShape="0">
              <a:prstClr val="black"/>
            </a:outerShdw>
          </a:effectLst>
        </p:spPr>
      </p:pic>
    </p:spTree>
    <p:extLst>
      <p:ext uri="{BB962C8B-B14F-4D97-AF65-F5344CB8AC3E}">
        <p14:creationId xmlns:p14="http://schemas.microsoft.com/office/powerpoint/2010/main" val="239120291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reka-new1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>
          <a:xfrm>
            <a:off x="3166" y="838200"/>
            <a:ext cx="9137667" cy="5486400"/>
          </a:xfrm>
          <a:prstGeom prst="rect">
            <a:avLst/>
          </a:prstGeom>
        </p:spPr>
      </p:pic>
      <p:sp>
        <p:nvSpPr>
          <p:cNvPr id="4" name="כותרת 1"/>
          <p:cNvSpPr>
            <a:spLocks noGrp="1"/>
          </p:cNvSpPr>
          <p:nvPr>
            <p:ph type="title" hasCustomPrompt="1"/>
          </p:nvPr>
        </p:nvSpPr>
        <p:spPr>
          <a:xfrm>
            <a:off x="1981200" y="250844"/>
            <a:ext cx="6934200" cy="815956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</a:lstStyle>
          <a:p>
            <a:r>
              <a:rPr lang="he-IL" dirty="0"/>
              <a:t>לחץ כדי לערוך סגנון כותרת של תבנית בסיס</a:t>
            </a:r>
            <a:br>
              <a:rPr lang="he-IL" dirty="0"/>
            </a:br>
            <a:r>
              <a:rPr lang="he-IL" dirty="0"/>
              <a:t>שתי שורות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343400" y="1524000"/>
            <a:ext cx="4572000" cy="4648200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  <a:lvl2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8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8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6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600" b="0" dirty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he-IL" dirty="0"/>
          </a:p>
        </p:txBody>
      </p:sp>
      <p:pic>
        <p:nvPicPr>
          <p:cNvPr id="6" name="תמונה 5" descr="amatz.png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1143000" y="152400"/>
            <a:ext cx="760568" cy="95854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  <p:pic>
        <p:nvPicPr>
          <p:cNvPr id="7" name="תמונה 6" descr="SemelTohad.png"/>
          <p:cNvPicPr>
            <a:picLocks noChangeAspect="1"/>
          </p:cNvPicPr>
          <p:nvPr userDrawn="1"/>
        </p:nvPicPr>
        <p:blipFill>
          <a:blip r:embed="rId4" cstate="screen"/>
          <a:stretch>
            <a:fillRect/>
          </a:stretch>
        </p:blipFill>
        <p:spPr>
          <a:xfrm>
            <a:off x="225089" y="262567"/>
            <a:ext cx="754182" cy="75418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sx="102000" sy="102000" algn="t" rotWithShape="0">
              <a:prstClr val="black"/>
            </a:outerShdw>
          </a:effectLst>
        </p:spPr>
      </p:pic>
      <p:sp>
        <p:nvSpPr>
          <p:cNvPr id="9" name="מציין מיקום של תמונה 8"/>
          <p:cNvSpPr>
            <a:spLocks noGrp="1"/>
          </p:cNvSpPr>
          <p:nvPr>
            <p:ph type="pic" sz="quarter" idx="10"/>
          </p:nvPr>
        </p:nvSpPr>
        <p:spPr>
          <a:xfrm>
            <a:off x="304800" y="1524000"/>
            <a:ext cx="3886200" cy="4648200"/>
          </a:xfrm>
        </p:spPr>
        <p:txBody>
          <a:bodyPr/>
          <a:lstStyle/>
          <a:p>
            <a:r>
              <a:rPr lang="he-IL"/>
              <a:t>לחץ על הסמל כדי להוסיף תמונה</a:t>
            </a:r>
          </a:p>
        </p:txBody>
      </p:sp>
    </p:spTree>
    <p:extLst>
      <p:ext uri="{BB962C8B-B14F-4D97-AF65-F5344CB8AC3E}">
        <p14:creationId xmlns:p14="http://schemas.microsoft.com/office/powerpoint/2010/main" val="75309246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7490899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תמונה 11" descr="fin-2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-73034" y="0"/>
            <a:ext cx="9217034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כותרת משנה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1704975" y="4743450"/>
            <a:ext cx="3773556" cy="609600"/>
          </a:xfrm>
        </p:spPr>
        <p:txBody>
          <a:bodyPr/>
          <a:lstStyle>
            <a:lvl1pPr marL="0" indent="0" algn="r">
              <a:buNone/>
              <a:defRPr sz="18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 dirty="0"/>
              <a:t>תת כותרת</a:t>
            </a:r>
          </a:p>
        </p:txBody>
      </p:sp>
      <p:sp>
        <p:nvSpPr>
          <p:cNvPr id="9" name="כותרת 8"/>
          <p:cNvSpPr>
            <a:spLocks noGrp="1"/>
          </p:cNvSpPr>
          <p:nvPr userDrawn="1">
            <p:ph type="title" hasCustomPrompt="1"/>
          </p:nvPr>
        </p:nvSpPr>
        <p:spPr>
          <a:xfrm>
            <a:off x="381000" y="4114800"/>
            <a:ext cx="5105400" cy="6858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he-IL" dirty="0"/>
              <a:t>כותרת</a:t>
            </a:r>
          </a:p>
        </p:txBody>
      </p:sp>
      <p:sp>
        <p:nvSpPr>
          <p:cNvPr id="10" name="TextBox 9"/>
          <p:cNvSpPr txBox="1"/>
          <p:nvPr userDrawn="1"/>
        </p:nvSpPr>
        <p:spPr bwMode="auto">
          <a:xfrm>
            <a:off x="2209800" y="1575257"/>
            <a:ext cx="1447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he-IL" sz="2200" b="1" kern="0" dirty="0">
              <a:solidFill>
                <a:srgbClr val="FFFFFF"/>
              </a:solidFill>
              <a:latin typeface="Times New Roman"/>
              <a:cs typeface="Arial"/>
            </a:endParaRPr>
          </a:p>
        </p:txBody>
      </p:sp>
      <p:sp>
        <p:nvSpPr>
          <p:cNvPr id="20" name="מלבן 19"/>
          <p:cNvSpPr/>
          <p:nvPr userDrawn="1"/>
        </p:nvSpPr>
        <p:spPr>
          <a:xfrm>
            <a:off x="395733" y="3530798"/>
            <a:ext cx="22426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he-IL" sz="1400" b="1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אמ"ץ | חטיבת תוה"ד</a:t>
            </a:r>
          </a:p>
        </p:txBody>
      </p:sp>
      <p:pic>
        <p:nvPicPr>
          <p:cNvPr id="22" name="תמונה 21" descr="amatz.png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1651153" y="1714500"/>
            <a:ext cx="1156826" cy="145795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  <p:pic>
        <p:nvPicPr>
          <p:cNvPr id="23" name="תמונה 22" descr="SemelTohad.png"/>
          <p:cNvPicPr>
            <a:picLocks noChangeAspect="1"/>
          </p:cNvPicPr>
          <p:nvPr userDrawn="1"/>
        </p:nvPicPr>
        <p:blipFill>
          <a:blip r:embed="rId4" cstate="screen"/>
          <a:stretch>
            <a:fillRect/>
          </a:stretch>
        </p:blipFill>
        <p:spPr>
          <a:xfrm>
            <a:off x="353905" y="1877905"/>
            <a:ext cx="1147114" cy="1147114"/>
          </a:xfrm>
          <a:prstGeom prst="rect">
            <a:avLst/>
          </a:prstGeom>
          <a:noFill/>
          <a:ln>
            <a:noFill/>
          </a:ln>
          <a:effectLst>
            <a:outerShdw blurRad="50800" dist="38100" dir="5400000" sx="102000" sy="102000" algn="t" rotWithShape="0">
              <a:prstClr val="black"/>
            </a:outerShdw>
          </a:effectLst>
        </p:spPr>
      </p:pic>
    </p:spTree>
    <p:extLst>
      <p:ext uri="{BB962C8B-B14F-4D97-AF65-F5344CB8AC3E}">
        <p14:creationId xmlns:p14="http://schemas.microsoft.com/office/powerpoint/2010/main" val="10820008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1981200" y="250844"/>
            <a:ext cx="6934200" cy="511156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876800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  <a:lvl2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8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8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6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600" b="0" dirty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669273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reka-new1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>
          <a:xfrm>
            <a:off x="3166" y="838200"/>
            <a:ext cx="9137667" cy="5486400"/>
          </a:xfrm>
          <a:prstGeom prst="rect">
            <a:avLst/>
          </a:prstGeom>
        </p:spPr>
      </p:pic>
      <p:sp>
        <p:nvSpPr>
          <p:cNvPr id="4" name="כותרת 1"/>
          <p:cNvSpPr>
            <a:spLocks noGrp="1"/>
          </p:cNvSpPr>
          <p:nvPr>
            <p:ph type="title" hasCustomPrompt="1"/>
          </p:nvPr>
        </p:nvSpPr>
        <p:spPr>
          <a:xfrm>
            <a:off x="1981200" y="250844"/>
            <a:ext cx="6934200" cy="815956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</a:lstStyle>
          <a:p>
            <a:r>
              <a:rPr lang="he-IL" dirty="0"/>
              <a:t>לחץ כדי לערוך סגנון כותרת של תבנית בסיס</a:t>
            </a:r>
            <a:br>
              <a:rPr lang="he-IL" dirty="0"/>
            </a:br>
            <a:r>
              <a:rPr lang="he-IL" dirty="0"/>
              <a:t>שתי שורות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648200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  <a:lvl2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8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8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6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600" b="0" dirty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he-IL" dirty="0"/>
          </a:p>
        </p:txBody>
      </p:sp>
      <p:pic>
        <p:nvPicPr>
          <p:cNvPr id="6" name="תמונה 5" descr="amatz.png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1143000" y="152400"/>
            <a:ext cx="760568" cy="95854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  <p:pic>
        <p:nvPicPr>
          <p:cNvPr id="7" name="תמונה 6" descr="SemelTohad.png"/>
          <p:cNvPicPr>
            <a:picLocks noChangeAspect="1"/>
          </p:cNvPicPr>
          <p:nvPr userDrawn="1"/>
        </p:nvPicPr>
        <p:blipFill>
          <a:blip r:embed="rId4" cstate="screen"/>
          <a:stretch>
            <a:fillRect/>
          </a:stretch>
        </p:blipFill>
        <p:spPr>
          <a:xfrm>
            <a:off x="225089" y="262567"/>
            <a:ext cx="754182" cy="75418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sx="102000" sy="102000" algn="t" rotWithShape="0">
              <a:prstClr val="black"/>
            </a:outerShdw>
          </a:effectLst>
        </p:spPr>
      </p:pic>
    </p:spTree>
    <p:extLst>
      <p:ext uri="{BB962C8B-B14F-4D97-AF65-F5344CB8AC3E}">
        <p14:creationId xmlns:p14="http://schemas.microsoft.com/office/powerpoint/2010/main" val="418817521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reka-new1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>
          <a:xfrm>
            <a:off x="3166" y="838200"/>
            <a:ext cx="9137667" cy="5486400"/>
          </a:xfrm>
          <a:prstGeom prst="rect">
            <a:avLst/>
          </a:prstGeom>
        </p:spPr>
      </p:pic>
      <p:sp>
        <p:nvSpPr>
          <p:cNvPr id="4" name="כותרת 1"/>
          <p:cNvSpPr>
            <a:spLocks noGrp="1"/>
          </p:cNvSpPr>
          <p:nvPr>
            <p:ph type="title" hasCustomPrompt="1"/>
          </p:nvPr>
        </p:nvSpPr>
        <p:spPr>
          <a:xfrm>
            <a:off x="1981200" y="250844"/>
            <a:ext cx="6934200" cy="815956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</a:lstStyle>
          <a:p>
            <a:r>
              <a:rPr lang="he-IL" dirty="0"/>
              <a:t>לחץ כדי לערוך סגנון כותרת של תבנית בסיס</a:t>
            </a:r>
            <a:br>
              <a:rPr lang="he-IL" dirty="0"/>
            </a:br>
            <a:r>
              <a:rPr lang="he-IL" dirty="0"/>
              <a:t>שתי שורות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343400" y="1524000"/>
            <a:ext cx="4572000" cy="4648200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  <a:lvl2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8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8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6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600" b="0" dirty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he-IL" dirty="0"/>
          </a:p>
        </p:txBody>
      </p:sp>
      <p:pic>
        <p:nvPicPr>
          <p:cNvPr id="6" name="תמונה 5" descr="amatz.png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1143000" y="152400"/>
            <a:ext cx="760568" cy="95854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  <p:pic>
        <p:nvPicPr>
          <p:cNvPr id="7" name="תמונה 6" descr="SemelTohad.png"/>
          <p:cNvPicPr>
            <a:picLocks noChangeAspect="1"/>
          </p:cNvPicPr>
          <p:nvPr userDrawn="1"/>
        </p:nvPicPr>
        <p:blipFill>
          <a:blip r:embed="rId4" cstate="screen"/>
          <a:stretch>
            <a:fillRect/>
          </a:stretch>
        </p:blipFill>
        <p:spPr>
          <a:xfrm>
            <a:off x="225089" y="262567"/>
            <a:ext cx="754182" cy="75418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sx="102000" sy="102000" algn="t" rotWithShape="0">
              <a:prstClr val="black"/>
            </a:outerShdw>
          </a:effectLst>
        </p:spPr>
      </p:pic>
      <p:sp>
        <p:nvSpPr>
          <p:cNvPr id="9" name="מציין מיקום של תמונה 8"/>
          <p:cNvSpPr>
            <a:spLocks noGrp="1"/>
          </p:cNvSpPr>
          <p:nvPr>
            <p:ph type="pic" sz="quarter" idx="10"/>
          </p:nvPr>
        </p:nvSpPr>
        <p:spPr>
          <a:xfrm>
            <a:off x="304800" y="1524000"/>
            <a:ext cx="3886200" cy="4648200"/>
          </a:xfrm>
        </p:spPr>
        <p:txBody>
          <a:bodyPr/>
          <a:lstStyle/>
          <a:p>
            <a:r>
              <a:rPr lang="he-IL"/>
              <a:t>לחץ על הסמל כדי להוסיף תמונה</a:t>
            </a:r>
          </a:p>
        </p:txBody>
      </p:sp>
    </p:spTree>
    <p:extLst>
      <p:ext uri="{BB962C8B-B14F-4D97-AF65-F5344CB8AC3E}">
        <p14:creationId xmlns:p14="http://schemas.microsoft.com/office/powerpoint/2010/main" val="306701754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7609279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57224" y="110993"/>
            <a:ext cx="7215237" cy="646331"/>
          </a:xfrm>
          <a:noFill/>
          <a:ln>
            <a:noFill/>
          </a:ln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 dirty="0"/>
              <a:t>לחץ כדי לערוך סגנון כותרת של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457200" indent="-457200" algn="r" rtl="1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Blip>
                <a:blip r:embed="rId2"/>
              </a:buBlip>
              <a:defRPr lang="he-IL" sz="2400" b="0" smtClean="0">
                <a:solidFill>
                  <a:schemeClr val="tx2"/>
                </a:solidFill>
                <a:effectLst/>
                <a:latin typeface="+mn-lt"/>
                <a:ea typeface="+mn-ea"/>
                <a:cs typeface="David" pitchFamily="2" charset="-79"/>
              </a:defRPr>
            </a:lvl1pPr>
            <a:lvl2pPr marL="457200" indent="-457200" algn="r" rtl="1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Blip>
                <a:blip r:embed="rId2"/>
              </a:buBlip>
              <a:defRPr lang="he-IL" sz="2400" b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David" pitchFamily="2" charset="-79"/>
              </a:defRPr>
            </a:lvl2pPr>
            <a:lvl3pPr marL="457200" indent="-457200" algn="r" rtl="1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Blip>
                <a:blip r:embed="rId2"/>
              </a:buBlip>
              <a:defRPr lang="he-IL" sz="2400" b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David" pitchFamily="2" charset="-79"/>
              </a:defRPr>
            </a:lvl3pPr>
            <a:lvl4pPr marL="457200" indent="-457200" algn="r" rtl="1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Blip>
                <a:blip r:embed="rId2"/>
              </a:buBlip>
              <a:defRPr lang="he-IL" sz="2400" b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David" pitchFamily="2" charset="-79"/>
              </a:defRPr>
            </a:lvl4pPr>
            <a:lvl5pPr marL="457200" indent="-457200" algn="r" rtl="1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Blip>
                <a:blip r:embed="rId2"/>
              </a:buBlip>
              <a:defRPr lang="he-IL" sz="2400" b="0" dirty="0">
                <a:solidFill>
                  <a:schemeClr val="tx2"/>
                </a:solidFill>
                <a:effectLst/>
                <a:latin typeface="+mn-lt"/>
                <a:ea typeface="+mn-ea"/>
                <a:cs typeface="Davi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</p:spTree>
    <p:extLst>
      <p:ext uri="{BB962C8B-B14F-4D97-AF65-F5344CB8AC3E}">
        <p14:creationId xmlns:p14="http://schemas.microsoft.com/office/powerpoint/2010/main" val="3916511570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290273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16" name="מציין מיקום טקסט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5" name="מציין מיקום טקסט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7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6EED31-6155-4A2F-A916-11C93544AF23}" type="datetime8">
              <a:rPr lang="he-IL"/>
              <a:pPr>
                <a:defRPr/>
              </a:pPr>
              <a:t>23 יולי 17</a:t>
            </a:fld>
            <a:endParaRPr lang="he-IL"/>
          </a:p>
        </p:txBody>
      </p:sp>
      <p:sp>
        <p:nvSpPr>
          <p:cNvPr id="8" name="מציין מיקום של מספר שקופית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9267102-1500-4524-9BF9-D55E335F19DB}" type="slidenum">
              <a:rPr lang="he-IL"/>
              <a:pPr>
                <a:defRPr/>
              </a:pPr>
              <a:t>‹#›</a:t>
            </a:fld>
            <a:endParaRPr lang="he-IL"/>
          </a:p>
        </p:txBody>
      </p:sp>
      <p:sp>
        <p:nvSpPr>
          <p:cNvPr id="9" name="מציין מיקום של כותרת תחתונה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5909507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8649758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-51003"/>
            <a:ext cx="735811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07208823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-51005"/>
            <a:ext cx="735811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89217216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-51005"/>
            <a:ext cx="735811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84291447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-51005"/>
            <a:ext cx="735811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09026202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-51005"/>
            <a:ext cx="735811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71650687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-51005"/>
            <a:ext cx="735811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01223316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-51005"/>
            <a:ext cx="735811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04244601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214294"/>
            <a:ext cx="7358114" cy="669731"/>
          </a:xfrm>
          <a:prstGeom prst="rect">
            <a:avLst/>
          </a:prstGeom>
        </p:spPr>
        <p:txBody>
          <a:bodyPr/>
          <a:lstStyle>
            <a:lvl1pPr>
              <a:defRPr sz="40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9200900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BB09F-C9D1-47BC-847F-927E76694614}" type="datetime8">
              <a:rPr lang="he-IL"/>
              <a:pPr>
                <a:defRPr/>
              </a:pPr>
              <a:t>23 יולי 17</a:t>
            </a:fld>
            <a:endParaRPr lang="he-IL"/>
          </a:p>
        </p:txBody>
      </p:sp>
      <p:sp>
        <p:nvSpPr>
          <p:cNvPr id="4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DA925-D270-4C2F-B7B8-12A7D1B86AC5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2549050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4205105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1224277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0" descr="TohadOw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300" y="79375"/>
            <a:ext cx="6397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52674328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17625" y="142852"/>
            <a:ext cx="6483350" cy="582612"/>
          </a:xfrm>
        </p:spPr>
        <p:txBody>
          <a:bodyPr/>
          <a:lstStyle/>
          <a:p>
            <a:r>
              <a:t>קווי תיאום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91332713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 bwMode="auto">
          <a:xfrm>
            <a:off x="2209800" y="1574800"/>
            <a:ext cx="1447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tlCol="1" anchor="ctr">
            <a:spAutoFit/>
          </a:bodyPr>
          <a:lstStyle/>
          <a:p>
            <a:pPr eaLnBrk="0" hangingPunct="0">
              <a:defRPr/>
            </a:pPr>
            <a:endParaRPr lang="he-IL" sz="2200" b="1" kern="0" dirty="0">
              <a:solidFill>
                <a:prstClr val="white"/>
              </a:solidFill>
              <a:latin typeface="Arial"/>
              <a:cs typeface="Guttman Hatzvi"/>
            </a:endParaRPr>
          </a:p>
        </p:txBody>
      </p:sp>
    </p:spTree>
    <p:extLst>
      <p:ext uri="{BB962C8B-B14F-4D97-AF65-F5344CB8AC3E}">
        <p14:creationId xmlns:p14="http://schemas.microsoft.com/office/powerpoint/2010/main" val="67675342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סימן חיסור 6"/>
          <p:cNvSpPr/>
          <p:nvPr userDrawn="1"/>
        </p:nvSpPr>
        <p:spPr>
          <a:xfrm>
            <a:off x="-91912" y="1149772"/>
            <a:ext cx="9318396" cy="180000"/>
          </a:xfrm>
          <a:prstGeom prst="mathMinu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644270" y="6379535"/>
            <a:ext cx="406697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b="0" dirty="0">
                <a:solidFill>
                  <a:schemeClr val="accent2"/>
                </a:solidFill>
              </a:rPr>
              <a:t> </a:t>
            </a:r>
            <a:fld id="{BACED41A-D597-4A48-BBC4-3CFA1BBB1333}" type="slidenum">
              <a:rPr lang="he-IL" sz="1200" b="0" i="0" smtClean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‹#›</a:t>
            </a:fld>
            <a:endParaRPr lang="he-IL" sz="1200" b="0" i="0" dirty="0">
              <a:solidFill>
                <a:schemeClr val="accent2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96644583"/>
      </p:ext>
    </p:extLst>
  </p:cSld>
  <p:clrMapOvr>
    <a:masterClrMapping/>
  </p:clrMapOvr>
  <p:hf hdr="0" ftr="0" dt="0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 b="1">
                <a:solidFill>
                  <a:schemeClr val="accent2"/>
                </a:solidFill>
              </a:defRPr>
            </a:lvl1pPr>
          </a:lstStyle>
          <a:p>
            <a:r>
              <a:rPr lang="he-IL"/>
              <a:t>‹#›</a:t>
            </a:r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30692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13"/>
          <p:cNvSpPr>
            <a:spLocks noGrp="1"/>
          </p:cNvSpPr>
          <p:nvPr>
            <p:ph type="dt" sz="half" idx="10"/>
          </p:nvPr>
        </p:nvSpPr>
        <p:spPr>
          <a:xfrm>
            <a:off x="6096000" y="6248402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8CCB8-D8B0-4E8F-91F2-F04D739502EE}" type="datetime8">
              <a:rPr lang="he-IL"/>
              <a:pPr>
                <a:defRPr/>
              </a:pPr>
              <a:t>23 יולי 17</a:t>
            </a:fld>
            <a:endParaRPr lang="he-IL"/>
          </a:p>
        </p:txBody>
      </p:sp>
      <p:sp>
        <p:nvSpPr>
          <p:cNvPr id="5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609601" y="6248402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22"/>
          <p:cNvSpPr>
            <a:spLocks noGrp="1"/>
          </p:cNvSpPr>
          <p:nvPr>
            <p:ph type="sldNum" sz="quarter" idx="12"/>
          </p:nvPr>
        </p:nvSpPr>
        <p:spPr>
          <a:xfrm>
            <a:off x="0" y="1271590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CA12D-B90F-4FD1-BDE1-6100E670AFE3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595174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‹#›</a:t>
            </a:fld>
            <a:endParaRPr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85739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94C96-3C22-49F4-B6B5-1A33C2A4446A}" type="datetime8">
              <a:rPr lang="he-IL"/>
              <a:pPr>
                <a:defRPr/>
              </a:pPr>
              <a:t>23 יולי 17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5728B1F-F4C0-4D83-BA8E-04819E940272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של תאריך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BCE23-BAD2-41F6-9B92-FB252765B9D6}" type="datetime8">
              <a:rPr lang="he-IL"/>
              <a:pPr>
                <a:defRPr/>
              </a:pPr>
              <a:t>23 יולי 17</a:t>
            </a:fld>
            <a:endParaRPr lang="he-IL"/>
          </a:p>
        </p:txBody>
      </p:sp>
      <p:sp>
        <p:nvSpPr>
          <p:cNvPr id="6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3ED87-35A5-405D-A24D-1E8D1DCE9397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מלבן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מלבן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מלבן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e-IL" noProof="0"/>
              <a:t>לחץ על הסמל כדי להוסיף תמונה</a:t>
            </a:r>
            <a:endParaRPr lang="en-US" noProof="0" dirty="0"/>
          </a:p>
        </p:txBody>
      </p:sp>
      <p:sp>
        <p:nvSpPr>
          <p:cNvPr id="9" name="מציין מיקום של תאריך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0DEC40F-40EC-41B7-8A85-947C56BDBB86}" type="datetime8">
              <a:rPr lang="he-IL"/>
              <a:pPr>
                <a:defRPr/>
              </a:pPr>
              <a:t>23 יולי 17</a:t>
            </a:fld>
            <a:endParaRPr lang="he-IL"/>
          </a:p>
        </p:txBody>
      </p:sp>
      <p:sp>
        <p:nvSpPr>
          <p:cNvPr id="10" name="מציין מיקום של מספר שקופית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1FE28D38-8B8B-4610-A48E-070C66251247}" type="slidenum">
              <a:rPr lang="he-IL"/>
              <a:pPr>
                <a:defRPr/>
              </a:pPr>
              <a:t>‹#›</a:t>
            </a:fld>
            <a:endParaRPr lang="he-IL"/>
          </a:p>
        </p:txBody>
      </p:sp>
      <p:sp>
        <p:nvSpPr>
          <p:cNvPr id="11" name="מציין מיקום של כותרת תחתונה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5.png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10.pn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image" Target="../media/image8.jpeg"/><Relationship Id="rId5" Type="http://schemas.openxmlformats.org/officeDocument/2006/relationships/slideLayout" Target="../slideLayouts/slideLayout3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image" Target="../media/image1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slideLayout" Target="../slideLayouts/slideLayout40.xml"/><Relationship Id="rId7" Type="http://schemas.openxmlformats.org/officeDocument/2006/relationships/image" Target="../media/image17.jpeg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42.xml"/><Relationship Id="rId4" Type="http://schemas.openxmlformats.org/officeDocument/2006/relationships/slideLayout" Target="../slideLayouts/slideLayout41.xml"/><Relationship Id="rId9" Type="http://schemas.openxmlformats.org/officeDocument/2006/relationships/image" Target="../media/image19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slideLayout" Target="../slideLayouts/slideLayout45.xml"/><Relationship Id="rId7" Type="http://schemas.openxmlformats.org/officeDocument/2006/relationships/image" Target="../media/image17.jpeg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Relationship Id="rId9" Type="http://schemas.openxmlformats.org/officeDocument/2006/relationships/image" Target="../media/image19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slideLayout" Target="../slideLayouts/slideLayout60.xml"/><Relationship Id="rId1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50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17" Type="http://schemas.openxmlformats.org/officeDocument/2006/relationships/slideLayout" Target="../slideLayouts/slideLayout64.xml"/><Relationship Id="rId2" Type="http://schemas.openxmlformats.org/officeDocument/2006/relationships/slideLayout" Target="../slideLayouts/slideLayout49.xml"/><Relationship Id="rId16" Type="http://schemas.openxmlformats.org/officeDocument/2006/relationships/slideLayout" Target="../slideLayouts/slideLayout63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5" Type="http://schemas.openxmlformats.org/officeDocument/2006/relationships/slideLayout" Target="../slideLayouts/slideLayout62.xml"/><Relationship Id="rId23" Type="http://schemas.openxmlformats.org/officeDocument/2006/relationships/image" Target="../media/image6.png"/><Relationship Id="rId10" Type="http://schemas.openxmlformats.org/officeDocument/2006/relationships/slideLayout" Target="../slideLayouts/slideLayout57.xml"/><Relationship Id="rId19" Type="http://schemas.openxmlformats.org/officeDocument/2006/relationships/theme" Target="../theme/theme6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slideLayout" Target="../slideLayouts/slideLayout61.xml"/><Relationship Id="rId22" Type="http://schemas.openxmlformats.org/officeDocument/2006/relationships/image" Target="../media/image5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8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מציין מיקום של כותרת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1027" name="מציין מיקום טקסט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91EB7C-52A3-4773-8547-E962156DAA2A}" type="datetime8">
              <a:rPr lang="he-IL"/>
              <a:pPr>
                <a:defRPr/>
              </a:pPr>
              <a:t>23 יולי 17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לבן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מלבן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מלבן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1FC14A-F2C3-4D8C-A41B-9FD2D7575C5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0" r:id="rId6"/>
    <p:sldLayoutId id="2147483687" r:id="rId7"/>
    <p:sldLayoutId id="2147483681" r:id="rId8"/>
    <p:sldLayoutId id="2147483688" r:id="rId9"/>
    <p:sldLayoutId id="2147483682" r:id="rId10"/>
    <p:sldLayoutId id="2147483689" r:id="rId11"/>
  </p:sldLayoutIdLst>
  <p:hf hdr="0" ftr="0"/>
  <p:txStyles>
    <p:titleStyle>
      <a:lvl1pPr algn="l" rtl="1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Levenim MT" pitchFamily="2" charset="-79"/>
        </a:defRPr>
      </a:lvl2pPr>
      <a:lvl3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Levenim MT" pitchFamily="2" charset="-79"/>
        </a:defRPr>
      </a:lvl3pPr>
      <a:lvl4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Levenim MT" pitchFamily="2" charset="-79"/>
        </a:defRPr>
      </a:lvl4pPr>
      <a:lvl5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Levenim MT" pitchFamily="2" charset="-79"/>
        </a:defRPr>
      </a:lvl5pPr>
      <a:lvl6pPr marL="4572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Levenim MT" pitchFamily="2" charset="-79"/>
        </a:defRPr>
      </a:lvl6pPr>
      <a:lvl7pPr marL="9144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Levenim MT" pitchFamily="2" charset="-79"/>
        </a:defRPr>
      </a:lvl7pPr>
      <a:lvl8pPr marL="13716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Levenim MT" pitchFamily="2" charset="-79"/>
        </a:defRPr>
      </a:lvl8pPr>
      <a:lvl9pPr marL="18288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Levenim MT" pitchFamily="2" charset="-79"/>
        </a:defRPr>
      </a:lvl9pPr>
    </p:titleStyle>
    <p:bodyStyle>
      <a:lvl1pPr marL="319088" indent="-319088" algn="r" rtl="1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r" rtl="1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fontAlgn="base">
        <a:spcBef>
          <a:spcPts val="400"/>
        </a:spcBef>
        <a:spcAft>
          <a:spcPct val="0"/>
        </a:spcAft>
        <a:buClr>
          <a:srgbClr val="0BD0D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fontAlgn="base">
        <a:spcBef>
          <a:spcPts val="400"/>
        </a:spcBef>
        <a:spcAft>
          <a:spcPct val="0"/>
        </a:spcAft>
        <a:buClr>
          <a:srgbClr val="10CF9B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1" descr="P:\Tol\תרגילים\מדור תחקור ולקחים\תרגילי אבני אש\אא 12 2010\מצגת פורמט\פס דק\1תמונה חדשה.JPG"/>
          <p:cNvPicPr>
            <a:picLocks noChangeAspect="1" noChangeArrowheads="1"/>
          </p:cNvPicPr>
          <p:nvPr/>
        </p:nvPicPr>
        <p:blipFill>
          <a:blip r:embed="rId19" cstate="print"/>
          <a:srcRect t="94792"/>
          <a:stretch>
            <a:fillRect/>
          </a:stretch>
        </p:blipFill>
        <p:spPr bwMode="auto">
          <a:xfrm>
            <a:off x="0" y="6500813"/>
            <a:ext cx="91440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54175"/>
            <a:ext cx="8229600" cy="44275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929190" y="6456363"/>
            <a:ext cx="414654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he-IL" sz="1600" b="1" dirty="0">
                <a:solidFill>
                  <a:srgbClr val="FFFFFF"/>
                </a:solidFill>
                <a:latin typeface="Guttman Hatzvi" pitchFamily="2" charset="-79"/>
                <a:cs typeface="David" pitchFamily="34" charset="-79"/>
              </a:rPr>
              <a:t>פרויקט האקדמיה הצבאית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219698" y="6540500"/>
            <a:ext cx="598241" cy="31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buSzPct val="75000"/>
              <a:defRPr/>
            </a:pPr>
            <a:r>
              <a:rPr lang="he-IL" sz="1600" b="1" dirty="0">
                <a:solidFill>
                  <a:srgbClr val="FFFFCC"/>
                </a:solidFill>
                <a:latin typeface="Arial" charset="0"/>
                <a:cs typeface="David" pitchFamily="34" charset="-79"/>
              </a:rPr>
              <a:t>שמור</a:t>
            </a:r>
            <a:endParaRPr lang="en-US" sz="1600" b="1" dirty="0">
              <a:solidFill>
                <a:srgbClr val="FFFFCC"/>
              </a:solidFill>
              <a:latin typeface="Arial" charset="0"/>
              <a:cs typeface="David" pitchFamily="34" charset="-79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4925" y="6546850"/>
            <a:ext cx="585788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buSzPct val="75000"/>
              <a:defRPr/>
            </a:pPr>
            <a:r>
              <a:rPr lang="he-IL" altLang="he-IL" sz="1600" b="1">
                <a:solidFill>
                  <a:srgbClr val="FFFFCC"/>
                </a:solidFill>
                <a:latin typeface="Arial" charset="0"/>
                <a:cs typeface="David" pitchFamily="34" charset="-79"/>
              </a:rPr>
              <a:t>-</a:t>
            </a:r>
            <a:fld id="{9C5E7B4C-983B-4211-AA91-1D7F9461ED63}" type="slidenum">
              <a:rPr lang="he-IL" altLang="he-IL" sz="1600" b="1">
                <a:solidFill>
                  <a:srgbClr val="FFFFCC"/>
                </a:solidFill>
                <a:latin typeface="Arial" charset="0"/>
                <a:cs typeface="David" pitchFamily="34" charset="-79"/>
              </a:rPr>
              <a:pPr algn="just">
                <a:lnSpc>
                  <a:spcPct val="90000"/>
                </a:lnSpc>
                <a:spcBef>
                  <a:spcPct val="20000"/>
                </a:spcBef>
                <a:buSzPct val="75000"/>
                <a:defRPr/>
              </a:pPr>
              <a:t>‹#›</a:t>
            </a:fld>
            <a:r>
              <a:rPr lang="he-IL" altLang="he-IL" sz="1600" b="1">
                <a:solidFill>
                  <a:srgbClr val="FFFFCC"/>
                </a:solidFill>
                <a:latin typeface="Arial" charset="0"/>
                <a:cs typeface="David" pitchFamily="34" charset="-79"/>
              </a:rPr>
              <a:t>-</a:t>
            </a:r>
            <a:endParaRPr lang="en-US" altLang="he-IL" sz="1600" b="1">
              <a:solidFill>
                <a:srgbClr val="FFFFCC"/>
              </a:solidFill>
              <a:latin typeface="Arial" charset="0"/>
              <a:cs typeface="David" pitchFamily="34" charset="-79"/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142875"/>
            <a:ext cx="7286625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he-IL"/>
              <a:t>לחץ כדי לערוך סגנון כותרת של </a:t>
            </a:r>
          </a:p>
        </p:txBody>
      </p:sp>
      <p:sp>
        <p:nvSpPr>
          <p:cNvPr id="3080" name="Line 10"/>
          <p:cNvSpPr>
            <a:spLocks noChangeShapeType="1"/>
          </p:cNvSpPr>
          <p:nvPr/>
        </p:nvSpPr>
        <p:spPr bwMode="auto">
          <a:xfrm>
            <a:off x="5675313" y="6357938"/>
            <a:ext cx="14287" cy="500062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l" rtl="0"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659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ransition/>
  <p:txStyles>
    <p:titleStyle>
      <a:lvl1pPr algn="ctr" rtl="1" eaLnBrk="0" fontAlgn="base" hangingPunct="0">
        <a:spcBef>
          <a:spcPct val="0"/>
        </a:spcBef>
        <a:spcAft>
          <a:spcPct val="0"/>
        </a:spcAft>
        <a:defRPr lang="he-IL" sz="3600" b="1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uttman Hatzvi" pitchFamily="2" charset="-79"/>
          <a:ea typeface="+mj-ea"/>
          <a:cs typeface="Guttman Hatzvi" pitchFamily="2" charset="-79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uttman Hatzvi" pitchFamily="2" charset="-79"/>
          <a:cs typeface="Guttman Hatzvi" pitchFamily="2" charset="-79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uttman Hatzvi" pitchFamily="2" charset="-79"/>
          <a:cs typeface="Guttman Hatzvi" pitchFamily="2" charset="-79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uttman Hatzvi" pitchFamily="2" charset="-79"/>
          <a:cs typeface="Guttman Hatzvi" pitchFamily="2" charset="-79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uttman Hatzvi" pitchFamily="2" charset="-79"/>
          <a:cs typeface="Guttman Hatzvi" pitchFamily="2" charset="-79"/>
        </a:defRPr>
      </a:lvl5pPr>
      <a:lvl6pPr marL="457200" algn="ctr" rtl="1" fontAlgn="base">
        <a:spcBef>
          <a:spcPct val="0"/>
        </a:spcBef>
        <a:spcAft>
          <a:spcPct val="0"/>
        </a:spcAft>
        <a:defRPr sz="3200" b="1">
          <a:solidFill>
            <a:srgbClr val="0000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Guttman Hatzvi" pitchFamily="2" charset="-79"/>
        </a:defRPr>
      </a:lvl6pPr>
      <a:lvl7pPr marL="914400" algn="ctr" rtl="1" fontAlgn="base">
        <a:spcBef>
          <a:spcPct val="0"/>
        </a:spcBef>
        <a:spcAft>
          <a:spcPct val="0"/>
        </a:spcAft>
        <a:defRPr sz="3200" b="1">
          <a:solidFill>
            <a:srgbClr val="0000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Guttman Hatzvi" pitchFamily="2" charset="-79"/>
        </a:defRPr>
      </a:lvl7pPr>
      <a:lvl8pPr marL="1371600" algn="ctr" rtl="1" fontAlgn="base">
        <a:spcBef>
          <a:spcPct val="0"/>
        </a:spcBef>
        <a:spcAft>
          <a:spcPct val="0"/>
        </a:spcAft>
        <a:defRPr sz="3200" b="1">
          <a:solidFill>
            <a:srgbClr val="0000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Guttman Hatzvi" pitchFamily="2" charset="-79"/>
        </a:defRPr>
      </a:lvl8pPr>
      <a:lvl9pPr marL="1828800" algn="ctr" rtl="1" fontAlgn="base">
        <a:spcBef>
          <a:spcPct val="0"/>
        </a:spcBef>
        <a:spcAft>
          <a:spcPct val="0"/>
        </a:spcAft>
        <a:defRPr sz="3200" b="1">
          <a:solidFill>
            <a:srgbClr val="0000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Guttman Hatzvi" pitchFamily="2" charset="-79"/>
        </a:defRPr>
      </a:lvl9pPr>
    </p:titleStyle>
    <p:bodyStyle>
      <a:lvl1pPr marL="342900" indent="-342900" algn="r" rtl="1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75000"/>
        <a:buFont typeface="Wingdings" pitchFamily="2" charset="2"/>
        <a:buBlip>
          <a:blip r:embed="rId20"/>
        </a:buBlip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50000"/>
        <a:buBlip>
          <a:blip r:embed="rId21"/>
        </a:buBlip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60000"/>
        <a:buBlip>
          <a:blip r:embed="rId22"/>
        </a:buBlip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lnSpc>
          <a:spcPct val="110000"/>
        </a:lnSpc>
        <a:spcBef>
          <a:spcPct val="20000"/>
        </a:spcBef>
        <a:spcAft>
          <a:spcPct val="0"/>
        </a:spcAft>
        <a:buChar char="•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lnSpc>
          <a:spcPct val="110000"/>
        </a:lnSpc>
        <a:spcBef>
          <a:spcPct val="20000"/>
        </a:spcBef>
        <a:spcAft>
          <a:spcPct val="0"/>
        </a:spcAft>
        <a:buChar char="•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r" rtl="1" fontAlgn="base">
        <a:lnSpc>
          <a:spcPct val="110000"/>
        </a:lnSpc>
        <a:spcBef>
          <a:spcPct val="20000"/>
        </a:spcBef>
        <a:spcAft>
          <a:spcPct val="0"/>
        </a:spcAft>
        <a:buChar char="•"/>
        <a:defRPr sz="2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r" rtl="1" fontAlgn="base">
        <a:lnSpc>
          <a:spcPct val="110000"/>
        </a:lnSpc>
        <a:spcBef>
          <a:spcPct val="20000"/>
        </a:spcBef>
        <a:spcAft>
          <a:spcPct val="0"/>
        </a:spcAft>
        <a:buChar char="•"/>
        <a:defRPr sz="2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r" rtl="1" fontAlgn="base">
        <a:lnSpc>
          <a:spcPct val="110000"/>
        </a:lnSpc>
        <a:spcBef>
          <a:spcPct val="20000"/>
        </a:spcBef>
        <a:spcAft>
          <a:spcPct val="0"/>
        </a:spcAft>
        <a:buChar char="•"/>
        <a:defRPr sz="2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r" rtl="1" fontAlgn="base">
        <a:lnSpc>
          <a:spcPct val="110000"/>
        </a:lnSpc>
        <a:spcBef>
          <a:spcPct val="20000"/>
        </a:spcBef>
        <a:spcAft>
          <a:spcPct val="0"/>
        </a:spcAft>
        <a:buChar char="•"/>
        <a:defRPr sz="2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chemeClr val="bg1"/>
            </a:gs>
            <a:gs pos="100000">
              <a:srgbClr val="CCE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תמונה 30" descr="reka-new1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913804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41698" y="6553200"/>
            <a:ext cx="59650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  <a:defRPr/>
            </a:pPr>
            <a:fld id="{832C9F12-79E0-4FB0-9039-B8CF66FD709F}" type="slidenum">
              <a:rPr lang="he-IL" altLang="he-IL" sz="900" b="1" smtClean="0">
                <a:solidFill>
                  <a:srgbClr val="000000"/>
                </a:solidFill>
                <a:latin typeface="Tahoma" panose="020B0604030504040204" pitchFamily="34" charset="0"/>
                <a:cs typeface="Arial"/>
              </a:rPr>
              <a:pPr algn="ctr" eaLnBrk="0" hangingPunct="0">
                <a:spcBef>
                  <a:spcPct val="50000"/>
                </a:spcBef>
                <a:defRPr/>
              </a:pPr>
              <a:t>‹#›</a:t>
            </a:fld>
            <a:endParaRPr lang="en-US" altLang="he-IL" sz="900" b="1">
              <a:solidFill>
                <a:srgbClr val="000000"/>
              </a:solidFill>
              <a:latin typeface="Tahoma" panose="020B0604030504040204" pitchFamily="34" charset="0"/>
              <a:cs typeface="Arial"/>
            </a:endParaRP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758679" y="206376"/>
            <a:ext cx="63246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/>
              <a:t>לחץ כדי לערוך סגנון כותרת</a:t>
            </a:r>
          </a:p>
        </p:txBody>
      </p:sp>
      <p:sp>
        <p:nvSpPr>
          <p:cNvPr id="205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524000"/>
            <a:ext cx="8001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/>
              <a:t>לחץ כדי לערוך סגנונות טקסט של תבנית בסיס</a:t>
            </a:r>
          </a:p>
          <a:p>
            <a:pPr lvl="1"/>
            <a:r>
              <a:rPr lang="he-IL" altLang="he-IL"/>
              <a:t>רמה שנייה</a:t>
            </a:r>
          </a:p>
          <a:p>
            <a:pPr lvl="2"/>
            <a:r>
              <a:rPr lang="he-IL" altLang="he-IL"/>
              <a:t>רמה שלישית</a:t>
            </a:r>
          </a:p>
          <a:p>
            <a:pPr lvl="3"/>
            <a:r>
              <a:rPr lang="he-IL" altLang="he-IL"/>
              <a:t>רמה רביעית</a:t>
            </a:r>
          </a:p>
          <a:p>
            <a:pPr lvl="4"/>
            <a:r>
              <a:rPr lang="he-IL" altLang="he-IL"/>
              <a:t>רמה חמישית</a:t>
            </a:r>
          </a:p>
        </p:txBody>
      </p:sp>
      <p:sp>
        <p:nvSpPr>
          <p:cNvPr id="2054" name="מלבן 12"/>
          <p:cNvSpPr>
            <a:spLocks noChangeArrowheads="1"/>
          </p:cNvSpPr>
          <p:nvPr/>
        </p:nvSpPr>
        <p:spPr bwMode="auto">
          <a:xfrm>
            <a:off x="7649766" y="6294438"/>
            <a:ext cx="1433513" cy="634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he-IL" altLang="he-IL" sz="900" b="1" dirty="0" err="1">
                <a:solidFill>
                  <a:srgbClr val="FFFFFF"/>
                </a:solidFill>
                <a:latin typeface="Tahoma" panose="020B0604030504040204" pitchFamily="34" charset="0"/>
                <a:cs typeface="Arial"/>
              </a:rPr>
              <a:t>אמ"ץ</a:t>
            </a:r>
            <a:r>
              <a:rPr lang="he-IL" altLang="he-IL" sz="900" b="1" dirty="0">
                <a:solidFill>
                  <a:srgbClr val="FFFFFF"/>
                </a:solidFill>
                <a:latin typeface="Tahoma" panose="020B0604030504040204" pitchFamily="34" charset="0"/>
                <a:cs typeface="Arial"/>
              </a:rPr>
              <a:t> | חטיבת תוה"ד</a:t>
            </a:r>
            <a:br>
              <a:rPr lang="en-US" altLang="he-IL" sz="900" b="1" dirty="0">
                <a:solidFill>
                  <a:srgbClr val="FFFFFF"/>
                </a:solidFill>
                <a:latin typeface="Tahoma" panose="020B0604030504040204" pitchFamily="34" charset="0"/>
                <a:cs typeface="Arial"/>
              </a:rPr>
            </a:br>
            <a:br>
              <a:rPr lang="en-US" altLang="he-IL" sz="900" b="1" dirty="0">
                <a:solidFill>
                  <a:srgbClr val="FFFFFF"/>
                </a:solidFill>
                <a:latin typeface="Tahoma" panose="020B0604030504040204" pitchFamily="34" charset="0"/>
                <a:cs typeface="Arial"/>
              </a:rPr>
            </a:br>
            <a:endParaRPr lang="he-IL" altLang="he-IL" sz="900" b="1" dirty="0">
              <a:solidFill>
                <a:srgbClr val="FFFFFF"/>
              </a:solidFill>
              <a:latin typeface="Tahoma" panose="020B0604030504040204" pitchFamily="34" charset="0"/>
              <a:cs typeface="Arial"/>
            </a:endParaRPr>
          </a:p>
          <a:p>
            <a:pPr algn="just">
              <a:defRPr/>
            </a:pPr>
            <a:endParaRPr lang="he-IL" altLang="he-IL" sz="825" b="1" dirty="0">
              <a:solidFill>
                <a:srgbClr val="FFFFFF"/>
              </a:solidFill>
              <a:latin typeface="Tahoma" panose="020B0604030504040204" pitchFamily="34" charset="0"/>
              <a:cs typeface="Arial"/>
            </a:endParaRPr>
          </a:p>
        </p:txBody>
      </p:sp>
      <p:sp>
        <p:nvSpPr>
          <p:cNvPr id="2055" name="מציין מיקום תוכן 6"/>
          <p:cNvSpPr txBox="1">
            <a:spLocks/>
          </p:cNvSpPr>
          <p:nvPr/>
        </p:nvSpPr>
        <p:spPr bwMode="auto">
          <a:xfrm>
            <a:off x="762000" y="6543676"/>
            <a:ext cx="990600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0" hangingPunct="0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/>
            </a:pPr>
            <a:r>
              <a:rPr lang="he-IL" altLang="he-IL" sz="900" b="1">
                <a:solidFill>
                  <a:srgbClr val="000000"/>
                </a:solidFill>
                <a:latin typeface="Tahoma" panose="020B0604030504040204" pitchFamily="34" charset="0"/>
                <a:cs typeface="Arial"/>
              </a:rPr>
              <a:t>שמור|</a:t>
            </a:r>
          </a:p>
        </p:txBody>
      </p:sp>
      <p:pic>
        <p:nvPicPr>
          <p:cNvPr id="40" name="תמונה 39" descr="amatz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21619" y="103188"/>
            <a:ext cx="760810" cy="95885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  <p:pic>
        <p:nvPicPr>
          <p:cNvPr id="43" name="תמונה 42" descr="SemelTohad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9385" y="192088"/>
            <a:ext cx="753665" cy="75406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sx="102000" sy="102000" algn="t" rotWithShape="0">
              <a:prstClr val="black"/>
            </a:outerShdw>
          </a:effectLst>
        </p:spPr>
      </p:pic>
      <p:pic>
        <p:nvPicPr>
          <p:cNvPr id="10" name="תמונה 9"/>
          <p:cNvPicPr>
            <a:picLocks noChangeAspect="1"/>
          </p:cNvPicPr>
          <p:nvPr userDrawn="1"/>
        </p:nvPicPr>
        <p:blipFill rotWithShape="1">
          <a:blip r:embed="rId14"/>
          <a:srcRect l="11569" r="9860"/>
          <a:stretch/>
        </p:blipFill>
        <p:spPr>
          <a:xfrm>
            <a:off x="71438" y="206376"/>
            <a:ext cx="684610" cy="7016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59" name="TextBox 10"/>
          <p:cNvSpPr txBox="1">
            <a:spLocks noChangeArrowheads="1"/>
          </p:cNvSpPr>
          <p:nvPr userDrawn="1"/>
        </p:nvSpPr>
        <p:spPr bwMode="auto">
          <a:xfrm>
            <a:off x="6224588" y="6512396"/>
            <a:ext cx="288012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defRPr/>
            </a:pPr>
            <a:r>
              <a:rPr lang="he-IL" altLang="he-IL" sz="900" b="1" dirty="0">
                <a:solidFill>
                  <a:srgbClr val="FFFFFF"/>
                </a:solidFill>
                <a:latin typeface="Times New Roman" panose="02020603050405020304" pitchFamily="18" charset="0"/>
                <a:cs typeface="Arial"/>
              </a:rPr>
              <a:t>המכללה לפו"ם </a:t>
            </a:r>
            <a:r>
              <a:rPr lang="he-IL" altLang="he-IL" sz="900" b="1" dirty="0">
                <a:solidFill>
                  <a:srgbClr val="FFFFFF"/>
                </a:solidFill>
                <a:latin typeface="Tahoma" panose="020B0604030504040204" pitchFamily="34" charset="0"/>
                <a:cs typeface="Arial"/>
              </a:rPr>
              <a:t>|  </a:t>
            </a:r>
            <a:r>
              <a:rPr lang="he-IL" altLang="he-IL" sz="900" b="1" dirty="0">
                <a:solidFill>
                  <a:srgbClr val="FFFFFF"/>
                </a:solidFill>
                <a:latin typeface="Times New Roman" panose="02020603050405020304" pitchFamily="18" charset="0"/>
                <a:cs typeface="Arial"/>
              </a:rPr>
              <a:t>פו"ם אפק</a:t>
            </a:r>
          </a:p>
        </p:txBody>
      </p:sp>
    </p:spTree>
    <p:extLst>
      <p:ext uri="{BB962C8B-B14F-4D97-AF65-F5344CB8AC3E}">
        <p14:creationId xmlns:p14="http://schemas.microsoft.com/office/powerpoint/2010/main" val="3788407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</p:sldLayoutIdLst>
  <p:hf sldNum="0" hdr="0" ftr="0"/>
  <p:txStyles>
    <p:titleStyle>
      <a:lvl1pPr algn="r" rtl="1" eaLnBrk="0" fontAlgn="base" hangingPunct="0">
        <a:spcBef>
          <a:spcPct val="0"/>
        </a:spcBef>
        <a:spcAft>
          <a:spcPct val="0"/>
        </a:spcAft>
        <a:defRPr lang="he-IL" sz="1800" b="1" dirty="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  <a:ea typeface="Tahoma" pitchFamily="34" charset="0"/>
          <a:cs typeface="+mn-cs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18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cs typeface="Tahoma" pitchFamily="34" charset="0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18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cs typeface="Tahoma" pitchFamily="34" charset="0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18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cs typeface="Tahoma" pitchFamily="34" charset="0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18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cs typeface="Tahoma" pitchFamily="34" charset="0"/>
        </a:defRPr>
      </a:lvl5pPr>
      <a:lvl6pPr marL="342900" algn="ctr" rtl="1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6pPr>
      <a:lvl7pPr marL="685800" algn="ctr" rtl="1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7pPr>
      <a:lvl8pPr marL="1028700" algn="ctr" rtl="1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8pPr>
      <a:lvl9pPr marL="1371600" algn="ctr" rtl="1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9pPr>
    </p:titleStyle>
    <p:bodyStyle>
      <a:lvl1pPr marL="257175" indent="-257175" algn="r" rtl="1" eaLnBrk="0" fontAlgn="base" hangingPunct="0">
        <a:lnSpc>
          <a:spcPct val="15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Char char="•"/>
        <a:defRPr sz="1500" b="1">
          <a:solidFill>
            <a:srgbClr val="002060"/>
          </a:solidFill>
          <a:latin typeface="Tahoma" pitchFamily="34" charset="0"/>
          <a:ea typeface="Tahoma" pitchFamily="34" charset="0"/>
          <a:cs typeface="+mn-cs"/>
        </a:defRPr>
      </a:lvl1pPr>
      <a:lvl2pPr marL="557213" indent="-214313" algn="r" rtl="1" eaLnBrk="0" fontAlgn="base" hangingPunct="0">
        <a:lnSpc>
          <a:spcPct val="15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Char char="•"/>
        <a:defRPr b="1">
          <a:solidFill>
            <a:srgbClr val="002060"/>
          </a:solidFill>
          <a:latin typeface="Tahoma" pitchFamily="34" charset="0"/>
          <a:ea typeface="Tahoma" pitchFamily="34" charset="0"/>
          <a:cs typeface="+mn-cs"/>
        </a:defRPr>
      </a:lvl2pPr>
      <a:lvl3pPr marL="857250" indent="-214313" algn="r" rtl="1" eaLnBrk="0" fontAlgn="base" hangingPunct="0">
        <a:lnSpc>
          <a:spcPct val="15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Char char="•"/>
        <a:defRPr sz="1200" b="1">
          <a:solidFill>
            <a:schemeClr val="tx1"/>
          </a:solidFill>
          <a:latin typeface="Tahoma" pitchFamily="34" charset="0"/>
          <a:ea typeface="Tahoma" pitchFamily="34" charset="0"/>
          <a:cs typeface="+mn-cs"/>
        </a:defRPr>
      </a:lvl3pPr>
      <a:lvl4pPr marL="1200150" indent="-214313" algn="r" rtl="1" eaLnBrk="0" fontAlgn="base" hangingPunct="0">
        <a:lnSpc>
          <a:spcPct val="15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Char char="•"/>
        <a:defRPr sz="1200" b="1">
          <a:solidFill>
            <a:schemeClr val="tx1"/>
          </a:solidFill>
          <a:latin typeface="Tahoma" pitchFamily="34" charset="0"/>
          <a:ea typeface="Tahoma" pitchFamily="34" charset="0"/>
          <a:cs typeface="+mn-cs"/>
        </a:defRPr>
      </a:lvl4pPr>
      <a:lvl5pPr marL="1543050" indent="-214313" algn="r" rtl="1" eaLnBrk="0" fontAlgn="base" hangingPunct="0">
        <a:lnSpc>
          <a:spcPct val="15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Char char="•"/>
        <a:defRPr sz="1200">
          <a:solidFill>
            <a:schemeClr val="tx1"/>
          </a:solidFill>
          <a:latin typeface="Tahoma" pitchFamily="34" charset="0"/>
          <a:ea typeface="Tahoma" pitchFamily="34" charset="0"/>
          <a:cs typeface="+mn-cs"/>
        </a:defRPr>
      </a:lvl5pPr>
      <a:lvl6pPr marL="1885950" indent="-171450" algn="r" rtl="1" eaLnBrk="1" fontAlgn="base" hangingPunct="1">
        <a:spcBef>
          <a:spcPct val="20000"/>
        </a:spcBef>
        <a:spcAft>
          <a:spcPct val="0"/>
        </a:spcAft>
        <a:buChar char="»"/>
        <a:defRPr sz="18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6pPr>
      <a:lvl7pPr marL="2228850" indent="-171450" algn="r" rtl="1" eaLnBrk="1" fontAlgn="base" hangingPunct="1">
        <a:spcBef>
          <a:spcPct val="20000"/>
        </a:spcBef>
        <a:spcAft>
          <a:spcPct val="0"/>
        </a:spcAft>
        <a:buChar char="»"/>
        <a:defRPr sz="18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7pPr>
      <a:lvl8pPr marL="2571750" indent="-171450" algn="r" rtl="1" eaLnBrk="1" fontAlgn="base" hangingPunct="1">
        <a:spcBef>
          <a:spcPct val="20000"/>
        </a:spcBef>
        <a:spcAft>
          <a:spcPct val="0"/>
        </a:spcAft>
        <a:buChar char="»"/>
        <a:defRPr sz="18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8pPr>
      <a:lvl9pPr marL="2914650" indent="-171450" algn="r" rtl="1" eaLnBrk="1" fontAlgn="base" hangingPunct="1">
        <a:spcBef>
          <a:spcPct val="20000"/>
        </a:spcBef>
        <a:spcAft>
          <a:spcPct val="0"/>
        </a:spcAft>
        <a:buChar char="»"/>
        <a:defRPr sz="18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9pPr>
    </p:bodyStyle>
    <p:otherStyle>
      <a:defPPr>
        <a:defRPr lang="he-IL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/>
            </a:gs>
            <a:gs pos="100000">
              <a:srgbClr val="CCEC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תמונה 30" descr="reka-new1.jpg"/>
          <p:cNvPicPr>
            <a:picLocks noChangeAspect="1"/>
          </p:cNvPicPr>
          <p:nvPr/>
        </p:nvPicPr>
        <p:blipFill>
          <a:blip r:embed="rId7" cstate="screen"/>
          <a:stretch>
            <a:fillRect/>
          </a:stretch>
        </p:blipFill>
        <p:spPr>
          <a:xfrm>
            <a:off x="3166" y="0"/>
            <a:ext cx="9137667" cy="6858000"/>
          </a:xfrm>
          <a:prstGeom prst="rect">
            <a:avLst/>
          </a:prstGeom>
        </p:spPr>
      </p:pic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41300" y="6553200"/>
            <a:ext cx="596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fld id="{E1099CAC-8772-4D75-9F48-5612FD000FBF}" type="slidenum">
              <a:rPr lang="he-IL" sz="1200" b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algn="ctr" eaLnBrk="0" hangingPunct="0"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590800" y="250844"/>
            <a:ext cx="6324600" cy="511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/>
              <a:t>לחץ כדי לערוך סגנון כותרת</a:t>
            </a: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524000"/>
            <a:ext cx="800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marL="1143000" lvl="2" indent="-285750" algn="r" rtl="1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</a:pPr>
            <a:r>
              <a:rPr lang="he-IL" dirty="0"/>
              <a:t>רמה שלישית</a:t>
            </a:r>
          </a:p>
          <a:p>
            <a:pPr marL="1600200" lvl="3" indent="-285750" algn="r" rtl="1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</a:pPr>
            <a:r>
              <a:rPr lang="he-IL" dirty="0"/>
              <a:t>רמה רביעית</a:t>
            </a:r>
          </a:p>
          <a:p>
            <a:pPr marL="2057400" lvl="4" indent="-285750" algn="r" rtl="1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</a:pPr>
            <a:r>
              <a:rPr lang="he-IL" dirty="0"/>
              <a:t>רמה חמישית</a:t>
            </a:r>
          </a:p>
        </p:txBody>
      </p:sp>
      <p:sp>
        <p:nvSpPr>
          <p:cNvPr id="13" name="מלבן 12"/>
          <p:cNvSpPr/>
          <p:nvPr/>
        </p:nvSpPr>
        <p:spPr>
          <a:xfrm>
            <a:off x="6248401" y="6400800"/>
            <a:ext cx="2667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he-IL" sz="1200" b="1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אמ"ץ | חטיבת תוה"ד</a:t>
            </a:r>
          </a:p>
        </p:txBody>
      </p:sp>
      <p:sp>
        <p:nvSpPr>
          <p:cNvPr id="9" name="מציין מיקום תוכן 6"/>
          <p:cNvSpPr txBox="1">
            <a:spLocks/>
          </p:cNvSpPr>
          <p:nvPr/>
        </p:nvSpPr>
        <p:spPr>
          <a:xfrm>
            <a:off x="762000" y="6543675"/>
            <a:ext cx="990600" cy="296091"/>
          </a:xfrm>
          <a:prstGeom prst="rect">
            <a:avLst/>
          </a:prstGeom>
        </p:spPr>
        <p:txBody>
          <a:bodyPr/>
          <a:lstStyle>
            <a:lvl1pPr algn="ctr">
              <a:buNone/>
              <a:defRPr sz="1200"/>
            </a:lvl1pPr>
          </a:lstStyle>
          <a:p>
            <a:pPr marL="342900" indent="-342900" algn="l" eaLnBrk="0" hangingPunct="0">
              <a:spcBef>
                <a:spcPct val="20000"/>
              </a:spcBef>
              <a:buSzPct val="100000"/>
              <a:buFont typeface="Arial" pitchFamily="34" charset="0"/>
              <a:buNone/>
              <a:defRPr/>
            </a:pPr>
            <a:r>
              <a:rPr lang="he-IL" b="1" kern="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שמור    |</a:t>
            </a:r>
          </a:p>
        </p:txBody>
      </p:sp>
      <p:pic>
        <p:nvPicPr>
          <p:cNvPr id="40" name="תמונה 39" descr="amatz.png"/>
          <p:cNvPicPr>
            <a:picLocks noChangeAspect="1"/>
          </p:cNvPicPr>
          <p:nvPr/>
        </p:nvPicPr>
        <p:blipFill>
          <a:blip r:embed="rId8" cstate="screen"/>
          <a:stretch>
            <a:fillRect/>
          </a:stretch>
        </p:blipFill>
        <p:spPr>
          <a:xfrm>
            <a:off x="1143000" y="152400"/>
            <a:ext cx="760568" cy="95854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  <p:pic>
        <p:nvPicPr>
          <p:cNvPr id="43" name="תמונה 42" descr="SemelTohad.png"/>
          <p:cNvPicPr>
            <a:picLocks noChangeAspect="1"/>
          </p:cNvPicPr>
          <p:nvPr/>
        </p:nvPicPr>
        <p:blipFill>
          <a:blip r:embed="rId9" cstate="screen"/>
          <a:stretch>
            <a:fillRect/>
          </a:stretch>
        </p:blipFill>
        <p:spPr>
          <a:xfrm>
            <a:off x="225089" y="262567"/>
            <a:ext cx="754182" cy="75418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sx="102000" sy="102000" algn="t" rotWithShape="0">
              <a:prstClr val="black"/>
            </a:outerShdw>
          </a:effectLst>
        </p:spPr>
      </p:pic>
    </p:spTree>
    <p:extLst>
      <p:ext uri="{BB962C8B-B14F-4D97-AF65-F5344CB8AC3E}">
        <p14:creationId xmlns:p14="http://schemas.microsoft.com/office/powerpoint/2010/main" val="3984700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</p:sldLayoutIdLst>
  <p:hf sldNum="0" hdr="0" ftr="0"/>
  <p:txStyles>
    <p:titleStyle>
      <a:lvl1pPr algn="r" rtl="1" eaLnBrk="1" fontAlgn="base" hangingPunct="1">
        <a:spcBef>
          <a:spcPct val="0"/>
        </a:spcBef>
        <a:spcAft>
          <a:spcPct val="0"/>
        </a:spcAft>
        <a:defRPr lang="he-IL" sz="2400" b="1" dirty="0" smtClean="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  <a:ea typeface="Tahoma" pitchFamily="34" charset="0"/>
          <a:cs typeface="Tahoma" pitchFamily="34" charset="0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1" fontAlgn="base" hangingPunct="1">
        <a:lnSpc>
          <a:spcPct val="150000"/>
        </a:lnSpc>
        <a:spcBef>
          <a:spcPts val="0"/>
        </a:spcBef>
        <a:spcAft>
          <a:spcPct val="0"/>
        </a:spcAft>
        <a:buSzPct val="100000"/>
        <a:buFont typeface="Arial" pitchFamily="34" charset="0"/>
        <a:buChar char="•"/>
        <a:defRPr sz="2000" b="1">
          <a:solidFill>
            <a:srgbClr val="002060"/>
          </a:solidFill>
          <a:effectLst/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r" rtl="1" eaLnBrk="1" fontAlgn="base" hangingPunct="1">
        <a:lnSpc>
          <a:spcPct val="150000"/>
        </a:lnSpc>
        <a:spcBef>
          <a:spcPts val="0"/>
        </a:spcBef>
        <a:spcAft>
          <a:spcPct val="0"/>
        </a:spcAft>
        <a:buSzPct val="100000"/>
        <a:buFont typeface="Arial" pitchFamily="34" charset="0"/>
        <a:buChar char="•"/>
        <a:defRPr sz="1800" b="1">
          <a:solidFill>
            <a:srgbClr val="002060"/>
          </a:solidFill>
          <a:effectLst/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85750" algn="r" rtl="1" eaLnBrk="1" fontAlgn="base" hangingPunct="1">
        <a:lnSpc>
          <a:spcPct val="150000"/>
        </a:lnSpc>
        <a:spcBef>
          <a:spcPts val="0"/>
        </a:spcBef>
        <a:spcAft>
          <a:spcPct val="0"/>
        </a:spcAft>
        <a:buSzPct val="100000"/>
        <a:buFont typeface="Arial" pitchFamily="34" charset="0"/>
        <a:buChar char="•"/>
        <a:defRPr sz="1600" b="1">
          <a:solidFill>
            <a:schemeClr val="tx1"/>
          </a:solidFill>
          <a:effectLst/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85750" algn="r" rtl="1" eaLnBrk="1" fontAlgn="base" hangingPunct="1">
        <a:lnSpc>
          <a:spcPct val="150000"/>
        </a:lnSpc>
        <a:spcBef>
          <a:spcPts val="0"/>
        </a:spcBef>
        <a:spcAft>
          <a:spcPct val="0"/>
        </a:spcAft>
        <a:buSzPct val="100000"/>
        <a:buFont typeface="Arial" pitchFamily="34" charset="0"/>
        <a:buChar char="•"/>
        <a:defRPr sz="1600" b="1">
          <a:solidFill>
            <a:schemeClr val="tx1"/>
          </a:solidFill>
          <a:effectLst/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85750" algn="r" rtl="1" eaLnBrk="1" fontAlgn="base" hangingPunct="1">
        <a:lnSpc>
          <a:spcPct val="150000"/>
        </a:lnSpc>
        <a:spcBef>
          <a:spcPts val="0"/>
        </a:spcBef>
        <a:spcAft>
          <a:spcPct val="0"/>
        </a:spcAft>
        <a:buSzPct val="100000"/>
        <a:buFont typeface="Arial" pitchFamily="34" charset="0"/>
        <a:buChar char="•"/>
        <a:defRPr sz="1600" b="0">
          <a:solidFill>
            <a:schemeClr val="tx1"/>
          </a:solidFill>
          <a:effectLst/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/>
            </a:gs>
            <a:gs pos="100000">
              <a:srgbClr val="CCEC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תמונה 30" descr="reka-new1.jpg"/>
          <p:cNvPicPr>
            <a:picLocks noChangeAspect="1"/>
          </p:cNvPicPr>
          <p:nvPr/>
        </p:nvPicPr>
        <p:blipFill>
          <a:blip r:embed="rId7" cstate="screen"/>
          <a:stretch>
            <a:fillRect/>
          </a:stretch>
        </p:blipFill>
        <p:spPr>
          <a:xfrm>
            <a:off x="3166" y="0"/>
            <a:ext cx="9137667" cy="6858000"/>
          </a:xfrm>
          <a:prstGeom prst="rect">
            <a:avLst/>
          </a:prstGeom>
        </p:spPr>
      </p:pic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41300" y="6553200"/>
            <a:ext cx="596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fld id="{E1099CAC-8772-4D75-9F48-5612FD000FBF}" type="slidenum">
              <a:rPr lang="he-IL" sz="1200" b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algn="ctr" eaLnBrk="0" hangingPunct="0"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590800" y="250844"/>
            <a:ext cx="6324600" cy="511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/>
              <a:t>לחץ כדי לערוך סגנון כותרת</a:t>
            </a: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524000"/>
            <a:ext cx="800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marL="1143000" lvl="2" indent="-285750" algn="r" rtl="1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</a:pPr>
            <a:r>
              <a:rPr lang="he-IL" dirty="0"/>
              <a:t>רמה שלישית</a:t>
            </a:r>
          </a:p>
          <a:p>
            <a:pPr marL="1600200" lvl="3" indent="-285750" algn="r" rtl="1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</a:pPr>
            <a:r>
              <a:rPr lang="he-IL" dirty="0"/>
              <a:t>רמה רביעית</a:t>
            </a:r>
          </a:p>
          <a:p>
            <a:pPr marL="2057400" lvl="4" indent="-285750" algn="r" rtl="1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</a:pPr>
            <a:r>
              <a:rPr lang="he-IL" dirty="0"/>
              <a:t>רמה חמישית</a:t>
            </a:r>
          </a:p>
        </p:txBody>
      </p:sp>
      <p:sp>
        <p:nvSpPr>
          <p:cNvPr id="13" name="מלבן 12"/>
          <p:cNvSpPr/>
          <p:nvPr/>
        </p:nvSpPr>
        <p:spPr>
          <a:xfrm>
            <a:off x="6248401" y="6400800"/>
            <a:ext cx="2667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he-IL" sz="1200" b="1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אמ"ץ | חטיבת תוה"ד</a:t>
            </a:r>
          </a:p>
        </p:txBody>
      </p:sp>
      <p:sp>
        <p:nvSpPr>
          <p:cNvPr id="9" name="מציין מיקום תוכן 6"/>
          <p:cNvSpPr txBox="1">
            <a:spLocks/>
          </p:cNvSpPr>
          <p:nvPr/>
        </p:nvSpPr>
        <p:spPr>
          <a:xfrm>
            <a:off x="762000" y="6543675"/>
            <a:ext cx="990600" cy="296091"/>
          </a:xfrm>
          <a:prstGeom prst="rect">
            <a:avLst/>
          </a:prstGeom>
        </p:spPr>
        <p:txBody>
          <a:bodyPr/>
          <a:lstStyle>
            <a:lvl1pPr algn="ctr">
              <a:buNone/>
              <a:defRPr sz="1200"/>
            </a:lvl1pPr>
          </a:lstStyle>
          <a:p>
            <a:pPr marL="342900" indent="-342900" algn="l" eaLnBrk="0" hangingPunct="0">
              <a:spcBef>
                <a:spcPct val="20000"/>
              </a:spcBef>
              <a:buSzPct val="100000"/>
              <a:buFont typeface="Arial" pitchFamily="34" charset="0"/>
              <a:buNone/>
              <a:defRPr/>
            </a:pPr>
            <a:r>
              <a:rPr lang="he-IL" b="1" kern="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שמור    |</a:t>
            </a:r>
          </a:p>
        </p:txBody>
      </p:sp>
      <p:pic>
        <p:nvPicPr>
          <p:cNvPr id="40" name="תמונה 39" descr="amatz.png"/>
          <p:cNvPicPr>
            <a:picLocks noChangeAspect="1"/>
          </p:cNvPicPr>
          <p:nvPr/>
        </p:nvPicPr>
        <p:blipFill>
          <a:blip r:embed="rId8" cstate="screen"/>
          <a:stretch>
            <a:fillRect/>
          </a:stretch>
        </p:blipFill>
        <p:spPr>
          <a:xfrm>
            <a:off x="1143000" y="152400"/>
            <a:ext cx="760568" cy="95854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  <p:pic>
        <p:nvPicPr>
          <p:cNvPr id="43" name="תמונה 42" descr="SemelTohad.png"/>
          <p:cNvPicPr>
            <a:picLocks noChangeAspect="1"/>
          </p:cNvPicPr>
          <p:nvPr/>
        </p:nvPicPr>
        <p:blipFill>
          <a:blip r:embed="rId9" cstate="screen"/>
          <a:stretch>
            <a:fillRect/>
          </a:stretch>
        </p:blipFill>
        <p:spPr>
          <a:xfrm>
            <a:off x="225089" y="262567"/>
            <a:ext cx="754182" cy="75418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sx="102000" sy="102000" algn="t" rotWithShape="0">
              <a:prstClr val="black"/>
            </a:outerShdw>
          </a:effectLst>
        </p:spPr>
      </p:pic>
    </p:spTree>
    <p:extLst>
      <p:ext uri="{BB962C8B-B14F-4D97-AF65-F5344CB8AC3E}">
        <p14:creationId xmlns:p14="http://schemas.microsoft.com/office/powerpoint/2010/main" val="3683048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</p:sldLayoutIdLst>
  <p:hf sldNum="0" hdr="0" ftr="0"/>
  <p:txStyles>
    <p:titleStyle>
      <a:lvl1pPr algn="r" rtl="1" eaLnBrk="1" fontAlgn="base" hangingPunct="1">
        <a:spcBef>
          <a:spcPct val="0"/>
        </a:spcBef>
        <a:spcAft>
          <a:spcPct val="0"/>
        </a:spcAft>
        <a:defRPr lang="he-IL" sz="2400" b="1" dirty="0" smtClean="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  <a:ea typeface="Tahoma" pitchFamily="34" charset="0"/>
          <a:cs typeface="Tahoma" pitchFamily="34" charset="0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1" fontAlgn="base" hangingPunct="1">
        <a:lnSpc>
          <a:spcPct val="150000"/>
        </a:lnSpc>
        <a:spcBef>
          <a:spcPts val="0"/>
        </a:spcBef>
        <a:spcAft>
          <a:spcPct val="0"/>
        </a:spcAft>
        <a:buSzPct val="100000"/>
        <a:buFont typeface="Arial" pitchFamily="34" charset="0"/>
        <a:buChar char="•"/>
        <a:defRPr sz="2000" b="1">
          <a:solidFill>
            <a:srgbClr val="002060"/>
          </a:solidFill>
          <a:effectLst/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r" rtl="1" eaLnBrk="1" fontAlgn="base" hangingPunct="1">
        <a:lnSpc>
          <a:spcPct val="150000"/>
        </a:lnSpc>
        <a:spcBef>
          <a:spcPts val="0"/>
        </a:spcBef>
        <a:spcAft>
          <a:spcPct val="0"/>
        </a:spcAft>
        <a:buSzPct val="100000"/>
        <a:buFont typeface="Arial" pitchFamily="34" charset="0"/>
        <a:buChar char="•"/>
        <a:defRPr sz="1800" b="1">
          <a:solidFill>
            <a:srgbClr val="002060"/>
          </a:solidFill>
          <a:effectLst/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85750" algn="r" rtl="1" eaLnBrk="1" fontAlgn="base" hangingPunct="1">
        <a:lnSpc>
          <a:spcPct val="150000"/>
        </a:lnSpc>
        <a:spcBef>
          <a:spcPts val="0"/>
        </a:spcBef>
        <a:spcAft>
          <a:spcPct val="0"/>
        </a:spcAft>
        <a:buSzPct val="100000"/>
        <a:buFont typeface="Arial" pitchFamily="34" charset="0"/>
        <a:buChar char="•"/>
        <a:defRPr sz="1600" b="1">
          <a:solidFill>
            <a:schemeClr val="tx1"/>
          </a:solidFill>
          <a:effectLst/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85750" algn="r" rtl="1" eaLnBrk="1" fontAlgn="base" hangingPunct="1">
        <a:lnSpc>
          <a:spcPct val="150000"/>
        </a:lnSpc>
        <a:spcBef>
          <a:spcPts val="0"/>
        </a:spcBef>
        <a:spcAft>
          <a:spcPct val="0"/>
        </a:spcAft>
        <a:buSzPct val="100000"/>
        <a:buFont typeface="Arial" pitchFamily="34" charset="0"/>
        <a:buChar char="•"/>
        <a:defRPr sz="1600" b="1">
          <a:solidFill>
            <a:schemeClr val="tx1"/>
          </a:solidFill>
          <a:effectLst/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85750" algn="r" rtl="1" eaLnBrk="1" fontAlgn="base" hangingPunct="1">
        <a:lnSpc>
          <a:spcPct val="150000"/>
        </a:lnSpc>
        <a:spcBef>
          <a:spcPts val="0"/>
        </a:spcBef>
        <a:spcAft>
          <a:spcPct val="0"/>
        </a:spcAft>
        <a:buSzPct val="100000"/>
        <a:buFont typeface="Arial" pitchFamily="34" charset="0"/>
        <a:buChar char="•"/>
        <a:defRPr sz="1600" b="0">
          <a:solidFill>
            <a:schemeClr val="tx1"/>
          </a:solidFill>
          <a:effectLst/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1" descr="P:\Tol\תרגילים\מדור תחקור ולקחים\תרגילי אבני אש\אא 12 2010\מצגת פורמט\פס דק\1תמונה חדשה.JPG"/>
          <p:cNvPicPr>
            <a:picLocks noChangeAspect="1" noChangeArrowheads="1"/>
          </p:cNvPicPr>
          <p:nvPr/>
        </p:nvPicPr>
        <p:blipFill>
          <a:blip r:embed="rId20" cstate="print"/>
          <a:srcRect t="94792"/>
          <a:stretch>
            <a:fillRect/>
          </a:stretch>
        </p:blipFill>
        <p:spPr bwMode="auto">
          <a:xfrm>
            <a:off x="0" y="6500813"/>
            <a:ext cx="91440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54175"/>
            <a:ext cx="8229600" cy="44275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929190" y="6456363"/>
            <a:ext cx="414654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he-IL" sz="1600" b="1" dirty="0">
                <a:solidFill>
                  <a:srgbClr val="FFFFFF"/>
                </a:solidFill>
                <a:latin typeface="Guttman Hatzvi" pitchFamily="2" charset="-79"/>
                <a:cs typeface="David" pitchFamily="34" charset="-79"/>
              </a:rPr>
              <a:t>פרויקט האקדמיה הצבאית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219698" y="6540500"/>
            <a:ext cx="598241" cy="31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buSzPct val="75000"/>
              <a:defRPr/>
            </a:pPr>
            <a:r>
              <a:rPr lang="he-IL" sz="1600" b="1" dirty="0">
                <a:solidFill>
                  <a:srgbClr val="FFFFCC"/>
                </a:solidFill>
                <a:latin typeface="Arial" charset="0"/>
                <a:cs typeface="David" pitchFamily="34" charset="-79"/>
              </a:rPr>
              <a:t>שמור</a:t>
            </a:r>
            <a:endParaRPr lang="en-US" sz="1600" b="1" dirty="0">
              <a:solidFill>
                <a:srgbClr val="FFFFCC"/>
              </a:solidFill>
              <a:latin typeface="Arial" charset="0"/>
              <a:cs typeface="David" pitchFamily="34" charset="-79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4925" y="6546850"/>
            <a:ext cx="585788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buSzPct val="75000"/>
              <a:defRPr/>
            </a:pPr>
            <a:r>
              <a:rPr lang="he-IL" altLang="he-IL" sz="1600" b="1">
                <a:solidFill>
                  <a:srgbClr val="FFFFCC"/>
                </a:solidFill>
                <a:latin typeface="Arial" charset="0"/>
                <a:cs typeface="David" pitchFamily="34" charset="-79"/>
              </a:rPr>
              <a:t>-</a:t>
            </a:r>
            <a:fld id="{9C5E7B4C-983B-4211-AA91-1D7F9461ED63}" type="slidenum">
              <a:rPr lang="he-IL" altLang="he-IL" sz="1600" b="1">
                <a:solidFill>
                  <a:srgbClr val="FFFFCC"/>
                </a:solidFill>
                <a:latin typeface="Arial" charset="0"/>
                <a:cs typeface="David" pitchFamily="34" charset="-79"/>
              </a:rPr>
              <a:pPr algn="just">
                <a:lnSpc>
                  <a:spcPct val="90000"/>
                </a:lnSpc>
                <a:spcBef>
                  <a:spcPct val="20000"/>
                </a:spcBef>
                <a:buSzPct val="75000"/>
                <a:defRPr/>
              </a:pPr>
              <a:t>‹#›</a:t>
            </a:fld>
            <a:r>
              <a:rPr lang="he-IL" altLang="he-IL" sz="1600" b="1">
                <a:solidFill>
                  <a:srgbClr val="FFFFCC"/>
                </a:solidFill>
                <a:latin typeface="Arial" charset="0"/>
                <a:cs typeface="David" pitchFamily="34" charset="-79"/>
              </a:rPr>
              <a:t>-</a:t>
            </a:r>
            <a:endParaRPr lang="en-US" altLang="he-IL" sz="1600" b="1">
              <a:solidFill>
                <a:srgbClr val="FFFFCC"/>
              </a:solidFill>
              <a:latin typeface="Arial" charset="0"/>
              <a:cs typeface="David" pitchFamily="34" charset="-79"/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142875"/>
            <a:ext cx="7286625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he-IL"/>
              <a:t>לחץ כדי לערוך סגנון כותרת של </a:t>
            </a:r>
          </a:p>
        </p:txBody>
      </p:sp>
      <p:sp>
        <p:nvSpPr>
          <p:cNvPr id="3080" name="Line 10"/>
          <p:cNvSpPr>
            <a:spLocks noChangeShapeType="1"/>
          </p:cNvSpPr>
          <p:nvPr/>
        </p:nvSpPr>
        <p:spPr bwMode="auto">
          <a:xfrm>
            <a:off x="5675313" y="6357938"/>
            <a:ext cx="14287" cy="500062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l" rtl="0"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70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  <p:sldLayoutId id="2147483771" r:id="rId17"/>
    <p:sldLayoutId id="2147483772" r:id="rId18"/>
  </p:sldLayoutIdLst>
  <p:transition/>
  <p:txStyles>
    <p:titleStyle>
      <a:lvl1pPr algn="ctr" rtl="1" eaLnBrk="0" fontAlgn="base" hangingPunct="0">
        <a:spcBef>
          <a:spcPct val="0"/>
        </a:spcBef>
        <a:spcAft>
          <a:spcPct val="0"/>
        </a:spcAft>
        <a:defRPr lang="he-IL" sz="3600" b="1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uttman Hatzvi" pitchFamily="2" charset="-79"/>
          <a:ea typeface="+mj-ea"/>
          <a:cs typeface="Guttman Hatzvi" pitchFamily="2" charset="-79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uttman Hatzvi" pitchFamily="2" charset="-79"/>
          <a:cs typeface="Guttman Hatzvi" pitchFamily="2" charset="-79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uttman Hatzvi" pitchFamily="2" charset="-79"/>
          <a:cs typeface="Guttman Hatzvi" pitchFamily="2" charset="-79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uttman Hatzvi" pitchFamily="2" charset="-79"/>
          <a:cs typeface="Guttman Hatzvi" pitchFamily="2" charset="-79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uttman Hatzvi" pitchFamily="2" charset="-79"/>
          <a:cs typeface="Guttman Hatzvi" pitchFamily="2" charset="-79"/>
        </a:defRPr>
      </a:lvl5pPr>
      <a:lvl6pPr marL="457200" algn="ctr" rtl="1" fontAlgn="base">
        <a:spcBef>
          <a:spcPct val="0"/>
        </a:spcBef>
        <a:spcAft>
          <a:spcPct val="0"/>
        </a:spcAft>
        <a:defRPr sz="3200" b="1">
          <a:solidFill>
            <a:srgbClr val="0000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Guttman Hatzvi" pitchFamily="2" charset="-79"/>
        </a:defRPr>
      </a:lvl6pPr>
      <a:lvl7pPr marL="914400" algn="ctr" rtl="1" fontAlgn="base">
        <a:spcBef>
          <a:spcPct val="0"/>
        </a:spcBef>
        <a:spcAft>
          <a:spcPct val="0"/>
        </a:spcAft>
        <a:defRPr sz="3200" b="1">
          <a:solidFill>
            <a:srgbClr val="0000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Guttman Hatzvi" pitchFamily="2" charset="-79"/>
        </a:defRPr>
      </a:lvl7pPr>
      <a:lvl8pPr marL="1371600" algn="ctr" rtl="1" fontAlgn="base">
        <a:spcBef>
          <a:spcPct val="0"/>
        </a:spcBef>
        <a:spcAft>
          <a:spcPct val="0"/>
        </a:spcAft>
        <a:defRPr sz="3200" b="1">
          <a:solidFill>
            <a:srgbClr val="0000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Guttman Hatzvi" pitchFamily="2" charset="-79"/>
        </a:defRPr>
      </a:lvl8pPr>
      <a:lvl9pPr marL="1828800" algn="ctr" rtl="1" fontAlgn="base">
        <a:spcBef>
          <a:spcPct val="0"/>
        </a:spcBef>
        <a:spcAft>
          <a:spcPct val="0"/>
        </a:spcAft>
        <a:defRPr sz="3200" b="1">
          <a:solidFill>
            <a:srgbClr val="0000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Guttman Hatzvi" pitchFamily="2" charset="-79"/>
        </a:defRPr>
      </a:lvl9pPr>
    </p:titleStyle>
    <p:bodyStyle>
      <a:lvl1pPr marL="342900" indent="-342900" algn="r" rtl="1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75000"/>
        <a:buFont typeface="Wingdings" pitchFamily="2" charset="2"/>
        <a:buBlip>
          <a:blip r:embed="rId21"/>
        </a:buBlip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50000"/>
        <a:buBlip>
          <a:blip r:embed="rId22"/>
        </a:buBlip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60000"/>
        <a:buBlip>
          <a:blip r:embed="rId23"/>
        </a:buBlip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lnSpc>
          <a:spcPct val="110000"/>
        </a:lnSpc>
        <a:spcBef>
          <a:spcPct val="20000"/>
        </a:spcBef>
        <a:spcAft>
          <a:spcPct val="0"/>
        </a:spcAft>
        <a:buChar char="•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lnSpc>
          <a:spcPct val="110000"/>
        </a:lnSpc>
        <a:spcBef>
          <a:spcPct val="20000"/>
        </a:spcBef>
        <a:spcAft>
          <a:spcPct val="0"/>
        </a:spcAft>
        <a:buChar char="•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r" rtl="1" fontAlgn="base">
        <a:lnSpc>
          <a:spcPct val="110000"/>
        </a:lnSpc>
        <a:spcBef>
          <a:spcPct val="20000"/>
        </a:spcBef>
        <a:spcAft>
          <a:spcPct val="0"/>
        </a:spcAft>
        <a:buChar char="•"/>
        <a:defRPr sz="2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r" rtl="1" fontAlgn="base">
        <a:lnSpc>
          <a:spcPct val="110000"/>
        </a:lnSpc>
        <a:spcBef>
          <a:spcPct val="20000"/>
        </a:spcBef>
        <a:spcAft>
          <a:spcPct val="0"/>
        </a:spcAft>
        <a:buChar char="•"/>
        <a:defRPr sz="2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r" rtl="1" fontAlgn="base">
        <a:lnSpc>
          <a:spcPct val="110000"/>
        </a:lnSpc>
        <a:spcBef>
          <a:spcPct val="20000"/>
        </a:spcBef>
        <a:spcAft>
          <a:spcPct val="0"/>
        </a:spcAft>
        <a:buChar char="•"/>
        <a:defRPr sz="2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r" rtl="1" fontAlgn="base">
        <a:lnSpc>
          <a:spcPct val="110000"/>
        </a:lnSpc>
        <a:spcBef>
          <a:spcPct val="20000"/>
        </a:spcBef>
        <a:spcAft>
          <a:spcPct val="0"/>
        </a:spcAft>
        <a:buChar char="•"/>
        <a:defRPr sz="2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050" b="1">
                <a:solidFill>
                  <a:schemeClr val="accent2"/>
                </a:solidFill>
              </a:defRPr>
            </a:lvl1pPr>
          </a:lstStyle>
          <a:p>
            <a:r>
              <a:rPr lang="he-IL"/>
              <a:t>‹#›</a:t>
            </a:r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62204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</p:sldLayoutIdLst>
  <p:hf sldNum="0" hdr="0" ftr="0" dt="0"/>
  <p:txStyles>
    <p:titleStyle>
      <a:lvl1pPr algn="r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7.xml"/><Relationship Id="rId5" Type="http://schemas.openxmlformats.org/officeDocument/2006/relationships/image" Target="../media/image25.jpeg"/><Relationship Id="rId4" Type="http://schemas.openxmlformats.org/officeDocument/2006/relationships/image" Target="../media/image2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7.xml"/><Relationship Id="rId5" Type="http://schemas.openxmlformats.org/officeDocument/2006/relationships/image" Target="../media/image25.jpeg"/><Relationship Id="rId4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143000" y="1971927"/>
            <a:ext cx="6858000" cy="1817113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he-IL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מב"ל</a:t>
            </a:r>
            <a:br>
              <a:rPr lang="he-IL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סיכום משוב מ"ד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3849181" y="4434958"/>
            <a:ext cx="1500407" cy="434202"/>
          </a:xfrm>
        </p:spPr>
        <p:txBody>
          <a:bodyPr>
            <a:normAutofit lnSpcReduction="10000"/>
          </a:bodyPr>
          <a:lstStyle/>
          <a:p>
            <a:r>
              <a:rPr lang="he-IL" sz="2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7.2017</a:t>
            </a:r>
            <a:endParaRPr lang="he-IL" sz="2400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5" name="תמונה 7" descr="מבל נקי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69192" y="476672"/>
            <a:ext cx="967607" cy="12072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6" name="קבוצה 5"/>
          <p:cNvGrpSpPr/>
          <p:nvPr/>
        </p:nvGrpSpPr>
        <p:grpSpPr>
          <a:xfrm>
            <a:off x="467544" y="5661248"/>
            <a:ext cx="933005" cy="817744"/>
            <a:chOff x="5273750" y="5018564"/>
            <a:chExt cx="1571202" cy="147213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74" r="6278" b="12247"/>
            <a:stretch/>
          </p:blipFill>
          <p:spPr>
            <a:xfrm>
              <a:off x="5273750" y="5018564"/>
              <a:ext cx="1571202" cy="147213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 rot="20382736">
              <a:off x="5415058" y="5462647"/>
              <a:ext cx="1166760" cy="831105"/>
            </a:xfrm>
            <a:prstGeom prst="rect">
              <a:avLst/>
            </a:prstGeom>
            <a:noFill/>
          </p:spPr>
          <p:txBody>
            <a:bodyPr wrap="square" lIns="0" tIns="0" rIns="0" bIns="0" rtlCol="1" anchor="ctr">
              <a:spAutoFit/>
            </a:bodyPr>
            <a:lstStyle/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500" dirty="0">
                  <a:solidFill>
                    <a:srgbClr val="ED7D31"/>
                  </a:solidFill>
                  <a:latin typeface="AR BERKLEY" panose="02000000000000000000" pitchFamily="2" charset="0"/>
                  <a:cs typeface="+mn-cs"/>
                </a:rPr>
                <a:t>Malop</a:t>
              </a:r>
            </a:p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500" dirty="0">
                  <a:solidFill>
                    <a:srgbClr val="ED7D31"/>
                  </a:solidFill>
                  <a:latin typeface="AR BERKLEY" panose="02000000000000000000" pitchFamily="2" charset="0"/>
                  <a:cs typeface="+mn-cs"/>
                </a:rPr>
                <a:t>inside</a:t>
              </a:r>
            </a:p>
          </p:txBody>
        </p:sp>
      </p:grpSp>
      <p:pic>
        <p:nvPicPr>
          <p:cNvPr id="9" name="בן גוריון.jpg" descr="בן גוריון.jpg"/>
          <p:cNvPicPr>
            <a:picLocks noChangeAspect="1"/>
          </p:cNvPicPr>
          <p:nvPr/>
        </p:nvPicPr>
        <p:blipFill rotWithShape="1">
          <a:blip r:embed="rId5">
            <a:extLst/>
          </a:blip>
          <a:srcRect t="9851" b="6418"/>
          <a:stretch/>
        </p:blipFill>
        <p:spPr>
          <a:xfrm>
            <a:off x="307202" y="476672"/>
            <a:ext cx="966285" cy="12588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77919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קורס מדיניות חוץ, ד"ר ערן </a:t>
            </a:r>
            <a:r>
              <a:rPr lang="he-IL" sz="3200" b="1" dirty="0" err="1">
                <a:solidFill>
                  <a:schemeClr val="accent1"/>
                </a:solidFill>
                <a:cs typeface="David" pitchFamily="2" charset="-79"/>
              </a:rPr>
              <a:t>לרמן</a:t>
            </a: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10</a:t>
            </a:fld>
            <a:endParaRPr lang="he-IL" dirty="0"/>
          </a:p>
        </p:txBody>
      </p:sp>
      <p:graphicFrame>
        <p:nvGraphicFramePr>
          <p:cNvPr id="2" name="טבלה 1">
            <a:extLst>
              <a:ext uri="{FF2B5EF4-FFF2-40B4-BE49-F238E27FC236}">
                <a16:creationId xmlns:a16="http://schemas.microsoft.com/office/drawing/2014/main" id="{B7E90941-4728-43BE-BEFF-8A3859D62B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781082"/>
              </p:ext>
            </p:extLst>
          </p:nvPr>
        </p:nvGraphicFramePr>
        <p:xfrm>
          <a:off x="365124" y="1700808"/>
          <a:ext cx="8502676" cy="406800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81896">
                  <a:extLst>
                    <a:ext uri="{9D8B030D-6E8A-4147-A177-3AD203B41FA5}">
                      <a16:colId xmlns:a16="http://schemas.microsoft.com/office/drawing/2014/main" val="2120328034"/>
                    </a:ext>
                  </a:extLst>
                </a:gridCol>
                <a:gridCol w="1280195">
                  <a:extLst>
                    <a:ext uri="{9D8B030D-6E8A-4147-A177-3AD203B41FA5}">
                      <a16:colId xmlns:a16="http://schemas.microsoft.com/office/drawing/2014/main" val="794359496"/>
                    </a:ext>
                  </a:extLst>
                </a:gridCol>
                <a:gridCol w="1280195">
                  <a:extLst>
                    <a:ext uri="{9D8B030D-6E8A-4147-A177-3AD203B41FA5}">
                      <a16:colId xmlns:a16="http://schemas.microsoft.com/office/drawing/2014/main" val="2475736444"/>
                    </a:ext>
                  </a:extLst>
                </a:gridCol>
                <a:gridCol w="1280195">
                  <a:extLst>
                    <a:ext uri="{9D8B030D-6E8A-4147-A177-3AD203B41FA5}">
                      <a16:colId xmlns:a16="http://schemas.microsoft.com/office/drawing/2014/main" val="2768216770"/>
                    </a:ext>
                  </a:extLst>
                </a:gridCol>
                <a:gridCol w="1280195">
                  <a:extLst>
                    <a:ext uri="{9D8B030D-6E8A-4147-A177-3AD203B41FA5}">
                      <a16:colId xmlns:a16="http://schemas.microsoft.com/office/drawing/2014/main" val="116020575"/>
                    </a:ext>
                  </a:extLst>
                </a:gridCol>
              </a:tblGrid>
              <a:tr h="581143"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השאלה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ממוצע כללי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צה"ל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מע' ביטחון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בינ"ל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9901928"/>
                  </a:ext>
                </a:extLst>
              </a:tr>
              <a:tr h="581143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הקורס השיג את מטרותיו?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kumimoji="0" lang="he-IL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6822357"/>
                  </a:ext>
                </a:extLst>
              </a:tr>
              <a:tr h="581143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איכות ההוראה בקורס?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u="sng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kumimoji="0" lang="he-IL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1461069"/>
                  </a:ext>
                </a:extLst>
              </a:tr>
              <a:tr h="581143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הקורס אתגר מחשבתית?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u="none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kumimoji="0" lang="he-IL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0825508"/>
                  </a:ext>
                </a:extLst>
              </a:tr>
              <a:tr h="581143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מידת רלוונטיות הקורס לעתידי?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kumimoji="0" lang="he-IL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801328"/>
                  </a:ext>
                </a:extLst>
              </a:tr>
              <a:tr h="581143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איכות סיור במשרד החוץ?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kumimoji="0" lang="he-IL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4027505"/>
                  </a:ext>
                </a:extLst>
              </a:tr>
              <a:tr h="581143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איכות החיבור בין הקורס לסיורי חו"ל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kumimoji="0" lang="he-IL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0170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1378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קורס מדיניות חוץ, ד"ר ערן </a:t>
            </a:r>
            <a:r>
              <a:rPr lang="he-IL" sz="3200" b="1" dirty="0" err="1">
                <a:solidFill>
                  <a:schemeClr val="accent1"/>
                </a:solidFill>
                <a:cs typeface="David" pitchFamily="2" charset="-79"/>
              </a:rPr>
              <a:t>לרמן</a:t>
            </a: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11</a:t>
            </a:fld>
            <a:endParaRPr lang="he-IL" dirty="0"/>
          </a:p>
        </p:txBody>
      </p:sp>
      <p:sp>
        <p:nvSpPr>
          <p:cNvPr id="3" name="מלבן: פינות מעוגלות 2">
            <a:extLst>
              <a:ext uri="{FF2B5EF4-FFF2-40B4-BE49-F238E27FC236}">
                <a16:creationId xmlns:a16="http://schemas.microsoft.com/office/drawing/2014/main" id="{073F878B-7395-48EA-AE47-A35E92F6CB39}"/>
              </a:ext>
            </a:extLst>
          </p:cNvPr>
          <p:cNvSpPr/>
          <p:nvPr/>
        </p:nvSpPr>
        <p:spPr>
          <a:xfrm>
            <a:off x="365125" y="1988840"/>
            <a:ext cx="8442647" cy="352839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>
              <a:lnSpc>
                <a:spcPct val="150000"/>
              </a:lnSpc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לשימור: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קורס חשוב מאוד, רלוונטי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סיור במשרד החוץ והעברת הנושאים בקבוצות קטנות (פאנלים נפרדים)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המרצה לא הצליח לרתק אותנו לנושא. אופן העברה מונוטוני ומשעמם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ערן </a:t>
            </a:r>
            <a:r>
              <a:rPr lang="he-IL" sz="2000" b="1" dirty="0" err="1">
                <a:latin typeface="David" panose="020E0502060401010101" pitchFamily="34" charset="-79"/>
                <a:cs typeface="David" panose="020E0502060401010101" pitchFamily="34" charset="-79"/>
              </a:rPr>
              <a:t>לרמן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 ידען מופלג. אך סוטה מהשיעור וגורם לתלמידים לאבדו</a:t>
            </a:r>
          </a:p>
        </p:txBody>
      </p:sp>
    </p:spTree>
    <p:extLst>
      <p:ext uri="{BB962C8B-B14F-4D97-AF65-F5344CB8AC3E}">
        <p14:creationId xmlns:p14="http://schemas.microsoft.com/office/powerpoint/2010/main" val="3399544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סיורי חו"ל 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12</a:t>
            </a:fld>
            <a:endParaRPr lang="he-IL" dirty="0"/>
          </a:p>
        </p:txBody>
      </p:sp>
      <p:graphicFrame>
        <p:nvGraphicFramePr>
          <p:cNvPr id="3" name="טבלה 2">
            <a:extLst>
              <a:ext uri="{FF2B5EF4-FFF2-40B4-BE49-F238E27FC236}">
                <a16:creationId xmlns:a16="http://schemas.microsoft.com/office/drawing/2014/main" id="{D6AD1748-BFDC-4B13-9E57-6D0003BD2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152229"/>
              </p:ext>
            </p:extLst>
          </p:nvPr>
        </p:nvGraphicFramePr>
        <p:xfrm>
          <a:off x="744136" y="1844824"/>
          <a:ext cx="8100000" cy="305322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708000">
                  <a:extLst>
                    <a:ext uri="{9D8B030D-6E8A-4147-A177-3AD203B41FA5}">
                      <a16:colId xmlns:a16="http://schemas.microsoft.com/office/drawing/2014/main" val="164448059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4261144637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993708000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778446617"/>
                    </a:ext>
                  </a:extLst>
                </a:gridCol>
              </a:tblGrid>
              <a:tr h="920341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חו"ל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מ"ד</a:t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השיג את מטרותיו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מ"ג </a:t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השיג את מטרותיו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6843384"/>
                  </a:ext>
                </a:extLst>
              </a:tr>
              <a:tr h="533220">
                <a:tc>
                  <a:txBody>
                    <a:bodyPr/>
                    <a:lstStyle/>
                    <a:p>
                      <a:pPr algn="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נאט"ו והאיחוד האירופאי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5.45</a:t>
                      </a:r>
                      <a:r>
                        <a:rPr kumimoji="0" lang="he-IL" sz="2400" b="0" kern="1200" baseline="300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</a:t>
                      </a:r>
                      <a:endParaRPr lang="he-IL" sz="20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7659335"/>
                  </a:ext>
                </a:extLst>
              </a:tr>
              <a:tr h="533220">
                <a:tc>
                  <a:txBody>
                    <a:bodyPr/>
                    <a:lstStyle/>
                    <a:p>
                      <a:pPr algn="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ארה"ב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</a:t>
                      </a:r>
                      <a:endParaRPr lang="he-IL" sz="20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2155592"/>
                  </a:ext>
                </a:extLst>
              </a:tr>
              <a:tr h="533220">
                <a:tc>
                  <a:txBody>
                    <a:bodyPr/>
                    <a:lstStyle/>
                    <a:p>
                      <a:pPr algn="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רוסיה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5.04</a:t>
                      </a:r>
                      <a:r>
                        <a:rPr kumimoji="0" lang="he-IL" sz="2400" b="0" kern="1200" baseline="300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**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dirty="0">
                          <a:solidFill>
                            <a:srgbClr val="FF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</a:t>
                      </a:r>
                      <a:endParaRPr lang="he-IL" sz="20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0850299"/>
                  </a:ext>
                </a:extLst>
              </a:tr>
              <a:tr h="533220">
                <a:tc>
                  <a:txBody>
                    <a:bodyPr/>
                    <a:lstStyle/>
                    <a:p>
                      <a:pPr algn="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ירדן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3.96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2400" b="1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2544395"/>
                  </a:ext>
                </a:extLst>
              </a:tr>
            </a:tbl>
          </a:graphicData>
        </a:graphic>
      </p:graphicFrame>
      <p:sp>
        <p:nvSpPr>
          <p:cNvPr id="5" name="מלבן: פינות מעוגלות 4">
            <a:extLst>
              <a:ext uri="{FF2B5EF4-FFF2-40B4-BE49-F238E27FC236}">
                <a16:creationId xmlns:a16="http://schemas.microsoft.com/office/drawing/2014/main" id="{C6DE916B-86D1-4C4D-BF03-998FE2FB5825}"/>
              </a:ext>
            </a:extLst>
          </p:cNvPr>
          <p:cNvSpPr/>
          <p:nvPr/>
        </p:nvSpPr>
        <p:spPr>
          <a:xfrm>
            <a:off x="744136" y="5157192"/>
            <a:ext cx="8100000" cy="12241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*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עבור חניכי צה"ל היה משמעותי ביותר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** עבור חניכי צה"ל נתפס כפחות משמעותי</a:t>
            </a:r>
          </a:p>
        </p:txBody>
      </p:sp>
    </p:spTree>
    <p:extLst>
      <p:ext uri="{BB962C8B-B14F-4D97-AF65-F5344CB8AC3E}">
        <p14:creationId xmlns:p14="http://schemas.microsoft.com/office/powerpoint/2010/main" val="3375514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סיורי חו"ל 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13</a:t>
            </a:fld>
            <a:endParaRPr lang="he-IL" dirty="0"/>
          </a:p>
        </p:txBody>
      </p:sp>
      <p:sp>
        <p:nvSpPr>
          <p:cNvPr id="3" name="מלבן: פינות מעוגלות 2">
            <a:extLst>
              <a:ext uri="{FF2B5EF4-FFF2-40B4-BE49-F238E27FC236}">
                <a16:creationId xmlns:a16="http://schemas.microsoft.com/office/drawing/2014/main" id="{073F878B-7395-48EA-AE47-A35E92F6CB39}"/>
              </a:ext>
            </a:extLst>
          </p:cNvPr>
          <p:cNvSpPr/>
          <p:nvPr/>
        </p:nvSpPr>
        <p:spPr>
          <a:xfrm>
            <a:off x="365125" y="1772816"/>
            <a:ext cx="8442647" cy="2232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נאט"ו והאיחוד האירופאי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נקודות לשימור: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סיור חשוב, מלמד ומעמיק, תכנון פרטני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הרצאות טובות ומפגש עם בעלי תפקיד בכירים באיחוד האירופאי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מתכונת ההרצאות של </a:t>
            </a:r>
            <a:r>
              <a:rPr 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זמן רב לשיח ושאלות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נאט"ו והאיחוד האירופאי,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לשלב סיור תרבות- לא חייבים מוזיאון מלחמה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מעורבות נציגי המדינה בחו"ל (הנספח)- תאום ציפיות וליווי</a:t>
            </a:r>
          </a:p>
        </p:txBody>
      </p:sp>
      <p:sp>
        <p:nvSpPr>
          <p:cNvPr id="6" name="מלבן: פינות מעוגלות 5">
            <a:extLst>
              <a:ext uri="{FF2B5EF4-FFF2-40B4-BE49-F238E27FC236}">
                <a16:creationId xmlns:a16="http://schemas.microsoft.com/office/drawing/2014/main" id="{7776E2F5-F50A-4212-BA6A-9C2D2B657303}"/>
              </a:ext>
            </a:extLst>
          </p:cNvPr>
          <p:cNvSpPr/>
          <p:nvPr/>
        </p:nvSpPr>
        <p:spPr>
          <a:xfrm>
            <a:off x="355523" y="4293096"/>
            <a:ext cx="8442647" cy="2232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ארה"ב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נקודות לשימור: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סיור מרתק, מגון מקומות,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ולא רק בערים הגדולות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(ניתן להגביר)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ארה"ב,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סיור מאוד עמוס- מרתון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. איחורים רבים למרצים בשל בעיות תנועה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הרחבת ההיכרות עם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אנשי ממשל ודיפלומטיה אמריקניים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מפגש עם "אנשים פשוטים" בקהילה היהודית ובזרמים השונים. לא רק רבנים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למצוא מרצים שונים- המייצגים דעות אחרות כלפי יהודים וכלפי ישראל</a:t>
            </a:r>
          </a:p>
        </p:txBody>
      </p:sp>
    </p:spTree>
    <p:extLst>
      <p:ext uri="{BB962C8B-B14F-4D97-AF65-F5344CB8AC3E}">
        <p14:creationId xmlns:p14="http://schemas.microsoft.com/office/powerpoint/2010/main" val="1912985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סיורי חו"ל 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14</a:t>
            </a:fld>
            <a:endParaRPr lang="he-IL" dirty="0"/>
          </a:p>
        </p:txBody>
      </p:sp>
      <p:sp>
        <p:nvSpPr>
          <p:cNvPr id="3" name="מלבן: פינות מעוגלות 2">
            <a:extLst>
              <a:ext uri="{FF2B5EF4-FFF2-40B4-BE49-F238E27FC236}">
                <a16:creationId xmlns:a16="http://schemas.microsoft.com/office/drawing/2014/main" id="{073F878B-7395-48EA-AE47-A35E92F6CB39}"/>
              </a:ext>
            </a:extLst>
          </p:cNvPr>
          <p:cNvSpPr/>
          <p:nvPr/>
        </p:nvSpPr>
        <p:spPr>
          <a:xfrm>
            <a:off x="365125" y="1700807"/>
            <a:ext cx="8442647" cy="2628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/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רוסיה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נקודות לשימור: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לו"ז מצוין ומרווח- גם הרצאות, גם תרבות (מופע מצוין) וגם סיורים (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אניה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אניה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ליווי צמוד של הנספח הצבאי ראויה לציון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יעד חשוב, שונה מהמוכר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המכללה הצבאית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רוסיה,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ראינו רק את מוסקבה- לא משקף את כלל  רוסיה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הכנה נרחבת יותר בארץ+ מהי אסטרטגיה מזרחית</a:t>
            </a:r>
          </a:p>
        </p:txBody>
      </p:sp>
      <p:sp>
        <p:nvSpPr>
          <p:cNvPr id="6" name="מלבן: פינות מעוגלות 5">
            <a:extLst>
              <a:ext uri="{FF2B5EF4-FFF2-40B4-BE49-F238E27FC236}">
                <a16:creationId xmlns:a16="http://schemas.microsoft.com/office/drawing/2014/main" id="{7776E2F5-F50A-4212-BA6A-9C2D2B657303}"/>
              </a:ext>
            </a:extLst>
          </p:cNvPr>
          <p:cNvSpPr/>
          <p:nvPr/>
        </p:nvSpPr>
        <p:spPr>
          <a:xfrm>
            <a:off x="355421" y="4581128"/>
            <a:ext cx="8442647" cy="20879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ירדן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נקודות לשימור: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עצם קיום הסיור חשוב מאוד (רגל בדלת)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חשיבות הבנת מדינה שכנה ('מטר מכאן'). תורם להבנת הביטחון הלאומי בישראל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ירדן,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סיור של יום אחד הינו קצר (ארוחת טעימות)- לא מביא ערך מוסף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תחושה של אלתור- ניתן לשייף את מטרות הסיור</a:t>
            </a:r>
          </a:p>
        </p:txBody>
      </p:sp>
    </p:spTree>
    <p:extLst>
      <p:ext uri="{BB962C8B-B14F-4D97-AF65-F5344CB8AC3E}">
        <p14:creationId xmlns:p14="http://schemas.microsoft.com/office/powerpoint/2010/main" val="2196009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סיורי חו"ל 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15</a:t>
            </a:fld>
            <a:endParaRPr lang="he-IL" dirty="0"/>
          </a:p>
        </p:txBody>
      </p:sp>
      <p:sp>
        <p:nvSpPr>
          <p:cNvPr id="3" name="מלבן: פינות מעוגלות 2">
            <a:extLst>
              <a:ext uri="{FF2B5EF4-FFF2-40B4-BE49-F238E27FC236}">
                <a16:creationId xmlns:a16="http://schemas.microsoft.com/office/drawing/2014/main" id="{073F878B-7395-48EA-AE47-A35E92F6CB39}"/>
              </a:ext>
            </a:extLst>
          </p:cNvPr>
          <p:cNvSpPr/>
          <p:nvPr/>
        </p:nvSpPr>
        <p:spPr>
          <a:xfrm>
            <a:off x="365125" y="1916831"/>
            <a:ext cx="8442647" cy="388843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הסתכלות אינטגרטיבית על סיורי חו"ל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נקודות לשימור: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למידה על עצמנו מתאפשרת פעמים רבות דרך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הסתכלות על האחר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קבלת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זוויות הסתכלות ופרספקטיבה על ביטחון לאומי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שלא היו מתקבלות באופן אחר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ההכנות המקדימות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חשובות ביותר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הסתכלות אינטגרטיבית על סיורי חו"ל,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לא לעשות מסיור מסע!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נדרש תכנון זמנים ריאלי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תהליך ההכנה לסיור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לא תמיד מתודולוגי ומעמיק דיו</a:t>
            </a:r>
          </a:p>
        </p:txBody>
      </p:sp>
    </p:spTree>
    <p:extLst>
      <p:ext uri="{BB962C8B-B14F-4D97-AF65-F5344CB8AC3E}">
        <p14:creationId xmlns:p14="http://schemas.microsoft.com/office/powerpoint/2010/main" val="3416875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סמינרים 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16</a:t>
            </a:fld>
            <a:endParaRPr lang="he-IL" dirty="0"/>
          </a:p>
        </p:txBody>
      </p:sp>
      <p:graphicFrame>
        <p:nvGraphicFramePr>
          <p:cNvPr id="3" name="טבלה 2">
            <a:extLst>
              <a:ext uri="{FF2B5EF4-FFF2-40B4-BE49-F238E27FC236}">
                <a16:creationId xmlns:a16="http://schemas.microsoft.com/office/drawing/2014/main" id="{D6AD1748-BFDC-4B13-9E57-6D0003BD2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270908"/>
              </p:ext>
            </p:extLst>
          </p:nvPr>
        </p:nvGraphicFramePr>
        <p:xfrm>
          <a:off x="395536" y="2031963"/>
          <a:ext cx="8318132" cy="305322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550120">
                  <a:extLst>
                    <a:ext uri="{9D8B030D-6E8A-4147-A177-3AD203B41FA5}">
                      <a16:colId xmlns:a16="http://schemas.microsoft.com/office/drawing/2014/main" val="1644480595"/>
                    </a:ext>
                  </a:extLst>
                </a:gridCol>
                <a:gridCol w="1442003">
                  <a:extLst>
                    <a:ext uri="{9D8B030D-6E8A-4147-A177-3AD203B41FA5}">
                      <a16:colId xmlns:a16="http://schemas.microsoft.com/office/drawing/2014/main" val="4261144637"/>
                    </a:ext>
                  </a:extLst>
                </a:gridCol>
                <a:gridCol w="1442003">
                  <a:extLst>
                    <a:ext uri="{9D8B030D-6E8A-4147-A177-3AD203B41FA5}">
                      <a16:colId xmlns:a16="http://schemas.microsoft.com/office/drawing/2014/main" val="993708000"/>
                    </a:ext>
                  </a:extLst>
                </a:gridCol>
                <a:gridCol w="1442003">
                  <a:extLst>
                    <a:ext uri="{9D8B030D-6E8A-4147-A177-3AD203B41FA5}">
                      <a16:colId xmlns:a16="http://schemas.microsoft.com/office/drawing/2014/main" val="1778446617"/>
                    </a:ext>
                  </a:extLst>
                </a:gridCol>
                <a:gridCol w="1442003">
                  <a:extLst>
                    <a:ext uri="{9D8B030D-6E8A-4147-A177-3AD203B41FA5}">
                      <a16:colId xmlns:a16="http://schemas.microsoft.com/office/drawing/2014/main" val="3026156802"/>
                    </a:ext>
                  </a:extLst>
                </a:gridCol>
              </a:tblGrid>
              <a:tr h="920341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סמינר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השיג </a:t>
                      </a:r>
                      <a:b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מטרותיו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איכות </a:t>
                      </a:r>
                      <a:b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ההוראה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אתגר </a:t>
                      </a:r>
                      <a:b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מחשבתית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רלוונטיות </a:t>
                      </a:r>
                      <a:b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עבורי לעתיד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6843384"/>
                  </a:ext>
                </a:extLst>
              </a:tr>
              <a:tr h="533220">
                <a:tc>
                  <a:txBody>
                    <a:bodyPr/>
                    <a:lstStyle/>
                    <a:p>
                      <a:pPr algn="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סמינר צבא-חברה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4.89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7659335"/>
                  </a:ext>
                </a:extLst>
              </a:tr>
              <a:tr h="533220">
                <a:tc>
                  <a:txBody>
                    <a:bodyPr/>
                    <a:lstStyle/>
                    <a:p>
                      <a:pPr algn="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סמינר שחיתות שלטונית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2155592"/>
                  </a:ext>
                </a:extLst>
              </a:tr>
              <a:tr h="533220">
                <a:tc>
                  <a:txBody>
                    <a:bodyPr/>
                    <a:lstStyle/>
                    <a:p>
                      <a:pPr algn="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סמינר כלכלת ישראל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5.71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0850299"/>
                  </a:ext>
                </a:extLst>
              </a:tr>
              <a:tr h="533220">
                <a:tc>
                  <a:txBody>
                    <a:bodyPr/>
                    <a:lstStyle/>
                    <a:p>
                      <a:pPr algn="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ממוצע כללי: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5.56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2544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40201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סמינרים 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17</a:t>
            </a:fld>
            <a:endParaRPr lang="he-IL" dirty="0"/>
          </a:p>
        </p:txBody>
      </p:sp>
      <p:sp>
        <p:nvSpPr>
          <p:cNvPr id="5" name="מלבן: פינות מעוגלות 4">
            <a:extLst>
              <a:ext uri="{FF2B5EF4-FFF2-40B4-BE49-F238E27FC236}">
                <a16:creationId xmlns:a16="http://schemas.microsoft.com/office/drawing/2014/main" id="{C872EA88-B99C-4918-AFDA-C05886A248A4}"/>
              </a:ext>
            </a:extLst>
          </p:cNvPr>
          <p:cNvSpPr/>
          <p:nvPr/>
        </p:nvSpPr>
        <p:spPr>
          <a:xfrm>
            <a:off x="365125" y="1556792"/>
            <a:ext cx="8442647" cy="2484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just">
              <a:lnSpc>
                <a:spcPct val="150000"/>
              </a:lnSpc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סמינר צבא-חברה, נקודות לשימור: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מגוון המרצים, ריבוי זוויות ראיה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ארגון הסמינר היה למופת וכן מיקומו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סמינר צבא-חברה, נקודות לשיפור: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תכני הסמינר- עבור חלק היו </a:t>
            </a:r>
            <a:r>
              <a:rPr lang="he-IL" sz="1600" dirty="0" err="1">
                <a:latin typeface="David" panose="020E0502060401010101" pitchFamily="34" charset="-79"/>
                <a:cs typeface="David" panose="020E0502060401010101" pitchFamily="34" charset="-79"/>
              </a:rPr>
              <a:t>חזרתיים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לנושאים שדנו במהלך השנה בקורס, עבור אנשי הצבא- התכנים לא חידשו </a:t>
            </a:r>
            <a:r>
              <a:rPr lang="en-US" sz="1600" dirty="0"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לא אתגרו מספיק</a:t>
            </a:r>
          </a:p>
        </p:txBody>
      </p:sp>
      <p:sp>
        <p:nvSpPr>
          <p:cNvPr id="6" name="מלבן: פינות מעוגלות 5">
            <a:extLst>
              <a:ext uri="{FF2B5EF4-FFF2-40B4-BE49-F238E27FC236}">
                <a16:creationId xmlns:a16="http://schemas.microsoft.com/office/drawing/2014/main" id="{569BA6F5-36BB-4D33-9515-BE9C232CD8B0}"/>
              </a:ext>
            </a:extLst>
          </p:cNvPr>
          <p:cNvSpPr/>
          <p:nvPr/>
        </p:nvSpPr>
        <p:spPr>
          <a:xfrm>
            <a:off x="273615" y="4221088"/>
            <a:ext cx="8442647" cy="2484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just">
              <a:lnSpc>
                <a:spcPct val="150000"/>
              </a:lnSpc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סמינר כלכלת ישראל במרחב הגלובאלי, נקודות לשימור: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הליווי של ברודט לאורך הסמינר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סמינר חובה לבכירים- חשוב שיועבר לכלל חניכי </a:t>
            </a:r>
            <a:r>
              <a:rPr lang="he-IL" sz="1600" dirty="0" err="1"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>
              <a:lnSpc>
                <a:spcPct val="150000"/>
              </a:lnSpc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סמינר כלכלת ישראל במרחב הגלובאלי, נקודות לשיפור: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העובדה המסכמת מיותרת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(חוזר בין הסמינרים)</a:t>
            </a:r>
          </a:p>
        </p:txBody>
      </p:sp>
    </p:spTree>
    <p:extLst>
      <p:ext uri="{BB962C8B-B14F-4D97-AF65-F5344CB8AC3E}">
        <p14:creationId xmlns:p14="http://schemas.microsoft.com/office/powerpoint/2010/main" val="40777902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סמינרים 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18</a:t>
            </a:fld>
            <a:endParaRPr lang="he-IL" dirty="0"/>
          </a:p>
        </p:txBody>
      </p:sp>
      <p:sp>
        <p:nvSpPr>
          <p:cNvPr id="5" name="מלבן: פינות מעוגלות 4">
            <a:extLst>
              <a:ext uri="{FF2B5EF4-FFF2-40B4-BE49-F238E27FC236}">
                <a16:creationId xmlns:a16="http://schemas.microsoft.com/office/drawing/2014/main" id="{C872EA88-B99C-4918-AFDA-C05886A248A4}"/>
              </a:ext>
            </a:extLst>
          </p:cNvPr>
          <p:cNvSpPr/>
          <p:nvPr/>
        </p:nvSpPr>
        <p:spPr>
          <a:xfrm>
            <a:off x="365125" y="1809096"/>
            <a:ext cx="8442647" cy="197994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>
              <a:lnSpc>
                <a:spcPct val="150000"/>
              </a:lnSpc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סמינר שחיתות שלטונית, נקודות לשימור: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התכנים, איכות המרצים, הפתיחות </a:t>
            </a:r>
            <a:r>
              <a:rPr lang="he-IL" sz="1600" dirty="0" err="1">
                <a:latin typeface="David" panose="020E0502060401010101" pitchFamily="34" charset="-79"/>
                <a:cs typeface="David" panose="020E0502060401010101" pitchFamily="34" charset="-79"/>
              </a:rPr>
              <a:t>והאתגור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המחשבתי, המיקום ואווירת הלמידה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סמינר שחיתות שלטונית, נקודות לשיפור: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צירוף מרצים שיביאו עדות ממקור ראשון על שחיתות</a:t>
            </a:r>
          </a:p>
        </p:txBody>
      </p:sp>
      <p:sp>
        <p:nvSpPr>
          <p:cNvPr id="7" name="מלבן מעוגל 4">
            <a:extLst>
              <a:ext uri="{FF2B5EF4-FFF2-40B4-BE49-F238E27FC236}">
                <a16:creationId xmlns:a16="http://schemas.microsoft.com/office/drawing/2014/main" id="{FD0A46E1-DC62-484A-8669-901DA8D77AC8}"/>
              </a:ext>
            </a:extLst>
          </p:cNvPr>
          <p:cNvSpPr/>
          <p:nvPr/>
        </p:nvSpPr>
        <p:spPr>
          <a:xfrm>
            <a:off x="337964" y="4077072"/>
            <a:ext cx="8442647" cy="252028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>
              <a:lnSpc>
                <a:spcPct val="150000"/>
              </a:lnSpc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תובנות כלליות:</a:t>
            </a:r>
          </a:p>
          <a:p>
            <a:pPr marL="285750" indent="-1920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סמינרים- מתכונת למידה אפקטיבית </a:t>
            </a:r>
            <a:r>
              <a:rPr lang="he-IL" sz="2000" b="1" dirty="0" err="1"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-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קבוצה קטנה לומדת, נושא ממוקד ומעמיק (לבחירת החניך), נערך מחוץ </a:t>
            </a:r>
            <a:r>
              <a:rPr lang="he-IL" sz="2000" dirty="0" err="1">
                <a:latin typeface="David" panose="020E0502060401010101" pitchFamily="34" charset="-79"/>
                <a:cs typeface="David" panose="020E0502060401010101" pitchFamily="34" charset="-79"/>
              </a:rPr>
              <a:t>למב"ל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, מבוצע בצורה מרוכזת (3 ימים)</a:t>
            </a:r>
          </a:p>
          <a:p>
            <a:pPr marL="285750" indent="-1920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לבחון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נושא המטלה ואופייה בסוף הסמינר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(קורס אקדמי..)</a:t>
            </a:r>
          </a:p>
          <a:p>
            <a:pPr marL="285750" indent="-1920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חלק מהסמינרים- חובה לכלל החניכים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949894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תכנים נוספים-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19</a:t>
            </a:fld>
            <a:endParaRPr lang="he-IL" dirty="0"/>
          </a:p>
        </p:txBody>
      </p:sp>
      <p:graphicFrame>
        <p:nvGraphicFramePr>
          <p:cNvPr id="3" name="טבלה 2">
            <a:extLst>
              <a:ext uri="{FF2B5EF4-FFF2-40B4-BE49-F238E27FC236}">
                <a16:creationId xmlns:a16="http://schemas.microsoft.com/office/drawing/2014/main" id="{D6AD1748-BFDC-4B13-9E57-6D0003BD2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91498"/>
              </p:ext>
            </p:extLst>
          </p:nvPr>
        </p:nvGraphicFramePr>
        <p:xfrm>
          <a:off x="539552" y="1196752"/>
          <a:ext cx="8100000" cy="5638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708000">
                  <a:extLst>
                    <a:ext uri="{9D8B030D-6E8A-4147-A177-3AD203B41FA5}">
                      <a16:colId xmlns:a16="http://schemas.microsoft.com/office/drawing/2014/main" val="164448059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4261144637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993708000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778446617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תכנים נוספים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מ"ד</a:t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השיג את מטרותיו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מ"ג </a:t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השיג את מטרותיו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684338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 rtl="1"/>
                      <a:r>
                        <a:rPr lang="he-IL" sz="18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ביקור במוסד: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800" b="0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800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800" b="0" kern="1200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7659335"/>
                  </a:ext>
                </a:extLst>
              </a:tr>
              <a:tr h="324000">
                <a:tc gridSpan="4">
                  <a:txBody>
                    <a:bodyPr/>
                    <a:lstStyle/>
                    <a:p>
                      <a:pPr marL="457200" lvl="1" algn="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6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ביקור מעניין, חושף, פתיחות רבה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400" b="0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0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400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215559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algn="r" rtl="1" eaLnBrk="1" latinLnBrk="0" hangingPunct="1"/>
                      <a:r>
                        <a:rPr kumimoji="0" lang="he-IL" sz="1800" b="1" kern="1200" dirty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ביקור במשטרת ישראל: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8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800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0850299"/>
                  </a:ext>
                </a:extLst>
              </a:tr>
              <a:tr h="324000">
                <a:tc gridSpan="4">
                  <a:txBody>
                    <a:bodyPr/>
                    <a:lstStyle/>
                    <a:p>
                      <a:pPr marL="457200" lvl="1" algn="r" rtl="1" eaLnBrk="1" latinLnBrk="0" hangingPunct="1"/>
                      <a:r>
                        <a:rPr kumimoji="0" lang="he-IL" sz="1600" b="0" kern="1200" dirty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נדרש יותר זמן לנושא, סקירות 443 לא תרמו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800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800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254439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algn="r" rtl="1" eaLnBrk="1" latinLnBrk="0" hangingPunct="1"/>
                      <a:r>
                        <a:rPr kumimoji="0" lang="he-IL" sz="1800" b="1" kern="1200" dirty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עיון </a:t>
                      </a:r>
                      <a:r>
                        <a:rPr kumimoji="0" lang="he-IL" sz="1800" b="1" kern="1200" dirty="0" err="1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דבל"א</a:t>
                      </a:r>
                      <a:r>
                        <a:rPr kumimoji="0" lang="he-IL" sz="1800" b="1" kern="1200" dirty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800" b="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>
                          <a:solidFill>
                            <a:srgbClr val="FF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</a:t>
                      </a:r>
                      <a:endParaRPr lang="he-IL" sz="1800" b="1" dirty="0">
                        <a:solidFill>
                          <a:srgbClr val="FF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8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3567056"/>
                  </a:ext>
                </a:extLst>
              </a:tr>
              <a:tr h="324000">
                <a:tc gridSpan="4">
                  <a:txBody>
                    <a:bodyPr/>
                    <a:lstStyle/>
                    <a:p>
                      <a:pPr marL="457200" lvl="1" algn="r" rtl="1" eaLnBrk="1" latinLnBrk="0" hangingPunct="1"/>
                      <a:r>
                        <a:rPr kumimoji="0" lang="he-IL" sz="1600" b="0" kern="1200" dirty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חניכי צה"ל העריכו נמוך מהשאר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800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800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863701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algn="r" rtl="1" eaLnBrk="1" latinLnBrk="0" hangingPunct="1"/>
                      <a:r>
                        <a:rPr kumimoji="0" lang="he-IL" sz="1800" b="1" kern="1200" dirty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עיון דמוקרטיה: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8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800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4867218"/>
                  </a:ext>
                </a:extLst>
              </a:tr>
              <a:tr h="324000">
                <a:tc gridSpan="4">
                  <a:txBody>
                    <a:bodyPr/>
                    <a:lstStyle/>
                    <a:p>
                      <a:pPr marL="457200" lvl="1" algn="r" rtl="1" eaLnBrk="1" latinLnBrk="0" hangingPunct="1"/>
                      <a:r>
                        <a:rPr kumimoji="0" lang="he-IL" sz="1600" b="0" kern="1200" dirty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מצוין, מגוון קולות וזוויות הסתכלות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600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600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9916846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algn="r" rtl="1" eaLnBrk="1" latinLnBrk="0" hangingPunct="1"/>
                      <a:r>
                        <a:rPr kumimoji="0" lang="he-IL" sz="1800" b="1" kern="1200" dirty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עיון תקציב המדינה: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800" b="0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</a:t>
                      </a:r>
                      <a:endParaRPr lang="he-IL" sz="1800" b="1" dirty="0">
                        <a:solidFill>
                          <a:schemeClr val="accent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8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4.58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9588965"/>
                  </a:ext>
                </a:extLst>
              </a:tr>
              <a:tr h="324000">
                <a:tc gridSpan="4">
                  <a:txBody>
                    <a:bodyPr/>
                    <a:lstStyle/>
                    <a:p>
                      <a:pPr marL="457200" lvl="1" algn="r" rtl="1" eaLnBrk="1" latinLnBrk="0" hangingPunct="1"/>
                      <a:r>
                        <a:rPr kumimoji="0" lang="he-IL" sz="1600" b="0" kern="1200" dirty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מרצים מעולים, </a:t>
                      </a:r>
                      <a:r>
                        <a:rPr kumimoji="0" lang="he-IL" sz="1600" b="0" kern="1200" dirty="0" err="1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סבירסקי</a:t>
                      </a:r>
                      <a:r>
                        <a:rPr kumimoji="0" lang="he-IL" sz="1600" b="0" kern="1200" dirty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לא מתאים, תוכן חשוב מאוד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600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600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808185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algn="r" rtl="1" eaLnBrk="1" latinLnBrk="0" hangingPunct="1"/>
                      <a:r>
                        <a:rPr kumimoji="0" lang="he-IL" sz="1800" b="1" kern="1200" dirty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ימי עיון סייבר: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800" b="0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</a:t>
                      </a:r>
                      <a:endParaRPr lang="he-IL" sz="1800" b="1" dirty="0">
                        <a:solidFill>
                          <a:schemeClr val="accent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8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4.83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7462229"/>
                  </a:ext>
                </a:extLst>
              </a:tr>
              <a:tr h="324000">
                <a:tc gridSpan="4">
                  <a:txBody>
                    <a:bodyPr/>
                    <a:lstStyle/>
                    <a:p>
                      <a:pPr marL="457200" lvl="1" algn="r" rtl="1" eaLnBrk="1" latinLnBrk="0" hangingPunct="1"/>
                      <a:r>
                        <a:rPr kumimoji="0" lang="he-IL" sz="1600" b="0" kern="1200" dirty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ימי לימוד משמעותיים וחשובים, הסיור </a:t>
                      </a:r>
                      <a:r>
                        <a:rPr kumimoji="0" lang="he-IL" sz="1600" b="0" u="sng" kern="1200" dirty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בבאר שבע משמעותי מאוד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600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600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414062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algn="r" rtl="1" eaLnBrk="1" latinLnBrk="0" hangingPunct="1"/>
                      <a:r>
                        <a:rPr kumimoji="0" lang="he-IL" sz="1800" b="1" kern="1200" dirty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ימי עיון סין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8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800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0985744"/>
                  </a:ext>
                </a:extLst>
              </a:tr>
              <a:tr h="324000">
                <a:tc gridSpan="4">
                  <a:txBody>
                    <a:bodyPr/>
                    <a:lstStyle/>
                    <a:p>
                      <a:pPr marL="457200" lvl="1" algn="r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6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חשוב ומעניין, ניכר כי חסרים מומחי תוכן לעניין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400" b="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400" b="1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400" b="1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4571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0489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b="1" dirty="0">
                <a:solidFill>
                  <a:schemeClr val="accent1"/>
                </a:solidFill>
                <a:cs typeface="David" pitchFamily="2" charset="-79"/>
              </a:rPr>
              <a:t>נתונים כללי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2</a:t>
            </a:fld>
            <a:endParaRPr lang="he-IL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1"/>
          </p:nvPr>
        </p:nvSpPr>
        <p:spPr>
          <a:xfrm>
            <a:off x="395536" y="1741512"/>
            <a:ext cx="8370639" cy="4927848"/>
          </a:xfrm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סה"כ משיבים-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35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(28 ישראלים, 7 בינלאומיים)</a:t>
            </a:r>
          </a:p>
          <a:p>
            <a:pPr marL="366713" lvl="1" indent="0"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r>
              <a:rPr lang="he-IL" sz="1800" u="sng" dirty="0">
                <a:latin typeface="David" panose="020E0502060401010101" pitchFamily="34" charset="-79"/>
                <a:cs typeface="David" panose="020E0502060401010101" pitchFamily="34" charset="-79"/>
              </a:rPr>
              <a:t>ישראל</a:t>
            </a: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</a:p>
          <a:p>
            <a:pPr lvl="1" fontAlgn="auto">
              <a:lnSpc>
                <a:spcPct val="11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20 צה"ל</a:t>
            </a:r>
          </a:p>
          <a:p>
            <a:pPr lvl="1" fontAlgn="auto">
              <a:lnSpc>
                <a:spcPct val="11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7 ממערכות הביטחון</a:t>
            </a:r>
          </a:p>
          <a:p>
            <a:pPr lvl="1" fontAlgn="auto">
              <a:lnSpc>
                <a:spcPct val="11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2 ממערכת אזרחית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ממוצעי המשוב הם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אך ורק משיבים מישראל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סימונים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(סולם 1-6):</a:t>
            </a:r>
          </a:p>
          <a:p>
            <a:pPr lvl="1" fontAlgn="auto">
              <a:lnSpc>
                <a:spcPct val="11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7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כחול- </a:t>
            </a:r>
            <a:r>
              <a:rPr lang="he-IL" sz="1700" dirty="0">
                <a:latin typeface="David" panose="020E0502060401010101" pitchFamily="34" charset="-79"/>
                <a:cs typeface="David" panose="020E0502060401010101" pitchFamily="34" charset="-79"/>
              </a:rPr>
              <a:t>הערכה גבוהה</a:t>
            </a:r>
          </a:p>
          <a:p>
            <a:pPr lvl="1" fontAlgn="auto">
              <a:lnSpc>
                <a:spcPct val="11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700" b="1" dirty="0">
                <a:latin typeface="David" panose="020E0502060401010101" pitchFamily="34" charset="-79"/>
                <a:cs typeface="David" panose="020E0502060401010101" pitchFamily="34" charset="-79"/>
              </a:rPr>
              <a:t>שחור-</a:t>
            </a:r>
            <a:r>
              <a:rPr lang="he-IL" sz="1700" dirty="0">
                <a:latin typeface="David" panose="020E0502060401010101" pitchFamily="34" charset="-79"/>
                <a:cs typeface="David" panose="020E0502060401010101" pitchFamily="34" charset="-79"/>
              </a:rPr>
              <a:t> הערכה ממוצעת</a:t>
            </a:r>
          </a:p>
          <a:p>
            <a:pPr lvl="1" fontAlgn="auto">
              <a:lnSpc>
                <a:spcPct val="11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7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אדום-</a:t>
            </a:r>
            <a:r>
              <a:rPr lang="he-IL" sz="1700" dirty="0">
                <a:latin typeface="David" panose="020E0502060401010101" pitchFamily="34" charset="-79"/>
                <a:cs typeface="David" panose="020E0502060401010101" pitchFamily="34" charset="-79"/>
              </a:rPr>
              <a:t> הערכה נמוכה</a:t>
            </a:r>
          </a:p>
          <a:p>
            <a:pPr lvl="1" fontAlgn="auto">
              <a:lnSpc>
                <a:spcPct val="11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700" b="1" u="sng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אדום עם קו תחתון- </a:t>
            </a:r>
            <a:r>
              <a:rPr lang="he-IL" sz="1700" dirty="0">
                <a:latin typeface="David" panose="020E0502060401010101" pitchFamily="34" charset="-79"/>
                <a:cs typeface="David" panose="020E0502060401010101" pitchFamily="34" charset="-79"/>
              </a:rPr>
              <a:t>הערכה נמוכה מאוד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19088" lvl="1" indent="-319088" fontAlgn="auto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986265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dirty="0">
                <a:solidFill>
                  <a:schemeClr val="accent1"/>
                </a:solidFill>
                <a:cs typeface="David" pitchFamily="2" charset="-79"/>
              </a:rPr>
              <a:t>- אשכול בכירות 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20</a:t>
            </a:fld>
            <a:endParaRPr lang="he-IL" dirty="0"/>
          </a:p>
        </p:txBody>
      </p:sp>
      <p:graphicFrame>
        <p:nvGraphicFramePr>
          <p:cNvPr id="6" name="טבלה 5">
            <a:extLst>
              <a:ext uri="{FF2B5EF4-FFF2-40B4-BE49-F238E27FC236}">
                <a16:creationId xmlns:a16="http://schemas.microsoft.com/office/drawing/2014/main" id="{556C0FD9-E2AF-4A95-AF62-B2F1DDF718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237201"/>
              </p:ext>
            </p:extLst>
          </p:nvPr>
        </p:nvGraphicFramePr>
        <p:xfrm>
          <a:off x="395537" y="1637934"/>
          <a:ext cx="8448599" cy="258315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29374">
                  <a:extLst>
                    <a:ext uri="{9D8B030D-6E8A-4147-A177-3AD203B41FA5}">
                      <a16:colId xmlns:a16="http://schemas.microsoft.com/office/drawing/2014/main" val="1644480595"/>
                    </a:ext>
                  </a:extLst>
                </a:gridCol>
                <a:gridCol w="1375689">
                  <a:extLst>
                    <a:ext uri="{9D8B030D-6E8A-4147-A177-3AD203B41FA5}">
                      <a16:colId xmlns:a16="http://schemas.microsoft.com/office/drawing/2014/main" val="4261144637"/>
                    </a:ext>
                  </a:extLst>
                </a:gridCol>
                <a:gridCol w="1771768">
                  <a:extLst>
                    <a:ext uri="{9D8B030D-6E8A-4147-A177-3AD203B41FA5}">
                      <a16:colId xmlns:a16="http://schemas.microsoft.com/office/drawing/2014/main" val="993708000"/>
                    </a:ext>
                  </a:extLst>
                </a:gridCol>
                <a:gridCol w="1771768">
                  <a:extLst>
                    <a:ext uri="{9D8B030D-6E8A-4147-A177-3AD203B41FA5}">
                      <a16:colId xmlns:a16="http://schemas.microsoft.com/office/drawing/2014/main" val="1778446617"/>
                    </a:ext>
                  </a:extLst>
                </a:gridCol>
              </a:tblGrid>
              <a:tr h="764448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הסדנא: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תקשורת אפקטיבית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משא </a:t>
                      </a:r>
                      <a:b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ומתן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שיתופי </a:t>
                      </a:r>
                      <a:b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פעולה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6843384"/>
                  </a:ext>
                </a:extLst>
              </a:tr>
              <a:tr h="44290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סדנת מיומנות תרמה להתפתחותי: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u="sng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u="none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u="sng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3.33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7659335"/>
                  </a:ext>
                </a:extLst>
              </a:tr>
              <a:tr h="1361506">
                <a:tc gridSpan="4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אנא פרט:</a:t>
                      </a:r>
                    </a:p>
                    <a:p>
                      <a:pPr marL="342900" marR="0" lvl="0" indent="-3429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זמן קצר להעביר סדנא- או שמקדישים זמן מספק או שעדיף לא להעביר</a:t>
                      </a:r>
                    </a:p>
                    <a:p>
                      <a:pPr marL="342900" marR="0" lvl="0" indent="-3429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סדנה תיאורטית מידיי- לא היה זמן להתנסות. הזדמנות למשוב בזמן אמת עשתה את ההבדל</a:t>
                      </a:r>
                    </a:p>
                    <a:p>
                      <a:pPr marL="342900" marR="0" lvl="0" indent="-3429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החידוש שבסדנא היה מצומצם- לא לוותר על יום כזו- להתאימו לבכירים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400" u="sng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400" u="none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400" u="sng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3669968"/>
                  </a:ext>
                </a:extLst>
              </a:tr>
            </a:tbl>
          </a:graphicData>
        </a:graphic>
      </p:graphicFrame>
      <p:sp>
        <p:nvSpPr>
          <p:cNvPr id="8" name="מלבן מעוגל 4">
            <a:extLst>
              <a:ext uri="{FF2B5EF4-FFF2-40B4-BE49-F238E27FC236}">
                <a16:creationId xmlns:a16="http://schemas.microsoft.com/office/drawing/2014/main" id="{A01D5DB1-2DE5-48B6-AC67-8ADC307C6C76}"/>
              </a:ext>
            </a:extLst>
          </p:cNvPr>
          <p:cNvSpPr/>
          <p:nvPr/>
        </p:nvSpPr>
        <p:spPr>
          <a:xfrm>
            <a:off x="291381" y="4293096"/>
            <a:ext cx="8529091" cy="1396985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/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הערך את הצורך בפיתוח אישי ואת מודל העבודה הנכון לבכירים: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פספוס מבחינתי שלא ניסיתי. אך כל עוד זה על חשבון זמני הפנוי, בלחץ הקיים לא יקרה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ביצעתי </a:t>
            </a:r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קואצינ'ג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תרם לי וסייע. קשה לשלב במסגרת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. צריך חינוך ליותר גמישות בהכשרה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מנטורינג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-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תהליך משמעותי. צריך להמשך לאורך כל הקורס. רצוי שלא ע"י אנשים מהארגון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מלבן מעוגל 4">
            <a:extLst>
              <a:ext uri="{FF2B5EF4-FFF2-40B4-BE49-F238E27FC236}">
                <a16:creationId xmlns:a16="http://schemas.microsoft.com/office/drawing/2014/main" id="{89B412BA-BBB3-4C04-97BC-BFD7E8C48EB9}"/>
              </a:ext>
            </a:extLst>
          </p:cNvPr>
          <p:cNvSpPr/>
          <p:nvPr/>
        </p:nvSpPr>
        <p:spPr>
          <a:xfrm>
            <a:off x="307454" y="5804793"/>
            <a:ext cx="8529091" cy="936575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/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האם נכון לקיים קורס יישומי "מנהיגות מובילה שינוי בארגונים":</a:t>
            </a:r>
          </a:p>
          <a:p>
            <a:pPr marL="285750" indent="-1920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חשוב מאוד.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במיוחד לאור העובדה שקורס אסטרטגיה מלמד את הכניסה לשינוי בארגון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329049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143000" y="1971927"/>
            <a:ext cx="6858000" cy="1817113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he-IL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מב"ל</a:t>
            </a:r>
            <a:br>
              <a:rPr lang="he-IL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סיכום משוב מ"ד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3849181" y="4434958"/>
            <a:ext cx="1500407" cy="434202"/>
          </a:xfrm>
        </p:spPr>
        <p:txBody>
          <a:bodyPr>
            <a:normAutofit lnSpcReduction="10000"/>
          </a:bodyPr>
          <a:lstStyle/>
          <a:p>
            <a:r>
              <a:rPr lang="he-IL" sz="2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7.2017</a:t>
            </a:r>
            <a:endParaRPr lang="he-IL" sz="2400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5" name="תמונה 7" descr="מבל נקי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69192" y="476672"/>
            <a:ext cx="967607" cy="12072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6" name="קבוצה 5"/>
          <p:cNvGrpSpPr/>
          <p:nvPr/>
        </p:nvGrpSpPr>
        <p:grpSpPr>
          <a:xfrm>
            <a:off x="467544" y="5661248"/>
            <a:ext cx="933005" cy="817744"/>
            <a:chOff x="5273750" y="5018564"/>
            <a:chExt cx="1571202" cy="147213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74" r="6278" b="12247"/>
            <a:stretch/>
          </p:blipFill>
          <p:spPr>
            <a:xfrm>
              <a:off x="5273750" y="5018564"/>
              <a:ext cx="1571202" cy="147213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 rot="20382736">
              <a:off x="5415058" y="5462647"/>
              <a:ext cx="1166760" cy="831105"/>
            </a:xfrm>
            <a:prstGeom prst="rect">
              <a:avLst/>
            </a:prstGeom>
            <a:noFill/>
          </p:spPr>
          <p:txBody>
            <a:bodyPr wrap="square" lIns="0" tIns="0" rIns="0" bIns="0" rtlCol="1" anchor="ctr">
              <a:spAutoFit/>
            </a:bodyPr>
            <a:lstStyle/>
            <a:p>
              <a:pPr marL="0" marR="0" lvl="0" indent="0" algn="ctr" defTabSz="6858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AR BERKLEY" panose="02000000000000000000" pitchFamily="2" charset="0"/>
                  <a:ea typeface="+mn-ea"/>
                  <a:cs typeface="Arial" pitchFamily="34" charset="0"/>
                </a:rPr>
                <a:t>Malop</a:t>
              </a:r>
            </a:p>
            <a:p>
              <a:pPr marL="0" marR="0" lvl="0" indent="0" algn="ctr" defTabSz="6858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AR BERKLEY" panose="02000000000000000000" pitchFamily="2" charset="0"/>
                  <a:ea typeface="+mn-ea"/>
                  <a:cs typeface="Arial" pitchFamily="34" charset="0"/>
                </a:rPr>
                <a:t>inside</a:t>
              </a:r>
            </a:p>
          </p:txBody>
        </p:sp>
      </p:grpSp>
      <p:pic>
        <p:nvPicPr>
          <p:cNvPr id="9" name="בן גוריון.jpg" descr="בן גוריון.jpg"/>
          <p:cNvPicPr>
            <a:picLocks noChangeAspect="1"/>
          </p:cNvPicPr>
          <p:nvPr/>
        </p:nvPicPr>
        <p:blipFill rotWithShape="1">
          <a:blip r:embed="rId5">
            <a:extLst/>
          </a:blip>
          <a:srcRect t="9851" b="6418"/>
          <a:stretch/>
        </p:blipFill>
        <p:spPr>
          <a:xfrm>
            <a:off x="307202" y="476672"/>
            <a:ext cx="966285" cy="12588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357275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BDCA12D-B90F-4FD1-BDE1-6100E670AFE3}" type="slidenum">
              <a:rPr lang="he-IL" smtClean="0"/>
              <a:pPr>
                <a:defRPr/>
              </a:pPr>
              <a:t>22</a:t>
            </a:fld>
            <a:endParaRPr lang="he-IL"/>
          </a:p>
        </p:txBody>
      </p:sp>
      <p:sp>
        <p:nvSpPr>
          <p:cNvPr id="2" name="TextBox 1"/>
          <p:cNvSpPr txBox="1"/>
          <p:nvPr/>
        </p:nvSpPr>
        <p:spPr>
          <a:xfrm>
            <a:off x="3597756" y="5939988"/>
            <a:ext cx="19442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6.2016</a:t>
            </a:r>
          </a:p>
        </p:txBody>
      </p:sp>
      <p:sp>
        <p:nvSpPr>
          <p:cNvPr id="3" name="מלבן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TextBox 8"/>
          <p:cNvSpPr txBox="1"/>
          <p:nvPr/>
        </p:nvSpPr>
        <p:spPr>
          <a:xfrm>
            <a:off x="323528" y="836712"/>
            <a:ext cx="8568952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  <a:defRPr/>
            </a:pPr>
            <a:endParaRPr lang="he-IL" sz="4000" b="1" dirty="0">
              <a:ln>
                <a:solidFill>
                  <a:schemeClr val="tx2"/>
                </a:solidFill>
              </a:ln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uttman Hatzvi" pitchFamily="2" charset="-79"/>
              <a:ea typeface="+mj-ea"/>
              <a:cs typeface="Guttman Hatzvi" pitchFamily="2" charset="-79"/>
            </a:endParaRPr>
          </a:p>
          <a:p>
            <a:pPr algn="ctr">
              <a:lnSpc>
                <a:spcPct val="150000"/>
              </a:lnSpc>
              <a:defRPr/>
            </a:pPr>
            <a:r>
              <a:rPr lang="he-IL" sz="4000" b="1" dirty="0">
                <a:ln>
                  <a:solidFill>
                    <a:schemeClr val="tx2"/>
                  </a:solidFill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פרק ב'</a:t>
            </a:r>
          </a:p>
          <a:p>
            <a:pPr algn="ctr">
              <a:lnSpc>
                <a:spcPct val="150000"/>
              </a:lnSpc>
              <a:defRPr/>
            </a:pPr>
            <a:r>
              <a:rPr lang="he-IL" sz="4000" b="1" dirty="0">
                <a:ln>
                  <a:solidFill>
                    <a:schemeClr val="tx2"/>
                  </a:solidFill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סיכום שנת הלימודים</a:t>
            </a:r>
          </a:p>
          <a:p>
            <a:pPr algn="ctr">
              <a:lnSpc>
                <a:spcPct val="150000"/>
              </a:lnSpc>
              <a:defRPr/>
            </a:pPr>
            <a:endParaRPr lang="he-IL" sz="2800" b="1" dirty="0">
              <a:ln>
                <a:solidFill>
                  <a:schemeClr val="tx2"/>
                </a:solidFill>
              </a:ln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uttman Hatzvi" pitchFamily="2" charset="-79"/>
              <a:ea typeface="+mj-ea"/>
              <a:cs typeface="Guttman Hatzvi" pitchFamily="2" charset="-79"/>
            </a:endParaRPr>
          </a:p>
          <a:p>
            <a:pPr algn="ctr">
              <a:lnSpc>
                <a:spcPct val="150000"/>
              </a:lnSpc>
              <a:defRPr/>
            </a:pPr>
            <a:endParaRPr lang="he-IL" sz="2800" b="1" dirty="0">
              <a:ln>
                <a:solidFill>
                  <a:schemeClr val="tx2"/>
                </a:solidFill>
              </a:ln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uttman Hatzvi" pitchFamily="2" charset="-79"/>
              <a:ea typeface="+mj-ea"/>
              <a:cs typeface="Guttman Hatzv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958908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1137452" y="1836700"/>
            <a:ext cx="400050" cy="183356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A308563B-1AE2-454C-96ED-B3A05D4DB991}" type="slidenum">
              <a:rPr lang="he-IL"/>
              <a:pPr>
                <a:defRPr/>
              </a:pPr>
              <a:t>23</a:t>
            </a:fld>
            <a:endParaRPr lang="he-IL" dirty="0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242278"/>
              </p:ext>
            </p:extLst>
          </p:nvPr>
        </p:nvGraphicFramePr>
        <p:xfrm>
          <a:off x="364106" y="1772816"/>
          <a:ext cx="8456366" cy="27051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378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533">
                  <a:extLst>
                    <a:ext uri="{9D8B030D-6E8A-4147-A177-3AD203B41FA5}">
                      <a16:colId xmlns:a16="http://schemas.microsoft.com/office/drawing/2014/main" val="2544939185"/>
                    </a:ext>
                  </a:extLst>
                </a:gridCol>
                <a:gridCol w="615533">
                  <a:extLst>
                    <a:ext uri="{9D8B030D-6E8A-4147-A177-3AD203B41FA5}">
                      <a16:colId xmlns:a16="http://schemas.microsoft.com/office/drawing/2014/main" val="890488585"/>
                    </a:ext>
                  </a:extLst>
                </a:gridCol>
                <a:gridCol w="615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5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5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7132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מטרות ההכשרה-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מ"ד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?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מ"ג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מ"ב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מ"א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982">
                <a:tc>
                  <a:txBody>
                    <a:bodyPr/>
                    <a:lstStyle/>
                    <a:p>
                      <a:pPr marL="342900" indent="-342900" rtl="1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לימוד וחקירת מרכיבי הביטחון הלאומי</a:t>
                      </a:r>
                      <a:r>
                        <a:rPr lang="he-IL" sz="16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השונים של מדינת ישראל וניתוח קשרי הגומלין בינהם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0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5.32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</a:t>
                      </a:r>
                      <a:endParaRPr lang="he-IL" sz="20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kumimoji="0" lang="he-IL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5.52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5.3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132">
                <a:tc>
                  <a:txBody>
                    <a:bodyPr/>
                    <a:lstStyle/>
                    <a:p>
                      <a:pPr marL="342900" marR="0" indent="-3429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פיתוח חשיבה</a:t>
                      </a:r>
                      <a:r>
                        <a:rPr lang="he-IL" sz="16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אסטרטגית ומערכתית בקרב הלומדים כחלק מהיותם חברים בהנהגה הבכירה במערכות הביטחון הלאומי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2000" b="1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5.61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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5.19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4.9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982">
                <a:tc>
                  <a:txBody>
                    <a:bodyPr/>
                    <a:lstStyle/>
                    <a:p>
                      <a:pPr marL="342900" indent="-342900" rtl="1">
                        <a:lnSpc>
                          <a:spcPct val="100000"/>
                        </a:lnSpc>
                        <a:buFont typeface="+mj-lt"/>
                        <a:buAutoNum type="arabicPeriod" startAt="3"/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פיתוח ידע יישומי באמצעות חקר סוגיות הביטחון הלאומי, במטרה לסייע למערכות הביטחון והממשל</a:t>
                      </a:r>
                    </a:p>
                  </a:txBody>
                  <a:tcPr marL="68580" marR="68580" marT="34290" marB="3429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0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5.14</a:t>
                      </a:r>
                    </a:p>
                  </a:txBody>
                  <a:tcPr marL="68580" marR="68580" marT="34290" marB="3429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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kumimoji="0" lang="he-IL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4.74</a:t>
                      </a:r>
                    </a:p>
                  </a:txBody>
                  <a:tcPr marL="68580" marR="68580" marT="34290" marB="3429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4.7</a:t>
                      </a:r>
                    </a:p>
                  </a:txBody>
                  <a:tcPr marL="68580" marR="68580" marT="34290" marB="3429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4.8</a:t>
                      </a:r>
                    </a:p>
                  </a:txBody>
                  <a:tcPr marL="68580" marR="68580" marT="34290" marB="3429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13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באיזו מידה נוצרה אצלך תמונה כוללת לגבי הביטחון הלאומי במדינת ישראל?</a:t>
                      </a:r>
                      <a:endParaRPr kumimoji="0" lang="he-IL" sz="16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he-IL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5.07</a:t>
                      </a:r>
                    </a:p>
                  </a:txBody>
                  <a:tcPr marL="68580" marR="68580" marT="34290" marB="3429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dirty="0">
                          <a:solidFill>
                            <a:srgbClr val="FF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</a:t>
                      </a:r>
                      <a:endParaRPr lang="he-IL" sz="2000" b="1" dirty="0">
                        <a:solidFill>
                          <a:srgbClr val="FF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he-IL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5.48</a:t>
                      </a:r>
                    </a:p>
                  </a:txBody>
                  <a:tcPr marL="68580" marR="68580" marT="34290" marB="3429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b="1" dirty="0">
                <a:solidFill>
                  <a:schemeClr val="accent1"/>
                </a:solidFill>
                <a:cs typeface="David" pitchFamily="2" charset="-79"/>
              </a:rPr>
              <a:t>מטרות ההכשרה במב"ל</a:t>
            </a:r>
          </a:p>
        </p:txBody>
      </p:sp>
      <p:sp>
        <p:nvSpPr>
          <p:cNvPr id="5" name="מלבן מעוגל 4"/>
          <p:cNvSpPr/>
          <p:nvPr/>
        </p:nvSpPr>
        <p:spPr>
          <a:xfrm>
            <a:off x="364108" y="4689224"/>
            <a:ext cx="8442647" cy="7560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מטרה נוספת </a:t>
            </a:r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למב"ל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בראייתך: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פיתוח אישי לבכירים, מנהיגות והובלת צוות בכיר, התנהלות בין בכירים והתנהלות כבכיר</a:t>
            </a:r>
          </a:p>
          <a:p>
            <a:pPr marL="93662" algn="just"/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מציין מיקום של מספר שקופית 3"/>
          <p:cNvSpPr txBox="1">
            <a:spLocks/>
          </p:cNvSpPr>
          <p:nvPr/>
        </p:nvSpPr>
        <p:spPr>
          <a:xfrm>
            <a:off x="-7397" y="1305932"/>
            <a:ext cx="533400" cy="244475"/>
          </a:xfrm>
          <a:prstGeom prst="rect">
            <a:avLst/>
          </a:prstGeom>
        </p:spPr>
        <p:txBody>
          <a:bodyPr vert="horz" anchor="ctr" anchorCtr="0">
            <a:normAutofit fontScale="85000" lnSpcReduction="20000"/>
          </a:bodyPr>
          <a:lstStyle>
            <a:defPPr>
              <a:defRPr lang="he-IL"/>
            </a:defPPr>
            <a:lvl1pPr algn="ct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he-IL" dirty="0"/>
              <a:t>23</a:t>
            </a:r>
          </a:p>
        </p:txBody>
      </p:sp>
      <p:sp>
        <p:nvSpPr>
          <p:cNvPr id="8" name="מלבן מעוגל 4">
            <a:extLst>
              <a:ext uri="{FF2B5EF4-FFF2-40B4-BE49-F238E27FC236}">
                <a16:creationId xmlns:a16="http://schemas.microsoft.com/office/drawing/2014/main" id="{B726B46D-F443-4EF1-AF2A-F80BAE820CD1}"/>
              </a:ext>
            </a:extLst>
          </p:cNvPr>
          <p:cNvSpPr/>
          <p:nvPr/>
        </p:nvSpPr>
        <p:spPr>
          <a:xfrm>
            <a:off x="364108" y="5661248"/>
            <a:ext cx="8442647" cy="936104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תובנה: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התקדמנו מאוד 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ביכולות החשיבה האסטרטגית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במב"ל (שנתיים ברצף). האם 'שילמנו' על כך 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בלימודי הביטחון הלאומי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?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אליפסה 1">
            <a:extLst>
              <a:ext uri="{FF2B5EF4-FFF2-40B4-BE49-F238E27FC236}">
                <a16:creationId xmlns:a16="http://schemas.microsoft.com/office/drawing/2014/main" id="{2BD46C75-F804-46D6-AF6B-89BE1B95E5D0}"/>
              </a:ext>
            </a:extLst>
          </p:cNvPr>
          <p:cNvSpPr/>
          <p:nvPr/>
        </p:nvSpPr>
        <p:spPr>
          <a:xfrm>
            <a:off x="-36512" y="3861048"/>
            <a:ext cx="9145016" cy="632893"/>
          </a:xfrm>
          <a:prstGeom prst="ellipse">
            <a:avLst/>
          </a:prstGeom>
          <a:noFill/>
          <a:ln>
            <a:solidFill>
              <a:srgbClr val="F86F4A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9" name="אליפסה 8">
            <a:extLst>
              <a:ext uri="{FF2B5EF4-FFF2-40B4-BE49-F238E27FC236}">
                <a16:creationId xmlns:a16="http://schemas.microsoft.com/office/drawing/2014/main" id="{604CF97E-6C91-4FC4-9CA5-950534492A79}"/>
              </a:ext>
            </a:extLst>
          </p:cNvPr>
          <p:cNvSpPr/>
          <p:nvPr/>
        </p:nvSpPr>
        <p:spPr>
          <a:xfrm>
            <a:off x="-36512" y="2762654"/>
            <a:ext cx="9145016" cy="632893"/>
          </a:xfrm>
          <a:prstGeom prst="ellipse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482058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מסר עיקרי איתו יצאו לגבי </a:t>
            </a:r>
            <a:br>
              <a:rPr lang="en-US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תפיסת הביטחון הלאומי של מדינת ישראל?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24</a:t>
            </a:fld>
            <a:endParaRPr lang="he-IL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1"/>
          </p:nvPr>
        </p:nvSpPr>
        <p:spPr>
          <a:xfrm>
            <a:off x="395536" y="1741512"/>
            <a:ext cx="8370639" cy="4927848"/>
          </a:xfrm>
        </p:spPr>
        <p:txBody>
          <a:bodyPr>
            <a:normAutofit fontScale="92500" lnSpcReduction="20000"/>
          </a:bodyPr>
          <a:lstStyle/>
          <a:p>
            <a:pPr marL="0" indent="0"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r>
              <a:rPr lang="he-IL" sz="1800" b="1" dirty="0">
                <a:latin typeface="David" panose="020E0502060401010101" pitchFamily="34" charset="-79"/>
                <a:cs typeface="David" panose="020E0502060401010101" pitchFamily="34" charset="-79"/>
              </a:rPr>
              <a:t>אנשי צבא:</a:t>
            </a:r>
          </a:p>
          <a:p>
            <a:pPr marL="0" indent="0" algn="ctr"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r>
              <a:rPr lang="he-IL" sz="1900" dirty="0">
                <a:latin typeface="David" panose="020E0502060401010101" pitchFamily="34" charset="-79"/>
                <a:cs typeface="David" panose="020E0502060401010101" pitchFamily="34" charset="-79"/>
              </a:rPr>
              <a:t>"ראיית השלם בביטחון הלאומי- </a:t>
            </a:r>
            <a:r>
              <a:rPr lang="he-IL" sz="1900" b="1" dirty="0">
                <a:latin typeface="David" panose="020E0502060401010101" pitchFamily="34" charset="-79"/>
                <a:cs typeface="David" panose="020E0502060401010101" pitchFamily="34" charset="-79"/>
              </a:rPr>
              <a:t>ארבעת הרגליים נשזרות זו בזו </a:t>
            </a:r>
            <a:r>
              <a:rPr lang="he-IL" sz="1900" dirty="0">
                <a:latin typeface="David" panose="020E0502060401010101" pitchFamily="34" charset="-79"/>
                <a:cs typeface="David" panose="020E0502060401010101" pitchFamily="34" charset="-79"/>
              </a:rPr>
              <a:t>בניהול ויישום החלטות שונות"</a:t>
            </a:r>
          </a:p>
          <a:p>
            <a:pPr marL="0" indent="0" algn="ctr" fontAlgn="auto">
              <a:lnSpc>
                <a:spcPct val="11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19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ctr"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r>
              <a:rPr lang="he-IL" sz="1900" dirty="0">
                <a:latin typeface="David" panose="020E0502060401010101" pitchFamily="34" charset="-79"/>
                <a:cs typeface="David" panose="020E0502060401010101" pitchFamily="34" charset="-79"/>
              </a:rPr>
              <a:t>מדינת ישראל נדרשת לגבש לעצמה את הסיפור שהיא רוצה לספר לעצמה וכשזה יהיה מגובש, יהיה פשוט יותר לגבש את תפיסת הביטחון הלאומי"</a:t>
            </a:r>
          </a:p>
          <a:p>
            <a:pPr marL="0" indent="0" algn="ctr"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19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ctr"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r>
              <a:rPr lang="he-IL" sz="1900" dirty="0">
                <a:latin typeface="David" panose="020E0502060401010101" pitchFamily="34" charset="-79"/>
                <a:cs typeface="David" panose="020E0502060401010101" pitchFamily="34" charset="-79"/>
              </a:rPr>
              <a:t>"לא קיימת כמו בהרבה מקומות בעולם"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r>
              <a:rPr lang="he-IL" sz="1800" b="1" dirty="0">
                <a:latin typeface="David" panose="020E0502060401010101" pitchFamily="34" charset="-79"/>
                <a:cs typeface="David" panose="020E0502060401010101" pitchFamily="34" charset="-79"/>
              </a:rPr>
              <a:t>בוגרים אחרים:</a:t>
            </a:r>
          </a:p>
          <a:p>
            <a:pPr marL="0" indent="0" algn="ctr"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r>
              <a:rPr lang="he-IL" sz="1900" dirty="0">
                <a:latin typeface="David" panose="020E0502060401010101" pitchFamily="34" charset="-79"/>
                <a:cs typeface="David" panose="020E0502060401010101" pitchFamily="34" charset="-79"/>
              </a:rPr>
              <a:t>"ביטחון לאומי </a:t>
            </a:r>
            <a:r>
              <a:rPr lang="he-IL" sz="1900" b="1" dirty="0">
                <a:latin typeface="David" panose="020E0502060401010101" pitchFamily="34" charset="-79"/>
                <a:cs typeface="David" panose="020E0502060401010101" pitchFamily="34" charset="-79"/>
              </a:rPr>
              <a:t>אינו טנקים</a:t>
            </a:r>
            <a:r>
              <a:rPr lang="he-IL" sz="1900" dirty="0">
                <a:latin typeface="David" panose="020E0502060401010101" pitchFamily="34" charset="-79"/>
                <a:cs typeface="David" panose="020E0502060401010101" pitchFamily="34" charset="-79"/>
              </a:rPr>
              <a:t>"</a:t>
            </a:r>
          </a:p>
          <a:p>
            <a:pPr marL="0" indent="0" algn="ctr" fontAlgn="auto">
              <a:lnSpc>
                <a:spcPct val="11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19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ctr"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r>
              <a:rPr lang="he-IL" sz="1900" dirty="0">
                <a:latin typeface="David" panose="020E0502060401010101" pitchFamily="34" charset="-79"/>
                <a:cs typeface="David" panose="020E0502060401010101" pitchFamily="34" charset="-79"/>
              </a:rPr>
              <a:t>קיים פער בין ההבנה כי הביטחון הלאומי של מדינת ישראל כרוכה בהיבטים רבים מעבר לצבאי, לבין ההבנה הזאת בהגדרת סדר עדיפות לאומי"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19088" lvl="1" indent="-319088" fontAlgn="auto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789552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ציין אירועים, מרצים ותכנים שהשפיעו עלייך בגיבוש תפיסת הביטחון הלאומי?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25</a:t>
            </a:fld>
            <a:endParaRPr lang="he-IL" dirty="0"/>
          </a:p>
        </p:txBody>
      </p:sp>
      <p:sp>
        <p:nvSpPr>
          <p:cNvPr id="7" name="מציין מיקום תוכן 4">
            <a:extLst>
              <a:ext uri="{FF2B5EF4-FFF2-40B4-BE49-F238E27FC236}">
                <a16:creationId xmlns:a16="http://schemas.microsoft.com/office/drawing/2014/main" id="{91C6896E-18C7-4D6F-8817-00572444184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95536" y="1741512"/>
            <a:ext cx="8370639" cy="4927848"/>
          </a:xfrm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פרופ' יוסי בן ארצי (השיעורים- אך בעיקר הסיורים והשיחות)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פרופ' סוזי נבות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מפקד המכללות</a:t>
            </a:r>
            <a:r>
              <a:rPr lang="en-US" sz="2000" dirty="0"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האלוף</a:t>
            </a:r>
            <a:r>
              <a:rPr lang="en-US" sz="2000" dirty="0"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מ. </a:t>
            </a:r>
            <a:r>
              <a:rPr lang="he-IL" sz="2000" dirty="0" err="1">
                <a:latin typeface="David" panose="020E0502060401010101" pitchFamily="34" charset="-79"/>
                <a:cs typeface="David" panose="020E0502060401010101" pitchFamily="34" charset="-79"/>
              </a:rPr>
              <a:t>המב"ל</a:t>
            </a:r>
            <a:r>
              <a:rPr lang="en-US" sz="2000" dirty="0"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תמיר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  <a:sym typeface="Wingdings" panose="05000000000000000000" pitchFamily="2" charset="2"/>
              </a:rPr>
              <a:t></a:t>
            </a:r>
            <a:endParaRPr 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קורס אסטרטגיה ודימה </a:t>
            </a:r>
            <a:r>
              <a:rPr lang="he-IL" sz="2000" dirty="0" err="1">
                <a:latin typeface="David" panose="020E0502060401010101" pitchFamily="34" charset="-79"/>
                <a:cs typeface="David" panose="020E0502060401010101" pitchFamily="34" charset="-79"/>
              </a:rPr>
              <a:t>אדמסקי</a:t>
            </a:r>
            <a:endParaRPr 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ביקור בכלא הנשים+</a:t>
            </a:r>
            <a:r>
              <a:rPr lang="en-US" sz="20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ההצגה ('מכה בבטן')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סמינר שחיתות שלטונית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דן מרידור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19088" lvl="1" indent="-319088" fontAlgn="auto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319230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1263757" y="1836700"/>
            <a:ext cx="400050" cy="183356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A308563B-1AE2-454C-96ED-B3A05D4DB991}" type="slidenum">
              <a:rPr lang="he-IL"/>
              <a:pPr>
                <a:defRPr/>
              </a:pPr>
              <a:t>26</a:t>
            </a:fld>
            <a:endParaRPr lang="he-IL" dirty="0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440517"/>
              </p:ext>
            </p:extLst>
          </p:nvPr>
        </p:nvGraphicFramePr>
        <p:xfrm>
          <a:off x="593849" y="1700808"/>
          <a:ext cx="8150450" cy="2880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184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265">
                  <a:extLst>
                    <a:ext uri="{9D8B030D-6E8A-4147-A177-3AD203B41FA5}">
                      <a16:colId xmlns:a16="http://schemas.microsoft.com/office/drawing/2014/main" val="1036594633"/>
                    </a:ext>
                  </a:extLst>
                </a:gridCol>
                <a:gridCol w="593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3265">
                  <a:extLst>
                    <a:ext uri="{9D8B030D-6E8A-4147-A177-3AD203B41FA5}">
                      <a16:colId xmlns:a16="http://schemas.microsoft.com/office/drawing/2014/main" val="3727695195"/>
                    </a:ext>
                  </a:extLst>
                </a:gridCol>
                <a:gridCol w="5932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32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7132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 err="1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תוכנית</a:t>
                      </a:r>
                      <a:r>
                        <a:rPr lang="he-IL" sz="16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 הלימודים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מ"ד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?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מ"ג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מ"ב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מ"א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748">
                <a:tc>
                  <a:txBody>
                    <a:bodyPr/>
                    <a:lstStyle/>
                    <a:p>
                      <a:pPr marL="342900" indent="-342900" rtl="1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באיזה</a:t>
                      </a:r>
                      <a:r>
                        <a:rPr lang="he-IL" sz="16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מידה תאמה </a:t>
                      </a:r>
                      <a:r>
                        <a:rPr lang="he-IL" sz="1600" baseline="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תוכנית</a:t>
                      </a:r>
                      <a:r>
                        <a:rPr lang="he-IL" sz="16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הלימודים במב"ל את ציפיותיך?*</a:t>
                      </a:r>
                    </a:p>
                    <a:p>
                      <a:pPr marL="457200" lvl="1" indent="0" rtl="1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he-IL" sz="1600" baseline="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* חניכי צה"ל הגיעו עם </a:t>
                      </a:r>
                      <a:r>
                        <a:rPr lang="he-IL" sz="1600" u="sng" baseline="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ציפיות מתואמות יותר </a:t>
                      </a:r>
                      <a:r>
                        <a:rPr lang="he-IL" sz="1600" baseline="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לגבי התוכנית</a:t>
                      </a:r>
                      <a:endParaRPr lang="he-IL" sz="1600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5.11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</a:t>
                      </a:r>
                      <a:endParaRPr lang="he-IL" sz="2000" b="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5.19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4.9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4.8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132">
                <a:tc>
                  <a:txBody>
                    <a:bodyPr/>
                    <a:lstStyle/>
                    <a:p>
                      <a:pPr marL="342900" marR="0" indent="-3429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המידה בה </a:t>
                      </a:r>
                      <a:r>
                        <a:rPr lang="he-IL" sz="16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תוכנית</a:t>
                      </a: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הלימודים האקדמיים (תואר שני באונ'</a:t>
                      </a:r>
                      <a:r>
                        <a:rPr lang="he-IL" sz="16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חיפה) ותוכנית הלימודים במכללה השלימו זה את זו לכדי ראייה כוללת של סוגיית הביטחון הלאומי?**</a:t>
                      </a:r>
                    </a:p>
                    <a:p>
                      <a:pPr marL="457200" marR="0" lvl="1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he-IL" sz="1600" baseline="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** חניכי צה"ל היו פחות סבלניים לנושא</a:t>
                      </a:r>
                      <a:endParaRPr lang="he-IL" sz="1600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2000" u="none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4.42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000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</a:t>
                      </a:r>
                      <a:endParaRPr kumimoji="0" lang="he-IL" sz="2000" kern="1200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2000" u="sng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3.15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endParaRPr kumimoji="0" lang="he-IL" sz="20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endParaRPr kumimoji="0" lang="he-IL" sz="20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982">
                <a:tc>
                  <a:txBody>
                    <a:bodyPr/>
                    <a:lstStyle/>
                    <a:p>
                      <a:pPr marL="342900" indent="-342900" rtl="1">
                        <a:lnSpc>
                          <a:spcPct val="100000"/>
                        </a:lnSpc>
                        <a:buFont typeface="+mj-lt"/>
                        <a:buAutoNum type="arabicPeriod" startAt="3"/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באיזה מידה נלמדו מרכיבי הביטחון הלאומי: כלכלה,</a:t>
                      </a:r>
                      <a:r>
                        <a:rPr lang="he-IL" sz="16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חברה, מדינאות וביטחון באופן אשר תורם לאינטגרציה בינהם וגיבוש תמונת ביטחון לאומי שלמה?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4.56</a:t>
                      </a:r>
                    </a:p>
                  </a:txBody>
                  <a:tcPr marL="68580" marR="68580" marT="34290" marB="3429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</a:t>
                      </a:r>
                      <a:endParaRPr lang="he-IL" sz="2000" b="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4.67</a:t>
                      </a:r>
                    </a:p>
                  </a:txBody>
                  <a:tcPr marL="68580" marR="68580" marT="34290" marB="3429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b="1" dirty="0" err="1">
                <a:solidFill>
                  <a:schemeClr val="accent1"/>
                </a:solidFill>
                <a:cs typeface="David" pitchFamily="2" charset="-79"/>
              </a:rPr>
              <a:t>תוכנית</a:t>
            </a:r>
            <a:r>
              <a:rPr lang="he-IL" b="1" dirty="0">
                <a:solidFill>
                  <a:schemeClr val="accent1"/>
                </a:solidFill>
                <a:cs typeface="David" pitchFamily="2" charset="-79"/>
              </a:rPr>
              <a:t> הלימודים</a:t>
            </a:r>
          </a:p>
        </p:txBody>
      </p:sp>
      <p:sp>
        <p:nvSpPr>
          <p:cNvPr id="5" name="מלבן מעוגל 4"/>
          <p:cNvSpPr/>
          <p:nvPr/>
        </p:nvSpPr>
        <p:spPr>
          <a:xfrm>
            <a:off x="521841" y="4797152"/>
            <a:ext cx="8370639" cy="18720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תאר את מידת ההשלמה בין לימודי </a:t>
            </a:r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ללימודי התואר השני:</a:t>
            </a:r>
          </a:p>
          <a:p>
            <a:pPr marL="285750" indent="-1920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חבל שהשנה באה עם תואר שני</a:t>
            </a:r>
            <a:r>
              <a:rPr lang="en-US" sz="1600" dirty="0"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ניתן היה לוותר על חלק מהרכיבים האקדמיים</a:t>
            </a:r>
          </a:p>
          <a:p>
            <a:pPr marL="285750" indent="-1920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בתור מי שלא הגיע עם תואר שני זה היה שילוב מוצלח</a:t>
            </a:r>
          </a:p>
          <a:p>
            <a:pPr marL="285750" indent="-1920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האקדמיזציה נראית מאולצת. חלק מהקורסים הועברו כלאחר יד. תכני </a:t>
            </a:r>
            <a:r>
              <a:rPr lang="he-IL" sz="1600" dirty="0" err="1"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היו הדומיננטיים</a:t>
            </a:r>
          </a:p>
          <a:p>
            <a:pPr marL="285750" indent="-1920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טוב שיש רף של דרישות אקדמיות. שומר על המסגרת מפני התבדרות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מציין מיקום של מספר שקופית 3"/>
          <p:cNvSpPr txBox="1">
            <a:spLocks/>
          </p:cNvSpPr>
          <p:nvPr/>
        </p:nvSpPr>
        <p:spPr>
          <a:xfrm>
            <a:off x="-7397" y="1305932"/>
            <a:ext cx="533400" cy="244475"/>
          </a:xfrm>
          <a:prstGeom prst="rect">
            <a:avLst/>
          </a:prstGeom>
        </p:spPr>
        <p:txBody>
          <a:bodyPr vert="horz" anchor="ctr" anchorCtr="0">
            <a:normAutofit fontScale="85000" lnSpcReduction="20000"/>
          </a:bodyPr>
          <a:lstStyle>
            <a:defPPr>
              <a:defRPr lang="he-IL"/>
            </a:defPPr>
            <a:lvl1pPr algn="ct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he-IL" dirty="0"/>
              <a:t>26</a:t>
            </a:r>
          </a:p>
        </p:txBody>
      </p:sp>
      <p:sp>
        <p:nvSpPr>
          <p:cNvPr id="8" name="אליפסה 7">
            <a:extLst>
              <a:ext uri="{FF2B5EF4-FFF2-40B4-BE49-F238E27FC236}">
                <a16:creationId xmlns:a16="http://schemas.microsoft.com/office/drawing/2014/main" id="{4D57B7C2-0A5C-4A1F-9AF8-74DB24F04C46}"/>
              </a:ext>
            </a:extLst>
          </p:cNvPr>
          <p:cNvSpPr/>
          <p:nvPr/>
        </p:nvSpPr>
        <p:spPr>
          <a:xfrm>
            <a:off x="1530193" y="2924944"/>
            <a:ext cx="2160000" cy="632893"/>
          </a:xfrm>
          <a:prstGeom prst="ellipse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12078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כיצד ניתן לשפר את אופן לימוד מרכיבי </a:t>
            </a:r>
            <a:r>
              <a:rPr lang="he-IL" sz="3600" b="1" dirty="0" err="1">
                <a:solidFill>
                  <a:schemeClr val="accent1"/>
                </a:solidFill>
                <a:cs typeface="David" pitchFamily="2" charset="-79"/>
              </a:rPr>
              <a:t>הבטל"ם</a:t>
            </a:r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 והאינטגרציה בינהם?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27</a:t>
            </a:fld>
            <a:endParaRPr lang="he-IL" dirty="0"/>
          </a:p>
        </p:txBody>
      </p:sp>
      <p:sp>
        <p:nvSpPr>
          <p:cNvPr id="7" name="מציין מיקום תוכן 4">
            <a:extLst>
              <a:ext uri="{FF2B5EF4-FFF2-40B4-BE49-F238E27FC236}">
                <a16:creationId xmlns:a16="http://schemas.microsoft.com/office/drawing/2014/main" id="{91C6896E-18C7-4D6F-8817-00572444184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370639" cy="2520280"/>
          </a:xfrm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800" b="1" dirty="0">
                <a:latin typeface="David" panose="020E0502060401010101" pitchFamily="34" charset="-79"/>
                <a:cs typeface="David" panose="020E0502060401010101" pitchFamily="34" charset="-79"/>
              </a:rPr>
              <a:t>כלכלה- נדרש </a:t>
            </a:r>
            <a:r>
              <a:rPr lang="he-IL" sz="1800" b="1" u="sng" dirty="0">
                <a:latin typeface="David" panose="020E0502060401010101" pitchFamily="34" charset="-79"/>
                <a:cs typeface="David" panose="020E0502060401010101" pitchFamily="34" charset="-79"/>
              </a:rPr>
              <a:t>להעמיק</a:t>
            </a:r>
            <a:r>
              <a:rPr lang="he-IL" sz="1800" b="1" dirty="0">
                <a:latin typeface="David" panose="020E0502060401010101" pitchFamily="34" charset="-79"/>
                <a:cs typeface="David" panose="020E0502060401010101" pitchFamily="34" charset="-79"/>
              </a:rPr>
              <a:t> את הציר הכלכלי!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800" b="1" dirty="0">
                <a:latin typeface="David" panose="020E0502060401010101" pitchFamily="34" charset="-79"/>
                <a:cs typeface="David" panose="020E0502060401010101" pitchFamily="34" charset="-79"/>
              </a:rPr>
              <a:t>מדיניות חוץ-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רגל פחות דומיננטית </a:t>
            </a:r>
            <a:r>
              <a:rPr lang="he-IL" sz="16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(??)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, העובדה שלא הוצגו יעדים ברורים ואף נציג מדיני לא הגיע להציג את משנתו!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יש מקום לשנות את </a:t>
            </a:r>
            <a:r>
              <a:rPr lang="he-IL" sz="1600" u="sng" dirty="0">
                <a:latin typeface="David" panose="020E0502060401010101" pitchFamily="34" charset="-79"/>
                <a:cs typeface="David" panose="020E0502060401010101" pitchFamily="34" charset="-79"/>
              </a:rPr>
              <a:t>אופן הלימוד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של מדיניות החוץ</a:t>
            </a:r>
          </a:p>
          <a:p>
            <a:pPr marL="319088" lvl="1" indent="-319088" fontAlgn="auto">
              <a:spcBef>
                <a:spcPts val="7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800" b="1" dirty="0">
                <a:latin typeface="David" panose="020E0502060401010101" pitchFamily="34" charset="-79"/>
                <a:cs typeface="David" panose="020E0502060401010101" pitchFamily="34" charset="-79"/>
              </a:rPr>
              <a:t>רגל הגנה לאומית- 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תחום ההגנה רכיב מרכזי מידיי. עצם היות הקורס תחת הצבא מביא </a:t>
            </a:r>
            <a:r>
              <a:rPr lang="he-IL" sz="1600" dirty="0" err="1">
                <a:latin typeface="David" panose="020E0502060401010101" pitchFamily="34" charset="-79"/>
                <a:cs typeface="David" panose="020E0502060401010101" pitchFamily="34" charset="-79"/>
              </a:rPr>
              <a:t>ל"ביטחוניזציה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"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לא הייתי משנה את מינון ההגנה הלאומית כרכיב הדומיננטי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19088" lvl="1" indent="-319088" fontAlgn="auto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מלבן מעוגל 4">
            <a:extLst>
              <a:ext uri="{FF2B5EF4-FFF2-40B4-BE49-F238E27FC236}">
                <a16:creationId xmlns:a16="http://schemas.microsoft.com/office/drawing/2014/main" id="{303728C5-F282-46CB-B5E9-E4A165413010}"/>
              </a:ext>
            </a:extLst>
          </p:cNvPr>
          <p:cNvSpPr/>
          <p:nvPr/>
        </p:nvSpPr>
        <p:spPr>
          <a:xfrm>
            <a:off x="359531" y="4077072"/>
            <a:ext cx="8442647" cy="2664296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/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תובנות:</a:t>
            </a:r>
          </a:p>
          <a:p>
            <a:pPr marL="285750" indent="-1920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רגל הכלכלה- 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רוצים הרבה יותר- לא יודעים בדיוק מה יותר. </a:t>
            </a:r>
          </a:p>
          <a:p>
            <a:pPr marL="285750" indent="-1920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רגל מדינית-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לא נוכחת בהוויות החניכים מספיק למרות: (1) שבפועל מהווה נתח עצום </a:t>
            </a:r>
            <a:r>
              <a:rPr lang="he-IL" sz="1600" dirty="0" err="1">
                <a:latin typeface="David" panose="020E0502060401010101" pitchFamily="34" charset="-79"/>
                <a:cs typeface="David" panose="020E0502060401010101" pitchFamily="34" charset="-79"/>
              </a:rPr>
              <a:t>מהלו"ז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 (2) אפקט האחרונות (עונה מסכמת). מעלה תהיות על תיווך הנושא או הכוונתו</a:t>
            </a:r>
          </a:p>
          <a:p>
            <a:pPr marL="285750" indent="-1920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רגל חברתית-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מעט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תגבור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 +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החניכים עושים את הוויסות לשם (תכנון סיורי </a:t>
            </a:r>
            <a:r>
              <a:rPr lang="he-IL" sz="1600" dirty="0" err="1">
                <a:latin typeface="David" panose="020E0502060401010101" pitchFamily="34" charset="-79"/>
                <a:cs typeface="David" panose="020E0502060401010101" pitchFamily="34" charset="-79"/>
              </a:rPr>
              <a:t>בטל"ם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, מסע אישי)</a:t>
            </a:r>
          </a:p>
          <a:p>
            <a:pPr marL="285750" indent="-1920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הגנה לאומית-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חשובה מנהיגות הסגל בקביעת היקף  ויעדי הרגל ולא דעת החניכים (בוצע רידוד משמעותי </a:t>
            </a:r>
            <a:r>
              <a:rPr lang="he-IL" sz="1600" dirty="0" err="1">
                <a:latin typeface="David" panose="020E0502060401010101" pitchFamily="34" charset="-79"/>
                <a:cs typeface="David" panose="020E0502060401010101" pitchFamily="34" charset="-79"/>
              </a:rPr>
              <a:t>במ"ד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+ תחושה של דעה קדומה לאור מיקום </a:t>
            </a:r>
            <a:r>
              <a:rPr lang="he-IL" sz="1600" dirty="0" err="1">
                <a:latin typeface="David" panose="020E0502060401010101" pitchFamily="34" charset="-79"/>
                <a:cs typeface="David" panose="020E0502060401010101" pitchFamily="34" charset="-79"/>
              </a:rPr>
              <a:t>המב"ל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תחת צה"ל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326667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1137452" y="1836700"/>
            <a:ext cx="400050" cy="183356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A308563B-1AE2-454C-96ED-B3A05D4DB991}" type="slidenum">
              <a:rPr lang="he-IL"/>
              <a:pPr>
                <a:defRPr/>
              </a:pPr>
              <a:t>28</a:t>
            </a:fld>
            <a:endParaRPr lang="he-IL" dirty="0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920175"/>
              </p:ext>
            </p:extLst>
          </p:nvPr>
        </p:nvGraphicFramePr>
        <p:xfrm>
          <a:off x="612774" y="1268760"/>
          <a:ext cx="8063681" cy="16154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88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5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51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51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3081">
                <a:tc>
                  <a:txBody>
                    <a:bodyPr/>
                    <a:lstStyle/>
                    <a:p>
                      <a:pPr algn="just" rtl="1">
                        <a:lnSpc>
                          <a:spcPct val="100000"/>
                        </a:lnSpc>
                      </a:pPr>
                      <a:r>
                        <a:rPr lang="he-IL" sz="16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התייחס ליחס הקיים בתוכנית </a:t>
                      </a:r>
                      <a:r>
                        <a:rPr lang="he-IL" sz="1600" dirty="0" err="1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מב"ל</a:t>
                      </a:r>
                      <a:r>
                        <a:rPr lang="he-IL" sz="16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 בין התשתית</a:t>
                      </a:r>
                      <a:r>
                        <a:rPr lang="he-IL" sz="1600" baseline="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 התיאורטית ליישומים המעשיים?</a:t>
                      </a:r>
                      <a:endParaRPr lang="he-IL" sz="1600" dirty="0">
                        <a:latin typeface="David" panose="020E0502060401010101" pitchFamily="34" charset="-79"/>
                        <a:ea typeface="Tahoma" panose="020B060403050404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600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תיאורטית מידיי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600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מאוזנת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600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יישומית מידיי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73">
                <a:tc>
                  <a:txBody>
                    <a:bodyPr/>
                    <a:lstStyle/>
                    <a:p>
                      <a:pPr marL="0" indent="0" algn="r" rtl="1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he-IL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מחזור מ"ד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kumimoji="0" lang="he-IL" sz="18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14%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2000" b="1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86%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kumimoji="0" lang="he-IL" sz="18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0%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775247756"/>
                  </a:ext>
                </a:extLst>
              </a:tr>
              <a:tr h="334973">
                <a:tc>
                  <a:txBody>
                    <a:bodyPr/>
                    <a:lstStyle/>
                    <a:p>
                      <a:pPr marL="0" indent="0" algn="r" rtl="1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he-IL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מחזור מ"ג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33%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8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66%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0%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97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he-IL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מחזור מ"ב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8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23%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77%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9%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b="1" dirty="0" err="1">
                <a:solidFill>
                  <a:schemeClr val="accent1"/>
                </a:solidFill>
                <a:cs typeface="David" pitchFamily="2" charset="-79"/>
              </a:rPr>
              <a:t>תוכנית</a:t>
            </a:r>
            <a:r>
              <a:rPr lang="he-IL" b="1" dirty="0">
                <a:solidFill>
                  <a:schemeClr val="accent1"/>
                </a:solidFill>
                <a:cs typeface="David" pitchFamily="2" charset="-79"/>
              </a:rPr>
              <a:t> הלימודים</a:t>
            </a:r>
          </a:p>
        </p:txBody>
      </p:sp>
      <p:sp>
        <p:nvSpPr>
          <p:cNvPr id="5" name="מלבן מעוגל 4"/>
          <p:cNvSpPr/>
          <p:nvPr/>
        </p:nvSpPr>
        <p:spPr>
          <a:xfrm>
            <a:off x="1043608" y="4293096"/>
            <a:ext cx="7650559" cy="2376264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תאר נושאים שבהם לאחר שנת </a:t>
            </a:r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יש לך הבנה לעומק ('צריבה'):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חשיבה אסטרטגית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תחום המשפטי, חוקה ודמוקרטיה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החברה הישראלית ותהליכי הליבה בה (דגש צבא-חברה)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גלובליזציה וחשיבות היחסים הבינלאומיים</a:t>
            </a:r>
          </a:p>
          <a:p>
            <a:pPr marL="93662" algn="just"/>
            <a:r>
              <a:rPr lang="he-IL" sz="16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נעלמו-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סכסוך ישראלי- פלסטיני (מעט </a:t>
            </a:r>
            <a:r>
              <a:rPr lang="he-IL" sz="1600" dirty="0" err="1">
                <a:latin typeface="David" panose="020E0502060401010101" pitchFamily="34" charset="-79"/>
                <a:cs typeface="David" panose="020E0502060401010101" pitchFamily="34" charset="-79"/>
              </a:rPr>
              <a:t>איזכורים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כלכלה (חלקית)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עבודה שנתית (מעט </a:t>
            </a:r>
            <a:r>
              <a:rPr lang="he-IL" sz="1600" dirty="0" err="1">
                <a:latin typeface="David" panose="020E0502060401010101" pitchFamily="34" charset="-79"/>
                <a:cs typeface="David" panose="020E0502060401010101" pitchFamily="34" charset="-79"/>
              </a:rPr>
              <a:t>איזכורים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763549"/>
              </p:ext>
            </p:extLst>
          </p:nvPr>
        </p:nvGraphicFramePr>
        <p:xfrm>
          <a:off x="612776" y="2996952"/>
          <a:ext cx="8046746" cy="12420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83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8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3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1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3081">
                <a:tc>
                  <a:txBody>
                    <a:bodyPr/>
                    <a:lstStyle/>
                    <a:p>
                      <a:pPr algn="just" rtl="1">
                        <a:lnSpc>
                          <a:spcPct val="100000"/>
                        </a:lnSpc>
                      </a:pPr>
                      <a:r>
                        <a:rPr lang="he-IL" sz="16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האם </a:t>
                      </a:r>
                      <a:r>
                        <a:rPr lang="he-IL" sz="1600" dirty="0" err="1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תוכנית</a:t>
                      </a:r>
                      <a:r>
                        <a:rPr lang="he-IL" sz="16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600" dirty="0" err="1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מב"ל</a:t>
                      </a:r>
                      <a:r>
                        <a:rPr lang="he-IL" sz="16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600" dirty="0" err="1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מב"ל</a:t>
                      </a:r>
                      <a:r>
                        <a:rPr lang="he-IL" sz="16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 מאוזנת בין העומק לבין הרוחב?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600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מאוזנת בין עומק לרוחב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600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מעט נושאים ולעומק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600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נושאים רבים בצורה שטחית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73">
                <a:tc>
                  <a:txBody>
                    <a:bodyPr/>
                    <a:lstStyle/>
                    <a:p>
                      <a:pPr marL="0" indent="0" algn="r" rtl="1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he-IL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מחזור מ"ד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800" b="1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50%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8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0%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1800" b="1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50%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635358318"/>
                  </a:ext>
                </a:extLst>
              </a:tr>
              <a:tr h="334973">
                <a:tc>
                  <a:txBody>
                    <a:bodyPr/>
                    <a:lstStyle/>
                    <a:p>
                      <a:pPr marL="0" indent="0" algn="r" rtl="1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he-IL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מחזור מ"ג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8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66%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8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11%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22%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מציין מיקום של מספר שקופית 3"/>
          <p:cNvSpPr txBox="1">
            <a:spLocks/>
          </p:cNvSpPr>
          <p:nvPr/>
        </p:nvSpPr>
        <p:spPr>
          <a:xfrm>
            <a:off x="-7397" y="1305932"/>
            <a:ext cx="533400" cy="244475"/>
          </a:xfrm>
          <a:prstGeom prst="rect">
            <a:avLst/>
          </a:prstGeom>
        </p:spPr>
        <p:txBody>
          <a:bodyPr vert="horz" anchor="ctr" anchorCtr="0">
            <a:normAutofit fontScale="85000" lnSpcReduction="20000"/>
          </a:bodyPr>
          <a:lstStyle>
            <a:defPPr>
              <a:defRPr lang="he-IL"/>
            </a:defPPr>
            <a:lvl1pPr algn="ct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he-IL" dirty="0"/>
              <a:t>28</a:t>
            </a:r>
          </a:p>
        </p:txBody>
      </p:sp>
      <p:sp>
        <p:nvSpPr>
          <p:cNvPr id="9" name="אליפסה 8">
            <a:extLst>
              <a:ext uri="{FF2B5EF4-FFF2-40B4-BE49-F238E27FC236}">
                <a16:creationId xmlns:a16="http://schemas.microsoft.com/office/drawing/2014/main" id="{530DDA0A-18D3-4EC6-8EDF-5C7531506ADB}"/>
              </a:ext>
            </a:extLst>
          </p:cNvPr>
          <p:cNvSpPr/>
          <p:nvPr/>
        </p:nvSpPr>
        <p:spPr>
          <a:xfrm>
            <a:off x="755576" y="3483332"/>
            <a:ext cx="3456384" cy="488279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563C639-3978-4898-894E-3E81A07FA28B}"/>
              </a:ext>
            </a:extLst>
          </p:cNvPr>
          <p:cNvSpPr txBox="1"/>
          <p:nvPr/>
        </p:nvSpPr>
        <p:spPr>
          <a:xfrm>
            <a:off x="0" y="4134825"/>
            <a:ext cx="93610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14 משיבים</a:t>
            </a:r>
          </a:p>
        </p:txBody>
      </p:sp>
      <p:cxnSp>
        <p:nvCxnSpPr>
          <p:cNvPr id="11" name="מחבר חץ ישר 10">
            <a:extLst>
              <a:ext uri="{FF2B5EF4-FFF2-40B4-BE49-F238E27FC236}">
                <a16:creationId xmlns:a16="http://schemas.microsoft.com/office/drawing/2014/main" id="{7FFA0D6E-D59B-4050-BFDD-060C1DFCC499}"/>
              </a:ext>
            </a:extLst>
          </p:cNvPr>
          <p:cNvCxnSpPr>
            <a:cxnSpLocks/>
          </p:cNvCxnSpPr>
          <p:nvPr/>
        </p:nvCxnSpPr>
        <p:spPr>
          <a:xfrm flipV="1">
            <a:off x="712377" y="3885225"/>
            <a:ext cx="234280" cy="41954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אליפסה 11">
            <a:extLst>
              <a:ext uri="{FF2B5EF4-FFF2-40B4-BE49-F238E27FC236}">
                <a16:creationId xmlns:a16="http://schemas.microsoft.com/office/drawing/2014/main" id="{BA2FEC0B-7D1D-4448-A00D-8B97E22225DF}"/>
              </a:ext>
            </a:extLst>
          </p:cNvPr>
          <p:cNvSpPr/>
          <p:nvPr/>
        </p:nvSpPr>
        <p:spPr>
          <a:xfrm>
            <a:off x="1619848" y="1760033"/>
            <a:ext cx="1584000" cy="504000"/>
          </a:xfrm>
          <a:prstGeom prst="ellipse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397994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b="1" dirty="0" err="1">
                <a:solidFill>
                  <a:schemeClr val="accent1"/>
                </a:solidFill>
                <a:cs typeface="David" pitchFamily="2" charset="-79"/>
              </a:rPr>
              <a:t>תוכנית</a:t>
            </a:r>
            <a:r>
              <a:rPr lang="he-IL" b="1" dirty="0">
                <a:solidFill>
                  <a:schemeClr val="accent1"/>
                </a:solidFill>
                <a:cs typeface="David" pitchFamily="2" charset="-79"/>
              </a:rPr>
              <a:t> הלימודים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29</a:t>
            </a:fld>
            <a:endParaRPr lang="he-IL" dirty="0"/>
          </a:p>
        </p:txBody>
      </p:sp>
      <p:graphicFrame>
        <p:nvGraphicFramePr>
          <p:cNvPr id="6" name="דיאגרמה 5"/>
          <p:cNvGraphicFramePr/>
          <p:nvPr>
            <p:extLst>
              <p:ext uri="{D42A27DB-BD31-4B8C-83A1-F6EECF244321}">
                <p14:modId xmlns:p14="http://schemas.microsoft.com/office/powerpoint/2010/main" val="3867098129"/>
              </p:ext>
            </p:extLst>
          </p:nvPr>
        </p:nvGraphicFramePr>
        <p:xfrm>
          <a:off x="526003" y="1957288"/>
          <a:ext cx="8366477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5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BDCA12D-B90F-4FD1-BDE1-6100E670AFE3}" type="slidenum">
              <a:rPr lang="he-IL" smtClean="0"/>
              <a:pPr>
                <a:defRPr/>
              </a:pPr>
              <a:t>3</a:t>
            </a:fld>
            <a:endParaRPr lang="he-IL"/>
          </a:p>
        </p:txBody>
      </p:sp>
      <p:sp>
        <p:nvSpPr>
          <p:cNvPr id="2" name="TextBox 1"/>
          <p:cNvSpPr txBox="1"/>
          <p:nvPr/>
        </p:nvSpPr>
        <p:spPr>
          <a:xfrm>
            <a:off x="3597756" y="5939988"/>
            <a:ext cx="19442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6.2016</a:t>
            </a:r>
          </a:p>
        </p:txBody>
      </p:sp>
      <p:sp>
        <p:nvSpPr>
          <p:cNvPr id="3" name="מלבן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TextBox 8"/>
          <p:cNvSpPr txBox="1"/>
          <p:nvPr/>
        </p:nvSpPr>
        <p:spPr>
          <a:xfrm>
            <a:off x="323528" y="836712"/>
            <a:ext cx="8568952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  <a:defRPr/>
            </a:pPr>
            <a:endParaRPr lang="he-IL" sz="4000" b="1" dirty="0">
              <a:ln>
                <a:solidFill>
                  <a:schemeClr val="tx2"/>
                </a:solidFill>
              </a:ln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uttman Hatzvi" pitchFamily="2" charset="-79"/>
              <a:ea typeface="+mj-ea"/>
              <a:cs typeface="Guttman Hatzvi" pitchFamily="2" charset="-79"/>
            </a:endParaRPr>
          </a:p>
          <a:p>
            <a:pPr algn="ctr">
              <a:lnSpc>
                <a:spcPct val="150000"/>
              </a:lnSpc>
              <a:defRPr/>
            </a:pPr>
            <a:r>
              <a:rPr lang="he-IL" sz="4000" b="1" dirty="0">
                <a:ln>
                  <a:solidFill>
                    <a:schemeClr val="tx2"/>
                  </a:solidFill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פרק א'</a:t>
            </a:r>
          </a:p>
          <a:p>
            <a:pPr algn="ctr">
              <a:lnSpc>
                <a:spcPct val="150000"/>
              </a:lnSpc>
              <a:defRPr/>
            </a:pPr>
            <a:r>
              <a:rPr lang="he-IL" sz="4000" b="1" dirty="0">
                <a:ln>
                  <a:solidFill>
                    <a:schemeClr val="tx2"/>
                  </a:solidFill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משוב עונת הלימודים המתקדמים</a:t>
            </a:r>
          </a:p>
          <a:p>
            <a:pPr algn="ctr">
              <a:lnSpc>
                <a:spcPct val="150000"/>
              </a:lnSpc>
              <a:defRPr/>
            </a:pPr>
            <a:endParaRPr lang="he-IL" sz="2800" b="1" dirty="0">
              <a:ln>
                <a:solidFill>
                  <a:schemeClr val="tx2"/>
                </a:solidFill>
              </a:ln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uttman Hatzvi" pitchFamily="2" charset="-79"/>
              <a:ea typeface="+mj-ea"/>
              <a:cs typeface="Guttman Hatzvi" pitchFamily="2" charset="-79"/>
            </a:endParaRPr>
          </a:p>
          <a:p>
            <a:pPr algn="ctr">
              <a:lnSpc>
                <a:spcPct val="150000"/>
              </a:lnSpc>
              <a:defRPr/>
            </a:pPr>
            <a:endParaRPr lang="he-IL" sz="2800" b="1" dirty="0">
              <a:ln>
                <a:solidFill>
                  <a:schemeClr val="tx2"/>
                </a:solidFill>
              </a:ln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uttman Hatzvi" pitchFamily="2" charset="-79"/>
              <a:ea typeface="+mj-ea"/>
              <a:cs typeface="Guttman Hatzv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206750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1137452" y="1836700"/>
            <a:ext cx="400050" cy="183356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A308563B-1AE2-454C-96ED-B3A05D4DB991}" type="slidenum">
              <a:rPr lang="he-IL"/>
              <a:pPr>
                <a:defRPr/>
              </a:pPr>
              <a:t>30</a:t>
            </a:fld>
            <a:endParaRPr lang="he-IL" dirty="0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128122"/>
              </p:ext>
            </p:extLst>
          </p:nvPr>
        </p:nvGraphicFramePr>
        <p:xfrm>
          <a:off x="526006" y="1988840"/>
          <a:ext cx="8150450" cy="990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184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265">
                  <a:extLst>
                    <a:ext uri="{9D8B030D-6E8A-4147-A177-3AD203B41FA5}">
                      <a16:colId xmlns:a16="http://schemas.microsoft.com/office/drawing/2014/main" val="1036594633"/>
                    </a:ext>
                  </a:extLst>
                </a:gridCol>
                <a:gridCol w="593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3265">
                  <a:extLst>
                    <a:ext uri="{9D8B030D-6E8A-4147-A177-3AD203B41FA5}">
                      <a16:colId xmlns:a16="http://schemas.microsoft.com/office/drawing/2014/main" val="3727695195"/>
                    </a:ext>
                  </a:extLst>
                </a:gridCol>
                <a:gridCol w="5932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32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7132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 err="1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תוכנית</a:t>
                      </a:r>
                      <a:r>
                        <a:rPr lang="he-IL" sz="16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 הלימודים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מ"ד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?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מ"ג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מ"ב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מ"א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748">
                <a:tc>
                  <a:txBody>
                    <a:bodyPr/>
                    <a:lstStyle/>
                    <a:p>
                      <a:pPr marL="342900" indent="-342900" rtl="1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המידה בה </a:t>
                      </a:r>
                      <a:r>
                        <a:rPr lang="he-IL" sz="16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תוכנית</a:t>
                      </a: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הלימודים במב"ל מותאמת, גמישה ורלוונטית לאתגרי הביטחון הלאומי?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60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4.64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>
                          <a:solidFill>
                            <a:srgbClr val="FF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</a:t>
                      </a:r>
                      <a:endParaRPr lang="he-IL" sz="1600" b="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6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b="1" dirty="0" err="1">
                <a:solidFill>
                  <a:schemeClr val="accent1"/>
                </a:solidFill>
                <a:cs typeface="David" pitchFamily="2" charset="-79"/>
              </a:rPr>
              <a:t>תוכנית</a:t>
            </a:r>
            <a:r>
              <a:rPr lang="he-IL" b="1" dirty="0">
                <a:solidFill>
                  <a:schemeClr val="accent1"/>
                </a:solidFill>
                <a:cs typeface="David" pitchFamily="2" charset="-79"/>
              </a:rPr>
              <a:t> הלימודים</a:t>
            </a:r>
          </a:p>
        </p:txBody>
      </p:sp>
      <p:sp>
        <p:nvSpPr>
          <p:cNvPr id="5" name="מלבן מעוגל 4"/>
          <p:cNvSpPr/>
          <p:nvPr/>
        </p:nvSpPr>
        <p:spPr>
          <a:xfrm>
            <a:off x="395536" y="3645024"/>
            <a:ext cx="8370639" cy="2736304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האם בראייתך נכון לטפל בתכנים מתפרצים ואקטואליים? באיזה סוג של תכנים:</a:t>
            </a:r>
          </a:p>
          <a:p>
            <a:pPr marL="285750" indent="-1920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נכון מאוד לעשות זאת- תורם המון להבנה</a:t>
            </a:r>
          </a:p>
          <a:p>
            <a:pPr marL="285750" indent="-1920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השיעורים בהם הייתה התייחסות לאקטואליה (משפט ציבורי, שעות מפקד, אסטרטגיה, לימודי מדינאות) היו מרתקים ואתגרו אותנו להמשיך בחקירה ביומיום</a:t>
            </a:r>
          </a:p>
          <a:p>
            <a:pPr marL="285750" indent="-1920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החמצת אירוע </a:t>
            </a:r>
            <a:r>
              <a:rPr lang="he-IL" sz="1600" dirty="0" err="1">
                <a:latin typeface="David" panose="020E0502060401010101" pitchFamily="34" charset="-79"/>
                <a:cs typeface="David" panose="020E0502060401010101" pitchFamily="34" charset="-79"/>
              </a:rPr>
              <a:t>אלאור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עזריה הייתה מהותית </a:t>
            </a:r>
            <a:r>
              <a:rPr lang="he-IL" sz="1600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case study</a:t>
            </a:r>
            <a:r>
              <a:rPr lang="he-IL" sz="1600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לסגל </a:t>
            </a:r>
            <a:r>
              <a:rPr lang="he-IL" sz="1600" dirty="0" err="1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r>
              <a:rPr lang="he-IL" sz="1600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כיצד מטפלים??)</a:t>
            </a:r>
          </a:p>
          <a:p>
            <a:pPr marL="285750" indent="-1920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מתודולוגיית הקורס צריכה להיות 80% לו"ז קבוע ו- 20% מוקדש לאירועי השעה (</a:t>
            </a:r>
            <a:r>
              <a:rPr lang="en-US" sz="1600" dirty="0">
                <a:latin typeface="David" panose="020E0502060401010101" pitchFamily="34" charset="-79"/>
                <a:cs typeface="David" panose="020E0502060401010101" pitchFamily="34" charset="-79"/>
              </a:rPr>
              <a:t>(Current Events</a:t>
            </a:r>
          </a:p>
          <a:p>
            <a:pPr marL="285750" indent="-1920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אנו חיים בסביבה משתנה ובסביבת דברים המשפיעים על הביטחון הלאומי- יש למצוא דרך לדון בהם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מציין מיקום של מספר שקופית 3"/>
          <p:cNvSpPr txBox="1">
            <a:spLocks/>
          </p:cNvSpPr>
          <p:nvPr/>
        </p:nvSpPr>
        <p:spPr>
          <a:xfrm>
            <a:off x="-7397" y="1305932"/>
            <a:ext cx="533400" cy="244475"/>
          </a:xfrm>
          <a:prstGeom prst="rect">
            <a:avLst/>
          </a:prstGeom>
        </p:spPr>
        <p:txBody>
          <a:bodyPr vert="horz" anchor="ctr" anchorCtr="0">
            <a:normAutofit fontScale="85000" lnSpcReduction="20000"/>
          </a:bodyPr>
          <a:lstStyle>
            <a:defPPr>
              <a:defRPr lang="he-IL"/>
            </a:defPPr>
            <a:lvl1pPr algn="ct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he-IL" dirty="0"/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7619323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1137452" y="1836700"/>
            <a:ext cx="400050" cy="183356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A308563B-1AE2-454C-96ED-B3A05D4DB991}" type="slidenum">
              <a:rPr lang="he-IL"/>
              <a:pPr>
                <a:defRPr/>
              </a:pPr>
              <a:t>31</a:t>
            </a:fld>
            <a:endParaRPr lang="he-IL" dirty="0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851036"/>
              </p:ext>
            </p:extLst>
          </p:nvPr>
        </p:nvGraphicFramePr>
        <p:xfrm>
          <a:off x="540768" y="1700808"/>
          <a:ext cx="8063680" cy="154622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561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927">
                  <a:extLst>
                    <a:ext uri="{9D8B030D-6E8A-4147-A177-3AD203B41FA5}">
                      <a16:colId xmlns:a16="http://schemas.microsoft.com/office/drawing/2014/main" val="1036594633"/>
                    </a:ext>
                  </a:extLst>
                </a:gridCol>
                <a:gridCol w="7509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9552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תפיסת הלמידה: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מ"ד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?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224">
                <a:tc>
                  <a:txBody>
                    <a:bodyPr/>
                    <a:lstStyle/>
                    <a:p>
                      <a:pPr marL="0" indent="0" rtl="1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he-IL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באיזה מידה הלימודים </a:t>
                      </a:r>
                      <a:r>
                        <a:rPr lang="he-IL" sz="18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במסגרת המליאה </a:t>
                      </a:r>
                      <a:r>
                        <a:rPr lang="he-IL" sz="18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היתה</a:t>
                      </a:r>
                      <a:r>
                        <a:rPr lang="he-IL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איכותית ומאפשרת?</a:t>
                      </a:r>
                      <a:r>
                        <a:rPr lang="he-IL" sz="1800" dirty="0">
                          <a:solidFill>
                            <a:schemeClr val="tx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*</a:t>
                      </a:r>
                    </a:p>
                    <a:p>
                      <a:pPr marL="457200" lvl="1" indent="0" rtl="1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he-IL" sz="1800" dirty="0">
                          <a:solidFill>
                            <a:schemeClr val="tx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*</a:t>
                      </a:r>
                      <a:r>
                        <a:rPr lang="en-US" sz="1800" dirty="0">
                          <a:solidFill>
                            <a:schemeClr val="tx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חניכי צה"ל יותר חסינים למליאה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80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4.26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b="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224">
                <a:tc>
                  <a:txBody>
                    <a:bodyPr/>
                    <a:lstStyle/>
                    <a:p>
                      <a:pPr marL="0" indent="0" rtl="1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he-IL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באיזה מידה הלימוד </a:t>
                      </a:r>
                      <a:r>
                        <a:rPr lang="he-IL" sz="18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במסגרת </a:t>
                      </a:r>
                      <a:r>
                        <a:rPr lang="he-IL" sz="1800" b="1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הצוותית</a:t>
                      </a:r>
                      <a:r>
                        <a:rPr lang="he-IL" sz="18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8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היתה</a:t>
                      </a:r>
                      <a:r>
                        <a:rPr lang="he-IL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איכותית ומאפשרת?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800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5.33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b="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920710552"/>
                  </a:ext>
                </a:extLst>
              </a:tr>
            </a:tbl>
          </a:graphicData>
        </a:graphic>
      </p:graphicFrame>
      <p:sp>
        <p:nvSpPr>
          <p:cNvPr id="6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b="1" dirty="0">
                <a:solidFill>
                  <a:schemeClr val="accent1"/>
                </a:solidFill>
                <a:cs typeface="David" pitchFamily="2" charset="-79"/>
              </a:rPr>
              <a:t>תפיסת הלמידה</a:t>
            </a:r>
            <a:br>
              <a:rPr lang="en-US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2800" b="1" dirty="0">
                <a:solidFill>
                  <a:schemeClr val="accent1"/>
                </a:solidFill>
                <a:cs typeface="David" pitchFamily="2" charset="-79"/>
              </a:rPr>
              <a:t>-מרחב הלימוד- </a:t>
            </a:r>
          </a:p>
        </p:txBody>
      </p:sp>
      <p:sp>
        <p:nvSpPr>
          <p:cNvPr id="5" name="מלבן מעוגל 4"/>
          <p:cNvSpPr/>
          <p:nvPr/>
        </p:nvSpPr>
        <p:spPr>
          <a:xfrm>
            <a:off x="395536" y="3202560"/>
            <a:ext cx="8370639" cy="3322784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טיוב מפגשי המליאה: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יותר </a:t>
            </a:r>
            <a:r>
              <a:rPr lang="en-US" sz="1600" dirty="0">
                <a:latin typeface="David" panose="020E0502060401010101" pitchFamily="34" charset="-79"/>
                <a:cs typeface="David" panose="020E0502060401010101" pitchFamily="34" charset="-79"/>
              </a:rPr>
              <a:t>Q&amp;A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מצד אחד. 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מצד שני לשלוט בשאלות-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מי, כמה, מתי. חלוקה קשיחה לזמן הרצאה וזמן דיון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הכוונת הלומדים באופן שאילת השאלות- ממופע של אמירה</a:t>
            </a:r>
            <a:r>
              <a:rPr lang="en-US" sz="1600" dirty="0"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טעינת טענה לשאלה אפקטיבית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תנאים פיזיים נוחים יותר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להסיט עוד למפגשי צוות</a:t>
            </a:r>
          </a:p>
          <a:p>
            <a:pPr marL="93662" algn="just">
              <a:lnSpc>
                <a:spcPct val="150000"/>
              </a:lnSpc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טיוב מפגשי הצוות: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לשריין כל שבוע שעתיים בתחילת השבוע לסקירת חניך או לעיבוד צוותי בנושא מרכזי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להקפיד על קיום המפגשים לאורך השנה- מאחר ושם מתבצעת הלמידה המשמעותית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להמשיך כפי שבוצע- לתת לחניכים מטלת העברת דיון- דבר היוצר מרחב חקירה משותף, הצגה ביקורתית ולבסוף קבלת משוב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קריאה </a:t>
            </a:r>
            <a:r>
              <a:rPr lang="he-IL" sz="1600" dirty="0" err="1">
                <a:latin typeface="David" panose="020E0502060401010101" pitchFamily="34" charset="-79"/>
                <a:cs typeface="David" panose="020E0502060401010101" pitchFamily="34" charset="-79"/>
              </a:rPr>
              <a:t>צוותית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משותפת של חומר הלימוד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מציין מיקום של מספר שקופית 3"/>
          <p:cNvSpPr txBox="1">
            <a:spLocks/>
          </p:cNvSpPr>
          <p:nvPr/>
        </p:nvSpPr>
        <p:spPr>
          <a:xfrm>
            <a:off x="-7397" y="1305932"/>
            <a:ext cx="533400" cy="244475"/>
          </a:xfrm>
          <a:prstGeom prst="rect">
            <a:avLst/>
          </a:prstGeom>
        </p:spPr>
        <p:txBody>
          <a:bodyPr vert="horz" anchor="ctr" anchorCtr="0">
            <a:normAutofit fontScale="77500" lnSpcReduction="20000"/>
          </a:bodyPr>
          <a:lstStyle>
            <a:defPPr>
              <a:defRPr lang="he-IL"/>
            </a:defPPr>
            <a:lvl1pPr algn="ct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he-IL" dirty="0"/>
              <a:t>31</a:t>
            </a:r>
          </a:p>
        </p:txBody>
      </p:sp>
    </p:spTree>
    <p:extLst>
      <p:ext uri="{BB962C8B-B14F-4D97-AF65-F5344CB8AC3E}">
        <p14:creationId xmlns:p14="http://schemas.microsoft.com/office/powerpoint/2010/main" val="17291531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1137452" y="1836700"/>
            <a:ext cx="400050" cy="183356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A308563B-1AE2-454C-96ED-B3A05D4DB991}" type="slidenum">
              <a:rPr lang="he-IL"/>
              <a:pPr>
                <a:defRPr/>
              </a:pPr>
              <a:t>32</a:t>
            </a:fld>
            <a:endParaRPr lang="he-IL" dirty="0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901741"/>
              </p:ext>
            </p:extLst>
          </p:nvPr>
        </p:nvGraphicFramePr>
        <p:xfrm>
          <a:off x="526005" y="1700808"/>
          <a:ext cx="8150451" cy="301212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1841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265">
                  <a:extLst>
                    <a:ext uri="{9D8B030D-6E8A-4147-A177-3AD203B41FA5}">
                      <a16:colId xmlns:a16="http://schemas.microsoft.com/office/drawing/2014/main" val="3690611869"/>
                    </a:ext>
                  </a:extLst>
                </a:gridCol>
                <a:gridCol w="593265">
                  <a:extLst>
                    <a:ext uri="{9D8B030D-6E8A-4147-A177-3AD203B41FA5}">
                      <a16:colId xmlns:a16="http://schemas.microsoft.com/office/drawing/2014/main" val="242688323"/>
                    </a:ext>
                  </a:extLst>
                </a:gridCol>
                <a:gridCol w="593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32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32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7132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באיזה מידה תפיסת הלמידה </a:t>
                      </a:r>
                      <a:r>
                        <a:rPr lang="he-IL" sz="1800" dirty="0" err="1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במ"ל</a:t>
                      </a:r>
                      <a:r>
                        <a:rPr lang="he-IL" sz="18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: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מ"ד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?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מ"ג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מ"ב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מ"א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723">
                <a:tc>
                  <a:txBody>
                    <a:bodyPr/>
                    <a:lstStyle/>
                    <a:p>
                      <a:pPr marL="0" indent="0" rtl="1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he-IL" sz="18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הבטיחה ביטוי</a:t>
                      </a:r>
                      <a:r>
                        <a:rPr lang="he-IL" sz="1800" baseline="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מרחב ומגוון של דעות</a:t>
                      </a:r>
                      <a:r>
                        <a:rPr lang="he-IL" sz="1800" baseline="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*</a:t>
                      </a:r>
                      <a:endParaRPr lang="he-IL" sz="18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4.82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</a:t>
                      </a:r>
                      <a:endParaRPr lang="he-IL" sz="18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4.92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4.9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4.7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72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he-IL" sz="18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השתמשה בניסיונך האישי</a:t>
                      </a:r>
                      <a:r>
                        <a:rPr lang="he-IL" sz="1800" baseline="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לקידום תהליך הלמידה</a:t>
                      </a:r>
                      <a:r>
                        <a:rPr lang="he-IL" sz="1800" baseline="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**</a:t>
                      </a:r>
                      <a:endParaRPr lang="he-IL" sz="18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800" b="1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4.61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</a:t>
                      </a:r>
                      <a:endParaRPr lang="he-IL" sz="1800" b="1" dirty="0">
                        <a:solidFill>
                          <a:schemeClr val="accent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8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4.27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8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8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72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he-IL" sz="18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סייעה בגיבוש</a:t>
                      </a:r>
                      <a:r>
                        <a:rPr lang="he-IL" sz="1800" baseline="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תובנות ועיצוב תפיסת עולמך כבכיר</a:t>
                      </a:r>
                      <a:endParaRPr lang="he-IL" sz="18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8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4.86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>
                          <a:solidFill>
                            <a:srgbClr val="FF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</a:t>
                      </a:r>
                      <a:endParaRPr lang="he-IL" sz="1800" b="1" dirty="0">
                        <a:solidFill>
                          <a:srgbClr val="FF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8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5.19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8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8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5.1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72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he-IL" sz="18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העלתה מוטיבציה להעמיק בנושאים שנלמדו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800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5.11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</a:t>
                      </a:r>
                      <a:endParaRPr lang="he-IL" sz="1800" b="1" dirty="0">
                        <a:solidFill>
                          <a:schemeClr val="accent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8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4.73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8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8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4.8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72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he-IL" sz="18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הגבירה את הפתיחות המחשבתית לדעות ורעיונות חדשים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800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8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5.35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8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8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5.1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72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he-IL" sz="18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חייבה אותך לחשיבה מורכבת ומאמץ אינטלקטואלי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8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</a:t>
                      </a:r>
                      <a:endParaRPr lang="he-IL" sz="18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8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5.23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8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8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172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he-IL" sz="18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חיזקה את יכולת הביטוי בכתב ובע"פ</a:t>
                      </a:r>
                      <a:r>
                        <a:rPr lang="he-IL" sz="18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***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8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4.75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</a:t>
                      </a:r>
                      <a:endParaRPr lang="he-IL" sz="1800" b="1" dirty="0">
                        <a:solidFill>
                          <a:schemeClr val="accent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8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4.58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8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8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4.1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b="1" dirty="0">
                <a:solidFill>
                  <a:schemeClr val="accent1"/>
                </a:solidFill>
                <a:cs typeface="David" pitchFamily="2" charset="-79"/>
              </a:rPr>
              <a:t>תפיסת הלמידה במב"ל</a:t>
            </a:r>
            <a:br>
              <a:rPr lang="he-IL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2800" b="1" dirty="0">
                <a:solidFill>
                  <a:schemeClr val="accent1"/>
                </a:solidFill>
                <a:cs typeface="David" pitchFamily="2" charset="-79"/>
              </a:rPr>
              <a:t>- אקלים הלמידה -</a:t>
            </a:r>
          </a:p>
        </p:txBody>
      </p:sp>
      <p:sp>
        <p:nvSpPr>
          <p:cNvPr id="5" name="מלבן מעוגל 4"/>
          <p:cNvSpPr/>
          <p:nvPr/>
        </p:nvSpPr>
        <p:spPr>
          <a:xfrm>
            <a:off x="621242" y="4797152"/>
            <a:ext cx="7919665" cy="172819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הערות:</a:t>
            </a:r>
          </a:p>
          <a:p>
            <a:pPr marL="93662" algn="just">
              <a:lnSpc>
                <a:spcPct val="150000"/>
              </a:lnSpc>
            </a:pPr>
            <a:r>
              <a:rPr lang="he-IL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*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חניכי צה"ל הרגישו פחות את הביטוי הקיים במב"ל למגוון דעות והשקפות עולם (4.68)</a:t>
            </a:r>
          </a:p>
          <a:p>
            <a:pPr marL="93662" algn="just">
              <a:lnSpc>
                <a:spcPct val="150000"/>
              </a:lnSpc>
            </a:pPr>
            <a:r>
              <a:rPr lang="he-IL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**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חניכי צה"ל הרגישו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שלא עושים מספיק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עם ניסיונם האישי </a:t>
            </a:r>
            <a:r>
              <a:rPr lang="he-IL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(4.42)</a:t>
            </a:r>
          </a:p>
          <a:p>
            <a:pPr marL="93662" algn="just">
              <a:lnSpc>
                <a:spcPct val="150000"/>
              </a:lnSpc>
            </a:pPr>
            <a:r>
              <a:rPr lang="he-IL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***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תחושת שיפור משמעותית ביכולת הביטוי בכתב ובע"פ  בקרב חניכי צה"ל </a:t>
            </a:r>
            <a:r>
              <a:rPr lang="he-IL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(4.95)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מציין מיקום של מספר שקופית 3"/>
          <p:cNvSpPr txBox="1">
            <a:spLocks/>
          </p:cNvSpPr>
          <p:nvPr/>
        </p:nvSpPr>
        <p:spPr>
          <a:xfrm>
            <a:off x="-7397" y="1305932"/>
            <a:ext cx="533400" cy="244475"/>
          </a:xfrm>
          <a:prstGeom prst="rect">
            <a:avLst/>
          </a:prstGeom>
        </p:spPr>
        <p:txBody>
          <a:bodyPr vert="horz" anchor="ctr" anchorCtr="0">
            <a:normAutofit fontScale="85000" lnSpcReduction="20000"/>
          </a:bodyPr>
          <a:lstStyle>
            <a:defPPr>
              <a:defRPr lang="he-IL"/>
            </a:defPPr>
            <a:lvl1pPr algn="ct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he-IL" dirty="0"/>
              <a:t>32</a:t>
            </a:r>
          </a:p>
        </p:txBody>
      </p:sp>
    </p:spTree>
    <p:extLst>
      <p:ext uri="{BB962C8B-B14F-4D97-AF65-F5344CB8AC3E}">
        <p14:creationId xmlns:p14="http://schemas.microsoft.com/office/powerpoint/2010/main" val="18596046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בראייתי, למידת בכירים היא למידה..?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33</a:t>
            </a:fld>
            <a:endParaRPr lang="he-IL" dirty="0"/>
          </a:p>
        </p:txBody>
      </p:sp>
      <p:sp>
        <p:nvSpPr>
          <p:cNvPr id="7" name="מציין מיקום תוכן 4">
            <a:extLst>
              <a:ext uri="{FF2B5EF4-FFF2-40B4-BE49-F238E27FC236}">
                <a16:creationId xmlns:a16="http://schemas.microsoft.com/office/drawing/2014/main" id="{91C6896E-18C7-4D6F-8817-00572444184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8370639" cy="345493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"בנפרד, ובחברות המספקת עומק מחשבתי וחיכוך בסוגיות מורכבות"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"כזו שמחייבת כל אחד מהלומדים להפרות את חבריו לצוות, ללמוד מניסיונם, תוך פתיחות מחשבתית, מחד גיסא וביקורתיות מאידך"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"בקבוצות קטנות עם מרחב השפעה ועבודה רב"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"מגיעה על גבי מטען למידה קודם אישי"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"למידה של צוות בכיר"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"מאפשרת ביטוי עצמי והעמקה בנושאים נבחרים"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"הישענות על סקרנות ותחומי עניין אישיים"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"קריאה וכתיבה בנושא העניין והישענות יותר על למידה עצמית מאשר על הרצאות"</a:t>
            </a:r>
          </a:p>
        </p:txBody>
      </p:sp>
      <p:grpSp>
        <p:nvGrpSpPr>
          <p:cNvPr id="5" name="קבוצה 4">
            <a:extLst>
              <a:ext uri="{FF2B5EF4-FFF2-40B4-BE49-F238E27FC236}">
                <a16:creationId xmlns:a16="http://schemas.microsoft.com/office/drawing/2014/main" id="{00F3A8E2-2B1A-406B-A9E3-DFC8FFF0B215}"/>
              </a:ext>
            </a:extLst>
          </p:cNvPr>
          <p:cNvGrpSpPr/>
          <p:nvPr/>
        </p:nvGrpSpPr>
        <p:grpSpPr>
          <a:xfrm>
            <a:off x="683568" y="4685074"/>
            <a:ext cx="8064896" cy="2020190"/>
            <a:chOff x="683568" y="4685074"/>
            <a:chExt cx="8064896" cy="2020190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065210BD-79C4-451A-A3B7-8A312EFA4153}"/>
                </a:ext>
              </a:extLst>
            </p:cNvPr>
            <p:cNvSpPr txBox="1"/>
            <p:nvPr/>
          </p:nvSpPr>
          <p:spPr>
            <a:xfrm>
              <a:off x="6948264" y="5165026"/>
              <a:ext cx="1656184" cy="57606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36000" tIns="36000" rIns="36000" bIns="36000" rtlCol="1">
              <a:noAutofit/>
            </a:bodyPr>
            <a:lstStyle/>
            <a:p>
              <a:pPr algn="ctr"/>
              <a:r>
                <a:rPr lang="he-IL" sz="1600" b="1" dirty="0">
                  <a:latin typeface="David" panose="020E0502060401010101" pitchFamily="34" charset="-79"/>
                  <a:cs typeface="David" panose="020E0502060401010101" pitchFamily="34" charset="-79"/>
                </a:rPr>
                <a:t>ניסיון אישי </a:t>
              </a:r>
              <a:r>
                <a:rPr lang="he-IL" sz="1600" dirty="0">
                  <a:latin typeface="David" panose="020E0502060401010101" pitchFamily="34" charset="-79"/>
                  <a:cs typeface="David" panose="020E0502060401010101" pitchFamily="34" charset="-79"/>
                </a:rPr>
                <a:t>המקדם את הפרט והקבוצה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682A318-060D-4F09-BD71-1CE7A0330ED1}"/>
                </a:ext>
              </a:extLst>
            </p:cNvPr>
            <p:cNvSpPr txBox="1"/>
            <p:nvPr/>
          </p:nvSpPr>
          <p:spPr>
            <a:xfrm>
              <a:off x="6948264" y="5858516"/>
              <a:ext cx="1656184" cy="57606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36000" tIns="36000" rIns="36000" bIns="36000" rtlCol="1" anchor="ctr">
              <a:noAutofit/>
            </a:bodyPr>
            <a:lstStyle/>
            <a:p>
              <a:pPr algn="ctr"/>
              <a:r>
                <a:rPr lang="he-IL" sz="1600" b="1" dirty="0">
                  <a:latin typeface="David" panose="020E0502060401010101" pitchFamily="34" charset="-79"/>
                  <a:cs typeface="David" panose="020E0502060401010101" pitchFamily="34" charset="-79"/>
                </a:rPr>
                <a:t>מוטיבציה </a:t>
              </a:r>
              <a:r>
                <a:rPr lang="he-IL" sz="1600" dirty="0">
                  <a:latin typeface="David" panose="020E0502060401010101" pitchFamily="34" charset="-79"/>
                  <a:cs typeface="David" panose="020E0502060401010101" pitchFamily="34" charset="-79"/>
                </a:rPr>
                <a:t>ללמידה </a:t>
              </a:r>
              <a:br>
                <a:rPr lang="en-US" sz="1600" dirty="0">
                  <a:latin typeface="David" panose="020E0502060401010101" pitchFamily="34" charset="-79"/>
                  <a:cs typeface="David" panose="020E0502060401010101" pitchFamily="34" charset="-79"/>
                </a:rPr>
              </a:br>
              <a:r>
                <a:rPr lang="he-IL" sz="1600" dirty="0">
                  <a:latin typeface="David" panose="020E0502060401010101" pitchFamily="34" charset="-79"/>
                  <a:cs typeface="David" panose="020E0502060401010101" pitchFamily="34" charset="-79"/>
                </a:rPr>
                <a:t>(עניין, תפקיד הבא..)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5D7737E-94FA-46CA-ACD4-BA0ECEC969A2}"/>
                </a:ext>
              </a:extLst>
            </p:cNvPr>
            <p:cNvSpPr txBox="1"/>
            <p:nvPr/>
          </p:nvSpPr>
          <p:spPr>
            <a:xfrm>
              <a:off x="5004048" y="4833256"/>
              <a:ext cx="1800200" cy="9000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36000" tIns="36000" rIns="36000" bIns="36000" rtlCol="1" anchor="ctr">
              <a:noAutofit/>
            </a:bodyPr>
            <a:lstStyle/>
            <a:p>
              <a:pPr algn="ctr"/>
              <a:r>
                <a:rPr lang="he-IL" sz="1600" b="1" dirty="0">
                  <a:latin typeface="David" panose="020E0502060401010101" pitchFamily="34" charset="-79"/>
                  <a:cs typeface="David" panose="020E0502060401010101" pitchFamily="34" charset="-79"/>
                </a:rPr>
                <a:t>טעינה ע"י למידה אישית- </a:t>
              </a:r>
              <a:r>
                <a:rPr lang="he-IL" sz="1600" dirty="0">
                  <a:latin typeface="David" panose="020E0502060401010101" pitchFamily="34" charset="-79"/>
                  <a:cs typeface="David" panose="020E0502060401010101" pitchFamily="34" charset="-79"/>
                </a:rPr>
                <a:t>'מאבק' בחומר הלימוד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FAD9C5C-31AD-4A2C-A3A5-7DE9F58A88A7}"/>
                </a:ext>
              </a:extLst>
            </p:cNvPr>
            <p:cNvSpPr txBox="1"/>
            <p:nvPr/>
          </p:nvSpPr>
          <p:spPr>
            <a:xfrm>
              <a:off x="2843808" y="4833256"/>
              <a:ext cx="2016224" cy="9000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36000" tIns="36000" rIns="36000" bIns="36000" rtlCol="1" anchor="ctr">
              <a:noAutofit/>
            </a:bodyPr>
            <a:lstStyle/>
            <a:p>
              <a:pPr algn="ctr"/>
              <a:r>
                <a:rPr lang="he-IL" sz="1600" b="1" dirty="0">
                  <a:latin typeface="David" panose="020E0502060401010101" pitchFamily="34" charset="-79"/>
                  <a:cs typeface="David" panose="020E0502060401010101" pitchFamily="34" charset="-79"/>
                </a:rPr>
                <a:t>חיכוך בחומר </a:t>
              </a:r>
              <a:r>
                <a:rPr lang="he-IL" sz="1600" dirty="0">
                  <a:latin typeface="David" panose="020E0502060401010101" pitchFamily="34" charset="-79"/>
                  <a:cs typeface="David" panose="020E0502060401010101" pitchFamily="34" charset="-79"/>
                </a:rPr>
                <a:t>ע"י </a:t>
              </a:r>
              <a:r>
                <a:rPr lang="he-IL" sz="1600" b="1" dirty="0">
                  <a:latin typeface="David" panose="020E0502060401010101" pitchFamily="34" charset="-79"/>
                  <a:cs typeface="David" panose="020E0502060401010101" pitchFamily="34" charset="-79"/>
                </a:rPr>
                <a:t>עיבוד בצוות- </a:t>
              </a:r>
              <a:r>
                <a:rPr lang="he-IL" sz="1600" dirty="0">
                  <a:latin typeface="David" panose="020E0502060401010101" pitchFamily="34" charset="-79"/>
                  <a:cs typeface="David" panose="020E0502060401010101" pitchFamily="34" charset="-79"/>
                </a:rPr>
                <a:t>ריבוי זוויות ומאתגר, מרחב בטוח, יעיל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22AA1D7-0F6C-4AB8-BEA2-A8131AE49906}"/>
                </a:ext>
              </a:extLst>
            </p:cNvPr>
            <p:cNvSpPr txBox="1"/>
            <p:nvPr/>
          </p:nvSpPr>
          <p:spPr>
            <a:xfrm>
              <a:off x="683568" y="4833256"/>
              <a:ext cx="2016224" cy="9540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36000" tIns="36000" rIns="36000" bIns="36000" rtlCol="1" anchor="ctr">
              <a:noAutofit/>
            </a:bodyPr>
            <a:lstStyle/>
            <a:p>
              <a:pPr algn="ctr"/>
              <a:r>
                <a:rPr lang="he-IL" sz="1600" b="1" dirty="0">
                  <a:latin typeface="David" panose="020E0502060401010101" pitchFamily="34" charset="-79"/>
                  <a:cs typeface="David" panose="020E0502060401010101" pitchFamily="34" charset="-79"/>
                </a:rPr>
                <a:t>'מיצוק' התובנות ע"י 'הוצאה לאור' ויכולת השפעה- </a:t>
              </a:r>
              <a:r>
                <a:rPr lang="he-IL" sz="1600" dirty="0">
                  <a:latin typeface="David" panose="020E0502060401010101" pitchFamily="34" charset="-79"/>
                  <a:cs typeface="David" panose="020E0502060401010101" pitchFamily="34" charset="-79"/>
                </a:rPr>
                <a:t>כתיבה, מבחן, רפרט, הובלת דיון, סיור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D8DE59B-3256-4249-81E6-3AA153C948BF}"/>
                </a:ext>
              </a:extLst>
            </p:cNvPr>
            <p:cNvSpPr txBox="1"/>
            <p:nvPr/>
          </p:nvSpPr>
          <p:spPr>
            <a:xfrm>
              <a:off x="5004048" y="5805264"/>
              <a:ext cx="1800200" cy="9000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36000" tIns="36000" rIns="36000" bIns="36000" rtlCol="1" anchor="ctr">
              <a:noAutofit/>
            </a:bodyPr>
            <a:lstStyle/>
            <a:p>
              <a:pPr algn="ctr"/>
              <a:r>
                <a:rPr lang="he-IL" sz="1600" b="1" dirty="0">
                  <a:latin typeface="David" panose="020E0502060401010101" pitchFamily="34" charset="-79"/>
                  <a:cs typeface="David" panose="020E0502060401010101" pitchFamily="34" charset="-79"/>
                </a:rPr>
                <a:t>'טעינה'</a:t>
              </a:r>
              <a:r>
                <a:rPr lang="he-IL" sz="1600" dirty="0">
                  <a:latin typeface="David" panose="020E0502060401010101" pitchFamily="34" charset="-79"/>
                  <a:cs typeface="David" panose="020E0502060401010101" pitchFamily="34" charset="-79"/>
                </a:rPr>
                <a:t> ע"י הרצאה של בעלי שם (אקדמיה ועולם המעש)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9579C2E-CD9A-465A-ABA1-5844B5FDCD89}"/>
                </a:ext>
              </a:extLst>
            </p:cNvPr>
            <p:cNvSpPr txBox="1"/>
            <p:nvPr/>
          </p:nvSpPr>
          <p:spPr>
            <a:xfrm>
              <a:off x="2843808" y="5805264"/>
              <a:ext cx="2016224" cy="9000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36000" tIns="36000" rIns="36000" bIns="36000" rtlCol="1" anchor="ctr">
              <a:noAutofit/>
            </a:bodyPr>
            <a:lstStyle/>
            <a:p>
              <a:pPr algn="ctr"/>
              <a:r>
                <a:rPr lang="he-IL" sz="1600" b="1" dirty="0">
                  <a:latin typeface="David" panose="020E0502060401010101" pitchFamily="34" charset="-79"/>
                  <a:cs typeface="David" panose="020E0502060401010101" pitchFamily="34" charset="-79"/>
                </a:rPr>
                <a:t>חיכוך בחומר </a:t>
              </a:r>
              <a:r>
                <a:rPr lang="he-IL" sz="1600" dirty="0">
                  <a:latin typeface="David" panose="020E0502060401010101" pitchFamily="34" charset="-79"/>
                  <a:cs typeface="David" panose="020E0502060401010101" pitchFamily="34" charset="-79"/>
                </a:rPr>
                <a:t>ע"י </a:t>
              </a:r>
              <a:r>
                <a:rPr lang="he-IL" sz="1600" b="1" dirty="0">
                  <a:latin typeface="David" panose="020E0502060401010101" pitchFamily="34" charset="-79"/>
                  <a:cs typeface="David" panose="020E0502060401010101" pitchFamily="34" charset="-79"/>
                </a:rPr>
                <a:t>סימולציה, סיור</a:t>
              </a:r>
              <a:endParaRPr lang="he-IL" sz="1600" dirty="0"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1C1847D-0EFC-48A5-BE5B-7F06EFB6AE86}"/>
                </a:ext>
              </a:extLst>
            </p:cNvPr>
            <p:cNvSpPr txBox="1"/>
            <p:nvPr/>
          </p:nvSpPr>
          <p:spPr>
            <a:xfrm>
              <a:off x="7686637" y="4685074"/>
              <a:ext cx="1061827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>
                  <a:solidFill>
                    <a:schemeClr val="accent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הנוסחה: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FBE1E68-8E85-42A7-8E8B-ADCDAD739C14}"/>
                </a:ext>
              </a:extLst>
            </p:cNvPr>
            <p:cNvSpPr txBox="1"/>
            <p:nvPr/>
          </p:nvSpPr>
          <p:spPr>
            <a:xfrm>
              <a:off x="683568" y="6011720"/>
              <a:ext cx="2016224" cy="65764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36000" tIns="36000" rIns="36000" bIns="36000" rtlCol="1" anchor="ctr">
              <a:noAutofit/>
            </a:bodyPr>
            <a:lstStyle/>
            <a:p>
              <a:pPr algn="ctr"/>
              <a:r>
                <a:rPr lang="he-IL" sz="1600" b="1" dirty="0">
                  <a:latin typeface="David" panose="020E0502060401010101" pitchFamily="34" charset="-79"/>
                  <a:cs typeface="David" panose="020E0502060401010101" pitchFamily="34" charset="-79"/>
                </a:rPr>
                <a:t>משוב </a:t>
              </a:r>
              <a:br>
                <a:rPr lang="en-US" sz="1600" b="1" dirty="0">
                  <a:latin typeface="David" panose="020E0502060401010101" pitchFamily="34" charset="-79"/>
                  <a:cs typeface="David" panose="020E0502060401010101" pitchFamily="34" charset="-79"/>
                </a:rPr>
              </a:br>
              <a:r>
                <a:rPr lang="he-IL" sz="1600" b="1" dirty="0">
                  <a:latin typeface="David" panose="020E0502060401010101" pitchFamily="34" charset="-79"/>
                  <a:cs typeface="David" panose="020E0502060401010101" pitchFamily="34" charset="-79"/>
                </a:rPr>
                <a:t>איכותי ומושקע</a:t>
              </a:r>
              <a:endParaRPr lang="he-IL" sz="1600" dirty="0"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3" name="חץ: למטה 2">
              <a:extLst>
                <a:ext uri="{FF2B5EF4-FFF2-40B4-BE49-F238E27FC236}">
                  <a16:creationId xmlns:a16="http://schemas.microsoft.com/office/drawing/2014/main" id="{4BFF91B5-D1CE-48D1-906C-4D7999C5E517}"/>
                </a:ext>
              </a:extLst>
            </p:cNvPr>
            <p:cNvSpPr/>
            <p:nvPr/>
          </p:nvSpPr>
          <p:spPr>
            <a:xfrm>
              <a:off x="1585762" y="5733296"/>
              <a:ext cx="216000" cy="360000"/>
            </a:xfrm>
            <a:prstGeom prst="downArrow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</p:grpSp>
    </p:spTree>
    <p:extLst>
      <p:ext uri="{BB962C8B-B14F-4D97-AF65-F5344CB8AC3E}">
        <p14:creationId xmlns:p14="http://schemas.microsoft.com/office/powerpoint/2010/main" val="279292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1209460" y="1836700"/>
            <a:ext cx="400050" cy="183356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A308563B-1AE2-454C-96ED-B3A05D4DB991}" type="slidenum">
              <a:rPr lang="he-IL"/>
              <a:pPr>
                <a:defRPr/>
              </a:pPr>
              <a:t>34</a:t>
            </a:fld>
            <a:endParaRPr lang="he-IL" dirty="0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170896"/>
              </p:ext>
            </p:extLst>
          </p:nvPr>
        </p:nvGraphicFramePr>
        <p:xfrm>
          <a:off x="539552" y="1556792"/>
          <a:ext cx="8208911" cy="1737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467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7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7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72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3081">
                <a:tc>
                  <a:txBody>
                    <a:bodyPr/>
                    <a:lstStyle/>
                    <a:p>
                      <a:pPr algn="just"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רמת הדרישות מהחניך בתוכנית </a:t>
                      </a:r>
                      <a:r>
                        <a:rPr lang="he-IL" sz="1800" dirty="0" err="1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מב"ל</a:t>
                      </a:r>
                      <a:r>
                        <a:rPr lang="he-IL" sz="18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?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800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גבוהה </a:t>
                      </a:r>
                      <a:br>
                        <a:rPr kumimoji="0" lang="en-US" sz="1800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</a:br>
                      <a:r>
                        <a:rPr kumimoji="0" lang="he-IL" sz="1800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מידיי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800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סבירה והולמת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800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נמוכה </a:t>
                      </a:r>
                      <a:br>
                        <a:rPr kumimoji="0" lang="en-US" sz="1800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</a:br>
                      <a:r>
                        <a:rPr kumimoji="0" lang="he-IL" sz="1800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מידיי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73">
                <a:tc>
                  <a:txBody>
                    <a:bodyPr/>
                    <a:lstStyle/>
                    <a:p>
                      <a:pPr marL="0" indent="0" algn="r" rtl="1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he-IL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מחזור מ"ד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28%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20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72%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-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402314701"/>
                  </a:ext>
                </a:extLst>
              </a:tr>
              <a:tr h="334973">
                <a:tc>
                  <a:txBody>
                    <a:bodyPr/>
                    <a:lstStyle/>
                    <a:p>
                      <a:pPr marL="0" indent="0" algn="r" rtl="1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he-IL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מחזור מ"ג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0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8%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20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80%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12%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97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he-IL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מחזור מ"ב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20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0%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73%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27%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b="1" dirty="0">
                <a:solidFill>
                  <a:schemeClr val="accent1"/>
                </a:solidFill>
                <a:cs typeface="David" pitchFamily="2" charset="-79"/>
              </a:rPr>
              <a:t>עבודות ומטלות</a:t>
            </a:r>
          </a:p>
        </p:txBody>
      </p:sp>
      <p:sp>
        <p:nvSpPr>
          <p:cNvPr id="5" name="מלבן מעוגל 4"/>
          <p:cNvSpPr/>
          <p:nvPr/>
        </p:nvSpPr>
        <p:spPr>
          <a:xfrm>
            <a:off x="612775" y="4581376"/>
            <a:ext cx="8153400" cy="22320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הערך את תרומת ואיכות המטלות הניתנות במב"ל:</a:t>
            </a:r>
          </a:p>
          <a:p>
            <a:pPr marL="285750" indent="-1920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הדרישה לכתוב 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על כל דבר מובילה לידי שטחיות ורדידות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. לא כל פעולה מחייבת כתיבת מסמך (מסע אישי לדוגמא, סיכום סמינר, קורס מדינאות, גישות ואסכולות).</a:t>
            </a:r>
          </a:p>
          <a:p>
            <a:pPr marL="285750" indent="-1920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חלק מהמטלות 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לא סייעו בהעמקת הלמידה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אל יותר בגדר חובה שצריך להיפטר ממנה</a:t>
            </a:r>
          </a:p>
          <a:p>
            <a:pPr marL="285750" indent="-1920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אין סטנדרטים ברורים-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היקף העבודות, עיתוי הגשתן ובדיקתן, "סחר בציונים". יוצר חוסר הוגנות או משדר זלזול</a:t>
            </a:r>
            <a:r>
              <a:rPr lang="en-US" sz="1600" dirty="0"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העדר חשיבות לדרישות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8" name="טבלה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554525"/>
              </p:ext>
            </p:extLst>
          </p:nvPr>
        </p:nvGraphicFramePr>
        <p:xfrm>
          <a:off x="539552" y="3400792"/>
          <a:ext cx="8187919" cy="1036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095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7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75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7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946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עבודות ומטלות: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800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מ"ד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50000"/>
                        </a:lnSpc>
                      </a:pPr>
                      <a:r>
                        <a:rPr kumimoji="0" lang="he-IL" sz="1800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?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50000"/>
                        </a:lnSpc>
                      </a:pPr>
                      <a:r>
                        <a:rPr kumimoji="0" lang="he-IL" sz="1800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מ"ג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604">
                <a:tc>
                  <a:txBody>
                    <a:bodyPr/>
                    <a:lstStyle/>
                    <a:p>
                      <a:pPr marL="0" indent="0" rtl="1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he-IL" sz="16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האם לדעתך היקף המטלות בשנת </a:t>
                      </a:r>
                      <a:r>
                        <a:rPr lang="he-IL" sz="1600" dirty="0" err="1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מב"ל</a:t>
                      </a:r>
                      <a:r>
                        <a:rPr lang="he-IL" sz="16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היה סביר ברמת העומס </a:t>
                      </a:r>
                      <a:br>
                        <a:rPr lang="en-US" sz="16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(ציון גבוה- עומס רב מאוד!!)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8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4.89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>
                          <a:solidFill>
                            <a:srgbClr val="FF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</a:t>
                      </a:r>
                      <a:endParaRPr lang="he-IL" sz="1600" b="1" dirty="0">
                        <a:solidFill>
                          <a:srgbClr val="FF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16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4.31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מציין מיקום של מספר שקופית 3"/>
          <p:cNvSpPr txBox="1">
            <a:spLocks/>
          </p:cNvSpPr>
          <p:nvPr/>
        </p:nvSpPr>
        <p:spPr>
          <a:xfrm>
            <a:off x="-7397" y="1305932"/>
            <a:ext cx="533400" cy="244475"/>
          </a:xfrm>
          <a:prstGeom prst="rect">
            <a:avLst/>
          </a:prstGeom>
        </p:spPr>
        <p:txBody>
          <a:bodyPr vert="horz" anchor="ctr" anchorCtr="0">
            <a:normAutofit fontScale="77500" lnSpcReduction="20000"/>
          </a:bodyPr>
          <a:lstStyle>
            <a:defPPr>
              <a:defRPr lang="he-IL"/>
            </a:defPPr>
            <a:lvl1pPr algn="ct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he-IL" dirty="0"/>
              <a:t>34</a:t>
            </a:r>
          </a:p>
        </p:txBody>
      </p:sp>
      <p:sp>
        <p:nvSpPr>
          <p:cNvPr id="2" name="בועת דיבור: אליפסה 1">
            <a:extLst>
              <a:ext uri="{FF2B5EF4-FFF2-40B4-BE49-F238E27FC236}">
                <a16:creationId xmlns:a16="http://schemas.microsoft.com/office/drawing/2014/main" id="{FB5D0AD5-A1E2-4808-BF1B-E8E75AAF55BF}"/>
              </a:ext>
            </a:extLst>
          </p:cNvPr>
          <p:cNvSpPr/>
          <p:nvPr/>
        </p:nvSpPr>
        <p:spPr>
          <a:xfrm>
            <a:off x="4427984" y="2276872"/>
            <a:ext cx="1512168" cy="648072"/>
          </a:xfrm>
          <a:prstGeom prst="wedgeEllipseCallout">
            <a:avLst>
              <a:gd name="adj1" fmla="val -76140"/>
              <a:gd name="adj2" fmla="val -35578"/>
            </a:avLst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1" anchor="ctr"/>
          <a:lstStyle/>
          <a:p>
            <a:pPr algn="ctr"/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8 משיבים!!</a:t>
            </a:r>
          </a:p>
        </p:txBody>
      </p:sp>
      <p:sp>
        <p:nvSpPr>
          <p:cNvPr id="10" name="אליפסה 9">
            <a:extLst>
              <a:ext uri="{FF2B5EF4-FFF2-40B4-BE49-F238E27FC236}">
                <a16:creationId xmlns:a16="http://schemas.microsoft.com/office/drawing/2014/main" id="{6855C98A-8A48-4A51-B55D-B1A8F26A557A}"/>
              </a:ext>
            </a:extLst>
          </p:cNvPr>
          <p:cNvSpPr/>
          <p:nvPr/>
        </p:nvSpPr>
        <p:spPr>
          <a:xfrm>
            <a:off x="675776" y="2087780"/>
            <a:ext cx="864000" cy="1296000"/>
          </a:xfrm>
          <a:prstGeom prst="ellipse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295005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1209460" y="1836700"/>
            <a:ext cx="400050" cy="183356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A308563B-1AE2-454C-96ED-B3A05D4DB991}" type="slidenum">
              <a:rPr lang="he-IL"/>
              <a:pPr>
                <a:defRPr/>
              </a:pPr>
              <a:t>35</a:t>
            </a:fld>
            <a:endParaRPr lang="he-IL" dirty="0"/>
          </a:p>
        </p:txBody>
      </p:sp>
      <p:sp>
        <p:nvSpPr>
          <p:cNvPr id="6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b="1" dirty="0">
                <a:solidFill>
                  <a:schemeClr val="accent1"/>
                </a:solidFill>
                <a:cs typeface="David" pitchFamily="2" charset="-79"/>
              </a:rPr>
              <a:t>עבודה שנתית</a:t>
            </a:r>
          </a:p>
        </p:txBody>
      </p:sp>
      <p:sp>
        <p:nvSpPr>
          <p:cNvPr id="5" name="מלבן מעוגל 4"/>
          <p:cNvSpPr/>
          <p:nvPr/>
        </p:nvSpPr>
        <p:spPr>
          <a:xfrm>
            <a:off x="523056" y="3933056"/>
            <a:ext cx="8153400" cy="2664296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/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הצע שיפורים אפשריים לניהול תהליך כתיבת העבודה השנתית:</a:t>
            </a:r>
          </a:p>
          <a:p>
            <a:pPr marL="285750" indent="-1920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גבולות גזרה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ברורים בין אוריינית לבין מדריכה אקדמית (התאבכות שלילית)</a:t>
            </a:r>
          </a:p>
          <a:p>
            <a:pPr marL="285750" indent="-1920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זמן הפגרה-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אפשרות לפיצולו. קרב על הזמן למול מטלות נוספות באותה תקופה</a:t>
            </a:r>
          </a:p>
          <a:p>
            <a:pPr marL="285750" indent="-1920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בחינת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מהות הקורא השני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בתהליך. בחינת התאמת המנחים</a:t>
            </a:r>
          </a:p>
          <a:p>
            <a:pPr marL="285750" indent="-1920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הזנת נושאי העבודות מהמערכת הביטחונית והשפעה על המערכת לבסוף</a:t>
            </a:r>
          </a:p>
          <a:p>
            <a:pPr marL="285750" indent="-1920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תהליך הבקרה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על כתיבת העבודות השנתיות חשוב והכניס אותנו לתלם</a:t>
            </a:r>
          </a:p>
          <a:p>
            <a:pPr marL="285750" indent="-1920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8" name="טבלה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080725"/>
              </p:ext>
            </p:extLst>
          </p:nvPr>
        </p:nvGraphicFramePr>
        <p:xfrm>
          <a:off x="539552" y="1772816"/>
          <a:ext cx="8187919" cy="201375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095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7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75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7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759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עבודה שנתית: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800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מ"ד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50000"/>
                        </a:lnSpc>
                      </a:pPr>
                      <a:r>
                        <a:rPr kumimoji="0" lang="he-IL" sz="1800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?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50000"/>
                        </a:lnSpc>
                      </a:pPr>
                      <a:r>
                        <a:rPr kumimoji="0" lang="he-IL" sz="1800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מ"ג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468">
                <a:tc>
                  <a:txBody>
                    <a:bodyPr/>
                    <a:lstStyle/>
                    <a:p>
                      <a:pPr marL="0" indent="0" rtl="1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he-IL" sz="18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באיזו מידה </a:t>
                      </a:r>
                      <a:r>
                        <a:rPr lang="he-IL" sz="18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סייע לך המנחה </a:t>
                      </a:r>
                      <a:r>
                        <a:rPr lang="he-IL" sz="18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בכתיבת העבודה?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4.15</a:t>
                      </a:r>
                      <a:endParaRPr lang="he-IL" sz="18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</a:t>
                      </a: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4.0</a:t>
                      </a:r>
                      <a:endParaRPr lang="he-IL" sz="18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468">
                <a:tc>
                  <a:txBody>
                    <a:bodyPr/>
                    <a:lstStyle/>
                    <a:p>
                      <a:pPr marL="0" indent="0" rtl="1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he-IL" sz="18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האם היה לך </a:t>
                      </a:r>
                      <a:r>
                        <a:rPr lang="he-IL" sz="18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מספיק זמן </a:t>
                      </a:r>
                      <a:r>
                        <a:rPr lang="he-IL" sz="18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לכתיבת העבודה?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en-US" sz="18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4.85</a:t>
                      </a:r>
                      <a:endParaRPr kumimoji="0" lang="he-IL" sz="18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</a:t>
                      </a: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5.12</a:t>
                      </a:r>
                      <a:endParaRPr lang="he-IL" sz="18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776425937"/>
                  </a:ext>
                </a:extLst>
              </a:tr>
              <a:tr h="439468">
                <a:tc>
                  <a:txBody>
                    <a:bodyPr/>
                    <a:lstStyle/>
                    <a:p>
                      <a:pPr marL="0" indent="0" rtl="1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he-IL" sz="18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מידת </a:t>
                      </a:r>
                      <a:r>
                        <a:rPr lang="he-IL" sz="18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תרומת העבודה השנתית </a:t>
                      </a:r>
                      <a:r>
                        <a:rPr lang="he-IL" sz="18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להכשרתך כבכיר</a:t>
                      </a:r>
                      <a:r>
                        <a:rPr lang="he-IL" sz="18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*</a:t>
                      </a:r>
                    </a:p>
                    <a:p>
                      <a:pPr marL="457200" lvl="1" indent="0" rtl="1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he-IL" sz="18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* חניכים </a:t>
                      </a:r>
                      <a:r>
                        <a:rPr lang="he-IL" sz="1800" u="sng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שאינם מצה"ל </a:t>
                      </a:r>
                      <a:r>
                        <a:rPr lang="he-IL" sz="18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ראו בה תרומה גבוהה יותר </a:t>
                      </a:r>
                      <a:r>
                        <a:rPr lang="he-IL" sz="1800" b="1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(5.43)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en-US" sz="1800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5.0</a:t>
                      </a:r>
                      <a:endParaRPr kumimoji="0" lang="he-IL" sz="1800" kern="1200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b="1" dirty="0">
                        <a:solidFill>
                          <a:srgbClr val="FF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endParaRPr lang="he-IL" sz="18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265076780"/>
                  </a:ext>
                </a:extLst>
              </a:tr>
            </a:tbl>
          </a:graphicData>
        </a:graphic>
      </p:graphicFrame>
      <p:sp>
        <p:nvSpPr>
          <p:cNvPr id="9" name="מציין מיקום של מספר שקופית 3"/>
          <p:cNvSpPr txBox="1">
            <a:spLocks/>
          </p:cNvSpPr>
          <p:nvPr/>
        </p:nvSpPr>
        <p:spPr>
          <a:xfrm>
            <a:off x="-7397" y="1305932"/>
            <a:ext cx="533400" cy="244475"/>
          </a:xfrm>
          <a:prstGeom prst="rect">
            <a:avLst/>
          </a:prstGeom>
        </p:spPr>
        <p:txBody>
          <a:bodyPr vert="horz" anchor="ctr" anchorCtr="0">
            <a:normAutofit fontScale="85000" lnSpcReduction="20000"/>
          </a:bodyPr>
          <a:lstStyle>
            <a:defPPr>
              <a:defRPr lang="he-IL"/>
            </a:defPPr>
            <a:lvl1pPr algn="ct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he-IL" dirty="0"/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2810325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מבנה שבוע לימודים אידיאלי?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36</a:t>
            </a:fld>
            <a:endParaRPr lang="he-IL" dirty="0"/>
          </a:p>
        </p:txBody>
      </p:sp>
      <p:sp>
        <p:nvSpPr>
          <p:cNvPr id="7" name="מציין מיקום תוכן 4">
            <a:extLst>
              <a:ext uri="{FF2B5EF4-FFF2-40B4-BE49-F238E27FC236}">
                <a16:creationId xmlns:a16="http://schemas.microsoft.com/office/drawing/2014/main" id="{91C6896E-18C7-4D6F-8817-00572444184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95536" y="1741512"/>
            <a:ext cx="8370639" cy="4927848"/>
          </a:xfrm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חשוב לשמר 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יום למידה עצמי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(מחקר וכתיבה)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להתחשב בשעות העומס בגוש דן-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לסיים בחלק מהימים מוקדם (לפני העומס) ובחלק מאוחר (אחרי העומס).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לסיים עד 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השעה 14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עונת התשתית </a:t>
            </a:r>
            <a:r>
              <a:rPr lang="he-IL" sz="1600" b="1" dirty="0" err="1">
                <a:latin typeface="David" panose="020E0502060401010101" pitchFamily="34" charset="-79"/>
                <a:cs typeface="David" panose="020E0502060401010101" pitchFamily="34" charset="-79"/>
              </a:rPr>
              <a:t>היתה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 'טירונות'.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יש לזכור שבתחילת השנה אנחנו עדיין לא בכושר למידה. בנוסף, אנו צריכים להסתגל להיותנו נוכחים בחיי המשפחה לכן 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כדאי ליצור כניסה הדרגתית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ליצור חלון פעם בשבוע באמצע היום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שיאפשר- שיח</a:t>
            </a:r>
            <a:r>
              <a:rPr lang="en-US" sz="1600" dirty="0"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קריאה והעמקה</a:t>
            </a:r>
            <a:r>
              <a:rPr lang="en-US" sz="1600" dirty="0"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גיבוש צוותי וכל פעילות אחרת. יש ליצור במהלך השהייה במב"ל מרווח וזמן לקריאה חומרים ועבודה אישית. </a:t>
            </a:r>
            <a:r>
              <a:rPr lang="he-IL" sz="1600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{פו"ם אלון מכניסים זאת לתוכנית הלימודים הקרובה}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קביעת מכסת נוכחות של 80% </a:t>
            </a:r>
            <a:r>
              <a:rPr lang="he-IL" sz="1600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(קראנו לזה בתהליך העיצוב- ימים סגולים)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דיון צוותי שבועי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לעיבוד השבוע שחלף</a:t>
            </a: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19088" lvl="1" indent="-319088" fontAlgn="auto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982711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1137452" y="1836700"/>
            <a:ext cx="400050" cy="183356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A308563B-1AE2-454C-96ED-B3A05D4DB991}" type="slidenum">
              <a:rPr lang="he-IL"/>
              <a:pPr>
                <a:defRPr/>
              </a:pPr>
              <a:t>37</a:t>
            </a:fld>
            <a:endParaRPr lang="he-IL" dirty="0"/>
          </a:p>
        </p:txBody>
      </p:sp>
      <p:sp>
        <p:nvSpPr>
          <p:cNvPr id="6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b="1" dirty="0">
                <a:solidFill>
                  <a:schemeClr val="accent1"/>
                </a:solidFill>
                <a:cs typeface="David" pitchFamily="2" charset="-79"/>
              </a:rPr>
              <a:t>הטרוגניות הלומדים במב"ל</a:t>
            </a:r>
          </a:p>
        </p:txBody>
      </p:sp>
      <p:sp>
        <p:nvSpPr>
          <p:cNvPr id="5" name="מלבן מעוגל 4"/>
          <p:cNvSpPr/>
          <p:nvPr/>
        </p:nvSpPr>
        <p:spPr>
          <a:xfrm>
            <a:off x="683568" y="3573016"/>
            <a:ext cx="7722567" cy="1584176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חווה דעתך על הפעילות החברתית במב"ל:</a:t>
            </a:r>
          </a:p>
          <a:p>
            <a:pPr marL="285750" indent="-1920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מאוזן, מספק, במינון הנכון</a:t>
            </a:r>
          </a:p>
          <a:p>
            <a:pPr marL="285750" indent="-1920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ערבי מפקד-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בין סתם מעמיס ל- בין שני ערבי מפקד עם בנות זוג אינם מספיקים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8" name="טבלה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277216"/>
              </p:ext>
            </p:extLst>
          </p:nvPr>
        </p:nvGraphicFramePr>
        <p:xfrm>
          <a:off x="683569" y="2036832"/>
          <a:ext cx="7738724" cy="10972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922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296">
                  <a:extLst>
                    <a:ext uri="{9D8B030D-6E8A-4147-A177-3AD203B41FA5}">
                      <a16:colId xmlns:a16="http://schemas.microsoft.com/office/drawing/2014/main" val="2879549508"/>
                    </a:ext>
                  </a:extLst>
                </a:gridCol>
                <a:gridCol w="563296">
                  <a:extLst>
                    <a:ext uri="{9D8B030D-6E8A-4147-A177-3AD203B41FA5}">
                      <a16:colId xmlns:a16="http://schemas.microsoft.com/office/drawing/2014/main" val="1107490552"/>
                    </a:ext>
                  </a:extLst>
                </a:gridCol>
                <a:gridCol w="563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32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7132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חשיבות</a:t>
                      </a:r>
                      <a:r>
                        <a:rPr lang="he-IL" sz="1800" baseline="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 ההטרוגניות במב"ל:</a:t>
                      </a:r>
                      <a:endParaRPr lang="he-IL" sz="1800" dirty="0">
                        <a:latin typeface="David" panose="020E0502060401010101" pitchFamily="34" charset="-79"/>
                        <a:ea typeface="Tahoma" panose="020B060403050404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מ"ד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?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מ"ג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מ"ב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מ"א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723">
                <a:tc>
                  <a:txBody>
                    <a:bodyPr/>
                    <a:lstStyle/>
                    <a:p>
                      <a:pPr marL="0" indent="0" rtl="1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he-IL" sz="18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עד כמה חשובה הטרוגניות החניכים (בין-ארגונים, ישראל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sz="18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חו"ל ועוד) ללימודי הבטל"ם?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5.93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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5.38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5.4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מציין מיקום של מספר שקופית 3"/>
          <p:cNvSpPr txBox="1">
            <a:spLocks/>
          </p:cNvSpPr>
          <p:nvPr/>
        </p:nvSpPr>
        <p:spPr>
          <a:xfrm>
            <a:off x="-7397" y="1305932"/>
            <a:ext cx="533400" cy="244475"/>
          </a:xfrm>
          <a:prstGeom prst="rect">
            <a:avLst/>
          </a:prstGeom>
        </p:spPr>
        <p:txBody>
          <a:bodyPr vert="horz" anchor="ctr" anchorCtr="0">
            <a:normAutofit fontScale="77500" lnSpcReduction="20000"/>
          </a:bodyPr>
          <a:lstStyle>
            <a:defPPr>
              <a:defRPr lang="he-IL"/>
            </a:defPPr>
            <a:lvl1pPr algn="ct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he-IL" dirty="0"/>
              <a:t>37</a:t>
            </a:r>
          </a:p>
        </p:txBody>
      </p:sp>
    </p:spTree>
    <p:extLst>
      <p:ext uri="{BB962C8B-B14F-4D97-AF65-F5344CB8AC3E}">
        <p14:creationId xmlns:p14="http://schemas.microsoft.com/office/powerpoint/2010/main" val="27171307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1137452" y="1836700"/>
            <a:ext cx="400050" cy="183356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A308563B-1AE2-454C-96ED-B3A05D4DB991}" type="slidenum">
              <a:rPr lang="he-IL"/>
              <a:pPr>
                <a:defRPr/>
              </a:pPr>
              <a:t>38</a:t>
            </a:fld>
            <a:endParaRPr lang="he-IL" dirty="0"/>
          </a:p>
        </p:txBody>
      </p:sp>
      <p:sp>
        <p:nvSpPr>
          <p:cNvPr id="6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b="1" dirty="0">
                <a:solidFill>
                  <a:schemeClr val="accent1"/>
                </a:solidFill>
                <a:cs typeface="David" pitchFamily="2" charset="-79"/>
              </a:rPr>
              <a:t>שילוב בין-לאומיים</a:t>
            </a:r>
          </a:p>
        </p:txBody>
      </p:sp>
      <p:sp>
        <p:nvSpPr>
          <p:cNvPr id="5" name="מלבן מעוגל 4"/>
          <p:cNvSpPr/>
          <p:nvPr/>
        </p:nvSpPr>
        <p:spPr>
          <a:xfrm>
            <a:off x="323528" y="3789040"/>
            <a:ext cx="8568952" cy="295232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דרכים לשיפור השילוב הבינ"ל:</a:t>
            </a:r>
          </a:p>
          <a:p>
            <a:pPr marL="285750" indent="-1920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יש לדאוג לקצין בכיר שמלווה ומכווין אותם באופן קבוע- מתוסכלים מהמענה מסגל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לצמצם ככל הניתן את ניתוקם מהכלל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. תחת הכותרת "נושא סודי ורגיש" נותרו זמן רב בחוץ</a:t>
            </a:r>
          </a:p>
          <a:p>
            <a:pPr marL="285750" indent="-1920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איכות המענה הטכני-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התרגום לא מכבד</a:t>
            </a:r>
          </a:p>
          <a:p>
            <a:pPr marL="285750" indent="-1920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להרחיב את הנושאים שניתן להביא אותם לידי ביטוי.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מופע בסוף השנה- 'מבט על ישראל'</a:t>
            </a:r>
          </a:p>
          <a:p>
            <a:pPr marL="285750" indent="-1920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לנהוג ברגישות באזכור מדינתם (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טראמפ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  <a:p>
            <a:pPr marL="285750" indent="-1920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נדרש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לבחון המשך שילוב חניכים בינ"ל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</a:p>
          <a:p>
            <a:pPr marL="285750" indent="-1920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121173"/>
              </p:ext>
            </p:extLst>
          </p:nvPr>
        </p:nvGraphicFramePr>
        <p:xfrm>
          <a:off x="612778" y="1701016"/>
          <a:ext cx="8072145" cy="1872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870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382">
                  <a:extLst>
                    <a:ext uri="{9D8B030D-6E8A-4147-A177-3AD203B41FA5}">
                      <a16:colId xmlns:a16="http://schemas.microsoft.com/office/drawing/2014/main" val="1504465597"/>
                    </a:ext>
                  </a:extLst>
                </a:gridCol>
                <a:gridCol w="640382">
                  <a:extLst>
                    <a:ext uri="{9D8B030D-6E8A-4147-A177-3AD203B41FA5}">
                      <a16:colId xmlns:a16="http://schemas.microsoft.com/office/drawing/2014/main" val="487103416"/>
                    </a:ext>
                  </a:extLst>
                </a:gridCol>
                <a:gridCol w="640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3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3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07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שילוב הבינלאומיים במב"ל: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מ"ד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?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מ"ג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מ"ב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מ"א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308">
                <a:tc>
                  <a:txBody>
                    <a:bodyPr/>
                    <a:lstStyle/>
                    <a:p>
                      <a:pPr marL="0" indent="0" rtl="1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he-IL" sz="20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הלומדים הבינ"ל </a:t>
                      </a:r>
                      <a:r>
                        <a:rPr lang="he-IL" sz="2000" baseline="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שולבו היטב בתוכנית הלימודים</a:t>
                      </a:r>
                      <a:endParaRPr lang="he-IL" sz="20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4.19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</a:t>
                      </a: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4.08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3.4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3.9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308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he-IL" sz="20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תרומת שילוב הלומדים הבינ"ל</a:t>
                      </a:r>
                      <a:r>
                        <a:rPr lang="he-IL" sz="2000" baseline="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20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לשאר הלומדים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200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4.35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</a:t>
                      </a: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200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4.12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308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he-IL" sz="20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אשמור על קשר עם אחד או יותר מהלומדים הבינ"ל</a:t>
                      </a:r>
                      <a:endParaRPr lang="he-IL" sz="20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2000" u="sng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3.62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</a:t>
                      </a: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2000" u="sng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3.58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3.2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מציין מיקום של מספר שקופית 3"/>
          <p:cNvSpPr txBox="1">
            <a:spLocks/>
          </p:cNvSpPr>
          <p:nvPr/>
        </p:nvSpPr>
        <p:spPr>
          <a:xfrm>
            <a:off x="-7397" y="1305932"/>
            <a:ext cx="533400" cy="244475"/>
          </a:xfrm>
          <a:prstGeom prst="rect">
            <a:avLst/>
          </a:prstGeom>
        </p:spPr>
        <p:txBody>
          <a:bodyPr vert="horz" anchor="ctr" anchorCtr="0">
            <a:normAutofit fontScale="77500" lnSpcReduction="20000"/>
          </a:bodyPr>
          <a:lstStyle>
            <a:defPPr>
              <a:defRPr lang="he-IL"/>
            </a:defPPr>
            <a:lvl1pPr algn="ct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he-IL" dirty="0"/>
              <a:t>38</a:t>
            </a:r>
          </a:p>
        </p:txBody>
      </p:sp>
    </p:spTree>
    <p:extLst>
      <p:ext uri="{BB962C8B-B14F-4D97-AF65-F5344CB8AC3E}">
        <p14:creationId xmlns:p14="http://schemas.microsoft.com/office/powerpoint/2010/main" val="12330180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1137452" y="1836700"/>
            <a:ext cx="400050" cy="183356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A308563B-1AE2-454C-96ED-B3A05D4DB991}" type="slidenum">
              <a:rPr lang="he-IL"/>
              <a:pPr>
                <a:defRPr/>
              </a:pPr>
              <a:t>39</a:t>
            </a:fld>
            <a:endParaRPr lang="he-IL" dirty="0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390282"/>
              </p:ext>
            </p:extLst>
          </p:nvPr>
        </p:nvGraphicFramePr>
        <p:xfrm>
          <a:off x="683568" y="1530320"/>
          <a:ext cx="7813789" cy="4084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969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760">
                  <a:extLst>
                    <a:ext uri="{9D8B030D-6E8A-4147-A177-3AD203B41FA5}">
                      <a16:colId xmlns:a16="http://schemas.microsoft.com/office/drawing/2014/main" val="903097100"/>
                    </a:ext>
                  </a:extLst>
                </a:gridCol>
                <a:gridCol w="568760">
                  <a:extLst>
                    <a:ext uri="{9D8B030D-6E8A-4147-A177-3AD203B41FA5}">
                      <a16:colId xmlns:a16="http://schemas.microsoft.com/office/drawing/2014/main" val="57462826"/>
                    </a:ext>
                  </a:extLst>
                </a:gridCol>
                <a:gridCol w="568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8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8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התייחס לאיכות</a:t>
                      </a:r>
                      <a:r>
                        <a:rPr lang="he-IL" sz="2000" baseline="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 השירותים הבאים</a:t>
                      </a:r>
                      <a:r>
                        <a:rPr lang="he-IL" sz="20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: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מ"ד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?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מ"ג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מ"ב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מ"א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368">
                <a:tc>
                  <a:txBody>
                    <a:bodyPr/>
                    <a:lstStyle/>
                    <a:p>
                      <a:pPr marL="0" indent="0" rtl="1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he-IL" sz="16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ספריה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1600" u="none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5.7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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1600" u="none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5.38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1600" u="none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4.9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1600" u="none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5.4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368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he-IL" sz="16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אוריינות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600" u="none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5.63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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600" u="none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4.77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600" u="none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4.7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600" u="none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5.6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949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he-IL" sz="16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מזכירות תלמידים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600" u="none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5.74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</a:t>
                      </a: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600" u="none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5.44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600" u="none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600" u="none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5.4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949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he-IL" sz="16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שירותי מחשוב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600" u="none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5.12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</a:t>
                      </a: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600" u="none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600" u="none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600" u="none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5.3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368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he-IL" sz="16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פורטל הקורס וניהול הידע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600" u="sng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3.19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</a:t>
                      </a:r>
                      <a:endParaRPr kumimoji="0" lang="he-IL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600" u="none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3.28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600" u="none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600" u="none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368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he-IL" sz="16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שירותי רכב (אנשי צבא בלבד)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600" u="none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>
                          <a:solidFill>
                            <a:srgbClr val="FF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</a:t>
                      </a:r>
                      <a:endParaRPr lang="he-IL" sz="1600" b="1" dirty="0">
                        <a:solidFill>
                          <a:srgbClr val="FF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600" u="none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5.65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600" u="none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4.8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600" u="none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5.1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949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he-IL" sz="16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מליאת </a:t>
                      </a:r>
                      <a:r>
                        <a:rPr lang="he-IL" sz="1600" dirty="0" err="1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מב"ל</a:t>
                      </a:r>
                      <a:endParaRPr lang="he-IL" sz="16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600" u="none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4.38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</a:t>
                      </a: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600" u="none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4.54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600" u="none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600" u="none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5.8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949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he-IL" sz="16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כיתות הצוות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600" u="none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4.96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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600" u="none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4.23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600" u="none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4.8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600" u="none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5.8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368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he-IL" sz="16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סביבת הלימוד באוניברסיטת חיפה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600" u="none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3.92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</a:t>
                      </a:r>
                      <a:endParaRPr kumimoji="0" lang="he-IL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600" u="none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3.88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600" u="none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600" u="none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1368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he-IL" sz="16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קפיטריה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600" u="none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5.58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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600" u="none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4.77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600" u="none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600" u="none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5.7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1368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he-IL" sz="16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אימון גופני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600" u="none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5.14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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600" u="none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3.15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600" u="none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600" u="none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מלבן מעוגל 4"/>
          <p:cNvSpPr/>
          <p:nvPr/>
        </p:nvSpPr>
        <p:spPr>
          <a:xfrm>
            <a:off x="624359" y="5661248"/>
            <a:ext cx="7919665" cy="10800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שדרוגים אפשריים לסביבת הלמידה: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נט סטיק מלא בעיות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מליאת </a:t>
            </a:r>
            <a:r>
              <a:rPr lang="he-IL" sz="1600" dirty="0" err="1"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החלופית נוראית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כתיבות צוות עלובות ולא מתאימות ללמידה- כסאות, מזגן לא עובד, לוח וכלי כתיבה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b="1" dirty="0">
                <a:solidFill>
                  <a:schemeClr val="accent1"/>
                </a:solidFill>
                <a:cs typeface="David" pitchFamily="2" charset="-79"/>
              </a:rPr>
              <a:t>סביבת למידה </a:t>
            </a:r>
            <a:br>
              <a:rPr lang="he-IL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2800" b="1" dirty="0">
                <a:solidFill>
                  <a:schemeClr val="accent1"/>
                </a:solidFill>
                <a:cs typeface="David" pitchFamily="2" charset="-79"/>
              </a:rPr>
              <a:t>- מנהלות ותשתיות הקורס-</a:t>
            </a:r>
          </a:p>
        </p:txBody>
      </p:sp>
      <p:sp>
        <p:nvSpPr>
          <p:cNvPr id="8" name="מציין מיקום של מספר שקופית 3"/>
          <p:cNvSpPr txBox="1">
            <a:spLocks/>
          </p:cNvSpPr>
          <p:nvPr/>
        </p:nvSpPr>
        <p:spPr>
          <a:xfrm>
            <a:off x="-7397" y="1305932"/>
            <a:ext cx="533400" cy="244475"/>
          </a:xfrm>
          <a:prstGeom prst="rect">
            <a:avLst/>
          </a:prstGeom>
        </p:spPr>
        <p:txBody>
          <a:bodyPr vert="horz" anchor="ctr" anchorCtr="0">
            <a:normAutofit fontScale="85000" lnSpcReduction="20000"/>
          </a:bodyPr>
          <a:lstStyle>
            <a:defPPr>
              <a:defRPr lang="he-IL"/>
            </a:defPPr>
            <a:lvl1pPr algn="ct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he-IL" dirty="0"/>
              <a:t>39</a:t>
            </a:r>
          </a:p>
        </p:txBody>
      </p:sp>
    </p:spTree>
    <p:extLst>
      <p:ext uri="{BB962C8B-B14F-4D97-AF65-F5344CB8AC3E}">
        <p14:creationId xmlns:p14="http://schemas.microsoft.com/office/powerpoint/2010/main" val="2358267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dirty="0">
                <a:solidFill>
                  <a:schemeClr val="accent1"/>
                </a:solidFill>
                <a:cs typeface="David" pitchFamily="2" charset="-79"/>
              </a:rPr>
              <a:t>- סימולציות והתנסויות באסטרטגיה-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4</a:t>
            </a:fld>
            <a:endParaRPr lang="he-IL" dirty="0"/>
          </a:p>
        </p:txBody>
      </p:sp>
      <p:graphicFrame>
        <p:nvGraphicFramePr>
          <p:cNvPr id="2" name="טבלה 1">
            <a:extLst>
              <a:ext uri="{FF2B5EF4-FFF2-40B4-BE49-F238E27FC236}">
                <a16:creationId xmlns:a16="http://schemas.microsoft.com/office/drawing/2014/main" id="{B7E90941-4728-43BE-BEFF-8A3859D62B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519323"/>
              </p:ext>
            </p:extLst>
          </p:nvPr>
        </p:nvGraphicFramePr>
        <p:xfrm>
          <a:off x="827585" y="1700808"/>
          <a:ext cx="8040216" cy="1512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609512">
                  <a:extLst>
                    <a:ext uri="{9D8B030D-6E8A-4147-A177-3AD203B41FA5}">
                      <a16:colId xmlns:a16="http://schemas.microsoft.com/office/drawing/2014/main" val="2120328034"/>
                    </a:ext>
                  </a:extLst>
                </a:gridCol>
                <a:gridCol w="2430704">
                  <a:extLst>
                    <a:ext uri="{9D8B030D-6E8A-4147-A177-3AD203B41FA5}">
                      <a16:colId xmlns:a16="http://schemas.microsoft.com/office/drawing/2014/main" val="794359496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1" kern="1200" dirty="0" err="1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התהסות</a:t>
                      </a:r>
                      <a:r>
                        <a:rPr kumimoji="0" lang="he-IL" sz="2400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1: חקירה דרומית בסיני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ממוצע כללי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9901928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ההתנסות השיגה את מטרותיה?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5.36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6822357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איכות תכנון וביצוע ההתנסות?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1461069"/>
                  </a:ext>
                </a:extLst>
              </a:tr>
            </a:tbl>
          </a:graphicData>
        </a:graphic>
      </p:graphicFrame>
      <p:graphicFrame>
        <p:nvGraphicFramePr>
          <p:cNvPr id="6" name="טבלה 5">
            <a:extLst>
              <a:ext uri="{FF2B5EF4-FFF2-40B4-BE49-F238E27FC236}">
                <a16:creationId xmlns:a16="http://schemas.microsoft.com/office/drawing/2014/main" id="{251231D9-5559-461F-9BCA-1DF6AED689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634217"/>
              </p:ext>
            </p:extLst>
          </p:nvPr>
        </p:nvGraphicFramePr>
        <p:xfrm>
          <a:off x="816373" y="3429000"/>
          <a:ext cx="8040216" cy="1512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609512">
                  <a:extLst>
                    <a:ext uri="{9D8B030D-6E8A-4147-A177-3AD203B41FA5}">
                      <a16:colId xmlns:a16="http://schemas.microsoft.com/office/drawing/2014/main" val="2120328034"/>
                    </a:ext>
                  </a:extLst>
                </a:gridCol>
                <a:gridCol w="2430704">
                  <a:extLst>
                    <a:ext uri="{9D8B030D-6E8A-4147-A177-3AD203B41FA5}">
                      <a16:colId xmlns:a16="http://schemas.microsoft.com/office/drawing/2014/main" val="794359496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סימולציה 2: מדינית-ביטחונית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ממוצע כללי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9901928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ההתנסות השיגה את מטרותיה?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1" kern="1200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5.74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6822357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איכות תכנון וביצוע ההתנסות?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5.73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1461069"/>
                  </a:ext>
                </a:extLst>
              </a:tr>
            </a:tbl>
          </a:graphicData>
        </a:graphic>
      </p:graphicFrame>
      <p:graphicFrame>
        <p:nvGraphicFramePr>
          <p:cNvPr id="7" name="טבלה 6">
            <a:extLst>
              <a:ext uri="{FF2B5EF4-FFF2-40B4-BE49-F238E27FC236}">
                <a16:creationId xmlns:a16="http://schemas.microsoft.com/office/drawing/2014/main" id="{C7B644CC-F19B-49AA-80A6-2EF19EF7F0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790551"/>
              </p:ext>
            </p:extLst>
          </p:nvPr>
        </p:nvGraphicFramePr>
        <p:xfrm>
          <a:off x="829569" y="5157192"/>
          <a:ext cx="8040216" cy="1512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609512">
                  <a:extLst>
                    <a:ext uri="{9D8B030D-6E8A-4147-A177-3AD203B41FA5}">
                      <a16:colId xmlns:a16="http://schemas.microsoft.com/office/drawing/2014/main" val="2120328034"/>
                    </a:ext>
                  </a:extLst>
                </a:gridCol>
                <a:gridCol w="2430704">
                  <a:extLst>
                    <a:ext uri="{9D8B030D-6E8A-4147-A177-3AD203B41FA5}">
                      <a16:colId xmlns:a16="http://schemas.microsoft.com/office/drawing/2014/main" val="794359496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התנסות 3: התנסות מסכמת (לבחירה)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ממוצע כללי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9901928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ההתנסות השיגה את מטרותיה?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6822357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איכות תכנון וביצוע ההתנסות?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1461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5482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BDCA12D-B90F-4FD1-BDE1-6100E670AFE3}" type="slidenum">
              <a:rPr lang="he-IL" smtClean="0"/>
              <a:pPr>
                <a:defRPr/>
              </a:pPr>
              <a:t>40</a:t>
            </a:fld>
            <a:endParaRPr lang="he-IL"/>
          </a:p>
        </p:txBody>
      </p:sp>
      <p:sp>
        <p:nvSpPr>
          <p:cNvPr id="2" name="TextBox 1"/>
          <p:cNvSpPr txBox="1"/>
          <p:nvPr/>
        </p:nvSpPr>
        <p:spPr>
          <a:xfrm>
            <a:off x="3597756" y="5939988"/>
            <a:ext cx="19442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6.2016</a:t>
            </a:r>
          </a:p>
        </p:txBody>
      </p:sp>
      <p:sp>
        <p:nvSpPr>
          <p:cNvPr id="3" name="מלבן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TextBox 8"/>
          <p:cNvSpPr txBox="1"/>
          <p:nvPr/>
        </p:nvSpPr>
        <p:spPr>
          <a:xfrm>
            <a:off x="323528" y="836712"/>
            <a:ext cx="8568952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  <a:defRPr/>
            </a:pPr>
            <a:endParaRPr lang="he-IL" sz="4000" b="1" dirty="0">
              <a:ln>
                <a:solidFill>
                  <a:schemeClr val="tx2"/>
                </a:solidFill>
              </a:ln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uttman Hatzvi" pitchFamily="2" charset="-79"/>
              <a:ea typeface="+mj-ea"/>
              <a:cs typeface="Guttman Hatzvi" pitchFamily="2" charset="-79"/>
            </a:endParaRPr>
          </a:p>
          <a:p>
            <a:pPr algn="ctr">
              <a:lnSpc>
                <a:spcPct val="150000"/>
              </a:lnSpc>
              <a:defRPr/>
            </a:pPr>
            <a:r>
              <a:rPr lang="he-IL" sz="4000" b="1" dirty="0">
                <a:ln>
                  <a:solidFill>
                    <a:schemeClr val="tx2"/>
                  </a:solidFill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פרק ג'</a:t>
            </a:r>
          </a:p>
          <a:p>
            <a:pPr algn="ctr">
              <a:lnSpc>
                <a:spcPct val="150000"/>
              </a:lnSpc>
              <a:defRPr/>
            </a:pPr>
            <a:r>
              <a:rPr lang="he-IL" sz="4000" b="1" dirty="0">
                <a:ln>
                  <a:solidFill>
                    <a:schemeClr val="tx2"/>
                  </a:solidFill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משוב על הסגל</a:t>
            </a:r>
          </a:p>
          <a:p>
            <a:pPr algn="ctr">
              <a:lnSpc>
                <a:spcPct val="150000"/>
              </a:lnSpc>
              <a:defRPr/>
            </a:pPr>
            <a:endParaRPr lang="he-IL" sz="2800" b="1" dirty="0">
              <a:ln>
                <a:solidFill>
                  <a:schemeClr val="tx2"/>
                </a:solidFill>
              </a:ln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uttman Hatzvi" pitchFamily="2" charset="-79"/>
              <a:ea typeface="+mj-ea"/>
              <a:cs typeface="Guttman Hatzvi" pitchFamily="2" charset="-79"/>
            </a:endParaRPr>
          </a:p>
          <a:p>
            <a:pPr algn="ctr">
              <a:lnSpc>
                <a:spcPct val="150000"/>
              </a:lnSpc>
              <a:defRPr/>
            </a:pPr>
            <a:endParaRPr lang="he-IL" sz="2800" b="1" dirty="0">
              <a:ln>
                <a:solidFill>
                  <a:schemeClr val="tx2"/>
                </a:solidFill>
              </a:ln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uttman Hatzvi" pitchFamily="2" charset="-79"/>
              <a:ea typeface="+mj-ea"/>
              <a:cs typeface="Guttman Hatzv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212147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497656" y="228600"/>
            <a:ext cx="8153400" cy="990600"/>
          </a:xfrm>
        </p:spPr>
        <p:txBody>
          <a:bodyPr/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כיצד אתה תופס את </a:t>
            </a:r>
            <a:br>
              <a:rPr lang="en-US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מקומו ותפקידו של המדריך?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41</a:t>
            </a:fld>
            <a:endParaRPr lang="he-IL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1"/>
          </p:nvPr>
        </p:nvSpPr>
        <p:spPr>
          <a:xfrm>
            <a:off x="251520" y="1741512"/>
            <a:ext cx="8514655" cy="4927848"/>
          </a:xfrm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800" b="1" dirty="0">
                <a:latin typeface="David" panose="020E0502060401010101" pitchFamily="34" charset="-79"/>
                <a:cs typeface="David" panose="020E0502060401010101" pitchFamily="34" charset="-79"/>
              </a:rPr>
              <a:t>תורם מניסיונו, אך מאפשר לחניכי הצוות את העצמאות להוביל ולדון</a:t>
            </a: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, תוך ביצוע </a:t>
            </a:r>
            <a:r>
              <a:rPr lang="he-IL" sz="1800" dirty="0" err="1">
                <a:latin typeface="David" panose="020E0502060401010101" pitchFamily="34" charset="-79"/>
                <a:cs typeface="David" panose="020E0502060401010101" pitchFamily="34" charset="-79"/>
              </a:rPr>
              <a:t>איזונים</a:t>
            </a: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 וויסותים בהתאם לצורך. תפקידו </a:t>
            </a:r>
            <a:r>
              <a:rPr lang="he-IL" sz="1800" b="1" dirty="0">
                <a:latin typeface="David" panose="020E0502060401010101" pitchFamily="34" charset="-79"/>
                <a:cs typeface="David" panose="020E0502060401010101" pitchFamily="34" charset="-79"/>
              </a:rPr>
              <a:t>לסייע לצוות למצות את פוטנציאל הלמידה </a:t>
            </a: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שלו.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תפקידו לאפשר </a:t>
            </a:r>
            <a:r>
              <a:rPr lang="he-IL" sz="1800" b="1" dirty="0">
                <a:latin typeface="David" panose="020E0502060401010101" pitchFamily="34" charset="-79"/>
                <a:cs typeface="David" panose="020E0502060401010101" pitchFamily="34" charset="-79"/>
              </a:rPr>
              <a:t>למידה מעמיקה. למקד את הדיונים לסוגיות המרכזיות </a:t>
            </a: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שדורשות בירור. המדריך צריך </a:t>
            </a:r>
            <a:r>
              <a:rPr lang="he-IL" sz="1800" b="1" dirty="0">
                <a:latin typeface="David" panose="020E0502060401010101" pitchFamily="34" charset="-79"/>
                <a:cs typeface="David" panose="020E0502060401010101" pitchFamily="34" charset="-79"/>
              </a:rPr>
              <a:t>לסייע לחניכים בצוות לפתח כישורי למידה </a:t>
            </a: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של בכיר.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800" b="1" dirty="0">
                <a:latin typeface="David" panose="020E0502060401010101" pitchFamily="34" charset="-79"/>
                <a:cs typeface="David" panose="020E0502060401010101" pitchFamily="34" charset="-79"/>
              </a:rPr>
              <a:t>המדריך אינו מפקד צוות!! </a:t>
            </a: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מוביל את הדיונים בצוותים. מוביל נושאים מרכזיים בתוכנית הלמידה כפי שנעשה.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המדריך צריך לעצב מסגרת כללית והכוונה מקצועית, </a:t>
            </a:r>
            <a:r>
              <a:rPr lang="he-IL" sz="1800" b="1" dirty="0">
                <a:latin typeface="David" panose="020E0502060401010101" pitchFamily="34" charset="-79"/>
                <a:cs typeface="David" panose="020E0502060401010101" pitchFamily="34" charset="-79"/>
              </a:rPr>
              <a:t>ללא ציפייה להיות מומחה תוכן בכל נושא</a:t>
            </a: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. צריך לאפשר דינמיקה קבוצתית ותהליכים בתוך הצוות מבלי לקבוע ולפסוק בתחומי התוכן.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חייב להיות מעורב בהכל ואף במידת הצורך ליזום תהליכים חברתיים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ייצוג החניך בפני ההנהלה והסגל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19088" lvl="1" indent="-319088" fontAlgn="auto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פיצוץ: 8 נקודות 1">
            <a:extLst>
              <a:ext uri="{FF2B5EF4-FFF2-40B4-BE49-F238E27FC236}">
                <a16:creationId xmlns:a16="http://schemas.microsoft.com/office/drawing/2014/main" id="{21A93ED9-DBD8-4361-8E80-430DDD640749}"/>
              </a:ext>
            </a:extLst>
          </p:cNvPr>
          <p:cNvSpPr/>
          <p:nvPr/>
        </p:nvSpPr>
        <p:spPr>
          <a:xfrm>
            <a:off x="72008" y="5256584"/>
            <a:ext cx="3203848" cy="1844824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1" anchor="ctr"/>
          <a:lstStyle/>
          <a:p>
            <a:pPr algn="ct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הדיון במרכז תפיסת התפקיד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(מידיי?)</a:t>
            </a:r>
          </a:p>
        </p:txBody>
      </p:sp>
    </p:spTree>
    <p:extLst>
      <p:ext uri="{BB962C8B-B14F-4D97-AF65-F5344CB8AC3E}">
        <p14:creationId xmlns:p14="http://schemas.microsoft.com/office/powerpoint/2010/main" val="10430977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497656" y="228600"/>
            <a:ext cx="8153400" cy="990600"/>
          </a:xfrm>
        </p:spPr>
        <p:txBody>
          <a:bodyPr/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תחומי דעת ומיומנויות לשיפור </a:t>
            </a:r>
            <a:br>
              <a:rPr lang="en-US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בקרב המדריכים?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42</a:t>
            </a:fld>
            <a:endParaRPr lang="he-IL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1"/>
          </p:nvPr>
        </p:nvSpPr>
        <p:spPr>
          <a:xfrm>
            <a:off x="395536" y="1741512"/>
            <a:ext cx="8370639" cy="4927848"/>
          </a:xfrm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הובלת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עבודת צוות, יכולת הכוונת דיונים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הובלה, מיסוד תהליכי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חניכה ומישוב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להיות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 "מאפשר"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- לדעת כיצד לעודד את הקבוצה למיצוי הלמידה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r>
              <a:rPr lang="he-IL" sz="2000" b="1" u="sng" dirty="0">
                <a:latin typeface="David" panose="020E0502060401010101" pitchFamily="34" charset="-79"/>
                <a:cs typeface="David" panose="020E0502060401010101" pitchFamily="34" charset="-79"/>
              </a:rPr>
              <a:t>מבט על מערכות היחסים בסגל-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שיסתדרו קצת יותר טוב בינהם. היחסים בתוך הסגל זקוקים לשיפור. מקרינים לא תמיד לטובה על הקורס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אחידות בסגל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הייתי עובר עם המדריכים על הגישה הנדרשת מהם ויצירת סטנדרט אחיד בנושא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19088" lvl="1" indent="-319088" fontAlgn="auto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408822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BDCA12D-B90F-4FD1-BDE1-6100E670AFE3}" type="slidenum">
              <a:rPr lang="he-IL" smtClean="0"/>
              <a:pPr>
                <a:defRPr/>
              </a:pPr>
              <a:t>43</a:t>
            </a:fld>
            <a:endParaRPr lang="he-IL"/>
          </a:p>
        </p:txBody>
      </p:sp>
      <p:sp>
        <p:nvSpPr>
          <p:cNvPr id="2" name="TextBox 1"/>
          <p:cNvSpPr txBox="1"/>
          <p:nvPr/>
        </p:nvSpPr>
        <p:spPr>
          <a:xfrm>
            <a:off x="3597756" y="5939988"/>
            <a:ext cx="19442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6.2016</a:t>
            </a:r>
          </a:p>
        </p:txBody>
      </p:sp>
      <p:sp>
        <p:nvSpPr>
          <p:cNvPr id="3" name="מלבן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TextBox 8"/>
          <p:cNvSpPr txBox="1"/>
          <p:nvPr/>
        </p:nvSpPr>
        <p:spPr>
          <a:xfrm>
            <a:off x="323528" y="836712"/>
            <a:ext cx="8568952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  <a:defRPr/>
            </a:pPr>
            <a:endParaRPr lang="he-IL" sz="4000" b="1" dirty="0">
              <a:ln>
                <a:solidFill>
                  <a:schemeClr val="tx2"/>
                </a:solidFill>
              </a:ln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uttman Hatzvi" pitchFamily="2" charset="-79"/>
              <a:ea typeface="+mj-ea"/>
              <a:cs typeface="Guttman Hatzvi" pitchFamily="2" charset="-79"/>
            </a:endParaRPr>
          </a:p>
          <a:p>
            <a:pPr algn="ctr">
              <a:lnSpc>
                <a:spcPct val="150000"/>
              </a:lnSpc>
              <a:defRPr/>
            </a:pPr>
            <a:r>
              <a:rPr lang="he-IL" sz="4000" b="1" dirty="0">
                <a:ln>
                  <a:solidFill>
                    <a:schemeClr val="tx2"/>
                  </a:solidFill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פרק ד'</a:t>
            </a:r>
          </a:p>
          <a:p>
            <a:pPr algn="ctr">
              <a:lnSpc>
                <a:spcPct val="150000"/>
              </a:lnSpc>
              <a:defRPr/>
            </a:pPr>
            <a:r>
              <a:rPr lang="he-IL" sz="4000" b="1" dirty="0">
                <a:ln>
                  <a:solidFill>
                    <a:schemeClr val="tx2"/>
                  </a:solidFill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סיכום כללי</a:t>
            </a:r>
          </a:p>
          <a:p>
            <a:pPr algn="ctr">
              <a:lnSpc>
                <a:spcPct val="150000"/>
              </a:lnSpc>
              <a:defRPr/>
            </a:pPr>
            <a:endParaRPr lang="he-IL" sz="2800" b="1" dirty="0">
              <a:ln>
                <a:solidFill>
                  <a:schemeClr val="tx2"/>
                </a:solidFill>
              </a:ln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uttman Hatzvi" pitchFamily="2" charset="-79"/>
              <a:ea typeface="+mj-ea"/>
              <a:cs typeface="Guttman Hatzvi" pitchFamily="2" charset="-79"/>
            </a:endParaRPr>
          </a:p>
          <a:p>
            <a:pPr algn="ctr">
              <a:lnSpc>
                <a:spcPct val="150000"/>
              </a:lnSpc>
              <a:defRPr/>
            </a:pPr>
            <a:endParaRPr lang="he-IL" sz="2800" b="1" dirty="0">
              <a:ln>
                <a:solidFill>
                  <a:schemeClr val="tx2"/>
                </a:solidFill>
              </a:ln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uttman Hatzvi" pitchFamily="2" charset="-79"/>
              <a:ea typeface="+mj-ea"/>
              <a:cs typeface="Guttman Hatzv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382313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1137452" y="1836700"/>
            <a:ext cx="400050" cy="183356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A308563B-1AE2-454C-96ED-B3A05D4DB991}" type="slidenum">
              <a:rPr lang="he-IL"/>
              <a:pPr>
                <a:defRPr/>
              </a:pPr>
              <a:t>44</a:t>
            </a:fld>
            <a:endParaRPr lang="he-IL" dirty="0"/>
          </a:p>
        </p:txBody>
      </p:sp>
      <p:sp>
        <p:nvSpPr>
          <p:cNvPr id="6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b="1" dirty="0">
                <a:solidFill>
                  <a:schemeClr val="accent1"/>
                </a:solidFill>
                <a:cs typeface="David" pitchFamily="2" charset="-79"/>
              </a:rPr>
              <a:t>שביעות רצון </a:t>
            </a:r>
            <a:r>
              <a:rPr lang="he-IL" b="1" dirty="0" err="1">
                <a:solidFill>
                  <a:schemeClr val="accent1"/>
                </a:solidFill>
                <a:cs typeface="David" pitchFamily="2" charset="-79"/>
              </a:rPr>
              <a:t>ממב"ל</a:t>
            </a:r>
            <a:endParaRPr lang="he-IL" b="1" dirty="0">
              <a:solidFill>
                <a:schemeClr val="accent1"/>
              </a:solidFill>
              <a:cs typeface="David" pitchFamily="2" charset="-79"/>
            </a:endParaRPr>
          </a:p>
        </p:txBody>
      </p:sp>
      <p:sp>
        <p:nvSpPr>
          <p:cNvPr id="5" name="מלבן מעוגל 4"/>
          <p:cNvSpPr/>
          <p:nvPr/>
        </p:nvSpPr>
        <p:spPr>
          <a:xfrm>
            <a:off x="637400" y="3140968"/>
            <a:ext cx="7793360" cy="100811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נושא אחד בו הקורס הצטיין: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לימודי אסטרטגיה וכלי חשיבה מערכתיים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למידה </a:t>
            </a:r>
            <a:r>
              <a:rPr lang="he-IL" sz="1600" dirty="0" err="1">
                <a:latin typeface="David" panose="020E0502060401010101" pitchFamily="34" charset="-79"/>
                <a:cs typeface="David" panose="020E0502060401010101" pitchFamily="34" charset="-79"/>
              </a:rPr>
              <a:t>צוותית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ומפגש בין בכירים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459556"/>
              </p:ext>
            </p:extLst>
          </p:nvPr>
        </p:nvGraphicFramePr>
        <p:xfrm>
          <a:off x="612776" y="1772816"/>
          <a:ext cx="7817984" cy="124356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19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024">
                  <a:extLst>
                    <a:ext uri="{9D8B030D-6E8A-4147-A177-3AD203B41FA5}">
                      <a16:colId xmlns:a16="http://schemas.microsoft.com/office/drawing/2014/main" val="854946049"/>
                    </a:ext>
                  </a:extLst>
                </a:gridCol>
                <a:gridCol w="666024">
                  <a:extLst>
                    <a:ext uri="{9D8B030D-6E8A-4147-A177-3AD203B41FA5}">
                      <a16:colId xmlns:a16="http://schemas.microsoft.com/office/drawing/2014/main" val="387438972"/>
                    </a:ext>
                  </a:extLst>
                </a:gridCol>
                <a:gridCol w="666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132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שביעות רצון </a:t>
                      </a:r>
                      <a:r>
                        <a:rPr lang="he-IL" sz="2000" dirty="0" err="1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ממב"ל</a:t>
                      </a:r>
                      <a:endParaRPr lang="he-IL" sz="2000" dirty="0">
                        <a:latin typeface="David" panose="020E0502060401010101" pitchFamily="34" charset="-79"/>
                        <a:ea typeface="Tahoma" panose="020B060403050404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מ"ד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?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מ"ג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72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he-IL" sz="18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מהי שביעות רצונך הכללית מהקורס?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5.48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</a:t>
                      </a: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5.58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065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he-IL" sz="18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האם תמליץ</a:t>
                      </a:r>
                      <a:r>
                        <a:rPr lang="he-IL" sz="1800" baseline="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לעמיתייך לנסות להתקבל </a:t>
                      </a:r>
                      <a:r>
                        <a:rPr lang="he-IL" sz="1800" baseline="0" dirty="0" err="1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למב"ל</a:t>
                      </a:r>
                      <a:r>
                        <a:rPr lang="he-IL" sz="1800" baseline="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?</a:t>
                      </a:r>
                      <a:endParaRPr lang="he-IL" sz="18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0" kern="1200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5.63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</a:t>
                      </a: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0" kern="1200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5.88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מלבן מעוגל 8"/>
          <p:cNvSpPr/>
          <p:nvPr/>
        </p:nvSpPr>
        <p:spPr>
          <a:xfrm>
            <a:off x="612776" y="4293192"/>
            <a:ext cx="7793360" cy="93600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נושא אחד הדורש שיפור </a:t>
            </a:r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מיידי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לימודים באוניברסיטת חיפה. יתכן ולבעלי תואר שני נדרש מסלול עם תזה או מיקוד בתכנים אחרים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איזון בעומסים והפחתת המטלות הקטנות- הלא אפקטיביות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" name="מלבן מעוגל 9"/>
          <p:cNvSpPr/>
          <p:nvPr/>
        </p:nvSpPr>
        <p:spPr>
          <a:xfrm>
            <a:off x="612775" y="5445224"/>
            <a:ext cx="7818761" cy="108012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היתרון המרכזי של לימודים במב"ל: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פסיפס האנושי המרכיב את הקורס-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רשת בכירים לומדת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מסגרת טובה מלימודי תואר שני- ההבדל בין לימודים לעשיית תואר זה </a:t>
            </a:r>
            <a:r>
              <a:rPr lang="he-IL" sz="1600" dirty="0" err="1"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93662" algn="just"/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מציין מיקום של מספר שקופית 3"/>
          <p:cNvSpPr txBox="1">
            <a:spLocks/>
          </p:cNvSpPr>
          <p:nvPr/>
        </p:nvSpPr>
        <p:spPr>
          <a:xfrm>
            <a:off x="-7397" y="1305932"/>
            <a:ext cx="533400" cy="244475"/>
          </a:xfrm>
          <a:prstGeom prst="rect">
            <a:avLst/>
          </a:prstGeom>
        </p:spPr>
        <p:txBody>
          <a:bodyPr vert="horz" anchor="ctr" anchorCtr="0">
            <a:normAutofit fontScale="85000" lnSpcReduction="20000"/>
          </a:bodyPr>
          <a:lstStyle>
            <a:defPPr>
              <a:defRPr lang="he-IL"/>
            </a:defPPr>
            <a:lvl1pPr algn="ct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he-IL" dirty="0"/>
              <a:t>44</a:t>
            </a:r>
          </a:p>
        </p:txBody>
      </p:sp>
    </p:spTree>
    <p:extLst>
      <p:ext uri="{BB962C8B-B14F-4D97-AF65-F5344CB8AC3E}">
        <p14:creationId xmlns:p14="http://schemas.microsoft.com/office/powerpoint/2010/main" val="5644277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163239"/>
            <a:ext cx="8153400" cy="990600"/>
          </a:xfrm>
        </p:spPr>
        <p:txBody>
          <a:bodyPr/>
          <a:lstStyle/>
          <a:p>
            <a:pPr algn="ctr"/>
            <a:r>
              <a:rPr lang="he-IL" b="1" dirty="0">
                <a:solidFill>
                  <a:schemeClr val="accent1"/>
                </a:solidFill>
                <a:cs typeface="David" pitchFamily="2" charset="-79"/>
              </a:rPr>
              <a:t>תחושת המוכנות של הבוגר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45</a:t>
            </a:fld>
            <a:endParaRPr lang="he-IL" dirty="0"/>
          </a:p>
        </p:txBody>
      </p:sp>
      <p:sp>
        <p:nvSpPr>
          <p:cNvPr id="6" name="מלבן מעוגל 5"/>
          <p:cNvSpPr/>
          <p:nvPr/>
        </p:nvSpPr>
        <p:spPr>
          <a:xfrm>
            <a:off x="540769" y="2924944"/>
            <a:ext cx="8063679" cy="17280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/>
            <a:r>
              <a:rPr lang="he-IL" sz="2000" b="1" dirty="0">
                <a:solidFill>
                  <a:schemeClr val="tx1"/>
                </a:solidFill>
                <a:cs typeface="David" pitchFamily="2" charset="-79"/>
              </a:rPr>
              <a:t>באילו תחומים אתה חש </a:t>
            </a:r>
            <a:r>
              <a:rPr lang="he-IL" sz="2000" b="1" u="sng" dirty="0">
                <a:solidFill>
                  <a:schemeClr val="tx1"/>
                </a:solidFill>
                <a:cs typeface="David" pitchFamily="2" charset="-79"/>
              </a:rPr>
              <a:t>מוכן</a:t>
            </a:r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</a:p>
          <a:p>
            <a:pPr marL="379412" indent="-285750" algn="just">
              <a:lnSpc>
                <a:spcPct val="150000"/>
              </a:lnSpc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תהליך החשיבה האסטרטגי ויכולת ניתוח מערכת מורכבת בצורה מעמיקה ורחבה</a:t>
            </a:r>
          </a:p>
          <a:p>
            <a:pPr marL="379412" indent="-285750" algn="just">
              <a:lnSpc>
                <a:spcPct val="150000"/>
              </a:lnSpc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אומץ להביע דעה וביקורתיות</a:t>
            </a:r>
          </a:p>
          <a:p>
            <a:pPr marL="379412" indent="-285750" algn="just">
              <a:lnSpc>
                <a:spcPct val="150000"/>
              </a:lnSpc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הכרת אנשים וארגונים</a:t>
            </a:r>
          </a:p>
          <a:p>
            <a:pPr marL="285750" indent="-192088" algn="just"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6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6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6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lnSpc>
                <a:spcPct val="15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6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8" name="טבלה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409792"/>
              </p:ext>
            </p:extLst>
          </p:nvPr>
        </p:nvGraphicFramePr>
        <p:xfrm>
          <a:off x="540769" y="1700808"/>
          <a:ext cx="8063679" cy="972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002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69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69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6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432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תחושת מוכנות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800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מ"ד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he-IL" sz="1800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?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>
                          <a:latin typeface="David" panose="020E0502060401010101" pitchFamily="34" charset="-79"/>
                          <a:ea typeface="Tahoma" panose="020B0604030504040204" pitchFamily="34" charset="0"/>
                          <a:cs typeface="David" panose="020E0502060401010101" pitchFamily="34" charset="-79"/>
                        </a:rPr>
                        <a:t>מ"ג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68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he-IL" sz="18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לקראת חזרה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sz="18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כניסה לתפקיד בארגונך,</a:t>
                      </a:r>
                      <a:r>
                        <a:rPr lang="he-IL" sz="1800" baseline="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באיזה מידה אתה מרגיש מוכן?</a:t>
                      </a:r>
                      <a:endParaRPr lang="he-IL" sz="18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800" b="0" kern="1200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5.38</a:t>
                      </a:r>
                      <a:endParaRPr lang="he-IL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</a:t>
                      </a: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0" kern="1200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5.46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מלבן מעוגל 8"/>
          <p:cNvSpPr/>
          <p:nvPr/>
        </p:nvSpPr>
        <p:spPr>
          <a:xfrm>
            <a:off x="540770" y="4941168"/>
            <a:ext cx="8063679" cy="172819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/>
            <a:r>
              <a:rPr lang="he-IL" sz="2000" b="1" dirty="0">
                <a:solidFill>
                  <a:schemeClr val="tx1"/>
                </a:solidFill>
                <a:cs typeface="David" pitchFamily="2" charset="-79"/>
              </a:rPr>
              <a:t>באילו תחומים אתה חש </a:t>
            </a:r>
            <a:r>
              <a:rPr lang="he-IL" sz="2000" b="1" u="sng" dirty="0">
                <a:solidFill>
                  <a:schemeClr val="tx1"/>
                </a:solidFill>
                <a:cs typeface="David" pitchFamily="2" charset="-79"/>
              </a:rPr>
              <a:t>שאינך מוכן </a:t>
            </a:r>
            <a:r>
              <a:rPr lang="he-IL" sz="2000" b="1" dirty="0">
                <a:solidFill>
                  <a:schemeClr val="tx1"/>
                </a:solidFill>
                <a:cs typeface="David" pitchFamily="2" charset="-79"/>
              </a:rPr>
              <a:t>מספיק</a:t>
            </a:r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</a:p>
          <a:p>
            <a:pPr marL="379412" indent="-285750" algn="just">
              <a:lnSpc>
                <a:spcPct val="150000"/>
              </a:lnSpc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זמן הכנה לתפקיד הבא, אבחון היחידה אליה אני נכנס </a:t>
            </a:r>
            <a:r>
              <a:rPr lang="he-IL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(לאפשר בעונה המתקדמת)</a:t>
            </a:r>
          </a:p>
          <a:p>
            <a:pPr marL="379412" indent="-285750" algn="just">
              <a:lnSpc>
                <a:spcPct val="150000"/>
              </a:lnSpc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פיתוח אישי לא הספיק</a:t>
            </a:r>
          </a:p>
          <a:p>
            <a:pPr marL="379412" indent="-285750" algn="just">
              <a:lnSpc>
                <a:spcPct val="150000"/>
              </a:lnSpc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טכניקות ניהול בכיר</a:t>
            </a:r>
          </a:p>
          <a:p>
            <a:pPr marL="285750" indent="-192088" algn="just"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6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6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lnSpc>
                <a:spcPct val="15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6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913045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163239"/>
            <a:ext cx="8153400" cy="990600"/>
          </a:xfrm>
        </p:spPr>
        <p:txBody>
          <a:bodyPr/>
          <a:lstStyle/>
          <a:p>
            <a:pPr algn="ctr"/>
            <a:r>
              <a:rPr lang="he-IL" b="1" dirty="0">
                <a:solidFill>
                  <a:schemeClr val="accent1"/>
                </a:solidFill>
                <a:cs typeface="David" pitchFamily="2" charset="-79"/>
              </a:rPr>
              <a:t>קשר הבוגר עם </a:t>
            </a:r>
            <a:r>
              <a:rPr lang="he-IL" b="1" dirty="0" err="1">
                <a:solidFill>
                  <a:schemeClr val="accent1"/>
                </a:solidFill>
                <a:cs typeface="David" pitchFamily="2" charset="-79"/>
              </a:rPr>
              <a:t>מב"ל</a:t>
            </a:r>
            <a:r>
              <a:rPr lang="he-IL" b="1" dirty="0">
                <a:solidFill>
                  <a:schemeClr val="accent1"/>
                </a:solidFill>
                <a:cs typeface="David" pitchFamily="2" charset="-79"/>
              </a:rPr>
              <a:t> בעתיד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46</a:t>
            </a:fld>
            <a:endParaRPr lang="he-IL" dirty="0"/>
          </a:p>
        </p:txBody>
      </p:sp>
      <p:sp>
        <p:nvSpPr>
          <p:cNvPr id="6" name="מלבן מעוגל 5"/>
          <p:cNvSpPr/>
          <p:nvPr/>
        </p:nvSpPr>
        <p:spPr>
          <a:xfrm>
            <a:off x="683567" y="2060848"/>
            <a:ext cx="7776865" cy="1656184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/>
            <a:r>
              <a:rPr lang="he-IL" sz="2000" b="1" dirty="0">
                <a:solidFill>
                  <a:schemeClr val="tx1"/>
                </a:solidFill>
                <a:cs typeface="David" pitchFamily="2" charset="-79"/>
              </a:rPr>
              <a:t>איזה סוג של קשר</a:t>
            </a:r>
            <a:r>
              <a:rPr lang="en-US" sz="2000" b="1" dirty="0">
                <a:solidFill>
                  <a:schemeClr val="tx1"/>
                </a:solidFill>
                <a:cs typeface="David" pitchFamily="2" charset="-79"/>
              </a:rPr>
              <a:t>/</a:t>
            </a:r>
            <a:r>
              <a:rPr lang="he-IL" sz="2000" b="1" dirty="0">
                <a:solidFill>
                  <a:schemeClr val="tx1"/>
                </a:solidFill>
                <a:cs typeface="David" pitchFamily="2" charset="-79"/>
              </a:rPr>
              <a:t>שירותים היית רוצה </a:t>
            </a:r>
            <a:r>
              <a:rPr lang="he-IL" sz="2000" b="1" dirty="0" err="1">
                <a:solidFill>
                  <a:schemeClr val="tx1"/>
                </a:solidFill>
                <a:cs typeface="David" pitchFamily="2" charset="-79"/>
              </a:rPr>
              <a:t>ממב"ל</a:t>
            </a:r>
            <a:r>
              <a:rPr lang="he-IL" sz="2000" b="1" dirty="0">
                <a:solidFill>
                  <a:schemeClr val="tx1"/>
                </a:solidFill>
                <a:cs typeface="David" pitchFamily="2" charset="-79"/>
              </a:rPr>
              <a:t> בעתיד</a:t>
            </a:r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</a:p>
          <a:p>
            <a:pPr marL="379412" indent="-285750" algn="just">
              <a:lnSpc>
                <a:spcPct val="150000"/>
              </a:lnSpc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שירותי אוריינות ושירותי ספריה</a:t>
            </a:r>
          </a:p>
          <a:p>
            <a:pPr marL="379412" indent="-285750" algn="just">
              <a:lnSpc>
                <a:spcPct val="150000"/>
              </a:lnSpc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dirty="0" err="1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דיוורור</a:t>
            </a:r>
            <a:r>
              <a:rPr lang="he-IL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חומרי עיון בתחום הביטחון הלאומי, הזמנות לכנסים</a:t>
            </a:r>
          </a:p>
          <a:p>
            <a:pPr marL="379412" indent="-285750" algn="just">
              <a:lnSpc>
                <a:spcPct val="150000"/>
              </a:lnSpc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יכולת להשתמש במב"ל כקבוצת חשיבה לאתגרים בהם אתקל בתפקידי</a:t>
            </a:r>
          </a:p>
          <a:p>
            <a:pPr marL="285750" indent="-192088" algn="just"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6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6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lnSpc>
                <a:spcPct val="15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6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מלבן מעוגל 8"/>
          <p:cNvSpPr/>
          <p:nvPr/>
        </p:nvSpPr>
        <p:spPr>
          <a:xfrm>
            <a:off x="683568" y="4005064"/>
            <a:ext cx="7776865" cy="2016224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tx1"/>
                </a:solidFill>
                <a:cs typeface="David" pitchFamily="2" charset="-79"/>
              </a:rPr>
              <a:t>הערות נוספות:</a:t>
            </a:r>
          </a:p>
          <a:p>
            <a:pPr marL="379412" indent="-285750" algn="just">
              <a:lnSpc>
                <a:spcPct val="150000"/>
              </a:lnSpc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חשוב לעשות תיאום ציפיות עם המועמדים </a:t>
            </a:r>
            <a:r>
              <a:rPr lang="he-IL" dirty="0" err="1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למב"ל</a:t>
            </a:r>
            <a:r>
              <a:rPr lang="he-IL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טרם כניסתם </a:t>
            </a:r>
            <a:r>
              <a:rPr lang="he-IL" dirty="0" err="1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למב"ל</a:t>
            </a:r>
            <a:endParaRPr lang="he-IL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79412" indent="-285750" algn="just">
              <a:lnSpc>
                <a:spcPct val="150000"/>
              </a:lnSpc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השנה הטובה ביותר בשירות שלי והשנה בה למדתי הכי הרבה בחיי! תודה</a:t>
            </a:r>
          </a:p>
          <a:p>
            <a:pPr marL="93662" algn="ctr">
              <a:lnSpc>
                <a:spcPct val="150000"/>
              </a:lnSpc>
              <a:buClr>
                <a:schemeClr val="accent1"/>
              </a:buClr>
              <a:buSzPct val="100000"/>
              <a:defRPr/>
            </a:pPr>
            <a:r>
              <a:rPr lang="he-IL" sz="20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אחרי 23 עמודים? </a:t>
            </a:r>
            <a:r>
              <a:rPr lang="en-US" sz="20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You must be kidding! </a:t>
            </a:r>
            <a:r>
              <a:rPr lang="en-US" sz="20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  <a:sym typeface="Wingdings" panose="05000000000000000000" pitchFamily="2" charset="2"/>
              </a:rPr>
              <a:t></a:t>
            </a:r>
            <a:endParaRPr lang="he-IL" sz="20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6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6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lnSpc>
                <a:spcPct val="15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6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1603024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התייחסות חניכים בין-לאומיים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47</a:t>
            </a:fld>
            <a:endParaRPr lang="he-IL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1"/>
          </p:nvPr>
        </p:nvSpPr>
        <p:spPr>
          <a:xfrm>
            <a:off x="395536" y="1741512"/>
            <a:ext cx="8370639" cy="4927848"/>
          </a:xfrm>
        </p:spPr>
        <p:txBody>
          <a:bodyPr>
            <a:no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חשיבה אסטרטגית וההתנסויות כאירוע מהותי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חשו שבמעלה השנה שהליווי שלהם כקבוצה בינלאומית התפוגג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מעט מאוד פידבק ניתן על מטלות שביצעו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תרגום, תרגום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חובבי למידה בצוותים קטנים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לא נהנו מחוויית לימודי התואר השני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אינטגרציה טובה עם החניכים הישראליים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לחיוב- התאמת סיור נפרד לבינלאומיים למוסד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פער בלימודי הכלכלה, התאמות נדרשות בקורס חברה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עניין בתחום המודיעין והסייבר</a:t>
            </a: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19088" lvl="1" indent="-319088" fontAlgn="auto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3188685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סיכום מחזור מ"ד לרמטכ"ל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48</a:t>
            </a:fld>
            <a:endParaRPr lang="he-IL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1"/>
          </p:nvPr>
        </p:nvSpPr>
        <p:spPr>
          <a:xfrm>
            <a:off x="395536" y="1700808"/>
            <a:ext cx="8370639" cy="5040560"/>
          </a:xfrm>
        </p:spPr>
        <p:txBody>
          <a:bodyPr>
            <a:noAutofit/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שורה תחתונה-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שנה מאתגרת של מסע למידה</a:t>
            </a:r>
            <a:r>
              <a:rPr lang="en-US" sz="2000" dirty="0">
                <a:latin typeface="David" panose="020E0502060401010101" pitchFamily="34" charset="-79"/>
                <a:cs typeface="David" panose="020E0502060401010101" pitchFamily="34" charset="-79"/>
              </a:rPr>
              <a:t>;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מאפשרת פיתוח אישי ורכישת יכולות ייחודיות לדרג הבכיר האסטרטגי בממשל הציבורי ובמערכות הביטחון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r>
              <a:rPr lang="he-IL" sz="2000" u="sng" dirty="0">
                <a:latin typeface="David" panose="020E0502060401010101" pitchFamily="34" charset="-79"/>
                <a:cs typeface="David" panose="020E0502060401010101" pitchFamily="34" charset="-79"/>
              </a:rPr>
              <a:t>מאפייני חניכי </a:t>
            </a:r>
            <a:r>
              <a:rPr lang="he-IL" sz="2000" u="sng" dirty="0" err="1"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</a:p>
          <a:p>
            <a:pPr marL="366713" lvl="1" indent="0" algn="ctr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יתרון </a:t>
            </a:r>
            <a:r>
              <a:rPr lang="he-IL" sz="2000" b="1" dirty="0" err="1"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-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איכות, ניסיון והטרוגניות החניכים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לא כל תא"ל= </a:t>
            </a:r>
            <a:r>
              <a:rPr lang="he-IL" sz="1800" dirty="0" err="1"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r>
              <a:rPr lang="en-US" sz="1800" dirty="0">
                <a:latin typeface="David" panose="020E0502060401010101" pitchFamily="34" charset="-79"/>
                <a:cs typeface="David" panose="020E0502060401010101" pitchFamily="34" charset="-79"/>
              </a:rPr>
              <a:t>;</a:t>
            </a: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 אבל כל </a:t>
            </a:r>
            <a:r>
              <a:rPr lang="he-IL" sz="1800" dirty="0" err="1"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= תא"ל (צמצום הקצינים יוביל לתוספת אזרחים)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שינוי תמהיל החניכים (יותר אזרחים לטובת שיפור השיח וזוויות ההסתכלות)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"</a:t>
            </a:r>
            <a:r>
              <a:rPr lang="he-IL" sz="1800" dirty="0" err="1"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 קודש" (פניות מלאה של החניך)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r>
              <a:rPr lang="he-IL" sz="2000" u="sng" dirty="0">
                <a:latin typeface="David" panose="020E0502060401010101" pitchFamily="34" charset="-79"/>
                <a:cs typeface="David" panose="020E0502060401010101" pitchFamily="34" charset="-79"/>
              </a:rPr>
              <a:t>השפעה על המערכת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עבודה שנתית בהתאם לצרכי המערכות השונות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צוות ייעודי לחשיבה אסטרטגית עבור פורום מטכ"ל</a:t>
            </a:r>
          </a:p>
          <a:p>
            <a:pPr marL="0" lvl="1" indent="0" fontAlgn="auto">
              <a:spcBef>
                <a:spcPts val="7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r>
              <a:rPr lang="he-IL" sz="2000" u="sng" dirty="0">
                <a:latin typeface="David" panose="020E0502060401010101" pitchFamily="34" charset="-79"/>
                <a:cs typeface="David" panose="020E0502060401010101" pitchFamily="34" charset="-79"/>
              </a:rPr>
              <a:t>אחר: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800" b="1" dirty="0">
                <a:latin typeface="David" panose="020E0502060401010101" pitchFamily="34" charset="-79"/>
                <a:cs typeface="David" panose="020E0502060401010101" pitchFamily="34" charset="-79"/>
              </a:rPr>
              <a:t>למידה  בהקשר וניצול הזדמנויות </a:t>
            </a: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למול התהוות רלוונטית בעולם הביטחון הלאומי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800" b="1" dirty="0">
                <a:latin typeface="David" panose="020E0502060401010101" pitchFamily="34" charset="-79"/>
                <a:cs typeface="David" panose="020E0502060401010101" pitchFamily="34" charset="-79"/>
              </a:rPr>
              <a:t>אתגר מנהיגותי- </a:t>
            </a: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סגירת המעגל בין תהליך העיצוב לבין מתן פקודת הביצוע והמימוש עצמו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כתיבת תפיסת ביטחון לאומי ע"י סגן הרמטכ"ל לשעבר- על </a:t>
            </a:r>
            <a:r>
              <a:rPr lang="he-IL" sz="1800" dirty="0" err="1">
                <a:latin typeface="David" panose="020E0502060401010101" pitchFamily="34" charset="-79"/>
                <a:cs typeface="David" panose="020E0502060401010101" pitchFamily="34" charset="-79"/>
              </a:rPr>
              <a:t>המב"ל</a:t>
            </a: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 להיות מעורב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19088" lvl="1" indent="-319088" fontAlgn="auto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124420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שיחות סיכום חניכים עם מ. </a:t>
            </a:r>
            <a:r>
              <a:rPr lang="he-IL" sz="3600" b="1" dirty="0" err="1">
                <a:solidFill>
                  <a:schemeClr val="accent1"/>
                </a:solidFill>
                <a:cs typeface="David" pitchFamily="2" charset="-79"/>
              </a:rPr>
              <a:t>המב"ל</a:t>
            </a:r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 </a:t>
            </a:r>
            <a:r>
              <a:rPr lang="he-IL" sz="2800" b="1" dirty="0">
                <a:solidFill>
                  <a:schemeClr val="accent1"/>
                </a:solidFill>
                <a:cs typeface="David" pitchFamily="2" charset="-79"/>
              </a:rPr>
              <a:t>(</a:t>
            </a:r>
            <a:r>
              <a:rPr lang="en-US" sz="2800" b="1" dirty="0">
                <a:solidFill>
                  <a:schemeClr val="accent1"/>
                </a:solidFill>
                <a:cs typeface="David" pitchFamily="2" charset="-79"/>
              </a:rPr>
              <a:t>TOP 4</a:t>
            </a:r>
            <a:r>
              <a:rPr lang="he-IL" sz="2800" b="1" dirty="0">
                <a:solidFill>
                  <a:schemeClr val="accent1"/>
                </a:solidFill>
                <a:cs typeface="David" pitchFamily="2" charset="-79"/>
              </a:rPr>
              <a:t>)</a:t>
            </a:r>
            <a:endParaRPr lang="he-IL" sz="3600" b="1" dirty="0">
              <a:solidFill>
                <a:schemeClr val="accent1"/>
              </a:solidFill>
              <a:cs typeface="David" pitchFamily="2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49</a:t>
            </a:fld>
            <a:endParaRPr lang="he-IL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1"/>
          </p:nvPr>
        </p:nvSpPr>
        <p:spPr>
          <a:xfrm>
            <a:off x="395536" y="1741512"/>
            <a:ext cx="8370639" cy="4927848"/>
          </a:xfrm>
        </p:spPr>
        <p:txBody>
          <a:bodyPr>
            <a:noAutofit/>
          </a:bodyPr>
          <a:lstStyle/>
          <a:p>
            <a:pPr marL="457200" indent="-457200" fontAlgn="auto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he-IL" sz="1800" b="1" dirty="0">
                <a:latin typeface="David" panose="020E0502060401010101" pitchFamily="34" charset="-79"/>
                <a:cs typeface="David" panose="020E0502060401010101" pitchFamily="34" charset="-79"/>
              </a:rPr>
              <a:t>עיבודים בצוותים והעצמת המדריך- </a:t>
            </a: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הסיפור של הקורס (לשמור על היקפן לאורך כל הקורס!)</a:t>
            </a:r>
          </a:p>
          <a:p>
            <a:pPr marL="457200" indent="-457200" fontAlgn="auto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he-IL" sz="1800" b="1" dirty="0">
                <a:latin typeface="David" panose="020E0502060401010101" pitchFamily="34" charset="-79"/>
                <a:cs typeface="David" panose="020E0502060401010101" pitchFamily="34" charset="-79"/>
              </a:rPr>
              <a:t>מטלות: איכותן, עומסים ואופן ויסותן לאורך השנה</a:t>
            </a: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- דיוק המטלות, תאום ציפיות והוגנות (אורך עבודה, מועד הגשה), פירוז פברואר הקטלני, </a:t>
            </a:r>
            <a:r>
              <a:rPr lang="he-IL" sz="1800" u="sng" dirty="0">
                <a:latin typeface="David" panose="020E0502060401010101" pitchFamily="34" charset="-79"/>
                <a:cs typeface="David" panose="020E0502060401010101" pitchFamily="34" charset="-79"/>
              </a:rPr>
              <a:t>שליטה ברשימת הקריאה</a:t>
            </a: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, מבחני בית</a:t>
            </a:r>
          </a:p>
          <a:p>
            <a:pPr marL="457200" indent="-457200" fontAlgn="auto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he-IL" sz="1800" b="1" dirty="0">
                <a:latin typeface="David" panose="020E0502060401010101" pitchFamily="34" charset="-79"/>
                <a:cs typeface="David" panose="020E0502060401010101" pitchFamily="34" charset="-79"/>
              </a:rPr>
              <a:t>עבודות שנתיות- </a:t>
            </a: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השפעתן על המציאות, משוב על תוכנם, הציונים, הגדרות תפקיד בסגל</a:t>
            </a:r>
          </a:p>
          <a:p>
            <a:pPr marL="457200" indent="-457200" fontAlgn="auto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he-IL" sz="1800" b="1" dirty="0">
                <a:latin typeface="David" panose="020E0502060401010101" pitchFamily="34" charset="-79"/>
                <a:cs typeface="David" panose="020E0502060401010101" pitchFamily="34" charset="-79"/>
              </a:rPr>
              <a:t>רגל כלכלית-</a:t>
            </a: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 לחשוב מחדש על התחום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SzPct val="100000"/>
              <a:buNone/>
              <a:defRPr/>
            </a:pPr>
            <a:r>
              <a:rPr lang="he-IL" sz="1800" b="1" dirty="0">
                <a:latin typeface="David" panose="020E0502060401010101" pitchFamily="34" charset="-79"/>
                <a:cs typeface="David" panose="020E0502060401010101" pitchFamily="34" charset="-79"/>
              </a:rPr>
              <a:t>נוספים:</a:t>
            </a:r>
          </a:p>
          <a:p>
            <a:pPr marL="457200" indent="-457200" fontAlgn="auto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 startAt="5"/>
              <a:defRPr/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פיתוח אישי</a:t>
            </a:r>
          </a:p>
          <a:p>
            <a:pPr marL="457200" indent="-457200" fontAlgn="auto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 startAt="5"/>
              <a:defRPr/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איכות התרגום</a:t>
            </a:r>
          </a:p>
          <a:p>
            <a:pPr marL="457200" indent="-457200" fontAlgn="auto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 startAt="5"/>
              <a:defRPr/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הסדרת הסימולציות</a:t>
            </a:r>
          </a:p>
          <a:p>
            <a:pPr marL="457200" indent="-457200" fontAlgn="auto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 startAt="5"/>
              <a:defRPr/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תפיסת הסיורים</a:t>
            </a:r>
          </a:p>
        </p:txBody>
      </p:sp>
    </p:spTree>
    <p:extLst>
      <p:ext uri="{BB962C8B-B14F-4D97-AF65-F5344CB8AC3E}">
        <p14:creationId xmlns:p14="http://schemas.microsoft.com/office/powerpoint/2010/main" val="723102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dirty="0">
                <a:solidFill>
                  <a:schemeClr val="accent1"/>
                </a:solidFill>
                <a:cs typeface="David" pitchFamily="2" charset="-79"/>
              </a:rPr>
              <a:t>- סימולציות והתנסויות באסטרטגיה -</a:t>
            </a:r>
            <a:endParaRPr lang="he-IL" sz="3200" b="1" dirty="0">
              <a:solidFill>
                <a:schemeClr val="accent1"/>
              </a:solidFill>
              <a:cs typeface="David" pitchFamily="2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5</a:t>
            </a:fld>
            <a:endParaRPr lang="he-IL" dirty="0"/>
          </a:p>
        </p:txBody>
      </p:sp>
      <p:sp>
        <p:nvSpPr>
          <p:cNvPr id="3" name="מלבן: פינות מעוגלות 2">
            <a:extLst>
              <a:ext uri="{FF2B5EF4-FFF2-40B4-BE49-F238E27FC236}">
                <a16:creationId xmlns:a16="http://schemas.microsoft.com/office/drawing/2014/main" id="{073F878B-7395-48EA-AE47-A35E92F6CB39}"/>
              </a:ext>
            </a:extLst>
          </p:cNvPr>
          <p:cNvSpPr/>
          <p:nvPr/>
        </p:nvSpPr>
        <p:spPr>
          <a:xfrm>
            <a:off x="365125" y="1700808"/>
            <a:ext cx="8442647" cy="4896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just">
              <a:lnSpc>
                <a:spcPct val="150000"/>
              </a:lnSpc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לשימור: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מרחב השיעורים העיונים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היה יעיל ותמך בהבנת הנושא והעצים את הלמידה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היקף ההתנסויות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הליווי ע"י המדריכים (יש להקפיד על כך) 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ובעיקר של האלוף חשובה מאוד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בניה איכותית של הידע והיכולת שלנו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. ההתנסות האמצעית (סימולציה מדינית) </a:t>
            </a:r>
            <a:r>
              <a:rPr lang="he-IL" sz="1600" dirty="0" err="1">
                <a:latin typeface="David" panose="020E0502060401010101" pitchFamily="34" charset="-79"/>
                <a:cs typeface="David" panose="020E0502060401010101" pitchFamily="34" charset="-79"/>
              </a:rPr>
              <a:t>איתגרה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ואפשרה למידה איכותית מהתהליך. 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הלמידה מחיכוך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הינה משמעותית והעלתה רובד נוסף.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שמירת רצף העיסוק בתהליך האסטרטגי כנושא ליבה העובר כחוט השני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בכל נושאי הלימוד</a:t>
            </a:r>
          </a:p>
          <a:p>
            <a:pPr algn="just">
              <a:lnSpc>
                <a:spcPct val="150000"/>
              </a:lnSpc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היעדר 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חיבור הסימולציות לעולם הפרקטי-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מינופם למול נעשה בארגונים שונים, בחינתם למול תהליכים אסטרטגיים שבוצעו ולמול מציאות שהתפתחה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לבחון את הסימולציה המדינית 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כאירוע שיא שלישי-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מרובת שחקנים, חיכוך..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סימולציה מדינית- 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יש לאתגר את כלל הקבוצות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, ולא להתמקד רק באלו ה-"אטרקטיביות"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עיתוי 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הסימולציה השלישית- מיד בתום השנייה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. בסוף השנה הראש של האנשים במקום אחר</a:t>
            </a:r>
          </a:p>
        </p:txBody>
      </p:sp>
    </p:spTree>
    <p:extLst>
      <p:ext uri="{BB962C8B-B14F-4D97-AF65-F5344CB8AC3E}">
        <p14:creationId xmlns:p14="http://schemas.microsoft.com/office/powerpoint/2010/main" val="81457859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תחקירי צוותים- סיכום אלוף </a:t>
            </a:r>
            <a:r>
              <a:rPr lang="he-IL" sz="2800" b="1" dirty="0">
                <a:solidFill>
                  <a:schemeClr val="accent1"/>
                </a:solidFill>
                <a:cs typeface="David" pitchFamily="2" charset="-79"/>
              </a:rPr>
              <a:t>(ראשוני)</a:t>
            </a:r>
            <a:endParaRPr lang="he-IL" sz="3600" b="1" dirty="0">
              <a:solidFill>
                <a:schemeClr val="accent1"/>
              </a:solidFill>
              <a:cs typeface="David" pitchFamily="2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50</a:t>
            </a:fld>
            <a:endParaRPr lang="he-IL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1"/>
          </p:nvPr>
        </p:nvSpPr>
        <p:spPr>
          <a:xfrm>
            <a:off x="395536" y="1741512"/>
            <a:ext cx="8370639" cy="4927848"/>
          </a:xfrm>
        </p:spPr>
        <p:txBody>
          <a:bodyPr>
            <a:noAutofit/>
          </a:bodyPr>
          <a:lstStyle/>
          <a:p>
            <a:pPr marL="0" indent="0"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עבודה  שנתית-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בחירת נושא העבודה-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מתח בין 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בחירה חופשית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(</a:t>
            </a:r>
            <a:r>
              <a:rPr lang="he-IL" sz="1600" dirty="0" err="1">
                <a:latin typeface="David" panose="020E0502060401010101" pitchFamily="34" charset="-79"/>
                <a:cs typeface="David" panose="020E0502060401010101" pitchFamily="34" charset="-79"/>
              </a:rPr>
              <a:t>עמ"ט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וכו') </a:t>
            </a:r>
            <a:r>
              <a:rPr lang="en-US" sz="1600" dirty="0">
                <a:latin typeface="David" panose="020E0502060401010101" pitchFamily="34" charset="-79"/>
                <a:cs typeface="David" panose="020E0502060401010101" pitchFamily="34" charset="-79"/>
              </a:rPr>
              <a:t>Vs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ליציאה מאזור נוחות </a:t>
            </a:r>
            <a:r>
              <a:rPr lang="en-US" sz="1600" dirty="0">
                <a:latin typeface="David" panose="020E0502060401010101" pitchFamily="34" charset="-79"/>
                <a:cs typeface="David" panose="020E0502060401010101" pitchFamily="34" charset="-79"/>
              </a:rPr>
              <a:t>Vs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כפייה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('הנחתה' מהארגון). אנו במסע אישי ולא נכפה נושא! כן 'נשכנע' את הלומד לצאת מאזור הנוחות.</a:t>
            </a:r>
          </a:p>
          <a:p>
            <a:pPr marL="320675" lvl="1" indent="0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- במידת האפשר על העבודות ל'התחכך' עם המציאות- חלק ממוטיבציית הלומד וכלי לבדיקת איכותן!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אשכולות-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הרחבת  הנושא בכפוף לתחקיר אשכול מפקד (מאפשר אימפקט ארגוני, קב' למידה ללומד..)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חשיפת העבודות-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העלאה לרשת, רשימת תקצירים מדוורת, </a:t>
            </a:r>
            <a:r>
              <a:rPr lang="en-US" sz="1600" dirty="0">
                <a:latin typeface="David" panose="020E0502060401010101" pitchFamily="34" charset="-79"/>
                <a:cs typeface="David" panose="020E0502060401010101" pitchFamily="34" charset="-79"/>
              </a:rPr>
              <a:t>Ted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sz="1600" dirty="0" err="1">
                <a:latin typeface="David" panose="020E0502060401010101" pitchFamily="34" charset="-79"/>
                <a:cs typeface="David" panose="020E0502060401010101" pitchFamily="34" charset="-79"/>
              </a:rPr>
              <a:t>פייסבוק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, פוסטר (א.ש), כנס (חג </a:t>
            </a:r>
            <a:r>
              <a:rPr lang="he-IL" sz="1600" dirty="0" err="1"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הסדרת תפקידי סגל </a:t>
            </a:r>
            <a:r>
              <a:rPr lang="he-IL" sz="1600" dirty="0" err="1"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בתחום העבודה השנתית (מנחה, אוריינית, מדריך צוות, מדריכה אקדמית)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בודק שני-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נותן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תוקף ומהימנות לציון, עליו להעיר הערות לעבודה, יש ליידע את החניכים  על קיומו (ידיעון), בדיקה ע"י חניך (א.ש)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עומס הלימוד-</a:t>
            </a:r>
          </a:p>
          <a:p>
            <a:pPr marL="0" indent="0" algn="ctr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r>
              <a:rPr lang="he-IL" sz="18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האתגר- </a:t>
            </a:r>
            <a:r>
              <a:rPr lang="he-IL" sz="1800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שיפור הלומד </a:t>
            </a:r>
            <a:r>
              <a:rPr lang="he-IL" sz="1800" u="sng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במקום בו הוא חלש </a:t>
            </a:r>
            <a:r>
              <a:rPr lang="he-IL" sz="1800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דרך המטלות וכלים נוספים (חליפה אישית)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קביעת 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היקף קריאה אינטגרטיבי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(רוחבי) והוצאת 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מקראה שבועית. פורטל </a:t>
            </a:r>
            <a:r>
              <a:rPr lang="he-IL" sz="1600" b="1" dirty="0" err="1"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- דורש הסדרה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הידוק מנגנוני בקרת הסגל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(פוטנציומטר) והוספת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 טבלת מטלות נוספות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עם דירוג העומס היחסי שלהן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קידום 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תחום מבחני הבית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במקום מטלה או מבחן כיתה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19088" lvl="1" indent="-319088" fontAlgn="auto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5049494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b="1" dirty="0">
                <a:solidFill>
                  <a:schemeClr val="accent1"/>
                </a:solidFill>
                <a:cs typeface="David" pitchFamily="2" charset="-79"/>
              </a:rPr>
              <a:t>אינטגרציה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51</a:t>
            </a:fld>
            <a:endParaRPr lang="he-IL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1"/>
          </p:nvPr>
        </p:nvSpPr>
        <p:spPr>
          <a:xfrm>
            <a:off x="354965" y="1556792"/>
            <a:ext cx="8442647" cy="4824584"/>
          </a:xfrm>
        </p:spPr>
        <p:txBody>
          <a:bodyPr>
            <a:no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dirty="0" err="1">
                <a:latin typeface="David" panose="020E0502060401010101" pitchFamily="34" charset="-79"/>
                <a:cs typeface="David" panose="020E0502060401010101" pitchFamily="34" charset="-79"/>
              </a:rPr>
              <a:t>הכח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600" dirty="0" err="1">
                <a:latin typeface="David" panose="020E0502060401010101" pitchFamily="34" charset="-79"/>
                <a:cs typeface="David" panose="020E0502060401010101" pitchFamily="34" charset="-79"/>
              </a:rPr>
              <a:t>האמיתי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של </a:t>
            </a:r>
            <a:r>
              <a:rPr lang="he-IL" sz="1600" dirty="0" err="1">
                <a:latin typeface="David" panose="020E0502060401010101" pitchFamily="34" charset="-79"/>
                <a:cs typeface="David" panose="020E0502060401010101" pitchFamily="34" charset="-79"/>
              </a:rPr>
              <a:t>המב"ל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– 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החניכים!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(אבל..)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לימודי אסטרטגיה-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חוזקם </a:t>
            </a:r>
            <a:r>
              <a:rPr lang="he-IL" sz="1600" u="sng" dirty="0">
                <a:latin typeface="David" panose="020E0502060401010101" pitchFamily="34" charset="-79"/>
                <a:cs typeface="David" panose="020E0502060401010101" pitchFamily="34" charset="-79"/>
              </a:rPr>
              <a:t>בהגעה לשליטה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במתודולוגיית העיצוב (תחושת מסוגלות כבכיר). </a:t>
            </a:r>
            <a:r>
              <a:rPr lang="he-IL" sz="1600" dirty="0" err="1">
                <a:latin typeface="David" panose="020E0502060401010101" pitchFamily="34" charset="-79"/>
                <a:cs typeface="David" panose="020E0502060401010101" pitchFamily="34" charset="-79"/>
              </a:rPr>
              <a:t>לפרמל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את תפיסת הלמידה תוך שמירת דרגות חופש למפקד </a:t>
            </a:r>
            <a:r>
              <a:rPr lang="he-IL" sz="1600" dirty="0" err="1">
                <a:latin typeface="David" panose="020E0502060401010101" pitchFamily="34" charset="-79"/>
                <a:cs typeface="David" panose="020E0502060401010101" pitchFamily="34" charset="-79"/>
              </a:rPr>
              <a:t>המב"ל</a:t>
            </a: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המדריך-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התקדמנו כברת דרך, קיימת עוד קפיצת מדרגה (ליווי עבודה שנתית, הערכה ומישוב, חניכה באסטרטגיה, ליווי ובקרת מטלות, עיבוד צוותי מתקדם). שמירת כוחות לאורך השנה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עבודה שנתית- (א)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החניך במרכז! 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(ב)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נקודת העבודה למול שלל אתגרי השנה</a:t>
            </a:r>
            <a:r>
              <a:rPr lang="en-US" sz="1600" dirty="0">
                <a:latin typeface="David" panose="020E0502060401010101" pitchFamily="34" charset="-79"/>
                <a:cs typeface="David" panose="020E0502060401010101" pitchFamily="34" charset="-79"/>
              </a:rPr>
              <a:t>;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(ג)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מעגל הזנה והפצה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רוחב (לימוד </a:t>
            </a:r>
            <a:r>
              <a:rPr lang="he-IL" sz="1600" b="1" dirty="0" err="1">
                <a:latin typeface="David" panose="020E0502060401010101" pitchFamily="34" charset="-79"/>
                <a:cs typeface="David" panose="020E0502060401010101" pitchFamily="34" charset="-79"/>
              </a:rPr>
              <a:t>בטל"ם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) </a:t>
            </a:r>
            <a:r>
              <a:rPr lang="en-US" sz="1600" b="1" dirty="0">
                <a:latin typeface="David" panose="020E0502060401010101" pitchFamily="34" charset="-79"/>
                <a:cs typeface="David" panose="020E0502060401010101" pitchFamily="34" charset="-79"/>
              </a:rPr>
              <a:t>Vs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 עומק תוכני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וקידום החשיבה 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(לימוד אסטרטגיה)-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תעלומה מרכזית (ריקון העגלה?)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אקדמיה-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המשך '</a:t>
            </a:r>
            <a:r>
              <a:rPr lang="he-IL" sz="1600" dirty="0" err="1">
                <a:latin typeface="David" panose="020E0502060401010101" pitchFamily="34" charset="-79"/>
                <a:cs typeface="David" panose="020E0502060401010101" pitchFamily="34" charset="-79"/>
              </a:rPr>
              <a:t>מיבו"ל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' לקורסים האקדמיים (עיבודים, לימוד בקבוצות, סמינר מרוכז..)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אשכול בכירות-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הושקו יכולות רבות בפיתוח האישי. לתחקר ולהתקדם. פוטנציאל רב לסגל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לומדים בינ"ל –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בחינת יעדי התוכנית (דשדוש בנקודת עבודה בינונית מינוס)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נשיאות ואתיקה של בכירות-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אליפות</a:t>
            </a: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19088" lvl="1" indent="-319088" fontAlgn="auto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: פינות מעוגלות 5">
            <a:extLst>
              <a:ext uri="{FF2B5EF4-FFF2-40B4-BE49-F238E27FC236}">
                <a16:creationId xmlns:a16="http://schemas.microsoft.com/office/drawing/2014/main" id="{866ABD52-48B6-4841-BAD2-55C241E3A767}"/>
              </a:ext>
            </a:extLst>
          </p:cNvPr>
          <p:cNvSpPr/>
          <p:nvPr/>
        </p:nvSpPr>
        <p:spPr>
          <a:xfrm>
            <a:off x="179512" y="6381376"/>
            <a:ext cx="8784976" cy="432000"/>
          </a:xfrm>
          <a:prstGeom prst="roundRect">
            <a:avLst/>
          </a:prstGeom>
          <a:solidFill>
            <a:srgbClr val="FDD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Learn in MABAL as you will learn as a senior in the real world</a:t>
            </a:r>
            <a:endParaRPr lang="he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13998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b="1" dirty="0">
                <a:solidFill>
                  <a:schemeClr val="accent1"/>
                </a:solidFill>
                <a:cs typeface="David" pitchFamily="2" charset="-79"/>
              </a:rPr>
              <a:t>אינטגרציה- המשך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52</a:t>
            </a:fld>
            <a:endParaRPr lang="he-IL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1"/>
          </p:nvPr>
        </p:nvSpPr>
        <p:spPr>
          <a:xfrm>
            <a:off x="395536" y="1741512"/>
            <a:ext cx="8370639" cy="4927848"/>
          </a:xfrm>
        </p:spPr>
        <p:txBody>
          <a:bodyPr>
            <a:noAutofit/>
          </a:bodyPr>
          <a:lstStyle/>
          <a:p>
            <a:pPr marL="0" indent="0"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מה לא עלה השנה במשוב?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מיצוי החניך וניסיונו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במב"ל (סימולציות, עיבודים </a:t>
            </a:r>
            <a:r>
              <a:rPr lang="he-IL" sz="1600" dirty="0" err="1">
                <a:latin typeface="David" panose="020E0502060401010101" pitchFamily="34" charset="-79"/>
                <a:cs typeface="David" panose="020E0502060401010101" pitchFamily="34" charset="-79"/>
              </a:rPr>
              <a:t>צוותיים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וסיורים, במות חניך..)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תפקיד המדריך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(השיח התגלגל </a:t>
            </a:r>
            <a:r>
              <a:rPr lang="he-IL" sz="1600" dirty="0" err="1">
                <a:latin typeface="David" panose="020E0502060401010101" pitchFamily="34" charset="-79"/>
                <a:cs typeface="David" panose="020E0502060401010101" pitchFamily="34" charset="-79"/>
              </a:rPr>
              <a:t>להאם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להגדירו 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כמדריך או מפקד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הטרוניות כלפי 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אוניברסיטת חיפה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הידלדלו (המתח עבר לצורך בתואר שני כלל)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עם הפנים קדימה: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לימוד אנגלית-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הטמעת התפיסה החדשה של למידה יחידנית! (לא יתרחש וולונטרית)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סיור מזרח בצוותי חקירה-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בניין </a:t>
            </a:r>
            <a:r>
              <a:rPr lang="he-IL" sz="1600" dirty="0" err="1">
                <a:latin typeface="David" panose="020E0502060401010101" pitchFamily="34" charset="-79"/>
                <a:cs typeface="David" panose="020E0502060401010101" pitchFamily="34" charset="-79"/>
              </a:rPr>
              <a:t>כח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ארוך טווח במב"ל. דורש הכנה מעונת התשתית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תפקידו של 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פרופ' בן ארצי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במערכת </a:t>
            </a:r>
            <a:r>
              <a:rPr lang="he-IL" sz="1600" dirty="0" err="1">
                <a:latin typeface="David" panose="020E0502060401010101" pitchFamily="34" charset="-79"/>
                <a:cs typeface="David" panose="020E0502060401010101" pitchFamily="34" charset="-79"/>
              </a:rPr>
              <a:t>המב"ל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?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תהליך עיצוב מ"ו-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קביעת נקודות ע"ג גרף שנתי (שלא 'נופתע שוב')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0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19088" lvl="1" indent="-319088" fontAlgn="auto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6564567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b="1" dirty="0">
                <a:solidFill>
                  <a:schemeClr val="accent1"/>
                </a:solidFill>
                <a:cs typeface="David" pitchFamily="2" charset="-79"/>
              </a:rPr>
              <a:t>זה שעולה וזה שיורד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53</a:t>
            </a:fld>
            <a:endParaRPr lang="he-IL" dirty="0"/>
          </a:p>
        </p:txBody>
      </p:sp>
      <p:sp>
        <p:nvSpPr>
          <p:cNvPr id="7" name="מציין מיקום תוכן 4">
            <a:extLst>
              <a:ext uri="{FF2B5EF4-FFF2-40B4-BE49-F238E27FC236}">
                <a16:creationId xmlns:a16="http://schemas.microsoft.com/office/drawing/2014/main" id="{8CFA6E3E-0E7E-436C-A579-0BD7F27BF69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789171" y="1741512"/>
            <a:ext cx="4175318" cy="4927848"/>
          </a:xfrm>
        </p:spPr>
        <p:txBody>
          <a:bodyPr>
            <a:noAutofit/>
          </a:bodyPr>
          <a:lstStyle/>
          <a:p>
            <a:pPr marL="0" indent="0"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זה שעולה: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יום עיון תקציב המדינה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ימי עיון סייבר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פיתוח חשיבה אסטרטגית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השלמה בין </a:t>
            </a:r>
            <a:r>
              <a:rPr lang="he-IL" sz="1800" dirty="0" err="1">
                <a:latin typeface="David" panose="020E0502060401010101" pitchFamily="34" charset="-79"/>
                <a:cs typeface="David" panose="020E0502060401010101" pitchFamily="34" charset="-79"/>
              </a:rPr>
              <a:t>תוכנית</a:t>
            </a: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800" dirty="0" err="1"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 לתואר השני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מיצוי ניסיון החניך בלמידה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העלתה מוטיבציה להעמיק בנושאים שנלמדו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חיזוק יכולות ביטוי בכתב ובע"פ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חשיבות הטרוגניות החניכים בלימודים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19088" lvl="1" indent="-319088" fontAlgn="auto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ציין מיקום תוכן 4">
            <a:extLst>
              <a:ext uri="{FF2B5EF4-FFF2-40B4-BE49-F238E27FC236}">
                <a16:creationId xmlns:a16="http://schemas.microsoft.com/office/drawing/2014/main" id="{3A30AA50-C513-4F56-9DEE-6373AC487949}"/>
              </a:ext>
            </a:extLst>
          </p:cNvPr>
          <p:cNvSpPr txBox="1">
            <a:spLocks/>
          </p:cNvSpPr>
          <p:nvPr/>
        </p:nvSpPr>
        <p:spPr bwMode="auto">
          <a:xfrm>
            <a:off x="132244" y="1741512"/>
            <a:ext cx="4295740" cy="4927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19088" indent="-319088" algn="r" rtl="1" fontAlgn="base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r" rtl="1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r" rtl="1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r" rtl="1" fontAlgn="base">
              <a:spcBef>
                <a:spcPts val="400"/>
              </a:spcBef>
              <a:spcAft>
                <a:spcPct val="0"/>
              </a:spcAft>
              <a:buClr>
                <a:srgbClr val="0BD0D9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r" rtl="1" fontAlgn="base">
              <a:spcBef>
                <a:spcPts val="4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r" rtl="1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r" rtl="1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r" rtl="1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r" rtl="1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None/>
              <a:defRPr/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זה שיורד: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סיור רוסיה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יום עיון </a:t>
            </a:r>
            <a:r>
              <a:rPr lang="he-IL" sz="1800" dirty="0" err="1">
                <a:latin typeface="David" panose="020E0502060401010101" pitchFamily="34" charset="-79"/>
                <a:cs typeface="David" panose="020E0502060401010101" pitchFamily="34" charset="-79"/>
              </a:rPr>
              <a:t>דבל"א</a:t>
            </a: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תמונה כוללת לגבי ביטחון לאומי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איזון בין עומק לרוחב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לא סייעה לגבש תובנות ובעיצוב תפיסה כבכיר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עומס רב מידיי </a:t>
            </a:r>
            <a:r>
              <a:rPr lang="he-IL" sz="1800" dirty="0" err="1">
                <a:latin typeface="David" panose="020E0502060401010101" pitchFamily="34" charset="-79"/>
                <a:cs typeface="David" panose="020E0502060401010101" pitchFamily="34" charset="-79"/>
              </a:rPr>
              <a:t>ואיתו</a:t>
            </a: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 היקף הדרישות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None/>
              <a:defRPr/>
            </a:pP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None/>
              <a:defRPr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None/>
              <a:defRPr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None/>
              <a:defRPr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19088" lvl="1" indent="-319088" fontAlgn="auto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9268880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לקחים מרכזיים מחזור מ"ד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54</a:t>
            </a:fld>
            <a:endParaRPr lang="he-IL" dirty="0"/>
          </a:p>
        </p:txBody>
      </p:sp>
      <p:graphicFrame>
        <p:nvGraphicFramePr>
          <p:cNvPr id="3" name="דיאגרמה 2">
            <a:extLst>
              <a:ext uri="{FF2B5EF4-FFF2-40B4-BE49-F238E27FC236}">
                <a16:creationId xmlns:a16="http://schemas.microsoft.com/office/drawing/2014/main" id="{08B56C26-F068-4662-B80A-5DE324B82B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0398950"/>
              </p:ext>
            </p:extLst>
          </p:nvPr>
        </p:nvGraphicFramePr>
        <p:xfrm>
          <a:off x="1451992" y="1613024"/>
          <a:ext cx="6864424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8723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dirty="0">
                <a:solidFill>
                  <a:schemeClr val="accent1"/>
                </a:solidFill>
                <a:cs typeface="David" pitchFamily="2" charset="-79"/>
              </a:rPr>
              <a:t>- סימולציות והתנסויות באסטרטגיה -</a:t>
            </a:r>
            <a:endParaRPr lang="he-IL" sz="3200" b="1" dirty="0">
              <a:solidFill>
                <a:schemeClr val="accent1"/>
              </a:solidFill>
              <a:cs typeface="David" pitchFamily="2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6</a:t>
            </a:fld>
            <a:endParaRPr lang="he-IL" dirty="0"/>
          </a:p>
        </p:txBody>
      </p:sp>
      <p:sp>
        <p:nvSpPr>
          <p:cNvPr id="3" name="מלבן: פינות מעוגלות 2">
            <a:extLst>
              <a:ext uri="{FF2B5EF4-FFF2-40B4-BE49-F238E27FC236}">
                <a16:creationId xmlns:a16="http://schemas.microsoft.com/office/drawing/2014/main" id="{073F878B-7395-48EA-AE47-A35E92F6CB39}"/>
              </a:ext>
            </a:extLst>
          </p:cNvPr>
          <p:cNvSpPr/>
          <p:nvPr/>
        </p:nvSpPr>
        <p:spPr>
          <a:xfrm>
            <a:off x="365125" y="2204864"/>
            <a:ext cx="8442647" cy="374441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>
              <a:lnSpc>
                <a:spcPct val="150000"/>
              </a:lnSpc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מה לקחת מלימודי האסטרטגיה ומצורת החשיבה אותו תוכל ליישם בארגונך: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הבאת מומחי תוכן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לשם העמקת הלימוד בתחום מסוים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קבוצות למידה קטנות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בעלות יעילות גבוהה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הבניית תהליך הלמידה וחשיבות עיצובו מראש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תהליך עיצוב מובנה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ומוסדר (</a:t>
            </a:r>
            <a:r>
              <a:rPr lang="he-IL" sz="2000" dirty="0" err="1">
                <a:latin typeface="David" panose="020E0502060401010101" pitchFamily="34" charset="-79"/>
                <a:cs typeface="David" panose="020E0502060401010101" pitchFamily="34" charset="-79"/>
              </a:rPr>
              <a:t>המתדולוגיה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עוזרת)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הבנה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שהמציאות לעולם משתנה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ונדרש כבכיר אצבע על הדופק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זיהוי מתי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האסטרטגיה מיצתה את עצמה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ואז ביצוע חקירה אחורה</a:t>
            </a:r>
          </a:p>
        </p:txBody>
      </p:sp>
    </p:spTree>
    <p:extLst>
      <p:ext uri="{BB962C8B-B14F-4D97-AF65-F5344CB8AC3E}">
        <p14:creationId xmlns:p14="http://schemas.microsoft.com/office/powerpoint/2010/main" val="330574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קורס מודיעין לבכירים, ד"ר </a:t>
            </a:r>
            <a:r>
              <a:rPr lang="he-IL" sz="3200" b="1" dirty="0" err="1">
                <a:solidFill>
                  <a:schemeClr val="accent1"/>
                </a:solidFill>
                <a:cs typeface="David" pitchFamily="2" charset="-79"/>
              </a:rPr>
              <a:t>ג'וש</a:t>
            </a: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 </a:t>
            </a:r>
            <a:r>
              <a:rPr lang="he-IL" sz="3200" b="1" dirty="0" err="1">
                <a:solidFill>
                  <a:schemeClr val="accent1"/>
                </a:solidFill>
                <a:cs typeface="David" pitchFamily="2" charset="-79"/>
              </a:rPr>
              <a:t>קרסנא</a:t>
            </a: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 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7</a:t>
            </a:fld>
            <a:endParaRPr lang="he-IL" dirty="0"/>
          </a:p>
        </p:txBody>
      </p:sp>
      <p:graphicFrame>
        <p:nvGraphicFramePr>
          <p:cNvPr id="2" name="טבלה 1">
            <a:extLst>
              <a:ext uri="{FF2B5EF4-FFF2-40B4-BE49-F238E27FC236}">
                <a16:creationId xmlns:a16="http://schemas.microsoft.com/office/drawing/2014/main" id="{B7E90941-4728-43BE-BEFF-8A3859D62B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840729"/>
              </p:ext>
            </p:extLst>
          </p:nvPr>
        </p:nvGraphicFramePr>
        <p:xfrm>
          <a:off x="365125" y="1700808"/>
          <a:ext cx="8502675" cy="2520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110803">
                  <a:extLst>
                    <a:ext uri="{9D8B030D-6E8A-4147-A177-3AD203B41FA5}">
                      <a16:colId xmlns:a16="http://schemas.microsoft.com/office/drawing/2014/main" val="2120328034"/>
                    </a:ext>
                  </a:extLst>
                </a:gridCol>
                <a:gridCol w="1347968">
                  <a:extLst>
                    <a:ext uri="{9D8B030D-6E8A-4147-A177-3AD203B41FA5}">
                      <a16:colId xmlns:a16="http://schemas.microsoft.com/office/drawing/2014/main" val="794359496"/>
                    </a:ext>
                  </a:extLst>
                </a:gridCol>
                <a:gridCol w="1347968">
                  <a:extLst>
                    <a:ext uri="{9D8B030D-6E8A-4147-A177-3AD203B41FA5}">
                      <a16:colId xmlns:a16="http://schemas.microsoft.com/office/drawing/2014/main" val="2475736444"/>
                    </a:ext>
                  </a:extLst>
                </a:gridCol>
                <a:gridCol w="1347968">
                  <a:extLst>
                    <a:ext uri="{9D8B030D-6E8A-4147-A177-3AD203B41FA5}">
                      <a16:colId xmlns:a16="http://schemas.microsoft.com/office/drawing/2014/main" val="2768216770"/>
                    </a:ext>
                  </a:extLst>
                </a:gridCol>
                <a:gridCol w="1347968">
                  <a:extLst>
                    <a:ext uri="{9D8B030D-6E8A-4147-A177-3AD203B41FA5}">
                      <a16:colId xmlns:a16="http://schemas.microsoft.com/office/drawing/2014/main" val="11602057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השאלה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ממוצע כללי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צה"ל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מע' ביטחון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בינ"ל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9901928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הקורס השיג את מטרותיו?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kumimoji="0" lang="he-IL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6822357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איכות ההוראה בקורס?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kumimoji="0" lang="he-IL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146106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הקורס אתגר מחשבתית?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u="sng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kumimoji="0" lang="he-IL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0825508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מידת רלוונטיות הקורס לעתידי?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kumimoji="0" lang="he-IL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801328"/>
                  </a:ext>
                </a:extLst>
              </a:tr>
            </a:tbl>
          </a:graphicData>
        </a:graphic>
      </p:graphicFrame>
      <p:sp>
        <p:nvSpPr>
          <p:cNvPr id="3" name="מלבן: פינות מעוגלות 2">
            <a:extLst>
              <a:ext uri="{FF2B5EF4-FFF2-40B4-BE49-F238E27FC236}">
                <a16:creationId xmlns:a16="http://schemas.microsoft.com/office/drawing/2014/main" id="{073F878B-7395-48EA-AE47-A35E92F6CB39}"/>
              </a:ext>
            </a:extLst>
          </p:cNvPr>
          <p:cNvSpPr/>
          <p:nvPr/>
        </p:nvSpPr>
        <p:spPr>
          <a:xfrm>
            <a:off x="365125" y="4437112"/>
            <a:ext cx="8442647" cy="22322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לשימור: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צפייה מודרכת בסרטים ושימוש בשיטות למידה מגוונות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רצף הקורס-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נדרשה הבניה וארגון מחודשים. פריסה ע"פ טווח זמן ארוך מידיי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חשיבה מחודשת על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תכני הקורס-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'יישור קו' עם החניכים על מודיעין בסיסי, מענה לבקיאים ו'מיטיבי לכת'</a:t>
            </a:r>
          </a:p>
        </p:txBody>
      </p:sp>
    </p:spTree>
    <p:extLst>
      <p:ext uri="{BB962C8B-B14F-4D97-AF65-F5344CB8AC3E}">
        <p14:creationId xmlns:p14="http://schemas.microsoft.com/office/powerpoint/2010/main" val="976555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סיורים גיאוגרפיים 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8</a:t>
            </a:fld>
            <a:endParaRPr lang="he-IL" dirty="0"/>
          </a:p>
        </p:txBody>
      </p:sp>
      <p:graphicFrame>
        <p:nvGraphicFramePr>
          <p:cNvPr id="3" name="טבלה 2">
            <a:extLst>
              <a:ext uri="{FF2B5EF4-FFF2-40B4-BE49-F238E27FC236}">
                <a16:creationId xmlns:a16="http://schemas.microsoft.com/office/drawing/2014/main" id="{D6AD1748-BFDC-4B13-9E57-6D0003BD2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640235"/>
              </p:ext>
            </p:extLst>
          </p:nvPr>
        </p:nvGraphicFramePr>
        <p:xfrm>
          <a:off x="744136" y="1844824"/>
          <a:ext cx="8100000" cy="454710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708000">
                  <a:extLst>
                    <a:ext uri="{9D8B030D-6E8A-4147-A177-3AD203B41FA5}">
                      <a16:colId xmlns:a16="http://schemas.microsoft.com/office/drawing/2014/main" val="164448059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4261144637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993708000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778446617"/>
                    </a:ext>
                  </a:extLst>
                </a:gridCol>
              </a:tblGrid>
              <a:tr h="920341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סיורים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מ"ד</a:t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השיג את מטרותיו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מ"ג </a:t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השיג את מטרותיו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6843384"/>
                  </a:ext>
                </a:extLst>
              </a:tr>
              <a:tr h="533220">
                <a:tc>
                  <a:txBody>
                    <a:bodyPr/>
                    <a:lstStyle/>
                    <a:p>
                      <a:pPr algn="r" rtl="1"/>
                      <a:r>
                        <a:rPr lang="he-IL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ירושלים: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400" b="1" dirty="0">
                          <a:solidFill>
                            <a:srgbClr val="FF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</a:t>
                      </a:r>
                      <a:endParaRPr kumimoji="0" lang="he-IL" sz="2400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2400" b="0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5.41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7659335"/>
                  </a:ext>
                </a:extLst>
              </a:tr>
              <a:tr h="533220">
                <a:tc gridSpan="4">
                  <a:txBody>
                    <a:bodyPr/>
                    <a:lstStyle/>
                    <a:p>
                      <a:pPr marL="0" algn="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8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לשימור:</a:t>
                      </a:r>
                    </a:p>
                    <a:p>
                      <a:pPr marL="342900" indent="-342900" algn="r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0" lang="he-IL" sz="16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הגעה למקומות שלא ניתן להגיע ללא </a:t>
                      </a:r>
                      <a:r>
                        <a:rPr kumimoji="0" lang="he-IL" sz="1600" b="0" kern="1200" dirty="0" err="1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מב"ל</a:t>
                      </a:r>
                      <a:r>
                        <a:rPr kumimoji="0" lang="he-IL" sz="16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. מזרח העיר</a:t>
                      </a:r>
                    </a:p>
                    <a:p>
                      <a:pPr marL="342900" indent="-342900" algn="r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0" lang="he-IL" sz="16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שיחה עם ראש העיר</a:t>
                      </a:r>
                    </a:p>
                    <a:p>
                      <a:pPr marL="0" indent="0" algn="r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0" lang="he-IL" sz="18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לשיפור:</a:t>
                      </a:r>
                    </a:p>
                    <a:p>
                      <a:pPr marL="342900" indent="-342900" algn="r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0" lang="he-IL" sz="20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נדרש </a:t>
                      </a:r>
                      <a:r>
                        <a:rPr kumimoji="0" lang="he-IL" sz="20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 בן יומיים </a:t>
                      </a:r>
                      <a:r>
                        <a:rPr kumimoji="0" lang="he-IL" sz="20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לאור מורכבות העיר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400" b="0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0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400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2155592"/>
                  </a:ext>
                </a:extLst>
              </a:tr>
              <a:tr h="533220">
                <a:tc>
                  <a:txBody>
                    <a:bodyPr/>
                    <a:lstStyle/>
                    <a:p>
                      <a:pPr marL="0" algn="r" rtl="1" eaLnBrk="1" latinLnBrk="0" hangingPunct="1"/>
                      <a:r>
                        <a:rPr kumimoji="0" lang="he-IL" sz="2000" b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 בקעה: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4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</a:t>
                      </a:r>
                      <a:endParaRPr lang="he-IL" sz="2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0850299"/>
                  </a:ext>
                </a:extLst>
              </a:tr>
              <a:tr h="533220">
                <a:tc gridSpan="4">
                  <a:txBody>
                    <a:bodyPr/>
                    <a:lstStyle/>
                    <a:p>
                      <a:pPr marL="0" algn="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8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לשימור:</a:t>
                      </a:r>
                    </a:p>
                    <a:p>
                      <a:pPr marL="342900" indent="-342900" algn="r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0" lang="he-IL" sz="16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בחירת מקומות ביקור מצוינת. יריחו</a:t>
                      </a:r>
                    </a:p>
                    <a:p>
                      <a:pPr marL="0" indent="0" algn="r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0" lang="he-IL" sz="18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לשיפור:</a:t>
                      </a:r>
                    </a:p>
                    <a:p>
                      <a:pPr marL="342900" indent="-342900" algn="r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0" lang="he-IL" sz="16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אפשרות חיבור לסיור בירדן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400" b="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400" b="1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400" b="1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2544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231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סיורים גיאוגרפיים 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9</a:t>
            </a:fld>
            <a:endParaRPr lang="he-IL" dirty="0"/>
          </a:p>
        </p:txBody>
      </p:sp>
      <p:sp>
        <p:nvSpPr>
          <p:cNvPr id="3" name="מלבן: פינות מעוגלות 2">
            <a:extLst>
              <a:ext uri="{FF2B5EF4-FFF2-40B4-BE49-F238E27FC236}">
                <a16:creationId xmlns:a16="http://schemas.microsoft.com/office/drawing/2014/main" id="{073F878B-7395-48EA-AE47-A35E92F6CB39}"/>
              </a:ext>
            </a:extLst>
          </p:cNvPr>
          <p:cNvSpPr/>
          <p:nvPr/>
        </p:nvSpPr>
        <p:spPr>
          <a:xfrm>
            <a:off x="365125" y="1700807"/>
            <a:ext cx="8442647" cy="388843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הסתכלות אינטגרטיבית על סיורים גיאוגרפיים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נקודות לשימור: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חלוקת אחריות בין צוותים, הכנה במליאה, יציאה לסיור ועיבוד צוותי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לוודא איזון בין מרכיבי </a:t>
            </a:r>
            <a:r>
              <a:rPr lang="he-IL" sz="1600" dirty="0" err="1">
                <a:latin typeface="David" panose="020E0502060401010101" pitchFamily="34" charset="-79"/>
                <a:cs typeface="David" panose="020E0502060401010101" pitchFamily="34" charset="-79"/>
              </a:rPr>
              <a:t>הבטל"ם</a:t>
            </a: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פרופ' יוסי בן ארצי- דמות מפתח בסיורים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לשמור על הגיבוש הקבוצתי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הסתכלות אינטגרטיבית על סיורים גיאוגרפיים,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לא להעמיס, ההרגשה שנוגעים בהכל ולא נוגעים לעומק (להימנע מריבוי תנועה)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לאחד סיורי צפון ולצמצם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היסטוריית הבדואים זכתה למשקל כבד</a:t>
            </a:r>
          </a:p>
        </p:txBody>
      </p:sp>
    </p:spTree>
    <p:extLst>
      <p:ext uri="{BB962C8B-B14F-4D97-AF65-F5344CB8AC3E}">
        <p14:creationId xmlns:p14="http://schemas.microsoft.com/office/powerpoint/2010/main" val="26353672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חציון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חציון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חציון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עיצוב ברירת מחדל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עיצוב ברירת מחדל">
      <a:majorFont>
        <a:latin typeface="Arial"/>
        <a:ea typeface=""/>
        <a:cs typeface="Guttman Hatzvi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עיצוב ברירת מחד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חידושים בהדבמ">
  <a:themeElements>
    <a:clrScheme name="טכני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  <a:effectLst/>
      </a:spPr>
      <a:bodyPr vert="horz" wrap="square" lIns="91440" tIns="45720" rIns="91440" bIns="45720" numCol="1" rtlCol="1" anchor="ctr" anchorCtr="0" compatLnSpc="1">
        <a:prstTxWarp prst="textNoShape">
          <a:avLst/>
        </a:prstTxWarp>
        <a:spAutoFit/>
      </a:bodyPr>
      <a:lstStyle>
        <a:defPPr marL="0" marR="0" indent="0" algn="r" defTabSz="914400" rtl="1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200" b="1" i="0" u="none" strike="noStrike" kern="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חידושים בהדבמ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  <a:effectLst/>
      </a:spPr>
      <a:bodyPr vert="horz" wrap="square" lIns="91440" tIns="45720" rIns="91440" bIns="45720" numCol="1" rtlCol="1" anchor="ctr" anchorCtr="0" compatLnSpc="1">
        <a:prstTxWarp prst="textNoShape">
          <a:avLst/>
        </a:prstTxWarp>
        <a:spAutoFit/>
      </a:bodyPr>
      <a:lstStyle>
        <a:defPPr marL="0" marR="0" indent="0" algn="r" defTabSz="914400" rtl="1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200" b="1" i="0" u="none" strike="noStrike" kern="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חידושים בהדבמ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  <a:effectLst/>
      </a:spPr>
      <a:bodyPr vert="horz" wrap="square" lIns="91440" tIns="45720" rIns="91440" bIns="45720" numCol="1" rtlCol="1" anchor="ctr" anchorCtr="0" compatLnSpc="1">
        <a:prstTxWarp prst="textNoShape">
          <a:avLst/>
        </a:prstTxWarp>
        <a:spAutoFit/>
      </a:bodyPr>
      <a:lstStyle>
        <a:defPPr marL="0" marR="0" indent="0" algn="r" defTabSz="914400" rtl="1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200" b="1" i="0" u="none" strike="noStrike" kern="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עיצוב ברירת מחדל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עיצוב ברירת מחדל">
      <a:majorFont>
        <a:latin typeface="Arial"/>
        <a:ea typeface=""/>
        <a:cs typeface="Guttman Hatzvi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עיצוב ברירת מחד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זרימה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44200</TotalTime>
  <Words>4849</Words>
  <Application>Microsoft Office PowerPoint</Application>
  <PresentationFormat>‫הצגה על המסך (4:3)</PresentationFormat>
  <Paragraphs>1254</Paragraphs>
  <Slides>54</Slides>
  <Notes>3</Notes>
  <HiddenSlides>2</HiddenSlides>
  <MMClips>0</MMClips>
  <ScaleCrop>false</ScaleCrop>
  <HeadingPairs>
    <vt:vector size="6" baseType="variant">
      <vt:variant>
        <vt:lpstr>גופנים בשימוש</vt:lpstr>
      </vt:variant>
      <vt:variant>
        <vt:i4>13</vt:i4>
      </vt:variant>
      <vt:variant>
        <vt:lpstr>ערכת נושא</vt:lpstr>
      </vt:variant>
      <vt:variant>
        <vt:i4>7</vt:i4>
      </vt:variant>
      <vt:variant>
        <vt:lpstr>כותרות שקופיות</vt:lpstr>
      </vt:variant>
      <vt:variant>
        <vt:i4>54</vt:i4>
      </vt:variant>
    </vt:vector>
  </HeadingPairs>
  <TitlesOfParts>
    <vt:vector size="74" baseType="lpstr">
      <vt:lpstr>AR BERKLEY</vt:lpstr>
      <vt:lpstr>Arial</vt:lpstr>
      <vt:lpstr>Calibri</vt:lpstr>
      <vt:lpstr>Calibri Light</vt:lpstr>
      <vt:lpstr>David</vt:lpstr>
      <vt:lpstr>Guttman Hatzvi</vt:lpstr>
      <vt:lpstr>Levenim MT</vt:lpstr>
      <vt:lpstr>Tahoma</vt:lpstr>
      <vt:lpstr>Times New Roman</vt:lpstr>
      <vt:lpstr>Tw Cen MT</vt:lpstr>
      <vt:lpstr>Wingdings</vt:lpstr>
      <vt:lpstr>Wingdings 2</vt:lpstr>
      <vt:lpstr>Wingdings 3</vt:lpstr>
      <vt:lpstr>חציון</vt:lpstr>
      <vt:lpstr>4_עיצוב ברירת מחדל</vt:lpstr>
      <vt:lpstr>1_חידושים בהדבמ</vt:lpstr>
      <vt:lpstr>חידושים בהדבמ</vt:lpstr>
      <vt:lpstr>2_חידושים בהדבמ</vt:lpstr>
      <vt:lpstr>5_עיצוב ברירת מחדל</vt:lpstr>
      <vt:lpstr>ערכת נושא Office</vt:lpstr>
      <vt:lpstr>מב"ל סיכום משוב מ"ד</vt:lpstr>
      <vt:lpstr>נתונים כללי</vt:lpstr>
      <vt:lpstr>מצגת של PowerPoint‏</vt:lpstr>
      <vt:lpstr>עונת הלימודים המתקדמים  - סימולציות והתנסויות באסטרטגיה-</vt:lpstr>
      <vt:lpstr>עונת הלימודים המתקדמים  - סימולציות והתנסויות באסטרטגיה -</vt:lpstr>
      <vt:lpstr>עונת הלימודים המתקדמים  - סימולציות והתנסויות באסטרטגיה -</vt:lpstr>
      <vt:lpstr>עונת הלימודים המתקדמים  - קורס מודיעין לבכירים, ד"ר ג'וש קרסנא -</vt:lpstr>
      <vt:lpstr>עונת הלימודים המתקדמים  - סיורים גיאוגרפיים -</vt:lpstr>
      <vt:lpstr>עונת הלימודים המתקדמים  - סיורים גיאוגרפיים -</vt:lpstr>
      <vt:lpstr>עונת הלימודים המתקדמים  - קורס מדיניות חוץ, ד"ר ערן לרמן-</vt:lpstr>
      <vt:lpstr>עונת הלימודים המתקדמים  - קורס מדיניות חוץ, ד"ר ערן לרמן-</vt:lpstr>
      <vt:lpstr>עונת הלימודים המתקדמים  - סיורי חו"ל -</vt:lpstr>
      <vt:lpstr>עונת הלימודים המתקדמים  - סיורי חו"ל -</vt:lpstr>
      <vt:lpstr>עונת הלימודים המתקדמים  - סיורי חו"ל -</vt:lpstr>
      <vt:lpstr>עונת הלימודים המתקדמים  - סיורי חו"ל -</vt:lpstr>
      <vt:lpstr>עונת הלימודים המתקדמים  - סמינרים -</vt:lpstr>
      <vt:lpstr>עונת הלימודים המתקדמים  - סמינרים -</vt:lpstr>
      <vt:lpstr>עונת הלימודים המתקדמים  - סמינרים -</vt:lpstr>
      <vt:lpstr>עונת הלימודים המתקדמים  - תכנים נוספים-</vt:lpstr>
      <vt:lpstr>עונת הלימודים המתקדמים  - אשכול בכירות -</vt:lpstr>
      <vt:lpstr>מב"ל סיכום משוב מ"ד</vt:lpstr>
      <vt:lpstr>מצגת של PowerPoint‏</vt:lpstr>
      <vt:lpstr>מטרות ההכשרה במב"ל</vt:lpstr>
      <vt:lpstr>מסר עיקרי איתו יצאו לגבי  תפיסת הביטחון הלאומי של מדינת ישראל?</vt:lpstr>
      <vt:lpstr>ציין אירועים, מרצים ותכנים שהשפיעו עלייך בגיבוש תפיסת הביטחון הלאומי?</vt:lpstr>
      <vt:lpstr>תוכנית הלימודים</vt:lpstr>
      <vt:lpstr>כיצד ניתן לשפר את אופן לימוד מרכיבי הבטל"ם והאינטגרציה בינהם?</vt:lpstr>
      <vt:lpstr>תוכנית הלימודים</vt:lpstr>
      <vt:lpstr>תוכנית הלימודים</vt:lpstr>
      <vt:lpstr>תוכנית הלימודים</vt:lpstr>
      <vt:lpstr>תפיסת הלמידה -מרחב הלימוד- </vt:lpstr>
      <vt:lpstr>תפיסת הלמידה במב"ל - אקלים הלמידה -</vt:lpstr>
      <vt:lpstr>בראייתי, למידת בכירים היא למידה..?</vt:lpstr>
      <vt:lpstr>עבודות ומטלות</vt:lpstr>
      <vt:lpstr>עבודה שנתית</vt:lpstr>
      <vt:lpstr>מבנה שבוע לימודים אידיאלי?</vt:lpstr>
      <vt:lpstr>הטרוגניות הלומדים במב"ל</vt:lpstr>
      <vt:lpstr>שילוב בין-לאומיים</vt:lpstr>
      <vt:lpstr>סביבת למידה  - מנהלות ותשתיות הקורס-</vt:lpstr>
      <vt:lpstr>מצגת של PowerPoint‏</vt:lpstr>
      <vt:lpstr>כיצד אתה תופס את  מקומו ותפקידו של המדריך?</vt:lpstr>
      <vt:lpstr>תחומי דעת ומיומנויות לשיפור  בקרב המדריכים?</vt:lpstr>
      <vt:lpstr>מצגת של PowerPoint‏</vt:lpstr>
      <vt:lpstr>שביעות רצון ממב"ל</vt:lpstr>
      <vt:lpstr>תחושת המוכנות של הבוגר</vt:lpstr>
      <vt:lpstr>קשר הבוגר עם מב"ל בעתיד</vt:lpstr>
      <vt:lpstr>התייחסות חניכים בין-לאומיים</vt:lpstr>
      <vt:lpstr>סיכום מחזור מ"ד לרמטכ"ל</vt:lpstr>
      <vt:lpstr>שיחות סיכום חניכים עם מ. המב"ל (TOP 4)</vt:lpstr>
      <vt:lpstr>תחקירי צוותים- סיכום אלוף (ראשוני)</vt:lpstr>
      <vt:lpstr>אינטגרציה</vt:lpstr>
      <vt:lpstr>אינטגרציה- המשך</vt:lpstr>
      <vt:lpstr>זה שעולה וזה שיורד</vt:lpstr>
      <vt:lpstr>לקחים מרכזיים מחזור מ"ד</vt:lpstr>
    </vt:vector>
  </TitlesOfParts>
  <Company>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משוב סיכום- קורס "אפק" מחזור כ"ד</dc:title>
  <dc:creator>s5862272</dc:creator>
  <cp:lastModifiedBy>oren shoham</cp:lastModifiedBy>
  <cp:revision>857</cp:revision>
  <cp:lastPrinted>2017-07-21T22:01:08Z</cp:lastPrinted>
  <dcterms:created xsi:type="dcterms:W3CDTF">2012-02-21T09:53:41Z</dcterms:created>
  <dcterms:modified xsi:type="dcterms:W3CDTF">2017-07-23T18:31:29Z</dcterms:modified>
</cp:coreProperties>
</file>