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8" r:id="rId3"/>
    <p:sldId id="257" r:id="rId4"/>
    <p:sldId id="258" r:id="rId5"/>
    <p:sldId id="296" r:id="rId6"/>
    <p:sldId id="285" r:id="rId7"/>
    <p:sldId id="259" r:id="rId8"/>
    <p:sldId id="260" r:id="rId9"/>
    <p:sldId id="261" r:id="rId10"/>
    <p:sldId id="262" r:id="rId11"/>
    <p:sldId id="263" r:id="rId12"/>
    <p:sldId id="279" r:id="rId13"/>
    <p:sldId id="264" r:id="rId14"/>
    <p:sldId id="265" r:id="rId15"/>
    <p:sldId id="283" r:id="rId16"/>
    <p:sldId id="284" r:id="rId17"/>
    <p:sldId id="266" r:id="rId18"/>
    <p:sldId id="267" r:id="rId19"/>
    <p:sldId id="268" r:id="rId20"/>
    <p:sldId id="270" r:id="rId21"/>
    <p:sldId id="269" r:id="rId22"/>
    <p:sldId id="271" r:id="rId23"/>
    <p:sldId id="280" r:id="rId24"/>
    <p:sldId id="272" r:id="rId25"/>
    <p:sldId id="273" r:id="rId26"/>
    <p:sldId id="281" r:id="rId27"/>
    <p:sldId id="287" r:id="rId28"/>
    <p:sldId id="274" r:id="rId29"/>
    <p:sldId id="275" r:id="rId30"/>
    <p:sldId id="276" r:id="rId31"/>
    <p:sldId id="282" r:id="rId32"/>
    <p:sldId id="277" r:id="rId33"/>
    <p:sldId id="293" r:id="rId34"/>
    <p:sldId id="294" r:id="rId35"/>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5008" autoAdjust="0"/>
    <p:restoredTop sz="94660"/>
  </p:normalViewPr>
  <p:slideViewPr>
    <p:cSldViewPr snapToGrid="0">
      <p:cViewPr varScale="1">
        <p:scale>
          <a:sx n="69" d="100"/>
          <a:sy n="69" d="100"/>
        </p:scale>
        <p:origin x="-221" y="-6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7733627B-B22A-429C-8470-BE8DD182B462}"/>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xmlns="" id="{BEB2B753-D8D6-4962-8FE0-234DA70AFC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xmlns="" id="{7C84539A-55DB-4979-A405-1B797BF2D66C}"/>
              </a:ext>
            </a:extLst>
          </p:cNvPr>
          <p:cNvSpPr>
            <a:spLocks noGrp="1"/>
          </p:cNvSpPr>
          <p:nvPr>
            <p:ph type="dt" sz="half" idx="10"/>
          </p:nvPr>
        </p:nvSpPr>
        <p:spPr/>
        <p:txBody>
          <a:bodyPr/>
          <a:lstStyle/>
          <a:p>
            <a:fld id="{B2F00FF1-13DD-4487-AC6F-34D28BCAB4B7}" type="datetimeFigureOut">
              <a:rPr lang="he-IL" smtClean="0"/>
              <a:pPr/>
              <a:t>כ"ו/כסלו/תשפ"ב</a:t>
            </a:fld>
            <a:endParaRPr lang="he-IL"/>
          </a:p>
        </p:txBody>
      </p:sp>
      <p:sp>
        <p:nvSpPr>
          <p:cNvPr id="5" name="מציין מיקום של כותרת תחתונה 4">
            <a:extLst>
              <a:ext uri="{FF2B5EF4-FFF2-40B4-BE49-F238E27FC236}">
                <a16:creationId xmlns:a16="http://schemas.microsoft.com/office/drawing/2014/main" xmlns="" id="{F2BD2796-37BF-410A-9FCD-39FF7DE8138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xmlns="" id="{41B5E881-DF19-43B3-A660-4418BFE6D420}"/>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655931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F620F13E-B86E-4F13-A0D4-B6741C1D9CE3}"/>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xmlns="" id="{42E0237B-CF32-4720-A068-6FB73BC3A4BD}"/>
              </a:ext>
            </a:extLst>
          </p:cNvPr>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xmlns="" id="{D594563E-C000-467E-997C-CD0AF3FAF770}"/>
              </a:ext>
            </a:extLst>
          </p:cNvPr>
          <p:cNvSpPr>
            <a:spLocks noGrp="1"/>
          </p:cNvSpPr>
          <p:nvPr>
            <p:ph type="dt" sz="half" idx="10"/>
          </p:nvPr>
        </p:nvSpPr>
        <p:spPr/>
        <p:txBody>
          <a:bodyPr/>
          <a:lstStyle/>
          <a:p>
            <a:fld id="{B2F00FF1-13DD-4487-AC6F-34D28BCAB4B7}" type="datetimeFigureOut">
              <a:rPr lang="he-IL" smtClean="0"/>
              <a:pPr/>
              <a:t>כ"ו/כסלו/תשפ"ב</a:t>
            </a:fld>
            <a:endParaRPr lang="he-IL"/>
          </a:p>
        </p:txBody>
      </p:sp>
      <p:sp>
        <p:nvSpPr>
          <p:cNvPr id="5" name="מציין מיקום של כותרת תחתונה 4">
            <a:extLst>
              <a:ext uri="{FF2B5EF4-FFF2-40B4-BE49-F238E27FC236}">
                <a16:creationId xmlns:a16="http://schemas.microsoft.com/office/drawing/2014/main" xmlns="" id="{F718EFC4-3A10-4EA8-A1A3-D2B89F189D2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xmlns="" id="{D025F9C9-874E-4F77-95EF-1A3A9A688ACF}"/>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869883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xmlns="" id="{B48BE8D7-D0EC-49BF-843B-50E62C2D2F79}"/>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xmlns="" id="{9C3F9115-A0A5-4BA2-AE4D-07F9AE1684F4}"/>
              </a:ext>
            </a:extLst>
          </p:cNvPr>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xmlns="" id="{1E4AF2BC-39C2-4E6D-86EB-A42853D1E7D7}"/>
              </a:ext>
            </a:extLst>
          </p:cNvPr>
          <p:cNvSpPr>
            <a:spLocks noGrp="1"/>
          </p:cNvSpPr>
          <p:nvPr>
            <p:ph type="dt" sz="half" idx="10"/>
          </p:nvPr>
        </p:nvSpPr>
        <p:spPr/>
        <p:txBody>
          <a:bodyPr/>
          <a:lstStyle/>
          <a:p>
            <a:fld id="{B2F00FF1-13DD-4487-AC6F-34D28BCAB4B7}" type="datetimeFigureOut">
              <a:rPr lang="he-IL" smtClean="0"/>
              <a:pPr/>
              <a:t>כ"ו/כסלו/תשפ"ב</a:t>
            </a:fld>
            <a:endParaRPr lang="he-IL"/>
          </a:p>
        </p:txBody>
      </p:sp>
      <p:sp>
        <p:nvSpPr>
          <p:cNvPr id="5" name="מציין מיקום של כותרת תחתונה 4">
            <a:extLst>
              <a:ext uri="{FF2B5EF4-FFF2-40B4-BE49-F238E27FC236}">
                <a16:creationId xmlns:a16="http://schemas.microsoft.com/office/drawing/2014/main" xmlns="" id="{64DB796B-B4A3-4BEB-BC92-9EFBBB95AC5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xmlns="" id="{92DCB484-C34B-4FE6-9E2E-4ABD4325F42A}"/>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2700634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9FAAEC3E-6005-4AE7-81ED-F44E67734CAE}"/>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xmlns="" id="{C2A9F121-7FFC-4A73-BC1B-080D920E4953}"/>
              </a:ext>
            </a:extLst>
          </p:cNvPr>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xmlns="" id="{3D6E394D-4DF0-44E3-9051-7364C7EEBCB4}"/>
              </a:ext>
            </a:extLst>
          </p:cNvPr>
          <p:cNvSpPr>
            <a:spLocks noGrp="1"/>
          </p:cNvSpPr>
          <p:nvPr>
            <p:ph type="dt" sz="half" idx="10"/>
          </p:nvPr>
        </p:nvSpPr>
        <p:spPr/>
        <p:txBody>
          <a:bodyPr/>
          <a:lstStyle/>
          <a:p>
            <a:fld id="{B2F00FF1-13DD-4487-AC6F-34D28BCAB4B7}" type="datetimeFigureOut">
              <a:rPr lang="he-IL" smtClean="0"/>
              <a:pPr/>
              <a:t>כ"ו/כסלו/תשפ"ב</a:t>
            </a:fld>
            <a:endParaRPr lang="he-IL"/>
          </a:p>
        </p:txBody>
      </p:sp>
      <p:sp>
        <p:nvSpPr>
          <p:cNvPr id="5" name="מציין מיקום של כותרת תחתונה 4">
            <a:extLst>
              <a:ext uri="{FF2B5EF4-FFF2-40B4-BE49-F238E27FC236}">
                <a16:creationId xmlns:a16="http://schemas.microsoft.com/office/drawing/2014/main" xmlns="" id="{F75AE6F8-5CE1-497F-A943-1C1C530ED186}"/>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xmlns="" id="{9124B479-F65F-4A4B-AFB4-E1F09CF003FC}"/>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2402442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A22641B7-1214-44FA-BEF8-D68DBE976C2E}"/>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xmlns="" id="{F7699AAC-84D7-456C-B3BA-9FFB9D5863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a:extLst>
              <a:ext uri="{FF2B5EF4-FFF2-40B4-BE49-F238E27FC236}">
                <a16:creationId xmlns:a16="http://schemas.microsoft.com/office/drawing/2014/main" xmlns="" id="{6C6EE1DD-D8BD-4AC3-A0CB-CDA3A16CC7EF}"/>
              </a:ext>
            </a:extLst>
          </p:cNvPr>
          <p:cNvSpPr>
            <a:spLocks noGrp="1"/>
          </p:cNvSpPr>
          <p:nvPr>
            <p:ph type="dt" sz="half" idx="10"/>
          </p:nvPr>
        </p:nvSpPr>
        <p:spPr/>
        <p:txBody>
          <a:bodyPr/>
          <a:lstStyle/>
          <a:p>
            <a:fld id="{B2F00FF1-13DD-4487-AC6F-34D28BCAB4B7}" type="datetimeFigureOut">
              <a:rPr lang="he-IL" smtClean="0"/>
              <a:pPr/>
              <a:t>כ"ו/כסלו/תשפ"ב</a:t>
            </a:fld>
            <a:endParaRPr lang="he-IL"/>
          </a:p>
        </p:txBody>
      </p:sp>
      <p:sp>
        <p:nvSpPr>
          <p:cNvPr id="5" name="מציין מיקום של כותרת תחתונה 4">
            <a:extLst>
              <a:ext uri="{FF2B5EF4-FFF2-40B4-BE49-F238E27FC236}">
                <a16:creationId xmlns:a16="http://schemas.microsoft.com/office/drawing/2014/main" xmlns="" id="{7889B790-D6F7-4816-B922-CAA61BD269A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xmlns="" id="{9B66DFC7-9458-45B8-80A6-F175791807BF}"/>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1631587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77B1630D-B956-4E11-AB38-B71C22AD2B47}"/>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xmlns="" id="{40D0EC4B-2313-4CBB-8553-D24CD2A745A7}"/>
              </a:ext>
            </a:extLst>
          </p:cNvPr>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xmlns="" id="{224497A4-2D97-4B67-A654-EA74B43775D9}"/>
              </a:ext>
            </a:extLst>
          </p:cNvPr>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xmlns="" id="{A38B080C-450E-4873-9D1F-D2272099B8B1}"/>
              </a:ext>
            </a:extLst>
          </p:cNvPr>
          <p:cNvSpPr>
            <a:spLocks noGrp="1"/>
          </p:cNvSpPr>
          <p:nvPr>
            <p:ph type="dt" sz="half" idx="10"/>
          </p:nvPr>
        </p:nvSpPr>
        <p:spPr/>
        <p:txBody>
          <a:bodyPr/>
          <a:lstStyle/>
          <a:p>
            <a:fld id="{B2F00FF1-13DD-4487-AC6F-34D28BCAB4B7}" type="datetimeFigureOut">
              <a:rPr lang="he-IL" smtClean="0"/>
              <a:pPr/>
              <a:t>כ"ו/כסלו/תשפ"ב</a:t>
            </a:fld>
            <a:endParaRPr lang="he-IL"/>
          </a:p>
        </p:txBody>
      </p:sp>
      <p:sp>
        <p:nvSpPr>
          <p:cNvPr id="6" name="מציין מיקום של כותרת תחתונה 5">
            <a:extLst>
              <a:ext uri="{FF2B5EF4-FFF2-40B4-BE49-F238E27FC236}">
                <a16:creationId xmlns:a16="http://schemas.microsoft.com/office/drawing/2014/main" xmlns="" id="{0AF4FFDD-8535-4BAE-B719-9AA6A8B37B51}"/>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xmlns="" id="{C21A4C88-EB4E-46EF-965E-E02F05A70768}"/>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2410632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B9682F35-5C7A-4CD7-912E-ED5554B50C4F}"/>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xmlns="" id="{1421DDEA-BBF4-46F1-9C37-D7A7508D01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a:extLst>
              <a:ext uri="{FF2B5EF4-FFF2-40B4-BE49-F238E27FC236}">
                <a16:creationId xmlns:a16="http://schemas.microsoft.com/office/drawing/2014/main" xmlns="" id="{43D72094-CD2B-4836-B9E6-A76A4214BAA6}"/>
              </a:ext>
            </a:extLst>
          </p:cNvPr>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xmlns="" id="{63561E17-E2CA-4704-ADD1-8492705F59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a:extLst>
              <a:ext uri="{FF2B5EF4-FFF2-40B4-BE49-F238E27FC236}">
                <a16:creationId xmlns:a16="http://schemas.microsoft.com/office/drawing/2014/main" xmlns="" id="{FB13B5F0-2BDC-4BF9-94F6-3E5458E8FF4A}"/>
              </a:ext>
            </a:extLst>
          </p:cNvPr>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xmlns="" id="{CA6953F7-3051-4521-A768-E00BC4EF2559}"/>
              </a:ext>
            </a:extLst>
          </p:cNvPr>
          <p:cNvSpPr>
            <a:spLocks noGrp="1"/>
          </p:cNvSpPr>
          <p:nvPr>
            <p:ph type="dt" sz="half" idx="10"/>
          </p:nvPr>
        </p:nvSpPr>
        <p:spPr/>
        <p:txBody>
          <a:bodyPr/>
          <a:lstStyle/>
          <a:p>
            <a:fld id="{B2F00FF1-13DD-4487-AC6F-34D28BCAB4B7}" type="datetimeFigureOut">
              <a:rPr lang="he-IL" smtClean="0"/>
              <a:pPr/>
              <a:t>כ"ו/כסלו/תשפ"ב</a:t>
            </a:fld>
            <a:endParaRPr lang="he-IL"/>
          </a:p>
        </p:txBody>
      </p:sp>
      <p:sp>
        <p:nvSpPr>
          <p:cNvPr id="8" name="מציין מיקום של כותרת תחתונה 7">
            <a:extLst>
              <a:ext uri="{FF2B5EF4-FFF2-40B4-BE49-F238E27FC236}">
                <a16:creationId xmlns:a16="http://schemas.microsoft.com/office/drawing/2014/main" xmlns="" id="{A5DF4B27-52E7-4BEE-B123-04DEC33D12CF}"/>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xmlns="" id="{BFD7A44B-4EEB-483E-BC37-64BA431746C6}"/>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2799007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ADC3EFC3-672D-4E4F-BBC2-767BD4650C5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xmlns="" id="{B1ED7C8C-CC50-42BB-B732-21F84CA8592F}"/>
              </a:ext>
            </a:extLst>
          </p:cNvPr>
          <p:cNvSpPr>
            <a:spLocks noGrp="1"/>
          </p:cNvSpPr>
          <p:nvPr>
            <p:ph type="dt" sz="half" idx="10"/>
          </p:nvPr>
        </p:nvSpPr>
        <p:spPr/>
        <p:txBody>
          <a:bodyPr/>
          <a:lstStyle/>
          <a:p>
            <a:fld id="{B2F00FF1-13DD-4487-AC6F-34D28BCAB4B7}" type="datetimeFigureOut">
              <a:rPr lang="he-IL" smtClean="0"/>
              <a:pPr/>
              <a:t>כ"ו/כסלו/תשפ"ב</a:t>
            </a:fld>
            <a:endParaRPr lang="he-IL"/>
          </a:p>
        </p:txBody>
      </p:sp>
      <p:sp>
        <p:nvSpPr>
          <p:cNvPr id="4" name="מציין מיקום של כותרת תחתונה 3">
            <a:extLst>
              <a:ext uri="{FF2B5EF4-FFF2-40B4-BE49-F238E27FC236}">
                <a16:creationId xmlns:a16="http://schemas.microsoft.com/office/drawing/2014/main" xmlns="" id="{4DE0AB5E-7CC4-4714-9CAA-CFFDC61E8C1F}"/>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xmlns="" id="{9FB6A837-6C21-40F4-8875-E84253B4838F}"/>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4034256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xmlns="" id="{F0F5923E-0888-4378-A1EE-AEDD36CB7FF0}"/>
              </a:ext>
            </a:extLst>
          </p:cNvPr>
          <p:cNvSpPr>
            <a:spLocks noGrp="1"/>
          </p:cNvSpPr>
          <p:nvPr>
            <p:ph type="dt" sz="half" idx="10"/>
          </p:nvPr>
        </p:nvSpPr>
        <p:spPr/>
        <p:txBody>
          <a:bodyPr/>
          <a:lstStyle/>
          <a:p>
            <a:fld id="{B2F00FF1-13DD-4487-AC6F-34D28BCAB4B7}" type="datetimeFigureOut">
              <a:rPr lang="he-IL" smtClean="0"/>
              <a:pPr/>
              <a:t>כ"ו/כסלו/תשפ"ב</a:t>
            </a:fld>
            <a:endParaRPr lang="he-IL"/>
          </a:p>
        </p:txBody>
      </p:sp>
      <p:sp>
        <p:nvSpPr>
          <p:cNvPr id="3" name="מציין מיקום של כותרת תחתונה 2">
            <a:extLst>
              <a:ext uri="{FF2B5EF4-FFF2-40B4-BE49-F238E27FC236}">
                <a16:creationId xmlns:a16="http://schemas.microsoft.com/office/drawing/2014/main" xmlns="" id="{3CC6758C-F33A-4605-AE9F-C1477722A322}"/>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xmlns="" id="{EF7179BF-B435-469F-8CFA-A9E68FDD6584}"/>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1457999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4B9D9E66-B133-4A8F-AEBD-CF4A142CD6FD}"/>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xmlns="" id="{9C93AA39-C597-40C6-A691-54D5544467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xmlns="" id="{1082955B-FC36-4923-985D-A471A08FFC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xmlns="" id="{8F2A3D6A-2E83-4E88-8DBA-B160CE29B61D}"/>
              </a:ext>
            </a:extLst>
          </p:cNvPr>
          <p:cNvSpPr>
            <a:spLocks noGrp="1"/>
          </p:cNvSpPr>
          <p:nvPr>
            <p:ph type="dt" sz="half" idx="10"/>
          </p:nvPr>
        </p:nvSpPr>
        <p:spPr/>
        <p:txBody>
          <a:bodyPr/>
          <a:lstStyle/>
          <a:p>
            <a:fld id="{B2F00FF1-13DD-4487-AC6F-34D28BCAB4B7}" type="datetimeFigureOut">
              <a:rPr lang="he-IL" smtClean="0"/>
              <a:pPr/>
              <a:t>כ"ו/כסלו/תשפ"ב</a:t>
            </a:fld>
            <a:endParaRPr lang="he-IL"/>
          </a:p>
        </p:txBody>
      </p:sp>
      <p:sp>
        <p:nvSpPr>
          <p:cNvPr id="6" name="מציין מיקום של כותרת תחתונה 5">
            <a:extLst>
              <a:ext uri="{FF2B5EF4-FFF2-40B4-BE49-F238E27FC236}">
                <a16:creationId xmlns:a16="http://schemas.microsoft.com/office/drawing/2014/main" xmlns="" id="{9D48C8AD-6166-4897-A5F6-FCE30570AC74}"/>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xmlns="" id="{886A5856-3A5C-43F0-8DE0-B8CD3ACFEC36}"/>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61687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01F82EF6-B15B-40BB-B5FD-0B11A0A9DB20}"/>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xmlns="" id="{8170C500-34FB-4940-AC22-2ADD010360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xmlns="" id="{260ACC73-E4C0-4BD0-A10B-F463DF255B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xmlns="" id="{3EE8EA95-907C-4E7C-B974-DE4A0051B785}"/>
              </a:ext>
            </a:extLst>
          </p:cNvPr>
          <p:cNvSpPr>
            <a:spLocks noGrp="1"/>
          </p:cNvSpPr>
          <p:nvPr>
            <p:ph type="dt" sz="half" idx="10"/>
          </p:nvPr>
        </p:nvSpPr>
        <p:spPr/>
        <p:txBody>
          <a:bodyPr/>
          <a:lstStyle/>
          <a:p>
            <a:fld id="{B2F00FF1-13DD-4487-AC6F-34D28BCAB4B7}" type="datetimeFigureOut">
              <a:rPr lang="he-IL" smtClean="0"/>
              <a:pPr/>
              <a:t>כ"ו/כסלו/תשפ"ב</a:t>
            </a:fld>
            <a:endParaRPr lang="he-IL"/>
          </a:p>
        </p:txBody>
      </p:sp>
      <p:sp>
        <p:nvSpPr>
          <p:cNvPr id="6" name="מציין מיקום של כותרת תחתונה 5">
            <a:extLst>
              <a:ext uri="{FF2B5EF4-FFF2-40B4-BE49-F238E27FC236}">
                <a16:creationId xmlns:a16="http://schemas.microsoft.com/office/drawing/2014/main" xmlns="" id="{3C76BCBE-309D-470C-9001-E227BAF3D3D4}"/>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xmlns="" id="{0E6C1236-29BD-4710-A10C-55990A728AA0}"/>
              </a:ext>
            </a:extLst>
          </p:cNvPr>
          <p:cNvSpPr>
            <a:spLocks noGrp="1"/>
          </p:cNvSpPr>
          <p:nvPr>
            <p:ph type="sldNum" sz="quarter" idx="12"/>
          </p:nvPr>
        </p:nvSpPr>
        <p:spPr/>
        <p:txBody>
          <a:body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2275021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7000"/>
            <a:lum/>
          </a:blip>
          <a:srcRect/>
          <a:stretch>
            <a:fillRect t="-25000" b="-25000"/>
          </a:stretch>
        </a:blipFill>
        <a:effectLst/>
      </p:bgPr>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xmlns="" id="{4C29453D-0765-477E-91D1-DE6DE620EBD0}"/>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xmlns="" id="{BB4D775D-EA3C-43BC-B43A-31068C06BDC0}"/>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xmlns="" id="{72978BAE-D739-41F5-A4BD-3914E00ADD61}"/>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2F00FF1-13DD-4487-AC6F-34D28BCAB4B7}" type="datetimeFigureOut">
              <a:rPr lang="he-IL" smtClean="0"/>
              <a:pPr/>
              <a:t>כ"ו/כסלו/תשפ"ב</a:t>
            </a:fld>
            <a:endParaRPr lang="he-IL"/>
          </a:p>
        </p:txBody>
      </p:sp>
      <p:sp>
        <p:nvSpPr>
          <p:cNvPr id="5" name="מציין מיקום של כותרת תחתונה 4">
            <a:extLst>
              <a:ext uri="{FF2B5EF4-FFF2-40B4-BE49-F238E27FC236}">
                <a16:creationId xmlns:a16="http://schemas.microsoft.com/office/drawing/2014/main" xmlns="" id="{A25952B4-FB7B-46B2-82C2-E1762F36BC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xmlns="" id="{B00C54EC-3476-434E-8BA9-2739CE484027}"/>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16E5DC5-7D3E-47B4-A6E7-9A673B8ED993}" type="slidenum">
              <a:rPr lang="he-IL" smtClean="0"/>
              <a:pPr/>
              <a:t>‹#›</a:t>
            </a:fld>
            <a:endParaRPr lang="he-IL"/>
          </a:p>
        </p:txBody>
      </p:sp>
    </p:spTree>
    <p:extLst>
      <p:ext uri="{BB962C8B-B14F-4D97-AF65-F5344CB8AC3E}">
        <p14:creationId xmlns:p14="http://schemas.microsoft.com/office/powerpoint/2010/main" xmlns="" val="181502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B7E4E32D-387F-4228-8119-5A9F34630C3A}"/>
              </a:ext>
            </a:extLst>
          </p:cNvPr>
          <p:cNvSpPr>
            <a:spLocks noGrp="1"/>
          </p:cNvSpPr>
          <p:nvPr>
            <p:ph type="ctrTitle"/>
          </p:nvPr>
        </p:nvSpPr>
        <p:spPr/>
        <p:txBody>
          <a:bodyPr>
            <a:normAutofit/>
          </a:bodyPr>
          <a:lstStyle/>
          <a:p>
            <a:pPr algn="r"/>
            <a:r>
              <a:rPr lang="he-IL" sz="4000" dirty="0"/>
              <a:t>ערבים אזרחי ישראל במדינה יהודית דמוקרטית </a:t>
            </a:r>
            <a:r>
              <a:rPr lang="he-IL" sz="4000" dirty="0" smtClean="0"/>
              <a:t/>
            </a:r>
            <a:br>
              <a:rPr lang="he-IL" sz="4000" dirty="0" smtClean="0"/>
            </a:br>
            <a:r>
              <a:rPr lang="en-US" sz="4000" dirty="0" smtClean="0"/>
              <a:t>Arab Israeli citizens in the Jewish democratic state                </a:t>
            </a:r>
            <a:endParaRPr lang="he-IL" sz="4000" dirty="0"/>
          </a:p>
        </p:txBody>
      </p:sp>
      <p:sp>
        <p:nvSpPr>
          <p:cNvPr id="3" name="כותרת משנה 2">
            <a:extLst>
              <a:ext uri="{FF2B5EF4-FFF2-40B4-BE49-F238E27FC236}">
                <a16:creationId xmlns:a16="http://schemas.microsoft.com/office/drawing/2014/main" xmlns="" id="{C6E134B5-ADA0-41AB-B77B-604155DF12BB}"/>
              </a:ext>
            </a:extLst>
          </p:cNvPr>
          <p:cNvSpPr>
            <a:spLocks noGrp="1"/>
          </p:cNvSpPr>
          <p:nvPr>
            <p:ph type="subTitle" idx="1"/>
          </p:nvPr>
        </p:nvSpPr>
        <p:spPr>
          <a:xfrm>
            <a:off x="1568067" y="3679156"/>
            <a:ext cx="9144000" cy="1655762"/>
          </a:xfrm>
        </p:spPr>
        <p:txBody>
          <a:bodyPr>
            <a:normAutofit/>
          </a:bodyPr>
          <a:lstStyle/>
          <a:p>
            <a:pPr algn="r"/>
            <a:r>
              <a:rPr lang="he-IL" sz="2000" dirty="0" smtClean="0"/>
              <a:t>מב"ל </a:t>
            </a:r>
            <a:r>
              <a:rPr lang="he-IL" sz="2000" dirty="0" smtClean="0"/>
              <a:t>30.1.21</a:t>
            </a:r>
            <a:endParaRPr lang="he-IL" sz="2000" dirty="0"/>
          </a:p>
        </p:txBody>
      </p:sp>
    </p:spTree>
    <p:extLst>
      <p:ext uri="{BB962C8B-B14F-4D97-AF65-F5344CB8AC3E}">
        <p14:creationId xmlns:p14="http://schemas.microsoft.com/office/powerpoint/2010/main" xmlns="" val="2390344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5E26692B-44A3-4F14-802F-5315466943F1}"/>
              </a:ext>
            </a:extLst>
          </p:cNvPr>
          <p:cNvSpPr>
            <a:spLocks noGrp="1"/>
          </p:cNvSpPr>
          <p:nvPr>
            <p:ph type="title"/>
          </p:nvPr>
        </p:nvSpPr>
        <p:spPr/>
        <p:txBody>
          <a:bodyPr>
            <a:normAutofit/>
          </a:bodyPr>
          <a:lstStyle/>
          <a:p>
            <a:r>
              <a:rPr lang="he-IL" sz="4000" dirty="0"/>
              <a:t> התבוננות </a:t>
            </a:r>
            <a:r>
              <a:rPr lang="he-IL" sz="4000" dirty="0" smtClean="0"/>
              <a:t>היסטורית </a:t>
            </a:r>
            <a:r>
              <a:rPr lang="en-US" sz="4000" dirty="0" smtClean="0"/>
              <a:t>point zero for the Arabs </a:t>
            </a:r>
            <a:r>
              <a:rPr lang="he-IL" sz="4000" dirty="0" smtClean="0"/>
              <a:t> </a:t>
            </a:r>
            <a:r>
              <a:rPr lang="he-IL" sz="4000" dirty="0"/>
              <a:t/>
            </a:r>
            <a:br>
              <a:rPr lang="he-IL" sz="4000" dirty="0"/>
            </a:br>
            <a:endParaRPr lang="he-IL" sz="4000" dirty="0"/>
          </a:p>
        </p:txBody>
      </p:sp>
      <p:sp>
        <p:nvSpPr>
          <p:cNvPr id="3" name="מציין מיקום תוכן 2">
            <a:extLst>
              <a:ext uri="{FF2B5EF4-FFF2-40B4-BE49-F238E27FC236}">
                <a16:creationId xmlns:a16="http://schemas.microsoft.com/office/drawing/2014/main" xmlns="" id="{A3F3D2B5-0734-4F2E-A989-926F68AE28EA}"/>
              </a:ext>
            </a:extLst>
          </p:cNvPr>
          <p:cNvSpPr>
            <a:spLocks noGrp="1"/>
          </p:cNvSpPr>
          <p:nvPr>
            <p:ph idx="1"/>
          </p:nvPr>
        </p:nvSpPr>
        <p:spPr/>
        <p:txBody>
          <a:bodyPr>
            <a:normAutofit/>
          </a:bodyPr>
          <a:lstStyle/>
          <a:p>
            <a:r>
              <a:rPr lang="he-IL" sz="2000" dirty="0"/>
              <a:t>בתום מלחמת העצמאות נותרו בשטח המדינה היהודית 150,000 ערבים מתוך 600,000 שהתגוררו באזור זה בטרם הקרבות</a:t>
            </a:r>
            <a:r>
              <a:rPr lang="he-IL" sz="2000" dirty="0" smtClean="0"/>
              <a:t>. ב-1950 מיליון יהודים</a:t>
            </a:r>
            <a:r>
              <a:rPr lang="he-IL" sz="2000" dirty="0" smtClean="0"/>
              <a:t>. </a:t>
            </a:r>
            <a:r>
              <a:rPr lang="en-US" sz="2000" dirty="0" smtClean="0"/>
              <a:t>Demography in the young state </a:t>
            </a:r>
            <a:endParaRPr lang="he-IL" sz="2000" dirty="0"/>
          </a:p>
          <a:p>
            <a:endParaRPr lang="he-IL" sz="2000" dirty="0"/>
          </a:p>
          <a:p>
            <a:r>
              <a:rPr lang="he-IL" sz="2000" dirty="0"/>
              <a:t>נראטיבים היסטוריים על נסיבות עזיבה , גירוש, בריחה ויציאה של ערבים כולל פליטות פנימית, תנועה לכיוונים שונים וקריסה של מנהיגות. </a:t>
            </a:r>
            <a:r>
              <a:rPr lang="en-US" sz="2000" dirty="0" smtClean="0"/>
              <a:t>Narratives on the 48 </a:t>
            </a:r>
            <a:r>
              <a:rPr lang="en-US" sz="2000" dirty="0" smtClean="0"/>
              <a:t> </a:t>
            </a:r>
            <a:r>
              <a:rPr lang="en-US" sz="2000" dirty="0" smtClean="0"/>
              <a:t>files and the </a:t>
            </a:r>
            <a:r>
              <a:rPr lang="en-US" sz="2000" dirty="0" err="1" smtClean="0"/>
              <a:t>N</a:t>
            </a:r>
            <a:r>
              <a:rPr lang="en-US" sz="2000" dirty="0" err="1" smtClean="0"/>
              <a:t>akba</a:t>
            </a:r>
            <a:r>
              <a:rPr lang="en-US" sz="2000" dirty="0" smtClean="0"/>
              <a:t> </a:t>
            </a:r>
            <a:endParaRPr lang="he-IL" sz="2000" dirty="0"/>
          </a:p>
          <a:p>
            <a:pPr>
              <a:buNone/>
            </a:pPr>
            <a:endParaRPr lang="he-IL" sz="2000" dirty="0"/>
          </a:p>
          <a:p>
            <a:r>
              <a:rPr lang="he-IL" sz="2000" dirty="0"/>
              <a:t>הערבים היו 14% מכלל תושבי המדינה הצעירה במעמד של חוסר יציבות למשך מספר שנים נוכח יוזמות לוקאליות, תיקונים מוסכמים, "הסתננות" </a:t>
            </a:r>
            <a:r>
              <a:rPr lang="he-IL" sz="2000" dirty="0" smtClean="0"/>
              <a:t>ו- 25,000 "נוכחים </a:t>
            </a:r>
            <a:r>
              <a:rPr lang="he-IL" sz="2000" dirty="0"/>
              <a:t>נפקדים</a:t>
            </a:r>
            <a:r>
              <a:rPr lang="he-IL" sz="2000" dirty="0" smtClean="0"/>
              <a:t>". </a:t>
            </a:r>
            <a:r>
              <a:rPr lang="en-US" sz="2000" dirty="0" smtClean="0"/>
              <a:t>Unstable citizenship 48-56</a:t>
            </a:r>
            <a:endParaRPr lang="he-IL" sz="2000" dirty="0"/>
          </a:p>
          <a:p>
            <a:endParaRPr lang="he-IL" sz="2000" dirty="0"/>
          </a:p>
          <a:p>
            <a:r>
              <a:rPr lang="he-IL" sz="2000" dirty="0"/>
              <a:t>פתיחת ארכיונים ומיזמי זיכרון פלסטינאים. </a:t>
            </a:r>
            <a:r>
              <a:rPr lang="en-US" sz="2000" dirty="0" smtClean="0"/>
              <a:t>The </a:t>
            </a:r>
            <a:r>
              <a:rPr lang="en-US" sz="2000" dirty="0" smtClean="0"/>
              <a:t>P</a:t>
            </a:r>
            <a:r>
              <a:rPr lang="en-US" sz="2000" dirty="0" smtClean="0"/>
              <a:t>alestinian memory project </a:t>
            </a:r>
            <a:endParaRPr lang="he-IL" sz="2000" dirty="0"/>
          </a:p>
          <a:p>
            <a:endParaRPr lang="he-IL" sz="2000" dirty="0"/>
          </a:p>
        </p:txBody>
      </p:sp>
    </p:spTree>
    <p:extLst>
      <p:ext uri="{BB962C8B-B14F-4D97-AF65-F5344CB8AC3E}">
        <p14:creationId xmlns:p14="http://schemas.microsoft.com/office/powerpoint/2010/main" xmlns="" val="2405635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1DF202D7-E9BF-41D7-8E98-31CBAA811E97}"/>
              </a:ext>
            </a:extLst>
          </p:cNvPr>
          <p:cNvSpPr>
            <a:spLocks noGrp="1"/>
          </p:cNvSpPr>
          <p:nvPr>
            <p:ph type="title"/>
          </p:nvPr>
        </p:nvSpPr>
        <p:spPr/>
        <p:txBody>
          <a:bodyPr>
            <a:normAutofit/>
          </a:bodyPr>
          <a:lstStyle/>
          <a:p>
            <a:r>
              <a:rPr lang="he-IL" sz="4000" dirty="0"/>
              <a:t>ההכרעה על מעמד </a:t>
            </a:r>
            <a:r>
              <a:rPr lang="he-IL" sz="4000" dirty="0" smtClean="0"/>
              <a:t>הערבים </a:t>
            </a:r>
            <a:r>
              <a:rPr lang="he-IL" sz="4000" dirty="0"/>
              <a:t>במדינה </a:t>
            </a:r>
            <a:r>
              <a:rPr lang="he-IL" sz="4000" dirty="0" smtClean="0"/>
              <a:t>היהודית</a:t>
            </a:r>
            <a:br>
              <a:rPr lang="he-IL" sz="4000" dirty="0" smtClean="0"/>
            </a:br>
            <a:r>
              <a:rPr lang="en-US" sz="4000" dirty="0" smtClean="0"/>
              <a:t>the status of formal equal citizenship     </a:t>
            </a:r>
            <a:endParaRPr lang="he-IL" sz="4000" dirty="0"/>
          </a:p>
        </p:txBody>
      </p:sp>
      <p:sp>
        <p:nvSpPr>
          <p:cNvPr id="3" name="מציין מיקום תוכן 2">
            <a:extLst>
              <a:ext uri="{FF2B5EF4-FFF2-40B4-BE49-F238E27FC236}">
                <a16:creationId xmlns:a16="http://schemas.microsoft.com/office/drawing/2014/main" xmlns="" id="{33404FF9-9676-4E8D-9A7E-FADB582C05F4}"/>
              </a:ext>
            </a:extLst>
          </p:cNvPr>
          <p:cNvSpPr>
            <a:spLocks noGrp="1"/>
          </p:cNvSpPr>
          <p:nvPr>
            <p:ph idx="1"/>
          </p:nvPr>
        </p:nvSpPr>
        <p:spPr/>
        <p:txBody>
          <a:bodyPr>
            <a:normAutofit fontScale="25000" lnSpcReduction="20000"/>
          </a:bodyPr>
          <a:lstStyle/>
          <a:p>
            <a:r>
              <a:rPr lang="he-IL" sz="8000" dirty="0" smtClean="0"/>
              <a:t>ההכרעה על מעמד של אזרחים שווים :</a:t>
            </a:r>
          </a:p>
          <a:p>
            <a:pPr marL="0" indent="0">
              <a:buNone/>
            </a:pPr>
            <a:endParaRPr lang="he-IL" sz="8000" dirty="0" smtClean="0"/>
          </a:p>
          <a:p>
            <a:pPr marL="0" indent="0">
              <a:buNone/>
            </a:pPr>
            <a:r>
              <a:rPr lang="he-IL" sz="8000" dirty="0" smtClean="0"/>
              <a:t>התחייבות </a:t>
            </a:r>
            <a:r>
              <a:rPr lang="he-IL" sz="8000" dirty="0" smtClean="0"/>
              <a:t>בינלאומית </a:t>
            </a:r>
            <a:r>
              <a:rPr lang="en-US" sz="8000" dirty="0" smtClean="0"/>
              <a:t>international obligations </a:t>
            </a:r>
            <a:endParaRPr lang="he-IL" sz="8000" dirty="0" smtClean="0"/>
          </a:p>
          <a:p>
            <a:pPr marL="0" indent="0">
              <a:buNone/>
            </a:pPr>
            <a:endParaRPr lang="he-IL" sz="8000" dirty="0" smtClean="0"/>
          </a:p>
          <a:p>
            <a:pPr marL="0" indent="0">
              <a:buNone/>
            </a:pPr>
            <a:r>
              <a:rPr lang="he-IL" sz="8000" dirty="0" smtClean="0"/>
              <a:t> עמדה </a:t>
            </a:r>
            <a:r>
              <a:rPr lang="he-IL" sz="8000" dirty="0" smtClean="0"/>
              <a:t>אידיאולוגית </a:t>
            </a:r>
            <a:r>
              <a:rPr lang="en-US" sz="8000" dirty="0" smtClean="0"/>
              <a:t>self perception as Zionists and Jews</a:t>
            </a:r>
            <a:endParaRPr lang="he-IL" sz="8000" dirty="0" smtClean="0"/>
          </a:p>
          <a:p>
            <a:pPr marL="0" indent="0">
              <a:buNone/>
            </a:pPr>
            <a:endParaRPr lang="he-IL" sz="8000" dirty="0" smtClean="0"/>
          </a:p>
          <a:p>
            <a:pPr marL="0" indent="0">
              <a:buNone/>
            </a:pPr>
            <a:r>
              <a:rPr lang="he-IL" sz="8000" dirty="0" smtClean="0"/>
              <a:t> חשש בקרב ערבים </a:t>
            </a:r>
            <a:r>
              <a:rPr lang="en-US" sz="8000" dirty="0" smtClean="0"/>
              <a:t>Arab fears </a:t>
            </a:r>
            <a:endParaRPr lang="he-IL" sz="8000" dirty="0" smtClean="0"/>
          </a:p>
          <a:p>
            <a:pPr marL="0" indent="0">
              <a:buNone/>
            </a:pPr>
            <a:endParaRPr lang="he-IL" sz="8000" dirty="0" smtClean="0"/>
          </a:p>
          <a:p>
            <a:pPr marL="0" indent="0">
              <a:buNone/>
            </a:pPr>
            <a:r>
              <a:rPr lang="he-IL" sz="8000" dirty="0" smtClean="0"/>
              <a:t> הטלת הממשל </a:t>
            </a:r>
            <a:r>
              <a:rPr lang="he-IL" sz="8000" dirty="0" smtClean="0"/>
              <a:t>הצבאי </a:t>
            </a:r>
            <a:r>
              <a:rPr lang="en-US" sz="8000" dirty="0" smtClean="0"/>
              <a:t>military rule </a:t>
            </a:r>
            <a:endParaRPr lang="he-IL" sz="8000" dirty="0" smtClean="0"/>
          </a:p>
          <a:p>
            <a:pPr marL="0" indent="0">
              <a:buNone/>
            </a:pPr>
            <a:endParaRPr lang="he-IL" sz="8000" dirty="0" smtClean="0"/>
          </a:p>
          <a:p>
            <a:pPr marL="0" indent="0">
              <a:buNone/>
            </a:pPr>
            <a:r>
              <a:rPr lang="he-IL" sz="8000" dirty="0" smtClean="0"/>
              <a:t> המתנה לסיבוב השני עד 1956 עידן ציפיות </a:t>
            </a:r>
            <a:r>
              <a:rPr lang="he-IL" sz="8000" dirty="0" smtClean="0"/>
              <a:t>מנוגדות</a:t>
            </a:r>
            <a:r>
              <a:rPr lang="he-IL" sz="8000" dirty="0" smtClean="0"/>
              <a:t> </a:t>
            </a:r>
            <a:r>
              <a:rPr lang="en-US" sz="8000" dirty="0" smtClean="0"/>
              <a:t>the “second round”</a:t>
            </a:r>
            <a:endParaRPr lang="he-IL" sz="8000" dirty="0" smtClean="0"/>
          </a:p>
          <a:p>
            <a:pPr marL="0" indent="0">
              <a:buNone/>
            </a:pPr>
            <a:endParaRPr lang="he-IL" sz="8000" dirty="0" smtClean="0"/>
          </a:p>
          <a:p>
            <a:pPr marL="0" indent="0">
              <a:buNone/>
            </a:pPr>
            <a:r>
              <a:rPr lang="he-IL" sz="8000" dirty="0" smtClean="0"/>
              <a:t> מק"י כאפיק ביטוי ללאומיות ערבית רציפות לתקופת יישוב מפלגה ערבית יהודית </a:t>
            </a:r>
            <a:r>
              <a:rPr lang="he-IL" sz="8000" dirty="0" smtClean="0"/>
              <a:t>יחידה </a:t>
            </a:r>
          </a:p>
          <a:p>
            <a:pPr marL="0" indent="0">
              <a:buNone/>
            </a:pPr>
            <a:r>
              <a:rPr lang="en-US" sz="8000" dirty="0" smtClean="0"/>
              <a:t>The role of the </a:t>
            </a:r>
            <a:r>
              <a:rPr lang="en-US" sz="8000" dirty="0" smtClean="0"/>
              <a:t>P</a:t>
            </a:r>
            <a:r>
              <a:rPr lang="en-US" sz="8000" dirty="0" smtClean="0"/>
              <a:t>alestinian-Jewish communist party </a:t>
            </a:r>
            <a:endParaRPr lang="he-IL" sz="8000" dirty="0" smtClean="0"/>
          </a:p>
          <a:p>
            <a:pPr marL="0" indent="0">
              <a:buNone/>
            </a:pPr>
            <a:r>
              <a:rPr lang="he-IL" sz="2000" dirty="0" smtClean="0"/>
              <a:t> </a:t>
            </a:r>
            <a:endParaRPr lang="he-IL" sz="2000" dirty="0"/>
          </a:p>
        </p:txBody>
      </p:sp>
    </p:spTree>
    <p:extLst>
      <p:ext uri="{BB962C8B-B14F-4D97-AF65-F5344CB8AC3E}">
        <p14:creationId xmlns:p14="http://schemas.microsoft.com/office/powerpoint/2010/main" xmlns="" val="1878394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fontScale="92500" lnSpcReduction="20000"/>
          </a:bodyPr>
          <a:lstStyle/>
          <a:p>
            <a:pPr>
              <a:buNone/>
            </a:pPr>
            <a:r>
              <a:rPr lang="he-IL" sz="1800" dirty="0" smtClean="0"/>
              <a:t>ובכן מיהו </a:t>
            </a:r>
            <a:r>
              <a:rPr lang="he-IL" sz="1800" dirty="0" err="1" smtClean="0"/>
              <a:t>תופיק</a:t>
            </a:r>
            <a:r>
              <a:rPr lang="he-IL" sz="1800" dirty="0" smtClean="0"/>
              <a:t> טובי ? הוא חבר כנסת.</a:t>
            </a:r>
          </a:p>
          <a:p>
            <a:pPr>
              <a:buNone/>
            </a:pPr>
            <a:r>
              <a:rPr lang="he-IL" sz="1800" dirty="0" smtClean="0"/>
              <a:t>הוא קומוניסט ערבי. בבית הנבחרים יושב הינו  </a:t>
            </a:r>
          </a:p>
          <a:p>
            <a:pPr>
              <a:buNone/>
            </a:pPr>
            <a:r>
              <a:rPr lang="he-IL" sz="1800" dirty="0" smtClean="0"/>
              <a:t>בזכות מלאה ולא בחסד </a:t>
            </a:r>
          </a:p>
          <a:p>
            <a:pPr>
              <a:buNone/>
            </a:pPr>
            <a:r>
              <a:rPr lang="he-IL" sz="1800" dirty="0" smtClean="0"/>
              <a:t>כבר עת אולי לזכור זאת חברים,</a:t>
            </a:r>
          </a:p>
          <a:p>
            <a:pPr>
              <a:buNone/>
            </a:pPr>
            <a:r>
              <a:rPr lang="he-IL" sz="1800" dirty="0" smtClean="0"/>
              <a:t>ואין הוא חב בזה כל חוב על גודל נפש</a:t>
            </a:r>
          </a:p>
          <a:p>
            <a:pPr>
              <a:buNone/>
            </a:pPr>
            <a:r>
              <a:rPr lang="he-IL" sz="1800" dirty="0" smtClean="0"/>
              <a:t>ישיבתו היא חוק.</a:t>
            </a:r>
          </a:p>
          <a:p>
            <a:pPr>
              <a:buNone/>
            </a:pPr>
            <a:r>
              <a:rPr lang="he-IL" sz="1800" dirty="0" smtClean="0"/>
              <a:t>היא צו</a:t>
            </a:r>
          </a:p>
          <a:p>
            <a:pPr>
              <a:buNone/>
            </a:pPr>
            <a:r>
              <a:rPr lang="he-IL" sz="1800" dirty="0" smtClean="0"/>
              <a:t>היא אלף בית</a:t>
            </a:r>
          </a:p>
          <a:p>
            <a:pPr>
              <a:buNone/>
            </a:pPr>
            <a:r>
              <a:rPr lang="he-IL" sz="1800" dirty="0" smtClean="0"/>
              <a:t>לא אין הפרלמנט צריך ביד מונפת</a:t>
            </a:r>
          </a:p>
          <a:p>
            <a:pPr>
              <a:buNone/>
            </a:pPr>
            <a:r>
              <a:rPr lang="he-IL" sz="1800" dirty="0" smtClean="0"/>
              <a:t>לזרוק לו מדי פעם את הגט</a:t>
            </a:r>
          </a:p>
          <a:p>
            <a:pPr>
              <a:buNone/>
            </a:pPr>
            <a:r>
              <a:rPr lang="he-IL" sz="1800" dirty="0" smtClean="0"/>
              <a:t>ואין הפרלמנט בשום פנים ואופן </a:t>
            </a:r>
          </a:p>
          <a:p>
            <a:pPr>
              <a:buNone/>
            </a:pPr>
            <a:r>
              <a:rPr lang="he-IL" sz="1800" dirty="0" smtClean="0"/>
              <a:t>צריך לקרוא אתה דובר באין מחריד </a:t>
            </a:r>
          </a:p>
          <a:p>
            <a:pPr>
              <a:buNone/>
            </a:pPr>
            <a:r>
              <a:rPr lang="he-IL" sz="1800" dirty="0" smtClean="0"/>
              <a:t>מפני שטוב אני .. נדיב .. דוגל בחופש</a:t>
            </a:r>
          </a:p>
          <a:p>
            <a:pPr>
              <a:buNone/>
            </a:pPr>
            <a:r>
              <a:rPr lang="he-IL" sz="1800" dirty="0" smtClean="0"/>
              <a:t>(נתן אלתרמן טור שביעי)</a:t>
            </a:r>
            <a:endParaRPr lang="he-IL"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815E4174-9194-4555-92DC-CB55F2F092ED}"/>
              </a:ext>
            </a:extLst>
          </p:cNvPr>
          <p:cNvSpPr>
            <a:spLocks noGrp="1"/>
          </p:cNvSpPr>
          <p:nvPr>
            <p:ph type="title"/>
          </p:nvPr>
        </p:nvSpPr>
        <p:spPr/>
        <p:txBody>
          <a:bodyPr>
            <a:normAutofit/>
          </a:bodyPr>
          <a:lstStyle/>
          <a:p>
            <a:r>
              <a:rPr lang="he-IL" sz="4000" dirty="0" smtClean="0"/>
              <a:t>     הערבים </a:t>
            </a:r>
            <a:r>
              <a:rPr lang="he-IL" sz="4000" dirty="0"/>
              <a:t>אזרחי ישראל: מבט </a:t>
            </a:r>
            <a:r>
              <a:rPr lang="he-IL" sz="4000" dirty="0" smtClean="0"/>
              <a:t>פנימה</a:t>
            </a:r>
            <a:r>
              <a:rPr lang="en-US" sz="4000" dirty="0" smtClean="0"/>
              <a:t/>
            </a:r>
            <a:br>
              <a:rPr lang="en-US" sz="4000" dirty="0" smtClean="0"/>
            </a:br>
            <a:r>
              <a:rPr lang="en-US" sz="4000" dirty="0" smtClean="0"/>
              <a:t>1948 as point zero for Arabs in the new state     </a:t>
            </a:r>
            <a:endParaRPr lang="he-IL" sz="4000" dirty="0"/>
          </a:p>
        </p:txBody>
      </p:sp>
      <p:sp>
        <p:nvSpPr>
          <p:cNvPr id="3" name="מציין מיקום תוכן 2">
            <a:extLst>
              <a:ext uri="{FF2B5EF4-FFF2-40B4-BE49-F238E27FC236}">
                <a16:creationId xmlns:a16="http://schemas.microsoft.com/office/drawing/2014/main" xmlns="" id="{B5593101-5B32-4D50-A87E-E0D622BA12C4}"/>
              </a:ext>
            </a:extLst>
          </p:cNvPr>
          <p:cNvSpPr>
            <a:spLocks noGrp="1"/>
          </p:cNvSpPr>
          <p:nvPr>
            <p:ph idx="1"/>
          </p:nvPr>
        </p:nvSpPr>
        <p:spPr/>
        <p:txBody>
          <a:bodyPr>
            <a:normAutofit lnSpcReduction="10000"/>
          </a:bodyPr>
          <a:lstStyle/>
          <a:p>
            <a:r>
              <a:rPr lang="he-IL" sz="2000" dirty="0"/>
              <a:t>אוכלוסייה עירונית הידלדלה מ-70,000 ל-3000 בחיפה </a:t>
            </a:r>
            <a:r>
              <a:rPr lang="he-IL" sz="2000" dirty="0" smtClean="0"/>
              <a:t>וביפו </a:t>
            </a:r>
            <a:r>
              <a:rPr lang="en-US" sz="2000" dirty="0" smtClean="0"/>
              <a:t>the urban exodus </a:t>
            </a:r>
            <a:endParaRPr lang="he-IL" sz="2000" dirty="0"/>
          </a:p>
          <a:p>
            <a:endParaRPr lang="he-IL" sz="2000" dirty="0"/>
          </a:p>
          <a:p>
            <a:r>
              <a:rPr lang="he-IL" sz="2000" dirty="0"/>
              <a:t>כפרים שלמים </a:t>
            </a:r>
            <a:r>
              <a:rPr lang="he-IL" sz="2000" dirty="0" smtClean="0"/>
              <a:t>נמחקו    </a:t>
            </a:r>
            <a:r>
              <a:rPr lang="en-US" sz="2000" dirty="0" smtClean="0"/>
              <a:t>villages destroyed </a:t>
            </a:r>
            <a:endParaRPr lang="he-IL" sz="2000" dirty="0"/>
          </a:p>
          <a:p>
            <a:endParaRPr lang="he-IL" sz="2000" dirty="0"/>
          </a:p>
          <a:p>
            <a:r>
              <a:rPr lang="he-IL" sz="2000" dirty="0"/>
              <a:t>פליטות והגירה פנימית (לימים וועד 40 </a:t>
            </a:r>
            <a:r>
              <a:rPr lang="he-IL" sz="2000" dirty="0" smtClean="0"/>
              <a:t>הישובים)</a:t>
            </a:r>
            <a:r>
              <a:rPr lang="en-US" sz="2000" dirty="0" smtClean="0"/>
              <a:t>internal refugees </a:t>
            </a:r>
            <a:endParaRPr lang="he-IL" sz="2000" dirty="0"/>
          </a:p>
          <a:p>
            <a:endParaRPr lang="he-IL" sz="2000" dirty="0"/>
          </a:p>
          <a:p>
            <a:r>
              <a:rPr lang="he-IL" sz="2000" dirty="0"/>
              <a:t>עין הוד, אקרית </a:t>
            </a:r>
            <a:r>
              <a:rPr lang="he-IL" sz="2000" dirty="0" err="1"/>
              <a:t>ובירעם</a:t>
            </a:r>
            <a:r>
              <a:rPr lang="he-IL" sz="2000" dirty="0"/>
              <a:t> </a:t>
            </a:r>
            <a:r>
              <a:rPr lang="he-IL" sz="2000" dirty="0" smtClean="0"/>
              <a:t>כמטאפורה </a:t>
            </a:r>
            <a:r>
              <a:rPr lang="en-US" sz="2000" dirty="0" smtClean="0"/>
              <a:t>symbolic cases </a:t>
            </a:r>
            <a:endParaRPr lang="he-IL" sz="2000" dirty="0"/>
          </a:p>
          <a:p>
            <a:endParaRPr lang="he-IL" sz="2000" dirty="0"/>
          </a:p>
          <a:p>
            <a:r>
              <a:rPr lang="he-IL" sz="2000" dirty="0"/>
              <a:t>נצרת בירת הציבור הערבי </a:t>
            </a:r>
            <a:r>
              <a:rPr lang="en-US" sz="2000" dirty="0" smtClean="0"/>
              <a:t>Nazareth special status </a:t>
            </a:r>
            <a:endParaRPr lang="he-IL" sz="2000" dirty="0" smtClean="0"/>
          </a:p>
          <a:p>
            <a:endParaRPr lang="he-IL" sz="2000" dirty="0" smtClean="0"/>
          </a:p>
          <a:p>
            <a:r>
              <a:rPr lang="he-IL" sz="2000" dirty="0" smtClean="0"/>
              <a:t>חברה אגרארית לחוצה הפקעות, כלכלה וממשל </a:t>
            </a:r>
            <a:r>
              <a:rPr lang="he-IL" sz="2000" dirty="0" smtClean="0"/>
              <a:t>צבאי </a:t>
            </a:r>
            <a:r>
              <a:rPr lang="en-US" sz="2000" dirty="0" smtClean="0"/>
              <a:t>agrarian society under pressure  </a:t>
            </a:r>
            <a:endParaRPr lang="he-IL" sz="2000" dirty="0"/>
          </a:p>
        </p:txBody>
      </p:sp>
    </p:spTree>
    <p:extLst>
      <p:ext uri="{BB962C8B-B14F-4D97-AF65-F5344CB8AC3E}">
        <p14:creationId xmlns:p14="http://schemas.microsoft.com/office/powerpoint/2010/main" xmlns="" val="4056093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0B2E115D-B96A-48E8-A64A-34D908CB4DE9}"/>
              </a:ext>
            </a:extLst>
          </p:cNvPr>
          <p:cNvSpPr>
            <a:spLocks noGrp="1"/>
          </p:cNvSpPr>
          <p:nvPr>
            <p:ph type="title"/>
          </p:nvPr>
        </p:nvSpPr>
        <p:spPr/>
        <p:txBody>
          <a:bodyPr>
            <a:normAutofit/>
          </a:bodyPr>
          <a:lstStyle/>
          <a:p>
            <a:r>
              <a:rPr lang="he-IL" sz="4000" dirty="0"/>
              <a:t>אסטרטגיות מעורבות של המדינה ביחס </a:t>
            </a:r>
            <a:r>
              <a:rPr lang="he-IL" sz="4000" dirty="0" smtClean="0"/>
              <a:t>לערבים</a:t>
            </a:r>
            <a:br>
              <a:rPr lang="he-IL" sz="4000" dirty="0" smtClean="0"/>
            </a:br>
            <a:r>
              <a:rPr lang="en-US" sz="4000" dirty="0" smtClean="0"/>
              <a:t>varying strategies within government </a:t>
            </a:r>
            <a:endParaRPr lang="he-IL" sz="4000" dirty="0"/>
          </a:p>
        </p:txBody>
      </p:sp>
      <p:sp>
        <p:nvSpPr>
          <p:cNvPr id="3" name="מציין מיקום תוכן 2">
            <a:extLst>
              <a:ext uri="{FF2B5EF4-FFF2-40B4-BE49-F238E27FC236}">
                <a16:creationId xmlns:a16="http://schemas.microsoft.com/office/drawing/2014/main" xmlns="" id="{01E1ABAE-466B-4488-B2E7-A67FE62F446C}"/>
              </a:ext>
            </a:extLst>
          </p:cNvPr>
          <p:cNvSpPr>
            <a:spLocks noGrp="1"/>
          </p:cNvSpPr>
          <p:nvPr>
            <p:ph idx="1"/>
          </p:nvPr>
        </p:nvSpPr>
        <p:spPr/>
        <p:txBody>
          <a:bodyPr>
            <a:normAutofit fontScale="92500" lnSpcReduction="20000"/>
          </a:bodyPr>
          <a:lstStyle/>
          <a:p>
            <a:r>
              <a:rPr lang="he-IL" sz="2000" dirty="0" smtClean="0"/>
              <a:t>לחץ על ערבים כולל מלחמה </a:t>
            </a:r>
            <a:r>
              <a:rPr lang="he-IL" sz="2000" dirty="0" smtClean="0"/>
              <a:t>במסתננים </a:t>
            </a:r>
            <a:r>
              <a:rPr lang="en-US" sz="2000" dirty="0" smtClean="0"/>
              <a:t>pressure and border war policies  </a:t>
            </a:r>
            <a:endParaRPr lang="he-IL" sz="2000" dirty="0" smtClean="0"/>
          </a:p>
          <a:p>
            <a:endParaRPr lang="he-IL" sz="2000" dirty="0" smtClean="0"/>
          </a:p>
          <a:p>
            <a:r>
              <a:rPr lang="he-IL" sz="2000" dirty="0" smtClean="0"/>
              <a:t>אינטגרציה חברתית וכלכלית משרד </a:t>
            </a:r>
            <a:r>
              <a:rPr lang="he-IL" sz="2000" dirty="0" smtClean="0"/>
              <a:t>מיעוטים </a:t>
            </a:r>
            <a:r>
              <a:rPr lang="en-US" sz="2000" dirty="0" smtClean="0"/>
              <a:t>integration and development of services </a:t>
            </a:r>
            <a:endParaRPr lang="he-IL" sz="2000" dirty="0" smtClean="0"/>
          </a:p>
          <a:p>
            <a:endParaRPr lang="he-IL" sz="2000" dirty="0" smtClean="0"/>
          </a:p>
          <a:p>
            <a:r>
              <a:rPr lang="he-IL" sz="2000" dirty="0" smtClean="0"/>
              <a:t>מניפולציה ושליטה פוליטית </a:t>
            </a:r>
            <a:r>
              <a:rPr lang="en-US" sz="2000" dirty="0" smtClean="0"/>
              <a:t>political social control </a:t>
            </a:r>
            <a:endParaRPr lang="he-IL" sz="2000" dirty="0" smtClean="0"/>
          </a:p>
          <a:p>
            <a:endParaRPr lang="he-IL" sz="2000" dirty="0" smtClean="0"/>
          </a:p>
          <a:p>
            <a:r>
              <a:rPr lang="he-IL" sz="2000" dirty="0" smtClean="0"/>
              <a:t>נכבדים ומוכתארים משכילים </a:t>
            </a:r>
            <a:r>
              <a:rPr lang="en-US" sz="2000" dirty="0" smtClean="0"/>
              <a:t>traditional elites and civil service </a:t>
            </a:r>
            <a:endParaRPr lang="he-IL" sz="2000" dirty="0" smtClean="0"/>
          </a:p>
          <a:p>
            <a:endParaRPr lang="he-IL" sz="2000" dirty="0" smtClean="0"/>
          </a:p>
          <a:p>
            <a:r>
              <a:rPr lang="he-IL" sz="2000" dirty="0" smtClean="0"/>
              <a:t>פיתוח צמוד בחירות חשמל. מים, כבישים קופת חולים חברות בהסתדרות חינוך בנות </a:t>
            </a:r>
            <a:r>
              <a:rPr lang="en-US" sz="2000" dirty="0" smtClean="0"/>
              <a:t>cooptation and </a:t>
            </a:r>
            <a:r>
              <a:rPr lang="en-US" sz="2000" dirty="0" err="1" smtClean="0"/>
              <a:t>clientalism</a:t>
            </a:r>
            <a:endParaRPr lang="he-IL" sz="2000" dirty="0" smtClean="0"/>
          </a:p>
          <a:p>
            <a:endParaRPr lang="he-IL" sz="2000" dirty="0" smtClean="0"/>
          </a:p>
          <a:p>
            <a:r>
              <a:rPr lang="he-IL" sz="2000" dirty="0" smtClean="0"/>
              <a:t>מבצע סיני וטבח כפר קאסם כנקודות מפנה. מבצע חפרפרת וריסון העמדה </a:t>
            </a:r>
            <a:r>
              <a:rPr lang="he-IL" sz="2000" dirty="0" smtClean="0"/>
              <a:t>התוקפנית </a:t>
            </a:r>
          </a:p>
          <a:p>
            <a:pPr>
              <a:buNone/>
            </a:pPr>
            <a:r>
              <a:rPr lang="he-IL" sz="2000" dirty="0" smtClean="0"/>
              <a:t> </a:t>
            </a:r>
            <a:r>
              <a:rPr lang="he-IL" sz="2000" dirty="0" smtClean="0"/>
              <a:t>  1956</a:t>
            </a:r>
            <a:r>
              <a:rPr lang="en-US" sz="2000" dirty="0" smtClean="0"/>
              <a:t>the end of the active anti Arab militarized policy</a:t>
            </a:r>
            <a:endParaRPr lang="he-IL" sz="2000" dirty="0"/>
          </a:p>
        </p:txBody>
      </p:sp>
    </p:spTree>
    <p:extLst>
      <p:ext uri="{BB962C8B-B14F-4D97-AF65-F5344CB8AC3E}">
        <p14:creationId xmlns:p14="http://schemas.microsoft.com/office/powerpoint/2010/main" xmlns="" val="2103731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dirty="0"/>
          </a:p>
        </p:txBody>
      </p:sp>
      <p:sp>
        <p:nvSpPr>
          <p:cNvPr id="3" name="מציין מיקום תוכן 2"/>
          <p:cNvSpPr>
            <a:spLocks noGrp="1"/>
          </p:cNvSpPr>
          <p:nvPr>
            <p:ph idx="1"/>
          </p:nvPr>
        </p:nvSpPr>
        <p:spPr/>
        <p:txBody>
          <a:bodyPr>
            <a:normAutofit fontScale="92500" lnSpcReduction="20000"/>
          </a:bodyPr>
          <a:lstStyle/>
          <a:p>
            <a:pPr>
              <a:buNone/>
            </a:pPr>
            <a:r>
              <a:rPr lang="he-IL" sz="2000" dirty="0" smtClean="0"/>
              <a:t>תחום המשולש </a:t>
            </a:r>
          </a:p>
          <a:p>
            <a:pPr>
              <a:buNone/>
            </a:pPr>
            <a:r>
              <a:rPr lang="he-IL" sz="2000" dirty="0" smtClean="0"/>
              <a:t>"אחרי שנתחוורו לך קמעה </a:t>
            </a:r>
            <a:r>
              <a:rPr lang="he-IL" sz="2000" dirty="0" err="1" smtClean="0"/>
              <a:t>קמעה</a:t>
            </a:r>
            <a:r>
              <a:rPr lang="he-IL" sz="2000" dirty="0" smtClean="0"/>
              <a:t> פרטיו של אותו מעשה מחריד</a:t>
            </a:r>
          </a:p>
          <a:p>
            <a:pPr>
              <a:buNone/>
            </a:pPr>
            <a:r>
              <a:rPr lang="he-IL" sz="2000" dirty="0" smtClean="0"/>
              <a:t>אחרי שנתגלו לך אפלו ומימדיו וקמו חשופים כמו גלעד</a:t>
            </a:r>
          </a:p>
          <a:p>
            <a:pPr>
              <a:buNone/>
            </a:pPr>
            <a:r>
              <a:rPr lang="he-IL" sz="2000" dirty="0" smtClean="0"/>
              <a:t>שיוות כנגדו את הודעת הממשלה, ההודעה על נפגעים , ההודעה </a:t>
            </a:r>
          </a:p>
          <a:p>
            <a:pPr>
              <a:buNone/>
            </a:pPr>
            <a:r>
              <a:rPr lang="he-IL" sz="2000" dirty="0" smtClean="0"/>
              <a:t>העמומה החיוורוורית, </a:t>
            </a:r>
          </a:p>
          <a:p>
            <a:pPr>
              <a:buNone/>
            </a:pPr>
            <a:r>
              <a:rPr lang="he-IL" sz="2000" dirty="0" smtClean="0"/>
              <a:t>לא ידעת אם אמנם אליו היא מכוונת כי תהום בין העובדות </a:t>
            </a:r>
          </a:p>
          <a:p>
            <a:pPr>
              <a:buNone/>
            </a:pPr>
            <a:r>
              <a:rPr lang="he-IL" sz="2000" dirty="0" smtClean="0"/>
              <a:t>המבעיתות ובין ההד</a:t>
            </a:r>
          </a:p>
          <a:p>
            <a:pPr>
              <a:buNone/>
            </a:pPr>
            <a:r>
              <a:rPr lang="he-IL" sz="2000" dirty="0" smtClean="0"/>
              <a:t>אחרי שנתחוורו לך פרטיו של אותו מעשה מחריד,</a:t>
            </a:r>
          </a:p>
          <a:p>
            <a:pPr>
              <a:buNone/>
            </a:pPr>
            <a:r>
              <a:rPr lang="he-IL" sz="2000" dirty="0" smtClean="0"/>
              <a:t>פרטיו שאין היד מורמת לספרם בכתב לא רק מטעמי צנזורה מצווה ידעת </a:t>
            </a:r>
          </a:p>
          <a:p>
            <a:pPr>
              <a:buNone/>
            </a:pPr>
            <a:r>
              <a:rPr lang="he-IL" sz="2000" dirty="0" smtClean="0"/>
              <a:t>אין לכתוב על כל נושא אחר . לא מאמר, לא סיפור ולא שיר</a:t>
            </a:r>
          </a:p>
          <a:p>
            <a:pPr>
              <a:buNone/>
            </a:pPr>
            <a:r>
              <a:rPr lang="he-IL" sz="2000" dirty="0" smtClean="0"/>
              <a:t>כי מסרבת העברית לדלג על נבלה שנעשתה בישראל. כך אופי הלשון הזאת כזה טיבה"</a:t>
            </a:r>
          </a:p>
          <a:p>
            <a:pPr>
              <a:buNone/>
            </a:pPr>
            <a:r>
              <a:rPr lang="he-IL" sz="2000" dirty="0" smtClean="0"/>
              <a:t>(נתן אלתרמן בעקבות טבח כפר קאסם)</a:t>
            </a:r>
          </a:p>
          <a:p>
            <a:pPr>
              <a:buNone/>
            </a:pPr>
            <a:r>
              <a:rPr lang="he-IL" sz="2000" dirty="0" smtClean="0"/>
              <a:t>  </a:t>
            </a:r>
          </a:p>
          <a:p>
            <a:pPr>
              <a:buNone/>
            </a:pPr>
            <a:endParaRPr lang="he-IL"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fontScale="70000" lnSpcReduction="20000"/>
          </a:bodyPr>
          <a:lstStyle/>
          <a:p>
            <a:pPr>
              <a:buNone/>
            </a:pPr>
            <a:r>
              <a:rPr lang="he-IL" sz="2000" dirty="0" smtClean="0"/>
              <a:t>פתח את הדלתות כפרנו</a:t>
            </a:r>
          </a:p>
          <a:p>
            <a:pPr>
              <a:buNone/>
            </a:pPr>
            <a:r>
              <a:rPr lang="he-IL" sz="2000" dirty="0" smtClean="0"/>
              <a:t>פתח אותם לארבע הרוחות </a:t>
            </a:r>
          </a:p>
          <a:p>
            <a:pPr>
              <a:buNone/>
            </a:pPr>
            <a:r>
              <a:rPr lang="he-IL" sz="2000" dirty="0" smtClean="0"/>
              <a:t>והנח לחמישים פצעים להתגעש</a:t>
            </a:r>
          </a:p>
          <a:p>
            <a:pPr>
              <a:buNone/>
            </a:pPr>
            <a:r>
              <a:rPr lang="he-IL" sz="2000" dirty="0" smtClean="0"/>
              <a:t>כפר קאסם</a:t>
            </a:r>
          </a:p>
          <a:p>
            <a:pPr>
              <a:buNone/>
            </a:pPr>
            <a:r>
              <a:rPr lang="he-IL" sz="2000" dirty="0" smtClean="0"/>
              <a:t>כפר החולם על החיטה ופרחי הסיגלית</a:t>
            </a:r>
          </a:p>
          <a:p>
            <a:pPr>
              <a:buNone/>
            </a:pPr>
            <a:r>
              <a:rPr lang="he-IL" sz="2000" dirty="0" smtClean="0"/>
              <a:t>וחתונת הבחורים היפים </a:t>
            </a:r>
          </a:p>
          <a:p>
            <a:pPr>
              <a:buNone/>
            </a:pPr>
            <a:r>
              <a:rPr lang="he-IL" sz="2000" dirty="0" smtClean="0"/>
              <a:t>קיצרו אותם כאיש אחד</a:t>
            </a:r>
          </a:p>
          <a:p>
            <a:pPr>
              <a:buNone/>
            </a:pPr>
            <a:r>
              <a:rPr lang="he-IL" sz="2000" dirty="0" smtClean="0"/>
              <a:t>קיצרו </a:t>
            </a:r>
          </a:p>
          <a:p>
            <a:pPr>
              <a:buNone/>
            </a:pPr>
            <a:r>
              <a:rPr lang="he-IL" sz="2000" dirty="0" smtClean="0"/>
              <a:t>כפר קאסם </a:t>
            </a:r>
          </a:p>
          <a:p>
            <a:pPr>
              <a:buNone/>
            </a:pPr>
            <a:r>
              <a:rPr lang="he-IL" sz="2000" dirty="0" smtClean="0"/>
              <a:t>שבתי מן המוות, למען אחיה, למען אשיר</a:t>
            </a:r>
          </a:p>
          <a:p>
            <a:pPr>
              <a:buNone/>
            </a:pPr>
            <a:r>
              <a:rPr lang="he-IL" sz="2000" dirty="0" smtClean="0"/>
              <a:t>הבה אשאל את קולי מפצע שהתגעש</a:t>
            </a:r>
          </a:p>
          <a:p>
            <a:pPr>
              <a:buNone/>
            </a:pPr>
            <a:r>
              <a:rPr lang="he-IL" sz="2000" dirty="0" smtClean="0"/>
              <a:t>ועזרי לי לשנוא שנאה שתזריע בליבי עשב..</a:t>
            </a:r>
          </a:p>
          <a:p>
            <a:pPr>
              <a:buNone/>
            </a:pPr>
            <a:r>
              <a:rPr lang="he-IL" sz="2000" dirty="0" smtClean="0"/>
              <a:t>מכת התליין לימדתני לצעוד על פצעי </a:t>
            </a:r>
          </a:p>
          <a:p>
            <a:pPr>
              <a:buNone/>
            </a:pPr>
            <a:r>
              <a:rPr lang="he-IL" sz="2000" dirty="0" smtClean="0"/>
              <a:t>ולצעוד, עוד לצעוד ולהיאבק</a:t>
            </a:r>
          </a:p>
          <a:p>
            <a:pPr>
              <a:buNone/>
            </a:pPr>
            <a:r>
              <a:rPr lang="he-IL" sz="2000" dirty="0" smtClean="0"/>
              <a:t>(מחמוד דרוויש שירת הדם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ריבוי שחקנים וקובעי </a:t>
            </a:r>
            <a:r>
              <a:rPr lang="he-IL" sz="4000" dirty="0" smtClean="0"/>
              <a:t>מדיניות </a:t>
            </a:r>
            <a:r>
              <a:rPr lang="en-US" sz="4000" dirty="0" smtClean="0"/>
              <a:t>the policy of many hands</a:t>
            </a:r>
            <a:r>
              <a:rPr lang="he-IL" sz="4000" dirty="0" smtClean="0"/>
              <a:t> </a:t>
            </a:r>
            <a:endParaRPr lang="he-IL" sz="4000" dirty="0"/>
          </a:p>
        </p:txBody>
      </p:sp>
      <p:sp>
        <p:nvSpPr>
          <p:cNvPr id="3" name="מציין מיקום תוכן 2"/>
          <p:cNvSpPr>
            <a:spLocks noGrp="1"/>
          </p:cNvSpPr>
          <p:nvPr>
            <p:ph idx="1"/>
          </p:nvPr>
        </p:nvSpPr>
        <p:spPr/>
        <p:txBody>
          <a:bodyPr>
            <a:normAutofit lnSpcReduction="10000"/>
          </a:bodyPr>
          <a:lstStyle/>
          <a:p>
            <a:r>
              <a:rPr lang="he-IL" sz="2000" dirty="0" smtClean="0"/>
              <a:t>ממשל צבאי רכוש, קרקע, שוק עבודה הסתננות (עמדה בן גוריונית נוקשה עד פרישתו</a:t>
            </a:r>
            <a:r>
              <a:rPr lang="he-IL" sz="2000" dirty="0" smtClean="0"/>
              <a:t>) </a:t>
            </a:r>
            <a:r>
              <a:rPr lang="en-US" sz="2000" dirty="0" smtClean="0"/>
              <a:t>military rule</a:t>
            </a:r>
            <a:endParaRPr lang="he-IL" sz="2000" dirty="0" smtClean="0"/>
          </a:p>
          <a:p>
            <a:endParaRPr lang="he-IL" sz="2000" dirty="0" smtClean="0"/>
          </a:p>
          <a:p>
            <a:r>
              <a:rPr lang="he-IL" sz="2000" dirty="0" smtClean="0"/>
              <a:t>משרד </a:t>
            </a:r>
            <a:r>
              <a:rPr lang="he-IL" sz="2000" dirty="0" smtClean="0"/>
              <a:t>מיעוטים </a:t>
            </a:r>
            <a:r>
              <a:rPr lang="en-US" sz="2000" dirty="0" smtClean="0"/>
              <a:t>ministry of minorities</a:t>
            </a:r>
            <a:endParaRPr lang="he-IL" sz="2000" dirty="0" smtClean="0"/>
          </a:p>
          <a:p>
            <a:endParaRPr lang="he-IL" sz="2000" dirty="0" smtClean="0"/>
          </a:p>
          <a:p>
            <a:r>
              <a:rPr lang="he-IL" sz="2000" dirty="0" smtClean="0"/>
              <a:t>משרדי </a:t>
            </a:r>
            <a:r>
              <a:rPr lang="he-IL" sz="2000" dirty="0" smtClean="0"/>
              <a:t>ממשלה  </a:t>
            </a:r>
            <a:r>
              <a:rPr lang="en-US" sz="2000" dirty="0" smtClean="0"/>
              <a:t>government ministries </a:t>
            </a:r>
            <a:endParaRPr lang="he-IL" sz="2000" dirty="0" smtClean="0"/>
          </a:p>
          <a:p>
            <a:endParaRPr lang="he-IL" sz="2000" dirty="0" smtClean="0"/>
          </a:p>
          <a:p>
            <a:r>
              <a:rPr lang="he-IL" sz="2000" dirty="0" smtClean="0"/>
              <a:t>קיבוצים והסתדרות </a:t>
            </a:r>
            <a:r>
              <a:rPr lang="he-IL" sz="2000" dirty="0" smtClean="0"/>
              <a:t>  </a:t>
            </a:r>
            <a:r>
              <a:rPr lang="en-US" sz="2000" dirty="0" smtClean="0"/>
              <a:t>trade union and </a:t>
            </a:r>
            <a:r>
              <a:rPr lang="en-US" sz="2000" dirty="0" err="1" smtClean="0"/>
              <a:t>kibutzim</a:t>
            </a:r>
            <a:r>
              <a:rPr lang="en-US" sz="2000" dirty="0" smtClean="0"/>
              <a:t> </a:t>
            </a:r>
            <a:endParaRPr lang="he-IL" sz="2000" dirty="0" smtClean="0"/>
          </a:p>
          <a:p>
            <a:endParaRPr lang="he-IL" sz="2000" dirty="0" smtClean="0"/>
          </a:p>
          <a:p>
            <a:r>
              <a:rPr lang="he-IL" sz="2000" dirty="0" smtClean="0"/>
              <a:t>משרד החינוך </a:t>
            </a:r>
            <a:r>
              <a:rPr lang="he-IL" sz="2000" dirty="0" smtClean="0"/>
              <a:t>כמטאפורה    </a:t>
            </a:r>
            <a:r>
              <a:rPr lang="en-US" sz="2000" dirty="0" smtClean="0"/>
              <a:t>ministry of education </a:t>
            </a:r>
            <a:endParaRPr lang="he-IL" sz="2000" dirty="0" smtClean="0"/>
          </a:p>
          <a:p>
            <a:pPr>
              <a:buNone/>
            </a:pPr>
            <a:endParaRPr lang="he-IL" sz="2000" dirty="0" smtClean="0"/>
          </a:p>
          <a:p>
            <a:r>
              <a:rPr lang="he-IL" sz="2000" dirty="0" smtClean="0"/>
              <a:t>משרדים לוחצים ומשרדים משלבים (משרד החינוך ומעמדו המיוחד</a:t>
            </a:r>
            <a:r>
              <a:rPr lang="he-IL" sz="2000" dirty="0" smtClean="0"/>
              <a:t>) </a:t>
            </a:r>
            <a:r>
              <a:rPr lang="en-US" sz="2000" dirty="0" smtClean="0"/>
              <a:t>   pressure vs integration</a:t>
            </a:r>
            <a:endParaRPr lang="he-IL"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הממשל הצבאי 1949-1966</a:t>
            </a:r>
            <a:endParaRPr lang="he-IL" sz="4000" dirty="0"/>
          </a:p>
        </p:txBody>
      </p:sp>
      <p:sp>
        <p:nvSpPr>
          <p:cNvPr id="3" name="מציין מיקום תוכן 2"/>
          <p:cNvSpPr>
            <a:spLocks noGrp="1"/>
          </p:cNvSpPr>
          <p:nvPr>
            <p:ph idx="1"/>
          </p:nvPr>
        </p:nvSpPr>
        <p:spPr/>
        <p:txBody>
          <a:bodyPr>
            <a:normAutofit lnSpcReduction="10000"/>
          </a:bodyPr>
          <a:lstStyle/>
          <a:p>
            <a:r>
              <a:rPr lang="he-IL" sz="2000" dirty="0" smtClean="0"/>
              <a:t>בתוקף חוקי חירום </a:t>
            </a:r>
            <a:r>
              <a:rPr lang="he-IL" sz="2000" dirty="0" smtClean="0"/>
              <a:t>מנדטוריים </a:t>
            </a:r>
            <a:r>
              <a:rPr lang="en-US" sz="2000" dirty="0" smtClean="0"/>
              <a:t>British law </a:t>
            </a:r>
            <a:endParaRPr lang="he-IL" sz="2000" dirty="0" smtClean="0"/>
          </a:p>
          <a:p>
            <a:endParaRPr lang="he-IL" sz="2000" dirty="0" smtClean="0"/>
          </a:p>
          <a:p>
            <a:r>
              <a:rPr lang="he-IL" sz="2000" dirty="0" smtClean="0"/>
              <a:t>יוצר בידול, תלות </a:t>
            </a:r>
            <a:r>
              <a:rPr lang="he-IL" sz="2000" dirty="0" smtClean="0"/>
              <a:t>וקואופטציה  </a:t>
            </a:r>
            <a:r>
              <a:rPr lang="en-US" sz="2000" dirty="0" smtClean="0"/>
              <a:t>control</a:t>
            </a:r>
            <a:r>
              <a:rPr lang="he-IL" sz="2000" dirty="0" smtClean="0"/>
              <a:t> </a:t>
            </a:r>
            <a:r>
              <a:rPr lang="en-US" sz="2000" dirty="0" smtClean="0"/>
              <a:t>differentiation</a:t>
            </a:r>
            <a:r>
              <a:rPr lang="en-US" sz="2000" dirty="0" smtClean="0"/>
              <a:t> dependency co-optation </a:t>
            </a:r>
            <a:endParaRPr lang="he-IL" sz="2000" dirty="0" smtClean="0"/>
          </a:p>
          <a:p>
            <a:endParaRPr lang="he-IL" sz="2000" dirty="0" smtClean="0"/>
          </a:p>
          <a:p>
            <a:r>
              <a:rPr lang="he-IL" sz="2000" dirty="0" smtClean="0"/>
              <a:t>מבנה כוח פוליטי בירוקראטי עם שחיתות </a:t>
            </a:r>
            <a:r>
              <a:rPr lang="he-IL" sz="2000" dirty="0" smtClean="0"/>
              <a:t>בשוליים </a:t>
            </a:r>
            <a:r>
              <a:rPr lang="en-US" sz="2000" dirty="0" smtClean="0"/>
              <a:t>bureaucratic political structure with corrupt margins </a:t>
            </a:r>
            <a:endParaRPr lang="he-IL" sz="2000" dirty="0" smtClean="0"/>
          </a:p>
          <a:p>
            <a:endParaRPr lang="he-IL" sz="2000" dirty="0" smtClean="0"/>
          </a:p>
          <a:p>
            <a:r>
              <a:rPr lang="he-IL" sz="2000" dirty="0" smtClean="0"/>
              <a:t>רישיונות תנועה ושירותים ככלי על אזורים ואחר כך על בני אדם יחידים </a:t>
            </a:r>
            <a:r>
              <a:rPr lang="en-US" sz="2000" dirty="0" smtClean="0"/>
              <a:t>restrictions on movement </a:t>
            </a:r>
            <a:endParaRPr lang="he-IL" sz="2000" dirty="0" smtClean="0"/>
          </a:p>
          <a:p>
            <a:endParaRPr lang="he-IL" sz="2000" dirty="0" smtClean="0"/>
          </a:p>
          <a:p>
            <a:r>
              <a:rPr lang="he-IL" sz="2000" dirty="0" smtClean="0"/>
              <a:t>ההיגיון הכלכלי של הממשל הצבאי (תעסוקה ושיווק תוצרת</a:t>
            </a:r>
            <a:r>
              <a:rPr lang="he-IL" sz="2000" dirty="0" smtClean="0"/>
              <a:t>)  </a:t>
            </a:r>
            <a:r>
              <a:rPr lang="en-US" sz="2000" dirty="0" smtClean="0"/>
              <a:t>the economic logic </a:t>
            </a:r>
            <a:endParaRPr lang="he-IL" sz="2000" dirty="0" smtClean="0"/>
          </a:p>
          <a:p>
            <a:endParaRPr lang="he-IL" sz="2000" dirty="0" smtClean="0"/>
          </a:p>
          <a:p>
            <a:r>
              <a:rPr lang="he-IL" sz="2000" dirty="0" smtClean="0"/>
              <a:t>מתנגדי הממשל הצבאי (מפ"ם, בגין, שירותי בטחון, חוגים ליבראליים ומק"י</a:t>
            </a:r>
            <a:r>
              <a:rPr lang="he-IL" sz="2000" dirty="0" smtClean="0"/>
              <a:t>)   </a:t>
            </a:r>
            <a:r>
              <a:rPr lang="en-US" sz="2000" dirty="0" smtClean="0"/>
              <a:t>strong opposition</a:t>
            </a:r>
            <a:endParaRPr lang="he-IL"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דפוסי קיפוח </a:t>
            </a:r>
            <a:r>
              <a:rPr lang="en-US" sz="4000" dirty="0" smtClean="0"/>
              <a:t>patterns of discrimination</a:t>
            </a:r>
            <a:endParaRPr lang="he-IL" sz="4000" dirty="0"/>
          </a:p>
        </p:txBody>
      </p:sp>
      <p:sp>
        <p:nvSpPr>
          <p:cNvPr id="3" name="מציין מיקום תוכן 2"/>
          <p:cNvSpPr>
            <a:spLocks noGrp="1"/>
          </p:cNvSpPr>
          <p:nvPr>
            <p:ph idx="1"/>
          </p:nvPr>
        </p:nvSpPr>
        <p:spPr/>
        <p:txBody>
          <a:bodyPr>
            <a:normAutofit lnSpcReduction="10000"/>
          </a:bodyPr>
          <a:lstStyle/>
          <a:p>
            <a:r>
              <a:rPr lang="he-IL" sz="2000" dirty="0" smtClean="0"/>
              <a:t>קיפוח הנובע ממעמדה היהודי של המדינה דרך הסוכנות והקק"ל </a:t>
            </a:r>
            <a:r>
              <a:rPr lang="en-US" sz="2000" dirty="0" smtClean="0"/>
              <a:t>the state as Jewish Zionist</a:t>
            </a:r>
            <a:endParaRPr lang="he-IL" sz="2000" dirty="0" smtClean="0"/>
          </a:p>
          <a:p>
            <a:endParaRPr lang="he-IL" sz="2000" dirty="0" smtClean="0"/>
          </a:p>
          <a:p>
            <a:r>
              <a:rPr lang="he-IL" sz="2000" dirty="0" smtClean="0"/>
              <a:t>קיפוח על ידי מדיניות המעניקה עדיפות ליהודים בשירותים בתקינה </a:t>
            </a:r>
            <a:r>
              <a:rPr lang="en-US" sz="2000" dirty="0" smtClean="0"/>
              <a:t>institutional allocation of resources</a:t>
            </a:r>
            <a:endParaRPr lang="he-IL" sz="2000" dirty="0" smtClean="0"/>
          </a:p>
          <a:p>
            <a:endParaRPr lang="he-IL" sz="2000" dirty="0" smtClean="0"/>
          </a:p>
          <a:p>
            <a:r>
              <a:rPr lang="he-IL" sz="2000" dirty="0" smtClean="0"/>
              <a:t>קיפוח ישיר על ידי העברת קרקע ולחצים תכנוניים עד יום האדמה של 1976 ודו"ח קניג </a:t>
            </a:r>
            <a:r>
              <a:rPr lang="en-US" sz="2000" dirty="0" smtClean="0"/>
              <a:t>land question</a:t>
            </a:r>
            <a:endParaRPr lang="he-IL" sz="2000" dirty="0" smtClean="0"/>
          </a:p>
          <a:p>
            <a:endParaRPr lang="he-IL" sz="2000" dirty="0" smtClean="0"/>
          </a:p>
          <a:p>
            <a:r>
              <a:rPr lang="he-IL" sz="2000" dirty="0" smtClean="0"/>
              <a:t>קצבאות יוצאי צבא כמטאפורה </a:t>
            </a:r>
            <a:r>
              <a:rPr lang="en-US" sz="2000" dirty="0" smtClean="0"/>
              <a:t>national welfare system</a:t>
            </a:r>
            <a:endParaRPr lang="he-IL" sz="2000" dirty="0" smtClean="0"/>
          </a:p>
          <a:p>
            <a:endParaRPr lang="he-IL" sz="2000" dirty="0" smtClean="0"/>
          </a:p>
          <a:p>
            <a:r>
              <a:rPr lang="he-IL" sz="2000" dirty="0" smtClean="0"/>
              <a:t>התפוגגות הפיקוח והיפוך המגמה בדור האחרון </a:t>
            </a:r>
            <a:r>
              <a:rPr lang="en-US" sz="2000" dirty="0" smtClean="0"/>
              <a:t>partially closing the gap</a:t>
            </a:r>
            <a:endParaRPr lang="he-IL" sz="2000" dirty="0" smtClean="0"/>
          </a:p>
          <a:p>
            <a:endParaRPr lang="he-IL" sz="2000" dirty="0" smtClean="0"/>
          </a:p>
          <a:p>
            <a:r>
              <a:rPr lang="he-IL" sz="2000" dirty="0" smtClean="0"/>
              <a:t>חוק הלאום פוליטיקה דקלרטיבית או היפוך מגמה </a:t>
            </a:r>
            <a:r>
              <a:rPr lang="en-US" sz="2000" dirty="0" smtClean="0"/>
              <a:t>the nation state law 2019</a:t>
            </a:r>
            <a:endParaRPr lang="he-IL"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   </a:t>
            </a:r>
            <a:r>
              <a:rPr lang="en-US" dirty="0" smtClean="0"/>
              <a:t>my state is at war with my people </a:t>
            </a:r>
            <a:endParaRPr lang="he-IL" dirty="0"/>
          </a:p>
        </p:txBody>
      </p:sp>
      <p:sp>
        <p:nvSpPr>
          <p:cNvPr id="3" name="מציין מיקום תוכן 2"/>
          <p:cNvSpPr>
            <a:spLocks noGrp="1"/>
          </p:cNvSpPr>
          <p:nvPr>
            <p:ph idx="1"/>
          </p:nvPr>
        </p:nvSpPr>
        <p:spPr>
          <a:xfrm>
            <a:off x="838199" y="1564395"/>
            <a:ext cx="10949849" cy="4682169"/>
          </a:xfrm>
        </p:spPr>
        <p:txBody>
          <a:bodyPr>
            <a:normAutofit/>
          </a:bodyPr>
          <a:lstStyle/>
          <a:p>
            <a:pPr>
              <a:buNone/>
            </a:pPr>
            <a:r>
              <a:rPr lang="he-IL" sz="2000" dirty="0" smtClean="0"/>
              <a:t>   "מי אנחנו ערביי ישראל? כאן בישראל רואים בנו גיס חמישי. שם תופסים אותנו כבוגדים. אנחנו חיים בשני עולמות ואיננו שייכים לאף אחד מהם. רק שם בבלגרד תפסתי את מלוא היקפה של הטרגדיה של הערבים הישראלים. הבנתי כי אנו סובלים מתוצאותיה של מלחמת 1948 לא פחות אולי יותר מן הפליטים. בבלגרד שוב לא ידעתי מי אני. ערבי לאומי נאמן לעמו? או אזרח ישראלי חשוד? התפיסות המקובלות התערבבו במוחי .רק מחשבה אחת נותרה ברורה לחלוטין . אני אחד מרבע מיליון ערבים שאין מאמינים בהם לא בארצות ערב ולא בישראל" (המשורר ראשד חוסיין בוועידת המדינות הבלתי מזדהות בלגרד 1959)</a:t>
            </a:r>
          </a:p>
          <a:p>
            <a:pPr>
              <a:buNone/>
            </a:pPr>
            <a:r>
              <a:rPr lang="he-IL" sz="2000" dirty="0" smtClean="0"/>
              <a:t>  "מוחמד היקר. לאחרונה התפרסמה בתקשורת הצהרה לפיה את מאיים לעזוב את ליברפול האנגלית אם הנהלת הקבוצה תרכוש את הכדורגלן </a:t>
            </a:r>
            <a:r>
              <a:rPr lang="he-IL" sz="2000" dirty="0" err="1" smtClean="0"/>
              <a:t>מואנס</a:t>
            </a:r>
            <a:r>
              <a:rPr lang="he-IL" sz="2000" dirty="0" smtClean="0"/>
              <a:t> </a:t>
            </a:r>
            <a:r>
              <a:rPr lang="he-IL" sz="2000" dirty="0" err="1" smtClean="0"/>
              <a:t>דאבור</a:t>
            </a:r>
            <a:r>
              <a:rPr lang="he-IL" sz="2000" dirty="0" smtClean="0"/>
              <a:t>. על פי ההצהרה, אם אכן היא נכונה, אתה עושה זאת משום </a:t>
            </a:r>
            <a:r>
              <a:rPr lang="he-IL" sz="2000" dirty="0" err="1" smtClean="0"/>
              <a:t>שדאבור</a:t>
            </a:r>
            <a:r>
              <a:rPr lang="he-IL" sz="2000" dirty="0" smtClean="0"/>
              <a:t> הוא אזרח ישראלי שמשחק בנבחרת הלאומית הישראלית אף שהוא ערבי, פלסטיני ומוסלמי. איני בטוח שאתה ומיליוני ערבים אחרים יודעים את מה שעבר עלינו, הפלסטינים של 1948, שנותרו במולדתנו למרות כל הקשיים. האם ספרו לך, למשל, כיצד הלכנו לישון בליל קיץ טראגי אחד בשנת 1948 והתעוררנו אל הנכבה שהפכה אותנו לאזרחים לא רצויים במדינה חדשה ששמה ישראל? [...]  כמה פשוט הסיפור הזה, וכמה כואב. מוחמד יקירי, אנחנו במקום הזה קורצנו מכבוד, ונמשיך לשמור על הארץ באצילות גם בעתיד. אל תתנשא מעל אלה שאוהבים אותך וקרובים אליך יותר מכל, כי על משכבנו בלילות אנו מתפללים לאלוהים שישמור עלינו מפני ידידינו וקרובינו. עם האויבים שלנו נצליח להסתדר </a:t>
            </a:r>
            <a:r>
              <a:rPr lang="he-IL" sz="2000" dirty="0" err="1" smtClean="0"/>
              <a:t>לבדנו.</a:t>
            </a:r>
            <a:r>
              <a:rPr lang="he-IL" sz="2000" dirty="0" smtClean="0"/>
              <a:t>" (</a:t>
            </a:r>
            <a:r>
              <a:rPr lang="he-IL" sz="2000" dirty="0" err="1" smtClean="0"/>
              <a:t>ג'וואד</a:t>
            </a:r>
            <a:r>
              <a:rPr lang="he-IL" sz="2000" dirty="0" smtClean="0"/>
              <a:t> </a:t>
            </a:r>
            <a:r>
              <a:rPr lang="he-IL" sz="2000" dirty="0" err="1" smtClean="0"/>
              <a:t>בולוס</a:t>
            </a:r>
            <a:r>
              <a:rPr lang="he-IL" sz="2000" dirty="0" smtClean="0"/>
              <a:t>, הארץ, ינואר 2019) </a:t>
            </a:r>
            <a:endParaRPr lang="he-IL"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תוצאות הקיפוח חברה אגרארית מפורקת עם ריבוי גבוה</a:t>
            </a:r>
            <a:br>
              <a:rPr lang="he-IL" sz="4000" dirty="0" smtClean="0"/>
            </a:br>
            <a:r>
              <a:rPr lang="en-US" sz="4000" dirty="0" smtClean="0"/>
              <a:t> years of demographic baby boom   </a:t>
            </a:r>
            <a:endParaRPr lang="he-IL" sz="4000" dirty="0"/>
          </a:p>
        </p:txBody>
      </p:sp>
      <p:sp>
        <p:nvSpPr>
          <p:cNvPr id="3" name="מציין מיקום תוכן 2"/>
          <p:cNvSpPr>
            <a:spLocks noGrp="1"/>
          </p:cNvSpPr>
          <p:nvPr>
            <p:ph idx="1"/>
          </p:nvPr>
        </p:nvSpPr>
        <p:spPr>
          <a:xfrm>
            <a:off x="838200" y="1531345"/>
            <a:ext cx="10515600" cy="4645618"/>
          </a:xfrm>
        </p:spPr>
        <p:txBody>
          <a:bodyPr>
            <a:noAutofit/>
          </a:bodyPr>
          <a:lstStyle/>
          <a:p>
            <a:pPr>
              <a:buNone/>
            </a:pPr>
            <a:r>
              <a:rPr lang="he-IL" sz="1100" dirty="0" smtClean="0"/>
              <a:t>רשום בפנייך</a:t>
            </a:r>
          </a:p>
          <a:p>
            <a:pPr>
              <a:buNone/>
            </a:pPr>
            <a:r>
              <a:rPr lang="he-IL" sz="1100" dirty="0" smtClean="0"/>
              <a:t>ערבי אני !</a:t>
            </a:r>
          </a:p>
          <a:p>
            <a:pPr>
              <a:buNone/>
            </a:pPr>
            <a:r>
              <a:rPr lang="he-IL" sz="1100" dirty="0" smtClean="0"/>
              <a:t>ומספר הזהות שלי 50,000</a:t>
            </a:r>
          </a:p>
          <a:p>
            <a:pPr>
              <a:buNone/>
            </a:pPr>
            <a:r>
              <a:rPr lang="he-IL" sz="1100" dirty="0" smtClean="0"/>
              <a:t>יש לי שמונה ילדים </a:t>
            </a:r>
          </a:p>
          <a:p>
            <a:pPr>
              <a:buNone/>
            </a:pPr>
            <a:r>
              <a:rPr lang="he-IL" sz="1100" dirty="0" smtClean="0"/>
              <a:t>והתשיעי יבוא בקיץ הבא</a:t>
            </a:r>
          </a:p>
          <a:p>
            <a:pPr>
              <a:buNone/>
            </a:pPr>
            <a:r>
              <a:rPr lang="he-IL" sz="1100" dirty="0" smtClean="0"/>
              <a:t>האם זה מכעיס אותך ?</a:t>
            </a:r>
          </a:p>
          <a:p>
            <a:pPr>
              <a:buNone/>
            </a:pPr>
            <a:r>
              <a:rPr lang="he-IL" sz="1100" dirty="0" smtClean="0"/>
              <a:t>מה מכעיס בדבר ?</a:t>
            </a:r>
          </a:p>
          <a:p>
            <a:pPr>
              <a:buNone/>
            </a:pPr>
            <a:r>
              <a:rPr lang="he-IL" sz="1100" dirty="0" smtClean="0"/>
              <a:t>רשום בפנייך </a:t>
            </a:r>
          </a:p>
          <a:p>
            <a:pPr>
              <a:buNone/>
            </a:pPr>
            <a:r>
              <a:rPr lang="he-IL" sz="1100" dirty="0" smtClean="0"/>
              <a:t>ערבי אני!</a:t>
            </a:r>
          </a:p>
          <a:p>
            <a:pPr>
              <a:buNone/>
            </a:pPr>
            <a:r>
              <a:rPr lang="he-IL" sz="1100" dirty="0" smtClean="0"/>
              <a:t>גנבת את הכרמים של אבותיי</a:t>
            </a:r>
          </a:p>
          <a:p>
            <a:pPr>
              <a:buNone/>
            </a:pPr>
            <a:r>
              <a:rPr lang="he-IL" sz="1100" dirty="0" smtClean="0"/>
              <a:t>ואת האדמה אשר נהגתי לעבד..</a:t>
            </a:r>
          </a:p>
          <a:p>
            <a:pPr>
              <a:buNone/>
            </a:pPr>
            <a:r>
              <a:rPr lang="he-IL" sz="1100" dirty="0" smtClean="0"/>
              <a:t>אין אני שונא בריות</a:t>
            </a:r>
          </a:p>
          <a:p>
            <a:pPr>
              <a:buNone/>
            </a:pPr>
            <a:r>
              <a:rPr lang="he-IL" sz="1100" dirty="0" smtClean="0"/>
              <a:t>ואינני פוגע ברכוש הזולת</a:t>
            </a:r>
          </a:p>
          <a:p>
            <a:pPr>
              <a:buNone/>
            </a:pPr>
            <a:r>
              <a:rPr lang="he-IL" sz="1100" dirty="0" smtClean="0"/>
              <a:t>אך אם אחוש רעב</a:t>
            </a:r>
          </a:p>
          <a:p>
            <a:pPr>
              <a:buNone/>
            </a:pPr>
            <a:r>
              <a:rPr lang="he-IL" sz="1100" dirty="0" smtClean="0"/>
              <a:t>אוכל בשר העוסק אותי </a:t>
            </a:r>
          </a:p>
          <a:p>
            <a:pPr>
              <a:buNone/>
            </a:pPr>
            <a:r>
              <a:rPr lang="he-IL" sz="1100" dirty="0" smtClean="0"/>
              <a:t>הזהר, היזהר מרעבוני ,</a:t>
            </a:r>
          </a:p>
          <a:p>
            <a:pPr>
              <a:buNone/>
            </a:pPr>
            <a:r>
              <a:rPr lang="he-IL" sz="1100" dirty="0" smtClean="0"/>
              <a:t>מן זעם אשר בי                         (מתוך מחמוד דרוויש עלה הזית")</a:t>
            </a:r>
          </a:p>
          <a:p>
            <a:pPr>
              <a:buNone/>
            </a:pPr>
            <a:endParaRPr lang="he-IL" sz="1100" dirty="0" smtClean="0"/>
          </a:p>
          <a:p>
            <a:pPr>
              <a:buNone/>
            </a:pPr>
            <a:endParaRPr lang="he-IL" sz="11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השתקפות העולם הערבי בקרב הערבים אזרחי ישראל</a:t>
            </a:r>
            <a:br>
              <a:rPr lang="he-IL" sz="4000" dirty="0" smtClean="0"/>
            </a:br>
            <a:r>
              <a:rPr lang="he-IL" sz="4000" dirty="0" smtClean="0"/>
              <a:t>  </a:t>
            </a:r>
            <a:r>
              <a:rPr lang="en-US" sz="4000" dirty="0" smtClean="0"/>
              <a:t> the 48 Palestinians and Arab world  </a:t>
            </a:r>
            <a:endParaRPr lang="he-IL" sz="4000" dirty="0"/>
          </a:p>
        </p:txBody>
      </p:sp>
      <p:sp>
        <p:nvSpPr>
          <p:cNvPr id="3" name="מציין מיקום תוכן 2"/>
          <p:cNvSpPr>
            <a:spLocks noGrp="1"/>
          </p:cNvSpPr>
          <p:nvPr>
            <p:ph idx="1"/>
          </p:nvPr>
        </p:nvSpPr>
        <p:spPr/>
        <p:txBody>
          <a:bodyPr>
            <a:normAutofit lnSpcReduction="10000"/>
          </a:bodyPr>
          <a:lstStyle/>
          <a:p>
            <a:r>
              <a:rPr lang="he-IL" sz="2000" dirty="0" smtClean="0"/>
              <a:t>הנאצריזם והפן ערביות התלהבות מוגבלת ליום יום עם השלכות מוגבלות נוכח מק"י </a:t>
            </a:r>
            <a:r>
              <a:rPr lang="en-US" sz="2000" dirty="0" smtClean="0"/>
              <a:t>Nasserism</a:t>
            </a:r>
            <a:endParaRPr lang="he-IL" sz="2000" dirty="0" smtClean="0"/>
          </a:p>
          <a:p>
            <a:endParaRPr lang="he-IL" sz="2000" dirty="0" smtClean="0"/>
          </a:p>
          <a:p>
            <a:r>
              <a:rPr lang="he-IL" sz="2000" dirty="0" smtClean="0"/>
              <a:t>התלהבות מוגבלת מהקמת פת"ח ואש"ף (האבחנה של ערביי 48 או "הפנים" מן החוץ) </a:t>
            </a:r>
            <a:r>
              <a:rPr lang="en-US" sz="2000" dirty="0" smtClean="0"/>
              <a:t>the </a:t>
            </a:r>
            <a:r>
              <a:rPr lang="en-US" sz="2000" dirty="0" err="1" smtClean="0"/>
              <a:t>diaspora</a:t>
            </a:r>
            <a:endParaRPr lang="he-IL" sz="2000" dirty="0" smtClean="0"/>
          </a:p>
          <a:p>
            <a:endParaRPr lang="he-IL" sz="2000" dirty="0" smtClean="0"/>
          </a:p>
          <a:p>
            <a:r>
              <a:rPr lang="he-IL" sz="2000" dirty="0" smtClean="0"/>
              <a:t>השפעה גדולה יותר לחומייני. האסלאם הוא התשובה </a:t>
            </a:r>
            <a:r>
              <a:rPr lang="en-US" sz="2000" dirty="0" smtClean="0"/>
              <a:t>Islam is the answer</a:t>
            </a:r>
            <a:endParaRPr lang="he-IL" sz="2000" dirty="0" smtClean="0"/>
          </a:p>
          <a:p>
            <a:endParaRPr lang="he-IL" sz="2000" dirty="0" smtClean="0"/>
          </a:p>
          <a:p>
            <a:r>
              <a:rPr lang="he-IL" sz="2000" dirty="0" smtClean="0"/>
              <a:t>התלהבות עממית מסדאם חוסיין </a:t>
            </a:r>
            <a:r>
              <a:rPr lang="en-US" sz="2000" dirty="0" err="1" smtClean="0"/>
              <a:t>Sadam</a:t>
            </a:r>
            <a:r>
              <a:rPr lang="en-US" sz="2000" dirty="0" smtClean="0"/>
              <a:t> and those who challenge Israel</a:t>
            </a:r>
            <a:endParaRPr lang="he-IL" sz="2000" dirty="0" smtClean="0"/>
          </a:p>
          <a:p>
            <a:endParaRPr lang="he-IL" sz="2000" dirty="0" smtClean="0"/>
          </a:p>
          <a:p>
            <a:r>
              <a:rPr lang="he-IL" sz="2000" dirty="0" smtClean="0"/>
              <a:t>השתקפות האביב הערבי, הרשתות הערביות וסדר היום התרבותי הערבי </a:t>
            </a:r>
            <a:r>
              <a:rPr lang="en-US" sz="2000" dirty="0" smtClean="0"/>
              <a:t>Arab spring </a:t>
            </a:r>
            <a:r>
              <a:rPr lang="en-US" sz="2000" dirty="0" err="1" smtClean="0"/>
              <a:t>skeptecism</a:t>
            </a:r>
            <a:r>
              <a:rPr lang="en-US" sz="2000" dirty="0" smtClean="0"/>
              <a:t> </a:t>
            </a:r>
            <a:endParaRPr lang="he-IL" sz="2000" dirty="0" smtClean="0"/>
          </a:p>
          <a:p>
            <a:endParaRPr lang="he-IL" sz="2000" dirty="0" smtClean="0"/>
          </a:p>
          <a:p>
            <a:r>
              <a:rPr lang="he-IL" sz="2000" dirty="0" smtClean="0"/>
              <a:t> מלחמת האזרחים, מצבו של העולם הערבי ודע"ש מבוכה ודיסוננסים </a:t>
            </a:r>
            <a:r>
              <a:rPr lang="en-US" sz="2000" dirty="0" smtClean="0"/>
              <a:t>discontent from state of the Arab world</a:t>
            </a:r>
            <a:endParaRPr lang="he-IL"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הפוליטיקה של הערבים אזרחי ישראל</a:t>
            </a:r>
            <a:br>
              <a:rPr lang="he-IL" dirty="0" smtClean="0"/>
            </a:br>
            <a:r>
              <a:rPr lang="en-US" dirty="0" smtClean="0"/>
              <a:t>changing politics with less factionalism</a:t>
            </a:r>
            <a:r>
              <a:rPr lang="he-IL" dirty="0" smtClean="0"/>
              <a:t> </a:t>
            </a:r>
            <a:endParaRPr lang="he-IL" dirty="0"/>
          </a:p>
        </p:txBody>
      </p:sp>
      <p:sp>
        <p:nvSpPr>
          <p:cNvPr id="3" name="מציין מיקום תוכן 2"/>
          <p:cNvSpPr>
            <a:spLocks noGrp="1"/>
          </p:cNvSpPr>
          <p:nvPr>
            <p:ph idx="1"/>
          </p:nvPr>
        </p:nvSpPr>
        <p:spPr/>
        <p:txBody>
          <a:bodyPr>
            <a:normAutofit fontScale="92500" lnSpcReduction="20000"/>
          </a:bodyPr>
          <a:lstStyle/>
          <a:p>
            <a:r>
              <a:rPr lang="he-IL" sz="2000" dirty="0" smtClean="0"/>
              <a:t>שותפות פטרונית עם יהודים או מארג לאומיות מרקסיזם </a:t>
            </a:r>
            <a:r>
              <a:rPr lang="en-US" sz="2000" dirty="0" smtClean="0"/>
              <a:t>Jewish Arab Marxism</a:t>
            </a:r>
            <a:endParaRPr lang="he-IL" sz="2000" dirty="0" smtClean="0"/>
          </a:p>
          <a:p>
            <a:endParaRPr lang="he-IL" sz="2000" dirty="0" smtClean="0"/>
          </a:p>
          <a:p>
            <a:r>
              <a:rPr lang="he-IL" sz="2000" dirty="0" smtClean="0"/>
              <a:t>חמולות , מק"י או רשימות מיעוטים </a:t>
            </a:r>
            <a:r>
              <a:rPr lang="en-US" sz="2000" dirty="0" smtClean="0"/>
              <a:t>patronage parties and clan politics</a:t>
            </a:r>
            <a:endParaRPr lang="he-IL" sz="2000" dirty="0" smtClean="0"/>
          </a:p>
          <a:p>
            <a:endParaRPr lang="he-IL" sz="2000" dirty="0" smtClean="0"/>
          </a:p>
          <a:p>
            <a:r>
              <a:rPr lang="he-IL" sz="2000" dirty="0" smtClean="0"/>
              <a:t>פילוג מק"י והקמת רק"ח ב-1965 הגמוניה עד 1984 </a:t>
            </a:r>
            <a:r>
              <a:rPr lang="en-US" sz="2000" dirty="0" smtClean="0"/>
              <a:t>hegemony of semi communist party</a:t>
            </a:r>
            <a:endParaRPr lang="he-IL" sz="2000" dirty="0" smtClean="0"/>
          </a:p>
          <a:p>
            <a:endParaRPr lang="he-IL" sz="2000" dirty="0" smtClean="0"/>
          </a:p>
          <a:p>
            <a:r>
              <a:rPr lang="he-IL" sz="2000" dirty="0" smtClean="0"/>
              <a:t>ראשית ירידת החמולתיות ופוליטיקה של נכבדים נוכח הסרת ממשל צבאי , השכלה ותעסוקה</a:t>
            </a:r>
          </a:p>
          <a:p>
            <a:pPr>
              <a:buNone/>
            </a:pPr>
            <a:r>
              <a:rPr lang="he-IL" sz="2000" dirty="0" smtClean="0"/>
              <a:t>    </a:t>
            </a:r>
            <a:r>
              <a:rPr lang="en-US" sz="2000" dirty="0" smtClean="0"/>
              <a:t>Weakening of traditional clan and patronage </a:t>
            </a:r>
            <a:endParaRPr lang="he-IL" sz="2000" dirty="0" smtClean="0"/>
          </a:p>
          <a:p>
            <a:endParaRPr lang="he-IL" sz="2000" dirty="0" smtClean="0"/>
          </a:p>
          <a:p>
            <a:r>
              <a:rPr lang="he-IL" sz="2000" dirty="0" smtClean="0"/>
              <a:t>רצח אבו רביע על ידי בני משפחת מועדי ב-1981 </a:t>
            </a:r>
          </a:p>
          <a:p>
            <a:endParaRPr lang="he-IL" sz="2000" dirty="0" smtClean="0"/>
          </a:p>
          <a:p>
            <a:r>
              <a:rPr lang="he-IL" sz="2000" dirty="0" smtClean="0"/>
              <a:t>אל ארד 1959 לאומנות, החרמת בחירות, עבודה בכפרים, פסילה מהשתתפות בבחירות ויציאה לגלות של סברי ג'יריס ומחמוד דרוויש. תנועת סטודנטים למשפטים ) </a:t>
            </a:r>
            <a:r>
              <a:rPr lang="en-US" sz="2000" dirty="0" smtClean="0"/>
              <a:t>the radical nationalists</a:t>
            </a:r>
            <a:endParaRPr lang="he-IL"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הסרת הממשל הצבאי 1966 </a:t>
            </a:r>
            <a:endParaRPr lang="he-IL" sz="4000" dirty="0"/>
          </a:p>
        </p:txBody>
      </p:sp>
      <p:sp>
        <p:nvSpPr>
          <p:cNvPr id="3" name="מציין מיקום תוכן 2"/>
          <p:cNvSpPr>
            <a:spLocks noGrp="1"/>
          </p:cNvSpPr>
          <p:nvPr>
            <p:ph idx="1"/>
          </p:nvPr>
        </p:nvSpPr>
        <p:spPr/>
        <p:txBody>
          <a:bodyPr>
            <a:normAutofit/>
          </a:bodyPr>
          <a:lstStyle/>
          <a:p>
            <a:r>
              <a:rPr lang="he-IL" sz="2000" dirty="0" smtClean="0"/>
              <a:t>סיומה של תקופה עם אליאס נחלה, דיאב </a:t>
            </a:r>
            <a:r>
              <a:rPr lang="he-IL" sz="2000" dirty="0" err="1" smtClean="0"/>
              <a:t>עובייד</a:t>
            </a:r>
            <a:r>
              <a:rPr lang="he-IL" sz="2000" dirty="0" smtClean="0"/>
              <a:t> ושייח מועדי בהצבעה של  1963 </a:t>
            </a:r>
            <a:r>
              <a:rPr lang="en-US" sz="2000" dirty="0" smtClean="0"/>
              <a:t>end to military rule</a:t>
            </a:r>
            <a:endParaRPr lang="he-IL" sz="2000" dirty="0" smtClean="0"/>
          </a:p>
          <a:p>
            <a:endParaRPr lang="he-IL" sz="2000" dirty="0" smtClean="0"/>
          </a:p>
          <a:p>
            <a:r>
              <a:rPr lang="he-IL" sz="2000" dirty="0" smtClean="0"/>
              <a:t>המעצרים ערב ששת הימים </a:t>
            </a:r>
            <a:r>
              <a:rPr lang="en-US" sz="2000" dirty="0" smtClean="0"/>
              <a:t>the days pre 1967</a:t>
            </a:r>
            <a:endParaRPr lang="he-IL" sz="2000" dirty="0" smtClean="0"/>
          </a:p>
          <a:p>
            <a:endParaRPr lang="he-IL" sz="2000" dirty="0" smtClean="0"/>
          </a:p>
          <a:p>
            <a:r>
              <a:rPr lang="he-IL" sz="2000" dirty="0" smtClean="0"/>
              <a:t>סאות אל ערב כפנטזיה </a:t>
            </a:r>
            <a:r>
              <a:rPr lang="en-US" sz="2000" dirty="0" smtClean="0"/>
              <a:t>disillusionment from Arab world</a:t>
            </a:r>
            <a:endParaRPr lang="he-IL" sz="2000" dirty="0" smtClean="0"/>
          </a:p>
          <a:p>
            <a:endParaRPr lang="he-IL" sz="2000" dirty="0" smtClean="0"/>
          </a:p>
          <a:p>
            <a:r>
              <a:rPr lang="he-IL" sz="2000" dirty="0" smtClean="0"/>
              <a:t>הקסם של אלג'יריה והדיכוי של הלוך הרוח הפאן ערבי </a:t>
            </a:r>
            <a:r>
              <a:rPr lang="en-US" sz="2000" dirty="0" smtClean="0"/>
              <a:t>impact of pan Arabism</a:t>
            </a:r>
            <a:endParaRPr lang="he-IL" sz="2000" dirty="0" smtClean="0"/>
          </a:p>
          <a:p>
            <a:endParaRPr lang="he-IL" sz="2000" dirty="0" smtClean="0"/>
          </a:p>
          <a:p>
            <a:r>
              <a:rPr lang="he-IL" sz="2000" dirty="0" smtClean="0"/>
              <a:t>חסימת אל ארד בבחירות לכנסת </a:t>
            </a:r>
            <a:r>
              <a:rPr lang="en-US" sz="2000" dirty="0" smtClean="0"/>
              <a:t>limits on nationalists</a:t>
            </a:r>
            <a:endParaRPr lang="he-IL"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מלחמת ששת הימים עד יום הכיפורים</a:t>
            </a:r>
            <a:br>
              <a:rPr lang="he-IL" sz="4000" dirty="0" smtClean="0"/>
            </a:br>
            <a:r>
              <a:rPr lang="en-US" sz="4000" dirty="0" smtClean="0"/>
              <a:t>between the two wars    </a:t>
            </a:r>
            <a:endParaRPr lang="he-IL" sz="4000" dirty="0"/>
          </a:p>
        </p:txBody>
      </p:sp>
      <p:sp>
        <p:nvSpPr>
          <p:cNvPr id="3" name="מציין מיקום תוכן 2"/>
          <p:cNvSpPr>
            <a:spLocks noGrp="1"/>
          </p:cNvSpPr>
          <p:nvPr>
            <p:ph idx="1"/>
          </p:nvPr>
        </p:nvSpPr>
        <p:spPr>
          <a:xfrm>
            <a:off x="838200" y="1531345"/>
            <a:ext cx="10515600" cy="4645618"/>
          </a:xfrm>
        </p:spPr>
        <p:txBody>
          <a:bodyPr>
            <a:noAutofit/>
          </a:bodyPr>
          <a:lstStyle/>
          <a:p>
            <a:r>
              <a:rPr lang="he-IL" sz="2000" dirty="0" smtClean="0"/>
              <a:t>המיעוט השקט ביותר ואינם חלק מתבוסה</a:t>
            </a:r>
          </a:p>
          <a:p>
            <a:r>
              <a:rPr lang="he-IL" sz="2000" dirty="0" smtClean="0"/>
              <a:t>פגישה מחודשת עם פלסטינים (שוק העבודה, ברטעה ובית צפפא) </a:t>
            </a:r>
          </a:p>
          <a:p>
            <a:r>
              <a:rPr lang="he-IL" sz="2000" dirty="0" smtClean="0"/>
              <a:t>שייח נימר דרוויש וניצני "האסלאם הוא התשובה" במשולש (מדרסות חברון, עזה,שכם)</a:t>
            </a:r>
          </a:p>
          <a:p>
            <a:r>
              <a:rPr lang="he-IL" sz="2000" dirty="0" smtClean="0"/>
              <a:t>בני הכפר שלטון מקומי, התארגנות עצמית מדינה חילונית דמוקרטית</a:t>
            </a:r>
          </a:p>
          <a:p>
            <a:r>
              <a:rPr lang="he-IL" sz="2000" dirty="0" smtClean="0"/>
              <a:t> וועד ראשי הרשויות הערביות , יועץ לענייני ערבים ומשרד הפנים</a:t>
            </a:r>
          </a:p>
          <a:p>
            <a:r>
              <a:rPr lang="he-IL" sz="2000" dirty="0" smtClean="0"/>
              <a:t>יום האדמה של 1976 בנושא פנים (הפקעות 20,000 דונם)</a:t>
            </a:r>
          </a:p>
          <a:p>
            <a:r>
              <a:rPr lang="he-IL" sz="2000" dirty="0" smtClean="0"/>
              <a:t>דו"ח קניג ממונה על מחוז צפון לחץ וניסוחים נוסח הממשל הצבאי </a:t>
            </a:r>
          </a:p>
          <a:p>
            <a:r>
              <a:rPr lang="he-IL" sz="2000" dirty="0" smtClean="0"/>
              <a:t>מסמך קול ופגישה עם רבין מאי 1976 אינטגרציה ובשירות המדינה ופיתוח עסקי</a:t>
            </a:r>
          </a:p>
          <a:p>
            <a:r>
              <a:rPr lang="he-IL" sz="2000" dirty="0" smtClean="0"/>
              <a:t>העיור המשובש וכלכלת המסחר ותעשייה זעירה</a:t>
            </a:r>
            <a:endParaRPr lang="he-IL"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ישראליזציה פלסטיניזציה ?</a:t>
            </a:r>
            <a:br>
              <a:rPr lang="he-IL" sz="4000" dirty="0" smtClean="0"/>
            </a:br>
            <a:r>
              <a:rPr lang="en-US" sz="4000" dirty="0" smtClean="0"/>
              <a:t>Israelization vs Palestinization</a:t>
            </a:r>
            <a:r>
              <a:rPr lang="he-IL" sz="4000" dirty="0" smtClean="0"/>
              <a:t> </a:t>
            </a:r>
            <a:endParaRPr lang="he-IL" sz="4000" dirty="0"/>
          </a:p>
        </p:txBody>
      </p:sp>
      <p:sp>
        <p:nvSpPr>
          <p:cNvPr id="3" name="מציין מיקום תוכן 2"/>
          <p:cNvSpPr>
            <a:spLocks noGrp="1"/>
          </p:cNvSpPr>
          <p:nvPr>
            <p:ph idx="1"/>
          </p:nvPr>
        </p:nvSpPr>
        <p:spPr/>
        <p:txBody>
          <a:bodyPr>
            <a:normAutofit fontScale="92500" lnSpcReduction="20000"/>
          </a:bodyPr>
          <a:lstStyle/>
          <a:p>
            <a:r>
              <a:rPr lang="he-IL" sz="2000" dirty="0" smtClean="0"/>
              <a:t>מלחמת לבנון 82 עד אינתיפאדה 1987 עמדות מתבדלות</a:t>
            </a:r>
            <a:r>
              <a:rPr lang="en-US" sz="2000" dirty="0" smtClean="0"/>
              <a:t>first Lebanon war to intifada </a:t>
            </a:r>
            <a:endParaRPr lang="he-IL" sz="2000" dirty="0" smtClean="0"/>
          </a:p>
          <a:p>
            <a:endParaRPr lang="he-IL" sz="2000" dirty="0" smtClean="0"/>
          </a:p>
          <a:p>
            <a:r>
              <a:rPr lang="he-IL" sz="2000" dirty="0" smtClean="0"/>
              <a:t>המשך מגמת השינוי הכלכלי מחקלאות ומסחר זעיר לתובלה, מזון ותעסוקה במגזר יהודי </a:t>
            </a:r>
            <a:r>
              <a:rPr lang="en-US" sz="2000" dirty="0" smtClean="0"/>
              <a:t>changing economy</a:t>
            </a:r>
            <a:endParaRPr lang="he-IL" sz="2000" dirty="0" smtClean="0"/>
          </a:p>
          <a:p>
            <a:endParaRPr lang="he-IL" sz="2000" dirty="0" smtClean="0"/>
          </a:p>
          <a:p>
            <a:r>
              <a:rPr lang="he-IL" sz="2000" dirty="0" smtClean="0"/>
              <a:t>הקמת וועדת המעקב העליונה </a:t>
            </a:r>
            <a:r>
              <a:rPr lang="en-US" sz="2000" dirty="0" smtClean="0"/>
              <a:t>follow up committee of Arab Israeli citizens</a:t>
            </a:r>
            <a:endParaRPr lang="he-IL" sz="2000" dirty="0" smtClean="0"/>
          </a:p>
          <a:p>
            <a:endParaRPr lang="he-IL" sz="2000" dirty="0" smtClean="0"/>
          </a:p>
          <a:p>
            <a:r>
              <a:rPr lang="he-IL" sz="2000" dirty="0" smtClean="0"/>
              <a:t>בין בחירות 84-88 הרשימה המתקדמת לשלום ומד"ע של </a:t>
            </a:r>
            <a:r>
              <a:rPr lang="he-IL" sz="2000" dirty="0" err="1" smtClean="0"/>
              <a:t>דרוואשה</a:t>
            </a:r>
            <a:r>
              <a:rPr lang="he-IL" sz="2000" dirty="0" smtClean="0"/>
              <a:t> </a:t>
            </a:r>
            <a:r>
              <a:rPr lang="en-US" sz="2000" dirty="0" smtClean="0"/>
              <a:t>alliance with Jewish left</a:t>
            </a:r>
            <a:endParaRPr lang="he-IL" sz="2000" dirty="0" smtClean="0"/>
          </a:p>
          <a:p>
            <a:endParaRPr lang="he-IL" sz="2000" dirty="0" smtClean="0"/>
          </a:p>
          <a:p>
            <a:r>
              <a:rPr lang="he-IL" sz="2000" dirty="0" smtClean="0"/>
              <a:t>התחזקות חוגים אסלאמיים לקראת שני פלגים מתון ורדיקאלי בבחירות ברשויות המקומיות</a:t>
            </a:r>
            <a:r>
              <a:rPr lang="en-US" sz="2000" dirty="0" smtClean="0"/>
              <a:t>  Muslim politics and its limitations among Palestinians </a:t>
            </a:r>
            <a:endParaRPr lang="he-IL" sz="2000" dirty="0" smtClean="0"/>
          </a:p>
          <a:p>
            <a:endParaRPr lang="he-IL" sz="2000" dirty="0" smtClean="0"/>
          </a:p>
          <a:p>
            <a:r>
              <a:rPr lang="he-IL" sz="2000" dirty="0" smtClean="0"/>
              <a:t>הופעתה המחזורית של לאומיות ערבית אחרי אל ארד ובני הכפר כארגון חוץ </a:t>
            </a:r>
            <a:r>
              <a:rPr lang="he-IL" sz="2000" dirty="0" err="1" smtClean="0"/>
              <a:t>פרלמנטרי</a:t>
            </a:r>
            <a:r>
              <a:rPr lang="he-IL" sz="2000" dirty="0" smtClean="0"/>
              <a:t> </a:t>
            </a:r>
            <a:r>
              <a:rPr lang="en-US" sz="2000" dirty="0" smtClean="0"/>
              <a:t>the radical national fringes</a:t>
            </a:r>
            <a:endParaRPr lang="he-IL"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התיזה של עזמי בשארה על ישראליזציה</a:t>
            </a:r>
            <a:br>
              <a:rPr lang="he-IL" sz="4000" dirty="0" smtClean="0"/>
            </a:br>
            <a:r>
              <a:rPr lang="en-US" sz="4000" dirty="0" err="1" smtClean="0"/>
              <a:t>Azmi</a:t>
            </a:r>
            <a:r>
              <a:rPr lang="en-US" sz="4000" dirty="0" smtClean="0"/>
              <a:t> </a:t>
            </a:r>
            <a:r>
              <a:rPr lang="en-US" sz="4000" dirty="0" err="1" smtClean="0"/>
              <a:t>Bshara</a:t>
            </a:r>
            <a:r>
              <a:rPr lang="en-US" sz="4000" dirty="0" smtClean="0"/>
              <a:t> the radical secular tradition</a:t>
            </a:r>
            <a:endParaRPr lang="he-IL" sz="4000" dirty="0"/>
          </a:p>
        </p:txBody>
      </p:sp>
      <p:sp>
        <p:nvSpPr>
          <p:cNvPr id="3" name="מציין מיקום תוכן 2"/>
          <p:cNvSpPr>
            <a:spLocks noGrp="1"/>
          </p:cNvSpPr>
          <p:nvPr>
            <p:ph idx="1"/>
          </p:nvPr>
        </p:nvSpPr>
        <p:spPr>
          <a:xfrm>
            <a:off x="1102605" y="1814608"/>
            <a:ext cx="10515600" cy="4351338"/>
          </a:xfrm>
        </p:spPr>
        <p:txBody>
          <a:bodyPr>
            <a:normAutofit/>
          </a:bodyPr>
          <a:lstStyle/>
          <a:p>
            <a:r>
              <a:rPr lang="he-IL" sz="2000" dirty="0" smtClean="0"/>
              <a:t>שני כוחות פועלים" התפתחות מתמדת עם אפליה מבנית ולכן ישראליזציה משובשת ושסועה</a:t>
            </a:r>
          </a:p>
          <a:p>
            <a:pPr>
              <a:buNone/>
            </a:pPr>
            <a:r>
              <a:rPr lang="en-US" sz="2000" dirty="0" smtClean="0"/>
              <a:t>Broken Israelization      </a:t>
            </a:r>
            <a:endParaRPr lang="he-IL" sz="2000" dirty="0" smtClean="0"/>
          </a:p>
          <a:p>
            <a:r>
              <a:rPr lang="he-IL" sz="2000" dirty="0" smtClean="0"/>
              <a:t>שולל את המושג דמוקרטיה אתנית </a:t>
            </a:r>
            <a:r>
              <a:rPr lang="en-US" sz="2000" dirty="0" smtClean="0"/>
              <a:t>against ethnic democracy </a:t>
            </a:r>
          </a:p>
          <a:p>
            <a:endParaRPr lang="he-IL" sz="2000" dirty="0" smtClean="0"/>
          </a:p>
          <a:p>
            <a:r>
              <a:rPr lang="he-IL" sz="2000" dirty="0" smtClean="0"/>
              <a:t>האפליה נובעת ממעמד היהודי במדינה והעדר זכויות קיבוציות </a:t>
            </a:r>
            <a:r>
              <a:rPr lang="en-US" sz="2000" dirty="0" smtClean="0"/>
              <a:t>group rights or “blind” state</a:t>
            </a:r>
            <a:endParaRPr lang="he-IL" sz="2000" dirty="0" smtClean="0"/>
          </a:p>
          <a:p>
            <a:endParaRPr lang="he-IL" sz="2000" dirty="0" smtClean="0"/>
          </a:p>
          <a:p>
            <a:r>
              <a:rPr lang="he-IL" sz="2000" dirty="0" smtClean="0"/>
              <a:t>לא יהיה ליבראליזם של מדינת אזרחיה ולא קונסוציונליזם של קבוצות זהות </a:t>
            </a:r>
            <a:r>
              <a:rPr lang="en-US" sz="2000" dirty="0" smtClean="0"/>
              <a:t>Pessimist on conceived futures </a:t>
            </a:r>
            <a:endParaRPr lang="he-IL" sz="2000" dirty="0" smtClean="0"/>
          </a:p>
          <a:p>
            <a:endParaRPr lang="he-IL" sz="2000" dirty="0" smtClean="0"/>
          </a:p>
          <a:p>
            <a:pPr>
              <a:buNone/>
            </a:pPr>
            <a:endParaRPr lang="he-IL"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מאורעות אוקטובר 2000 כנקודת מפנה מוסדית</a:t>
            </a:r>
            <a:br>
              <a:rPr lang="he-IL" sz="4000" dirty="0" smtClean="0"/>
            </a:br>
            <a:r>
              <a:rPr lang="en-US" sz="4000" dirty="0" smtClean="0"/>
              <a:t>the October 2000 demonstrations   </a:t>
            </a:r>
            <a:endParaRPr lang="he-IL" sz="4000" dirty="0"/>
          </a:p>
        </p:txBody>
      </p:sp>
      <p:sp>
        <p:nvSpPr>
          <p:cNvPr id="3" name="מציין מיקום תוכן 2"/>
          <p:cNvSpPr>
            <a:spLocks noGrp="1"/>
          </p:cNvSpPr>
          <p:nvPr>
            <p:ph idx="1"/>
          </p:nvPr>
        </p:nvSpPr>
        <p:spPr/>
        <p:txBody>
          <a:bodyPr>
            <a:normAutofit/>
          </a:bodyPr>
          <a:lstStyle/>
          <a:p>
            <a:r>
              <a:rPr lang="he-IL" sz="2000" dirty="0" smtClean="0"/>
              <a:t>וועדת אור בהקשר המשטרה ושיטור עירוני </a:t>
            </a:r>
            <a:r>
              <a:rPr lang="en-US" sz="2000" dirty="0" smtClean="0"/>
              <a:t>the Or committee and policing</a:t>
            </a:r>
            <a:endParaRPr lang="he-IL" sz="2000" dirty="0" smtClean="0"/>
          </a:p>
          <a:p>
            <a:pPr>
              <a:buNone/>
            </a:pPr>
            <a:endParaRPr lang="he-IL" sz="2000" dirty="0" smtClean="0"/>
          </a:p>
          <a:p>
            <a:r>
              <a:rPr lang="he-IL" sz="2000" dirty="0" smtClean="0"/>
              <a:t>ההקשר התכנוני של העיור המשובש </a:t>
            </a:r>
            <a:r>
              <a:rPr lang="en-US" sz="2000" dirty="0" smtClean="0"/>
              <a:t>the planning problem </a:t>
            </a:r>
            <a:endParaRPr lang="he-IL" sz="2000" dirty="0" smtClean="0"/>
          </a:p>
          <a:p>
            <a:endParaRPr lang="he-IL" sz="2000" dirty="0" smtClean="0"/>
          </a:p>
          <a:p>
            <a:r>
              <a:rPr lang="he-IL" sz="2000" dirty="0" smtClean="0"/>
              <a:t>קיפוח מערכות חינוך ותעסוקה    </a:t>
            </a:r>
            <a:r>
              <a:rPr lang="en-US" sz="2000" dirty="0" smtClean="0"/>
              <a:t>employment and education</a:t>
            </a:r>
            <a:endParaRPr lang="he-IL" sz="2000" dirty="0" smtClean="0"/>
          </a:p>
          <a:p>
            <a:endParaRPr lang="he-IL" sz="2000" dirty="0" smtClean="0"/>
          </a:p>
          <a:p>
            <a:r>
              <a:rPr lang="he-IL" sz="2000" dirty="0" smtClean="0"/>
              <a:t>ריבוי תכניות ממשלתיות החל בחומש </a:t>
            </a:r>
            <a:r>
              <a:rPr lang="en-US" sz="2000" dirty="0" smtClean="0"/>
              <a:t>the many five year plans </a:t>
            </a:r>
            <a:endParaRPr lang="he-IL" sz="2000" dirty="0" smtClean="0"/>
          </a:p>
          <a:p>
            <a:endParaRPr lang="he-IL" sz="2000" dirty="0" smtClean="0"/>
          </a:p>
          <a:p>
            <a:r>
              <a:rPr lang="he-IL" sz="2000" dirty="0" smtClean="0"/>
              <a:t>אזהרה למנהיגות פוליטית יהודית וערבית </a:t>
            </a:r>
            <a:r>
              <a:rPr lang="en-US" sz="2000" dirty="0" smtClean="0"/>
              <a:t>the danger of incitement </a:t>
            </a:r>
            <a:endParaRPr lang="he-IL" sz="2000" dirty="0" smtClean="0"/>
          </a:p>
          <a:p>
            <a:endParaRPr lang="he-IL" sz="2000" dirty="0" smtClean="0"/>
          </a:p>
          <a:p>
            <a:endParaRPr lang="he-IL"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תהליך השלום ציפיות ואכזבות </a:t>
            </a:r>
            <a:r>
              <a:rPr lang="en-US" sz="4000" dirty="0" smtClean="0"/>
              <a:t>peace hopes shattered </a:t>
            </a:r>
            <a:endParaRPr lang="he-IL" sz="4000" dirty="0"/>
          </a:p>
        </p:txBody>
      </p:sp>
      <p:sp>
        <p:nvSpPr>
          <p:cNvPr id="3" name="מציין מיקום תוכן 2"/>
          <p:cNvSpPr>
            <a:spLocks noGrp="1"/>
          </p:cNvSpPr>
          <p:nvPr>
            <p:ph idx="1"/>
          </p:nvPr>
        </p:nvSpPr>
        <p:spPr/>
        <p:txBody>
          <a:bodyPr>
            <a:normAutofit/>
          </a:bodyPr>
          <a:lstStyle/>
          <a:p>
            <a:r>
              <a:rPr lang="he-IL" sz="2000" dirty="0" smtClean="0"/>
              <a:t>ערביי 48 בחוץ מבחינת אש"ף </a:t>
            </a:r>
            <a:r>
              <a:rPr lang="en-US" sz="2000" dirty="0" smtClean="0"/>
              <a:t>the Arab Israeli citizens and the PLO</a:t>
            </a:r>
            <a:endParaRPr lang="he-IL" sz="2000" dirty="0" smtClean="0"/>
          </a:p>
          <a:p>
            <a:endParaRPr lang="he-IL" sz="2000" dirty="0" smtClean="0"/>
          </a:p>
          <a:p>
            <a:r>
              <a:rPr lang="he-IL" sz="2000" dirty="0" smtClean="0"/>
              <a:t>תקוות: </a:t>
            </a:r>
          </a:p>
          <a:p>
            <a:pPr>
              <a:buNone/>
            </a:pPr>
            <a:r>
              <a:rPr lang="he-IL" sz="2000" dirty="0" smtClean="0"/>
              <a:t>דגם ליבראלי מול דגם של זכויות מיעוטים</a:t>
            </a:r>
            <a:r>
              <a:rPr lang="en-US" sz="2000" dirty="0" smtClean="0"/>
              <a:t>  Liberal hopes  </a:t>
            </a:r>
            <a:endParaRPr lang="he-IL" sz="2000" dirty="0" smtClean="0"/>
          </a:p>
          <a:p>
            <a:pPr>
              <a:buNone/>
            </a:pPr>
            <a:r>
              <a:rPr lang="he-IL" sz="2000" dirty="0" smtClean="0"/>
              <a:t>השתלבות מול אוטונומיה (</a:t>
            </a:r>
            <a:r>
              <a:rPr lang="he-IL" sz="2000" dirty="0" err="1" smtClean="0"/>
              <a:t>אוטונומיה</a:t>
            </a:r>
            <a:r>
              <a:rPr lang="he-IL" sz="2000" dirty="0" smtClean="0"/>
              <a:t> טריטוריאלית מול השכלה גבוהה, חינוך ושלטון מקומי) </a:t>
            </a:r>
          </a:p>
          <a:p>
            <a:pPr>
              <a:buNone/>
            </a:pPr>
            <a:r>
              <a:rPr lang="he-IL" sz="2000" dirty="0" smtClean="0"/>
              <a:t>  </a:t>
            </a:r>
            <a:r>
              <a:rPr lang="en-US" sz="2000" dirty="0" smtClean="0"/>
              <a:t>integration or autonomy </a:t>
            </a:r>
            <a:endParaRPr lang="he-IL" sz="2000" dirty="0" smtClean="0"/>
          </a:p>
          <a:p>
            <a:pPr>
              <a:buNone/>
            </a:pPr>
            <a:r>
              <a:rPr lang="he-IL" sz="2000" dirty="0" smtClean="0"/>
              <a:t>שינוי סמלי מול גישה פראגמטית </a:t>
            </a:r>
            <a:r>
              <a:rPr lang="en-US" sz="2000" dirty="0" smtClean="0"/>
              <a:t>symbolic or pragmatic change</a:t>
            </a:r>
            <a:endParaRPr lang="he-IL" sz="2000" dirty="0" smtClean="0"/>
          </a:p>
          <a:p>
            <a:pPr>
              <a:buNone/>
            </a:pPr>
            <a:r>
              <a:rPr lang="he-IL" sz="2000" dirty="0" smtClean="0"/>
              <a:t>מדינת כל אזרחיה מול יהודית ודמוקרטית </a:t>
            </a:r>
            <a:r>
              <a:rPr lang="en-US" sz="2000" dirty="0" smtClean="0"/>
              <a:t>Jewish democratic state vs state of its citizens</a:t>
            </a:r>
            <a:endParaRPr lang="he-IL" sz="2000" dirty="0" smtClean="0"/>
          </a:p>
          <a:p>
            <a:pPr>
              <a:buNone/>
            </a:pPr>
            <a:r>
              <a:rPr lang="he-IL" sz="2000" dirty="0" smtClean="0"/>
              <a:t>מיצוב מול ריבונות פלסטינית </a:t>
            </a:r>
            <a:r>
              <a:rPr lang="en-US" sz="2000" dirty="0" smtClean="0"/>
              <a:t>the question of Palestinian sovereignty  </a:t>
            </a:r>
            <a:endParaRPr lang="he-IL" sz="2000" dirty="0" smtClean="0"/>
          </a:p>
          <a:p>
            <a:pPr>
              <a:buNone/>
            </a:pPr>
            <a:r>
              <a:rPr lang="he-IL" sz="2000" dirty="0" smtClean="0"/>
              <a:t>פרדוקס בשארה מול השמאל הציוני </a:t>
            </a:r>
            <a:r>
              <a:rPr lang="en-US" sz="2000" dirty="0" smtClean="0"/>
              <a:t>the </a:t>
            </a:r>
            <a:r>
              <a:rPr lang="en-US" sz="2000" dirty="0" err="1" smtClean="0"/>
              <a:t>Bshara</a:t>
            </a:r>
            <a:r>
              <a:rPr lang="en-US" sz="2000" dirty="0" smtClean="0"/>
              <a:t> Paradox</a:t>
            </a:r>
            <a:endParaRPr lang="he-IL"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סדרי יום חדשים  </a:t>
            </a:r>
            <a:r>
              <a:rPr lang="en-US" sz="4000" dirty="0" smtClean="0"/>
              <a:t>the new agenda</a:t>
            </a:r>
            <a:endParaRPr lang="he-IL" sz="4000" dirty="0"/>
          </a:p>
        </p:txBody>
      </p:sp>
      <p:sp>
        <p:nvSpPr>
          <p:cNvPr id="3" name="מציין מיקום תוכן 2"/>
          <p:cNvSpPr>
            <a:spLocks noGrp="1"/>
          </p:cNvSpPr>
          <p:nvPr>
            <p:ph idx="1"/>
          </p:nvPr>
        </p:nvSpPr>
        <p:spPr/>
        <p:txBody>
          <a:bodyPr>
            <a:normAutofit fontScale="92500" lnSpcReduction="20000"/>
          </a:bodyPr>
          <a:lstStyle/>
          <a:p>
            <a:r>
              <a:rPr lang="he-IL" sz="2000" dirty="0" smtClean="0"/>
              <a:t>פתיחת תיק 48 וואקף וועדות עקורים </a:t>
            </a:r>
            <a:r>
              <a:rPr lang="en-US" sz="2000" dirty="0" smtClean="0"/>
              <a:t>the 48 files</a:t>
            </a:r>
            <a:endParaRPr lang="he-IL" sz="2000" dirty="0" smtClean="0"/>
          </a:p>
          <a:p>
            <a:endParaRPr lang="he-IL" sz="2000" dirty="0" smtClean="0"/>
          </a:p>
          <a:p>
            <a:r>
              <a:rPr lang="he-IL" sz="2000" dirty="0" smtClean="0"/>
              <a:t>תיעוד וזיכרון </a:t>
            </a:r>
            <a:r>
              <a:rPr lang="en-US" sz="2000" dirty="0" smtClean="0"/>
              <a:t>memory and politics</a:t>
            </a:r>
            <a:endParaRPr lang="he-IL" sz="2000" dirty="0" smtClean="0"/>
          </a:p>
          <a:p>
            <a:endParaRPr lang="he-IL" sz="2000" dirty="0" smtClean="0"/>
          </a:p>
          <a:p>
            <a:r>
              <a:rPr lang="he-IL" sz="2000" dirty="0" smtClean="0"/>
              <a:t>השבר העמוק נוכח סופו של תהליך השלום </a:t>
            </a:r>
            <a:r>
              <a:rPr lang="en-US" sz="2000" dirty="0" smtClean="0"/>
              <a:t> the end of alliance with Zionist left</a:t>
            </a:r>
            <a:endParaRPr lang="he-IL" sz="2000" dirty="0" smtClean="0"/>
          </a:p>
          <a:p>
            <a:endParaRPr lang="he-IL" sz="2000" dirty="0" smtClean="0"/>
          </a:p>
          <a:p>
            <a:r>
              <a:rPr lang="he-IL" sz="2000" dirty="0" smtClean="0"/>
              <a:t>חברה אזרחית של "הדור הזקוף" והעברת סדר יום בינלאומי עם נרטיב הילידים </a:t>
            </a:r>
            <a:r>
              <a:rPr lang="en-US" sz="2000" dirty="0" smtClean="0"/>
              <a:t> the new proud generation </a:t>
            </a:r>
            <a:endParaRPr lang="he-IL" sz="2000" dirty="0" smtClean="0"/>
          </a:p>
          <a:p>
            <a:endParaRPr lang="he-IL" sz="2000" dirty="0" smtClean="0"/>
          </a:p>
          <a:p>
            <a:r>
              <a:rPr lang="he-IL" sz="2000" dirty="0" smtClean="0"/>
              <a:t>סדר היום הבדואי והסדרת הטיפול בישובים בלתי מוכרים </a:t>
            </a:r>
            <a:r>
              <a:rPr lang="en-US" sz="2000" dirty="0" smtClean="0"/>
              <a:t>the Bedouins and delays policies</a:t>
            </a:r>
            <a:endParaRPr lang="he-IL" sz="2000" dirty="0" smtClean="0"/>
          </a:p>
          <a:p>
            <a:endParaRPr lang="he-IL" sz="2000" dirty="0" smtClean="0"/>
          </a:p>
          <a:p>
            <a:r>
              <a:rPr lang="he-IL" sz="2000" dirty="0" smtClean="0"/>
              <a:t>עליית שרון להר הבית, אוקטובר 2000 וועדת אור </a:t>
            </a:r>
            <a:r>
              <a:rPr lang="en-US" sz="2000" dirty="0" smtClean="0"/>
              <a:t>October 2000</a:t>
            </a:r>
            <a:endParaRPr lang="he-IL" sz="2000" dirty="0" smtClean="0"/>
          </a:p>
          <a:p>
            <a:endParaRPr lang="he-IL" sz="2000" dirty="0" smtClean="0"/>
          </a:p>
          <a:p>
            <a:r>
              <a:rPr lang="he-IL" sz="2000" dirty="0" smtClean="0"/>
              <a:t>הממשלה במגמה של אינטגרציה שינוי עמדות בציבור יהודי </a:t>
            </a:r>
            <a:r>
              <a:rPr lang="en-US" sz="2000" dirty="0" smtClean="0"/>
              <a:t>integration through local government </a:t>
            </a:r>
            <a:endParaRPr lang="he-IL" sz="2000" dirty="0" smtClean="0"/>
          </a:p>
          <a:p>
            <a:pPr>
              <a:buNone/>
            </a:pPr>
            <a:endParaRPr lang="he-IL" sz="2000" dirty="0" smtClean="0"/>
          </a:p>
          <a:p>
            <a:pPr>
              <a:buNone/>
            </a:pPr>
            <a:endParaRPr lang="he-IL"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2361D1E9-C83D-4640-BF0D-547156507773}"/>
              </a:ext>
            </a:extLst>
          </p:cNvPr>
          <p:cNvSpPr>
            <a:spLocks noGrp="1"/>
          </p:cNvSpPr>
          <p:nvPr>
            <p:ph type="title"/>
          </p:nvPr>
        </p:nvSpPr>
        <p:spPr/>
        <p:txBody>
          <a:bodyPr>
            <a:normAutofit/>
          </a:bodyPr>
          <a:lstStyle/>
          <a:p>
            <a:r>
              <a:rPr lang="he-IL" sz="4000" dirty="0"/>
              <a:t>הקושי והאבולוציה </a:t>
            </a:r>
            <a:r>
              <a:rPr lang="he-IL" sz="4000" dirty="0" smtClean="0"/>
              <a:t>המושגית </a:t>
            </a:r>
            <a:r>
              <a:rPr lang="en-US" sz="4000" dirty="0" smtClean="0"/>
              <a:t>changing concepts</a:t>
            </a:r>
            <a:endParaRPr lang="he-IL" sz="4000" dirty="0"/>
          </a:p>
        </p:txBody>
      </p:sp>
      <p:sp>
        <p:nvSpPr>
          <p:cNvPr id="3" name="מציין מיקום תוכן 2">
            <a:extLst>
              <a:ext uri="{FF2B5EF4-FFF2-40B4-BE49-F238E27FC236}">
                <a16:creationId xmlns:a16="http://schemas.microsoft.com/office/drawing/2014/main" xmlns="" id="{2356871A-FF51-4988-8557-F41E1994BFC7}"/>
              </a:ext>
            </a:extLst>
          </p:cNvPr>
          <p:cNvSpPr>
            <a:spLocks noGrp="1"/>
          </p:cNvSpPr>
          <p:nvPr>
            <p:ph idx="1"/>
          </p:nvPr>
        </p:nvSpPr>
        <p:spPr/>
        <p:txBody>
          <a:bodyPr>
            <a:normAutofit lnSpcReduction="10000"/>
          </a:bodyPr>
          <a:lstStyle/>
          <a:p>
            <a:r>
              <a:rPr lang="he-IL" sz="2000" dirty="0"/>
              <a:t>בני מיעוטים (נכבדים</a:t>
            </a:r>
            <a:r>
              <a:rPr lang="he-IL" sz="2000" dirty="0" smtClean="0"/>
              <a:t>) </a:t>
            </a:r>
            <a:r>
              <a:rPr lang="en-US" sz="2000" dirty="0" smtClean="0"/>
              <a:t>minorities </a:t>
            </a:r>
            <a:endParaRPr lang="he-IL" sz="2000" dirty="0"/>
          </a:p>
          <a:p>
            <a:endParaRPr lang="he-IL" sz="2000" dirty="0"/>
          </a:p>
          <a:p>
            <a:r>
              <a:rPr lang="he-IL" sz="2000" dirty="0"/>
              <a:t>ערביי ישראל (משכילים</a:t>
            </a:r>
            <a:r>
              <a:rPr lang="he-IL" sz="2000" dirty="0" smtClean="0"/>
              <a:t>) </a:t>
            </a:r>
            <a:r>
              <a:rPr lang="en-US" sz="2000" dirty="0" smtClean="0"/>
              <a:t>Arab Israelis</a:t>
            </a:r>
            <a:endParaRPr lang="he-IL" sz="2000" dirty="0"/>
          </a:p>
          <a:p>
            <a:endParaRPr lang="he-IL" sz="2000" dirty="0"/>
          </a:p>
          <a:p>
            <a:r>
              <a:rPr lang="he-IL" sz="2000" dirty="0" smtClean="0"/>
              <a:t>פלסטינים </a:t>
            </a:r>
            <a:r>
              <a:rPr lang="en-US" sz="2000" dirty="0" smtClean="0"/>
              <a:t>Palestinian’s</a:t>
            </a:r>
            <a:endParaRPr lang="he-IL" sz="2000" dirty="0"/>
          </a:p>
          <a:p>
            <a:endParaRPr lang="he-IL" sz="2000" dirty="0"/>
          </a:p>
          <a:p>
            <a:r>
              <a:rPr lang="he-IL" sz="2000" dirty="0"/>
              <a:t>פלסטינים </a:t>
            </a:r>
            <a:r>
              <a:rPr lang="he-IL" sz="2000" dirty="0" smtClean="0"/>
              <a:t>ישראלים </a:t>
            </a:r>
            <a:r>
              <a:rPr lang="en-US" sz="2000" dirty="0" smtClean="0"/>
              <a:t>Palestinian Israeli’s</a:t>
            </a:r>
            <a:endParaRPr lang="he-IL" sz="2000" dirty="0"/>
          </a:p>
          <a:p>
            <a:endParaRPr lang="he-IL" sz="2000" dirty="0"/>
          </a:p>
          <a:p>
            <a:r>
              <a:rPr lang="he-IL" sz="2000" dirty="0"/>
              <a:t>מגזר ערבי "המגזר</a:t>
            </a:r>
            <a:r>
              <a:rPr lang="he-IL" sz="2000" dirty="0" smtClean="0"/>
              <a:t>" </a:t>
            </a:r>
            <a:r>
              <a:rPr lang="en-US" sz="2000" dirty="0" smtClean="0"/>
              <a:t>Arab Sector</a:t>
            </a:r>
            <a:endParaRPr lang="he-IL" sz="2000" dirty="0"/>
          </a:p>
          <a:p>
            <a:endParaRPr lang="he-IL" sz="2000" dirty="0"/>
          </a:p>
          <a:p>
            <a:r>
              <a:rPr lang="he-IL" sz="2000" dirty="0"/>
              <a:t>ערבים אזרחי </a:t>
            </a:r>
            <a:r>
              <a:rPr lang="he-IL" sz="2000" dirty="0" smtClean="0"/>
              <a:t>ישראל </a:t>
            </a:r>
            <a:r>
              <a:rPr lang="en-US" sz="2000" dirty="0" smtClean="0"/>
              <a:t>Arab </a:t>
            </a:r>
            <a:r>
              <a:rPr lang="en-US" sz="2000" dirty="0" smtClean="0"/>
              <a:t>Israeli citizens</a:t>
            </a:r>
            <a:endParaRPr lang="he-IL" sz="2000" dirty="0"/>
          </a:p>
        </p:txBody>
      </p:sp>
    </p:spTree>
    <p:extLst>
      <p:ext uri="{BB962C8B-B14F-4D97-AF65-F5344CB8AC3E}">
        <p14:creationId xmlns:p14="http://schemas.microsoft.com/office/powerpoint/2010/main" xmlns="" val="35751023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וועדת אור ומסמכי החזון </a:t>
            </a:r>
            <a:r>
              <a:rPr lang="en-US" sz="4000" dirty="0" smtClean="0"/>
              <a:t>the documents on future relations with the state and Jewish majority </a:t>
            </a:r>
            <a:r>
              <a:rPr lang="he-IL" sz="4000" dirty="0" smtClean="0"/>
              <a:t> </a:t>
            </a:r>
            <a:endParaRPr lang="he-IL" sz="4000" dirty="0"/>
          </a:p>
        </p:txBody>
      </p:sp>
      <p:sp>
        <p:nvSpPr>
          <p:cNvPr id="3" name="מציין מיקום תוכן 2"/>
          <p:cNvSpPr>
            <a:spLocks noGrp="1"/>
          </p:cNvSpPr>
          <p:nvPr>
            <p:ph idx="1"/>
          </p:nvPr>
        </p:nvSpPr>
        <p:spPr/>
        <p:txBody>
          <a:bodyPr>
            <a:normAutofit fontScale="92500" lnSpcReduction="10000"/>
          </a:bodyPr>
          <a:lstStyle/>
          <a:p>
            <a:r>
              <a:rPr lang="he-IL" sz="2000" dirty="0" smtClean="0"/>
              <a:t>ועדת אור מפנה בקרקע, תכנון, תקציבים, תקנים בשירות המדינה, עוני ותעסוקה ותיוג הרדיקלים ראאד סלאח ועזמי </a:t>
            </a:r>
            <a:r>
              <a:rPr lang="he-IL" sz="2000" dirty="0" smtClean="0"/>
              <a:t>בשארה </a:t>
            </a:r>
            <a:r>
              <a:rPr lang="en-US" sz="2000" dirty="0" smtClean="0"/>
              <a:t>October 2000 and reflection post Oslo accords</a:t>
            </a:r>
            <a:endParaRPr lang="he-IL" sz="2000" dirty="0" smtClean="0"/>
          </a:p>
          <a:p>
            <a:pPr>
              <a:buNone/>
            </a:pPr>
            <a:endParaRPr lang="he-IL" sz="2000" dirty="0" smtClean="0"/>
          </a:p>
          <a:p>
            <a:r>
              <a:rPr lang="he-IL" sz="2000" dirty="0" smtClean="0"/>
              <a:t>מתפתח לתכניות החומש ומדיניות העדפה מתקנת כולל נושא בדואי (אום </a:t>
            </a:r>
            <a:r>
              <a:rPr lang="he-IL" sz="2000" dirty="0" err="1" smtClean="0"/>
              <a:t>חיראן</a:t>
            </a:r>
            <a:r>
              <a:rPr lang="he-IL" sz="2000" dirty="0" smtClean="0"/>
              <a:t>) </a:t>
            </a:r>
            <a:r>
              <a:rPr lang="en-US" sz="2000" dirty="0" smtClean="0"/>
              <a:t>affirmative action and five year plans </a:t>
            </a:r>
            <a:endParaRPr lang="he-IL" sz="2000" dirty="0" smtClean="0"/>
          </a:p>
          <a:p>
            <a:endParaRPr lang="he-IL" sz="2000" dirty="0" smtClean="0"/>
          </a:p>
          <a:p>
            <a:r>
              <a:rPr lang="he-IL" sz="2000" dirty="0" smtClean="0"/>
              <a:t>מסמכי חזון 2006 : </a:t>
            </a:r>
            <a:r>
              <a:rPr lang="he-IL" sz="2000" dirty="0" err="1" smtClean="0"/>
              <a:t>מוסוואה</a:t>
            </a:r>
            <a:r>
              <a:rPr lang="he-IL" sz="2000" dirty="0" smtClean="0"/>
              <a:t>, </a:t>
            </a:r>
            <a:r>
              <a:rPr lang="he-IL" sz="2000" dirty="0" err="1" smtClean="0"/>
              <a:t>עדאללה</a:t>
            </a:r>
            <a:r>
              <a:rPr lang="he-IL" sz="2000" dirty="0" smtClean="0"/>
              <a:t>. </a:t>
            </a:r>
            <a:r>
              <a:rPr lang="he-IL" sz="2000" dirty="0" err="1" smtClean="0"/>
              <a:t>מדא</a:t>
            </a:r>
            <a:r>
              <a:rPr lang="he-IL" sz="2000" dirty="0" smtClean="0"/>
              <a:t> אל כרמל, לפיהם לא יהיה פתרון דו לאומי ולפיכך הערבים אזרחי ישראל צריכים לגבש אסטרטגיה לאומית ערבית בתוך המבנה הפוליטי של מדינת </a:t>
            </a:r>
            <a:r>
              <a:rPr lang="he-IL" sz="2000" dirty="0" smtClean="0"/>
              <a:t>ישראל </a:t>
            </a:r>
            <a:r>
              <a:rPr lang="en-US" sz="2000" dirty="0" smtClean="0"/>
              <a:t>Arabs contemplating their future </a:t>
            </a:r>
            <a:endParaRPr lang="he-IL" sz="2000" dirty="0" smtClean="0"/>
          </a:p>
          <a:p>
            <a:endParaRPr lang="he-IL" sz="2000" dirty="0" smtClean="0"/>
          </a:p>
          <a:p>
            <a:r>
              <a:rPr lang="he-IL" sz="2000" dirty="0" smtClean="0"/>
              <a:t>גלובליזציה, האביב הערבי וקריסתו, ההתברגנות </a:t>
            </a:r>
            <a:r>
              <a:rPr lang="he-IL" sz="2000" dirty="0" smtClean="0"/>
              <a:t>והמבוכה </a:t>
            </a:r>
            <a:r>
              <a:rPr lang="en-US" sz="2000" dirty="0" smtClean="0"/>
              <a:t>globalization and constant material improvement and the Arab spring </a:t>
            </a:r>
            <a:endParaRPr lang="he-IL" sz="2000" dirty="0" smtClean="0"/>
          </a:p>
          <a:p>
            <a:endParaRPr lang="he-IL" sz="2000" dirty="0" smtClean="0"/>
          </a:p>
          <a:p>
            <a:r>
              <a:rPr lang="he-IL" sz="2000" dirty="0" smtClean="0"/>
              <a:t>מתח פוליטיקה לאומית מול מדיניות ממשלתית פראגמטית </a:t>
            </a:r>
            <a:r>
              <a:rPr lang="en-US" sz="2000" dirty="0" smtClean="0"/>
              <a:t>national politics vs government local policy </a:t>
            </a:r>
            <a:endParaRPr lang="he-IL" sz="2000" dirty="0" smtClean="0"/>
          </a:p>
          <a:p>
            <a:pPr>
              <a:buNone/>
            </a:pPr>
            <a:endParaRPr lang="he-IL"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sz="4000" dirty="0" smtClean="0"/>
              <a:t>השלטון המקומי הערבי: פלטפורמה מכוננת במשבר קבוע</a:t>
            </a:r>
            <a:br>
              <a:rPr lang="he-IL" sz="4000" dirty="0" smtClean="0"/>
            </a:br>
            <a:r>
              <a:rPr lang="en-US" sz="4000" dirty="0" smtClean="0"/>
              <a:t>Arab local government: permanent  crisis                              </a:t>
            </a:r>
            <a:endParaRPr lang="he-IL" sz="4000" dirty="0"/>
          </a:p>
        </p:txBody>
      </p:sp>
      <p:sp>
        <p:nvSpPr>
          <p:cNvPr id="3" name="מציין מיקום תוכן 2"/>
          <p:cNvSpPr>
            <a:spLocks noGrp="1"/>
          </p:cNvSpPr>
          <p:nvPr>
            <p:ph idx="1"/>
          </p:nvPr>
        </p:nvSpPr>
        <p:spPr/>
        <p:txBody>
          <a:bodyPr>
            <a:normAutofit fontScale="92500" lnSpcReduction="20000"/>
          </a:bodyPr>
          <a:lstStyle/>
          <a:p>
            <a:r>
              <a:rPr lang="he-IL" sz="2000" dirty="0" smtClean="0"/>
              <a:t>חסמים בתכנון מול ממשלה על אף השיפור הגדול </a:t>
            </a:r>
            <a:r>
              <a:rPr lang="he-IL" sz="2000" dirty="0" smtClean="0"/>
              <a:t> </a:t>
            </a:r>
            <a:r>
              <a:rPr lang="en-US" sz="2000" dirty="0" smtClean="0"/>
              <a:t>fixing the disruptive urbanization of the Arab village</a:t>
            </a:r>
            <a:endParaRPr lang="he-IL" sz="2000" dirty="0" smtClean="0"/>
          </a:p>
          <a:p>
            <a:endParaRPr lang="he-IL" sz="2000" dirty="0" smtClean="0"/>
          </a:p>
          <a:p>
            <a:r>
              <a:rPr lang="he-IL" sz="2000" dirty="0" smtClean="0"/>
              <a:t>חמולתיות ופוליטיקה אלימה עם מחסור בהון </a:t>
            </a:r>
            <a:r>
              <a:rPr lang="he-IL" sz="2000" dirty="0" smtClean="0"/>
              <a:t>חברתי </a:t>
            </a:r>
            <a:r>
              <a:rPr lang="en-US" sz="2000" dirty="0" smtClean="0"/>
              <a:t>local politics of family and clan negative social capital</a:t>
            </a:r>
            <a:endParaRPr lang="he-IL" sz="2000" dirty="0" smtClean="0"/>
          </a:p>
          <a:p>
            <a:endParaRPr lang="he-IL" sz="2000" dirty="0" smtClean="0"/>
          </a:p>
          <a:p>
            <a:r>
              <a:rPr lang="he-IL" sz="2000" dirty="0" smtClean="0"/>
              <a:t>וועדות קרואות, חשבים מלווים ומשברי תקציב </a:t>
            </a:r>
            <a:r>
              <a:rPr lang="he-IL" sz="2000" dirty="0" smtClean="0"/>
              <a:t>כרוניים   </a:t>
            </a:r>
            <a:r>
              <a:rPr lang="en-US" sz="2000" dirty="0" smtClean="0"/>
              <a:t>chronic deficits and crisis </a:t>
            </a:r>
            <a:endParaRPr lang="he-IL" sz="2000" dirty="0" smtClean="0"/>
          </a:p>
          <a:p>
            <a:endParaRPr lang="he-IL" sz="2000" dirty="0" smtClean="0"/>
          </a:p>
          <a:p>
            <a:r>
              <a:rPr lang="he-IL" sz="2000" dirty="0" smtClean="0"/>
              <a:t>קושי מול האלימות ושמירת המרחב </a:t>
            </a:r>
            <a:r>
              <a:rPr lang="he-IL" sz="2000" dirty="0" smtClean="0"/>
              <a:t>הציבורי </a:t>
            </a:r>
            <a:r>
              <a:rPr lang="en-US" sz="2000" dirty="0" smtClean="0"/>
              <a:t>public sphere and </a:t>
            </a:r>
            <a:endParaRPr lang="he-IL" sz="2000" dirty="0" smtClean="0"/>
          </a:p>
          <a:p>
            <a:endParaRPr lang="he-IL" sz="2000" dirty="0" smtClean="0"/>
          </a:p>
          <a:p>
            <a:r>
              <a:rPr lang="he-IL" sz="2000" dirty="0" smtClean="0"/>
              <a:t>אחוזי הצבעה ועניין גדול של ציבור ערבי </a:t>
            </a:r>
            <a:r>
              <a:rPr lang="he-IL" sz="2000" dirty="0" smtClean="0"/>
              <a:t>   </a:t>
            </a:r>
            <a:r>
              <a:rPr lang="en-US" sz="2000" dirty="0" smtClean="0"/>
              <a:t>recruitment and political culture</a:t>
            </a:r>
            <a:endParaRPr lang="he-IL" sz="2000" dirty="0" smtClean="0"/>
          </a:p>
          <a:p>
            <a:endParaRPr lang="he-IL" sz="2000" dirty="0" smtClean="0"/>
          </a:p>
          <a:p>
            <a:r>
              <a:rPr lang="he-IL" sz="2000" dirty="0" smtClean="0"/>
              <a:t> קושי בפיתוח כלכלי </a:t>
            </a:r>
            <a:r>
              <a:rPr lang="he-IL" sz="2000" dirty="0" smtClean="0"/>
              <a:t>     </a:t>
            </a:r>
            <a:r>
              <a:rPr lang="en-US" sz="2000" dirty="0" smtClean="0"/>
              <a:t>lack of economic potential </a:t>
            </a:r>
            <a:endParaRPr lang="he-IL" sz="2000" dirty="0" smtClean="0"/>
          </a:p>
          <a:p>
            <a:pPr>
              <a:buNone/>
            </a:pPr>
            <a:endParaRPr lang="he-IL" sz="2000" dirty="0" smtClean="0"/>
          </a:p>
          <a:p>
            <a:pPr>
              <a:buNone/>
            </a:pPr>
            <a:r>
              <a:rPr lang="he-IL" sz="2000" dirty="0" smtClean="0"/>
              <a:t>    קושי </a:t>
            </a:r>
            <a:r>
              <a:rPr lang="he-IL" sz="2000" dirty="0" smtClean="0"/>
              <a:t>מול שלטון מרכזי ומחסור היסטורי </a:t>
            </a:r>
            <a:r>
              <a:rPr lang="he-IL" sz="2000" dirty="0" smtClean="0"/>
              <a:t>במשאבים       </a:t>
            </a:r>
            <a:r>
              <a:rPr lang="en-US" sz="2000" dirty="0" smtClean="0"/>
              <a:t>culture of relations with ministries </a:t>
            </a:r>
            <a:endParaRPr lang="he-IL" sz="2000" dirty="0" smtClean="0"/>
          </a:p>
          <a:p>
            <a:endParaRPr lang="he-IL" sz="2000" dirty="0" smtClean="0"/>
          </a:p>
          <a:p>
            <a:endParaRPr lang="he-IL"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חוק הלאום כסופה של תקופת איזונים</a:t>
            </a:r>
            <a:br>
              <a:rPr lang="he-IL" sz="4000" dirty="0" smtClean="0"/>
            </a:br>
            <a:r>
              <a:rPr lang="en-US" sz="4000" dirty="0" smtClean="0"/>
              <a:t>the nation state era as end of era ?</a:t>
            </a:r>
            <a:endParaRPr lang="he-IL" sz="4000" dirty="0"/>
          </a:p>
        </p:txBody>
      </p:sp>
      <p:sp>
        <p:nvSpPr>
          <p:cNvPr id="3" name="מציין מיקום תוכן 2"/>
          <p:cNvSpPr>
            <a:spLocks noGrp="1"/>
          </p:cNvSpPr>
          <p:nvPr>
            <p:ph idx="1"/>
          </p:nvPr>
        </p:nvSpPr>
        <p:spPr/>
        <p:txBody>
          <a:bodyPr>
            <a:normAutofit/>
          </a:bodyPr>
          <a:lstStyle/>
          <a:p>
            <a:r>
              <a:rPr lang="he-IL" sz="2000" dirty="0" smtClean="0"/>
              <a:t>אזרחות רפובליקנית מול אזרחות ליבראלית</a:t>
            </a:r>
          </a:p>
          <a:p>
            <a:endParaRPr lang="he-IL" sz="2000" dirty="0" smtClean="0"/>
          </a:p>
          <a:p>
            <a:r>
              <a:rPr lang="he-IL" sz="2000" dirty="0" smtClean="0"/>
              <a:t>יחסים דואליים מול שלטון מקומי והפוליטיקה הלאומית</a:t>
            </a:r>
            <a:endParaRPr lang="he-IL"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e-IL" sz="4000" dirty="0" smtClean="0"/>
              <a:t>בטחון אישי ובטחון לאומי: אלימות במגזר ערבי</a:t>
            </a:r>
            <a:br>
              <a:rPr lang="he-IL" sz="4000" dirty="0" smtClean="0"/>
            </a:br>
            <a:r>
              <a:rPr lang="en-US" sz="4000" dirty="0" smtClean="0"/>
              <a:t>national security and personal security </a:t>
            </a:r>
            <a:endParaRPr lang="en-US" sz="4000" dirty="0"/>
          </a:p>
        </p:txBody>
      </p:sp>
      <p:sp>
        <p:nvSpPr>
          <p:cNvPr id="3" name="Content Placeholder 2"/>
          <p:cNvSpPr>
            <a:spLocks noGrp="1"/>
          </p:cNvSpPr>
          <p:nvPr>
            <p:ph idx="1"/>
          </p:nvPr>
        </p:nvSpPr>
        <p:spPr/>
        <p:txBody>
          <a:bodyPr>
            <a:normAutofit lnSpcReduction="10000"/>
          </a:bodyPr>
          <a:lstStyle/>
          <a:p>
            <a:r>
              <a:rPr lang="he-IL" sz="2000" dirty="0" smtClean="0"/>
              <a:t>פי 2.5. רצח</a:t>
            </a:r>
          </a:p>
          <a:p>
            <a:r>
              <a:rPr lang="he-IL" sz="2000" dirty="0" smtClean="0"/>
              <a:t>פי 17 נשק לא חוקי </a:t>
            </a:r>
          </a:p>
          <a:p>
            <a:r>
              <a:rPr lang="he-IL" sz="2000" dirty="0" smtClean="0"/>
              <a:t>50% מכלל אסירים </a:t>
            </a:r>
          </a:p>
          <a:p>
            <a:r>
              <a:rPr lang="he-IL" sz="2000" dirty="0" smtClean="0"/>
              <a:t>פי 12 פגיעות מנשק</a:t>
            </a:r>
          </a:p>
          <a:p>
            <a:r>
              <a:rPr lang="he-IL" sz="2000" dirty="0" smtClean="0"/>
              <a:t>30 נרצחות בשנתיים אחרונות</a:t>
            </a:r>
          </a:p>
          <a:p>
            <a:r>
              <a:rPr lang="he-IL" sz="2000" dirty="0" smtClean="0"/>
              <a:t>1236 הרוגים 2000-2017</a:t>
            </a:r>
          </a:p>
          <a:p>
            <a:r>
              <a:rPr lang="he-IL" sz="2000" dirty="0" smtClean="0"/>
              <a:t>גורמים:</a:t>
            </a:r>
          </a:p>
          <a:p>
            <a:r>
              <a:rPr lang="he-IL" sz="2000" dirty="0" smtClean="0"/>
              <a:t>ניכור, תנאי חיים, אכיפה , מיעוט לאומי, שיטור יתר שיטור חסר, זמינות נשק, ארגוני פשיעה , שחיתות ציבורית, מבנה עומק חברתי.</a:t>
            </a:r>
          </a:p>
          <a:p>
            <a:r>
              <a:rPr lang="he-IL" sz="2000" dirty="0" smtClean="0"/>
              <a:t>50% חשים חוסר בטחון ביישוב</a:t>
            </a:r>
          </a:p>
          <a:p>
            <a:r>
              <a:rPr lang="he-IL" sz="2000" dirty="0" smtClean="0"/>
              <a:t>70% מוכנים לסייע למשטרה</a:t>
            </a:r>
          </a:p>
          <a:p>
            <a:r>
              <a:rPr lang="he-IL" sz="2000" dirty="0" smtClean="0"/>
              <a:t>50% מסכים שבן משפחה ישרת במשטרה</a:t>
            </a:r>
            <a:endParaRPr lang="en-US" sz="2000" dirty="0"/>
          </a:p>
        </p:txBody>
      </p:sp>
    </p:spTree>
    <p:extLst>
      <p:ext uri="{BB962C8B-B14F-4D97-AF65-F5344CB8AC3E}">
        <p14:creationId xmlns:p14="http://schemas.microsoft.com/office/powerpoint/2010/main" xmlns="" val="11393795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האלימות בחברה הערבית והמשטרה</a:t>
            </a:r>
            <a:br>
              <a:rPr lang="he-IL" sz="4000" dirty="0" smtClean="0"/>
            </a:br>
            <a:r>
              <a:rPr lang="en-US" sz="4000" dirty="0" smtClean="0"/>
              <a:t>violence in Arab society and the police</a:t>
            </a:r>
            <a:r>
              <a:rPr lang="he-IL" sz="4000" dirty="0" smtClean="0"/>
              <a:t> </a:t>
            </a:r>
            <a:endParaRPr lang="he-IL" sz="4000" dirty="0"/>
          </a:p>
        </p:txBody>
      </p:sp>
      <p:sp>
        <p:nvSpPr>
          <p:cNvPr id="3" name="מציין מיקום תוכן 2"/>
          <p:cNvSpPr>
            <a:spLocks noGrp="1"/>
          </p:cNvSpPr>
          <p:nvPr>
            <p:ph idx="1"/>
          </p:nvPr>
        </p:nvSpPr>
        <p:spPr/>
        <p:txBody>
          <a:bodyPr>
            <a:normAutofit lnSpcReduction="10000"/>
          </a:bodyPr>
          <a:lstStyle/>
          <a:p>
            <a:r>
              <a:rPr lang="he-IL" sz="2000" dirty="0" smtClean="0"/>
              <a:t>משפחות פשע, נשק ורצון בשירותי שיטור נוכח פגיעה בביטחון </a:t>
            </a:r>
            <a:r>
              <a:rPr lang="he-IL" sz="2000" dirty="0" smtClean="0"/>
              <a:t>האישי </a:t>
            </a:r>
            <a:endParaRPr lang="he-IL" sz="2000" dirty="0" smtClean="0"/>
          </a:p>
          <a:p>
            <a:endParaRPr lang="he-IL" sz="2000" dirty="0" smtClean="0"/>
          </a:p>
          <a:p>
            <a:r>
              <a:rPr lang="he-IL" sz="2000" dirty="0" smtClean="0"/>
              <a:t>גורמים נוספים עוני, חמולתיות, אקלים שלטון מקומי, פטריאכליות, אי </a:t>
            </a:r>
            <a:r>
              <a:rPr lang="he-IL" sz="2000" dirty="0" smtClean="0"/>
              <a:t>לגאליזם, מבנה עומק חברתי</a:t>
            </a:r>
            <a:endParaRPr lang="he-IL" sz="2000" dirty="0" smtClean="0"/>
          </a:p>
          <a:p>
            <a:endParaRPr lang="he-IL" sz="2000" dirty="0" smtClean="0"/>
          </a:p>
          <a:p>
            <a:r>
              <a:rPr lang="he-IL" sz="2000" dirty="0" smtClean="0"/>
              <a:t>שוטרים ערבים ומפקד מחוז הצפון </a:t>
            </a:r>
          </a:p>
          <a:p>
            <a:endParaRPr lang="he-IL" sz="2000" dirty="0" smtClean="0"/>
          </a:p>
          <a:p>
            <a:r>
              <a:rPr lang="he-IL" sz="2000" dirty="0" smtClean="0"/>
              <a:t>הכשרת שוטרים </a:t>
            </a:r>
          </a:p>
          <a:p>
            <a:endParaRPr lang="he-IL" sz="2000" dirty="0" smtClean="0"/>
          </a:p>
          <a:p>
            <a:r>
              <a:rPr lang="he-IL" sz="2000" dirty="0" smtClean="0"/>
              <a:t>פתיחת מתחמי משטרה ותחנות </a:t>
            </a:r>
          </a:p>
          <a:p>
            <a:endParaRPr lang="he-IL" sz="2000" dirty="0" smtClean="0"/>
          </a:p>
          <a:p>
            <a:r>
              <a:rPr lang="he-IL" sz="2000" dirty="0" smtClean="0"/>
              <a:t>פתיחת תיקים קרים </a:t>
            </a:r>
            <a:endParaRPr lang="he-IL"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8900B41F-CCBD-45CF-8656-197F3BE3698D}"/>
              </a:ext>
            </a:extLst>
          </p:cNvPr>
          <p:cNvSpPr>
            <a:spLocks noGrp="1"/>
          </p:cNvSpPr>
          <p:nvPr>
            <p:ph type="title"/>
          </p:nvPr>
        </p:nvSpPr>
        <p:spPr/>
        <p:txBody>
          <a:bodyPr>
            <a:normAutofit/>
          </a:bodyPr>
          <a:lstStyle/>
          <a:p>
            <a:r>
              <a:rPr lang="he-IL" sz="4000" dirty="0"/>
              <a:t>מדידה, דמוגרפיה </a:t>
            </a:r>
            <a:r>
              <a:rPr lang="he-IL" sz="4000" dirty="0" smtClean="0"/>
              <a:t>ופוליטיקה</a:t>
            </a:r>
            <a:r>
              <a:rPr lang="en-US" sz="4000" dirty="0" smtClean="0"/>
              <a:t>  Demography as politics </a:t>
            </a:r>
            <a:endParaRPr lang="he-IL" sz="4000" dirty="0"/>
          </a:p>
        </p:txBody>
      </p:sp>
      <p:sp>
        <p:nvSpPr>
          <p:cNvPr id="3" name="מציין מיקום תוכן 2">
            <a:extLst>
              <a:ext uri="{FF2B5EF4-FFF2-40B4-BE49-F238E27FC236}">
                <a16:creationId xmlns:a16="http://schemas.microsoft.com/office/drawing/2014/main" xmlns="" id="{DC1898D6-23FD-43D0-BD71-CBFB3A49ABF2}"/>
              </a:ext>
            </a:extLst>
          </p:cNvPr>
          <p:cNvSpPr>
            <a:spLocks noGrp="1"/>
          </p:cNvSpPr>
          <p:nvPr>
            <p:ph idx="1"/>
          </p:nvPr>
        </p:nvSpPr>
        <p:spPr/>
        <p:txBody>
          <a:bodyPr>
            <a:normAutofit/>
          </a:bodyPr>
          <a:lstStyle/>
          <a:p>
            <a:r>
              <a:rPr lang="he-IL" sz="2000" dirty="0"/>
              <a:t> מדידה כשיעור מתוך </a:t>
            </a:r>
            <a:r>
              <a:rPr lang="he-IL" sz="2000" dirty="0" smtClean="0"/>
              <a:t>יהודים  </a:t>
            </a:r>
            <a:r>
              <a:rPr lang="en-US" sz="2000" dirty="0" smtClean="0"/>
              <a:t>percentage of total population</a:t>
            </a:r>
            <a:endParaRPr lang="he-IL" sz="2000" dirty="0"/>
          </a:p>
          <a:p>
            <a:pPr>
              <a:buNone/>
            </a:pPr>
            <a:endParaRPr lang="he-IL" sz="2000" dirty="0"/>
          </a:p>
          <a:p>
            <a:r>
              <a:rPr lang="he-IL" sz="2000" dirty="0"/>
              <a:t>מדידה כלכלית </a:t>
            </a:r>
            <a:r>
              <a:rPr lang="en-US" sz="2000" dirty="0" smtClean="0"/>
              <a:t>poverty labour and economics</a:t>
            </a:r>
            <a:endParaRPr lang="he-IL" sz="2000" dirty="0"/>
          </a:p>
          <a:p>
            <a:pPr>
              <a:buNone/>
            </a:pPr>
            <a:endParaRPr lang="he-IL" sz="2000" dirty="0"/>
          </a:p>
          <a:p>
            <a:r>
              <a:rPr lang="he-IL" sz="2000" dirty="0"/>
              <a:t>ניתוח זהות ועמדות כלפי מוסדות </a:t>
            </a:r>
            <a:r>
              <a:rPr lang="he-IL" sz="2000" dirty="0" smtClean="0"/>
              <a:t>המדינה </a:t>
            </a:r>
            <a:r>
              <a:rPr lang="en-US" sz="2000" dirty="0" smtClean="0"/>
              <a:t>Attitudes toward Jews and the state </a:t>
            </a:r>
            <a:endParaRPr lang="he-IL" sz="2000" dirty="0"/>
          </a:p>
          <a:p>
            <a:endParaRPr lang="he-IL" sz="2000" dirty="0"/>
          </a:p>
          <a:p>
            <a:r>
              <a:rPr lang="he-IL" sz="2000" dirty="0" smtClean="0"/>
              <a:t>ניתוק הנושא </a:t>
            </a:r>
            <a:r>
              <a:rPr lang="he-IL" sz="2000" dirty="0"/>
              <a:t>מסדר יום כלל לאומי (חינוך, בריאות, רווחה</a:t>
            </a:r>
            <a:r>
              <a:rPr lang="he-IL" sz="2000" dirty="0" smtClean="0"/>
              <a:t>) </a:t>
            </a:r>
            <a:r>
              <a:rPr lang="en-US" sz="2000" dirty="0" smtClean="0"/>
              <a:t> a whole different category</a:t>
            </a:r>
            <a:r>
              <a:rPr lang="en-US" sz="2000" dirty="0" smtClean="0"/>
              <a:t> </a:t>
            </a:r>
            <a:endParaRPr lang="he-IL" sz="2000" dirty="0"/>
          </a:p>
          <a:p>
            <a:endParaRPr lang="he-IL" sz="2000" dirty="0"/>
          </a:p>
          <a:p>
            <a:r>
              <a:rPr lang="he-IL" sz="2000" dirty="0"/>
              <a:t>סופה של הפאניקה הדמוגרפית </a:t>
            </a:r>
            <a:r>
              <a:rPr lang="en-US" sz="2000" dirty="0" smtClean="0"/>
              <a:t>end of the demographic panic </a:t>
            </a:r>
            <a:endParaRPr lang="he-IL" sz="2000" dirty="0"/>
          </a:p>
        </p:txBody>
      </p:sp>
    </p:spTree>
    <p:extLst>
      <p:ext uri="{BB962C8B-B14F-4D97-AF65-F5344CB8AC3E}">
        <p14:creationId xmlns:p14="http://schemas.microsoft.com/office/powerpoint/2010/main" xmlns="" val="1014169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תגובה של סופר ובלוגר להודעת הלמ"ס</a:t>
            </a:r>
            <a:endParaRPr lang="he-IL" sz="4000" dirty="0"/>
          </a:p>
        </p:txBody>
      </p:sp>
      <p:sp>
        <p:nvSpPr>
          <p:cNvPr id="3" name="מציין מיקום תוכן 2"/>
          <p:cNvSpPr>
            <a:spLocks noGrp="1"/>
          </p:cNvSpPr>
          <p:nvPr>
            <p:ph idx="1"/>
          </p:nvPr>
        </p:nvSpPr>
        <p:spPr/>
        <p:txBody>
          <a:bodyPr>
            <a:normAutofit/>
          </a:bodyPr>
          <a:lstStyle/>
          <a:p>
            <a:pPr>
              <a:buNone/>
            </a:pPr>
            <a:r>
              <a:rPr lang="he-IL" sz="2000" dirty="0" smtClean="0"/>
              <a:t>    רק "עוד לא אבדה תקוותנו" התקווה של ההמנון הלאומי כבר מתממשת. במלחמת פוריות הרחם ידו של הרחם היהודי על העליונה! לפי הלשכה המרכזית לסטטיסטיקה (</a:t>
            </a:r>
            <a:r>
              <a:rPr lang="he-IL" sz="2000" dirty="0" err="1" smtClean="0"/>
              <a:t>למ"ס</a:t>
            </a:r>
            <a:r>
              <a:rPr lang="he-IL" sz="2000" dirty="0" smtClean="0"/>
              <a:t>), ב-2018 הברוכה והמבורכת היה "עלה שיעור הפריון של היהודים בישראל ובהתנחלויות לראשונה על זה של ערבי ישראל".</a:t>
            </a:r>
          </a:p>
          <a:p>
            <a:pPr>
              <a:buNone/>
            </a:pPr>
            <a:r>
              <a:rPr lang="he-IL" sz="2000" dirty="0" smtClean="0"/>
              <a:t>    אני לא מבין לִמָּה ראש הממשלה בנימין נתניהו מחכה? איך הוא לא מציב את ההישג הזה בראש רשימת הישגיו? האם הקמת צינור הגז מישראל לאירופה דרך יוון וקפריסין חשובה יותר מהמהפך הדמוגרפי האדיר הזה? חשבתי שלכבוד הבשורה הזו ההמונים יציפו את הכיכרות, הרי עם כל הצניעות, המהפך הדמוגרפי משתווה להכרזת העצמאות במאי 1948, אם לא יותר. חבל... אם הנס הזה היה מתרחש אז, אולי דוד בן גוריון היה נמנע מגירוש מספר כה רב של ערבים.</a:t>
            </a:r>
          </a:p>
          <a:p>
            <a:pPr>
              <a:buNone/>
            </a:pPr>
            <a:r>
              <a:rPr lang="he-IL" sz="2000" dirty="0" smtClean="0"/>
              <a:t>    (עודה </a:t>
            </a:r>
            <a:r>
              <a:rPr lang="he-IL" sz="2000" dirty="0" err="1" smtClean="0"/>
              <a:t>בשאראת</a:t>
            </a:r>
            <a:r>
              <a:rPr lang="he-IL" sz="2000" dirty="0" smtClean="0"/>
              <a:t>, בלוגר וסופר 2020)</a:t>
            </a:r>
          </a:p>
          <a:p>
            <a:endParaRPr lang="he-I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נוכח ירידת שיעור הפריון: תגובה פמיניסטית ערבית</a:t>
            </a:r>
            <a:endParaRPr lang="he-IL" sz="4000" dirty="0"/>
          </a:p>
        </p:txBody>
      </p:sp>
      <p:sp>
        <p:nvSpPr>
          <p:cNvPr id="3" name="מציין מיקום תוכן 2"/>
          <p:cNvSpPr>
            <a:spLocks noGrp="1"/>
          </p:cNvSpPr>
          <p:nvPr>
            <p:ph idx="1"/>
          </p:nvPr>
        </p:nvSpPr>
        <p:spPr/>
        <p:txBody>
          <a:bodyPr>
            <a:normAutofit/>
          </a:bodyPr>
          <a:lstStyle/>
          <a:p>
            <a:pPr>
              <a:buNone/>
            </a:pPr>
            <a:r>
              <a:rPr lang="he-IL" sz="2000" dirty="0" smtClean="0"/>
              <a:t>אולי צריך לראות את הירידה בפריון של האישה הערבית כאקט חתרני שעיקרו "מהפכה שקטה" בחברה </a:t>
            </a:r>
          </a:p>
          <a:p>
            <a:pPr>
              <a:buNone/>
            </a:pPr>
            <a:r>
              <a:rPr lang="he-IL" sz="2000" dirty="0" smtClean="0"/>
              <a:t>הערבית? אולי הלחץ החברתי לילודה הוא עוד אחד מהקירות שכולאים נשים כפי שתיארה נוואל א-</a:t>
            </a:r>
          </a:p>
          <a:p>
            <a:pPr>
              <a:buNone/>
            </a:pPr>
            <a:r>
              <a:rPr lang="he-IL" sz="2000" dirty="0" smtClean="0"/>
              <a:t>סעדאווי ? יותר ויותר נשים בחברה הערבית מבינות ומודעות לרצונות האישיים שלהן - להשתלב, לייצר, </a:t>
            </a:r>
          </a:p>
          <a:p>
            <a:pPr>
              <a:buNone/>
            </a:pPr>
            <a:r>
              <a:rPr lang="he-IL" sz="2000" dirty="0" smtClean="0"/>
              <a:t>לקחת חלק בעיצוב זהותן האישית, הסובייקטיבית, שאינה בהכרח תואמת לאתוס הלאומי הערבי. יש </a:t>
            </a:r>
          </a:p>
          <a:p>
            <a:pPr>
              <a:buNone/>
            </a:pPr>
            <a:r>
              <a:rPr lang="he-IL" sz="2000" dirty="0" smtClean="0"/>
              <a:t>שינויים שהטיבו עם האישה הערבית, אך הם אינם משפיעים באמת על צביונה הפטריארכאלי של החברה </a:t>
            </a:r>
          </a:p>
          <a:p>
            <a:pPr>
              <a:buNone/>
            </a:pPr>
            <a:r>
              <a:rPr lang="he-IL" sz="2000" dirty="0" smtClean="0"/>
              <a:t>הערבית. וכל עוד זה כך, נמשיך להיות כלואות בתוך הרחם של עצמנו.</a:t>
            </a:r>
          </a:p>
          <a:p>
            <a:pPr>
              <a:buNone/>
            </a:pPr>
            <a:r>
              <a:rPr lang="he-IL" sz="2000" dirty="0" smtClean="0"/>
              <a:t>שירין פלאח סעב 2020</a:t>
            </a:r>
            <a:endParaRPr lang="he-IL"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F9730F02-FB54-4E3C-8AB6-D8718E4B0F55}"/>
              </a:ext>
            </a:extLst>
          </p:cNvPr>
          <p:cNvSpPr>
            <a:spLocks noGrp="1"/>
          </p:cNvSpPr>
          <p:nvPr>
            <p:ph type="title"/>
          </p:nvPr>
        </p:nvSpPr>
        <p:spPr/>
        <p:txBody>
          <a:bodyPr>
            <a:normAutofit/>
          </a:bodyPr>
          <a:lstStyle/>
          <a:p>
            <a:r>
              <a:rPr lang="he-IL" sz="4000" dirty="0"/>
              <a:t> ספקנות כלפי תחזיות </a:t>
            </a:r>
            <a:r>
              <a:rPr lang="he-IL" sz="4000" dirty="0" smtClean="0"/>
              <a:t>דמוגרפיות </a:t>
            </a:r>
            <a:r>
              <a:rPr lang="en-US" sz="4000" dirty="0" smtClean="0"/>
              <a:t>demographic panic</a:t>
            </a:r>
            <a:r>
              <a:rPr lang="he-IL" sz="4000" dirty="0" smtClean="0"/>
              <a:t> </a:t>
            </a:r>
            <a:endParaRPr lang="he-IL" sz="4000" dirty="0"/>
          </a:p>
        </p:txBody>
      </p:sp>
      <p:sp>
        <p:nvSpPr>
          <p:cNvPr id="3" name="מציין מיקום תוכן 2">
            <a:extLst>
              <a:ext uri="{FF2B5EF4-FFF2-40B4-BE49-F238E27FC236}">
                <a16:creationId xmlns:a16="http://schemas.microsoft.com/office/drawing/2014/main" xmlns="" id="{E1FDAE79-BF30-491D-A47D-99BB9B3238E7}"/>
              </a:ext>
            </a:extLst>
          </p:cNvPr>
          <p:cNvSpPr>
            <a:spLocks noGrp="1"/>
          </p:cNvSpPr>
          <p:nvPr>
            <p:ph idx="1"/>
          </p:nvPr>
        </p:nvSpPr>
        <p:spPr/>
        <p:txBody>
          <a:bodyPr>
            <a:normAutofit fontScale="25000" lnSpcReduction="20000"/>
          </a:bodyPr>
          <a:lstStyle/>
          <a:p>
            <a:pPr lvl="0"/>
            <a:r>
              <a:rPr lang="he-IL" sz="8000" dirty="0">
                <a:solidFill>
                  <a:prstClr val="black"/>
                </a:solidFill>
              </a:rPr>
              <a:t>סופה של הפאניקה הדמוגרפית בין דו"ח קניג ועד ארנון סופר</a:t>
            </a:r>
            <a:r>
              <a:rPr lang="he-IL" sz="8000" dirty="0" smtClean="0">
                <a:solidFill>
                  <a:prstClr val="black"/>
                </a:solidFill>
              </a:rPr>
              <a:t>. 1975-2005 </a:t>
            </a:r>
            <a:r>
              <a:rPr lang="en-US" sz="8000" dirty="0" smtClean="0">
                <a:solidFill>
                  <a:prstClr val="black"/>
                </a:solidFill>
              </a:rPr>
              <a:t>policy implications</a:t>
            </a:r>
            <a:endParaRPr lang="he-IL" sz="8000" dirty="0">
              <a:solidFill>
                <a:prstClr val="black"/>
              </a:solidFill>
            </a:endParaRPr>
          </a:p>
          <a:p>
            <a:pPr lvl="0"/>
            <a:endParaRPr lang="he-IL" sz="8000" dirty="0">
              <a:solidFill>
                <a:prstClr val="black"/>
              </a:solidFill>
            </a:endParaRPr>
          </a:p>
          <a:p>
            <a:pPr lvl="0"/>
            <a:r>
              <a:rPr lang="he-IL" sz="8000" dirty="0">
                <a:solidFill>
                  <a:prstClr val="black"/>
                </a:solidFill>
              </a:rPr>
              <a:t> ב-2002 סופר חזה כי בשנת </a:t>
            </a:r>
            <a:r>
              <a:rPr lang="he-IL" sz="8000" dirty="0" smtClean="0">
                <a:solidFill>
                  <a:prstClr val="black"/>
                </a:solidFill>
              </a:rPr>
              <a:t>2020 .1.2 </a:t>
            </a:r>
            <a:r>
              <a:rPr lang="he-IL" sz="8000" dirty="0">
                <a:solidFill>
                  <a:prstClr val="black"/>
                </a:solidFill>
              </a:rPr>
              <a:t>מיליון ערבים אזרחי ישראל יהפכו 2.1 מיליון ואילו היהודים יהפכו מ-5 מיליון ל-6.3 מיליון . התחזית הוצגה לוועדת חוץ ובטחון ולממשלה ועיצבה את התמונה הדמוגרפית של קובעי מדיניות . </a:t>
            </a:r>
            <a:r>
              <a:rPr lang="en-US" sz="8000" dirty="0" smtClean="0">
                <a:solidFill>
                  <a:prstClr val="black"/>
                </a:solidFill>
              </a:rPr>
              <a:t>False flawed political demography</a:t>
            </a:r>
            <a:endParaRPr lang="he-IL" sz="8000" dirty="0">
              <a:solidFill>
                <a:prstClr val="black"/>
              </a:solidFill>
            </a:endParaRPr>
          </a:p>
          <a:p>
            <a:pPr lvl="0">
              <a:buNone/>
            </a:pPr>
            <a:endParaRPr lang="he-IL" sz="8000" dirty="0">
              <a:solidFill>
                <a:prstClr val="black"/>
              </a:solidFill>
            </a:endParaRPr>
          </a:p>
          <a:p>
            <a:pPr lvl="0"/>
            <a:r>
              <a:rPr lang="he-IL" sz="8000" dirty="0">
                <a:solidFill>
                  <a:prstClr val="black"/>
                </a:solidFill>
              </a:rPr>
              <a:t>בקיץ שנת  2018 </a:t>
            </a:r>
            <a:r>
              <a:rPr lang="he-IL" sz="8000" dirty="0" smtClean="0">
                <a:solidFill>
                  <a:prstClr val="black"/>
                </a:solidFill>
              </a:rPr>
              <a:t>היו</a:t>
            </a:r>
            <a:r>
              <a:rPr lang="he-IL" sz="8000" dirty="0" smtClean="0">
                <a:solidFill>
                  <a:prstClr val="black"/>
                </a:solidFill>
              </a:rPr>
              <a:t> </a:t>
            </a:r>
            <a:r>
              <a:rPr lang="he-IL" sz="8000" dirty="0">
                <a:solidFill>
                  <a:prstClr val="black"/>
                </a:solidFill>
              </a:rPr>
              <a:t>7 מיליון יהודים ו-1.8 מיליון ערבים (כולל מזרח ירושלים). האחוז של הערבים נותר, לכאורה, דומה בהיקף של 21%, אולם הוסיפו למניין הערבים 330,000 תושבי מזרח ירושלים. </a:t>
            </a:r>
            <a:r>
              <a:rPr lang="en-US" sz="8000" dirty="0" smtClean="0">
                <a:solidFill>
                  <a:prstClr val="black"/>
                </a:solidFill>
              </a:rPr>
              <a:t>Lower percentage of Arabs and demographic annexation of east Jerusalem</a:t>
            </a:r>
            <a:endParaRPr lang="he-IL" sz="8000" dirty="0">
              <a:solidFill>
                <a:prstClr val="black"/>
              </a:solidFill>
            </a:endParaRPr>
          </a:p>
          <a:p>
            <a:pPr lvl="0"/>
            <a:endParaRPr lang="he-IL" sz="8000" dirty="0">
              <a:solidFill>
                <a:prstClr val="black"/>
              </a:solidFill>
            </a:endParaRPr>
          </a:p>
          <a:p>
            <a:pPr lvl="0"/>
            <a:r>
              <a:rPr lang="he-IL" sz="8000" dirty="0">
                <a:solidFill>
                  <a:prstClr val="black"/>
                </a:solidFill>
              </a:rPr>
              <a:t>פריון יהודי ב-1978 עמד על 2.8 ועומד היום על 3.16 , פריון מוסלמי עמד על 6.8 ועומד היום על 3.29, פריון נוצרי עמד על 2.9. ועומד היום על 2.05 . בזמן התחזיות שהציג ארנון סופר היינו כבר במחצית בין הפריון של היום לשיאים של שנות השישים והשבעים של המאה הקודמת. </a:t>
            </a:r>
            <a:r>
              <a:rPr lang="en-US" sz="8000" dirty="0" smtClean="0">
                <a:solidFill>
                  <a:prstClr val="black"/>
                </a:solidFill>
              </a:rPr>
              <a:t>Fertility rates political wombs</a:t>
            </a:r>
            <a:endParaRPr lang="he-IL" sz="8000" dirty="0">
              <a:solidFill>
                <a:prstClr val="black"/>
              </a:solidFill>
            </a:endParaRPr>
          </a:p>
          <a:p>
            <a:pPr lvl="0"/>
            <a:endParaRPr lang="he-IL" sz="8000" dirty="0">
              <a:solidFill>
                <a:prstClr val="black"/>
              </a:solidFill>
            </a:endParaRPr>
          </a:p>
          <a:p>
            <a:pPr lvl="0"/>
            <a:r>
              <a:rPr lang="he-IL" sz="8000" dirty="0">
                <a:solidFill>
                  <a:prstClr val="black"/>
                </a:solidFill>
              </a:rPr>
              <a:t>היו שני "בייבי בום" ערבים, הראשון תחת הממשל הצבאי והשני נוכח התרחבות כלכלית בשנות ה-80 (הנוצרים ודרוזים בדפוס חילוני יהודי הבדואים בהיקף ילודה גבוה שנמצא במגמת נסיגה מסוימת השנים </a:t>
            </a:r>
            <a:r>
              <a:rPr lang="he-IL" sz="8000" dirty="0" smtClean="0">
                <a:solidFill>
                  <a:prstClr val="black"/>
                </a:solidFill>
              </a:rPr>
              <a:t>האחרונות</a:t>
            </a:r>
            <a:r>
              <a:rPr lang="he-IL" sz="8000" dirty="0" smtClean="0">
                <a:solidFill>
                  <a:prstClr val="black"/>
                </a:solidFill>
              </a:rPr>
              <a:t>). </a:t>
            </a:r>
            <a:r>
              <a:rPr lang="en-US" sz="8000" dirty="0" smtClean="0">
                <a:solidFill>
                  <a:prstClr val="black"/>
                </a:solidFill>
              </a:rPr>
              <a:t>Two baby boom new standards and values </a:t>
            </a:r>
            <a:endParaRPr lang="he-IL" sz="8000" dirty="0">
              <a:solidFill>
                <a:prstClr val="black"/>
              </a:solidFill>
            </a:endParaRPr>
          </a:p>
          <a:p>
            <a:pPr lvl="0"/>
            <a:endParaRPr lang="he-IL" sz="2000" dirty="0">
              <a:solidFill>
                <a:prstClr val="black"/>
              </a:solidFill>
            </a:endParaRPr>
          </a:p>
          <a:p>
            <a:pPr marL="0" lvl="0" indent="0">
              <a:buNone/>
            </a:pPr>
            <a:r>
              <a:rPr lang="he-IL" sz="2000" dirty="0">
                <a:solidFill>
                  <a:prstClr val="black"/>
                </a:solidFill>
              </a:rPr>
              <a:t>  </a:t>
            </a:r>
          </a:p>
          <a:p>
            <a:pPr marL="0" indent="0">
              <a:buNone/>
            </a:pPr>
            <a:endParaRPr lang="he-IL" sz="2000" dirty="0"/>
          </a:p>
        </p:txBody>
      </p:sp>
    </p:spTree>
    <p:extLst>
      <p:ext uri="{BB962C8B-B14F-4D97-AF65-F5344CB8AC3E}">
        <p14:creationId xmlns:p14="http://schemas.microsoft.com/office/powerpoint/2010/main" xmlns="" val="3129390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34A50F01-BF7B-455D-827F-10E397EFAC15}"/>
              </a:ext>
            </a:extLst>
          </p:cNvPr>
          <p:cNvSpPr>
            <a:spLocks noGrp="1"/>
          </p:cNvSpPr>
          <p:nvPr>
            <p:ph type="title"/>
          </p:nvPr>
        </p:nvSpPr>
        <p:spPr/>
        <p:txBody>
          <a:bodyPr>
            <a:normAutofit/>
          </a:bodyPr>
          <a:lstStyle/>
          <a:p>
            <a:r>
              <a:rPr lang="he-IL" sz="4000" dirty="0"/>
              <a:t>הרכב פנימי לפי זהות ומגורים </a:t>
            </a:r>
          </a:p>
        </p:txBody>
      </p:sp>
      <p:sp>
        <p:nvSpPr>
          <p:cNvPr id="3" name="מציין מיקום תוכן 2">
            <a:extLst>
              <a:ext uri="{FF2B5EF4-FFF2-40B4-BE49-F238E27FC236}">
                <a16:creationId xmlns:a16="http://schemas.microsoft.com/office/drawing/2014/main" xmlns="" id="{B84B7235-D4E8-43BB-ACD1-A30EB10FC963}"/>
              </a:ext>
            </a:extLst>
          </p:cNvPr>
          <p:cNvSpPr>
            <a:spLocks noGrp="1"/>
          </p:cNvSpPr>
          <p:nvPr>
            <p:ph idx="1"/>
          </p:nvPr>
        </p:nvSpPr>
        <p:spPr/>
        <p:txBody>
          <a:bodyPr>
            <a:normAutofit/>
          </a:bodyPr>
          <a:lstStyle/>
          <a:p>
            <a:r>
              <a:rPr lang="he-IL" sz="2000" dirty="0" smtClean="0"/>
              <a:t>מוסלמים </a:t>
            </a:r>
            <a:r>
              <a:rPr lang="en-US" sz="2000" dirty="0" smtClean="0"/>
              <a:t>Muslims </a:t>
            </a:r>
            <a:r>
              <a:rPr lang="he-IL" sz="2000" dirty="0" smtClean="0"/>
              <a:t> </a:t>
            </a:r>
            <a:r>
              <a:rPr lang="he-IL" sz="2000" dirty="0"/>
              <a:t>1.5 מיליון , 170,000 </a:t>
            </a:r>
            <a:r>
              <a:rPr lang="he-IL" sz="2000" dirty="0" smtClean="0"/>
              <a:t>נוצרים </a:t>
            </a:r>
            <a:r>
              <a:rPr lang="en-US" sz="2000" dirty="0" smtClean="0"/>
              <a:t>Christians </a:t>
            </a:r>
            <a:r>
              <a:rPr lang="he-IL" sz="2000" dirty="0" smtClean="0"/>
              <a:t>, </a:t>
            </a:r>
            <a:r>
              <a:rPr lang="he-IL" sz="2000" dirty="0"/>
              <a:t>140,000 </a:t>
            </a:r>
            <a:r>
              <a:rPr lang="he-IL" sz="2000" dirty="0" smtClean="0"/>
              <a:t> </a:t>
            </a:r>
            <a:r>
              <a:rPr lang="en-US" sz="2000" dirty="0" smtClean="0"/>
              <a:t> </a:t>
            </a:r>
            <a:r>
              <a:rPr lang="en-US" sz="2000" dirty="0" err="1" smtClean="0"/>
              <a:t>druze</a:t>
            </a:r>
            <a:r>
              <a:rPr lang="he-IL" sz="2000" dirty="0" smtClean="0"/>
              <a:t>דרוזים</a:t>
            </a:r>
            <a:r>
              <a:rPr lang="he-IL" sz="2000" dirty="0"/>
              <a:t>.</a:t>
            </a:r>
          </a:p>
          <a:p>
            <a:pPr marL="0" indent="0">
              <a:buNone/>
            </a:pPr>
            <a:endParaRPr lang="he-IL" sz="2000" dirty="0"/>
          </a:p>
          <a:p>
            <a:endParaRPr lang="he-IL" sz="2000" dirty="0"/>
          </a:p>
          <a:p>
            <a:r>
              <a:rPr lang="he-IL" sz="2000" dirty="0"/>
              <a:t>כולל בדואים בדרום 260-270,000 (בעיירות קבע 160-170,000 בפזורה 100,000 בקירוב </a:t>
            </a:r>
            <a:r>
              <a:rPr lang="en-US" sz="2000" dirty="0" smtClean="0"/>
              <a:t>Bedouins</a:t>
            </a:r>
            <a:endParaRPr lang="he-IL" sz="2000" dirty="0"/>
          </a:p>
          <a:p>
            <a:endParaRPr lang="he-IL" sz="2000" dirty="0"/>
          </a:p>
          <a:p>
            <a:endParaRPr lang="he-IL" sz="2000" dirty="0"/>
          </a:p>
          <a:p>
            <a:r>
              <a:rPr lang="he-IL" sz="2000" dirty="0"/>
              <a:t>בגליל 55-60%, במשולש 15-20% בנגב 10-15% וערים מעורבות 10-15% </a:t>
            </a:r>
          </a:p>
        </p:txBody>
      </p:sp>
    </p:spTree>
    <p:extLst>
      <p:ext uri="{BB962C8B-B14F-4D97-AF65-F5344CB8AC3E}">
        <p14:creationId xmlns:p14="http://schemas.microsoft.com/office/powerpoint/2010/main" xmlns="" val="2859784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xmlns="" id="{8CD8C3B4-FA1C-4516-9578-4C4D7C2824CB}"/>
              </a:ext>
            </a:extLst>
          </p:cNvPr>
          <p:cNvSpPr>
            <a:spLocks noGrp="1"/>
          </p:cNvSpPr>
          <p:nvPr>
            <p:ph type="title"/>
          </p:nvPr>
        </p:nvSpPr>
        <p:spPr/>
        <p:txBody>
          <a:bodyPr>
            <a:normAutofit/>
          </a:bodyPr>
          <a:lstStyle/>
          <a:p>
            <a:r>
              <a:rPr lang="he-IL" sz="4000" dirty="0"/>
              <a:t>כלכלה ותעסוקה </a:t>
            </a:r>
            <a:r>
              <a:rPr lang="en-US" sz="4000" dirty="0" smtClean="0"/>
              <a:t>labour and employment </a:t>
            </a:r>
            <a:endParaRPr lang="he-IL" sz="4000" dirty="0"/>
          </a:p>
        </p:txBody>
      </p:sp>
      <p:sp>
        <p:nvSpPr>
          <p:cNvPr id="3" name="מציין מיקום תוכן 2">
            <a:extLst>
              <a:ext uri="{FF2B5EF4-FFF2-40B4-BE49-F238E27FC236}">
                <a16:creationId xmlns:a16="http://schemas.microsoft.com/office/drawing/2014/main" xmlns="" id="{F9E05FAF-F36D-416C-9244-CC034D423155}"/>
              </a:ext>
            </a:extLst>
          </p:cNvPr>
          <p:cNvSpPr>
            <a:spLocks noGrp="1"/>
          </p:cNvSpPr>
          <p:nvPr>
            <p:ph idx="1"/>
          </p:nvPr>
        </p:nvSpPr>
        <p:spPr/>
        <p:txBody>
          <a:bodyPr>
            <a:normAutofit/>
          </a:bodyPr>
          <a:lstStyle/>
          <a:p>
            <a:r>
              <a:rPr lang="he-IL" sz="2000" dirty="0"/>
              <a:t>שיעור השתתפות כולל 56% (גברים 80% נשים 34</a:t>
            </a:r>
            <a:r>
              <a:rPr lang="he-IL" sz="2000" dirty="0" smtClean="0"/>
              <a:t>%) </a:t>
            </a:r>
            <a:r>
              <a:rPr lang="en-US" sz="2000" dirty="0" smtClean="0"/>
              <a:t>rate of participation </a:t>
            </a:r>
            <a:endParaRPr lang="he-IL" sz="2000" dirty="0"/>
          </a:p>
          <a:p>
            <a:endParaRPr lang="he-IL" sz="2000" dirty="0"/>
          </a:p>
          <a:p>
            <a:r>
              <a:rPr lang="he-IL" sz="2000" dirty="0"/>
              <a:t>שיעורי עוני גבוהים מעבר ל-50% אולם חלוקות פנימיות מורכבות</a:t>
            </a:r>
            <a:r>
              <a:rPr lang="he-IL" sz="2000" dirty="0" smtClean="0"/>
              <a:t>. </a:t>
            </a:r>
            <a:r>
              <a:rPr lang="en-US" sz="2000" dirty="0" smtClean="0"/>
              <a:t>Poverty rates informal economy </a:t>
            </a:r>
            <a:endParaRPr lang="he-IL" sz="2000" dirty="0"/>
          </a:p>
          <a:p>
            <a:endParaRPr lang="he-IL" sz="2000" dirty="0"/>
          </a:p>
          <a:p>
            <a:r>
              <a:rPr lang="he-IL" sz="2000" dirty="0"/>
              <a:t>שכר ממוצע כולל 7300 ₪ (גברים 8000 ונשים 5700) בהשוואה לכלל האוכלוסייה 10,600. </a:t>
            </a:r>
            <a:r>
              <a:rPr lang="en-US" sz="2000" dirty="0" smtClean="0"/>
              <a:t>average income</a:t>
            </a:r>
            <a:endParaRPr lang="he-IL" sz="2000" dirty="0"/>
          </a:p>
        </p:txBody>
      </p:sp>
    </p:spTree>
    <p:extLst>
      <p:ext uri="{BB962C8B-B14F-4D97-AF65-F5344CB8AC3E}">
        <p14:creationId xmlns:p14="http://schemas.microsoft.com/office/powerpoint/2010/main" xmlns="" val="2707131014"/>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1192</TotalTime>
  <Words>2791</Words>
  <Application>Microsoft Office PowerPoint</Application>
  <PresentationFormat>מותאם אישית</PresentationFormat>
  <Paragraphs>362</Paragraphs>
  <Slides>34</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34</vt:i4>
      </vt:variant>
    </vt:vector>
  </HeadingPairs>
  <TitlesOfParts>
    <vt:vector size="35" baseType="lpstr">
      <vt:lpstr>ערכת נושא Office</vt:lpstr>
      <vt:lpstr>ערבים אזרחי ישראל במדינה יהודית דמוקרטית  Arab Israeli citizens in the Jewish democratic state                </vt:lpstr>
      <vt:lpstr>   my state is at war with my people </vt:lpstr>
      <vt:lpstr>הקושי והאבולוציה המושגית changing concepts</vt:lpstr>
      <vt:lpstr>מדידה, דמוגרפיה ופוליטיקה  Demography as politics </vt:lpstr>
      <vt:lpstr>תגובה של סופר ובלוגר להודעת הלמ"ס</vt:lpstr>
      <vt:lpstr>נוכח ירידת שיעור הפריון: תגובה פמיניסטית ערבית</vt:lpstr>
      <vt:lpstr> ספקנות כלפי תחזיות דמוגרפיות demographic panic </vt:lpstr>
      <vt:lpstr>הרכב פנימי לפי זהות ומגורים </vt:lpstr>
      <vt:lpstr>כלכלה ותעסוקה labour and employment </vt:lpstr>
      <vt:lpstr> התבוננות היסטורית point zero for the Arabs   </vt:lpstr>
      <vt:lpstr>ההכרעה על מעמד הערבים במדינה היהודית the status of formal equal citizenship     </vt:lpstr>
      <vt:lpstr>שקופית 12</vt:lpstr>
      <vt:lpstr>     הערבים אזרחי ישראל: מבט פנימה 1948 as point zero for Arabs in the new state     </vt:lpstr>
      <vt:lpstr>אסטרטגיות מעורבות של המדינה ביחס לערבים varying strategies within government </vt:lpstr>
      <vt:lpstr>שקופית 15</vt:lpstr>
      <vt:lpstr>שקופית 16</vt:lpstr>
      <vt:lpstr>ריבוי שחקנים וקובעי מדיניות the policy of many hands </vt:lpstr>
      <vt:lpstr>הממשל הצבאי 1949-1966</vt:lpstr>
      <vt:lpstr>דפוסי קיפוח patterns of discrimination</vt:lpstr>
      <vt:lpstr>תוצאות הקיפוח חברה אגרארית מפורקת עם ריבוי גבוה  years of demographic baby boom   </vt:lpstr>
      <vt:lpstr>השתקפות העולם הערבי בקרב הערבים אזרחי ישראל    the 48 Palestinians and Arab world  </vt:lpstr>
      <vt:lpstr>הפוליטיקה של הערבים אזרחי ישראל changing politics with less factionalism </vt:lpstr>
      <vt:lpstr>הסרת הממשל הצבאי 1966 </vt:lpstr>
      <vt:lpstr>מלחמת ששת הימים עד יום הכיפורים between the two wars    </vt:lpstr>
      <vt:lpstr>ישראליזציה פלסטיניזציה ? Israelization vs Palestinization </vt:lpstr>
      <vt:lpstr>התיזה של עזמי בשארה על ישראליזציה Azmi Bshara the radical secular tradition</vt:lpstr>
      <vt:lpstr>מאורעות אוקטובר 2000 כנקודת מפנה מוסדית the October 2000 demonstrations   </vt:lpstr>
      <vt:lpstr>תהליך השלום ציפיות ואכזבות peace hopes shattered </vt:lpstr>
      <vt:lpstr>סדרי יום חדשים  the new agenda</vt:lpstr>
      <vt:lpstr>וועדת אור ומסמכי החזון the documents on future relations with the state and Jewish majority  </vt:lpstr>
      <vt:lpstr>השלטון המקומי הערבי: פלטפורמה מכוננת במשבר קבוע Arab local government: permanent  crisis                              </vt:lpstr>
      <vt:lpstr>חוק הלאום כסופה של תקופת איזונים the nation state era as end of era ?</vt:lpstr>
      <vt:lpstr>בטחון אישי ובטחון לאומי: אלימות במגזר ערבי national security and personal security </vt:lpstr>
      <vt:lpstr>האלימות בחברה הערבית והמשטרה violence in Arab society and the police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ערבים אזרחי ישראל במדינה יהודית דמוקרטית</dc:title>
  <dc:creator>user</dc:creator>
  <cp:lastModifiedBy>נרי</cp:lastModifiedBy>
  <cp:revision>56</cp:revision>
  <dcterms:created xsi:type="dcterms:W3CDTF">2018-07-31T13:51:49Z</dcterms:created>
  <dcterms:modified xsi:type="dcterms:W3CDTF">2021-11-30T08:20:58Z</dcterms:modified>
</cp:coreProperties>
</file>