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removePersonalInfoOnSave="1" saveSubsetFonts="1">
  <p:sldMasterIdLst>
    <p:sldMasterId id="2147483648" r:id="rId1"/>
  </p:sldMasterIdLst>
  <p:notesMasterIdLst>
    <p:notesMasterId r:id="rId47"/>
  </p:notesMasterIdLst>
  <p:sldIdLst>
    <p:sldId id="1243" r:id="rId2"/>
    <p:sldId id="1248" r:id="rId3"/>
    <p:sldId id="1343" r:id="rId4"/>
    <p:sldId id="1228" r:id="rId5"/>
    <p:sldId id="1344" r:id="rId6"/>
    <p:sldId id="1345" r:id="rId7"/>
    <p:sldId id="1292" r:id="rId8"/>
    <p:sldId id="1291" r:id="rId9"/>
    <p:sldId id="1290" r:id="rId10"/>
    <p:sldId id="1297" r:id="rId11"/>
    <p:sldId id="1310" r:id="rId12"/>
    <p:sldId id="475" r:id="rId13"/>
    <p:sldId id="1315" r:id="rId14"/>
    <p:sldId id="1314" r:id="rId15"/>
    <p:sldId id="465" r:id="rId16"/>
    <p:sldId id="1346" r:id="rId17"/>
    <p:sldId id="1327" r:id="rId18"/>
    <p:sldId id="1329" r:id="rId19"/>
    <p:sldId id="1227" r:id="rId20"/>
    <p:sldId id="1330" r:id="rId21"/>
    <p:sldId id="1328" r:id="rId22"/>
    <p:sldId id="1335" r:id="rId23"/>
    <p:sldId id="1218" r:id="rId24"/>
    <p:sldId id="1336" r:id="rId25"/>
    <p:sldId id="1334" r:id="rId26"/>
    <p:sldId id="1347" r:id="rId27"/>
    <p:sldId id="929" r:id="rId28"/>
    <p:sldId id="1332" r:id="rId29"/>
    <p:sldId id="1337" r:id="rId30"/>
    <p:sldId id="1338" r:id="rId31"/>
    <p:sldId id="1348" r:id="rId32"/>
    <p:sldId id="1312" r:id="rId33"/>
    <p:sldId id="1205" r:id="rId34"/>
    <p:sldId id="1317" r:id="rId35"/>
    <p:sldId id="957" r:id="rId36"/>
    <p:sldId id="954" r:id="rId37"/>
    <p:sldId id="1320" r:id="rId38"/>
    <p:sldId id="1319" r:id="rId39"/>
    <p:sldId id="1191" r:id="rId40"/>
    <p:sldId id="1308" r:id="rId41"/>
    <p:sldId id="1299" r:id="rId42"/>
    <p:sldId id="1307" r:id="rId43"/>
    <p:sldId id="1322" r:id="rId44"/>
    <p:sldId id="1306" r:id="rId45"/>
    <p:sldId id="1324" r:id="rId46"/>
  </p:sldIdLst>
  <p:sldSz cx="9144000" cy="6858000" type="screen4x3"/>
  <p:notesSz cx="6808788" cy="9940925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97" userDrawn="1">
          <p15:clr>
            <a:srgbClr val="A4A3A4"/>
          </p15:clr>
        </p15:guide>
        <p15:guide id="2" orient="horz" pos="828" userDrawn="1">
          <p15:clr>
            <a:srgbClr val="A4A3A4"/>
          </p15:clr>
        </p15:guide>
        <p15:guide id="3" orient="horz" pos="1735" userDrawn="1">
          <p15:clr>
            <a:srgbClr val="A4A3A4"/>
          </p15:clr>
        </p15:guide>
        <p15:guide id="4" orient="horz" pos="1366" userDrawn="1">
          <p15:clr>
            <a:srgbClr val="A4A3A4"/>
          </p15:clr>
        </p15:guide>
        <p15:guide id="5" orient="horz" pos="3209" userDrawn="1">
          <p15:clr>
            <a:srgbClr val="A4A3A4"/>
          </p15:clr>
        </p15:guide>
        <p15:guide id="7" pos="4326" userDrawn="1">
          <p15:clr>
            <a:srgbClr val="A4A3A4"/>
          </p15:clr>
        </p15:guide>
        <p15:guide id="8" pos="5687" userDrawn="1">
          <p15:clr>
            <a:srgbClr val="A4A3A4"/>
          </p15:clr>
        </p15:guide>
        <p15:guide id="9" pos="3759" userDrawn="1">
          <p15:clr>
            <a:srgbClr val="A4A3A4"/>
          </p15:clr>
        </p15:guide>
        <p15:guide id="10" pos="2001">
          <p15:clr>
            <a:srgbClr val="A4A3A4"/>
          </p15:clr>
        </p15:guide>
        <p15:guide id="11" pos="1519" userDrawn="1">
          <p15:clr>
            <a:srgbClr val="A4A3A4"/>
          </p15:clr>
        </p15:guide>
        <p15:guide id="12" pos="3872">
          <p15:clr>
            <a:srgbClr val="A4A3A4"/>
          </p15:clr>
        </p15:guide>
        <p15:guide id="13" orient="horz" pos="4059" userDrawn="1">
          <p15:clr>
            <a:srgbClr val="A4A3A4"/>
          </p15:clr>
        </p15:guide>
        <p15:guide id="14" orient="horz" pos="2075" userDrawn="1">
          <p15:clr>
            <a:srgbClr val="A4A3A4"/>
          </p15:clr>
        </p15:guide>
        <p15:guide id="15" pos="2738" userDrawn="1">
          <p15:clr>
            <a:srgbClr val="A4A3A4"/>
          </p15:clr>
        </p15:guide>
        <p15:guide id="16" pos="2143" userDrawn="1">
          <p15:clr>
            <a:srgbClr val="A4A3A4"/>
          </p15:clr>
        </p15:guide>
        <p15:guide id="17" orient="horz" pos="261" userDrawn="1">
          <p15:clr>
            <a:srgbClr val="A4A3A4"/>
          </p15:clr>
        </p15:guide>
        <p15:guide id="18" orient="horz" pos="2245" userDrawn="1">
          <p15:clr>
            <a:srgbClr val="A4A3A4"/>
          </p15:clr>
        </p15:guide>
        <p15:guide id="19" orient="horz" pos="2047">
          <p15:clr>
            <a:srgbClr val="A4A3A4"/>
          </p15:clr>
        </p15:guide>
        <p15:guide id="21" pos="2880" userDrawn="1">
          <p15:clr>
            <a:srgbClr val="A4A3A4"/>
          </p15:clr>
        </p15:guide>
        <p15:guide id="22" orient="horz" pos="1139" userDrawn="1">
          <p15:clr>
            <a:srgbClr val="A4A3A4"/>
          </p15:clr>
        </p15:guide>
        <p15:guide id="23" orient="horz" pos="1990" userDrawn="1">
          <p15:clr>
            <a:srgbClr val="A4A3A4"/>
          </p15:clr>
        </p15:guide>
        <p15:guide id="24" pos="4354" userDrawn="1">
          <p15:clr>
            <a:srgbClr val="A4A3A4"/>
          </p15:clr>
        </p15:guide>
        <p15:guide id="25" pos="73" userDrawn="1">
          <p15:clr>
            <a:srgbClr val="A4A3A4"/>
          </p15:clr>
        </p15:guide>
        <p15:guide id="26" pos="3929">
          <p15:clr>
            <a:srgbClr val="A4A3A4"/>
          </p15:clr>
        </p15:guide>
        <p15:guide id="27" pos="3787">
          <p15:clr>
            <a:srgbClr val="A4A3A4"/>
          </p15:clr>
        </p15:guide>
        <p15:guide id="28" pos="1973">
          <p15:clr>
            <a:srgbClr val="A4A3A4"/>
          </p15:clr>
        </p15:guide>
        <p15:guide id="29" pos="1859" userDrawn="1">
          <p15:clr>
            <a:srgbClr val="A4A3A4"/>
          </p15:clr>
        </p15:guide>
        <p15:guide id="30" pos="3901">
          <p15:clr>
            <a:srgbClr val="A4A3A4"/>
          </p15:clr>
        </p15:guide>
        <p15:guide id="31" pos="952">
          <p15:clr>
            <a:srgbClr val="A4A3A4"/>
          </p15:clr>
        </p15:guide>
        <p15:guide id="32" pos="3050" userDrawn="1">
          <p15:clr>
            <a:srgbClr val="A4A3A4"/>
          </p15:clr>
        </p15:guide>
        <p15:guide id="34" pos="3844" userDrawn="1">
          <p15:clr>
            <a:srgbClr val="A4A3A4"/>
          </p15:clr>
        </p15:guide>
        <p15:guide id="35" orient="horz" pos="4315" userDrawn="1">
          <p15:clr>
            <a:srgbClr val="A4A3A4"/>
          </p15:clr>
        </p15:guide>
        <p15:guide id="36" pos="2937" userDrawn="1">
          <p15:clr>
            <a:srgbClr val="A4A3A4"/>
          </p15:clr>
        </p15:guide>
        <p15:guide id="37" pos="2767">
          <p15:clr>
            <a:srgbClr val="A4A3A4"/>
          </p15:clr>
        </p15:guide>
        <p15:guide id="38" pos="9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348" autoAdjust="0"/>
    <p:restoredTop sz="94615" autoAdjust="0"/>
  </p:normalViewPr>
  <p:slideViewPr>
    <p:cSldViewPr showGuides="1">
      <p:cViewPr varScale="1">
        <p:scale>
          <a:sx n="67" d="100"/>
          <a:sy n="67" d="100"/>
        </p:scale>
        <p:origin x="1144" y="32"/>
      </p:cViewPr>
      <p:guideLst>
        <p:guide orient="horz" pos="2897"/>
        <p:guide orient="horz" pos="828"/>
        <p:guide orient="horz" pos="1735"/>
        <p:guide orient="horz" pos="1366"/>
        <p:guide orient="horz" pos="3209"/>
        <p:guide pos="4326"/>
        <p:guide pos="5687"/>
        <p:guide pos="3759"/>
        <p:guide pos="2001"/>
        <p:guide pos="1519"/>
        <p:guide pos="3872"/>
        <p:guide orient="horz" pos="4059"/>
        <p:guide orient="horz" pos="2075"/>
        <p:guide pos="2738"/>
        <p:guide pos="2143"/>
        <p:guide orient="horz" pos="261"/>
        <p:guide orient="horz" pos="2245"/>
        <p:guide orient="horz" pos="2047"/>
        <p:guide pos="2880"/>
        <p:guide orient="horz" pos="1139"/>
        <p:guide orient="horz" pos="1990"/>
        <p:guide pos="4354"/>
        <p:guide pos="73"/>
        <p:guide pos="3929"/>
        <p:guide pos="3787"/>
        <p:guide pos="1973"/>
        <p:guide pos="1859"/>
        <p:guide pos="3901"/>
        <p:guide pos="952"/>
        <p:guide pos="3050"/>
        <p:guide pos="3844"/>
        <p:guide orient="horz" pos="4315"/>
        <p:guide pos="2937"/>
        <p:guide pos="2767"/>
        <p:guide pos="9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68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58317" y="7"/>
            <a:ext cx="2950473" cy="497046"/>
          </a:xfrm>
          <a:prstGeom prst="rect">
            <a:avLst/>
          </a:prstGeom>
        </p:spPr>
        <p:txBody>
          <a:bodyPr vert="horz" lIns="91520" tIns="45761" rIns="91520" bIns="45761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2" y="7"/>
            <a:ext cx="2950473" cy="497046"/>
          </a:xfrm>
          <a:prstGeom prst="rect">
            <a:avLst/>
          </a:prstGeom>
        </p:spPr>
        <p:txBody>
          <a:bodyPr vert="horz" lIns="91520" tIns="45761" rIns="91520" bIns="45761" rtlCol="1"/>
          <a:lstStyle>
            <a:lvl1pPr algn="l">
              <a:defRPr sz="1200"/>
            </a:lvl1pPr>
          </a:lstStyle>
          <a:p>
            <a:fld id="{6410ABC8-CF99-4746-9AC5-31944841F099}" type="datetimeFigureOut">
              <a:rPr lang="he-IL" smtClean="0"/>
              <a:pPr/>
              <a:t>ב'/תשרי/תשפ"א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70462" cy="3729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20" tIns="45761" rIns="91520" bIns="45761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0880" y="4721948"/>
            <a:ext cx="5447030" cy="4473416"/>
          </a:xfrm>
          <a:prstGeom prst="rect">
            <a:avLst/>
          </a:prstGeom>
        </p:spPr>
        <p:txBody>
          <a:bodyPr vert="horz" lIns="91520" tIns="45761" rIns="91520" bIns="45761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58317" y="9442162"/>
            <a:ext cx="2950473" cy="497046"/>
          </a:xfrm>
          <a:prstGeom prst="rect">
            <a:avLst/>
          </a:prstGeom>
        </p:spPr>
        <p:txBody>
          <a:bodyPr vert="horz" lIns="91520" tIns="45761" rIns="91520" bIns="45761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2" y="9442162"/>
            <a:ext cx="2950473" cy="497046"/>
          </a:xfrm>
          <a:prstGeom prst="rect">
            <a:avLst/>
          </a:prstGeom>
        </p:spPr>
        <p:txBody>
          <a:bodyPr vert="horz" lIns="91520" tIns="45761" rIns="91520" bIns="45761" rtlCol="1" anchor="b"/>
          <a:lstStyle>
            <a:lvl1pPr algn="l">
              <a:defRPr sz="1200"/>
            </a:lvl1pPr>
          </a:lstStyle>
          <a:p>
            <a:fld id="{0173AFFE-DE7A-47FB-8AD3-E80AFFE835E5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8675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796">
              <a:defRPr/>
            </a:pPr>
            <a:fld id="{0173AFFE-DE7A-47FB-8AD3-E80AFFE835E5}" type="slidenum">
              <a:rPr lang="he-IL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pPr defTabSz="933796">
                <a:defRPr/>
              </a:pPr>
              <a:t>2</a:t>
            </a:fld>
            <a:endParaRPr lang="he-IL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723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 altLang="he-IL" dirty="0"/>
          </a:p>
        </p:txBody>
      </p:sp>
      <p:sp>
        <p:nvSpPr>
          <p:cNvPr id="36868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6858" indent="-283407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3627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7078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40529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93980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47431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00882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54333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defTabSz="906902">
              <a:spcBef>
                <a:spcPct val="0"/>
              </a:spcBef>
              <a:defRPr/>
            </a:pPr>
            <a:fld id="{3019BC59-7062-4AD5-B97B-397810A9BA87}" type="slidenum">
              <a:rPr lang="he-IL" altLang="he-IL" kern="0"/>
              <a:pPr algn="l" defTabSz="906902">
                <a:spcBef>
                  <a:spcPct val="0"/>
                </a:spcBef>
                <a:defRPr/>
              </a:pPr>
              <a:t>5</a:t>
            </a:fld>
            <a:endParaRPr lang="he-IL" altLang="he-IL" kern="0" dirty="0"/>
          </a:p>
        </p:txBody>
      </p:sp>
    </p:spTree>
    <p:extLst>
      <p:ext uri="{BB962C8B-B14F-4D97-AF65-F5344CB8AC3E}">
        <p14:creationId xmlns:p14="http://schemas.microsoft.com/office/powerpoint/2010/main" val="654746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 altLang="he-IL" dirty="0"/>
          </a:p>
        </p:txBody>
      </p:sp>
      <p:sp>
        <p:nvSpPr>
          <p:cNvPr id="36868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6858" indent="-283407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3627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7078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40529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93980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47431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00882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54333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defTabSz="906902">
              <a:spcBef>
                <a:spcPct val="0"/>
              </a:spcBef>
              <a:defRPr/>
            </a:pPr>
            <a:fld id="{3019BC59-7062-4AD5-B97B-397810A9BA87}" type="slidenum">
              <a:rPr lang="he-IL" altLang="he-IL" kern="0"/>
              <a:pPr algn="l" defTabSz="906902">
                <a:spcBef>
                  <a:spcPct val="0"/>
                </a:spcBef>
                <a:defRPr/>
              </a:pPr>
              <a:t>6</a:t>
            </a:fld>
            <a:endParaRPr lang="he-IL" altLang="he-IL" kern="0" dirty="0"/>
          </a:p>
        </p:txBody>
      </p:sp>
    </p:spTree>
    <p:extLst>
      <p:ext uri="{BB962C8B-B14F-4D97-AF65-F5344CB8AC3E}">
        <p14:creationId xmlns:p14="http://schemas.microsoft.com/office/powerpoint/2010/main" val="1925555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 altLang="he-IL" dirty="0"/>
          </a:p>
        </p:txBody>
      </p:sp>
      <p:sp>
        <p:nvSpPr>
          <p:cNvPr id="36868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6858" indent="-283407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3627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7078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40529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93980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47431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00882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54333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defTabSz="906902">
              <a:spcBef>
                <a:spcPct val="0"/>
              </a:spcBef>
              <a:defRPr/>
            </a:pPr>
            <a:fld id="{3019BC59-7062-4AD5-B97B-397810A9BA87}" type="slidenum">
              <a:rPr lang="he-IL" altLang="he-IL" kern="0"/>
              <a:pPr algn="l" defTabSz="906902">
                <a:spcBef>
                  <a:spcPct val="0"/>
                </a:spcBef>
                <a:defRPr/>
              </a:pPr>
              <a:t>16</a:t>
            </a:fld>
            <a:endParaRPr lang="he-IL" altLang="he-IL" kern="0" dirty="0"/>
          </a:p>
        </p:txBody>
      </p:sp>
    </p:spTree>
    <p:extLst>
      <p:ext uri="{BB962C8B-B14F-4D97-AF65-F5344CB8AC3E}">
        <p14:creationId xmlns:p14="http://schemas.microsoft.com/office/powerpoint/2010/main" val="4001420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 altLang="he-IL" dirty="0"/>
          </a:p>
        </p:txBody>
      </p:sp>
      <p:sp>
        <p:nvSpPr>
          <p:cNvPr id="36868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6858" indent="-283407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3627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7078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40529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93980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47431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00882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54333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defTabSz="906902">
              <a:spcBef>
                <a:spcPct val="0"/>
              </a:spcBef>
              <a:defRPr/>
            </a:pPr>
            <a:fld id="{3019BC59-7062-4AD5-B97B-397810A9BA87}" type="slidenum">
              <a:rPr lang="he-IL" altLang="he-IL" kern="0"/>
              <a:pPr algn="l" defTabSz="906902">
                <a:spcBef>
                  <a:spcPct val="0"/>
                </a:spcBef>
                <a:defRPr/>
              </a:pPr>
              <a:t>26</a:t>
            </a:fld>
            <a:endParaRPr lang="he-IL" altLang="he-IL" kern="0" dirty="0"/>
          </a:p>
        </p:txBody>
      </p:sp>
    </p:spTree>
    <p:extLst>
      <p:ext uri="{BB962C8B-B14F-4D97-AF65-F5344CB8AC3E}">
        <p14:creationId xmlns:p14="http://schemas.microsoft.com/office/powerpoint/2010/main" val="4144503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8063">
              <a:defRPr/>
            </a:pPr>
            <a:fld id="{0173AFFE-DE7A-47FB-8AD3-E80AFFE835E5}" type="slidenum">
              <a:rPr lang="he-IL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pPr defTabSz="908063">
                <a:defRPr/>
              </a:pPr>
              <a:t>27</a:t>
            </a:fld>
            <a:endParaRPr lang="he-IL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915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 altLang="he-IL" dirty="0"/>
          </a:p>
        </p:txBody>
      </p:sp>
      <p:sp>
        <p:nvSpPr>
          <p:cNvPr id="36868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6858" indent="-283407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3627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7078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40529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93980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47431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00882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54333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defTabSz="906902">
              <a:spcBef>
                <a:spcPct val="0"/>
              </a:spcBef>
              <a:defRPr/>
            </a:pPr>
            <a:fld id="{3019BC59-7062-4AD5-B97B-397810A9BA87}" type="slidenum">
              <a:rPr lang="he-IL" altLang="he-IL" kern="0"/>
              <a:pPr algn="l" defTabSz="906902">
                <a:spcBef>
                  <a:spcPct val="0"/>
                </a:spcBef>
                <a:defRPr/>
              </a:pPr>
              <a:t>31</a:t>
            </a:fld>
            <a:endParaRPr lang="he-IL" altLang="he-IL" kern="0" dirty="0"/>
          </a:p>
        </p:txBody>
      </p:sp>
    </p:spTree>
    <p:extLst>
      <p:ext uri="{BB962C8B-B14F-4D97-AF65-F5344CB8AC3E}">
        <p14:creationId xmlns:p14="http://schemas.microsoft.com/office/powerpoint/2010/main" val="894600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EF1010-E4FA-4E05-BC2F-410CC373C347}" type="datetimeFigureOut">
              <a:rPr lang="he-IL" smtClean="0"/>
              <a:pPr/>
              <a:t>ב'/תשרי/תשפ"א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C76A41-C59E-42F8-948D-1B69C41E194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995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179910" y="6477725"/>
            <a:ext cx="75213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400" dirty="0">
                <a:solidFill>
                  <a:schemeClr val="bg1">
                    <a:lumMod val="75000"/>
                  </a:schemeClr>
                </a:solidFill>
              </a:rPr>
              <a:t>-</a:t>
            </a:r>
            <a:fld id="{71CE1926-A91A-4652-891E-DE737CDD344B}" type="slidenum">
              <a:rPr lang="he-IL" sz="2400" smtClean="0">
                <a:solidFill>
                  <a:schemeClr val="bg1">
                    <a:lumMod val="75000"/>
                  </a:schemeClr>
                </a:solidFill>
              </a:rPr>
              <a:pPr/>
              <a:t>‹#›</a:t>
            </a:fld>
            <a:r>
              <a:rPr lang="he-IL" sz="2400" dirty="0">
                <a:solidFill>
                  <a:schemeClr val="bg1">
                    <a:lumMod val="75000"/>
                  </a:schemeClr>
                </a:solidFill>
              </a:rPr>
              <a:t>-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3B3CD9BA-76EB-43FF-A479-07AE04D3E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773" y="4509301"/>
            <a:ext cx="71224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2400" b="1" dirty="0"/>
              <a:t>ביטחון לאומי בעידן של תמורות ושינויים: יסודות ומושגים</a:t>
            </a:r>
          </a:p>
          <a:p>
            <a:pPr algn="ctr"/>
            <a:r>
              <a:rPr lang="he-IL" sz="2400" b="1" dirty="0"/>
              <a:t>שיעור מס' 6 [כלכלה פוליטית]</a:t>
            </a: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7B64232C-4DA3-4285-81C1-626D3DD52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6723" y="5488859"/>
            <a:ext cx="20505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2400" b="1" dirty="0"/>
              <a:t>ספטמבר 2020</a:t>
            </a:r>
          </a:p>
        </p:txBody>
      </p:sp>
      <p:pic>
        <p:nvPicPr>
          <p:cNvPr id="6" name="תמונה 5" descr="תמונה שמכילה שלט, ציור&#10;&#10;התיאור נוצר באופן אוטומטי">
            <a:extLst>
              <a:ext uri="{FF2B5EF4-FFF2-40B4-BE49-F238E27FC236}">
                <a16:creationId xmlns:a16="http://schemas.microsoft.com/office/drawing/2014/main" id="{957EC226-72EE-409C-8312-057807532E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219" y="907476"/>
            <a:ext cx="7275563" cy="310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92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5F5758CB-8EED-4A24-8569-45299BEE6F26}"/>
              </a:ext>
            </a:extLst>
          </p:cNvPr>
          <p:cNvSpPr/>
          <p:nvPr/>
        </p:nvSpPr>
        <p:spPr bwMode="auto">
          <a:xfrm>
            <a:off x="26495" y="0"/>
            <a:ext cx="9009998" cy="3984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עוצמה כלכלית לעומת עוצמה מדינית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610" y="683695"/>
            <a:ext cx="7589520" cy="536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49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B70561D3-0D47-4E3F-9711-A0794B98A06E}"/>
              </a:ext>
            </a:extLst>
          </p:cNvPr>
          <p:cNvSpPr txBox="1"/>
          <p:nvPr/>
        </p:nvSpPr>
        <p:spPr>
          <a:xfrm>
            <a:off x="3402013" y="1346498"/>
            <a:ext cx="7920880" cy="46166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>
            <a:defPPr>
              <a:defRPr lang="he-IL"/>
            </a:defPPr>
            <a:lvl1pPr marR="0" lvl="0" indent="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prstClr val="black"/>
                </a:solidFill>
                <a:latin typeface="Calibri"/>
                <a:cs typeface="Arial" panose="020B0604020202020204" pitchFamily="34" charset="0"/>
              </a:defRPr>
            </a:lvl1pPr>
          </a:lstStyle>
          <a:p>
            <a:endParaRPr lang="he-I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5861" b="1460"/>
          <a:stretch/>
        </p:blipFill>
        <p:spPr>
          <a:xfrm>
            <a:off x="-11112" y="414338"/>
            <a:ext cx="9155112" cy="6029325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02A0D5B8-4399-4DED-8C48-6CCF1CC6BD9A}"/>
              </a:ext>
            </a:extLst>
          </p:cNvPr>
          <p:cNvSpPr/>
          <p:nvPr/>
        </p:nvSpPr>
        <p:spPr bwMode="auto">
          <a:xfrm>
            <a:off x="26495" y="0"/>
            <a:ext cx="9009998" cy="3984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שימוש באמצעים כלכלים להפעלת לחץ מדיני וצבאי </a:t>
            </a:r>
          </a:p>
        </p:txBody>
      </p:sp>
    </p:spTree>
    <p:extLst>
      <p:ext uri="{BB962C8B-B14F-4D97-AF65-F5344CB8AC3E}">
        <p14:creationId xmlns:p14="http://schemas.microsoft.com/office/powerpoint/2010/main" val="3855075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60A795B8-6043-4E48-985A-3D1EAAC3A338}"/>
              </a:ext>
            </a:extLst>
          </p:cNvPr>
          <p:cNvSpPr txBox="1"/>
          <p:nvPr/>
        </p:nvSpPr>
        <p:spPr>
          <a:xfrm>
            <a:off x="1711025" y="0"/>
            <a:ext cx="7439857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חשיבה כלכלית</a:t>
            </a:r>
            <a:r>
              <a:rPr kumimoji="0" lang="he-IL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כסוג של חשיבת </a:t>
            </a:r>
            <a:r>
              <a:rPr kumimoji="0" lang="he-IL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בטל"מ</a:t>
            </a:r>
            <a:r>
              <a:rPr kumimoji="0" lang="he-IL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(1): </a:t>
            </a:r>
            <a:r>
              <a:rPr kumimoji="0" lang="he-IL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אסכול</a:t>
            </a:r>
            <a:r>
              <a:rPr lang="he-IL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ת שיקגו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755" y="593685"/>
            <a:ext cx="5715080" cy="593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38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60A795B8-6043-4E48-985A-3D1EAAC3A338}"/>
              </a:ext>
            </a:extLst>
          </p:cNvPr>
          <p:cNvSpPr txBox="1"/>
          <p:nvPr/>
        </p:nvSpPr>
        <p:spPr>
          <a:xfrm>
            <a:off x="1448132" y="0"/>
            <a:ext cx="770275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חשיבה כלכלית כסוג של חשיבת </a:t>
            </a:r>
            <a:r>
              <a:rPr kumimoji="0" lang="he-I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בטל"מ</a:t>
            </a: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(2): אמצעים חליפיים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723" y="2213865"/>
            <a:ext cx="4821190" cy="4023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2522"/>
            <a:ext cx="4815722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82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60A795B8-6043-4E48-985A-3D1EAAC3A338}"/>
              </a:ext>
            </a:extLst>
          </p:cNvPr>
          <p:cNvSpPr txBox="1"/>
          <p:nvPr/>
        </p:nvSpPr>
        <p:spPr>
          <a:xfrm>
            <a:off x="290763" y="0"/>
            <a:ext cx="8860119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חשיבה כלכלית כסוג של חשיבת </a:t>
            </a:r>
            <a:r>
              <a:rPr kumimoji="0" lang="he-I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בטל"מ</a:t>
            </a: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(3): חשיבה מערכתית מורכבת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" y="1133745"/>
            <a:ext cx="9081770" cy="544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82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8A56966-1C90-4B3C-BBB1-BEC39FC80030}"/>
              </a:ext>
            </a:extLst>
          </p:cNvPr>
          <p:cNvSpPr txBox="1"/>
          <p:nvPr/>
        </p:nvSpPr>
        <p:spPr>
          <a:xfrm>
            <a:off x="1140355" y="0"/>
            <a:ext cx="8010527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ניתוח כלכלי כחלק מהבנת המערכת הבינ"ל, האזורית והלאומית 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83" r="10018"/>
          <a:stretch/>
        </p:blipFill>
        <p:spPr>
          <a:xfrm>
            <a:off x="-1" y="414337"/>
            <a:ext cx="9144001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20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 descr="תמונה שמכילה מראה&#10;&#10;התיאור נוצר באופן אוטומטי">
            <a:extLst>
              <a:ext uri="{FF2B5EF4-FFF2-40B4-BE49-F238E27FC236}">
                <a16:creationId xmlns:a16="http://schemas.microsoft.com/office/drawing/2014/main" id="{F927D635-B36F-43A2-BBF7-EF1341C43F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426" y="407434"/>
            <a:ext cx="4054481" cy="23468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תמונה 8" descr="תמונה שמכילה ישיבה, ישן, גראפיטי&#10;&#10;התיאור נוצר באופן אוטומטי">
            <a:extLst>
              <a:ext uri="{FF2B5EF4-FFF2-40B4-BE49-F238E27FC236}">
                <a16:creationId xmlns:a16="http://schemas.microsoft.com/office/drawing/2014/main" id="{CC6E25A2-AA8D-41DB-B224-212C6C1530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8662" y="3670964"/>
            <a:ext cx="4038841" cy="238699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7" name="תמונה 6" descr="תמונה שמכילה שולחן&#10;&#10;התיאור נוצר באופן אוטומטי">
            <a:extLst>
              <a:ext uri="{FF2B5EF4-FFF2-40B4-BE49-F238E27FC236}">
                <a16:creationId xmlns:a16="http://schemas.microsoft.com/office/drawing/2014/main" id="{FE144519-7D36-48DF-84A6-3DB9E76DD7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8663" y="411939"/>
            <a:ext cx="4059911" cy="235389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4" name="תמונה 3" descr="תמונה שמכילה טקסט, מפה&#10;&#10;התיאור נוצר באופן אוטומטי">
            <a:extLst>
              <a:ext uri="{FF2B5EF4-FFF2-40B4-BE49-F238E27FC236}">
                <a16:creationId xmlns:a16="http://schemas.microsoft.com/office/drawing/2014/main" id="{7FF3B5E5-FC80-405C-AA12-FC0D0CE475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366" y="3670965"/>
            <a:ext cx="4063038" cy="238699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35847" name="TextBox 11"/>
          <p:cNvSpPr txBox="1">
            <a:spLocks noChangeArrowheads="1"/>
          </p:cNvSpPr>
          <p:nvPr/>
        </p:nvSpPr>
        <p:spPr bwMode="auto">
          <a:xfrm>
            <a:off x="4880465" y="6059447"/>
            <a:ext cx="3998913" cy="461962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e-IL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dirty="0"/>
              <a:t>בין קפיטליזם לסוציאליזם</a:t>
            </a:r>
          </a:p>
        </p:txBody>
      </p:sp>
      <p:sp>
        <p:nvSpPr>
          <p:cNvPr id="35849" name="TextBox 13"/>
          <p:cNvSpPr txBox="1">
            <a:spLocks noChangeArrowheads="1"/>
          </p:cNvSpPr>
          <p:nvPr/>
        </p:nvSpPr>
        <p:spPr bwMode="auto">
          <a:xfrm>
            <a:off x="260484" y="6059447"/>
            <a:ext cx="4025900" cy="461665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e-IL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dirty="0"/>
              <a:t>ישראל בין מיתוס למציאות</a:t>
            </a:r>
          </a:p>
        </p:txBody>
      </p:sp>
      <p:sp>
        <p:nvSpPr>
          <p:cNvPr id="35846" name="TextBox 10"/>
          <p:cNvSpPr txBox="1">
            <a:spLocks noChangeArrowheads="1"/>
          </p:cNvSpPr>
          <p:nvPr/>
        </p:nvSpPr>
        <p:spPr bwMode="auto">
          <a:xfrm>
            <a:off x="4897928" y="2798930"/>
            <a:ext cx="3963987" cy="461963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e-IL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dirty="0"/>
              <a:t>כלכלה, מדינה </a:t>
            </a:r>
            <a:r>
              <a:rPr lang="he-IL" altLang="he-IL" dirty="0" err="1"/>
              <a:t>ובטל"מ</a:t>
            </a:r>
            <a:endParaRPr lang="he-IL" altLang="he-IL" dirty="0"/>
          </a:p>
        </p:txBody>
      </p:sp>
      <p:sp>
        <p:nvSpPr>
          <p:cNvPr id="35848" name="TextBox 12"/>
          <p:cNvSpPr txBox="1">
            <a:spLocks noChangeArrowheads="1"/>
          </p:cNvSpPr>
          <p:nvPr/>
        </p:nvSpPr>
        <p:spPr bwMode="auto">
          <a:xfrm>
            <a:off x="77128" y="2798930"/>
            <a:ext cx="4392613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he-IL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>
              <a:defRPr/>
            </a:pPr>
            <a:r>
              <a:rPr lang="he-IL" altLang="he-IL" dirty="0">
                <a:solidFill>
                  <a:srgbClr val="000000"/>
                </a:solidFill>
              </a:rPr>
              <a:t>גישות לכלכלה</a:t>
            </a:r>
          </a:p>
        </p:txBody>
      </p:sp>
      <p:sp>
        <p:nvSpPr>
          <p:cNvPr id="2" name="AutoShape 2" descr="HD Skyfall WP for PC"/>
          <p:cNvSpPr>
            <a:spLocks noChangeAspect="1" noChangeArrowheads="1"/>
          </p:cNvSpPr>
          <p:nvPr/>
        </p:nvSpPr>
        <p:spPr bwMode="auto">
          <a:xfrm>
            <a:off x="4388778" y="352178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 dirty="0"/>
          </a:p>
        </p:txBody>
      </p:sp>
      <p:sp>
        <p:nvSpPr>
          <p:cNvPr id="3" name="אליפסה 2"/>
          <p:cNvSpPr/>
          <p:nvPr/>
        </p:nvSpPr>
        <p:spPr>
          <a:xfrm>
            <a:off x="6542578" y="74596"/>
            <a:ext cx="674687" cy="6746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1</a:t>
            </a:r>
          </a:p>
        </p:txBody>
      </p:sp>
      <p:sp>
        <p:nvSpPr>
          <p:cNvPr id="15" name="אליפסה 14"/>
          <p:cNvSpPr/>
          <p:nvPr/>
        </p:nvSpPr>
        <p:spPr>
          <a:xfrm>
            <a:off x="1936091" y="74596"/>
            <a:ext cx="674687" cy="67468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2</a:t>
            </a:r>
          </a:p>
        </p:txBody>
      </p:sp>
      <p:sp>
        <p:nvSpPr>
          <p:cNvPr id="17" name="אליפסה 16"/>
          <p:cNvSpPr/>
          <p:nvPr/>
        </p:nvSpPr>
        <p:spPr>
          <a:xfrm>
            <a:off x="6542578" y="3293985"/>
            <a:ext cx="674687" cy="6746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3</a:t>
            </a:r>
          </a:p>
        </p:txBody>
      </p:sp>
      <p:sp>
        <p:nvSpPr>
          <p:cNvPr id="19" name="אליפסה 18"/>
          <p:cNvSpPr/>
          <p:nvPr/>
        </p:nvSpPr>
        <p:spPr>
          <a:xfrm>
            <a:off x="1936091" y="3293985"/>
            <a:ext cx="674687" cy="6746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88498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A92E3E52-C6AC-4EA7-A07B-C7661A53E9DF}"/>
              </a:ext>
            </a:extLst>
          </p:cNvPr>
          <p:cNvSpPr txBox="1"/>
          <p:nvPr/>
        </p:nvSpPr>
        <p:spPr>
          <a:xfrm>
            <a:off x="2051721" y="53625"/>
            <a:ext cx="693076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העולם העתיק: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כלכלה כדבר</a:t>
            </a:r>
            <a:r>
              <a:rPr kumimoji="0" lang="he-IL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פרטי/לא מכובד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537" y="1054402"/>
            <a:ext cx="3468925" cy="474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89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A92E3E52-C6AC-4EA7-A07B-C7661A53E9DF}"/>
              </a:ext>
            </a:extLst>
          </p:cNvPr>
          <p:cNvSpPr txBox="1"/>
          <p:nvPr/>
        </p:nvSpPr>
        <p:spPr>
          <a:xfrm>
            <a:off x="1466655" y="53625"/>
            <a:ext cx="751583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המהפכה התעשייתית והפילוסופים הארציים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20878"/>
          <a:stretch/>
        </p:blipFill>
        <p:spPr>
          <a:xfrm>
            <a:off x="1" y="414337"/>
            <a:ext cx="91440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96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A92E3E52-C6AC-4EA7-A07B-C7661A53E9DF}"/>
              </a:ext>
            </a:extLst>
          </p:cNvPr>
          <p:cNvSpPr txBox="1"/>
          <p:nvPr/>
        </p:nvSpPr>
        <p:spPr>
          <a:xfrm>
            <a:off x="2051721" y="53625"/>
            <a:ext cx="693076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'היד </a:t>
            </a:r>
            <a:r>
              <a:rPr lang="he-IL" sz="2400" b="1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הנעלמה</a:t>
            </a:r>
            <a:r>
              <a:rPr lang="he-IL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', כוחות השוק וצמיחה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תמונה 4" descr="תמונה שמכילה חוץ, בניין, אדם, ישן&#10;&#10;התיאור נוצר באופן אוטומטי">
            <a:extLst>
              <a:ext uri="{FF2B5EF4-FFF2-40B4-BE49-F238E27FC236}">
                <a16:creationId xmlns:a16="http://schemas.microsoft.com/office/drawing/2014/main" id="{B36831A6-182C-463F-A1E1-ADFFB743AA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4338"/>
            <a:ext cx="9144000" cy="602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4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 descr="תמונה שמכילה מקורה, שולחן, לוח, גוזר&#10;&#10;התיאור נוצר באופן אוטומטי">
            <a:extLst>
              <a:ext uri="{FF2B5EF4-FFF2-40B4-BE49-F238E27FC236}">
                <a16:creationId xmlns:a16="http://schemas.microsoft.com/office/drawing/2014/main" id="{6A8F2CF2-4C29-4AB5-A151-1F2E2F4607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4607" y="1865070"/>
            <a:ext cx="1982603" cy="1079207"/>
          </a:xfrm>
          <a:prstGeom prst="rect">
            <a:avLst/>
          </a:prstGeom>
        </p:spPr>
      </p:pic>
      <p:pic>
        <p:nvPicPr>
          <p:cNvPr id="20" name="תמונה 19" descr="תמונה שמכילה שלט, אלקטרוניקה, מעגל חשמלי, בניין&#10;&#10;התיאור נוצר באופן אוטומטי">
            <a:extLst>
              <a:ext uri="{FF2B5EF4-FFF2-40B4-BE49-F238E27FC236}">
                <a16:creationId xmlns:a16="http://schemas.microsoft.com/office/drawing/2014/main" id="{34805756-E491-4CE6-9D8D-76604EB044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1209" y="5004924"/>
            <a:ext cx="1979975" cy="1169198"/>
          </a:xfrm>
          <a:prstGeom prst="rect">
            <a:avLst/>
          </a:prstGeom>
        </p:spPr>
      </p:pic>
      <p:pic>
        <p:nvPicPr>
          <p:cNvPr id="18" name="תמונה 17" descr="תמונה שמכילה אלקטרוניקה, מחשב, ישיבה, שולחן&#10;&#10;התיאור נוצר באופן אוטומטי">
            <a:extLst>
              <a:ext uri="{FF2B5EF4-FFF2-40B4-BE49-F238E27FC236}">
                <a16:creationId xmlns:a16="http://schemas.microsoft.com/office/drawing/2014/main" id="{6A841E5B-DEDF-4950-A939-193EEF432E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937" y="1855447"/>
            <a:ext cx="1978725" cy="1268841"/>
          </a:xfrm>
          <a:prstGeom prst="rect">
            <a:avLst/>
          </a:prstGeom>
        </p:spPr>
      </p:pic>
      <p:pic>
        <p:nvPicPr>
          <p:cNvPr id="16" name="תמונה 15" descr="תמונה שמכילה אדם, שלט, חוץ, אנשים&#10;&#10;התיאור נוצר באופן אוטומטי">
            <a:extLst>
              <a:ext uri="{FF2B5EF4-FFF2-40B4-BE49-F238E27FC236}">
                <a16:creationId xmlns:a16="http://schemas.microsoft.com/office/drawing/2014/main" id="{D566327D-92CB-46A0-95EA-3556CD86AA2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239" y="1873910"/>
            <a:ext cx="1985082" cy="1323388"/>
          </a:xfrm>
          <a:prstGeom prst="rect">
            <a:avLst/>
          </a:prstGeom>
        </p:spPr>
      </p:pic>
      <p:pic>
        <p:nvPicPr>
          <p:cNvPr id="14" name="תמונה 13" descr="תמונה שמכילה במה, ישיבה, גדול, אחזקה&#10;&#10;התיאור נוצר באופן אוטומטי">
            <a:extLst>
              <a:ext uri="{FF2B5EF4-FFF2-40B4-BE49-F238E27FC236}">
                <a16:creationId xmlns:a16="http://schemas.microsoft.com/office/drawing/2014/main" id="{025A6D99-E812-429D-A711-19B86ABFB6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1209" y="1855448"/>
            <a:ext cx="1983107" cy="1069769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F2550C33-B5E5-4904-B9B6-1BFB7ED24F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937" y="289695"/>
            <a:ext cx="1982175" cy="1123412"/>
          </a:xfrm>
          <a:prstGeom prst="rect">
            <a:avLst/>
          </a:prstGeom>
          <a:ln>
            <a:noFill/>
          </a:ln>
        </p:spPr>
      </p:pic>
      <p:pic>
        <p:nvPicPr>
          <p:cNvPr id="11" name="תמונה 10" descr="תמונה שמכילה כוכב, פירות&#10;&#10;התיאור נוצר באופן אוטומטי">
            <a:extLst>
              <a:ext uri="{FF2B5EF4-FFF2-40B4-BE49-F238E27FC236}">
                <a16:creationId xmlns:a16="http://schemas.microsoft.com/office/drawing/2014/main" id="{F3381FAA-C7DA-4781-A943-6567A69C658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2" y="3439500"/>
            <a:ext cx="1979805" cy="123856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E31E0AD-31C3-4CB3-B506-4B5773246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7987" y="293823"/>
            <a:ext cx="1980615" cy="130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7AD158C4-906E-4E99-AB97-8C82B0A32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745370" y="283527"/>
            <a:ext cx="1984246" cy="131669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for post">
            <a:extLst>
              <a:ext uri="{FF2B5EF4-FFF2-40B4-BE49-F238E27FC236}">
                <a16:creationId xmlns:a16="http://schemas.microsoft.com/office/drawing/2014/main" id="{631AA4AE-75F1-48E9-8FDF-7C058BBDE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2633" y="289002"/>
            <a:ext cx="1971972" cy="106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91581084.weebly.com/uploads/1/6/0/2/16022490/3482609_orig.jpg?317">
            <a:extLst>
              <a:ext uri="{FF2B5EF4-FFF2-40B4-BE49-F238E27FC236}">
                <a16:creationId xmlns:a16="http://schemas.microsoft.com/office/drawing/2014/main" id="{94879A09-E87C-4381-B1F6-ADFADBF3E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1984" y="3439500"/>
            <a:ext cx="1979200" cy="118682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nationalsecurity.news/wp-content/uploads/sites/23/2015/12/Iran_missile.jpg">
            <a:extLst>
              <a:ext uri="{FF2B5EF4-FFF2-40B4-BE49-F238E27FC236}">
                <a16:creationId xmlns:a16="http://schemas.microsoft.com/office/drawing/2014/main" id="{54287173-C8DD-436F-B05A-F2B8132043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8555" y="3434259"/>
            <a:ext cx="1984682" cy="113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מלבן 90"/>
          <p:cNvSpPr/>
          <p:nvPr/>
        </p:nvSpPr>
        <p:spPr>
          <a:xfrm>
            <a:off x="138669" y="285655"/>
            <a:ext cx="1979805" cy="13494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מלבן 91"/>
          <p:cNvSpPr/>
          <p:nvPr/>
        </p:nvSpPr>
        <p:spPr>
          <a:xfrm>
            <a:off x="2440246" y="285655"/>
            <a:ext cx="1979805" cy="13494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מלבן 92"/>
          <p:cNvSpPr/>
          <p:nvPr/>
        </p:nvSpPr>
        <p:spPr>
          <a:xfrm>
            <a:off x="4743184" y="285655"/>
            <a:ext cx="1979805" cy="13494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4" name="מלבן 93"/>
          <p:cNvSpPr/>
          <p:nvPr/>
        </p:nvSpPr>
        <p:spPr>
          <a:xfrm>
            <a:off x="7048308" y="285655"/>
            <a:ext cx="1979805" cy="13494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5" name="מלבן 94"/>
          <p:cNvSpPr/>
          <p:nvPr/>
        </p:nvSpPr>
        <p:spPr>
          <a:xfrm>
            <a:off x="7048308" y="1326152"/>
            <a:ext cx="1979805" cy="30890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מבוא ומושגי יסוד</a:t>
            </a:r>
          </a:p>
        </p:txBody>
      </p:sp>
      <p:sp>
        <p:nvSpPr>
          <p:cNvPr id="96" name="מלבן 95"/>
          <p:cNvSpPr/>
          <p:nvPr/>
        </p:nvSpPr>
        <p:spPr>
          <a:xfrm>
            <a:off x="4743184" y="1326152"/>
            <a:ext cx="1979805" cy="30890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המערכת הגלובלית</a:t>
            </a:r>
          </a:p>
        </p:txBody>
      </p:sp>
      <p:sp>
        <p:nvSpPr>
          <p:cNvPr id="97" name="מלבן 96"/>
          <p:cNvSpPr/>
          <p:nvPr/>
        </p:nvSpPr>
        <p:spPr>
          <a:xfrm>
            <a:off x="2440246" y="1326152"/>
            <a:ext cx="1979805" cy="30890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המערכת האזורית</a:t>
            </a:r>
          </a:p>
        </p:txBody>
      </p:sp>
      <p:sp>
        <p:nvSpPr>
          <p:cNvPr id="98" name="מלבן 97"/>
          <p:cNvSpPr/>
          <p:nvPr/>
        </p:nvSpPr>
        <p:spPr>
          <a:xfrm>
            <a:off x="138669" y="1326152"/>
            <a:ext cx="1979805" cy="30890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חשיבה וקבלת החלטות</a:t>
            </a:r>
          </a:p>
        </p:txBody>
      </p:sp>
      <p:sp>
        <p:nvSpPr>
          <p:cNvPr id="99" name="מלבן 98"/>
          <p:cNvSpPr/>
          <p:nvPr/>
        </p:nvSpPr>
        <p:spPr>
          <a:xfrm>
            <a:off x="8632319" y="285656"/>
            <a:ext cx="395794" cy="224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0" name="מלבן 99"/>
          <p:cNvSpPr/>
          <p:nvPr/>
        </p:nvSpPr>
        <p:spPr>
          <a:xfrm>
            <a:off x="6327195" y="285656"/>
            <a:ext cx="395794" cy="224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1" name="מלבן 100"/>
          <p:cNvSpPr/>
          <p:nvPr/>
        </p:nvSpPr>
        <p:spPr>
          <a:xfrm>
            <a:off x="4024257" y="285656"/>
            <a:ext cx="395794" cy="224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2" name="מלבן 101"/>
          <p:cNvSpPr/>
          <p:nvPr/>
        </p:nvSpPr>
        <p:spPr>
          <a:xfrm>
            <a:off x="1722680" y="285656"/>
            <a:ext cx="395794" cy="224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8" name="מלבן 117"/>
          <p:cNvSpPr/>
          <p:nvPr/>
        </p:nvSpPr>
        <p:spPr>
          <a:xfrm>
            <a:off x="4749811" y="1859957"/>
            <a:ext cx="1979805" cy="13494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9" name="מלבן 118"/>
          <p:cNvSpPr/>
          <p:nvPr/>
        </p:nvSpPr>
        <p:spPr>
          <a:xfrm>
            <a:off x="7048308" y="1859957"/>
            <a:ext cx="1979805" cy="13494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" name="מלבן 119"/>
          <p:cNvSpPr/>
          <p:nvPr/>
        </p:nvSpPr>
        <p:spPr>
          <a:xfrm>
            <a:off x="7048308" y="2900454"/>
            <a:ext cx="1979805" cy="30890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בטל"מ</a:t>
            </a: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בעידן פוסט-אמת</a:t>
            </a:r>
          </a:p>
        </p:txBody>
      </p:sp>
      <p:sp>
        <p:nvSpPr>
          <p:cNvPr id="121" name="מלבן 120"/>
          <p:cNvSpPr/>
          <p:nvPr/>
        </p:nvSpPr>
        <p:spPr>
          <a:xfrm>
            <a:off x="4751594" y="2900454"/>
            <a:ext cx="1978022" cy="30890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כלכלה פוליטית</a:t>
            </a:r>
          </a:p>
        </p:txBody>
      </p:sp>
      <p:sp>
        <p:nvSpPr>
          <p:cNvPr id="123" name="מלבן 122"/>
          <p:cNvSpPr/>
          <p:nvPr/>
        </p:nvSpPr>
        <p:spPr>
          <a:xfrm>
            <a:off x="8632319" y="1859958"/>
            <a:ext cx="395794" cy="224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4" name="מלבן 123"/>
          <p:cNvSpPr/>
          <p:nvPr/>
        </p:nvSpPr>
        <p:spPr>
          <a:xfrm>
            <a:off x="6333822" y="1859958"/>
            <a:ext cx="395794" cy="224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7" name="מלבן 116"/>
          <p:cNvSpPr/>
          <p:nvPr/>
        </p:nvSpPr>
        <p:spPr>
          <a:xfrm>
            <a:off x="2450442" y="1858300"/>
            <a:ext cx="1979805" cy="13494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2" name="מלבן 121"/>
          <p:cNvSpPr/>
          <p:nvPr/>
        </p:nvSpPr>
        <p:spPr>
          <a:xfrm>
            <a:off x="2450722" y="2900454"/>
            <a:ext cx="1979805" cy="30890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חברות בנות זמננו</a:t>
            </a:r>
          </a:p>
        </p:txBody>
      </p:sp>
      <p:sp>
        <p:nvSpPr>
          <p:cNvPr id="125" name="מלבן 124"/>
          <p:cNvSpPr/>
          <p:nvPr/>
        </p:nvSpPr>
        <p:spPr>
          <a:xfrm>
            <a:off x="4024257" y="1859958"/>
            <a:ext cx="395794" cy="224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26" name="מלבן 125"/>
          <p:cNvSpPr/>
          <p:nvPr/>
        </p:nvSpPr>
        <p:spPr>
          <a:xfrm>
            <a:off x="138669" y="1859957"/>
            <a:ext cx="1979805" cy="13494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7" name="מלבן 126"/>
          <p:cNvSpPr/>
          <p:nvPr/>
        </p:nvSpPr>
        <p:spPr>
          <a:xfrm>
            <a:off x="138669" y="2900454"/>
            <a:ext cx="1979805" cy="30890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משטר</a:t>
            </a:r>
          </a:p>
        </p:txBody>
      </p:sp>
      <p:sp>
        <p:nvSpPr>
          <p:cNvPr id="128" name="מלבן 127"/>
          <p:cNvSpPr/>
          <p:nvPr/>
        </p:nvSpPr>
        <p:spPr>
          <a:xfrm>
            <a:off x="1722680" y="1859958"/>
            <a:ext cx="395794" cy="224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77" name="Picture 6" descr="http://cdn.arstechnica.net/wp-content/uploads/2011/04/cyber-war-button-ars.jpg"/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41559" y="3439552"/>
            <a:ext cx="1980220" cy="133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מלבן 143"/>
          <p:cNvSpPr/>
          <p:nvPr/>
        </p:nvSpPr>
        <p:spPr>
          <a:xfrm>
            <a:off x="138669" y="3435132"/>
            <a:ext cx="1979805" cy="13494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6" name="מלבן 145"/>
          <p:cNvSpPr/>
          <p:nvPr/>
        </p:nvSpPr>
        <p:spPr>
          <a:xfrm>
            <a:off x="2440246" y="3435132"/>
            <a:ext cx="1979805" cy="13494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7" name="מלבן 146"/>
          <p:cNvSpPr/>
          <p:nvPr/>
        </p:nvSpPr>
        <p:spPr>
          <a:xfrm>
            <a:off x="4743184" y="3435132"/>
            <a:ext cx="1979805" cy="13494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8" name="מלבן 147"/>
          <p:cNvSpPr/>
          <p:nvPr/>
        </p:nvSpPr>
        <p:spPr>
          <a:xfrm>
            <a:off x="7048308" y="3435132"/>
            <a:ext cx="1979805" cy="13494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9" name="מלבן 148"/>
          <p:cNvSpPr/>
          <p:nvPr/>
        </p:nvSpPr>
        <p:spPr>
          <a:xfrm>
            <a:off x="7048308" y="5004925"/>
            <a:ext cx="1979805" cy="13494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0" name="מלבן 149"/>
          <p:cNvSpPr/>
          <p:nvPr/>
        </p:nvSpPr>
        <p:spPr>
          <a:xfrm>
            <a:off x="7048308" y="4503711"/>
            <a:ext cx="1979805" cy="28082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מדינאות ודיפלומטיה</a:t>
            </a:r>
          </a:p>
        </p:txBody>
      </p:sp>
      <p:sp>
        <p:nvSpPr>
          <p:cNvPr id="151" name="מלבן 150"/>
          <p:cNvSpPr/>
          <p:nvPr/>
        </p:nvSpPr>
        <p:spPr>
          <a:xfrm>
            <a:off x="4743184" y="4503711"/>
            <a:ext cx="1979805" cy="28082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הגנה לאומית (1)</a:t>
            </a:r>
          </a:p>
        </p:txBody>
      </p:sp>
      <p:sp>
        <p:nvSpPr>
          <p:cNvPr id="152" name="מלבן 151"/>
          <p:cNvSpPr/>
          <p:nvPr/>
        </p:nvSpPr>
        <p:spPr>
          <a:xfrm>
            <a:off x="2440246" y="4503711"/>
            <a:ext cx="1979805" cy="28082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הגנה לאומית (2)</a:t>
            </a:r>
          </a:p>
        </p:txBody>
      </p:sp>
      <p:sp>
        <p:nvSpPr>
          <p:cNvPr id="153" name="מלבן 152"/>
          <p:cNvSpPr/>
          <p:nvPr/>
        </p:nvSpPr>
        <p:spPr>
          <a:xfrm>
            <a:off x="138669" y="4503711"/>
            <a:ext cx="1979805" cy="28082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משבר הקורונה</a:t>
            </a:r>
          </a:p>
        </p:txBody>
      </p:sp>
      <p:sp>
        <p:nvSpPr>
          <p:cNvPr id="154" name="מלבן 153"/>
          <p:cNvSpPr/>
          <p:nvPr/>
        </p:nvSpPr>
        <p:spPr>
          <a:xfrm>
            <a:off x="7048308" y="6073504"/>
            <a:ext cx="1979805" cy="28082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בטל"מ</a:t>
            </a:r>
            <a:r>
              <a:rPr lang="he-IL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במאה ה-21</a:t>
            </a:r>
            <a:endParaRPr kumimoji="0" lang="he-IL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5" name="מלבן 154"/>
          <p:cNvSpPr/>
          <p:nvPr/>
        </p:nvSpPr>
        <p:spPr>
          <a:xfrm>
            <a:off x="8632319" y="3435133"/>
            <a:ext cx="395794" cy="224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6" name="מלבן 155"/>
          <p:cNvSpPr/>
          <p:nvPr/>
        </p:nvSpPr>
        <p:spPr>
          <a:xfrm>
            <a:off x="6327195" y="3435133"/>
            <a:ext cx="395794" cy="224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57" name="מלבן 156"/>
          <p:cNvSpPr/>
          <p:nvPr/>
        </p:nvSpPr>
        <p:spPr>
          <a:xfrm>
            <a:off x="4024257" y="3435133"/>
            <a:ext cx="395794" cy="224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58" name="מלבן 157"/>
          <p:cNvSpPr/>
          <p:nvPr/>
        </p:nvSpPr>
        <p:spPr>
          <a:xfrm>
            <a:off x="1722680" y="3435133"/>
            <a:ext cx="395794" cy="224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9" name="מלבן 158"/>
          <p:cNvSpPr/>
          <p:nvPr/>
        </p:nvSpPr>
        <p:spPr>
          <a:xfrm>
            <a:off x="8632319" y="5004926"/>
            <a:ext cx="395794" cy="224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5" name="אליפסה 1">
            <a:extLst>
              <a:ext uri="{FF2B5EF4-FFF2-40B4-BE49-F238E27FC236}">
                <a16:creationId xmlns:a16="http://schemas.microsoft.com/office/drawing/2014/main" id="{DFB502B9-03B9-44A7-9228-FF9503589BEA}"/>
              </a:ext>
            </a:extLst>
          </p:cNvPr>
          <p:cNvSpPr/>
          <p:nvPr/>
        </p:nvSpPr>
        <p:spPr>
          <a:xfrm>
            <a:off x="4491085" y="1326152"/>
            <a:ext cx="2496641" cy="249664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008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A92E3E52-C6AC-4EA7-A07B-C7661A53E9DF}"/>
              </a:ext>
            </a:extLst>
          </p:cNvPr>
          <p:cNvSpPr txBox="1"/>
          <p:nvPr/>
        </p:nvSpPr>
        <p:spPr>
          <a:xfrm>
            <a:off x="2051721" y="53625"/>
            <a:ext cx="693076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עוני, אי-שוויון וסוציאליזם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5269"/>
            <a:ext cx="9136355" cy="553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64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A92E3E52-C6AC-4EA7-A07B-C7661A53E9DF}"/>
              </a:ext>
            </a:extLst>
          </p:cNvPr>
          <p:cNvSpPr txBox="1"/>
          <p:nvPr/>
        </p:nvSpPr>
        <p:spPr>
          <a:xfrm>
            <a:off x="2051721" y="53625"/>
            <a:ext cx="693076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בעיית הידע, תכנון ומחירים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38690"/>
            <a:ext cx="9143168" cy="571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6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A92E3E52-C6AC-4EA7-A07B-C7661A53E9DF}"/>
              </a:ext>
            </a:extLst>
          </p:cNvPr>
          <p:cNvSpPr txBox="1"/>
          <p:nvPr/>
        </p:nvSpPr>
        <p:spPr>
          <a:xfrm>
            <a:off x="2051721" y="53625"/>
            <a:ext cx="693076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היזם,</a:t>
            </a:r>
            <a:r>
              <a:rPr kumimoji="0" lang="he-IL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ההרס היצירתי והמונופול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770" y="998730"/>
            <a:ext cx="5212080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76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4A405A72-7549-4BB9-96D0-51BCD7A9B1CF}"/>
              </a:ext>
            </a:extLst>
          </p:cNvPr>
          <p:cNvSpPr txBox="1"/>
          <p:nvPr/>
        </p:nvSpPr>
        <p:spPr>
          <a:xfrm>
            <a:off x="7796024" y="0"/>
            <a:ext cx="1354858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כשלי שוק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60" y="1763815"/>
            <a:ext cx="8320925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12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4A405A72-7549-4BB9-96D0-51BCD7A9B1CF}"/>
              </a:ext>
            </a:extLst>
          </p:cNvPr>
          <p:cNvSpPr txBox="1"/>
          <p:nvPr/>
        </p:nvSpPr>
        <p:spPr>
          <a:xfrm>
            <a:off x="6521636" y="0"/>
            <a:ext cx="262924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מטוטלת או מעלית?</a:t>
            </a:r>
          </a:p>
        </p:txBody>
      </p:sp>
      <p:pic>
        <p:nvPicPr>
          <p:cNvPr id="5" name="תמונה 4" descr="תמונה שמכילה בניין, דלת, עמידה, כחול&#10;&#10;התיאור נוצר באופן אוטומטי">
            <a:extLst>
              <a:ext uri="{FF2B5EF4-FFF2-40B4-BE49-F238E27FC236}">
                <a16:creationId xmlns:a16="http://schemas.microsoft.com/office/drawing/2014/main" id="{EE378B48-8FC7-4865-A690-560443F2F1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4338"/>
            <a:ext cx="91440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46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4A405A72-7549-4BB9-96D0-51BCD7A9B1CF}"/>
              </a:ext>
            </a:extLst>
          </p:cNvPr>
          <p:cNvSpPr txBox="1"/>
          <p:nvPr/>
        </p:nvSpPr>
        <p:spPr>
          <a:xfrm>
            <a:off x="7215736" y="0"/>
            <a:ext cx="193514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אסכולת שיקגו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391" y="431503"/>
            <a:ext cx="4505694" cy="595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77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 descr="תמונה שמכילה מראה&#10;&#10;התיאור נוצר באופן אוטומטי">
            <a:extLst>
              <a:ext uri="{FF2B5EF4-FFF2-40B4-BE49-F238E27FC236}">
                <a16:creationId xmlns:a16="http://schemas.microsoft.com/office/drawing/2014/main" id="{F927D635-B36F-43A2-BBF7-EF1341C43F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426" y="407434"/>
            <a:ext cx="4054481" cy="234687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9" name="תמונה 8" descr="תמונה שמכילה ישיבה, ישן, גראפיטי&#10;&#10;התיאור נוצר באופן אוטומטי">
            <a:extLst>
              <a:ext uri="{FF2B5EF4-FFF2-40B4-BE49-F238E27FC236}">
                <a16:creationId xmlns:a16="http://schemas.microsoft.com/office/drawing/2014/main" id="{CC6E25A2-AA8D-41DB-B224-212C6C1530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8662" y="3670964"/>
            <a:ext cx="4038841" cy="23869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תמונה 6" descr="תמונה שמכילה שולחן&#10;&#10;התיאור נוצר באופן אוטומטי">
            <a:extLst>
              <a:ext uri="{FF2B5EF4-FFF2-40B4-BE49-F238E27FC236}">
                <a16:creationId xmlns:a16="http://schemas.microsoft.com/office/drawing/2014/main" id="{FE144519-7D36-48DF-84A6-3DB9E76DD7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8663" y="411939"/>
            <a:ext cx="4059911" cy="235389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4" name="תמונה 3" descr="תמונה שמכילה טקסט, מפה&#10;&#10;התיאור נוצר באופן אוטומטי">
            <a:extLst>
              <a:ext uri="{FF2B5EF4-FFF2-40B4-BE49-F238E27FC236}">
                <a16:creationId xmlns:a16="http://schemas.microsoft.com/office/drawing/2014/main" id="{7FF3B5E5-FC80-405C-AA12-FC0D0CE475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366" y="3670965"/>
            <a:ext cx="4063038" cy="238699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35847" name="TextBox 11"/>
          <p:cNvSpPr txBox="1">
            <a:spLocks noChangeArrowheads="1"/>
          </p:cNvSpPr>
          <p:nvPr/>
        </p:nvSpPr>
        <p:spPr bwMode="auto">
          <a:xfrm>
            <a:off x="4880465" y="6059447"/>
            <a:ext cx="3998913" cy="461962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בין קפיטליזם לסוציאליזם</a:t>
            </a:r>
          </a:p>
        </p:txBody>
      </p:sp>
      <p:sp>
        <p:nvSpPr>
          <p:cNvPr id="35849" name="TextBox 13"/>
          <p:cNvSpPr txBox="1">
            <a:spLocks noChangeArrowheads="1"/>
          </p:cNvSpPr>
          <p:nvPr/>
        </p:nvSpPr>
        <p:spPr bwMode="auto">
          <a:xfrm>
            <a:off x="260484" y="6059447"/>
            <a:ext cx="4025900" cy="461665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e-IL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dirty="0"/>
              <a:t>ישראל בין מיתוס למציאות</a:t>
            </a:r>
          </a:p>
        </p:txBody>
      </p:sp>
      <p:sp>
        <p:nvSpPr>
          <p:cNvPr id="35846" name="TextBox 10"/>
          <p:cNvSpPr txBox="1">
            <a:spLocks noChangeArrowheads="1"/>
          </p:cNvSpPr>
          <p:nvPr/>
        </p:nvSpPr>
        <p:spPr bwMode="auto">
          <a:xfrm>
            <a:off x="4897928" y="2798930"/>
            <a:ext cx="3963987" cy="461963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e-IL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dirty="0"/>
              <a:t>כלכלה, מדינה </a:t>
            </a:r>
            <a:r>
              <a:rPr lang="he-IL" altLang="he-IL" dirty="0" err="1"/>
              <a:t>ובטל"מ</a:t>
            </a:r>
            <a:endParaRPr lang="he-IL" altLang="he-IL" dirty="0"/>
          </a:p>
        </p:txBody>
      </p:sp>
      <p:sp>
        <p:nvSpPr>
          <p:cNvPr id="35848" name="TextBox 12"/>
          <p:cNvSpPr txBox="1">
            <a:spLocks noChangeArrowheads="1"/>
          </p:cNvSpPr>
          <p:nvPr/>
        </p:nvSpPr>
        <p:spPr bwMode="auto">
          <a:xfrm>
            <a:off x="77128" y="2798930"/>
            <a:ext cx="4392613" cy="461962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e-IL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dirty="0"/>
              <a:t>גישות לכלכלה</a:t>
            </a:r>
          </a:p>
        </p:txBody>
      </p:sp>
      <p:sp>
        <p:nvSpPr>
          <p:cNvPr id="2" name="AutoShape 2" descr="HD Skyfall WP for PC"/>
          <p:cNvSpPr>
            <a:spLocks noChangeAspect="1" noChangeArrowheads="1"/>
          </p:cNvSpPr>
          <p:nvPr/>
        </p:nvSpPr>
        <p:spPr bwMode="auto">
          <a:xfrm>
            <a:off x="4388778" y="352178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 dirty="0"/>
          </a:p>
        </p:txBody>
      </p:sp>
      <p:sp>
        <p:nvSpPr>
          <p:cNvPr id="3" name="אליפסה 2"/>
          <p:cNvSpPr/>
          <p:nvPr/>
        </p:nvSpPr>
        <p:spPr>
          <a:xfrm>
            <a:off x="6542578" y="74596"/>
            <a:ext cx="674687" cy="6746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1</a:t>
            </a:r>
          </a:p>
        </p:txBody>
      </p:sp>
      <p:sp>
        <p:nvSpPr>
          <p:cNvPr id="15" name="אליפסה 14"/>
          <p:cNvSpPr/>
          <p:nvPr/>
        </p:nvSpPr>
        <p:spPr>
          <a:xfrm>
            <a:off x="1936091" y="74596"/>
            <a:ext cx="674687" cy="6746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2</a:t>
            </a:r>
          </a:p>
        </p:txBody>
      </p:sp>
      <p:sp>
        <p:nvSpPr>
          <p:cNvPr id="17" name="אליפסה 16"/>
          <p:cNvSpPr/>
          <p:nvPr/>
        </p:nvSpPr>
        <p:spPr>
          <a:xfrm>
            <a:off x="6542578" y="3293985"/>
            <a:ext cx="674687" cy="67468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3</a:t>
            </a:r>
          </a:p>
        </p:txBody>
      </p:sp>
      <p:sp>
        <p:nvSpPr>
          <p:cNvPr id="19" name="אליפסה 18"/>
          <p:cNvSpPr/>
          <p:nvPr/>
        </p:nvSpPr>
        <p:spPr>
          <a:xfrm>
            <a:off x="1936091" y="3293985"/>
            <a:ext cx="674687" cy="6746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59738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61924" y="274638"/>
            <a:ext cx="8820151" cy="1143000"/>
          </a:xfrm>
          <a:prstGeom prst="rect">
            <a:avLst/>
          </a:prstGeom>
        </p:spPr>
        <p:txBody>
          <a:bodyPr anchor="ctr" anchorCtr="0"/>
          <a:lstStyle/>
          <a:p>
            <a:pPr lvl="0" algn="ctr">
              <a:spcBef>
                <a:spcPct val="0"/>
              </a:spcBef>
              <a:defRPr/>
            </a:pPr>
            <a:r>
              <a:rPr lang="he-IL" sz="2400" b="1" dirty="0">
                <a:solidFill>
                  <a:prstClr val="black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קפיטליזם מתוכנן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35" name="מלבן 34">
            <a:extLst>
              <a:ext uri="{FF2B5EF4-FFF2-40B4-BE49-F238E27FC236}">
                <a16:creationId xmlns:a16="http://schemas.microsoft.com/office/drawing/2014/main" id="{404E150F-0F03-49F8-8347-290ECC5433A7}"/>
              </a:ext>
            </a:extLst>
          </p:cNvPr>
          <p:cNvSpPr/>
          <p:nvPr/>
        </p:nvSpPr>
        <p:spPr>
          <a:xfrm>
            <a:off x="779989" y="1362039"/>
            <a:ext cx="16145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he-IL" sz="2400" b="1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קיינסיאניזם</a:t>
            </a:r>
            <a:endParaRPr lang="he-IL" sz="24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מלבן 35">
            <a:extLst>
              <a:ext uri="{FF2B5EF4-FFF2-40B4-BE49-F238E27FC236}">
                <a16:creationId xmlns:a16="http://schemas.microsoft.com/office/drawing/2014/main" id="{FD2E7F6D-82C0-4329-A232-9A121FB0B170}"/>
              </a:ext>
            </a:extLst>
          </p:cNvPr>
          <p:cNvSpPr/>
          <p:nvPr/>
        </p:nvSpPr>
        <p:spPr>
          <a:xfrm>
            <a:off x="3663671" y="1362039"/>
            <a:ext cx="1824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he-IL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משטרי רווחה</a:t>
            </a:r>
            <a:endParaRPr lang="he-IL" sz="24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מלבן 36">
            <a:extLst>
              <a:ext uri="{FF2B5EF4-FFF2-40B4-BE49-F238E27FC236}">
                <a16:creationId xmlns:a16="http://schemas.microsoft.com/office/drawing/2014/main" id="{780BDE5F-E122-446E-A4F1-E352A875E496}"/>
              </a:ext>
            </a:extLst>
          </p:cNvPr>
          <p:cNvSpPr/>
          <p:nvPr/>
        </p:nvSpPr>
        <p:spPr>
          <a:xfrm>
            <a:off x="6975496" y="1362039"/>
            <a:ext cx="1151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he-IL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רגולציה</a:t>
            </a:r>
            <a:endParaRPr lang="he-IL" sz="24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140" y="2843935"/>
            <a:ext cx="3024026" cy="9052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870" y="2505039"/>
            <a:ext cx="1935215" cy="19352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39" y="2438890"/>
            <a:ext cx="1755195" cy="182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91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A92E3E52-C6AC-4EA7-A07B-C7661A53E9DF}"/>
              </a:ext>
            </a:extLst>
          </p:cNvPr>
          <p:cNvSpPr txBox="1"/>
          <p:nvPr/>
        </p:nvSpPr>
        <p:spPr>
          <a:xfrm>
            <a:off x="2051721" y="53625"/>
            <a:ext cx="693076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ניאו-ליברליזם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" y="1393186"/>
            <a:ext cx="9140063" cy="485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108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A92E3E52-C6AC-4EA7-A07B-C7661A53E9DF}"/>
              </a:ext>
            </a:extLst>
          </p:cNvPr>
          <p:cNvSpPr txBox="1"/>
          <p:nvPr/>
        </p:nvSpPr>
        <p:spPr>
          <a:xfrm>
            <a:off x="2051721" y="53625"/>
            <a:ext cx="693076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"</a:t>
            </a: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הדרך השלישית"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" r="2516" b="536"/>
          <a:stretch/>
        </p:blipFill>
        <p:spPr>
          <a:xfrm>
            <a:off x="0" y="414338"/>
            <a:ext cx="9144000" cy="604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45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אליפסה 1">
            <a:extLst>
              <a:ext uri="{FF2B5EF4-FFF2-40B4-BE49-F238E27FC236}">
                <a16:creationId xmlns:a16="http://schemas.microsoft.com/office/drawing/2014/main" id="{7F746604-B5A9-461A-B4F9-60BCDBA868FB}"/>
              </a:ext>
            </a:extLst>
          </p:cNvPr>
          <p:cNvSpPr/>
          <p:nvPr/>
        </p:nvSpPr>
        <p:spPr>
          <a:xfrm>
            <a:off x="3085036" y="1862158"/>
            <a:ext cx="2981687" cy="298168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חץ: ימינה 17">
            <a:extLst>
              <a:ext uri="{FF2B5EF4-FFF2-40B4-BE49-F238E27FC236}">
                <a16:creationId xmlns:a16="http://schemas.microsoft.com/office/drawing/2014/main" id="{B6DDE434-520A-4BB7-8ABF-F7480EE6DD59}"/>
              </a:ext>
            </a:extLst>
          </p:cNvPr>
          <p:cNvSpPr/>
          <p:nvPr/>
        </p:nvSpPr>
        <p:spPr>
          <a:xfrm rot="19644432" flipV="1">
            <a:off x="1904007" y="3639634"/>
            <a:ext cx="2219325" cy="2352675"/>
          </a:xfrm>
          <a:prstGeom prst="rightArrow">
            <a:avLst>
              <a:gd name="adj1" fmla="val 84009"/>
              <a:gd name="adj2" fmla="val 73605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e-IL" sz="240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3" name="חץ: ימינה 2">
            <a:extLst>
              <a:ext uri="{FF2B5EF4-FFF2-40B4-BE49-F238E27FC236}">
                <a16:creationId xmlns:a16="http://schemas.microsoft.com/office/drawing/2014/main" id="{E503FBC2-ACE8-412B-834B-685BFD1E7A78}"/>
              </a:ext>
            </a:extLst>
          </p:cNvPr>
          <p:cNvSpPr/>
          <p:nvPr/>
        </p:nvSpPr>
        <p:spPr>
          <a:xfrm rot="19786161" flipH="1">
            <a:off x="5043865" y="843670"/>
            <a:ext cx="2219325" cy="2352675"/>
          </a:xfrm>
          <a:prstGeom prst="rightArrow">
            <a:avLst>
              <a:gd name="adj1" fmla="val 84009"/>
              <a:gd name="adj2" fmla="val 73605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e-IL" sz="240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5" name="חץ: ימינה 4">
            <a:extLst>
              <a:ext uri="{FF2B5EF4-FFF2-40B4-BE49-F238E27FC236}">
                <a16:creationId xmlns:a16="http://schemas.microsoft.com/office/drawing/2014/main" id="{36FF6DBA-37FB-4897-9E5C-2A90B7161EE8}"/>
              </a:ext>
            </a:extLst>
          </p:cNvPr>
          <p:cNvSpPr/>
          <p:nvPr/>
        </p:nvSpPr>
        <p:spPr>
          <a:xfrm rot="1813839" flipH="1" flipV="1">
            <a:off x="5043865" y="3653399"/>
            <a:ext cx="2219325" cy="2352675"/>
          </a:xfrm>
          <a:prstGeom prst="rightArrow">
            <a:avLst>
              <a:gd name="adj1" fmla="val 84009"/>
              <a:gd name="adj2" fmla="val 73605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e-IL" sz="2400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5A1D6C6E-BEFC-480C-8909-06C45DF436D3}"/>
              </a:ext>
            </a:extLst>
          </p:cNvPr>
          <p:cNvSpPr txBox="1"/>
          <p:nvPr/>
        </p:nvSpPr>
        <p:spPr>
          <a:xfrm>
            <a:off x="6160275" y="1419780"/>
            <a:ext cx="252344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1">
            <a:spAutoFit/>
          </a:bodyPr>
          <a:lstStyle>
            <a:defPPr>
              <a:defRPr lang="he-I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defRPr>
            </a:lvl1pPr>
          </a:lstStyle>
          <a:p>
            <a:r>
              <a:rPr lang="he-IL" dirty="0"/>
              <a:t>המערכת הגלובלית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ED69F834-1A88-41A3-8F7C-28E5E5F3A2A6}"/>
              </a:ext>
            </a:extLst>
          </p:cNvPr>
          <p:cNvSpPr txBox="1"/>
          <p:nvPr/>
        </p:nvSpPr>
        <p:spPr>
          <a:xfrm>
            <a:off x="547090" y="4932200"/>
            <a:ext cx="18357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1">
            <a:spAutoFit/>
          </a:bodyPr>
          <a:lstStyle>
            <a:defPPr>
              <a:defRPr lang="he-I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defRPr>
            </a:lvl1pPr>
          </a:lstStyle>
          <a:p>
            <a:r>
              <a:rPr lang="he-IL" dirty="0"/>
              <a:t>דפוסי חשיבה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297740BA-CA7E-4E2E-A7D1-0100D15873F4}"/>
              </a:ext>
            </a:extLst>
          </p:cNvPr>
          <p:cNvSpPr txBox="1"/>
          <p:nvPr/>
        </p:nvSpPr>
        <p:spPr>
          <a:xfrm>
            <a:off x="6258059" y="4932200"/>
            <a:ext cx="242566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>
                <a:solidFill>
                  <a:srgbClr val="0070C0"/>
                </a:solidFill>
              </a:defRPr>
            </a:lvl1pPr>
          </a:lstStyle>
          <a:p>
            <a:r>
              <a:rPr lang="he-IL" dirty="0"/>
              <a:t>המערכת הלאומית</a:t>
            </a:r>
          </a:p>
        </p:txBody>
      </p:sp>
      <p:sp>
        <p:nvSpPr>
          <p:cNvPr id="4" name="אליפסה 3">
            <a:extLst>
              <a:ext uri="{FF2B5EF4-FFF2-40B4-BE49-F238E27FC236}">
                <a16:creationId xmlns:a16="http://schemas.microsoft.com/office/drawing/2014/main" id="{06570F4E-2207-421C-A02B-69B4A07087E6}"/>
              </a:ext>
            </a:extLst>
          </p:cNvPr>
          <p:cNvSpPr/>
          <p:nvPr/>
        </p:nvSpPr>
        <p:spPr>
          <a:xfrm>
            <a:off x="7151969" y="672402"/>
            <a:ext cx="540060" cy="54006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bg1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אליפסה 13">
            <a:extLst>
              <a:ext uri="{FF2B5EF4-FFF2-40B4-BE49-F238E27FC236}">
                <a16:creationId xmlns:a16="http://schemas.microsoft.com/office/drawing/2014/main" id="{603F966F-D5EA-4915-B1DD-D2E48B338348}"/>
              </a:ext>
            </a:extLst>
          </p:cNvPr>
          <p:cNvSpPr/>
          <p:nvPr/>
        </p:nvSpPr>
        <p:spPr>
          <a:xfrm>
            <a:off x="7151969" y="5606625"/>
            <a:ext cx="540060" cy="54006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/>
              <a:t>3</a:t>
            </a:r>
          </a:p>
        </p:txBody>
      </p:sp>
      <p:sp>
        <p:nvSpPr>
          <p:cNvPr id="16" name="אליפסה 15">
            <a:extLst>
              <a:ext uri="{FF2B5EF4-FFF2-40B4-BE49-F238E27FC236}">
                <a16:creationId xmlns:a16="http://schemas.microsoft.com/office/drawing/2014/main" id="{A8FA4B17-D31D-4D73-A6C0-1DEC9C3E30CC}"/>
              </a:ext>
            </a:extLst>
          </p:cNvPr>
          <p:cNvSpPr/>
          <p:nvPr/>
        </p:nvSpPr>
        <p:spPr>
          <a:xfrm>
            <a:off x="1426898" y="5606625"/>
            <a:ext cx="540060" cy="54006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bg1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839BB7C9-F1C8-45B6-A169-E88901979B78}"/>
              </a:ext>
            </a:extLst>
          </p:cNvPr>
          <p:cNvSpPr txBox="1"/>
          <p:nvPr/>
        </p:nvSpPr>
        <p:spPr>
          <a:xfrm>
            <a:off x="8799164" y="2696077"/>
            <a:ext cx="18473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BE411CE5-5139-4E7A-9CFA-8E6FE878FE7E}"/>
              </a:ext>
            </a:extLst>
          </p:cNvPr>
          <p:cNvSpPr txBox="1"/>
          <p:nvPr/>
        </p:nvSpPr>
        <p:spPr>
          <a:xfrm>
            <a:off x="3369947" y="2489985"/>
            <a:ext cx="2419252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2400" b="1" dirty="0"/>
              <a:t>אתגרי</a:t>
            </a:r>
          </a:p>
          <a:p>
            <a:pPr algn="ctr"/>
            <a:r>
              <a:rPr lang="he-IL" sz="2400" b="1" dirty="0"/>
              <a:t>ביטחון לאומי</a:t>
            </a:r>
          </a:p>
          <a:p>
            <a:pPr algn="ctr"/>
            <a:r>
              <a:rPr lang="he-IL" sz="2400" b="1" dirty="0"/>
              <a:t>(</a:t>
            </a:r>
            <a:r>
              <a:rPr lang="he-IL" sz="2400" b="1" dirty="0" err="1"/>
              <a:t>בטל"מ</a:t>
            </a:r>
            <a:r>
              <a:rPr lang="he-IL" sz="2400" b="1" dirty="0"/>
              <a:t>)</a:t>
            </a:r>
          </a:p>
          <a:p>
            <a:pPr algn="ctr"/>
            <a:r>
              <a:rPr lang="he-IL" sz="2400" b="1" dirty="0"/>
              <a:t>איומים והזדמנויות</a:t>
            </a:r>
          </a:p>
        </p:txBody>
      </p:sp>
      <p:sp>
        <p:nvSpPr>
          <p:cNvPr id="24" name="חץ: ימינה 23">
            <a:extLst>
              <a:ext uri="{FF2B5EF4-FFF2-40B4-BE49-F238E27FC236}">
                <a16:creationId xmlns:a16="http://schemas.microsoft.com/office/drawing/2014/main" id="{655AB869-2FEC-4EAD-873F-F2AC28F4180F}"/>
              </a:ext>
            </a:extLst>
          </p:cNvPr>
          <p:cNvSpPr/>
          <p:nvPr/>
        </p:nvSpPr>
        <p:spPr>
          <a:xfrm rot="1813839">
            <a:off x="1898618" y="843668"/>
            <a:ext cx="2219325" cy="2352675"/>
          </a:xfrm>
          <a:prstGeom prst="rightArrow">
            <a:avLst>
              <a:gd name="adj1" fmla="val 84009"/>
              <a:gd name="adj2" fmla="val 73605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e-IL" sz="240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A5F9AC9E-D57B-4B1E-B429-45C6AEFC5014}"/>
              </a:ext>
            </a:extLst>
          </p:cNvPr>
          <p:cNvSpPr txBox="1"/>
          <p:nvPr/>
        </p:nvSpPr>
        <p:spPr>
          <a:xfrm>
            <a:off x="547090" y="1419780"/>
            <a:ext cx="236635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1">
            <a:spAutoFit/>
          </a:bodyPr>
          <a:lstStyle>
            <a:defPPr>
              <a:defRPr lang="he-I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defRPr>
            </a:lvl1pPr>
          </a:lstStyle>
          <a:p>
            <a:r>
              <a:rPr lang="he-IL" dirty="0"/>
              <a:t>המערכת האזורית</a:t>
            </a:r>
          </a:p>
        </p:txBody>
      </p:sp>
      <p:sp>
        <p:nvSpPr>
          <p:cNvPr id="28" name="אליפסה 27">
            <a:extLst>
              <a:ext uri="{FF2B5EF4-FFF2-40B4-BE49-F238E27FC236}">
                <a16:creationId xmlns:a16="http://schemas.microsoft.com/office/drawing/2014/main" id="{2BC3BD44-55F2-422D-9FD9-78660754B4F7}"/>
              </a:ext>
            </a:extLst>
          </p:cNvPr>
          <p:cNvSpPr/>
          <p:nvPr/>
        </p:nvSpPr>
        <p:spPr>
          <a:xfrm>
            <a:off x="1426898" y="672402"/>
            <a:ext cx="540060" cy="54006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bg1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985965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A92E3E52-C6AC-4EA7-A07B-C7661A53E9DF}"/>
              </a:ext>
            </a:extLst>
          </p:cNvPr>
          <p:cNvSpPr txBox="1"/>
          <p:nvPr/>
        </p:nvSpPr>
        <p:spPr>
          <a:xfrm>
            <a:off x="2051721" y="53625"/>
            <a:ext cx="693076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פופוליזם כלכלי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02" b="951"/>
          <a:stretch/>
        </p:blipFill>
        <p:spPr>
          <a:xfrm>
            <a:off x="0" y="418205"/>
            <a:ext cx="9117504" cy="602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14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 descr="תמונה שמכילה מראה&#10;&#10;התיאור נוצר באופן אוטומטי">
            <a:extLst>
              <a:ext uri="{FF2B5EF4-FFF2-40B4-BE49-F238E27FC236}">
                <a16:creationId xmlns:a16="http://schemas.microsoft.com/office/drawing/2014/main" id="{F927D635-B36F-43A2-BBF7-EF1341C43F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426" y="407434"/>
            <a:ext cx="4054481" cy="234687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9" name="תמונה 8" descr="תמונה שמכילה ישיבה, ישן, גראפיטי&#10;&#10;התיאור נוצר באופן אוטומטי">
            <a:extLst>
              <a:ext uri="{FF2B5EF4-FFF2-40B4-BE49-F238E27FC236}">
                <a16:creationId xmlns:a16="http://schemas.microsoft.com/office/drawing/2014/main" id="{CC6E25A2-AA8D-41DB-B224-212C6C1530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8662" y="3670964"/>
            <a:ext cx="4038841" cy="238699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7" name="תמונה 6" descr="תמונה שמכילה שולחן&#10;&#10;התיאור נוצר באופן אוטומטי">
            <a:extLst>
              <a:ext uri="{FF2B5EF4-FFF2-40B4-BE49-F238E27FC236}">
                <a16:creationId xmlns:a16="http://schemas.microsoft.com/office/drawing/2014/main" id="{FE144519-7D36-48DF-84A6-3DB9E76DD7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8663" y="411939"/>
            <a:ext cx="4059911" cy="235389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4" name="תמונה 3" descr="תמונה שמכילה טקסט, מפה&#10;&#10;התיאור נוצר באופן אוטומטי">
            <a:extLst>
              <a:ext uri="{FF2B5EF4-FFF2-40B4-BE49-F238E27FC236}">
                <a16:creationId xmlns:a16="http://schemas.microsoft.com/office/drawing/2014/main" id="{7FF3B5E5-FC80-405C-AA12-FC0D0CE475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366" y="3670965"/>
            <a:ext cx="4063038" cy="23869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5847" name="TextBox 11"/>
          <p:cNvSpPr txBox="1">
            <a:spLocks noChangeArrowheads="1"/>
          </p:cNvSpPr>
          <p:nvPr/>
        </p:nvSpPr>
        <p:spPr bwMode="auto">
          <a:xfrm>
            <a:off x="4880465" y="6059447"/>
            <a:ext cx="3998913" cy="461962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e-IL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dirty="0"/>
              <a:t>בין קפיטליזם לסוציאליזם</a:t>
            </a:r>
          </a:p>
        </p:txBody>
      </p:sp>
      <p:sp>
        <p:nvSpPr>
          <p:cNvPr id="35849" name="TextBox 13"/>
          <p:cNvSpPr txBox="1">
            <a:spLocks noChangeArrowheads="1"/>
          </p:cNvSpPr>
          <p:nvPr/>
        </p:nvSpPr>
        <p:spPr bwMode="auto">
          <a:xfrm>
            <a:off x="260484" y="6059447"/>
            <a:ext cx="4025900" cy="461665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ישראל בין מיתוס למציאות</a:t>
            </a:r>
          </a:p>
        </p:txBody>
      </p:sp>
      <p:sp>
        <p:nvSpPr>
          <p:cNvPr id="35846" name="TextBox 10"/>
          <p:cNvSpPr txBox="1">
            <a:spLocks noChangeArrowheads="1"/>
          </p:cNvSpPr>
          <p:nvPr/>
        </p:nvSpPr>
        <p:spPr bwMode="auto">
          <a:xfrm>
            <a:off x="4897928" y="2798930"/>
            <a:ext cx="3963987" cy="461963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e-IL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dirty="0"/>
              <a:t>כלכלה, מדינה </a:t>
            </a:r>
            <a:r>
              <a:rPr lang="he-IL" altLang="he-IL" dirty="0" err="1"/>
              <a:t>ובטל"מ</a:t>
            </a:r>
            <a:endParaRPr lang="he-IL" altLang="he-IL" dirty="0"/>
          </a:p>
        </p:txBody>
      </p:sp>
      <p:sp>
        <p:nvSpPr>
          <p:cNvPr id="35848" name="TextBox 12"/>
          <p:cNvSpPr txBox="1">
            <a:spLocks noChangeArrowheads="1"/>
          </p:cNvSpPr>
          <p:nvPr/>
        </p:nvSpPr>
        <p:spPr bwMode="auto">
          <a:xfrm>
            <a:off x="77128" y="2798930"/>
            <a:ext cx="4392613" cy="461962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e-IL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dirty="0"/>
              <a:t>גישות לכלכלה</a:t>
            </a:r>
          </a:p>
        </p:txBody>
      </p:sp>
      <p:sp>
        <p:nvSpPr>
          <p:cNvPr id="2" name="AutoShape 2" descr="HD Skyfall WP for PC"/>
          <p:cNvSpPr>
            <a:spLocks noChangeAspect="1" noChangeArrowheads="1"/>
          </p:cNvSpPr>
          <p:nvPr/>
        </p:nvSpPr>
        <p:spPr bwMode="auto">
          <a:xfrm>
            <a:off x="4388778" y="352178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 dirty="0"/>
          </a:p>
        </p:txBody>
      </p:sp>
      <p:sp>
        <p:nvSpPr>
          <p:cNvPr id="3" name="אליפסה 2"/>
          <p:cNvSpPr/>
          <p:nvPr/>
        </p:nvSpPr>
        <p:spPr>
          <a:xfrm>
            <a:off x="6542578" y="74596"/>
            <a:ext cx="674687" cy="6746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1</a:t>
            </a:r>
          </a:p>
        </p:txBody>
      </p:sp>
      <p:sp>
        <p:nvSpPr>
          <p:cNvPr id="15" name="אליפסה 14"/>
          <p:cNvSpPr/>
          <p:nvPr/>
        </p:nvSpPr>
        <p:spPr>
          <a:xfrm>
            <a:off x="1936091" y="74596"/>
            <a:ext cx="674687" cy="6746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2</a:t>
            </a:r>
          </a:p>
        </p:txBody>
      </p:sp>
      <p:sp>
        <p:nvSpPr>
          <p:cNvPr id="17" name="אליפסה 16"/>
          <p:cNvSpPr/>
          <p:nvPr/>
        </p:nvSpPr>
        <p:spPr>
          <a:xfrm>
            <a:off x="6542578" y="3293985"/>
            <a:ext cx="674687" cy="6746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3</a:t>
            </a:r>
          </a:p>
        </p:txBody>
      </p:sp>
      <p:sp>
        <p:nvSpPr>
          <p:cNvPr id="19" name="אליפסה 18"/>
          <p:cNvSpPr/>
          <p:nvPr/>
        </p:nvSpPr>
        <p:spPr>
          <a:xfrm>
            <a:off x="1936091" y="3293985"/>
            <a:ext cx="674687" cy="67468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338844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1BAAC7A9-1753-444A-A0B9-41A8368129E9}"/>
              </a:ext>
            </a:extLst>
          </p:cNvPr>
          <p:cNvSpPr txBox="1"/>
          <p:nvPr/>
        </p:nvSpPr>
        <p:spPr>
          <a:xfrm>
            <a:off x="1421650" y="2303875"/>
            <a:ext cx="6607899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על מה אנחנו מסכימים כיום ועל מה הדעות חלוקות? 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7764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D95522-00BC-4999-98B6-DD6F63663A68}"/>
              </a:ext>
            </a:extLst>
          </p:cNvPr>
          <p:cNvSpPr txBox="1"/>
          <p:nvPr/>
        </p:nvSpPr>
        <p:spPr>
          <a:xfrm>
            <a:off x="2636785" y="2528900"/>
            <a:ext cx="372730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בישראל הייתה מדינת רווחה 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2968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75CE9AA8-FA92-4D81-9B83-8BC4D52A6DED}"/>
              </a:ext>
            </a:extLst>
          </p:cNvPr>
          <p:cNvSpPr txBox="1"/>
          <p:nvPr/>
        </p:nvSpPr>
        <p:spPr>
          <a:xfrm>
            <a:off x="2231740" y="2708920"/>
            <a:ext cx="4644221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תפקיד הסכסוך בהתפתחות הכלכלה</a:t>
            </a:r>
          </a:p>
        </p:txBody>
      </p:sp>
    </p:spTree>
    <p:extLst>
      <p:ext uri="{BB962C8B-B14F-4D97-AF65-F5344CB8AC3E}">
        <p14:creationId xmlns:p14="http://schemas.microsoft.com/office/powerpoint/2010/main" val="24276346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75CE9AA8-FA92-4D81-9B83-8BC4D52A6DED}"/>
              </a:ext>
            </a:extLst>
          </p:cNvPr>
          <p:cNvSpPr txBox="1"/>
          <p:nvPr/>
        </p:nvSpPr>
        <p:spPr>
          <a:xfrm>
            <a:off x="2636785" y="2798930"/>
            <a:ext cx="363753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הסתדרות העובדים הכללית 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106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1BAAC7A9-1753-444A-A0B9-41A8368129E9}"/>
              </a:ext>
            </a:extLst>
          </p:cNvPr>
          <p:cNvSpPr txBox="1"/>
          <p:nvPr/>
        </p:nvSpPr>
        <p:spPr>
          <a:xfrm>
            <a:off x="2996825" y="2618910"/>
            <a:ext cx="259398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המיתון כשלב מעבר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055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1BAAC7A9-1753-444A-A0B9-41A8368129E9}"/>
              </a:ext>
            </a:extLst>
          </p:cNvPr>
          <p:cNvSpPr txBox="1"/>
          <p:nvPr/>
        </p:nvSpPr>
        <p:spPr>
          <a:xfrm>
            <a:off x="656565" y="2753925"/>
            <a:ext cx="818365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1967-1973: צמיחתה</a:t>
            </a:r>
            <a:r>
              <a:rPr kumimoji="0" lang="he-IL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המאוחרת של "מדינת הרווחה" הישראלית</a:t>
            </a: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61140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1BAAC7A9-1753-444A-A0B9-41A8368129E9}"/>
              </a:ext>
            </a:extLst>
          </p:cNvPr>
          <p:cNvSpPr txBox="1"/>
          <p:nvPr/>
        </p:nvSpPr>
        <p:spPr>
          <a:xfrm>
            <a:off x="1556665" y="2663915"/>
            <a:ext cx="6325771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b="1" noProof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מלמת </a:t>
            </a:r>
            <a:r>
              <a:rPr lang="he-IL" sz="2400" b="1" noProof="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יוהכ"פ</a:t>
            </a:r>
            <a:r>
              <a:rPr lang="he-IL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, </a:t>
            </a:r>
            <a:r>
              <a:rPr lang="he-IL" sz="2400" b="1" noProof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המהפך של 1977 ו"העשור האבוד"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0520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1BAAC7A9-1753-444A-A0B9-41A8368129E9}"/>
              </a:ext>
            </a:extLst>
          </p:cNvPr>
          <p:cNvSpPr txBox="1"/>
          <p:nvPr/>
        </p:nvSpPr>
        <p:spPr>
          <a:xfrm>
            <a:off x="2546775" y="2753925"/>
            <a:ext cx="3836307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תכנית הייצוב הכלכלית 1985 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138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F8D40BBE-68FB-4E66-9C91-BD506D26BE7E}"/>
              </a:ext>
            </a:extLst>
          </p:cNvPr>
          <p:cNvSpPr/>
          <p:nvPr/>
        </p:nvSpPr>
        <p:spPr bwMode="auto">
          <a:xfrm>
            <a:off x="26495" y="0"/>
            <a:ext cx="9009998" cy="3984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המערכת הלאומית</a:t>
            </a:r>
            <a:r>
              <a:rPr kumimoji="0" lang="he-IL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– </a:t>
            </a:r>
            <a:r>
              <a:rPr lang="he-IL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ה</a:t>
            </a: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יסודות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720"/>
          <a:stretch/>
        </p:blipFill>
        <p:spPr>
          <a:xfrm>
            <a:off x="-15010" y="414338"/>
            <a:ext cx="9159010" cy="6029325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DB2F5828-B2BD-4A86-900E-DB5BC84DBD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27" t="76525" r="29470" b="4720"/>
          <a:stretch/>
        </p:blipFill>
        <p:spPr>
          <a:xfrm>
            <a:off x="6327195" y="4734145"/>
            <a:ext cx="2809875" cy="1620180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242FA3FA-3D38-4817-BD83-58D2B8EB4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27" t="76525" r="29470" b="4720"/>
          <a:stretch/>
        </p:blipFill>
        <p:spPr>
          <a:xfrm>
            <a:off x="6862235" y="1939203"/>
            <a:ext cx="2274835" cy="1620180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1685A1C7-0D95-4F1B-902E-CEAB05A5C5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27" t="76525" r="29470" b="4720"/>
          <a:stretch/>
        </p:blipFill>
        <p:spPr>
          <a:xfrm>
            <a:off x="26496" y="504360"/>
            <a:ext cx="9024468" cy="629385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1CC0F2E4-96E1-400D-BE3C-392D5844D3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27" t="76525" r="29470" b="4720"/>
          <a:stretch/>
        </p:blipFill>
        <p:spPr>
          <a:xfrm>
            <a:off x="251520" y="1808162"/>
            <a:ext cx="2274835" cy="2160897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F1932C7D-935E-408E-B53E-DF780A0E1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27" t="76525" r="29470" b="4720"/>
          <a:stretch/>
        </p:blipFill>
        <p:spPr>
          <a:xfrm>
            <a:off x="419920" y="5544235"/>
            <a:ext cx="2274835" cy="89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62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D95522-00BC-4999-98B6-DD6F63663A68}"/>
              </a:ext>
            </a:extLst>
          </p:cNvPr>
          <p:cNvSpPr txBox="1"/>
          <p:nvPr/>
        </p:nvSpPr>
        <p:spPr>
          <a:xfrm>
            <a:off x="3086835" y="2438890"/>
            <a:ext cx="270939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ממשלת רבין השנייה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9932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78DE9271-D09B-4D18-9C15-14AB3D5CE46A}"/>
              </a:ext>
            </a:extLst>
          </p:cNvPr>
          <p:cNvSpPr txBox="1"/>
          <p:nvPr/>
        </p:nvSpPr>
        <p:spPr>
          <a:xfrm>
            <a:off x="2321750" y="2393885"/>
            <a:ext cx="459292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הכלכלה הפוליטית של בנימין נתניהו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6508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D95522-00BC-4999-98B6-DD6F63663A68}"/>
              </a:ext>
            </a:extLst>
          </p:cNvPr>
          <p:cNvSpPr txBox="1"/>
          <p:nvPr/>
        </p:nvSpPr>
        <p:spPr>
          <a:xfrm>
            <a:off x="1826695" y="2528900"/>
            <a:ext cx="5894563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ראש-הממשלה אריאל שרון ונתניהו כשר האוצר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6547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D95522-00BC-4999-98B6-DD6F63663A68}"/>
              </a:ext>
            </a:extLst>
          </p:cNvPr>
          <p:cNvSpPr txBox="1"/>
          <p:nvPr/>
        </p:nvSpPr>
        <p:spPr>
          <a:xfrm>
            <a:off x="2681790" y="2078850"/>
            <a:ext cx="393729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אהוד אולמרט</a:t>
            </a:r>
            <a:r>
              <a:rPr kumimoji="0" lang="he-IL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והון-שלטון-עיתון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2046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D95522-00BC-4999-98B6-DD6F63663A68}"/>
              </a:ext>
            </a:extLst>
          </p:cNvPr>
          <p:cNvSpPr txBox="1"/>
          <p:nvPr/>
        </p:nvSpPr>
        <p:spPr>
          <a:xfrm>
            <a:off x="386535" y="2303875"/>
            <a:ext cx="816441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המשבר הפיננסי, המחאה החברתית והמאבק בריכוזיות הכלכלית 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8180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D95522-00BC-4999-98B6-DD6F63663A68}"/>
              </a:ext>
            </a:extLst>
          </p:cNvPr>
          <p:cNvSpPr txBox="1"/>
          <p:nvPr/>
        </p:nvSpPr>
        <p:spPr>
          <a:xfrm>
            <a:off x="296525" y="2123855"/>
            <a:ext cx="798811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סיכום: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ישראל בין קפיטליזם דורסני לפופוליזם כלכלי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והביטחון הלאומי</a:t>
            </a:r>
          </a:p>
        </p:txBody>
      </p:sp>
    </p:spTree>
    <p:extLst>
      <p:ext uri="{BB962C8B-B14F-4D97-AF65-F5344CB8AC3E}">
        <p14:creationId xmlns:p14="http://schemas.microsoft.com/office/powerpoint/2010/main" val="3912879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 descr="תמונה שמכילה מראה&#10;&#10;התיאור נוצר באופן אוטומטי">
            <a:extLst>
              <a:ext uri="{FF2B5EF4-FFF2-40B4-BE49-F238E27FC236}">
                <a16:creationId xmlns:a16="http://schemas.microsoft.com/office/drawing/2014/main" id="{F927D635-B36F-43A2-BBF7-EF1341C43F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426" y="407434"/>
            <a:ext cx="4054481" cy="23468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תמונה 8" descr="תמונה שמכילה ישיבה, ישן, גראפיטי&#10;&#10;התיאור נוצר באופן אוטומטי">
            <a:extLst>
              <a:ext uri="{FF2B5EF4-FFF2-40B4-BE49-F238E27FC236}">
                <a16:creationId xmlns:a16="http://schemas.microsoft.com/office/drawing/2014/main" id="{CC6E25A2-AA8D-41DB-B224-212C6C1530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8662" y="3670964"/>
            <a:ext cx="4038841" cy="23869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תמונה 6" descr="תמונה שמכילה שולחן&#10;&#10;התיאור נוצר באופן אוטומטי">
            <a:extLst>
              <a:ext uri="{FF2B5EF4-FFF2-40B4-BE49-F238E27FC236}">
                <a16:creationId xmlns:a16="http://schemas.microsoft.com/office/drawing/2014/main" id="{FE144519-7D36-48DF-84A6-3DB9E76DD7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8663" y="411939"/>
            <a:ext cx="4059911" cy="23538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תמונה 3" descr="תמונה שמכילה טקסט, מפה&#10;&#10;התיאור נוצר באופן אוטומטי">
            <a:extLst>
              <a:ext uri="{FF2B5EF4-FFF2-40B4-BE49-F238E27FC236}">
                <a16:creationId xmlns:a16="http://schemas.microsoft.com/office/drawing/2014/main" id="{7FF3B5E5-FC80-405C-AA12-FC0D0CE475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366" y="3670965"/>
            <a:ext cx="4063038" cy="23869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5847" name="TextBox 11"/>
          <p:cNvSpPr txBox="1">
            <a:spLocks noChangeArrowheads="1"/>
          </p:cNvSpPr>
          <p:nvPr/>
        </p:nvSpPr>
        <p:spPr bwMode="auto">
          <a:xfrm>
            <a:off x="4880465" y="6059447"/>
            <a:ext cx="3998913" cy="461962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בין קפיטליזם לסוציאליזם</a:t>
            </a:r>
          </a:p>
        </p:txBody>
      </p:sp>
      <p:sp>
        <p:nvSpPr>
          <p:cNvPr id="35849" name="TextBox 13"/>
          <p:cNvSpPr txBox="1">
            <a:spLocks noChangeArrowheads="1"/>
          </p:cNvSpPr>
          <p:nvPr/>
        </p:nvSpPr>
        <p:spPr bwMode="auto">
          <a:xfrm>
            <a:off x="260484" y="6059447"/>
            <a:ext cx="4025900" cy="461665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ישראל בין מיתוס למציאות</a:t>
            </a:r>
          </a:p>
        </p:txBody>
      </p:sp>
      <p:sp>
        <p:nvSpPr>
          <p:cNvPr id="35846" name="TextBox 10"/>
          <p:cNvSpPr txBox="1">
            <a:spLocks noChangeArrowheads="1"/>
          </p:cNvSpPr>
          <p:nvPr/>
        </p:nvSpPr>
        <p:spPr bwMode="auto">
          <a:xfrm>
            <a:off x="4897928" y="2798930"/>
            <a:ext cx="3963987" cy="461963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כלכלה, מדינה </a:t>
            </a:r>
            <a:r>
              <a:rPr kumimoji="0" lang="he-IL" altLang="he-IL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ובטל"מ</a:t>
            </a:r>
            <a:endParaRPr kumimoji="0" lang="he-IL" altLang="he-IL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5848" name="TextBox 12"/>
          <p:cNvSpPr txBox="1">
            <a:spLocks noChangeArrowheads="1"/>
          </p:cNvSpPr>
          <p:nvPr/>
        </p:nvSpPr>
        <p:spPr bwMode="auto">
          <a:xfrm>
            <a:off x="77128" y="2798930"/>
            <a:ext cx="4392613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he-IL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>
              <a:defRPr/>
            </a:pPr>
            <a:r>
              <a:rPr lang="he-IL" altLang="he-IL" dirty="0">
                <a:solidFill>
                  <a:srgbClr val="000000"/>
                </a:solidFill>
              </a:rPr>
              <a:t>גישות לכלכלה</a:t>
            </a:r>
          </a:p>
        </p:txBody>
      </p:sp>
      <p:sp>
        <p:nvSpPr>
          <p:cNvPr id="2" name="AutoShape 2" descr="HD Skyfall WP for PC"/>
          <p:cNvSpPr>
            <a:spLocks noChangeAspect="1" noChangeArrowheads="1"/>
          </p:cNvSpPr>
          <p:nvPr/>
        </p:nvSpPr>
        <p:spPr bwMode="auto">
          <a:xfrm>
            <a:off x="4388778" y="352178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 dirty="0"/>
          </a:p>
        </p:txBody>
      </p:sp>
      <p:sp>
        <p:nvSpPr>
          <p:cNvPr id="3" name="אליפסה 2"/>
          <p:cNvSpPr/>
          <p:nvPr/>
        </p:nvSpPr>
        <p:spPr>
          <a:xfrm>
            <a:off x="6542578" y="74596"/>
            <a:ext cx="674687" cy="67468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1</a:t>
            </a:r>
          </a:p>
        </p:txBody>
      </p:sp>
      <p:sp>
        <p:nvSpPr>
          <p:cNvPr id="15" name="אליפסה 14"/>
          <p:cNvSpPr/>
          <p:nvPr/>
        </p:nvSpPr>
        <p:spPr>
          <a:xfrm>
            <a:off x="1936091" y="74596"/>
            <a:ext cx="674687" cy="67468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2</a:t>
            </a:r>
          </a:p>
        </p:txBody>
      </p:sp>
      <p:sp>
        <p:nvSpPr>
          <p:cNvPr id="17" name="אליפסה 16"/>
          <p:cNvSpPr/>
          <p:nvPr/>
        </p:nvSpPr>
        <p:spPr>
          <a:xfrm>
            <a:off x="6542578" y="3293985"/>
            <a:ext cx="674687" cy="67468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3</a:t>
            </a:r>
          </a:p>
        </p:txBody>
      </p:sp>
      <p:sp>
        <p:nvSpPr>
          <p:cNvPr id="19" name="אליפסה 18"/>
          <p:cNvSpPr/>
          <p:nvPr/>
        </p:nvSpPr>
        <p:spPr>
          <a:xfrm>
            <a:off x="1936091" y="3293985"/>
            <a:ext cx="674687" cy="67468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87399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 descr="תמונה שמכילה מראה&#10;&#10;התיאור נוצר באופן אוטומטי">
            <a:extLst>
              <a:ext uri="{FF2B5EF4-FFF2-40B4-BE49-F238E27FC236}">
                <a16:creationId xmlns:a16="http://schemas.microsoft.com/office/drawing/2014/main" id="{F927D635-B36F-43A2-BBF7-EF1341C43F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426" y="407434"/>
            <a:ext cx="4054481" cy="234687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9" name="תמונה 8" descr="תמונה שמכילה ישיבה, ישן, גראפיטי&#10;&#10;התיאור נוצר באופן אוטומטי">
            <a:extLst>
              <a:ext uri="{FF2B5EF4-FFF2-40B4-BE49-F238E27FC236}">
                <a16:creationId xmlns:a16="http://schemas.microsoft.com/office/drawing/2014/main" id="{CC6E25A2-AA8D-41DB-B224-212C6C1530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8662" y="3670964"/>
            <a:ext cx="4038841" cy="238699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7" name="תמונה 6" descr="תמונה שמכילה שולחן&#10;&#10;התיאור נוצר באופן אוטומטי">
            <a:extLst>
              <a:ext uri="{FF2B5EF4-FFF2-40B4-BE49-F238E27FC236}">
                <a16:creationId xmlns:a16="http://schemas.microsoft.com/office/drawing/2014/main" id="{FE144519-7D36-48DF-84A6-3DB9E76DD7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8663" y="411939"/>
            <a:ext cx="4059911" cy="23538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תמונה 3" descr="תמונה שמכילה טקסט, מפה&#10;&#10;התיאור נוצר באופן אוטומטי">
            <a:extLst>
              <a:ext uri="{FF2B5EF4-FFF2-40B4-BE49-F238E27FC236}">
                <a16:creationId xmlns:a16="http://schemas.microsoft.com/office/drawing/2014/main" id="{7FF3B5E5-FC80-405C-AA12-FC0D0CE475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366" y="3670965"/>
            <a:ext cx="4063038" cy="238699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35847" name="TextBox 11"/>
          <p:cNvSpPr txBox="1">
            <a:spLocks noChangeArrowheads="1"/>
          </p:cNvSpPr>
          <p:nvPr/>
        </p:nvSpPr>
        <p:spPr bwMode="auto">
          <a:xfrm>
            <a:off x="4880465" y="6059447"/>
            <a:ext cx="3998913" cy="461962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e-IL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dirty="0"/>
              <a:t>בין קפיטליזם לסוציאליזם</a:t>
            </a:r>
          </a:p>
        </p:txBody>
      </p:sp>
      <p:sp>
        <p:nvSpPr>
          <p:cNvPr id="35849" name="TextBox 13"/>
          <p:cNvSpPr txBox="1">
            <a:spLocks noChangeArrowheads="1"/>
          </p:cNvSpPr>
          <p:nvPr/>
        </p:nvSpPr>
        <p:spPr bwMode="auto">
          <a:xfrm>
            <a:off x="260484" y="6059447"/>
            <a:ext cx="4025900" cy="461665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e-IL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dirty="0"/>
              <a:t>ישראל בין מיתוס למציאות</a:t>
            </a:r>
          </a:p>
        </p:txBody>
      </p:sp>
      <p:sp>
        <p:nvSpPr>
          <p:cNvPr id="35846" name="TextBox 10"/>
          <p:cNvSpPr txBox="1">
            <a:spLocks noChangeArrowheads="1"/>
          </p:cNvSpPr>
          <p:nvPr/>
        </p:nvSpPr>
        <p:spPr bwMode="auto">
          <a:xfrm>
            <a:off x="4897928" y="2798930"/>
            <a:ext cx="3963987" cy="461963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כלכלה, מדינה </a:t>
            </a:r>
            <a:r>
              <a:rPr kumimoji="0" lang="he-IL" altLang="he-IL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ובטל"מ</a:t>
            </a:r>
            <a:endParaRPr kumimoji="0" lang="he-IL" altLang="he-IL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5848" name="TextBox 12"/>
          <p:cNvSpPr txBox="1">
            <a:spLocks noChangeArrowheads="1"/>
          </p:cNvSpPr>
          <p:nvPr/>
        </p:nvSpPr>
        <p:spPr bwMode="auto">
          <a:xfrm>
            <a:off x="77128" y="2798930"/>
            <a:ext cx="4392613" cy="461962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e-IL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>
              <a:defRPr/>
            </a:pPr>
            <a:r>
              <a:rPr lang="he-IL" altLang="he-IL" dirty="0"/>
              <a:t>גישות לכלכלה</a:t>
            </a:r>
          </a:p>
        </p:txBody>
      </p:sp>
      <p:sp>
        <p:nvSpPr>
          <p:cNvPr id="2" name="AutoShape 2" descr="HD Skyfall WP for PC"/>
          <p:cNvSpPr>
            <a:spLocks noChangeAspect="1" noChangeArrowheads="1"/>
          </p:cNvSpPr>
          <p:nvPr/>
        </p:nvSpPr>
        <p:spPr bwMode="auto">
          <a:xfrm>
            <a:off x="4388778" y="352178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 dirty="0"/>
          </a:p>
        </p:txBody>
      </p:sp>
      <p:sp>
        <p:nvSpPr>
          <p:cNvPr id="3" name="אליפסה 2"/>
          <p:cNvSpPr/>
          <p:nvPr/>
        </p:nvSpPr>
        <p:spPr>
          <a:xfrm>
            <a:off x="6542578" y="74596"/>
            <a:ext cx="674687" cy="67468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1</a:t>
            </a:r>
          </a:p>
        </p:txBody>
      </p:sp>
      <p:sp>
        <p:nvSpPr>
          <p:cNvPr id="15" name="אליפסה 14"/>
          <p:cNvSpPr/>
          <p:nvPr/>
        </p:nvSpPr>
        <p:spPr>
          <a:xfrm>
            <a:off x="1936091" y="74596"/>
            <a:ext cx="674687" cy="6746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2</a:t>
            </a:r>
          </a:p>
        </p:txBody>
      </p:sp>
      <p:sp>
        <p:nvSpPr>
          <p:cNvPr id="17" name="אליפסה 16"/>
          <p:cNvSpPr/>
          <p:nvPr/>
        </p:nvSpPr>
        <p:spPr>
          <a:xfrm>
            <a:off x="6542578" y="3293985"/>
            <a:ext cx="674687" cy="6746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3</a:t>
            </a:r>
          </a:p>
        </p:txBody>
      </p:sp>
      <p:sp>
        <p:nvSpPr>
          <p:cNvPr id="19" name="אליפסה 18"/>
          <p:cNvSpPr/>
          <p:nvPr/>
        </p:nvSpPr>
        <p:spPr>
          <a:xfrm>
            <a:off x="1936091" y="3293985"/>
            <a:ext cx="674687" cy="6746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41953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4A405A72-7549-4BB9-96D0-51BCD7A9B1CF}"/>
              </a:ext>
            </a:extLst>
          </p:cNvPr>
          <p:cNvSpPr txBox="1"/>
          <p:nvPr/>
        </p:nvSpPr>
        <p:spPr>
          <a:xfrm>
            <a:off x="-148173" y="7665"/>
            <a:ext cx="9265678" cy="44627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3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מהי כלכלה? השימוש במשאבים המצויים בצמצום שיש בהם שימושים חלופיים</a:t>
            </a:r>
            <a:endParaRPr kumimoji="0" lang="he-IL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תמונה 3" descr="תמונה שמכילה מקורה, שולחן, לוח, גוזר&#10;&#10;התיאור נוצר באופן אוטומטי">
            <a:extLst>
              <a:ext uri="{FF2B5EF4-FFF2-40B4-BE49-F238E27FC236}">
                <a16:creationId xmlns:a16="http://schemas.microsoft.com/office/drawing/2014/main" id="{3089A3E7-267A-443B-A76B-833046490E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4338"/>
            <a:ext cx="9144000" cy="6029325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E3F1DBF7-FF5C-4033-BD38-126FE399629B}"/>
              </a:ext>
            </a:extLst>
          </p:cNvPr>
          <p:cNvSpPr txBox="1"/>
          <p:nvPr/>
        </p:nvSpPr>
        <p:spPr>
          <a:xfrm>
            <a:off x="206515" y="4602833"/>
            <a:ext cx="7965885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lvl="0" algn="l" rtl="0">
              <a:defRPr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Economics:</a:t>
            </a:r>
          </a:p>
          <a:p>
            <a:pPr lvl="0" algn="l" rtl="0">
              <a:defRPr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"the science which studies human behaviour </a:t>
            </a:r>
          </a:p>
          <a:p>
            <a:pPr lvl="0" algn="l" rtl="0">
              <a:defRPr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as a relationship between ends and scarce means </a:t>
            </a:r>
          </a:p>
          <a:p>
            <a:pPr lvl="0" algn="l" rtl="0">
              <a:defRPr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which have alternative uses" 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44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5F5758CB-8EED-4A24-8569-45299BEE6F26}"/>
              </a:ext>
            </a:extLst>
          </p:cNvPr>
          <p:cNvSpPr/>
          <p:nvPr/>
        </p:nvSpPr>
        <p:spPr bwMode="auto">
          <a:xfrm>
            <a:off x="26495" y="0"/>
            <a:ext cx="9009998" cy="3984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מה זאת מדינה?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תמונה 4" descr="תמונה שמכילה ציור&#10;&#10;התיאור נוצר באופן אוטומטי">
            <a:extLst>
              <a:ext uri="{FF2B5EF4-FFF2-40B4-BE49-F238E27FC236}">
                <a16:creationId xmlns:a16="http://schemas.microsoft.com/office/drawing/2014/main" id="{5DA5AF24-C54D-4181-AA6A-9FDB9168E5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64" y="479896"/>
            <a:ext cx="7924015" cy="596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66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 8">
            <a:extLst>
              <a:ext uri="{FF2B5EF4-FFF2-40B4-BE49-F238E27FC236}">
                <a16:creationId xmlns:a16="http://schemas.microsoft.com/office/drawing/2014/main" id="{C83CEB5C-10DF-4D26-B4CF-4F03B8F3C8AC}"/>
              </a:ext>
            </a:extLst>
          </p:cNvPr>
          <p:cNvSpPr/>
          <p:nvPr/>
        </p:nvSpPr>
        <p:spPr bwMode="auto">
          <a:xfrm>
            <a:off x="26495" y="0"/>
            <a:ext cx="9009998" cy="3984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מה בין כלכלה, מדינה </a:t>
            </a:r>
            <a:r>
              <a:rPr lang="he-IL" sz="2400" b="1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ובטל"מ</a:t>
            </a:r>
            <a:r>
              <a:rPr lang="he-IL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?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תמונה 3" descr="תמונה שמכילה צג&#10;&#10;התיאור נוצר באופן אוטומטי">
            <a:extLst>
              <a:ext uri="{FF2B5EF4-FFF2-40B4-BE49-F238E27FC236}">
                <a16:creationId xmlns:a16="http://schemas.microsoft.com/office/drawing/2014/main" id="{9B416E80-BC02-4478-A3F9-BCB23CE213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4338"/>
            <a:ext cx="91440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90326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419</Words>
  <Application>Microsoft Office PowerPoint</Application>
  <PresentationFormat>‫הצגה על המסך (4:3)</PresentationFormat>
  <Paragraphs>134</Paragraphs>
  <Slides>45</Slides>
  <Notes>7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2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45</vt:i4>
      </vt:variant>
    </vt:vector>
  </HeadingPairs>
  <TitlesOfParts>
    <vt:vector size="48" baseType="lpstr">
      <vt:lpstr>Arial</vt:lpstr>
      <vt:lpstr>Calibri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2015-09-01T21:22:36Z</dcterms:created>
  <dcterms:modified xsi:type="dcterms:W3CDTF">2020-09-20T17:18:40Z</dcterms:modified>
</cp:coreProperties>
</file>