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648" r:id="rId1"/>
  </p:sldMasterIdLst>
  <p:notesMasterIdLst>
    <p:notesMasterId r:id="rId74"/>
  </p:notesMasterIdLst>
  <p:sldIdLst>
    <p:sldId id="1243" r:id="rId2"/>
    <p:sldId id="1248" r:id="rId3"/>
    <p:sldId id="1282" r:id="rId4"/>
    <p:sldId id="1289" r:id="rId5"/>
    <p:sldId id="1288" r:id="rId6"/>
    <p:sldId id="1241" r:id="rId7"/>
    <p:sldId id="1290" r:id="rId8"/>
    <p:sldId id="1271" r:id="rId9"/>
    <p:sldId id="1238" r:id="rId10"/>
    <p:sldId id="1204" r:id="rId11"/>
    <p:sldId id="1205" r:id="rId12"/>
    <p:sldId id="1206" r:id="rId13"/>
    <p:sldId id="1207" r:id="rId14"/>
    <p:sldId id="1208" r:id="rId15"/>
    <p:sldId id="1209" r:id="rId16"/>
    <p:sldId id="1210" r:id="rId17"/>
    <p:sldId id="1236" r:id="rId18"/>
    <p:sldId id="1272" r:id="rId19"/>
    <p:sldId id="1212" r:id="rId20"/>
    <p:sldId id="1222" r:id="rId21"/>
    <p:sldId id="1255" r:id="rId22"/>
    <p:sldId id="1223" r:id="rId23"/>
    <p:sldId id="1291" r:id="rId24"/>
    <p:sldId id="1293" r:id="rId25"/>
    <p:sldId id="1292" r:id="rId26"/>
    <p:sldId id="461" r:id="rId27"/>
    <p:sldId id="1214" r:id="rId28"/>
    <p:sldId id="480" r:id="rId29"/>
    <p:sldId id="1274" r:id="rId30"/>
    <p:sldId id="1217" r:id="rId31"/>
    <p:sldId id="1237" r:id="rId32"/>
    <p:sldId id="1273" r:id="rId33"/>
    <p:sldId id="1218" r:id="rId34"/>
    <p:sldId id="1219" r:id="rId35"/>
    <p:sldId id="1252" r:id="rId36"/>
    <p:sldId id="1275" r:id="rId37"/>
    <p:sldId id="1228" r:id="rId38"/>
    <p:sldId id="1225" r:id="rId39"/>
    <p:sldId id="1259" r:id="rId40"/>
    <p:sldId id="1224" r:id="rId41"/>
    <p:sldId id="1221" r:id="rId42"/>
    <p:sldId id="1226" r:id="rId43"/>
    <p:sldId id="1220" r:id="rId44"/>
    <p:sldId id="1138" r:id="rId45"/>
    <p:sldId id="1258" r:id="rId46"/>
    <p:sldId id="1294" r:id="rId47"/>
    <p:sldId id="1295" r:id="rId48"/>
    <p:sldId id="1296" r:id="rId49"/>
    <p:sldId id="1297" r:id="rId50"/>
    <p:sldId id="1276" r:id="rId51"/>
    <p:sldId id="1229" r:id="rId52"/>
    <p:sldId id="1227" r:id="rId53"/>
    <p:sldId id="1281" r:id="rId54"/>
    <p:sldId id="1301" r:id="rId55"/>
    <p:sldId id="1283" r:id="rId56"/>
    <p:sldId id="1285" r:id="rId57"/>
    <p:sldId id="1260" r:id="rId58"/>
    <p:sldId id="1261" r:id="rId59"/>
    <p:sldId id="1277" r:id="rId60"/>
    <p:sldId id="1230" r:id="rId61"/>
    <p:sldId id="1263" r:id="rId62"/>
    <p:sldId id="1264" r:id="rId63"/>
    <p:sldId id="1256" r:id="rId64"/>
    <p:sldId id="1298" r:id="rId65"/>
    <p:sldId id="1265" r:id="rId66"/>
    <p:sldId id="1280" r:id="rId67"/>
    <p:sldId id="1268" r:id="rId68"/>
    <p:sldId id="1269" r:id="rId69"/>
    <p:sldId id="1270" r:id="rId70"/>
    <p:sldId id="1299" r:id="rId71"/>
    <p:sldId id="1300" r:id="rId72"/>
    <p:sldId id="1287" r:id="rId73"/>
  </p:sldIdLst>
  <p:sldSz cx="9144000" cy="6858000" type="screen4x3"/>
  <p:notesSz cx="6797675" cy="9928225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059" userDrawn="1">
          <p15:clr>
            <a:srgbClr val="A4A3A4"/>
          </p15:clr>
        </p15:guide>
        <p15:guide id="6" pos="2880">
          <p15:clr>
            <a:srgbClr val="A4A3A4"/>
          </p15:clr>
        </p15:guide>
        <p15:guide id="7" pos="4326" userDrawn="1">
          <p15:clr>
            <a:srgbClr val="A4A3A4"/>
          </p15:clr>
        </p15:guide>
        <p15:guide id="8" pos="2767" userDrawn="1">
          <p15:clr>
            <a:srgbClr val="A4A3A4"/>
          </p15:clr>
        </p15:guide>
        <p15:guide id="9" pos="3759" userDrawn="1">
          <p15:clr>
            <a:srgbClr val="A4A3A4"/>
          </p15:clr>
        </p15:guide>
        <p15:guide id="10" pos="2001">
          <p15:clr>
            <a:srgbClr val="A4A3A4"/>
          </p15:clr>
        </p15:guide>
        <p15:guide id="11" pos="5687" userDrawn="1">
          <p15:clr>
            <a:srgbClr val="A4A3A4"/>
          </p15:clr>
        </p15:guide>
        <p15:guide id="12" pos="3872">
          <p15:clr>
            <a:srgbClr val="A4A3A4"/>
          </p15:clr>
        </p15:guide>
        <p15:guide id="15" pos="2738" userDrawn="1">
          <p15:clr>
            <a:srgbClr val="A4A3A4"/>
          </p15:clr>
        </p15:guide>
        <p15:guide id="16" pos="3022" userDrawn="1">
          <p15:clr>
            <a:srgbClr val="A4A3A4"/>
          </p15:clr>
        </p15:guide>
        <p15:guide id="17" orient="horz" pos="261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20" pos="2937" userDrawn="1">
          <p15:clr>
            <a:srgbClr val="A4A3A4"/>
          </p15:clr>
        </p15:guide>
        <p15:guide id="21" pos="2823" userDrawn="1">
          <p15:clr>
            <a:srgbClr val="A4A3A4"/>
          </p15:clr>
        </p15:guide>
        <p15:guide id="22" orient="horz" pos="3521" userDrawn="1">
          <p15:clr>
            <a:srgbClr val="A4A3A4"/>
          </p15:clr>
        </p15:guide>
        <p15:guide id="24" pos="4354" userDrawn="1">
          <p15:clr>
            <a:srgbClr val="A4A3A4"/>
          </p15:clr>
        </p15:guide>
        <p15:guide id="26" pos="3929">
          <p15:clr>
            <a:srgbClr val="A4A3A4"/>
          </p15:clr>
        </p15:guide>
        <p15:guide id="27" pos="3787">
          <p15:clr>
            <a:srgbClr val="A4A3A4"/>
          </p15:clr>
        </p15:guide>
        <p15:guide id="28" pos="1973">
          <p15:clr>
            <a:srgbClr val="A4A3A4"/>
          </p15:clr>
        </p15:guide>
        <p15:guide id="29" pos="1888" userDrawn="1">
          <p15:clr>
            <a:srgbClr val="A4A3A4"/>
          </p15:clr>
        </p15:guide>
        <p15:guide id="30" pos="3901">
          <p15:clr>
            <a:srgbClr val="A4A3A4"/>
          </p15:clr>
        </p15:guide>
        <p15:guide id="31" pos="73" userDrawn="1">
          <p15:clr>
            <a:srgbClr val="A4A3A4"/>
          </p15:clr>
        </p15:guide>
        <p15:guide id="32" pos="5375" userDrawn="1">
          <p15:clr>
            <a:srgbClr val="A4A3A4"/>
          </p15:clr>
        </p15:guide>
        <p15:guide id="34" pos="4014">
          <p15:clr>
            <a:srgbClr val="A4A3A4"/>
          </p15:clr>
        </p15:guide>
        <p15:guide id="36" pos="2965" userDrawn="1">
          <p15:clr>
            <a:srgbClr val="A4A3A4"/>
          </p15:clr>
        </p15:guide>
        <p15:guide id="37" pos="2795" userDrawn="1">
          <p15:clr>
            <a:srgbClr val="A4A3A4"/>
          </p15:clr>
        </p15:guide>
        <p15:guide id="38" pos="26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848" autoAdjust="0"/>
    <p:restoredTop sz="94615" autoAdjust="0"/>
  </p:normalViewPr>
  <p:slideViewPr>
    <p:cSldViewPr showGuides="1">
      <p:cViewPr varScale="1">
        <p:scale>
          <a:sx n="62" d="100"/>
          <a:sy n="62" d="100"/>
        </p:scale>
        <p:origin x="1416" y="28"/>
      </p:cViewPr>
      <p:guideLst>
        <p:guide orient="horz" pos="4059"/>
        <p:guide pos="2880"/>
        <p:guide pos="4326"/>
        <p:guide pos="2767"/>
        <p:guide pos="3759"/>
        <p:guide pos="2001"/>
        <p:guide pos="5687"/>
        <p:guide pos="3872"/>
        <p:guide pos="2738"/>
        <p:guide pos="3022"/>
        <p:guide orient="horz" pos="261"/>
        <p:guide orient="horz" pos="4320"/>
        <p:guide pos="2937"/>
        <p:guide pos="2823"/>
        <p:guide orient="horz" pos="3521"/>
        <p:guide pos="4354"/>
        <p:guide pos="3929"/>
        <p:guide pos="3787"/>
        <p:guide pos="1973"/>
        <p:guide pos="1888"/>
        <p:guide pos="3901"/>
        <p:guide pos="73"/>
        <p:guide pos="5375"/>
        <p:guide pos="4014"/>
        <p:guide pos="2965"/>
        <p:guide pos="2795"/>
        <p:guide pos="26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9" y="3"/>
            <a:ext cx="2945659" cy="496411"/>
          </a:xfrm>
          <a:prstGeom prst="rect">
            <a:avLst/>
          </a:prstGeom>
        </p:spPr>
        <p:txBody>
          <a:bodyPr vert="horz" lIns="91418" tIns="45711" rIns="91418" bIns="45711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77" y="3"/>
            <a:ext cx="2945659" cy="496411"/>
          </a:xfrm>
          <a:prstGeom prst="rect">
            <a:avLst/>
          </a:prstGeom>
        </p:spPr>
        <p:txBody>
          <a:bodyPr vert="horz" lIns="91418" tIns="45711" rIns="91418" bIns="45711" rtlCol="1"/>
          <a:lstStyle>
            <a:lvl1pPr algn="l">
              <a:defRPr sz="1200"/>
            </a:lvl1pPr>
          </a:lstStyle>
          <a:p>
            <a:fld id="{6410ABC8-CF99-4746-9AC5-31944841F099}" type="datetimeFigureOut">
              <a:rPr lang="he-IL" smtClean="0"/>
              <a:pPr/>
              <a:t>י"ג/אלול/תש"ף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8" tIns="45711" rIns="91418" bIns="45711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1"/>
          </a:xfrm>
          <a:prstGeom prst="rect">
            <a:avLst/>
          </a:prstGeom>
        </p:spPr>
        <p:txBody>
          <a:bodyPr vert="horz" lIns="91418" tIns="45711" rIns="91418" bIns="45711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019" y="9430095"/>
            <a:ext cx="2945659" cy="496411"/>
          </a:xfrm>
          <a:prstGeom prst="rect">
            <a:avLst/>
          </a:prstGeom>
        </p:spPr>
        <p:txBody>
          <a:bodyPr vert="horz" lIns="91418" tIns="45711" rIns="91418" bIns="45711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77" y="9430095"/>
            <a:ext cx="2945659" cy="496411"/>
          </a:xfrm>
          <a:prstGeom prst="rect">
            <a:avLst/>
          </a:prstGeom>
        </p:spPr>
        <p:txBody>
          <a:bodyPr vert="horz" lIns="91418" tIns="45711" rIns="91418" bIns="45711" rtlCol="1" anchor="b"/>
          <a:lstStyle>
            <a:lvl1pPr algn="l">
              <a:defRPr sz="1200"/>
            </a:lvl1pPr>
          </a:lstStyle>
          <a:p>
            <a:fld id="{0173AFFE-DE7A-47FB-8AD3-E80AFFE835E5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675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4009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3AFFE-DE7A-47FB-8AD3-E80AFFE835E5}" type="slidenum">
              <a:rPr kumimoji="0" lang="he-I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40095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23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66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14002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8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247044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BBE17-64DB-4FF4-90DC-FE5277D1DBB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367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35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180721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36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52754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BBE17-64DB-4FF4-90DC-FE5277D1DBB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070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BBE17-64DB-4FF4-90DC-FE5277D1DBB0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1014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50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3932959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 dirty="0"/>
          </a:p>
        </p:txBody>
      </p:sp>
      <p:sp>
        <p:nvSpPr>
          <p:cNvPr id="36868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6858" indent="-283407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3627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7078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0529" indent="-226725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80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47431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0882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54333" indent="-2267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defTabSz="906902">
              <a:spcBef>
                <a:spcPct val="0"/>
              </a:spcBef>
              <a:defRPr/>
            </a:pPr>
            <a:fld id="{3019BC59-7062-4AD5-B97B-397810A9BA87}" type="slidenum">
              <a:rPr lang="he-IL" altLang="he-IL" kern="0"/>
              <a:pPr algn="l" defTabSz="906902">
                <a:spcBef>
                  <a:spcPct val="0"/>
                </a:spcBef>
                <a:defRPr/>
              </a:pPr>
              <a:t>59</a:t>
            </a:fld>
            <a:endParaRPr lang="he-IL" altLang="he-IL" kern="0" dirty="0"/>
          </a:p>
        </p:txBody>
      </p:sp>
    </p:spTree>
    <p:extLst>
      <p:ext uri="{BB962C8B-B14F-4D97-AF65-F5344CB8AC3E}">
        <p14:creationId xmlns:p14="http://schemas.microsoft.com/office/powerpoint/2010/main" val="129495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EF1010-E4FA-4E05-BC2F-410CC373C347}" type="datetimeFigureOut">
              <a:rPr lang="he-IL" smtClean="0"/>
              <a:pPr/>
              <a:t>י"ג/אלול/תש"ף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C76A41-C59E-42F8-948D-1B69C41E1942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2650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179910" y="6477725"/>
            <a:ext cx="75213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>
                <a:solidFill>
                  <a:schemeClr val="bg1">
                    <a:lumMod val="75000"/>
                  </a:schemeClr>
                </a:solidFill>
              </a:rPr>
              <a:t>-</a:t>
            </a:r>
            <a:fld id="{71CE1926-A91A-4652-891E-DE737CDD344B}" type="slidenum">
              <a:rPr lang="he-IL" sz="2400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r>
              <a:rPr lang="he-IL" sz="2400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B3CD9BA-76EB-43FF-A479-07AE04D3E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773" y="4509301"/>
            <a:ext cx="71224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400" b="1" dirty="0"/>
              <a:t>ביטחון לאומי בעידן של תמורות ושינויים: יסודות ומושגים</a:t>
            </a:r>
          </a:p>
          <a:p>
            <a:pPr algn="ctr"/>
            <a:r>
              <a:rPr lang="he-IL" sz="2400" b="1" dirty="0"/>
              <a:t>שיעור מס' 2 [המערכת הגלובלית]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7B64232C-4DA3-4285-81C1-626D3DD52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723" y="5488859"/>
            <a:ext cx="2050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400" b="1" dirty="0"/>
              <a:t>ספטמבר 2020</a:t>
            </a:r>
          </a:p>
        </p:txBody>
      </p:sp>
      <p:pic>
        <p:nvPicPr>
          <p:cNvPr id="6" name="תמונה 5" descr="תמונה שמכילה שלט, ציור&#10;&#10;התיאור נוצר באופן אוטומטי">
            <a:extLst>
              <a:ext uri="{FF2B5EF4-FFF2-40B4-BE49-F238E27FC236}">
                <a16:creationId xmlns:a16="http://schemas.microsoft.com/office/drawing/2014/main" id="{957EC226-72EE-409C-8312-057807532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219" y="907476"/>
            <a:ext cx="7275563" cy="31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9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land - History - Year 1989">
            <a:extLst>
              <a:ext uri="{FF2B5EF4-FFF2-40B4-BE49-F238E27FC236}">
                <a16:creationId xmlns:a16="http://schemas.microsoft.com/office/drawing/2014/main" id="{7488A3EA-62F3-4753-959D-EAC404FA4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055C5E-9D6D-4A80-B81E-1443579A53BE}"/>
              </a:ext>
            </a:extLst>
          </p:cNvPr>
          <p:cNvSpPr txBox="1"/>
          <p:nvPr/>
        </p:nvSpPr>
        <p:spPr>
          <a:xfrm>
            <a:off x="3455092" y="0"/>
            <a:ext cx="569579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1989 – יוני – סולידריות זוכה בבחירות בפולין</a:t>
            </a:r>
          </a:p>
        </p:txBody>
      </p:sp>
    </p:spTree>
    <p:extLst>
      <p:ext uri="{BB962C8B-B14F-4D97-AF65-F5344CB8AC3E}">
        <p14:creationId xmlns:p14="http://schemas.microsoft.com/office/powerpoint/2010/main" val="1604048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ank Man | 100 Photographs | The Most Influential Images of All Time">
            <a:extLst>
              <a:ext uri="{FF2B5EF4-FFF2-40B4-BE49-F238E27FC236}">
                <a16:creationId xmlns:a16="http://schemas.microsoft.com/office/drawing/2014/main" id="{4CFDFCC3-9220-4AD8-B3AC-9E5CA03B6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8907585-CF86-424B-AF65-7EEB38BEA0F6}"/>
              </a:ext>
            </a:extLst>
          </p:cNvPr>
          <p:cNvSpPr txBox="1"/>
          <p:nvPr/>
        </p:nvSpPr>
        <p:spPr>
          <a:xfrm>
            <a:off x="5138245" y="0"/>
            <a:ext cx="401263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1989 – יוני – "המורד האלמוני"</a:t>
            </a:r>
          </a:p>
        </p:txBody>
      </p:sp>
    </p:spTree>
    <p:extLst>
      <p:ext uri="{BB962C8B-B14F-4D97-AF65-F5344CB8AC3E}">
        <p14:creationId xmlns:p14="http://schemas.microsoft.com/office/powerpoint/2010/main" val="420194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2B0D0CA-3C62-4A65-8FB9-A857DFE63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603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E1A304A-EC54-4752-A6A1-C1431981C751}"/>
              </a:ext>
            </a:extLst>
          </p:cNvPr>
          <p:cNvSpPr txBox="1"/>
          <p:nvPr/>
        </p:nvSpPr>
        <p:spPr>
          <a:xfrm>
            <a:off x="1973917" y="0"/>
            <a:ext cx="717696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1989 – אוקטובר – הונגריה הופכת לרפובליקה דמוקרטית</a:t>
            </a:r>
          </a:p>
        </p:txBody>
      </p:sp>
    </p:spTree>
    <p:extLst>
      <p:ext uri="{BB962C8B-B14F-4D97-AF65-F5344CB8AC3E}">
        <p14:creationId xmlns:p14="http://schemas.microsoft.com/office/powerpoint/2010/main" val="318787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fall of the Berlin Wall 30 years later - CNN Video">
            <a:extLst>
              <a:ext uri="{FF2B5EF4-FFF2-40B4-BE49-F238E27FC236}">
                <a16:creationId xmlns:a16="http://schemas.microsoft.com/office/drawing/2014/main" id="{1C87AB89-F262-4220-AA0B-0632F0A3B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A03E7A4-2441-42CE-AD11-7E76EE458D54}"/>
              </a:ext>
            </a:extLst>
          </p:cNvPr>
          <p:cNvSpPr txBox="1"/>
          <p:nvPr/>
        </p:nvSpPr>
        <p:spPr>
          <a:xfrm>
            <a:off x="4525897" y="0"/>
            <a:ext cx="462498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1989 – נובמבר – חומת ברלין נופלת</a:t>
            </a:r>
          </a:p>
        </p:txBody>
      </p:sp>
    </p:spTree>
    <p:extLst>
      <p:ext uri="{BB962C8B-B14F-4D97-AF65-F5344CB8AC3E}">
        <p14:creationId xmlns:p14="http://schemas.microsoft.com/office/powerpoint/2010/main" val="3579898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03E7A4-2441-42CE-AD11-7E76EE458D54}"/>
              </a:ext>
            </a:extLst>
          </p:cNvPr>
          <p:cNvSpPr txBox="1"/>
          <p:nvPr/>
        </p:nvSpPr>
        <p:spPr>
          <a:xfrm>
            <a:off x="2760991" y="0"/>
            <a:ext cx="638989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1989 – נובמבר – המשטר הקומוניסטי קורס בצ'כיה</a:t>
            </a:r>
          </a:p>
        </p:txBody>
      </p:sp>
      <p:pic>
        <p:nvPicPr>
          <p:cNvPr id="9218" name="Picture 2" descr="Czechoslovakia, Prague and a Century of Competing Cultural ...">
            <a:extLst>
              <a:ext uri="{FF2B5EF4-FFF2-40B4-BE49-F238E27FC236}">
                <a16:creationId xmlns:a16="http://schemas.microsoft.com/office/drawing/2014/main" id="{30E9B85B-17DC-45E9-A05F-CCA0D9914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9"/>
            <a:ext cx="9144000" cy="602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10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03E7A4-2441-42CE-AD11-7E76EE458D54}"/>
              </a:ext>
            </a:extLst>
          </p:cNvPr>
          <p:cNvSpPr txBox="1"/>
          <p:nvPr/>
        </p:nvSpPr>
        <p:spPr>
          <a:xfrm>
            <a:off x="2829920" y="0"/>
            <a:ext cx="632096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1989 – דצמבר – הוצאת בני הזוג </a:t>
            </a:r>
            <a:r>
              <a:rPr kumimoji="0" 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צ'אוצ'סקו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להורג</a:t>
            </a:r>
          </a:p>
        </p:txBody>
      </p:sp>
      <p:pic>
        <p:nvPicPr>
          <p:cNvPr id="10242" name="Picture 2" descr="The Ceausescus were placed against a wall and, before they could be blindfolded, shot multiple times by three soldiers. ">
            <a:extLst>
              <a:ext uri="{FF2B5EF4-FFF2-40B4-BE49-F238E27FC236}">
                <a16:creationId xmlns:a16="http://schemas.microsoft.com/office/drawing/2014/main" id="{17FE6681-5247-44B5-B59D-80D2FA673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2587"/>
            <a:ext cx="9144000" cy="60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08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03E7A4-2441-42CE-AD11-7E76EE458D54}"/>
              </a:ext>
            </a:extLst>
          </p:cNvPr>
          <p:cNvSpPr txBox="1"/>
          <p:nvPr/>
        </p:nvSpPr>
        <p:spPr>
          <a:xfrm>
            <a:off x="978452" y="0"/>
            <a:ext cx="817243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1989 – דצמבר – ההכרזה על סיום המלחמה הקרה (ועידת מלטה)</a:t>
            </a:r>
          </a:p>
        </p:txBody>
      </p:sp>
      <p:pic>
        <p:nvPicPr>
          <p:cNvPr id="10242" name="Picture 2" descr="The Ceausescus were placed against a wall and, before they could be blindfolded, shot multiple times by three soldiers. ">
            <a:extLst>
              <a:ext uri="{FF2B5EF4-FFF2-40B4-BE49-F238E27FC236}">
                <a16:creationId xmlns:a16="http://schemas.microsoft.com/office/drawing/2014/main" id="{17FE6681-5247-44B5-B59D-80D2FA673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2587"/>
            <a:ext cx="9144000" cy="60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15EC8827-7808-4D91-9BFD-423806BF4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" b="1162"/>
          <a:stretch/>
        </p:blipFill>
        <p:spPr bwMode="auto">
          <a:xfrm>
            <a:off x="0" y="412587"/>
            <a:ext cx="9150881" cy="60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70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ancis Fukuyama interview: “Socialism ought to come back”">
            <a:extLst>
              <a:ext uri="{FF2B5EF4-FFF2-40B4-BE49-F238E27FC236}">
                <a16:creationId xmlns:a16="http://schemas.microsoft.com/office/drawing/2014/main" id="{2B8924B2-8798-48D8-AA79-89114A4D6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3884068-979E-4128-B570-033B1C92D957}"/>
              </a:ext>
            </a:extLst>
          </p:cNvPr>
          <p:cNvSpPr txBox="1"/>
          <p:nvPr/>
        </p:nvSpPr>
        <p:spPr>
          <a:xfrm>
            <a:off x="2550998" y="0"/>
            <a:ext cx="659988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פרנסיס </a:t>
            </a:r>
            <a:r>
              <a:rPr kumimoji="0" 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פוּקוּיאמַה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– "קץ ההיסטוריה" (1989, 1992)</a:t>
            </a:r>
          </a:p>
        </p:txBody>
      </p:sp>
    </p:spTree>
    <p:extLst>
      <p:ext uri="{BB962C8B-B14F-4D97-AF65-F5344CB8AC3E}">
        <p14:creationId xmlns:p14="http://schemas.microsoft.com/office/powerpoint/2010/main" val="4272952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766C124-BA5D-4CBB-A0AB-88CF1849E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20162"/>
            <a:ext cx="89281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just" rtl="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"… [humanity has reached] not just ... the passing of a particular period of post-war history, but </a:t>
            </a: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end of history as such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That is, </a:t>
            </a: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end-point of mankind's ideological evolution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 universalization of </a:t>
            </a: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Western liberal democracy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the </a:t>
            </a:r>
            <a:r>
              <a:rPr lang="en-US" sz="2400" b="1" dirty="0">
                <a:solidFill>
                  <a:prstClr val="black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final form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human government."  …"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13CB31F-04F8-4605-BC6E-AA30A3B36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28" y="4750747"/>
            <a:ext cx="654290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l" rtl="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 Fukuyama,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End of History?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1989 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113D4A7-62A5-4B6F-9E4E-4DF4E44C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294" y="3888823"/>
            <a:ext cx="1794897" cy="25548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2839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9CD476FE-4C40-4572-A6C6-0DAA6EF79818}"/>
              </a:ext>
            </a:extLst>
          </p:cNvPr>
          <p:cNvSpPr txBox="1"/>
          <p:nvPr/>
        </p:nvSpPr>
        <p:spPr>
          <a:xfrm>
            <a:off x="1077838" y="0"/>
            <a:ext cx="807304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בתפיסת המערב – אנלוגיה לניצחון על הנאציזם והפשיזם (1945)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AB7D11F-50C8-485A-B1B4-434AE0176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6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מקורה, שולחן, לוח, גוזר&#10;&#10;התיאור נוצר באופן אוטומטי">
            <a:extLst>
              <a:ext uri="{FF2B5EF4-FFF2-40B4-BE49-F238E27FC236}">
                <a16:creationId xmlns:a16="http://schemas.microsoft.com/office/drawing/2014/main" id="{6A8F2CF2-4C29-4AB5-A151-1F2E2F46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4607" y="1865070"/>
            <a:ext cx="1982603" cy="1079207"/>
          </a:xfrm>
          <a:prstGeom prst="rect">
            <a:avLst/>
          </a:prstGeom>
        </p:spPr>
      </p:pic>
      <p:pic>
        <p:nvPicPr>
          <p:cNvPr id="20" name="תמונה 19" descr="תמונה שמכילה שלט, אלקטרוניקה, מעגל חשמלי, בניין&#10;&#10;התיאור נוצר באופן אוטומטי">
            <a:extLst>
              <a:ext uri="{FF2B5EF4-FFF2-40B4-BE49-F238E27FC236}">
                <a16:creationId xmlns:a16="http://schemas.microsoft.com/office/drawing/2014/main" id="{34805756-E491-4CE6-9D8D-76604EB04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209" y="5004924"/>
            <a:ext cx="1979975" cy="1169198"/>
          </a:xfrm>
          <a:prstGeom prst="rect">
            <a:avLst/>
          </a:prstGeom>
        </p:spPr>
      </p:pic>
      <p:pic>
        <p:nvPicPr>
          <p:cNvPr id="18" name="תמונה 17" descr="תמונה שמכילה אלקטרוניקה, מחשב, ישיבה, שולחן&#10;&#10;התיאור נוצר באופן אוטומטי">
            <a:extLst>
              <a:ext uri="{FF2B5EF4-FFF2-40B4-BE49-F238E27FC236}">
                <a16:creationId xmlns:a16="http://schemas.microsoft.com/office/drawing/2014/main" id="{6A841E5B-DEDF-4950-A939-193EEF432E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37" y="1855447"/>
            <a:ext cx="1978725" cy="1268841"/>
          </a:xfrm>
          <a:prstGeom prst="rect">
            <a:avLst/>
          </a:prstGeom>
        </p:spPr>
      </p:pic>
      <p:pic>
        <p:nvPicPr>
          <p:cNvPr id="16" name="תמונה 15" descr="תמונה שמכילה אדם, שלט, חוץ, אנשים&#10;&#10;התיאור נוצר באופן אוטומטי">
            <a:extLst>
              <a:ext uri="{FF2B5EF4-FFF2-40B4-BE49-F238E27FC236}">
                <a16:creationId xmlns:a16="http://schemas.microsoft.com/office/drawing/2014/main" id="{D566327D-92CB-46A0-95EA-3556CD86AA2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39" y="1873910"/>
            <a:ext cx="1985082" cy="1323388"/>
          </a:xfrm>
          <a:prstGeom prst="rect">
            <a:avLst/>
          </a:prstGeom>
        </p:spPr>
      </p:pic>
      <p:pic>
        <p:nvPicPr>
          <p:cNvPr id="14" name="תמונה 13" descr="תמונה שמכילה במה, ישיבה, גדול, אחזקה&#10;&#10;התיאור נוצר באופן אוטומטי">
            <a:extLst>
              <a:ext uri="{FF2B5EF4-FFF2-40B4-BE49-F238E27FC236}">
                <a16:creationId xmlns:a16="http://schemas.microsoft.com/office/drawing/2014/main" id="{025A6D99-E812-429D-A711-19B86ABFB6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1209" y="1855448"/>
            <a:ext cx="1983107" cy="1069769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2550C33-B5E5-4904-B9B6-1BFB7ED24F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37" y="289695"/>
            <a:ext cx="1982175" cy="1123412"/>
          </a:xfrm>
          <a:prstGeom prst="rect">
            <a:avLst/>
          </a:prstGeom>
          <a:ln>
            <a:noFill/>
          </a:ln>
        </p:spPr>
      </p:pic>
      <p:pic>
        <p:nvPicPr>
          <p:cNvPr id="11" name="תמונה 10" descr="תמונה שמכילה כוכב, פירות&#10;&#10;התיאור נוצר באופן אוטומטי">
            <a:extLst>
              <a:ext uri="{FF2B5EF4-FFF2-40B4-BE49-F238E27FC236}">
                <a16:creationId xmlns:a16="http://schemas.microsoft.com/office/drawing/2014/main" id="{F3381FAA-C7DA-4781-A943-6567A69C658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" y="3439500"/>
            <a:ext cx="1979805" cy="123856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31E0AD-31C3-4CB3-B506-4B5773246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7987" y="293823"/>
            <a:ext cx="1980615" cy="130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D158C4-906E-4E99-AB97-8C82B0A32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45370" y="283527"/>
            <a:ext cx="1984246" cy="131669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for post">
            <a:extLst>
              <a:ext uri="{FF2B5EF4-FFF2-40B4-BE49-F238E27FC236}">
                <a16:creationId xmlns:a16="http://schemas.microsoft.com/office/drawing/2014/main" id="{631AA4AE-75F1-48E9-8FDF-7C058BBDE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633" y="289002"/>
            <a:ext cx="1971972" cy="106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91581084.weebly.com/uploads/1/6/0/2/16022490/3482609_orig.jpg?317">
            <a:extLst>
              <a:ext uri="{FF2B5EF4-FFF2-40B4-BE49-F238E27FC236}">
                <a16:creationId xmlns:a16="http://schemas.microsoft.com/office/drawing/2014/main" id="{94879A09-E87C-4381-B1F6-ADFADBF3E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1984" y="3439500"/>
            <a:ext cx="1979200" cy="11868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ationalsecurity.news/wp-content/uploads/sites/23/2015/12/Iran_missile.jpg">
            <a:extLst>
              <a:ext uri="{FF2B5EF4-FFF2-40B4-BE49-F238E27FC236}">
                <a16:creationId xmlns:a16="http://schemas.microsoft.com/office/drawing/2014/main" id="{54287173-C8DD-436F-B05A-F2B813204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8555" y="3434259"/>
            <a:ext cx="1984682" cy="11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מלבן 90"/>
          <p:cNvSpPr/>
          <p:nvPr/>
        </p:nvSpPr>
        <p:spPr>
          <a:xfrm>
            <a:off x="138669" y="28565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מלבן 91"/>
          <p:cNvSpPr/>
          <p:nvPr/>
        </p:nvSpPr>
        <p:spPr>
          <a:xfrm>
            <a:off x="2440246" y="28565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מלבן 92"/>
          <p:cNvSpPr/>
          <p:nvPr/>
        </p:nvSpPr>
        <p:spPr>
          <a:xfrm>
            <a:off x="4743184" y="28565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מלבן 93"/>
          <p:cNvSpPr/>
          <p:nvPr/>
        </p:nvSpPr>
        <p:spPr>
          <a:xfrm>
            <a:off x="7048308" y="28565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מלבן 94"/>
          <p:cNvSpPr/>
          <p:nvPr/>
        </p:nvSpPr>
        <p:spPr>
          <a:xfrm>
            <a:off x="7048308" y="1326152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מבוא ומושגי יסוד</a:t>
            </a:r>
          </a:p>
        </p:txBody>
      </p:sp>
      <p:sp>
        <p:nvSpPr>
          <p:cNvPr id="96" name="מלבן 95"/>
          <p:cNvSpPr/>
          <p:nvPr/>
        </p:nvSpPr>
        <p:spPr>
          <a:xfrm>
            <a:off x="4743184" y="1326152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המערכת הגלובלית</a:t>
            </a:r>
          </a:p>
        </p:txBody>
      </p:sp>
      <p:sp>
        <p:nvSpPr>
          <p:cNvPr id="97" name="מלבן 96"/>
          <p:cNvSpPr/>
          <p:nvPr/>
        </p:nvSpPr>
        <p:spPr>
          <a:xfrm>
            <a:off x="2440246" y="1326152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המערכת האזורית</a:t>
            </a:r>
          </a:p>
        </p:txBody>
      </p:sp>
      <p:sp>
        <p:nvSpPr>
          <p:cNvPr id="98" name="מלבן 97"/>
          <p:cNvSpPr/>
          <p:nvPr/>
        </p:nvSpPr>
        <p:spPr>
          <a:xfrm>
            <a:off x="138669" y="1326152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חשיבה וקבלת החלטות</a:t>
            </a:r>
          </a:p>
        </p:txBody>
      </p:sp>
      <p:sp>
        <p:nvSpPr>
          <p:cNvPr id="99" name="מלבן 98"/>
          <p:cNvSpPr/>
          <p:nvPr/>
        </p:nvSpPr>
        <p:spPr>
          <a:xfrm>
            <a:off x="8632319" y="28565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מלבן 99"/>
          <p:cNvSpPr/>
          <p:nvPr/>
        </p:nvSpPr>
        <p:spPr>
          <a:xfrm>
            <a:off x="6327195" y="28565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מלבן 100"/>
          <p:cNvSpPr/>
          <p:nvPr/>
        </p:nvSpPr>
        <p:spPr>
          <a:xfrm>
            <a:off x="4024257" y="28565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2" name="מלבן 101"/>
          <p:cNvSpPr/>
          <p:nvPr/>
        </p:nvSpPr>
        <p:spPr>
          <a:xfrm>
            <a:off x="1722680" y="28565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8" name="מלבן 117"/>
          <p:cNvSpPr/>
          <p:nvPr/>
        </p:nvSpPr>
        <p:spPr>
          <a:xfrm>
            <a:off x="4749811" y="1859957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מלבן 118"/>
          <p:cNvSpPr/>
          <p:nvPr/>
        </p:nvSpPr>
        <p:spPr>
          <a:xfrm>
            <a:off x="7048308" y="1859957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מלבן 119"/>
          <p:cNvSpPr/>
          <p:nvPr/>
        </p:nvSpPr>
        <p:spPr>
          <a:xfrm>
            <a:off x="7048308" y="2900454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בטל"מ</a:t>
            </a: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בעידן פוסט-אמת</a:t>
            </a:r>
          </a:p>
        </p:txBody>
      </p:sp>
      <p:sp>
        <p:nvSpPr>
          <p:cNvPr id="121" name="מלבן 120"/>
          <p:cNvSpPr/>
          <p:nvPr/>
        </p:nvSpPr>
        <p:spPr>
          <a:xfrm>
            <a:off x="4751594" y="2900454"/>
            <a:ext cx="1978022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כלכלה פוליטית</a:t>
            </a:r>
          </a:p>
        </p:txBody>
      </p:sp>
      <p:sp>
        <p:nvSpPr>
          <p:cNvPr id="123" name="מלבן 122"/>
          <p:cNvSpPr/>
          <p:nvPr/>
        </p:nvSpPr>
        <p:spPr>
          <a:xfrm>
            <a:off x="8632319" y="1859958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4" name="מלבן 123"/>
          <p:cNvSpPr/>
          <p:nvPr/>
        </p:nvSpPr>
        <p:spPr>
          <a:xfrm>
            <a:off x="6333822" y="1859958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7" name="מלבן 116"/>
          <p:cNvSpPr/>
          <p:nvPr/>
        </p:nvSpPr>
        <p:spPr>
          <a:xfrm>
            <a:off x="2450442" y="1858300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" name="מלבן 121"/>
          <p:cNvSpPr/>
          <p:nvPr/>
        </p:nvSpPr>
        <p:spPr>
          <a:xfrm>
            <a:off x="2450722" y="2900454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חברות בנות זמננו</a:t>
            </a:r>
          </a:p>
        </p:txBody>
      </p:sp>
      <p:sp>
        <p:nvSpPr>
          <p:cNvPr id="125" name="מלבן 124"/>
          <p:cNvSpPr/>
          <p:nvPr/>
        </p:nvSpPr>
        <p:spPr>
          <a:xfrm>
            <a:off x="4024257" y="1859958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6" name="מלבן 125"/>
          <p:cNvSpPr/>
          <p:nvPr/>
        </p:nvSpPr>
        <p:spPr>
          <a:xfrm>
            <a:off x="138669" y="1859957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מלבן 126"/>
          <p:cNvSpPr/>
          <p:nvPr/>
        </p:nvSpPr>
        <p:spPr>
          <a:xfrm>
            <a:off x="138669" y="2900454"/>
            <a:ext cx="1979805" cy="30890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משטר</a:t>
            </a:r>
          </a:p>
        </p:txBody>
      </p:sp>
      <p:sp>
        <p:nvSpPr>
          <p:cNvPr id="128" name="מלבן 127"/>
          <p:cNvSpPr/>
          <p:nvPr/>
        </p:nvSpPr>
        <p:spPr>
          <a:xfrm>
            <a:off x="1722680" y="1859958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77" name="Picture 6" descr="http://cdn.arstechnica.net/wp-content/uploads/2011/04/cyber-war-button-ars.jp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41559" y="3439552"/>
            <a:ext cx="1980220" cy="13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מלבן 143"/>
          <p:cNvSpPr/>
          <p:nvPr/>
        </p:nvSpPr>
        <p:spPr>
          <a:xfrm>
            <a:off x="138669" y="3435132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6" name="מלבן 145"/>
          <p:cNvSpPr/>
          <p:nvPr/>
        </p:nvSpPr>
        <p:spPr>
          <a:xfrm>
            <a:off x="2440246" y="3435132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7" name="מלבן 146"/>
          <p:cNvSpPr/>
          <p:nvPr/>
        </p:nvSpPr>
        <p:spPr>
          <a:xfrm>
            <a:off x="4743184" y="3435132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8" name="מלבן 147"/>
          <p:cNvSpPr/>
          <p:nvPr/>
        </p:nvSpPr>
        <p:spPr>
          <a:xfrm>
            <a:off x="7048308" y="3435132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9" name="מלבן 148"/>
          <p:cNvSpPr/>
          <p:nvPr/>
        </p:nvSpPr>
        <p:spPr>
          <a:xfrm>
            <a:off x="7048308" y="5004925"/>
            <a:ext cx="1979805" cy="1349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0" name="מלבן 149"/>
          <p:cNvSpPr/>
          <p:nvPr/>
        </p:nvSpPr>
        <p:spPr>
          <a:xfrm>
            <a:off x="7048308" y="4503711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מדינאות ודיפלומטיה</a:t>
            </a:r>
          </a:p>
        </p:txBody>
      </p:sp>
      <p:sp>
        <p:nvSpPr>
          <p:cNvPr id="151" name="מלבן 150"/>
          <p:cNvSpPr/>
          <p:nvPr/>
        </p:nvSpPr>
        <p:spPr>
          <a:xfrm>
            <a:off x="4743184" y="4503711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הגנה לאומית (1)</a:t>
            </a:r>
          </a:p>
        </p:txBody>
      </p:sp>
      <p:sp>
        <p:nvSpPr>
          <p:cNvPr id="152" name="מלבן 151"/>
          <p:cNvSpPr/>
          <p:nvPr/>
        </p:nvSpPr>
        <p:spPr>
          <a:xfrm>
            <a:off x="2440246" y="4503711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הגנה לאומית (2)</a:t>
            </a:r>
          </a:p>
        </p:txBody>
      </p:sp>
      <p:sp>
        <p:nvSpPr>
          <p:cNvPr id="153" name="מלבן 152"/>
          <p:cNvSpPr/>
          <p:nvPr/>
        </p:nvSpPr>
        <p:spPr>
          <a:xfrm>
            <a:off x="138669" y="4503711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משבר הקורונה</a:t>
            </a:r>
          </a:p>
        </p:txBody>
      </p:sp>
      <p:sp>
        <p:nvSpPr>
          <p:cNvPr id="154" name="מלבן 153"/>
          <p:cNvSpPr/>
          <p:nvPr/>
        </p:nvSpPr>
        <p:spPr>
          <a:xfrm>
            <a:off x="7048308" y="6073504"/>
            <a:ext cx="1979805" cy="28082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בטל"מ</a:t>
            </a:r>
            <a:r>
              <a:rPr lang="he-IL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במאה ה-21</a:t>
            </a:r>
            <a:endParaRPr kumimoji="0" lang="he-IL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5" name="מלבן 154"/>
          <p:cNvSpPr/>
          <p:nvPr/>
        </p:nvSpPr>
        <p:spPr>
          <a:xfrm>
            <a:off x="8632319" y="3435133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6" name="מלבן 155"/>
          <p:cNvSpPr/>
          <p:nvPr/>
        </p:nvSpPr>
        <p:spPr>
          <a:xfrm>
            <a:off x="6327195" y="3435133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7" name="מלבן 156"/>
          <p:cNvSpPr/>
          <p:nvPr/>
        </p:nvSpPr>
        <p:spPr>
          <a:xfrm>
            <a:off x="4024257" y="3435133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8" name="מלבן 157"/>
          <p:cNvSpPr/>
          <p:nvPr/>
        </p:nvSpPr>
        <p:spPr>
          <a:xfrm>
            <a:off x="1722680" y="3435133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9" name="מלבן 158"/>
          <p:cNvSpPr/>
          <p:nvPr/>
        </p:nvSpPr>
        <p:spPr>
          <a:xfrm>
            <a:off x="8632319" y="5004926"/>
            <a:ext cx="395794" cy="2243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DFB502B9-03B9-44A7-9228-FF9503589BEA}"/>
              </a:ext>
            </a:extLst>
          </p:cNvPr>
          <p:cNvSpPr/>
          <p:nvPr/>
        </p:nvSpPr>
        <p:spPr>
          <a:xfrm>
            <a:off x="4492264" y="-287966"/>
            <a:ext cx="2496641" cy="249664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08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e Liberal Order Is More Than a Myth | Foreign Affairs">
            <a:extLst>
              <a:ext uri="{FF2B5EF4-FFF2-40B4-BE49-F238E27FC236}">
                <a16:creationId xmlns:a16="http://schemas.microsoft.com/office/drawing/2014/main" id="{518FF80A-612B-4307-B12C-DA4EA0BE6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10E8EAE8-69C7-4864-971B-3EAA7B9D1C0C}"/>
              </a:ext>
            </a:extLst>
          </p:cNvPr>
          <p:cNvSpPr txBox="1"/>
          <p:nvPr/>
        </p:nvSpPr>
        <p:spPr>
          <a:xfrm>
            <a:off x="3783707" y="0"/>
            <a:ext cx="536717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"הרעיון הליברלי" – המוסדות הבינלאומיים</a:t>
            </a:r>
          </a:p>
        </p:txBody>
      </p:sp>
    </p:spTree>
    <p:extLst>
      <p:ext uri="{BB962C8B-B14F-4D97-AF65-F5344CB8AC3E}">
        <p14:creationId xmlns:p14="http://schemas.microsoft.com/office/powerpoint/2010/main" val="3567545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E6118A9C-C0B0-4496-AC6D-58E1FABF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98573CAA-D88D-42BE-8967-1564E556ED1A}"/>
              </a:ext>
            </a:extLst>
          </p:cNvPr>
          <p:cNvSpPr txBox="1"/>
          <p:nvPr/>
        </p:nvSpPr>
        <p:spPr>
          <a:xfrm>
            <a:off x="342059" y="0"/>
            <a:ext cx="880882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"הרעיון הליברלי" – זכויות אדם אוניברסליות, בסיסיות, שוות ומוחלטות</a:t>
            </a:r>
          </a:p>
        </p:txBody>
      </p:sp>
    </p:spTree>
    <p:extLst>
      <p:ext uri="{BB962C8B-B14F-4D97-AF65-F5344CB8AC3E}">
        <p14:creationId xmlns:p14="http://schemas.microsoft.com/office/powerpoint/2010/main" val="3172711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 Elects Judges to International Court of Justice | Voice of ...">
            <a:extLst>
              <a:ext uri="{FF2B5EF4-FFF2-40B4-BE49-F238E27FC236}">
                <a16:creationId xmlns:a16="http://schemas.microsoft.com/office/drawing/2014/main" id="{138539C2-C66E-4E08-8FF7-F464317C9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6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D3AC1E3E-93C1-4067-8A42-8234E5F0DD3E}"/>
              </a:ext>
            </a:extLst>
          </p:cNvPr>
          <p:cNvSpPr txBox="1"/>
          <p:nvPr/>
        </p:nvSpPr>
        <p:spPr>
          <a:xfrm>
            <a:off x="4790393" y="0"/>
            <a:ext cx="436048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"הרעיון הליברלי" – מנגנוני אכיפה</a:t>
            </a:r>
          </a:p>
        </p:txBody>
      </p:sp>
    </p:spTree>
    <p:extLst>
      <p:ext uri="{BB962C8B-B14F-4D97-AF65-F5344CB8AC3E}">
        <p14:creationId xmlns:p14="http://schemas.microsoft.com/office/powerpoint/2010/main" val="2348471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98573CAA-D88D-42BE-8967-1564E556ED1A}"/>
              </a:ext>
            </a:extLst>
          </p:cNvPr>
          <p:cNvSpPr txBox="1"/>
          <p:nvPr/>
        </p:nvSpPr>
        <p:spPr>
          <a:xfrm>
            <a:off x="1598814" y="0"/>
            <a:ext cx="755206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"הרעיון הליברלי" – גלובליזציה | כלכלית, תרבותית ופוליטית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B50850-9C8F-4362-853F-23AA884C1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91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98573CAA-D88D-42BE-8967-1564E556ED1A}"/>
              </a:ext>
            </a:extLst>
          </p:cNvPr>
          <p:cNvSpPr txBox="1"/>
          <p:nvPr/>
        </p:nvSpPr>
        <p:spPr>
          <a:xfrm>
            <a:off x="3541654" y="0"/>
            <a:ext cx="560922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"הרעיון הליברלי" – כלכלת שוק קפיטליסטית</a:t>
            </a:r>
          </a:p>
        </p:txBody>
      </p:sp>
      <p:pic>
        <p:nvPicPr>
          <p:cNvPr id="3" name="תמונה 2" descr="תמונה שמכילה מקורה, שולחן, לוח, גוזר&#10;&#10;התיאור נוצר באופן אוטומטי">
            <a:extLst>
              <a:ext uri="{FF2B5EF4-FFF2-40B4-BE49-F238E27FC236}">
                <a16:creationId xmlns:a16="http://schemas.microsoft.com/office/drawing/2014/main" id="{D5268EA0-4CFE-4F9C-8CE6-F3187EDB97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13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98573CAA-D88D-42BE-8967-1564E556ED1A}"/>
              </a:ext>
            </a:extLst>
          </p:cNvPr>
          <p:cNvSpPr txBox="1"/>
          <p:nvPr/>
        </p:nvSpPr>
        <p:spPr>
          <a:xfrm>
            <a:off x="2358637" y="0"/>
            <a:ext cx="679224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"הרעיון הליברלי" – מערכת פוליטית פתוחה ותחרותית</a:t>
            </a:r>
          </a:p>
        </p:txBody>
      </p:sp>
      <p:pic>
        <p:nvPicPr>
          <p:cNvPr id="7" name="תמונה 6" descr="תמונה שמכילה חזית, מחשב נישא, אישה, שולחן&#10;&#10;התיאור נוצר באופן אוטומטי">
            <a:extLst>
              <a:ext uri="{FF2B5EF4-FFF2-40B4-BE49-F238E27FC236}">
                <a16:creationId xmlns:a16="http://schemas.microsoft.com/office/drawing/2014/main" id="{3699F7F2-4F64-4C13-A9D2-3F6048153C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42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0/04/USAF_F-16A_F-15C_F-15E_Desert_Storm_edit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7192" y="0"/>
            <a:ext cx="692369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1991 – מלחמת המפרץ הראשונה | "הרגע החד קוטבי"</a:t>
            </a:r>
          </a:p>
        </p:txBody>
      </p:sp>
    </p:spTree>
    <p:extLst>
      <p:ext uri="{BB962C8B-B14F-4D97-AF65-F5344CB8AC3E}">
        <p14:creationId xmlns:p14="http://schemas.microsoft.com/office/powerpoint/2010/main" val="1336902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ew York Times OTD Twitter वर: &quot;The front page #OTD in 1991 ...">
            <a:extLst>
              <a:ext uri="{FF2B5EF4-FFF2-40B4-BE49-F238E27FC236}">
                <a16:creationId xmlns:a16="http://schemas.microsoft.com/office/drawing/2014/main" id="{E1DB051D-0C75-41CD-86FF-2628484C8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766763"/>
            <a:ext cx="843915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68B84C6-D508-40C5-ACBA-AFDC42A98B4B}"/>
              </a:ext>
            </a:extLst>
          </p:cNvPr>
          <p:cNvSpPr txBox="1"/>
          <p:nvPr/>
        </p:nvSpPr>
        <p:spPr>
          <a:xfrm>
            <a:off x="2268869" y="0"/>
            <a:ext cx="688201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1991 – דצמבר – </a:t>
            </a:r>
            <a:r>
              <a:rPr kumimoji="0" 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גורבצ'ב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מתפטר | בריה"מ מתמוטטת</a:t>
            </a:r>
          </a:p>
        </p:txBody>
      </p:sp>
    </p:spTree>
    <p:extLst>
      <p:ext uri="{BB962C8B-B14F-4D97-AF65-F5344CB8AC3E}">
        <p14:creationId xmlns:p14="http://schemas.microsoft.com/office/powerpoint/2010/main" val="2273899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cdn.theatlantic.com/assets/media/img/posts/kosovobanner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9480"/>
            <a:ext cx="9144000" cy="60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4801" y="0"/>
            <a:ext cx="371608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1999 – המלחמה ביוגוסלביה</a:t>
            </a:r>
          </a:p>
        </p:txBody>
      </p:sp>
    </p:spTree>
    <p:extLst>
      <p:ext uri="{BB962C8B-B14F-4D97-AF65-F5344CB8AC3E}">
        <p14:creationId xmlns:p14="http://schemas.microsoft.com/office/powerpoint/2010/main" val="1648006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06626" y="0"/>
            <a:ext cx="594425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1999 – המלחמה ביוגוסלביה – </a:t>
            </a:r>
            <a:r>
              <a:rPr lang="he-IL" dirty="0" err="1"/>
              <a:t>מילושביץ</a:t>
            </a:r>
            <a:r>
              <a:rPr lang="he-IL" dirty="0"/>
              <a:t> בהאג</a:t>
            </a:r>
          </a:p>
        </p:txBody>
      </p:sp>
      <p:pic>
        <p:nvPicPr>
          <p:cNvPr id="2" name="Picture 2" descr="http://visegradpost.com/wp-content/uploads/2016/08/milosevic.jpg">
            <a:extLst>
              <a:ext uri="{FF2B5EF4-FFF2-40B4-BE49-F238E27FC236}">
                <a16:creationId xmlns:a16="http://schemas.microsoft.com/office/drawing/2014/main" id="{3F7AE76E-70AA-45EF-A851-9427007C8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411583"/>
            <a:ext cx="9144001" cy="603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8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>
            <a:extLst>
              <a:ext uri="{FF2B5EF4-FFF2-40B4-BE49-F238E27FC236}">
                <a16:creationId xmlns:a16="http://schemas.microsoft.com/office/drawing/2014/main" id="{7F746604-B5A9-461A-B4F9-60BCDBA868FB}"/>
              </a:ext>
            </a:extLst>
          </p:cNvPr>
          <p:cNvSpPr/>
          <p:nvPr/>
        </p:nvSpPr>
        <p:spPr>
          <a:xfrm>
            <a:off x="3085036" y="1862158"/>
            <a:ext cx="2981687" cy="298168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חץ: ימינה 19">
            <a:extLst>
              <a:ext uri="{FF2B5EF4-FFF2-40B4-BE49-F238E27FC236}">
                <a16:creationId xmlns:a16="http://schemas.microsoft.com/office/drawing/2014/main" id="{04676560-A12E-4B09-A837-A4442B7C277B}"/>
              </a:ext>
            </a:extLst>
          </p:cNvPr>
          <p:cNvSpPr/>
          <p:nvPr/>
        </p:nvSpPr>
        <p:spPr>
          <a:xfrm rot="1813839">
            <a:off x="1898618" y="843668"/>
            <a:ext cx="2219325" cy="2352675"/>
          </a:xfrm>
          <a:prstGeom prst="rightArrow">
            <a:avLst>
              <a:gd name="adj1" fmla="val 84009"/>
              <a:gd name="adj2" fmla="val 736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חץ: ימינה 17">
            <a:extLst>
              <a:ext uri="{FF2B5EF4-FFF2-40B4-BE49-F238E27FC236}">
                <a16:creationId xmlns:a16="http://schemas.microsoft.com/office/drawing/2014/main" id="{B6DDE434-520A-4BB7-8ABF-F7480EE6DD59}"/>
              </a:ext>
            </a:extLst>
          </p:cNvPr>
          <p:cNvSpPr/>
          <p:nvPr/>
        </p:nvSpPr>
        <p:spPr>
          <a:xfrm rot="19644432" flipV="1">
            <a:off x="1904007" y="3639634"/>
            <a:ext cx="2219325" cy="2352675"/>
          </a:xfrm>
          <a:prstGeom prst="rightArrow">
            <a:avLst>
              <a:gd name="adj1" fmla="val 84009"/>
              <a:gd name="adj2" fmla="val 736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 sz="240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חץ: ימינה 2">
            <a:extLst>
              <a:ext uri="{FF2B5EF4-FFF2-40B4-BE49-F238E27FC236}">
                <a16:creationId xmlns:a16="http://schemas.microsoft.com/office/drawing/2014/main" id="{E503FBC2-ACE8-412B-834B-685BFD1E7A78}"/>
              </a:ext>
            </a:extLst>
          </p:cNvPr>
          <p:cNvSpPr/>
          <p:nvPr/>
        </p:nvSpPr>
        <p:spPr>
          <a:xfrm rot="19786161" flipH="1">
            <a:off x="5043865" y="843670"/>
            <a:ext cx="2219325" cy="2352675"/>
          </a:xfrm>
          <a:prstGeom prst="rightArrow">
            <a:avLst>
              <a:gd name="adj1" fmla="val 84009"/>
              <a:gd name="adj2" fmla="val 73605"/>
            </a:avLst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חץ: ימינה 4">
            <a:extLst>
              <a:ext uri="{FF2B5EF4-FFF2-40B4-BE49-F238E27FC236}">
                <a16:creationId xmlns:a16="http://schemas.microsoft.com/office/drawing/2014/main" id="{36FF6DBA-37FB-4897-9E5C-2A90B7161EE8}"/>
              </a:ext>
            </a:extLst>
          </p:cNvPr>
          <p:cNvSpPr/>
          <p:nvPr/>
        </p:nvSpPr>
        <p:spPr>
          <a:xfrm rot="1813839" flipH="1" flipV="1">
            <a:off x="5043865" y="3653399"/>
            <a:ext cx="2219325" cy="2352675"/>
          </a:xfrm>
          <a:prstGeom prst="rightArrow">
            <a:avLst>
              <a:gd name="adj1" fmla="val 84009"/>
              <a:gd name="adj2" fmla="val 73605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 sz="240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A1D6C6E-BEFC-480C-8909-06C45DF436D3}"/>
              </a:ext>
            </a:extLst>
          </p:cNvPr>
          <p:cNvSpPr txBox="1"/>
          <p:nvPr/>
        </p:nvSpPr>
        <p:spPr>
          <a:xfrm>
            <a:off x="6160275" y="1419780"/>
            <a:ext cx="252344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המערכת הגלובלית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75BBA12-0F96-47FA-B4D6-83FB576B2A83}"/>
              </a:ext>
            </a:extLst>
          </p:cNvPr>
          <p:cNvSpPr txBox="1"/>
          <p:nvPr/>
        </p:nvSpPr>
        <p:spPr>
          <a:xfrm>
            <a:off x="547090" y="1419780"/>
            <a:ext cx="23663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>
            <a:defPPr>
              <a:defRPr lang="he-I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defRPr>
            </a:lvl1pPr>
          </a:lstStyle>
          <a:p>
            <a:r>
              <a:rPr lang="he-IL" dirty="0"/>
              <a:t>המערכת האזורית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D69F834-1A88-41A3-8F7C-28E5E5F3A2A6}"/>
              </a:ext>
            </a:extLst>
          </p:cNvPr>
          <p:cNvSpPr txBox="1"/>
          <p:nvPr/>
        </p:nvSpPr>
        <p:spPr>
          <a:xfrm>
            <a:off x="547090" y="4932200"/>
            <a:ext cx="18357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>
            <a:defPPr>
              <a:defRPr lang="he-I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defRPr>
            </a:lvl1pPr>
          </a:lstStyle>
          <a:p>
            <a:r>
              <a:rPr lang="he-IL" dirty="0"/>
              <a:t>דפוסי חשיבה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297740BA-CA7E-4E2E-A7D1-0100D15873F4}"/>
              </a:ext>
            </a:extLst>
          </p:cNvPr>
          <p:cNvSpPr txBox="1"/>
          <p:nvPr/>
        </p:nvSpPr>
        <p:spPr>
          <a:xfrm>
            <a:off x="6258059" y="4932200"/>
            <a:ext cx="24256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המערכת הלאומית</a:t>
            </a:r>
          </a:p>
        </p:txBody>
      </p:sp>
      <p:sp>
        <p:nvSpPr>
          <p:cNvPr id="4" name="אליפסה 3">
            <a:extLst>
              <a:ext uri="{FF2B5EF4-FFF2-40B4-BE49-F238E27FC236}">
                <a16:creationId xmlns:a16="http://schemas.microsoft.com/office/drawing/2014/main" id="{06570F4E-2207-421C-A02B-69B4A07087E6}"/>
              </a:ext>
            </a:extLst>
          </p:cNvPr>
          <p:cNvSpPr/>
          <p:nvPr/>
        </p:nvSpPr>
        <p:spPr>
          <a:xfrm>
            <a:off x="7151969" y="672402"/>
            <a:ext cx="540060" cy="54006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603F966F-D5EA-4915-B1DD-D2E48B338348}"/>
              </a:ext>
            </a:extLst>
          </p:cNvPr>
          <p:cNvSpPr/>
          <p:nvPr/>
        </p:nvSpPr>
        <p:spPr>
          <a:xfrm>
            <a:off x="7151969" y="5606625"/>
            <a:ext cx="540060" cy="5400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6594A321-24EE-48EF-984D-536ACA34B366}"/>
              </a:ext>
            </a:extLst>
          </p:cNvPr>
          <p:cNvSpPr/>
          <p:nvPr/>
        </p:nvSpPr>
        <p:spPr>
          <a:xfrm>
            <a:off x="1426898" y="672402"/>
            <a:ext cx="540060" cy="5400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אליפסה 15">
            <a:extLst>
              <a:ext uri="{FF2B5EF4-FFF2-40B4-BE49-F238E27FC236}">
                <a16:creationId xmlns:a16="http://schemas.microsoft.com/office/drawing/2014/main" id="{A8FA4B17-D31D-4D73-A6C0-1DEC9C3E30CC}"/>
              </a:ext>
            </a:extLst>
          </p:cNvPr>
          <p:cNvSpPr/>
          <p:nvPr/>
        </p:nvSpPr>
        <p:spPr>
          <a:xfrm>
            <a:off x="1426898" y="5606625"/>
            <a:ext cx="540060" cy="5400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dirty="0">
                <a:solidFill>
                  <a:schemeClr val="bg1">
                    <a:lumMod val="50000"/>
                  </a:schemeClr>
                </a:solidFill>
                <a:latin typeface="Calibri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39BB7C9-F1C8-45B6-A169-E88901979B78}"/>
              </a:ext>
            </a:extLst>
          </p:cNvPr>
          <p:cNvSpPr txBox="1"/>
          <p:nvPr/>
        </p:nvSpPr>
        <p:spPr>
          <a:xfrm>
            <a:off x="8799164" y="2696077"/>
            <a:ext cx="1847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E411CE5-5139-4E7A-9CFA-8E6FE878FE7E}"/>
              </a:ext>
            </a:extLst>
          </p:cNvPr>
          <p:cNvSpPr txBox="1"/>
          <p:nvPr/>
        </p:nvSpPr>
        <p:spPr>
          <a:xfrm>
            <a:off x="3369947" y="2489985"/>
            <a:ext cx="2419252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400" b="1" dirty="0"/>
              <a:t>אתגרי</a:t>
            </a:r>
          </a:p>
          <a:p>
            <a:pPr algn="ctr"/>
            <a:r>
              <a:rPr lang="he-IL" sz="2400" b="1" dirty="0"/>
              <a:t>ביטחון לאומי</a:t>
            </a:r>
          </a:p>
          <a:p>
            <a:pPr algn="ctr"/>
            <a:r>
              <a:rPr lang="he-IL" sz="2400" b="1" dirty="0"/>
              <a:t>(</a:t>
            </a:r>
            <a:r>
              <a:rPr lang="he-IL" sz="2400" b="1" dirty="0" err="1"/>
              <a:t>בטל"מ</a:t>
            </a:r>
            <a:r>
              <a:rPr lang="he-IL" sz="2400" b="1" dirty="0"/>
              <a:t>)</a:t>
            </a:r>
          </a:p>
          <a:p>
            <a:pPr algn="ctr"/>
            <a:r>
              <a:rPr lang="he-IL" sz="2400" b="1" dirty="0"/>
              <a:t>איומים והזדמנויות</a:t>
            </a:r>
          </a:p>
        </p:txBody>
      </p:sp>
    </p:spTree>
    <p:extLst>
      <p:ext uri="{BB962C8B-B14F-4D97-AF65-F5344CB8AC3E}">
        <p14:creationId xmlns:p14="http://schemas.microsoft.com/office/powerpoint/2010/main" val="699276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mg-s3.onedio.com/id-58166a42e634bc590fb20674/rev-0/raw/s-d23f09b3da020448df8cab616d0e17248f524efc.jpg">
            <a:extLst>
              <a:ext uri="{FF2B5EF4-FFF2-40B4-BE49-F238E27FC236}">
                <a16:creationId xmlns:a16="http://schemas.microsoft.com/office/drawing/2014/main" id="{EEE4EDFF-1678-4D8E-AE53-456FF4DC9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3" y="414338"/>
            <a:ext cx="9140507" cy="6029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41104C25-E73B-4F11-89D6-957C04DEEB66}"/>
              </a:ext>
            </a:extLst>
          </p:cNvPr>
          <p:cNvSpPr txBox="1"/>
          <p:nvPr/>
        </p:nvSpPr>
        <p:spPr>
          <a:xfrm>
            <a:off x="2975794" y="0"/>
            <a:ext cx="617508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2001 – מהפיגועים בארה"ב למלחמה באפגניסטן</a:t>
            </a:r>
          </a:p>
        </p:txBody>
      </p:sp>
    </p:spTree>
    <p:extLst>
      <p:ext uri="{BB962C8B-B14F-4D97-AF65-F5344CB8AC3E}">
        <p14:creationId xmlns:p14="http://schemas.microsoft.com/office/powerpoint/2010/main" val="295323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C013DF0-0753-43D2-B0A5-8D641924B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44C70DB-B390-463F-892A-3D8BEEE59C0C}"/>
              </a:ext>
            </a:extLst>
          </p:cNvPr>
          <p:cNvSpPr txBox="1"/>
          <p:nvPr/>
        </p:nvSpPr>
        <p:spPr>
          <a:xfrm>
            <a:off x="2023610" y="0"/>
            <a:ext cx="712727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סמואל </a:t>
            </a:r>
            <a:r>
              <a:rPr kumimoji="0" 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הנטינגטון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– "התנגשות התרבויות" (1993, 1996)</a:t>
            </a:r>
          </a:p>
        </p:txBody>
      </p:sp>
    </p:spTree>
    <p:extLst>
      <p:ext uri="{BB962C8B-B14F-4D97-AF65-F5344CB8AC3E}">
        <p14:creationId xmlns:p14="http://schemas.microsoft.com/office/powerpoint/2010/main" val="2652516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15888" y="426035"/>
            <a:ext cx="89122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just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"... הטענה המרכזית של הספר הזה היא שתרבות וזהויות תרבותיות, שברמה הכללית ביותר הן זהויות של ציביליזציות, מעצבות את תבנית הלכידות, הפילוג והסכסוך בעולם של אחרי המלחמה הקרה ... </a:t>
            </a:r>
            <a:r>
              <a:rPr kumimoji="0" lang="he-IL" sz="24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בעולם החדש הזה, לא יהיו הסכסוכים המקיפים, החשובים והמסוכנים ביותר סכסוכים בין מעמדות חברתיים – עשירים ועניים, או קבוצות אחרות המוגדרות מבחינה כלכלית – אלא בין עמים המשתייכים לישויות תרבויות שונות</a:t>
            </a:r>
            <a:r>
              <a:rPr kumimoji="0" lang="he-IL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..."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411760" y="4787323"/>
            <a:ext cx="652586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סמואל </a:t>
            </a:r>
            <a:r>
              <a:rPr kumimoji="0" lang="he-IL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הנטינגטון</a:t>
            </a:r>
            <a:r>
              <a:rPr kumimoji="0" lang="he-IL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התנגשות הציביליזציות, 1996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התנגשות הציביליזציות - סמואל הנטינגטון">
            <a:extLst>
              <a:ext uri="{FF2B5EF4-FFF2-40B4-BE49-F238E27FC236}">
                <a16:creationId xmlns:a16="http://schemas.microsoft.com/office/drawing/2014/main" id="{290155EA-029B-452F-B952-A36085AE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3" y="3595885"/>
            <a:ext cx="1835124" cy="2844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149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darkroom.baltimoresun.com/wp-content/uploads/2013/03/PE.IRAQ27P1.jpg">
            <a:extLst>
              <a:ext uri="{FF2B5EF4-FFF2-40B4-BE49-F238E27FC236}">
                <a16:creationId xmlns:a16="http://schemas.microsoft.com/office/drawing/2014/main" id="{A3F34D78-9B39-4926-A79F-5CC0C9080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23EE6B1-CF8E-4A7D-901B-9DCAE65CB04E}"/>
              </a:ext>
            </a:extLst>
          </p:cNvPr>
          <p:cNvSpPr txBox="1"/>
          <p:nvPr/>
        </p:nvSpPr>
        <p:spPr>
          <a:xfrm>
            <a:off x="5104581" y="0"/>
            <a:ext cx="404630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2003 – מלחמת המפרץ השנייה</a:t>
            </a:r>
          </a:p>
        </p:txBody>
      </p:sp>
    </p:spTree>
    <p:extLst>
      <p:ext uri="{BB962C8B-B14F-4D97-AF65-F5344CB8AC3E}">
        <p14:creationId xmlns:p14="http://schemas.microsoft.com/office/powerpoint/2010/main" val="3336720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next financial crisis: Why it looks like history may repeat itself">
            <a:extLst>
              <a:ext uri="{FF2B5EF4-FFF2-40B4-BE49-F238E27FC236}">
                <a16:creationId xmlns:a16="http://schemas.microsoft.com/office/drawing/2014/main" id="{7C3E87AE-BC22-4FB4-AA57-E95589703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94879B25-26B1-4FDA-BD02-1D5C9FDBF91F}"/>
              </a:ext>
            </a:extLst>
          </p:cNvPr>
          <p:cNvSpPr txBox="1"/>
          <p:nvPr/>
        </p:nvSpPr>
        <p:spPr>
          <a:xfrm>
            <a:off x="6067987" y="0"/>
            <a:ext cx="308289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2008 – המשבר הכלכלי</a:t>
            </a:r>
          </a:p>
        </p:txBody>
      </p:sp>
    </p:spTree>
    <p:extLst>
      <p:ext uri="{BB962C8B-B14F-4D97-AF65-F5344CB8AC3E}">
        <p14:creationId xmlns:p14="http://schemas.microsoft.com/office/powerpoint/2010/main" val="3592848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לוח כיתה, צילום, אנשים&#10;&#10;התיאור נוצר באופן אוטומטי">
            <a:extLst>
              <a:ext uri="{FF2B5EF4-FFF2-40B4-BE49-F238E27FC236}">
                <a16:creationId xmlns:a16="http://schemas.microsoft.com/office/drawing/2014/main" id="{2E1ADCC3-C0D5-486E-87A7-449891AD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16" y="3670407"/>
            <a:ext cx="4036131" cy="2387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 descr="Cellphone censorship in China">
            <a:extLst>
              <a:ext uri="{FF2B5EF4-FFF2-40B4-BE49-F238E27FC236}">
                <a16:creationId xmlns:a16="http://schemas.microsoft.com/office/drawing/2014/main" id="{8B0B8B73-6E37-4041-9126-950FF6489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492" y="3670407"/>
            <a:ext cx="4043171" cy="2387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C0CEAA-3BC2-4E6C-A57A-F18093942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484" y="411939"/>
            <a:ext cx="4025900" cy="2353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ive Updates: PM Narendra Modi at G20 Osaka Summit 2019 – The Indian Wire">
            <a:extLst>
              <a:ext uri="{FF2B5EF4-FFF2-40B4-BE49-F238E27FC236}">
                <a16:creationId xmlns:a16="http://schemas.microsoft.com/office/drawing/2014/main" id="{586F73AE-0566-4175-AE54-D8588D759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310" y="414338"/>
            <a:ext cx="4043170" cy="23578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#3 – האוטוריטריות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דיסציפלינות ותיאוריות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#1 – הסדר העולמי</a:t>
            </a: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#2 – הדמוקרטיות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0576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לוח כיתה, צילום, אנשים&#10;&#10;התיאור נוצר באופן אוטומטי">
            <a:extLst>
              <a:ext uri="{FF2B5EF4-FFF2-40B4-BE49-F238E27FC236}">
                <a16:creationId xmlns:a16="http://schemas.microsoft.com/office/drawing/2014/main" id="{2E1ADCC3-C0D5-486E-87A7-449891AD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16" y="3670407"/>
            <a:ext cx="4036131" cy="23875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30" name="Picture 6" descr="Cellphone censorship in China">
            <a:extLst>
              <a:ext uri="{FF2B5EF4-FFF2-40B4-BE49-F238E27FC236}">
                <a16:creationId xmlns:a16="http://schemas.microsoft.com/office/drawing/2014/main" id="{8B0B8B73-6E37-4041-9126-950FF6489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492" y="3670407"/>
            <a:ext cx="4043171" cy="23875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C0CEAA-3BC2-4E6C-A57A-F18093942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484" y="411939"/>
            <a:ext cx="4025900" cy="235389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ive Updates: PM Narendra Modi at G20 Osaka Summit 2019 – The Indian Wire">
            <a:extLst>
              <a:ext uri="{FF2B5EF4-FFF2-40B4-BE49-F238E27FC236}">
                <a16:creationId xmlns:a16="http://schemas.microsoft.com/office/drawing/2014/main" id="{586F73AE-0566-4175-AE54-D8588D759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310" y="414338"/>
            <a:ext cx="4043170" cy="23578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#3 – האוטוריטריות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דיסציפלינות ותיאוריות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#1 – הסדר העולמי</a:t>
            </a: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#2 – הדמוקרטיות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07409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907D8DB-3679-424B-878D-F5CE29481E76}"/>
              </a:ext>
            </a:extLst>
          </p:cNvPr>
          <p:cNvSpPr txBox="1"/>
          <p:nvPr/>
        </p:nvSpPr>
        <p:spPr>
          <a:xfrm>
            <a:off x="1585991" y="0"/>
            <a:ext cx="756489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זירת מאבק #1 – הכוחות המתחרים | "העלייה של כל השאר"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4E0AF1C-057A-4735-A3B3-3E86DE8E8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3002881" cy="6029325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9361A9B-542F-44A2-A0B7-82F3C4A9EB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1931" y="414338"/>
            <a:ext cx="3009656" cy="602932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6625288-8DCE-4B70-A7FB-0D875C3806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638" y="414338"/>
            <a:ext cx="3015336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646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hank you': Queen honors D-Day veterans at moving ceremony | The ...">
            <a:extLst>
              <a:ext uri="{FF2B5EF4-FFF2-40B4-BE49-F238E27FC236}">
                <a16:creationId xmlns:a16="http://schemas.microsoft.com/office/drawing/2014/main" id="{8FFD148B-D92D-4CF1-BD95-FC2522633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C6E33C01-E708-440F-99B5-75B9823692D8}"/>
              </a:ext>
            </a:extLst>
          </p:cNvPr>
          <p:cNvSpPr txBox="1"/>
          <p:nvPr/>
        </p:nvSpPr>
        <p:spPr>
          <a:xfrm>
            <a:off x="1556302" y="0"/>
            <a:ext cx="759458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2019 – מנהיגי העולם המערבי בטקס לציון 75 שנים ל-</a:t>
            </a:r>
            <a:r>
              <a:rPr lang="en-US" dirty="0"/>
              <a:t>D-Day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63713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דשא, חוץ, גדר, שדה&#10;&#10;התיאור נוצר באופן אוטומטי">
            <a:extLst>
              <a:ext uri="{FF2B5EF4-FFF2-40B4-BE49-F238E27FC236}">
                <a16:creationId xmlns:a16="http://schemas.microsoft.com/office/drawing/2014/main" id="{47BB5547-1BF1-4337-9919-47CD3043C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12DE2AD6-A00D-4D41-B61D-16EDE49376BF}"/>
              </a:ext>
            </a:extLst>
          </p:cNvPr>
          <p:cNvSpPr txBox="1"/>
          <p:nvPr/>
        </p:nvSpPr>
        <p:spPr>
          <a:xfrm>
            <a:off x="91992" y="0"/>
            <a:ext cx="905889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6 ביוני 1944 |                         | 156,000 חיילים | לפחות 4,413 הרוגים</a:t>
            </a:r>
          </a:p>
        </p:txBody>
      </p:sp>
      <p:sp>
        <p:nvSpPr>
          <p:cNvPr id="5" name="AutoShape 2" descr="דגל ארצות הברית – ויקיפדיה">
            <a:extLst>
              <a:ext uri="{FF2B5EF4-FFF2-40B4-BE49-F238E27FC236}">
                <a16:creationId xmlns:a16="http://schemas.microsoft.com/office/drawing/2014/main" id="{6C19C628-1E26-466D-85C2-AE24DEA344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CE7C7B4-405E-49BA-91A6-665147E4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30" y="77940"/>
            <a:ext cx="561114" cy="2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B3F9B7E-15BE-449B-910F-34F4AC971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57" y="85913"/>
            <a:ext cx="561114" cy="2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2D13D3C-F48C-4218-B56E-D3439536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85" y="85913"/>
            <a:ext cx="561114" cy="2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25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אובייקט, ישיבה, שולחן, עץ&#10;&#10;התיאור נוצר באופן אוטומטי">
            <a:extLst>
              <a:ext uri="{FF2B5EF4-FFF2-40B4-BE49-F238E27FC236}">
                <a16:creationId xmlns:a16="http://schemas.microsoft.com/office/drawing/2014/main" id="{46D65C10-4BA2-47CF-B21C-A901B00D38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FF47FEFC-EEC5-4AB7-A58C-2152FE699F8A}"/>
              </a:ext>
            </a:extLst>
          </p:cNvPr>
          <p:cNvSpPr/>
          <p:nvPr/>
        </p:nvSpPr>
        <p:spPr bwMode="auto">
          <a:xfrm>
            <a:off x="0" y="0"/>
            <a:ext cx="9144000" cy="4043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המערכת הגלובלית – 30 שנה לקץ ההיסטוריה | דיסציפלינות ותיאוריות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13177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10">
            <a:extLst>
              <a:ext uri="{FF2B5EF4-FFF2-40B4-BE49-F238E27FC236}">
                <a16:creationId xmlns:a16="http://schemas.microsoft.com/office/drawing/2014/main" id="{6057C0E0-ECFB-4FCE-90CC-F6C9770BC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28C37A5-4ABC-447A-B140-0276DF751238}"/>
              </a:ext>
            </a:extLst>
          </p:cNvPr>
          <p:cNvSpPr txBox="1"/>
          <p:nvPr/>
        </p:nvSpPr>
        <p:spPr>
          <a:xfrm>
            <a:off x="1238138" y="0"/>
            <a:ext cx="791274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2018 – פסגת ה- </a:t>
            </a:r>
            <a:r>
              <a:rPr lang="en-US" dirty="0"/>
              <a:t>G-7</a:t>
            </a:r>
            <a:r>
              <a:rPr lang="he-IL" dirty="0"/>
              <a:t> | נסיגת ארה"ב מעמדת "השוטר העולמי"</a:t>
            </a:r>
          </a:p>
        </p:txBody>
      </p:sp>
    </p:spTree>
    <p:extLst>
      <p:ext uri="{BB962C8B-B14F-4D97-AF65-F5344CB8AC3E}">
        <p14:creationId xmlns:p14="http://schemas.microsoft.com/office/powerpoint/2010/main" val="2161766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onald Trump Sends Xi Jinping of China a Letter | Time">
            <a:extLst>
              <a:ext uri="{FF2B5EF4-FFF2-40B4-BE49-F238E27FC236}">
                <a16:creationId xmlns:a16="http://schemas.microsoft.com/office/drawing/2014/main" id="{FF724F66-B5CC-4359-9DEE-558FD37893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06024F1-595B-406E-B4CD-8135FA45BCD6}"/>
              </a:ext>
            </a:extLst>
          </p:cNvPr>
          <p:cNvSpPr txBox="1"/>
          <p:nvPr/>
        </p:nvSpPr>
        <p:spPr>
          <a:xfrm>
            <a:off x="2341004" y="0"/>
            <a:ext cx="680987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שי </a:t>
            </a:r>
            <a:r>
              <a:rPr lang="he-IL" dirty="0" err="1"/>
              <a:t>ג'ינגפינג</a:t>
            </a:r>
            <a:r>
              <a:rPr lang="he-IL" dirty="0"/>
              <a:t> – "המודל הסיני" | "קפיטליזם אוטוריטרי"</a:t>
            </a:r>
          </a:p>
        </p:txBody>
      </p:sp>
    </p:spTree>
    <p:extLst>
      <p:ext uri="{BB962C8B-B14F-4D97-AF65-F5344CB8AC3E}">
        <p14:creationId xmlns:p14="http://schemas.microsoft.com/office/powerpoint/2010/main" val="2749824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hina redirects capital to Belt Road countries amid M&amp;A squeeze ...">
            <a:extLst>
              <a:ext uri="{FF2B5EF4-FFF2-40B4-BE49-F238E27FC236}">
                <a16:creationId xmlns:a16="http://schemas.microsoft.com/office/drawing/2014/main" id="{C41775B8-E1FB-411F-A5EA-9600B425A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411888"/>
            <a:ext cx="9143999" cy="603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57337260-E5E7-47A0-A582-6A7777B3CC7B}"/>
              </a:ext>
            </a:extLst>
          </p:cNvPr>
          <p:cNvSpPr txBox="1"/>
          <p:nvPr/>
        </p:nvSpPr>
        <p:spPr>
          <a:xfrm>
            <a:off x="6210654" y="0"/>
            <a:ext cx="294022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סין – "החגורה והדרך"</a:t>
            </a:r>
          </a:p>
        </p:txBody>
      </p:sp>
    </p:spTree>
    <p:extLst>
      <p:ext uri="{BB962C8B-B14F-4D97-AF65-F5344CB8AC3E}">
        <p14:creationId xmlns:p14="http://schemas.microsoft.com/office/powerpoint/2010/main" val="3466845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ladimir Putin sets stage to stay on as Russia's president to 2036">
            <a:extLst>
              <a:ext uri="{FF2B5EF4-FFF2-40B4-BE49-F238E27FC236}">
                <a16:creationId xmlns:a16="http://schemas.microsoft.com/office/drawing/2014/main" id="{ED495B0C-C189-460F-83A0-7CA3826BC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8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98A1303E-7C5E-4F74-B410-81C04385C66A}"/>
              </a:ext>
            </a:extLst>
          </p:cNvPr>
          <p:cNvSpPr txBox="1"/>
          <p:nvPr/>
        </p:nvSpPr>
        <p:spPr>
          <a:xfrm>
            <a:off x="438239" y="0"/>
            <a:ext cx="871264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פוטין – "המודל הרוסי" | מעמד של "מעצמת על" | "עולם רב קוטבי" </a:t>
            </a:r>
          </a:p>
        </p:txBody>
      </p:sp>
    </p:spTree>
    <p:extLst>
      <p:ext uri="{BB962C8B-B14F-4D97-AF65-F5344CB8AC3E}">
        <p14:creationId xmlns:p14="http://schemas.microsoft.com/office/powerpoint/2010/main" val="2753635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766C124-BA5D-4CBB-A0AB-88CF1849E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20162"/>
            <a:ext cx="89281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just" rtl="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"… The world will then be divided into distinct nation-states, each with its own sacred identity and traditions. Based on mutual respect for these differing identities, all nation-states could cooperate and trade peacefully with one another  …" 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13CB31F-04F8-4605-BC6E-AA30A3B36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28" y="4660725"/>
            <a:ext cx="654290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l" rtl="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Yuval Noah Harari,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post-liberal order now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6ECC553C-E7D7-4F2E-903B-2145BD8DD0D5}"/>
              </a:ext>
            </a:extLst>
          </p:cNvPr>
          <p:cNvGrpSpPr/>
          <p:nvPr/>
        </p:nvGrpSpPr>
        <p:grpSpPr>
          <a:xfrm>
            <a:off x="7124731" y="3817877"/>
            <a:ext cx="1903381" cy="2516692"/>
            <a:chOff x="7124731" y="3817877"/>
            <a:chExt cx="1903381" cy="2516692"/>
          </a:xfrm>
        </p:grpSpPr>
        <p:pic>
          <p:nvPicPr>
            <p:cNvPr id="10" name="Picture 4" descr="Open Future explained - A letter to readers from the editor | Open ...">
              <a:extLst>
                <a:ext uri="{FF2B5EF4-FFF2-40B4-BE49-F238E27FC236}">
                  <a16:creationId xmlns:a16="http://schemas.microsoft.com/office/drawing/2014/main" id="{93E1BEF4-7AB5-4CB1-9438-BD372C089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731" y="4779150"/>
              <a:ext cx="1903381" cy="1555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The Economist - Wikipedia">
              <a:extLst>
                <a:ext uri="{FF2B5EF4-FFF2-40B4-BE49-F238E27FC236}">
                  <a16:creationId xmlns:a16="http://schemas.microsoft.com/office/drawing/2014/main" id="{29817EB1-5A75-46D3-957E-23DD8630B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731" y="3817877"/>
              <a:ext cx="1903381" cy="96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0592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766C124-BA5D-4CBB-A0AB-88CF1849E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20162"/>
            <a:ext cx="89281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 algn="just" rtl="0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"… It will be a world without immigration, without universal values, without multiculturalism, and without a global elite — but with peaceful international relations and some trade. In a word, the 'Nationalist International' envisions the world as a network of walled-but-friendly fortresses  …" 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B25703E-F606-4923-A934-4081E5CEB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328" y="4660725"/>
            <a:ext cx="654290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l" rtl="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Yuval Noah Harari,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a post-liberal order now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D0844FBA-8BBF-46DB-87E4-804F541041F3}"/>
              </a:ext>
            </a:extLst>
          </p:cNvPr>
          <p:cNvGrpSpPr/>
          <p:nvPr/>
        </p:nvGrpSpPr>
        <p:grpSpPr>
          <a:xfrm>
            <a:off x="7124731" y="3817877"/>
            <a:ext cx="1903381" cy="2516692"/>
            <a:chOff x="7124731" y="3817877"/>
            <a:chExt cx="1903381" cy="2516692"/>
          </a:xfrm>
        </p:grpSpPr>
        <p:pic>
          <p:nvPicPr>
            <p:cNvPr id="1028" name="Picture 4" descr="Open Future explained - A letter to readers from the editor | Open ...">
              <a:extLst>
                <a:ext uri="{FF2B5EF4-FFF2-40B4-BE49-F238E27FC236}">
                  <a16:creationId xmlns:a16="http://schemas.microsoft.com/office/drawing/2014/main" id="{3F5EEF4A-C19B-485F-9F40-5286574EA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731" y="4779150"/>
              <a:ext cx="1903381" cy="1555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he Economist - Wikipedia">
              <a:extLst>
                <a:ext uri="{FF2B5EF4-FFF2-40B4-BE49-F238E27FC236}">
                  <a16:creationId xmlns:a16="http://schemas.microsoft.com/office/drawing/2014/main" id="{B8FEE7E6-57EF-4687-9BE8-D40E3B8494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4731" y="3817877"/>
              <a:ext cx="1903381" cy="961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2532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2C901951-9BFB-4FBB-8D5C-858FD73CEE84}"/>
              </a:ext>
            </a:extLst>
          </p:cNvPr>
          <p:cNvSpPr txBox="1"/>
          <p:nvPr/>
        </p:nvSpPr>
        <p:spPr>
          <a:xfrm>
            <a:off x="2472451" y="0"/>
            <a:ext cx="667843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שחקנים לא מדינתיים (1) | ארגונים גלובליים ואזוריים</a:t>
            </a:r>
          </a:p>
        </p:txBody>
      </p:sp>
      <p:pic>
        <p:nvPicPr>
          <p:cNvPr id="8" name="Picture 2" descr="The Liberal Order Is More Than a Myth | Foreign Affairs">
            <a:extLst>
              <a:ext uri="{FF2B5EF4-FFF2-40B4-BE49-F238E27FC236}">
                <a16:creationId xmlns:a16="http://schemas.microsoft.com/office/drawing/2014/main" id="{B0B7EE98-C741-4135-8E54-0F292AD09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236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2C901951-9BFB-4FBB-8D5C-858FD73CEE84}"/>
              </a:ext>
            </a:extLst>
          </p:cNvPr>
          <p:cNvSpPr txBox="1"/>
          <p:nvPr/>
        </p:nvSpPr>
        <p:spPr>
          <a:xfrm>
            <a:off x="649837" y="0"/>
            <a:ext cx="850104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שחקנים לא מדינתיים (2) | תאגידים רב לאומיים וענקיות הטכנולוגיה</a:t>
            </a:r>
          </a:p>
        </p:txBody>
      </p:sp>
      <p:pic>
        <p:nvPicPr>
          <p:cNvPr id="2" name="תמונה 1" descr="תמונה שמכילה צג, טלפון, טלפון סלולרי&#10;&#10;התיאור נוצר באופן אוטומטי">
            <a:extLst>
              <a:ext uri="{FF2B5EF4-FFF2-40B4-BE49-F238E27FC236}">
                <a16:creationId xmlns:a16="http://schemas.microsoft.com/office/drawing/2014/main" id="{ED8CAFF8-6468-4511-946C-9BCC349D9B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3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2C901951-9BFB-4FBB-8D5C-858FD73CEE84}"/>
              </a:ext>
            </a:extLst>
          </p:cNvPr>
          <p:cNvSpPr txBox="1"/>
          <p:nvPr/>
        </p:nvSpPr>
        <p:spPr>
          <a:xfrm>
            <a:off x="4197282" y="0"/>
            <a:ext cx="495360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שחקנים לא מדינתיים (3) | ארגוני טרור</a:t>
            </a:r>
          </a:p>
        </p:txBody>
      </p:sp>
      <p:pic>
        <p:nvPicPr>
          <p:cNvPr id="2" name="Picture 6" descr="https://static01.nyt.com/images/2015/11/18/world/18beatisis-web/18beatisis-web-superJumbo.jpg">
            <a:extLst>
              <a:ext uri="{FF2B5EF4-FFF2-40B4-BE49-F238E27FC236}">
                <a16:creationId xmlns:a16="http://schemas.microsoft.com/office/drawing/2014/main" id="{076CA965-1EF5-47D4-B7AC-AAC1BE1B7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6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525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D03288CE-28CC-413B-BC40-5F8A0E2B9AAA}"/>
              </a:ext>
            </a:extLst>
          </p:cNvPr>
          <p:cNvSpPr txBox="1"/>
          <p:nvPr/>
        </p:nvSpPr>
        <p:spPr>
          <a:xfrm>
            <a:off x="2627942" y="0"/>
            <a:ext cx="652294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תופעות גלובליות | אקלים, סדר עולמי וביטחון לאומי</a:t>
            </a:r>
          </a:p>
        </p:txBody>
      </p:sp>
      <p:pic>
        <p:nvPicPr>
          <p:cNvPr id="5" name="תמונה 4" descr="תמונה שמכילה אדם, חוץ, קהל, אנשים&#10;&#10;התיאור נוצר באופן אוטומטי">
            <a:extLst>
              <a:ext uri="{FF2B5EF4-FFF2-40B4-BE49-F238E27FC236}">
                <a16:creationId xmlns:a16="http://schemas.microsoft.com/office/drawing/2014/main" id="{F0BE91F8-D7B9-4990-97B6-14665EECF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0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אובייקט, ישיבה, שולחן, עץ&#10;&#10;התיאור נוצר באופן אוטומטי">
            <a:extLst>
              <a:ext uri="{FF2B5EF4-FFF2-40B4-BE49-F238E27FC236}">
                <a16:creationId xmlns:a16="http://schemas.microsoft.com/office/drawing/2014/main" id="{46D65C10-4BA2-47CF-B21C-A901B00D38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21646E8F-21EE-44C4-9528-630A8A5C6569}"/>
              </a:ext>
            </a:extLst>
          </p:cNvPr>
          <p:cNvSpPr/>
          <p:nvPr/>
        </p:nvSpPr>
        <p:spPr bwMode="auto">
          <a:xfrm>
            <a:off x="26495" y="0"/>
            <a:ext cx="9009998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המערכת </a:t>
            </a:r>
            <a:r>
              <a:rPr lang="he-IL" sz="24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הגלובלית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– השלכות משבר הקורונה </a:t>
            </a:r>
          </a:p>
        </p:txBody>
      </p:sp>
      <p:pic>
        <p:nvPicPr>
          <p:cNvPr id="33" name="תמונה 3">
            <a:extLst>
              <a:ext uri="{FF2B5EF4-FFF2-40B4-BE49-F238E27FC236}">
                <a16:creationId xmlns:a16="http://schemas.microsoft.com/office/drawing/2014/main" id="{D316046B-7D9E-43A6-99DE-8B3B4B03F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79" y="516787"/>
            <a:ext cx="5553075" cy="2170882"/>
          </a:xfrm>
          <a:prstGeom prst="rect">
            <a:avLst/>
          </a:prstGeom>
        </p:spPr>
      </p:pic>
      <p:grpSp>
        <p:nvGrpSpPr>
          <p:cNvPr id="34" name="קבוצה 6">
            <a:extLst>
              <a:ext uri="{FF2B5EF4-FFF2-40B4-BE49-F238E27FC236}">
                <a16:creationId xmlns:a16="http://schemas.microsoft.com/office/drawing/2014/main" id="{AF0C42D9-908C-43C0-99C7-ED0B4F1B3967}"/>
              </a:ext>
            </a:extLst>
          </p:cNvPr>
          <p:cNvGrpSpPr/>
          <p:nvPr/>
        </p:nvGrpSpPr>
        <p:grpSpPr>
          <a:xfrm>
            <a:off x="3088084" y="514555"/>
            <a:ext cx="5934075" cy="1862640"/>
            <a:chOff x="0" y="796414"/>
            <a:chExt cx="12192000" cy="3826933"/>
          </a:xfrm>
        </p:grpSpPr>
        <p:pic>
          <p:nvPicPr>
            <p:cNvPr id="35" name="תמונה 4">
              <a:extLst>
                <a:ext uri="{FF2B5EF4-FFF2-40B4-BE49-F238E27FC236}">
                  <a16:creationId xmlns:a16="http://schemas.microsoft.com/office/drawing/2014/main" id="{75ED38C5-3877-4260-B9EF-5051916C8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5870"/>
            <a:stretch/>
          </p:blipFill>
          <p:spPr>
            <a:xfrm>
              <a:off x="0" y="796414"/>
              <a:ext cx="12192000" cy="1270511"/>
            </a:xfrm>
            <a:prstGeom prst="rect">
              <a:avLst/>
            </a:prstGeom>
          </p:spPr>
        </p:pic>
        <p:pic>
          <p:nvPicPr>
            <p:cNvPr id="36" name="תמונה 5">
              <a:extLst>
                <a:ext uri="{FF2B5EF4-FFF2-40B4-BE49-F238E27FC236}">
                  <a16:creationId xmlns:a16="http://schemas.microsoft.com/office/drawing/2014/main" id="{92DB70E4-A0B0-4C62-9F2B-0B86B2734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7106"/>
            <a:stretch/>
          </p:blipFill>
          <p:spPr>
            <a:xfrm>
              <a:off x="0" y="1838361"/>
              <a:ext cx="12192000" cy="2784986"/>
            </a:xfrm>
            <a:prstGeom prst="rect">
              <a:avLst/>
            </a:prstGeom>
          </p:spPr>
        </p:pic>
      </p:grpSp>
      <p:pic>
        <p:nvPicPr>
          <p:cNvPr id="37" name="תמונה 16">
            <a:extLst>
              <a:ext uri="{FF2B5EF4-FFF2-40B4-BE49-F238E27FC236}">
                <a16:creationId xmlns:a16="http://schemas.microsoft.com/office/drawing/2014/main" id="{F938D015-16FD-4CEE-ACF8-48547B61C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89" y="4330674"/>
            <a:ext cx="6496050" cy="2009942"/>
          </a:xfrm>
          <a:prstGeom prst="rect">
            <a:avLst/>
          </a:prstGeom>
        </p:spPr>
      </p:pic>
      <p:grpSp>
        <p:nvGrpSpPr>
          <p:cNvPr id="38" name="קבוצה 20">
            <a:extLst>
              <a:ext uri="{FF2B5EF4-FFF2-40B4-BE49-F238E27FC236}">
                <a16:creationId xmlns:a16="http://schemas.microsoft.com/office/drawing/2014/main" id="{4D77F495-3C63-47DC-8720-5A0B9739D94F}"/>
              </a:ext>
            </a:extLst>
          </p:cNvPr>
          <p:cNvGrpSpPr/>
          <p:nvPr/>
        </p:nvGrpSpPr>
        <p:grpSpPr>
          <a:xfrm>
            <a:off x="122889" y="1948937"/>
            <a:ext cx="6429375" cy="2845474"/>
            <a:chOff x="0" y="759172"/>
            <a:chExt cx="12192000" cy="5395861"/>
          </a:xfrm>
        </p:grpSpPr>
        <p:pic>
          <p:nvPicPr>
            <p:cNvPr id="39" name="תמונה 17">
              <a:extLst>
                <a:ext uri="{FF2B5EF4-FFF2-40B4-BE49-F238E27FC236}">
                  <a16:creationId xmlns:a16="http://schemas.microsoft.com/office/drawing/2014/main" id="{94FACA65-5A2A-4E6E-B551-CDA08A872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759172"/>
              <a:ext cx="12192000" cy="5339656"/>
            </a:xfrm>
            <a:prstGeom prst="rect">
              <a:avLst/>
            </a:prstGeom>
          </p:spPr>
        </p:pic>
        <p:pic>
          <p:nvPicPr>
            <p:cNvPr id="40" name="תמונה 19">
              <a:extLst>
                <a:ext uri="{FF2B5EF4-FFF2-40B4-BE49-F238E27FC236}">
                  <a16:creationId xmlns:a16="http://schemas.microsoft.com/office/drawing/2014/main" id="{096A8CF1-4FA8-45BA-9D67-DA0D78726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5532" t="16821" r="30377" b="1802"/>
            <a:stretch/>
          </p:blipFill>
          <p:spPr>
            <a:xfrm>
              <a:off x="8142077" y="1809750"/>
              <a:ext cx="3621298" cy="4345283"/>
            </a:xfrm>
            <a:prstGeom prst="rect">
              <a:avLst/>
            </a:prstGeom>
          </p:spPr>
        </p:pic>
      </p:grpSp>
      <p:grpSp>
        <p:nvGrpSpPr>
          <p:cNvPr id="41" name="קבוצה 15">
            <a:extLst>
              <a:ext uri="{FF2B5EF4-FFF2-40B4-BE49-F238E27FC236}">
                <a16:creationId xmlns:a16="http://schemas.microsoft.com/office/drawing/2014/main" id="{AC8A9D7A-716E-4E67-8C22-B2ADB2EA2E3A}"/>
              </a:ext>
            </a:extLst>
          </p:cNvPr>
          <p:cNvGrpSpPr/>
          <p:nvPr/>
        </p:nvGrpSpPr>
        <p:grpSpPr>
          <a:xfrm>
            <a:off x="3986333" y="2321163"/>
            <a:ext cx="5038272" cy="2680915"/>
            <a:chOff x="0" y="43638"/>
            <a:chExt cx="12192000" cy="6419101"/>
          </a:xfrm>
        </p:grpSpPr>
        <p:pic>
          <p:nvPicPr>
            <p:cNvPr id="42" name="תמונה 11">
              <a:extLst>
                <a:ext uri="{FF2B5EF4-FFF2-40B4-BE49-F238E27FC236}">
                  <a16:creationId xmlns:a16="http://schemas.microsoft.com/office/drawing/2014/main" id="{BAB04F9C-8A15-443C-8DB1-E3E72FA3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790345"/>
              <a:ext cx="12192000" cy="2672394"/>
            </a:xfrm>
            <a:prstGeom prst="rect">
              <a:avLst/>
            </a:prstGeom>
          </p:spPr>
        </p:pic>
        <p:pic>
          <p:nvPicPr>
            <p:cNvPr id="43" name="תמונה 12">
              <a:extLst>
                <a:ext uri="{FF2B5EF4-FFF2-40B4-BE49-F238E27FC236}">
                  <a16:creationId xmlns:a16="http://schemas.microsoft.com/office/drawing/2014/main" id="{D3CDCF5A-CFF6-4BCC-815B-02E59AF22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3638"/>
              <a:ext cx="12192000" cy="888592"/>
            </a:xfrm>
            <a:prstGeom prst="rect">
              <a:avLst/>
            </a:prstGeom>
          </p:spPr>
        </p:pic>
        <p:pic>
          <p:nvPicPr>
            <p:cNvPr id="44" name="תמונה 14">
              <a:extLst>
                <a:ext uri="{FF2B5EF4-FFF2-40B4-BE49-F238E27FC236}">
                  <a16:creationId xmlns:a16="http://schemas.microsoft.com/office/drawing/2014/main" id="{0711BDD7-EF97-4B23-AB5D-D14327786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3134" b="17602"/>
            <a:stretch/>
          </p:blipFill>
          <p:spPr>
            <a:xfrm>
              <a:off x="0" y="926624"/>
              <a:ext cx="12192000" cy="2961981"/>
            </a:xfrm>
            <a:prstGeom prst="rect">
              <a:avLst/>
            </a:prstGeom>
          </p:spPr>
        </p:pic>
      </p:grpSp>
      <p:grpSp>
        <p:nvGrpSpPr>
          <p:cNvPr id="45" name="קבוצה 44">
            <a:extLst>
              <a:ext uri="{FF2B5EF4-FFF2-40B4-BE49-F238E27FC236}">
                <a16:creationId xmlns:a16="http://schemas.microsoft.com/office/drawing/2014/main" id="{A4C803A9-19FA-4392-AAAB-29CF26063528}"/>
              </a:ext>
            </a:extLst>
          </p:cNvPr>
          <p:cNvGrpSpPr/>
          <p:nvPr/>
        </p:nvGrpSpPr>
        <p:grpSpPr>
          <a:xfrm>
            <a:off x="3255968" y="3562370"/>
            <a:ext cx="5772027" cy="2774643"/>
            <a:chOff x="3255968" y="3562370"/>
            <a:chExt cx="5772027" cy="2774643"/>
          </a:xfrm>
        </p:grpSpPr>
        <p:pic>
          <p:nvPicPr>
            <p:cNvPr id="46" name="תמונה 8">
              <a:extLst>
                <a:ext uri="{FF2B5EF4-FFF2-40B4-BE49-F238E27FC236}">
                  <a16:creationId xmlns:a16="http://schemas.microsoft.com/office/drawing/2014/main" id="{5F8CB9AC-A8BE-4604-8139-0910103DF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55968" y="3562370"/>
              <a:ext cx="5765143" cy="671154"/>
            </a:xfrm>
            <a:prstGeom prst="rect">
              <a:avLst/>
            </a:prstGeom>
          </p:spPr>
        </p:pic>
        <p:grpSp>
          <p:nvGrpSpPr>
            <p:cNvPr id="47" name="קבוצה 46">
              <a:extLst>
                <a:ext uri="{FF2B5EF4-FFF2-40B4-BE49-F238E27FC236}">
                  <a16:creationId xmlns:a16="http://schemas.microsoft.com/office/drawing/2014/main" id="{816FA848-9079-4323-BD03-F04A84A8DCF6}"/>
                </a:ext>
              </a:extLst>
            </p:cNvPr>
            <p:cNvGrpSpPr/>
            <p:nvPr/>
          </p:nvGrpSpPr>
          <p:grpSpPr>
            <a:xfrm>
              <a:off x="3255968" y="4192403"/>
              <a:ext cx="5772027" cy="2144610"/>
              <a:chOff x="3255968" y="4192403"/>
              <a:chExt cx="5772027" cy="2144610"/>
            </a:xfrm>
          </p:grpSpPr>
          <p:pic>
            <p:nvPicPr>
              <p:cNvPr id="48" name="תמונה 7">
                <a:extLst>
                  <a:ext uri="{FF2B5EF4-FFF2-40B4-BE49-F238E27FC236}">
                    <a16:creationId xmlns:a16="http://schemas.microsoft.com/office/drawing/2014/main" id="{B5403F04-C449-4915-A319-3F6B73912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55968" y="4192403"/>
                <a:ext cx="5765143" cy="1296163"/>
              </a:xfrm>
              <a:prstGeom prst="rect">
                <a:avLst/>
              </a:prstGeom>
            </p:spPr>
          </p:pic>
          <p:pic>
            <p:nvPicPr>
              <p:cNvPr id="49" name="תמונה 9">
                <a:extLst>
                  <a:ext uri="{FF2B5EF4-FFF2-40B4-BE49-F238E27FC236}">
                    <a16:creationId xmlns:a16="http://schemas.microsoft.com/office/drawing/2014/main" id="{25001749-09EB-499B-B54B-94F7441729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55968" y="5443245"/>
                <a:ext cx="4062624" cy="882788"/>
              </a:xfrm>
              <a:prstGeom prst="rect">
                <a:avLst/>
              </a:prstGeom>
            </p:spPr>
          </p:pic>
          <p:pic>
            <p:nvPicPr>
              <p:cNvPr id="50" name="תמונה 9">
                <a:extLst>
                  <a:ext uri="{FF2B5EF4-FFF2-40B4-BE49-F238E27FC236}">
                    <a16:creationId xmlns:a16="http://schemas.microsoft.com/office/drawing/2014/main" id="{97F7E7D3-82F3-47DF-9D6D-112D4ACC2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34629"/>
              <a:stretch/>
            </p:blipFill>
            <p:spPr>
              <a:xfrm>
                <a:off x="6372225" y="5442995"/>
                <a:ext cx="2655770" cy="8940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7789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לוח כיתה, צילום, אנשים&#10;&#10;התיאור נוצר באופן אוטומטי">
            <a:extLst>
              <a:ext uri="{FF2B5EF4-FFF2-40B4-BE49-F238E27FC236}">
                <a16:creationId xmlns:a16="http://schemas.microsoft.com/office/drawing/2014/main" id="{2E1ADCC3-C0D5-486E-87A7-449891AD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16" y="3670407"/>
            <a:ext cx="4036131" cy="23875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30" name="Picture 6" descr="Cellphone censorship in China">
            <a:extLst>
              <a:ext uri="{FF2B5EF4-FFF2-40B4-BE49-F238E27FC236}">
                <a16:creationId xmlns:a16="http://schemas.microsoft.com/office/drawing/2014/main" id="{8B0B8B73-6E37-4041-9126-950FF6489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492" y="3670407"/>
            <a:ext cx="4043171" cy="23875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C0CEAA-3BC2-4E6C-A57A-F18093942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484" y="411939"/>
            <a:ext cx="4025900" cy="2353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ive Updates: PM Narendra Modi at G20 Osaka Summit 2019 – The Indian Wire">
            <a:extLst>
              <a:ext uri="{FF2B5EF4-FFF2-40B4-BE49-F238E27FC236}">
                <a16:creationId xmlns:a16="http://schemas.microsoft.com/office/drawing/2014/main" id="{586F73AE-0566-4175-AE54-D8588D759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310" y="414338"/>
            <a:ext cx="4043170" cy="235788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#3 – האוטוריטריות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דיסציפלינות ותיאוריות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#1 – הסדר העולמי</a:t>
            </a: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#2 – הדמוקרטיות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78298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907D8DB-3679-424B-878D-F5CE29481E76}"/>
              </a:ext>
            </a:extLst>
          </p:cNvPr>
          <p:cNvSpPr txBox="1"/>
          <p:nvPr/>
        </p:nvSpPr>
        <p:spPr>
          <a:xfrm>
            <a:off x="2095744" y="0"/>
            <a:ext cx="705513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זירת מאבק #2 – "משבר הליברליזם" בתוך הדמוקרטיות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F31916-28C9-4C47-849E-A90094D367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7" y="414338"/>
            <a:ext cx="9144000" cy="44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37B576F-D2E0-4B2C-B1A5-489602BAB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0554"/>
            <a:ext cx="9144000" cy="13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59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CCBFF78-9576-42AC-8075-798FEA653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" t="10822" r="30428"/>
          <a:stretch/>
        </p:blipFill>
        <p:spPr>
          <a:xfrm>
            <a:off x="7280" y="1021634"/>
            <a:ext cx="9129440" cy="542202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F9C9079-E4BA-42EA-AC17-44599F5BB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80" y="414338"/>
            <a:ext cx="9144000" cy="68037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5A698FA-F3B0-40F9-B823-0C2CE93033F3}"/>
              </a:ext>
            </a:extLst>
          </p:cNvPr>
          <p:cNvSpPr txBox="1"/>
          <p:nvPr/>
        </p:nvSpPr>
        <p:spPr>
          <a:xfrm>
            <a:off x="4238960" y="0"/>
            <a:ext cx="491192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פוטין – "עבר זמנו של הרעיון הליברלי"</a:t>
            </a:r>
          </a:p>
        </p:txBody>
      </p:sp>
    </p:spTree>
    <p:extLst>
      <p:ext uri="{BB962C8B-B14F-4D97-AF65-F5344CB8AC3E}">
        <p14:creationId xmlns:p14="http://schemas.microsoft.com/office/powerpoint/2010/main" val="39893328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×ª××¦××ª ×ª××× × ×¢×××¨ âªsend eu 50 every dayâ¬â">
            <a:extLst>
              <a:ext uri="{FF2B5EF4-FFF2-40B4-BE49-F238E27FC236}">
                <a16:creationId xmlns:a16="http://schemas.microsoft.com/office/drawing/2014/main" id="{F5EAA16B-F3FB-47CA-8A9D-FEB548A20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6F42B909-89CB-4AD0-B2ED-79F19D127B0E}"/>
              </a:ext>
            </a:extLst>
          </p:cNvPr>
          <p:cNvSpPr txBox="1"/>
          <p:nvPr/>
        </p:nvSpPr>
        <p:spPr>
          <a:xfrm>
            <a:off x="6592168" y="0"/>
            <a:ext cx="255871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 err="1"/>
              <a:t>הברקזיט</a:t>
            </a:r>
            <a:r>
              <a:rPr lang="he-IL" dirty="0"/>
              <a:t> בבריטניה</a:t>
            </a:r>
          </a:p>
        </p:txBody>
      </p:sp>
    </p:spTree>
    <p:extLst>
      <p:ext uri="{BB962C8B-B14F-4D97-AF65-F5344CB8AC3E}">
        <p14:creationId xmlns:p14="http://schemas.microsoft.com/office/powerpoint/2010/main" val="1341551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F42B909-89CB-4AD0-B2ED-79F19D127B0E}"/>
              </a:ext>
            </a:extLst>
          </p:cNvPr>
          <p:cNvSpPr txBox="1"/>
          <p:nvPr/>
        </p:nvSpPr>
        <p:spPr>
          <a:xfrm>
            <a:off x="7156425" y="0"/>
            <a:ext cx="199445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בחירת </a:t>
            </a:r>
            <a:r>
              <a:rPr lang="he-IL" dirty="0" err="1"/>
              <a:t>טראמפ</a:t>
            </a:r>
            <a:endParaRPr lang="he-IL" dirty="0"/>
          </a:p>
        </p:txBody>
      </p:sp>
      <p:pic>
        <p:nvPicPr>
          <p:cNvPr id="5" name="Picture 4" descr="×ª××¦××ª ×ª××× × ×¢×××¨ âªbreaking trump was elected presidentâ¬â">
            <a:extLst>
              <a:ext uri="{FF2B5EF4-FFF2-40B4-BE49-F238E27FC236}">
                <a16:creationId xmlns:a16="http://schemas.microsoft.com/office/drawing/2014/main" id="{E4C848C7-B1CD-4578-B739-0FC477C42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4184" y="435621"/>
            <a:ext cx="9144000" cy="600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32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F42B909-89CB-4AD0-B2ED-79F19D127B0E}"/>
              </a:ext>
            </a:extLst>
          </p:cNvPr>
          <p:cNvSpPr txBox="1"/>
          <p:nvPr/>
        </p:nvSpPr>
        <p:spPr>
          <a:xfrm>
            <a:off x="2131012" y="0"/>
            <a:ext cx="701987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התחזקות האגף השמאלי במפלגה הדמוקרטית בארה"ב</a:t>
            </a:r>
          </a:p>
        </p:txBody>
      </p:sp>
      <p:pic>
        <p:nvPicPr>
          <p:cNvPr id="5" name="תמונה 4" descr="תמונה שמכילה שלט, איש, עמידה, חזית&#10;&#10;התיאור נוצר באופן אוטומטי">
            <a:extLst>
              <a:ext uri="{FF2B5EF4-FFF2-40B4-BE49-F238E27FC236}">
                <a16:creationId xmlns:a16="http://schemas.microsoft.com/office/drawing/2014/main" id="{315E2329-B965-4149-B7EA-5303A36CD0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27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6F42B909-89CB-4AD0-B2ED-79F19D127B0E}"/>
              </a:ext>
            </a:extLst>
          </p:cNvPr>
          <p:cNvSpPr txBox="1"/>
          <p:nvPr/>
        </p:nvSpPr>
        <p:spPr>
          <a:xfrm>
            <a:off x="6383778" y="0"/>
            <a:ext cx="276710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מנהיגים פופוליסטיים</a:t>
            </a:r>
          </a:p>
        </p:txBody>
      </p:sp>
      <p:pic>
        <p:nvPicPr>
          <p:cNvPr id="2050" name="Picture 2" descr="Constitutional Indentity in Hungary is whatever Viktor Orbán wants it to be">
            <a:extLst>
              <a:ext uri="{FF2B5EF4-FFF2-40B4-BE49-F238E27FC236}">
                <a16:creationId xmlns:a16="http://schemas.microsoft.com/office/drawing/2014/main" id="{D195E21B-244C-469A-B403-314D47623B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78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2884ED07-FA0E-4DCB-A951-6FEC9C9595D2}"/>
              </a:ext>
            </a:extLst>
          </p:cNvPr>
          <p:cNvSpPr txBox="1"/>
          <p:nvPr/>
        </p:nvSpPr>
        <p:spPr>
          <a:xfrm>
            <a:off x="5907686" y="0"/>
            <a:ext cx="324319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"דמוקרטיה לא ליברלית"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68574FA-539C-464B-A08C-F4FDFF84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939"/>
            <a:ext cx="9144000" cy="442866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62EE5F7-1673-4497-85E2-D184D2325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b="6835"/>
          <a:stretch/>
        </p:blipFill>
        <p:spPr>
          <a:xfrm>
            <a:off x="-1" y="2393885"/>
            <a:ext cx="9015499" cy="4040176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05BA412-D5FC-4CB4-A6AA-8493F8A45DE5}"/>
              </a:ext>
            </a:extLst>
          </p:cNvPr>
          <p:cNvSpPr/>
          <p:nvPr/>
        </p:nvSpPr>
        <p:spPr>
          <a:xfrm>
            <a:off x="5742130" y="2303875"/>
            <a:ext cx="2880320" cy="44286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FC58FBF6-CCD8-4682-8ED4-DD2F575D023C}"/>
              </a:ext>
            </a:extLst>
          </p:cNvPr>
          <p:cNvSpPr/>
          <p:nvPr/>
        </p:nvSpPr>
        <p:spPr>
          <a:xfrm>
            <a:off x="5894530" y="458207"/>
            <a:ext cx="2880320" cy="427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3CD905E-A410-4C4A-85E7-609857A90937}"/>
              </a:ext>
            </a:extLst>
          </p:cNvPr>
          <p:cNvSpPr/>
          <p:nvPr/>
        </p:nvSpPr>
        <p:spPr>
          <a:xfrm>
            <a:off x="60367" y="462457"/>
            <a:ext cx="2880320" cy="505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81DCBE54-E5EE-4D6F-80CC-102A5A8E9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0" y="982866"/>
            <a:ext cx="1537715" cy="3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44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אדם, חוץ, קהל, אנשים&#10;&#10;התיאור נוצר באופן אוטומטי">
            <a:extLst>
              <a:ext uri="{FF2B5EF4-FFF2-40B4-BE49-F238E27FC236}">
                <a16:creationId xmlns:a16="http://schemas.microsoft.com/office/drawing/2014/main" id="{356E61B6-96C4-40B2-83CD-C20C028BF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E1739C2-9E76-4A21-8FBE-AD95E0040EA2}"/>
              </a:ext>
            </a:extLst>
          </p:cNvPr>
          <p:cNvSpPr txBox="1"/>
          <p:nvPr/>
        </p:nvSpPr>
        <p:spPr>
          <a:xfrm>
            <a:off x="2073303" y="0"/>
            <a:ext cx="707758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מרד עממי נגד האליטות, הגלובליזציה והרעיון הליברלי </a:t>
            </a:r>
          </a:p>
        </p:txBody>
      </p:sp>
    </p:spTree>
    <p:extLst>
      <p:ext uri="{BB962C8B-B14F-4D97-AF65-F5344CB8AC3E}">
        <p14:creationId xmlns:p14="http://schemas.microsoft.com/office/powerpoint/2010/main" val="3910220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לוח כיתה, צילום, אנשים&#10;&#10;התיאור נוצר באופן אוטומטי">
            <a:extLst>
              <a:ext uri="{FF2B5EF4-FFF2-40B4-BE49-F238E27FC236}">
                <a16:creationId xmlns:a16="http://schemas.microsoft.com/office/drawing/2014/main" id="{2E1ADCC3-C0D5-486E-87A7-449891AD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16" y="3670407"/>
            <a:ext cx="4036131" cy="23875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30" name="Picture 6" descr="Cellphone censorship in China">
            <a:extLst>
              <a:ext uri="{FF2B5EF4-FFF2-40B4-BE49-F238E27FC236}">
                <a16:creationId xmlns:a16="http://schemas.microsoft.com/office/drawing/2014/main" id="{8B0B8B73-6E37-4041-9126-950FF6489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492" y="3670407"/>
            <a:ext cx="4043171" cy="2387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C0CEAA-3BC2-4E6C-A57A-F18093942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484" y="411939"/>
            <a:ext cx="4025900" cy="235389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ive Updates: PM Narendra Modi at G20 Osaka Summit 2019 – The Indian Wire">
            <a:extLst>
              <a:ext uri="{FF2B5EF4-FFF2-40B4-BE49-F238E27FC236}">
                <a16:creationId xmlns:a16="http://schemas.microsoft.com/office/drawing/2014/main" id="{586F73AE-0566-4175-AE54-D8588D759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310" y="414338"/>
            <a:ext cx="4043170" cy="235788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#3 – האוטוריטריות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דיסציפלינות ותיאוריות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#1 – הסדר העולמי</a:t>
            </a: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#2 – הדמוקרטיות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97279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ve Updates: PM Narendra Modi at G20 Osaka Summit 2019 – The Indian Wire">
            <a:extLst>
              <a:ext uri="{FF2B5EF4-FFF2-40B4-BE49-F238E27FC236}">
                <a16:creationId xmlns:a16="http://schemas.microsoft.com/office/drawing/2014/main" id="{ED1C5937-BB18-4DB9-99CF-409ABC186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7"/>
            <a:ext cx="9144000" cy="6029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101CB2A-E9A6-48ED-BC45-2E1073A1A2F3}"/>
              </a:ext>
            </a:extLst>
          </p:cNvPr>
          <p:cNvSpPr txBox="1"/>
          <p:nvPr/>
        </p:nvSpPr>
        <p:spPr>
          <a:xfrm>
            <a:off x="303587" y="0"/>
            <a:ext cx="884729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"המערכת הגלובלית" – מבנה </a:t>
            </a:r>
            <a:r>
              <a:rPr kumimoji="0" lang="he-I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קונפליקטואלי</a:t>
            </a: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(יריבות) | דימויים ורעיונות</a:t>
            </a:r>
          </a:p>
        </p:txBody>
      </p:sp>
    </p:spTree>
    <p:extLst>
      <p:ext uri="{BB962C8B-B14F-4D97-AF65-F5344CB8AC3E}">
        <p14:creationId xmlns:p14="http://schemas.microsoft.com/office/powerpoint/2010/main" val="3382166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907D8DB-3679-424B-878D-F5CE29481E76}"/>
              </a:ext>
            </a:extLst>
          </p:cNvPr>
          <p:cNvSpPr txBox="1"/>
          <p:nvPr/>
        </p:nvSpPr>
        <p:spPr>
          <a:xfrm>
            <a:off x="1406455" y="0"/>
            <a:ext cx="774442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זירת מאבק #3 – מודל שלטוני חלופי במדינות הלא דמוקרטיות</a:t>
            </a:r>
          </a:p>
        </p:txBody>
      </p:sp>
      <p:pic>
        <p:nvPicPr>
          <p:cNvPr id="6" name="תמונה 5" descr="תמונה שמכילה שעון&#10;&#10;התיאור נוצר באופן אוטומטי">
            <a:extLst>
              <a:ext uri="{FF2B5EF4-FFF2-40B4-BE49-F238E27FC236}">
                <a16:creationId xmlns:a16="http://schemas.microsoft.com/office/drawing/2014/main" id="{17F18F51-75D3-4B9C-B1DA-1663E4A5A8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510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6329AF6C-2E31-4164-B2BC-1FD9C2CC2EB8}"/>
              </a:ext>
            </a:extLst>
          </p:cNvPr>
          <p:cNvSpPr txBox="1"/>
          <p:nvPr/>
        </p:nvSpPr>
        <p:spPr>
          <a:xfrm>
            <a:off x="4735893" y="0"/>
            <a:ext cx="441499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העמקה של מנגנוני הפיקוח והדיכוי</a:t>
            </a:r>
          </a:p>
        </p:txBody>
      </p:sp>
      <p:pic>
        <p:nvPicPr>
          <p:cNvPr id="7" name="תמונה 6" descr="תמונה שמכילה שולחן, ישיבה, כחול, שוכב&#10;&#10;התיאור נוצר באופן אוטומטי">
            <a:extLst>
              <a:ext uri="{FF2B5EF4-FFF2-40B4-BE49-F238E27FC236}">
                <a16:creationId xmlns:a16="http://schemas.microsoft.com/office/drawing/2014/main" id="{498C43C8-2FED-4E2B-A5D5-274D68CC5E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87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AD130A1C-AD6B-43B7-9D1E-05A6216CD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22"/>
            <a:ext cx="9144000" cy="592602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55F6F09-68A9-4F6E-82B2-F37ED62BEC0D}"/>
              </a:ext>
            </a:extLst>
          </p:cNvPr>
          <p:cNvSpPr txBox="1"/>
          <p:nvPr/>
        </p:nvSpPr>
        <p:spPr>
          <a:xfrm>
            <a:off x="3758317" y="0"/>
            <a:ext cx="539256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דו"ח </a:t>
            </a:r>
            <a:r>
              <a:rPr lang="en-US" dirty="0"/>
              <a:t>Freedom House</a:t>
            </a:r>
            <a:r>
              <a:rPr lang="he-IL" dirty="0"/>
              <a:t> – דמוקרטיה בנסיגה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403F6A1C-3643-449C-8CF8-3A805F564CFD}"/>
              </a:ext>
            </a:extLst>
          </p:cNvPr>
          <p:cNvSpPr/>
          <p:nvPr/>
        </p:nvSpPr>
        <p:spPr>
          <a:xfrm>
            <a:off x="2411760" y="728700"/>
            <a:ext cx="6616353" cy="585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4986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415808A-FB35-4C90-9B4D-1CE5A4283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"/>
          <a:stretch/>
        </p:blipFill>
        <p:spPr bwMode="auto">
          <a:xfrm>
            <a:off x="0" y="431514"/>
            <a:ext cx="9144000" cy="461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917C697-695B-4CD4-A5BD-4A594C376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513" y="5130473"/>
            <a:ext cx="4063324" cy="131318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FAE4A8A-5A19-4DF5-9E64-E63B6C06F4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15"/>
          <a:stretch/>
        </p:blipFill>
        <p:spPr>
          <a:xfrm>
            <a:off x="13622" y="5229200"/>
            <a:ext cx="4244053" cy="1214462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08FE9BB-8B97-4A98-AAA3-C6004B4E478E}"/>
              </a:ext>
            </a:extLst>
          </p:cNvPr>
          <p:cNvSpPr txBox="1"/>
          <p:nvPr/>
        </p:nvSpPr>
        <p:spPr>
          <a:xfrm>
            <a:off x="5955777" y="0"/>
            <a:ext cx="319510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מדד הדמוקרטיה העולמי</a:t>
            </a:r>
          </a:p>
        </p:txBody>
      </p:sp>
    </p:spTree>
    <p:extLst>
      <p:ext uri="{BB962C8B-B14F-4D97-AF65-F5344CB8AC3E}">
        <p14:creationId xmlns:p14="http://schemas.microsoft.com/office/powerpoint/2010/main" val="134617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×ª××¦××ª ×ª××× × ×¢×××¨ âªmubarak cageâ¬â">
            <a:extLst>
              <a:ext uri="{FF2B5EF4-FFF2-40B4-BE49-F238E27FC236}">
                <a16:creationId xmlns:a16="http://schemas.microsoft.com/office/drawing/2014/main" id="{F1F2F80F-4F77-4DD0-9968-E5FC19649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8"/>
            <a:ext cx="9144000" cy="60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DE4B9EBB-1A62-4654-8841-32D538FFABA7}"/>
              </a:ext>
            </a:extLst>
          </p:cNvPr>
          <p:cNvSpPr txBox="1"/>
          <p:nvPr/>
        </p:nvSpPr>
        <p:spPr>
          <a:xfrm>
            <a:off x="2467641" y="0"/>
            <a:ext cx="6683241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>
              <a:defRPr sz="2400" b="1"/>
            </a:lvl1pPr>
          </a:lstStyle>
          <a:p>
            <a:r>
              <a:rPr lang="he-IL" dirty="0"/>
              <a:t>הטלטלה במזה"ת – לא הובילה לתהליכים דמוקרטיים</a:t>
            </a:r>
          </a:p>
        </p:txBody>
      </p:sp>
    </p:spTree>
    <p:extLst>
      <p:ext uri="{BB962C8B-B14F-4D97-AF65-F5344CB8AC3E}">
        <p14:creationId xmlns:p14="http://schemas.microsoft.com/office/powerpoint/2010/main" val="9623417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D7FFA6BC-7C78-47CA-8F35-FE928CE6686E}"/>
              </a:ext>
            </a:extLst>
          </p:cNvPr>
          <p:cNvSpPr/>
          <p:nvPr/>
        </p:nvSpPr>
        <p:spPr bwMode="auto">
          <a:xfrm>
            <a:off x="71500" y="0"/>
            <a:ext cx="8964993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קפיטליזם – יישום על ידי חלק מסוכני הסדר האי-ליברלי</a:t>
            </a:r>
          </a:p>
        </p:txBody>
      </p:sp>
      <p:pic>
        <p:nvPicPr>
          <p:cNvPr id="5" name="תמונה 4" descr="תמונה שמכילה מקורה, שולחן, לוח, גוזר&#10;&#10;התיאור נוצר באופן אוטומטי">
            <a:extLst>
              <a:ext uri="{FF2B5EF4-FFF2-40B4-BE49-F238E27FC236}">
                <a16:creationId xmlns:a16="http://schemas.microsoft.com/office/drawing/2014/main" id="{7933ECFC-A076-4702-B3C1-D8CA93A23C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4338"/>
            <a:ext cx="914400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038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לוח כיתה, צילום, אנשים&#10;&#10;התיאור נוצר באופן אוטומטי">
            <a:extLst>
              <a:ext uri="{FF2B5EF4-FFF2-40B4-BE49-F238E27FC236}">
                <a16:creationId xmlns:a16="http://schemas.microsoft.com/office/drawing/2014/main" id="{2E1ADCC3-C0D5-486E-87A7-449891AD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16" y="3670407"/>
            <a:ext cx="4036131" cy="2387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 descr="Cellphone censorship in China">
            <a:extLst>
              <a:ext uri="{FF2B5EF4-FFF2-40B4-BE49-F238E27FC236}">
                <a16:creationId xmlns:a16="http://schemas.microsoft.com/office/drawing/2014/main" id="{8B0B8B73-6E37-4041-9126-950FF6489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492" y="3670407"/>
            <a:ext cx="4043171" cy="23875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C0CEAA-3BC2-4E6C-A57A-F18093942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484" y="411939"/>
            <a:ext cx="4025900" cy="235389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ive Updates: PM Narendra Modi at G20 Osaka Summit 2019 – The Indian Wire">
            <a:extLst>
              <a:ext uri="{FF2B5EF4-FFF2-40B4-BE49-F238E27FC236}">
                <a16:creationId xmlns:a16="http://schemas.microsoft.com/office/drawing/2014/main" id="{586F73AE-0566-4175-AE54-D8588D759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310" y="414338"/>
            <a:ext cx="4043170" cy="235788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#3 – האוטוקרטיות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דיסציפלינות ותיאוריות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#1 – הסדר העולמי</a:t>
            </a: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he-IL" altLang="he-IL" dirty="0"/>
              <a:t>זירת מאבק #2 – הדמוקרטיות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44140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D7FFA6BC-7C78-47CA-8F35-FE928CE6686E}"/>
              </a:ext>
            </a:extLst>
          </p:cNvPr>
          <p:cNvSpPr/>
          <p:nvPr/>
        </p:nvSpPr>
        <p:spPr bwMode="auto">
          <a:xfrm>
            <a:off x="71500" y="0"/>
            <a:ext cx="8964993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הדיסציפלינות הרלבנטיות: היסטוריה, גיאוגרפיה, מדע-המדינה, כלכלה </a:t>
            </a:r>
          </a:p>
        </p:txBody>
      </p:sp>
      <p:pic>
        <p:nvPicPr>
          <p:cNvPr id="4" name="תמונה 3" descr="תמונה שמכילה מקורה, שולחן, ישיבה, קטן&#10;&#10;התיאור נוצר באופן אוטומטי">
            <a:extLst>
              <a:ext uri="{FF2B5EF4-FFF2-40B4-BE49-F238E27FC236}">
                <a16:creationId xmlns:a16="http://schemas.microsoft.com/office/drawing/2014/main" id="{FA47FFD6-E8C4-46ED-9757-7E1E73FAF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462"/>
            <a:ext cx="9144000" cy="60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14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D7FFA6BC-7C78-47CA-8F35-FE928CE6686E}"/>
              </a:ext>
            </a:extLst>
          </p:cNvPr>
          <p:cNvSpPr/>
          <p:nvPr/>
        </p:nvSpPr>
        <p:spPr bwMode="auto">
          <a:xfrm>
            <a:off x="71500" y="0"/>
            <a:ext cx="8964993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גישות מרכזיות ביחב"ל – ריאליזם | ליברליזם | קונסטרוקטיביזם</a:t>
            </a:r>
          </a:p>
        </p:txBody>
      </p:sp>
      <p:pic>
        <p:nvPicPr>
          <p:cNvPr id="5" name="תמונה 4" descr="תמונה שמכילה מראה&#10;&#10;התיאור נוצר באופן אוטומטי">
            <a:extLst>
              <a:ext uri="{FF2B5EF4-FFF2-40B4-BE49-F238E27FC236}">
                <a16:creationId xmlns:a16="http://schemas.microsoft.com/office/drawing/2014/main" id="{9D924A58-255D-40A1-AFE8-96B1F347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463"/>
            <a:ext cx="91440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802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D7FFA6BC-7C78-47CA-8F35-FE928CE6686E}"/>
              </a:ext>
            </a:extLst>
          </p:cNvPr>
          <p:cNvSpPr/>
          <p:nvPr/>
        </p:nvSpPr>
        <p:spPr bwMode="auto">
          <a:xfrm>
            <a:off x="71500" y="0"/>
            <a:ext cx="8964993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ריאליזם – מדינות ריבוניות | מאבק על עוצמה | אינטרסים לאומיים</a:t>
            </a:r>
          </a:p>
        </p:txBody>
      </p:sp>
      <p:pic>
        <p:nvPicPr>
          <p:cNvPr id="6" name="תמונה 5" descr="תמונה שמכילה אובייקט, איש&#10;&#10;התיאור נוצר באופן אוטומטי">
            <a:extLst>
              <a:ext uri="{FF2B5EF4-FFF2-40B4-BE49-F238E27FC236}">
                <a16:creationId xmlns:a16="http://schemas.microsoft.com/office/drawing/2014/main" id="{E9B32E53-E6FA-4A28-9F4D-50AB89814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462"/>
            <a:ext cx="9144000" cy="60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4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ve Updates: PM Narendra Modi at G20 Osaka Summit 2019 – The Indian Wire">
            <a:extLst>
              <a:ext uri="{FF2B5EF4-FFF2-40B4-BE49-F238E27FC236}">
                <a16:creationId xmlns:a16="http://schemas.microsoft.com/office/drawing/2014/main" id="{ED1C5937-BB18-4DB9-99CF-409ABC186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337"/>
            <a:ext cx="9144000" cy="6029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101CB2A-E9A6-48ED-BC45-2E1073A1A2F3}"/>
              </a:ext>
            </a:extLst>
          </p:cNvPr>
          <p:cNvSpPr txBox="1"/>
          <p:nvPr/>
        </p:nvSpPr>
        <p:spPr>
          <a:xfrm>
            <a:off x="1682170" y="0"/>
            <a:ext cx="746871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"המערכת הגלובלית" – זירות המאבק של "הרעיון הליברלי"</a:t>
            </a:r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CAB2351B-BA3E-43F4-A4DA-AD9E6F2BAF66}"/>
              </a:ext>
            </a:extLst>
          </p:cNvPr>
          <p:cNvGrpSpPr/>
          <p:nvPr/>
        </p:nvGrpSpPr>
        <p:grpSpPr>
          <a:xfrm>
            <a:off x="1341541" y="2049538"/>
            <a:ext cx="6481093" cy="3519835"/>
            <a:chOff x="926117" y="2629515"/>
            <a:chExt cx="5220683" cy="2835315"/>
          </a:xfrm>
        </p:grpSpPr>
        <p:sp>
          <p:nvSpPr>
            <p:cNvPr id="9" name="מלבן 8">
              <a:extLst>
                <a:ext uri="{FF2B5EF4-FFF2-40B4-BE49-F238E27FC236}">
                  <a16:creationId xmlns:a16="http://schemas.microsoft.com/office/drawing/2014/main" id="{63852CEA-E8F7-436D-B882-7380E55A8A93}"/>
                </a:ext>
              </a:extLst>
            </p:cNvPr>
            <p:cNvSpPr/>
            <p:nvPr/>
          </p:nvSpPr>
          <p:spPr>
            <a:xfrm>
              <a:off x="926117" y="2629515"/>
              <a:ext cx="5220683" cy="2835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3" name="Picture 4" descr="Cover of Is This the End of the Liberal International Order?">
              <a:extLst>
                <a:ext uri="{FF2B5EF4-FFF2-40B4-BE49-F238E27FC236}">
                  <a16:creationId xmlns:a16="http://schemas.microsoft.com/office/drawing/2014/main" id="{9777E66B-A71F-4CB6-BC99-8A5F7B411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705" y="2790604"/>
              <a:ext cx="1570711" cy="2513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The End of the Liberal Order?: Amazon.co.uk: Ferguson, Niall, Zakaria,  Fareed: 9781786073105: Books">
              <a:extLst>
                <a:ext uri="{FF2B5EF4-FFF2-40B4-BE49-F238E27FC236}">
                  <a16:creationId xmlns:a16="http://schemas.microsoft.com/office/drawing/2014/main" id="{6A09AC7E-99B7-46AC-AE43-41EEB1772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751" y="2790604"/>
              <a:ext cx="1570711" cy="2513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What Was the Liberal Order?: Rose, Gideon: 9780876097120: Amazon.com: Books">
              <a:extLst>
                <a:ext uri="{FF2B5EF4-FFF2-40B4-BE49-F238E27FC236}">
                  <a16:creationId xmlns:a16="http://schemas.microsoft.com/office/drawing/2014/main" id="{04B05A63-991E-46E0-95EC-6E118CB94C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22802" y="2790604"/>
              <a:ext cx="1570711" cy="2513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10763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D7FFA6BC-7C78-47CA-8F35-FE928CE6686E}"/>
              </a:ext>
            </a:extLst>
          </p:cNvPr>
          <p:cNvSpPr/>
          <p:nvPr/>
        </p:nvSpPr>
        <p:spPr bwMode="auto">
          <a:xfrm>
            <a:off x="71500" y="0"/>
            <a:ext cx="8964993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ליברליזם – נורמות | מוסדות | הסכמה | הדדיות | סחר | דיפלומטיה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7FFCCD-91C2-4A5C-A794-E139677E7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98463"/>
            <a:ext cx="9144000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4101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D7FFA6BC-7C78-47CA-8F35-FE928CE6686E}"/>
              </a:ext>
            </a:extLst>
          </p:cNvPr>
          <p:cNvSpPr/>
          <p:nvPr/>
        </p:nvSpPr>
        <p:spPr bwMode="auto">
          <a:xfrm>
            <a:off x="71500" y="0"/>
            <a:ext cx="8964993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קונסטרוקטיביזם – משמעויות ודימויים | הקשר חברתי | הבניית משמעות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97BB334-B09B-4B56-8235-8DA54043D1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8462"/>
            <a:ext cx="9144000" cy="60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350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כוכב, פירות&#10;&#10;התיאור נוצר באופן אוטומטי">
            <a:extLst>
              <a:ext uri="{FF2B5EF4-FFF2-40B4-BE49-F238E27FC236}">
                <a16:creationId xmlns:a16="http://schemas.microsoft.com/office/drawing/2014/main" id="{7601D2F0-5715-4A44-80C8-14C47B7C0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14338"/>
            <a:ext cx="9144001" cy="6029325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2D7F829C-F109-476B-861B-8CC9DC11DCF6}"/>
              </a:ext>
            </a:extLst>
          </p:cNvPr>
          <p:cNvSpPr/>
          <p:nvPr/>
        </p:nvSpPr>
        <p:spPr bwMode="auto">
          <a:xfrm>
            <a:off x="71500" y="0"/>
            <a:ext cx="8964993" cy="3984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הסדר העולמי אחרי הקורונה – תרחישים אפשריים</a:t>
            </a:r>
          </a:p>
        </p:txBody>
      </p: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870C0CC5-E9A0-454E-B535-D41CB3511147}"/>
              </a:ext>
            </a:extLst>
          </p:cNvPr>
          <p:cNvGrpSpPr/>
          <p:nvPr/>
        </p:nvGrpSpPr>
        <p:grpSpPr>
          <a:xfrm>
            <a:off x="0" y="2432425"/>
            <a:ext cx="9144000" cy="4011910"/>
            <a:chOff x="0" y="2432425"/>
            <a:chExt cx="9144000" cy="4011910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0763ABE2-CF99-4077-936B-F0A5A628E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01"/>
            <a:stretch/>
          </p:blipFill>
          <p:spPr>
            <a:xfrm>
              <a:off x="0" y="2432425"/>
              <a:ext cx="9144000" cy="4011910"/>
            </a:xfrm>
            <a:prstGeom prst="rect">
              <a:avLst/>
            </a:prstGeom>
          </p:spPr>
        </p:pic>
        <p:sp>
          <p:nvSpPr>
            <p:cNvPr id="6" name="מלבן 5">
              <a:extLst>
                <a:ext uri="{FF2B5EF4-FFF2-40B4-BE49-F238E27FC236}">
                  <a16:creationId xmlns:a16="http://schemas.microsoft.com/office/drawing/2014/main" id="{F7C3F903-3DD8-4CA2-9B17-4CE1347FC7EC}"/>
                </a:ext>
              </a:extLst>
            </p:cNvPr>
            <p:cNvSpPr/>
            <p:nvPr/>
          </p:nvSpPr>
          <p:spPr>
            <a:xfrm>
              <a:off x="4346575" y="6147292"/>
              <a:ext cx="540460" cy="276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6709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טקסט, לוח כיתה, צילום, אנשים&#10;&#10;התיאור נוצר באופן אוטומטי">
            <a:extLst>
              <a:ext uri="{FF2B5EF4-FFF2-40B4-BE49-F238E27FC236}">
                <a16:creationId xmlns:a16="http://schemas.microsoft.com/office/drawing/2014/main" id="{2E1ADCC3-C0D5-486E-87A7-449891AD1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16" y="3670407"/>
            <a:ext cx="4036131" cy="23875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 descr="Cellphone censorship in China">
            <a:extLst>
              <a:ext uri="{FF2B5EF4-FFF2-40B4-BE49-F238E27FC236}">
                <a16:creationId xmlns:a16="http://schemas.microsoft.com/office/drawing/2014/main" id="{8B0B8B73-6E37-4041-9126-950FF6489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492" y="3670407"/>
            <a:ext cx="4043171" cy="2387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C0CEAA-3BC2-4E6C-A57A-F18093942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484" y="411939"/>
            <a:ext cx="4025900" cy="2353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ive Updates: PM Narendra Modi at G20 Osaka Summit 2019 – The Indian Wire">
            <a:extLst>
              <a:ext uri="{FF2B5EF4-FFF2-40B4-BE49-F238E27FC236}">
                <a16:creationId xmlns:a16="http://schemas.microsoft.com/office/drawing/2014/main" id="{586F73AE-0566-4175-AE54-D8588D759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9310" y="414338"/>
            <a:ext cx="4043170" cy="23578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TextBox 11"/>
          <p:cNvSpPr txBox="1">
            <a:spLocks noChangeArrowheads="1"/>
          </p:cNvSpPr>
          <p:nvPr/>
        </p:nvSpPr>
        <p:spPr bwMode="auto">
          <a:xfrm>
            <a:off x="4880465" y="6059447"/>
            <a:ext cx="3998913" cy="461962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#3 – האוטוריטריות</a:t>
            </a:r>
          </a:p>
        </p:txBody>
      </p:sp>
      <p:sp>
        <p:nvSpPr>
          <p:cNvPr id="35849" name="TextBox 13"/>
          <p:cNvSpPr txBox="1">
            <a:spLocks noChangeArrowheads="1"/>
          </p:cNvSpPr>
          <p:nvPr/>
        </p:nvSpPr>
        <p:spPr bwMode="auto">
          <a:xfrm>
            <a:off x="260484" y="6059447"/>
            <a:ext cx="4025900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דיסציפלינות ותיאוריות</a:t>
            </a:r>
          </a:p>
        </p:txBody>
      </p:sp>
      <p:sp>
        <p:nvSpPr>
          <p:cNvPr id="35846" name="TextBox 10"/>
          <p:cNvSpPr txBox="1">
            <a:spLocks noChangeArrowheads="1"/>
          </p:cNvSpPr>
          <p:nvPr/>
        </p:nvSpPr>
        <p:spPr bwMode="auto">
          <a:xfrm>
            <a:off x="4897928" y="2798930"/>
            <a:ext cx="3963987" cy="461665"/>
          </a:xfrm>
          <a:prstGeom prst="rect">
            <a:avLst/>
          </a:prstGeom>
          <a:solidFill>
            <a:schemeClr val="bg1">
              <a:alpha val="5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#1 – הסדר העולמי</a:t>
            </a:r>
          </a:p>
        </p:txBody>
      </p: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77128" y="2798930"/>
            <a:ext cx="43926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he-IL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זירת מאבק #2 – הדמוקרטיות</a:t>
            </a:r>
          </a:p>
        </p:txBody>
      </p:sp>
      <p:sp>
        <p:nvSpPr>
          <p:cNvPr id="2" name="AutoShape 2" descr="HD Skyfall WP for PC"/>
          <p:cNvSpPr>
            <a:spLocks noChangeAspect="1" noChangeArrowheads="1"/>
          </p:cNvSpPr>
          <p:nvPr/>
        </p:nvSpPr>
        <p:spPr bwMode="auto">
          <a:xfrm>
            <a:off x="4388778" y="35217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 dirty="0"/>
          </a:p>
        </p:txBody>
      </p:sp>
      <p:sp>
        <p:nvSpPr>
          <p:cNvPr id="3" name="אליפסה 2"/>
          <p:cNvSpPr/>
          <p:nvPr/>
        </p:nvSpPr>
        <p:spPr>
          <a:xfrm>
            <a:off x="6542578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1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1936091" y="74596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2</a:t>
            </a:r>
          </a:p>
        </p:txBody>
      </p:sp>
      <p:sp>
        <p:nvSpPr>
          <p:cNvPr id="17" name="אליפסה 16"/>
          <p:cNvSpPr/>
          <p:nvPr/>
        </p:nvSpPr>
        <p:spPr>
          <a:xfrm>
            <a:off x="6542578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3</a:t>
            </a:r>
          </a:p>
        </p:txBody>
      </p:sp>
      <p:sp>
        <p:nvSpPr>
          <p:cNvPr id="19" name="אליפסה 18"/>
          <p:cNvSpPr/>
          <p:nvPr/>
        </p:nvSpPr>
        <p:spPr>
          <a:xfrm>
            <a:off x="1936091" y="3293985"/>
            <a:ext cx="674687" cy="67468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8130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atch 1989: The Year That Made Us TV Show - Streaming Online | Nat ...">
            <a:extLst>
              <a:ext uri="{FF2B5EF4-FFF2-40B4-BE49-F238E27FC236}">
                <a16:creationId xmlns:a16="http://schemas.microsoft.com/office/drawing/2014/main" id="{37EB156E-E43A-49E5-8DCF-3E143BE73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414337"/>
            <a:ext cx="9144001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26DFF3A3-E268-4A7B-BE48-9B5CBC0EC3CF}"/>
              </a:ext>
            </a:extLst>
          </p:cNvPr>
          <p:cNvSpPr txBox="1"/>
          <p:nvPr/>
        </p:nvSpPr>
        <p:spPr>
          <a:xfrm>
            <a:off x="159318" y="0"/>
            <a:ext cx="89915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1989 – נקודת המוצא | סדרת האירועים הדרמטית | סוף המלחמה הקרה</a:t>
            </a:r>
          </a:p>
        </p:txBody>
      </p:sp>
    </p:spTree>
    <p:extLst>
      <p:ext uri="{BB962C8B-B14F-4D97-AF65-F5344CB8AC3E}">
        <p14:creationId xmlns:p14="http://schemas.microsoft.com/office/powerpoint/2010/main" val="393915767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1018</Words>
  <Application>Microsoft Office PowerPoint</Application>
  <PresentationFormat>‫הצגה על המסך (4:3)</PresentationFormat>
  <Paragraphs>166</Paragraphs>
  <Slides>72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72</vt:i4>
      </vt:variant>
    </vt:vector>
  </HeadingPairs>
  <TitlesOfParts>
    <vt:vector size="75" baseType="lpstr">
      <vt:lpstr>Arial</vt:lpstr>
      <vt:lpstr>Calibri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2015-09-01T21:22:36Z</dcterms:created>
  <dcterms:modified xsi:type="dcterms:W3CDTF">2020-09-01T23:14:49Z</dcterms:modified>
</cp:coreProperties>
</file>