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removePersonalInfoOnSave="1" saveSubsetFonts="1">
  <p:sldMasterIdLst>
    <p:sldMasterId id="2147483648" r:id="rId1"/>
  </p:sldMasterIdLst>
  <p:notesMasterIdLst>
    <p:notesMasterId r:id="rId74"/>
  </p:notesMasterIdLst>
  <p:sldIdLst>
    <p:sldId id="1243" r:id="rId2"/>
    <p:sldId id="1302" r:id="rId3"/>
    <p:sldId id="1282" r:id="rId4"/>
    <p:sldId id="1289" r:id="rId5"/>
    <p:sldId id="1288" r:id="rId6"/>
    <p:sldId id="1241" r:id="rId7"/>
    <p:sldId id="1290" r:id="rId8"/>
    <p:sldId id="1271" r:id="rId9"/>
    <p:sldId id="1238" r:id="rId10"/>
    <p:sldId id="1204" r:id="rId11"/>
    <p:sldId id="1205" r:id="rId12"/>
    <p:sldId id="1206" r:id="rId13"/>
    <p:sldId id="1207" r:id="rId14"/>
    <p:sldId id="1208" r:id="rId15"/>
    <p:sldId id="1209" r:id="rId16"/>
    <p:sldId id="1210" r:id="rId17"/>
    <p:sldId id="1236" r:id="rId18"/>
    <p:sldId id="1272" r:id="rId19"/>
    <p:sldId id="1212" r:id="rId20"/>
    <p:sldId id="1222" r:id="rId21"/>
    <p:sldId id="1255" r:id="rId22"/>
    <p:sldId id="1223" r:id="rId23"/>
    <p:sldId id="1291" r:id="rId24"/>
    <p:sldId id="1293" r:id="rId25"/>
    <p:sldId id="1292" r:id="rId26"/>
    <p:sldId id="461" r:id="rId27"/>
    <p:sldId id="1214" r:id="rId28"/>
    <p:sldId id="480" r:id="rId29"/>
    <p:sldId id="1274" r:id="rId30"/>
    <p:sldId id="1217" r:id="rId31"/>
    <p:sldId id="1237" r:id="rId32"/>
    <p:sldId id="1273" r:id="rId33"/>
    <p:sldId id="1218" r:id="rId34"/>
    <p:sldId id="1219" r:id="rId35"/>
    <p:sldId id="1339" r:id="rId36"/>
    <p:sldId id="1275" r:id="rId37"/>
    <p:sldId id="1304" r:id="rId38"/>
    <p:sldId id="1305" r:id="rId39"/>
    <p:sldId id="1306" r:id="rId40"/>
    <p:sldId id="1307" r:id="rId41"/>
    <p:sldId id="1308" r:id="rId42"/>
    <p:sldId id="1309" r:id="rId43"/>
    <p:sldId id="1310" r:id="rId44"/>
    <p:sldId id="1311" r:id="rId45"/>
    <p:sldId id="1258" r:id="rId46"/>
    <p:sldId id="1312" r:id="rId47"/>
    <p:sldId id="1313" r:id="rId48"/>
    <p:sldId id="1314" r:id="rId49"/>
    <p:sldId id="1315" r:id="rId50"/>
    <p:sldId id="1343" r:id="rId51"/>
    <p:sldId id="1317" r:id="rId52"/>
    <p:sldId id="1318" r:id="rId53"/>
    <p:sldId id="1319" r:id="rId54"/>
    <p:sldId id="1320" r:id="rId55"/>
    <p:sldId id="1321" r:id="rId56"/>
    <p:sldId id="1322" r:id="rId57"/>
    <p:sldId id="1323" r:id="rId58"/>
    <p:sldId id="1324" r:id="rId59"/>
    <p:sldId id="1344" r:id="rId60"/>
    <p:sldId id="1326" r:id="rId61"/>
    <p:sldId id="1327" r:id="rId62"/>
    <p:sldId id="1328" r:id="rId63"/>
    <p:sldId id="1329" r:id="rId64"/>
    <p:sldId id="1330" r:id="rId65"/>
    <p:sldId id="1331" r:id="rId66"/>
    <p:sldId id="1345" r:id="rId67"/>
    <p:sldId id="1333" r:id="rId68"/>
    <p:sldId id="1334" r:id="rId69"/>
    <p:sldId id="1335" r:id="rId70"/>
    <p:sldId id="1336" r:id="rId71"/>
    <p:sldId id="1337" r:id="rId72"/>
    <p:sldId id="1338" r:id="rId73"/>
  </p:sldIdLst>
  <p:sldSz cx="9144000" cy="6858000" type="screen4x3"/>
  <p:notesSz cx="6797675" cy="9928225"/>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4059" userDrawn="1">
          <p15:clr>
            <a:srgbClr val="A4A3A4"/>
          </p15:clr>
        </p15:guide>
        <p15:guide id="6" pos="2880">
          <p15:clr>
            <a:srgbClr val="A4A3A4"/>
          </p15:clr>
        </p15:guide>
        <p15:guide id="7" pos="4326" userDrawn="1">
          <p15:clr>
            <a:srgbClr val="A4A3A4"/>
          </p15:clr>
        </p15:guide>
        <p15:guide id="8" pos="2767" userDrawn="1">
          <p15:clr>
            <a:srgbClr val="A4A3A4"/>
          </p15:clr>
        </p15:guide>
        <p15:guide id="9" pos="3759" userDrawn="1">
          <p15:clr>
            <a:srgbClr val="A4A3A4"/>
          </p15:clr>
        </p15:guide>
        <p15:guide id="10" pos="2001">
          <p15:clr>
            <a:srgbClr val="A4A3A4"/>
          </p15:clr>
        </p15:guide>
        <p15:guide id="11" pos="5687" userDrawn="1">
          <p15:clr>
            <a:srgbClr val="A4A3A4"/>
          </p15:clr>
        </p15:guide>
        <p15:guide id="12" pos="3872">
          <p15:clr>
            <a:srgbClr val="A4A3A4"/>
          </p15:clr>
        </p15:guide>
        <p15:guide id="15" pos="2738" userDrawn="1">
          <p15:clr>
            <a:srgbClr val="A4A3A4"/>
          </p15:clr>
        </p15:guide>
        <p15:guide id="16" pos="3022" userDrawn="1">
          <p15:clr>
            <a:srgbClr val="A4A3A4"/>
          </p15:clr>
        </p15:guide>
        <p15:guide id="17" orient="horz" pos="261" userDrawn="1">
          <p15:clr>
            <a:srgbClr val="A4A3A4"/>
          </p15:clr>
        </p15:guide>
        <p15:guide id="18" orient="horz" pos="4320" userDrawn="1">
          <p15:clr>
            <a:srgbClr val="A4A3A4"/>
          </p15:clr>
        </p15:guide>
        <p15:guide id="20" pos="2937" userDrawn="1">
          <p15:clr>
            <a:srgbClr val="A4A3A4"/>
          </p15:clr>
        </p15:guide>
        <p15:guide id="21" pos="2823" userDrawn="1">
          <p15:clr>
            <a:srgbClr val="A4A3A4"/>
          </p15:clr>
        </p15:guide>
        <p15:guide id="22" orient="horz" pos="3521" userDrawn="1">
          <p15:clr>
            <a:srgbClr val="A4A3A4"/>
          </p15:clr>
        </p15:guide>
        <p15:guide id="24" pos="4354" userDrawn="1">
          <p15:clr>
            <a:srgbClr val="A4A3A4"/>
          </p15:clr>
        </p15:guide>
        <p15:guide id="26" pos="3929">
          <p15:clr>
            <a:srgbClr val="A4A3A4"/>
          </p15:clr>
        </p15:guide>
        <p15:guide id="27" pos="3787">
          <p15:clr>
            <a:srgbClr val="A4A3A4"/>
          </p15:clr>
        </p15:guide>
        <p15:guide id="28" pos="1973">
          <p15:clr>
            <a:srgbClr val="A4A3A4"/>
          </p15:clr>
        </p15:guide>
        <p15:guide id="29" pos="1888" userDrawn="1">
          <p15:clr>
            <a:srgbClr val="A4A3A4"/>
          </p15:clr>
        </p15:guide>
        <p15:guide id="30" pos="3901">
          <p15:clr>
            <a:srgbClr val="A4A3A4"/>
          </p15:clr>
        </p15:guide>
        <p15:guide id="31" pos="73" userDrawn="1">
          <p15:clr>
            <a:srgbClr val="A4A3A4"/>
          </p15:clr>
        </p15:guide>
        <p15:guide id="32" pos="5375" userDrawn="1">
          <p15:clr>
            <a:srgbClr val="A4A3A4"/>
          </p15:clr>
        </p15:guide>
        <p15:guide id="34" pos="4014">
          <p15:clr>
            <a:srgbClr val="A4A3A4"/>
          </p15:clr>
        </p15:guide>
        <p15:guide id="36" pos="2965" userDrawn="1">
          <p15:clr>
            <a:srgbClr val="A4A3A4"/>
          </p15:clr>
        </p15:guide>
        <p15:guide id="37" pos="2795" userDrawn="1">
          <p15:clr>
            <a:srgbClr val="A4A3A4"/>
          </p15:clr>
        </p15:guide>
        <p15:guide id="38" pos="268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848" autoAdjust="0"/>
    <p:restoredTop sz="94615" autoAdjust="0"/>
  </p:normalViewPr>
  <p:slideViewPr>
    <p:cSldViewPr showGuides="1">
      <p:cViewPr varScale="1">
        <p:scale>
          <a:sx n="56" d="100"/>
          <a:sy n="56" d="100"/>
        </p:scale>
        <p:origin x="72" y="354"/>
      </p:cViewPr>
      <p:guideLst>
        <p:guide orient="horz" pos="4059"/>
        <p:guide pos="2880"/>
        <p:guide pos="4326"/>
        <p:guide pos="2767"/>
        <p:guide pos="3759"/>
        <p:guide pos="2001"/>
        <p:guide pos="5687"/>
        <p:guide pos="3872"/>
        <p:guide pos="2738"/>
        <p:guide pos="3022"/>
        <p:guide orient="horz" pos="261"/>
        <p:guide orient="horz" pos="4320"/>
        <p:guide pos="2937"/>
        <p:guide pos="2823"/>
        <p:guide orient="horz" pos="3521"/>
        <p:guide pos="4354"/>
        <p:guide pos="3929"/>
        <p:guide pos="3787"/>
        <p:guide pos="1973"/>
        <p:guide pos="1888"/>
        <p:guide pos="3901"/>
        <p:guide pos="73"/>
        <p:guide pos="5375"/>
        <p:guide pos="4014"/>
        <p:guide pos="2965"/>
        <p:guide pos="2795"/>
        <p:guide pos="2682"/>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45005" cy="450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52019" y="3"/>
            <a:ext cx="2945659" cy="496411"/>
          </a:xfrm>
          <a:prstGeom prst="rect">
            <a:avLst/>
          </a:prstGeom>
        </p:spPr>
        <p:txBody>
          <a:bodyPr vert="horz" lIns="91418" tIns="45711" rIns="91418" bIns="45711" rtlCol="1"/>
          <a:lstStyle>
            <a:lvl1pPr algn="r">
              <a:defRPr sz="1200"/>
            </a:lvl1pPr>
          </a:lstStyle>
          <a:p>
            <a:endParaRPr lang="he-IL"/>
          </a:p>
        </p:txBody>
      </p:sp>
      <p:sp>
        <p:nvSpPr>
          <p:cNvPr id="3" name="מציין מיקום של תאריך 2"/>
          <p:cNvSpPr>
            <a:spLocks noGrp="1"/>
          </p:cNvSpPr>
          <p:nvPr>
            <p:ph type="dt" idx="1"/>
          </p:nvPr>
        </p:nvSpPr>
        <p:spPr>
          <a:xfrm>
            <a:off x="1577" y="3"/>
            <a:ext cx="2945659" cy="496411"/>
          </a:xfrm>
          <a:prstGeom prst="rect">
            <a:avLst/>
          </a:prstGeom>
        </p:spPr>
        <p:txBody>
          <a:bodyPr vert="horz" lIns="91418" tIns="45711" rIns="91418" bIns="45711" rtlCol="1"/>
          <a:lstStyle>
            <a:lvl1pPr algn="l">
              <a:defRPr sz="1200"/>
            </a:lvl1pPr>
          </a:lstStyle>
          <a:p>
            <a:fld id="{6410ABC8-CF99-4746-9AC5-31944841F099}" type="datetimeFigureOut">
              <a:rPr lang="he-IL" smtClean="0"/>
              <a:pPr/>
              <a:t>י"ז/אלול/תש"פ</a:t>
            </a:fld>
            <a:endParaRPr lang="he-IL"/>
          </a:p>
        </p:txBody>
      </p:sp>
      <p:sp>
        <p:nvSpPr>
          <p:cNvPr id="4" name="מציין מיקום של תמונת שקופית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18" tIns="45711" rIns="91418" bIns="45711" rtlCol="1" anchor="ctr"/>
          <a:lstStyle/>
          <a:p>
            <a:endParaRPr lang="he-IL"/>
          </a:p>
        </p:txBody>
      </p:sp>
      <p:sp>
        <p:nvSpPr>
          <p:cNvPr id="5" name="מציין מיקום של הערות 4"/>
          <p:cNvSpPr>
            <a:spLocks noGrp="1"/>
          </p:cNvSpPr>
          <p:nvPr>
            <p:ph type="body" sz="quarter" idx="3"/>
          </p:nvPr>
        </p:nvSpPr>
        <p:spPr>
          <a:xfrm>
            <a:off x="679768" y="4715910"/>
            <a:ext cx="5438140" cy="4467701"/>
          </a:xfrm>
          <a:prstGeom prst="rect">
            <a:avLst/>
          </a:prstGeom>
        </p:spPr>
        <p:txBody>
          <a:bodyPr vert="horz" lIns="91418" tIns="45711" rIns="91418" bIns="45711"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52019" y="9430095"/>
            <a:ext cx="2945659" cy="496411"/>
          </a:xfrm>
          <a:prstGeom prst="rect">
            <a:avLst/>
          </a:prstGeom>
        </p:spPr>
        <p:txBody>
          <a:bodyPr vert="horz" lIns="91418" tIns="45711" rIns="91418" bIns="45711"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77" y="9430095"/>
            <a:ext cx="2945659" cy="496411"/>
          </a:xfrm>
          <a:prstGeom prst="rect">
            <a:avLst/>
          </a:prstGeom>
        </p:spPr>
        <p:txBody>
          <a:bodyPr vert="horz" lIns="91418" tIns="45711" rIns="91418" bIns="45711" rtlCol="1" anchor="b"/>
          <a:lstStyle>
            <a:lvl1pPr algn="l">
              <a:defRPr sz="1200"/>
            </a:lvl1pPr>
          </a:lstStyle>
          <a:p>
            <a:fld id="{0173AFFE-DE7A-47FB-8AD3-E80AFFE835E5}" type="slidenum">
              <a:rPr lang="he-IL" smtClean="0"/>
              <a:pPr/>
              <a:t>‹#›</a:t>
            </a:fld>
            <a:endParaRPr lang="he-IL"/>
          </a:p>
        </p:txBody>
      </p:sp>
    </p:spTree>
    <p:extLst>
      <p:ext uri="{BB962C8B-B14F-4D97-AF65-F5344CB8AC3E}">
        <p14:creationId xmlns:p14="http://schemas.microsoft.com/office/powerpoint/2010/main" val="98675078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pPr marL="0" marR="0" lvl="0" indent="0" algn="l" defTabSz="940095" rtl="1" eaLnBrk="1" fontAlgn="auto" latinLnBrk="0" hangingPunct="1">
              <a:lnSpc>
                <a:spcPct val="100000"/>
              </a:lnSpc>
              <a:spcBef>
                <a:spcPts val="0"/>
              </a:spcBef>
              <a:spcAft>
                <a:spcPts val="0"/>
              </a:spcAft>
              <a:buClrTx/>
              <a:buSzTx/>
              <a:buFontTx/>
              <a:buNone/>
              <a:tabLst/>
              <a:defRPr/>
            </a:pPr>
            <a:fld id="{0173AFFE-DE7A-47FB-8AD3-E80AFFE835E5}" type="slidenum">
              <a:rPr kumimoji="0" lang="he-IL"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l" defTabSz="940095" rtl="1" eaLnBrk="1" fontAlgn="auto" latinLnBrk="0" hangingPunct="1">
                <a:lnSpc>
                  <a:spcPct val="100000"/>
                </a:lnSpc>
                <a:spcBef>
                  <a:spcPts val="0"/>
                </a:spcBef>
                <a:spcAft>
                  <a:spcPts val="0"/>
                </a:spcAft>
                <a:buClrTx/>
                <a:buSzTx/>
                <a:buFontTx/>
                <a:buNone/>
                <a:tabLst/>
                <a:defRPr/>
              </a:pPr>
              <a:t>2</a:t>
            </a:fld>
            <a:endParaRPr kumimoji="0" lang="he-IL"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705623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מציין מיקום של תמונת שקופית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מציין מיקום של הערות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altLang="he-IL" dirty="0"/>
          </a:p>
        </p:txBody>
      </p:sp>
      <p:sp>
        <p:nvSpPr>
          <p:cNvPr id="36868" name="מציין מיקום של מספר שקופית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36858" indent="-283407" algn="r" rtl="1">
              <a:spcBef>
                <a:spcPct val="30000"/>
              </a:spcBef>
              <a:defRPr sz="1200">
                <a:solidFill>
                  <a:schemeClr val="tx1"/>
                </a:solidFill>
                <a:latin typeface="Calibri" panose="020F0502020204030204" pitchFamily="34" charset="0"/>
                <a:cs typeface="Arial" panose="020B0604020202020204" pitchFamily="34" charset="0"/>
              </a:defRPr>
            </a:lvl2pPr>
            <a:lvl3pPr marL="1133627" indent="-226725" algn="r" rtl="1">
              <a:spcBef>
                <a:spcPct val="30000"/>
              </a:spcBef>
              <a:defRPr sz="1200">
                <a:solidFill>
                  <a:schemeClr val="tx1"/>
                </a:solidFill>
                <a:latin typeface="Calibri" panose="020F0502020204030204" pitchFamily="34" charset="0"/>
                <a:cs typeface="Arial" panose="020B0604020202020204" pitchFamily="34" charset="0"/>
              </a:defRPr>
            </a:lvl3pPr>
            <a:lvl4pPr marL="1587078" indent="-226725" algn="r" rtl="1">
              <a:spcBef>
                <a:spcPct val="30000"/>
              </a:spcBef>
              <a:defRPr sz="1200">
                <a:solidFill>
                  <a:schemeClr val="tx1"/>
                </a:solidFill>
                <a:latin typeface="Calibri" panose="020F0502020204030204" pitchFamily="34" charset="0"/>
                <a:cs typeface="Arial" panose="020B0604020202020204" pitchFamily="34" charset="0"/>
              </a:defRPr>
            </a:lvl4pPr>
            <a:lvl5pPr marL="2040529" indent="-226725" algn="r" rtl="1">
              <a:spcBef>
                <a:spcPct val="30000"/>
              </a:spcBef>
              <a:defRPr sz="1200">
                <a:solidFill>
                  <a:schemeClr val="tx1"/>
                </a:solidFill>
                <a:latin typeface="Calibri" panose="020F0502020204030204" pitchFamily="34" charset="0"/>
                <a:cs typeface="Arial" panose="020B0604020202020204" pitchFamily="34" charset="0"/>
              </a:defRPr>
            </a:lvl5pPr>
            <a:lvl6pPr marL="2493980" indent="-2267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47431" indent="-2267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00882" indent="-2267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54333" indent="-2267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defTabSz="906902">
              <a:spcBef>
                <a:spcPct val="0"/>
              </a:spcBef>
              <a:defRPr/>
            </a:pPr>
            <a:fld id="{3019BC59-7062-4AD5-B97B-397810A9BA87}" type="slidenum">
              <a:rPr lang="he-IL" altLang="he-IL" kern="0"/>
              <a:pPr algn="l" defTabSz="906902">
                <a:spcBef>
                  <a:spcPct val="0"/>
                </a:spcBef>
                <a:defRPr/>
              </a:pPr>
              <a:t>66</a:t>
            </a:fld>
            <a:endParaRPr lang="he-IL" altLang="he-IL" kern="0" dirty="0"/>
          </a:p>
        </p:txBody>
      </p:sp>
    </p:spTree>
    <p:extLst>
      <p:ext uri="{BB962C8B-B14F-4D97-AF65-F5344CB8AC3E}">
        <p14:creationId xmlns:p14="http://schemas.microsoft.com/office/powerpoint/2010/main" val="1903704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מציין מיקום של תמונת שקופית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מציין מיקום של הערות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altLang="he-IL" dirty="0"/>
          </a:p>
        </p:txBody>
      </p:sp>
      <p:sp>
        <p:nvSpPr>
          <p:cNvPr id="36868" name="מציין מיקום של מספר שקופית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36858" indent="-283407" algn="r" rtl="1">
              <a:spcBef>
                <a:spcPct val="30000"/>
              </a:spcBef>
              <a:defRPr sz="1200">
                <a:solidFill>
                  <a:schemeClr val="tx1"/>
                </a:solidFill>
                <a:latin typeface="Calibri" panose="020F0502020204030204" pitchFamily="34" charset="0"/>
                <a:cs typeface="Arial" panose="020B0604020202020204" pitchFamily="34" charset="0"/>
              </a:defRPr>
            </a:lvl2pPr>
            <a:lvl3pPr marL="1133627" indent="-226725" algn="r" rtl="1">
              <a:spcBef>
                <a:spcPct val="30000"/>
              </a:spcBef>
              <a:defRPr sz="1200">
                <a:solidFill>
                  <a:schemeClr val="tx1"/>
                </a:solidFill>
                <a:latin typeface="Calibri" panose="020F0502020204030204" pitchFamily="34" charset="0"/>
                <a:cs typeface="Arial" panose="020B0604020202020204" pitchFamily="34" charset="0"/>
              </a:defRPr>
            </a:lvl3pPr>
            <a:lvl4pPr marL="1587078" indent="-226725" algn="r" rtl="1">
              <a:spcBef>
                <a:spcPct val="30000"/>
              </a:spcBef>
              <a:defRPr sz="1200">
                <a:solidFill>
                  <a:schemeClr val="tx1"/>
                </a:solidFill>
                <a:latin typeface="Calibri" panose="020F0502020204030204" pitchFamily="34" charset="0"/>
                <a:cs typeface="Arial" panose="020B0604020202020204" pitchFamily="34" charset="0"/>
              </a:defRPr>
            </a:lvl4pPr>
            <a:lvl5pPr marL="2040529" indent="-226725" algn="r" rtl="1">
              <a:spcBef>
                <a:spcPct val="30000"/>
              </a:spcBef>
              <a:defRPr sz="1200">
                <a:solidFill>
                  <a:schemeClr val="tx1"/>
                </a:solidFill>
                <a:latin typeface="Calibri" panose="020F0502020204030204" pitchFamily="34" charset="0"/>
                <a:cs typeface="Arial" panose="020B0604020202020204" pitchFamily="34" charset="0"/>
              </a:defRPr>
            </a:lvl5pPr>
            <a:lvl6pPr marL="2493980" indent="-2267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47431" indent="-2267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00882" indent="-2267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54333" indent="-2267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defTabSz="906902">
              <a:spcBef>
                <a:spcPct val="0"/>
              </a:spcBef>
              <a:defRPr/>
            </a:pPr>
            <a:fld id="{3019BC59-7062-4AD5-B97B-397810A9BA87}" type="slidenum">
              <a:rPr lang="he-IL" altLang="he-IL" kern="0"/>
              <a:pPr algn="l" defTabSz="906902">
                <a:spcBef>
                  <a:spcPct val="0"/>
                </a:spcBef>
                <a:defRPr/>
              </a:pPr>
              <a:t>8</a:t>
            </a:fld>
            <a:endParaRPr lang="he-IL" altLang="he-IL" kern="0" dirty="0"/>
          </a:p>
        </p:txBody>
      </p:sp>
    </p:spTree>
    <p:extLst>
      <p:ext uri="{BB962C8B-B14F-4D97-AF65-F5344CB8AC3E}">
        <p14:creationId xmlns:p14="http://schemas.microsoft.com/office/powerpoint/2010/main" val="2470449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909BBE17-64DB-4FF4-90DC-FE5277D1DBB0}" type="slidenum">
              <a:rPr kumimoji="0" lang="he-IL"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endParaRPr lang="he-IL"/>
          </a:p>
        </p:txBody>
      </p:sp>
    </p:spTree>
    <p:extLst>
      <p:ext uri="{BB962C8B-B14F-4D97-AF65-F5344CB8AC3E}">
        <p14:creationId xmlns:p14="http://schemas.microsoft.com/office/powerpoint/2010/main" val="603674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מציין מיקום של תמונת שקופית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מציין מיקום של הערות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altLang="he-IL" dirty="0"/>
          </a:p>
        </p:txBody>
      </p:sp>
      <p:sp>
        <p:nvSpPr>
          <p:cNvPr id="36868" name="מציין מיקום של מספר שקופית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36858" indent="-283407" algn="r" rtl="1">
              <a:spcBef>
                <a:spcPct val="30000"/>
              </a:spcBef>
              <a:defRPr sz="1200">
                <a:solidFill>
                  <a:schemeClr val="tx1"/>
                </a:solidFill>
                <a:latin typeface="Calibri" panose="020F0502020204030204" pitchFamily="34" charset="0"/>
                <a:cs typeface="Arial" panose="020B0604020202020204" pitchFamily="34" charset="0"/>
              </a:defRPr>
            </a:lvl2pPr>
            <a:lvl3pPr marL="1133627" indent="-226725" algn="r" rtl="1">
              <a:spcBef>
                <a:spcPct val="30000"/>
              </a:spcBef>
              <a:defRPr sz="1200">
                <a:solidFill>
                  <a:schemeClr val="tx1"/>
                </a:solidFill>
                <a:latin typeface="Calibri" panose="020F0502020204030204" pitchFamily="34" charset="0"/>
                <a:cs typeface="Arial" panose="020B0604020202020204" pitchFamily="34" charset="0"/>
              </a:defRPr>
            </a:lvl3pPr>
            <a:lvl4pPr marL="1587078" indent="-226725" algn="r" rtl="1">
              <a:spcBef>
                <a:spcPct val="30000"/>
              </a:spcBef>
              <a:defRPr sz="1200">
                <a:solidFill>
                  <a:schemeClr val="tx1"/>
                </a:solidFill>
                <a:latin typeface="Calibri" panose="020F0502020204030204" pitchFamily="34" charset="0"/>
                <a:cs typeface="Arial" panose="020B0604020202020204" pitchFamily="34" charset="0"/>
              </a:defRPr>
            </a:lvl4pPr>
            <a:lvl5pPr marL="2040529" indent="-226725" algn="r" rtl="1">
              <a:spcBef>
                <a:spcPct val="30000"/>
              </a:spcBef>
              <a:defRPr sz="1200">
                <a:solidFill>
                  <a:schemeClr val="tx1"/>
                </a:solidFill>
                <a:latin typeface="Calibri" panose="020F0502020204030204" pitchFamily="34" charset="0"/>
                <a:cs typeface="Arial" panose="020B0604020202020204" pitchFamily="34" charset="0"/>
              </a:defRPr>
            </a:lvl5pPr>
            <a:lvl6pPr marL="2493980" indent="-2267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47431" indent="-2267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00882" indent="-2267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54333" indent="-2267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defTabSz="906902">
              <a:spcBef>
                <a:spcPct val="0"/>
              </a:spcBef>
              <a:defRPr/>
            </a:pPr>
            <a:fld id="{3019BC59-7062-4AD5-B97B-397810A9BA87}" type="slidenum">
              <a:rPr lang="he-IL" altLang="he-IL" kern="0"/>
              <a:pPr algn="l" defTabSz="906902">
                <a:spcBef>
                  <a:spcPct val="0"/>
                </a:spcBef>
                <a:defRPr/>
              </a:pPr>
              <a:t>35</a:t>
            </a:fld>
            <a:endParaRPr lang="he-IL" altLang="he-IL" kern="0" dirty="0"/>
          </a:p>
        </p:txBody>
      </p:sp>
    </p:spTree>
    <p:extLst>
      <p:ext uri="{BB962C8B-B14F-4D97-AF65-F5344CB8AC3E}">
        <p14:creationId xmlns:p14="http://schemas.microsoft.com/office/powerpoint/2010/main" val="1298341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מציין מיקום של תמונת שקופית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מציין מיקום של הערות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altLang="he-IL" dirty="0"/>
          </a:p>
        </p:txBody>
      </p:sp>
      <p:sp>
        <p:nvSpPr>
          <p:cNvPr id="36868" name="מציין מיקום של מספר שקופית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36858" indent="-283407" algn="r" rtl="1">
              <a:spcBef>
                <a:spcPct val="30000"/>
              </a:spcBef>
              <a:defRPr sz="1200">
                <a:solidFill>
                  <a:schemeClr val="tx1"/>
                </a:solidFill>
                <a:latin typeface="Calibri" panose="020F0502020204030204" pitchFamily="34" charset="0"/>
                <a:cs typeface="Arial" panose="020B0604020202020204" pitchFamily="34" charset="0"/>
              </a:defRPr>
            </a:lvl2pPr>
            <a:lvl3pPr marL="1133627" indent="-226725" algn="r" rtl="1">
              <a:spcBef>
                <a:spcPct val="30000"/>
              </a:spcBef>
              <a:defRPr sz="1200">
                <a:solidFill>
                  <a:schemeClr val="tx1"/>
                </a:solidFill>
                <a:latin typeface="Calibri" panose="020F0502020204030204" pitchFamily="34" charset="0"/>
                <a:cs typeface="Arial" panose="020B0604020202020204" pitchFamily="34" charset="0"/>
              </a:defRPr>
            </a:lvl3pPr>
            <a:lvl4pPr marL="1587078" indent="-226725" algn="r" rtl="1">
              <a:spcBef>
                <a:spcPct val="30000"/>
              </a:spcBef>
              <a:defRPr sz="1200">
                <a:solidFill>
                  <a:schemeClr val="tx1"/>
                </a:solidFill>
                <a:latin typeface="Calibri" panose="020F0502020204030204" pitchFamily="34" charset="0"/>
                <a:cs typeface="Arial" panose="020B0604020202020204" pitchFamily="34" charset="0"/>
              </a:defRPr>
            </a:lvl4pPr>
            <a:lvl5pPr marL="2040529" indent="-226725" algn="r" rtl="1">
              <a:spcBef>
                <a:spcPct val="30000"/>
              </a:spcBef>
              <a:defRPr sz="1200">
                <a:solidFill>
                  <a:schemeClr val="tx1"/>
                </a:solidFill>
                <a:latin typeface="Calibri" panose="020F0502020204030204" pitchFamily="34" charset="0"/>
                <a:cs typeface="Arial" panose="020B0604020202020204" pitchFamily="34" charset="0"/>
              </a:defRPr>
            </a:lvl5pPr>
            <a:lvl6pPr marL="2493980" indent="-2267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47431" indent="-2267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00882" indent="-2267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54333" indent="-2267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defTabSz="906902">
              <a:spcBef>
                <a:spcPct val="0"/>
              </a:spcBef>
              <a:defRPr/>
            </a:pPr>
            <a:fld id="{3019BC59-7062-4AD5-B97B-397810A9BA87}" type="slidenum">
              <a:rPr lang="he-IL" altLang="he-IL" kern="0"/>
              <a:pPr algn="l" defTabSz="906902">
                <a:spcBef>
                  <a:spcPct val="0"/>
                </a:spcBef>
                <a:defRPr/>
              </a:pPr>
              <a:t>36</a:t>
            </a:fld>
            <a:endParaRPr lang="he-IL" altLang="he-IL" kern="0" dirty="0"/>
          </a:p>
        </p:txBody>
      </p:sp>
    </p:spTree>
    <p:extLst>
      <p:ext uri="{BB962C8B-B14F-4D97-AF65-F5344CB8AC3E}">
        <p14:creationId xmlns:p14="http://schemas.microsoft.com/office/powerpoint/2010/main" val="527546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909BBE17-64DB-4FF4-90DC-FE5277D1DBB0}" type="slidenum">
              <a:rPr kumimoji="0" lang="he-IL"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endParaRPr lang="he-IL"/>
          </a:p>
        </p:txBody>
      </p:sp>
    </p:spTree>
    <p:extLst>
      <p:ext uri="{BB962C8B-B14F-4D97-AF65-F5344CB8AC3E}">
        <p14:creationId xmlns:p14="http://schemas.microsoft.com/office/powerpoint/2010/main" val="907371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909BBE17-64DB-4FF4-90DC-FE5277D1DBB0}" type="slidenum">
              <a:rPr kumimoji="0" lang="he-IL"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endParaRPr lang="he-IL"/>
          </a:p>
        </p:txBody>
      </p:sp>
    </p:spTree>
    <p:extLst>
      <p:ext uri="{BB962C8B-B14F-4D97-AF65-F5344CB8AC3E}">
        <p14:creationId xmlns:p14="http://schemas.microsoft.com/office/powerpoint/2010/main" val="3211014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מציין מיקום של תמונת שקופית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מציין מיקום של הערות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altLang="he-IL" dirty="0"/>
          </a:p>
        </p:txBody>
      </p:sp>
      <p:sp>
        <p:nvSpPr>
          <p:cNvPr id="36868" name="מציין מיקום של מספר שקופית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36858" indent="-283407" algn="r" rtl="1">
              <a:spcBef>
                <a:spcPct val="30000"/>
              </a:spcBef>
              <a:defRPr sz="1200">
                <a:solidFill>
                  <a:schemeClr val="tx1"/>
                </a:solidFill>
                <a:latin typeface="Calibri" panose="020F0502020204030204" pitchFamily="34" charset="0"/>
                <a:cs typeface="Arial" panose="020B0604020202020204" pitchFamily="34" charset="0"/>
              </a:defRPr>
            </a:lvl2pPr>
            <a:lvl3pPr marL="1133627" indent="-226725" algn="r" rtl="1">
              <a:spcBef>
                <a:spcPct val="30000"/>
              </a:spcBef>
              <a:defRPr sz="1200">
                <a:solidFill>
                  <a:schemeClr val="tx1"/>
                </a:solidFill>
                <a:latin typeface="Calibri" panose="020F0502020204030204" pitchFamily="34" charset="0"/>
                <a:cs typeface="Arial" panose="020B0604020202020204" pitchFamily="34" charset="0"/>
              </a:defRPr>
            </a:lvl3pPr>
            <a:lvl4pPr marL="1587078" indent="-226725" algn="r" rtl="1">
              <a:spcBef>
                <a:spcPct val="30000"/>
              </a:spcBef>
              <a:defRPr sz="1200">
                <a:solidFill>
                  <a:schemeClr val="tx1"/>
                </a:solidFill>
                <a:latin typeface="Calibri" panose="020F0502020204030204" pitchFamily="34" charset="0"/>
                <a:cs typeface="Arial" panose="020B0604020202020204" pitchFamily="34" charset="0"/>
              </a:defRPr>
            </a:lvl4pPr>
            <a:lvl5pPr marL="2040529" indent="-226725" algn="r" rtl="1">
              <a:spcBef>
                <a:spcPct val="30000"/>
              </a:spcBef>
              <a:defRPr sz="1200">
                <a:solidFill>
                  <a:schemeClr val="tx1"/>
                </a:solidFill>
                <a:latin typeface="Calibri" panose="020F0502020204030204" pitchFamily="34" charset="0"/>
                <a:cs typeface="Arial" panose="020B0604020202020204" pitchFamily="34" charset="0"/>
              </a:defRPr>
            </a:lvl5pPr>
            <a:lvl6pPr marL="2493980" indent="-2267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47431" indent="-2267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00882" indent="-2267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54333" indent="-2267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defTabSz="906902">
              <a:spcBef>
                <a:spcPct val="0"/>
              </a:spcBef>
              <a:defRPr/>
            </a:pPr>
            <a:fld id="{3019BC59-7062-4AD5-B97B-397810A9BA87}" type="slidenum">
              <a:rPr lang="he-IL" altLang="he-IL" kern="0"/>
              <a:pPr algn="l" defTabSz="906902">
                <a:spcBef>
                  <a:spcPct val="0"/>
                </a:spcBef>
                <a:defRPr/>
              </a:pPr>
              <a:t>50</a:t>
            </a:fld>
            <a:endParaRPr lang="he-IL" altLang="he-IL" kern="0" dirty="0"/>
          </a:p>
        </p:txBody>
      </p:sp>
    </p:spTree>
    <p:extLst>
      <p:ext uri="{BB962C8B-B14F-4D97-AF65-F5344CB8AC3E}">
        <p14:creationId xmlns:p14="http://schemas.microsoft.com/office/powerpoint/2010/main" val="3330148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מציין מיקום של תמונת שקופית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מציין מיקום של הערות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altLang="he-IL" dirty="0"/>
          </a:p>
        </p:txBody>
      </p:sp>
      <p:sp>
        <p:nvSpPr>
          <p:cNvPr id="36868" name="מציין מיקום של מספר שקופית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36858" indent="-283407" algn="r" rtl="1">
              <a:spcBef>
                <a:spcPct val="30000"/>
              </a:spcBef>
              <a:defRPr sz="1200">
                <a:solidFill>
                  <a:schemeClr val="tx1"/>
                </a:solidFill>
                <a:latin typeface="Calibri" panose="020F0502020204030204" pitchFamily="34" charset="0"/>
                <a:cs typeface="Arial" panose="020B0604020202020204" pitchFamily="34" charset="0"/>
              </a:defRPr>
            </a:lvl2pPr>
            <a:lvl3pPr marL="1133627" indent="-226725" algn="r" rtl="1">
              <a:spcBef>
                <a:spcPct val="30000"/>
              </a:spcBef>
              <a:defRPr sz="1200">
                <a:solidFill>
                  <a:schemeClr val="tx1"/>
                </a:solidFill>
                <a:latin typeface="Calibri" panose="020F0502020204030204" pitchFamily="34" charset="0"/>
                <a:cs typeface="Arial" panose="020B0604020202020204" pitchFamily="34" charset="0"/>
              </a:defRPr>
            </a:lvl3pPr>
            <a:lvl4pPr marL="1587078" indent="-226725" algn="r" rtl="1">
              <a:spcBef>
                <a:spcPct val="30000"/>
              </a:spcBef>
              <a:defRPr sz="1200">
                <a:solidFill>
                  <a:schemeClr val="tx1"/>
                </a:solidFill>
                <a:latin typeface="Calibri" panose="020F0502020204030204" pitchFamily="34" charset="0"/>
                <a:cs typeface="Arial" panose="020B0604020202020204" pitchFamily="34" charset="0"/>
              </a:defRPr>
            </a:lvl4pPr>
            <a:lvl5pPr marL="2040529" indent="-226725" algn="r" rtl="1">
              <a:spcBef>
                <a:spcPct val="30000"/>
              </a:spcBef>
              <a:defRPr sz="1200">
                <a:solidFill>
                  <a:schemeClr val="tx1"/>
                </a:solidFill>
                <a:latin typeface="Calibri" panose="020F0502020204030204" pitchFamily="34" charset="0"/>
                <a:cs typeface="Arial" panose="020B0604020202020204" pitchFamily="34" charset="0"/>
              </a:defRPr>
            </a:lvl5pPr>
            <a:lvl6pPr marL="2493980" indent="-2267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47431" indent="-2267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00882" indent="-2267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54333" indent="-226725"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defTabSz="906902">
              <a:spcBef>
                <a:spcPct val="0"/>
              </a:spcBef>
              <a:defRPr/>
            </a:pPr>
            <a:fld id="{3019BC59-7062-4AD5-B97B-397810A9BA87}" type="slidenum">
              <a:rPr lang="he-IL" altLang="he-IL" kern="0"/>
              <a:pPr algn="l" defTabSz="906902">
                <a:spcBef>
                  <a:spcPct val="0"/>
                </a:spcBef>
                <a:defRPr/>
              </a:pPr>
              <a:t>59</a:t>
            </a:fld>
            <a:endParaRPr lang="he-IL" altLang="he-IL" kern="0" dirty="0"/>
          </a:p>
        </p:txBody>
      </p:sp>
    </p:spTree>
    <p:extLst>
      <p:ext uri="{BB962C8B-B14F-4D97-AF65-F5344CB8AC3E}">
        <p14:creationId xmlns:p14="http://schemas.microsoft.com/office/powerpoint/2010/main" val="3350701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a:prstGeom prst="rect">
            <a:avLst/>
          </a:prstGeo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a:xfrm>
            <a:off x="6553200" y="6356350"/>
            <a:ext cx="2133600" cy="365125"/>
          </a:xfrm>
          <a:prstGeom prst="rect">
            <a:avLst/>
          </a:prstGeom>
        </p:spPr>
        <p:txBody>
          <a:bodyPr/>
          <a:lstStyle/>
          <a:p>
            <a:fld id="{4EEF1010-E4FA-4E05-BC2F-410CC373C347}" type="datetimeFigureOut">
              <a:rPr lang="he-IL" smtClean="0"/>
              <a:pPr/>
              <a:t>י"ז/אלול/תש"פ</a:t>
            </a:fld>
            <a:endParaRPr lang="he-IL"/>
          </a:p>
        </p:txBody>
      </p:sp>
      <p:sp>
        <p:nvSpPr>
          <p:cNvPr id="5" name="מציין מיקום של כותרת תחתונה 4"/>
          <p:cNvSpPr>
            <a:spLocks noGrp="1"/>
          </p:cNvSpPr>
          <p:nvPr>
            <p:ph type="ftr" sz="quarter" idx="11"/>
          </p:nvPr>
        </p:nvSpPr>
        <p:spPr>
          <a:xfrm>
            <a:off x="3124200" y="6356350"/>
            <a:ext cx="2895600" cy="365125"/>
          </a:xfrm>
          <a:prstGeom prst="rect">
            <a:avLst/>
          </a:prstGeom>
        </p:spPr>
        <p:txBody>
          <a:bodyPr/>
          <a:lstStyle/>
          <a:p>
            <a:endParaRPr lang="he-IL" dirty="0"/>
          </a:p>
        </p:txBody>
      </p:sp>
      <p:sp>
        <p:nvSpPr>
          <p:cNvPr id="6" name="מציין מיקום של מספר שקופית 5"/>
          <p:cNvSpPr>
            <a:spLocks noGrp="1"/>
          </p:cNvSpPr>
          <p:nvPr>
            <p:ph type="sldNum" sz="quarter" idx="12"/>
          </p:nvPr>
        </p:nvSpPr>
        <p:spPr>
          <a:xfrm>
            <a:off x="457200" y="6356350"/>
            <a:ext cx="2133600" cy="365125"/>
          </a:xfrm>
          <a:prstGeom prst="rect">
            <a:avLst/>
          </a:prstGeom>
        </p:spPr>
        <p:txBody>
          <a:bodyPr/>
          <a:lstStyle/>
          <a:p>
            <a:fld id="{F3C76A41-C59E-42F8-948D-1B69C41E1942}" type="slidenum">
              <a:rPr lang="he-IL" smtClean="0"/>
              <a:pPr/>
              <a:t>‹#›</a:t>
            </a:fld>
            <a:endParaRPr lang="he-I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ריק">
    <p:spTree>
      <p:nvGrpSpPr>
        <p:cNvPr id="1" name=""/>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4088"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Tree>
    <p:extLst>
      <p:ext uri="{BB962C8B-B14F-4D97-AF65-F5344CB8AC3E}">
        <p14:creationId xmlns:p14="http://schemas.microsoft.com/office/powerpoint/2010/main" val="2265082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4179910" y="6477725"/>
            <a:ext cx="752130" cy="461665"/>
          </a:xfrm>
          <a:prstGeom prst="rect">
            <a:avLst/>
          </a:prstGeom>
          <a:noFill/>
        </p:spPr>
        <p:txBody>
          <a:bodyPr wrap="none" rtlCol="1">
            <a:spAutoFit/>
          </a:bodyPr>
          <a:lstStyle/>
          <a:p>
            <a:r>
              <a:rPr lang="he-IL" sz="2400" dirty="0">
                <a:solidFill>
                  <a:schemeClr val="bg1">
                    <a:lumMod val="75000"/>
                  </a:schemeClr>
                </a:solidFill>
              </a:rPr>
              <a:t>-</a:t>
            </a:r>
            <a:fld id="{71CE1926-A91A-4652-891E-DE737CDD344B}" type="slidenum">
              <a:rPr lang="he-IL" sz="2400" smtClean="0">
                <a:solidFill>
                  <a:schemeClr val="bg1">
                    <a:lumMod val="75000"/>
                  </a:schemeClr>
                </a:solidFill>
              </a:rPr>
              <a:pPr/>
              <a:t>‹#›</a:t>
            </a:fld>
            <a:r>
              <a:rPr lang="he-IL" sz="2400" dirty="0">
                <a:solidFill>
                  <a:schemeClr val="bg1">
                    <a:lumMod val="75000"/>
                  </a:schemeClr>
                </a:solidFill>
              </a:rPr>
              <a:t>-</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5" Type="http://schemas.openxmlformats.org/officeDocument/2006/relationships/image" Target="../media/image1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jpeg"/></Relationships>
</file>

<file path=ppt/slides/_rels/slide2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5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6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6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7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3B3CD9BA-76EB-43FF-A479-07AE04D3E1E3}"/>
              </a:ext>
            </a:extLst>
          </p:cNvPr>
          <p:cNvSpPr txBox="1">
            <a:spLocks noChangeArrowheads="1"/>
          </p:cNvSpPr>
          <p:nvPr/>
        </p:nvSpPr>
        <p:spPr bwMode="auto">
          <a:xfrm>
            <a:off x="1488757" y="4509301"/>
            <a:ext cx="6166496" cy="1200329"/>
          </a:xfrm>
          <a:prstGeom prst="rect">
            <a:avLst/>
          </a:prstGeom>
          <a:noFill/>
          <a:ln w="9525">
            <a:noFill/>
            <a:miter lim="800000"/>
            <a:headEnd/>
            <a:tailEnd/>
          </a:ln>
        </p:spPr>
        <p:txBody>
          <a:bodyPr wrap="none">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en-US" sz="2400" b="1" dirty="0"/>
              <a:t> National Security in an Era of Transformations</a:t>
            </a:r>
          </a:p>
          <a:p>
            <a:pPr algn="ctr" rtl="0"/>
            <a:r>
              <a:rPr lang="en-US" sz="2400" b="1" dirty="0"/>
              <a:t> and Changes</a:t>
            </a:r>
          </a:p>
          <a:p>
            <a:pPr algn="ctr"/>
            <a:r>
              <a:rPr lang="en-US" sz="2400" b="1" dirty="0" smtClean="0"/>
              <a:t>Lesson No.2 [The Global System]</a:t>
            </a:r>
            <a:endParaRPr lang="he-IL" sz="2400" b="1" dirty="0"/>
          </a:p>
        </p:txBody>
      </p:sp>
      <p:sp>
        <p:nvSpPr>
          <p:cNvPr id="3" name="TextBox 8">
            <a:extLst>
              <a:ext uri="{FF2B5EF4-FFF2-40B4-BE49-F238E27FC236}">
                <a16:creationId xmlns:a16="http://schemas.microsoft.com/office/drawing/2014/main" id="{7B64232C-4DA3-4285-81C1-626D3DD52A73}"/>
              </a:ext>
            </a:extLst>
          </p:cNvPr>
          <p:cNvSpPr txBox="1">
            <a:spLocks noChangeArrowheads="1"/>
          </p:cNvSpPr>
          <p:nvPr/>
        </p:nvSpPr>
        <p:spPr bwMode="auto">
          <a:xfrm>
            <a:off x="3432200" y="5752590"/>
            <a:ext cx="2279599" cy="461665"/>
          </a:xfrm>
          <a:prstGeom prst="rect">
            <a:avLst/>
          </a:prstGeom>
          <a:noFill/>
          <a:ln w="9525">
            <a:noFill/>
            <a:miter lim="800000"/>
            <a:headEnd/>
            <a:tailEnd/>
          </a:ln>
        </p:spPr>
        <p:txBody>
          <a:bodyPr wrap="none">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rtl="0"/>
            <a:r>
              <a:rPr lang="en-US" sz="2400" b="1" dirty="0" smtClean="0"/>
              <a:t>September 2020</a:t>
            </a:r>
            <a:endParaRPr lang="he-IL" sz="2400" b="1" dirty="0"/>
          </a:p>
        </p:txBody>
      </p:sp>
      <p:pic>
        <p:nvPicPr>
          <p:cNvPr id="6" name="תמונה 5" descr="תמונה שמכילה שלט, ציור&#10;&#10;התיאור נוצר באופן אוטומטי">
            <a:extLst>
              <a:ext uri="{FF2B5EF4-FFF2-40B4-BE49-F238E27FC236}">
                <a16:creationId xmlns:a16="http://schemas.microsoft.com/office/drawing/2014/main" id="{957EC226-72EE-409C-8312-057807532E1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926595" y="998730"/>
            <a:ext cx="7275563" cy="3106589"/>
          </a:xfrm>
          <a:prstGeom prst="rect">
            <a:avLst/>
          </a:prstGeom>
        </p:spPr>
      </p:pic>
    </p:spTree>
    <p:extLst>
      <p:ext uri="{BB962C8B-B14F-4D97-AF65-F5344CB8AC3E}">
        <p14:creationId xmlns:p14="http://schemas.microsoft.com/office/powerpoint/2010/main" val="23261926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oland - History - Year 1989">
            <a:extLst>
              <a:ext uri="{FF2B5EF4-FFF2-40B4-BE49-F238E27FC236}">
                <a16:creationId xmlns:a16="http://schemas.microsoft.com/office/drawing/2014/main" id="{7488A3EA-62F3-4753-959D-EAC404FA4131}"/>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414338"/>
            <a:ext cx="9144000" cy="60293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6055C5E-9D6D-4A80-B81E-1443579A53BE}"/>
              </a:ext>
            </a:extLst>
          </p:cNvPr>
          <p:cNvSpPr txBox="1"/>
          <p:nvPr/>
        </p:nvSpPr>
        <p:spPr>
          <a:xfrm>
            <a:off x="0" y="0"/>
            <a:ext cx="5839932" cy="461665"/>
          </a:xfrm>
          <a:prstGeom prst="rect">
            <a:avLst/>
          </a:prstGeom>
          <a:noFill/>
        </p:spPr>
        <p:txBody>
          <a:bodyPr wrap="none" rtlCol="1">
            <a:spAutoFit/>
          </a:bodyPr>
          <a:lstStyle/>
          <a:p>
            <a:pPr lvl="0" algn="l" rtl="0">
              <a:defRPr/>
            </a:pPr>
            <a:r>
              <a:rPr lang="en-US" sz="2400" b="1" dirty="0">
                <a:solidFill>
                  <a:prstClr val="black"/>
                </a:solidFill>
                <a:cs typeface="Arial" panose="020B0604020202020204" pitchFamily="34" charset="0"/>
              </a:rPr>
              <a:t>1989 - June - Solidarity </a:t>
            </a:r>
            <a:r>
              <a:rPr lang="en-US" sz="2400" b="1" dirty="0" smtClean="0">
                <a:solidFill>
                  <a:prstClr val="black"/>
                </a:solidFill>
                <a:cs typeface="Arial" panose="020B0604020202020204" pitchFamily="34" charset="0"/>
              </a:rPr>
              <a:t>Wins </a:t>
            </a:r>
            <a:r>
              <a:rPr lang="en-US" sz="2400" b="1" dirty="0">
                <a:solidFill>
                  <a:prstClr val="black"/>
                </a:solidFill>
                <a:cs typeface="Arial" panose="020B0604020202020204" pitchFamily="34" charset="0"/>
              </a:rPr>
              <a:t>Polish </a:t>
            </a:r>
            <a:r>
              <a:rPr lang="en-US" sz="2400" b="1" dirty="0" smtClean="0">
                <a:solidFill>
                  <a:prstClr val="black"/>
                </a:solidFill>
                <a:cs typeface="Arial" panose="020B0604020202020204" pitchFamily="34" charset="0"/>
              </a:rPr>
              <a:t>Elections</a:t>
            </a:r>
            <a:endParaRPr kumimoji="0" lang="he-IL"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6040485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Tank Man | 100 Photographs | The Most Influential Images of All Time">
            <a:extLst>
              <a:ext uri="{FF2B5EF4-FFF2-40B4-BE49-F238E27FC236}">
                <a16:creationId xmlns:a16="http://schemas.microsoft.com/office/drawing/2014/main" id="{4CFDFCC3-9220-4AD8-B3AC-9E5CA03B690A}"/>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414338"/>
            <a:ext cx="9144000" cy="60293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3">
            <a:extLst>
              <a:ext uri="{FF2B5EF4-FFF2-40B4-BE49-F238E27FC236}">
                <a16:creationId xmlns:a16="http://schemas.microsoft.com/office/drawing/2014/main" id="{38907585-CF86-424B-AF65-7EEB38BEA0F6}"/>
              </a:ext>
            </a:extLst>
          </p:cNvPr>
          <p:cNvSpPr txBox="1"/>
          <p:nvPr/>
        </p:nvSpPr>
        <p:spPr>
          <a:xfrm>
            <a:off x="0" y="-13855"/>
            <a:ext cx="4696863" cy="461665"/>
          </a:xfrm>
          <a:prstGeom prst="rect">
            <a:avLst/>
          </a:prstGeom>
          <a:noFill/>
        </p:spPr>
        <p:txBody>
          <a:bodyPr wrap="none" rtlCol="1">
            <a:spAutoFit/>
          </a:bodyPr>
          <a:lstStyle/>
          <a:p>
            <a:pPr lvl="0" algn="l" rtl="0">
              <a:defRPr/>
            </a:pPr>
            <a:r>
              <a:rPr lang="en-US" sz="2400" b="1" dirty="0">
                <a:solidFill>
                  <a:prstClr val="black"/>
                </a:solidFill>
                <a:cs typeface="Arial" panose="020B0604020202020204" pitchFamily="34" charset="0"/>
              </a:rPr>
              <a:t>1989 - June - "The </a:t>
            </a:r>
            <a:r>
              <a:rPr lang="en-US" sz="2400" b="1" dirty="0" smtClean="0">
                <a:solidFill>
                  <a:prstClr val="black"/>
                </a:solidFill>
                <a:cs typeface="Arial" panose="020B0604020202020204" pitchFamily="34" charset="0"/>
              </a:rPr>
              <a:t>Unknown </a:t>
            </a:r>
            <a:r>
              <a:rPr lang="en-US" sz="2400" b="1" dirty="0">
                <a:solidFill>
                  <a:prstClr val="black"/>
                </a:solidFill>
                <a:cs typeface="Arial" panose="020B0604020202020204" pitchFamily="34" charset="0"/>
              </a:rPr>
              <a:t>Rebel"</a:t>
            </a:r>
            <a:endParaRPr kumimoji="0" lang="he-IL"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42019420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E2B0D0CA-3C62-4A65-8FB9-A857DFE63E8D}"/>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409575"/>
            <a:ext cx="9144000" cy="60372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3">
            <a:extLst>
              <a:ext uri="{FF2B5EF4-FFF2-40B4-BE49-F238E27FC236}">
                <a16:creationId xmlns:a16="http://schemas.microsoft.com/office/drawing/2014/main" id="{4E1A304A-EC54-4752-A6A1-C1431981C751}"/>
              </a:ext>
            </a:extLst>
          </p:cNvPr>
          <p:cNvSpPr txBox="1"/>
          <p:nvPr/>
        </p:nvSpPr>
        <p:spPr>
          <a:xfrm>
            <a:off x="0" y="0"/>
            <a:ext cx="7511929" cy="461665"/>
          </a:xfrm>
          <a:prstGeom prst="rect">
            <a:avLst/>
          </a:prstGeom>
          <a:noFill/>
        </p:spPr>
        <p:txBody>
          <a:bodyPr wrap="none" rtlCol="1">
            <a:spAutoFit/>
          </a:bodyPr>
          <a:lstStyle/>
          <a:p>
            <a:pPr lvl="0" algn="l" rtl="0">
              <a:defRPr/>
            </a:pPr>
            <a:r>
              <a:rPr lang="en-US" sz="2400" b="1" dirty="0">
                <a:solidFill>
                  <a:prstClr val="black"/>
                </a:solidFill>
                <a:cs typeface="Arial" panose="020B0604020202020204" pitchFamily="34" charset="0"/>
              </a:rPr>
              <a:t>1989 - October - Hungary </a:t>
            </a:r>
            <a:r>
              <a:rPr lang="en-US" sz="2400" b="1" dirty="0" smtClean="0">
                <a:solidFill>
                  <a:prstClr val="black"/>
                </a:solidFill>
                <a:cs typeface="Arial" panose="020B0604020202020204" pitchFamily="34" charset="0"/>
              </a:rPr>
              <a:t>Becomes </a:t>
            </a:r>
            <a:r>
              <a:rPr lang="en-US" sz="2400" b="1" dirty="0">
                <a:solidFill>
                  <a:prstClr val="black"/>
                </a:solidFill>
                <a:cs typeface="Arial" panose="020B0604020202020204" pitchFamily="34" charset="0"/>
              </a:rPr>
              <a:t>a </a:t>
            </a:r>
            <a:r>
              <a:rPr lang="en-US" sz="2400" b="1" dirty="0" smtClean="0">
                <a:solidFill>
                  <a:prstClr val="black"/>
                </a:solidFill>
                <a:cs typeface="Arial" panose="020B0604020202020204" pitchFamily="34" charset="0"/>
              </a:rPr>
              <a:t>Democratic Republic</a:t>
            </a:r>
            <a:endParaRPr kumimoji="0" lang="he-IL"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1878716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he fall of the Berlin Wall 30 years later - CNN Video">
            <a:extLst>
              <a:ext uri="{FF2B5EF4-FFF2-40B4-BE49-F238E27FC236}">
                <a16:creationId xmlns:a16="http://schemas.microsoft.com/office/drawing/2014/main" id="{1C87AB89-F262-4220-AA0B-0632F0A3B44F}"/>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414338"/>
            <a:ext cx="9144000" cy="60293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3">
            <a:extLst>
              <a:ext uri="{FF2B5EF4-FFF2-40B4-BE49-F238E27FC236}">
                <a16:creationId xmlns:a16="http://schemas.microsoft.com/office/drawing/2014/main" id="{FA03E7A4-2441-42CE-AD11-7E76EE458D54}"/>
              </a:ext>
            </a:extLst>
          </p:cNvPr>
          <p:cNvSpPr txBox="1"/>
          <p:nvPr/>
        </p:nvSpPr>
        <p:spPr>
          <a:xfrm>
            <a:off x="0" y="0"/>
            <a:ext cx="6263446" cy="461665"/>
          </a:xfrm>
          <a:prstGeom prst="rect">
            <a:avLst/>
          </a:prstGeom>
          <a:noFill/>
        </p:spPr>
        <p:txBody>
          <a:bodyPr wrap="none" rtlCol="1">
            <a:spAutoFit/>
          </a:bodyPr>
          <a:lstStyle/>
          <a:p>
            <a:pPr lvl="0" algn="l" rtl="0">
              <a:defRPr/>
            </a:pPr>
            <a:r>
              <a:rPr lang="en-US" sz="2400" b="1" dirty="0">
                <a:solidFill>
                  <a:prstClr val="black"/>
                </a:solidFill>
                <a:cs typeface="Arial" panose="020B0604020202020204" pitchFamily="34" charset="0"/>
              </a:rPr>
              <a:t>1989 - November - The Berlin Wall </a:t>
            </a:r>
            <a:r>
              <a:rPr lang="en-US" sz="2400" b="1" dirty="0" smtClean="0">
                <a:solidFill>
                  <a:prstClr val="black"/>
                </a:solidFill>
                <a:cs typeface="Arial" panose="020B0604020202020204" pitchFamily="34" charset="0"/>
              </a:rPr>
              <a:t>Falling Down</a:t>
            </a:r>
            <a:endParaRPr kumimoji="0" lang="he-IL"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5798984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FA03E7A4-2441-42CE-AD11-7E76EE458D54}"/>
              </a:ext>
            </a:extLst>
          </p:cNvPr>
          <p:cNvSpPr txBox="1"/>
          <p:nvPr/>
        </p:nvSpPr>
        <p:spPr>
          <a:xfrm>
            <a:off x="0" y="0"/>
            <a:ext cx="8888395" cy="430887"/>
          </a:xfrm>
          <a:prstGeom prst="rect">
            <a:avLst/>
          </a:prstGeom>
          <a:noFill/>
        </p:spPr>
        <p:txBody>
          <a:bodyPr wrap="none" rtlCol="1">
            <a:spAutoFit/>
          </a:bodyPr>
          <a:lstStyle/>
          <a:p>
            <a:pPr lvl="0" algn="l" rtl="0">
              <a:defRPr/>
            </a:pPr>
            <a:r>
              <a:rPr lang="en-US" sz="2200" b="1" dirty="0">
                <a:solidFill>
                  <a:prstClr val="black"/>
                </a:solidFill>
                <a:cs typeface="Arial" panose="020B0604020202020204" pitchFamily="34" charset="0"/>
              </a:rPr>
              <a:t>1989 - November - The C</a:t>
            </a:r>
            <a:r>
              <a:rPr lang="en-US" sz="2200" b="1" dirty="0" smtClean="0">
                <a:solidFill>
                  <a:prstClr val="black"/>
                </a:solidFill>
                <a:cs typeface="Arial" panose="020B0604020202020204" pitchFamily="34" charset="0"/>
              </a:rPr>
              <a:t>ommunist Regime </a:t>
            </a:r>
            <a:r>
              <a:rPr lang="en-US" sz="2200" b="1" dirty="0" smtClean="0">
                <a:solidFill>
                  <a:prstClr val="black"/>
                </a:solidFill>
                <a:cs typeface="Arial" panose="020B0604020202020204" pitchFamily="34" charset="0"/>
              </a:rPr>
              <a:t>in </a:t>
            </a:r>
            <a:r>
              <a:rPr lang="en-US" sz="2200" b="1" dirty="0">
                <a:solidFill>
                  <a:prstClr val="black"/>
                </a:solidFill>
                <a:cs typeface="Arial" panose="020B0604020202020204" pitchFamily="34" charset="0"/>
              </a:rPr>
              <a:t>the Czech </a:t>
            </a:r>
            <a:r>
              <a:rPr lang="en-US" sz="2200" b="1" dirty="0">
                <a:solidFill>
                  <a:prstClr val="black"/>
                </a:solidFill>
                <a:cs typeface="Arial" panose="020B0604020202020204" pitchFamily="34" charset="0"/>
              </a:rPr>
              <a:t>Republic Collapses</a:t>
            </a:r>
            <a:endParaRPr kumimoji="0" lang="he-IL" sz="2200" b="1" i="0" u="none" strike="noStrike" kern="1200" cap="none" spc="0" normalizeH="0" baseline="0" noProof="0" dirty="0">
              <a:ln>
                <a:noFill/>
              </a:ln>
              <a:solidFill>
                <a:prstClr val="black"/>
              </a:solidFill>
              <a:effectLst/>
              <a:uLnTx/>
              <a:uFillTx/>
              <a:latin typeface="Calibri"/>
              <a:cs typeface="Arial" panose="020B0604020202020204" pitchFamily="34" charset="0"/>
            </a:endParaRPr>
          </a:p>
        </p:txBody>
      </p:sp>
      <p:pic>
        <p:nvPicPr>
          <p:cNvPr id="9218" name="Picture 2" descr="Czechoslovakia, Prague and a Century of Competing Cultural ...">
            <a:extLst>
              <a:ext uri="{FF2B5EF4-FFF2-40B4-BE49-F238E27FC236}">
                <a16:creationId xmlns:a16="http://schemas.microsoft.com/office/drawing/2014/main" id="{30E9B85B-17DC-45E9-A05F-CCA0D991429E}"/>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414339"/>
            <a:ext cx="9144000" cy="6029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1089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FA03E7A4-2441-42CE-AD11-7E76EE458D54}"/>
              </a:ext>
            </a:extLst>
          </p:cNvPr>
          <p:cNvSpPr txBox="1"/>
          <p:nvPr/>
        </p:nvSpPr>
        <p:spPr>
          <a:xfrm>
            <a:off x="0" y="-49078"/>
            <a:ext cx="7251344" cy="461665"/>
          </a:xfrm>
          <a:prstGeom prst="rect">
            <a:avLst/>
          </a:prstGeom>
          <a:noFill/>
        </p:spPr>
        <p:txBody>
          <a:bodyPr wrap="none" rtlCol="1">
            <a:spAutoFit/>
          </a:bodyPr>
          <a:lstStyle/>
          <a:p>
            <a:pPr lvl="0" algn="l" rtl="0">
              <a:defRPr/>
            </a:pPr>
            <a:r>
              <a:rPr lang="en-US" sz="2400" b="1" dirty="0">
                <a:solidFill>
                  <a:prstClr val="black"/>
                </a:solidFill>
                <a:cs typeface="Arial" panose="020B0604020202020204" pitchFamily="34" charset="0"/>
              </a:rPr>
              <a:t>1989 – December – </a:t>
            </a:r>
            <a:r>
              <a:rPr lang="en-US" sz="2400" b="1" dirty="0" smtClean="0">
                <a:solidFill>
                  <a:prstClr val="black"/>
                </a:solidFill>
                <a:cs typeface="Arial" panose="020B0604020202020204" pitchFamily="34" charset="0"/>
              </a:rPr>
              <a:t> The Execution </a:t>
            </a:r>
            <a:r>
              <a:rPr lang="en-US" sz="2400" b="1" dirty="0">
                <a:solidFill>
                  <a:prstClr val="black"/>
                </a:solidFill>
                <a:cs typeface="Arial" panose="020B0604020202020204" pitchFamily="34" charset="0"/>
              </a:rPr>
              <a:t>of </a:t>
            </a:r>
            <a:r>
              <a:rPr lang="en-US" sz="2400" b="1" dirty="0" err="1">
                <a:solidFill>
                  <a:prstClr val="black"/>
                </a:solidFill>
                <a:cs typeface="Arial" panose="020B0604020202020204" pitchFamily="34" charset="0"/>
              </a:rPr>
              <a:t>Ceaușescu</a:t>
            </a:r>
            <a:r>
              <a:rPr lang="en-US" sz="2400" b="1" dirty="0">
                <a:solidFill>
                  <a:prstClr val="black"/>
                </a:solidFill>
                <a:cs typeface="Arial" panose="020B0604020202020204" pitchFamily="34" charset="0"/>
              </a:rPr>
              <a:t> </a:t>
            </a:r>
            <a:r>
              <a:rPr lang="en-US" sz="2400" b="1" dirty="0" smtClean="0">
                <a:solidFill>
                  <a:prstClr val="black"/>
                </a:solidFill>
                <a:cs typeface="Arial" panose="020B0604020202020204" pitchFamily="34" charset="0"/>
              </a:rPr>
              <a:t>Couple</a:t>
            </a:r>
            <a:endParaRPr kumimoji="0" lang="he-IL"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pic>
        <p:nvPicPr>
          <p:cNvPr id="10242" name="Picture 2" descr="The Ceausescus were placed against a wall and, before they could be blindfolded, shot multiple times by three soldiers. ">
            <a:extLst>
              <a:ext uri="{FF2B5EF4-FFF2-40B4-BE49-F238E27FC236}">
                <a16:creationId xmlns:a16="http://schemas.microsoft.com/office/drawing/2014/main" id="{17FE6681-5247-44B5-B59D-80D2FA673ED2}"/>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412587"/>
            <a:ext cx="9144000" cy="6031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0800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FA03E7A4-2441-42CE-AD11-7E76EE458D54}"/>
              </a:ext>
            </a:extLst>
          </p:cNvPr>
          <p:cNvSpPr txBox="1"/>
          <p:nvPr/>
        </p:nvSpPr>
        <p:spPr>
          <a:xfrm>
            <a:off x="0" y="12477"/>
            <a:ext cx="9226244" cy="430887"/>
          </a:xfrm>
          <a:prstGeom prst="rect">
            <a:avLst/>
          </a:prstGeom>
          <a:noFill/>
        </p:spPr>
        <p:txBody>
          <a:bodyPr wrap="none" rtlCol="1">
            <a:spAutoFit/>
          </a:bodyPr>
          <a:lstStyle/>
          <a:p>
            <a:pPr lvl="0" algn="l" rtl="0">
              <a:defRPr/>
            </a:pPr>
            <a:r>
              <a:rPr lang="en-US" sz="2200" b="1" dirty="0">
                <a:solidFill>
                  <a:prstClr val="black"/>
                </a:solidFill>
                <a:cs typeface="Arial" panose="020B0604020202020204" pitchFamily="34" charset="0"/>
              </a:rPr>
              <a:t>1989 - December - Declaration of the </a:t>
            </a:r>
            <a:r>
              <a:rPr lang="en-US" sz="2200" b="1" dirty="0" smtClean="0">
                <a:solidFill>
                  <a:prstClr val="black"/>
                </a:solidFill>
                <a:cs typeface="Arial" panose="020B0604020202020204" pitchFamily="34" charset="0"/>
              </a:rPr>
              <a:t>End </a:t>
            </a:r>
            <a:r>
              <a:rPr lang="en-US" sz="2200" b="1" dirty="0">
                <a:solidFill>
                  <a:prstClr val="black"/>
                </a:solidFill>
                <a:cs typeface="Arial" panose="020B0604020202020204" pitchFamily="34" charset="0"/>
              </a:rPr>
              <a:t>of the Cold War (Malta Conference)</a:t>
            </a:r>
            <a:endParaRPr kumimoji="0" lang="he-IL" sz="2200" b="1" i="0" u="none" strike="noStrike" kern="1200" cap="none" spc="0" normalizeH="0" baseline="0" noProof="0" dirty="0">
              <a:ln>
                <a:noFill/>
              </a:ln>
              <a:solidFill>
                <a:prstClr val="black"/>
              </a:solidFill>
              <a:effectLst/>
              <a:uLnTx/>
              <a:uFillTx/>
              <a:latin typeface="Calibri"/>
              <a:cs typeface="Arial" panose="020B0604020202020204" pitchFamily="34" charset="0"/>
            </a:endParaRPr>
          </a:p>
        </p:txBody>
      </p:sp>
      <p:pic>
        <p:nvPicPr>
          <p:cNvPr id="10242" name="Picture 2" descr="The Ceausescus were placed against a wall and, before they could be blindfolded, shot multiple times by three soldiers. ">
            <a:extLst>
              <a:ext uri="{FF2B5EF4-FFF2-40B4-BE49-F238E27FC236}">
                <a16:creationId xmlns:a16="http://schemas.microsoft.com/office/drawing/2014/main" id="{17FE6681-5247-44B5-B59D-80D2FA673ED2}"/>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412587"/>
            <a:ext cx="9144000" cy="603107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a:extLst>
              <a:ext uri="{FF2B5EF4-FFF2-40B4-BE49-F238E27FC236}">
                <a16:creationId xmlns:a16="http://schemas.microsoft.com/office/drawing/2014/main" id="{15EC8827-7808-4D91-9BFD-423806BF4E64}"/>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t="1209" b="1162"/>
          <a:stretch/>
        </p:blipFill>
        <p:spPr bwMode="auto">
          <a:xfrm>
            <a:off x="0" y="412587"/>
            <a:ext cx="9150881" cy="6031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4702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rancis Fukuyama interview: “Socialism ought to come back”">
            <a:extLst>
              <a:ext uri="{FF2B5EF4-FFF2-40B4-BE49-F238E27FC236}">
                <a16:creationId xmlns:a16="http://schemas.microsoft.com/office/drawing/2014/main" id="{2B8924B2-8798-48D8-AA79-89114A4D6E14}"/>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414338"/>
            <a:ext cx="9144000" cy="60293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3">
            <a:extLst>
              <a:ext uri="{FF2B5EF4-FFF2-40B4-BE49-F238E27FC236}">
                <a16:creationId xmlns:a16="http://schemas.microsoft.com/office/drawing/2014/main" id="{A3884068-979E-4128-B570-033B1C92D957}"/>
              </a:ext>
            </a:extLst>
          </p:cNvPr>
          <p:cNvSpPr txBox="1"/>
          <p:nvPr/>
        </p:nvSpPr>
        <p:spPr>
          <a:xfrm>
            <a:off x="0" y="-47327"/>
            <a:ext cx="7095917" cy="461665"/>
          </a:xfrm>
          <a:prstGeom prst="rect">
            <a:avLst/>
          </a:prstGeom>
          <a:noFill/>
        </p:spPr>
        <p:txBody>
          <a:bodyPr wrap="none" rtlCol="1">
            <a:spAutoFit/>
          </a:bodyPr>
          <a:lstStyle/>
          <a:p>
            <a:pPr lvl="0" algn="l" rtl="0">
              <a:defRPr/>
            </a:pPr>
            <a:r>
              <a:rPr lang="en-US" sz="2400" b="1" dirty="0">
                <a:solidFill>
                  <a:prstClr val="black"/>
                </a:solidFill>
                <a:cs typeface="Arial" panose="020B0604020202020204" pitchFamily="34" charset="0"/>
              </a:rPr>
              <a:t> Francis </a:t>
            </a:r>
            <a:r>
              <a:rPr lang="en-US" sz="2400" b="1" dirty="0" smtClean="0">
                <a:solidFill>
                  <a:prstClr val="black"/>
                </a:solidFill>
                <a:cs typeface="Arial" panose="020B0604020202020204" pitchFamily="34" charset="0"/>
              </a:rPr>
              <a:t>Fukuyama</a:t>
            </a:r>
            <a:r>
              <a:rPr lang="en-US" sz="2400" b="1" dirty="0">
                <a:solidFill>
                  <a:prstClr val="black"/>
                </a:solidFill>
                <a:cs typeface="Arial" panose="020B0604020202020204" pitchFamily="34" charset="0"/>
              </a:rPr>
              <a:t> – “The End of History” (1989, 1992)</a:t>
            </a:r>
            <a:endParaRPr kumimoji="0" lang="he-IL"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42729520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9766C124-BA5D-4CBB-A0AB-88CF1849E9BC}"/>
              </a:ext>
            </a:extLst>
          </p:cNvPr>
          <p:cNvSpPr>
            <a:spLocks noChangeArrowheads="1"/>
          </p:cNvSpPr>
          <p:nvPr/>
        </p:nvSpPr>
        <p:spPr bwMode="auto">
          <a:xfrm>
            <a:off x="107950" y="420162"/>
            <a:ext cx="8928100" cy="1938992"/>
          </a:xfrm>
          <a:prstGeom prst="rect">
            <a:avLst/>
          </a:prstGeom>
          <a:noFill/>
          <a:ln w="9525">
            <a:noFill/>
            <a:miter lim="800000"/>
            <a:headEnd/>
            <a:tailEnd/>
          </a:ln>
        </p:spPr>
        <p:txBody>
          <a:bodyPr wrap="square" anchor="ctr">
            <a:spAutoFit/>
          </a:bodyPr>
          <a:lstStyle/>
          <a:p>
            <a:pPr lvl="0" algn="just" rtl="0">
              <a:defRPr/>
            </a:pPr>
            <a:r>
              <a:rPr lang="en-US" sz="2400" b="1" dirty="0">
                <a:solidFill>
                  <a:prstClr val="black"/>
                </a:solidFill>
                <a:latin typeface="Arial" panose="020B0604020202020204" pitchFamily="34" charset="0"/>
                <a:cs typeface="Arial" panose="020B0604020202020204" pitchFamily="34" charset="0"/>
              </a:rPr>
              <a:t>"… [humanity has reached] not just ... the passing of a particular period of post-war history, but </a:t>
            </a:r>
            <a:r>
              <a:rPr lang="en-US" sz="2400" b="1" dirty="0">
                <a:solidFill>
                  <a:prstClr val="black"/>
                </a:solidFill>
                <a:highlight>
                  <a:srgbClr val="FFFF00"/>
                </a:highlight>
                <a:latin typeface="Arial" panose="020B0604020202020204" pitchFamily="34" charset="0"/>
                <a:cs typeface="Arial" panose="020B0604020202020204" pitchFamily="34" charset="0"/>
              </a:rPr>
              <a:t>the end of history as such</a:t>
            </a:r>
            <a:r>
              <a:rPr lang="en-US" sz="2400" b="1" dirty="0">
                <a:solidFill>
                  <a:prstClr val="black"/>
                </a:solidFill>
                <a:latin typeface="Arial" panose="020B0604020202020204" pitchFamily="34" charset="0"/>
                <a:cs typeface="Arial" panose="020B0604020202020204" pitchFamily="34" charset="0"/>
              </a:rPr>
              <a:t>: That is, </a:t>
            </a:r>
            <a:r>
              <a:rPr lang="en-US" sz="2400" b="1" dirty="0">
                <a:solidFill>
                  <a:prstClr val="black"/>
                </a:solidFill>
                <a:highlight>
                  <a:srgbClr val="FFFF00"/>
                </a:highlight>
                <a:latin typeface="Arial" panose="020B0604020202020204" pitchFamily="34" charset="0"/>
                <a:cs typeface="Arial" panose="020B0604020202020204" pitchFamily="34" charset="0"/>
              </a:rPr>
              <a:t>the </a:t>
            </a:r>
            <a:r>
              <a:rPr lang="en-US" sz="2400" b="1" kern="0" dirty="0">
                <a:highlight>
                  <a:srgbClr val="FFFF00"/>
                </a:highlight>
                <a:latin typeface="Arial" panose="020B0604020202020204" pitchFamily="34" charset="0"/>
                <a:cs typeface="Arial" panose="020B0604020202020204" pitchFamily="34" charset="0"/>
              </a:rPr>
              <a:t>end-point</a:t>
            </a:r>
            <a:r>
              <a:rPr lang="en-US" sz="2400" b="1" dirty="0">
                <a:solidFill>
                  <a:prstClr val="black"/>
                </a:solidFill>
                <a:highlight>
                  <a:srgbClr val="FFFF00"/>
                </a:highlight>
                <a:latin typeface="Arial" panose="020B0604020202020204" pitchFamily="34" charset="0"/>
                <a:cs typeface="Arial" panose="020B0604020202020204" pitchFamily="34" charset="0"/>
              </a:rPr>
              <a:t> of mankind's ideological evolution</a:t>
            </a:r>
            <a:r>
              <a:rPr lang="en-US" sz="2400" b="1" dirty="0">
                <a:solidFill>
                  <a:prstClr val="black"/>
                </a:solidFill>
                <a:latin typeface="Arial" panose="020B0604020202020204" pitchFamily="34" charset="0"/>
                <a:cs typeface="Arial" panose="020B0604020202020204" pitchFamily="34" charset="0"/>
              </a:rPr>
              <a:t> and the universalization of </a:t>
            </a:r>
            <a:r>
              <a:rPr lang="en-US" sz="2400" b="1" dirty="0">
                <a:solidFill>
                  <a:prstClr val="black"/>
                </a:solidFill>
                <a:highlight>
                  <a:srgbClr val="FFFF00"/>
                </a:highlight>
                <a:latin typeface="Arial" panose="020B0604020202020204" pitchFamily="34" charset="0"/>
                <a:cs typeface="Arial" panose="020B0604020202020204" pitchFamily="34" charset="0"/>
              </a:rPr>
              <a:t>Western liberal democracy</a:t>
            </a:r>
            <a:r>
              <a:rPr lang="en-US" sz="2400" b="1" dirty="0">
                <a:solidFill>
                  <a:prstClr val="black"/>
                </a:solidFill>
                <a:latin typeface="Arial" panose="020B0604020202020204" pitchFamily="34" charset="0"/>
                <a:cs typeface="Arial" panose="020B0604020202020204" pitchFamily="34" charset="0"/>
              </a:rPr>
              <a:t> as the </a:t>
            </a:r>
            <a:r>
              <a:rPr lang="en-US" sz="2400" b="1" dirty="0">
                <a:solidFill>
                  <a:prstClr val="black"/>
                </a:solidFill>
                <a:highlight>
                  <a:srgbClr val="FFFF00"/>
                </a:highlight>
                <a:latin typeface="Arial" panose="020B0604020202020204" pitchFamily="34" charset="0"/>
                <a:cs typeface="Arial" panose="020B0604020202020204" pitchFamily="34" charset="0"/>
              </a:rPr>
              <a:t>final form</a:t>
            </a:r>
            <a:r>
              <a:rPr lang="en-US" sz="2400" b="1" dirty="0">
                <a:solidFill>
                  <a:prstClr val="black"/>
                </a:solidFill>
                <a:latin typeface="Arial" panose="020B0604020202020204" pitchFamily="34" charset="0"/>
                <a:cs typeface="Arial" panose="020B0604020202020204" pitchFamily="34" charset="0"/>
              </a:rPr>
              <a:t> of human government."  …" </a:t>
            </a:r>
          </a:p>
        </p:txBody>
      </p:sp>
      <p:sp>
        <p:nvSpPr>
          <p:cNvPr id="5" name="Text Box 3">
            <a:extLst>
              <a:ext uri="{FF2B5EF4-FFF2-40B4-BE49-F238E27FC236}">
                <a16:creationId xmlns:a16="http://schemas.microsoft.com/office/drawing/2014/main" id="{213CB31F-04F8-4605-BC6E-AA30A3B36262}"/>
              </a:ext>
            </a:extLst>
          </p:cNvPr>
          <p:cNvSpPr txBox="1">
            <a:spLocks noChangeArrowheads="1"/>
          </p:cNvSpPr>
          <p:nvPr/>
        </p:nvSpPr>
        <p:spPr bwMode="auto">
          <a:xfrm>
            <a:off x="144328" y="4750747"/>
            <a:ext cx="6542907" cy="430887"/>
          </a:xfrm>
          <a:prstGeom prst="rect">
            <a:avLst/>
          </a:prstGeom>
          <a:noFill/>
          <a:ln w="9525" algn="ctr">
            <a:noFill/>
            <a:miter lim="800000"/>
            <a:headEnd/>
            <a:tailEnd/>
          </a:ln>
        </p:spPr>
        <p:txBody>
          <a:bodyPr wrap="square">
            <a:spAutoFit/>
          </a:bodyPr>
          <a:lstStyle/>
          <a:p>
            <a:pPr lvl="0" algn="l" rtl="0">
              <a:defRPr/>
            </a:pPr>
            <a:r>
              <a:rPr lang="en-US" sz="2200" dirty="0">
                <a:solidFill>
                  <a:prstClr val="black"/>
                </a:solidFill>
                <a:latin typeface="Arial" panose="020B0604020202020204" pitchFamily="34" charset="0"/>
                <a:cs typeface="Arial" panose="020B0604020202020204" pitchFamily="34" charset="0"/>
              </a:rPr>
              <a:t>Francis Fukuyama, </a:t>
            </a:r>
            <a:r>
              <a:rPr lang="en-US" sz="2200" b="1" i="1" dirty="0">
                <a:solidFill>
                  <a:prstClr val="black"/>
                </a:solidFill>
                <a:latin typeface="Arial" panose="020B0604020202020204" pitchFamily="34" charset="0"/>
                <a:cs typeface="Arial" panose="020B0604020202020204" pitchFamily="34" charset="0"/>
              </a:rPr>
              <a:t>The End of History?</a:t>
            </a:r>
            <a:r>
              <a:rPr lang="en-US" sz="2200" i="1" dirty="0">
                <a:solidFill>
                  <a:prstClr val="black"/>
                </a:solidFill>
                <a:latin typeface="Arial" panose="020B0604020202020204" pitchFamily="34" charset="0"/>
                <a:cs typeface="Arial" panose="020B0604020202020204" pitchFamily="34" charset="0"/>
              </a:rPr>
              <a:t>,</a:t>
            </a:r>
            <a:r>
              <a:rPr lang="en-US" sz="2200" b="1" i="1" dirty="0">
                <a:solidFill>
                  <a:prstClr val="black"/>
                </a:solidFill>
                <a:latin typeface="Arial" panose="020B0604020202020204" pitchFamily="34" charset="0"/>
                <a:cs typeface="Arial" panose="020B0604020202020204" pitchFamily="34" charset="0"/>
              </a:rPr>
              <a:t> </a:t>
            </a:r>
            <a:r>
              <a:rPr lang="en-US" sz="2200" dirty="0">
                <a:solidFill>
                  <a:prstClr val="black"/>
                </a:solidFill>
                <a:latin typeface="Arial" panose="020B0604020202020204" pitchFamily="34" charset="0"/>
                <a:cs typeface="Arial" panose="020B0604020202020204" pitchFamily="34" charset="0"/>
              </a:rPr>
              <a:t>1989 </a:t>
            </a:r>
          </a:p>
        </p:txBody>
      </p:sp>
      <p:pic>
        <p:nvPicPr>
          <p:cNvPr id="2" name="תמונה 1">
            <a:extLst>
              <a:ext uri="{FF2B5EF4-FFF2-40B4-BE49-F238E27FC236}">
                <a16:creationId xmlns:a16="http://schemas.microsoft.com/office/drawing/2014/main" id="{D113D4A7-62A5-4B6F-9E4E-4DF4E44C8AC6}"/>
              </a:ext>
            </a:extLst>
          </p:cNvPr>
          <p:cNvPicPr>
            <a:picLocks noChangeAspect="1"/>
          </p:cNvPicPr>
          <p:nvPr/>
        </p:nvPicPr>
        <p:blipFill>
          <a:blip r:embed="rId3"/>
          <a:stretch>
            <a:fillRect/>
          </a:stretch>
        </p:blipFill>
        <p:spPr>
          <a:xfrm>
            <a:off x="7227294" y="3888823"/>
            <a:ext cx="1794897" cy="2554845"/>
          </a:xfrm>
          <a:prstGeom prst="rect">
            <a:avLst/>
          </a:prstGeom>
          <a:ln>
            <a:solidFill>
              <a:schemeClr val="tx1"/>
            </a:solidFill>
          </a:ln>
        </p:spPr>
      </p:pic>
    </p:spTree>
    <p:extLst>
      <p:ext uri="{BB962C8B-B14F-4D97-AF65-F5344CB8AC3E}">
        <p14:creationId xmlns:p14="http://schemas.microsoft.com/office/powerpoint/2010/main" val="21128390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9CD476FE-4C40-4572-A6C6-0DAA6EF79818}"/>
              </a:ext>
            </a:extLst>
          </p:cNvPr>
          <p:cNvSpPr txBox="1"/>
          <p:nvPr/>
        </p:nvSpPr>
        <p:spPr>
          <a:xfrm>
            <a:off x="0" y="14228"/>
            <a:ext cx="9076844" cy="415498"/>
          </a:xfrm>
          <a:prstGeom prst="rect">
            <a:avLst/>
          </a:prstGeom>
          <a:noFill/>
        </p:spPr>
        <p:txBody>
          <a:bodyPr wrap="none" rtlCol="1">
            <a:spAutoFit/>
          </a:bodyPr>
          <a:lstStyle/>
          <a:p>
            <a:pPr lvl="0" algn="l" rtl="0">
              <a:defRPr/>
            </a:pPr>
            <a:r>
              <a:rPr lang="en-US" sz="2100" b="1" dirty="0">
                <a:solidFill>
                  <a:prstClr val="black"/>
                </a:solidFill>
                <a:cs typeface="Arial" panose="020B0604020202020204" pitchFamily="34" charset="0"/>
              </a:rPr>
              <a:t>In Western Perception - An Analogy to the Victory of Nazism and Fascism (1945)</a:t>
            </a:r>
            <a:endParaRPr kumimoji="0" lang="he-IL" sz="2100" b="1" i="0" u="none" strike="noStrike" kern="1200" cap="none" spc="0" normalizeH="0" baseline="0" noProof="0" dirty="0">
              <a:ln>
                <a:noFill/>
              </a:ln>
              <a:solidFill>
                <a:prstClr val="black"/>
              </a:solidFill>
              <a:effectLst/>
              <a:uLnTx/>
              <a:uFillTx/>
              <a:latin typeface="Calibri"/>
              <a:cs typeface="Arial" panose="020B0604020202020204" pitchFamily="34" charset="0"/>
            </a:endParaRPr>
          </a:p>
        </p:txBody>
      </p:sp>
      <p:pic>
        <p:nvPicPr>
          <p:cNvPr id="12290" name="Picture 2">
            <a:extLst>
              <a:ext uri="{FF2B5EF4-FFF2-40B4-BE49-F238E27FC236}">
                <a16:creationId xmlns:a16="http://schemas.microsoft.com/office/drawing/2014/main" id="{CAB7D11F-50C8-485A-B1B4-434AE017696B}"/>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414338"/>
            <a:ext cx="9144000" cy="6029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8696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תמונה 21" descr="תמונה שמכילה מקורה, שולחן, לוח, גוזר&#10;&#10;התיאור נוצר באופן אוטומטי">
            <a:extLst>
              <a:ext uri="{FF2B5EF4-FFF2-40B4-BE49-F238E27FC236}">
                <a16:creationId xmlns:a16="http://schemas.microsoft.com/office/drawing/2014/main" id="{6A8F2CF2-4C29-4AB5-A151-1F2E2F460730}"/>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744607" y="1865070"/>
            <a:ext cx="1982603" cy="1079207"/>
          </a:xfrm>
          <a:prstGeom prst="rect">
            <a:avLst/>
          </a:prstGeom>
        </p:spPr>
      </p:pic>
      <p:pic>
        <p:nvPicPr>
          <p:cNvPr id="20" name="תמונה 19" descr="תמונה שמכילה שלט, אלקטרוניקה, מעגל חשמלי, בניין&#10;&#10;התיאור נוצר באופן אוטומטי">
            <a:extLst>
              <a:ext uri="{FF2B5EF4-FFF2-40B4-BE49-F238E27FC236}">
                <a16:creationId xmlns:a16="http://schemas.microsoft.com/office/drawing/2014/main" id="{34805756-E491-4CE6-9D8D-76604EB04485}"/>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7051209" y="5004924"/>
            <a:ext cx="1979975" cy="1169198"/>
          </a:xfrm>
          <a:prstGeom prst="rect">
            <a:avLst/>
          </a:prstGeom>
        </p:spPr>
      </p:pic>
      <p:pic>
        <p:nvPicPr>
          <p:cNvPr id="18" name="תמונה 17" descr="תמונה שמכילה אלקטרוניקה, מחשב, ישיבה, שולחן&#10;&#10;התיאור נוצר באופן אוטומטי">
            <a:extLst>
              <a:ext uri="{FF2B5EF4-FFF2-40B4-BE49-F238E27FC236}">
                <a16:creationId xmlns:a16="http://schemas.microsoft.com/office/drawing/2014/main" id="{6A841E5B-DEDF-4950-A939-193EEF432E1A}"/>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134937" y="1855447"/>
            <a:ext cx="1978725" cy="1268841"/>
          </a:xfrm>
          <a:prstGeom prst="rect">
            <a:avLst/>
          </a:prstGeom>
        </p:spPr>
      </p:pic>
      <p:pic>
        <p:nvPicPr>
          <p:cNvPr id="16" name="תמונה 15" descr="תמונה שמכילה אדם, שלט, חוץ, אנשים&#10;&#10;התיאור נוצר באופן אוטומטי">
            <a:extLst>
              <a:ext uri="{FF2B5EF4-FFF2-40B4-BE49-F238E27FC236}">
                <a16:creationId xmlns:a16="http://schemas.microsoft.com/office/drawing/2014/main" id="{D566327D-92CB-46A0-95EA-3556CD86AA2A}"/>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444239" y="1873910"/>
            <a:ext cx="1985082" cy="1323388"/>
          </a:xfrm>
          <a:prstGeom prst="rect">
            <a:avLst/>
          </a:prstGeom>
        </p:spPr>
      </p:pic>
      <p:pic>
        <p:nvPicPr>
          <p:cNvPr id="14" name="תמונה 13" descr="תמונה שמכילה במה, ישיבה, גדול, אחזקה&#10;&#10;התיאור נוצר באופן אוטומטי">
            <a:extLst>
              <a:ext uri="{FF2B5EF4-FFF2-40B4-BE49-F238E27FC236}">
                <a16:creationId xmlns:a16="http://schemas.microsoft.com/office/drawing/2014/main" id="{025A6D99-E812-429D-A711-19B86ABFB606}"/>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7051209" y="1855448"/>
            <a:ext cx="1983107" cy="1069769"/>
          </a:xfrm>
          <a:prstGeom prst="rect">
            <a:avLst/>
          </a:prstGeom>
        </p:spPr>
      </p:pic>
      <p:pic>
        <p:nvPicPr>
          <p:cNvPr id="10" name="תמונה 9">
            <a:extLst>
              <a:ext uri="{FF2B5EF4-FFF2-40B4-BE49-F238E27FC236}">
                <a16:creationId xmlns:a16="http://schemas.microsoft.com/office/drawing/2014/main" id="{F2550C33-B5E5-4904-B9B6-1BFB7ED24FE2}"/>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134937" y="289695"/>
            <a:ext cx="1982175" cy="1123412"/>
          </a:xfrm>
          <a:prstGeom prst="rect">
            <a:avLst/>
          </a:prstGeom>
          <a:ln>
            <a:noFill/>
          </a:ln>
        </p:spPr>
      </p:pic>
      <p:pic>
        <p:nvPicPr>
          <p:cNvPr id="11" name="תמונה 10" descr="תמונה שמכילה כוכב, פירות&#10;&#10;התיאור נוצר באופן אוטומטי">
            <a:extLst>
              <a:ext uri="{FF2B5EF4-FFF2-40B4-BE49-F238E27FC236}">
                <a16:creationId xmlns:a16="http://schemas.microsoft.com/office/drawing/2014/main" id="{F3381FAA-C7DA-4781-A943-6567A69C658B}"/>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32862" y="3439500"/>
            <a:ext cx="1979805" cy="1238566"/>
          </a:xfrm>
          <a:prstGeom prst="rect">
            <a:avLst/>
          </a:prstGeom>
        </p:spPr>
      </p:pic>
      <p:pic>
        <p:nvPicPr>
          <p:cNvPr id="7" name="Picture 2">
            <a:extLst>
              <a:ext uri="{FF2B5EF4-FFF2-40B4-BE49-F238E27FC236}">
                <a16:creationId xmlns:a16="http://schemas.microsoft.com/office/drawing/2014/main" id="{1E31E0AD-31C3-4CB3-B506-4B577324601F}"/>
              </a:ext>
            </a:extLst>
          </p:cNvPr>
          <p:cNvPicPr>
            <a:picLocks noChangeAspect="1" noChangeArrowheads="1"/>
          </p:cNvPicPr>
          <p:nvPr/>
        </p:nvPicPr>
        <p:blipFill rotWithShape="1">
          <a:blip r:embed="rId10" cstate="screen">
            <a:extLst>
              <a:ext uri="{28A0092B-C50C-407E-A947-70E740481C1C}">
                <a14:useLocalDpi xmlns:a14="http://schemas.microsoft.com/office/drawing/2010/main" val="0"/>
              </a:ext>
            </a:extLst>
          </a:blip>
          <a:srcRect/>
          <a:stretch/>
        </p:blipFill>
        <p:spPr bwMode="auto">
          <a:xfrm>
            <a:off x="2437987" y="293823"/>
            <a:ext cx="1980615" cy="13059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a:extLst>
              <a:ext uri="{FF2B5EF4-FFF2-40B4-BE49-F238E27FC236}">
                <a16:creationId xmlns:a16="http://schemas.microsoft.com/office/drawing/2014/main" id="{7AD158C4-906E-4E99-AB97-8C82B0A326B8}"/>
              </a:ext>
            </a:extLst>
          </p:cNvPr>
          <p:cNvPicPr>
            <a:picLocks noChangeAspect="1" noChangeArrowheads="1"/>
          </p:cNvPicPr>
          <p:nvPr/>
        </p:nvPicPr>
        <p:blipFill rotWithShape="1">
          <a:blip r:embed="rId11" cstate="screen">
            <a:extLst>
              <a:ext uri="{28A0092B-C50C-407E-A947-70E740481C1C}">
                <a14:useLocalDpi xmlns:a14="http://schemas.microsoft.com/office/drawing/2010/main" val="0"/>
              </a:ext>
            </a:extLst>
          </a:blip>
          <a:stretch/>
        </p:blipFill>
        <p:spPr bwMode="auto">
          <a:xfrm>
            <a:off x="4745370" y="283527"/>
            <a:ext cx="1984246" cy="1316695"/>
          </a:xfrm>
          <a:prstGeom prst="rect">
            <a:avLst/>
          </a:prstGeom>
          <a:extLst>
            <a:ext uri="{909E8E84-426E-40DD-AFC4-6F175D3DCCD1}">
              <a14:hiddenFill xmlns:a14="http://schemas.microsoft.com/office/drawing/2010/main">
                <a:solidFill>
                  <a:srgbClr val="FFFFFF"/>
                </a:solidFill>
              </a14:hiddenFill>
            </a:ext>
          </a:extLst>
        </p:spPr>
      </p:pic>
      <p:pic>
        <p:nvPicPr>
          <p:cNvPr id="3" name="Picture 2" descr="Image for post">
            <a:extLst>
              <a:ext uri="{FF2B5EF4-FFF2-40B4-BE49-F238E27FC236}">
                <a16:creationId xmlns:a16="http://schemas.microsoft.com/office/drawing/2014/main" id="{631AA4AE-75F1-48E9-8FDF-7C058BBDEAFC}"/>
              </a:ext>
            </a:extLst>
          </p:cNvPr>
          <p:cNvPicPr>
            <a:picLocks noChangeAspect="1" noChangeArrowheads="1"/>
          </p:cNvPicPr>
          <p:nvPr/>
        </p:nvPicPr>
        <p:blipFill rotWithShape="1">
          <a:blip r:embed="rId12" cstate="screen">
            <a:extLst>
              <a:ext uri="{28A0092B-C50C-407E-A947-70E740481C1C}">
                <a14:useLocalDpi xmlns:a14="http://schemas.microsoft.com/office/drawing/2010/main" val="0"/>
              </a:ext>
            </a:extLst>
          </a:blip>
          <a:srcRect/>
          <a:stretch/>
        </p:blipFill>
        <p:spPr bwMode="auto">
          <a:xfrm>
            <a:off x="7052633" y="289002"/>
            <a:ext cx="1971972" cy="10697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91581084.weebly.com/uploads/1/6/0/2/16022490/3482609_orig.jpg?317">
            <a:extLst>
              <a:ext uri="{FF2B5EF4-FFF2-40B4-BE49-F238E27FC236}">
                <a16:creationId xmlns:a16="http://schemas.microsoft.com/office/drawing/2014/main" id="{94879A09-E87C-4381-B1F6-ADFADBF3E728}"/>
              </a:ext>
            </a:extLst>
          </p:cNvPr>
          <p:cNvPicPr>
            <a:picLocks noChangeAspect="1" noChangeArrowheads="1"/>
          </p:cNvPicPr>
          <p:nvPr/>
        </p:nvPicPr>
        <p:blipFill rotWithShape="1">
          <a:blip r:embed="rId13" cstate="screen">
            <a:extLst>
              <a:ext uri="{28A0092B-C50C-407E-A947-70E740481C1C}">
                <a14:useLocalDpi xmlns:a14="http://schemas.microsoft.com/office/drawing/2010/main" val="0"/>
              </a:ext>
            </a:extLst>
          </a:blip>
          <a:srcRect/>
          <a:stretch/>
        </p:blipFill>
        <p:spPr bwMode="auto">
          <a:xfrm>
            <a:off x="7051984" y="3439500"/>
            <a:ext cx="1979200" cy="1186821"/>
          </a:xfrm>
          <a:prstGeom prst="rect">
            <a:avLst/>
          </a:prstGeom>
          <a:extLst>
            <a:ext uri="{909E8E84-426E-40DD-AFC4-6F175D3DCCD1}">
              <a14:hiddenFill xmlns:a14="http://schemas.microsoft.com/office/drawing/2010/main">
                <a:solidFill>
                  <a:srgbClr val="FFFFFF"/>
                </a:solidFill>
              </a14:hiddenFill>
            </a:ext>
          </a:extLst>
        </p:spPr>
      </p:pic>
      <p:pic>
        <p:nvPicPr>
          <p:cNvPr id="8" name="Picture 4" descr="http://www.nationalsecurity.news/wp-content/uploads/sites/23/2015/12/Iran_missile.jpg">
            <a:extLst>
              <a:ext uri="{FF2B5EF4-FFF2-40B4-BE49-F238E27FC236}">
                <a16:creationId xmlns:a16="http://schemas.microsoft.com/office/drawing/2014/main" id="{54287173-C8DD-436F-B05A-F2B813204363}"/>
              </a:ext>
            </a:extLst>
          </p:cNvPr>
          <p:cNvPicPr>
            <a:picLocks noChangeAspect="1" noChangeArrowheads="1"/>
          </p:cNvPicPr>
          <p:nvPr/>
        </p:nvPicPr>
        <p:blipFill rotWithShape="1">
          <a:blip r:embed="rId14" cstate="screen">
            <a:extLst>
              <a:ext uri="{28A0092B-C50C-407E-A947-70E740481C1C}">
                <a14:useLocalDpi xmlns:a14="http://schemas.microsoft.com/office/drawing/2010/main" val="0"/>
              </a:ext>
            </a:extLst>
          </a:blip>
          <a:srcRect/>
          <a:stretch/>
        </p:blipFill>
        <p:spPr bwMode="auto">
          <a:xfrm>
            <a:off x="4738555" y="3434259"/>
            <a:ext cx="1984682" cy="1136530"/>
          </a:xfrm>
          <a:prstGeom prst="rect">
            <a:avLst/>
          </a:prstGeom>
          <a:noFill/>
          <a:extLst>
            <a:ext uri="{909E8E84-426E-40DD-AFC4-6F175D3DCCD1}">
              <a14:hiddenFill xmlns:a14="http://schemas.microsoft.com/office/drawing/2010/main">
                <a:solidFill>
                  <a:srgbClr val="FFFFFF"/>
                </a:solidFill>
              </a14:hiddenFill>
            </a:ext>
          </a:extLst>
        </p:spPr>
      </p:pic>
      <p:sp>
        <p:nvSpPr>
          <p:cNvPr id="91" name="מלבן 90"/>
          <p:cNvSpPr/>
          <p:nvPr/>
        </p:nvSpPr>
        <p:spPr>
          <a:xfrm>
            <a:off x="138669" y="285655"/>
            <a:ext cx="1979805" cy="13494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2" name="מלבן 91"/>
          <p:cNvSpPr/>
          <p:nvPr/>
        </p:nvSpPr>
        <p:spPr>
          <a:xfrm>
            <a:off x="2440246" y="285655"/>
            <a:ext cx="1979805" cy="13494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3" name="מלבן 92"/>
          <p:cNvSpPr/>
          <p:nvPr/>
        </p:nvSpPr>
        <p:spPr>
          <a:xfrm>
            <a:off x="4743184" y="285655"/>
            <a:ext cx="1979805" cy="13494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4" name="מלבן 93"/>
          <p:cNvSpPr/>
          <p:nvPr/>
        </p:nvSpPr>
        <p:spPr>
          <a:xfrm>
            <a:off x="7048308" y="285655"/>
            <a:ext cx="1979805" cy="13494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5" name="מלבן 94"/>
          <p:cNvSpPr/>
          <p:nvPr/>
        </p:nvSpPr>
        <p:spPr>
          <a:xfrm>
            <a:off x="7051984" y="1281827"/>
            <a:ext cx="1953347" cy="41541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defRPr/>
            </a:pPr>
            <a:r>
              <a:rPr lang="en-US" sz="1400" b="1" dirty="0">
                <a:solidFill>
                  <a:prstClr val="white"/>
                </a:solidFill>
                <a:latin typeface="Arial" panose="020B0604020202020204" pitchFamily="34" charset="0"/>
                <a:cs typeface="Arial" panose="020B0604020202020204" pitchFamily="34" charset="0"/>
              </a:rPr>
              <a:t>Introduction and B</a:t>
            </a:r>
            <a:r>
              <a:rPr lang="en-US" sz="1400" b="1" dirty="0" smtClean="0">
                <a:solidFill>
                  <a:prstClr val="white"/>
                </a:solidFill>
                <a:latin typeface="Arial" panose="020B0604020202020204" pitchFamily="34" charset="0"/>
                <a:cs typeface="Arial" panose="020B0604020202020204" pitchFamily="34" charset="0"/>
              </a:rPr>
              <a:t>asic Concepts</a:t>
            </a:r>
            <a:endPar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6" name="מלבן 95"/>
          <p:cNvSpPr/>
          <p:nvPr/>
        </p:nvSpPr>
        <p:spPr>
          <a:xfrm>
            <a:off x="4743184" y="1326152"/>
            <a:ext cx="1979805" cy="308903"/>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defRPr/>
            </a:pPr>
            <a:r>
              <a:rPr lang="en-US" sz="1400" b="1" dirty="0">
                <a:solidFill>
                  <a:prstClr val="white"/>
                </a:solidFill>
                <a:latin typeface="Arial" panose="020B0604020202020204" pitchFamily="34" charset="0"/>
                <a:cs typeface="Arial" panose="020B0604020202020204" pitchFamily="34" charset="0"/>
              </a:rPr>
              <a:t>The </a:t>
            </a:r>
            <a:r>
              <a:rPr lang="en-US" sz="1400" b="1" dirty="0" smtClean="0">
                <a:solidFill>
                  <a:prstClr val="white"/>
                </a:solidFill>
                <a:latin typeface="Arial" panose="020B0604020202020204" pitchFamily="34" charset="0"/>
                <a:cs typeface="Arial" panose="020B0604020202020204" pitchFamily="34" charset="0"/>
              </a:rPr>
              <a:t>Global System</a:t>
            </a:r>
            <a:endPar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7" name="מלבן 96"/>
          <p:cNvSpPr/>
          <p:nvPr/>
        </p:nvSpPr>
        <p:spPr>
          <a:xfrm>
            <a:off x="2440246" y="1326152"/>
            <a:ext cx="1979805" cy="308903"/>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defRPr/>
            </a:pPr>
            <a:r>
              <a:rPr lang="en-US" sz="1400" b="1" dirty="0">
                <a:solidFill>
                  <a:prstClr val="white"/>
                </a:solidFill>
                <a:latin typeface="Arial" panose="020B0604020202020204" pitchFamily="34" charset="0"/>
                <a:cs typeface="Arial" panose="020B0604020202020204" pitchFamily="34" charset="0"/>
              </a:rPr>
              <a:t>The </a:t>
            </a:r>
            <a:r>
              <a:rPr lang="en-US" sz="1400" b="1" dirty="0" smtClean="0">
                <a:solidFill>
                  <a:prstClr val="white"/>
                </a:solidFill>
                <a:latin typeface="Arial" panose="020B0604020202020204" pitchFamily="34" charset="0"/>
                <a:cs typeface="Arial" panose="020B0604020202020204" pitchFamily="34" charset="0"/>
              </a:rPr>
              <a:t>Regional System</a:t>
            </a:r>
            <a:endPar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8" name="מלבן 97"/>
          <p:cNvSpPr/>
          <p:nvPr/>
        </p:nvSpPr>
        <p:spPr>
          <a:xfrm>
            <a:off x="142426" y="1233625"/>
            <a:ext cx="1967382" cy="396047"/>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defRPr/>
            </a:pPr>
            <a:r>
              <a:rPr lang="en-US" sz="1400" b="1" dirty="0">
                <a:solidFill>
                  <a:prstClr val="white"/>
                </a:solidFill>
                <a:latin typeface="Arial" panose="020B0604020202020204" pitchFamily="34" charset="0"/>
                <a:cs typeface="Arial" panose="020B0604020202020204" pitchFamily="34" charset="0"/>
              </a:rPr>
              <a:t>Thinking </a:t>
            </a:r>
            <a:r>
              <a:rPr lang="en-US" sz="1400" b="1" dirty="0" smtClean="0">
                <a:solidFill>
                  <a:prstClr val="white"/>
                </a:solidFill>
                <a:latin typeface="Arial" panose="020B0604020202020204" pitchFamily="34" charset="0"/>
                <a:cs typeface="Arial" panose="020B0604020202020204" pitchFamily="34" charset="0"/>
              </a:rPr>
              <a:t>&amp; Making Decisions</a:t>
            </a:r>
            <a:endPar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9" name="מלבן 98"/>
          <p:cNvSpPr/>
          <p:nvPr/>
        </p:nvSpPr>
        <p:spPr>
          <a:xfrm>
            <a:off x="8632319" y="285656"/>
            <a:ext cx="395794" cy="2243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100" name="מלבן 99"/>
          <p:cNvSpPr/>
          <p:nvPr/>
        </p:nvSpPr>
        <p:spPr>
          <a:xfrm>
            <a:off x="6327195" y="285656"/>
            <a:ext cx="395794" cy="2243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101" name="מלבן 100"/>
          <p:cNvSpPr/>
          <p:nvPr/>
        </p:nvSpPr>
        <p:spPr>
          <a:xfrm>
            <a:off x="4024257" y="285656"/>
            <a:ext cx="395794" cy="2243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102" name="מלבן 101"/>
          <p:cNvSpPr/>
          <p:nvPr/>
        </p:nvSpPr>
        <p:spPr>
          <a:xfrm>
            <a:off x="1722680" y="285656"/>
            <a:ext cx="395794" cy="2243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p:sp>
        <p:nvSpPr>
          <p:cNvPr id="118" name="מלבן 117"/>
          <p:cNvSpPr/>
          <p:nvPr/>
        </p:nvSpPr>
        <p:spPr>
          <a:xfrm>
            <a:off x="4749811" y="1859957"/>
            <a:ext cx="1979805" cy="13494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9" name="מלבן 118"/>
          <p:cNvSpPr/>
          <p:nvPr/>
        </p:nvSpPr>
        <p:spPr>
          <a:xfrm>
            <a:off x="7048308" y="1859957"/>
            <a:ext cx="1979805" cy="13494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0" name="מלבן 119"/>
          <p:cNvSpPr/>
          <p:nvPr/>
        </p:nvSpPr>
        <p:spPr>
          <a:xfrm>
            <a:off x="7048308" y="2782296"/>
            <a:ext cx="1982876" cy="427061"/>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defRPr/>
            </a:pPr>
            <a:r>
              <a:rPr lang="en-US" sz="1400" b="1" dirty="0" smtClean="0">
                <a:solidFill>
                  <a:prstClr val="white"/>
                </a:solidFill>
                <a:latin typeface="Arial" panose="020B0604020202020204" pitchFamily="34" charset="0"/>
                <a:cs typeface="Arial" panose="020B0604020202020204" pitchFamily="34" charset="0"/>
              </a:rPr>
              <a:t> </a:t>
            </a:r>
            <a:r>
              <a:rPr lang="en-US" sz="1400" b="1" dirty="0">
                <a:solidFill>
                  <a:prstClr val="white"/>
                </a:solidFill>
                <a:latin typeface="Arial" panose="020B0604020202020204" pitchFamily="34" charset="0"/>
                <a:cs typeface="Arial" panose="020B0604020202020204" pitchFamily="34" charset="0"/>
              </a:rPr>
              <a:t>National Security in the </a:t>
            </a:r>
            <a:r>
              <a:rPr lang="en-US" sz="1400" b="1" dirty="0" smtClean="0">
                <a:solidFill>
                  <a:prstClr val="white"/>
                </a:solidFill>
                <a:latin typeface="Arial" panose="020B0604020202020204" pitchFamily="34" charset="0"/>
                <a:cs typeface="Arial" panose="020B0604020202020204" pitchFamily="34" charset="0"/>
              </a:rPr>
              <a:t>Post-truth </a:t>
            </a:r>
            <a:r>
              <a:rPr lang="en-US" sz="1400" b="1" dirty="0">
                <a:solidFill>
                  <a:prstClr val="white"/>
                </a:solidFill>
                <a:latin typeface="Arial" panose="020B0604020202020204" pitchFamily="34" charset="0"/>
                <a:cs typeface="Arial" panose="020B0604020202020204" pitchFamily="34" charset="0"/>
              </a:rPr>
              <a:t>era</a:t>
            </a:r>
            <a:endPar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1" name="מלבן 120"/>
          <p:cNvSpPr/>
          <p:nvPr/>
        </p:nvSpPr>
        <p:spPr>
          <a:xfrm>
            <a:off x="4751594" y="2900454"/>
            <a:ext cx="1978022" cy="308903"/>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defRPr/>
            </a:pPr>
            <a:r>
              <a:rPr lang="en-US" sz="1400" b="1" dirty="0">
                <a:solidFill>
                  <a:prstClr val="white"/>
                </a:solidFill>
                <a:latin typeface="Arial" panose="020B0604020202020204" pitchFamily="34" charset="0"/>
                <a:cs typeface="Arial" panose="020B0604020202020204" pitchFamily="34" charset="0"/>
              </a:rPr>
              <a:t>Political </a:t>
            </a:r>
            <a:r>
              <a:rPr lang="en-US" sz="1400" b="1" dirty="0" smtClean="0">
                <a:solidFill>
                  <a:prstClr val="white"/>
                </a:solidFill>
                <a:latin typeface="Arial" panose="020B0604020202020204" pitchFamily="34" charset="0"/>
                <a:cs typeface="Arial" panose="020B0604020202020204" pitchFamily="34" charset="0"/>
              </a:rPr>
              <a:t>Economy</a:t>
            </a:r>
            <a:endPar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3" name="מלבן 122"/>
          <p:cNvSpPr/>
          <p:nvPr/>
        </p:nvSpPr>
        <p:spPr>
          <a:xfrm>
            <a:off x="8632319" y="1859958"/>
            <a:ext cx="395794" cy="2243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p>
        </p:txBody>
      </p:sp>
      <p:sp>
        <p:nvSpPr>
          <p:cNvPr id="124" name="מלבן 123"/>
          <p:cNvSpPr/>
          <p:nvPr/>
        </p:nvSpPr>
        <p:spPr>
          <a:xfrm>
            <a:off x="6333822" y="1859958"/>
            <a:ext cx="395794" cy="2243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a:t>
            </a:r>
          </a:p>
        </p:txBody>
      </p:sp>
      <p:sp>
        <p:nvSpPr>
          <p:cNvPr id="117" name="מלבן 116"/>
          <p:cNvSpPr/>
          <p:nvPr/>
        </p:nvSpPr>
        <p:spPr>
          <a:xfrm>
            <a:off x="2450442" y="1858300"/>
            <a:ext cx="1979805" cy="13494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2" name="מלבן 121"/>
          <p:cNvSpPr/>
          <p:nvPr/>
        </p:nvSpPr>
        <p:spPr>
          <a:xfrm>
            <a:off x="2473176" y="2722238"/>
            <a:ext cx="1978599" cy="499414"/>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defRPr/>
            </a:pPr>
            <a:r>
              <a:rPr lang="en-US" sz="1400" b="1" dirty="0">
                <a:solidFill>
                  <a:prstClr val="white"/>
                </a:solidFill>
                <a:latin typeface="Arial" panose="020B0604020202020204" pitchFamily="34" charset="0"/>
                <a:cs typeface="Arial" panose="020B0604020202020204" pitchFamily="34" charset="0"/>
              </a:rPr>
              <a:t>Contemporary </a:t>
            </a:r>
            <a:r>
              <a:rPr lang="en-US" sz="1400" b="1" dirty="0" smtClean="0">
                <a:solidFill>
                  <a:prstClr val="white"/>
                </a:solidFill>
                <a:latin typeface="Arial" panose="020B0604020202020204" pitchFamily="34" charset="0"/>
                <a:cs typeface="Arial" panose="020B0604020202020204" pitchFamily="34" charset="0"/>
              </a:rPr>
              <a:t>Societies</a:t>
            </a:r>
            <a:endPar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5" name="מלבן 124"/>
          <p:cNvSpPr/>
          <p:nvPr/>
        </p:nvSpPr>
        <p:spPr>
          <a:xfrm>
            <a:off x="4024257" y="1859958"/>
            <a:ext cx="395794" cy="2243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a:t>
            </a:r>
          </a:p>
        </p:txBody>
      </p:sp>
      <p:sp>
        <p:nvSpPr>
          <p:cNvPr id="126" name="מלבן 125"/>
          <p:cNvSpPr/>
          <p:nvPr/>
        </p:nvSpPr>
        <p:spPr>
          <a:xfrm>
            <a:off x="138669" y="1859957"/>
            <a:ext cx="1979805" cy="13494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7" name="מלבן 126"/>
          <p:cNvSpPr/>
          <p:nvPr/>
        </p:nvSpPr>
        <p:spPr>
          <a:xfrm>
            <a:off x="138669" y="2900454"/>
            <a:ext cx="1979805" cy="308903"/>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defRPr/>
            </a:pPr>
            <a:r>
              <a:rPr lang="en-US" sz="1400" b="1" dirty="0" smtClean="0">
                <a:solidFill>
                  <a:prstClr val="white"/>
                </a:solidFill>
                <a:latin typeface="Arial" panose="020B0604020202020204" pitchFamily="34" charset="0"/>
                <a:cs typeface="Arial" panose="020B0604020202020204" pitchFamily="34" charset="0"/>
              </a:rPr>
              <a:t>Regime</a:t>
            </a:r>
            <a:endPar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8" name="מלבן 127"/>
          <p:cNvSpPr/>
          <p:nvPr/>
        </p:nvSpPr>
        <p:spPr>
          <a:xfrm>
            <a:off x="1722680" y="1859958"/>
            <a:ext cx="395794" cy="2243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8</a:t>
            </a:r>
          </a:p>
        </p:txBody>
      </p:sp>
      <p:pic>
        <p:nvPicPr>
          <p:cNvPr id="77" name="Picture 6" descr="http://cdn.arstechnica.net/wp-content/uploads/2011/04/cyber-war-button-ars.jpg"/>
          <p:cNvPicPr>
            <a:picLocks noChangeAspect="1" noChangeArrowheads="1"/>
          </p:cNvPicPr>
          <p:nvPr/>
        </p:nvPicPr>
        <p:blipFill rotWithShape="1">
          <a:blip r:embed="rId15" cstate="screen">
            <a:extLst>
              <a:ext uri="{28A0092B-C50C-407E-A947-70E740481C1C}">
                <a14:useLocalDpi xmlns:a14="http://schemas.microsoft.com/office/drawing/2010/main" val="0"/>
              </a:ext>
            </a:extLst>
          </a:blip>
          <a:srcRect/>
          <a:stretch/>
        </p:blipFill>
        <p:spPr bwMode="auto">
          <a:xfrm>
            <a:off x="2441559" y="3439552"/>
            <a:ext cx="1980220" cy="1333245"/>
          </a:xfrm>
          <a:prstGeom prst="rect">
            <a:avLst/>
          </a:prstGeom>
          <a:noFill/>
          <a:extLst>
            <a:ext uri="{909E8E84-426E-40DD-AFC4-6F175D3DCCD1}">
              <a14:hiddenFill xmlns:a14="http://schemas.microsoft.com/office/drawing/2010/main">
                <a:solidFill>
                  <a:srgbClr val="FFFFFF"/>
                </a:solidFill>
              </a14:hiddenFill>
            </a:ext>
          </a:extLst>
        </p:spPr>
      </p:pic>
      <p:sp>
        <p:nvSpPr>
          <p:cNvPr id="144" name="מלבן 143"/>
          <p:cNvSpPr/>
          <p:nvPr/>
        </p:nvSpPr>
        <p:spPr>
          <a:xfrm>
            <a:off x="138669" y="3435132"/>
            <a:ext cx="1979805" cy="13494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6" name="מלבן 145"/>
          <p:cNvSpPr/>
          <p:nvPr/>
        </p:nvSpPr>
        <p:spPr>
          <a:xfrm>
            <a:off x="2440246" y="3435132"/>
            <a:ext cx="1979805" cy="13494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7" name="מלבן 146"/>
          <p:cNvSpPr/>
          <p:nvPr/>
        </p:nvSpPr>
        <p:spPr>
          <a:xfrm>
            <a:off x="4743184" y="3435132"/>
            <a:ext cx="1979805" cy="13494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8" name="מלבן 147"/>
          <p:cNvSpPr/>
          <p:nvPr/>
        </p:nvSpPr>
        <p:spPr>
          <a:xfrm>
            <a:off x="7048308" y="3435132"/>
            <a:ext cx="1979805" cy="13494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9" name="מלבן 148"/>
          <p:cNvSpPr/>
          <p:nvPr/>
        </p:nvSpPr>
        <p:spPr>
          <a:xfrm>
            <a:off x="7048308" y="5004925"/>
            <a:ext cx="1979805" cy="13494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0" name="מלבן 149"/>
          <p:cNvSpPr/>
          <p:nvPr/>
        </p:nvSpPr>
        <p:spPr>
          <a:xfrm>
            <a:off x="7040014" y="4503711"/>
            <a:ext cx="1979295" cy="352753"/>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defRPr/>
            </a:pPr>
            <a:r>
              <a:rPr lang="en-US" sz="1400" b="1" dirty="0">
                <a:solidFill>
                  <a:prstClr val="white"/>
                </a:solidFill>
                <a:latin typeface="Arial" panose="020B0604020202020204" pitchFamily="34" charset="0"/>
                <a:cs typeface="Arial" panose="020B0604020202020204" pitchFamily="34" charset="0"/>
              </a:rPr>
              <a:t>Politics </a:t>
            </a:r>
            <a:r>
              <a:rPr lang="en-US" sz="1400" b="1" dirty="0" smtClean="0">
                <a:solidFill>
                  <a:prstClr val="white"/>
                </a:solidFill>
                <a:latin typeface="Arial" panose="020B0604020202020204" pitchFamily="34" charset="0"/>
                <a:cs typeface="Arial" panose="020B0604020202020204" pitchFamily="34" charset="0"/>
              </a:rPr>
              <a:t>&amp; </a:t>
            </a:r>
            <a:r>
              <a:rPr lang="en-US" sz="1400" b="1" dirty="0">
                <a:solidFill>
                  <a:prstClr val="white"/>
                </a:solidFill>
                <a:latin typeface="Arial" panose="020B0604020202020204" pitchFamily="34" charset="0"/>
                <a:cs typeface="Arial" panose="020B0604020202020204" pitchFamily="34" charset="0"/>
              </a:rPr>
              <a:t>D</a:t>
            </a:r>
            <a:r>
              <a:rPr lang="en-US" sz="1400" b="1" dirty="0" smtClean="0">
                <a:solidFill>
                  <a:prstClr val="white"/>
                </a:solidFill>
                <a:latin typeface="Arial" panose="020B0604020202020204" pitchFamily="34" charset="0"/>
                <a:cs typeface="Arial" panose="020B0604020202020204" pitchFamily="34" charset="0"/>
              </a:rPr>
              <a:t>iplomacy</a:t>
            </a:r>
            <a:endPar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1" name="מלבן 150"/>
          <p:cNvSpPr/>
          <p:nvPr/>
        </p:nvSpPr>
        <p:spPr>
          <a:xfrm>
            <a:off x="4743184" y="4384029"/>
            <a:ext cx="1979805" cy="400504"/>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defRPr/>
            </a:pPr>
            <a:r>
              <a:rPr lang="en-US" sz="1400" b="1" dirty="0">
                <a:solidFill>
                  <a:prstClr val="white"/>
                </a:solidFill>
                <a:latin typeface="Arial" panose="020B0604020202020204" pitchFamily="34" charset="0"/>
                <a:cs typeface="Arial" panose="020B0604020202020204" pitchFamily="34" charset="0"/>
              </a:rPr>
              <a:t>National Defense (1)</a:t>
            </a:r>
            <a:endPar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2" name="מלבן 151"/>
          <p:cNvSpPr/>
          <p:nvPr/>
        </p:nvSpPr>
        <p:spPr>
          <a:xfrm>
            <a:off x="2412558" y="4384028"/>
            <a:ext cx="2039218" cy="410427"/>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rtl="0">
              <a:defRPr/>
            </a:pPr>
            <a:r>
              <a:rPr lang="en-US" sz="1400" b="1" dirty="0">
                <a:solidFill>
                  <a:prstClr val="white"/>
                </a:solidFill>
                <a:latin typeface="Arial" panose="020B0604020202020204" pitchFamily="34" charset="0"/>
                <a:cs typeface="Arial" panose="020B0604020202020204" pitchFamily="34" charset="0"/>
              </a:rPr>
              <a:t> National Defense  </a:t>
            </a:r>
            <a:r>
              <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153" name="מלבן 152"/>
          <p:cNvSpPr/>
          <p:nvPr/>
        </p:nvSpPr>
        <p:spPr>
          <a:xfrm>
            <a:off x="138669" y="4503711"/>
            <a:ext cx="1979805" cy="280821"/>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defRPr/>
            </a:pPr>
            <a:r>
              <a:rPr lang="en-US" sz="1400" b="1" dirty="0">
                <a:solidFill>
                  <a:prstClr val="white"/>
                </a:solidFill>
                <a:latin typeface="Arial" panose="020B0604020202020204" pitchFamily="34" charset="0"/>
                <a:cs typeface="Arial" panose="020B0604020202020204" pitchFamily="34" charset="0"/>
              </a:rPr>
              <a:t>Corona </a:t>
            </a:r>
            <a:r>
              <a:rPr lang="en-US" sz="1400" b="1" dirty="0" smtClean="0">
                <a:solidFill>
                  <a:prstClr val="white"/>
                </a:solidFill>
                <a:latin typeface="Arial" panose="020B0604020202020204" pitchFamily="34" charset="0"/>
                <a:cs typeface="Arial" panose="020B0604020202020204" pitchFamily="34" charset="0"/>
              </a:rPr>
              <a:t>Crisis</a:t>
            </a:r>
            <a:endPar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4" name="מלבן 153"/>
          <p:cNvSpPr/>
          <p:nvPr/>
        </p:nvSpPr>
        <p:spPr>
          <a:xfrm>
            <a:off x="7048308" y="5690532"/>
            <a:ext cx="1979806" cy="663793"/>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
            </a:r>
            <a:r>
              <a:rPr lang="en-US" sz="1400" b="1" noProof="0" dirty="0">
                <a:solidFill>
                  <a:prstClr val="white"/>
                </a:solidFill>
                <a:latin typeface="Arial" panose="020B0604020202020204" pitchFamily="34" charset="0"/>
                <a:cs typeface="Arial" panose="020B0604020202020204" pitchFamily="34" charset="0"/>
              </a:rPr>
              <a:t>ational Security on the 21</a:t>
            </a:r>
            <a:r>
              <a:rPr lang="en-US" sz="1400" b="1" baseline="30000" noProof="0" dirty="0">
                <a:solidFill>
                  <a:prstClr val="white"/>
                </a:solidFill>
                <a:latin typeface="Arial" panose="020B0604020202020204" pitchFamily="34" charset="0"/>
                <a:cs typeface="Arial" panose="020B0604020202020204" pitchFamily="34" charset="0"/>
              </a:rPr>
              <a:t>st</a:t>
            </a:r>
            <a:r>
              <a:rPr lang="en-US" sz="1400" b="1" noProof="0" dirty="0">
                <a:solidFill>
                  <a:prstClr val="white"/>
                </a:solidFill>
                <a:latin typeface="Arial" panose="020B0604020202020204" pitchFamily="34" charset="0"/>
                <a:cs typeface="Arial" panose="020B0604020202020204" pitchFamily="34" charset="0"/>
              </a:rPr>
              <a:t> century </a:t>
            </a:r>
            <a:endPar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5" name="מלבן 154"/>
          <p:cNvSpPr/>
          <p:nvPr/>
        </p:nvSpPr>
        <p:spPr>
          <a:xfrm>
            <a:off x="8632319" y="3435133"/>
            <a:ext cx="395794" cy="2243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9</a:t>
            </a:r>
          </a:p>
        </p:txBody>
      </p:sp>
      <p:sp>
        <p:nvSpPr>
          <p:cNvPr id="156" name="מלבן 155"/>
          <p:cNvSpPr/>
          <p:nvPr/>
        </p:nvSpPr>
        <p:spPr>
          <a:xfrm>
            <a:off x="6327195" y="3435133"/>
            <a:ext cx="395794" cy="2243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a:t>
            </a:r>
          </a:p>
        </p:txBody>
      </p:sp>
      <p:sp>
        <p:nvSpPr>
          <p:cNvPr id="157" name="מלבן 156"/>
          <p:cNvSpPr/>
          <p:nvPr/>
        </p:nvSpPr>
        <p:spPr>
          <a:xfrm>
            <a:off x="4024257" y="3435133"/>
            <a:ext cx="395794" cy="2243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11</a:t>
            </a:r>
          </a:p>
        </p:txBody>
      </p:sp>
      <p:sp>
        <p:nvSpPr>
          <p:cNvPr id="158" name="מלבן 157"/>
          <p:cNvSpPr/>
          <p:nvPr/>
        </p:nvSpPr>
        <p:spPr>
          <a:xfrm>
            <a:off x="1722680" y="3435133"/>
            <a:ext cx="395794" cy="2243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12</a:t>
            </a:r>
          </a:p>
        </p:txBody>
      </p:sp>
      <p:sp>
        <p:nvSpPr>
          <p:cNvPr id="159" name="מלבן 158"/>
          <p:cNvSpPr/>
          <p:nvPr/>
        </p:nvSpPr>
        <p:spPr>
          <a:xfrm>
            <a:off x="8632319" y="5004926"/>
            <a:ext cx="395794" cy="2243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13</a:t>
            </a:r>
          </a:p>
        </p:txBody>
      </p:sp>
      <p:sp>
        <p:nvSpPr>
          <p:cNvPr id="2" name="אליפסה 1">
            <a:extLst>
              <a:ext uri="{FF2B5EF4-FFF2-40B4-BE49-F238E27FC236}">
                <a16:creationId xmlns:a16="http://schemas.microsoft.com/office/drawing/2014/main" id="{DFB502B9-03B9-44A7-9228-FF9503589BEA}"/>
              </a:ext>
            </a:extLst>
          </p:cNvPr>
          <p:cNvSpPr/>
          <p:nvPr/>
        </p:nvSpPr>
        <p:spPr>
          <a:xfrm>
            <a:off x="4481990" y="-300269"/>
            <a:ext cx="2496641" cy="249664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0643207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The Liberal Order Is More Than a Myth | Foreign Affairs">
            <a:extLst>
              <a:ext uri="{FF2B5EF4-FFF2-40B4-BE49-F238E27FC236}">
                <a16:creationId xmlns:a16="http://schemas.microsoft.com/office/drawing/2014/main" id="{518FF80A-612B-4307-B12C-DA4EA0BE6AFA}"/>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414338"/>
            <a:ext cx="9144000" cy="60626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6">
            <a:extLst>
              <a:ext uri="{FF2B5EF4-FFF2-40B4-BE49-F238E27FC236}">
                <a16:creationId xmlns:a16="http://schemas.microsoft.com/office/drawing/2014/main" id="{10E8EAE8-69C7-4864-971B-3EAA7B9D1C0C}"/>
              </a:ext>
            </a:extLst>
          </p:cNvPr>
          <p:cNvSpPr txBox="1"/>
          <p:nvPr/>
        </p:nvSpPr>
        <p:spPr>
          <a:xfrm>
            <a:off x="3620" y="0"/>
            <a:ext cx="5902065" cy="461665"/>
          </a:xfrm>
          <a:prstGeom prst="rect">
            <a:avLst/>
          </a:prstGeom>
          <a:noFill/>
        </p:spPr>
        <p:txBody>
          <a:bodyPr wrap="none" rtlCol="1">
            <a:spAutoFit/>
          </a:bodyPr>
          <a:lstStyle>
            <a:defPPr>
              <a:defRPr lang="he-IL"/>
            </a:defPPr>
            <a:lvl1pPr>
              <a:defRPr sz="2400" b="1"/>
            </a:lvl1pPr>
          </a:lstStyle>
          <a:p>
            <a:pPr algn="l" rtl="0"/>
            <a:r>
              <a:rPr lang="en-US" dirty="0"/>
              <a:t>"The Liberal Idea" - International Institutions</a:t>
            </a:r>
            <a:endParaRPr lang="he-IL" dirty="0"/>
          </a:p>
        </p:txBody>
      </p:sp>
    </p:spTree>
    <p:extLst>
      <p:ext uri="{BB962C8B-B14F-4D97-AF65-F5344CB8AC3E}">
        <p14:creationId xmlns:p14="http://schemas.microsoft.com/office/powerpoint/2010/main" val="35675458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E6118A9C-C0B0-4496-AC6D-58E1FABFCA06}"/>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414338"/>
            <a:ext cx="9144000" cy="6029325"/>
          </a:xfrm>
          <a:prstGeom prst="rect">
            <a:avLst/>
          </a:prstGeom>
        </p:spPr>
      </p:pic>
      <p:sp>
        <p:nvSpPr>
          <p:cNvPr id="5" name="TextBox 6">
            <a:extLst>
              <a:ext uri="{FF2B5EF4-FFF2-40B4-BE49-F238E27FC236}">
                <a16:creationId xmlns:a16="http://schemas.microsoft.com/office/drawing/2014/main" id="{98573CAA-D88D-42BE-8967-1564E556ED1A}"/>
              </a:ext>
            </a:extLst>
          </p:cNvPr>
          <p:cNvSpPr txBox="1"/>
          <p:nvPr/>
        </p:nvSpPr>
        <p:spPr>
          <a:xfrm>
            <a:off x="-16628" y="0"/>
            <a:ext cx="9167510" cy="461665"/>
          </a:xfrm>
          <a:prstGeom prst="rect">
            <a:avLst/>
          </a:prstGeom>
          <a:noFill/>
        </p:spPr>
        <p:txBody>
          <a:bodyPr wrap="none" rtlCol="1">
            <a:spAutoFit/>
          </a:bodyPr>
          <a:lstStyle>
            <a:defPPr>
              <a:defRPr lang="he-IL"/>
            </a:defPPr>
            <a:lvl1pPr>
              <a:defRPr sz="2400" b="1"/>
            </a:lvl1pPr>
          </a:lstStyle>
          <a:p>
            <a:r>
              <a:rPr lang="en-US" dirty="0"/>
              <a:t>The </a:t>
            </a:r>
            <a:r>
              <a:rPr lang="en-US" dirty="0" smtClean="0"/>
              <a:t>“</a:t>
            </a:r>
            <a:r>
              <a:rPr lang="en-US" dirty="0" smtClean="0"/>
              <a:t>Liberal Idea</a:t>
            </a:r>
            <a:r>
              <a:rPr lang="en-US" dirty="0" smtClean="0"/>
              <a:t>”</a:t>
            </a:r>
            <a:r>
              <a:rPr lang="en-US" dirty="0" smtClean="0"/>
              <a:t> </a:t>
            </a:r>
            <a:r>
              <a:rPr lang="en-US" dirty="0"/>
              <a:t>- </a:t>
            </a:r>
            <a:r>
              <a:rPr lang="en-US" dirty="0" smtClean="0"/>
              <a:t>Universal</a:t>
            </a:r>
            <a:r>
              <a:rPr lang="en-US" dirty="0"/>
              <a:t>, </a:t>
            </a:r>
            <a:r>
              <a:rPr lang="en-US" dirty="0" smtClean="0"/>
              <a:t>Basic</a:t>
            </a:r>
            <a:r>
              <a:rPr lang="en-US" dirty="0"/>
              <a:t>, </a:t>
            </a:r>
            <a:r>
              <a:rPr lang="en-US" dirty="0" smtClean="0"/>
              <a:t>Equal </a:t>
            </a:r>
            <a:r>
              <a:rPr lang="en-US" dirty="0"/>
              <a:t>and </a:t>
            </a:r>
            <a:r>
              <a:rPr lang="en-US" dirty="0" smtClean="0"/>
              <a:t>Absolute Human Rights</a:t>
            </a:r>
            <a:endParaRPr lang="he-IL" dirty="0"/>
          </a:p>
        </p:txBody>
      </p:sp>
    </p:spTree>
    <p:extLst>
      <p:ext uri="{BB962C8B-B14F-4D97-AF65-F5344CB8AC3E}">
        <p14:creationId xmlns:p14="http://schemas.microsoft.com/office/powerpoint/2010/main" val="31727115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UN Elects Judges to International Court of Justice | Voice of ...">
            <a:extLst>
              <a:ext uri="{FF2B5EF4-FFF2-40B4-BE49-F238E27FC236}">
                <a16:creationId xmlns:a16="http://schemas.microsoft.com/office/drawing/2014/main" id="{138539C2-C66E-4E08-8FF7-F464317C9964}"/>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414338"/>
            <a:ext cx="9144000" cy="60610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6">
            <a:extLst>
              <a:ext uri="{FF2B5EF4-FFF2-40B4-BE49-F238E27FC236}">
                <a16:creationId xmlns:a16="http://schemas.microsoft.com/office/drawing/2014/main" id="{D3AC1E3E-93C1-4067-8A42-8234E5F0DD3E}"/>
              </a:ext>
            </a:extLst>
          </p:cNvPr>
          <p:cNvSpPr txBox="1"/>
          <p:nvPr/>
        </p:nvSpPr>
        <p:spPr>
          <a:xfrm>
            <a:off x="-20915" y="0"/>
            <a:ext cx="5537606" cy="461665"/>
          </a:xfrm>
          <a:prstGeom prst="rect">
            <a:avLst/>
          </a:prstGeom>
          <a:noFill/>
        </p:spPr>
        <p:txBody>
          <a:bodyPr wrap="none" rtlCol="1">
            <a:spAutoFit/>
          </a:bodyPr>
          <a:lstStyle>
            <a:defPPr>
              <a:defRPr lang="he-IL"/>
            </a:defPPr>
            <a:lvl1pPr>
              <a:defRPr sz="2400" b="1"/>
            </a:lvl1pPr>
          </a:lstStyle>
          <a:p>
            <a:pPr algn="l" rtl="0"/>
            <a:r>
              <a:rPr lang="en-US" dirty="0"/>
              <a:t>"Liberal Idea" – Enforcement Mechanisms</a:t>
            </a:r>
            <a:endParaRPr lang="he-IL" dirty="0"/>
          </a:p>
        </p:txBody>
      </p:sp>
    </p:spTree>
    <p:extLst>
      <p:ext uri="{BB962C8B-B14F-4D97-AF65-F5344CB8AC3E}">
        <p14:creationId xmlns:p14="http://schemas.microsoft.com/office/powerpoint/2010/main" val="23484715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98573CAA-D88D-42BE-8967-1564E556ED1A}"/>
              </a:ext>
            </a:extLst>
          </p:cNvPr>
          <p:cNvSpPr txBox="1"/>
          <p:nvPr/>
        </p:nvSpPr>
        <p:spPr>
          <a:xfrm>
            <a:off x="0" y="0"/>
            <a:ext cx="9181488" cy="446276"/>
          </a:xfrm>
          <a:prstGeom prst="rect">
            <a:avLst/>
          </a:prstGeom>
          <a:noFill/>
        </p:spPr>
        <p:txBody>
          <a:bodyPr wrap="none" rtlCol="1">
            <a:spAutoFit/>
          </a:bodyPr>
          <a:lstStyle>
            <a:defPPr>
              <a:defRPr lang="he-IL"/>
            </a:defPPr>
            <a:lvl1pPr>
              <a:defRPr sz="2400" b="1"/>
            </a:lvl1pPr>
          </a:lstStyle>
          <a:p>
            <a:pPr algn="l" rtl="0"/>
            <a:r>
              <a:rPr lang="en-US" sz="2300" dirty="0"/>
              <a:t>"The Liberal Idea" - Globalization | </a:t>
            </a:r>
            <a:r>
              <a:rPr lang="en-US" sz="2300" dirty="0" smtClean="0"/>
              <a:t>Economically, Culturally </a:t>
            </a:r>
            <a:r>
              <a:rPr lang="en-US" sz="2300" dirty="0"/>
              <a:t>and </a:t>
            </a:r>
            <a:r>
              <a:rPr lang="en-US" sz="2300" dirty="0" smtClean="0"/>
              <a:t>Politically</a:t>
            </a:r>
            <a:endParaRPr lang="he-IL" sz="2300" dirty="0"/>
          </a:p>
        </p:txBody>
      </p:sp>
      <p:pic>
        <p:nvPicPr>
          <p:cNvPr id="2" name="Picture 2">
            <a:extLst>
              <a:ext uri="{FF2B5EF4-FFF2-40B4-BE49-F238E27FC236}">
                <a16:creationId xmlns:a16="http://schemas.microsoft.com/office/drawing/2014/main" id="{2CB50850-9C8F-4362-853F-23AA884C1ECD}"/>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414338"/>
            <a:ext cx="9144000" cy="6029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9914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98573CAA-D88D-42BE-8967-1564E556ED1A}"/>
              </a:ext>
            </a:extLst>
          </p:cNvPr>
          <p:cNvSpPr txBox="1"/>
          <p:nvPr/>
        </p:nvSpPr>
        <p:spPr>
          <a:xfrm>
            <a:off x="-3352" y="0"/>
            <a:ext cx="6355907" cy="461665"/>
          </a:xfrm>
          <a:prstGeom prst="rect">
            <a:avLst/>
          </a:prstGeom>
          <a:noFill/>
        </p:spPr>
        <p:txBody>
          <a:bodyPr wrap="none" rtlCol="1">
            <a:spAutoFit/>
          </a:bodyPr>
          <a:lstStyle>
            <a:defPPr>
              <a:defRPr lang="he-IL"/>
            </a:defPPr>
            <a:lvl1pPr>
              <a:defRPr sz="2400" b="1"/>
            </a:lvl1pPr>
          </a:lstStyle>
          <a:p>
            <a:pPr algn="l" rtl="0"/>
            <a:r>
              <a:rPr lang="en-US" dirty="0"/>
              <a:t>The </a:t>
            </a:r>
            <a:r>
              <a:rPr lang="en-US" dirty="0" smtClean="0"/>
              <a:t>“Liberal Idea” </a:t>
            </a:r>
            <a:r>
              <a:rPr lang="en-US" dirty="0"/>
              <a:t>- </a:t>
            </a:r>
            <a:r>
              <a:rPr lang="en-US" dirty="0" smtClean="0"/>
              <a:t>A </a:t>
            </a:r>
            <a:r>
              <a:rPr lang="en-US" dirty="0" smtClean="0"/>
              <a:t>Capitalist Market Economy</a:t>
            </a:r>
            <a:endParaRPr lang="he-IL" dirty="0"/>
          </a:p>
        </p:txBody>
      </p:sp>
      <p:pic>
        <p:nvPicPr>
          <p:cNvPr id="3" name="תמונה 2" descr="תמונה שמכילה מקורה, שולחן, לוח, גוזר&#10;&#10;התיאור נוצר באופן אוטומטי">
            <a:extLst>
              <a:ext uri="{FF2B5EF4-FFF2-40B4-BE49-F238E27FC236}">
                <a16:creationId xmlns:a16="http://schemas.microsoft.com/office/drawing/2014/main" id="{D5268EA0-4CFE-4F9C-8CE6-F3187EDB9727}"/>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414338"/>
            <a:ext cx="9144000" cy="6029325"/>
          </a:xfrm>
          <a:prstGeom prst="rect">
            <a:avLst/>
          </a:prstGeom>
        </p:spPr>
      </p:pic>
    </p:spTree>
    <p:extLst>
      <p:ext uri="{BB962C8B-B14F-4D97-AF65-F5344CB8AC3E}">
        <p14:creationId xmlns:p14="http://schemas.microsoft.com/office/powerpoint/2010/main" val="35913134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98573CAA-D88D-42BE-8967-1564E556ED1A}"/>
              </a:ext>
            </a:extLst>
          </p:cNvPr>
          <p:cNvSpPr txBox="1"/>
          <p:nvPr/>
        </p:nvSpPr>
        <p:spPr>
          <a:xfrm>
            <a:off x="14211" y="0"/>
            <a:ext cx="8066695" cy="461665"/>
          </a:xfrm>
          <a:prstGeom prst="rect">
            <a:avLst/>
          </a:prstGeom>
          <a:noFill/>
        </p:spPr>
        <p:txBody>
          <a:bodyPr wrap="none" rtlCol="1">
            <a:spAutoFit/>
          </a:bodyPr>
          <a:lstStyle>
            <a:defPPr>
              <a:defRPr lang="he-IL"/>
            </a:defPPr>
            <a:lvl1pPr>
              <a:defRPr sz="2400" b="1"/>
            </a:lvl1pPr>
          </a:lstStyle>
          <a:p>
            <a:pPr algn="l" rtl="0"/>
            <a:r>
              <a:rPr lang="en-US" dirty="0"/>
              <a:t>The </a:t>
            </a:r>
            <a:r>
              <a:rPr lang="en-US" dirty="0" smtClean="0"/>
              <a:t>“Liberal </a:t>
            </a:r>
            <a:r>
              <a:rPr lang="en-US" dirty="0" smtClean="0"/>
              <a:t>Idea” </a:t>
            </a:r>
            <a:r>
              <a:rPr lang="en-US" dirty="0"/>
              <a:t>- </a:t>
            </a:r>
            <a:r>
              <a:rPr lang="en-US" dirty="0" smtClean="0"/>
              <a:t>An Open </a:t>
            </a:r>
            <a:r>
              <a:rPr lang="en-US" dirty="0"/>
              <a:t>and </a:t>
            </a:r>
            <a:r>
              <a:rPr lang="en-US" dirty="0" smtClean="0"/>
              <a:t>Competitive Political System</a:t>
            </a:r>
            <a:endParaRPr lang="he-IL" dirty="0"/>
          </a:p>
        </p:txBody>
      </p:sp>
      <p:pic>
        <p:nvPicPr>
          <p:cNvPr id="7" name="תמונה 6" descr="תמונה שמכילה חזית, מחשב נישא, אישה, שולחן&#10;&#10;התיאור נוצר באופן אוטומטי">
            <a:extLst>
              <a:ext uri="{FF2B5EF4-FFF2-40B4-BE49-F238E27FC236}">
                <a16:creationId xmlns:a16="http://schemas.microsoft.com/office/drawing/2014/main" id="{3699F7F2-4F64-4C13-A9D2-3F6048153C25}"/>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414338"/>
            <a:ext cx="9144000" cy="6029325"/>
          </a:xfrm>
          <a:prstGeom prst="rect">
            <a:avLst/>
          </a:prstGeom>
        </p:spPr>
      </p:pic>
    </p:spTree>
    <p:extLst>
      <p:ext uri="{BB962C8B-B14F-4D97-AF65-F5344CB8AC3E}">
        <p14:creationId xmlns:p14="http://schemas.microsoft.com/office/powerpoint/2010/main" val="34799420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0/04/USAF_F-16A_F-15C_F-15E_Desert_Storm_edit2.jpg"/>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414338"/>
            <a:ext cx="9144000" cy="60293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122" y="0"/>
            <a:ext cx="6660413" cy="461665"/>
          </a:xfrm>
          <a:prstGeom prst="rect">
            <a:avLst/>
          </a:prstGeom>
          <a:noFill/>
        </p:spPr>
        <p:txBody>
          <a:bodyPr wrap="none" rtlCol="1">
            <a:spAutoFit/>
          </a:bodyPr>
          <a:lstStyle>
            <a:defPPr>
              <a:defRPr lang="he-IL"/>
            </a:defPPr>
            <a:lvl1pPr>
              <a:defRPr sz="2400" b="1"/>
            </a:lvl1pPr>
          </a:lstStyle>
          <a:p>
            <a:pPr algn="l" rtl="0"/>
            <a:r>
              <a:rPr lang="en-US" dirty="0"/>
              <a:t>1991 - The </a:t>
            </a:r>
            <a:r>
              <a:rPr lang="en-US" dirty="0" smtClean="0"/>
              <a:t>First </a:t>
            </a:r>
            <a:r>
              <a:rPr lang="en-US" dirty="0"/>
              <a:t>Gulf War </a:t>
            </a:r>
            <a:r>
              <a:rPr lang="en-US" dirty="0" smtClean="0"/>
              <a:t>- "</a:t>
            </a:r>
            <a:r>
              <a:rPr lang="en-US" dirty="0"/>
              <a:t>The Unipolar Moment"</a:t>
            </a:r>
            <a:endParaRPr lang="he-IL" dirty="0"/>
          </a:p>
        </p:txBody>
      </p:sp>
    </p:spTree>
    <p:extLst>
      <p:ext uri="{BB962C8B-B14F-4D97-AF65-F5344CB8AC3E}">
        <p14:creationId xmlns:p14="http://schemas.microsoft.com/office/powerpoint/2010/main" val="13369025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New York Times OTD Twitter वर: &quot;The front page #OTD in 1991 ...">
            <a:extLst>
              <a:ext uri="{FF2B5EF4-FFF2-40B4-BE49-F238E27FC236}">
                <a16:creationId xmlns:a16="http://schemas.microsoft.com/office/drawing/2014/main" id="{E1DB051D-0C75-41CD-86FF-2628484C8A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 y="766763"/>
            <a:ext cx="8439150" cy="53244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3">
            <a:extLst>
              <a:ext uri="{FF2B5EF4-FFF2-40B4-BE49-F238E27FC236}">
                <a16:creationId xmlns:a16="http://schemas.microsoft.com/office/drawing/2014/main" id="{F68B84C6-D508-40C5-ACBA-AFDC42A98B4B}"/>
              </a:ext>
            </a:extLst>
          </p:cNvPr>
          <p:cNvSpPr txBox="1"/>
          <p:nvPr/>
        </p:nvSpPr>
        <p:spPr>
          <a:xfrm>
            <a:off x="78834" y="143635"/>
            <a:ext cx="6053197" cy="492443"/>
          </a:xfrm>
          <a:prstGeom prst="rect">
            <a:avLst/>
          </a:prstGeom>
          <a:noFill/>
        </p:spPr>
        <p:txBody>
          <a:bodyPr wrap="none" rtlCol="1">
            <a:spAutoFit/>
          </a:bodyPr>
          <a:lstStyle/>
          <a:p>
            <a:pPr lvl="0" algn="ctr" rtl="0">
              <a:defRPr/>
            </a:pPr>
            <a:r>
              <a:rPr kumimoji="0" lang="en-US" sz="2600" b="1" i="0" u="none" strike="noStrike" kern="1200" cap="none" spc="0" normalizeH="0" baseline="0" noProof="0" dirty="0" smtClean="0">
                <a:ln>
                  <a:noFill/>
                </a:ln>
                <a:solidFill>
                  <a:prstClr val="black"/>
                </a:solidFill>
                <a:effectLst/>
                <a:uLnTx/>
                <a:uFillTx/>
                <a:latin typeface="+mj-lt"/>
                <a:cs typeface="Arial" panose="020B0604020202020204" pitchFamily="34" charset="0"/>
              </a:rPr>
              <a:t>1991 - </a:t>
            </a:r>
            <a:r>
              <a:rPr lang="en-US" sz="2600" b="1" dirty="0" smtClean="0">
                <a:latin typeface="+mj-lt"/>
              </a:rPr>
              <a:t>Gorbachev Resigns I USSR Collapses</a:t>
            </a:r>
            <a:endParaRPr kumimoji="0" lang="he-IL" sz="2600" b="1" i="0" u="none" strike="noStrike" kern="1200" cap="none" spc="0" normalizeH="0" baseline="0" noProof="0" dirty="0">
              <a:ln>
                <a:noFill/>
              </a:ln>
              <a:solidFill>
                <a:prstClr val="black"/>
              </a:solidFill>
              <a:effectLst/>
              <a:uLnTx/>
              <a:uFillTx/>
              <a:latin typeface="+mj-lt"/>
              <a:cs typeface="Arial" panose="020B0604020202020204" pitchFamily="34" charset="0"/>
            </a:endParaRPr>
          </a:p>
        </p:txBody>
      </p:sp>
    </p:spTree>
    <p:extLst>
      <p:ext uri="{BB962C8B-B14F-4D97-AF65-F5344CB8AC3E}">
        <p14:creationId xmlns:p14="http://schemas.microsoft.com/office/powerpoint/2010/main" val="22738993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12" descr="http://cdn.theatlantic.com/assets/media/img/posts/kosovobanner.jpg"/>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419480"/>
            <a:ext cx="9144000" cy="60362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0"/>
            <a:ext cx="4136582" cy="492443"/>
          </a:xfrm>
          <a:prstGeom prst="rect">
            <a:avLst/>
          </a:prstGeom>
          <a:noFill/>
        </p:spPr>
        <p:txBody>
          <a:bodyPr wrap="none" rtlCol="1">
            <a:spAutoFit/>
          </a:bodyPr>
          <a:lstStyle>
            <a:defPPr>
              <a:defRPr lang="he-IL"/>
            </a:defPPr>
            <a:lvl1pPr>
              <a:defRPr sz="2400" b="1"/>
            </a:lvl1pPr>
          </a:lstStyle>
          <a:p>
            <a:pPr algn="ctr"/>
            <a:r>
              <a:rPr lang="en-US" sz="2600" dirty="0" smtClean="0"/>
              <a:t>1999 - The War in Yugoslavia</a:t>
            </a:r>
            <a:endParaRPr lang="he-IL" sz="2600" dirty="0"/>
          </a:p>
        </p:txBody>
      </p:sp>
    </p:spTree>
    <p:extLst>
      <p:ext uri="{BB962C8B-B14F-4D97-AF65-F5344CB8AC3E}">
        <p14:creationId xmlns:p14="http://schemas.microsoft.com/office/powerpoint/2010/main" val="16480060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6515" y="0"/>
            <a:ext cx="6981912" cy="492443"/>
          </a:xfrm>
          <a:prstGeom prst="rect">
            <a:avLst/>
          </a:prstGeom>
          <a:noFill/>
        </p:spPr>
        <p:txBody>
          <a:bodyPr wrap="none" rtlCol="1">
            <a:spAutoFit/>
          </a:bodyPr>
          <a:lstStyle>
            <a:defPPr>
              <a:defRPr lang="he-IL"/>
            </a:defPPr>
            <a:lvl1pPr>
              <a:defRPr sz="2400" b="1"/>
            </a:lvl1pPr>
          </a:lstStyle>
          <a:p>
            <a:pPr algn="ctr"/>
            <a:r>
              <a:rPr lang="en-US" sz="2600" dirty="0" smtClean="0"/>
              <a:t>1999 </a:t>
            </a:r>
            <a:r>
              <a:rPr lang="en-US" sz="2600" dirty="0" smtClean="0"/>
              <a:t>-The War </a:t>
            </a:r>
            <a:r>
              <a:rPr lang="en-US" sz="2600" dirty="0" smtClean="0"/>
              <a:t>in Yugoslavia – </a:t>
            </a:r>
            <a:r>
              <a:rPr lang="en-US" sz="2600" dirty="0" err="1"/>
              <a:t>Milošević</a:t>
            </a:r>
            <a:r>
              <a:rPr lang="en-US" sz="2600" dirty="0"/>
              <a:t> in </a:t>
            </a:r>
            <a:r>
              <a:rPr lang="en-US" sz="2600" dirty="0" smtClean="0"/>
              <a:t>Hague</a:t>
            </a:r>
            <a:endParaRPr lang="he-IL" dirty="0"/>
          </a:p>
        </p:txBody>
      </p:sp>
      <p:pic>
        <p:nvPicPr>
          <p:cNvPr id="2" name="Picture 2" descr="http://visegradpost.com/wp-content/uploads/2016/08/milosevic.jpg">
            <a:extLst>
              <a:ext uri="{FF2B5EF4-FFF2-40B4-BE49-F238E27FC236}">
                <a16:creationId xmlns:a16="http://schemas.microsoft.com/office/drawing/2014/main" id="{3F7AE76E-70AA-45EF-A851-9427007C8E2F}"/>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1" y="411583"/>
            <a:ext cx="9144001" cy="6032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6859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אליפסה 1">
            <a:extLst>
              <a:ext uri="{FF2B5EF4-FFF2-40B4-BE49-F238E27FC236}">
                <a16:creationId xmlns:a16="http://schemas.microsoft.com/office/drawing/2014/main" id="{7F746604-B5A9-461A-B4F9-60BCDBA868FB}"/>
              </a:ext>
            </a:extLst>
          </p:cNvPr>
          <p:cNvSpPr/>
          <p:nvPr/>
        </p:nvSpPr>
        <p:spPr>
          <a:xfrm>
            <a:off x="3085036" y="1862158"/>
            <a:ext cx="2981687" cy="298168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20" name="חץ: ימינה 19">
            <a:extLst>
              <a:ext uri="{FF2B5EF4-FFF2-40B4-BE49-F238E27FC236}">
                <a16:creationId xmlns:a16="http://schemas.microsoft.com/office/drawing/2014/main" id="{04676560-A12E-4B09-A837-A4442B7C277B}"/>
              </a:ext>
            </a:extLst>
          </p:cNvPr>
          <p:cNvSpPr/>
          <p:nvPr/>
        </p:nvSpPr>
        <p:spPr>
          <a:xfrm rot="1813839">
            <a:off x="1898618" y="843668"/>
            <a:ext cx="2219325" cy="2352675"/>
          </a:xfrm>
          <a:prstGeom prst="rightArrow">
            <a:avLst>
              <a:gd name="adj1" fmla="val 84009"/>
              <a:gd name="adj2" fmla="val 73605"/>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4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8" name="חץ: ימינה 17">
            <a:extLst>
              <a:ext uri="{FF2B5EF4-FFF2-40B4-BE49-F238E27FC236}">
                <a16:creationId xmlns:a16="http://schemas.microsoft.com/office/drawing/2014/main" id="{B6DDE434-520A-4BB7-8ABF-F7480EE6DD59}"/>
              </a:ext>
            </a:extLst>
          </p:cNvPr>
          <p:cNvSpPr/>
          <p:nvPr/>
        </p:nvSpPr>
        <p:spPr>
          <a:xfrm rot="19644432" flipV="1">
            <a:off x="1904007" y="3639634"/>
            <a:ext cx="2219325" cy="2352675"/>
          </a:xfrm>
          <a:prstGeom prst="rightArrow">
            <a:avLst>
              <a:gd name="adj1" fmla="val 84009"/>
              <a:gd name="adj2" fmla="val 73605"/>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endParaRPr lang="he-IL" sz="2400">
              <a:solidFill>
                <a:prstClr val="white"/>
              </a:solidFill>
              <a:latin typeface="Calibri"/>
              <a:cs typeface="Arial" panose="020B0604020202020204" pitchFamily="34" charset="0"/>
            </a:endParaRPr>
          </a:p>
        </p:txBody>
      </p:sp>
      <p:sp>
        <p:nvSpPr>
          <p:cNvPr id="3" name="חץ: ימינה 2">
            <a:extLst>
              <a:ext uri="{FF2B5EF4-FFF2-40B4-BE49-F238E27FC236}">
                <a16:creationId xmlns:a16="http://schemas.microsoft.com/office/drawing/2014/main" id="{E503FBC2-ACE8-412B-834B-685BFD1E7A78}"/>
              </a:ext>
            </a:extLst>
          </p:cNvPr>
          <p:cNvSpPr/>
          <p:nvPr/>
        </p:nvSpPr>
        <p:spPr>
          <a:xfrm rot="19786161" flipH="1">
            <a:off x="5043865" y="843670"/>
            <a:ext cx="2219325" cy="2352675"/>
          </a:xfrm>
          <a:prstGeom prst="rightArrow">
            <a:avLst>
              <a:gd name="adj1" fmla="val 84009"/>
              <a:gd name="adj2" fmla="val 73605"/>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4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5" name="חץ: ימינה 4">
            <a:extLst>
              <a:ext uri="{FF2B5EF4-FFF2-40B4-BE49-F238E27FC236}">
                <a16:creationId xmlns:a16="http://schemas.microsoft.com/office/drawing/2014/main" id="{36FF6DBA-37FB-4897-9E5C-2A90B7161EE8}"/>
              </a:ext>
            </a:extLst>
          </p:cNvPr>
          <p:cNvSpPr/>
          <p:nvPr/>
        </p:nvSpPr>
        <p:spPr>
          <a:xfrm rot="1813839" flipH="1" flipV="1">
            <a:off x="5043865" y="3653399"/>
            <a:ext cx="2219325" cy="2352675"/>
          </a:xfrm>
          <a:prstGeom prst="rightArrow">
            <a:avLst>
              <a:gd name="adj1" fmla="val 84009"/>
              <a:gd name="adj2" fmla="val 73605"/>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algn="ctr"/>
            <a:endParaRPr lang="he-IL" sz="2400">
              <a:solidFill>
                <a:prstClr val="white"/>
              </a:solidFill>
              <a:latin typeface="Calibri"/>
              <a:cs typeface="Arial" panose="020B0604020202020204" pitchFamily="34" charset="0"/>
            </a:endParaRPr>
          </a:p>
        </p:txBody>
      </p:sp>
      <p:sp>
        <p:nvSpPr>
          <p:cNvPr id="9" name="תיבת טקסט 8">
            <a:extLst>
              <a:ext uri="{FF2B5EF4-FFF2-40B4-BE49-F238E27FC236}">
                <a16:creationId xmlns:a16="http://schemas.microsoft.com/office/drawing/2014/main" id="{5A1D6C6E-BEFC-480C-8909-06C45DF436D3}"/>
              </a:ext>
            </a:extLst>
          </p:cNvPr>
          <p:cNvSpPr txBox="1"/>
          <p:nvPr/>
        </p:nvSpPr>
        <p:spPr>
          <a:xfrm>
            <a:off x="6144951" y="1419780"/>
            <a:ext cx="2538772" cy="461665"/>
          </a:xfrm>
          <a:prstGeom prst="rect">
            <a:avLst/>
          </a:prstGeom>
          <a:solidFill>
            <a:schemeClr val="bg1"/>
          </a:solidFill>
          <a:ln>
            <a:solidFill>
              <a:schemeClr val="bg1"/>
            </a:solidFill>
          </a:ln>
        </p:spPr>
        <p:txBody>
          <a:bodyPr wrap="non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2400" b="1" dirty="0" smtClean="0">
                <a:solidFill>
                  <a:srgbClr val="7030A0"/>
                </a:solidFill>
                <a:latin typeface="Calibri"/>
                <a:cs typeface="Arial" panose="020B0604020202020204" pitchFamily="34" charset="0"/>
              </a:rPr>
              <a:t>The Global System</a:t>
            </a:r>
            <a:endParaRPr kumimoji="0" lang="he-IL" sz="2400" b="1" i="0" u="none" strike="noStrike" kern="1200" cap="none" spc="0" normalizeH="0" baseline="0" noProof="0" dirty="0">
              <a:ln>
                <a:noFill/>
              </a:ln>
              <a:solidFill>
                <a:srgbClr val="7030A0"/>
              </a:solidFill>
              <a:effectLst/>
              <a:uLnTx/>
              <a:uFillTx/>
              <a:latin typeface="Calibri"/>
              <a:ea typeface="+mn-ea"/>
              <a:cs typeface="Arial" panose="020B0604020202020204" pitchFamily="34" charset="0"/>
            </a:endParaRPr>
          </a:p>
        </p:txBody>
      </p:sp>
      <p:sp>
        <p:nvSpPr>
          <p:cNvPr id="10" name="תיבת טקסט 9">
            <a:extLst>
              <a:ext uri="{FF2B5EF4-FFF2-40B4-BE49-F238E27FC236}">
                <a16:creationId xmlns:a16="http://schemas.microsoft.com/office/drawing/2014/main" id="{575BBA12-0F96-47FA-B4D6-83FB576B2A83}"/>
              </a:ext>
            </a:extLst>
          </p:cNvPr>
          <p:cNvSpPr txBox="1"/>
          <p:nvPr/>
        </p:nvSpPr>
        <p:spPr>
          <a:xfrm>
            <a:off x="193601" y="1419780"/>
            <a:ext cx="2813207" cy="461665"/>
          </a:xfrm>
          <a:prstGeom prst="rect">
            <a:avLst/>
          </a:prstGeom>
          <a:solidFill>
            <a:schemeClr val="bg1"/>
          </a:solidFill>
          <a:ln>
            <a:solidFill>
              <a:schemeClr val="bg1"/>
            </a:solidFill>
          </a:ln>
        </p:spPr>
        <p:txBody>
          <a:bodyPr wrap="none" rtlCol="1">
            <a:spAutoFit/>
          </a:bodyPr>
          <a:lstStyle>
            <a:defPPr>
              <a:defRPr lang="he-IL"/>
            </a:defPPr>
            <a:lvl1pPr marR="0" lvl="0" indent="0" fontAlgn="auto">
              <a:lnSpc>
                <a:spcPct val="100000"/>
              </a:lnSpc>
              <a:spcBef>
                <a:spcPts val="0"/>
              </a:spcBef>
              <a:spcAft>
                <a:spcPts val="0"/>
              </a:spcAft>
              <a:buClrTx/>
              <a:buSzTx/>
              <a:buFontTx/>
              <a:buNone/>
              <a:tabLst/>
              <a:defRPr kumimoji="0" sz="2400" b="1" i="0" u="none" strike="noStrike" cap="none" spc="0" normalizeH="0" baseline="0">
                <a:ln>
                  <a:noFill/>
                </a:ln>
                <a:solidFill>
                  <a:schemeClr val="bg1">
                    <a:lumMod val="50000"/>
                  </a:schemeClr>
                </a:solidFill>
                <a:effectLst/>
                <a:uLnTx/>
                <a:uFillTx/>
                <a:latin typeface="Calibri"/>
                <a:cs typeface="Arial" panose="020B0604020202020204" pitchFamily="34" charset="0"/>
              </a:defRPr>
            </a:lvl1pPr>
          </a:lstStyle>
          <a:p>
            <a:r>
              <a:rPr lang="en-US" dirty="0" smtClean="0"/>
              <a:t>The Regional System</a:t>
            </a:r>
            <a:endParaRPr lang="he-IL" dirty="0"/>
          </a:p>
        </p:txBody>
      </p:sp>
      <p:sp>
        <p:nvSpPr>
          <p:cNvPr id="11" name="תיבת טקסט 10">
            <a:extLst>
              <a:ext uri="{FF2B5EF4-FFF2-40B4-BE49-F238E27FC236}">
                <a16:creationId xmlns:a16="http://schemas.microsoft.com/office/drawing/2014/main" id="{ED69F834-1A88-41A3-8F7C-28E5E5F3A2A6}"/>
              </a:ext>
            </a:extLst>
          </p:cNvPr>
          <p:cNvSpPr txBox="1"/>
          <p:nvPr/>
        </p:nvSpPr>
        <p:spPr>
          <a:xfrm>
            <a:off x="465929" y="4932200"/>
            <a:ext cx="2412584" cy="461665"/>
          </a:xfrm>
          <a:prstGeom prst="rect">
            <a:avLst/>
          </a:prstGeom>
          <a:solidFill>
            <a:schemeClr val="bg1"/>
          </a:solidFill>
          <a:ln>
            <a:solidFill>
              <a:schemeClr val="bg1"/>
            </a:solidFill>
          </a:ln>
        </p:spPr>
        <p:txBody>
          <a:bodyPr wrap="none" rtlCol="1">
            <a:spAutoFit/>
          </a:bodyPr>
          <a:lstStyle>
            <a:defPPr>
              <a:defRPr lang="he-IL"/>
            </a:defPPr>
            <a:lvl1pPr marR="0" lvl="0" indent="0" fontAlgn="auto">
              <a:lnSpc>
                <a:spcPct val="100000"/>
              </a:lnSpc>
              <a:spcBef>
                <a:spcPts val="0"/>
              </a:spcBef>
              <a:spcAft>
                <a:spcPts val="0"/>
              </a:spcAft>
              <a:buClrTx/>
              <a:buSzTx/>
              <a:buFontTx/>
              <a:buNone/>
              <a:tabLst/>
              <a:defRPr kumimoji="0" sz="2400" b="1" i="0" u="none" strike="noStrike" cap="none" spc="0" normalizeH="0" baseline="0">
                <a:ln>
                  <a:noFill/>
                </a:ln>
                <a:solidFill>
                  <a:schemeClr val="bg1">
                    <a:lumMod val="50000"/>
                  </a:schemeClr>
                </a:solidFill>
                <a:effectLst/>
                <a:uLnTx/>
                <a:uFillTx/>
                <a:latin typeface="Calibri"/>
                <a:cs typeface="Arial" panose="020B0604020202020204" pitchFamily="34" charset="0"/>
              </a:defRPr>
            </a:lvl1pPr>
          </a:lstStyle>
          <a:p>
            <a:r>
              <a:rPr lang="en-US" dirty="0" smtClean="0"/>
              <a:t>Thinking Patterns</a:t>
            </a:r>
            <a:endParaRPr lang="he-IL" dirty="0"/>
          </a:p>
        </p:txBody>
      </p:sp>
      <p:sp>
        <p:nvSpPr>
          <p:cNvPr id="13" name="תיבת טקסט 12">
            <a:extLst>
              <a:ext uri="{FF2B5EF4-FFF2-40B4-BE49-F238E27FC236}">
                <a16:creationId xmlns:a16="http://schemas.microsoft.com/office/drawing/2014/main" id="{297740BA-CA7E-4E2E-A7D1-0100D15873F4}"/>
              </a:ext>
            </a:extLst>
          </p:cNvPr>
          <p:cNvSpPr txBox="1"/>
          <p:nvPr/>
        </p:nvSpPr>
        <p:spPr>
          <a:xfrm>
            <a:off x="5881737" y="4932200"/>
            <a:ext cx="2801986" cy="461665"/>
          </a:xfrm>
          <a:prstGeom prst="rect">
            <a:avLst/>
          </a:prstGeom>
          <a:solidFill>
            <a:schemeClr val="bg1"/>
          </a:solidFill>
          <a:ln>
            <a:solidFill>
              <a:schemeClr val="bg1"/>
            </a:solidFill>
          </a:ln>
        </p:spPr>
        <p:txBody>
          <a:bodyPr wrap="non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2400" b="1" noProof="0" dirty="0" smtClean="0">
                <a:solidFill>
                  <a:schemeClr val="bg1">
                    <a:lumMod val="50000"/>
                  </a:schemeClr>
                </a:solidFill>
                <a:latin typeface="Calibri"/>
                <a:cs typeface="Arial" panose="020B0604020202020204" pitchFamily="34" charset="0"/>
              </a:rPr>
              <a:t>The National System</a:t>
            </a:r>
            <a:endParaRPr kumimoji="0" lang="he-IL" sz="2400" b="1" i="0" u="none" strike="noStrike" kern="1200" cap="none" spc="0" normalizeH="0" baseline="0" noProof="0" dirty="0">
              <a:ln>
                <a:noFill/>
              </a:ln>
              <a:solidFill>
                <a:schemeClr val="bg1">
                  <a:lumMod val="50000"/>
                </a:schemeClr>
              </a:solidFill>
              <a:effectLst/>
              <a:uLnTx/>
              <a:uFillTx/>
              <a:latin typeface="Calibri"/>
              <a:ea typeface="+mn-ea"/>
              <a:cs typeface="Arial" panose="020B0604020202020204" pitchFamily="34" charset="0"/>
            </a:endParaRPr>
          </a:p>
        </p:txBody>
      </p:sp>
      <p:sp>
        <p:nvSpPr>
          <p:cNvPr id="4" name="אליפסה 3">
            <a:extLst>
              <a:ext uri="{FF2B5EF4-FFF2-40B4-BE49-F238E27FC236}">
                <a16:creationId xmlns:a16="http://schemas.microsoft.com/office/drawing/2014/main" id="{06570F4E-2207-421C-A02B-69B4A07087E6}"/>
              </a:ext>
            </a:extLst>
          </p:cNvPr>
          <p:cNvSpPr/>
          <p:nvPr/>
        </p:nvSpPr>
        <p:spPr>
          <a:xfrm>
            <a:off x="7151969" y="672402"/>
            <a:ext cx="540060" cy="54006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1</a:t>
            </a:r>
          </a:p>
        </p:txBody>
      </p:sp>
      <p:sp>
        <p:nvSpPr>
          <p:cNvPr id="14" name="אליפסה 13">
            <a:extLst>
              <a:ext uri="{FF2B5EF4-FFF2-40B4-BE49-F238E27FC236}">
                <a16:creationId xmlns:a16="http://schemas.microsoft.com/office/drawing/2014/main" id="{603F966F-D5EA-4915-B1DD-D2E48B338348}"/>
              </a:ext>
            </a:extLst>
          </p:cNvPr>
          <p:cNvSpPr/>
          <p:nvPr/>
        </p:nvSpPr>
        <p:spPr>
          <a:xfrm>
            <a:off x="7151969" y="5606625"/>
            <a:ext cx="540060" cy="54006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bg1">
                    <a:lumMod val="50000"/>
                  </a:schemeClr>
                </a:solidFill>
                <a:latin typeface="Calibri"/>
                <a:cs typeface="Arial" panose="020B0604020202020204" pitchFamily="34" charset="0"/>
              </a:rPr>
              <a:t>3</a:t>
            </a:r>
          </a:p>
        </p:txBody>
      </p:sp>
      <p:sp>
        <p:nvSpPr>
          <p:cNvPr id="15" name="אליפסה 14">
            <a:extLst>
              <a:ext uri="{FF2B5EF4-FFF2-40B4-BE49-F238E27FC236}">
                <a16:creationId xmlns:a16="http://schemas.microsoft.com/office/drawing/2014/main" id="{6594A321-24EE-48EF-984D-536ACA34B366}"/>
              </a:ext>
            </a:extLst>
          </p:cNvPr>
          <p:cNvSpPr/>
          <p:nvPr/>
        </p:nvSpPr>
        <p:spPr>
          <a:xfrm>
            <a:off x="1426898" y="672402"/>
            <a:ext cx="540060" cy="54006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bg1">
                    <a:lumMod val="50000"/>
                  </a:schemeClr>
                </a:solidFill>
                <a:latin typeface="Calibri"/>
                <a:cs typeface="Arial" panose="020B0604020202020204" pitchFamily="34" charset="0"/>
              </a:rPr>
              <a:t>2</a:t>
            </a:r>
          </a:p>
        </p:txBody>
      </p:sp>
      <p:sp>
        <p:nvSpPr>
          <p:cNvPr id="16" name="אליפסה 15">
            <a:extLst>
              <a:ext uri="{FF2B5EF4-FFF2-40B4-BE49-F238E27FC236}">
                <a16:creationId xmlns:a16="http://schemas.microsoft.com/office/drawing/2014/main" id="{A8FA4B17-D31D-4D73-A6C0-1DEC9C3E30CC}"/>
              </a:ext>
            </a:extLst>
          </p:cNvPr>
          <p:cNvSpPr/>
          <p:nvPr/>
        </p:nvSpPr>
        <p:spPr>
          <a:xfrm>
            <a:off x="1426898" y="5606625"/>
            <a:ext cx="540060" cy="54006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a:solidFill>
                  <a:schemeClr val="bg1">
                    <a:lumMod val="50000"/>
                  </a:schemeClr>
                </a:solidFill>
                <a:latin typeface="Calibri"/>
                <a:cs typeface="Arial" panose="020B0604020202020204" pitchFamily="34" charset="0"/>
              </a:rPr>
              <a:t>4</a:t>
            </a:r>
          </a:p>
        </p:txBody>
      </p:sp>
      <p:sp>
        <p:nvSpPr>
          <p:cNvPr id="17" name="תיבת טקסט 16">
            <a:extLst>
              <a:ext uri="{FF2B5EF4-FFF2-40B4-BE49-F238E27FC236}">
                <a16:creationId xmlns:a16="http://schemas.microsoft.com/office/drawing/2014/main" id="{839BB7C9-F1C8-45B6-A169-E88901979B78}"/>
              </a:ext>
            </a:extLst>
          </p:cNvPr>
          <p:cNvSpPr txBox="1"/>
          <p:nvPr/>
        </p:nvSpPr>
        <p:spPr>
          <a:xfrm>
            <a:off x="8799164" y="2696077"/>
            <a:ext cx="184730" cy="461665"/>
          </a:xfrm>
          <a:prstGeom prst="rect">
            <a:avLst/>
          </a:prstGeom>
          <a:solidFill>
            <a:schemeClr val="bg1"/>
          </a:solidFill>
          <a:ln>
            <a:solidFill>
              <a:schemeClr val="bg1"/>
            </a:solidFill>
          </a:ln>
        </p:spPr>
        <p:txBody>
          <a:bodyPr wrap="non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2400" b="1" i="0" u="none" strike="noStrike" kern="1200" cap="none" spc="0" normalizeH="0" baseline="0" noProof="0" dirty="0">
              <a:ln>
                <a:noFill/>
              </a:ln>
              <a:solidFill>
                <a:srgbClr val="0070C0"/>
              </a:solidFill>
              <a:effectLst/>
              <a:uLnTx/>
              <a:uFillTx/>
              <a:latin typeface="Calibri"/>
              <a:ea typeface="+mn-ea"/>
              <a:cs typeface="Arial" panose="020B0604020202020204" pitchFamily="34" charset="0"/>
            </a:endParaRPr>
          </a:p>
        </p:txBody>
      </p:sp>
      <p:sp>
        <p:nvSpPr>
          <p:cNvPr id="7" name="תיבת טקסט 6">
            <a:extLst>
              <a:ext uri="{FF2B5EF4-FFF2-40B4-BE49-F238E27FC236}">
                <a16:creationId xmlns:a16="http://schemas.microsoft.com/office/drawing/2014/main" id="{BE411CE5-5139-4E7A-9CFA-8E6FE878FE7E}"/>
              </a:ext>
            </a:extLst>
          </p:cNvPr>
          <p:cNvSpPr txBox="1"/>
          <p:nvPr/>
        </p:nvSpPr>
        <p:spPr>
          <a:xfrm>
            <a:off x="3141610" y="2806658"/>
            <a:ext cx="2907258" cy="1200329"/>
          </a:xfrm>
          <a:prstGeom prst="rect">
            <a:avLst/>
          </a:prstGeom>
          <a:noFill/>
        </p:spPr>
        <p:txBody>
          <a:bodyPr wrap="square" rtlCol="1">
            <a:spAutoFit/>
          </a:bodyPr>
          <a:lstStyle/>
          <a:p>
            <a:pPr algn="ctr"/>
            <a:r>
              <a:rPr lang="en-US" sz="2400" b="1" dirty="0" smtClean="0"/>
              <a:t>National Security</a:t>
            </a:r>
            <a:endParaRPr lang="he-IL" sz="2400" b="1" dirty="0" smtClean="0"/>
          </a:p>
          <a:p>
            <a:pPr algn="ctr"/>
            <a:r>
              <a:rPr lang="en-US" sz="2400" b="1" dirty="0" smtClean="0"/>
              <a:t>Threats and Opportunities </a:t>
            </a:r>
            <a:endParaRPr lang="he-IL" sz="2400" b="1" dirty="0"/>
          </a:p>
        </p:txBody>
      </p:sp>
    </p:spTree>
    <p:extLst>
      <p:ext uri="{BB962C8B-B14F-4D97-AF65-F5344CB8AC3E}">
        <p14:creationId xmlns:p14="http://schemas.microsoft.com/office/powerpoint/2010/main" val="6992768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img-s3.onedio.com/id-58166a42e634bc590fb20674/rev-0/raw/s-d23f09b3da020448df8cab616d0e17248f524efc.jpg">
            <a:extLst>
              <a:ext uri="{FF2B5EF4-FFF2-40B4-BE49-F238E27FC236}">
                <a16:creationId xmlns:a16="http://schemas.microsoft.com/office/drawing/2014/main" id="{EEE4EDFF-1678-4D8E-AE53-456FF4DC9C1E}"/>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3493" y="414338"/>
            <a:ext cx="9140507" cy="6029325"/>
          </a:xfrm>
          <a:prstGeom prst="rect">
            <a:avLst/>
          </a:prstGeom>
          <a:extLst>
            <a:ext uri="{909E8E84-426E-40DD-AFC4-6F175D3DCCD1}">
              <a14:hiddenFill xmlns:a14="http://schemas.microsoft.com/office/drawing/2010/main">
                <a:solidFill>
                  <a:srgbClr val="FFFFFF"/>
                </a:solidFill>
              </a14:hiddenFill>
            </a:ext>
          </a:extLst>
        </p:spPr>
      </p:pic>
      <p:sp>
        <p:nvSpPr>
          <p:cNvPr id="5" name="TextBox 6">
            <a:extLst>
              <a:ext uri="{FF2B5EF4-FFF2-40B4-BE49-F238E27FC236}">
                <a16:creationId xmlns:a16="http://schemas.microsoft.com/office/drawing/2014/main" id="{41104C25-E73B-4F11-89D6-957C04DEEB66}"/>
              </a:ext>
            </a:extLst>
          </p:cNvPr>
          <p:cNvSpPr txBox="1"/>
          <p:nvPr/>
        </p:nvSpPr>
        <p:spPr>
          <a:xfrm>
            <a:off x="3493" y="27709"/>
            <a:ext cx="9158148" cy="430887"/>
          </a:xfrm>
          <a:prstGeom prst="rect">
            <a:avLst/>
          </a:prstGeom>
          <a:noFill/>
        </p:spPr>
        <p:txBody>
          <a:bodyPr wrap="none" rtlCol="1">
            <a:spAutoFit/>
          </a:bodyPr>
          <a:lstStyle>
            <a:defPPr>
              <a:defRPr lang="he-IL"/>
            </a:defPPr>
            <a:lvl1pPr>
              <a:defRPr sz="2400" b="1"/>
            </a:lvl1pPr>
          </a:lstStyle>
          <a:p>
            <a:pPr algn="l" rtl="0"/>
            <a:r>
              <a:rPr lang="en-US" sz="2200" dirty="0"/>
              <a:t>2001 - From the </a:t>
            </a:r>
            <a:r>
              <a:rPr lang="en-US" sz="2200" dirty="0" smtClean="0"/>
              <a:t>Terror </a:t>
            </a:r>
            <a:r>
              <a:rPr lang="en-US" sz="2200" dirty="0" smtClean="0"/>
              <a:t>Attacks </a:t>
            </a:r>
            <a:r>
              <a:rPr lang="en-US" sz="2200" dirty="0"/>
              <a:t>in the United States to the </a:t>
            </a:r>
            <a:r>
              <a:rPr lang="en-US" sz="2200" dirty="0" smtClean="0"/>
              <a:t>War </a:t>
            </a:r>
            <a:r>
              <a:rPr lang="en-US" sz="2200" dirty="0"/>
              <a:t>in Afghanistan</a:t>
            </a:r>
            <a:endParaRPr lang="he-IL" sz="2200" dirty="0"/>
          </a:p>
        </p:txBody>
      </p:sp>
    </p:spTree>
    <p:extLst>
      <p:ext uri="{BB962C8B-B14F-4D97-AF65-F5344CB8AC3E}">
        <p14:creationId xmlns:p14="http://schemas.microsoft.com/office/powerpoint/2010/main" val="2953239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5C013DF0-0753-43D2-B0A5-8D641924B416}"/>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414338"/>
            <a:ext cx="9144000" cy="60293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3">
            <a:extLst>
              <a:ext uri="{FF2B5EF4-FFF2-40B4-BE49-F238E27FC236}">
                <a16:creationId xmlns:a16="http://schemas.microsoft.com/office/drawing/2014/main" id="{B44C70DB-B390-463F-892A-3D8BEEE59C0C}"/>
              </a:ext>
            </a:extLst>
          </p:cNvPr>
          <p:cNvSpPr txBox="1"/>
          <p:nvPr/>
        </p:nvSpPr>
        <p:spPr>
          <a:xfrm>
            <a:off x="356" y="0"/>
            <a:ext cx="7484357" cy="461665"/>
          </a:xfrm>
          <a:prstGeom prst="rect">
            <a:avLst/>
          </a:prstGeom>
          <a:noFill/>
        </p:spPr>
        <p:txBody>
          <a:bodyPr wrap="none" rtlCol="1">
            <a:spAutoFit/>
          </a:bodyPr>
          <a:lstStyle/>
          <a:p>
            <a:pPr lvl="0" algn="l" rtl="0">
              <a:defRPr/>
            </a:pPr>
            <a:r>
              <a:rPr lang="en-US" sz="2400" b="1" dirty="0">
                <a:solidFill>
                  <a:prstClr val="black"/>
                </a:solidFill>
                <a:cs typeface="Arial" panose="020B0604020202020204" pitchFamily="34" charset="0"/>
              </a:rPr>
              <a:t>Samuel Huntington - "The </a:t>
            </a:r>
            <a:r>
              <a:rPr lang="en-US" sz="2400" b="1" dirty="0" smtClean="0">
                <a:solidFill>
                  <a:prstClr val="black"/>
                </a:solidFill>
                <a:cs typeface="Arial" panose="020B0604020202020204" pitchFamily="34" charset="0"/>
              </a:rPr>
              <a:t>Clash </a:t>
            </a:r>
            <a:r>
              <a:rPr lang="en-US" sz="2400" b="1" dirty="0">
                <a:solidFill>
                  <a:prstClr val="black"/>
                </a:solidFill>
                <a:cs typeface="Arial" panose="020B0604020202020204" pitchFamily="34" charset="0"/>
              </a:rPr>
              <a:t>of Cultures" (1993, 1996)</a:t>
            </a:r>
            <a:endParaRPr kumimoji="0" lang="he-IL"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6525160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32014" y="98630"/>
            <a:ext cx="8912225" cy="3046988"/>
          </a:xfrm>
          <a:prstGeom prst="rect">
            <a:avLst/>
          </a:prstGeom>
          <a:noFill/>
          <a:ln w="9525">
            <a:noFill/>
            <a:miter lim="800000"/>
            <a:headEnd/>
            <a:tailEnd/>
          </a:ln>
        </p:spPr>
        <p:txBody>
          <a:bodyPr wrap="square" anchor="ctr">
            <a:spAutoFit/>
          </a:bodyPr>
          <a:lstStyle/>
          <a:p>
            <a:pPr lvl="0" algn="just" rtl="0" eaLnBrk="0" hangingPunct="0">
              <a:defRPr/>
            </a:pPr>
            <a:r>
              <a:rPr lang="en-US" sz="2400" b="1" kern="0" dirty="0" smtClean="0">
                <a:latin typeface="Arial" panose="020B0604020202020204" pitchFamily="34" charset="0"/>
                <a:cs typeface="Arial" panose="020B0604020202020204" pitchFamily="34" charset="0"/>
              </a:rPr>
              <a:t>“…The </a:t>
            </a:r>
            <a:r>
              <a:rPr lang="en-US" sz="2400" b="1" kern="0" dirty="0">
                <a:latin typeface="Arial" panose="020B0604020202020204" pitchFamily="34" charset="0"/>
                <a:cs typeface="Arial" panose="020B0604020202020204" pitchFamily="34" charset="0"/>
              </a:rPr>
              <a:t>central theme of this book is that culture and cultural identities, which at the broadest level are civilization identities, are shaping the patterns of cohesion, disintegration, and conflict in the post-Cold War </a:t>
            </a:r>
            <a:r>
              <a:rPr lang="en-US" sz="2400" b="1" kern="0" dirty="0" smtClean="0">
                <a:latin typeface="Arial" panose="020B0604020202020204" pitchFamily="34" charset="0"/>
                <a:cs typeface="Arial" panose="020B0604020202020204" pitchFamily="34" charset="0"/>
              </a:rPr>
              <a:t>world</a:t>
            </a:r>
            <a:r>
              <a:rPr lang="en-US" sz="2400" b="1" kern="0" dirty="0">
                <a:latin typeface="Arial" panose="020B0604020202020204" pitchFamily="34" charset="0"/>
                <a:cs typeface="Arial" panose="020B0604020202020204" pitchFamily="34" charset="0"/>
              </a:rPr>
              <a:t>… </a:t>
            </a:r>
            <a:r>
              <a:rPr lang="en-US" sz="2400" b="1" kern="0" dirty="0">
                <a:highlight>
                  <a:srgbClr val="FFFF00"/>
                </a:highlight>
                <a:latin typeface="Arial" panose="020B0604020202020204" pitchFamily="34" charset="0"/>
                <a:cs typeface="Arial" panose="020B0604020202020204" pitchFamily="34" charset="0"/>
              </a:rPr>
              <a:t>In this world the most pervasive, important and dangerous conflicts will not be between social classes, rich and poor, or other economically defined groups, but between </a:t>
            </a:r>
            <a:r>
              <a:rPr lang="en-US" sz="2400" b="1" kern="0" dirty="0" smtClean="0">
                <a:highlight>
                  <a:srgbClr val="FFFF00"/>
                </a:highlight>
                <a:latin typeface="Arial" panose="020B0604020202020204" pitchFamily="34" charset="0"/>
                <a:cs typeface="Arial" panose="020B0604020202020204" pitchFamily="34" charset="0"/>
              </a:rPr>
              <a:t>nations </a:t>
            </a:r>
            <a:r>
              <a:rPr lang="en-US" sz="2400" b="1" kern="0" dirty="0">
                <a:highlight>
                  <a:srgbClr val="FFFF00"/>
                </a:highlight>
                <a:latin typeface="Arial" panose="020B0604020202020204" pitchFamily="34" charset="0"/>
                <a:cs typeface="Arial" panose="020B0604020202020204" pitchFamily="34" charset="0"/>
              </a:rPr>
              <a:t>belonging to different cultural </a:t>
            </a:r>
            <a:r>
              <a:rPr lang="en-US" sz="2400" b="1" kern="0" dirty="0">
                <a:highlight>
                  <a:srgbClr val="FFFF00"/>
                </a:highlight>
                <a:latin typeface="Arial" panose="020B0604020202020204" pitchFamily="34" charset="0"/>
                <a:cs typeface="Arial" panose="020B0604020202020204" pitchFamily="34" charset="0"/>
              </a:rPr>
              <a:t>entities</a:t>
            </a:r>
            <a:r>
              <a:rPr lang="en-US" sz="2400" b="1" kern="0" dirty="0" smtClean="0">
                <a:latin typeface="Arial" panose="020B0604020202020204" pitchFamily="34" charset="0"/>
                <a:cs typeface="Arial" panose="020B0604020202020204" pitchFamily="34" charset="0"/>
              </a:rPr>
              <a:t>…”</a:t>
            </a:r>
            <a:endParaRPr kumimoji="0" lang="he-IL" sz="2400" b="1"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6147" name="Text Box 3"/>
          <p:cNvSpPr txBox="1">
            <a:spLocks noChangeArrowheads="1"/>
          </p:cNvSpPr>
          <p:nvPr/>
        </p:nvSpPr>
        <p:spPr bwMode="auto">
          <a:xfrm>
            <a:off x="2348106" y="4779150"/>
            <a:ext cx="6795894" cy="430887"/>
          </a:xfrm>
          <a:prstGeom prst="rect">
            <a:avLst/>
          </a:prstGeom>
          <a:noFill/>
          <a:ln w="9525" algn="ctr">
            <a:noFill/>
            <a:miter lim="800000"/>
            <a:headEnd/>
            <a:tailEnd/>
          </a:ln>
        </p:spPr>
        <p:txBody>
          <a:bodyPr wrap="square">
            <a:spAutoFit/>
          </a:bodyPr>
          <a:lstStyle/>
          <a:p>
            <a:pPr lvl="0" algn="l" rtl="0">
              <a:defRPr/>
            </a:pPr>
            <a:r>
              <a:rPr lang="en-US" sz="2200" b="1" kern="0" dirty="0">
                <a:solidFill>
                  <a:sysClr val="windowText" lastClr="000000"/>
                </a:solidFill>
                <a:latin typeface="Arial" panose="020B0604020202020204" pitchFamily="34" charset="0"/>
                <a:cs typeface="Arial" panose="020B0604020202020204" pitchFamily="34" charset="0"/>
              </a:rPr>
              <a:t>Samuel Huntington, </a:t>
            </a:r>
            <a:r>
              <a:rPr lang="en-US" sz="2200" b="1" i="1" kern="0" dirty="0">
                <a:solidFill>
                  <a:sysClr val="windowText" lastClr="000000"/>
                </a:solidFill>
                <a:latin typeface="Arial" panose="020B0604020202020204" pitchFamily="34" charset="0"/>
                <a:cs typeface="Arial" panose="020B0604020202020204" pitchFamily="34" charset="0"/>
              </a:rPr>
              <a:t>Clash of Civilizations</a:t>
            </a:r>
            <a:r>
              <a:rPr lang="en-US" sz="2200" b="1" kern="0" dirty="0">
                <a:solidFill>
                  <a:sysClr val="windowText" lastClr="000000"/>
                </a:solidFill>
                <a:latin typeface="Arial" panose="020B0604020202020204" pitchFamily="34" charset="0"/>
                <a:cs typeface="Arial" panose="020B0604020202020204" pitchFamily="34" charset="0"/>
              </a:rPr>
              <a:t>, 1996</a:t>
            </a:r>
            <a:endParaRPr kumimoji="0" lang="en-US" sz="22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pic>
        <p:nvPicPr>
          <p:cNvPr id="1026" name="Picture 2" descr="התנגשות הציביליזציות - סמואל הנטינגטון">
            <a:extLst>
              <a:ext uri="{FF2B5EF4-FFF2-40B4-BE49-F238E27FC236}">
                <a16:creationId xmlns:a16="http://schemas.microsoft.com/office/drawing/2014/main" id="{290155EA-029B-452F-B952-A36085AE3645}"/>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82633" y="3595885"/>
            <a:ext cx="1835124" cy="28445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1493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darkroom.baltimoresun.com/wp-content/uploads/2013/03/PE.IRAQ27P1.jpg">
            <a:extLst>
              <a:ext uri="{FF2B5EF4-FFF2-40B4-BE49-F238E27FC236}">
                <a16:creationId xmlns:a16="http://schemas.microsoft.com/office/drawing/2014/main" id="{A3F34D78-9B39-4926-A79F-5CC0C908099B}"/>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414338"/>
            <a:ext cx="9144000" cy="60293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6">
            <a:extLst>
              <a:ext uri="{FF2B5EF4-FFF2-40B4-BE49-F238E27FC236}">
                <a16:creationId xmlns:a16="http://schemas.microsoft.com/office/drawing/2014/main" id="{323EE6B1-CF8E-4A7D-901B-9DCAE65CB04E}"/>
              </a:ext>
            </a:extLst>
          </p:cNvPr>
          <p:cNvSpPr txBox="1"/>
          <p:nvPr/>
        </p:nvSpPr>
        <p:spPr>
          <a:xfrm>
            <a:off x="-21628" y="0"/>
            <a:ext cx="4006994" cy="492443"/>
          </a:xfrm>
          <a:prstGeom prst="rect">
            <a:avLst/>
          </a:prstGeom>
          <a:noFill/>
        </p:spPr>
        <p:txBody>
          <a:bodyPr wrap="none" rtlCol="1">
            <a:spAutoFit/>
          </a:bodyPr>
          <a:lstStyle>
            <a:defPPr>
              <a:defRPr lang="he-IL"/>
            </a:defPPr>
            <a:lvl1pPr>
              <a:defRPr sz="2400" b="1"/>
            </a:lvl1pPr>
          </a:lstStyle>
          <a:p>
            <a:pPr algn="l" rtl="0"/>
            <a:r>
              <a:rPr lang="en-US" sz="2600" dirty="0" smtClean="0"/>
              <a:t>2003 - The Second Gulf War</a:t>
            </a:r>
            <a:endParaRPr lang="he-IL" sz="2600" dirty="0"/>
          </a:p>
        </p:txBody>
      </p:sp>
    </p:spTree>
    <p:extLst>
      <p:ext uri="{BB962C8B-B14F-4D97-AF65-F5344CB8AC3E}">
        <p14:creationId xmlns:p14="http://schemas.microsoft.com/office/powerpoint/2010/main" val="33367203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The next financial crisis: Why it looks like history may repeat itself">
            <a:extLst>
              <a:ext uri="{FF2B5EF4-FFF2-40B4-BE49-F238E27FC236}">
                <a16:creationId xmlns:a16="http://schemas.microsoft.com/office/drawing/2014/main" id="{7C3E87AE-BC22-4FB4-AA57-E9558970312F}"/>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414338"/>
            <a:ext cx="9144000" cy="60293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6">
            <a:extLst>
              <a:ext uri="{FF2B5EF4-FFF2-40B4-BE49-F238E27FC236}">
                <a16:creationId xmlns:a16="http://schemas.microsoft.com/office/drawing/2014/main" id="{94879B25-26B1-4FDA-BD02-1D5C9FDBF91F}"/>
              </a:ext>
            </a:extLst>
          </p:cNvPr>
          <p:cNvSpPr txBox="1"/>
          <p:nvPr/>
        </p:nvSpPr>
        <p:spPr>
          <a:xfrm>
            <a:off x="9077" y="0"/>
            <a:ext cx="3137398" cy="492443"/>
          </a:xfrm>
          <a:prstGeom prst="rect">
            <a:avLst/>
          </a:prstGeom>
          <a:noFill/>
        </p:spPr>
        <p:txBody>
          <a:bodyPr wrap="none" rtlCol="1">
            <a:spAutoFit/>
          </a:bodyPr>
          <a:lstStyle>
            <a:defPPr>
              <a:defRPr lang="he-IL"/>
            </a:defPPr>
            <a:lvl1pPr>
              <a:defRPr sz="2400" b="1"/>
            </a:lvl1pPr>
          </a:lstStyle>
          <a:p>
            <a:pPr algn="r" rtl="0"/>
            <a:r>
              <a:rPr lang="en-US" sz="2600" dirty="0" smtClean="0">
                <a:cs typeface="+mj-cs"/>
              </a:rPr>
              <a:t>2008 - Financial Crisis</a:t>
            </a:r>
            <a:endParaRPr lang="he-IL" sz="2600" dirty="0">
              <a:cs typeface="+mj-cs"/>
            </a:endParaRPr>
          </a:p>
        </p:txBody>
      </p:sp>
    </p:spTree>
    <p:extLst>
      <p:ext uri="{BB962C8B-B14F-4D97-AF65-F5344CB8AC3E}">
        <p14:creationId xmlns:p14="http://schemas.microsoft.com/office/powerpoint/2010/main" val="35928486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descr="תמונה שמכילה טקסט, לוח כיתה, צילום, אנשים&#10;&#10;התיאור נוצר באופן אוטומטי">
            <a:extLst>
              <a:ext uri="{FF2B5EF4-FFF2-40B4-BE49-F238E27FC236}">
                <a16:creationId xmlns:a16="http://schemas.microsoft.com/office/drawing/2014/main" id="{2E1ADCC3-C0D5-486E-87A7-449891AD13DE}"/>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944400" y="3766067"/>
            <a:ext cx="4036131" cy="2387549"/>
          </a:xfrm>
          <a:prstGeom prst="rect">
            <a:avLst/>
          </a:prstGeom>
          <a:ln>
            <a:solidFill>
              <a:schemeClr val="tx1"/>
            </a:solidFill>
          </a:ln>
        </p:spPr>
      </p:pic>
      <p:pic>
        <p:nvPicPr>
          <p:cNvPr id="1030" name="Picture 6" descr="Cellphone censorship in China">
            <a:extLst>
              <a:ext uri="{FF2B5EF4-FFF2-40B4-BE49-F238E27FC236}">
                <a16:creationId xmlns:a16="http://schemas.microsoft.com/office/drawing/2014/main" id="{8B0B8B73-6E37-4041-9126-950FF64898D4}"/>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260484" y="3700340"/>
            <a:ext cx="4043171" cy="238754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DC0CEAA-3BC2-4E6C-A57A-F18093942580}"/>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4833186" y="428337"/>
            <a:ext cx="4025900" cy="23538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2" descr="Live Updates: PM Narendra Modi at G20 Osaka Summit 2019 – The Indian Wire">
            <a:extLst>
              <a:ext uri="{FF2B5EF4-FFF2-40B4-BE49-F238E27FC236}">
                <a16:creationId xmlns:a16="http://schemas.microsoft.com/office/drawing/2014/main" id="{586F73AE-0566-4175-AE54-D8588D759AEE}"/>
              </a:ext>
            </a:extLst>
          </p:cNvPr>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226720" y="440301"/>
            <a:ext cx="4043170" cy="23578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5847" name="TextBox 11"/>
          <p:cNvSpPr txBox="1">
            <a:spLocks noChangeArrowheads="1"/>
          </p:cNvSpPr>
          <p:nvPr/>
        </p:nvSpPr>
        <p:spPr bwMode="auto">
          <a:xfrm>
            <a:off x="316046" y="6096015"/>
            <a:ext cx="3998913" cy="769441"/>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lvl="0" algn="ctr" rtl="0">
              <a:spcBef>
                <a:spcPct val="0"/>
              </a:spcBef>
              <a:buNone/>
              <a:defRPr/>
            </a:pPr>
            <a:r>
              <a:rPr lang="en-US" altLang="he-IL" sz="2200" b="1" kern="0" dirty="0">
                <a:solidFill>
                  <a:srgbClr val="000000"/>
                </a:solidFill>
              </a:rPr>
              <a:t>Scene of Struggle </a:t>
            </a:r>
            <a:r>
              <a:rPr lang="en-US" altLang="he-IL" sz="2200" b="1" kern="0" dirty="0" smtClean="0">
                <a:solidFill>
                  <a:srgbClr val="000000"/>
                </a:solidFill>
                <a:cs typeface="+mn-cs"/>
              </a:rPr>
              <a:t># </a:t>
            </a:r>
            <a:r>
              <a:rPr lang="en-US" altLang="he-IL" sz="2200" b="1" kern="0" dirty="0">
                <a:solidFill>
                  <a:srgbClr val="000000"/>
                </a:solidFill>
                <a:cs typeface="+mn-cs"/>
              </a:rPr>
              <a:t>3 - Authoritarianism</a:t>
            </a:r>
            <a:endParaRPr kumimoji="0" lang="he-IL" altLang="he-IL" sz="2200" b="1" i="0" u="none" strike="noStrike" kern="0" cap="none" spc="0" normalizeH="0" baseline="0" noProof="0" dirty="0">
              <a:ln>
                <a:noFill/>
              </a:ln>
              <a:solidFill>
                <a:srgbClr val="000000"/>
              </a:solidFill>
              <a:effectLst/>
              <a:uLnTx/>
              <a:uFillTx/>
              <a:cs typeface="+mn-cs"/>
            </a:endParaRPr>
          </a:p>
        </p:txBody>
      </p:sp>
      <p:sp>
        <p:nvSpPr>
          <p:cNvPr id="35849" name="TextBox 13"/>
          <p:cNvSpPr txBox="1">
            <a:spLocks noChangeArrowheads="1"/>
          </p:cNvSpPr>
          <p:nvPr/>
        </p:nvSpPr>
        <p:spPr bwMode="auto">
          <a:xfrm>
            <a:off x="4978626" y="6186714"/>
            <a:ext cx="4025900" cy="430887"/>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lvl="0" algn="ctr" rtl="0">
              <a:spcBef>
                <a:spcPct val="0"/>
              </a:spcBef>
              <a:buNone/>
              <a:defRPr/>
            </a:pPr>
            <a:r>
              <a:rPr lang="en-US" altLang="he-IL" sz="2200" b="1" kern="0" dirty="0">
                <a:solidFill>
                  <a:srgbClr val="000000"/>
                </a:solidFill>
                <a:cs typeface="+mn-cs"/>
              </a:rPr>
              <a:t>Disciplines and </a:t>
            </a:r>
            <a:r>
              <a:rPr lang="en-US" altLang="he-IL" sz="2200" b="1" kern="0" dirty="0" smtClean="0">
                <a:solidFill>
                  <a:srgbClr val="000000"/>
                </a:solidFill>
                <a:cs typeface="+mn-cs"/>
              </a:rPr>
              <a:t>Theories</a:t>
            </a:r>
            <a:endParaRPr kumimoji="0" lang="he-IL" altLang="he-IL" sz="2200" b="1" i="0" u="none" strike="noStrike" kern="0" cap="none" spc="0" normalizeH="0" baseline="0" noProof="0" dirty="0">
              <a:ln>
                <a:noFill/>
              </a:ln>
              <a:solidFill>
                <a:srgbClr val="000000"/>
              </a:solidFill>
              <a:effectLst/>
              <a:uLnTx/>
              <a:uFillTx/>
              <a:cs typeface="+mn-cs"/>
            </a:endParaRPr>
          </a:p>
        </p:txBody>
      </p:sp>
      <p:sp>
        <p:nvSpPr>
          <p:cNvPr id="35846" name="TextBox 10"/>
          <p:cNvSpPr txBox="1">
            <a:spLocks noChangeArrowheads="1"/>
          </p:cNvSpPr>
          <p:nvPr/>
        </p:nvSpPr>
        <p:spPr bwMode="auto">
          <a:xfrm>
            <a:off x="0" y="2825908"/>
            <a:ext cx="4693578" cy="769441"/>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lvl="0" algn="ctr" rtl="0">
              <a:spcBef>
                <a:spcPct val="0"/>
              </a:spcBef>
              <a:buNone/>
              <a:defRPr/>
            </a:pPr>
            <a:r>
              <a:rPr lang="en-US" altLang="he-IL" sz="2200" b="1" kern="0" dirty="0" smtClean="0">
                <a:solidFill>
                  <a:srgbClr val="000000"/>
                </a:solidFill>
                <a:cs typeface="+mn-cs"/>
              </a:rPr>
              <a:t>Scene of Struggle </a:t>
            </a:r>
            <a:r>
              <a:rPr lang="en-US" altLang="he-IL" sz="2200" b="1" kern="0" dirty="0">
                <a:solidFill>
                  <a:srgbClr val="000000"/>
                </a:solidFill>
                <a:cs typeface="+mn-cs"/>
              </a:rPr>
              <a:t># </a:t>
            </a:r>
            <a:r>
              <a:rPr lang="en-US" altLang="he-IL" sz="2200" b="1" kern="0" dirty="0" smtClean="0">
                <a:solidFill>
                  <a:srgbClr val="000000"/>
                </a:solidFill>
                <a:cs typeface="+mn-cs"/>
              </a:rPr>
              <a:t>1 -  </a:t>
            </a:r>
          </a:p>
          <a:p>
            <a:pPr lvl="0" algn="ctr" rtl="0">
              <a:spcBef>
                <a:spcPct val="0"/>
              </a:spcBef>
              <a:buNone/>
              <a:defRPr/>
            </a:pPr>
            <a:r>
              <a:rPr lang="en-US" altLang="he-IL" sz="2200" b="1" kern="0" dirty="0" smtClean="0">
                <a:solidFill>
                  <a:srgbClr val="000000"/>
                </a:solidFill>
                <a:cs typeface="+mn-cs"/>
              </a:rPr>
              <a:t>World Arrangement</a:t>
            </a:r>
            <a:endParaRPr kumimoji="0" lang="he-IL" altLang="he-IL" sz="2200" b="1" i="0" u="none" strike="noStrike" kern="0" cap="none" spc="0" normalizeH="0" baseline="0" noProof="0" dirty="0">
              <a:ln>
                <a:noFill/>
              </a:ln>
              <a:solidFill>
                <a:srgbClr val="000000"/>
              </a:solidFill>
              <a:effectLst/>
              <a:uLnTx/>
              <a:uFillTx/>
              <a:cs typeface="+mn-cs"/>
            </a:endParaRPr>
          </a:p>
        </p:txBody>
      </p:sp>
      <p:sp>
        <p:nvSpPr>
          <p:cNvPr id="35848" name="TextBox 12"/>
          <p:cNvSpPr txBox="1">
            <a:spLocks noChangeArrowheads="1"/>
          </p:cNvSpPr>
          <p:nvPr/>
        </p:nvSpPr>
        <p:spPr bwMode="auto">
          <a:xfrm>
            <a:off x="4555201" y="2888994"/>
            <a:ext cx="4470442" cy="430887"/>
          </a:xfrm>
          <a:prstGeom prst="rect">
            <a:avLst/>
          </a:prstGeom>
          <a:noFill/>
          <a:ln>
            <a:noFill/>
          </a:ln>
        </p:spPr>
        <p:txBody>
          <a:bodyPr wrap="square">
            <a:spAutoFit/>
          </a:bodyPr>
          <a:lstStyle>
            <a:defPPr>
              <a:defRPr lang="he-IL"/>
            </a:defPPr>
            <a:lvl1pPr marR="0" lvl="0" indent="0" algn="ctr" fontAlgn="auto">
              <a:lnSpc>
                <a:spcPct val="100000"/>
              </a:lnSpc>
              <a:spcBef>
                <a:spcPct val="0"/>
              </a:spcBef>
              <a:spcAft>
                <a:spcPts val="0"/>
              </a:spcAft>
              <a:buClrTx/>
              <a:buSzTx/>
              <a:buFontTx/>
              <a:buNone/>
              <a:tabLst/>
              <a:defRPr kumimoji="0" sz="2400" b="1" i="0" u="none" strike="noStrike" kern="0" cap="none" spc="0" normalizeH="0" baseline="0">
                <a:ln>
                  <a:noFill/>
                </a:ln>
                <a:solidFill>
                  <a:schemeClr val="bg1">
                    <a:lumMod val="75000"/>
                  </a:schemeClr>
                </a:solidFill>
                <a:effectLst/>
                <a:uLnTx/>
                <a:uFillTx/>
                <a:latin typeface="Calibri" panose="020F050202020403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9pPr>
          </a:lstStyle>
          <a:p>
            <a:pPr lvl="0" rtl="0">
              <a:defRPr/>
            </a:pPr>
            <a:r>
              <a:rPr lang="en-US" altLang="he-IL" sz="2200" dirty="0">
                <a:solidFill>
                  <a:srgbClr val="000000"/>
                </a:solidFill>
              </a:rPr>
              <a:t>Scene of Struggle </a:t>
            </a:r>
            <a:r>
              <a:rPr lang="en-US" altLang="he-IL" sz="2200" dirty="0" smtClean="0">
                <a:solidFill>
                  <a:srgbClr val="000000"/>
                </a:solidFill>
              </a:rPr>
              <a:t># </a:t>
            </a:r>
            <a:r>
              <a:rPr lang="en-US" altLang="he-IL" sz="2200" dirty="0">
                <a:solidFill>
                  <a:srgbClr val="000000"/>
                </a:solidFill>
              </a:rPr>
              <a:t>2 - Democracy</a:t>
            </a:r>
            <a:endParaRPr kumimoji="0" lang="he-IL" altLang="he-IL" sz="2200" b="1" i="0" u="none" strike="noStrike" kern="0" cap="none" spc="0" normalizeH="0" baseline="0" noProof="0" dirty="0">
              <a:ln>
                <a:noFill/>
              </a:ln>
              <a:solidFill>
                <a:srgbClr val="000000"/>
              </a:solidFill>
              <a:effectLst/>
              <a:uLnTx/>
              <a:uFillTx/>
            </a:endParaRPr>
          </a:p>
        </p:txBody>
      </p:sp>
      <p:sp>
        <p:nvSpPr>
          <p:cNvPr id="2" name="AutoShape 2" descr="HD Skyfall WP for PC"/>
          <p:cNvSpPr>
            <a:spLocks noChangeAspect="1" noChangeArrowheads="1"/>
          </p:cNvSpPr>
          <p:nvPr/>
        </p:nvSpPr>
        <p:spPr bwMode="auto">
          <a:xfrm>
            <a:off x="4388778" y="35742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dirty="0"/>
          </a:p>
        </p:txBody>
      </p:sp>
      <p:sp>
        <p:nvSpPr>
          <p:cNvPr id="3" name="אליפסה 2"/>
          <p:cNvSpPr/>
          <p:nvPr/>
        </p:nvSpPr>
        <p:spPr>
          <a:xfrm>
            <a:off x="1835317" y="75233"/>
            <a:ext cx="674687" cy="674687"/>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1</a:t>
            </a:r>
          </a:p>
        </p:txBody>
      </p:sp>
      <p:sp>
        <p:nvSpPr>
          <p:cNvPr id="15" name="אליפסה 14"/>
          <p:cNvSpPr/>
          <p:nvPr/>
        </p:nvSpPr>
        <p:spPr>
          <a:xfrm>
            <a:off x="6542578" y="106134"/>
            <a:ext cx="674687" cy="674687"/>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2</a:t>
            </a:r>
          </a:p>
        </p:txBody>
      </p:sp>
      <p:sp>
        <p:nvSpPr>
          <p:cNvPr id="17" name="אליפסה 16"/>
          <p:cNvSpPr/>
          <p:nvPr/>
        </p:nvSpPr>
        <p:spPr>
          <a:xfrm>
            <a:off x="1835317" y="3492115"/>
            <a:ext cx="674687" cy="674687"/>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3</a:t>
            </a:r>
          </a:p>
        </p:txBody>
      </p:sp>
      <p:sp>
        <p:nvSpPr>
          <p:cNvPr id="19" name="אליפסה 18"/>
          <p:cNvSpPr/>
          <p:nvPr/>
        </p:nvSpPr>
        <p:spPr>
          <a:xfrm>
            <a:off x="6790422" y="3372176"/>
            <a:ext cx="674687" cy="674687"/>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4</a:t>
            </a:r>
          </a:p>
        </p:txBody>
      </p:sp>
    </p:spTree>
    <p:extLst>
      <p:ext uri="{BB962C8B-B14F-4D97-AF65-F5344CB8AC3E}">
        <p14:creationId xmlns:p14="http://schemas.microsoft.com/office/powerpoint/2010/main" val="12576539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descr="תמונה שמכילה טקסט, לוח כיתה, צילום, אנשים&#10;&#10;התיאור נוצר באופן אוטומטי">
            <a:extLst>
              <a:ext uri="{FF2B5EF4-FFF2-40B4-BE49-F238E27FC236}">
                <a16:creationId xmlns:a16="http://schemas.microsoft.com/office/drawing/2014/main" id="{2E1ADCC3-C0D5-486E-87A7-449891AD13DE}"/>
              </a:ext>
            </a:extLst>
          </p:cNvPr>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4963250" y="3702121"/>
            <a:ext cx="4036131" cy="2387549"/>
          </a:xfrm>
          <a:prstGeom prst="rect">
            <a:avLst/>
          </a:prstGeom>
          <a:ln>
            <a:solidFill>
              <a:schemeClr val="bg1">
                <a:lumMod val="95000"/>
              </a:schemeClr>
            </a:solidFill>
          </a:ln>
        </p:spPr>
      </p:pic>
      <p:pic>
        <p:nvPicPr>
          <p:cNvPr id="1030" name="Picture 6" descr="Cellphone censorship in China">
            <a:extLst>
              <a:ext uri="{FF2B5EF4-FFF2-40B4-BE49-F238E27FC236}">
                <a16:creationId xmlns:a16="http://schemas.microsoft.com/office/drawing/2014/main" id="{8B0B8B73-6E37-4041-9126-950FF64898D4}"/>
              </a:ext>
            </a:extLst>
          </p:cNvPr>
          <p:cNvPicPr>
            <a:picLocks noChangeAspect="1" noChangeArrowheads="1"/>
          </p:cNvPicPr>
          <p:nvPr/>
        </p:nvPicPr>
        <p:blipFill rotWithShape="1">
          <a:blip r:embed="rId4" cstate="screen">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345607" y="3739021"/>
            <a:ext cx="4043171" cy="2387549"/>
          </a:xfrm>
          <a:prstGeom prst="rect">
            <a:avLst/>
          </a:prstGeom>
          <a:ln>
            <a:solidFill>
              <a:schemeClr val="bg1">
                <a:lumMod val="95000"/>
              </a:schemeClr>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DC0CEAA-3BC2-4E6C-A57A-F18093942580}"/>
              </a:ext>
            </a:extLst>
          </p:cNvPr>
          <p:cNvPicPr>
            <a:picLocks noChangeAspect="1" noChangeArrowheads="1"/>
          </p:cNvPicPr>
          <p:nvPr/>
        </p:nvPicPr>
        <p:blipFill rotWithShape="1">
          <a:blip r:embed="rId5" cstate="screen">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4977045" y="445032"/>
            <a:ext cx="4025900" cy="2353898"/>
          </a:xfrm>
          <a:prstGeom prst="rect">
            <a:avLst/>
          </a:prstGeom>
          <a:ln>
            <a:solidFill>
              <a:schemeClr val="bg1">
                <a:lumMod val="95000"/>
              </a:schemeClr>
            </a:solidFill>
          </a:ln>
          <a:extLst>
            <a:ext uri="{909E8E84-426E-40DD-AFC4-6F175D3DCCD1}">
              <a14:hiddenFill xmlns:a14="http://schemas.microsoft.com/office/drawing/2010/main">
                <a:solidFill>
                  <a:srgbClr val="FFFFFF"/>
                </a:solidFill>
              </a14:hiddenFill>
            </a:ext>
          </a:extLst>
        </p:spPr>
      </p:pic>
      <p:sp>
        <p:nvSpPr>
          <p:cNvPr id="35847" name="TextBox 11"/>
          <p:cNvSpPr txBox="1">
            <a:spLocks noChangeArrowheads="1"/>
          </p:cNvSpPr>
          <p:nvPr/>
        </p:nvSpPr>
        <p:spPr bwMode="auto">
          <a:xfrm>
            <a:off x="348306" y="6106213"/>
            <a:ext cx="3998913" cy="830997"/>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he-IL"/>
            </a:defPPr>
            <a:lvl1pPr marR="0" lvl="0" indent="0" algn="ctr" fontAlgn="auto">
              <a:lnSpc>
                <a:spcPct val="100000"/>
              </a:lnSpc>
              <a:spcBef>
                <a:spcPct val="0"/>
              </a:spcBef>
              <a:spcAft>
                <a:spcPts val="0"/>
              </a:spcAft>
              <a:buClrTx/>
              <a:buSzTx/>
              <a:buFontTx/>
              <a:buNone/>
              <a:tabLst/>
              <a:defRPr kumimoji="0" sz="2400" b="1" i="0" u="none" strike="noStrike" kern="0" cap="none" spc="0" normalizeH="0" baseline="0">
                <a:ln>
                  <a:noFill/>
                </a:ln>
                <a:solidFill>
                  <a:schemeClr val="bg1">
                    <a:lumMod val="75000"/>
                  </a:schemeClr>
                </a:solidFill>
                <a:effectLst/>
                <a:uLnTx/>
                <a:uFillTx/>
                <a:latin typeface="Calibri" panose="020F050202020403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9pPr>
          </a:lstStyle>
          <a:p>
            <a:pPr rtl="0"/>
            <a:r>
              <a:rPr lang="en-US" altLang="he-IL" dirty="0"/>
              <a:t>Scene of Struggle # 3 - Authoritarianism</a:t>
            </a:r>
          </a:p>
        </p:txBody>
      </p:sp>
      <p:sp>
        <p:nvSpPr>
          <p:cNvPr id="35849" name="TextBox 13"/>
          <p:cNvSpPr txBox="1">
            <a:spLocks noChangeArrowheads="1"/>
          </p:cNvSpPr>
          <p:nvPr/>
        </p:nvSpPr>
        <p:spPr bwMode="auto">
          <a:xfrm>
            <a:off x="4968718" y="6091161"/>
            <a:ext cx="4025900" cy="461665"/>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he-IL"/>
            </a:defPPr>
            <a:lvl1pPr marR="0" lvl="0" indent="0" algn="ctr" fontAlgn="auto">
              <a:lnSpc>
                <a:spcPct val="100000"/>
              </a:lnSpc>
              <a:spcBef>
                <a:spcPct val="0"/>
              </a:spcBef>
              <a:spcAft>
                <a:spcPts val="0"/>
              </a:spcAft>
              <a:buClrTx/>
              <a:buSzTx/>
              <a:buFontTx/>
              <a:buNone/>
              <a:tabLst/>
              <a:defRPr kumimoji="0" sz="2400" b="1" i="0" u="none" strike="noStrike" kern="0" cap="none" spc="0" normalizeH="0" baseline="0">
                <a:ln>
                  <a:noFill/>
                </a:ln>
                <a:solidFill>
                  <a:schemeClr val="bg1">
                    <a:lumMod val="75000"/>
                  </a:schemeClr>
                </a:solidFill>
                <a:effectLst/>
                <a:uLnTx/>
                <a:uFillTx/>
                <a:latin typeface="Calibri" panose="020F050202020403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9pPr>
          </a:lstStyle>
          <a:p>
            <a:pPr rtl="0"/>
            <a:r>
              <a:rPr lang="en-US" altLang="he-IL" dirty="0"/>
              <a:t>Disciplines and Theories</a:t>
            </a:r>
          </a:p>
        </p:txBody>
      </p:sp>
      <p:sp>
        <p:nvSpPr>
          <p:cNvPr id="35848" name="TextBox 12"/>
          <p:cNvSpPr txBox="1">
            <a:spLocks noChangeArrowheads="1"/>
          </p:cNvSpPr>
          <p:nvPr/>
        </p:nvSpPr>
        <p:spPr bwMode="auto">
          <a:xfrm>
            <a:off x="4526996" y="2832335"/>
            <a:ext cx="4584446" cy="461665"/>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he-IL"/>
            </a:defPPr>
            <a:lvl1pPr marR="0" lvl="0" indent="0" algn="ctr" fontAlgn="auto">
              <a:lnSpc>
                <a:spcPct val="100000"/>
              </a:lnSpc>
              <a:spcBef>
                <a:spcPct val="0"/>
              </a:spcBef>
              <a:spcAft>
                <a:spcPts val="0"/>
              </a:spcAft>
              <a:buClrTx/>
              <a:buSzTx/>
              <a:buFontTx/>
              <a:buNone/>
              <a:tabLst/>
              <a:defRPr kumimoji="0" sz="2400" b="1" i="0" u="none" strike="noStrike" kern="0" cap="none" spc="0" normalizeH="0" baseline="0">
                <a:ln>
                  <a:noFill/>
                </a:ln>
                <a:solidFill>
                  <a:schemeClr val="bg1">
                    <a:lumMod val="75000"/>
                  </a:schemeClr>
                </a:solidFill>
                <a:effectLst/>
                <a:uLnTx/>
                <a:uFillTx/>
                <a:latin typeface="Calibri" panose="020F050202020403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9pPr>
          </a:lstStyle>
          <a:p>
            <a:pPr rtl="0"/>
            <a:r>
              <a:rPr lang="en-US" altLang="he-IL" dirty="0"/>
              <a:t>Scene</a:t>
            </a:r>
            <a:r>
              <a:rPr lang="en-US" altLang="he-IL" dirty="0">
                <a:solidFill>
                  <a:schemeClr val="tx1"/>
                </a:solidFill>
              </a:rPr>
              <a:t> </a:t>
            </a:r>
            <a:r>
              <a:rPr lang="en-US" altLang="he-IL" dirty="0"/>
              <a:t>of Struggle # 2 - Democracy</a:t>
            </a:r>
          </a:p>
        </p:txBody>
      </p:sp>
      <p:sp>
        <p:nvSpPr>
          <p:cNvPr id="2" name="AutoShape 2" descr="HD Skyfall WP for PC"/>
          <p:cNvSpPr>
            <a:spLocks noChangeAspect="1" noChangeArrowheads="1"/>
          </p:cNvSpPr>
          <p:nvPr/>
        </p:nvSpPr>
        <p:spPr bwMode="auto">
          <a:xfrm>
            <a:off x="2490765" y="373902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dirty="0"/>
          </a:p>
        </p:txBody>
      </p:sp>
      <p:sp>
        <p:nvSpPr>
          <p:cNvPr id="15" name="אליפסה 14"/>
          <p:cNvSpPr/>
          <p:nvPr/>
        </p:nvSpPr>
        <p:spPr>
          <a:xfrm>
            <a:off x="6652652" y="107689"/>
            <a:ext cx="674687" cy="67468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2</a:t>
            </a:r>
          </a:p>
        </p:txBody>
      </p:sp>
      <p:sp>
        <p:nvSpPr>
          <p:cNvPr id="17" name="אליפסה 16"/>
          <p:cNvSpPr/>
          <p:nvPr/>
        </p:nvSpPr>
        <p:spPr>
          <a:xfrm>
            <a:off x="2024693" y="3569635"/>
            <a:ext cx="674687" cy="67468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3</a:t>
            </a:r>
          </a:p>
        </p:txBody>
      </p:sp>
      <p:sp>
        <p:nvSpPr>
          <p:cNvPr id="19" name="אליפסה 18"/>
          <p:cNvSpPr/>
          <p:nvPr/>
        </p:nvSpPr>
        <p:spPr>
          <a:xfrm>
            <a:off x="6644325" y="3325699"/>
            <a:ext cx="674687" cy="67468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4</a:t>
            </a:r>
          </a:p>
        </p:txBody>
      </p:sp>
      <p:pic>
        <p:nvPicPr>
          <p:cNvPr id="16" name="Picture 2" descr="Live Updates: PM Narendra Modi at G20 Osaka Summit 2019 – The Indian Wire">
            <a:extLst>
              <a:ext uri="{FF2B5EF4-FFF2-40B4-BE49-F238E27FC236}">
                <a16:creationId xmlns:a16="http://schemas.microsoft.com/office/drawing/2014/main" id="{586F73AE-0566-4175-AE54-D8588D759AEE}"/>
              </a:ext>
            </a:extLst>
          </p:cNvPr>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345608" y="441047"/>
            <a:ext cx="4043170" cy="2357883"/>
          </a:xfrm>
          <a:prstGeom prst="rect">
            <a:avLst/>
          </a:prstGeom>
          <a:ln>
            <a:solidFill>
              <a:schemeClr val="bg1">
                <a:lumMod val="95000"/>
              </a:schemeClr>
            </a:solidFill>
          </a:ln>
          <a:extLst>
            <a:ext uri="{909E8E84-426E-40DD-AFC4-6F175D3DCCD1}">
              <a14:hiddenFill xmlns:a14="http://schemas.microsoft.com/office/drawing/2010/main">
                <a:solidFill>
                  <a:srgbClr val="FFFFFF"/>
                </a:solidFill>
              </a14:hiddenFill>
            </a:ext>
          </a:extLst>
        </p:spPr>
      </p:pic>
      <p:sp>
        <p:nvSpPr>
          <p:cNvPr id="18" name="TextBox 10"/>
          <p:cNvSpPr txBox="1">
            <a:spLocks noChangeArrowheads="1"/>
          </p:cNvSpPr>
          <p:nvPr/>
        </p:nvSpPr>
        <p:spPr bwMode="auto">
          <a:xfrm>
            <a:off x="-67402" y="2829560"/>
            <a:ext cx="4786586" cy="830997"/>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lvl="0" algn="ctr" rtl="0">
              <a:spcBef>
                <a:spcPct val="0"/>
              </a:spcBef>
              <a:buNone/>
              <a:defRPr/>
            </a:pPr>
            <a:r>
              <a:rPr lang="en-US" altLang="he-IL" sz="2400" b="1" kern="0" dirty="0">
                <a:cs typeface="+mn-cs"/>
              </a:rPr>
              <a:t>Scene of Struggle # 1 -  </a:t>
            </a:r>
          </a:p>
          <a:p>
            <a:pPr lvl="0" algn="ctr" rtl="0">
              <a:spcBef>
                <a:spcPct val="0"/>
              </a:spcBef>
              <a:buNone/>
              <a:defRPr/>
            </a:pPr>
            <a:r>
              <a:rPr lang="en-US" altLang="he-IL" sz="2400" b="1" kern="0" dirty="0">
                <a:cs typeface="+mn-cs"/>
              </a:rPr>
              <a:t>World Arrangement</a:t>
            </a:r>
            <a:endParaRPr lang="he-IL" altLang="he-IL" sz="2400" b="1" kern="0" dirty="0">
              <a:cs typeface="+mn-cs"/>
            </a:endParaRPr>
          </a:p>
        </p:txBody>
      </p:sp>
      <p:sp>
        <p:nvSpPr>
          <p:cNvPr id="20" name="אליפסה 2"/>
          <p:cNvSpPr/>
          <p:nvPr/>
        </p:nvSpPr>
        <p:spPr>
          <a:xfrm>
            <a:off x="1954205" y="75979"/>
            <a:ext cx="674687" cy="674687"/>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1</a:t>
            </a:r>
          </a:p>
        </p:txBody>
      </p:sp>
    </p:spTree>
    <p:extLst>
      <p:ext uri="{BB962C8B-B14F-4D97-AF65-F5344CB8AC3E}">
        <p14:creationId xmlns:p14="http://schemas.microsoft.com/office/powerpoint/2010/main" val="12074094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A907D8DB-3679-424B-878D-F5CE29481E76}"/>
              </a:ext>
            </a:extLst>
          </p:cNvPr>
          <p:cNvSpPr txBox="1"/>
          <p:nvPr/>
        </p:nvSpPr>
        <p:spPr>
          <a:xfrm>
            <a:off x="116505" y="-47327"/>
            <a:ext cx="8415061" cy="461665"/>
          </a:xfrm>
          <a:prstGeom prst="rect">
            <a:avLst/>
          </a:prstGeom>
          <a:noFill/>
        </p:spPr>
        <p:txBody>
          <a:bodyPr wrap="none" rtlCol="1">
            <a:spAutoFit/>
          </a:bodyPr>
          <a:lstStyle>
            <a:defPPr>
              <a:defRPr lang="he-IL"/>
            </a:defPPr>
            <a:lvl1pPr>
              <a:defRPr sz="2400" b="1"/>
            </a:lvl1pPr>
          </a:lstStyle>
          <a:p>
            <a:pPr algn="l" rtl="0"/>
            <a:r>
              <a:rPr lang="en-US" dirty="0" smtClean="0"/>
              <a:t>Scene of Struggle # </a:t>
            </a:r>
            <a:r>
              <a:rPr lang="en-US" dirty="0"/>
              <a:t>1 - Competing Forces | </a:t>
            </a:r>
            <a:r>
              <a:rPr lang="en-US" dirty="0" smtClean="0"/>
              <a:t>“The </a:t>
            </a:r>
            <a:r>
              <a:rPr lang="en-US" dirty="0"/>
              <a:t>Rise </a:t>
            </a:r>
            <a:r>
              <a:rPr lang="en-US" dirty="0" smtClean="0"/>
              <a:t>of the </a:t>
            </a:r>
            <a:r>
              <a:rPr lang="en-US" dirty="0" smtClean="0"/>
              <a:t>Rest”</a:t>
            </a:r>
            <a:endParaRPr lang="he-IL" dirty="0"/>
          </a:p>
        </p:txBody>
      </p:sp>
      <p:pic>
        <p:nvPicPr>
          <p:cNvPr id="5" name="Picture 3">
            <a:extLst>
              <a:ext uri="{FF2B5EF4-FFF2-40B4-BE49-F238E27FC236}">
                <a16:creationId xmlns:a16="http://schemas.microsoft.com/office/drawing/2014/main" id="{24E0AF1C-057A-4735-A3B3-3E86DE8E87AE}"/>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414338"/>
            <a:ext cx="3002881" cy="6029325"/>
          </a:xfrm>
          <a:prstGeom prst="rect">
            <a:avLst/>
          </a:prstGeom>
        </p:spPr>
      </p:pic>
      <p:pic>
        <p:nvPicPr>
          <p:cNvPr id="7" name="Picture 3">
            <a:extLst>
              <a:ext uri="{FF2B5EF4-FFF2-40B4-BE49-F238E27FC236}">
                <a16:creationId xmlns:a16="http://schemas.microsoft.com/office/drawing/2014/main" id="{C9361A9B-542F-44A2-A0B7-82F3C4A9EBD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071931" y="414338"/>
            <a:ext cx="3009656" cy="6029325"/>
          </a:xfrm>
          <a:prstGeom prst="rect">
            <a:avLst/>
          </a:prstGeom>
        </p:spPr>
      </p:pic>
      <p:pic>
        <p:nvPicPr>
          <p:cNvPr id="9" name="Picture 3">
            <a:extLst>
              <a:ext uri="{FF2B5EF4-FFF2-40B4-BE49-F238E27FC236}">
                <a16:creationId xmlns:a16="http://schemas.microsoft.com/office/drawing/2014/main" id="{B6625288-8DCE-4B70-A7FB-0D875C3806AD}"/>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150638" y="414338"/>
            <a:ext cx="3015336" cy="6029325"/>
          </a:xfrm>
          <a:prstGeom prst="rect">
            <a:avLst/>
          </a:prstGeom>
        </p:spPr>
      </p:pic>
    </p:spTree>
    <p:extLst>
      <p:ext uri="{BB962C8B-B14F-4D97-AF65-F5344CB8AC3E}">
        <p14:creationId xmlns:p14="http://schemas.microsoft.com/office/powerpoint/2010/main" val="16537784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Thank you': Queen honors D-Day veterans at moving ceremony | The ...">
            <a:extLst>
              <a:ext uri="{FF2B5EF4-FFF2-40B4-BE49-F238E27FC236}">
                <a16:creationId xmlns:a16="http://schemas.microsoft.com/office/drawing/2014/main" id="{8FFD148B-D92D-4CF1-BD95-FC2522633C7C}"/>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414338"/>
            <a:ext cx="9144000" cy="60483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6">
            <a:extLst>
              <a:ext uri="{FF2B5EF4-FFF2-40B4-BE49-F238E27FC236}">
                <a16:creationId xmlns:a16="http://schemas.microsoft.com/office/drawing/2014/main" id="{C6E33C01-E708-440F-99B5-75B9823692D8}"/>
              </a:ext>
            </a:extLst>
          </p:cNvPr>
          <p:cNvSpPr txBox="1"/>
          <p:nvPr/>
        </p:nvSpPr>
        <p:spPr>
          <a:xfrm>
            <a:off x="-108633" y="14228"/>
            <a:ext cx="9361153" cy="400110"/>
          </a:xfrm>
          <a:prstGeom prst="rect">
            <a:avLst/>
          </a:prstGeom>
          <a:noFill/>
        </p:spPr>
        <p:txBody>
          <a:bodyPr wrap="none" rtlCol="1">
            <a:spAutoFit/>
          </a:bodyPr>
          <a:lstStyle>
            <a:defPPr>
              <a:defRPr lang="he-IL"/>
            </a:defPPr>
            <a:lvl1pPr>
              <a:defRPr sz="2400" b="1"/>
            </a:lvl1pPr>
          </a:lstStyle>
          <a:p>
            <a:pPr algn="l"/>
            <a:r>
              <a:rPr lang="en-US" sz="2000" dirty="0" smtClean="0">
                <a:latin typeface="+mj-lt"/>
              </a:rPr>
              <a:t>2019- Leaders </a:t>
            </a:r>
            <a:r>
              <a:rPr lang="en-US" sz="2000" dirty="0">
                <a:latin typeface="+mj-lt"/>
              </a:rPr>
              <a:t>of the Western </a:t>
            </a:r>
            <a:r>
              <a:rPr lang="en-US" sz="2000" dirty="0" smtClean="0">
                <a:latin typeface="+mj-lt"/>
              </a:rPr>
              <a:t>World </a:t>
            </a:r>
            <a:r>
              <a:rPr lang="en-US" sz="2000" dirty="0">
                <a:latin typeface="+mj-lt"/>
              </a:rPr>
              <a:t>at </a:t>
            </a:r>
            <a:r>
              <a:rPr lang="en-US" sz="2000" dirty="0" smtClean="0">
                <a:latin typeface="+mj-lt"/>
              </a:rPr>
              <a:t>the </a:t>
            </a:r>
            <a:r>
              <a:rPr lang="en-US" sz="2000" dirty="0">
                <a:latin typeface="+mj-lt"/>
              </a:rPr>
              <a:t>C</a:t>
            </a:r>
            <a:r>
              <a:rPr lang="en-US" sz="2000" dirty="0" smtClean="0">
                <a:latin typeface="+mj-lt"/>
              </a:rPr>
              <a:t>eremony of the 75</a:t>
            </a:r>
            <a:r>
              <a:rPr lang="en-US" sz="2000" baseline="30000" dirty="0" smtClean="0">
                <a:latin typeface="+mj-lt"/>
              </a:rPr>
              <a:t>th</a:t>
            </a:r>
            <a:r>
              <a:rPr lang="en-US" sz="2000" dirty="0" smtClean="0">
                <a:latin typeface="+mj-lt"/>
              </a:rPr>
              <a:t> Anniversary of </a:t>
            </a:r>
            <a:r>
              <a:rPr lang="en-US" sz="2000" dirty="0" smtClean="0">
                <a:latin typeface="+mj-lt"/>
              </a:rPr>
              <a:t>D-Day</a:t>
            </a:r>
            <a:r>
              <a:rPr lang="he-IL" sz="2000" dirty="0" smtClean="0">
                <a:latin typeface="+mj-lt"/>
              </a:rPr>
              <a:t> </a:t>
            </a:r>
            <a:endParaRPr lang="he-IL" sz="2000" dirty="0">
              <a:latin typeface="+mj-lt"/>
            </a:endParaRPr>
          </a:p>
        </p:txBody>
      </p:sp>
    </p:spTree>
    <p:extLst>
      <p:ext uri="{BB962C8B-B14F-4D97-AF65-F5344CB8AC3E}">
        <p14:creationId xmlns:p14="http://schemas.microsoft.com/office/powerpoint/2010/main" val="9904202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descr="תמונה שמכילה דשא, חוץ, גדר, שדה&#10;&#10;התיאור נוצר באופן אוטומטי">
            <a:extLst>
              <a:ext uri="{FF2B5EF4-FFF2-40B4-BE49-F238E27FC236}">
                <a16:creationId xmlns:a16="http://schemas.microsoft.com/office/drawing/2014/main" id="{47BB5547-1BF1-4337-9919-47CD3043C5CE}"/>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414338"/>
            <a:ext cx="9144000" cy="6029325"/>
          </a:xfrm>
          <a:prstGeom prst="rect">
            <a:avLst/>
          </a:prstGeom>
        </p:spPr>
      </p:pic>
      <p:sp>
        <p:nvSpPr>
          <p:cNvPr id="2" name="TextBox 6">
            <a:extLst>
              <a:ext uri="{FF2B5EF4-FFF2-40B4-BE49-F238E27FC236}">
                <a16:creationId xmlns:a16="http://schemas.microsoft.com/office/drawing/2014/main" id="{12DE2AD6-A00D-4D41-B61D-16EDE49376BF}"/>
              </a:ext>
            </a:extLst>
          </p:cNvPr>
          <p:cNvSpPr txBox="1"/>
          <p:nvPr/>
        </p:nvSpPr>
        <p:spPr>
          <a:xfrm>
            <a:off x="0" y="-44873"/>
            <a:ext cx="8982490" cy="446276"/>
          </a:xfrm>
          <a:prstGeom prst="rect">
            <a:avLst/>
          </a:prstGeom>
          <a:noFill/>
        </p:spPr>
        <p:txBody>
          <a:bodyPr wrap="square" rtlCol="1">
            <a:spAutoFit/>
          </a:bodyPr>
          <a:lstStyle>
            <a:defPPr>
              <a:defRPr lang="he-IL"/>
            </a:defPPr>
            <a:lvl1pPr>
              <a:defRPr sz="2400" b="1"/>
            </a:lvl1pPr>
          </a:lstStyle>
          <a:p>
            <a:pPr algn="l" rtl="0"/>
            <a:r>
              <a:rPr lang="en-US" sz="2300" dirty="0" smtClean="0">
                <a:latin typeface="+mj-lt"/>
              </a:rPr>
              <a:t>June 6</a:t>
            </a:r>
            <a:r>
              <a:rPr lang="en-US" sz="2300" baseline="30000" dirty="0" smtClean="0">
                <a:latin typeface="+mj-lt"/>
              </a:rPr>
              <a:t>th</a:t>
            </a:r>
            <a:r>
              <a:rPr lang="en-US" sz="2300" dirty="0" smtClean="0">
                <a:latin typeface="+mj-lt"/>
              </a:rPr>
              <a:t> 1944 I                        </a:t>
            </a:r>
            <a:r>
              <a:rPr lang="en-US" sz="2300" dirty="0" err="1" smtClean="0">
                <a:latin typeface="+mj-lt"/>
              </a:rPr>
              <a:t>I</a:t>
            </a:r>
            <a:r>
              <a:rPr lang="en-US" sz="2300" dirty="0" smtClean="0">
                <a:latin typeface="+mj-lt"/>
              </a:rPr>
              <a:t>  </a:t>
            </a:r>
            <a:r>
              <a:rPr lang="en-US" sz="2300" dirty="0" err="1" smtClean="0">
                <a:latin typeface="+mj-lt"/>
              </a:rPr>
              <a:t>I</a:t>
            </a:r>
            <a:r>
              <a:rPr lang="en-US" sz="2300" dirty="0" smtClean="0">
                <a:latin typeface="+mj-lt"/>
              </a:rPr>
              <a:t> 1566 Soldiers I At least 4,413 were Killed </a:t>
            </a:r>
            <a:endParaRPr lang="he-IL" sz="2300" dirty="0">
              <a:latin typeface="+mj-lt"/>
            </a:endParaRPr>
          </a:p>
        </p:txBody>
      </p:sp>
      <p:sp>
        <p:nvSpPr>
          <p:cNvPr id="5" name="AutoShape 2" descr="דגל ארצות הברית – ויקיפדיה">
            <a:extLst>
              <a:ext uri="{FF2B5EF4-FFF2-40B4-BE49-F238E27FC236}">
                <a16:creationId xmlns:a16="http://schemas.microsoft.com/office/drawing/2014/main" id="{6C19C628-1E26-466D-85C2-AE24DEA34425}"/>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2052" name="Picture 4">
            <a:extLst>
              <a:ext uri="{FF2B5EF4-FFF2-40B4-BE49-F238E27FC236}">
                <a16:creationId xmlns:a16="http://schemas.microsoft.com/office/drawing/2014/main" id="{ACE7C7B4-405E-49BA-91A6-665147E490D6}"/>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31543" y="38227"/>
            <a:ext cx="561114" cy="29546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BB3F9B7E-15BE-449B-910F-34F4AC9717E4}"/>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538822" y="38227"/>
            <a:ext cx="561114" cy="28055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B2D13D3C-F48C-4218-B56E-D34395366712}"/>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180607" y="38226"/>
            <a:ext cx="561114" cy="280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4308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descr="תמונה שמכילה אובייקט, ישיבה, שולחן, עץ&#10;&#10;התיאור נוצר באופן אוטומטי">
            <a:extLst>
              <a:ext uri="{FF2B5EF4-FFF2-40B4-BE49-F238E27FC236}">
                <a16:creationId xmlns:a16="http://schemas.microsoft.com/office/drawing/2014/main" id="{46D65C10-4BA2-47CF-B21C-A901B00D38EF}"/>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48262" y="863715"/>
            <a:ext cx="8847475" cy="5833804"/>
          </a:xfrm>
          <a:prstGeom prst="rect">
            <a:avLst/>
          </a:prstGeom>
        </p:spPr>
      </p:pic>
      <p:sp>
        <p:nvSpPr>
          <p:cNvPr id="9" name="מלבן 8">
            <a:extLst>
              <a:ext uri="{FF2B5EF4-FFF2-40B4-BE49-F238E27FC236}">
                <a16:creationId xmlns:a16="http://schemas.microsoft.com/office/drawing/2014/main" id="{FF47FEFC-EEC5-4AB7-A58C-2152FE699F8A}"/>
              </a:ext>
            </a:extLst>
          </p:cNvPr>
          <p:cNvSpPr/>
          <p:nvPr/>
        </p:nvSpPr>
        <p:spPr bwMode="auto">
          <a:xfrm>
            <a:off x="0" y="0"/>
            <a:ext cx="9144000" cy="863715"/>
          </a:xfrm>
          <a:prstGeom prst="rect">
            <a:avLst/>
          </a:prstGeom>
          <a:noFill/>
          <a:ln w="9525" cap="flat" cmpd="sng" algn="ctr">
            <a:noFill/>
            <a:prstDash val="solid"/>
            <a:round/>
            <a:headEnd type="none" w="med" len="med"/>
            <a:tailEnd type="none" w="med" len="med"/>
          </a:ln>
          <a:effectLst/>
        </p:spPr>
        <p:txBody>
          <a:bodyPr rtlCol="1"/>
          <a:lstStyle/>
          <a:p>
            <a:pPr lvl="0" algn="ctr" rtl="0">
              <a:defRPr/>
            </a:pPr>
            <a:r>
              <a:rPr lang="en-US" sz="2400" b="1" dirty="0">
                <a:solidFill>
                  <a:prstClr val="black"/>
                </a:solidFill>
                <a:cs typeface="Arial" panose="020B0604020202020204" pitchFamily="34" charset="0"/>
              </a:rPr>
              <a:t>The Global System - 30 Years to the End of History I Disciplines and Theories</a:t>
            </a:r>
            <a:endParaRPr lang="he-IL" sz="2400" b="1" dirty="0">
              <a:solidFill>
                <a:prstClr val="black"/>
              </a:solidFill>
            </a:endParaRPr>
          </a:p>
        </p:txBody>
      </p:sp>
    </p:spTree>
    <p:extLst>
      <p:ext uri="{BB962C8B-B14F-4D97-AF65-F5344CB8AC3E}">
        <p14:creationId xmlns:p14="http://schemas.microsoft.com/office/powerpoint/2010/main" val="20131778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8" name="Picture 10">
            <a:extLst>
              <a:ext uri="{FF2B5EF4-FFF2-40B4-BE49-F238E27FC236}">
                <a16:creationId xmlns:a16="http://schemas.microsoft.com/office/drawing/2014/main" id="{6057C0E0-ECFB-4FCE-90CC-F6C9770BCB6E}"/>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461665"/>
            <a:ext cx="9144000" cy="60483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6">
            <a:extLst>
              <a:ext uri="{FF2B5EF4-FFF2-40B4-BE49-F238E27FC236}">
                <a16:creationId xmlns:a16="http://schemas.microsoft.com/office/drawing/2014/main" id="{628C37A5-4ABC-447A-B140-0276DF751238}"/>
              </a:ext>
            </a:extLst>
          </p:cNvPr>
          <p:cNvSpPr txBox="1"/>
          <p:nvPr/>
        </p:nvSpPr>
        <p:spPr>
          <a:xfrm>
            <a:off x="21108" y="0"/>
            <a:ext cx="9006889" cy="461665"/>
          </a:xfrm>
          <a:prstGeom prst="rect">
            <a:avLst/>
          </a:prstGeom>
          <a:noFill/>
        </p:spPr>
        <p:txBody>
          <a:bodyPr wrap="none" rtlCol="1">
            <a:spAutoFit/>
          </a:bodyPr>
          <a:lstStyle>
            <a:defPPr>
              <a:defRPr lang="he-IL"/>
            </a:defPPr>
            <a:lvl1pPr>
              <a:defRPr sz="2400" b="1"/>
            </a:lvl1pPr>
          </a:lstStyle>
          <a:p>
            <a:pPr algn="l" rtl="0"/>
            <a:r>
              <a:rPr lang="en-US" dirty="0"/>
              <a:t>2018 - G-7 </a:t>
            </a:r>
            <a:r>
              <a:rPr lang="en-US" dirty="0" smtClean="0"/>
              <a:t>Summit | </a:t>
            </a:r>
            <a:r>
              <a:rPr lang="en-US" dirty="0" smtClean="0"/>
              <a:t>US Retreat </a:t>
            </a:r>
            <a:r>
              <a:rPr lang="en-US" dirty="0" smtClean="0"/>
              <a:t>from the “Global Policeman” Position</a:t>
            </a:r>
            <a:endParaRPr lang="he-IL" dirty="0"/>
          </a:p>
        </p:txBody>
      </p:sp>
    </p:spTree>
    <p:extLst>
      <p:ext uri="{BB962C8B-B14F-4D97-AF65-F5344CB8AC3E}">
        <p14:creationId xmlns:p14="http://schemas.microsoft.com/office/powerpoint/2010/main" val="14411939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onald Trump Sends Xi Jinping of China a Letter | Time">
            <a:extLst>
              <a:ext uri="{FF2B5EF4-FFF2-40B4-BE49-F238E27FC236}">
                <a16:creationId xmlns:a16="http://schemas.microsoft.com/office/drawing/2014/main" id="{FF724F66-B5CC-4359-9DEE-558FD37893AB}"/>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414338"/>
            <a:ext cx="9144000" cy="60626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6">
            <a:extLst>
              <a:ext uri="{FF2B5EF4-FFF2-40B4-BE49-F238E27FC236}">
                <a16:creationId xmlns:a16="http://schemas.microsoft.com/office/drawing/2014/main" id="{506024F1-595B-406E-B4CD-8135FA45BCD6}"/>
              </a:ext>
            </a:extLst>
          </p:cNvPr>
          <p:cNvSpPr txBox="1"/>
          <p:nvPr/>
        </p:nvSpPr>
        <p:spPr>
          <a:xfrm>
            <a:off x="206515" y="-45094"/>
            <a:ext cx="8030147" cy="461665"/>
          </a:xfrm>
          <a:prstGeom prst="rect">
            <a:avLst/>
          </a:prstGeom>
          <a:noFill/>
        </p:spPr>
        <p:txBody>
          <a:bodyPr wrap="none" rtlCol="1">
            <a:spAutoFit/>
          </a:bodyPr>
          <a:lstStyle>
            <a:defPPr>
              <a:defRPr lang="he-IL"/>
            </a:defPPr>
            <a:lvl1pPr>
              <a:defRPr sz="2400" b="1"/>
            </a:lvl1pPr>
          </a:lstStyle>
          <a:p>
            <a:pPr algn="l" rtl="0"/>
            <a:r>
              <a:rPr lang="en-US" dirty="0"/>
              <a:t>Xi Jinping </a:t>
            </a:r>
            <a:r>
              <a:rPr lang="en-US" dirty="0" smtClean="0"/>
              <a:t>– “The </a:t>
            </a:r>
            <a:r>
              <a:rPr lang="en-US" dirty="0"/>
              <a:t>Chinese </a:t>
            </a:r>
            <a:r>
              <a:rPr lang="en-US" dirty="0" smtClean="0"/>
              <a:t>Model” </a:t>
            </a:r>
            <a:r>
              <a:rPr lang="en-US" dirty="0"/>
              <a:t>| </a:t>
            </a:r>
            <a:r>
              <a:rPr lang="en-US" dirty="0" smtClean="0"/>
              <a:t>“Authoritarian Capitalism”</a:t>
            </a:r>
            <a:endParaRPr lang="he-IL" dirty="0"/>
          </a:p>
        </p:txBody>
      </p:sp>
    </p:spTree>
    <p:extLst>
      <p:ext uri="{BB962C8B-B14F-4D97-AF65-F5344CB8AC3E}">
        <p14:creationId xmlns:p14="http://schemas.microsoft.com/office/powerpoint/2010/main" val="38162553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China redirects capital to Belt Road countries amid M&amp;A squeeze ...">
            <a:extLst>
              <a:ext uri="{FF2B5EF4-FFF2-40B4-BE49-F238E27FC236}">
                <a16:creationId xmlns:a16="http://schemas.microsoft.com/office/drawing/2014/main" id="{C41775B8-E1FB-411F-A5EA-9600B425ABD9}"/>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6883" y="465719"/>
            <a:ext cx="9143999" cy="60317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6">
            <a:extLst>
              <a:ext uri="{FF2B5EF4-FFF2-40B4-BE49-F238E27FC236}">
                <a16:creationId xmlns:a16="http://schemas.microsoft.com/office/drawing/2014/main" id="{57337260-E5E7-47A0-A582-6A7777B3CC7B}"/>
              </a:ext>
            </a:extLst>
          </p:cNvPr>
          <p:cNvSpPr txBox="1"/>
          <p:nvPr/>
        </p:nvSpPr>
        <p:spPr>
          <a:xfrm>
            <a:off x="161510" y="-5621"/>
            <a:ext cx="4228465" cy="461665"/>
          </a:xfrm>
          <a:prstGeom prst="rect">
            <a:avLst/>
          </a:prstGeom>
          <a:noFill/>
        </p:spPr>
        <p:txBody>
          <a:bodyPr wrap="none" rtlCol="1">
            <a:spAutoFit/>
          </a:bodyPr>
          <a:lstStyle>
            <a:defPPr>
              <a:defRPr lang="he-IL"/>
            </a:defPPr>
            <a:lvl1pPr>
              <a:defRPr sz="2400" b="1"/>
            </a:lvl1pPr>
          </a:lstStyle>
          <a:p>
            <a:pPr algn="l" rtl="0"/>
            <a:r>
              <a:rPr lang="en-US" dirty="0"/>
              <a:t>China - "The Belt and the Road"</a:t>
            </a:r>
            <a:endParaRPr lang="he-IL" dirty="0"/>
          </a:p>
        </p:txBody>
      </p:sp>
    </p:spTree>
    <p:extLst>
      <p:ext uri="{BB962C8B-B14F-4D97-AF65-F5344CB8AC3E}">
        <p14:creationId xmlns:p14="http://schemas.microsoft.com/office/powerpoint/2010/main" val="22557226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Vladimir Putin sets stage to stay on as Russia's president to 2036">
            <a:extLst>
              <a:ext uri="{FF2B5EF4-FFF2-40B4-BE49-F238E27FC236}">
                <a16:creationId xmlns:a16="http://schemas.microsoft.com/office/drawing/2014/main" id="{ED495B0C-C189-460F-83A0-7CA3826BC5C3}"/>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414338"/>
            <a:ext cx="9144000" cy="60848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6">
            <a:extLst>
              <a:ext uri="{FF2B5EF4-FFF2-40B4-BE49-F238E27FC236}">
                <a16:creationId xmlns:a16="http://schemas.microsoft.com/office/drawing/2014/main" id="{98A1303E-7C5E-4F74-B410-81C04385C66A}"/>
              </a:ext>
            </a:extLst>
          </p:cNvPr>
          <p:cNvSpPr txBox="1"/>
          <p:nvPr/>
        </p:nvSpPr>
        <p:spPr>
          <a:xfrm>
            <a:off x="-23169" y="0"/>
            <a:ext cx="9329926" cy="430887"/>
          </a:xfrm>
          <a:prstGeom prst="rect">
            <a:avLst/>
          </a:prstGeom>
          <a:noFill/>
        </p:spPr>
        <p:txBody>
          <a:bodyPr wrap="none" rtlCol="1">
            <a:spAutoFit/>
          </a:bodyPr>
          <a:lstStyle>
            <a:defPPr>
              <a:defRPr lang="he-IL"/>
            </a:defPPr>
            <a:lvl1pPr>
              <a:defRPr sz="2400" b="1"/>
            </a:lvl1pPr>
          </a:lstStyle>
          <a:p>
            <a:pPr algn="l" rtl="0"/>
            <a:r>
              <a:rPr lang="en-US" sz="2200" dirty="0" smtClean="0"/>
              <a:t>Putin- “The </a:t>
            </a:r>
            <a:r>
              <a:rPr lang="en-US" sz="2200" dirty="0"/>
              <a:t>Russian </a:t>
            </a:r>
            <a:r>
              <a:rPr lang="en-US" sz="2200" dirty="0" smtClean="0"/>
              <a:t>Model”| </a:t>
            </a:r>
            <a:r>
              <a:rPr lang="en-US" sz="2200" dirty="0"/>
              <a:t>Status of </a:t>
            </a:r>
            <a:r>
              <a:rPr lang="en-US" sz="2200" dirty="0" smtClean="0"/>
              <a:t>“Superpower” |"</a:t>
            </a:r>
            <a:r>
              <a:rPr lang="en-US" sz="2200" dirty="0"/>
              <a:t>A </a:t>
            </a:r>
            <a:r>
              <a:rPr lang="en-US" sz="2200" dirty="0" smtClean="0"/>
              <a:t> Multi -Polar </a:t>
            </a:r>
            <a:r>
              <a:rPr lang="en-US" sz="2200" dirty="0"/>
              <a:t>World"</a:t>
            </a:r>
            <a:endParaRPr lang="he-IL" sz="2200" dirty="0"/>
          </a:p>
        </p:txBody>
      </p:sp>
    </p:spTree>
    <p:extLst>
      <p:ext uri="{BB962C8B-B14F-4D97-AF65-F5344CB8AC3E}">
        <p14:creationId xmlns:p14="http://schemas.microsoft.com/office/powerpoint/2010/main" val="37730850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9766C124-BA5D-4CBB-A0AB-88CF1849E9BC}"/>
              </a:ext>
            </a:extLst>
          </p:cNvPr>
          <p:cNvSpPr>
            <a:spLocks noChangeArrowheads="1"/>
          </p:cNvSpPr>
          <p:nvPr/>
        </p:nvSpPr>
        <p:spPr bwMode="auto">
          <a:xfrm>
            <a:off x="107950" y="420162"/>
            <a:ext cx="8928100" cy="1938992"/>
          </a:xfrm>
          <a:prstGeom prst="rect">
            <a:avLst/>
          </a:prstGeom>
          <a:noFill/>
          <a:ln w="9525">
            <a:noFill/>
            <a:miter lim="800000"/>
            <a:headEnd/>
            <a:tailEnd/>
          </a:ln>
        </p:spPr>
        <p:txBody>
          <a:bodyPr wrap="square" anchor="ctr">
            <a:spAutoFit/>
          </a:bodyPr>
          <a:lstStyle/>
          <a:p>
            <a:pPr lvl="0" algn="just" rtl="0">
              <a:defRPr/>
            </a:pPr>
            <a:r>
              <a:rPr lang="en-US" sz="2400" b="1" dirty="0">
                <a:solidFill>
                  <a:prstClr val="black"/>
                </a:solidFill>
                <a:latin typeface="Arial" panose="020B0604020202020204" pitchFamily="34" charset="0"/>
                <a:cs typeface="Arial" panose="020B0604020202020204" pitchFamily="34" charset="0"/>
              </a:rPr>
              <a:t>"… The world will then be divided into distinct nation-states, each with its own sacred identity and traditions. Based on mutual respect for these differing identities, all nation-states could cooperate and trade peacefully with one another  …" </a:t>
            </a:r>
          </a:p>
        </p:txBody>
      </p:sp>
      <p:sp>
        <p:nvSpPr>
          <p:cNvPr id="5" name="Text Box 3">
            <a:extLst>
              <a:ext uri="{FF2B5EF4-FFF2-40B4-BE49-F238E27FC236}">
                <a16:creationId xmlns:a16="http://schemas.microsoft.com/office/drawing/2014/main" id="{213CB31F-04F8-4605-BC6E-AA30A3B36262}"/>
              </a:ext>
            </a:extLst>
          </p:cNvPr>
          <p:cNvSpPr txBox="1">
            <a:spLocks noChangeArrowheads="1"/>
          </p:cNvSpPr>
          <p:nvPr/>
        </p:nvSpPr>
        <p:spPr bwMode="auto">
          <a:xfrm>
            <a:off x="144328" y="4660725"/>
            <a:ext cx="6542907" cy="769441"/>
          </a:xfrm>
          <a:prstGeom prst="rect">
            <a:avLst/>
          </a:prstGeom>
          <a:noFill/>
          <a:ln w="9525" algn="ctr">
            <a:noFill/>
            <a:miter lim="800000"/>
            <a:headEnd/>
            <a:tailEnd/>
          </a:ln>
        </p:spPr>
        <p:txBody>
          <a:bodyPr wrap="square">
            <a:spAutoFit/>
          </a:bodyPr>
          <a:lstStyle/>
          <a:p>
            <a:pPr lvl="0" algn="l" rtl="0">
              <a:defRPr/>
            </a:pPr>
            <a:r>
              <a:rPr lang="en-US" sz="2200" dirty="0">
                <a:solidFill>
                  <a:prstClr val="black"/>
                </a:solidFill>
                <a:latin typeface="Arial" panose="020B0604020202020204" pitchFamily="34" charset="0"/>
                <a:cs typeface="Arial" panose="020B0604020202020204" pitchFamily="34" charset="0"/>
              </a:rPr>
              <a:t>Yuval Noah Harari, </a:t>
            </a:r>
            <a:r>
              <a:rPr lang="en-US" sz="2200" b="1" i="1" dirty="0">
                <a:solidFill>
                  <a:prstClr val="black"/>
                </a:solidFill>
                <a:latin typeface="Arial" panose="020B0604020202020204" pitchFamily="34" charset="0"/>
                <a:cs typeface="Arial" panose="020B0604020202020204" pitchFamily="34" charset="0"/>
              </a:rPr>
              <a:t>We need a post-liberal order now</a:t>
            </a:r>
            <a:r>
              <a:rPr lang="en-US" sz="2200" dirty="0">
                <a:solidFill>
                  <a:prstClr val="black"/>
                </a:solidFill>
                <a:latin typeface="Arial" panose="020B0604020202020204" pitchFamily="34" charset="0"/>
                <a:cs typeface="Arial" panose="020B0604020202020204" pitchFamily="34" charset="0"/>
              </a:rPr>
              <a:t>, 2018</a:t>
            </a:r>
          </a:p>
        </p:txBody>
      </p:sp>
      <p:grpSp>
        <p:nvGrpSpPr>
          <p:cNvPr id="9" name="קבוצה 8">
            <a:extLst>
              <a:ext uri="{FF2B5EF4-FFF2-40B4-BE49-F238E27FC236}">
                <a16:creationId xmlns:a16="http://schemas.microsoft.com/office/drawing/2014/main" id="{6ECC553C-E7D7-4F2E-903B-2145BD8DD0D5}"/>
              </a:ext>
            </a:extLst>
          </p:cNvPr>
          <p:cNvGrpSpPr/>
          <p:nvPr/>
        </p:nvGrpSpPr>
        <p:grpSpPr>
          <a:xfrm>
            <a:off x="7124731" y="3817877"/>
            <a:ext cx="1903381" cy="2516692"/>
            <a:chOff x="7124731" y="3817877"/>
            <a:chExt cx="1903381" cy="2516692"/>
          </a:xfrm>
        </p:grpSpPr>
        <p:pic>
          <p:nvPicPr>
            <p:cNvPr id="10" name="Picture 4" descr="Open Future explained - A letter to readers from the editor | Open ...">
              <a:extLst>
                <a:ext uri="{FF2B5EF4-FFF2-40B4-BE49-F238E27FC236}">
                  <a16:creationId xmlns:a16="http://schemas.microsoft.com/office/drawing/2014/main" id="{93E1BEF4-7AB5-4CB1-9438-BD372C0893A3}"/>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24731" y="4779150"/>
              <a:ext cx="1903381" cy="15554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The Economist - Wikipedia">
              <a:extLst>
                <a:ext uri="{FF2B5EF4-FFF2-40B4-BE49-F238E27FC236}">
                  <a16:creationId xmlns:a16="http://schemas.microsoft.com/office/drawing/2014/main" id="{29817EB1-5A75-46D3-957E-23DD8630B25E}"/>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124731" y="3817877"/>
              <a:ext cx="1903381" cy="96127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023276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9766C124-BA5D-4CBB-A0AB-88CF1849E9BC}"/>
              </a:ext>
            </a:extLst>
          </p:cNvPr>
          <p:cNvSpPr>
            <a:spLocks noChangeArrowheads="1"/>
          </p:cNvSpPr>
          <p:nvPr/>
        </p:nvSpPr>
        <p:spPr bwMode="auto">
          <a:xfrm>
            <a:off x="107950" y="420162"/>
            <a:ext cx="8928100" cy="1938992"/>
          </a:xfrm>
          <a:prstGeom prst="rect">
            <a:avLst/>
          </a:prstGeom>
          <a:noFill/>
          <a:ln w="9525">
            <a:noFill/>
            <a:miter lim="800000"/>
            <a:headEnd/>
            <a:tailEnd/>
          </a:ln>
        </p:spPr>
        <p:txBody>
          <a:bodyPr wrap="square" anchor="ctr">
            <a:spAutoFit/>
          </a:bodyPr>
          <a:lstStyle/>
          <a:p>
            <a:pPr lvl="0" algn="just" rtl="0">
              <a:defRPr/>
            </a:pPr>
            <a:r>
              <a:rPr lang="en-US" sz="2400" b="1" dirty="0">
                <a:solidFill>
                  <a:prstClr val="black"/>
                </a:solidFill>
                <a:latin typeface="Arial" panose="020B0604020202020204" pitchFamily="34" charset="0"/>
                <a:cs typeface="Arial" panose="020B0604020202020204" pitchFamily="34" charset="0"/>
              </a:rPr>
              <a:t>"… It will be a world without immigration, without universal values, without multiculturalism, and without a global elite — but with peaceful international relations and some trade. In a word, the 'Nationalist International' envisions the world as a network of walled-but-friendly fortresses  …" </a:t>
            </a:r>
          </a:p>
        </p:txBody>
      </p:sp>
      <p:sp>
        <p:nvSpPr>
          <p:cNvPr id="8" name="Text Box 3">
            <a:extLst>
              <a:ext uri="{FF2B5EF4-FFF2-40B4-BE49-F238E27FC236}">
                <a16:creationId xmlns:a16="http://schemas.microsoft.com/office/drawing/2014/main" id="{7B25703E-F606-4923-A934-4081E5CEB32C}"/>
              </a:ext>
            </a:extLst>
          </p:cNvPr>
          <p:cNvSpPr txBox="1">
            <a:spLocks noChangeArrowheads="1"/>
          </p:cNvSpPr>
          <p:nvPr/>
        </p:nvSpPr>
        <p:spPr bwMode="auto">
          <a:xfrm>
            <a:off x="144328" y="4660725"/>
            <a:ext cx="6542907" cy="769441"/>
          </a:xfrm>
          <a:prstGeom prst="rect">
            <a:avLst/>
          </a:prstGeom>
          <a:noFill/>
          <a:ln w="9525" algn="ctr">
            <a:noFill/>
            <a:miter lim="800000"/>
            <a:headEnd/>
            <a:tailEnd/>
          </a:ln>
        </p:spPr>
        <p:txBody>
          <a:bodyPr wrap="square">
            <a:spAutoFit/>
          </a:bodyPr>
          <a:lstStyle/>
          <a:p>
            <a:pPr lvl="0" algn="l" rtl="0">
              <a:defRPr/>
            </a:pPr>
            <a:r>
              <a:rPr lang="en-US" sz="2200" dirty="0">
                <a:solidFill>
                  <a:prstClr val="black"/>
                </a:solidFill>
                <a:latin typeface="Arial" panose="020B0604020202020204" pitchFamily="34" charset="0"/>
                <a:cs typeface="Arial" panose="020B0604020202020204" pitchFamily="34" charset="0"/>
              </a:rPr>
              <a:t>Yuval Noah Harari, </a:t>
            </a:r>
            <a:r>
              <a:rPr lang="en-US" sz="2200" b="1" i="1" dirty="0">
                <a:solidFill>
                  <a:prstClr val="black"/>
                </a:solidFill>
                <a:latin typeface="Arial" panose="020B0604020202020204" pitchFamily="34" charset="0"/>
                <a:cs typeface="Arial" panose="020B0604020202020204" pitchFamily="34" charset="0"/>
              </a:rPr>
              <a:t>We need a post-liberal order now</a:t>
            </a:r>
            <a:r>
              <a:rPr lang="en-US" sz="2200" dirty="0">
                <a:solidFill>
                  <a:prstClr val="black"/>
                </a:solidFill>
                <a:latin typeface="Arial" panose="020B0604020202020204" pitchFamily="34" charset="0"/>
                <a:cs typeface="Arial" panose="020B0604020202020204" pitchFamily="34" charset="0"/>
              </a:rPr>
              <a:t>, 2018</a:t>
            </a:r>
          </a:p>
        </p:txBody>
      </p:sp>
      <p:grpSp>
        <p:nvGrpSpPr>
          <p:cNvPr id="2" name="קבוצה 1">
            <a:extLst>
              <a:ext uri="{FF2B5EF4-FFF2-40B4-BE49-F238E27FC236}">
                <a16:creationId xmlns:a16="http://schemas.microsoft.com/office/drawing/2014/main" id="{D0844FBA-8BBF-46DB-87E4-804F541041F3}"/>
              </a:ext>
            </a:extLst>
          </p:cNvPr>
          <p:cNvGrpSpPr/>
          <p:nvPr/>
        </p:nvGrpSpPr>
        <p:grpSpPr>
          <a:xfrm>
            <a:off x="7124731" y="3817877"/>
            <a:ext cx="1903381" cy="2516692"/>
            <a:chOff x="7124731" y="3817877"/>
            <a:chExt cx="1903381" cy="2516692"/>
          </a:xfrm>
        </p:grpSpPr>
        <p:pic>
          <p:nvPicPr>
            <p:cNvPr id="1028" name="Picture 4" descr="Open Future explained - A letter to readers from the editor | Open ...">
              <a:extLst>
                <a:ext uri="{FF2B5EF4-FFF2-40B4-BE49-F238E27FC236}">
                  <a16:creationId xmlns:a16="http://schemas.microsoft.com/office/drawing/2014/main" id="{3F5EEF4A-C19B-485F-9F40-5286574EA630}"/>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24731" y="4779150"/>
              <a:ext cx="1903381" cy="15554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Economist - Wikipedia">
              <a:extLst>
                <a:ext uri="{FF2B5EF4-FFF2-40B4-BE49-F238E27FC236}">
                  <a16:creationId xmlns:a16="http://schemas.microsoft.com/office/drawing/2014/main" id="{B8FEE7E6-57EF-4687-9BE8-D40E3B849462}"/>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124731" y="3817877"/>
              <a:ext cx="1903381" cy="96127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925329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2C901951-9BFB-4FBB-8D5C-858FD73CEE84}"/>
              </a:ext>
            </a:extLst>
          </p:cNvPr>
          <p:cNvSpPr txBox="1"/>
          <p:nvPr/>
        </p:nvSpPr>
        <p:spPr>
          <a:xfrm>
            <a:off x="0" y="-12821"/>
            <a:ext cx="7523855" cy="461665"/>
          </a:xfrm>
          <a:prstGeom prst="rect">
            <a:avLst/>
          </a:prstGeom>
          <a:noFill/>
        </p:spPr>
        <p:txBody>
          <a:bodyPr wrap="none" rtlCol="1">
            <a:spAutoFit/>
          </a:bodyPr>
          <a:lstStyle>
            <a:defPPr>
              <a:defRPr lang="he-IL"/>
            </a:defPPr>
            <a:lvl1pPr>
              <a:defRPr sz="2400" b="1"/>
            </a:lvl1pPr>
          </a:lstStyle>
          <a:p>
            <a:pPr algn="l" rtl="0"/>
            <a:r>
              <a:rPr lang="en-US" dirty="0"/>
              <a:t>Non-State Players (1) | Global and </a:t>
            </a:r>
            <a:r>
              <a:rPr lang="en-US" dirty="0" smtClean="0"/>
              <a:t>Regional Organizations</a:t>
            </a:r>
            <a:endParaRPr lang="he-IL" dirty="0"/>
          </a:p>
        </p:txBody>
      </p:sp>
      <p:pic>
        <p:nvPicPr>
          <p:cNvPr id="8" name="Picture 2" descr="The Liberal Order Is More Than a Myth | Foreign Affairs">
            <a:extLst>
              <a:ext uri="{FF2B5EF4-FFF2-40B4-BE49-F238E27FC236}">
                <a16:creationId xmlns:a16="http://schemas.microsoft.com/office/drawing/2014/main" id="{B0B7EE98-C741-4135-8E54-0F292AD0973B}"/>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414338"/>
            <a:ext cx="9144000" cy="6062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223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2C901951-9BFB-4FBB-8D5C-858FD73CEE84}"/>
              </a:ext>
            </a:extLst>
          </p:cNvPr>
          <p:cNvSpPr txBox="1"/>
          <p:nvPr/>
        </p:nvSpPr>
        <p:spPr>
          <a:xfrm>
            <a:off x="12769" y="0"/>
            <a:ext cx="9243364" cy="461665"/>
          </a:xfrm>
          <a:prstGeom prst="rect">
            <a:avLst/>
          </a:prstGeom>
          <a:noFill/>
        </p:spPr>
        <p:txBody>
          <a:bodyPr wrap="none" rtlCol="1">
            <a:spAutoFit/>
          </a:bodyPr>
          <a:lstStyle>
            <a:defPPr>
              <a:defRPr lang="he-IL"/>
            </a:defPPr>
            <a:lvl1pPr>
              <a:defRPr sz="2400" b="1"/>
            </a:lvl1pPr>
          </a:lstStyle>
          <a:p>
            <a:pPr algn="l" rtl="0"/>
            <a:r>
              <a:rPr lang="en-US" dirty="0"/>
              <a:t>Non-State Players (2) Multinational </a:t>
            </a:r>
            <a:r>
              <a:rPr lang="en-US" dirty="0" smtClean="0"/>
              <a:t>Corporations &amp; Technology Giants</a:t>
            </a:r>
            <a:endParaRPr lang="he-IL" dirty="0"/>
          </a:p>
        </p:txBody>
      </p:sp>
      <p:pic>
        <p:nvPicPr>
          <p:cNvPr id="2" name="תמונה 1" descr="תמונה שמכילה צג, טלפון, טלפון סלולרי&#10;&#10;התיאור נוצר באופן אוטומטי">
            <a:extLst>
              <a:ext uri="{FF2B5EF4-FFF2-40B4-BE49-F238E27FC236}">
                <a16:creationId xmlns:a16="http://schemas.microsoft.com/office/drawing/2014/main" id="{ED8CAFF8-6468-4511-946C-9BCC349D9BCB}"/>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414338"/>
            <a:ext cx="9144000" cy="6029324"/>
          </a:xfrm>
          <a:prstGeom prst="rect">
            <a:avLst/>
          </a:prstGeom>
        </p:spPr>
      </p:pic>
    </p:spTree>
    <p:extLst>
      <p:ext uri="{BB962C8B-B14F-4D97-AF65-F5344CB8AC3E}">
        <p14:creationId xmlns:p14="http://schemas.microsoft.com/office/powerpoint/2010/main" val="13505381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2C901951-9BFB-4FBB-8D5C-858FD73CEE84}"/>
              </a:ext>
            </a:extLst>
          </p:cNvPr>
          <p:cNvSpPr txBox="1"/>
          <p:nvPr/>
        </p:nvSpPr>
        <p:spPr>
          <a:xfrm>
            <a:off x="161510" y="-47327"/>
            <a:ext cx="5633658" cy="461665"/>
          </a:xfrm>
          <a:prstGeom prst="rect">
            <a:avLst/>
          </a:prstGeom>
          <a:noFill/>
        </p:spPr>
        <p:txBody>
          <a:bodyPr wrap="none" rtlCol="1">
            <a:spAutoFit/>
          </a:bodyPr>
          <a:lstStyle>
            <a:defPPr>
              <a:defRPr lang="he-IL"/>
            </a:defPPr>
            <a:lvl1pPr>
              <a:defRPr sz="2400" b="1"/>
            </a:lvl1pPr>
          </a:lstStyle>
          <a:p>
            <a:pPr algn="l" rtl="0"/>
            <a:r>
              <a:rPr lang="en-US" dirty="0"/>
              <a:t>Non-State Players (3</a:t>
            </a:r>
            <a:r>
              <a:rPr lang="en-US" dirty="0" smtClean="0"/>
              <a:t>) I </a:t>
            </a:r>
            <a:r>
              <a:rPr lang="en-US" dirty="0"/>
              <a:t>Terror </a:t>
            </a:r>
            <a:r>
              <a:rPr lang="en-US" dirty="0" smtClean="0"/>
              <a:t>Organizations</a:t>
            </a:r>
            <a:endParaRPr lang="he-IL" dirty="0"/>
          </a:p>
        </p:txBody>
      </p:sp>
      <p:pic>
        <p:nvPicPr>
          <p:cNvPr id="2" name="Picture 6" descr="https://static01.nyt.com/images/2015/11/18/world/18beatisis-web/18beatisis-web-superJumbo.jpg">
            <a:extLst>
              <a:ext uri="{FF2B5EF4-FFF2-40B4-BE49-F238E27FC236}">
                <a16:creationId xmlns:a16="http://schemas.microsoft.com/office/drawing/2014/main" id="{076CA965-1EF5-47D4-B7AC-AAC1BE1B7EA9}"/>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414338"/>
            <a:ext cx="9144000" cy="6064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9432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D03288CE-28CC-413B-BC40-5F8A0E2B9AAA}"/>
              </a:ext>
            </a:extLst>
          </p:cNvPr>
          <p:cNvSpPr txBox="1"/>
          <p:nvPr/>
        </p:nvSpPr>
        <p:spPr>
          <a:xfrm>
            <a:off x="116505" y="-48000"/>
            <a:ext cx="8304133" cy="461665"/>
          </a:xfrm>
          <a:prstGeom prst="rect">
            <a:avLst/>
          </a:prstGeom>
          <a:noFill/>
        </p:spPr>
        <p:txBody>
          <a:bodyPr wrap="none" rtlCol="1">
            <a:spAutoFit/>
          </a:bodyPr>
          <a:lstStyle>
            <a:defPPr>
              <a:defRPr lang="he-IL"/>
            </a:defPPr>
            <a:lvl1pPr>
              <a:defRPr sz="2400" b="1"/>
            </a:lvl1pPr>
          </a:lstStyle>
          <a:p>
            <a:pPr algn="l" rtl="0"/>
            <a:r>
              <a:rPr lang="en-US" dirty="0"/>
              <a:t>Global Phenomena </a:t>
            </a:r>
            <a:r>
              <a:rPr lang="en-US" dirty="0" smtClean="0"/>
              <a:t>|Climate</a:t>
            </a:r>
            <a:r>
              <a:rPr lang="en-US" dirty="0"/>
              <a:t>, </a:t>
            </a:r>
            <a:r>
              <a:rPr lang="en-US" dirty="0" smtClean="0"/>
              <a:t>World Order </a:t>
            </a:r>
            <a:r>
              <a:rPr lang="en-US" dirty="0"/>
              <a:t>and </a:t>
            </a:r>
            <a:r>
              <a:rPr lang="en-US" dirty="0"/>
              <a:t>N</a:t>
            </a:r>
            <a:r>
              <a:rPr lang="en-US" dirty="0" smtClean="0"/>
              <a:t>ational Security</a:t>
            </a:r>
            <a:endParaRPr lang="he-IL" dirty="0"/>
          </a:p>
        </p:txBody>
      </p:sp>
      <p:pic>
        <p:nvPicPr>
          <p:cNvPr id="5" name="תמונה 4" descr="תמונה שמכילה אדם, חוץ, קהל, אנשים&#10;&#10;התיאור נוצר באופן אוטומטי">
            <a:extLst>
              <a:ext uri="{FF2B5EF4-FFF2-40B4-BE49-F238E27FC236}">
                <a16:creationId xmlns:a16="http://schemas.microsoft.com/office/drawing/2014/main" id="{F0BE91F8-D7B9-4990-97B6-14665EECFF6D}"/>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414338"/>
            <a:ext cx="9144000" cy="6029325"/>
          </a:xfrm>
          <a:prstGeom prst="rect">
            <a:avLst/>
          </a:prstGeom>
        </p:spPr>
      </p:pic>
    </p:spTree>
    <p:extLst>
      <p:ext uri="{BB962C8B-B14F-4D97-AF65-F5344CB8AC3E}">
        <p14:creationId xmlns:p14="http://schemas.microsoft.com/office/powerpoint/2010/main" val="21395028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descr="תמונה שמכילה אובייקט, ישיבה, שולחן, עץ&#10;&#10;התיאור נוצר באופן אוטומטי">
            <a:extLst>
              <a:ext uri="{FF2B5EF4-FFF2-40B4-BE49-F238E27FC236}">
                <a16:creationId xmlns:a16="http://schemas.microsoft.com/office/drawing/2014/main" id="{46D65C10-4BA2-47CF-B21C-A901B00D38EF}"/>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414338"/>
            <a:ext cx="9144000" cy="6029325"/>
          </a:xfrm>
          <a:prstGeom prst="rect">
            <a:avLst/>
          </a:prstGeom>
        </p:spPr>
      </p:pic>
      <p:sp>
        <p:nvSpPr>
          <p:cNvPr id="2" name="מלבן 1">
            <a:extLst>
              <a:ext uri="{FF2B5EF4-FFF2-40B4-BE49-F238E27FC236}">
                <a16:creationId xmlns:a16="http://schemas.microsoft.com/office/drawing/2014/main" id="{21646E8F-21EE-44C4-9528-630A8A5C6569}"/>
              </a:ext>
            </a:extLst>
          </p:cNvPr>
          <p:cNvSpPr/>
          <p:nvPr/>
        </p:nvSpPr>
        <p:spPr bwMode="auto">
          <a:xfrm>
            <a:off x="26495" y="0"/>
            <a:ext cx="9009998" cy="398463"/>
          </a:xfrm>
          <a:prstGeom prst="rect">
            <a:avLst/>
          </a:prstGeom>
          <a:noFill/>
          <a:ln w="9525" cap="flat" cmpd="sng" algn="ctr">
            <a:noFill/>
            <a:prstDash val="solid"/>
            <a:round/>
            <a:headEnd type="none" w="med" len="med"/>
            <a:tailEnd type="none" w="med" len="med"/>
          </a:ln>
          <a:effectLst/>
        </p:spPr>
        <p:txBody>
          <a:bodyPr rtlCol="1"/>
          <a:lstStyle/>
          <a:p>
            <a:pPr lvl="0" algn="l">
              <a:defRPr/>
            </a:pPr>
            <a:r>
              <a:rPr lang="en-US" sz="2400" b="1" dirty="0">
                <a:solidFill>
                  <a:prstClr val="black"/>
                </a:solidFill>
                <a:cs typeface="Arial" panose="020B0604020202020204" pitchFamily="34" charset="0"/>
              </a:rPr>
              <a:t>The Global System - Consequences of the </a:t>
            </a:r>
            <a:r>
              <a:rPr lang="en-US" sz="2400" b="1" dirty="0" smtClean="0">
                <a:solidFill>
                  <a:prstClr val="black"/>
                </a:solidFill>
                <a:cs typeface="Arial" panose="020B0604020202020204" pitchFamily="34" charset="0"/>
              </a:rPr>
              <a:t>Coronavirus </a:t>
            </a:r>
            <a:r>
              <a:rPr lang="en-US" sz="2400" b="1" dirty="0">
                <a:solidFill>
                  <a:prstClr val="black"/>
                </a:solidFill>
                <a:cs typeface="Arial" panose="020B0604020202020204" pitchFamily="34" charset="0"/>
              </a:rPr>
              <a:t>Crisis</a:t>
            </a:r>
            <a:endParaRPr kumimoji="0" lang="he-IL"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pic>
        <p:nvPicPr>
          <p:cNvPr id="33" name="תמונה 3">
            <a:extLst>
              <a:ext uri="{FF2B5EF4-FFF2-40B4-BE49-F238E27FC236}">
                <a16:creationId xmlns:a16="http://schemas.microsoft.com/office/drawing/2014/main" id="{D316046B-7D9E-43A6-99DE-8B3B4B03FF02}"/>
              </a:ext>
            </a:extLst>
          </p:cNvPr>
          <p:cNvPicPr>
            <a:picLocks noChangeAspect="1"/>
          </p:cNvPicPr>
          <p:nvPr/>
        </p:nvPicPr>
        <p:blipFill>
          <a:blip r:embed="rId3"/>
          <a:stretch>
            <a:fillRect/>
          </a:stretch>
        </p:blipFill>
        <p:spPr>
          <a:xfrm>
            <a:off x="125679" y="516787"/>
            <a:ext cx="5553075" cy="2170882"/>
          </a:xfrm>
          <a:prstGeom prst="rect">
            <a:avLst/>
          </a:prstGeom>
        </p:spPr>
      </p:pic>
      <p:grpSp>
        <p:nvGrpSpPr>
          <p:cNvPr id="34" name="קבוצה 6">
            <a:extLst>
              <a:ext uri="{FF2B5EF4-FFF2-40B4-BE49-F238E27FC236}">
                <a16:creationId xmlns:a16="http://schemas.microsoft.com/office/drawing/2014/main" id="{AF0C42D9-908C-43C0-99C7-ED0B4F1B3967}"/>
              </a:ext>
            </a:extLst>
          </p:cNvPr>
          <p:cNvGrpSpPr/>
          <p:nvPr/>
        </p:nvGrpSpPr>
        <p:grpSpPr>
          <a:xfrm>
            <a:off x="3088084" y="514555"/>
            <a:ext cx="5934075" cy="1862640"/>
            <a:chOff x="0" y="796414"/>
            <a:chExt cx="12192000" cy="3826933"/>
          </a:xfrm>
        </p:grpSpPr>
        <p:pic>
          <p:nvPicPr>
            <p:cNvPr id="35" name="תמונה 4">
              <a:extLst>
                <a:ext uri="{FF2B5EF4-FFF2-40B4-BE49-F238E27FC236}">
                  <a16:creationId xmlns:a16="http://schemas.microsoft.com/office/drawing/2014/main" id="{75ED38C5-3877-4260-B9EF-5051916C8323}"/>
                </a:ext>
              </a:extLst>
            </p:cNvPr>
            <p:cNvPicPr>
              <a:picLocks noChangeAspect="1"/>
            </p:cNvPicPr>
            <p:nvPr/>
          </p:nvPicPr>
          <p:blipFill rotWithShape="1">
            <a:blip r:embed="rId4"/>
            <a:srcRect b="75870"/>
            <a:stretch/>
          </p:blipFill>
          <p:spPr>
            <a:xfrm>
              <a:off x="0" y="796414"/>
              <a:ext cx="12192000" cy="1270511"/>
            </a:xfrm>
            <a:prstGeom prst="rect">
              <a:avLst/>
            </a:prstGeom>
          </p:spPr>
        </p:pic>
        <p:pic>
          <p:nvPicPr>
            <p:cNvPr id="36" name="תמונה 5">
              <a:extLst>
                <a:ext uri="{FF2B5EF4-FFF2-40B4-BE49-F238E27FC236}">
                  <a16:creationId xmlns:a16="http://schemas.microsoft.com/office/drawing/2014/main" id="{92DB70E4-A0B0-4C62-9F2B-0B86B273421D}"/>
                </a:ext>
              </a:extLst>
            </p:cNvPr>
            <p:cNvPicPr>
              <a:picLocks noChangeAspect="1"/>
            </p:cNvPicPr>
            <p:nvPr/>
          </p:nvPicPr>
          <p:blipFill rotWithShape="1">
            <a:blip r:embed="rId4"/>
            <a:srcRect t="47106"/>
            <a:stretch/>
          </p:blipFill>
          <p:spPr>
            <a:xfrm>
              <a:off x="0" y="1838361"/>
              <a:ext cx="12192000" cy="2784986"/>
            </a:xfrm>
            <a:prstGeom prst="rect">
              <a:avLst/>
            </a:prstGeom>
          </p:spPr>
        </p:pic>
      </p:grpSp>
      <p:pic>
        <p:nvPicPr>
          <p:cNvPr id="37" name="תמונה 16">
            <a:extLst>
              <a:ext uri="{FF2B5EF4-FFF2-40B4-BE49-F238E27FC236}">
                <a16:creationId xmlns:a16="http://schemas.microsoft.com/office/drawing/2014/main" id="{F938D015-16FD-4CEE-ACF8-48547B61C884}"/>
              </a:ext>
            </a:extLst>
          </p:cNvPr>
          <p:cNvPicPr>
            <a:picLocks noChangeAspect="1"/>
          </p:cNvPicPr>
          <p:nvPr/>
        </p:nvPicPr>
        <p:blipFill>
          <a:blip r:embed="rId5"/>
          <a:stretch>
            <a:fillRect/>
          </a:stretch>
        </p:blipFill>
        <p:spPr>
          <a:xfrm>
            <a:off x="122889" y="4330674"/>
            <a:ext cx="6496050" cy="2009942"/>
          </a:xfrm>
          <a:prstGeom prst="rect">
            <a:avLst/>
          </a:prstGeom>
        </p:spPr>
      </p:pic>
      <p:grpSp>
        <p:nvGrpSpPr>
          <p:cNvPr id="38" name="קבוצה 20">
            <a:extLst>
              <a:ext uri="{FF2B5EF4-FFF2-40B4-BE49-F238E27FC236}">
                <a16:creationId xmlns:a16="http://schemas.microsoft.com/office/drawing/2014/main" id="{4D77F495-3C63-47DC-8720-5A0B9739D94F}"/>
              </a:ext>
            </a:extLst>
          </p:cNvPr>
          <p:cNvGrpSpPr/>
          <p:nvPr/>
        </p:nvGrpSpPr>
        <p:grpSpPr>
          <a:xfrm>
            <a:off x="122889" y="1948937"/>
            <a:ext cx="6429375" cy="2845474"/>
            <a:chOff x="0" y="759172"/>
            <a:chExt cx="12192000" cy="5395861"/>
          </a:xfrm>
        </p:grpSpPr>
        <p:pic>
          <p:nvPicPr>
            <p:cNvPr id="39" name="תמונה 17">
              <a:extLst>
                <a:ext uri="{FF2B5EF4-FFF2-40B4-BE49-F238E27FC236}">
                  <a16:creationId xmlns:a16="http://schemas.microsoft.com/office/drawing/2014/main" id="{94FACA65-5A2A-4E6E-B551-CDA08A872919}"/>
                </a:ext>
              </a:extLst>
            </p:cNvPr>
            <p:cNvPicPr>
              <a:picLocks noChangeAspect="1"/>
            </p:cNvPicPr>
            <p:nvPr/>
          </p:nvPicPr>
          <p:blipFill>
            <a:blip r:embed="rId6"/>
            <a:stretch>
              <a:fillRect/>
            </a:stretch>
          </p:blipFill>
          <p:spPr>
            <a:xfrm>
              <a:off x="0" y="759172"/>
              <a:ext cx="12192000" cy="5339656"/>
            </a:xfrm>
            <a:prstGeom prst="rect">
              <a:avLst/>
            </a:prstGeom>
          </p:spPr>
        </p:pic>
        <p:pic>
          <p:nvPicPr>
            <p:cNvPr id="40" name="תמונה 19">
              <a:extLst>
                <a:ext uri="{FF2B5EF4-FFF2-40B4-BE49-F238E27FC236}">
                  <a16:creationId xmlns:a16="http://schemas.microsoft.com/office/drawing/2014/main" id="{096A8CF1-4FA8-45BA-9D67-DA0D78726195}"/>
                </a:ext>
              </a:extLst>
            </p:cNvPr>
            <p:cNvPicPr>
              <a:picLocks noChangeAspect="1"/>
            </p:cNvPicPr>
            <p:nvPr/>
          </p:nvPicPr>
          <p:blipFill rotWithShape="1">
            <a:blip r:embed="rId6"/>
            <a:srcRect l="65532" t="16821" r="30377" b="1802"/>
            <a:stretch/>
          </p:blipFill>
          <p:spPr>
            <a:xfrm>
              <a:off x="8142077" y="1809750"/>
              <a:ext cx="3621298" cy="4345283"/>
            </a:xfrm>
            <a:prstGeom prst="rect">
              <a:avLst/>
            </a:prstGeom>
          </p:spPr>
        </p:pic>
      </p:grpSp>
      <p:grpSp>
        <p:nvGrpSpPr>
          <p:cNvPr id="41" name="קבוצה 15">
            <a:extLst>
              <a:ext uri="{FF2B5EF4-FFF2-40B4-BE49-F238E27FC236}">
                <a16:creationId xmlns:a16="http://schemas.microsoft.com/office/drawing/2014/main" id="{AC8A9D7A-716E-4E67-8C22-B2ADB2EA2E3A}"/>
              </a:ext>
            </a:extLst>
          </p:cNvPr>
          <p:cNvGrpSpPr/>
          <p:nvPr/>
        </p:nvGrpSpPr>
        <p:grpSpPr>
          <a:xfrm>
            <a:off x="3986333" y="2321163"/>
            <a:ext cx="5038272" cy="2680915"/>
            <a:chOff x="0" y="43638"/>
            <a:chExt cx="12192000" cy="6419101"/>
          </a:xfrm>
        </p:grpSpPr>
        <p:pic>
          <p:nvPicPr>
            <p:cNvPr id="42" name="תמונה 11">
              <a:extLst>
                <a:ext uri="{FF2B5EF4-FFF2-40B4-BE49-F238E27FC236}">
                  <a16:creationId xmlns:a16="http://schemas.microsoft.com/office/drawing/2014/main" id="{BAB04F9C-8A15-443C-8DB1-E3E72FA37085}"/>
                </a:ext>
              </a:extLst>
            </p:cNvPr>
            <p:cNvPicPr>
              <a:picLocks noChangeAspect="1"/>
            </p:cNvPicPr>
            <p:nvPr/>
          </p:nvPicPr>
          <p:blipFill>
            <a:blip r:embed="rId7"/>
            <a:stretch>
              <a:fillRect/>
            </a:stretch>
          </p:blipFill>
          <p:spPr>
            <a:xfrm>
              <a:off x="0" y="3790345"/>
              <a:ext cx="12192000" cy="2672394"/>
            </a:xfrm>
            <a:prstGeom prst="rect">
              <a:avLst/>
            </a:prstGeom>
          </p:spPr>
        </p:pic>
        <p:pic>
          <p:nvPicPr>
            <p:cNvPr id="43" name="תמונה 12">
              <a:extLst>
                <a:ext uri="{FF2B5EF4-FFF2-40B4-BE49-F238E27FC236}">
                  <a16:creationId xmlns:a16="http://schemas.microsoft.com/office/drawing/2014/main" id="{D3CDCF5A-CFF6-4BCC-815B-02E59AF226C5}"/>
                </a:ext>
              </a:extLst>
            </p:cNvPr>
            <p:cNvPicPr>
              <a:picLocks noChangeAspect="1"/>
            </p:cNvPicPr>
            <p:nvPr/>
          </p:nvPicPr>
          <p:blipFill>
            <a:blip r:embed="rId8"/>
            <a:stretch>
              <a:fillRect/>
            </a:stretch>
          </p:blipFill>
          <p:spPr>
            <a:xfrm>
              <a:off x="0" y="43638"/>
              <a:ext cx="12192000" cy="888592"/>
            </a:xfrm>
            <a:prstGeom prst="rect">
              <a:avLst/>
            </a:prstGeom>
          </p:spPr>
        </p:pic>
        <p:pic>
          <p:nvPicPr>
            <p:cNvPr id="44" name="תמונה 14">
              <a:extLst>
                <a:ext uri="{FF2B5EF4-FFF2-40B4-BE49-F238E27FC236}">
                  <a16:creationId xmlns:a16="http://schemas.microsoft.com/office/drawing/2014/main" id="{0711BDD7-EF97-4B23-AB5D-D1432778622B}"/>
                </a:ext>
              </a:extLst>
            </p:cNvPr>
            <p:cNvPicPr>
              <a:picLocks noChangeAspect="1"/>
            </p:cNvPicPr>
            <p:nvPr/>
          </p:nvPicPr>
          <p:blipFill rotWithShape="1">
            <a:blip r:embed="rId9"/>
            <a:srcRect t="23134" b="17602"/>
            <a:stretch/>
          </p:blipFill>
          <p:spPr>
            <a:xfrm>
              <a:off x="0" y="926624"/>
              <a:ext cx="12192000" cy="2961981"/>
            </a:xfrm>
            <a:prstGeom prst="rect">
              <a:avLst/>
            </a:prstGeom>
          </p:spPr>
        </p:pic>
      </p:grpSp>
      <p:grpSp>
        <p:nvGrpSpPr>
          <p:cNvPr id="45" name="קבוצה 44">
            <a:extLst>
              <a:ext uri="{FF2B5EF4-FFF2-40B4-BE49-F238E27FC236}">
                <a16:creationId xmlns:a16="http://schemas.microsoft.com/office/drawing/2014/main" id="{A4C803A9-19FA-4392-AAAB-29CF26063528}"/>
              </a:ext>
            </a:extLst>
          </p:cNvPr>
          <p:cNvGrpSpPr/>
          <p:nvPr/>
        </p:nvGrpSpPr>
        <p:grpSpPr>
          <a:xfrm>
            <a:off x="3255968" y="3562370"/>
            <a:ext cx="5772027" cy="2774643"/>
            <a:chOff x="3255968" y="3562370"/>
            <a:chExt cx="5772027" cy="2774643"/>
          </a:xfrm>
        </p:grpSpPr>
        <p:pic>
          <p:nvPicPr>
            <p:cNvPr id="46" name="תמונה 8">
              <a:extLst>
                <a:ext uri="{FF2B5EF4-FFF2-40B4-BE49-F238E27FC236}">
                  <a16:creationId xmlns:a16="http://schemas.microsoft.com/office/drawing/2014/main" id="{5F8CB9AC-A8BE-4604-8139-0910103DF2DF}"/>
                </a:ext>
              </a:extLst>
            </p:cNvPr>
            <p:cNvPicPr>
              <a:picLocks noChangeAspect="1"/>
            </p:cNvPicPr>
            <p:nvPr/>
          </p:nvPicPr>
          <p:blipFill>
            <a:blip r:embed="rId10"/>
            <a:stretch>
              <a:fillRect/>
            </a:stretch>
          </p:blipFill>
          <p:spPr>
            <a:xfrm>
              <a:off x="3255968" y="3562370"/>
              <a:ext cx="5765143" cy="671154"/>
            </a:xfrm>
            <a:prstGeom prst="rect">
              <a:avLst/>
            </a:prstGeom>
          </p:spPr>
        </p:pic>
        <p:grpSp>
          <p:nvGrpSpPr>
            <p:cNvPr id="47" name="קבוצה 46">
              <a:extLst>
                <a:ext uri="{FF2B5EF4-FFF2-40B4-BE49-F238E27FC236}">
                  <a16:creationId xmlns:a16="http://schemas.microsoft.com/office/drawing/2014/main" id="{816FA848-9079-4323-BD03-F04A84A8DCF6}"/>
                </a:ext>
              </a:extLst>
            </p:cNvPr>
            <p:cNvGrpSpPr/>
            <p:nvPr/>
          </p:nvGrpSpPr>
          <p:grpSpPr>
            <a:xfrm>
              <a:off x="3255968" y="4192403"/>
              <a:ext cx="5772027" cy="2144610"/>
              <a:chOff x="3255968" y="4192403"/>
              <a:chExt cx="5772027" cy="2144610"/>
            </a:xfrm>
          </p:grpSpPr>
          <p:pic>
            <p:nvPicPr>
              <p:cNvPr id="48" name="תמונה 7">
                <a:extLst>
                  <a:ext uri="{FF2B5EF4-FFF2-40B4-BE49-F238E27FC236}">
                    <a16:creationId xmlns:a16="http://schemas.microsoft.com/office/drawing/2014/main" id="{B5403F04-C449-4915-A319-3F6B73912E59}"/>
                  </a:ext>
                </a:extLst>
              </p:cNvPr>
              <p:cNvPicPr>
                <a:picLocks noChangeAspect="1"/>
              </p:cNvPicPr>
              <p:nvPr/>
            </p:nvPicPr>
            <p:blipFill>
              <a:blip r:embed="rId11"/>
              <a:stretch>
                <a:fillRect/>
              </a:stretch>
            </p:blipFill>
            <p:spPr>
              <a:xfrm>
                <a:off x="3255968" y="4192403"/>
                <a:ext cx="5765143" cy="1296163"/>
              </a:xfrm>
              <a:prstGeom prst="rect">
                <a:avLst/>
              </a:prstGeom>
            </p:spPr>
          </p:pic>
          <p:pic>
            <p:nvPicPr>
              <p:cNvPr id="49" name="תמונה 9">
                <a:extLst>
                  <a:ext uri="{FF2B5EF4-FFF2-40B4-BE49-F238E27FC236}">
                    <a16:creationId xmlns:a16="http://schemas.microsoft.com/office/drawing/2014/main" id="{25001749-09EB-499B-B54B-94F744172997}"/>
                  </a:ext>
                </a:extLst>
              </p:cNvPr>
              <p:cNvPicPr>
                <a:picLocks noChangeAspect="1"/>
              </p:cNvPicPr>
              <p:nvPr/>
            </p:nvPicPr>
            <p:blipFill>
              <a:blip r:embed="rId12"/>
              <a:stretch>
                <a:fillRect/>
              </a:stretch>
            </p:blipFill>
            <p:spPr>
              <a:xfrm>
                <a:off x="3255968" y="5443245"/>
                <a:ext cx="4062624" cy="882788"/>
              </a:xfrm>
              <a:prstGeom prst="rect">
                <a:avLst/>
              </a:prstGeom>
            </p:spPr>
          </p:pic>
          <p:pic>
            <p:nvPicPr>
              <p:cNvPr id="50" name="תמונה 9">
                <a:extLst>
                  <a:ext uri="{FF2B5EF4-FFF2-40B4-BE49-F238E27FC236}">
                    <a16:creationId xmlns:a16="http://schemas.microsoft.com/office/drawing/2014/main" id="{97F7E7D3-82F3-47DF-9D6D-112D4ACC2356}"/>
                  </a:ext>
                </a:extLst>
              </p:cNvPr>
              <p:cNvPicPr>
                <a:picLocks noChangeAspect="1"/>
              </p:cNvPicPr>
              <p:nvPr/>
            </p:nvPicPr>
            <p:blipFill rotWithShape="1">
              <a:blip r:embed="rId12"/>
              <a:srcRect l="34629"/>
              <a:stretch/>
            </p:blipFill>
            <p:spPr>
              <a:xfrm>
                <a:off x="6372225" y="5442995"/>
                <a:ext cx="2655770" cy="894018"/>
              </a:xfrm>
              <a:prstGeom prst="rect">
                <a:avLst/>
              </a:prstGeom>
            </p:spPr>
          </p:pic>
        </p:grpSp>
      </p:grpSp>
    </p:spTree>
    <p:extLst>
      <p:ext uri="{BB962C8B-B14F-4D97-AF65-F5344CB8AC3E}">
        <p14:creationId xmlns:p14="http://schemas.microsoft.com/office/powerpoint/2010/main" val="227789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descr="תמונה שמכילה טקסט, לוח כיתה, צילום, אנשים&#10;&#10;התיאור נוצר באופן אוטומטי">
            <a:extLst>
              <a:ext uri="{FF2B5EF4-FFF2-40B4-BE49-F238E27FC236}">
                <a16:creationId xmlns:a16="http://schemas.microsoft.com/office/drawing/2014/main" id="{2E1ADCC3-C0D5-486E-87A7-449891AD13DE}"/>
              </a:ext>
            </a:extLst>
          </p:cNvPr>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4963250" y="3702121"/>
            <a:ext cx="4036131" cy="2387549"/>
          </a:xfrm>
          <a:prstGeom prst="rect">
            <a:avLst/>
          </a:prstGeom>
          <a:ln>
            <a:solidFill>
              <a:schemeClr val="bg1">
                <a:lumMod val="95000"/>
              </a:schemeClr>
            </a:solidFill>
          </a:ln>
        </p:spPr>
      </p:pic>
      <p:pic>
        <p:nvPicPr>
          <p:cNvPr id="1030" name="Picture 6" descr="Cellphone censorship in China">
            <a:extLst>
              <a:ext uri="{FF2B5EF4-FFF2-40B4-BE49-F238E27FC236}">
                <a16:creationId xmlns:a16="http://schemas.microsoft.com/office/drawing/2014/main" id="{8B0B8B73-6E37-4041-9126-950FF64898D4}"/>
              </a:ext>
            </a:extLst>
          </p:cNvPr>
          <p:cNvPicPr>
            <a:picLocks noChangeAspect="1" noChangeArrowheads="1"/>
          </p:cNvPicPr>
          <p:nvPr/>
        </p:nvPicPr>
        <p:blipFill rotWithShape="1">
          <a:blip r:embed="rId4" cstate="screen">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345607" y="3739021"/>
            <a:ext cx="4043171" cy="2387549"/>
          </a:xfrm>
          <a:prstGeom prst="rect">
            <a:avLst/>
          </a:prstGeom>
          <a:ln>
            <a:solidFill>
              <a:schemeClr val="bg1">
                <a:lumMod val="95000"/>
              </a:schemeClr>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DC0CEAA-3BC2-4E6C-A57A-F18093942580}"/>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4977045" y="445032"/>
            <a:ext cx="4025900" cy="23538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5847" name="TextBox 11"/>
          <p:cNvSpPr txBox="1">
            <a:spLocks noChangeArrowheads="1"/>
          </p:cNvSpPr>
          <p:nvPr/>
        </p:nvSpPr>
        <p:spPr bwMode="auto">
          <a:xfrm>
            <a:off x="348306" y="6106213"/>
            <a:ext cx="3998913" cy="830997"/>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he-IL"/>
            </a:defPPr>
            <a:lvl1pPr marR="0" lvl="0" indent="0" algn="ctr" fontAlgn="auto">
              <a:lnSpc>
                <a:spcPct val="100000"/>
              </a:lnSpc>
              <a:spcBef>
                <a:spcPct val="0"/>
              </a:spcBef>
              <a:spcAft>
                <a:spcPts val="0"/>
              </a:spcAft>
              <a:buClrTx/>
              <a:buSzTx/>
              <a:buFontTx/>
              <a:buNone/>
              <a:tabLst/>
              <a:defRPr kumimoji="0" sz="2400" b="1" i="0" u="none" strike="noStrike" kern="0" cap="none" spc="0" normalizeH="0" baseline="0">
                <a:ln>
                  <a:noFill/>
                </a:ln>
                <a:solidFill>
                  <a:schemeClr val="bg1">
                    <a:lumMod val="75000"/>
                  </a:schemeClr>
                </a:solidFill>
                <a:effectLst/>
                <a:uLnTx/>
                <a:uFillTx/>
                <a:latin typeface="Calibri" panose="020F050202020403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9pPr>
          </a:lstStyle>
          <a:p>
            <a:pPr rtl="0">
              <a:defRPr/>
            </a:pPr>
            <a:r>
              <a:rPr lang="en-US" altLang="he-IL" dirty="0"/>
              <a:t>Scene of Struggle # 3 - Authoritarianism</a:t>
            </a:r>
          </a:p>
        </p:txBody>
      </p:sp>
      <p:sp>
        <p:nvSpPr>
          <p:cNvPr id="35849" name="TextBox 13"/>
          <p:cNvSpPr txBox="1">
            <a:spLocks noChangeArrowheads="1"/>
          </p:cNvSpPr>
          <p:nvPr/>
        </p:nvSpPr>
        <p:spPr bwMode="auto">
          <a:xfrm>
            <a:off x="4968718" y="6091161"/>
            <a:ext cx="4025900" cy="461665"/>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he-IL"/>
            </a:defPPr>
            <a:lvl1pPr marR="0" lvl="0" indent="0" algn="ctr" fontAlgn="auto">
              <a:lnSpc>
                <a:spcPct val="100000"/>
              </a:lnSpc>
              <a:spcBef>
                <a:spcPct val="0"/>
              </a:spcBef>
              <a:spcAft>
                <a:spcPts val="0"/>
              </a:spcAft>
              <a:buClrTx/>
              <a:buSzTx/>
              <a:buFontTx/>
              <a:buNone/>
              <a:tabLst/>
              <a:defRPr kumimoji="0" sz="2400" b="1" i="0" u="none" strike="noStrike" kern="0" cap="none" spc="0" normalizeH="0" baseline="0">
                <a:ln>
                  <a:noFill/>
                </a:ln>
                <a:solidFill>
                  <a:schemeClr val="bg1">
                    <a:lumMod val="75000"/>
                  </a:schemeClr>
                </a:solidFill>
                <a:effectLst/>
                <a:uLnTx/>
                <a:uFillTx/>
                <a:latin typeface="Calibri" panose="020F050202020403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9pPr>
          </a:lstStyle>
          <a:p>
            <a:pPr rtl="0"/>
            <a:r>
              <a:rPr lang="en-US" altLang="he-IL" dirty="0"/>
              <a:t>Disciplines and Theories</a:t>
            </a:r>
          </a:p>
        </p:txBody>
      </p:sp>
      <p:sp>
        <p:nvSpPr>
          <p:cNvPr id="35848" name="TextBox 12"/>
          <p:cNvSpPr txBox="1">
            <a:spLocks noChangeArrowheads="1"/>
          </p:cNvSpPr>
          <p:nvPr/>
        </p:nvSpPr>
        <p:spPr bwMode="auto">
          <a:xfrm>
            <a:off x="4526996" y="2832335"/>
            <a:ext cx="4584446" cy="461665"/>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he-IL"/>
            </a:defPPr>
            <a:lvl1pPr marR="0" lvl="0" indent="0" algn="ctr" fontAlgn="auto">
              <a:lnSpc>
                <a:spcPct val="100000"/>
              </a:lnSpc>
              <a:spcBef>
                <a:spcPct val="0"/>
              </a:spcBef>
              <a:spcAft>
                <a:spcPts val="0"/>
              </a:spcAft>
              <a:buClrTx/>
              <a:buSzTx/>
              <a:buFontTx/>
              <a:buNone/>
              <a:tabLst/>
              <a:defRPr kumimoji="0" sz="2400" b="1" i="0" u="none" strike="noStrike" kern="0" cap="none" spc="0" normalizeH="0" baseline="0">
                <a:ln>
                  <a:noFill/>
                </a:ln>
                <a:solidFill>
                  <a:schemeClr val="bg1">
                    <a:lumMod val="75000"/>
                  </a:schemeClr>
                </a:solidFill>
                <a:effectLst/>
                <a:uLnTx/>
                <a:uFillTx/>
                <a:latin typeface="Calibri" panose="020F050202020403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9pPr>
          </a:lstStyle>
          <a:p>
            <a:pPr rtl="0">
              <a:defRPr/>
            </a:pPr>
            <a:r>
              <a:rPr lang="en-US" altLang="he-IL" dirty="0">
                <a:solidFill>
                  <a:schemeClr val="tx1"/>
                </a:solidFill>
              </a:rPr>
              <a:t>Scene of Struggle # 2 - Democracy</a:t>
            </a:r>
          </a:p>
        </p:txBody>
      </p:sp>
      <p:sp>
        <p:nvSpPr>
          <p:cNvPr id="2" name="AutoShape 2" descr="HD Skyfall WP for PC"/>
          <p:cNvSpPr>
            <a:spLocks noChangeAspect="1" noChangeArrowheads="1"/>
          </p:cNvSpPr>
          <p:nvPr/>
        </p:nvSpPr>
        <p:spPr bwMode="auto">
          <a:xfrm>
            <a:off x="2490765" y="373902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dirty="0"/>
          </a:p>
        </p:txBody>
      </p:sp>
      <p:sp>
        <p:nvSpPr>
          <p:cNvPr id="15" name="אליפסה 14"/>
          <p:cNvSpPr/>
          <p:nvPr/>
        </p:nvSpPr>
        <p:spPr>
          <a:xfrm>
            <a:off x="6652652" y="107689"/>
            <a:ext cx="674687" cy="674687"/>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2</a:t>
            </a:r>
          </a:p>
        </p:txBody>
      </p:sp>
      <p:sp>
        <p:nvSpPr>
          <p:cNvPr id="17" name="אליפסה 16"/>
          <p:cNvSpPr/>
          <p:nvPr/>
        </p:nvSpPr>
        <p:spPr>
          <a:xfrm>
            <a:off x="2024693" y="3569635"/>
            <a:ext cx="674687" cy="67468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3</a:t>
            </a:r>
          </a:p>
        </p:txBody>
      </p:sp>
      <p:sp>
        <p:nvSpPr>
          <p:cNvPr id="19" name="אליפסה 18"/>
          <p:cNvSpPr/>
          <p:nvPr/>
        </p:nvSpPr>
        <p:spPr>
          <a:xfrm>
            <a:off x="6644325" y="3325699"/>
            <a:ext cx="674687" cy="67468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4</a:t>
            </a:r>
          </a:p>
        </p:txBody>
      </p:sp>
      <p:pic>
        <p:nvPicPr>
          <p:cNvPr id="16" name="Picture 2" descr="Live Updates: PM Narendra Modi at G20 Osaka Summit 2019 – The Indian Wire">
            <a:extLst>
              <a:ext uri="{FF2B5EF4-FFF2-40B4-BE49-F238E27FC236}">
                <a16:creationId xmlns:a16="http://schemas.microsoft.com/office/drawing/2014/main" id="{586F73AE-0566-4175-AE54-D8588D759AEE}"/>
              </a:ext>
            </a:extLst>
          </p:cNvPr>
          <p:cNvPicPr>
            <a:picLocks noChangeAspect="1" noChangeArrowheads="1"/>
          </p:cNvPicPr>
          <p:nvPr/>
        </p:nvPicPr>
        <p:blipFill rotWithShape="1">
          <a:blip r:embed="rId6" cstate="screen">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345608" y="328683"/>
            <a:ext cx="4043170" cy="2357883"/>
          </a:xfrm>
          <a:prstGeom prst="rect">
            <a:avLst/>
          </a:prstGeom>
          <a:ln>
            <a:solidFill>
              <a:schemeClr val="bg1">
                <a:lumMod val="95000"/>
              </a:schemeClr>
            </a:solidFill>
          </a:ln>
          <a:extLst>
            <a:ext uri="{909E8E84-426E-40DD-AFC4-6F175D3DCCD1}">
              <a14:hiddenFill xmlns:a14="http://schemas.microsoft.com/office/drawing/2010/main">
                <a:solidFill>
                  <a:srgbClr val="FFFFFF"/>
                </a:solidFill>
              </a14:hiddenFill>
            </a:ext>
          </a:extLst>
        </p:spPr>
      </p:pic>
      <p:sp>
        <p:nvSpPr>
          <p:cNvPr id="18" name="TextBox 10"/>
          <p:cNvSpPr txBox="1">
            <a:spLocks noChangeArrowheads="1"/>
          </p:cNvSpPr>
          <p:nvPr/>
        </p:nvSpPr>
        <p:spPr bwMode="auto">
          <a:xfrm>
            <a:off x="-67402" y="2717196"/>
            <a:ext cx="4786586" cy="830997"/>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lvl="0" algn="ctr" rtl="0">
              <a:spcBef>
                <a:spcPct val="0"/>
              </a:spcBef>
              <a:buNone/>
              <a:defRPr/>
            </a:pPr>
            <a:r>
              <a:rPr lang="en-US" altLang="he-IL" sz="2400" b="1" kern="0" dirty="0">
                <a:solidFill>
                  <a:schemeClr val="bg1">
                    <a:lumMod val="75000"/>
                  </a:schemeClr>
                </a:solidFill>
                <a:cs typeface="+mn-cs"/>
              </a:rPr>
              <a:t>Scene of Struggle # 1 -  </a:t>
            </a:r>
          </a:p>
          <a:p>
            <a:pPr lvl="0" algn="ctr" rtl="0">
              <a:spcBef>
                <a:spcPct val="0"/>
              </a:spcBef>
              <a:buNone/>
              <a:defRPr/>
            </a:pPr>
            <a:r>
              <a:rPr lang="en-US" altLang="he-IL" sz="2400" b="1" kern="0" dirty="0">
                <a:solidFill>
                  <a:schemeClr val="bg1">
                    <a:lumMod val="75000"/>
                  </a:schemeClr>
                </a:solidFill>
                <a:cs typeface="+mn-cs"/>
              </a:rPr>
              <a:t>World Arrangement</a:t>
            </a:r>
            <a:endParaRPr lang="he-IL" altLang="he-IL" sz="2400" b="1" kern="0" dirty="0">
              <a:solidFill>
                <a:schemeClr val="bg1">
                  <a:lumMod val="75000"/>
                </a:schemeClr>
              </a:solidFill>
              <a:cs typeface="+mn-cs"/>
            </a:endParaRPr>
          </a:p>
        </p:txBody>
      </p:sp>
      <p:sp>
        <p:nvSpPr>
          <p:cNvPr id="20" name="אליפסה 2"/>
          <p:cNvSpPr/>
          <p:nvPr/>
        </p:nvSpPr>
        <p:spPr>
          <a:xfrm>
            <a:off x="1954205" y="-36385"/>
            <a:ext cx="674687" cy="67468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1</a:t>
            </a:r>
          </a:p>
        </p:txBody>
      </p:sp>
    </p:spTree>
    <p:extLst>
      <p:ext uri="{BB962C8B-B14F-4D97-AF65-F5344CB8AC3E}">
        <p14:creationId xmlns:p14="http://schemas.microsoft.com/office/powerpoint/2010/main" val="4699772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A907D8DB-3679-424B-878D-F5CE29481E76}"/>
              </a:ext>
            </a:extLst>
          </p:cNvPr>
          <p:cNvSpPr txBox="1"/>
          <p:nvPr/>
        </p:nvSpPr>
        <p:spPr>
          <a:xfrm>
            <a:off x="116505" y="53625"/>
            <a:ext cx="8755987" cy="461665"/>
          </a:xfrm>
          <a:prstGeom prst="rect">
            <a:avLst/>
          </a:prstGeom>
          <a:noFill/>
        </p:spPr>
        <p:txBody>
          <a:bodyPr wrap="none" rtlCol="1">
            <a:spAutoFit/>
          </a:bodyPr>
          <a:lstStyle>
            <a:defPPr>
              <a:defRPr lang="he-IL"/>
            </a:defPPr>
            <a:lvl1pPr>
              <a:defRPr sz="2400" b="1"/>
            </a:lvl1pPr>
          </a:lstStyle>
          <a:p>
            <a:pPr algn="l" rtl="0"/>
            <a:r>
              <a:rPr lang="en-US" altLang="he-IL" dirty="0"/>
              <a:t>Scene of </a:t>
            </a:r>
            <a:r>
              <a:rPr lang="en-US" altLang="he-IL" dirty="0" smtClean="0"/>
              <a:t>struggle </a:t>
            </a:r>
            <a:r>
              <a:rPr lang="en-US" dirty="0" smtClean="0"/>
              <a:t># </a:t>
            </a:r>
            <a:r>
              <a:rPr lang="en-US" dirty="0"/>
              <a:t>2 - The "Crisis of Liberalism" </a:t>
            </a:r>
            <a:r>
              <a:rPr lang="en-US" dirty="0" smtClean="0"/>
              <a:t>inside </a:t>
            </a:r>
            <a:r>
              <a:rPr lang="en-US" dirty="0"/>
              <a:t>Democracies</a:t>
            </a:r>
            <a:endParaRPr lang="he-IL" dirty="0"/>
          </a:p>
        </p:txBody>
      </p:sp>
      <p:pic>
        <p:nvPicPr>
          <p:cNvPr id="2050" name="Picture 2">
            <a:extLst>
              <a:ext uri="{FF2B5EF4-FFF2-40B4-BE49-F238E27FC236}">
                <a16:creationId xmlns:a16="http://schemas.microsoft.com/office/drawing/2014/main" id="{3BF31916-28C9-4C47-849E-A90094D36787}"/>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116505" y="582430"/>
            <a:ext cx="8901020" cy="4376740"/>
          </a:xfrm>
          <a:prstGeom prst="rect">
            <a:avLst/>
          </a:prstGeom>
          <a:noFill/>
          <a:extLst>
            <a:ext uri="{909E8E84-426E-40DD-AFC4-6F175D3DCCD1}">
              <a14:hiddenFill xmlns:a14="http://schemas.microsoft.com/office/drawing/2010/main">
                <a:solidFill>
                  <a:srgbClr val="FFFFFF"/>
                </a:solidFill>
              </a14:hiddenFill>
            </a:ext>
          </a:extLst>
        </p:spPr>
      </p:pic>
      <p:pic>
        <p:nvPicPr>
          <p:cNvPr id="2" name="תמונה 1">
            <a:extLst>
              <a:ext uri="{FF2B5EF4-FFF2-40B4-BE49-F238E27FC236}">
                <a16:creationId xmlns:a16="http://schemas.microsoft.com/office/drawing/2014/main" id="{E37B576F-D2E0-4B2C-B1A5-489602BAB94F}"/>
              </a:ext>
            </a:extLst>
          </p:cNvPr>
          <p:cNvPicPr>
            <a:picLocks noChangeAspect="1"/>
          </p:cNvPicPr>
          <p:nvPr/>
        </p:nvPicPr>
        <p:blipFill>
          <a:blip r:embed="rId3"/>
          <a:stretch>
            <a:fillRect/>
          </a:stretch>
        </p:blipFill>
        <p:spPr>
          <a:xfrm>
            <a:off x="0" y="5184195"/>
            <a:ext cx="9144000" cy="1358068"/>
          </a:xfrm>
          <a:prstGeom prst="rect">
            <a:avLst/>
          </a:prstGeom>
        </p:spPr>
      </p:pic>
    </p:spTree>
    <p:extLst>
      <p:ext uri="{BB962C8B-B14F-4D97-AF65-F5344CB8AC3E}">
        <p14:creationId xmlns:p14="http://schemas.microsoft.com/office/powerpoint/2010/main" val="29324513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5CCBFF78-9576-42AC-8075-798FEA6535DE}"/>
              </a:ext>
            </a:extLst>
          </p:cNvPr>
          <p:cNvPicPr>
            <a:picLocks noChangeAspect="1"/>
          </p:cNvPicPr>
          <p:nvPr/>
        </p:nvPicPr>
        <p:blipFill rotWithShape="1">
          <a:blip r:embed="rId2"/>
          <a:srcRect l="1205" t="10822" r="30428"/>
          <a:stretch/>
        </p:blipFill>
        <p:spPr>
          <a:xfrm>
            <a:off x="7280" y="1021634"/>
            <a:ext cx="9129440" cy="5422029"/>
          </a:xfrm>
          <a:prstGeom prst="rect">
            <a:avLst/>
          </a:prstGeom>
        </p:spPr>
      </p:pic>
      <p:pic>
        <p:nvPicPr>
          <p:cNvPr id="4" name="תמונה 3">
            <a:extLst>
              <a:ext uri="{FF2B5EF4-FFF2-40B4-BE49-F238E27FC236}">
                <a16:creationId xmlns:a16="http://schemas.microsoft.com/office/drawing/2014/main" id="{DF9C9079-E4BA-42EA-AC17-44599F5BB8D7}"/>
              </a:ext>
            </a:extLst>
          </p:cNvPr>
          <p:cNvPicPr>
            <a:picLocks noChangeAspect="1"/>
          </p:cNvPicPr>
          <p:nvPr/>
        </p:nvPicPr>
        <p:blipFill>
          <a:blip r:embed="rId3"/>
          <a:stretch>
            <a:fillRect/>
          </a:stretch>
        </p:blipFill>
        <p:spPr>
          <a:xfrm>
            <a:off x="-7280" y="414338"/>
            <a:ext cx="9144000" cy="680372"/>
          </a:xfrm>
          <a:prstGeom prst="rect">
            <a:avLst/>
          </a:prstGeom>
        </p:spPr>
      </p:pic>
      <p:sp>
        <p:nvSpPr>
          <p:cNvPr id="3" name="TextBox 6">
            <a:extLst>
              <a:ext uri="{FF2B5EF4-FFF2-40B4-BE49-F238E27FC236}">
                <a16:creationId xmlns:a16="http://schemas.microsoft.com/office/drawing/2014/main" id="{75A698FA-F3B0-40F9-B823-0C2CE93033F3}"/>
              </a:ext>
            </a:extLst>
          </p:cNvPr>
          <p:cNvSpPr txBox="1"/>
          <p:nvPr/>
        </p:nvSpPr>
        <p:spPr>
          <a:xfrm>
            <a:off x="251520" y="-47327"/>
            <a:ext cx="5438155" cy="461665"/>
          </a:xfrm>
          <a:prstGeom prst="rect">
            <a:avLst/>
          </a:prstGeom>
          <a:noFill/>
        </p:spPr>
        <p:txBody>
          <a:bodyPr wrap="none" rtlCol="1">
            <a:spAutoFit/>
          </a:bodyPr>
          <a:lstStyle>
            <a:defPPr>
              <a:defRPr lang="he-IL"/>
            </a:defPPr>
            <a:lvl1pPr>
              <a:defRPr sz="2400" b="1"/>
            </a:lvl1pPr>
          </a:lstStyle>
          <a:p>
            <a:pPr algn="l" rtl="0"/>
            <a:r>
              <a:rPr lang="en-US" dirty="0" smtClean="0"/>
              <a:t>Putin- </a:t>
            </a:r>
            <a:r>
              <a:rPr lang="en-US" dirty="0" smtClean="0"/>
              <a:t>“L</a:t>
            </a:r>
            <a:r>
              <a:rPr lang="en-US" dirty="0" smtClean="0"/>
              <a:t>iberalism </a:t>
            </a:r>
            <a:r>
              <a:rPr lang="en-US" dirty="0" smtClean="0"/>
              <a:t>has </a:t>
            </a:r>
            <a:r>
              <a:rPr lang="en-US" dirty="0" smtClean="0"/>
              <a:t>become Obsolete" </a:t>
            </a:r>
            <a:endParaRPr lang="he-IL" dirty="0"/>
          </a:p>
        </p:txBody>
      </p:sp>
    </p:spTree>
    <p:extLst>
      <p:ext uri="{BB962C8B-B14F-4D97-AF65-F5344CB8AC3E}">
        <p14:creationId xmlns:p14="http://schemas.microsoft.com/office/powerpoint/2010/main" val="197367154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ª××¦××ª ×ª××× × ×¢×××¨ âªsend eu 50 every dayâ¬â">
            <a:extLst>
              <a:ext uri="{FF2B5EF4-FFF2-40B4-BE49-F238E27FC236}">
                <a16:creationId xmlns:a16="http://schemas.microsoft.com/office/drawing/2014/main" id="{F5EAA16B-F3FB-47CA-8A9D-FEB548A20C58}"/>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414338"/>
            <a:ext cx="9144000" cy="60293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6">
            <a:extLst>
              <a:ext uri="{FF2B5EF4-FFF2-40B4-BE49-F238E27FC236}">
                <a16:creationId xmlns:a16="http://schemas.microsoft.com/office/drawing/2014/main" id="{6F42B909-89CB-4AD0-B2ED-79F19D127B0E}"/>
              </a:ext>
            </a:extLst>
          </p:cNvPr>
          <p:cNvSpPr txBox="1"/>
          <p:nvPr/>
        </p:nvSpPr>
        <p:spPr>
          <a:xfrm>
            <a:off x="151686" y="-47327"/>
            <a:ext cx="4420314" cy="461665"/>
          </a:xfrm>
          <a:prstGeom prst="rect">
            <a:avLst/>
          </a:prstGeom>
          <a:noFill/>
        </p:spPr>
        <p:txBody>
          <a:bodyPr wrap="none" rtlCol="1">
            <a:spAutoFit/>
          </a:bodyPr>
          <a:lstStyle>
            <a:defPPr>
              <a:defRPr lang="he-IL"/>
            </a:defPPr>
            <a:lvl1pPr>
              <a:defRPr sz="2400" b="1"/>
            </a:lvl1pPr>
          </a:lstStyle>
          <a:p>
            <a:r>
              <a:rPr lang="en-US" dirty="0" smtClean="0"/>
              <a:t>The </a:t>
            </a:r>
            <a:r>
              <a:rPr lang="en-US" dirty="0" err="1" smtClean="0"/>
              <a:t>Brexit</a:t>
            </a:r>
            <a:r>
              <a:rPr lang="en-US" dirty="0" smtClean="0"/>
              <a:t> </a:t>
            </a:r>
            <a:r>
              <a:rPr lang="en-US" dirty="0"/>
              <a:t>in the </a:t>
            </a:r>
            <a:r>
              <a:rPr lang="en-US" dirty="0" smtClean="0"/>
              <a:t>United Kingdom</a:t>
            </a:r>
            <a:endParaRPr lang="he-IL" dirty="0"/>
          </a:p>
        </p:txBody>
      </p:sp>
    </p:spTree>
    <p:extLst>
      <p:ext uri="{BB962C8B-B14F-4D97-AF65-F5344CB8AC3E}">
        <p14:creationId xmlns:p14="http://schemas.microsoft.com/office/powerpoint/2010/main" val="181162052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6F42B909-89CB-4AD0-B2ED-79F19D127B0E}"/>
              </a:ext>
            </a:extLst>
          </p:cNvPr>
          <p:cNvSpPr txBox="1"/>
          <p:nvPr/>
        </p:nvSpPr>
        <p:spPr>
          <a:xfrm>
            <a:off x="206515" y="-26044"/>
            <a:ext cx="2362122" cy="461665"/>
          </a:xfrm>
          <a:prstGeom prst="rect">
            <a:avLst/>
          </a:prstGeom>
          <a:noFill/>
        </p:spPr>
        <p:txBody>
          <a:bodyPr wrap="none" rtlCol="1">
            <a:spAutoFit/>
          </a:bodyPr>
          <a:lstStyle>
            <a:defPPr>
              <a:defRPr lang="he-IL"/>
            </a:defPPr>
            <a:lvl1pPr>
              <a:defRPr sz="2400" b="1"/>
            </a:lvl1pPr>
          </a:lstStyle>
          <a:p>
            <a:pPr algn="l" rtl="0"/>
            <a:r>
              <a:rPr lang="en-US" dirty="0" smtClean="0"/>
              <a:t>Trump’s Election </a:t>
            </a:r>
            <a:endParaRPr lang="he-IL" dirty="0"/>
          </a:p>
        </p:txBody>
      </p:sp>
      <p:pic>
        <p:nvPicPr>
          <p:cNvPr id="5" name="Picture 4" descr="×ª××¦××ª ×ª××× × ×¢×××¨ âªbreaking trump was elected presidentâ¬â">
            <a:extLst>
              <a:ext uri="{FF2B5EF4-FFF2-40B4-BE49-F238E27FC236}">
                <a16:creationId xmlns:a16="http://schemas.microsoft.com/office/drawing/2014/main" id="{E4C848C7-B1CD-4578-B739-0FC477C42B11}"/>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14184" y="435621"/>
            <a:ext cx="9144000" cy="6005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24317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6F42B909-89CB-4AD0-B2ED-79F19D127B0E}"/>
              </a:ext>
            </a:extLst>
          </p:cNvPr>
          <p:cNvSpPr txBox="1"/>
          <p:nvPr/>
        </p:nvSpPr>
        <p:spPr>
          <a:xfrm>
            <a:off x="14355" y="0"/>
            <a:ext cx="8384603" cy="430887"/>
          </a:xfrm>
          <a:prstGeom prst="rect">
            <a:avLst/>
          </a:prstGeom>
          <a:noFill/>
        </p:spPr>
        <p:txBody>
          <a:bodyPr wrap="none" rtlCol="1">
            <a:spAutoFit/>
          </a:bodyPr>
          <a:lstStyle>
            <a:defPPr>
              <a:defRPr lang="he-IL"/>
            </a:defPPr>
            <a:lvl1pPr>
              <a:defRPr sz="2400" b="1"/>
            </a:lvl1pPr>
          </a:lstStyle>
          <a:p>
            <a:pPr algn="l" rtl="0"/>
            <a:r>
              <a:rPr lang="en-US" sz="2200" dirty="0" smtClean="0"/>
              <a:t>The Strengthening of the </a:t>
            </a:r>
            <a:r>
              <a:rPr lang="en-US" sz="2200" dirty="0"/>
              <a:t>Left Wing </a:t>
            </a:r>
            <a:r>
              <a:rPr lang="en-US" sz="2200" dirty="0" smtClean="0"/>
              <a:t>in </a:t>
            </a:r>
            <a:r>
              <a:rPr lang="en-US" sz="2200" dirty="0"/>
              <a:t>the Democratic Party in the </a:t>
            </a:r>
            <a:r>
              <a:rPr lang="en-US" sz="2200" dirty="0" smtClean="0"/>
              <a:t>USA</a:t>
            </a:r>
            <a:endParaRPr lang="he-IL" sz="2200" dirty="0"/>
          </a:p>
        </p:txBody>
      </p:sp>
      <p:pic>
        <p:nvPicPr>
          <p:cNvPr id="5" name="תמונה 4" descr="תמונה שמכילה שלט, איש, עמידה, חזית&#10;&#10;התיאור נוצר באופן אוטומטי">
            <a:extLst>
              <a:ext uri="{FF2B5EF4-FFF2-40B4-BE49-F238E27FC236}">
                <a16:creationId xmlns:a16="http://schemas.microsoft.com/office/drawing/2014/main" id="{315E2329-B965-4149-B7EA-5303A36CD0B0}"/>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414338"/>
            <a:ext cx="9144000" cy="6029325"/>
          </a:xfrm>
          <a:prstGeom prst="rect">
            <a:avLst/>
          </a:prstGeom>
        </p:spPr>
      </p:pic>
    </p:spTree>
    <p:extLst>
      <p:ext uri="{BB962C8B-B14F-4D97-AF65-F5344CB8AC3E}">
        <p14:creationId xmlns:p14="http://schemas.microsoft.com/office/powerpoint/2010/main" val="37747630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6F42B909-89CB-4AD0-B2ED-79F19D127B0E}"/>
              </a:ext>
            </a:extLst>
          </p:cNvPr>
          <p:cNvSpPr txBox="1"/>
          <p:nvPr/>
        </p:nvSpPr>
        <p:spPr>
          <a:xfrm>
            <a:off x="161510" y="-47327"/>
            <a:ext cx="2272417" cy="461665"/>
          </a:xfrm>
          <a:prstGeom prst="rect">
            <a:avLst/>
          </a:prstGeom>
          <a:noFill/>
        </p:spPr>
        <p:txBody>
          <a:bodyPr wrap="none" rtlCol="1">
            <a:spAutoFit/>
          </a:bodyPr>
          <a:lstStyle>
            <a:defPPr>
              <a:defRPr lang="he-IL"/>
            </a:defPPr>
            <a:lvl1pPr>
              <a:defRPr sz="2400" b="1"/>
            </a:lvl1pPr>
          </a:lstStyle>
          <a:p>
            <a:pPr algn="l" rtl="0"/>
            <a:r>
              <a:rPr lang="en-US" dirty="0"/>
              <a:t>Populist </a:t>
            </a:r>
            <a:r>
              <a:rPr lang="en-US" dirty="0" smtClean="0"/>
              <a:t>Leaders</a:t>
            </a:r>
            <a:endParaRPr lang="he-IL" dirty="0"/>
          </a:p>
        </p:txBody>
      </p:sp>
      <p:pic>
        <p:nvPicPr>
          <p:cNvPr id="2050" name="Picture 2" descr="Constitutional Indentity in Hungary is whatever Viktor Orbán wants it to be">
            <a:extLst>
              <a:ext uri="{FF2B5EF4-FFF2-40B4-BE49-F238E27FC236}">
                <a16:creationId xmlns:a16="http://schemas.microsoft.com/office/drawing/2014/main" id="{D195E21B-244C-469A-B403-314D47623B88}"/>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414338"/>
            <a:ext cx="9144000" cy="6029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21831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2884ED07-FA0E-4DCB-A951-6FEC9C9595D2}"/>
              </a:ext>
            </a:extLst>
          </p:cNvPr>
          <p:cNvSpPr txBox="1"/>
          <p:nvPr/>
        </p:nvSpPr>
        <p:spPr>
          <a:xfrm>
            <a:off x="484293" y="38987"/>
            <a:ext cx="2986202" cy="461665"/>
          </a:xfrm>
          <a:prstGeom prst="rect">
            <a:avLst/>
          </a:prstGeom>
          <a:noFill/>
        </p:spPr>
        <p:txBody>
          <a:bodyPr wrap="none" rtlCol="1">
            <a:spAutoFit/>
          </a:bodyPr>
          <a:lstStyle>
            <a:defPPr>
              <a:defRPr lang="he-IL"/>
            </a:defPPr>
            <a:lvl1pPr>
              <a:defRPr sz="2400" b="1"/>
            </a:lvl1pPr>
          </a:lstStyle>
          <a:p>
            <a:r>
              <a:rPr lang="en-US" dirty="0" smtClean="0"/>
              <a:t>“I-</a:t>
            </a:r>
            <a:r>
              <a:rPr lang="en-US" dirty="0" smtClean="0"/>
              <a:t>L</a:t>
            </a:r>
            <a:r>
              <a:rPr lang="en-US" dirty="0" smtClean="0"/>
              <a:t>iberal Democracy”</a:t>
            </a:r>
            <a:endParaRPr lang="he-IL" dirty="0"/>
          </a:p>
        </p:txBody>
      </p:sp>
      <p:pic>
        <p:nvPicPr>
          <p:cNvPr id="4" name="תמונה 3">
            <a:extLst>
              <a:ext uri="{FF2B5EF4-FFF2-40B4-BE49-F238E27FC236}">
                <a16:creationId xmlns:a16="http://schemas.microsoft.com/office/drawing/2014/main" id="{168574FA-539C-464B-A08C-F4FDFF843770}"/>
              </a:ext>
            </a:extLst>
          </p:cNvPr>
          <p:cNvPicPr>
            <a:picLocks noChangeAspect="1"/>
          </p:cNvPicPr>
          <p:nvPr/>
        </p:nvPicPr>
        <p:blipFill>
          <a:blip r:embed="rId2"/>
          <a:stretch>
            <a:fillRect/>
          </a:stretch>
        </p:blipFill>
        <p:spPr>
          <a:xfrm>
            <a:off x="0" y="423939"/>
            <a:ext cx="9144000" cy="4428668"/>
          </a:xfrm>
          <a:prstGeom prst="rect">
            <a:avLst/>
          </a:prstGeom>
        </p:spPr>
      </p:pic>
      <p:pic>
        <p:nvPicPr>
          <p:cNvPr id="5" name="תמונה 4">
            <a:extLst>
              <a:ext uri="{FF2B5EF4-FFF2-40B4-BE49-F238E27FC236}">
                <a16:creationId xmlns:a16="http://schemas.microsoft.com/office/drawing/2014/main" id="{162EE5F7-1673-4497-85E2-D184D23253C0}"/>
              </a:ext>
            </a:extLst>
          </p:cNvPr>
          <p:cNvPicPr>
            <a:picLocks noChangeAspect="1"/>
          </p:cNvPicPr>
          <p:nvPr/>
        </p:nvPicPr>
        <p:blipFill rotWithShape="1">
          <a:blip r:embed="rId3"/>
          <a:srcRect l="4487" b="6835"/>
          <a:stretch/>
        </p:blipFill>
        <p:spPr>
          <a:xfrm>
            <a:off x="-1" y="2393885"/>
            <a:ext cx="9015499" cy="4040176"/>
          </a:xfrm>
          <a:prstGeom prst="rect">
            <a:avLst/>
          </a:prstGeom>
        </p:spPr>
      </p:pic>
      <p:sp>
        <p:nvSpPr>
          <p:cNvPr id="6" name="מלבן 5">
            <a:extLst>
              <a:ext uri="{FF2B5EF4-FFF2-40B4-BE49-F238E27FC236}">
                <a16:creationId xmlns:a16="http://schemas.microsoft.com/office/drawing/2014/main" id="{C05BA412-D5FC-4CB4-A6AA-8493F8A45DE5}"/>
              </a:ext>
            </a:extLst>
          </p:cNvPr>
          <p:cNvSpPr/>
          <p:nvPr/>
        </p:nvSpPr>
        <p:spPr>
          <a:xfrm>
            <a:off x="5742130" y="2303875"/>
            <a:ext cx="2880320" cy="44286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מלבן 6">
            <a:extLst>
              <a:ext uri="{FF2B5EF4-FFF2-40B4-BE49-F238E27FC236}">
                <a16:creationId xmlns:a16="http://schemas.microsoft.com/office/drawing/2014/main" id="{FC58FBF6-CCD8-4682-8ED4-DD2F575D023C}"/>
              </a:ext>
            </a:extLst>
          </p:cNvPr>
          <p:cNvSpPr/>
          <p:nvPr/>
        </p:nvSpPr>
        <p:spPr>
          <a:xfrm>
            <a:off x="5922150" y="461665"/>
            <a:ext cx="2880320" cy="4273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7">
            <a:extLst>
              <a:ext uri="{FF2B5EF4-FFF2-40B4-BE49-F238E27FC236}">
                <a16:creationId xmlns:a16="http://schemas.microsoft.com/office/drawing/2014/main" id="{03CD905E-A410-4C4A-85E7-609857A90937}"/>
              </a:ext>
            </a:extLst>
          </p:cNvPr>
          <p:cNvSpPr/>
          <p:nvPr/>
        </p:nvSpPr>
        <p:spPr>
          <a:xfrm>
            <a:off x="60367" y="462457"/>
            <a:ext cx="2880320" cy="5053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9" name="תמונה 8">
            <a:extLst>
              <a:ext uri="{FF2B5EF4-FFF2-40B4-BE49-F238E27FC236}">
                <a16:creationId xmlns:a16="http://schemas.microsoft.com/office/drawing/2014/main" id="{81DCBE54-E5EE-4D6F-80CC-102A5A8E99F2}"/>
              </a:ext>
            </a:extLst>
          </p:cNvPr>
          <p:cNvPicPr>
            <a:picLocks noChangeAspect="1"/>
          </p:cNvPicPr>
          <p:nvPr/>
        </p:nvPicPr>
        <p:blipFill>
          <a:blip r:embed="rId4"/>
          <a:stretch>
            <a:fillRect/>
          </a:stretch>
        </p:blipFill>
        <p:spPr>
          <a:xfrm>
            <a:off x="108960" y="982866"/>
            <a:ext cx="1537715" cy="330900"/>
          </a:xfrm>
          <a:prstGeom prst="rect">
            <a:avLst/>
          </a:prstGeom>
        </p:spPr>
      </p:pic>
    </p:spTree>
    <p:extLst>
      <p:ext uri="{BB962C8B-B14F-4D97-AF65-F5344CB8AC3E}">
        <p14:creationId xmlns:p14="http://schemas.microsoft.com/office/powerpoint/2010/main" val="63006523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descr="תמונה שמכילה אדם, חוץ, קהל, אנשים&#10;&#10;התיאור נוצר באופן אוטומטי">
            <a:extLst>
              <a:ext uri="{FF2B5EF4-FFF2-40B4-BE49-F238E27FC236}">
                <a16:creationId xmlns:a16="http://schemas.microsoft.com/office/drawing/2014/main" id="{356E61B6-96C4-40B2-83CD-C20C028BF158}"/>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414338"/>
            <a:ext cx="9144000" cy="6029325"/>
          </a:xfrm>
          <a:prstGeom prst="rect">
            <a:avLst/>
          </a:prstGeom>
        </p:spPr>
      </p:pic>
      <p:sp>
        <p:nvSpPr>
          <p:cNvPr id="5" name="TextBox 6">
            <a:extLst>
              <a:ext uri="{FF2B5EF4-FFF2-40B4-BE49-F238E27FC236}">
                <a16:creationId xmlns:a16="http://schemas.microsoft.com/office/drawing/2014/main" id="{FE1739C2-9E76-4A21-8FBE-AD95E0040EA2}"/>
              </a:ext>
            </a:extLst>
          </p:cNvPr>
          <p:cNvSpPr txBox="1"/>
          <p:nvPr/>
        </p:nvSpPr>
        <p:spPr>
          <a:xfrm>
            <a:off x="116505" y="-69424"/>
            <a:ext cx="8470845" cy="461665"/>
          </a:xfrm>
          <a:prstGeom prst="rect">
            <a:avLst/>
          </a:prstGeom>
          <a:noFill/>
        </p:spPr>
        <p:txBody>
          <a:bodyPr wrap="none" rtlCol="1">
            <a:spAutoFit/>
          </a:bodyPr>
          <a:lstStyle>
            <a:defPPr>
              <a:defRPr lang="he-IL"/>
            </a:defPPr>
            <a:lvl1pPr>
              <a:defRPr sz="2400" b="1"/>
            </a:lvl1pPr>
          </a:lstStyle>
          <a:p>
            <a:pPr algn="l" rtl="0"/>
            <a:r>
              <a:rPr lang="en-US" dirty="0"/>
              <a:t>A </a:t>
            </a:r>
            <a:r>
              <a:rPr lang="en-US" dirty="0"/>
              <a:t>P</a:t>
            </a:r>
            <a:r>
              <a:rPr lang="en-US" dirty="0" smtClean="0"/>
              <a:t>opular Revolt </a:t>
            </a:r>
            <a:r>
              <a:rPr lang="en-US" dirty="0"/>
              <a:t>against </a:t>
            </a:r>
            <a:r>
              <a:rPr lang="en-US" dirty="0" smtClean="0"/>
              <a:t>Elites</a:t>
            </a:r>
            <a:r>
              <a:rPr lang="en-US" dirty="0"/>
              <a:t>, </a:t>
            </a:r>
            <a:r>
              <a:rPr lang="en-US" dirty="0" smtClean="0"/>
              <a:t>Globalization </a:t>
            </a:r>
            <a:r>
              <a:rPr lang="en-US" dirty="0"/>
              <a:t>and the </a:t>
            </a:r>
            <a:r>
              <a:rPr lang="en-US" dirty="0"/>
              <a:t>L</a:t>
            </a:r>
            <a:r>
              <a:rPr lang="en-US" dirty="0" smtClean="0"/>
              <a:t>iberal Idea</a:t>
            </a:r>
            <a:endParaRPr lang="he-IL" dirty="0"/>
          </a:p>
        </p:txBody>
      </p:sp>
    </p:spTree>
    <p:extLst>
      <p:ext uri="{BB962C8B-B14F-4D97-AF65-F5344CB8AC3E}">
        <p14:creationId xmlns:p14="http://schemas.microsoft.com/office/powerpoint/2010/main" val="74299809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descr="תמונה שמכילה טקסט, לוח כיתה, צילום, אנשים&#10;&#10;התיאור נוצר באופן אוטומטי">
            <a:extLst>
              <a:ext uri="{FF2B5EF4-FFF2-40B4-BE49-F238E27FC236}">
                <a16:creationId xmlns:a16="http://schemas.microsoft.com/office/drawing/2014/main" id="{2E1ADCC3-C0D5-486E-87A7-449891AD13DE}"/>
              </a:ext>
            </a:extLst>
          </p:cNvPr>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4963250" y="3702121"/>
            <a:ext cx="4036131" cy="2387549"/>
          </a:xfrm>
          <a:prstGeom prst="rect">
            <a:avLst/>
          </a:prstGeom>
          <a:ln>
            <a:solidFill>
              <a:schemeClr val="bg1">
                <a:lumMod val="95000"/>
              </a:schemeClr>
            </a:solidFill>
          </a:ln>
        </p:spPr>
      </p:pic>
      <p:pic>
        <p:nvPicPr>
          <p:cNvPr id="1030" name="Picture 6" descr="Cellphone censorship in China">
            <a:extLst>
              <a:ext uri="{FF2B5EF4-FFF2-40B4-BE49-F238E27FC236}">
                <a16:creationId xmlns:a16="http://schemas.microsoft.com/office/drawing/2014/main" id="{8B0B8B73-6E37-4041-9126-950FF64898D4}"/>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345607" y="3739021"/>
            <a:ext cx="4043171" cy="2387549"/>
          </a:xfrm>
          <a:prstGeom prst="rect">
            <a:avLst/>
          </a:prstGeom>
          <a:solidFill>
            <a:schemeClr val="tx1"/>
          </a:solidFill>
          <a:ln>
            <a:solidFill>
              <a:schemeClr val="bg1"/>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DC0CEAA-3BC2-4E6C-A57A-F18093942580}"/>
              </a:ext>
            </a:extLst>
          </p:cNvPr>
          <p:cNvPicPr>
            <a:picLocks noChangeAspect="1" noChangeArrowheads="1"/>
          </p:cNvPicPr>
          <p:nvPr/>
        </p:nvPicPr>
        <p:blipFill rotWithShape="1">
          <a:blip r:embed="rId5" cstate="screen">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4977045" y="445032"/>
            <a:ext cx="4025900" cy="2353898"/>
          </a:xfrm>
          <a:prstGeom prst="rect">
            <a:avLst/>
          </a:prstGeom>
          <a:ln>
            <a:solidFill>
              <a:schemeClr val="bg1">
                <a:lumMod val="95000"/>
              </a:schemeClr>
            </a:solidFill>
          </a:ln>
          <a:extLst>
            <a:ext uri="{909E8E84-426E-40DD-AFC4-6F175D3DCCD1}">
              <a14:hiddenFill xmlns:a14="http://schemas.microsoft.com/office/drawing/2010/main">
                <a:solidFill>
                  <a:srgbClr val="FFFFFF"/>
                </a:solidFill>
              </a14:hiddenFill>
            </a:ext>
          </a:extLst>
        </p:spPr>
      </p:pic>
      <p:sp>
        <p:nvSpPr>
          <p:cNvPr id="35847" name="TextBox 11"/>
          <p:cNvSpPr txBox="1">
            <a:spLocks noChangeArrowheads="1"/>
          </p:cNvSpPr>
          <p:nvPr/>
        </p:nvSpPr>
        <p:spPr bwMode="auto">
          <a:xfrm>
            <a:off x="348306" y="6106213"/>
            <a:ext cx="3998913" cy="830997"/>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he-IL"/>
            </a:defPPr>
            <a:lvl1pPr marR="0" lvl="0" indent="0" algn="ctr" fontAlgn="auto">
              <a:lnSpc>
                <a:spcPct val="100000"/>
              </a:lnSpc>
              <a:spcBef>
                <a:spcPct val="0"/>
              </a:spcBef>
              <a:spcAft>
                <a:spcPts val="0"/>
              </a:spcAft>
              <a:buClrTx/>
              <a:buSzTx/>
              <a:buFontTx/>
              <a:buNone/>
              <a:tabLst/>
              <a:defRPr kumimoji="0" sz="2400" b="1" i="0" u="none" strike="noStrike" kern="0" cap="none" spc="0" normalizeH="0" baseline="0">
                <a:ln>
                  <a:noFill/>
                </a:ln>
                <a:solidFill>
                  <a:schemeClr val="bg1">
                    <a:lumMod val="75000"/>
                  </a:schemeClr>
                </a:solidFill>
                <a:effectLst/>
                <a:uLnTx/>
                <a:uFillTx/>
                <a:latin typeface="Calibri" panose="020F050202020403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9pPr>
          </a:lstStyle>
          <a:p>
            <a:pPr rtl="0">
              <a:defRPr/>
            </a:pPr>
            <a:r>
              <a:rPr lang="en-US" altLang="he-IL" dirty="0">
                <a:solidFill>
                  <a:schemeClr val="tx1"/>
                </a:solidFill>
              </a:rPr>
              <a:t>Scene of Struggle # 3 - Authoritarianism</a:t>
            </a:r>
          </a:p>
        </p:txBody>
      </p:sp>
      <p:sp>
        <p:nvSpPr>
          <p:cNvPr id="35849" name="TextBox 13"/>
          <p:cNvSpPr txBox="1">
            <a:spLocks noChangeArrowheads="1"/>
          </p:cNvSpPr>
          <p:nvPr/>
        </p:nvSpPr>
        <p:spPr bwMode="auto">
          <a:xfrm>
            <a:off x="4968718" y="6091161"/>
            <a:ext cx="4025900" cy="461665"/>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he-IL"/>
            </a:defPPr>
            <a:lvl1pPr marR="0" lvl="0" indent="0" algn="ctr" fontAlgn="auto">
              <a:lnSpc>
                <a:spcPct val="100000"/>
              </a:lnSpc>
              <a:spcBef>
                <a:spcPct val="0"/>
              </a:spcBef>
              <a:spcAft>
                <a:spcPts val="0"/>
              </a:spcAft>
              <a:buClrTx/>
              <a:buSzTx/>
              <a:buFontTx/>
              <a:buNone/>
              <a:tabLst/>
              <a:defRPr kumimoji="0" sz="2400" b="1" i="0" u="none" strike="noStrike" kern="0" cap="none" spc="0" normalizeH="0" baseline="0">
                <a:ln>
                  <a:noFill/>
                </a:ln>
                <a:solidFill>
                  <a:schemeClr val="bg1">
                    <a:lumMod val="75000"/>
                  </a:schemeClr>
                </a:solidFill>
                <a:effectLst/>
                <a:uLnTx/>
                <a:uFillTx/>
                <a:latin typeface="Calibri" panose="020F050202020403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9pPr>
          </a:lstStyle>
          <a:p>
            <a:pPr rtl="0"/>
            <a:r>
              <a:rPr lang="en-US" altLang="he-IL" dirty="0"/>
              <a:t>Disciplines and Theories</a:t>
            </a:r>
          </a:p>
        </p:txBody>
      </p:sp>
      <p:sp>
        <p:nvSpPr>
          <p:cNvPr id="35848" name="TextBox 12"/>
          <p:cNvSpPr txBox="1">
            <a:spLocks noChangeArrowheads="1"/>
          </p:cNvSpPr>
          <p:nvPr/>
        </p:nvSpPr>
        <p:spPr bwMode="auto">
          <a:xfrm>
            <a:off x="4526996" y="2832335"/>
            <a:ext cx="4584446" cy="461665"/>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he-IL"/>
            </a:defPPr>
            <a:lvl1pPr marR="0" lvl="0" indent="0" algn="ctr" fontAlgn="auto">
              <a:lnSpc>
                <a:spcPct val="100000"/>
              </a:lnSpc>
              <a:spcBef>
                <a:spcPct val="0"/>
              </a:spcBef>
              <a:spcAft>
                <a:spcPts val="0"/>
              </a:spcAft>
              <a:buClrTx/>
              <a:buSzTx/>
              <a:buFontTx/>
              <a:buNone/>
              <a:tabLst/>
              <a:defRPr kumimoji="0" sz="2400" b="1" i="0" u="none" strike="noStrike" kern="0" cap="none" spc="0" normalizeH="0" baseline="0">
                <a:ln>
                  <a:noFill/>
                </a:ln>
                <a:solidFill>
                  <a:schemeClr val="bg1">
                    <a:lumMod val="75000"/>
                  </a:schemeClr>
                </a:solidFill>
                <a:effectLst/>
                <a:uLnTx/>
                <a:uFillTx/>
                <a:latin typeface="Calibri" panose="020F050202020403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9pPr>
          </a:lstStyle>
          <a:p>
            <a:pPr rtl="0">
              <a:defRPr/>
            </a:pPr>
            <a:r>
              <a:rPr lang="en-US" altLang="he-IL" dirty="0"/>
              <a:t>Scene of Struggle # 2 - Democracy</a:t>
            </a:r>
          </a:p>
        </p:txBody>
      </p:sp>
      <p:sp>
        <p:nvSpPr>
          <p:cNvPr id="2" name="AutoShape 2" descr="HD Skyfall WP for PC"/>
          <p:cNvSpPr>
            <a:spLocks noChangeAspect="1" noChangeArrowheads="1"/>
          </p:cNvSpPr>
          <p:nvPr/>
        </p:nvSpPr>
        <p:spPr bwMode="auto">
          <a:xfrm>
            <a:off x="2490765" y="373902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dirty="0"/>
          </a:p>
        </p:txBody>
      </p:sp>
      <p:sp>
        <p:nvSpPr>
          <p:cNvPr id="15" name="אליפסה 14"/>
          <p:cNvSpPr/>
          <p:nvPr/>
        </p:nvSpPr>
        <p:spPr>
          <a:xfrm>
            <a:off x="6652652" y="107689"/>
            <a:ext cx="674687" cy="67468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2</a:t>
            </a:r>
          </a:p>
        </p:txBody>
      </p:sp>
      <p:sp>
        <p:nvSpPr>
          <p:cNvPr id="17" name="אליפסה 16"/>
          <p:cNvSpPr/>
          <p:nvPr/>
        </p:nvSpPr>
        <p:spPr>
          <a:xfrm>
            <a:off x="2024693" y="3569635"/>
            <a:ext cx="674687" cy="674687"/>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3</a:t>
            </a:r>
          </a:p>
        </p:txBody>
      </p:sp>
      <p:sp>
        <p:nvSpPr>
          <p:cNvPr id="19" name="אליפסה 18"/>
          <p:cNvSpPr/>
          <p:nvPr/>
        </p:nvSpPr>
        <p:spPr>
          <a:xfrm>
            <a:off x="6644325" y="3325699"/>
            <a:ext cx="674687" cy="67468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4</a:t>
            </a:r>
          </a:p>
        </p:txBody>
      </p:sp>
      <p:pic>
        <p:nvPicPr>
          <p:cNvPr id="16" name="Picture 2" descr="Live Updates: PM Narendra Modi at G20 Osaka Summit 2019 – The Indian Wire">
            <a:extLst>
              <a:ext uri="{FF2B5EF4-FFF2-40B4-BE49-F238E27FC236}">
                <a16:creationId xmlns:a16="http://schemas.microsoft.com/office/drawing/2014/main" id="{586F73AE-0566-4175-AE54-D8588D759AEE}"/>
              </a:ext>
            </a:extLst>
          </p:cNvPr>
          <p:cNvPicPr>
            <a:picLocks noChangeAspect="1" noChangeArrowheads="1"/>
          </p:cNvPicPr>
          <p:nvPr/>
        </p:nvPicPr>
        <p:blipFill rotWithShape="1">
          <a:blip r:embed="rId6" cstate="screen">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345608" y="328683"/>
            <a:ext cx="4043170" cy="2357883"/>
          </a:xfrm>
          <a:prstGeom prst="rect">
            <a:avLst/>
          </a:prstGeom>
          <a:ln>
            <a:solidFill>
              <a:schemeClr val="bg1">
                <a:lumMod val="95000"/>
              </a:schemeClr>
            </a:solidFill>
          </a:ln>
          <a:extLst>
            <a:ext uri="{909E8E84-426E-40DD-AFC4-6F175D3DCCD1}">
              <a14:hiddenFill xmlns:a14="http://schemas.microsoft.com/office/drawing/2010/main">
                <a:solidFill>
                  <a:srgbClr val="FFFFFF"/>
                </a:solidFill>
              </a14:hiddenFill>
            </a:ext>
          </a:extLst>
        </p:spPr>
      </p:pic>
      <p:sp>
        <p:nvSpPr>
          <p:cNvPr id="18" name="TextBox 10"/>
          <p:cNvSpPr txBox="1">
            <a:spLocks noChangeArrowheads="1"/>
          </p:cNvSpPr>
          <p:nvPr/>
        </p:nvSpPr>
        <p:spPr bwMode="auto">
          <a:xfrm>
            <a:off x="-67402" y="2717196"/>
            <a:ext cx="4786586" cy="830997"/>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lvl="0" algn="ctr" rtl="0">
              <a:spcBef>
                <a:spcPct val="0"/>
              </a:spcBef>
              <a:buNone/>
              <a:defRPr/>
            </a:pPr>
            <a:r>
              <a:rPr lang="en-US" altLang="he-IL" sz="2400" b="1" kern="0" dirty="0">
                <a:solidFill>
                  <a:schemeClr val="bg1">
                    <a:lumMod val="75000"/>
                  </a:schemeClr>
                </a:solidFill>
                <a:cs typeface="+mn-cs"/>
              </a:rPr>
              <a:t>Scene of Struggle # 1 -  </a:t>
            </a:r>
          </a:p>
          <a:p>
            <a:pPr lvl="0" algn="ctr" rtl="0">
              <a:spcBef>
                <a:spcPct val="0"/>
              </a:spcBef>
              <a:buNone/>
              <a:defRPr/>
            </a:pPr>
            <a:r>
              <a:rPr lang="en-US" altLang="he-IL" sz="2400" b="1" kern="0" dirty="0">
                <a:solidFill>
                  <a:schemeClr val="bg1">
                    <a:lumMod val="75000"/>
                  </a:schemeClr>
                </a:solidFill>
                <a:cs typeface="+mn-cs"/>
              </a:rPr>
              <a:t>World Arrangement</a:t>
            </a:r>
            <a:endParaRPr lang="he-IL" altLang="he-IL" sz="2400" b="1" kern="0" dirty="0">
              <a:solidFill>
                <a:schemeClr val="bg1">
                  <a:lumMod val="75000"/>
                </a:schemeClr>
              </a:solidFill>
              <a:cs typeface="+mn-cs"/>
            </a:endParaRPr>
          </a:p>
        </p:txBody>
      </p:sp>
      <p:sp>
        <p:nvSpPr>
          <p:cNvPr id="20" name="אליפסה 2"/>
          <p:cNvSpPr/>
          <p:nvPr/>
        </p:nvSpPr>
        <p:spPr>
          <a:xfrm>
            <a:off x="1954205" y="-36385"/>
            <a:ext cx="674687" cy="67468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1</a:t>
            </a:r>
          </a:p>
        </p:txBody>
      </p:sp>
    </p:spTree>
    <p:extLst>
      <p:ext uri="{BB962C8B-B14F-4D97-AF65-F5344CB8AC3E}">
        <p14:creationId xmlns:p14="http://schemas.microsoft.com/office/powerpoint/2010/main" val="32452690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ive Updates: PM Narendra Modi at G20 Osaka Summit 2019 – The Indian Wire">
            <a:extLst>
              <a:ext uri="{FF2B5EF4-FFF2-40B4-BE49-F238E27FC236}">
                <a16:creationId xmlns:a16="http://schemas.microsoft.com/office/drawing/2014/main" id="{ED1C5937-BB18-4DB9-99CF-409ABC186C1B}"/>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414337"/>
            <a:ext cx="9144000" cy="6029325"/>
          </a:xfrm>
          <a:prstGeom prst="rect">
            <a:avLst/>
          </a:prstGeom>
          <a:extLst>
            <a:ext uri="{909E8E84-426E-40DD-AFC4-6F175D3DCCD1}">
              <a14:hiddenFill xmlns:a14="http://schemas.microsoft.com/office/drawing/2010/main">
                <a:solidFill>
                  <a:srgbClr val="FFFFFF"/>
                </a:solidFill>
              </a14:hiddenFill>
            </a:ext>
          </a:extLst>
        </p:spPr>
      </p:pic>
      <p:sp>
        <p:nvSpPr>
          <p:cNvPr id="2" name="TextBox 3">
            <a:extLst>
              <a:ext uri="{FF2B5EF4-FFF2-40B4-BE49-F238E27FC236}">
                <a16:creationId xmlns:a16="http://schemas.microsoft.com/office/drawing/2014/main" id="{B101CB2A-E9A6-48ED-BC45-2E1073A1A2F3}"/>
              </a:ext>
            </a:extLst>
          </p:cNvPr>
          <p:cNvSpPr txBox="1"/>
          <p:nvPr/>
        </p:nvSpPr>
        <p:spPr>
          <a:xfrm>
            <a:off x="-2818" y="0"/>
            <a:ext cx="8349273" cy="461665"/>
          </a:xfrm>
          <a:prstGeom prst="rect">
            <a:avLst/>
          </a:prstGeom>
          <a:noFill/>
        </p:spPr>
        <p:txBody>
          <a:bodyPr wrap="none" rtlCol="1">
            <a:spAutoFit/>
          </a:bodyPr>
          <a:lstStyle/>
          <a:p>
            <a:pPr lvl="0" algn="l" rtl="0">
              <a:defRPr/>
            </a:pPr>
            <a:r>
              <a:rPr lang="en-US" sz="2400" b="1" dirty="0">
                <a:solidFill>
                  <a:prstClr val="black"/>
                </a:solidFill>
                <a:cs typeface="Arial" panose="020B0604020202020204" pitchFamily="34" charset="0"/>
              </a:rPr>
              <a:t>"Global System" - Conflict Structure (Rivalry) | Images and </a:t>
            </a:r>
            <a:r>
              <a:rPr lang="en-US" sz="2400" b="1" dirty="0" smtClean="0">
                <a:solidFill>
                  <a:prstClr val="black"/>
                </a:solidFill>
                <a:cs typeface="Arial" panose="020B0604020202020204" pitchFamily="34" charset="0"/>
              </a:rPr>
              <a:t>Ideas</a:t>
            </a:r>
            <a:endParaRPr kumimoji="0" lang="he-IL"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38216644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A907D8DB-3679-424B-878D-F5CE29481E76}"/>
              </a:ext>
            </a:extLst>
          </p:cNvPr>
          <p:cNvSpPr txBox="1"/>
          <p:nvPr/>
        </p:nvSpPr>
        <p:spPr>
          <a:xfrm>
            <a:off x="-2160" y="0"/>
            <a:ext cx="9522094" cy="415498"/>
          </a:xfrm>
          <a:prstGeom prst="rect">
            <a:avLst/>
          </a:prstGeom>
          <a:noFill/>
        </p:spPr>
        <p:txBody>
          <a:bodyPr wrap="none" rtlCol="1">
            <a:spAutoFit/>
          </a:bodyPr>
          <a:lstStyle>
            <a:defPPr>
              <a:defRPr lang="he-IL"/>
            </a:defPPr>
            <a:lvl1pPr>
              <a:defRPr sz="2400" b="1"/>
            </a:lvl1pPr>
          </a:lstStyle>
          <a:p>
            <a:pPr algn="l"/>
            <a:r>
              <a:rPr lang="en-US" sz="2000" dirty="0"/>
              <a:t>Scene of </a:t>
            </a:r>
            <a:r>
              <a:rPr lang="en-US" sz="2000" dirty="0" smtClean="0"/>
              <a:t>struggle # </a:t>
            </a:r>
            <a:r>
              <a:rPr lang="en-US" sz="2000" dirty="0"/>
              <a:t>3 - An </a:t>
            </a:r>
            <a:r>
              <a:rPr lang="en-US" sz="2000" dirty="0" smtClean="0"/>
              <a:t>Alternative Government Model </a:t>
            </a:r>
            <a:r>
              <a:rPr lang="en-US" sz="2000" dirty="0"/>
              <a:t>in </a:t>
            </a:r>
            <a:r>
              <a:rPr lang="en-US" sz="2000" dirty="0" smtClean="0"/>
              <a:t>Non-Democracies States</a:t>
            </a:r>
            <a:endParaRPr lang="he-IL" sz="2000" dirty="0"/>
          </a:p>
        </p:txBody>
      </p:sp>
      <p:pic>
        <p:nvPicPr>
          <p:cNvPr id="6" name="תמונה 5" descr="תמונה שמכילה שעון&#10;&#10;התיאור נוצר באופן אוטומטי">
            <a:extLst>
              <a:ext uri="{FF2B5EF4-FFF2-40B4-BE49-F238E27FC236}">
                <a16:creationId xmlns:a16="http://schemas.microsoft.com/office/drawing/2014/main" id="{17F18F51-75D3-4B9C-B1DA-1663E4A5A8A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414338"/>
            <a:ext cx="9144000" cy="6029325"/>
          </a:xfrm>
          <a:prstGeom prst="rect">
            <a:avLst/>
          </a:prstGeom>
        </p:spPr>
      </p:pic>
    </p:spTree>
    <p:extLst>
      <p:ext uri="{BB962C8B-B14F-4D97-AF65-F5344CB8AC3E}">
        <p14:creationId xmlns:p14="http://schemas.microsoft.com/office/powerpoint/2010/main" val="26552969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6329AF6C-2E31-4164-B2BC-1FD9C2CC2EB8}"/>
              </a:ext>
            </a:extLst>
          </p:cNvPr>
          <p:cNvSpPr txBox="1"/>
          <p:nvPr/>
        </p:nvSpPr>
        <p:spPr>
          <a:xfrm>
            <a:off x="21792" y="-47327"/>
            <a:ext cx="7965194" cy="461665"/>
          </a:xfrm>
          <a:prstGeom prst="rect">
            <a:avLst/>
          </a:prstGeom>
          <a:noFill/>
        </p:spPr>
        <p:txBody>
          <a:bodyPr wrap="none" rtlCol="1">
            <a:spAutoFit/>
          </a:bodyPr>
          <a:lstStyle>
            <a:defPPr>
              <a:defRPr lang="he-IL"/>
            </a:defPPr>
            <a:lvl1pPr>
              <a:defRPr sz="2400" b="1"/>
            </a:lvl1pPr>
          </a:lstStyle>
          <a:p>
            <a:pPr algn="l" rtl="0"/>
            <a:r>
              <a:rPr lang="en-US" dirty="0"/>
              <a:t>Deepening of the </a:t>
            </a:r>
            <a:r>
              <a:rPr lang="en-US" dirty="0" smtClean="0"/>
              <a:t>Mechanisms </a:t>
            </a:r>
            <a:r>
              <a:rPr lang="en-US" dirty="0"/>
              <a:t>of </a:t>
            </a:r>
            <a:r>
              <a:rPr lang="en-US" dirty="0" smtClean="0"/>
              <a:t>Supervision </a:t>
            </a:r>
            <a:r>
              <a:rPr lang="en-US" dirty="0"/>
              <a:t>and </a:t>
            </a:r>
            <a:r>
              <a:rPr lang="en-US" dirty="0" smtClean="0"/>
              <a:t>Repression</a:t>
            </a:r>
            <a:endParaRPr lang="he-IL" dirty="0"/>
          </a:p>
        </p:txBody>
      </p:sp>
      <p:pic>
        <p:nvPicPr>
          <p:cNvPr id="7" name="תמונה 6" descr="תמונה שמכילה שולחן, ישיבה, כחול, שוכב&#10;&#10;התיאור נוצר באופן אוטומטי">
            <a:extLst>
              <a:ext uri="{FF2B5EF4-FFF2-40B4-BE49-F238E27FC236}">
                <a16:creationId xmlns:a16="http://schemas.microsoft.com/office/drawing/2014/main" id="{498C43C8-2FED-4E2B-A5D5-274D68CC5E6F}"/>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414338"/>
            <a:ext cx="9144000" cy="6029325"/>
          </a:xfrm>
          <a:prstGeom prst="rect">
            <a:avLst/>
          </a:prstGeom>
        </p:spPr>
      </p:pic>
    </p:spTree>
    <p:extLst>
      <p:ext uri="{BB962C8B-B14F-4D97-AF65-F5344CB8AC3E}">
        <p14:creationId xmlns:p14="http://schemas.microsoft.com/office/powerpoint/2010/main" val="242184118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AD130A1C-AD6B-43B7-9D1E-05A6216CDAFE}"/>
              </a:ext>
            </a:extLst>
          </p:cNvPr>
          <p:cNvPicPr>
            <a:picLocks noChangeAspect="1"/>
          </p:cNvPicPr>
          <p:nvPr/>
        </p:nvPicPr>
        <p:blipFill>
          <a:blip r:embed="rId2"/>
          <a:stretch>
            <a:fillRect/>
          </a:stretch>
        </p:blipFill>
        <p:spPr>
          <a:xfrm>
            <a:off x="0" y="418022"/>
            <a:ext cx="9144000" cy="5926029"/>
          </a:xfrm>
          <a:prstGeom prst="rect">
            <a:avLst/>
          </a:prstGeom>
        </p:spPr>
      </p:pic>
      <p:sp>
        <p:nvSpPr>
          <p:cNvPr id="5" name="TextBox 6">
            <a:extLst>
              <a:ext uri="{FF2B5EF4-FFF2-40B4-BE49-F238E27FC236}">
                <a16:creationId xmlns:a16="http://schemas.microsoft.com/office/drawing/2014/main" id="{655F6F09-68A9-4F6E-82B2-F37ED62BEC0D}"/>
              </a:ext>
            </a:extLst>
          </p:cNvPr>
          <p:cNvSpPr txBox="1"/>
          <p:nvPr/>
        </p:nvSpPr>
        <p:spPr>
          <a:xfrm>
            <a:off x="161510" y="34506"/>
            <a:ext cx="6113790" cy="461665"/>
          </a:xfrm>
          <a:prstGeom prst="rect">
            <a:avLst/>
          </a:prstGeom>
          <a:noFill/>
        </p:spPr>
        <p:txBody>
          <a:bodyPr wrap="none" rtlCol="1">
            <a:spAutoFit/>
          </a:bodyPr>
          <a:lstStyle>
            <a:defPPr>
              <a:defRPr lang="he-IL"/>
            </a:defPPr>
            <a:lvl1pPr>
              <a:defRPr sz="2400" b="1"/>
            </a:lvl1pPr>
          </a:lstStyle>
          <a:p>
            <a:pPr algn="l" rtl="0"/>
            <a:r>
              <a:rPr lang="en-US" dirty="0" smtClean="0"/>
              <a:t>Freedom </a:t>
            </a:r>
            <a:r>
              <a:rPr lang="en-US" dirty="0"/>
              <a:t>House </a:t>
            </a:r>
            <a:r>
              <a:rPr lang="en-US" dirty="0" smtClean="0"/>
              <a:t>Report </a:t>
            </a:r>
            <a:r>
              <a:rPr lang="en-US" dirty="0"/>
              <a:t>- Democracy in </a:t>
            </a:r>
            <a:r>
              <a:rPr lang="en-US" dirty="0" smtClean="0"/>
              <a:t>Retreat</a:t>
            </a:r>
            <a:endParaRPr lang="he-IL" dirty="0"/>
          </a:p>
        </p:txBody>
      </p:sp>
      <p:sp>
        <p:nvSpPr>
          <p:cNvPr id="8" name="מלבן 7">
            <a:extLst>
              <a:ext uri="{FF2B5EF4-FFF2-40B4-BE49-F238E27FC236}">
                <a16:creationId xmlns:a16="http://schemas.microsoft.com/office/drawing/2014/main" id="{403F6A1C-3643-449C-8CF8-3A805F564CFD}"/>
              </a:ext>
            </a:extLst>
          </p:cNvPr>
          <p:cNvSpPr/>
          <p:nvPr/>
        </p:nvSpPr>
        <p:spPr>
          <a:xfrm>
            <a:off x="2411760" y="728700"/>
            <a:ext cx="6616353" cy="5850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50520826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415808A-FB35-4C90-9B4D-1CE5A4283CF0}"/>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t="371"/>
          <a:stretch/>
        </p:blipFill>
        <p:spPr bwMode="auto">
          <a:xfrm>
            <a:off x="0" y="431514"/>
            <a:ext cx="9144000" cy="4611973"/>
          </a:xfrm>
          <a:prstGeom prst="rect">
            <a:avLst/>
          </a:prstGeom>
          <a:noFill/>
          <a:extLst>
            <a:ext uri="{909E8E84-426E-40DD-AFC4-6F175D3DCCD1}">
              <a14:hiddenFill xmlns:a14="http://schemas.microsoft.com/office/drawing/2010/main">
                <a:solidFill>
                  <a:srgbClr val="FFFFFF"/>
                </a:solidFill>
              </a14:hiddenFill>
            </a:ext>
          </a:extLst>
        </p:spPr>
      </p:pic>
      <p:pic>
        <p:nvPicPr>
          <p:cNvPr id="2" name="תמונה 1">
            <a:extLst>
              <a:ext uri="{FF2B5EF4-FFF2-40B4-BE49-F238E27FC236}">
                <a16:creationId xmlns:a16="http://schemas.microsoft.com/office/drawing/2014/main" id="{4917C697-695B-4CD4-A5BD-4A594C376033}"/>
              </a:ext>
            </a:extLst>
          </p:cNvPr>
          <p:cNvPicPr>
            <a:picLocks noChangeAspect="1"/>
          </p:cNvPicPr>
          <p:nvPr/>
        </p:nvPicPr>
        <p:blipFill>
          <a:blip r:embed="rId3"/>
          <a:stretch>
            <a:fillRect/>
          </a:stretch>
        </p:blipFill>
        <p:spPr>
          <a:xfrm>
            <a:off x="4481513" y="5130473"/>
            <a:ext cx="4063324" cy="1313189"/>
          </a:xfrm>
          <a:prstGeom prst="rect">
            <a:avLst/>
          </a:prstGeom>
        </p:spPr>
      </p:pic>
      <p:pic>
        <p:nvPicPr>
          <p:cNvPr id="3" name="תמונה 2">
            <a:extLst>
              <a:ext uri="{FF2B5EF4-FFF2-40B4-BE49-F238E27FC236}">
                <a16:creationId xmlns:a16="http://schemas.microsoft.com/office/drawing/2014/main" id="{BFAE4A8A-5A19-4DF5-9E64-E63B6C06F488}"/>
              </a:ext>
            </a:extLst>
          </p:cNvPr>
          <p:cNvPicPr>
            <a:picLocks noChangeAspect="1"/>
          </p:cNvPicPr>
          <p:nvPr/>
        </p:nvPicPr>
        <p:blipFill rotWithShape="1">
          <a:blip r:embed="rId4"/>
          <a:srcRect t="7715"/>
          <a:stretch/>
        </p:blipFill>
        <p:spPr>
          <a:xfrm>
            <a:off x="13622" y="5229200"/>
            <a:ext cx="4244053" cy="1214462"/>
          </a:xfrm>
          <a:prstGeom prst="rect">
            <a:avLst/>
          </a:prstGeom>
        </p:spPr>
      </p:pic>
      <p:sp>
        <p:nvSpPr>
          <p:cNvPr id="4" name="TextBox 6">
            <a:extLst>
              <a:ext uri="{FF2B5EF4-FFF2-40B4-BE49-F238E27FC236}">
                <a16:creationId xmlns:a16="http://schemas.microsoft.com/office/drawing/2014/main" id="{308FE9BB-8B97-4A98-AAA3-C6004B4E478E}"/>
              </a:ext>
            </a:extLst>
          </p:cNvPr>
          <p:cNvSpPr txBox="1"/>
          <p:nvPr/>
        </p:nvSpPr>
        <p:spPr>
          <a:xfrm>
            <a:off x="71500" y="0"/>
            <a:ext cx="3276539" cy="461665"/>
          </a:xfrm>
          <a:prstGeom prst="rect">
            <a:avLst/>
          </a:prstGeom>
          <a:noFill/>
        </p:spPr>
        <p:txBody>
          <a:bodyPr wrap="none" rtlCol="1">
            <a:spAutoFit/>
          </a:bodyPr>
          <a:lstStyle>
            <a:defPPr>
              <a:defRPr lang="he-IL"/>
            </a:defPPr>
            <a:lvl1pPr>
              <a:defRPr sz="2400" b="1"/>
            </a:lvl1pPr>
          </a:lstStyle>
          <a:p>
            <a:pPr algn="just" rtl="0"/>
            <a:r>
              <a:rPr lang="en-US" dirty="0"/>
              <a:t>Global Democracy Index</a:t>
            </a:r>
            <a:endParaRPr lang="he-IL" dirty="0"/>
          </a:p>
        </p:txBody>
      </p:sp>
    </p:spTree>
    <p:extLst>
      <p:ext uri="{BB962C8B-B14F-4D97-AF65-F5344CB8AC3E}">
        <p14:creationId xmlns:p14="http://schemas.microsoft.com/office/powerpoint/2010/main" val="7831916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ª××¦××ª ×ª××× × ×¢×××¨ âªmubarak cageâ¬â">
            <a:extLst>
              <a:ext uri="{FF2B5EF4-FFF2-40B4-BE49-F238E27FC236}">
                <a16:creationId xmlns:a16="http://schemas.microsoft.com/office/drawing/2014/main" id="{F1F2F80F-4F77-4DD0-9968-E5FC19649252}"/>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414338"/>
            <a:ext cx="9144000" cy="60420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6">
            <a:extLst>
              <a:ext uri="{FF2B5EF4-FFF2-40B4-BE49-F238E27FC236}">
                <a16:creationId xmlns:a16="http://schemas.microsoft.com/office/drawing/2014/main" id="{DE4B9EBB-1A62-4654-8841-32D538FFABA7}"/>
              </a:ext>
            </a:extLst>
          </p:cNvPr>
          <p:cNvSpPr txBox="1"/>
          <p:nvPr/>
        </p:nvSpPr>
        <p:spPr>
          <a:xfrm>
            <a:off x="12514" y="-47327"/>
            <a:ext cx="9137501" cy="461665"/>
          </a:xfrm>
          <a:prstGeom prst="rect">
            <a:avLst/>
          </a:prstGeom>
          <a:noFill/>
        </p:spPr>
        <p:txBody>
          <a:bodyPr wrap="none" rtlCol="1">
            <a:spAutoFit/>
          </a:bodyPr>
          <a:lstStyle>
            <a:defPPr>
              <a:defRPr lang="he-IL"/>
            </a:defPPr>
            <a:lvl1pPr>
              <a:defRPr sz="2400" b="1"/>
            </a:lvl1pPr>
          </a:lstStyle>
          <a:p>
            <a:pPr algn="l" rtl="0"/>
            <a:r>
              <a:rPr lang="en-US" dirty="0"/>
              <a:t>The </a:t>
            </a:r>
            <a:r>
              <a:rPr lang="en-US" dirty="0" smtClean="0"/>
              <a:t>instability </a:t>
            </a:r>
            <a:r>
              <a:rPr lang="en-US" dirty="0"/>
              <a:t>in the Middle East </a:t>
            </a:r>
            <a:r>
              <a:rPr lang="en-US" dirty="0" smtClean="0"/>
              <a:t>did </a:t>
            </a:r>
            <a:r>
              <a:rPr lang="en-US" dirty="0"/>
              <a:t>not </a:t>
            </a:r>
            <a:r>
              <a:rPr lang="en-US" dirty="0" smtClean="0"/>
              <a:t>lead </a:t>
            </a:r>
            <a:r>
              <a:rPr lang="en-US" dirty="0"/>
              <a:t>to </a:t>
            </a:r>
            <a:r>
              <a:rPr lang="en-US" dirty="0" smtClean="0"/>
              <a:t>Democratic Processes</a:t>
            </a:r>
            <a:endParaRPr lang="he-IL" dirty="0"/>
          </a:p>
        </p:txBody>
      </p:sp>
    </p:spTree>
    <p:extLst>
      <p:ext uri="{BB962C8B-B14F-4D97-AF65-F5344CB8AC3E}">
        <p14:creationId xmlns:p14="http://schemas.microsoft.com/office/powerpoint/2010/main" val="112997467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D7FFA6BC-7C78-47CA-8F35-FE928CE6686E}"/>
              </a:ext>
            </a:extLst>
          </p:cNvPr>
          <p:cNvSpPr/>
          <p:nvPr/>
        </p:nvSpPr>
        <p:spPr bwMode="auto">
          <a:xfrm>
            <a:off x="26495" y="-36385"/>
            <a:ext cx="8964993" cy="398463"/>
          </a:xfrm>
          <a:prstGeom prst="rect">
            <a:avLst/>
          </a:prstGeom>
          <a:noFill/>
          <a:ln w="9525" cap="flat" cmpd="sng" algn="ctr">
            <a:noFill/>
            <a:prstDash val="solid"/>
            <a:round/>
            <a:headEnd type="none" w="med" len="med"/>
            <a:tailEnd type="none" w="med" len="med"/>
          </a:ln>
          <a:effectLst/>
        </p:spPr>
        <p:txBody>
          <a:bodyPr rtlCol="1"/>
          <a:lstStyle/>
          <a:p>
            <a:pPr lvl="0" algn="l">
              <a:defRPr/>
            </a:pPr>
            <a:r>
              <a:rPr lang="en-US" sz="2300" b="1" dirty="0">
                <a:solidFill>
                  <a:prstClr val="black"/>
                </a:solidFill>
                <a:cs typeface="Arial" panose="020B0604020202020204" pitchFamily="34" charset="0"/>
              </a:rPr>
              <a:t>Capitalism - Implemented by some of the agents of the </a:t>
            </a:r>
            <a:r>
              <a:rPr lang="en-US" sz="2300" b="1" dirty="0" smtClean="0">
                <a:solidFill>
                  <a:prstClr val="black"/>
                </a:solidFill>
                <a:cs typeface="Arial" panose="020B0604020202020204" pitchFamily="34" charset="0"/>
              </a:rPr>
              <a:t>I-</a:t>
            </a:r>
            <a:r>
              <a:rPr lang="en-US" sz="2300" b="1" dirty="0" err="1" smtClean="0">
                <a:solidFill>
                  <a:prstClr val="black"/>
                </a:solidFill>
                <a:cs typeface="Arial" panose="020B0604020202020204" pitchFamily="34" charset="0"/>
              </a:rPr>
              <a:t>lliberal</a:t>
            </a:r>
            <a:r>
              <a:rPr lang="en-US" sz="2300" b="1" dirty="0" smtClean="0">
                <a:solidFill>
                  <a:prstClr val="black"/>
                </a:solidFill>
                <a:cs typeface="Arial" panose="020B0604020202020204" pitchFamily="34" charset="0"/>
              </a:rPr>
              <a:t> Order</a:t>
            </a:r>
            <a:endParaRPr kumimoji="0" lang="he-IL" sz="2300" b="1" i="0" u="none" strike="noStrike" kern="1200" cap="none" spc="0" normalizeH="0" baseline="0" noProof="0" dirty="0">
              <a:ln>
                <a:noFill/>
              </a:ln>
              <a:solidFill>
                <a:prstClr val="black"/>
              </a:solidFill>
              <a:effectLst/>
              <a:uLnTx/>
              <a:uFillTx/>
              <a:latin typeface="Calibri"/>
              <a:cs typeface="Arial" panose="020B0604020202020204" pitchFamily="34" charset="0"/>
            </a:endParaRPr>
          </a:p>
        </p:txBody>
      </p:sp>
      <p:pic>
        <p:nvPicPr>
          <p:cNvPr id="5" name="תמונה 4" descr="תמונה שמכילה מקורה, שולחן, לוח, גוזר&#10;&#10;התיאור נוצר באופן אוטומטי">
            <a:extLst>
              <a:ext uri="{FF2B5EF4-FFF2-40B4-BE49-F238E27FC236}">
                <a16:creationId xmlns:a16="http://schemas.microsoft.com/office/drawing/2014/main" id="{7933ECFC-A076-4702-B3C1-D8CA93A23C42}"/>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414338"/>
            <a:ext cx="9144000" cy="6029325"/>
          </a:xfrm>
          <a:prstGeom prst="rect">
            <a:avLst/>
          </a:prstGeom>
        </p:spPr>
      </p:pic>
    </p:spTree>
    <p:extLst>
      <p:ext uri="{BB962C8B-B14F-4D97-AF65-F5344CB8AC3E}">
        <p14:creationId xmlns:p14="http://schemas.microsoft.com/office/powerpoint/2010/main" val="49295095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descr="תמונה שמכילה טקסט, לוח כיתה, צילום, אנשים&#10;&#10;התיאור נוצר באופן אוטומטי">
            <a:extLst>
              <a:ext uri="{FF2B5EF4-FFF2-40B4-BE49-F238E27FC236}">
                <a16:creationId xmlns:a16="http://schemas.microsoft.com/office/drawing/2014/main" id="{2E1ADCC3-C0D5-486E-87A7-449891AD13DE}"/>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963250" y="3702121"/>
            <a:ext cx="4036131" cy="2387549"/>
          </a:xfrm>
          <a:prstGeom prst="rect">
            <a:avLst/>
          </a:prstGeom>
          <a:solidFill>
            <a:schemeClr val="tx1"/>
          </a:solidFill>
          <a:ln>
            <a:solidFill>
              <a:schemeClr val="bg1"/>
            </a:solidFill>
          </a:ln>
        </p:spPr>
      </p:pic>
      <p:pic>
        <p:nvPicPr>
          <p:cNvPr id="1030" name="Picture 6" descr="Cellphone censorship in China">
            <a:extLst>
              <a:ext uri="{FF2B5EF4-FFF2-40B4-BE49-F238E27FC236}">
                <a16:creationId xmlns:a16="http://schemas.microsoft.com/office/drawing/2014/main" id="{8B0B8B73-6E37-4041-9126-950FF64898D4}"/>
              </a:ext>
            </a:extLst>
          </p:cNvPr>
          <p:cNvPicPr>
            <a:picLocks noChangeAspect="1" noChangeArrowheads="1"/>
          </p:cNvPicPr>
          <p:nvPr/>
        </p:nvPicPr>
        <p:blipFill rotWithShape="1">
          <a:blip r:embed="rId4" cstate="screen">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345607" y="3739021"/>
            <a:ext cx="4043171" cy="2387549"/>
          </a:xfrm>
          <a:prstGeom prst="rect">
            <a:avLst/>
          </a:prstGeom>
          <a:ln>
            <a:solidFill>
              <a:schemeClr val="bg1">
                <a:lumMod val="95000"/>
              </a:schemeClr>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DC0CEAA-3BC2-4E6C-A57A-F18093942580}"/>
              </a:ext>
            </a:extLst>
          </p:cNvPr>
          <p:cNvPicPr>
            <a:picLocks noChangeAspect="1" noChangeArrowheads="1"/>
          </p:cNvPicPr>
          <p:nvPr/>
        </p:nvPicPr>
        <p:blipFill rotWithShape="1">
          <a:blip r:embed="rId5" cstate="screen">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4977045" y="445032"/>
            <a:ext cx="4025900" cy="2353898"/>
          </a:xfrm>
          <a:prstGeom prst="rect">
            <a:avLst/>
          </a:prstGeom>
          <a:ln>
            <a:solidFill>
              <a:schemeClr val="bg1">
                <a:lumMod val="95000"/>
              </a:schemeClr>
            </a:solidFill>
          </a:ln>
          <a:extLst>
            <a:ext uri="{909E8E84-426E-40DD-AFC4-6F175D3DCCD1}">
              <a14:hiddenFill xmlns:a14="http://schemas.microsoft.com/office/drawing/2010/main">
                <a:solidFill>
                  <a:srgbClr val="FFFFFF"/>
                </a:solidFill>
              </a14:hiddenFill>
            </a:ext>
          </a:extLst>
        </p:spPr>
      </p:pic>
      <p:sp>
        <p:nvSpPr>
          <p:cNvPr id="35847" name="TextBox 11"/>
          <p:cNvSpPr txBox="1">
            <a:spLocks noChangeArrowheads="1"/>
          </p:cNvSpPr>
          <p:nvPr/>
        </p:nvSpPr>
        <p:spPr bwMode="auto">
          <a:xfrm>
            <a:off x="348306" y="6106213"/>
            <a:ext cx="3998913" cy="830997"/>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he-IL"/>
            </a:defPPr>
            <a:lvl1pPr marR="0" lvl="0" indent="0" algn="ctr" fontAlgn="auto">
              <a:lnSpc>
                <a:spcPct val="100000"/>
              </a:lnSpc>
              <a:spcBef>
                <a:spcPct val="0"/>
              </a:spcBef>
              <a:spcAft>
                <a:spcPts val="0"/>
              </a:spcAft>
              <a:buClrTx/>
              <a:buSzTx/>
              <a:buFontTx/>
              <a:buNone/>
              <a:tabLst/>
              <a:defRPr kumimoji="0" sz="2400" b="1" i="0" u="none" strike="noStrike" kern="0" cap="none" spc="0" normalizeH="0" baseline="0">
                <a:ln>
                  <a:noFill/>
                </a:ln>
                <a:solidFill>
                  <a:schemeClr val="bg1">
                    <a:lumMod val="75000"/>
                  </a:schemeClr>
                </a:solidFill>
                <a:effectLst/>
                <a:uLnTx/>
                <a:uFillTx/>
                <a:latin typeface="Calibri" panose="020F050202020403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9pPr>
          </a:lstStyle>
          <a:p>
            <a:pPr rtl="0">
              <a:defRPr/>
            </a:pPr>
            <a:r>
              <a:rPr lang="en-US" altLang="he-IL" dirty="0"/>
              <a:t>Scene of Struggle # 3 - Authoritarianism</a:t>
            </a:r>
          </a:p>
        </p:txBody>
      </p:sp>
      <p:sp>
        <p:nvSpPr>
          <p:cNvPr id="35849" name="TextBox 13"/>
          <p:cNvSpPr txBox="1">
            <a:spLocks noChangeArrowheads="1"/>
          </p:cNvSpPr>
          <p:nvPr/>
        </p:nvSpPr>
        <p:spPr bwMode="auto">
          <a:xfrm>
            <a:off x="4968718" y="6091161"/>
            <a:ext cx="4025900" cy="461665"/>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he-IL"/>
            </a:defPPr>
            <a:lvl1pPr marR="0" lvl="0" indent="0" algn="ctr" fontAlgn="auto">
              <a:lnSpc>
                <a:spcPct val="100000"/>
              </a:lnSpc>
              <a:spcBef>
                <a:spcPct val="0"/>
              </a:spcBef>
              <a:spcAft>
                <a:spcPts val="0"/>
              </a:spcAft>
              <a:buClrTx/>
              <a:buSzTx/>
              <a:buFontTx/>
              <a:buNone/>
              <a:tabLst/>
              <a:defRPr kumimoji="0" sz="2400" b="1" i="0" u="none" strike="noStrike" kern="0" cap="none" spc="0" normalizeH="0" baseline="0">
                <a:ln>
                  <a:noFill/>
                </a:ln>
                <a:solidFill>
                  <a:schemeClr val="bg1">
                    <a:lumMod val="75000"/>
                  </a:schemeClr>
                </a:solidFill>
                <a:effectLst/>
                <a:uLnTx/>
                <a:uFillTx/>
                <a:latin typeface="Calibri" panose="020F050202020403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9pPr>
          </a:lstStyle>
          <a:p>
            <a:pPr rtl="0"/>
            <a:r>
              <a:rPr lang="en-US" altLang="he-IL" dirty="0">
                <a:solidFill>
                  <a:schemeClr val="tx1"/>
                </a:solidFill>
              </a:rPr>
              <a:t>Disciplines and Theories</a:t>
            </a:r>
          </a:p>
        </p:txBody>
      </p:sp>
      <p:sp>
        <p:nvSpPr>
          <p:cNvPr id="35848" name="TextBox 12"/>
          <p:cNvSpPr txBox="1">
            <a:spLocks noChangeArrowheads="1"/>
          </p:cNvSpPr>
          <p:nvPr/>
        </p:nvSpPr>
        <p:spPr bwMode="auto">
          <a:xfrm>
            <a:off x="4526996" y="2832335"/>
            <a:ext cx="4584446" cy="461665"/>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he-IL"/>
            </a:defPPr>
            <a:lvl1pPr marR="0" lvl="0" indent="0" algn="ctr" fontAlgn="auto">
              <a:lnSpc>
                <a:spcPct val="100000"/>
              </a:lnSpc>
              <a:spcBef>
                <a:spcPct val="0"/>
              </a:spcBef>
              <a:spcAft>
                <a:spcPts val="0"/>
              </a:spcAft>
              <a:buClrTx/>
              <a:buSzTx/>
              <a:buFontTx/>
              <a:buNone/>
              <a:tabLst/>
              <a:defRPr kumimoji="0" sz="2400" b="1" i="0" u="none" strike="noStrike" kern="0" cap="none" spc="0" normalizeH="0" baseline="0">
                <a:ln>
                  <a:noFill/>
                </a:ln>
                <a:solidFill>
                  <a:schemeClr val="bg1">
                    <a:lumMod val="75000"/>
                  </a:schemeClr>
                </a:solidFill>
                <a:effectLst/>
                <a:uLnTx/>
                <a:uFillTx/>
                <a:latin typeface="Calibri" panose="020F050202020403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9pPr>
          </a:lstStyle>
          <a:p>
            <a:pPr rtl="0">
              <a:defRPr/>
            </a:pPr>
            <a:r>
              <a:rPr lang="en-US" altLang="he-IL" dirty="0"/>
              <a:t>Scene of Struggle # 2 - Democracy</a:t>
            </a:r>
          </a:p>
        </p:txBody>
      </p:sp>
      <p:sp>
        <p:nvSpPr>
          <p:cNvPr id="2" name="AutoShape 2" descr="HD Skyfall WP for PC"/>
          <p:cNvSpPr>
            <a:spLocks noChangeAspect="1" noChangeArrowheads="1"/>
          </p:cNvSpPr>
          <p:nvPr/>
        </p:nvSpPr>
        <p:spPr bwMode="auto">
          <a:xfrm>
            <a:off x="2490765" y="373902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dirty="0"/>
          </a:p>
        </p:txBody>
      </p:sp>
      <p:sp>
        <p:nvSpPr>
          <p:cNvPr id="15" name="אליפסה 14"/>
          <p:cNvSpPr/>
          <p:nvPr/>
        </p:nvSpPr>
        <p:spPr>
          <a:xfrm>
            <a:off x="6652652" y="107689"/>
            <a:ext cx="674687" cy="67468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2</a:t>
            </a:r>
          </a:p>
        </p:txBody>
      </p:sp>
      <p:sp>
        <p:nvSpPr>
          <p:cNvPr id="17" name="אליפסה 16"/>
          <p:cNvSpPr/>
          <p:nvPr/>
        </p:nvSpPr>
        <p:spPr>
          <a:xfrm>
            <a:off x="2024693" y="3569635"/>
            <a:ext cx="674687" cy="674687"/>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3</a:t>
            </a:r>
          </a:p>
        </p:txBody>
      </p:sp>
      <p:sp>
        <p:nvSpPr>
          <p:cNvPr id="19" name="אליפסה 18"/>
          <p:cNvSpPr/>
          <p:nvPr/>
        </p:nvSpPr>
        <p:spPr>
          <a:xfrm>
            <a:off x="6644325" y="3325699"/>
            <a:ext cx="674687" cy="674687"/>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4</a:t>
            </a:r>
          </a:p>
        </p:txBody>
      </p:sp>
      <p:pic>
        <p:nvPicPr>
          <p:cNvPr id="16" name="Picture 2" descr="Live Updates: PM Narendra Modi at G20 Osaka Summit 2019 – The Indian Wire">
            <a:extLst>
              <a:ext uri="{FF2B5EF4-FFF2-40B4-BE49-F238E27FC236}">
                <a16:creationId xmlns:a16="http://schemas.microsoft.com/office/drawing/2014/main" id="{586F73AE-0566-4175-AE54-D8588D759AEE}"/>
              </a:ext>
            </a:extLst>
          </p:cNvPr>
          <p:cNvPicPr>
            <a:picLocks noChangeAspect="1" noChangeArrowheads="1"/>
          </p:cNvPicPr>
          <p:nvPr/>
        </p:nvPicPr>
        <p:blipFill rotWithShape="1">
          <a:blip r:embed="rId6" cstate="screen">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345608" y="328683"/>
            <a:ext cx="4043170" cy="2357883"/>
          </a:xfrm>
          <a:prstGeom prst="rect">
            <a:avLst/>
          </a:prstGeom>
          <a:ln>
            <a:solidFill>
              <a:schemeClr val="bg1">
                <a:lumMod val="95000"/>
              </a:schemeClr>
            </a:solidFill>
          </a:ln>
          <a:extLst>
            <a:ext uri="{909E8E84-426E-40DD-AFC4-6F175D3DCCD1}">
              <a14:hiddenFill xmlns:a14="http://schemas.microsoft.com/office/drawing/2010/main">
                <a:solidFill>
                  <a:srgbClr val="FFFFFF"/>
                </a:solidFill>
              </a14:hiddenFill>
            </a:ext>
          </a:extLst>
        </p:spPr>
      </p:pic>
      <p:sp>
        <p:nvSpPr>
          <p:cNvPr id="18" name="TextBox 10"/>
          <p:cNvSpPr txBox="1">
            <a:spLocks noChangeArrowheads="1"/>
          </p:cNvSpPr>
          <p:nvPr/>
        </p:nvSpPr>
        <p:spPr bwMode="auto">
          <a:xfrm>
            <a:off x="-67402" y="2717196"/>
            <a:ext cx="4786586" cy="830997"/>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lvl="0" algn="ctr" rtl="0">
              <a:spcBef>
                <a:spcPct val="0"/>
              </a:spcBef>
              <a:buNone/>
              <a:defRPr/>
            </a:pPr>
            <a:r>
              <a:rPr lang="en-US" altLang="he-IL" sz="2400" b="1" kern="0" dirty="0">
                <a:solidFill>
                  <a:schemeClr val="bg1">
                    <a:lumMod val="75000"/>
                  </a:schemeClr>
                </a:solidFill>
                <a:cs typeface="+mn-cs"/>
              </a:rPr>
              <a:t>Scene of Struggle # 1 -  </a:t>
            </a:r>
          </a:p>
          <a:p>
            <a:pPr lvl="0" algn="ctr" rtl="0">
              <a:spcBef>
                <a:spcPct val="0"/>
              </a:spcBef>
              <a:buNone/>
              <a:defRPr/>
            </a:pPr>
            <a:r>
              <a:rPr lang="en-US" altLang="he-IL" sz="2400" b="1" kern="0" dirty="0">
                <a:solidFill>
                  <a:schemeClr val="bg1">
                    <a:lumMod val="75000"/>
                  </a:schemeClr>
                </a:solidFill>
                <a:cs typeface="+mn-cs"/>
              </a:rPr>
              <a:t>World Arrangement</a:t>
            </a:r>
            <a:endParaRPr lang="he-IL" altLang="he-IL" sz="2400" b="1" kern="0" dirty="0">
              <a:solidFill>
                <a:schemeClr val="bg1">
                  <a:lumMod val="75000"/>
                </a:schemeClr>
              </a:solidFill>
              <a:cs typeface="+mn-cs"/>
            </a:endParaRPr>
          </a:p>
        </p:txBody>
      </p:sp>
      <p:sp>
        <p:nvSpPr>
          <p:cNvPr id="20" name="אליפסה 2"/>
          <p:cNvSpPr/>
          <p:nvPr/>
        </p:nvSpPr>
        <p:spPr>
          <a:xfrm>
            <a:off x="1954205" y="-36385"/>
            <a:ext cx="674687" cy="67468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1</a:t>
            </a:r>
          </a:p>
        </p:txBody>
      </p:sp>
    </p:spTree>
    <p:extLst>
      <p:ext uri="{BB962C8B-B14F-4D97-AF65-F5344CB8AC3E}">
        <p14:creationId xmlns:p14="http://schemas.microsoft.com/office/powerpoint/2010/main" val="117989498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D7FFA6BC-7C78-47CA-8F35-FE928CE6686E}"/>
              </a:ext>
            </a:extLst>
          </p:cNvPr>
          <p:cNvSpPr/>
          <p:nvPr/>
        </p:nvSpPr>
        <p:spPr bwMode="auto">
          <a:xfrm>
            <a:off x="-14874" y="-5626"/>
            <a:ext cx="8964993" cy="398463"/>
          </a:xfrm>
          <a:prstGeom prst="rect">
            <a:avLst/>
          </a:prstGeom>
          <a:noFill/>
          <a:ln w="9525" cap="flat" cmpd="sng" algn="ctr">
            <a:noFill/>
            <a:prstDash val="solid"/>
            <a:round/>
            <a:headEnd type="none" w="med" len="med"/>
            <a:tailEnd type="none" w="med" len="med"/>
          </a:ln>
          <a:effectLst/>
        </p:spPr>
        <p:txBody>
          <a:bodyPr rtlCol="1"/>
          <a:lstStyle/>
          <a:p>
            <a:pPr lvl="0" algn="l">
              <a:defRPr/>
            </a:pPr>
            <a:r>
              <a:rPr lang="en-US" sz="2400" b="1" dirty="0">
                <a:solidFill>
                  <a:prstClr val="black"/>
                </a:solidFill>
                <a:cs typeface="Arial" panose="020B0604020202020204" pitchFamily="34" charset="0"/>
              </a:rPr>
              <a:t>Relevant </a:t>
            </a:r>
            <a:r>
              <a:rPr lang="en-US" sz="2400" b="1" dirty="0">
                <a:solidFill>
                  <a:prstClr val="black"/>
                </a:solidFill>
                <a:cs typeface="Arial" panose="020B0604020202020204" pitchFamily="34" charset="0"/>
              </a:rPr>
              <a:t>D</a:t>
            </a:r>
            <a:r>
              <a:rPr lang="en-US" sz="2400" b="1" dirty="0" smtClean="0">
                <a:solidFill>
                  <a:prstClr val="black"/>
                </a:solidFill>
                <a:cs typeface="Arial" panose="020B0604020202020204" pitchFamily="34" charset="0"/>
              </a:rPr>
              <a:t>isciplines</a:t>
            </a:r>
            <a:r>
              <a:rPr lang="en-US" sz="2400" b="1" dirty="0">
                <a:solidFill>
                  <a:prstClr val="black"/>
                </a:solidFill>
                <a:cs typeface="Arial" panose="020B0604020202020204" pitchFamily="34" charset="0"/>
              </a:rPr>
              <a:t>: </a:t>
            </a:r>
            <a:r>
              <a:rPr lang="en-US" sz="2400" b="1" dirty="0">
                <a:solidFill>
                  <a:prstClr val="black"/>
                </a:solidFill>
                <a:cs typeface="Arial" panose="020B0604020202020204" pitchFamily="34" charset="0"/>
              </a:rPr>
              <a:t>H</a:t>
            </a:r>
            <a:r>
              <a:rPr lang="en-US" sz="2400" b="1" dirty="0" smtClean="0">
                <a:solidFill>
                  <a:prstClr val="black"/>
                </a:solidFill>
                <a:cs typeface="Arial" panose="020B0604020202020204" pitchFamily="34" charset="0"/>
              </a:rPr>
              <a:t>istory</a:t>
            </a:r>
            <a:r>
              <a:rPr lang="en-US" sz="2400" b="1" dirty="0">
                <a:solidFill>
                  <a:prstClr val="black"/>
                </a:solidFill>
                <a:cs typeface="Arial" panose="020B0604020202020204" pitchFamily="34" charset="0"/>
              </a:rPr>
              <a:t>, </a:t>
            </a:r>
            <a:r>
              <a:rPr lang="en-US" sz="2400" b="1" dirty="0" smtClean="0">
                <a:solidFill>
                  <a:prstClr val="black"/>
                </a:solidFill>
                <a:cs typeface="Arial" panose="020B0604020202020204" pitchFamily="34" charset="0"/>
              </a:rPr>
              <a:t>Geography</a:t>
            </a:r>
            <a:r>
              <a:rPr lang="en-US" sz="2400" b="1" dirty="0">
                <a:solidFill>
                  <a:prstClr val="black"/>
                </a:solidFill>
                <a:cs typeface="Arial" panose="020B0604020202020204" pitchFamily="34" charset="0"/>
              </a:rPr>
              <a:t>, </a:t>
            </a:r>
            <a:r>
              <a:rPr lang="en-US" sz="2400" b="1" dirty="0" smtClean="0">
                <a:solidFill>
                  <a:prstClr val="black"/>
                </a:solidFill>
                <a:cs typeface="Arial" panose="020B0604020202020204" pitchFamily="34" charset="0"/>
              </a:rPr>
              <a:t>Political Science</a:t>
            </a:r>
            <a:r>
              <a:rPr lang="en-US" sz="2400" b="1" dirty="0">
                <a:solidFill>
                  <a:prstClr val="black"/>
                </a:solidFill>
                <a:cs typeface="Arial" panose="020B0604020202020204" pitchFamily="34" charset="0"/>
              </a:rPr>
              <a:t>, </a:t>
            </a:r>
            <a:r>
              <a:rPr lang="en-US" sz="2400" b="1" dirty="0" smtClean="0">
                <a:solidFill>
                  <a:prstClr val="black"/>
                </a:solidFill>
                <a:cs typeface="Arial" panose="020B0604020202020204" pitchFamily="34" charset="0"/>
              </a:rPr>
              <a:t>Economics</a:t>
            </a:r>
            <a:endParaRPr kumimoji="0" lang="he-IL"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pic>
        <p:nvPicPr>
          <p:cNvPr id="4" name="תמונה 3" descr="תמונה שמכילה מקורה, שולחן, ישיבה, קטן&#10;&#10;התיאור נוצר באופן אוטומטי">
            <a:extLst>
              <a:ext uri="{FF2B5EF4-FFF2-40B4-BE49-F238E27FC236}">
                <a16:creationId xmlns:a16="http://schemas.microsoft.com/office/drawing/2014/main" id="{FA47FFD6-E8C4-46ED-9757-7E1E73FAF1E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398462"/>
            <a:ext cx="9144000" cy="6045201"/>
          </a:xfrm>
          <a:prstGeom prst="rect">
            <a:avLst/>
          </a:prstGeom>
        </p:spPr>
      </p:pic>
    </p:spTree>
    <p:extLst>
      <p:ext uri="{BB962C8B-B14F-4D97-AF65-F5344CB8AC3E}">
        <p14:creationId xmlns:p14="http://schemas.microsoft.com/office/powerpoint/2010/main" val="161408179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D7FFA6BC-7C78-47CA-8F35-FE928CE6686E}"/>
              </a:ext>
            </a:extLst>
          </p:cNvPr>
          <p:cNvSpPr/>
          <p:nvPr/>
        </p:nvSpPr>
        <p:spPr bwMode="auto">
          <a:xfrm>
            <a:off x="89503" y="0"/>
            <a:ext cx="8964993" cy="398463"/>
          </a:xfrm>
          <a:prstGeom prst="rect">
            <a:avLst/>
          </a:prstGeom>
          <a:noFill/>
          <a:ln w="9525" cap="flat" cmpd="sng" algn="ctr">
            <a:noFill/>
            <a:prstDash val="solid"/>
            <a:round/>
            <a:headEnd type="none" w="med" len="med"/>
            <a:tailEnd type="none" w="med" len="med"/>
          </a:ln>
          <a:effectLst/>
        </p:spPr>
        <p:txBody>
          <a:bodyPr rtlCol="1"/>
          <a:lstStyle/>
          <a:p>
            <a:pPr lvl="0" algn="l" rtl="0">
              <a:defRPr/>
            </a:pPr>
            <a:r>
              <a:rPr lang="en-US" sz="2200" b="1" dirty="0">
                <a:solidFill>
                  <a:prstClr val="black"/>
                </a:solidFill>
                <a:cs typeface="Arial" panose="020B0604020202020204" pitchFamily="34" charset="0"/>
              </a:rPr>
              <a:t>Key Approaches in </a:t>
            </a:r>
            <a:r>
              <a:rPr lang="en-US" sz="2200" b="1" dirty="0">
                <a:solidFill>
                  <a:prstClr val="black"/>
                </a:solidFill>
                <a:cs typeface="Arial" panose="020B0604020202020204" pitchFamily="34" charset="0"/>
              </a:rPr>
              <a:t>F</a:t>
            </a:r>
            <a:r>
              <a:rPr lang="en-US" sz="2200" b="1" dirty="0" smtClean="0">
                <a:solidFill>
                  <a:prstClr val="black"/>
                </a:solidFill>
                <a:cs typeface="Arial" panose="020B0604020202020204" pitchFamily="34" charset="0"/>
              </a:rPr>
              <a:t>oreign </a:t>
            </a:r>
            <a:r>
              <a:rPr lang="en-US" sz="2200" b="1" dirty="0" smtClean="0">
                <a:solidFill>
                  <a:prstClr val="black"/>
                </a:solidFill>
                <a:cs typeface="Arial" panose="020B0604020202020204" pitchFamily="34" charset="0"/>
              </a:rPr>
              <a:t>R</a:t>
            </a:r>
            <a:r>
              <a:rPr lang="en-US" sz="2200" b="1" dirty="0" smtClean="0">
                <a:solidFill>
                  <a:prstClr val="black"/>
                </a:solidFill>
                <a:cs typeface="Arial" panose="020B0604020202020204" pitchFamily="34" charset="0"/>
              </a:rPr>
              <a:t>elations: </a:t>
            </a:r>
            <a:r>
              <a:rPr lang="en-US" sz="2200" b="1" dirty="0" smtClean="0">
                <a:solidFill>
                  <a:prstClr val="black"/>
                </a:solidFill>
                <a:cs typeface="Arial" panose="020B0604020202020204" pitchFamily="34" charset="0"/>
              </a:rPr>
              <a:t>Realism </a:t>
            </a:r>
            <a:r>
              <a:rPr lang="en-US" sz="2200" b="1" dirty="0">
                <a:solidFill>
                  <a:prstClr val="black"/>
                </a:solidFill>
                <a:cs typeface="Arial" panose="020B0604020202020204" pitchFamily="34" charset="0"/>
              </a:rPr>
              <a:t>| </a:t>
            </a:r>
            <a:r>
              <a:rPr lang="en-US" sz="2200" b="1" dirty="0" smtClean="0">
                <a:solidFill>
                  <a:prstClr val="black"/>
                </a:solidFill>
                <a:cs typeface="Arial" panose="020B0604020202020204" pitchFamily="34" charset="0"/>
              </a:rPr>
              <a:t>Liberalism I Constructivism </a:t>
            </a:r>
            <a:r>
              <a:rPr lang="en-US" sz="2200" b="1" dirty="0" smtClean="0">
                <a:solidFill>
                  <a:prstClr val="black"/>
                </a:solidFill>
                <a:cs typeface="Arial" panose="020B0604020202020204" pitchFamily="34" charset="0"/>
              </a:rPr>
              <a:t>Constructivism</a:t>
            </a:r>
            <a:endParaRPr kumimoji="0" lang="he-IL" sz="2200" b="1" i="0" u="none" strike="noStrike" kern="1200" cap="none" spc="0" normalizeH="0" baseline="0" noProof="0" dirty="0">
              <a:ln>
                <a:noFill/>
              </a:ln>
              <a:solidFill>
                <a:prstClr val="black"/>
              </a:solidFill>
              <a:effectLst/>
              <a:uLnTx/>
              <a:uFillTx/>
              <a:latin typeface="Calibri"/>
              <a:cs typeface="Arial" panose="020B0604020202020204" pitchFamily="34" charset="0"/>
            </a:endParaRPr>
          </a:p>
        </p:txBody>
      </p:sp>
      <p:pic>
        <p:nvPicPr>
          <p:cNvPr id="5" name="תמונה 4" descr="תמונה שמכילה מראה&#10;&#10;התיאור נוצר באופן אוטומטי">
            <a:extLst>
              <a:ext uri="{FF2B5EF4-FFF2-40B4-BE49-F238E27FC236}">
                <a16:creationId xmlns:a16="http://schemas.microsoft.com/office/drawing/2014/main" id="{9D924A58-255D-40A1-AFE8-96B1F3472F06}"/>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398463"/>
            <a:ext cx="9144000" cy="6045200"/>
          </a:xfrm>
          <a:prstGeom prst="rect">
            <a:avLst/>
          </a:prstGeom>
        </p:spPr>
      </p:pic>
    </p:spTree>
    <p:extLst>
      <p:ext uri="{BB962C8B-B14F-4D97-AF65-F5344CB8AC3E}">
        <p14:creationId xmlns:p14="http://schemas.microsoft.com/office/powerpoint/2010/main" val="36030485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D7FFA6BC-7C78-47CA-8F35-FE928CE6686E}"/>
              </a:ext>
            </a:extLst>
          </p:cNvPr>
          <p:cNvSpPr/>
          <p:nvPr/>
        </p:nvSpPr>
        <p:spPr bwMode="auto">
          <a:xfrm>
            <a:off x="71500" y="0"/>
            <a:ext cx="8964993" cy="398463"/>
          </a:xfrm>
          <a:prstGeom prst="rect">
            <a:avLst/>
          </a:prstGeom>
          <a:noFill/>
          <a:ln w="9525" cap="flat" cmpd="sng" algn="ctr">
            <a:noFill/>
            <a:prstDash val="solid"/>
            <a:round/>
            <a:headEnd type="none" w="med" len="med"/>
            <a:tailEnd type="none" w="med" len="med"/>
          </a:ln>
          <a:effectLst/>
        </p:spPr>
        <p:txBody>
          <a:bodyPr rtlCol="1"/>
          <a:lstStyle/>
          <a:p>
            <a:pPr lvl="0" algn="l" rtl="0">
              <a:defRPr/>
            </a:pPr>
            <a:r>
              <a:rPr lang="en-US" sz="2400" b="1" dirty="0">
                <a:solidFill>
                  <a:prstClr val="black"/>
                </a:solidFill>
                <a:cs typeface="Arial" panose="020B0604020202020204" pitchFamily="34" charset="0"/>
              </a:rPr>
              <a:t>Realism - Sovereign States </a:t>
            </a:r>
            <a:r>
              <a:rPr lang="en-US" sz="2400" b="1" dirty="0" smtClean="0">
                <a:solidFill>
                  <a:prstClr val="black"/>
                </a:solidFill>
                <a:cs typeface="Arial" panose="020B0604020202020204" pitchFamily="34" charset="0"/>
              </a:rPr>
              <a:t>|Struggle </a:t>
            </a:r>
            <a:r>
              <a:rPr lang="en-US" sz="2400" b="1" dirty="0">
                <a:solidFill>
                  <a:prstClr val="black"/>
                </a:solidFill>
                <a:cs typeface="Arial" panose="020B0604020202020204" pitchFamily="34" charset="0"/>
              </a:rPr>
              <a:t>for Power | National </a:t>
            </a:r>
            <a:r>
              <a:rPr lang="en-US" sz="2400" b="1" dirty="0" smtClean="0">
                <a:solidFill>
                  <a:prstClr val="black"/>
                </a:solidFill>
                <a:cs typeface="Arial" panose="020B0604020202020204" pitchFamily="34" charset="0"/>
              </a:rPr>
              <a:t>Interests</a:t>
            </a:r>
            <a:endParaRPr kumimoji="0" lang="he-IL"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pic>
        <p:nvPicPr>
          <p:cNvPr id="6" name="תמונה 5" descr="תמונה שמכילה אובייקט, איש&#10;&#10;התיאור נוצר באופן אוטומטי">
            <a:extLst>
              <a:ext uri="{FF2B5EF4-FFF2-40B4-BE49-F238E27FC236}">
                <a16:creationId xmlns:a16="http://schemas.microsoft.com/office/drawing/2014/main" id="{E9B32E53-E6FA-4A28-9F4D-50AB8981464A}"/>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398462"/>
            <a:ext cx="9144000" cy="6045201"/>
          </a:xfrm>
          <a:prstGeom prst="rect">
            <a:avLst/>
          </a:prstGeom>
        </p:spPr>
      </p:pic>
    </p:spTree>
    <p:extLst>
      <p:ext uri="{BB962C8B-B14F-4D97-AF65-F5344CB8AC3E}">
        <p14:creationId xmlns:p14="http://schemas.microsoft.com/office/powerpoint/2010/main" val="38193375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ive Updates: PM Narendra Modi at G20 Osaka Summit 2019 – The Indian Wire">
            <a:extLst>
              <a:ext uri="{FF2B5EF4-FFF2-40B4-BE49-F238E27FC236}">
                <a16:creationId xmlns:a16="http://schemas.microsoft.com/office/drawing/2014/main" id="{ED1C5937-BB18-4DB9-99CF-409ABC186C1B}"/>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414337"/>
            <a:ext cx="9144000" cy="6029325"/>
          </a:xfrm>
          <a:prstGeom prst="rect">
            <a:avLst/>
          </a:prstGeom>
          <a:extLst>
            <a:ext uri="{909E8E84-426E-40DD-AFC4-6F175D3DCCD1}">
              <a14:hiddenFill xmlns:a14="http://schemas.microsoft.com/office/drawing/2010/main">
                <a:solidFill>
                  <a:srgbClr val="FFFFFF"/>
                </a:solidFill>
              </a14:hiddenFill>
            </a:ext>
          </a:extLst>
        </p:spPr>
      </p:pic>
      <p:sp>
        <p:nvSpPr>
          <p:cNvPr id="2" name="TextBox 3">
            <a:extLst>
              <a:ext uri="{FF2B5EF4-FFF2-40B4-BE49-F238E27FC236}">
                <a16:creationId xmlns:a16="http://schemas.microsoft.com/office/drawing/2014/main" id="{B101CB2A-E9A6-48ED-BC45-2E1073A1A2F3}"/>
              </a:ext>
            </a:extLst>
          </p:cNvPr>
          <p:cNvSpPr txBox="1"/>
          <p:nvPr/>
        </p:nvSpPr>
        <p:spPr>
          <a:xfrm>
            <a:off x="0" y="-47328"/>
            <a:ext cx="8624412" cy="461665"/>
          </a:xfrm>
          <a:prstGeom prst="rect">
            <a:avLst/>
          </a:prstGeom>
          <a:noFill/>
        </p:spPr>
        <p:txBody>
          <a:bodyPr wrap="none" rtlCol="1">
            <a:spAutoFit/>
          </a:bodyPr>
          <a:lstStyle/>
          <a:p>
            <a:pPr lvl="0" algn="l" rtl="0">
              <a:defRPr/>
            </a:pPr>
            <a:r>
              <a:rPr lang="en-US" sz="2400" b="1" dirty="0" smtClean="0">
                <a:solidFill>
                  <a:prstClr val="black"/>
                </a:solidFill>
                <a:cs typeface="Arial" panose="020B0604020202020204" pitchFamily="34" charset="0"/>
              </a:rPr>
              <a:t>"The Global System" - The Scenes of Struggle of the </a:t>
            </a:r>
            <a:r>
              <a:rPr lang="en-US" sz="2400" b="1" dirty="0">
                <a:solidFill>
                  <a:prstClr val="black"/>
                </a:solidFill>
                <a:cs typeface="Arial" panose="020B0604020202020204" pitchFamily="34" charset="0"/>
              </a:rPr>
              <a:t>"Liberal Idea"</a:t>
            </a:r>
            <a:endParaRPr kumimoji="0" lang="he-IL"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nvGrpSpPr>
          <p:cNvPr id="10" name="קבוצה 9">
            <a:extLst>
              <a:ext uri="{FF2B5EF4-FFF2-40B4-BE49-F238E27FC236}">
                <a16:creationId xmlns:a16="http://schemas.microsoft.com/office/drawing/2014/main" id="{CAB2351B-BA3E-43F4-A4DA-AD9E6F2BAF66}"/>
              </a:ext>
            </a:extLst>
          </p:cNvPr>
          <p:cNvGrpSpPr/>
          <p:nvPr/>
        </p:nvGrpSpPr>
        <p:grpSpPr>
          <a:xfrm>
            <a:off x="1341541" y="2049538"/>
            <a:ext cx="6481093" cy="3519835"/>
            <a:chOff x="926117" y="2629515"/>
            <a:chExt cx="5220683" cy="2835315"/>
          </a:xfrm>
        </p:grpSpPr>
        <p:sp>
          <p:nvSpPr>
            <p:cNvPr id="9" name="מלבן 8">
              <a:extLst>
                <a:ext uri="{FF2B5EF4-FFF2-40B4-BE49-F238E27FC236}">
                  <a16:creationId xmlns:a16="http://schemas.microsoft.com/office/drawing/2014/main" id="{63852CEA-E8F7-436D-B882-7380E55A8A93}"/>
                </a:ext>
              </a:extLst>
            </p:cNvPr>
            <p:cNvSpPr/>
            <p:nvPr/>
          </p:nvSpPr>
          <p:spPr>
            <a:xfrm>
              <a:off x="926117" y="2629515"/>
              <a:ext cx="5220683" cy="28353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Picture 4" descr="Cover of Is This the End of the Liberal International Order?">
              <a:extLst>
                <a:ext uri="{FF2B5EF4-FFF2-40B4-BE49-F238E27FC236}">
                  <a16:creationId xmlns:a16="http://schemas.microsoft.com/office/drawing/2014/main" id="{9777E66B-A71F-4CB6-BC99-8A5F7B411A6C}"/>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66705" y="2790604"/>
              <a:ext cx="1570711" cy="25131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2" descr="The End of the Liberal Order?: Amazon.co.uk: Ferguson, Niall, Zakaria,  Fareed: 9781786073105: Books">
              <a:extLst>
                <a:ext uri="{FF2B5EF4-FFF2-40B4-BE49-F238E27FC236}">
                  <a16:creationId xmlns:a16="http://schemas.microsoft.com/office/drawing/2014/main" id="{6A09AC7E-99B7-46AC-AE43-41EEB17725EE}"/>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744751" y="2790604"/>
              <a:ext cx="1570711" cy="25131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6" descr="What Was the Liberal Order?: Rose, Gideon: 9780876097120: Amazon.com: Books">
              <a:extLst>
                <a:ext uri="{FF2B5EF4-FFF2-40B4-BE49-F238E27FC236}">
                  <a16:creationId xmlns:a16="http://schemas.microsoft.com/office/drawing/2014/main" id="{04B05A63-991E-46E0-95EC-6E118CB94C17}"/>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4422802" y="2790604"/>
              <a:ext cx="1570711" cy="25131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0107632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D7FFA6BC-7C78-47CA-8F35-FE928CE6686E}"/>
              </a:ext>
            </a:extLst>
          </p:cNvPr>
          <p:cNvSpPr/>
          <p:nvPr/>
        </p:nvSpPr>
        <p:spPr bwMode="auto">
          <a:xfrm>
            <a:off x="71500" y="0"/>
            <a:ext cx="8964993" cy="398463"/>
          </a:xfrm>
          <a:prstGeom prst="rect">
            <a:avLst/>
          </a:prstGeom>
          <a:noFill/>
          <a:ln w="9525" cap="flat" cmpd="sng" algn="ctr">
            <a:noFill/>
            <a:prstDash val="solid"/>
            <a:round/>
            <a:headEnd type="none" w="med" len="med"/>
            <a:tailEnd type="none" w="med" len="med"/>
          </a:ln>
          <a:effectLst/>
        </p:spPr>
        <p:txBody>
          <a:bodyPr rtlCol="1"/>
          <a:lstStyle/>
          <a:p>
            <a:pPr lvl="0" algn="l" rtl="0">
              <a:defRPr/>
            </a:pPr>
            <a:r>
              <a:rPr lang="en-US" sz="2200" b="1" dirty="0">
                <a:solidFill>
                  <a:prstClr val="black"/>
                </a:solidFill>
                <a:cs typeface="Arial" panose="020B0604020202020204" pitchFamily="34" charset="0"/>
              </a:rPr>
              <a:t>Liberalism - Norms | Institutions </a:t>
            </a:r>
            <a:r>
              <a:rPr lang="en-US" sz="2200" b="1" dirty="0" smtClean="0">
                <a:solidFill>
                  <a:prstClr val="black"/>
                </a:solidFill>
                <a:cs typeface="Arial" panose="020B0604020202020204" pitchFamily="34" charset="0"/>
              </a:rPr>
              <a:t>|Consent |Reciprocity| </a:t>
            </a:r>
            <a:r>
              <a:rPr lang="en-US" sz="2200" b="1" dirty="0">
                <a:solidFill>
                  <a:prstClr val="black"/>
                </a:solidFill>
                <a:cs typeface="Arial" panose="020B0604020202020204" pitchFamily="34" charset="0"/>
              </a:rPr>
              <a:t>Trade | </a:t>
            </a:r>
            <a:r>
              <a:rPr lang="en-US" sz="2200" b="1" dirty="0" smtClean="0">
                <a:solidFill>
                  <a:prstClr val="black"/>
                </a:solidFill>
                <a:cs typeface="Arial" panose="020B0604020202020204" pitchFamily="34" charset="0"/>
              </a:rPr>
              <a:t>Diplomacy</a:t>
            </a:r>
            <a:endParaRPr kumimoji="0" lang="he-IL" sz="2200" b="1" i="0" u="none" strike="noStrike" kern="1200" cap="none" spc="0" normalizeH="0" baseline="0" noProof="0" dirty="0">
              <a:ln>
                <a:noFill/>
              </a:ln>
              <a:solidFill>
                <a:prstClr val="black"/>
              </a:solidFill>
              <a:effectLst/>
              <a:uLnTx/>
              <a:uFillTx/>
              <a:latin typeface="Calibri"/>
              <a:cs typeface="Arial" panose="020B0604020202020204" pitchFamily="34" charset="0"/>
            </a:endParaRPr>
          </a:p>
        </p:txBody>
      </p:sp>
      <p:pic>
        <p:nvPicPr>
          <p:cNvPr id="1026" name="Picture 2">
            <a:extLst>
              <a:ext uri="{FF2B5EF4-FFF2-40B4-BE49-F238E27FC236}">
                <a16:creationId xmlns:a16="http://schemas.microsoft.com/office/drawing/2014/main" id="{C27FFCCD-91C2-4A5C-A794-E139677E7034}"/>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398463"/>
            <a:ext cx="9144000" cy="604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32282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D7FFA6BC-7C78-47CA-8F35-FE928CE6686E}"/>
              </a:ext>
            </a:extLst>
          </p:cNvPr>
          <p:cNvSpPr/>
          <p:nvPr/>
        </p:nvSpPr>
        <p:spPr bwMode="auto">
          <a:xfrm>
            <a:off x="71500" y="0"/>
            <a:ext cx="8964993" cy="398463"/>
          </a:xfrm>
          <a:prstGeom prst="rect">
            <a:avLst/>
          </a:prstGeom>
          <a:noFill/>
          <a:ln w="9525" cap="flat" cmpd="sng" algn="ctr">
            <a:noFill/>
            <a:prstDash val="solid"/>
            <a:round/>
            <a:headEnd type="none" w="med" len="med"/>
            <a:tailEnd type="none" w="med" len="med"/>
          </a:ln>
          <a:effectLst/>
        </p:spPr>
        <p:txBody>
          <a:bodyPr rtlCol="1"/>
          <a:lstStyle/>
          <a:p>
            <a:pPr lvl="0" algn="l">
              <a:defRPr/>
            </a:pPr>
            <a:r>
              <a:rPr lang="en-US" sz="2100" b="1" dirty="0">
                <a:solidFill>
                  <a:prstClr val="black"/>
                </a:solidFill>
                <a:cs typeface="Arial" panose="020B0604020202020204" pitchFamily="34" charset="0"/>
              </a:rPr>
              <a:t>Constructivism - Meanings and </a:t>
            </a:r>
            <a:r>
              <a:rPr lang="en-US" sz="2100" b="1" dirty="0" smtClean="0">
                <a:solidFill>
                  <a:prstClr val="black"/>
                </a:solidFill>
                <a:cs typeface="Arial" panose="020B0604020202020204" pitchFamily="34" charset="0"/>
              </a:rPr>
              <a:t>Images| </a:t>
            </a:r>
            <a:r>
              <a:rPr lang="en-US" sz="2100" b="1" dirty="0">
                <a:solidFill>
                  <a:prstClr val="black"/>
                </a:solidFill>
                <a:cs typeface="Arial" panose="020B0604020202020204" pitchFamily="34" charset="0"/>
              </a:rPr>
              <a:t>Social </a:t>
            </a:r>
            <a:r>
              <a:rPr lang="en-US" sz="2100" b="1" dirty="0" smtClean="0">
                <a:solidFill>
                  <a:prstClr val="black"/>
                </a:solidFill>
                <a:cs typeface="Arial" panose="020B0604020202020204" pitchFamily="34" charset="0"/>
              </a:rPr>
              <a:t>Context </a:t>
            </a:r>
            <a:r>
              <a:rPr lang="en-US" sz="2100" b="1" dirty="0" smtClean="0">
                <a:solidFill>
                  <a:prstClr val="black"/>
                </a:solidFill>
                <a:cs typeface="Arial" panose="020B0604020202020204" pitchFamily="34" charset="0"/>
              </a:rPr>
              <a:t>|Constructing </a:t>
            </a:r>
            <a:r>
              <a:rPr lang="en-US" sz="2100" b="1" dirty="0">
                <a:solidFill>
                  <a:prstClr val="black"/>
                </a:solidFill>
                <a:cs typeface="Arial" panose="020B0604020202020204" pitchFamily="34" charset="0"/>
              </a:rPr>
              <a:t>M</a:t>
            </a:r>
            <a:r>
              <a:rPr lang="en-US" sz="2100" b="1" dirty="0" smtClean="0">
                <a:solidFill>
                  <a:prstClr val="black"/>
                </a:solidFill>
                <a:cs typeface="Arial" panose="020B0604020202020204" pitchFamily="34" charset="0"/>
              </a:rPr>
              <a:t>eaning</a:t>
            </a:r>
            <a:endParaRPr kumimoji="0" lang="he-IL" sz="2100" b="1" i="0" u="none" strike="noStrike" kern="1200" cap="none" spc="0" normalizeH="0" baseline="0" noProof="0" dirty="0">
              <a:ln>
                <a:noFill/>
              </a:ln>
              <a:solidFill>
                <a:prstClr val="black"/>
              </a:solidFill>
              <a:effectLst/>
              <a:uLnTx/>
              <a:uFillTx/>
              <a:latin typeface="Calibri"/>
              <a:cs typeface="Arial" panose="020B0604020202020204" pitchFamily="34" charset="0"/>
            </a:endParaRPr>
          </a:p>
        </p:txBody>
      </p:sp>
      <p:pic>
        <p:nvPicPr>
          <p:cNvPr id="4" name="תמונה 3">
            <a:extLst>
              <a:ext uri="{FF2B5EF4-FFF2-40B4-BE49-F238E27FC236}">
                <a16:creationId xmlns:a16="http://schemas.microsoft.com/office/drawing/2014/main" id="{B97BB334-B09B-4B56-8235-8DA54043D1CE}"/>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398462"/>
            <a:ext cx="9144000" cy="6045201"/>
          </a:xfrm>
          <a:prstGeom prst="rect">
            <a:avLst/>
          </a:prstGeom>
        </p:spPr>
      </p:pic>
    </p:spTree>
    <p:extLst>
      <p:ext uri="{BB962C8B-B14F-4D97-AF65-F5344CB8AC3E}">
        <p14:creationId xmlns:p14="http://schemas.microsoft.com/office/powerpoint/2010/main" val="408934926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descr="תמונה שמכילה כוכב, פירות&#10;&#10;התיאור נוצר באופן אוטומטי">
            <a:extLst>
              <a:ext uri="{FF2B5EF4-FFF2-40B4-BE49-F238E27FC236}">
                <a16:creationId xmlns:a16="http://schemas.microsoft.com/office/drawing/2014/main" id="{7601D2F0-5715-4A44-80C8-14C47B7C059B}"/>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 y="414338"/>
            <a:ext cx="9144001" cy="6029325"/>
          </a:xfrm>
          <a:prstGeom prst="rect">
            <a:avLst/>
          </a:prstGeom>
        </p:spPr>
      </p:pic>
      <p:sp>
        <p:nvSpPr>
          <p:cNvPr id="2" name="מלבן 1">
            <a:extLst>
              <a:ext uri="{FF2B5EF4-FFF2-40B4-BE49-F238E27FC236}">
                <a16:creationId xmlns:a16="http://schemas.microsoft.com/office/drawing/2014/main" id="{2D7F829C-F109-476B-861B-8CC9DC11DCF6}"/>
              </a:ext>
            </a:extLst>
          </p:cNvPr>
          <p:cNvSpPr/>
          <p:nvPr/>
        </p:nvSpPr>
        <p:spPr bwMode="auto">
          <a:xfrm>
            <a:off x="71500" y="0"/>
            <a:ext cx="8964993" cy="398463"/>
          </a:xfrm>
          <a:prstGeom prst="rect">
            <a:avLst/>
          </a:prstGeom>
          <a:noFill/>
          <a:ln w="9525" cap="flat" cmpd="sng" algn="ctr">
            <a:noFill/>
            <a:prstDash val="solid"/>
            <a:round/>
            <a:headEnd type="none" w="med" len="med"/>
            <a:tailEnd type="none" w="med" len="med"/>
          </a:ln>
          <a:effectLst/>
        </p:spPr>
        <p:txBody>
          <a:bodyPr rtlCol="1"/>
          <a:lstStyle/>
          <a:p>
            <a:pPr lvl="0" algn="l" rtl="0">
              <a:defRPr/>
            </a:pPr>
            <a:r>
              <a:rPr lang="en-US" sz="2400" b="1" dirty="0" smtClean="0">
                <a:solidFill>
                  <a:prstClr val="black"/>
                </a:solidFill>
                <a:cs typeface="Arial" panose="020B0604020202020204" pitchFamily="34" charset="0"/>
              </a:rPr>
              <a:t>The World’s Order </a:t>
            </a:r>
            <a:r>
              <a:rPr lang="en-US" sz="2400" b="1" dirty="0">
                <a:solidFill>
                  <a:prstClr val="black"/>
                </a:solidFill>
                <a:cs typeface="Arial" panose="020B0604020202020204" pitchFamily="34" charset="0"/>
              </a:rPr>
              <a:t>after </a:t>
            </a:r>
            <a:r>
              <a:rPr lang="en-US" sz="2400" b="1" dirty="0" smtClean="0">
                <a:solidFill>
                  <a:prstClr val="black"/>
                </a:solidFill>
                <a:cs typeface="Arial" panose="020B0604020202020204" pitchFamily="34" charset="0"/>
              </a:rPr>
              <a:t>the Corona Virus </a:t>
            </a:r>
            <a:r>
              <a:rPr lang="en-US" sz="2400" b="1" dirty="0">
                <a:solidFill>
                  <a:prstClr val="black"/>
                </a:solidFill>
                <a:cs typeface="Arial" panose="020B0604020202020204" pitchFamily="34" charset="0"/>
              </a:rPr>
              <a:t>- </a:t>
            </a:r>
            <a:r>
              <a:rPr lang="en-US" sz="2400" b="1" dirty="0" smtClean="0">
                <a:solidFill>
                  <a:prstClr val="black"/>
                </a:solidFill>
                <a:cs typeface="Arial" panose="020B0604020202020204" pitchFamily="34" charset="0"/>
              </a:rPr>
              <a:t>Possible Scenarios</a:t>
            </a:r>
            <a:endParaRPr kumimoji="0" lang="he-IL"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nvGrpSpPr>
          <p:cNvPr id="8" name="קבוצה 7">
            <a:extLst>
              <a:ext uri="{FF2B5EF4-FFF2-40B4-BE49-F238E27FC236}">
                <a16:creationId xmlns:a16="http://schemas.microsoft.com/office/drawing/2014/main" id="{870C0CC5-E9A0-454E-B535-D41CB3511147}"/>
              </a:ext>
            </a:extLst>
          </p:cNvPr>
          <p:cNvGrpSpPr/>
          <p:nvPr/>
        </p:nvGrpSpPr>
        <p:grpSpPr>
          <a:xfrm>
            <a:off x="0" y="2432425"/>
            <a:ext cx="9144000" cy="4011910"/>
            <a:chOff x="0" y="2432425"/>
            <a:chExt cx="9144000" cy="4011910"/>
          </a:xfrm>
        </p:grpSpPr>
        <p:pic>
          <p:nvPicPr>
            <p:cNvPr id="5" name="תמונה 4">
              <a:extLst>
                <a:ext uri="{FF2B5EF4-FFF2-40B4-BE49-F238E27FC236}">
                  <a16:creationId xmlns:a16="http://schemas.microsoft.com/office/drawing/2014/main" id="{0763ABE2-CF99-4077-936B-F0A5A628E69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2432425"/>
              <a:ext cx="9144000" cy="4011910"/>
            </a:xfrm>
            <a:prstGeom prst="rect">
              <a:avLst/>
            </a:prstGeom>
          </p:spPr>
        </p:pic>
        <p:sp>
          <p:nvSpPr>
            <p:cNvPr id="6" name="מלבן 5">
              <a:extLst>
                <a:ext uri="{FF2B5EF4-FFF2-40B4-BE49-F238E27FC236}">
                  <a16:creationId xmlns:a16="http://schemas.microsoft.com/office/drawing/2014/main" id="{F7C3F903-3DD8-4CA2-9B17-4CE1347FC7EC}"/>
                </a:ext>
              </a:extLst>
            </p:cNvPr>
            <p:cNvSpPr/>
            <p:nvPr/>
          </p:nvSpPr>
          <p:spPr>
            <a:xfrm>
              <a:off x="4346575" y="6147292"/>
              <a:ext cx="540460" cy="2764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Tree>
    <p:extLst>
      <p:ext uri="{BB962C8B-B14F-4D97-AF65-F5344CB8AC3E}">
        <p14:creationId xmlns:p14="http://schemas.microsoft.com/office/powerpoint/2010/main" val="362576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descr="תמונה שמכילה טקסט, לוח כיתה, צילום, אנשים&#10;&#10;התיאור נוצר באופן אוטומטי">
            <a:extLst>
              <a:ext uri="{FF2B5EF4-FFF2-40B4-BE49-F238E27FC236}">
                <a16:creationId xmlns:a16="http://schemas.microsoft.com/office/drawing/2014/main" id="{2E1ADCC3-C0D5-486E-87A7-449891AD13DE}"/>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944400" y="3766067"/>
            <a:ext cx="4036131" cy="2387549"/>
          </a:xfrm>
          <a:prstGeom prst="rect">
            <a:avLst/>
          </a:prstGeom>
          <a:ln>
            <a:solidFill>
              <a:schemeClr val="tx1"/>
            </a:solidFill>
          </a:ln>
        </p:spPr>
      </p:pic>
      <p:pic>
        <p:nvPicPr>
          <p:cNvPr id="1030" name="Picture 6" descr="Cellphone censorship in China">
            <a:extLst>
              <a:ext uri="{FF2B5EF4-FFF2-40B4-BE49-F238E27FC236}">
                <a16:creationId xmlns:a16="http://schemas.microsoft.com/office/drawing/2014/main" id="{8B0B8B73-6E37-4041-9126-950FF64898D4}"/>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260484" y="3700340"/>
            <a:ext cx="4043171" cy="238754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DC0CEAA-3BC2-4E6C-A57A-F18093942580}"/>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4833186" y="428337"/>
            <a:ext cx="4025900" cy="23538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2" descr="Live Updates: PM Narendra Modi at G20 Osaka Summit 2019 – The Indian Wire">
            <a:extLst>
              <a:ext uri="{FF2B5EF4-FFF2-40B4-BE49-F238E27FC236}">
                <a16:creationId xmlns:a16="http://schemas.microsoft.com/office/drawing/2014/main" id="{586F73AE-0566-4175-AE54-D8588D759AEE}"/>
              </a:ext>
            </a:extLst>
          </p:cNvPr>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226720" y="440301"/>
            <a:ext cx="4043170" cy="23578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5847" name="TextBox 11"/>
          <p:cNvSpPr txBox="1">
            <a:spLocks noChangeArrowheads="1"/>
          </p:cNvSpPr>
          <p:nvPr/>
        </p:nvSpPr>
        <p:spPr bwMode="auto">
          <a:xfrm>
            <a:off x="316046" y="6096015"/>
            <a:ext cx="3998913" cy="769441"/>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lvl="0" algn="ctr" rtl="0">
              <a:spcBef>
                <a:spcPct val="0"/>
              </a:spcBef>
              <a:buNone/>
              <a:defRPr/>
            </a:pPr>
            <a:r>
              <a:rPr lang="en-US" altLang="he-IL" sz="2200" b="1" kern="0" dirty="0">
                <a:solidFill>
                  <a:srgbClr val="000000"/>
                </a:solidFill>
              </a:rPr>
              <a:t>Scene of Struggle </a:t>
            </a:r>
            <a:r>
              <a:rPr lang="en-US" altLang="he-IL" sz="2200" b="1" kern="0" dirty="0" smtClean="0">
                <a:solidFill>
                  <a:srgbClr val="000000"/>
                </a:solidFill>
                <a:cs typeface="+mn-cs"/>
              </a:rPr>
              <a:t># </a:t>
            </a:r>
            <a:r>
              <a:rPr lang="en-US" altLang="he-IL" sz="2200" b="1" kern="0" dirty="0">
                <a:solidFill>
                  <a:srgbClr val="000000"/>
                </a:solidFill>
                <a:cs typeface="+mn-cs"/>
              </a:rPr>
              <a:t>3 - Authoritarianism</a:t>
            </a:r>
            <a:endParaRPr kumimoji="0" lang="he-IL" altLang="he-IL" sz="2200" b="1" i="0" u="none" strike="noStrike" kern="0" cap="none" spc="0" normalizeH="0" baseline="0" noProof="0" dirty="0">
              <a:ln>
                <a:noFill/>
              </a:ln>
              <a:solidFill>
                <a:srgbClr val="000000"/>
              </a:solidFill>
              <a:effectLst/>
              <a:uLnTx/>
              <a:uFillTx/>
              <a:cs typeface="+mn-cs"/>
            </a:endParaRPr>
          </a:p>
        </p:txBody>
      </p:sp>
      <p:sp>
        <p:nvSpPr>
          <p:cNvPr id="35849" name="TextBox 13"/>
          <p:cNvSpPr txBox="1">
            <a:spLocks noChangeArrowheads="1"/>
          </p:cNvSpPr>
          <p:nvPr/>
        </p:nvSpPr>
        <p:spPr bwMode="auto">
          <a:xfrm>
            <a:off x="4978626" y="6186714"/>
            <a:ext cx="4025900" cy="430887"/>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lvl="0" algn="ctr" rtl="0">
              <a:spcBef>
                <a:spcPct val="0"/>
              </a:spcBef>
              <a:buNone/>
              <a:defRPr/>
            </a:pPr>
            <a:r>
              <a:rPr lang="en-US" altLang="he-IL" sz="2200" b="1" kern="0" dirty="0">
                <a:solidFill>
                  <a:srgbClr val="000000"/>
                </a:solidFill>
                <a:cs typeface="+mn-cs"/>
              </a:rPr>
              <a:t>Disciplines and </a:t>
            </a:r>
            <a:r>
              <a:rPr lang="en-US" altLang="he-IL" sz="2200" b="1" kern="0" dirty="0" smtClean="0">
                <a:solidFill>
                  <a:srgbClr val="000000"/>
                </a:solidFill>
                <a:cs typeface="+mn-cs"/>
              </a:rPr>
              <a:t>Theories</a:t>
            </a:r>
            <a:endParaRPr kumimoji="0" lang="he-IL" altLang="he-IL" sz="2200" b="1" i="0" u="none" strike="noStrike" kern="0" cap="none" spc="0" normalizeH="0" baseline="0" noProof="0" dirty="0">
              <a:ln>
                <a:noFill/>
              </a:ln>
              <a:solidFill>
                <a:srgbClr val="000000"/>
              </a:solidFill>
              <a:effectLst/>
              <a:uLnTx/>
              <a:uFillTx/>
              <a:cs typeface="+mn-cs"/>
            </a:endParaRPr>
          </a:p>
        </p:txBody>
      </p:sp>
      <p:sp>
        <p:nvSpPr>
          <p:cNvPr id="35846" name="TextBox 10"/>
          <p:cNvSpPr txBox="1">
            <a:spLocks noChangeArrowheads="1"/>
          </p:cNvSpPr>
          <p:nvPr/>
        </p:nvSpPr>
        <p:spPr bwMode="auto">
          <a:xfrm>
            <a:off x="0" y="2825908"/>
            <a:ext cx="4693578" cy="769441"/>
          </a:xfrm>
          <a:prstGeom prst="rect">
            <a:avLst/>
          </a:prstGeom>
          <a:solidFill>
            <a:schemeClr val="bg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lvl="0" algn="ctr" rtl="0">
              <a:spcBef>
                <a:spcPct val="0"/>
              </a:spcBef>
              <a:buNone/>
              <a:defRPr/>
            </a:pPr>
            <a:r>
              <a:rPr lang="en-US" altLang="he-IL" sz="2200" b="1" kern="0" dirty="0" smtClean="0">
                <a:solidFill>
                  <a:srgbClr val="000000"/>
                </a:solidFill>
                <a:cs typeface="+mn-cs"/>
              </a:rPr>
              <a:t>Scene of Struggle </a:t>
            </a:r>
            <a:r>
              <a:rPr lang="en-US" altLang="he-IL" sz="2200" b="1" kern="0" dirty="0">
                <a:solidFill>
                  <a:srgbClr val="000000"/>
                </a:solidFill>
                <a:cs typeface="+mn-cs"/>
              </a:rPr>
              <a:t># </a:t>
            </a:r>
            <a:r>
              <a:rPr lang="en-US" altLang="he-IL" sz="2200" b="1" kern="0" dirty="0" smtClean="0">
                <a:solidFill>
                  <a:srgbClr val="000000"/>
                </a:solidFill>
                <a:cs typeface="+mn-cs"/>
              </a:rPr>
              <a:t>1 -  </a:t>
            </a:r>
          </a:p>
          <a:p>
            <a:pPr lvl="0" algn="ctr" rtl="0">
              <a:spcBef>
                <a:spcPct val="0"/>
              </a:spcBef>
              <a:buNone/>
              <a:defRPr/>
            </a:pPr>
            <a:r>
              <a:rPr lang="en-US" altLang="he-IL" sz="2200" b="1" kern="0" dirty="0" smtClean="0">
                <a:solidFill>
                  <a:srgbClr val="000000"/>
                </a:solidFill>
                <a:cs typeface="+mn-cs"/>
              </a:rPr>
              <a:t>World Arrangement</a:t>
            </a:r>
            <a:endParaRPr kumimoji="0" lang="he-IL" altLang="he-IL" sz="2200" b="1" i="0" u="none" strike="noStrike" kern="0" cap="none" spc="0" normalizeH="0" baseline="0" noProof="0" dirty="0">
              <a:ln>
                <a:noFill/>
              </a:ln>
              <a:solidFill>
                <a:srgbClr val="000000"/>
              </a:solidFill>
              <a:effectLst/>
              <a:uLnTx/>
              <a:uFillTx/>
              <a:cs typeface="+mn-cs"/>
            </a:endParaRPr>
          </a:p>
        </p:txBody>
      </p:sp>
      <p:sp>
        <p:nvSpPr>
          <p:cNvPr id="35848" name="TextBox 12"/>
          <p:cNvSpPr txBox="1">
            <a:spLocks noChangeArrowheads="1"/>
          </p:cNvSpPr>
          <p:nvPr/>
        </p:nvSpPr>
        <p:spPr bwMode="auto">
          <a:xfrm>
            <a:off x="4555201" y="2888994"/>
            <a:ext cx="4470442" cy="430887"/>
          </a:xfrm>
          <a:prstGeom prst="rect">
            <a:avLst/>
          </a:prstGeom>
          <a:noFill/>
          <a:ln>
            <a:noFill/>
          </a:ln>
        </p:spPr>
        <p:txBody>
          <a:bodyPr wrap="square">
            <a:spAutoFit/>
          </a:bodyPr>
          <a:lstStyle>
            <a:defPPr>
              <a:defRPr lang="he-IL"/>
            </a:defPPr>
            <a:lvl1pPr marR="0" lvl="0" indent="0" algn="ctr" fontAlgn="auto">
              <a:lnSpc>
                <a:spcPct val="100000"/>
              </a:lnSpc>
              <a:spcBef>
                <a:spcPct val="0"/>
              </a:spcBef>
              <a:spcAft>
                <a:spcPts val="0"/>
              </a:spcAft>
              <a:buClrTx/>
              <a:buSzTx/>
              <a:buFontTx/>
              <a:buNone/>
              <a:tabLst/>
              <a:defRPr kumimoji="0" sz="2400" b="1" i="0" u="none" strike="noStrike" kern="0" cap="none" spc="0" normalizeH="0" baseline="0">
                <a:ln>
                  <a:noFill/>
                </a:ln>
                <a:solidFill>
                  <a:schemeClr val="bg1">
                    <a:lumMod val="75000"/>
                  </a:schemeClr>
                </a:solidFill>
                <a:effectLst/>
                <a:uLnTx/>
                <a:uFillTx/>
                <a:latin typeface="Calibri" panose="020F050202020403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cs typeface="Arial" panose="020B0604020202020204" pitchFamily="34" charset="0"/>
              </a:defRPr>
            </a:lvl9pPr>
          </a:lstStyle>
          <a:p>
            <a:pPr lvl="0" rtl="0">
              <a:defRPr/>
            </a:pPr>
            <a:r>
              <a:rPr lang="en-US" altLang="he-IL" sz="2200" dirty="0">
                <a:solidFill>
                  <a:srgbClr val="000000"/>
                </a:solidFill>
              </a:rPr>
              <a:t>Scene of Struggle </a:t>
            </a:r>
            <a:r>
              <a:rPr lang="en-US" altLang="he-IL" sz="2200" dirty="0" smtClean="0">
                <a:solidFill>
                  <a:srgbClr val="000000"/>
                </a:solidFill>
              </a:rPr>
              <a:t># </a:t>
            </a:r>
            <a:r>
              <a:rPr lang="en-US" altLang="he-IL" sz="2200" dirty="0">
                <a:solidFill>
                  <a:srgbClr val="000000"/>
                </a:solidFill>
              </a:rPr>
              <a:t>2 - Democracy</a:t>
            </a:r>
            <a:endParaRPr kumimoji="0" lang="he-IL" altLang="he-IL" sz="2200" b="1" i="0" u="none" strike="noStrike" kern="0" cap="none" spc="0" normalizeH="0" baseline="0" noProof="0" dirty="0">
              <a:ln>
                <a:noFill/>
              </a:ln>
              <a:solidFill>
                <a:srgbClr val="000000"/>
              </a:solidFill>
              <a:effectLst/>
              <a:uLnTx/>
              <a:uFillTx/>
            </a:endParaRPr>
          </a:p>
        </p:txBody>
      </p:sp>
      <p:sp>
        <p:nvSpPr>
          <p:cNvPr id="2" name="AutoShape 2" descr="HD Skyfall WP for PC"/>
          <p:cNvSpPr>
            <a:spLocks noChangeAspect="1" noChangeArrowheads="1"/>
          </p:cNvSpPr>
          <p:nvPr/>
        </p:nvSpPr>
        <p:spPr bwMode="auto">
          <a:xfrm>
            <a:off x="4388778" y="35742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dirty="0"/>
          </a:p>
        </p:txBody>
      </p:sp>
      <p:sp>
        <p:nvSpPr>
          <p:cNvPr id="3" name="אליפסה 2"/>
          <p:cNvSpPr/>
          <p:nvPr/>
        </p:nvSpPr>
        <p:spPr>
          <a:xfrm>
            <a:off x="1835317" y="75233"/>
            <a:ext cx="674687" cy="674687"/>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1</a:t>
            </a:r>
          </a:p>
        </p:txBody>
      </p:sp>
      <p:sp>
        <p:nvSpPr>
          <p:cNvPr id="15" name="אליפסה 14"/>
          <p:cNvSpPr/>
          <p:nvPr/>
        </p:nvSpPr>
        <p:spPr>
          <a:xfrm>
            <a:off x="6542578" y="106134"/>
            <a:ext cx="674687" cy="674687"/>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2</a:t>
            </a:r>
          </a:p>
        </p:txBody>
      </p:sp>
      <p:sp>
        <p:nvSpPr>
          <p:cNvPr id="17" name="אליפסה 16"/>
          <p:cNvSpPr/>
          <p:nvPr/>
        </p:nvSpPr>
        <p:spPr>
          <a:xfrm>
            <a:off x="1835317" y="3492115"/>
            <a:ext cx="674687" cy="674687"/>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3</a:t>
            </a:r>
          </a:p>
        </p:txBody>
      </p:sp>
      <p:sp>
        <p:nvSpPr>
          <p:cNvPr id="19" name="אליפסה 18"/>
          <p:cNvSpPr/>
          <p:nvPr/>
        </p:nvSpPr>
        <p:spPr>
          <a:xfrm>
            <a:off x="6790422" y="3372176"/>
            <a:ext cx="674687" cy="674687"/>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4</a:t>
            </a:r>
          </a:p>
        </p:txBody>
      </p:sp>
    </p:spTree>
    <p:extLst>
      <p:ext uri="{BB962C8B-B14F-4D97-AF65-F5344CB8AC3E}">
        <p14:creationId xmlns:p14="http://schemas.microsoft.com/office/powerpoint/2010/main" val="36813042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Watch 1989: The Year That Made Us TV Show - Streaming Online | Nat ...">
            <a:extLst>
              <a:ext uri="{FF2B5EF4-FFF2-40B4-BE49-F238E27FC236}">
                <a16:creationId xmlns:a16="http://schemas.microsoft.com/office/drawing/2014/main" id="{37EB156E-E43A-49E5-8DCF-3E143BE7303A}"/>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1" y="414337"/>
            <a:ext cx="9144001" cy="60293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3">
            <a:extLst>
              <a:ext uri="{FF2B5EF4-FFF2-40B4-BE49-F238E27FC236}">
                <a16:creationId xmlns:a16="http://schemas.microsoft.com/office/drawing/2014/main" id="{26DFF3A3-E268-4A7B-BE48-9B5CBC0EC3CF}"/>
              </a:ext>
            </a:extLst>
          </p:cNvPr>
          <p:cNvSpPr txBox="1"/>
          <p:nvPr/>
        </p:nvSpPr>
        <p:spPr>
          <a:xfrm>
            <a:off x="0" y="14227"/>
            <a:ext cx="8919558" cy="430887"/>
          </a:xfrm>
          <a:prstGeom prst="rect">
            <a:avLst/>
          </a:prstGeom>
          <a:noFill/>
        </p:spPr>
        <p:txBody>
          <a:bodyPr wrap="none" rtlCol="1">
            <a:spAutoFit/>
          </a:bodyPr>
          <a:lstStyle/>
          <a:p>
            <a:pPr lvl="0" algn="l" rtl="0">
              <a:defRPr/>
            </a:pPr>
            <a:r>
              <a:rPr lang="en-US" sz="2200" b="1" dirty="0">
                <a:solidFill>
                  <a:prstClr val="black"/>
                </a:solidFill>
                <a:cs typeface="Arial" panose="020B0604020202020204" pitchFamily="34" charset="0"/>
              </a:rPr>
              <a:t>1989 - </a:t>
            </a:r>
            <a:r>
              <a:rPr lang="en-US" sz="2200" b="1" dirty="0" smtClean="0">
                <a:solidFill>
                  <a:prstClr val="black"/>
                </a:solidFill>
                <a:cs typeface="Arial" panose="020B0604020202020204" pitchFamily="34" charset="0"/>
              </a:rPr>
              <a:t>Start Point </a:t>
            </a:r>
            <a:r>
              <a:rPr lang="en-US" sz="2200" b="1" dirty="0">
                <a:solidFill>
                  <a:prstClr val="black"/>
                </a:solidFill>
                <a:cs typeface="Arial" panose="020B0604020202020204" pitchFamily="34" charset="0"/>
              </a:rPr>
              <a:t>I</a:t>
            </a:r>
            <a:r>
              <a:rPr lang="en-US" sz="2200" b="1" dirty="0" smtClean="0">
                <a:solidFill>
                  <a:prstClr val="black"/>
                </a:solidFill>
                <a:cs typeface="Arial" panose="020B0604020202020204" pitchFamily="34" charset="0"/>
              </a:rPr>
              <a:t> The Series of </a:t>
            </a:r>
            <a:r>
              <a:rPr lang="en-US" sz="2200" b="1" dirty="0">
                <a:solidFill>
                  <a:prstClr val="black"/>
                </a:solidFill>
                <a:cs typeface="Arial" panose="020B0604020202020204" pitchFamily="34" charset="0"/>
              </a:rPr>
              <a:t>Dramatic </a:t>
            </a:r>
            <a:r>
              <a:rPr lang="en-US" sz="2200" b="1" dirty="0" smtClean="0">
                <a:solidFill>
                  <a:prstClr val="black"/>
                </a:solidFill>
                <a:cs typeface="Arial" panose="020B0604020202020204" pitchFamily="34" charset="0"/>
              </a:rPr>
              <a:t>Events I The </a:t>
            </a:r>
            <a:r>
              <a:rPr lang="en-US" sz="2200" b="1" dirty="0" smtClean="0">
                <a:solidFill>
                  <a:prstClr val="black"/>
                </a:solidFill>
                <a:cs typeface="Arial" panose="020B0604020202020204" pitchFamily="34" charset="0"/>
              </a:rPr>
              <a:t>End </a:t>
            </a:r>
            <a:r>
              <a:rPr lang="en-US" sz="2200" b="1" dirty="0">
                <a:solidFill>
                  <a:prstClr val="black"/>
                </a:solidFill>
                <a:cs typeface="Arial" panose="020B0604020202020204" pitchFamily="34" charset="0"/>
              </a:rPr>
              <a:t>of the Cold War</a:t>
            </a:r>
            <a:endParaRPr kumimoji="0" lang="he-IL" sz="2200" b="1" i="0" u="none" strike="noStrike" kern="1200" cap="none" spc="0" normalizeH="0" baseline="0" noProof="0" dirty="0">
              <a:ln>
                <a:noFill/>
              </a:ln>
              <a:solidFill>
                <a:prstClr val="black"/>
              </a:solidFill>
              <a:effectLst/>
              <a:uLnTx/>
              <a:uFillTx/>
              <a:latin typeface="Calibri"/>
              <a:cs typeface="Arial" panose="020B0604020202020204" pitchFamily="34" charset="0"/>
            </a:endParaRPr>
          </a:p>
        </p:txBody>
      </p:sp>
    </p:spTree>
    <p:extLst>
      <p:ext uri="{BB962C8B-B14F-4D97-AF65-F5344CB8AC3E}">
        <p14:creationId xmlns:p14="http://schemas.microsoft.com/office/powerpoint/2010/main" val="3939157672"/>
      </p:ext>
    </p:extLst>
  </p:cSld>
  <p:clrMapOvr>
    <a:masterClrMapping/>
  </p:clrMapOvr>
  <p:timing>
    <p:tnLst>
      <p:par>
        <p:cTn id="1" dur="indefinite" restart="never" nodeType="tmRoot"/>
      </p:par>
    </p:tn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1176</Words>
  <Application>Microsoft Office PowerPoint</Application>
  <PresentationFormat>On-screen Show (4:3)</PresentationFormat>
  <Paragraphs>171</Paragraphs>
  <Slides>72</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72</vt:i4>
      </vt:variant>
    </vt:vector>
  </HeadingPairs>
  <TitlesOfParts>
    <vt:vector size="76" baseType="lpstr">
      <vt:lpstr>Arial</vt:lpstr>
      <vt:lpstr>Calibri</vt:lpstr>
      <vt:lpstr>Times New Roman</vt:lpstr>
      <vt:lpstr>ערכת נושא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2015-09-01T21:22:36Z</dcterms:created>
  <dcterms:modified xsi:type="dcterms:W3CDTF">2020-09-06T14:58:49Z</dcterms:modified>
</cp:coreProperties>
</file>