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saveSubsetFonts="1">
  <p:sldMasterIdLst>
    <p:sldMasterId id="2147483648" r:id="rId1"/>
  </p:sldMasterIdLst>
  <p:notesMasterIdLst>
    <p:notesMasterId r:id="rId77"/>
  </p:notesMasterIdLst>
  <p:sldIdLst>
    <p:sldId id="1220" r:id="rId2"/>
    <p:sldId id="1242" r:id="rId3"/>
    <p:sldId id="1248" r:id="rId4"/>
    <p:sldId id="1249" r:id="rId5"/>
    <p:sldId id="1252" r:id="rId6"/>
    <p:sldId id="1254" r:id="rId7"/>
    <p:sldId id="1250" r:id="rId8"/>
    <p:sldId id="1203" r:id="rId9"/>
    <p:sldId id="1262" r:id="rId10"/>
    <p:sldId id="1205" r:id="rId11"/>
    <p:sldId id="1243" r:id="rId12"/>
    <p:sldId id="1255" r:id="rId13"/>
    <p:sldId id="1042" r:id="rId14"/>
    <p:sldId id="1129" r:id="rId15"/>
    <p:sldId id="1137" r:id="rId16"/>
    <p:sldId id="1074" r:id="rId17"/>
    <p:sldId id="1064" r:id="rId18"/>
    <p:sldId id="1168" r:id="rId19"/>
    <p:sldId id="1005" r:id="rId20"/>
    <p:sldId id="1041" r:id="rId21"/>
    <p:sldId id="1138" r:id="rId22"/>
    <p:sldId id="1154" r:id="rId23"/>
    <p:sldId id="1151" r:id="rId24"/>
    <p:sldId id="1145" r:id="rId25"/>
    <p:sldId id="1134" r:id="rId26"/>
    <p:sldId id="1117" r:id="rId27"/>
    <p:sldId id="1004" r:id="rId28"/>
    <p:sldId id="1127" r:id="rId29"/>
    <p:sldId id="1120" r:id="rId30"/>
    <p:sldId id="1121" r:id="rId31"/>
    <p:sldId id="1253" r:id="rId32"/>
    <p:sldId id="1123" r:id="rId33"/>
    <p:sldId id="1115" r:id="rId34"/>
    <p:sldId id="1116" r:id="rId35"/>
    <p:sldId id="1199" r:id="rId36"/>
    <p:sldId id="1256" r:id="rId37"/>
    <p:sldId id="1251" r:id="rId38"/>
    <p:sldId id="1258" r:id="rId39"/>
    <p:sldId id="396" r:id="rId40"/>
    <p:sldId id="1221" r:id="rId41"/>
    <p:sldId id="1222" r:id="rId42"/>
    <p:sldId id="1246" r:id="rId43"/>
    <p:sldId id="1285" r:id="rId44"/>
    <p:sldId id="1264" r:id="rId45"/>
    <p:sldId id="1259" r:id="rId46"/>
    <p:sldId id="1273" r:id="rId47"/>
    <p:sldId id="1283" r:id="rId48"/>
    <p:sldId id="1284" r:id="rId49"/>
    <p:sldId id="1245" r:id="rId50"/>
    <p:sldId id="1268" r:id="rId51"/>
    <p:sldId id="1266" r:id="rId52"/>
    <p:sldId id="1267" r:id="rId53"/>
    <p:sldId id="1269" r:id="rId54"/>
    <p:sldId id="1260" r:id="rId55"/>
    <p:sldId id="1240" r:id="rId56"/>
    <p:sldId id="1241" r:id="rId57"/>
    <p:sldId id="1225" r:id="rId58"/>
    <p:sldId id="1271" r:id="rId59"/>
    <p:sldId id="1257" r:id="rId60"/>
    <p:sldId id="1286" r:id="rId61"/>
    <p:sldId id="1282" r:id="rId62"/>
    <p:sldId id="1227" r:id="rId63"/>
    <p:sldId id="1228" r:id="rId64"/>
    <p:sldId id="1230" r:id="rId65"/>
    <p:sldId id="1229" r:id="rId66"/>
    <p:sldId id="1231" r:id="rId67"/>
    <p:sldId id="1232" r:id="rId68"/>
    <p:sldId id="1233" r:id="rId69"/>
    <p:sldId id="1235" r:id="rId70"/>
    <p:sldId id="1236" r:id="rId71"/>
    <p:sldId id="1237" r:id="rId72"/>
    <p:sldId id="1238" r:id="rId73"/>
    <p:sldId id="1272" r:id="rId74"/>
    <p:sldId id="912" r:id="rId75"/>
    <p:sldId id="1034" r:id="rId76"/>
  </p:sldIdLst>
  <p:sldSz cx="9144000" cy="6858000" type="screen4x3"/>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059" userDrawn="1">
          <p15:clr>
            <a:srgbClr val="A4A3A4"/>
          </p15:clr>
        </p15:guide>
        <p15:guide id="6" pos="2880">
          <p15:clr>
            <a:srgbClr val="A4A3A4"/>
          </p15:clr>
        </p15:guide>
        <p15:guide id="7" pos="4297" userDrawn="1">
          <p15:clr>
            <a:srgbClr val="A4A3A4"/>
          </p15:clr>
        </p15:guide>
        <p15:guide id="8" pos="2795" userDrawn="1">
          <p15:clr>
            <a:srgbClr val="A4A3A4"/>
          </p15:clr>
        </p15:guide>
        <p15:guide id="9" pos="3759" userDrawn="1">
          <p15:clr>
            <a:srgbClr val="A4A3A4"/>
          </p15:clr>
        </p15:guide>
        <p15:guide id="10" pos="2455" userDrawn="1">
          <p15:clr>
            <a:srgbClr val="A4A3A4"/>
          </p15:clr>
        </p15:guide>
        <p15:guide id="11" pos="5658" userDrawn="1">
          <p15:clr>
            <a:srgbClr val="A4A3A4"/>
          </p15:clr>
        </p15:guide>
        <p15:guide id="12" pos="3872">
          <p15:clr>
            <a:srgbClr val="A4A3A4"/>
          </p15:clr>
        </p15:guide>
        <p15:guide id="15" pos="2710" userDrawn="1">
          <p15:clr>
            <a:srgbClr val="A4A3A4"/>
          </p15:clr>
        </p15:guide>
        <p15:guide id="16" pos="1236" userDrawn="1">
          <p15:clr>
            <a:srgbClr val="A4A3A4"/>
          </p15:clr>
        </p15:guide>
        <p15:guide id="17" orient="horz" pos="261" userDrawn="1">
          <p15:clr>
            <a:srgbClr val="A4A3A4"/>
          </p15:clr>
        </p15:guide>
        <p15:guide id="18" orient="horz" pos="4320" userDrawn="1">
          <p15:clr>
            <a:srgbClr val="A4A3A4"/>
          </p15:clr>
        </p15:guide>
        <p15:guide id="20" pos="2937" userDrawn="1">
          <p15:clr>
            <a:srgbClr val="A4A3A4"/>
          </p15:clr>
        </p15:guide>
        <p15:guide id="21" pos="2823" userDrawn="1">
          <p15:clr>
            <a:srgbClr val="A4A3A4"/>
          </p15:clr>
        </p15:guide>
        <p15:guide id="22" orient="horz" pos="544" userDrawn="1">
          <p15:clr>
            <a:srgbClr val="A4A3A4"/>
          </p15:clr>
        </p15:guide>
        <p15:guide id="24" pos="2653" userDrawn="1">
          <p15:clr>
            <a:srgbClr val="A4A3A4"/>
          </p15:clr>
        </p15:guide>
        <p15:guide id="26" pos="3929">
          <p15:clr>
            <a:srgbClr val="A4A3A4"/>
          </p15:clr>
        </p15:guide>
        <p15:guide id="27" pos="3787">
          <p15:clr>
            <a:srgbClr val="A4A3A4"/>
          </p15:clr>
        </p15:guide>
        <p15:guide id="28" pos="1973">
          <p15:clr>
            <a:srgbClr val="A4A3A4"/>
          </p15:clr>
        </p15:guide>
        <p15:guide id="29" pos="1888" userDrawn="1">
          <p15:clr>
            <a:srgbClr val="A4A3A4"/>
          </p15:clr>
        </p15:guide>
        <p15:guide id="30" pos="3901">
          <p15:clr>
            <a:srgbClr val="A4A3A4"/>
          </p15:clr>
        </p15:guide>
        <p15:guide id="31" pos="45" userDrawn="1">
          <p15:clr>
            <a:srgbClr val="A4A3A4"/>
          </p15:clr>
        </p15:guide>
        <p15:guide id="32" userDrawn="1">
          <p15:clr>
            <a:srgbClr val="A4A3A4"/>
          </p15:clr>
        </p15:guide>
        <p15:guide id="34" pos="4014">
          <p15:clr>
            <a:srgbClr val="A4A3A4"/>
          </p15:clr>
        </p15:guide>
        <p15:guide id="36" pos="2965" userDrawn="1">
          <p15:clr>
            <a:srgbClr val="A4A3A4"/>
          </p15:clr>
        </p15:guide>
        <p15:guide id="38" pos="26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B9B9B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848" autoAdjust="0"/>
    <p:restoredTop sz="93223" autoAdjust="0"/>
  </p:normalViewPr>
  <p:slideViewPr>
    <p:cSldViewPr showGuides="1">
      <p:cViewPr>
        <p:scale>
          <a:sx n="50" d="100"/>
          <a:sy n="50" d="100"/>
        </p:scale>
        <p:origin x="228" y="450"/>
      </p:cViewPr>
      <p:guideLst>
        <p:guide orient="horz" pos="4059"/>
        <p:guide pos="2880"/>
        <p:guide pos="4297"/>
        <p:guide pos="2795"/>
        <p:guide pos="3759"/>
        <p:guide pos="2455"/>
        <p:guide pos="5658"/>
        <p:guide pos="3872"/>
        <p:guide pos="2710"/>
        <p:guide pos="1236"/>
        <p:guide orient="horz" pos="261"/>
        <p:guide orient="horz" pos="4320"/>
        <p:guide pos="2937"/>
        <p:guide pos="2823"/>
        <p:guide orient="horz" pos="544"/>
        <p:guide pos="2653"/>
        <p:guide pos="3929"/>
        <p:guide pos="3787"/>
        <p:guide pos="1973"/>
        <p:guide pos="1888"/>
        <p:guide pos="3901"/>
        <p:guide pos="45"/>
        <p:guide/>
        <p:guide pos="4014"/>
        <p:guide pos="2965"/>
        <p:guide pos="26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9" y="3"/>
            <a:ext cx="2945659" cy="496411"/>
          </a:xfrm>
          <a:prstGeom prst="rect">
            <a:avLst/>
          </a:prstGeom>
        </p:spPr>
        <p:txBody>
          <a:bodyPr vert="horz" lIns="91418" tIns="45711" rIns="91418" bIns="45711" rtlCol="1"/>
          <a:lstStyle>
            <a:lvl1pPr algn="r">
              <a:defRPr sz="1200"/>
            </a:lvl1pPr>
          </a:lstStyle>
          <a:p>
            <a:endParaRPr lang="he-IL"/>
          </a:p>
        </p:txBody>
      </p:sp>
      <p:sp>
        <p:nvSpPr>
          <p:cNvPr id="3" name="מציין מיקום של תאריך 2"/>
          <p:cNvSpPr>
            <a:spLocks noGrp="1"/>
          </p:cNvSpPr>
          <p:nvPr>
            <p:ph type="dt" idx="1"/>
          </p:nvPr>
        </p:nvSpPr>
        <p:spPr>
          <a:xfrm>
            <a:off x="1577" y="3"/>
            <a:ext cx="2945659" cy="496411"/>
          </a:xfrm>
          <a:prstGeom prst="rect">
            <a:avLst/>
          </a:prstGeom>
        </p:spPr>
        <p:txBody>
          <a:bodyPr vert="horz" lIns="91418" tIns="45711" rIns="91418" bIns="45711" rtlCol="1"/>
          <a:lstStyle>
            <a:lvl1pPr algn="l">
              <a:defRPr sz="1200"/>
            </a:lvl1pPr>
          </a:lstStyle>
          <a:p>
            <a:fld id="{6410ABC8-CF99-4746-9AC5-31944841F099}" type="datetimeFigureOut">
              <a:rPr lang="he-IL" smtClean="0"/>
              <a:pPr/>
              <a:t>י"א/אלול/תש"פ</a:t>
            </a:fld>
            <a:endParaRPr lang="he-IL"/>
          </a:p>
        </p:txBody>
      </p:sp>
      <p:sp>
        <p:nvSpPr>
          <p:cNvPr id="4" name="מציין מיקום של תמונת שקופית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18" tIns="45711" rIns="91418" bIns="45711" rtlCol="1" anchor="ctr"/>
          <a:lstStyle/>
          <a:p>
            <a:endParaRPr lang="he-IL"/>
          </a:p>
        </p:txBody>
      </p:sp>
      <p:sp>
        <p:nvSpPr>
          <p:cNvPr id="5" name="מציין מיקום של הערות 4"/>
          <p:cNvSpPr>
            <a:spLocks noGrp="1"/>
          </p:cNvSpPr>
          <p:nvPr>
            <p:ph type="body" sz="quarter" idx="3"/>
          </p:nvPr>
        </p:nvSpPr>
        <p:spPr>
          <a:xfrm>
            <a:off x="679768" y="4715910"/>
            <a:ext cx="5438140" cy="4467701"/>
          </a:xfrm>
          <a:prstGeom prst="rect">
            <a:avLst/>
          </a:prstGeom>
        </p:spPr>
        <p:txBody>
          <a:bodyPr vert="horz" lIns="91418" tIns="45711" rIns="91418" bIns="45711"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9" y="9430095"/>
            <a:ext cx="2945659" cy="496411"/>
          </a:xfrm>
          <a:prstGeom prst="rect">
            <a:avLst/>
          </a:prstGeom>
        </p:spPr>
        <p:txBody>
          <a:bodyPr vert="horz" lIns="91418" tIns="45711" rIns="91418" bIns="45711"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7" y="9430095"/>
            <a:ext cx="2945659" cy="496411"/>
          </a:xfrm>
          <a:prstGeom prst="rect">
            <a:avLst/>
          </a:prstGeom>
        </p:spPr>
        <p:txBody>
          <a:bodyPr vert="horz" lIns="91418" tIns="45711" rIns="91418" bIns="45711" rtlCol="1" anchor="b"/>
          <a:lstStyle>
            <a:lvl1pPr algn="l">
              <a:defRPr sz="1200"/>
            </a:lvl1pPr>
          </a:lstStyle>
          <a:p>
            <a:fld id="{0173AFFE-DE7A-47FB-8AD3-E80AFFE835E5}" type="slidenum">
              <a:rPr lang="he-IL" smtClean="0"/>
              <a:pPr/>
              <a:t>‹#›</a:t>
            </a:fld>
            <a:endParaRPr lang="he-IL"/>
          </a:p>
        </p:txBody>
      </p:sp>
    </p:spTree>
    <p:extLst>
      <p:ext uri="{BB962C8B-B14F-4D97-AF65-F5344CB8AC3E}">
        <p14:creationId xmlns:p14="http://schemas.microsoft.com/office/powerpoint/2010/main" val="9867507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0173AFFE-DE7A-47FB-8AD3-E80AFFE835E5}" type="slidenum">
              <a:rPr lang="he-IL" smtClean="0"/>
              <a:pPr/>
              <a:t>1</a:t>
            </a:fld>
            <a:endParaRPr lang="he-IL"/>
          </a:p>
        </p:txBody>
      </p:sp>
    </p:spTree>
    <p:extLst>
      <p:ext uri="{BB962C8B-B14F-4D97-AF65-F5344CB8AC3E}">
        <p14:creationId xmlns:p14="http://schemas.microsoft.com/office/powerpoint/2010/main" val="199985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892270" rtl="1" eaLnBrk="1" fontAlgn="auto" latinLnBrk="0" hangingPunct="1">
              <a:lnSpc>
                <a:spcPct val="100000"/>
              </a:lnSpc>
              <a:spcBef>
                <a:spcPts val="0"/>
              </a:spcBef>
              <a:spcAft>
                <a:spcPts val="0"/>
              </a:spcAft>
              <a:buClrTx/>
              <a:buSzTx/>
              <a:buFontTx/>
              <a:buNone/>
              <a:tabLst/>
              <a:defRPr/>
            </a:pPr>
            <a:fld id="{0173AFFE-DE7A-47FB-8AD3-E80AFFE835E5}" type="slidenum">
              <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l" defTabSz="892270" rtl="1"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017140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pPr defTabSz="899556">
              <a:defRPr/>
            </a:pPr>
            <a:fld id="{0173AFFE-DE7A-47FB-8AD3-E80AFFE835E5}" type="slidenum">
              <a:rPr lang="he-IL">
                <a:solidFill>
                  <a:prstClr val="black"/>
                </a:solidFill>
                <a:latin typeface="Calibri"/>
                <a:cs typeface="Arial" panose="020B0604020202020204" pitchFamily="34" charset="0"/>
              </a:rPr>
              <a:pPr defTabSz="899556">
                <a:defRPr/>
              </a:pPr>
              <a:t>17</a:t>
            </a:fld>
            <a:endParaRPr lang="he-IL">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655753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38403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3216829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85198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pPr defTabSz="899556">
              <a:defRPr/>
            </a:pPr>
            <a:fld id="{0173AFFE-DE7A-47FB-8AD3-E80AFFE835E5}" type="slidenum">
              <a:rPr lang="he-IL">
                <a:solidFill>
                  <a:prstClr val="black"/>
                </a:solidFill>
                <a:latin typeface="Calibri"/>
                <a:cs typeface="Arial" panose="020B0604020202020204" pitchFamily="34" charset="0"/>
              </a:rPr>
              <a:pPr defTabSz="899556">
                <a:defRPr/>
              </a:pPr>
              <a:t>26</a:t>
            </a:fld>
            <a:endParaRPr lang="he-IL">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36309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1398864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2887161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4162820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36</a:t>
            </a:fld>
            <a:endParaRPr lang="he-IL" altLang="he-IL" kern="0" dirty="0"/>
          </a:p>
        </p:txBody>
      </p:sp>
    </p:spTree>
    <p:extLst>
      <p:ext uri="{BB962C8B-B14F-4D97-AF65-F5344CB8AC3E}">
        <p14:creationId xmlns:p14="http://schemas.microsoft.com/office/powerpoint/2010/main" val="261650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40095" rtl="1" eaLnBrk="1" fontAlgn="auto" latinLnBrk="0" hangingPunct="1">
              <a:lnSpc>
                <a:spcPct val="100000"/>
              </a:lnSpc>
              <a:spcBef>
                <a:spcPts val="0"/>
              </a:spcBef>
              <a:spcAft>
                <a:spcPts val="0"/>
              </a:spcAft>
              <a:buClrTx/>
              <a:buSzTx/>
              <a:buFontTx/>
              <a:buNone/>
              <a:tabLst/>
              <a:defRPr/>
            </a:pPr>
            <a:fld id="{0173AFFE-DE7A-47FB-8AD3-E80AFFE835E5}" type="slidenum">
              <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l" defTabSz="940095" rtl="1"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622723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3843785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622749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59</a:t>
            </a:fld>
            <a:endParaRPr lang="he-IL" altLang="he-IL" kern="0" dirty="0"/>
          </a:p>
        </p:txBody>
      </p:sp>
    </p:spTree>
    <p:extLst>
      <p:ext uri="{BB962C8B-B14F-4D97-AF65-F5344CB8AC3E}">
        <p14:creationId xmlns:p14="http://schemas.microsoft.com/office/powerpoint/2010/main" val="411060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40095" rtl="1" eaLnBrk="1" fontAlgn="auto" latinLnBrk="0" hangingPunct="1">
              <a:lnSpc>
                <a:spcPct val="100000"/>
              </a:lnSpc>
              <a:spcBef>
                <a:spcPts val="0"/>
              </a:spcBef>
              <a:spcAft>
                <a:spcPts val="0"/>
              </a:spcAft>
              <a:buClrTx/>
              <a:buSzTx/>
              <a:buFontTx/>
              <a:buNone/>
              <a:tabLst/>
              <a:defRPr/>
            </a:pPr>
            <a:fld id="{0173AFFE-DE7A-47FB-8AD3-E80AFFE835E5}" type="slidenum">
              <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l" defTabSz="940095" rtl="1" eaLnBrk="1" fontAlgn="auto" latinLnBrk="0" hangingPunct="1">
                <a:lnSpc>
                  <a:spcPct val="100000"/>
                </a:lnSpc>
                <a:spcBef>
                  <a:spcPts val="0"/>
                </a:spcBef>
                <a:spcAft>
                  <a:spcPts val="0"/>
                </a:spcAft>
                <a:buClrTx/>
                <a:buSzTx/>
                <a:buFontTx/>
                <a:buNone/>
                <a:tabLst/>
                <a:defRPr/>
              </a:pPr>
              <a:t>60</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77491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pPr defTabSz="899556">
              <a:defRPr/>
            </a:pPr>
            <a:fld id="{0173AFFE-DE7A-47FB-8AD3-E80AFFE835E5}" type="slidenum">
              <a:rPr lang="he-IL">
                <a:solidFill>
                  <a:prstClr val="black"/>
                </a:solidFill>
                <a:latin typeface="Calibri"/>
                <a:cs typeface="Arial" panose="020B0604020202020204" pitchFamily="34" charset="0"/>
              </a:rPr>
              <a:pPr defTabSz="899556">
                <a:defRPr/>
              </a:pPr>
              <a:t>64</a:t>
            </a:fld>
            <a:endParaRPr lang="he-IL">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59578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173AFFE-DE7A-47FB-8AD3-E80AFFE835E5}" type="slidenum">
              <a:rPr lang="he-IL" smtClean="0"/>
              <a:pPr/>
              <a:t>75</a:t>
            </a:fld>
            <a:endParaRPr lang="he-IL"/>
          </a:p>
        </p:txBody>
      </p:sp>
    </p:spTree>
    <p:extLst>
      <p:ext uri="{BB962C8B-B14F-4D97-AF65-F5344CB8AC3E}">
        <p14:creationId xmlns:p14="http://schemas.microsoft.com/office/powerpoint/2010/main" val="4717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5</a:t>
            </a:fld>
            <a:endParaRPr lang="he-IL" altLang="he-IL" kern="0" dirty="0"/>
          </a:p>
        </p:txBody>
      </p:sp>
    </p:spTree>
    <p:extLst>
      <p:ext uri="{BB962C8B-B14F-4D97-AF65-F5344CB8AC3E}">
        <p14:creationId xmlns:p14="http://schemas.microsoft.com/office/powerpoint/2010/main" val="65474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6</a:t>
            </a:fld>
            <a:endParaRPr lang="he-IL" altLang="he-IL" kern="0" dirty="0"/>
          </a:p>
        </p:txBody>
      </p:sp>
    </p:spTree>
    <p:extLst>
      <p:ext uri="{BB962C8B-B14F-4D97-AF65-F5344CB8AC3E}">
        <p14:creationId xmlns:p14="http://schemas.microsoft.com/office/powerpoint/2010/main" val="21714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0173AFFE-DE7A-47FB-8AD3-E80AFFE835E5}" type="slidenum">
              <a:rPr lang="he-IL" smtClean="0"/>
              <a:pPr/>
              <a:t>9</a:t>
            </a:fld>
            <a:endParaRPr lang="he-IL"/>
          </a:p>
        </p:txBody>
      </p:sp>
    </p:spTree>
    <p:extLst>
      <p:ext uri="{BB962C8B-B14F-4D97-AF65-F5344CB8AC3E}">
        <p14:creationId xmlns:p14="http://schemas.microsoft.com/office/powerpoint/2010/main" val="68186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12</a:t>
            </a:fld>
            <a:endParaRPr lang="he-IL" altLang="he-IL" kern="0" dirty="0"/>
          </a:p>
        </p:txBody>
      </p:sp>
    </p:spTree>
    <p:extLst>
      <p:ext uri="{BB962C8B-B14F-4D97-AF65-F5344CB8AC3E}">
        <p14:creationId xmlns:p14="http://schemas.microsoft.com/office/powerpoint/2010/main" val="242999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368265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pPr defTabSz="892270">
              <a:defRPr/>
            </a:pPr>
            <a:fld id="{0173AFFE-DE7A-47FB-8AD3-E80AFFE835E5}" type="slidenum">
              <a:rPr lang="he-IL">
                <a:solidFill>
                  <a:prstClr val="black"/>
                </a:solidFill>
                <a:latin typeface="Calibri"/>
                <a:cs typeface="Arial" panose="020B0604020202020204" pitchFamily="34" charset="0"/>
              </a:rPr>
              <a:pPr defTabSz="892270">
                <a:defRPr/>
              </a:pPr>
              <a:t>14</a:t>
            </a:fld>
            <a:endParaRPr lang="he-IL">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49516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2777534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4EEF1010-E4FA-4E05-BC2F-410CC373C347}" type="datetimeFigureOut">
              <a:rPr lang="he-IL" smtClean="0"/>
              <a:pPr/>
              <a:t>י"א/אלול/תש"פ</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dirty="0"/>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F3C76A41-C59E-42F8-948D-1B69C41E1942}"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088"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775556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4179910" y="6477725"/>
            <a:ext cx="752130" cy="461665"/>
          </a:xfrm>
          <a:prstGeom prst="rect">
            <a:avLst/>
          </a:prstGeom>
          <a:noFill/>
        </p:spPr>
        <p:txBody>
          <a:bodyPr wrap="none" rtlCol="1">
            <a:spAutoFit/>
          </a:bodyPr>
          <a:lstStyle/>
          <a:p>
            <a:r>
              <a:rPr lang="he-IL" sz="2400" dirty="0">
                <a:solidFill>
                  <a:schemeClr val="bg1">
                    <a:lumMod val="75000"/>
                  </a:schemeClr>
                </a:solidFill>
              </a:rPr>
              <a:t>-</a:t>
            </a:r>
            <a:fld id="{71CE1926-A91A-4652-891E-DE737CDD344B}" type="slidenum">
              <a:rPr lang="he-IL" sz="2400" smtClean="0">
                <a:solidFill>
                  <a:schemeClr val="bg1">
                    <a:lumMod val="75000"/>
                  </a:schemeClr>
                </a:solidFill>
              </a:rPr>
              <a:pPr/>
              <a:t>‹#›</a:t>
            </a:fld>
            <a:r>
              <a:rPr lang="he-IL" sz="2400" dirty="0">
                <a:solidFill>
                  <a:schemeClr val="bg1">
                    <a:lumMod val="75000"/>
                  </a:schemeClr>
                </a:solidFill>
              </a:rPr>
              <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6.png"/><Relationship Id="rId12"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52.jpeg"/><Relationship Id="rId4" Type="http://schemas.openxmlformats.org/officeDocument/2006/relationships/image" Target="../media/image53.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3B3CD9BA-76EB-43FF-A479-07AE04D3E1E3}"/>
              </a:ext>
            </a:extLst>
          </p:cNvPr>
          <p:cNvSpPr txBox="1">
            <a:spLocks noChangeArrowheads="1"/>
          </p:cNvSpPr>
          <p:nvPr/>
        </p:nvSpPr>
        <p:spPr bwMode="auto">
          <a:xfrm>
            <a:off x="544052" y="4149080"/>
            <a:ext cx="8055895" cy="1384995"/>
          </a:xfrm>
          <a:prstGeom prst="rect">
            <a:avLst/>
          </a:prstGeom>
          <a:noFill/>
          <a:ln w="9525">
            <a:noFill/>
            <a:miter lim="800000"/>
            <a:headEnd/>
            <a:tailEnd/>
          </a:ln>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3000" b="1" dirty="0" smtClean="0">
                <a:cs typeface="+mj-cs"/>
              </a:rPr>
              <a:t> National Security in an Era of Transformation</a:t>
            </a:r>
          </a:p>
          <a:p>
            <a:pPr algn="ctr"/>
            <a:r>
              <a:rPr lang="en-US" sz="3000" b="1" dirty="0" smtClean="0">
                <a:cs typeface="+mj-cs"/>
              </a:rPr>
              <a:t> and Change</a:t>
            </a:r>
          </a:p>
          <a:p>
            <a:pPr algn="ctr"/>
            <a:r>
              <a:rPr lang="en-US" sz="2400" b="1" dirty="0" smtClean="0">
                <a:cs typeface="+mj-cs"/>
              </a:rPr>
              <a:t>Lesson </a:t>
            </a:r>
            <a:r>
              <a:rPr lang="en-US" sz="2400" b="1" dirty="0">
                <a:cs typeface="+mj-cs"/>
              </a:rPr>
              <a:t>No. 1 </a:t>
            </a:r>
            <a:r>
              <a:rPr lang="en-US" sz="2400" b="1" dirty="0" smtClean="0">
                <a:cs typeface="+mj-cs"/>
              </a:rPr>
              <a:t>[Introduction </a:t>
            </a:r>
            <a:r>
              <a:rPr lang="en-US" sz="2400" b="1" dirty="0">
                <a:cs typeface="+mj-cs"/>
              </a:rPr>
              <a:t>and Basic Concepts]</a:t>
            </a:r>
            <a:endParaRPr lang="he-IL" sz="2400" b="1" dirty="0">
              <a:cs typeface="+mj-cs"/>
            </a:endParaRPr>
          </a:p>
        </p:txBody>
      </p:sp>
      <p:sp>
        <p:nvSpPr>
          <p:cNvPr id="3" name="TextBox 8">
            <a:extLst>
              <a:ext uri="{FF2B5EF4-FFF2-40B4-BE49-F238E27FC236}">
                <a16:creationId xmlns:a16="http://schemas.microsoft.com/office/drawing/2014/main" id="{7B64232C-4DA3-4285-81C1-626D3DD52A73}"/>
              </a:ext>
            </a:extLst>
          </p:cNvPr>
          <p:cNvSpPr txBox="1">
            <a:spLocks noChangeArrowheads="1"/>
          </p:cNvSpPr>
          <p:nvPr/>
        </p:nvSpPr>
        <p:spPr bwMode="auto">
          <a:xfrm>
            <a:off x="3536885" y="5589240"/>
            <a:ext cx="2279598" cy="461665"/>
          </a:xfrm>
          <a:prstGeom prst="rect">
            <a:avLst/>
          </a:prstGeom>
          <a:noFill/>
          <a:ln w="9525">
            <a:noFill/>
            <a:miter lim="800000"/>
            <a:headEnd/>
            <a:tailEnd/>
          </a:ln>
        </p:spPr>
        <p:txBody>
          <a:bodyPr wrap="non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t>September 2020</a:t>
            </a:r>
            <a:endParaRPr lang="he-IL" sz="2400" b="1" dirty="0"/>
          </a:p>
        </p:txBody>
      </p:sp>
      <p:pic>
        <p:nvPicPr>
          <p:cNvPr id="6" name="תמונה 5" descr="תמונה שמכילה שלט, ציור&#10;&#10;התיאור נוצר באופן אוטומטי">
            <a:extLst>
              <a:ext uri="{FF2B5EF4-FFF2-40B4-BE49-F238E27FC236}">
                <a16:creationId xmlns:a16="http://schemas.microsoft.com/office/drawing/2014/main" id="{957EC226-72EE-409C-8312-057807532E1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34219" y="907476"/>
            <a:ext cx="7275563" cy="3106589"/>
          </a:xfrm>
          <a:prstGeom prst="rect">
            <a:avLst/>
          </a:prstGeom>
        </p:spPr>
      </p:pic>
    </p:spTree>
    <p:extLst>
      <p:ext uri="{BB962C8B-B14F-4D97-AF65-F5344CB8AC3E}">
        <p14:creationId xmlns:p14="http://schemas.microsoft.com/office/powerpoint/2010/main" val="2326192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for post">
            <a:extLst>
              <a:ext uri="{FF2B5EF4-FFF2-40B4-BE49-F238E27FC236}">
                <a16:creationId xmlns:a16="http://schemas.microsoft.com/office/drawing/2014/main" id="{4499DCEB-2B50-4B51-8210-74723298E157}"/>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882" y="414338"/>
            <a:ext cx="9150882" cy="6029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DEE84328-9592-4D85-848C-FB201E05C9E0}"/>
              </a:ext>
            </a:extLst>
          </p:cNvPr>
          <p:cNvSpPr txBox="1"/>
          <p:nvPr/>
        </p:nvSpPr>
        <p:spPr>
          <a:xfrm>
            <a:off x="67240" y="0"/>
            <a:ext cx="9083642" cy="461665"/>
          </a:xfrm>
          <a:prstGeom prst="rect">
            <a:avLst/>
          </a:prstGeom>
          <a:noFill/>
        </p:spPr>
        <p:txBody>
          <a:bodyPr wrap="none" rtlCol="1">
            <a:spAutoFit/>
          </a:bodyPr>
          <a:lstStyle/>
          <a:p>
            <a:pPr lvl="0">
              <a:defRPr/>
            </a:pPr>
            <a:r>
              <a:rPr lang="en-US" sz="2400" b="1" dirty="0">
                <a:solidFill>
                  <a:prstClr val="black"/>
                </a:solidFill>
                <a:cs typeface="Arial" panose="020B0604020202020204" pitchFamily="34" charset="0"/>
              </a:rPr>
              <a:t>Cuban Missile Crisis, October 16-28, 1962 | Kennedy and the Generals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24209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92835B26-7A96-4A2D-BC61-B3B495BF01C8}"/>
              </a:ext>
            </a:extLst>
          </p:cNvPr>
          <p:cNvSpPr txBox="1"/>
          <p:nvPr/>
        </p:nvSpPr>
        <p:spPr>
          <a:xfrm>
            <a:off x="116505" y="0"/>
            <a:ext cx="9510373" cy="461665"/>
          </a:xfrm>
          <a:prstGeom prst="rect">
            <a:avLst/>
          </a:prstGeom>
          <a:noFill/>
        </p:spPr>
        <p:txBody>
          <a:bodyPr wrap="square" rtlCol="1">
            <a:spAutoFit/>
          </a:bodyPr>
          <a:lstStyle/>
          <a:p>
            <a:pPr lvl="0" algn="l" rtl="0">
              <a:defRPr/>
            </a:pPr>
            <a:r>
              <a:rPr lang="en-US" sz="2400" b="1" dirty="0">
                <a:solidFill>
                  <a:prstClr val="black"/>
                </a:solidFill>
                <a:cs typeface="Arial" panose="020B0604020202020204" pitchFamily="34" charset="0"/>
              </a:rPr>
              <a:t>Cuban Missile Crisis, October 16-28, 1962 | Kennedy and the Generals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4097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descr="תמונה שמכילה שלט, ציור&#10;&#10;התיאור נוצר באופן אוטומטי">
            <a:extLst>
              <a:ext uri="{FF2B5EF4-FFF2-40B4-BE49-F238E27FC236}">
                <a16:creationId xmlns:a16="http://schemas.microsoft.com/office/drawing/2014/main" id="{7CC02422-26F3-472E-B615-48B0BD0C03B9}"/>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55722" y="3670966"/>
            <a:ext cx="4035425" cy="2366962"/>
          </a:xfrm>
          <a:prstGeom prst="rect">
            <a:avLst/>
          </a:prstGeom>
          <a:ln>
            <a:solidFill>
              <a:schemeClr val="bg1">
                <a:lumMod val="95000"/>
              </a:schemeClr>
            </a:solidFill>
          </a:ln>
        </p:spPr>
      </p:pic>
      <p:pic>
        <p:nvPicPr>
          <p:cNvPr id="16" name="Picture 2" descr="Cold War: Definition and Timeline | HISTORY.com - HISTORY">
            <a:extLst>
              <a:ext uri="{FF2B5EF4-FFF2-40B4-BE49-F238E27FC236}">
                <a16:creationId xmlns:a16="http://schemas.microsoft.com/office/drawing/2014/main" id="{524C6123-A6C5-4A63-A3CC-0E20345028CC}"/>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858663" y="411939"/>
            <a:ext cx="4042516" cy="2358792"/>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A053D3-1459-4AF7-BB8B-2A1988CC08A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52176" y="411939"/>
            <a:ext cx="4042516" cy="2358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תמונה 5" descr="תמונה שמכילה אביזר, עיתון&#10;&#10;התיאור נוצר באופן אוטומטי">
            <a:extLst>
              <a:ext uri="{FF2B5EF4-FFF2-40B4-BE49-F238E27FC236}">
                <a16:creationId xmlns:a16="http://schemas.microsoft.com/office/drawing/2014/main" id="{B4C28BF3-E462-471D-AFE8-F63E0A018AFA}"/>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862208" y="3670966"/>
            <a:ext cx="4035426" cy="2386991"/>
          </a:xfrm>
          <a:prstGeom prst="rect">
            <a:avLst/>
          </a:prstGeom>
          <a:ln>
            <a:solidFill>
              <a:schemeClr val="bg1">
                <a:lumMod val="95000"/>
              </a:schemeClr>
            </a:solidFill>
          </a:ln>
        </p:spPr>
      </p:pic>
      <p:sp>
        <p:nvSpPr>
          <p:cNvPr id="2" name="AutoShape 2" descr="HD Skyfall WP for PC"/>
          <p:cNvSpPr>
            <a:spLocks noChangeAspect="1" noChangeArrowheads="1"/>
          </p:cNvSpPr>
          <p:nvPr/>
        </p:nvSpPr>
        <p:spPr bwMode="auto">
          <a:xfrm>
            <a:off x="4388778" y="35217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6542578" y="74596"/>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1936091" y="74596"/>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6779824" y="3614729"/>
            <a:ext cx="674687" cy="707886"/>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1936090" y="356856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23" name="TextBox 11"/>
          <p:cNvSpPr txBox="1">
            <a:spLocks noChangeArrowheads="1"/>
          </p:cNvSpPr>
          <p:nvPr/>
        </p:nvSpPr>
        <p:spPr bwMode="auto">
          <a:xfrm>
            <a:off x="4648143" y="6065380"/>
            <a:ext cx="4495857"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smtClean="0">
                <a:solidFill>
                  <a:srgbClr val="D9D9D9"/>
                </a:solidFill>
                <a:cs typeface="+mn-cs"/>
              </a:rPr>
              <a:t>Definitions and </a:t>
            </a:r>
            <a:r>
              <a:rPr lang="en-US" altLang="he-IL" sz="2400" b="1" kern="0" dirty="0">
                <a:solidFill>
                  <a:srgbClr val="D9D9D9"/>
                </a:solidFill>
              </a:rPr>
              <a:t>Basic Concepts</a:t>
            </a:r>
            <a:r>
              <a:rPr lang="en-US" altLang="he-IL" sz="2400" b="1" kern="0" dirty="0" smtClean="0">
                <a:solidFill>
                  <a:srgbClr val="D9D9D9"/>
                </a:solidFill>
                <a:cs typeface="+mn-cs"/>
              </a:rPr>
              <a:t> </a:t>
            </a:r>
            <a:r>
              <a:rPr lang="en-US" altLang="he-IL" sz="2400" b="1" kern="0" dirty="0">
                <a:solidFill>
                  <a:srgbClr val="D9D9D9"/>
                </a:solidFill>
                <a:cs typeface="+mn-cs"/>
              </a:rPr>
              <a:t>of the National </a:t>
            </a:r>
            <a:r>
              <a:rPr lang="en-US" altLang="he-IL" sz="2400" b="1" kern="0" dirty="0" smtClean="0">
                <a:solidFill>
                  <a:srgbClr val="D9D9D9"/>
                </a:solidFill>
                <a:cs typeface="+mn-cs"/>
              </a:rPr>
              <a:t>Security</a:t>
            </a:r>
            <a:endParaRPr kumimoji="0" lang="he-IL" altLang="he-IL" sz="2400" b="1" i="0" u="none" strike="noStrike" kern="0" cap="none" spc="0" normalizeH="0" baseline="0" noProof="0" dirty="0">
              <a:ln>
                <a:noFill/>
              </a:ln>
              <a:solidFill>
                <a:srgbClr val="D9D9D9"/>
              </a:solidFill>
              <a:effectLst/>
              <a:uLnTx/>
              <a:uFillTx/>
              <a:cs typeface="+mn-cs"/>
            </a:endParaRPr>
          </a:p>
        </p:txBody>
      </p:sp>
      <p:sp>
        <p:nvSpPr>
          <p:cNvPr id="24" name="TextBox 13"/>
          <p:cNvSpPr txBox="1">
            <a:spLocks noChangeArrowheads="1"/>
          </p:cNvSpPr>
          <p:nvPr/>
        </p:nvSpPr>
        <p:spPr bwMode="auto">
          <a:xfrm>
            <a:off x="255885" y="6027003"/>
            <a:ext cx="371065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a:solidFill>
                  <a:srgbClr val="D9D9D9"/>
                </a:solidFill>
                <a:cs typeface="+mn-cs"/>
              </a:rPr>
              <a:t>The </a:t>
            </a:r>
            <a:r>
              <a:rPr lang="en-US" altLang="he-IL" sz="2400" b="1" kern="0" dirty="0" smtClean="0">
                <a:solidFill>
                  <a:srgbClr val="D9D9D9"/>
                </a:solidFill>
                <a:cs typeface="+mn-cs"/>
              </a:rPr>
              <a:t>Course </a:t>
            </a:r>
            <a:r>
              <a:rPr lang="en-US" altLang="he-IL" sz="2400" b="1" kern="0" dirty="0">
                <a:solidFill>
                  <a:srgbClr val="D9D9D9"/>
                </a:solidFill>
                <a:cs typeface="+mn-cs"/>
              </a:rPr>
              <a:t>- </a:t>
            </a:r>
            <a:r>
              <a:rPr lang="en-US" altLang="he-IL" sz="2400" b="1" kern="0" dirty="0" smtClean="0">
                <a:solidFill>
                  <a:srgbClr val="D9D9D9"/>
                </a:solidFill>
                <a:cs typeface="+mn-cs"/>
              </a:rPr>
              <a:t>Structure</a:t>
            </a:r>
            <a:r>
              <a:rPr lang="en-US" altLang="he-IL" sz="2400" b="1" kern="0" dirty="0">
                <a:solidFill>
                  <a:srgbClr val="D9D9D9"/>
                </a:solidFill>
                <a:cs typeface="+mn-cs"/>
              </a:rPr>
              <a:t>, </a:t>
            </a:r>
            <a:r>
              <a:rPr lang="en-US" altLang="he-IL" sz="2400" b="1" kern="0" dirty="0" smtClean="0">
                <a:solidFill>
                  <a:srgbClr val="D9D9D9"/>
                </a:solidFill>
                <a:cs typeface="+mn-cs"/>
              </a:rPr>
              <a:t>Goals </a:t>
            </a:r>
            <a:r>
              <a:rPr lang="en-US" altLang="he-IL" sz="2400" b="1" kern="0" dirty="0">
                <a:solidFill>
                  <a:srgbClr val="D9D9D9"/>
                </a:solidFill>
                <a:cs typeface="+mn-cs"/>
              </a:rPr>
              <a:t>and </a:t>
            </a:r>
            <a:r>
              <a:rPr lang="en-US" altLang="he-IL" sz="2400" b="1" kern="0" dirty="0">
                <a:solidFill>
                  <a:srgbClr val="D9D9D9"/>
                </a:solidFill>
                <a:cs typeface="+mn-cs"/>
              </a:rPr>
              <a:t>A</a:t>
            </a:r>
            <a:r>
              <a:rPr lang="en-US" altLang="he-IL" sz="2400" b="1" kern="0" dirty="0" smtClean="0">
                <a:solidFill>
                  <a:srgbClr val="D9D9D9"/>
                </a:solidFill>
                <a:cs typeface="+mn-cs"/>
              </a:rPr>
              <a:t>ssignments</a:t>
            </a:r>
            <a:endParaRPr kumimoji="0" lang="he-IL" altLang="he-IL" sz="2400" b="1" i="0" u="none" strike="noStrike" kern="0" cap="none" spc="0" normalizeH="0" baseline="0" noProof="0" dirty="0">
              <a:ln>
                <a:noFill/>
              </a:ln>
              <a:solidFill>
                <a:srgbClr val="D9D9D9"/>
              </a:solidFill>
              <a:effectLst/>
              <a:uLnTx/>
              <a:uFillTx/>
              <a:cs typeface="+mn-cs"/>
            </a:endParaRPr>
          </a:p>
        </p:txBody>
      </p:sp>
      <p:sp>
        <p:nvSpPr>
          <p:cNvPr id="25" name="TextBox 10"/>
          <p:cNvSpPr txBox="1">
            <a:spLocks noChangeArrowheads="1"/>
          </p:cNvSpPr>
          <p:nvPr/>
        </p:nvSpPr>
        <p:spPr bwMode="auto">
          <a:xfrm>
            <a:off x="5014811" y="2772085"/>
            <a:ext cx="4106425"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1" indent="0" algn="ctr">
              <a:spcBef>
                <a:spcPct val="0"/>
              </a:spcBef>
              <a:buFontTx/>
              <a:buNone/>
              <a:defRPr/>
            </a:pPr>
            <a:r>
              <a:rPr lang="en-US" altLang="he-IL" sz="2400" b="1" kern="0" dirty="0">
                <a:solidFill>
                  <a:srgbClr val="D9D9D9"/>
                </a:solidFill>
                <a:cs typeface="+mn-cs"/>
              </a:rPr>
              <a:t>National Security in the Cold War </a:t>
            </a:r>
            <a:r>
              <a:rPr lang="en-US" altLang="he-IL" sz="2400" b="1" kern="0" dirty="0" smtClean="0">
                <a:solidFill>
                  <a:srgbClr val="D9D9D9"/>
                </a:solidFill>
                <a:cs typeface="+mn-cs"/>
              </a:rPr>
              <a:t>Era</a:t>
            </a:r>
            <a:endParaRPr kumimoji="0" lang="he-IL" altLang="he-IL" sz="2400" b="1" i="0" u="none" strike="noStrike" kern="0" cap="none" spc="0" normalizeH="0" baseline="0" noProof="0" dirty="0">
              <a:ln>
                <a:noFill/>
              </a:ln>
              <a:solidFill>
                <a:srgbClr val="D9D9D9"/>
              </a:solidFill>
              <a:effectLst/>
              <a:uLnTx/>
              <a:uFillTx/>
              <a:cs typeface="+mn-cs"/>
            </a:endParaRPr>
          </a:p>
        </p:txBody>
      </p:sp>
      <p:sp>
        <p:nvSpPr>
          <p:cNvPr id="26" name="TextBox 12"/>
          <p:cNvSpPr txBox="1">
            <a:spLocks noChangeArrowheads="1"/>
          </p:cNvSpPr>
          <p:nvPr/>
        </p:nvSpPr>
        <p:spPr bwMode="auto">
          <a:xfrm>
            <a:off x="77127" y="2812517"/>
            <a:ext cx="4392613" cy="830997"/>
          </a:xfrm>
          <a:prstGeom prst="rect">
            <a:avLst/>
          </a:prstGeom>
          <a:noFill/>
          <a:ln>
            <a:noFill/>
          </a:ln>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a:defRPr/>
            </a:pPr>
            <a:r>
              <a:rPr lang="en-US" altLang="he-IL" dirty="0">
                <a:solidFill>
                  <a:srgbClr val="000000"/>
                </a:solidFill>
              </a:rPr>
              <a:t>National Security in</a:t>
            </a:r>
          </a:p>
          <a:p>
            <a:pPr lvl="0">
              <a:defRPr/>
            </a:pPr>
            <a:r>
              <a:rPr lang="en-US" altLang="he-IL" dirty="0">
                <a:solidFill>
                  <a:srgbClr val="000000"/>
                </a:solidFill>
              </a:rPr>
              <a:t> the </a:t>
            </a:r>
            <a:r>
              <a:rPr lang="en-US" altLang="he-IL" dirty="0" smtClean="0">
                <a:solidFill>
                  <a:srgbClr val="000000"/>
                </a:solidFill>
              </a:rPr>
              <a:t>Current Era  </a:t>
            </a:r>
            <a:endParaRPr lang="he-IL" altLang="he-IL" dirty="0">
              <a:solidFill>
                <a:srgbClr val="000000"/>
              </a:solidFill>
            </a:endParaRPr>
          </a:p>
        </p:txBody>
      </p:sp>
    </p:spTree>
    <p:extLst>
      <p:ext uri="{BB962C8B-B14F-4D97-AF65-F5344CB8AC3E}">
        <p14:creationId xmlns:p14="http://schemas.microsoft.com/office/powerpoint/2010/main" val="543677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296525" y="495111"/>
            <a:ext cx="7200800" cy="3785652"/>
          </a:xfrm>
          <a:prstGeom prst="rect">
            <a:avLst/>
          </a:prstGeom>
          <a:solidFill>
            <a:schemeClr val="bg1"/>
          </a:solidFill>
          <a:ln w="9525">
            <a:noFill/>
            <a:miter lim="800000"/>
            <a:headEnd/>
            <a:tailEnd/>
          </a:ln>
        </p:spPr>
        <p:txBody>
          <a:bodyPr wrap="square" anchor="ctr">
            <a:spAutoFit/>
          </a:bodyPr>
          <a:lstStyle/>
          <a:p>
            <a:pPr lvl="0" algn="l" rtl="0">
              <a:defRPr/>
            </a:pPr>
            <a:r>
              <a:rPr lang="en-US" sz="2400" b="1" dirty="0">
                <a:solidFill>
                  <a:prstClr val="black"/>
                </a:solidFill>
                <a:latin typeface="Arial" panose="020B0604020202020204" pitchFamily="34" charset="0"/>
                <a:cs typeface="Arial" panose="020B0604020202020204" pitchFamily="34" charset="0"/>
              </a:rPr>
              <a:t>"... for me, </a:t>
            </a:r>
            <a:r>
              <a:rPr lang="en-US" sz="2400" b="1" dirty="0">
                <a:solidFill>
                  <a:prstClr val="black"/>
                </a:solidFill>
                <a:highlight>
                  <a:srgbClr val="FFFF00"/>
                </a:highlight>
                <a:latin typeface="Arial" panose="020B0604020202020204" pitchFamily="34" charset="0"/>
                <a:cs typeface="Arial" panose="020B0604020202020204" pitchFamily="34" charset="0"/>
              </a:rPr>
              <a:t>there has not been a single particular moment </a:t>
            </a:r>
            <a:r>
              <a:rPr lang="en-US" sz="2400" b="1" dirty="0">
                <a:solidFill>
                  <a:prstClr val="black"/>
                </a:solidFill>
                <a:latin typeface="Arial" panose="020B0604020202020204" pitchFamily="34" charset="0"/>
                <a:cs typeface="Arial" panose="020B0604020202020204" pitchFamily="34" charset="0"/>
              </a:rPr>
              <a:t>in this period in </a:t>
            </a:r>
            <a:r>
              <a:rPr lang="en-US" sz="2400" b="1" dirty="0">
                <a:solidFill>
                  <a:prstClr val="black"/>
                </a:solidFill>
                <a:highlight>
                  <a:srgbClr val="FFFF00"/>
                </a:highlight>
                <a:latin typeface="Arial" panose="020B0604020202020204" pitchFamily="34" charset="0"/>
                <a:cs typeface="Arial" panose="020B0604020202020204" pitchFamily="34" charset="0"/>
              </a:rPr>
              <a:t>which I realized </a:t>
            </a:r>
            <a:r>
              <a:rPr lang="en-US" sz="2400" b="1" dirty="0">
                <a:solidFill>
                  <a:prstClr val="black"/>
                </a:solidFill>
                <a:latin typeface="Arial" panose="020B0604020202020204" pitchFamily="34" charset="0"/>
                <a:cs typeface="Arial" panose="020B0604020202020204" pitchFamily="34" charset="0"/>
              </a:rPr>
              <a:t>that our main rival throughout the half-century of my intelligence career, </a:t>
            </a:r>
            <a:r>
              <a:rPr lang="en-US" sz="2400" b="1" dirty="0">
                <a:solidFill>
                  <a:prstClr val="black"/>
                </a:solidFill>
                <a:highlight>
                  <a:srgbClr val="FFFF00"/>
                </a:highlight>
                <a:latin typeface="Arial" panose="020B0604020202020204" pitchFamily="34" charset="0"/>
                <a:cs typeface="Arial" panose="020B0604020202020204" pitchFamily="34" charset="0"/>
              </a:rPr>
              <a:t>penetrates - just like that - into the deep roots of our democracy. </a:t>
            </a:r>
            <a:r>
              <a:rPr lang="en-US" sz="2400" b="1" dirty="0">
                <a:solidFill>
                  <a:prstClr val="black"/>
                </a:solidFill>
                <a:latin typeface="Arial" panose="020B0604020202020204" pitchFamily="34" charset="0"/>
                <a:cs typeface="Arial" panose="020B0604020202020204" pitchFamily="34" charset="0"/>
              </a:rPr>
              <a:t>This understanding slowly became </a:t>
            </a:r>
            <a:r>
              <a:rPr lang="en-US" sz="2400" b="1" dirty="0">
                <a:solidFill>
                  <a:prstClr val="black"/>
                </a:solidFill>
                <a:highlight>
                  <a:srgbClr val="FFFF00"/>
                </a:highlight>
                <a:latin typeface="Arial" panose="020B0604020202020204" pitchFamily="34" charset="0"/>
                <a:cs typeface="Arial" panose="020B0604020202020204" pitchFamily="34" charset="0"/>
              </a:rPr>
              <a:t>clear to me </a:t>
            </a:r>
            <a:r>
              <a:rPr lang="en-US" sz="2400" b="1" dirty="0">
                <a:solidFill>
                  <a:prstClr val="black"/>
                </a:solidFill>
                <a:latin typeface="Arial" panose="020B0604020202020204" pitchFamily="34" charset="0"/>
                <a:cs typeface="Arial" panose="020B0604020202020204" pitchFamily="34" charset="0"/>
              </a:rPr>
              <a:t>during 2016 </a:t>
            </a:r>
            <a:r>
              <a:rPr lang="en-US" sz="2400" b="1" dirty="0">
                <a:solidFill>
                  <a:prstClr val="black"/>
                </a:solidFill>
                <a:highlight>
                  <a:srgbClr val="FFFF00"/>
                </a:highlight>
                <a:latin typeface="Arial" panose="020B0604020202020204" pitchFamily="34" charset="0"/>
                <a:cs typeface="Arial" panose="020B0604020202020204" pitchFamily="34" charset="0"/>
              </a:rPr>
              <a:t>after the elections </a:t>
            </a:r>
            <a:r>
              <a:rPr lang="en-US" sz="2400" b="1" dirty="0">
                <a:solidFill>
                  <a:prstClr val="black"/>
                </a:solidFill>
                <a:latin typeface="Arial" panose="020B0604020202020204" pitchFamily="34" charset="0"/>
                <a:cs typeface="Arial" panose="020B0604020202020204" pitchFamily="34" charset="0"/>
              </a:rPr>
              <a:t>"Even after I left office when the new government came into force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he-I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2" descr="Image result for Facts and Fears: Hard Truths from a Life in Intelligence">
            <a:extLst>
              <a:ext uri="{FF2B5EF4-FFF2-40B4-BE49-F238E27FC236}">
                <a16:creationId xmlns:a16="http://schemas.microsoft.com/office/drawing/2014/main" id="{6E8A7013-B185-48CB-8677-1B6B4B67E9C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31701" y="3779225"/>
            <a:ext cx="1695794" cy="2561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43B91F15-B3B3-4758-BA42-CAB9F75C0C0C}"/>
              </a:ext>
            </a:extLst>
          </p:cNvPr>
          <p:cNvSpPr txBox="1">
            <a:spLocks noChangeArrowheads="1"/>
          </p:cNvSpPr>
          <p:nvPr/>
        </p:nvSpPr>
        <p:spPr bwMode="auto">
          <a:xfrm>
            <a:off x="144328" y="4459800"/>
            <a:ext cx="6819900" cy="707886"/>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James Clapper with Trey Brown,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 and Fears: Hard Truths from a Life in Intelligence</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p:txBody>
      </p:sp>
    </p:spTree>
    <p:extLst>
      <p:ext uri="{BB962C8B-B14F-4D97-AF65-F5344CB8AC3E}">
        <p14:creationId xmlns:p14="http://schemas.microsoft.com/office/powerpoint/2010/main" val="312085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תמונה 18">
            <a:extLst>
              <a:ext uri="{FF2B5EF4-FFF2-40B4-BE49-F238E27FC236}">
                <a16:creationId xmlns:a16="http://schemas.microsoft.com/office/drawing/2014/main" id="{11249357-FED9-4DD6-858E-CF828B4CD763}"/>
              </a:ext>
            </a:extLst>
          </p:cNvPr>
          <p:cNvPicPr>
            <a:picLocks noChangeAspect="1"/>
          </p:cNvPicPr>
          <p:nvPr/>
        </p:nvPicPr>
        <p:blipFill>
          <a:blip r:embed="rId3"/>
          <a:stretch>
            <a:fillRect/>
          </a:stretch>
        </p:blipFill>
        <p:spPr>
          <a:xfrm rot="21136907">
            <a:off x="226092" y="1739022"/>
            <a:ext cx="2207253" cy="2889737"/>
          </a:xfrm>
          <a:prstGeom prst="rect">
            <a:avLst/>
          </a:prstGeom>
          <a:ln>
            <a:solidFill>
              <a:schemeClr val="tx1"/>
            </a:solidFill>
          </a:ln>
        </p:spPr>
      </p:pic>
      <p:pic>
        <p:nvPicPr>
          <p:cNvPr id="11" name="Picture 2" descr="https://images-na.ssl-images-amazon.com/images/I/41uXOSwazfL._SX367_BO1,204,203,200_.jpg">
            <a:extLst>
              <a:ext uri="{FF2B5EF4-FFF2-40B4-BE49-F238E27FC236}">
                <a16:creationId xmlns:a16="http://schemas.microsoft.com/office/drawing/2014/main" id="{A9593019-FDD8-463A-8D56-88D7D26A5F8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78863">
            <a:off x="831559" y="1700915"/>
            <a:ext cx="2193257" cy="29659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62339" y="260775"/>
            <a:ext cx="8820151" cy="1143000"/>
          </a:xfrm>
          <a:prstGeom prst="rect">
            <a:avLst/>
          </a:prstGeom>
        </p:spPr>
        <p:txBody>
          <a:bodyPr anchor="ctr" anchorCtr="0"/>
          <a:lstStyle/>
          <a:p>
            <a:pPr lvl="0" algn="ctr">
              <a:spcBef>
                <a:spcPct val="0"/>
              </a:spcBef>
              <a:defRPr/>
            </a:pPr>
            <a:r>
              <a:rPr lang="en-US" sz="2400" b="1" dirty="0">
                <a:solidFill>
                  <a:prstClr val="black"/>
                </a:solidFill>
                <a:ea typeface="Tahoma" pitchFamily="34" charset="0"/>
                <a:cs typeface="Arial" panose="020B0604020202020204" pitchFamily="34" charset="0"/>
              </a:rPr>
              <a:t>Russian Involvement in the 2016 US </a:t>
            </a:r>
            <a:r>
              <a:rPr lang="en-US" sz="2400" b="1" dirty="0" smtClean="0">
                <a:solidFill>
                  <a:prstClr val="black"/>
                </a:solidFill>
                <a:ea typeface="Tahoma" pitchFamily="34" charset="0"/>
                <a:cs typeface="Arial" panose="020B0604020202020204" pitchFamily="34" charset="0"/>
              </a:rPr>
              <a:t>Elections</a:t>
            </a:r>
          </a:p>
          <a:p>
            <a:pPr lvl="0" algn="ctr">
              <a:spcBef>
                <a:spcPct val="0"/>
              </a:spcBef>
              <a:defRPr/>
            </a:pPr>
            <a:r>
              <a:rPr lang="en-US" sz="2400" b="1" dirty="0" smtClean="0">
                <a:solidFill>
                  <a:prstClr val="black"/>
                </a:solidFill>
                <a:ea typeface="Tahoma" pitchFamily="34" charset="0"/>
                <a:cs typeface="Arial" panose="020B0604020202020204" pitchFamily="34" charset="0"/>
              </a:rPr>
              <a:t> </a:t>
            </a:r>
            <a:r>
              <a:rPr lang="en-US" sz="2400" b="1" dirty="0">
                <a:solidFill>
                  <a:prstClr val="black"/>
                </a:solidFill>
                <a:ea typeface="Tahoma" pitchFamily="34" charset="0"/>
                <a:cs typeface="Arial" panose="020B0604020202020204" pitchFamily="34" charset="0"/>
              </a:rPr>
              <a:t>Comprehensive Documentation</a:t>
            </a:r>
            <a:endParaRPr kumimoji="0" lang="he-IL" sz="2400" b="1" i="0" u="none" strike="noStrike" kern="1200" cap="none" spc="0" normalizeH="0" baseline="0" noProof="0" dirty="0">
              <a:ln>
                <a:noFill/>
              </a:ln>
              <a:solidFill>
                <a:srgbClr val="000000"/>
              </a:solidFill>
              <a:effectLst/>
              <a:uLnTx/>
              <a:uFillTx/>
              <a:ea typeface="Tahoma" pitchFamily="34" charset="0"/>
              <a:cs typeface="Arial" panose="020B0604020202020204" pitchFamily="34" charset="0"/>
            </a:endParaRPr>
          </a:p>
        </p:txBody>
      </p:sp>
      <p:pic>
        <p:nvPicPr>
          <p:cNvPr id="22" name="תמונה 21">
            <a:extLst>
              <a:ext uri="{FF2B5EF4-FFF2-40B4-BE49-F238E27FC236}">
                <a16:creationId xmlns:a16="http://schemas.microsoft.com/office/drawing/2014/main" id="{0D1016DF-6B65-4D1A-9A71-0EDB7CAFCADD}"/>
              </a:ext>
            </a:extLst>
          </p:cNvPr>
          <p:cNvPicPr>
            <a:picLocks noChangeAspect="1"/>
          </p:cNvPicPr>
          <p:nvPr/>
        </p:nvPicPr>
        <p:blipFill>
          <a:blip r:embed="rId5"/>
          <a:stretch>
            <a:fillRect/>
          </a:stretch>
        </p:blipFill>
        <p:spPr>
          <a:xfrm rot="401325">
            <a:off x="2803422" y="1739022"/>
            <a:ext cx="2236227" cy="2889737"/>
          </a:xfrm>
          <a:prstGeom prst="rect">
            <a:avLst/>
          </a:prstGeom>
          <a:ln>
            <a:solidFill>
              <a:schemeClr val="tx1"/>
            </a:solidFill>
          </a:ln>
        </p:spPr>
      </p:pic>
      <p:pic>
        <p:nvPicPr>
          <p:cNvPr id="23" name="תמונה 22">
            <a:extLst>
              <a:ext uri="{FF2B5EF4-FFF2-40B4-BE49-F238E27FC236}">
                <a16:creationId xmlns:a16="http://schemas.microsoft.com/office/drawing/2014/main" id="{E6BB8941-1F9A-41E8-A0C9-67DC37B31271}"/>
              </a:ext>
            </a:extLst>
          </p:cNvPr>
          <p:cNvPicPr>
            <a:picLocks noChangeAspect="1"/>
          </p:cNvPicPr>
          <p:nvPr/>
        </p:nvPicPr>
        <p:blipFill>
          <a:blip r:embed="rId6"/>
          <a:stretch>
            <a:fillRect/>
          </a:stretch>
        </p:blipFill>
        <p:spPr>
          <a:xfrm rot="20762462">
            <a:off x="4226596" y="1678572"/>
            <a:ext cx="2265614" cy="3010637"/>
          </a:xfrm>
          <a:prstGeom prst="rect">
            <a:avLst/>
          </a:prstGeom>
          <a:ln>
            <a:solidFill>
              <a:schemeClr val="tx1"/>
            </a:solidFill>
          </a:ln>
        </p:spPr>
      </p:pic>
      <p:pic>
        <p:nvPicPr>
          <p:cNvPr id="24" name="Picture 2" descr="Image result for Facts and Fears: Hard Truths from a Life in Intelligence">
            <a:extLst>
              <a:ext uri="{FF2B5EF4-FFF2-40B4-BE49-F238E27FC236}">
                <a16:creationId xmlns:a16="http://schemas.microsoft.com/office/drawing/2014/main" id="{A9C84A61-4460-4B85-9177-DD8496EA674D}"/>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1034514">
            <a:off x="5482083" y="1739022"/>
            <a:ext cx="2198685" cy="28897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6" descr="Image result for a higher loyalty">
            <a:extLst>
              <a:ext uri="{FF2B5EF4-FFF2-40B4-BE49-F238E27FC236}">
                <a16:creationId xmlns:a16="http://schemas.microsoft.com/office/drawing/2014/main" id="{67C4E3B2-8DF6-422C-A51E-FBD37D404F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85924">
            <a:off x="6769180" y="1742133"/>
            <a:ext cx="2199900" cy="28835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66AAFB2-7780-4C22-9ECB-3F09DF15DC6A}"/>
              </a:ext>
            </a:extLst>
          </p:cNvPr>
          <p:cNvSpPr>
            <a:spLocks noChangeArrowheads="1"/>
          </p:cNvSpPr>
          <p:nvPr/>
        </p:nvSpPr>
        <p:spPr bwMode="auto">
          <a:xfrm>
            <a:off x="162339" y="5319210"/>
            <a:ext cx="8761412" cy="1006429"/>
          </a:xfrm>
          <a:prstGeom prst="rect">
            <a:avLst/>
          </a:prstGeom>
          <a:noFill/>
          <a:ln w="9525">
            <a:noFill/>
            <a:miter lim="800000"/>
            <a:headEnd/>
            <a:tailEnd/>
          </a:ln>
          <a:effectLst/>
        </p:spPr>
        <p:txBody>
          <a:bodyPr anchor="ctr">
            <a:spAutoFit/>
          </a:bodyPr>
          <a:lstStyle/>
          <a:p>
            <a:pPr marL="0" lvl="1" algn="ctr" rtl="0" eaLnBrk="0" hangingPunct="0">
              <a:lnSpc>
                <a:spcPct val="90000"/>
              </a:lnSpc>
              <a:buSzPct val="75000"/>
              <a:defRPr/>
            </a:pPr>
            <a:r>
              <a:rPr lang="en-US" sz="2200" b="1" dirty="0"/>
              <a:t>A series of indictments; Reports of commissions of inquiry and the report of Special Investigator Mueller; Academic </a:t>
            </a:r>
            <a:r>
              <a:rPr lang="en-US" sz="2200" b="1" dirty="0"/>
              <a:t>R</a:t>
            </a:r>
            <a:r>
              <a:rPr lang="en-US" sz="2200" b="1" dirty="0" smtClean="0"/>
              <a:t>esearch</a:t>
            </a:r>
            <a:r>
              <a:rPr lang="en-US" sz="2200" b="1" dirty="0"/>
              <a:t>; Memoirs of the incumbents during the relevant period</a:t>
            </a:r>
            <a:endParaRPr lang="he-IL" sz="2200" b="1" dirty="0">
              <a:cs typeface="Arial" panose="020B0604020202020204" pitchFamily="34" charset="0"/>
            </a:endParaRPr>
          </a:p>
        </p:txBody>
      </p:sp>
    </p:spTree>
    <p:extLst>
      <p:ext uri="{BB962C8B-B14F-4D97-AF65-F5344CB8AC3E}">
        <p14:creationId xmlns:p14="http://schemas.microsoft.com/office/powerpoint/2010/main" val="3273027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ages-na.ssl-images-amazon.com/images/I/41uXOSwazfL._SX367_BO1,204,203,200_.jpg">
            <a:extLst>
              <a:ext uri="{FF2B5EF4-FFF2-40B4-BE49-F238E27FC236}">
                <a16:creationId xmlns:a16="http://schemas.microsoft.com/office/drawing/2014/main" id="{3BB78B40-5C68-43EF-8A62-744254B0CE6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21348" y="3739110"/>
            <a:ext cx="1919287" cy="2595459"/>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3"/>
          <p:cNvSpPr txBox="1">
            <a:spLocks noChangeArrowheads="1"/>
          </p:cNvSpPr>
          <p:nvPr/>
        </p:nvSpPr>
        <p:spPr bwMode="auto">
          <a:xfrm>
            <a:off x="144328" y="4436675"/>
            <a:ext cx="6542907" cy="1015663"/>
          </a:xfrm>
          <a:prstGeom prst="rect">
            <a:avLst/>
          </a:prstGeom>
          <a:noFill/>
          <a:ln w="9525" algn="ctr">
            <a:noFill/>
            <a:miter lim="800000"/>
            <a:headEnd/>
            <a:tailEnd/>
          </a:ln>
        </p:spPr>
        <p:txBody>
          <a:bodyPr wrap="square">
            <a:spAutoFit/>
          </a:bodyPr>
          <a:lstStyle/>
          <a:p>
            <a:pPr lvl="0" algn="l" rtl="0">
              <a:defRPr/>
            </a:pPr>
            <a:r>
              <a:rPr lang="en-US" sz="2000" dirty="0">
                <a:solidFill>
                  <a:prstClr val="black"/>
                </a:solidFill>
                <a:latin typeface="Arial" panose="020B0604020202020204" pitchFamily="34" charset="0"/>
                <a:cs typeface="Arial" panose="020B0604020202020204" pitchFamily="34" charset="0"/>
              </a:rPr>
              <a:t>US Department of Justice, </a:t>
            </a:r>
            <a:r>
              <a:rPr lang="en-US" sz="2000" b="1" i="1" dirty="0">
                <a:solidFill>
                  <a:prstClr val="black"/>
                </a:solidFill>
                <a:latin typeface="Arial" panose="020B0604020202020204" pitchFamily="34" charset="0"/>
                <a:cs typeface="Arial" panose="020B0604020202020204" pitchFamily="34" charset="0"/>
              </a:rPr>
              <a:t>Report On The Investigation Into Russian Interference In The 2016 Presidential Election</a:t>
            </a:r>
            <a:r>
              <a:rPr lang="en-US" sz="2000" dirty="0">
                <a:solidFill>
                  <a:prstClr val="black"/>
                </a:solidFill>
                <a:latin typeface="Arial" panose="020B0604020202020204" pitchFamily="34" charset="0"/>
                <a:cs typeface="Arial" panose="020B0604020202020204" pitchFamily="34" charset="0"/>
              </a:rPr>
              <a:t>, 2019</a:t>
            </a:r>
          </a:p>
        </p:txBody>
      </p:sp>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426149"/>
            <a:ext cx="8928100" cy="2677656"/>
          </a:xfrm>
          <a:prstGeom prst="rect">
            <a:avLst/>
          </a:prstGeom>
          <a:noFill/>
          <a:ln w="9525">
            <a:noFill/>
            <a:miter lim="800000"/>
            <a:headEnd/>
            <a:tailEnd/>
          </a:ln>
        </p:spPr>
        <p:txBody>
          <a:bodyPr wrap="square" anchor="ctr">
            <a:spAutoFit/>
          </a:bodyPr>
          <a:lstStyle/>
          <a:p>
            <a:pPr lvl="0" algn="just" rtl="0">
              <a:defRPr/>
            </a:pPr>
            <a:r>
              <a:rPr lang="en-US" sz="2400" b="1" dirty="0" smtClean="0">
                <a:solidFill>
                  <a:prstClr val="black"/>
                </a:solidFill>
                <a:latin typeface="Arial" panose="020B0604020202020204" pitchFamily="34" charset="0"/>
                <a:cs typeface="Arial" panose="020B0604020202020204" pitchFamily="34" charset="0"/>
              </a:rPr>
              <a:t>"…</a:t>
            </a:r>
            <a:r>
              <a:rPr lang="en-US" sz="2400" b="1" dirty="0" smtClean="0">
                <a:solidFill>
                  <a:prstClr val="black"/>
                </a:solidFill>
                <a:highlight>
                  <a:srgbClr val="FFFF00"/>
                </a:highlight>
                <a:latin typeface="Arial" panose="020B0604020202020204" pitchFamily="34" charset="0"/>
                <a:cs typeface="Arial" panose="020B0604020202020204" pitchFamily="34" charset="0"/>
              </a:rPr>
              <a:t>The </a:t>
            </a:r>
            <a:r>
              <a:rPr lang="en-US" sz="2400" b="1" dirty="0">
                <a:solidFill>
                  <a:prstClr val="black"/>
                </a:solidFill>
                <a:highlight>
                  <a:srgbClr val="FFFF00"/>
                </a:highlight>
                <a:latin typeface="Arial" panose="020B0604020202020204" pitchFamily="34" charset="0"/>
                <a:cs typeface="Arial" panose="020B0604020202020204" pitchFamily="34" charset="0"/>
              </a:rPr>
              <a:t>Russian government interfered in the 2016 presidential election</a:t>
            </a:r>
            <a:r>
              <a:rPr lang="en-US" sz="2400" b="1" dirty="0">
                <a:solidFill>
                  <a:prstClr val="black"/>
                </a:solidFill>
                <a:latin typeface="Arial" panose="020B0604020202020204" pitchFamily="34" charset="0"/>
                <a:cs typeface="Arial" panose="020B0604020202020204" pitchFamily="34" charset="0"/>
              </a:rPr>
              <a:t> in sweeping and systematic fashion … The Russian government perceived </a:t>
            </a:r>
            <a:r>
              <a:rPr lang="en-US" sz="2400" b="1" dirty="0">
                <a:solidFill>
                  <a:prstClr val="black"/>
                </a:solidFill>
                <a:highlight>
                  <a:srgbClr val="FFFF00"/>
                </a:highlight>
                <a:latin typeface="Arial" panose="020B0604020202020204" pitchFamily="34" charset="0"/>
                <a:cs typeface="Arial" panose="020B0604020202020204" pitchFamily="34" charset="0"/>
              </a:rPr>
              <a:t>it would benefit from a Trump presidency</a:t>
            </a:r>
            <a:r>
              <a:rPr lang="en-US" sz="2400" b="1" dirty="0">
                <a:solidFill>
                  <a:prstClr val="black"/>
                </a:solidFill>
                <a:latin typeface="Arial" panose="020B0604020202020204" pitchFamily="34" charset="0"/>
                <a:cs typeface="Arial" panose="020B0604020202020204" pitchFamily="34" charset="0"/>
              </a:rPr>
              <a:t> and worked to </a:t>
            </a:r>
            <a:r>
              <a:rPr lang="en-US" sz="2400" b="1" dirty="0">
                <a:solidFill>
                  <a:prstClr val="black"/>
                </a:solidFill>
                <a:highlight>
                  <a:srgbClr val="FFFF00"/>
                </a:highlight>
                <a:latin typeface="Arial" panose="020B0604020202020204" pitchFamily="34" charset="0"/>
                <a:cs typeface="Arial" panose="020B0604020202020204" pitchFamily="34" charset="0"/>
              </a:rPr>
              <a:t>secure that outcome</a:t>
            </a:r>
            <a:r>
              <a:rPr lang="en-US" sz="2400" b="1" dirty="0">
                <a:solidFill>
                  <a:prstClr val="black"/>
                </a:solidFill>
                <a:latin typeface="Arial" panose="020B0604020202020204" pitchFamily="34" charset="0"/>
                <a:cs typeface="Arial" panose="020B0604020202020204" pitchFamily="34" charset="0"/>
              </a:rPr>
              <a:t> … </a:t>
            </a:r>
            <a:r>
              <a:rPr lang="en-US" sz="2400" b="1" dirty="0">
                <a:solidFill>
                  <a:prstClr val="black"/>
                </a:solidFill>
                <a:highlight>
                  <a:srgbClr val="FFFF00"/>
                </a:highlight>
                <a:latin typeface="Arial" panose="020B0604020202020204" pitchFamily="34" charset="0"/>
                <a:cs typeface="Arial" panose="020B0604020202020204" pitchFamily="34" charset="0"/>
              </a:rPr>
              <a:t>The [Trump] campaign</a:t>
            </a:r>
            <a:r>
              <a:rPr lang="en-US" sz="2400" b="1" dirty="0">
                <a:solidFill>
                  <a:prstClr val="black"/>
                </a:solidFill>
                <a:latin typeface="Arial" panose="020B0604020202020204" pitchFamily="34" charset="0"/>
                <a:cs typeface="Arial" panose="020B0604020202020204" pitchFamily="34" charset="0"/>
              </a:rPr>
              <a:t> </a:t>
            </a:r>
            <a:r>
              <a:rPr lang="en-US" sz="2400" b="1" dirty="0">
                <a:solidFill>
                  <a:prstClr val="black"/>
                </a:solidFill>
                <a:highlight>
                  <a:srgbClr val="FFFF00"/>
                </a:highlight>
                <a:latin typeface="Arial" panose="020B0604020202020204" pitchFamily="34" charset="0"/>
                <a:cs typeface="Arial" panose="020B0604020202020204" pitchFamily="34" charset="0"/>
              </a:rPr>
              <a:t>expected it would benefit electorally </a:t>
            </a:r>
            <a:r>
              <a:rPr lang="en-US" sz="2400" b="1" dirty="0">
                <a:solidFill>
                  <a:prstClr val="black"/>
                </a:solidFill>
                <a:latin typeface="Arial" panose="020B0604020202020204" pitchFamily="34" charset="0"/>
                <a:cs typeface="Arial" panose="020B0604020202020204" pitchFamily="34" charset="0"/>
              </a:rPr>
              <a:t>from information stolen and released through Russian efforts …"</a:t>
            </a:r>
          </a:p>
        </p:txBody>
      </p:sp>
    </p:spTree>
    <p:extLst>
      <p:ext uri="{BB962C8B-B14F-4D97-AF65-F5344CB8AC3E}">
        <p14:creationId xmlns:p14="http://schemas.microsoft.com/office/powerpoint/2010/main" val="3927411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a:extLst>
              <a:ext uri="{FF2B5EF4-FFF2-40B4-BE49-F238E27FC236}">
                <a16:creationId xmlns:a16="http://schemas.microsoft.com/office/drawing/2014/main" id="{C805ABCE-AE6D-4ED8-BA01-14A5E0B83231}"/>
              </a:ext>
            </a:extLst>
          </p:cNvPr>
          <p:cNvPicPr>
            <a:picLocks noChangeAspect="1"/>
          </p:cNvPicPr>
          <p:nvPr/>
        </p:nvPicPr>
        <p:blipFill>
          <a:blip r:embed="rId3"/>
          <a:stretch>
            <a:fillRect/>
          </a:stretch>
        </p:blipFill>
        <p:spPr>
          <a:xfrm>
            <a:off x="118986" y="1949900"/>
            <a:ext cx="2898534" cy="2874514"/>
          </a:xfrm>
          <a:prstGeom prst="rect">
            <a:avLst/>
          </a:prstGeom>
          <a:ln>
            <a:solidFill>
              <a:schemeClr val="tx1"/>
            </a:solidFill>
          </a:ln>
        </p:spPr>
      </p:pic>
      <p:pic>
        <p:nvPicPr>
          <p:cNvPr id="15" name="Picture 2" descr="×ª××¦××ª ×ª××× × ×¢×××¨ âªrussia today rtâ¬â">
            <a:extLst>
              <a:ext uri="{FF2B5EF4-FFF2-40B4-BE49-F238E27FC236}">
                <a16:creationId xmlns:a16="http://schemas.microsoft.com/office/drawing/2014/main" id="{7A77EA8F-AD55-4595-98A2-C4E2D19011C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25791" y="1946744"/>
            <a:ext cx="2919009" cy="28745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descr="×ª××¦××ª ×ª××× × ×¢×××¨ âªpodesta wikileaksâ¬â">
            <a:extLst>
              <a:ext uri="{FF2B5EF4-FFF2-40B4-BE49-F238E27FC236}">
                <a16:creationId xmlns:a16="http://schemas.microsoft.com/office/drawing/2014/main" id="{B940B31D-C9E9-4E83-BA6D-6390948E42C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153071" y="1950539"/>
            <a:ext cx="2881313" cy="288141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62339" y="260775"/>
            <a:ext cx="8820151" cy="1143000"/>
          </a:xfrm>
          <a:prstGeom prst="rect">
            <a:avLst/>
          </a:prstGeom>
        </p:spPr>
        <p:txBody>
          <a:bodyPr anchor="ctr" anchorCtr="0"/>
          <a:lstStyle/>
          <a:p>
            <a:pPr lvl="0" algn="ctr">
              <a:spcBef>
                <a:spcPct val="0"/>
              </a:spcBef>
              <a:defRPr/>
            </a:pPr>
            <a:r>
              <a:rPr lang="en-US" sz="2600" b="1" dirty="0">
                <a:solidFill>
                  <a:prstClr val="black"/>
                </a:solidFill>
                <a:latin typeface="+mj-lt"/>
                <a:ea typeface="Tahoma" pitchFamily="34" charset="0"/>
                <a:cs typeface="Arial" panose="020B0604020202020204" pitchFamily="34" charset="0"/>
              </a:rPr>
              <a:t>The Russian Campaign Interference in the 2016 Elections</a:t>
            </a:r>
            <a:endParaRPr kumimoji="0" lang="he-IL" sz="2600" b="1" i="0" u="none" strike="noStrike" kern="1200" cap="none" spc="0" normalizeH="0" baseline="0" noProof="0" dirty="0">
              <a:ln>
                <a:noFill/>
              </a:ln>
              <a:solidFill>
                <a:srgbClr val="000000"/>
              </a:solidFill>
              <a:effectLst/>
              <a:uLnTx/>
              <a:uFillTx/>
              <a:latin typeface="+mj-lt"/>
              <a:ea typeface="Tahoma" pitchFamily="34" charset="0"/>
              <a:cs typeface="Arial" panose="020B0604020202020204" pitchFamily="34" charset="0"/>
            </a:endParaRPr>
          </a:p>
        </p:txBody>
      </p:sp>
      <p:sp>
        <p:nvSpPr>
          <p:cNvPr id="2" name="מלבן 1"/>
          <p:cNvSpPr/>
          <p:nvPr/>
        </p:nvSpPr>
        <p:spPr>
          <a:xfrm>
            <a:off x="741155" y="1493785"/>
            <a:ext cx="1765740" cy="461665"/>
          </a:xfrm>
          <a:prstGeom prst="rect">
            <a:avLst/>
          </a:prstGeom>
        </p:spPr>
        <p:txBody>
          <a:bodyPr wrap="none">
            <a:spAutoFit/>
          </a:bodyPr>
          <a:lstStyle/>
          <a:p>
            <a:pPr lvl="0">
              <a:defRPr/>
            </a:pPr>
            <a:r>
              <a:rPr lang="en-US" sz="2400" b="1" dirty="0">
                <a:solidFill>
                  <a:prstClr val="black"/>
                </a:solidFill>
                <a:latin typeface="+mj-lt"/>
                <a:ea typeface="Tahoma" pitchFamily="34" charset="0"/>
              </a:rPr>
              <a:t>"Troll Army"</a:t>
            </a:r>
            <a:endParaRPr lang="he-IL" sz="2400" b="1" dirty="0">
              <a:solidFill>
                <a:prstClr val="black"/>
              </a:solidFill>
              <a:latin typeface="+mj-lt"/>
              <a:ea typeface="Tahoma" pitchFamily="34" charset="0"/>
            </a:endParaRPr>
          </a:p>
        </p:txBody>
      </p:sp>
      <p:sp>
        <p:nvSpPr>
          <p:cNvPr id="29" name="מלבן 28"/>
          <p:cNvSpPr/>
          <p:nvPr/>
        </p:nvSpPr>
        <p:spPr>
          <a:xfrm>
            <a:off x="4116076" y="1493785"/>
            <a:ext cx="1002197" cy="461665"/>
          </a:xfrm>
          <a:prstGeom prst="rect">
            <a:avLst/>
          </a:prstGeom>
        </p:spPr>
        <p:txBody>
          <a:bodyPr wrap="none">
            <a:spAutoFit/>
          </a:bodyPr>
          <a:lstStyle/>
          <a:p>
            <a:pPr lvl="0" algn="l" rtl="0">
              <a:defRPr/>
            </a:pPr>
            <a:r>
              <a:rPr lang="en-US" sz="2400" b="1" dirty="0">
                <a:solidFill>
                  <a:prstClr val="black"/>
                </a:solidFill>
                <a:latin typeface="+mj-lt"/>
                <a:ea typeface="Tahoma" pitchFamily="34" charset="0"/>
                <a:cs typeface="Arial" panose="020B0604020202020204" pitchFamily="34" charset="0"/>
              </a:rPr>
              <a:t>Media</a:t>
            </a:r>
            <a:endParaRPr kumimoji="0" lang="he-IL" sz="2400"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
        <p:nvSpPr>
          <p:cNvPr id="30" name="מלבן 29"/>
          <p:cNvSpPr/>
          <p:nvPr/>
        </p:nvSpPr>
        <p:spPr>
          <a:xfrm>
            <a:off x="6721086" y="1494160"/>
            <a:ext cx="1823383" cy="461665"/>
          </a:xfrm>
          <a:prstGeom prst="rect">
            <a:avLst/>
          </a:prstGeom>
        </p:spPr>
        <p:txBody>
          <a:bodyPr wrap="none">
            <a:spAutoFit/>
          </a:bodyPr>
          <a:lstStyle/>
          <a:p>
            <a:pPr lvl="0">
              <a:defRPr/>
            </a:pPr>
            <a:r>
              <a:rPr lang="en-US" sz="2400" b="1" dirty="0">
                <a:solidFill>
                  <a:prstClr val="black"/>
                </a:solidFill>
                <a:latin typeface="+mj-lt"/>
                <a:ea typeface="Tahoma" pitchFamily="34" charset="0"/>
                <a:cs typeface="Arial" panose="020B0604020202020204" pitchFamily="34" charset="0"/>
              </a:rPr>
              <a:t>Cyberattacks</a:t>
            </a:r>
            <a:endParaRPr kumimoji="0" lang="he-IL" sz="2400"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
        <p:nvSpPr>
          <p:cNvPr id="18" name="Rectangle 3"/>
          <p:cNvSpPr txBox="1">
            <a:spLocks noChangeArrowheads="1"/>
          </p:cNvSpPr>
          <p:nvPr/>
        </p:nvSpPr>
        <p:spPr bwMode="auto">
          <a:xfrm>
            <a:off x="161925" y="5157788"/>
            <a:ext cx="8802688" cy="1150937"/>
          </a:xfrm>
          <a:prstGeom prst="rect">
            <a:avLst/>
          </a:prstGeom>
          <a:noFill/>
          <a:ln w="9525">
            <a:noFill/>
            <a:miter lim="800000"/>
            <a:headEnd/>
            <a:tailEnd/>
          </a:ln>
        </p:spPr>
        <p:txBody>
          <a:bodyPr/>
          <a:lstStyle/>
          <a:p>
            <a:pPr marL="0" lvl="1" algn="ctr" rtl="0" eaLnBrk="0" hangingPunct="0">
              <a:lnSpc>
                <a:spcPct val="90000"/>
              </a:lnSpc>
              <a:buSzPct val="75000"/>
              <a:defRPr/>
            </a:pPr>
            <a:r>
              <a:rPr lang="en-US" sz="2400" b="1" dirty="0">
                <a:solidFill>
                  <a:prstClr val="black"/>
                </a:solidFill>
              </a:rPr>
              <a:t>Russian intelligence </a:t>
            </a:r>
            <a:r>
              <a:rPr lang="en-US" sz="2400" b="1" dirty="0" smtClean="0">
                <a:solidFill>
                  <a:prstClr val="black"/>
                </a:solidFill>
              </a:rPr>
              <a:t>agencies; Cyber-attack </a:t>
            </a:r>
            <a:r>
              <a:rPr lang="en-US" sz="2400" b="1" dirty="0">
                <a:solidFill>
                  <a:prstClr val="black"/>
                </a:solidFill>
              </a:rPr>
              <a:t>systems; </a:t>
            </a:r>
            <a:r>
              <a:rPr lang="en-US" sz="2400" b="1" dirty="0" smtClean="0">
                <a:solidFill>
                  <a:prstClr val="black"/>
                </a:solidFill>
              </a:rPr>
              <a:t>Media </a:t>
            </a:r>
            <a:r>
              <a:rPr lang="en-US" sz="2400" b="1" dirty="0">
                <a:solidFill>
                  <a:prstClr val="black"/>
                </a:solidFill>
              </a:rPr>
              <a:t>funded by the Russian government; A large army of virtual entities ("trolls") built over the years</a:t>
            </a:r>
            <a:endParaRPr kumimoji="0" lang="en-US" sz="24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8403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ª××¦××ª ×ª××× × ×¢×××¨ âªblack lives matterâ¬â">
            <a:extLst>
              <a:ext uri="{FF2B5EF4-FFF2-40B4-BE49-F238E27FC236}">
                <a16:creationId xmlns:a16="http://schemas.microsoft.com/office/drawing/2014/main" id="{266D17A7-A9D4-4120-8F9F-4D03AC7AADE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687570" y="1955450"/>
            <a:ext cx="4340544" cy="286903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62339" y="260775"/>
            <a:ext cx="8820151" cy="1143000"/>
          </a:xfrm>
          <a:prstGeom prst="rect">
            <a:avLst/>
          </a:prstGeom>
        </p:spPr>
        <p:txBody>
          <a:bodyPr anchor="ctr" anchorCtr="0"/>
          <a:lstStyle/>
          <a:p>
            <a:pPr lvl="0" algn="ctr">
              <a:spcBef>
                <a:spcPct val="0"/>
              </a:spcBef>
              <a:defRPr/>
            </a:pPr>
            <a:r>
              <a:rPr lang="en-US" sz="2400" b="1" dirty="0">
                <a:solidFill>
                  <a:prstClr val="black"/>
                </a:solidFill>
                <a:latin typeface="+mj-lt"/>
                <a:ea typeface="Tahoma" pitchFamily="34" charset="0"/>
              </a:rPr>
              <a:t>The goals of the Russian Operation</a:t>
            </a:r>
            <a:endParaRPr lang="he-IL" sz="2400" b="1" dirty="0">
              <a:solidFill>
                <a:prstClr val="black"/>
              </a:solidFill>
              <a:latin typeface="+mj-lt"/>
              <a:ea typeface="Tahoma" pitchFamily="34" charset="0"/>
            </a:endParaRPr>
          </a:p>
        </p:txBody>
      </p:sp>
      <p:sp>
        <p:nvSpPr>
          <p:cNvPr id="18" name="Rectangle 3"/>
          <p:cNvSpPr txBox="1">
            <a:spLocks noChangeArrowheads="1"/>
          </p:cNvSpPr>
          <p:nvPr/>
        </p:nvSpPr>
        <p:spPr bwMode="auto">
          <a:xfrm>
            <a:off x="161925" y="5157788"/>
            <a:ext cx="8802688" cy="1150937"/>
          </a:xfrm>
          <a:prstGeom prst="rect">
            <a:avLst/>
          </a:prstGeom>
          <a:noFill/>
          <a:ln w="9525">
            <a:noFill/>
            <a:miter lim="800000"/>
            <a:headEnd/>
            <a:tailEnd/>
          </a:ln>
        </p:spPr>
        <p:txBody>
          <a:bodyPr/>
          <a:lstStyle/>
          <a:p>
            <a:pPr marL="0" lvl="1" algn="ctr" rtl="0" eaLnBrk="0" hangingPunct="0">
              <a:lnSpc>
                <a:spcPct val="90000"/>
              </a:lnSpc>
              <a:buSzPct val="75000"/>
              <a:defRPr/>
            </a:pPr>
            <a:r>
              <a:rPr lang="en-US" sz="2400" b="1" dirty="0">
                <a:solidFill>
                  <a:prstClr val="black"/>
                </a:solidFill>
              </a:rPr>
              <a:t>Take advantage of the rifts to deepen the polarization and cause the public to lose confidence in the electoral process and democracy; From an early stage - an effort to hurt Clinton; Then - an effort to improve Trump's chances</a:t>
            </a:r>
            <a:endParaRPr lang="he-IL" sz="2400" b="1" dirty="0">
              <a:solidFill>
                <a:prstClr val="black"/>
              </a:solidFill>
            </a:endParaRPr>
          </a:p>
        </p:txBody>
      </p:sp>
      <p:pic>
        <p:nvPicPr>
          <p:cNvPr id="1030" name="Picture 6" descr="Image result for &quot;post truth&quot;">
            <a:extLst>
              <a:ext uri="{FF2B5EF4-FFF2-40B4-BE49-F238E27FC236}">
                <a16:creationId xmlns:a16="http://schemas.microsoft.com/office/drawing/2014/main" id="{29F5D0CC-F8BD-45C6-8ED0-70187B9997F2}"/>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4910" t="14287" r="3824" b="9498"/>
          <a:stretch/>
        </p:blipFill>
        <p:spPr bwMode="auto">
          <a:xfrm>
            <a:off x="137871" y="1943178"/>
            <a:ext cx="4339926" cy="28813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מלבן 15">
            <a:extLst>
              <a:ext uri="{FF2B5EF4-FFF2-40B4-BE49-F238E27FC236}">
                <a16:creationId xmlns:a16="http://schemas.microsoft.com/office/drawing/2014/main" id="{E95F38D2-FCA1-450E-81F4-851B587A1E5A}"/>
              </a:ext>
            </a:extLst>
          </p:cNvPr>
          <p:cNvSpPr/>
          <p:nvPr/>
        </p:nvSpPr>
        <p:spPr>
          <a:xfrm>
            <a:off x="732465" y="1418141"/>
            <a:ext cx="3150738" cy="461665"/>
          </a:xfrm>
          <a:prstGeom prst="rect">
            <a:avLst/>
          </a:prstGeom>
        </p:spPr>
        <p:txBody>
          <a:bodyPr wrap="square">
            <a:spAutoFit/>
          </a:bodyPr>
          <a:lstStyle/>
          <a:p>
            <a:pPr lvl="0" algn="l" rtl="0">
              <a:defRPr/>
            </a:pPr>
            <a:r>
              <a:rPr lang="en-US" sz="2400" b="1" dirty="0">
                <a:latin typeface="+mj-lt"/>
                <a:ea typeface="Tahoma" pitchFamily="34" charset="0"/>
              </a:rPr>
              <a:t>"Elections as a Goal"</a:t>
            </a:r>
            <a:endParaRPr kumimoji="0" lang="he-IL" sz="2400" b="0" i="0" u="none" strike="noStrike" kern="1200" cap="none" spc="0" normalizeH="0" baseline="0" noProof="0" dirty="0">
              <a:ln>
                <a:noFill/>
              </a:ln>
              <a:effectLst/>
              <a:uLnTx/>
              <a:uFillTx/>
              <a:latin typeface="+mj-lt"/>
              <a:cs typeface="Arial" panose="020B0604020202020204" pitchFamily="34" charset="0"/>
            </a:endParaRPr>
          </a:p>
        </p:txBody>
      </p:sp>
      <p:sp>
        <p:nvSpPr>
          <p:cNvPr id="17" name="מלבן 16">
            <a:extLst>
              <a:ext uri="{FF2B5EF4-FFF2-40B4-BE49-F238E27FC236}">
                <a16:creationId xmlns:a16="http://schemas.microsoft.com/office/drawing/2014/main" id="{BC12B4F8-FEE8-4481-AEB8-296DC82126FB}"/>
              </a:ext>
            </a:extLst>
          </p:cNvPr>
          <p:cNvSpPr/>
          <p:nvPr/>
        </p:nvSpPr>
        <p:spPr>
          <a:xfrm>
            <a:off x="4645233" y="1480288"/>
            <a:ext cx="4390946" cy="1200329"/>
          </a:xfrm>
          <a:prstGeom prst="rect">
            <a:avLst/>
          </a:prstGeom>
        </p:spPr>
        <p:txBody>
          <a:bodyPr wrap="none">
            <a:spAutoFit/>
          </a:bodyPr>
          <a:lstStyle/>
          <a:p>
            <a:pPr lvl="0" algn="l" rtl="0">
              <a:defRPr/>
            </a:pPr>
            <a:r>
              <a:rPr lang="en-US" sz="2400" b="1" dirty="0">
                <a:latin typeface="+mj-lt"/>
                <a:ea typeface="Tahoma" panose="020B0604030504040204" pitchFamily="34" charset="0"/>
                <a:cs typeface="Tahoma" panose="020B0604030504040204" pitchFamily="34" charset="0"/>
              </a:rPr>
              <a:t>"The Election as an Opportunity</a:t>
            </a:r>
            <a:r>
              <a:rPr lang="en-US" sz="2400" dirty="0">
                <a:latin typeface="+mj-lt"/>
              </a:rPr>
              <a:t>“</a:t>
            </a:r>
          </a:p>
          <a:p>
            <a:pPr lvl="0" algn="l" rtl="0">
              <a:defRPr/>
            </a:pPr>
            <a:endParaRPr kumimoji="0" lang="en-US" sz="2400" b="0" i="0" u="none" strike="noStrike" kern="1200" cap="none" spc="0" normalizeH="0" baseline="0" noProof="0" dirty="0">
              <a:ln>
                <a:noFill/>
              </a:ln>
              <a:effectLst/>
              <a:uLnTx/>
              <a:uFillTx/>
              <a:latin typeface="Calibri"/>
              <a:cs typeface="Arial" panose="020B0604020202020204" pitchFamily="34" charset="0"/>
            </a:endParaRPr>
          </a:p>
          <a:p>
            <a:pPr lvl="0" algn="l" rtl="0">
              <a:defRPr/>
            </a:pPr>
            <a:endParaRPr kumimoji="0" lang="he-IL" sz="2400" b="0" i="0" u="none" strike="noStrike" kern="1200" cap="none" spc="0" normalizeH="0" baseline="0" noProof="0" dirty="0">
              <a:ln>
                <a:noFill/>
              </a:ln>
              <a:effectLst/>
              <a:uLnTx/>
              <a:uFillTx/>
              <a:latin typeface="Calibri"/>
              <a:cs typeface="Arial" panose="020B0604020202020204" pitchFamily="34" charset="0"/>
            </a:endParaRPr>
          </a:p>
        </p:txBody>
      </p:sp>
      <p:pic>
        <p:nvPicPr>
          <p:cNvPr id="8" name="Picture 4" descr="×ª××¦××ª ×ª××× × ×¢×××¨ âªclinton trumpâ¬â">
            <a:extLst>
              <a:ext uri="{FF2B5EF4-FFF2-40B4-BE49-F238E27FC236}">
                <a16:creationId xmlns:a16="http://schemas.microsoft.com/office/drawing/2014/main" id="{EB448B04-B9C7-4D4E-98FC-73BABD872D1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15886" y="1943100"/>
            <a:ext cx="4365627" cy="288486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5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ª××¦××ª ×ª××× × ×¢×××¨ âªpropaganda election 2016 russiaâ¬â">
            <a:extLst>
              <a:ext uri="{FF2B5EF4-FFF2-40B4-BE49-F238E27FC236}">
                <a16:creationId xmlns:a16="http://schemas.microsoft.com/office/drawing/2014/main" id="{6C3D90A2-F182-4DD1-B00C-804F98DFE20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761092" y="593685"/>
            <a:ext cx="4266403" cy="4392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29173FA-0F1E-430A-B8C8-35E103375BF9}"/>
              </a:ext>
            </a:extLst>
          </p:cNvPr>
          <p:cNvSpPr txBox="1">
            <a:spLocks noChangeArrowheads="1"/>
          </p:cNvSpPr>
          <p:nvPr/>
        </p:nvSpPr>
        <p:spPr bwMode="auto">
          <a:xfrm>
            <a:off x="4761091" y="5184195"/>
            <a:ext cx="4382909" cy="1673805"/>
          </a:xfrm>
          <a:prstGeom prst="rect">
            <a:avLst/>
          </a:prstGeom>
          <a:noFill/>
          <a:ln w="9525">
            <a:noFill/>
            <a:miter lim="800000"/>
            <a:headEnd/>
            <a:tailEnd/>
          </a:ln>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lvl="1" algn="l" rtl="0" eaLnBrk="0" hangingPunct="0">
              <a:lnSpc>
                <a:spcPct val="90000"/>
              </a:lnSpc>
              <a:buSzPct val="75000"/>
              <a:defRPr/>
            </a:pPr>
            <a:r>
              <a:rPr lang="en-US" sz="2300" b="1" dirty="0">
                <a:solidFill>
                  <a:prstClr val="black"/>
                </a:solidFill>
              </a:rPr>
              <a:t>Target audiences: </a:t>
            </a:r>
            <a:r>
              <a:rPr lang="en-US" sz="2300" b="1" dirty="0" smtClean="0">
                <a:solidFill>
                  <a:prstClr val="black"/>
                </a:solidFill>
              </a:rPr>
              <a:t>African Americans </a:t>
            </a:r>
            <a:r>
              <a:rPr lang="en-US" sz="2300" b="1" dirty="0">
                <a:solidFill>
                  <a:prstClr val="black"/>
                </a:solidFill>
              </a:rPr>
              <a:t>(boycott of elections); Mexican-Americans and Hispanics (deepening mistrust); Right-wing voters (confrontation)</a:t>
            </a:r>
            <a:endParaRPr lang="en-US" sz="2300" b="1" dirty="0">
              <a:solidFill>
                <a:srgbClr val="000000"/>
              </a:solidFill>
              <a:latin typeface="Tahoma" pitchFamily="34" charset="0"/>
              <a:ea typeface="Tahoma" pitchFamily="34" charset="0"/>
              <a:cs typeface="Tahoma" pitchFamily="34" charset="0"/>
            </a:endParaRPr>
          </a:p>
        </p:txBody>
      </p:sp>
      <p:pic>
        <p:nvPicPr>
          <p:cNvPr id="8" name="Picture 2" descr="×ª××¦××ª ×ª××× × ×¢×××¨ âªpropaganda election 2016 russiaâ¬â">
            <a:extLst>
              <a:ext uri="{FF2B5EF4-FFF2-40B4-BE49-F238E27FC236}">
                <a16:creationId xmlns:a16="http://schemas.microsoft.com/office/drawing/2014/main" id="{E3833C3E-5CB6-4FB4-98FC-ADB6FA0B741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6665" y="593685"/>
            <a:ext cx="4266403" cy="43926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F0391C6A-76C4-48BA-821C-11F64A6AC42E}"/>
              </a:ext>
            </a:extLst>
          </p:cNvPr>
          <p:cNvSpPr txBox="1">
            <a:spLocks noChangeArrowheads="1"/>
          </p:cNvSpPr>
          <p:nvPr/>
        </p:nvSpPr>
        <p:spPr bwMode="auto">
          <a:xfrm>
            <a:off x="126665" y="5184195"/>
            <a:ext cx="4266403" cy="1150937"/>
          </a:xfrm>
          <a:prstGeom prst="rect">
            <a:avLst/>
          </a:prstGeom>
          <a:noFill/>
          <a:ln w="9525">
            <a:noFill/>
            <a:miter lim="800000"/>
            <a:headEnd/>
            <a:tailEnd/>
          </a:ln>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lvl="1" algn="just" rtl="0" eaLnBrk="0" hangingPunct="0">
              <a:lnSpc>
                <a:spcPct val="90000"/>
              </a:lnSpc>
              <a:buSzPct val="75000"/>
              <a:defRPr/>
            </a:pPr>
            <a:r>
              <a:rPr lang="en-US" sz="2300" b="1" dirty="0">
                <a:solidFill>
                  <a:prstClr val="black"/>
                </a:solidFill>
              </a:rPr>
              <a:t>Messages that match those of the Trump campaign: Hillary is corrupt; With physical and mental problems; And has connections to radical Islam</a:t>
            </a:r>
            <a:endParaRPr lang="en-US" sz="2300" b="1" dirty="0">
              <a:solidFill>
                <a:srgbClr val="000000"/>
              </a:solidFill>
              <a:latin typeface="Tahoma" pitchFamily="34" charset="0"/>
              <a:ea typeface="Tahoma" pitchFamily="34" charset="0"/>
              <a:cs typeface="Tahoma" pitchFamily="34" charset="0"/>
            </a:endParaRPr>
          </a:p>
        </p:txBody>
      </p:sp>
      <p:sp>
        <p:nvSpPr>
          <p:cNvPr id="6" name="אליפסה 5">
            <a:extLst>
              <a:ext uri="{FF2B5EF4-FFF2-40B4-BE49-F238E27FC236}">
                <a16:creationId xmlns:a16="http://schemas.microsoft.com/office/drawing/2014/main" id="{102A0A50-20AD-4E3C-989C-F7636A28BB51}"/>
              </a:ext>
            </a:extLst>
          </p:cNvPr>
          <p:cNvSpPr/>
          <p:nvPr/>
        </p:nvSpPr>
        <p:spPr>
          <a:xfrm>
            <a:off x="6535902" y="234033"/>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7" name="אליפסה 6">
            <a:extLst>
              <a:ext uri="{FF2B5EF4-FFF2-40B4-BE49-F238E27FC236}">
                <a16:creationId xmlns:a16="http://schemas.microsoft.com/office/drawing/2014/main" id="{BB2FB338-2EE8-44F4-AAA1-4CBF8D7D4C42}"/>
              </a:ext>
            </a:extLst>
          </p:cNvPr>
          <p:cNvSpPr/>
          <p:nvPr/>
        </p:nvSpPr>
        <p:spPr>
          <a:xfrm>
            <a:off x="1926927" y="234033"/>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Tree>
    <p:extLst>
      <p:ext uri="{BB962C8B-B14F-4D97-AF65-F5344CB8AC3E}">
        <p14:creationId xmlns:p14="http://schemas.microsoft.com/office/powerpoint/2010/main" val="290900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8F7F7E-DC57-413D-811A-F2FE1095FDF7}"/>
              </a:ext>
            </a:extLst>
          </p:cNvPr>
          <p:cNvSpPr txBox="1"/>
          <p:nvPr/>
        </p:nvSpPr>
        <p:spPr>
          <a:xfrm>
            <a:off x="245068" y="-19573"/>
            <a:ext cx="8737007" cy="830997"/>
          </a:xfrm>
          <a:prstGeom prst="rect">
            <a:avLst/>
          </a:prstGeom>
          <a:noFill/>
        </p:spPr>
        <p:txBody>
          <a:bodyPr wrap="none" rtlCol="1">
            <a:spAutoFit/>
          </a:bodyPr>
          <a:lstStyle/>
          <a:p>
            <a:pPr lvl="0" algn="l" rtl="0">
              <a:defRPr/>
            </a:pPr>
            <a:r>
              <a:rPr lang="en-US" sz="2400" b="1" dirty="0" smtClean="0">
                <a:solidFill>
                  <a:prstClr val="black"/>
                </a:solidFill>
                <a:cs typeface="Arial" panose="020B0604020202020204" pitchFamily="34" charset="0"/>
              </a:rPr>
              <a:t>Cases: </a:t>
            </a:r>
            <a:r>
              <a:rPr lang="en-US" sz="2400" b="1" dirty="0">
                <a:solidFill>
                  <a:prstClr val="black"/>
                </a:solidFill>
                <a:cs typeface="Arial" panose="020B0604020202020204" pitchFamily="34" charset="0"/>
              </a:rPr>
              <a:t>Email Server; </a:t>
            </a:r>
            <a:r>
              <a:rPr lang="en-US" sz="2400" b="1" dirty="0">
                <a:solidFill>
                  <a:prstClr val="black"/>
                </a:solidFill>
                <a:cs typeface="Arial" panose="020B0604020202020204" pitchFamily="34" charset="0"/>
              </a:rPr>
              <a:t>T</a:t>
            </a:r>
            <a:r>
              <a:rPr lang="en-US" sz="2400" b="1" dirty="0" smtClean="0">
                <a:solidFill>
                  <a:prstClr val="black"/>
                </a:solidFill>
                <a:cs typeface="Arial" panose="020B0604020202020204" pitchFamily="34" charset="0"/>
              </a:rPr>
              <a:t>he </a:t>
            </a:r>
            <a:r>
              <a:rPr lang="en-US" sz="2400" b="1" dirty="0">
                <a:solidFill>
                  <a:prstClr val="black"/>
                </a:solidFill>
                <a:cs typeface="Arial" panose="020B0604020202020204" pitchFamily="34" charset="0"/>
              </a:rPr>
              <a:t>Family Foundation; Benghazi; War Support</a:t>
            </a:r>
            <a:endParaRPr lang="he-IL" sz="2400" b="1" dirty="0">
              <a:solidFill>
                <a:prstClr val="black"/>
              </a:solidFill>
              <a:cs typeface="Arial" panose="020B0604020202020204" pitchFamily="34" charset="0"/>
            </a:endParaRPr>
          </a:p>
          <a:p>
            <a:pPr lvl="0">
              <a:defRPr/>
            </a:pPr>
            <a:r>
              <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p:txBody>
      </p:sp>
      <p:pic>
        <p:nvPicPr>
          <p:cNvPr id="2060" name="Picture 12" descr="×ª××¦××ª ×ª××× × ×¢×××¨ âªhillary scandalâ¬â">
            <a:extLst>
              <a:ext uri="{FF2B5EF4-FFF2-40B4-BE49-F238E27FC236}">
                <a16:creationId xmlns:a16="http://schemas.microsoft.com/office/drawing/2014/main" id="{663AA61F-38C7-4146-8951-71371A855B95}"/>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5719" y="518552"/>
            <a:ext cx="9072561" cy="598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8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אדם, איש, חליפה, לובש&#10;&#10;התיאור נוצר באופן אוטומטי">
            <a:extLst>
              <a:ext uri="{FF2B5EF4-FFF2-40B4-BE49-F238E27FC236}">
                <a16:creationId xmlns:a16="http://schemas.microsoft.com/office/drawing/2014/main" id="{D1BD7BA5-90F0-43DE-8B98-F53E54A26CA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797425" y="1538790"/>
            <a:ext cx="4230070" cy="3015335"/>
          </a:xfrm>
          <a:prstGeom prst="rect">
            <a:avLst/>
          </a:prstGeom>
          <a:noFill/>
          <a:ln>
            <a:solidFill>
              <a:schemeClr val="tx1"/>
            </a:solidFill>
          </a:ln>
        </p:spPr>
      </p:pic>
      <p:pic>
        <p:nvPicPr>
          <p:cNvPr id="6146" name="Picture 2" descr="לא נפתור את הבעיות בחברה שלנו ע&quot;י הריסתו של נתניהו&quot; - גלובס">
            <a:extLst>
              <a:ext uri="{FF2B5EF4-FFF2-40B4-BE49-F238E27FC236}">
                <a16:creationId xmlns:a16="http://schemas.microsoft.com/office/drawing/2014/main" id="{9E7222D0-3A43-461D-81EB-B98F4AE37B2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15887" y="1538790"/>
            <a:ext cx="4245526" cy="30153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מלבן 10">
            <a:extLst>
              <a:ext uri="{FF2B5EF4-FFF2-40B4-BE49-F238E27FC236}">
                <a16:creationId xmlns:a16="http://schemas.microsoft.com/office/drawing/2014/main" id="{6C7BE2DA-73E0-453E-95C2-18640EAF4B38}"/>
              </a:ext>
            </a:extLst>
          </p:cNvPr>
          <p:cNvSpPr/>
          <p:nvPr/>
        </p:nvSpPr>
        <p:spPr bwMode="auto">
          <a:xfrm>
            <a:off x="4796807" y="4644135"/>
            <a:ext cx="4230688" cy="855095"/>
          </a:xfrm>
          <a:prstGeom prst="rect">
            <a:avLst/>
          </a:prstGeom>
          <a:noFill/>
          <a:ln w="9525" cap="flat" cmpd="sng" algn="ctr">
            <a:noFill/>
            <a:prstDash val="solid"/>
            <a:round/>
            <a:headEnd type="none" w="med" len="med"/>
            <a:tailEnd type="none" w="med" len="med"/>
          </a:ln>
          <a:effectLst/>
        </p:spPr>
        <p:txBody>
          <a:bodyPr rtlCol="1"/>
          <a:lstStyle/>
          <a:p>
            <a:pPr lvl="0" algn="ctr" rtl="0">
              <a:defRPr/>
            </a:pPr>
            <a:r>
              <a:rPr lang="en-US" sz="2400" b="1" dirty="0" smtClean="0">
                <a:solidFill>
                  <a:prstClr val="black"/>
                </a:solidFill>
                <a:cs typeface="+mj-cs"/>
              </a:rPr>
              <a:t>BG (Res</a:t>
            </a:r>
            <a:r>
              <a:rPr lang="en-US" sz="2400" b="1" dirty="0">
                <a:solidFill>
                  <a:prstClr val="black"/>
                </a:solidFill>
                <a:cs typeface="+mj-cs"/>
              </a:rPr>
              <a:t>.) Itai </a:t>
            </a:r>
            <a:r>
              <a:rPr lang="en-US" sz="2400" b="1" dirty="0" err="1">
                <a:solidFill>
                  <a:prstClr val="black"/>
                </a:solidFill>
                <a:cs typeface="+mj-cs"/>
              </a:rPr>
              <a:t>Brun</a:t>
            </a:r>
            <a:endParaRPr kumimoji="0" lang="he-IL" sz="2400" b="1" i="0" u="none" strike="noStrike" kern="1200" cap="none" spc="0" normalizeH="0" baseline="0" noProof="0" dirty="0">
              <a:ln>
                <a:noFill/>
              </a:ln>
              <a:solidFill>
                <a:prstClr val="black"/>
              </a:solidFill>
              <a:effectLst/>
              <a:uLnTx/>
              <a:uFillTx/>
              <a:latin typeface="Calibri"/>
              <a:cs typeface="+mj-cs"/>
            </a:endParaRPr>
          </a:p>
        </p:txBody>
      </p:sp>
      <p:sp>
        <p:nvSpPr>
          <p:cNvPr id="16" name="מלבן 15">
            <a:extLst>
              <a:ext uri="{FF2B5EF4-FFF2-40B4-BE49-F238E27FC236}">
                <a16:creationId xmlns:a16="http://schemas.microsoft.com/office/drawing/2014/main" id="{309DFFB9-6D5D-42C2-BE23-C4E368F72D26}"/>
              </a:ext>
            </a:extLst>
          </p:cNvPr>
          <p:cNvSpPr/>
          <p:nvPr/>
        </p:nvSpPr>
        <p:spPr bwMode="auto">
          <a:xfrm>
            <a:off x="45053" y="4620868"/>
            <a:ext cx="4230688" cy="488473"/>
          </a:xfrm>
          <a:prstGeom prst="rect">
            <a:avLst/>
          </a:prstGeom>
          <a:noFill/>
          <a:ln w="9525" cap="flat" cmpd="sng" algn="ctr">
            <a:noFill/>
            <a:prstDash val="solid"/>
            <a:round/>
            <a:headEnd type="none" w="med" len="med"/>
            <a:tailEnd type="none" w="med" len="med"/>
          </a:ln>
          <a:effectLst/>
        </p:spPr>
        <p:txBody>
          <a:bodyPr rtlCol="1"/>
          <a:lstStyle/>
          <a:p>
            <a:pPr lvl="0" algn="ctr" rtl="0">
              <a:defRPr/>
            </a:pPr>
            <a:r>
              <a:rPr lang="en-US" sz="2400" b="1" dirty="0">
                <a:solidFill>
                  <a:prstClr val="black"/>
                </a:solidFill>
                <a:cs typeface="Arial" panose="020B0604020202020204" pitchFamily="34" charset="0"/>
              </a:rPr>
              <a:t>Dr. Doron Navot</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 name="AutoShape 2">
            <a:extLst>
              <a:ext uri="{FF2B5EF4-FFF2-40B4-BE49-F238E27FC236}">
                <a16:creationId xmlns:a16="http://schemas.microsoft.com/office/drawing/2014/main" id="{BD8E66E0-E0F5-45ED-8E5C-9AD772DCB0C1}"/>
              </a:ext>
            </a:extLst>
          </p:cNvPr>
          <p:cNvSpPr>
            <a:spLocks noChangeAspect="1" noChangeArrowheads="1"/>
          </p:cNvSpPr>
          <p:nvPr/>
        </p:nvSpPr>
        <p:spPr bwMode="auto">
          <a:xfrm>
            <a:off x="4419600" y="3501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62255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acts and Fears: Hard Truths from a Life in Intelligence">
            <a:extLst>
              <a:ext uri="{FF2B5EF4-FFF2-40B4-BE49-F238E27FC236}">
                <a16:creationId xmlns:a16="http://schemas.microsoft.com/office/drawing/2014/main" id="{106372E3-240B-4D38-8BFB-548639C468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31701" y="3779225"/>
            <a:ext cx="1695794" cy="2561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484" name="Text Box 3"/>
          <p:cNvSpPr txBox="1">
            <a:spLocks noChangeArrowheads="1"/>
          </p:cNvSpPr>
          <p:nvPr/>
        </p:nvSpPr>
        <p:spPr bwMode="auto">
          <a:xfrm>
            <a:off x="144328" y="4459800"/>
            <a:ext cx="6819900" cy="707886"/>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James Clapper with Trey Brown,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 and Fears: Hard Truths from a Life in Intelligence</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p:txBody>
      </p:sp>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99395" y="503675"/>
            <a:ext cx="8928100" cy="1569660"/>
          </a:xfrm>
          <a:prstGeom prst="rect">
            <a:avLst/>
          </a:prstGeom>
          <a:noFill/>
          <a:ln w="9525">
            <a:noFill/>
            <a:miter lim="800000"/>
            <a:headEnd/>
            <a:tailEnd/>
          </a:ln>
        </p:spPr>
        <p:txBody>
          <a:bodyPr wrap="square" anchor="ctr">
            <a:spAutoFit/>
          </a:bodyPr>
          <a:lstStyle/>
          <a:p>
            <a:pPr lvl="0" algn="just" rtl="0">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400" b="1" dirty="0">
                <a:solidFill>
                  <a:prstClr val="black"/>
                </a:solidFill>
                <a:highlight>
                  <a:srgbClr val="FFFF00"/>
                </a:highlight>
                <a:latin typeface="Arial" panose="020B0604020202020204" pitchFamily="34" charset="0"/>
                <a:cs typeface="Arial" panose="020B0604020202020204" pitchFamily="34" charset="0"/>
              </a:rPr>
              <a:t>the goal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Russians was not </a:t>
            </a:r>
            <a:r>
              <a:rPr lang="en-US" sz="2400" b="1" dirty="0">
                <a:solidFill>
                  <a:prstClr val="black"/>
                </a:solidFill>
                <a:highlight>
                  <a:srgbClr val="FFFF00"/>
                </a:highlight>
                <a:latin typeface="Arial" panose="020B0604020202020204" pitchFamily="34" charset="0"/>
                <a:cs typeface="Arial" panose="020B0604020202020204" pitchFamily="34" charset="0"/>
              </a:rPr>
              <a:t>for anyone to believe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crazy stories they published. The idea behind </a:t>
            </a:r>
            <a:r>
              <a:rPr lang="en-US" sz="2400" b="1" dirty="0">
                <a:solidFill>
                  <a:prstClr val="black"/>
                </a:solidFill>
                <a:latin typeface="Arial" panose="020B0604020202020204" pitchFamily="34" charset="0"/>
                <a:cs typeface="Arial" panose="020B0604020202020204" pitchFamily="34" charset="0"/>
              </a:rPr>
              <a:t>their influence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campaign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was </a:t>
            </a:r>
            <a:r>
              <a:rPr lang="en-US" sz="2400" b="1" dirty="0">
                <a:solidFill>
                  <a:prstClr val="black"/>
                </a:solidFill>
                <a:highlight>
                  <a:srgbClr val="FFFF00"/>
                </a:highlight>
                <a:latin typeface="Arial" panose="020B0604020202020204" pitchFamily="34" charset="0"/>
                <a:cs typeface="Arial" panose="020B0604020202020204" pitchFamily="34" charset="0"/>
              </a:rPr>
              <a:t>to shock the facts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t>
            </a:r>
            <a:r>
              <a:rPr lang="en-US" sz="2400" b="1" dirty="0">
                <a:solidFill>
                  <a:prstClr val="black"/>
                </a:solidFill>
                <a:highlight>
                  <a:srgbClr val="FFFF00"/>
                </a:highlight>
                <a:latin typeface="Arial" panose="020B0604020202020204" pitchFamily="34" charset="0"/>
                <a:cs typeface="Arial" panose="020B0604020202020204" pitchFamily="34" charset="0"/>
              </a:rPr>
              <a:t>cast doubt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the very </a:t>
            </a:r>
            <a:r>
              <a:rPr lang="en-US" sz="2400" b="1" dirty="0">
                <a:solidFill>
                  <a:prstClr val="black"/>
                </a:solidFill>
                <a:highlight>
                  <a:srgbClr val="FFFF00"/>
                </a:highlight>
                <a:latin typeface="Arial" panose="020B0604020202020204" pitchFamily="34" charset="0"/>
                <a:cs typeface="Arial" panose="020B0604020202020204" pitchFamily="34" charset="0"/>
              </a:rPr>
              <a:t>ability to know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facts ..."</a:t>
            </a:r>
            <a:endParaRPr kumimoji="0" lang="he-I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600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6913" y="863715"/>
            <a:ext cx="8928100" cy="1200329"/>
          </a:xfrm>
          <a:prstGeom prst="rect">
            <a:avLst/>
          </a:prstGeom>
          <a:noFill/>
          <a:ln w="9525">
            <a:noFill/>
            <a:miter lim="800000"/>
            <a:headEnd/>
            <a:tailEnd/>
          </a:ln>
        </p:spPr>
        <p:txBody>
          <a:bodyPr wrap="square" anchor="ctr">
            <a:spAutoFit/>
          </a:bodyPr>
          <a:lstStyle/>
          <a:p>
            <a:pPr lvl="0" algn="just" rtl="0">
              <a:defRPr/>
            </a:pPr>
            <a:r>
              <a:rPr lang="en-US" sz="2400" b="1" dirty="0">
                <a:solidFill>
                  <a:prstClr val="black"/>
                </a:solidFill>
                <a:latin typeface="Arial" panose="020B0604020202020204" pitchFamily="34" charset="0"/>
                <a:cs typeface="Arial" panose="020B0604020202020204" pitchFamily="34" charset="0"/>
              </a:rPr>
              <a:t>"… The investigation </a:t>
            </a:r>
            <a:r>
              <a:rPr lang="en-US" sz="2400" b="1" dirty="0">
                <a:solidFill>
                  <a:prstClr val="black"/>
                </a:solidFill>
                <a:highlight>
                  <a:srgbClr val="FFFF00"/>
                </a:highlight>
                <a:latin typeface="Arial" panose="020B0604020202020204" pitchFamily="34" charset="0"/>
                <a:cs typeface="Arial" panose="020B0604020202020204" pitchFamily="34" charset="0"/>
              </a:rPr>
              <a:t>did not establish</a:t>
            </a:r>
            <a:r>
              <a:rPr lang="en-US" sz="2400" b="1" dirty="0">
                <a:solidFill>
                  <a:prstClr val="black"/>
                </a:solidFill>
                <a:latin typeface="Arial" panose="020B0604020202020204" pitchFamily="34" charset="0"/>
                <a:cs typeface="Arial" panose="020B0604020202020204" pitchFamily="34" charset="0"/>
              </a:rPr>
              <a:t> that members of the Trump campaign </a:t>
            </a:r>
            <a:r>
              <a:rPr lang="en-US" sz="2400" b="1" dirty="0">
                <a:solidFill>
                  <a:prstClr val="black"/>
                </a:solidFill>
                <a:highlight>
                  <a:srgbClr val="FFFF00"/>
                </a:highlight>
                <a:latin typeface="Arial" panose="020B0604020202020204" pitchFamily="34" charset="0"/>
                <a:cs typeface="Arial" panose="020B0604020202020204" pitchFamily="34" charset="0"/>
              </a:rPr>
              <a:t>conspired or coordinated</a:t>
            </a:r>
            <a:r>
              <a:rPr lang="en-US" sz="2400" b="1" dirty="0">
                <a:solidFill>
                  <a:prstClr val="black"/>
                </a:solidFill>
                <a:latin typeface="Arial" panose="020B0604020202020204" pitchFamily="34" charset="0"/>
                <a:cs typeface="Arial" panose="020B0604020202020204" pitchFamily="34" charset="0"/>
              </a:rPr>
              <a:t> with the Russian government in its election interference activities …"</a:t>
            </a:r>
          </a:p>
        </p:txBody>
      </p:sp>
      <p:pic>
        <p:nvPicPr>
          <p:cNvPr id="6" name="Picture 2" descr="https://images-na.ssl-images-amazon.com/images/I/41uXOSwazfL._SX367_BO1,204,203,200_.jpg">
            <a:extLst>
              <a:ext uri="{FF2B5EF4-FFF2-40B4-BE49-F238E27FC236}">
                <a16:creationId xmlns:a16="http://schemas.microsoft.com/office/drawing/2014/main" id="{B31EA6E8-82A5-4CE6-B567-2B91A991590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21348" y="3739110"/>
            <a:ext cx="1919287" cy="2595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7B25703E-F606-4923-A934-4081E5CEB32C}"/>
              </a:ext>
            </a:extLst>
          </p:cNvPr>
          <p:cNvSpPr txBox="1">
            <a:spLocks noChangeArrowheads="1"/>
          </p:cNvSpPr>
          <p:nvPr/>
        </p:nvSpPr>
        <p:spPr bwMode="auto">
          <a:xfrm>
            <a:off x="144328" y="4436675"/>
            <a:ext cx="6542907" cy="1015663"/>
          </a:xfrm>
          <a:prstGeom prst="rect">
            <a:avLst/>
          </a:prstGeom>
          <a:noFill/>
          <a:ln w="9525" algn="ctr">
            <a:noFill/>
            <a:miter lim="800000"/>
            <a:headEnd/>
            <a:tailEnd/>
          </a:ln>
        </p:spPr>
        <p:txBody>
          <a:bodyPr wrap="square">
            <a:spAutoFit/>
          </a:bodyPr>
          <a:lstStyle/>
          <a:p>
            <a:pPr lvl="0" algn="l" rtl="0">
              <a:defRPr/>
            </a:pPr>
            <a:r>
              <a:rPr lang="en-US" sz="2000" dirty="0">
                <a:solidFill>
                  <a:prstClr val="black"/>
                </a:solidFill>
                <a:latin typeface="Arial" panose="020B0604020202020204" pitchFamily="34" charset="0"/>
                <a:cs typeface="Arial" panose="020B0604020202020204" pitchFamily="34" charset="0"/>
              </a:rPr>
              <a:t>US Department of Justice, </a:t>
            </a:r>
            <a:r>
              <a:rPr lang="en-US" sz="2000" b="1" i="1" dirty="0">
                <a:solidFill>
                  <a:prstClr val="black"/>
                </a:solidFill>
                <a:latin typeface="Arial" panose="020B0604020202020204" pitchFamily="34" charset="0"/>
                <a:cs typeface="Arial" panose="020B0604020202020204" pitchFamily="34" charset="0"/>
              </a:rPr>
              <a:t>Report On The Investigation Into Russian Interference In The 2016 Presidential Election</a:t>
            </a:r>
            <a:r>
              <a:rPr lang="en-US" sz="2000" dirty="0">
                <a:solidFill>
                  <a:prstClr val="black"/>
                </a:solidFill>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3121383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אליפסה 3">
            <a:extLst>
              <a:ext uri="{FF2B5EF4-FFF2-40B4-BE49-F238E27FC236}">
                <a16:creationId xmlns:a16="http://schemas.microsoft.com/office/drawing/2014/main" id="{8A88514B-0B63-4732-846E-A726893CBDE9}"/>
              </a:ext>
            </a:extLst>
          </p:cNvPr>
          <p:cNvSpPr/>
          <p:nvPr/>
        </p:nvSpPr>
        <p:spPr>
          <a:xfrm>
            <a:off x="1999166" y="1133745"/>
            <a:ext cx="5112038" cy="5112038"/>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388" name="Picture 4" descr="×ª××¦××ª ×ª××× × ×¢×××¨ âªcrack icon transparentâ¬â">
            <a:extLst>
              <a:ext uri="{FF2B5EF4-FFF2-40B4-BE49-F238E27FC236}">
                <a16:creationId xmlns:a16="http://schemas.microsoft.com/office/drawing/2014/main" id="{DB06BCF4-7117-4045-BF9E-B3188A1A035A}"/>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294730" y="1654839"/>
            <a:ext cx="4347499" cy="434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ox(out)">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אליפסה 1">
            <a:extLst>
              <a:ext uri="{FF2B5EF4-FFF2-40B4-BE49-F238E27FC236}">
                <a16:creationId xmlns:a16="http://schemas.microsoft.com/office/drawing/2014/main" id="{4C9C6A1D-466D-4540-8676-2D4D5F5D1FA0}"/>
              </a:ext>
            </a:extLst>
          </p:cNvPr>
          <p:cNvSpPr/>
          <p:nvPr/>
        </p:nvSpPr>
        <p:spPr>
          <a:xfrm>
            <a:off x="1999166" y="1133745"/>
            <a:ext cx="5112038" cy="5112038"/>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7" name="אליפסה 56">
            <a:extLst>
              <a:ext uri="{FF2B5EF4-FFF2-40B4-BE49-F238E27FC236}">
                <a16:creationId xmlns:a16="http://schemas.microsoft.com/office/drawing/2014/main" id="{1EF5BFEC-1308-423F-9D2E-4F87DEAD26DE}"/>
              </a:ext>
            </a:extLst>
          </p:cNvPr>
          <p:cNvSpPr/>
          <p:nvPr/>
        </p:nvSpPr>
        <p:spPr>
          <a:xfrm>
            <a:off x="3203196" y="2337775"/>
            <a:ext cx="2703978" cy="27039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Picture 2" descr="×ª××¦××ª ×ª××× × ×¢×××¨ âªtwitter logo png transparentâ¬â">
            <a:extLst>
              <a:ext uri="{FF2B5EF4-FFF2-40B4-BE49-F238E27FC236}">
                <a16:creationId xmlns:a16="http://schemas.microsoft.com/office/drawing/2014/main" id="{B1D5B633-59CD-441D-851D-C85FE3FF82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93466" y="1482533"/>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ª××¦××ª ×ª××× × ×¢×××¨ âªtwitter logo png transparentâ¬â">
            <a:extLst>
              <a:ext uri="{FF2B5EF4-FFF2-40B4-BE49-F238E27FC236}">
                <a16:creationId xmlns:a16="http://schemas.microsoft.com/office/drawing/2014/main" id="{D59C812E-9175-4745-9DF4-F19B169BFCA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51719" y="1461937"/>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ª××¦××ª ×ª××× × ×¢×××¨ âªtwitter logo png transparentâ¬â">
            <a:extLst>
              <a:ext uri="{FF2B5EF4-FFF2-40B4-BE49-F238E27FC236}">
                <a16:creationId xmlns:a16="http://schemas.microsoft.com/office/drawing/2014/main" id="{DCB64B38-0F1D-4A66-AB08-421FD6BD7B0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90490" y="1913143"/>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ª××¦××ª ×ª××× × ×¢×××¨ âªtwitter logo png transparentâ¬â">
            <a:extLst>
              <a:ext uri="{FF2B5EF4-FFF2-40B4-BE49-F238E27FC236}">
                <a16:creationId xmlns:a16="http://schemas.microsoft.com/office/drawing/2014/main" id="{7F6EF7C4-5966-4BFB-BDB5-9403D5036F2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29262" y="2364348"/>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ª××¦××ª ×ª××× × ×¢×××¨ âªtwitter logo png transparentâ¬â">
            <a:extLst>
              <a:ext uri="{FF2B5EF4-FFF2-40B4-BE49-F238E27FC236}">
                <a16:creationId xmlns:a16="http://schemas.microsoft.com/office/drawing/2014/main" id="{DF410180-587B-461F-A75A-FECE10E292B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70522" y="414127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ª××¦××ª ×ª××× × ×¢×××¨ âªtwitter logo png transparentâ¬â">
            <a:extLst>
              <a:ext uri="{FF2B5EF4-FFF2-40B4-BE49-F238E27FC236}">
                <a16:creationId xmlns:a16="http://schemas.microsoft.com/office/drawing/2014/main" id="{DEB22EFD-E9C1-4BD7-BE22-349F8FF7A87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43575" y="5021144"/>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ª××¦××ª ×ª××× × ×¢×××¨ âªtwitter logo png transparentâ¬â">
            <a:extLst>
              <a:ext uri="{FF2B5EF4-FFF2-40B4-BE49-F238E27FC236}">
                <a16:creationId xmlns:a16="http://schemas.microsoft.com/office/drawing/2014/main" id="{F4D9266A-493F-4E3D-8019-394D49DCBE8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65698" y="485543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ª××¦××ª ×ª××× × ×¢×××¨ âªtwitter logo png transparentâ¬â">
            <a:extLst>
              <a:ext uri="{FF2B5EF4-FFF2-40B4-BE49-F238E27FC236}">
                <a16:creationId xmlns:a16="http://schemas.microsoft.com/office/drawing/2014/main" id="{EB26A206-A5BC-4E8F-848B-849A262B19E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87821" y="4689726"/>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ª××¦××ª ×ª××× × ×¢×××¨ âªtwitter logo png transparentâ¬â">
            <a:extLst>
              <a:ext uri="{FF2B5EF4-FFF2-40B4-BE49-F238E27FC236}">
                <a16:creationId xmlns:a16="http://schemas.microsoft.com/office/drawing/2014/main" id="{51F970E5-A9B0-40C0-A1CA-3954154DAF4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49551" y="392393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ª××¦××ª ×ª××× × ×¢×××¨ âªtwitter logo png transparentâ¬â">
            <a:extLst>
              <a:ext uri="{FF2B5EF4-FFF2-40B4-BE49-F238E27FC236}">
                <a16:creationId xmlns:a16="http://schemas.microsoft.com/office/drawing/2014/main" id="{415D43BC-CD12-422F-BC6B-833F46817F1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79586" y="270694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ª××¦××ª ×ª××× × ×¢×××¨ âªtwitter logo png transparentâ¬â">
            <a:extLst>
              <a:ext uri="{FF2B5EF4-FFF2-40B4-BE49-F238E27FC236}">
                <a16:creationId xmlns:a16="http://schemas.microsoft.com/office/drawing/2014/main" id="{21B79F54-238F-4EF3-BBC1-024BDF54B7A0}"/>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12360" y="2628011"/>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ª××¦××ª ×ª××× × ×¢×××¨ âªtwitter logo png transparentâ¬â">
            <a:extLst>
              <a:ext uri="{FF2B5EF4-FFF2-40B4-BE49-F238E27FC236}">
                <a16:creationId xmlns:a16="http://schemas.microsoft.com/office/drawing/2014/main" id="{8683D99A-F501-4E52-941A-B4A0E2D67C1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32142" y="404147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ª××¦××ª ×ª××× × ×¢×××¨ âªtwitter logo png transparentâ¬â">
            <a:extLst>
              <a:ext uri="{FF2B5EF4-FFF2-40B4-BE49-F238E27FC236}">
                <a16:creationId xmlns:a16="http://schemas.microsoft.com/office/drawing/2014/main" id="{70AB8BE3-B621-40E8-B202-DABBE826453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01331" y="3542324"/>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ª××¦××ª ×ª××× × ×¢×××¨ âªfacebook logo png transparentâ¬â">
            <a:extLst>
              <a:ext uri="{FF2B5EF4-FFF2-40B4-BE49-F238E27FC236}">
                <a16:creationId xmlns:a16="http://schemas.microsoft.com/office/drawing/2014/main" id="{20B3DD80-18D7-4E3F-95E8-010331CC421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18059" y="2053270"/>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ª××¦××ª ×ª××× × ×¢×××¨ âªfacebook logo png transparentâ¬â">
            <a:extLst>
              <a:ext uri="{FF2B5EF4-FFF2-40B4-BE49-F238E27FC236}">
                <a16:creationId xmlns:a16="http://schemas.microsoft.com/office/drawing/2014/main" id="{6B0CAD4C-C94B-4BBB-BA6F-44DCF71919A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2125" y="2881669"/>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ª××¦××ª ×ª××× × ×¢×××¨ âªfacebook logo png transparentâ¬â">
            <a:extLst>
              <a:ext uri="{FF2B5EF4-FFF2-40B4-BE49-F238E27FC236}">
                <a16:creationId xmlns:a16="http://schemas.microsoft.com/office/drawing/2014/main" id="{F40290CD-84CA-478B-8638-FF880278553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85705" y="5585251"/>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ª××¦××ª ×ª××× × ×¢×××¨ âªfacebook logo png transparentâ¬â">
            <a:extLst>
              <a:ext uri="{FF2B5EF4-FFF2-40B4-BE49-F238E27FC236}">
                <a16:creationId xmlns:a16="http://schemas.microsoft.com/office/drawing/2014/main" id="{33467AA5-DF81-4413-BA55-7FAC6D24CDE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75490" y="5149764"/>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ª××¦××ª ×ª××× × ×¢×××¨ âªfacebook logo png transparentâ¬â">
            <a:extLst>
              <a:ext uri="{FF2B5EF4-FFF2-40B4-BE49-F238E27FC236}">
                <a16:creationId xmlns:a16="http://schemas.microsoft.com/office/drawing/2014/main" id="{6FCAF878-67E2-4A50-90DD-589AEA87AD1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84688" y="4129299"/>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ª××¦××ª ×ª××× × ×¢×××¨ âªfacebook logo png transparentâ¬â">
            <a:extLst>
              <a:ext uri="{FF2B5EF4-FFF2-40B4-BE49-F238E27FC236}">
                <a16:creationId xmlns:a16="http://schemas.microsoft.com/office/drawing/2014/main" id="{22CD7278-5331-4890-8A9C-33F51B68AD8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29341" y="3393255"/>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ª××¦××ª ×ª××× × ×¢×××¨ âªfacebook logo png transparentâ¬â">
            <a:extLst>
              <a:ext uri="{FF2B5EF4-FFF2-40B4-BE49-F238E27FC236}">
                <a16:creationId xmlns:a16="http://schemas.microsoft.com/office/drawing/2014/main" id="{92D6FED9-7574-44F4-B35B-C56E4A5E135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95815" y="1704610"/>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ª××¦××ª ×ª××× × ×¢×××¨ âªfacebook logo png transparentâ¬â">
            <a:extLst>
              <a:ext uri="{FF2B5EF4-FFF2-40B4-BE49-F238E27FC236}">
                <a16:creationId xmlns:a16="http://schemas.microsoft.com/office/drawing/2014/main" id="{56473D41-1262-4BC2-A25D-CAF1A44783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0792" y="2640575"/>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ª××¦××ª ×ª××× × ×¢×××¨ âªfacebook logo png transparentâ¬â">
            <a:extLst>
              <a:ext uri="{FF2B5EF4-FFF2-40B4-BE49-F238E27FC236}">
                <a16:creationId xmlns:a16="http://schemas.microsoft.com/office/drawing/2014/main" id="{5E938E96-06A5-4C3B-B204-F9F2DCF49EF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8583" y="459888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ª××¦××ª ×ª××× × ×¢×××¨ âªtwitter logo png transparentâ¬â">
            <a:extLst>
              <a:ext uri="{FF2B5EF4-FFF2-40B4-BE49-F238E27FC236}">
                <a16:creationId xmlns:a16="http://schemas.microsoft.com/office/drawing/2014/main" id="{3D7009EA-7553-47C8-8888-CF094BA983D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02601" y="1712820"/>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ª××¦××ª ×ª××× × ×¢×××¨ âªtwitter logo png transparentâ¬â">
            <a:extLst>
              <a:ext uri="{FF2B5EF4-FFF2-40B4-BE49-F238E27FC236}">
                <a16:creationId xmlns:a16="http://schemas.microsoft.com/office/drawing/2014/main" id="{CCBB1F38-BB06-4FB0-9E8D-44160A9B6C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34555" y="5008411"/>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ª××¦××ª ×ª××× × ×¢×××¨ âªtwitter logo png transparentâ¬â">
            <a:extLst>
              <a:ext uri="{FF2B5EF4-FFF2-40B4-BE49-F238E27FC236}">
                <a16:creationId xmlns:a16="http://schemas.microsoft.com/office/drawing/2014/main" id="{5FF9871F-2808-4DCF-A58E-4D1007BF2B8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76964" y="335658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ª××¦××ª ×ª××× × ×¢×××¨ âªfacebook logo png transparentâ¬â">
            <a:extLst>
              <a:ext uri="{FF2B5EF4-FFF2-40B4-BE49-F238E27FC236}">
                <a16:creationId xmlns:a16="http://schemas.microsoft.com/office/drawing/2014/main" id="{3FC4D6CF-3D05-465C-A21F-4F207CB9CA0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49894" y="2333308"/>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ª××¦××ª ×ª××× × ×¢×××¨ âªfacebook logo png transparentâ¬â">
            <a:extLst>
              <a:ext uri="{FF2B5EF4-FFF2-40B4-BE49-F238E27FC236}">
                <a16:creationId xmlns:a16="http://schemas.microsoft.com/office/drawing/2014/main" id="{431BC95B-5A48-4733-921C-FE226CD052B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70666" y="224334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ª××¦××ª ×ª××× × ×¢×××¨ âªfacebook logo png transparentâ¬â">
            <a:extLst>
              <a:ext uri="{FF2B5EF4-FFF2-40B4-BE49-F238E27FC236}">
                <a16:creationId xmlns:a16="http://schemas.microsoft.com/office/drawing/2014/main" id="{CB24C801-9D74-4793-A87D-EF9563B05B1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91437" y="2153377"/>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ª××¦××ª ×ª××× × ×¢×××¨ âªfacebook logo png transparentâ¬â">
            <a:extLst>
              <a:ext uri="{FF2B5EF4-FFF2-40B4-BE49-F238E27FC236}">
                <a16:creationId xmlns:a16="http://schemas.microsoft.com/office/drawing/2014/main" id="{466303D1-C766-4731-B005-64C259E9968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12209" y="206341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ª××¦××ª ×ª××× × ×¢×××¨ âªfacebook logo png transparentâ¬â">
            <a:extLst>
              <a:ext uri="{FF2B5EF4-FFF2-40B4-BE49-F238E27FC236}">
                <a16:creationId xmlns:a16="http://schemas.microsoft.com/office/drawing/2014/main" id="{A1E82ACC-098F-4C93-A499-B7508FC44FD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00847" y="4596377"/>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ª××¦××ª ×ª××× × ×¢×××¨ âªfacebook logo png transparentâ¬â">
            <a:extLst>
              <a:ext uri="{FF2B5EF4-FFF2-40B4-BE49-F238E27FC236}">
                <a16:creationId xmlns:a16="http://schemas.microsoft.com/office/drawing/2014/main" id="{CF0BFE37-1F5B-4183-97BA-1AED1027EF4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33947" y="4655531"/>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ª××¦××ª ×ª××× × ×¢×××¨ âªtwitter logo png transparentâ¬â">
            <a:extLst>
              <a:ext uri="{FF2B5EF4-FFF2-40B4-BE49-F238E27FC236}">
                <a16:creationId xmlns:a16="http://schemas.microsoft.com/office/drawing/2014/main" id="{5543B072-CAB0-4565-9DD9-B7071F28936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08437" y="3160694"/>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ª××¦××ª ×ª××× × ×¢×××¨ âªtwitter logo png transparentâ¬â">
            <a:extLst>
              <a:ext uri="{FF2B5EF4-FFF2-40B4-BE49-F238E27FC236}">
                <a16:creationId xmlns:a16="http://schemas.microsoft.com/office/drawing/2014/main" id="{CC89D5EC-265C-4FE4-8336-B5C27B09B16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61990" y="296987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ª××¦××ª ×ª××× × ×¢×××¨ âªfacebook logo png transparentâ¬â">
            <a:extLst>
              <a:ext uri="{FF2B5EF4-FFF2-40B4-BE49-F238E27FC236}">
                <a16:creationId xmlns:a16="http://schemas.microsoft.com/office/drawing/2014/main" id="{39515E7A-3C32-4683-B879-470CB37A8DD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97978" y="373904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ª××¦××ª ×ª××× × ×¢×××¨ âªfacebook logo png transparentâ¬â">
            <a:extLst>
              <a:ext uri="{FF2B5EF4-FFF2-40B4-BE49-F238E27FC236}">
                <a16:creationId xmlns:a16="http://schemas.microsoft.com/office/drawing/2014/main" id="{86919C85-9034-494E-9F68-687ED01DEDC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49092" y="3896030"/>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ª××¦××ª ×ª××× × ×¢×××¨ âªfacebook logo png transparentâ¬â">
            <a:extLst>
              <a:ext uri="{FF2B5EF4-FFF2-40B4-BE49-F238E27FC236}">
                <a16:creationId xmlns:a16="http://schemas.microsoft.com/office/drawing/2014/main" id="{E0326014-2951-4366-AD41-306CB2EDEE0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60410" y="1244477"/>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ª××¦××ª ×ª××× × ×¢×××¨ âªfacebook logo png transparentâ¬â">
            <a:extLst>
              <a:ext uri="{FF2B5EF4-FFF2-40B4-BE49-F238E27FC236}">
                <a16:creationId xmlns:a16="http://schemas.microsoft.com/office/drawing/2014/main" id="{2695D427-C06B-4585-BFDD-9EE64EB1175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51589" y="4037319"/>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ª××× × ×§×©××¨×">
            <a:extLst>
              <a:ext uri="{FF2B5EF4-FFF2-40B4-BE49-F238E27FC236}">
                <a16:creationId xmlns:a16="http://schemas.microsoft.com/office/drawing/2014/main" id="{E964E645-4359-43AA-97A0-21FEC0101FC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0052" y="2982955"/>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ª××× × ×§×©××¨×">
            <a:extLst>
              <a:ext uri="{FF2B5EF4-FFF2-40B4-BE49-F238E27FC236}">
                <a16:creationId xmlns:a16="http://schemas.microsoft.com/office/drawing/2014/main" id="{F3210E04-84A6-4535-B641-33A249EBB3B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32214" y="4121566"/>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ª××× × ×§×©××¨×">
            <a:extLst>
              <a:ext uri="{FF2B5EF4-FFF2-40B4-BE49-F238E27FC236}">
                <a16:creationId xmlns:a16="http://schemas.microsoft.com/office/drawing/2014/main" id="{4E5ED8D7-520B-458F-A082-B743ABD2901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6661" y="539502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ª××× × ×§×©××¨×">
            <a:extLst>
              <a:ext uri="{FF2B5EF4-FFF2-40B4-BE49-F238E27FC236}">
                <a16:creationId xmlns:a16="http://schemas.microsoft.com/office/drawing/2014/main" id="{0DBF288B-D48F-4887-AC4A-B7E1662357D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87853" y="5318534"/>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ª××× × ×§×©××¨×">
            <a:extLst>
              <a:ext uri="{FF2B5EF4-FFF2-40B4-BE49-F238E27FC236}">
                <a16:creationId xmlns:a16="http://schemas.microsoft.com/office/drawing/2014/main" id="{2CCF771D-5643-45DB-8C5B-8D66C238819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88077" y="4541248"/>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ª××× × ×§×©××¨×">
            <a:extLst>
              <a:ext uri="{FF2B5EF4-FFF2-40B4-BE49-F238E27FC236}">
                <a16:creationId xmlns:a16="http://schemas.microsoft.com/office/drawing/2014/main" id="{9D4A4BEC-D522-4BCD-B89F-960157A0F5E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78477" y="283861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ª××× × ×§×©××¨×">
            <a:extLst>
              <a:ext uri="{FF2B5EF4-FFF2-40B4-BE49-F238E27FC236}">
                <a16:creationId xmlns:a16="http://schemas.microsoft.com/office/drawing/2014/main" id="{43F832D4-D586-4503-A449-B57055F8C1D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6328" y="1471216"/>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ª××× × ×§×©××¨×">
            <a:extLst>
              <a:ext uri="{FF2B5EF4-FFF2-40B4-BE49-F238E27FC236}">
                <a16:creationId xmlns:a16="http://schemas.microsoft.com/office/drawing/2014/main" id="{4404392B-BE18-4F07-A897-5A96AA6165C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34612" y="439756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ª××× × ×§×©××¨×">
            <a:extLst>
              <a:ext uri="{FF2B5EF4-FFF2-40B4-BE49-F238E27FC236}">
                <a16:creationId xmlns:a16="http://schemas.microsoft.com/office/drawing/2014/main" id="{AF89709B-5EC2-4D44-A535-811CAFA0FA2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27281" y="170399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ª××× × ×§×©××¨×">
            <a:extLst>
              <a:ext uri="{FF2B5EF4-FFF2-40B4-BE49-F238E27FC236}">
                <a16:creationId xmlns:a16="http://schemas.microsoft.com/office/drawing/2014/main" id="{5422CCF4-E9DF-4D8A-AA6F-62A4D6BC145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85738" y="4498505"/>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ª××× × ×§×©××¨×">
            <a:extLst>
              <a:ext uri="{FF2B5EF4-FFF2-40B4-BE49-F238E27FC236}">
                <a16:creationId xmlns:a16="http://schemas.microsoft.com/office/drawing/2014/main" id="{09B9F7A5-B1FC-4899-8489-2C9B08C1859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29796" y="1766896"/>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ª××¦××ª ×ª××× × ×¢×××¨ âªtwitter logo png transparentâ¬â">
            <a:extLst>
              <a:ext uri="{FF2B5EF4-FFF2-40B4-BE49-F238E27FC236}">
                <a16:creationId xmlns:a16="http://schemas.microsoft.com/office/drawing/2014/main" id="{578C9E54-BE04-4FF6-9B2C-575F5A3B15F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48636" y="3179867"/>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ª××× × ×§×©××¨×">
            <a:extLst>
              <a:ext uri="{FF2B5EF4-FFF2-40B4-BE49-F238E27FC236}">
                <a16:creationId xmlns:a16="http://schemas.microsoft.com/office/drawing/2014/main" id="{83D146B0-F471-42EC-BC57-4284DBFF6D3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14581" y="2994194"/>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ª××¦××ª ×ª××× × ×¢×××¨ âªtwitter logo png transparentâ¬â">
            <a:extLst>
              <a:ext uri="{FF2B5EF4-FFF2-40B4-BE49-F238E27FC236}">
                <a16:creationId xmlns:a16="http://schemas.microsoft.com/office/drawing/2014/main" id="{62191CC9-FF6F-4977-82F6-F1DC12EF6F36}"/>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03891" y="5462938"/>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2" descr="×ª××¦××ª ×ª××× × ×¢×××¨ âªfacebook logo png transparentâ¬â">
            <a:extLst>
              <a:ext uri="{FF2B5EF4-FFF2-40B4-BE49-F238E27FC236}">
                <a16:creationId xmlns:a16="http://schemas.microsoft.com/office/drawing/2014/main" id="{16FD13C6-47C4-4432-A4D8-0161BB526D0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23426" y="5562898"/>
            <a:ext cx="500141" cy="500141"/>
          </a:xfrm>
          <a:prstGeom prst="rect">
            <a:avLst/>
          </a:prstGeom>
          <a:noFill/>
          <a:extLst>
            <a:ext uri="{909E8E84-426E-40DD-AFC4-6F175D3DCCD1}">
              <a14:hiddenFill xmlns:a14="http://schemas.microsoft.com/office/drawing/2010/main">
                <a:solidFill>
                  <a:srgbClr val="FFFFFF"/>
                </a:solidFill>
              </a14:hiddenFill>
            </a:ext>
          </a:extLst>
        </p:spPr>
      </p:pic>
      <p:sp>
        <p:nvSpPr>
          <p:cNvPr id="89" name="תיבת טקסט 88">
            <a:extLst>
              <a:ext uri="{FF2B5EF4-FFF2-40B4-BE49-F238E27FC236}">
                <a16:creationId xmlns:a16="http://schemas.microsoft.com/office/drawing/2014/main" id="{3FAFA3A6-4073-4B95-A57A-531BB93F6910}"/>
              </a:ext>
            </a:extLst>
          </p:cNvPr>
          <p:cNvSpPr txBox="1"/>
          <p:nvPr/>
        </p:nvSpPr>
        <p:spPr>
          <a:xfrm>
            <a:off x="6011864" y="6104087"/>
            <a:ext cx="3147728" cy="461665"/>
          </a:xfrm>
          <a:prstGeom prst="rect">
            <a:avLst/>
          </a:prstGeom>
          <a:noFill/>
        </p:spPr>
        <p:txBody>
          <a:bodyPr wrap="square" rtlCol="1">
            <a:spAutoFit/>
          </a:bodyPr>
          <a:lstStyle/>
          <a:p>
            <a:pPr algn="ctr" rtl="0"/>
            <a:r>
              <a:rPr lang="en-US" sz="2400" b="1" dirty="0" smtClean="0"/>
              <a:t>Inside Messages</a:t>
            </a:r>
            <a:endParaRPr lang="he-IL" sz="2400" b="1" dirty="0"/>
          </a:p>
        </p:txBody>
      </p:sp>
      <p:pic>
        <p:nvPicPr>
          <p:cNvPr id="90" name="Picture 6" descr="×ª××× × ×§×©××¨×">
            <a:extLst>
              <a:ext uri="{FF2B5EF4-FFF2-40B4-BE49-F238E27FC236}">
                <a16:creationId xmlns:a16="http://schemas.microsoft.com/office/drawing/2014/main" id="{CB8550BA-CED4-4AC8-B6E8-0D9E13FC902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73443" y="5554877"/>
            <a:ext cx="549210" cy="54921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קבוצה 57">
            <a:extLst>
              <a:ext uri="{FF2B5EF4-FFF2-40B4-BE49-F238E27FC236}">
                <a16:creationId xmlns:a16="http://schemas.microsoft.com/office/drawing/2014/main" id="{00159896-9DE9-4D48-8C1B-444852776478}"/>
              </a:ext>
            </a:extLst>
          </p:cNvPr>
          <p:cNvGrpSpPr/>
          <p:nvPr/>
        </p:nvGrpSpPr>
        <p:grpSpPr>
          <a:xfrm>
            <a:off x="3668170" y="199531"/>
            <a:ext cx="4115897" cy="4503945"/>
            <a:chOff x="3668170" y="199531"/>
            <a:chExt cx="4115897" cy="4503945"/>
          </a:xfrm>
        </p:grpSpPr>
        <p:pic>
          <p:nvPicPr>
            <p:cNvPr id="59" name="Picture 2" descr="×ª××¦××ª ×ª××× × ×¢×××¨ âªfacebook logo png transparent blackâ¬â">
              <a:extLst>
                <a:ext uri="{FF2B5EF4-FFF2-40B4-BE49-F238E27FC236}">
                  <a16:creationId xmlns:a16="http://schemas.microsoft.com/office/drawing/2014/main" id="{834CF048-7DFA-40C0-95ED-09D29E30CE1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68170" y="3053123"/>
              <a:ext cx="616423" cy="61642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ª××¦××ª ×ª××× × ×¢×××¨ âªfacebook logo png transparent blackâ¬â">
              <a:extLst>
                <a:ext uri="{FF2B5EF4-FFF2-40B4-BE49-F238E27FC236}">
                  <a16:creationId xmlns:a16="http://schemas.microsoft.com/office/drawing/2014/main" id="{786A1877-5595-4E5E-9CAF-6173613A997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76670" y="3804896"/>
              <a:ext cx="616423" cy="61642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ª××¦××ª ×ª××× × ×¢×××¨ âªtwitter logo png transparent blackâ¬â">
              <a:extLst>
                <a:ext uri="{FF2B5EF4-FFF2-40B4-BE49-F238E27FC236}">
                  <a16:creationId xmlns:a16="http://schemas.microsoft.com/office/drawing/2014/main" id="{7518A4F9-54FC-4050-930E-846FF004346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64795" y="3457883"/>
              <a:ext cx="564315" cy="56431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ª××¦××ª ×ª××× × ×¢×××¨ âªtwitter logo png transparent blackâ¬â">
              <a:extLst>
                <a:ext uri="{FF2B5EF4-FFF2-40B4-BE49-F238E27FC236}">
                  <a16:creationId xmlns:a16="http://schemas.microsoft.com/office/drawing/2014/main" id="{BD6A8A3B-6049-46CE-BED1-62C6B27549F7}"/>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7838" y="4139161"/>
              <a:ext cx="564315" cy="564315"/>
            </a:xfrm>
            <a:prstGeom prst="rect">
              <a:avLst/>
            </a:prstGeom>
            <a:noFill/>
            <a:extLst>
              <a:ext uri="{909E8E84-426E-40DD-AFC4-6F175D3DCCD1}">
                <a14:hiddenFill xmlns:a14="http://schemas.microsoft.com/office/drawing/2010/main">
                  <a:solidFill>
                    <a:srgbClr val="FFFFFF"/>
                  </a:solidFill>
                </a14:hiddenFill>
              </a:ext>
            </a:extLst>
          </p:spPr>
        </p:pic>
        <p:sp>
          <p:nvSpPr>
            <p:cNvPr id="63" name="חץ: ימינה 62">
              <a:extLst>
                <a:ext uri="{FF2B5EF4-FFF2-40B4-BE49-F238E27FC236}">
                  <a16:creationId xmlns:a16="http://schemas.microsoft.com/office/drawing/2014/main" id="{4C9A787F-F062-4002-A231-8643FCE07AE2}"/>
                </a:ext>
              </a:extLst>
            </p:cNvPr>
            <p:cNvSpPr/>
            <p:nvPr/>
          </p:nvSpPr>
          <p:spPr>
            <a:xfrm rot="19423448" flipH="1">
              <a:off x="5723085" y="433185"/>
              <a:ext cx="2060982" cy="2900567"/>
            </a:xfrm>
            <a:prstGeom prst="rightArrow">
              <a:avLst>
                <a:gd name="adj1" fmla="val 82243"/>
                <a:gd name="adj2" fmla="val 84083"/>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4" name="תיבת טקסט 63">
              <a:extLst>
                <a:ext uri="{FF2B5EF4-FFF2-40B4-BE49-F238E27FC236}">
                  <a16:creationId xmlns:a16="http://schemas.microsoft.com/office/drawing/2014/main" id="{67A661B4-FE4D-46FD-94CA-DC54050C6077}"/>
                </a:ext>
              </a:extLst>
            </p:cNvPr>
            <p:cNvSpPr txBox="1"/>
            <p:nvPr/>
          </p:nvSpPr>
          <p:spPr>
            <a:xfrm rot="3166500">
              <a:off x="5658913" y="1229450"/>
              <a:ext cx="2890835" cy="830997"/>
            </a:xfrm>
            <a:prstGeom prst="rect">
              <a:avLst/>
            </a:prstGeom>
            <a:noFill/>
          </p:spPr>
          <p:txBody>
            <a:bodyPr wrap="square" rtlCol="1">
              <a:spAutoFit/>
            </a:bodyPr>
            <a:lstStyle/>
            <a:p>
              <a:pPr algn="ctr"/>
              <a:r>
                <a:rPr lang="en-US" sz="2400" b="1" dirty="0" smtClean="0">
                  <a:solidFill>
                    <a:schemeClr val="bg1"/>
                  </a:solidFill>
                </a:rPr>
                <a:t> Inside Influence’s Effort</a:t>
              </a:r>
            </a:p>
          </p:txBody>
        </p:sp>
        <p:pic>
          <p:nvPicPr>
            <p:cNvPr id="65" name="Picture 2" descr="×ª××¦××ª ×ª××× × ×¢×××¨ âªblack transparent instagram logo pngâ¬â">
              <a:extLst>
                <a:ext uri="{FF2B5EF4-FFF2-40B4-BE49-F238E27FC236}">
                  <a16:creationId xmlns:a16="http://schemas.microsoft.com/office/drawing/2014/main" id="{7F33C728-6EAA-4C6C-8896-6016FDE99703}"/>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879302" y="2772681"/>
              <a:ext cx="698583" cy="52393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ª××¦××ª ×ª××× × ×¢×××¨ âªblack transparent instagram logo pngâ¬â">
              <a:extLst>
                <a:ext uri="{FF2B5EF4-FFF2-40B4-BE49-F238E27FC236}">
                  <a16:creationId xmlns:a16="http://schemas.microsoft.com/office/drawing/2014/main" id="{50D3E8BE-8E99-409D-9205-44928B1BBA94}"/>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004749" y="3484682"/>
              <a:ext cx="698583" cy="5239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ª××¦××ª ×ª××× × ×¢×××¨ âªfacebook logo png transparent blackâ¬â">
              <a:extLst>
                <a:ext uri="{FF2B5EF4-FFF2-40B4-BE49-F238E27FC236}">
                  <a16:creationId xmlns:a16="http://schemas.microsoft.com/office/drawing/2014/main" id="{F0DB1385-102D-4C09-8579-BEB262F7F4F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49673" y="3386384"/>
              <a:ext cx="616423" cy="61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קבוצה 67">
            <a:extLst>
              <a:ext uri="{FF2B5EF4-FFF2-40B4-BE49-F238E27FC236}">
                <a16:creationId xmlns:a16="http://schemas.microsoft.com/office/drawing/2014/main" id="{BDB71656-0C2A-4F76-8B20-41424C04479B}"/>
              </a:ext>
            </a:extLst>
          </p:cNvPr>
          <p:cNvGrpSpPr/>
          <p:nvPr/>
        </p:nvGrpSpPr>
        <p:grpSpPr>
          <a:xfrm>
            <a:off x="0" y="423751"/>
            <a:ext cx="5669018" cy="6221604"/>
            <a:chOff x="1089" y="443891"/>
            <a:chExt cx="5669018" cy="6221604"/>
          </a:xfrm>
        </p:grpSpPr>
        <p:grpSp>
          <p:nvGrpSpPr>
            <p:cNvPr id="81" name="קבוצה 80">
              <a:extLst>
                <a:ext uri="{FF2B5EF4-FFF2-40B4-BE49-F238E27FC236}">
                  <a16:creationId xmlns:a16="http://schemas.microsoft.com/office/drawing/2014/main" id="{45CDF8EB-6E30-4CEC-923E-3D4362319F8D}"/>
                </a:ext>
              </a:extLst>
            </p:cNvPr>
            <p:cNvGrpSpPr/>
            <p:nvPr/>
          </p:nvGrpSpPr>
          <p:grpSpPr>
            <a:xfrm>
              <a:off x="1089" y="443891"/>
              <a:ext cx="5669018" cy="6221604"/>
              <a:chOff x="1089" y="443891"/>
              <a:chExt cx="5669018" cy="6221604"/>
            </a:xfrm>
          </p:grpSpPr>
          <p:pic>
            <p:nvPicPr>
              <p:cNvPr id="83" name="Picture 4" descr="×ª××¦××ª ×ª××× × ×¢×××¨ âªtwitter logo png transparent redâ¬â">
                <a:extLst>
                  <a:ext uri="{FF2B5EF4-FFF2-40B4-BE49-F238E27FC236}">
                    <a16:creationId xmlns:a16="http://schemas.microsoft.com/office/drawing/2014/main" id="{A789330B-9C87-42D7-AE71-15E4B03F2E1D}"/>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070806" y="3217139"/>
                <a:ext cx="473661" cy="384628"/>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קבוצה 83">
                <a:extLst>
                  <a:ext uri="{FF2B5EF4-FFF2-40B4-BE49-F238E27FC236}">
                    <a16:creationId xmlns:a16="http://schemas.microsoft.com/office/drawing/2014/main" id="{7A5C11E0-D3F3-4054-825E-AB861AA00898}"/>
                  </a:ext>
                </a:extLst>
              </p:cNvPr>
              <p:cNvGrpSpPr/>
              <p:nvPr/>
            </p:nvGrpSpPr>
            <p:grpSpPr>
              <a:xfrm>
                <a:off x="1089" y="443891"/>
                <a:ext cx="5669018" cy="6221604"/>
                <a:chOff x="1089" y="443891"/>
                <a:chExt cx="5669018" cy="6221604"/>
              </a:xfrm>
            </p:grpSpPr>
            <p:pic>
              <p:nvPicPr>
                <p:cNvPr id="85" name="Picture 4" descr="×ª××¦××ª ×ª××× × ×¢×××¨ âªtwitter logo png transparent redâ¬â">
                  <a:extLst>
                    <a:ext uri="{FF2B5EF4-FFF2-40B4-BE49-F238E27FC236}">
                      <a16:creationId xmlns:a16="http://schemas.microsoft.com/office/drawing/2014/main" id="{8CF797CA-5A83-443C-9AAC-10AF3B39CDD0}"/>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76437" y="3670628"/>
                  <a:ext cx="473661" cy="3846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ª××¦××ª ×ª××× × ×¢×××¨ âªtwitter logo png transparent redâ¬â">
                  <a:extLst>
                    <a:ext uri="{FF2B5EF4-FFF2-40B4-BE49-F238E27FC236}">
                      <a16:creationId xmlns:a16="http://schemas.microsoft.com/office/drawing/2014/main" id="{40073ED1-350A-4F7B-B93F-65DD532A1AA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467999" y="4363418"/>
                  <a:ext cx="473661" cy="3846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ª××¦××ª ×ª××× × ×¢×××¨ âªfacebook logo png transparent redâ¬â">
                  <a:extLst>
                    <a:ext uri="{FF2B5EF4-FFF2-40B4-BE49-F238E27FC236}">
                      <a16:creationId xmlns:a16="http://schemas.microsoft.com/office/drawing/2014/main" id="{4CAA67BE-4BC8-4CFC-A707-FF7D5FA403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107296" y="2466631"/>
                  <a:ext cx="459458" cy="45871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ª××¦××ª ×ª××× × ×¢×××¨ âªfacebook logo png transparent redâ¬â">
                  <a:extLst>
                    <a:ext uri="{FF2B5EF4-FFF2-40B4-BE49-F238E27FC236}">
                      <a16:creationId xmlns:a16="http://schemas.microsoft.com/office/drawing/2014/main" id="{3AC2EAE8-D3CA-4939-AC9F-625F55BA769A}"/>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043380" y="3135354"/>
                  <a:ext cx="459458" cy="45871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ª××¦××ª ×ª××× × ×¢×××¨ âªfacebook logo png transparent redâ¬â">
                  <a:extLst>
                    <a:ext uri="{FF2B5EF4-FFF2-40B4-BE49-F238E27FC236}">
                      <a16:creationId xmlns:a16="http://schemas.microsoft.com/office/drawing/2014/main" id="{17EB0D72-9F4C-4F38-AC0B-5D9B420B2AB0}"/>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325180" y="3871452"/>
                  <a:ext cx="459458" cy="45871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ª××¦××ª ×ª××× × ×¢×××¨ âªtwitter logo png transparent redâ¬â">
                  <a:extLst>
                    <a:ext uri="{FF2B5EF4-FFF2-40B4-BE49-F238E27FC236}">
                      <a16:creationId xmlns:a16="http://schemas.microsoft.com/office/drawing/2014/main" id="{E0821CD5-DA45-4872-AE32-029CF3CDD504}"/>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353034" y="5608328"/>
                  <a:ext cx="473661" cy="3846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ª××¦××ª ×ª××× × ×¢×××¨ âªfacebook logo png transparent redâ¬â">
                  <a:extLst>
                    <a:ext uri="{FF2B5EF4-FFF2-40B4-BE49-F238E27FC236}">
                      <a16:creationId xmlns:a16="http://schemas.microsoft.com/office/drawing/2014/main" id="{0D7E50F5-3BB2-4D5C-A3D7-10AD2FF1024C}"/>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75119" y="5571285"/>
                  <a:ext cx="459458" cy="458714"/>
                </a:xfrm>
                <a:prstGeom prst="rect">
                  <a:avLst/>
                </a:prstGeom>
                <a:noFill/>
                <a:extLst>
                  <a:ext uri="{909E8E84-426E-40DD-AFC4-6F175D3DCCD1}">
                    <a14:hiddenFill xmlns:a14="http://schemas.microsoft.com/office/drawing/2010/main">
                      <a:solidFill>
                        <a:srgbClr val="FFFFFF"/>
                      </a:solidFill>
                    </a14:hiddenFill>
                  </a:ext>
                </a:extLst>
              </p:spPr>
            </p:pic>
            <p:sp>
              <p:nvSpPr>
                <p:cNvPr id="97" name="תיבת טקסט 96">
                  <a:extLst>
                    <a:ext uri="{FF2B5EF4-FFF2-40B4-BE49-F238E27FC236}">
                      <a16:creationId xmlns:a16="http://schemas.microsoft.com/office/drawing/2014/main" id="{EC13BFED-FC9E-449A-BAE2-A18E76F5E5B8}"/>
                    </a:ext>
                  </a:extLst>
                </p:cNvPr>
                <p:cNvSpPr txBox="1"/>
                <p:nvPr/>
              </p:nvSpPr>
              <p:spPr>
                <a:xfrm>
                  <a:off x="1089" y="6203830"/>
                  <a:ext cx="4095206" cy="461665"/>
                </a:xfrm>
                <a:prstGeom prst="rect">
                  <a:avLst/>
                </a:prstGeom>
                <a:noFill/>
              </p:spPr>
              <p:txBody>
                <a:bodyPr wrap="square" rtlCol="1">
                  <a:spAutoFit/>
                </a:bodyPr>
                <a:lstStyle/>
                <a:p>
                  <a:pPr algn="l" rtl="0"/>
                  <a:r>
                    <a:rPr lang="en-US" sz="2400" b="1" dirty="0" smtClean="0"/>
                    <a:t>Outside Messages</a:t>
                  </a:r>
                  <a:endParaRPr lang="he-IL" sz="2400" b="1" dirty="0"/>
                </a:p>
              </p:txBody>
            </p:sp>
            <p:pic>
              <p:nvPicPr>
                <p:cNvPr id="98" name="Picture 4" descr="×ª××¦××ª ×ª××× × ×¢×××¨ âªred transparent instagram logo pngâ¬â">
                  <a:extLst>
                    <a:ext uri="{FF2B5EF4-FFF2-40B4-BE49-F238E27FC236}">
                      <a16:creationId xmlns:a16="http://schemas.microsoft.com/office/drawing/2014/main" id="{0FD3C3CF-476B-4C02-905E-ECC3CB101C69}"/>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3296894" y="3423634"/>
                  <a:ext cx="503275" cy="502859"/>
                </a:xfrm>
                <a:prstGeom prst="ellipse">
                  <a:avLst/>
                </a:prstGeom>
                <a:noFill/>
                <a:extLst>
                  <a:ext uri="{909E8E84-426E-40DD-AFC4-6F175D3DCCD1}">
                    <a14:hiddenFill xmlns:a14="http://schemas.microsoft.com/office/drawing/2010/main">
                      <a:solidFill>
                        <a:srgbClr val="FFFFFF"/>
                      </a:solidFill>
                    </a14:hiddenFill>
                  </a:ext>
                </a:extLst>
              </p:spPr>
            </p:pic>
            <p:pic>
              <p:nvPicPr>
                <p:cNvPr id="99" name="Picture 4" descr="×ª××¦××ª ×ª××× × ×¢×××¨ âªred transparent instagram logo pngâ¬â">
                  <a:extLst>
                    <a:ext uri="{FF2B5EF4-FFF2-40B4-BE49-F238E27FC236}">
                      <a16:creationId xmlns:a16="http://schemas.microsoft.com/office/drawing/2014/main" id="{85A4C5A1-25F8-4606-B7BC-06E7F186B9E6}"/>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5166832" y="3841434"/>
                  <a:ext cx="503275" cy="502859"/>
                </a:xfrm>
                <a:prstGeom prst="ellipse">
                  <a:avLst/>
                </a:prstGeom>
                <a:noFill/>
                <a:extLst>
                  <a:ext uri="{909E8E84-426E-40DD-AFC4-6F175D3DCCD1}">
                    <a14:hiddenFill xmlns:a14="http://schemas.microsoft.com/office/drawing/2010/main">
                      <a:solidFill>
                        <a:srgbClr val="FFFFFF"/>
                      </a:solidFill>
                    </a14:hiddenFill>
                  </a:ext>
                </a:extLst>
              </p:spPr>
            </p:pic>
            <p:sp>
              <p:nvSpPr>
                <p:cNvPr id="100" name="חץ: ימינה 99">
                  <a:extLst>
                    <a:ext uri="{FF2B5EF4-FFF2-40B4-BE49-F238E27FC236}">
                      <a16:creationId xmlns:a16="http://schemas.microsoft.com/office/drawing/2014/main" id="{D65A2F44-ACBE-49BC-AD54-CD73811E97AC}"/>
                    </a:ext>
                  </a:extLst>
                </p:cNvPr>
                <p:cNvSpPr/>
                <p:nvPr/>
              </p:nvSpPr>
              <p:spPr>
                <a:xfrm rot="2176552">
                  <a:off x="1346799" y="443891"/>
                  <a:ext cx="2060982" cy="2900567"/>
                </a:xfrm>
                <a:prstGeom prst="rightArrow">
                  <a:avLst>
                    <a:gd name="adj1" fmla="val 82243"/>
                    <a:gd name="adj2" fmla="val 8408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1" name="Picture 4" descr="×ª××¦××ª ×ª××× × ×¢×××¨ âªred transparent instagram logo pngâ¬â">
                  <a:extLst>
                    <a:ext uri="{FF2B5EF4-FFF2-40B4-BE49-F238E27FC236}">
                      <a16:creationId xmlns:a16="http://schemas.microsoft.com/office/drawing/2014/main" id="{04DF69DF-3FB2-4502-8C1A-80EE984C6432}"/>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153387" y="5549213"/>
                  <a:ext cx="503275" cy="502859"/>
                </a:xfrm>
                <a:prstGeom prst="ellipse">
                  <a:avLst/>
                </a:prstGeom>
                <a:noFill/>
                <a:extLst>
                  <a:ext uri="{909E8E84-426E-40DD-AFC4-6F175D3DCCD1}">
                    <a14:hiddenFill xmlns:a14="http://schemas.microsoft.com/office/drawing/2010/main">
                      <a:solidFill>
                        <a:srgbClr val="FFFFFF"/>
                      </a:solidFill>
                    </a14:hiddenFill>
                  </a:ext>
                </a:extLst>
              </p:spPr>
            </p:pic>
            <p:pic>
              <p:nvPicPr>
                <p:cNvPr id="102" name="Picture 4" descr="×ª××¦××ª ×ª××× × ×¢×××¨ âªtwitter logo png transparent redâ¬â">
                  <a:extLst>
                    <a:ext uri="{FF2B5EF4-FFF2-40B4-BE49-F238E27FC236}">
                      <a16:creationId xmlns:a16="http://schemas.microsoft.com/office/drawing/2014/main" id="{7EFD468F-69B6-4C68-9C34-7573FB504114}"/>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661123" y="2898804"/>
                  <a:ext cx="473661" cy="38462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2" name="תיבת טקסט 81">
              <a:extLst>
                <a:ext uri="{FF2B5EF4-FFF2-40B4-BE49-F238E27FC236}">
                  <a16:creationId xmlns:a16="http://schemas.microsoft.com/office/drawing/2014/main" id="{AD4AD765-D0EB-4DAF-B3CD-E66B3BD60DAD}"/>
                </a:ext>
              </a:extLst>
            </p:cNvPr>
            <p:cNvSpPr txBox="1"/>
            <p:nvPr/>
          </p:nvSpPr>
          <p:spPr>
            <a:xfrm rot="18433500" flipH="1">
              <a:off x="1203291" y="999665"/>
              <a:ext cx="1558696" cy="1200329"/>
            </a:xfrm>
            <a:prstGeom prst="rect">
              <a:avLst/>
            </a:prstGeom>
            <a:noFill/>
          </p:spPr>
          <p:txBody>
            <a:bodyPr wrap="none" rtlCol="1">
              <a:spAutoFit/>
            </a:bodyPr>
            <a:lstStyle/>
            <a:p>
              <a:pPr algn="ctr"/>
              <a:r>
                <a:rPr lang="en-US" sz="2400" b="1" dirty="0" smtClean="0">
                  <a:solidFill>
                    <a:schemeClr val="bg1"/>
                  </a:solidFill>
                </a:rPr>
                <a:t>Outside</a:t>
              </a:r>
              <a:endParaRPr lang="en-US" sz="2400" b="1" dirty="0" smtClean="0">
                <a:solidFill>
                  <a:schemeClr val="bg1"/>
                </a:solidFill>
              </a:endParaRPr>
            </a:p>
            <a:p>
              <a:pPr algn="ctr"/>
              <a:r>
                <a:rPr lang="en-US" sz="2400" b="1" dirty="0" smtClean="0">
                  <a:solidFill>
                    <a:schemeClr val="bg1"/>
                  </a:solidFill>
                </a:rPr>
                <a:t>Influence’s</a:t>
              </a:r>
            </a:p>
            <a:p>
              <a:pPr algn="ctr"/>
              <a:r>
                <a:rPr lang="en-US" sz="2400" b="1" dirty="0" smtClean="0">
                  <a:solidFill>
                    <a:schemeClr val="bg1"/>
                  </a:solidFill>
                </a:rPr>
                <a:t>Effort</a:t>
              </a:r>
              <a:endParaRPr lang="en-US" sz="2400" b="1" dirty="0" smtClean="0">
                <a:solidFill>
                  <a:schemeClr val="bg1"/>
                </a:solidFill>
              </a:endParaRPr>
            </a:p>
          </p:txBody>
        </p:sp>
      </p:grpSp>
    </p:spTree>
    <p:extLst>
      <p:ext uri="{BB962C8B-B14F-4D97-AF65-F5344CB8AC3E}">
        <p14:creationId xmlns:p14="http://schemas.microsoft.com/office/powerpoint/2010/main" val="33986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0"/>
                                  </p:stCondLst>
                                  <p:childTnLst>
                                    <p:set>
                                      <p:cBhvr>
                                        <p:cTn id="9" dur="1" fill="hold">
                                          <p:stCondLst>
                                            <p:cond delay="9"/>
                                          </p:stCondLst>
                                        </p:cTn>
                                        <p:tgtEl>
                                          <p:spTgt spid="5"/>
                                        </p:tgtEl>
                                        <p:attrNameLst>
                                          <p:attrName>style.visibility</p:attrName>
                                        </p:attrNameLst>
                                      </p:cBhvr>
                                      <p:to>
                                        <p:strVal val="visible"/>
                                      </p:to>
                                    </p:set>
                                  </p:childTnLst>
                                </p:cTn>
                              </p:par>
                            </p:childTnLst>
                          </p:cTn>
                        </p:par>
                        <p:par>
                          <p:cTn id="10" fill="hold">
                            <p:stCondLst>
                              <p:cond delay="20"/>
                            </p:stCondLst>
                            <p:childTnLst>
                              <p:par>
                                <p:cTn id="11" presetID="1" presetClass="entr" presetSubtype="0" fill="hold" nodeType="afterEffect">
                                  <p:stCondLst>
                                    <p:cond delay="0"/>
                                  </p:stCondLst>
                                  <p:childTnLst>
                                    <p:set>
                                      <p:cBhvr>
                                        <p:cTn id="12" dur="1" fill="hold">
                                          <p:stCondLst>
                                            <p:cond delay="9"/>
                                          </p:stCondLst>
                                        </p:cTn>
                                        <p:tgtEl>
                                          <p:spTgt spid="6"/>
                                        </p:tgtEl>
                                        <p:attrNameLst>
                                          <p:attrName>style.visibility</p:attrName>
                                        </p:attrNameLst>
                                      </p:cBhvr>
                                      <p:to>
                                        <p:strVal val="visible"/>
                                      </p:to>
                                    </p:set>
                                  </p:childTnLst>
                                </p:cTn>
                              </p:par>
                            </p:childTnLst>
                          </p:cTn>
                        </p:par>
                        <p:par>
                          <p:cTn id="13" fill="hold">
                            <p:stCondLst>
                              <p:cond delay="30"/>
                            </p:stCondLst>
                            <p:childTnLst>
                              <p:par>
                                <p:cTn id="14" presetID="1" presetClass="entr" presetSubtype="0" fill="hold" nodeType="afterEffect">
                                  <p:stCondLst>
                                    <p:cond delay="0"/>
                                  </p:stCondLst>
                                  <p:childTnLst>
                                    <p:set>
                                      <p:cBhvr>
                                        <p:cTn id="15" dur="1" fill="hold">
                                          <p:stCondLst>
                                            <p:cond delay="9"/>
                                          </p:stCondLst>
                                        </p:cTn>
                                        <p:tgtEl>
                                          <p:spTgt spid="7"/>
                                        </p:tgtEl>
                                        <p:attrNameLst>
                                          <p:attrName>style.visibility</p:attrName>
                                        </p:attrNameLst>
                                      </p:cBhvr>
                                      <p:to>
                                        <p:strVal val="visible"/>
                                      </p:to>
                                    </p:set>
                                  </p:childTnLst>
                                </p:cTn>
                              </p:par>
                            </p:childTnLst>
                          </p:cTn>
                        </p:par>
                        <p:par>
                          <p:cTn id="16" fill="hold">
                            <p:stCondLst>
                              <p:cond delay="40"/>
                            </p:stCondLst>
                            <p:childTnLst>
                              <p:par>
                                <p:cTn id="17" presetID="1" presetClass="entr" presetSubtype="0" fill="hold" nodeType="afterEffect">
                                  <p:stCondLst>
                                    <p:cond delay="0"/>
                                  </p:stCondLst>
                                  <p:childTnLst>
                                    <p:set>
                                      <p:cBhvr>
                                        <p:cTn id="18" dur="1" fill="hold">
                                          <p:stCondLst>
                                            <p:cond delay="9"/>
                                          </p:stCondLst>
                                        </p:cTn>
                                        <p:tgtEl>
                                          <p:spTgt spid="8"/>
                                        </p:tgtEl>
                                        <p:attrNameLst>
                                          <p:attrName>style.visibility</p:attrName>
                                        </p:attrNameLst>
                                      </p:cBhvr>
                                      <p:to>
                                        <p:strVal val="visible"/>
                                      </p:to>
                                    </p:set>
                                  </p:childTnLst>
                                </p:cTn>
                              </p:par>
                            </p:childTnLst>
                          </p:cTn>
                        </p:par>
                        <p:par>
                          <p:cTn id="19" fill="hold">
                            <p:stCondLst>
                              <p:cond delay="50"/>
                            </p:stCondLst>
                            <p:childTnLst>
                              <p:par>
                                <p:cTn id="20" presetID="1" presetClass="entr" presetSubtype="0" fill="hold" nodeType="afterEffect">
                                  <p:stCondLst>
                                    <p:cond delay="0"/>
                                  </p:stCondLst>
                                  <p:childTnLst>
                                    <p:set>
                                      <p:cBhvr>
                                        <p:cTn id="21" dur="1" fill="hold">
                                          <p:stCondLst>
                                            <p:cond delay="9"/>
                                          </p:stCondLst>
                                        </p:cTn>
                                        <p:tgtEl>
                                          <p:spTgt spid="9"/>
                                        </p:tgtEl>
                                        <p:attrNameLst>
                                          <p:attrName>style.visibility</p:attrName>
                                        </p:attrNameLst>
                                      </p:cBhvr>
                                      <p:to>
                                        <p:strVal val="visible"/>
                                      </p:to>
                                    </p:set>
                                  </p:childTnLst>
                                </p:cTn>
                              </p:par>
                            </p:childTnLst>
                          </p:cTn>
                        </p:par>
                        <p:par>
                          <p:cTn id="22" fill="hold">
                            <p:stCondLst>
                              <p:cond delay="60"/>
                            </p:stCondLst>
                            <p:childTnLst>
                              <p:par>
                                <p:cTn id="23" presetID="1" presetClass="entr" presetSubtype="0" fill="hold" nodeType="afterEffect">
                                  <p:stCondLst>
                                    <p:cond delay="0"/>
                                  </p:stCondLst>
                                  <p:childTnLst>
                                    <p:set>
                                      <p:cBhvr>
                                        <p:cTn id="24" dur="1" fill="hold">
                                          <p:stCondLst>
                                            <p:cond delay="9"/>
                                          </p:stCondLst>
                                        </p:cTn>
                                        <p:tgtEl>
                                          <p:spTgt spid="10"/>
                                        </p:tgtEl>
                                        <p:attrNameLst>
                                          <p:attrName>style.visibility</p:attrName>
                                        </p:attrNameLst>
                                      </p:cBhvr>
                                      <p:to>
                                        <p:strVal val="visible"/>
                                      </p:to>
                                    </p:set>
                                  </p:childTnLst>
                                </p:cTn>
                              </p:par>
                            </p:childTnLst>
                          </p:cTn>
                        </p:par>
                        <p:par>
                          <p:cTn id="25" fill="hold">
                            <p:stCondLst>
                              <p:cond delay="70"/>
                            </p:stCondLst>
                            <p:childTnLst>
                              <p:par>
                                <p:cTn id="26" presetID="1" presetClass="entr" presetSubtype="0" fill="hold" nodeType="afterEffect">
                                  <p:stCondLst>
                                    <p:cond delay="0"/>
                                  </p:stCondLst>
                                  <p:childTnLst>
                                    <p:set>
                                      <p:cBhvr>
                                        <p:cTn id="27" dur="1" fill="hold">
                                          <p:stCondLst>
                                            <p:cond delay="9"/>
                                          </p:stCondLst>
                                        </p:cTn>
                                        <p:tgtEl>
                                          <p:spTgt spid="11"/>
                                        </p:tgtEl>
                                        <p:attrNameLst>
                                          <p:attrName>style.visibility</p:attrName>
                                        </p:attrNameLst>
                                      </p:cBhvr>
                                      <p:to>
                                        <p:strVal val="visible"/>
                                      </p:to>
                                    </p:set>
                                  </p:childTnLst>
                                </p:cTn>
                              </p:par>
                            </p:childTnLst>
                          </p:cTn>
                        </p:par>
                        <p:par>
                          <p:cTn id="28" fill="hold">
                            <p:stCondLst>
                              <p:cond delay="80"/>
                            </p:stCondLst>
                            <p:childTnLst>
                              <p:par>
                                <p:cTn id="29" presetID="1" presetClass="entr" presetSubtype="0" fill="hold" nodeType="afterEffect">
                                  <p:stCondLst>
                                    <p:cond delay="0"/>
                                  </p:stCondLst>
                                  <p:childTnLst>
                                    <p:set>
                                      <p:cBhvr>
                                        <p:cTn id="30" dur="1" fill="hold">
                                          <p:stCondLst>
                                            <p:cond delay="9"/>
                                          </p:stCondLst>
                                        </p:cTn>
                                        <p:tgtEl>
                                          <p:spTgt spid="12"/>
                                        </p:tgtEl>
                                        <p:attrNameLst>
                                          <p:attrName>style.visibility</p:attrName>
                                        </p:attrNameLst>
                                      </p:cBhvr>
                                      <p:to>
                                        <p:strVal val="visible"/>
                                      </p:to>
                                    </p:set>
                                  </p:childTnLst>
                                </p:cTn>
                              </p:par>
                            </p:childTnLst>
                          </p:cTn>
                        </p:par>
                        <p:par>
                          <p:cTn id="31" fill="hold">
                            <p:stCondLst>
                              <p:cond delay="90"/>
                            </p:stCondLst>
                            <p:childTnLst>
                              <p:par>
                                <p:cTn id="32" presetID="1" presetClass="entr" presetSubtype="0" fill="hold" nodeType="afterEffect">
                                  <p:stCondLst>
                                    <p:cond delay="0"/>
                                  </p:stCondLst>
                                  <p:childTnLst>
                                    <p:set>
                                      <p:cBhvr>
                                        <p:cTn id="33" dur="1" fill="hold">
                                          <p:stCondLst>
                                            <p:cond delay="9"/>
                                          </p:stCondLst>
                                        </p:cTn>
                                        <p:tgtEl>
                                          <p:spTgt spid="13"/>
                                        </p:tgtEl>
                                        <p:attrNameLst>
                                          <p:attrName>style.visibility</p:attrName>
                                        </p:attrNameLst>
                                      </p:cBhvr>
                                      <p:to>
                                        <p:strVal val="visible"/>
                                      </p:to>
                                    </p:set>
                                  </p:childTnLst>
                                </p:cTn>
                              </p:par>
                            </p:childTnLst>
                          </p:cTn>
                        </p:par>
                        <p:par>
                          <p:cTn id="34" fill="hold">
                            <p:stCondLst>
                              <p:cond delay="100"/>
                            </p:stCondLst>
                            <p:childTnLst>
                              <p:par>
                                <p:cTn id="35" presetID="1" presetClass="entr" presetSubtype="0" fill="hold" nodeType="afterEffect">
                                  <p:stCondLst>
                                    <p:cond delay="0"/>
                                  </p:stCondLst>
                                  <p:childTnLst>
                                    <p:set>
                                      <p:cBhvr>
                                        <p:cTn id="36" dur="1" fill="hold">
                                          <p:stCondLst>
                                            <p:cond delay="9"/>
                                          </p:stCondLst>
                                        </p:cTn>
                                        <p:tgtEl>
                                          <p:spTgt spid="14"/>
                                        </p:tgtEl>
                                        <p:attrNameLst>
                                          <p:attrName>style.visibility</p:attrName>
                                        </p:attrNameLst>
                                      </p:cBhvr>
                                      <p:to>
                                        <p:strVal val="visible"/>
                                      </p:to>
                                    </p:set>
                                  </p:childTnLst>
                                </p:cTn>
                              </p:par>
                            </p:childTnLst>
                          </p:cTn>
                        </p:par>
                        <p:par>
                          <p:cTn id="37" fill="hold">
                            <p:stCondLst>
                              <p:cond delay="110"/>
                            </p:stCondLst>
                            <p:childTnLst>
                              <p:par>
                                <p:cTn id="38" presetID="1" presetClass="entr" presetSubtype="0" fill="hold" nodeType="afterEffect">
                                  <p:stCondLst>
                                    <p:cond delay="0"/>
                                  </p:stCondLst>
                                  <p:childTnLst>
                                    <p:set>
                                      <p:cBhvr>
                                        <p:cTn id="39" dur="1" fill="hold">
                                          <p:stCondLst>
                                            <p:cond delay="9"/>
                                          </p:stCondLst>
                                        </p:cTn>
                                        <p:tgtEl>
                                          <p:spTgt spid="15"/>
                                        </p:tgtEl>
                                        <p:attrNameLst>
                                          <p:attrName>style.visibility</p:attrName>
                                        </p:attrNameLst>
                                      </p:cBhvr>
                                      <p:to>
                                        <p:strVal val="visible"/>
                                      </p:to>
                                    </p:set>
                                  </p:childTnLst>
                                </p:cTn>
                              </p:par>
                            </p:childTnLst>
                          </p:cTn>
                        </p:par>
                        <p:par>
                          <p:cTn id="40" fill="hold">
                            <p:stCondLst>
                              <p:cond delay="120"/>
                            </p:stCondLst>
                            <p:childTnLst>
                              <p:par>
                                <p:cTn id="41" presetID="1" presetClass="entr" presetSubtype="0" fill="hold" nodeType="afterEffect">
                                  <p:stCondLst>
                                    <p:cond delay="0"/>
                                  </p:stCondLst>
                                  <p:childTnLst>
                                    <p:set>
                                      <p:cBhvr>
                                        <p:cTn id="42" dur="1" fill="hold">
                                          <p:stCondLst>
                                            <p:cond delay="9"/>
                                          </p:stCondLst>
                                        </p:cTn>
                                        <p:tgtEl>
                                          <p:spTgt spid="16"/>
                                        </p:tgtEl>
                                        <p:attrNameLst>
                                          <p:attrName>style.visibility</p:attrName>
                                        </p:attrNameLst>
                                      </p:cBhvr>
                                      <p:to>
                                        <p:strVal val="visible"/>
                                      </p:to>
                                    </p:set>
                                  </p:childTnLst>
                                </p:cTn>
                              </p:par>
                            </p:childTnLst>
                          </p:cTn>
                        </p:par>
                        <p:par>
                          <p:cTn id="43" fill="hold">
                            <p:stCondLst>
                              <p:cond delay="130"/>
                            </p:stCondLst>
                            <p:childTnLst>
                              <p:par>
                                <p:cTn id="44" presetID="1" presetClass="entr" presetSubtype="0" fill="hold" nodeType="afterEffect">
                                  <p:stCondLst>
                                    <p:cond delay="0"/>
                                  </p:stCondLst>
                                  <p:childTnLst>
                                    <p:set>
                                      <p:cBhvr>
                                        <p:cTn id="45" dur="1" fill="hold">
                                          <p:stCondLst>
                                            <p:cond delay="9"/>
                                          </p:stCondLst>
                                        </p:cTn>
                                        <p:tgtEl>
                                          <p:spTgt spid="25"/>
                                        </p:tgtEl>
                                        <p:attrNameLst>
                                          <p:attrName>style.visibility</p:attrName>
                                        </p:attrNameLst>
                                      </p:cBhvr>
                                      <p:to>
                                        <p:strVal val="visible"/>
                                      </p:to>
                                    </p:set>
                                  </p:childTnLst>
                                </p:cTn>
                              </p:par>
                            </p:childTnLst>
                          </p:cTn>
                        </p:par>
                        <p:par>
                          <p:cTn id="46" fill="hold">
                            <p:stCondLst>
                              <p:cond delay="140"/>
                            </p:stCondLst>
                            <p:childTnLst>
                              <p:par>
                                <p:cTn id="47" presetID="1" presetClass="entr" presetSubtype="0" fill="hold" nodeType="afterEffect">
                                  <p:stCondLst>
                                    <p:cond delay="0"/>
                                  </p:stCondLst>
                                  <p:childTnLst>
                                    <p:set>
                                      <p:cBhvr>
                                        <p:cTn id="48" dur="1" fill="hold">
                                          <p:stCondLst>
                                            <p:cond delay="9"/>
                                          </p:stCondLst>
                                        </p:cTn>
                                        <p:tgtEl>
                                          <p:spTgt spid="27"/>
                                        </p:tgtEl>
                                        <p:attrNameLst>
                                          <p:attrName>style.visibility</p:attrName>
                                        </p:attrNameLst>
                                      </p:cBhvr>
                                      <p:to>
                                        <p:strVal val="visible"/>
                                      </p:to>
                                    </p:set>
                                  </p:childTnLst>
                                </p:cTn>
                              </p:par>
                            </p:childTnLst>
                          </p:cTn>
                        </p:par>
                        <p:par>
                          <p:cTn id="49" fill="hold">
                            <p:stCondLst>
                              <p:cond delay="150"/>
                            </p:stCondLst>
                            <p:childTnLst>
                              <p:par>
                                <p:cTn id="50" presetID="1" presetClass="entr" presetSubtype="0" fill="hold" nodeType="afterEffect">
                                  <p:stCondLst>
                                    <p:cond delay="0"/>
                                  </p:stCondLst>
                                  <p:childTnLst>
                                    <p:set>
                                      <p:cBhvr>
                                        <p:cTn id="51" dur="1" fill="hold">
                                          <p:stCondLst>
                                            <p:cond delay="9"/>
                                          </p:stCondLst>
                                        </p:cTn>
                                        <p:tgtEl>
                                          <p:spTgt spid="29"/>
                                        </p:tgtEl>
                                        <p:attrNameLst>
                                          <p:attrName>style.visibility</p:attrName>
                                        </p:attrNameLst>
                                      </p:cBhvr>
                                      <p:to>
                                        <p:strVal val="visible"/>
                                      </p:to>
                                    </p:set>
                                  </p:childTnLst>
                                </p:cTn>
                              </p:par>
                            </p:childTnLst>
                          </p:cTn>
                        </p:par>
                        <p:par>
                          <p:cTn id="52" fill="hold">
                            <p:stCondLst>
                              <p:cond delay="160"/>
                            </p:stCondLst>
                            <p:childTnLst>
                              <p:par>
                                <p:cTn id="53" presetID="1" presetClass="entr" presetSubtype="0" fill="hold" nodeType="afterEffect">
                                  <p:stCondLst>
                                    <p:cond delay="0"/>
                                  </p:stCondLst>
                                  <p:childTnLst>
                                    <p:set>
                                      <p:cBhvr>
                                        <p:cTn id="54" dur="1" fill="hold">
                                          <p:stCondLst>
                                            <p:cond delay="9"/>
                                          </p:stCondLst>
                                        </p:cTn>
                                        <p:tgtEl>
                                          <p:spTgt spid="30"/>
                                        </p:tgtEl>
                                        <p:attrNameLst>
                                          <p:attrName>style.visibility</p:attrName>
                                        </p:attrNameLst>
                                      </p:cBhvr>
                                      <p:to>
                                        <p:strVal val="visible"/>
                                      </p:to>
                                    </p:set>
                                  </p:childTnLst>
                                </p:cTn>
                              </p:par>
                            </p:childTnLst>
                          </p:cTn>
                        </p:par>
                        <p:par>
                          <p:cTn id="55" fill="hold">
                            <p:stCondLst>
                              <p:cond delay="170"/>
                            </p:stCondLst>
                            <p:childTnLst>
                              <p:par>
                                <p:cTn id="56" presetID="1" presetClass="entr" presetSubtype="0" fill="hold" nodeType="afterEffect">
                                  <p:stCondLst>
                                    <p:cond delay="0"/>
                                  </p:stCondLst>
                                  <p:childTnLst>
                                    <p:set>
                                      <p:cBhvr>
                                        <p:cTn id="57" dur="1" fill="hold">
                                          <p:stCondLst>
                                            <p:cond delay="9"/>
                                          </p:stCondLst>
                                        </p:cTn>
                                        <p:tgtEl>
                                          <p:spTgt spid="31"/>
                                        </p:tgtEl>
                                        <p:attrNameLst>
                                          <p:attrName>style.visibility</p:attrName>
                                        </p:attrNameLst>
                                      </p:cBhvr>
                                      <p:to>
                                        <p:strVal val="visible"/>
                                      </p:to>
                                    </p:set>
                                  </p:childTnLst>
                                </p:cTn>
                              </p:par>
                            </p:childTnLst>
                          </p:cTn>
                        </p:par>
                        <p:par>
                          <p:cTn id="58" fill="hold">
                            <p:stCondLst>
                              <p:cond delay="180"/>
                            </p:stCondLst>
                            <p:childTnLst>
                              <p:par>
                                <p:cTn id="59" presetID="1" presetClass="entr" presetSubtype="0" fill="hold" nodeType="afterEffect">
                                  <p:stCondLst>
                                    <p:cond delay="0"/>
                                  </p:stCondLst>
                                  <p:childTnLst>
                                    <p:set>
                                      <p:cBhvr>
                                        <p:cTn id="60" dur="1" fill="hold">
                                          <p:stCondLst>
                                            <p:cond delay="9"/>
                                          </p:stCondLst>
                                        </p:cTn>
                                        <p:tgtEl>
                                          <p:spTgt spid="32"/>
                                        </p:tgtEl>
                                        <p:attrNameLst>
                                          <p:attrName>style.visibility</p:attrName>
                                        </p:attrNameLst>
                                      </p:cBhvr>
                                      <p:to>
                                        <p:strVal val="visible"/>
                                      </p:to>
                                    </p:set>
                                  </p:childTnLst>
                                </p:cTn>
                              </p:par>
                            </p:childTnLst>
                          </p:cTn>
                        </p:par>
                        <p:par>
                          <p:cTn id="61" fill="hold">
                            <p:stCondLst>
                              <p:cond delay="190"/>
                            </p:stCondLst>
                            <p:childTnLst>
                              <p:par>
                                <p:cTn id="62" presetID="1" presetClass="entr" presetSubtype="0" fill="hold" nodeType="afterEffect">
                                  <p:stCondLst>
                                    <p:cond delay="0"/>
                                  </p:stCondLst>
                                  <p:childTnLst>
                                    <p:set>
                                      <p:cBhvr>
                                        <p:cTn id="63" dur="1" fill="hold">
                                          <p:stCondLst>
                                            <p:cond delay="9"/>
                                          </p:stCondLst>
                                        </p:cTn>
                                        <p:tgtEl>
                                          <p:spTgt spid="33"/>
                                        </p:tgtEl>
                                        <p:attrNameLst>
                                          <p:attrName>style.visibility</p:attrName>
                                        </p:attrNameLst>
                                      </p:cBhvr>
                                      <p:to>
                                        <p:strVal val="visible"/>
                                      </p:to>
                                    </p:set>
                                  </p:childTnLst>
                                </p:cTn>
                              </p:par>
                            </p:childTnLst>
                          </p:cTn>
                        </p:par>
                        <p:par>
                          <p:cTn id="64" fill="hold">
                            <p:stCondLst>
                              <p:cond delay="200"/>
                            </p:stCondLst>
                            <p:childTnLst>
                              <p:par>
                                <p:cTn id="65" presetID="1" presetClass="entr" presetSubtype="0" fill="hold" nodeType="afterEffect">
                                  <p:stCondLst>
                                    <p:cond delay="0"/>
                                  </p:stCondLst>
                                  <p:childTnLst>
                                    <p:set>
                                      <p:cBhvr>
                                        <p:cTn id="66" dur="1" fill="hold">
                                          <p:stCondLst>
                                            <p:cond delay="9"/>
                                          </p:stCondLst>
                                        </p:cTn>
                                        <p:tgtEl>
                                          <p:spTgt spid="34"/>
                                        </p:tgtEl>
                                        <p:attrNameLst>
                                          <p:attrName>style.visibility</p:attrName>
                                        </p:attrNameLst>
                                      </p:cBhvr>
                                      <p:to>
                                        <p:strVal val="visible"/>
                                      </p:to>
                                    </p:set>
                                  </p:childTnLst>
                                </p:cTn>
                              </p:par>
                            </p:childTnLst>
                          </p:cTn>
                        </p:par>
                        <p:par>
                          <p:cTn id="67" fill="hold">
                            <p:stCondLst>
                              <p:cond delay="210"/>
                            </p:stCondLst>
                            <p:childTnLst>
                              <p:par>
                                <p:cTn id="68" presetID="1" presetClass="entr" presetSubtype="0" fill="hold" nodeType="afterEffect">
                                  <p:stCondLst>
                                    <p:cond delay="0"/>
                                  </p:stCondLst>
                                  <p:childTnLst>
                                    <p:set>
                                      <p:cBhvr>
                                        <p:cTn id="69" dur="1" fill="hold">
                                          <p:stCondLst>
                                            <p:cond delay="9"/>
                                          </p:stCondLst>
                                        </p:cTn>
                                        <p:tgtEl>
                                          <p:spTgt spid="35"/>
                                        </p:tgtEl>
                                        <p:attrNameLst>
                                          <p:attrName>style.visibility</p:attrName>
                                        </p:attrNameLst>
                                      </p:cBhvr>
                                      <p:to>
                                        <p:strVal val="visible"/>
                                      </p:to>
                                    </p:set>
                                  </p:childTnLst>
                                </p:cTn>
                              </p:par>
                            </p:childTnLst>
                          </p:cTn>
                        </p:par>
                        <p:par>
                          <p:cTn id="70" fill="hold">
                            <p:stCondLst>
                              <p:cond delay="220"/>
                            </p:stCondLst>
                            <p:childTnLst>
                              <p:par>
                                <p:cTn id="71" presetID="1" presetClass="entr" presetSubtype="0" fill="hold" nodeType="afterEffect">
                                  <p:stCondLst>
                                    <p:cond delay="0"/>
                                  </p:stCondLst>
                                  <p:childTnLst>
                                    <p:set>
                                      <p:cBhvr>
                                        <p:cTn id="72" dur="1" fill="hold">
                                          <p:stCondLst>
                                            <p:cond delay="9"/>
                                          </p:stCondLst>
                                        </p:cTn>
                                        <p:tgtEl>
                                          <p:spTgt spid="36"/>
                                        </p:tgtEl>
                                        <p:attrNameLst>
                                          <p:attrName>style.visibility</p:attrName>
                                        </p:attrNameLst>
                                      </p:cBhvr>
                                      <p:to>
                                        <p:strVal val="visible"/>
                                      </p:to>
                                    </p:set>
                                  </p:childTnLst>
                                </p:cTn>
                              </p:par>
                            </p:childTnLst>
                          </p:cTn>
                        </p:par>
                        <p:par>
                          <p:cTn id="73" fill="hold">
                            <p:stCondLst>
                              <p:cond delay="230"/>
                            </p:stCondLst>
                            <p:childTnLst>
                              <p:par>
                                <p:cTn id="74" presetID="1" presetClass="entr" presetSubtype="0" fill="hold" nodeType="afterEffect">
                                  <p:stCondLst>
                                    <p:cond delay="0"/>
                                  </p:stCondLst>
                                  <p:childTnLst>
                                    <p:set>
                                      <p:cBhvr>
                                        <p:cTn id="75" dur="1" fill="hold">
                                          <p:stCondLst>
                                            <p:cond delay="9"/>
                                          </p:stCondLst>
                                        </p:cTn>
                                        <p:tgtEl>
                                          <p:spTgt spid="37"/>
                                        </p:tgtEl>
                                        <p:attrNameLst>
                                          <p:attrName>style.visibility</p:attrName>
                                        </p:attrNameLst>
                                      </p:cBhvr>
                                      <p:to>
                                        <p:strVal val="visible"/>
                                      </p:to>
                                    </p:set>
                                  </p:childTnLst>
                                </p:cTn>
                              </p:par>
                            </p:childTnLst>
                          </p:cTn>
                        </p:par>
                        <p:par>
                          <p:cTn id="76" fill="hold">
                            <p:stCondLst>
                              <p:cond delay="240"/>
                            </p:stCondLst>
                            <p:childTnLst>
                              <p:par>
                                <p:cTn id="77" presetID="1" presetClass="entr" presetSubtype="0" fill="hold" nodeType="afterEffect">
                                  <p:stCondLst>
                                    <p:cond delay="0"/>
                                  </p:stCondLst>
                                  <p:childTnLst>
                                    <p:set>
                                      <p:cBhvr>
                                        <p:cTn id="78" dur="1" fill="hold">
                                          <p:stCondLst>
                                            <p:cond delay="9"/>
                                          </p:stCondLst>
                                        </p:cTn>
                                        <p:tgtEl>
                                          <p:spTgt spid="38"/>
                                        </p:tgtEl>
                                        <p:attrNameLst>
                                          <p:attrName>style.visibility</p:attrName>
                                        </p:attrNameLst>
                                      </p:cBhvr>
                                      <p:to>
                                        <p:strVal val="visible"/>
                                      </p:to>
                                    </p:set>
                                  </p:childTnLst>
                                </p:cTn>
                              </p:par>
                            </p:childTnLst>
                          </p:cTn>
                        </p:par>
                        <p:par>
                          <p:cTn id="79" fill="hold">
                            <p:stCondLst>
                              <p:cond delay="250"/>
                            </p:stCondLst>
                            <p:childTnLst>
                              <p:par>
                                <p:cTn id="80" presetID="1" presetClass="entr" presetSubtype="0" fill="hold" nodeType="afterEffect">
                                  <p:stCondLst>
                                    <p:cond delay="0"/>
                                  </p:stCondLst>
                                  <p:childTnLst>
                                    <p:set>
                                      <p:cBhvr>
                                        <p:cTn id="81" dur="1" fill="hold">
                                          <p:stCondLst>
                                            <p:cond delay="9"/>
                                          </p:stCondLst>
                                        </p:cTn>
                                        <p:tgtEl>
                                          <p:spTgt spid="39"/>
                                        </p:tgtEl>
                                        <p:attrNameLst>
                                          <p:attrName>style.visibility</p:attrName>
                                        </p:attrNameLst>
                                      </p:cBhvr>
                                      <p:to>
                                        <p:strVal val="visible"/>
                                      </p:to>
                                    </p:set>
                                  </p:childTnLst>
                                </p:cTn>
                              </p:par>
                            </p:childTnLst>
                          </p:cTn>
                        </p:par>
                        <p:par>
                          <p:cTn id="82" fill="hold">
                            <p:stCondLst>
                              <p:cond delay="260"/>
                            </p:stCondLst>
                            <p:childTnLst>
                              <p:par>
                                <p:cTn id="83" presetID="1" presetClass="entr" presetSubtype="0" fill="hold" nodeType="afterEffect">
                                  <p:stCondLst>
                                    <p:cond delay="0"/>
                                  </p:stCondLst>
                                  <p:childTnLst>
                                    <p:set>
                                      <p:cBhvr>
                                        <p:cTn id="84" dur="1" fill="hold">
                                          <p:stCondLst>
                                            <p:cond delay="9"/>
                                          </p:stCondLst>
                                        </p:cTn>
                                        <p:tgtEl>
                                          <p:spTgt spid="40"/>
                                        </p:tgtEl>
                                        <p:attrNameLst>
                                          <p:attrName>style.visibility</p:attrName>
                                        </p:attrNameLst>
                                      </p:cBhvr>
                                      <p:to>
                                        <p:strVal val="visible"/>
                                      </p:to>
                                    </p:set>
                                  </p:childTnLst>
                                </p:cTn>
                              </p:par>
                            </p:childTnLst>
                          </p:cTn>
                        </p:par>
                        <p:par>
                          <p:cTn id="85" fill="hold">
                            <p:stCondLst>
                              <p:cond delay="270"/>
                            </p:stCondLst>
                            <p:childTnLst>
                              <p:par>
                                <p:cTn id="86" presetID="1" presetClass="entr" presetSubtype="0" fill="hold" nodeType="afterEffect">
                                  <p:stCondLst>
                                    <p:cond delay="0"/>
                                  </p:stCondLst>
                                  <p:childTnLst>
                                    <p:set>
                                      <p:cBhvr>
                                        <p:cTn id="87" dur="1" fill="hold">
                                          <p:stCondLst>
                                            <p:cond delay="9"/>
                                          </p:stCondLst>
                                        </p:cTn>
                                        <p:tgtEl>
                                          <p:spTgt spid="41"/>
                                        </p:tgtEl>
                                        <p:attrNameLst>
                                          <p:attrName>style.visibility</p:attrName>
                                        </p:attrNameLst>
                                      </p:cBhvr>
                                      <p:to>
                                        <p:strVal val="visible"/>
                                      </p:to>
                                    </p:set>
                                  </p:childTnLst>
                                </p:cTn>
                              </p:par>
                            </p:childTnLst>
                          </p:cTn>
                        </p:par>
                        <p:par>
                          <p:cTn id="88" fill="hold">
                            <p:stCondLst>
                              <p:cond delay="280"/>
                            </p:stCondLst>
                            <p:childTnLst>
                              <p:par>
                                <p:cTn id="89" presetID="1" presetClass="entr" presetSubtype="0" fill="hold" nodeType="afterEffect">
                                  <p:stCondLst>
                                    <p:cond delay="0"/>
                                  </p:stCondLst>
                                  <p:childTnLst>
                                    <p:set>
                                      <p:cBhvr>
                                        <p:cTn id="90" dur="1" fill="hold">
                                          <p:stCondLst>
                                            <p:cond delay="9"/>
                                          </p:stCondLst>
                                        </p:cTn>
                                        <p:tgtEl>
                                          <p:spTgt spid="42"/>
                                        </p:tgtEl>
                                        <p:attrNameLst>
                                          <p:attrName>style.visibility</p:attrName>
                                        </p:attrNameLst>
                                      </p:cBhvr>
                                      <p:to>
                                        <p:strVal val="visible"/>
                                      </p:to>
                                    </p:set>
                                  </p:childTnLst>
                                </p:cTn>
                              </p:par>
                            </p:childTnLst>
                          </p:cTn>
                        </p:par>
                        <p:par>
                          <p:cTn id="91" fill="hold">
                            <p:stCondLst>
                              <p:cond delay="290"/>
                            </p:stCondLst>
                            <p:childTnLst>
                              <p:par>
                                <p:cTn id="92" presetID="1" presetClass="entr" presetSubtype="0" fill="hold" nodeType="afterEffect">
                                  <p:stCondLst>
                                    <p:cond delay="0"/>
                                  </p:stCondLst>
                                  <p:childTnLst>
                                    <p:set>
                                      <p:cBhvr>
                                        <p:cTn id="93" dur="1" fill="hold">
                                          <p:stCondLst>
                                            <p:cond delay="9"/>
                                          </p:stCondLst>
                                        </p:cTn>
                                        <p:tgtEl>
                                          <p:spTgt spid="43"/>
                                        </p:tgtEl>
                                        <p:attrNameLst>
                                          <p:attrName>style.visibility</p:attrName>
                                        </p:attrNameLst>
                                      </p:cBhvr>
                                      <p:to>
                                        <p:strVal val="visible"/>
                                      </p:to>
                                    </p:set>
                                  </p:childTnLst>
                                </p:cTn>
                              </p:par>
                            </p:childTnLst>
                          </p:cTn>
                        </p:par>
                        <p:par>
                          <p:cTn id="94" fill="hold">
                            <p:stCondLst>
                              <p:cond delay="300"/>
                            </p:stCondLst>
                            <p:childTnLst>
                              <p:par>
                                <p:cTn id="95" presetID="1" presetClass="entr" presetSubtype="0" fill="hold" nodeType="afterEffect">
                                  <p:stCondLst>
                                    <p:cond delay="0"/>
                                  </p:stCondLst>
                                  <p:childTnLst>
                                    <p:set>
                                      <p:cBhvr>
                                        <p:cTn id="96" dur="1" fill="hold">
                                          <p:stCondLst>
                                            <p:cond delay="9"/>
                                          </p:stCondLst>
                                        </p:cTn>
                                        <p:tgtEl>
                                          <p:spTgt spid="44"/>
                                        </p:tgtEl>
                                        <p:attrNameLst>
                                          <p:attrName>style.visibility</p:attrName>
                                        </p:attrNameLst>
                                      </p:cBhvr>
                                      <p:to>
                                        <p:strVal val="visible"/>
                                      </p:to>
                                    </p:set>
                                  </p:childTnLst>
                                </p:cTn>
                              </p:par>
                            </p:childTnLst>
                          </p:cTn>
                        </p:par>
                        <p:par>
                          <p:cTn id="97" fill="hold">
                            <p:stCondLst>
                              <p:cond delay="310"/>
                            </p:stCondLst>
                            <p:childTnLst>
                              <p:par>
                                <p:cTn id="98" presetID="1" presetClass="entr" presetSubtype="0" fill="hold" nodeType="afterEffect">
                                  <p:stCondLst>
                                    <p:cond delay="0"/>
                                  </p:stCondLst>
                                  <p:childTnLst>
                                    <p:set>
                                      <p:cBhvr>
                                        <p:cTn id="99" dur="1" fill="hold">
                                          <p:stCondLst>
                                            <p:cond delay="9"/>
                                          </p:stCondLst>
                                        </p:cTn>
                                        <p:tgtEl>
                                          <p:spTgt spid="47"/>
                                        </p:tgtEl>
                                        <p:attrNameLst>
                                          <p:attrName>style.visibility</p:attrName>
                                        </p:attrNameLst>
                                      </p:cBhvr>
                                      <p:to>
                                        <p:strVal val="visible"/>
                                      </p:to>
                                    </p:set>
                                  </p:childTnLst>
                                </p:cTn>
                              </p:par>
                            </p:childTnLst>
                          </p:cTn>
                        </p:par>
                        <p:par>
                          <p:cTn id="100" fill="hold">
                            <p:stCondLst>
                              <p:cond delay="320"/>
                            </p:stCondLst>
                            <p:childTnLst>
                              <p:par>
                                <p:cTn id="101" presetID="1" presetClass="entr" presetSubtype="0" fill="hold" nodeType="afterEffect">
                                  <p:stCondLst>
                                    <p:cond delay="0"/>
                                  </p:stCondLst>
                                  <p:childTnLst>
                                    <p:set>
                                      <p:cBhvr>
                                        <p:cTn id="102" dur="1" fill="hold">
                                          <p:stCondLst>
                                            <p:cond delay="9"/>
                                          </p:stCondLst>
                                        </p:cTn>
                                        <p:tgtEl>
                                          <p:spTgt spid="48"/>
                                        </p:tgtEl>
                                        <p:attrNameLst>
                                          <p:attrName>style.visibility</p:attrName>
                                        </p:attrNameLst>
                                      </p:cBhvr>
                                      <p:to>
                                        <p:strVal val="visible"/>
                                      </p:to>
                                    </p:set>
                                  </p:childTnLst>
                                </p:cTn>
                              </p:par>
                            </p:childTnLst>
                          </p:cTn>
                        </p:par>
                        <p:par>
                          <p:cTn id="103" fill="hold">
                            <p:stCondLst>
                              <p:cond delay="330"/>
                            </p:stCondLst>
                            <p:childTnLst>
                              <p:par>
                                <p:cTn id="104" presetID="1" presetClass="entr" presetSubtype="0" fill="hold" nodeType="afterEffect">
                                  <p:stCondLst>
                                    <p:cond delay="0"/>
                                  </p:stCondLst>
                                  <p:childTnLst>
                                    <p:set>
                                      <p:cBhvr>
                                        <p:cTn id="105" dur="1" fill="hold">
                                          <p:stCondLst>
                                            <p:cond delay="9"/>
                                          </p:stCondLst>
                                        </p:cTn>
                                        <p:tgtEl>
                                          <p:spTgt spid="49"/>
                                        </p:tgtEl>
                                        <p:attrNameLst>
                                          <p:attrName>style.visibility</p:attrName>
                                        </p:attrNameLst>
                                      </p:cBhvr>
                                      <p:to>
                                        <p:strVal val="visible"/>
                                      </p:to>
                                    </p:set>
                                  </p:childTnLst>
                                </p:cTn>
                              </p:par>
                            </p:childTnLst>
                          </p:cTn>
                        </p:par>
                        <p:par>
                          <p:cTn id="106" fill="hold">
                            <p:stCondLst>
                              <p:cond delay="340"/>
                            </p:stCondLst>
                            <p:childTnLst>
                              <p:par>
                                <p:cTn id="107" presetID="1" presetClass="entr" presetSubtype="0" fill="hold" nodeType="afterEffect">
                                  <p:stCondLst>
                                    <p:cond delay="0"/>
                                  </p:stCondLst>
                                  <p:childTnLst>
                                    <p:set>
                                      <p:cBhvr>
                                        <p:cTn id="108" dur="1" fill="hold">
                                          <p:stCondLst>
                                            <p:cond delay="9"/>
                                          </p:stCondLst>
                                        </p:cTn>
                                        <p:tgtEl>
                                          <p:spTgt spid="50"/>
                                        </p:tgtEl>
                                        <p:attrNameLst>
                                          <p:attrName>style.visibility</p:attrName>
                                        </p:attrNameLst>
                                      </p:cBhvr>
                                      <p:to>
                                        <p:strVal val="visible"/>
                                      </p:to>
                                    </p:set>
                                  </p:childTnLst>
                                </p:cTn>
                              </p:par>
                            </p:childTnLst>
                          </p:cTn>
                        </p:par>
                        <p:par>
                          <p:cTn id="109" fill="hold">
                            <p:stCondLst>
                              <p:cond delay="350"/>
                            </p:stCondLst>
                            <p:childTnLst>
                              <p:par>
                                <p:cTn id="110" presetID="1" presetClass="entr" presetSubtype="0" fill="hold" nodeType="afterEffect">
                                  <p:stCondLst>
                                    <p:cond delay="0"/>
                                  </p:stCondLst>
                                  <p:childTnLst>
                                    <p:set>
                                      <p:cBhvr>
                                        <p:cTn id="111" dur="1" fill="hold">
                                          <p:stCondLst>
                                            <p:cond delay="9"/>
                                          </p:stCondLst>
                                        </p:cTn>
                                        <p:tgtEl>
                                          <p:spTgt spid="51"/>
                                        </p:tgtEl>
                                        <p:attrNameLst>
                                          <p:attrName>style.visibility</p:attrName>
                                        </p:attrNameLst>
                                      </p:cBhvr>
                                      <p:to>
                                        <p:strVal val="visible"/>
                                      </p:to>
                                    </p:set>
                                  </p:childTnLst>
                                </p:cTn>
                              </p:par>
                            </p:childTnLst>
                          </p:cTn>
                        </p:par>
                        <p:par>
                          <p:cTn id="112" fill="hold">
                            <p:stCondLst>
                              <p:cond delay="360"/>
                            </p:stCondLst>
                            <p:childTnLst>
                              <p:par>
                                <p:cTn id="113" presetID="1" presetClass="entr" presetSubtype="0" fill="hold" nodeType="afterEffect">
                                  <p:stCondLst>
                                    <p:cond delay="0"/>
                                  </p:stCondLst>
                                  <p:childTnLst>
                                    <p:set>
                                      <p:cBhvr>
                                        <p:cTn id="114" dur="1" fill="hold">
                                          <p:stCondLst>
                                            <p:cond delay="9"/>
                                          </p:stCondLst>
                                        </p:cTn>
                                        <p:tgtEl>
                                          <p:spTgt spid="52"/>
                                        </p:tgtEl>
                                        <p:attrNameLst>
                                          <p:attrName>style.visibility</p:attrName>
                                        </p:attrNameLst>
                                      </p:cBhvr>
                                      <p:to>
                                        <p:strVal val="visible"/>
                                      </p:to>
                                    </p:set>
                                  </p:childTnLst>
                                </p:cTn>
                              </p:par>
                            </p:childTnLst>
                          </p:cTn>
                        </p:par>
                        <p:par>
                          <p:cTn id="115" fill="hold">
                            <p:stCondLst>
                              <p:cond delay="370"/>
                            </p:stCondLst>
                            <p:childTnLst>
                              <p:par>
                                <p:cTn id="116" presetID="1" presetClass="entr" presetSubtype="0" fill="hold" nodeType="afterEffect">
                                  <p:stCondLst>
                                    <p:cond delay="0"/>
                                  </p:stCondLst>
                                  <p:childTnLst>
                                    <p:set>
                                      <p:cBhvr>
                                        <p:cTn id="117" dur="1" fill="hold">
                                          <p:stCondLst>
                                            <p:cond delay="9"/>
                                          </p:stCondLst>
                                        </p:cTn>
                                        <p:tgtEl>
                                          <p:spTgt spid="69"/>
                                        </p:tgtEl>
                                        <p:attrNameLst>
                                          <p:attrName>style.visibility</p:attrName>
                                        </p:attrNameLst>
                                      </p:cBhvr>
                                      <p:to>
                                        <p:strVal val="visible"/>
                                      </p:to>
                                    </p:set>
                                  </p:childTnLst>
                                </p:cTn>
                              </p:par>
                            </p:childTnLst>
                          </p:cTn>
                        </p:par>
                        <p:par>
                          <p:cTn id="118" fill="hold">
                            <p:stCondLst>
                              <p:cond delay="380"/>
                            </p:stCondLst>
                            <p:childTnLst>
                              <p:par>
                                <p:cTn id="119" presetID="1" presetClass="entr" presetSubtype="0" fill="hold" nodeType="afterEffect">
                                  <p:stCondLst>
                                    <p:cond delay="0"/>
                                  </p:stCondLst>
                                  <p:childTnLst>
                                    <p:set>
                                      <p:cBhvr>
                                        <p:cTn id="120" dur="1" fill="hold">
                                          <p:stCondLst>
                                            <p:cond delay="9"/>
                                          </p:stCondLst>
                                        </p:cTn>
                                        <p:tgtEl>
                                          <p:spTgt spid="70"/>
                                        </p:tgtEl>
                                        <p:attrNameLst>
                                          <p:attrName>style.visibility</p:attrName>
                                        </p:attrNameLst>
                                      </p:cBhvr>
                                      <p:to>
                                        <p:strVal val="visible"/>
                                      </p:to>
                                    </p:set>
                                  </p:childTnLst>
                                </p:cTn>
                              </p:par>
                            </p:childTnLst>
                          </p:cTn>
                        </p:par>
                        <p:par>
                          <p:cTn id="121" fill="hold">
                            <p:stCondLst>
                              <p:cond delay="390"/>
                            </p:stCondLst>
                            <p:childTnLst>
                              <p:par>
                                <p:cTn id="122" presetID="1" presetClass="entr" presetSubtype="0" fill="hold" nodeType="afterEffect">
                                  <p:stCondLst>
                                    <p:cond delay="0"/>
                                  </p:stCondLst>
                                  <p:childTnLst>
                                    <p:set>
                                      <p:cBhvr>
                                        <p:cTn id="123" dur="1" fill="hold">
                                          <p:stCondLst>
                                            <p:cond delay="9"/>
                                          </p:stCondLst>
                                        </p:cTn>
                                        <p:tgtEl>
                                          <p:spTgt spid="71"/>
                                        </p:tgtEl>
                                        <p:attrNameLst>
                                          <p:attrName>style.visibility</p:attrName>
                                        </p:attrNameLst>
                                      </p:cBhvr>
                                      <p:to>
                                        <p:strVal val="visible"/>
                                      </p:to>
                                    </p:set>
                                  </p:childTnLst>
                                </p:cTn>
                              </p:par>
                            </p:childTnLst>
                          </p:cTn>
                        </p:par>
                        <p:par>
                          <p:cTn id="124" fill="hold">
                            <p:stCondLst>
                              <p:cond delay="400"/>
                            </p:stCondLst>
                            <p:childTnLst>
                              <p:par>
                                <p:cTn id="125" presetID="1" presetClass="entr" presetSubtype="0" fill="hold" nodeType="afterEffect">
                                  <p:stCondLst>
                                    <p:cond delay="0"/>
                                  </p:stCondLst>
                                  <p:childTnLst>
                                    <p:set>
                                      <p:cBhvr>
                                        <p:cTn id="126" dur="1" fill="hold">
                                          <p:stCondLst>
                                            <p:cond delay="9"/>
                                          </p:stCondLst>
                                        </p:cTn>
                                        <p:tgtEl>
                                          <p:spTgt spid="72"/>
                                        </p:tgtEl>
                                        <p:attrNameLst>
                                          <p:attrName>style.visibility</p:attrName>
                                        </p:attrNameLst>
                                      </p:cBhvr>
                                      <p:to>
                                        <p:strVal val="visible"/>
                                      </p:to>
                                    </p:set>
                                  </p:childTnLst>
                                </p:cTn>
                              </p:par>
                            </p:childTnLst>
                          </p:cTn>
                        </p:par>
                        <p:par>
                          <p:cTn id="127" fill="hold">
                            <p:stCondLst>
                              <p:cond delay="410"/>
                            </p:stCondLst>
                            <p:childTnLst>
                              <p:par>
                                <p:cTn id="128" presetID="1" presetClass="entr" presetSubtype="0" fill="hold" nodeType="afterEffect">
                                  <p:stCondLst>
                                    <p:cond delay="0"/>
                                  </p:stCondLst>
                                  <p:childTnLst>
                                    <p:set>
                                      <p:cBhvr>
                                        <p:cTn id="129" dur="1" fill="hold">
                                          <p:stCondLst>
                                            <p:cond delay="9"/>
                                          </p:stCondLst>
                                        </p:cTn>
                                        <p:tgtEl>
                                          <p:spTgt spid="73"/>
                                        </p:tgtEl>
                                        <p:attrNameLst>
                                          <p:attrName>style.visibility</p:attrName>
                                        </p:attrNameLst>
                                      </p:cBhvr>
                                      <p:to>
                                        <p:strVal val="visible"/>
                                      </p:to>
                                    </p:set>
                                  </p:childTnLst>
                                </p:cTn>
                              </p:par>
                            </p:childTnLst>
                          </p:cTn>
                        </p:par>
                        <p:par>
                          <p:cTn id="130" fill="hold">
                            <p:stCondLst>
                              <p:cond delay="420"/>
                            </p:stCondLst>
                            <p:childTnLst>
                              <p:par>
                                <p:cTn id="131" presetID="1" presetClass="entr" presetSubtype="0" fill="hold" nodeType="afterEffect">
                                  <p:stCondLst>
                                    <p:cond delay="0"/>
                                  </p:stCondLst>
                                  <p:childTnLst>
                                    <p:set>
                                      <p:cBhvr>
                                        <p:cTn id="132" dur="1" fill="hold">
                                          <p:stCondLst>
                                            <p:cond delay="9"/>
                                          </p:stCondLst>
                                        </p:cTn>
                                        <p:tgtEl>
                                          <p:spTgt spid="74"/>
                                        </p:tgtEl>
                                        <p:attrNameLst>
                                          <p:attrName>style.visibility</p:attrName>
                                        </p:attrNameLst>
                                      </p:cBhvr>
                                      <p:to>
                                        <p:strVal val="visible"/>
                                      </p:to>
                                    </p:set>
                                  </p:childTnLst>
                                </p:cTn>
                              </p:par>
                            </p:childTnLst>
                          </p:cTn>
                        </p:par>
                        <p:par>
                          <p:cTn id="133" fill="hold">
                            <p:stCondLst>
                              <p:cond delay="430"/>
                            </p:stCondLst>
                            <p:childTnLst>
                              <p:par>
                                <p:cTn id="134" presetID="1" presetClass="entr" presetSubtype="0" fill="hold" nodeType="afterEffect">
                                  <p:stCondLst>
                                    <p:cond delay="0"/>
                                  </p:stCondLst>
                                  <p:childTnLst>
                                    <p:set>
                                      <p:cBhvr>
                                        <p:cTn id="135" dur="1" fill="hold">
                                          <p:stCondLst>
                                            <p:cond delay="9"/>
                                          </p:stCondLst>
                                        </p:cTn>
                                        <p:tgtEl>
                                          <p:spTgt spid="75"/>
                                        </p:tgtEl>
                                        <p:attrNameLst>
                                          <p:attrName>style.visibility</p:attrName>
                                        </p:attrNameLst>
                                      </p:cBhvr>
                                      <p:to>
                                        <p:strVal val="visible"/>
                                      </p:to>
                                    </p:set>
                                  </p:childTnLst>
                                </p:cTn>
                              </p:par>
                            </p:childTnLst>
                          </p:cTn>
                        </p:par>
                        <p:par>
                          <p:cTn id="136" fill="hold">
                            <p:stCondLst>
                              <p:cond delay="440"/>
                            </p:stCondLst>
                            <p:childTnLst>
                              <p:par>
                                <p:cTn id="137" presetID="1" presetClass="entr" presetSubtype="0" fill="hold" nodeType="afterEffect">
                                  <p:stCondLst>
                                    <p:cond delay="0"/>
                                  </p:stCondLst>
                                  <p:childTnLst>
                                    <p:set>
                                      <p:cBhvr>
                                        <p:cTn id="138" dur="1" fill="hold">
                                          <p:stCondLst>
                                            <p:cond delay="9"/>
                                          </p:stCondLst>
                                        </p:cTn>
                                        <p:tgtEl>
                                          <p:spTgt spid="76"/>
                                        </p:tgtEl>
                                        <p:attrNameLst>
                                          <p:attrName>style.visibility</p:attrName>
                                        </p:attrNameLst>
                                      </p:cBhvr>
                                      <p:to>
                                        <p:strVal val="visible"/>
                                      </p:to>
                                    </p:set>
                                  </p:childTnLst>
                                </p:cTn>
                              </p:par>
                            </p:childTnLst>
                          </p:cTn>
                        </p:par>
                        <p:par>
                          <p:cTn id="139" fill="hold">
                            <p:stCondLst>
                              <p:cond delay="450"/>
                            </p:stCondLst>
                            <p:childTnLst>
                              <p:par>
                                <p:cTn id="140" presetID="1" presetClass="entr" presetSubtype="0" fill="hold" nodeType="afterEffect">
                                  <p:stCondLst>
                                    <p:cond delay="0"/>
                                  </p:stCondLst>
                                  <p:childTnLst>
                                    <p:set>
                                      <p:cBhvr>
                                        <p:cTn id="141" dur="1" fill="hold">
                                          <p:stCondLst>
                                            <p:cond delay="9"/>
                                          </p:stCondLst>
                                        </p:cTn>
                                        <p:tgtEl>
                                          <p:spTgt spid="77"/>
                                        </p:tgtEl>
                                        <p:attrNameLst>
                                          <p:attrName>style.visibility</p:attrName>
                                        </p:attrNameLst>
                                      </p:cBhvr>
                                      <p:to>
                                        <p:strVal val="visible"/>
                                      </p:to>
                                    </p:set>
                                  </p:childTnLst>
                                </p:cTn>
                              </p:par>
                            </p:childTnLst>
                          </p:cTn>
                        </p:par>
                        <p:par>
                          <p:cTn id="142" fill="hold">
                            <p:stCondLst>
                              <p:cond delay="460"/>
                            </p:stCondLst>
                            <p:childTnLst>
                              <p:par>
                                <p:cTn id="143" presetID="1" presetClass="entr" presetSubtype="0" fill="hold" nodeType="afterEffect">
                                  <p:stCondLst>
                                    <p:cond delay="0"/>
                                  </p:stCondLst>
                                  <p:childTnLst>
                                    <p:set>
                                      <p:cBhvr>
                                        <p:cTn id="144" dur="1" fill="hold">
                                          <p:stCondLst>
                                            <p:cond delay="9"/>
                                          </p:stCondLst>
                                        </p:cTn>
                                        <p:tgtEl>
                                          <p:spTgt spid="78"/>
                                        </p:tgtEl>
                                        <p:attrNameLst>
                                          <p:attrName>style.visibility</p:attrName>
                                        </p:attrNameLst>
                                      </p:cBhvr>
                                      <p:to>
                                        <p:strVal val="visible"/>
                                      </p:to>
                                    </p:set>
                                  </p:childTnLst>
                                </p:cTn>
                              </p:par>
                            </p:childTnLst>
                          </p:cTn>
                        </p:par>
                        <p:par>
                          <p:cTn id="145" fill="hold">
                            <p:stCondLst>
                              <p:cond delay="470"/>
                            </p:stCondLst>
                            <p:childTnLst>
                              <p:par>
                                <p:cTn id="146" presetID="1" presetClass="entr" presetSubtype="0" fill="hold" nodeType="afterEffect">
                                  <p:stCondLst>
                                    <p:cond delay="0"/>
                                  </p:stCondLst>
                                  <p:childTnLst>
                                    <p:set>
                                      <p:cBhvr>
                                        <p:cTn id="147" dur="1" fill="hold">
                                          <p:stCondLst>
                                            <p:cond delay="9"/>
                                          </p:stCondLst>
                                        </p:cTn>
                                        <p:tgtEl>
                                          <p:spTgt spid="79"/>
                                        </p:tgtEl>
                                        <p:attrNameLst>
                                          <p:attrName>style.visibility</p:attrName>
                                        </p:attrNameLst>
                                      </p:cBhvr>
                                      <p:to>
                                        <p:strVal val="visible"/>
                                      </p:to>
                                    </p:set>
                                  </p:childTnLst>
                                </p:cTn>
                              </p:par>
                            </p:childTnLst>
                          </p:cTn>
                        </p:par>
                        <p:par>
                          <p:cTn id="148" fill="hold">
                            <p:stCondLst>
                              <p:cond delay="480"/>
                            </p:stCondLst>
                            <p:childTnLst>
                              <p:par>
                                <p:cTn id="149" presetID="1" presetClass="entr" presetSubtype="0" fill="hold" nodeType="afterEffect">
                                  <p:stCondLst>
                                    <p:cond delay="0"/>
                                  </p:stCondLst>
                                  <p:childTnLst>
                                    <p:set>
                                      <p:cBhvr>
                                        <p:cTn id="150" dur="1" fill="hold">
                                          <p:stCondLst>
                                            <p:cond delay="9"/>
                                          </p:stCondLst>
                                        </p:cTn>
                                        <p:tgtEl>
                                          <p:spTgt spid="80"/>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9"/>
                                          </p:stCondLst>
                                        </p:cTn>
                                        <p:tgtEl>
                                          <p:spTgt spid="8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4" presetClass="entr" presetSubtype="32" fill="hold" grpId="0" nodeType="clickEffect">
                                  <p:stCondLst>
                                    <p:cond delay="0"/>
                                  </p:stCondLst>
                                  <p:childTnLst>
                                    <p:set>
                                      <p:cBhvr>
                                        <p:cTn id="156" dur="1" fill="hold">
                                          <p:stCondLst>
                                            <p:cond delay="0"/>
                                          </p:stCondLst>
                                        </p:cTn>
                                        <p:tgtEl>
                                          <p:spTgt spid="57"/>
                                        </p:tgtEl>
                                        <p:attrNameLst>
                                          <p:attrName>style.visibility</p:attrName>
                                        </p:attrNameLst>
                                      </p:cBhvr>
                                      <p:to>
                                        <p:strVal val="visible"/>
                                      </p:to>
                                    </p:set>
                                    <p:animEffect transition="in" filter="box(out)">
                                      <p:cBhvr>
                                        <p:cTn id="157" dur="500"/>
                                        <p:tgtEl>
                                          <p:spTgt spid="57"/>
                                        </p:tgtEl>
                                      </p:cBhvr>
                                    </p:animEffec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58"/>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אליפסה 1">
            <a:extLst>
              <a:ext uri="{FF2B5EF4-FFF2-40B4-BE49-F238E27FC236}">
                <a16:creationId xmlns:a16="http://schemas.microsoft.com/office/drawing/2014/main" id="{4C9C6A1D-466D-4540-8676-2D4D5F5D1FA0}"/>
              </a:ext>
            </a:extLst>
          </p:cNvPr>
          <p:cNvSpPr/>
          <p:nvPr/>
        </p:nvSpPr>
        <p:spPr>
          <a:xfrm>
            <a:off x="1999166" y="1133745"/>
            <a:ext cx="5112038" cy="5112038"/>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אליפסה 81">
            <a:extLst>
              <a:ext uri="{FF2B5EF4-FFF2-40B4-BE49-F238E27FC236}">
                <a16:creationId xmlns:a16="http://schemas.microsoft.com/office/drawing/2014/main" id="{842175CA-1493-4577-84CF-75736E69D4B8}"/>
              </a:ext>
            </a:extLst>
          </p:cNvPr>
          <p:cNvSpPr/>
          <p:nvPr/>
        </p:nvSpPr>
        <p:spPr>
          <a:xfrm>
            <a:off x="3203196" y="2337775"/>
            <a:ext cx="2703978" cy="27039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Picture 2" descr="×ª××¦××ª ×ª××× × ×¢×××¨ âªtwitter logo png transparentâ¬â">
            <a:extLst>
              <a:ext uri="{FF2B5EF4-FFF2-40B4-BE49-F238E27FC236}">
                <a16:creationId xmlns:a16="http://schemas.microsoft.com/office/drawing/2014/main" id="{B1D5B633-59CD-441D-851D-C85FE3FF82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93466" y="1482533"/>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ª××¦××ª ×ª××× × ×¢×××¨ âªtwitter logo png transparentâ¬â">
            <a:extLst>
              <a:ext uri="{FF2B5EF4-FFF2-40B4-BE49-F238E27FC236}">
                <a16:creationId xmlns:a16="http://schemas.microsoft.com/office/drawing/2014/main" id="{D59C812E-9175-4745-9DF4-F19B169BFCA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51719" y="1461937"/>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ª××¦××ª ×ª××× × ×¢×××¨ âªtwitter logo png transparentâ¬â">
            <a:extLst>
              <a:ext uri="{FF2B5EF4-FFF2-40B4-BE49-F238E27FC236}">
                <a16:creationId xmlns:a16="http://schemas.microsoft.com/office/drawing/2014/main" id="{DCB64B38-0F1D-4A66-AB08-421FD6BD7B0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90490" y="1913143"/>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ª××¦××ª ×ª××× × ×¢×××¨ âªtwitter logo png transparentâ¬â">
            <a:extLst>
              <a:ext uri="{FF2B5EF4-FFF2-40B4-BE49-F238E27FC236}">
                <a16:creationId xmlns:a16="http://schemas.microsoft.com/office/drawing/2014/main" id="{7F6EF7C4-5966-4BFB-BDB5-9403D5036F2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29262" y="2364348"/>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ª××¦××ª ×ª××× × ×¢×××¨ âªtwitter logo png transparentâ¬â">
            <a:extLst>
              <a:ext uri="{FF2B5EF4-FFF2-40B4-BE49-F238E27FC236}">
                <a16:creationId xmlns:a16="http://schemas.microsoft.com/office/drawing/2014/main" id="{DF410180-587B-461F-A75A-FECE10E292B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70522" y="414127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ª××¦××ª ×ª××× × ×¢×××¨ âªtwitter logo png transparentâ¬â">
            <a:extLst>
              <a:ext uri="{FF2B5EF4-FFF2-40B4-BE49-F238E27FC236}">
                <a16:creationId xmlns:a16="http://schemas.microsoft.com/office/drawing/2014/main" id="{DEB22EFD-E9C1-4BD7-BE22-349F8FF7A87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43575" y="5021144"/>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ª××¦××ª ×ª××× × ×¢×××¨ âªtwitter logo png transparentâ¬â">
            <a:extLst>
              <a:ext uri="{FF2B5EF4-FFF2-40B4-BE49-F238E27FC236}">
                <a16:creationId xmlns:a16="http://schemas.microsoft.com/office/drawing/2014/main" id="{F4D9266A-493F-4E3D-8019-394D49DCBE8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65698" y="485543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ª××¦××ª ×ª××× × ×¢×××¨ âªtwitter logo png transparentâ¬â">
            <a:extLst>
              <a:ext uri="{FF2B5EF4-FFF2-40B4-BE49-F238E27FC236}">
                <a16:creationId xmlns:a16="http://schemas.microsoft.com/office/drawing/2014/main" id="{EB26A206-A5BC-4E8F-848B-849A262B19E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87821" y="4689726"/>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ª××¦××ª ×ª××× × ×¢×××¨ âªtwitter logo png transparentâ¬â">
            <a:extLst>
              <a:ext uri="{FF2B5EF4-FFF2-40B4-BE49-F238E27FC236}">
                <a16:creationId xmlns:a16="http://schemas.microsoft.com/office/drawing/2014/main" id="{51F970E5-A9B0-40C0-A1CA-3954154DAF4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49551" y="392393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ª××¦××ª ×ª××× × ×¢×××¨ âªtwitter logo png transparentâ¬â">
            <a:extLst>
              <a:ext uri="{FF2B5EF4-FFF2-40B4-BE49-F238E27FC236}">
                <a16:creationId xmlns:a16="http://schemas.microsoft.com/office/drawing/2014/main" id="{415D43BC-CD12-422F-BC6B-833F46817F1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79586" y="2706945"/>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ª××¦××ª ×ª××× × ×¢×××¨ âªfacebook logo png transparentâ¬â">
            <a:extLst>
              <a:ext uri="{FF2B5EF4-FFF2-40B4-BE49-F238E27FC236}">
                <a16:creationId xmlns:a16="http://schemas.microsoft.com/office/drawing/2014/main" id="{20B3DD80-18D7-4E3F-95E8-010331CC421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18059" y="2053270"/>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ª××¦××ª ×ª××× × ×¢×××¨ âªfacebook logo png transparentâ¬â">
            <a:extLst>
              <a:ext uri="{FF2B5EF4-FFF2-40B4-BE49-F238E27FC236}">
                <a16:creationId xmlns:a16="http://schemas.microsoft.com/office/drawing/2014/main" id="{F40290CD-84CA-478B-8638-FF880278553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85705" y="5585251"/>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ª××¦××ª ×ª××× × ×¢×××¨ âªfacebook logo png transparentâ¬â">
            <a:extLst>
              <a:ext uri="{FF2B5EF4-FFF2-40B4-BE49-F238E27FC236}">
                <a16:creationId xmlns:a16="http://schemas.microsoft.com/office/drawing/2014/main" id="{33467AA5-DF81-4413-BA55-7FAC6D24CDE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75490" y="5149764"/>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ª××¦××ª ×ª××× × ×¢×××¨ âªfacebook logo png transparentâ¬â">
            <a:extLst>
              <a:ext uri="{FF2B5EF4-FFF2-40B4-BE49-F238E27FC236}">
                <a16:creationId xmlns:a16="http://schemas.microsoft.com/office/drawing/2014/main" id="{6FCAF878-67E2-4A50-90DD-589AEA87AD1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84688" y="4129299"/>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ª××¦××ª ×ª××× × ×¢×××¨ âªfacebook logo png transparentâ¬â">
            <a:extLst>
              <a:ext uri="{FF2B5EF4-FFF2-40B4-BE49-F238E27FC236}">
                <a16:creationId xmlns:a16="http://schemas.microsoft.com/office/drawing/2014/main" id="{22CD7278-5331-4890-8A9C-33F51B68AD8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29341" y="3393255"/>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ª××¦××ª ×ª××× × ×¢×××¨ âªfacebook logo png transparentâ¬â">
            <a:extLst>
              <a:ext uri="{FF2B5EF4-FFF2-40B4-BE49-F238E27FC236}">
                <a16:creationId xmlns:a16="http://schemas.microsoft.com/office/drawing/2014/main" id="{92D6FED9-7574-44F4-B35B-C56E4A5E135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95815" y="1704610"/>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ª××¦××ª ×ª××× × ×¢×××¨ âªfacebook logo png transparentâ¬â">
            <a:extLst>
              <a:ext uri="{FF2B5EF4-FFF2-40B4-BE49-F238E27FC236}">
                <a16:creationId xmlns:a16="http://schemas.microsoft.com/office/drawing/2014/main" id="{56473D41-1262-4BC2-A25D-CAF1A44783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0792" y="2640575"/>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ª××¦××ª ×ª××× × ×¢×××¨ âªfacebook logo png transparentâ¬â">
            <a:extLst>
              <a:ext uri="{FF2B5EF4-FFF2-40B4-BE49-F238E27FC236}">
                <a16:creationId xmlns:a16="http://schemas.microsoft.com/office/drawing/2014/main" id="{5E938E96-06A5-4C3B-B204-F9F2DCF49EF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8583" y="459888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ª××¦××ª ×ª××× × ×¢×××¨ âªtwitter logo png transparentâ¬â">
            <a:extLst>
              <a:ext uri="{FF2B5EF4-FFF2-40B4-BE49-F238E27FC236}">
                <a16:creationId xmlns:a16="http://schemas.microsoft.com/office/drawing/2014/main" id="{3D7009EA-7553-47C8-8888-CF094BA983D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02601" y="1712820"/>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ª××¦××ª ×ª××× × ×¢×××¨ âªtwitter logo png transparentâ¬â">
            <a:extLst>
              <a:ext uri="{FF2B5EF4-FFF2-40B4-BE49-F238E27FC236}">
                <a16:creationId xmlns:a16="http://schemas.microsoft.com/office/drawing/2014/main" id="{CCBB1F38-BB06-4FB0-9E8D-44160A9B6C5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34555" y="5008411"/>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ª××¦××ª ×ª××× × ×¢×××¨ âªtwitter logo png transparentâ¬â">
            <a:extLst>
              <a:ext uri="{FF2B5EF4-FFF2-40B4-BE49-F238E27FC236}">
                <a16:creationId xmlns:a16="http://schemas.microsoft.com/office/drawing/2014/main" id="{5FF9871F-2808-4DCF-A58E-4D1007BF2B8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76964" y="335658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ª××¦××ª ×ª××× × ×¢×××¨ âªfacebook logo png transparentâ¬â">
            <a:extLst>
              <a:ext uri="{FF2B5EF4-FFF2-40B4-BE49-F238E27FC236}">
                <a16:creationId xmlns:a16="http://schemas.microsoft.com/office/drawing/2014/main" id="{3FC4D6CF-3D05-465C-A21F-4F207CB9CA0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49894" y="2333308"/>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ª××¦××ª ×ª××× × ×¢×××¨ âªfacebook logo png transparentâ¬â">
            <a:extLst>
              <a:ext uri="{FF2B5EF4-FFF2-40B4-BE49-F238E27FC236}">
                <a16:creationId xmlns:a16="http://schemas.microsoft.com/office/drawing/2014/main" id="{431BC95B-5A48-4733-921C-FE226CD052B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70666" y="224334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ª××¦××ª ×ª××× × ×¢×××¨ âªfacebook logo png transparentâ¬â">
            <a:extLst>
              <a:ext uri="{FF2B5EF4-FFF2-40B4-BE49-F238E27FC236}">
                <a16:creationId xmlns:a16="http://schemas.microsoft.com/office/drawing/2014/main" id="{CB24C801-9D74-4793-A87D-EF9563B05B1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91437" y="2153377"/>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ª××¦××ª ×ª××× × ×¢×××¨ âªfacebook logo png transparentâ¬â">
            <a:extLst>
              <a:ext uri="{FF2B5EF4-FFF2-40B4-BE49-F238E27FC236}">
                <a16:creationId xmlns:a16="http://schemas.microsoft.com/office/drawing/2014/main" id="{466303D1-C766-4731-B005-64C259E9968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12209" y="206341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ª××¦××ª ×ª××× × ×¢×××¨ âªfacebook logo png transparentâ¬â">
            <a:extLst>
              <a:ext uri="{FF2B5EF4-FFF2-40B4-BE49-F238E27FC236}">
                <a16:creationId xmlns:a16="http://schemas.microsoft.com/office/drawing/2014/main" id="{A1E82ACC-098F-4C93-A499-B7508FC44FD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00847" y="4596377"/>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ª××¦××ª ×ª××× × ×¢×××¨ âªfacebook logo png transparentâ¬â">
            <a:extLst>
              <a:ext uri="{FF2B5EF4-FFF2-40B4-BE49-F238E27FC236}">
                <a16:creationId xmlns:a16="http://schemas.microsoft.com/office/drawing/2014/main" id="{CF0BFE37-1F5B-4183-97BA-1AED1027EF4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33947" y="4655531"/>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ª××¦××ª ×ª××× × ×¢×××¨ âªtwitter logo png transparentâ¬â">
            <a:extLst>
              <a:ext uri="{FF2B5EF4-FFF2-40B4-BE49-F238E27FC236}">
                <a16:creationId xmlns:a16="http://schemas.microsoft.com/office/drawing/2014/main" id="{5543B072-CAB0-4565-9DD9-B7071F28936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808437" y="3160694"/>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ª××¦××ª ×ª××× × ×¢×××¨ âªtwitter logo png transparentâ¬â">
            <a:extLst>
              <a:ext uri="{FF2B5EF4-FFF2-40B4-BE49-F238E27FC236}">
                <a16:creationId xmlns:a16="http://schemas.microsoft.com/office/drawing/2014/main" id="{CC89D5EC-265C-4FE4-8336-B5C27B09B16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361990" y="296987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ª××¦××ª ×ª××× × ×¢×××¨ âªfacebook logo png transparentâ¬â">
            <a:extLst>
              <a:ext uri="{FF2B5EF4-FFF2-40B4-BE49-F238E27FC236}">
                <a16:creationId xmlns:a16="http://schemas.microsoft.com/office/drawing/2014/main" id="{39515E7A-3C32-4683-B879-470CB37A8DD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97978" y="3739042"/>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ª××¦××ª ×ª××× × ×¢×××¨ âªfacebook logo png transparentâ¬â">
            <a:extLst>
              <a:ext uri="{FF2B5EF4-FFF2-40B4-BE49-F238E27FC236}">
                <a16:creationId xmlns:a16="http://schemas.microsoft.com/office/drawing/2014/main" id="{86919C85-9034-494E-9F68-687ED01DEDC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49092" y="3896030"/>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ª××¦××ª ×ª××× × ×¢×××¨ âªfacebook logo png transparentâ¬â">
            <a:extLst>
              <a:ext uri="{FF2B5EF4-FFF2-40B4-BE49-F238E27FC236}">
                <a16:creationId xmlns:a16="http://schemas.microsoft.com/office/drawing/2014/main" id="{E0326014-2951-4366-AD41-306CB2EDEE0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60410" y="1244477"/>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ª××¦××ª ×ª××× × ×¢×××¨ âªfacebook logo png transparent grayâ¬â">
            <a:extLst>
              <a:ext uri="{FF2B5EF4-FFF2-40B4-BE49-F238E27FC236}">
                <a16:creationId xmlns:a16="http://schemas.microsoft.com/office/drawing/2014/main" id="{370E60F7-8AEC-4576-A086-E2EFC7416C4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1718" y="3119581"/>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ª××¦××ª ×ª××× × ×¢×××¨ âªfacebook logo png transparent grayâ¬â">
            <a:extLst>
              <a:ext uri="{FF2B5EF4-FFF2-40B4-BE49-F238E27FC236}">
                <a16:creationId xmlns:a16="http://schemas.microsoft.com/office/drawing/2014/main" id="{5BBBDCD8-DFE6-4D7B-A19D-3AD1B5C097F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35545" y="3103920"/>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ª××¦××ª ×ª××× × ×¢×××¨ âªfacebook logo png transparent grayâ¬â">
            <a:extLst>
              <a:ext uri="{FF2B5EF4-FFF2-40B4-BE49-F238E27FC236}">
                <a16:creationId xmlns:a16="http://schemas.microsoft.com/office/drawing/2014/main" id="{5B583D23-EF31-4026-9AE5-BAFBC37CAE5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84576" y="3863107"/>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ª××¦××ª ×ª××× × ×¢×××¨ âªfacebook logo png transparent grayâ¬â">
            <a:extLst>
              <a:ext uri="{FF2B5EF4-FFF2-40B4-BE49-F238E27FC236}">
                <a16:creationId xmlns:a16="http://schemas.microsoft.com/office/drawing/2014/main" id="{1464D1D4-432D-437D-ACDD-70FB1EC3BFC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81284" y="2438607"/>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ª××¦××ª ×ª××× × ×¢×××¨ âªtwitter logo png transparent grayâ¬â">
            <a:extLst>
              <a:ext uri="{FF2B5EF4-FFF2-40B4-BE49-F238E27FC236}">
                <a16:creationId xmlns:a16="http://schemas.microsoft.com/office/drawing/2014/main" id="{13F8F1F0-CEEC-4983-948C-18D34FC5422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836693" y="3701114"/>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0" descr="×ª××¦××ª ×ª××× × ×¢×××¨ âªtwitter logo png transparent grayâ¬â">
            <a:extLst>
              <a:ext uri="{FF2B5EF4-FFF2-40B4-BE49-F238E27FC236}">
                <a16:creationId xmlns:a16="http://schemas.microsoft.com/office/drawing/2014/main" id="{E15F8643-F750-43BA-BB07-47322411550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49465" y="4310919"/>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 descr="×ª××¦××ª ×ª××× × ×¢×××¨ âªtwitter logo png transparent grayâ¬â">
            <a:extLst>
              <a:ext uri="{FF2B5EF4-FFF2-40B4-BE49-F238E27FC236}">
                <a16:creationId xmlns:a16="http://schemas.microsoft.com/office/drawing/2014/main" id="{C257990C-DC3F-4600-9200-339BFF615C9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57752" y="3651970"/>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ª××¦××ª ×ª××× × ×¢×××¨ âªfacebook logo png transparent grayâ¬â">
            <a:extLst>
              <a:ext uri="{FF2B5EF4-FFF2-40B4-BE49-F238E27FC236}">
                <a16:creationId xmlns:a16="http://schemas.microsoft.com/office/drawing/2014/main" id="{D8E24EF1-5D8A-497A-A12E-D9A2CBB4419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18623" y="3440578"/>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0" descr="×ª××¦××ª ×ª××× × ×¢×××¨ âªtwitter logo png transparent grayâ¬â">
            <a:extLst>
              <a:ext uri="{FF2B5EF4-FFF2-40B4-BE49-F238E27FC236}">
                <a16:creationId xmlns:a16="http://schemas.microsoft.com/office/drawing/2014/main" id="{A9C786F4-E5CE-4F2F-8999-890DE7CEBB7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57585" y="4218499"/>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ª××¦××ª ×ª××× × ×¢×××¨ âªfacebook logo png transparent grayâ¬â">
            <a:extLst>
              <a:ext uri="{FF2B5EF4-FFF2-40B4-BE49-F238E27FC236}">
                <a16:creationId xmlns:a16="http://schemas.microsoft.com/office/drawing/2014/main" id="{6834AD0B-6BD7-41A5-B5AB-77978B480A3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2351" y="3850514"/>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ª××¦××ª ×ª××× × ×¢×××¨ âªfacebook logo png transparent grayâ¬â">
            <a:extLst>
              <a:ext uri="{FF2B5EF4-FFF2-40B4-BE49-F238E27FC236}">
                <a16:creationId xmlns:a16="http://schemas.microsoft.com/office/drawing/2014/main" id="{8124F606-577D-4F4F-8A39-F33EDFA1292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899" y="4021480"/>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descr="×ª××¦××ª ×ª××× × ×¢×××¨ âªtwitter logo png transparent grayâ¬â">
            <a:extLst>
              <a:ext uri="{FF2B5EF4-FFF2-40B4-BE49-F238E27FC236}">
                <a16:creationId xmlns:a16="http://schemas.microsoft.com/office/drawing/2014/main" id="{3E14D269-01F9-491A-8BC8-ED90678BE7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284576" y="3357671"/>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ª××¦××ª ×ª××× × ×¢×××¨ âªfacebook logo png transparent grayâ¬â">
            <a:extLst>
              <a:ext uri="{FF2B5EF4-FFF2-40B4-BE49-F238E27FC236}">
                <a16:creationId xmlns:a16="http://schemas.microsoft.com/office/drawing/2014/main" id="{4F9FAA78-6EF2-4739-AA00-C54E05D8818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44934" y="2884993"/>
            <a:ext cx="505162" cy="50516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0" descr="×ª××¦××ª ×ª××× × ×¢×××¨ âªtwitter logo png transparent grayâ¬â">
            <a:extLst>
              <a:ext uri="{FF2B5EF4-FFF2-40B4-BE49-F238E27FC236}">
                <a16:creationId xmlns:a16="http://schemas.microsoft.com/office/drawing/2014/main" id="{DF6613D1-F985-4BDB-867E-133E6739412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50002" y="3224832"/>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ª××¦××ª ×ª××× × ×¢×××¨ âªtwitter logo png transparent grayâ¬â">
            <a:extLst>
              <a:ext uri="{FF2B5EF4-FFF2-40B4-BE49-F238E27FC236}">
                <a16:creationId xmlns:a16="http://schemas.microsoft.com/office/drawing/2014/main" id="{DCEECB27-B38E-4C95-AF8D-4FB329E22DC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30219" y="2797249"/>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8" descr="×ª××× × ×§×©××¨×">
            <a:extLst>
              <a:ext uri="{FF2B5EF4-FFF2-40B4-BE49-F238E27FC236}">
                <a16:creationId xmlns:a16="http://schemas.microsoft.com/office/drawing/2014/main" id="{CE2AD788-5A25-40A7-B649-4C35C7F3DBA9}"/>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79256" y="2787715"/>
            <a:ext cx="503675" cy="50367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8" descr="×ª××× × ×§×©××¨×">
            <a:extLst>
              <a:ext uri="{FF2B5EF4-FFF2-40B4-BE49-F238E27FC236}">
                <a16:creationId xmlns:a16="http://schemas.microsoft.com/office/drawing/2014/main" id="{D369CF0D-C54A-477F-8134-9EB4DCC54FF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15293" y="3509029"/>
            <a:ext cx="503675" cy="50367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8" descr="×ª××× × ×§×©××¨×">
            <a:extLst>
              <a:ext uri="{FF2B5EF4-FFF2-40B4-BE49-F238E27FC236}">
                <a16:creationId xmlns:a16="http://schemas.microsoft.com/office/drawing/2014/main" id="{17371F09-191C-4A87-BA8B-082BC1E5C9C5}"/>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83228" y="3845260"/>
            <a:ext cx="503675" cy="503675"/>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8" descr="×ª××× × ×§×©××¨×">
            <a:extLst>
              <a:ext uri="{FF2B5EF4-FFF2-40B4-BE49-F238E27FC236}">
                <a16:creationId xmlns:a16="http://schemas.microsoft.com/office/drawing/2014/main" id="{90341E99-34BE-4B91-B3BC-C5DBFB6D5E4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04607" y="3428116"/>
            <a:ext cx="503675" cy="50367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ª××¦××ª ×ª××× × ×¢×××¨ âªtwitter logo png transparent grayâ¬â">
            <a:extLst>
              <a:ext uri="{FF2B5EF4-FFF2-40B4-BE49-F238E27FC236}">
                <a16:creationId xmlns:a16="http://schemas.microsoft.com/office/drawing/2014/main" id="{8034592B-6908-4EDE-9F95-C681A4B4340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76752" y="3527268"/>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ª××¦××ª ×ª××× × ×¢×××¨ âªtwitter logo png transparent grayâ¬â">
            <a:extLst>
              <a:ext uri="{FF2B5EF4-FFF2-40B4-BE49-F238E27FC236}">
                <a16:creationId xmlns:a16="http://schemas.microsoft.com/office/drawing/2014/main" id="{5210762C-5487-4E46-84EB-FA9870990BF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87326" y="4218882"/>
            <a:ext cx="536038" cy="435115"/>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ª××× × ×§×©××¨×">
            <a:extLst>
              <a:ext uri="{FF2B5EF4-FFF2-40B4-BE49-F238E27FC236}">
                <a16:creationId xmlns:a16="http://schemas.microsoft.com/office/drawing/2014/main" id="{57C11B2F-F039-4E7E-A94E-EA902925DFA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480052" y="2982955"/>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ª××× × ×§×©××¨×">
            <a:extLst>
              <a:ext uri="{FF2B5EF4-FFF2-40B4-BE49-F238E27FC236}">
                <a16:creationId xmlns:a16="http://schemas.microsoft.com/office/drawing/2014/main" id="{D8BC9971-FB56-4189-980C-8F65397F5AC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32214" y="4121566"/>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ª××× × ×§×©××¨×">
            <a:extLst>
              <a:ext uri="{FF2B5EF4-FFF2-40B4-BE49-F238E27FC236}">
                <a16:creationId xmlns:a16="http://schemas.microsoft.com/office/drawing/2014/main" id="{40139A31-BA51-4167-8C8B-24E94D4B26C8}"/>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906661" y="539502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ª××× × ×§×©××¨×">
            <a:extLst>
              <a:ext uri="{FF2B5EF4-FFF2-40B4-BE49-F238E27FC236}">
                <a16:creationId xmlns:a16="http://schemas.microsoft.com/office/drawing/2014/main" id="{374B5EC4-6871-4D7D-B280-6CC7D42C567D}"/>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87853" y="5318534"/>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ª××× × ×§×©××¨×">
            <a:extLst>
              <a:ext uri="{FF2B5EF4-FFF2-40B4-BE49-F238E27FC236}">
                <a16:creationId xmlns:a16="http://schemas.microsoft.com/office/drawing/2014/main" id="{122204D4-8EEE-4751-A634-E91DAF9A8FF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388077" y="4541248"/>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ª××× × ×§×©××¨×">
            <a:extLst>
              <a:ext uri="{FF2B5EF4-FFF2-40B4-BE49-F238E27FC236}">
                <a16:creationId xmlns:a16="http://schemas.microsoft.com/office/drawing/2014/main" id="{45354B5F-B85C-4337-A136-74641FDC3D06}"/>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978477" y="283861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ª××× × ×§×©××¨×">
            <a:extLst>
              <a:ext uri="{FF2B5EF4-FFF2-40B4-BE49-F238E27FC236}">
                <a16:creationId xmlns:a16="http://schemas.microsoft.com/office/drawing/2014/main" id="{45CA653F-6C2F-47B5-85F9-CBE155C5ED14}"/>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746328" y="1471216"/>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ª××× × ×§×©××¨×">
            <a:extLst>
              <a:ext uri="{FF2B5EF4-FFF2-40B4-BE49-F238E27FC236}">
                <a16:creationId xmlns:a16="http://schemas.microsoft.com/office/drawing/2014/main" id="{C8F6C4E2-C0A1-4975-B55F-BF54F245C986}"/>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534612" y="439756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ª××× × ×§×©××¨×">
            <a:extLst>
              <a:ext uri="{FF2B5EF4-FFF2-40B4-BE49-F238E27FC236}">
                <a16:creationId xmlns:a16="http://schemas.microsoft.com/office/drawing/2014/main" id="{1BA56D42-EFE6-449B-A55B-6DAF9B74CED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227281" y="1703992"/>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ª××× × ×§×©××¨×">
            <a:extLst>
              <a:ext uri="{FF2B5EF4-FFF2-40B4-BE49-F238E27FC236}">
                <a16:creationId xmlns:a16="http://schemas.microsoft.com/office/drawing/2014/main" id="{FB89CA98-C8EA-45E8-BAF3-EBE44A668D9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029796" y="1766896"/>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8" descr="×ª××× × ×§×©××¨×">
            <a:extLst>
              <a:ext uri="{FF2B5EF4-FFF2-40B4-BE49-F238E27FC236}">
                <a16:creationId xmlns:a16="http://schemas.microsoft.com/office/drawing/2014/main" id="{F2866426-E6D8-4B82-8A14-8591ECA660BB}"/>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24692" y="3021267"/>
            <a:ext cx="503675" cy="50367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8" descr="×ª××× × ×§×©××¨×">
            <a:extLst>
              <a:ext uri="{FF2B5EF4-FFF2-40B4-BE49-F238E27FC236}">
                <a16:creationId xmlns:a16="http://schemas.microsoft.com/office/drawing/2014/main" id="{6B84124C-8ED5-4F9F-9AD8-ECCE927EDB56}"/>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06269" y="4545679"/>
            <a:ext cx="503675" cy="503675"/>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descr="×ª××¦××ª ×ª××× × ×¢×××¨ âªtwitter logo png transparent redâ¬â">
            <a:extLst>
              <a:ext uri="{FF2B5EF4-FFF2-40B4-BE49-F238E27FC236}">
                <a16:creationId xmlns:a16="http://schemas.microsoft.com/office/drawing/2014/main" id="{15200145-71A1-4254-A334-547A7602DD4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353034" y="5608328"/>
            <a:ext cx="473661" cy="384628"/>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ª××¦××ª ×ª××× × ×¢×××¨ âªfacebook logo png transparent redâ¬â">
            <a:extLst>
              <a:ext uri="{FF2B5EF4-FFF2-40B4-BE49-F238E27FC236}">
                <a16:creationId xmlns:a16="http://schemas.microsoft.com/office/drawing/2014/main" id="{5A35C64A-C2EF-453F-AEF8-44DD18A47A03}"/>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75119" y="5571285"/>
            <a:ext cx="459458" cy="458714"/>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ª××¦××ª ×ª××× × ×¢×××¨ âªtwitter logo png transparentâ¬â">
            <a:extLst>
              <a:ext uri="{FF2B5EF4-FFF2-40B4-BE49-F238E27FC236}">
                <a16:creationId xmlns:a16="http://schemas.microsoft.com/office/drawing/2014/main" id="{059A2AC2-FA81-4370-9ADB-CFBCF870003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84370" y="5409219"/>
            <a:ext cx="782845" cy="782845"/>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12" descr="×ª××¦××ª ×ª××× × ×¢×××¨ âªfacebook logo png transparentâ¬â">
            <a:extLst>
              <a:ext uri="{FF2B5EF4-FFF2-40B4-BE49-F238E27FC236}">
                <a16:creationId xmlns:a16="http://schemas.microsoft.com/office/drawing/2014/main" id="{562619A4-CB6A-4F46-87A5-E99934E4B43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4968" y="5569654"/>
            <a:ext cx="500141" cy="500141"/>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6" descr="×ª××× × ×§×©××¨×">
            <a:extLst>
              <a:ext uri="{FF2B5EF4-FFF2-40B4-BE49-F238E27FC236}">
                <a16:creationId xmlns:a16="http://schemas.microsoft.com/office/drawing/2014/main" id="{03D22736-3A2D-4409-A40F-484E333EA5D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355671" y="5526037"/>
            <a:ext cx="549210" cy="54921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4" descr="×ª××¦××ª ×ª××× × ×¢×××¨ âªred transparent instagram logo pngâ¬â">
            <a:extLst>
              <a:ext uri="{FF2B5EF4-FFF2-40B4-BE49-F238E27FC236}">
                <a16:creationId xmlns:a16="http://schemas.microsoft.com/office/drawing/2014/main" id="{F9A3ACBB-6FC9-4A94-B2A3-A20EAEEB3FC3}"/>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153387" y="5549213"/>
            <a:ext cx="503275" cy="502859"/>
          </a:xfrm>
          <a:prstGeom prst="ellipse">
            <a:avLst/>
          </a:prstGeom>
          <a:noFill/>
          <a:extLst>
            <a:ext uri="{909E8E84-426E-40DD-AFC4-6F175D3DCCD1}">
              <a14:hiddenFill xmlns:a14="http://schemas.microsoft.com/office/drawing/2010/main">
                <a:solidFill>
                  <a:srgbClr val="FFFFFF"/>
                </a:solidFill>
              </a14:hiddenFill>
            </a:ext>
          </a:extLst>
        </p:spPr>
      </p:pic>
      <p:pic>
        <p:nvPicPr>
          <p:cNvPr id="127" name="Picture 10" descr="×ª××¦××ª ×ª××× × ×¢×××¨ âªtwitter logo png transparent grayâ¬â">
            <a:extLst>
              <a:ext uri="{FF2B5EF4-FFF2-40B4-BE49-F238E27FC236}">
                <a16:creationId xmlns:a16="http://schemas.microsoft.com/office/drawing/2014/main" id="{DE6AF1D0-7698-4738-91E2-9484D8F60CC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10480" y="2880269"/>
            <a:ext cx="536038" cy="4351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קבוצה 2">
            <a:extLst>
              <a:ext uri="{FF2B5EF4-FFF2-40B4-BE49-F238E27FC236}">
                <a16:creationId xmlns:a16="http://schemas.microsoft.com/office/drawing/2014/main" id="{80DA510B-E341-493C-B04C-A366A1157FB0}"/>
              </a:ext>
            </a:extLst>
          </p:cNvPr>
          <p:cNvGrpSpPr/>
          <p:nvPr/>
        </p:nvGrpSpPr>
        <p:grpSpPr>
          <a:xfrm>
            <a:off x="254074" y="175090"/>
            <a:ext cx="8874726" cy="830997"/>
            <a:chOff x="254074" y="175090"/>
            <a:chExt cx="8874726" cy="830997"/>
          </a:xfrm>
        </p:grpSpPr>
        <p:sp>
          <p:nvSpPr>
            <p:cNvPr id="83" name="תיבת טקסט 82">
              <a:extLst>
                <a:ext uri="{FF2B5EF4-FFF2-40B4-BE49-F238E27FC236}">
                  <a16:creationId xmlns:a16="http://schemas.microsoft.com/office/drawing/2014/main" id="{30E1E113-4567-45CC-865B-86FB7F8222B7}"/>
                </a:ext>
              </a:extLst>
            </p:cNvPr>
            <p:cNvSpPr txBox="1"/>
            <p:nvPr/>
          </p:nvSpPr>
          <p:spPr>
            <a:xfrm>
              <a:off x="254074" y="175090"/>
              <a:ext cx="8874726" cy="830997"/>
            </a:xfrm>
            <a:prstGeom prst="rect">
              <a:avLst/>
            </a:prstGeom>
            <a:noFill/>
          </p:spPr>
          <p:txBody>
            <a:bodyPr wrap="square" rtlCol="1">
              <a:spAutoFit/>
            </a:bodyPr>
            <a:lstStyle/>
            <a:p>
              <a:pPr algn="ctr" rtl="0"/>
              <a:r>
                <a:rPr lang="en-US" sz="2400" b="1" dirty="0"/>
                <a:t>Sharing, Re-tweeting, Distributing in Groups (including        ,      ) </a:t>
              </a:r>
              <a:r>
                <a:rPr lang="en-US" sz="2400" b="1" dirty="0" smtClean="0"/>
                <a:t>Diverting </a:t>
              </a:r>
              <a:r>
                <a:rPr lang="en-US" sz="2400" b="1" dirty="0"/>
                <a:t>attention</a:t>
              </a:r>
              <a:endParaRPr lang="he-IL" sz="2400" b="1" dirty="0"/>
            </a:p>
          </p:txBody>
        </p:sp>
        <p:pic>
          <p:nvPicPr>
            <p:cNvPr id="1026" name="Picture 2" descr="×ª××¦××ª ×ª××× × ×¢×××¨ âªwhatsapp logoâ¬â">
              <a:extLst>
                <a:ext uri="{FF2B5EF4-FFF2-40B4-BE49-F238E27FC236}">
                  <a16:creationId xmlns:a16="http://schemas.microsoft.com/office/drawing/2014/main" id="{15825168-E091-49D2-95C1-23B12964616B}"/>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8048492" y="213008"/>
              <a:ext cx="548837" cy="459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ª××¦××ª ×ª××× × ×¢×××¨ âªtelegram logoâ¬â">
              <a:extLst>
                <a:ext uri="{FF2B5EF4-FFF2-40B4-BE49-F238E27FC236}">
                  <a16:creationId xmlns:a16="http://schemas.microsoft.com/office/drawing/2014/main" id="{3877EADF-DC21-4DCF-875E-5B286F11C7AD}"/>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7643178" y="264376"/>
              <a:ext cx="356663" cy="356663"/>
            </a:xfrm>
            <a:prstGeom prst="rect">
              <a:avLst/>
            </a:prstGeom>
            <a:noFill/>
            <a:extLst>
              <a:ext uri="{909E8E84-426E-40DD-AFC4-6F175D3DCCD1}">
                <a14:hiddenFill xmlns:a14="http://schemas.microsoft.com/office/drawing/2010/main">
                  <a:solidFill>
                    <a:srgbClr val="FFFFFF"/>
                  </a:solidFill>
                </a14:hiddenFill>
              </a:ext>
            </a:extLst>
          </p:spPr>
        </p:pic>
      </p:grpSp>
      <p:sp>
        <p:nvSpPr>
          <p:cNvPr id="85" name="תיבת טקסט 88">
            <a:extLst>
              <a:ext uri="{FF2B5EF4-FFF2-40B4-BE49-F238E27FC236}">
                <a16:creationId xmlns:a16="http://schemas.microsoft.com/office/drawing/2014/main" id="{3FAFA3A6-4073-4B95-A57A-531BB93F6910}"/>
              </a:ext>
            </a:extLst>
          </p:cNvPr>
          <p:cNvSpPr txBox="1"/>
          <p:nvPr/>
        </p:nvSpPr>
        <p:spPr>
          <a:xfrm>
            <a:off x="6011864" y="6104087"/>
            <a:ext cx="3147728" cy="461665"/>
          </a:xfrm>
          <a:prstGeom prst="rect">
            <a:avLst/>
          </a:prstGeom>
          <a:noFill/>
        </p:spPr>
        <p:txBody>
          <a:bodyPr wrap="square" rtlCol="1">
            <a:spAutoFit/>
          </a:bodyPr>
          <a:lstStyle/>
          <a:p>
            <a:pPr algn="ctr" rtl="0"/>
            <a:r>
              <a:rPr lang="en-US" sz="2400" b="1" dirty="0" smtClean="0"/>
              <a:t>Inside Messages</a:t>
            </a:r>
            <a:endParaRPr lang="he-IL" sz="2400" b="1" dirty="0"/>
          </a:p>
        </p:txBody>
      </p:sp>
      <p:sp>
        <p:nvSpPr>
          <p:cNvPr id="86" name="תיבת טקסט 96">
            <a:extLst>
              <a:ext uri="{FF2B5EF4-FFF2-40B4-BE49-F238E27FC236}">
                <a16:creationId xmlns:a16="http://schemas.microsoft.com/office/drawing/2014/main" id="{EC13BFED-FC9E-449A-BAE2-A18E76F5E5B8}"/>
              </a:ext>
            </a:extLst>
          </p:cNvPr>
          <p:cNvSpPr txBox="1"/>
          <p:nvPr/>
        </p:nvSpPr>
        <p:spPr>
          <a:xfrm>
            <a:off x="0" y="6183690"/>
            <a:ext cx="4095206" cy="461665"/>
          </a:xfrm>
          <a:prstGeom prst="rect">
            <a:avLst/>
          </a:prstGeom>
          <a:noFill/>
        </p:spPr>
        <p:txBody>
          <a:bodyPr wrap="square" rtlCol="1">
            <a:spAutoFit/>
          </a:bodyPr>
          <a:lstStyle/>
          <a:p>
            <a:pPr algn="l" rtl="0"/>
            <a:r>
              <a:rPr lang="en-US" sz="2400" b="1" dirty="0" smtClean="0"/>
              <a:t>Outside Messages</a:t>
            </a:r>
            <a:endParaRPr lang="he-IL" sz="2400" b="1" dirty="0"/>
          </a:p>
        </p:txBody>
      </p:sp>
    </p:spTree>
    <p:extLst>
      <p:ext uri="{BB962C8B-B14F-4D97-AF65-F5344CB8AC3E}">
        <p14:creationId xmlns:p14="http://schemas.microsoft.com/office/powerpoint/2010/main" val="2394068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423825"/>
            <a:ext cx="8928100" cy="1938992"/>
          </a:xfrm>
          <a:prstGeom prst="rect">
            <a:avLst/>
          </a:prstGeom>
          <a:noFill/>
          <a:ln w="9525">
            <a:noFill/>
            <a:miter lim="800000"/>
            <a:headEnd/>
            <a:tailEnd/>
          </a:ln>
        </p:spPr>
        <p:txBody>
          <a:bodyPr wrap="square" anchor="ctr">
            <a:spAutoFit/>
          </a:bodyPr>
          <a:lstStyle/>
          <a:p>
            <a:pPr lvl="0" algn="just" rtl="0">
              <a:defRPr/>
            </a:pPr>
            <a:r>
              <a:rPr lang="en-US" sz="2400" b="1" dirty="0">
                <a:solidFill>
                  <a:prstClr val="black"/>
                </a:solidFill>
                <a:latin typeface="Arial" panose="020B0604020202020204" pitchFamily="34" charset="0"/>
                <a:cs typeface="Arial" panose="020B0604020202020204" pitchFamily="34" charset="0"/>
              </a:rPr>
              <a:t>"… We understood </a:t>
            </a:r>
            <a:r>
              <a:rPr lang="en-US" sz="2400" b="1" dirty="0">
                <a:solidFill>
                  <a:prstClr val="black"/>
                </a:solidFill>
                <a:highlight>
                  <a:srgbClr val="FFFF00"/>
                </a:highlight>
                <a:latin typeface="Arial" panose="020B0604020202020204" pitchFamily="34" charset="0"/>
                <a:cs typeface="Arial" panose="020B0604020202020204" pitchFamily="34" charset="0"/>
              </a:rPr>
              <a:t>coordination</a:t>
            </a:r>
            <a:r>
              <a:rPr lang="en-US" sz="2400" b="1" dirty="0">
                <a:solidFill>
                  <a:prstClr val="black"/>
                </a:solidFill>
                <a:latin typeface="Arial" panose="020B0604020202020204" pitchFamily="34" charset="0"/>
                <a:cs typeface="Arial" panose="020B0604020202020204" pitchFamily="34" charset="0"/>
              </a:rPr>
              <a:t> to require an </a:t>
            </a:r>
            <a:r>
              <a:rPr lang="en-US" sz="2400" b="1" dirty="0">
                <a:solidFill>
                  <a:prstClr val="black"/>
                </a:solidFill>
                <a:highlight>
                  <a:srgbClr val="FFFF00"/>
                </a:highlight>
                <a:latin typeface="Arial" panose="020B0604020202020204" pitchFamily="34" charset="0"/>
                <a:cs typeface="Arial" panose="020B0604020202020204" pitchFamily="34" charset="0"/>
              </a:rPr>
              <a:t>agreement</a:t>
            </a:r>
            <a:r>
              <a:rPr lang="en-US" sz="2400" b="1" dirty="0">
                <a:solidFill>
                  <a:prstClr val="black"/>
                </a:solidFill>
                <a:latin typeface="Arial" panose="020B0604020202020204" pitchFamily="34" charset="0"/>
                <a:cs typeface="Arial" panose="020B0604020202020204" pitchFamily="34" charset="0"/>
              </a:rPr>
              <a:t> — </a:t>
            </a:r>
            <a:r>
              <a:rPr lang="en-US" sz="2400" b="1" dirty="0">
                <a:solidFill>
                  <a:prstClr val="black"/>
                </a:solidFill>
                <a:highlight>
                  <a:srgbClr val="FFFF00"/>
                </a:highlight>
                <a:latin typeface="Arial" panose="020B0604020202020204" pitchFamily="34" charset="0"/>
                <a:cs typeface="Arial" panose="020B0604020202020204" pitchFamily="34" charset="0"/>
              </a:rPr>
              <a:t>tacit or express</a:t>
            </a:r>
            <a:r>
              <a:rPr lang="en-US" sz="2400" b="1" dirty="0">
                <a:solidFill>
                  <a:prstClr val="black"/>
                </a:solidFill>
                <a:latin typeface="Arial" panose="020B0604020202020204" pitchFamily="34" charset="0"/>
                <a:cs typeface="Arial" panose="020B0604020202020204" pitchFamily="34" charset="0"/>
              </a:rPr>
              <a:t> — between the Trump Campaign and the Russian government </a:t>
            </a:r>
            <a:r>
              <a:rPr lang="en-US" sz="2400" b="1" dirty="0">
                <a:solidFill>
                  <a:prstClr val="black"/>
                </a:solidFill>
                <a:highlight>
                  <a:srgbClr val="FFFF00"/>
                </a:highlight>
                <a:latin typeface="Arial" panose="020B0604020202020204" pitchFamily="34" charset="0"/>
                <a:cs typeface="Arial" panose="020B0604020202020204" pitchFamily="34" charset="0"/>
              </a:rPr>
              <a:t>on election interference</a:t>
            </a:r>
            <a:r>
              <a:rPr lang="en-US" sz="2400" b="1" dirty="0">
                <a:solidFill>
                  <a:prstClr val="black"/>
                </a:solidFill>
                <a:latin typeface="Arial" panose="020B0604020202020204" pitchFamily="34" charset="0"/>
                <a:cs typeface="Arial" panose="020B0604020202020204" pitchFamily="34" charset="0"/>
              </a:rPr>
              <a:t>. That </a:t>
            </a:r>
            <a:r>
              <a:rPr lang="en-US" sz="2400" b="1" dirty="0">
                <a:solidFill>
                  <a:prstClr val="black"/>
                </a:solidFill>
                <a:highlight>
                  <a:srgbClr val="FFFF00"/>
                </a:highlight>
                <a:latin typeface="Arial" panose="020B0604020202020204" pitchFamily="34" charset="0"/>
                <a:cs typeface="Arial" panose="020B0604020202020204" pitchFamily="34" charset="0"/>
              </a:rPr>
              <a:t>requires more</a:t>
            </a:r>
            <a:r>
              <a:rPr lang="en-US" sz="2400" b="1" dirty="0">
                <a:solidFill>
                  <a:prstClr val="black"/>
                </a:solidFill>
                <a:latin typeface="Arial" panose="020B0604020202020204" pitchFamily="34" charset="0"/>
                <a:cs typeface="Arial" panose="020B0604020202020204" pitchFamily="34" charset="0"/>
              </a:rPr>
              <a:t> than the </a:t>
            </a:r>
            <a:r>
              <a:rPr lang="en-US" sz="2400" b="1" dirty="0">
                <a:solidFill>
                  <a:prstClr val="black"/>
                </a:solidFill>
                <a:highlight>
                  <a:srgbClr val="FFFF00"/>
                </a:highlight>
                <a:latin typeface="Arial" panose="020B0604020202020204" pitchFamily="34" charset="0"/>
                <a:cs typeface="Arial" panose="020B0604020202020204" pitchFamily="34" charset="0"/>
              </a:rPr>
              <a:t>two parties taking actions</a:t>
            </a:r>
            <a:r>
              <a:rPr lang="en-US" sz="2400" b="1" dirty="0">
                <a:solidFill>
                  <a:prstClr val="black"/>
                </a:solidFill>
                <a:latin typeface="Arial" panose="020B0604020202020204" pitchFamily="34" charset="0"/>
                <a:cs typeface="Arial" panose="020B0604020202020204" pitchFamily="34" charset="0"/>
              </a:rPr>
              <a:t> that </a:t>
            </a:r>
            <a:r>
              <a:rPr lang="en-US" sz="2400" b="1" dirty="0">
                <a:solidFill>
                  <a:prstClr val="black"/>
                </a:solidFill>
                <a:highlight>
                  <a:srgbClr val="FFFF00"/>
                </a:highlight>
                <a:latin typeface="Arial" panose="020B0604020202020204" pitchFamily="34" charset="0"/>
                <a:cs typeface="Arial" panose="020B0604020202020204" pitchFamily="34" charset="0"/>
              </a:rPr>
              <a:t>were informed by</a:t>
            </a:r>
            <a:r>
              <a:rPr lang="en-US" sz="2400" b="1" dirty="0">
                <a:solidFill>
                  <a:prstClr val="black"/>
                </a:solidFill>
                <a:latin typeface="Arial" panose="020B0604020202020204" pitchFamily="34" charset="0"/>
                <a:cs typeface="Arial" panose="020B0604020202020204" pitchFamily="34" charset="0"/>
              </a:rPr>
              <a:t> or </a:t>
            </a:r>
            <a:r>
              <a:rPr lang="en-US" sz="2400" b="1" dirty="0">
                <a:solidFill>
                  <a:prstClr val="black"/>
                </a:solidFill>
                <a:highlight>
                  <a:srgbClr val="FFFF00"/>
                </a:highlight>
                <a:latin typeface="Arial" panose="020B0604020202020204" pitchFamily="34" charset="0"/>
                <a:cs typeface="Arial" panose="020B0604020202020204" pitchFamily="34" charset="0"/>
              </a:rPr>
              <a:t>responsive to</a:t>
            </a:r>
            <a:r>
              <a:rPr lang="en-US" sz="2400" b="1" dirty="0">
                <a:solidFill>
                  <a:prstClr val="black"/>
                </a:solidFill>
                <a:latin typeface="Arial" panose="020B0604020202020204" pitchFamily="34" charset="0"/>
                <a:cs typeface="Arial" panose="020B0604020202020204" pitchFamily="34" charset="0"/>
              </a:rPr>
              <a:t> the </a:t>
            </a:r>
            <a:r>
              <a:rPr lang="en-US" sz="2400" b="1" dirty="0">
                <a:solidFill>
                  <a:prstClr val="black"/>
                </a:solidFill>
                <a:highlight>
                  <a:srgbClr val="FFFF00"/>
                </a:highlight>
                <a:latin typeface="Arial" panose="020B0604020202020204" pitchFamily="34" charset="0"/>
                <a:cs typeface="Arial" panose="020B0604020202020204" pitchFamily="34" charset="0"/>
              </a:rPr>
              <a:t>other’s actions</a:t>
            </a:r>
            <a:r>
              <a:rPr lang="en-US" sz="2400" b="1" dirty="0">
                <a:solidFill>
                  <a:prstClr val="black"/>
                </a:solidFill>
                <a:latin typeface="Arial" panose="020B0604020202020204" pitchFamily="34" charset="0"/>
                <a:cs typeface="Arial" panose="020B0604020202020204" pitchFamily="34" charset="0"/>
              </a:rPr>
              <a:t> or </a:t>
            </a:r>
            <a:r>
              <a:rPr lang="en-US" sz="2400" b="1" dirty="0">
                <a:solidFill>
                  <a:prstClr val="black"/>
                </a:solidFill>
                <a:highlight>
                  <a:srgbClr val="FFFF00"/>
                </a:highlight>
                <a:latin typeface="Arial" panose="020B0604020202020204" pitchFamily="34" charset="0"/>
                <a:cs typeface="Arial" panose="020B0604020202020204" pitchFamily="34" charset="0"/>
              </a:rPr>
              <a:t>interests</a:t>
            </a:r>
            <a:r>
              <a:rPr lang="en-US" sz="2400" b="1" dirty="0">
                <a:solidFill>
                  <a:prstClr val="black"/>
                </a:solidFill>
                <a:latin typeface="Arial" panose="020B0604020202020204" pitchFamily="34" charset="0"/>
                <a:cs typeface="Arial" panose="020B0604020202020204" pitchFamily="34" charset="0"/>
              </a:rPr>
              <a:t> …"</a:t>
            </a:r>
          </a:p>
        </p:txBody>
      </p:sp>
      <p:pic>
        <p:nvPicPr>
          <p:cNvPr id="6" name="Picture 2" descr="https://images-na.ssl-images-amazon.com/images/I/41uXOSwazfL._SX367_BO1,204,203,200_.jpg">
            <a:extLst>
              <a:ext uri="{FF2B5EF4-FFF2-40B4-BE49-F238E27FC236}">
                <a16:creationId xmlns:a16="http://schemas.microsoft.com/office/drawing/2014/main" id="{0C85BA32-D3F4-4ED2-8B47-BBEECB40737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21348" y="3739110"/>
            <a:ext cx="1919287" cy="2595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a:extLst>
              <a:ext uri="{FF2B5EF4-FFF2-40B4-BE49-F238E27FC236}">
                <a16:creationId xmlns:a16="http://schemas.microsoft.com/office/drawing/2014/main" id="{9971A50C-6E53-424E-964C-043B21F1591A}"/>
              </a:ext>
            </a:extLst>
          </p:cNvPr>
          <p:cNvSpPr txBox="1">
            <a:spLocks noChangeArrowheads="1"/>
          </p:cNvSpPr>
          <p:nvPr/>
        </p:nvSpPr>
        <p:spPr bwMode="auto">
          <a:xfrm>
            <a:off x="144328" y="4436675"/>
            <a:ext cx="6542907" cy="1015663"/>
          </a:xfrm>
          <a:prstGeom prst="rect">
            <a:avLst/>
          </a:prstGeom>
          <a:noFill/>
          <a:ln w="9525" algn="ctr">
            <a:noFill/>
            <a:miter lim="800000"/>
            <a:headEnd/>
            <a:tailEnd/>
          </a:ln>
        </p:spPr>
        <p:txBody>
          <a:bodyPr wrap="square">
            <a:spAutoFit/>
          </a:bodyPr>
          <a:lstStyle/>
          <a:p>
            <a:pPr lvl="0" algn="l" rtl="0">
              <a:defRPr/>
            </a:pPr>
            <a:r>
              <a:rPr lang="en-US" sz="2000" dirty="0">
                <a:solidFill>
                  <a:prstClr val="black"/>
                </a:solidFill>
                <a:latin typeface="Arial" panose="020B0604020202020204" pitchFamily="34" charset="0"/>
                <a:cs typeface="Arial" panose="020B0604020202020204" pitchFamily="34" charset="0"/>
              </a:rPr>
              <a:t>US Department of Justice, </a:t>
            </a:r>
            <a:r>
              <a:rPr lang="en-US" sz="2000" b="1" i="1" dirty="0">
                <a:solidFill>
                  <a:prstClr val="black"/>
                </a:solidFill>
                <a:latin typeface="Arial" panose="020B0604020202020204" pitchFamily="34" charset="0"/>
                <a:cs typeface="Arial" panose="020B0604020202020204" pitchFamily="34" charset="0"/>
              </a:rPr>
              <a:t>Report On The Investigation Into Russian Interference In The 2016 Presidential Election</a:t>
            </a:r>
            <a:r>
              <a:rPr lang="en-US" sz="2000" dirty="0">
                <a:solidFill>
                  <a:prstClr val="black"/>
                </a:solidFill>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1335953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ª××¦××ª ×ª××× × ×¢×××¨ âªus intelligence communityâ¬â">
            <a:extLst>
              <a:ext uri="{FF2B5EF4-FFF2-40B4-BE49-F238E27FC236}">
                <a16:creationId xmlns:a16="http://schemas.microsoft.com/office/drawing/2014/main" id="{3EC5CC1E-C00F-476C-83DE-A8E20048351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3407"/>
          <a:stretch/>
        </p:blipFill>
        <p:spPr bwMode="auto">
          <a:xfrm>
            <a:off x="115887" y="1939626"/>
            <a:ext cx="4365625" cy="28991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ª××¦××ª ×ª××× × ×¢×××¨ âªcyber attack critical infrastructureâ¬â">
            <a:extLst>
              <a:ext uri="{FF2B5EF4-FFF2-40B4-BE49-F238E27FC236}">
                <a16:creationId xmlns:a16="http://schemas.microsoft.com/office/drawing/2014/main" id="{292AB76C-A344-4C18-9601-255B3D9B535B}"/>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706937" y="1953898"/>
            <a:ext cx="4321175" cy="28705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18890" y="261844"/>
            <a:ext cx="8820151" cy="1143000"/>
          </a:xfrm>
          <a:prstGeom prst="rect">
            <a:avLst/>
          </a:prstGeom>
        </p:spPr>
        <p:txBody>
          <a:bodyPr anchor="ctr" anchorCtr="0"/>
          <a:lstStyle/>
          <a:p>
            <a:pPr lvl="0" algn="ctr" rtl="0">
              <a:spcBef>
                <a:spcPct val="0"/>
              </a:spcBef>
              <a:defRPr/>
            </a:pPr>
            <a:r>
              <a:rPr lang="en-US" sz="2600" b="1" dirty="0">
                <a:solidFill>
                  <a:prstClr val="black"/>
                </a:solidFill>
                <a:latin typeface="+mj-lt"/>
                <a:ea typeface="Tahoma" pitchFamily="34" charset="0"/>
              </a:rPr>
              <a:t>Why was the American National Security Community </a:t>
            </a:r>
            <a:r>
              <a:rPr lang="en-US" sz="2600" b="1" dirty="0" smtClean="0">
                <a:solidFill>
                  <a:prstClr val="black"/>
                </a:solidFill>
                <a:latin typeface="+mj-lt"/>
                <a:ea typeface="Tahoma" pitchFamily="34" charset="0"/>
              </a:rPr>
              <a:t>Surprised</a:t>
            </a:r>
            <a:r>
              <a:rPr lang="en-US" sz="2600" b="1" dirty="0">
                <a:solidFill>
                  <a:prstClr val="black"/>
                </a:solidFill>
                <a:latin typeface="+mj-lt"/>
                <a:ea typeface="Tahoma" pitchFamily="34" charset="0"/>
              </a:rPr>
              <a:t>?</a:t>
            </a:r>
            <a:endParaRPr lang="he-IL" sz="2600" b="1" dirty="0">
              <a:solidFill>
                <a:prstClr val="black"/>
              </a:solidFill>
              <a:latin typeface="+mj-lt"/>
              <a:ea typeface="Tahoma" pitchFamily="34" charset="0"/>
            </a:endParaRPr>
          </a:p>
        </p:txBody>
      </p:sp>
      <p:sp>
        <p:nvSpPr>
          <p:cNvPr id="18" name="Rectangle 3"/>
          <p:cNvSpPr txBox="1">
            <a:spLocks noChangeArrowheads="1"/>
          </p:cNvSpPr>
          <p:nvPr/>
        </p:nvSpPr>
        <p:spPr bwMode="auto">
          <a:xfrm>
            <a:off x="161925" y="5157788"/>
            <a:ext cx="8802688" cy="1150937"/>
          </a:xfrm>
          <a:prstGeom prst="rect">
            <a:avLst/>
          </a:prstGeom>
          <a:noFill/>
          <a:ln w="9525">
            <a:noFill/>
            <a:miter lim="800000"/>
            <a:headEnd/>
            <a:tailEnd/>
          </a:ln>
        </p:spPr>
        <p:txBody>
          <a:bodyPr/>
          <a:lstStyle/>
          <a:p>
            <a:pPr marL="0" lvl="1" algn="l" rtl="0" eaLnBrk="0" hangingPunct="0">
              <a:lnSpc>
                <a:spcPct val="90000"/>
              </a:lnSpc>
              <a:buSzPct val="75000"/>
              <a:defRPr/>
            </a:pPr>
            <a:r>
              <a:rPr lang="en-US" sz="2400" b="1" dirty="0">
                <a:solidFill>
                  <a:prstClr val="black"/>
                </a:solidFill>
              </a:rPr>
              <a:t>Difficulty in understanding the nature of the activity, due to a different perception of cyber; The connection between the "inside" and the "outside"; A legitimate problem creating the overall image; The result - a late warning and very limited action.</a:t>
            </a:r>
            <a:endParaRPr lang="he-IL" sz="2400" b="1" dirty="0">
              <a:solidFill>
                <a:prstClr val="black"/>
              </a:solidFill>
            </a:endParaRPr>
          </a:p>
        </p:txBody>
      </p:sp>
      <p:sp>
        <p:nvSpPr>
          <p:cNvPr id="16" name="מלבן 15">
            <a:extLst>
              <a:ext uri="{FF2B5EF4-FFF2-40B4-BE49-F238E27FC236}">
                <a16:creationId xmlns:a16="http://schemas.microsoft.com/office/drawing/2014/main" id="{E95F38D2-FCA1-450E-81F4-851B587A1E5A}"/>
              </a:ext>
            </a:extLst>
          </p:cNvPr>
          <p:cNvSpPr/>
          <p:nvPr/>
        </p:nvSpPr>
        <p:spPr>
          <a:xfrm>
            <a:off x="112196" y="1420515"/>
            <a:ext cx="4184987" cy="461665"/>
          </a:xfrm>
          <a:prstGeom prst="rect">
            <a:avLst/>
          </a:prstGeom>
        </p:spPr>
        <p:txBody>
          <a:bodyPr wrap="square">
            <a:spAutoFit/>
          </a:bodyPr>
          <a:lstStyle/>
          <a:p>
            <a:pPr lvl="0" algn="ctr" rtl="0">
              <a:defRPr/>
            </a:pPr>
            <a:r>
              <a:rPr lang="en-US" sz="2400" b="1" dirty="0">
                <a:ea typeface="Tahoma" pitchFamily="34" charset="0"/>
              </a:rPr>
              <a:t>Legal-Organizational Problem</a:t>
            </a:r>
            <a:endParaRPr lang="he-IL" sz="2400" b="1" dirty="0">
              <a:ea typeface="Tahoma" pitchFamily="34" charset="0"/>
            </a:endParaRPr>
          </a:p>
        </p:txBody>
      </p:sp>
      <p:sp>
        <p:nvSpPr>
          <p:cNvPr id="17" name="מלבן 16">
            <a:extLst>
              <a:ext uri="{FF2B5EF4-FFF2-40B4-BE49-F238E27FC236}">
                <a16:creationId xmlns:a16="http://schemas.microsoft.com/office/drawing/2014/main" id="{BC12B4F8-FEE8-4481-AEB8-296DC82126FB}"/>
              </a:ext>
            </a:extLst>
          </p:cNvPr>
          <p:cNvSpPr/>
          <p:nvPr/>
        </p:nvSpPr>
        <p:spPr>
          <a:xfrm>
            <a:off x="5275392" y="1476604"/>
            <a:ext cx="2699906" cy="461665"/>
          </a:xfrm>
          <a:prstGeom prst="rect">
            <a:avLst/>
          </a:prstGeom>
        </p:spPr>
        <p:txBody>
          <a:bodyPr wrap="none">
            <a:spAutoFit/>
          </a:bodyPr>
          <a:lstStyle/>
          <a:p>
            <a:pPr lvl="0" algn="l" rtl="0">
              <a:defRPr/>
            </a:pPr>
            <a:r>
              <a:rPr lang="en-US" sz="2400" b="1" dirty="0">
                <a:latin typeface="+mj-lt"/>
                <a:ea typeface="Tahoma" pitchFamily="34" charset="0"/>
              </a:rPr>
              <a:t>Perceptual Problem</a:t>
            </a:r>
            <a:endParaRPr lang="he-IL" sz="2400" b="1" dirty="0">
              <a:latin typeface="+mj-lt"/>
              <a:ea typeface="Tahoma" pitchFamily="34" charset="0"/>
            </a:endParaRPr>
          </a:p>
        </p:txBody>
      </p:sp>
      <p:sp>
        <p:nvSpPr>
          <p:cNvPr id="13" name="Title 1">
            <a:extLst>
              <a:ext uri="{FF2B5EF4-FFF2-40B4-BE49-F238E27FC236}">
                <a16:creationId xmlns:a16="http://schemas.microsoft.com/office/drawing/2014/main" id="{AB9C980A-AFA0-4A7B-BFE1-71C57C858C90}"/>
              </a:ext>
            </a:extLst>
          </p:cNvPr>
          <p:cNvSpPr txBox="1">
            <a:spLocks/>
          </p:cNvSpPr>
          <p:nvPr/>
        </p:nvSpPr>
        <p:spPr>
          <a:xfrm>
            <a:off x="5191978" y="1052831"/>
            <a:ext cx="2687891" cy="857250"/>
          </a:xfrm>
          <a:prstGeom prst="rect">
            <a:avLst/>
          </a:prstGeom>
        </p:spPr>
        <p:txBody>
          <a:bodyPr anchor="ctr" anchorCtr="0"/>
          <a:lstStyle/>
          <a:p>
            <a:pPr algn="ctr">
              <a:spcBef>
                <a:spcPct val="0"/>
              </a:spcBef>
              <a:defRPr/>
            </a:pPr>
            <a:endParaRPr lang="he-IL" b="1" dirty="0">
              <a:solidFill>
                <a:srgbClr val="000000"/>
              </a:solidFill>
              <a:latin typeface="Tahoma" pitchFamily="34" charset="0"/>
              <a:ea typeface="Tahoma" pitchFamily="34" charset="0"/>
              <a:cs typeface="Arial" panose="020B0604020202020204" pitchFamily="34" charset="0"/>
            </a:endParaRPr>
          </a:p>
        </p:txBody>
      </p:sp>
    </p:spTree>
    <p:extLst>
      <p:ext uri="{BB962C8B-B14F-4D97-AF65-F5344CB8AC3E}">
        <p14:creationId xmlns:p14="http://schemas.microsoft.com/office/powerpoint/2010/main" val="17495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the assault on intelligence">
            <a:extLst>
              <a:ext uri="{FF2B5EF4-FFF2-40B4-BE49-F238E27FC236}">
                <a16:creationId xmlns:a16="http://schemas.microsoft.com/office/drawing/2014/main" id="{7E5D0B09-200E-4AC1-BEB7-207F2A435A0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7424" y="3760253"/>
            <a:ext cx="1720071" cy="25994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484" name="Text Box 3"/>
          <p:cNvSpPr txBox="1">
            <a:spLocks noChangeArrowheads="1"/>
          </p:cNvSpPr>
          <p:nvPr/>
        </p:nvSpPr>
        <p:spPr bwMode="auto">
          <a:xfrm>
            <a:off x="144328" y="4459800"/>
            <a:ext cx="6819900" cy="707886"/>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Michael Hayden, </a:t>
            </a:r>
            <a:r>
              <a:rPr kumimoji="0" lang="en-US" sz="20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Assault on Intelligence: American National Security in An Age of Lies</a:t>
            </a:r>
            <a:r>
              <a:rPr kumimoji="0" lang="en-US" sz="20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p:txBody>
      </p:sp>
      <p:sp>
        <p:nvSpPr>
          <p:cNvPr id="6" name="Rectangle 2">
            <a:extLst>
              <a:ext uri="{FF2B5EF4-FFF2-40B4-BE49-F238E27FC236}">
                <a16:creationId xmlns:a16="http://schemas.microsoft.com/office/drawing/2014/main" id="{CB6DBCD1-E065-4120-816D-BB044093DA40}"/>
              </a:ext>
            </a:extLst>
          </p:cNvPr>
          <p:cNvSpPr>
            <a:spLocks noChangeArrowheads="1"/>
          </p:cNvSpPr>
          <p:nvPr/>
        </p:nvSpPr>
        <p:spPr bwMode="auto">
          <a:xfrm>
            <a:off x="99395" y="184076"/>
            <a:ext cx="8882680" cy="3416320"/>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the 1990s] we were preoccupied with the question of whether we are in the </a:t>
            </a:r>
            <a:r>
              <a:rPr lang="en-US" sz="2400" b="1" dirty="0">
                <a:solidFill>
                  <a:prstClr val="black"/>
                </a:solidFill>
                <a:highlight>
                  <a:srgbClr val="FFFF00"/>
                </a:highlight>
                <a:latin typeface="Arial" panose="020B0604020202020204" pitchFamily="34" charset="0"/>
                <a:cs typeface="Arial" panose="020B0604020202020204" pitchFamily="34" charset="0"/>
              </a:rPr>
              <a:t>cyber</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business or the </a:t>
            </a:r>
            <a:r>
              <a:rPr lang="en-US" sz="2400" b="1" dirty="0">
                <a:solidFill>
                  <a:prstClr val="black"/>
                </a:solidFill>
                <a:highlight>
                  <a:srgbClr val="FFFF00"/>
                </a:highlight>
                <a:latin typeface="Arial" panose="020B0604020202020204" pitchFamily="34" charset="0"/>
                <a:cs typeface="Arial" panose="020B0604020202020204" pitchFamily="34" charset="0"/>
              </a:rPr>
              <a:t>information supremacy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Do we want </a:t>
            </a:r>
            <a:r>
              <a:rPr lang="en-US" sz="2400" b="1" dirty="0">
                <a:solidFill>
                  <a:prstClr val="black"/>
                </a:solidFill>
                <a:highlight>
                  <a:srgbClr val="FFFF00"/>
                </a:highlight>
                <a:latin typeface="Arial" panose="020B0604020202020204" pitchFamily="34" charset="0"/>
                <a:cs typeface="Arial" panose="020B0604020202020204" pitchFamily="34" charset="0"/>
              </a:rPr>
              <a:t>to control networks as a tool </a:t>
            </a:r>
            <a:r>
              <a:rPr lang="en-US" sz="2400" b="1" dirty="0" smtClean="0">
                <a:solidFill>
                  <a:prstClr val="black"/>
                </a:solidFill>
                <a:highlight>
                  <a:srgbClr val="FFFF00"/>
                </a:highlight>
                <a:latin typeface="Arial" panose="020B0604020202020204" pitchFamily="34" charset="0"/>
                <a:cs typeface="Arial" panose="020B0604020202020204" pitchFamily="34" charset="0"/>
              </a:rPr>
              <a:t>of </a:t>
            </a:r>
            <a:r>
              <a:rPr lang="en-US" sz="2400" b="1" dirty="0">
                <a:solidFill>
                  <a:prstClr val="black"/>
                </a:solidFill>
                <a:highlight>
                  <a:srgbClr val="FFFF00"/>
                </a:highlight>
                <a:latin typeface="Arial" panose="020B0604020202020204" pitchFamily="34" charset="0"/>
                <a:cs typeface="Arial" panose="020B0604020202020204" pitchFamily="34" charset="0"/>
              </a:rPr>
              <a:t>war or influence</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are we more ambitious and want </a:t>
            </a:r>
            <a:r>
              <a:rPr lang="en-US" sz="2400" b="1" dirty="0">
                <a:solidFill>
                  <a:prstClr val="black"/>
                </a:solidFill>
                <a:highlight>
                  <a:srgbClr val="FFFF00"/>
                </a:highlight>
                <a:latin typeface="Arial" panose="020B0604020202020204" pitchFamily="34" charset="0"/>
                <a:cs typeface="Arial" panose="020B0604020202020204" pitchFamily="34" charset="0"/>
              </a:rPr>
              <a:t>to shape the way rivals and companies collect </a:t>
            </a:r>
            <a:r>
              <a:rPr lang="en-US" sz="2400" b="1" dirty="0" smtClean="0">
                <a:solidFill>
                  <a:prstClr val="black"/>
                </a:solidFill>
                <a:highlight>
                  <a:srgbClr val="FFFF00"/>
                </a:highlight>
                <a:latin typeface="Arial" panose="020B0604020202020204" pitchFamily="34" charset="0"/>
                <a:cs typeface="Arial" panose="020B0604020202020204" pitchFamily="34" charset="0"/>
              </a:rPr>
              <a:t>&amp; </a:t>
            </a:r>
            <a:r>
              <a:rPr lang="en-US" sz="2400" b="1" dirty="0">
                <a:solidFill>
                  <a:prstClr val="black"/>
                </a:solidFill>
                <a:highlight>
                  <a:srgbClr val="FFFF00"/>
                </a:highlight>
                <a:latin typeface="Arial" panose="020B0604020202020204" pitchFamily="34" charset="0"/>
                <a:cs typeface="Arial" panose="020B0604020202020204" pitchFamily="34" charset="0"/>
              </a:rPr>
              <a:t>process their </a:t>
            </a:r>
            <a:r>
              <a:rPr lang="en-US" sz="2400" b="1" dirty="0" smtClean="0">
                <a:solidFill>
                  <a:prstClr val="black"/>
                </a:solidFill>
                <a:highlight>
                  <a:srgbClr val="FFFF00"/>
                </a:highlight>
                <a:latin typeface="Arial" panose="020B0604020202020204" pitchFamily="34" charset="0"/>
                <a:cs typeface="Arial" panose="020B0604020202020204" pitchFamily="34" charset="0"/>
              </a:rPr>
              <a:t>information?</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Because of today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United States has a </a:t>
            </a:r>
            <a:r>
              <a:rPr lang="en-US" sz="2400" b="1" dirty="0">
                <a:solidFill>
                  <a:prstClr val="black"/>
                </a:solidFill>
                <a:highlight>
                  <a:srgbClr val="FFFF00"/>
                </a:highlight>
                <a:latin typeface="Arial" panose="020B0604020202020204" pitchFamily="34" charset="0"/>
                <a:cs typeface="Arial" panose="020B0604020202020204" pitchFamily="34" charset="0"/>
              </a:rPr>
              <a:t>cyber command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not a superior command in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information)</a:t>
            </a:r>
            <a:r>
              <a:rPr lang="en-US" sz="2400" b="1" dirty="0">
                <a:solidFill>
                  <a:prstClr val="black"/>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you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guess how this debate ended ... Russia,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however,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chose the </a:t>
            </a:r>
            <a:r>
              <a:rPr lang="en-US" sz="2400" b="1" dirty="0">
                <a:solidFill>
                  <a:prstClr val="black"/>
                </a:solidFill>
                <a:highlight>
                  <a:srgbClr val="FFFF00"/>
                </a:highlight>
                <a:latin typeface="Arial" panose="020B0604020202020204" pitchFamily="34" charset="0"/>
                <a:cs typeface="Arial" panose="020B0604020202020204" pitchFamily="34" charset="0"/>
              </a:rPr>
              <a:t>second door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he-I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335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acts and Fears: Hard Truths from a Life in Intelligence">
            <a:extLst>
              <a:ext uri="{FF2B5EF4-FFF2-40B4-BE49-F238E27FC236}">
                <a16:creationId xmlns:a16="http://schemas.microsoft.com/office/drawing/2014/main" id="{106372E3-240B-4D38-8BFB-548639C4680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31701" y="3779225"/>
            <a:ext cx="1695794" cy="2561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484" name="Text Box 3"/>
          <p:cNvSpPr txBox="1">
            <a:spLocks noChangeArrowheads="1"/>
          </p:cNvSpPr>
          <p:nvPr/>
        </p:nvSpPr>
        <p:spPr bwMode="auto">
          <a:xfrm>
            <a:off x="144328" y="4459800"/>
            <a:ext cx="6819900" cy="707886"/>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James Clapper with Trey Brown, </a:t>
            </a: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 and Fears: Hard Truths from a Life in Intelligence</a:t>
            </a:r>
            <a:r>
              <a:rPr kumimoji="0" lang="en-US" sz="20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p:txBody>
      </p:sp>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239159"/>
            <a:ext cx="8928100" cy="3046988"/>
          </a:xfrm>
          <a:prstGeom prst="rect">
            <a:avLst/>
          </a:prstGeom>
          <a:noFill/>
          <a:ln w="9525">
            <a:noFill/>
            <a:miter lim="800000"/>
            <a:headEnd/>
            <a:tailEnd/>
          </a:ln>
        </p:spPr>
        <p:txBody>
          <a:bodyPr wrap="square" anchor="ctr">
            <a:spAutoFit/>
          </a:bodyPr>
          <a:lstStyle/>
          <a:p>
            <a:pPr lvl="0" algn="just" rtl="0"/>
            <a:r>
              <a:rPr lang="en-US" sz="2400" b="1" dirty="0">
                <a:solidFill>
                  <a:prstClr val="black"/>
                </a:solidFill>
                <a:latin typeface="Arial" panose="020B0604020202020204" pitchFamily="34" charset="0"/>
              </a:rPr>
              <a:t>"... the American intelligence community </a:t>
            </a:r>
            <a:r>
              <a:rPr lang="en-US" sz="2400" b="1" dirty="0">
                <a:solidFill>
                  <a:prstClr val="black"/>
                </a:solidFill>
                <a:highlight>
                  <a:srgbClr val="FFFF00"/>
                </a:highlight>
                <a:latin typeface="Arial" panose="020B0604020202020204" pitchFamily="34" charset="0"/>
                <a:cs typeface="Arial" panose="020B0604020202020204" pitchFamily="34" charset="0"/>
              </a:rPr>
              <a:t>did not have the authority or ability</a:t>
            </a:r>
            <a:r>
              <a:rPr lang="en-US" sz="2400" b="1" dirty="0">
                <a:solidFill>
                  <a:srgbClr val="FF0000"/>
                </a:solidFill>
                <a:latin typeface="Arial" panose="020B0604020202020204" pitchFamily="34" charset="0"/>
              </a:rPr>
              <a:t> </a:t>
            </a:r>
            <a:r>
              <a:rPr lang="en-US" sz="2400" b="1" dirty="0">
                <a:solidFill>
                  <a:prstClr val="black"/>
                </a:solidFill>
                <a:latin typeface="Arial" panose="020B0604020202020204" pitchFamily="34" charset="0"/>
              </a:rPr>
              <a:t>to assess how </a:t>
            </a:r>
            <a:r>
              <a:rPr lang="en-US" sz="2400" b="1" dirty="0">
                <a:solidFill>
                  <a:prstClr val="black"/>
                </a:solidFill>
                <a:highlight>
                  <a:srgbClr val="FFFF00"/>
                </a:highlight>
                <a:latin typeface="Arial" panose="020B0604020202020204" pitchFamily="34" charset="0"/>
                <a:cs typeface="Arial" panose="020B0604020202020204" pitchFamily="34" charset="0"/>
              </a:rPr>
              <a:t>Americans</a:t>
            </a:r>
            <a:r>
              <a:rPr lang="en-US" sz="2400" b="1" dirty="0">
                <a:solidFill>
                  <a:prstClr val="black"/>
                </a:solidFill>
                <a:latin typeface="Arial" panose="020B0604020202020204" pitchFamily="34" charset="0"/>
              </a:rPr>
              <a:t> accept Russian propaganda or </a:t>
            </a:r>
            <a:r>
              <a:rPr lang="en-US" sz="2400" b="1" dirty="0">
                <a:solidFill>
                  <a:prstClr val="black"/>
                </a:solidFill>
                <a:highlight>
                  <a:srgbClr val="FFFF00"/>
                </a:highlight>
                <a:latin typeface="Arial" panose="020B0604020202020204" pitchFamily="34" charset="0"/>
                <a:cs typeface="Arial" panose="020B0604020202020204" pitchFamily="34" charset="0"/>
              </a:rPr>
              <a:t>what they think and do </a:t>
            </a:r>
            <a:r>
              <a:rPr lang="en-US" sz="2400" b="1" dirty="0">
                <a:solidFill>
                  <a:prstClr val="black"/>
                </a:solidFill>
                <a:latin typeface="Arial" panose="020B0604020202020204" pitchFamily="34" charset="0"/>
              </a:rPr>
              <a:t>in the polls ... Simply put, </a:t>
            </a:r>
            <a:r>
              <a:rPr lang="en-US" sz="2400" b="1" dirty="0">
                <a:solidFill>
                  <a:prstClr val="black"/>
                </a:solidFill>
                <a:highlight>
                  <a:srgbClr val="FFFF00"/>
                </a:highlight>
                <a:latin typeface="Arial" panose="020B0604020202020204" pitchFamily="34" charset="0"/>
                <a:cs typeface="Arial" panose="020B0604020202020204" pitchFamily="34" charset="0"/>
              </a:rPr>
              <a:t>it was not our job</a:t>
            </a:r>
            <a:r>
              <a:rPr lang="en-US" sz="2400" b="1" dirty="0">
                <a:solidFill>
                  <a:prstClr val="black"/>
                </a:solidFill>
                <a:latin typeface="Arial" panose="020B0604020202020204" pitchFamily="34" charset="0"/>
              </a:rPr>
              <a:t>. </a:t>
            </a:r>
            <a:r>
              <a:rPr lang="en-US" sz="2400" b="1" dirty="0">
                <a:solidFill>
                  <a:prstClr val="black"/>
                </a:solidFill>
                <a:highlight>
                  <a:srgbClr val="FFFF00"/>
                </a:highlight>
                <a:latin typeface="Arial" panose="020B0604020202020204" pitchFamily="34" charset="0"/>
                <a:cs typeface="Arial" panose="020B0604020202020204" pitchFamily="34" charset="0"/>
              </a:rPr>
              <a:t>We saw the Russian influence effort </a:t>
            </a:r>
            <a:r>
              <a:rPr lang="en-US" sz="2400" b="1" dirty="0">
                <a:solidFill>
                  <a:prstClr val="black"/>
                </a:solidFill>
                <a:latin typeface="Arial" panose="020B0604020202020204" pitchFamily="34" charset="0"/>
              </a:rPr>
              <a:t>against the electorate, </a:t>
            </a:r>
            <a:r>
              <a:rPr lang="en-US" sz="2400" b="1" dirty="0">
                <a:solidFill>
                  <a:prstClr val="black"/>
                </a:solidFill>
                <a:highlight>
                  <a:srgbClr val="FFFF00"/>
                </a:highlight>
                <a:latin typeface="Arial" panose="020B0604020202020204" pitchFamily="34" charset="0"/>
                <a:cs typeface="Arial" panose="020B0604020202020204" pitchFamily="34" charset="0"/>
              </a:rPr>
              <a:t>but not the impact</a:t>
            </a:r>
            <a:r>
              <a:rPr lang="en-US" sz="2400" b="1" dirty="0">
                <a:solidFill>
                  <a:prstClr val="black"/>
                </a:solidFill>
                <a:latin typeface="Arial" panose="020B0604020202020204" pitchFamily="34" charset="0"/>
              </a:rPr>
              <a:t>. "We did not have empirical data to assess the impact and only on election day did I unfortunately discover that the Russian effort probably did have an impact ..."</a:t>
            </a:r>
            <a:endParaRPr lang="he-IL" sz="2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63193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23A0CE-CE5B-41FF-B60E-DD2BA08A4244}"/>
              </a:ext>
            </a:extLst>
          </p:cNvPr>
          <p:cNvSpPr txBox="1"/>
          <p:nvPr/>
        </p:nvSpPr>
        <p:spPr>
          <a:xfrm>
            <a:off x="791581" y="233645"/>
            <a:ext cx="7515834" cy="830997"/>
          </a:xfrm>
          <a:prstGeom prst="rect">
            <a:avLst/>
          </a:prstGeom>
          <a:noFill/>
        </p:spPr>
        <p:txBody>
          <a:bodyPr wrap="square" rtlCol="1">
            <a:spAutoFit/>
          </a:bodyPr>
          <a:lstStyle/>
          <a:p>
            <a:pPr lvl="0" algn="ctr">
              <a:defRPr/>
            </a:pPr>
            <a:r>
              <a:rPr lang="en-US" sz="2400" b="1" dirty="0">
                <a:solidFill>
                  <a:prstClr val="black"/>
                </a:solidFill>
                <a:latin typeface="+mj-lt"/>
              </a:rPr>
              <a:t>Announcement to the Public, October 7, 2016 </a:t>
            </a:r>
            <a:endParaRPr lang="en-US" sz="2400" b="1" dirty="0" smtClean="0">
              <a:solidFill>
                <a:prstClr val="black"/>
              </a:solidFill>
              <a:latin typeface="+mj-lt"/>
            </a:endParaRPr>
          </a:p>
          <a:p>
            <a:pPr lvl="0" algn="ctr">
              <a:defRPr/>
            </a:pPr>
            <a:r>
              <a:rPr lang="en-US" sz="2400" b="1" dirty="0" smtClean="0">
                <a:solidFill>
                  <a:prstClr val="black"/>
                </a:solidFill>
                <a:latin typeface="+mj-lt"/>
              </a:rPr>
              <a:t>(</a:t>
            </a:r>
            <a:r>
              <a:rPr lang="en-US" sz="2400" b="1" dirty="0">
                <a:solidFill>
                  <a:prstClr val="black"/>
                </a:solidFill>
                <a:latin typeface="+mj-lt"/>
              </a:rPr>
              <a:t>mainly about hacking into emails and servers)</a:t>
            </a:r>
            <a:endParaRPr lang="he-IL" sz="2400" b="1" dirty="0">
              <a:solidFill>
                <a:prstClr val="black"/>
              </a:solidFill>
              <a:latin typeface="+mj-lt"/>
            </a:endParaRPr>
          </a:p>
        </p:txBody>
      </p:sp>
      <p:pic>
        <p:nvPicPr>
          <p:cNvPr id="5" name="תמונה 4">
            <a:extLst>
              <a:ext uri="{FF2B5EF4-FFF2-40B4-BE49-F238E27FC236}">
                <a16:creationId xmlns:a16="http://schemas.microsoft.com/office/drawing/2014/main" id="{A76B5426-24A0-4CA0-A9D5-362156BB7EE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53027" y="1403775"/>
            <a:ext cx="8729463" cy="5316272"/>
          </a:xfrm>
          <a:prstGeom prst="rect">
            <a:avLst/>
          </a:prstGeom>
        </p:spPr>
      </p:pic>
    </p:spTree>
    <p:extLst>
      <p:ext uri="{BB962C8B-B14F-4D97-AF65-F5344CB8AC3E}">
        <p14:creationId xmlns:p14="http://schemas.microsoft.com/office/powerpoint/2010/main" val="4068547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descr="תמונה שמכילה מקורה, שולחן, לוח, גוזר&#10;&#10;התיאור נוצר באופן אוטומטי">
            <a:extLst>
              <a:ext uri="{FF2B5EF4-FFF2-40B4-BE49-F238E27FC236}">
                <a16:creationId xmlns:a16="http://schemas.microsoft.com/office/drawing/2014/main" id="{6A8F2CF2-4C29-4AB5-A151-1F2E2F46073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44607" y="1865070"/>
            <a:ext cx="1982603" cy="1079207"/>
          </a:xfrm>
          <a:prstGeom prst="rect">
            <a:avLst/>
          </a:prstGeom>
        </p:spPr>
      </p:pic>
      <p:pic>
        <p:nvPicPr>
          <p:cNvPr id="20" name="תמונה 19" descr="תמונה שמכילה שלט, אלקטרוניקה, מעגל חשמלי, בניין&#10;&#10;התיאור נוצר באופן אוטומטי">
            <a:extLst>
              <a:ext uri="{FF2B5EF4-FFF2-40B4-BE49-F238E27FC236}">
                <a16:creationId xmlns:a16="http://schemas.microsoft.com/office/drawing/2014/main" id="{34805756-E491-4CE6-9D8D-76604EB0448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051209" y="5004924"/>
            <a:ext cx="1979975" cy="1169198"/>
          </a:xfrm>
          <a:prstGeom prst="rect">
            <a:avLst/>
          </a:prstGeom>
        </p:spPr>
      </p:pic>
      <p:pic>
        <p:nvPicPr>
          <p:cNvPr id="18" name="תמונה 17" descr="תמונה שמכילה אלקטרוניקה, מחשב, ישיבה, שולחן&#10;&#10;התיאור נוצר באופן אוטומטי">
            <a:extLst>
              <a:ext uri="{FF2B5EF4-FFF2-40B4-BE49-F238E27FC236}">
                <a16:creationId xmlns:a16="http://schemas.microsoft.com/office/drawing/2014/main" id="{6A841E5B-DEDF-4950-A939-193EEF432E1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4937" y="1855447"/>
            <a:ext cx="1978725" cy="1268841"/>
          </a:xfrm>
          <a:prstGeom prst="rect">
            <a:avLst/>
          </a:prstGeom>
        </p:spPr>
      </p:pic>
      <p:pic>
        <p:nvPicPr>
          <p:cNvPr id="16" name="תמונה 15" descr="תמונה שמכילה אדם, שלט, חוץ, אנשים&#10;&#10;התיאור נוצר באופן אוטומטי">
            <a:extLst>
              <a:ext uri="{FF2B5EF4-FFF2-40B4-BE49-F238E27FC236}">
                <a16:creationId xmlns:a16="http://schemas.microsoft.com/office/drawing/2014/main" id="{D566327D-92CB-46A0-95EA-3556CD86AA2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44239" y="1873910"/>
            <a:ext cx="1985082" cy="1323388"/>
          </a:xfrm>
          <a:prstGeom prst="rect">
            <a:avLst/>
          </a:prstGeom>
        </p:spPr>
      </p:pic>
      <p:pic>
        <p:nvPicPr>
          <p:cNvPr id="14" name="תמונה 13" descr="תמונה שמכילה במה, ישיבה, גדול, אחזקה&#10;&#10;התיאור נוצר באופן אוטומטי">
            <a:extLst>
              <a:ext uri="{FF2B5EF4-FFF2-40B4-BE49-F238E27FC236}">
                <a16:creationId xmlns:a16="http://schemas.microsoft.com/office/drawing/2014/main" id="{025A6D99-E812-429D-A711-19B86ABFB60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051209" y="1855448"/>
            <a:ext cx="1983107" cy="1069769"/>
          </a:xfrm>
          <a:prstGeom prst="rect">
            <a:avLst/>
          </a:prstGeom>
        </p:spPr>
      </p:pic>
      <p:pic>
        <p:nvPicPr>
          <p:cNvPr id="10" name="תמונה 9">
            <a:extLst>
              <a:ext uri="{FF2B5EF4-FFF2-40B4-BE49-F238E27FC236}">
                <a16:creationId xmlns:a16="http://schemas.microsoft.com/office/drawing/2014/main" id="{F2550C33-B5E5-4904-B9B6-1BFB7ED24FE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34937" y="289695"/>
            <a:ext cx="1982175" cy="1123412"/>
          </a:xfrm>
          <a:prstGeom prst="rect">
            <a:avLst/>
          </a:prstGeom>
          <a:ln>
            <a:noFill/>
          </a:ln>
        </p:spPr>
      </p:pic>
      <p:pic>
        <p:nvPicPr>
          <p:cNvPr id="11" name="תמונה 10" descr="תמונה שמכילה כוכב, פירות&#10;&#10;התיאור נוצר באופן אוטומטי">
            <a:extLst>
              <a:ext uri="{FF2B5EF4-FFF2-40B4-BE49-F238E27FC236}">
                <a16:creationId xmlns:a16="http://schemas.microsoft.com/office/drawing/2014/main" id="{F3381FAA-C7DA-4781-A943-6567A69C658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2862" y="3439500"/>
            <a:ext cx="1979805" cy="1238566"/>
          </a:xfrm>
          <a:prstGeom prst="rect">
            <a:avLst/>
          </a:prstGeom>
        </p:spPr>
      </p:pic>
      <p:pic>
        <p:nvPicPr>
          <p:cNvPr id="7" name="Picture 2">
            <a:extLst>
              <a:ext uri="{FF2B5EF4-FFF2-40B4-BE49-F238E27FC236}">
                <a16:creationId xmlns:a16="http://schemas.microsoft.com/office/drawing/2014/main" id="{1E31E0AD-31C3-4CB3-B506-4B577324601F}"/>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2437987" y="293823"/>
            <a:ext cx="1980615" cy="1305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7AD158C4-906E-4E99-AB97-8C82B0A326B8}"/>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tretch/>
        </p:blipFill>
        <p:spPr bwMode="auto">
          <a:xfrm>
            <a:off x="4745370" y="283527"/>
            <a:ext cx="1984246" cy="1316695"/>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Image for post">
            <a:extLst>
              <a:ext uri="{FF2B5EF4-FFF2-40B4-BE49-F238E27FC236}">
                <a16:creationId xmlns:a16="http://schemas.microsoft.com/office/drawing/2014/main" id="{631AA4AE-75F1-48E9-8FDF-7C058BBDEAFC}"/>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7052633" y="289002"/>
            <a:ext cx="1971972" cy="1069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91581084.weebly.com/uploads/1/6/0/2/16022490/3482609_orig.jpg?317">
            <a:extLst>
              <a:ext uri="{FF2B5EF4-FFF2-40B4-BE49-F238E27FC236}">
                <a16:creationId xmlns:a16="http://schemas.microsoft.com/office/drawing/2014/main" id="{94879A09-E87C-4381-B1F6-ADFADBF3E728}"/>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7051984" y="3439500"/>
            <a:ext cx="1979200" cy="1186821"/>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http://www.nationalsecurity.news/wp-content/uploads/sites/23/2015/12/Iran_missile.jpg">
            <a:extLst>
              <a:ext uri="{FF2B5EF4-FFF2-40B4-BE49-F238E27FC236}">
                <a16:creationId xmlns:a16="http://schemas.microsoft.com/office/drawing/2014/main" id="{54287173-C8DD-436F-B05A-F2B813204363}"/>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4738555" y="3434259"/>
            <a:ext cx="1984682" cy="1136530"/>
          </a:xfrm>
          <a:prstGeom prst="rect">
            <a:avLst/>
          </a:prstGeom>
          <a:noFill/>
          <a:extLst>
            <a:ext uri="{909E8E84-426E-40DD-AFC4-6F175D3DCCD1}">
              <a14:hiddenFill xmlns:a14="http://schemas.microsoft.com/office/drawing/2010/main">
                <a:solidFill>
                  <a:srgbClr val="FFFFFF"/>
                </a:solidFill>
              </a14:hiddenFill>
            </a:ext>
          </a:extLst>
        </p:spPr>
      </p:pic>
      <p:sp>
        <p:nvSpPr>
          <p:cNvPr id="91" name="מלבן 90"/>
          <p:cNvSpPr/>
          <p:nvPr/>
        </p:nvSpPr>
        <p:spPr>
          <a:xfrm>
            <a:off x="138669"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מלבן 91"/>
          <p:cNvSpPr/>
          <p:nvPr/>
        </p:nvSpPr>
        <p:spPr>
          <a:xfrm>
            <a:off x="2440246"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מלבן 92"/>
          <p:cNvSpPr/>
          <p:nvPr/>
        </p:nvSpPr>
        <p:spPr>
          <a:xfrm>
            <a:off x="4743184"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מלבן 93"/>
          <p:cNvSpPr/>
          <p:nvPr/>
        </p:nvSpPr>
        <p:spPr>
          <a:xfrm>
            <a:off x="7048308"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מלבן 94"/>
          <p:cNvSpPr/>
          <p:nvPr/>
        </p:nvSpPr>
        <p:spPr>
          <a:xfrm>
            <a:off x="7051984" y="1281827"/>
            <a:ext cx="1953347" cy="41541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Introduction and </a:t>
            </a:r>
            <a:r>
              <a:rPr lang="en-US" sz="1400" b="1" dirty="0">
                <a:solidFill>
                  <a:prstClr val="white"/>
                </a:solidFill>
                <a:latin typeface="Arial" panose="020B0604020202020204" pitchFamily="34" charset="0"/>
                <a:cs typeface="Arial" panose="020B0604020202020204" pitchFamily="34" charset="0"/>
              </a:rPr>
              <a:t>B</a:t>
            </a:r>
            <a:r>
              <a:rPr lang="en-US" sz="1400" b="1" dirty="0" smtClean="0">
                <a:solidFill>
                  <a:prstClr val="white"/>
                </a:solidFill>
                <a:latin typeface="Arial" panose="020B0604020202020204" pitchFamily="34" charset="0"/>
                <a:cs typeface="Arial" panose="020B0604020202020204" pitchFamily="34" charset="0"/>
              </a:rPr>
              <a:t>asic Concepts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6" name="מלבן 95"/>
          <p:cNvSpPr/>
          <p:nvPr/>
        </p:nvSpPr>
        <p:spPr>
          <a:xfrm>
            <a:off x="4743184" y="1326152"/>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The </a:t>
            </a:r>
            <a:r>
              <a:rPr lang="en-US" sz="1400" b="1" dirty="0" smtClean="0">
                <a:solidFill>
                  <a:prstClr val="white"/>
                </a:solidFill>
                <a:latin typeface="Arial" panose="020B0604020202020204" pitchFamily="34" charset="0"/>
                <a:cs typeface="Arial" panose="020B0604020202020204" pitchFamily="34" charset="0"/>
              </a:rPr>
              <a:t>Global System</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מלבן 96"/>
          <p:cNvSpPr/>
          <p:nvPr/>
        </p:nvSpPr>
        <p:spPr>
          <a:xfrm>
            <a:off x="2440246" y="1326152"/>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The </a:t>
            </a:r>
            <a:r>
              <a:rPr lang="en-US" sz="1400" b="1" dirty="0" smtClean="0">
                <a:solidFill>
                  <a:prstClr val="white"/>
                </a:solidFill>
                <a:latin typeface="Arial" panose="020B0604020202020204" pitchFamily="34" charset="0"/>
                <a:cs typeface="Arial" panose="020B0604020202020204" pitchFamily="34" charset="0"/>
              </a:rPr>
              <a:t>Regional System</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8" name="מלבן 97"/>
          <p:cNvSpPr/>
          <p:nvPr/>
        </p:nvSpPr>
        <p:spPr>
          <a:xfrm>
            <a:off x="142426" y="1233625"/>
            <a:ext cx="1967382" cy="396047"/>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Thinking </a:t>
            </a:r>
            <a:r>
              <a:rPr lang="en-US" sz="1400" b="1" dirty="0" smtClean="0">
                <a:solidFill>
                  <a:prstClr val="white"/>
                </a:solidFill>
                <a:latin typeface="Arial" panose="020B0604020202020204" pitchFamily="34" charset="0"/>
                <a:cs typeface="Arial" panose="020B0604020202020204" pitchFamily="34" charset="0"/>
              </a:rPr>
              <a:t>&amp; Making Decisions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מלבן 98"/>
          <p:cNvSpPr/>
          <p:nvPr/>
        </p:nvSpPr>
        <p:spPr>
          <a:xfrm>
            <a:off x="8632319"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00" name="מלבן 99"/>
          <p:cNvSpPr/>
          <p:nvPr/>
        </p:nvSpPr>
        <p:spPr>
          <a:xfrm>
            <a:off x="6327195"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01" name="מלבן 100"/>
          <p:cNvSpPr/>
          <p:nvPr/>
        </p:nvSpPr>
        <p:spPr>
          <a:xfrm>
            <a:off x="4024257"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02" name="מלבן 101"/>
          <p:cNvSpPr/>
          <p:nvPr/>
        </p:nvSpPr>
        <p:spPr>
          <a:xfrm>
            <a:off x="1722680"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18" name="מלבן 117"/>
          <p:cNvSpPr/>
          <p:nvPr/>
        </p:nvSpPr>
        <p:spPr>
          <a:xfrm>
            <a:off x="4749811"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9" name="מלבן 118"/>
          <p:cNvSpPr/>
          <p:nvPr/>
        </p:nvSpPr>
        <p:spPr>
          <a:xfrm>
            <a:off x="7048308"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0" name="מלבן 119"/>
          <p:cNvSpPr/>
          <p:nvPr/>
        </p:nvSpPr>
        <p:spPr>
          <a:xfrm>
            <a:off x="7048308" y="2782296"/>
            <a:ext cx="1982876" cy="42706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smtClean="0">
                <a:solidFill>
                  <a:prstClr val="white"/>
                </a:solidFill>
                <a:latin typeface="Arial" panose="020B0604020202020204" pitchFamily="34" charset="0"/>
                <a:cs typeface="Arial" panose="020B0604020202020204" pitchFamily="34" charset="0"/>
              </a:rPr>
              <a:t> </a:t>
            </a:r>
            <a:r>
              <a:rPr lang="en-US" sz="1400" b="1" dirty="0">
                <a:solidFill>
                  <a:prstClr val="white"/>
                </a:solidFill>
                <a:latin typeface="Arial" panose="020B0604020202020204" pitchFamily="34" charset="0"/>
                <a:cs typeface="Arial" panose="020B0604020202020204" pitchFamily="34" charset="0"/>
              </a:rPr>
              <a:t>National Security in the </a:t>
            </a:r>
            <a:r>
              <a:rPr lang="en-US" sz="1400" b="1" dirty="0" smtClean="0">
                <a:solidFill>
                  <a:prstClr val="white"/>
                </a:solidFill>
                <a:latin typeface="Arial" panose="020B0604020202020204" pitchFamily="34" charset="0"/>
                <a:cs typeface="Arial" panose="020B0604020202020204" pitchFamily="34" charset="0"/>
              </a:rPr>
              <a:t>Post-truth </a:t>
            </a:r>
            <a:r>
              <a:rPr lang="en-US" sz="1400" b="1" dirty="0">
                <a:solidFill>
                  <a:prstClr val="white"/>
                </a:solidFill>
                <a:latin typeface="Arial" panose="020B0604020202020204" pitchFamily="34" charset="0"/>
                <a:cs typeface="Arial" panose="020B0604020202020204" pitchFamily="34" charset="0"/>
              </a:rPr>
              <a:t>era</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1" name="מלבן 120"/>
          <p:cNvSpPr/>
          <p:nvPr/>
        </p:nvSpPr>
        <p:spPr>
          <a:xfrm>
            <a:off x="4751594" y="2900454"/>
            <a:ext cx="1978022"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Political </a:t>
            </a:r>
            <a:r>
              <a:rPr lang="en-US" sz="1400" b="1" dirty="0" smtClean="0">
                <a:solidFill>
                  <a:prstClr val="white"/>
                </a:solidFill>
                <a:latin typeface="Arial" panose="020B0604020202020204" pitchFamily="34" charset="0"/>
                <a:cs typeface="Arial" panose="020B0604020202020204" pitchFamily="34" charset="0"/>
              </a:rPr>
              <a:t>Economy</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3" name="מלבן 122"/>
          <p:cNvSpPr/>
          <p:nvPr/>
        </p:nvSpPr>
        <p:spPr>
          <a:xfrm>
            <a:off x="8632319"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24" name="מלבן 123"/>
          <p:cNvSpPr/>
          <p:nvPr/>
        </p:nvSpPr>
        <p:spPr>
          <a:xfrm>
            <a:off x="6333822"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117" name="מלבן 116"/>
          <p:cNvSpPr/>
          <p:nvPr/>
        </p:nvSpPr>
        <p:spPr>
          <a:xfrm>
            <a:off x="2450442" y="1858300"/>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2" name="מלבן 121"/>
          <p:cNvSpPr/>
          <p:nvPr/>
        </p:nvSpPr>
        <p:spPr>
          <a:xfrm>
            <a:off x="2473176" y="2722238"/>
            <a:ext cx="1978599" cy="499414"/>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Contemporary </a:t>
            </a:r>
            <a:r>
              <a:rPr lang="en-US" sz="1400" b="1" dirty="0" smtClean="0">
                <a:solidFill>
                  <a:prstClr val="white"/>
                </a:solidFill>
                <a:latin typeface="Arial" panose="020B0604020202020204" pitchFamily="34" charset="0"/>
                <a:cs typeface="Arial" panose="020B0604020202020204" pitchFamily="34" charset="0"/>
              </a:rPr>
              <a:t>Societies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מלבן 124"/>
          <p:cNvSpPr/>
          <p:nvPr/>
        </p:nvSpPr>
        <p:spPr>
          <a:xfrm>
            <a:off x="4024257"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26" name="מלבן 125"/>
          <p:cNvSpPr/>
          <p:nvPr/>
        </p:nvSpPr>
        <p:spPr>
          <a:xfrm>
            <a:off x="138669"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7" name="מלבן 126"/>
          <p:cNvSpPr/>
          <p:nvPr/>
        </p:nvSpPr>
        <p:spPr>
          <a:xfrm>
            <a:off x="138669" y="2900454"/>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smtClean="0">
                <a:solidFill>
                  <a:prstClr val="white"/>
                </a:solidFill>
                <a:latin typeface="Arial" panose="020B0604020202020204" pitchFamily="34" charset="0"/>
                <a:cs typeface="Arial" panose="020B0604020202020204" pitchFamily="34" charset="0"/>
              </a:rPr>
              <a:t>Government</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מלבן 127"/>
          <p:cNvSpPr/>
          <p:nvPr/>
        </p:nvSpPr>
        <p:spPr>
          <a:xfrm>
            <a:off x="1722680"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pic>
        <p:nvPicPr>
          <p:cNvPr id="77" name="Picture 6" descr="http://cdn.arstechnica.net/wp-content/uploads/2011/04/cyber-war-button-ars.jpg"/>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2441559" y="3439552"/>
            <a:ext cx="1980220" cy="1333245"/>
          </a:xfrm>
          <a:prstGeom prst="rect">
            <a:avLst/>
          </a:prstGeom>
          <a:noFill/>
          <a:extLst>
            <a:ext uri="{909E8E84-426E-40DD-AFC4-6F175D3DCCD1}">
              <a14:hiddenFill xmlns:a14="http://schemas.microsoft.com/office/drawing/2010/main">
                <a:solidFill>
                  <a:srgbClr val="FFFFFF"/>
                </a:solidFill>
              </a14:hiddenFill>
            </a:ext>
          </a:extLst>
        </p:spPr>
      </p:pic>
      <p:sp>
        <p:nvSpPr>
          <p:cNvPr id="144" name="מלבן 143"/>
          <p:cNvSpPr/>
          <p:nvPr/>
        </p:nvSpPr>
        <p:spPr>
          <a:xfrm>
            <a:off x="138669"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 name="מלבן 145"/>
          <p:cNvSpPr/>
          <p:nvPr/>
        </p:nvSpPr>
        <p:spPr>
          <a:xfrm>
            <a:off x="2440246"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 name="מלבן 146"/>
          <p:cNvSpPr/>
          <p:nvPr/>
        </p:nvSpPr>
        <p:spPr>
          <a:xfrm>
            <a:off x="4743184"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 name="מלבן 147"/>
          <p:cNvSpPr/>
          <p:nvPr/>
        </p:nvSpPr>
        <p:spPr>
          <a:xfrm>
            <a:off x="7048308"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מלבן 148"/>
          <p:cNvSpPr/>
          <p:nvPr/>
        </p:nvSpPr>
        <p:spPr>
          <a:xfrm>
            <a:off x="7048308" y="500492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מלבן 149"/>
          <p:cNvSpPr/>
          <p:nvPr/>
        </p:nvSpPr>
        <p:spPr>
          <a:xfrm>
            <a:off x="7040014" y="4503711"/>
            <a:ext cx="1979295" cy="35275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Politics </a:t>
            </a:r>
            <a:r>
              <a:rPr lang="en-US" sz="1400" b="1" dirty="0" smtClean="0">
                <a:solidFill>
                  <a:prstClr val="white"/>
                </a:solidFill>
                <a:latin typeface="Arial" panose="020B0604020202020204" pitchFamily="34" charset="0"/>
                <a:cs typeface="Arial" panose="020B0604020202020204" pitchFamily="34" charset="0"/>
              </a:rPr>
              <a:t>&amp; </a:t>
            </a:r>
            <a:r>
              <a:rPr lang="en-US" sz="1400" b="1" dirty="0">
                <a:solidFill>
                  <a:prstClr val="white"/>
                </a:solidFill>
                <a:latin typeface="Arial" panose="020B0604020202020204" pitchFamily="34" charset="0"/>
                <a:cs typeface="Arial" panose="020B0604020202020204" pitchFamily="34" charset="0"/>
              </a:rPr>
              <a:t>D</a:t>
            </a:r>
            <a:r>
              <a:rPr lang="en-US" sz="1400" b="1" dirty="0" smtClean="0">
                <a:solidFill>
                  <a:prstClr val="white"/>
                </a:solidFill>
                <a:latin typeface="Arial" panose="020B0604020202020204" pitchFamily="34" charset="0"/>
                <a:cs typeface="Arial" panose="020B0604020202020204" pitchFamily="34" charset="0"/>
              </a:rPr>
              <a:t>iplomacy</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מלבן 150"/>
          <p:cNvSpPr/>
          <p:nvPr/>
        </p:nvSpPr>
        <p:spPr>
          <a:xfrm>
            <a:off x="4743184" y="4384029"/>
            <a:ext cx="1979805" cy="400504"/>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National Defense (1)</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 name="מלבן 151"/>
          <p:cNvSpPr/>
          <p:nvPr/>
        </p:nvSpPr>
        <p:spPr>
          <a:xfrm>
            <a:off x="2412558" y="4384028"/>
            <a:ext cx="2039218" cy="410427"/>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1400" b="1" dirty="0">
                <a:solidFill>
                  <a:prstClr val="white"/>
                </a:solidFill>
                <a:latin typeface="Arial" panose="020B0604020202020204" pitchFamily="34" charset="0"/>
                <a:cs typeface="Arial" panose="020B0604020202020204" pitchFamily="34" charset="0"/>
              </a:rPr>
              <a:t> National Defense  </a:t>
            </a: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3" name="מלבן 152"/>
          <p:cNvSpPr/>
          <p:nvPr/>
        </p:nvSpPr>
        <p:spPr>
          <a:xfrm>
            <a:off x="138669" y="4503711"/>
            <a:ext cx="1979805" cy="28082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Corona </a:t>
            </a:r>
            <a:r>
              <a:rPr lang="en-US" sz="1400" b="1" dirty="0" smtClean="0">
                <a:solidFill>
                  <a:prstClr val="white"/>
                </a:solidFill>
                <a:latin typeface="Arial" panose="020B0604020202020204" pitchFamily="34" charset="0"/>
                <a:cs typeface="Arial" panose="020B0604020202020204" pitchFamily="34" charset="0"/>
              </a:rPr>
              <a:t>Crisis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 name="מלבן 153"/>
          <p:cNvSpPr/>
          <p:nvPr/>
        </p:nvSpPr>
        <p:spPr>
          <a:xfrm>
            <a:off x="7048308" y="5690532"/>
            <a:ext cx="1979806" cy="66379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r>
              <a:rPr lang="en-US" sz="1400" b="1" noProof="0" dirty="0">
                <a:solidFill>
                  <a:prstClr val="white"/>
                </a:solidFill>
                <a:latin typeface="Arial" panose="020B0604020202020204" pitchFamily="34" charset="0"/>
                <a:cs typeface="Arial" panose="020B0604020202020204" pitchFamily="34" charset="0"/>
              </a:rPr>
              <a:t>ational Security on the 21</a:t>
            </a:r>
            <a:r>
              <a:rPr lang="en-US" sz="1400" b="1" baseline="30000" noProof="0" dirty="0">
                <a:solidFill>
                  <a:prstClr val="white"/>
                </a:solidFill>
                <a:latin typeface="Arial" panose="020B0604020202020204" pitchFamily="34" charset="0"/>
                <a:cs typeface="Arial" panose="020B0604020202020204" pitchFamily="34" charset="0"/>
              </a:rPr>
              <a:t>st</a:t>
            </a:r>
            <a:r>
              <a:rPr lang="en-US" sz="1400" b="1" noProof="0" dirty="0">
                <a:solidFill>
                  <a:prstClr val="white"/>
                </a:solidFill>
                <a:latin typeface="Arial" panose="020B0604020202020204" pitchFamily="34" charset="0"/>
                <a:cs typeface="Arial" panose="020B0604020202020204" pitchFamily="34" charset="0"/>
              </a:rPr>
              <a:t> century </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 name="מלבן 154"/>
          <p:cNvSpPr/>
          <p:nvPr/>
        </p:nvSpPr>
        <p:spPr>
          <a:xfrm>
            <a:off x="8632319"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56" name="מלבן 155"/>
          <p:cNvSpPr/>
          <p:nvPr/>
        </p:nvSpPr>
        <p:spPr>
          <a:xfrm>
            <a:off x="6327195"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157" name="מלבן 156"/>
          <p:cNvSpPr/>
          <p:nvPr/>
        </p:nvSpPr>
        <p:spPr>
          <a:xfrm>
            <a:off x="4024257"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158" name="מלבן 157"/>
          <p:cNvSpPr/>
          <p:nvPr/>
        </p:nvSpPr>
        <p:spPr>
          <a:xfrm>
            <a:off x="1722680"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159" name="מלבן 158"/>
          <p:cNvSpPr/>
          <p:nvPr/>
        </p:nvSpPr>
        <p:spPr>
          <a:xfrm>
            <a:off x="8632319" y="500492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
        <p:nvSpPr>
          <p:cNvPr id="2" name="אליפסה 1">
            <a:extLst>
              <a:ext uri="{FF2B5EF4-FFF2-40B4-BE49-F238E27FC236}">
                <a16:creationId xmlns:a16="http://schemas.microsoft.com/office/drawing/2014/main" id="{DFB502B9-03B9-44A7-9228-FF9503589BEA}"/>
              </a:ext>
            </a:extLst>
          </p:cNvPr>
          <p:cNvSpPr/>
          <p:nvPr/>
        </p:nvSpPr>
        <p:spPr>
          <a:xfrm>
            <a:off x="6789889" y="-287966"/>
            <a:ext cx="2496641" cy="24966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37008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23A0CE-CE5B-41FF-B60E-DD2BA08A4244}"/>
              </a:ext>
            </a:extLst>
          </p:cNvPr>
          <p:cNvSpPr txBox="1"/>
          <p:nvPr/>
        </p:nvSpPr>
        <p:spPr>
          <a:xfrm>
            <a:off x="836585" y="87015"/>
            <a:ext cx="8134277" cy="461665"/>
          </a:xfrm>
          <a:prstGeom prst="rect">
            <a:avLst/>
          </a:prstGeom>
          <a:noFill/>
        </p:spPr>
        <p:txBody>
          <a:bodyPr wrap="square" rtlCol="1">
            <a:spAutoFit/>
          </a:bodyPr>
          <a:lstStyle/>
          <a:p>
            <a:pPr lvl="0" algn="l" rtl="0">
              <a:defRPr/>
            </a:pPr>
            <a:r>
              <a:rPr lang="en-US" sz="2400" b="1" dirty="0">
                <a:solidFill>
                  <a:prstClr val="black"/>
                </a:solidFill>
                <a:latin typeface="+mj-lt"/>
              </a:rPr>
              <a:t>Obama's phone call to Putin, end of October 2016</a:t>
            </a:r>
            <a:endParaRPr lang="he-IL" sz="2400" b="1" dirty="0">
              <a:solidFill>
                <a:prstClr val="black"/>
              </a:solidFill>
              <a:latin typeface="+mj-lt"/>
            </a:endParaRPr>
          </a:p>
        </p:txBody>
      </p:sp>
      <p:pic>
        <p:nvPicPr>
          <p:cNvPr id="4" name="Picture 2">
            <a:extLst>
              <a:ext uri="{FF2B5EF4-FFF2-40B4-BE49-F238E27FC236}">
                <a16:creationId xmlns:a16="http://schemas.microsoft.com/office/drawing/2014/main" id="{41EE5EC3-171E-498F-8B83-882C7ECA16A7}"/>
              </a:ext>
            </a:extLst>
          </p:cNvPr>
          <p:cNvPicPr>
            <a:picLocks noChangeAspect="1"/>
          </p:cNvPicPr>
          <p:nvPr/>
        </p:nvPicPr>
        <p:blipFill rotWithShape="1">
          <a:blip r:embed="rId2"/>
          <a:srcRect l="10582" t="9086" r="22718" b="9136"/>
          <a:stretch/>
        </p:blipFill>
        <p:spPr>
          <a:xfrm>
            <a:off x="-20357" y="638690"/>
            <a:ext cx="9151588" cy="6077643"/>
          </a:xfrm>
          <a:prstGeom prst="rect">
            <a:avLst/>
          </a:prstGeom>
        </p:spPr>
      </p:pic>
    </p:spTree>
    <p:extLst>
      <p:ext uri="{BB962C8B-B14F-4D97-AF65-F5344CB8AC3E}">
        <p14:creationId xmlns:p14="http://schemas.microsoft.com/office/powerpoint/2010/main" val="554103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אלקטרוניקה, מקורה, מחשב, לוח מקשים&#10;&#10;התיאור נוצר באופן אוטומטי">
            <a:extLst>
              <a:ext uri="{FF2B5EF4-FFF2-40B4-BE49-F238E27FC236}">
                <a16:creationId xmlns:a16="http://schemas.microsoft.com/office/drawing/2014/main" id="{99ADD5FF-D765-4213-89CF-50C5F958A5C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593685"/>
            <a:ext cx="9144000" cy="6027886"/>
          </a:xfrm>
          <a:prstGeom prst="rect">
            <a:avLst/>
          </a:prstGeom>
        </p:spPr>
      </p:pic>
      <p:sp>
        <p:nvSpPr>
          <p:cNvPr id="2" name="TextBox 2">
            <a:extLst>
              <a:ext uri="{FF2B5EF4-FFF2-40B4-BE49-F238E27FC236}">
                <a16:creationId xmlns:a16="http://schemas.microsoft.com/office/drawing/2014/main" id="{D6C824B7-CA74-4B6F-93CD-78A6D0C4EA8E}"/>
              </a:ext>
            </a:extLst>
          </p:cNvPr>
          <p:cNvSpPr txBox="1"/>
          <p:nvPr/>
        </p:nvSpPr>
        <p:spPr>
          <a:xfrm>
            <a:off x="881590" y="34506"/>
            <a:ext cx="7954257" cy="461665"/>
          </a:xfrm>
          <a:prstGeom prst="rect">
            <a:avLst/>
          </a:prstGeom>
          <a:noFill/>
        </p:spPr>
        <p:txBody>
          <a:bodyPr wrap="square" rtlCol="1">
            <a:spAutoFit/>
          </a:bodyPr>
          <a:lstStyle/>
          <a:p>
            <a:pPr lvl="0" algn="ctr" rtl="0">
              <a:defRPr/>
            </a:pPr>
            <a:r>
              <a:rPr lang="en-US" sz="2400" b="1" dirty="0">
                <a:solidFill>
                  <a:prstClr val="black"/>
                </a:solidFill>
                <a:latin typeface="+mj-lt"/>
              </a:rPr>
              <a:t>The role of Facebook and Cambridge Analytica</a:t>
            </a:r>
            <a:endParaRPr lang="he-IL" sz="2400" b="1" dirty="0">
              <a:solidFill>
                <a:prstClr val="black"/>
              </a:solidFill>
              <a:latin typeface="+mj-lt"/>
            </a:endParaRPr>
          </a:p>
        </p:txBody>
      </p:sp>
    </p:spTree>
    <p:extLst>
      <p:ext uri="{BB962C8B-B14F-4D97-AF65-F5344CB8AC3E}">
        <p14:creationId xmlns:p14="http://schemas.microsoft.com/office/powerpoint/2010/main" val="4029004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ª××¦××ª ×ª××× × ×¢×××¨ âª2016 clintonâ¬â">
            <a:extLst>
              <a:ext uri="{FF2B5EF4-FFF2-40B4-BE49-F238E27FC236}">
                <a16:creationId xmlns:a16="http://schemas.microsoft.com/office/drawing/2014/main" id="{2C08DD7D-4FC0-4EA7-A9BC-DC013CA7F3B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51520" y="993073"/>
            <a:ext cx="8732774" cy="5758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8F7F7E-DC57-413D-811A-F2FE1095FDF7}"/>
              </a:ext>
            </a:extLst>
          </p:cNvPr>
          <p:cNvSpPr txBox="1"/>
          <p:nvPr/>
        </p:nvSpPr>
        <p:spPr>
          <a:xfrm>
            <a:off x="13220" y="0"/>
            <a:ext cx="8699239" cy="830997"/>
          </a:xfrm>
          <a:prstGeom prst="rect">
            <a:avLst/>
          </a:prstGeom>
          <a:noFill/>
        </p:spPr>
        <p:txBody>
          <a:bodyPr wrap="square" rtlCol="1">
            <a:spAutoFit/>
          </a:bodyPr>
          <a:lstStyle/>
          <a:p>
            <a:pPr lvl="0" algn="ctr" rtl="0">
              <a:defRPr/>
            </a:pPr>
            <a:r>
              <a:rPr lang="en-US" sz="2400" b="1" dirty="0">
                <a:solidFill>
                  <a:prstClr val="black"/>
                </a:solidFill>
                <a:latin typeface="+mj-lt"/>
                <a:cs typeface="Arial" panose="020B0604020202020204" pitchFamily="34" charset="0"/>
              </a:rPr>
              <a:t>Impact Question: </a:t>
            </a:r>
            <a:endParaRPr lang="en-US" sz="2400" b="1" dirty="0" smtClean="0">
              <a:solidFill>
                <a:prstClr val="black"/>
              </a:solidFill>
              <a:latin typeface="+mj-lt"/>
              <a:cs typeface="Arial" panose="020B0604020202020204" pitchFamily="34" charset="0"/>
            </a:endParaRPr>
          </a:p>
          <a:p>
            <a:pPr lvl="0" rtl="0">
              <a:defRPr/>
            </a:pPr>
            <a:r>
              <a:rPr lang="en-US" sz="2400" b="1" dirty="0" smtClean="0">
                <a:solidFill>
                  <a:prstClr val="black"/>
                </a:solidFill>
                <a:latin typeface="+mj-lt"/>
                <a:cs typeface="Arial" panose="020B0604020202020204" pitchFamily="34" charset="0"/>
              </a:rPr>
              <a:t>Clinton</a:t>
            </a:r>
            <a:r>
              <a:rPr lang="en-US" sz="2400" b="1" dirty="0">
                <a:solidFill>
                  <a:prstClr val="black"/>
                </a:solidFill>
                <a:latin typeface="+mj-lt"/>
                <a:cs typeface="Arial" panose="020B0604020202020204" pitchFamily="34" charset="0"/>
              </a:rPr>
              <a:t>, as a Poor Candidate, Managed to Win Most of the Votes</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2" name="Picture 4" descr="×ª××¦××ª ×ª××× × ×¢×××¨ âª2016 &quot;popular votes&quot; finalâ¬â">
            <a:extLst>
              <a:ext uri="{FF2B5EF4-FFF2-40B4-BE49-F238E27FC236}">
                <a16:creationId xmlns:a16="http://schemas.microsoft.com/office/drawing/2014/main" id="{5ADE7792-1EF1-4FB5-898D-20D87466EB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19587" y="4275244"/>
            <a:ext cx="4396640" cy="2476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3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the assault on intelligence">
            <a:extLst>
              <a:ext uri="{FF2B5EF4-FFF2-40B4-BE49-F238E27FC236}">
                <a16:creationId xmlns:a16="http://schemas.microsoft.com/office/drawing/2014/main" id="{7E5D0B09-200E-4AC1-BEB7-207F2A435A0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7424" y="3760253"/>
            <a:ext cx="1720071" cy="25994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484" name="Text Box 3"/>
          <p:cNvSpPr txBox="1">
            <a:spLocks noChangeArrowheads="1"/>
          </p:cNvSpPr>
          <p:nvPr/>
        </p:nvSpPr>
        <p:spPr bwMode="auto">
          <a:xfrm>
            <a:off x="144328" y="4459979"/>
            <a:ext cx="6723197" cy="1015663"/>
          </a:xfrm>
          <a:prstGeom prst="rect">
            <a:avLst/>
          </a:prstGeom>
          <a:noFill/>
          <a:ln w="9525" algn="ctr">
            <a:noFill/>
            <a:miter lim="800000"/>
            <a:headEnd/>
            <a:tailEnd/>
          </a:ln>
        </p:spPr>
        <p:txBody>
          <a:bodyPr wrap="square">
            <a:spAutoFit/>
          </a:bodyPr>
          <a:lstStyle/>
          <a:p>
            <a:pPr lvl="0" algn="l" rtl="0"/>
            <a:r>
              <a:rPr lang="en-US" sz="2000" dirty="0">
                <a:solidFill>
                  <a:prstClr val="black"/>
                </a:solidFill>
                <a:latin typeface="Arial" panose="020B0604020202020204" pitchFamily="34" charset="0"/>
                <a:cs typeface="Arial" panose="020B0604020202020204" pitchFamily="34" charset="0"/>
              </a:rPr>
              <a:t>Kathleen Jamieson, </a:t>
            </a:r>
            <a:r>
              <a:rPr lang="en-US" sz="2000" b="1" i="1" dirty="0">
                <a:solidFill>
                  <a:prstClr val="black"/>
                </a:solidFill>
                <a:latin typeface="Arial" panose="020B0604020202020204" pitchFamily="34" charset="0"/>
                <a:cs typeface="Arial" panose="020B0604020202020204" pitchFamily="34" charset="0"/>
              </a:rPr>
              <a:t>Cyberwar: How Russian Hackers and Trolls Helped Elect a President: What We Don't, Can't, and Do Know</a:t>
            </a:r>
            <a:r>
              <a:rPr lang="en-US" sz="2000" dirty="0">
                <a:solidFill>
                  <a:prstClr val="black"/>
                </a:solidFill>
                <a:latin typeface="Arial" panose="020B0604020202020204" pitchFamily="34" charset="0"/>
                <a:cs typeface="Arial" panose="020B0604020202020204" pitchFamily="34" charset="0"/>
              </a:rPr>
              <a:t>, 2018</a:t>
            </a:r>
          </a:p>
        </p:txBody>
      </p:sp>
      <p:sp>
        <p:nvSpPr>
          <p:cNvPr id="6" name="Rectangle 2">
            <a:extLst>
              <a:ext uri="{FF2B5EF4-FFF2-40B4-BE49-F238E27FC236}">
                <a16:creationId xmlns:a16="http://schemas.microsoft.com/office/drawing/2014/main" id="{CB6DBCD1-E065-4120-816D-BB044093DA40}"/>
              </a:ext>
            </a:extLst>
          </p:cNvPr>
          <p:cNvSpPr>
            <a:spLocks noChangeArrowheads="1"/>
          </p:cNvSpPr>
          <p:nvPr/>
        </p:nvSpPr>
        <p:spPr bwMode="auto">
          <a:xfrm>
            <a:off x="99395" y="503675"/>
            <a:ext cx="8928100" cy="2677656"/>
          </a:xfrm>
          <a:prstGeom prst="rect">
            <a:avLst/>
          </a:prstGeom>
          <a:noFill/>
          <a:ln w="9525">
            <a:noFill/>
            <a:miter lim="800000"/>
            <a:headEnd/>
            <a:tailEnd/>
          </a:ln>
        </p:spPr>
        <p:txBody>
          <a:bodyPr wrap="square" anchor="ctr">
            <a:spAutoFit/>
          </a:bodyPr>
          <a:lstStyle/>
          <a:p>
            <a:pPr lvl="0" algn="l" rtl="0"/>
            <a:r>
              <a:rPr lang="en-US" sz="2400" b="1" dirty="0">
                <a:solidFill>
                  <a:prstClr val="black"/>
                </a:solidFill>
                <a:latin typeface="Arial" panose="020B0604020202020204" pitchFamily="34" charset="0"/>
                <a:cs typeface="Arial" panose="020B0604020202020204" pitchFamily="34" charset="0"/>
              </a:rPr>
              <a:t>"... </a:t>
            </a:r>
            <a:r>
              <a:rPr lang="en-US" sz="2400" b="1" dirty="0">
                <a:solidFill>
                  <a:prstClr val="black"/>
                </a:solidFill>
                <a:highlight>
                  <a:srgbClr val="FFFF00"/>
                </a:highlight>
                <a:latin typeface="Arial" panose="020B0604020202020204" pitchFamily="34" charset="0"/>
                <a:cs typeface="Arial" panose="020B0604020202020204" pitchFamily="34" charset="0"/>
              </a:rPr>
              <a:t>Trolls</a:t>
            </a:r>
            <a:r>
              <a:rPr lang="en-US" sz="2400" b="1" dirty="0">
                <a:solidFill>
                  <a:prstClr val="black"/>
                </a:solidFill>
                <a:latin typeface="Arial" panose="020B0604020202020204" pitchFamily="34" charset="0"/>
                <a:cs typeface="Arial" panose="020B0604020202020204" pitchFamily="34" charset="0"/>
              </a:rPr>
              <a:t> did not vote for Donald Trump, </a:t>
            </a:r>
            <a:r>
              <a:rPr lang="en-US" sz="2400" b="1" dirty="0">
                <a:solidFill>
                  <a:prstClr val="black"/>
                </a:solidFill>
                <a:highlight>
                  <a:srgbClr val="FFFF00"/>
                </a:highlight>
                <a:latin typeface="Arial" panose="020B0604020202020204" pitchFamily="34" charset="0"/>
                <a:cs typeface="Arial" panose="020B0604020202020204" pitchFamily="34" charset="0"/>
              </a:rPr>
              <a:t>US citizens </a:t>
            </a:r>
            <a:r>
              <a:rPr lang="en-US" sz="2400" b="1" dirty="0">
                <a:solidFill>
                  <a:prstClr val="black"/>
                </a:solidFill>
                <a:latin typeface="Arial" panose="020B0604020202020204" pitchFamily="34" charset="0"/>
                <a:cs typeface="Arial" panose="020B0604020202020204" pitchFamily="34" charset="0"/>
              </a:rPr>
              <a:t>did ... but the </a:t>
            </a:r>
            <a:r>
              <a:rPr lang="en-US" sz="2400" b="1" dirty="0" smtClean="0">
                <a:solidFill>
                  <a:prstClr val="black"/>
                </a:solidFill>
                <a:latin typeface="Arial" panose="020B0604020202020204" pitchFamily="34" charset="0"/>
                <a:cs typeface="Arial" panose="020B0604020202020204" pitchFamily="34" charset="0"/>
              </a:rPr>
              <a:t>Russians </a:t>
            </a:r>
            <a:r>
              <a:rPr lang="en-US" sz="2400" b="1" dirty="0">
                <a:solidFill>
                  <a:prstClr val="black"/>
                </a:solidFill>
                <a:latin typeface="Arial" panose="020B0604020202020204" pitchFamily="34" charset="0"/>
                <a:cs typeface="Arial" panose="020B0604020202020204" pitchFamily="34" charset="0"/>
              </a:rPr>
              <a:t>caused </a:t>
            </a:r>
            <a:r>
              <a:rPr lang="en-US" sz="2400" b="1" dirty="0">
                <a:solidFill>
                  <a:prstClr val="black"/>
                </a:solidFill>
                <a:highlight>
                  <a:srgbClr val="FFFF00"/>
                </a:highlight>
                <a:latin typeface="Arial" panose="020B0604020202020204" pitchFamily="34" charset="0"/>
                <a:cs typeface="Arial" panose="020B0604020202020204" pitchFamily="34" charset="0"/>
              </a:rPr>
              <a:t>negative publicity </a:t>
            </a:r>
            <a:r>
              <a:rPr lang="en-US" sz="2400" b="1" dirty="0">
                <a:solidFill>
                  <a:prstClr val="black"/>
                </a:solidFill>
                <a:latin typeface="Arial" panose="020B0604020202020204" pitchFamily="34" charset="0"/>
                <a:cs typeface="Arial" panose="020B0604020202020204" pitchFamily="34" charset="0"/>
              </a:rPr>
              <a:t>against </a:t>
            </a:r>
            <a:r>
              <a:rPr lang="en-US" sz="2400" b="1" dirty="0">
                <a:solidFill>
                  <a:prstClr val="black"/>
                </a:solidFill>
                <a:highlight>
                  <a:srgbClr val="FFFF00"/>
                </a:highlight>
                <a:latin typeface="Arial" panose="020B0604020202020204" pitchFamily="34" charset="0"/>
                <a:cs typeface="Arial" panose="020B0604020202020204" pitchFamily="34" charset="0"/>
              </a:rPr>
              <a:t>Clinton</a:t>
            </a:r>
            <a:r>
              <a:rPr lang="en-US" sz="2400" b="1" dirty="0">
                <a:solidFill>
                  <a:prstClr val="black"/>
                </a:solidFill>
                <a:latin typeface="Arial" panose="020B0604020202020204" pitchFamily="34" charset="0"/>
                <a:cs typeface="Arial" panose="020B0604020202020204" pitchFamily="34" charset="0"/>
              </a:rPr>
              <a:t> through targeted social media posts, tweets, </a:t>
            </a:r>
            <a:r>
              <a:rPr lang="en-US" sz="2400" b="1" dirty="0" err="1" smtClean="0">
                <a:solidFill>
                  <a:prstClr val="black"/>
                </a:solidFill>
                <a:latin typeface="Arial" panose="020B0604020202020204" pitchFamily="34" charset="0"/>
                <a:cs typeface="Arial" panose="020B0604020202020204" pitchFamily="34" charset="0"/>
              </a:rPr>
              <a:t>new’s</a:t>
            </a:r>
            <a:r>
              <a:rPr lang="en-US" sz="2400" b="1" dirty="0" smtClean="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videos and ads ... </a:t>
            </a:r>
            <a:r>
              <a:rPr lang="en-US" sz="2400" b="1" dirty="0">
                <a:solidFill>
                  <a:prstClr val="black"/>
                </a:solidFill>
                <a:highlight>
                  <a:srgbClr val="FFFF00"/>
                </a:highlight>
                <a:latin typeface="Arial" panose="020B0604020202020204" pitchFamily="34" charset="0"/>
                <a:cs typeface="Arial" panose="020B0604020202020204" pitchFamily="34" charset="0"/>
              </a:rPr>
              <a:t>they influenced the decisions </a:t>
            </a:r>
            <a:r>
              <a:rPr lang="en-US" sz="2400" b="1" dirty="0">
                <a:solidFill>
                  <a:prstClr val="black"/>
                </a:solidFill>
                <a:latin typeface="Arial" panose="020B0604020202020204" pitchFamily="34" charset="0"/>
                <a:cs typeface="Arial" panose="020B0604020202020204" pitchFamily="34" charset="0"/>
              </a:rPr>
              <a:t>of the </a:t>
            </a:r>
            <a:r>
              <a:rPr lang="en-US" sz="2400" b="1" dirty="0">
                <a:solidFill>
                  <a:prstClr val="black"/>
                </a:solidFill>
                <a:highlight>
                  <a:srgbClr val="FFFF00"/>
                </a:highlight>
                <a:latin typeface="Arial" panose="020B0604020202020204" pitchFamily="34" charset="0"/>
                <a:cs typeface="Arial" panose="020B0604020202020204" pitchFamily="34" charset="0"/>
              </a:rPr>
              <a:t>head of the -FBI</a:t>
            </a:r>
            <a:r>
              <a:rPr lang="en-US" sz="2400" b="1" dirty="0">
                <a:solidFill>
                  <a:srgbClr val="FF0000"/>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 and they also managed to influence </a:t>
            </a:r>
            <a:r>
              <a:rPr lang="en-US" sz="2400" b="1" dirty="0">
                <a:solidFill>
                  <a:prstClr val="black"/>
                </a:solidFill>
                <a:highlight>
                  <a:srgbClr val="FFFF00"/>
                </a:highlight>
                <a:latin typeface="Arial" panose="020B0604020202020204" pitchFamily="34" charset="0"/>
                <a:cs typeface="Arial" panose="020B0604020202020204" pitchFamily="34" charset="0"/>
              </a:rPr>
              <a:t>the media coverage</a:t>
            </a:r>
            <a:r>
              <a:rPr lang="en-US" sz="2400" b="1" dirty="0">
                <a:solidFill>
                  <a:srgbClr val="FF0000"/>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and the </a:t>
            </a:r>
            <a:r>
              <a:rPr lang="en-US" sz="2400" b="1" dirty="0">
                <a:solidFill>
                  <a:prstClr val="black"/>
                </a:solidFill>
                <a:highlight>
                  <a:srgbClr val="FFFF00"/>
                </a:highlight>
                <a:latin typeface="Arial" panose="020B0604020202020204" pitchFamily="34" charset="0"/>
                <a:cs typeface="Arial" panose="020B0604020202020204" pitchFamily="34" charset="0"/>
              </a:rPr>
              <a:t>confrontations</a:t>
            </a:r>
            <a:r>
              <a:rPr lang="en-US" sz="2400" b="1" dirty="0">
                <a:solidFill>
                  <a:prstClr val="black"/>
                </a:solidFill>
                <a:latin typeface="Arial" panose="020B0604020202020204" pitchFamily="34" charset="0"/>
                <a:cs typeface="Arial" panose="020B0604020202020204" pitchFamily="34" charset="0"/>
              </a:rPr>
              <a:t> through the leaked information ... " </a:t>
            </a:r>
            <a:endParaRPr lang="he-IL" sz="2400" b="1" dirty="0">
              <a:solidFill>
                <a:prstClr val="black"/>
              </a:solidFill>
              <a:latin typeface="Arial" panose="020B0604020202020204" pitchFamily="34" charset="0"/>
            </a:endParaRPr>
          </a:p>
        </p:txBody>
      </p:sp>
      <p:pic>
        <p:nvPicPr>
          <p:cNvPr id="5" name="תמונה 4">
            <a:extLst>
              <a:ext uri="{FF2B5EF4-FFF2-40B4-BE49-F238E27FC236}">
                <a16:creationId xmlns:a16="http://schemas.microsoft.com/office/drawing/2014/main" id="{E5059E50-D510-49E6-8F4B-96390D88C666}"/>
              </a:ext>
            </a:extLst>
          </p:cNvPr>
          <p:cNvPicPr>
            <a:picLocks noChangeAspect="1"/>
          </p:cNvPicPr>
          <p:nvPr/>
        </p:nvPicPr>
        <p:blipFill>
          <a:blip r:embed="rId4"/>
          <a:stretch>
            <a:fillRect/>
          </a:stretch>
        </p:blipFill>
        <p:spPr>
          <a:xfrm>
            <a:off x="7047275" y="3744035"/>
            <a:ext cx="1980838" cy="2632216"/>
          </a:xfrm>
          <a:prstGeom prst="rect">
            <a:avLst/>
          </a:prstGeom>
          <a:ln>
            <a:solidFill>
              <a:schemeClr val="tx1"/>
            </a:solidFill>
          </a:ln>
        </p:spPr>
      </p:pic>
    </p:spTree>
    <p:extLst>
      <p:ext uri="{BB962C8B-B14F-4D97-AF65-F5344CB8AC3E}">
        <p14:creationId xmlns:p14="http://schemas.microsoft.com/office/powerpoint/2010/main" val="216253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BA583B2-C1AA-491D-B19C-B5BE53A81D39}"/>
              </a:ext>
            </a:extLst>
          </p:cNvPr>
          <p:cNvSpPr txBox="1"/>
          <p:nvPr/>
        </p:nvSpPr>
        <p:spPr>
          <a:xfrm>
            <a:off x="379653" y="233645"/>
            <a:ext cx="8764347" cy="461665"/>
          </a:xfrm>
          <a:prstGeom prst="rect">
            <a:avLst/>
          </a:prstGeom>
          <a:noFill/>
        </p:spPr>
        <p:txBody>
          <a:bodyPr wrap="square" rtlCol="1">
            <a:spAutoFit/>
          </a:bodyPr>
          <a:lstStyle/>
          <a:p>
            <a:pPr lvl="0" algn="l" rtl="0">
              <a:defRPr/>
            </a:pPr>
            <a:r>
              <a:rPr lang="en-US" sz="2400" b="1" dirty="0">
                <a:solidFill>
                  <a:prstClr val="black"/>
                </a:solidFill>
                <a:latin typeface="+mj-lt"/>
              </a:rPr>
              <a:t>Kathleen </a:t>
            </a:r>
            <a:r>
              <a:rPr lang="en-US" sz="2400" b="1" dirty="0" smtClean="0">
                <a:solidFill>
                  <a:prstClr val="black"/>
                </a:solidFill>
                <a:latin typeface="+mj-lt"/>
              </a:rPr>
              <a:t>Jamieson </a:t>
            </a:r>
            <a:r>
              <a:rPr lang="en-US" sz="2400" b="1" dirty="0">
                <a:solidFill>
                  <a:prstClr val="black"/>
                </a:solidFill>
                <a:latin typeface="+mj-lt"/>
              </a:rPr>
              <a:t>on the Question of Actual Impact</a:t>
            </a:r>
            <a:endParaRPr lang="he-IL" sz="2400" b="1" dirty="0">
              <a:solidFill>
                <a:prstClr val="black"/>
              </a:solidFill>
              <a:latin typeface="+mj-lt"/>
            </a:endParaRPr>
          </a:p>
        </p:txBody>
      </p:sp>
    </p:spTree>
    <p:extLst>
      <p:ext uri="{BB962C8B-B14F-4D97-AF65-F5344CB8AC3E}">
        <p14:creationId xmlns:p14="http://schemas.microsoft.com/office/powerpoint/2010/main" val="49588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âªputin trump g20 2019â¬â">
            <a:extLst>
              <a:ext uri="{FF2B5EF4-FFF2-40B4-BE49-F238E27FC236}">
                <a16:creationId xmlns:a16="http://schemas.microsoft.com/office/drawing/2014/main" id="{2EA6CF1F-51F1-485E-8DC8-AFD30BD4F816}"/>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882" y="593685"/>
            <a:ext cx="9144000" cy="60753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606B3D-5423-4E3B-891D-9EF4941C4FA6}"/>
              </a:ext>
            </a:extLst>
          </p:cNvPr>
          <p:cNvSpPr txBox="1"/>
          <p:nvPr/>
        </p:nvSpPr>
        <p:spPr>
          <a:xfrm>
            <a:off x="-115402" y="51758"/>
            <a:ext cx="9259402" cy="461665"/>
          </a:xfrm>
          <a:prstGeom prst="rect">
            <a:avLst/>
          </a:prstGeom>
          <a:noFill/>
        </p:spPr>
        <p:txBody>
          <a:bodyPr wrap="square" rtlCol="1">
            <a:spAutoFit/>
          </a:bodyPr>
          <a:lstStyle/>
          <a:p>
            <a:pPr lvl="0" algn="ctr" rtl="0">
              <a:defRPr/>
            </a:pPr>
            <a:r>
              <a:rPr lang="en-US" sz="2400" b="1" dirty="0">
                <a:solidFill>
                  <a:prstClr val="black"/>
                </a:solidFill>
                <a:cs typeface="Arial" panose="020B0604020202020204" pitchFamily="34" charset="0"/>
              </a:rPr>
              <a:t>Continuation of the Political and Public Debate</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14560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descr="תמונה שמכילה שלט, ציור&#10;&#10;התיאור נוצר באופן אוטומטי">
            <a:extLst>
              <a:ext uri="{FF2B5EF4-FFF2-40B4-BE49-F238E27FC236}">
                <a16:creationId xmlns:a16="http://schemas.microsoft.com/office/drawing/2014/main" id="{7CC02422-26F3-472E-B615-48B0BD0C03B9}"/>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55722" y="3670966"/>
            <a:ext cx="4035425" cy="2366962"/>
          </a:xfrm>
          <a:prstGeom prst="rect">
            <a:avLst/>
          </a:prstGeom>
          <a:ln>
            <a:solidFill>
              <a:schemeClr val="bg1">
                <a:lumMod val="95000"/>
              </a:schemeClr>
            </a:solidFill>
          </a:ln>
        </p:spPr>
      </p:pic>
      <p:pic>
        <p:nvPicPr>
          <p:cNvPr id="16" name="Picture 2" descr="Cold War: Definition and Timeline | HISTORY.com - HISTORY">
            <a:extLst>
              <a:ext uri="{FF2B5EF4-FFF2-40B4-BE49-F238E27FC236}">
                <a16:creationId xmlns:a16="http://schemas.microsoft.com/office/drawing/2014/main" id="{524C6123-A6C5-4A63-A3CC-0E20345028CC}"/>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858663" y="411939"/>
            <a:ext cx="4042516" cy="2358792"/>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A053D3-1459-4AF7-BB8B-2A1988CC08AE}"/>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52176" y="411939"/>
            <a:ext cx="4042516" cy="2358792"/>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6" name="תמונה 5" descr="תמונה שמכילה אביזר, עיתון&#10;&#10;התיאור נוצר באופן אוטומטי">
            <a:extLst>
              <a:ext uri="{FF2B5EF4-FFF2-40B4-BE49-F238E27FC236}">
                <a16:creationId xmlns:a16="http://schemas.microsoft.com/office/drawing/2014/main" id="{B4C28BF3-E462-471D-AFE8-F63E0A018AF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947013" y="3670966"/>
            <a:ext cx="4035426" cy="2386991"/>
          </a:xfrm>
          <a:prstGeom prst="rect">
            <a:avLst/>
          </a:prstGeom>
          <a:noFill/>
          <a:ln>
            <a:solidFill>
              <a:schemeClr val="tx1"/>
            </a:solidFill>
          </a:ln>
        </p:spPr>
      </p:pic>
      <p:sp>
        <p:nvSpPr>
          <p:cNvPr id="2" name="AutoShape 2" descr="HD Skyfall WP for PC"/>
          <p:cNvSpPr>
            <a:spLocks noChangeAspect="1" noChangeArrowheads="1"/>
          </p:cNvSpPr>
          <p:nvPr/>
        </p:nvSpPr>
        <p:spPr bwMode="auto">
          <a:xfrm>
            <a:off x="4388778" y="35217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6542578" y="74596"/>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1936091" y="74596"/>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6671874" y="3527854"/>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1962150" y="3521783"/>
            <a:ext cx="648628" cy="680758"/>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8" name="TextBox 11"/>
          <p:cNvSpPr txBox="1">
            <a:spLocks noChangeArrowheads="1"/>
          </p:cNvSpPr>
          <p:nvPr/>
        </p:nvSpPr>
        <p:spPr bwMode="auto">
          <a:xfrm>
            <a:off x="4648143" y="6065380"/>
            <a:ext cx="4495857"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smtClean="0">
                <a:solidFill>
                  <a:srgbClr val="000000"/>
                </a:solidFill>
                <a:cs typeface="+mn-cs"/>
              </a:rPr>
              <a:t>Definitions and </a:t>
            </a:r>
            <a:r>
              <a:rPr lang="en-US" altLang="he-IL" sz="2400" b="1" kern="0" dirty="0">
                <a:solidFill>
                  <a:srgbClr val="000000"/>
                </a:solidFill>
              </a:rPr>
              <a:t>Basic Concepts</a:t>
            </a:r>
            <a:r>
              <a:rPr lang="en-US" altLang="he-IL" sz="2400" b="1" kern="0" dirty="0" smtClean="0">
                <a:solidFill>
                  <a:srgbClr val="000000"/>
                </a:solidFill>
                <a:cs typeface="+mn-cs"/>
              </a:rPr>
              <a:t> </a:t>
            </a:r>
            <a:r>
              <a:rPr lang="en-US" altLang="he-IL" sz="2400" b="1" kern="0" dirty="0">
                <a:solidFill>
                  <a:srgbClr val="000000"/>
                </a:solidFill>
                <a:cs typeface="+mn-cs"/>
              </a:rPr>
              <a:t>of the National </a:t>
            </a:r>
            <a:r>
              <a:rPr lang="en-US" altLang="he-IL" sz="2400" b="1" kern="0" dirty="0" smtClean="0">
                <a:solidFill>
                  <a:srgbClr val="000000"/>
                </a:solidFill>
                <a:cs typeface="+mn-cs"/>
              </a:rPr>
              <a:t>Security</a:t>
            </a:r>
            <a:endParaRPr kumimoji="0" lang="he-IL" altLang="he-IL" sz="2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sp>
        <p:nvSpPr>
          <p:cNvPr id="20" name="TextBox 13"/>
          <p:cNvSpPr txBox="1">
            <a:spLocks noChangeArrowheads="1"/>
          </p:cNvSpPr>
          <p:nvPr/>
        </p:nvSpPr>
        <p:spPr bwMode="auto">
          <a:xfrm>
            <a:off x="255885" y="6027003"/>
            <a:ext cx="371065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a:solidFill>
                  <a:srgbClr val="D9D9D9"/>
                </a:solidFill>
                <a:cs typeface="+mn-cs"/>
              </a:rPr>
              <a:t>The </a:t>
            </a:r>
            <a:r>
              <a:rPr lang="en-US" altLang="he-IL" sz="2400" b="1" kern="0" dirty="0" smtClean="0">
                <a:solidFill>
                  <a:srgbClr val="D9D9D9"/>
                </a:solidFill>
                <a:cs typeface="+mn-cs"/>
              </a:rPr>
              <a:t>Course </a:t>
            </a:r>
            <a:r>
              <a:rPr lang="en-US" altLang="he-IL" sz="2400" b="1" kern="0" dirty="0">
                <a:solidFill>
                  <a:srgbClr val="D9D9D9"/>
                </a:solidFill>
                <a:cs typeface="+mn-cs"/>
              </a:rPr>
              <a:t>- </a:t>
            </a:r>
            <a:r>
              <a:rPr lang="en-US" altLang="he-IL" sz="2400" b="1" kern="0" dirty="0" smtClean="0">
                <a:solidFill>
                  <a:srgbClr val="D9D9D9"/>
                </a:solidFill>
                <a:cs typeface="+mn-cs"/>
              </a:rPr>
              <a:t>Structure</a:t>
            </a:r>
            <a:r>
              <a:rPr lang="en-US" altLang="he-IL" sz="2400" b="1" kern="0" dirty="0">
                <a:solidFill>
                  <a:srgbClr val="D9D9D9"/>
                </a:solidFill>
                <a:cs typeface="+mn-cs"/>
              </a:rPr>
              <a:t>, </a:t>
            </a:r>
            <a:r>
              <a:rPr lang="en-US" altLang="he-IL" sz="2400" b="1" kern="0" dirty="0" smtClean="0">
                <a:solidFill>
                  <a:srgbClr val="D9D9D9"/>
                </a:solidFill>
                <a:cs typeface="+mn-cs"/>
              </a:rPr>
              <a:t>Goals </a:t>
            </a:r>
            <a:r>
              <a:rPr lang="en-US" altLang="he-IL" sz="2400" b="1" kern="0" dirty="0">
                <a:solidFill>
                  <a:srgbClr val="D9D9D9"/>
                </a:solidFill>
                <a:cs typeface="+mn-cs"/>
              </a:rPr>
              <a:t>and </a:t>
            </a:r>
            <a:r>
              <a:rPr lang="en-US" altLang="he-IL" sz="2400" b="1" kern="0" dirty="0">
                <a:solidFill>
                  <a:srgbClr val="D9D9D9"/>
                </a:solidFill>
                <a:cs typeface="+mn-cs"/>
              </a:rPr>
              <a:t>A</a:t>
            </a:r>
            <a:r>
              <a:rPr lang="en-US" altLang="he-IL" sz="2400" b="1" kern="0" dirty="0" smtClean="0">
                <a:solidFill>
                  <a:srgbClr val="D9D9D9"/>
                </a:solidFill>
                <a:cs typeface="+mn-cs"/>
              </a:rPr>
              <a:t>ssignments</a:t>
            </a:r>
            <a:endParaRPr kumimoji="0" lang="he-IL" altLang="he-IL" sz="2400" b="1" i="0" u="none" strike="noStrike" kern="0" cap="none" spc="0" normalizeH="0" baseline="0" noProof="0" dirty="0">
              <a:ln>
                <a:noFill/>
              </a:ln>
              <a:solidFill>
                <a:srgbClr val="D9D9D9"/>
              </a:solidFill>
              <a:effectLst/>
              <a:uLnTx/>
              <a:uFillTx/>
              <a:cs typeface="+mn-cs"/>
            </a:endParaRPr>
          </a:p>
        </p:txBody>
      </p:sp>
      <p:sp>
        <p:nvSpPr>
          <p:cNvPr id="21" name="TextBox 10"/>
          <p:cNvSpPr txBox="1">
            <a:spLocks noChangeArrowheads="1"/>
          </p:cNvSpPr>
          <p:nvPr/>
        </p:nvSpPr>
        <p:spPr bwMode="auto">
          <a:xfrm>
            <a:off x="5014811" y="2772085"/>
            <a:ext cx="4106425"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1" indent="0" algn="ctr">
              <a:spcBef>
                <a:spcPct val="0"/>
              </a:spcBef>
              <a:buFontTx/>
              <a:buNone/>
              <a:defRPr/>
            </a:pPr>
            <a:r>
              <a:rPr lang="en-US" altLang="he-IL" sz="2400" b="1" kern="0" dirty="0">
                <a:solidFill>
                  <a:srgbClr val="D9D9D9"/>
                </a:solidFill>
                <a:cs typeface="+mn-cs"/>
              </a:rPr>
              <a:t>National Security in the Cold War </a:t>
            </a:r>
            <a:r>
              <a:rPr lang="en-US" altLang="he-IL" sz="2400" b="1" kern="0" dirty="0" smtClean="0">
                <a:solidFill>
                  <a:srgbClr val="D9D9D9"/>
                </a:solidFill>
                <a:cs typeface="+mn-cs"/>
              </a:rPr>
              <a:t>Era</a:t>
            </a:r>
            <a:endParaRPr kumimoji="0" lang="he-IL" altLang="he-IL" sz="2400" b="1" i="0" u="none" strike="noStrike" kern="0" cap="none" spc="0" normalizeH="0" baseline="0" noProof="0" dirty="0">
              <a:ln>
                <a:noFill/>
              </a:ln>
              <a:solidFill>
                <a:srgbClr val="D9D9D9"/>
              </a:solidFill>
              <a:effectLst/>
              <a:uLnTx/>
              <a:uFillTx/>
              <a:cs typeface="+mn-cs"/>
            </a:endParaRPr>
          </a:p>
        </p:txBody>
      </p:sp>
      <p:sp>
        <p:nvSpPr>
          <p:cNvPr id="22" name="TextBox 12"/>
          <p:cNvSpPr txBox="1">
            <a:spLocks noChangeArrowheads="1"/>
          </p:cNvSpPr>
          <p:nvPr/>
        </p:nvSpPr>
        <p:spPr bwMode="auto">
          <a:xfrm>
            <a:off x="77127" y="2812517"/>
            <a:ext cx="4392613" cy="830997"/>
          </a:xfrm>
          <a:prstGeom prst="rect">
            <a:avLst/>
          </a:prstGeom>
          <a:noFill/>
          <a:ln>
            <a:noFill/>
          </a:ln>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a:defRPr/>
            </a:pPr>
            <a:r>
              <a:rPr lang="en-US" altLang="he-IL" b="0" dirty="0">
                <a:solidFill>
                  <a:srgbClr val="D9D9D9"/>
                </a:solidFill>
              </a:rPr>
              <a:t>National Security in</a:t>
            </a:r>
          </a:p>
          <a:p>
            <a:pPr lvl="0">
              <a:defRPr/>
            </a:pPr>
            <a:r>
              <a:rPr lang="en-US" altLang="he-IL" b="0" dirty="0">
                <a:solidFill>
                  <a:srgbClr val="D9D9D9"/>
                </a:solidFill>
              </a:rPr>
              <a:t> the </a:t>
            </a:r>
            <a:r>
              <a:rPr lang="en-US" altLang="he-IL" b="0" dirty="0" smtClean="0">
                <a:solidFill>
                  <a:srgbClr val="D9D9D9"/>
                </a:solidFill>
              </a:rPr>
              <a:t>Current Era  </a:t>
            </a:r>
            <a:endParaRPr lang="he-IL" altLang="he-IL" b="0" dirty="0">
              <a:solidFill>
                <a:srgbClr val="D9D9D9"/>
              </a:solidFill>
            </a:endParaRPr>
          </a:p>
        </p:txBody>
      </p:sp>
    </p:spTree>
    <p:extLst>
      <p:ext uri="{BB962C8B-B14F-4D97-AF65-F5344CB8AC3E}">
        <p14:creationId xmlns:p14="http://schemas.microsoft.com/office/powerpoint/2010/main" val="1952641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national Encyclopedia of the Social Sciences: Objectivism">
            <a:extLst>
              <a:ext uri="{FF2B5EF4-FFF2-40B4-BE49-F238E27FC236}">
                <a16:creationId xmlns:a16="http://schemas.microsoft.com/office/drawing/2014/main" id="{696A4DFB-DF95-4EE6-82E9-914C0279F1F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67255" y="3703989"/>
            <a:ext cx="1966920" cy="25434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484" name="Text Box 3"/>
          <p:cNvSpPr txBox="1">
            <a:spLocks noChangeArrowheads="1"/>
          </p:cNvSpPr>
          <p:nvPr/>
        </p:nvSpPr>
        <p:spPr bwMode="auto">
          <a:xfrm>
            <a:off x="144329" y="4621762"/>
            <a:ext cx="5823084" cy="707886"/>
          </a:xfrm>
          <a:prstGeom prst="rect">
            <a:avLst/>
          </a:prstGeom>
          <a:noFill/>
          <a:ln w="9525" algn="ctr">
            <a:noFill/>
            <a:miter lim="800000"/>
            <a:headEnd/>
            <a:tailEnd/>
          </a:ln>
        </p:spPr>
        <p:txBody>
          <a:bodyPr wrap="square">
            <a:spAutoFit/>
          </a:bodyPr>
          <a:lstStyle/>
          <a:p>
            <a:pPr lvl="0" algn="l" rtl="0">
              <a:defRPr/>
            </a:pPr>
            <a:r>
              <a:rPr lang="en-US" sz="2000" b="1" i="1" dirty="0">
                <a:solidFill>
                  <a:prstClr val="black"/>
                </a:solidFill>
                <a:latin typeface="Arial" panose="020B0604020202020204" pitchFamily="34" charset="0"/>
                <a:cs typeface="Arial" panose="020B0604020202020204" pitchFamily="34" charset="0"/>
              </a:rPr>
              <a:t>International Encyclopedia of the Social Sciences</a:t>
            </a:r>
            <a:r>
              <a:rPr lang="en-US" sz="2000" dirty="0">
                <a:solidFill>
                  <a:prstClr val="black"/>
                </a:solidFill>
                <a:latin typeface="Arial" panose="020B0604020202020204" pitchFamily="34" charset="0"/>
                <a:cs typeface="Arial" panose="020B0604020202020204" pitchFamily="34" charset="0"/>
              </a:rPr>
              <a:t>, 1968</a:t>
            </a:r>
          </a:p>
        </p:txBody>
      </p:sp>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44329" y="863715"/>
            <a:ext cx="8928100" cy="830997"/>
          </a:xfrm>
          <a:prstGeom prst="rect">
            <a:avLst/>
          </a:prstGeom>
          <a:noFill/>
          <a:ln w="9525">
            <a:noFill/>
            <a:miter lim="800000"/>
            <a:headEnd/>
            <a:tailEnd/>
          </a:ln>
        </p:spPr>
        <p:txBody>
          <a:bodyPr wrap="square" anchor="ctr">
            <a:spAutoFit/>
          </a:bodyPr>
          <a:lstStyle/>
          <a:p>
            <a:pPr lvl="0" algn="l" rtl="0">
              <a:defRPr/>
            </a:pPr>
            <a:r>
              <a:rPr lang="en-US" sz="2400" b="1" dirty="0">
                <a:solidFill>
                  <a:prstClr val="black"/>
                </a:solidFill>
                <a:latin typeface="Arial" panose="020B0604020202020204" pitchFamily="34" charset="0"/>
                <a:cs typeface="Arial" panose="020B0604020202020204" pitchFamily="34" charset="0"/>
              </a:rPr>
              <a:t>"… The ability of </a:t>
            </a:r>
            <a:r>
              <a:rPr lang="en-US" sz="2400" b="1" dirty="0">
                <a:solidFill>
                  <a:prstClr val="black"/>
                </a:solidFill>
                <a:highlight>
                  <a:srgbClr val="FFFF00"/>
                </a:highlight>
                <a:latin typeface="Arial" panose="020B0604020202020204" pitchFamily="34" charset="0"/>
                <a:cs typeface="Arial" panose="020B0604020202020204" pitchFamily="34" charset="0"/>
              </a:rPr>
              <a:t>nation</a:t>
            </a:r>
            <a:r>
              <a:rPr lang="en-US" sz="2400" b="1" dirty="0">
                <a:solidFill>
                  <a:prstClr val="black"/>
                </a:solidFill>
                <a:latin typeface="Arial" panose="020B0604020202020204" pitchFamily="34" charset="0"/>
                <a:cs typeface="Arial" panose="020B0604020202020204" pitchFamily="34" charset="0"/>
              </a:rPr>
              <a:t> to protect its </a:t>
            </a:r>
            <a:r>
              <a:rPr lang="en-US" sz="2400" b="1" dirty="0">
                <a:solidFill>
                  <a:prstClr val="black"/>
                </a:solidFill>
                <a:highlight>
                  <a:srgbClr val="FFFF00"/>
                </a:highlight>
                <a:latin typeface="Arial" panose="020B0604020202020204" pitchFamily="34" charset="0"/>
                <a:cs typeface="Arial" panose="020B0604020202020204" pitchFamily="34" charset="0"/>
              </a:rPr>
              <a:t>internal values</a:t>
            </a:r>
            <a:r>
              <a:rPr lang="en-US" sz="2400" b="1" dirty="0">
                <a:solidFill>
                  <a:prstClr val="black"/>
                </a:solidFill>
                <a:latin typeface="Arial" panose="020B0604020202020204" pitchFamily="34" charset="0"/>
                <a:cs typeface="Arial" panose="020B0604020202020204" pitchFamily="34" charset="0"/>
              </a:rPr>
              <a:t> from </a:t>
            </a:r>
            <a:r>
              <a:rPr lang="en-US" sz="2400" b="1" dirty="0">
                <a:solidFill>
                  <a:prstClr val="black"/>
                </a:solidFill>
                <a:highlight>
                  <a:srgbClr val="FFFF00"/>
                </a:highlight>
                <a:latin typeface="Arial" panose="020B0604020202020204" pitchFamily="34" charset="0"/>
                <a:cs typeface="Arial" panose="020B0604020202020204" pitchFamily="34" charset="0"/>
              </a:rPr>
              <a:t>foreign threats</a:t>
            </a:r>
            <a:r>
              <a:rPr lang="en-US" sz="2400" b="1" dirty="0">
                <a:solidFill>
                  <a:prstClr val="black"/>
                </a:solidFill>
                <a:latin typeface="Arial" panose="020B0604020202020204" pitchFamily="34" charset="0"/>
                <a:cs typeface="Arial" panose="020B0604020202020204" pitchFamily="34" charset="0"/>
              </a:rPr>
              <a:t> …"</a:t>
            </a:r>
            <a:endParaRPr kumimoji="0" lang="he-I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1535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CA9646BF-2172-4D19-A6D3-6894C6846623}"/>
              </a:ext>
            </a:extLst>
          </p:cNvPr>
          <p:cNvPicPr>
            <a:picLocks noChangeAspect="1"/>
          </p:cNvPicPr>
          <p:nvPr/>
        </p:nvPicPr>
        <p:blipFill>
          <a:blip r:embed="rId2"/>
          <a:stretch>
            <a:fillRect/>
          </a:stretch>
        </p:blipFill>
        <p:spPr>
          <a:xfrm>
            <a:off x="199121" y="3419733"/>
            <a:ext cx="1994448" cy="2844541"/>
          </a:xfrm>
          <a:prstGeom prst="rect">
            <a:avLst/>
          </a:prstGeom>
          <a:ln>
            <a:solidFill>
              <a:schemeClr val="tx1"/>
            </a:solidFill>
          </a:ln>
        </p:spPr>
      </p:pic>
      <p:sp>
        <p:nvSpPr>
          <p:cNvPr id="6146" name="Rectangle 2"/>
          <p:cNvSpPr>
            <a:spLocks noChangeArrowheads="1"/>
          </p:cNvSpPr>
          <p:nvPr/>
        </p:nvSpPr>
        <p:spPr bwMode="auto">
          <a:xfrm>
            <a:off x="197211" y="458670"/>
            <a:ext cx="8731249" cy="1938992"/>
          </a:xfrm>
          <a:prstGeom prst="rect">
            <a:avLst/>
          </a:prstGeom>
          <a:noFill/>
          <a:ln w="9525">
            <a:noFill/>
            <a:miter lim="800000"/>
            <a:headEnd/>
            <a:tailEnd/>
          </a:ln>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National Security is a situation that ensures the </a:t>
            </a:r>
            <a:r>
              <a:rPr lang="en-US" sz="2400" b="1" dirty="0">
                <a:solidFill>
                  <a:prstClr val="black"/>
                </a:solidFill>
                <a:highlight>
                  <a:srgbClr val="FFFF00"/>
                </a:highlight>
                <a:latin typeface="Arial" panose="020B0604020202020204" pitchFamily="34" charset="0"/>
                <a:cs typeface="Arial" panose="020B0604020202020204" pitchFamily="34" charset="0"/>
              </a:rPr>
              <a:t>national ability</a:t>
            </a:r>
            <a:r>
              <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to deal effectively, in all possible circumstances, with </a:t>
            </a:r>
            <a:r>
              <a:rPr lang="en-US" sz="2400" b="1" dirty="0">
                <a:solidFill>
                  <a:prstClr val="black"/>
                </a:solidFill>
                <a:highlight>
                  <a:srgbClr val="FFFF00"/>
                </a:highlight>
                <a:latin typeface="Arial" panose="020B0604020202020204" pitchFamily="34" charset="0"/>
                <a:cs typeface="Arial" panose="020B0604020202020204" pitchFamily="34" charset="0"/>
              </a:rPr>
              <a:t>threats</a:t>
            </a:r>
            <a:r>
              <a:rPr kumimoji="0" lang="en-US"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to </a:t>
            </a:r>
            <a:r>
              <a:rPr lang="en-US" sz="2400" b="1" dirty="0">
                <a:solidFill>
                  <a:prstClr val="black"/>
                </a:solidFill>
                <a:highlight>
                  <a:srgbClr val="FFFF00"/>
                </a:highlight>
                <a:latin typeface="Arial" panose="020B0604020202020204" pitchFamily="34" charset="0"/>
                <a:cs typeface="Arial" panose="020B0604020202020204" pitchFamily="34" charset="0"/>
              </a:rPr>
              <a:t>national existence </a:t>
            </a:r>
            <a:r>
              <a:rPr kumimoji="0" lang="en-US"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and </a:t>
            </a:r>
            <a:r>
              <a:rPr lang="en-US" sz="2400" b="1" dirty="0">
                <a:solidFill>
                  <a:prstClr val="black"/>
                </a:solidFill>
                <a:highlight>
                  <a:srgbClr val="FFFF00"/>
                </a:highlight>
                <a:latin typeface="Arial" panose="020B0604020202020204" pitchFamily="34" charset="0"/>
                <a:cs typeface="Arial" panose="020B0604020202020204" pitchFamily="34" charset="0"/>
              </a:rPr>
              <a:t>national interests </a:t>
            </a:r>
            <a:r>
              <a:rPr kumimoji="0" lang="en-US"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0" marR="0" lvl="0" indent="0" algn="just" defTabSz="914400" rtl="1" eaLnBrk="0" fontAlgn="auto" latinLnBrk="0" hangingPunct="0">
              <a:lnSpc>
                <a:spcPct val="100000"/>
              </a:lnSpc>
              <a:spcBef>
                <a:spcPts val="0"/>
              </a:spcBef>
              <a:spcAft>
                <a:spcPts val="0"/>
              </a:spcAft>
              <a:buClrTx/>
              <a:buSzTx/>
              <a:buFontTx/>
              <a:buNone/>
              <a:tabLst/>
              <a:defRPr/>
            </a:pPr>
            <a:endParaRPr kumimoji="0" lang="he-IL"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147" name="Text Box 3"/>
          <p:cNvSpPr txBox="1">
            <a:spLocks noChangeArrowheads="1"/>
          </p:cNvSpPr>
          <p:nvPr/>
        </p:nvSpPr>
        <p:spPr bwMode="auto">
          <a:xfrm>
            <a:off x="2411760" y="4426507"/>
            <a:ext cx="6525864" cy="707886"/>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Gadi</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sz="2000" kern="0" dirty="0" err="1">
                <a:solidFill>
                  <a:sysClr val="windowText" lastClr="000000"/>
                </a:solidFill>
                <a:latin typeface="Arial" panose="020B0604020202020204" pitchFamily="34" charset="0"/>
                <a:cs typeface="Arial" panose="020B0604020202020204" pitchFamily="34" charset="0"/>
              </a:rPr>
              <a:t>Eis</a:t>
            </a:r>
            <a:r>
              <a:rPr kumimoji="0" lang="en-US" sz="200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enkot</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and Gabi </a:t>
            </a:r>
            <a:r>
              <a:rPr kumimoji="0" lang="en-US" sz="200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Siboni</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0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Guidelines for Israel’s National </a:t>
            </a:r>
            <a:r>
              <a:rPr kumimoji="0" lang="en-US" sz="2000" b="1" i="1"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SecurityStrategy</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601149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מבוא לביטחון לאומי">
            <a:extLst>
              <a:ext uri="{FF2B5EF4-FFF2-40B4-BE49-F238E27FC236}">
                <a16:creationId xmlns:a16="http://schemas.microsoft.com/office/drawing/2014/main" id="{8A2D63F8-801A-457C-B4A4-B22863C9BF5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88548" y="3688897"/>
            <a:ext cx="1800225" cy="2844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146" name="Rectangle 2"/>
          <p:cNvSpPr>
            <a:spLocks noChangeArrowheads="1"/>
          </p:cNvSpPr>
          <p:nvPr/>
        </p:nvSpPr>
        <p:spPr bwMode="auto">
          <a:xfrm>
            <a:off x="206375" y="117492"/>
            <a:ext cx="8731249" cy="3277820"/>
          </a:xfrm>
          <a:prstGeom prst="rect">
            <a:avLst/>
          </a:prstGeom>
          <a:noFill/>
          <a:ln w="9525">
            <a:noFill/>
            <a:miter lim="800000"/>
            <a:headEnd/>
            <a:tailEnd/>
          </a:ln>
        </p:spPr>
        <p:txBody>
          <a:bodyPr wrap="squar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The practice of national security carries many question marks as to the scope of the issue. Proponents of the </a:t>
            </a:r>
            <a:r>
              <a:rPr lang="en-US" sz="2300" b="1" dirty="0">
                <a:solidFill>
                  <a:prstClr val="black"/>
                </a:solidFill>
                <a:highlight>
                  <a:srgbClr val="FFFF00"/>
                </a:highlight>
                <a:latin typeface="Arial" panose="020B0604020202020204" pitchFamily="34" charset="0"/>
                <a:cs typeface="Arial" panose="020B0604020202020204" pitchFamily="34" charset="0"/>
              </a:rPr>
              <a:t>narrow conception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define it as an area that deals with the challenge facing the state in dealing with external threats, which are manifested in the use of force ... proponents of the broader </a:t>
            </a:r>
            <a:r>
              <a:rPr lang="en-US" sz="2300" b="1" dirty="0">
                <a:solidFill>
                  <a:prstClr val="black"/>
                </a:solidFill>
                <a:highlight>
                  <a:srgbClr val="FFFF00"/>
                </a:highlight>
                <a:latin typeface="Arial" panose="020B0604020202020204" pitchFamily="34" charset="0"/>
                <a:cs typeface="Arial" panose="020B0604020202020204" pitchFamily="34" charset="0"/>
              </a:rPr>
              <a:t>conception argue</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 </a:t>
            </a:r>
            <a:r>
              <a:rPr kumimoji="0" lang="en-US" sz="23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Because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dealing with it is related not only to threats that use force, but also to the state's ability to function in the face of other threats that endanger it ... "</a:t>
            </a:r>
            <a:endParaRPr kumimoji="0" lang="he-IL" sz="23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147" name="Text Box 3"/>
          <p:cNvSpPr txBox="1">
            <a:spLocks noChangeArrowheads="1"/>
          </p:cNvSpPr>
          <p:nvPr/>
        </p:nvSpPr>
        <p:spPr bwMode="auto">
          <a:xfrm>
            <a:off x="2321750" y="4757224"/>
            <a:ext cx="6615874" cy="707886"/>
          </a:xfrm>
          <a:prstGeom prst="rect">
            <a:avLst/>
          </a:prstGeom>
          <a:noFill/>
          <a:ln w="952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Yaakov Amidror, </a:t>
            </a:r>
            <a:r>
              <a:rPr kumimoji="0" lang="en-US" sz="20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"What is National Security?", W</a:t>
            </a:r>
            <a:r>
              <a:rPr lang="en-US" sz="2000" b="1" i="1" kern="0" dirty="0" err="1">
                <a:solidFill>
                  <a:sysClr val="windowText" lastClr="000000"/>
                </a:solidFill>
                <a:latin typeface="Arial" panose="020B0604020202020204" pitchFamily="34" charset="0"/>
                <a:cs typeface="Arial" panose="020B0604020202020204" pitchFamily="34" charset="0"/>
              </a:rPr>
              <a:t>ithin</a:t>
            </a:r>
            <a:r>
              <a:rPr kumimoji="0" lang="en-US" sz="20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Introduction to National Security</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82669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שלט, ציור&#10;&#10;התיאור נוצר באופן אוטומטי">
            <a:extLst>
              <a:ext uri="{FF2B5EF4-FFF2-40B4-BE49-F238E27FC236}">
                <a16:creationId xmlns:a16="http://schemas.microsoft.com/office/drawing/2014/main" id="{022768A3-3F09-44DD-A132-02383AA9343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8462"/>
            <a:ext cx="9144000" cy="6464401"/>
          </a:xfrm>
          <a:prstGeom prst="rect">
            <a:avLst/>
          </a:prstGeom>
        </p:spPr>
      </p:pic>
      <p:sp>
        <p:nvSpPr>
          <p:cNvPr id="7" name="מלבן 6">
            <a:extLst>
              <a:ext uri="{FF2B5EF4-FFF2-40B4-BE49-F238E27FC236}">
                <a16:creationId xmlns:a16="http://schemas.microsoft.com/office/drawing/2014/main" id="{5B0D2617-A999-4EEA-AB76-2FFEF8927DD1}"/>
              </a:ext>
            </a:extLst>
          </p:cNvPr>
          <p:cNvSpPr/>
          <p:nvPr/>
        </p:nvSpPr>
        <p:spPr bwMode="auto">
          <a:xfrm>
            <a:off x="-21094" y="199230"/>
            <a:ext cx="9009998" cy="398463"/>
          </a:xfrm>
          <a:prstGeom prst="rect">
            <a:avLst/>
          </a:prstGeom>
          <a:noFill/>
          <a:ln w="9525" cap="flat" cmpd="sng" algn="ctr">
            <a:noFill/>
            <a:prstDash val="solid"/>
            <a:round/>
            <a:headEnd type="none" w="med" len="med"/>
            <a:tailEnd type="none" w="med" len="med"/>
          </a:ln>
          <a:effectLst/>
        </p:spPr>
        <p:txBody>
          <a:bodyPr rtlCol="1"/>
          <a:lstStyle/>
          <a:p>
            <a:pPr lvl="0" algn="ctr" rtl="0">
              <a:defRPr/>
            </a:pPr>
            <a:r>
              <a:rPr lang="en-US" sz="2400" b="1" dirty="0">
                <a:solidFill>
                  <a:prstClr val="black"/>
                </a:solidFill>
                <a:cs typeface="+mj-cs"/>
              </a:rPr>
              <a:t>What is "National Security"</a:t>
            </a:r>
            <a:r>
              <a:rPr lang="he-IL" sz="2400" b="1" dirty="0">
                <a:solidFill>
                  <a:prstClr val="black"/>
                </a:solidFill>
                <a:latin typeface="Calibri"/>
                <a:cs typeface="+mj-cs"/>
              </a:rPr>
              <a:t>?</a:t>
            </a:r>
            <a:endParaRPr kumimoji="0" lang="he-IL" sz="2400" b="1" i="0" u="none" strike="noStrike" kern="1200" cap="none" spc="0" normalizeH="0" baseline="0" noProof="0" dirty="0">
              <a:ln>
                <a:noFill/>
              </a:ln>
              <a:solidFill>
                <a:prstClr val="black"/>
              </a:solidFill>
              <a:effectLst/>
              <a:uLnTx/>
              <a:uFillTx/>
              <a:latin typeface="Calibri"/>
              <a:cs typeface="+mj-cs"/>
            </a:endParaRPr>
          </a:p>
        </p:txBody>
      </p:sp>
    </p:spTree>
    <p:extLst>
      <p:ext uri="{BB962C8B-B14F-4D97-AF65-F5344CB8AC3E}">
        <p14:creationId xmlns:p14="http://schemas.microsoft.com/office/powerpoint/2010/main" val="1165536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מבוא לביטחון לאומי">
            <a:extLst>
              <a:ext uri="{FF2B5EF4-FFF2-40B4-BE49-F238E27FC236}">
                <a16:creationId xmlns:a16="http://schemas.microsoft.com/office/drawing/2014/main" id="{8A2D63F8-801A-457C-B4A4-B22863C9BF5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2813" y="3748916"/>
            <a:ext cx="1800225" cy="2844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146" name="Rectangle 2"/>
          <p:cNvSpPr>
            <a:spLocks noChangeArrowheads="1"/>
          </p:cNvSpPr>
          <p:nvPr/>
        </p:nvSpPr>
        <p:spPr bwMode="auto">
          <a:xfrm>
            <a:off x="192813" y="120552"/>
            <a:ext cx="8731249" cy="3323987"/>
          </a:xfrm>
          <a:prstGeom prst="rect">
            <a:avLst/>
          </a:prstGeom>
          <a:noFill/>
          <a:ln w="9525">
            <a:noFill/>
            <a:miter lim="800000"/>
            <a:headEnd/>
            <a:tailEnd/>
          </a:ln>
        </p:spPr>
        <p:txBody>
          <a:bodyPr wrap="square" anchor="ctr">
            <a:spAutoFit/>
          </a:bodyPr>
          <a:lstStyle/>
          <a:p>
            <a:pPr marL="0" marR="0" lvl="0" indent="0" algn="l" defTabSz="914400" rtl="1" eaLnBrk="0" fontAlgn="auto" latinLnBrk="0" hangingPunct="0">
              <a:lnSpc>
                <a:spcPct val="100000"/>
              </a:lnSpc>
              <a:spcBef>
                <a:spcPts val="0"/>
              </a:spcBef>
              <a:spcAft>
                <a:spcPts val="0"/>
              </a:spcAft>
              <a:buClrTx/>
              <a:buSzTx/>
              <a:buFontTx/>
              <a:buNone/>
              <a:tabLst/>
              <a:defRPr/>
            </a:pPr>
            <a:r>
              <a:rPr kumimoji="0" lang="he-IL"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 Some argue that the pursuit of national security must </a:t>
            </a:r>
            <a:r>
              <a:rPr kumimoji="0" lang="en-US" sz="23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consider all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the components of society's power in the country and address them, since they are built on the defense capability </a:t>
            </a:r>
            <a:r>
              <a:rPr kumimoji="0" lang="en-US" sz="23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Based on this approach National Security</a:t>
            </a:r>
            <a:r>
              <a:rPr kumimoji="0" lang="en-US" sz="2300" b="1" i="0" u="none" strike="noStrike" kern="0" cap="none" spc="0" normalizeH="0" noProof="0" dirty="0" smtClean="0">
                <a:ln>
                  <a:noFill/>
                </a:ln>
                <a:effectLst/>
                <a:uLnTx/>
                <a:uFillTx/>
                <a:latin typeface="Arial" panose="020B0604020202020204" pitchFamily="34" charset="0"/>
                <a:cs typeface="Arial" panose="020B0604020202020204" pitchFamily="34" charset="0"/>
              </a:rPr>
              <a:t> has to deal with </a:t>
            </a:r>
            <a:r>
              <a:rPr lang="en-US" sz="2300" b="1" dirty="0">
                <a:solidFill>
                  <a:prstClr val="black"/>
                </a:solidFill>
                <a:highlight>
                  <a:srgbClr val="FFFF00"/>
                </a:highlight>
                <a:latin typeface="Arial" panose="020B0604020202020204" pitchFamily="34" charset="0"/>
                <a:cs typeface="Arial" panose="020B0604020202020204" pitchFamily="34" charset="0"/>
              </a:rPr>
              <a:t>economic, social rifts, education, taking care of weakness</a:t>
            </a:r>
            <a:r>
              <a:rPr lang="en-US" sz="2300" b="1" dirty="0">
                <a:solidFill>
                  <a:prstClr val="black"/>
                </a:solidFill>
                <a:highlight>
                  <a:srgbClr val="FFFF00"/>
                </a:highlight>
                <a:latin typeface="Arial" panose="020B0604020202020204" pitchFamily="34" charset="0"/>
                <a:cs typeface="Arial" panose="020B0604020202020204" pitchFamily="34" charset="0"/>
              </a:rPr>
              <a:t>, in the identity of the </a:t>
            </a:r>
            <a:r>
              <a:rPr lang="en-US" sz="2300" b="1" dirty="0">
                <a:solidFill>
                  <a:prstClr val="black"/>
                </a:solidFill>
                <a:highlight>
                  <a:srgbClr val="FFFF00"/>
                </a:highlight>
                <a:latin typeface="Arial" panose="020B0604020202020204" pitchFamily="34" charset="0"/>
                <a:cs typeface="Arial" panose="020B0604020202020204" pitchFamily="34" charset="0"/>
              </a:rPr>
              <a:t>society, </a:t>
            </a:r>
            <a:r>
              <a:rPr lang="en-US" sz="2300" b="1" dirty="0">
                <a:solidFill>
                  <a:prstClr val="black"/>
                </a:solidFill>
                <a:highlight>
                  <a:srgbClr val="FFFF00"/>
                </a:highlight>
                <a:latin typeface="Arial" panose="020B0604020202020204" pitchFamily="34" charset="0"/>
                <a:cs typeface="Arial" panose="020B0604020202020204" pitchFamily="34" charset="0"/>
              </a:rPr>
              <a:t>in its ability to create unity between its parts</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and so on. These issues determine the ability of the </a:t>
            </a:r>
            <a:r>
              <a:rPr kumimoji="0" lang="en-US" sz="23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to society withstand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pressures, threats and wars ... "</a:t>
            </a:r>
            <a:endParaRPr kumimoji="0" lang="he-IL" sz="23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147" name="Text Box 3"/>
          <p:cNvSpPr txBox="1">
            <a:spLocks noChangeArrowheads="1"/>
          </p:cNvSpPr>
          <p:nvPr/>
        </p:nvSpPr>
        <p:spPr bwMode="auto">
          <a:xfrm>
            <a:off x="2262912" y="4644135"/>
            <a:ext cx="6661150" cy="707886"/>
          </a:xfrm>
          <a:prstGeom prst="rect">
            <a:avLst/>
          </a:prstGeom>
          <a:noFill/>
          <a:ln w="9525"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Yaakov Amidror, "</a:t>
            </a:r>
            <a:r>
              <a:rPr kumimoji="0" lang="en-US" sz="2000" b="1" i="1" u="none" strike="noStrike" kern="0" cap="none" spc="0" normalizeH="0" baseline="0" noProof="0" dirty="0">
                <a:ln>
                  <a:noFill/>
                </a:ln>
                <a:effectLst/>
                <a:uLnTx/>
                <a:uFillTx/>
                <a:latin typeface="Arial" panose="020B0604020202020204" pitchFamily="34" charset="0"/>
                <a:cs typeface="Arial" panose="020B0604020202020204" pitchFamily="34" charset="0"/>
              </a:rPr>
              <a:t>What is National Security?", W</a:t>
            </a:r>
            <a:r>
              <a:rPr lang="en-US" sz="2000" b="1" i="1" kern="0" dirty="0" err="1">
                <a:latin typeface="Arial" panose="020B0604020202020204" pitchFamily="34" charset="0"/>
                <a:cs typeface="Arial" panose="020B0604020202020204" pitchFamily="34" charset="0"/>
              </a:rPr>
              <a:t>ithin</a:t>
            </a:r>
            <a:r>
              <a:rPr kumimoji="0" lang="en-US" sz="2000" b="1" i="1" u="none" strike="noStrike" kern="0" cap="none" spc="0" normalizeH="0" baseline="0" noProof="0" dirty="0">
                <a:ln>
                  <a:noFill/>
                </a:ln>
                <a:effectLst/>
                <a:uLnTx/>
                <a:uFillTx/>
                <a:latin typeface="Arial" panose="020B0604020202020204" pitchFamily="34" charset="0"/>
                <a:cs typeface="Arial" panose="020B0604020202020204" pitchFamily="34" charset="0"/>
              </a:rPr>
              <a:t>: Introduction to National Security</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2624719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מבוא לביטחון לאומי">
            <a:extLst>
              <a:ext uri="{FF2B5EF4-FFF2-40B4-BE49-F238E27FC236}">
                <a16:creationId xmlns:a16="http://schemas.microsoft.com/office/drawing/2014/main" id="{8A2D63F8-801A-457C-B4A4-B22863C9BF5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0235" y="3432208"/>
            <a:ext cx="1800225" cy="2844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146" name="Rectangle 2"/>
          <p:cNvSpPr>
            <a:spLocks noChangeArrowheads="1"/>
          </p:cNvSpPr>
          <p:nvPr/>
        </p:nvSpPr>
        <p:spPr bwMode="auto">
          <a:xfrm>
            <a:off x="206375" y="302924"/>
            <a:ext cx="8775700" cy="2923877"/>
          </a:xfrm>
          <a:prstGeom prst="rect">
            <a:avLst/>
          </a:prstGeom>
          <a:noFill/>
          <a:ln w="9525">
            <a:noFill/>
            <a:miter lim="800000"/>
            <a:headEnd/>
            <a:tailEnd/>
          </a:ln>
        </p:spPr>
        <p:txBody>
          <a:bodyPr wrap="square" anchor="ctr">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We, at the National Security College, have decided to take an intermediate path. Our work on national security focuses on the question of readiness in the face of </a:t>
            </a:r>
            <a:r>
              <a:rPr lang="en-US" sz="2300" b="1" dirty="0">
                <a:solidFill>
                  <a:prstClr val="black"/>
                </a:solidFill>
                <a:highlight>
                  <a:srgbClr val="FFFF00"/>
                </a:highlight>
                <a:latin typeface="Arial" panose="020B0604020202020204" pitchFamily="34" charset="0"/>
                <a:cs typeface="Arial" panose="020B0604020202020204" pitchFamily="34" charset="0"/>
              </a:rPr>
              <a:t>external threats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from rival countries </a:t>
            </a:r>
            <a:r>
              <a:rPr kumimoji="0" lang="en-US" sz="23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and enemies that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non-state bodies, and in the face of </a:t>
            </a:r>
            <a:r>
              <a:rPr lang="en-US" sz="2300" b="1" dirty="0">
                <a:solidFill>
                  <a:prstClr val="black"/>
                </a:solidFill>
                <a:highlight>
                  <a:srgbClr val="FFFF00"/>
                </a:highlight>
                <a:latin typeface="Arial" panose="020B0604020202020204" pitchFamily="34" charset="0"/>
                <a:cs typeface="Arial" panose="020B0604020202020204" pitchFamily="34" charset="0"/>
              </a:rPr>
              <a:t>internal threats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from Israeli society. "However, we do not abandon our involvement in the fields of </a:t>
            </a:r>
            <a:r>
              <a:rPr lang="en-US" sz="2300" b="1" dirty="0">
                <a:solidFill>
                  <a:prstClr val="black"/>
                </a:solidFill>
                <a:highlight>
                  <a:srgbClr val="FFFF00"/>
                </a:highlight>
                <a:latin typeface="Arial" panose="020B0604020202020204" pitchFamily="34" charset="0"/>
                <a:cs typeface="Arial" panose="020B0604020202020204" pitchFamily="34" charset="0"/>
              </a:rPr>
              <a:t>economics, society, foreign relations and ethics</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while emphasizing their direct effects on national security ..."</a:t>
            </a:r>
            <a:endParaRPr kumimoji="0" lang="he-IL" sz="23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147" name="Text Box 3"/>
          <p:cNvSpPr txBox="1">
            <a:spLocks noChangeArrowheads="1"/>
          </p:cNvSpPr>
          <p:nvPr/>
        </p:nvSpPr>
        <p:spPr bwMode="auto">
          <a:xfrm>
            <a:off x="2276474" y="4426507"/>
            <a:ext cx="6661150" cy="707886"/>
          </a:xfrm>
          <a:prstGeom prst="rect">
            <a:avLst/>
          </a:prstGeom>
          <a:noFill/>
          <a:ln w="9525"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Yaakov Amidror, "</a:t>
            </a:r>
            <a:r>
              <a:rPr kumimoji="0" lang="en-US" sz="20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What is National Security?", W</a:t>
            </a:r>
            <a:r>
              <a:rPr lang="en-US" sz="2000" b="1" i="1" kern="0" dirty="0" err="1">
                <a:solidFill>
                  <a:sysClr val="windowText" lastClr="000000"/>
                </a:solidFill>
                <a:latin typeface="Arial" panose="020B0604020202020204" pitchFamily="34" charset="0"/>
                <a:cs typeface="Arial" panose="020B0604020202020204" pitchFamily="34" charset="0"/>
              </a:rPr>
              <a:t>ithin</a:t>
            </a:r>
            <a:r>
              <a:rPr kumimoji="0" lang="en-US" sz="20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Introduction to National Security</a:t>
            </a:r>
            <a:r>
              <a:rPr kumimoji="0" lang="en-US" sz="20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2707890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מבוא לביטחון לאומי">
            <a:extLst>
              <a:ext uri="{FF2B5EF4-FFF2-40B4-BE49-F238E27FC236}">
                <a16:creationId xmlns:a16="http://schemas.microsoft.com/office/drawing/2014/main" id="{8A2D63F8-801A-457C-B4A4-B22863C9BF5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6375" y="3419735"/>
            <a:ext cx="1800225" cy="2844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146" name="Rectangle 2"/>
          <p:cNvSpPr>
            <a:spLocks noChangeArrowheads="1"/>
          </p:cNvSpPr>
          <p:nvPr/>
        </p:nvSpPr>
        <p:spPr bwMode="auto">
          <a:xfrm>
            <a:off x="206375" y="293134"/>
            <a:ext cx="8731249" cy="2569934"/>
          </a:xfrm>
          <a:prstGeom prst="rect">
            <a:avLst/>
          </a:prstGeom>
          <a:noFill/>
          <a:ln w="9525">
            <a:noFill/>
            <a:miter lim="800000"/>
            <a:headEnd/>
            <a:tailEnd/>
          </a:ln>
        </p:spPr>
        <p:txBody>
          <a:bodyPr wrap="square" anchor="ctr">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it can be said that everyone agrees that the national security system must ensure </a:t>
            </a:r>
            <a:r>
              <a:rPr lang="en-US" sz="2300" b="1" dirty="0">
                <a:solidFill>
                  <a:prstClr val="black"/>
                </a:solidFill>
                <a:highlight>
                  <a:srgbClr val="FFFF00"/>
                </a:highlight>
                <a:latin typeface="Arial" panose="020B0604020202020204" pitchFamily="34" charset="0"/>
                <a:cs typeface="Arial" panose="020B0604020202020204" pitchFamily="34" charset="0"/>
              </a:rPr>
              <a:t>the existence of the state</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The controversy focuses on how legitimate to see threats to </a:t>
            </a:r>
            <a:r>
              <a:rPr lang="en-US" sz="2300" b="1" dirty="0">
                <a:solidFill>
                  <a:prstClr val="black"/>
                </a:solidFill>
                <a:highlight>
                  <a:srgbClr val="FFFF00"/>
                </a:highlight>
                <a:latin typeface="Arial" panose="020B0604020202020204" pitchFamily="34" charset="0"/>
                <a:cs typeface="Arial" panose="020B0604020202020204" pitchFamily="34" charset="0"/>
              </a:rPr>
              <a:t>'interests'</a:t>
            </a:r>
            <a:r>
              <a:rPr kumimoji="0" lang="en-US" sz="23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of various kinds and </a:t>
            </a:r>
            <a:r>
              <a:rPr lang="en-US" sz="2300" b="1" dirty="0">
                <a:solidFill>
                  <a:prstClr val="black"/>
                </a:solidFill>
                <a:highlight>
                  <a:srgbClr val="FFFF00"/>
                </a:highlight>
                <a:latin typeface="Arial" panose="020B0604020202020204" pitchFamily="34" charset="0"/>
                <a:cs typeface="Arial" panose="020B0604020202020204" pitchFamily="34" charset="0"/>
              </a:rPr>
              <a:t>'values'</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 or even the use of force by hostile elements that do not threaten existence. The state, an issue that the national security system must deal with (or defend against </a:t>
            </a:r>
            <a:r>
              <a:rPr kumimoji="0" lang="en-US" sz="23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300" b="1" i="0" u="none" strike="noStrike" kern="0" cap="none" spc="0" normalizeH="0" baseline="0" noProof="0" dirty="0">
                <a:ln>
                  <a:noFill/>
                </a:ln>
                <a:effectLst/>
                <a:uLnTx/>
                <a:uFillTx/>
                <a:latin typeface="Arial" panose="020B0604020202020204" pitchFamily="34" charset="0"/>
                <a:cs typeface="Arial" panose="020B0604020202020204" pitchFamily="34" charset="0"/>
              </a:rPr>
              <a:t>"</a:t>
            </a:r>
            <a:endParaRPr kumimoji="0" lang="he-IL" sz="23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147" name="Text Box 3"/>
          <p:cNvSpPr txBox="1">
            <a:spLocks noChangeArrowheads="1"/>
          </p:cNvSpPr>
          <p:nvPr/>
        </p:nvSpPr>
        <p:spPr bwMode="auto">
          <a:xfrm>
            <a:off x="2276474" y="4459759"/>
            <a:ext cx="6661150" cy="769441"/>
          </a:xfrm>
          <a:prstGeom prst="rect">
            <a:avLst/>
          </a:prstGeom>
          <a:noFill/>
          <a:ln w="9525"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Yaakov Amidror, "</a:t>
            </a:r>
            <a:r>
              <a:rPr kumimoji="0" lang="en-US" sz="22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What is National Security?", W</a:t>
            </a:r>
            <a:r>
              <a:rPr lang="en-US" sz="2200" b="1" i="1" kern="0" dirty="0" err="1">
                <a:solidFill>
                  <a:sysClr val="windowText" lastClr="000000"/>
                </a:solidFill>
                <a:latin typeface="Arial" panose="020B0604020202020204" pitchFamily="34" charset="0"/>
                <a:cs typeface="Arial" panose="020B0604020202020204" pitchFamily="34" charset="0"/>
              </a:rPr>
              <a:t>ithin</a:t>
            </a:r>
            <a:r>
              <a:rPr kumimoji="0" lang="en-US" sz="22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Introduction to National Security</a:t>
            </a:r>
            <a:r>
              <a:rPr kumimoji="0" lang="en-US" sz="22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2011</a:t>
            </a:r>
          </a:p>
        </p:txBody>
      </p:sp>
    </p:spTree>
    <p:extLst>
      <p:ext uri="{BB962C8B-B14F-4D97-AF65-F5344CB8AC3E}">
        <p14:creationId xmlns:p14="http://schemas.microsoft.com/office/powerpoint/2010/main" val="641479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A70B3-6BA2-42E6-ACAA-A90A21AAC42D}"/>
              </a:ext>
            </a:extLst>
          </p:cNvPr>
          <p:cNvSpPr/>
          <p:nvPr/>
        </p:nvSpPr>
        <p:spPr bwMode="auto">
          <a:xfrm>
            <a:off x="10170" y="105212"/>
            <a:ext cx="8964993" cy="398463"/>
          </a:xfrm>
          <a:prstGeom prst="rect">
            <a:avLst/>
          </a:prstGeom>
          <a:noFill/>
          <a:ln w="9525" cap="flat" cmpd="sng" algn="ctr">
            <a:noFill/>
            <a:prstDash val="solid"/>
            <a:round/>
            <a:headEnd type="none" w="med" len="med"/>
            <a:tailEnd type="none" w="med" len="med"/>
          </a:ln>
          <a:effectLst/>
        </p:spPr>
        <p:txBody>
          <a:bodyPr rtlCol="1"/>
          <a:lstStyle/>
          <a:p>
            <a:pPr lvl="0" algn="ctr" rtl="0">
              <a:defRPr/>
            </a:pPr>
            <a:r>
              <a:rPr lang="en-US" sz="2400" b="1" dirty="0">
                <a:solidFill>
                  <a:prstClr val="black"/>
                </a:solidFill>
                <a:cs typeface="Arial" panose="020B0604020202020204" pitchFamily="34" charset="0"/>
              </a:rPr>
              <a:t>National Security as a "National" Matter | "National Interests"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5" name="תמונה 4" descr="תמונה שמכילה טקסט, מפה&#10;&#10;התיאור נוצר באופן אוטומטי">
            <a:extLst>
              <a:ext uri="{FF2B5EF4-FFF2-40B4-BE49-F238E27FC236}">
                <a16:creationId xmlns:a16="http://schemas.microsoft.com/office/drawing/2014/main" id="{31D75DC5-6794-4C8E-B14C-59964BF62FE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589" y="638690"/>
            <a:ext cx="9144000" cy="6029326"/>
          </a:xfrm>
          <a:prstGeom prst="rect">
            <a:avLst/>
          </a:prstGeom>
        </p:spPr>
      </p:pic>
    </p:spTree>
    <p:extLst>
      <p:ext uri="{BB962C8B-B14F-4D97-AF65-F5344CB8AC3E}">
        <p14:creationId xmlns:p14="http://schemas.microsoft.com/office/powerpoint/2010/main" val="3508898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מה לאומי בביטחון הלאומי - גרשון הכהן">
            <a:extLst>
              <a:ext uri="{FF2B5EF4-FFF2-40B4-BE49-F238E27FC236}">
                <a16:creationId xmlns:a16="http://schemas.microsoft.com/office/drawing/2014/main" id="{2953DD55-5C83-4952-BFB6-288885ADEEF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1530" y="3658526"/>
            <a:ext cx="1800226" cy="28445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146" name="Rectangle 2"/>
          <p:cNvSpPr>
            <a:spLocks noChangeArrowheads="1"/>
          </p:cNvSpPr>
          <p:nvPr/>
        </p:nvSpPr>
        <p:spPr bwMode="auto">
          <a:xfrm>
            <a:off x="71438" y="614186"/>
            <a:ext cx="9001125" cy="2569934"/>
          </a:xfrm>
          <a:prstGeom prst="rect">
            <a:avLst/>
          </a:prstGeom>
          <a:solidFill>
            <a:schemeClr val="bg1"/>
          </a:solidFill>
          <a:ln w="9525">
            <a:noFill/>
            <a:miter lim="800000"/>
            <a:headEnd/>
            <a:tailEnd/>
          </a:ln>
        </p:spPr>
        <p:txBody>
          <a:bodyPr wrap="square" anchor="ctr">
            <a:spAutoFit/>
          </a:body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en-US" sz="2300" b="1" kern="0" dirty="0" smtClean="0">
                <a:latin typeface="Arial" panose="020B0604020202020204" pitchFamily="34" charset="0"/>
                <a:cs typeface="Arial" panose="020B0604020202020204" pitchFamily="34" charset="0"/>
              </a:rPr>
              <a:t> </a:t>
            </a:r>
            <a:r>
              <a:rPr lang="en-US" sz="2300" b="1" kern="0" dirty="0">
                <a:latin typeface="Arial" panose="020B0604020202020204" pitchFamily="34" charset="0"/>
                <a:cs typeface="Arial" panose="020B0604020202020204" pitchFamily="34" charset="0"/>
              </a:rPr>
              <a:t>"...The definition of national security includes ... components that invite dialogue, and even open the door to controversy - </a:t>
            </a:r>
            <a:r>
              <a:rPr lang="en-US" sz="2300" b="1" dirty="0">
                <a:solidFill>
                  <a:prstClr val="black"/>
                </a:solidFill>
                <a:highlight>
                  <a:srgbClr val="FFFF00"/>
                </a:highlight>
                <a:latin typeface="Arial" panose="020B0604020202020204" pitchFamily="34" charset="0"/>
                <a:cs typeface="Arial" panose="020B0604020202020204" pitchFamily="34" charset="0"/>
              </a:rPr>
              <a:t>'Who is the nation that the Israeli National Security </a:t>
            </a:r>
            <a:r>
              <a:rPr lang="en-US" sz="2300" b="1" dirty="0" smtClean="0">
                <a:solidFill>
                  <a:prstClr val="black"/>
                </a:solidFill>
                <a:highlight>
                  <a:srgbClr val="FFFF00"/>
                </a:highlight>
                <a:latin typeface="Arial" panose="020B0604020202020204" pitchFamily="34" charset="0"/>
                <a:cs typeface="Arial" panose="020B0604020202020204" pitchFamily="34" charset="0"/>
              </a:rPr>
              <a:t>serves</a:t>
            </a:r>
            <a:r>
              <a:rPr lang="en-US" sz="2300" b="1" dirty="0">
                <a:solidFill>
                  <a:prstClr val="black"/>
                </a:solidFill>
                <a:highlight>
                  <a:srgbClr val="FFFF00"/>
                </a:highlight>
                <a:latin typeface="Arial" panose="020B0604020202020204" pitchFamily="34" charset="0"/>
                <a:cs typeface="Arial" panose="020B0604020202020204" pitchFamily="34" charset="0"/>
              </a:rPr>
              <a:t>?', 'What are its vital interests?', </a:t>
            </a:r>
            <a:r>
              <a:rPr lang="en-US" sz="2300" b="1" kern="0" dirty="0">
                <a:latin typeface="Arial" panose="020B0604020202020204" pitchFamily="34" charset="0"/>
                <a:cs typeface="Arial" panose="020B0604020202020204" pitchFamily="34" charset="0"/>
              </a:rPr>
              <a:t>And so on, many questions are opened that invite </a:t>
            </a:r>
            <a:r>
              <a:rPr lang="en-US" sz="2300" b="1" kern="0" dirty="0" smtClean="0">
                <a:latin typeface="Arial" panose="020B0604020202020204" pitchFamily="34" charset="0"/>
                <a:cs typeface="Arial" panose="020B0604020202020204" pitchFamily="34" charset="0"/>
              </a:rPr>
              <a:t>clarification about </a:t>
            </a:r>
            <a:r>
              <a:rPr lang="en-US" sz="2300" b="1" kern="0" dirty="0">
                <a:latin typeface="Arial" panose="020B0604020202020204" pitchFamily="34" charset="0"/>
                <a:cs typeface="Arial" panose="020B0604020202020204" pitchFamily="34" charset="0"/>
              </a:rPr>
              <a:t>t</a:t>
            </a:r>
            <a:r>
              <a:rPr lang="en-US" sz="2300" b="1" kern="0" dirty="0" smtClean="0">
                <a:latin typeface="Arial" panose="020B0604020202020204" pitchFamily="34" charset="0"/>
                <a:cs typeface="Arial" panose="020B0604020202020204" pitchFamily="34" charset="0"/>
              </a:rPr>
              <a:t>he </a:t>
            </a:r>
            <a:r>
              <a:rPr lang="en-US" sz="2300" b="1" kern="0" dirty="0">
                <a:latin typeface="Arial" panose="020B0604020202020204" pitchFamily="34" charset="0"/>
                <a:cs typeface="Arial" panose="020B0604020202020204" pitchFamily="34" charset="0"/>
              </a:rPr>
              <a:t>conceptual and practical content of the word </a:t>
            </a:r>
            <a:r>
              <a:rPr lang="en-US" sz="2300" b="1" dirty="0">
                <a:solidFill>
                  <a:prstClr val="black"/>
                </a:solidFill>
                <a:highlight>
                  <a:srgbClr val="FFFF00"/>
                </a:highlight>
                <a:latin typeface="Arial" panose="020B0604020202020204" pitchFamily="34" charset="0"/>
                <a:cs typeface="Arial" panose="020B0604020202020204" pitchFamily="34" charset="0"/>
              </a:rPr>
              <a:t>'national'</a:t>
            </a:r>
            <a:r>
              <a:rPr lang="en-US" sz="2300" b="1" kern="0" dirty="0">
                <a:latin typeface="Arial" panose="020B0604020202020204" pitchFamily="34" charset="0"/>
                <a:cs typeface="Arial" panose="020B0604020202020204" pitchFamily="34" charset="0"/>
              </a:rPr>
              <a:t>, as a key concept in guiding the practice of the security act </a:t>
            </a:r>
            <a:r>
              <a:rPr lang="en-US" sz="2300" b="1" kern="0" dirty="0" smtClean="0">
                <a:latin typeface="Arial" panose="020B0604020202020204" pitchFamily="34" charset="0"/>
                <a:cs typeface="Arial" panose="020B0604020202020204" pitchFamily="34" charset="0"/>
              </a:rPr>
              <a:t>... </a:t>
            </a:r>
            <a:r>
              <a:rPr lang="en-US" sz="2300" b="1" kern="0" dirty="0">
                <a:latin typeface="Arial" panose="020B0604020202020204" pitchFamily="34" charset="0"/>
                <a:cs typeface="Arial" panose="020B0604020202020204" pitchFamily="34" charset="0"/>
              </a:rPr>
              <a:t>"</a:t>
            </a:r>
          </a:p>
        </p:txBody>
      </p:sp>
      <p:sp>
        <p:nvSpPr>
          <p:cNvPr id="6147" name="Text Box 3"/>
          <p:cNvSpPr txBox="1">
            <a:spLocks noChangeArrowheads="1"/>
          </p:cNvSpPr>
          <p:nvPr/>
        </p:nvSpPr>
        <p:spPr bwMode="auto">
          <a:xfrm>
            <a:off x="2276474" y="4611173"/>
            <a:ext cx="6661150" cy="769441"/>
          </a:xfrm>
          <a:prstGeom prst="rect">
            <a:avLst/>
          </a:prstGeom>
          <a:noFill/>
          <a:ln w="9525" algn="ctr">
            <a:noFill/>
            <a:miter lim="800000"/>
            <a:headEnd/>
            <a:tailEnd/>
          </a:ln>
        </p:spPr>
        <p:txBody>
          <a:bodyPr>
            <a:spAutoFit/>
          </a:bodyPr>
          <a:lstStyle/>
          <a:p>
            <a:pPr lvl="0" algn="l" rtl="0">
              <a:defRPr/>
            </a:pPr>
            <a:r>
              <a:rPr kumimoji="0" lang="en-US" sz="22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Gershon Hacohen, "</a:t>
            </a:r>
            <a:r>
              <a:rPr kumimoji="0" lang="en-US" sz="22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What is national in National </a:t>
            </a:r>
            <a:r>
              <a:rPr lang="en-US" sz="2200" b="1" i="1" kern="0" dirty="0">
                <a:solidFill>
                  <a:sysClr val="windowText" lastClr="000000"/>
                </a:solidFill>
                <a:latin typeface="Arial" panose="020B0604020202020204" pitchFamily="34" charset="0"/>
                <a:cs typeface="Arial" panose="020B0604020202020204" pitchFamily="34" charset="0"/>
              </a:rPr>
              <a:t>S</a:t>
            </a:r>
            <a:r>
              <a:rPr kumimoji="0" lang="en-US" sz="2200" b="1" i="1"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ecurity</a:t>
            </a:r>
            <a:r>
              <a:rPr kumimoji="0" lang="en-US" sz="2200" b="1" i="1"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en-US" sz="220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2014</a:t>
            </a:r>
          </a:p>
        </p:txBody>
      </p:sp>
    </p:spTree>
    <p:extLst>
      <p:ext uri="{BB962C8B-B14F-4D97-AF65-F5344CB8AC3E}">
        <p14:creationId xmlns:p14="http://schemas.microsoft.com/office/powerpoint/2010/main" val="1624173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E64ED24-F58D-42A6-AED8-CFC42A9DD46B}"/>
              </a:ext>
            </a:extLst>
          </p:cNvPr>
          <p:cNvPicPr>
            <a:picLocks noChangeAspect="1"/>
          </p:cNvPicPr>
          <p:nvPr/>
        </p:nvPicPr>
        <p:blipFill>
          <a:blip r:embed="rId3"/>
          <a:stretch>
            <a:fillRect/>
          </a:stretch>
        </p:blipFill>
        <p:spPr>
          <a:xfrm>
            <a:off x="7061193" y="3653139"/>
            <a:ext cx="1966920" cy="2664859"/>
          </a:xfrm>
          <a:prstGeom prst="rect">
            <a:avLst/>
          </a:prstGeom>
          <a:ln>
            <a:solidFill>
              <a:schemeClr val="tx1"/>
            </a:solidFill>
          </a:ln>
        </p:spPr>
      </p:pic>
      <p:sp>
        <p:nvSpPr>
          <p:cNvPr id="20484" name="Text Box 3"/>
          <p:cNvSpPr txBox="1">
            <a:spLocks noChangeArrowheads="1"/>
          </p:cNvSpPr>
          <p:nvPr/>
        </p:nvSpPr>
        <p:spPr bwMode="auto">
          <a:xfrm>
            <a:off x="144328" y="4570070"/>
            <a:ext cx="6407891" cy="769441"/>
          </a:xfrm>
          <a:prstGeom prst="rect">
            <a:avLst/>
          </a:prstGeom>
          <a:noFill/>
          <a:ln w="9525" algn="ctr">
            <a:noFill/>
            <a:miter lim="800000"/>
            <a:headEnd/>
            <a:tailEnd/>
          </a:ln>
        </p:spPr>
        <p:txBody>
          <a:bodyPr wrap="square">
            <a:spAutoFit/>
          </a:bodyPr>
          <a:lstStyle/>
          <a:p>
            <a:pPr lvl="0" algn="l" rtl="0">
              <a:defRPr/>
            </a:pPr>
            <a:r>
              <a:rPr lang="en-US" sz="2200" dirty="0">
                <a:solidFill>
                  <a:prstClr val="black"/>
                </a:solidFill>
                <a:latin typeface="Arial" panose="020B0604020202020204" pitchFamily="34" charset="0"/>
                <a:cs typeface="Arial" panose="020B0604020202020204" pitchFamily="34" charset="0"/>
              </a:rPr>
              <a:t>Donald J. Trump, </a:t>
            </a:r>
            <a:r>
              <a:rPr lang="en-US" sz="2200" b="1" i="1" dirty="0">
                <a:solidFill>
                  <a:prstClr val="black"/>
                </a:solidFill>
                <a:latin typeface="Arial" panose="020B0604020202020204" pitchFamily="34" charset="0"/>
                <a:cs typeface="Arial" panose="020B0604020202020204" pitchFamily="34" charset="0"/>
              </a:rPr>
              <a:t>National Security Strategy of the United States of America</a:t>
            </a:r>
            <a:r>
              <a:rPr lang="en-US" sz="2200" dirty="0">
                <a:solidFill>
                  <a:prstClr val="black"/>
                </a:solidFill>
                <a:latin typeface="Arial" panose="020B0604020202020204" pitchFamily="34" charset="0"/>
                <a:cs typeface="Arial" panose="020B0604020202020204" pitchFamily="34" charset="0"/>
              </a:rPr>
              <a:t>, 2017</a:t>
            </a:r>
          </a:p>
        </p:txBody>
      </p:sp>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470105"/>
            <a:ext cx="8928100" cy="2215991"/>
          </a:xfrm>
          <a:prstGeom prst="rect">
            <a:avLst/>
          </a:prstGeom>
          <a:noFill/>
          <a:ln w="9525">
            <a:noFill/>
            <a:miter lim="800000"/>
            <a:headEnd/>
            <a:tailEnd/>
          </a:ln>
        </p:spPr>
        <p:txBody>
          <a:bodyPr wrap="square" anchor="ctr">
            <a:spAutoFit/>
          </a:bodyPr>
          <a:lstStyle/>
          <a:p>
            <a:pPr lvl="0" algn="just" rtl="0">
              <a:defRPr/>
            </a:pPr>
            <a:r>
              <a:rPr lang="en-US" sz="2300" b="1" dirty="0">
                <a:solidFill>
                  <a:prstClr val="black"/>
                </a:solidFill>
                <a:latin typeface="Arial" panose="020B0604020202020204" pitchFamily="34" charset="0"/>
                <a:cs typeface="Arial" panose="020B0604020202020204" pitchFamily="34" charset="0"/>
              </a:rPr>
              <a:t>"… Strategic confidence enables the United States to protect its vital national interests. The Strategy identifies four vital </a:t>
            </a:r>
            <a:r>
              <a:rPr lang="en-US" sz="2300" b="1" dirty="0">
                <a:solidFill>
                  <a:prstClr val="black"/>
                </a:solidFill>
                <a:highlight>
                  <a:srgbClr val="FFFF00"/>
                </a:highlight>
                <a:latin typeface="Arial" panose="020B0604020202020204" pitchFamily="34" charset="0"/>
                <a:cs typeface="Arial" panose="020B0604020202020204" pitchFamily="34" charset="0"/>
              </a:rPr>
              <a:t>national interests</a:t>
            </a:r>
            <a:r>
              <a:rPr lang="en-US" sz="2300" b="1" dirty="0">
                <a:solidFill>
                  <a:prstClr val="black"/>
                </a:solidFill>
                <a:latin typeface="Arial" panose="020B0604020202020204" pitchFamily="34" charset="0"/>
                <a:cs typeface="Arial" panose="020B0604020202020204" pitchFamily="34" charset="0"/>
              </a:rPr>
              <a:t>, or 'four pillars' as: (1) Protect the homeland, the American people, and American way of life; (2) Promote American prosperity; (3) Preserve peace through strength; (4) Advance American influence. …"</a:t>
            </a:r>
            <a:endParaRPr kumimoji="0" lang="he-IL" sz="2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181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A70B3-6BA2-42E6-ACAA-A90A21AAC42D}"/>
              </a:ext>
            </a:extLst>
          </p:cNvPr>
          <p:cNvSpPr/>
          <p:nvPr/>
        </p:nvSpPr>
        <p:spPr bwMode="auto">
          <a:xfrm>
            <a:off x="71500" y="0"/>
            <a:ext cx="9316035" cy="998730"/>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What is at the Root of the Controversy? </a:t>
            </a:r>
            <a:endPar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The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Role of the “Security </a:t>
            </a:r>
            <a:r>
              <a:rPr lang="en-US" sz="2400" b="1" dirty="0" err="1" smtClean="0">
                <a:solidFill>
                  <a:prstClr val="black"/>
                </a:solidFill>
                <a:latin typeface="+mj-lt"/>
                <a:cs typeface="Arial" panose="020B0604020202020204" pitchFamily="34" charset="0"/>
              </a:rPr>
              <a:t>Sy</a:t>
            </a: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stem"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(1)</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4" name="תמונה 3">
            <a:extLst>
              <a:ext uri="{FF2B5EF4-FFF2-40B4-BE49-F238E27FC236}">
                <a16:creationId xmlns:a16="http://schemas.microsoft.com/office/drawing/2014/main" id="{89AA6207-F8CA-424D-A6DF-D9ADA691F0B8}"/>
              </a:ext>
            </a:extLst>
          </p:cNvPr>
          <p:cNvPicPr>
            <a:picLocks noChangeAspect="1"/>
          </p:cNvPicPr>
          <p:nvPr/>
        </p:nvPicPr>
        <p:blipFill rotWithShape="1">
          <a:blip r:embed="rId2"/>
          <a:srcRect t="780" b="780"/>
          <a:stretch/>
        </p:blipFill>
        <p:spPr>
          <a:xfrm>
            <a:off x="71500" y="932538"/>
            <a:ext cx="8986482" cy="5925462"/>
          </a:xfrm>
          <a:prstGeom prst="rect">
            <a:avLst/>
          </a:prstGeom>
        </p:spPr>
      </p:pic>
    </p:spTree>
    <p:extLst>
      <p:ext uri="{BB962C8B-B14F-4D97-AF65-F5344CB8AC3E}">
        <p14:creationId xmlns:p14="http://schemas.microsoft.com/office/powerpoint/2010/main" val="683941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A70B3-6BA2-42E6-ACAA-A90A21AAC42D}"/>
              </a:ext>
            </a:extLst>
          </p:cNvPr>
          <p:cNvSpPr/>
          <p:nvPr/>
        </p:nvSpPr>
        <p:spPr bwMode="auto">
          <a:xfrm>
            <a:off x="161510" y="0"/>
            <a:ext cx="8874983" cy="998730"/>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What is at the Root of the Controversy</a:t>
            </a: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prstClr val="black"/>
                </a:solidFill>
                <a:latin typeface="+mj-lt"/>
                <a:cs typeface="Arial" panose="020B0604020202020204" pitchFamily="34" charset="0"/>
              </a:rPr>
              <a:t>Between Definition and the meaning (2)</a:t>
            </a:r>
            <a:endPar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endParaRPr>
          </a:p>
        </p:txBody>
      </p:sp>
      <p:pic>
        <p:nvPicPr>
          <p:cNvPr id="5" name="תמונה 4" descr="תמונה שמכילה טקסט, עיתון&#10;&#10;התיאור נוצר באופן אוטומטי">
            <a:extLst>
              <a:ext uri="{FF2B5EF4-FFF2-40B4-BE49-F238E27FC236}">
                <a16:creationId xmlns:a16="http://schemas.microsoft.com/office/drawing/2014/main" id="{75F9121A-8FC8-4987-A02F-2D4AEE1D188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952060"/>
            <a:ext cx="9144000" cy="5894983"/>
          </a:xfrm>
          <a:prstGeom prst="rect">
            <a:avLst/>
          </a:prstGeom>
        </p:spPr>
      </p:pic>
    </p:spTree>
    <p:extLst>
      <p:ext uri="{BB962C8B-B14F-4D97-AF65-F5344CB8AC3E}">
        <p14:creationId xmlns:p14="http://schemas.microsoft.com/office/powerpoint/2010/main" val="2840523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A9E5C57-66CB-47F6-BB76-F6C8F6ED311E}"/>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9413" y="828675"/>
            <a:ext cx="9143999" cy="6029325"/>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a:extLst>
              <a:ext uri="{FF2B5EF4-FFF2-40B4-BE49-F238E27FC236}">
                <a16:creationId xmlns:a16="http://schemas.microsoft.com/office/drawing/2014/main" id="{D7FA70B3-6BA2-42E6-ACAA-A90A21AAC42D}"/>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What is at the Root of the Controversy? </a:t>
            </a:r>
            <a:endPar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Denial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of the Political and Ideological </a:t>
            </a:r>
            <a:r>
              <a:rPr lang="en-US" sz="2400" b="1" dirty="0">
                <a:solidFill>
                  <a:prstClr val="black"/>
                </a:solidFill>
                <a:latin typeface="+mj-lt"/>
                <a:cs typeface="Arial" panose="020B0604020202020204" pitchFamily="34" charset="0"/>
              </a:rPr>
              <a:t>A</a:t>
            </a:r>
            <a:r>
              <a:rPr kumimoji="0" lang="en-US" sz="2400" b="1" i="0" u="none" strike="noStrike" kern="1200" cap="none" spc="0" normalizeH="0" baseline="0" noProof="0" dirty="0" err="1">
                <a:ln>
                  <a:noFill/>
                </a:ln>
                <a:solidFill>
                  <a:prstClr val="black"/>
                </a:solidFill>
                <a:effectLst/>
                <a:uLnTx/>
                <a:uFillTx/>
                <a:latin typeface="+mj-lt"/>
                <a:cs typeface="Arial" panose="020B0604020202020204" pitchFamily="34" charset="0"/>
              </a:rPr>
              <a:t>spect</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 (3)</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37560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7DDD2007-0721-43F0-9B63-4A0B45626380}"/>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 A Player-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Individual, Group, Country, Organization or </a:t>
            </a: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Company </a:t>
            </a:r>
            <a:r>
              <a:rPr lang="en-US" sz="2400" b="1" dirty="0" smtClean="0">
                <a:solidFill>
                  <a:prstClr val="black"/>
                </a:solidFill>
                <a:latin typeface="+mj-lt"/>
                <a:cs typeface="Arial" panose="020B0604020202020204" pitchFamily="34" charset="0"/>
              </a:rPr>
              <a:t>Influences</a:t>
            </a: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the National Security  (1)</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2" name="תמונה 1">
            <a:extLst>
              <a:ext uri="{FF2B5EF4-FFF2-40B4-BE49-F238E27FC236}">
                <a16:creationId xmlns:a16="http://schemas.microsoft.com/office/drawing/2014/main" id="{A8E9580A-68C5-4A34-86FC-C4F8DADABEA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499" y="988239"/>
            <a:ext cx="8964993" cy="5851941"/>
          </a:xfrm>
          <a:prstGeom prst="rect">
            <a:avLst/>
          </a:prstGeom>
        </p:spPr>
      </p:pic>
    </p:spTree>
    <p:extLst>
      <p:ext uri="{BB962C8B-B14F-4D97-AF65-F5344CB8AC3E}">
        <p14:creationId xmlns:p14="http://schemas.microsoft.com/office/powerpoint/2010/main" val="141971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TextBox 11"/>
          <p:cNvSpPr txBox="1">
            <a:spLocks noChangeArrowheads="1"/>
          </p:cNvSpPr>
          <p:nvPr/>
        </p:nvSpPr>
        <p:spPr bwMode="auto">
          <a:xfrm>
            <a:off x="4648143" y="6065380"/>
            <a:ext cx="4495857"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smtClean="0">
                <a:solidFill>
                  <a:srgbClr val="000000"/>
                </a:solidFill>
                <a:cs typeface="+mn-cs"/>
              </a:rPr>
              <a:t>Definitions and </a:t>
            </a:r>
            <a:r>
              <a:rPr lang="en-US" altLang="he-IL" sz="2400" b="1" kern="0" dirty="0">
                <a:solidFill>
                  <a:srgbClr val="000000"/>
                </a:solidFill>
              </a:rPr>
              <a:t>Basic Concepts</a:t>
            </a:r>
            <a:r>
              <a:rPr lang="en-US" altLang="he-IL" sz="2400" b="1" kern="0" dirty="0" smtClean="0">
                <a:solidFill>
                  <a:srgbClr val="000000"/>
                </a:solidFill>
                <a:cs typeface="+mn-cs"/>
              </a:rPr>
              <a:t> </a:t>
            </a:r>
            <a:r>
              <a:rPr lang="en-US" altLang="he-IL" sz="2400" b="1" kern="0" dirty="0">
                <a:solidFill>
                  <a:srgbClr val="000000"/>
                </a:solidFill>
                <a:cs typeface="+mn-cs"/>
              </a:rPr>
              <a:t>of the National </a:t>
            </a:r>
            <a:r>
              <a:rPr lang="en-US" altLang="he-IL" sz="2400" b="1" kern="0" dirty="0" smtClean="0">
                <a:solidFill>
                  <a:srgbClr val="000000"/>
                </a:solidFill>
                <a:cs typeface="+mn-cs"/>
              </a:rPr>
              <a:t>Security</a:t>
            </a:r>
            <a:endParaRPr kumimoji="0" lang="he-IL" altLang="he-IL" sz="2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sp>
        <p:nvSpPr>
          <p:cNvPr id="35849" name="TextBox 13"/>
          <p:cNvSpPr txBox="1">
            <a:spLocks noChangeArrowheads="1"/>
          </p:cNvSpPr>
          <p:nvPr/>
        </p:nvSpPr>
        <p:spPr bwMode="auto">
          <a:xfrm>
            <a:off x="255885" y="6027003"/>
            <a:ext cx="371065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a:solidFill>
                  <a:srgbClr val="000000"/>
                </a:solidFill>
                <a:cs typeface="+mn-cs"/>
              </a:rPr>
              <a:t>The </a:t>
            </a:r>
            <a:r>
              <a:rPr lang="en-US" altLang="he-IL" sz="2400" b="1" kern="0" dirty="0" smtClean="0">
                <a:solidFill>
                  <a:srgbClr val="000000"/>
                </a:solidFill>
                <a:cs typeface="+mn-cs"/>
              </a:rPr>
              <a:t>Course </a:t>
            </a:r>
            <a:r>
              <a:rPr lang="en-US" altLang="he-IL" sz="2400" b="1" kern="0" dirty="0">
                <a:solidFill>
                  <a:srgbClr val="000000"/>
                </a:solidFill>
                <a:cs typeface="+mn-cs"/>
              </a:rPr>
              <a:t>- </a:t>
            </a:r>
            <a:r>
              <a:rPr lang="en-US" altLang="he-IL" sz="2400" b="1" kern="0" dirty="0" smtClean="0">
                <a:solidFill>
                  <a:srgbClr val="000000"/>
                </a:solidFill>
                <a:cs typeface="+mn-cs"/>
              </a:rPr>
              <a:t>Structure</a:t>
            </a:r>
            <a:r>
              <a:rPr lang="en-US" altLang="he-IL" sz="2400" b="1" kern="0" dirty="0">
                <a:solidFill>
                  <a:srgbClr val="000000"/>
                </a:solidFill>
                <a:cs typeface="+mn-cs"/>
              </a:rPr>
              <a:t>, </a:t>
            </a:r>
            <a:r>
              <a:rPr lang="en-US" altLang="he-IL" sz="2400" b="1" kern="0" dirty="0" smtClean="0">
                <a:solidFill>
                  <a:srgbClr val="000000"/>
                </a:solidFill>
                <a:cs typeface="+mn-cs"/>
              </a:rPr>
              <a:t>Goals </a:t>
            </a:r>
            <a:r>
              <a:rPr lang="en-US" altLang="he-IL" sz="2400" b="1" kern="0" dirty="0">
                <a:solidFill>
                  <a:srgbClr val="000000"/>
                </a:solidFill>
                <a:cs typeface="+mn-cs"/>
              </a:rPr>
              <a:t>and </a:t>
            </a:r>
            <a:r>
              <a:rPr lang="en-US" altLang="he-IL" sz="2400" b="1" kern="0" dirty="0">
                <a:solidFill>
                  <a:srgbClr val="000000"/>
                </a:solidFill>
                <a:cs typeface="+mn-cs"/>
              </a:rPr>
              <a:t>A</a:t>
            </a:r>
            <a:r>
              <a:rPr lang="en-US" altLang="he-IL" sz="2400" b="1" kern="0" dirty="0" smtClean="0">
                <a:solidFill>
                  <a:srgbClr val="000000"/>
                </a:solidFill>
                <a:cs typeface="+mn-cs"/>
              </a:rPr>
              <a:t>ssignments</a:t>
            </a:r>
            <a:endParaRPr kumimoji="0" lang="he-IL" altLang="he-IL" sz="2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sp>
        <p:nvSpPr>
          <p:cNvPr id="35846" name="TextBox 10"/>
          <p:cNvSpPr txBox="1">
            <a:spLocks noChangeArrowheads="1"/>
          </p:cNvSpPr>
          <p:nvPr/>
        </p:nvSpPr>
        <p:spPr bwMode="auto">
          <a:xfrm>
            <a:off x="5014811" y="2772085"/>
            <a:ext cx="4106425"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1" indent="0" algn="ctr">
              <a:spcBef>
                <a:spcPct val="0"/>
              </a:spcBef>
              <a:buFontTx/>
              <a:buNone/>
              <a:defRPr/>
            </a:pPr>
            <a:r>
              <a:rPr lang="en-US" altLang="he-IL" sz="2400" b="1" kern="0" dirty="0">
                <a:solidFill>
                  <a:srgbClr val="000000"/>
                </a:solidFill>
                <a:cs typeface="+mn-cs"/>
              </a:rPr>
              <a:t>National Security in the Cold War </a:t>
            </a:r>
            <a:r>
              <a:rPr lang="en-US" altLang="he-IL" sz="2400" b="1" kern="0" dirty="0" smtClean="0">
                <a:solidFill>
                  <a:srgbClr val="000000"/>
                </a:solidFill>
                <a:cs typeface="+mn-cs"/>
              </a:rPr>
              <a:t>Era</a:t>
            </a:r>
            <a:endParaRPr kumimoji="0" lang="he-IL" altLang="he-IL" sz="2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sp>
        <p:nvSpPr>
          <p:cNvPr id="35848" name="TextBox 12"/>
          <p:cNvSpPr txBox="1">
            <a:spLocks noChangeArrowheads="1"/>
          </p:cNvSpPr>
          <p:nvPr/>
        </p:nvSpPr>
        <p:spPr bwMode="auto">
          <a:xfrm>
            <a:off x="77127" y="2812517"/>
            <a:ext cx="4392613" cy="830997"/>
          </a:xfrm>
          <a:prstGeom prst="rect">
            <a:avLst/>
          </a:prstGeom>
          <a:noFill/>
          <a:ln>
            <a:noFill/>
          </a:ln>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a:defRPr/>
            </a:pPr>
            <a:r>
              <a:rPr lang="en-US" altLang="he-IL" dirty="0">
                <a:solidFill>
                  <a:srgbClr val="000000"/>
                </a:solidFill>
              </a:rPr>
              <a:t>National Security in</a:t>
            </a:r>
          </a:p>
          <a:p>
            <a:pPr lvl="0">
              <a:defRPr/>
            </a:pPr>
            <a:r>
              <a:rPr lang="en-US" altLang="he-IL" dirty="0">
                <a:solidFill>
                  <a:srgbClr val="000000"/>
                </a:solidFill>
              </a:rPr>
              <a:t> the </a:t>
            </a:r>
            <a:r>
              <a:rPr lang="en-US" altLang="he-IL" dirty="0" smtClean="0">
                <a:solidFill>
                  <a:srgbClr val="000000"/>
                </a:solidFill>
              </a:rPr>
              <a:t>Current Era  </a:t>
            </a:r>
            <a:endParaRPr lang="he-IL" altLang="he-IL" dirty="0">
              <a:solidFill>
                <a:srgbClr val="000000"/>
              </a:solidFill>
            </a:endParaRPr>
          </a:p>
        </p:txBody>
      </p:sp>
      <p:pic>
        <p:nvPicPr>
          <p:cNvPr id="12" name="תמונה 11" descr="תמונה שמכילה שלט, ציור&#10;&#10;התיאור נוצר באופן אוטומטי">
            <a:extLst>
              <a:ext uri="{FF2B5EF4-FFF2-40B4-BE49-F238E27FC236}">
                <a16:creationId xmlns:a16="http://schemas.microsoft.com/office/drawing/2014/main" id="{7CC02422-26F3-472E-B615-48B0BD0C03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55722" y="3670966"/>
            <a:ext cx="4035425" cy="2366962"/>
          </a:xfrm>
          <a:prstGeom prst="rect">
            <a:avLst/>
          </a:prstGeom>
          <a:noFill/>
          <a:ln>
            <a:solidFill>
              <a:schemeClr val="tx1"/>
            </a:solidFill>
          </a:ln>
        </p:spPr>
      </p:pic>
      <p:pic>
        <p:nvPicPr>
          <p:cNvPr id="16" name="Picture 2" descr="Cold War: Definition and Timeline | HISTORY.com - HISTORY">
            <a:extLst>
              <a:ext uri="{FF2B5EF4-FFF2-40B4-BE49-F238E27FC236}">
                <a16:creationId xmlns:a16="http://schemas.microsoft.com/office/drawing/2014/main" id="{524C6123-A6C5-4A63-A3CC-0E20345028C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58663" y="411939"/>
            <a:ext cx="4042516" cy="2358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A053D3-1459-4AF7-BB8B-2A1988CC08A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52176" y="411939"/>
            <a:ext cx="4042516" cy="2358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תמונה 5" descr="תמונה שמכילה אביזר, עיתון&#10;&#10;התיאור נוצר באופן אוטומטי">
            <a:extLst>
              <a:ext uri="{FF2B5EF4-FFF2-40B4-BE49-F238E27FC236}">
                <a16:creationId xmlns:a16="http://schemas.microsoft.com/office/drawing/2014/main" id="{B4C28BF3-E462-471D-AFE8-F63E0A018AF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862208" y="3670966"/>
            <a:ext cx="4035426" cy="2386991"/>
          </a:xfrm>
          <a:prstGeom prst="rect">
            <a:avLst/>
          </a:prstGeom>
          <a:noFill/>
          <a:ln>
            <a:solidFill>
              <a:schemeClr val="tx1"/>
            </a:solidFill>
          </a:ln>
        </p:spPr>
      </p:pic>
      <p:sp>
        <p:nvSpPr>
          <p:cNvPr id="2" name="AutoShape 2" descr="HD Skyfall WP for PC"/>
          <p:cNvSpPr>
            <a:spLocks noChangeAspect="1" noChangeArrowheads="1"/>
          </p:cNvSpPr>
          <p:nvPr/>
        </p:nvSpPr>
        <p:spPr bwMode="auto">
          <a:xfrm>
            <a:off x="4388778" y="35217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6542578" y="74596"/>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1936091" y="74596"/>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6542578" y="3535198"/>
            <a:ext cx="729722" cy="69446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1736685" y="3535199"/>
            <a:ext cx="675075" cy="61388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Tree>
    <p:extLst>
      <p:ext uri="{BB962C8B-B14F-4D97-AF65-F5344CB8AC3E}">
        <p14:creationId xmlns:p14="http://schemas.microsoft.com/office/powerpoint/2010/main" val="3206252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71DAAC4D-3181-4970-A767-186CCE22DC9D}"/>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8046" y="888154"/>
            <a:ext cx="9144000" cy="58224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4929" y="57157"/>
            <a:ext cx="8937485" cy="830997"/>
          </a:xfrm>
          <a:prstGeom prst="rect">
            <a:avLst/>
          </a:prstGeom>
        </p:spPr>
        <p:txBody>
          <a:bodyPr wrap="square">
            <a:spAutoFit/>
          </a:bodyPr>
          <a:lstStyle/>
          <a:p>
            <a:pPr lvl="0" algn="ctr" rtl="0">
              <a:defRPr/>
            </a:pPr>
            <a:r>
              <a:rPr lang="en-US" sz="2400" b="1" dirty="0">
                <a:solidFill>
                  <a:prstClr val="black"/>
                </a:solidFill>
                <a:latin typeface="+mj-lt"/>
                <a:cs typeface="Arial" panose="020B0604020202020204" pitchFamily="34" charset="0"/>
              </a:rPr>
              <a:t> A Player- Individual, Group, Country, Organization or </a:t>
            </a:r>
            <a:r>
              <a:rPr lang="en-US" sz="2400" b="1" dirty="0" smtClean="0">
                <a:solidFill>
                  <a:prstClr val="black"/>
                </a:solidFill>
                <a:latin typeface="+mj-lt"/>
                <a:cs typeface="Arial" panose="020B0604020202020204" pitchFamily="34" charset="0"/>
              </a:rPr>
              <a:t>Company </a:t>
            </a:r>
            <a:r>
              <a:rPr lang="en-US" sz="2400" b="1" dirty="0">
                <a:solidFill>
                  <a:prstClr val="black"/>
                </a:solidFill>
                <a:latin typeface="+mj-lt"/>
                <a:cs typeface="Arial" panose="020B0604020202020204" pitchFamily="34" charset="0"/>
              </a:rPr>
              <a:t>Influences the National Security  </a:t>
            </a:r>
            <a:r>
              <a:rPr lang="en-US" sz="2400" b="1" dirty="0" smtClean="0">
                <a:solidFill>
                  <a:prstClr val="black"/>
                </a:solidFill>
                <a:latin typeface="+mj-lt"/>
                <a:cs typeface="Arial" panose="020B0604020202020204" pitchFamily="34" charset="0"/>
              </a:rPr>
              <a:t>(2)</a:t>
            </a:r>
            <a:endParaRPr lang="he-IL" sz="2400" b="1" dirty="0">
              <a:solidFill>
                <a:prstClr val="black"/>
              </a:solidFill>
              <a:latin typeface="+mj-lt"/>
            </a:endParaRPr>
          </a:p>
        </p:txBody>
      </p:sp>
    </p:spTree>
    <p:extLst>
      <p:ext uri="{BB962C8B-B14F-4D97-AF65-F5344CB8AC3E}">
        <p14:creationId xmlns:p14="http://schemas.microsoft.com/office/powerpoint/2010/main" val="1956310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Liberal Order Is More Than a Myth | Foreign Affairs">
            <a:extLst>
              <a:ext uri="{FF2B5EF4-FFF2-40B4-BE49-F238E27FC236}">
                <a16:creationId xmlns:a16="http://schemas.microsoft.com/office/drawing/2014/main" id="{4F7BAE2C-CEC0-45EA-8500-2B109B19FF3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691" y="934793"/>
            <a:ext cx="9144000" cy="56133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5346" y="106401"/>
            <a:ext cx="8325925" cy="830997"/>
          </a:xfrm>
          <a:prstGeom prst="rect">
            <a:avLst/>
          </a:prstGeom>
        </p:spPr>
        <p:txBody>
          <a:bodyPr wrap="square">
            <a:spAutoFit/>
          </a:bodyPr>
          <a:lstStyle/>
          <a:p>
            <a:pPr lvl="0" algn="ctr" rtl="0">
              <a:defRPr/>
            </a:pPr>
            <a:r>
              <a:rPr lang="en-US" sz="2400" b="1" dirty="0">
                <a:solidFill>
                  <a:prstClr val="black"/>
                </a:solidFill>
                <a:latin typeface="+mj-lt"/>
                <a:cs typeface="Arial" panose="020B0604020202020204" pitchFamily="34" charset="0"/>
              </a:rPr>
              <a:t> A Player- Individual, Group, Country, Organization or </a:t>
            </a:r>
            <a:r>
              <a:rPr lang="en-US" sz="2400" b="1" dirty="0" smtClean="0">
                <a:solidFill>
                  <a:prstClr val="black"/>
                </a:solidFill>
                <a:latin typeface="+mj-lt"/>
                <a:cs typeface="Arial" panose="020B0604020202020204" pitchFamily="34" charset="0"/>
              </a:rPr>
              <a:t>Company </a:t>
            </a:r>
            <a:r>
              <a:rPr lang="en-US" sz="2400" b="1" dirty="0">
                <a:solidFill>
                  <a:prstClr val="black"/>
                </a:solidFill>
                <a:latin typeface="+mj-lt"/>
                <a:cs typeface="Arial" panose="020B0604020202020204" pitchFamily="34" charset="0"/>
              </a:rPr>
              <a:t>Influences the National Security  </a:t>
            </a:r>
            <a:r>
              <a:rPr lang="en-US" sz="2400" b="1" dirty="0" smtClean="0">
                <a:solidFill>
                  <a:prstClr val="black"/>
                </a:solidFill>
                <a:latin typeface="+mj-lt"/>
                <a:cs typeface="Arial" panose="020B0604020202020204" pitchFamily="34" charset="0"/>
              </a:rPr>
              <a:t>(3)</a:t>
            </a:r>
            <a:endParaRPr lang="he-IL" sz="2400" b="1" dirty="0">
              <a:solidFill>
                <a:prstClr val="black"/>
              </a:solidFill>
              <a:latin typeface="+mj-lt"/>
            </a:endParaRPr>
          </a:p>
        </p:txBody>
      </p:sp>
    </p:spTree>
    <p:extLst>
      <p:ext uri="{BB962C8B-B14F-4D97-AF65-F5344CB8AC3E}">
        <p14:creationId xmlns:p14="http://schemas.microsoft.com/office/powerpoint/2010/main" val="363980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static01.nyt.com/images/2015/11/18/world/18beatisis-web/18beatisis-web-superJumbo.jpg">
            <a:extLst>
              <a:ext uri="{FF2B5EF4-FFF2-40B4-BE49-F238E27FC236}">
                <a16:creationId xmlns:a16="http://schemas.microsoft.com/office/drawing/2014/main" id="{D7BA8D5E-25C9-4935-BE49-80A1E2A73A7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22" y="998730"/>
            <a:ext cx="9144000" cy="5614988"/>
          </a:xfrm>
          <a:prstGeom prst="rect">
            <a:avLst/>
          </a:prstGeom>
          <a:noFill/>
          <a:extLst>
            <a:ext uri="{909E8E84-426E-40DD-AFC4-6F175D3DCCD1}">
              <a14:hiddenFill xmlns:a14="http://schemas.microsoft.com/office/drawing/2010/main">
                <a:solidFill>
                  <a:srgbClr val="FFFFFF"/>
                </a:solidFill>
              </a14:hiddenFill>
            </a:ext>
          </a:extLst>
        </p:spPr>
      </p:pic>
      <p:sp>
        <p:nvSpPr>
          <p:cNvPr id="3" name="מלבן 2">
            <a:extLst>
              <a:ext uri="{FF2B5EF4-FFF2-40B4-BE49-F238E27FC236}">
                <a16:creationId xmlns:a16="http://schemas.microsoft.com/office/drawing/2014/main" id="{7DDD2007-0721-43F0-9B63-4A0B45626380}"/>
              </a:ext>
            </a:extLst>
          </p:cNvPr>
          <p:cNvSpPr/>
          <p:nvPr/>
        </p:nvSpPr>
        <p:spPr bwMode="auto">
          <a:xfrm>
            <a:off x="71438" y="15875"/>
            <a:ext cx="8964993" cy="802835"/>
          </a:xfrm>
          <a:prstGeom prst="rect">
            <a:avLst/>
          </a:prstGeom>
          <a:noFill/>
          <a:ln w="9525" cap="flat" cmpd="sng" algn="ctr">
            <a:noFill/>
            <a:prstDash val="solid"/>
            <a:round/>
            <a:headEnd type="none" w="med" len="med"/>
            <a:tailEnd type="none" w="med" len="med"/>
          </a:ln>
          <a:effectLst/>
        </p:spPr>
        <p:txBody>
          <a:bodyPr rtlCol="1"/>
          <a:lstStyle/>
          <a:p>
            <a:pPr algn="ctr" rtl="0">
              <a:defRPr/>
            </a:pPr>
            <a:r>
              <a:rPr lang="en-US" sz="2400" b="1" dirty="0">
                <a:solidFill>
                  <a:prstClr val="black"/>
                </a:solidFill>
                <a:latin typeface="+mj-lt"/>
                <a:cs typeface="Arial" panose="020B0604020202020204" pitchFamily="34" charset="0"/>
              </a:rPr>
              <a:t> A Player- Individual, Group, Country, Organization or </a:t>
            </a:r>
            <a:r>
              <a:rPr lang="en-US" sz="2400" b="1" dirty="0" smtClean="0">
                <a:solidFill>
                  <a:prstClr val="black"/>
                </a:solidFill>
                <a:latin typeface="+mj-lt"/>
                <a:cs typeface="Arial" panose="020B0604020202020204" pitchFamily="34" charset="0"/>
              </a:rPr>
              <a:t>Company </a:t>
            </a:r>
            <a:r>
              <a:rPr lang="en-US" sz="2400" b="1" dirty="0">
                <a:solidFill>
                  <a:prstClr val="black"/>
                </a:solidFill>
                <a:latin typeface="+mj-lt"/>
                <a:cs typeface="Arial" panose="020B0604020202020204" pitchFamily="34" charset="0"/>
              </a:rPr>
              <a:t>Influences the National Security  </a:t>
            </a:r>
            <a:r>
              <a:rPr lang="en-US" sz="2400" b="1" dirty="0" smtClean="0">
                <a:solidFill>
                  <a:prstClr val="black"/>
                </a:solidFill>
                <a:latin typeface="+mj-lt"/>
                <a:cs typeface="Arial" panose="020B0604020202020204" pitchFamily="34" charset="0"/>
              </a:rPr>
              <a:t>(4)</a:t>
            </a:r>
            <a:endParaRPr lang="he-IL" sz="2400" b="1" dirty="0">
              <a:solidFill>
                <a:prstClr val="black"/>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45808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צג, טלפון, טלפון סלולרי&#10;&#10;התיאור נוצר באופן אוטומטי">
            <a:extLst>
              <a:ext uri="{FF2B5EF4-FFF2-40B4-BE49-F238E27FC236}">
                <a16:creationId xmlns:a16="http://schemas.microsoft.com/office/drawing/2014/main" id="{C6ED5E31-67BD-4C1B-8495-A8526A49307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830997"/>
            <a:ext cx="9144000" cy="5669957"/>
          </a:xfrm>
          <a:prstGeom prst="rect">
            <a:avLst/>
          </a:prstGeom>
        </p:spPr>
      </p:pic>
      <p:sp>
        <p:nvSpPr>
          <p:cNvPr id="2" name="Rectangle 1"/>
          <p:cNvSpPr/>
          <p:nvPr/>
        </p:nvSpPr>
        <p:spPr>
          <a:xfrm>
            <a:off x="386534" y="0"/>
            <a:ext cx="8235915" cy="830997"/>
          </a:xfrm>
          <a:prstGeom prst="rect">
            <a:avLst/>
          </a:prstGeom>
        </p:spPr>
        <p:txBody>
          <a:bodyPr wrap="square">
            <a:spAutoFit/>
          </a:bodyPr>
          <a:lstStyle/>
          <a:p>
            <a:pPr lvl="0" algn="ctr" rtl="0">
              <a:defRPr/>
            </a:pPr>
            <a:r>
              <a:rPr lang="en-US" sz="2400" b="1" dirty="0">
                <a:solidFill>
                  <a:prstClr val="black"/>
                </a:solidFill>
                <a:latin typeface="+mj-lt"/>
                <a:cs typeface="Arial" panose="020B0604020202020204" pitchFamily="34" charset="0"/>
              </a:rPr>
              <a:t> A Player- Individual, Group, Country, Organization or </a:t>
            </a:r>
            <a:r>
              <a:rPr lang="en-US" sz="2400" b="1" dirty="0" smtClean="0">
                <a:solidFill>
                  <a:prstClr val="black"/>
                </a:solidFill>
                <a:latin typeface="+mj-lt"/>
                <a:cs typeface="Arial" panose="020B0604020202020204" pitchFamily="34" charset="0"/>
              </a:rPr>
              <a:t>Company </a:t>
            </a:r>
            <a:r>
              <a:rPr lang="en-US" sz="2400" b="1" dirty="0">
                <a:solidFill>
                  <a:prstClr val="black"/>
                </a:solidFill>
                <a:latin typeface="+mj-lt"/>
                <a:cs typeface="Arial" panose="020B0604020202020204" pitchFamily="34" charset="0"/>
              </a:rPr>
              <a:t>Influences the National Security  </a:t>
            </a:r>
            <a:r>
              <a:rPr lang="en-US" sz="2400" b="1" dirty="0" smtClean="0">
                <a:solidFill>
                  <a:prstClr val="black"/>
                </a:solidFill>
                <a:latin typeface="+mj-lt"/>
                <a:cs typeface="Arial" panose="020B0604020202020204" pitchFamily="34" charset="0"/>
              </a:rPr>
              <a:t>(5)</a:t>
            </a:r>
            <a:endParaRPr lang="he-IL" sz="2400" b="1" dirty="0">
              <a:solidFill>
                <a:prstClr val="black"/>
              </a:solidFill>
              <a:latin typeface="+mj-lt"/>
            </a:endParaRPr>
          </a:p>
        </p:txBody>
      </p:sp>
    </p:spTree>
    <p:extLst>
      <p:ext uri="{BB962C8B-B14F-4D97-AF65-F5344CB8AC3E}">
        <p14:creationId xmlns:p14="http://schemas.microsoft.com/office/powerpoint/2010/main" val="2004814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C8794B7D-6D04-4B7F-8000-076DB0F0A270}"/>
              </a:ext>
            </a:extLst>
          </p:cNvPr>
          <p:cNvSpPr/>
          <p:nvPr/>
        </p:nvSpPr>
        <p:spPr bwMode="auto">
          <a:xfrm>
            <a:off x="0" y="51758"/>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Power - the Ability to Act in the World</a:t>
            </a:r>
            <a:endParaRPr kumimoji="0" lang="he-IL"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4" name="תמונה 3" descr="תמונה שמכילה אובייקט, מקורה, איש, ישיבה&#10;&#10;התיאור נוצר באופן אוטומטי">
            <a:extLst>
              <a:ext uri="{FF2B5EF4-FFF2-40B4-BE49-F238E27FC236}">
                <a16:creationId xmlns:a16="http://schemas.microsoft.com/office/drawing/2014/main" id="{EA96B5C3-CF0E-46E5-8609-5D7CB43F36F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8004" y="593685"/>
            <a:ext cx="9144000" cy="6029325"/>
          </a:xfrm>
          <a:prstGeom prst="rect">
            <a:avLst/>
          </a:prstGeom>
        </p:spPr>
      </p:pic>
    </p:spTree>
    <p:extLst>
      <p:ext uri="{BB962C8B-B14F-4D97-AF65-F5344CB8AC3E}">
        <p14:creationId xmlns:p14="http://schemas.microsoft.com/office/powerpoint/2010/main" val="1584944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2 Photos of Tense White House Moments: Note the Differences - The ...">
            <a:extLst>
              <a:ext uri="{FF2B5EF4-FFF2-40B4-BE49-F238E27FC236}">
                <a16:creationId xmlns:a16="http://schemas.microsoft.com/office/drawing/2014/main" id="{B78DCDE4-8919-4A8F-A367-71E3F0F5E8D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8004" y="828675"/>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a:extLst>
              <a:ext uri="{FF2B5EF4-FFF2-40B4-BE49-F238E27FC236}">
                <a16:creationId xmlns:a16="http://schemas.microsoft.com/office/drawing/2014/main" id="{B9672B9A-F437-4C95-9FD5-5F3863EC074C}"/>
              </a:ext>
            </a:extLst>
          </p:cNvPr>
          <p:cNvSpPr/>
          <p:nvPr/>
        </p:nvSpPr>
        <p:spPr bwMode="auto">
          <a:xfrm>
            <a:off x="77829" y="-1"/>
            <a:ext cx="8952334" cy="828675"/>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National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Security - the Institutional </a:t>
            </a:r>
            <a:r>
              <a:rPr lang="en-US" sz="2400" b="1" dirty="0" smtClean="0">
                <a:solidFill>
                  <a:prstClr val="black"/>
                </a:solidFill>
                <a:latin typeface="+mj-lt"/>
                <a:cs typeface="Arial" panose="020B0604020202020204" pitchFamily="34" charset="0"/>
              </a:rPr>
              <a:t>A</a:t>
            </a:r>
            <a:r>
              <a:rPr kumimoji="0" lang="en-US" sz="2400" b="1" i="0" u="none" strike="noStrike" kern="1200" cap="none" spc="0" normalizeH="0" baseline="0" noProof="0" dirty="0" err="1" smtClean="0">
                <a:ln>
                  <a:noFill/>
                </a:ln>
                <a:solidFill>
                  <a:prstClr val="black"/>
                </a:solidFill>
                <a:effectLst/>
                <a:uLnTx/>
                <a:uFillTx/>
                <a:latin typeface="+mj-lt"/>
                <a:cs typeface="Arial" panose="020B0604020202020204" pitchFamily="34" charset="0"/>
              </a:rPr>
              <a:t>spect</a:t>
            </a:r>
            <a:endPar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 The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National </a:t>
            </a:r>
            <a:r>
              <a:rPr lang="en-US" sz="2400" b="1" dirty="0">
                <a:solidFill>
                  <a:prstClr val="black"/>
                </a:solidFill>
                <a:latin typeface="+mj-lt"/>
                <a:cs typeface="Arial" panose="020B0604020202020204" pitchFamily="34" charset="0"/>
              </a:rPr>
              <a:t>S</a:t>
            </a:r>
            <a:r>
              <a:rPr kumimoji="0" lang="en-US" sz="2400" b="1" i="0" u="none" strike="noStrike" kern="1200" cap="none" spc="0" normalizeH="0" baseline="0" noProof="0" dirty="0" err="1">
                <a:ln>
                  <a:noFill/>
                </a:ln>
                <a:solidFill>
                  <a:prstClr val="black"/>
                </a:solidFill>
                <a:effectLst/>
                <a:uLnTx/>
                <a:uFillTx/>
                <a:latin typeface="+mj-lt"/>
                <a:cs typeface="Arial" panose="020B0604020202020204" pitchFamily="34" charset="0"/>
              </a:rPr>
              <a:t>ecurity</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 System</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931062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2 Photos of Tense White House Moments: Note the Differences - The ...">
            <a:extLst>
              <a:ext uri="{FF2B5EF4-FFF2-40B4-BE49-F238E27FC236}">
                <a16:creationId xmlns:a16="http://schemas.microsoft.com/office/drawing/2014/main" id="{B78DCDE4-8919-4A8F-A367-71E3F0F5E8D4}"/>
              </a:ext>
            </a:extLst>
          </p:cNvPr>
          <p:cNvPicPr>
            <a:picLocks noChangeAspect="1" noChangeArrowheads="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0" y="827478"/>
            <a:ext cx="9144000" cy="60293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9677016B-9A1A-4959-ACE3-38A384A0C194}"/>
              </a:ext>
            </a:extLst>
          </p:cNvPr>
          <p:cNvGrpSpPr/>
          <p:nvPr/>
        </p:nvGrpSpPr>
        <p:grpSpPr>
          <a:xfrm>
            <a:off x="6162675" y="1540553"/>
            <a:ext cx="2752725" cy="4003294"/>
            <a:chOff x="6162675" y="1540553"/>
            <a:chExt cx="2752725" cy="4003294"/>
          </a:xfrm>
        </p:grpSpPr>
        <p:pic>
          <p:nvPicPr>
            <p:cNvPr id="6" name="תמונה 5">
              <a:extLst>
                <a:ext uri="{FF2B5EF4-FFF2-40B4-BE49-F238E27FC236}">
                  <a16:creationId xmlns:a16="http://schemas.microsoft.com/office/drawing/2014/main" id="{AB64F4CE-9B0F-4A99-A9A0-45F6C48B1103}"/>
                </a:ext>
              </a:extLst>
            </p:cNvPr>
            <p:cNvPicPr>
              <a:picLocks noChangeAspect="1"/>
            </p:cNvPicPr>
            <p:nvPr/>
          </p:nvPicPr>
          <p:blipFill rotWithShape="1">
            <a:blip r:embed="rId3"/>
            <a:srcRect l="1834" t="1787" r="2644" b="1787"/>
            <a:stretch/>
          </p:blipFill>
          <p:spPr>
            <a:xfrm>
              <a:off x="6162675" y="1540553"/>
              <a:ext cx="2752725" cy="3683910"/>
            </a:xfrm>
            <a:prstGeom prst="rect">
              <a:avLst/>
            </a:prstGeom>
            <a:ln>
              <a:solidFill>
                <a:schemeClr val="tx1"/>
              </a:solidFill>
            </a:ln>
          </p:spPr>
        </p:pic>
        <p:sp>
          <p:nvSpPr>
            <p:cNvPr id="7" name="אליפסה 6">
              <a:extLst>
                <a:ext uri="{FF2B5EF4-FFF2-40B4-BE49-F238E27FC236}">
                  <a16:creationId xmlns:a16="http://schemas.microsoft.com/office/drawing/2014/main" id="{773A04EA-E834-4B56-A215-A48F46063821}"/>
                </a:ext>
              </a:extLst>
            </p:cNvPr>
            <p:cNvSpPr/>
            <p:nvPr/>
          </p:nvSpPr>
          <p:spPr>
            <a:xfrm>
              <a:off x="7201694" y="4869160"/>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grpSp>
      <p:grpSp>
        <p:nvGrpSpPr>
          <p:cNvPr id="8" name="קבוצה 7">
            <a:extLst>
              <a:ext uri="{FF2B5EF4-FFF2-40B4-BE49-F238E27FC236}">
                <a16:creationId xmlns:a16="http://schemas.microsoft.com/office/drawing/2014/main" id="{770A3FE5-043D-431A-96E6-3069C2BAD173}"/>
              </a:ext>
            </a:extLst>
          </p:cNvPr>
          <p:cNvGrpSpPr/>
          <p:nvPr/>
        </p:nvGrpSpPr>
        <p:grpSpPr>
          <a:xfrm>
            <a:off x="3195638" y="1540553"/>
            <a:ext cx="2752725" cy="4003294"/>
            <a:chOff x="3195638" y="1540553"/>
            <a:chExt cx="2752725" cy="4003294"/>
          </a:xfrm>
        </p:grpSpPr>
        <p:pic>
          <p:nvPicPr>
            <p:cNvPr id="9" name="תמונה 8">
              <a:extLst>
                <a:ext uri="{FF2B5EF4-FFF2-40B4-BE49-F238E27FC236}">
                  <a16:creationId xmlns:a16="http://schemas.microsoft.com/office/drawing/2014/main" id="{06E2094A-06E9-4AB6-AA4C-149E3C008FD6}"/>
                </a:ext>
              </a:extLst>
            </p:cNvPr>
            <p:cNvPicPr>
              <a:picLocks noChangeAspect="1"/>
            </p:cNvPicPr>
            <p:nvPr/>
          </p:nvPicPr>
          <p:blipFill>
            <a:blip r:embed="rId4"/>
            <a:stretch>
              <a:fillRect/>
            </a:stretch>
          </p:blipFill>
          <p:spPr>
            <a:xfrm>
              <a:off x="3195638" y="1540553"/>
              <a:ext cx="2752725" cy="3683910"/>
            </a:xfrm>
            <a:prstGeom prst="rect">
              <a:avLst/>
            </a:prstGeom>
            <a:ln>
              <a:solidFill>
                <a:schemeClr val="tx1"/>
              </a:solidFill>
            </a:ln>
          </p:spPr>
        </p:pic>
        <p:sp>
          <p:nvSpPr>
            <p:cNvPr id="10" name="אליפסה 9">
              <a:extLst>
                <a:ext uri="{FF2B5EF4-FFF2-40B4-BE49-F238E27FC236}">
                  <a16:creationId xmlns:a16="http://schemas.microsoft.com/office/drawing/2014/main" id="{1E49B130-E80D-47C3-B2EC-26BC6744BACC}"/>
                </a:ext>
              </a:extLst>
            </p:cNvPr>
            <p:cNvSpPr/>
            <p:nvPr/>
          </p:nvSpPr>
          <p:spPr>
            <a:xfrm>
              <a:off x="4234657" y="4869160"/>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grpSp>
      <p:grpSp>
        <p:nvGrpSpPr>
          <p:cNvPr id="11" name="קבוצה 10">
            <a:extLst>
              <a:ext uri="{FF2B5EF4-FFF2-40B4-BE49-F238E27FC236}">
                <a16:creationId xmlns:a16="http://schemas.microsoft.com/office/drawing/2014/main" id="{97C889C3-11AE-47F2-8417-5BCA1E0D7A97}"/>
              </a:ext>
            </a:extLst>
          </p:cNvPr>
          <p:cNvGrpSpPr/>
          <p:nvPr/>
        </p:nvGrpSpPr>
        <p:grpSpPr>
          <a:xfrm>
            <a:off x="324644" y="1555041"/>
            <a:ext cx="2763838" cy="4003294"/>
            <a:chOff x="206376" y="1540553"/>
            <a:chExt cx="2763838" cy="4003294"/>
          </a:xfrm>
        </p:grpSpPr>
        <p:pic>
          <p:nvPicPr>
            <p:cNvPr id="12" name="תמונה 11">
              <a:extLst>
                <a:ext uri="{FF2B5EF4-FFF2-40B4-BE49-F238E27FC236}">
                  <a16:creationId xmlns:a16="http://schemas.microsoft.com/office/drawing/2014/main" id="{D14E86E8-0044-4F91-AEB2-3EA543405FF4}"/>
                </a:ext>
              </a:extLst>
            </p:cNvPr>
            <p:cNvPicPr>
              <a:picLocks noChangeAspect="1"/>
            </p:cNvPicPr>
            <p:nvPr/>
          </p:nvPicPr>
          <p:blipFill>
            <a:blip r:embed="rId5"/>
            <a:stretch>
              <a:fillRect/>
            </a:stretch>
          </p:blipFill>
          <p:spPr>
            <a:xfrm>
              <a:off x="206376" y="1540553"/>
              <a:ext cx="2763838" cy="3683910"/>
            </a:xfrm>
            <a:prstGeom prst="rect">
              <a:avLst/>
            </a:prstGeom>
            <a:ln>
              <a:solidFill>
                <a:schemeClr val="tx1"/>
              </a:solidFill>
            </a:ln>
          </p:spPr>
        </p:pic>
        <p:sp>
          <p:nvSpPr>
            <p:cNvPr id="13" name="אליפסה 12">
              <a:extLst>
                <a:ext uri="{FF2B5EF4-FFF2-40B4-BE49-F238E27FC236}">
                  <a16:creationId xmlns:a16="http://schemas.microsoft.com/office/drawing/2014/main" id="{75ABE0B2-6F6D-4DBF-8BB2-A39278B39946}"/>
                </a:ext>
              </a:extLst>
            </p:cNvPr>
            <p:cNvSpPr/>
            <p:nvPr/>
          </p:nvSpPr>
          <p:spPr>
            <a:xfrm>
              <a:off x="1267619" y="4869160"/>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grpSp>
      <p:sp>
        <p:nvSpPr>
          <p:cNvPr id="14" name="מלבן 1">
            <a:extLst>
              <a:ext uri="{FF2B5EF4-FFF2-40B4-BE49-F238E27FC236}">
                <a16:creationId xmlns:a16="http://schemas.microsoft.com/office/drawing/2014/main" id="{B9672B9A-F437-4C95-9FD5-5F3863EC074C}"/>
              </a:ext>
            </a:extLst>
          </p:cNvPr>
          <p:cNvSpPr/>
          <p:nvPr/>
        </p:nvSpPr>
        <p:spPr bwMode="auto">
          <a:xfrm>
            <a:off x="77829" y="-1"/>
            <a:ext cx="8952334" cy="828675"/>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National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Security - the Institutional </a:t>
            </a:r>
            <a:r>
              <a:rPr lang="en-US" sz="2400" b="1" dirty="0" smtClean="0">
                <a:solidFill>
                  <a:prstClr val="black"/>
                </a:solidFill>
                <a:latin typeface="+mj-lt"/>
                <a:cs typeface="Arial" panose="020B0604020202020204" pitchFamily="34" charset="0"/>
              </a:rPr>
              <a:t>A</a:t>
            </a:r>
            <a:r>
              <a:rPr kumimoji="0" lang="en-US" sz="2400" b="1" i="0" u="none" strike="noStrike" kern="1200" cap="none" spc="0" normalizeH="0" baseline="0" noProof="0" dirty="0" err="1" smtClean="0">
                <a:ln>
                  <a:noFill/>
                </a:ln>
                <a:solidFill>
                  <a:prstClr val="black"/>
                </a:solidFill>
                <a:effectLst/>
                <a:uLnTx/>
                <a:uFillTx/>
                <a:latin typeface="+mj-lt"/>
                <a:cs typeface="Arial" panose="020B0604020202020204" pitchFamily="34" charset="0"/>
              </a:rPr>
              <a:t>spect</a:t>
            </a:r>
            <a:endPar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 The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National </a:t>
            </a:r>
            <a:r>
              <a:rPr lang="en-US" sz="2400" b="1" dirty="0">
                <a:solidFill>
                  <a:prstClr val="black"/>
                </a:solidFill>
                <a:latin typeface="+mj-lt"/>
                <a:cs typeface="Arial" panose="020B0604020202020204" pitchFamily="34" charset="0"/>
              </a:rPr>
              <a:t>S</a:t>
            </a:r>
            <a:r>
              <a:rPr kumimoji="0" lang="en-US" sz="2400" b="1" i="0" u="none" strike="noStrike" kern="1200" cap="none" spc="0" normalizeH="0" baseline="0" noProof="0" dirty="0" err="1">
                <a:ln>
                  <a:noFill/>
                </a:ln>
                <a:solidFill>
                  <a:prstClr val="black"/>
                </a:solidFill>
                <a:effectLst/>
                <a:uLnTx/>
                <a:uFillTx/>
                <a:latin typeface="+mj-lt"/>
                <a:cs typeface="Arial" panose="020B0604020202020204" pitchFamily="34" charset="0"/>
              </a:rPr>
              <a:t>ecurity</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 System</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379612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9743130-6151-4FF7-9E6E-30292446693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846947"/>
            <a:ext cx="9144000" cy="6029325"/>
          </a:xfrm>
          <a:prstGeom prst="rect">
            <a:avLst/>
          </a:prstGeom>
          <a:extLst>
            <a:ext uri="{909E8E84-426E-40DD-AFC4-6F175D3DCCD1}">
              <a14:hiddenFill xmlns:a14="http://schemas.microsoft.com/office/drawing/2010/main">
                <a:solidFill>
                  <a:srgbClr val="FFFFFF"/>
                </a:solidFill>
              </a14:hiddenFill>
            </a:ext>
          </a:extLst>
        </p:spPr>
      </p:pic>
      <p:sp>
        <p:nvSpPr>
          <p:cNvPr id="2" name="מלבן 1">
            <a:extLst>
              <a:ext uri="{FF2B5EF4-FFF2-40B4-BE49-F238E27FC236}">
                <a16:creationId xmlns:a16="http://schemas.microsoft.com/office/drawing/2014/main" id="{4ADE01D3-B3CC-4839-9F40-F91DEA8A55A9}"/>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mj-lt"/>
                <a:cs typeface="Arial" panose="020B0604020202020204" pitchFamily="34" charset="0"/>
              </a:rPr>
              <a:t>National Security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 </a:t>
            </a:r>
            <a:r>
              <a:rPr lang="en-US" sz="2400" b="1" dirty="0">
                <a:solidFill>
                  <a:prstClr val="black"/>
                </a:solidFill>
                <a:latin typeface="+mj-lt"/>
                <a:cs typeface="Arial" panose="020B0604020202020204" pitchFamily="34" charset="0"/>
              </a:rPr>
              <a:t>T</a:t>
            </a: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he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Institutional Aspect </a:t>
            </a:r>
            <a:endPar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 The Role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of Research </a:t>
            </a:r>
            <a:r>
              <a:rPr lang="en-US" sz="2400" b="1" dirty="0">
                <a:solidFill>
                  <a:prstClr val="black"/>
                </a:solidFill>
                <a:latin typeface="+mj-lt"/>
                <a:cs typeface="Arial" panose="020B0604020202020204" pitchFamily="34" charset="0"/>
              </a:rPr>
              <a:t>I</a:t>
            </a:r>
            <a:r>
              <a:rPr kumimoji="0" lang="en-US" sz="2400" b="1" i="0" u="none" strike="noStrike" kern="1200" cap="none" spc="0" normalizeH="0" baseline="0" noProof="0" dirty="0" err="1">
                <a:ln>
                  <a:noFill/>
                </a:ln>
                <a:solidFill>
                  <a:prstClr val="black"/>
                </a:solidFill>
                <a:effectLst/>
                <a:uLnTx/>
                <a:uFillTx/>
                <a:latin typeface="+mj-lt"/>
                <a:cs typeface="Arial" panose="020B0604020202020204" pitchFamily="34" charset="0"/>
              </a:rPr>
              <a:t>nstitutes</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574030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ADE01D3-B3CC-4839-9F40-F91DEA8A55A9}"/>
              </a:ext>
            </a:extLst>
          </p:cNvPr>
          <p:cNvSpPr/>
          <p:nvPr/>
        </p:nvSpPr>
        <p:spPr bwMode="auto">
          <a:xfrm>
            <a:off x="178159" y="0"/>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mj-lt"/>
              </a:rPr>
              <a:t>National Security - </a:t>
            </a:r>
            <a:r>
              <a:rPr lang="en-US" sz="2400" b="1" dirty="0">
                <a:latin typeface="+mj-lt"/>
              </a:rPr>
              <a:t>T</a:t>
            </a:r>
            <a:r>
              <a:rPr lang="en-US" sz="2400" b="1" dirty="0" smtClean="0">
                <a:latin typeface="+mj-lt"/>
              </a:rPr>
              <a:t>he </a:t>
            </a:r>
            <a:r>
              <a:rPr lang="en-US" sz="2400" b="1" dirty="0">
                <a:latin typeface="+mj-lt"/>
              </a:rPr>
              <a:t>Institutional Aspect </a:t>
            </a:r>
            <a:endParaRPr lang="en-US" sz="2400" b="1" dirty="0" smtClean="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mj-lt"/>
              </a:rPr>
              <a:t>The</a:t>
            </a:r>
            <a:r>
              <a:rPr lang="en-US" sz="2400" b="1" dirty="0" smtClean="0">
                <a:latin typeface="+mj-lt"/>
              </a:rPr>
              <a:t> Role </a:t>
            </a:r>
            <a:r>
              <a:rPr lang="en-US" sz="2400" b="1" dirty="0">
                <a:latin typeface="+mj-lt"/>
              </a:rPr>
              <a:t>of Academia</a:t>
            </a:r>
            <a:endParaRPr lang="he-IL" sz="2400" b="1" dirty="0">
              <a:latin typeface="+mj-lt"/>
            </a:endParaRPr>
          </a:p>
        </p:txBody>
      </p:sp>
      <p:pic>
        <p:nvPicPr>
          <p:cNvPr id="5" name="תמונה 4" descr="תמונה שמכילה מקורה, שולחן, ישיבה, קטן&#10;&#10;התיאור נוצר באופן אוטומטי">
            <a:extLst>
              <a:ext uri="{FF2B5EF4-FFF2-40B4-BE49-F238E27FC236}">
                <a16:creationId xmlns:a16="http://schemas.microsoft.com/office/drawing/2014/main" id="{DFEE2730-0F20-4F4A-A4F8-43188A164E1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848" y="809334"/>
            <a:ext cx="9144000" cy="6045201"/>
          </a:xfrm>
          <a:prstGeom prst="rect">
            <a:avLst/>
          </a:prstGeom>
        </p:spPr>
      </p:pic>
    </p:spTree>
    <p:extLst>
      <p:ext uri="{BB962C8B-B14F-4D97-AF65-F5344CB8AC3E}">
        <p14:creationId xmlns:p14="http://schemas.microsoft.com/office/powerpoint/2010/main" val="3343802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descr="תמונה שמכילה שלט, ציור&#10;&#10;התיאור נוצר באופן אוטומטי">
            <a:extLst>
              <a:ext uri="{FF2B5EF4-FFF2-40B4-BE49-F238E27FC236}">
                <a16:creationId xmlns:a16="http://schemas.microsoft.com/office/drawing/2014/main" id="{7CC02422-26F3-472E-B615-48B0BD0C03B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55722" y="3670966"/>
            <a:ext cx="4035425" cy="2366962"/>
          </a:xfrm>
          <a:prstGeom prst="rect">
            <a:avLst/>
          </a:prstGeom>
          <a:noFill/>
          <a:ln>
            <a:solidFill>
              <a:schemeClr val="tx1"/>
            </a:solidFill>
          </a:ln>
        </p:spPr>
      </p:pic>
      <p:pic>
        <p:nvPicPr>
          <p:cNvPr id="16" name="Picture 2" descr="Cold War: Definition and Timeline | HISTORY.com - HISTORY">
            <a:extLst>
              <a:ext uri="{FF2B5EF4-FFF2-40B4-BE49-F238E27FC236}">
                <a16:creationId xmlns:a16="http://schemas.microsoft.com/office/drawing/2014/main" id="{524C6123-A6C5-4A63-A3CC-0E20345028CC}"/>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858663" y="411939"/>
            <a:ext cx="4042516" cy="2358792"/>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A053D3-1459-4AF7-BB8B-2A1988CC08AE}"/>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52176" y="411939"/>
            <a:ext cx="4042516" cy="2358792"/>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6" name="תמונה 5" descr="תמונה שמכילה אביזר, עיתון&#10;&#10;התיאור נוצר באופן אוטומטי">
            <a:extLst>
              <a:ext uri="{FF2B5EF4-FFF2-40B4-BE49-F238E27FC236}">
                <a16:creationId xmlns:a16="http://schemas.microsoft.com/office/drawing/2014/main" id="{B4C28BF3-E462-471D-AFE8-F63E0A018AFA}"/>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862208" y="3672456"/>
            <a:ext cx="4035426" cy="2386991"/>
          </a:xfrm>
          <a:prstGeom prst="rect">
            <a:avLst/>
          </a:prstGeom>
          <a:ln>
            <a:solidFill>
              <a:schemeClr val="bg1">
                <a:lumMod val="95000"/>
              </a:schemeClr>
            </a:solidFill>
          </a:ln>
        </p:spPr>
      </p:pic>
      <p:sp>
        <p:nvSpPr>
          <p:cNvPr id="2" name="AutoShape 2" descr="HD Skyfall WP for PC"/>
          <p:cNvSpPr>
            <a:spLocks noChangeAspect="1" noChangeArrowheads="1"/>
          </p:cNvSpPr>
          <p:nvPr/>
        </p:nvSpPr>
        <p:spPr bwMode="auto">
          <a:xfrm>
            <a:off x="4388778" y="35217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6542578" y="74596"/>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1936091" y="74596"/>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6372225" y="3521781"/>
            <a:ext cx="720056" cy="67230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1871700" y="3521782"/>
            <a:ext cx="668077" cy="58229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8" name="TextBox 10"/>
          <p:cNvSpPr txBox="1">
            <a:spLocks noChangeArrowheads="1"/>
          </p:cNvSpPr>
          <p:nvPr/>
        </p:nvSpPr>
        <p:spPr bwMode="auto">
          <a:xfrm>
            <a:off x="4897928" y="2798930"/>
            <a:ext cx="3963987" cy="1200329"/>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None/>
              <a:defRPr/>
            </a:pPr>
            <a:r>
              <a:rPr lang="en-US" altLang="he-IL" sz="2400" b="1" kern="0" dirty="0">
                <a:solidFill>
                  <a:schemeClr val="bg1">
                    <a:lumMod val="85000"/>
                  </a:schemeClr>
                </a:solidFill>
              </a:rPr>
              <a:t>National Defense In the Cold War </a:t>
            </a:r>
            <a:r>
              <a:rPr lang="en-US" altLang="he-IL" sz="2400" b="1" kern="0" dirty="0">
                <a:solidFill>
                  <a:schemeClr val="bg1">
                    <a:lumMod val="85000"/>
                  </a:schemeClr>
                </a:solidFill>
              </a:rPr>
              <a:t>E</a:t>
            </a:r>
            <a:r>
              <a:rPr lang="en-US" altLang="he-IL" sz="2400" b="1" kern="0" dirty="0" smtClean="0">
                <a:solidFill>
                  <a:schemeClr val="bg1">
                    <a:lumMod val="85000"/>
                  </a:schemeClr>
                </a:solidFill>
              </a:rPr>
              <a:t>ra</a:t>
            </a:r>
            <a:endParaRPr lang="he-IL" altLang="he-IL" sz="2400" b="1" kern="0" dirty="0">
              <a:solidFill>
                <a:schemeClr val="bg1">
                  <a:lumMod val="85000"/>
                </a:schemeClr>
              </a:solidFill>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he-IL" altLang="he-IL" sz="2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sp>
        <p:nvSpPr>
          <p:cNvPr id="20" name="TextBox 12"/>
          <p:cNvSpPr txBox="1">
            <a:spLocks noChangeArrowheads="1"/>
          </p:cNvSpPr>
          <p:nvPr/>
        </p:nvSpPr>
        <p:spPr bwMode="auto">
          <a:xfrm>
            <a:off x="77127" y="2812517"/>
            <a:ext cx="4392613" cy="830997"/>
          </a:xfrm>
          <a:prstGeom prst="rect">
            <a:avLst/>
          </a:prstGeom>
          <a:noFill/>
          <a:ln>
            <a:noFill/>
          </a:ln>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a:defRPr/>
            </a:pPr>
            <a:r>
              <a:rPr lang="en-US" altLang="he-IL" dirty="0" smtClean="0">
                <a:solidFill>
                  <a:schemeClr val="bg1">
                    <a:lumMod val="85000"/>
                  </a:schemeClr>
                </a:solidFill>
              </a:rPr>
              <a:t>National Security in</a:t>
            </a:r>
          </a:p>
          <a:p>
            <a:pPr lvl="0">
              <a:defRPr/>
            </a:pPr>
            <a:r>
              <a:rPr lang="en-US" altLang="he-IL" dirty="0" smtClean="0">
                <a:solidFill>
                  <a:schemeClr val="bg1">
                    <a:lumMod val="85000"/>
                  </a:schemeClr>
                </a:solidFill>
              </a:rPr>
              <a:t> the Current Era  </a:t>
            </a:r>
            <a:endParaRPr lang="he-IL" altLang="he-IL" dirty="0">
              <a:solidFill>
                <a:schemeClr val="bg1">
                  <a:lumMod val="85000"/>
                </a:schemeClr>
              </a:solidFill>
            </a:endParaRPr>
          </a:p>
        </p:txBody>
      </p:sp>
      <p:sp>
        <p:nvSpPr>
          <p:cNvPr id="21" name="TextBox 11"/>
          <p:cNvSpPr txBox="1">
            <a:spLocks noChangeArrowheads="1"/>
          </p:cNvSpPr>
          <p:nvPr/>
        </p:nvSpPr>
        <p:spPr bwMode="auto">
          <a:xfrm>
            <a:off x="4631992" y="6037928"/>
            <a:ext cx="4495857"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smtClean="0">
                <a:solidFill>
                  <a:schemeClr val="bg1">
                    <a:lumMod val="85000"/>
                  </a:schemeClr>
                </a:solidFill>
                <a:cs typeface="+mn-cs"/>
              </a:rPr>
              <a:t>Definitions and </a:t>
            </a:r>
            <a:r>
              <a:rPr lang="en-US" altLang="he-IL" sz="2400" b="1" kern="0" dirty="0">
                <a:solidFill>
                  <a:schemeClr val="bg1">
                    <a:lumMod val="85000"/>
                  </a:schemeClr>
                </a:solidFill>
              </a:rPr>
              <a:t>Basic Concepts</a:t>
            </a:r>
            <a:r>
              <a:rPr lang="en-US" altLang="he-IL" sz="2400" b="1" kern="0" dirty="0" smtClean="0">
                <a:solidFill>
                  <a:schemeClr val="bg1">
                    <a:lumMod val="85000"/>
                  </a:schemeClr>
                </a:solidFill>
                <a:cs typeface="+mn-cs"/>
              </a:rPr>
              <a:t> </a:t>
            </a:r>
            <a:r>
              <a:rPr lang="en-US" altLang="he-IL" sz="2400" b="1" kern="0" dirty="0">
                <a:solidFill>
                  <a:schemeClr val="bg1">
                    <a:lumMod val="85000"/>
                  </a:schemeClr>
                </a:solidFill>
                <a:cs typeface="+mn-cs"/>
              </a:rPr>
              <a:t>of the National </a:t>
            </a:r>
            <a:r>
              <a:rPr lang="en-US" altLang="he-IL" sz="2400" b="1" kern="0" dirty="0" smtClean="0">
                <a:solidFill>
                  <a:schemeClr val="bg1">
                    <a:lumMod val="85000"/>
                  </a:schemeClr>
                </a:solidFill>
                <a:cs typeface="+mn-cs"/>
              </a:rPr>
              <a:t>Security</a:t>
            </a:r>
            <a:endParaRPr kumimoji="0" lang="he-IL" altLang="he-IL" sz="2400" b="1" i="0" u="none" strike="noStrike" kern="0" cap="none" spc="0" normalizeH="0" baseline="0" noProof="0" dirty="0">
              <a:ln>
                <a:noFill/>
              </a:ln>
              <a:solidFill>
                <a:schemeClr val="bg1">
                  <a:lumMod val="85000"/>
                </a:schemeClr>
              </a:solidFill>
              <a:effectLst/>
              <a:uLnTx/>
              <a:uFillTx/>
              <a:cs typeface="+mn-cs"/>
            </a:endParaRPr>
          </a:p>
        </p:txBody>
      </p:sp>
      <p:sp>
        <p:nvSpPr>
          <p:cNvPr id="22" name="TextBox 13"/>
          <p:cNvSpPr txBox="1">
            <a:spLocks noChangeArrowheads="1"/>
          </p:cNvSpPr>
          <p:nvPr/>
        </p:nvSpPr>
        <p:spPr bwMode="auto">
          <a:xfrm>
            <a:off x="252176" y="6022600"/>
            <a:ext cx="371065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a:cs typeface="+mn-cs"/>
              </a:rPr>
              <a:t>The </a:t>
            </a:r>
            <a:r>
              <a:rPr lang="en-US" altLang="he-IL" sz="2400" b="1" kern="0" dirty="0" smtClean="0">
                <a:cs typeface="+mn-cs"/>
              </a:rPr>
              <a:t>Course </a:t>
            </a:r>
            <a:r>
              <a:rPr lang="en-US" altLang="he-IL" sz="2400" b="1" kern="0" dirty="0">
                <a:cs typeface="+mn-cs"/>
              </a:rPr>
              <a:t>- </a:t>
            </a:r>
            <a:r>
              <a:rPr lang="en-US" altLang="he-IL" sz="2400" b="1" kern="0" dirty="0" smtClean="0">
                <a:cs typeface="+mn-cs"/>
              </a:rPr>
              <a:t>Structure</a:t>
            </a:r>
            <a:r>
              <a:rPr lang="en-US" altLang="he-IL" sz="2400" b="1" kern="0" dirty="0">
                <a:cs typeface="+mn-cs"/>
              </a:rPr>
              <a:t>, </a:t>
            </a:r>
            <a:r>
              <a:rPr lang="en-US" altLang="he-IL" sz="2400" b="1" kern="0" dirty="0">
                <a:cs typeface="+mn-cs"/>
              </a:rPr>
              <a:t>Goa</a:t>
            </a:r>
            <a:r>
              <a:rPr lang="en-US" altLang="he-IL" sz="2400" b="1" kern="0" dirty="0" smtClean="0">
                <a:cs typeface="+mn-cs"/>
              </a:rPr>
              <a:t>ls </a:t>
            </a:r>
            <a:r>
              <a:rPr lang="en-US" altLang="he-IL" sz="2400" b="1" kern="0" dirty="0">
                <a:cs typeface="+mn-cs"/>
              </a:rPr>
              <a:t>and </a:t>
            </a:r>
            <a:r>
              <a:rPr lang="en-US" altLang="he-IL" sz="2400" b="1" kern="0" dirty="0">
                <a:cs typeface="+mn-cs"/>
              </a:rPr>
              <a:t>A</a:t>
            </a:r>
            <a:r>
              <a:rPr lang="en-US" altLang="he-IL" sz="2400" b="1" kern="0" dirty="0" smtClean="0">
                <a:cs typeface="+mn-cs"/>
              </a:rPr>
              <a:t>ssignments</a:t>
            </a:r>
            <a:endParaRPr kumimoji="0" lang="he-IL" altLang="he-IL" sz="2400" b="1" i="0" u="none" strike="noStrike" kern="0" cap="none" spc="0" normalizeH="0" baseline="0" noProof="0" dirty="0">
              <a:ln>
                <a:noFill/>
              </a:ln>
              <a:effectLst/>
              <a:uLnTx/>
              <a:uFillTx/>
              <a:cs typeface="+mn-cs"/>
            </a:endParaRPr>
          </a:p>
        </p:txBody>
      </p:sp>
    </p:spTree>
    <p:extLst>
      <p:ext uri="{BB962C8B-B14F-4D97-AF65-F5344CB8AC3E}">
        <p14:creationId xmlns:p14="http://schemas.microsoft.com/office/powerpoint/2010/main" val="239931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TextBox 10"/>
          <p:cNvSpPr txBox="1">
            <a:spLocks noChangeArrowheads="1"/>
          </p:cNvSpPr>
          <p:nvPr/>
        </p:nvSpPr>
        <p:spPr bwMode="auto">
          <a:xfrm>
            <a:off x="4897928" y="2798930"/>
            <a:ext cx="3963987" cy="1200329"/>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None/>
              <a:defRPr/>
            </a:pPr>
            <a:r>
              <a:rPr lang="en-US" altLang="he-IL" sz="2400" b="1" kern="0" dirty="0">
                <a:solidFill>
                  <a:srgbClr val="000000"/>
                </a:solidFill>
              </a:rPr>
              <a:t>National Defense In the Cold War </a:t>
            </a:r>
            <a:r>
              <a:rPr lang="en-US" altLang="he-IL" sz="2400" b="1" kern="0" dirty="0">
                <a:solidFill>
                  <a:srgbClr val="000000"/>
                </a:solidFill>
              </a:rPr>
              <a:t>E</a:t>
            </a:r>
            <a:r>
              <a:rPr lang="en-US" altLang="he-IL" sz="2400" b="1" kern="0" dirty="0" smtClean="0">
                <a:solidFill>
                  <a:srgbClr val="000000"/>
                </a:solidFill>
              </a:rPr>
              <a:t>ra</a:t>
            </a:r>
            <a:endParaRPr lang="he-IL" altLang="he-IL" sz="2400" b="1" kern="0" dirty="0">
              <a:solidFill>
                <a:srgbClr val="000000"/>
              </a:solidFill>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he-IL" altLang="he-IL" sz="2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pic>
        <p:nvPicPr>
          <p:cNvPr id="12" name="תמונה 11" descr="תמונה שמכילה שלט, ציור&#10;&#10;התיאור נוצר באופן אוטומטי">
            <a:extLst>
              <a:ext uri="{FF2B5EF4-FFF2-40B4-BE49-F238E27FC236}">
                <a16:creationId xmlns:a16="http://schemas.microsoft.com/office/drawing/2014/main" id="{7CC02422-26F3-472E-B615-48B0BD0C03B9}"/>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55722" y="3670966"/>
            <a:ext cx="4035425" cy="2366962"/>
          </a:xfrm>
          <a:prstGeom prst="rect">
            <a:avLst/>
          </a:prstGeom>
          <a:ln>
            <a:solidFill>
              <a:schemeClr val="bg1">
                <a:lumMod val="95000"/>
              </a:schemeClr>
            </a:solidFill>
          </a:ln>
        </p:spPr>
      </p:pic>
      <p:pic>
        <p:nvPicPr>
          <p:cNvPr id="16" name="Picture 2" descr="Cold War: Definition and Timeline | HISTORY.com - HISTORY">
            <a:extLst>
              <a:ext uri="{FF2B5EF4-FFF2-40B4-BE49-F238E27FC236}">
                <a16:creationId xmlns:a16="http://schemas.microsoft.com/office/drawing/2014/main" id="{524C6123-A6C5-4A63-A3CC-0E20345028C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58663" y="411939"/>
            <a:ext cx="4042516" cy="2358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0A053D3-1459-4AF7-BB8B-2A1988CC08AE}"/>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52176" y="411939"/>
            <a:ext cx="4042516" cy="2358792"/>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6" name="תמונה 5" descr="תמונה שמכילה אביזר, עיתון&#10;&#10;התיאור נוצר באופן אוטומטי">
            <a:extLst>
              <a:ext uri="{FF2B5EF4-FFF2-40B4-BE49-F238E27FC236}">
                <a16:creationId xmlns:a16="http://schemas.microsoft.com/office/drawing/2014/main" id="{B4C28BF3-E462-471D-AFE8-F63E0A018AFA}"/>
              </a:ext>
            </a:extLst>
          </p:cNvPr>
          <p:cNvPicPr>
            <a:picLocks noChangeAspect="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865753" y="3676897"/>
            <a:ext cx="4035426" cy="2386991"/>
          </a:xfrm>
          <a:prstGeom prst="rect">
            <a:avLst/>
          </a:prstGeom>
          <a:ln>
            <a:solidFill>
              <a:schemeClr val="bg1">
                <a:lumMod val="95000"/>
              </a:schemeClr>
            </a:solidFill>
          </a:ln>
        </p:spPr>
      </p:pic>
      <p:sp>
        <p:nvSpPr>
          <p:cNvPr id="2" name="AutoShape 2" descr="HD Skyfall WP for PC"/>
          <p:cNvSpPr>
            <a:spLocks noChangeAspect="1" noChangeArrowheads="1"/>
          </p:cNvSpPr>
          <p:nvPr/>
        </p:nvSpPr>
        <p:spPr bwMode="auto">
          <a:xfrm>
            <a:off x="4388778" y="35217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6542578" y="74596"/>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1936091" y="74596"/>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6642663" y="3541453"/>
            <a:ext cx="594707" cy="56415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1871700" y="3541453"/>
            <a:ext cx="610684" cy="570258"/>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8" name="TextBox 12"/>
          <p:cNvSpPr txBox="1">
            <a:spLocks noChangeArrowheads="1"/>
          </p:cNvSpPr>
          <p:nvPr/>
        </p:nvSpPr>
        <p:spPr bwMode="auto">
          <a:xfrm>
            <a:off x="77127" y="2812517"/>
            <a:ext cx="4392613" cy="830997"/>
          </a:xfrm>
          <a:prstGeom prst="rect">
            <a:avLst/>
          </a:prstGeom>
          <a:noFill/>
          <a:ln>
            <a:noFill/>
          </a:ln>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a:defRPr/>
            </a:pPr>
            <a:r>
              <a:rPr lang="en-US" altLang="he-IL" dirty="0" smtClean="0">
                <a:solidFill>
                  <a:schemeClr val="bg1">
                    <a:lumMod val="85000"/>
                  </a:schemeClr>
                </a:solidFill>
              </a:rPr>
              <a:t>National Security in</a:t>
            </a:r>
          </a:p>
          <a:p>
            <a:pPr lvl="0">
              <a:defRPr/>
            </a:pPr>
            <a:r>
              <a:rPr lang="en-US" altLang="he-IL" dirty="0" smtClean="0">
                <a:solidFill>
                  <a:schemeClr val="bg1">
                    <a:lumMod val="85000"/>
                  </a:schemeClr>
                </a:solidFill>
              </a:rPr>
              <a:t> the Current Era  </a:t>
            </a:r>
            <a:endParaRPr lang="he-IL" altLang="he-IL" dirty="0">
              <a:solidFill>
                <a:schemeClr val="bg1">
                  <a:lumMod val="85000"/>
                </a:schemeClr>
              </a:solidFill>
            </a:endParaRPr>
          </a:p>
        </p:txBody>
      </p:sp>
      <p:sp>
        <p:nvSpPr>
          <p:cNvPr id="20" name="TextBox 11"/>
          <p:cNvSpPr txBox="1">
            <a:spLocks noChangeArrowheads="1"/>
          </p:cNvSpPr>
          <p:nvPr/>
        </p:nvSpPr>
        <p:spPr bwMode="auto">
          <a:xfrm>
            <a:off x="4631992" y="6037928"/>
            <a:ext cx="4495857"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smtClean="0">
                <a:solidFill>
                  <a:schemeClr val="bg1">
                    <a:lumMod val="85000"/>
                  </a:schemeClr>
                </a:solidFill>
                <a:cs typeface="+mn-cs"/>
              </a:rPr>
              <a:t>Definitions and </a:t>
            </a:r>
            <a:r>
              <a:rPr lang="en-US" altLang="he-IL" sz="2400" b="1" kern="0" dirty="0">
                <a:solidFill>
                  <a:schemeClr val="bg1">
                    <a:lumMod val="85000"/>
                  </a:schemeClr>
                </a:solidFill>
              </a:rPr>
              <a:t>Basic Concepts</a:t>
            </a:r>
            <a:r>
              <a:rPr lang="en-US" altLang="he-IL" sz="2400" b="1" kern="0" dirty="0" smtClean="0">
                <a:solidFill>
                  <a:schemeClr val="bg1">
                    <a:lumMod val="85000"/>
                  </a:schemeClr>
                </a:solidFill>
                <a:cs typeface="+mn-cs"/>
              </a:rPr>
              <a:t> </a:t>
            </a:r>
            <a:r>
              <a:rPr lang="en-US" altLang="he-IL" sz="2400" b="1" kern="0" dirty="0">
                <a:solidFill>
                  <a:schemeClr val="bg1">
                    <a:lumMod val="85000"/>
                  </a:schemeClr>
                </a:solidFill>
                <a:cs typeface="+mn-cs"/>
              </a:rPr>
              <a:t>of the National </a:t>
            </a:r>
            <a:r>
              <a:rPr lang="en-US" altLang="he-IL" sz="2400" b="1" kern="0" dirty="0" smtClean="0">
                <a:solidFill>
                  <a:schemeClr val="bg1">
                    <a:lumMod val="85000"/>
                  </a:schemeClr>
                </a:solidFill>
                <a:cs typeface="+mn-cs"/>
              </a:rPr>
              <a:t>Security</a:t>
            </a:r>
            <a:endParaRPr kumimoji="0" lang="he-IL" altLang="he-IL" sz="2400" b="1" i="0" u="none" strike="noStrike" kern="0" cap="none" spc="0" normalizeH="0" baseline="0" noProof="0" dirty="0">
              <a:ln>
                <a:noFill/>
              </a:ln>
              <a:solidFill>
                <a:schemeClr val="bg1">
                  <a:lumMod val="85000"/>
                </a:schemeClr>
              </a:solidFill>
              <a:effectLst/>
              <a:uLnTx/>
              <a:uFillTx/>
              <a:cs typeface="+mn-cs"/>
            </a:endParaRPr>
          </a:p>
        </p:txBody>
      </p:sp>
      <p:sp>
        <p:nvSpPr>
          <p:cNvPr id="21" name="TextBox 13"/>
          <p:cNvSpPr txBox="1">
            <a:spLocks noChangeArrowheads="1"/>
          </p:cNvSpPr>
          <p:nvPr/>
        </p:nvSpPr>
        <p:spPr bwMode="auto">
          <a:xfrm>
            <a:off x="252176" y="6022600"/>
            <a:ext cx="371065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a:spcBef>
                <a:spcPct val="0"/>
              </a:spcBef>
              <a:buNone/>
              <a:defRPr/>
            </a:pPr>
            <a:r>
              <a:rPr lang="en-US" altLang="he-IL" sz="2400" b="1" kern="0" dirty="0">
                <a:solidFill>
                  <a:schemeClr val="bg1">
                    <a:lumMod val="85000"/>
                  </a:schemeClr>
                </a:solidFill>
                <a:cs typeface="+mn-cs"/>
              </a:rPr>
              <a:t>The </a:t>
            </a:r>
            <a:r>
              <a:rPr lang="en-US" altLang="he-IL" sz="2400" b="1" kern="0" dirty="0" smtClean="0">
                <a:solidFill>
                  <a:schemeClr val="bg1">
                    <a:lumMod val="85000"/>
                  </a:schemeClr>
                </a:solidFill>
                <a:cs typeface="+mn-cs"/>
              </a:rPr>
              <a:t>Course </a:t>
            </a:r>
            <a:r>
              <a:rPr lang="en-US" altLang="he-IL" sz="2400" b="1" kern="0" dirty="0">
                <a:solidFill>
                  <a:schemeClr val="bg1">
                    <a:lumMod val="85000"/>
                  </a:schemeClr>
                </a:solidFill>
                <a:cs typeface="+mn-cs"/>
              </a:rPr>
              <a:t>- </a:t>
            </a:r>
            <a:r>
              <a:rPr lang="en-US" altLang="he-IL" sz="2400" b="1" kern="0" dirty="0" smtClean="0">
                <a:solidFill>
                  <a:schemeClr val="bg1">
                    <a:lumMod val="85000"/>
                  </a:schemeClr>
                </a:solidFill>
                <a:cs typeface="+mn-cs"/>
              </a:rPr>
              <a:t>Structure</a:t>
            </a:r>
            <a:r>
              <a:rPr lang="en-US" altLang="he-IL" sz="2400" b="1" kern="0" dirty="0">
                <a:solidFill>
                  <a:schemeClr val="bg1">
                    <a:lumMod val="85000"/>
                  </a:schemeClr>
                </a:solidFill>
                <a:cs typeface="+mn-cs"/>
              </a:rPr>
              <a:t>, </a:t>
            </a:r>
            <a:r>
              <a:rPr lang="en-US" altLang="he-IL" sz="2400" b="1" kern="0" dirty="0">
                <a:solidFill>
                  <a:schemeClr val="bg1">
                    <a:lumMod val="85000"/>
                  </a:schemeClr>
                </a:solidFill>
                <a:cs typeface="+mn-cs"/>
              </a:rPr>
              <a:t>Goa</a:t>
            </a:r>
            <a:r>
              <a:rPr lang="en-US" altLang="he-IL" sz="2400" b="1" kern="0" dirty="0" smtClean="0">
                <a:solidFill>
                  <a:schemeClr val="bg1">
                    <a:lumMod val="85000"/>
                  </a:schemeClr>
                </a:solidFill>
                <a:cs typeface="+mn-cs"/>
              </a:rPr>
              <a:t>ls </a:t>
            </a:r>
            <a:r>
              <a:rPr lang="en-US" altLang="he-IL" sz="2400" b="1" kern="0" dirty="0">
                <a:solidFill>
                  <a:schemeClr val="bg1">
                    <a:lumMod val="85000"/>
                  </a:schemeClr>
                </a:solidFill>
                <a:cs typeface="+mn-cs"/>
              </a:rPr>
              <a:t>and </a:t>
            </a:r>
            <a:r>
              <a:rPr lang="en-US" altLang="he-IL" sz="2400" b="1" kern="0" dirty="0">
                <a:solidFill>
                  <a:schemeClr val="bg1">
                    <a:lumMod val="85000"/>
                  </a:schemeClr>
                </a:solidFill>
                <a:cs typeface="+mn-cs"/>
              </a:rPr>
              <a:t>A</a:t>
            </a:r>
            <a:r>
              <a:rPr lang="en-US" altLang="he-IL" sz="2400" b="1" kern="0" dirty="0" smtClean="0">
                <a:solidFill>
                  <a:schemeClr val="bg1">
                    <a:lumMod val="85000"/>
                  </a:schemeClr>
                </a:solidFill>
                <a:cs typeface="+mn-cs"/>
              </a:rPr>
              <a:t>ssignments</a:t>
            </a:r>
            <a:endParaRPr kumimoji="0" lang="he-IL" altLang="he-IL" sz="2400" b="1" i="0" u="none" strike="noStrike" kern="0" cap="none" spc="0" normalizeH="0" baseline="0" noProof="0" dirty="0">
              <a:ln>
                <a:noFill/>
              </a:ln>
              <a:solidFill>
                <a:schemeClr val="bg1">
                  <a:lumMod val="85000"/>
                </a:schemeClr>
              </a:solidFill>
              <a:effectLst/>
              <a:uLnTx/>
              <a:uFillTx/>
              <a:cs typeface="+mn-cs"/>
            </a:endParaRPr>
          </a:p>
        </p:txBody>
      </p:sp>
    </p:spTree>
    <p:extLst>
      <p:ext uri="{BB962C8B-B14F-4D97-AF65-F5344CB8AC3E}">
        <p14:creationId xmlns:p14="http://schemas.microsoft.com/office/powerpoint/2010/main" val="411285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descr="תמונה שמכילה מקורה, שולחן, לוח, גוזר&#10;&#10;התיאור נוצר באופן אוטומטי">
            <a:extLst>
              <a:ext uri="{FF2B5EF4-FFF2-40B4-BE49-F238E27FC236}">
                <a16:creationId xmlns:a16="http://schemas.microsoft.com/office/drawing/2014/main" id="{6A8F2CF2-4C29-4AB5-A151-1F2E2F46073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44607" y="1865070"/>
            <a:ext cx="1982603" cy="1079207"/>
          </a:xfrm>
          <a:prstGeom prst="rect">
            <a:avLst/>
          </a:prstGeom>
        </p:spPr>
      </p:pic>
      <p:pic>
        <p:nvPicPr>
          <p:cNvPr id="20" name="תמונה 19" descr="תמונה שמכילה שלט, אלקטרוניקה, מעגל חשמלי, בניין&#10;&#10;התיאור נוצר באופן אוטומטי">
            <a:extLst>
              <a:ext uri="{FF2B5EF4-FFF2-40B4-BE49-F238E27FC236}">
                <a16:creationId xmlns:a16="http://schemas.microsoft.com/office/drawing/2014/main" id="{34805756-E491-4CE6-9D8D-76604EB0448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051209" y="5004924"/>
            <a:ext cx="1979975" cy="1169198"/>
          </a:xfrm>
          <a:prstGeom prst="rect">
            <a:avLst/>
          </a:prstGeom>
        </p:spPr>
      </p:pic>
      <p:pic>
        <p:nvPicPr>
          <p:cNvPr id="18" name="תמונה 17" descr="תמונה שמכילה אלקטרוניקה, מחשב, ישיבה, שולחן&#10;&#10;התיאור נוצר באופן אוטומטי">
            <a:extLst>
              <a:ext uri="{FF2B5EF4-FFF2-40B4-BE49-F238E27FC236}">
                <a16:creationId xmlns:a16="http://schemas.microsoft.com/office/drawing/2014/main" id="{6A841E5B-DEDF-4950-A939-193EEF432E1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4937" y="1855447"/>
            <a:ext cx="1978725" cy="1268841"/>
          </a:xfrm>
          <a:prstGeom prst="rect">
            <a:avLst/>
          </a:prstGeom>
        </p:spPr>
      </p:pic>
      <p:pic>
        <p:nvPicPr>
          <p:cNvPr id="16" name="תמונה 15" descr="תמונה שמכילה אדם, שלט, חוץ, אנשים&#10;&#10;התיאור נוצר באופן אוטומטי">
            <a:extLst>
              <a:ext uri="{FF2B5EF4-FFF2-40B4-BE49-F238E27FC236}">
                <a16:creationId xmlns:a16="http://schemas.microsoft.com/office/drawing/2014/main" id="{D566327D-92CB-46A0-95EA-3556CD86AA2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44239" y="1873910"/>
            <a:ext cx="1985082" cy="1323388"/>
          </a:xfrm>
          <a:prstGeom prst="rect">
            <a:avLst/>
          </a:prstGeom>
        </p:spPr>
      </p:pic>
      <p:pic>
        <p:nvPicPr>
          <p:cNvPr id="14" name="תמונה 13" descr="תמונה שמכילה במה, ישיבה, גדול, אחזקה&#10;&#10;התיאור נוצר באופן אוטומטי">
            <a:extLst>
              <a:ext uri="{FF2B5EF4-FFF2-40B4-BE49-F238E27FC236}">
                <a16:creationId xmlns:a16="http://schemas.microsoft.com/office/drawing/2014/main" id="{025A6D99-E812-429D-A711-19B86ABFB60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051209" y="1855448"/>
            <a:ext cx="1983107" cy="1069769"/>
          </a:xfrm>
          <a:prstGeom prst="rect">
            <a:avLst/>
          </a:prstGeom>
        </p:spPr>
      </p:pic>
      <p:pic>
        <p:nvPicPr>
          <p:cNvPr id="10" name="תמונה 9">
            <a:extLst>
              <a:ext uri="{FF2B5EF4-FFF2-40B4-BE49-F238E27FC236}">
                <a16:creationId xmlns:a16="http://schemas.microsoft.com/office/drawing/2014/main" id="{F2550C33-B5E5-4904-B9B6-1BFB7ED24FE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34937" y="289695"/>
            <a:ext cx="1982175" cy="1123412"/>
          </a:xfrm>
          <a:prstGeom prst="rect">
            <a:avLst/>
          </a:prstGeom>
          <a:ln>
            <a:noFill/>
          </a:ln>
        </p:spPr>
      </p:pic>
      <p:pic>
        <p:nvPicPr>
          <p:cNvPr id="11" name="תמונה 10" descr="תמונה שמכילה כוכב, פירות&#10;&#10;התיאור נוצר באופן אוטומטי">
            <a:extLst>
              <a:ext uri="{FF2B5EF4-FFF2-40B4-BE49-F238E27FC236}">
                <a16:creationId xmlns:a16="http://schemas.microsoft.com/office/drawing/2014/main" id="{F3381FAA-C7DA-4781-A943-6567A69C658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2862" y="3439500"/>
            <a:ext cx="1979805" cy="1238566"/>
          </a:xfrm>
          <a:prstGeom prst="rect">
            <a:avLst/>
          </a:prstGeom>
        </p:spPr>
      </p:pic>
      <p:pic>
        <p:nvPicPr>
          <p:cNvPr id="7" name="Picture 2">
            <a:extLst>
              <a:ext uri="{FF2B5EF4-FFF2-40B4-BE49-F238E27FC236}">
                <a16:creationId xmlns:a16="http://schemas.microsoft.com/office/drawing/2014/main" id="{1E31E0AD-31C3-4CB3-B506-4B577324601F}"/>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2437987" y="293823"/>
            <a:ext cx="1980615" cy="1305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7AD158C4-906E-4E99-AB97-8C82B0A326B8}"/>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tretch/>
        </p:blipFill>
        <p:spPr bwMode="auto">
          <a:xfrm>
            <a:off x="4745370" y="283527"/>
            <a:ext cx="1984246" cy="1316695"/>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Image for post">
            <a:extLst>
              <a:ext uri="{FF2B5EF4-FFF2-40B4-BE49-F238E27FC236}">
                <a16:creationId xmlns:a16="http://schemas.microsoft.com/office/drawing/2014/main" id="{631AA4AE-75F1-48E9-8FDF-7C058BBDEAFC}"/>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7052633" y="289002"/>
            <a:ext cx="1971972" cy="1069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91581084.weebly.com/uploads/1/6/0/2/16022490/3482609_orig.jpg?317">
            <a:extLst>
              <a:ext uri="{FF2B5EF4-FFF2-40B4-BE49-F238E27FC236}">
                <a16:creationId xmlns:a16="http://schemas.microsoft.com/office/drawing/2014/main" id="{94879A09-E87C-4381-B1F6-ADFADBF3E728}"/>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7051984" y="3439500"/>
            <a:ext cx="1979200" cy="1186821"/>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http://www.nationalsecurity.news/wp-content/uploads/sites/23/2015/12/Iran_missile.jpg">
            <a:extLst>
              <a:ext uri="{FF2B5EF4-FFF2-40B4-BE49-F238E27FC236}">
                <a16:creationId xmlns:a16="http://schemas.microsoft.com/office/drawing/2014/main" id="{54287173-C8DD-436F-B05A-F2B813204363}"/>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4738555" y="3434259"/>
            <a:ext cx="1984682" cy="1136530"/>
          </a:xfrm>
          <a:prstGeom prst="rect">
            <a:avLst/>
          </a:prstGeom>
          <a:noFill/>
          <a:extLst>
            <a:ext uri="{909E8E84-426E-40DD-AFC4-6F175D3DCCD1}">
              <a14:hiddenFill xmlns:a14="http://schemas.microsoft.com/office/drawing/2010/main">
                <a:solidFill>
                  <a:srgbClr val="FFFFFF"/>
                </a:solidFill>
              </a14:hiddenFill>
            </a:ext>
          </a:extLst>
        </p:spPr>
      </p:pic>
      <p:sp>
        <p:nvSpPr>
          <p:cNvPr id="91" name="מלבן 90"/>
          <p:cNvSpPr/>
          <p:nvPr/>
        </p:nvSpPr>
        <p:spPr>
          <a:xfrm>
            <a:off x="138669"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מלבן 91"/>
          <p:cNvSpPr/>
          <p:nvPr/>
        </p:nvSpPr>
        <p:spPr>
          <a:xfrm>
            <a:off x="2440246"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מלבן 92"/>
          <p:cNvSpPr/>
          <p:nvPr/>
        </p:nvSpPr>
        <p:spPr>
          <a:xfrm>
            <a:off x="4743184"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מלבן 93"/>
          <p:cNvSpPr/>
          <p:nvPr/>
        </p:nvSpPr>
        <p:spPr>
          <a:xfrm>
            <a:off x="7048308"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מלבן 94"/>
          <p:cNvSpPr/>
          <p:nvPr/>
        </p:nvSpPr>
        <p:spPr>
          <a:xfrm>
            <a:off x="7051984" y="1281827"/>
            <a:ext cx="1953347" cy="41541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Introduction and </a:t>
            </a:r>
            <a:r>
              <a:rPr lang="en-US" sz="1400" b="1" dirty="0">
                <a:solidFill>
                  <a:prstClr val="white"/>
                </a:solidFill>
                <a:latin typeface="Arial" panose="020B0604020202020204" pitchFamily="34" charset="0"/>
                <a:cs typeface="Arial" panose="020B0604020202020204" pitchFamily="34" charset="0"/>
              </a:rPr>
              <a:t>B</a:t>
            </a:r>
            <a:r>
              <a:rPr lang="en-US" sz="1400" b="1" dirty="0" smtClean="0">
                <a:solidFill>
                  <a:prstClr val="white"/>
                </a:solidFill>
                <a:latin typeface="Arial" panose="020B0604020202020204" pitchFamily="34" charset="0"/>
                <a:cs typeface="Arial" panose="020B0604020202020204" pitchFamily="34" charset="0"/>
              </a:rPr>
              <a:t>asic Concepts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6" name="מלבן 95"/>
          <p:cNvSpPr/>
          <p:nvPr/>
        </p:nvSpPr>
        <p:spPr>
          <a:xfrm>
            <a:off x="4743184" y="1326152"/>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The </a:t>
            </a:r>
            <a:r>
              <a:rPr lang="en-US" sz="1400" b="1" dirty="0" smtClean="0">
                <a:solidFill>
                  <a:prstClr val="white"/>
                </a:solidFill>
                <a:latin typeface="Arial" panose="020B0604020202020204" pitchFamily="34" charset="0"/>
                <a:cs typeface="Arial" panose="020B0604020202020204" pitchFamily="34" charset="0"/>
              </a:rPr>
              <a:t>Global System</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מלבן 96"/>
          <p:cNvSpPr/>
          <p:nvPr/>
        </p:nvSpPr>
        <p:spPr>
          <a:xfrm>
            <a:off x="2440246" y="1326152"/>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The </a:t>
            </a:r>
            <a:r>
              <a:rPr lang="en-US" sz="1400" b="1" dirty="0" smtClean="0">
                <a:solidFill>
                  <a:prstClr val="white"/>
                </a:solidFill>
                <a:latin typeface="Arial" panose="020B0604020202020204" pitchFamily="34" charset="0"/>
                <a:cs typeface="Arial" panose="020B0604020202020204" pitchFamily="34" charset="0"/>
              </a:rPr>
              <a:t>Regional System</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8" name="מלבן 97"/>
          <p:cNvSpPr/>
          <p:nvPr/>
        </p:nvSpPr>
        <p:spPr>
          <a:xfrm>
            <a:off x="142426" y="1233625"/>
            <a:ext cx="1967382" cy="396047"/>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Thinking </a:t>
            </a:r>
            <a:r>
              <a:rPr lang="en-US" sz="1400" b="1" dirty="0" smtClean="0">
                <a:solidFill>
                  <a:prstClr val="white"/>
                </a:solidFill>
                <a:latin typeface="Arial" panose="020B0604020202020204" pitchFamily="34" charset="0"/>
                <a:cs typeface="Arial" panose="020B0604020202020204" pitchFamily="34" charset="0"/>
              </a:rPr>
              <a:t>&amp; Making Decisions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מלבן 98"/>
          <p:cNvSpPr/>
          <p:nvPr/>
        </p:nvSpPr>
        <p:spPr>
          <a:xfrm>
            <a:off x="8632319"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00" name="מלבן 99"/>
          <p:cNvSpPr/>
          <p:nvPr/>
        </p:nvSpPr>
        <p:spPr>
          <a:xfrm>
            <a:off x="6327195"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01" name="מלבן 100"/>
          <p:cNvSpPr/>
          <p:nvPr/>
        </p:nvSpPr>
        <p:spPr>
          <a:xfrm>
            <a:off x="4024257"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02" name="מלבן 101"/>
          <p:cNvSpPr/>
          <p:nvPr/>
        </p:nvSpPr>
        <p:spPr>
          <a:xfrm>
            <a:off x="1722680"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18" name="מלבן 117"/>
          <p:cNvSpPr/>
          <p:nvPr/>
        </p:nvSpPr>
        <p:spPr>
          <a:xfrm>
            <a:off x="4749811"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9" name="מלבן 118"/>
          <p:cNvSpPr/>
          <p:nvPr/>
        </p:nvSpPr>
        <p:spPr>
          <a:xfrm>
            <a:off x="7048308"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0" name="מלבן 119"/>
          <p:cNvSpPr/>
          <p:nvPr/>
        </p:nvSpPr>
        <p:spPr>
          <a:xfrm>
            <a:off x="7048308" y="2782296"/>
            <a:ext cx="1982876" cy="42706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smtClean="0">
                <a:solidFill>
                  <a:prstClr val="white"/>
                </a:solidFill>
                <a:latin typeface="Arial" panose="020B0604020202020204" pitchFamily="34" charset="0"/>
                <a:cs typeface="Arial" panose="020B0604020202020204" pitchFamily="34" charset="0"/>
              </a:rPr>
              <a:t> </a:t>
            </a:r>
            <a:r>
              <a:rPr lang="en-US" sz="1400" b="1" dirty="0">
                <a:solidFill>
                  <a:prstClr val="white"/>
                </a:solidFill>
                <a:latin typeface="Arial" panose="020B0604020202020204" pitchFamily="34" charset="0"/>
                <a:cs typeface="Arial" panose="020B0604020202020204" pitchFamily="34" charset="0"/>
              </a:rPr>
              <a:t>National Security in the </a:t>
            </a:r>
            <a:r>
              <a:rPr lang="en-US" sz="1400" b="1" dirty="0" smtClean="0">
                <a:solidFill>
                  <a:prstClr val="white"/>
                </a:solidFill>
                <a:latin typeface="Arial" panose="020B0604020202020204" pitchFamily="34" charset="0"/>
                <a:cs typeface="Arial" panose="020B0604020202020204" pitchFamily="34" charset="0"/>
              </a:rPr>
              <a:t>Post-truth </a:t>
            </a:r>
            <a:r>
              <a:rPr lang="en-US" sz="1400" b="1" dirty="0">
                <a:solidFill>
                  <a:prstClr val="white"/>
                </a:solidFill>
                <a:latin typeface="Arial" panose="020B0604020202020204" pitchFamily="34" charset="0"/>
                <a:cs typeface="Arial" panose="020B0604020202020204" pitchFamily="34" charset="0"/>
              </a:rPr>
              <a:t>era</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1" name="מלבן 120"/>
          <p:cNvSpPr/>
          <p:nvPr/>
        </p:nvSpPr>
        <p:spPr>
          <a:xfrm>
            <a:off x="4751594" y="2900454"/>
            <a:ext cx="1978022"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Political </a:t>
            </a:r>
            <a:r>
              <a:rPr lang="en-US" sz="1400" b="1" dirty="0" smtClean="0">
                <a:solidFill>
                  <a:prstClr val="white"/>
                </a:solidFill>
                <a:latin typeface="Arial" panose="020B0604020202020204" pitchFamily="34" charset="0"/>
                <a:cs typeface="Arial" panose="020B0604020202020204" pitchFamily="34" charset="0"/>
              </a:rPr>
              <a:t>Economy</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3" name="מלבן 122"/>
          <p:cNvSpPr/>
          <p:nvPr/>
        </p:nvSpPr>
        <p:spPr>
          <a:xfrm>
            <a:off x="8632319"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24" name="מלבן 123"/>
          <p:cNvSpPr/>
          <p:nvPr/>
        </p:nvSpPr>
        <p:spPr>
          <a:xfrm>
            <a:off x="6333822"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117" name="מלבן 116"/>
          <p:cNvSpPr/>
          <p:nvPr/>
        </p:nvSpPr>
        <p:spPr>
          <a:xfrm>
            <a:off x="2450442" y="1858300"/>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2" name="מלבן 121"/>
          <p:cNvSpPr/>
          <p:nvPr/>
        </p:nvSpPr>
        <p:spPr>
          <a:xfrm>
            <a:off x="2473176" y="2722238"/>
            <a:ext cx="1978599" cy="499414"/>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Contemporary </a:t>
            </a:r>
            <a:r>
              <a:rPr lang="en-US" sz="1400" b="1" dirty="0" smtClean="0">
                <a:solidFill>
                  <a:prstClr val="white"/>
                </a:solidFill>
                <a:latin typeface="Arial" panose="020B0604020202020204" pitchFamily="34" charset="0"/>
                <a:cs typeface="Arial" panose="020B0604020202020204" pitchFamily="34" charset="0"/>
              </a:rPr>
              <a:t>Societies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מלבן 124"/>
          <p:cNvSpPr/>
          <p:nvPr/>
        </p:nvSpPr>
        <p:spPr>
          <a:xfrm>
            <a:off x="4024257"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26" name="מלבן 125"/>
          <p:cNvSpPr/>
          <p:nvPr/>
        </p:nvSpPr>
        <p:spPr>
          <a:xfrm>
            <a:off x="138669"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7" name="מלבן 126"/>
          <p:cNvSpPr/>
          <p:nvPr/>
        </p:nvSpPr>
        <p:spPr>
          <a:xfrm>
            <a:off x="138669" y="2900454"/>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smtClean="0">
                <a:solidFill>
                  <a:prstClr val="white"/>
                </a:solidFill>
                <a:latin typeface="Arial" panose="020B0604020202020204" pitchFamily="34" charset="0"/>
                <a:cs typeface="Arial" panose="020B0604020202020204" pitchFamily="34" charset="0"/>
              </a:rPr>
              <a:t>Government</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מלבן 127"/>
          <p:cNvSpPr/>
          <p:nvPr/>
        </p:nvSpPr>
        <p:spPr>
          <a:xfrm>
            <a:off x="1722680"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pic>
        <p:nvPicPr>
          <p:cNvPr id="77" name="Picture 6" descr="http://cdn.arstechnica.net/wp-content/uploads/2011/04/cyber-war-button-ars.jpg"/>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2441559" y="3439552"/>
            <a:ext cx="1980220" cy="1333245"/>
          </a:xfrm>
          <a:prstGeom prst="rect">
            <a:avLst/>
          </a:prstGeom>
          <a:noFill/>
          <a:extLst>
            <a:ext uri="{909E8E84-426E-40DD-AFC4-6F175D3DCCD1}">
              <a14:hiddenFill xmlns:a14="http://schemas.microsoft.com/office/drawing/2010/main">
                <a:solidFill>
                  <a:srgbClr val="FFFFFF"/>
                </a:solidFill>
              </a14:hiddenFill>
            </a:ext>
          </a:extLst>
        </p:spPr>
      </p:pic>
      <p:sp>
        <p:nvSpPr>
          <p:cNvPr id="144" name="מלבן 143"/>
          <p:cNvSpPr/>
          <p:nvPr/>
        </p:nvSpPr>
        <p:spPr>
          <a:xfrm>
            <a:off x="138669"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 name="מלבן 145"/>
          <p:cNvSpPr/>
          <p:nvPr/>
        </p:nvSpPr>
        <p:spPr>
          <a:xfrm>
            <a:off x="2440246"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 name="מלבן 146"/>
          <p:cNvSpPr/>
          <p:nvPr/>
        </p:nvSpPr>
        <p:spPr>
          <a:xfrm>
            <a:off x="4743184"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 name="מלבן 147"/>
          <p:cNvSpPr/>
          <p:nvPr/>
        </p:nvSpPr>
        <p:spPr>
          <a:xfrm>
            <a:off x="7048308"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מלבן 148"/>
          <p:cNvSpPr/>
          <p:nvPr/>
        </p:nvSpPr>
        <p:spPr>
          <a:xfrm>
            <a:off x="7048308" y="500492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מלבן 149"/>
          <p:cNvSpPr/>
          <p:nvPr/>
        </p:nvSpPr>
        <p:spPr>
          <a:xfrm>
            <a:off x="7040014" y="4503711"/>
            <a:ext cx="1979295" cy="35275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Politics </a:t>
            </a:r>
            <a:r>
              <a:rPr lang="en-US" sz="1400" b="1" dirty="0" smtClean="0">
                <a:solidFill>
                  <a:prstClr val="white"/>
                </a:solidFill>
                <a:latin typeface="Arial" panose="020B0604020202020204" pitchFamily="34" charset="0"/>
                <a:cs typeface="Arial" panose="020B0604020202020204" pitchFamily="34" charset="0"/>
              </a:rPr>
              <a:t>&amp; </a:t>
            </a:r>
            <a:r>
              <a:rPr lang="en-US" sz="1400" b="1" dirty="0">
                <a:solidFill>
                  <a:prstClr val="white"/>
                </a:solidFill>
                <a:latin typeface="Arial" panose="020B0604020202020204" pitchFamily="34" charset="0"/>
                <a:cs typeface="Arial" panose="020B0604020202020204" pitchFamily="34" charset="0"/>
              </a:rPr>
              <a:t>D</a:t>
            </a:r>
            <a:r>
              <a:rPr lang="en-US" sz="1400" b="1" dirty="0" smtClean="0">
                <a:solidFill>
                  <a:prstClr val="white"/>
                </a:solidFill>
                <a:latin typeface="Arial" panose="020B0604020202020204" pitchFamily="34" charset="0"/>
                <a:cs typeface="Arial" panose="020B0604020202020204" pitchFamily="34" charset="0"/>
              </a:rPr>
              <a:t>iplomacy</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מלבן 150"/>
          <p:cNvSpPr/>
          <p:nvPr/>
        </p:nvSpPr>
        <p:spPr>
          <a:xfrm>
            <a:off x="4743184" y="4384029"/>
            <a:ext cx="1979805" cy="400504"/>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National Defense (1)</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 name="מלבן 151"/>
          <p:cNvSpPr/>
          <p:nvPr/>
        </p:nvSpPr>
        <p:spPr>
          <a:xfrm>
            <a:off x="2412558" y="4384028"/>
            <a:ext cx="2039218" cy="410427"/>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1400" b="1" dirty="0">
                <a:solidFill>
                  <a:prstClr val="white"/>
                </a:solidFill>
                <a:latin typeface="Arial" panose="020B0604020202020204" pitchFamily="34" charset="0"/>
                <a:cs typeface="Arial" panose="020B0604020202020204" pitchFamily="34" charset="0"/>
              </a:rPr>
              <a:t> National Defense  </a:t>
            </a: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3" name="מלבן 152"/>
          <p:cNvSpPr/>
          <p:nvPr/>
        </p:nvSpPr>
        <p:spPr>
          <a:xfrm>
            <a:off x="138669" y="4503711"/>
            <a:ext cx="1979805" cy="28082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Corona </a:t>
            </a:r>
            <a:r>
              <a:rPr lang="en-US" sz="1400" b="1" dirty="0" smtClean="0">
                <a:solidFill>
                  <a:prstClr val="white"/>
                </a:solidFill>
                <a:latin typeface="Arial" panose="020B0604020202020204" pitchFamily="34" charset="0"/>
                <a:cs typeface="Arial" panose="020B0604020202020204" pitchFamily="34" charset="0"/>
              </a:rPr>
              <a:t>Crisis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 name="מלבן 153"/>
          <p:cNvSpPr/>
          <p:nvPr/>
        </p:nvSpPr>
        <p:spPr>
          <a:xfrm>
            <a:off x="7048308" y="5690532"/>
            <a:ext cx="1979806" cy="66379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r>
              <a:rPr lang="en-US" sz="1400" b="1" noProof="0" dirty="0">
                <a:solidFill>
                  <a:prstClr val="white"/>
                </a:solidFill>
                <a:latin typeface="Arial" panose="020B0604020202020204" pitchFamily="34" charset="0"/>
                <a:cs typeface="Arial" panose="020B0604020202020204" pitchFamily="34" charset="0"/>
              </a:rPr>
              <a:t>ational Security on the 21</a:t>
            </a:r>
            <a:r>
              <a:rPr lang="en-US" sz="1400" b="1" baseline="30000" noProof="0" dirty="0">
                <a:solidFill>
                  <a:prstClr val="white"/>
                </a:solidFill>
                <a:latin typeface="Arial" panose="020B0604020202020204" pitchFamily="34" charset="0"/>
                <a:cs typeface="Arial" panose="020B0604020202020204" pitchFamily="34" charset="0"/>
              </a:rPr>
              <a:t>st</a:t>
            </a:r>
            <a:r>
              <a:rPr lang="en-US" sz="1400" b="1" noProof="0" dirty="0">
                <a:solidFill>
                  <a:prstClr val="white"/>
                </a:solidFill>
                <a:latin typeface="Arial" panose="020B0604020202020204" pitchFamily="34" charset="0"/>
                <a:cs typeface="Arial" panose="020B0604020202020204" pitchFamily="34" charset="0"/>
              </a:rPr>
              <a:t> century </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 name="מלבן 154"/>
          <p:cNvSpPr/>
          <p:nvPr/>
        </p:nvSpPr>
        <p:spPr>
          <a:xfrm>
            <a:off x="8632319"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56" name="מלבן 155"/>
          <p:cNvSpPr/>
          <p:nvPr/>
        </p:nvSpPr>
        <p:spPr>
          <a:xfrm>
            <a:off x="6327195"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157" name="מלבן 156"/>
          <p:cNvSpPr/>
          <p:nvPr/>
        </p:nvSpPr>
        <p:spPr>
          <a:xfrm>
            <a:off x="4024257"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158" name="מלבן 157"/>
          <p:cNvSpPr/>
          <p:nvPr/>
        </p:nvSpPr>
        <p:spPr>
          <a:xfrm>
            <a:off x="1722680"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159" name="מלבן 158"/>
          <p:cNvSpPr/>
          <p:nvPr/>
        </p:nvSpPr>
        <p:spPr>
          <a:xfrm>
            <a:off x="8632319" y="500492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Tree>
    <p:extLst>
      <p:ext uri="{BB962C8B-B14F-4D97-AF65-F5344CB8AC3E}">
        <p14:creationId xmlns:p14="http://schemas.microsoft.com/office/powerpoint/2010/main" val="28640218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אליפסה 1">
            <a:extLst>
              <a:ext uri="{FF2B5EF4-FFF2-40B4-BE49-F238E27FC236}">
                <a16:creationId xmlns:a16="http://schemas.microsoft.com/office/drawing/2014/main" id="{7F746604-B5A9-461A-B4F9-60BCDBA868FB}"/>
              </a:ext>
            </a:extLst>
          </p:cNvPr>
          <p:cNvSpPr/>
          <p:nvPr/>
        </p:nvSpPr>
        <p:spPr>
          <a:xfrm>
            <a:off x="3085036" y="1862158"/>
            <a:ext cx="2981687" cy="29816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en-US" sz="2400" b="1" dirty="0">
                <a:solidFill>
                  <a:schemeClr val="tx1"/>
                </a:solidFill>
              </a:rPr>
              <a:t>National Security</a:t>
            </a:r>
            <a:endParaRPr lang="he-IL" sz="2400" b="1" dirty="0">
              <a:solidFill>
                <a:schemeClr val="tx1"/>
              </a:solidFill>
            </a:endParaRPr>
          </a:p>
        </p:txBody>
      </p:sp>
      <p:sp>
        <p:nvSpPr>
          <p:cNvPr id="20" name="חץ: ימינה 19">
            <a:extLst>
              <a:ext uri="{FF2B5EF4-FFF2-40B4-BE49-F238E27FC236}">
                <a16:creationId xmlns:a16="http://schemas.microsoft.com/office/drawing/2014/main" id="{04676560-A12E-4B09-A837-A4442B7C277B}"/>
              </a:ext>
            </a:extLst>
          </p:cNvPr>
          <p:cNvSpPr/>
          <p:nvPr/>
        </p:nvSpPr>
        <p:spPr>
          <a:xfrm rot="1813839">
            <a:off x="2136743" y="996068"/>
            <a:ext cx="2219325" cy="2352675"/>
          </a:xfrm>
          <a:prstGeom prst="rightArrow">
            <a:avLst>
              <a:gd name="adj1" fmla="val 84009"/>
              <a:gd name="adj2" fmla="val 7360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he-IL" sz="2400"/>
          </a:p>
        </p:txBody>
      </p:sp>
      <p:sp>
        <p:nvSpPr>
          <p:cNvPr id="18" name="חץ: ימינה 17">
            <a:extLst>
              <a:ext uri="{FF2B5EF4-FFF2-40B4-BE49-F238E27FC236}">
                <a16:creationId xmlns:a16="http://schemas.microsoft.com/office/drawing/2014/main" id="{B6DDE434-520A-4BB7-8ABF-F7480EE6DD59}"/>
              </a:ext>
            </a:extLst>
          </p:cNvPr>
          <p:cNvSpPr/>
          <p:nvPr/>
        </p:nvSpPr>
        <p:spPr>
          <a:xfrm rot="19644432" flipV="1">
            <a:off x="2208807" y="3487234"/>
            <a:ext cx="2219325" cy="2352675"/>
          </a:xfrm>
          <a:prstGeom prst="rightArrow">
            <a:avLst>
              <a:gd name="adj1" fmla="val 84009"/>
              <a:gd name="adj2" fmla="val 7360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he-IL" sz="2400"/>
          </a:p>
        </p:txBody>
      </p:sp>
      <p:sp>
        <p:nvSpPr>
          <p:cNvPr id="3" name="חץ: ימינה 2">
            <a:extLst>
              <a:ext uri="{FF2B5EF4-FFF2-40B4-BE49-F238E27FC236}">
                <a16:creationId xmlns:a16="http://schemas.microsoft.com/office/drawing/2014/main" id="{E503FBC2-ACE8-412B-834B-685BFD1E7A78}"/>
              </a:ext>
            </a:extLst>
          </p:cNvPr>
          <p:cNvSpPr/>
          <p:nvPr/>
        </p:nvSpPr>
        <p:spPr>
          <a:xfrm rot="19786161" flipH="1">
            <a:off x="4805740" y="996070"/>
            <a:ext cx="2219325" cy="2352675"/>
          </a:xfrm>
          <a:prstGeom prst="rightArrow">
            <a:avLst>
              <a:gd name="adj1" fmla="val 84009"/>
              <a:gd name="adj2" fmla="val 73605"/>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he-IL" sz="2400"/>
          </a:p>
        </p:txBody>
      </p:sp>
      <p:sp>
        <p:nvSpPr>
          <p:cNvPr id="5" name="חץ: ימינה 4">
            <a:extLst>
              <a:ext uri="{FF2B5EF4-FFF2-40B4-BE49-F238E27FC236}">
                <a16:creationId xmlns:a16="http://schemas.microsoft.com/office/drawing/2014/main" id="{36FF6DBA-37FB-4897-9E5C-2A90B7161EE8}"/>
              </a:ext>
            </a:extLst>
          </p:cNvPr>
          <p:cNvSpPr/>
          <p:nvPr/>
        </p:nvSpPr>
        <p:spPr>
          <a:xfrm rot="1813839" flipH="1" flipV="1">
            <a:off x="4805740" y="3500999"/>
            <a:ext cx="2219325" cy="2352675"/>
          </a:xfrm>
          <a:prstGeom prst="rightArrow">
            <a:avLst>
              <a:gd name="adj1" fmla="val 84009"/>
              <a:gd name="adj2" fmla="val 7360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he-IL" sz="2400"/>
          </a:p>
        </p:txBody>
      </p:sp>
      <p:sp>
        <p:nvSpPr>
          <p:cNvPr id="9" name="תיבת טקסט 8">
            <a:extLst>
              <a:ext uri="{FF2B5EF4-FFF2-40B4-BE49-F238E27FC236}">
                <a16:creationId xmlns:a16="http://schemas.microsoft.com/office/drawing/2014/main" id="{5A1D6C6E-BEFC-480C-8909-06C45DF436D3}"/>
              </a:ext>
            </a:extLst>
          </p:cNvPr>
          <p:cNvSpPr txBox="1"/>
          <p:nvPr/>
        </p:nvSpPr>
        <p:spPr>
          <a:xfrm>
            <a:off x="5906826" y="1572180"/>
            <a:ext cx="2538772" cy="461665"/>
          </a:xfrm>
          <a:prstGeom prst="rect">
            <a:avLst/>
          </a:prstGeom>
          <a:solidFill>
            <a:schemeClr val="bg1"/>
          </a:solidFill>
          <a:ln>
            <a:solidFill>
              <a:schemeClr val="bg1"/>
            </a:solidFill>
          </a:ln>
        </p:spPr>
        <p:txBody>
          <a:bodyPr wrap="none" rtlCol="1">
            <a:spAutoFit/>
          </a:bodyPr>
          <a:lstStyle/>
          <a:p>
            <a:r>
              <a:rPr lang="fr-FR" sz="2400" b="1" dirty="0">
                <a:solidFill>
                  <a:srgbClr val="7030A0"/>
                </a:solidFill>
              </a:rPr>
              <a:t>The Global System</a:t>
            </a:r>
            <a:endParaRPr lang="he-IL" sz="2400" b="1" dirty="0">
              <a:solidFill>
                <a:srgbClr val="7030A0"/>
              </a:solidFill>
            </a:endParaRPr>
          </a:p>
        </p:txBody>
      </p:sp>
      <p:sp>
        <p:nvSpPr>
          <p:cNvPr id="10" name="תיבת טקסט 9">
            <a:extLst>
              <a:ext uri="{FF2B5EF4-FFF2-40B4-BE49-F238E27FC236}">
                <a16:creationId xmlns:a16="http://schemas.microsoft.com/office/drawing/2014/main" id="{575BBA12-0F96-47FA-B4D6-83FB576B2A83}"/>
              </a:ext>
            </a:extLst>
          </p:cNvPr>
          <p:cNvSpPr txBox="1"/>
          <p:nvPr/>
        </p:nvSpPr>
        <p:spPr>
          <a:xfrm>
            <a:off x="338361" y="1572180"/>
            <a:ext cx="2813207" cy="461665"/>
          </a:xfrm>
          <a:prstGeom prst="rect">
            <a:avLst/>
          </a:prstGeom>
          <a:solidFill>
            <a:schemeClr val="bg1"/>
          </a:solidFill>
          <a:ln>
            <a:solidFill>
              <a:schemeClr val="bg1"/>
            </a:solidFill>
          </a:ln>
        </p:spPr>
        <p:txBody>
          <a:bodyPr wrap="none" rtlCol="1">
            <a:spAutoFit/>
          </a:bodyPr>
          <a:lstStyle/>
          <a:p>
            <a:r>
              <a:rPr lang="fr-FR" sz="2400" b="1" dirty="0">
                <a:solidFill>
                  <a:srgbClr val="00B050"/>
                </a:solidFill>
              </a:rPr>
              <a:t>The </a:t>
            </a:r>
            <a:r>
              <a:rPr lang="fr-FR" sz="2400" b="1" dirty="0" err="1">
                <a:solidFill>
                  <a:srgbClr val="00B050"/>
                </a:solidFill>
              </a:rPr>
              <a:t>Regional</a:t>
            </a:r>
            <a:r>
              <a:rPr lang="fr-FR" sz="2400" b="1" dirty="0">
                <a:solidFill>
                  <a:srgbClr val="00B050"/>
                </a:solidFill>
              </a:rPr>
              <a:t> System</a:t>
            </a:r>
            <a:endParaRPr lang="he-IL" sz="2400" b="1" dirty="0">
              <a:solidFill>
                <a:srgbClr val="00B050"/>
              </a:solidFill>
            </a:endParaRPr>
          </a:p>
        </p:txBody>
      </p:sp>
      <p:sp>
        <p:nvSpPr>
          <p:cNvPr id="11" name="תיבת טקסט 10">
            <a:extLst>
              <a:ext uri="{FF2B5EF4-FFF2-40B4-BE49-F238E27FC236}">
                <a16:creationId xmlns:a16="http://schemas.microsoft.com/office/drawing/2014/main" id="{ED69F834-1A88-41A3-8F7C-28E5E5F3A2A6}"/>
              </a:ext>
            </a:extLst>
          </p:cNvPr>
          <p:cNvSpPr txBox="1"/>
          <p:nvPr/>
        </p:nvSpPr>
        <p:spPr>
          <a:xfrm>
            <a:off x="473686" y="4779800"/>
            <a:ext cx="2412585" cy="461665"/>
          </a:xfrm>
          <a:prstGeom prst="rect">
            <a:avLst/>
          </a:prstGeom>
          <a:solidFill>
            <a:schemeClr val="bg1"/>
          </a:solidFill>
          <a:ln>
            <a:solidFill>
              <a:schemeClr val="bg1"/>
            </a:solidFill>
          </a:ln>
        </p:spPr>
        <p:txBody>
          <a:bodyPr wrap="none" rtlCol="1">
            <a:spAutoFit/>
          </a:bodyPr>
          <a:lstStyle/>
          <a:p>
            <a:r>
              <a:rPr lang="fr-FR" sz="2400" b="1" dirty="0" err="1">
                <a:solidFill>
                  <a:srgbClr val="FF0000"/>
                </a:solidFill>
              </a:rPr>
              <a:t>Thinking</a:t>
            </a:r>
            <a:r>
              <a:rPr lang="fr-FR" sz="2400" b="1" dirty="0">
                <a:solidFill>
                  <a:srgbClr val="FF0000"/>
                </a:solidFill>
              </a:rPr>
              <a:t> Patterns</a:t>
            </a:r>
            <a:endParaRPr lang="he-IL" sz="2400" b="1" dirty="0">
              <a:solidFill>
                <a:srgbClr val="FF0000"/>
              </a:solidFill>
            </a:endParaRPr>
          </a:p>
        </p:txBody>
      </p:sp>
      <p:sp>
        <p:nvSpPr>
          <p:cNvPr id="13" name="תיבת טקסט 12">
            <a:extLst>
              <a:ext uri="{FF2B5EF4-FFF2-40B4-BE49-F238E27FC236}">
                <a16:creationId xmlns:a16="http://schemas.microsoft.com/office/drawing/2014/main" id="{297740BA-CA7E-4E2E-A7D1-0100D15873F4}"/>
              </a:ext>
            </a:extLst>
          </p:cNvPr>
          <p:cNvSpPr txBox="1"/>
          <p:nvPr/>
        </p:nvSpPr>
        <p:spPr>
          <a:xfrm>
            <a:off x="5578691" y="4779800"/>
            <a:ext cx="2801986" cy="461665"/>
          </a:xfrm>
          <a:prstGeom prst="rect">
            <a:avLst/>
          </a:prstGeom>
          <a:solidFill>
            <a:schemeClr val="bg1"/>
          </a:solidFill>
          <a:ln>
            <a:solidFill>
              <a:schemeClr val="bg1"/>
            </a:solidFill>
          </a:ln>
        </p:spPr>
        <p:txBody>
          <a:bodyPr wrap="none" rtlCol="1">
            <a:spAutoFit/>
          </a:bodyPr>
          <a:lstStyle/>
          <a:p>
            <a:r>
              <a:rPr lang="fr-FR" sz="2400" b="1" dirty="0">
                <a:solidFill>
                  <a:srgbClr val="0070C0"/>
                </a:solidFill>
              </a:rPr>
              <a:t>The National System</a:t>
            </a:r>
            <a:endParaRPr lang="he-IL" sz="2400" b="1" dirty="0">
              <a:solidFill>
                <a:srgbClr val="0070C0"/>
              </a:solidFill>
            </a:endParaRPr>
          </a:p>
        </p:txBody>
      </p:sp>
      <p:sp>
        <p:nvSpPr>
          <p:cNvPr id="4" name="אליפסה 3">
            <a:extLst>
              <a:ext uri="{FF2B5EF4-FFF2-40B4-BE49-F238E27FC236}">
                <a16:creationId xmlns:a16="http://schemas.microsoft.com/office/drawing/2014/main" id="{06570F4E-2207-421C-A02B-69B4A07087E6}"/>
              </a:ext>
            </a:extLst>
          </p:cNvPr>
          <p:cNvSpPr/>
          <p:nvPr/>
        </p:nvSpPr>
        <p:spPr>
          <a:xfrm>
            <a:off x="6913844" y="824802"/>
            <a:ext cx="540060" cy="54006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t>1</a:t>
            </a:r>
          </a:p>
        </p:txBody>
      </p:sp>
      <p:sp>
        <p:nvSpPr>
          <p:cNvPr id="14" name="אליפסה 13">
            <a:extLst>
              <a:ext uri="{FF2B5EF4-FFF2-40B4-BE49-F238E27FC236}">
                <a16:creationId xmlns:a16="http://schemas.microsoft.com/office/drawing/2014/main" id="{603F966F-D5EA-4915-B1DD-D2E48B338348}"/>
              </a:ext>
            </a:extLst>
          </p:cNvPr>
          <p:cNvSpPr/>
          <p:nvPr/>
        </p:nvSpPr>
        <p:spPr>
          <a:xfrm>
            <a:off x="6913844" y="5454225"/>
            <a:ext cx="540060" cy="54006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t>3</a:t>
            </a:r>
          </a:p>
        </p:txBody>
      </p:sp>
      <p:sp>
        <p:nvSpPr>
          <p:cNvPr id="15" name="אליפסה 14">
            <a:extLst>
              <a:ext uri="{FF2B5EF4-FFF2-40B4-BE49-F238E27FC236}">
                <a16:creationId xmlns:a16="http://schemas.microsoft.com/office/drawing/2014/main" id="{6594A321-24EE-48EF-984D-536ACA34B366}"/>
              </a:ext>
            </a:extLst>
          </p:cNvPr>
          <p:cNvSpPr/>
          <p:nvPr/>
        </p:nvSpPr>
        <p:spPr>
          <a:xfrm>
            <a:off x="1698361" y="824802"/>
            <a:ext cx="540060" cy="54006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t>2</a:t>
            </a:r>
          </a:p>
        </p:txBody>
      </p:sp>
      <p:sp>
        <p:nvSpPr>
          <p:cNvPr id="16" name="אליפסה 15">
            <a:extLst>
              <a:ext uri="{FF2B5EF4-FFF2-40B4-BE49-F238E27FC236}">
                <a16:creationId xmlns:a16="http://schemas.microsoft.com/office/drawing/2014/main" id="{A8FA4B17-D31D-4D73-A6C0-1DEC9C3E30CC}"/>
              </a:ext>
            </a:extLst>
          </p:cNvPr>
          <p:cNvSpPr/>
          <p:nvPr/>
        </p:nvSpPr>
        <p:spPr>
          <a:xfrm>
            <a:off x="1698361" y="5454225"/>
            <a:ext cx="540060" cy="540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t>4</a:t>
            </a:r>
          </a:p>
        </p:txBody>
      </p:sp>
      <p:sp>
        <p:nvSpPr>
          <p:cNvPr id="17" name="תיבת טקסט 16">
            <a:extLst>
              <a:ext uri="{FF2B5EF4-FFF2-40B4-BE49-F238E27FC236}">
                <a16:creationId xmlns:a16="http://schemas.microsoft.com/office/drawing/2014/main" id="{839BB7C9-F1C8-45B6-A169-E88901979B78}"/>
              </a:ext>
            </a:extLst>
          </p:cNvPr>
          <p:cNvSpPr txBox="1"/>
          <p:nvPr/>
        </p:nvSpPr>
        <p:spPr>
          <a:xfrm>
            <a:off x="8561039" y="2848477"/>
            <a:ext cx="184730" cy="461665"/>
          </a:xfrm>
          <a:prstGeom prst="rect">
            <a:avLst/>
          </a:prstGeom>
          <a:solidFill>
            <a:schemeClr val="bg1"/>
          </a:solidFill>
          <a:ln>
            <a:solidFill>
              <a:schemeClr val="bg1"/>
            </a:solidFill>
          </a:ln>
        </p:spPr>
        <p:txBody>
          <a:bodyPr wrap="none" rtlCol="1">
            <a:spAutoFit/>
          </a:bodyPr>
          <a:lstStyle/>
          <a:p>
            <a:endParaRPr lang="he-IL" sz="2400" b="1" dirty="0">
              <a:solidFill>
                <a:srgbClr val="0070C0"/>
              </a:solidFill>
            </a:endParaRPr>
          </a:p>
        </p:txBody>
      </p:sp>
    </p:spTree>
    <p:extLst>
      <p:ext uri="{BB962C8B-B14F-4D97-AF65-F5344CB8AC3E}">
        <p14:creationId xmlns:p14="http://schemas.microsoft.com/office/powerpoint/2010/main" val="3635885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ובייקט, ישיבה, שולחן, עץ&#10;&#10;התיאור נוצר באופן אוטומטי">
            <a:extLst>
              <a:ext uri="{FF2B5EF4-FFF2-40B4-BE49-F238E27FC236}">
                <a16:creationId xmlns:a16="http://schemas.microsoft.com/office/drawing/2014/main" id="{46D65C10-4BA2-47CF-B21C-A901B00D38E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8101" y="828675"/>
            <a:ext cx="9144000" cy="6029325"/>
          </a:xfrm>
          <a:prstGeom prst="rect">
            <a:avLst/>
          </a:prstGeom>
        </p:spPr>
      </p:pic>
      <p:sp>
        <p:nvSpPr>
          <p:cNvPr id="9" name="מלבן 8">
            <a:extLst>
              <a:ext uri="{FF2B5EF4-FFF2-40B4-BE49-F238E27FC236}">
                <a16:creationId xmlns:a16="http://schemas.microsoft.com/office/drawing/2014/main" id="{FF47FEFC-EEC5-4AB7-A58C-2152FE699F8A}"/>
              </a:ext>
            </a:extLst>
          </p:cNvPr>
          <p:cNvSpPr/>
          <p:nvPr/>
        </p:nvSpPr>
        <p:spPr bwMode="auto">
          <a:xfrm>
            <a:off x="0" y="0"/>
            <a:ext cx="9144000" cy="728700"/>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mj-lt"/>
                <a:cs typeface="Arial" panose="020B0604020202020204" pitchFamily="34" charset="0"/>
              </a:rPr>
              <a:t>The Global System - 30 Years to the End of </a:t>
            </a:r>
            <a:r>
              <a:rPr lang="en-US" sz="2400" b="1" dirty="0" smtClean="0">
                <a:solidFill>
                  <a:prstClr val="black"/>
                </a:solidFill>
                <a:latin typeface="+mj-lt"/>
                <a:cs typeface="Arial" panose="020B0604020202020204" pitchFamily="34" charset="0"/>
              </a:rPr>
              <a:t>History I </a:t>
            </a:r>
            <a:r>
              <a:rPr lang="en-US" sz="2400" b="1" dirty="0">
                <a:solidFill>
                  <a:prstClr val="black"/>
                </a:solidFill>
                <a:latin typeface="+mj-lt"/>
                <a:cs typeface="Arial" panose="020B0604020202020204" pitchFamily="34" charset="0"/>
              </a:rPr>
              <a:t>Disciplines and Theories</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3214770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טקסט, מפה&#10;&#10;התיאור נוצר באופן אוטומטי">
            <a:extLst>
              <a:ext uri="{FF2B5EF4-FFF2-40B4-BE49-F238E27FC236}">
                <a16:creationId xmlns:a16="http://schemas.microsoft.com/office/drawing/2014/main" id="{F2657D38-6812-4E4A-A225-0B87B282820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43412" y="908720"/>
            <a:ext cx="8791178" cy="5796684"/>
          </a:xfrm>
          <a:prstGeom prst="rect">
            <a:avLst/>
          </a:prstGeom>
        </p:spPr>
      </p:pic>
      <p:sp>
        <p:nvSpPr>
          <p:cNvPr id="5" name="מלבן 4">
            <a:extLst>
              <a:ext uri="{FF2B5EF4-FFF2-40B4-BE49-F238E27FC236}">
                <a16:creationId xmlns:a16="http://schemas.microsoft.com/office/drawing/2014/main" id="{F8D40BBE-68FB-4E66-9C91-BD506D26BE7E}"/>
              </a:ext>
            </a:extLst>
          </p:cNvPr>
          <p:cNvSpPr/>
          <p:nvPr/>
        </p:nvSpPr>
        <p:spPr bwMode="auto">
          <a:xfrm>
            <a:off x="134002" y="0"/>
            <a:ext cx="9009998"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3: The </a:t>
            </a:r>
            <a:r>
              <a:rPr lang="en-US" sz="2400" b="1" dirty="0">
                <a:solidFill>
                  <a:prstClr val="black"/>
                </a:solidFill>
                <a:latin typeface="+mj-lt"/>
                <a:cs typeface="Arial" panose="020B0604020202020204" pitchFamily="34" charset="0"/>
              </a:rPr>
              <a:t>R</a:t>
            </a:r>
            <a:r>
              <a:rPr kumimoji="0" lang="en-US" sz="2400" b="1" i="0" u="none" strike="noStrike" kern="1200" cap="none" spc="0" normalizeH="0" baseline="0" noProof="0" dirty="0" err="1" smtClean="0">
                <a:ln>
                  <a:noFill/>
                </a:ln>
                <a:solidFill>
                  <a:prstClr val="black"/>
                </a:solidFill>
                <a:effectLst/>
                <a:uLnTx/>
                <a:uFillTx/>
                <a:latin typeface="+mj-lt"/>
                <a:ea typeface="+mn-ea"/>
                <a:cs typeface="Arial" panose="020B0604020202020204" pitchFamily="34" charset="0"/>
              </a:rPr>
              <a:t>egional</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 System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400" b="1" dirty="0">
                <a:solidFill>
                  <a:prstClr val="black"/>
                </a:solidFill>
                <a:latin typeface="+mj-lt"/>
                <a:cs typeface="Arial" panose="020B0604020202020204" pitchFamily="34" charset="0"/>
              </a:rPr>
              <a:t>A</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 Struggle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for the </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Image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of the Middle </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East|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Geopolitics</a:t>
            </a:r>
            <a:endParaRPr kumimoji="0" lang="he-IL"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20366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תמונה 19">
            <a:extLst>
              <a:ext uri="{FF2B5EF4-FFF2-40B4-BE49-F238E27FC236}">
                <a16:creationId xmlns:a16="http://schemas.microsoft.com/office/drawing/2014/main" id="{2C45ABC5-1157-416A-ACED-416EBD227A3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4800" y="828675"/>
            <a:ext cx="9144000" cy="6029325"/>
          </a:xfrm>
          <a:prstGeom prst="rect">
            <a:avLst/>
          </a:prstGeom>
          <a:ln>
            <a:noFill/>
          </a:ln>
        </p:spPr>
      </p:pic>
      <p:sp>
        <p:nvSpPr>
          <p:cNvPr id="9" name="מלבן 8">
            <a:extLst>
              <a:ext uri="{FF2B5EF4-FFF2-40B4-BE49-F238E27FC236}">
                <a16:creationId xmlns:a16="http://schemas.microsoft.com/office/drawing/2014/main" id="{5FC1E88A-9611-4B80-AA0F-3AE80673A8FD}"/>
              </a:ext>
            </a:extLst>
          </p:cNvPr>
          <p:cNvSpPr/>
          <p:nvPr/>
        </p:nvSpPr>
        <p:spPr bwMode="auto">
          <a:xfrm>
            <a:off x="158008" y="53301"/>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4: "National Security Rooms" - Forms of Thinking </a:t>
            </a: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Decision-making </a:t>
            </a:r>
            <a:r>
              <a:rPr lang="en-US" sz="2400" b="1" dirty="0">
                <a:solidFill>
                  <a:prstClr val="black"/>
                </a:solidFill>
                <a:latin typeface="+mj-lt"/>
                <a:cs typeface="Arial" panose="020B0604020202020204" pitchFamily="34" charset="0"/>
              </a:rPr>
              <a:t>P</a:t>
            </a:r>
            <a:r>
              <a:rPr kumimoji="0" lang="en-US" sz="2400" b="1" i="0" u="none" strike="noStrike" kern="1200" cap="none" spc="0" normalizeH="0" baseline="0" noProof="0" dirty="0" err="1">
                <a:ln>
                  <a:noFill/>
                </a:ln>
                <a:solidFill>
                  <a:prstClr val="black"/>
                </a:solidFill>
                <a:effectLst/>
                <a:uLnTx/>
                <a:uFillTx/>
                <a:latin typeface="+mj-lt"/>
                <a:cs typeface="Arial" panose="020B0604020202020204" pitchFamily="34" charset="0"/>
              </a:rPr>
              <a:t>rocesses</a:t>
            </a:r>
            <a:endParaRPr kumimoji="0" lang="he-IL" sz="24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grpSp>
        <p:nvGrpSpPr>
          <p:cNvPr id="3" name="קבוצה 2">
            <a:extLst>
              <a:ext uri="{FF2B5EF4-FFF2-40B4-BE49-F238E27FC236}">
                <a16:creationId xmlns:a16="http://schemas.microsoft.com/office/drawing/2014/main" id="{B7BC615E-74C8-4899-B6AF-D782DAEFBA93}"/>
              </a:ext>
            </a:extLst>
          </p:cNvPr>
          <p:cNvGrpSpPr/>
          <p:nvPr/>
        </p:nvGrpSpPr>
        <p:grpSpPr>
          <a:xfrm>
            <a:off x="105876" y="4668067"/>
            <a:ext cx="8930625" cy="1613801"/>
            <a:chOff x="105876" y="4668067"/>
            <a:chExt cx="8930625" cy="1613801"/>
          </a:xfrm>
        </p:grpSpPr>
        <p:pic>
          <p:nvPicPr>
            <p:cNvPr id="8" name="Picture 2" descr="תוצאת תמונה עבור ‪Turkey's President Recep Tayyip Erdogan, right, with military and Intelligence chiefs‬‏">
              <a:extLst>
                <a:ext uri="{FF2B5EF4-FFF2-40B4-BE49-F238E27FC236}">
                  <a16:creationId xmlns:a16="http://schemas.microsoft.com/office/drawing/2014/main" id="{9E6A774D-F2BF-469D-869A-AEA9F06C3BCB}"/>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24735" y="4668067"/>
              <a:ext cx="2923142" cy="16137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1E3839F-E396-4C75-B3F8-EF3FFD6002D5}"/>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05876" y="4668067"/>
              <a:ext cx="2896603" cy="16138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The President Meets with His National Security Team on Afghanistan">
              <a:extLst>
                <a:ext uri="{FF2B5EF4-FFF2-40B4-BE49-F238E27FC236}">
                  <a16:creationId xmlns:a16="http://schemas.microsoft.com/office/drawing/2014/main" id="{1EC117EA-B46D-4155-8B3E-A758D248975B}"/>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6149908" y="4668067"/>
              <a:ext cx="2886593" cy="16137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pic>
        <p:nvPicPr>
          <p:cNvPr id="13" name="Picture 2" descr="Image result for trump baghdadi">
            <a:extLst>
              <a:ext uri="{FF2B5EF4-FFF2-40B4-BE49-F238E27FC236}">
                <a16:creationId xmlns:a16="http://schemas.microsoft.com/office/drawing/2014/main" id="{BCFA6584-59FC-463A-B7DD-CBD387F484D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141521" y="4668067"/>
            <a:ext cx="2896603" cy="16137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עצור, מזון, שלט, עיר&#10;&#10;התיאור נוצר באופן אוטומטי">
            <a:extLst>
              <a:ext uri="{FF2B5EF4-FFF2-40B4-BE49-F238E27FC236}">
                <a16:creationId xmlns:a16="http://schemas.microsoft.com/office/drawing/2014/main" id="{6D949495-8A61-4488-B66E-58C2A961624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9007" y="863715"/>
            <a:ext cx="8803069" cy="5804523"/>
          </a:xfrm>
          <a:prstGeom prst="rect">
            <a:avLst/>
          </a:prstGeom>
        </p:spPr>
      </p:pic>
      <p:sp>
        <p:nvSpPr>
          <p:cNvPr id="2" name="מלבן 1">
            <a:extLst>
              <a:ext uri="{FF2B5EF4-FFF2-40B4-BE49-F238E27FC236}">
                <a16:creationId xmlns:a16="http://schemas.microsoft.com/office/drawing/2014/main" id="{8C2DCB44-A763-4E66-8964-D74C7C108738}"/>
              </a:ext>
            </a:extLst>
          </p:cNvPr>
          <p:cNvSpPr/>
          <p:nvPr/>
        </p:nvSpPr>
        <p:spPr bwMode="auto">
          <a:xfrm>
            <a:off x="179007" y="0"/>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5: </a:t>
            </a:r>
            <a:r>
              <a:rPr kumimoji="0" lang="en-US" sz="2400" b="1" i="0" u="none" strike="noStrike" kern="1200" cap="none" spc="0" normalizeH="0" baseline="0" noProof="0" dirty="0" smtClean="0">
                <a:ln>
                  <a:noFill/>
                </a:ln>
                <a:solidFill>
                  <a:prstClr val="black"/>
                </a:solidFill>
                <a:effectLst/>
                <a:uLnTx/>
                <a:uFillTx/>
                <a:latin typeface="Calibri"/>
                <a:cs typeface="Arial" panose="020B0604020202020204" pitchFamily="34" charset="0"/>
              </a:rPr>
              <a:t>“National </a:t>
            </a: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Security </a:t>
            </a:r>
            <a:r>
              <a:rPr kumimoji="0" lang="en-US" sz="2400" b="1" i="0" u="none" strike="noStrike" kern="1200" cap="none" spc="0" normalizeH="0" baseline="0" noProof="0" dirty="0" smtClean="0">
                <a:ln>
                  <a:noFill/>
                </a:ln>
                <a:solidFill>
                  <a:prstClr val="black"/>
                </a:solidFill>
                <a:effectLst/>
                <a:uLnTx/>
                <a:uFillTx/>
                <a:latin typeface="Calibri"/>
                <a:cs typeface="Arial" panose="020B0604020202020204" pitchFamily="34" charset="0"/>
              </a:rPr>
              <a:t>Rooms”- National </a:t>
            </a:r>
            <a:r>
              <a:rPr lang="en-US" sz="2400" b="1" dirty="0">
                <a:solidFill>
                  <a:prstClr val="black"/>
                </a:solidFill>
                <a:latin typeface="Calibri"/>
                <a:cs typeface="Arial" panose="020B0604020202020204" pitchFamily="34" charset="0"/>
              </a:rPr>
              <a:t>S</a:t>
            </a:r>
            <a:r>
              <a:rPr kumimoji="0" lang="en-US" sz="2400" b="1" i="0" u="none" strike="noStrike" kern="1200" cap="none" spc="0" normalizeH="0" baseline="0" noProof="0" dirty="0" err="1">
                <a:ln>
                  <a:noFill/>
                </a:ln>
                <a:solidFill>
                  <a:prstClr val="black"/>
                </a:solidFill>
                <a:effectLst/>
                <a:uLnTx/>
                <a:uFillTx/>
                <a:latin typeface="Calibri"/>
                <a:cs typeface="Arial" panose="020B0604020202020204" pitchFamily="34" charset="0"/>
              </a:rPr>
              <a:t>ecurity</a:t>
            </a: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 in the </a:t>
            </a:r>
            <a:r>
              <a:rPr lang="en-US" sz="2400" b="1" dirty="0">
                <a:solidFill>
                  <a:prstClr val="black"/>
                </a:solidFill>
                <a:latin typeface="Calibri"/>
                <a:cs typeface="Arial" panose="020B0604020202020204" pitchFamily="34" charset="0"/>
              </a:rPr>
              <a:t>E</a:t>
            </a:r>
            <a:r>
              <a:rPr kumimoji="0" lang="en-US" sz="2400" b="1" i="0" u="none" strike="noStrike" kern="1200" cap="none" spc="0" normalizeH="0" baseline="0" noProof="0" dirty="0" err="1" smtClean="0">
                <a:ln>
                  <a:noFill/>
                </a:ln>
                <a:solidFill>
                  <a:prstClr val="black"/>
                </a:solidFill>
                <a:effectLst/>
                <a:uLnTx/>
                <a:uFillTx/>
                <a:latin typeface="Calibri"/>
                <a:cs typeface="Arial" panose="020B0604020202020204" pitchFamily="34" charset="0"/>
              </a:rPr>
              <a:t>ra</a:t>
            </a:r>
            <a:r>
              <a:rPr kumimoji="0" lang="en-US" sz="2400" b="1" i="0" u="none" strike="noStrike" kern="1200" cap="none" spc="0" normalizeH="0" baseline="0" noProof="0" dirty="0" smtClean="0">
                <a:ln>
                  <a:noFill/>
                </a:ln>
                <a:solidFill>
                  <a:prstClr val="black"/>
                </a:solidFill>
                <a:effectLst/>
                <a:uLnTx/>
                <a:uFillTx/>
                <a:latin typeface="Calibri"/>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of </a:t>
            </a:r>
            <a:r>
              <a:rPr kumimoji="0" lang="en-US" sz="2400" b="1" i="0" u="none" strike="noStrike" kern="1200" cap="none" spc="0" normalizeH="0" baseline="0" noProof="0" dirty="0" smtClean="0">
                <a:ln>
                  <a:noFill/>
                </a:ln>
                <a:solidFill>
                  <a:prstClr val="black"/>
                </a:solidFill>
                <a:effectLst/>
                <a:uLnTx/>
                <a:uFillTx/>
                <a:latin typeface="Calibri"/>
                <a:cs typeface="Arial" panose="020B0604020202020204" pitchFamily="34" charset="0"/>
              </a:rPr>
              <a:t>Post-Truth </a:t>
            </a: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and Fake News</a:t>
            </a:r>
            <a:endParaRPr kumimoji="0" lang="he-IL" sz="24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4157996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שולחן&#10;&#10;התיאור נוצר באופן אוטומטי">
            <a:extLst>
              <a:ext uri="{FF2B5EF4-FFF2-40B4-BE49-F238E27FC236}">
                <a16:creationId xmlns:a16="http://schemas.microsoft.com/office/drawing/2014/main" id="{912CB459-37C3-4DEA-AE16-68247696BF6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0777" y="773705"/>
            <a:ext cx="8956708" cy="5905829"/>
          </a:xfrm>
          <a:prstGeom prst="rect">
            <a:avLst/>
          </a:prstGeom>
        </p:spPr>
      </p:pic>
      <p:sp>
        <p:nvSpPr>
          <p:cNvPr id="5" name="מלבן 4">
            <a:extLst>
              <a:ext uri="{FF2B5EF4-FFF2-40B4-BE49-F238E27FC236}">
                <a16:creationId xmlns:a16="http://schemas.microsoft.com/office/drawing/2014/main" id="{B3882A82-371C-4794-9935-58AAC8E04767}"/>
              </a:ext>
            </a:extLst>
          </p:cNvPr>
          <p:cNvSpPr/>
          <p:nvPr/>
        </p:nvSpPr>
        <p:spPr bwMode="auto">
          <a:xfrm>
            <a:off x="170777" y="51758"/>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6: Political Economy - Capitalism, Market Failures</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Neo-Liberalism, Populism</a:t>
            </a:r>
            <a:endParaRPr kumimoji="0" lang="he-IL"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946993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אדם, שלט, חוץ, אנשים&#10;&#10;התיאור נוצר באופן אוטומטי">
            <a:extLst>
              <a:ext uri="{FF2B5EF4-FFF2-40B4-BE49-F238E27FC236}">
                <a16:creationId xmlns:a16="http://schemas.microsoft.com/office/drawing/2014/main" id="{BAFD3E08-71F0-435B-95EC-3DC2B9F25F2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828675"/>
            <a:ext cx="9144000" cy="6029325"/>
          </a:xfrm>
          <a:prstGeom prst="rect">
            <a:avLst/>
          </a:prstGeom>
        </p:spPr>
      </p:pic>
      <p:sp>
        <p:nvSpPr>
          <p:cNvPr id="5" name="מלבן 4">
            <a:extLst>
              <a:ext uri="{FF2B5EF4-FFF2-40B4-BE49-F238E27FC236}">
                <a16:creationId xmlns:a16="http://schemas.microsoft.com/office/drawing/2014/main" id="{36CB31A4-E86D-41A8-ADAE-B1769905E939}"/>
              </a:ext>
            </a:extLst>
          </p:cNvPr>
          <p:cNvSpPr/>
          <p:nvPr/>
        </p:nvSpPr>
        <p:spPr bwMode="auto">
          <a:xfrm>
            <a:off x="0" y="0"/>
            <a:ext cx="9144000"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7: Contemporary Societies - Rifts, Solidarity, Social </a:t>
            </a:r>
            <a:r>
              <a:rPr lang="en-US" sz="2400" b="1" dirty="0">
                <a:solidFill>
                  <a:prstClr val="black"/>
                </a:solidFill>
                <a:latin typeface="Calibri"/>
                <a:cs typeface="Arial" panose="020B0604020202020204" pitchFamily="34" charset="0"/>
              </a:rPr>
              <a:t>C</a:t>
            </a:r>
            <a:r>
              <a:rPr kumimoji="0" lang="en-US" sz="2400" b="1" i="0" u="none" strike="noStrike" kern="1200" cap="none" spc="0" normalizeH="0" baseline="0" noProof="0" dirty="0" err="1">
                <a:ln>
                  <a:noFill/>
                </a:ln>
                <a:solidFill>
                  <a:prstClr val="black"/>
                </a:solidFill>
                <a:effectLst/>
                <a:uLnTx/>
                <a:uFillTx/>
                <a:latin typeface="Calibri"/>
                <a:cs typeface="Arial" panose="020B0604020202020204" pitchFamily="34" charset="0"/>
              </a:rPr>
              <a:t>apital</a:t>
            </a:r>
            <a:r>
              <a:rPr kumimoji="0" lang="en-US" sz="2400" b="1" i="0" u="none" strike="noStrike" kern="1200" cap="none" spc="0" normalizeH="0" baseline="0" noProof="0" dirty="0" smtClean="0">
                <a:ln>
                  <a:noFill/>
                </a:ln>
                <a:solidFill>
                  <a:prstClr val="black"/>
                </a:solidFill>
                <a:effectLst/>
                <a:uLnTx/>
                <a:uFillTx/>
                <a:latin typeface="Calibri"/>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libri"/>
                <a:cs typeface="Arial" panose="020B0604020202020204" pitchFamily="34" charset="0"/>
              </a:rPr>
              <a:t>Trust, Social </a:t>
            </a:r>
            <a:r>
              <a:rPr lang="en-US" sz="2400" b="1" dirty="0">
                <a:solidFill>
                  <a:prstClr val="black"/>
                </a:solidFill>
                <a:latin typeface="Calibri"/>
                <a:cs typeface="Arial" panose="020B0604020202020204" pitchFamily="34" charset="0"/>
              </a:rPr>
              <a:t>R</a:t>
            </a:r>
            <a:r>
              <a:rPr kumimoji="0" lang="en-US" sz="2400" b="1" i="0" u="none" strike="noStrike" kern="1200" cap="none" spc="0" normalizeH="0" baseline="0" noProof="0" dirty="0" err="1">
                <a:ln>
                  <a:noFill/>
                </a:ln>
                <a:solidFill>
                  <a:prstClr val="black"/>
                </a:solidFill>
                <a:effectLst/>
                <a:uLnTx/>
                <a:uFillTx/>
                <a:latin typeface="Calibri"/>
                <a:cs typeface="Arial" panose="020B0604020202020204" pitchFamily="34" charset="0"/>
              </a:rPr>
              <a:t>esilience</a:t>
            </a:r>
            <a:endParaRPr kumimoji="0" lang="he-IL" sz="24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4033742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אלקטרוניקה, מחשב, ישיבה, שולחן&#10;&#10;התיאור נוצר באופן אוטומטי">
            <a:extLst>
              <a:ext uri="{FF2B5EF4-FFF2-40B4-BE49-F238E27FC236}">
                <a16:creationId xmlns:a16="http://schemas.microsoft.com/office/drawing/2014/main" id="{78912F58-3063-4703-BF4F-48B14AB2820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593685"/>
            <a:ext cx="9144000" cy="6029326"/>
          </a:xfrm>
          <a:prstGeom prst="rect">
            <a:avLst/>
          </a:prstGeom>
        </p:spPr>
      </p:pic>
      <p:sp>
        <p:nvSpPr>
          <p:cNvPr id="5" name="מלבן 4">
            <a:extLst>
              <a:ext uri="{FF2B5EF4-FFF2-40B4-BE49-F238E27FC236}">
                <a16:creationId xmlns:a16="http://schemas.microsoft.com/office/drawing/2014/main" id="{95F84344-EB3D-4257-91A4-D24E0899EAB6}"/>
              </a:ext>
            </a:extLst>
          </p:cNvPr>
          <p:cNvSpPr/>
          <p:nvPr/>
        </p:nvSpPr>
        <p:spPr bwMode="auto">
          <a:xfrm>
            <a:off x="89503" y="86264"/>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8: Government - Democracy, Liberalism, Rule of Law</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87168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0231F4D-3FA7-45BB-9B00-92B668206C6D}"/>
              </a:ext>
            </a:extLst>
          </p:cNvPr>
          <p:cNvPicPr>
            <a:picLocks noChangeAspect="1"/>
          </p:cNvPicPr>
          <p:nvPr/>
        </p:nvPicPr>
        <p:blipFill rotWithShape="1">
          <a:blip r:embed="rId2"/>
          <a:srcRect l="2233" r="2233"/>
          <a:stretch/>
        </p:blipFill>
        <p:spPr>
          <a:xfrm>
            <a:off x="0" y="828676"/>
            <a:ext cx="9144000" cy="6029324"/>
          </a:xfrm>
          <a:prstGeom prst="rect">
            <a:avLst/>
          </a:prstGeom>
        </p:spPr>
      </p:pic>
      <p:sp>
        <p:nvSpPr>
          <p:cNvPr id="5" name="מלבן 4">
            <a:extLst>
              <a:ext uri="{FF2B5EF4-FFF2-40B4-BE49-F238E27FC236}">
                <a16:creationId xmlns:a16="http://schemas.microsoft.com/office/drawing/2014/main" id="{0CA937A7-F07A-4E99-A17C-DC6FEA219492}"/>
              </a:ext>
            </a:extLst>
          </p:cNvPr>
          <p:cNvSpPr/>
          <p:nvPr/>
        </p:nvSpPr>
        <p:spPr bwMode="auto">
          <a:xfrm>
            <a:off x="-1" y="0"/>
            <a:ext cx="9144001"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9: Politics and </a:t>
            </a:r>
            <a:r>
              <a:rPr kumimoji="0" lang="en-US" sz="2400" b="1"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Diplomacy I </a:t>
            </a: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Sadat shapes the "logic" </a:t>
            </a:r>
            <a:endParaRPr kumimoji="0" lang="en-US" sz="2400" b="1"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of </a:t>
            </a: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Egyptian </a:t>
            </a:r>
            <a:r>
              <a:rPr kumimoji="0" lang="en-US" sz="2400" b="1"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System</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4542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uses of the Cold War - Illumeably">
            <a:extLst>
              <a:ext uri="{FF2B5EF4-FFF2-40B4-BE49-F238E27FC236}">
                <a16:creationId xmlns:a16="http://schemas.microsoft.com/office/drawing/2014/main" id="{64D08D83-F38B-4B08-9F9E-B22DF188C31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5539" y="548680"/>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D5993967-3241-4988-8366-67EA286F8FDE}"/>
              </a:ext>
            </a:extLst>
          </p:cNvPr>
          <p:cNvSpPr txBox="1"/>
          <p:nvPr/>
        </p:nvSpPr>
        <p:spPr>
          <a:xfrm>
            <a:off x="104610" y="126324"/>
            <a:ext cx="9039390" cy="430887"/>
          </a:xfrm>
          <a:prstGeom prst="rect">
            <a:avLst/>
          </a:prstGeom>
          <a:noFill/>
        </p:spPr>
        <p:txBody>
          <a:bodyPr wrap="square" rtlCol="1">
            <a:spAutoFit/>
          </a:bodyPr>
          <a:lstStyle/>
          <a:p>
            <a:pPr lvl="0" algn="l" rtl="0">
              <a:defRPr/>
            </a:pPr>
            <a:r>
              <a:rPr lang="en-US" sz="2200" b="1" dirty="0">
                <a:solidFill>
                  <a:prstClr val="black"/>
                </a:solidFill>
                <a:cs typeface="Arial" panose="020B0604020202020204" pitchFamily="34" charset="0"/>
              </a:rPr>
              <a:t>"The Cold War" - Physical Security | Armies &amp; </a:t>
            </a:r>
            <a:r>
              <a:rPr lang="en-US" sz="2200" b="1" dirty="0">
                <a:solidFill>
                  <a:prstClr val="black"/>
                </a:solidFill>
                <a:cs typeface="Arial" panose="020B0604020202020204" pitchFamily="34" charset="0"/>
              </a:rPr>
              <a:t>Countries |</a:t>
            </a:r>
            <a:r>
              <a:rPr lang="en-US" sz="2200" b="1" dirty="0" smtClean="0">
                <a:solidFill>
                  <a:prstClr val="black"/>
                </a:solidFill>
                <a:cs typeface="Arial" panose="020B0604020202020204" pitchFamily="34" charset="0"/>
              </a:rPr>
              <a:t> </a:t>
            </a:r>
            <a:r>
              <a:rPr lang="en-US" sz="2200" b="1" dirty="0">
                <a:solidFill>
                  <a:prstClr val="black"/>
                </a:solidFill>
                <a:cs typeface="Arial" panose="020B0604020202020204" pitchFamily="34" charset="0"/>
              </a:rPr>
              <a:t>Existential Anxiety</a:t>
            </a:r>
            <a:endParaRPr kumimoji="0" lang="he-IL" sz="22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2456654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www.algemeiner.com/wp-content/uploads/2015/03/Flickr_-_Israel_Defense_Forces_-_Eight_Qassam_Launchers_in_Gaza-1.jpg">
            <a:extLst>
              <a:ext uri="{FF2B5EF4-FFF2-40B4-BE49-F238E27FC236}">
                <a16:creationId xmlns:a16="http://schemas.microsoft.com/office/drawing/2014/main" id="{248E00F1-27D0-4599-A2EF-CF58697F09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61510" y="1051322"/>
            <a:ext cx="8816899" cy="5798564"/>
          </a:xfrm>
          <a:prstGeom prst="rect">
            <a:avLst/>
          </a:prstGeom>
          <a:noFill/>
          <a:extLst>
            <a:ext uri="{909E8E84-426E-40DD-AFC4-6F175D3DCCD1}">
              <a14:hiddenFill xmlns:a14="http://schemas.microsoft.com/office/drawing/2010/main">
                <a:solidFill>
                  <a:srgbClr val="FFFFFF"/>
                </a:solidFill>
              </a14:hiddenFill>
            </a:ext>
          </a:extLst>
        </p:spPr>
      </p:pic>
      <p:sp>
        <p:nvSpPr>
          <p:cNvPr id="7" name="מלבן 6">
            <a:extLst>
              <a:ext uri="{FF2B5EF4-FFF2-40B4-BE49-F238E27FC236}">
                <a16:creationId xmlns:a16="http://schemas.microsoft.com/office/drawing/2014/main" id="{43F979A9-7290-4215-9A21-6C356DCE5FD5}"/>
              </a:ext>
            </a:extLst>
          </p:cNvPr>
          <p:cNvSpPr/>
          <p:nvPr/>
        </p:nvSpPr>
        <p:spPr bwMode="auto">
          <a:xfrm>
            <a:off x="0" y="144144"/>
            <a:ext cx="9522550"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11-10: National </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Defense I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Implications of the </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in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Characteristics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of the </a:t>
            </a: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War </a:t>
            </a:r>
            <a:r>
              <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on the National Security </a:t>
            </a:r>
            <a:endParaRPr kumimoji="0" lang="he-IL"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435227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כוכב, פירות&#10;&#10;התיאור נוצר באופן אוטומטי">
            <a:extLst>
              <a:ext uri="{FF2B5EF4-FFF2-40B4-BE49-F238E27FC236}">
                <a16:creationId xmlns:a16="http://schemas.microsoft.com/office/drawing/2014/main" id="{0D24083A-F63B-4592-A54C-3D94F69D62A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4730" y="1011288"/>
            <a:ext cx="8867052" cy="5846712"/>
          </a:xfrm>
          <a:prstGeom prst="rect">
            <a:avLst/>
          </a:prstGeom>
        </p:spPr>
      </p:pic>
      <p:sp>
        <p:nvSpPr>
          <p:cNvPr id="5" name="מלבן 4">
            <a:extLst>
              <a:ext uri="{FF2B5EF4-FFF2-40B4-BE49-F238E27FC236}">
                <a16:creationId xmlns:a16="http://schemas.microsoft.com/office/drawing/2014/main" id="{CD12E37F-3FF3-4C48-8C28-CB6E5804767C}"/>
              </a:ext>
            </a:extLst>
          </p:cNvPr>
          <p:cNvSpPr/>
          <p:nvPr/>
        </p:nvSpPr>
        <p:spPr bwMode="auto">
          <a:xfrm>
            <a:off x="-1638690" y="188640"/>
            <a:ext cx="124938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cs typeface="Arial" panose="020B0604020202020204" pitchFamily="34" charset="0"/>
              </a:rPr>
              <a:t>12: The </a:t>
            </a:r>
            <a:r>
              <a:rPr lang="en-US" sz="2400" b="1" dirty="0" smtClean="0">
                <a:solidFill>
                  <a:prstClr val="black"/>
                </a:solidFill>
                <a:latin typeface="Calibri"/>
                <a:cs typeface="Arial" panose="020B0604020202020204" pitchFamily="34" charset="0"/>
              </a:rPr>
              <a:t>COVID-19 </a:t>
            </a:r>
            <a:r>
              <a:rPr lang="en-US" sz="2400" b="1" dirty="0">
                <a:solidFill>
                  <a:prstClr val="black"/>
                </a:solidFill>
                <a:latin typeface="Calibri"/>
                <a:cs typeface="Arial" panose="020B0604020202020204" pitchFamily="34" charset="0"/>
              </a:rPr>
              <a:t>Crisis as a Crisis in </a:t>
            </a:r>
            <a:r>
              <a:rPr lang="en-US" sz="2400" b="1" dirty="0" smtClean="0">
                <a:solidFill>
                  <a:prstClr val="black"/>
                </a:solidFill>
                <a:latin typeface="Calibri"/>
                <a:cs typeface="Arial" panose="020B0604020202020204" pitchFamily="34" charset="0"/>
              </a:rPr>
              <a:t>of</a:t>
            </a:r>
            <a:r>
              <a:rPr lang="en-US" sz="2400" b="1" dirty="0" smtClean="0">
                <a:solidFill>
                  <a:prstClr val="black"/>
                </a:solidFill>
                <a:latin typeface="Calibri"/>
                <a:cs typeface="Arial" panose="020B0604020202020204" pitchFamily="34" charset="0"/>
              </a:rPr>
              <a:t> </a:t>
            </a:r>
            <a:r>
              <a:rPr lang="en-US" sz="2400" b="1" dirty="0">
                <a:solidFill>
                  <a:prstClr val="black"/>
                </a:solidFill>
                <a:latin typeface="Calibri"/>
                <a:cs typeface="Arial" panose="020B0604020202020204" pitchFamily="34" charset="0"/>
              </a:rPr>
              <a:t>National Security</a:t>
            </a:r>
            <a:r>
              <a:rPr lang="en-US" sz="2400" b="1" dirty="0" smtClean="0">
                <a:solidFill>
                  <a:prstClr val="black"/>
                </a:solidFill>
                <a:latin typeface="Calibri"/>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prstClr val="black"/>
                </a:solidFill>
                <a:latin typeface="Calibri"/>
                <a:cs typeface="Arial" panose="020B0604020202020204" pitchFamily="34" charset="0"/>
              </a:rPr>
              <a:t> </a:t>
            </a:r>
            <a:r>
              <a:rPr lang="en-US" sz="2400" b="1" dirty="0">
                <a:solidFill>
                  <a:prstClr val="black"/>
                </a:solidFill>
                <a:latin typeface="Calibri"/>
                <a:cs typeface="Arial" panose="020B0604020202020204" pitchFamily="34" charset="0"/>
              </a:rPr>
              <a:t>Group Work (50% of the Score)</a:t>
            </a:r>
            <a:endParaRPr kumimoji="0" lang="he-IL" sz="24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2523721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שלט, אלקטרוניקה, מעגל חשמלי, בניין&#10;&#10;התיאור נוצר באופן אוטומטי">
            <a:extLst>
              <a:ext uri="{FF2B5EF4-FFF2-40B4-BE49-F238E27FC236}">
                <a16:creationId xmlns:a16="http://schemas.microsoft.com/office/drawing/2014/main" id="{4FED451D-48C4-4C52-96AF-1A2E20FB642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593685"/>
            <a:ext cx="9144000" cy="6029325"/>
          </a:xfrm>
          <a:prstGeom prst="rect">
            <a:avLst/>
          </a:prstGeom>
        </p:spPr>
      </p:pic>
      <p:sp>
        <p:nvSpPr>
          <p:cNvPr id="5" name="מלבן 4">
            <a:extLst>
              <a:ext uri="{FF2B5EF4-FFF2-40B4-BE49-F238E27FC236}">
                <a16:creationId xmlns:a16="http://schemas.microsoft.com/office/drawing/2014/main" id="{0BEC9EEB-4305-47EC-A595-B61833C08985}"/>
              </a:ext>
            </a:extLst>
          </p:cNvPr>
          <p:cNvSpPr/>
          <p:nvPr/>
        </p:nvSpPr>
        <p:spPr bwMode="auto">
          <a:xfrm>
            <a:off x="179007" y="0"/>
            <a:ext cx="8964993"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13: Summary | National Security in the 21st Century</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04894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F7BDA14-F196-4BB9-B735-41FC847AB753}"/>
              </a:ext>
            </a:extLst>
          </p:cNvPr>
          <p:cNvSpPr/>
          <p:nvPr/>
        </p:nvSpPr>
        <p:spPr bwMode="auto">
          <a:xfrm>
            <a:off x="-2313765" y="38100"/>
            <a:ext cx="13276475" cy="398463"/>
          </a:xfrm>
          <a:prstGeom prst="rect">
            <a:avLst/>
          </a:prstGeom>
          <a:noFill/>
          <a:ln w="9525" cap="flat" cmpd="sng" algn="ctr">
            <a:noFill/>
            <a:prstDash val="solid"/>
            <a:round/>
            <a:headEnd type="none" w="med" len="med"/>
            <a:tailEnd type="none" w="med" len="med"/>
          </a:ln>
          <a:effectLst/>
        </p:spPr>
        <p:txBody>
          <a:bodyPr rtlCol="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Personal Graduation Assignment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 What is the Most National Security challenge? (50% of the grade)</a:t>
            </a:r>
            <a:endParaRPr kumimoji="0" lang="he-IL"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5" name="תמונה 4" descr="תמונה שמכילה מתכת, ישיבה, פרצוף, שוכב&#10;&#10;התיאור נוצר באופן אוטומטי">
            <a:extLst>
              <a:ext uri="{FF2B5EF4-FFF2-40B4-BE49-F238E27FC236}">
                <a16:creationId xmlns:a16="http://schemas.microsoft.com/office/drawing/2014/main" id="{665F8104-091B-43AB-BD78-1DF06E9E071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954705"/>
            <a:ext cx="9144000" cy="5903295"/>
          </a:xfrm>
          <a:prstGeom prst="rect">
            <a:avLst/>
          </a:prstGeom>
        </p:spPr>
      </p:pic>
    </p:spTree>
    <p:extLst>
      <p:ext uri="{BB962C8B-B14F-4D97-AF65-F5344CB8AC3E}">
        <p14:creationId xmlns:p14="http://schemas.microsoft.com/office/powerpoint/2010/main" val="11524849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text">
            <a:extLst>
              <a:ext uri="{FF2B5EF4-FFF2-40B4-BE49-F238E27FC236}">
                <a16:creationId xmlns:a16="http://schemas.microsoft.com/office/drawing/2014/main" id="{2FE06289-04EE-41D0-8FB3-F138F1A77D59}"/>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49354" y="233645"/>
            <a:ext cx="8737320" cy="616568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קבוצה 2">
            <a:extLst>
              <a:ext uri="{FF2B5EF4-FFF2-40B4-BE49-F238E27FC236}">
                <a16:creationId xmlns:a16="http://schemas.microsoft.com/office/drawing/2014/main" id="{099BD65C-F4EC-43A3-9301-E4E3FB38AEC2}"/>
              </a:ext>
            </a:extLst>
          </p:cNvPr>
          <p:cNvGrpSpPr/>
          <p:nvPr/>
        </p:nvGrpSpPr>
        <p:grpSpPr>
          <a:xfrm>
            <a:off x="431540" y="1570528"/>
            <a:ext cx="4635515" cy="1416340"/>
            <a:chOff x="826868" y="1480136"/>
            <a:chExt cx="3162300" cy="1017408"/>
          </a:xfrm>
        </p:grpSpPr>
        <p:pic>
          <p:nvPicPr>
            <p:cNvPr id="6" name="תמונה 5">
              <a:extLst>
                <a:ext uri="{FF2B5EF4-FFF2-40B4-BE49-F238E27FC236}">
                  <a16:creationId xmlns:a16="http://schemas.microsoft.com/office/drawing/2014/main" id="{5760D976-D4E6-4FF1-BC0E-958A958A606B}"/>
                </a:ext>
              </a:extLst>
            </p:cNvPr>
            <p:cNvPicPr>
              <a:picLocks noChangeAspect="1"/>
            </p:cNvPicPr>
            <p:nvPr/>
          </p:nvPicPr>
          <p:blipFill rotWithShape="1">
            <a:blip r:embed="rId3"/>
            <a:srcRect t="11724"/>
            <a:stretch/>
          </p:blipFill>
          <p:spPr>
            <a:xfrm>
              <a:off x="826868" y="1480136"/>
              <a:ext cx="3162300" cy="1017408"/>
            </a:xfrm>
            <a:prstGeom prst="rect">
              <a:avLst/>
            </a:prstGeom>
            <a:ln>
              <a:solidFill>
                <a:schemeClr val="bg1"/>
              </a:solidFill>
            </a:ln>
          </p:spPr>
        </p:pic>
        <p:pic>
          <p:nvPicPr>
            <p:cNvPr id="7" name="תמונה 6">
              <a:extLst>
                <a:ext uri="{FF2B5EF4-FFF2-40B4-BE49-F238E27FC236}">
                  <a16:creationId xmlns:a16="http://schemas.microsoft.com/office/drawing/2014/main" id="{C932F490-B136-4BB2-89C8-F67AE770CD68}"/>
                </a:ext>
              </a:extLst>
            </p:cNvPr>
            <p:cNvPicPr>
              <a:picLocks noChangeAspect="1"/>
            </p:cNvPicPr>
            <p:nvPr/>
          </p:nvPicPr>
          <p:blipFill>
            <a:blip r:embed="rId4"/>
            <a:stretch>
              <a:fillRect/>
            </a:stretch>
          </p:blipFill>
          <p:spPr>
            <a:xfrm>
              <a:off x="1621892" y="1911122"/>
              <a:ext cx="1354112" cy="459342"/>
            </a:xfrm>
            <a:prstGeom prst="rect">
              <a:avLst/>
            </a:prstGeom>
          </p:spPr>
        </p:pic>
      </p:grpSp>
      <p:sp>
        <p:nvSpPr>
          <p:cNvPr id="8" name="ZoneTexte 7">
            <a:extLst>
              <a:ext uri="{FF2B5EF4-FFF2-40B4-BE49-F238E27FC236}">
                <a16:creationId xmlns:a16="http://schemas.microsoft.com/office/drawing/2014/main" id="{5CA7D8CE-D0FA-41DA-80D9-831F7B5BAED9}"/>
              </a:ext>
            </a:extLst>
          </p:cNvPr>
          <p:cNvSpPr txBox="1"/>
          <p:nvPr/>
        </p:nvSpPr>
        <p:spPr>
          <a:xfrm>
            <a:off x="1466655" y="2220354"/>
            <a:ext cx="2115235" cy="400110"/>
          </a:xfrm>
          <a:prstGeom prst="rect">
            <a:avLst/>
          </a:prstGeom>
          <a:noFill/>
        </p:spPr>
        <p:txBody>
          <a:bodyPr wrap="square" rtlCol="0">
            <a:spAutoFit/>
          </a:bodyPr>
          <a:lstStyle/>
          <a:p>
            <a:pPr algn="l" rtl="0"/>
            <a:r>
              <a:rPr lang="fr-FR" sz="2000" b="1" dirty="0"/>
              <a:t>So </a:t>
            </a:r>
            <a:r>
              <a:rPr lang="fr-FR" sz="2000" b="1" dirty="0" err="1" smtClean="0"/>
              <a:t>Did</a:t>
            </a:r>
            <a:r>
              <a:rPr lang="fr-FR" sz="2000" b="1" dirty="0" smtClean="0"/>
              <a:t> You </a:t>
            </a:r>
            <a:r>
              <a:rPr lang="fr-FR" sz="2000" b="1" dirty="0" err="1" smtClean="0"/>
              <a:t>find</a:t>
            </a:r>
            <a:r>
              <a:rPr lang="en-US" sz="2000" b="1" dirty="0" smtClean="0"/>
              <a:t>?!</a:t>
            </a:r>
            <a:endParaRPr lang="fr-FR" sz="2000" b="1" dirty="0"/>
          </a:p>
        </p:txBody>
      </p:sp>
    </p:spTree>
    <p:extLst>
      <p:ext uri="{BB962C8B-B14F-4D97-AF65-F5344CB8AC3E}">
        <p14:creationId xmlns:p14="http://schemas.microsoft.com/office/powerpoint/2010/main" val="82677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text">
            <a:extLst>
              <a:ext uri="{FF2B5EF4-FFF2-40B4-BE49-F238E27FC236}">
                <a16:creationId xmlns:a16="http://schemas.microsoft.com/office/drawing/2014/main" id="{2FE06289-04EE-41D0-8FB3-F138F1A77D5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1438" y="131739"/>
            <a:ext cx="9144000" cy="64526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קבוצה 2">
            <a:extLst>
              <a:ext uri="{FF2B5EF4-FFF2-40B4-BE49-F238E27FC236}">
                <a16:creationId xmlns:a16="http://schemas.microsoft.com/office/drawing/2014/main" id="{099BD65C-F4EC-43A3-9301-E4E3FB38AEC2}"/>
              </a:ext>
            </a:extLst>
          </p:cNvPr>
          <p:cNvGrpSpPr/>
          <p:nvPr/>
        </p:nvGrpSpPr>
        <p:grpSpPr>
          <a:xfrm>
            <a:off x="286960" y="1725276"/>
            <a:ext cx="4165989" cy="1175496"/>
            <a:chOff x="654559" y="1615151"/>
            <a:chExt cx="3162300" cy="1017408"/>
          </a:xfrm>
        </p:grpSpPr>
        <p:pic>
          <p:nvPicPr>
            <p:cNvPr id="6" name="תמונה 5">
              <a:extLst>
                <a:ext uri="{FF2B5EF4-FFF2-40B4-BE49-F238E27FC236}">
                  <a16:creationId xmlns:a16="http://schemas.microsoft.com/office/drawing/2014/main" id="{5760D976-D4E6-4FF1-BC0E-958A958A606B}"/>
                </a:ext>
              </a:extLst>
            </p:cNvPr>
            <p:cNvPicPr>
              <a:picLocks noChangeAspect="1"/>
            </p:cNvPicPr>
            <p:nvPr/>
          </p:nvPicPr>
          <p:blipFill rotWithShape="1">
            <a:blip r:embed="rId4"/>
            <a:srcRect t="11724"/>
            <a:stretch/>
          </p:blipFill>
          <p:spPr>
            <a:xfrm>
              <a:off x="654559" y="1615151"/>
              <a:ext cx="3162300" cy="1017408"/>
            </a:xfrm>
            <a:prstGeom prst="rect">
              <a:avLst/>
            </a:prstGeom>
            <a:ln>
              <a:solidFill>
                <a:schemeClr val="bg1"/>
              </a:solidFill>
            </a:ln>
          </p:spPr>
        </p:pic>
        <p:pic>
          <p:nvPicPr>
            <p:cNvPr id="2" name="תמונה 1">
              <a:extLst>
                <a:ext uri="{FF2B5EF4-FFF2-40B4-BE49-F238E27FC236}">
                  <a16:creationId xmlns:a16="http://schemas.microsoft.com/office/drawing/2014/main" id="{4C910815-3224-48D6-B0CA-9B07955D8362}"/>
                </a:ext>
              </a:extLst>
            </p:cNvPr>
            <p:cNvPicPr>
              <a:picLocks noChangeAspect="1"/>
            </p:cNvPicPr>
            <p:nvPr/>
          </p:nvPicPr>
          <p:blipFill>
            <a:blip r:embed="rId5"/>
            <a:stretch>
              <a:fillRect/>
            </a:stretch>
          </p:blipFill>
          <p:spPr>
            <a:xfrm>
              <a:off x="1332643" y="1989293"/>
              <a:ext cx="1579707" cy="522171"/>
            </a:xfrm>
            <a:prstGeom prst="rect">
              <a:avLst/>
            </a:prstGeom>
          </p:spPr>
        </p:pic>
      </p:grpSp>
      <p:pic>
        <p:nvPicPr>
          <p:cNvPr id="5" name="תמונה 4">
            <a:extLst>
              <a:ext uri="{FF2B5EF4-FFF2-40B4-BE49-F238E27FC236}">
                <a16:creationId xmlns:a16="http://schemas.microsoft.com/office/drawing/2014/main" id="{05E5D224-FCBC-43C2-94FC-70830BE6798B}"/>
              </a:ext>
            </a:extLst>
          </p:cNvPr>
          <p:cNvPicPr>
            <a:picLocks noChangeAspect="1"/>
          </p:cNvPicPr>
          <p:nvPr/>
        </p:nvPicPr>
        <p:blipFill rotWithShape="1">
          <a:blip r:embed="rId6"/>
          <a:srcRect r="11785"/>
          <a:stretch/>
        </p:blipFill>
        <p:spPr>
          <a:xfrm>
            <a:off x="270995" y="2900772"/>
            <a:ext cx="7051676" cy="1435449"/>
          </a:xfrm>
          <a:prstGeom prst="rect">
            <a:avLst/>
          </a:prstGeom>
        </p:spPr>
      </p:pic>
      <p:sp>
        <p:nvSpPr>
          <p:cNvPr id="9" name="ZoneTexte 8">
            <a:extLst>
              <a:ext uri="{FF2B5EF4-FFF2-40B4-BE49-F238E27FC236}">
                <a16:creationId xmlns:a16="http://schemas.microsoft.com/office/drawing/2014/main" id="{6F5027F3-4174-418A-BE0C-64922CC0E231}"/>
              </a:ext>
            </a:extLst>
          </p:cNvPr>
          <p:cNvSpPr txBox="1"/>
          <p:nvPr/>
        </p:nvSpPr>
        <p:spPr>
          <a:xfrm>
            <a:off x="1022884" y="2225904"/>
            <a:ext cx="2222507" cy="400110"/>
          </a:xfrm>
          <a:prstGeom prst="rect">
            <a:avLst/>
          </a:prstGeom>
          <a:noFill/>
        </p:spPr>
        <p:txBody>
          <a:bodyPr wrap="square" rtlCol="0">
            <a:spAutoFit/>
          </a:bodyPr>
          <a:lstStyle/>
          <a:p>
            <a:pPr algn="ctr"/>
            <a:r>
              <a:rPr lang="en-US" sz="2000" b="1" dirty="0"/>
              <a:t>So You found?!</a:t>
            </a:r>
            <a:endParaRPr lang="fr-FR" sz="2000" b="1" dirty="0"/>
          </a:p>
        </p:txBody>
      </p:sp>
      <p:sp>
        <p:nvSpPr>
          <p:cNvPr id="10" name="ZoneTexte 9">
            <a:extLst>
              <a:ext uri="{FF2B5EF4-FFF2-40B4-BE49-F238E27FC236}">
                <a16:creationId xmlns:a16="http://schemas.microsoft.com/office/drawing/2014/main" id="{CB5AE371-A778-410F-A791-94820931ECF8}"/>
              </a:ext>
            </a:extLst>
          </p:cNvPr>
          <p:cNvSpPr txBox="1"/>
          <p:nvPr/>
        </p:nvSpPr>
        <p:spPr>
          <a:xfrm>
            <a:off x="1855476" y="3640317"/>
            <a:ext cx="4831759" cy="400110"/>
          </a:xfrm>
          <a:prstGeom prst="rect">
            <a:avLst/>
          </a:prstGeom>
          <a:solidFill>
            <a:schemeClr val="bg1">
              <a:lumMod val="95000"/>
            </a:schemeClr>
          </a:solidFill>
        </p:spPr>
        <p:txBody>
          <a:bodyPr wrap="square" rtlCol="0">
            <a:spAutoFit/>
          </a:bodyPr>
          <a:lstStyle/>
          <a:p>
            <a:pPr algn="l" rtl="0"/>
            <a:r>
              <a:rPr lang="en-US" sz="2000" b="1" dirty="0"/>
              <a:t>We mostly enjoyed the </a:t>
            </a:r>
            <a:r>
              <a:rPr lang="en-US" sz="2000" b="1" dirty="0" smtClean="0"/>
              <a:t>searches. </a:t>
            </a:r>
            <a:r>
              <a:rPr lang="en-US" sz="2000" b="1" dirty="0"/>
              <a:t>Thanks!</a:t>
            </a:r>
            <a:endParaRPr lang="fr-FR" sz="2000" b="1" dirty="0"/>
          </a:p>
        </p:txBody>
      </p:sp>
    </p:spTree>
    <p:extLst>
      <p:ext uri="{BB962C8B-B14F-4D97-AF65-F5344CB8AC3E}">
        <p14:creationId xmlns:p14="http://schemas.microsoft.com/office/powerpoint/2010/main" val="1760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4F6C3-67B9-4F28-8EC4-9B7305719E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8510" y="465329"/>
            <a:ext cx="9162510" cy="6032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3757D13-9135-49B3-858B-A1FEA5B1822C}"/>
              </a:ext>
            </a:extLst>
          </p:cNvPr>
          <p:cNvSpPr txBox="1"/>
          <p:nvPr/>
        </p:nvSpPr>
        <p:spPr>
          <a:xfrm>
            <a:off x="386535" y="0"/>
            <a:ext cx="8764347" cy="461665"/>
          </a:xfrm>
          <a:prstGeom prst="rect">
            <a:avLst/>
          </a:prstGeom>
          <a:noFill/>
        </p:spPr>
        <p:txBody>
          <a:bodyPr wrap="square" rtlCol="1">
            <a:spAutoFit/>
          </a:bodyPr>
          <a:lstStyle/>
          <a:p>
            <a:pPr lvl="0" algn="ctr" rtl="0">
              <a:defRPr/>
            </a:pPr>
            <a:r>
              <a:rPr lang="en-US" sz="2400" b="1" dirty="0">
                <a:solidFill>
                  <a:prstClr val="black"/>
                </a:solidFill>
                <a:cs typeface="Arial" panose="020B0604020202020204" pitchFamily="34" charset="0"/>
              </a:rPr>
              <a:t>Cuban Missile Crisis</a:t>
            </a:r>
            <a:r>
              <a:rPr lang="en-US" sz="2400" b="1" dirty="0" smtClean="0">
                <a:solidFill>
                  <a:prstClr val="black"/>
                </a:solidFill>
                <a:cs typeface="Arial" panose="020B0604020202020204" pitchFamily="34" charset="0"/>
              </a:rPr>
              <a:t>, October 16-28, </a:t>
            </a:r>
            <a:r>
              <a:rPr lang="en-US" sz="2400" b="1" dirty="0">
                <a:solidFill>
                  <a:prstClr val="black"/>
                </a:solidFill>
                <a:cs typeface="Arial" panose="020B0604020202020204" pitchFamily="34" charset="0"/>
              </a:rPr>
              <a:t>1962 | On the verge of WW3</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0885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cuban missile crisis, north america, cuba, the cold war">
            <a:extLst>
              <a:ext uri="{FF2B5EF4-FFF2-40B4-BE49-F238E27FC236}">
                <a16:creationId xmlns:a16="http://schemas.microsoft.com/office/drawing/2014/main" id="{9FDB60F8-E852-4DA2-AAA6-29018E5D8EA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DDFDA5D6-3F32-47FB-B9D0-146BD637E317}"/>
              </a:ext>
            </a:extLst>
          </p:cNvPr>
          <p:cNvSpPr txBox="1"/>
          <p:nvPr/>
        </p:nvSpPr>
        <p:spPr>
          <a:xfrm>
            <a:off x="146942" y="0"/>
            <a:ext cx="9003940"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Cuban Missile Crisis, October 16-28, 1962 | The </a:t>
            </a:r>
            <a:r>
              <a:rPr lang="en-US" sz="2400" b="1" dirty="0">
                <a:solidFill>
                  <a:prstClr val="black"/>
                </a:solidFill>
                <a:cs typeface="Arial" panose="020B0604020202020204" pitchFamily="34" charset="0"/>
              </a:rPr>
              <a:t>D</a:t>
            </a:r>
            <a:r>
              <a:rPr lang="en-US" sz="2400" b="1" dirty="0" smtClean="0">
                <a:solidFill>
                  <a:prstClr val="black"/>
                </a:solidFill>
                <a:cs typeface="Arial" panose="020B0604020202020204" pitchFamily="34" charset="0"/>
              </a:rPr>
              <a:t>istance from </a:t>
            </a:r>
            <a:r>
              <a:rPr lang="en-US" sz="2400" b="1" dirty="0">
                <a:solidFill>
                  <a:prstClr val="black"/>
                </a:solidFill>
                <a:cs typeface="Arial" panose="020B0604020202020204" pitchFamily="34" charset="0"/>
              </a:rPr>
              <a:t>Cuba</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8328746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2518</Words>
  <Application>Microsoft Office PowerPoint</Application>
  <PresentationFormat>On-screen Show (4:3)</PresentationFormat>
  <Paragraphs>260</Paragraphs>
  <Slides>75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Tahoma</vt:lpstr>
      <vt:lpstr>Times New Roman</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2015-09-01T21:22:36Z</dcterms:created>
  <dcterms:modified xsi:type="dcterms:W3CDTF">2020-08-31T11:51:47Z</dcterms:modified>
</cp:coreProperties>
</file>