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4" r:id="rId15"/>
    <p:sldId id="286" r:id="rId16"/>
    <p:sldId id="285" r:id="rId17"/>
    <p:sldId id="28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39AAF-999C-4299-82AC-F9CC652BAE88}" type="datetimeFigureOut">
              <a:rPr lang="he-IL" smtClean="0"/>
              <a:pPr/>
              <a:t>ג'/טבת/תשפ"ב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DD835-3C24-4549-A478-93BBC6770BD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מדיניות חברתית בישראל: עומס יתר, מורכבות גוברת וכרסום בהנחות הפעולה</a:t>
            </a:r>
            <a:br>
              <a:rPr lang="he-IL" sz="4000" dirty="0" smtClean="0"/>
            </a:br>
            <a:r>
              <a:rPr lang="en-US" sz="4000" dirty="0" smtClean="0"/>
              <a:t>Social policy in Israel complexity and change                         </a:t>
            </a:r>
            <a:r>
              <a:rPr lang="he-IL" sz="4000" dirty="0" smtClean="0"/>
              <a:t/>
            </a:r>
            <a:br>
              <a:rPr lang="he-IL" sz="4000" dirty="0" smtClean="0"/>
            </a:br>
            <a:endParaRPr lang="he-IL" sz="4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57290" y="3962416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he-IL" sz="2000" dirty="0" err="1" smtClean="0">
                <a:solidFill>
                  <a:schemeClr val="tx1"/>
                </a:solidFill>
              </a:rPr>
              <a:t>מב"ל</a:t>
            </a:r>
            <a:r>
              <a:rPr lang="he-IL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7.12.21</a:t>
            </a:r>
            <a:endParaRPr lang="he-IL" sz="2000" dirty="0" smtClean="0">
              <a:solidFill>
                <a:schemeClr val="tx1"/>
              </a:solidFill>
            </a:endParaRPr>
          </a:p>
          <a:p>
            <a:pPr algn="just"/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שנות השישים: מהפכת הסטודנטים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sixties and post industrial values</a:t>
            </a:r>
            <a:br>
              <a:rPr lang="en-US" sz="4000" dirty="0" smtClean="0"/>
            </a:b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אי נחת מהבנייה לחיים בפרוורים במתכנות צרכנית. </a:t>
            </a:r>
            <a:r>
              <a:rPr lang="en-US" sz="2000" dirty="0" smtClean="0"/>
              <a:t>Suburbs and consumption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סדרי יום חדשים נשק גרעיני, פמיניזם ומגדר, אקולוגיה וקהילה.</a:t>
            </a:r>
            <a:r>
              <a:rPr lang="en-US" sz="2000" dirty="0" smtClean="0"/>
              <a:t>new agenda: peace, gender, ecology and </a:t>
            </a:r>
            <a:r>
              <a:rPr lang="en-US" sz="2000" dirty="0" err="1" smtClean="0"/>
              <a:t>communitarism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המלחמה בעוני בארה"ב כניסיון הרואי להנדסה חברתית. </a:t>
            </a:r>
            <a:r>
              <a:rPr lang="en-US" sz="2000" dirty="0" smtClean="0"/>
              <a:t>Johnsons war on poverty </a:t>
            </a:r>
            <a:endParaRPr lang="he-IL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הפסימיות של שנות ה-70: </a:t>
            </a:r>
            <a:r>
              <a:rPr lang="he-IL" dirty="0" err="1" smtClean="0"/>
              <a:t>תאצ'ריזם</a:t>
            </a:r>
            <a:r>
              <a:rPr lang="he-IL" dirty="0" smtClean="0"/>
              <a:t> </a:t>
            </a:r>
            <a:r>
              <a:rPr lang="he-IL" dirty="0" err="1" smtClean="0"/>
              <a:t>ורייגניזם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rise of Thatcherism and </a:t>
            </a:r>
            <a:r>
              <a:rPr lang="en-US" dirty="0" err="1" smtClean="0"/>
              <a:t>Reaganism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אי נחת מגישה ליברלית.</a:t>
            </a:r>
            <a:r>
              <a:rPr lang="en-US" sz="2000" dirty="0" smtClean="0"/>
              <a:t>liberalism and rehabilitation </a:t>
            </a:r>
            <a:endParaRPr lang="he-I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Nothing works</a:t>
            </a:r>
          </a:p>
          <a:p>
            <a:pPr>
              <a:buNone/>
            </a:pPr>
            <a:endParaRPr lang="he-IL" sz="2000" dirty="0" smtClean="0"/>
          </a:p>
          <a:p>
            <a:r>
              <a:rPr lang="he-IL" sz="2000" dirty="0" smtClean="0"/>
              <a:t>ארגוני עובדים ופוליטיקה של שביתות.</a:t>
            </a:r>
            <a:r>
              <a:rPr lang="en-US" sz="2000" dirty="0" smtClean="0"/>
              <a:t>winter of discontent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הופעה של מחקרי ה- </a:t>
            </a:r>
            <a:r>
              <a:rPr lang="en-US" sz="2000" dirty="0" smtClean="0"/>
              <a:t>dependency</a:t>
            </a:r>
            <a:r>
              <a:rPr lang="he-IL" sz="2000" dirty="0" smtClean="0"/>
              <a:t>.</a:t>
            </a:r>
          </a:p>
          <a:p>
            <a:endParaRPr lang="he-IL" sz="2000" dirty="0" smtClean="0"/>
          </a:p>
          <a:p>
            <a:r>
              <a:rPr lang="he-IL" sz="2000" dirty="0" smtClean="0"/>
              <a:t>חזרה על הקהילה.</a:t>
            </a:r>
            <a:r>
              <a:rPr lang="en-US" sz="2000" dirty="0" smtClean="0"/>
              <a:t>the communitarians </a:t>
            </a:r>
            <a:endParaRPr lang="he-IL" sz="2000" dirty="0" smtClean="0"/>
          </a:p>
          <a:p>
            <a:endParaRPr lang="he-IL" sz="2000" dirty="0" smtClean="0"/>
          </a:p>
          <a:p>
            <a:pPr>
              <a:buNone/>
            </a:pPr>
            <a:r>
              <a:rPr lang="he-IL" sz="2000" b="1" dirty="0" smtClean="0"/>
              <a:t>     זהו המשבר הקטן של מדינת הרווחה </a:t>
            </a:r>
            <a:r>
              <a:rPr lang="en-US" sz="2000" b="1" dirty="0" smtClean="0"/>
              <a:t> the small crisis of the welfare state</a:t>
            </a:r>
            <a:endParaRPr lang="he-IL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סימנים למשבר הגדול של מדינת הרווחה הקיינסיאנית לקראת </a:t>
            </a:r>
            <a:r>
              <a:rPr lang="he-IL" dirty="0" smtClean="0"/>
              <a:t>הגלובליזציה</a:t>
            </a:r>
            <a:br>
              <a:rPr lang="he-IL" dirty="0" smtClean="0"/>
            </a:br>
            <a:r>
              <a:rPr lang="en-US" dirty="0" smtClean="0"/>
              <a:t>the coming of the global crisis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/>
          <a:lstStyle/>
          <a:p>
            <a:r>
              <a:rPr lang="he-IL" sz="2000" dirty="0" smtClean="0"/>
              <a:t>שינויים טכנולוגיים. </a:t>
            </a:r>
            <a:r>
              <a:rPr lang="en-US" sz="2000" dirty="0" smtClean="0"/>
              <a:t>Technological change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en-US" sz="2000" dirty="0" smtClean="0"/>
              <a:t>You cant spend your way out of recession</a:t>
            </a:r>
          </a:p>
          <a:p>
            <a:endParaRPr lang="he-IL" sz="2000" dirty="0" smtClean="0"/>
          </a:p>
          <a:p>
            <a:r>
              <a:rPr lang="he-IL" sz="2000" dirty="0" smtClean="0"/>
              <a:t>כשלון הדגמים הפוסט תעשייתיים ביחסי עבודה</a:t>
            </a:r>
            <a:r>
              <a:rPr lang="he-IL" sz="2000" dirty="0" smtClean="0"/>
              <a:t>. </a:t>
            </a:r>
            <a:r>
              <a:rPr lang="en-US" sz="2000" dirty="0" smtClean="0"/>
              <a:t>Post industrial labour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שינויים במבנה הבעלות על פירמות וחברות רב לאומיות</a:t>
            </a:r>
            <a:r>
              <a:rPr lang="he-IL" sz="2000" dirty="0" smtClean="0"/>
              <a:t>. </a:t>
            </a:r>
            <a:r>
              <a:rPr lang="en-US" sz="2000" dirty="0" smtClean="0"/>
              <a:t>Multi nationals and organized labour </a:t>
            </a:r>
            <a:endParaRPr lang="he-IL" sz="2000" dirty="0" smtClean="0"/>
          </a:p>
          <a:p>
            <a:pPr>
              <a:buNone/>
            </a:pPr>
            <a:r>
              <a:rPr lang="he-IL" sz="2000" dirty="0" smtClean="0"/>
              <a:t> </a:t>
            </a:r>
          </a:p>
          <a:p>
            <a:r>
              <a:rPr lang="he-IL" sz="2000" dirty="0" smtClean="0"/>
              <a:t>שיח חדש של קהילתנות, חברה אזרחית ורב תרבותיות. </a:t>
            </a:r>
            <a:r>
              <a:rPr lang="en-US" sz="2000" dirty="0" smtClean="0"/>
              <a:t>New moral </a:t>
            </a:r>
            <a:r>
              <a:rPr lang="en-US" sz="2000" dirty="0" err="1" smtClean="0"/>
              <a:t>intrests</a:t>
            </a:r>
            <a:endParaRPr lang="en-US" sz="2000" dirty="0" smtClean="0"/>
          </a:p>
          <a:p>
            <a:r>
              <a:rPr lang="en-US" sz="2000" dirty="0" smtClean="0"/>
              <a:t>The end of wage based society ? end of work ?</a:t>
            </a:r>
            <a:endParaRPr lang="he-IL" sz="20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מדינת הרווחה </a:t>
            </a:r>
            <a:r>
              <a:rPr lang="he-IL" sz="4000" dirty="0" smtClean="0"/>
              <a:t>והגלובליזציה</a:t>
            </a:r>
            <a:br>
              <a:rPr lang="he-IL" sz="4000" dirty="0" smtClean="0"/>
            </a:br>
            <a:r>
              <a:rPr lang="en-US" sz="4000" dirty="0" smtClean="0"/>
              <a:t>what is the welfare state in an age of…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מהי מדינת רווחה בעידן הלא סלחני של גלובליזציה. </a:t>
            </a:r>
            <a:r>
              <a:rPr lang="he-IL" sz="2000" dirty="0" smtClean="0"/>
              <a:t>? </a:t>
            </a:r>
            <a:r>
              <a:rPr lang="en-US" sz="2000" dirty="0" err="1" smtClean="0"/>
              <a:t>globaliztion</a:t>
            </a:r>
            <a:endParaRPr lang="he-IL" sz="2000" dirty="0" smtClean="0"/>
          </a:p>
          <a:p>
            <a:r>
              <a:rPr lang="he-IL" sz="2000" dirty="0" smtClean="0"/>
              <a:t>מהי מדינת רווחה בתוך שינוי ערכים על עבודה </a:t>
            </a:r>
            <a:r>
              <a:rPr lang="he-IL" sz="2000" dirty="0" smtClean="0"/>
              <a:t>? </a:t>
            </a:r>
            <a:r>
              <a:rPr lang="en-US" sz="2000" dirty="0" smtClean="0"/>
              <a:t>Changing work ethics</a:t>
            </a:r>
            <a:endParaRPr lang="he-IL" sz="2000" dirty="0" smtClean="0"/>
          </a:p>
          <a:p>
            <a:r>
              <a:rPr lang="he-IL" sz="2000" dirty="0" smtClean="0"/>
              <a:t>מהי מדינת הרווחה בתוך עידן של קץ העבודה </a:t>
            </a:r>
            <a:r>
              <a:rPr lang="he-IL" sz="2000" dirty="0" smtClean="0"/>
              <a:t>? </a:t>
            </a:r>
            <a:r>
              <a:rPr lang="en-US" sz="2000" dirty="0" smtClean="0"/>
              <a:t>End of work</a:t>
            </a:r>
            <a:endParaRPr lang="he-IL" sz="2000" dirty="0" smtClean="0"/>
          </a:p>
          <a:p>
            <a:r>
              <a:rPr lang="he-IL" sz="2000" dirty="0" smtClean="0"/>
              <a:t>מהי מדינת הרווחה בעידן של הכנסות מהון </a:t>
            </a:r>
            <a:r>
              <a:rPr lang="he-IL" sz="2000" dirty="0" smtClean="0"/>
              <a:t>? </a:t>
            </a:r>
            <a:r>
              <a:rPr lang="en-US" sz="2000" dirty="0" smtClean="0"/>
              <a:t>Income from capital</a:t>
            </a:r>
            <a:endParaRPr lang="he-IL" sz="2000" dirty="0" smtClean="0"/>
          </a:p>
          <a:p>
            <a:r>
              <a:rPr lang="he-IL" sz="2000" dirty="0" smtClean="0"/>
              <a:t>מהי מדינת הרווחה בשוק עבודה המייצר אי שוויון גדול </a:t>
            </a:r>
            <a:r>
              <a:rPr lang="he-IL" sz="2000" dirty="0" smtClean="0"/>
              <a:t>? </a:t>
            </a:r>
            <a:r>
              <a:rPr lang="en-US" sz="2000" dirty="0" smtClean="0"/>
              <a:t>inequality</a:t>
            </a:r>
            <a:endParaRPr lang="he-IL" sz="2000" dirty="0" smtClean="0"/>
          </a:p>
          <a:p>
            <a:r>
              <a:rPr lang="he-IL" sz="2000" dirty="0" smtClean="0"/>
              <a:t>מהי מדינת הרווחה בעידן של תמורות במשק הבית </a:t>
            </a:r>
            <a:r>
              <a:rPr lang="he-IL" sz="2000" dirty="0" smtClean="0"/>
              <a:t>? </a:t>
            </a:r>
            <a:r>
              <a:rPr lang="en-US" sz="2000" dirty="0" smtClean="0"/>
              <a:t>Changing households</a:t>
            </a:r>
            <a:endParaRPr lang="he-IL" sz="2000" dirty="0" smtClean="0"/>
          </a:p>
          <a:p>
            <a:r>
              <a:rPr lang="he-IL" sz="2000" dirty="0" smtClean="0"/>
              <a:t>מהי מדינת הרווחה בעידן של שירותים מאוד מורכבים </a:t>
            </a:r>
            <a:r>
              <a:rPr lang="he-IL" sz="2000" dirty="0" smtClean="0"/>
              <a:t>?</a:t>
            </a:r>
            <a:r>
              <a:rPr lang="en-US" sz="2000" dirty="0" smtClean="0"/>
              <a:t> complexity</a:t>
            </a:r>
            <a:endParaRPr lang="he-IL" sz="2000" dirty="0" smtClean="0"/>
          </a:p>
          <a:p>
            <a:r>
              <a:rPr lang="he-IL" sz="2000" dirty="0" smtClean="0"/>
              <a:t>מהי מדינת הרווחה בעידן של צרכי הון אנושי דינאמי </a:t>
            </a:r>
            <a:r>
              <a:rPr lang="he-IL" sz="2000" dirty="0" smtClean="0"/>
              <a:t>? </a:t>
            </a:r>
            <a:r>
              <a:rPr lang="en-US" sz="2000" dirty="0" smtClean="0"/>
              <a:t>Dynamic human capital</a:t>
            </a:r>
            <a:endParaRPr lang="he-IL" sz="2000" dirty="0" smtClean="0"/>
          </a:p>
          <a:p>
            <a:r>
              <a:rPr lang="he-IL" sz="2000" dirty="0" smtClean="0"/>
              <a:t>מהי מדינת הרווחה בעידן של אזרחות דינאמית </a:t>
            </a:r>
            <a:r>
              <a:rPr lang="he-IL" sz="2000" dirty="0" smtClean="0"/>
              <a:t>? </a:t>
            </a:r>
            <a:r>
              <a:rPr lang="en-US" sz="2000" dirty="0" smtClean="0"/>
              <a:t>Dynamic citizenship</a:t>
            </a:r>
            <a:endParaRPr lang="he-IL" sz="2000" dirty="0" smtClean="0"/>
          </a:p>
          <a:p>
            <a:r>
              <a:rPr lang="he-IL" sz="2000" dirty="0" smtClean="0"/>
              <a:t>מהי מדינת הרווחה בעידן של טשטוש פרטי ציבורי </a:t>
            </a:r>
            <a:r>
              <a:rPr lang="he-IL" sz="2000" dirty="0" smtClean="0"/>
              <a:t>? </a:t>
            </a:r>
            <a:r>
              <a:rPr lang="en-US" sz="2000" dirty="0" smtClean="0"/>
              <a:t>Private vs public</a:t>
            </a:r>
            <a:endParaRPr lang="he-IL" sz="2000" dirty="0" smtClean="0"/>
          </a:p>
          <a:p>
            <a:r>
              <a:rPr lang="he-IL" sz="2000" dirty="0" smtClean="0"/>
              <a:t>מהי מדינת הרווחה בעידן של סיכונים משתנים ודינאמיים </a:t>
            </a:r>
            <a:r>
              <a:rPr lang="he-IL" sz="2000" dirty="0" smtClean="0"/>
              <a:t>? </a:t>
            </a:r>
            <a:r>
              <a:rPr lang="en-US" sz="2000" dirty="0" smtClean="0"/>
              <a:t>Risk society</a:t>
            </a:r>
            <a:endParaRPr lang="he-IL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שוק עבודה חדש: מה קרה לחברה מבוססת שכר</a:t>
            </a:r>
            <a:br>
              <a:rPr lang="he-IL" sz="4000" dirty="0" smtClean="0"/>
            </a:br>
            <a:r>
              <a:rPr lang="en-US" sz="4000" dirty="0" smtClean="0"/>
              <a:t>Farewell to wage based society    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שונות מצבי </a:t>
            </a:r>
            <a:r>
              <a:rPr lang="he-IL" sz="2000" dirty="0" smtClean="0"/>
              <a:t>תעסוקה </a:t>
            </a:r>
            <a:r>
              <a:rPr lang="en-US" sz="2000" dirty="0" smtClean="0"/>
              <a:t>different employment status</a:t>
            </a:r>
            <a:endParaRPr lang="he-IL" sz="2000" dirty="0" smtClean="0"/>
          </a:p>
          <a:p>
            <a:r>
              <a:rPr lang="he-IL" sz="2000" dirty="0" smtClean="0"/>
              <a:t>שונות הכנסות </a:t>
            </a:r>
            <a:r>
              <a:rPr lang="en-US" sz="2000" dirty="0" smtClean="0"/>
              <a:t>varying income</a:t>
            </a:r>
            <a:endParaRPr lang="he-IL" sz="2000" dirty="0" smtClean="0"/>
          </a:p>
          <a:p>
            <a:r>
              <a:rPr lang="he-IL" sz="2000" dirty="0" smtClean="0"/>
              <a:t>תחלופה של מקומות עבודה ו </a:t>
            </a:r>
            <a:r>
              <a:rPr lang="en-US" sz="2000" dirty="0" smtClean="0"/>
              <a:t>LLL</a:t>
            </a:r>
            <a:endParaRPr lang="he-IL" sz="2000" dirty="0" smtClean="0"/>
          </a:p>
          <a:p>
            <a:r>
              <a:rPr lang="he-IL" sz="2000" dirty="0" smtClean="0"/>
              <a:t>כניסה מאוחרת לשוק </a:t>
            </a:r>
            <a:r>
              <a:rPr lang="he-IL" sz="2000" dirty="0" smtClean="0"/>
              <a:t>עבודה </a:t>
            </a:r>
            <a:r>
              <a:rPr lang="en-US" sz="2000" dirty="0" smtClean="0"/>
              <a:t>late age in labour beyond GIG economy</a:t>
            </a:r>
            <a:endParaRPr lang="he-IL" sz="2000" dirty="0" smtClean="0"/>
          </a:p>
          <a:p>
            <a:r>
              <a:rPr lang="he-IL" sz="2000" dirty="0" smtClean="0"/>
              <a:t>הרבה </a:t>
            </a:r>
            <a:r>
              <a:rPr lang="en-US" sz="2000" dirty="0" smtClean="0"/>
              <a:t>self </a:t>
            </a:r>
            <a:r>
              <a:rPr lang="en-US" sz="2000" dirty="0" err="1" smtClean="0"/>
              <a:t>employe</a:t>
            </a:r>
            <a:endParaRPr lang="he-IL" sz="2000" dirty="0" smtClean="0"/>
          </a:p>
          <a:p>
            <a:r>
              <a:rPr lang="he-IL" sz="2000" dirty="0" smtClean="0"/>
              <a:t>עניים עובדים </a:t>
            </a:r>
            <a:r>
              <a:rPr lang="en-US" sz="2000" dirty="0" smtClean="0"/>
              <a:t>working poor</a:t>
            </a:r>
            <a:endParaRPr lang="he-IL" sz="2000" dirty="0" smtClean="0"/>
          </a:p>
          <a:p>
            <a:r>
              <a:rPr lang="he-IL" sz="2000" dirty="0" smtClean="0"/>
              <a:t>הסדרי תעסוקה מורכבים ולא יציבים </a:t>
            </a:r>
            <a:r>
              <a:rPr lang="en-US" sz="2000" dirty="0" smtClean="0"/>
              <a:t> zero based hours</a:t>
            </a:r>
          </a:p>
          <a:p>
            <a:r>
              <a:rPr lang="he-IL" sz="2000" dirty="0" smtClean="0"/>
              <a:t>הרב יותר </a:t>
            </a:r>
            <a:r>
              <a:rPr lang="en-US" sz="2000" dirty="0" smtClean="0"/>
              <a:t>multi </a:t>
            </a:r>
            <a:r>
              <a:rPr lang="en-US" sz="2000" dirty="0" smtClean="0"/>
              <a:t>activity</a:t>
            </a:r>
            <a:endParaRPr lang="he-IL" sz="2000" dirty="0" smtClean="0"/>
          </a:p>
          <a:p>
            <a:r>
              <a:rPr lang="he-IL" sz="2000" dirty="0" smtClean="0"/>
              <a:t>הויכוח על </a:t>
            </a:r>
            <a:r>
              <a:rPr lang="en-US" sz="2000" dirty="0" smtClean="0"/>
              <a:t>end of work</a:t>
            </a:r>
            <a:endParaRPr lang="he-IL" sz="2000" dirty="0" smtClean="0"/>
          </a:p>
          <a:p>
            <a:r>
              <a:rPr lang="he-IL" sz="2000" dirty="0" smtClean="0"/>
              <a:t>רמת חסכון נמוכה ו </a:t>
            </a:r>
            <a:r>
              <a:rPr lang="en-US" sz="2000" dirty="0" err="1" smtClean="0"/>
              <a:t>precarity</a:t>
            </a:r>
            <a:r>
              <a:rPr lang="en-US" sz="2000" dirty="0" smtClean="0"/>
              <a:t> </a:t>
            </a:r>
            <a:r>
              <a:rPr lang="en-US" sz="2000" dirty="0" smtClean="0"/>
              <a:t>–</a:t>
            </a:r>
            <a:endParaRPr lang="he-IL" sz="2000" dirty="0" smtClean="0"/>
          </a:p>
          <a:p>
            <a:r>
              <a:rPr lang="en-US" sz="2000" dirty="0" smtClean="0"/>
              <a:t>The 40 30 30 society</a:t>
            </a:r>
            <a:endParaRPr lang="en-US" sz="2000" dirty="0" smtClean="0"/>
          </a:p>
          <a:p>
            <a:pPr>
              <a:buNone/>
            </a:pPr>
            <a:endParaRPr lang="he-IL" sz="2000" dirty="0" smtClean="0"/>
          </a:p>
          <a:p>
            <a:endParaRPr lang="en-US" sz="2000" dirty="0" smtClean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שינויים חברתיים וכלכליים נוספים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הזדקנות אוכלוסייה </a:t>
            </a:r>
            <a:r>
              <a:rPr lang="en-US" sz="2000" dirty="0" smtClean="0"/>
              <a:t>aging population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שיפורים טכנולוגיים בתחום </a:t>
            </a:r>
            <a:r>
              <a:rPr lang="he-IL" sz="2000" dirty="0" smtClean="0"/>
              <a:t>הרפואה </a:t>
            </a:r>
            <a:r>
              <a:rPr lang="en-US" sz="2000" dirty="0" smtClean="0"/>
              <a:t>tech change in health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err="1" smtClean="0"/>
              <a:t>תרפויטיזציה</a:t>
            </a:r>
            <a:r>
              <a:rPr lang="he-IL" sz="2000" dirty="0" smtClean="0"/>
              <a:t> והתרחבות בריאות </a:t>
            </a:r>
            <a:r>
              <a:rPr lang="he-IL" sz="2000" dirty="0" smtClean="0"/>
              <a:t>הנפש </a:t>
            </a:r>
            <a:r>
              <a:rPr lang="en-US" sz="2000" dirty="0" smtClean="0"/>
              <a:t>the therapeutic state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שינויים בהגדרת הזכויות </a:t>
            </a:r>
            <a:r>
              <a:rPr lang="he-IL" sz="2000" dirty="0" smtClean="0"/>
              <a:t>החברתיות </a:t>
            </a:r>
            <a:r>
              <a:rPr lang="en-US" sz="2000" dirty="0" smtClean="0"/>
              <a:t>expanding social rights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שינויים במבנים </a:t>
            </a:r>
            <a:r>
              <a:rPr lang="he-IL" sz="2000" dirty="0" smtClean="0"/>
              <a:t>משפחתיים </a:t>
            </a:r>
            <a:r>
              <a:rPr lang="en-US" sz="2000" dirty="0" smtClean="0"/>
              <a:t>families new models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ירידה באפשרות למוביליות </a:t>
            </a:r>
            <a:r>
              <a:rPr lang="he-IL" sz="2000" dirty="0" smtClean="0"/>
              <a:t>חברתית </a:t>
            </a:r>
            <a:r>
              <a:rPr lang="en-US" sz="2000" dirty="0" smtClean="0"/>
              <a:t>less social mobility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שינוי בדפוסי דיור </a:t>
            </a:r>
            <a:r>
              <a:rPr lang="en-US" sz="2000" dirty="0" smtClean="0"/>
              <a:t>new modes of housing</a:t>
            </a:r>
            <a:endParaRPr lang="he-IL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תגובות חברתיות בהקשר בטחון סוציאלי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en-US" sz="4000" dirty="0" smtClean="0"/>
              <a:t>social responses     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 smtClean="0"/>
              <a:t>הויכוח על שילוב בעבודה מול הגנה מאי עבודה (</a:t>
            </a:r>
            <a:r>
              <a:rPr lang="en-US" sz="2000" dirty="0" smtClean="0"/>
              <a:t>(comodification</a:t>
            </a:r>
            <a:endParaRPr lang="he-IL" sz="2000" dirty="0" smtClean="0"/>
          </a:p>
          <a:p>
            <a:r>
              <a:rPr lang="he-IL" sz="2000" dirty="0" smtClean="0"/>
              <a:t>הניסיון לנהל שונות הדוגמא של גיל פרישה דיפרנציאלי לעובדי כפיים (דנמרק</a:t>
            </a:r>
            <a:r>
              <a:rPr lang="he-IL" sz="2000" dirty="0" smtClean="0"/>
              <a:t>)</a:t>
            </a:r>
          </a:p>
          <a:p>
            <a:pPr marL="0" indent="0">
              <a:buNone/>
            </a:pPr>
            <a:r>
              <a:rPr lang="he-IL" sz="2000" dirty="0"/>
              <a:t> </a:t>
            </a:r>
            <a:r>
              <a:rPr lang="he-IL" sz="2000" dirty="0" smtClean="0"/>
              <a:t>    </a:t>
            </a:r>
            <a:r>
              <a:rPr lang="en-US" sz="2000" dirty="0" smtClean="0"/>
              <a:t>early retirement </a:t>
            </a:r>
            <a:endParaRPr lang="he-IL" sz="2000" dirty="0" smtClean="0"/>
          </a:p>
          <a:p>
            <a:r>
              <a:rPr lang="he-IL" sz="2000" dirty="0" smtClean="0"/>
              <a:t>האמונה כי </a:t>
            </a:r>
            <a:r>
              <a:rPr lang="en-US" sz="2000" dirty="0" err="1" smtClean="0"/>
              <a:t>digi</a:t>
            </a:r>
            <a:r>
              <a:rPr lang="en-US" sz="2000" dirty="0" smtClean="0"/>
              <a:t> welfare </a:t>
            </a:r>
            <a:r>
              <a:rPr lang="he-IL" sz="2000" dirty="0" smtClean="0"/>
              <a:t> יציל את מערכות הביטחון הסוציאלי</a:t>
            </a:r>
          </a:p>
          <a:p>
            <a:r>
              <a:rPr lang="he-IL" sz="2000" dirty="0" smtClean="0"/>
              <a:t>תכניות </a:t>
            </a:r>
            <a:r>
              <a:rPr lang="en-US" sz="2000" dirty="0" smtClean="0"/>
              <a:t>basic income</a:t>
            </a:r>
            <a:r>
              <a:rPr lang="he-IL" sz="2000" dirty="0" smtClean="0"/>
              <a:t> וכישלונן בפינלנד, קנדה ושלטון מקומי (מימון, תמריצים)</a:t>
            </a:r>
          </a:p>
          <a:p>
            <a:r>
              <a:rPr lang="he-IL" sz="2000" dirty="0" smtClean="0"/>
              <a:t>תכניות אישיות עם קושי בגלל החלשות מרכיב </a:t>
            </a:r>
            <a:r>
              <a:rPr lang="he-IL" sz="2000" dirty="0" smtClean="0"/>
              <a:t>ביטוחי </a:t>
            </a:r>
            <a:r>
              <a:rPr lang="en-US" sz="2000" dirty="0" smtClean="0"/>
              <a:t>its personal social security</a:t>
            </a:r>
            <a:endParaRPr lang="he-IL" sz="2000" dirty="0" smtClean="0"/>
          </a:p>
          <a:p>
            <a:r>
              <a:rPr lang="he-IL" sz="2000" dirty="0" smtClean="0"/>
              <a:t>ריבוי תכניות מס הכנסה שלילי על חשבון אבטלה והבטחת </a:t>
            </a:r>
            <a:r>
              <a:rPr lang="he-IL" sz="2000" dirty="0" smtClean="0"/>
              <a:t>הכנסה </a:t>
            </a:r>
            <a:r>
              <a:rPr lang="en-US" sz="2000" dirty="0" smtClean="0"/>
              <a:t>negative income tax</a:t>
            </a:r>
            <a:endParaRPr lang="he-IL" sz="2000" dirty="0" smtClean="0"/>
          </a:p>
          <a:p>
            <a:r>
              <a:rPr lang="he-IL" sz="2000" dirty="0" smtClean="0"/>
              <a:t>הרציפות בגישה של </a:t>
            </a:r>
            <a:r>
              <a:rPr lang="en-US" sz="2000" dirty="0" smtClean="0"/>
              <a:t>activization</a:t>
            </a:r>
          </a:p>
          <a:p>
            <a:r>
              <a:rPr lang="he-IL" sz="2000" dirty="0" smtClean="0"/>
              <a:t>מגמה של דגש על פריון </a:t>
            </a:r>
            <a:r>
              <a:rPr lang="en-US" sz="2000" dirty="0" smtClean="0"/>
              <a:t>productivity as strategy </a:t>
            </a:r>
            <a:endParaRPr lang="he-IL" sz="2000" dirty="0" smtClean="0"/>
          </a:p>
          <a:p>
            <a:r>
              <a:rPr lang="en-US" sz="2000" dirty="0" smtClean="0"/>
              <a:t>Conditionality</a:t>
            </a:r>
            <a:endParaRPr lang="he-IL" sz="2000" dirty="0" smtClean="0"/>
          </a:p>
          <a:p>
            <a:r>
              <a:rPr lang="he-IL" sz="2000" dirty="0" smtClean="0"/>
              <a:t>לגיטימציה מקוטבת, ציפיות והשענות גוברת עם אפקטיביות </a:t>
            </a:r>
            <a:r>
              <a:rPr lang="he-IL" sz="2000" dirty="0" smtClean="0"/>
              <a:t>יורדת </a:t>
            </a:r>
            <a:r>
              <a:rPr lang="en-US" sz="2000" dirty="0" smtClean="0"/>
              <a:t>less </a:t>
            </a:r>
            <a:r>
              <a:rPr lang="en-US" sz="2000" dirty="0" err="1" smtClean="0"/>
              <a:t>effetivness</a:t>
            </a:r>
            <a:r>
              <a:rPr lang="en-US" sz="2000" dirty="0" smtClean="0"/>
              <a:t> and less legitimacy</a:t>
            </a:r>
            <a:endParaRPr lang="en-US" sz="2000" dirty="0" smtClean="0"/>
          </a:p>
          <a:p>
            <a:r>
              <a:rPr lang="he-IL" sz="2000" dirty="0" smtClean="0"/>
              <a:t>בליל של כלים סותרים וזיג זגים עם שיח מבולבל בין שמאל וימין </a:t>
            </a:r>
            <a:r>
              <a:rPr lang="en-US" sz="2000" dirty="0" smtClean="0"/>
              <a:t>chaotic discourse changing fashions </a:t>
            </a:r>
            <a:endParaRPr lang="he-IL" sz="2000" dirty="0" smtClean="0"/>
          </a:p>
          <a:p>
            <a:r>
              <a:rPr lang="he-IL" sz="2000" dirty="0" smtClean="0"/>
              <a:t>אורות ערפל ומשטרי רווחה </a:t>
            </a:r>
            <a:r>
              <a:rPr lang="en-US" sz="2000" dirty="0" smtClean="0"/>
              <a:t>put on the fog lights and welfare regimes</a:t>
            </a:r>
            <a:endParaRPr lang="he-IL" sz="2000" dirty="0" smtClean="0"/>
          </a:p>
          <a:p>
            <a:pPr>
              <a:buNone/>
            </a:pPr>
            <a:endParaRPr lang="he-IL" sz="2000" dirty="0" smtClean="0"/>
          </a:p>
          <a:p>
            <a:endParaRPr lang="he-IL" sz="2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כמה מחשבות על </a:t>
            </a:r>
            <a:r>
              <a:rPr lang="he-IL" sz="4000" dirty="0" smtClean="0"/>
              <a:t>ישראל </a:t>
            </a:r>
            <a:r>
              <a:rPr lang="en-US" sz="4000" dirty="0" smtClean="0"/>
              <a:t>some thoughts concerning </a:t>
            </a:r>
            <a:r>
              <a:rPr lang="en-US" sz="4000" dirty="0" smtClean="0"/>
              <a:t>Israel and the world   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מה יהיה </a:t>
            </a:r>
            <a:r>
              <a:rPr lang="he-IL" sz="2000" dirty="0" smtClean="0"/>
              <a:t>אחרי 18 </a:t>
            </a:r>
            <a:r>
              <a:rPr lang="he-IL" sz="2000" dirty="0" smtClean="0"/>
              <a:t>שנות צמיחה </a:t>
            </a:r>
            <a:r>
              <a:rPr lang="he-IL" sz="2000" dirty="0" smtClean="0"/>
              <a:t>רצופות </a:t>
            </a:r>
            <a:r>
              <a:rPr lang="en-US" sz="2000" dirty="0" smtClean="0"/>
              <a:t>dependence on growth</a:t>
            </a:r>
            <a:endParaRPr lang="he-IL" sz="2000" dirty="0" smtClean="0"/>
          </a:p>
          <a:p>
            <a:pPr marL="0" indent="0">
              <a:buNone/>
            </a:pPr>
            <a:endParaRPr lang="he-IL" sz="2000" dirty="0" smtClean="0"/>
          </a:p>
          <a:p>
            <a:r>
              <a:rPr lang="he-IL" sz="2000" dirty="0" smtClean="0"/>
              <a:t>איך להתמודד עם שונות, דינמיות, שדות חדשים, הגדרת אזרחות </a:t>
            </a:r>
            <a:r>
              <a:rPr lang="he-IL" sz="2000" dirty="0" smtClean="0"/>
              <a:t>משתנה </a:t>
            </a:r>
            <a:r>
              <a:rPr lang="en-US" sz="2000" dirty="0" smtClean="0"/>
              <a:t>addressing complexity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מערכת של מאה 20 בסביבה דינמית של מאה 21</a:t>
            </a:r>
          </a:p>
          <a:p>
            <a:endParaRPr lang="he-IL" sz="2000" dirty="0" smtClean="0"/>
          </a:p>
          <a:p>
            <a:r>
              <a:rPr lang="he-IL" sz="2000" dirty="0" smtClean="0"/>
              <a:t>הקשר בין זהות לבין בטחון סוציאלי </a:t>
            </a:r>
            <a:r>
              <a:rPr lang="en-US" sz="2000" dirty="0" smtClean="0"/>
              <a:t>identity and those who profit most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המעמד הבינוני ובטחון </a:t>
            </a:r>
            <a:r>
              <a:rPr lang="he-IL" sz="2000" dirty="0" smtClean="0"/>
              <a:t>סוציאלי </a:t>
            </a:r>
            <a:r>
              <a:rPr lang="en-US" sz="2000" dirty="0" smtClean="0"/>
              <a:t>the missing middle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הערכים הקבועים והפרדתם מצורות הפעלה של בטחון </a:t>
            </a:r>
            <a:r>
              <a:rPr lang="he-IL" sz="2000" dirty="0" smtClean="0"/>
              <a:t>סוציאלי </a:t>
            </a:r>
            <a:r>
              <a:rPr lang="en-US" sz="2000" dirty="0" smtClean="0"/>
              <a:t>timeless core values and changes in implementation</a:t>
            </a:r>
            <a:endParaRPr lang="he-IL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שלוש חלופות פוליטיות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כלכלת שוק ניאו </a:t>
            </a:r>
            <a:r>
              <a:rPr lang="he-IL" sz="2000" dirty="0" smtClean="0"/>
              <a:t>ליבראלית </a:t>
            </a:r>
            <a:r>
              <a:rPr lang="en-US" sz="2000" dirty="0" smtClean="0"/>
              <a:t>neo liberalism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חזרה אל הממשלה הגדולה ומדינת </a:t>
            </a:r>
            <a:r>
              <a:rPr lang="he-IL" sz="2000" dirty="0" smtClean="0"/>
              <a:t>הלאום </a:t>
            </a:r>
            <a:r>
              <a:rPr lang="en-US" sz="2000" dirty="0" smtClean="0"/>
              <a:t>big government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הדרך </a:t>
            </a:r>
            <a:r>
              <a:rPr lang="he-IL" sz="2000" dirty="0" smtClean="0"/>
              <a:t>השלישית </a:t>
            </a:r>
            <a:r>
              <a:rPr lang="en-US" sz="2000" dirty="0" smtClean="0"/>
              <a:t>third way</a:t>
            </a:r>
            <a:endParaRPr lang="he-IL" sz="2000" dirty="0" smtClean="0"/>
          </a:p>
          <a:p>
            <a:pPr>
              <a:buNone/>
            </a:pPr>
            <a:endParaRPr lang="he-IL" sz="2000" dirty="0" smtClean="0"/>
          </a:p>
          <a:p>
            <a:r>
              <a:rPr lang="he-IL" sz="2000" dirty="0" smtClean="0"/>
              <a:t>חלופה מדיניות אקלקטית ופוליטיזציה. </a:t>
            </a:r>
            <a:r>
              <a:rPr lang="en-US" sz="2000" dirty="0" smtClean="0"/>
              <a:t>Muddle through and </a:t>
            </a:r>
            <a:r>
              <a:rPr lang="en-US" sz="2000" dirty="0" err="1" smtClean="0"/>
              <a:t>politization</a:t>
            </a:r>
            <a:endParaRPr lang="he-IL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הגרסא הישראלית של משבר מדינת הרווחה הקיינסיאנית: הנחות יסוד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פרספקטיבה היסטורית</a:t>
            </a:r>
          </a:p>
          <a:p>
            <a:endParaRPr lang="he-IL" sz="2000" dirty="0" smtClean="0"/>
          </a:p>
          <a:p>
            <a:r>
              <a:rPr lang="he-IL" sz="2000" dirty="0" smtClean="0"/>
              <a:t>פרספקטיבה השוואתית</a:t>
            </a:r>
          </a:p>
          <a:p>
            <a:endParaRPr lang="he-IL" sz="2000" dirty="0" smtClean="0"/>
          </a:p>
          <a:p>
            <a:r>
              <a:rPr lang="en-US" sz="2000" dirty="0" smtClean="0"/>
              <a:t>New Institutionalism</a:t>
            </a:r>
          </a:p>
          <a:p>
            <a:endParaRPr lang="he-IL" sz="2000" dirty="0" smtClean="0"/>
          </a:p>
          <a:p>
            <a:r>
              <a:rPr lang="he-IL" sz="2000" dirty="0" smtClean="0"/>
              <a:t>מדינה –חברה</a:t>
            </a:r>
          </a:p>
          <a:p>
            <a:endParaRPr lang="he-IL" sz="2000" dirty="0" smtClean="0"/>
          </a:p>
          <a:p>
            <a:r>
              <a:rPr lang="he-IL" sz="2000" dirty="0" smtClean="0"/>
              <a:t>מורכבות</a:t>
            </a:r>
          </a:p>
          <a:p>
            <a:endParaRPr lang="he-IL" sz="2000" dirty="0" smtClean="0"/>
          </a:p>
          <a:p>
            <a:r>
              <a:rPr lang="he-IL" sz="2000" dirty="0" smtClean="0"/>
              <a:t>מקורות השראה לדין בהקשר מדיניות ציבורית</a:t>
            </a:r>
            <a:endParaRPr lang="he-I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בין מדיניות חברתית ומדינת רווחה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Social policy and the welfare state   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he-IL" sz="2000" dirty="0" smtClean="0"/>
              <a:t>שתי מטאפורות ושני עקרונות</a:t>
            </a:r>
            <a:r>
              <a:rPr lang="en-US" sz="2000" dirty="0" smtClean="0"/>
              <a:t> two metaphors  and two principles  </a:t>
            </a:r>
            <a:r>
              <a:rPr lang="he-IL" sz="2000" dirty="0" smtClean="0"/>
              <a:t>:</a:t>
            </a:r>
          </a:p>
          <a:p>
            <a:pPr algn="just"/>
            <a:endParaRPr lang="he-IL" sz="2000" dirty="0" smtClean="0"/>
          </a:p>
          <a:p>
            <a:pPr algn="just"/>
            <a:r>
              <a:rPr lang="he-IL" sz="2000" dirty="0" smtClean="0"/>
              <a:t>מעריסה עד הקבר</a:t>
            </a:r>
            <a:r>
              <a:rPr lang="en-US" sz="2000" dirty="0" smtClean="0"/>
              <a:t> cradle to grave </a:t>
            </a:r>
            <a:endParaRPr lang="he-IL" sz="2000" dirty="0" smtClean="0"/>
          </a:p>
          <a:p>
            <a:pPr algn="just"/>
            <a:endParaRPr lang="he-IL" sz="2000" dirty="0" smtClean="0"/>
          </a:p>
          <a:p>
            <a:pPr algn="just"/>
            <a:r>
              <a:rPr lang="he-IL" sz="2000" dirty="0" smtClean="0"/>
              <a:t>רשת ביטחון</a:t>
            </a:r>
            <a:r>
              <a:rPr lang="en-US" sz="2000" dirty="0" smtClean="0"/>
              <a:t> safety net </a:t>
            </a:r>
            <a:endParaRPr lang="he-IL" sz="2000" dirty="0" smtClean="0"/>
          </a:p>
          <a:p>
            <a:pPr algn="just"/>
            <a:endParaRPr lang="he-IL" sz="2000" dirty="0" smtClean="0"/>
          </a:p>
          <a:p>
            <a:pPr algn="just"/>
            <a:r>
              <a:rPr lang="he-IL" sz="2000" dirty="0" smtClean="0"/>
              <a:t>תשלומים אוניברסאליים</a:t>
            </a:r>
            <a:r>
              <a:rPr lang="en-US" sz="2000" dirty="0" smtClean="0"/>
              <a:t> universality principle </a:t>
            </a:r>
            <a:endParaRPr lang="he-IL" sz="2000" dirty="0" smtClean="0"/>
          </a:p>
          <a:p>
            <a:pPr algn="just"/>
            <a:endParaRPr lang="he-IL" sz="2000" dirty="0" smtClean="0"/>
          </a:p>
          <a:p>
            <a:pPr algn="just"/>
            <a:r>
              <a:rPr lang="he-IL" sz="2000" dirty="0" smtClean="0"/>
              <a:t>מינימום לקיום</a:t>
            </a:r>
            <a:r>
              <a:rPr lang="en-US" sz="2000" dirty="0" smtClean="0"/>
              <a:t> minimum living wage </a:t>
            </a:r>
            <a:endParaRPr lang="he-IL" sz="20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מדיניות חברתית לפני קום המדינה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 smtClean="0"/>
              <a:t>למה זה חשוב ? הדוגמא של בריאות ומבנה עומק</a:t>
            </a:r>
          </a:p>
          <a:p>
            <a:endParaRPr lang="he-IL" sz="2000" dirty="0" smtClean="0"/>
          </a:p>
          <a:p>
            <a:r>
              <a:rPr lang="he-IL" sz="2000" dirty="0" smtClean="0"/>
              <a:t>התפתחות לאומית</a:t>
            </a:r>
          </a:p>
          <a:p>
            <a:endParaRPr lang="he-IL" sz="2000" dirty="0" smtClean="0"/>
          </a:p>
          <a:p>
            <a:r>
              <a:rPr lang="he-IL" sz="2000" dirty="0" smtClean="0"/>
              <a:t>ממעמד לעם וההסתדרות</a:t>
            </a:r>
          </a:p>
          <a:p>
            <a:endParaRPr lang="he-IL" sz="2000" dirty="0" smtClean="0"/>
          </a:p>
          <a:p>
            <a:r>
              <a:rPr lang="he-IL" sz="2000" dirty="0" smtClean="0"/>
              <a:t>מוסדות כנסת ישראל</a:t>
            </a:r>
          </a:p>
          <a:p>
            <a:endParaRPr lang="he-IL" sz="2000" dirty="0" smtClean="0"/>
          </a:p>
          <a:p>
            <a:r>
              <a:rPr lang="he-IL" sz="2000" dirty="0" smtClean="0"/>
              <a:t>תחרות פוליטית</a:t>
            </a:r>
          </a:p>
          <a:p>
            <a:endParaRPr lang="he-IL" sz="2000" dirty="0" smtClean="0"/>
          </a:p>
          <a:p>
            <a:r>
              <a:rPr lang="he-IL" sz="2000" dirty="0" smtClean="0"/>
              <a:t>לנדמנשאפטים וקהילות</a:t>
            </a:r>
          </a:p>
          <a:p>
            <a:endParaRPr lang="he-IL" sz="2000" dirty="0" smtClean="0"/>
          </a:p>
          <a:p>
            <a:r>
              <a:rPr lang="he-IL" sz="2000" dirty="0" smtClean="0"/>
              <a:t>פילאנטרופיה יהודית</a:t>
            </a:r>
          </a:p>
          <a:p>
            <a:endParaRPr lang="he-IL" sz="2000" dirty="0" smtClean="0"/>
          </a:p>
          <a:p>
            <a:r>
              <a:rPr lang="he-IL" sz="2000" dirty="0" smtClean="0"/>
              <a:t>חולשת שלטון המנדט</a:t>
            </a:r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הרקע במעבר מיישוב למדינה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לחץ העלייה ההמונית ותוצאות המלחמה</a:t>
            </a:r>
          </a:p>
          <a:p>
            <a:r>
              <a:rPr lang="he-IL" sz="2000" dirty="0" smtClean="0"/>
              <a:t>רציפות ומעמד ההסתדרות</a:t>
            </a:r>
          </a:p>
          <a:p>
            <a:r>
              <a:rPr lang="he-IL" sz="2000" dirty="0" smtClean="0"/>
              <a:t>תכניות מסודרות של מדינה בדרך</a:t>
            </a:r>
          </a:p>
          <a:p>
            <a:r>
              <a:rPr lang="he-IL" sz="2000" dirty="0" smtClean="0"/>
              <a:t>הקיצוב והצנע</a:t>
            </a:r>
          </a:p>
          <a:p>
            <a:r>
              <a:rPr lang="he-IL" sz="2000" dirty="0" smtClean="0"/>
              <a:t>פרגמטיזם, שמרנות וסולידריות בערבוביה</a:t>
            </a:r>
          </a:p>
          <a:p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גרסא ישראלית שאינה משא ומתן מעמדי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בטוח לאומי: צמיחה הדרגתית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מאפיין של תלאי על תלאי (פשרת הררי חברתית)</a:t>
            </a:r>
          </a:p>
          <a:p>
            <a:endParaRPr lang="he-IL" sz="2000" dirty="0" smtClean="0"/>
          </a:p>
          <a:p>
            <a:r>
              <a:rPr lang="he-IL" sz="2000" dirty="0" smtClean="0"/>
              <a:t>מקביל לבניית מערכת הרווחה השיקומית של משרד הביטחון.</a:t>
            </a:r>
          </a:p>
          <a:p>
            <a:endParaRPr lang="he-IL" sz="2000" dirty="0" smtClean="0"/>
          </a:p>
          <a:p>
            <a:r>
              <a:rPr lang="he-IL" sz="2000" dirty="0" smtClean="0"/>
              <a:t>לקראת השענות על מודל </a:t>
            </a:r>
            <a:r>
              <a:rPr lang="he-IL" sz="2000" dirty="0" err="1" smtClean="0"/>
              <a:t>קורפורטיזם</a:t>
            </a:r>
            <a:r>
              <a:rPr lang="he-IL" sz="2000" dirty="0" smtClean="0"/>
              <a:t> </a:t>
            </a:r>
            <a:r>
              <a:rPr lang="en-US" sz="2000" dirty="0" err="1" smtClean="0"/>
              <a:t>Tripartism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he-IL" sz="2000" dirty="0" smtClean="0"/>
              <a:t>זקנה, שאירים ותאונות עבודה. חשש מהשפעה שלילית על מוטיבציה לעבודה.</a:t>
            </a:r>
          </a:p>
          <a:p>
            <a:endParaRPr lang="he-IL" sz="2000" dirty="0" smtClean="0"/>
          </a:p>
          <a:p>
            <a:r>
              <a:rPr lang="he-IL" sz="2000" dirty="0" smtClean="0"/>
              <a:t> </a:t>
            </a:r>
            <a:r>
              <a:rPr lang="en-US" sz="2000" dirty="0" smtClean="0"/>
              <a:t>Commodification Decommodification</a:t>
            </a:r>
            <a:r>
              <a:rPr lang="he-IL" sz="2000" dirty="0" smtClean="0"/>
              <a:t> כאוריינטציה.</a:t>
            </a:r>
          </a:p>
          <a:p>
            <a:endParaRPr lang="he-IL" sz="2000" dirty="0" smtClean="0"/>
          </a:p>
          <a:p>
            <a:r>
              <a:rPr lang="he-IL" sz="2000" dirty="0" smtClean="0"/>
              <a:t>משולב יעדים לאומיים קליטת עלייה, ילודה, התיישבות, אמביוולנטיות כלפי ערבים.</a:t>
            </a:r>
            <a:endParaRPr lang="en-US" sz="2000" dirty="0" smtClean="0"/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שלהי שנות ה-50 החלשות הנחות היסוד היישוביות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רקע מלחמת סיני, האטה בעלייה, גיוס הון וירידת תחושת החירום.</a:t>
            </a:r>
          </a:p>
          <a:p>
            <a:endParaRPr lang="he-IL" sz="2000" dirty="0" smtClean="0"/>
          </a:p>
          <a:p>
            <a:r>
              <a:rPr lang="he-IL" sz="2000" dirty="0" smtClean="0"/>
              <a:t>דו"ח קליין על העוני וסדר יום חברתי לא פוליטי.</a:t>
            </a:r>
          </a:p>
          <a:p>
            <a:endParaRPr lang="he-IL" sz="2000" dirty="0" smtClean="0"/>
          </a:p>
          <a:p>
            <a:r>
              <a:rPr lang="he-IL" sz="2000" dirty="0" smtClean="0"/>
              <a:t>פרנסות ישראל, תכנון כלכלי ומדיניות עבודה.</a:t>
            </a:r>
          </a:p>
          <a:p>
            <a:endParaRPr lang="he-IL" sz="2000" dirty="0" smtClean="0"/>
          </a:p>
          <a:p>
            <a:r>
              <a:rPr lang="he-IL" sz="2000" dirty="0" smtClean="0"/>
              <a:t>קצבאות נכות ושאלת עדכון.</a:t>
            </a:r>
          </a:p>
          <a:p>
            <a:endParaRPr lang="he-IL" sz="2000" dirty="0" smtClean="0"/>
          </a:p>
          <a:p>
            <a:r>
              <a:rPr lang="he-IL" sz="2000" dirty="0" smtClean="0"/>
              <a:t>פשרה על פנסיות: ניהול הסתדרותי השקעה ממשלתית.</a:t>
            </a:r>
          </a:p>
          <a:p>
            <a:endParaRPr lang="he-IL" sz="2000" dirty="0" smtClean="0"/>
          </a:p>
          <a:p>
            <a:r>
              <a:rPr lang="he-IL" sz="2000" dirty="0" smtClean="0"/>
              <a:t>השינוי התודעתי העמוק: אירועי ואדי </a:t>
            </a:r>
            <a:r>
              <a:rPr lang="he-IL" sz="2000" dirty="0" err="1" smtClean="0"/>
              <a:t>סאליב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מקצועני הרווחה ומיסוד השירותים: אימוץ כמשל. </a:t>
            </a:r>
            <a:endParaRPr lang="he-IL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שנות השישים: מדינת רווחה בדרך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המדינה כשחקן במדיניות החברתית</a:t>
            </a:r>
          </a:p>
          <a:p>
            <a:endParaRPr lang="he-IL" sz="2000" dirty="0" smtClean="0"/>
          </a:p>
          <a:p>
            <a:r>
              <a:rPr lang="he-IL" sz="2000" dirty="0" smtClean="0"/>
              <a:t>קצבאות זקנה מקיפות יותר 1963</a:t>
            </a:r>
          </a:p>
          <a:p>
            <a:endParaRPr lang="he-IL" sz="2000" dirty="0" smtClean="0"/>
          </a:p>
          <a:p>
            <a:r>
              <a:rPr lang="he-IL" sz="2000" dirty="0" smtClean="0"/>
              <a:t>קצבאות ילדים 1965</a:t>
            </a:r>
          </a:p>
          <a:p>
            <a:endParaRPr lang="he-IL" sz="2000" dirty="0" smtClean="0"/>
          </a:p>
          <a:p>
            <a:r>
              <a:rPr lang="he-IL" sz="2000" dirty="0" smtClean="0"/>
              <a:t>דירוגים, ארגוני עובדים ומו"מ מקצועי</a:t>
            </a:r>
          </a:p>
          <a:p>
            <a:endParaRPr lang="he-IL" sz="2000" dirty="0" smtClean="0"/>
          </a:p>
          <a:p>
            <a:r>
              <a:rPr lang="he-IL" sz="2000" dirty="0" smtClean="0"/>
              <a:t>המיתון ויציאה ממנו במלחמת ששת הימים</a:t>
            </a:r>
          </a:p>
          <a:p>
            <a:endParaRPr lang="he-IL" sz="2000" dirty="0" smtClean="0"/>
          </a:p>
          <a:p>
            <a:r>
              <a:rPr lang="he-IL" sz="2000" dirty="0" smtClean="0"/>
              <a:t>השפעות אידיאולוגיות: שמאל אירופאי, ארה"ב מלחמה על עוני ורדיקליזם קהילתי. 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בין הפנתרים להבטחת הכנסה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ועדת כץ: דפוסי פעולתה והמלצותיה</a:t>
            </a:r>
          </a:p>
          <a:p>
            <a:endParaRPr lang="he-IL" sz="2000" dirty="0" smtClean="0"/>
          </a:p>
          <a:p>
            <a:r>
              <a:rPr lang="he-IL" sz="2000" dirty="0" smtClean="0"/>
              <a:t>1971-82קצבאות נכות כללית, אבטלה, ילדים אוניברסאלית, מזונות והשיא הבטחת הכנסה לאחר ניסוי. </a:t>
            </a:r>
          </a:p>
          <a:p>
            <a:endParaRPr lang="he-IL" sz="2000" dirty="0" smtClean="0"/>
          </a:p>
          <a:p>
            <a:r>
              <a:rPr lang="he-IL" sz="2000" dirty="0" smtClean="0"/>
              <a:t>הרבה תכניות קטנות: הגנת עובדים מפירוק. </a:t>
            </a:r>
          </a:p>
          <a:p>
            <a:endParaRPr lang="he-IL" sz="2000" dirty="0" smtClean="0"/>
          </a:p>
          <a:p>
            <a:r>
              <a:rPr lang="he-IL" sz="2000" dirty="0" smtClean="0"/>
              <a:t>סוגיית הצמדה למדד או להכנסה הממוצעת כשאלה ערכית.</a:t>
            </a:r>
          </a:p>
          <a:p>
            <a:endParaRPr lang="he-IL" sz="2000" dirty="0" smtClean="0"/>
          </a:p>
          <a:p>
            <a:r>
              <a:rPr lang="he-IL" sz="2000" dirty="0" smtClean="0"/>
              <a:t>שיקום סטאטוס מול מינימום לקיום.</a:t>
            </a:r>
          </a:p>
          <a:p>
            <a:endParaRPr lang="he-IL" sz="2000" dirty="0" smtClean="0"/>
          </a:p>
          <a:p>
            <a:r>
              <a:rPr lang="he-IL" sz="2000" dirty="0" smtClean="0"/>
              <a:t>1982 השלמת המהלך של הקמת מדינת רווחה ישראלית. </a:t>
            </a:r>
            <a:endParaRPr lang="he-IL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המהפך שלא היה: 1977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רציפות במדיניות</a:t>
            </a:r>
          </a:p>
          <a:p>
            <a:endParaRPr lang="he-IL" sz="2000" dirty="0" smtClean="0"/>
          </a:p>
          <a:p>
            <a:r>
              <a:rPr lang="he-IL" sz="2000" dirty="0" smtClean="0"/>
              <a:t>שיקום שכונות</a:t>
            </a:r>
          </a:p>
          <a:p>
            <a:endParaRPr lang="he-IL" sz="2000" dirty="0" smtClean="0"/>
          </a:p>
          <a:p>
            <a:r>
              <a:rPr lang="he-IL" sz="2000" dirty="0" smtClean="0"/>
              <a:t>קוו חוצה בתוך מפלגות ולא בין ימין ושמאל</a:t>
            </a:r>
          </a:p>
          <a:p>
            <a:endParaRPr lang="he-IL" sz="2000" dirty="0" smtClean="0"/>
          </a:p>
          <a:p>
            <a:r>
              <a:rPr lang="he-IL" sz="2000" dirty="0" smtClean="0"/>
              <a:t>מרכזיות המומחים במדיניות חברתית וביטוח לאומי.</a:t>
            </a:r>
          </a:p>
          <a:p>
            <a:endParaRPr lang="he-IL" sz="2000" dirty="0" smtClean="0"/>
          </a:p>
          <a:p>
            <a:r>
              <a:rPr lang="he-IL" sz="2000" dirty="0" smtClean="0"/>
              <a:t>השיח הציבורי השטחי על מדיניות חברתית</a:t>
            </a:r>
          </a:p>
          <a:p>
            <a:endParaRPr lang="he-IL" sz="2000" dirty="0" smtClean="0"/>
          </a:p>
          <a:p>
            <a:r>
              <a:rPr lang="he-IL" sz="2000" dirty="0" smtClean="0"/>
              <a:t>אתוס ליבראלי אינדיבידואלי חוצה חברתי</a:t>
            </a:r>
          </a:p>
          <a:p>
            <a:endParaRPr lang="he-IL" sz="2000" dirty="0" smtClean="0"/>
          </a:p>
          <a:p>
            <a:r>
              <a:rPr lang="he-IL" sz="2000" dirty="0" smtClean="0"/>
              <a:t>זהות כסוגיה חברתית ולא עוני</a:t>
            </a:r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המסלול המקביל: יציאה מכלכלת בניין אומה כמו קיינסיאנית לכלכלת שוק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תפיסת האוצר ונערי האוצר (פטנקין)</a:t>
            </a:r>
          </a:p>
          <a:p>
            <a:r>
              <a:rPr lang="he-IL" sz="2000" dirty="0" smtClean="0"/>
              <a:t>1985 נקודת מפנה ואתוס כלכלי חברתי חדש</a:t>
            </a:r>
          </a:p>
          <a:p>
            <a:r>
              <a:rPr lang="he-IL" sz="2000" dirty="0" smtClean="0"/>
              <a:t>וועדות ורפורמות מבניות עם יכולת צמצום זכאות מוגבלת (</a:t>
            </a:r>
            <a:r>
              <a:rPr lang="he-IL" sz="2000" dirty="0" err="1" smtClean="0"/>
              <a:t>קוברסקי</a:t>
            </a:r>
            <a:r>
              <a:rPr lang="he-IL" sz="2000" dirty="0" smtClean="0"/>
              <a:t>, בריאות).</a:t>
            </a:r>
          </a:p>
          <a:p>
            <a:r>
              <a:rPr lang="he-IL" sz="2000" dirty="0" smtClean="0"/>
              <a:t>פרדוקס מדינת הרווחה ותנודות כלכליות.</a:t>
            </a:r>
          </a:p>
          <a:p>
            <a:r>
              <a:rPr lang="he-IL" sz="2000" dirty="0" smtClean="0"/>
              <a:t>קליטת עלייה בדגם חדש או בצורה המאששת מדינת רווחה. </a:t>
            </a:r>
          </a:p>
          <a:p>
            <a:r>
              <a:rPr lang="he-IL" sz="2000" dirty="0" smtClean="0"/>
              <a:t>עבודה סוציאלית מתעצבת מחדש ושירותים חברתיים לא מתויגים. </a:t>
            </a:r>
          </a:p>
          <a:p>
            <a:r>
              <a:rPr lang="he-IL" sz="2000" dirty="0" smtClean="0"/>
              <a:t>עבודה ורווחה: האיחוד שלא היה</a:t>
            </a:r>
          </a:p>
          <a:p>
            <a:endParaRPr lang="he-IL" sz="2000" dirty="0" smtClean="0"/>
          </a:p>
          <a:p>
            <a:r>
              <a:rPr lang="he-IL" sz="2000" dirty="0" smtClean="0"/>
              <a:t>המשולש </a:t>
            </a:r>
            <a:r>
              <a:rPr lang="en-US" sz="2000" dirty="0" smtClean="0"/>
              <a:t>provision – conditionality - membership</a:t>
            </a:r>
            <a:r>
              <a:rPr lang="he-IL" sz="2000" dirty="0" smtClean="0"/>
              <a:t> </a:t>
            </a:r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מדינת רווחה ישראלית בעידן גלובאלי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שינוי ערכים וצמיחה גדולה</a:t>
            </a:r>
          </a:p>
          <a:p>
            <a:endParaRPr lang="he-IL" sz="2000" dirty="0" smtClean="0"/>
          </a:p>
          <a:p>
            <a:r>
              <a:rPr lang="he-IL" sz="2000" dirty="0" smtClean="0"/>
              <a:t>רמת סולידריות פחותה (חרדים וערבים)</a:t>
            </a:r>
          </a:p>
          <a:p>
            <a:endParaRPr lang="he-IL" sz="2000" dirty="0" smtClean="0"/>
          </a:p>
          <a:p>
            <a:r>
              <a:rPr lang="he-IL" sz="2000" dirty="0" smtClean="0"/>
              <a:t>מתח פרטי ציבורי</a:t>
            </a:r>
          </a:p>
          <a:p>
            <a:endParaRPr lang="he-IL" sz="2000" dirty="0" smtClean="0"/>
          </a:p>
          <a:p>
            <a:r>
              <a:rPr lang="he-IL" sz="2000" dirty="0" smtClean="0"/>
              <a:t>צמיחה פוליטית וקיצוצים מערכתיים</a:t>
            </a:r>
          </a:p>
          <a:p>
            <a:endParaRPr lang="he-IL" sz="2000" dirty="0" smtClean="0"/>
          </a:p>
          <a:p>
            <a:r>
              <a:rPr lang="he-IL" sz="2000" dirty="0" smtClean="0"/>
              <a:t>קשיי משילות ופופוליזם</a:t>
            </a:r>
          </a:p>
          <a:p>
            <a:endParaRPr lang="he-IL" sz="2000" dirty="0" smtClean="0"/>
          </a:p>
          <a:p>
            <a:r>
              <a:rPr lang="he-IL" sz="2000" dirty="0" smtClean="0"/>
              <a:t>תכנית ויסקונסין כמשל ומשטר הרווחה הישראלי:</a:t>
            </a:r>
          </a:p>
          <a:p>
            <a:pPr>
              <a:buNone/>
            </a:pPr>
            <a:r>
              <a:rPr lang="he-IL" sz="2000" dirty="0" smtClean="0"/>
              <a:t>אנגלוסכסי ? שמרני ? סוציאל דמוקרטי ? קליינטליסטי ? אקלקטי ?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משבר הקפיטליזם וסוף הקונסנזוס של וושינגטון: גרסא ישראלית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מחאת 2011 ואמצע חסר, אמצע לחוץ.</a:t>
            </a:r>
          </a:p>
          <a:p>
            <a:endParaRPr lang="he-IL" sz="2000" dirty="0" smtClean="0"/>
          </a:p>
          <a:p>
            <a:r>
              <a:rPr lang="he-IL" sz="2000" dirty="0" smtClean="0"/>
              <a:t>דגש על </a:t>
            </a:r>
            <a:r>
              <a:rPr lang="en-US" sz="2000" dirty="0" smtClean="0"/>
              <a:t>Comodification</a:t>
            </a:r>
          </a:p>
          <a:p>
            <a:endParaRPr lang="he-IL" sz="2000" dirty="0" smtClean="0"/>
          </a:p>
          <a:p>
            <a:r>
              <a:rPr lang="he-IL" sz="2000" dirty="0" smtClean="0"/>
              <a:t>מעבר למינימום לקיום וירידת אוניבארסליות</a:t>
            </a:r>
          </a:p>
          <a:p>
            <a:endParaRPr lang="he-IL" sz="2000" dirty="0" smtClean="0"/>
          </a:p>
          <a:p>
            <a:r>
              <a:rPr lang="he-IL" sz="2000" dirty="0" smtClean="0"/>
              <a:t>כניסת המזון לשיח של מדינת הרווחה</a:t>
            </a:r>
          </a:p>
          <a:p>
            <a:endParaRPr lang="he-IL" sz="2000" dirty="0" smtClean="0"/>
          </a:p>
          <a:p>
            <a:r>
              <a:rPr lang="he-IL" sz="2000" dirty="0" smtClean="0"/>
              <a:t>צמיחה לא סימטרית של שירותים</a:t>
            </a:r>
          </a:p>
          <a:p>
            <a:endParaRPr lang="he-IL" sz="2000" dirty="0" smtClean="0"/>
          </a:p>
          <a:p>
            <a:r>
              <a:rPr lang="he-IL" sz="2000" dirty="0" smtClean="0"/>
              <a:t>ירידת האמון הציבורי בביטוח לאומי ומדינת הרווחה.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למה אוניברסאליות ?</a:t>
            </a:r>
            <a:r>
              <a:rPr lang="en-US" sz="4000" dirty="0" smtClean="0"/>
              <a:t> Why universalism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טיעון היעילות מול מבחן אמצעים</a:t>
            </a:r>
            <a:r>
              <a:rPr lang="en-US" sz="2000" dirty="0" smtClean="0"/>
              <a:t> means test and </a:t>
            </a:r>
            <a:r>
              <a:rPr lang="en-US" sz="2000" dirty="0" err="1" smtClean="0"/>
              <a:t>efficiancy</a:t>
            </a:r>
            <a:r>
              <a:rPr lang="en-US" sz="2000" dirty="0" smtClean="0"/>
              <a:t>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שיפור מצבו של מעמד הביניים</a:t>
            </a:r>
            <a:r>
              <a:rPr lang="en-US" sz="2000" dirty="0" smtClean="0"/>
              <a:t>elevating  the lower middle class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en-US" sz="2000" dirty="0" smtClean="0"/>
              <a:t>Services for the poor are poor services</a:t>
            </a:r>
          </a:p>
          <a:p>
            <a:endParaRPr lang="en-US" sz="2000" dirty="0" smtClean="0"/>
          </a:p>
          <a:p>
            <a:r>
              <a:rPr lang="he-IL" sz="2000" dirty="0" smtClean="0"/>
              <a:t>מניעת תיוג והפללה</a:t>
            </a:r>
            <a:r>
              <a:rPr lang="en-US" sz="2000" dirty="0" smtClean="0"/>
              <a:t> criminalization risk </a:t>
            </a:r>
            <a:endParaRPr lang="he-IL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נושאי רווחה: עבודה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sz="2900" dirty="0" smtClean="0"/>
              <a:t>המאבק ההסתדרותי על לשכות העבודה</a:t>
            </a:r>
          </a:p>
          <a:p>
            <a:r>
              <a:rPr lang="he-IL" sz="2900" dirty="0" smtClean="0"/>
              <a:t>הלאמת שירות התעסוקה.</a:t>
            </a:r>
          </a:p>
          <a:p>
            <a:r>
              <a:rPr lang="he-IL" sz="2900" dirty="0" smtClean="0"/>
              <a:t>החינוך המקצועי, ההנדסאים וההכשרה המקצועית</a:t>
            </a:r>
          </a:p>
          <a:p>
            <a:r>
              <a:rPr lang="he-IL" sz="2900" dirty="0" smtClean="0"/>
              <a:t>שילומים, פיתוח תעשייתי "מן השירותים אל הייצור".</a:t>
            </a:r>
          </a:p>
          <a:p>
            <a:r>
              <a:rPr lang="he-IL" sz="2900" dirty="0" smtClean="0"/>
              <a:t>הכשרה לקראת מהפכת ההשכלה הגבוהה והסבה מקצועית.</a:t>
            </a:r>
          </a:p>
          <a:p>
            <a:r>
              <a:rPr lang="he-IL" sz="2900" dirty="0" smtClean="0"/>
              <a:t>מעבר למדיניות ביקוש במאקרו (היצע  ביקוש הגדרה נבדלת במדיניות עבודה).</a:t>
            </a:r>
          </a:p>
          <a:p>
            <a:r>
              <a:rPr lang="he-IL" sz="2900" dirty="0" smtClean="0"/>
              <a:t>הדגש במדיניות על קבוצות זהות ועולים.</a:t>
            </a:r>
          </a:p>
          <a:p>
            <a:r>
              <a:rPr lang="he-IL" sz="2900" dirty="0" smtClean="0"/>
              <a:t>הכישלון המוסדי ומדיניות עבודה חלולה: שקיעת שירות התעסוקה והאגף להכשרה מקצועית. בעיה מבנית ? כשלון משילות ? </a:t>
            </a:r>
          </a:p>
          <a:p>
            <a:r>
              <a:rPr lang="he-IL" sz="2900" dirty="0" smtClean="0"/>
              <a:t>האוצר מביא את ויסקונסין ולידת </a:t>
            </a:r>
            <a:r>
              <a:rPr lang="en-US" sz="2900" dirty="0" smtClean="0"/>
              <a:t>Active labour market policy</a:t>
            </a:r>
          </a:p>
          <a:p>
            <a:r>
              <a:rPr lang="en-US" sz="2900" dirty="0" smtClean="0"/>
              <a:t>Employability </a:t>
            </a:r>
            <a:r>
              <a:rPr lang="he-IL" sz="2900" dirty="0" smtClean="0"/>
              <a:t> ושיח שוק העבודה החדש בעירוב גישה מצמצמת של שיעור השתתפות.</a:t>
            </a:r>
          </a:p>
          <a:p>
            <a:r>
              <a:rPr lang="he-IL" sz="2900" dirty="0" smtClean="0"/>
              <a:t>קקופוניה ופיגור עמוק של משילות בשוק העבודה.  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נושא רווחה: בריאות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2600" dirty="0" smtClean="0"/>
              <a:t>מבנה העומק היישובי:</a:t>
            </a:r>
          </a:p>
          <a:p>
            <a:r>
              <a:rPr lang="he-IL" sz="2600" dirty="0" smtClean="0"/>
              <a:t>בתי חולים קהילתיים.</a:t>
            </a:r>
          </a:p>
          <a:p>
            <a:r>
              <a:rPr lang="he-IL" sz="2600" dirty="0" smtClean="0"/>
              <a:t>בתי חולים הסתדרותיים.</a:t>
            </a:r>
          </a:p>
          <a:p>
            <a:r>
              <a:rPr lang="he-IL" sz="2600" dirty="0" smtClean="0"/>
              <a:t>קופת חולים דומיננטית עם תחרות פוליטית.</a:t>
            </a:r>
          </a:p>
          <a:p>
            <a:r>
              <a:rPr lang="he-IL" sz="2600" dirty="0" smtClean="0"/>
              <a:t>רפואה פרטית. </a:t>
            </a:r>
          </a:p>
          <a:p>
            <a:r>
              <a:rPr lang="he-IL" sz="2600" dirty="0" smtClean="0"/>
              <a:t>בריאות הציבור מתפתחת מפילנתרופיה ובניין אומה.</a:t>
            </a:r>
          </a:p>
          <a:p>
            <a:r>
              <a:rPr lang="he-IL" sz="2600" dirty="0" smtClean="0"/>
              <a:t>חירום, פוליטיקה וקליטת עלייה מעצבים דחיית הכרעות לאומיות בכיוון ממלכתי.</a:t>
            </a:r>
          </a:p>
          <a:p>
            <a:r>
              <a:rPr lang="he-IL" sz="2600" dirty="0" smtClean="0"/>
              <a:t>ההכרעה הגדולה ב-1995 עם חקיקת חוק ביטוח בריאות ממלכתי. </a:t>
            </a:r>
          </a:p>
          <a:p>
            <a:r>
              <a:rPr lang="he-IL" sz="2600" dirty="0" smtClean="0"/>
              <a:t>השאיפה איזונים בין פרטי לבין ציבורי, שמירה על תמריצי התייעלות, עדכון דמוגרפי וטכנולוגי, מדרגות שירות לפי ציבורי מוחלט, ביטוחי רחב ופרטי.</a:t>
            </a:r>
          </a:p>
          <a:p>
            <a:r>
              <a:rPr lang="he-IL" sz="2600" dirty="0" smtClean="0"/>
              <a:t>הגדלת ההוצאה של משקי בית וההוצאה הלאומית.</a:t>
            </a:r>
          </a:p>
          <a:p>
            <a:r>
              <a:rPr lang="he-IL" sz="2600" dirty="0" smtClean="0"/>
              <a:t>20 שנה אחרי : מודל מתפקד על סף משבר. </a:t>
            </a:r>
          </a:p>
          <a:p>
            <a:endParaRPr lang="he-IL" dirty="0" smtClean="0"/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הבריאות כמטאפורה למדינת הרווחה הישראלית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מערכת הבריאות בישראל מאריכה את החיים ומוציאה את הנשמה (פרופסור ברבש)</a:t>
            </a:r>
          </a:p>
          <a:p>
            <a:endParaRPr lang="he-IL" sz="2000" dirty="0" smtClean="0"/>
          </a:p>
          <a:p>
            <a:r>
              <a:rPr lang="he-IL" sz="2000" dirty="0" smtClean="0"/>
              <a:t>שינוי ערכים </a:t>
            </a:r>
          </a:p>
          <a:p>
            <a:endParaRPr lang="he-IL" sz="2000" dirty="0" smtClean="0"/>
          </a:p>
          <a:p>
            <a:r>
              <a:rPr lang="he-IL" sz="2000" dirty="0" smtClean="0"/>
              <a:t>גיוון במצבי חיים וקיטוב כלכלי חברתי</a:t>
            </a:r>
          </a:p>
          <a:p>
            <a:endParaRPr lang="he-IL" sz="2000" dirty="0" smtClean="0"/>
          </a:p>
          <a:p>
            <a:r>
              <a:rPr lang="he-IL" sz="2000" dirty="0" smtClean="0"/>
              <a:t>ירידת ההסכמה החברתית </a:t>
            </a:r>
          </a:p>
          <a:p>
            <a:endParaRPr lang="he-IL" sz="2000" dirty="0" smtClean="0"/>
          </a:p>
          <a:p>
            <a:r>
              <a:rPr lang="he-IL" sz="2000" dirty="0" smtClean="0"/>
              <a:t>המוביליות של דור </a:t>
            </a:r>
            <a:r>
              <a:rPr lang="en-US" sz="2000" dirty="0" smtClean="0"/>
              <a:t>Y</a:t>
            </a:r>
            <a:r>
              <a:rPr lang="he-IL" sz="2000" dirty="0" smtClean="0"/>
              <a:t> וקבוצות זהות</a:t>
            </a:r>
          </a:p>
          <a:p>
            <a:endParaRPr lang="he-IL" sz="2000" dirty="0" smtClean="0"/>
          </a:p>
          <a:p>
            <a:r>
              <a:rPr lang="he-IL" sz="2000" dirty="0" smtClean="0"/>
              <a:t>משבר כלכלי עתידי ויכולת הויסות של קונפליקטים או צרכים</a:t>
            </a:r>
            <a:endParaRPr lang="he-I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הגיונות ודמיונות מדינת הרווחה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imagining the welfare state logic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הדמיון של ביטוח קולקטיבי </a:t>
            </a:r>
            <a:r>
              <a:rPr lang="en-US" sz="2000" dirty="0" smtClean="0"/>
              <a:t> collective insurance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השקפת הזכויות החברתיות </a:t>
            </a:r>
            <a:r>
              <a:rPr lang="en-US" sz="2000" dirty="0" smtClean="0"/>
              <a:t>T.H. Marshall social rights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בניין אומה</a:t>
            </a:r>
            <a:r>
              <a:rPr lang="en-US" sz="2000" dirty="0" smtClean="0"/>
              <a:t> nation building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חשש מקומוניזם</a:t>
            </a:r>
            <a:r>
              <a:rPr lang="en-US" sz="2000" dirty="0" smtClean="0"/>
              <a:t> the communist challenge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דיפרנציאציה במעמד הפועלים</a:t>
            </a:r>
            <a:r>
              <a:rPr lang="en-US" sz="2000" dirty="0" smtClean="0"/>
              <a:t> differentiation in the working class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אינרציה בירוקראטית</a:t>
            </a:r>
            <a:r>
              <a:rPr lang="en-US" sz="2000" dirty="0" smtClean="0"/>
              <a:t> bureaucratic  expansion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חיילים משוחררים וטראומה של דה מוביליזציה</a:t>
            </a:r>
            <a:r>
              <a:rPr lang="en-US" sz="2000" dirty="0" smtClean="0"/>
              <a:t> demobilization  after wars </a:t>
            </a:r>
            <a:endParaRPr lang="he-I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ההקשר </a:t>
            </a:r>
            <a:r>
              <a:rPr lang="he-IL" dirty="0" err="1" smtClean="0"/>
              <a:t>הקיינסיאני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Keynesian context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יכולת לווסת את המשברים של הקפיטליזם</a:t>
            </a:r>
            <a:r>
              <a:rPr lang="en-US" sz="2000" dirty="0" smtClean="0"/>
              <a:t> taming the capitalism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דמיון שליטה על מופעים חברתיים ורגולציה</a:t>
            </a:r>
            <a:r>
              <a:rPr lang="en-US" sz="2000" dirty="0" smtClean="0"/>
              <a:t>controlling  social problems  </a:t>
            </a:r>
            <a:endParaRPr lang="he-IL" sz="2000" dirty="0" smtClean="0"/>
          </a:p>
          <a:p>
            <a:pPr marL="0" indent="0">
              <a:buNone/>
            </a:pPr>
            <a:endParaRPr lang="he-IL" sz="2000" dirty="0" smtClean="0"/>
          </a:p>
          <a:p>
            <a:r>
              <a:rPr lang="he-IL" sz="2000" dirty="0" smtClean="0"/>
              <a:t>מיסוי וחלוקה מחדש</a:t>
            </a:r>
            <a:r>
              <a:rPr lang="en-US" sz="2000" dirty="0"/>
              <a:t> </a:t>
            </a:r>
            <a:r>
              <a:rPr lang="en-US" sz="2000" dirty="0" smtClean="0"/>
              <a:t>tax and redistribution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התגבשותה של "מדינת הרווחה </a:t>
            </a:r>
            <a:r>
              <a:rPr lang="he-IL" sz="2000" dirty="0" err="1" smtClean="0"/>
              <a:t>הקיינסיאנית</a:t>
            </a:r>
            <a:r>
              <a:rPr lang="he-IL" sz="2000" dirty="0" smtClean="0"/>
              <a:t>"</a:t>
            </a:r>
            <a:r>
              <a:rPr lang="en-US" sz="2000" dirty="0" smtClean="0"/>
              <a:t>the Keynesian welfare state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ממשלה גדולה</a:t>
            </a:r>
            <a:r>
              <a:rPr lang="en-US" sz="2000" dirty="0"/>
              <a:t> </a:t>
            </a:r>
            <a:r>
              <a:rPr lang="en-US" sz="2000" dirty="0" smtClean="0"/>
              <a:t>big government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קיינס, הציונות ועיצוב הכלכלה הישראלית</a:t>
            </a:r>
            <a:r>
              <a:rPr lang="en-US" sz="2000" dirty="0" smtClean="0"/>
              <a:t> Keynesianism comes to Israel  </a:t>
            </a:r>
            <a:endParaRPr lang="he-IL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מבנה ההתערבות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ביטוח לאומי: אוניברסאלי ללא שירותים בעין</a:t>
            </a:r>
            <a:r>
              <a:rPr lang="en-US" sz="2000" dirty="0" smtClean="0"/>
              <a:t> social insurance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עקרון ביטוחי</a:t>
            </a:r>
            <a:r>
              <a:rPr lang="en-US" sz="2000" dirty="0" smtClean="0"/>
              <a:t> insurance principle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הגנה מפני: "מה שעושה הטבע", "מה שעושה מחזור החיים" "מה שעושה שוק העבודה"</a:t>
            </a:r>
          </a:p>
          <a:p>
            <a:r>
              <a:rPr lang="en-US" sz="2000" dirty="0" smtClean="0"/>
              <a:t>Protecting from nature, labour market  and changes over life  </a:t>
            </a:r>
            <a:endParaRPr lang="he-IL" sz="2000" dirty="0" smtClean="0"/>
          </a:p>
          <a:p>
            <a:pPr>
              <a:buNone/>
            </a:pPr>
            <a:endParaRPr lang="he-IL" sz="2000" dirty="0" smtClean="0"/>
          </a:p>
          <a:p>
            <a:pPr>
              <a:buNone/>
            </a:pPr>
            <a:endParaRPr lang="he-IL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מערכת נלווית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other pillars of the welfare state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מדיניות שיכון: חזקת בעלות, דיור ציבורי ושכירות</a:t>
            </a:r>
            <a:r>
              <a:rPr lang="en-US" sz="2000" dirty="0" smtClean="0"/>
              <a:t> housing policy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מדיניות בריאות: רופא משפחה במרפאות ובריאות הציבור</a:t>
            </a:r>
            <a:r>
              <a:rPr lang="en-US" sz="2000" dirty="0" smtClean="0"/>
              <a:t> health policy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מדיניות עבודה: תיווך לשוק העבודה, שיפור ההון האנושי, חינוך מקצועי וחקיקת עבודה</a:t>
            </a:r>
            <a:r>
              <a:rPr lang="en-US" sz="2000" dirty="0" smtClean="0"/>
              <a:t> labour policy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מדיניות חינוך: סוציאליזציה לשוק העבודה</a:t>
            </a:r>
            <a:r>
              <a:rPr lang="en-US" sz="2000" dirty="0" smtClean="0"/>
              <a:t> educational policy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שירותים אישיים חברתיים: מי שנופל מחוץ לשירותים ומערכת הביטוח הסוציאלי</a:t>
            </a:r>
            <a:endParaRPr lang="en-US" sz="2000" dirty="0" smtClean="0"/>
          </a:p>
          <a:p>
            <a:r>
              <a:rPr lang="en-US" sz="2000" dirty="0" smtClean="0"/>
              <a:t>Social services (for the no good in the beginning)</a:t>
            </a:r>
            <a:endParaRPr lang="he-IL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למה זה עבד עוד יותר טוב ממה שציפו ?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optimism of first generation success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 עבד יותר טוב במובן של השגת סולידריות חברתית</a:t>
            </a:r>
            <a:r>
              <a:rPr lang="en-US" sz="2000" dirty="0" smtClean="0"/>
              <a:t> achieving solidarity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/>
              <a:t> </a:t>
            </a:r>
            <a:r>
              <a:rPr lang="he-IL" sz="2000" dirty="0" smtClean="0"/>
              <a:t>שילוב של מיסוי וקצבאות צמצם פערי רמת חיים</a:t>
            </a:r>
            <a:r>
              <a:rPr lang="en-US" sz="2000" dirty="0" smtClean="0"/>
              <a:t> average living standards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שיעורי צמיחה גבוהים ב- </a:t>
            </a:r>
            <a:r>
              <a:rPr lang="en-US" sz="2000" dirty="0" smtClean="0"/>
              <a:t>Reconstruction</a:t>
            </a:r>
            <a:r>
              <a:rPr lang="he-IL" sz="2000" dirty="0" smtClean="0"/>
              <a:t>.</a:t>
            </a:r>
            <a:r>
              <a:rPr lang="en-US" sz="2000" dirty="0" smtClean="0"/>
              <a:t> Constant growth 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משולש קורפרטיבי: מעסיקים-ממשלה-ארגוני עובדים</a:t>
            </a:r>
            <a:r>
              <a:rPr lang="en-US" sz="2000" dirty="0" smtClean="0"/>
              <a:t> corporatist model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 אינטרסים של חקלאות ומעמד בינוני</a:t>
            </a:r>
            <a:r>
              <a:rPr lang="en-US" sz="2000" dirty="0" smtClean="0"/>
              <a:t>agriculture and the middle class </a:t>
            </a:r>
            <a:r>
              <a:rPr lang="he-IL" sz="2000" dirty="0" smtClean="0"/>
              <a:t> </a:t>
            </a:r>
          </a:p>
          <a:p>
            <a:endParaRPr lang="he-IL" sz="2000" dirty="0" smtClean="0"/>
          </a:p>
          <a:p>
            <a:r>
              <a:rPr lang="he-IL" sz="2000" dirty="0" smtClean="0"/>
              <a:t>חיפוש אחר יציבות פוליטית וביטחון כלכלי</a:t>
            </a:r>
            <a:r>
              <a:rPr lang="en-US" sz="2000" dirty="0" smtClean="0"/>
              <a:t> the ethos of security vs risk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התפתחות תחומי דעת מלווים.</a:t>
            </a:r>
            <a:r>
              <a:rPr lang="en-US" sz="2000" dirty="0" smtClean="0"/>
              <a:t> New professions and academic fields </a:t>
            </a:r>
            <a:endParaRPr lang="he-IL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אי נחת מוקדם ממדינת הרווחה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early discontent of the welfare state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קושי עם בעיות חברתיות עקשניות ואפקטיביות.</a:t>
            </a:r>
            <a:r>
              <a:rPr lang="en-US" sz="2000" dirty="0" smtClean="0"/>
              <a:t>stubborn  social problems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פמיניסטיות ומדינת הרווחה </a:t>
            </a:r>
            <a:r>
              <a:rPr lang="he-IL" sz="2000" dirty="0" err="1" smtClean="0"/>
              <a:t>הפאטריאכלית</a:t>
            </a:r>
            <a:r>
              <a:rPr lang="he-IL" sz="2000" dirty="0" smtClean="0"/>
              <a:t>.</a:t>
            </a:r>
            <a:r>
              <a:rPr lang="en-US" sz="2000" dirty="0" smtClean="0"/>
              <a:t> The feminist criticism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אי נחת של כלכלנים בהיבט ההתרחבות של שירותים.</a:t>
            </a:r>
            <a:r>
              <a:rPr lang="en-US" sz="2000" dirty="0" smtClean="0"/>
              <a:t> Expansion to limit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אי נחת של פוליטיקאים מאינרציה בירוקרטית.</a:t>
            </a:r>
            <a:r>
              <a:rPr lang="en-US" sz="2000" dirty="0" smtClean="0"/>
              <a:t> Too much red tape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אי נחת ערכי בימין הניאו ליבראלי</a:t>
            </a:r>
            <a:r>
              <a:rPr lang="en-US" sz="2000" dirty="0" smtClean="0"/>
              <a:t> early radical economic liberalism </a:t>
            </a:r>
            <a:endParaRPr lang="he-IL" sz="2000" dirty="0" smtClean="0"/>
          </a:p>
          <a:p>
            <a:pPr>
              <a:buNone/>
            </a:pPr>
            <a:endParaRPr lang="he-IL" sz="28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1861</Words>
  <Application>Microsoft Office PowerPoint</Application>
  <PresentationFormat>On-screen Show (4:3)</PresentationFormat>
  <Paragraphs>363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ערכת נושא Office</vt:lpstr>
      <vt:lpstr>מדיניות חברתית בישראל: עומס יתר, מורכבות גוברת וכרסום בהנחות הפעולה Social policy in Israel complexity and change                          </vt:lpstr>
      <vt:lpstr>בין מדיניות חברתית ומדינת רווחה Social policy and the welfare state    </vt:lpstr>
      <vt:lpstr>למה אוניברסאליות ? Why universalism </vt:lpstr>
      <vt:lpstr>הגיונות ודמיונות מדינת הרווחה imagining the welfare state logic </vt:lpstr>
      <vt:lpstr>ההקשר הקיינסיאני Keynesian context  </vt:lpstr>
      <vt:lpstr>מבנה ההתערבות </vt:lpstr>
      <vt:lpstr>מערכת נלווית the other pillars of the welfare state </vt:lpstr>
      <vt:lpstr>למה זה עבד עוד יותר טוב ממה שציפו ? The optimism of first generation success </vt:lpstr>
      <vt:lpstr>אי נחת מוקדם ממדינת הרווחה early discontent of the welfare state </vt:lpstr>
      <vt:lpstr>שנות השישים: מהפכת הסטודנטים the sixties and post industrial values </vt:lpstr>
      <vt:lpstr>הפסימיות של שנות ה-70: תאצ'ריזם ורייגניזם the rise of Thatcherism and Reaganism </vt:lpstr>
      <vt:lpstr>סימנים למשבר הגדול של מדינת הרווחה הקיינסיאנית לקראת הגלובליזציה the coming of the global crisis</vt:lpstr>
      <vt:lpstr>מדינת הרווחה והגלובליזציה what is the welfare state in an age of…</vt:lpstr>
      <vt:lpstr>שוק עבודה חדש: מה קרה לחברה מבוססת שכר Farewell to wage based society     </vt:lpstr>
      <vt:lpstr>שינויים חברתיים וכלכליים נוספים</vt:lpstr>
      <vt:lpstr>תגובות חברתיות בהקשר בטחון סוציאלי  social responses      </vt:lpstr>
      <vt:lpstr>כמה מחשבות על ישראל some thoughts concerning Israel and the world    </vt:lpstr>
      <vt:lpstr>שלוש חלופות פוליטיות</vt:lpstr>
      <vt:lpstr>הגרסא הישראלית של משבר מדינת הרווחה הקיינסיאנית: הנחות יסוד</vt:lpstr>
      <vt:lpstr>מדיניות חברתית לפני קום המדינה </vt:lpstr>
      <vt:lpstr>הרקע במעבר מיישוב למדינה</vt:lpstr>
      <vt:lpstr>בטוח לאומי: צמיחה הדרגתית </vt:lpstr>
      <vt:lpstr>שלהי שנות ה-50 החלשות הנחות היסוד היישוביות</vt:lpstr>
      <vt:lpstr>שנות השישים: מדינת רווחה בדרך </vt:lpstr>
      <vt:lpstr>בין הפנתרים להבטחת הכנסה </vt:lpstr>
      <vt:lpstr>המהפך שלא היה: 1977</vt:lpstr>
      <vt:lpstr>המסלול המקביל: יציאה מכלכלת בניין אומה כמו קיינסיאנית לכלכלת שוק</vt:lpstr>
      <vt:lpstr>מדינת רווחה ישראלית בעידן גלובאלי</vt:lpstr>
      <vt:lpstr>משבר הקפיטליזם וסוף הקונסנזוס של וושינגטון: גרסא ישראלית</vt:lpstr>
      <vt:lpstr>נושאי רווחה: עבודה</vt:lpstr>
      <vt:lpstr>נושא רווחה: בריאות</vt:lpstr>
      <vt:lpstr>הבריאות כמטאפורה למדינת הרווחה הישראלית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מדינת הרווחה הישראלית במשבר</dc:title>
  <dc:creator>נרי</dc:creator>
  <cp:lastModifiedBy>user</cp:lastModifiedBy>
  <cp:revision>44</cp:revision>
  <dcterms:created xsi:type="dcterms:W3CDTF">2016-04-01T05:33:21Z</dcterms:created>
  <dcterms:modified xsi:type="dcterms:W3CDTF">2021-12-07T08:36:38Z</dcterms:modified>
</cp:coreProperties>
</file>