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2"/>
  </p:handoutMasterIdLst>
  <p:sldIdLst>
    <p:sldId id="256" r:id="rId2"/>
    <p:sldId id="282" r:id="rId3"/>
    <p:sldId id="274" r:id="rId4"/>
    <p:sldId id="271" r:id="rId5"/>
    <p:sldId id="268" r:id="rId6"/>
    <p:sldId id="278" r:id="rId7"/>
    <p:sldId id="279" r:id="rId8"/>
    <p:sldId id="258" r:id="rId9"/>
    <p:sldId id="273" r:id="rId10"/>
    <p:sldId id="259" r:id="rId11"/>
    <p:sldId id="263" r:id="rId12"/>
    <p:sldId id="260" r:id="rId13"/>
    <p:sldId id="257" r:id="rId14"/>
    <p:sldId id="262" r:id="rId15"/>
    <p:sldId id="264" r:id="rId16"/>
    <p:sldId id="272" r:id="rId17"/>
    <p:sldId id="261" r:id="rId18"/>
    <p:sldId id="266" r:id="rId19"/>
    <p:sldId id="280" r:id="rId20"/>
    <p:sldId id="281" r:id="rId21"/>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9DB"/>
    <a:srgbClr val="0C6FE6"/>
    <a:srgbClr val="FFFF99"/>
    <a:srgbClr val="800000"/>
    <a:srgbClr val="4D4D4D"/>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03292" y="0"/>
            <a:ext cx="2984871" cy="500936"/>
          </a:xfrm>
          <a:prstGeom prst="rect">
            <a:avLst/>
          </a:prstGeom>
        </p:spPr>
        <p:txBody>
          <a:bodyPr vert="horz" lIns="96606" tIns="48303" rIns="96606" bIns="48303" rtlCol="1"/>
          <a:lstStyle>
            <a:lvl1pPr algn="r">
              <a:defRPr sz="1300"/>
            </a:lvl1pPr>
          </a:lstStyle>
          <a:p>
            <a:endParaRPr lang="he-IL"/>
          </a:p>
        </p:txBody>
      </p:sp>
      <p:sp>
        <p:nvSpPr>
          <p:cNvPr id="3" name="מציין מיקום של תאריך 2"/>
          <p:cNvSpPr>
            <a:spLocks noGrp="1"/>
          </p:cNvSpPr>
          <p:nvPr>
            <p:ph type="dt" sz="quarter" idx="1"/>
          </p:nvPr>
        </p:nvSpPr>
        <p:spPr>
          <a:xfrm>
            <a:off x="1595" y="0"/>
            <a:ext cx="2984871" cy="500936"/>
          </a:xfrm>
          <a:prstGeom prst="rect">
            <a:avLst/>
          </a:prstGeom>
        </p:spPr>
        <p:txBody>
          <a:bodyPr vert="horz" lIns="96606" tIns="48303" rIns="96606" bIns="48303" rtlCol="1"/>
          <a:lstStyle>
            <a:lvl1pPr algn="l">
              <a:defRPr sz="1300"/>
            </a:lvl1pPr>
          </a:lstStyle>
          <a:p>
            <a:fld id="{F66509E2-746D-4CEA-A886-AAEEBAEA75A2}" type="datetimeFigureOut">
              <a:rPr lang="he-IL" smtClean="0"/>
              <a:pPr/>
              <a:t>ד'/טבת/תשע"ט</a:t>
            </a:fld>
            <a:endParaRPr lang="he-IL"/>
          </a:p>
        </p:txBody>
      </p:sp>
      <p:sp>
        <p:nvSpPr>
          <p:cNvPr id="4" name="מציין מיקום של כותרת תחתונה 3"/>
          <p:cNvSpPr>
            <a:spLocks noGrp="1"/>
          </p:cNvSpPr>
          <p:nvPr>
            <p:ph type="ftr" sz="quarter" idx="2"/>
          </p:nvPr>
        </p:nvSpPr>
        <p:spPr>
          <a:xfrm>
            <a:off x="3903292" y="9516038"/>
            <a:ext cx="2984871" cy="500936"/>
          </a:xfrm>
          <a:prstGeom prst="rect">
            <a:avLst/>
          </a:prstGeom>
        </p:spPr>
        <p:txBody>
          <a:bodyPr vert="horz" lIns="96606" tIns="48303" rIns="96606" bIns="48303" rtlCol="1" anchor="b"/>
          <a:lstStyle>
            <a:lvl1pPr algn="r">
              <a:defRPr sz="1300"/>
            </a:lvl1pPr>
          </a:lstStyle>
          <a:p>
            <a:endParaRPr lang="he-IL"/>
          </a:p>
        </p:txBody>
      </p:sp>
      <p:sp>
        <p:nvSpPr>
          <p:cNvPr id="5" name="מציין מיקום של מספר שקופית 4"/>
          <p:cNvSpPr>
            <a:spLocks noGrp="1"/>
          </p:cNvSpPr>
          <p:nvPr>
            <p:ph type="sldNum" sz="quarter" idx="3"/>
          </p:nvPr>
        </p:nvSpPr>
        <p:spPr>
          <a:xfrm>
            <a:off x="1595" y="9516038"/>
            <a:ext cx="2984871" cy="500936"/>
          </a:xfrm>
          <a:prstGeom prst="rect">
            <a:avLst/>
          </a:prstGeom>
        </p:spPr>
        <p:txBody>
          <a:bodyPr vert="horz" lIns="96606" tIns="48303" rIns="96606" bIns="48303" rtlCol="1" anchor="b"/>
          <a:lstStyle>
            <a:lvl1pPr algn="l">
              <a:defRPr sz="1300"/>
            </a:lvl1pPr>
          </a:lstStyle>
          <a:p>
            <a:fld id="{23E51AF6-6713-4589-9AED-5782FEA7B961}" type="slidenum">
              <a:rPr lang="he-IL" smtClean="0"/>
              <a:pPr/>
              <a:t>‹#›</a:t>
            </a:fld>
            <a:endParaRPr lang="he-IL"/>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ערוך סגנונות טקסט של תבנית בסיס</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או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he-IL"/>
              <a:t>ערוך סגנונות טקסט של תבנית בסיס</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nchor="ct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he-IL"/>
              <a:t>לחץ כדי לערוך סגנון כותרת של תבנית בסיס</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B61BEF0D-F0BB-DE4B-95CE-6DB70DBA9567}" type="datetimeFigureOut">
              <a:rPr lang="en-US" dirty="0"/>
              <a:pPr/>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7000"/>
                <a:hueMod val="92000"/>
                <a:satMod val="169000"/>
                <a:lumMod val="71000"/>
                <a:lumOff val="29000"/>
              </a:schemeClr>
            </a:gs>
            <a:gs pos="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12/12/2018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he.wikipedia.org/wiki/%D7%AA%D7%9C%D7%A4%D7%99%D7%95%D7%AA" TargetMode="External"/><Relationship Id="rId13" Type="http://schemas.openxmlformats.org/officeDocument/2006/relationships/hyperlink" Target="https://he.wikipedia.org/wiki/2016_%D7%91%D7%A1%D7%A4%D7%95%D7%A8%D7%98" TargetMode="External"/><Relationship Id="rId3" Type="http://schemas.openxmlformats.org/officeDocument/2006/relationships/image" Target="../media/image23.png"/><Relationship Id="rId7" Type="http://schemas.openxmlformats.org/officeDocument/2006/relationships/hyperlink" Target="https://he.wikipedia.org/wiki/%D7%A7%D7%98%D7%9E%D7%95%D7%A0%D7%99%D7%9D" TargetMode="External"/><Relationship Id="rId12" Type="http://schemas.openxmlformats.org/officeDocument/2006/relationships/hyperlink" Target="https://he.wikipedia.org/wiki/2015_%D7%91%D7%A1%D7%A4%D7%95%D7%A8%D7%98"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he.wikipedia.org/wiki/%D7%94%D7%A4%D7%95%D7%A2%D7%9C_%D7%A7%D7%98%D7%9E%D7%95%D7%9F_%D7%99%D7%A8%D7%95%D7%A9%D7%9C%D7%99%D7%9D" TargetMode="External"/><Relationship Id="rId11" Type="http://schemas.openxmlformats.org/officeDocument/2006/relationships/hyperlink" Target="https://he.wikipedia.org/wiki/%D7%99%D7%93_%D7%91%D7%99%D7%93:_%D7%94%D7%9E%D7%A8%D7%9B%D7%96_%D7%9C%D7%97%D7%99%D7%A0%D7%95%D7%9A_%D7%99%D7%94%D7%95%D7%93%D7%99_%D7%A2%D7%A8%D7%91%D7%99_%D7%91%D7%99%D7%A9%D7%A8%D7%90%D7%9C" TargetMode="External"/><Relationship Id="rId5" Type="http://schemas.openxmlformats.org/officeDocument/2006/relationships/hyperlink" Target="https://he.wikipedia.org/wiki/%D7%94%D7%95%D7%9E%D7%95%D7%A4%D7%95%D7%91%D7%99%D7%94" TargetMode="External"/><Relationship Id="rId10" Type="http://schemas.openxmlformats.org/officeDocument/2006/relationships/hyperlink" Target="https://he.wikipedia.org/wiki/%D7%94%D7%A2%D7%9C%D7%99%D7%99%D7%94_%D7%9E%D7%90%D7%AA%D7%99%D7%95%D7%A4%D7%99%D7%94" TargetMode="External"/><Relationship Id="rId4" Type="http://schemas.openxmlformats.org/officeDocument/2006/relationships/image" Target="../media/image24.png"/><Relationship Id="rId9" Type="http://schemas.openxmlformats.org/officeDocument/2006/relationships/hyperlink" Target="https://he.wikipedia.org/wiki/%D7%A2%D7%91%D7%A8%D7%99%D7%AA" TargetMode="External"/><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1488;&#1497;&#1513;&#1493;&#1512;%20&#1514;&#1499;&#1504;&#1497;&#1493;&#1514;.pptx"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45000"/>
            <a:extLst>
              <a:ext uri="{28A0092B-C50C-407E-A947-70E740481C1C}">
                <a14:useLocalDpi xmlns:a14="http://schemas.microsoft.com/office/drawing/2010/main" val="0"/>
              </a:ext>
            </a:extLst>
          </a:blip>
          <a:srcRect/>
          <a:stretch>
            <a:fillRect/>
          </a:stretch>
        </p:blipFill>
        <p:spPr bwMode="auto">
          <a:xfrm>
            <a:off x="18107" y="-9052"/>
            <a:ext cx="121549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a:extLst>
              <a:ext uri="{FF2B5EF4-FFF2-40B4-BE49-F238E27FC236}">
                <a16:creationId xmlns:a16="http://schemas.microsoft.com/office/drawing/2014/main" id="{8E31AB22-F687-4CB2-9142-B9BF4BBC2FA7}"/>
              </a:ext>
            </a:extLst>
          </p:cNvPr>
          <p:cNvSpPr>
            <a:spLocks noGrp="1"/>
          </p:cNvSpPr>
          <p:nvPr>
            <p:ph type="title"/>
          </p:nvPr>
        </p:nvSpPr>
        <p:spPr>
          <a:xfrm>
            <a:off x="1066800" y="1104598"/>
            <a:ext cx="10058400" cy="4647467"/>
          </a:xfrm>
        </p:spPr>
        <p:txBody>
          <a:bodyPr>
            <a:noAutofit/>
          </a:bodyPr>
          <a:lstStyle/>
          <a:p>
            <a:pPr algn="ctr"/>
            <a:r>
              <a:rPr lang="he-IL" sz="6000" b="1" dirty="0">
                <a:solidFill>
                  <a:schemeClr val="accent1">
                    <a:lumMod val="60000"/>
                    <a:lumOff val="40000"/>
                  </a:schemeClr>
                </a:solidFill>
                <a:effectLst>
                  <a:outerShdw blurRad="38100" dist="38100" dir="2700000" algn="tl">
                    <a:srgbClr val="000000">
                      <a:alpha val="43137"/>
                    </a:srgbClr>
                  </a:outerShdw>
                </a:effectLst>
              </a:rPr>
              <a:t>אישור </a:t>
            </a:r>
            <a:r>
              <a:rPr lang="he-IL" sz="6000" b="1" dirty="0" smtClean="0">
                <a:solidFill>
                  <a:schemeClr val="accent1">
                    <a:lumMod val="60000"/>
                    <a:lumOff val="40000"/>
                  </a:schemeClr>
                </a:solidFill>
                <a:effectLst>
                  <a:outerShdw blurRad="38100" dist="38100" dir="2700000" algn="tl">
                    <a:srgbClr val="000000">
                      <a:alpha val="43137"/>
                    </a:srgbClr>
                  </a:outerShdw>
                </a:effectLst>
              </a:rPr>
              <a:t>תכניות סיור </a:t>
            </a:r>
            <a:r>
              <a:rPr lang="he-IL" sz="6000" b="1" dirty="0" err="1">
                <a:solidFill>
                  <a:schemeClr val="accent1">
                    <a:lumMod val="60000"/>
                    <a:lumOff val="40000"/>
                  </a:schemeClr>
                </a:solidFill>
                <a:effectLst>
                  <a:outerShdw blurRad="38100" dist="38100" dir="2700000" algn="tl">
                    <a:srgbClr val="000000">
                      <a:alpha val="43137"/>
                    </a:srgbClr>
                  </a:outerShdw>
                </a:effectLst>
              </a:rPr>
              <a:t>בטל"מ</a:t>
            </a:r>
            <a:r>
              <a:rPr lang="he-IL" sz="6600" b="1" dirty="0">
                <a:solidFill>
                  <a:schemeClr val="accent1">
                    <a:lumMod val="60000"/>
                    <a:lumOff val="40000"/>
                  </a:schemeClr>
                </a:solidFill>
                <a:effectLst>
                  <a:outerShdw blurRad="38100" dist="38100" dir="2700000" algn="tl">
                    <a:srgbClr val="000000">
                      <a:alpha val="43137"/>
                    </a:srgbClr>
                  </a:outerShdw>
                </a:effectLst>
              </a:rPr>
              <a:t> </a:t>
            </a:r>
            <a:r>
              <a:rPr lang="he-IL" sz="9600" b="1" dirty="0" smtClean="0">
                <a:solidFill>
                  <a:srgbClr val="0C6FE6"/>
                </a:solidFill>
                <a:effectLst>
                  <a:outerShdw blurRad="38100" dist="38100" dir="2700000" algn="tl">
                    <a:srgbClr val="000000">
                      <a:alpha val="43137"/>
                    </a:srgbClr>
                  </a:outerShdw>
                </a:effectLst>
              </a:rPr>
              <a:t>ירושלים של זהב</a:t>
            </a:r>
            <a:r>
              <a:rPr lang="he-IL" sz="8800" b="1" dirty="0" smtClean="0">
                <a:solidFill>
                  <a:schemeClr val="accent1">
                    <a:lumMod val="60000"/>
                    <a:lumOff val="40000"/>
                  </a:schemeClr>
                </a:solidFill>
                <a:effectLst>
                  <a:outerShdw blurRad="38100" dist="38100" dir="2700000" algn="tl">
                    <a:srgbClr val="000000">
                      <a:alpha val="43137"/>
                    </a:srgbClr>
                  </a:outerShdw>
                </a:effectLst>
              </a:rPr>
              <a:t/>
            </a:r>
            <a:br>
              <a:rPr lang="he-IL" sz="8800" b="1" dirty="0" smtClean="0">
                <a:solidFill>
                  <a:schemeClr val="accent1">
                    <a:lumMod val="60000"/>
                    <a:lumOff val="40000"/>
                  </a:schemeClr>
                </a:solidFill>
                <a:effectLst>
                  <a:outerShdw blurRad="38100" dist="38100" dir="2700000" algn="tl">
                    <a:srgbClr val="000000">
                      <a:alpha val="43137"/>
                    </a:srgbClr>
                  </a:outerShdw>
                </a:effectLst>
              </a:rPr>
            </a:br>
            <a:r>
              <a:rPr lang="he-IL" sz="7200" b="1" dirty="0" smtClean="0">
                <a:solidFill>
                  <a:schemeClr val="accent1">
                    <a:lumMod val="60000"/>
                    <a:lumOff val="40000"/>
                  </a:schemeClr>
                </a:solidFill>
                <a:effectLst>
                  <a:outerShdw blurRad="38100" dist="38100" dir="2700000" algn="tl">
                    <a:srgbClr val="000000">
                      <a:alpha val="43137"/>
                    </a:srgbClr>
                  </a:outerShdw>
                </a:effectLst>
              </a:rPr>
              <a:t>16-17/1</a:t>
            </a:r>
            <a:r>
              <a:rPr lang="he-IL" sz="8800" b="1" dirty="0">
                <a:solidFill>
                  <a:schemeClr val="accent1">
                    <a:lumMod val="60000"/>
                    <a:lumOff val="40000"/>
                  </a:schemeClr>
                </a:solidFill>
                <a:effectLst>
                  <a:outerShdw blurRad="38100" dist="38100" dir="2700000" algn="tl">
                    <a:srgbClr val="000000">
                      <a:alpha val="43137"/>
                    </a:srgbClr>
                  </a:outerShdw>
                </a:effectLst>
              </a:rPr>
              <a:t/>
            </a:r>
            <a:br>
              <a:rPr lang="he-IL" sz="8800" b="1" dirty="0">
                <a:solidFill>
                  <a:schemeClr val="accent1">
                    <a:lumMod val="60000"/>
                    <a:lumOff val="40000"/>
                  </a:schemeClr>
                </a:solidFill>
                <a:effectLst>
                  <a:outerShdw blurRad="38100" dist="38100" dir="2700000" algn="tl">
                    <a:srgbClr val="000000">
                      <a:alpha val="43137"/>
                    </a:srgbClr>
                  </a:outerShdw>
                </a:effectLst>
              </a:rPr>
            </a:br>
            <a:r>
              <a:rPr lang="he-IL" sz="5400" b="1" dirty="0">
                <a:solidFill>
                  <a:schemeClr val="accent1">
                    <a:lumMod val="60000"/>
                    <a:lumOff val="40000"/>
                  </a:schemeClr>
                </a:solidFill>
                <a:effectLst>
                  <a:outerShdw blurRad="38100" dist="38100" dir="2700000" algn="tl">
                    <a:srgbClr val="000000">
                      <a:alpha val="43137"/>
                    </a:srgbClr>
                  </a:outerShdw>
                </a:effectLst>
              </a:rPr>
              <a:t>מחזור מ"ו – צוות 4</a:t>
            </a:r>
            <a:endParaRPr lang="he-IL" sz="8800" b="1" dirty="0">
              <a:solidFill>
                <a:schemeClr val="accent1">
                  <a:lumMod val="60000"/>
                  <a:lumOff val="40000"/>
                </a:schemeClr>
              </a:solidFill>
              <a:effectLst>
                <a:outerShdw blurRad="38100" dist="38100" dir="2700000" algn="tl">
                  <a:srgbClr val="000000">
                    <a:alpha val="43137"/>
                  </a:srgbClr>
                </a:outerShdw>
              </a:effectLst>
            </a:endParaRPr>
          </a:p>
        </p:txBody>
      </p:sp>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53909" y="0"/>
            <a:ext cx="940777" cy="1036760"/>
          </a:xfrm>
          <a:prstGeom prst="rect">
            <a:avLst/>
          </a:prstGeom>
          <a:noFill/>
          <a:ln w="9525">
            <a:noFill/>
            <a:miter lim="800000"/>
            <a:headEnd/>
            <a:tailEnd/>
          </a:ln>
        </p:spPr>
      </p:pic>
      <p:pic>
        <p:nvPicPr>
          <p:cNvPr id="5" name="Picture 2" descr="×ª××¦××ª ×ª××× × ×¢×××¨ ××¨××©××× ×××× ××¦××××¨"/>
          <p:cNvPicPr>
            <a:picLocks noChangeAspect="1" noChangeArrowheads="1"/>
          </p:cNvPicPr>
          <p:nvPr/>
        </p:nvPicPr>
        <p:blipFill>
          <a:blip r:embed="rId4"/>
          <a:srcRect/>
          <a:stretch>
            <a:fillRect/>
          </a:stretch>
        </p:blipFill>
        <p:spPr bwMode="auto">
          <a:xfrm>
            <a:off x="10719303" y="5105491"/>
            <a:ext cx="1122631" cy="1598064"/>
          </a:xfrm>
          <a:prstGeom prst="rect">
            <a:avLst/>
          </a:prstGeom>
          <a:noFill/>
        </p:spPr>
      </p:pic>
    </p:spTree>
    <p:extLst>
      <p:ext uri="{BB962C8B-B14F-4D97-AF65-F5344CB8AC3E}">
        <p14:creationId xmlns:p14="http://schemas.microsoft.com/office/powerpoint/2010/main" val="35552191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5219A25-05FF-4918-985A-3173EB272632}"/>
              </a:ext>
            </a:extLst>
          </p:cNvPr>
          <p:cNvPicPr>
            <a:picLocks noChangeAspect="1"/>
          </p:cNvPicPr>
          <p:nvPr/>
        </p:nvPicPr>
        <p:blipFill rotWithShape="1">
          <a:blip r:embed="rId2"/>
          <a:srcRect l="32109" t="17693" r="5721" b="24354"/>
          <a:stretch/>
        </p:blipFill>
        <p:spPr>
          <a:xfrm>
            <a:off x="0" y="1"/>
            <a:ext cx="12187877" cy="6843960"/>
          </a:xfrm>
          <a:prstGeom prst="rect">
            <a:avLst/>
          </a:prstGeom>
          <a:ln>
            <a:noFill/>
          </a:ln>
          <a:effectLst>
            <a:softEdge rad="112500"/>
          </a:effec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26377" y="-38141"/>
            <a:ext cx="940777" cy="1036760"/>
          </a:xfrm>
          <a:prstGeom prst="rect">
            <a:avLst/>
          </a:prstGeom>
          <a:ln>
            <a:noFill/>
          </a:ln>
          <a:effectLst>
            <a:softEdge rad="112500"/>
          </a:effectLst>
        </p:spPr>
      </p:pic>
      <p:sp>
        <p:nvSpPr>
          <p:cNvPr id="8" name="מלבן: פינות מעוגלות 7">
            <a:extLst>
              <a:ext uri="{FF2B5EF4-FFF2-40B4-BE49-F238E27FC236}">
                <a16:creationId xmlns:a16="http://schemas.microsoft.com/office/drawing/2014/main" id="{C403C326-9951-4DCF-9D24-FCFA2B1854BC}"/>
              </a:ext>
            </a:extLst>
          </p:cNvPr>
          <p:cNvSpPr/>
          <p:nvPr/>
        </p:nvSpPr>
        <p:spPr>
          <a:xfrm>
            <a:off x="8987477" y="5024673"/>
            <a:ext cx="3200400" cy="1833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dirty="0" smtClean="0">
              <a:solidFill>
                <a:srgbClr val="FF0000"/>
              </a:solidFill>
            </a:endParaRPr>
          </a:p>
          <a:p>
            <a:pPr algn="ctr" rtl="1"/>
            <a:r>
              <a:rPr lang="he-IL" dirty="0" err="1" smtClean="0">
                <a:solidFill>
                  <a:srgbClr val="FF0000"/>
                </a:solidFill>
              </a:rPr>
              <a:t>נבי</a:t>
            </a:r>
            <a:r>
              <a:rPr lang="he-IL" dirty="0" smtClean="0">
                <a:solidFill>
                  <a:srgbClr val="FF0000"/>
                </a:solidFill>
              </a:rPr>
              <a:t> </a:t>
            </a:r>
            <a:r>
              <a:rPr lang="he-IL" dirty="0">
                <a:solidFill>
                  <a:srgbClr val="FF0000"/>
                </a:solidFill>
              </a:rPr>
              <a:t>סמואל</a:t>
            </a:r>
          </a:p>
          <a:p>
            <a:pPr marL="285750" indent="-285750" algn="r" rtl="1">
              <a:buFont typeface="Arial" panose="020B0604020202020204" pitchFamily="34" charset="0"/>
              <a:buChar char="•"/>
            </a:pPr>
            <a:r>
              <a:rPr lang="he-IL" dirty="0"/>
              <a:t>מרצה שאול אריאלי</a:t>
            </a:r>
          </a:p>
          <a:p>
            <a:pPr marL="285750" indent="-285750" algn="r" rtl="1">
              <a:buFont typeface="Arial" panose="020B0604020202020204" pitchFamily="34" charset="0"/>
              <a:buChar char="•"/>
            </a:pPr>
            <a:r>
              <a:rPr lang="he-IL" dirty="0"/>
              <a:t>משך: 30 דק'- ארוחת בוקר, 30 דק' סקירה</a:t>
            </a:r>
          </a:p>
          <a:p>
            <a:pPr marL="285750" indent="-285750" algn="r" rtl="1">
              <a:buFont typeface="Arial" panose="020B0604020202020204" pitchFamily="34" charset="0"/>
              <a:buChar char="•"/>
            </a:pPr>
            <a:r>
              <a:rPr lang="he-IL" dirty="0"/>
              <a:t>נושא: גבולות ירושלים</a:t>
            </a:r>
          </a:p>
          <a:p>
            <a:pPr marL="285750" indent="-285750" algn="ctr" rtl="1">
              <a:buFont typeface="Arial" panose="020B0604020202020204" pitchFamily="34" charset="0"/>
              <a:buChar char="•"/>
            </a:pPr>
            <a:endParaRPr lang="he-IL" dirty="0"/>
          </a:p>
          <a:p>
            <a:pPr marL="285750" indent="-285750" algn="ctr" rtl="1">
              <a:buFont typeface="Arial" panose="020B0604020202020204" pitchFamily="34" charset="0"/>
              <a:buChar char="•"/>
            </a:pPr>
            <a:endParaRPr lang="he-IL" dirty="0"/>
          </a:p>
        </p:txBody>
      </p:sp>
      <p:sp>
        <p:nvSpPr>
          <p:cNvPr id="10" name="לחצן פעולה: קדימה או הבא 9">
            <a:hlinkClick r:id="" action="ppaction://hlinkshowjump?jump=lastslideviewed" highlightClick="1"/>
            <a:extLst>
              <a:ext uri="{FF2B5EF4-FFF2-40B4-BE49-F238E27FC236}">
                <a16:creationId xmlns:a16="http://schemas.microsoft.com/office/drawing/2014/main" id="{348151A0-2F1D-423F-9933-9694DA4EF3FD}"/>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1905231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C2EEB81-3804-4E31-9504-6D4E25AA8AFC}"/>
              </a:ext>
            </a:extLst>
          </p:cNvPr>
          <p:cNvPicPr>
            <a:picLocks noChangeAspect="1"/>
          </p:cNvPicPr>
          <p:nvPr/>
        </p:nvPicPr>
        <p:blipFill rotWithShape="1">
          <a:blip r:embed="rId2"/>
          <a:srcRect t="8974" r="17644" b="4307"/>
          <a:stretch/>
        </p:blipFill>
        <p:spPr>
          <a:xfrm>
            <a:off x="0" y="1"/>
            <a:ext cx="12192001" cy="6858000"/>
          </a:xfrm>
          <a:prstGeom prst="rect">
            <a:avLst/>
          </a:prstGeom>
        </p:spPr>
      </p:pic>
      <p:sp>
        <p:nvSpPr>
          <p:cNvPr id="5" name="כוכב: 5 פינות 4">
            <a:extLst>
              <a:ext uri="{FF2B5EF4-FFF2-40B4-BE49-F238E27FC236}">
                <a16:creationId xmlns:a16="http://schemas.microsoft.com/office/drawing/2014/main" id="{3D3DF9C1-2A5C-41C7-B09C-67EFC856EB61}"/>
              </a:ext>
            </a:extLst>
          </p:cNvPr>
          <p:cNvSpPr/>
          <p:nvPr/>
        </p:nvSpPr>
        <p:spPr>
          <a:xfrm>
            <a:off x="11148646" y="4492869"/>
            <a:ext cx="307731" cy="38686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כוכב: 5 פינות 5">
            <a:hlinkClick r:id="rId3" action="ppaction://hlinksldjump"/>
            <a:extLst>
              <a:ext uri="{FF2B5EF4-FFF2-40B4-BE49-F238E27FC236}">
                <a16:creationId xmlns:a16="http://schemas.microsoft.com/office/drawing/2014/main" id="{72B3882B-557E-479D-8D39-BF9C8E25425C}"/>
              </a:ext>
            </a:extLst>
          </p:cNvPr>
          <p:cNvSpPr/>
          <p:nvPr/>
        </p:nvSpPr>
        <p:spPr>
          <a:xfrm>
            <a:off x="8537331" y="3516923"/>
            <a:ext cx="307731" cy="29014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כוכב: 5 פינות 6">
            <a:extLst>
              <a:ext uri="{FF2B5EF4-FFF2-40B4-BE49-F238E27FC236}">
                <a16:creationId xmlns:a16="http://schemas.microsoft.com/office/drawing/2014/main" id="{D759AFDB-FB0F-4EF0-BDCF-01BD2EACE0ED}"/>
              </a:ext>
            </a:extLst>
          </p:cNvPr>
          <p:cNvSpPr/>
          <p:nvPr/>
        </p:nvSpPr>
        <p:spPr>
          <a:xfrm>
            <a:off x="7886700" y="4009292"/>
            <a:ext cx="492369" cy="48357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כב: 5 פינות 7">
            <a:extLst>
              <a:ext uri="{FF2B5EF4-FFF2-40B4-BE49-F238E27FC236}">
                <a16:creationId xmlns:a16="http://schemas.microsoft.com/office/drawing/2014/main" id="{AA990D01-234B-4AE3-9568-82876AFA8844}"/>
              </a:ext>
            </a:extLst>
          </p:cNvPr>
          <p:cNvSpPr/>
          <p:nvPr/>
        </p:nvSpPr>
        <p:spPr>
          <a:xfrm>
            <a:off x="175846" y="219808"/>
            <a:ext cx="501162" cy="36927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6403DF60-592E-4378-A6CB-3AC5FB8756F4}"/>
              </a:ext>
            </a:extLst>
          </p:cNvPr>
          <p:cNvSpPr/>
          <p:nvPr/>
        </p:nvSpPr>
        <p:spPr>
          <a:xfrm>
            <a:off x="852854" y="211015"/>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מלון</a:t>
            </a:r>
          </a:p>
        </p:txBody>
      </p:sp>
      <p:sp>
        <p:nvSpPr>
          <p:cNvPr id="10" name="מלבן 9">
            <a:extLst>
              <a:ext uri="{FF2B5EF4-FFF2-40B4-BE49-F238E27FC236}">
                <a16:creationId xmlns:a16="http://schemas.microsoft.com/office/drawing/2014/main" id="{3A59084C-E9AA-4C80-8885-5B25BE3E09F3}"/>
              </a:ext>
            </a:extLst>
          </p:cNvPr>
          <p:cNvSpPr/>
          <p:nvPr/>
        </p:nvSpPr>
        <p:spPr>
          <a:xfrm>
            <a:off x="10609384" y="3780692"/>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הר הזיתים</a:t>
            </a:r>
          </a:p>
        </p:txBody>
      </p:sp>
      <p:sp>
        <p:nvSpPr>
          <p:cNvPr id="11" name="מלבן 10">
            <a:extLst>
              <a:ext uri="{FF2B5EF4-FFF2-40B4-BE49-F238E27FC236}">
                <a16:creationId xmlns:a16="http://schemas.microsoft.com/office/drawing/2014/main" id="{56DF6DE3-6C0D-43AE-A64E-4388FFF93CBD}"/>
              </a:ext>
            </a:extLst>
          </p:cNvPr>
          <p:cNvSpPr/>
          <p:nvPr/>
        </p:nvSpPr>
        <p:spPr>
          <a:xfrm>
            <a:off x="7899888" y="2288931"/>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הר הבית</a:t>
            </a:r>
          </a:p>
        </p:txBody>
      </p:sp>
      <p:sp>
        <p:nvSpPr>
          <p:cNvPr id="12" name="מלבן 11">
            <a:extLst>
              <a:ext uri="{FF2B5EF4-FFF2-40B4-BE49-F238E27FC236}">
                <a16:creationId xmlns:a16="http://schemas.microsoft.com/office/drawing/2014/main" id="{91DCF78A-445A-448A-AAA8-0438927AE940}"/>
              </a:ext>
            </a:extLst>
          </p:cNvPr>
          <p:cNvSpPr/>
          <p:nvPr/>
        </p:nvSpPr>
        <p:spPr>
          <a:xfrm>
            <a:off x="8206154" y="4954465"/>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כותל</a:t>
            </a:r>
          </a:p>
        </p:txBody>
      </p:sp>
    </p:spTree>
    <p:extLst>
      <p:ext uri="{BB962C8B-B14F-4D97-AF65-F5344CB8AC3E}">
        <p14:creationId xmlns:p14="http://schemas.microsoft.com/office/powerpoint/2010/main" val="1201955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ª××¦××ª ×ª××× × ×¢×××¨ ××¨ ××××ª×× ×ª××× ××ª">
            <a:extLst>
              <a:ext uri="{FF2B5EF4-FFF2-40B4-BE49-F238E27FC236}">
                <a16:creationId xmlns:a16="http://schemas.microsoft.com/office/drawing/2014/main" id="{D9CF79A5-7A6C-4BBF-B3C3-95EA43982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492" y="-227852"/>
            <a:ext cx="8084745" cy="45476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מלבן: פינות מעוגלות 1">
            <a:extLst>
              <a:ext uri="{FF2B5EF4-FFF2-40B4-BE49-F238E27FC236}">
                <a16:creationId xmlns:a16="http://schemas.microsoft.com/office/drawing/2014/main" id="{37A8F747-FF80-4A81-8880-E5333968FB9F}"/>
              </a:ext>
            </a:extLst>
          </p:cNvPr>
          <p:cNvSpPr/>
          <p:nvPr/>
        </p:nvSpPr>
        <p:spPr>
          <a:xfrm>
            <a:off x="8084745" y="5142368"/>
            <a:ext cx="4013470" cy="1645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dirty="0" smtClean="0">
              <a:solidFill>
                <a:srgbClr val="FF0000"/>
              </a:solidFill>
            </a:endParaRPr>
          </a:p>
          <a:p>
            <a:pPr algn="ctr" rtl="1"/>
            <a:endParaRPr lang="he-IL" dirty="0" smtClean="0">
              <a:solidFill>
                <a:srgbClr val="FF0000"/>
              </a:solidFill>
            </a:endParaRPr>
          </a:p>
          <a:p>
            <a:pPr algn="ctr" rtl="1"/>
            <a:r>
              <a:rPr lang="he-IL" dirty="0" smtClean="0">
                <a:solidFill>
                  <a:srgbClr val="FF0000"/>
                </a:solidFill>
              </a:rPr>
              <a:t>תצפית </a:t>
            </a:r>
            <a:r>
              <a:rPr lang="he-IL" dirty="0">
                <a:solidFill>
                  <a:srgbClr val="FF0000"/>
                </a:solidFill>
              </a:rPr>
              <a:t>הר הזיתים</a:t>
            </a:r>
          </a:p>
          <a:p>
            <a:pPr marL="285750" indent="-285750" algn="r" rtl="1">
              <a:buFont typeface="Arial" panose="020B0604020202020204" pitchFamily="34" charset="0"/>
              <a:buChar char="•"/>
            </a:pPr>
            <a:r>
              <a:rPr lang="he-IL" dirty="0"/>
              <a:t>מרצה – שאול אריאלי</a:t>
            </a:r>
            <a:r>
              <a:rPr lang="he-IL" dirty="0" smtClean="0"/>
              <a:t>+ ד"ר </a:t>
            </a:r>
            <a:r>
              <a:rPr lang="he-IL" dirty="0"/>
              <a:t>יוסי בן ארצי</a:t>
            </a:r>
          </a:p>
          <a:p>
            <a:pPr marL="285750" indent="-285750" algn="r" rtl="1">
              <a:buFont typeface="Arial" panose="020B0604020202020204" pitchFamily="34" charset="0"/>
              <a:buChar char="•"/>
            </a:pPr>
            <a:r>
              <a:rPr lang="he-IL" dirty="0"/>
              <a:t>נושא: גבולות והמורכבות בירושלים.</a:t>
            </a:r>
          </a:p>
          <a:p>
            <a:pPr marL="285750" indent="-285750" algn="r" rtl="1">
              <a:buFont typeface="Arial" panose="020B0604020202020204" pitchFamily="34" charset="0"/>
              <a:buChar char="•"/>
            </a:pPr>
            <a:r>
              <a:rPr lang="he-IL" dirty="0"/>
              <a:t>משך: 45דק'</a:t>
            </a:r>
          </a:p>
          <a:p>
            <a:pPr marL="285750" indent="-285750" algn="r" rtl="1">
              <a:buFont typeface="Arial" panose="020B0604020202020204" pitchFamily="34" charset="0"/>
              <a:buChar char="•"/>
            </a:pPr>
            <a:endParaRPr lang="he-IL" dirty="0"/>
          </a:p>
          <a:p>
            <a:pPr marL="285750" indent="-285750" algn="ctr" rtl="1">
              <a:buFont typeface="Arial" panose="020B0604020202020204" pitchFamily="34" charset="0"/>
              <a:buChar char="•"/>
            </a:pPr>
            <a:endParaRPr lang="he-IL" dirty="0"/>
          </a:p>
        </p:txBody>
      </p:sp>
      <p:pic>
        <p:nvPicPr>
          <p:cNvPr id="4" name="תמונה 3" descr="C:\Users\yariv\AppData\Local\Microsoft\Windows\Temporary Internet Files\Content.Word\9ga6ntrM(4).png">
            <a:extLst>
              <a:ext uri="{FF2B5EF4-FFF2-40B4-BE49-F238E27FC236}">
                <a16:creationId xmlns:a16="http://schemas.microsoft.com/office/drawing/2014/main" id="{EF0FC38D-11D6-44BE-8F7B-CBCE0BD2EBE2}"/>
              </a:ext>
            </a:extLst>
          </p:cNvPr>
          <p:cNvPicPr/>
          <p:nvPr/>
        </p:nvPicPr>
        <p:blipFill rotWithShape="1">
          <a:blip r:embed="rId3" cstate="print"/>
          <a:srcRect l="70175" r="18876"/>
          <a:stretch/>
        </p:blipFill>
        <p:spPr bwMode="auto">
          <a:xfrm>
            <a:off x="-26377" y="-38141"/>
            <a:ext cx="940777" cy="1036760"/>
          </a:xfrm>
          <a:prstGeom prst="rect">
            <a:avLst/>
          </a:prstGeom>
          <a:ln>
            <a:noFill/>
          </a:ln>
          <a:effectLst>
            <a:softEdge rad="112500"/>
          </a:effectLst>
        </p:spPr>
      </p:pic>
      <p:sp>
        <p:nvSpPr>
          <p:cNvPr id="5" name="לחצן פעולה: קדימה או הבא 4">
            <a:hlinkClick r:id="" action="ppaction://hlinkshowjump?jump=lastslideviewed" highlightClick="1"/>
            <a:extLst>
              <a:ext uri="{FF2B5EF4-FFF2-40B4-BE49-F238E27FC236}">
                <a16:creationId xmlns:a16="http://schemas.microsoft.com/office/drawing/2014/main" id="{CFDA1B4A-4CB9-439E-B83A-047D32EFF123}"/>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26" name="Picture 2" descr="×ª××¦××ª ×ª××× × ×¢×××¨ ××¨×××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7" y="2643721"/>
            <a:ext cx="7492050" cy="4214279"/>
          </a:xfrm>
          <a:prstGeom prst="rect">
            <a:avLst/>
          </a:prstGeom>
          <a:noFill/>
          <a:extLst>
            <a:ext uri="{909E8E84-426E-40DD-AFC4-6F175D3DCCD1}">
              <a14:hiddenFill xmlns:a14="http://schemas.microsoft.com/office/drawing/2010/main">
                <a:solidFill>
                  <a:srgbClr val="FFFFFF"/>
                </a:solidFill>
              </a14:hiddenFill>
            </a:ext>
          </a:extLst>
        </p:spPr>
      </p:pic>
      <p:sp>
        <p:nvSpPr>
          <p:cNvPr id="7" name="מלבן: פינות מעוגלות 1">
            <a:extLst>
              <a:ext uri="{FF2B5EF4-FFF2-40B4-BE49-F238E27FC236}">
                <a16:creationId xmlns:a16="http://schemas.microsoft.com/office/drawing/2014/main" id="{37A8F747-FF80-4A81-8880-E5333968FB9F}"/>
              </a:ext>
            </a:extLst>
          </p:cNvPr>
          <p:cNvSpPr/>
          <p:nvPr/>
        </p:nvSpPr>
        <p:spPr>
          <a:xfrm>
            <a:off x="444011" y="919296"/>
            <a:ext cx="4013470" cy="1645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dirty="0" smtClean="0">
              <a:solidFill>
                <a:srgbClr val="FF0000"/>
              </a:solidFill>
            </a:endParaRPr>
          </a:p>
          <a:p>
            <a:pPr algn="ctr" rtl="1"/>
            <a:endParaRPr lang="he-IL" dirty="0" smtClean="0">
              <a:solidFill>
                <a:srgbClr val="FF0000"/>
              </a:solidFill>
            </a:endParaRPr>
          </a:p>
          <a:p>
            <a:pPr algn="ctr" rtl="1"/>
            <a:r>
              <a:rPr lang="he-IL" dirty="0" smtClean="0">
                <a:solidFill>
                  <a:srgbClr val="FF0000"/>
                </a:solidFill>
              </a:rPr>
              <a:t>תצפית </a:t>
            </a:r>
            <a:r>
              <a:rPr lang="he-IL" dirty="0" smtClean="0">
                <a:solidFill>
                  <a:srgbClr val="FF0000"/>
                </a:solidFill>
              </a:rPr>
              <a:t>ארמון הנציב</a:t>
            </a:r>
            <a:endParaRPr lang="he-IL" dirty="0">
              <a:solidFill>
                <a:srgbClr val="FF0000"/>
              </a:solidFill>
            </a:endParaRPr>
          </a:p>
          <a:p>
            <a:pPr marL="285750" indent="-285750" algn="r" rtl="1">
              <a:buFont typeface="Arial" panose="020B0604020202020204" pitchFamily="34" charset="0"/>
              <a:buChar char="•"/>
            </a:pPr>
            <a:r>
              <a:rPr lang="he-IL" dirty="0"/>
              <a:t>מרצה – שאול אריאלי</a:t>
            </a:r>
            <a:r>
              <a:rPr lang="he-IL" dirty="0" smtClean="0"/>
              <a:t>+ ד"ר </a:t>
            </a:r>
            <a:r>
              <a:rPr lang="he-IL" dirty="0"/>
              <a:t>יוסי בן ארצי</a:t>
            </a:r>
          </a:p>
          <a:p>
            <a:pPr marL="285750" indent="-285750" algn="r" rtl="1">
              <a:buFont typeface="Arial" panose="020B0604020202020204" pitchFamily="34" charset="0"/>
              <a:buChar char="•"/>
            </a:pPr>
            <a:r>
              <a:rPr lang="he-IL" dirty="0"/>
              <a:t>נושא: גבולות והמורכבות בירושלים.</a:t>
            </a:r>
          </a:p>
          <a:p>
            <a:pPr marL="285750" indent="-285750" algn="r" rtl="1">
              <a:buFont typeface="Arial" panose="020B0604020202020204" pitchFamily="34" charset="0"/>
              <a:buChar char="•"/>
            </a:pPr>
            <a:r>
              <a:rPr lang="he-IL" dirty="0"/>
              <a:t>משך: 45דק'</a:t>
            </a:r>
          </a:p>
          <a:p>
            <a:pPr marL="285750" indent="-285750" algn="r" rtl="1">
              <a:buFont typeface="Arial" panose="020B0604020202020204" pitchFamily="34" charset="0"/>
              <a:buChar char="•"/>
            </a:pPr>
            <a:endParaRPr lang="he-IL" dirty="0"/>
          </a:p>
          <a:p>
            <a:pPr marL="285750" indent="-285750" algn="ctr" rtl="1">
              <a:buFont typeface="Arial" panose="020B0604020202020204" pitchFamily="34" charset="0"/>
              <a:buChar char="•"/>
            </a:pPr>
            <a:endParaRPr lang="he-IL" dirty="0"/>
          </a:p>
        </p:txBody>
      </p:sp>
    </p:spTree>
    <p:extLst>
      <p:ext uri="{BB962C8B-B14F-4D97-AF65-F5344CB8AC3E}">
        <p14:creationId xmlns:p14="http://schemas.microsoft.com/office/powerpoint/2010/main" val="427451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2" cstate="print"/>
          <a:srcRect l="70175" r="18876"/>
          <a:stretch/>
        </p:blipFill>
        <p:spPr bwMode="auto">
          <a:xfrm>
            <a:off x="0" y="0"/>
            <a:ext cx="940777" cy="1036760"/>
          </a:xfrm>
          <a:prstGeom prst="rect">
            <a:avLst/>
          </a:prstGeom>
          <a:noFill/>
          <a:ln w="9525">
            <a:noFill/>
            <a:miter lim="800000"/>
            <a:headEnd/>
            <a:tailEnd/>
          </a:ln>
        </p:spPr>
      </p:pic>
      <p:pic>
        <p:nvPicPr>
          <p:cNvPr id="9" name="תמונה 8">
            <a:extLst>
              <a:ext uri="{FF2B5EF4-FFF2-40B4-BE49-F238E27FC236}">
                <a16:creationId xmlns:a16="http://schemas.microsoft.com/office/drawing/2014/main" id="{7430BF81-A053-433A-80FB-086B0709D7BA}"/>
              </a:ext>
            </a:extLst>
          </p:cNvPr>
          <p:cNvPicPr>
            <a:picLocks noChangeAspect="1"/>
          </p:cNvPicPr>
          <p:nvPr/>
        </p:nvPicPr>
        <p:blipFill>
          <a:blip r:embed="rId3"/>
          <a:stretch>
            <a:fillRect/>
          </a:stretch>
        </p:blipFill>
        <p:spPr>
          <a:xfrm>
            <a:off x="-9525" y="3219451"/>
            <a:ext cx="5534025" cy="3638549"/>
          </a:xfrm>
          <a:prstGeom prst="rect">
            <a:avLst/>
          </a:prstGeom>
          <a:ln>
            <a:noFill/>
          </a:ln>
          <a:effectLst>
            <a:softEdge rad="112500"/>
          </a:effectLst>
        </p:spPr>
      </p:pic>
      <p:pic>
        <p:nvPicPr>
          <p:cNvPr id="4100" name="Picture 4" descr="×ª××¦××ª ×ª××× × ×¢×××¨ ××× × ××¤××××× ×©××¢×¤× ×ª××× ××ª">
            <a:extLst>
              <a:ext uri="{FF2B5EF4-FFF2-40B4-BE49-F238E27FC236}">
                <a16:creationId xmlns:a16="http://schemas.microsoft.com/office/drawing/2014/main" id="{127E35A3-FC41-4403-A7CF-DB7843151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32194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מלבן: פינות מעוגלות 4">
            <a:extLst>
              <a:ext uri="{FF2B5EF4-FFF2-40B4-BE49-F238E27FC236}">
                <a16:creationId xmlns:a16="http://schemas.microsoft.com/office/drawing/2014/main" id="{FF4630D3-27B8-480B-ADFD-0558EB9879F3}"/>
              </a:ext>
            </a:extLst>
          </p:cNvPr>
          <p:cNvSpPr/>
          <p:nvPr/>
        </p:nvSpPr>
        <p:spPr>
          <a:xfrm>
            <a:off x="8510257" y="5178582"/>
            <a:ext cx="3681743" cy="1679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solidFill>
                  <a:srgbClr val="FF0000"/>
                </a:solidFill>
              </a:rPr>
              <a:t>מ"פ </a:t>
            </a:r>
            <a:r>
              <a:rPr lang="he-IL" dirty="0" err="1">
                <a:solidFill>
                  <a:srgbClr val="FF0000"/>
                </a:solidFill>
              </a:rPr>
              <a:t>שועפט</a:t>
            </a:r>
            <a:endParaRPr lang="he-IL" dirty="0">
              <a:solidFill>
                <a:srgbClr val="FF0000"/>
              </a:solidFill>
            </a:endParaRPr>
          </a:p>
          <a:p>
            <a:pPr marL="285750" indent="-285750" algn="r" rtl="1">
              <a:buFont typeface="Arial" panose="020B0604020202020204" pitchFamily="34" charset="0"/>
              <a:buChar char="•"/>
            </a:pPr>
            <a:r>
              <a:rPr lang="he-IL" dirty="0"/>
              <a:t>מרצה – תנ"צ דורון תורג'מן.</a:t>
            </a:r>
          </a:p>
          <a:p>
            <a:pPr marL="285750" indent="-285750" algn="r" rtl="1">
              <a:buFont typeface="Arial" panose="020B0604020202020204" pitchFamily="34" charset="0"/>
              <a:buChar char="•"/>
            </a:pPr>
            <a:r>
              <a:rPr lang="he-IL" dirty="0"/>
              <a:t>משך – 60 דק'.</a:t>
            </a:r>
          </a:p>
          <a:p>
            <a:pPr marL="285750" indent="-285750" algn="r" rtl="1">
              <a:buFont typeface="Arial" panose="020B0604020202020204" pitchFamily="34" charset="0"/>
              <a:buChar char="•"/>
            </a:pPr>
            <a:r>
              <a:rPr lang="he-IL" dirty="0"/>
              <a:t>נושא-גבולות ירושלים , משילות ,ביטחון, מורכבות חברתית.</a:t>
            </a:r>
          </a:p>
          <a:p>
            <a:pPr marL="285750" indent="-285750" algn="ctr" rtl="1">
              <a:buFont typeface="Arial" panose="020B0604020202020204" pitchFamily="34" charset="0"/>
              <a:buChar char="•"/>
            </a:pPr>
            <a:endParaRPr lang="he-IL" dirty="0"/>
          </a:p>
        </p:txBody>
      </p:sp>
      <p:pic>
        <p:nvPicPr>
          <p:cNvPr id="7" name="תמונה 6" descr="C:\Users\yariv\AppData\Local\Microsoft\Windows\Temporary Internet Files\Content.Word\9ga6ntrM(4).png">
            <a:extLst>
              <a:ext uri="{FF2B5EF4-FFF2-40B4-BE49-F238E27FC236}">
                <a16:creationId xmlns:a16="http://schemas.microsoft.com/office/drawing/2014/main" id="{300580EE-73CD-469E-A64C-A327D2FBD024}"/>
              </a:ext>
            </a:extLst>
          </p:cNvPr>
          <p:cNvPicPr/>
          <p:nvPr/>
        </p:nvPicPr>
        <p:blipFill rotWithShape="1">
          <a:blip r:embed="rId2" cstate="print"/>
          <a:srcRect l="70175" r="18876"/>
          <a:stretch/>
        </p:blipFill>
        <p:spPr bwMode="auto">
          <a:xfrm>
            <a:off x="-26377" y="-38141"/>
            <a:ext cx="940777" cy="1036760"/>
          </a:xfrm>
          <a:prstGeom prst="rect">
            <a:avLst/>
          </a:prstGeom>
          <a:ln>
            <a:noFill/>
          </a:ln>
          <a:effectLst>
            <a:softEdge rad="112500"/>
          </a:effectLst>
        </p:spPr>
      </p:pic>
      <p:sp>
        <p:nvSpPr>
          <p:cNvPr id="8" name="לחצן פעולה: קדימה או הבא 7">
            <a:hlinkClick r:id="" action="ppaction://hlinkshowjump?jump=lastslideviewed" highlightClick="1"/>
            <a:extLst>
              <a:ext uri="{FF2B5EF4-FFF2-40B4-BE49-F238E27FC236}">
                <a16:creationId xmlns:a16="http://schemas.microsoft.com/office/drawing/2014/main" id="{80A9874E-CA86-44FD-9D24-6E3120206AD3}"/>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443394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ª××¦××ª ×ª××× × ×¢×××¨ ××¨ ××××ª ×ª××× ×">
            <a:extLst>
              <a:ext uri="{FF2B5EF4-FFF2-40B4-BE49-F238E27FC236}">
                <a16:creationId xmlns:a16="http://schemas.microsoft.com/office/drawing/2014/main" id="{412EB441-A0AE-475E-89FA-0900756E4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מלבן: פינות מעוגלות 2">
            <a:extLst>
              <a:ext uri="{FF2B5EF4-FFF2-40B4-BE49-F238E27FC236}">
                <a16:creationId xmlns:a16="http://schemas.microsoft.com/office/drawing/2014/main" id="{2AE1115E-A82A-4E07-BE02-17388D4714BD}"/>
              </a:ext>
            </a:extLst>
          </p:cNvPr>
          <p:cNvSpPr/>
          <p:nvPr/>
        </p:nvSpPr>
        <p:spPr>
          <a:xfrm>
            <a:off x="8673220" y="5450186"/>
            <a:ext cx="3518780" cy="14078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solidFill>
                  <a:srgbClr val="FF0000"/>
                </a:solidFill>
              </a:rPr>
              <a:t>הר הבית</a:t>
            </a:r>
          </a:p>
          <a:p>
            <a:pPr marL="285750" indent="-285750" algn="r" rtl="1">
              <a:buFont typeface="Arial" panose="020B0604020202020204" pitchFamily="34" charset="0"/>
              <a:buChar char="•"/>
            </a:pPr>
            <a:r>
              <a:rPr lang="he-IL" dirty="0"/>
              <a:t>מרצה – עמי </a:t>
            </a:r>
            <a:r>
              <a:rPr lang="he-IL" dirty="0" smtClean="0"/>
              <a:t>מיטב, ממ"ר דוד.</a:t>
            </a:r>
            <a:endParaRPr lang="he-IL" dirty="0"/>
          </a:p>
          <a:p>
            <a:pPr marL="285750" indent="-285750" algn="r" rtl="1">
              <a:buFont typeface="Arial" panose="020B0604020202020204" pitchFamily="34" charset="0"/>
              <a:buChar char="•"/>
            </a:pPr>
            <a:r>
              <a:rPr lang="he-IL" dirty="0"/>
              <a:t>משך : 90 דק'</a:t>
            </a:r>
          </a:p>
          <a:p>
            <a:pPr marL="285750" indent="-285750" algn="r" rtl="1">
              <a:buFont typeface="Arial" panose="020B0604020202020204" pitchFamily="34" charset="0"/>
              <a:buChar char="•"/>
            </a:pPr>
            <a:r>
              <a:rPr lang="he-IL" dirty="0"/>
              <a:t>נושא: דתות , בטחון.</a:t>
            </a:r>
          </a:p>
        </p:txBody>
      </p:sp>
      <p:pic>
        <p:nvPicPr>
          <p:cNvPr id="4" name="תמונה 3" descr="C:\Users\yariv\AppData\Local\Microsoft\Windows\Temporary Internet Files\Content.Word\9ga6ntrM(4).png">
            <a:extLst>
              <a:ext uri="{FF2B5EF4-FFF2-40B4-BE49-F238E27FC236}">
                <a16:creationId xmlns:a16="http://schemas.microsoft.com/office/drawing/2014/main" id="{B0CCB2E5-ACB1-40FF-B64C-FE77FBAC78AE}"/>
              </a:ext>
            </a:extLst>
          </p:cNvPr>
          <p:cNvPicPr/>
          <p:nvPr/>
        </p:nvPicPr>
        <p:blipFill rotWithShape="1">
          <a:blip r:embed="rId3" cstate="print"/>
          <a:srcRect l="70175" r="18876"/>
          <a:stretch/>
        </p:blipFill>
        <p:spPr bwMode="auto">
          <a:xfrm>
            <a:off x="-26377" y="-38141"/>
            <a:ext cx="940777" cy="1036760"/>
          </a:xfrm>
          <a:prstGeom prst="rect">
            <a:avLst/>
          </a:prstGeom>
          <a:ln>
            <a:noFill/>
          </a:ln>
          <a:effectLst>
            <a:softEdge rad="112500"/>
          </a:effectLst>
        </p:spPr>
      </p:pic>
      <p:sp>
        <p:nvSpPr>
          <p:cNvPr id="5" name="לחצן פעולה: קדימה או הבא 4">
            <a:hlinkClick r:id="" action="ppaction://hlinkshowjump?jump=lastslideviewed" highlightClick="1"/>
            <a:extLst>
              <a:ext uri="{FF2B5EF4-FFF2-40B4-BE49-F238E27FC236}">
                <a16:creationId xmlns:a16="http://schemas.microsoft.com/office/drawing/2014/main" id="{FA9ABDB7-AD1B-41B5-8C4B-3C6A98171EB5}"/>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68546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ª×">
            <a:extLst>
              <a:ext uri="{FF2B5EF4-FFF2-40B4-BE49-F238E27FC236}">
                <a16:creationId xmlns:a16="http://schemas.microsoft.com/office/drawing/2014/main" id="{2B55847D-B354-4CC1-92A7-9ADB09408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5953"/>
            <a:ext cx="6096000" cy="4132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מלבן: פינות מעוגלות 2">
            <a:extLst>
              <a:ext uri="{FF2B5EF4-FFF2-40B4-BE49-F238E27FC236}">
                <a16:creationId xmlns:a16="http://schemas.microsoft.com/office/drawing/2014/main" id="{CFBAA776-3EAE-4F26-8A10-4FF23B118090}"/>
              </a:ext>
            </a:extLst>
          </p:cNvPr>
          <p:cNvSpPr/>
          <p:nvPr/>
        </p:nvSpPr>
        <p:spPr>
          <a:xfrm>
            <a:off x="8991600" y="5354516"/>
            <a:ext cx="3200400" cy="1503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solidFill>
                  <a:srgbClr val="FF0000"/>
                </a:solidFill>
              </a:rPr>
              <a:t>כותל</a:t>
            </a:r>
          </a:p>
          <a:p>
            <a:pPr marL="285750" indent="-285750" algn="r" rtl="1">
              <a:buFont typeface="Arial" panose="020B0604020202020204" pitchFamily="34" charset="0"/>
              <a:buChar char="•"/>
            </a:pPr>
            <a:r>
              <a:rPr lang="he-IL" dirty="0"/>
              <a:t>מרצה :רב </a:t>
            </a:r>
            <a:r>
              <a:rPr lang="he-IL" dirty="0" smtClean="0"/>
              <a:t>הכותל, עו"ד הס</a:t>
            </a:r>
            <a:endParaRPr lang="he-IL" dirty="0"/>
          </a:p>
          <a:p>
            <a:pPr marL="285750" indent="-285750" algn="r" rtl="1">
              <a:buFont typeface="Arial" panose="020B0604020202020204" pitchFamily="34" charset="0"/>
              <a:buChar char="•"/>
            </a:pPr>
            <a:r>
              <a:rPr lang="he-IL" dirty="0"/>
              <a:t>משך:45 דק'</a:t>
            </a:r>
          </a:p>
          <a:p>
            <a:pPr marL="285750" indent="-285750" algn="r" rtl="1">
              <a:buFont typeface="Arial" panose="020B0604020202020204" pitchFamily="34" charset="0"/>
              <a:buChar char="•"/>
            </a:pPr>
            <a:r>
              <a:rPr lang="he-IL" dirty="0"/>
              <a:t>נושא: דתות, חברתי.</a:t>
            </a:r>
          </a:p>
          <a:p>
            <a:pPr marL="285750" indent="-285750" algn="ctr" rtl="1">
              <a:buFont typeface="Arial" panose="020B0604020202020204" pitchFamily="34" charset="0"/>
              <a:buChar char="•"/>
            </a:pPr>
            <a:endParaRPr lang="he-IL" dirty="0"/>
          </a:p>
        </p:txBody>
      </p:sp>
      <p:pic>
        <p:nvPicPr>
          <p:cNvPr id="4" name="תמונה 3" descr="C:\Users\yariv\AppData\Local\Microsoft\Windows\Temporary Internet Files\Content.Word\9ga6ntrM(4).png">
            <a:extLst>
              <a:ext uri="{FF2B5EF4-FFF2-40B4-BE49-F238E27FC236}">
                <a16:creationId xmlns:a16="http://schemas.microsoft.com/office/drawing/2014/main" id="{3FE44E06-7C79-4843-B4AE-40B8F87A55C0}"/>
              </a:ext>
            </a:extLst>
          </p:cNvPr>
          <p:cNvPicPr/>
          <p:nvPr/>
        </p:nvPicPr>
        <p:blipFill rotWithShape="1">
          <a:blip r:embed="rId3" cstate="print"/>
          <a:srcRect l="70175" r="18876"/>
          <a:stretch/>
        </p:blipFill>
        <p:spPr bwMode="auto">
          <a:xfrm>
            <a:off x="-26377" y="-38141"/>
            <a:ext cx="940777" cy="1036760"/>
          </a:xfrm>
          <a:prstGeom prst="rect">
            <a:avLst/>
          </a:prstGeom>
          <a:ln>
            <a:noFill/>
          </a:ln>
          <a:effectLst>
            <a:softEdge rad="112500"/>
          </a:effectLst>
        </p:spPr>
      </p:pic>
      <p:pic>
        <p:nvPicPr>
          <p:cNvPr id="2" name="תמונה 1">
            <a:extLst>
              <a:ext uri="{FF2B5EF4-FFF2-40B4-BE49-F238E27FC236}">
                <a16:creationId xmlns:a16="http://schemas.microsoft.com/office/drawing/2014/main" id="{90D884AD-73FE-4D0E-8188-DEABE51145E6}"/>
              </a:ext>
            </a:extLst>
          </p:cNvPr>
          <p:cNvPicPr>
            <a:picLocks noChangeAspect="1"/>
          </p:cNvPicPr>
          <p:nvPr/>
        </p:nvPicPr>
        <p:blipFill>
          <a:blip r:embed="rId4"/>
          <a:stretch>
            <a:fillRect/>
          </a:stretch>
        </p:blipFill>
        <p:spPr>
          <a:xfrm>
            <a:off x="6348046" y="562708"/>
            <a:ext cx="5653454" cy="3851030"/>
          </a:xfrm>
          <a:prstGeom prst="rect">
            <a:avLst/>
          </a:prstGeom>
          <a:ln>
            <a:noFill/>
          </a:ln>
          <a:effectLst>
            <a:softEdge rad="112500"/>
          </a:effectLst>
        </p:spPr>
      </p:pic>
      <p:sp>
        <p:nvSpPr>
          <p:cNvPr id="6" name="לחצן פעולה: קדימה או הבא 5">
            <a:hlinkClick r:id="" action="ppaction://hlinkshowjump?jump=lastslideviewed" highlightClick="1"/>
            <a:extLst>
              <a:ext uri="{FF2B5EF4-FFF2-40B4-BE49-F238E27FC236}">
                <a16:creationId xmlns:a16="http://schemas.microsoft.com/office/drawing/2014/main" id="{54EA1C47-B329-4333-B837-A71E210FDC76}"/>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8300896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7D74C20-D081-46C6-AA67-F09841B35B12}"/>
              </a:ext>
            </a:extLst>
          </p:cNvPr>
          <p:cNvPicPr>
            <a:picLocks noChangeAspect="1"/>
          </p:cNvPicPr>
          <p:nvPr/>
        </p:nvPicPr>
        <p:blipFill rotWithShape="1">
          <a:blip r:embed="rId2"/>
          <a:srcRect t="8334" r="33293" b="4872"/>
          <a:stretch/>
        </p:blipFill>
        <p:spPr>
          <a:xfrm>
            <a:off x="0" y="0"/>
            <a:ext cx="12192000" cy="6858000"/>
          </a:xfrm>
          <a:prstGeom prst="rect">
            <a:avLst/>
          </a:prstGeom>
          <a:ln>
            <a:noFill/>
          </a:ln>
          <a:effectLst>
            <a:softEdge rad="112500"/>
          </a:effectLst>
        </p:spPr>
      </p:pic>
      <p:sp>
        <p:nvSpPr>
          <p:cNvPr id="5" name="מלבן 4">
            <a:extLst>
              <a:ext uri="{FF2B5EF4-FFF2-40B4-BE49-F238E27FC236}">
                <a16:creationId xmlns:a16="http://schemas.microsoft.com/office/drawing/2014/main" id="{877547DC-5A4F-4912-9C9E-C505961FE745}"/>
              </a:ext>
            </a:extLst>
          </p:cNvPr>
          <p:cNvSpPr/>
          <p:nvPr/>
        </p:nvSpPr>
        <p:spPr>
          <a:xfrm>
            <a:off x="6689480" y="842596"/>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כנסת</a:t>
            </a:r>
          </a:p>
        </p:txBody>
      </p:sp>
      <p:sp>
        <p:nvSpPr>
          <p:cNvPr id="6" name="מלבן 5">
            <a:extLst>
              <a:ext uri="{FF2B5EF4-FFF2-40B4-BE49-F238E27FC236}">
                <a16:creationId xmlns:a16="http://schemas.microsoft.com/office/drawing/2014/main" id="{047BE35F-53DC-4151-A84C-28A4BC0AF0FF}"/>
              </a:ext>
            </a:extLst>
          </p:cNvPr>
          <p:cNvSpPr/>
          <p:nvPr/>
        </p:nvSpPr>
        <p:spPr>
          <a:xfrm>
            <a:off x="8720503" y="5681296"/>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קטמון</a:t>
            </a:r>
          </a:p>
        </p:txBody>
      </p:sp>
      <p:sp>
        <p:nvSpPr>
          <p:cNvPr id="7" name="כוכב: 5 פינות 6">
            <a:extLst>
              <a:ext uri="{FF2B5EF4-FFF2-40B4-BE49-F238E27FC236}">
                <a16:creationId xmlns:a16="http://schemas.microsoft.com/office/drawing/2014/main" id="{6DCA5772-C953-429D-AF15-E569FB834CFE}"/>
              </a:ext>
            </a:extLst>
          </p:cNvPr>
          <p:cNvSpPr/>
          <p:nvPr/>
        </p:nvSpPr>
        <p:spPr>
          <a:xfrm>
            <a:off x="7964365" y="5870331"/>
            <a:ext cx="307731" cy="29014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כב: 5 פינות 7">
            <a:extLst>
              <a:ext uri="{FF2B5EF4-FFF2-40B4-BE49-F238E27FC236}">
                <a16:creationId xmlns:a16="http://schemas.microsoft.com/office/drawing/2014/main" id="{7E27EC20-89A1-4579-968A-4CBE98160A7D}"/>
              </a:ext>
            </a:extLst>
          </p:cNvPr>
          <p:cNvSpPr/>
          <p:nvPr/>
        </p:nvSpPr>
        <p:spPr>
          <a:xfrm>
            <a:off x="8566638" y="1181101"/>
            <a:ext cx="307731" cy="29014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117203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ª××¦××ª ×ª××× × ×¢×××¨ ×××ª ×××©×¤× ××¢××××"/>
          <p:cNvPicPr>
            <a:picLocks noChangeAspect="1" noChangeArrowheads="1"/>
          </p:cNvPicPr>
          <p:nvPr/>
        </p:nvPicPr>
        <p:blipFill>
          <a:blip r:embed="rId2"/>
          <a:srcRect/>
          <a:stretch>
            <a:fillRect/>
          </a:stretch>
        </p:blipFill>
        <p:spPr bwMode="auto">
          <a:xfrm>
            <a:off x="0" y="-1"/>
            <a:ext cx="12192000" cy="6769653"/>
          </a:xfrm>
          <a:prstGeom prst="rect">
            <a:avLst/>
          </a:prstGeom>
          <a:noFill/>
        </p:spPr>
      </p:pic>
      <p:pic>
        <p:nvPicPr>
          <p:cNvPr id="4" name="תמונה 3" descr="C:\Users\yariv\AppData\Local\Microsoft\Windows\Temporary Internet Files\Content.Word\9ga6ntrM(4).png">
            <a:extLst>
              <a:ext uri="{FF2B5EF4-FFF2-40B4-BE49-F238E27FC236}">
                <a16:creationId xmlns:a16="http://schemas.microsoft.com/office/drawing/2014/main" id="{4C7032CF-2689-458B-89B0-DE52A5FAA03A}"/>
              </a:ext>
            </a:extLst>
          </p:cNvPr>
          <p:cNvPicPr/>
          <p:nvPr/>
        </p:nvPicPr>
        <p:blipFill rotWithShape="1">
          <a:blip r:embed="rId3" cstate="print"/>
          <a:srcRect l="70175" r="18876"/>
          <a:stretch/>
        </p:blipFill>
        <p:spPr bwMode="auto">
          <a:xfrm>
            <a:off x="-26377" y="-38141"/>
            <a:ext cx="940777" cy="1036760"/>
          </a:xfrm>
          <a:prstGeom prst="rect">
            <a:avLst/>
          </a:prstGeom>
          <a:ln>
            <a:noFill/>
          </a:ln>
          <a:effectLst>
            <a:softEdge rad="112500"/>
          </a:effectLst>
        </p:spPr>
      </p:pic>
      <p:sp>
        <p:nvSpPr>
          <p:cNvPr id="5" name="לחצן פעולה: קדימה או הבא 4">
            <a:hlinkClick r:id="" action="ppaction://hlinkshowjump?jump=lastslideviewed" highlightClick="1"/>
            <a:extLst>
              <a:ext uri="{FF2B5EF4-FFF2-40B4-BE49-F238E27FC236}">
                <a16:creationId xmlns:a16="http://schemas.microsoft.com/office/drawing/2014/main" id="{1418C4C5-C7D0-4AF8-83D5-3F600B65E10F}"/>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פינות מעוגלות 2">
            <a:extLst>
              <a:ext uri="{FF2B5EF4-FFF2-40B4-BE49-F238E27FC236}">
                <a16:creationId xmlns:a16="http://schemas.microsoft.com/office/drawing/2014/main" id="{3BB891DD-EEAD-4E43-BA60-4D372B8B0D7C}"/>
              </a:ext>
            </a:extLst>
          </p:cNvPr>
          <p:cNvSpPr/>
          <p:nvPr/>
        </p:nvSpPr>
        <p:spPr>
          <a:xfrm>
            <a:off x="7749766" y="5172548"/>
            <a:ext cx="4442234" cy="1685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smtClean="0">
                <a:solidFill>
                  <a:srgbClr val="FF0000"/>
                </a:solidFill>
              </a:rPr>
              <a:t>בית משפט עליון</a:t>
            </a:r>
            <a:endParaRPr lang="he-IL" dirty="0">
              <a:solidFill>
                <a:srgbClr val="FF0000"/>
              </a:solidFill>
            </a:endParaRPr>
          </a:p>
          <a:p>
            <a:pPr marL="285750" indent="-285750" algn="r" rtl="1">
              <a:buFont typeface="Arial" panose="020B0604020202020204" pitchFamily="34" charset="0"/>
              <a:buChar char="•"/>
            </a:pPr>
            <a:r>
              <a:rPr lang="he-IL" dirty="0"/>
              <a:t>מרצה</a:t>
            </a:r>
            <a:r>
              <a:rPr lang="en-US" dirty="0"/>
              <a:t>: </a:t>
            </a:r>
            <a:r>
              <a:rPr lang="he-IL" dirty="0" smtClean="0"/>
              <a:t>סיור + שיחה עם הנשיאה</a:t>
            </a:r>
            <a:endParaRPr lang="he-IL" dirty="0"/>
          </a:p>
          <a:p>
            <a:pPr marL="285750" indent="-285750" algn="r" rtl="1">
              <a:buFont typeface="Arial" panose="020B0604020202020204" pitchFamily="34" charset="0"/>
              <a:buChar char="•"/>
            </a:pPr>
            <a:r>
              <a:rPr lang="he-IL" dirty="0"/>
              <a:t>משך: 45 דק</a:t>
            </a:r>
            <a:r>
              <a:rPr lang="he-IL" dirty="0" smtClean="0"/>
              <a:t>' + 45 </a:t>
            </a:r>
            <a:r>
              <a:rPr lang="he-IL" dirty="0" err="1" smtClean="0"/>
              <a:t>דק</a:t>
            </a:r>
            <a:r>
              <a:rPr lang="he-IL" dirty="0" smtClean="0"/>
              <a:t>' </a:t>
            </a:r>
            <a:endParaRPr lang="he-IL" dirty="0"/>
          </a:p>
          <a:p>
            <a:pPr marL="285750" indent="-285750" algn="r" rtl="1">
              <a:buFont typeface="Arial" panose="020B0604020202020204" pitchFamily="34" charset="0"/>
              <a:buChar char="•"/>
            </a:pPr>
            <a:r>
              <a:rPr lang="he-IL" dirty="0"/>
              <a:t>נושא</a:t>
            </a:r>
            <a:r>
              <a:rPr lang="he-IL" dirty="0" smtClean="0"/>
              <a:t>: מוסדות המדינה, מקומו של בית המשפט העליון והקשר לירושלים</a:t>
            </a:r>
            <a:endParaRPr lang="he-IL" dirty="0"/>
          </a:p>
          <a:p>
            <a:pPr marL="285750" indent="-285750" algn="ctr" rtl="1">
              <a:buFont typeface="Arial" panose="020B0604020202020204" pitchFamily="34" charset="0"/>
              <a:buChar char="•"/>
            </a:pPr>
            <a:endParaRPr lang="he-IL" dirty="0"/>
          </a:p>
        </p:txBody>
      </p:sp>
    </p:spTree>
    <p:extLst>
      <p:ext uri="{BB962C8B-B14F-4D97-AF65-F5344CB8AC3E}">
        <p14:creationId xmlns:p14="http://schemas.microsoft.com/office/powerpoint/2010/main" val="631719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ª××¦××ª ×ª××× × ×¢×××¨ ××¤××¢× ×§××××">
            <a:extLst>
              <a:ext uri="{FF2B5EF4-FFF2-40B4-BE49-F238E27FC236}">
                <a16:creationId xmlns:a16="http://schemas.microsoft.com/office/drawing/2014/main" id="{B294456D-06FB-4137-AF03-3AC6371F11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6" descr="×ª××¦××ª ×ª××× × ×¢×××¨ ××¤××¢× ×§××××">
            <a:extLst>
              <a:ext uri="{FF2B5EF4-FFF2-40B4-BE49-F238E27FC236}">
                <a16:creationId xmlns:a16="http://schemas.microsoft.com/office/drawing/2014/main" id="{7CB093F0-142B-4AC7-A0A6-6D5C4607454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 name="תמונה 7">
            <a:extLst>
              <a:ext uri="{FF2B5EF4-FFF2-40B4-BE49-F238E27FC236}">
                <a16:creationId xmlns:a16="http://schemas.microsoft.com/office/drawing/2014/main" id="{E8DA599F-0255-4231-9603-9ED83EC028AF}"/>
              </a:ext>
            </a:extLst>
          </p:cNvPr>
          <p:cNvPicPr>
            <a:picLocks noChangeAspect="1"/>
          </p:cNvPicPr>
          <p:nvPr/>
        </p:nvPicPr>
        <p:blipFill>
          <a:blip r:embed="rId2"/>
          <a:stretch>
            <a:fillRect/>
          </a:stretch>
        </p:blipFill>
        <p:spPr>
          <a:xfrm>
            <a:off x="422031" y="145297"/>
            <a:ext cx="3143250" cy="2971801"/>
          </a:xfrm>
          <a:prstGeom prst="rect">
            <a:avLst/>
          </a:prstGeom>
          <a:ln>
            <a:noFill/>
          </a:ln>
          <a:effectLst>
            <a:softEdge rad="112500"/>
          </a:effectLst>
        </p:spPr>
      </p:pic>
      <p:pic>
        <p:nvPicPr>
          <p:cNvPr id="9" name="תמונה 8">
            <a:extLst>
              <a:ext uri="{FF2B5EF4-FFF2-40B4-BE49-F238E27FC236}">
                <a16:creationId xmlns:a16="http://schemas.microsoft.com/office/drawing/2014/main" id="{940E01FF-4674-4D61-B605-5927F259D301}"/>
              </a:ext>
            </a:extLst>
          </p:cNvPr>
          <p:cNvPicPr>
            <a:picLocks noChangeAspect="1"/>
          </p:cNvPicPr>
          <p:nvPr/>
        </p:nvPicPr>
        <p:blipFill>
          <a:blip r:embed="rId3"/>
          <a:stretch>
            <a:fillRect/>
          </a:stretch>
        </p:blipFill>
        <p:spPr>
          <a:xfrm>
            <a:off x="4079631" y="2907323"/>
            <a:ext cx="7959970" cy="2368062"/>
          </a:xfrm>
          <a:prstGeom prst="rect">
            <a:avLst/>
          </a:prstGeom>
          <a:ln>
            <a:noFill/>
          </a:ln>
          <a:effectLst>
            <a:softEdge rad="112500"/>
          </a:effectLst>
        </p:spPr>
      </p:pic>
      <p:pic>
        <p:nvPicPr>
          <p:cNvPr id="10" name="תמונה 9">
            <a:extLst>
              <a:ext uri="{FF2B5EF4-FFF2-40B4-BE49-F238E27FC236}">
                <a16:creationId xmlns:a16="http://schemas.microsoft.com/office/drawing/2014/main" id="{4BA18A7C-B5FE-4872-B8BC-F83C2A40103F}"/>
              </a:ext>
            </a:extLst>
          </p:cNvPr>
          <p:cNvPicPr>
            <a:picLocks noChangeAspect="1"/>
          </p:cNvPicPr>
          <p:nvPr/>
        </p:nvPicPr>
        <p:blipFill>
          <a:blip r:embed="rId4"/>
          <a:stretch>
            <a:fillRect/>
          </a:stretch>
        </p:blipFill>
        <p:spPr>
          <a:xfrm>
            <a:off x="422031" y="3429000"/>
            <a:ext cx="3143250" cy="2971800"/>
          </a:xfrm>
          <a:prstGeom prst="rect">
            <a:avLst/>
          </a:prstGeom>
          <a:ln>
            <a:noFill/>
          </a:ln>
          <a:effectLst>
            <a:softEdge rad="112500"/>
          </a:effectLst>
        </p:spPr>
      </p:pic>
      <p:sp>
        <p:nvSpPr>
          <p:cNvPr id="11" name="מלבן 10">
            <a:extLst>
              <a:ext uri="{FF2B5EF4-FFF2-40B4-BE49-F238E27FC236}">
                <a16:creationId xmlns:a16="http://schemas.microsoft.com/office/drawing/2014/main" id="{6C429600-9EA5-4AAA-AE1D-7FFD56B7E86C}"/>
              </a:ext>
            </a:extLst>
          </p:cNvPr>
          <p:cNvSpPr/>
          <p:nvPr/>
        </p:nvSpPr>
        <p:spPr>
          <a:xfrm>
            <a:off x="4167555" y="165080"/>
            <a:ext cx="7872046" cy="2585323"/>
          </a:xfrm>
          <a:prstGeom prst="rect">
            <a:avLst/>
          </a:prstGeom>
          <a:solidFill>
            <a:schemeClr val="tx1"/>
          </a:solidFill>
        </p:spPr>
        <p:txBody>
          <a:bodyPr wrap="square">
            <a:spAutoFit/>
          </a:bodyPr>
          <a:lstStyle/>
          <a:p>
            <a:pPr algn="just" rtl="1"/>
            <a:r>
              <a:rPr lang="he-IL" dirty="0">
                <a:solidFill>
                  <a:srgbClr val="222222"/>
                </a:solidFill>
                <a:latin typeface="Arial" panose="020B0604020202020204" pitchFamily="34" charset="0"/>
              </a:rPr>
              <a:t>עם ייסוד הקבוצה הכריזו אוהדי הקבוצה על עקרונות של מאבק בגזענות ובאלימות ובשנת 2015, החלו אוהדי והנהלת הקבוצה גם להדגיש את מאבקם ב</a:t>
            </a:r>
            <a:r>
              <a:rPr lang="he-IL" dirty="0">
                <a:solidFill>
                  <a:srgbClr val="5A3696"/>
                </a:solidFill>
                <a:latin typeface="Arial" panose="020B0604020202020204" pitchFamily="34" charset="0"/>
                <a:hlinkClick r:id="rId5" tooltip="הומופוביה"/>
              </a:rPr>
              <a:t>הומופוביה</a:t>
            </a:r>
            <a:r>
              <a:rPr lang="he-IL" dirty="0">
                <a:solidFill>
                  <a:srgbClr val="222222"/>
                </a:solidFill>
                <a:latin typeface="Arial" panose="020B0604020202020204" pitchFamily="34" charset="0"/>
              </a:rPr>
              <a:t> במגרשי הכדורגל</a:t>
            </a:r>
            <a:r>
              <a:rPr lang="he-IL" baseline="30000" dirty="0">
                <a:solidFill>
                  <a:srgbClr val="5A3696"/>
                </a:solidFill>
                <a:latin typeface="Arial" panose="020B0604020202020204" pitchFamily="34" charset="0"/>
                <a:hlinkClick r:id="rId6"/>
              </a:rPr>
              <a:t>[5]</a:t>
            </a:r>
            <a:r>
              <a:rPr lang="he-IL" dirty="0">
                <a:solidFill>
                  <a:srgbClr val="222222"/>
                </a:solidFill>
                <a:latin typeface="Arial" panose="020B0604020202020204" pitchFamily="34" charset="0"/>
              </a:rPr>
              <a:t>. ובפעילות אשר נקראה בתחילה "היוזמה החברתית", במסגרתה החלו להתנדב כחונכים בבתי ספר ב</a:t>
            </a:r>
            <a:r>
              <a:rPr lang="he-IL" dirty="0">
                <a:solidFill>
                  <a:srgbClr val="5A3696"/>
                </a:solidFill>
                <a:latin typeface="Arial" panose="020B0604020202020204" pitchFamily="34" charset="0"/>
                <a:hlinkClick r:id="rId7" tooltip="קטמונים"/>
              </a:rPr>
              <a:t>קטמונים</a:t>
            </a:r>
            <a:r>
              <a:rPr lang="he-IL" dirty="0">
                <a:solidFill>
                  <a:srgbClr val="222222"/>
                </a:solidFill>
                <a:latin typeface="Arial" panose="020B0604020202020204" pitchFamily="34" charset="0"/>
              </a:rPr>
              <a:t> וב</a:t>
            </a:r>
            <a:r>
              <a:rPr lang="he-IL" dirty="0">
                <a:solidFill>
                  <a:srgbClr val="5A3696"/>
                </a:solidFill>
                <a:latin typeface="Arial" panose="020B0604020202020204" pitchFamily="34" charset="0"/>
                <a:hlinkClick r:id="rId8" tooltip="תלפיות"/>
              </a:rPr>
              <a:t>תלפיות</a:t>
            </a:r>
            <a:r>
              <a:rPr lang="he-IL" dirty="0">
                <a:solidFill>
                  <a:srgbClr val="222222"/>
                </a:solidFill>
                <a:latin typeface="Arial" panose="020B0604020202020204" pitchFamily="34" charset="0"/>
              </a:rPr>
              <a:t>. בשנה השנייה לפעילות היא הורחבה גם ללימוד </a:t>
            </a:r>
            <a:r>
              <a:rPr lang="he-IL" dirty="0">
                <a:solidFill>
                  <a:srgbClr val="5A3696"/>
                </a:solidFill>
                <a:latin typeface="Arial" panose="020B0604020202020204" pitchFamily="34" charset="0"/>
                <a:hlinkClick r:id="rId9" tooltip="עברית"/>
              </a:rPr>
              <a:t>עברית</a:t>
            </a:r>
            <a:r>
              <a:rPr lang="he-IL" dirty="0">
                <a:solidFill>
                  <a:srgbClr val="222222"/>
                </a:solidFill>
                <a:latin typeface="Arial" panose="020B0604020202020204" pitchFamily="34" charset="0"/>
              </a:rPr>
              <a:t> בקרב </a:t>
            </a:r>
            <a:r>
              <a:rPr lang="he-IL" dirty="0">
                <a:solidFill>
                  <a:srgbClr val="5A3696"/>
                </a:solidFill>
                <a:latin typeface="Arial" panose="020B0604020202020204" pitchFamily="34" charset="0"/>
                <a:hlinkClick r:id="rId10" tooltip="העלייה מאתיופיה"/>
              </a:rPr>
              <a:t>עולים מאתיופיה</a:t>
            </a:r>
            <a:r>
              <a:rPr lang="he-IL" dirty="0">
                <a:solidFill>
                  <a:srgbClr val="222222"/>
                </a:solidFill>
                <a:latin typeface="Arial" panose="020B0604020202020204" pitchFamily="34" charset="0"/>
              </a:rPr>
              <a:t> ולבית הספר הדו-לשוני "</a:t>
            </a:r>
            <a:r>
              <a:rPr lang="he-IL" dirty="0">
                <a:solidFill>
                  <a:srgbClr val="5A3696"/>
                </a:solidFill>
                <a:latin typeface="Arial" panose="020B0604020202020204" pitchFamily="34" charset="0"/>
                <a:hlinkClick r:id="rId11" tooltip="יד ביד: המרכז לחינוך יהודי ערבי בישראל"/>
              </a:rPr>
              <a:t>יד ביד</a:t>
            </a:r>
            <a:r>
              <a:rPr lang="he-IL" dirty="0">
                <a:solidFill>
                  <a:srgbClr val="222222"/>
                </a:solidFill>
                <a:latin typeface="Arial" panose="020B0604020202020204" pitchFamily="34" charset="0"/>
              </a:rPr>
              <a:t>". לאחר מכן, הפרויקט התרחב משמעותית כאשר הקבוצה ואוהדיה החלו להפעיל את פרויקט "ליגת השכונות", בו קבוצות בנים ובנות מירושלים ערבים ויהודים מתאמנות מדי שבוע ומגיעות אחת לחודש לטורניר המנוהל על ידי אנשי ואוהדי הקבוצה. בעונת </a:t>
            </a:r>
            <a:r>
              <a:rPr lang="he-IL" dirty="0">
                <a:solidFill>
                  <a:srgbClr val="5A3696"/>
                </a:solidFill>
                <a:latin typeface="Arial" panose="020B0604020202020204" pitchFamily="34" charset="0"/>
                <a:hlinkClick r:id="rId12" tooltip="2015 בספורט"/>
              </a:rPr>
              <a:t>2015</a:t>
            </a:r>
            <a:r>
              <a:rPr lang="he-IL" dirty="0">
                <a:solidFill>
                  <a:srgbClr val="222222"/>
                </a:solidFill>
                <a:latin typeface="Arial" panose="020B0604020202020204" pitchFamily="34" charset="0"/>
              </a:rPr>
              <a:t>/</a:t>
            </a:r>
            <a:r>
              <a:rPr lang="he-IL" dirty="0">
                <a:solidFill>
                  <a:srgbClr val="5A3696"/>
                </a:solidFill>
                <a:latin typeface="Arial" panose="020B0604020202020204" pitchFamily="34" charset="0"/>
                <a:hlinkClick r:id="rId13" tooltip="2016 בספורט"/>
              </a:rPr>
              <a:t>2016</a:t>
            </a:r>
            <a:r>
              <a:rPr lang="he-IL" dirty="0">
                <a:solidFill>
                  <a:srgbClr val="222222"/>
                </a:solidFill>
                <a:latin typeface="Arial" panose="020B0604020202020204" pitchFamily="34" charset="0"/>
              </a:rPr>
              <a:t> השתתפו בפרויקט מעל 1,000 ילדות וילדים.</a:t>
            </a:r>
            <a:endParaRPr lang="he-IL" dirty="0"/>
          </a:p>
        </p:txBody>
      </p:sp>
      <p:sp>
        <p:nvSpPr>
          <p:cNvPr id="12" name="מלבן: פינות מעוגלות 11">
            <a:extLst>
              <a:ext uri="{FF2B5EF4-FFF2-40B4-BE49-F238E27FC236}">
                <a16:creationId xmlns:a16="http://schemas.microsoft.com/office/drawing/2014/main" id="{E70500FE-F2B5-422D-838D-D943FC703802}"/>
              </a:ext>
            </a:extLst>
          </p:cNvPr>
          <p:cNvSpPr/>
          <p:nvPr/>
        </p:nvSpPr>
        <p:spPr>
          <a:xfrm>
            <a:off x="8991600" y="5354516"/>
            <a:ext cx="3200400" cy="1503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solidFill>
                  <a:srgbClr val="FF0000"/>
                </a:solidFill>
              </a:rPr>
              <a:t>הפועל קטמון</a:t>
            </a:r>
          </a:p>
          <a:p>
            <a:pPr marL="285750" indent="-285750" algn="r" rtl="1">
              <a:buFont typeface="Arial" panose="020B0604020202020204" pitchFamily="34" charset="0"/>
              <a:buChar char="•"/>
            </a:pPr>
            <a:r>
              <a:rPr lang="he-IL" dirty="0"/>
              <a:t>מרצה – דפנה </a:t>
            </a:r>
            <a:r>
              <a:rPr lang="he-IL" dirty="0" err="1"/>
              <a:t>גולדשמיט</a:t>
            </a:r>
            <a:endParaRPr lang="he-IL" dirty="0"/>
          </a:p>
          <a:p>
            <a:pPr marL="285750" indent="-285750" algn="r" rtl="1">
              <a:buFont typeface="Arial" panose="020B0604020202020204" pitchFamily="34" charset="0"/>
              <a:buChar char="•"/>
            </a:pPr>
            <a:r>
              <a:rPr lang="he-IL" dirty="0"/>
              <a:t>משך- 45 דק'</a:t>
            </a:r>
          </a:p>
          <a:p>
            <a:pPr marL="285750" indent="-285750" algn="r" rtl="1">
              <a:buFont typeface="Arial" panose="020B0604020202020204" pitchFamily="34" charset="0"/>
              <a:buChar char="•"/>
            </a:pPr>
            <a:r>
              <a:rPr lang="he-IL" dirty="0"/>
              <a:t>נושא – יזמות חברתית.</a:t>
            </a:r>
          </a:p>
          <a:p>
            <a:pPr marL="285750" indent="-285750" algn="ctr" rtl="1">
              <a:buFont typeface="Arial" panose="020B0604020202020204" pitchFamily="34" charset="0"/>
              <a:buChar char="•"/>
            </a:pPr>
            <a:endParaRPr lang="he-IL" dirty="0"/>
          </a:p>
        </p:txBody>
      </p:sp>
      <p:pic>
        <p:nvPicPr>
          <p:cNvPr id="13" name="תמונה 12" descr="C:\Users\yariv\AppData\Local\Microsoft\Windows\Temporary Internet Files\Content.Word\9ga6ntrM(4).png">
            <a:extLst>
              <a:ext uri="{FF2B5EF4-FFF2-40B4-BE49-F238E27FC236}">
                <a16:creationId xmlns:a16="http://schemas.microsoft.com/office/drawing/2014/main" id="{F8458D03-F6E3-4D11-911F-A36863770DE3}"/>
              </a:ext>
            </a:extLst>
          </p:cNvPr>
          <p:cNvPicPr/>
          <p:nvPr/>
        </p:nvPicPr>
        <p:blipFill rotWithShape="1">
          <a:blip r:embed="rId14" cstate="print"/>
          <a:srcRect l="70175" r="18876"/>
          <a:stretch/>
        </p:blipFill>
        <p:spPr bwMode="auto">
          <a:xfrm>
            <a:off x="-26377" y="-38141"/>
            <a:ext cx="940777" cy="1036760"/>
          </a:xfrm>
          <a:prstGeom prst="rect">
            <a:avLst/>
          </a:prstGeom>
          <a:ln>
            <a:noFill/>
          </a:ln>
          <a:effectLst>
            <a:softEdge rad="112500"/>
          </a:effectLst>
        </p:spPr>
      </p:pic>
      <p:sp>
        <p:nvSpPr>
          <p:cNvPr id="14" name="לחצן פעולה: קדימה או הבא 13">
            <a:hlinkClick r:id="" action="ppaction://hlinkshowjump?jump=lastslideviewed" highlightClick="1"/>
            <a:extLst>
              <a:ext uri="{FF2B5EF4-FFF2-40B4-BE49-F238E27FC236}">
                <a16:creationId xmlns:a16="http://schemas.microsoft.com/office/drawing/2014/main" id="{CBA3609F-E920-40DD-9F64-DFDCE0AD4DFD}"/>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350296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26749" y="-126749"/>
            <a:ext cx="940777" cy="1036760"/>
          </a:xfrm>
          <a:prstGeom prst="rect">
            <a:avLst/>
          </a:prstGeom>
          <a:noFill/>
          <a:ln w="9525">
            <a:noFill/>
            <a:miter lim="800000"/>
            <a:headEnd/>
            <a:tailEnd/>
          </a:ln>
        </p:spPr>
      </p:pic>
      <p:sp>
        <p:nvSpPr>
          <p:cNvPr id="7" name="כותרת 4">
            <a:extLst>
              <a:ext uri="{FF2B5EF4-FFF2-40B4-BE49-F238E27FC236}">
                <a16:creationId xmlns:a16="http://schemas.microsoft.com/office/drawing/2014/main" id="{BD3D425A-7916-4FAB-B93D-80215372E928}"/>
              </a:ext>
            </a:extLst>
          </p:cNvPr>
          <p:cNvSpPr txBox="1">
            <a:spLocks/>
          </p:cNvSpPr>
          <p:nvPr/>
        </p:nvSpPr>
        <p:spPr>
          <a:xfrm>
            <a:off x="3784301" y="69075"/>
            <a:ext cx="4436198"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ct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מנהלות</a:t>
            </a:r>
          </a:p>
        </p:txBody>
      </p:sp>
      <p:pic>
        <p:nvPicPr>
          <p:cNvPr id="9" name="Picture 2" descr="×ª××¦××ª ×ª××× × ×¢×××¨ ××¨××©××× ×××× ××¦××××¨"/>
          <p:cNvPicPr>
            <a:picLocks noChangeAspect="1" noChangeArrowheads="1"/>
          </p:cNvPicPr>
          <p:nvPr/>
        </p:nvPicPr>
        <p:blipFill>
          <a:blip r:embed="rId4"/>
          <a:srcRect/>
          <a:stretch>
            <a:fillRect/>
          </a:stretch>
        </p:blipFill>
        <p:spPr bwMode="auto">
          <a:xfrm>
            <a:off x="3899533" y="117695"/>
            <a:ext cx="672479" cy="957273"/>
          </a:xfrm>
          <a:prstGeom prst="rect">
            <a:avLst/>
          </a:prstGeom>
          <a:noFill/>
        </p:spPr>
      </p:pic>
      <p:sp>
        <p:nvSpPr>
          <p:cNvPr id="8" name="TextBox 7">
            <a:extLst>
              <a:ext uri="{FF2B5EF4-FFF2-40B4-BE49-F238E27FC236}">
                <a16:creationId xmlns:a16="http://schemas.microsoft.com/office/drawing/2014/main" id="{6ED6144F-527E-4FE1-9559-6AADEF143A2D}"/>
              </a:ext>
            </a:extLst>
          </p:cNvPr>
          <p:cNvSpPr txBox="1"/>
          <p:nvPr/>
        </p:nvSpPr>
        <p:spPr>
          <a:xfrm>
            <a:off x="590549" y="1533525"/>
            <a:ext cx="10220325" cy="4247317"/>
          </a:xfrm>
          <a:prstGeom prst="rect">
            <a:avLst/>
          </a:prstGeom>
          <a:noFill/>
        </p:spPr>
        <p:txBody>
          <a:bodyPr wrap="square" rtlCol="1">
            <a:spAutoFit/>
          </a:bodyPr>
          <a:lstStyle/>
          <a:p>
            <a:pPr marL="285750" indent="-285750" algn="r" rtl="1">
              <a:lnSpc>
                <a:spcPct val="150000"/>
              </a:lnSpc>
            </a:pPr>
            <a:r>
              <a:rPr lang="he-IL" sz="3200" b="1" dirty="0">
                <a:solidFill>
                  <a:srgbClr val="0B69DB"/>
                </a:solidFill>
              </a:rPr>
              <a:t> </a:t>
            </a:r>
            <a:r>
              <a:rPr lang="he-IL" sz="3200" b="1" dirty="0" smtClean="0">
                <a:solidFill>
                  <a:srgbClr val="00B0F0"/>
                </a:solidFill>
                <a:sym typeface="Wingdings"/>
              </a:rPr>
              <a:t></a:t>
            </a:r>
            <a:r>
              <a:rPr lang="he-IL" sz="3200" b="1" dirty="0" smtClean="0">
                <a:solidFill>
                  <a:srgbClr val="0B69DB"/>
                </a:solidFill>
                <a:sym typeface="Wingdings"/>
              </a:rPr>
              <a:t> </a:t>
            </a:r>
            <a:r>
              <a:rPr lang="he-IL" sz="3200" b="1" dirty="0" smtClean="0">
                <a:solidFill>
                  <a:srgbClr val="0B69DB"/>
                </a:solidFill>
                <a:effectLst>
                  <a:outerShdw blurRad="38100" dist="38100" dir="2700000" algn="tl">
                    <a:srgbClr val="000000">
                      <a:alpha val="43137"/>
                    </a:srgbClr>
                  </a:outerShdw>
                </a:effectLst>
              </a:rPr>
              <a:t>אבטחה</a:t>
            </a:r>
            <a:r>
              <a:rPr lang="he-IL" sz="2800" b="1" dirty="0" smtClean="0">
                <a:solidFill>
                  <a:srgbClr val="0B69DB"/>
                </a:solidFill>
              </a:rPr>
              <a:t> </a:t>
            </a:r>
            <a:r>
              <a:rPr lang="he-IL" sz="2800" b="1" dirty="0">
                <a:solidFill>
                  <a:srgbClr val="0B69DB"/>
                </a:solidFill>
              </a:rPr>
              <a:t>– ע"ב משתתפים – סה"כ 5 </a:t>
            </a:r>
            <a:r>
              <a:rPr lang="he-IL" sz="2800" b="1" dirty="0" smtClean="0">
                <a:solidFill>
                  <a:srgbClr val="0B69DB"/>
                </a:solidFill>
              </a:rPr>
              <a:t>אקדחים (</a:t>
            </a:r>
            <a:r>
              <a:rPr lang="he-IL" sz="2800" b="1" dirty="0">
                <a:solidFill>
                  <a:srgbClr val="0B69DB"/>
                </a:solidFill>
              </a:rPr>
              <a:t>ייבדק הצורך        באבטחה נוספת בנקודות רגישות- מ"פ </a:t>
            </a:r>
            <a:r>
              <a:rPr lang="he-IL" sz="2800" b="1" dirty="0" err="1">
                <a:solidFill>
                  <a:srgbClr val="0B69DB"/>
                </a:solidFill>
              </a:rPr>
              <a:t>שועפט</a:t>
            </a:r>
            <a:r>
              <a:rPr lang="he-IL" sz="2800" b="1" dirty="0">
                <a:solidFill>
                  <a:srgbClr val="0B69DB"/>
                </a:solidFill>
              </a:rPr>
              <a:t> / הר הזיתים</a:t>
            </a:r>
            <a:r>
              <a:rPr lang="he-IL" sz="2800" b="1" dirty="0" smtClean="0">
                <a:solidFill>
                  <a:srgbClr val="0B69DB"/>
                </a:solidFill>
              </a:rPr>
              <a:t>)</a:t>
            </a:r>
            <a:endParaRPr lang="he-IL" sz="2800" b="1" dirty="0">
              <a:solidFill>
                <a:srgbClr val="0B69DB"/>
              </a:solidFill>
            </a:endParaRPr>
          </a:p>
          <a:p>
            <a:pPr marL="285750" indent="-285750" algn="r" rtl="1">
              <a:lnSpc>
                <a:spcPct val="150000"/>
              </a:lnSpc>
            </a:pPr>
            <a:r>
              <a:rPr lang="he-IL" sz="2800" b="1" dirty="0">
                <a:solidFill>
                  <a:srgbClr val="0B69DB"/>
                </a:solidFill>
              </a:rPr>
              <a:t> </a:t>
            </a:r>
            <a:r>
              <a:rPr lang="he-IL" sz="2800" b="1" dirty="0" smtClean="0">
                <a:solidFill>
                  <a:srgbClr val="00B0F0"/>
                </a:solidFill>
                <a:sym typeface="Wingdings"/>
              </a:rPr>
              <a:t></a:t>
            </a:r>
            <a:r>
              <a:rPr lang="he-IL" sz="2800" b="1" dirty="0" smtClean="0">
                <a:solidFill>
                  <a:srgbClr val="0B69DB"/>
                </a:solidFill>
                <a:sym typeface="Wingdings"/>
              </a:rPr>
              <a:t> </a:t>
            </a:r>
            <a:r>
              <a:rPr lang="he-IL" sz="3200" b="1" dirty="0" smtClean="0">
                <a:solidFill>
                  <a:srgbClr val="0B69DB"/>
                </a:solidFill>
                <a:effectLst>
                  <a:outerShdw blurRad="38100" dist="38100" dir="2700000" algn="tl">
                    <a:srgbClr val="000000">
                      <a:alpha val="43137"/>
                    </a:srgbClr>
                  </a:outerShdw>
                </a:effectLst>
              </a:rPr>
              <a:t>רפואה</a:t>
            </a:r>
            <a:r>
              <a:rPr lang="he-IL" sz="2800" b="1" dirty="0" smtClean="0">
                <a:solidFill>
                  <a:srgbClr val="0B69DB"/>
                </a:solidFill>
              </a:rPr>
              <a:t> </a:t>
            </a:r>
            <a:r>
              <a:rPr lang="he-IL" sz="2800" b="1" dirty="0">
                <a:solidFill>
                  <a:srgbClr val="0B69DB"/>
                </a:solidFill>
              </a:rPr>
              <a:t>– רופא צמוד כולל תיק </a:t>
            </a:r>
            <a:r>
              <a:rPr lang="he-IL" sz="2800" b="1" dirty="0" smtClean="0">
                <a:solidFill>
                  <a:srgbClr val="0B69DB"/>
                </a:solidFill>
              </a:rPr>
              <a:t>רופא</a:t>
            </a:r>
            <a:endParaRPr lang="he-IL" sz="2800" b="1" dirty="0">
              <a:solidFill>
                <a:srgbClr val="0B69DB"/>
              </a:solidFill>
            </a:endParaRPr>
          </a:p>
          <a:p>
            <a:pPr marL="285750" indent="-285750" algn="r" rtl="1">
              <a:lnSpc>
                <a:spcPct val="150000"/>
              </a:lnSpc>
            </a:pPr>
            <a:r>
              <a:rPr lang="he-IL" sz="2800" b="1" dirty="0">
                <a:solidFill>
                  <a:srgbClr val="0B69DB"/>
                </a:solidFill>
              </a:rPr>
              <a:t> </a:t>
            </a:r>
            <a:r>
              <a:rPr lang="he-IL" sz="2800" b="1" dirty="0" smtClean="0">
                <a:solidFill>
                  <a:srgbClr val="00B0F0"/>
                </a:solidFill>
                <a:sym typeface="Wingdings"/>
              </a:rPr>
              <a:t></a:t>
            </a:r>
            <a:r>
              <a:rPr lang="he-IL" sz="2800" b="1" dirty="0" smtClean="0">
                <a:solidFill>
                  <a:srgbClr val="0B69DB"/>
                </a:solidFill>
                <a:sym typeface="Wingdings"/>
              </a:rPr>
              <a:t> </a:t>
            </a:r>
            <a:r>
              <a:rPr lang="he-IL" sz="3200" b="1" dirty="0" err="1" smtClean="0">
                <a:solidFill>
                  <a:srgbClr val="0B69DB"/>
                </a:solidFill>
                <a:effectLst>
                  <a:outerShdw blurRad="38100" dist="38100" dir="2700000" algn="tl">
                    <a:srgbClr val="000000">
                      <a:alpha val="43137"/>
                    </a:srgbClr>
                  </a:outerShdw>
                </a:effectLst>
              </a:rPr>
              <a:t>הסעים</a:t>
            </a:r>
            <a:r>
              <a:rPr lang="he-IL" sz="2800" b="1" dirty="0" smtClean="0">
                <a:solidFill>
                  <a:srgbClr val="0B69DB"/>
                </a:solidFill>
              </a:rPr>
              <a:t> </a:t>
            </a:r>
            <a:r>
              <a:rPr lang="he-IL" sz="2800" b="1" dirty="0">
                <a:solidFill>
                  <a:srgbClr val="0B69DB"/>
                </a:solidFill>
              </a:rPr>
              <a:t>– אוטובוס </a:t>
            </a:r>
            <a:r>
              <a:rPr lang="he-IL" sz="2800" b="1" dirty="0" smtClean="0">
                <a:solidFill>
                  <a:srgbClr val="0B69DB"/>
                </a:solidFill>
              </a:rPr>
              <a:t>משודרג צמוד (נסיעת לילה)</a:t>
            </a:r>
          </a:p>
          <a:p>
            <a:pPr marL="285750" indent="-285750" algn="r" rtl="1">
              <a:lnSpc>
                <a:spcPct val="150000"/>
              </a:lnSpc>
              <a:buFont typeface="Wingdings" pitchFamily="2" charset="2"/>
              <a:buChar char="Y"/>
            </a:pPr>
            <a:r>
              <a:rPr lang="he-IL" sz="2800" b="1" dirty="0" smtClean="0">
                <a:solidFill>
                  <a:srgbClr val="0B69DB"/>
                </a:solidFill>
                <a:effectLst>
                  <a:outerShdw blurRad="38100" dist="38100" dir="2700000" algn="tl">
                    <a:srgbClr val="000000">
                      <a:alpha val="43137"/>
                    </a:srgbClr>
                  </a:outerShdw>
                </a:effectLst>
                <a:sym typeface="Wingdings"/>
              </a:rPr>
              <a:t> תשורות</a:t>
            </a:r>
            <a:r>
              <a:rPr lang="he-IL" sz="2800" b="1" dirty="0" smtClean="0">
                <a:solidFill>
                  <a:srgbClr val="0B69DB"/>
                </a:solidFill>
                <a:sym typeface="Wingdings"/>
              </a:rPr>
              <a:t> – </a:t>
            </a:r>
            <a:r>
              <a:rPr lang="he-IL" sz="2800" b="1" dirty="0" smtClean="0">
                <a:solidFill>
                  <a:srgbClr val="0B69DB"/>
                </a:solidFill>
                <a:sym typeface="Wingdings"/>
              </a:rPr>
              <a:t>ספר, (פליז</a:t>
            </a:r>
            <a:r>
              <a:rPr lang="he-IL" sz="2800" b="1" dirty="0" smtClean="0">
                <a:solidFill>
                  <a:srgbClr val="0B69DB"/>
                </a:solidFill>
                <a:sym typeface="Wingdings"/>
              </a:rPr>
              <a:t>, כובע צמר, </a:t>
            </a:r>
            <a:r>
              <a:rPr lang="he-IL" sz="2800" b="1" dirty="0" smtClean="0">
                <a:solidFill>
                  <a:srgbClr val="0B69DB"/>
                </a:solidFill>
                <a:sym typeface="Wingdings"/>
              </a:rPr>
              <a:t>כפפות)</a:t>
            </a:r>
          </a:p>
          <a:p>
            <a:pPr marL="285750" indent="-285750" algn="r" rtl="1">
              <a:lnSpc>
                <a:spcPct val="150000"/>
              </a:lnSpc>
              <a:buFont typeface="Wingdings" pitchFamily="2" charset="2"/>
              <a:buChar char="Y"/>
            </a:pPr>
            <a:r>
              <a:rPr lang="he-IL" sz="2800" b="1" dirty="0">
                <a:solidFill>
                  <a:srgbClr val="0B69DB"/>
                </a:solidFill>
                <a:sym typeface="Wingdings"/>
              </a:rPr>
              <a:t> </a:t>
            </a:r>
            <a:r>
              <a:rPr lang="he-IL" sz="2800" b="1" dirty="0" smtClean="0">
                <a:solidFill>
                  <a:srgbClr val="0B69DB"/>
                </a:solidFill>
                <a:sym typeface="Wingdings"/>
              </a:rPr>
              <a:t>אוזניות שמע</a:t>
            </a:r>
            <a:r>
              <a:rPr lang="he-IL" sz="2800" b="1" dirty="0" smtClean="0">
                <a:solidFill>
                  <a:srgbClr val="0B69DB"/>
                </a:solidFill>
                <a:sym typeface="Wingdings"/>
              </a:rPr>
              <a:t> </a:t>
            </a:r>
            <a:endParaRPr lang="he-IL" sz="2800" b="1" dirty="0" smtClean="0">
              <a:solidFill>
                <a:srgbClr val="0B69DB"/>
              </a:solidFill>
              <a:effectLst>
                <a:outerShdw blurRad="38100" dist="38100" dir="2700000" algn="tl">
                  <a:srgbClr val="000000">
                    <a:alpha val="43137"/>
                  </a:srgbClr>
                </a:outerShdw>
              </a:effectLst>
              <a:sym typeface="Wingdings"/>
            </a:endParaRPr>
          </a:p>
        </p:txBody>
      </p:sp>
      <p:pic>
        <p:nvPicPr>
          <p:cNvPr id="11"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046156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טקסט 2"/>
          <p:cNvSpPr>
            <a:spLocks noGrp="1"/>
          </p:cNvSpPr>
          <p:nvPr>
            <p:ph type="body" idx="1"/>
          </p:nvPr>
        </p:nvSpPr>
        <p:spPr/>
        <p:txBody>
          <a:bodyPr/>
          <a:lstStyle/>
          <a:p>
            <a:endParaRPr lang="he-IL"/>
          </a:p>
        </p:txBody>
      </p:sp>
      <p:pic>
        <p:nvPicPr>
          <p:cNvPr id="43010" name="Picture 2" descr="http://web.nli.org.il/sites/NLI/Hebrew/music/Naomi_Shemer/Songs/YerushalaimShelZahav/01b.jpg"/>
          <p:cNvPicPr>
            <a:picLocks noChangeAspect="1" noChangeArrowheads="1"/>
          </p:cNvPicPr>
          <p:nvPr/>
        </p:nvPicPr>
        <p:blipFill>
          <a:blip r:embed="rId2"/>
          <a:srcRect/>
          <a:stretch>
            <a:fillRect/>
          </a:stretch>
        </p:blipFill>
        <p:spPr bwMode="auto">
          <a:xfrm>
            <a:off x="-4295775" y="0"/>
            <a:ext cx="16616595"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0" y="0"/>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26749" y="-126749"/>
            <a:ext cx="940777" cy="1036760"/>
          </a:xfrm>
          <a:prstGeom prst="rect">
            <a:avLst/>
          </a:prstGeom>
          <a:noFill/>
          <a:ln w="9525">
            <a:noFill/>
            <a:miter lim="800000"/>
            <a:headEnd/>
            <a:tailEnd/>
          </a:ln>
        </p:spPr>
      </p:pic>
      <p:sp>
        <p:nvSpPr>
          <p:cNvPr id="7" name="כותרת 4">
            <a:extLst>
              <a:ext uri="{FF2B5EF4-FFF2-40B4-BE49-F238E27FC236}">
                <a16:creationId xmlns:a16="http://schemas.microsoft.com/office/drawing/2014/main" id="{BD3D425A-7916-4FAB-B93D-80215372E928}"/>
              </a:ext>
            </a:extLst>
          </p:cNvPr>
          <p:cNvSpPr txBox="1">
            <a:spLocks/>
          </p:cNvSpPr>
          <p:nvPr/>
        </p:nvSpPr>
        <p:spPr>
          <a:xfrm>
            <a:off x="3784300" y="69075"/>
            <a:ext cx="5079043"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  נושאים נוספים </a:t>
            </a:r>
          </a:p>
        </p:txBody>
      </p:sp>
      <p:pic>
        <p:nvPicPr>
          <p:cNvPr id="9" name="Picture 2" descr="×ª××¦××ª ×ª××× × ×¢×××¨ ××¨××©××× ×××× ××¦××××¨"/>
          <p:cNvPicPr>
            <a:picLocks noChangeAspect="1" noChangeArrowheads="1"/>
          </p:cNvPicPr>
          <p:nvPr/>
        </p:nvPicPr>
        <p:blipFill>
          <a:blip r:embed="rId4"/>
          <a:srcRect/>
          <a:stretch>
            <a:fillRect/>
          </a:stretch>
        </p:blipFill>
        <p:spPr bwMode="auto">
          <a:xfrm>
            <a:off x="3899533" y="117695"/>
            <a:ext cx="672479" cy="957273"/>
          </a:xfrm>
          <a:prstGeom prst="rect">
            <a:avLst/>
          </a:prstGeom>
          <a:noFill/>
        </p:spPr>
      </p:pic>
      <p:sp>
        <p:nvSpPr>
          <p:cNvPr id="8" name="TextBox 7">
            <a:extLst>
              <a:ext uri="{FF2B5EF4-FFF2-40B4-BE49-F238E27FC236}">
                <a16:creationId xmlns:a16="http://schemas.microsoft.com/office/drawing/2014/main" id="{6ED6144F-527E-4FE1-9559-6AADEF143A2D}"/>
              </a:ext>
            </a:extLst>
          </p:cNvPr>
          <p:cNvSpPr txBox="1"/>
          <p:nvPr/>
        </p:nvSpPr>
        <p:spPr>
          <a:xfrm>
            <a:off x="506995" y="1524472"/>
            <a:ext cx="11181029" cy="3600986"/>
          </a:xfrm>
          <a:prstGeom prst="rect">
            <a:avLst/>
          </a:prstGeom>
          <a:noFill/>
        </p:spPr>
        <p:txBody>
          <a:bodyPr wrap="square" rtlCol="1">
            <a:spAutoFit/>
          </a:bodyPr>
          <a:lstStyle/>
          <a:p>
            <a:pPr marL="285750" indent="-285750" algn="r" rtl="1">
              <a:lnSpc>
                <a:spcPct val="150000"/>
              </a:lnSpc>
            </a:pPr>
            <a:r>
              <a:rPr lang="he-IL" sz="3200" b="1" dirty="0">
                <a:solidFill>
                  <a:srgbClr val="0B69DB"/>
                </a:solidFill>
              </a:rPr>
              <a:t> </a:t>
            </a:r>
            <a:r>
              <a:rPr lang="he-IL" sz="3200" b="1" dirty="0" smtClean="0">
                <a:solidFill>
                  <a:srgbClr val="00B0F0"/>
                </a:solidFill>
                <a:sym typeface="Wingdings"/>
              </a:rPr>
              <a:t> </a:t>
            </a:r>
            <a:r>
              <a:rPr lang="he-IL" sz="3200" b="1" dirty="0" smtClean="0">
                <a:solidFill>
                  <a:srgbClr val="0B69DB"/>
                </a:solidFill>
                <a:effectLst>
                  <a:outerShdw blurRad="38100" dist="38100" dir="2700000" algn="tl">
                    <a:srgbClr val="000000">
                      <a:alpha val="43137"/>
                    </a:srgbClr>
                  </a:outerShdw>
                </a:effectLst>
              </a:rPr>
              <a:t>ספר- </a:t>
            </a:r>
            <a:r>
              <a:rPr lang="he-IL" sz="2800" b="1" dirty="0" smtClean="0">
                <a:solidFill>
                  <a:srgbClr val="0B69DB"/>
                </a:solidFill>
              </a:rPr>
              <a:t>כל משתתף יקבל את הספר- ירושלים "</a:t>
            </a:r>
            <a:r>
              <a:rPr lang="he-IL" sz="2800" b="1" dirty="0" smtClean="0">
                <a:solidFill>
                  <a:srgbClr val="0B69DB"/>
                </a:solidFill>
                <a:effectLst>
                  <a:outerShdw blurRad="38100" dist="38100" dir="2700000" algn="tl">
                    <a:srgbClr val="000000">
                      <a:alpha val="43137"/>
                    </a:srgbClr>
                  </a:outerShdw>
                </a:effectLst>
              </a:rPr>
              <a:t>קילומטר מרובע אחד</a:t>
            </a:r>
            <a:r>
              <a:rPr lang="he-IL" sz="2800" b="1" dirty="0" smtClean="0">
                <a:solidFill>
                  <a:srgbClr val="0B69DB"/>
                </a:solidFill>
              </a:rPr>
              <a:t>"</a:t>
            </a:r>
            <a:endParaRPr lang="he-IL" sz="3200" b="1" dirty="0" smtClean="0">
              <a:solidFill>
                <a:srgbClr val="0B69DB"/>
              </a:solidFill>
            </a:endParaRPr>
          </a:p>
          <a:p>
            <a:pPr marL="285750" indent="-285750" algn="r" rtl="1">
              <a:lnSpc>
                <a:spcPct val="150000"/>
              </a:lnSpc>
            </a:pPr>
            <a:r>
              <a:rPr lang="he-IL" sz="3200" dirty="0" smtClean="0">
                <a:solidFill>
                  <a:schemeClr val="bg1"/>
                </a:solidFill>
              </a:rPr>
              <a:t> </a:t>
            </a:r>
            <a:r>
              <a:rPr lang="he-IL" sz="2800" b="1" dirty="0" smtClean="0">
                <a:solidFill>
                  <a:srgbClr val="00B0F0"/>
                </a:solidFill>
                <a:sym typeface="Wingdings"/>
              </a:rPr>
              <a:t></a:t>
            </a:r>
            <a:r>
              <a:rPr lang="he-IL" sz="2800" b="1" dirty="0" smtClean="0">
                <a:solidFill>
                  <a:srgbClr val="0B69DB"/>
                </a:solidFill>
                <a:sym typeface="Wingdings"/>
              </a:rPr>
              <a:t> </a:t>
            </a:r>
            <a:r>
              <a:rPr lang="he-IL" sz="3200" b="1" dirty="0" err="1" smtClean="0">
                <a:solidFill>
                  <a:srgbClr val="0B69DB"/>
                </a:solidFill>
                <a:effectLst>
                  <a:outerShdw blurRad="38100" dist="38100" dir="2700000" algn="tl">
                    <a:srgbClr val="000000">
                      <a:alpha val="43137"/>
                    </a:srgbClr>
                  </a:outerShdw>
                </a:effectLst>
              </a:rPr>
              <a:t>מז"א</a:t>
            </a:r>
            <a:r>
              <a:rPr lang="he-IL" sz="2800" b="1" dirty="0" smtClean="0">
                <a:solidFill>
                  <a:srgbClr val="0B69DB"/>
                </a:solidFill>
              </a:rPr>
              <a:t> </a:t>
            </a:r>
            <a:r>
              <a:rPr lang="he-IL" sz="2800" b="1" dirty="0">
                <a:solidFill>
                  <a:srgbClr val="0B69DB"/>
                </a:solidFill>
              </a:rPr>
              <a:t>– </a:t>
            </a:r>
            <a:r>
              <a:rPr lang="he-IL" sz="2800" b="1" dirty="0" smtClean="0">
                <a:solidFill>
                  <a:srgbClr val="0B69DB"/>
                </a:solidFill>
              </a:rPr>
              <a:t>התאמת הסיור לגשם/ מזג אוויר קיצוני</a:t>
            </a:r>
            <a:endParaRPr lang="he-IL" sz="2800" b="1" dirty="0">
              <a:solidFill>
                <a:srgbClr val="0B69DB"/>
              </a:solidFill>
            </a:endParaRPr>
          </a:p>
          <a:p>
            <a:pPr marL="285750" indent="-285750" algn="r" rtl="1">
              <a:lnSpc>
                <a:spcPct val="150000"/>
              </a:lnSpc>
            </a:pPr>
            <a:r>
              <a:rPr lang="he-IL" sz="2800" b="1" dirty="0">
                <a:solidFill>
                  <a:srgbClr val="0B69DB"/>
                </a:solidFill>
              </a:rPr>
              <a:t> </a:t>
            </a:r>
            <a:r>
              <a:rPr lang="he-IL" sz="2800" b="1" dirty="0" smtClean="0">
                <a:solidFill>
                  <a:srgbClr val="00B0F0"/>
                </a:solidFill>
                <a:sym typeface="Wingdings"/>
              </a:rPr>
              <a:t></a:t>
            </a:r>
            <a:r>
              <a:rPr lang="he-IL" sz="2800" b="1" dirty="0" smtClean="0">
                <a:solidFill>
                  <a:srgbClr val="0B69DB"/>
                </a:solidFill>
                <a:sym typeface="Wingdings"/>
              </a:rPr>
              <a:t> </a:t>
            </a:r>
            <a:r>
              <a:rPr lang="he-IL" sz="3200" b="1" dirty="0" smtClean="0">
                <a:solidFill>
                  <a:srgbClr val="0B69DB"/>
                </a:solidFill>
                <a:effectLst>
                  <a:outerShdw blurRad="38100" dist="38100" dir="2700000" algn="tl">
                    <a:srgbClr val="000000">
                      <a:alpha val="43137"/>
                    </a:srgbClr>
                  </a:outerShdw>
                </a:effectLst>
              </a:rPr>
              <a:t>פעילות הווי</a:t>
            </a:r>
            <a:r>
              <a:rPr lang="he-IL" sz="2800" b="1" dirty="0" smtClean="0">
                <a:solidFill>
                  <a:srgbClr val="0B69DB"/>
                </a:solidFill>
              </a:rPr>
              <a:t> </a:t>
            </a:r>
            <a:r>
              <a:rPr lang="he-IL" sz="2800" b="1" dirty="0">
                <a:solidFill>
                  <a:srgbClr val="0B69DB"/>
                </a:solidFill>
              </a:rPr>
              <a:t>– </a:t>
            </a:r>
            <a:r>
              <a:rPr lang="he-IL" sz="2800" b="1" dirty="0" err="1" smtClean="0">
                <a:solidFill>
                  <a:srgbClr val="0B69DB"/>
                </a:solidFill>
              </a:rPr>
              <a:t>סגווי</a:t>
            </a:r>
            <a:r>
              <a:rPr lang="he-IL" sz="2800" b="1" dirty="0" smtClean="0">
                <a:solidFill>
                  <a:srgbClr val="0B69DB"/>
                </a:solidFill>
              </a:rPr>
              <a:t> – שילוב באחד הסיורים – תקציב.</a:t>
            </a:r>
            <a:r>
              <a:rPr lang="en-US" sz="2800" b="1" dirty="0" smtClean="0">
                <a:solidFill>
                  <a:srgbClr val="0B69DB"/>
                </a:solidFill>
              </a:rPr>
              <a:t/>
            </a:r>
            <a:br>
              <a:rPr lang="en-US" sz="2800" b="1" dirty="0" smtClean="0">
                <a:solidFill>
                  <a:srgbClr val="0B69DB"/>
                </a:solidFill>
              </a:rPr>
            </a:br>
            <a:r>
              <a:rPr lang="he-IL" sz="2800" b="1" dirty="0" smtClean="0">
                <a:solidFill>
                  <a:srgbClr val="0B69DB"/>
                </a:solidFill>
              </a:rPr>
              <a:t>   					במהלך הסיור ישולבו חידונים בנושא ירושלים  </a:t>
            </a:r>
          </a:p>
          <a:p>
            <a:pPr marL="285750" indent="-285750" algn="r" rtl="1">
              <a:lnSpc>
                <a:spcPct val="150000"/>
              </a:lnSpc>
            </a:pPr>
            <a:r>
              <a:rPr lang="he-IL" sz="2800" b="1" dirty="0" smtClean="0">
                <a:solidFill>
                  <a:srgbClr val="0B69DB"/>
                </a:solidFill>
                <a:effectLst>
                  <a:outerShdw blurRad="38100" dist="38100" dir="2700000" algn="tl">
                    <a:srgbClr val="000000">
                      <a:alpha val="43137"/>
                    </a:srgbClr>
                  </a:outerShdw>
                </a:effectLst>
                <a:sym typeface="Wingdings"/>
              </a:rPr>
              <a:t>  צילום ותיעוד</a:t>
            </a:r>
            <a:endParaRPr lang="he-IL" sz="2800" b="1" dirty="0">
              <a:solidFill>
                <a:srgbClr val="0B69DB"/>
              </a:solidFill>
            </a:endParaRPr>
          </a:p>
        </p:txBody>
      </p:sp>
      <p:pic>
        <p:nvPicPr>
          <p:cNvPr id="10"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046156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8107"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descr="C:\Users\yariv\AppData\Local\Microsoft\Windows\Temporary Internet Files\Content.Word\9ga6ntrM(4).png">
            <a:extLst>
              <a:ext uri="{FF2B5EF4-FFF2-40B4-BE49-F238E27FC236}">
                <a16:creationId xmlns:a16="http://schemas.microsoft.com/office/drawing/2014/main" id="{E1216EC8-9ACA-4287-A540-F208923241A8}"/>
              </a:ext>
            </a:extLst>
          </p:cNvPr>
          <p:cNvPicPr/>
          <p:nvPr/>
        </p:nvPicPr>
        <p:blipFill rotWithShape="1">
          <a:blip r:embed="rId3" cstate="print"/>
          <a:srcRect l="70175" r="18876"/>
          <a:stretch/>
        </p:blipFill>
        <p:spPr bwMode="auto">
          <a:xfrm>
            <a:off x="108642" y="-117696"/>
            <a:ext cx="940777" cy="1036760"/>
          </a:xfrm>
          <a:prstGeom prst="rect">
            <a:avLst/>
          </a:prstGeom>
          <a:noFill/>
          <a:ln w="9525">
            <a:noFill/>
            <a:miter lim="800000"/>
            <a:headEnd/>
            <a:tailEnd/>
          </a:ln>
        </p:spPr>
      </p:pic>
      <p:sp>
        <p:nvSpPr>
          <p:cNvPr id="9" name="כותרת 4">
            <a:extLst>
              <a:ext uri="{FF2B5EF4-FFF2-40B4-BE49-F238E27FC236}">
                <a16:creationId xmlns:a16="http://schemas.microsoft.com/office/drawing/2014/main" id="{BD3D425A-7916-4FAB-B93D-80215372E928}"/>
              </a:ext>
            </a:extLst>
          </p:cNvPr>
          <p:cNvSpPr>
            <a:spLocks noGrp="1"/>
          </p:cNvSpPr>
          <p:nvPr>
            <p:ph type="title"/>
          </p:nvPr>
        </p:nvSpPr>
        <p:spPr>
          <a:xfrm>
            <a:off x="3956538" y="69075"/>
            <a:ext cx="4422531" cy="1036760"/>
          </a:xfrm>
          <a:solidFill>
            <a:srgbClr val="FFFF99"/>
          </a:solidFill>
          <a:ln w="12700">
            <a:solidFill>
              <a:schemeClr val="bg1"/>
            </a:solidFill>
          </a:ln>
          <a:scene3d>
            <a:camera prst="orthographicFront"/>
            <a:lightRig rig="threePt" dir="t"/>
          </a:scene3d>
          <a:sp3d>
            <a:bevelT w="139700" prst="cross"/>
          </a:sp3d>
        </p:spPr>
        <p:txBody>
          <a:bodyPr>
            <a:normAutofit/>
          </a:bodyPr>
          <a:lstStyle/>
          <a:p>
            <a:pPr algn="ctr"/>
            <a:r>
              <a:rPr lang="he-IL" sz="4800" b="1" dirty="0">
                <a:solidFill>
                  <a:schemeClr val="accent1">
                    <a:lumMod val="60000"/>
                    <a:lumOff val="40000"/>
                  </a:schemeClr>
                </a:solidFill>
                <a:effectLst>
                  <a:outerShdw blurRad="38100" dist="38100" dir="2700000" algn="tl">
                    <a:srgbClr val="000000">
                      <a:alpha val="43137"/>
                    </a:srgbClr>
                  </a:outerShdw>
                </a:effectLst>
              </a:rPr>
              <a:t>כללי</a:t>
            </a:r>
          </a:p>
        </p:txBody>
      </p:sp>
      <p:sp>
        <p:nvSpPr>
          <p:cNvPr id="10" name="מציין מיקום תוכן 6">
            <a:extLst>
              <a:ext uri="{FF2B5EF4-FFF2-40B4-BE49-F238E27FC236}">
                <a16:creationId xmlns:a16="http://schemas.microsoft.com/office/drawing/2014/main" id="{9AC3BA4B-A4B3-4A82-BB67-F6310A874265}"/>
              </a:ext>
            </a:extLst>
          </p:cNvPr>
          <p:cNvSpPr>
            <a:spLocks noGrp="1"/>
          </p:cNvSpPr>
          <p:nvPr>
            <p:ph idx="1"/>
          </p:nvPr>
        </p:nvSpPr>
        <p:spPr>
          <a:xfrm>
            <a:off x="1292019" y="1092261"/>
            <a:ext cx="9782908" cy="4826976"/>
          </a:xfrm>
        </p:spPr>
        <p:txBody>
          <a:bodyPr>
            <a:noAutofit/>
          </a:bodyPr>
          <a:lstStyle/>
          <a:p>
            <a:pPr>
              <a:lnSpc>
                <a:spcPct val="200000"/>
              </a:lnSpc>
              <a:buClr>
                <a:srgbClr val="FF0000"/>
              </a:buClr>
              <a:buNone/>
            </a:pPr>
            <a:r>
              <a:rPr lang="he-IL" sz="3200" b="1" dirty="0" smtClean="0">
                <a:solidFill>
                  <a:srgbClr val="00B0F0"/>
                </a:solidFill>
                <a:effectLst>
                  <a:outerShdw blurRad="38100" dist="38100" dir="2700000" algn="tl">
                    <a:srgbClr val="000000">
                      <a:alpha val="43137"/>
                    </a:srgbClr>
                  </a:outerShdw>
                </a:effectLst>
                <a:sym typeface="Wingdings"/>
              </a:rPr>
              <a:t></a:t>
            </a:r>
            <a:r>
              <a:rPr lang="he-IL" sz="3200" b="1" dirty="0" smtClean="0">
                <a:solidFill>
                  <a:srgbClr val="0B69DB"/>
                </a:solidFill>
                <a:effectLst>
                  <a:outerShdw blurRad="38100" dist="38100" dir="2700000" algn="tl">
                    <a:srgbClr val="000000">
                      <a:alpha val="43137"/>
                    </a:srgbClr>
                  </a:outerShdw>
                </a:effectLst>
                <a:sym typeface="Wingdings"/>
              </a:rPr>
              <a:t> </a:t>
            </a:r>
            <a:r>
              <a:rPr lang="he-IL" sz="3200" b="1" dirty="0" smtClean="0">
                <a:solidFill>
                  <a:srgbClr val="0B69DB"/>
                </a:solidFill>
                <a:effectLst>
                  <a:outerShdw blurRad="38100" dist="38100" dir="2700000" algn="tl">
                    <a:srgbClr val="000000">
                      <a:alpha val="43137"/>
                    </a:srgbClr>
                  </a:outerShdw>
                </a:effectLst>
              </a:rPr>
              <a:t>מועד </a:t>
            </a:r>
            <a:r>
              <a:rPr lang="he-IL" sz="3200" b="1" dirty="0">
                <a:solidFill>
                  <a:srgbClr val="0B69DB"/>
                </a:solidFill>
                <a:effectLst>
                  <a:outerShdw blurRad="38100" dist="38100" dir="2700000" algn="tl">
                    <a:srgbClr val="000000">
                      <a:alpha val="43137"/>
                    </a:srgbClr>
                  </a:outerShdw>
                </a:effectLst>
              </a:rPr>
              <a:t>הסיור</a:t>
            </a:r>
            <a:r>
              <a:rPr lang="he-IL" sz="3200" b="1" dirty="0" smtClean="0">
                <a:solidFill>
                  <a:srgbClr val="0B69DB"/>
                </a:solidFill>
              </a:rPr>
              <a:t>:</a:t>
            </a:r>
            <a:r>
              <a:rPr lang="en-US" sz="3200" b="1" dirty="0" smtClean="0">
                <a:solidFill>
                  <a:srgbClr val="0B69DB"/>
                </a:solidFill>
              </a:rPr>
              <a:t/>
            </a:r>
            <a:br>
              <a:rPr lang="en-US" sz="3200" b="1" dirty="0" smtClean="0">
                <a:solidFill>
                  <a:srgbClr val="0B69DB"/>
                </a:solidFill>
              </a:rPr>
            </a:br>
            <a:r>
              <a:rPr lang="he-IL" sz="3200" b="1" dirty="0" smtClean="0">
                <a:solidFill>
                  <a:srgbClr val="0B69DB"/>
                </a:solidFill>
              </a:rPr>
              <a:t>16-17/1/19 </a:t>
            </a:r>
            <a:r>
              <a:rPr lang="he-IL" sz="3200" b="1" dirty="0">
                <a:solidFill>
                  <a:srgbClr val="0B69DB"/>
                </a:solidFill>
              </a:rPr>
              <a:t>,ט'-י' בשבט תשע"ט, </a:t>
            </a:r>
            <a:r>
              <a:rPr lang="he-IL" sz="3200" b="1" dirty="0" smtClean="0">
                <a:solidFill>
                  <a:srgbClr val="0B69DB"/>
                </a:solidFill>
              </a:rPr>
              <a:t>ימים רביעי-חמישי</a:t>
            </a:r>
            <a:r>
              <a:rPr lang="he-IL" sz="3200" b="1" dirty="0">
                <a:solidFill>
                  <a:srgbClr val="0B69DB"/>
                </a:solidFill>
              </a:rPr>
              <a:t>.</a:t>
            </a:r>
          </a:p>
          <a:p>
            <a:pPr>
              <a:lnSpc>
                <a:spcPct val="200000"/>
              </a:lnSpc>
              <a:buClr>
                <a:srgbClr val="FF0000"/>
              </a:buClr>
              <a:buNone/>
            </a:pPr>
            <a:r>
              <a:rPr lang="he-IL" sz="3200" b="1" dirty="0" smtClean="0">
                <a:solidFill>
                  <a:srgbClr val="00B0F0"/>
                </a:solidFill>
                <a:effectLst>
                  <a:outerShdw blurRad="38100" dist="38100" dir="2700000" algn="tl">
                    <a:srgbClr val="000000">
                      <a:alpha val="43137"/>
                    </a:srgbClr>
                  </a:outerShdw>
                </a:effectLst>
                <a:sym typeface="Wingdings"/>
              </a:rPr>
              <a:t></a:t>
            </a:r>
            <a:r>
              <a:rPr lang="he-IL" sz="3200" b="1" dirty="0" smtClean="0">
                <a:solidFill>
                  <a:srgbClr val="0B69DB"/>
                </a:solidFill>
                <a:effectLst>
                  <a:outerShdw blurRad="38100" dist="38100" dir="2700000" algn="tl">
                    <a:srgbClr val="000000">
                      <a:alpha val="43137"/>
                    </a:srgbClr>
                  </a:outerShdw>
                </a:effectLst>
                <a:sym typeface="Wingdings"/>
              </a:rPr>
              <a:t> </a:t>
            </a:r>
            <a:r>
              <a:rPr lang="he-IL" sz="3200" b="1" dirty="0" smtClean="0">
                <a:solidFill>
                  <a:srgbClr val="0B69DB"/>
                </a:solidFill>
                <a:effectLst>
                  <a:outerShdw blurRad="38100" dist="38100" dir="2700000" algn="tl">
                    <a:srgbClr val="000000">
                      <a:alpha val="43137"/>
                    </a:srgbClr>
                  </a:outerShdw>
                </a:effectLst>
              </a:rPr>
              <a:t>יום </a:t>
            </a:r>
            <a:r>
              <a:rPr lang="he-IL" sz="3200" b="1" dirty="0">
                <a:solidFill>
                  <a:srgbClr val="0B69DB"/>
                </a:solidFill>
                <a:effectLst>
                  <a:outerShdw blurRad="38100" dist="38100" dir="2700000" algn="tl">
                    <a:srgbClr val="000000">
                      <a:alpha val="43137"/>
                    </a:srgbClr>
                  </a:outerShdw>
                </a:effectLst>
              </a:rPr>
              <a:t>הכנה</a:t>
            </a:r>
            <a:r>
              <a:rPr lang="he-IL" sz="3200" b="1" dirty="0" smtClean="0">
                <a:solidFill>
                  <a:srgbClr val="0B69DB"/>
                </a:solidFill>
              </a:rPr>
              <a:t>:  14/1/19 2 משכים</a:t>
            </a:r>
            <a:endParaRPr lang="he-IL" sz="3200" b="1" dirty="0">
              <a:solidFill>
                <a:srgbClr val="0B69DB"/>
              </a:solidFill>
            </a:endParaRPr>
          </a:p>
          <a:p>
            <a:pPr>
              <a:lnSpc>
                <a:spcPct val="200000"/>
              </a:lnSpc>
              <a:buClr>
                <a:srgbClr val="FF0000"/>
              </a:buClr>
              <a:buNone/>
            </a:pPr>
            <a:r>
              <a:rPr lang="he-IL" sz="3200" b="1" dirty="0" smtClean="0">
                <a:solidFill>
                  <a:srgbClr val="00B0F0"/>
                </a:solidFill>
                <a:effectLst>
                  <a:outerShdw blurRad="38100" dist="38100" dir="2700000" algn="tl">
                    <a:srgbClr val="000000">
                      <a:alpha val="43137"/>
                    </a:srgbClr>
                  </a:outerShdw>
                </a:effectLst>
                <a:sym typeface="Wingdings"/>
              </a:rPr>
              <a:t></a:t>
            </a:r>
            <a:r>
              <a:rPr lang="he-IL" sz="3200" b="1" dirty="0" smtClean="0">
                <a:solidFill>
                  <a:srgbClr val="0B69DB"/>
                </a:solidFill>
                <a:effectLst>
                  <a:outerShdw blurRad="38100" dist="38100" dir="2700000" algn="tl">
                    <a:srgbClr val="000000">
                      <a:alpha val="43137"/>
                    </a:srgbClr>
                  </a:outerShdw>
                </a:effectLst>
                <a:sym typeface="Wingdings"/>
              </a:rPr>
              <a:t> </a:t>
            </a:r>
            <a:r>
              <a:rPr lang="he-IL" sz="3200" b="1" dirty="0" smtClean="0">
                <a:solidFill>
                  <a:srgbClr val="0B69DB"/>
                </a:solidFill>
                <a:effectLst>
                  <a:outerShdw blurRad="38100" dist="38100" dir="2700000" algn="tl">
                    <a:srgbClr val="000000">
                      <a:alpha val="43137"/>
                    </a:srgbClr>
                  </a:outerShdw>
                </a:effectLst>
              </a:rPr>
              <a:t>צוות </a:t>
            </a:r>
            <a:r>
              <a:rPr lang="he-IL" sz="3200" b="1" dirty="0">
                <a:solidFill>
                  <a:srgbClr val="0B69DB"/>
                </a:solidFill>
                <a:effectLst>
                  <a:outerShdw blurRad="38100" dist="38100" dir="2700000" algn="tl">
                    <a:srgbClr val="000000">
                      <a:alpha val="43137"/>
                    </a:srgbClr>
                  </a:outerShdw>
                </a:effectLst>
              </a:rPr>
              <a:t>מוביל</a:t>
            </a:r>
            <a:r>
              <a:rPr lang="he-IL" sz="3200" b="1" dirty="0">
                <a:solidFill>
                  <a:srgbClr val="0B69DB"/>
                </a:solidFill>
              </a:rPr>
              <a:t>: צוות 4</a:t>
            </a:r>
          </a:p>
          <a:p>
            <a:pPr>
              <a:lnSpc>
                <a:spcPct val="200000"/>
              </a:lnSpc>
              <a:buClr>
                <a:srgbClr val="FF0000"/>
              </a:buClr>
              <a:buNone/>
            </a:pPr>
            <a:r>
              <a:rPr lang="he-IL" sz="3200" b="1" dirty="0">
                <a:solidFill>
                  <a:srgbClr val="0B69DB"/>
                </a:solidFill>
                <a:effectLst>
                  <a:outerShdw blurRad="38100" dist="38100" dir="2700000" algn="tl">
                    <a:srgbClr val="000000">
                      <a:alpha val="43137"/>
                    </a:srgbClr>
                  </a:outerShdw>
                </a:effectLst>
              </a:rPr>
              <a:t>סד"כ משתתף</a:t>
            </a:r>
            <a:r>
              <a:rPr lang="he-IL" sz="3200" b="1" dirty="0" smtClean="0">
                <a:solidFill>
                  <a:srgbClr val="0B69DB"/>
                </a:solidFill>
              </a:rPr>
              <a:t>: כלל החניכים</a:t>
            </a:r>
            <a:endParaRPr lang="he-IL" sz="3200" b="1" dirty="0">
              <a:solidFill>
                <a:srgbClr val="0B69DB"/>
              </a:solidFill>
            </a:endParaRPr>
          </a:p>
        </p:txBody>
      </p:sp>
      <p:pic>
        <p:nvPicPr>
          <p:cNvPr id="18434" name="Picture 2" descr="×ª××¦××ª ×ª××× × ×¢×××¨ ××¨××©××× ×××× ××¦××××¨"/>
          <p:cNvPicPr>
            <a:picLocks noChangeAspect="1" noChangeArrowheads="1"/>
          </p:cNvPicPr>
          <p:nvPr/>
        </p:nvPicPr>
        <p:blipFill>
          <a:blip r:embed="rId4"/>
          <a:srcRect/>
          <a:stretch>
            <a:fillRect/>
          </a:stretch>
        </p:blipFill>
        <p:spPr bwMode="auto">
          <a:xfrm>
            <a:off x="4053430" y="105973"/>
            <a:ext cx="672479" cy="957273"/>
          </a:xfrm>
          <a:prstGeom prst="rect">
            <a:avLst/>
          </a:prstGeom>
          <a:noFill/>
        </p:spPr>
      </p:pic>
      <p:pic>
        <p:nvPicPr>
          <p:cNvPr id="8"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776635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8107"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08642" y="0"/>
            <a:ext cx="940777" cy="1036760"/>
          </a:xfrm>
          <a:prstGeom prst="rect">
            <a:avLst/>
          </a:prstGeom>
          <a:noFill/>
          <a:ln w="9525">
            <a:noFill/>
            <a:miter lim="800000"/>
            <a:headEnd/>
            <a:tailEnd/>
          </a:ln>
        </p:spPr>
      </p:pic>
      <p:sp>
        <p:nvSpPr>
          <p:cNvPr id="8" name="TextBox 7">
            <a:extLst>
              <a:ext uri="{FF2B5EF4-FFF2-40B4-BE49-F238E27FC236}">
                <a16:creationId xmlns:a16="http://schemas.microsoft.com/office/drawing/2014/main" id="{515DE92E-92A1-48A5-B305-707503F2B850}"/>
              </a:ext>
            </a:extLst>
          </p:cNvPr>
          <p:cNvSpPr txBox="1"/>
          <p:nvPr/>
        </p:nvSpPr>
        <p:spPr>
          <a:xfrm>
            <a:off x="248195" y="887444"/>
            <a:ext cx="11743508" cy="3416320"/>
          </a:xfrm>
          <a:prstGeom prst="rect">
            <a:avLst/>
          </a:prstGeom>
          <a:noFill/>
        </p:spPr>
        <p:txBody>
          <a:bodyPr wrap="square" rtlCol="1">
            <a:spAutoFit/>
          </a:bodyPr>
          <a:lstStyle/>
          <a:p>
            <a:pPr algn="ctr" rtl="1">
              <a:lnSpc>
                <a:spcPct val="200000"/>
              </a:lnSpc>
            </a:pPr>
            <a:r>
              <a:rPr lang="he-IL" sz="2800" b="1" dirty="0">
                <a:solidFill>
                  <a:schemeClr val="bg2">
                    <a:lumMod val="75000"/>
                  </a:schemeClr>
                </a:solidFill>
                <a:effectLst>
                  <a:outerShdw blurRad="38100" dist="38100" dir="2700000" algn="tl">
                    <a:srgbClr val="000000">
                      <a:alpha val="43137"/>
                    </a:srgbClr>
                  </a:outerShdw>
                </a:effectLst>
              </a:rPr>
              <a:t>העמקת ההכרות והבנת מורכבותה של ירושלים כנדבך בביטחון הלאומי של מדינת ישראל, תוך הסתכלות על מרכיבי הביטחון </a:t>
            </a:r>
            <a:r>
              <a:rPr lang="he-IL" sz="2800" b="1" dirty="0" smtClean="0">
                <a:solidFill>
                  <a:schemeClr val="bg2">
                    <a:lumMod val="75000"/>
                  </a:schemeClr>
                </a:solidFill>
                <a:effectLst>
                  <a:outerShdw blurRad="38100" dist="38100" dir="2700000" algn="tl">
                    <a:srgbClr val="000000">
                      <a:alpha val="43137"/>
                    </a:srgbClr>
                  </a:outerShdw>
                </a:effectLst>
              </a:rPr>
              <a:t>:</a:t>
            </a:r>
            <a:r>
              <a:rPr lang="en-US" sz="2800" b="1" dirty="0" smtClean="0">
                <a:solidFill>
                  <a:schemeClr val="bg2">
                    <a:lumMod val="75000"/>
                  </a:schemeClr>
                </a:solidFill>
                <a:effectLst>
                  <a:outerShdw blurRad="38100" dist="38100" dir="2700000" algn="tl">
                    <a:srgbClr val="000000">
                      <a:alpha val="43137"/>
                    </a:srgbClr>
                  </a:outerShdw>
                </a:effectLst>
              </a:rPr>
              <a:t/>
            </a:r>
            <a:br>
              <a:rPr lang="en-US" sz="2800" b="1" dirty="0" smtClean="0">
                <a:solidFill>
                  <a:schemeClr val="bg2">
                    <a:lumMod val="75000"/>
                  </a:schemeClr>
                </a:solidFill>
                <a:effectLst>
                  <a:outerShdw blurRad="38100" dist="38100" dir="2700000" algn="tl">
                    <a:srgbClr val="000000">
                      <a:alpha val="43137"/>
                    </a:srgbClr>
                  </a:outerShdw>
                </a:effectLst>
              </a:rPr>
            </a:br>
            <a:r>
              <a:rPr lang="he-IL" sz="2800" b="1" dirty="0" smtClean="0">
                <a:solidFill>
                  <a:schemeClr val="bg2">
                    <a:lumMod val="75000"/>
                  </a:schemeClr>
                </a:solidFill>
                <a:effectLst>
                  <a:outerShdw blurRad="38100" dist="38100" dir="2700000" algn="tl">
                    <a:srgbClr val="000000">
                      <a:alpha val="43137"/>
                    </a:srgbClr>
                  </a:outerShdw>
                </a:effectLst>
              </a:rPr>
              <a:t> מדיני</a:t>
            </a:r>
            <a:r>
              <a:rPr lang="he-IL" sz="2800" b="1" dirty="0">
                <a:solidFill>
                  <a:schemeClr val="bg2">
                    <a:lumMod val="75000"/>
                  </a:schemeClr>
                </a:solidFill>
                <a:effectLst>
                  <a:outerShdw blurRad="38100" dist="38100" dir="2700000" algn="tl">
                    <a:srgbClr val="000000">
                      <a:alpha val="43137"/>
                    </a:srgbClr>
                  </a:outerShdw>
                </a:effectLst>
              </a:rPr>
              <a:t>, ביטחוני, חברתי וכלכלי</a:t>
            </a:r>
            <a:r>
              <a:rPr lang="he-IL" sz="2000" b="1" dirty="0" smtClean="0">
                <a:solidFill>
                  <a:schemeClr val="bg2">
                    <a:lumMod val="75000"/>
                  </a:schemeClr>
                </a:solidFill>
                <a:effectLst>
                  <a:outerShdw blurRad="38100" dist="38100" dir="2700000" algn="tl">
                    <a:srgbClr val="000000">
                      <a:alpha val="43137"/>
                    </a:srgbClr>
                  </a:outerShdw>
                </a:effectLst>
              </a:rPr>
              <a:t>.</a:t>
            </a:r>
            <a:endParaRPr lang="he-IL" sz="2800" b="1" dirty="0" smtClean="0">
              <a:solidFill>
                <a:schemeClr val="bg2">
                  <a:lumMod val="75000"/>
                </a:schemeClr>
              </a:solidFill>
              <a:effectLst>
                <a:outerShdw blurRad="38100" dist="38100" dir="2700000" algn="tl">
                  <a:srgbClr val="000000">
                    <a:alpha val="43137"/>
                  </a:srgbClr>
                </a:outerShdw>
              </a:effectLst>
            </a:endParaRPr>
          </a:p>
          <a:p>
            <a:pPr algn="ctr" rtl="1">
              <a:lnSpc>
                <a:spcPct val="200000"/>
              </a:lnSpc>
            </a:pPr>
            <a:r>
              <a:rPr lang="he-IL" sz="2400" b="1" dirty="0" smtClean="0">
                <a:solidFill>
                  <a:schemeClr val="bg2">
                    <a:lumMod val="75000"/>
                  </a:schemeClr>
                </a:solidFill>
                <a:effectLst>
                  <a:outerShdw blurRad="38100" dist="38100" dir="2700000" algn="tl">
                    <a:srgbClr val="000000">
                      <a:alpha val="43137"/>
                    </a:srgbClr>
                  </a:outerShdw>
                </a:effectLst>
              </a:rPr>
              <a:t>מטרת משנה: הכרות עם המורכבות הקיימת בירושלים כשלב מקדים לסימולציה המדינית</a:t>
            </a:r>
            <a:endParaRPr lang="he-IL" sz="2400" b="1" dirty="0">
              <a:solidFill>
                <a:schemeClr val="bg2">
                  <a:lumMod val="75000"/>
                </a:schemeClr>
              </a:solidFill>
              <a:effectLst>
                <a:outerShdw blurRad="38100" dist="38100" dir="2700000" algn="tl">
                  <a:srgbClr val="000000">
                    <a:alpha val="43137"/>
                  </a:srgbClr>
                </a:outerShdw>
              </a:effectLst>
            </a:endParaRPr>
          </a:p>
        </p:txBody>
      </p:sp>
      <p:sp>
        <p:nvSpPr>
          <p:cNvPr id="14" name="גליל 13">
            <a:extLst>
              <a:ext uri="{FF2B5EF4-FFF2-40B4-BE49-F238E27FC236}">
                <a16:creationId xmlns:a16="http://schemas.microsoft.com/office/drawing/2014/main" id="{BE0B4A9E-3B2B-40E4-84E8-2024728B6A8B}"/>
              </a:ext>
            </a:extLst>
          </p:cNvPr>
          <p:cNvSpPr/>
          <p:nvPr/>
        </p:nvSpPr>
        <p:spPr>
          <a:xfrm>
            <a:off x="4930724" y="4417172"/>
            <a:ext cx="1320952" cy="215566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lgn="r" rtl="1">
              <a:buFont typeface="Arial" panose="020B0604020202020204" pitchFamily="34" charset="0"/>
              <a:buChar char="•"/>
            </a:pPr>
            <a:endParaRPr lang="he-IL" dirty="0" smtClean="0">
              <a:solidFill>
                <a:schemeClr val="tx1"/>
              </a:solidFill>
            </a:endParaRPr>
          </a:p>
          <a:p>
            <a:pPr marL="285750" indent="-285750" algn="r" rtl="1">
              <a:buFont typeface="Arial" panose="020B0604020202020204" pitchFamily="34" charset="0"/>
              <a:buChar char="•"/>
            </a:pPr>
            <a:r>
              <a:rPr lang="he-IL" dirty="0" smtClean="0">
                <a:solidFill>
                  <a:schemeClr val="tx1"/>
                </a:solidFill>
              </a:rPr>
              <a:t>מגזר </a:t>
            </a:r>
            <a:r>
              <a:rPr lang="he-IL" dirty="0">
                <a:solidFill>
                  <a:schemeClr val="tx1"/>
                </a:solidFill>
              </a:rPr>
              <a:t>חרדי</a:t>
            </a:r>
          </a:p>
          <a:p>
            <a:pPr marL="285750" indent="-285750" algn="r" rtl="1">
              <a:buFont typeface="Arial" panose="020B0604020202020204" pitchFamily="34" charset="0"/>
              <a:buChar char="•"/>
            </a:pPr>
            <a:r>
              <a:rPr lang="he-IL" dirty="0">
                <a:solidFill>
                  <a:schemeClr val="tx1"/>
                </a:solidFill>
              </a:rPr>
              <a:t>מגזר ערבי</a:t>
            </a:r>
          </a:p>
          <a:p>
            <a:pPr marL="285750" indent="-285750" algn="r" rtl="1">
              <a:buFont typeface="Arial" panose="020B0604020202020204" pitchFamily="34" charset="0"/>
              <a:buChar char="•"/>
            </a:pPr>
            <a:r>
              <a:rPr lang="he-IL" dirty="0">
                <a:solidFill>
                  <a:schemeClr val="tx1"/>
                </a:solidFill>
              </a:rPr>
              <a:t>יזמות חברתית</a:t>
            </a:r>
          </a:p>
          <a:p>
            <a:pPr marL="285750" indent="-285750" algn="ctr" rtl="1">
              <a:buFont typeface="Arial" panose="020B0604020202020204" pitchFamily="34" charset="0"/>
              <a:buChar char="•"/>
            </a:pPr>
            <a:endParaRPr lang="he-IL" dirty="0">
              <a:solidFill>
                <a:schemeClr val="tx1"/>
              </a:solidFill>
            </a:endParaRPr>
          </a:p>
        </p:txBody>
      </p:sp>
      <p:sp>
        <p:nvSpPr>
          <p:cNvPr id="15" name="גליל 14">
            <a:extLst>
              <a:ext uri="{FF2B5EF4-FFF2-40B4-BE49-F238E27FC236}">
                <a16:creationId xmlns:a16="http://schemas.microsoft.com/office/drawing/2014/main" id="{305C11E2-E354-483F-991B-5C7C1F429E4A}"/>
              </a:ext>
            </a:extLst>
          </p:cNvPr>
          <p:cNvSpPr/>
          <p:nvPr/>
        </p:nvSpPr>
        <p:spPr>
          <a:xfrm>
            <a:off x="7039278" y="5055325"/>
            <a:ext cx="1320952" cy="1313723"/>
          </a:xfrm>
          <a:prstGeom prst="can">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dirty="0">
                <a:solidFill>
                  <a:schemeClr val="bg1"/>
                </a:solidFill>
              </a:rPr>
              <a:t>משולב בציר חברתי מדיני</a:t>
            </a:r>
          </a:p>
        </p:txBody>
      </p:sp>
      <p:sp>
        <p:nvSpPr>
          <p:cNvPr id="18" name="TextBox 17">
            <a:extLst>
              <a:ext uri="{FF2B5EF4-FFF2-40B4-BE49-F238E27FC236}">
                <a16:creationId xmlns:a16="http://schemas.microsoft.com/office/drawing/2014/main" id="{6C879F48-9073-4FB8-8CF5-C16D37CDAD84}"/>
              </a:ext>
            </a:extLst>
          </p:cNvPr>
          <p:cNvSpPr txBox="1"/>
          <p:nvPr/>
        </p:nvSpPr>
        <p:spPr>
          <a:xfrm>
            <a:off x="5050726" y="4338485"/>
            <a:ext cx="977352" cy="369332"/>
          </a:xfrm>
          <a:prstGeom prst="rect">
            <a:avLst/>
          </a:prstGeom>
          <a:noFill/>
        </p:spPr>
        <p:txBody>
          <a:bodyPr wrap="square" rtlCol="1">
            <a:spAutoFit/>
          </a:bodyPr>
          <a:lstStyle/>
          <a:p>
            <a:pPr algn="ctr"/>
            <a:r>
              <a:rPr lang="he-IL" b="1" dirty="0">
                <a:solidFill>
                  <a:schemeClr val="bg1"/>
                </a:solidFill>
              </a:rPr>
              <a:t>חברתי</a:t>
            </a:r>
          </a:p>
        </p:txBody>
      </p:sp>
      <p:sp>
        <p:nvSpPr>
          <p:cNvPr id="19" name="TextBox 18">
            <a:extLst>
              <a:ext uri="{FF2B5EF4-FFF2-40B4-BE49-F238E27FC236}">
                <a16:creationId xmlns:a16="http://schemas.microsoft.com/office/drawing/2014/main" id="{E6563A40-73C5-4379-AEBA-D82F67D26830}"/>
              </a:ext>
            </a:extLst>
          </p:cNvPr>
          <p:cNvSpPr txBox="1"/>
          <p:nvPr/>
        </p:nvSpPr>
        <p:spPr>
          <a:xfrm>
            <a:off x="7211078" y="5021468"/>
            <a:ext cx="977352" cy="369332"/>
          </a:xfrm>
          <a:prstGeom prst="rect">
            <a:avLst/>
          </a:prstGeom>
          <a:noFill/>
        </p:spPr>
        <p:txBody>
          <a:bodyPr wrap="square" rtlCol="1">
            <a:spAutoFit/>
          </a:bodyPr>
          <a:lstStyle/>
          <a:p>
            <a:pPr algn="ctr"/>
            <a:r>
              <a:rPr lang="he-IL" b="1" dirty="0">
                <a:solidFill>
                  <a:schemeClr val="bg1"/>
                </a:solidFill>
              </a:rPr>
              <a:t>כלכלי</a:t>
            </a:r>
          </a:p>
        </p:txBody>
      </p:sp>
      <p:sp>
        <p:nvSpPr>
          <p:cNvPr id="23" name="כותרת 4">
            <a:extLst>
              <a:ext uri="{FF2B5EF4-FFF2-40B4-BE49-F238E27FC236}">
                <a16:creationId xmlns:a16="http://schemas.microsoft.com/office/drawing/2014/main" id="{BD3D425A-7916-4FAB-B93D-80215372E928}"/>
              </a:ext>
            </a:extLst>
          </p:cNvPr>
          <p:cNvSpPr txBox="1">
            <a:spLocks/>
          </p:cNvSpPr>
          <p:nvPr/>
        </p:nvSpPr>
        <p:spPr>
          <a:xfrm>
            <a:off x="3241141" y="69075"/>
            <a:ext cx="5848538"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   מטרה וצירי לימוד</a:t>
            </a:r>
            <a:endParaRPr kumimoji="0" lang="he-IL" sz="4400" b="1" i="0" u="none" strike="noStrike" kern="1200" cap="all" spc="0" normalizeH="0" baseline="0" noProof="0" dirty="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endParaRPr>
          </a:p>
        </p:txBody>
      </p:sp>
      <p:pic>
        <p:nvPicPr>
          <p:cNvPr id="26" name="Picture 4" descr="×ª××¦××ª ×ª××× × ×¢×××¨ ××¨××©××× ×©× ×××"/>
          <p:cNvPicPr>
            <a:picLocks noChangeAspect="1" noChangeArrowheads="1"/>
          </p:cNvPicPr>
          <p:nvPr/>
        </p:nvPicPr>
        <p:blipFill>
          <a:blip r:embed="rId4"/>
          <a:srcRect/>
          <a:stretch>
            <a:fillRect/>
          </a:stretch>
        </p:blipFill>
        <p:spPr bwMode="auto">
          <a:xfrm>
            <a:off x="0" y="6415194"/>
            <a:ext cx="4323637" cy="446815"/>
          </a:xfrm>
          <a:prstGeom prst="rect">
            <a:avLst/>
          </a:prstGeom>
          <a:noFill/>
        </p:spPr>
      </p:pic>
      <p:pic>
        <p:nvPicPr>
          <p:cNvPr id="24" name="Picture 2" descr="×ª××¦××ª ×ª××× × ×¢×××¨ ××¨××©××× ×××× ××¦××××¨"/>
          <p:cNvPicPr>
            <a:picLocks noChangeAspect="1" noChangeArrowheads="1"/>
          </p:cNvPicPr>
          <p:nvPr/>
        </p:nvPicPr>
        <p:blipFill>
          <a:blip r:embed="rId5"/>
          <a:srcRect/>
          <a:stretch>
            <a:fillRect/>
          </a:stretch>
        </p:blipFill>
        <p:spPr bwMode="auto">
          <a:xfrm>
            <a:off x="3320108" y="115027"/>
            <a:ext cx="672479" cy="957273"/>
          </a:xfrm>
          <a:prstGeom prst="rect">
            <a:avLst/>
          </a:prstGeom>
          <a:noFill/>
        </p:spPr>
      </p:pic>
      <p:sp>
        <p:nvSpPr>
          <p:cNvPr id="13" name="גליל 12">
            <a:extLst>
              <a:ext uri="{FF2B5EF4-FFF2-40B4-BE49-F238E27FC236}">
                <a16:creationId xmlns:a16="http://schemas.microsoft.com/office/drawing/2014/main" id="{791E6FAE-8D26-41E1-AEE5-14111EEAEE19}"/>
              </a:ext>
            </a:extLst>
          </p:cNvPr>
          <p:cNvSpPr/>
          <p:nvPr/>
        </p:nvSpPr>
        <p:spPr>
          <a:xfrm>
            <a:off x="2673897" y="4329505"/>
            <a:ext cx="1320952" cy="2155663"/>
          </a:xfrm>
          <a:prstGeom prst="ca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lgn="r" rtl="1">
              <a:buFont typeface="Arial" panose="020B0604020202020204" pitchFamily="34" charset="0"/>
              <a:buChar char="•"/>
            </a:pPr>
            <a:r>
              <a:rPr lang="he-IL" dirty="0" smtClean="0">
                <a:solidFill>
                  <a:schemeClr val="bg1"/>
                </a:solidFill>
              </a:rPr>
              <a:t>בית משפט</a:t>
            </a:r>
            <a:endParaRPr lang="he-IL" dirty="0">
              <a:solidFill>
                <a:schemeClr val="bg1"/>
              </a:solidFill>
            </a:endParaRPr>
          </a:p>
          <a:p>
            <a:pPr marL="285750" indent="-285750" algn="r" rtl="1">
              <a:buFont typeface="Arial" panose="020B0604020202020204" pitchFamily="34" charset="0"/>
              <a:buChar char="•"/>
            </a:pPr>
            <a:r>
              <a:rPr lang="he-IL" dirty="0">
                <a:solidFill>
                  <a:schemeClr val="bg1"/>
                </a:solidFill>
              </a:rPr>
              <a:t>גבולות</a:t>
            </a:r>
          </a:p>
          <a:p>
            <a:pPr marL="285750" indent="-285750" algn="r" rtl="1">
              <a:buFont typeface="Arial" panose="020B0604020202020204" pitchFamily="34" charset="0"/>
              <a:buChar char="•"/>
            </a:pPr>
            <a:r>
              <a:rPr lang="he-IL" dirty="0">
                <a:solidFill>
                  <a:schemeClr val="bg1"/>
                </a:solidFill>
              </a:rPr>
              <a:t>דתות</a:t>
            </a:r>
          </a:p>
          <a:p>
            <a:pPr marL="285750" indent="-285750" algn="r" rtl="1">
              <a:buFont typeface="Arial" panose="020B0604020202020204" pitchFamily="34" charset="0"/>
              <a:buChar char="•"/>
            </a:pPr>
            <a:r>
              <a:rPr lang="he-IL" dirty="0">
                <a:solidFill>
                  <a:schemeClr val="bg1"/>
                </a:solidFill>
              </a:rPr>
              <a:t>הר הבית</a:t>
            </a:r>
          </a:p>
          <a:p>
            <a:pPr marL="285750" indent="-285750" algn="r" rtl="1">
              <a:buFont typeface="Arial" panose="020B0604020202020204" pitchFamily="34" charset="0"/>
              <a:buChar char="•"/>
            </a:pPr>
            <a:r>
              <a:rPr lang="he-IL" dirty="0">
                <a:solidFill>
                  <a:schemeClr val="bg1"/>
                </a:solidFill>
              </a:rPr>
              <a:t>כותל</a:t>
            </a:r>
          </a:p>
        </p:txBody>
      </p:sp>
      <p:sp>
        <p:nvSpPr>
          <p:cNvPr id="12" name="גליל 11">
            <a:extLst>
              <a:ext uri="{FF2B5EF4-FFF2-40B4-BE49-F238E27FC236}">
                <a16:creationId xmlns:a16="http://schemas.microsoft.com/office/drawing/2014/main" id="{60A8A7C8-4289-4E26-BB83-AC8326B5C48E}"/>
              </a:ext>
            </a:extLst>
          </p:cNvPr>
          <p:cNvSpPr/>
          <p:nvPr/>
        </p:nvSpPr>
        <p:spPr>
          <a:xfrm>
            <a:off x="412808" y="4312969"/>
            <a:ext cx="1320952" cy="2155663"/>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285750" indent="-285750" algn="r" rtl="1">
              <a:buFont typeface="Arial" panose="020B0604020202020204" pitchFamily="34" charset="0"/>
              <a:buChar char="•"/>
            </a:pPr>
            <a:r>
              <a:rPr lang="he-IL" dirty="0" smtClean="0">
                <a:solidFill>
                  <a:schemeClr val="bg1"/>
                </a:solidFill>
              </a:rPr>
              <a:t>גבולות</a:t>
            </a:r>
            <a:endParaRPr lang="he-IL" dirty="0">
              <a:solidFill>
                <a:schemeClr val="bg1"/>
              </a:solidFill>
            </a:endParaRPr>
          </a:p>
          <a:p>
            <a:pPr marL="285750" indent="-285750" algn="r" rtl="1">
              <a:buFont typeface="Arial" panose="020B0604020202020204" pitchFamily="34" charset="0"/>
              <a:buChar char="•"/>
            </a:pPr>
            <a:r>
              <a:rPr lang="he-IL" dirty="0">
                <a:solidFill>
                  <a:schemeClr val="bg1"/>
                </a:solidFill>
              </a:rPr>
              <a:t>עוטף ירושלים</a:t>
            </a:r>
          </a:p>
          <a:p>
            <a:pPr marL="285750" indent="-285750" algn="r" rtl="1">
              <a:buFont typeface="Arial" panose="020B0604020202020204" pitchFamily="34" charset="0"/>
              <a:buChar char="•"/>
            </a:pPr>
            <a:r>
              <a:rPr lang="he-IL" dirty="0">
                <a:solidFill>
                  <a:schemeClr val="bg1"/>
                </a:solidFill>
              </a:rPr>
              <a:t>מחנה פליטים</a:t>
            </a:r>
          </a:p>
          <a:p>
            <a:pPr marL="285750" indent="-285750" algn="r" rtl="1">
              <a:buFont typeface="Arial" panose="020B0604020202020204" pitchFamily="34" charset="0"/>
              <a:buChar char="•"/>
            </a:pPr>
            <a:r>
              <a:rPr lang="he-IL" dirty="0">
                <a:solidFill>
                  <a:schemeClr val="bg1"/>
                </a:solidFill>
              </a:rPr>
              <a:t>הר הבית</a:t>
            </a:r>
          </a:p>
        </p:txBody>
      </p:sp>
      <p:sp>
        <p:nvSpPr>
          <p:cNvPr id="21" name="TextBox 20">
            <a:extLst>
              <a:ext uri="{FF2B5EF4-FFF2-40B4-BE49-F238E27FC236}">
                <a16:creationId xmlns:a16="http://schemas.microsoft.com/office/drawing/2014/main" id="{6C879F48-9073-4FB8-8CF5-C16D37CDAD84}"/>
              </a:ext>
            </a:extLst>
          </p:cNvPr>
          <p:cNvSpPr txBox="1"/>
          <p:nvPr/>
        </p:nvSpPr>
        <p:spPr>
          <a:xfrm>
            <a:off x="2903567" y="4262647"/>
            <a:ext cx="977352" cy="369332"/>
          </a:xfrm>
          <a:prstGeom prst="rect">
            <a:avLst/>
          </a:prstGeom>
          <a:noFill/>
        </p:spPr>
        <p:txBody>
          <a:bodyPr wrap="square" rtlCol="1">
            <a:spAutoFit/>
          </a:bodyPr>
          <a:lstStyle/>
          <a:p>
            <a:pPr algn="ctr"/>
            <a:r>
              <a:rPr lang="he-IL" b="1" dirty="0" smtClean="0">
                <a:solidFill>
                  <a:schemeClr val="bg1"/>
                </a:solidFill>
              </a:rPr>
              <a:t>מדיני</a:t>
            </a:r>
            <a:endParaRPr lang="he-IL" b="1" dirty="0">
              <a:solidFill>
                <a:schemeClr val="bg1"/>
              </a:solidFill>
            </a:endParaRPr>
          </a:p>
        </p:txBody>
      </p:sp>
      <p:sp>
        <p:nvSpPr>
          <p:cNvPr id="22" name="TextBox 21">
            <a:extLst>
              <a:ext uri="{FF2B5EF4-FFF2-40B4-BE49-F238E27FC236}">
                <a16:creationId xmlns:a16="http://schemas.microsoft.com/office/drawing/2014/main" id="{6C879F48-9073-4FB8-8CF5-C16D37CDAD84}"/>
              </a:ext>
            </a:extLst>
          </p:cNvPr>
          <p:cNvSpPr txBox="1"/>
          <p:nvPr/>
        </p:nvSpPr>
        <p:spPr>
          <a:xfrm>
            <a:off x="615925" y="4308821"/>
            <a:ext cx="977352" cy="369332"/>
          </a:xfrm>
          <a:prstGeom prst="rect">
            <a:avLst/>
          </a:prstGeom>
          <a:noFill/>
        </p:spPr>
        <p:txBody>
          <a:bodyPr wrap="square" rtlCol="1">
            <a:spAutoFit/>
          </a:bodyPr>
          <a:lstStyle/>
          <a:p>
            <a:pPr algn="ctr"/>
            <a:r>
              <a:rPr lang="he-IL" b="1" dirty="0" smtClean="0">
                <a:solidFill>
                  <a:schemeClr val="bg1"/>
                </a:solidFill>
              </a:rPr>
              <a:t>ביטחוני</a:t>
            </a:r>
            <a:endParaRPr lang="he-IL" b="1" dirty="0">
              <a:solidFill>
                <a:schemeClr val="bg1"/>
              </a:solidFill>
            </a:endParaRPr>
          </a:p>
        </p:txBody>
      </p:sp>
    </p:spTree>
    <p:extLst>
      <p:ext uri="{BB962C8B-B14F-4D97-AF65-F5344CB8AC3E}">
        <p14:creationId xmlns:p14="http://schemas.microsoft.com/office/powerpoint/2010/main" val="1120376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26749" y="-126749"/>
            <a:ext cx="940777" cy="1036760"/>
          </a:xfrm>
          <a:prstGeom prst="rect">
            <a:avLst/>
          </a:prstGeom>
          <a:noFill/>
          <a:ln w="9525">
            <a:noFill/>
            <a:miter lim="800000"/>
            <a:headEnd/>
            <a:tailEnd/>
          </a:ln>
        </p:spPr>
      </p:pic>
      <p:graphicFrame>
        <p:nvGraphicFramePr>
          <p:cNvPr id="4" name="טבלה 3">
            <a:extLst>
              <a:ext uri="{FF2B5EF4-FFF2-40B4-BE49-F238E27FC236}">
                <a16:creationId xmlns:a16="http://schemas.microsoft.com/office/drawing/2014/main" id="{95A5F61A-A6D2-440C-AD8D-7FDEA4658243}"/>
              </a:ext>
            </a:extLst>
          </p:cNvPr>
          <p:cNvGraphicFramePr>
            <a:graphicFrameLocks noGrp="1"/>
          </p:cNvGraphicFramePr>
          <p:nvPr>
            <p:extLst>
              <p:ext uri="{D42A27DB-BD31-4B8C-83A1-F6EECF244321}">
                <p14:modId xmlns:p14="http://schemas.microsoft.com/office/powerpoint/2010/main" val="2840788622"/>
              </p:ext>
            </p:extLst>
          </p:nvPr>
        </p:nvGraphicFramePr>
        <p:xfrm>
          <a:off x="660356" y="1534027"/>
          <a:ext cx="10628966" cy="4177635"/>
        </p:xfrm>
        <a:graphic>
          <a:graphicData uri="http://schemas.openxmlformats.org/drawingml/2006/table">
            <a:tbl>
              <a:tblPr rtl="1" firstRow="1" bandRow="1">
                <a:tableStyleId>{5C22544A-7EE6-4342-B048-85BDC9FD1C3A}</a:tableStyleId>
              </a:tblPr>
              <a:tblGrid>
                <a:gridCol w="1416450">
                  <a:extLst>
                    <a:ext uri="{9D8B030D-6E8A-4147-A177-3AD203B41FA5}">
                      <a16:colId xmlns:a16="http://schemas.microsoft.com/office/drawing/2014/main" val="3601045443"/>
                    </a:ext>
                  </a:extLst>
                </a:gridCol>
                <a:gridCol w="3898032">
                  <a:extLst>
                    <a:ext uri="{9D8B030D-6E8A-4147-A177-3AD203B41FA5}">
                      <a16:colId xmlns:a16="http://schemas.microsoft.com/office/drawing/2014/main" val="1048110032"/>
                    </a:ext>
                  </a:extLst>
                </a:gridCol>
                <a:gridCol w="2657242">
                  <a:extLst>
                    <a:ext uri="{9D8B030D-6E8A-4147-A177-3AD203B41FA5}">
                      <a16:colId xmlns:a16="http://schemas.microsoft.com/office/drawing/2014/main" val="349653821"/>
                    </a:ext>
                  </a:extLst>
                </a:gridCol>
                <a:gridCol w="2657242">
                  <a:extLst>
                    <a:ext uri="{9D8B030D-6E8A-4147-A177-3AD203B41FA5}">
                      <a16:colId xmlns:a16="http://schemas.microsoft.com/office/drawing/2014/main" val="58815526"/>
                    </a:ext>
                  </a:extLst>
                </a:gridCol>
              </a:tblGrid>
              <a:tr h="501591">
                <a:tc>
                  <a:txBody>
                    <a:bodyPr/>
                    <a:lstStyle/>
                    <a:p>
                      <a:pPr algn="ctr" rtl="1"/>
                      <a:r>
                        <a:rPr lang="he-IL" dirty="0"/>
                        <a:t>שעה</a:t>
                      </a:r>
                    </a:p>
                  </a:txBody>
                  <a:tcPr/>
                </a:tc>
                <a:tc>
                  <a:txBody>
                    <a:bodyPr/>
                    <a:lstStyle/>
                    <a:p>
                      <a:pPr algn="ctr" rtl="1"/>
                      <a:r>
                        <a:rPr lang="he-IL" dirty="0"/>
                        <a:t>תוכן</a:t>
                      </a:r>
                    </a:p>
                  </a:txBody>
                  <a:tcPr/>
                </a:tc>
                <a:tc>
                  <a:txBody>
                    <a:bodyPr/>
                    <a:lstStyle/>
                    <a:p>
                      <a:pPr algn="ctr" rtl="1"/>
                      <a:r>
                        <a:rPr lang="he-IL" dirty="0"/>
                        <a:t>מרצה</a:t>
                      </a:r>
                    </a:p>
                  </a:txBody>
                  <a:tcPr/>
                </a:tc>
                <a:tc>
                  <a:txBody>
                    <a:bodyPr/>
                    <a:lstStyle/>
                    <a:p>
                      <a:pPr algn="ctr" rtl="1"/>
                      <a:r>
                        <a:rPr lang="he-IL" dirty="0"/>
                        <a:t>מוביל</a:t>
                      </a:r>
                    </a:p>
                  </a:txBody>
                  <a:tcPr/>
                </a:tc>
                <a:extLst>
                  <a:ext uri="{0D108BD9-81ED-4DB2-BD59-A6C34878D82A}">
                    <a16:rowId xmlns:a16="http://schemas.microsoft.com/office/drawing/2014/main" val="876408419"/>
                  </a:ext>
                </a:extLst>
              </a:tr>
              <a:tr h="465568">
                <a:tc>
                  <a:txBody>
                    <a:bodyPr/>
                    <a:lstStyle/>
                    <a:p>
                      <a:pPr algn="ctr" rtl="1"/>
                      <a:r>
                        <a:rPr lang="he-IL" dirty="0"/>
                        <a:t>15 דק'</a:t>
                      </a:r>
                    </a:p>
                  </a:txBody>
                  <a:tcPr/>
                </a:tc>
                <a:tc>
                  <a:txBody>
                    <a:bodyPr/>
                    <a:lstStyle/>
                    <a:p>
                      <a:pPr algn="ctr" rtl="1"/>
                      <a:r>
                        <a:rPr lang="he-IL" dirty="0"/>
                        <a:t>מה אני יודע על ירושלים (קהות}</a:t>
                      </a:r>
                    </a:p>
                  </a:txBody>
                  <a:tcPr/>
                </a:tc>
                <a:tc>
                  <a:txBody>
                    <a:bodyPr/>
                    <a:lstStyle/>
                    <a:p>
                      <a:pPr algn="ctr" rtl="1"/>
                      <a:r>
                        <a:rPr lang="he-IL" dirty="0"/>
                        <a:t>הדס</a:t>
                      </a:r>
                    </a:p>
                  </a:txBody>
                  <a:tcPr/>
                </a:tc>
                <a:tc>
                  <a:txBody>
                    <a:bodyPr/>
                    <a:lstStyle/>
                    <a:p>
                      <a:pPr algn="ctr" rtl="1"/>
                      <a:r>
                        <a:rPr lang="he-IL" dirty="0"/>
                        <a:t>הדס</a:t>
                      </a:r>
                    </a:p>
                  </a:txBody>
                  <a:tcPr/>
                </a:tc>
                <a:extLst>
                  <a:ext uri="{0D108BD9-81ED-4DB2-BD59-A6C34878D82A}">
                    <a16:rowId xmlns:a16="http://schemas.microsoft.com/office/drawing/2014/main" val="4233351552"/>
                  </a:ext>
                </a:extLst>
              </a:tr>
              <a:tr h="514208">
                <a:tc>
                  <a:txBody>
                    <a:bodyPr/>
                    <a:lstStyle/>
                    <a:p>
                      <a:pPr algn="ctr" rtl="1"/>
                      <a:r>
                        <a:rPr lang="he-IL" dirty="0"/>
                        <a:t>5 דק'</a:t>
                      </a:r>
                    </a:p>
                  </a:txBody>
                  <a:tcPr/>
                </a:tc>
                <a:tc>
                  <a:txBody>
                    <a:bodyPr/>
                    <a:lstStyle/>
                    <a:p>
                      <a:pPr algn="ctr" rtl="1"/>
                      <a:r>
                        <a:rPr lang="he-IL" dirty="0"/>
                        <a:t>סרט – ההכרה בירושלים כבירת ישראל</a:t>
                      </a:r>
                    </a:p>
                  </a:txBody>
                  <a:tcPr/>
                </a:tc>
                <a:tc>
                  <a:txBody>
                    <a:bodyPr/>
                    <a:lstStyle/>
                    <a:p>
                      <a:pPr algn="ctr" rtl="1"/>
                      <a:r>
                        <a:rPr lang="he-IL" dirty="0"/>
                        <a:t>הדס</a:t>
                      </a:r>
                    </a:p>
                  </a:txBody>
                  <a:tcPr/>
                </a:tc>
                <a:tc>
                  <a:txBody>
                    <a:bodyPr/>
                    <a:lstStyle/>
                    <a:p>
                      <a:pPr algn="ctr" rtl="1"/>
                      <a:r>
                        <a:rPr lang="he-IL" dirty="0"/>
                        <a:t>הדס</a:t>
                      </a:r>
                    </a:p>
                  </a:txBody>
                  <a:tcPr/>
                </a:tc>
                <a:extLst>
                  <a:ext uri="{0D108BD9-81ED-4DB2-BD59-A6C34878D82A}">
                    <a16:rowId xmlns:a16="http://schemas.microsoft.com/office/drawing/2014/main" val="1340573307"/>
                  </a:ext>
                </a:extLst>
              </a:tr>
              <a:tr h="501591">
                <a:tc>
                  <a:txBody>
                    <a:bodyPr/>
                    <a:lstStyle/>
                    <a:p>
                      <a:pPr algn="ctr" rtl="1"/>
                      <a:r>
                        <a:rPr lang="he-IL" dirty="0"/>
                        <a:t>10 דק'</a:t>
                      </a:r>
                    </a:p>
                  </a:txBody>
                  <a:tcPr/>
                </a:tc>
                <a:tc>
                  <a:txBody>
                    <a:bodyPr/>
                    <a:lstStyle/>
                    <a:p>
                      <a:pPr algn="ctr" rtl="1"/>
                      <a:r>
                        <a:rPr lang="he-IL" dirty="0"/>
                        <a:t>תדריך לסיור - מצגת</a:t>
                      </a:r>
                    </a:p>
                  </a:txBody>
                  <a:tcPr/>
                </a:tc>
                <a:tc>
                  <a:txBody>
                    <a:bodyPr/>
                    <a:lstStyle/>
                    <a:p>
                      <a:pPr algn="ctr" rtl="1"/>
                      <a:r>
                        <a:rPr lang="he-IL" dirty="0"/>
                        <a:t>יריב /גיא</a:t>
                      </a:r>
                    </a:p>
                  </a:txBody>
                  <a:tcPr/>
                </a:tc>
                <a:tc>
                  <a:txBody>
                    <a:bodyPr/>
                    <a:lstStyle/>
                    <a:p>
                      <a:pPr algn="ctr" rtl="1"/>
                      <a:r>
                        <a:rPr lang="he-IL" dirty="0"/>
                        <a:t>יריב</a:t>
                      </a:r>
                    </a:p>
                  </a:txBody>
                  <a:tcPr/>
                </a:tc>
                <a:extLst>
                  <a:ext uri="{0D108BD9-81ED-4DB2-BD59-A6C34878D82A}">
                    <a16:rowId xmlns:a16="http://schemas.microsoft.com/office/drawing/2014/main" val="2279903091"/>
                  </a:ext>
                </a:extLst>
              </a:tr>
              <a:tr h="501591">
                <a:tc>
                  <a:txBody>
                    <a:bodyPr/>
                    <a:lstStyle/>
                    <a:p>
                      <a:pPr algn="ctr" rtl="1"/>
                      <a:r>
                        <a:rPr lang="he-IL" dirty="0"/>
                        <a:t>45 דק'</a:t>
                      </a:r>
                    </a:p>
                  </a:txBody>
                  <a:tcPr/>
                </a:tc>
                <a:tc>
                  <a:txBody>
                    <a:bodyPr/>
                    <a:lstStyle/>
                    <a:p>
                      <a:pPr algn="ctr" rtl="1"/>
                      <a:r>
                        <a:rPr lang="he-IL" dirty="0"/>
                        <a:t>אתגרי העיר ירושלים</a:t>
                      </a:r>
                    </a:p>
                  </a:txBody>
                  <a:tcPr/>
                </a:tc>
                <a:tc>
                  <a:txBody>
                    <a:bodyPr/>
                    <a:lstStyle/>
                    <a:p>
                      <a:pPr algn="ctr" rtl="1"/>
                      <a:r>
                        <a:rPr lang="he-IL" dirty="0"/>
                        <a:t>עופר ברקוביץ</a:t>
                      </a:r>
                    </a:p>
                  </a:txBody>
                  <a:tcPr/>
                </a:tc>
                <a:tc>
                  <a:txBody>
                    <a:bodyPr/>
                    <a:lstStyle/>
                    <a:p>
                      <a:pPr algn="ctr" rtl="1"/>
                      <a:endParaRPr lang="he-IL" dirty="0"/>
                    </a:p>
                  </a:txBody>
                  <a:tcPr/>
                </a:tc>
                <a:extLst>
                  <a:ext uri="{0D108BD9-81ED-4DB2-BD59-A6C34878D82A}">
                    <a16:rowId xmlns:a16="http://schemas.microsoft.com/office/drawing/2014/main" val="3924798776"/>
                  </a:ext>
                </a:extLst>
              </a:tr>
              <a:tr h="689904">
                <a:tc>
                  <a:txBody>
                    <a:bodyPr/>
                    <a:lstStyle/>
                    <a:p>
                      <a:pPr algn="ctr" rtl="1"/>
                      <a:r>
                        <a:rPr lang="he-IL" dirty="0"/>
                        <a:t>90 דק'</a:t>
                      </a:r>
                    </a:p>
                  </a:txBody>
                  <a:tcPr/>
                </a:tc>
                <a:tc>
                  <a:txBody>
                    <a:bodyPr/>
                    <a:lstStyle/>
                    <a:p>
                      <a:pPr algn="ctr" rtl="1"/>
                      <a:r>
                        <a:rPr lang="he-IL" dirty="0"/>
                        <a:t>פאנל – נציג מגזר </a:t>
                      </a:r>
                      <a:r>
                        <a:rPr lang="he-IL" dirty="0" smtClean="0"/>
                        <a:t>חילוני, דתי-לאומי, </a:t>
                      </a:r>
                      <a:r>
                        <a:rPr lang="he-IL" dirty="0"/>
                        <a:t>חרדי, ערבי</a:t>
                      </a:r>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val="3755435475"/>
                  </a:ext>
                </a:extLst>
              </a:tr>
              <a:tr h="501591">
                <a:tc>
                  <a:txBody>
                    <a:bodyPr/>
                    <a:lstStyle/>
                    <a:p>
                      <a:pPr algn="ctr" rtl="1"/>
                      <a:r>
                        <a:rPr lang="he-IL" dirty="0"/>
                        <a:t>45 דק</a:t>
                      </a:r>
                      <a:r>
                        <a:rPr lang="he-IL" dirty="0" smtClean="0"/>
                        <a:t>'</a:t>
                      </a:r>
                      <a:endParaRPr lang="he-IL" dirty="0"/>
                    </a:p>
                  </a:txBody>
                  <a:tcPr/>
                </a:tc>
                <a:tc>
                  <a:txBody>
                    <a:bodyPr/>
                    <a:lstStyle/>
                    <a:p>
                      <a:pPr algn="ctr" rtl="1"/>
                      <a:r>
                        <a:rPr lang="he-IL" dirty="0" smtClean="0"/>
                        <a:t>מהנדס העיר ירושלים</a:t>
                      </a:r>
                      <a:endParaRPr lang="he-IL" dirty="0"/>
                    </a:p>
                  </a:txBody>
                  <a:tcPr/>
                </a:tc>
                <a:tc>
                  <a:txBody>
                    <a:bodyPr/>
                    <a:lstStyle/>
                    <a:p>
                      <a:pPr algn="ctr" rtl="1"/>
                      <a:r>
                        <a:rPr lang="he-IL" dirty="0" smtClean="0"/>
                        <a:t>שלמה אשכול</a:t>
                      </a:r>
                      <a:endParaRPr lang="he-IL" dirty="0"/>
                    </a:p>
                  </a:txBody>
                  <a:tcPr/>
                </a:tc>
                <a:tc>
                  <a:txBody>
                    <a:bodyPr/>
                    <a:lstStyle/>
                    <a:p>
                      <a:pPr algn="ctr" rtl="1"/>
                      <a:endParaRPr lang="he-IL" dirty="0"/>
                    </a:p>
                  </a:txBody>
                  <a:tcPr/>
                </a:tc>
                <a:extLst>
                  <a:ext uri="{0D108BD9-81ED-4DB2-BD59-A6C34878D82A}">
                    <a16:rowId xmlns:a16="http://schemas.microsoft.com/office/drawing/2014/main" val="3120260117"/>
                  </a:ext>
                </a:extLst>
              </a:tr>
              <a:tr h="501591">
                <a:tc>
                  <a:txBody>
                    <a:bodyPr/>
                    <a:lstStyle/>
                    <a:p>
                      <a:pPr algn="ctr" rtl="1"/>
                      <a:r>
                        <a:rPr lang="he-IL" dirty="0" smtClean="0"/>
                        <a:t>15/1</a:t>
                      </a:r>
                      <a:endParaRPr lang="he-IL" dirty="0"/>
                    </a:p>
                  </a:txBody>
                  <a:tcPr/>
                </a:tc>
                <a:tc>
                  <a:txBody>
                    <a:bodyPr/>
                    <a:lstStyle/>
                    <a:p>
                      <a:pPr algn="ctr" rtl="1"/>
                      <a:r>
                        <a:rPr lang="he-IL" dirty="0" smtClean="0"/>
                        <a:t>הר הבית</a:t>
                      </a:r>
                      <a:endParaRPr lang="he-IL" dirty="0"/>
                    </a:p>
                  </a:txBody>
                  <a:tcPr/>
                </a:tc>
                <a:tc>
                  <a:txBody>
                    <a:bodyPr/>
                    <a:lstStyle/>
                    <a:p>
                      <a:pPr algn="ctr" rtl="1"/>
                      <a:r>
                        <a:rPr lang="he-IL" dirty="0" smtClean="0"/>
                        <a:t>שי – </a:t>
                      </a:r>
                      <a:r>
                        <a:rPr lang="he-IL" dirty="0" err="1" smtClean="0"/>
                        <a:t>מפק"צ</a:t>
                      </a:r>
                      <a:endParaRPr lang="he-IL" dirty="0"/>
                    </a:p>
                  </a:txBody>
                  <a:tcPr/>
                </a:tc>
                <a:tc>
                  <a:txBody>
                    <a:bodyPr/>
                    <a:lstStyle/>
                    <a:p>
                      <a:pPr algn="ctr" rtl="1"/>
                      <a:endParaRPr lang="he-IL" dirty="0"/>
                    </a:p>
                  </a:txBody>
                  <a:tcPr/>
                </a:tc>
                <a:extLst>
                  <a:ext uri="{0D108BD9-81ED-4DB2-BD59-A6C34878D82A}">
                    <a16:rowId xmlns:a16="http://schemas.microsoft.com/office/drawing/2014/main" val="1285001556"/>
                  </a:ext>
                </a:extLst>
              </a:tr>
            </a:tbl>
          </a:graphicData>
        </a:graphic>
      </p:graphicFrame>
      <p:sp>
        <p:nvSpPr>
          <p:cNvPr id="7" name="כותרת 4">
            <a:extLst>
              <a:ext uri="{FF2B5EF4-FFF2-40B4-BE49-F238E27FC236}">
                <a16:creationId xmlns:a16="http://schemas.microsoft.com/office/drawing/2014/main" id="{BD3D425A-7916-4FAB-B93D-80215372E928}"/>
              </a:ext>
            </a:extLst>
          </p:cNvPr>
          <p:cNvSpPr txBox="1">
            <a:spLocks/>
          </p:cNvSpPr>
          <p:nvPr/>
        </p:nvSpPr>
        <p:spPr>
          <a:xfrm>
            <a:off x="2842788" y="69075"/>
            <a:ext cx="6210679"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  לוז הכנה לסיור 14/1</a:t>
            </a:r>
          </a:p>
        </p:txBody>
      </p:sp>
      <p:pic>
        <p:nvPicPr>
          <p:cNvPr id="9" name="Picture 2" descr="×ª××¦××ª ×ª××× × ×¢×××¨ ××¨××©××× ×××× ××¦××××¨"/>
          <p:cNvPicPr>
            <a:picLocks noChangeAspect="1" noChangeArrowheads="1"/>
          </p:cNvPicPr>
          <p:nvPr/>
        </p:nvPicPr>
        <p:blipFill>
          <a:blip r:embed="rId4"/>
          <a:srcRect/>
          <a:stretch>
            <a:fillRect/>
          </a:stretch>
        </p:blipFill>
        <p:spPr bwMode="auto">
          <a:xfrm>
            <a:off x="2912706" y="133134"/>
            <a:ext cx="672479" cy="957273"/>
          </a:xfrm>
          <a:prstGeom prst="rect">
            <a:avLst/>
          </a:prstGeom>
          <a:noFill/>
        </p:spPr>
      </p:pic>
      <p:pic>
        <p:nvPicPr>
          <p:cNvPr id="10"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046156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26749" y="-126749"/>
            <a:ext cx="940777" cy="1036760"/>
          </a:xfrm>
          <a:prstGeom prst="rect">
            <a:avLst/>
          </a:prstGeom>
          <a:noFill/>
          <a:ln w="9525">
            <a:noFill/>
            <a:miter lim="800000"/>
            <a:headEnd/>
            <a:tailEnd/>
          </a:ln>
        </p:spPr>
      </p:pic>
      <p:sp>
        <p:nvSpPr>
          <p:cNvPr id="7" name="כותרת 4">
            <a:extLst>
              <a:ext uri="{FF2B5EF4-FFF2-40B4-BE49-F238E27FC236}">
                <a16:creationId xmlns:a16="http://schemas.microsoft.com/office/drawing/2014/main" id="{BD3D425A-7916-4FAB-B93D-80215372E928}"/>
              </a:ext>
            </a:extLst>
          </p:cNvPr>
          <p:cNvSpPr txBox="1">
            <a:spLocks/>
          </p:cNvSpPr>
          <p:nvPr/>
        </p:nvSpPr>
        <p:spPr>
          <a:xfrm>
            <a:off x="2842788" y="69075"/>
            <a:ext cx="6210679"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  לוז יום ד' 16/1</a:t>
            </a:r>
          </a:p>
        </p:txBody>
      </p:sp>
      <p:pic>
        <p:nvPicPr>
          <p:cNvPr id="9" name="Picture 2" descr="×ª××¦××ª ×ª××× × ×¢×××¨ ××¨××©××× ×××× ××¦××××¨"/>
          <p:cNvPicPr>
            <a:picLocks noChangeAspect="1" noChangeArrowheads="1"/>
          </p:cNvPicPr>
          <p:nvPr/>
        </p:nvPicPr>
        <p:blipFill>
          <a:blip r:embed="rId4"/>
          <a:srcRect/>
          <a:stretch>
            <a:fillRect/>
          </a:stretch>
        </p:blipFill>
        <p:spPr bwMode="auto">
          <a:xfrm>
            <a:off x="2912706" y="133134"/>
            <a:ext cx="672479" cy="957273"/>
          </a:xfrm>
          <a:prstGeom prst="rect">
            <a:avLst/>
          </a:prstGeom>
          <a:noFill/>
        </p:spPr>
      </p:pic>
      <p:graphicFrame>
        <p:nvGraphicFramePr>
          <p:cNvPr id="8" name="טבלה 7">
            <a:extLst>
              <a:ext uri="{FF2B5EF4-FFF2-40B4-BE49-F238E27FC236}">
                <a16:creationId xmlns:a16="http://schemas.microsoft.com/office/drawing/2014/main" id="{F1D9BC6F-94F2-446B-B70C-D07A6EDD2572}"/>
              </a:ext>
            </a:extLst>
          </p:cNvPr>
          <p:cNvGraphicFramePr>
            <a:graphicFrameLocks noGrp="1"/>
          </p:cNvGraphicFramePr>
          <p:nvPr>
            <p:extLst>
              <p:ext uri="{D42A27DB-BD31-4B8C-83A1-F6EECF244321}">
                <p14:modId xmlns:p14="http://schemas.microsoft.com/office/powerpoint/2010/main" val="1164000594"/>
              </p:ext>
            </p:extLst>
          </p:nvPr>
        </p:nvGraphicFramePr>
        <p:xfrm>
          <a:off x="452673" y="1214828"/>
          <a:ext cx="10828438" cy="5568183"/>
        </p:xfrm>
        <a:graphic>
          <a:graphicData uri="http://schemas.openxmlformats.org/drawingml/2006/table">
            <a:tbl>
              <a:tblPr rtl="1" firstRow="1" bandRow="1">
                <a:tableStyleId>{5C22544A-7EE6-4342-B048-85BDC9FD1C3A}</a:tableStyleId>
              </a:tblPr>
              <a:tblGrid>
                <a:gridCol w="1774610">
                  <a:extLst>
                    <a:ext uri="{9D8B030D-6E8A-4147-A177-3AD203B41FA5}">
                      <a16:colId xmlns:a16="http://schemas.microsoft.com/office/drawing/2014/main" val="1997888166"/>
                    </a:ext>
                  </a:extLst>
                </a:gridCol>
                <a:gridCol w="3400723">
                  <a:extLst>
                    <a:ext uri="{9D8B030D-6E8A-4147-A177-3AD203B41FA5}">
                      <a16:colId xmlns:a16="http://schemas.microsoft.com/office/drawing/2014/main" val="647018344"/>
                    </a:ext>
                  </a:extLst>
                </a:gridCol>
                <a:gridCol w="3127233">
                  <a:extLst>
                    <a:ext uri="{9D8B030D-6E8A-4147-A177-3AD203B41FA5}">
                      <a16:colId xmlns:a16="http://schemas.microsoft.com/office/drawing/2014/main" val="2870266868"/>
                    </a:ext>
                  </a:extLst>
                </a:gridCol>
                <a:gridCol w="2525872">
                  <a:extLst>
                    <a:ext uri="{9D8B030D-6E8A-4147-A177-3AD203B41FA5}">
                      <a16:colId xmlns:a16="http://schemas.microsoft.com/office/drawing/2014/main" val="1753994954"/>
                    </a:ext>
                  </a:extLst>
                </a:gridCol>
              </a:tblGrid>
              <a:tr h="350064">
                <a:tc>
                  <a:txBody>
                    <a:bodyPr/>
                    <a:lstStyle/>
                    <a:p>
                      <a:pPr algn="ctr" rtl="1"/>
                      <a:r>
                        <a:rPr lang="he-IL" dirty="0"/>
                        <a:t>שעה</a:t>
                      </a:r>
                    </a:p>
                  </a:txBody>
                  <a:tcPr/>
                </a:tc>
                <a:tc>
                  <a:txBody>
                    <a:bodyPr/>
                    <a:lstStyle/>
                    <a:p>
                      <a:pPr algn="ctr" rtl="1"/>
                      <a:r>
                        <a:rPr lang="he-IL" dirty="0"/>
                        <a:t>נושא</a:t>
                      </a:r>
                    </a:p>
                  </a:txBody>
                  <a:tcPr/>
                </a:tc>
                <a:tc>
                  <a:txBody>
                    <a:bodyPr/>
                    <a:lstStyle/>
                    <a:p>
                      <a:pPr algn="ctr" rtl="1"/>
                      <a:r>
                        <a:rPr lang="he-IL" dirty="0"/>
                        <a:t>מדריך</a:t>
                      </a:r>
                    </a:p>
                  </a:txBody>
                  <a:tcPr/>
                </a:tc>
                <a:tc>
                  <a:txBody>
                    <a:bodyPr/>
                    <a:lstStyle/>
                    <a:p>
                      <a:pPr algn="ctr" rtl="1"/>
                      <a:r>
                        <a:rPr lang="he-IL" dirty="0"/>
                        <a:t>דגשים</a:t>
                      </a:r>
                    </a:p>
                  </a:txBody>
                  <a:tcPr/>
                </a:tc>
                <a:extLst>
                  <a:ext uri="{0D108BD9-81ED-4DB2-BD59-A6C34878D82A}">
                    <a16:rowId xmlns:a16="http://schemas.microsoft.com/office/drawing/2014/main" val="2601131898"/>
                  </a:ext>
                </a:extLst>
              </a:tr>
              <a:tr h="350064">
                <a:tc>
                  <a:txBody>
                    <a:bodyPr/>
                    <a:lstStyle/>
                    <a:p>
                      <a:pPr algn="ctr" rtl="1"/>
                      <a:r>
                        <a:rPr lang="he-IL" dirty="0" smtClean="0"/>
                        <a:t>07:15-07:45</a:t>
                      </a:r>
                      <a:endParaRPr lang="he-IL" dirty="0"/>
                    </a:p>
                  </a:txBody>
                  <a:tcPr/>
                </a:tc>
                <a:tc>
                  <a:txBody>
                    <a:bodyPr/>
                    <a:lstStyle/>
                    <a:p>
                      <a:pPr algn="ctr" rtl="1"/>
                      <a:r>
                        <a:rPr lang="he-IL" dirty="0"/>
                        <a:t>כינוס ויציאה ממתקן אדם</a:t>
                      </a:r>
                    </a:p>
                  </a:txBody>
                  <a:tcPr/>
                </a:tc>
                <a:tc>
                  <a:txBody>
                    <a:bodyPr/>
                    <a:lstStyle/>
                    <a:p>
                      <a:pPr algn="ctr" rtl="1"/>
                      <a:r>
                        <a:rPr lang="he-IL" dirty="0" smtClean="0"/>
                        <a:t>(איסוף </a:t>
                      </a:r>
                      <a:r>
                        <a:rPr lang="he-IL" dirty="0" err="1" smtClean="0"/>
                        <a:t>מב"ל</a:t>
                      </a:r>
                      <a:r>
                        <a:rPr lang="he-IL" dirty="0" smtClean="0"/>
                        <a:t>)</a:t>
                      </a:r>
                      <a:endParaRPr lang="he-IL" dirty="0"/>
                    </a:p>
                  </a:txBody>
                  <a:tcPr/>
                </a:tc>
                <a:tc>
                  <a:txBody>
                    <a:bodyPr/>
                    <a:lstStyle/>
                    <a:p>
                      <a:pPr algn="ctr" rtl="1"/>
                      <a:r>
                        <a:rPr lang="he-IL" dirty="0"/>
                        <a:t>חניה במתקן אדם</a:t>
                      </a:r>
                    </a:p>
                  </a:txBody>
                  <a:tcPr/>
                </a:tc>
                <a:extLst>
                  <a:ext uri="{0D108BD9-81ED-4DB2-BD59-A6C34878D82A}">
                    <a16:rowId xmlns:a16="http://schemas.microsoft.com/office/drawing/2014/main" val="2031685881"/>
                  </a:ext>
                </a:extLst>
              </a:tr>
              <a:tr h="350064">
                <a:tc>
                  <a:txBody>
                    <a:bodyPr/>
                    <a:lstStyle/>
                    <a:p>
                      <a:pPr algn="ctr" rtl="1"/>
                      <a:r>
                        <a:rPr lang="he-IL" dirty="0" smtClean="0"/>
                        <a:t>08:30-09:30</a:t>
                      </a:r>
                      <a:endParaRPr lang="he-IL" dirty="0"/>
                    </a:p>
                  </a:txBody>
                  <a:tcPr/>
                </a:tc>
                <a:tc>
                  <a:txBody>
                    <a:bodyPr/>
                    <a:lstStyle/>
                    <a:p>
                      <a:pPr algn="ctr" rtl="1"/>
                      <a:r>
                        <a:rPr lang="he-IL" b="1" dirty="0"/>
                        <a:t>נביא </a:t>
                      </a:r>
                      <a:r>
                        <a:rPr lang="he-IL" b="1" dirty="0" smtClean="0"/>
                        <a:t>סמואל</a:t>
                      </a:r>
                      <a:endParaRPr lang="he-IL" dirty="0"/>
                    </a:p>
                  </a:txBody>
                  <a:tcPr/>
                </a:tc>
                <a:tc>
                  <a:txBody>
                    <a:bodyPr/>
                    <a:lstStyle/>
                    <a:p>
                      <a:pPr algn="ctr" rtl="1"/>
                      <a:r>
                        <a:rPr lang="he-IL" dirty="0"/>
                        <a:t>שאול </a:t>
                      </a:r>
                      <a:r>
                        <a:rPr lang="he-IL" dirty="0" smtClean="0"/>
                        <a:t>אריאלי + יוסי בן ארצי</a:t>
                      </a:r>
                      <a:endParaRPr lang="he-IL" dirty="0"/>
                    </a:p>
                  </a:txBody>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he-IL" dirty="0" smtClean="0"/>
                        <a:t>ארוחת בוקר +תצפית</a:t>
                      </a:r>
                      <a:endParaRPr lang="he-IL" dirty="0"/>
                    </a:p>
                  </a:txBody>
                  <a:tcPr/>
                </a:tc>
                <a:extLst>
                  <a:ext uri="{0D108BD9-81ED-4DB2-BD59-A6C34878D82A}">
                    <a16:rowId xmlns:a16="http://schemas.microsoft.com/office/drawing/2014/main" val="2353769808"/>
                  </a:ext>
                </a:extLst>
              </a:tr>
              <a:tr h="350064">
                <a:tc>
                  <a:txBody>
                    <a:bodyPr/>
                    <a:lstStyle/>
                    <a:p>
                      <a:pPr algn="ctr" rtl="1"/>
                      <a:r>
                        <a:rPr lang="he-IL" dirty="0" smtClean="0"/>
                        <a:t>09:30-10:00</a:t>
                      </a:r>
                      <a:endParaRPr lang="he-IL" dirty="0"/>
                    </a:p>
                  </a:txBody>
                  <a:tcPr/>
                </a:tc>
                <a:tc>
                  <a:txBody>
                    <a:bodyPr/>
                    <a:lstStyle/>
                    <a:p>
                      <a:pPr algn="ctr" rtl="1"/>
                      <a:r>
                        <a:rPr lang="he-IL" dirty="0"/>
                        <a:t>נסיעה למ"פ </a:t>
                      </a:r>
                      <a:r>
                        <a:rPr lang="he-IL" dirty="0" err="1"/>
                        <a:t>שועפט</a:t>
                      </a:r>
                      <a:endParaRPr lang="he-IL" dirty="0"/>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val="399274203"/>
                  </a:ext>
                </a:extLst>
              </a:tr>
              <a:tr h="350064">
                <a:tc>
                  <a:txBody>
                    <a:bodyPr/>
                    <a:lstStyle/>
                    <a:p>
                      <a:pPr algn="ctr" rtl="1"/>
                      <a:r>
                        <a:rPr lang="he-IL" dirty="0"/>
                        <a:t>10:00-11:00</a:t>
                      </a:r>
                    </a:p>
                  </a:txBody>
                  <a:tcPr/>
                </a:tc>
                <a:tc>
                  <a:txBody>
                    <a:bodyPr/>
                    <a:lstStyle/>
                    <a:p>
                      <a:pPr algn="ctr" rtl="1"/>
                      <a:r>
                        <a:rPr lang="he-IL" b="1" dirty="0"/>
                        <a:t>מ"פ </a:t>
                      </a:r>
                      <a:r>
                        <a:rPr lang="he-IL" b="1" dirty="0" err="1"/>
                        <a:t>שועפט</a:t>
                      </a:r>
                      <a:r>
                        <a:rPr lang="he-IL" b="1" dirty="0"/>
                        <a:t> </a:t>
                      </a:r>
                      <a:r>
                        <a:rPr lang="he-IL" dirty="0"/>
                        <a:t>– מיזם כחול ירוק</a:t>
                      </a:r>
                    </a:p>
                  </a:txBody>
                  <a:tcPr/>
                </a:tc>
                <a:tc>
                  <a:txBody>
                    <a:bodyPr/>
                    <a:lstStyle/>
                    <a:p>
                      <a:pPr algn="ctr" rtl="1"/>
                      <a:r>
                        <a:rPr lang="he-IL" dirty="0"/>
                        <a:t>תנ"צ דורון תורג'מן</a:t>
                      </a:r>
                    </a:p>
                  </a:txBody>
                  <a:tcPr/>
                </a:tc>
                <a:tc>
                  <a:txBody>
                    <a:bodyPr/>
                    <a:lstStyle/>
                    <a:p>
                      <a:pPr algn="ctr" rtl="1"/>
                      <a:r>
                        <a:rPr lang="he-IL" dirty="0" smtClean="0"/>
                        <a:t>שת"פ</a:t>
                      </a:r>
                      <a:r>
                        <a:rPr lang="he-IL" baseline="0" dirty="0" smtClean="0"/>
                        <a:t> עירוני </a:t>
                      </a:r>
                      <a:endParaRPr lang="he-IL" dirty="0"/>
                    </a:p>
                  </a:txBody>
                  <a:tcPr/>
                </a:tc>
                <a:extLst>
                  <a:ext uri="{0D108BD9-81ED-4DB2-BD59-A6C34878D82A}">
                    <a16:rowId xmlns:a16="http://schemas.microsoft.com/office/drawing/2014/main" val="73985324"/>
                  </a:ext>
                </a:extLst>
              </a:tr>
              <a:tr h="350064">
                <a:tc>
                  <a:txBody>
                    <a:bodyPr/>
                    <a:lstStyle/>
                    <a:p>
                      <a:pPr algn="ctr" rtl="1"/>
                      <a:r>
                        <a:rPr lang="he-IL" dirty="0"/>
                        <a:t>11:00-11:30</a:t>
                      </a:r>
                    </a:p>
                  </a:txBody>
                  <a:tcPr/>
                </a:tc>
                <a:tc>
                  <a:txBody>
                    <a:bodyPr/>
                    <a:lstStyle/>
                    <a:p>
                      <a:pPr algn="ctr" rtl="1"/>
                      <a:r>
                        <a:rPr lang="he-IL" dirty="0"/>
                        <a:t>נסיעה להר הזיתים</a:t>
                      </a:r>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val="3137866281"/>
                  </a:ext>
                </a:extLst>
              </a:tr>
              <a:tr h="350064">
                <a:tc>
                  <a:txBody>
                    <a:bodyPr/>
                    <a:lstStyle/>
                    <a:p>
                      <a:pPr algn="ctr" rtl="1"/>
                      <a:r>
                        <a:rPr lang="he-IL" dirty="0"/>
                        <a:t>11:30-12:15</a:t>
                      </a:r>
                    </a:p>
                  </a:txBody>
                  <a:tcPr/>
                </a:tc>
                <a:tc>
                  <a:txBody>
                    <a:bodyPr/>
                    <a:lstStyle/>
                    <a:p>
                      <a:pPr algn="ctr" rtl="1"/>
                      <a:r>
                        <a:rPr lang="he-IL" b="1" dirty="0"/>
                        <a:t> הר הזיתים </a:t>
                      </a:r>
                      <a:r>
                        <a:rPr lang="he-IL" b="1" dirty="0" smtClean="0"/>
                        <a:t>/ ארמון הנציב</a:t>
                      </a:r>
                      <a:endParaRPr lang="he-IL" b="1" dirty="0"/>
                    </a:p>
                  </a:txBody>
                  <a:tcPr/>
                </a:tc>
                <a:tc>
                  <a:txBody>
                    <a:bodyPr/>
                    <a:lstStyle/>
                    <a:p>
                      <a:pPr algn="ctr" rtl="1"/>
                      <a:r>
                        <a:rPr lang="he-IL" dirty="0" smtClean="0"/>
                        <a:t>שאול אריאלי</a:t>
                      </a:r>
                      <a:endParaRPr lang="he-IL" dirty="0"/>
                    </a:p>
                  </a:txBody>
                  <a:tcPr/>
                </a:tc>
                <a:tc>
                  <a:txBody>
                    <a:bodyPr/>
                    <a:lstStyle/>
                    <a:p>
                      <a:pPr algn="ctr" rtl="1"/>
                      <a:r>
                        <a:rPr lang="he-IL" dirty="0" smtClean="0"/>
                        <a:t>תצפית – גבולות </a:t>
                      </a:r>
                      <a:endParaRPr lang="he-IL" dirty="0"/>
                    </a:p>
                  </a:txBody>
                  <a:tcPr/>
                </a:tc>
                <a:extLst>
                  <a:ext uri="{0D108BD9-81ED-4DB2-BD59-A6C34878D82A}">
                    <a16:rowId xmlns:a16="http://schemas.microsoft.com/office/drawing/2014/main" val="1162282894"/>
                  </a:ext>
                </a:extLst>
              </a:tr>
              <a:tr h="350064">
                <a:tc>
                  <a:txBody>
                    <a:bodyPr/>
                    <a:lstStyle/>
                    <a:p>
                      <a:pPr algn="ctr" rtl="1"/>
                      <a:endParaRPr lang="he-IL" dirty="0"/>
                    </a:p>
                  </a:txBody>
                  <a:tcPr/>
                </a:tc>
                <a:tc>
                  <a:txBody>
                    <a:bodyPr/>
                    <a:lstStyle/>
                    <a:p>
                      <a:pPr algn="ctr" rtl="1"/>
                      <a:r>
                        <a:rPr lang="he-IL" dirty="0" err="1" smtClean="0"/>
                        <a:t>סגווי</a:t>
                      </a:r>
                      <a:r>
                        <a:rPr lang="he-IL" dirty="0" smtClean="0"/>
                        <a:t> ?</a:t>
                      </a:r>
                      <a:endParaRPr lang="he-IL" dirty="0"/>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val="10007"/>
                  </a:ext>
                </a:extLst>
              </a:tr>
              <a:tr h="350064">
                <a:tc>
                  <a:txBody>
                    <a:bodyPr/>
                    <a:lstStyle/>
                    <a:p>
                      <a:pPr algn="ctr" rtl="1"/>
                      <a:r>
                        <a:rPr lang="he-IL" dirty="0" smtClean="0"/>
                        <a:t>13:15-14:15</a:t>
                      </a:r>
                      <a:endParaRPr lang="he-IL" dirty="0"/>
                    </a:p>
                  </a:txBody>
                  <a:tcPr/>
                </a:tc>
                <a:tc>
                  <a:txBody>
                    <a:bodyPr/>
                    <a:lstStyle/>
                    <a:p>
                      <a:pPr algn="ctr" rtl="1"/>
                      <a:r>
                        <a:rPr lang="he-IL" dirty="0"/>
                        <a:t>ארוחת </a:t>
                      </a:r>
                      <a:r>
                        <a:rPr lang="he-IL" dirty="0" smtClean="0"/>
                        <a:t>צהריים - תרזה</a:t>
                      </a:r>
                      <a:endParaRPr lang="he-IL" dirty="0"/>
                    </a:p>
                  </a:txBody>
                  <a:tcPr/>
                </a:tc>
                <a:tc>
                  <a:txBody>
                    <a:bodyPr/>
                    <a:lstStyle/>
                    <a:p>
                      <a:pPr algn="ctr" rtl="1"/>
                      <a:endParaRPr lang="he-IL" dirty="0"/>
                    </a:p>
                  </a:txBody>
                  <a:tcPr/>
                </a:tc>
                <a:tc>
                  <a:txBody>
                    <a:bodyPr/>
                    <a:lstStyle/>
                    <a:p>
                      <a:pPr algn="ctr" rtl="1"/>
                      <a:r>
                        <a:rPr lang="he-IL" dirty="0" err="1" smtClean="0"/>
                        <a:t>סינימה</a:t>
                      </a:r>
                      <a:r>
                        <a:rPr lang="he-IL" dirty="0" smtClean="0"/>
                        <a:t> סיטי</a:t>
                      </a:r>
                      <a:endParaRPr lang="he-IL" dirty="0"/>
                    </a:p>
                  </a:txBody>
                  <a:tcPr/>
                </a:tc>
                <a:extLst>
                  <a:ext uri="{0D108BD9-81ED-4DB2-BD59-A6C34878D82A}">
                    <a16:rowId xmlns:a16="http://schemas.microsoft.com/office/drawing/2014/main" val="2868099449"/>
                  </a:ext>
                </a:extLst>
              </a:tr>
              <a:tr h="350064">
                <a:tc>
                  <a:txBody>
                    <a:bodyPr/>
                    <a:lstStyle/>
                    <a:p>
                      <a:pPr algn="ctr" rtl="1"/>
                      <a:r>
                        <a:rPr lang="he-IL" dirty="0" smtClean="0"/>
                        <a:t>14:30</a:t>
                      </a:r>
                      <a:endParaRPr lang="he-IL" dirty="0"/>
                    </a:p>
                  </a:txBody>
                  <a:tcPr/>
                </a:tc>
                <a:tc>
                  <a:txBody>
                    <a:bodyPr/>
                    <a:lstStyle/>
                    <a:p>
                      <a:pPr algn="ctr" rtl="1"/>
                      <a:r>
                        <a:rPr lang="he-IL" b="1" dirty="0" smtClean="0"/>
                        <a:t>בית משפט עליון</a:t>
                      </a:r>
                      <a:endParaRPr lang="he-IL" b="1" dirty="0"/>
                    </a:p>
                  </a:txBody>
                  <a:tcPr/>
                </a:tc>
                <a:tc>
                  <a:txBody>
                    <a:bodyPr/>
                    <a:lstStyle/>
                    <a:p>
                      <a:pPr algn="ctr" rtl="1"/>
                      <a:r>
                        <a:rPr lang="he-IL" dirty="0" smtClean="0"/>
                        <a:t>סיור + נשיאה</a:t>
                      </a:r>
                      <a:endParaRPr lang="he-IL" dirty="0"/>
                    </a:p>
                  </a:txBody>
                  <a:tcPr/>
                </a:tc>
                <a:tc>
                  <a:txBody>
                    <a:bodyPr/>
                    <a:lstStyle/>
                    <a:p>
                      <a:pPr algn="ctr" rtl="1"/>
                      <a:r>
                        <a:rPr lang="he-IL" dirty="0" smtClean="0"/>
                        <a:t>מוסדות המדינה</a:t>
                      </a:r>
                      <a:endParaRPr lang="he-IL" dirty="0"/>
                    </a:p>
                  </a:txBody>
                  <a:tcPr/>
                </a:tc>
                <a:extLst>
                  <a:ext uri="{0D108BD9-81ED-4DB2-BD59-A6C34878D82A}">
                    <a16:rowId xmlns:a16="http://schemas.microsoft.com/office/drawing/2014/main" val="3809048636"/>
                  </a:ext>
                </a:extLst>
              </a:tr>
              <a:tr h="350064">
                <a:tc>
                  <a:txBody>
                    <a:bodyPr/>
                    <a:lstStyle/>
                    <a:p>
                      <a:pPr algn="ctr" rtl="1"/>
                      <a:r>
                        <a:rPr lang="he-IL" dirty="0" smtClean="0">
                          <a:solidFill>
                            <a:schemeClr val="bg1"/>
                          </a:solidFill>
                        </a:rPr>
                        <a:t>16:30</a:t>
                      </a:r>
                      <a:endParaRPr lang="he-IL" dirty="0">
                        <a:solidFill>
                          <a:schemeClr val="bg1"/>
                        </a:solidFill>
                      </a:endParaRPr>
                    </a:p>
                  </a:txBody>
                  <a:tcPr/>
                </a:tc>
                <a:tc>
                  <a:txBody>
                    <a:bodyPr/>
                    <a:lstStyle/>
                    <a:p>
                      <a:pPr algn="ctr" rtl="1"/>
                      <a:r>
                        <a:rPr lang="he-IL" dirty="0" smtClean="0"/>
                        <a:t>מהנדס העיר/ פאנל </a:t>
                      </a:r>
                      <a:endParaRPr lang="he-IL" dirty="0"/>
                    </a:p>
                  </a:txBody>
                  <a:tcPr/>
                </a:tc>
                <a:tc>
                  <a:txBody>
                    <a:bodyPr/>
                    <a:lstStyle/>
                    <a:p>
                      <a:pPr algn="ctr" rtl="1"/>
                      <a:endParaRPr lang="he-IL"/>
                    </a:p>
                  </a:txBody>
                  <a:tcPr/>
                </a:tc>
                <a:tc>
                  <a:txBody>
                    <a:bodyPr/>
                    <a:lstStyle/>
                    <a:p>
                      <a:pPr algn="ctr" rtl="1"/>
                      <a:r>
                        <a:rPr lang="he-IL" dirty="0" smtClean="0"/>
                        <a:t>תלוי הכנה</a:t>
                      </a:r>
                      <a:endParaRPr lang="he-IL" dirty="0"/>
                    </a:p>
                  </a:txBody>
                  <a:tcPr/>
                </a:tc>
                <a:extLst>
                  <a:ext uri="{0D108BD9-81ED-4DB2-BD59-A6C34878D82A}">
                    <a16:rowId xmlns:a16="http://schemas.microsoft.com/office/drawing/2014/main" val="3406650112"/>
                  </a:ext>
                </a:extLst>
              </a:tr>
              <a:tr h="350064">
                <a:tc>
                  <a:txBody>
                    <a:bodyPr/>
                    <a:lstStyle/>
                    <a:p>
                      <a:pPr algn="ctr" rtl="1"/>
                      <a:r>
                        <a:rPr lang="he-IL" dirty="0"/>
                        <a:t>17:30-18:30</a:t>
                      </a:r>
                    </a:p>
                  </a:txBody>
                  <a:tcPr/>
                </a:tc>
                <a:tc>
                  <a:txBody>
                    <a:bodyPr/>
                    <a:lstStyle/>
                    <a:p>
                      <a:pPr algn="ctr" rtl="1"/>
                      <a:r>
                        <a:rPr lang="he-IL" dirty="0"/>
                        <a:t>הגעה למלון- התארגנות</a:t>
                      </a:r>
                    </a:p>
                  </a:txBody>
                  <a:tcPr/>
                </a:tc>
                <a:tc>
                  <a:txBody>
                    <a:bodyPr/>
                    <a:lstStyle/>
                    <a:p>
                      <a:pPr algn="ctr" rtl="1"/>
                      <a:endParaRPr lang="he-IL"/>
                    </a:p>
                  </a:txBody>
                  <a:tcPr/>
                </a:tc>
                <a:tc>
                  <a:txBody>
                    <a:bodyPr/>
                    <a:lstStyle/>
                    <a:p>
                      <a:pPr algn="ctr" rtl="1"/>
                      <a:r>
                        <a:rPr lang="he-IL" dirty="0" smtClean="0"/>
                        <a:t>מלון קיסר</a:t>
                      </a:r>
                      <a:endParaRPr lang="he-IL" dirty="0"/>
                    </a:p>
                  </a:txBody>
                  <a:tcPr/>
                </a:tc>
                <a:extLst>
                  <a:ext uri="{0D108BD9-81ED-4DB2-BD59-A6C34878D82A}">
                    <a16:rowId xmlns:a16="http://schemas.microsoft.com/office/drawing/2014/main" val="2556310151"/>
                  </a:ext>
                </a:extLst>
              </a:tr>
              <a:tr h="350064">
                <a:tc>
                  <a:txBody>
                    <a:bodyPr/>
                    <a:lstStyle/>
                    <a:p>
                      <a:pPr algn="ctr" rtl="1"/>
                      <a:r>
                        <a:rPr lang="he-IL" dirty="0" smtClean="0"/>
                        <a:t>18:30-20:30</a:t>
                      </a:r>
                      <a:endParaRPr lang="he-IL" dirty="0"/>
                    </a:p>
                  </a:txBody>
                  <a:tcPr/>
                </a:tc>
                <a:tc>
                  <a:txBody>
                    <a:bodyPr/>
                    <a:lstStyle/>
                    <a:p>
                      <a:pPr algn="ctr" rtl="1"/>
                      <a:r>
                        <a:rPr lang="he-IL" b="1" dirty="0" smtClean="0"/>
                        <a:t>סיור חומות </a:t>
                      </a:r>
                      <a:endParaRPr lang="he-IL" b="1" dirty="0"/>
                    </a:p>
                  </a:txBody>
                  <a:tcPr/>
                </a:tc>
                <a:tc>
                  <a:txBody>
                    <a:bodyPr/>
                    <a:lstStyle/>
                    <a:p>
                      <a:pPr algn="ctr" rtl="1"/>
                      <a:endParaRPr lang="he-IL"/>
                    </a:p>
                  </a:txBody>
                  <a:tcPr/>
                </a:tc>
                <a:tc>
                  <a:txBody>
                    <a:bodyPr/>
                    <a:lstStyle/>
                    <a:p>
                      <a:pPr algn="ctr" rtl="1"/>
                      <a:r>
                        <a:rPr lang="he-IL" dirty="0" smtClean="0"/>
                        <a:t>גדעון מור</a:t>
                      </a:r>
                      <a:endParaRPr lang="he-IL" dirty="0"/>
                    </a:p>
                  </a:txBody>
                  <a:tcPr/>
                </a:tc>
                <a:extLst>
                  <a:ext uri="{0D108BD9-81ED-4DB2-BD59-A6C34878D82A}">
                    <a16:rowId xmlns:a16="http://schemas.microsoft.com/office/drawing/2014/main" val="910117277"/>
                  </a:ext>
                </a:extLst>
              </a:tr>
              <a:tr h="371338">
                <a:tc>
                  <a:txBody>
                    <a:bodyPr/>
                    <a:lstStyle/>
                    <a:p>
                      <a:pPr algn="ctr" rtl="1"/>
                      <a:r>
                        <a:rPr lang="he-IL" dirty="0"/>
                        <a:t>20:30</a:t>
                      </a:r>
                    </a:p>
                  </a:txBody>
                  <a:tcPr/>
                </a:tc>
                <a:tc>
                  <a:txBody>
                    <a:bodyPr/>
                    <a:lstStyle/>
                    <a:p>
                      <a:pPr algn="ctr" rtl="1"/>
                      <a:r>
                        <a:rPr lang="he-IL" dirty="0"/>
                        <a:t>ארוחת ערב </a:t>
                      </a:r>
                      <a:r>
                        <a:rPr lang="he-IL" baseline="0" dirty="0" smtClean="0"/>
                        <a:t> + </a:t>
                      </a:r>
                      <a:r>
                        <a:rPr lang="he-IL" b="1" dirty="0" smtClean="0"/>
                        <a:t>הופעה </a:t>
                      </a:r>
                      <a:r>
                        <a:rPr lang="he-IL" b="1" dirty="0"/>
                        <a:t>ג'קי לוי</a:t>
                      </a:r>
                    </a:p>
                  </a:txBody>
                  <a:tcPr/>
                </a:tc>
                <a:tc>
                  <a:txBody>
                    <a:bodyPr/>
                    <a:lstStyle/>
                    <a:p>
                      <a:pPr algn="ctr" rtl="1"/>
                      <a:endParaRPr lang="he-IL" dirty="0"/>
                    </a:p>
                  </a:txBody>
                  <a:tcPr/>
                </a:tc>
                <a:tc>
                  <a:txBody>
                    <a:bodyPr/>
                    <a:lstStyle/>
                    <a:p>
                      <a:pPr algn="ctr" rtl="1"/>
                      <a:r>
                        <a:rPr lang="he-IL" dirty="0" smtClean="0"/>
                        <a:t>מגדל </a:t>
                      </a:r>
                      <a:r>
                        <a:rPr lang="he-IL" dirty="0" smtClean="0"/>
                        <a:t>דוד</a:t>
                      </a:r>
                      <a:endParaRPr lang="he-IL" dirty="0"/>
                    </a:p>
                  </a:txBody>
                  <a:tcPr/>
                </a:tc>
                <a:extLst>
                  <a:ext uri="{0D108BD9-81ED-4DB2-BD59-A6C34878D82A}">
                    <a16:rowId xmlns:a16="http://schemas.microsoft.com/office/drawing/2014/main" val="305356692"/>
                  </a:ext>
                </a:extLst>
              </a:tr>
              <a:tr h="441965">
                <a:tc>
                  <a:txBody>
                    <a:bodyPr/>
                    <a:lstStyle/>
                    <a:p>
                      <a:pPr algn="ctr" rtl="1"/>
                      <a:r>
                        <a:rPr lang="he-IL" dirty="0"/>
                        <a:t>22:30</a:t>
                      </a:r>
                    </a:p>
                  </a:txBody>
                  <a:tcPr/>
                </a:tc>
                <a:tc>
                  <a:txBody>
                    <a:bodyPr/>
                    <a:lstStyle/>
                    <a:p>
                      <a:pPr algn="ctr" rtl="1"/>
                      <a:r>
                        <a:rPr lang="he-IL" dirty="0"/>
                        <a:t>זמן חופשי – שוק מחנה יהודה</a:t>
                      </a:r>
                    </a:p>
                  </a:txBody>
                  <a:tcPr/>
                </a:tc>
                <a:tc>
                  <a:txBody>
                    <a:bodyPr/>
                    <a:lstStyle/>
                    <a:p>
                      <a:pPr algn="ctr" rtl="1"/>
                      <a:endParaRPr lang="he-IL"/>
                    </a:p>
                  </a:txBody>
                  <a:tcPr/>
                </a:tc>
                <a:tc>
                  <a:txBody>
                    <a:bodyPr/>
                    <a:lstStyle/>
                    <a:p>
                      <a:pPr algn="ctr" rtl="1"/>
                      <a:endParaRPr lang="he-IL" dirty="0"/>
                    </a:p>
                  </a:txBody>
                  <a:tcPr/>
                </a:tc>
                <a:extLst>
                  <a:ext uri="{0D108BD9-81ED-4DB2-BD59-A6C34878D82A}">
                    <a16:rowId xmlns:a16="http://schemas.microsoft.com/office/drawing/2014/main" val="747667481"/>
                  </a:ext>
                </a:extLst>
              </a:tr>
            </a:tbl>
          </a:graphicData>
        </a:graphic>
      </p:graphicFrame>
      <p:pic>
        <p:nvPicPr>
          <p:cNvPr id="10"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046156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ª××¦××ª ×ª××× × ×¢×××¨ ×ª××× ××ª ××¨××©××××">
            <a:extLst>
              <a:ext uri="{FF2B5EF4-FFF2-40B4-BE49-F238E27FC236}">
                <a16:creationId xmlns:a16="http://schemas.microsoft.com/office/drawing/2014/main" id="{29BC15FB-3A0C-4E51-995E-7C1C5B54B143}"/>
              </a:ext>
            </a:extLst>
          </p:cNvPr>
          <p:cNvPicPr>
            <a:picLocks noChangeAspect="1" noChangeArrowheads="1"/>
          </p:cNvPicPr>
          <p:nvPr/>
        </p:nvPicPr>
        <p:blipFill>
          <a:blip r:embed="rId2">
            <a:lum bright="63000"/>
            <a:extLst>
              <a:ext uri="{28A0092B-C50C-407E-A947-70E740481C1C}">
                <a14:useLocalDpi xmlns:a14="http://schemas.microsoft.com/office/drawing/2010/main" val="0"/>
              </a:ext>
            </a:extLst>
          </a:blip>
          <a:srcRect/>
          <a:stretch>
            <a:fillRect/>
          </a:stretch>
        </p:blipFill>
        <p:spPr bwMode="auto">
          <a:xfrm>
            <a:off x="1" y="-9052"/>
            <a:ext cx="121549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3" cstate="print"/>
          <a:srcRect l="70175" r="18876"/>
          <a:stretch/>
        </p:blipFill>
        <p:spPr bwMode="auto">
          <a:xfrm>
            <a:off x="126749" y="-126749"/>
            <a:ext cx="940777" cy="1036760"/>
          </a:xfrm>
          <a:prstGeom prst="rect">
            <a:avLst/>
          </a:prstGeom>
          <a:noFill/>
          <a:ln w="9525">
            <a:noFill/>
            <a:miter lim="800000"/>
            <a:headEnd/>
            <a:tailEnd/>
          </a:ln>
        </p:spPr>
      </p:pic>
      <p:sp>
        <p:nvSpPr>
          <p:cNvPr id="7" name="כותרת 4">
            <a:extLst>
              <a:ext uri="{FF2B5EF4-FFF2-40B4-BE49-F238E27FC236}">
                <a16:creationId xmlns:a16="http://schemas.microsoft.com/office/drawing/2014/main" id="{BD3D425A-7916-4FAB-B93D-80215372E928}"/>
              </a:ext>
            </a:extLst>
          </p:cNvPr>
          <p:cNvSpPr txBox="1">
            <a:spLocks/>
          </p:cNvSpPr>
          <p:nvPr/>
        </p:nvSpPr>
        <p:spPr>
          <a:xfrm>
            <a:off x="2842788" y="69075"/>
            <a:ext cx="6210679" cy="1036760"/>
          </a:xfrm>
          <a:prstGeom prst="rect">
            <a:avLst/>
          </a:prstGeom>
          <a:solidFill>
            <a:srgbClr val="FFFF99"/>
          </a:solidFill>
          <a:ln w="12700">
            <a:solidFill>
              <a:schemeClr val="bg1"/>
            </a:solidFill>
          </a:ln>
          <a:effectLst/>
          <a:scene3d>
            <a:camera prst="orthographicFront"/>
            <a:lightRig rig="threePt" dir="t"/>
          </a:scene3d>
          <a:sp3d>
            <a:bevelT w="139700" prst="cross"/>
          </a:sp3d>
        </p:spPr>
        <p:txBody>
          <a:bodyPr vert="horz" lIns="91440" tIns="45720" rIns="91440" bIns="45720" rtlCol="0" anchor="ctr">
            <a:normAutofit/>
          </a:bodyPr>
          <a:lstStyle/>
          <a:p>
            <a:pPr marL="0" marR="0" lvl="0" indent="0" algn="r" defTabSz="457200" rtl="1" eaLnBrk="1" fontAlgn="auto" latinLnBrk="0" hangingPunct="1">
              <a:lnSpc>
                <a:spcPct val="100000"/>
              </a:lnSpc>
              <a:spcBef>
                <a:spcPct val="0"/>
              </a:spcBef>
              <a:spcAft>
                <a:spcPts val="0"/>
              </a:spcAft>
              <a:buClrTx/>
              <a:buSzTx/>
              <a:buFontTx/>
              <a:buNone/>
              <a:tabLst/>
              <a:defRPr/>
            </a:pPr>
            <a:r>
              <a:rPr kumimoji="0" lang="he-IL" sz="4400" b="1" i="0" u="none" strike="noStrike" kern="1200" cap="all" spc="0" normalizeH="0" baseline="0" noProof="0" dirty="0" smtClean="0">
                <a:ln w="3175" cmpd="sng">
                  <a:noFill/>
                </a:ln>
                <a:solidFill>
                  <a:schemeClr val="accent1">
                    <a:lumMod val="60000"/>
                    <a:lumOff val="40000"/>
                  </a:schemeClr>
                </a:solidFill>
                <a:effectLst>
                  <a:outerShdw blurRad="38100" dist="38100" dir="2700000" algn="tl">
                    <a:srgbClr val="000000">
                      <a:alpha val="43137"/>
                    </a:srgbClr>
                  </a:outerShdw>
                </a:effectLst>
                <a:uLnTx/>
                <a:uFillTx/>
                <a:latin typeface="+mj-lt"/>
                <a:ea typeface="+mj-ea"/>
                <a:cs typeface="+mj-cs"/>
              </a:rPr>
              <a:t>  לוז יום ה' 17/1</a:t>
            </a:r>
          </a:p>
        </p:txBody>
      </p:sp>
      <p:pic>
        <p:nvPicPr>
          <p:cNvPr id="9" name="Picture 2" descr="×ª××¦××ª ×ª××× × ×¢×××¨ ××¨××©××× ×××× ××¦××××¨"/>
          <p:cNvPicPr>
            <a:picLocks noChangeAspect="1" noChangeArrowheads="1"/>
          </p:cNvPicPr>
          <p:nvPr/>
        </p:nvPicPr>
        <p:blipFill>
          <a:blip r:embed="rId4"/>
          <a:srcRect/>
          <a:stretch>
            <a:fillRect/>
          </a:stretch>
        </p:blipFill>
        <p:spPr bwMode="auto">
          <a:xfrm>
            <a:off x="2912706" y="133134"/>
            <a:ext cx="672479" cy="957273"/>
          </a:xfrm>
          <a:prstGeom prst="rect">
            <a:avLst/>
          </a:prstGeom>
          <a:noFill/>
        </p:spPr>
      </p:pic>
      <p:graphicFrame>
        <p:nvGraphicFramePr>
          <p:cNvPr id="10" name="טבלה 9">
            <a:extLst>
              <a:ext uri="{FF2B5EF4-FFF2-40B4-BE49-F238E27FC236}">
                <a16:creationId xmlns:a16="http://schemas.microsoft.com/office/drawing/2014/main" id="{AAD4A146-EA3A-4427-8BE7-9F93BB48C1D4}"/>
              </a:ext>
            </a:extLst>
          </p:cNvPr>
          <p:cNvGraphicFramePr>
            <a:graphicFrameLocks noGrp="1"/>
          </p:cNvGraphicFramePr>
          <p:nvPr>
            <p:extLst>
              <p:ext uri="{D42A27DB-BD31-4B8C-83A1-F6EECF244321}">
                <p14:modId xmlns:p14="http://schemas.microsoft.com/office/powerpoint/2010/main" val="3223075994"/>
              </p:ext>
            </p:extLst>
          </p:nvPr>
        </p:nvGraphicFramePr>
        <p:xfrm>
          <a:off x="470780" y="1563914"/>
          <a:ext cx="10754910" cy="4348480"/>
        </p:xfrm>
        <a:graphic>
          <a:graphicData uri="http://schemas.openxmlformats.org/drawingml/2006/table">
            <a:tbl>
              <a:tblPr rtl="1" firstRow="1" bandRow="1">
                <a:tableStyleId>{5C22544A-7EE6-4342-B048-85BDC9FD1C3A}</a:tableStyleId>
              </a:tblPr>
              <a:tblGrid>
                <a:gridCol w="1882514">
                  <a:extLst>
                    <a:ext uri="{9D8B030D-6E8A-4147-A177-3AD203B41FA5}">
                      <a16:colId xmlns:a16="http://schemas.microsoft.com/office/drawing/2014/main" val="2785600466"/>
                    </a:ext>
                  </a:extLst>
                </a:gridCol>
                <a:gridCol w="2571184">
                  <a:extLst>
                    <a:ext uri="{9D8B030D-6E8A-4147-A177-3AD203B41FA5}">
                      <a16:colId xmlns:a16="http://schemas.microsoft.com/office/drawing/2014/main" val="3400613280"/>
                    </a:ext>
                  </a:extLst>
                </a:gridCol>
                <a:gridCol w="3277354">
                  <a:extLst>
                    <a:ext uri="{9D8B030D-6E8A-4147-A177-3AD203B41FA5}">
                      <a16:colId xmlns:a16="http://schemas.microsoft.com/office/drawing/2014/main" val="306374822"/>
                    </a:ext>
                  </a:extLst>
                </a:gridCol>
                <a:gridCol w="3023858">
                  <a:extLst>
                    <a:ext uri="{9D8B030D-6E8A-4147-A177-3AD203B41FA5}">
                      <a16:colId xmlns:a16="http://schemas.microsoft.com/office/drawing/2014/main" val="1017280964"/>
                    </a:ext>
                  </a:extLst>
                </a:gridCol>
              </a:tblGrid>
              <a:tr h="370840">
                <a:tc>
                  <a:txBody>
                    <a:bodyPr/>
                    <a:lstStyle/>
                    <a:p>
                      <a:pPr algn="ctr" rtl="1"/>
                      <a:r>
                        <a:rPr lang="he-IL" dirty="0"/>
                        <a:t>שעה </a:t>
                      </a:r>
                    </a:p>
                  </a:txBody>
                  <a:tcPr/>
                </a:tc>
                <a:tc>
                  <a:txBody>
                    <a:bodyPr/>
                    <a:lstStyle/>
                    <a:p>
                      <a:pPr algn="ctr" rtl="1"/>
                      <a:r>
                        <a:rPr lang="he-IL" dirty="0"/>
                        <a:t>נושא</a:t>
                      </a:r>
                    </a:p>
                  </a:txBody>
                  <a:tcPr/>
                </a:tc>
                <a:tc>
                  <a:txBody>
                    <a:bodyPr/>
                    <a:lstStyle/>
                    <a:p>
                      <a:pPr algn="ctr" rtl="1"/>
                      <a:r>
                        <a:rPr lang="he-IL" dirty="0"/>
                        <a:t>מדריך</a:t>
                      </a:r>
                    </a:p>
                  </a:txBody>
                  <a:tcPr/>
                </a:tc>
                <a:tc>
                  <a:txBody>
                    <a:bodyPr/>
                    <a:lstStyle/>
                    <a:p>
                      <a:pPr algn="ctr" rtl="1"/>
                      <a:r>
                        <a:rPr lang="he-IL" dirty="0"/>
                        <a:t>דגשים</a:t>
                      </a:r>
                    </a:p>
                  </a:txBody>
                  <a:tcPr/>
                </a:tc>
                <a:extLst>
                  <a:ext uri="{0D108BD9-81ED-4DB2-BD59-A6C34878D82A}">
                    <a16:rowId xmlns:a16="http://schemas.microsoft.com/office/drawing/2014/main" val="3448564454"/>
                  </a:ext>
                </a:extLst>
              </a:tr>
              <a:tr h="370840">
                <a:tc>
                  <a:txBody>
                    <a:bodyPr/>
                    <a:lstStyle/>
                    <a:p>
                      <a:pPr algn="ctr" rtl="1"/>
                      <a:r>
                        <a:rPr lang="he-IL" dirty="0" smtClean="0"/>
                        <a:t>07:00-07:45</a:t>
                      </a:r>
                      <a:endParaRPr lang="he-IL" dirty="0"/>
                    </a:p>
                  </a:txBody>
                  <a:tcPr/>
                </a:tc>
                <a:tc>
                  <a:txBody>
                    <a:bodyPr/>
                    <a:lstStyle/>
                    <a:p>
                      <a:pPr algn="ctr" rtl="1"/>
                      <a:r>
                        <a:rPr lang="he-IL" dirty="0"/>
                        <a:t>ארוחת בוקר</a:t>
                      </a:r>
                    </a:p>
                  </a:txBody>
                  <a:tcPr/>
                </a:tc>
                <a:tc>
                  <a:txBody>
                    <a:bodyPr/>
                    <a:lstStyle/>
                    <a:p>
                      <a:pPr algn="ctr" rtl="1"/>
                      <a:endParaRPr lang="he-IL"/>
                    </a:p>
                  </a:txBody>
                  <a:tcPr/>
                </a:tc>
                <a:tc>
                  <a:txBody>
                    <a:bodyPr/>
                    <a:lstStyle/>
                    <a:p>
                      <a:pPr algn="ctr" rtl="1"/>
                      <a:r>
                        <a:rPr lang="he-IL" dirty="0" smtClean="0"/>
                        <a:t>אפשרות לאימון</a:t>
                      </a:r>
                      <a:endParaRPr lang="he-IL" dirty="0"/>
                    </a:p>
                  </a:txBody>
                  <a:tcPr/>
                </a:tc>
                <a:extLst>
                  <a:ext uri="{0D108BD9-81ED-4DB2-BD59-A6C34878D82A}">
                    <a16:rowId xmlns:a16="http://schemas.microsoft.com/office/drawing/2014/main" val="2900980868"/>
                  </a:ext>
                </a:extLst>
              </a:tr>
              <a:tr h="370840">
                <a:tc>
                  <a:txBody>
                    <a:bodyPr/>
                    <a:lstStyle/>
                    <a:p>
                      <a:pPr algn="ctr" rtl="1"/>
                      <a:r>
                        <a:rPr lang="he-IL" dirty="0" smtClean="0"/>
                        <a:t>07:45-08:30</a:t>
                      </a:r>
                      <a:endParaRPr lang="he-IL" dirty="0"/>
                    </a:p>
                  </a:txBody>
                  <a:tcPr/>
                </a:tc>
                <a:tc>
                  <a:txBody>
                    <a:bodyPr/>
                    <a:lstStyle/>
                    <a:p>
                      <a:pPr algn="ctr" rtl="1"/>
                      <a:r>
                        <a:rPr lang="he-IL" dirty="0"/>
                        <a:t>נסיעה להר הבית</a:t>
                      </a:r>
                    </a:p>
                  </a:txBody>
                  <a:tcPr/>
                </a:tc>
                <a:tc>
                  <a:txBody>
                    <a:bodyPr/>
                    <a:lstStyle/>
                    <a:p>
                      <a:pPr algn="ctr" rtl="1"/>
                      <a:endParaRPr lang="he-IL"/>
                    </a:p>
                  </a:txBody>
                  <a:tcPr/>
                </a:tc>
                <a:tc>
                  <a:txBody>
                    <a:bodyPr/>
                    <a:lstStyle/>
                    <a:p>
                      <a:pPr algn="ctr" rtl="1"/>
                      <a:endParaRPr lang="he-IL" dirty="0"/>
                    </a:p>
                  </a:txBody>
                  <a:tcPr/>
                </a:tc>
                <a:extLst>
                  <a:ext uri="{0D108BD9-81ED-4DB2-BD59-A6C34878D82A}">
                    <a16:rowId xmlns:a16="http://schemas.microsoft.com/office/drawing/2014/main" val="1483834875"/>
                  </a:ext>
                </a:extLst>
              </a:tr>
              <a:tr h="370840">
                <a:tc>
                  <a:txBody>
                    <a:bodyPr/>
                    <a:lstStyle/>
                    <a:p>
                      <a:pPr algn="ctr" rtl="1"/>
                      <a:r>
                        <a:rPr lang="he-IL" dirty="0" smtClean="0"/>
                        <a:t>08:30-10:00</a:t>
                      </a:r>
                      <a:endParaRPr lang="he-IL" dirty="0"/>
                    </a:p>
                  </a:txBody>
                  <a:tcPr/>
                </a:tc>
                <a:tc>
                  <a:txBody>
                    <a:bodyPr/>
                    <a:lstStyle/>
                    <a:p>
                      <a:pPr algn="ctr" rtl="1"/>
                      <a:r>
                        <a:rPr lang="he-IL" b="1" dirty="0"/>
                        <a:t>הר הבית</a:t>
                      </a:r>
                    </a:p>
                  </a:txBody>
                  <a:tcPr/>
                </a:tc>
                <a:tc>
                  <a:txBody>
                    <a:bodyPr/>
                    <a:lstStyle/>
                    <a:p>
                      <a:pPr algn="ctr" rtl="1"/>
                      <a:r>
                        <a:rPr lang="he-IL" dirty="0"/>
                        <a:t>עמי מיטב- רכז </a:t>
                      </a:r>
                      <a:r>
                        <a:rPr lang="he-IL" dirty="0" smtClean="0"/>
                        <a:t>שב"כ</a:t>
                      </a:r>
                    </a:p>
                    <a:p>
                      <a:pPr algn="ctr" rtl="1"/>
                      <a:r>
                        <a:rPr lang="he-IL" dirty="0" smtClean="0"/>
                        <a:t>נצ"מ חיים שמואלי – ממ"ר דוד</a:t>
                      </a:r>
                      <a:endParaRPr lang="he-IL" dirty="0"/>
                    </a:p>
                  </a:txBody>
                  <a:tcPr/>
                </a:tc>
                <a:tc>
                  <a:txBody>
                    <a:bodyPr/>
                    <a:lstStyle/>
                    <a:p>
                      <a:pPr algn="ctr" rtl="1"/>
                      <a:r>
                        <a:rPr lang="he-IL" dirty="0" smtClean="0"/>
                        <a:t>מעמד</a:t>
                      </a:r>
                      <a:r>
                        <a:rPr lang="he-IL" baseline="0" dirty="0" smtClean="0"/>
                        <a:t> המקומות הקדושים </a:t>
                      </a:r>
                      <a:endParaRPr lang="he-IL" dirty="0"/>
                    </a:p>
                  </a:txBody>
                  <a:tcPr/>
                </a:tc>
                <a:extLst>
                  <a:ext uri="{0D108BD9-81ED-4DB2-BD59-A6C34878D82A}">
                    <a16:rowId xmlns:a16="http://schemas.microsoft.com/office/drawing/2014/main" val="2079182091"/>
                  </a:ext>
                </a:extLst>
              </a:tr>
              <a:tr h="370840">
                <a:tc>
                  <a:txBody>
                    <a:bodyPr/>
                    <a:lstStyle/>
                    <a:p>
                      <a:pPr algn="ctr" rtl="1"/>
                      <a:r>
                        <a:rPr lang="he-IL" dirty="0" smtClean="0"/>
                        <a:t>10:00-11:00</a:t>
                      </a:r>
                      <a:endParaRPr lang="he-IL" dirty="0"/>
                    </a:p>
                  </a:txBody>
                  <a:tcPr/>
                </a:tc>
                <a:tc>
                  <a:txBody>
                    <a:bodyPr/>
                    <a:lstStyle/>
                    <a:p>
                      <a:pPr algn="ctr" rtl="1"/>
                      <a:r>
                        <a:rPr lang="he-IL" b="1" dirty="0"/>
                        <a:t>כותל</a:t>
                      </a:r>
                    </a:p>
                  </a:txBody>
                  <a:tcPr/>
                </a:tc>
                <a:tc>
                  <a:txBody>
                    <a:bodyPr/>
                    <a:lstStyle/>
                    <a:p>
                      <a:pPr algn="ctr" rtl="1"/>
                      <a:r>
                        <a:rPr lang="he-IL" dirty="0" smtClean="0"/>
                        <a:t>רב הכותל,</a:t>
                      </a:r>
                      <a:r>
                        <a:rPr lang="he-IL" baseline="0" dirty="0" smtClean="0"/>
                        <a:t> עו"ד יזהר הס</a:t>
                      </a:r>
                      <a:endParaRPr lang="he-IL" dirty="0"/>
                    </a:p>
                  </a:txBody>
                  <a:tcPr/>
                </a:tc>
                <a:tc>
                  <a:txBody>
                    <a:bodyPr/>
                    <a:lstStyle/>
                    <a:p>
                      <a:pPr algn="ctr" rtl="1"/>
                      <a:r>
                        <a:rPr lang="he-IL" dirty="0" smtClean="0"/>
                        <a:t>מעמד</a:t>
                      </a:r>
                      <a:r>
                        <a:rPr lang="he-IL" baseline="0" dirty="0" smtClean="0"/>
                        <a:t> הכותל</a:t>
                      </a:r>
                      <a:endParaRPr lang="he-IL" dirty="0"/>
                    </a:p>
                  </a:txBody>
                  <a:tcPr/>
                </a:tc>
                <a:extLst>
                  <a:ext uri="{0D108BD9-81ED-4DB2-BD59-A6C34878D82A}">
                    <a16:rowId xmlns:a16="http://schemas.microsoft.com/office/drawing/2014/main" val="1109224494"/>
                  </a:ext>
                </a:extLst>
              </a:tr>
              <a:tr h="370840">
                <a:tc>
                  <a:txBody>
                    <a:bodyPr/>
                    <a:lstStyle/>
                    <a:p>
                      <a:pPr algn="ctr" rtl="1"/>
                      <a:r>
                        <a:rPr lang="he-IL" dirty="0" smtClean="0"/>
                        <a:t>11:00-12:30</a:t>
                      </a:r>
                      <a:endParaRPr lang="he-IL" dirty="0"/>
                    </a:p>
                  </a:txBody>
                  <a:tcPr/>
                </a:tc>
                <a:tc>
                  <a:txBody>
                    <a:bodyPr/>
                    <a:lstStyle/>
                    <a:p>
                      <a:pPr algn="ctr" rtl="1"/>
                      <a:r>
                        <a:rPr lang="he-IL" b="1" dirty="0"/>
                        <a:t>עיר דוד</a:t>
                      </a:r>
                    </a:p>
                  </a:txBody>
                  <a:tcPr/>
                </a:tc>
                <a:tc>
                  <a:txBody>
                    <a:bodyPr/>
                    <a:lstStyle/>
                    <a:p>
                      <a:pPr algn="ctr" rtl="1"/>
                      <a:r>
                        <a:rPr lang="he-IL" dirty="0" err="1" smtClean="0"/>
                        <a:t>דווידל'ה</a:t>
                      </a:r>
                      <a:endParaRPr lang="he-IL" dirty="0"/>
                    </a:p>
                  </a:txBody>
                  <a:tcPr/>
                </a:tc>
                <a:tc>
                  <a:txBody>
                    <a:bodyPr/>
                    <a:lstStyle/>
                    <a:p>
                      <a:pPr algn="ctr" rtl="1"/>
                      <a:r>
                        <a:rPr lang="he-IL" dirty="0" smtClean="0"/>
                        <a:t>(</a:t>
                      </a:r>
                      <a:r>
                        <a:rPr lang="he-IL" dirty="0" err="1" smtClean="0"/>
                        <a:t>סגווי</a:t>
                      </a:r>
                      <a:r>
                        <a:rPr lang="he-IL" baseline="0" dirty="0" smtClean="0"/>
                        <a:t> )</a:t>
                      </a:r>
                      <a:endParaRPr lang="he-IL" dirty="0"/>
                    </a:p>
                  </a:txBody>
                  <a:tcPr/>
                </a:tc>
                <a:extLst>
                  <a:ext uri="{0D108BD9-81ED-4DB2-BD59-A6C34878D82A}">
                    <a16:rowId xmlns:a16="http://schemas.microsoft.com/office/drawing/2014/main" val="856335051"/>
                  </a:ext>
                </a:extLst>
              </a:tr>
              <a:tr h="370840">
                <a:tc>
                  <a:txBody>
                    <a:bodyPr/>
                    <a:lstStyle/>
                    <a:p>
                      <a:pPr algn="ctr" rtl="1"/>
                      <a:r>
                        <a:rPr lang="he-IL" dirty="0" smtClean="0"/>
                        <a:t>12:30-13:30</a:t>
                      </a:r>
                      <a:endParaRPr lang="he-IL" dirty="0"/>
                    </a:p>
                  </a:txBody>
                  <a:tcPr/>
                </a:tc>
                <a:tc>
                  <a:txBody>
                    <a:bodyPr/>
                    <a:lstStyle/>
                    <a:p>
                      <a:pPr algn="ctr" rtl="1"/>
                      <a:r>
                        <a:rPr lang="he-IL" dirty="0"/>
                        <a:t>ארוחת צהריים</a:t>
                      </a:r>
                    </a:p>
                  </a:txBody>
                  <a:tcPr/>
                </a:tc>
                <a:tc>
                  <a:txBody>
                    <a:bodyPr/>
                    <a:lstStyle/>
                    <a:p>
                      <a:pPr algn="ctr" rtl="1"/>
                      <a:endParaRPr lang="he-IL"/>
                    </a:p>
                  </a:txBody>
                  <a:tcPr/>
                </a:tc>
                <a:tc>
                  <a:txBody>
                    <a:bodyPr/>
                    <a:lstStyle/>
                    <a:p>
                      <a:pPr algn="ctr" rtl="1"/>
                      <a:r>
                        <a:rPr lang="he-IL" dirty="0" smtClean="0"/>
                        <a:t>רובע יהודי</a:t>
                      </a:r>
                      <a:endParaRPr lang="he-IL" dirty="0"/>
                    </a:p>
                  </a:txBody>
                  <a:tcPr/>
                </a:tc>
                <a:extLst>
                  <a:ext uri="{0D108BD9-81ED-4DB2-BD59-A6C34878D82A}">
                    <a16:rowId xmlns:a16="http://schemas.microsoft.com/office/drawing/2014/main" val="4215849296"/>
                  </a:ext>
                </a:extLst>
              </a:tr>
              <a:tr h="370840">
                <a:tc>
                  <a:txBody>
                    <a:bodyPr/>
                    <a:lstStyle/>
                    <a:p>
                      <a:pPr algn="ctr" rtl="1"/>
                      <a:r>
                        <a:rPr lang="he-IL" dirty="0"/>
                        <a:t>14:30-15:45</a:t>
                      </a:r>
                    </a:p>
                  </a:txBody>
                  <a:tcPr/>
                </a:tc>
                <a:tc>
                  <a:txBody>
                    <a:bodyPr/>
                    <a:lstStyle/>
                    <a:p>
                      <a:pPr algn="ctr" rtl="1"/>
                      <a:r>
                        <a:rPr lang="he-IL" b="1" dirty="0"/>
                        <a:t>מאה שערים</a:t>
                      </a:r>
                    </a:p>
                  </a:txBody>
                  <a:tcPr/>
                </a:tc>
                <a:tc>
                  <a:txBody>
                    <a:bodyPr/>
                    <a:lstStyle/>
                    <a:p>
                      <a:pPr algn="ctr" rtl="1"/>
                      <a:r>
                        <a:rPr lang="he-IL" dirty="0"/>
                        <a:t>מדריך מקומי</a:t>
                      </a:r>
                    </a:p>
                  </a:txBody>
                  <a:tcPr/>
                </a:tc>
                <a:tc>
                  <a:txBody>
                    <a:bodyPr/>
                    <a:lstStyle/>
                    <a:p>
                      <a:pPr algn="ctr" rtl="1"/>
                      <a:r>
                        <a:rPr lang="he-IL" dirty="0" smtClean="0"/>
                        <a:t>מאפייני החברה</a:t>
                      </a:r>
                      <a:r>
                        <a:rPr lang="he-IL" baseline="0" dirty="0" smtClean="0"/>
                        <a:t> החרדית </a:t>
                      </a:r>
                      <a:endParaRPr lang="he-IL" dirty="0"/>
                    </a:p>
                  </a:txBody>
                  <a:tcPr/>
                </a:tc>
                <a:extLst>
                  <a:ext uri="{0D108BD9-81ED-4DB2-BD59-A6C34878D82A}">
                    <a16:rowId xmlns:a16="http://schemas.microsoft.com/office/drawing/2014/main" val="1199362741"/>
                  </a:ext>
                </a:extLst>
              </a:tr>
              <a:tr h="370840">
                <a:tc>
                  <a:txBody>
                    <a:bodyPr/>
                    <a:lstStyle/>
                    <a:p>
                      <a:pPr algn="ctr" rtl="1"/>
                      <a:r>
                        <a:rPr lang="he-IL" dirty="0"/>
                        <a:t>15:45-16:15</a:t>
                      </a:r>
                    </a:p>
                  </a:txBody>
                  <a:tcPr/>
                </a:tc>
                <a:tc>
                  <a:txBody>
                    <a:bodyPr/>
                    <a:lstStyle/>
                    <a:p>
                      <a:pPr algn="ctr" rtl="1"/>
                      <a:r>
                        <a:rPr lang="he-IL" dirty="0"/>
                        <a:t>נסיעה לקטמון</a:t>
                      </a:r>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val="1710750886"/>
                  </a:ext>
                </a:extLst>
              </a:tr>
              <a:tr h="370840">
                <a:tc>
                  <a:txBody>
                    <a:bodyPr/>
                    <a:lstStyle/>
                    <a:p>
                      <a:pPr algn="ctr" rtl="1"/>
                      <a:r>
                        <a:rPr lang="he-IL" dirty="0"/>
                        <a:t>16:15-17:00</a:t>
                      </a:r>
                    </a:p>
                  </a:txBody>
                  <a:tcPr/>
                </a:tc>
                <a:tc>
                  <a:txBody>
                    <a:bodyPr/>
                    <a:lstStyle/>
                    <a:p>
                      <a:pPr algn="ctr" rtl="1"/>
                      <a:r>
                        <a:rPr lang="he-IL" b="1" dirty="0"/>
                        <a:t>הפועל </a:t>
                      </a:r>
                      <a:r>
                        <a:rPr lang="he-IL" b="1" dirty="0" err="1" smtClean="0"/>
                        <a:t>קטמון</a:t>
                      </a:r>
                      <a:endParaRPr lang="he-IL" dirty="0"/>
                    </a:p>
                  </a:txBody>
                  <a:tcPr/>
                </a:tc>
                <a:tc>
                  <a:txBody>
                    <a:bodyPr/>
                    <a:lstStyle/>
                    <a:p>
                      <a:pPr algn="ctr" rtl="1"/>
                      <a:r>
                        <a:rPr lang="he-IL" dirty="0"/>
                        <a:t>דפנה </a:t>
                      </a:r>
                      <a:r>
                        <a:rPr lang="he-IL" dirty="0" err="1"/>
                        <a:t>גולדשמיט</a:t>
                      </a:r>
                      <a:r>
                        <a:rPr lang="he-IL" dirty="0"/>
                        <a:t> –מנהלת הקבוצה</a:t>
                      </a:r>
                    </a:p>
                  </a:txBody>
                  <a:tcPr/>
                </a:tc>
                <a:tc>
                  <a:txBody>
                    <a:bodyPr/>
                    <a:lstStyle/>
                    <a:p>
                      <a:pPr algn="ctr" rtl="1"/>
                      <a:r>
                        <a:rPr lang="he-IL" dirty="0" smtClean="0"/>
                        <a:t>מיזם חברתי</a:t>
                      </a:r>
                      <a:endParaRPr lang="he-IL" dirty="0"/>
                    </a:p>
                  </a:txBody>
                  <a:tcPr/>
                </a:tc>
                <a:extLst>
                  <a:ext uri="{0D108BD9-81ED-4DB2-BD59-A6C34878D82A}">
                    <a16:rowId xmlns:a16="http://schemas.microsoft.com/office/drawing/2014/main" val="133674075"/>
                  </a:ext>
                </a:extLst>
              </a:tr>
              <a:tr h="370840">
                <a:tc>
                  <a:txBody>
                    <a:bodyPr/>
                    <a:lstStyle/>
                    <a:p>
                      <a:pPr algn="ctr" rtl="1"/>
                      <a:r>
                        <a:rPr lang="he-IL" dirty="0"/>
                        <a:t>17:00-18:00</a:t>
                      </a:r>
                    </a:p>
                  </a:txBody>
                  <a:tcPr/>
                </a:tc>
                <a:tc>
                  <a:txBody>
                    <a:bodyPr/>
                    <a:lstStyle/>
                    <a:p>
                      <a:pPr algn="ctr" rtl="1"/>
                      <a:r>
                        <a:rPr lang="he-IL" dirty="0"/>
                        <a:t>נסיעה למתקן אדם</a:t>
                      </a:r>
                    </a:p>
                  </a:txBody>
                  <a:tcPr/>
                </a:tc>
                <a:tc>
                  <a:txBody>
                    <a:bodyPr/>
                    <a:lstStyle/>
                    <a:p>
                      <a:pPr algn="ctr" rtl="1"/>
                      <a:endParaRPr lang="he-IL"/>
                    </a:p>
                  </a:txBody>
                  <a:tcPr/>
                </a:tc>
                <a:tc>
                  <a:txBody>
                    <a:bodyPr/>
                    <a:lstStyle/>
                    <a:p>
                      <a:pPr algn="ctr" rtl="1"/>
                      <a:endParaRPr lang="he-IL" dirty="0"/>
                    </a:p>
                  </a:txBody>
                  <a:tcPr/>
                </a:tc>
                <a:extLst>
                  <a:ext uri="{0D108BD9-81ED-4DB2-BD59-A6C34878D82A}">
                    <a16:rowId xmlns:a16="http://schemas.microsoft.com/office/drawing/2014/main" val="2940148428"/>
                  </a:ext>
                </a:extLst>
              </a:tr>
            </a:tbl>
          </a:graphicData>
        </a:graphic>
      </p:graphicFrame>
      <p:pic>
        <p:nvPicPr>
          <p:cNvPr id="11" name="Picture 4" descr="×ª××¦××ª ×ª××× × ×¢×××¨ ××¨××©××× ×©× ×××"/>
          <p:cNvPicPr>
            <a:picLocks noChangeAspect="1" noChangeArrowheads="1"/>
          </p:cNvPicPr>
          <p:nvPr/>
        </p:nvPicPr>
        <p:blipFill>
          <a:blip r:embed="rId5"/>
          <a:srcRect/>
          <a:stretch>
            <a:fillRect/>
          </a:stretch>
        </p:blipFill>
        <p:spPr bwMode="auto">
          <a:xfrm>
            <a:off x="0" y="6364586"/>
            <a:ext cx="4774555" cy="493414"/>
          </a:xfrm>
          <a:prstGeom prst="rect">
            <a:avLst/>
          </a:prstGeom>
          <a:noFill/>
        </p:spPr>
      </p:pic>
    </p:spTree>
    <p:extLst>
      <p:ext uri="{BB962C8B-B14F-4D97-AF65-F5344CB8AC3E}">
        <p14:creationId xmlns:p14="http://schemas.microsoft.com/office/powerpoint/2010/main" val="30461568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C:\Users\yariv\AppData\Local\Microsoft\Windows\Temporary Internet Files\Content.Word\9ga6ntrM(4).png">
            <a:extLst>
              <a:ext uri="{FF2B5EF4-FFF2-40B4-BE49-F238E27FC236}">
                <a16:creationId xmlns:a16="http://schemas.microsoft.com/office/drawing/2014/main" id="{2D447414-D95E-40C4-8A0F-FA8E98F0FB43}"/>
              </a:ext>
            </a:extLst>
          </p:cNvPr>
          <p:cNvPicPr/>
          <p:nvPr/>
        </p:nvPicPr>
        <p:blipFill rotWithShape="1">
          <a:blip r:embed="rId2" cstate="print"/>
          <a:srcRect l="70175" r="18876"/>
          <a:stretch/>
        </p:blipFill>
        <p:spPr bwMode="auto">
          <a:xfrm>
            <a:off x="0" y="0"/>
            <a:ext cx="940777" cy="1036760"/>
          </a:xfrm>
          <a:prstGeom prst="rect">
            <a:avLst/>
          </a:prstGeom>
          <a:noFill/>
          <a:ln w="9525">
            <a:noFill/>
            <a:miter lim="800000"/>
            <a:headEnd/>
            <a:tailEnd/>
          </a:ln>
        </p:spPr>
      </p:pic>
      <p:sp>
        <p:nvSpPr>
          <p:cNvPr id="5" name="כותרת 4">
            <a:extLst>
              <a:ext uri="{FF2B5EF4-FFF2-40B4-BE49-F238E27FC236}">
                <a16:creationId xmlns:a16="http://schemas.microsoft.com/office/drawing/2014/main" id="{AA35241B-C8C1-4416-A4F6-72C6CCF6EDD4}"/>
              </a:ext>
            </a:extLst>
          </p:cNvPr>
          <p:cNvSpPr>
            <a:spLocks noGrp="1"/>
          </p:cNvSpPr>
          <p:nvPr>
            <p:ph type="title"/>
          </p:nvPr>
        </p:nvSpPr>
        <p:spPr>
          <a:xfrm>
            <a:off x="1828800" y="140311"/>
            <a:ext cx="8534400" cy="1507067"/>
          </a:xfrm>
        </p:spPr>
        <p:txBody>
          <a:bodyPr>
            <a:normAutofit/>
          </a:bodyPr>
          <a:lstStyle/>
          <a:p>
            <a:pPr algn="ctr"/>
            <a:r>
              <a:rPr lang="he-IL" sz="4800" dirty="0"/>
              <a:t>יעדים</a:t>
            </a:r>
          </a:p>
        </p:txBody>
      </p:sp>
      <p:sp>
        <p:nvSpPr>
          <p:cNvPr id="7" name="מציין מיקום תוכן 6">
            <a:extLst>
              <a:ext uri="{FF2B5EF4-FFF2-40B4-BE49-F238E27FC236}">
                <a16:creationId xmlns:a16="http://schemas.microsoft.com/office/drawing/2014/main" id="{DC75652F-69BB-46AF-8598-FA5EC6610D87}"/>
              </a:ext>
            </a:extLst>
          </p:cNvPr>
          <p:cNvSpPr>
            <a:spLocks noGrp="1"/>
          </p:cNvSpPr>
          <p:nvPr>
            <p:ph idx="1"/>
          </p:nvPr>
        </p:nvSpPr>
        <p:spPr>
          <a:xfrm>
            <a:off x="1828800" y="1855177"/>
            <a:ext cx="8534400" cy="3615267"/>
          </a:xfrm>
        </p:spPr>
        <p:txBody>
          <a:bodyPr/>
          <a:lstStyle/>
          <a:p>
            <a:r>
              <a:rPr lang="he-IL" dirty="0"/>
              <a:t>תאריך ***:</a:t>
            </a:r>
          </a:p>
        </p:txBody>
      </p:sp>
      <p:pic>
        <p:nvPicPr>
          <p:cNvPr id="3" name="תמונה 2">
            <a:hlinkClick r:id="rId3" action="ppaction://hlinkpres?slideindex=1&amp;slidetitle="/>
            <a:extLst>
              <a:ext uri="{FF2B5EF4-FFF2-40B4-BE49-F238E27FC236}">
                <a16:creationId xmlns:a16="http://schemas.microsoft.com/office/drawing/2014/main" id="{28A80ECA-0444-4E3E-A009-FE1BAC584F49}"/>
              </a:ext>
            </a:extLst>
          </p:cNvPr>
          <p:cNvPicPr>
            <a:picLocks noChangeAspect="1"/>
          </p:cNvPicPr>
          <p:nvPr/>
        </p:nvPicPr>
        <p:blipFill rotWithShape="1">
          <a:blip r:embed="rId4"/>
          <a:srcRect t="7564" r="17343" b="4360"/>
          <a:stretch/>
        </p:blipFill>
        <p:spPr>
          <a:xfrm>
            <a:off x="-53766" y="17729"/>
            <a:ext cx="12245766" cy="6778725"/>
          </a:xfrm>
          <a:prstGeom prst="rect">
            <a:avLst/>
          </a:prstGeom>
        </p:spPr>
      </p:pic>
      <p:sp>
        <p:nvSpPr>
          <p:cNvPr id="4" name="כוכב: 5 פינות 3">
            <a:hlinkClick r:id="rId5" action="ppaction://hlinksldjump"/>
            <a:extLst>
              <a:ext uri="{FF2B5EF4-FFF2-40B4-BE49-F238E27FC236}">
                <a16:creationId xmlns:a16="http://schemas.microsoft.com/office/drawing/2014/main" id="{F955560D-F600-47CA-A860-D58524F8B470}"/>
              </a:ext>
            </a:extLst>
          </p:cNvPr>
          <p:cNvSpPr/>
          <p:nvPr/>
        </p:nvSpPr>
        <p:spPr>
          <a:xfrm>
            <a:off x="4413738" y="1036760"/>
            <a:ext cx="502294" cy="375581"/>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1</a:t>
            </a:r>
            <a:endParaRPr lang="he-IL" dirty="0"/>
          </a:p>
        </p:txBody>
      </p:sp>
      <p:sp>
        <p:nvSpPr>
          <p:cNvPr id="8" name="כוכב: 5 פינות 7">
            <a:hlinkClick r:id="rId6" action="ppaction://hlinksldjump"/>
            <a:extLst>
              <a:ext uri="{FF2B5EF4-FFF2-40B4-BE49-F238E27FC236}">
                <a16:creationId xmlns:a16="http://schemas.microsoft.com/office/drawing/2014/main" id="{06739272-58EA-4FCF-ADF3-14C3902E284A}"/>
              </a:ext>
            </a:extLst>
          </p:cNvPr>
          <p:cNvSpPr/>
          <p:nvPr/>
        </p:nvSpPr>
        <p:spPr>
          <a:xfrm>
            <a:off x="8347295" y="3543300"/>
            <a:ext cx="497767" cy="42211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2</a:t>
            </a:r>
            <a:endParaRPr lang="he-IL" dirty="0"/>
          </a:p>
        </p:txBody>
      </p:sp>
      <p:sp>
        <p:nvSpPr>
          <p:cNvPr id="9" name="מלבן 8">
            <a:extLst>
              <a:ext uri="{FF2B5EF4-FFF2-40B4-BE49-F238E27FC236}">
                <a16:creationId xmlns:a16="http://schemas.microsoft.com/office/drawing/2014/main" id="{99BF8C12-73E9-474C-B413-A33FA055BDA0}"/>
              </a:ext>
            </a:extLst>
          </p:cNvPr>
          <p:cNvSpPr/>
          <p:nvPr/>
        </p:nvSpPr>
        <p:spPr>
          <a:xfrm>
            <a:off x="2321169" y="580292"/>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נקודת מפגש</a:t>
            </a:r>
          </a:p>
        </p:txBody>
      </p:sp>
      <p:sp>
        <p:nvSpPr>
          <p:cNvPr id="10" name="מלבן 9">
            <a:extLst>
              <a:ext uri="{FF2B5EF4-FFF2-40B4-BE49-F238E27FC236}">
                <a16:creationId xmlns:a16="http://schemas.microsoft.com/office/drawing/2014/main" id="{6D5204AB-F4A0-42CE-8590-4CC2E83BCB7A}"/>
              </a:ext>
            </a:extLst>
          </p:cNvPr>
          <p:cNvSpPr/>
          <p:nvPr/>
        </p:nvSpPr>
        <p:spPr>
          <a:xfrm>
            <a:off x="9199674" y="2491146"/>
            <a:ext cx="1582616" cy="378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נבי סמואל</a:t>
            </a:r>
          </a:p>
        </p:txBody>
      </p:sp>
    </p:spTree>
    <p:extLst>
      <p:ext uri="{BB962C8B-B14F-4D97-AF65-F5344CB8AC3E}">
        <p14:creationId xmlns:p14="http://schemas.microsoft.com/office/powerpoint/2010/main" val="12049346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0D36CF-CA08-4911-B194-2AA49BA39125}"/>
              </a:ext>
            </a:extLst>
          </p:cNvPr>
          <p:cNvPicPr>
            <a:picLocks noChangeAspect="1"/>
          </p:cNvPicPr>
          <p:nvPr/>
        </p:nvPicPr>
        <p:blipFill rotWithShape="1">
          <a:blip r:embed="rId2"/>
          <a:srcRect l="6996" t="11026" r="42307" b="16923"/>
          <a:stretch/>
        </p:blipFill>
        <p:spPr>
          <a:xfrm>
            <a:off x="0" y="3575530"/>
            <a:ext cx="4739054" cy="3282470"/>
          </a:xfrm>
          <a:prstGeom prst="rect">
            <a:avLst/>
          </a:prstGeom>
          <a:ln>
            <a:noFill/>
          </a:ln>
          <a:effectLst>
            <a:softEdge rad="112500"/>
          </a:effectLst>
        </p:spPr>
      </p:pic>
      <p:pic>
        <p:nvPicPr>
          <p:cNvPr id="5" name="תמונה 4">
            <a:extLst>
              <a:ext uri="{FF2B5EF4-FFF2-40B4-BE49-F238E27FC236}">
                <a16:creationId xmlns:a16="http://schemas.microsoft.com/office/drawing/2014/main" id="{62213DF9-9966-4E81-BD1C-62417AB1C147}"/>
              </a:ext>
            </a:extLst>
          </p:cNvPr>
          <p:cNvPicPr>
            <a:picLocks noChangeAspect="1"/>
          </p:cNvPicPr>
          <p:nvPr/>
        </p:nvPicPr>
        <p:blipFill rotWithShape="1">
          <a:blip r:embed="rId3"/>
          <a:srcRect t="15513" r="41587" b="16794"/>
          <a:stretch/>
        </p:blipFill>
        <p:spPr>
          <a:xfrm>
            <a:off x="-87922" y="1"/>
            <a:ext cx="4896214" cy="3191607"/>
          </a:xfrm>
          <a:prstGeom prst="rect">
            <a:avLst/>
          </a:prstGeom>
          <a:ln>
            <a:noFill/>
          </a:ln>
          <a:effectLst>
            <a:softEdge rad="112500"/>
          </a:effectLst>
        </p:spPr>
      </p:pic>
      <p:pic>
        <p:nvPicPr>
          <p:cNvPr id="1026" name="Picture 2" descr="×ª××¦××ª ×ª××× × ×¢×××¨ ××ª×§× ×××">
            <a:extLst>
              <a:ext uri="{FF2B5EF4-FFF2-40B4-BE49-F238E27FC236}">
                <a16:creationId xmlns:a16="http://schemas.microsoft.com/office/drawing/2014/main" id="{8770C57F-0924-42A7-ACE1-BACD1EE48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292" y="3886199"/>
            <a:ext cx="4739055"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9BF82AF6-F50A-4C43-B84B-B175BAC97339}"/>
              </a:ext>
            </a:extLst>
          </p:cNvPr>
          <p:cNvPicPr>
            <a:picLocks noChangeAspect="1"/>
          </p:cNvPicPr>
          <p:nvPr/>
        </p:nvPicPr>
        <p:blipFill rotWithShape="1">
          <a:blip r:embed="rId5"/>
          <a:srcRect t="8462" r="11010" b="4743"/>
          <a:stretch/>
        </p:blipFill>
        <p:spPr>
          <a:xfrm>
            <a:off x="6374507" y="1"/>
            <a:ext cx="5817493" cy="3191607"/>
          </a:xfrm>
          <a:prstGeom prst="rect">
            <a:avLst/>
          </a:prstGeom>
          <a:ln>
            <a:noFill/>
          </a:ln>
          <a:effectLst>
            <a:softEdge rad="112500"/>
          </a:effectLst>
        </p:spPr>
      </p:pic>
      <p:pic>
        <p:nvPicPr>
          <p:cNvPr id="9" name="תמונה 8" descr="C:\Users\yariv\AppData\Local\Microsoft\Windows\Temporary Internet Files\Content.Word\9ga6ntrM(4).png">
            <a:extLst>
              <a:ext uri="{FF2B5EF4-FFF2-40B4-BE49-F238E27FC236}">
                <a16:creationId xmlns:a16="http://schemas.microsoft.com/office/drawing/2014/main" id="{1E2076F3-AFE2-4005-B1CE-9B086129B4C2}"/>
              </a:ext>
            </a:extLst>
          </p:cNvPr>
          <p:cNvPicPr/>
          <p:nvPr/>
        </p:nvPicPr>
        <p:blipFill rotWithShape="1">
          <a:blip r:embed="rId6" cstate="print"/>
          <a:srcRect l="70175" r="18876"/>
          <a:stretch/>
        </p:blipFill>
        <p:spPr bwMode="auto">
          <a:xfrm>
            <a:off x="-26377" y="-38141"/>
            <a:ext cx="940777" cy="1036760"/>
          </a:xfrm>
          <a:prstGeom prst="rect">
            <a:avLst/>
          </a:prstGeom>
          <a:ln>
            <a:noFill/>
          </a:ln>
          <a:effectLst>
            <a:softEdge rad="112500"/>
          </a:effectLst>
        </p:spPr>
      </p:pic>
      <p:sp>
        <p:nvSpPr>
          <p:cNvPr id="10" name="מלבן: פינות מעוגלות 9">
            <a:extLst>
              <a:ext uri="{FF2B5EF4-FFF2-40B4-BE49-F238E27FC236}">
                <a16:creationId xmlns:a16="http://schemas.microsoft.com/office/drawing/2014/main" id="{0A33E8D1-72F4-45D3-9338-D33D52F73B4A}"/>
              </a:ext>
            </a:extLst>
          </p:cNvPr>
          <p:cNvSpPr/>
          <p:nvPr/>
        </p:nvSpPr>
        <p:spPr>
          <a:xfrm>
            <a:off x="9587620" y="5354516"/>
            <a:ext cx="2604380" cy="15034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he-IL" b="1" dirty="0">
                <a:solidFill>
                  <a:srgbClr val="FF0000"/>
                </a:solidFill>
              </a:rPr>
              <a:t>מתקן אדם</a:t>
            </a:r>
          </a:p>
          <a:p>
            <a:pPr marL="285750" indent="-285750" algn="r" rtl="1">
              <a:buFont typeface="Arial" panose="020B0604020202020204" pitchFamily="34" charset="0"/>
              <a:buChar char="•"/>
            </a:pPr>
            <a:r>
              <a:rPr lang="he-IL" dirty="0"/>
              <a:t>משך: 30 דק'</a:t>
            </a:r>
          </a:p>
          <a:p>
            <a:pPr marL="285750" indent="-285750" algn="r" rtl="1">
              <a:buFont typeface="Arial" panose="020B0604020202020204" pitchFamily="34" charset="0"/>
              <a:buChar char="•"/>
            </a:pPr>
            <a:r>
              <a:rPr lang="he-IL" dirty="0"/>
              <a:t>נושא: נק' ריכוז.</a:t>
            </a:r>
          </a:p>
          <a:p>
            <a:pPr marL="285750" indent="-285750" algn="ctr" rtl="1">
              <a:buFont typeface="Arial" panose="020B0604020202020204" pitchFamily="34" charset="0"/>
              <a:buChar char="•"/>
            </a:pPr>
            <a:endParaRPr lang="he-IL" dirty="0"/>
          </a:p>
        </p:txBody>
      </p:sp>
      <p:sp>
        <p:nvSpPr>
          <p:cNvPr id="2" name="לחצן פעולה: קדימה או הבא 1">
            <a:hlinkClick r:id="" action="ppaction://hlinkshowjump?jump=lastslideviewed" highlightClick="1"/>
            <a:extLst>
              <a:ext uri="{FF2B5EF4-FFF2-40B4-BE49-F238E27FC236}">
                <a16:creationId xmlns:a16="http://schemas.microsoft.com/office/drawing/2014/main" id="{7F066AC7-5DE3-4FE9-A3FA-49726EB70CED}"/>
              </a:ext>
            </a:extLst>
          </p:cNvPr>
          <p:cNvSpPr/>
          <p:nvPr/>
        </p:nvSpPr>
        <p:spPr>
          <a:xfrm>
            <a:off x="175846" y="6400800"/>
            <a:ext cx="738554" cy="37806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75736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פרוסה">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841</TotalTime>
  <Words>671</Words>
  <Application>Microsoft Office PowerPoint</Application>
  <PresentationFormat>מסך רחב</PresentationFormat>
  <Paragraphs>204</Paragraphs>
  <Slides>20</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20</vt:i4>
      </vt:variant>
    </vt:vector>
  </HeadingPairs>
  <TitlesOfParts>
    <vt:vector size="27" baseType="lpstr">
      <vt:lpstr>Arial</vt:lpstr>
      <vt:lpstr>Calibri</vt:lpstr>
      <vt:lpstr>Century Gothic</vt:lpstr>
      <vt:lpstr>Gisha</vt:lpstr>
      <vt:lpstr>Wingdings</vt:lpstr>
      <vt:lpstr>Wingdings 3</vt:lpstr>
      <vt:lpstr>פרוסה</vt:lpstr>
      <vt:lpstr>אישור תכניות סיור בטל"מ ירושלים של זהב 16-17/1 מחזור מ"ו – צוות 4</vt:lpstr>
      <vt:lpstr>מצגת של PowerPoint‏</vt:lpstr>
      <vt:lpstr>כללי</vt:lpstr>
      <vt:lpstr>מצגת של PowerPoint‏</vt:lpstr>
      <vt:lpstr>מצגת של PowerPoint‏</vt:lpstr>
      <vt:lpstr>מצגת של PowerPoint‏</vt:lpstr>
      <vt:lpstr>מצגת של PowerPoint‏</vt:lpstr>
      <vt:lpstr>יעדים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אישור תוכניות סיור ירושלים</dc:title>
  <dc:creator>yarivbe10@gmail.com</dc:creator>
  <cp:lastModifiedBy>u23920</cp:lastModifiedBy>
  <cp:revision>70</cp:revision>
  <dcterms:created xsi:type="dcterms:W3CDTF">2018-12-04T20:01:42Z</dcterms:created>
  <dcterms:modified xsi:type="dcterms:W3CDTF">2018-12-12T10:23:35Z</dcterms:modified>
</cp:coreProperties>
</file>