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9" r:id="rId3"/>
  </p:sldMasterIdLst>
  <p:notesMasterIdLst>
    <p:notesMasterId r:id="rId19"/>
  </p:notesMasterIdLst>
  <p:sldIdLst>
    <p:sldId id="256" r:id="rId4"/>
    <p:sldId id="257" r:id="rId5"/>
    <p:sldId id="273" r:id="rId6"/>
    <p:sldId id="276" r:id="rId7"/>
    <p:sldId id="275" r:id="rId8"/>
    <p:sldId id="264" r:id="rId9"/>
    <p:sldId id="258" r:id="rId10"/>
    <p:sldId id="259" r:id="rId11"/>
    <p:sldId id="274" r:id="rId12"/>
    <p:sldId id="262" r:id="rId13"/>
    <p:sldId id="265" r:id="rId14"/>
    <p:sldId id="263" r:id="rId15"/>
    <p:sldId id="269" r:id="rId16"/>
    <p:sldId id="261" r:id="rId17"/>
    <p:sldId id="270" r:id="rId18"/>
  </p:sldIdLst>
  <p:sldSz cx="24384000" cy="13716000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52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9" autoAdjust="0"/>
    <p:restoredTop sz="96196" autoAdjust="0"/>
  </p:normalViewPr>
  <p:slideViewPr>
    <p:cSldViewPr snapToGrid="0">
      <p:cViewPr varScale="1">
        <p:scale>
          <a:sx n="37" d="100"/>
          <a:sy n="37" d="100"/>
        </p:scale>
        <p:origin x="13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E4B13-7DA3-46B7-B8C0-DD9B8BB04E9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CCFA622-E2D8-4616-B3ED-9537C1F8267A}">
      <dgm:prSet phldrT="[טקסט]"/>
      <dgm:spPr/>
      <dgm:t>
        <a:bodyPr/>
        <a:lstStyle/>
        <a:p>
          <a:pPr rtl="1"/>
          <a:r>
            <a:rPr lang="he-IL" dirty="0" err="1" smtClean="0">
              <a:solidFill>
                <a:srgbClr val="FFFFFF"/>
              </a:solidFill>
            </a:rPr>
            <a:t>לעומתוית</a:t>
          </a:r>
          <a:r>
            <a:rPr lang="he-IL" dirty="0" smtClean="0">
              <a:solidFill>
                <a:srgbClr val="FFFFFF"/>
              </a:solidFill>
            </a:rPr>
            <a:t> תקיפה</a:t>
          </a:r>
          <a:endParaRPr lang="he-IL" dirty="0">
            <a:solidFill>
              <a:srgbClr val="FFFFFF"/>
            </a:solidFill>
          </a:endParaRPr>
        </a:p>
      </dgm:t>
    </dgm:pt>
    <dgm:pt modelId="{E67A5F07-7BD8-4DDE-BF91-115A46EC7BA8}" type="parTrans" cxnId="{AEA3D18C-AF2B-4E33-A4D4-8537CCE8E79D}">
      <dgm:prSet/>
      <dgm:spPr/>
      <dgm:t>
        <a:bodyPr/>
        <a:lstStyle/>
        <a:p>
          <a:pPr rtl="1"/>
          <a:endParaRPr lang="he-IL">
            <a:solidFill>
              <a:srgbClr val="FFFFFF"/>
            </a:solidFill>
          </a:endParaRPr>
        </a:p>
      </dgm:t>
    </dgm:pt>
    <dgm:pt modelId="{C0D4538B-E231-489E-A000-FCD8DA5FDF9A}" type="sibTrans" cxnId="{AEA3D18C-AF2B-4E33-A4D4-8537CCE8E79D}">
      <dgm:prSet/>
      <dgm:spPr/>
      <dgm:t>
        <a:bodyPr/>
        <a:lstStyle/>
        <a:p>
          <a:pPr rtl="1"/>
          <a:endParaRPr lang="he-IL">
            <a:solidFill>
              <a:srgbClr val="FFFFFF"/>
            </a:solidFill>
          </a:endParaRPr>
        </a:p>
      </dgm:t>
    </dgm:pt>
    <dgm:pt modelId="{6333F6E0-72C1-4D16-97FD-B8BBC5A57997}">
      <dgm:prSet phldrT="[טקסט]"/>
      <dgm:spPr/>
      <dgm:t>
        <a:bodyPr/>
        <a:lstStyle/>
        <a:p>
          <a:pPr rtl="1"/>
          <a:r>
            <a:rPr lang="he-IL" dirty="0" smtClean="0">
              <a:solidFill>
                <a:srgbClr val="FFFFFF"/>
              </a:solidFill>
            </a:rPr>
            <a:t>לגבות מחיר מישראל</a:t>
          </a:r>
          <a:endParaRPr lang="he-IL" dirty="0">
            <a:solidFill>
              <a:srgbClr val="FFFFFF"/>
            </a:solidFill>
          </a:endParaRPr>
        </a:p>
      </dgm:t>
    </dgm:pt>
    <dgm:pt modelId="{681B77A9-7D9F-4872-8212-E7B2045E8269}" type="parTrans" cxnId="{13A64CA8-7715-43D0-A6DE-BB98D62EC1CD}">
      <dgm:prSet/>
      <dgm:spPr/>
      <dgm:t>
        <a:bodyPr/>
        <a:lstStyle/>
        <a:p>
          <a:pPr rtl="1"/>
          <a:endParaRPr lang="he-IL">
            <a:solidFill>
              <a:srgbClr val="FFFFFF"/>
            </a:solidFill>
          </a:endParaRPr>
        </a:p>
      </dgm:t>
    </dgm:pt>
    <dgm:pt modelId="{F971FDDD-E136-418C-B2F7-3701805B752E}" type="sibTrans" cxnId="{13A64CA8-7715-43D0-A6DE-BB98D62EC1CD}">
      <dgm:prSet/>
      <dgm:spPr/>
      <dgm:t>
        <a:bodyPr/>
        <a:lstStyle/>
        <a:p>
          <a:pPr rtl="1"/>
          <a:endParaRPr lang="he-IL">
            <a:solidFill>
              <a:srgbClr val="FFFFFF"/>
            </a:solidFill>
          </a:endParaRPr>
        </a:p>
      </dgm:t>
    </dgm:pt>
    <dgm:pt modelId="{C8260E9A-35F6-4280-AEA6-0ACA74C9EB5E}">
      <dgm:prSet phldrT="[טקסט]"/>
      <dgm:spPr/>
      <dgm:t>
        <a:bodyPr/>
        <a:lstStyle/>
        <a:p>
          <a:pPr rtl="1"/>
          <a:r>
            <a:rPr lang="he-IL" dirty="0" smtClean="0">
              <a:solidFill>
                <a:srgbClr val="FFFFFF"/>
              </a:solidFill>
            </a:rPr>
            <a:t>הגיון שרידותי וחוסר רצון בהחרפת המשברים</a:t>
          </a:r>
          <a:endParaRPr lang="he-IL" dirty="0">
            <a:solidFill>
              <a:srgbClr val="FFFFFF"/>
            </a:solidFill>
          </a:endParaRPr>
        </a:p>
      </dgm:t>
    </dgm:pt>
    <dgm:pt modelId="{1816380F-9E9B-4B02-87E9-9F4B3378CC43}" type="parTrans" cxnId="{D2AFD1D2-8F98-4408-B403-DC910910F27C}">
      <dgm:prSet/>
      <dgm:spPr/>
      <dgm:t>
        <a:bodyPr/>
        <a:lstStyle/>
        <a:p>
          <a:pPr rtl="1"/>
          <a:endParaRPr lang="he-IL">
            <a:solidFill>
              <a:srgbClr val="FFFFFF"/>
            </a:solidFill>
          </a:endParaRPr>
        </a:p>
      </dgm:t>
    </dgm:pt>
    <dgm:pt modelId="{3411D937-7179-40D0-AB9E-8D0EF1A0CB61}" type="sibTrans" cxnId="{D2AFD1D2-8F98-4408-B403-DC910910F27C}">
      <dgm:prSet/>
      <dgm:spPr/>
      <dgm:t>
        <a:bodyPr/>
        <a:lstStyle/>
        <a:p>
          <a:pPr rtl="1"/>
          <a:endParaRPr lang="he-IL">
            <a:solidFill>
              <a:srgbClr val="FFFFFF"/>
            </a:solidFill>
          </a:endParaRPr>
        </a:p>
      </dgm:t>
    </dgm:pt>
    <dgm:pt modelId="{4312AC46-C26D-4545-A3B3-E98A0F0300A3}">
      <dgm:prSet phldrT="[טקסט]"/>
      <dgm:spPr/>
      <dgm:t>
        <a:bodyPr/>
        <a:lstStyle/>
        <a:p>
          <a:pPr rtl="1"/>
          <a:r>
            <a:rPr lang="he-IL" dirty="0" smtClean="0">
              <a:solidFill>
                <a:srgbClr val="FFFFFF"/>
              </a:solidFill>
            </a:rPr>
            <a:t>מהלכי ישראל</a:t>
          </a:r>
          <a:endParaRPr lang="he-IL" dirty="0">
            <a:solidFill>
              <a:srgbClr val="FFFFFF"/>
            </a:solidFill>
          </a:endParaRPr>
        </a:p>
      </dgm:t>
    </dgm:pt>
    <dgm:pt modelId="{20693CC1-84DF-4F67-9C4A-41691B0CB750}" type="parTrans" cxnId="{386F81C8-A939-4ED8-B9B4-B6991592330A}">
      <dgm:prSet/>
      <dgm:spPr/>
      <dgm:t>
        <a:bodyPr/>
        <a:lstStyle/>
        <a:p>
          <a:pPr rtl="1"/>
          <a:endParaRPr lang="he-IL">
            <a:solidFill>
              <a:srgbClr val="FFFFFF"/>
            </a:solidFill>
          </a:endParaRPr>
        </a:p>
      </dgm:t>
    </dgm:pt>
    <dgm:pt modelId="{955377A4-80AD-4EE5-BA7E-96F1605A557E}" type="sibTrans" cxnId="{386F81C8-A939-4ED8-B9B4-B6991592330A}">
      <dgm:prSet/>
      <dgm:spPr/>
      <dgm:t>
        <a:bodyPr/>
        <a:lstStyle/>
        <a:p>
          <a:pPr rtl="1"/>
          <a:endParaRPr lang="he-IL">
            <a:solidFill>
              <a:srgbClr val="FFFFFF"/>
            </a:solidFill>
          </a:endParaRPr>
        </a:p>
      </dgm:t>
    </dgm:pt>
    <dgm:pt modelId="{B39AE750-A8C9-4190-833C-A900D9BADFBF}" type="pres">
      <dgm:prSet presAssocID="{A53E4B13-7DA3-46B7-B8C0-DD9B8BB04E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D5186EA-5DB5-41D1-BE3A-9F1115CC9FDB}" type="pres">
      <dgm:prSet presAssocID="{A53E4B13-7DA3-46B7-B8C0-DD9B8BB04E9F}" presName="cycle" presStyleCnt="0"/>
      <dgm:spPr/>
    </dgm:pt>
    <dgm:pt modelId="{2852A20D-6AB9-45D1-95EF-944A6346EECB}" type="pres">
      <dgm:prSet presAssocID="{7CCFA622-E2D8-4616-B3ED-9537C1F8267A}" presName="nodeFirstNode" presStyleLbl="node1" presStyleIdx="0" presStyleCnt="4" custScaleX="36713" custScaleY="7293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3EA2FA4-7B66-4938-988F-61E8F2378ED4}" type="pres">
      <dgm:prSet presAssocID="{C0D4538B-E231-489E-A000-FCD8DA5FDF9A}" presName="sibTransFirstNode" presStyleLbl="bgShp" presStyleIdx="0" presStyleCnt="1" custScaleX="111560" custLinFactNeighborY="-3180"/>
      <dgm:spPr/>
      <dgm:t>
        <a:bodyPr/>
        <a:lstStyle/>
        <a:p>
          <a:pPr rtl="1"/>
          <a:endParaRPr lang="he-IL"/>
        </a:p>
      </dgm:t>
    </dgm:pt>
    <dgm:pt modelId="{0456DC39-4C4D-4B10-B7BB-93710204C272}" type="pres">
      <dgm:prSet presAssocID="{6333F6E0-72C1-4D16-97FD-B8BBC5A57997}" presName="nodeFollowingNodes" presStyleLbl="node1" presStyleIdx="1" presStyleCnt="4" custScaleX="36713" custScaleY="72934" custRadScaleRad="130855" custRadScaleInc="110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72A7D67-9B90-4B86-B5C6-BB0CE3448D0C}" type="pres">
      <dgm:prSet presAssocID="{C8260E9A-35F6-4280-AEA6-0ACA74C9EB5E}" presName="nodeFollowingNodes" presStyleLbl="node1" presStyleIdx="2" presStyleCnt="4" custScaleX="36713" custScaleY="72934" custRadScaleRad="139899" custRadScaleInc="37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50F0F3-7AD3-4276-ACD2-28515F39A31F}" type="pres">
      <dgm:prSet presAssocID="{4312AC46-C26D-4545-A3B3-E98A0F0300A3}" presName="nodeFollowingNodes" presStyleLbl="node1" presStyleIdx="3" presStyleCnt="4" custScaleX="36713" custScaleY="72934" custRadScaleRad="126746" custRadScaleInc="-732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6C86438-7DFB-481D-9D34-70B80A979AFC}" type="presOf" srcId="{4312AC46-C26D-4545-A3B3-E98A0F0300A3}" destId="{BD50F0F3-7AD3-4276-ACD2-28515F39A31F}" srcOrd="0" destOrd="0" presId="urn:microsoft.com/office/officeart/2005/8/layout/cycle3"/>
    <dgm:cxn modelId="{13A64CA8-7715-43D0-A6DE-BB98D62EC1CD}" srcId="{A53E4B13-7DA3-46B7-B8C0-DD9B8BB04E9F}" destId="{6333F6E0-72C1-4D16-97FD-B8BBC5A57997}" srcOrd="1" destOrd="0" parTransId="{681B77A9-7D9F-4872-8212-E7B2045E8269}" sibTransId="{F971FDDD-E136-418C-B2F7-3701805B752E}"/>
    <dgm:cxn modelId="{AEA3D18C-AF2B-4E33-A4D4-8537CCE8E79D}" srcId="{A53E4B13-7DA3-46B7-B8C0-DD9B8BB04E9F}" destId="{7CCFA622-E2D8-4616-B3ED-9537C1F8267A}" srcOrd="0" destOrd="0" parTransId="{E67A5F07-7BD8-4DDE-BF91-115A46EC7BA8}" sibTransId="{C0D4538B-E231-489E-A000-FCD8DA5FDF9A}"/>
    <dgm:cxn modelId="{D2AFD1D2-8F98-4408-B403-DC910910F27C}" srcId="{A53E4B13-7DA3-46B7-B8C0-DD9B8BB04E9F}" destId="{C8260E9A-35F6-4280-AEA6-0ACA74C9EB5E}" srcOrd="2" destOrd="0" parTransId="{1816380F-9E9B-4B02-87E9-9F4B3378CC43}" sibTransId="{3411D937-7179-40D0-AB9E-8D0EF1A0CB61}"/>
    <dgm:cxn modelId="{CA5C8F89-6FC7-47F3-BAA1-310C8E9219B4}" type="presOf" srcId="{C0D4538B-E231-489E-A000-FCD8DA5FDF9A}" destId="{53EA2FA4-7B66-4938-988F-61E8F2378ED4}" srcOrd="0" destOrd="0" presId="urn:microsoft.com/office/officeart/2005/8/layout/cycle3"/>
    <dgm:cxn modelId="{386F81C8-A939-4ED8-B9B4-B6991592330A}" srcId="{A53E4B13-7DA3-46B7-B8C0-DD9B8BB04E9F}" destId="{4312AC46-C26D-4545-A3B3-E98A0F0300A3}" srcOrd="3" destOrd="0" parTransId="{20693CC1-84DF-4F67-9C4A-41691B0CB750}" sibTransId="{955377A4-80AD-4EE5-BA7E-96F1605A557E}"/>
    <dgm:cxn modelId="{E40DE0B7-BE8E-452A-9A6C-D37870CEBC81}" type="presOf" srcId="{6333F6E0-72C1-4D16-97FD-B8BBC5A57997}" destId="{0456DC39-4C4D-4B10-B7BB-93710204C272}" srcOrd="0" destOrd="0" presId="urn:microsoft.com/office/officeart/2005/8/layout/cycle3"/>
    <dgm:cxn modelId="{7F9E161B-4ACF-4316-947A-C2CE1BE448D1}" type="presOf" srcId="{C8260E9A-35F6-4280-AEA6-0ACA74C9EB5E}" destId="{472A7D67-9B90-4B86-B5C6-BB0CE3448D0C}" srcOrd="0" destOrd="0" presId="urn:microsoft.com/office/officeart/2005/8/layout/cycle3"/>
    <dgm:cxn modelId="{9E03827B-E194-4DFC-AC64-9408DA1BBD6C}" type="presOf" srcId="{7CCFA622-E2D8-4616-B3ED-9537C1F8267A}" destId="{2852A20D-6AB9-45D1-95EF-944A6346EECB}" srcOrd="0" destOrd="0" presId="urn:microsoft.com/office/officeart/2005/8/layout/cycle3"/>
    <dgm:cxn modelId="{6C268AA5-C654-4912-B504-13C088CE5EF9}" type="presOf" srcId="{A53E4B13-7DA3-46B7-B8C0-DD9B8BB04E9F}" destId="{B39AE750-A8C9-4190-833C-A900D9BADFBF}" srcOrd="0" destOrd="0" presId="urn:microsoft.com/office/officeart/2005/8/layout/cycle3"/>
    <dgm:cxn modelId="{6C277C71-3F41-4EDF-937C-7A64E4CB7158}" type="presParOf" srcId="{B39AE750-A8C9-4190-833C-A900D9BADFBF}" destId="{5D5186EA-5DB5-41D1-BE3A-9F1115CC9FDB}" srcOrd="0" destOrd="0" presId="urn:microsoft.com/office/officeart/2005/8/layout/cycle3"/>
    <dgm:cxn modelId="{8CB4A059-05E3-419A-B559-59787107DBD2}" type="presParOf" srcId="{5D5186EA-5DB5-41D1-BE3A-9F1115CC9FDB}" destId="{2852A20D-6AB9-45D1-95EF-944A6346EECB}" srcOrd="0" destOrd="0" presId="urn:microsoft.com/office/officeart/2005/8/layout/cycle3"/>
    <dgm:cxn modelId="{5840A167-DF7F-4299-86B4-221C4E263D64}" type="presParOf" srcId="{5D5186EA-5DB5-41D1-BE3A-9F1115CC9FDB}" destId="{53EA2FA4-7B66-4938-988F-61E8F2378ED4}" srcOrd="1" destOrd="0" presId="urn:microsoft.com/office/officeart/2005/8/layout/cycle3"/>
    <dgm:cxn modelId="{1B4E3433-304C-4BF2-A357-28C782AEC591}" type="presParOf" srcId="{5D5186EA-5DB5-41D1-BE3A-9F1115CC9FDB}" destId="{0456DC39-4C4D-4B10-B7BB-93710204C272}" srcOrd="2" destOrd="0" presId="urn:microsoft.com/office/officeart/2005/8/layout/cycle3"/>
    <dgm:cxn modelId="{24AA1481-018A-473E-951C-0047B3BD87F6}" type="presParOf" srcId="{5D5186EA-5DB5-41D1-BE3A-9F1115CC9FDB}" destId="{472A7D67-9B90-4B86-B5C6-BB0CE3448D0C}" srcOrd="3" destOrd="0" presId="urn:microsoft.com/office/officeart/2005/8/layout/cycle3"/>
    <dgm:cxn modelId="{BF419BB0-73DD-484F-8A45-C5306FA31B79}" type="presParOf" srcId="{5D5186EA-5DB5-41D1-BE3A-9F1115CC9FDB}" destId="{BD50F0F3-7AD3-4276-ACD2-28515F39A31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135C8-046F-451E-AD1F-8B7312C80F9A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C3F51451-87D8-432D-BF9C-A5C0BC1C21B6}">
      <dgm:prSet phldrT="[טקסט]"/>
      <dgm:spPr/>
      <dgm:t>
        <a:bodyPr/>
        <a:lstStyle/>
        <a:p>
          <a:pPr rtl="1"/>
          <a:r>
            <a:rPr lang="he-IL" dirty="0" smtClean="0">
              <a:solidFill>
                <a:srgbClr val="FFFFFF"/>
              </a:solidFill>
            </a:rPr>
            <a:t>מערערים</a:t>
          </a:r>
          <a:endParaRPr lang="he-IL" dirty="0">
            <a:solidFill>
              <a:srgbClr val="FFFFFF"/>
            </a:solidFill>
          </a:endParaRPr>
        </a:p>
      </dgm:t>
    </dgm:pt>
    <dgm:pt modelId="{8639ECD1-D66C-4409-BDDE-F06E6F2C57A1}" type="parTrans" cxnId="{9A12C2FF-D8C0-47EE-9984-377C1E5E55F2}">
      <dgm:prSet/>
      <dgm:spPr/>
      <dgm:t>
        <a:bodyPr/>
        <a:lstStyle/>
        <a:p>
          <a:pPr rtl="1"/>
          <a:endParaRPr lang="he-IL"/>
        </a:p>
      </dgm:t>
    </dgm:pt>
    <dgm:pt modelId="{F6DBD629-09B9-4FAE-9936-9A1CD26A33AD}" type="sibTrans" cxnId="{9A12C2FF-D8C0-47EE-9984-377C1E5E55F2}">
      <dgm:prSet/>
      <dgm:spPr/>
      <dgm:t>
        <a:bodyPr/>
        <a:lstStyle/>
        <a:p>
          <a:pPr rtl="1"/>
          <a:endParaRPr lang="he-IL"/>
        </a:p>
      </dgm:t>
    </dgm:pt>
    <dgm:pt modelId="{536D2819-CB91-470D-A094-F8B8E65EF37C}">
      <dgm:prSet phldrT="[טקסט]"/>
      <dgm:spPr/>
      <dgm:t>
        <a:bodyPr/>
        <a:lstStyle/>
        <a:p>
          <a:pPr rtl="1"/>
          <a:r>
            <a:rPr lang="he-IL" dirty="0" smtClean="0">
              <a:solidFill>
                <a:srgbClr val="FFFFFF"/>
              </a:solidFill>
            </a:rPr>
            <a:t>מייצבים</a:t>
          </a:r>
          <a:endParaRPr lang="he-IL" dirty="0">
            <a:solidFill>
              <a:srgbClr val="FFFFFF"/>
            </a:solidFill>
          </a:endParaRPr>
        </a:p>
      </dgm:t>
    </dgm:pt>
    <dgm:pt modelId="{89D2BF5F-AA38-4577-AE41-C5A8301645F4}" type="parTrans" cxnId="{9E0DA7B9-CD6F-434C-AEE8-E8BEA86BC0B1}">
      <dgm:prSet/>
      <dgm:spPr/>
      <dgm:t>
        <a:bodyPr/>
        <a:lstStyle/>
        <a:p>
          <a:pPr rtl="1"/>
          <a:endParaRPr lang="he-IL"/>
        </a:p>
      </dgm:t>
    </dgm:pt>
    <dgm:pt modelId="{2B008088-62BF-4B4A-9954-A829883BFEF4}" type="sibTrans" cxnId="{9E0DA7B9-CD6F-434C-AEE8-E8BEA86BC0B1}">
      <dgm:prSet/>
      <dgm:spPr/>
      <dgm:t>
        <a:bodyPr/>
        <a:lstStyle/>
        <a:p>
          <a:pPr rtl="1"/>
          <a:endParaRPr lang="he-IL"/>
        </a:p>
      </dgm:t>
    </dgm:pt>
    <dgm:pt modelId="{3962437A-8660-45EF-8699-A062846ED51F}" type="pres">
      <dgm:prSet presAssocID="{89C135C8-046F-451E-AD1F-8B7312C80F9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FC1F5B3-5EA3-4524-870C-B52A0757C540}" type="pres">
      <dgm:prSet presAssocID="{89C135C8-046F-451E-AD1F-8B7312C80F9A}" presName="divider" presStyleLbl="fgShp" presStyleIdx="0" presStyleCnt="1" custScaleY="55130"/>
      <dgm:spPr/>
    </dgm:pt>
    <dgm:pt modelId="{6F34AED3-5779-44F8-8BA9-2B4491BF307E}" type="pres">
      <dgm:prSet presAssocID="{C3F51451-87D8-432D-BF9C-A5C0BC1C21B6}" presName="downArrow" presStyleLbl="node1" presStyleIdx="0" presStyleCnt="2" custLinFactNeighborX="26218" custLinFactNeighborY="3194"/>
      <dgm:spPr/>
    </dgm:pt>
    <dgm:pt modelId="{5CC0E412-7722-4206-BF06-F050EF6A7BDD}" type="pres">
      <dgm:prSet presAssocID="{C3F51451-87D8-432D-BF9C-A5C0BC1C21B6}" presName="downArrowText" presStyleLbl="revTx" presStyleIdx="0" presStyleCnt="2" custLinFactNeighborX="-16092" custLinFactNeighborY="384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5358190-1F3F-4AB2-8C7B-0BE65B167620}" type="pres">
      <dgm:prSet presAssocID="{536D2819-CB91-470D-A094-F8B8E65EF37C}" presName="upArrow" presStyleLbl="node1" presStyleIdx="1" presStyleCnt="2" custLinFactNeighborX="-23180" custLinFactNeighborY="-4116"/>
      <dgm:spPr/>
    </dgm:pt>
    <dgm:pt modelId="{E4027BFD-E5BF-48C7-A278-E9291970A9F7}" type="pres">
      <dgm:prSet presAssocID="{536D2819-CB91-470D-A094-F8B8E65EF37C}" presName="upArrowText" presStyleLbl="revTx" presStyleIdx="1" presStyleCnt="2" custLinFactNeighborX="8582" custLinFactNeighborY="-4047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8DDC05A-A702-41E9-957F-9422369780D8}" type="presOf" srcId="{C3F51451-87D8-432D-BF9C-A5C0BC1C21B6}" destId="{5CC0E412-7722-4206-BF06-F050EF6A7BDD}" srcOrd="0" destOrd="0" presId="urn:microsoft.com/office/officeart/2005/8/layout/arrow3"/>
    <dgm:cxn modelId="{9E0DA7B9-CD6F-434C-AEE8-E8BEA86BC0B1}" srcId="{89C135C8-046F-451E-AD1F-8B7312C80F9A}" destId="{536D2819-CB91-470D-A094-F8B8E65EF37C}" srcOrd="1" destOrd="0" parTransId="{89D2BF5F-AA38-4577-AE41-C5A8301645F4}" sibTransId="{2B008088-62BF-4B4A-9954-A829883BFEF4}"/>
    <dgm:cxn modelId="{2928B5E4-B4BD-4BDE-943E-C5DE13EEAAB1}" type="presOf" srcId="{89C135C8-046F-451E-AD1F-8B7312C80F9A}" destId="{3962437A-8660-45EF-8699-A062846ED51F}" srcOrd="0" destOrd="0" presId="urn:microsoft.com/office/officeart/2005/8/layout/arrow3"/>
    <dgm:cxn modelId="{9A12C2FF-D8C0-47EE-9984-377C1E5E55F2}" srcId="{89C135C8-046F-451E-AD1F-8B7312C80F9A}" destId="{C3F51451-87D8-432D-BF9C-A5C0BC1C21B6}" srcOrd="0" destOrd="0" parTransId="{8639ECD1-D66C-4409-BDDE-F06E6F2C57A1}" sibTransId="{F6DBD629-09B9-4FAE-9936-9A1CD26A33AD}"/>
    <dgm:cxn modelId="{BAAA27A1-00B0-47A8-9223-3B717B4A417E}" type="presOf" srcId="{536D2819-CB91-470D-A094-F8B8E65EF37C}" destId="{E4027BFD-E5BF-48C7-A278-E9291970A9F7}" srcOrd="0" destOrd="0" presId="urn:microsoft.com/office/officeart/2005/8/layout/arrow3"/>
    <dgm:cxn modelId="{500333A7-35D2-44D1-80A1-6B8C77C49A0F}" type="presParOf" srcId="{3962437A-8660-45EF-8699-A062846ED51F}" destId="{8FC1F5B3-5EA3-4524-870C-B52A0757C540}" srcOrd="0" destOrd="0" presId="urn:microsoft.com/office/officeart/2005/8/layout/arrow3"/>
    <dgm:cxn modelId="{1742A265-709D-41E8-8DD2-DD9E5CF473B5}" type="presParOf" srcId="{3962437A-8660-45EF-8699-A062846ED51F}" destId="{6F34AED3-5779-44F8-8BA9-2B4491BF307E}" srcOrd="1" destOrd="0" presId="urn:microsoft.com/office/officeart/2005/8/layout/arrow3"/>
    <dgm:cxn modelId="{C58DD722-B228-481F-BF8E-ACB2B3162996}" type="presParOf" srcId="{3962437A-8660-45EF-8699-A062846ED51F}" destId="{5CC0E412-7722-4206-BF06-F050EF6A7BDD}" srcOrd="2" destOrd="0" presId="urn:microsoft.com/office/officeart/2005/8/layout/arrow3"/>
    <dgm:cxn modelId="{C1CDE1A7-891B-4307-AF2E-6FA44EC667C9}" type="presParOf" srcId="{3962437A-8660-45EF-8699-A062846ED51F}" destId="{15358190-1F3F-4AB2-8C7B-0BE65B167620}" srcOrd="3" destOrd="0" presId="urn:microsoft.com/office/officeart/2005/8/layout/arrow3"/>
    <dgm:cxn modelId="{716A85D8-CB4F-4977-9749-FCAF5A410B0A}" type="presParOf" srcId="{3962437A-8660-45EF-8699-A062846ED51F}" destId="{E4027BFD-E5BF-48C7-A278-E9291970A9F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6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8811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12192000" y="0"/>
            <a:ext cx="12192000" cy="6832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12192000" y="6896100"/>
            <a:ext cx="12192000" cy="6819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121285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10287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Text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 algn="r" rtl="1"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16394" y="609600"/>
            <a:ext cx="553195" cy="635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19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05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4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22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84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68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8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65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35B4-BCFB-408C-958B-7CAFF9BA90F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BA65-9888-48CA-9E3F-FC0EA7BC24D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58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5205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5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29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25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33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8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50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50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37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91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0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0B0-2ACC-4CC2-A1A8-016BA4543EF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כ"ד/טבת/תש"פ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3B4D-5649-4A2B-9AE1-11AF583BC86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4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0287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Text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 algn="r" rtl="1"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16394" y="609600"/>
            <a:ext cx="553196" cy="635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4428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4"/>
          </p:nvPr>
        </p:nvSpPr>
        <p:spPr>
          <a:xfrm>
            <a:off x="13335000" y="2159000"/>
            <a:ext cx="10287000" cy="1079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1" hangingPunct="1">
              <a:spcBef>
                <a:spcPts val="0"/>
              </a:spcBef>
            </a:pPr>
            <a:fld id="{D62635B4-BCFB-408C-958B-7CAFF9BA90F3}" type="datetimeFigureOut">
              <a:rPr lang="he-IL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1828800" rtl="1" hangingPunct="1">
                <a:spcBef>
                  <a:spcPts val="0"/>
                </a:spcBef>
              </a:pPr>
              <a:t>כ"ד/טבת/תש"פ</a:t>
            </a:fld>
            <a:endParaRPr lang="he-IL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1" hangingPunct="1">
              <a:spcBef>
                <a:spcPts val="0"/>
              </a:spcBef>
            </a:pPr>
            <a:endParaRPr lang="he-IL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1" hangingPunct="1">
              <a:spcBef>
                <a:spcPts val="0"/>
              </a:spcBef>
            </a:pPr>
            <a:fld id="{6264BA65-9888-48CA-9E3F-FC0EA7BC24D9}" type="slidenum">
              <a:rPr lang="he-IL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1828800" rtl="1" hangingPunct="1">
                <a:spcBef>
                  <a:spcPts val="0"/>
                </a:spcBef>
              </a:pPr>
              <a:t>‹#›</a:t>
            </a:fld>
            <a:endParaRPr lang="he-IL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0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r" defTabSz="1828800" rtl="1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r" defTabSz="1828800" rtl="1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1" hangingPunct="1">
              <a:spcBef>
                <a:spcPts val="0"/>
              </a:spcBef>
            </a:pPr>
            <a:fld id="{872B20B0-2ACC-4CC2-A1A8-016BA4543EFE}" type="datetimeFigureOut">
              <a:rPr lang="he-IL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1828800" rtl="1" hangingPunct="1">
                <a:spcBef>
                  <a:spcPts val="0"/>
                </a:spcBef>
              </a:pPr>
              <a:t>כ"ד/טבת/תש"פ</a:t>
            </a:fld>
            <a:endParaRPr lang="he-IL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1" hangingPunct="1">
              <a:spcBef>
                <a:spcPts val="0"/>
              </a:spcBef>
            </a:pPr>
            <a:endParaRPr lang="he-IL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1" hangingPunct="1">
              <a:spcBef>
                <a:spcPts val="0"/>
              </a:spcBef>
            </a:pPr>
            <a:fld id="{A8F73B4D-5649-4A2B-9AE1-11AF583BC86F}" type="slidenum">
              <a:rPr lang="he-IL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1828800" rtl="1" hangingPunct="1">
                <a:spcBef>
                  <a:spcPts val="0"/>
                </a:spcBef>
              </a:pPr>
              <a:t>‹#›</a:t>
            </a:fld>
            <a:endParaRPr lang="he-IL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3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r" defTabSz="1828800" rtl="1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r" defTabSz="1828800" rtl="1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r" defTabSz="18288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r" defTabSz="1828800" rtl="1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2485" y="6583895"/>
            <a:ext cx="203025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/>
          <a:lstStyle>
            <a:lvl1pPr algn="ctr" defTabSz="914400">
              <a:lnSpc>
                <a:spcPct val="100000"/>
              </a:lnSpc>
              <a:defRPr sz="1400" b="1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grpSp>
        <p:nvGrpSpPr>
          <p:cNvPr id="198" name="Group"/>
          <p:cNvGrpSpPr/>
          <p:nvPr/>
        </p:nvGrpSpPr>
        <p:grpSpPr>
          <a:xfrm>
            <a:off x="-85519" y="-2456996"/>
            <a:ext cx="28462961" cy="19226978"/>
            <a:chOff x="0" y="-2456995"/>
            <a:chExt cx="28462959" cy="19226976"/>
          </a:xfrm>
        </p:grpSpPr>
        <p:sp>
          <p:nvSpPr>
            <p:cNvPr id="175" name="Shape 12"/>
            <p:cNvSpPr/>
            <p:nvPr/>
          </p:nvSpPr>
          <p:spPr>
            <a:xfrm>
              <a:off x="1714" y="13259227"/>
              <a:ext cx="24553323" cy="552016"/>
            </a:xfrm>
            <a:prstGeom prst="rect">
              <a:avLst/>
            </a:prstGeom>
            <a:solidFill>
              <a:srgbClr val="174F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6" name="מציין מיקום של כותרת תחתונה 4"/>
            <p:cNvSpPr txBox="1"/>
            <p:nvPr/>
          </p:nvSpPr>
          <p:spPr>
            <a:xfrm>
              <a:off x="457345" y="13259230"/>
              <a:ext cx="1987788" cy="573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 rtl="1">
                <a:spcBef>
                  <a:spcPts val="0"/>
                </a:spcBef>
                <a:defRPr sz="1200" b="1">
                  <a:solidFill>
                    <a:srgbClr val="FFFFFF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lvl1pPr>
            </a:lstStyle>
            <a:p>
              <a:r>
                <a:t>שמור  |</a:t>
              </a:r>
            </a:p>
          </p:txBody>
        </p:sp>
        <p:sp>
          <p:nvSpPr>
            <p:cNvPr id="177" name="מציין מיקום של כותרת תחתונה 4"/>
            <p:cNvSpPr txBox="1"/>
            <p:nvPr/>
          </p:nvSpPr>
          <p:spPr>
            <a:xfrm>
              <a:off x="13003813" y="13259227"/>
              <a:ext cx="11416945" cy="9317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 defTabSz="914400" rtl="1">
                <a:spcBef>
                  <a:spcPts val="0"/>
                </a:spcBef>
                <a:defRPr sz="1200" b="1">
                  <a:solidFill>
                    <a:srgbClr val="FFFFFF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lvl1pPr>
            </a:lstStyle>
            <a:p>
              <a:r>
                <a:t>מחלקת מבצעים ויע"פ/ ענף מבצעים  |  הערכת מצב שנתית – רמטכ"ל</a:t>
              </a:r>
            </a:p>
          </p:txBody>
        </p:sp>
        <p:sp>
          <p:nvSpPr>
            <p:cNvPr id="178" name="מלבן 8"/>
            <p:cNvSpPr/>
            <p:nvPr/>
          </p:nvSpPr>
          <p:spPr>
            <a:xfrm>
              <a:off x="1715" y="11854619"/>
              <a:ext cx="24553319" cy="19566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" name="קבוצה 23"/>
            <p:cNvGrpSpPr/>
            <p:nvPr/>
          </p:nvGrpSpPr>
          <p:grpSpPr>
            <a:xfrm>
              <a:off x="0" y="0"/>
              <a:ext cx="13535520" cy="13811243"/>
              <a:chOff x="0" y="0"/>
              <a:chExt cx="13535519" cy="13811242"/>
            </a:xfrm>
          </p:grpSpPr>
          <p:grpSp>
            <p:nvGrpSpPr>
              <p:cNvPr id="194" name="קבוצה 22"/>
              <p:cNvGrpSpPr/>
              <p:nvPr/>
            </p:nvGrpSpPr>
            <p:grpSpPr>
              <a:xfrm>
                <a:off x="2217" y="0"/>
                <a:ext cx="13533304" cy="13811243"/>
                <a:chOff x="250" y="0"/>
                <a:chExt cx="13533303" cy="13811242"/>
              </a:xfrm>
            </p:grpSpPr>
            <p:pic>
              <p:nvPicPr>
                <p:cNvPr id="179" name="image.jpeg" descr="image.jpe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9023763" y="0"/>
                  <a:ext cx="4509791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0" name="image.png" descr="image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4513972" y="0"/>
                  <a:ext cx="4509792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1" name="image.png" descr="image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252" y="0"/>
                  <a:ext cx="4509792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2" name="image.jpeg" descr="image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250" y="2724513"/>
                  <a:ext cx="4509792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3" name="image.png" descr="image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9023763" y="2724513"/>
                  <a:ext cx="4509791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4" name="image.jpeg" descr="image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4512006" y="2724513"/>
                  <a:ext cx="4509792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5" name="image.png" descr="image.png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9023763" y="5449027"/>
                  <a:ext cx="4509791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6" name="image.png" descr="image.pn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4513972" y="5449027"/>
                  <a:ext cx="4509792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7" name="image.jpeg" descr="image.jpeg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252" y="5449027"/>
                  <a:ext cx="4509792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8" name="image.jpeg" descr="image.jpe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252" y="8018256"/>
                  <a:ext cx="4509792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9" name="image.png" descr="image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4513972" y="8173540"/>
                  <a:ext cx="4509792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0" name="image.png" descr="image.png"/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9023763" y="8173540"/>
                  <a:ext cx="4509791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1" name="image.png" descr="image.png"/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252" y="10898054"/>
                  <a:ext cx="4509792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2" name="image.png" descr="image.png"/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9019834" y="10914749"/>
                  <a:ext cx="4509791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3" name="image.jpeg" descr="image.jpeg"/>
                <p:cNvPicPr>
                  <a:picLocks noChangeAspect="1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4513972" y="10898054"/>
                  <a:ext cx="4509792" cy="28964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195" name="pasted-image.pdf" descr="pasted-image.pdf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0" y="16695"/>
                <a:ext cx="13531342" cy="137945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97" name="Oval"/>
            <p:cNvSpPr/>
            <p:nvPr/>
          </p:nvSpPr>
          <p:spPr>
            <a:xfrm>
              <a:off x="10237553" y="-2456996"/>
              <a:ext cx="18225407" cy="19226978"/>
            </a:xfrm>
            <a:prstGeom prst="ellipse">
              <a:avLst/>
            </a:prstGeom>
            <a:solidFill>
              <a:srgbClr val="2222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40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</p:grpSp>
      <p:sp>
        <p:nvSpPr>
          <p:cNvPr id="199" name="TextBox 2"/>
          <p:cNvSpPr txBox="1"/>
          <p:nvPr/>
        </p:nvSpPr>
        <p:spPr>
          <a:xfrm>
            <a:off x="12504735" y="1133483"/>
            <a:ext cx="8733511" cy="406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 rtl="1">
              <a:spcBef>
                <a:spcPts val="0"/>
              </a:spcBef>
              <a:defRPr sz="8600" b="1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dirty="0" err="1"/>
              <a:t>המערכת</a:t>
            </a:r>
            <a:r>
              <a:rPr dirty="0"/>
              <a:t> </a:t>
            </a:r>
            <a:r>
              <a:rPr dirty="0" err="1"/>
              <a:t>האיו"שית</a:t>
            </a:r>
            <a:endParaRPr dirty="0"/>
          </a:p>
          <a:p>
            <a:pPr algn="ctr" defTabSz="914400">
              <a:spcBef>
                <a:spcPts val="0"/>
              </a:spcBef>
              <a:defRPr sz="8600" b="1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endParaRPr dirty="0"/>
          </a:p>
          <a:p>
            <a:pPr algn="ctr" defTabSz="914400" rtl="1">
              <a:spcBef>
                <a:spcPts val="0"/>
              </a:spcBef>
              <a:defRPr sz="8600">
                <a:solidFill>
                  <a:schemeClr val="accen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pPr>
            <a:r>
              <a:rPr lang="he-IL" dirty="0" smtClean="0"/>
              <a:t> </a:t>
            </a:r>
            <a:r>
              <a:rPr dirty="0" smtClean="0"/>
              <a:t>22 </a:t>
            </a:r>
            <a:r>
              <a:rPr lang="he-IL" dirty="0" smtClean="0"/>
              <a:t> </a:t>
            </a:r>
            <a:r>
              <a:rPr dirty="0" err="1" smtClean="0"/>
              <a:t>בינואר</a:t>
            </a:r>
            <a:r>
              <a:rPr dirty="0" smtClean="0"/>
              <a:t> </a:t>
            </a:r>
            <a:r>
              <a:rPr dirty="0"/>
              <a:t>2020</a:t>
            </a:r>
          </a:p>
        </p:txBody>
      </p:sp>
      <p:pic>
        <p:nvPicPr>
          <p:cNvPr id="200" name="לוגו מתפש לבן בלי רקע.png" descr="לוגו מתפש לבן בלי רקע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5175368" y="6737565"/>
            <a:ext cx="4262679" cy="33898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מלבן 1"/>
          <p:cNvSpPr/>
          <p:nvPr/>
        </p:nvSpPr>
        <p:spPr>
          <a:xfrm>
            <a:off x="13622846" y="10680183"/>
            <a:ext cx="7367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rtl="1">
              <a:spcBef>
                <a:spcPts val="0"/>
              </a:spcBef>
              <a:defRPr sz="8600" b="1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he-IL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מתאם פעולות הממשלה בשטחים</a:t>
            </a:r>
            <a:endParaRPr lang="he-IL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הרובד המדיני – מרחב הפעילות הרשותי"/>
          <p:cNvSpPr txBox="1">
            <a:spLocks noGrp="1"/>
          </p:cNvSpPr>
          <p:nvPr>
            <p:ph type="title"/>
          </p:nvPr>
        </p:nvSpPr>
        <p:spPr>
          <a:xfrm>
            <a:off x="1960875" y="632184"/>
            <a:ext cx="20225909" cy="18807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rtl="1">
              <a:defRPr sz="100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t>הרובד המדיני – מרחב הפעילות הרשותי</a:t>
            </a:r>
          </a:p>
        </p:txBody>
      </p:sp>
      <p:pic>
        <p:nvPicPr>
          <p:cNvPr id="350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5211" y="2055179"/>
            <a:ext cx="18418127" cy="101601"/>
          </a:xfrm>
          <a:prstGeom prst="rect">
            <a:avLst/>
          </a:prstGeom>
        </p:spPr>
      </p:pic>
      <p:sp>
        <p:nvSpPr>
          <p:cNvPr id="357" name="לעומתית תקיפה"/>
          <p:cNvSpPr txBox="1"/>
          <p:nvPr/>
        </p:nvSpPr>
        <p:spPr>
          <a:xfrm>
            <a:off x="16443391" y="3923182"/>
            <a:ext cx="171823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endParaRPr sz="3600" dirty="0"/>
          </a:p>
        </p:txBody>
      </p:sp>
      <p:sp>
        <p:nvSpPr>
          <p:cNvPr id="358" name="עניין לגבות מחיר מישראל"/>
          <p:cNvSpPr txBox="1"/>
          <p:nvPr/>
        </p:nvSpPr>
        <p:spPr>
          <a:xfrm>
            <a:off x="20159071" y="7727134"/>
            <a:ext cx="220266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endParaRPr sz="3600" dirty="0"/>
          </a:p>
        </p:txBody>
      </p:sp>
      <p:sp>
        <p:nvSpPr>
          <p:cNvPr id="359" name="הגיון שרידותי וחוסר רצון בהחרפת המשברים"/>
          <p:cNvSpPr txBox="1"/>
          <p:nvPr/>
        </p:nvSpPr>
        <p:spPr>
          <a:xfrm>
            <a:off x="16267429" y="11616291"/>
            <a:ext cx="220266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endParaRPr sz="3200" dirty="0"/>
          </a:p>
        </p:txBody>
      </p:sp>
      <p:sp>
        <p:nvSpPr>
          <p:cNvPr id="360" name="מהלכי ישראל"/>
          <p:cNvSpPr txBox="1"/>
          <p:nvPr/>
        </p:nvSpPr>
        <p:spPr>
          <a:xfrm>
            <a:off x="12375786" y="7727134"/>
            <a:ext cx="22026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endParaRPr sz="3600" dirty="0"/>
          </a:p>
        </p:txBody>
      </p:sp>
      <p:grpSp>
        <p:nvGrpSpPr>
          <p:cNvPr id="366" name="Group"/>
          <p:cNvGrpSpPr/>
          <p:nvPr/>
        </p:nvGrpSpPr>
        <p:grpSpPr>
          <a:xfrm>
            <a:off x="15019656" y="6532084"/>
            <a:ext cx="4565707" cy="3046689"/>
            <a:chOff x="110965" y="0"/>
            <a:chExt cx="4565706" cy="3046688"/>
          </a:xfrm>
        </p:grpSpPr>
        <p:sp>
          <p:nvSpPr>
            <p:cNvPr id="361" name="Polygon"/>
            <p:cNvSpPr/>
            <p:nvPr/>
          </p:nvSpPr>
          <p:spPr>
            <a:xfrm>
              <a:off x="1681422" y="15059"/>
              <a:ext cx="1434580" cy="165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rtl="1">
                <a:lnSpc>
                  <a:spcPct val="80000"/>
                </a:lnSpc>
                <a:spcBef>
                  <a:spcPts val="0"/>
                </a:spcBef>
                <a:defRPr sz="40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4800"/>
            </a:p>
          </p:txBody>
        </p:sp>
        <p:sp>
          <p:nvSpPr>
            <p:cNvPr id="362" name="Polygon"/>
            <p:cNvSpPr/>
            <p:nvPr/>
          </p:nvSpPr>
          <p:spPr>
            <a:xfrm>
              <a:off x="110965" y="15059"/>
              <a:ext cx="1434579" cy="165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rtl="1">
                <a:lnSpc>
                  <a:spcPct val="80000"/>
                </a:lnSpc>
                <a:spcBef>
                  <a:spcPts val="0"/>
                </a:spcBef>
                <a:defRPr sz="40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4800"/>
            </a:p>
          </p:txBody>
        </p:sp>
        <p:sp>
          <p:nvSpPr>
            <p:cNvPr id="363" name="Polygon"/>
            <p:cNvSpPr/>
            <p:nvPr/>
          </p:nvSpPr>
          <p:spPr>
            <a:xfrm>
              <a:off x="921292" y="1390179"/>
              <a:ext cx="1434580" cy="165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rtl="1">
                <a:lnSpc>
                  <a:spcPct val="80000"/>
                </a:lnSpc>
                <a:spcBef>
                  <a:spcPts val="0"/>
                </a:spcBef>
                <a:defRPr sz="40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4800"/>
            </a:p>
          </p:txBody>
        </p:sp>
        <p:sp>
          <p:nvSpPr>
            <p:cNvPr id="364" name="Polygon"/>
            <p:cNvSpPr/>
            <p:nvPr/>
          </p:nvSpPr>
          <p:spPr>
            <a:xfrm>
              <a:off x="2505373" y="1375120"/>
              <a:ext cx="1434580" cy="165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rtl="1">
                <a:lnSpc>
                  <a:spcPct val="80000"/>
                </a:lnSpc>
                <a:spcBef>
                  <a:spcPts val="0"/>
                </a:spcBef>
                <a:defRPr sz="40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4800"/>
            </a:p>
          </p:txBody>
        </p:sp>
        <p:sp>
          <p:nvSpPr>
            <p:cNvPr id="365" name="Polygon"/>
            <p:cNvSpPr/>
            <p:nvPr/>
          </p:nvSpPr>
          <p:spPr>
            <a:xfrm>
              <a:off x="3242092" y="0"/>
              <a:ext cx="1434580" cy="165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rtl="1">
                <a:lnSpc>
                  <a:spcPct val="80000"/>
                </a:lnSpc>
                <a:spcBef>
                  <a:spcPts val="0"/>
                </a:spcBef>
                <a:defRPr sz="40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4800"/>
            </a:p>
          </p:txBody>
        </p:sp>
      </p:grpSp>
      <p:sp>
        <p:nvSpPr>
          <p:cNvPr id="367" name="מערכה…"/>
          <p:cNvSpPr txBox="1"/>
          <p:nvPr/>
        </p:nvSpPr>
        <p:spPr>
          <a:xfrm>
            <a:off x="18009724" y="6871722"/>
            <a:ext cx="171823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 rtl="1">
              <a:spcBef>
                <a:spcPts val="0"/>
              </a:spcBef>
              <a:defRPr sz="23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/>
              <a:t>מערכה</a:t>
            </a:r>
          </a:p>
          <a:p>
            <a:pPr algn="ctr" defTabSz="914400" rtl="1">
              <a:spcBef>
                <a:spcPts val="0"/>
              </a:spcBef>
              <a:defRPr sz="23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/>
              <a:t>מדינית</a:t>
            </a:r>
          </a:p>
        </p:txBody>
      </p:sp>
      <p:sp>
        <p:nvSpPr>
          <p:cNvPr id="368" name="מערכה…"/>
          <p:cNvSpPr txBox="1"/>
          <p:nvPr/>
        </p:nvSpPr>
        <p:spPr>
          <a:xfrm>
            <a:off x="16443391" y="6871722"/>
            <a:ext cx="1718237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 rtl="1">
              <a:spcBef>
                <a:spcPts val="0"/>
              </a:spcBef>
              <a:defRPr sz="23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/>
              <a:t>מערכה</a:t>
            </a:r>
          </a:p>
          <a:p>
            <a:pPr algn="ctr" defTabSz="914400" rtl="1">
              <a:spcBef>
                <a:spcPts val="0"/>
              </a:spcBef>
              <a:defRPr sz="23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/>
              <a:t>משפטית</a:t>
            </a:r>
          </a:p>
        </p:txBody>
      </p:sp>
      <p:sp>
        <p:nvSpPr>
          <p:cNvPr id="369" name="חרמות כלכליות"/>
          <p:cNvSpPr txBox="1"/>
          <p:nvPr/>
        </p:nvSpPr>
        <p:spPr>
          <a:xfrm>
            <a:off x="17422828" y="8202197"/>
            <a:ext cx="1412986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3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2800"/>
              <a:t>חרמות כלכליות</a:t>
            </a:r>
          </a:p>
        </p:txBody>
      </p:sp>
      <p:sp>
        <p:nvSpPr>
          <p:cNvPr id="370" name="פגיעה בתיאום הביטחוני"/>
          <p:cNvSpPr txBox="1"/>
          <p:nvPr/>
        </p:nvSpPr>
        <p:spPr>
          <a:xfrm>
            <a:off x="15058208" y="6871721"/>
            <a:ext cx="1412986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3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2800" dirty="0" err="1"/>
              <a:t>פגיעה</a:t>
            </a:r>
            <a:r>
              <a:rPr sz="2800" dirty="0"/>
              <a:t> </a:t>
            </a:r>
            <a:r>
              <a:rPr sz="2800" dirty="0" err="1" smtClean="0"/>
              <a:t>בתיאום</a:t>
            </a:r>
            <a:endParaRPr sz="2800" dirty="0"/>
          </a:p>
        </p:txBody>
      </p:sp>
      <p:sp>
        <p:nvSpPr>
          <p:cNvPr id="371" name="עידוד התנגדות עממית"/>
          <p:cNvSpPr txBox="1"/>
          <p:nvPr/>
        </p:nvSpPr>
        <p:spPr>
          <a:xfrm>
            <a:off x="15687439" y="8024854"/>
            <a:ext cx="1718237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3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2800"/>
              <a:t>עידוד התנגדות עממית</a:t>
            </a:r>
          </a:p>
        </p:txBody>
      </p:sp>
      <p:grpSp>
        <p:nvGrpSpPr>
          <p:cNvPr id="375" name="Group"/>
          <p:cNvGrpSpPr/>
          <p:nvPr/>
        </p:nvGrpSpPr>
        <p:grpSpPr>
          <a:xfrm>
            <a:off x="1939951" y="6341497"/>
            <a:ext cx="8570896" cy="2906629"/>
            <a:chOff x="0" y="0"/>
            <a:chExt cx="8570895" cy="2906628"/>
          </a:xfrm>
        </p:grpSpPr>
        <p:pic>
          <p:nvPicPr>
            <p:cNvPr id="372" name="bomb.png" descr="bomb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95537" y="0"/>
              <a:ext cx="2906629" cy="2906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" name="bomb.png" descr="bomb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64267" y="0"/>
              <a:ext cx="2906629" cy="2906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" name="bomb.png" descr="bomb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06628" cy="2906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6" name="מלבן 54"/>
          <p:cNvSpPr txBox="1"/>
          <p:nvPr/>
        </p:nvSpPr>
        <p:spPr>
          <a:xfrm>
            <a:off x="2377463" y="7207529"/>
            <a:ext cx="1535693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400" rtl="1">
              <a:spcBef>
                <a:spcPts val="0"/>
              </a:spcBef>
              <a:defRPr b="1">
                <a:ln w="14287">
                  <a:solidFill>
                    <a:srgbClr val="FFFFFF"/>
                  </a:solidFill>
                </a:ln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עידוד וקידום טרור</a:t>
            </a:r>
          </a:p>
        </p:txBody>
      </p:sp>
      <p:sp>
        <p:nvSpPr>
          <p:cNvPr id="377" name="מלבן 55"/>
          <p:cNvSpPr txBox="1"/>
          <p:nvPr/>
        </p:nvSpPr>
        <p:spPr>
          <a:xfrm>
            <a:off x="5122260" y="7207529"/>
            <a:ext cx="141298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400" rtl="1">
              <a:spcBef>
                <a:spcPts val="0"/>
              </a:spcBef>
              <a:defRPr b="1">
                <a:ln w="14287">
                  <a:solidFill>
                    <a:srgbClr val="FFFFFF"/>
                  </a:solidFill>
                </a:ln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הפסקת התיאום הביטחוני</a:t>
            </a:r>
          </a:p>
        </p:txBody>
      </p:sp>
      <p:sp>
        <p:nvSpPr>
          <p:cNvPr id="378" name="מלבן 56"/>
          <p:cNvSpPr txBox="1"/>
          <p:nvPr/>
        </p:nvSpPr>
        <p:spPr>
          <a:xfrm>
            <a:off x="7968261" y="7207529"/>
            <a:ext cx="1718237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400" rtl="1">
              <a:spcBef>
                <a:spcPts val="0"/>
              </a:spcBef>
              <a:defRPr b="1">
                <a:ln w="14287">
                  <a:solidFill>
                    <a:srgbClr val="FFFFFF"/>
                  </a:solidFill>
                </a:ln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ביטול הסכמי פאריס</a:t>
            </a:r>
          </a:p>
        </p:txBody>
      </p:sp>
      <p:sp>
        <p:nvSpPr>
          <p:cNvPr id="380" name="בהיעדר שינוי משמעותי של הסטאטוס-קוו על ידי ישראל (בדגש על סיפוח איו&quot;ש והבקעה), הרשות תמשיך לפעול במרחב ההתנגדות &quot;הלגיטימי &quot;, תוך &quot;בחינת הגבולות&quot; וניסיון להרחיב  את מנעד הכלים המצומצם שלה, אך ללא פנייה לכלים המסלימים"/>
          <p:cNvSpPr txBox="1"/>
          <p:nvPr/>
        </p:nvSpPr>
        <p:spPr>
          <a:xfrm>
            <a:off x="346841" y="10414344"/>
            <a:ext cx="11585926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rtl="1">
              <a:defRPr sz="2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600" dirty="0" err="1"/>
              <a:t>בהיעדר</a:t>
            </a:r>
            <a:r>
              <a:rPr sz="3600" dirty="0"/>
              <a:t> </a:t>
            </a:r>
            <a:r>
              <a:rPr sz="3600" dirty="0" err="1"/>
              <a:t>שינוי</a:t>
            </a:r>
            <a:r>
              <a:rPr sz="3600" dirty="0"/>
              <a:t> </a:t>
            </a:r>
            <a:r>
              <a:rPr sz="3600" dirty="0" err="1"/>
              <a:t>משמעותי</a:t>
            </a:r>
            <a:r>
              <a:rPr sz="3600" dirty="0"/>
              <a:t> </a:t>
            </a:r>
            <a:r>
              <a:rPr sz="3600" dirty="0" err="1"/>
              <a:t>של</a:t>
            </a:r>
            <a:r>
              <a:rPr sz="3600" dirty="0"/>
              <a:t> </a:t>
            </a:r>
            <a:r>
              <a:rPr sz="3600" dirty="0" err="1"/>
              <a:t>הסטאטוס-קוו</a:t>
            </a:r>
            <a:r>
              <a:rPr sz="3600" dirty="0"/>
              <a:t> </a:t>
            </a:r>
            <a:r>
              <a:rPr sz="3600" dirty="0" err="1"/>
              <a:t>על</a:t>
            </a:r>
            <a:r>
              <a:rPr sz="3600" dirty="0"/>
              <a:t> </a:t>
            </a:r>
            <a:r>
              <a:rPr sz="3600" dirty="0" err="1"/>
              <a:t>ידי</a:t>
            </a:r>
            <a:r>
              <a:rPr sz="3600" dirty="0"/>
              <a:t> </a:t>
            </a:r>
            <a:r>
              <a:rPr sz="3600" dirty="0" err="1"/>
              <a:t>ישראל</a:t>
            </a:r>
            <a:r>
              <a:rPr sz="3600" dirty="0"/>
              <a:t> (</a:t>
            </a:r>
            <a:r>
              <a:rPr sz="3600" dirty="0" err="1"/>
              <a:t>בדגש</a:t>
            </a:r>
            <a:r>
              <a:rPr sz="3600" dirty="0"/>
              <a:t> </a:t>
            </a:r>
            <a:r>
              <a:rPr sz="3600" dirty="0" err="1"/>
              <a:t>על</a:t>
            </a:r>
            <a:r>
              <a:rPr sz="3600" dirty="0"/>
              <a:t> </a:t>
            </a:r>
            <a:r>
              <a:rPr sz="3600" dirty="0" err="1"/>
              <a:t>סיפוח</a:t>
            </a:r>
            <a:r>
              <a:rPr sz="3600" dirty="0"/>
              <a:t> </a:t>
            </a:r>
            <a:r>
              <a:rPr sz="3600" dirty="0" err="1"/>
              <a:t>איו"ש</a:t>
            </a:r>
            <a:r>
              <a:rPr sz="3600" dirty="0"/>
              <a:t> </a:t>
            </a:r>
            <a:r>
              <a:rPr sz="3600" dirty="0" err="1"/>
              <a:t>והבקעה</a:t>
            </a:r>
            <a:r>
              <a:rPr sz="3600" dirty="0"/>
              <a:t>), </a:t>
            </a:r>
            <a:r>
              <a:rPr sz="3600" dirty="0" err="1"/>
              <a:t>הרשות</a:t>
            </a:r>
            <a:r>
              <a:rPr sz="3600" dirty="0"/>
              <a:t> </a:t>
            </a:r>
            <a:r>
              <a:rPr sz="3600" dirty="0" err="1"/>
              <a:t>תמשיך</a:t>
            </a:r>
            <a:r>
              <a:rPr sz="3600" dirty="0"/>
              <a:t> </a:t>
            </a:r>
            <a:r>
              <a:rPr sz="3600" dirty="0" err="1"/>
              <a:t>לפעול</a:t>
            </a:r>
            <a:r>
              <a:rPr sz="3600" dirty="0"/>
              <a:t> </a:t>
            </a:r>
            <a:r>
              <a:rPr sz="3600" dirty="0" err="1"/>
              <a:t>במרחב</a:t>
            </a:r>
            <a:r>
              <a:rPr sz="3600" dirty="0"/>
              <a:t> </a:t>
            </a:r>
            <a:r>
              <a:rPr sz="3600" dirty="0" err="1"/>
              <a:t>ההתנגדות</a:t>
            </a:r>
            <a:r>
              <a:rPr sz="3600" dirty="0"/>
              <a:t> "</a:t>
            </a:r>
            <a:r>
              <a:rPr sz="3600" dirty="0" err="1"/>
              <a:t>הלגיטימי</a:t>
            </a:r>
            <a:r>
              <a:rPr sz="3600" dirty="0"/>
              <a:t> ", </a:t>
            </a:r>
            <a:r>
              <a:rPr sz="3600" dirty="0" err="1"/>
              <a:t>תוך</a:t>
            </a:r>
            <a:r>
              <a:rPr sz="3600" dirty="0"/>
              <a:t> "</a:t>
            </a:r>
            <a:r>
              <a:rPr sz="3600" dirty="0" err="1"/>
              <a:t>בחינת</a:t>
            </a:r>
            <a:r>
              <a:rPr sz="3600" dirty="0"/>
              <a:t> </a:t>
            </a:r>
            <a:r>
              <a:rPr sz="3600" dirty="0" err="1"/>
              <a:t>הגבולות</a:t>
            </a:r>
            <a:r>
              <a:rPr sz="3600" dirty="0"/>
              <a:t>" </a:t>
            </a:r>
            <a:r>
              <a:rPr sz="3600" dirty="0" err="1"/>
              <a:t>וניסיון</a:t>
            </a:r>
            <a:r>
              <a:rPr sz="3600" dirty="0"/>
              <a:t> </a:t>
            </a:r>
            <a:r>
              <a:rPr sz="3600" dirty="0" err="1"/>
              <a:t>להרחיב</a:t>
            </a:r>
            <a:r>
              <a:rPr sz="3600" dirty="0"/>
              <a:t>  </a:t>
            </a:r>
            <a:r>
              <a:rPr sz="3600" dirty="0" err="1"/>
              <a:t>את</a:t>
            </a:r>
            <a:r>
              <a:rPr sz="3600" dirty="0"/>
              <a:t> </a:t>
            </a:r>
            <a:r>
              <a:rPr sz="3600" dirty="0" err="1"/>
              <a:t>מנעד</a:t>
            </a:r>
            <a:r>
              <a:rPr sz="3600" dirty="0"/>
              <a:t> </a:t>
            </a:r>
            <a:r>
              <a:rPr sz="3600" dirty="0" err="1"/>
              <a:t>הכלים</a:t>
            </a:r>
            <a:r>
              <a:rPr sz="3600" dirty="0"/>
              <a:t> </a:t>
            </a:r>
            <a:r>
              <a:rPr sz="3600" dirty="0" err="1"/>
              <a:t>המצומצם</a:t>
            </a:r>
            <a:r>
              <a:rPr sz="3600" dirty="0"/>
              <a:t> </a:t>
            </a:r>
            <a:r>
              <a:rPr sz="3600" dirty="0" err="1"/>
              <a:t>שלה</a:t>
            </a:r>
            <a:r>
              <a:rPr sz="3600" dirty="0"/>
              <a:t>, </a:t>
            </a:r>
            <a:r>
              <a:rPr sz="3600" dirty="0" err="1"/>
              <a:t>אך</a:t>
            </a:r>
            <a:r>
              <a:rPr sz="3600" dirty="0"/>
              <a:t> </a:t>
            </a:r>
            <a:r>
              <a:rPr sz="3600" dirty="0" err="1"/>
              <a:t>ללא</a:t>
            </a:r>
            <a:r>
              <a:rPr sz="3600" dirty="0"/>
              <a:t> </a:t>
            </a:r>
            <a:r>
              <a:rPr sz="3600" dirty="0" err="1"/>
              <a:t>פנייה</a:t>
            </a:r>
            <a:r>
              <a:rPr sz="3600" dirty="0"/>
              <a:t> </a:t>
            </a:r>
            <a:r>
              <a:rPr sz="3600" dirty="0" err="1"/>
              <a:t>לכלים</a:t>
            </a:r>
            <a:r>
              <a:rPr sz="3600" dirty="0"/>
              <a:t> </a:t>
            </a:r>
            <a:r>
              <a:rPr sz="3600" dirty="0" err="1"/>
              <a:t>המסלימים</a:t>
            </a:r>
            <a:endParaRPr sz="3600" dirty="0"/>
          </a:p>
        </p:txBody>
      </p:sp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2507467840"/>
              </p:ext>
            </p:extLst>
          </p:nvPr>
        </p:nvGraphicFramePr>
        <p:xfrm>
          <a:off x="9057533" y="1895594"/>
          <a:ext cx="16256000" cy="1144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הזיקות בין המערכת האיו&quot;שית והרצועתית"/>
          <p:cNvSpPr txBox="1">
            <a:spLocks noGrp="1"/>
          </p:cNvSpPr>
          <p:nvPr>
            <p:ph type="title" idx="4294967295"/>
          </p:nvPr>
        </p:nvSpPr>
        <p:spPr>
          <a:xfrm>
            <a:off x="-161777" y="-809526"/>
            <a:ext cx="24707553" cy="3927376"/>
          </a:xfrm>
          <a:prstGeom prst="rect">
            <a:avLst/>
          </a:prstGeom>
        </p:spPr>
        <p:txBody>
          <a:bodyPr anchor="ctr"/>
          <a:lstStyle>
            <a:lvl1pPr algn="ctr" rtl="1">
              <a:spcBef>
                <a:spcPts val="0"/>
              </a:spcBef>
              <a:defRPr sz="78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t>הזיקות בין המערכת האיו"שית והרצועתית</a:t>
            </a:r>
          </a:p>
        </p:txBody>
      </p:sp>
      <p:pic>
        <p:nvPicPr>
          <p:cNvPr id="439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8812" y="1903065"/>
            <a:ext cx="13145742" cy="101601"/>
          </a:xfrm>
          <a:prstGeom prst="rect">
            <a:avLst/>
          </a:prstGeom>
        </p:spPr>
      </p:pic>
      <p:grpSp>
        <p:nvGrpSpPr>
          <p:cNvPr id="443" name="Group"/>
          <p:cNvGrpSpPr/>
          <p:nvPr/>
        </p:nvGrpSpPr>
        <p:grpSpPr>
          <a:xfrm>
            <a:off x="17732274" y="4873345"/>
            <a:ext cx="5819088" cy="5819088"/>
            <a:chOff x="0" y="0"/>
            <a:chExt cx="5819087" cy="5819087"/>
          </a:xfrm>
        </p:grpSpPr>
        <p:sp>
          <p:nvSpPr>
            <p:cNvPr id="441" name="Circle"/>
            <p:cNvSpPr/>
            <p:nvPr/>
          </p:nvSpPr>
          <p:spPr>
            <a:xfrm>
              <a:off x="0" y="0"/>
              <a:ext cx="5819088" cy="58190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40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pic>
          <p:nvPicPr>
            <p:cNvPr id="44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6491" y="206324"/>
              <a:ext cx="4586104" cy="50256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4" name="fatahlogo.png" descr="fatah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2999" y="4616770"/>
            <a:ext cx="5819088" cy="6359659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ניסיונות חמאס לעודד פיגועים באיו״ש - התגברות הפח״ע וערעור מעמד הרשות"/>
          <p:cNvSpPr txBox="1"/>
          <p:nvPr/>
        </p:nvSpPr>
        <p:spPr>
          <a:xfrm>
            <a:off x="9149672" y="9291232"/>
            <a:ext cx="6084657" cy="767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 rtl="1">
              <a:lnSpc>
                <a:spcPct val="80000"/>
              </a:lnSpc>
              <a:defRPr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endParaRPr sz="5400" dirty="0"/>
          </a:p>
        </p:txBody>
      </p:sp>
      <p:sp>
        <p:nvSpPr>
          <p:cNvPr id="2" name="מלבן 1"/>
          <p:cNvSpPr/>
          <p:nvPr/>
        </p:nvSpPr>
        <p:spPr>
          <a:xfrm>
            <a:off x="8459347" y="6521732"/>
            <a:ext cx="677498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he-IL" sz="4800" b="1" dirty="0" smtClean="0">
                <a:solidFill>
                  <a:srgbClr val="FFFFFF"/>
                </a:solidFill>
              </a:rPr>
              <a:t>בחירות?</a:t>
            </a:r>
          </a:p>
          <a:p>
            <a:pPr algn="ctr" rtl="1">
              <a:spcBef>
                <a:spcPts val="600"/>
              </a:spcBef>
            </a:pPr>
            <a:r>
              <a:rPr lang="he-IL" sz="4800" b="1" dirty="0" smtClean="0">
                <a:solidFill>
                  <a:srgbClr val="FFFFFF"/>
                </a:solidFill>
              </a:rPr>
              <a:t>משבר </a:t>
            </a:r>
            <a:r>
              <a:rPr lang="he-IL" sz="4800" b="1" dirty="0">
                <a:solidFill>
                  <a:srgbClr val="FFFFFF"/>
                </a:solidFill>
              </a:rPr>
              <a:t>עמוק בתהליך </a:t>
            </a:r>
            <a:r>
              <a:rPr lang="he-IL" sz="4800" b="1" dirty="0" smtClean="0">
                <a:solidFill>
                  <a:srgbClr val="FFFFFF"/>
                </a:solidFill>
              </a:rPr>
              <a:t>בפיוס</a:t>
            </a:r>
          </a:p>
        </p:txBody>
      </p:sp>
      <p:sp>
        <p:nvSpPr>
          <p:cNvPr id="3" name="מלבן 2"/>
          <p:cNvSpPr/>
          <p:nvPr/>
        </p:nvSpPr>
        <p:spPr>
          <a:xfrm>
            <a:off x="6931773" y="4107594"/>
            <a:ext cx="10148932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2800" b="1" cap="all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he-IL" sz="4800" b="1" dirty="0" smtClean="0">
                <a:solidFill>
                  <a:srgbClr val="FFFFFF"/>
                </a:solidFill>
              </a:rPr>
              <a:t>השלכות מהלכי ההרגעה ברצועה על </a:t>
            </a:r>
            <a:r>
              <a:rPr lang="he-IL" sz="4800" b="1" dirty="0" err="1" smtClean="0">
                <a:solidFill>
                  <a:srgbClr val="FFFFFF"/>
                </a:solidFill>
              </a:rPr>
              <a:t>איו"ש</a:t>
            </a:r>
            <a:endParaRPr lang="he-IL" sz="4800" b="1" dirty="0" smtClean="0">
              <a:solidFill>
                <a:srgbClr val="FFFFFF"/>
              </a:solidFill>
            </a:endParaRPr>
          </a:p>
          <a:p>
            <a:pPr algn="ctr" rtl="1">
              <a:lnSpc>
                <a:spcPct val="80000"/>
              </a:lnSpc>
              <a:spcBef>
                <a:spcPts val="0"/>
              </a:spcBef>
              <a:defRPr sz="2800" b="1" cap="all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he-IL" sz="4000" b="1" dirty="0" smtClean="0">
                <a:solidFill>
                  <a:srgbClr val="FFFFFF"/>
                </a:solidFill>
              </a:rPr>
              <a:t>("צדיק ורע לו, רשע וטוב לו")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264540" y="9406769"/>
            <a:ext cx="9164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800" b="1" dirty="0">
                <a:solidFill>
                  <a:srgbClr val="FFFFFF"/>
                </a:solidFill>
              </a:rPr>
              <a:t>התגברות סנקציות אבו מאזן - התערערות יציבות </a:t>
            </a:r>
            <a:r>
              <a:rPr lang="he-IL" sz="4800" b="1" dirty="0" smtClean="0">
                <a:solidFill>
                  <a:srgbClr val="FFFFFF"/>
                </a:solidFill>
              </a:rPr>
              <a:t>אזרחית</a:t>
            </a:r>
            <a:endParaRPr lang="he-IL" sz="4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"/>
          <p:cNvSpPr/>
          <p:nvPr/>
        </p:nvSpPr>
        <p:spPr>
          <a:xfrm>
            <a:off x="-8466" y="12176786"/>
            <a:ext cx="24400933" cy="1547681"/>
          </a:xfrm>
          <a:prstGeom prst="rect">
            <a:avLst/>
          </a:prstGeom>
          <a:solidFill>
            <a:srgbClr val="69A2D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83" name="הזירה הפנימית בין ״היום שאחרי״ לבחירות"/>
          <p:cNvSpPr txBox="1">
            <a:spLocks noGrp="1"/>
          </p:cNvSpPr>
          <p:nvPr>
            <p:ph type="title"/>
          </p:nvPr>
        </p:nvSpPr>
        <p:spPr>
          <a:xfrm>
            <a:off x="-2019962" y="668866"/>
            <a:ext cx="22133191" cy="4521201"/>
          </a:xfrm>
          <a:prstGeom prst="rect">
            <a:avLst/>
          </a:prstGeom>
        </p:spPr>
        <p:txBody>
          <a:bodyPr/>
          <a:lstStyle>
            <a:lvl1pPr defTabSz="584200">
              <a:defRPr sz="76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t>הזירה הפנימית בין ״היום שאחרי״ לבחירות</a:t>
            </a:r>
          </a:p>
        </p:txBody>
      </p:sp>
      <p:pic>
        <p:nvPicPr>
          <p:cNvPr id="384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7966" y="2001230"/>
            <a:ext cx="15561345" cy="101601"/>
          </a:xfrm>
          <a:prstGeom prst="rect">
            <a:avLst/>
          </a:prstGeom>
        </p:spPr>
      </p:pic>
      <p:sp>
        <p:nvSpPr>
          <p:cNvPr id="386" name="Circle"/>
          <p:cNvSpPr/>
          <p:nvPr/>
        </p:nvSpPr>
        <p:spPr>
          <a:xfrm>
            <a:off x="9177783" y="4461933"/>
            <a:ext cx="6028434" cy="6028433"/>
          </a:xfrm>
          <a:prstGeom prst="ellipse">
            <a:avLst/>
          </a:prstGeom>
          <a:solidFill>
            <a:srgbClr val="56A3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400"/>
          </a:p>
        </p:txBody>
      </p:sp>
      <p:sp>
        <p:nvSpPr>
          <p:cNvPr id="387" name="Line"/>
          <p:cNvSpPr/>
          <p:nvPr/>
        </p:nvSpPr>
        <p:spPr>
          <a:xfrm flipH="1" flipV="1">
            <a:off x="9177307" y="7476149"/>
            <a:ext cx="6029386" cy="1"/>
          </a:xfrm>
          <a:prstGeom prst="line">
            <a:avLst/>
          </a:prstGeom>
          <a:ln w="152400">
            <a:solidFill>
              <a:srgbClr val="222222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 sz="4400"/>
          </a:p>
        </p:txBody>
      </p:sp>
      <p:sp>
        <p:nvSpPr>
          <p:cNvPr id="388" name="Line"/>
          <p:cNvSpPr/>
          <p:nvPr/>
        </p:nvSpPr>
        <p:spPr>
          <a:xfrm flipV="1">
            <a:off x="12192000" y="4461457"/>
            <a:ext cx="1" cy="6029386"/>
          </a:xfrm>
          <a:prstGeom prst="line">
            <a:avLst/>
          </a:prstGeom>
          <a:ln w="152400">
            <a:solidFill>
              <a:srgbClr val="222222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 sz="4400"/>
          </a:p>
        </p:txBody>
      </p:sp>
      <p:sp>
        <p:nvSpPr>
          <p:cNvPr id="389" name="מחנה רג'וב"/>
          <p:cNvSpPr txBox="1"/>
          <p:nvPr/>
        </p:nvSpPr>
        <p:spPr>
          <a:xfrm>
            <a:off x="12598498" y="5758948"/>
            <a:ext cx="182222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 rtl="1">
              <a:spcBef>
                <a:spcPts val="0"/>
              </a:spcBef>
              <a:defRPr sz="34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600"/>
              <a:t>מחנה רג'וב</a:t>
            </a:r>
          </a:p>
        </p:txBody>
      </p:sp>
      <p:sp>
        <p:nvSpPr>
          <p:cNvPr id="390" name="מחנה דחלאן"/>
          <p:cNvSpPr txBox="1"/>
          <p:nvPr/>
        </p:nvSpPr>
        <p:spPr>
          <a:xfrm>
            <a:off x="12846287" y="8035110"/>
            <a:ext cx="132665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 rtl="1">
              <a:spcBef>
                <a:spcPts val="0"/>
              </a:spcBef>
              <a:defRPr sz="34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600"/>
              <a:t>מחנה דחלאן</a:t>
            </a:r>
          </a:p>
        </p:txBody>
      </p:sp>
      <p:sp>
        <p:nvSpPr>
          <p:cNvPr id="391" name="מחנה פרג'-אלעאלול-אלשיך"/>
          <p:cNvSpPr txBox="1"/>
          <p:nvPr/>
        </p:nvSpPr>
        <p:spPr>
          <a:xfrm>
            <a:off x="9761606" y="5276426"/>
            <a:ext cx="2629960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 rtl="1">
              <a:spcBef>
                <a:spcPts val="0"/>
              </a:spcBef>
              <a:defRPr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200" dirty="0" err="1"/>
              <a:t>מחנה</a:t>
            </a:r>
            <a:r>
              <a:rPr sz="3200" dirty="0"/>
              <a:t> </a:t>
            </a:r>
            <a:r>
              <a:rPr sz="3200" dirty="0" err="1"/>
              <a:t>פרג</a:t>
            </a:r>
            <a:r>
              <a:rPr sz="3200" dirty="0"/>
              <a:t>'-</a:t>
            </a:r>
            <a:r>
              <a:rPr sz="3200" dirty="0" err="1"/>
              <a:t>אלעאלול</a:t>
            </a:r>
            <a:r>
              <a:rPr sz="3200" dirty="0"/>
              <a:t>-</a:t>
            </a:r>
            <a:r>
              <a:rPr sz="3200" dirty="0" err="1"/>
              <a:t>אלשיך</a:t>
            </a:r>
            <a:endParaRPr sz="3200" dirty="0"/>
          </a:p>
        </p:txBody>
      </p:sp>
      <p:sp>
        <p:nvSpPr>
          <p:cNvPr id="392" name="מחנה ברע'ותי"/>
          <p:cNvSpPr txBox="1"/>
          <p:nvPr/>
        </p:nvSpPr>
        <p:spPr>
          <a:xfrm>
            <a:off x="10132634" y="8035110"/>
            <a:ext cx="165286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 rtl="1">
              <a:spcBef>
                <a:spcPts val="0"/>
              </a:spcBef>
              <a:defRPr sz="34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600"/>
              <a:t>מחנה ברע'ותי</a:t>
            </a:r>
          </a:p>
        </p:txBody>
      </p:sp>
      <p:sp>
        <p:nvSpPr>
          <p:cNvPr id="393" name="Line"/>
          <p:cNvSpPr/>
          <p:nvPr/>
        </p:nvSpPr>
        <p:spPr>
          <a:xfrm flipV="1">
            <a:off x="15051653" y="4568376"/>
            <a:ext cx="1834314" cy="1428295"/>
          </a:xfrm>
          <a:prstGeom prst="line">
            <a:avLst/>
          </a:prstGeom>
          <a:ln w="165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94" name="הצליח להכניס את אנשיו לעמדות מפתח במוסדות פתח והרשות והוא משמר בסיסי כוח בבמ&quot;ס"/>
          <p:cNvSpPr txBox="1"/>
          <p:nvPr/>
        </p:nvSpPr>
        <p:spPr>
          <a:xfrm>
            <a:off x="16754417" y="3179233"/>
            <a:ext cx="6028434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ctr" defTabSz="1422400" rtl="1">
              <a:lnSpc>
                <a:spcPct val="90000"/>
              </a:lnSpc>
              <a:spcBef>
                <a:spcPts val="300"/>
              </a:spcBef>
              <a:defRPr sz="34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t>הצליח להכניס את אנשיו לעמדות מפתח במוסדות פתח והרשות והוא משמר בסיסי כוח בבמ"ס</a:t>
            </a:r>
          </a:p>
        </p:txBody>
      </p:sp>
      <p:sp>
        <p:nvSpPr>
          <p:cNvPr id="395" name="Line"/>
          <p:cNvSpPr/>
          <p:nvPr/>
        </p:nvSpPr>
        <p:spPr>
          <a:xfrm>
            <a:off x="15251967" y="8551950"/>
            <a:ext cx="2267318" cy="513811"/>
          </a:xfrm>
          <a:prstGeom prst="line">
            <a:avLst/>
          </a:prstGeom>
          <a:ln w="165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96" name="מחזק מעמדו ברצועה ונהנה מתמיכה מסוימת במחנות הפליטים באיו&quot;ש, חרף הרחקת נאמניו מעמדות מפתח בפתח"/>
          <p:cNvSpPr txBox="1"/>
          <p:nvPr/>
        </p:nvSpPr>
        <p:spPr>
          <a:xfrm>
            <a:off x="17546792" y="8095191"/>
            <a:ext cx="6028433" cy="221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ctr" defTabSz="1422400" rtl="1">
              <a:lnSpc>
                <a:spcPct val="90000"/>
              </a:lnSpc>
              <a:spcBef>
                <a:spcPts val="300"/>
              </a:spcBef>
              <a:defRPr sz="34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t>מחזק מעמדו ברצועה ונהנה מתמיכה מסוימת במחנות הפליטים באיו"ש, חרף הרחקת נאמניו מעמדות מפתח בפתח</a:t>
            </a:r>
          </a:p>
        </p:txBody>
      </p:sp>
      <p:sp>
        <p:nvSpPr>
          <p:cNvPr id="397" name="Line"/>
          <p:cNvSpPr/>
          <p:nvPr/>
        </p:nvSpPr>
        <p:spPr>
          <a:xfrm flipH="1" flipV="1">
            <a:off x="7498033" y="4568376"/>
            <a:ext cx="1834314" cy="1428295"/>
          </a:xfrm>
          <a:prstGeom prst="line">
            <a:avLst/>
          </a:prstGeom>
          <a:ln w="165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98" name="Line"/>
          <p:cNvSpPr/>
          <p:nvPr/>
        </p:nvSpPr>
        <p:spPr>
          <a:xfrm flipH="1">
            <a:off x="6786286" y="8551950"/>
            <a:ext cx="2267318" cy="513811"/>
          </a:xfrm>
          <a:prstGeom prst="line">
            <a:avLst/>
          </a:prstGeom>
          <a:ln w="165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99" name="נהנה מקרבה למוקדי קבלת ההחלטות ברשות ומהשפעה על אבו מאזן. אשתיה – &quot;סוס שחור&quot;?"/>
          <p:cNvSpPr txBox="1"/>
          <p:nvPr/>
        </p:nvSpPr>
        <p:spPr>
          <a:xfrm>
            <a:off x="1342091" y="3387724"/>
            <a:ext cx="6028434" cy="221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ctr" defTabSz="1422400" rtl="1">
              <a:lnSpc>
                <a:spcPct val="90000"/>
              </a:lnSpc>
              <a:spcBef>
                <a:spcPts val="300"/>
              </a:spcBef>
              <a:defRPr sz="34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t>נהנה מקרבה למוקדי קבלת ההחלטות ברשות ומהשפעה על אבו מאזן.</a:t>
            </a:r>
            <a:br/>
            <a:r>
              <a:t>אשתיה – "סוס שחור"?</a:t>
            </a:r>
          </a:p>
        </p:txBody>
      </p:sp>
      <p:sp>
        <p:nvSpPr>
          <p:cNvPr id="400" name="מעמדו בכלא נפגע ומקורביו הורחקו ממוקדי קבלת ההחלטות.…"/>
          <p:cNvSpPr txBox="1"/>
          <p:nvPr/>
        </p:nvSpPr>
        <p:spPr>
          <a:xfrm>
            <a:off x="1126051" y="7815157"/>
            <a:ext cx="6028434" cy="2776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ctr" defTabSz="1422400" rtl="1">
              <a:lnSpc>
                <a:spcPct val="90000"/>
              </a:lnSpc>
              <a:spcBef>
                <a:spcPts val="300"/>
              </a:spcBef>
              <a:defRPr sz="34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t>מעמדו בכלא נפגע ומקורביו הורחקו ממוקדי קבלת ההחלטות.</a:t>
            </a:r>
          </a:p>
          <a:p>
            <a:pPr lvl="1" indent="0" algn="ctr" defTabSz="1422400" rtl="1">
              <a:lnSpc>
                <a:spcPct val="90000"/>
              </a:lnSpc>
              <a:spcBef>
                <a:spcPts val="300"/>
              </a:spcBef>
              <a:defRPr sz="34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t>"הילת האסיר" מאפשרת לו להמשיך ליהנות מתמיכה ציבורית עקבית בסקרים</a:t>
            </a:r>
          </a:p>
        </p:txBody>
      </p:sp>
      <p:sp>
        <p:nvSpPr>
          <p:cNvPr id="401" name="*אשתיה"/>
          <p:cNvSpPr txBox="1"/>
          <p:nvPr/>
        </p:nvSpPr>
        <p:spPr>
          <a:xfrm>
            <a:off x="8763919" y="6790349"/>
            <a:ext cx="262996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 rtl="1">
              <a:spcBef>
                <a:spcPts val="0"/>
              </a:spcBef>
              <a:defRPr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t>*אשתיה</a:t>
            </a:r>
          </a:p>
        </p:txBody>
      </p:sp>
      <p:sp>
        <p:nvSpPr>
          <p:cNvPr id="402" name="נמשכת ההמתנה האקטיבית של כלל השחקנים להתעצבות מחודשת של המערכת הרשותית - אם באמצעות בחירות ואם בעקבות &quot;היעלמות&quot; אבו מאזן. כלל הגורמים ימשיכו לפעול &quot;לשיפור עמדות&quot; אך מבלי לאתגר את שליטת אבו מאזן."/>
          <p:cNvSpPr txBox="1"/>
          <p:nvPr/>
        </p:nvSpPr>
        <p:spPr>
          <a:xfrm>
            <a:off x="2094060" y="12297906"/>
            <a:ext cx="2086633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32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600" dirty="0" err="1"/>
              <a:t>נמשכת</a:t>
            </a:r>
            <a:r>
              <a:rPr sz="3600" dirty="0"/>
              <a:t> </a:t>
            </a:r>
            <a:r>
              <a:rPr sz="3600" dirty="0" err="1"/>
              <a:t>ההמתנה</a:t>
            </a:r>
            <a:r>
              <a:rPr sz="3600" dirty="0"/>
              <a:t> </a:t>
            </a:r>
            <a:r>
              <a:rPr sz="3600" dirty="0" err="1"/>
              <a:t>האקטיבית</a:t>
            </a:r>
            <a:r>
              <a:rPr sz="3600" dirty="0"/>
              <a:t> </a:t>
            </a:r>
            <a:r>
              <a:rPr sz="3600" dirty="0" err="1"/>
              <a:t>של</a:t>
            </a:r>
            <a:r>
              <a:rPr sz="3600" dirty="0"/>
              <a:t> </a:t>
            </a:r>
            <a:r>
              <a:rPr sz="3600" dirty="0" err="1"/>
              <a:t>כלל</a:t>
            </a:r>
            <a:r>
              <a:rPr sz="3600" dirty="0"/>
              <a:t> </a:t>
            </a:r>
            <a:r>
              <a:rPr sz="3600" dirty="0" err="1"/>
              <a:t>השחקנים</a:t>
            </a:r>
            <a:r>
              <a:rPr sz="3600" dirty="0"/>
              <a:t> </a:t>
            </a:r>
            <a:r>
              <a:rPr sz="3600" dirty="0" err="1"/>
              <a:t>להתעצבות</a:t>
            </a:r>
            <a:r>
              <a:rPr sz="3600" dirty="0"/>
              <a:t> </a:t>
            </a:r>
            <a:r>
              <a:rPr sz="3600" dirty="0" err="1"/>
              <a:t>מחודשת</a:t>
            </a:r>
            <a:r>
              <a:rPr sz="3600" dirty="0"/>
              <a:t> </a:t>
            </a:r>
            <a:r>
              <a:rPr sz="3600" dirty="0" err="1"/>
              <a:t>של</a:t>
            </a:r>
            <a:r>
              <a:rPr sz="3600" dirty="0"/>
              <a:t> </a:t>
            </a:r>
            <a:r>
              <a:rPr sz="3600" dirty="0" err="1"/>
              <a:t>המערכת</a:t>
            </a:r>
            <a:r>
              <a:rPr sz="3600" dirty="0"/>
              <a:t> </a:t>
            </a:r>
            <a:r>
              <a:rPr sz="3600" dirty="0" err="1"/>
              <a:t>הרשותית</a:t>
            </a:r>
            <a:r>
              <a:rPr sz="3600" dirty="0"/>
              <a:t> - </a:t>
            </a:r>
            <a:r>
              <a:rPr sz="3600" dirty="0" err="1"/>
              <a:t>אם</a:t>
            </a:r>
            <a:r>
              <a:rPr sz="3600" dirty="0"/>
              <a:t> </a:t>
            </a:r>
            <a:r>
              <a:rPr sz="3600" dirty="0" err="1"/>
              <a:t>באמצעות</a:t>
            </a:r>
            <a:r>
              <a:rPr sz="3600" dirty="0"/>
              <a:t> </a:t>
            </a:r>
            <a:r>
              <a:rPr sz="3600" dirty="0" err="1"/>
              <a:t>בחירות</a:t>
            </a:r>
            <a:r>
              <a:rPr sz="3600" dirty="0"/>
              <a:t> </a:t>
            </a:r>
            <a:r>
              <a:rPr sz="3600" dirty="0" err="1"/>
              <a:t>ואם</a:t>
            </a:r>
            <a:r>
              <a:rPr sz="3600" dirty="0"/>
              <a:t> </a:t>
            </a:r>
            <a:r>
              <a:rPr sz="3600" dirty="0" err="1"/>
              <a:t>בעקבות</a:t>
            </a:r>
            <a:r>
              <a:rPr sz="3600" dirty="0"/>
              <a:t> "</a:t>
            </a:r>
            <a:r>
              <a:rPr sz="3600" dirty="0" err="1"/>
              <a:t>היעלמות</a:t>
            </a:r>
            <a:r>
              <a:rPr sz="3600" dirty="0"/>
              <a:t>" </a:t>
            </a:r>
            <a:r>
              <a:rPr sz="3600" dirty="0" err="1"/>
              <a:t>אבו</a:t>
            </a:r>
            <a:r>
              <a:rPr sz="3600" dirty="0"/>
              <a:t> </a:t>
            </a:r>
            <a:r>
              <a:rPr sz="3600" dirty="0" err="1"/>
              <a:t>מאזן</a:t>
            </a:r>
            <a:r>
              <a:rPr sz="3600" dirty="0"/>
              <a:t>. </a:t>
            </a:r>
            <a:r>
              <a:rPr sz="3600" dirty="0" err="1"/>
              <a:t>כלל</a:t>
            </a:r>
            <a:r>
              <a:rPr sz="3600" dirty="0"/>
              <a:t> </a:t>
            </a:r>
            <a:r>
              <a:rPr sz="3600" dirty="0" err="1"/>
              <a:t>הגורמים</a:t>
            </a:r>
            <a:r>
              <a:rPr sz="3600" dirty="0"/>
              <a:t> </a:t>
            </a:r>
            <a:r>
              <a:rPr sz="3600" dirty="0" err="1"/>
              <a:t>ימשיכו</a:t>
            </a:r>
            <a:r>
              <a:rPr sz="3600" dirty="0"/>
              <a:t> </a:t>
            </a:r>
            <a:r>
              <a:rPr sz="3600" dirty="0" err="1"/>
              <a:t>לפעול</a:t>
            </a:r>
            <a:r>
              <a:rPr sz="3600" dirty="0"/>
              <a:t> "</a:t>
            </a:r>
            <a:r>
              <a:rPr sz="3600" dirty="0" err="1"/>
              <a:t>לשיפור</a:t>
            </a:r>
            <a:r>
              <a:rPr sz="3600" dirty="0"/>
              <a:t> </a:t>
            </a:r>
            <a:r>
              <a:rPr sz="3600" dirty="0" err="1"/>
              <a:t>עמדות</a:t>
            </a:r>
            <a:r>
              <a:rPr sz="3600" dirty="0"/>
              <a:t>" </a:t>
            </a:r>
            <a:r>
              <a:rPr sz="3600" dirty="0" err="1"/>
              <a:t>אך</a:t>
            </a:r>
            <a:r>
              <a:rPr sz="3600" dirty="0"/>
              <a:t> </a:t>
            </a:r>
            <a:r>
              <a:rPr sz="3600" dirty="0" err="1"/>
              <a:t>מבלי</a:t>
            </a:r>
            <a:r>
              <a:rPr sz="3600" dirty="0"/>
              <a:t> </a:t>
            </a:r>
            <a:r>
              <a:rPr sz="3600" dirty="0" err="1"/>
              <a:t>לאתגר</a:t>
            </a:r>
            <a:r>
              <a:rPr sz="3600" dirty="0"/>
              <a:t> </a:t>
            </a:r>
            <a:r>
              <a:rPr sz="3600" dirty="0" err="1"/>
              <a:t>את</a:t>
            </a:r>
            <a:r>
              <a:rPr sz="3600" dirty="0"/>
              <a:t> </a:t>
            </a:r>
            <a:r>
              <a:rPr sz="3600" dirty="0" err="1"/>
              <a:t>שליטת</a:t>
            </a:r>
            <a:r>
              <a:rPr sz="3600" dirty="0"/>
              <a:t> </a:t>
            </a:r>
            <a:r>
              <a:rPr sz="3600" dirty="0" err="1"/>
              <a:t>אבו</a:t>
            </a:r>
            <a:r>
              <a:rPr sz="3600" dirty="0"/>
              <a:t> </a:t>
            </a:r>
            <a:r>
              <a:rPr sz="3600" dirty="0" err="1" smtClean="0"/>
              <a:t>מאזן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מגמות בציבור האיו״שי"/>
          <p:cNvSpPr txBox="1">
            <a:spLocks noGrp="1"/>
          </p:cNvSpPr>
          <p:nvPr>
            <p:ph type="title"/>
          </p:nvPr>
        </p:nvSpPr>
        <p:spPr>
          <a:xfrm>
            <a:off x="5630905" y="542832"/>
            <a:ext cx="13106479" cy="1671030"/>
          </a:xfrm>
          <a:prstGeom prst="rect">
            <a:avLst/>
          </a:prstGeom>
        </p:spPr>
        <p:txBody>
          <a:bodyPr/>
          <a:lstStyle>
            <a:lvl1pPr defTabSz="584200">
              <a:defRPr sz="101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/>
            <a:r>
              <a:rPr dirty="0" err="1"/>
              <a:t>מגמות</a:t>
            </a:r>
            <a:r>
              <a:rPr dirty="0"/>
              <a:t> </a:t>
            </a:r>
            <a:r>
              <a:rPr dirty="0" err="1"/>
              <a:t>בציבור</a:t>
            </a:r>
            <a:r>
              <a:rPr dirty="0"/>
              <a:t> </a:t>
            </a:r>
            <a:r>
              <a:rPr dirty="0" err="1"/>
              <a:t>האיו״שי</a:t>
            </a:r>
            <a:endParaRPr dirty="0"/>
          </a:p>
        </p:txBody>
      </p:sp>
      <p:pic>
        <p:nvPicPr>
          <p:cNvPr id="508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2366" y="2052030"/>
            <a:ext cx="10883558" cy="101601"/>
          </a:xfrm>
          <a:prstGeom prst="rect">
            <a:avLst/>
          </a:prstGeom>
        </p:spPr>
      </p:pic>
      <p:grpSp>
        <p:nvGrpSpPr>
          <p:cNvPr id="512" name="Group"/>
          <p:cNvGrpSpPr/>
          <p:nvPr/>
        </p:nvGrpSpPr>
        <p:grpSpPr>
          <a:xfrm>
            <a:off x="1323895" y="2225709"/>
            <a:ext cx="3847195" cy="8373380"/>
            <a:chOff x="0" y="0"/>
            <a:chExt cx="3788692" cy="6597650"/>
          </a:xfrm>
        </p:grpSpPr>
        <p:sp>
          <p:nvSpPr>
            <p:cNvPr id="510" name="Shape"/>
            <p:cNvSpPr/>
            <p:nvPr/>
          </p:nvSpPr>
          <p:spPr>
            <a:xfrm>
              <a:off x="0" y="0"/>
              <a:ext cx="3788692" cy="6597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defTabSz="9144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11" name="image76.jpeg" descr="image76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873" t="8000" r="37265" b="60769"/>
            <a:stretch>
              <a:fillRect/>
            </a:stretch>
          </p:blipFill>
          <p:spPr>
            <a:xfrm>
              <a:off x="-1" y="0"/>
              <a:ext cx="3788570" cy="659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</p:pic>
      </p:grpSp>
      <p:grpSp>
        <p:nvGrpSpPr>
          <p:cNvPr id="532" name="Group"/>
          <p:cNvGrpSpPr/>
          <p:nvPr/>
        </p:nvGrpSpPr>
        <p:grpSpPr>
          <a:xfrm>
            <a:off x="3247429" y="3040648"/>
            <a:ext cx="18130914" cy="9419870"/>
            <a:chOff x="1704453" y="0"/>
            <a:chExt cx="18130912" cy="9419868"/>
          </a:xfrm>
        </p:grpSpPr>
        <p:sp>
          <p:nvSpPr>
            <p:cNvPr id="513" name="Group"/>
            <p:cNvSpPr txBox="1"/>
            <p:nvPr/>
          </p:nvSpPr>
          <p:spPr>
            <a:xfrm>
              <a:off x="1704453" y="8445331"/>
              <a:ext cx="18130912" cy="974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2859" tIns="22859" rIns="22859" bIns="22859" numCol="1" anchor="ctr">
              <a:noAutofit/>
            </a:bodyPr>
            <a:lstStyle>
              <a:lvl1pPr algn="ctr" defTabSz="914400" rtl="1">
                <a:spcBef>
                  <a:spcPts val="0"/>
                </a:spcBef>
                <a:defRPr b="1">
                  <a:solidFill>
                    <a:srgbClr val="56A3D5"/>
                  </a:solidFill>
                  <a:latin typeface="Assistant"/>
                  <a:ea typeface="Assistant"/>
                  <a:cs typeface="Assistant"/>
                  <a:sym typeface="Assistant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הגישה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הפרגמטית-אינדיבידואליסטית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המיקוד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במרקם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/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איכות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החיים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הניכור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מול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ההנהגה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והניתוק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הגובר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מול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הרצועה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דוחקים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את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המאווים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הלאומיים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לשוליים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ומקטינים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את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הסבירות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להתפרצות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עממית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רחבה</a:t>
              </a:r>
              <a:r>
                <a:rPr sz="4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.</a:t>
              </a:r>
            </a:p>
          </p:txBody>
        </p:sp>
        <p:grpSp>
          <p:nvGrpSpPr>
            <p:cNvPr id="516" name="Group"/>
            <p:cNvGrpSpPr/>
            <p:nvPr/>
          </p:nvGrpSpPr>
          <p:grpSpPr>
            <a:xfrm>
              <a:off x="11087398" y="0"/>
              <a:ext cx="5624398" cy="2012371"/>
              <a:chOff x="0" y="0"/>
              <a:chExt cx="5624396" cy="2012370"/>
            </a:xfrm>
          </p:grpSpPr>
          <p:sp>
            <p:nvSpPr>
              <p:cNvPr id="514" name="Rectangle"/>
              <p:cNvSpPr/>
              <p:nvPr/>
            </p:nvSpPr>
            <p:spPr>
              <a:xfrm>
                <a:off x="-1" y="-1"/>
                <a:ext cx="5624398" cy="2012372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spcBef>
                    <a:spcPts val="0"/>
                  </a:spcBef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800"/>
              </a:p>
            </p:txBody>
          </p:sp>
          <p:sp>
            <p:nvSpPr>
              <p:cNvPr id="515" name="ניכור מול ההנהגה,…"/>
              <p:cNvSpPr txBox="1"/>
              <p:nvPr/>
            </p:nvSpPr>
            <p:spPr>
              <a:xfrm>
                <a:off x="-1" y="484921"/>
                <a:ext cx="5624398" cy="10425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 rtl="1">
                  <a:spcBef>
                    <a:spcPts val="0"/>
                  </a:spcBef>
                  <a:defRPr sz="31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pPr>
                <a:r>
                  <a:rPr sz="4000" dirty="0" err="1"/>
                  <a:t>ניכור</a:t>
                </a:r>
                <a:r>
                  <a:rPr sz="4000" dirty="0"/>
                  <a:t> </a:t>
                </a:r>
                <a:r>
                  <a:rPr sz="4000" dirty="0" err="1"/>
                  <a:t>מול</a:t>
                </a:r>
                <a:r>
                  <a:rPr sz="4000" dirty="0"/>
                  <a:t> </a:t>
                </a:r>
                <a:r>
                  <a:rPr sz="4000" dirty="0" err="1"/>
                  <a:t>ההנהגה</a:t>
                </a:r>
                <a:r>
                  <a:rPr sz="4000" dirty="0"/>
                  <a:t>,</a:t>
                </a:r>
              </a:p>
              <a:p>
                <a:pPr algn="ctr" defTabSz="914400" rtl="1">
                  <a:spcBef>
                    <a:spcPts val="0"/>
                  </a:spcBef>
                  <a:defRPr sz="31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pPr>
                <a:r>
                  <a:rPr sz="4000" dirty="0" err="1"/>
                  <a:t>הנתפסת</a:t>
                </a:r>
                <a:r>
                  <a:rPr sz="4000" dirty="0"/>
                  <a:t> </a:t>
                </a:r>
                <a:r>
                  <a:rPr sz="4000" dirty="0" err="1"/>
                  <a:t>כמושחתת</a:t>
                </a:r>
                <a:r>
                  <a:rPr sz="4000" dirty="0"/>
                  <a:t> </a:t>
                </a:r>
                <a:r>
                  <a:rPr sz="4000" dirty="0" err="1"/>
                  <a:t>ומסואבת</a:t>
                </a:r>
                <a:endParaRPr sz="4000" dirty="0"/>
              </a:p>
            </p:txBody>
          </p:sp>
        </p:grpSp>
        <p:grpSp>
          <p:nvGrpSpPr>
            <p:cNvPr id="519" name="Group"/>
            <p:cNvGrpSpPr/>
            <p:nvPr/>
          </p:nvGrpSpPr>
          <p:grpSpPr>
            <a:xfrm>
              <a:off x="11087398" y="2352096"/>
              <a:ext cx="5624398" cy="2002137"/>
              <a:chOff x="0" y="0"/>
              <a:chExt cx="5624396" cy="2002135"/>
            </a:xfrm>
          </p:grpSpPr>
          <p:sp>
            <p:nvSpPr>
              <p:cNvPr id="517" name="Rectangle"/>
              <p:cNvSpPr/>
              <p:nvPr/>
            </p:nvSpPr>
            <p:spPr>
              <a:xfrm>
                <a:off x="-1" y="0"/>
                <a:ext cx="5624398" cy="2002136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lnSpc>
                    <a:spcPct val="90000"/>
                  </a:lnSpc>
                  <a:spcBef>
                    <a:spcPts val="0"/>
                  </a:spcBef>
                  <a:defRPr sz="37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pPr>
                <a:endParaRPr sz="4800"/>
              </a:p>
            </p:txBody>
          </p:sp>
          <p:sp>
            <p:nvSpPr>
              <p:cNvPr id="518" name="תמיכה עקרונית בלעומתיות מול ישראל ללא נכונות לשלם המחיר הכרוך בה"/>
              <p:cNvSpPr txBox="1"/>
              <p:nvPr/>
            </p:nvSpPr>
            <p:spPr>
              <a:xfrm>
                <a:off x="-1" y="298495"/>
                <a:ext cx="5624398" cy="14051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457200" rtl="1">
                  <a:lnSpc>
                    <a:spcPct val="90000"/>
                  </a:lnSpc>
                  <a:spcBef>
                    <a:spcPts val="0"/>
                  </a:spcBef>
                  <a:defRPr sz="31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r>
                  <a:rPr sz="4000"/>
                  <a:t>תמיכה עקרונית בלעומתיות מול ישראל ללא נכונות לשלם המחיר הכרוך בה</a:t>
                </a:r>
              </a:p>
            </p:txBody>
          </p:sp>
        </p:grpSp>
        <p:grpSp>
          <p:nvGrpSpPr>
            <p:cNvPr id="522" name="Group"/>
            <p:cNvGrpSpPr/>
            <p:nvPr/>
          </p:nvGrpSpPr>
          <p:grpSpPr>
            <a:xfrm>
              <a:off x="11087398" y="4693956"/>
              <a:ext cx="5624398" cy="2154275"/>
              <a:chOff x="0" y="0"/>
              <a:chExt cx="5624396" cy="2154273"/>
            </a:xfrm>
          </p:grpSpPr>
          <p:sp>
            <p:nvSpPr>
              <p:cNvPr id="520" name="Rectangle"/>
              <p:cNvSpPr/>
              <p:nvPr/>
            </p:nvSpPr>
            <p:spPr>
              <a:xfrm>
                <a:off x="-1" y="-1"/>
                <a:ext cx="5624398" cy="2154275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spcBef>
                    <a:spcPts val="0"/>
                  </a:spcBef>
                  <a:defRPr sz="2000">
                    <a:solidFill>
                      <a:srgbClr val="FFFFFF"/>
                    </a:solidFill>
                    <a:latin typeface="Segoe UI Semilight"/>
                    <a:ea typeface="Segoe UI Semilight"/>
                    <a:cs typeface="Segoe UI Semilight"/>
                    <a:sym typeface="Segoe UI Semilight"/>
                  </a:defRPr>
                </a:pPr>
                <a:endParaRPr sz="3200"/>
              </a:p>
            </p:txBody>
          </p:sp>
          <p:sp>
            <p:nvSpPr>
              <p:cNvPr id="521" name="אכזבה &quot;מבגידת&quot; העולם הערבי והפנמת מגמת הנורמליזציה"/>
              <p:cNvSpPr txBox="1"/>
              <p:nvPr/>
            </p:nvSpPr>
            <p:spPr>
              <a:xfrm>
                <a:off x="-1" y="555873"/>
                <a:ext cx="5624398" cy="10425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914400" rtl="1">
                  <a:spcBef>
                    <a:spcPts val="0"/>
                  </a:spcBef>
                  <a:defRPr sz="31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r>
                  <a:rPr sz="4000"/>
                  <a:t>אכזבה "מבגידת" העולם הערבי והפנמת מגמת הנורמליזציה</a:t>
                </a:r>
              </a:p>
            </p:txBody>
          </p:sp>
        </p:grpSp>
        <p:grpSp>
          <p:nvGrpSpPr>
            <p:cNvPr id="525" name="Group"/>
            <p:cNvGrpSpPr/>
            <p:nvPr/>
          </p:nvGrpSpPr>
          <p:grpSpPr>
            <a:xfrm>
              <a:off x="4565063" y="21541"/>
              <a:ext cx="5624398" cy="1961791"/>
              <a:chOff x="0" y="0"/>
              <a:chExt cx="5624396" cy="1961790"/>
            </a:xfrm>
          </p:grpSpPr>
          <p:sp>
            <p:nvSpPr>
              <p:cNvPr id="523" name="Rectangle"/>
              <p:cNvSpPr/>
              <p:nvPr/>
            </p:nvSpPr>
            <p:spPr>
              <a:xfrm>
                <a:off x="-1" y="-1"/>
                <a:ext cx="5624398" cy="1961792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spcBef>
                    <a:spcPts val="0"/>
                  </a:spcBef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800"/>
              </a:p>
            </p:txBody>
          </p:sp>
          <p:sp>
            <p:nvSpPr>
              <p:cNvPr id="524" name="מיקוד בשימור מרקם החיים, והעדפת היציבות בשטח על קידום המאבק הלאומי"/>
              <p:cNvSpPr txBox="1"/>
              <p:nvPr/>
            </p:nvSpPr>
            <p:spPr>
              <a:xfrm>
                <a:off x="-1" y="232995"/>
                <a:ext cx="5624398" cy="149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914400" rtl="1">
                  <a:spcBef>
                    <a:spcPts val="0"/>
                  </a:spcBef>
                  <a:defRPr sz="29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r>
                  <a:rPr sz="4000"/>
                  <a:t>מיקוד בשימור מרקם החיים, והעדפת היציבות בשטח על קידום המאבק הלאומי</a:t>
                </a:r>
              </a:p>
            </p:txBody>
          </p:sp>
        </p:grpSp>
        <p:grpSp>
          <p:nvGrpSpPr>
            <p:cNvPr id="528" name="Group"/>
            <p:cNvGrpSpPr/>
            <p:nvPr/>
          </p:nvGrpSpPr>
          <p:grpSpPr>
            <a:xfrm>
              <a:off x="4565063" y="2352096"/>
              <a:ext cx="5624398" cy="2002137"/>
              <a:chOff x="0" y="0"/>
              <a:chExt cx="5624397" cy="2002135"/>
            </a:xfrm>
          </p:grpSpPr>
          <p:sp>
            <p:nvSpPr>
              <p:cNvPr id="526" name="Rectangle"/>
              <p:cNvSpPr/>
              <p:nvPr/>
            </p:nvSpPr>
            <p:spPr>
              <a:xfrm>
                <a:off x="-1" y="0"/>
                <a:ext cx="5624398" cy="2002136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spcBef>
                    <a:spcPts val="0"/>
                  </a:spcBef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800"/>
              </a:p>
            </p:txBody>
          </p:sp>
          <p:sp>
            <p:nvSpPr>
              <p:cNvPr id="527" name="הדור הצעיר - דור אוסלו החצוי, &quot;זכרון טראומה קולקטיבי&quot; מוגבל"/>
              <p:cNvSpPr txBox="1"/>
              <p:nvPr/>
            </p:nvSpPr>
            <p:spPr>
              <a:xfrm>
                <a:off x="-1" y="429004"/>
                <a:ext cx="5624398" cy="124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914400" rtl="1">
                  <a:spcBef>
                    <a:spcPts val="0"/>
                  </a:spcBef>
                  <a:defRPr sz="31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r>
                  <a:rPr sz="4000" dirty="0" err="1"/>
                  <a:t>הדור</a:t>
                </a:r>
                <a:r>
                  <a:rPr sz="4000" dirty="0"/>
                  <a:t> </a:t>
                </a:r>
                <a:r>
                  <a:rPr sz="4000" dirty="0" err="1"/>
                  <a:t>הצעיר</a:t>
                </a:r>
                <a:r>
                  <a:rPr sz="4000" dirty="0"/>
                  <a:t> - דור </a:t>
                </a:r>
                <a:r>
                  <a:rPr sz="4000" dirty="0" err="1"/>
                  <a:t>אוסלו</a:t>
                </a:r>
                <a:r>
                  <a:rPr sz="4000" dirty="0"/>
                  <a:t> </a:t>
                </a:r>
                <a:r>
                  <a:rPr sz="4000" dirty="0" err="1"/>
                  <a:t>החצוי</a:t>
                </a:r>
                <a:r>
                  <a:rPr sz="4000" dirty="0"/>
                  <a:t>, "</a:t>
                </a:r>
                <a:r>
                  <a:rPr sz="4000" dirty="0" err="1"/>
                  <a:t>זכרון</a:t>
                </a:r>
                <a:r>
                  <a:rPr sz="4000" dirty="0"/>
                  <a:t> </a:t>
                </a:r>
                <a:r>
                  <a:rPr sz="4000" dirty="0" err="1"/>
                  <a:t>טראומה</a:t>
                </a:r>
                <a:r>
                  <a:rPr sz="4000" dirty="0"/>
                  <a:t> </a:t>
                </a:r>
                <a:r>
                  <a:rPr sz="4000" dirty="0" err="1"/>
                  <a:t>קולקטיבי</a:t>
                </a:r>
                <a:r>
                  <a:rPr sz="4000" dirty="0"/>
                  <a:t>" </a:t>
                </a:r>
                <a:r>
                  <a:rPr sz="4000" dirty="0" err="1"/>
                  <a:t>מוגבל</a:t>
                </a:r>
                <a:r>
                  <a:rPr sz="4000" dirty="0"/>
                  <a:t> </a:t>
                </a:r>
              </a:p>
            </p:txBody>
          </p:sp>
        </p:grpSp>
        <p:grpSp>
          <p:nvGrpSpPr>
            <p:cNvPr id="531" name="Group"/>
            <p:cNvGrpSpPr/>
            <p:nvPr/>
          </p:nvGrpSpPr>
          <p:grpSpPr>
            <a:xfrm>
              <a:off x="4565063" y="4710559"/>
              <a:ext cx="5624398" cy="2137671"/>
              <a:chOff x="0" y="0"/>
              <a:chExt cx="5624396" cy="2137670"/>
            </a:xfrm>
          </p:grpSpPr>
          <p:sp>
            <p:nvSpPr>
              <p:cNvPr id="529" name="Rectangle"/>
              <p:cNvSpPr/>
              <p:nvPr/>
            </p:nvSpPr>
            <p:spPr>
              <a:xfrm>
                <a:off x="-1" y="0"/>
                <a:ext cx="5624398" cy="2137671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spcBef>
                    <a:spcPts val="0"/>
                  </a:spcBef>
                  <a:defRPr sz="2000">
                    <a:solidFill>
                      <a:srgbClr val="FFFFFF"/>
                    </a:solidFill>
                    <a:latin typeface="Segoe UI Semilight"/>
                    <a:ea typeface="Segoe UI Semilight"/>
                    <a:cs typeface="Segoe UI Semilight"/>
                    <a:sym typeface="Segoe UI Semilight"/>
                  </a:defRPr>
                </a:pPr>
                <a:endParaRPr sz="3200"/>
              </a:p>
            </p:txBody>
          </p:sp>
          <p:sp>
            <p:nvSpPr>
              <p:cNvPr id="530" name="חוסר אמון גובר באפשרות מימוש &quot;חזון שתי המדינות&quot; והתחזקות גישת &quot;המדינה האחת&quot;"/>
              <p:cNvSpPr txBox="1"/>
              <p:nvPr/>
            </p:nvSpPr>
            <p:spPr>
              <a:xfrm>
                <a:off x="-1" y="320935"/>
                <a:ext cx="5624398" cy="149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914400" rtl="1">
                  <a:spcBef>
                    <a:spcPts val="0"/>
                  </a:spcBef>
                  <a:defRPr sz="27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r>
                  <a:rPr sz="3200" dirty="0" err="1"/>
                  <a:t>חוסר</a:t>
                </a:r>
                <a:r>
                  <a:rPr sz="3200" dirty="0"/>
                  <a:t> </a:t>
                </a:r>
                <a:r>
                  <a:rPr sz="3200" dirty="0" err="1"/>
                  <a:t>אמון</a:t>
                </a:r>
                <a:r>
                  <a:rPr sz="3200" dirty="0"/>
                  <a:t> </a:t>
                </a:r>
                <a:r>
                  <a:rPr sz="3200" dirty="0" err="1"/>
                  <a:t>גובר</a:t>
                </a:r>
                <a:r>
                  <a:rPr sz="3200" dirty="0"/>
                  <a:t> </a:t>
                </a:r>
                <a:r>
                  <a:rPr sz="3200" dirty="0" err="1"/>
                  <a:t>באפשרות</a:t>
                </a:r>
                <a:r>
                  <a:rPr sz="3200" dirty="0"/>
                  <a:t> </a:t>
                </a:r>
                <a:r>
                  <a:rPr sz="3200" dirty="0" err="1"/>
                  <a:t>מימוש</a:t>
                </a:r>
                <a:r>
                  <a:rPr sz="3200" dirty="0"/>
                  <a:t> "</a:t>
                </a:r>
                <a:r>
                  <a:rPr sz="3200" dirty="0" err="1"/>
                  <a:t>חזון</a:t>
                </a:r>
                <a:r>
                  <a:rPr sz="3200" dirty="0"/>
                  <a:t> </a:t>
                </a:r>
                <a:r>
                  <a:rPr sz="3200" dirty="0" err="1"/>
                  <a:t>שתי</a:t>
                </a:r>
                <a:r>
                  <a:rPr sz="3200" dirty="0"/>
                  <a:t> </a:t>
                </a:r>
                <a:r>
                  <a:rPr sz="3200" dirty="0" err="1"/>
                  <a:t>המדינות</a:t>
                </a:r>
                <a:r>
                  <a:rPr sz="3200" dirty="0"/>
                  <a:t>" </a:t>
                </a:r>
                <a:r>
                  <a:rPr sz="3200" dirty="0" err="1"/>
                  <a:t>והתחזקות</a:t>
                </a:r>
                <a:r>
                  <a:rPr sz="3200" dirty="0"/>
                  <a:t> </a:t>
                </a:r>
                <a:r>
                  <a:rPr sz="3200" dirty="0" err="1"/>
                  <a:t>גישת</a:t>
                </a:r>
                <a:r>
                  <a:rPr sz="3200" dirty="0"/>
                  <a:t> "</a:t>
                </a:r>
                <a:r>
                  <a:rPr sz="3200" dirty="0" err="1"/>
                  <a:t>המדינה</a:t>
                </a:r>
                <a:r>
                  <a:rPr sz="3200" dirty="0"/>
                  <a:t> </a:t>
                </a:r>
                <a:r>
                  <a:rPr sz="3200" dirty="0" err="1"/>
                  <a:t>האחת</a:t>
                </a:r>
                <a:r>
                  <a:rPr sz="3200" dirty="0" smtClean="0"/>
                  <a:t>"</a:t>
                </a:r>
                <a:endParaRPr lang="he-IL" sz="3200" dirty="0" smtClean="0"/>
              </a:p>
              <a:p>
                <a:r>
                  <a:rPr lang="he-IL" sz="3200" dirty="0" smtClean="0"/>
                  <a:t>(מ6% 2014 ל 19% ב 2018)</a:t>
                </a:r>
              </a:p>
            </p:txBody>
          </p:sp>
        </p:grpSp>
      </p:grpSp>
      <p:pic>
        <p:nvPicPr>
          <p:cNvPr id="27" name="תמונה 0" descr="בית קפה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05302" y="2259609"/>
            <a:ext cx="3847071" cy="8373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התמורות הישראליות לרשות"/>
          <p:cNvSpPr txBox="1">
            <a:spLocks noGrp="1"/>
          </p:cNvSpPr>
          <p:nvPr>
            <p:ph type="title"/>
          </p:nvPr>
        </p:nvSpPr>
        <p:spPr>
          <a:xfrm>
            <a:off x="4662820" y="188480"/>
            <a:ext cx="14112430" cy="1574765"/>
          </a:xfrm>
          <a:prstGeom prst="rect">
            <a:avLst/>
          </a:prstGeom>
        </p:spPr>
        <p:txBody>
          <a:bodyPr/>
          <a:lstStyle>
            <a:lvl1pPr algn="r" rtl="1">
              <a:defRPr sz="100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/>
            <a:r>
              <a:rPr lang="he-IL" dirty="0" smtClean="0"/>
              <a:t>מייצבים ומערערים</a:t>
            </a:r>
            <a:endParaRPr dirty="0"/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093043826"/>
              </p:ext>
            </p:extLst>
          </p:nvPr>
        </p:nvGraphicFramePr>
        <p:xfrm>
          <a:off x="4064000" y="1439333"/>
          <a:ext cx="16256000" cy="1150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לבן מעוגל 2"/>
          <p:cNvSpPr/>
          <p:nvPr/>
        </p:nvSpPr>
        <p:spPr>
          <a:xfrm>
            <a:off x="20211392" y="1368893"/>
            <a:ext cx="2837793" cy="120316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העדר אופק מדיני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72" name="מלבן מעוגל 71"/>
          <p:cNvSpPr/>
          <p:nvPr/>
        </p:nvSpPr>
        <p:spPr>
          <a:xfrm>
            <a:off x="20211391" y="2979738"/>
            <a:ext cx="2837793" cy="120316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העברת השגרירות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73" name="מלבן מעוגל 72"/>
          <p:cNvSpPr/>
          <p:nvPr/>
        </p:nvSpPr>
        <p:spPr>
          <a:xfrm>
            <a:off x="20211391" y="4428197"/>
            <a:ext cx="2837793" cy="65833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עסקת המאה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74" name="מלבן מעוגל 73"/>
          <p:cNvSpPr/>
          <p:nvPr/>
        </p:nvSpPr>
        <p:spPr>
          <a:xfrm>
            <a:off x="16892010" y="4827586"/>
            <a:ext cx="2837793" cy="17479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השלכות ההרגעה על הרש"פ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75" name="מלבן מעוגל 74"/>
          <p:cNvSpPr/>
          <p:nvPr/>
        </p:nvSpPr>
        <p:spPr>
          <a:xfrm>
            <a:off x="16892010" y="3038919"/>
            <a:ext cx="2837793" cy="120316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לא בסדר עדיפות בינ"ל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76" name="מלבן מעוגל 75"/>
          <p:cNvSpPr/>
          <p:nvPr/>
        </p:nvSpPr>
        <p:spPr>
          <a:xfrm>
            <a:off x="16892010" y="1368893"/>
            <a:ext cx="2837793" cy="120316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ירידה בסיוע בינ"ל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77" name="מלבן מעוגל 76"/>
          <p:cNvSpPr/>
          <p:nvPr/>
        </p:nvSpPr>
        <p:spPr>
          <a:xfrm>
            <a:off x="20211391" y="5331826"/>
            <a:ext cx="2837793" cy="120316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החלטות ישראל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20339001" y="6813981"/>
            <a:ext cx="2175641" cy="1529199"/>
          </a:xfrm>
          <a:prstGeom prst="ellipse">
            <a:avLst/>
          </a:prstGeom>
          <a:solidFill>
            <a:srgbClr val="752211"/>
          </a:solidFill>
          <a:ln w="12700" cap="flat">
            <a:solidFill>
              <a:schemeClr val="bg1">
                <a:lumMod val="10000"/>
                <a:lumOff val="9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כספי סילוקין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86" name="אליפסה 85"/>
          <p:cNvSpPr/>
          <p:nvPr/>
        </p:nvSpPr>
        <p:spPr>
          <a:xfrm>
            <a:off x="17536914" y="6932369"/>
            <a:ext cx="2175641" cy="1529199"/>
          </a:xfrm>
          <a:prstGeom prst="ellipse">
            <a:avLst/>
          </a:prstGeom>
          <a:solidFill>
            <a:srgbClr val="752211"/>
          </a:solidFill>
          <a:ln w="12700" cap="flat">
            <a:solidFill>
              <a:schemeClr val="bg1">
                <a:lumMod val="10000"/>
                <a:lumOff val="9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משבר</a:t>
            </a:r>
            <a:r>
              <a:rPr kumimoji="0" lang="he-IL" sz="4000" b="0" i="0" u="none" strike="noStrike" cap="all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 עגלים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87" name="אליפסה 86"/>
          <p:cNvSpPr/>
          <p:nvPr/>
        </p:nvSpPr>
        <p:spPr>
          <a:xfrm>
            <a:off x="20416345" y="8172507"/>
            <a:ext cx="2175641" cy="1529199"/>
          </a:xfrm>
          <a:prstGeom prst="ellipse">
            <a:avLst/>
          </a:prstGeom>
          <a:solidFill>
            <a:srgbClr val="752211"/>
          </a:solidFill>
          <a:ln w="12700" cap="flat">
            <a:solidFill>
              <a:schemeClr val="bg1">
                <a:lumMod val="10000"/>
                <a:lumOff val="9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משבר חברון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88" name="אליפסה 87"/>
          <p:cNvSpPr/>
          <p:nvPr/>
        </p:nvSpPr>
        <p:spPr>
          <a:xfrm>
            <a:off x="17578553" y="8241753"/>
            <a:ext cx="2175641" cy="1390706"/>
          </a:xfrm>
          <a:prstGeom prst="ellipse">
            <a:avLst/>
          </a:prstGeom>
          <a:solidFill>
            <a:srgbClr val="752211"/>
          </a:solidFill>
          <a:ln w="12700" cap="flat">
            <a:solidFill>
              <a:schemeClr val="bg1">
                <a:lumMod val="10000"/>
                <a:lumOff val="9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באב </a:t>
            </a:r>
            <a:r>
              <a:rPr kumimoji="0" lang="he-IL" sz="3200" b="0" i="0" u="none" strike="noStrike" cap="all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אלרחמה</a:t>
            </a:r>
            <a:endParaRPr kumimoji="0" lang="he-IL" sz="32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89" name="אליפסה 88"/>
          <p:cNvSpPr/>
          <p:nvPr/>
        </p:nvSpPr>
        <p:spPr>
          <a:xfrm>
            <a:off x="20433592" y="9531033"/>
            <a:ext cx="2175641" cy="1529199"/>
          </a:xfrm>
          <a:prstGeom prst="ellipse">
            <a:avLst/>
          </a:prstGeom>
          <a:solidFill>
            <a:srgbClr val="752211"/>
          </a:solidFill>
          <a:ln w="12700" cap="flat">
            <a:solidFill>
              <a:schemeClr val="bg1">
                <a:lumMod val="10000"/>
                <a:lumOff val="9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מערכה על</a:t>
            </a:r>
            <a:r>
              <a:rPr lang="he-IL" sz="4000" cap="all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 </a:t>
            </a:r>
            <a:r>
              <a:rPr lang="en-US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C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90" name="אליפסה 89"/>
          <p:cNvSpPr/>
          <p:nvPr/>
        </p:nvSpPr>
        <p:spPr>
          <a:xfrm>
            <a:off x="17655898" y="9462455"/>
            <a:ext cx="2175641" cy="1529199"/>
          </a:xfrm>
          <a:prstGeom prst="ellipse">
            <a:avLst/>
          </a:prstGeom>
          <a:solidFill>
            <a:srgbClr val="752211"/>
          </a:solidFill>
          <a:ln w="12700" cap="flat">
            <a:solidFill>
              <a:schemeClr val="bg1">
                <a:lumMod val="10000"/>
                <a:lumOff val="9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כניסה ל</a:t>
            </a:r>
            <a:r>
              <a:rPr kumimoji="0" lang="he-IL" sz="4000" b="0" i="0" u="none" strike="noStrike" cap="all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 </a:t>
            </a:r>
            <a:r>
              <a:rPr lang="en-US" sz="4000" cap="all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A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91" name="אליפסה 90"/>
          <p:cNvSpPr/>
          <p:nvPr/>
        </p:nvSpPr>
        <p:spPr>
          <a:xfrm>
            <a:off x="20465123" y="10853161"/>
            <a:ext cx="2175641" cy="1529199"/>
          </a:xfrm>
          <a:prstGeom prst="ellipse">
            <a:avLst/>
          </a:prstGeom>
          <a:solidFill>
            <a:srgbClr val="752211"/>
          </a:solidFill>
          <a:ln w="12700" cap="flat">
            <a:solidFill>
              <a:schemeClr val="bg1">
                <a:lumMod val="10000"/>
                <a:lumOff val="9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משבר חשמל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92" name="אליפסה 91"/>
          <p:cNvSpPr/>
          <p:nvPr/>
        </p:nvSpPr>
        <p:spPr>
          <a:xfrm>
            <a:off x="17687429" y="10853829"/>
            <a:ext cx="2175641" cy="1390706"/>
          </a:xfrm>
          <a:prstGeom prst="ellipse">
            <a:avLst/>
          </a:prstGeom>
          <a:solidFill>
            <a:srgbClr val="752211"/>
          </a:solidFill>
          <a:ln w="12700" cap="flat">
            <a:solidFill>
              <a:schemeClr val="bg1">
                <a:lumMod val="10000"/>
                <a:lumOff val="9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36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פשיעה לאומנית</a:t>
            </a:r>
            <a:endParaRPr kumimoji="0" lang="he-IL" sz="36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08" name="מלבן מעוגל 107"/>
          <p:cNvSpPr/>
          <p:nvPr/>
        </p:nvSpPr>
        <p:spPr>
          <a:xfrm>
            <a:off x="560420" y="1500659"/>
            <a:ext cx="2622332" cy="120316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תעסוקה בשיא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09" name="מלבן מעוגל 108"/>
          <p:cNvSpPr/>
          <p:nvPr/>
        </p:nvSpPr>
        <p:spPr>
          <a:xfrm>
            <a:off x="560419" y="3026166"/>
            <a:ext cx="2622332" cy="120316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סחר עם ישראל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10" name="מלבן מעוגל 109"/>
          <p:cNvSpPr/>
          <p:nvPr/>
        </p:nvSpPr>
        <p:spPr>
          <a:xfrm>
            <a:off x="560419" y="4551673"/>
            <a:ext cx="2622332" cy="120316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כניסת ערביי ישראל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15" name="מלבן מעוגל 114"/>
          <p:cNvSpPr/>
          <p:nvPr/>
        </p:nvSpPr>
        <p:spPr>
          <a:xfrm>
            <a:off x="3708267" y="5057866"/>
            <a:ext cx="2622332" cy="120316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"חפצת חיים"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16" name="מלבן מעוגל 115"/>
          <p:cNvSpPr/>
          <p:nvPr/>
        </p:nvSpPr>
        <p:spPr>
          <a:xfrm>
            <a:off x="3708267" y="6434247"/>
            <a:ext cx="2622332" cy="174799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דירקטיבה מתנגדת לאלימות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17" name="מלבן מעוגל 116"/>
          <p:cNvSpPr/>
          <p:nvPr/>
        </p:nvSpPr>
        <p:spPr>
          <a:xfrm>
            <a:off x="3708267" y="8509028"/>
            <a:ext cx="2622332" cy="120316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מנגנונים חזקים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18" name="מלבן מעוגל 117"/>
          <p:cNvSpPr/>
          <p:nvPr/>
        </p:nvSpPr>
        <p:spPr>
          <a:xfrm>
            <a:off x="459489" y="7205690"/>
            <a:ext cx="2622332" cy="120316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תיאום יציב וחזק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19" name="מלבן מעוגל 118"/>
          <p:cNvSpPr/>
          <p:nvPr/>
        </p:nvSpPr>
        <p:spPr>
          <a:xfrm>
            <a:off x="459489" y="8733578"/>
            <a:ext cx="2622332" cy="281285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שת"פ בשטח למרות המשבר בהנהגה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21" name="מלבן מעוגל 120"/>
          <p:cNvSpPr/>
          <p:nvPr/>
        </p:nvSpPr>
        <p:spPr>
          <a:xfrm>
            <a:off x="3708267" y="9974382"/>
            <a:ext cx="2622332" cy="174799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מוסדות שלטון יציבים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65160" y="414968"/>
            <a:ext cx="173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5400" b="1" cap="none" spc="0" dirty="0" smtClean="0">
                <a:ln/>
                <a:solidFill>
                  <a:schemeClr val="accent4"/>
                </a:solidFill>
                <a:effectLst/>
              </a:rPr>
              <a:t>כלכלי</a:t>
            </a:r>
            <a:endParaRPr lang="he-I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3" name="מלבן 122"/>
          <p:cNvSpPr/>
          <p:nvPr/>
        </p:nvSpPr>
        <p:spPr>
          <a:xfrm>
            <a:off x="842355" y="6195443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5400" b="1" cap="none" spc="0" dirty="0" smtClean="0">
                <a:ln/>
                <a:solidFill>
                  <a:schemeClr val="accent4"/>
                </a:solidFill>
                <a:effectLst/>
              </a:rPr>
              <a:t>תיאום</a:t>
            </a:r>
            <a:endParaRPr lang="he-I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4" name="מלבן 123"/>
          <p:cNvSpPr/>
          <p:nvPr/>
        </p:nvSpPr>
        <p:spPr>
          <a:xfrm>
            <a:off x="3883546" y="4003442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5400" b="1" cap="none" spc="0" dirty="0" smtClean="0">
                <a:ln/>
                <a:solidFill>
                  <a:schemeClr val="accent4"/>
                </a:solidFill>
                <a:effectLst/>
              </a:rPr>
              <a:t>מוסדות</a:t>
            </a:r>
            <a:endParaRPr lang="he-I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25" name="Line" descr="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79069" y="1368893"/>
            <a:ext cx="15561345" cy="101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8301" y="12234046"/>
            <a:ext cx="17030700" cy="1277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800" dirty="0" smtClean="0">
                <a:solidFill>
                  <a:srgbClr val="FFFFFF"/>
                </a:solidFill>
              </a:rPr>
              <a:t>במשברים אזרחיים טמון </a:t>
            </a:r>
            <a:r>
              <a:rPr kumimoji="0" lang="he-IL" sz="4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Avenir Next Medium"/>
              </a:rPr>
              <a:t>פוטנציאל לערעור היציבות</a:t>
            </a:r>
            <a:r>
              <a:rPr kumimoji="0" lang="he-IL" sz="4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Avenir Next Medium"/>
              </a:rPr>
              <a:t> הביטחונית </a:t>
            </a:r>
            <a:endParaRPr kumimoji="0" lang="he-IL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Avenir Next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איו״ש 2020"/>
          <p:cNvSpPr txBox="1">
            <a:spLocks noGrp="1"/>
          </p:cNvSpPr>
          <p:nvPr>
            <p:ph type="title"/>
          </p:nvPr>
        </p:nvSpPr>
        <p:spPr>
          <a:xfrm>
            <a:off x="964383" y="582374"/>
            <a:ext cx="22133192" cy="1451392"/>
          </a:xfrm>
          <a:prstGeom prst="rect">
            <a:avLst/>
          </a:prstGeom>
        </p:spPr>
        <p:txBody>
          <a:bodyPr/>
          <a:lstStyle>
            <a:lvl1pPr defTabSz="584200">
              <a:defRPr sz="101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/>
            <a:r>
              <a:rPr dirty="0" err="1"/>
              <a:t>איו״ש</a:t>
            </a:r>
            <a:r>
              <a:rPr dirty="0"/>
              <a:t> </a:t>
            </a:r>
            <a:r>
              <a:rPr dirty="0" smtClean="0"/>
              <a:t>2020</a:t>
            </a:r>
            <a:r>
              <a:rPr lang="he-IL" dirty="0" smtClean="0"/>
              <a:t> – שורות תחתונות</a:t>
            </a:r>
            <a:endParaRPr dirty="0"/>
          </a:p>
        </p:txBody>
      </p:sp>
      <p:pic>
        <p:nvPicPr>
          <p:cNvPr id="535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2430" y="1942076"/>
            <a:ext cx="11101398" cy="119865"/>
          </a:xfrm>
          <a:prstGeom prst="rect">
            <a:avLst/>
          </a:prstGeom>
        </p:spPr>
      </p:pic>
      <p:sp>
        <p:nvSpPr>
          <p:cNvPr id="537" name="חרף הווקטורים המערערים המתעצמים, המערכת תמשיך לשמר יציבות יחסית, תוך שהיא מסתמכת על בסיסי התמיכה היציבים שלה בדגש על מערכת הבנקאות ומנגנוני הביטחון"/>
          <p:cNvSpPr txBox="1"/>
          <p:nvPr/>
        </p:nvSpPr>
        <p:spPr>
          <a:xfrm>
            <a:off x="964383" y="3300902"/>
            <a:ext cx="2173749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rtl="1">
              <a:spcBef>
                <a:spcPts val="0"/>
              </a:spcBef>
              <a:defRPr sz="4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r"/>
            <a:r>
              <a:rPr lang="he-IL" dirty="0" smtClean="0"/>
              <a:t>עידן של "החלטות חד צדדיות" מייצר אתגרים ומשברים על רצף הזמן</a:t>
            </a:r>
            <a:endParaRPr dirty="0"/>
          </a:p>
        </p:txBody>
      </p:sp>
      <p:sp>
        <p:nvSpPr>
          <p:cNvPr id="538" name="כניסת המערכת לשנת בחירות (בארה&quot;ב, בישראל ואולי גם ברשות) תתבטא בהעדפת הרשות להתכנס למרחב ההמתנה ולהימנע מצעדים מערערים, אלא בתגובה למהלכים ישראליים/אמריקניים בלתי הפיכים"/>
          <p:cNvSpPr txBox="1"/>
          <p:nvPr/>
        </p:nvSpPr>
        <p:spPr>
          <a:xfrm>
            <a:off x="568687" y="5085189"/>
            <a:ext cx="221331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rtl="1">
              <a:spcBef>
                <a:spcPts val="0"/>
              </a:spcBef>
              <a:defRPr sz="4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r"/>
            <a:r>
              <a:rPr dirty="0" err="1"/>
              <a:t>כניסת</a:t>
            </a:r>
            <a:r>
              <a:rPr dirty="0"/>
              <a:t> </a:t>
            </a:r>
            <a:r>
              <a:rPr dirty="0" err="1"/>
              <a:t>המערכת</a:t>
            </a:r>
            <a:r>
              <a:rPr dirty="0"/>
              <a:t> </a:t>
            </a:r>
            <a:r>
              <a:rPr dirty="0" err="1"/>
              <a:t>לשנת</a:t>
            </a:r>
            <a:r>
              <a:rPr dirty="0"/>
              <a:t> </a:t>
            </a:r>
            <a:r>
              <a:rPr dirty="0" err="1"/>
              <a:t>בחירות</a:t>
            </a:r>
            <a:r>
              <a:rPr dirty="0"/>
              <a:t> </a:t>
            </a:r>
            <a:r>
              <a:rPr lang="he-IL" dirty="0" smtClean="0"/>
              <a:t>(</a:t>
            </a:r>
            <a:r>
              <a:rPr dirty="0" err="1" smtClean="0"/>
              <a:t>בארה"ב</a:t>
            </a:r>
            <a:r>
              <a:rPr dirty="0"/>
              <a:t>, </a:t>
            </a:r>
            <a:r>
              <a:rPr dirty="0" err="1"/>
              <a:t>בישראל</a:t>
            </a:r>
            <a:r>
              <a:rPr dirty="0"/>
              <a:t> </a:t>
            </a:r>
            <a:r>
              <a:rPr dirty="0" err="1"/>
              <a:t>ואולי</a:t>
            </a:r>
            <a:r>
              <a:rPr dirty="0"/>
              <a:t> </a:t>
            </a:r>
            <a:r>
              <a:rPr dirty="0" err="1"/>
              <a:t>גם</a:t>
            </a:r>
            <a:r>
              <a:rPr dirty="0"/>
              <a:t> </a:t>
            </a:r>
            <a:r>
              <a:rPr dirty="0" err="1" smtClean="0"/>
              <a:t>ברשות</a:t>
            </a:r>
            <a:r>
              <a:rPr lang="he-IL" dirty="0" smtClean="0"/>
              <a:t>) </a:t>
            </a:r>
            <a:r>
              <a:rPr dirty="0" err="1" smtClean="0"/>
              <a:t>תתבטא</a:t>
            </a:r>
            <a:r>
              <a:rPr dirty="0" smtClean="0"/>
              <a:t> </a:t>
            </a:r>
            <a:r>
              <a:rPr lang="he-IL" dirty="0" smtClean="0"/>
              <a:t>בכניסת המערכת ל"מרחב ההמתנה"</a:t>
            </a:r>
            <a:endParaRPr dirty="0"/>
          </a:p>
        </p:txBody>
      </p:sp>
      <p:sp>
        <p:nvSpPr>
          <p:cNvPr id="539" name="נשמרת הסבירות הנמוכה להתפרצות עממית ו/או גל טרור נרחב, לנוכח דבקות הציבור במרקם החיים ועניין הרשות והמנגנונים בשימור היציבות"/>
          <p:cNvSpPr txBox="1"/>
          <p:nvPr/>
        </p:nvSpPr>
        <p:spPr>
          <a:xfrm>
            <a:off x="-387235" y="11433362"/>
            <a:ext cx="2308911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rtl="1">
              <a:spcBef>
                <a:spcPts val="0"/>
              </a:spcBef>
              <a:defRPr sz="4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r"/>
            <a:r>
              <a:rPr lang="he-IL" dirty="0" smtClean="0"/>
              <a:t>רשות "חפצת חיים" מול ציבור "חפץ בזכויות אזרחיות"</a:t>
            </a:r>
            <a:endParaRPr dirty="0"/>
          </a:p>
        </p:txBody>
      </p:sp>
      <p:sp>
        <p:nvSpPr>
          <p:cNvPr id="540" name="סוגיית הבחירות ברשות תמשיך לייצר אתגרים לישראל - בעיקר מהזירה הבינ&quot;ל - גם אם אלה לא יתקיימו בפועל (כצפוי), ובוודאי אם הדינאמיקה בשטח תוביל לעריכתן (בניגוד לתחזיות)"/>
          <p:cNvSpPr txBox="1"/>
          <p:nvPr/>
        </p:nvSpPr>
        <p:spPr>
          <a:xfrm>
            <a:off x="3957736" y="7030651"/>
            <a:ext cx="1874414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457200" rtl="1">
              <a:spcBef>
                <a:spcPts val="0"/>
              </a:spcBef>
              <a:defRPr sz="4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r"/>
            <a:r>
              <a:rPr lang="he-IL" dirty="0" smtClean="0"/>
              <a:t>הקרנות ההרגעה על הרש"פ  – "הקלות לחמאס ומצור על הרש"פ"</a:t>
            </a:r>
            <a:endParaRPr dirty="0"/>
          </a:p>
        </p:txBody>
      </p:sp>
      <p:sp>
        <p:nvSpPr>
          <p:cNvPr id="541" name="ההתפתחות המרכזית שעלולה להוביל לשינוי המגמות היא היעלמות אבו מאזן. התפתחות כזו, אם תקרה, תשליך לשלילה על יציבות הרשות, עוצמת חמאס, הטרור באיו&quot;ש והתנהלות הציבור"/>
          <p:cNvSpPr txBox="1"/>
          <p:nvPr/>
        </p:nvSpPr>
        <p:spPr>
          <a:xfrm>
            <a:off x="1244738" y="8554032"/>
            <a:ext cx="21457138" cy="1853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rtl="1">
              <a:spcBef>
                <a:spcPts val="0"/>
              </a:spcBef>
              <a:defRPr sz="4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dirty="0" smtClean="0"/>
              <a:t>מערכת פלסטינית "סמי מדינתית", מוסדות שלטון חזקים שעשויים לסייע לה בהתמודדות מול אתגרים משמעותיים (כמו היעלמות אבו מאזן) </a:t>
            </a:r>
            <a:endParaRPr dirty="0"/>
          </a:p>
        </p:txBody>
      </p:sp>
      <p:pic>
        <p:nvPicPr>
          <p:cNvPr id="542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61673" y="4099664"/>
            <a:ext cx="4822028" cy="58830"/>
          </a:xfrm>
          <a:prstGeom prst="rect">
            <a:avLst/>
          </a:prstGeom>
        </p:spPr>
      </p:pic>
      <p:pic>
        <p:nvPicPr>
          <p:cNvPr id="544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6367" y="7737940"/>
            <a:ext cx="6869660" cy="45719"/>
          </a:xfrm>
          <a:prstGeom prst="rect">
            <a:avLst/>
          </a:prstGeom>
        </p:spPr>
      </p:pic>
      <p:pic>
        <p:nvPicPr>
          <p:cNvPr id="546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687" y="5906706"/>
            <a:ext cx="4822025" cy="58830"/>
          </a:xfrm>
          <a:prstGeom prst="rect">
            <a:avLst/>
          </a:prstGeom>
        </p:spPr>
      </p:pic>
      <p:pic>
        <p:nvPicPr>
          <p:cNvPr id="548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8063" y="9439877"/>
            <a:ext cx="2879028" cy="46996"/>
          </a:xfrm>
          <a:prstGeom prst="rect">
            <a:avLst/>
          </a:prstGeom>
        </p:spPr>
      </p:pic>
      <p:pic>
        <p:nvPicPr>
          <p:cNvPr id="13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51415" y="12160861"/>
            <a:ext cx="2879028" cy="46996"/>
          </a:xfrm>
          <a:prstGeom prst="rect">
            <a:avLst/>
          </a:prstGeom>
        </p:spPr>
      </p:pic>
      <p:pic>
        <p:nvPicPr>
          <p:cNvPr id="14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30979" y="12207857"/>
            <a:ext cx="4822028" cy="58830"/>
          </a:xfrm>
          <a:prstGeom prst="rect">
            <a:avLst/>
          </a:prstGeom>
        </p:spPr>
      </p:pic>
      <p:sp>
        <p:nvSpPr>
          <p:cNvPr id="2" name="אליפסה 1"/>
          <p:cNvSpPr/>
          <p:nvPr/>
        </p:nvSpPr>
        <p:spPr>
          <a:xfrm>
            <a:off x="23097575" y="3241607"/>
            <a:ext cx="866011" cy="83673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1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23097574" y="5034840"/>
            <a:ext cx="866011" cy="83673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2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23097573" y="7058579"/>
            <a:ext cx="866011" cy="83673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3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23097572" y="9103152"/>
            <a:ext cx="866011" cy="83673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4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23097569" y="11297850"/>
            <a:ext cx="866011" cy="83673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5</a:t>
            </a:r>
            <a:endParaRPr kumimoji="0" lang="he-IL" sz="40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מספרים מספרים"/>
          <p:cNvSpPr txBox="1">
            <a:spLocks noGrp="1"/>
          </p:cNvSpPr>
          <p:nvPr>
            <p:ph type="title"/>
          </p:nvPr>
        </p:nvSpPr>
        <p:spPr>
          <a:xfrm>
            <a:off x="8017203" y="1234930"/>
            <a:ext cx="8362126" cy="17639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rtl="1">
              <a:defRPr sz="100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t>מספרים מספרים</a:t>
            </a:r>
          </a:p>
        </p:txBody>
      </p:sp>
      <p:sp>
        <p:nvSpPr>
          <p:cNvPr id="203" name="Rounded Rectangle"/>
          <p:cNvSpPr/>
          <p:nvPr/>
        </p:nvSpPr>
        <p:spPr>
          <a:xfrm>
            <a:off x="14222920" y="7331352"/>
            <a:ext cx="7054830" cy="2225534"/>
          </a:xfrm>
          <a:prstGeom prst="roundRect">
            <a:avLst>
              <a:gd name="adj" fmla="val 108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3600"/>
          </a:p>
        </p:txBody>
      </p:sp>
      <p:sp>
        <p:nvSpPr>
          <p:cNvPr id="204" name="Rounded Rectangle"/>
          <p:cNvSpPr/>
          <p:nvPr/>
        </p:nvSpPr>
        <p:spPr>
          <a:xfrm>
            <a:off x="14222920" y="3823341"/>
            <a:ext cx="7054830" cy="2417647"/>
          </a:xfrm>
          <a:prstGeom prst="roundRect">
            <a:avLst>
              <a:gd name="adj" fmla="val 108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3600"/>
          </a:p>
        </p:txBody>
      </p:sp>
      <p:sp>
        <p:nvSpPr>
          <p:cNvPr id="205" name="Rounded Rectangle"/>
          <p:cNvSpPr/>
          <p:nvPr/>
        </p:nvSpPr>
        <p:spPr>
          <a:xfrm>
            <a:off x="3106250" y="4095015"/>
            <a:ext cx="7054830" cy="2652626"/>
          </a:xfrm>
          <a:prstGeom prst="roundRect">
            <a:avLst>
              <a:gd name="adj" fmla="val 108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3600"/>
          </a:p>
        </p:txBody>
      </p:sp>
      <p:sp>
        <p:nvSpPr>
          <p:cNvPr id="206" name="Rounded Rectangle"/>
          <p:cNvSpPr/>
          <p:nvPr/>
        </p:nvSpPr>
        <p:spPr>
          <a:xfrm>
            <a:off x="3106250" y="7331351"/>
            <a:ext cx="7054830" cy="2347619"/>
          </a:xfrm>
          <a:prstGeom prst="roundRect">
            <a:avLst>
              <a:gd name="adj" fmla="val 108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3600"/>
          </a:p>
        </p:txBody>
      </p:sp>
      <p:sp>
        <p:nvSpPr>
          <p:cNvPr id="207" name="Rounded Rectangle"/>
          <p:cNvSpPr/>
          <p:nvPr/>
        </p:nvSpPr>
        <p:spPr>
          <a:xfrm>
            <a:off x="14222920" y="10286305"/>
            <a:ext cx="7054830" cy="2493330"/>
          </a:xfrm>
          <a:prstGeom prst="roundRect">
            <a:avLst>
              <a:gd name="adj" fmla="val 108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3600"/>
          </a:p>
        </p:txBody>
      </p:sp>
      <p:sp>
        <p:nvSpPr>
          <p:cNvPr id="208" name="Rounded Rectangle"/>
          <p:cNvSpPr/>
          <p:nvPr/>
        </p:nvSpPr>
        <p:spPr>
          <a:xfrm>
            <a:off x="3106250" y="10286305"/>
            <a:ext cx="7054830" cy="2493330"/>
          </a:xfrm>
          <a:prstGeom prst="roundRect">
            <a:avLst>
              <a:gd name="adj" fmla="val 108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150000"/>
              </a:lnSpc>
              <a:spcBef>
                <a:spcPct val="0"/>
              </a:spcBef>
            </a:pPr>
            <a:r>
              <a:rPr lang="he-IL" altLang="he-IL" sz="5400" b="1" dirty="0" smtClean="0">
                <a:solidFill>
                  <a:prstClr val="white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רשתות חברתיות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</a:pPr>
            <a:r>
              <a:rPr lang="he-IL" altLang="he-IL" sz="5400" b="1" dirty="0" smtClean="0">
                <a:solidFill>
                  <a:prstClr val="white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3.9 מיליון </a:t>
            </a:r>
            <a:r>
              <a:rPr lang="he-IL" altLang="he-IL" sz="4000" b="1" dirty="0" smtClean="0">
                <a:solidFill>
                  <a:prstClr val="white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משתמשים </a:t>
            </a:r>
            <a:r>
              <a:rPr lang="he-IL" altLang="he-IL" sz="4000" b="1" dirty="0" err="1" smtClean="0">
                <a:solidFill>
                  <a:prstClr val="white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בפייסבוק</a:t>
            </a:r>
            <a:endParaRPr lang="he-IL" altLang="he-IL" sz="4000" b="1" dirty="0">
              <a:solidFill>
                <a:prstClr val="white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210" name="36.5% מהפלסטינים בגילאי 15-29"/>
          <p:cNvSpPr txBox="1"/>
          <p:nvPr/>
        </p:nvSpPr>
        <p:spPr>
          <a:xfrm>
            <a:off x="14420973" y="7428477"/>
            <a:ext cx="6658724" cy="192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rtl="1">
              <a:defRPr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r>
              <a:rPr lang="he-IL" sz="3600" dirty="0" smtClean="0"/>
              <a:t>כ – </a:t>
            </a:r>
            <a:r>
              <a:rPr lang="he-IL" sz="5400" dirty="0" smtClean="0"/>
              <a:t>1,000,000 </a:t>
            </a:r>
            <a:r>
              <a:rPr lang="he-IL" sz="4000" dirty="0" smtClean="0"/>
              <a:t>צעירים </a:t>
            </a:r>
            <a:r>
              <a:rPr lang="he-IL" sz="3600" dirty="0" err="1" smtClean="0"/>
              <a:t>באיו"ש</a:t>
            </a:r>
            <a:r>
              <a:rPr lang="he-IL" sz="3600" dirty="0" smtClean="0"/>
              <a:t> </a:t>
            </a:r>
          </a:p>
          <a:p>
            <a:r>
              <a:rPr lang="he-IL" sz="3600" dirty="0" smtClean="0"/>
              <a:t>(בין 15 – 29)</a:t>
            </a:r>
            <a:endParaRPr sz="3600" dirty="0"/>
          </a:p>
        </p:txBody>
      </p:sp>
      <p:sp>
        <p:nvSpPr>
          <p:cNvPr id="211" name="13.3% אבטלה באיו&quot;ש (21.6% בקרב צעירים) לעומת מעל 45% ברצועה (61.8% בקרב צעירים)"/>
          <p:cNvSpPr txBox="1"/>
          <p:nvPr/>
        </p:nvSpPr>
        <p:spPr>
          <a:xfrm>
            <a:off x="14420973" y="10354948"/>
            <a:ext cx="6658724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rtl="1">
              <a:defRPr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>
              <a:spcBef>
                <a:spcPts val="600"/>
              </a:spcBef>
            </a:pPr>
            <a:r>
              <a:rPr lang="he-IL" sz="5400" dirty="0" smtClean="0"/>
              <a:t>חינוך</a:t>
            </a:r>
            <a:endParaRPr lang="he-IL" sz="3600" dirty="0" smtClean="0"/>
          </a:p>
          <a:p>
            <a:pPr>
              <a:spcBef>
                <a:spcPts val="600"/>
              </a:spcBef>
            </a:pPr>
            <a:r>
              <a:rPr lang="he-IL" sz="3600" dirty="0" smtClean="0"/>
              <a:t>2200 בתי ספר</a:t>
            </a:r>
          </a:p>
          <a:p>
            <a:pPr>
              <a:spcBef>
                <a:spcPts val="600"/>
              </a:spcBef>
            </a:pPr>
            <a:r>
              <a:rPr lang="he-IL" sz="3600" dirty="0" smtClean="0"/>
              <a:t>55 מוסדות להשכלה גבוהה</a:t>
            </a:r>
            <a:endParaRPr sz="3600" dirty="0"/>
          </a:p>
        </p:txBody>
      </p:sp>
      <p:sp>
        <p:nvSpPr>
          <p:cNvPr id="212" name="פער של פי 3 בתמ&quot;ג בשנת 2018 באיו&quot;ש לרצועה ($4,854 לעומת $1458)"/>
          <p:cNvSpPr txBox="1"/>
          <p:nvPr/>
        </p:nvSpPr>
        <p:spPr>
          <a:xfrm>
            <a:off x="3304303" y="4076631"/>
            <a:ext cx="6658724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rtl="1">
              <a:defRPr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>
              <a:spcBef>
                <a:spcPts val="0"/>
              </a:spcBef>
            </a:pPr>
            <a:r>
              <a:rPr lang="he-IL" sz="4000" dirty="0" smtClean="0"/>
              <a:t>22 משרדי ממשלה</a:t>
            </a:r>
          </a:p>
          <a:p>
            <a:pPr>
              <a:spcBef>
                <a:spcPts val="0"/>
              </a:spcBef>
            </a:pPr>
            <a:r>
              <a:rPr lang="he-IL" sz="4000" dirty="0" smtClean="0"/>
              <a:t>28 רשויות ממשלתיות</a:t>
            </a:r>
          </a:p>
          <a:p>
            <a:pPr>
              <a:spcBef>
                <a:spcPts val="0"/>
              </a:spcBef>
            </a:pPr>
            <a:r>
              <a:rPr lang="he-IL" sz="4000" dirty="0" smtClean="0"/>
              <a:t>5 מנגנוני ביטחון</a:t>
            </a:r>
          </a:p>
          <a:p>
            <a:pPr>
              <a:spcBef>
                <a:spcPts val="0"/>
              </a:spcBef>
            </a:pPr>
            <a:r>
              <a:rPr lang="he-IL" sz="4000" dirty="0" smtClean="0"/>
              <a:t>24 בתי משפט</a:t>
            </a:r>
            <a:endParaRPr sz="4000" dirty="0"/>
          </a:p>
        </p:txBody>
      </p:sp>
      <p:sp>
        <p:nvSpPr>
          <p:cNvPr id="213" name="הסיוע החיצוני לרשות ירד מ-4.5 מיליארד דולר ב-2014 לכ-2 מיליארד ב-2019"/>
          <p:cNvSpPr txBox="1"/>
          <p:nvPr/>
        </p:nvSpPr>
        <p:spPr>
          <a:xfrm>
            <a:off x="3304303" y="10839965"/>
            <a:ext cx="665872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rtl="1">
              <a:defRPr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endParaRPr sz="3600" dirty="0"/>
          </a:p>
        </p:txBody>
      </p:sp>
      <p:sp>
        <p:nvSpPr>
          <p:cNvPr id="214" name="הכנסות הרשות בשנת 2018 כ– 14.5 מיליארד ש&quot;ח. הוצאות הרשות – כ-17 מיליארד דולר"/>
          <p:cNvSpPr txBox="1"/>
          <p:nvPr/>
        </p:nvSpPr>
        <p:spPr>
          <a:xfrm>
            <a:off x="3195261" y="7246377"/>
            <a:ext cx="6658724" cy="2287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rtl="1">
              <a:defRPr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>
              <a:spcBef>
                <a:spcPts val="600"/>
              </a:spcBef>
            </a:pPr>
            <a:r>
              <a:rPr lang="he-IL" sz="4400" dirty="0" smtClean="0"/>
              <a:t>51 בתי חולים</a:t>
            </a:r>
          </a:p>
          <a:p>
            <a:pPr>
              <a:spcBef>
                <a:spcPts val="600"/>
              </a:spcBef>
            </a:pPr>
            <a:r>
              <a:rPr lang="he-IL" sz="4400" dirty="0" smtClean="0"/>
              <a:t>587 מרפאות</a:t>
            </a:r>
          </a:p>
          <a:p>
            <a:pPr>
              <a:spcBef>
                <a:spcPts val="600"/>
              </a:spcBef>
            </a:pPr>
            <a:r>
              <a:rPr lang="he-IL" sz="4400" dirty="0" smtClean="0"/>
              <a:t>1.3 מיטות לאלף</a:t>
            </a:r>
            <a:endParaRPr sz="4400" dirty="0"/>
          </a:p>
        </p:txBody>
      </p:sp>
      <p:pic>
        <p:nvPicPr>
          <p:cNvPr id="215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7203" y="2589159"/>
            <a:ext cx="8349594" cy="101601"/>
          </a:xfrm>
          <a:prstGeom prst="rect">
            <a:avLst/>
          </a:prstGeom>
        </p:spPr>
      </p:pic>
      <p:pic>
        <p:nvPicPr>
          <p:cNvPr id="217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7750664" y="8386525"/>
            <a:ext cx="8684619" cy="101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0637" y="3794966"/>
            <a:ext cx="5659395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54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 מיליון </a:t>
            </a:r>
            <a:r>
              <a:rPr lang="he-IL" sz="3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פלסטינים ב"שטחים" </a:t>
            </a:r>
            <a:endParaRPr lang="he-IL" sz="3600" dirty="0" smtClean="0">
              <a:solidFill>
                <a:srgbClr val="FFFFFF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3600" dirty="0" smtClean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(</a:t>
            </a:r>
            <a:r>
              <a:rPr lang="he-IL" sz="3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3 </a:t>
            </a:r>
            <a:r>
              <a:rPr lang="he-IL" sz="3600" dirty="0" err="1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באיו"ש</a:t>
            </a:r>
            <a:r>
              <a:rPr lang="he-IL" sz="3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, 2 בעזה)</a:t>
            </a:r>
            <a:endParaRPr lang="he-IL" sz="3600" dirty="0">
              <a:solidFill>
                <a:srgbClr val="FFFFFF"/>
              </a:solidFill>
              <a:latin typeface="Assistant SemiBold"/>
              <a:ea typeface="Assistant SemiBold"/>
              <a:cs typeface="Assistant Semi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מגמות מאקרו כלכליות עיקריות"/>
          <p:cNvSpPr txBox="1">
            <a:spLocks noGrp="1"/>
          </p:cNvSpPr>
          <p:nvPr>
            <p:ph type="title"/>
          </p:nvPr>
        </p:nvSpPr>
        <p:spPr>
          <a:xfrm>
            <a:off x="4383685" y="288735"/>
            <a:ext cx="15616634" cy="1636354"/>
          </a:xfrm>
          <a:prstGeom prst="rect">
            <a:avLst/>
          </a:prstGeom>
          <a:ln w="12700">
            <a:miter lim="400000"/>
          </a:ln>
        </p:spPr>
        <p:txBody>
          <a:bodyPr>
            <a:noAutofit/>
          </a:bodyPr>
          <a:lstStyle>
            <a:lvl1pPr algn="r" rtl="1">
              <a:defRPr sz="100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/>
            <a:r>
              <a:rPr lang="he-IL" sz="11000" dirty="0">
                <a:solidFill>
                  <a:srgbClr val="00B0F0"/>
                </a:solidFill>
              </a:rPr>
              <a:t>כלכלה ומסחר ביו"ש</a:t>
            </a:r>
            <a:endParaRPr sz="11000" dirty="0">
              <a:solidFill>
                <a:srgbClr val="00B0F0"/>
              </a:solidFill>
            </a:endParaRPr>
          </a:p>
        </p:txBody>
      </p:sp>
      <p:pic>
        <p:nvPicPr>
          <p:cNvPr id="278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0699" y="2055181"/>
            <a:ext cx="14682606" cy="101602"/>
          </a:xfrm>
          <a:prstGeom prst="rect">
            <a:avLst/>
          </a:prstGeom>
        </p:spPr>
      </p:pic>
      <p:grpSp>
        <p:nvGrpSpPr>
          <p:cNvPr id="32" name="קבוצה 31"/>
          <p:cNvGrpSpPr/>
          <p:nvPr/>
        </p:nvGrpSpPr>
        <p:grpSpPr>
          <a:xfrm>
            <a:off x="859527" y="2888302"/>
            <a:ext cx="10682562" cy="10113368"/>
            <a:chOff x="1491583" y="1247481"/>
            <a:chExt cx="7839663" cy="5172707"/>
          </a:xfrm>
        </p:grpSpPr>
        <p:pic>
          <p:nvPicPr>
            <p:cNvPr id="3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4279922" y="3844417"/>
              <a:ext cx="5100740" cy="50801"/>
            </a:xfrm>
            <a:prstGeom prst="rect">
              <a:avLst/>
            </a:prstGeom>
          </p:spPr>
        </p:pic>
        <p:pic>
          <p:nvPicPr>
            <p:cNvPr id="3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367580" y="3772450"/>
              <a:ext cx="5100740" cy="50801"/>
            </a:xfrm>
            <a:prstGeom prst="rect">
              <a:avLst/>
            </a:prstGeom>
          </p:spPr>
        </p:pic>
        <p:grpSp>
          <p:nvGrpSpPr>
            <p:cNvPr id="35" name="קבוצה 34"/>
            <p:cNvGrpSpPr/>
            <p:nvPr/>
          </p:nvGrpSpPr>
          <p:grpSpPr>
            <a:xfrm>
              <a:off x="1491583" y="1835643"/>
              <a:ext cx="7839663" cy="4147431"/>
              <a:chOff x="1491583" y="1835643"/>
              <a:chExt cx="7839663" cy="4147431"/>
            </a:xfrm>
          </p:grpSpPr>
          <p:pic>
            <p:nvPicPr>
              <p:cNvPr id="38" name="Line" descr="Line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491583" y="2578144"/>
                <a:ext cx="7674081" cy="50801"/>
              </a:xfrm>
              <a:prstGeom prst="rect">
                <a:avLst/>
              </a:prstGeom>
            </p:spPr>
          </p:pic>
          <p:sp>
            <p:nvSpPr>
              <p:cNvPr id="39" name="אינדיקטור"/>
              <p:cNvSpPr txBox="1"/>
              <p:nvPr/>
            </p:nvSpPr>
            <p:spPr>
              <a:xfrm>
                <a:off x="7268468" y="1867126"/>
                <a:ext cx="1275221" cy="3043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r" rtl="1">
                  <a:defRPr sz="69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pPr defTabSz="1828800" hangingPunct="1">
                  <a:spcBef>
                    <a:spcPts val="0"/>
                  </a:spcBef>
                </a:pPr>
                <a:r>
                  <a:rPr sz="3200" kern="1200" dirty="0" err="1"/>
                  <a:t>אינדיקטור</a:t>
                </a:r>
                <a:endParaRPr sz="3200" kern="1200" dirty="0"/>
              </a:p>
            </p:txBody>
          </p:sp>
          <p:sp>
            <p:nvSpPr>
              <p:cNvPr id="40" name="2019"/>
              <p:cNvSpPr txBox="1"/>
              <p:nvPr/>
            </p:nvSpPr>
            <p:spPr>
              <a:xfrm>
                <a:off x="5129970" y="1835643"/>
                <a:ext cx="844658" cy="3673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r" rtl="1">
                  <a:defRPr sz="8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pPr defTabSz="1828800" hangingPunct="1">
                  <a:spcBef>
                    <a:spcPts val="0"/>
                  </a:spcBef>
                </a:pPr>
                <a:r>
                  <a:rPr sz="4000" kern="1200"/>
                  <a:t>2019</a:t>
                </a:r>
              </a:p>
            </p:txBody>
          </p:sp>
          <p:sp>
            <p:nvSpPr>
              <p:cNvPr id="41" name="2018"/>
              <p:cNvSpPr txBox="1"/>
              <p:nvPr/>
            </p:nvSpPr>
            <p:spPr>
              <a:xfrm>
                <a:off x="2467299" y="1835643"/>
                <a:ext cx="844658" cy="3673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r" rtl="1">
                  <a:defRPr sz="8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pPr defTabSz="1828800" hangingPunct="1">
                  <a:spcBef>
                    <a:spcPts val="0"/>
                  </a:spcBef>
                </a:pPr>
                <a:r>
                  <a:rPr sz="4000" kern="1200" dirty="0"/>
                  <a:t>2018</a:t>
                </a:r>
              </a:p>
            </p:txBody>
          </p:sp>
          <p:pic>
            <p:nvPicPr>
              <p:cNvPr id="42" name="Line" descr="Line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537081" y="3844417"/>
                <a:ext cx="7674080" cy="50801"/>
              </a:xfrm>
              <a:prstGeom prst="rect">
                <a:avLst/>
              </a:prstGeom>
            </p:spPr>
          </p:pic>
          <p:pic>
            <p:nvPicPr>
              <p:cNvPr id="43" name="Line" descr="Line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657166" y="5110690"/>
                <a:ext cx="7674080" cy="50801"/>
              </a:xfrm>
              <a:prstGeom prst="rect">
                <a:avLst/>
              </a:prstGeom>
            </p:spPr>
          </p:pic>
          <p:sp>
            <p:nvSpPr>
              <p:cNvPr id="44" name="תמ״ג לנפש רבעון א׳-ג׳"/>
              <p:cNvSpPr txBox="1"/>
              <p:nvPr/>
            </p:nvSpPr>
            <p:spPr>
              <a:xfrm>
                <a:off x="7286703" y="2960393"/>
                <a:ext cx="1422272" cy="556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defTabSz="1828800" rtl="1" hangingPunct="1">
                  <a:spcBef>
                    <a:spcPts val="0"/>
                  </a:spcBef>
                  <a:defRPr sz="5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pPr>
                <a:r>
                  <a:rPr sz="3200" b="1" kern="1200" dirty="0" err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  <a:t>תמ״ג</a:t>
                </a:r>
                <a:r>
                  <a:rPr sz="3200" b="1" kern="1200" dirty="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  <a:t> </a:t>
                </a:r>
                <a:r>
                  <a:rPr sz="3200" b="1" kern="1200" dirty="0" err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  <a:t>לנפש</a:t>
                </a:r>
                <a:r>
                  <a:rPr sz="3200" b="1" kern="1200" dirty="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  <a:t/>
                </a:r>
                <a:br>
                  <a:rPr sz="3200" b="1" kern="1200" dirty="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</a:br>
                <a:r>
                  <a:rPr sz="3200" b="1" kern="1200" dirty="0" err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  <a:t>רבעון</a:t>
                </a:r>
                <a:r>
                  <a:rPr sz="3200" b="1" kern="1200" dirty="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  <a:t> א׳-ג׳</a:t>
                </a:r>
              </a:p>
            </p:txBody>
          </p:sp>
          <p:sp>
            <p:nvSpPr>
              <p:cNvPr id="45" name="אחוז האבטלה רבעון ג׳"/>
              <p:cNvSpPr txBox="1"/>
              <p:nvPr/>
            </p:nvSpPr>
            <p:spPr>
              <a:xfrm>
                <a:off x="7118902" y="4144159"/>
                <a:ext cx="1712843" cy="556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defTabSz="1828800" rtl="1" hangingPunct="1">
                  <a:spcBef>
                    <a:spcPts val="0"/>
                  </a:spcBef>
                  <a:defRPr sz="5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pPr>
                <a:r>
                  <a:rPr sz="3200" b="1" kern="12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  <a:t>אחוז האבטלה</a:t>
                </a:r>
                <a:br>
                  <a:rPr sz="3200" b="1" kern="12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</a:br>
                <a:r>
                  <a:rPr sz="3200" b="1" kern="12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  <a:t>רבעון ג׳</a:t>
                </a:r>
              </a:p>
            </p:txBody>
          </p:sp>
          <p:sp>
            <p:nvSpPr>
              <p:cNvPr id="46" name="שכר יומי ממוצע רבעון ג׳"/>
              <p:cNvSpPr txBox="1"/>
              <p:nvPr/>
            </p:nvSpPr>
            <p:spPr>
              <a:xfrm>
                <a:off x="7119447" y="5426860"/>
                <a:ext cx="1923419" cy="5562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defTabSz="1828800" rtl="1" hangingPunct="1">
                  <a:spcBef>
                    <a:spcPts val="0"/>
                  </a:spcBef>
                  <a:defRPr sz="5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pPr>
                <a:r>
                  <a:rPr sz="3200" b="1" kern="12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  <a:t>שכר יומי ממוצע</a:t>
                </a:r>
                <a:br>
                  <a:rPr sz="3200" b="1" kern="12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</a:br>
                <a:r>
                  <a:rPr sz="3200" b="1" kern="1200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rPr>
                  <a:t>רבעון ג׳</a:t>
                </a:r>
              </a:p>
            </p:txBody>
          </p:sp>
          <p:sp>
            <p:nvSpPr>
              <p:cNvPr id="47" name="3588.5$"/>
              <p:cNvSpPr txBox="1"/>
              <p:nvPr/>
            </p:nvSpPr>
            <p:spPr>
              <a:xfrm>
                <a:off x="4997587" y="2962513"/>
                <a:ext cx="1363451" cy="3673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r" rtl="1">
                  <a:defRPr sz="8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pPr defTabSz="1828800" hangingPunct="1">
                  <a:spcBef>
                    <a:spcPts val="0"/>
                  </a:spcBef>
                </a:pPr>
                <a:r>
                  <a:rPr sz="4000" kern="1200" dirty="0"/>
                  <a:t>3588.5$</a:t>
                </a:r>
              </a:p>
            </p:txBody>
          </p:sp>
          <p:sp>
            <p:nvSpPr>
              <p:cNvPr id="48" name="13.3%"/>
              <p:cNvSpPr txBox="1"/>
              <p:nvPr/>
            </p:nvSpPr>
            <p:spPr>
              <a:xfrm>
                <a:off x="5070947" y="4238610"/>
                <a:ext cx="1075233" cy="3673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r" rtl="1">
                  <a:defRPr sz="8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pPr defTabSz="1828800" hangingPunct="1">
                  <a:spcBef>
                    <a:spcPts val="0"/>
                  </a:spcBef>
                </a:pPr>
                <a:r>
                  <a:rPr sz="4000" kern="1200"/>
                  <a:t>13.3%</a:t>
                </a:r>
              </a:p>
            </p:txBody>
          </p:sp>
          <p:sp>
            <p:nvSpPr>
              <p:cNvPr id="49" name="127.8 ₪"/>
              <p:cNvSpPr txBox="1"/>
              <p:nvPr/>
            </p:nvSpPr>
            <p:spPr>
              <a:xfrm>
                <a:off x="4936693" y="5548780"/>
                <a:ext cx="1419919" cy="3673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r" rtl="1">
                  <a:defRPr sz="8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pPr defTabSz="1828800" hangingPunct="1">
                  <a:spcBef>
                    <a:spcPts val="0"/>
                  </a:spcBef>
                </a:pPr>
                <a:r>
                  <a:rPr sz="4000" kern="1200"/>
                  <a:t>127.8 ₪ </a:t>
                </a:r>
              </a:p>
            </p:txBody>
          </p:sp>
          <p:sp>
            <p:nvSpPr>
              <p:cNvPr id="50" name="3588.1$"/>
              <p:cNvSpPr txBox="1"/>
              <p:nvPr/>
            </p:nvSpPr>
            <p:spPr>
              <a:xfrm>
                <a:off x="2255272" y="2962513"/>
                <a:ext cx="1346982" cy="3673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r" rtl="1">
                  <a:defRPr sz="8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pPr defTabSz="1828800" hangingPunct="1">
                  <a:spcBef>
                    <a:spcPts val="0"/>
                  </a:spcBef>
                </a:pPr>
                <a:r>
                  <a:rPr sz="4000" kern="1200"/>
                  <a:t>3588.1$</a:t>
                </a:r>
              </a:p>
            </p:txBody>
          </p:sp>
          <p:sp>
            <p:nvSpPr>
              <p:cNvPr id="51" name="17.0%"/>
              <p:cNvSpPr txBox="1"/>
              <p:nvPr/>
            </p:nvSpPr>
            <p:spPr>
              <a:xfrm>
                <a:off x="2460033" y="4238610"/>
                <a:ext cx="1075233" cy="3673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r" rtl="1">
                  <a:defRPr sz="8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pPr defTabSz="1828800" hangingPunct="1">
                  <a:spcBef>
                    <a:spcPts val="0"/>
                  </a:spcBef>
                </a:pPr>
                <a:r>
                  <a:rPr sz="4000" kern="1200"/>
                  <a:t>17.0%</a:t>
                </a:r>
              </a:p>
            </p:txBody>
          </p:sp>
          <p:sp>
            <p:nvSpPr>
              <p:cNvPr id="52" name="110.4 ₪"/>
              <p:cNvSpPr txBox="1"/>
              <p:nvPr/>
            </p:nvSpPr>
            <p:spPr>
              <a:xfrm>
                <a:off x="2333372" y="5548780"/>
                <a:ext cx="1403449" cy="3673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r" rtl="1">
                  <a:defRPr sz="8800" b="1">
                    <a:solidFill>
                      <a:srgbClr val="FFFFFF"/>
                    </a:solidFill>
                    <a:latin typeface="Assistant"/>
                    <a:ea typeface="Assistant"/>
                    <a:cs typeface="Assistant"/>
                    <a:sym typeface="Assistant"/>
                  </a:defRPr>
                </a:lvl1pPr>
              </a:lstStyle>
              <a:p>
                <a:pPr defTabSz="1828800" hangingPunct="1">
                  <a:spcBef>
                    <a:spcPts val="0"/>
                  </a:spcBef>
                </a:pPr>
                <a:r>
                  <a:rPr sz="4000" kern="1200"/>
                  <a:t>110.4 ₪ </a:t>
                </a:r>
              </a:p>
            </p:txBody>
          </p:sp>
        </p:grpSp>
      </p:grpSp>
      <p:pic>
        <p:nvPicPr>
          <p:cNvPr id="53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908896" y="7585804"/>
            <a:ext cx="9972660" cy="59846"/>
          </a:xfrm>
          <a:prstGeom prst="rect">
            <a:avLst/>
          </a:prstGeom>
        </p:spPr>
      </p:pic>
      <p:sp>
        <p:nvSpPr>
          <p:cNvPr id="54" name="אינדיקטור"/>
          <p:cNvSpPr txBox="1"/>
          <p:nvPr/>
        </p:nvSpPr>
        <p:spPr>
          <a:xfrm>
            <a:off x="4814755" y="2361118"/>
            <a:ext cx="25952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defRPr sz="6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defTabSz="1828800" hangingPunct="1">
              <a:spcBef>
                <a:spcPts val="0"/>
              </a:spcBef>
            </a:pPr>
            <a:r>
              <a:rPr lang="he-IL" sz="3200" u="sng" kern="1200" dirty="0"/>
              <a:t>מדדים מרכזיים </a:t>
            </a:r>
            <a:endParaRPr sz="3200" u="sng" kern="1200" dirty="0"/>
          </a:p>
        </p:txBody>
      </p:sp>
      <p:pic>
        <p:nvPicPr>
          <p:cNvPr id="55" name="down.png" descr="dow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297665" y="4074044"/>
            <a:ext cx="1522694" cy="1522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global.png" descr="globa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97661" y="2260754"/>
            <a:ext cx="1522694" cy="1522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man.png" descr="ma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297661" y="5887334"/>
            <a:ext cx="1522694" cy="1522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statistics.png" descr="statistics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297661" y="9095451"/>
            <a:ext cx="1522694" cy="1522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user.png" descr="user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297661" y="11807729"/>
            <a:ext cx="1522694" cy="1522694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סחר חוץ: יחס ייבוא-ייצוא שלילי גדול (1:5.5). מרבית הייצוא והייבוא – לשוק הישראלי וממנו"/>
          <p:cNvSpPr txBox="1"/>
          <p:nvPr/>
        </p:nvSpPr>
        <p:spPr>
          <a:xfrm>
            <a:off x="12280660" y="9310132"/>
            <a:ext cx="9695212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40" bIns="91440" anchor="ctr">
            <a:spAutoFit/>
          </a:bodyPr>
          <a:lstStyle/>
          <a:p>
            <a:pPr algn="just" defTabSz="1066800" rtl="1" hangingPunct="1">
              <a:spcBef>
                <a:spcPts val="1000"/>
              </a:spcBef>
              <a:defRPr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pPr>
            <a:r>
              <a:rPr sz="40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סחר</a:t>
            </a:r>
            <a:r>
              <a:rPr sz="40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40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חוץ</a:t>
            </a:r>
            <a:r>
              <a:rPr sz="4000" kern="12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: </a:t>
            </a:r>
            <a:r>
              <a:rPr sz="4000" kern="1200" dirty="0" err="1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יחס</a:t>
            </a:r>
            <a:r>
              <a:rPr sz="4000" kern="12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</a:t>
            </a:r>
            <a:r>
              <a:rPr sz="4000" kern="1200" dirty="0" err="1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ייבוא-ייצוא</a:t>
            </a:r>
            <a:r>
              <a:rPr sz="4000" kern="12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</a:t>
            </a:r>
            <a:r>
              <a:rPr sz="4000" kern="1200" dirty="0" err="1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שלילי</a:t>
            </a:r>
            <a:r>
              <a:rPr sz="4000" kern="12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</a:t>
            </a:r>
            <a:r>
              <a:rPr lang="he-IL" sz="4000" kern="12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– היקף הייבוא גדול </a:t>
            </a:r>
            <a:r>
              <a:rPr lang="he-IL" sz="5600" kern="12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פי 5</a:t>
            </a:r>
            <a:r>
              <a:rPr lang="he-IL" sz="4000" kern="12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מייצוא (מרביתו מול ישראל).</a:t>
            </a:r>
            <a:endParaRPr sz="4000" kern="1200" dirty="0">
              <a:solidFill>
                <a:srgbClr val="FFFFFF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1" name="המשך עלייה בניצול במכסות תעסוקה בישראל (87,600)"/>
          <p:cNvSpPr txBox="1"/>
          <p:nvPr/>
        </p:nvSpPr>
        <p:spPr>
          <a:xfrm>
            <a:off x="13492898" y="8158530"/>
            <a:ext cx="8482974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40" bIns="91440" anchor="ctr">
            <a:spAutoFit/>
          </a:bodyPr>
          <a:lstStyle>
            <a:lvl1pPr algn="just" defTabSz="1066800" rtl="1">
              <a:spcBef>
                <a:spcPts val="1000"/>
              </a:spcBef>
              <a:defRPr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hangingPunct="1"/>
            <a:r>
              <a:rPr lang="he-IL" sz="4000" kern="1200" dirty="0"/>
              <a:t>שיא בתעסוקה בישראל (כ 90,000).</a:t>
            </a:r>
            <a:endParaRPr sz="4000" kern="1200" dirty="0"/>
          </a:p>
        </p:txBody>
      </p:sp>
      <p:sp>
        <p:nvSpPr>
          <p:cNvPr id="62" name="המשך ירידה באבטלה באיו״ש (13.3% לעומת 17% ברבעון מקביל אשתקד)"/>
          <p:cNvSpPr txBox="1"/>
          <p:nvPr/>
        </p:nvSpPr>
        <p:spPr>
          <a:xfrm>
            <a:off x="13422323" y="6581969"/>
            <a:ext cx="8482974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40" bIns="91440" anchor="ctr">
            <a:spAutoFit/>
          </a:bodyPr>
          <a:lstStyle>
            <a:lvl1pPr algn="just" defTabSz="1066800" rtl="1">
              <a:spcBef>
                <a:spcPts val="1000"/>
              </a:spcBef>
              <a:defRPr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hangingPunct="1"/>
            <a:r>
              <a:rPr sz="4000" kern="1200" dirty="0" err="1"/>
              <a:t>המשך</a:t>
            </a:r>
            <a:r>
              <a:rPr sz="4000" kern="1200" dirty="0"/>
              <a:t> </a:t>
            </a:r>
            <a:r>
              <a:rPr sz="4000" kern="1200" dirty="0" err="1"/>
              <a:t>ירידה</a:t>
            </a:r>
            <a:r>
              <a:rPr sz="4000" kern="1200" dirty="0"/>
              <a:t> </a:t>
            </a:r>
            <a:r>
              <a:rPr sz="4000" kern="1200" dirty="0" err="1"/>
              <a:t>באבטלה</a:t>
            </a:r>
            <a:r>
              <a:rPr sz="4000" kern="1200" dirty="0"/>
              <a:t> </a:t>
            </a:r>
            <a:r>
              <a:rPr sz="4000" kern="1200" dirty="0" err="1"/>
              <a:t>באיו״ש</a:t>
            </a:r>
            <a:r>
              <a:rPr sz="4000" kern="1200" dirty="0"/>
              <a:t> 13.3% </a:t>
            </a:r>
            <a:r>
              <a:rPr lang="he-IL" sz="4000" kern="1200" dirty="0"/>
              <a:t> </a:t>
            </a:r>
            <a:r>
              <a:rPr sz="4000" kern="1200" dirty="0" err="1"/>
              <a:t>לעומת</a:t>
            </a:r>
            <a:r>
              <a:rPr sz="4000" kern="1200" dirty="0"/>
              <a:t> 17% </a:t>
            </a:r>
            <a:r>
              <a:rPr lang="he-IL" sz="4000" kern="1200" dirty="0"/>
              <a:t> </a:t>
            </a:r>
            <a:r>
              <a:rPr sz="4000" kern="1200" dirty="0" err="1"/>
              <a:t>ברבעון</a:t>
            </a:r>
            <a:r>
              <a:rPr sz="4000" kern="1200" dirty="0"/>
              <a:t> מקביל אשתקד</a:t>
            </a:r>
          </a:p>
        </p:txBody>
      </p:sp>
      <p:sp>
        <p:nvSpPr>
          <p:cNvPr id="63" name="האטה בצמיחת איו&quot;ש"/>
          <p:cNvSpPr txBox="1"/>
          <p:nvPr/>
        </p:nvSpPr>
        <p:spPr>
          <a:xfrm>
            <a:off x="13422323" y="4061536"/>
            <a:ext cx="8482974" cy="233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40" bIns="91440" anchor="ctr">
            <a:spAutoFit/>
          </a:bodyPr>
          <a:lstStyle>
            <a:lvl1pPr algn="just" defTabSz="1066800" rtl="1">
              <a:spcBef>
                <a:spcPts val="1000"/>
              </a:spcBef>
              <a:defRPr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hangingPunct="1"/>
            <a:r>
              <a:rPr sz="3500" kern="1200" dirty="0" err="1"/>
              <a:t>האטה</a:t>
            </a:r>
            <a:r>
              <a:rPr sz="3500" kern="1200" dirty="0"/>
              <a:t> </a:t>
            </a:r>
            <a:r>
              <a:rPr sz="3500" kern="1200" dirty="0" err="1"/>
              <a:t>בצמיח</a:t>
            </a:r>
            <a:r>
              <a:rPr lang="he-IL" sz="3500" kern="1200" dirty="0"/>
              <a:t>ת </a:t>
            </a:r>
            <a:r>
              <a:rPr lang="he-IL" sz="3500" kern="1200" dirty="0" err="1" smtClean="0"/>
              <a:t>התמ"ג</a:t>
            </a:r>
            <a:r>
              <a:rPr lang="he-IL" sz="3500" kern="1200" dirty="0" smtClean="0"/>
              <a:t> (ב- 2018 ירדה הצמיחה בתמ"ג לנפש ל- 0.1% לעומת 1.9% ב- 2017. להערכתנו כי גם ב- 2019 צמיחת </a:t>
            </a:r>
            <a:r>
              <a:rPr lang="he-IL" sz="3500" kern="1200" dirty="0" err="1" smtClean="0"/>
              <a:t>התמ"ג</a:t>
            </a:r>
            <a:r>
              <a:rPr lang="he-IL" sz="3500" kern="1200" dirty="0" smtClean="0"/>
              <a:t> לנפש תישאר סביב ה- 0%).</a:t>
            </a:r>
            <a:endParaRPr sz="3500" kern="1200" dirty="0"/>
          </a:p>
        </p:txBody>
      </p:sp>
      <p:sp>
        <p:nvSpPr>
          <p:cNvPr id="64" name="מלבן 63"/>
          <p:cNvSpPr/>
          <p:nvPr/>
        </p:nvSpPr>
        <p:spPr>
          <a:xfrm>
            <a:off x="12686533" y="2606151"/>
            <a:ext cx="9209132" cy="1415772"/>
          </a:xfrm>
          <a:prstGeom prst="rect">
            <a:avLst/>
          </a:prstGeom>
          <a:ln w="12700">
            <a:miter lim="400000"/>
          </a:ln>
        </p:spPr>
        <p:txBody>
          <a:bodyPr wrap="square" tIns="91440" bIns="91440" anchor="ctr">
            <a:spAutoFit/>
          </a:bodyPr>
          <a:lstStyle/>
          <a:p>
            <a:pPr algn="just" defTabSz="2133600" rtl="1" hangingPunct="1">
              <a:spcBef>
                <a:spcPts val="2000"/>
              </a:spcBef>
            </a:pPr>
            <a:r>
              <a:rPr lang="he-IL" sz="4000" kern="12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הסיוע החיצוני לרשות ירד מ -4.5 מיליארד ש"ח ב -2014  לכ-2  מיליארד ב - 2019</a:t>
            </a:r>
          </a:p>
        </p:txBody>
      </p:sp>
      <p:sp>
        <p:nvSpPr>
          <p:cNvPr id="65" name="המשך עלייה בניצול במכסות תעסוקה בישראל (87,600)"/>
          <p:cNvSpPr txBox="1"/>
          <p:nvPr/>
        </p:nvSpPr>
        <p:spPr>
          <a:xfrm>
            <a:off x="12473990" y="11362156"/>
            <a:ext cx="9634218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40" bIns="91440" anchor="ctr">
            <a:spAutoFit/>
          </a:bodyPr>
          <a:lstStyle>
            <a:lvl1pPr algn="just" defTabSz="1066800" rtl="1">
              <a:spcBef>
                <a:spcPts val="1000"/>
              </a:spcBef>
              <a:defRPr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hangingPunct="1"/>
            <a:r>
              <a:rPr lang="he-IL" sz="4000" kern="1200" dirty="0"/>
              <a:t>תרומה גוברת של ערבים ישראלים לכלכלת יו"ש. </a:t>
            </a:r>
            <a:r>
              <a:rPr lang="he-IL" sz="3600" kern="1200" dirty="0" smtClean="0"/>
              <a:t>(קרוב ל </a:t>
            </a:r>
            <a:r>
              <a:rPr lang="he-IL" sz="4400" kern="1200" dirty="0" smtClean="0"/>
              <a:t>4,000,000 </a:t>
            </a:r>
            <a:r>
              <a:rPr lang="he-IL" sz="3600" kern="1200" dirty="0" smtClean="0"/>
              <a:t>מיליון רכבים בשנה, הכנסה של </a:t>
            </a:r>
            <a:r>
              <a:rPr lang="he-IL" sz="4400" kern="1200" dirty="0"/>
              <a:t>3 מיליארד ₪</a:t>
            </a:r>
            <a:r>
              <a:rPr lang="he-IL" sz="3600" kern="1200" dirty="0" smtClean="0"/>
              <a:t> למשק הפלסטיני)  </a:t>
            </a:r>
            <a:endParaRPr lang="he-IL" sz="3600" kern="1200" dirty="0"/>
          </a:p>
        </p:txBody>
      </p:sp>
    </p:spTree>
    <p:extLst>
      <p:ext uri="{BB962C8B-B14F-4D97-AF65-F5344CB8AC3E}">
        <p14:creationId xmlns:p14="http://schemas.microsoft.com/office/powerpoint/2010/main" val="4069757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738224" y="327959"/>
            <a:ext cx="10775788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4800" b="1" u="sng" dirty="0">
                <a:solidFill>
                  <a:schemeClr val="tx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"תמנון" השלטון – מהיו"ר עד לאזרח</a:t>
            </a:r>
          </a:p>
        </p:txBody>
      </p:sp>
      <p:sp>
        <p:nvSpPr>
          <p:cNvPr id="3" name="מלבן 2"/>
          <p:cNvSpPr/>
          <p:nvPr/>
        </p:nvSpPr>
        <p:spPr>
          <a:xfrm>
            <a:off x="10826762" y="1603710"/>
            <a:ext cx="2630184" cy="9863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יו"ר הרש"פ</a:t>
            </a:r>
          </a:p>
        </p:txBody>
      </p:sp>
      <p:sp>
        <p:nvSpPr>
          <p:cNvPr id="4" name="מלבן 3"/>
          <p:cNvSpPr/>
          <p:nvPr/>
        </p:nvSpPr>
        <p:spPr>
          <a:xfrm>
            <a:off x="10268392" y="4483635"/>
            <a:ext cx="3746924" cy="1217138"/>
          </a:xfrm>
          <a:prstGeom prst="rect">
            <a:avLst/>
          </a:prstGeom>
          <a:solidFill>
            <a:srgbClr val="073F4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הממשלה הפלסטינית</a:t>
            </a:r>
          </a:p>
        </p:txBody>
      </p:sp>
      <p:sp>
        <p:nvSpPr>
          <p:cNvPr id="5" name="מלבן 4"/>
          <p:cNvSpPr/>
          <p:nvPr/>
        </p:nvSpPr>
        <p:spPr>
          <a:xfrm>
            <a:off x="18331364" y="4483635"/>
            <a:ext cx="2630184" cy="1217138"/>
          </a:xfrm>
          <a:prstGeom prst="rect">
            <a:avLst/>
          </a:prstGeom>
          <a:solidFill>
            <a:srgbClr val="073F4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המועצה המחוקקת</a:t>
            </a:r>
          </a:p>
        </p:txBody>
      </p:sp>
      <p:sp>
        <p:nvSpPr>
          <p:cNvPr id="6" name="מלבן 5"/>
          <p:cNvSpPr/>
          <p:nvPr/>
        </p:nvSpPr>
        <p:spPr>
          <a:xfrm>
            <a:off x="4134958" y="4483633"/>
            <a:ext cx="3621144" cy="1204614"/>
          </a:xfrm>
          <a:prstGeom prst="rect">
            <a:avLst/>
          </a:prstGeom>
          <a:solidFill>
            <a:srgbClr val="073F4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מועצת השיפוט העליונה</a:t>
            </a:r>
          </a:p>
        </p:txBody>
      </p:sp>
      <p:sp>
        <p:nvSpPr>
          <p:cNvPr id="7" name="מלבן 6"/>
          <p:cNvSpPr/>
          <p:nvPr/>
        </p:nvSpPr>
        <p:spPr>
          <a:xfrm>
            <a:off x="15054542" y="4452131"/>
            <a:ext cx="2630184" cy="120461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יועצים</a:t>
            </a:r>
          </a:p>
        </p:txBody>
      </p:sp>
      <p:sp>
        <p:nvSpPr>
          <p:cNvPr id="9" name="מלבן 8"/>
          <p:cNvSpPr/>
          <p:nvPr/>
        </p:nvSpPr>
        <p:spPr>
          <a:xfrm>
            <a:off x="10712554" y="11622377"/>
            <a:ext cx="2630184" cy="1217138"/>
          </a:xfrm>
          <a:prstGeom prst="rect">
            <a:avLst/>
          </a:prstGeom>
          <a:solidFill>
            <a:srgbClr val="03639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משרדי ממשלה מחוזיים</a:t>
            </a:r>
          </a:p>
        </p:txBody>
      </p:sp>
      <p:sp>
        <p:nvSpPr>
          <p:cNvPr id="10" name="מלבן 9"/>
          <p:cNvSpPr/>
          <p:nvPr/>
        </p:nvSpPr>
        <p:spPr>
          <a:xfrm>
            <a:off x="7756102" y="11622375"/>
            <a:ext cx="2630184" cy="1217138"/>
          </a:xfrm>
          <a:prstGeom prst="rect">
            <a:avLst/>
          </a:prstGeom>
          <a:solidFill>
            <a:srgbClr val="03639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מועצות מקומיות</a:t>
            </a:r>
          </a:p>
        </p:txBody>
      </p:sp>
      <p:sp>
        <p:nvSpPr>
          <p:cNvPr id="11" name="מלבן 10"/>
          <p:cNvSpPr/>
          <p:nvPr/>
        </p:nvSpPr>
        <p:spPr>
          <a:xfrm>
            <a:off x="14984098" y="8087028"/>
            <a:ext cx="2700628" cy="109190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מושלים (11)</a:t>
            </a:r>
          </a:p>
        </p:txBody>
      </p:sp>
      <p:sp>
        <p:nvSpPr>
          <p:cNvPr id="12" name="מלבן 11"/>
          <p:cNvSpPr/>
          <p:nvPr/>
        </p:nvSpPr>
        <p:spPr>
          <a:xfrm>
            <a:off x="16612030" y="11648195"/>
            <a:ext cx="2630184" cy="1217138"/>
          </a:xfrm>
          <a:prstGeom prst="rect">
            <a:avLst/>
          </a:prstGeom>
          <a:solidFill>
            <a:srgbClr val="03639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מערכי תשתית (חשמל, מים)</a:t>
            </a:r>
          </a:p>
        </p:txBody>
      </p:sp>
      <p:sp>
        <p:nvSpPr>
          <p:cNvPr id="13" name="מלבן 12"/>
          <p:cNvSpPr/>
          <p:nvPr/>
        </p:nvSpPr>
        <p:spPr>
          <a:xfrm>
            <a:off x="13669006" y="11648195"/>
            <a:ext cx="2630184" cy="1217138"/>
          </a:xfrm>
          <a:prstGeom prst="rect">
            <a:avLst/>
          </a:prstGeom>
          <a:solidFill>
            <a:srgbClr val="03639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מנגנוני הביטחון</a:t>
            </a:r>
          </a:p>
        </p:txBody>
      </p:sp>
      <p:sp>
        <p:nvSpPr>
          <p:cNvPr id="14" name="מלבן 13"/>
          <p:cNvSpPr/>
          <p:nvPr/>
        </p:nvSpPr>
        <p:spPr>
          <a:xfrm>
            <a:off x="6355250" y="8632983"/>
            <a:ext cx="1581980" cy="12171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תביעה</a:t>
            </a:r>
          </a:p>
        </p:txBody>
      </p:sp>
      <p:sp>
        <p:nvSpPr>
          <p:cNvPr id="15" name="מלבן 14"/>
          <p:cNvSpPr/>
          <p:nvPr/>
        </p:nvSpPr>
        <p:spPr>
          <a:xfrm>
            <a:off x="7049591" y="6788689"/>
            <a:ext cx="1869778" cy="12171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בתי משפט</a:t>
            </a:r>
          </a:p>
        </p:txBody>
      </p:sp>
      <p:sp>
        <p:nvSpPr>
          <p:cNvPr id="16" name="מלבן 15"/>
          <p:cNvSpPr/>
          <p:nvPr/>
        </p:nvSpPr>
        <p:spPr>
          <a:xfrm>
            <a:off x="3239497" y="6792185"/>
            <a:ext cx="1723894" cy="12171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</a:t>
            </a:r>
            <a:r>
              <a:rPr lang="he-IL" sz="24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המשפטים</a:t>
            </a:r>
          </a:p>
        </p:txBody>
      </p:sp>
      <p:cxnSp>
        <p:nvCxnSpPr>
          <p:cNvPr id="18" name="מחבר ישר 17"/>
          <p:cNvCxnSpPr>
            <a:stCxn id="173" idx="2"/>
            <a:endCxn id="9" idx="0"/>
          </p:cNvCxnSpPr>
          <p:nvPr/>
        </p:nvCxnSpPr>
        <p:spPr>
          <a:xfrm flipH="1">
            <a:off x="12027647" y="8005827"/>
            <a:ext cx="114210" cy="3616550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>
            <a:stCxn id="7" idx="2"/>
            <a:endCxn id="11" idx="0"/>
          </p:cNvCxnSpPr>
          <p:nvPr/>
        </p:nvCxnSpPr>
        <p:spPr>
          <a:xfrm flipH="1">
            <a:off x="16334413" y="5656744"/>
            <a:ext cx="35222" cy="2430284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>
            <a:stCxn id="173" idx="2"/>
            <a:endCxn id="10" idx="0"/>
          </p:cNvCxnSpPr>
          <p:nvPr/>
        </p:nvCxnSpPr>
        <p:spPr>
          <a:xfrm flipH="1">
            <a:off x="9071195" y="8005826"/>
            <a:ext cx="3070662" cy="3616548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>
            <a:stCxn id="173" idx="2"/>
            <a:endCxn id="13" idx="0"/>
          </p:cNvCxnSpPr>
          <p:nvPr/>
        </p:nvCxnSpPr>
        <p:spPr>
          <a:xfrm>
            <a:off x="12141857" y="8005826"/>
            <a:ext cx="2842242" cy="3642368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>
            <a:stCxn id="11" idx="2"/>
            <a:endCxn id="12" idx="0"/>
          </p:cNvCxnSpPr>
          <p:nvPr/>
        </p:nvCxnSpPr>
        <p:spPr>
          <a:xfrm>
            <a:off x="16334413" y="9178937"/>
            <a:ext cx="1592710" cy="2469258"/>
          </a:xfrm>
          <a:prstGeom prst="line">
            <a:avLst/>
          </a:prstGeom>
          <a:ln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>
            <a:stCxn id="11" idx="2"/>
            <a:endCxn id="13" idx="0"/>
          </p:cNvCxnSpPr>
          <p:nvPr/>
        </p:nvCxnSpPr>
        <p:spPr>
          <a:xfrm flipH="1">
            <a:off x="14984099" y="9178937"/>
            <a:ext cx="1350314" cy="2469258"/>
          </a:xfrm>
          <a:prstGeom prst="line">
            <a:avLst/>
          </a:prstGeom>
          <a:ln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>
            <a:stCxn id="3" idx="2"/>
            <a:endCxn id="4" idx="0"/>
          </p:cNvCxnSpPr>
          <p:nvPr/>
        </p:nvCxnSpPr>
        <p:spPr>
          <a:xfrm>
            <a:off x="12141854" y="2590026"/>
            <a:ext cx="0" cy="1893608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>
            <a:stCxn id="3" idx="2"/>
            <a:endCxn id="7" idx="0"/>
          </p:cNvCxnSpPr>
          <p:nvPr/>
        </p:nvCxnSpPr>
        <p:spPr>
          <a:xfrm>
            <a:off x="12141854" y="2590026"/>
            <a:ext cx="4227780" cy="1862104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>
            <a:stCxn id="3" idx="2"/>
            <a:endCxn id="6" idx="0"/>
          </p:cNvCxnSpPr>
          <p:nvPr/>
        </p:nvCxnSpPr>
        <p:spPr>
          <a:xfrm flipH="1">
            <a:off x="5945530" y="2590027"/>
            <a:ext cx="6196324" cy="1893606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>
            <a:stCxn id="6" idx="2"/>
            <a:endCxn id="16" idx="0"/>
          </p:cNvCxnSpPr>
          <p:nvPr/>
        </p:nvCxnSpPr>
        <p:spPr>
          <a:xfrm flipH="1">
            <a:off x="4101445" y="5688247"/>
            <a:ext cx="1844086" cy="1103938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>
            <a:stCxn id="6" idx="2"/>
            <a:endCxn id="14" idx="0"/>
          </p:cNvCxnSpPr>
          <p:nvPr/>
        </p:nvCxnSpPr>
        <p:spPr>
          <a:xfrm>
            <a:off x="5945531" y="5688246"/>
            <a:ext cx="1200710" cy="2944736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>
            <a:stCxn id="6" idx="2"/>
            <a:endCxn id="15" idx="0"/>
          </p:cNvCxnSpPr>
          <p:nvPr/>
        </p:nvCxnSpPr>
        <p:spPr>
          <a:xfrm>
            <a:off x="5945531" y="5688247"/>
            <a:ext cx="2038950" cy="1100442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מחבר ישר 105"/>
          <p:cNvCxnSpPr>
            <a:stCxn id="11" idx="2"/>
            <a:endCxn id="9" idx="0"/>
          </p:cNvCxnSpPr>
          <p:nvPr/>
        </p:nvCxnSpPr>
        <p:spPr>
          <a:xfrm flipH="1">
            <a:off x="12027647" y="9178936"/>
            <a:ext cx="4306766" cy="2443440"/>
          </a:xfrm>
          <a:prstGeom prst="line">
            <a:avLst/>
          </a:prstGeom>
          <a:ln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/>
          <p:cNvCxnSpPr>
            <a:stCxn id="11" idx="2"/>
            <a:endCxn id="10" idx="0"/>
          </p:cNvCxnSpPr>
          <p:nvPr/>
        </p:nvCxnSpPr>
        <p:spPr>
          <a:xfrm flipH="1">
            <a:off x="9071195" y="9178937"/>
            <a:ext cx="7263218" cy="2443438"/>
          </a:xfrm>
          <a:prstGeom prst="line">
            <a:avLst/>
          </a:prstGeom>
          <a:ln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מלבן 148"/>
          <p:cNvSpPr/>
          <p:nvPr/>
        </p:nvSpPr>
        <p:spPr>
          <a:xfrm>
            <a:off x="4811738" y="11609607"/>
            <a:ext cx="2630184" cy="1217138"/>
          </a:xfrm>
          <a:prstGeom prst="rect">
            <a:avLst/>
          </a:prstGeom>
          <a:solidFill>
            <a:srgbClr val="03639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רשויות ואיגודים ממשלתיים</a:t>
            </a:r>
            <a:endParaRPr lang="he-IL" sz="2800" b="1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150" name="מחבר ישר 149"/>
          <p:cNvCxnSpPr>
            <a:stCxn id="173" idx="2"/>
            <a:endCxn id="149" idx="0"/>
          </p:cNvCxnSpPr>
          <p:nvPr/>
        </p:nvCxnSpPr>
        <p:spPr>
          <a:xfrm flipH="1">
            <a:off x="6126831" y="8005826"/>
            <a:ext cx="6015026" cy="3603780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מלבן 172"/>
          <p:cNvSpPr/>
          <p:nvPr/>
        </p:nvSpPr>
        <p:spPr>
          <a:xfrm>
            <a:off x="10120251" y="6426202"/>
            <a:ext cx="4043210" cy="1579624"/>
          </a:xfrm>
          <a:prstGeom prst="rect">
            <a:avLst/>
          </a:prstGeom>
          <a:solidFill>
            <a:srgbClr val="073F4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משרדי הממשלה המרכזיים – 22 (רמאללה)</a:t>
            </a:r>
          </a:p>
        </p:txBody>
      </p:sp>
      <p:cxnSp>
        <p:nvCxnSpPr>
          <p:cNvPr id="251" name="מחבר ישר 250"/>
          <p:cNvCxnSpPr>
            <a:stCxn id="4" idx="2"/>
            <a:endCxn id="173" idx="0"/>
          </p:cNvCxnSpPr>
          <p:nvPr/>
        </p:nvCxnSpPr>
        <p:spPr>
          <a:xfrm>
            <a:off x="12141855" y="5700773"/>
            <a:ext cx="2" cy="725430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מלבן 271"/>
          <p:cNvSpPr/>
          <p:nvPr/>
        </p:nvSpPr>
        <p:spPr>
          <a:xfrm>
            <a:off x="4243690" y="8587789"/>
            <a:ext cx="1581980" cy="12171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לשכת </a:t>
            </a:r>
            <a:r>
              <a:rPr lang="he-IL" sz="24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החקיקה</a:t>
            </a:r>
            <a:endParaRPr lang="he-IL" sz="2800" b="1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275" name="מחבר ישר 274"/>
          <p:cNvCxnSpPr>
            <a:stCxn id="6" idx="2"/>
            <a:endCxn id="272" idx="0"/>
          </p:cNvCxnSpPr>
          <p:nvPr/>
        </p:nvCxnSpPr>
        <p:spPr>
          <a:xfrm flipH="1">
            <a:off x="5034681" y="5688247"/>
            <a:ext cx="910850" cy="2899542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>
            <a:stCxn id="3" idx="2"/>
            <a:endCxn id="5" idx="0"/>
          </p:cNvCxnSpPr>
          <p:nvPr/>
        </p:nvCxnSpPr>
        <p:spPr>
          <a:xfrm>
            <a:off x="12141855" y="2590026"/>
            <a:ext cx="7504602" cy="1893608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9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0967" y="1874231"/>
            <a:ext cx="13509262" cy="101602"/>
          </a:xfrm>
          <a:prstGeom prst="rect">
            <a:avLst/>
          </a:prstGeom>
        </p:spPr>
      </p:pic>
      <p:sp>
        <p:nvSpPr>
          <p:cNvPr id="406" name="מערכת הקשרים בין ישראל לרשות"/>
          <p:cNvSpPr txBox="1"/>
          <p:nvPr/>
        </p:nvSpPr>
        <p:spPr>
          <a:xfrm>
            <a:off x="5180173" y="300863"/>
            <a:ext cx="1337545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defRPr sz="6900" b="1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defTabSz="1828800" hangingPunct="1">
              <a:spcBef>
                <a:spcPts val="0"/>
              </a:spcBef>
            </a:pPr>
            <a:r>
              <a:rPr sz="8000" kern="1200" dirty="0" err="1">
                <a:solidFill>
                  <a:srgbClr val="5B9BD5"/>
                </a:solidFill>
              </a:rPr>
              <a:t>מערכת</a:t>
            </a:r>
            <a:r>
              <a:rPr sz="8000" kern="1200" dirty="0">
                <a:solidFill>
                  <a:srgbClr val="5B9BD5"/>
                </a:solidFill>
              </a:rPr>
              <a:t> </a:t>
            </a:r>
            <a:r>
              <a:rPr sz="8000" kern="1200" dirty="0" err="1">
                <a:solidFill>
                  <a:srgbClr val="5B9BD5"/>
                </a:solidFill>
              </a:rPr>
              <a:t>הקשרים</a:t>
            </a:r>
            <a:r>
              <a:rPr sz="8000" kern="1200" dirty="0">
                <a:solidFill>
                  <a:srgbClr val="5B9BD5"/>
                </a:solidFill>
              </a:rPr>
              <a:t> </a:t>
            </a:r>
            <a:r>
              <a:rPr sz="8000" kern="1200" dirty="0" err="1">
                <a:solidFill>
                  <a:srgbClr val="5B9BD5"/>
                </a:solidFill>
              </a:rPr>
              <a:t>בין</a:t>
            </a:r>
            <a:r>
              <a:rPr sz="8000" kern="1200" dirty="0">
                <a:solidFill>
                  <a:srgbClr val="5B9BD5"/>
                </a:solidFill>
              </a:rPr>
              <a:t> </a:t>
            </a:r>
            <a:r>
              <a:rPr sz="8000" kern="1200" dirty="0" err="1">
                <a:solidFill>
                  <a:srgbClr val="5B9BD5"/>
                </a:solidFill>
              </a:rPr>
              <a:t>ישראל</a:t>
            </a:r>
            <a:r>
              <a:rPr sz="8000" kern="1200" dirty="0">
                <a:solidFill>
                  <a:srgbClr val="5B9BD5"/>
                </a:solidFill>
              </a:rPr>
              <a:t> </a:t>
            </a:r>
            <a:r>
              <a:rPr sz="8000" kern="1200" dirty="0" err="1">
                <a:solidFill>
                  <a:srgbClr val="5B9BD5"/>
                </a:solidFill>
              </a:rPr>
              <a:t>לרשות</a:t>
            </a:r>
            <a:endParaRPr sz="8000" kern="1200" dirty="0">
              <a:solidFill>
                <a:srgbClr val="5B9BD5"/>
              </a:solidFill>
            </a:endParaRPr>
          </a:p>
        </p:txBody>
      </p:sp>
      <p:sp>
        <p:nvSpPr>
          <p:cNvPr id="410" name="Rounded Rectangle"/>
          <p:cNvSpPr/>
          <p:nvPr/>
        </p:nvSpPr>
        <p:spPr>
          <a:xfrm>
            <a:off x="15724214" y="3462279"/>
            <a:ext cx="6113660" cy="2418370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 rtl="1" hangingPunct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000" kern="1200" cap="all">
              <a:solidFill>
                <a:srgbClr val="56A3D5"/>
              </a:solidFill>
              <a:latin typeface="Calibri" panose="020F0502020204030204"/>
              <a:ea typeface="+mn-ea"/>
              <a:cs typeface="+mn-cs"/>
              <a:sym typeface="DIN Condensed"/>
            </a:endParaRPr>
          </a:p>
        </p:txBody>
      </p:sp>
      <p:sp>
        <p:nvSpPr>
          <p:cNvPr id="411" name="Rounded Rectangle"/>
          <p:cNvSpPr/>
          <p:nvPr/>
        </p:nvSpPr>
        <p:spPr>
          <a:xfrm>
            <a:off x="15724214" y="6620345"/>
            <a:ext cx="6113660" cy="2371886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 rtl="1" hangingPunct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000" kern="1200" cap="all">
              <a:solidFill>
                <a:srgbClr val="56A3D5"/>
              </a:solidFill>
              <a:latin typeface="Calibri" panose="020F0502020204030204"/>
              <a:ea typeface="+mn-ea"/>
              <a:cs typeface="+mn-cs"/>
              <a:sym typeface="DIN Condensed"/>
            </a:endParaRPr>
          </a:p>
        </p:txBody>
      </p:sp>
      <p:sp>
        <p:nvSpPr>
          <p:cNvPr id="412" name="Rounded Rectangle"/>
          <p:cNvSpPr/>
          <p:nvPr/>
        </p:nvSpPr>
        <p:spPr>
          <a:xfrm>
            <a:off x="15724214" y="9920230"/>
            <a:ext cx="6113660" cy="2485320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 rtl="1" hangingPunct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000" kern="1200" cap="all">
              <a:solidFill>
                <a:srgbClr val="56A3D5"/>
              </a:solidFill>
              <a:latin typeface="Calibri" panose="020F0502020204030204"/>
              <a:ea typeface="+mn-ea"/>
              <a:cs typeface="+mn-cs"/>
              <a:sym typeface="DIN Condensed"/>
            </a:endParaRPr>
          </a:p>
        </p:txBody>
      </p:sp>
      <p:sp>
        <p:nvSpPr>
          <p:cNvPr id="413" name="Rounded Rectangle"/>
          <p:cNvSpPr/>
          <p:nvPr/>
        </p:nvSpPr>
        <p:spPr>
          <a:xfrm>
            <a:off x="9216477" y="3457477"/>
            <a:ext cx="6142598" cy="2416022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 rtl="1" hangingPunct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000" kern="1200" cap="all">
              <a:solidFill>
                <a:srgbClr val="56A3D5"/>
              </a:solidFill>
              <a:latin typeface="Calibri" panose="020F0502020204030204"/>
              <a:ea typeface="+mn-ea"/>
              <a:cs typeface="+mn-cs"/>
              <a:sym typeface="DIN Condensed"/>
            </a:endParaRPr>
          </a:p>
        </p:txBody>
      </p:sp>
      <p:sp>
        <p:nvSpPr>
          <p:cNvPr id="414" name="Rounded Rectangle"/>
          <p:cNvSpPr/>
          <p:nvPr/>
        </p:nvSpPr>
        <p:spPr>
          <a:xfrm>
            <a:off x="9189354" y="6631315"/>
            <a:ext cx="6164656" cy="2387310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 rtl="1" hangingPunct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000" kern="1200" cap="all">
              <a:solidFill>
                <a:srgbClr val="56A3D5"/>
              </a:solidFill>
              <a:latin typeface="Calibri" panose="020F0502020204030204"/>
              <a:ea typeface="+mn-ea"/>
              <a:cs typeface="+mn-cs"/>
              <a:sym typeface="DIN Condensed"/>
            </a:endParaRPr>
          </a:p>
        </p:txBody>
      </p:sp>
      <p:sp>
        <p:nvSpPr>
          <p:cNvPr id="415" name="Rounded Rectangle"/>
          <p:cNvSpPr/>
          <p:nvPr/>
        </p:nvSpPr>
        <p:spPr>
          <a:xfrm>
            <a:off x="9219852" y="9928383"/>
            <a:ext cx="6113660" cy="2485322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 rtl="1" hangingPunct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000" kern="1200" cap="all">
              <a:solidFill>
                <a:srgbClr val="56A3D5"/>
              </a:solidFill>
              <a:latin typeface="Calibri" panose="020F0502020204030204"/>
              <a:ea typeface="+mn-ea"/>
              <a:cs typeface="+mn-cs"/>
              <a:sym typeface="DIN Condensed"/>
            </a:endParaRPr>
          </a:p>
        </p:txBody>
      </p:sp>
      <p:sp>
        <p:nvSpPr>
          <p:cNvPr id="416" name="Rounded Rectangle"/>
          <p:cNvSpPr/>
          <p:nvPr/>
        </p:nvSpPr>
        <p:spPr>
          <a:xfrm>
            <a:off x="2717790" y="3470698"/>
            <a:ext cx="6113660" cy="2402800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 rtl="1" hangingPunct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000" kern="1200" cap="all">
              <a:solidFill>
                <a:srgbClr val="56A3D5"/>
              </a:solidFill>
              <a:latin typeface="Calibri" panose="020F0502020204030204"/>
              <a:ea typeface="+mn-ea"/>
              <a:cs typeface="+mn-cs"/>
              <a:sym typeface="DIN Condensed"/>
            </a:endParaRPr>
          </a:p>
        </p:txBody>
      </p:sp>
      <p:sp>
        <p:nvSpPr>
          <p:cNvPr id="417" name="Rounded Rectangle"/>
          <p:cNvSpPr/>
          <p:nvPr/>
        </p:nvSpPr>
        <p:spPr>
          <a:xfrm>
            <a:off x="2685538" y="6665496"/>
            <a:ext cx="6096216" cy="2397000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 rtl="1" hangingPunct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000" kern="1200" cap="all">
              <a:solidFill>
                <a:srgbClr val="56A3D5"/>
              </a:solidFill>
              <a:latin typeface="Calibri" panose="020F0502020204030204"/>
              <a:ea typeface="+mn-ea"/>
              <a:cs typeface="+mn-cs"/>
              <a:sym typeface="DIN Condensed"/>
            </a:endParaRPr>
          </a:p>
        </p:txBody>
      </p:sp>
      <p:sp>
        <p:nvSpPr>
          <p:cNvPr id="418" name="Rounded Rectangle"/>
          <p:cNvSpPr/>
          <p:nvPr/>
        </p:nvSpPr>
        <p:spPr>
          <a:xfrm>
            <a:off x="2643944" y="9854494"/>
            <a:ext cx="6137808" cy="2351840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 rtl="1" hangingPunct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000" kern="1200" cap="all">
              <a:solidFill>
                <a:srgbClr val="56A3D5"/>
              </a:solidFill>
              <a:latin typeface="Calibri" panose="020F0502020204030204"/>
              <a:ea typeface="+mn-ea"/>
              <a:cs typeface="+mn-cs"/>
              <a:sym typeface="DIN Condensed"/>
            </a:endParaRPr>
          </a:p>
        </p:txBody>
      </p:sp>
      <p:sp>
        <p:nvSpPr>
          <p:cNvPr id="419" name="כספי סילוקין"/>
          <p:cNvSpPr txBox="1"/>
          <p:nvPr/>
        </p:nvSpPr>
        <p:spPr>
          <a:xfrm>
            <a:off x="16765176" y="3473563"/>
            <a:ext cx="403173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 defTabSz="1828800" hangingPunct="1">
              <a:spcBef>
                <a:spcPts val="0"/>
              </a:spcBef>
            </a:pPr>
            <a:r>
              <a:rPr kern="1200" dirty="0" err="1"/>
              <a:t>כספי</a:t>
            </a:r>
            <a:r>
              <a:rPr kern="1200" dirty="0"/>
              <a:t> </a:t>
            </a:r>
            <a:r>
              <a:rPr kern="1200" dirty="0" err="1"/>
              <a:t>סילוקין</a:t>
            </a:r>
            <a:endParaRPr kern="1200" dirty="0"/>
          </a:p>
        </p:txBody>
      </p:sp>
      <p:sp>
        <p:nvSpPr>
          <p:cNvPr id="420" name="תעסוקה"/>
          <p:cNvSpPr txBox="1"/>
          <p:nvPr/>
        </p:nvSpPr>
        <p:spPr>
          <a:xfrm>
            <a:off x="17433143" y="6531801"/>
            <a:ext cx="269580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 defTabSz="1828800" hangingPunct="1">
              <a:spcBef>
                <a:spcPts val="0"/>
              </a:spcBef>
            </a:pPr>
            <a:r>
              <a:rPr kern="1200" dirty="0" err="1"/>
              <a:t>תעסוקה</a:t>
            </a:r>
            <a:endParaRPr kern="1200" dirty="0"/>
          </a:p>
        </p:txBody>
      </p:sp>
      <p:sp>
        <p:nvSpPr>
          <p:cNvPr id="421" name="תנועת פלסט׳ בישראל"/>
          <p:cNvSpPr txBox="1"/>
          <p:nvPr/>
        </p:nvSpPr>
        <p:spPr>
          <a:xfrm>
            <a:off x="16012695" y="9920227"/>
            <a:ext cx="564682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he-IL"/>
            </a:defPPr>
            <a:lvl1pPr algn="ctr">
              <a:defRPr sz="2450" b="1">
                <a:solidFill>
                  <a:srgbClr val="FFFFFF"/>
                </a:solidFill>
                <a:latin typeface="Assistant"/>
                <a:ea typeface="Assistant"/>
                <a:cs typeface="Assistant"/>
              </a:defRPr>
            </a:lvl1pPr>
          </a:lstStyle>
          <a:p>
            <a:pPr defTabSz="1828800" rtl="1" hangingPunct="1">
              <a:spcBef>
                <a:spcPts val="0"/>
              </a:spcBef>
            </a:pPr>
            <a:r>
              <a:rPr sz="4900" kern="1200" dirty="0" err="1"/>
              <a:t>תנועת</a:t>
            </a:r>
            <a:r>
              <a:rPr sz="4900" kern="1200" dirty="0"/>
              <a:t> </a:t>
            </a:r>
            <a:r>
              <a:rPr sz="4900" kern="1200" dirty="0" err="1"/>
              <a:t>פלסט</a:t>
            </a:r>
            <a:r>
              <a:rPr sz="4900" kern="1200" dirty="0"/>
              <a:t>׳ </a:t>
            </a:r>
            <a:r>
              <a:rPr sz="4900" kern="1200" dirty="0" err="1"/>
              <a:t>בישראל</a:t>
            </a:r>
            <a:endParaRPr sz="4900" kern="1200" dirty="0"/>
          </a:p>
        </p:txBody>
      </p:sp>
      <p:sp>
        <p:nvSpPr>
          <p:cNvPr id="422" name="בנקאות"/>
          <p:cNvSpPr txBox="1"/>
          <p:nvPr/>
        </p:nvSpPr>
        <p:spPr>
          <a:xfrm>
            <a:off x="11222494" y="3491487"/>
            <a:ext cx="252033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 defTabSz="1828800" hangingPunct="1">
              <a:spcBef>
                <a:spcPts val="0"/>
              </a:spcBef>
            </a:pPr>
            <a:r>
              <a:rPr kern="1200" dirty="0" err="1"/>
              <a:t>בנקאות</a:t>
            </a:r>
            <a:endParaRPr kern="1200" dirty="0"/>
          </a:p>
        </p:txBody>
      </p:sp>
      <p:sp>
        <p:nvSpPr>
          <p:cNvPr id="423" name="תיאום ביטחוני"/>
          <p:cNvSpPr txBox="1"/>
          <p:nvPr/>
        </p:nvSpPr>
        <p:spPr>
          <a:xfrm>
            <a:off x="9987454" y="6649553"/>
            <a:ext cx="458604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 defTabSz="1828800" hangingPunct="1">
              <a:spcBef>
                <a:spcPts val="0"/>
              </a:spcBef>
            </a:pPr>
            <a:r>
              <a:rPr kern="1200"/>
              <a:t>תיאום ביטחוני</a:t>
            </a:r>
          </a:p>
        </p:txBody>
      </p:sp>
      <p:sp>
        <p:nvSpPr>
          <p:cNvPr id="424" name="תשתיות ודלקים"/>
          <p:cNvSpPr txBox="1"/>
          <p:nvPr/>
        </p:nvSpPr>
        <p:spPr>
          <a:xfrm>
            <a:off x="9674235" y="9949437"/>
            <a:ext cx="50685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 defTabSz="1828800" hangingPunct="1">
              <a:spcBef>
                <a:spcPts val="0"/>
              </a:spcBef>
            </a:pPr>
            <a:r>
              <a:rPr kern="1200"/>
              <a:t>תשתיות ודלקים</a:t>
            </a:r>
          </a:p>
        </p:txBody>
      </p:sp>
      <p:sp>
        <p:nvSpPr>
          <p:cNvPr id="425" name="סחר"/>
          <p:cNvSpPr txBox="1"/>
          <p:nvPr/>
        </p:nvSpPr>
        <p:spPr>
          <a:xfrm>
            <a:off x="5189788" y="3462915"/>
            <a:ext cx="149545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 defTabSz="1828800" hangingPunct="1">
              <a:spcBef>
                <a:spcPts val="0"/>
              </a:spcBef>
            </a:pPr>
            <a:r>
              <a:rPr kern="1200"/>
              <a:t>סחר</a:t>
            </a:r>
          </a:p>
        </p:txBody>
      </p:sp>
      <p:sp>
        <p:nvSpPr>
          <p:cNvPr id="426" name="תיאום אזרחי"/>
          <p:cNvSpPr txBox="1"/>
          <p:nvPr/>
        </p:nvSpPr>
        <p:spPr>
          <a:xfrm>
            <a:off x="3797852" y="6620347"/>
            <a:ext cx="410352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 defTabSz="1828800" hangingPunct="1">
              <a:spcBef>
                <a:spcPts val="0"/>
              </a:spcBef>
            </a:pPr>
            <a:r>
              <a:rPr kern="1200"/>
              <a:t>תיאום אזרחי</a:t>
            </a:r>
          </a:p>
        </p:txBody>
      </p:sp>
      <p:sp>
        <p:nvSpPr>
          <p:cNvPr id="427" name="מערכת הבריאות"/>
          <p:cNvSpPr txBox="1"/>
          <p:nvPr/>
        </p:nvSpPr>
        <p:spPr>
          <a:xfrm>
            <a:off x="3059109" y="9920231"/>
            <a:ext cx="531583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 defTabSz="1828800" hangingPunct="1">
              <a:spcBef>
                <a:spcPts val="0"/>
              </a:spcBef>
            </a:pPr>
            <a:r>
              <a:rPr kern="1200" dirty="0" err="1"/>
              <a:t>מערכת</a:t>
            </a:r>
            <a:r>
              <a:rPr kern="1200" dirty="0"/>
              <a:t> </a:t>
            </a:r>
            <a:r>
              <a:rPr kern="1200" dirty="0" err="1"/>
              <a:t>הבריאות</a:t>
            </a:r>
            <a:endParaRPr kern="1200" dirty="0"/>
          </a:p>
        </p:txBody>
      </p:sp>
      <p:sp>
        <p:nvSpPr>
          <p:cNvPr id="428" name="כ-8 מיליארד שקל בשנה, כ- 6 לאחר קיזוזים."/>
          <p:cNvSpPr txBox="1"/>
          <p:nvPr/>
        </p:nvSpPr>
        <p:spPr>
          <a:xfrm>
            <a:off x="16291900" y="4454767"/>
            <a:ext cx="497828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7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hangingPunct="1"/>
            <a:r>
              <a:rPr sz="2800" kern="1200" dirty="0"/>
              <a:t>כ-8 </a:t>
            </a:r>
            <a:r>
              <a:rPr sz="2800" kern="1200" dirty="0" err="1"/>
              <a:t>מיליארד</a:t>
            </a:r>
            <a:r>
              <a:rPr sz="2800" kern="1200" dirty="0"/>
              <a:t> </a:t>
            </a:r>
            <a:r>
              <a:rPr sz="2800" kern="1200" dirty="0" err="1"/>
              <a:t>שקל</a:t>
            </a:r>
            <a:r>
              <a:rPr sz="2800" kern="1200" dirty="0"/>
              <a:t> </a:t>
            </a:r>
            <a:r>
              <a:rPr sz="2800" kern="1200" dirty="0" err="1"/>
              <a:t>בשנה</a:t>
            </a:r>
            <a:r>
              <a:rPr sz="2800" kern="1200" dirty="0"/>
              <a:t>,</a:t>
            </a:r>
            <a:endParaRPr lang="he-IL" sz="2800" kern="1200" dirty="0"/>
          </a:p>
          <a:p>
            <a:pPr hangingPunct="1"/>
            <a:r>
              <a:rPr sz="2800" kern="1200" dirty="0"/>
              <a:t> כ- 6 </a:t>
            </a:r>
            <a:r>
              <a:rPr lang="he-IL" sz="2800" kern="1200" dirty="0"/>
              <a:t> </a:t>
            </a:r>
            <a:r>
              <a:rPr sz="2800" kern="1200" dirty="0" err="1"/>
              <a:t>לאחר</a:t>
            </a:r>
            <a:r>
              <a:rPr sz="2800" kern="1200" dirty="0"/>
              <a:t> </a:t>
            </a:r>
            <a:r>
              <a:rPr sz="2800" kern="1200" dirty="0" err="1"/>
              <a:t>קיזוזים</a:t>
            </a:r>
            <a:r>
              <a:rPr sz="3200" kern="1200" dirty="0"/>
              <a:t>.</a:t>
            </a:r>
          </a:p>
        </p:txBody>
      </p:sp>
      <p:sp>
        <p:nvSpPr>
          <p:cNvPr id="429" name="כ-90,000 פועלים פלסטינים בישראל וכ-35,000 בהתיישבות"/>
          <p:cNvSpPr txBox="1"/>
          <p:nvPr/>
        </p:nvSpPr>
        <p:spPr>
          <a:xfrm>
            <a:off x="15742910" y="7603888"/>
            <a:ext cx="6076264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7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hangingPunct="1"/>
            <a:r>
              <a:rPr sz="2800" kern="1200" dirty="0"/>
              <a:t>כ</a:t>
            </a:r>
            <a:r>
              <a:rPr lang="he-IL" sz="2800" kern="1200" dirty="0"/>
              <a:t>-</a:t>
            </a:r>
            <a:r>
              <a:rPr sz="2800" kern="1200" dirty="0"/>
              <a:t>90,000 </a:t>
            </a:r>
            <a:r>
              <a:rPr lang="he-IL" sz="2800" kern="1200" dirty="0"/>
              <a:t> </a:t>
            </a:r>
            <a:r>
              <a:rPr sz="2800" kern="1200" dirty="0" err="1"/>
              <a:t>פועלים</a:t>
            </a:r>
            <a:r>
              <a:rPr sz="2800" kern="1200" dirty="0"/>
              <a:t> </a:t>
            </a:r>
            <a:r>
              <a:rPr sz="2800" kern="1200" dirty="0" err="1"/>
              <a:t>פלסטינים</a:t>
            </a:r>
            <a:r>
              <a:rPr sz="2800" kern="1200" dirty="0"/>
              <a:t> </a:t>
            </a:r>
            <a:r>
              <a:rPr sz="2800" kern="1200" dirty="0" err="1"/>
              <a:t>בישראל</a:t>
            </a:r>
            <a:r>
              <a:rPr sz="2800" kern="1200" dirty="0"/>
              <a:t> </a:t>
            </a:r>
            <a:r>
              <a:rPr sz="2800" kern="1200" dirty="0" err="1"/>
              <a:t>וכ</a:t>
            </a:r>
            <a:r>
              <a:rPr lang="he-IL" sz="2800" kern="1200" dirty="0"/>
              <a:t>- </a:t>
            </a:r>
            <a:r>
              <a:rPr sz="2800" kern="1200" dirty="0"/>
              <a:t>35,000</a:t>
            </a:r>
            <a:r>
              <a:rPr lang="he-IL" sz="2800" kern="1200" dirty="0"/>
              <a:t>  </a:t>
            </a:r>
            <a:r>
              <a:rPr sz="2800" kern="1200" dirty="0" err="1"/>
              <a:t>בהת</a:t>
            </a:r>
            <a:r>
              <a:rPr lang="he-IL" sz="2800" kern="1200" dirty="0"/>
              <a:t>י</a:t>
            </a:r>
            <a:r>
              <a:rPr sz="2800" kern="1200" dirty="0" err="1"/>
              <a:t>ישבות</a:t>
            </a:r>
            <a:r>
              <a:rPr lang="he-IL" sz="2800" kern="1200" dirty="0"/>
              <a:t> לא כולל שב"חים</a:t>
            </a:r>
            <a:endParaRPr sz="2800" kern="1200" dirty="0"/>
          </a:p>
        </p:txBody>
      </p:sp>
      <p:sp>
        <p:nvSpPr>
          <p:cNvPr id="430" name="כ-20 מיליון תנועות (כניסה ויציאה) בשנה בכלל מעברי איו&quot;ש"/>
          <p:cNvSpPr txBox="1"/>
          <p:nvPr/>
        </p:nvSpPr>
        <p:spPr>
          <a:xfrm>
            <a:off x="16271044" y="10995192"/>
            <a:ext cx="535430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7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hangingPunct="1">
              <a:spcBef>
                <a:spcPts val="1200"/>
              </a:spcBef>
            </a:pPr>
            <a:r>
              <a:rPr sz="2800" kern="1200" dirty="0"/>
              <a:t>כ-20 </a:t>
            </a:r>
            <a:r>
              <a:rPr sz="2800" kern="1200" dirty="0" err="1"/>
              <a:t>מיליון</a:t>
            </a:r>
            <a:r>
              <a:rPr sz="2800" kern="1200" dirty="0"/>
              <a:t> </a:t>
            </a:r>
            <a:r>
              <a:rPr sz="2800" kern="1200" dirty="0" err="1"/>
              <a:t>תנועות</a:t>
            </a:r>
            <a:r>
              <a:rPr sz="2800" kern="1200" dirty="0"/>
              <a:t> </a:t>
            </a:r>
            <a:r>
              <a:rPr lang="he-IL" sz="2800" kern="1200" dirty="0"/>
              <a:t>(</a:t>
            </a:r>
            <a:r>
              <a:rPr sz="2800" kern="1200" dirty="0" err="1"/>
              <a:t>כניסה</a:t>
            </a:r>
            <a:r>
              <a:rPr sz="2800" kern="1200" dirty="0"/>
              <a:t> </a:t>
            </a:r>
            <a:r>
              <a:rPr sz="2800" kern="1200" dirty="0" err="1"/>
              <a:t>ויציאה</a:t>
            </a:r>
            <a:r>
              <a:rPr lang="he-IL" sz="2800" kern="1200" dirty="0"/>
              <a:t>)</a:t>
            </a:r>
            <a:r>
              <a:rPr sz="2800" kern="1200" dirty="0"/>
              <a:t> </a:t>
            </a:r>
            <a:r>
              <a:rPr sz="2800" kern="1200" dirty="0" err="1"/>
              <a:t>בשנה</a:t>
            </a:r>
            <a:r>
              <a:rPr sz="2800" kern="1200" dirty="0"/>
              <a:t> </a:t>
            </a:r>
            <a:r>
              <a:rPr sz="2800" kern="1200" dirty="0" err="1"/>
              <a:t>בכלל</a:t>
            </a:r>
            <a:r>
              <a:rPr sz="2800" kern="1200" dirty="0"/>
              <a:t> </a:t>
            </a:r>
            <a:r>
              <a:rPr sz="2800" kern="1200" dirty="0" err="1"/>
              <a:t>מעברי</a:t>
            </a:r>
            <a:r>
              <a:rPr sz="2800" kern="1200" dirty="0"/>
              <a:t> איו"ש</a:t>
            </a:r>
          </a:p>
        </p:txBody>
      </p:sp>
      <p:sp>
        <p:nvSpPr>
          <p:cNvPr id="431" name="קשרים קורספונדנטים בין בנקים ובישראל וברשות"/>
          <p:cNvSpPr txBox="1"/>
          <p:nvPr/>
        </p:nvSpPr>
        <p:spPr>
          <a:xfrm>
            <a:off x="9542410" y="4430786"/>
            <a:ext cx="535430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7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hangingPunct="1"/>
            <a:r>
              <a:rPr sz="2800" kern="1200" dirty="0" err="1"/>
              <a:t>קשרים</a:t>
            </a:r>
            <a:r>
              <a:rPr sz="2800" kern="1200" dirty="0"/>
              <a:t> </a:t>
            </a:r>
            <a:r>
              <a:rPr sz="2800" kern="1200" dirty="0" err="1"/>
              <a:t>קורספונדנטים</a:t>
            </a:r>
            <a:r>
              <a:rPr sz="2800" kern="1200" dirty="0"/>
              <a:t> </a:t>
            </a:r>
            <a:r>
              <a:rPr sz="2800" kern="1200" dirty="0" err="1"/>
              <a:t>בין</a:t>
            </a:r>
            <a:r>
              <a:rPr sz="2800" kern="1200" dirty="0"/>
              <a:t> </a:t>
            </a:r>
            <a:r>
              <a:rPr sz="2800" kern="1200" dirty="0" err="1"/>
              <a:t>בנקים</a:t>
            </a:r>
            <a:r>
              <a:rPr sz="2800" kern="1200" dirty="0"/>
              <a:t> </a:t>
            </a:r>
            <a:r>
              <a:rPr sz="2800" kern="1200" dirty="0" err="1"/>
              <a:t>בישראל</a:t>
            </a:r>
            <a:r>
              <a:rPr sz="2800" kern="1200" dirty="0"/>
              <a:t> </a:t>
            </a:r>
            <a:r>
              <a:rPr sz="2800" kern="1200" dirty="0" err="1"/>
              <a:t>וברשות</a:t>
            </a:r>
            <a:endParaRPr sz="2800" kern="1200" dirty="0"/>
          </a:p>
        </p:txBody>
      </p:sp>
      <p:sp>
        <p:nvSpPr>
          <p:cNvPr id="432" name="תיאום תנועות שו&quot;פים, העברת מידע מודיעיני, הסגרת אמל&quot;ח וכו'"/>
          <p:cNvSpPr txBox="1"/>
          <p:nvPr/>
        </p:nvSpPr>
        <p:spPr>
          <a:xfrm>
            <a:off x="9336700" y="7545866"/>
            <a:ext cx="590214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7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hangingPunct="1"/>
            <a:r>
              <a:rPr sz="2800" kern="1200" dirty="0"/>
              <a:t>תיאום </a:t>
            </a:r>
            <a:r>
              <a:rPr sz="2800" kern="1200" dirty="0" err="1"/>
              <a:t>תנועות</a:t>
            </a:r>
            <a:r>
              <a:rPr sz="2800" kern="1200" dirty="0"/>
              <a:t> </a:t>
            </a:r>
            <a:r>
              <a:rPr sz="2800" kern="1200" dirty="0" err="1"/>
              <a:t>שו"פים</a:t>
            </a:r>
            <a:r>
              <a:rPr sz="2800" kern="1200" dirty="0"/>
              <a:t>, </a:t>
            </a:r>
            <a:r>
              <a:rPr sz="2800" kern="1200" dirty="0" err="1"/>
              <a:t>העברת</a:t>
            </a:r>
            <a:r>
              <a:rPr sz="2800" kern="1200" dirty="0"/>
              <a:t> מידע </a:t>
            </a:r>
            <a:r>
              <a:rPr sz="2800" kern="1200" dirty="0" err="1"/>
              <a:t>מודיעיני</a:t>
            </a:r>
            <a:r>
              <a:rPr sz="2800" kern="1200" dirty="0"/>
              <a:t>, </a:t>
            </a:r>
            <a:r>
              <a:rPr sz="2800" kern="1200" dirty="0" err="1"/>
              <a:t>הסגרת</a:t>
            </a:r>
            <a:r>
              <a:rPr sz="2800" kern="1200" dirty="0"/>
              <a:t> </a:t>
            </a:r>
            <a:r>
              <a:rPr sz="2800" kern="1200" dirty="0" err="1"/>
              <a:t>אמל"ח</a:t>
            </a:r>
            <a:r>
              <a:rPr sz="2800" kern="1200" dirty="0"/>
              <a:t> </a:t>
            </a:r>
            <a:r>
              <a:rPr sz="2800" kern="1200" dirty="0" err="1"/>
              <a:t>וכו</a:t>
            </a:r>
            <a:r>
              <a:rPr sz="2800" kern="1200" dirty="0"/>
              <a:t>'</a:t>
            </a:r>
          </a:p>
        </p:txBody>
      </p:sp>
      <p:sp>
        <p:nvSpPr>
          <p:cNvPr id="433" name="חשמל – 4700 מ&quot;ו בשנה…"/>
          <p:cNvSpPr txBox="1"/>
          <p:nvPr/>
        </p:nvSpPr>
        <p:spPr>
          <a:xfrm>
            <a:off x="9726038" y="10922694"/>
            <a:ext cx="535430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914400" rtl="1" hangingPunct="1">
              <a:spcBef>
                <a:spcPts val="0"/>
              </a:spcBef>
              <a:defRPr sz="21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 b="1" kern="1200" dirty="0" err="1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חשמל</a:t>
            </a:r>
            <a:r>
              <a:rPr lang="he-IL" sz="2800" b="1" kern="1200" dirty="0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-</a:t>
            </a:r>
            <a:r>
              <a:rPr sz="2800" b="1" kern="1200" dirty="0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he-IL" sz="2800" b="1" kern="1200" dirty="0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1000 </a:t>
            </a:r>
            <a:r>
              <a:rPr lang="he-IL" sz="2800" b="1" kern="1200" dirty="0" err="1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מגו"ש</a:t>
            </a:r>
            <a:r>
              <a:rPr lang="he-IL" sz="2800" b="1" kern="1200" dirty="0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בשנה</a:t>
            </a:r>
            <a:endParaRPr sz="2800" b="1" kern="1200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ctr" defTabSz="914400" rtl="1" hangingPunct="1">
              <a:spcBef>
                <a:spcPts val="0"/>
              </a:spcBef>
              <a:defRPr sz="21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 b="1" kern="1200" dirty="0" err="1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מים</a:t>
            </a:r>
            <a:r>
              <a:rPr lang="he-IL" sz="2800" b="1" kern="1200" dirty="0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-</a:t>
            </a:r>
            <a:r>
              <a:rPr sz="2800" b="1" kern="1200" dirty="0" smtClean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70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מלמ"ק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בשנה</a:t>
            </a:r>
            <a:endParaRPr sz="2800" b="1" kern="1200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34" name="בשנת 2018 היקף הייבוא מישראל: כ-3,308  מיליון דולר…"/>
          <p:cNvSpPr txBox="1"/>
          <p:nvPr/>
        </p:nvSpPr>
        <p:spPr>
          <a:xfrm>
            <a:off x="2712959" y="4259717"/>
            <a:ext cx="6138298" cy="1549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914400" rtl="1" hangingPunct="1">
              <a:spcBef>
                <a:spcPts val="1200"/>
              </a:spcBef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בשנת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2018 </a:t>
            </a:r>
            <a:r>
              <a:rPr lang="he-IL"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היקף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הייבוא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מישראל</a:t>
            </a:r>
            <a:r>
              <a:rPr lang="he-IL"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כ</a:t>
            </a:r>
            <a:r>
              <a:rPr lang="he-IL"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-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3,308 </a:t>
            </a:r>
            <a:r>
              <a:rPr lang="he-IL"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מיליון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דולר</a:t>
            </a:r>
            <a:r>
              <a:rPr lang="he-IL"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.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היקף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הייצוא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לישראל</a:t>
            </a:r>
            <a:endParaRPr lang="he-IL" sz="2800" b="1" kern="1200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ctr" defTabSz="914400" rtl="1" hangingPunct="1">
              <a:spcBef>
                <a:spcPts val="1200"/>
              </a:spcBef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כ</a:t>
            </a:r>
            <a:r>
              <a:rPr lang="he-IL"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-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1,097 </a:t>
            </a:r>
            <a:r>
              <a:rPr lang="he-IL"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מיליון</a:t>
            </a:r>
            <a:r>
              <a:rPr sz="2800" b="1" kern="12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sz="2800" b="1" kern="1200" dirty="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דולר</a:t>
            </a:r>
            <a:endParaRPr sz="2800" b="1" kern="1200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35" name="הנפקת היתרים ורשב&quot;קים (עשרות אלפים בחודש)"/>
          <p:cNvSpPr txBox="1"/>
          <p:nvPr/>
        </p:nvSpPr>
        <p:spPr>
          <a:xfrm>
            <a:off x="3124390" y="7530476"/>
            <a:ext cx="5354308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hangingPunct="1"/>
            <a:r>
              <a:rPr lang="he-IL" kern="1200" dirty="0"/>
              <a:t>(משרדי ממשלה, מעברים, תנועות, היתרים, תשתיות ועוד)</a:t>
            </a:r>
            <a:endParaRPr kern="1200" dirty="0"/>
          </a:p>
        </p:txBody>
      </p:sp>
      <p:sp>
        <p:nvSpPr>
          <p:cNvPr id="436" name="כניסת חולים פלסטינים וטיפול בהם בבתי החולים בישראל"/>
          <p:cNvSpPr txBox="1"/>
          <p:nvPr/>
        </p:nvSpPr>
        <p:spPr>
          <a:xfrm>
            <a:off x="3124390" y="10922692"/>
            <a:ext cx="535430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8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hangingPunct="1">
              <a:spcBef>
                <a:spcPts val="1200"/>
              </a:spcBef>
            </a:pPr>
            <a:r>
              <a:rPr kern="1200" dirty="0" err="1"/>
              <a:t>כניסת</a:t>
            </a:r>
            <a:r>
              <a:rPr kern="1200" dirty="0"/>
              <a:t> </a:t>
            </a:r>
            <a:r>
              <a:rPr kern="1200" dirty="0" err="1"/>
              <a:t>חולים</a:t>
            </a:r>
            <a:r>
              <a:rPr kern="1200" dirty="0"/>
              <a:t> </a:t>
            </a:r>
            <a:r>
              <a:rPr kern="1200" dirty="0" err="1"/>
              <a:t>פלסטינים</a:t>
            </a:r>
            <a:r>
              <a:rPr kern="1200" dirty="0"/>
              <a:t> </a:t>
            </a:r>
            <a:r>
              <a:rPr kern="1200" dirty="0" err="1"/>
              <a:t>וטיפול</a:t>
            </a:r>
            <a:r>
              <a:rPr kern="1200" dirty="0"/>
              <a:t> </a:t>
            </a:r>
            <a:r>
              <a:rPr kern="1200" dirty="0" err="1"/>
              <a:t>בבתי</a:t>
            </a:r>
            <a:r>
              <a:rPr kern="1200" dirty="0"/>
              <a:t> </a:t>
            </a:r>
            <a:r>
              <a:rPr kern="1200" dirty="0" err="1"/>
              <a:t>החולים</a:t>
            </a:r>
            <a:r>
              <a:rPr kern="1200" dirty="0"/>
              <a:t> </a:t>
            </a:r>
            <a:r>
              <a:rPr kern="1200" dirty="0" err="1"/>
              <a:t>בישראל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1749404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8597" y="1367974"/>
            <a:ext cx="14410006" cy="101601"/>
          </a:xfrm>
          <a:prstGeom prst="rect">
            <a:avLst/>
          </a:prstGeom>
        </p:spPr>
      </p:pic>
      <p:sp>
        <p:nvSpPr>
          <p:cNvPr id="406" name="מערכת הקשרים בין ישראל לרשות"/>
          <p:cNvSpPr txBox="1"/>
          <p:nvPr/>
        </p:nvSpPr>
        <p:spPr>
          <a:xfrm>
            <a:off x="5092126" y="136481"/>
            <a:ext cx="1337545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defRPr sz="6900" b="1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8000" dirty="0" err="1"/>
              <a:t>מערכת</a:t>
            </a:r>
            <a:r>
              <a:rPr sz="8000" dirty="0"/>
              <a:t> </a:t>
            </a:r>
            <a:r>
              <a:rPr sz="8000" dirty="0" err="1"/>
              <a:t>הקשרים</a:t>
            </a:r>
            <a:r>
              <a:rPr sz="8000" dirty="0"/>
              <a:t> </a:t>
            </a:r>
            <a:r>
              <a:rPr sz="8000" dirty="0" err="1"/>
              <a:t>בין</a:t>
            </a:r>
            <a:r>
              <a:rPr sz="8000" dirty="0"/>
              <a:t> </a:t>
            </a:r>
            <a:r>
              <a:rPr sz="8000" dirty="0" err="1"/>
              <a:t>ישראל</a:t>
            </a:r>
            <a:r>
              <a:rPr sz="8000" dirty="0"/>
              <a:t> </a:t>
            </a:r>
            <a:r>
              <a:rPr sz="8000" dirty="0" err="1"/>
              <a:t>לרשות</a:t>
            </a:r>
            <a:endParaRPr sz="8000" dirty="0"/>
          </a:p>
        </p:txBody>
      </p:sp>
      <p:grpSp>
        <p:nvGrpSpPr>
          <p:cNvPr id="409" name="Group"/>
          <p:cNvGrpSpPr/>
          <p:nvPr/>
        </p:nvGrpSpPr>
        <p:grpSpPr>
          <a:xfrm>
            <a:off x="2388576" y="10492538"/>
            <a:ext cx="5223118" cy="2291724"/>
            <a:chOff x="0" y="0"/>
            <a:chExt cx="3757385" cy="1533095"/>
          </a:xfrm>
        </p:grpSpPr>
        <p:sp>
          <p:nvSpPr>
            <p:cNvPr id="407" name="Rectangle"/>
            <p:cNvSpPr/>
            <p:nvPr/>
          </p:nvSpPr>
          <p:spPr>
            <a:xfrm>
              <a:off x="0" y="0"/>
              <a:ext cx="3757385" cy="1533095"/>
            </a:xfrm>
            <a:prstGeom prst="rect">
              <a:avLst/>
            </a:prstGeom>
            <a:gradFill flip="none" rotWithShape="1">
              <a:gsLst>
                <a:gs pos="0">
                  <a:srgbClr val="FFB194"/>
                </a:gs>
                <a:gs pos="50000">
                  <a:srgbClr val="FFCDBD"/>
                </a:gs>
                <a:gs pos="100000">
                  <a:srgbClr val="FFE6DF"/>
                </a:gs>
              </a:gsLst>
              <a:path path="circle">
                <a:fillToRect l="-19636" t="62278" r="119636" b="37721"/>
              </a:path>
            </a:gra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1">
                <a:spcBef>
                  <a:spcPts val="0"/>
                </a:spcBef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08" name="בנקאות…"/>
            <p:cNvSpPr txBox="1"/>
            <p:nvPr/>
          </p:nvSpPr>
          <p:spPr>
            <a:xfrm>
              <a:off x="0" y="338827"/>
              <a:ext cx="3757385" cy="85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914400" rtl="1">
                <a:spcBef>
                  <a:spcPts val="0"/>
                </a:spcBef>
                <a:defRPr sz="2000" b="1" u="sng">
                  <a:solidFill>
                    <a:srgbClr val="FF0000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pPr>
              <a:r>
                <a:rPr sz="2800"/>
                <a:t>בנקאות</a:t>
              </a:r>
              <a:endParaRPr sz="2800">
                <a:solidFill>
                  <a:srgbClr val="FFFFFF"/>
                </a:solidFill>
              </a:endParaRPr>
            </a:p>
            <a:p>
              <a:pPr algn="ctr" defTabSz="914400" rtl="1">
                <a:spcBef>
                  <a:spcPts val="0"/>
                </a:spcBef>
                <a:defRPr sz="2000" b="1">
                  <a:solidFill>
                    <a:srgbClr val="000000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pPr>
              <a:r>
                <a:rPr sz="2800"/>
                <a:t>קשרים קורספונדנטים בין בנקים ובישראל וברשות</a:t>
              </a:r>
            </a:p>
          </p:txBody>
        </p:sp>
      </p:grpSp>
      <p:sp>
        <p:nvSpPr>
          <p:cNvPr id="410" name="Rounded Rectangle"/>
          <p:cNvSpPr/>
          <p:nvPr/>
        </p:nvSpPr>
        <p:spPr>
          <a:xfrm>
            <a:off x="15863965" y="1843855"/>
            <a:ext cx="6270821" cy="3310303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800"/>
          </a:p>
        </p:txBody>
      </p:sp>
      <p:sp>
        <p:nvSpPr>
          <p:cNvPr id="411" name="Rounded Rectangle"/>
          <p:cNvSpPr/>
          <p:nvPr/>
        </p:nvSpPr>
        <p:spPr>
          <a:xfrm>
            <a:off x="15863965" y="5840997"/>
            <a:ext cx="6270821" cy="3310303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800"/>
          </a:p>
        </p:txBody>
      </p:sp>
      <p:sp>
        <p:nvSpPr>
          <p:cNvPr id="412" name="Rounded Rectangle"/>
          <p:cNvSpPr/>
          <p:nvPr/>
        </p:nvSpPr>
        <p:spPr>
          <a:xfrm>
            <a:off x="15863965" y="9869667"/>
            <a:ext cx="6270821" cy="3310305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800"/>
          </a:p>
        </p:txBody>
      </p:sp>
      <p:sp>
        <p:nvSpPr>
          <p:cNvPr id="413" name="Rounded Rectangle"/>
          <p:cNvSpPr/>
          <p:nvPr/>
        </p:nvSpPr>
        <p:spPr>
          <a:xfrm>
            <a:off x="9082865" y="1843855"/>
            <a:ext cx="6270821" cy="3310303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800"/>
          </a:p>
        </p:txBody>
      </p:sp>
      <p:sp>
        <p:nvSpPr>
          <p:cNvPr id="414" name="Rounded Rectangle"/>
          <p:cNvSpPr/>
          <p:nvPr/>
        </p:nvSpPr>
        <p:spPr>
          <a:xfrm>
            <a:off x="9082865" y="5840997"/>
            <a:ext cx="6270821" cy="3310303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800"/>
          </a:p>
        </p:txBody>
      </p:sp>
      <p:sp>
        <p:nvSpPr>
          <p:cNvPr id="415" name="Rounded Rectangle"/>
          <p:cNvSpPr/>
          <p:nvPr/>
        </p:nvSpPr>
        <p:spPr>
          <a:xfrm>
            <a:off x="9082865" y="9869667"/>
            <a:ext cx="6270821" cy="3310305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800"/>
          </a:p>
        </p:txBody>
      </p:sp>
      <p:sp>
        <p:nvSpPr>
          <p:cNvPr id="416" name="Rounded Rectangle"/>
          <p:cNvSpPr/>
          <p:nvPr/>
        </p:nvSpPr>
        <p:spPr>
          <a:xfrm>
            <a:off x="2301766" y="1843855"/>
            <a:ext cx="6270822" cy="3310303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800"/>
          </a:p>
        </p:txBody>
      </p:sp>
      <p:sp>
        <p:nvSpPr>
          <p:cNvPr id="417" name="Rounded Rectangle"/>
          <p:cNvSpPr/>
          <p:nvPr/>
        </p:nvSpPr>
        <p:spPr>
          <a:xfrm>
            <a:off x="2301766" y="5840997"/>
            <a:ext cx="6270822" cy="3310303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800"/>
          </a:p>
        </p:txBody>
      </p:sp>
      <p:sp>
        <p:nvSpPr>
          <p:cNvPr id="418" name="Rounded Rectangle"/>
          <p:cNvSpPr/>
          <p:nvPr/>
        </p:nvSpPr>
        <p:spPr>
          <a:xfrm>
            <a:off x="2301766" y="9869667"/>
            <a:ext cx="6270822" cy="3310305"/>
          </a:xfrm>
          <a:prstGeom prst="roundRect">
            <a:avLst>
              <a:gd name="adj" fmla="val 860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rtl="1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4800"/>
          </a:p>
        </p:txBody>
      </p:sp>
      <p:sp>
        <p:nvSpPr>
          <p:cNvPr id="419" name="כספי סילוקין"/>
          <p:cNvSpPr txBox="1"/>
          <p:nvPr/>
        </p:nvSpPr>
        <p:spPr>
          <a:xfrm>
            <a:off x="16658153" y="2758332"/>
            <a:ext cx="436751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6000"/>
              <a:t>כספי סילוקין</a:t>
            </a:r>
          </a:p>
        </p:txBody>
      </p:sp>
      <p:sp>
        <p:nvSpPr>
          <p:cNvPr id="420" name="תעסוקה"/>
          <p:cNvSpPr txBox="1"/>
          <p:nvPr/>
        </p:nvSpPr>
        <p:spPr>
          <a:xfrm>
            <a:off x="17251920" y="6704674"/>
            <a:ext cx="297258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6000"/>
              <a:t>תעסוקה</a:t>
            </a:r>
          </a:p>
        </p:txBody>
      </p:sp>
      <p:sp>
        <p:nvSpPr>
          <p:cNvPr id="421" name="תנועת פלסט׳ בישראל"/>
          <p:cNvSpPr txBox="1"/>
          <p:nvPr/>
        </p:nvSpPr>
        <p:spPr>
          <a:xfrm>
            <a:off x="15990244" y="10995103"/>
            <a:ext cx="602093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3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4400"/>
              <a:t>תנועת פלסט׳ בישראל</a:t>
            </a:r>
          </a:p>
        </p:txBody>
      </p:sp>
      <p:sp>
        <p:nvSpPr>
          <p:cNvPr id="422" name="בנקאות"/>
          <p:cNvSpPr txBox="1"/>
          <p:nvPr/>
        </p:nvSpPr>
        <p:spPr>
          <a:xfrm>
            <a:off x="10550898" y="2758332"/>
            <a:ext cx="278540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6000"/>
              <a:t>בנקאות</a:t>
            </a:r>
          </a:p>
        </p:txBody>
      </p:sp>
      <p:sp>
        <p:nvSpPr>
          <p:cNvPr id="423" name="תיאום ביטחוני"/>
          <p:cNvSpPr txBox="1"/>
          <p:nvPr/>
        </p:nvSpPr>
        <p:spPr>
          <a:xfrm>
            <a:off x="9735106" y="6704674"/>
            <a:ext cx="489116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6000"/>
              <a:t>תיאום ביטחוני</a:t>
            </a:r>
          </a:p>
        </p:txBody>
      </p:sp>
      <p:sp>
        <p:nvSpPr>
          <p:cNvPr id="424" name="תשתיות ודלקים"/>
          <p:cNvSpPr txBox="1"/>
          <p:nvPr/>
        </p:nvSpPr>
        <p:spPr>
          <a:xfrm>
            <a:off x="9505438" y="10824363"/>
            <a:ext cx="540145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6000"/>
              <a:t>תשתיות ודלקים</a:t>
            </a:r>
          </a:p>
        </p:txBody>
      </p:sp>
      <p:sp>
        <p:nvSpPr>
          <p:cNvPr id="425" name="סחר"/>
          <p:cNvSpPr txBox="1"/>
          <p:nvPr/>
        </p:nvSpPr>
        <p:spPr>
          <a:xfrm>
            <a:off x="4268493" y="2758332"/>
            <a:ext cx="161553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6000"/>
              <a:t>סחר</a:t>
            </a:r>
          </a:p>
        </p:txBody>
      </p:sp>
      <p:sp>
        <p:nvSpPr>
          <p:cNvPr id="426" name="תיאום אזרחי"/>
          <p:cNvSpPr txBox="1"/>
          <p:nvPr/>
        </p:nvSpPr>
        <p:spPr>
          <a:xfrm>
            <a:off x="3079716" y="6704674"/>
            <a:ext cx="440539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6000"/>
              <a:t>תיאום אזרחי</a:t>
            </a:r>
          </a:p>
        </p:txBody>
      </p:sp>
      <p:sp>
        <p:nvSpPr>
          <p:cNvPr id="427" name="מערכת הבריאות"/>
          <p:cNvSpPr txBox="1"/>
          <p:nvPr/>
        </p:nvSpPr>
        <p:spPr>
          <a:xfrm>
            <a:off x="2513136" y="10824363"/>
            <a:ext cx="573570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4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6000"/>
              <a:t>מערכת הבריאות</a:t>
            </a:r>
          </a:p>
        </p:txBody>
      </p:sp>
      <p:sp>
        <p:nvSpPr>
          <p:cNvPr id="428" name="כ-8 מיליארד שקל בשנה, כ- 6 לאחר קיזוזים."/>
          <p:cNvSpPr txBox="1"/>
          <p:nvPr/>
        </p:nvSpPr>
        <p:spPr>
          <a:xfrm>
            <a:off x="16196761" y="3696897"/>
            <a:ext cx="556349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7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200"/>
              <a:t>כ-8 מיליארד שקל בשנה, כ- 6 לאחר קיזוזים.</a:t>
            </a:r>
          </a:p>
        </p:txBody>
      </p:sp>
      <p:sp>
        <p:nvSpPr>
          <p:cNvPr id="429" name="כ-90,000 פועלים פלסטינים בישראל וכ-35,000 בהתיישבות"/>
          <p:cNvSpPr txBox="1"/>
          <p:nvPr/>
        </p:nvSpPr>
        <p:spPr>
          <a:xfrm>
            <a:off x="16019347" y="7793803"/>
            <a:ext cx="598371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7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200"/>
              <a:t>כ-90,000 פועלים פלסטינים בישראל וכ-35,000 בהתיישבות</a:t>
            </a:r>
          </a:p>
        </p:txBody>
      </p:sp>
      <p:sp>
        <p:nvSpPr>
          <p:cNvPr id="430" name="כ-20 מיליון תנועות (כניסה ויציאה) בשנה בכלל מעברי איו&quot;ש"/>
          <p:cNvSpPr txBox="1"/>
          <p:nvPr/>
        </p:nvSpPr>
        <p:spPr>
          <a:xfrm>
            <a:off x="15985183" y="11769989"/>
            <a:ext cx="598371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7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200"/>
              <a:t>כ-20 מיליון תנועות (כניסה ויציאה) בשנה בכלל מעברי איו"ש</a:t>
            </a:r>
          </a:p>
        </p:txBody>
      </p:sp>
      <p:sp>
        <p:nvSpPr>
          <p:cNvPr id="431" name="קשרים קורספונדנטים בין בנקים ובישראל וברשות"/>
          <p:cNvSpPr txBox="1"/>
          <p:nvPr/>
        </p:nvSpPr>
        <p:spPr>
          <a:xfrm>
            <a:off x="9204084" y="3696897"/>
            <a:ext cx="598371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7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200"/>
              <a:t>קשרים קורספונדנטים בין בנקים ובישראל וברשות</a:t>
            </a:r>
          </a:p>
        </p:txBody>
      </p:sp>
      <p:sp>
        <p:nvSpPr>
          <p:cNvPr id="432" name="תיאום תנועות שו&quot;פים, העברת מידע מודיעיני, הסגרת אמל&quot;ח וכו'"/>
          <p:cNvSpPr txBox="1"/>
          <p:nvPr/>
        </p:nvSpPr>
        <p:spPr>
          <a:xfrm>
            <a:off x="9103580" y="7860102"/>
            <a:ext cx="598371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7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200"/>
              <a:t>תיאום תנועות שו"פים, העברת מידע מודיעיני, הסגרת אמל"ח וכו'</a:t>
            </a:r>
          </a:p>
        </p:txBody>
      </p:sp>
      <p:sp>
        <p:nvSpPr>
          <p:cNvPr id="433" name="חשמל – 4700 מ&quot;ו בשנה…"/>
          <p:cNvSpPr txBox="1"/>
          <p:nvPr/>
        </p:nvSpPr>
        <p:spPr>
          <a:xfrm>
            <a:off x="9204084" y="11953806"/>
            <a:ext cx="5983710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914400" rtl="1">
              <a:spcBef>
                <a:spcPts val="0"/>
              </a:spcBef>
              <a:defRPr sz="21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 dirty="0" err="1"/>
              <a:t>חשמל</a:t>
            </a:r>
            <a:r>
              <a:rPr sz="2800" dirty="0"/>
              <a:t> – 4700 </a:t>
            </a:r>
            <a:r>
              <a:rPr sz="2800" dirty="0" err="1"/>
              <a:t>מ"ו</a:t>
            </a:r>
            <a:r>
              <a:rPr sz="2800" dirty="0"/>
              <a:t> </a:t>
            </a:r>
            <a:r>
              <a:rPr sz="2800" dirty="0" err="1"/>
              <a:t>בשנה</a:t>
            </a:r>
            <a:endParaRPr sz="2800" dirty="0"/>
          </a:p>
          <a:p>
            <a:pPr algn="ctr" defTabSz="914400" rtl="1">
              <a:spcBef>
                <a:spcPts val="0"/>
              </a:spcBef>
              <a:defRPr sz="21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 dirty="0" err="1"/>
              <a:t>מים</a:t>
            </a:r>
            <a:r>
              <a:rPr sz="2800" dirty="0"/>
              <a:t> – 70 </a:t>
            </a:r>
            <a:r>
              <a:rPr sz="2800" dirty="0" err="1"/>
              <a:t>מלמ"ק</a:t>
            </a:r>
            <a:r>
              <a:rPr sz="2800" dirty="0"/>
              <a:t> </a:t>
            </a:r>
            <a:r>
              <a:rPr sz="2800" dirty="0" err="1" smtClean="0"/>
              <a:t>בשנה</a:t>
            </a:r>
            <a:endParaRPr sz="2800" dirty="0"/>
          </a:p>
        </p:txBody>
      </p:sp>
      <p:sp>
        <p:nvSpPr>
          <p:cNvPr id="434" name="בשנת 2018 היקף הייבוא מישראל: כ-3,308  מיליון דולר…"/>
          <p:cNvSpPr txBox="1"/>
          <p:nvPr/>
        </p:nvSpPr>
        <p:spPr>
          <a:xfrm>
            <a:off x="2526256" y="3514429"/>
            <a:ext cx="598371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914400" rtl="1">
              <a:spcBef>
                <a:spcPts val="0"/>
              </a:spcBef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/>
              <a:t>בשנת 2018 היקף הייבוא מישראל: כ-3,308  מיליון דולר</a:t>
            </a:r>
          </a:p>
          <a:p>
            <a:pPr algn="ctr" defTabSz="914400" rtl="1">
              <a:spcBef>
                <a:spcPts val="0"/>
              </a:spcBef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2800"/>
              <a:t>היקף הייצוא לישראל: כ-1,097 מיליון דולר</a:t>
            </a:r>
          </a:p>
        </p:txBody>
      </p:sp>
      <p:sp>
        <p:nvSpPr>
          <p:cNvPr id="435" name="הנפקת היתרים ורשב&quot;קים (עשרות אלפים בחודש)"/>
          <p:cNvSpPr txBox="1"/>
          <p:nvPr/>
        </p:nvSpPr>
        <p:spPr>
          <a:xfrm>
            <a:off x="2422985" y="7448941"/>
            <a:ext cx="598371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9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lang="he-IL" sz="3600" dirty="0" smtClean="0"/>
              <a:t>(משרדי ממשלה, מעברים, תנועות, היתרים, תשתיות ועוד)</a:t>
            </a:r>
            <a:endParaRPr sz="3600" dirty="0"/>
          </a:p>
        </p:txBody>
      </p:sp>
      <p:sp>
        <p:nvSpPr>
          <p:cNvPr id="436" name="כניסת חולים פלסטינים וטיפול בהם בבתי החולים בישראל"/>
          <p:cNvSpPr txBox="1"/>
          <p:nvPr/>
        </p:nvSpPr>
        <p:spPr>
          <a:xfrm>
            <a:off x="2388822" y="11764012"/>
            <a:ext cx="598371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8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600"/>
              <a:t>כניסת חולים פלסטינים וטיפול בהם בבתי החולים בישראל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מסגרת אסטרטגית לאיו&quot;ש מספרים"/>
          <p:cNvSpPr txBox="1">
            <a:spLocks noGrp="1"/>
          </p:cNvSpPr>
          <p:nvPr>
            <p:ph type="title"/>
          </p:nvPr>
        </p:nvSpPr>
        <p:spPr>
          <a:xfrm>
            <a:off x="1506496" y="466207"/>
            <a:ext cx="20410529" cy="1616902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100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/>
            <a:r>
              <a:rPr lang="he-IL" dirty="0" smtClean="0"/>
              <a:t>ה</a:t>
            </a:r>
            <a:r>
              <a:rPr dirty="0" err="1" smtClean="0"/>
              <a:t>מסגרת</a:t>
            </a:r>
            <a:r>
              <a:rPr dirty="0" smtClean="0"/>
              <a:t> </a:t>
            </a:r>
            <a:r>
              <a:rPr lang="he-IL" dirty="0" smtClean="0"/>
              <a:t>ה</a:t>
            </a:r>
            <a:r>
              <a:rPr dirty="0" err="1" smtClean="0"/>
              <a:t>אסטרטגית</a:t>
            </a:r>
            <a:endParaRPr dirty="0"/>
          </a:p>
        </p:txBody>
      </p:sp>
      <p:sp>
        <p:nvSpPr>
          <p:cNvPr id="2" name="מלבן 1"/>
          <p:cNvSpPr/>
          <p:nvPr/>
        </p:nvSpPr>
        <p:spPr>
          <a:xfrm>
            <a:off x="16363917" y="3100074"/>
            <a:ext cx="5571536" cy="322960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66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מערכת בהמתנה</a:t>
            </a: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he-IL" sz="2000" cap="all" dirty="0">
              <a:solidFill>
                <a:srgbClr val="FFFFFF"/>
              </a:solidFill>
              <a:latin typeface="+mn-lt"/>
              <a:ea typeface="+mn-ea"/>
              <a:cs typeface="+mn-cs"/>
              <a:sym typeface="DIN Condensed"/>
            </a:endParaRP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40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בחירות בישראל</a:t>
            </a: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בחירות בארה"</a:t>
            </a:r>
            <a:r>
              <a:rPr lang="he-IL" sz="4000" cap="all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ב</a:t>
            </a:r>
            <a:endParaRPr lang="he-IL" sz="4000" cap="all" dirty="0" smtClean="0">
              <a:solidFill>
                <a:srgbClr val="FFFFFF"/>
              </a:solidFill>
              <a:latin typeface="+mn-lt"/>
              <a:ea typeface="+mn-ea"/>
              <a:cs typeface="+mn-cs"/>
              <a:sym typeface="DIN Condensed"/>
            </a:endParaRP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בחירות ברש"פ</a:t>
            </a: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עסקת המאה</a:t>
            </a:r>
          </a:p>
        </p:txBody>
      </p:sp>
      <p:sp>
        <p:nvSpPr>
          <p:cNvPr id="43" name="מלבן 42"/>
          <p:cNvSpPr/>
          <p:nvPr/>
        </p:nvSpPr>
        <p:spPr>
          <a:xfrm>
            <a:off x="9434779" y="3191265"/>
            <a:ext cx="5571536" cy="305724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60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יחסי רש"פ – ישראל</a:t>
            </a: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he-IL" sz="6600" cap="all" dirty="0" smtClean="0">
              <a:solidFill>
                <a:srgbClr val="FFFFFF"/>
              </a:solidFill>
              <a:latin typeface="+mn-lt"/>
              <a:ea typeface="+mn-ea"/>
              <a:cs typeface="+mn-cs"/>
              <a:sym typeface="DIN Condensed"/>
            </a:endParaRP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54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"</a:t>
            </a:r>
            <a:r>
              <a:rPr kumimoji="0" lang="he-IL" sz="54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משבר רודף</a:t>
            </a:r>
            <a:r>
              <a:rPr lang="he-IL" sz="5400" cap="all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 </a:t>
            </a:r>
            <a:r>
              <a:rPr lang="he-IL" sz="54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משבר"</a:t>
            </a:r>
          </a:p>
        </p:txBody>
      </p:sp>
      <p:sp>
        <p:nvSpPr>
          <p:cNvPr id="44" name="מלבן 43"/>
          <p:cNvSpPr/>
          <p:nvPr/>
        </p:nvSpPr>
        <p:spPr>
          <a:xfrm>
            <a:off x="1848023" y="3047753"/>
            <a:ext cx="5571536" cy="333424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1" hangingPunct="1">
              <a:spcBef>
                <a:spcPct val="0"/>
              </a:spcBef>
            </a:pPr>
            <a:r>
              <a:rPr lang="he-IL" altLang="he-IL" sz="6600" cap="all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קשב אזורי </a:t>
            </a:r>
            <a:r>
              <a:rPr lang="he-IL" altLang="he-IL" sz="66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בשוליים</a:t>
            </a:r>
          </a:p>
          <a:p>
            <a:pPr algn="ctr" rtl="1" hangingPunct="1">
              <a:spcBef>
                <a:spcPct val="0"/>
              </a:spcBef>
            </a:pPr>
            <a:endParaRPr lang="he-IL" altLang="he-IL" sz="1200" cap="all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 rtl="1" hangingPunct="1">
              <a:spcBef>
                <a:spcPct val="0"/>
              </a:spcBef>
            </a:pPr>
            <a:r>
              <a:rPr lang="en-US" altLang="he-IL" sz="6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All about Iran</a:t>
            </a:r>
            <a:endParaRPr lang="he-IL" altLang="he-IL" sz="6600" cap="all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16363917" y="9216290"/>
            <a:ext cx="5571536" cy="330346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6600" b="0" i="0" u="none" strike="noStrike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מערכת "סמי מדינתית"</a:t>
            </a: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he-IL" sz="3600" cap="all" dirty="0">
              <a:solidFill>
                <a:srgbClr val="FFFFFF"/>
              </a:solidFill>
              <a:latin typeface="+mn-lt"/>
              <a:ea typeface="+mn-ea"/>
              <a:cs typeface="+mn-cs"/>
              <a:sym typeface="DIN Condensed"/>
            </a:endParaRP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44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עשור לבניין מוסדות השלטון</a:t>
            </a:r>
            <a:endParaRPr lang="he-IL" sz="2400" cap="all" dirty="0" smtClean="0">
              <a:solidFill>
                <a:srgbClr val="FFFFFF"/>
              </a:solidFill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9434779" y="9302466"/>
            <a:ext cx="5571536" cy="322960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he-IL" sz="1800" cap="all" dirty="0" smtClean="0">
              <a:solidFill>
                <a:srgbClr val="FFFFFF"/>
              </a:solidFill>
              <a:latin typeface="+mn-lt"/>
              <a:ea typeface="+mn-ea"/>
              <a:cs typeface="+mn-cs"/>
              <a:sym typeface="DIN Condensed"/>
            </a:endParaRP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66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rPr>
              <a:t>אתגרים ביחסי יחסי שלטון – ציבור </a:t>
            </a:r>
          </a:p>
          <a:p>
            <a:pPr marL="0" marR="0" indent="0" algn="ctr" defTabSz="825500" rtl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he-IL" sz="3200" cap="all" dirty="0" smtClean="0">
              <a:solidFill>
                <a:srgbClr val="FFFFFF"/>
              </a:solidFill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1848023" y="9394798"/>
            <a:ext cx="5571536" cy="314958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1" hangingPunct="1">
              <a:spcBef>
                <a:spcPct val="0"/>
              </a:spcBef>
            </a:pPr>
            <a:r>
              <a:rPr lang="he-IL" altLang="he-IL" sz="6600" cap="all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אתגרים פיננסיים לרש"פ, יציבות כלכלית בציבור</a:t>
            </a:r>
            <a:endParaRPr lang="he-IL" altLang="he-IL" sz="6600" cap="all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סוגר מסולסל ימני 2"/>
          <p:cNvSpPr/>
          <p:nvPr/>
        </p:nvSpPr>
        <p:spPr>
          <a:xfrm>
            <a:off x="21917025" y="2083110"/>
            <a:ext cx="1000125" cy="5089216"/>
          </a:xfrm>
          <a:prstGeom prst="rightBrace">
            <a:avLst>
              <a:gd name="adj1" fmla="val 97144"/>
              <a:gd name="adj2" fmla="val 50000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9" name="סוגר מסולסל ימני 48"/>
          <p:cNvSpPr/>
          <p:nvPr/>
        </p:nvSpPr>
        <p:spPr>
          <a:xfrm>
            <a:off x="21935453" y="7893360"/>
            <a:ext cx="1000125" cy="5051116"/>
          </a:xfrm>
          <a:prstGeom prst="rightBrace">
            <a:avLst>
              <a:gd name="adj1" fmla="val 97144"/>
              <a:gd name="adj2" fmla="val 50000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r" defTabSz="914400" rtl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מלבן 3"/>
          <p:cNvSpPr/>
          <p:nvPr/>
        </p:nvSpPr>
        <p:spPr>
          <a:xfrm rot="19099171">
            <a:off x="22678634" y="9957252"/>
            <a:ext cx="147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/>
            <a:r>
              <a:rPr lang="he-IL" sz="5400" b="1" cap="none" spc="0" dirty="0" smtClean="0">
                <a:ln/>
                <a:solidFill>
                  <a:schemeClr val="accent4"/>
                </a:solidFill>
                <a:effectLst/>
              </a:rPr>
              <a:t>פנים</a:t>
            </a:r>
            <a:endParaRPr lang="he-I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1" name="מלבן 50"/>
          <p:cNvSpPr/>
          <p:nvPr/>
        </p:nvSpPr>
        <p:spPr>
          <a:xfrm rot="19099171">
            <a:off x="22719821" y="4166053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/>
            <a:r>
              <a:rPr lang="he-IL" sz="5400" b="1" cap="none" spc="0" dirty="0" smtClean="0">
                <a:ln/>
                <a:solidFill>
                  <a:schemeClr val="accent4"/>
                </a:solidFill>
                <a:effectLst/>
              </a:rPr>
              <a:t>חוץ</a:t>
            </a:r>
            <a:endParaRPr lang="he-I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3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874" y="1697158"/>
            <a:ext cx="15561345" cy="1016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משולש היציבות ברשות"/>
          <p:cNvSpPr txBox="1">
            <a:spLocks noGrp="1"/>
          </p:cNvSpPr>
          <p:nvPr>
            <p:ph type="title"/>
          </p:nvPr>
        </p:nvSpPr>
        <p:spPr>
          <a:xfrm>
            <a:off x="6348427" y="402385"/>
            <a:ext cx="11687146" cy="3407188"/>
          </a:xfrm>
          <a:prstGeom prst="rect">
            <a:avLst/>
          </a:prstGeom>
        </p:spPr>
        <p:txBody>
          <a:bodyPr/>
          <a:lstStyle>
            <a:lvl1pPr algn="r" rtl="1">
              <a:defRPr sz="100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dirty="0" err="1"/>
              <a:t>משולש</a:t>
            </a:r>
            <a:r>
              <a:rPr dirty="0"/>
              <a:t> </a:t>
            </a:r>
            <a:r>
              <a:rPr dirty="0" err="1"/>
              <a:t>היציבות</a:t>
            </a:r>
            <a:r>
              <a:rPr dirty="0"/>
              <a:t> </a:t>
            </a:r>
            <a:r>
              <a:rPr dirty="0" err="1"/>
              <a:t>ברשות</a:t>
            </a:r>
            <a:endParaRPr dirty="0"/>
          </a:p>
        </p:txBody>
      </p:sp>
      <p:pic>
        <p:nvPicPr>
          <p:cNvPr id="264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7059" y="2055179"/>
            <a:ext cx="11069882" cy="101601"/>
          </a:xfrm>
          <a:prstGeom prst="rect">
            <a:avLst/>
          </a:prstGeom>
        </p:spPr>
      </p:pic>
      <p:sp>
        <p:nvSpPr>
          <p:cNvPr id="266" name="משולש שווה שוקיים 25"/>
          <p:cNvSpPr/>
          <p:nvPr/>
        </p:nvSpPr>
        <p:spPr>
          <a:xfrm>
            <a:off x="12192000" y="4065729"/>
            <a:ext cx="6758152" cy="4895209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914400" rtl="1">
              <a:spcBef>
                <a:spcPts val="0"/>
              </a:spcBef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אופק מדיני"/>
          <p:cNvSpPr txBox="1"/>
          <p:nvPr/>
        </p:nvSpPr>
        <p:spPr>
          <a:xfrm>
            <a:off x="14391271" y="2593326"/>
            <a:ext cx="244618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>
                <a:solidFill>
                  <a:srgbClr val="56A3D5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r>
              <a:rPr sz="4400" dirty="0" err="1"/>
              <a:t>אופק</a:t>
            </a:r>
            <a:r>
              <a:rPr sz="4400" dirty="0"/>
              <a:t> </a:t>
            </a:r>
            <a:r>
              <a:rPr sz="4400" dirty="0" err="1"/>
              <a:t>מדיני</a:t>
            </a:r>
            <a:endParaRPr sz="4400" dirty="0"/>
          </a:p>
        </p:txBody>
      </p:sp>
      <p:sp>
        <p:nvSpPr>
          <p:cNvPr id="268" name="משבר כספי הסילוקין…"/>
          <p:cNvSpPr txBox="1"/>
          <p:nvPr/>
        </p:nvSpPr>
        <p:spPr>
          <a:xfrm>
            <a:off x="16186634" y="9323428"/>
            <a:ext cx="439356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80975" indent="-180975" algn="r" defTabSz="914400" rtl="1">
              <a:spcBef>
                <a:spcPts val="0"/>
              </a:spcBef>
              <a:buSzPct val="100000"/>
              <a:buAutoNum type="arabicPeriod"/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he-IL" sz="3200" dirty="0" smtClean="0"/>
              <a:t>  </a:t>
            </a:r>
            <a:r>
              <a:rPr sz="3200" dirty="0" err="1" smtClean="0"/>
              <a:t>כספי</a:t>
            </a:r>
            <a:r>
              <a:rPr sz="3200" dirty="0" smtClean="0"/>
              <a:t> </a:t>
            </a:r>
            <a:r>
              <a:rPr sz="3200" dirty="0" err="1"/>
              <a:t>הסילוקין</a:t>
            </a:r>
            <a:endParaRPr sz="3200" dirty="0"/>
          </a:p>
          <a:p>
            <a:pPr marL="180975" indent="-180975" algn="r" defTabSz="914400" rtl="1">
              <a:spcBef>
                <a:spcPts val="0"/>
              </a:spcBef>
              <a:buSzPct val="100000"/>
              <a:buAutoNum type="arabicPeriod"/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3200" dirty="0" smtClean="0"/>
              <a:t>"</a:t>
            </a:r>
            <a:r>
              <a:rPr sz="3200" dirty="0" err="1" smtClean="0"/>
              <a:t>קיפאון</a:t>
            </a:r>
            <a:r>
              <a:rPr lang="he-IL" sz="3200" dirty="0" smtClean="0"/>
              <a:t>"</a:t>
            </a:r>
            <a:r>
              <a:rPr sz="3200" dirty="0" smtClean="0"/>
              <a:t> </a:t>
            </a:r>
            <a:r>
              <a:rPr lang="he-IL" sz="3200" dirty="0" smtClean="0"/>
              <a:t> </a:t>
            </a:r>
            <a:r>
              <a:rPr sz="3200" dirty="0" err="1" smtClean="0"/>
              <a:t>בהסכמי</a:t>
            </a:r>
            <a:r>
              <a:rPr sz="3200" dirty="0" smtClean="0"/>
              <a:t> </a:t>
            </a:r>
            <a:r>
              <a:rPr sz="3200" dirty="0" err="1"/>
              <a:t>פריז</a:t>
            </a:r>
            <a:endParaRPr sz="3200" dirty="0"/>
          </a:p>
          <a:p>
            <a:pPr marL="180975" indent="-180975" algn="r" defTabSz="914400" rtl="1">
              <a:spcBef>
                <a:spcPts val="0"/>
              </a:spcBef>
              <a:buSzPct val="100000"/>
              <a:buAutoNum type="arabicPeriod"/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3200" dirty="0"/>
              <a:t>  </a:t>
            </a:r>
            <a:r>
              <a:rPr sz="3200" dirty="0" err="1"/>
              <a:t>דשדוש</a:t>
            </a:r>
            <a:r>
              <a:rPr sz="3200" dirty="0"/>
              <a:t> </a:t>
            </a:r>
            <a:r>
              <a:rPr sz="3200" dirty="0" err="1"/>
              <a:t>כלכלי</a:t>
            </a:r>
            <a:endParaRPr sz="3200" dirty="0"/>
          </a:p>
        </p:txBody>
      </p:sp>
      <p:sp>
        <p:nvSpPr>
          <p:cNvPr id="269" name="תיאום…"/>
          <p:cNvSpPr txBox="1"/>
          <p:nvPr/>
        </p:nvSpPr>
        <p:spPr>
          <a:xfrm>
            <a:off x="7715753" y="8247899"/>
            <a:ext cx="5698403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914400" rtl="1">
              <a:lnSpc>
                <a:spcPct val="70000"/>
              </a:lnSpc>
              <a:spcBef>
                <a:spcPts val="0"/>
              </a:spcBef>
              <a:defRPr>
                <a:solidFill>
                  <a:srgbClr val="56A3D5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pPr>
            <a:r>
              <a:rPr sz="4000" dirty="0"/>
              <a:t>תיאום</a:t>
            </a:r>
          </a:p>
          <a:p>
            <a:pPr algn="ctr" defTabSz="914400" rtl="1">
              <a:lnSpc>
                <a:spcPct val="70000"/>
              </a:lnSpc>
              <a:spcBef>
                <a:spcPts val="0"/>
              </a:spcBef>
              <a:defRPr>
                <a:solidFill>
                  <a:srgbClr val="56A3D5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pPr>
            <a:r>
              <a:rPr lang="he-IL" sz="4000" dirty="0" smtClean="0"/>
              <a:t>(</a:t>
            </a:r>
            <a:r>
              <a:rPr sz="4000" dirty="0" err="1" smtClean="0"/>
              <a:t>ביטחוני</a:t>
            </a:r>
            <a:r>
              <a:rPr sz="4000" dirty="0" smtClean="0"/>
              <a:t> </a:t>
            </a:r>
            <a:r>
              <a:rPr sz="4000" dirty="0" err="1" smtClean="0"/>
              <a:t>ואזרחי</a:t>
            </a:r>
            <a:r>
              <a:rPr lang="he-IL" sz="4000" dirty="0" smtClean="0"/>
              <a:t>)</a:t>
            </a:r>
            <a:endParaRPr sz="4000" dirty="0"/>
          </a:p>
        </p:txBody>
      </p:sp>
      <p:sp>
        <p:nvSpPr>
          <p:cNvPr id="270" name="אופק מדיני"/>
          <p:cNvSpPr txBox="1"/>
          <p:nvPr/>
        </p:nvSpPr>
        <p:spPr>
          <a:xfrm>
            <a:off x="18383417" y="8311059"/>
            <a:ext cx="357165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>
                <a:solidFill>
                  <a:srgbClr val="56A3D5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r>
              <a:rPr lang="he-IL" sz="4400" dirty="0" smtClean="0"/>
              <a:t>מצב כלכלי</a:t>
            </a:r>
            <a:endParaRPr sz="4400" dirty="0"/>
          </a:p>
        </p:txBody>
      </p:sp>
      <p:sp>
        <p:nvSpPr>
          <p:cNvPr id="271" name="יציבות בתיאום…"/>
          <p:cNvSpPr txBox="1"/>
          <p:nvPr/>
        </p:nvSpPr>
        <p:spPr>
          <a:xfrm>
            <a:off x="6657059" y="9190631"/>
            <a:ext cx="474382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80975" indent="-180975" algn="r" defTabSz="914400" rtl="1">
              <a:spcBef>
                <a:spcPts val="0"/>
              </a:spcBef>
              <a:buSzPct val="100000"/>
              <a:buAutoNum type="arabicPeriod"/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3200" dirty="0"/>
              <a:t>  </a:t>
            </a:r>
            <a:r>
              <a:rPr sz="3200" dirty="0" err="1"/>
              <a:t>יציבות</a:t>
            </a:r>
            <a:r>
              <a:rPr sz="3200" dirty="0"/>
              <a:t> </a:t>
            </a:r>
            <a:r>
              <a:rPr sz="3200" dirty="0" err="1"/>
              <a:t>בתיאום</a:t>
            </a:r>
            <a:endParaRPr sz="3200" dirty="0"/>
          </a:p>
          <a:p>
            <a:pPr marL="180975" indent="-180975" algn="r" defTabSz="914400" rtl="1">
              <a:spcBef>
                <a:spcPts val="0"/>
              </a:spcBef>
              <a:buSzPct val="100000"/>
              <a:buAutoNum type="arabicPeriod"/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3200" dirty="0"/>
              <a:t>  </a:t>
            </a:r>
            <a:r>
              <a:rPr lang="he-IL" sz="3200" dirty="0" smtClean="0"/>
              <a:t>"</a:t>
            </a:r>
            <a:r>
              <a:rPr sz="3200" dirty="0" err="1" smtClean="0"/>
              <a:t>מכות</a:t>
            </a:r>
            <a:r>
              <a:rPr sz="3200" dirty="0" smtClean="0"/>
              <a:t> </a:t>
            </a:r>
            <a:r>
              <a:rPr sz="3200" dirty="0" err="1"/>
              <a:t>בכנף</a:t>
            </a:r>
            <a:r>
              <a:rPr sz="3200" dirty="0"/>
              <a:t>"</a:t>
            </a:r>
          </a:p>
          <a:p>
            <a:pPr marL="180975" indent="-180975" algn="r" defTabSz="914400" rtl="1">
              <a:spcBef>
                <a:spcPts val="0"/>
              </a:spcBef>
              <a:buSzPct val="100000"/>
              <a:buAutoNum type="arabicPeriod"/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sz="3200" dirty="0"/>
              <a:t>  </a:t>
            </a:r>
            <a:r>
              <a:rPr sz="3200" dirty="0" err="1"/>
              <a:t>דה-לגיטימציה</a:t>
            </a:r>
            <a:r>
              <a:rPr sz="3200" dirty="0"/>
              <a:t> </a:t>
            </a:r>
            <a:r>
              <a:rPr sz="3200" dirty="0" err="1"/>
              <a:t>ציבורית</a:t>
            </a:r>
            <a:endParaRPr sz="3200" dirty="0"/>
          </a:p>
        </p:txBody>
      </p:sp>
      <p:sp>
        <p:nvSpPr>
          <p:cNvPr id="272" name="קיפאון"/>
          <p:cNvSpPr txBox="1"/>
          <p:nvPr/>
        </p:nvSpPr>
        <p:spPr>
          <a:xfrm>
            <a:off x="14975565" y="3355973"/>
            <a:ext cx="12775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914400" rtl="1">
              <a:spcBef>
                <a:spcPts val="0"/>
              </a:spcBef>
              <a:defRPr sz="20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600"/>
              <a:t>קיפאון</a:t>
            </a:r>
          </a:p>
        </p:txBody>
      </p:sp>
      <p:sp>
        <p:nvSpPr>
          <p:cNvPr id="273" name="אליפסה 34"/>
          <p:cNvSpPr/>
          <p:nvPr/>
        </p:nvSpPr>
        <p:spPr>
          <a:xfrm rot="21592980">
            <a:off x="3016797" y="3196222"/>
            <a:ext cx="3328211" cy="335197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algn="l" defTabSz="914400" rtl="1">
              <a:spcBef>
                <a:spcPts val="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4" name="שחקן חדש בשכונה – אשתיה (DNA פוליטי) המייצר כללי משחק חדשים"/>
          <p:cNvSpPr txBox="1"/>
          <p:nvPr/>
        </p:nvSpPr>
        <p:spPr>
          <a:xfrm>
            <a:off x="2343647" y="6886504"/>
            <a:ext cx="467451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rtl="1">
              <a:defRPr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600" dirty="0" err="1"/>
              <a:t>שחקן</a:t>
            </a:r>
            <a:r>
              <a:rPr sz="3600" dirty="0"/>
              <a:t> </a:t>
            </a:r>
            <a:r>
              <a:rPr sz="3600" dirty="0" err="1"/>
              <a:t>חדש</a:t>
            </a:r>
            <a:r>
              <a:rPr sz="3600" dirty="0"/>
              <a:t> </a:t>
            </a:r>
            <a:r>
              <a:rPr sz="3600" dirty="0" err="1"/>
              <a:t>בשכונה</a:t>
            </a:r>
            <a:r>
              <a:rPr sz="3600" dirty="0"/>
              <a:t> – </a:t>
            </a:r>
            <a:r>
              <a:rPr sz="3600" dirty="0" err="1"/>
              <a:t>אשתיה</a:t>
            </a:r>
            <a:r>
              <a:rPr sz="3600" dirty="0"/>
              <a:t> </a:t>
            </a:r>
            <a:r>
              <a:rPr lang="he-IL" sz="3600" dirty="0" smtClean="0"/>
              <a:t>(</a:t>
            </a:r>
            <a:r>
              <a:rPr sz="3600" dirty="0" smtClean="0"/>
              <a:t>DNA </a:t>
            </a:r>
            <a:r>
              <a:rPr lang="he-IL" sz="3600" dirty="0" smtClean="0"/>
              <a:t> </a:t>
            </a:r>
            <a:r>
              <a:rPr sz="3600" dirty="0" err="1" smtClean="0"/>
              <a:t>פוליטי</a:t>
            </a:r>
            <a:r>
              <a:rPr lang="he-IL" sz="3600" dirty="0" smtClean="0"/>
              <a:t>) </a:t>
            </a:r>
            <a:r>
              <a:rPr sz="3600" dirty="0" smtClean="0"/>
              <a:t> </a:t>
            </a:r>
            <a:r>
              <a:rPr sz="3600" dirty="0" err="1"/>
              <a:t>המייצר</a:t>
            </a:r>
            <a:r>
              <a:rPr sz="3600" dirty="0"/>
              <a:t> </a:t>
            </a:r>
            <a:r>
              <a:rPr sz="3600" dirty="0" err="1"/>
              <a:t>כללי</a:t>
            </a:r>
            <a:r>
              <a:rPr sz="3600" dirty="0"/>
              <a:t> </a:t>
            </a:r>
            <a:r>
              <a:rPr sz="3600" dirty="0" err="1"/>
              <a:t>משחק</a:t>
            </a:r>
            <a:r>
              <a:rPr sz="3600" dirty="0"/>
              <a:t> </a:t>
            </a:r>
            <a:r>
              <a:rPr sz="3600" dirty="0" err="1"/>
              <a:t>חדשים</a:t>
            </a:r>
            <a:endParaRPr sz="3600" dirty="0"/>
          </a:p>
        </p:txBody>
      </p:sp>
      <p:sp>
        <p:nvSpPr>
          <p:cNvPr id="275" name="לקראת אתגרים משמעותיים (היום שאחרי, פרסום תכנית המאה) - נדרשת יציבות במרכיבים הנ&quot;ל כדי &quot;לעבור את הסיבוב&quot;"/>
          <p:cNvSpPr txBox="1"/>
          <p:nvPr/>
        </p:nvSpPr>
        <p:spPr>
          <a:xfrm>
            <a:off x="1552047" y="11947110"/>
            <a:ext cx="2146260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rtl="1">
              <a:defRPr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r>
              <a:rPr sz="3600" dirty="0" err="1"/>
              <a:t>לקראת</a:t>
            </a:r>
            <a:r>
              <a:rPr sz="3600" dirty="0"/>
              <a:t> </a:t>
            </a:r>
            <a:r>
              <a:rPr sz="3600" dirty="0" err="1"/>
              <a:t>אתגרים</a:t>
            </a:r>
            <a:r>
              <a:rPr sz="3600" dirty="0"/>
              <a:t> </a:t>
            </a:r>
            <a:r>
              <a:rPr sz="3600" dirty="0" err="1"/>
              <a:t>משמעותיים</a:t>
            </a:r>
            <a:r>
              <a:rPr sz="3600" dirty="0"/>
              <a:t> </a:t>
            </a:r>
            <a:r>
              <a:rPr lang="he-IL" sz="3600" dirty="0" smtClean="0"/>
              <a:t>(</a:t>
            </a:r>
            <a:r>
              <a:rPr sz="3600" dirty="0" err="1" smtClean="0"/>
              <a:t>היום</a:t>
            </a:r>
            <a:r>
              <a:rPr sz="3600" dirty="0" smtClean="0"/>
              <a:t> </a:t>
            </a:r>
            <a:r>
              <a:rPr sz="3600" dirty="0" err="1"/>
              <a:t>שאחרי</a:t>
            </a:r>
            <a:r>
              <a:rPr sz="3600" dirty="0"/>
              <a:t>, </a:t>
            </a:r>
            <a:r>
              <a:rPr sz="3600" dirty="0" err="1"/>
              <a:t>פרסום</a:t>
            </a:r>
            <a:r>
              <a:rPr sz="3600" dirty="0"/>
              <a:t> </a:t>
            </a:r>
            <a:r>
              <a:rPr sz="3600" dirty="0" err="1"/>
              <a:t>תכנית</a:t>
            </a:r>
            <a:r>
              <a:rPr sz="3600" dirty="0"/>
              <a:t> </a:t>
            </a:r>
            <a:r>
              <a:rPr sz="3600" dirty="0" err="1" smtClean="0"/>
              <a:t>המאה</a:t>
            </a:r>
            <a:r>
              <a:rPr lang="he-IL" sz="3600" dirty="0" smtClean="0"/>
              <a:t>) - </a:t>
            </a:r>
            <a:r>
              <a:rPr sz="3600" dirty="0" err="1" smtClean="0"/>
              <a:t>נדרשת</a:t>
            </a:r>
            <a:r>
              <a:rPr sz="3600" dirty="0" smtClean="0"/>
              <a:t> </a:t>
            </a:r>
            <a:r>
              <a:rPr sz="3600" dirty="0" err="1"/>
              <a:t>יציבות</a:t>
            </a:r>
            <a:r>
              <a:rPr sz="3600" dirty="0"/>
              <a:t> </a:t>
            </a:r>
            <a:r>
              <a:rPr sz="3600" dirty="0" err="1"/>
              <a:t>במרכיבים</a:t>
            </a:r>
            <a:r>
              <a:rPr sz="3600" dirty="0"/>
              <a:t> </a:t>
            </a:r>
            <a:r>
              <a:rPr sz="3600" dirty="0" err="1"/>
              <a:t>הנ"ל</a:t>
            </a:r>
            <a:r>
              <a:rPr sz="3600" dirty="0"/>
              <a:t> </a:t>
            </a:r>
            <a:r>
              <a:rPr sz="3600" dirty="0" err="1"/>
              <a:t>כדי</a:t>
            </a:r>
            <a:r>
              <a:rPr sz="3600" dirty="0"/>
              <a:t> "</a:t>
            </a:r>
            <a:r>
              <a:rPr sz="3600" dirty="0" err="1"/>
              <a:t>לעבור</a:t>
            </a:r>
            <a:r>
              <a:rPr sz="3600" dirty="0"/>
              <a:t> </a:t>
            </a:r>
            <a:r>
              <a:rPr sz="3600" dirty="0" err="1"/>
              <a:t>את</a:t>
            </a:r>
            <a:r>
              <a:rPr sz="3600" dirty="0"/>
              <a:t> </a:t>
            </a:r>
            <a:r>
              <a:rPr sz="3600" dirty="0" err="1"/>
              <a:t>הסיבוב</a:t>
            </a:r>
            <a:r>
              <a:rPr sz="3600" dirty="0"/>
              <a:t>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מגמות מאקרו כלכליות עיקריות"/>
          <p:cNvSpPr txBox="1">
            <a:spLocks noGrp="1"/>
          </p:cNvSpPr>
          <p:nvPr>
            <p:ph type="title"/>
          </p:nvPr>
        </p:nvSpPr>
        <p:spPr>
          <a:xfrm>
            <a:off x="4383685" y="288735"/>
            <a:ext cx="15616634" cy="1636354"/>
          </a:xfrm>
          <a:prstGeom prst="rect">
            <a:avLst/>
          </a:prstGeom>
          <a:ln w="12700">
            <a:miter lim="400000"/>
          </a:ln>
        </p:spPr>
        <p:txBody>
          <a:bodyPr>
            <a:noAutofit/>
          </a:bodyPr>
          <a:lstStyle>
            <a:lvl1pPr algn="r" rtl="1">
              <a:defRPr sz="10000" b="1"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/>
            <a:r>
              <a:rPr lang="he-IL" sz="13200" dirty="0" err="1">
                <a:solidFill>
                  <a:srgbClr val="00B0F0"/>
                </a:solidFill>
              </a:rPr>
              <a:t>תוכנית</a:t>
            </a:r>
            <a:r>
              <a:rPr lang="he-IL" sz="13200" dirty="0">
                <a:solidFill>
                  <a:srgbClr val="00B0F0"/>
                </a:solidFill>
              </a:rPr>
              <a:t> שתייה</a:t>
            </a:r>
            <a:endParaRPr sz="13200" dirty="0">
              <a:solidFill>
                <a:srgbClr val="00B0F0"/>
              </a:solidFill>
            </a:endParaRPr>
          </a:p>
        </p:txBody>
      </p:sp>
      <p:pic>
        <p:nvPicPr>
          <p:cNvPr id="278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0699" y="2055181"/>
            <a:ext cx="14682606" cy="101602"/>
          </a:xfrm>
          <a:prstGeom prst="rect">
            <a:avLst/>
          </a:prstGeom>
        </p:spPr>
      </p:pic>
      <p:sp>
        <p:nvSpPr>
          <p:cNvPr id="64" name="מלבן 63"/>
          <p:cNvSpPr/>
          <p:nvPr/>
        </p:nvSpPr>
        <p:spPr>
          <a:xfrm>
            <a:off x="1735567" y="2749175"/>
            <a:ext cx="20912866" cy="9223038"/>
          </a:xfrm>
          <a:prstGeom prst="rect">
            <a:avLst/>
          </a:prstGeom>
          <a:ln w="12700">
            <a:miter lim="400000"/>
          </a:ln>
        </p:spPr>
        <p:txBody>
          <a:bodyPr wrap="square" tIns="91440" bIns="91440" anchor="ctr">
            <a:spAutoFit/>
          </a:bodyPr>
          <a:lstStyle/>
          <a:p>
            <a:pPr marL="685800" indent="-685800" algn="just" defTabSz="2133600" rtl="1">
              <a:lnSpc>
                <a:spcPct val="150000"/>
              </a:lnSpc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he-IL" sz="5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התנתקות מישראל והקטנת התלות הכלכלית בה.</a:t>
            </a:r>
          </a:p>
          <a:p>
            <a:pPr marL="685800" indent="-685800" algn="just" defTabSz="2133600" rtl="1">
              <a:lnSpc>
                <a:spcPct val="150000"/>
              </a:lnSpc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he-IL" sz="5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הגדלת הקבלות היצרנית של הכלכלה הפלסטינית. </a:t>
            </a:r>
          </a:p>
          <a:p>
            <a:pPr marL="685800" indent="-685800" algn="just" defTabSz="2133600" rtl="1">
              <a:lnSpc>
                <a:spcPct val="150000"/>
              </a:lnSpc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he-IL" sz="5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חלוקת הגדה והרצועה לפי אשכולות של השקעה ופיתוח ייעודיים. </a:t>
            </a:r>
          </a:p>
          <a:p>
            <a:pPr marL="685800" indent="-685800" algn="just" defTabSz="2133600" rtl="1">
              <a:lnSpc>
                <a:spcPct val="150000"/>
              </a:lnSpc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he-IL" sz="5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גיוון במקורות הייבוא ממדינות השונות. </a:t>
            </a:r>
          </a:p>
          <a:p>
            <a:pPr marL="685800" indent="-685800" algn="just" defTabSz="2133600" rtl="1">
              <a:lnSpc>
                <a:spcPct val="150000"/>
              </a:lnSpc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he-IL" sz="5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חיזוק </a:t>
            </a:r>
            <a:r>
              <a:rPr lang="he-IL" sz="5600" dirty="0" smtClean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הקשרים </a:t>
            </a:r>
            <a:r>
              <a:rPr lang="he-IL" sz="5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המסחריים עם מדינות ערב.</a:t>
            </a:r>
          </a:p>
          <a:p>
            <a:pPr marL="685800" indent="-685800" algn="just" defTabSz="2133600" rtl="1">
              <a:lnSpc>
                <a:spcPct val="150000"/>
              </a:lnSpc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he-IL" sz="5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מחיקת קווי התיחום המלאכותיים – </a:t>
            </a:r>
            <a:r>
              <a:rPr lang="en-US" sz="5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A,B,C</a:t>
            </a:r>
            <a:r>
              <a:rPr lang="he-IL" sz="560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</a:rPr>
              <a:t>.</a:t>
            </a:r>
          </a:p>
        </p:txBody>
      </p:sp>
      <p:pic>
        <p:nvPicPr>
          <p:cNvPr id="36" name="תמונה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48" y="608132"/>
            <a:ext cx="4603728" cy="6752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3055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1201</Words>
  <Application>Microsoft Office PowerPoint</Application>
  <PresentationFormat>מותאם אישית</PresentationFormat>
  <Paragraphs>234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18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15</vt:i4>
      </vt:variant>
    </vt:vector>
  </HeadingPairs>
  <TitlesOfParts>
    <vt:vector size="36" baseType="lpstr">
      <vt:lpstr>Arial</vt:lpstr>
      <vt:lpstr>Assistant</vt:lpstr>
      <vt:lpstr>Assistant ExtraBold</vt:lpstr>
      <vt:lpstr>Assistant Light</vt:lpstr>
      <vt:lpstr>Assistant SemiBold</vt:lpstr>
      <vt:lpstr>Avenir Next</vt:lpstr>
      <vt:lpstr>Avenir Next Medium</vt:lpstr>
      <vt:lpstr>Calibri</vt:lpstr>
      <vt:lpstr>Calibri Light</vt:lpstr>
      <vt:lpstr>Courier New</vt:lpstr>
      <vt:lpstr>DIN Alternate</vt:lpstr>
      <vt:lpstr>DIN Condensed</vt:lpstr>
      <vt:lpstr>Guttman Hatzvi</vt:lpstr>
      <vt:lpstr>Helvetica</vt:lpstr>
      <vt:lpstr>Helvetica Light</vt:lpstr>
      <vt:lpstr>Helvetica Neue</vt:lpstr>
      <vt:lpstr>Segoe UI Semilight</vt:lpstr>
      <vt:lpstr>Times New Roman</vt:lpstr>
      <vt:lpstr>New_Template7</vt:lpstr>
      <vt:lpstr>ערכת נושא Office</vt:lpstr>
      <vt:lpstr>1_ערכת נושא Office</vt:lpstr>
      <vt:lpstr>מצגת של PowerPoint</vt:lpstr>
      <vt:lpstr>מספרים מספרים</vt:lpstr>
      <vt:lpstr>כלכלה ומסחר ביו"ש</vt:lpstr>
      <vt:lpstr>מצגת של PowerPoint</vt:lpstr>
      <vt:lpstr>מצגת של PowerPoint</vt:lpstr>
      <vt:lpstr>מצגת של PowerPoint</vt:lpstr>
      <vt:lpstr>המסגרת האסטרטגית</vt:lpstr>
      <vt:lpstr>משולש היציבות ברשות</vt:lpstr>
      <vt:lpstr>תוכנית שתייה</vt:lpstr>
      <vt:lpstr>הרובד המדיני – מרחב הפעילות הרשותי</vt:lpstr>
      <vt:lpstr>הזיקות בין המערכת האיו"שית והרצועתית</vt:lpstr>
      <vt:lpstr>הזירה הפנימית בין ״היום שאחרי״ לבחירות</vt:lpstr>
      <vt:lpstr>מגמות בציבור האיו״שי</vt:lpstr>
      <vt:lpstr>מייצבים ומערערים</vt:lpstr>
      <vt:lpstr>איו״ש 2020 – שורות תחתונות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תפ"ש/תיאום ואג"ם/רמ"ח אג"מ - ויסאם</dc:creator>
  <cp:lastModifiedBy>עוזאל ניסים</cp:lastModifiedBy>
  <cp:revision>75</cp:revision>
  <cp:lastPrinted>2020-01-21T08:58:22Z</cp:lastPrinted>
  <dcterms:modified xsi:type="dcterms:W3CDTF">2020-01-21T11:40:52Z</dcterms:modified>
</cp:coreProperties>
</file>