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</p:sldMasterIdLst>
  <p:notesMasterIdLst>
    <p:notesMasterId r:id="rId31"/>
  </p:notesMasterIdLst>
  <p:handoutMasterIdLst>
    <p:handoutMasterId r:id="rId32"/>
  </p:handoutMasterIdLst>
  <p:sldIdLst>
    <p:sldId id="458" r:id="rId3"/>
    <p:sldId id="843" r:id="rId4"/>
    <p:sldId id="713" r:id="rId5"/>
    <p:sldId id="918" r:id="rId6"/>
    <p:sldId id="905" r:id="rId7"/>
    <p:sldId id="805" r:id="rId8"/>
    <p:sldId id="802" r:id="rId9"/>
    <p:sldId id="920" r:id="rId10"/>
    <p:sldId id="919" r:id="rId11"/>
    <p:sldId id="833" r:id="rId12"/>
    <p:sldId id="771" r:id="rId13"/>
    <p:sldId id="876" r:id="rId14"/>
    <p:sldId id="852" r:id="rId15"/>
    <p:sldId id="902" r:id="rId16"/>
    <p:sldId id="853" r:id="rId17"/>
    <p:sldId id="913" r:id="rId18"/>
    <p:sldId id="927" r:id="rId19"/>
    <p:sldId id="912" r:id="rId20"/>
    <p:sldId id="907" r:id="rId21"/>
    <p:sldId id="883" r:id="rId22"/>
    <p:sldId id="894" r:id="rId23"/>
    <p:sldId id="926" r:id="rId24"/>
    <p:sldId id="908" r:id="rId25"/>
    <p:sldId id="916" r:id="rId26"/>
    <p:sldId id="925" r:id="rId27"/>
    <p:sldId id="900" r:id="rId28"/>
    <p:sldId id="848" r:id="rId29"/>
    <p:sldId id="726" r:id="rId30"/>
  </p:sldIdLst>
  <p:sldSz cx="9144000" cy="6858000" type="screen4x3"/>
  <p:notesSz cx="10021888" cy="68897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2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2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2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2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6F2"/>
    <a:srgbClr val="FF0000"/>
    <a:srgbClr val="CC0000"/>
    <a:srgbClr val="003399"/>
    <a:srgbClr val="FF9933"/>
    <a:srgbClr val="FF3300"/>
    <a:srgbClr val="4F81BD"/>
    <a:srgbClr val="FF6600"/>
    <a:srgbClr val="6666FF"/>
    <a:srgbClr val="33A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87696" autoAdjust="0"/>
  </p:normalViewPr>
  <p:slideViewPr>
    <p:cSldViewPr>
      <p:cViewPr varScale="1">
        <p:scale>
          <a:sx n="88" d="100"/>
          <a:sy n="88" d="100"/>
        </p:scale>
        <p:origin x="124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1620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110758615782381E-2"/>
          <c:y val="7.1164230910370233E-2"/>
          <c:w val="0.88439026511405427"/>
          <c:h val="0.77864629744069258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Emerging market and developing economies</c:v>
                </c:pt>
              </c:strCache>
            </c:strRef>
          </c:tx>
          <c:spPr>
            <a:ln cap="sq">
              <a:solidFill>
                <a:schemeClr val="accent2"/>
              </a:solidFill>
              <a:prstDash val="dash"/>
            </a:ln>
            <a:effectLst/>
          </c:spPr>
          <c:marker>
            <c:symbol val="none"/>
          </c:marker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0-7C79-444D-B116-BECE0C1DF515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1-7C79-444D-B116-BECE0C1DF515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2-7C79-444D-B116-BECE0C1DF515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 formatCode="General\F">
                  <c:v>2019</c:v>
                </c:pt>
              </c:numCache>
            </c:numRef>
          </c:cat>
          <c:val>
            <c:numRef>
              <c:f>Sheet1!$B$2:$B$21</c:f>
              <c:numCache>
                <c:formatCode>0.00</c:formatCode>
                <c:ptCount val="20"/>
                <c:pt idx="0">
                  <c:v>4.1059999999999999</c:v>
                </c:pt>
                <c:pt idx="1">
                  <c:v>1.552</c:v>
                </c:pt>
                <c:pt idx="2">
                  <c:v>1.7330000000000001</c:v>
                </c:pt>
                <c:pt idx="3">
                  <c:v>2.0379999999999998</c:v>
                </c:pt>
                <c:pt idx="4">
                  <c:v>3.2130000000000001</c:v>
                </c:pt>
                <c:pt idx="5">
                  <c:v>2.7749999999999999</c:v>
                </c:pt>
                <c:pt idx="6">
                  <c:v>3.0089999999999999</c:v>
                </c:pt>
                <c:pt idx="7">
                  <c:v>2.677</c:v>
                </c:pt>
                <c:pt idx="8">
                  <c:v>0.14299999999999999</c:v>
                </c:pt>
                <c:pt idx="9">
                  <c:v>-3.395</c:v>
                </c:pt>
                <c:pt idx="10">
                  <c:v>3.0449999999999999</c:v>
                </c:pt>
                <c:pt idx="11">
                  <c:v>1.7370000000000001</c:v>
                </c:pt>
                <c:pt idx="12">
                  <c:v>1.2</c:v>
                </c:pt>
                <c:pt idx="13">
                  <c:v>1.3380000000000001</c:v>
                </c:pt>
                <c:pt idx="14">
                  <c:v>2.093</c:v>
                </c:pt>
                <c:pt idx="15">
                  <c:v>2.302</c:v>
                </c:pt>
                <c:pt idx="16">
                  <c:v>1.67</c:v>
                </c:pt>
                <c:pt idx="17">
                  <c:v>2.3359999999999999</c:v>
                </c:pt>
                <c:pt idx="18">
                  <c:v>2.5</c:v>
                </c:pt>
                <c:pt idx="19">
                  <c:v>2.2000000000000002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C79-444D-B116-BECE0C1DF515}"/>
            </c:ext>
          </c:extLst>
        </c:ser>
        <c:ser>
          <c:idx val="4"/>
          <c:order val="1"/>
          <c:tx>
            <c:strRef>
              <c:f>Sheet1!$D$1</c:f>
              <c:strCache>
                <c:ptCount val="1"/>
                <c:pt idx="0">
                  <c:v>Israel</c:v>
                </c:pt>
              </c:strCache>
            </c:strRef>
          </c:tx>
          <c:spPr>
            <a:ln w="34925" cap="sq">
              <a:solidFill>
                <a:schemeClr val="accent1">
                  <a:lumMod val="75000"/>
                </a:schemeClr>
              </a:solidFill>
              <a:round/>
              <a:headEnd type="none"/>
            </a:ln>
            <a:effectLst/>
          </c:spPr>
          <c:marker>
            <c:symbol val="none"/>
          </c:marker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C-7C79-444D-B116-BECE0C1DF515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D-7C79-444D-B116-BECE0C1DF515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8-7C79-444D-B116-BECE0C1DF515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9-7C79-444D-B116-BECE0C1DF515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A-7C79-444D-B116-BECE0C1DF515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 formatCode="General\F">
                  <c:v>2019</c:v>
                </c:pt>
              </c:numCache>
            </c:numRef>
          </c:cat>
          <c:val>
            <c:numRef>
              <c:f>Sheet1!$D$2:$D$21</c:f>
              <c:numCache>
                <c:formatCode>0.00</c:formatCode>
                <c:ptCount val="20"/>
                <c:pt idx="0">
                  <c:v>8.8121000040839892</c:v>
                </c:pt>
                <c:pt idx="1">
                  <c:v>9.2579994229025075E-2</c:v>
                </c:pt>
                <c:pt idx="2">
                  <c:v>-0.16970999935892461</c:v>
                </c:pt>
                <c:pt idx="3">
                  <c:v>1.1193900048566574</c:v>
                </c:pt>
                <c:pt idx="4">
                  <c:v>5.0073299940951665</c:v>
                </c:pt>
                <c:pt idx="5">
                  <c:v>4.102400005274065</c:v>
                </c:pt>
                <c:pt idx="6">
                  <c:v>5.7203699962260934</c:v>
                </c:pt>
                <c:pt idx="7">
                  <c:v>6.1817399992566857</c:v>
                </c:pt>
                <c:pt idx="8">
                  <c:v>2.9546399996332351</c:v>
                </c:pt>
                <c:pt idx="9">
                  <c:v>1.4570300034814743</c:v>
                </c:pt>
                <c:pt idx="10">
                  <c:v>5.4801399960852759</c:v>
                </c:pt>
                <c:pt idx="11">
                  <c:v>5.2161400034630878</c:v>
                </c:pt>
                <c:pt idx="12">
                  <c:v>2.1961099942472417</c:v>
                </c:pt>
                <c:pt idx="13">
                  <c:v>4.2038100077931073</c:v>
                </c:pt>
                <c:pt idx="14">
                  <c:v>3.4779899935964531</c:v>
                </c:pt>
                <c:pt idx="15">
                  <c:v>2.6280600028679491</c:v>
                </c:pt>
                <c:pt idx="16">
                  <c:v>3.961407053452537</c:v>
                </c:pt>
                <c:pt idx="17">
                  <c:v>3.2869100000557649</c:v>
                </c:pt>
                <c:pt idx="18">
                  <c:v>3.2</c:v>
                </c:pt>
                <c:pt idx="19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C79-444D-B116-BECE0C1DF5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6443296"/>
        <c:axId val="356443688"/>
      </c:lineChart>
      <c:catAx>
        <c:axId val="35644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56443688"/>
        <c:crosses val="autoZero"/>
        <c:auto val="1"/>
        <c:lblAlgn val="ctr"/>
        <c:lblOffset val="100"/>
        <c:noMultiLvlLbl val="0"/>
      </c:catAx>
      <c:valAx>
        <c:axId val="356443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56443296"/>
        <c:crosses val="autoZero"/>
        <c:crossBetween val="between"/>
      </c:valAx>
      <c:spPr>
        <a:noFill/>
        <a:ln w="12700">
          <a:solidFill>
            <a:schemeClr val="accent1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110758615782381E-2"/>
          <c:y val="7.1164230910370233E-2"/>
          <c:w val="0.88439026511405427"/>
          <c:h val="0.77864629744069258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Emerging market and developing economies</c:v>
                </c:pt>
              </c:strCache>
            </c:strRef>
          </c:tx>
          <c:spPr>
            <a:ln cap="sq">
              <a:solidFill>
                <a:schemeClr val="accent2"/>
              </a:solidFill>
              <a:prstDash val="dash"/>
            </a:ln>
            <a:effectLst/>
          </c:spPr>
          <c:marker>
            <c:symbol val="none"/>
          </c:marker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0-7C79-444D-B116-BECE0C1DF515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1-7C79-444D-B116-BECE0C1DF515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2-7C79-444D-B116-BECE0C1DF515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 formatCode="General\F">
                  <c:v>2019</c:v>
                </c:pt>
              </c:numCache>
            </c:numRef>
          </c:cat>
          <c:val>
            <c:numRef>
              <c:f>Sheet1!$B$2:$B$21</c:f>
              <c:numCache>
                <c:formatCode>0.00</c:formatCode>
                <c:ptCount val="20"/>
                <c:pt idx="0">
                  <c:v>4.1059999999999999</c:v>
                </c:pt>
                <c:pt idx="1">
                  <c:v>1.552</c:v>
                </c:pt>
                <c:pt idx="2">
                  <c:v>1.7330000000000001</c:v>
                </c:pt>
                <c:pt idx="3">
                  <c:v>2.0379999999999998</c:v>
                </c:pt>
                <c:pt idx="4">
                  <c:v>3.2130000000000001</c:v>
                </c:pt>
                <c:pt idx="5">
                  <c:v>2.7749999999999999</c:v>
                </c:pt>
                <c:pt idx="6">
                  <c:v>3.0089999999999999</c:v>
                </c:pt>
                <c:pt idx="7">
                  <c:v>2.677</c:v>
                </c:pt>
                <c:pt idx="8">
                  <c:v>0.14299999999999999</c:v>
                </c:pt>
                <c:pt idx="9">
                  <c:v>-3.395</c:v>
                </c:pt>
                <c:pt idx="10">
                  <c:v>3.0449999999999999</c:v>
                </c:pt>
                <c:pt idx="11">
                  <c:v>1.7370000000000001</c:v>
                </c:pt>
                <c:pt idx="12">
                  <c:v>1.2</c:v>
                </c:pt>
                <c:pt idx="13">
                  <c:v>1.3380000000000001</c:v>
                </c:pt>
                <c:pt idx="14">
                  <c:v>2.093</c:v>
                </c:pt>
                <c:pt idx="15">
                  <c:v>2.302</c:v>
                </c:pt>
                <c:pt idx="16">
                  <c:v>1.67</c:v>
                </c:pt>
                <c:pt idx="17">
                  <c:v>2.3359999999999999</c:v>
                </c:pt>
                <c:pt idx="18">
                  <c:v>2.5</c:v>
                </c:pt>
                <c:pt idx="19">
                  <c:v>2.2000000000000002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C79-444D-B116-BECE0C1DF515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Advanced Economies</c:v>
                </c:pt>
              </c:strCache>
            </c:strRef>
          </c:tx>
          <c:spPr>
            <a:ln w="38100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4-7C79-444D-B116-BECE0C1DF515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5-7C79-444D-B116-BECE0C1DF515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6-7C79-444D-B116-BECE0C1DF515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 formatCode="General\F">
                  <c:v>2019</c:v>
                </c:pt>
              </c:numCache>
            </c:numRef>
          </c:cat>
          <c:val>
            <c:numRef>
              <c:f>Sheet1!$C$2:$C$21</c:f>
              <c:numCache>
                <c:formatCode>0.00</c:formatCode>
                <c:ptCount val="20"/>
                <c:pt idx="0">
                  <c:v>5.7720000000000002</c:v>
                </c:pt>
                <c:pt idx="1">
                  <c:v>3.6429999999999998</c:v>
                </c:pt>
                <c:pt idx="2">
                  <c:v>4.5890000000000004</c:v>
                </c:pt>
                <c:pt idx="3">
                  <c:v>6.976</c:v>
                </c:pt>
                <c:pt idx="4">
                  <c:v>7.8860000000000001</c:v>
                </c:pt>
                <c:pt idx="5">
                  <c:v>7.1840000000000002</c:v>
                </c:pt>
                <c:pt idx="6">
                  <c:v>8.0030000000000001</c:v>
                </c:pt>
                <c:pt idx="7">
                  <c:v>8.4540000000000006</c:v>
                </c:pt>
                <c:pt idx="8">
                  <c:v>5.7320000000000002</c:v>
                </c:pt>
                <c:pt idx="9">
                  <c:v>2.766</c:v>
                </c:pt>
                <c:pt idx="10">
                  <c:v>7.4029999999999996</c:v>
                </c:pt>
                <c:pt idx="11">
                  <c:v>6.3760000000000003</c:v>
                </c:pt>
                <c:pt idx="12">
                  <c:v>5.3639999999999999</c:v>
                </c:pt>
                <c:pt idx="13">
                  <c:v>5.1139999999999999</c:v>
                </c:pt>
                <c:pt idx="14">
                  <c:v>4.6959999999999997</c:v>
                </c:pt>
                <c:pt idx="15">
                  <c:v>4.3029999999999999</c:v>
                </c:pt>
                <c:pt idx="16">
                  <c:v>4.359</c:v>
                </c:pt>
                <c:pt idx="17">
                  <c:v>4.7640000000000002</c:v>
                </c:pt>
                <c:pt idx="18">
                  <c:v>4.5999999999999996</c:v>
                </c:pt>
                <c:pt idx="19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C79-444D-B116-BECE0C1DF515}"/>
            </c:ext>
          </c:extLst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Israel</c:v>
                </c:pt>
              </c:strCache>
            </c:strRef>
          </c:tx>
          <c:spPr>
            <a:ln w="34925" cap="sq">
              <a:solidFill>
                <a:schemeClr val="accent1">
                  <a:lumMod val="75000"/>
                </a:schemeClr>
              </a:solidFill>
              <a:round/>
              <a:headEnd type="none"/>
            </a:ln>
            <a:effectLst/>
          </c:spPr>
          <c:marker>
            <c:symbol val="none"/>
          </c:marker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C-7C79-444D-B116-BECE0C1DF515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D-7C79-444D-B116-BECE0C1DF515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8-7C79-444D-B116-BECE0C1DF515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9-7C79-444D-B116-BECE0C1DF515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A-7C79-444D-B116-BECE0C1DF515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 formatCode="General\F">
                  <c:v>2019</c:v>
                </c:pt>
              </c:numCache>
            </c:numRef>
          </c:cat>
          <c:val>
            <c:numRef>
              <c:f>Sheet1!$D$2:$D$21</c:f>
              <c:numCache>
                <c:formatCode>0.00</c:formatCode>
                <c:ptCount val="20"/>
                <c:pt idx="0">
                  <c:v>8.8121000040839892</c:v>
                </c:pt>
                <c:pt idx="1">
                  <c:v>9.2579994229025075E-2</c:v>
                </c:pt>
                <c:pt idx="2">
                  <c:v>-0.16970999935892461</c:v>
                </c:pt>
                <c:pt idx="3">
                  <c:v>1.1193900048566574</c:v>
                </c:pt>
                <c:pt idx="4">
                  <c:v>5.0073299940951665</c:v>
                </c:pt>
                <c:pt idx="5">
                  <c:v>4.102400005274065</c:v>
                </c:pt>
                <c:pt idx="6">
                  <c:v>5.7203699962260934</c:v>
                </c:pt>
                <c:pt idx="7">
                  <c:v>6.1817399992566857</c:v>
                </c:pt>
                <c:pt idx="8">
                  <c:v>2.9546399996332351</c:v>
                </c:pt>
                <c:pt idx="9">
                  <c:v>1.4570300034814743</c:v>
                </c:pt>
                <c:pt idx="10">
                  <c:v>5.4801399960852759</c:v>
                </c:pt>
                <c:pt idx="11">
                  <c:v>5.2161400034630878</c:v>
                </c:pt>
                <c:pt idx="12">
                  <c:v>2.1961099942472417</c:v>
                </c:pt>
                <c:pt idx="13">
                  <c:v>4.2038100077931073</c:v>
                </c:pt>
                <c:pt idx="14">
                  <c:v>3.4779899935964531</c:v>
                </c:pt>
                <c:pt idx="15">
                  <c:v>2.6280600028679491</c:v>
                </c:pt>
                <c:pt idx="16">
                  <c:v>3.961407053452537</c:v>
                </c:pt>
                <c:pt idx="17">
                  <c:v>3.2869100000557649</c:v>
                </c:pt>
                <c:pt idx="18">
                  <c:v>3.2</c:v>
                </c:pt>
                <c:pt idx="19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C79-444D-B116-BECE0C1DF5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6443296"/>
        <c:axId val="356443688"/>
      </c:lineChart>
      <c:catAx>
        <c:axId val="35644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56443688"/>
        <c:crosses val="autoZero"/>
        <c:auto val="1"/>
        <c:lblAlgn val="ctr"/>
        <c:lblOffset val="100"/>
        <c:noMultiLvlLbl val="0"/>
      </c:catAx>
      <c:valAx>
        <c:axId val="356443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56443296"/>
        <c:crosses val="autoZero"/>
        <c:crossBetween val="between"/>
      </c:valAx>
      <c:spPr>
        <a:noFill/>
        <a:ln w="12700">
          <a:solidFill>
            <a:schemeClr val="accent1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ISRAEL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elete val="1"/>
          </c:dLbls>
          <c:cat>
            <c:numRef>
              <c:f>גיליון1!$A$2:$A$20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גיליון1!$B$2:$B$20</c:f>
              <c:numCache>
                <c:formatCode>General</c:formatCode>
                <c:ptCount val="19"/>
                <c:pt idx="0">
                  <c:v>87</c:v>
                </c:pt>
                <c:pt idx="1">
                  <c:v>92.1</c:v>
                </c:pt>
                <c:pt idx="2">
                  <c:v>91.27</c:v>
                </c:pt>
                <c:pt idx="3">
                  <c:v>93.82</c:v>
                </c:pt>
                <c:pt idx="4">
                  <c:v>92.16</c:v>
                </c:pt>
                <c:pt idx="5">
                  <c:v>88.87</c:v>
                </c:pt>
                <c:pt idx="6">
                  <c:v>80.91</c:v>
                </c:pt>
                <c:pt idx="7">
                  <c:v>73.67</c:v>
                </c:pt>
                <c:pt idx="8">
                  <c:v>72.63</c:v>
                </c:pt>
                <c:pt idx="9">
                  <c:v>74.94</c:v>
                </c:pt>
                <c:pt idx="10">
                  <c:v>71.33</c:v>
                </c:pt>
                <c:pt idx="11">
                  <c:v>69.87</c:v>
                </c:pt>
                <c:pt idx="12">
                  <c:v>68.510000000000005</c:v>
                </c:pt>
                <c:pt idx="13">
                  <c:v>67.5</c:v>
                </c:pt>
                <c:pt idx="14">
                  <c:v>66.650000000000006</c:v>
                </c:pt>
                <c:pt idx="15">
                  <c:v>64.94</c:v>
                </c:pt>
                <c:pt idx="16">
                  <c:v>64</c:v>
                </c:pt>
                <c:pt idx="17">
                  <c:v>61.1</c:v>
                </c:pt>
                <c:pt idx="18">
                  <c:v>61.5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B5-4B1B-BA5B-CC8D3C9D20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4"/>
        <c:axId val="151136512"/>
        <c:axId val="151257472"/>
      </c:barChart>
      <c:lineChart>
        <c:grouping val="stacked"/>
        <c:varyColors val="0"/>
        <c:ser>
          <c:idx val="1"/>
          <c:order val="1"/>
          <c:tx>
            <c:strRef>
              <c:f>גיליון1!$C$1</c:f>
              <c:strCache>
                <c:ptCount val="1"/>
                <c:pt idx="0">
                  <c:v>OECD</c:v>
                </c:pt>
              </c:strCache>
            </c:strRef>
          </c:tx>
          <c:spPr>
            <a:ln w="88900"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solidFill>
                  <a:srgbClr val="FF0000"/>
                </a:solidFill>
              </a:ln>
            </c:spPr>
          </c:marker>
          <c:dPt>
            <c:idx val="16"/>
            <c:marker>
              <c:spPr>
                <a:solidFill>
                  <a:schemeClr val="bg1"/>
                </a:solidFill>
                <a:ln>
                  <a:solidFill>
                    <a:srgbClr val="FF9933"/>
                  </a:solidFill>
                  <a:prstDash val="sysDot"/>
                </a:ln>
              </c:spPr>
            </c:marker>
            <c:bubble3D val="0"/>
            <c:spPr>
              <a:ln w="8890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3850-47F1-AB54-F756F7397D37}"/>
              </c:ext>
            </c:extLst>
          </c:dPt>
          <c:dPt>
            <c:idx val="17"/>
            <c:marker>
              <c:spPr>
                <a:solidFill>
                  <a:schemeClr val="bg1"/>
                </a:solidFill>
                <a:ln>
                  <a:solidFill>
                    <a:srgbClr val="FF9933"/>
                  </a:solidFill>
                  <a:prstDash val="sysDot"/>
                </a:ln>
              </c:spPr>
            </c:marker>
            <c:bubble3D val="0"/>
            <c:spPr>
              <a:ln w="8890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850-47F1-AB54-F756F7397D37}"/>
              </c:ext>
            </c:extLst>
          </c:dPt>
          <c:dPt>
            <c:idx val="18"/>
            <c:marker>
              <c:spPr>
                <a:solidFill>
                  <a:schemeClr val="bg1"/>
                </a:solidFill>
                <a:ln>
                  <a:solidFill>
                    <a:srgbClr val="FF0000">
                      <a:alpha val="32941"/>
                    </a:srgbClr>
                  </a:solidFill>
                </a:ln>
              </c:spPr>
            </c:marker>
            <c:bubble3D val="0"/>
            <c:spPr>
              <a:ln w="88900" cap="sq">
                <a:solidFill>
                  <a:srgbClr val="FF0000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4-C5E1-4196-A216-09350B86D7BD}"/>
              </c:ext>
            </c:extLst>
          </c:dPt>
          <c:cat>
            <c:numRef>
              <c:f>גיליון1!$A$2:$A$20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גיליון1!$C$2:$C$20</c:f>
              <c:numCache>
                <c:formatCode>General</c:formatCode>
                <c:ptCount val="19"/>
                <c:pt idx="0">
                  <c:v>60.767719200000002</c:v>
                </c:pt>
                <c:pt idx="1">
                  <c:v>59.768765099999996</c:v>
                </c:pt>
                <c:pt idx="2">
                  <c:v>61.327256500000004</c:v>
                </c:pt>
                <c:pt idx="3">
                  <c:v>61.358969299999998</c:v>
                </c:pt>
                <c:pt idx="4">
                  <c:v>61.798231000000001</c:v>
                </c:pt>
                <c:pt idx="5">
                  <c:v>61.284924799999999</c:v>
                </c:pt>
                <c:pt idx="6">
                  <c:v>59.581771699999997</c:v>
                </c:pt>
                <c:pt idx="7">
                  <c:v>57.000041499999995</c:v>
                </c:pt>
                <c:pt idx="8">
                  <c:v>62.868242699999996</c:v>
                </c:pt>
                <c:pt idx="9">
                  <c:v>71.740297200000001</c:v>
                </c:pt>
                <c:pt idx="10">
                  <c:v>75.375158099999993</c:v>
                </c:pt>
                <c:pt idx="11">
                  <c:v>78.291203699999997</c:v>
                </c:pt>
                <c:pt idx="12">
                  <c:v>86.217266199999997</c:v>
                </c:pt>
                <c:pt idx="13">
                  <c:v>87.467987499999992</c:v>
                </c:pt>
                <c:pt idx="14">
                  <c:v>91.719754199999997</c:v>
                </c:pt>
                <c:pt idx="15">
                  <c:v>91.809092199999995</c:v>
                </c:pt>
                <c:pt idx="16">
                  <c:v>90</c:v>
                </c:pt>
                <c:pt idx="17">
                  <c:v>85</c:v>
                </c:pt>
                <c:pt idx="18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B5-4B1B-BA5B-CC8D3C9D20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136512"/>
        <c:axId val="151257472"/>
      </c:lineChart>
      <c:dateAx>
        <c:axId val="151136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51257472"/>
        <c:crosses val="autoZero"/>
        <c:auto val="0"/>
        <c:lblOffset val="100"/>
        <c:baseTimeUnit val="days"/>
      </c:dateAx>
      <c:valAx>
        <c:axId val="151257472"/>
        <c:scaling>
          <c:orientation val="minMax"/>
          <c:min val="40"/>
        </c:scaling>
        <c:delete val="0"/>
        <c:axPos val="l"/>
        <c:numFmt formatCode="General" sourceLinked="1"/>
        <c:majorTickMark val="none"/>
        <c:minorTickMark val="none"/>
        <c:tickLblPos val="nextTo"/>
        <c:crossAx val="151136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500" b="1" i="0" baseline="0">
          <a:solidFill>
            <a:schemeClr val="tx2">
              <a:lumMod val="75000"/>
            </a:schemeClr>
          </a:solidFill>
        </a:defRPr>
      </a:pPr>
      <a:endParaRPr lang="he-I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556792466366941E-2"/>
          <c:y val="5.8005793803121396E-2"/>
          <c:w val="0.85917030567685593"/>
          <c:h val="0.8223400984364217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</c:v>
                </c:pt>
              </c:strCache>
            </c:strRef>
          </c:tx>
          <c:spPr>
            <a:ln w="5715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Sheet1!$A$2:$A$90</c:f>
              <c:numCache>
                <c:formatCode>dd\-mm\-yy</c:formatCode>
                <c:ptCount val="89"/>
                <c:pt idx="0">
                  <c:v>34789</c:v>
                </c:pt>
                <c:pt idx="1">
                  <c:v>34880</c:v>
                </c:pt>
                <c:pt idx="2">
                  <c:v>34972</c:v>
                </c:pt>
                <c:pt idx="3">
                  <c:v>35064</c:v>
                </c:pt>
                <c:pt idx="4">
                  <c:v>35155</c:v>
                </c:pt>
                <c:pt idx="5">
                  <c:v>35246</c:v>
                </c:pt>
                <c:pt idx="6">
                  <c:v>35338</c:v>
                </c:pt>
                <c:pt idx="7">
                  <c:v>35430</c:v>
                </c:pt>
                <c:pt idx="8">
                  <c:v>35520</c:v>
                </c:pt>
                <c:pt idx="9">
                  <c:v>35611</c:v>
                </c:pt>
                <c:pt idx="10">
                  <c:v>35703</c:v>
                </c:pt>
                <c:pt idx="11">
                  <c:v>35795</c:v>
                </c:pt>
                <c:pt idx="12">
                  <c:v>35885</c:v>
                </c:pt>
                <c:pt idx="13">
                  <c:v>35976</c:v>
                </c:pt>
                <c:pt idx="14">
                  <c:v>36068</c:v>
                </c:pt>
                <c:pt idx="15">
                  <c:v>36160</c:v>
                </c:pt>
                <c:pt idx="16">
                  <c:v>36250</c:v>
                </c:pt>
                <c:pt idx="17">
                  <c:v>36341</c:v>
                </c:pt>
                <c:pt idx="18">
                  <c:v>36433</c:v>
                </c:pt>
                <c:pt idx="19">
                  <c:v>36525</c:v>
                </c:pt>
                <c:pt idx="20">
                  <c:v>36616</c:v>
                </c:pt>
                <c:pt idx="21">
                  <c:v>36707</c:v>
                </c:pt>
                <c:pt idx="22">
                  <c:v>36799</c:v>
                </c:pt>
                <c:pt idx="23">
                  <c:v>36891</c:v>
                </c:pt>
                <c:pt idx="24">
                  <c:v>36981</c:v>
                </c:pt>
                <c:pt idx="25">
                  <c:v>37072</c:v>
                </c:pt>
                <c:pt idx="26">
                  <c:v>37164</c:v>
                </c:pt>
                <c:pt idx="27">
                  <c:v>37256</c:v>
                </c:pt>
                <c:pt idx="28">
                  <c:v>37346</c:v>
                </c:pt>
                <c:pt idx="29">
                  <c:v>37437</c:v>
                </c:pt>
                <c:pt idx="30">
                  <c:v>37529</c:v>
                </c:pt>
                <c:pt idx="31">
                  <c:v>37621</c:v>
                </c:pt>
                <c:pt idx="32">
                  <c:v>37711</c:v>
                </c:pt>
                <c:pt idx="33">
                  <c:v>37802</c:v>
                </c:pt>
                <c:pt idx="34">
                  <c:v>37894</c:v>
                </c:pt>
                <c:pt idx="35">
                  <c:v>37986</c:v>
                </c:pt>
                <c:pt idx="36">
                  <c:v>38077</c:v>
                </c:pt>
                <c:pt idx="37">
                  <c:v>38168</c:v>
                </c:pt>
                <c:pt idx="38">
                  <c:v>38260</c:v>
                </c:pt>
                <c:pt idx="39">
                  <c:v>38352</c:v>
                </c:pt>
                <c:pt idx="40">
                  <c:v>38442</c:v>
                </c:pt>
                <c:pt idx="41">
                  <c:v>38533</c:v>
                </c:pt>
                <c:pt idx="42">
                  <c:v>38625</c:v>
                </c:pt>
                <c:pt idx="43">
                  <c:v>38717</c:v>
                </c:pt>
                <c:pt idx="44">
                  <c:v>38807</c:v>
                </c:pt>
                <c:pt idx="45">
                  <c:v>38898</c:v>
                </c:pt>
                <c:pt idx="46">
                  <c:v>38990</c:v>
                </c:pt>
                <c:pt idx="47">
                  <c:v>39082</c:v>
                </c:pt>
                <c:pt idx="48">
                  <c:v>39172</c:v>
                </c:pt>
                <c:pt idx="49">
                  <c:v>39263</c:v>
                </c:pt>
                <c:pt idx="50">
                  <c:v>39355</c:v>
                </c:pt>
                <c:pt idx="51">
                  <c:v>39447</c:v>
                </c:pt>
                <c:pt idx="52">
                  <c:v>39538</c:v>
                </c:pt>
                <c:pt idx="53">
                  <c:v>39629</c:v>
                </c:pt>
                <c:pt idx="54">
                  <c:v>39721</c:v>
                </c:pt>
                <c:pt idx="55">
                  <c:v>39813</c:v>
                </c:pt>
                <c:pt idx="56">
                  <c:v>39903</c:v>
                </c:pt>
                <c:pt idx="57">
                  <c:v>39994</c:v>
                </c:pt>
                <c:pt idx="58">
                  <c:v>40086</c:v>
                </c:pt>
                <c:pt idx="59">
                  <c:v>40178</c:v>
                </c:pt>
                <c:pt idx="60">
                  <c:v>40268</c:v>
                </c:pt>
                <c:pt idx="61">
                  <c:v>40359</c:v>
                </c:pt>
                <c:pt idx="62">
                  <c:v>40451</c:v>
                </c:pt>
                <c:pt idx="63">
                  <c:v>40543</c:v>
                </c:pt>
                <c:pt idx="64">
                  <c:v>40633</c:v>
                </c:pt>
                <c:pt idx="65">
                  <c:v>40724</c:v>
                </c:pt>
                <c:pt idx="66">
                  <c:v>40816</c:v>
                </c:pt>
                <c:pt idx="67">
                  <c:v>40908</c:v>
                </c:pt>
                <c:pt idx="68">
                  <c:v>40999</c:v>
                </c:pt>
                <c:pt idx="69">
                  <c:v>41090</c:v>
                </c:pt>
                <c:pt idx="70">
                  <c:v>41182</c:v>
                </c:pt>
                <c:pt idx="71">
                  <c:v>41274</c:v>
                </c:pt>
                <c:pt idx="72">
                  <c:v>41364</c:v>
                </c:pt>
                <c:pt idx="73">
                  <c:v>41455</c:v>
                </c:pt>
                <c:pt idx="74">
                  <c:v>41547</c:v>
                </c:pt>
                <c:pt idx="75">
                  <c:v>41639</c:v>
                </c:pt>
                <c:pt idx="76">
                  <c:v>41729</c:v>
                </c:pt>
                <c:pt idx="77">
                  <c:v>41820</c:v>
                </c:pt>
                <c:pt idx="78">
                  <c:v>41912</c:v>
                </c:pt>
                <c:pt idx="79">
                  <c:v>42004</c:v>
                </c:pt>
                <c:pt idx="80">
                  <c:v>42094</c:v>
                </c:pt>
                <c:pt idx="81">
                  <c:v>42185</c:v>
                </c:pt>
                <c:pt idx="82">
                  <c:v>42277</c:v>
                </c:pt>
                <c:pt idx="83">
                  <c:v>42369</c:v>
                </c:pt>
                <c:pt idx="84">
                  <c:v>42460</c:v>
                </c:pt>
                <c:pt idx="85">
                  <c:v>42551</c:v>
                </c:pt>
                <c:pt idx="86">
                  <c:v>42643</c:v>
                </c:pt>
                <c:pt idx="87">
                  <c:v>43008</c:v>
                </c:pt>
                <c:pt idx="88">
                  <c:v>43373</c:v>
                </c:pt>
              </c:numCache>
            </c:numRef>
          </c:cat>
          <c:val>
            <c:numRef>
              <c:f>Sheet1!$B$2:$B$90</c:f>
              <c:numCache>
                <c:formatCode>General</c:formatCode>
                <c:ptCount val="89"/>
                <c:pt idx="0">
                  <c:v>6.555782530665315</c:v>
                </c:pt>
                <c:pt idx="1">
                  <c:v>6.0225798147184681</c:v>
                </c:pt>
                <c:pt idx="2">
                  <c:v>5.9277019765753591</c:v>
                </c:pt>
                <c:pt idx="3">
                  <c:v>6.2736402090435543</c:v>
                </c:pt>
                <c:pt idx="4">
                  <c:v>6.764588790929424</c:v>
                </c:pt>
                <c:pt idx="5">
                  <c:v>6.6057002123153534</c:v>
                </c:pt>
                <c:pt idx="6">
                  <c:v>6.4129727549238194</c:v>
                </c:pt>
                <c:pt idx="7">
                  <c:v>7.4385999542695371</c:v>
                </c:pt>
                <c:pt idx="8">
                  <c:v>7.6509417463727649</c:v>
                </c:pt>
                <c:pt idx="9">
                  <c:v>7.8171521624928229</c:v>
                </c:pt>
                <c:pt idx="10">
                  <c:v>8.3146653056030217</c:v>
                </c:pt>
                <c:pt idx="11">
                  <c:v>8.1428673479991822</c:v>
                </c:pt>
                <c:pt idx="12">
                  <c:v>9.0113970778644354</c:v>
                </c:pt>
                <c:pt idx="13">
                  <c:v>9.3308826837651271</c:v>
                </c:pt>
                <c:pt idx="14">
                  <c:v>8.8479139648480611</c:v>
                </c:pt>
                <c:pt idx="15">
                  <c:v>8.4197482058406692</c:v>
                </c:pt>
                <c:pt idx="16">
                  <c:v>9.1860158602240389</c:v>
                </c:pt>
                <c:pt idx="17">
                  <c:v>9.644348349948153</c:v>
                </c:pt>
                <c:pt idx="18">
                  <c:v>9.6973571449085867</c:v>
                </c:pt>
                <c:pt idx="19">
                  <c:v>9.0401001081377075</c:v>
                </c:pt>
                <c:pt idx="20">
                  <c:v>8.9359166101349548</c:v>
                </c:pt>
                <c:pt idx="21">
                  <c:v>9.4560842512163656</c:v>
                </c:pt>
                <c:pt idx="22">
                  <c:v>8.9869385980838388</c:v>
                </c:pt>
                <c:pt idx="23">
                  <c:v>9.1753508821176961</c:v>
                </c:pt>
                <c:pt idx="24">
                  <c:v>8.7611783029743897</c:v>
                </c:pt>
                <c:pt idx="25">
                  <c:v>8.8995502210848265</c:v>
                </c:pt>
                <c:pt idx="26">
                  <c:v>10.094289879760785</c:v>
                </c:pt>
                <c:pt idx="27">
                  <c:v>11.031649290278441</c:v>
                </c:pt>
                <c:pt idx="28">
                  <c:v>11.009726597369653</c:v>
                </c:pt>
                <c:pt idx="29">
                  <c:v>10.834971499266945</c:v>
                </c:pt>
                <c:pt idx="30">
                  <c:v>10.846815999227289</c:v>
                </c:pt>
                <c:pt idx="31">
                  <c:v>10.588183235778811</c:v>
                </c:pt>
                <c:pt idx="32">
                  <c:v>11.510780237336782</c:v>
                </c:pt>
                <c:pt idx="33">
                  <c:v>10.86333063171706</c:v>
                </c:pt>
                <c:pt idx="34">
                  <c:v>11.238615792105477</c:v>
                </c:pt>
                <c:pt idx="35">
                  <c:v>11.13981660036319</c:v>
                </c:pt>
                <c:pt idx="36">
                  <c:v>11.670819626791955</c:v>
                </c:pt>
                <c:pt idx="37">
                  <c:v>11.313746996696411</c:v>
                </c:pt>
                <c:pt idx="38">
                  <c:v>10.583388279111041</c:v>
                </c:pt>
                <c:pt idx="39">
                  <c:v>10.364135481816188</c:v>
                </c:pt>
                <c:pt idx="40">
                  <c:v>9.7532142366264587</c:v>
                </c:pt>
                <c:pt idx="41">
                  <c:v>9.5849004111124056</c:v>
                </c:pt>
                <c:pt idx="42">
                  <c:v>9.5504852712470232</c:v>
                </c:pt>
                <c:pt idx="43">
                  <c:v>9.4094829746684852</c:v>
                </c:pt>
                <c:pt idx="44">
                  <c:v>9.1152884362972912</c:v>
                </c:pt>
                <c:pt idx="45">
                  <c:v>8.8774707897943177</c:v>
                </c:pt>
                <c:pt idx="46">
                  <c:v>8.4672634798235649</c:v>
                </c:pt>
                <c:pt idx="47">
                  <c:v>7.989498740325442</c:v>
                </c:pt>
                <c:pt idx="48">
                  <c:v>7.6770717336700738</c:v>
                </c:pt>
                <c:pt idx="49">
                  <c:v>8.1014165698658971</c:v>
                </c:pt>
                <c:pt idx="50">
                  <c:v>7.3253889427757679</c:v>
                </c:pt>
                <c:pt idx="51">
                  <c:v>6.8749326302466898</c:v>
                </c:pt>
                <c:pt idx="52">
                  <c:v>6.4036363950605537</c:v>
                </c:pt>
                <c:pt idx="53">
                  <c:v>6.0379736948685379</c:v>
                </c:pt>
                <c:pt idx="54">
                  <c:v>6.4195158128631675</c:v>
                </c:pt>
                <c:pt idx="55">
                  <c:v>6.8504975471295566</c:v>
                </c:pt>
                <c:pt idx="56">
                  <c:v>8.2491803194556201</c:v>
                </c:pt>
                <c:pt idx="57">
                  <c:v>8.728347633829415</c:v>
                </c:pt>
                <c:pt idx="58">
                  <c:v>8.2661421478174599</c:v>
                </c:pt>
                <c:pt idx="59">
                  <c:v>7.8324159986457529</c:v>
                </c:pt>
                <c:pt idx="60">
                  <c:v>7.4748641157976943</c:v>
                </c:pt>
                <c:pt idx="61">
                  <c:v>7.061319670188082</c:v>
                </c:pt>
                <c:pt idx="62">
                  <c:v>7.0698649451125348</c:v>
                </c:pt>
                <c:pt idx="63">
                  <c:v>7.1296072123219787</c:v>
                </c:pt>
                <c:pt idx="64">
                  <c:v>6.5601175385565327</c:v>
                </c:pt>
                <c:pt idx="65">
                  <c:v>5.8007419855176954</c:v>
                </c:pt>
                <c:pt idx="66">
                  <c:v>6.3565842632974938</c:v>
                </c:pt>
                <c:pt idx="67">
                  <c:v>5.817417434706833</c:v>
                </c:pt>
                <c:pt idx="68">
                  <c:v>5.901754385964912</c:v>
                </c:pt>
                <c:pt idx="69">
                  <c:v>5.9900801220908049</c:v>
                </c:pt>
                <c:pt idx="70">
                  <c:v>5.7454494928442408</c:v>
                </c:pt>
                <c:pt idx="71">
                  <c:v>5.8618186845470568</c:v>
                </c:pt>
                <c:pt idx="72">
                  <c:v>5.7611467162841983</c:v>
                </c:pt>
                <c:pt idx="73">
                  <c:v>5.7815772307481037</c:v>
                </c:pt>
                <c:pt idx="74">
                  <c:v>5.3126710454296671</c:v>
                </c:pt>
                <c:pt idx="75">
                  <c:v>5.1112243165223292</c:v>
                </c:pt>
                <c:pt idx="76">
                  <c:v>4.9924711393675754</c:v>
                </c:pt>
                <c:pt idx="77">
                  <c:v>5.3047479327820755</c:v>
                </c:pt>
                <c:pt idx="78">
                  <c:v>5.1205825372436369</c:v>
                </c:pt>
                <c:pt idx="79">
                  <c:v>4.8482042463125863</c:v>
                </c:pt>
                <c:pt idx="80">
                  <c:v>4.6246781540899189</c:v>
                </c:pt>
                <c:pt idx="81">
                  <c:v>4.3966507962567718</c:v>
                </c:pt>
                <c:pt idx="82">
                  <c:v>4.5591411926425343</c:v>
                </c:pt>
                <c:pt idx="83">
                  <c:v>4.5224500389307032</c:v>
                </c:pt>
                <c:pt idx="84" formatCode="0.0">
                  <c:v>4.4829938602475385</c:v>
                </c:pt>
                <c:pt idx="85">
                  <c:v>4.0461493714248782</c:v>
                </c:pt>
                <c:pt idx="86" formatCode="0.0">
                  <c:v>4.1088409149318936</c:v>
                </c:pt>
                <c:pt idx="87">
                  <c:v>4</c:v>
                </c:pt>
                <c:pt idx="88" formatCode="0.0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20-4E9A-B413-6AB878351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2859136"/>
        <c:axId val="193143552"/>
      </c:lineChart>
      <c:dateAx>
        <c:axId val="192859136"/>
        <c:scaling>
          <c:orientation val="minMax"/>
          <c:min val="34759"/>
        </c:scaling>
        <c:delete val="0"/>
        <c:axPos val="b"/>
        <c:numFmt formatCode="yyyy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 b="1" i="0" baseline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pPr>
            <a:endParaRPr lang="he-IL"/>
          </a:p>
        </c:txPr>
        <c:crossAx val="193143552"/>
        <c:crossesAt val="0"/>
        <c:auto val="1"/>
        <c:lblOffset val="100"/>
        <c:baseTimeUnit val="months"/>
        <c:majorUnit val="12"/>
        <c:majorTimeUnit val="months"/>
        <c:minorUnit val="3"/>
        <c:minorTimeUnit val="months"/>
      </c:dateAx>
      <c:valAx>
        <c:axId val="193143552"/>
        <c:scaling>
          <c:orientation val="minMax"/>
          <c:max val="12"/>
          <c:min val="3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accent2">
                <a:alpha val="97000"/>
              </a:schemeClr>
            </a:solidFill>
          </a:ln>
        </c:spPr>
        <c:txPr>
          <a:bodyPr rot="0" vert="horz"/>
          <a:lstStyle/>
          <a:p>
            <a:pPr>
              <a:defRPr sz="1400">
                <a:solidFill>
                  <a:schemeClr val="accent2"/>
                </a:solidFill>
              </a:defRPr>
            </a:pPr>
            <a:endParaRPr lang="he-IL"/>
          </a:p>
        </c:txPr>
        <c:crossAx val="192859136"/>
        <c:crosses val="autoZero"/>
        <c:crossBetween val="between"/>
      </c:valAx>
      <c:spPr>
        <a:noFill/>
        <a:ln w="11212">
          <a:noFill/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+mn-lt"/>
          <a:ea typeface="Times New Roman (Hebrew)"/>
          <a:cs typeface="Times New Roman (Hebrew)"/>
        </a:defRPr>
      </a:pPr>
      <a:endParaRPr lang="he-I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556782312162186E-2"/>
          <c:y val="5.0252830458464244E-2"/>
          <c:w val="0.85917030567685593"/>
          <c:h val="0.8223400984364217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</c:v>
                </c:pt>
              </c:strCache>
            </c:strRef>
          </c:tx>
          <c:spPr>
            <a:ln w="5715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Sheet1!$A$2:$A$88</c:f>
              <c:numCache>
                <c:formatCode>m\/d\/yyyy</c:formatCode>
                <c:ptCount val="87"/>
                <c:pt idx="0">
                  <c:v>34789</c:v>
                </c:pt>
                <c:pt idx="1">
                  <c:v>34880</c:v>
                </c:pt>
                <c:pt idx="2">
                  <c:v>34972</c:v>
                </c:pt>
                <c:pt idx="3">
                  <c:v>35064</c:v>
                </c:pt>
                <c:pt idx="4">
                  <c:v>35155</c:v>
                </c:pt>
                <c:pt idx="5">
                  <c:v>35246</c:v>
                </c:pt>
                <c:pt idx="6">
                  <c:v>35338</c:v>
                </c:pt>
                <c:pt idx="7">
                  <c:v>35430</c:v>
                </c:pt>
                <c:pt idx="8">
                  <c:v>35520</c:v>
                </c:pt>
                <c:pt idx="9">
                  <c:v>35611</c:v>
                </c:pt>
                <c:pt idx="10">
                  <c:v>35703</c:v>
                </c:pt>
                <c:pt idx="11">
                  <c:v>35795</c:v>
                </c:pt>
                <c:pt idx="12">
                  <c:v>35885</c:v>
                </c:pt>
                <c:pt idx="13">
                  <c:v>35976</c:v>
                </c:pt>
                <c:pt idx="14">
                  <c:v>36068</c:v>
                </c:pt>
                <c:pt idx="15">
                  <c:v>36160</c:v>
                </c:pt>
                <c:pt idx="16">
                  <c:v>36250</c:v>
                </c:pt>
                <c:pt idx="17">
                  <c:v>36341</c:v>
                </c:pt>
                <c:pt idx="18">
                  <c:v>36433</c:v>
                </c:pt>
                <c:pt idx="19">
                  <c:v>36525</c:v>
                </c:pt>
                <c:pt idx="20">
                  <c:v>36616</c:v>
                </c:pt>
                <c:pt idx="21">
                  <c:v>36707</c:v>
                </c:pt>
                <c:pt idx="22">
                  <c:v>36799</c:v>
                </c:pt>
                <c:pt idx="23">
                  <c:v>36891</c:v>
                </c:pt>
                <c:pt idx="24">
                  <c:v>36981</c:v>
                </c:pt>
                <c:pt idx="25">
                  <c:v>37072</c:v>
                </c:pt>
                <c:pt idx="26">
                  <c:v>37164</c:v>
                </c:pt>
                <c:pt idx="27">
                  <c:v>37256</c:v>
                </c:pt>
                <c:pt idx="28">
                  <c:v>37346</c:v>
                </c:pt>
                <c:pt idx="29">
                  <c:v>37437</c:v>
                </c:pt>
                <c:pt idx="30">
                  <c:v>37529</c:v>
                </c:pt>
                <c:pt idx="31">
                  <c:v>37621</c:v>
                </c:pt>
                <c:pt idx="32">
                  <c:v>37711</c:v>
                </c:pt>
                <c:pt idx="33">
                  <c:v>37802</c:v>
                </c:pt>
                <c:pt idx="34">
                  <c:v>37894</c:v>
                </c:pt>
                <c:pt idx="35">
                  <c:v>37986</c:v>
                </c:pt>
                <c:pt idx="36">
                  <c:v>38077</c:v>
                </c:pt>
                <c:pt idx="37">
                  <c:v>38168</c:v>
                </c:pt>
                <c:pt idx="38">
                  <c:v>38260</c:v>
                </c:pt>
                <c:pt idx="39">
                  <c:v>38352</c:v>
                </c:pt>
                <c:pt idx="40">
                  <c:v>38442</c:v>
                </c:pt>
                <c:pt idx="41">
                  <c:v>38533</c:v>
                </c:pt>
                <c:pt idx="42">
                  <c:v>38625</c:v>
                </c:pt>
                <c:pt idx="43">
                  <c:v>38717</c:v>
                </c:pt>
                <c:pt idx="44">
                  <c:v>38807</c:v>
                </c:pt>
                <c:pt idx="45">
                  <c:v>38898</c:v>
                </c:pt>
                <c:pt idx="46">
                  <c:v>38990</c:v>
                </c:pt>
                <c:pt idx="47">
                  <c:v>39082</c:v>
                </c:pt>
                <c:pt idx="48">
                  <c:v>39172</c:v>
                </c:pt>
                <c:pt idx="49">
                  <c:v>39263</c:v>
                </c:pt>
                <c:pt idx="50">
                  <c:v>39355</c:v>
                </c:pt>
                <c:pt idx="51">
                  <c:v>39447</c:v>
                </c:pt>
                <c:pt idx="52">
                  <c:v>39538</c:v>
                </c:pt>
                <c:pt idx="53">
                  <c:v>39629</c:v>
                </c:pt>
                <c:pt idx="54">
                  <c:v>39721</c:v>
                </c:pt>
                <c:pt idx="55">
                  <c:v>39813</c:v>
                </c:pt>
                <c:pt idx="56">
                  <c:v>39903</c:v>
                </c:pt>
                <c:pt idx="57">
                  <c:v>39994</c:v>
                </c:pt>
                <c:pt idx="58">
                  <c:v>40086</c:v>
                </c:pt>
                <c:pt idx="59">
                  <c:v>40178</c:v>
                </c:pt>
                <c:pt idx="60">
                  <c:v>40268</c:v>
                </c:pt>
                <c:pt idx="61">
                  <c:v>40359</c:v>
                </c:pt>
                <c:pt idx="62">
                  <c:v>40451</c:v>
                </c:pt>
                <c:pt idx="63">
                  <c:v>40543</c:v>
                </c:pt>
                <c:pt idx="64">
                  <c:v>40633</c:v>
                </c:pt>
                <c:pt idx="65">
                  <c:v>40724</c:v>
                </c:pt>
                <c:pt idx="66">
                  <c:v>40816</c:v>
                </c:pt>
                <c:pt idx="67">
                  <c:v>40908</c:v>
                </c:pt>
                <c:pt idx="68">
                  <c:v>40999</c:v>
                </c:pt>
                <c:pt idx="69">
                  <c:v>41090</c:v>
                </c:pt>
                <c:pt idx="70">
                  <c:v>41182</c:v>
                </c:pt>
                <c:pt idx="71">
                  <c:v>41274</c:v>
                </c:pt>
                <c:pt idx="72">
                  <c:v>41364</c:v>
                </c:pt>
                <c:pt idx="73">
                  <c:v>41455</c:v>
                </c:pt>
                <c:pt idx="74">
                  <c:v>41547</c:v>
                </c:pt>
                <c:pt idx="75">
                  <c:v>41639</c:v>
                </c:pt>
                <c:pt idx="76">
                  <c:v>41729</c:v>
                </c:pt>
                <c:pt idx="77">
                  <c:v>41820</c:v>
                </c:pt>
                <c:pt idx="78">
                  <c:v>41912</c:v>
                </c:pt>
                <c:pt idx="79">
                  <c:v>42004</c:v>
                </c:pt>
                <c:pt idx="80">
                  <c:v>42094</c:v>
                </c:pt>
                <c:pt idx="81">
                  <c:v>42185</c:v>
                </c:pt>
                <c:pt idx="82">
                  <c:v>42277</c:v>
                </c:pt>
                <c:pt idx="83">
                  <c:v>42369</c:v>
                </c:pt>
                <c:pt idx="84">
                  <c:v>42460</c:v>
                </c:pt>
                <c:pt idx="85">
                  <c:v>42551</c:v>
                </c:pt>
                <c:pt idx="86">
                  <c:v>42643</c:v>
                </c:pt>
              </c:numCache>
            </c:numRef>
          </c:cat>
          <c:val>
            <c:numRef>
              <c:f>Sheet1!$B$2:$B$88</c:f>
              <c:numCache>
                <c:formatCode>General</c:formatCode>
                <c:ptCount val="87"/>
                <c:pt idx="0">
                  <c:v>6.555782530665315</c:v>
                </c:pt>
                <c:pt idx="1">
                  <c:v>6.0225798147184681</c:v>
                </c:pt>
                <c:pt idx="2">
                  <c:v>5.9277019765753591</c:v>
                </c:pt>
                <c:pt idx="3">
                  <c:v>6.2736402090435543</c:v>
                </c:pt>
                <c:pt idx="4">
                  <c:v>6.764588790929424</c:v>
                </c:pt>
                <c:pt idx="5">
                  <c:v>6.6057002123153534</c:v>
                </c:pt>
                <c:pt idx="6">
                  <c:v>6.4129727549238194</c:v>
                </c:pt>
                <c:pt idx="7">
                  <c:v>7.4385999542695371</c:v>
                </c:pt>
                <c:pt idx="8">
                  <c:v>7.6509417463727649</c:v>
                </c:pt>
                <c:pt idx="9">
                  <c:v>7.8171521624928229</c:v>
                </c:pt>
                <c:pt idx="10">
                  <c:v>8.3146653056030217</c:v>
                </c:pt>
                <c:pt idx="11">
                  <c:v>8.1428673479991822</c:v>
                </c:pt>
                <c:pt idx="12">
                  <c:v>9.0113970778644354</c:v>
                </c:pt>
                <c:pt idx="13">
                  <c:v>9.3308826837651271</c:v>
                </c:pt>
                <c:pt idx="14">
                  <c:v>8.8479139648480611</c:v>
                </c:pt>
                <c:pt idx="15">
                  <c:v>8.4197482058406692</c:v>
                </c:pt>
                <c:pt idx="16">
                  <c:v>9.1860158602240389</c:v>
                </c:pt>
                <c:pt idx="17">
                  <c:v>9.644348349948153</c:v>
                </c:pt>
                <c:pt idx="18">
                  <c:v>9.6973571449085867</c:v>
                </c:pt>
                <c:pt idx="19">
                  <c:v>9.0401001081377075</c:v>
                </c:pt>
                <c:pt idx="20">
                  <c:v>8.9359166101349548</c:v>
                </c:pt>
                <c:pt idx="21">
                  <c:v>9.4560842512163656</c:v>
                </c:pt>
                <c:pt idx="22">
                  <c:v>8.9869385980838388</c:v>
                </c:pt>
                <c:pt idx="23">
                  <c:v>9.1753508821176961</c:v>
                </c:pt>
                <c:pt idx="24">
                  <c:v>8.7611783029743897</c:v>
                </c:pt>
                <c:pt idx="25">
                  <c:v>8.8995502210848265</c:v>
                </c:pt>
                <c:pt idx="26">
                  <c:v>10.094289879760785</c:v>
                </c:pt>
                <c:pt idx="27">
                  <c:v>11.031649290278441</c:v>
                </c:pt>
                <c:pt idx="28">
                  <c:v>11.009726597369653</c:v>
                </c:pt>
                <c:pt idx="29">
                  <c:v>10.834971499266945</c:v>
                </c:pt>
                <c:pt idx="30">
                  <c:v>10.846815999227289</c:v>
                </c:pt>
                <c:pt idx="31">
                  <c:v>10.588183235778811</c:v>
                </c:pt>
                <c:pt idx="32">
                  <c:v>11.510780237336782</c:v>
                </c:pt>
                <c:pt idx="33">
                  <c:v>10.86333063171706</c:v>
                </c:pt>
                <c:pt idx="34">
                  <c:v>11.238615792105477</c:v>
                </c:pt>
                <c:pt idx="35">
                  <c:v>11.13981660036319</c:v>
                </c:pt>
                <c:pt idx="36">
                  <c:v>11.670819626791955</c:v>
                </c:pt>
                <c:pt idx="37">
                  <c:v>11.313746996696411</c:v>
                </c:pt>
                <c:pt idx="38">
                  <c:v>10.583388279111041</c:v>
                </c:pt>
                <c:pt idx="39">
                  <c:v>10.364135481816188</c:v>
                </c:pt>
                <c:pt idx="40">
                  <c:v>9.7532142366264587</c:v>
                </c:pt>
                <c:pt idx="41">
                  <c:v>9.5849004111124056</c:v>
                </c:pt>
                <c:pt idx="42">
                  <c:v>9.5504852712470232</c:v>
                </c:pt>
                <c:pt idx="43">
                  <c:v>9.4094829746684852</c:v>
                </c:pt>
                <c:pt idx="44">
                  <c:v>9.1152884362972912</c:v>
                </c:pt>
                <c:pt idx="45">
                  <c:v>8.8774707897943177</c:v>
                </c:pt>
                <c:pt idx="46">
                  <c:v>8.4672634798235649</c:v>
                </c:pt>
                <c:pt idx="47">
                  <c:v>7.989498740325442</c:v>
                </c:pt>
                <c:pt idx="48">
                  <c:v>7.6770717336700738</c:v>
                </c:pt>
                <c:pt idx="49">
                  <c:v>8.1014165698658971</c:v>
                </c:pt>
                <c:pt idx="50">
                  <c:v>7.3253889427757679</c:v>
                </c:pt>
                <c:pt idx="51">
                  <c:v>6.8749326302466898</c:v>
                </c:pt>
                <c:pt idx="52">
                  <c:v>6.4036363950605537</c:v>
                </c:pt>
                <c:pt idx="53">
                  <c:v>6.0379736948685379</c:v>
                </c:pt>
                <c:pt idx="54">
                  <c:v>6.4195158128631675</c:v>
                </c:pt>
                <c:pt idx="55">
                  <c:v>6.8504975471295566</c:v>
                </c:pt>
                <c:pt idx="56">
                  <c:v>8.2491803194556201</c:v>
                </c:pt>
                <c:pt idx="57">
                  <c:v>8.728347633829415</c:v>
                </c:pt>
                <c:pt idx="58">
                  <c:v>8.2661421478174599</c:v>
                </c:pt>
                <c:pt idx="59">
                  <c:v>7.8324159986457529</c:v>
                </c:pt>
                <c:pt idx="60">
                  <c:v>7.4748641157976943</c:v>
                </c:pt>
                <c:pt idx="61">
                  <c:v>7.061319670188082</c:v>
                </c:pt>
                <c:pt idx="62">
                  <c:v>7.0698649451125348</c:v>
                </c:pt>
                <c:pt idx="63">
                  <c:v>7.1296072123219787</c:v>
                </c:pt>
                <c:pt idx="64">
                  <c:v>6.5601175385565327</c:v>
                </c:pt>
                <c:pt idx="65">
                  <c:v>5.8007419855176954</c:v>
                </c:pt>
                <c:pt idx="66">
                  <c:v>6.3565842632974938</c:v>
                </c:pt>
                <c:pt idx="67">
                  <c:v>5.817417434706833</c:v>
                </c:pt>
                <c:pt idx="68">
                  <c:v>5.901754385964912</c:v>
                </c:pt>
                <c:pt idx="69">
                  <c:v>5.9900801220908049</c:v>
                </c:pt>
                <c:pt idx="70">
                  <c:v>5.7454494928442408</c:v>
                </c:pt>
                <c:pt idx="71">
                  <c:v>5.8618186845470568</c:v>
                </c:pt>
                <c:pt idx="72">
                  <c:v>5.7611467162841983</c:v>
                </c:pt>
                <c:pt idx="73">
                  <c:v>5.7815772307481037</c:v>
                </c:pt>
                <c:pt idx="74">
                  <c:v>5.3126710454296671</c:v>
                </c:pt>
                <c:pt idx="75">
                  <c:v>5.1112243165223292</c:v>
                </c:pt>
                <c:pt idx="76">
                  <c:v>4.9924711393675754</c:v>
                </c:pt>
                <c:pt idx="77">
                  <c:v>5.3047479327820755</c:v>
                </c:pt>
                <c:pt idx="78">
                  <c:v>5.1205825372436369</c:v>
                </c:pt>
                <c:pt idx="79">
                  <c:v>4.8482042463125863</c:v>
                </c:pt>
                <c:pt idx="80">
                  <c:v>4.6246781540899189</c:v>
                </c:pt>
                <c:pt idx="81">
                  <c:v>4.3966507962567718</c:v>
                </c:pt>
                <c:pt idx="82">
                  <c:v>4.5591411926425343</c:v>
                </c:pt>
                <c:pt idx="83">
                  <c:v>4.5224500389307032</c:v>
                </c:pt>
                <c:pt idx="84" formatCode="0.0">
                  <c:v>4.4829938602475385</c:v>
                </c:pt>
                <c:pt idx="85">
                  <c:v>4.0461493714248782</c:v>
                </c:pt>
                <c:pt idx="86" formatCode="0.0">
                  <c:v>4.1088409149318936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68-42B5-8B9F-235E0E4E3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659648"/>
        <c:axId val="193661184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Participation Rate </c:v>
                </c:pt>
              </c:strCache>
            </c:strRef>
          </c:tx>
          <c:spPr>
            <a:ln w="57150">
              <a:solidFill>
                <a:schemeClr val="accent5">
                  <a:lumMod val="75000"/>
                </a:schemeClr>
              </a:solidFill>
              <a:prstDash val="solid"/>
            </a:ln>
          </c:spPr>
          <c:marker>
            <c:symbol val="none"/>
          </c:marker>
          <c:dLbls>
            <c:dLbl>
              <c:idx val="82"/>
              <c:layout>
                <c:manualLayout>
                  <c:x val="-1.4089174266777634E-2"/>
                  <c:y val="-3.4370779064226219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en-US" sz="1600" dirty="0" smtClean="0"/>
                      <a:t>80.0</a:t>
                    </a:r>
                    <a:endParaRPr lang="en-US" dirty="0"/>
                  </a:p>
                </c:rich>
              </c:tx>
              <c:numFmt formatCode="#,##0.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68-42B5-8B9F-235E0E4E322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Sheet1!$A$2:$A$88</c:f>
              <c:numCache>
                <c:formatCode>m\/d\/yyyy</c:formatCode>
                <c:ptCount val="87"/>
                <c:pt idx="0">
                  <c:v>34789</c:v>
                </c:pt>
                <c:pt idx="1">
                  <c:v>34880</c:v>
                </c:pt>
                <c:pt idx="2">
                  <c:v>34972</c:v>
                </c:pt>
                <c:pt idx="3">
                  <c:v>35064</c:v>
                </c:pt>
                <c:pt idx="4">
                  <c:v>35155</c:v>
                </c:pt>
                <c:pt idx="5">
                  <c:v>35246</c:v>
                </c:pt>
                <c:pt idx="6">
                  <c:v>35338</c:v>
                </c:pt>
                <c:pt idx="7">
                  <c:v>35430</c:v>
                </c:pt>
                <c:pt idx="8">
                  <c:v>35520</c:v>
                </c:pt>
                <c:pt idx="9">
                  <c:v>35611</c:v>
                </c:pt>
                <c:pt idx="10">
                  <c:v>35703</c:v>
                </c:pt>
                <c:pt idx="11">
                  <c:v>35795</c:v>
                </c:pt>
                <c:pt idx="12">
                  <c:v>35885</c:v>
                </c:pt>
                <c:pt idx="13">
                  <c:v>35976</c:v>
                </c:pt>
                <c:pt idx="14">
                  <c:v>36068</c:v>
                </c:pt>
                <c:pt idx="15">
                  <c:v>36160</c:v>
                </c:pt>
                <c:pt idx="16">
                  <c:v>36250</c:v>
                </c:pt>
                <c:pt idx="17">
                  <c:v>36341</c:v>
                </c:pt>
                <c:pt idx="18">
                  <c:v>36433</c:v>
                </c:pt>
                <c:pt idx="19">
                  <c:v>36525</c:v>
                </c:pt>
                <c:pt idx="20">
                  <c:v>36616</c:v>
                </c:pt>
                <c:pt idx="21">
                  <c:v>36707</c:v>
                </c:pt>
                <c:pt idx="22">
                  <c:v>36799</c:v>
                </c:pt>
                <c:pt idx="23">
                  <c:v>36891</c:v>
                </c:pt>
                <c:pt idx="24">
                  <c:v>36981</c:v>
                </c:pt>
                <c:pt idx="25">
                  <c:v>37072</c:v>
                </c:pt>
                <c:pt idx="26">
                  <c:v>37164</c:v>
                </c:pt>
                <c:pt idx="27">
                  <c:v>37256</c:v>
                </c:pt>
                <c:pt idx="28">
                  <c:v>37346</c:v>
                </c:pt>
                <c:pt idx="29">
                  <c:v>37437</c:v>
                </c:pt>
                <c:pt idx="30">
                  <c:v>37529</c:v>
                </c:pt>
                <c:pt idx="31">
                  <c:v>37621</c:v>
                </c:pt>
                <c:pt idx="32">
                  <c:v>37711</c:v>
                </c:pt>
                <c:pt idx="33">
                  <c:v>37802</c:v>
                </c:pt>
                <c:pt idx="34">
                  <c:v>37894</c:v>
                </c:pt>
                <c:pt idx="35">
                  <c:v>37986</c:v>
                </c:pt>
                <c:pt idx="36">
                  <c:v>38077</c:v>
                </c:pt>
                <c:pt idx="37">
                  <c:v>38168</c:v>
                </c:pt>
                <c:pt idx="38">
                  <c:v>38260</c:v>
                </c:pt>
                <c:pt idx="39">
                  <c:v>38352</c:v>
                </c:pt>
                <c:pt idx="40">
                  <c:v>38442</c:v>
                </c:pt>
                <c:pt idx="41">
                  <c:v>38533</c:v>
                </c:pt>
                <c:pt idx="42">
                  <c:v>38625</c:v>
                </c:pt>
                <c:pt idx="43">
                  <c:v>38717</c:v>
                </c:pt>
                <c:pt idx="44">
                  <c:v>38807</c:v>
                </c:pt>
                <c:pt idx="45">
                  <c:v>38898</c:v>
                </c:pt>
                <c:pt idx="46">
                  <c:v>38990</c:v>
                </c:pt>
                <c:pt idx="47">
                  <c:v>39082</c:v>
                </c:pt>
                <c:pt idx="48">
                  <c:v>39172</c:v>
                </c:pt>
                <c:pt idx="49">
                  <c:v>39263</c:v>
                </c:pt>
                <c:pt idx="50">
                  <c:v>39355</c:v>
                </c:pt>
                <c:pt idx="51">
                  <c:v>39447</c:v>
                </c:pt>
                <c:pt idx="52">
                  <c:v>39538</c:v>
                </c:pt>
                <c:pt idx="53">
                  <c:v>39629</c:v>
                </c:pt>
                <c:pt idx="54">
                  <c:v>39721</c:v>
                </c:pt>
                <c:pt idx="55">
                  <c:v>39813</c:v>
                </c:pt>
                <c:pt idx="56">
                  <c:v>39903</c:v>
                </c:pt>
                <c:pt idx="57">
                  <c:v>39994</c:v>
                </c:pt>
                <c:pt idx="58">
                  <c:v>40086</c:v>
                </c:pt>
                <c:pt idx="59">
                  <c:v>40178</c:v>
                </c:pt>
                <c:pt idx="60">
                  <c:v>40268</c:v>
                </c:pt>
                <c:pt idx="61">
                  <c:v>40359</c:v>
                </c:pt>
                <c:pt idx="62">
                  <c:v>40451</c:v>
                </c:pt>
                <c:pt idx="63">
                  <c:v>40543</c:v>
                </c:pt>
                <c:pt idx="64">
                  <c:v>40633</c:v>
                </c:pt>
                <c:pt idx="65">
                  <c:v>40724</c:v>
                </c:pt>
                <c:pt idx="66">
                  <c:v>40816</c:v>
                </c:pt>
                <c:pt idx="67">
                  <c:v>40908</c:v>
                </c:pt>
                <c:pt idx="68">
                  <c:v>40999</c:v>
                </c:pt>
                <c:pt idx="69">
                  <c:v>41090</c:v>
                </c:pt>
                <c:pt idx="70">
                  <c:v>41182</c:v>
                </c:pt>
                <c:pt idx="71">
                  <c:v>41274</c:v>
                </c:pt>
                <c:pt idx="72">
                  <c:v>41364</c:v>
                </c:pt>
                <c:pt idx="73">
                  <c:v>41455</c:v>
                </c:pt>
                <c:pt idx="74">
                  <c:v>41547</c:v>
                </c:pt>
                <c:pt idx="75">
                  <c:v>41639</c:v>
                </c:pt>
                <c:pt idx="76">
                  <c:v>41729</c:v>
                </c:pt>
                <c:pt idx="77">
                  <c:v>41820</c:v>
                </c:pt>
                <c:pt idx="78">
                  <c:v>41912</c:v>
                </c:pt>
                <c:pt idx="79">
                  <c:v>42004</c:v>
                </c:pt>
                <c:pt idx="80">
                  <c:v>42094</c:v>
                </c:pt>
                <c:pt idx="81">
                  <c:v>42185</c:v>
                </c:pt>
                <c:pt idx="82">
                  <c:v>42277</c:v>
                </c:pt>
                <c:pt idx="83">
                  <c:v>42369</c:v>
                </c:pt>
                <c:pt idx="84">
                  <c:v>42460</c:v>
                </c:pt>
                <c:pt idx="85">
                  <c:v>42551</c:v>
                </c:pt>
                <c:pt idx="86">
                  <c:v>42643</c:v>
                </c:pt>
              </c:numCache>
            </c:numRef>
          </c:cat>
          <c:val>
            <c:numRef>
              <c:f>Sheet1!$C$2:$C$88</c:f>
              <c:numCache>
                <c:formatCode>General</c:formatCode>
                <c:ptCount val="87"/>
                <c:pt idx="0">
                  <c:v>72.578130776682201</c:v>
                </c:pt>
                <c:pt idx="1">
                  <c:v>72.865567517119644</c:v>
                </c:pt>
                <c:pt idx="2">
                  <c:v>73.042569250032344</c:v>
                </c:pt>
                <c:pt idx="3">
                  <c:v>72.589743263234226</c:v>
                </c:pt>
                <c:pt idx="4">
                  <c:v>72.356788278258506</c:v>
                </c:pt>
                <c:pt idx="5">
                  <c:v>73.461473132603032</c:v>
                </c:pt>
                <c:pt idx="6">
                  <c:v>72.596042719716706</c:v>
                </c:pt>
                <c:pt idx="7">
                  <c:v>72.503935411609589</c:v>
                </c:pt>
                <c:pt idx="8">
                  <c:v>72.341371253325818</c:v>
                </c:pt>
                <c:pt idx="9">
                  <c:v>73.03020927728771</c:v>
                </c:pt>
                <c:pt idx="10">
                  <c:v>72.57718447620438</c:v>
                </c:pt>
                <c:pt idx="11">
                  <c:v>72.603288565376502</c:v>
                </c:pt>
                <c:pt idx="12">
                  <c:v>73.110108400607288</c:v>
                </c:pt>
                <c:pt idx="13">
                  <c:v>72.737629199831687</c:v>
                </c:pt>
                <c:pt idx="14">
                  <c:v>73.020393913428023</c:v>
                </c:pt>
                <c:pt idx="15">
                  <c:v>72.975273383930272</c:v>
                </c:pt>
                <c:pt idx="16">
                  <c:v>73.390911950163996</c:v>
                </c:pt>
                <c:pt idx="17">
                  <c:v>73.016805161195023</c:v>
                </c:pt>
                <c:pt idx="18">
                  <c:v>73.659401190028603</c:v>
                </c:pt>
                <c:pt idx="19">
                  <c:v>73.846540848484281</c:v>
                </c:pt>
                <c:pt idx="20">
                  <c:v>73.370774807617494</c:v>
                </c:pt>
                <c:pt idx="21">
                  <c:v>74.21447873258515</c:v>
                </c:pt>
                <c:pt idx="22">
                  <c:v>74.061269003585949</c:v>
                </c:pt>
                <c:pt idx="23">
                  <c:v>73.719029645068957</c:v>
                </c:pt>
                <c:pt idx="24">
                  <c:v>73.629989490428173</c:v>
                </c:pt>
                <c:pt idx="25">
                  <c:v>73.905539774109201</c:v>
                </c:pt>
                <c:pt idx="26">
                  <c:v>73.941658302433837</c:v>
                </c:pt>
                <c:pt idx="27">
                  <c:v>73.908720962947967</c:v>
                </c:pt>
                <c:pt idx="28">
                  <c:v>74.022229066401948</c:v>
                </c:pt>
                <c:pt idx="29">
                  <c:v>73.76515482068686</c:v>
                </c:pt>
                <c:pt idx="30">
                  <c:v>74.323402537268208</c:v>
                </c:pt>
                <c:pt idx="31">
                  <c:v>74.521501865702731</c:v>
                </c:pt>
                <c:pt idx="32">
                  <c:v>74.953785050808591</c:v>
                </c:pt>
                <c:pt idx="33">
                  <c:v>73.91845505246549</c:v>
                </c:pt>
                <c:pt idx="34">
                  <c:v>74.502015812137117</c:v>
                </c:pt>
                <c:pt idx="35">
                  <c:v>75.052684507034968</c:v>
                </c:pt>
                <c:pt idx="36">
                  <c:v>75.410348761942075</c:v>
                </c:pt>
                <c:pt idx="37">
                  <c:v>75.215032417893553</c:v>
                </c:pt>
                <c:pt idx="38">
                  <c:v>74.687743767121574</c:v>
                </c:pt>
                <c:pt idx="39">
                  <c:v>74.62772387048787</c:v>
                </c:pt>
                <c:pt idx="40">
                  <c:v>74.492327837569349</c:v>
                </c:pt>
                <c:pt idx="41">
                  <c:v>74.789948708220379</c:v>
                </c:pt>
                <c:pt idx="42">
                  <c:v>75.202909356305881</c:v>
                </c:pt>
                <c:pt idx="43">
                  <c:v>75.404988114129026</c:v>
                </c:pt>
                <c:pt idx="44">
                  <c:v>74.987965948755445</c:v>
                </c:pt>
                <c:pt idx="45">
                  <c:v>75.547933635479637</c:v>
                </c:pt>
                <c:pt idx="46">
                  <c:v>75.520581817022702</c:v>
                </c:pt>
                <c:pt idx="47">
                  <c:v>75.81603834834533</c:v>
                </c:pt>
                <c:pt idx="48">
                  <c:v>76.30871539346515</c:v>
                </c:pt>
                <c:pt idx="49">
                  <c:v>76.429533397320853</c:v>
                </c:pt>
                <c:pt idx="50">
                  <c:v>76.655107656633007</c:v>
                </c:pt>
                <c:pt idx="51">
                  <c:v>76.250845022587953</c:v>
                </c:pt>
                <c:pt idx="52">
                  <c:v>76.735048148231286</c:v>
                </c:pt>
                <c:pt idx="53">
                  <c:v>76.740210382563063</c:v>
                </c:pt>
                <c:pt idx="54">
                  <c:v>76.45890982072055</c:v>
                </c:pt>
                <c:pt idx="55">
                  <c:v>76.829898258238032</c:v>
                </c:pt>
                <c:pt idx="56">
                  <c:v>76.633558343566648</c:v>
                </c:pt>
                <c:pt idx="57">
                  <c:v>76.771173681481173</c:v>
                </c:pt>
                <c:pt idx="58">
                  <c:v>76.692076731639659</c:v>
                </c:pt>
                <c:pt idx="59">
                  <c:v>76.522130304726019</c:v>
                </c:pt>
                <c:pt idx="60">
                  <c:v>76.296351219934706</c:v>
                </c:pt>
                <c:pt idx="61">
                  <c:v>76.934537951575109</c:v>
                </c:pt>
                <c:pt idx="62">
                  <c:v>77.48445496810983</c:v>
                </c:pt>
                <c:pt idx="63">
                  <c:v>77.673461018325057</c:v>
                </c:pt>
                <c:pt idx="64">
                  <c:v>77.227705463889677</c:v>
                </c:pt>
                <c:pt idx="65">
                  <c:v>77.169142569756318</c:v>
                </c:pt>
                <c:pt idx="66">
                  <c:v>77.794203134810019</c:v>
                </c:pt>
                <c:pt idx="67">
                  <c:v>77.793191353382525</c:v>
                </c:pt>
                <c:pt idx="68">
                  <c:v>78.212765957446805</c:v>
                </c:pt>
                <c:pt idx="69">
                  <c:v>78.906185877267376</c:v>
                </c:pt>
                <c:pt idx="70">
                  <c:v>78.995321349421317</c:v>
                </c:pt>
                <c:pt idx="71">
                  <c:v>78.669643586462286</c:v>
                </c:pt>
                <c:pt idx="72">
                  <c:v>78.713275299238305</c:v>
                </c:pt>
                <c:pt idx="73">
                  <c:v>78.756841705955665</c:v>
                </c:pt>
                <c:pt idx="74">
                  <c:v>78.767675681488242</c:v>
                </c:pt>
                <c:pt idx="75">
                  <c:v>78.860308878242023</c:v>
                </c:pt>
                <c:pt idx="76">
                  <c:v>79.621371925983283</c:v>
                </c:pt>
                <c:pt idx="77">
                  <c:v>79.462627977295639</c:v>
                </c:pt>
                <c:pt idx="78">
                  <c:v>79.198478324043009</c:v>
                </c:pt>
                <c:pt idx="79">
                  <c:v>79.563910567390835</c:v>
                </c:pt>
                <c:pt idx="80">
                  <c:v>79.545155777573285</c:v>
                </c:pt>
                <c:pt idx="81">
                  <c:v>79.876688967598071</c:v>
                </c:pt>
                <c:pt idx="82">
                  <c:v>79.994777386081736</c:v>
                </c:pt>
                <c:pt idx="83">
                  <c:v>79.857309638085354</c:v>
                </c:pt>
                <c:pt idx="84" formatCode="0.0">
                  <c:v>79.704109872487905</c:v>
                </c:pt>
                <c:pt idx="85">
                  <c:v>80.118425815793557</c:v>
                </c:pt>
                <c:pt idx="86" formatCode="0.0">
                  <c:v>80.152652138157904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D68-42B5-8B9F-235E0E4E3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695744"/>
        <c:axId val="193697280"/>
      </c:lineChart>
      <c:dateAx>
        <c:axId val="193659648"/>
        <c:scaling>
          <c:orientation val="minMax"/>
          <c:min val="34759"/>
        </c:scaling>
        <c:delete val="0"/>
        <c:axPos val="b"/>
        <c:numFmt formatCode="yyyy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 b="1" i="0" baseline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pPr>
            <a:endParaRPr lang="he-IL"/>
          </a:p>
        </c:txPr>
        <c:crossAx val="193661184"/>
        <c:crossesAt val="0"/>
        <c:auto val="1"/>
        <c:lblOffset val="100"/>
        <c:baseTimeUnit val="months"/>
        <c:majorUnit val="12"/>
        <c:majorTimeUnit val="months"/>
        <c:minorUnit val="3"/>
        <c:minorTimeUnit val="months"/>
      </c:dateAx>
      <c:valAx>
        <c:axId val="193661184"/>
        <c:scaling>
          <c:orientation val="minMax"/>
          <c:max val="13"/>
          <c:min val="3.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>
                <a:solidFill>
                  <a:schemeClr val="accent2"/>
                </a:solidFill>
              </a:defRPr>
            </a:pPr>
            <a:endParaRPr lang="he-IL"/>
          </a:p>
        </c:txPr>
        <c:crossAx val="193659648"/>
        <c:crosses val="autoZero"/>
        <c:crossBetween val="between"/>
      </c:valAx>
      <c:dateAx>
        <c:axId val="193695744"/>
        <c:scaling>
          <c:orientation val="minMax"/>
        </c:scaling>
        <c:delete val="1"/>
        <c:axPos val="b"/>
        <c:numFmt formatCode="m\/d\/yyyy" sourceLinked="1"/>
        <c:majorTickMark val="out"/>
        <c:minorTickMark val="none"/>
        <c:tickLblPos val="nextTo"/>
        <c:crossAx val="193697280"/>
        <c:crosses val="autoZero"/>
        <c:auto val="1"/>
        <c:lblOffset val="100"/>
        <c:baseTimeUnit val="months"/>
      </c:dateAx>
      <c:valAx>
        <c:axId val="193697280"/>
        <c:scaling>
          <c:orientation val="minMax"/>
          <c:max val="82"/>
          <c:min val="64"/>
        </c:scaling>
        <c:delete val="0"/>
        <c:axPos val="r"/>
        <c:numFmt formatCode="#,##0" sourceLinked="0"/>
        <c:majorTickMark val="in"/>
        <c:minorTickMark val="none"/>
        <c:tickLblPos val="nextTo"/>
        <c:txPr>
          <a:bodyPr rot="0" vert="horz"/>
          <a:lstStyle/>
          <a:p>
            <a:pPr>
              <a:defRPr sz="1400">
                <a:solidFill>
                  <a:srgbClr val="104C8E"/>
                </a:solidFill>
              </a:defRPr>
            </a:pPr>
            <a:endParaRPr lang="he-IL"/>
          </a:p>
        </c:txPr>
        <c:crossAx val="193695744"/>
        <c:crosses val="max"/>
        <c:crossBetween val="between"/>
      </c:valAx>
      <c:spPr>
        <a:noFill/>
        <a:ln w="11212">
          <a:noFill/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+mn-lt"/>
          <a:ea typeface="Times New Roman (Hebrew)"/>
          <a:cs typeface="Times New Roman (Hebrew)"/>
        </a:defRPr>
      </a:pPr>
      <a:endParaRPr lang="he-I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77978" y="0"/>
            <a:ext cx="4343911" cy="34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hangingPunct="0">
              <a:lnSpc>
                <a:spcPct val="100000"/>
              </a:lnSpc>
              <a:buSzTx/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341" y="0"/>
            <a:ext cx="4343911" cy="34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hangingPunct="0">
              <a:lnSpc>
                <a:spcPct val="100000"/>
              </a:lnSpc>
              <a:buSzTx/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AE4FE4-FC4C-4426-9FA4-53A9F7C49ECC}" type="datetimeFigureOut">
              <a:rPr lang="he-IL"/>
              <a:pPr>
                <a:defRPr/>
              </a:pPr>
              <a:t>י"ח/כסלו/תש"פ</a:t>
            </a:fld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677978" y="6544877"/>
            <a:ext cx="4343911" cy="34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0" hangingPunct="0">
              <a:lnSpc>
                <a:spcPct val="100000"/>
              </a:lnSpc>
              <a:buSzTx/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341" y="6544877"/>
            <a:ext cx="4343911" cy="34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hangingPunct="0">
              <a:lnSpc>
                <a:spcPct val="100000"/>
              </a:lnSpc>
              <a:buSzTx/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17188D9-1EEB-461A-BD73-908743B71DC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8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3911" cy="3437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None/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5638" y="0"/>
            <a:ext cx="4343911" cy="3437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None/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AE403D-0686-4DE4-A455-4B4BA48830E5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9300" y="517525"/>
            <a:ext cx="3444875" cy="2582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1723" y="3272439"/>
            <a:ext cx="8018447" cy="3100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4877"/>
            <a:ext cx="4343911" cy="3437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None/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5638" y="6544877"/>
            <a:ext cx="4343911" cy="34377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lnSpc>
                <a:spcPct val="100000"/>
              </a:lnSpc>
              <a:buSzTx/>
              <a:buFontTx/>
              <a:buNone/>
              <a:defRPr sz="1200" b="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C120A6F-492C-46AC-9040-CAFDA869ECD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19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7713" y="515938"/>
            <a:ext cx="3446462" cy="2584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xfrm>
            <a:off x="1001723" y="3272439"/>
            <a:ext cx="8018447" cy="310165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r>
              <a:rPr lang="he-IL" dirty="0"/>
              <a:t>מעודכן </a:t>
            </a:r>
            <a:r>
              <a:rPr lang="he-IL" dirty="0" smtClean="0"/>
              <a:t>ל9/16</a:t>
            </a:r>
            <a:endParaRPr lang="he-IL" dirty="0"/>
          </a:p>
          <a:p>
            <a:pPr defTabSz="914350">
              <a:defRPr/>
            </a:pPr>
            <a:r>
              <a:rPr lang="he-IL" dirty="0"/>
              <a:t>המדינות המפותחות מתוך מדינות  </a:t>
            </a:r>
            <a:r>
              <a:rPr lang="en-US" dirty="0"/>
              <a:t>OECD</a:t>
            </a:r>
            <a:r>
              <a:rPr lang="he-IL" dirty="0"/>
              <a:t>: אוסטרליה, אוסטריה, בלגיה, קנדה, דנמרק, פינלנד, צרפת, </a:t>
            </a:r>
            <a:r>
              <a:rPr lang="he-IL" dirty="0" smtClean="0"/>
              <a:t>גרמניה, </a:t>
            </a:r>
            <a:r>
              <a:rPr lang="he-IL" dirty="0"/>
              <a:t>איטליה, יפן, קוריאה, הולנד, ניו זילנד, נורבגיה, פורטוגל, ספרד, שבדיה, שווייץ, ארה"ב, בריטניה. </a:t>
            </a:r>
          </a:p>
          <a:p>
            <a:pPr defTabSz="914350">
              <a:defRPr/>
            </a:pPr>
            <a:endParaRPr lang="he-IL" dirty="0"/>
          </a:p>
          <a:p>
            <a:pPr defTabSz="914350">
              <a:defRPr/>
            </a:pPr>
            <a:r>
              <a:rPr lang="he-IL" dirty="0"/>
              <a:t>המשקים המתעוררים לפי הגדרת </a:t>
            </a:r>
            <a:r>
              <a:rPr lang="en-US" dirty="0"/>
              <a:t>IMF </a:t>
            </a:r>
            <a:r>
              <a:rPr lang="he-IL" dirty="0"/>
              <a:t>: ארגנטינה, בנגלדש, ברזיל, בולגריה, צ'ילה, סין, קולומביה, הונגריה, הודו, אינדונזיה, מלזיה, מקסיקו, פקיסטן, פרו, פיליפינים, פולין, רומניה, רוסיה, דרום אפריקה, תאילנד, אוקראינה וונצואלה. הנתונים מחושבים כממוצע פשוט</a:t>
            </a:r>
          </a:p>
          <a:p>
            <a:pPr algn="r"/>
            <a:endParaRPr lang="he-IL" dirty="0" smtClean="0"/>
          </a:p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109A9D-8A17-4C88-AD2C-C370472271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164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r>
              <a:rPr lang="he-IL" dirty="0"/>
              <a:t>מעודכן </a:t>
            </a:r>
            <a:r>
              <a:rPr lang="he-IL" dirty="0" smtClean="0"/>
              <a:t>ל9/16</a:t>
            </a:r>
            <a:endParaRPr lang="he-IL" dirty="0"/>
          </a:p>
          <a:p>
            <a:pPr defTabSz="914350">
              <a:defRPr/>
            </a:pPr>
            <a:r>
              <a:rPr lang="he-IL" dirty="0"/>
              <a:t>המדינות המפותחות מתוך מדינות  </a:t>
            </a:r>
            <a:r>
              <a:rPr lang="en-US" dirty="0"/>
              <a:t>OECD</a:t>
            </a:r>
            <a:r>
              <a:rPr lang="he-IL" dirty="0"/>
              <a:t>: אוסטרליה, אוסטריה, בלגיה, קנדה, דנמרק, פינלנד, צרפת, </a:t>
            </a:r>
            <a:r>
              <a:rPr lang="he-IL" dirty="0" smtClean="0"/>
              <a:t>גרמניה, </a:t>
            </a:r>
            <a:r>
              <a:rPr lang="he-IL" dirty="0"/>
              <a:t>איטליה, יפן, קוריאה, הולנד, ניו זילנד, נורבגיה, פורטוגל, ספרד, שבדיה, שווייץ, ארה"ב, בריטניה. </a:t>
            </a:r>
          </a:p>
          <a:p>
            <a:pPr defTabSz="914350">
              <a:defRPr/>
            </a:pPr>
            <a:endParaRPr lang="he-IL" dirty="0"/>
          </a:p>
          <a:p>
            <a:pPr defTabSz="914350">
              <a:defRPr/>
            </a:pPr>
            <a:r>
              <a:rPr lang="he-IL" dirty="0"/>
              <a:t>המשקים המתעוררים לפי הגדרת </a:t>
            </a:r>
            <a:r>
              <a:rPr lang="en-US" dirty="0"/>
              <a:t>IMF </a:t>
            </a:r>
            <a:r>
              <a:rPr lang="he-IL" dirty="0"/>
              <a:t>: ארגנטינה, בנגלדש, ברזיל, בולגריה, צ'ילה, סין, קולומביה, הונגריה, הודו, אינדונזיה, מלזיה, מקסיקו, פקיסטן, פרו, פיליפינים, פולין, רומניה, רוסיה, דרום אפריקה, תאילנד, אוקראינה וונצואלה. הנתונים מחושבים כממוצע פשוט</a:t>
            </a:r>
          </a:p>
          <a:p>
            <a:pPr algn="r"/>
            <a:endParaRPr lang="he-IL" dirty="0" smtClean="0"/>
          </a:p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109A9D-8A17-4C88-AD2C-C370472271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714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dirty="0" smtClean="0"/>
              <a:t>עודכן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>
                <a:solidFill>
                  <a:srgbClr val="1F497D"/>
                </a:solidFill>
              </a:rPr>
              <a:pPr/>
              <a:t>7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72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dirty="0" smtClean="0"/>
              <a:t>עודכן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109A9D-8A17-4C88-AD2C-C370472271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282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800" b="0" i="0" u="none" strike="noStrike" baseline="0" dirty="0" smtClean="0">
                <a:solidFill>
                  <a:srgbClr val="00008C"/>
                </a:solidFill>
                <a:latin typeface="ArialMT"/>
              </a:rPr>
              <a:t>Preventive care: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800" b="0" i="0" u="none" strike="noStrike" baseline="0" dirty="0" smtClean="0">
                <a:solidFill>
                  <a:srgbClr val="00008C"/>
                </a:solidFill>
                <a:latin typeface="ArialMT"/>
              </a:rPr>
              <a:t>Information, education and counseling </a:t>
            </a:r>
            <a:r>
              <a:rPr lang="en-US" sz="800" b="0" i="0" u="none" strike="noStrike" baseline="0" dirty="0" err="1" smtClean="0">
                <a:solidFill>
                  <a:srgbClr val="00008C"/>
                </a:solidFill>
                <a:latin typeface="ArialMT"/>
              </a:rPr>
              <a:t>programmes</a:t>
            </a:r>
            <a:endParaRPr lang="en-US" sz="800" b="0" i="0" u="none" strike="noStrike" baseline="0" dirty="0" smtClean="0">
              <a:solidFill>
                <a:srgbClr val="00008C"/>
              </a:solidFill>
              <a:latin typeface="ArialMT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en-US" sz="800" b="0" i="0" u="none" strike="noStrike" baseline="0" dirty="0" err="1" smtClean="0">
                <a:solidFill>
                  <a:srgbClr val="00008C"/>
                </a:solidFill>
                <a:latin typeface="ArialMT"/>
              </a:rPr>
              <a:t>Immunisation</a:t>
            </a:r>
            <a:r>
              <a:rPr lang="en-US" sz="800" b="0" i="0" u="none" strike="noStrike" baseline="0" dirty="0" smtClean="0">
                <a:solidFill>
                  <a:srgbClr val="00008C"/>
                </a:solidFill>
                <a:latin typeface="ArialMT"/>
              </a:rPr>
              <a:t> </a:t>
            </a:r>
            <a:r>
              <a:rPr lang="en-US" sz="800" b="0" i="0" u="none" strike="noStrike" baseline="0" dirty="0" err="1" smtClean="0">
                <a:solidFill>
                  <a:srgbClr val="00008C"/>
                </a:solidFill>
                <a:latin typeface="ArialMT"/>
              </a:rPr>
              <a:t>programmes</a:t>
            </a:r>
            <a:endParaRPr lang="en-US" sz="800" b="0" i="0" u="none" strike="noStrike" baseline="0" dirty="0" smtClean="0">
              <a:solidFill>
                <a:srgbClr val="00008C"/>
              </a:solidFill>
              <a:latin typeface="ArialMT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en-US" sz="800" b="0" i="0" u="none" strike="noStrike" baseline="0" dirty="0" smtClean="0">
                <a:solidFill>
                  <a:srgbClr val="00008C"/>
                </a:solidFill>
                <a:latin typeface="ArialMT"/>
              </a:rPr>
              <a:t>Early disease detection </a:t>
            </a:r>
            <a:r>
              <a:rPr lang="en-US" sz="800" b="0" i="0" u="none" strike="noStrike" baseline="0" dirty="0" err="1" smtClean="0">
                <a:solidFill>
                  <a:srgbClr val="00008C"/>
                </a:solidFill>
                <a:latin typeface="ArialMT"/>
              </a:rPr>
              <a:t>programmes</a:t>
            </a:r>
            <a:endParaRPr lang="en-US" sz="800" b="0" i="0" u="none" strike="noStrike" baseline="0" dirty="0" smtClean="0">
              <a:solidFill>
                <a:srgbClr val="00008C"/>
              </a:solidFill>
              <a:latin typeface="ArialMT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en-US" sz="800" b="0" i="0" u="none" strike="noStrike" baseline="0" dirty="0" smtClean="0">
                <a:solidFill>
                  <a:srgbClr val="00008C"/>
                </a:solidFill>
                <a:latin typeface="ArialMT"/>
              </a:rPr>
              <a:t>Healthy condition monitoring </a:t>
            </a:r>
            <a:r>
              <a:rPr lang="en-US" sz="800" b="0" i="0" u="none" strike="noStrike" baseline="0" dirty="0" err="1" smtClean="0">
                <a:solidFill>
                  <a:srgbClr val="00008C"/>
                </a:solidFill>
                <a:latin typeface="ArialMT"/>
              </a:rPr>
              <a:t>programmes</a:t>
            </a:r>
            <a:endParaRPr lang="en-US" sz="800" b="0" i="0" u="none" strike="noStrike" baseline="0" dirty="0" smtClean="0">
              <a:solidFill>
                <a:srgbClr val="00008C"/>
              </a:solidFill>
              <a:latin typeface="ArialMT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en-US" sz="800" b="0" i="0" u="none" strike="noStrike" baseline="0" dirty="0" smtClean="0">
                <a:solidFill>
                  <a:srgbClr val="00008C"/>
                </a:solidFill>
                <a:latin typeface="ArialMT"/>
              </a:rPr>
              <a:t>Epidemiological surveillance and risk and disease control </a:t>
            </a:r>
            <a:r>
              <a:rPr lang="en-US" sz="800" b="0" i="0" u="none" strike="noStrike" baseline="0" dirty="0" err="1" smtClean="0">
                <a:solidFill>
                  <a:srgbClr val="00008C"/>
                </a:solidFill>
                <a:latin typeface="ArialMT"/>
              </a:rPr>
              <a:t>programmes</a:t>
            </a:r>
            <a:endParaRPr lang="en-US" sz="800" b="0" i="0" u="none" strike="noStrike" baseline="0" dirty="0" smtClean="0">
              <a:solidFill>
                <a:srgbClr val="00008C"/>
              </a:solidFill>
              <a:latin typeface="ArialMT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en-US" sz="800" b="0" i="0" u="none" strike="noStrike" baseline="0" dirty="0" smtClean="0">
                <a:solidFill>
                  <a:srgbClr val="00008C"/>
                </a:solidFill>
                <a:latin typeface="ArialMT"/>
              </a:rPr>
              <a:t>Preparing for disaster and emergency response </a:t>
            </a:r>
            <a:r>
              <a:rPr lang="en-US" sz="800" b="0" i="0" u="none" strike="noStrike" baseline="0" dirty="0" err="1" smtClean="0">
                <a:solidFill>
                  <a:srgbClr val="00008C"/>
                </a:solidFill>
                <a:latin typeface="ArialMT"/>
              </a:rPr>
              <a:t>programmes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120A6F-492C-46AC-9040-CAFDA869ECD8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802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BC763-1920-4003-8B6E-CA5E27373F25}" type="datetime1">
              <a:rPr lang="en-US" smtClean="0"/>
              <a:t>12/16/2019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0401E-6576-45FA-B765-9BA80B94EDD1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fld id="{72769EAE-C802-4BA4-BE57-3ED1DD3E5C10}" type="datetime1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Calibri" pitchFamily="34" charset="0"/>
              </a:rPr>
              <a:pPr marL="0" marR="0" lvl="0" indent="0" algn="r" defTabSz="914400" rtl="1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80000"/>
                <a:buFont typeface="Wingdings" pitchFamily="2" charset="2"/>
                <a:buChar char="q"/>
                <a:tabLst/>
                <a:defRPr/>
              </a:pPr>
              <a:t>12/16/2019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Calibri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Calibri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fld id="{8A5E13D1-3F19-4C67-99A6-C56CB284CD69}" type="slidenum">
              <a:rPr kumimoji="0" lang="he-IL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pPr marL="0" marR="0" lvl="0" indent="0" algn="l" defTabSz="914400" rtl="1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80000"/>
                <a:buFont typeface="Wingdings" pitchFamily="2" charset="2"/>
                <a:buChar char="q"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866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fld id="{7F0D5D76-0E1D-4A42-9FF6-A287D904A05A}" type="datetime1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Calibri" pitchFamily="34" charset="0"/>
              </a:rPr>
              <a:pPr marL="0" marR="0" lvl="0" indent="0" algn="r" defTabSz="914400" rtl="1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80000"/>
                <a:buFont typeface="Wingdings" pitchFamily="2" charset="2"/>
                <a:buChar char="q"/>
                <a:tabLst/>
                <a:defRPr/>
              </a:pPr>
              <a:t>12/16/2019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Calibri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fld id="{D13D688B-D0E2-4868-9FF7-DA5FBCE79937}" type="slidenum">
              <a:rPr kumimoji="0" lang="he-IL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pPr marL="0" marR="0" lvl="0" indent="0" algn="l" defTabSz="914400" rtl="1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80000"/>
                <a:buFont typeface="Wingdings" pitchFamily="2" charset="2"/>
                <a:buChar char="q"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668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fld id="{0FBE9B85-0BD8-41AC-BE14-0535050A03D4}" type="datetime1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Calibri" pitchFamily="34" charset="0"/>
              </a:rPr>
              <a:pPr marL="0" marR="0" lvl="0" indent="0" algn="r" defTabSz="914400" rtl="1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80000"/>
                <a:buFont typeface="Wingdings" pitchFamily="2" charset="2"/>
                <a:buChar char="q"/>
                <a:tabLst/>
                <a:defRPr/>
              </a:pPr>
              <a:t>12/16/2019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Calibri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fld id="{D9F0D474-B84A-495E-8522-C6E310A7129F}" type="slidenum">
              <a:rPr kumimoji="0" lang="he-IL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pPr marL="0" marR="0" lvl="0" indent="0" algn="l" defTabSz="914400" rtl="1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80000"/>
                <a:buFont typeface="Wingdings" pitchFamily="2" charset="2"/>
                <a:buChar char="q"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909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fld id="{D512D606-950B-4965-866E-A2D5365AEE69}" type="datetime1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Calibri" pitchFamily="34" charset="0"/>
              </a:rPr>
              <a:pPr marL="0" marR="0" lvl="0" indent="0" algn="r" defTabSz="914400" rtl="1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80000"/>
                <a:buFont typeface="Wingdings" pitchFamily="2" charset="2"/>
                <a:buChar char="q"/>
                <a:tabLst/>
                <a:defRPr/>
              </a:pPr>
              <a:t>12/16/2019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fld id="{A5DF409A-5F3B-4B99-8B42-752AE2398DF3}" type="slidenum">
              <a:rPr kumimoji="0" lang="he-IL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pPr marL="0" marR="0" lvl="0" indent="0" algn="l" defTabSz="914400" rtl="1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80000"/>
                <a:buFont typeface="Wingdings" pitchFamily="2" charset="2"/>
                <a:buChar char="q"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258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fld id="{E8EF5F15-D0BB-4ABD-89BD-AF8D10E9EC56}" type="datetime1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Calibri" pitchFamily="34" charset="0"/>
              </a:rPr>
              <a:pPr marL="0" marR="0" lvl="0" indent="0" algn="r" defTabSz="914400" rtl="1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80000"/>
                <a:buFont typeface="Wingdings" pitchFamily="2" charset="2"/>
                <a:buChar char="q"/>
                <a:tabLst/>
                <a:defRPr/>
              </a:pPr>
              <a:t>12/16/2019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fld id="{1EAFBDEF-DEA6-4D20-9943-3832B897A39F}" type="slidenum">
              <a:rPr kumimoji="0" lang="he-IL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pPr marL="0" marR="0" lvl="0" indent="0" algn="l" defTabSz="914400" rtl="1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80000"/>
                <a:buFont typeface="Wingdings" pitchFamily="2" charset="2"/>
                <a:buChar char="q"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476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fld id="{CF51C466-1404-4A12-A540-BC99C0005B8F}" type="datetime1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Calibri" pitchFamily="34" charset="0"/>
              </a:rPr>
              <a:pPr marL="0" marR="0" lvl="0" indent="0" algn="r" defTabSz="914400" rtl="1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80000"/>
                <a:buFont typeface="Wingdings" pitchFamily="2" charset="2"/>
                <a:buChar char="q"/>
                <a:tabLst/>
                <a:defRPr/>
              </a:pPr>
              <a:t>12/16/2019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Calibri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fld id="{3BF0D185-A6DF-4A27-9DA2-3B284A3A93DB}" type="slidenum">
              <a:rPr kumimoji="0" lang="he-IL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pPr marL="0" marR="0" lvl="0" indent="0" algn="l" defTabSz="914400" rtl="1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80000"/>
                <a:buFont typeface="Wingdings" pitchFamily="2" charset="2"/>
                <a:buChar char="q"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14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0F1CB-58B9-4FC7-B084-7525C53AA59F}" type="datetime1">
              <a:rPr lang="en-US" smtClean="0"/>
              <a:t>12/16/2019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E13D1-3F19-4C67-99A6-C56CB284CD69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C0900-8C7F-4985-B78D-F96CA308D5ED}" type="datetime1">
              <a:rPr lang="en-US" smtClean="0"/>
              <a:t>12/16/2019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0D185-A6DF-4A27-9DA2-3B284A3A93DB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 userDrawn="1"/>
        </p:nvSpPr>
        <p:spPr bwMode="auto">
          <a:xfrm>
            <a:off x="457200" y="76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Click to edit Master title style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fld id="{7D8F165F-D0E0-4C14-917A-77CFDFB48BA7}" type="datetime1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Calibri" pitchFamily="34" charset="0"/>
              </a:rPr>
              <a:pPr marL="0" marR="0" lvl="0" indent="0" algn="r" defTabSz="914400" rtl="1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80000"/>
                <a:buFont typeface="Wingdings" pitchFamily="2" charset="2"/>
                <a:buChar char="q"/>
                <a:tabLst/>
                <a:defRPr/>
              </a:pPr>
              <a:t>12/16/2019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Calibri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fld id="{DD9D8DF1-7524-41BF-B9B9-42152C74A2CB}" type="slidenum">
              <a:rPr kumimoji="0" lang="he-IL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pPr marL="0" marR="0" lvl="0" indent="0" algn="l" defTabSz="914400" rtl="1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80000"/>
                <a:buFont typeface="Wingdings" pitchFamily="2" charset="2"/>
                <a:buChar char="q"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87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fld id="{BB30E2C1-C0D4-4941-8DFC-3F51D952873A}" type="datetime1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Calibri" pitchFamily="34" charset="0"/>
              </a:rPr>
              <a:pPr marL="0" marR="0" lvl="0" indent="0" algn="r" defTabSz="914400" rtl="1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80000"/>
                <a:buFont typeface="Wingdings" pitchFamily="2" charset="2"/>
                <a:buChar char="q"/>
                <a:tabLst/>
                <a:defRPr/>
              </a:pPr>
              <a:t>12/16/2019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fld id="{4BE0401E-6576-45FA-B765-9BA80B94EDD1}" type="slidenum">
              <a:rPr kumimoji="0" lang="he-IL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pPr marL="0" marR="0" lvl="0" indent="0" algn="l" defTabSz="914400" rtl="1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80000"/>
                <a:buFont typeface="Wingdings" pitchFamily="2" charset="2"/>
                <a:buChar char="q"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79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fld id="{BF3B5FB1-1292-403D-8EEB-3F40D0075A00}" type="datetime1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Calibri" pitchFamily="34" charset="0"/>
              </a:rPr>
              <a:pPr marL="0" marR="0" lvl="0" indent="0" algn="r" defTabSz="914400" rtl="1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80000"/>
                <a:buFont typeface="Wingdings" pitchFamily="2" charset="2"/>
                <a:buChar char="q"/>
                <a:tabLst/>
                <a:defRPr/>
              </a:pPr>
              <a:t>12/16/2019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fld id="{B08C675F-E986-4D8B-8D36-2AD4CF399B39}" type="slidenum">
              <a:rPr kumimoji="0" lang="he-IL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pPr marL="0" marR="0" lvl="0" indent="0" algn="l" defTabSz="914400" rtl="1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80000"/>
                <a:buFont typeface="Wingdings" pitchFamily="2" charset="2"/>
                <a:buChar char="q"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63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fld id="{4A0DC342-7453-4E51-A18C-F9516E1EBEFC}" type="datetime1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Calibri" pitchFamily="34" charset="0"/>
              </a:rPr>
              <a:pPr marL="0" marR="0" lvl="0" indent="0" algn="r" defTabSz="914400" rtl="1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80000"/>
                <a:buFont typeface="Wingdings" pitchFamily="2" charset="2"/>
                <a:buChar char="q"/>
                <a:tabLst/>
                <a:defRPr/>
              </a:pPr>
              <a:t>12/16/2019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Calibri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fld id="{EC04A883-86F3-45A7-B7B9-9CF4DE1E315C}" type="slidenum">
              <a:rPr kumimoji="0" lang="he-IL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pPr marL="0" marR="0" lvl="0" indent="0" algn="l" defTabSz="914400" rtl="1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80000"/>
                <a:buFont typeface="Wingdings" pitchFamily="2" charset="2"/>
                <a:buChar char="q"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99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fld id="{26344857-151F-4D94-9A20-D68500D9335F}" type="datetime1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Calibri" pitchFamily="34" charset="0"/>
              </a:rPr>
              <a:pPr marL="0" marR="0" lvl="0" indent="0" algn="r" defTabSz="914400" rtl="1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80000"/>
                <a:buFont typeface="Wingdings" pitchFamily="2" charset="2"/>
                <a:buChar char="q"/>
                <a:tabLst/>
                <a:defRPr/>
              </a:pPr>
              <a:t>12/16/2019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Calibri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Calibri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fld id="{185EC376-4125-49AD-B2E6-59DE744052D7}" type="slidenum">
              <a:rPr kumimoji="0" lang="he-IL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pPr marL="0" marR="0" lvl="0" indent="0" algn="l" defTabSz="914400" rtl="1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80000"/>
                <a:buFont typeface="Wingdings" pitchFamily="2" charset="2"/>
                <a:buChar char="q"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616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fld id="{CEE8056E-087D-4379-9EE2-959A0760343C}" type="datetime1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Calibri" pitchFamily="34" charset="0"/>
              </a:rPr>
              <a:pPr marL="0" marR="0" lvl="0" indent="0" algn="r" defTabSz="914400" rtl="1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80000"/>
                <a:buFont typeface="Wingdings" pitchFamily="2" charset="2"/>
                <a:buChar char="q"/>
                <a:tabLst/>
                <a:defRPr/>
              </a:pPr>
              <a:t>12/16/2019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Calibri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fld id="{716EF8BD-7377-479A-8C46-92539C1D0941}" type="slidenum">
              <a:rPr kumimoji="0" lang="he-IL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pPr marL="0" marR="0" lvl="0" indent="0" algn="l" defTabSz="914400" rtl="1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80000"/>
                <a:buFont typeface="Wingdings" pitchFamily="2" charset="2"/>
                <a:buChar char="q"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76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lnSpc>
                <a:spcPts val="3600"/>
              </a:lnSpc>
              <a:buSzPct val="80000"/>
              <a:buFont typeface="Wingdings" pitchFamily="2" charset="2"/>
              <a:buChar char="q"/>
              <a:defRPr sz="1200">
                <a:solidFill>
                  <a:schemeClr val="tx1">
                    <a:tint val="75000"/>
                  </a:schemeClr>
                </a:solidFill>
                <a:cs typeface="Calibri" pitchFamily="34" charset="0"/>
              </a:defRPr>
            </a:lvl1pPr>
          </a:lstStyle>
          <a:p>
            <a:pPr>
              <a:defRPr/>
            </a:pPr>
            <a:fld id="{C7C2AA8E-9805-488E-A975-73A3A6780D98}" type="datetime1">
              <a:rPr lang="en-US" smtClean="0"/>
              <a:t>12/16/2019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>
              <a:lnSpc>
                <a:spcPts val="3600"/>
              </a:lnSpc>
              <a:buSzPct val="80000"/>
              <a:buFont typeface="Wingdings" pitchFamily="2" charset="2"/>
              <a:buChar char="q"/>
              <a:defRPr sz="1200">
                <a:solidFill>
                  <a:srgbClr val="898989"/>
                </a:solidFill>
              </a:defRPr>
            </a:lvl1pPr>
          </a:lstStyle>
          <a:p>
            <a:fld id="{EA83BD9B-6C55-4617-A532-5EDB2A4B6AC1}" type="slidenum">
              <a:rPr lang="he-IL"/>
              <a:pPr/>
              <a:t>‹#›</a:t>
            </a:fld>
            <a:endParaRPr lang="en-US"/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 flipH="1">
            <a:off x="838200" y="990600"/>
            <a:ext cx="749776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1" r:id="rId2"/>
    <p:sldLayoutId id="2147483676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2900" kern="1200">
          <a:solidFill>
            <a:srgbClr val="17375E"/>
          </a:solidFill>
          <a:latin typeface="Tahoma" pitchFamily="34" charset="0"/>
          <a:ea typeface="+mj-ea"/>
          <a:cs typeface="Tahoma" pitchFamily="34" charset="0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2900">
          <a:solidFill>
            <a:srgbClr val="17375E"/>
          </a:solidFill>
          <a:latin typeface="Tahoma" pitchFamily="34" charset="0"/>
          <a:cs typeface="Tahoma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2900">
          <a:solidFill>
            <a:srgbClr val="17375E"/>
          </a:solidFill>
          <a:latin typeface="Tahoma" pitchFamily="34" charset="0"/>
          <a:cs typeface="Tahoma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2900">
          <a:solidFill>
            <a:srgbClr val="17375E"/>
          </a:solidFill>
          <a:latin typeface="Tahoma" pitchFamily="34" charset="0"/>
          <a:cs typeface="Tahoma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2900">
          <a:solidFill>
            <a:srgbClr val="17375E"/>
          </a:solidFill>
          <a:latin typeface="Tahoma" pitchFamily="34" charset="0"/>
          <a:cs typeface="Tahoma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lnSpc>
                <a:spcPts val="3600"/>
              </a:lnSpc>
              <a:buSzPct val="80000"/>
              <a:buFont typeface="Wingdings" pitchFamily="2" charset="2"/>
              <a:buChar char="q"/>
              <a:defRPr sz="1200">
                <a:solidFill>
                  <a:schemeClr val="tx1">
                    <a:tint val="75000"/>
                  </a:schemeClr>
                </a:solidFill>
                <a:cs typeface="Calibri" pitchFamily="34" charset="0"/>
              </a:defRPr>
            </a:lvl1pPr>
          </a:lstStyle>
          <a:p>
            <a:pPr marL="0" marR="0" lvl="0" indent="0" algn="r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fld id="{F61A4D6E-977F-4D4B-8CBA-F96AC547193A}" type="datetime1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Calibri" pitchFamily="34" charset="0"/>
              </a:rPr>
              <a:pPr marL="0" marR="0" lvl="0" indent="0" algn="r" defTabSz="914400" rtl="1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80000"/>
                <a:buFont typeface="Wingdings" pitchFamily="2" charset="2"/>
                <a:buChar char="q"/>
                <a:tabLst/>
                <a:defRPr/>
              </a:pPr>
              <a:t>12/16/2019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lnSpc>
                <a:spcPts val="3600"/>
              </a:lnSpc>
              <a:buSzPct val="80000"/>
              <a:buFont typeface="Wingdings" pitchFamily="2" charset="2"/>
              <a:buChar char="q"/>
              <a:defRPr sz="1200">
                <a:solidFill>
                  <a:schemeClr val="tx1">
                    <a:tint val="75000"/>
                  </a:schemeClr>
                </a:solidFill>
                <a:cs typeface="Calibri" pitchFamily="34" charset="0"/>
              </a:defRPr>
            </a:lvl1pPr>
          </a:lstStyle>
          <a:p>
            <a:pPr marL="0" marR="0" lvl="0" indent="0" algn="ctr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>
              <a:lnSpc>
                <a:spcPts val="3600"/>
              </a:lnSpc>
              <a:buSzPct val="80000"/>
              <a:buFont typeface="Wingdings" pitchFamily="2" charset="2"/>
              <a:buChar char="q"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fld id="{EA83BD9B-6C55-4617-A532-5EDB2A4B6AC1}" type="slidenum">
              <a:rPr kumimoji="0" lang="he-IL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pPr marL="0" marR="0" lvl="0" indent="0" algn="l" defTabSz="914400" rtl="1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80000"/>
                <a:buFont typeface="Wingdings" pitchFamily="2" charset="2"/>
                <a:buChar char="q"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 flipH="1">
            <a:off x="838200" y="990600"/>
            <a:ext cx="749776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82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2900" kern="1200">
          <a:solidFill>
            <a:srgbClr val="17375E"/>
          </a:solidFill>
          <a:latin typeface="Tahoma" pitchFamily="34" charset="0"/>
          <a:ea typeface="+mj-ea"/>
          <a:cs typeface="Tahoma" pitchFamily="34" charset="0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2900">
          <a:solidFill>
            <a:srgbClr val="17375E"/>
          </a:solidFill>
          <a:latin typeface="Tahoma" pitchFamily="34" charset="0"/>
          <a:cs typeface="Tahoma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2900">
          <a:solidFill>
            <a:srgbClr val="17375E"/>
          </a:solidFill>
          <a:latin typeface="Tahoma" pitchFamily="34" charset="0"/>
          <a:cs typeface="Tahoma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2900">
          <a:solidFill>
            <a:srgbClr val="17375E"/>
          </a:solidFill>
          <a:latin typeface="Tahoma" pitchFamily="34" charset="0"/>
          <a:cs typeface="Tahoma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2900">
          <a:solidFill>
            <a:srgbClr val="17375E"/>
          </a:solidFill>
          <a:latin typeface="Tahoma" pitchFamily="34" charset="0"/>
          <a:cs typeface="Tahoma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3"/>
          <p:cNvSpPr txBox="1">
            <a:spLocks noChangeArrowheads="1"/>
          </p:cNvSpPr>
          <p:nvPr/>
        </p:nvSpPr>
        <p:spPr bwMode="auto">
          <a:xfrm>
            <a:off x="533400" y="1846040"/>
            <a:ext cx="7772400" cy="20551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 rtl="1">
              <a:defRPr/>
            </a:pPr>
            <a:endParaRPr lang="he-IL" sz="2400" dirty="0" smtClean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 algn="ctr" rtl="1">
              <a:defRPr/>
            </a:pPr>
            <a:r>
              <a:rPr lang="he-IL" sz="2200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הפרדוקס הגדול:</a:t>
            </a:r>
          </a:p>
          <a:p>
            <a:pPr marL="182880" algn="ctr" rtl="1">
              <a:defRPr/>
            </a:pPr>
            <a:r>
              <a:rPr lang="he-IL" sz="2800" dirty="0">
                <a:solidFill>
                  <a:srgbClr val="4F81BD">
                    <a:lumMod val="75000"/>
                  </a:srgbClr>
                </a:solidFill>
                <a:cs typeface="+mn-cs"/>
              </a:rPr>
              <a:t>הצלחה </a:t>
            </a:r>
            <a:r>
              <a:rPr lang="he-IL" sz="2800" dirty="0" smtClean="0">
                <a:solidFill>
                  <a:srgbClr val="4F81BD">
                    <a:lumMod val="75000"/>
                  </a:srgbClr>
                </a:solidFill>
                <a:cs typeface="+mn-cs"/>
              </a:rPr>
              <a:t>כלכלית</a:t>
            </a:r>
            <a:r>
              <a:rPr lang="he-IL" sz="2400" dirty="0" smtClean="0">
                <a:solidFill>
                  <a:srgbClr val="4F81BD">
                    <a:lumMod val="75000"/>
                  </a:srgbClr>
                </a:solidFill>
                <a:cs typeface="+mn-cs"/>
              </a:rPr>
              <a:t>►▬◄</a:t>
            </a:r>
            <a:r>
              <a:rPr lang="he-IL" sz="2800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כישלון חברתי</a:t>
            </a:r>
          </a:p>
          <a:p>
            <a:pPr marL="182880" algn="ctr" rtl="1">
              <a:defRPr/>
            </a:pP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he-IL" sz="2400" i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he-IL" sz="2400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האתגר בפני הממשלה החדשה...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 algn="ctr" rtl="1">
              <a:defRPr/>
            </a:pPr>
            <a:endParaRPr lang="en-US" sz="2400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 algn="ctr" rtl="1">
              <a:defRPr/>
            </a:pPr>
            <a:r>
              <a:rPr lang="he-IL" sz="2400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endParaRPr lang="he-IL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914400"/>
            <a:ext cx="8153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lnSpc>
                <a:spcPts val="3600"/>
              </a:lnSpc>
              <a:buSzPct val="80000"/>
              <a:buFont typeface="Wingdings" pitchFamily="2" charset="2"/>
              <a:buChar char="q"/>
              <a:defRPr/>
            </a:pPr>
            <a:endParaRPr lang="en-US"/>
          </a:p>
        </p:txBody>
      </p:sp>
      <p:sp>
        <p:nvSpPr>
          <p:cNvPr id="6146" name="AutoShape 2" descr="data:image/jpg;base64,/9j/4AAQSkZJRgABAQAAAQABAAD/2wBDAAkGBwgHBgkIBwgKCgkLDRYPDQwMDRsUFRAWIB0iIiAdHx8kKDQsJCYxJx8fLT0tMTU3Ojo6Iys/RD84QzQ5Ojf/2wBDAQoKCg0MDRoPDxo3JR8lNzc3Nzc3Nzc3Nzc3Nzc3Nzc3Nzc3Nzc3Nzc3Nzc3Nzc3Nzc3Nzc3Nzc3Nzc3Nzc3Nzf/wAARCACEAMUDASIAAhEBAxEB/8QAGwAAAgMBAQEAAAAAAAAAAAAABQYAAwQCAQf/xAA7EAACAgEDAgUDAgMHAgcBAAABAgMRBAUSIQAxBhMiQVEUMmEjcUKBkQcVUmKhscEk8SUzQ3LR4fA0/8QAGQEAAwEBAQAAAAAAAAAAAAAAAQIDAAQF/8QAJBEAAgICAgEFAQEBAAAAAAAAAAECESExAxJBBCIyUWETceH/2gAMAwEAAhEDEQA/AF/H05Y1VJ9PklEUaBwqLW5qC+orfa29+Af369XT0WRcfIw1VbADxtYJIJrsxJN8UPjjgdX4rB4EVJ22NAruGn2lmXaoBbtdE1fBX3+CELTTY5yrkjjjY5AkhdgEMYPvwQbcXR54PFdcrTbxo6XFLZnl0XAgZUmYLI0TsqGP3B20Tt4PHv2B/PWGfGgiJVtPEi7hsljUKrA82Aa4AHbuOx56OrPAjPnS+XlDHk8hRLP6RtK1ZrsAeO/DHrZHDiFMjUJXx5MKFnldDtP3csoAHcG/jvz2J6CVqkHr12hXkwscIslRQK4VDHLFyB7E0O1g2fz7njrQuDiGFZdvnBQX9MIARbULZYer7gK/+etjSO2n/SJLGpYl4pGFlLC8qffjdxxY5sdX5UuRjyY6nKFnHVVV6bykILEMRwQDuN8gkVdi+ma/QJZyYW0c/S42SmOSs6MUHG7i+RxdbifbrltLiaG4ceIqtbx5dtH8dx73xR+PkDopjZ82DPQeSRI2IDhWbeCooseaFqoB9gDXz12M7B+txZsaJ4YpolEjbWbkek8LdepVvt2B9761foOqsDSaQsRBaKNQx/8AWhMYA4Fc12vuTX/OmbSf/LxliRmcK360GzcS3FEij3H4789rM5GRi5rx4uo5iQbYhNVFtxsjaaN0Apr24PeqAtsl83NMBmnUEMxZwXcBQW4+2uxFd+3N9ag1ZB4eklwPObDxomjRmbztqKRzbcqK9vxwb6xjSlaORwmI3lt5cnlgMADwGJ/J+D7dx0QXUI2dVnzp1xvLAm3Mz+T3BtQbJoj3rk/FDQ4GVmTYMciE48Cny4VAFijfDU55b3NGh3HBv6Mo1sELgYzStGq4iFLDIcbdRA/AN8iv69RtPwFkAdMZ1dyI2XHNOB2pRybJoniv9vZDh/RxiIyDKlZiy7htZdoYAAC91t7ngd+/RzI1TGkxYsHDjoxLEGMaXvYckDiv8Jv9uO/QyZwoFDR8GV/JixcSXJkLFDGCEIUtuquK4+f/AIHo0PBGNO+QginiUu8XlXs7UCKJFknvXH7UfMeZZ8iGCObdjhwXkVjtNllaue5sgf69a558jIycrFbLf6MOskl7kaauCR7kDbQsEEjtY6ybv8M40A48LT5NoJ2Pa3GYAWo1yOBfx3/06LZHhryI1qJgPcGBPXz3BIHzQ73RPbq+bzhHPDOgCwIjuXZSY99KrIeT7f0s9V6hFDivizHT3aQgWGSt/sVv9h7E0OTW3rW2BqmDpdOxIJWhcxNKUJCLGoN1Y7g37D9z1jjiwJI3Kvjq4Pp3RgBv5kfF/wD7jotklTnNPigo6ALUSqVVivO4e5qxyOwvkkg9xS4umpCzg5dFuIwJFT0kx7QK3KT3+ePYda2N1S2D5cPGiKf9XAiPbIHxgLUE8mrrsTz1H0vEeIukkNrQAEA5JIA71wbX+v46sii8uOYzTb8do22zIT6WsOAPYE7efx79q7xhEMx2ylaWdGEhmMih0NbjyzVyGNnjhTZ5ro70K1SMY03Bc/pTwPYtW8iuARd3zwD264Gkp5qBnxlUqCr+VYa+38PuOb7V0UfToxqGFI8kLI8ibs1CdrU3qLK32jbXcUODe3q3UMHBxdUjT1T48kgQztCHUdiOCSAQp4AHFEdPGNurH44Ke3QreIdOWNoW34xV9xUoK+Pagf8ATqdW659PvjZIqBLAeZIgYrxtJAa7I+ee3U6eqxY74I380adN3SRxzRGN4p9kdu28oWAVq9NLyfZSVr3sE6cvUTFK+mJtjgWGWFjKolZeysUNDcTtWvY1f56zQ6lqaabp2HDapjSRKUjlHmFTW4FdvCm7JNj8duvIM6TUYE0vLxRi50McojdVCFmegVdQtuCBwBxyD2BqTRNNNUy/EZ9Uw5tNbLbHmlceVE6ARyPx6DIaAclfRfeq7VXM0WRj7RqylhM7K0MtI29AfSdwBNHkk3V8WWI62ppMmLpeRkfRedNjSrEceYMY0VlF7rAJJ3AfFL2JJPQdwZpXTOmdRPsZst4yQGpgVUA7gOQASCfTzVEdLSD2VUW48s8yokWTGiWp9RA2gKNzNwe+3uPg0PYnsXTzNo+FFuebJmk86VdxswcBQUNVySbHbkWebF4YfJyEkiiEcBl2CNLb0EbgQSSF4LHvu78kDrvz8xNUGRm6jKJZ4pEaeCohER6UAKigSQh3D/EbqusmryZ3RxiZSIJMiPI8lHgmjjRZCA7UNq8mxVAA9ve6PFkC5ObqmLDLBLi+cCzGJjUh5bdS3RIHFkchj79VZumYDNAUiyPKf9GZoJXZVdBucqNu/jnnkGzxx1Ukcmmxg4O5Hhk2NJt8uRyLZWtuSCN1VQquflqwC6dmnOVcWYmNwSwVSg2qY2X0823sR2rm6BrnqrFhWeRYxiKvmpGUlHpR7bg7CPcAHjgigeOevDkrNp2TNlU5kh83cojSSVd33AfcbJJs7jbjk9FfCOj4IzQdU3vI77hF6iyxlSwaVewZjVKb4U/d0EnZnK1bO9QycbG0zUMfHkEglYCSTkiJiVJJAoWNwFCqB57dD/OyIA0kMm6bPuOV4YjuSMtukr08mqJ7N3HYg9ZfE2Ok2p6lJiFjh42QqozglkT7TyAAAzXwfgcc9ZDhZBx1jjkkkAQ+gyBaJ+xlUjdVAg9zfN11nSYUnLAaORiNFk+VpzzZMqEpvmIaKrpDVjggjnvVdzQsxZtVnxjh4o2Y+cxmlgkVUDFdo3AgVfHa+9cd7waSvnZj/WOZZJBJ5st1HETCW+7+I2tnjnnuexHCeXTtUifG80RvGZ386UBKKmz3UcHtQoeYTxYoPVmpLRMebShiRKReVEQ8n042qQGYeplNEcimIB7i+1e5MmHHNJHib4BuAKEOC0VAMLsj1EcV7q1+3WRMcazlq8TkIGMZdtyF423H8buRuHsN3b+E6crAMKSZsW9W4jniCtuILOELAiiAEsd+1UCOQ3SuivFx/wBW03koTVvqIZ8t2dlyZXmaJZtyq1g7b4II3Ajg8X+T0XXxEMSMTY8PmzwxSQxWpJkNJTc2260Y18AA810AyJ5IIESUZTRkK0chYANa8ENZFnnddCx8X1xI8C4aLFlZGMQfLQ5MiM27aCbAr0+tv4rG6iD7lbwSkvDNMGm5FYGHkEYzyjdHIDuLDZbiiKFsDV/P4FbNYxH0vIfCxpGmEyxtUs1ubUGmIWhypH8INn8nqvVtQlj1vFSDyyyQRtIwlDeVK5LNtrihQoE/Pv0XgfM0BJNSaZciLOjAaVK4JU1agg9+N1C7HYDo1bFzsXfNlaTHQyrwm2VVdgVcAL9pKkkbOwHHFG+2jTslFfNkkwptQxoolWUTbol8y7reP8PzxQBPsOuhiTRafkvqGKF+tpsctbqzoPSQSTd3xZ5Ju+bIzPzGbJjxM7NSOVclaVYgzG+RQ2KCp3FiD8VZvgId+Ub9YzHzHclQE85cZYnh3eXuXsLo8KQCbF9/2NahoOXhaIRJ+qFZjkLuHoXcbYH3pCb4qh2N9L+saUmNqi488ceVFKqS+TCCpAAraDz3Kmh2Hb5v6DrGdi5+jZMOPlRx5RxxIu6RVYN93PuDYI7d/brU0J2apnzbXdKyIMfFmWby45mcoIAWsUpsi6HLHsSOp1V4pzdRePAwpcmR2xIyDHHjR1FuCkAkcXt28e347dTqlIncgt4GMU5WDTogcnyiJHljDFgADtNhuavtXY9DNXmTAydWw0kRDJkOZ1a1jBVy22xZ5BoVtri679CCshzIZsIQTokcXErb28xQo2KQARYPvx39h0d1XC+ogxMj+755oRjsigMAysGFmQijVAi9x4HfoLQ7+Vo5x8yXExp8T6zI+nkaOV8iVBtlKqPUgoFtpFgdqNe4uQaNlsuNLDIuJNGf1j6vMLGt6kfHFCufzzxnzNTiGlYEJxceBlxGkh2zWwq6ajyJAwPB+4E0eei+FkZORiK2JFhhCCOAVUEHsF4I4AFcV+99U9LGLn74tr8JerlOHHcGk/0uwPDAi0rInfIZZCxrywKu6qj2UqaIWiebJ6w52h6pqORkzDKil3HzfI3BFLWDwppa9PzRu+OmLdqQhARcVtPYoZXF71Y7N/cjjcTRFmh2PWaDUcXD2nLkjj84EENIAVpjxV0ePz7fyCQlxtcnZP5Ovz8f6TU+bvBpqqz/AMAGJlZ2DKmlzPDGy5sMsspAdk3KC202RtpQL54bvVjpzfGZFSOaMyJRJaWMc/F1x/2/HSb4hzsczSjDXMbOyCn6bLuUqBtKEg3ZLE8nggDgnohoGl6pHgQ6rpiYKplExRRTO9yH4o2ALXsa7fHT8M6erOjkSlFK6YF1DTh/fwxcQxYiGKozJEGVBag33LDvVcigAPc7cmOTFxsnIycyIzx20RxlYLkAnupK8ULZa+SL562ZejNM75OsQJBOqu0xxskN6OKBAN1wCfUKPsb6BZWrZTtHjzxywyoDAEVlUSuSoAsjigeRdc37czmvdoaHx2e7vNjYpKrCfaHknBRXLJZYDdRBvbZAq7HJI6Iyw4A02dZ8+NdkImmdoXLCQ8bQG+6yQAbAIFUbbrNmamJFjlzMZUyMnFdJ5IwlNtsWdtFeQDfwRXIHVGYfKwNL/uxoY5pIw77BvWRgxb1jmgqbWohe5Nc9JWA9ndGDHcvj/SyzFArmUyBNsi0NrAJYG2gtewqr+Nccxkl83BjVciWOVYtrFwVZgDVA0eTat7MK572vqudqDS6eZC3lyjzEjFLOQS3meoGiC267F3zfXWPvxsXKz4s2CITlceOOdFtwEI3c+pKsEUp5A7cUcBUG1aQbxNOeDEjyMZJiE3qsaoVViWI4Y8USbA7c8lavoTjY82bi5QwcOJM10DsrRhdthiAAeRutVHsNwANKSDPhvUtSbCeDIijyokMDDz42lWJje6gCOQdh5sHuO/VPiI5OFqDZZxYlhOOrybkCeWw9IKgdiWIA4AG6yCLIZuXT2iKu2dg4kAq2Mk8M0kSwnzEC+YqsqSkkklWPuTwK9r4dF0DTJtJhklwwqCNcwLHIwBl2A7hzQ54JHz36S8Nc+HWPqHngGNj5BlmXzCfMST7DQHqAZTdDj34o9Godb1GfNgU4+NaxPD5EkgjjNtxXI7BQe/sw/HSqSTyFqT0YPFROzEWJvLfNhdpPKhHAUmq5JDE1dDn8XXTt4lLafoePNhYJmKSRDIjigVmeNaeQkVXBUE9IPi2SHK8zHxposXJ07zAmNCjEbaFsZNxFjmhQ9+T0yaJ4gXH8MGeXMjcwxuf15Rv3eWAwBZvkgA81u6pFpCyTaX2D/E/iWPL8iOWPfGbl8kFhKgAIU8n5PIoEURzyehmLDDqDrNKiyrklZmhhNSXsA+47q9VkgDmhfcDrvFz8KXxFNq8eASsvpyVy8fesaNx5htq3V3riiT89DNa0ySLVZcfDeEjHhWLzVXaZie17ibb/ADc+4se0nbeymlVBRdTefW8VZ84yz+ZEIpQVZStAsTQHO5hd1xde3TTqfhPUNVmwtRxminh8oM+JK+0MfVzVD2I/iHaq738+kljGTGVxQ8mPEzeSD6o2BYtusUCpu644X823af8A2gZ2nZum4s3kvjZUSllyYmjljcn25oo3cH4b/KbdVpk5p7QH8QeHNVw0x0m02WBQ0gjUSwlVTilAF1Vkn29XHbqdH/GWuZ2S2P5+NDEyySgKZQxItRdGqBo0LP5rqdMutAuQlPBh6Y2napkw4ubGx2HEaZi97fvYjiqBNWaJF9+uMvKnw3jigG9JCp8gTVGpoe3Iom+1cj+fRzwPDp02dLok3/VL9KsoCS+Ur8LYYKSSVs9+f+PoWn6Lp+nwsmJp2FisW+4RgkjjuTz7f7dBQbyPKUVhHxzSfqcjJgibFyBirEIMrycXzGaAEWOAbPA9VX0V0zVw+R/d2m4hnIJKvJloFKgkbvMehyartdjr64HAbjIbYjBhGhBUV7ce3f8Ar+3XyPXtG8ubM03S9PyjFhSK8pgDEuGYL6ufz2/b89OuWXC7iyMuOPMus1gK4/iaSTTPIOlZMEYmKSzzH0WOaWgS103Yew5+MePrk8OW76dLGGkxGlilYhbUAlrBIJ78D5HXq+bqeVIZ0zYHgfbGuQQDjRUFZTuPuaK2TyK56Xhh5eBl4y5SSn6gyv8AUxS+aDEQq0rL8WQ1DsepLkbUorUnb/0qvTxg1KtKgnkNPkZ0zYuLJII1L1tBeM0W4N7CPxza3z2PTzpua2RpGny4UHnwx3kAxwlgJTIQQdtAAA3tr2/HCDnRwpiQyY+ZPTqpkWNWRPSP4SAeTdXXcWau+jn9nmq4EOn6zp+qbsfGmHnY8JDbgB96x/xWV2Hg2efi+tx4dh5JWqDep5iZCTJNkRLkSKLhAYVI0bUALo3YoN359r6+faji4qYKeYZMnWlyQkuO6nzt3+EermjQ5Xij15hZWr5+LnDFgy86BpQ0Ujb5RSliEv2YBu4PHbsei+Lo+XmkPqeLIJI4VijjZgGmBAreAbtF3c3Zpfjl5ztggqQNzMaPxBmPkRzZhOxIpvMhNidrLC6G0br4IP8ApfXM+QMVHxXkWRMRVDoJL82qRgSQCCQaK/AI6zSzqsq6fgSTKJXkSdpiFIphVseAQoW6IHbrVk5eLIj5ixYn6EUbwJlfpyBlJAAZa8z7Qa+GI4sdJt0x6aj2PZcqV8OACKLEYlo5GkQ740BNKGJsrTBeOeADW0E+6STm4ixpHbzTrCPUCSkhUAENQ7qOaoHqrQcLW9ZmijXFyDhAuxmaIIhLAgtbd/fgd+BXHRXwb5TPDDhafJPLFkvGzOATHG5XllrhQe5JsdxVUdSbFc200ngYpNS1Pw/FPmPpGNjvkT7LmCqZCR33oRYoA9x9vuewPWNTk8UuJJFx1XFx1mVXAUjzUU7fz91gk3Y6Ia/pWfBo640+DD+oUDbZFZAwV7IINj5vivigR0kf3ky4q4/0/wCrHHDc8Y9cTLwCD2A5rj/fppJ1SE42m7GF9V8rM1FAY5VQhgrMTtA44/yiyRd1dcHr3w3o2bnNBlLlNE8ru7HIpvNj7Bl43Ed7JABqhxZIvBy54oRCmKVxXDs8kslLMwU3bfPoFf8AA6c9N1abVtGwc/ERMaSFGxt4kVFjALUPVwDRArk89LFIeV0mBcfHg0vUSYstEIQJk5Jem8xjywBP3GzwKFX1bosyTY+eYI44YdodDHX6pRwruCoApvMXgf4RY7dBNc1WJdQmgjxNNLNktJ5scKu7GgCu48c12Fj1Me9dZ8HWclvEMGRjmKAyuIp6i/RewN36YWvVto0Pg8c9DpYe+FgL6xlZUms4ceOXLSRmJlDcyqCTXP4JH7Cuhq44llSXMilxcOdHMUuwBIGQ2T/DuICkAHnkjk89GczTsrUzlYeNGk2eiCTFaJQhcobAXgEEgvxxyq/g9daDr0ObhmDUcjHxMnDjCSK+nuzUCAXNMOeeQQKJvrcMLQeblTlhaBGAMieBpYsgQRtHIZZJEZvMUCiQ5+5b2rz2od+3Ugz55cadpFlSLGki4TewCJyQ9/wkncLDUboCietWsS6lHAuMJIjiTxgKI3BULSvVXak8Hj/CehPijR9W0x8SKacyYEsQOHMv/lyo1HZxxuurH8+1HrK22ZuKivsO63nDNjhdcmcOXZpHSYAOxVLO3cK/pXU6WsiLfHHi5MkB+lLIjhR6hdmjZsWTXU6ZEnVhjweMDSsrQ8syNBkvKy5NN6QpUryP8wN/iuvp2Tr+k4TKmRnYaOQSA0wYn80tmvz+OvicT4Zy5gwU4gg4UxhSDwRfz7/P+1Oms7NUwsGTAFMMdoRkFOTGy2zEXQ9wP3ri+ipUjNXocsnxVhwQySIJZ/KYqUgQeojuFLsASOeO/wAX18+1TxFj63mZOZp0h02Ro1jk+oIO9gQRZBAFhfzXPV2kS4WVi5MMizZESKWSKDgSXsobe/Yua9ytGwa6Ttb004c88haOLHkHnYn+dd+0j2IIINg9qrpVJcntY7X88pYC+iazAzyw+Ip8mbHal3xNTKv8Vek++329u/br3UpIxly5Ecs+XpceVvhU8lnq6LAcdjzQsAGjRoNjJuSKFy2x2BLt6fge/t3/AHvrrLzpMTClwYZCrNMoZUsB1UNRPzybF/8AJ6KiloEptpZG7wbqebFpsj4+fPGs20/p2xQ7q29xxuYUO3Pt1o8RibUxpa5OTkLmPdZUzblRByx7biNrE/N/t0jaXqmoaLO82CFQT/bBLGJFfnuFIo8jgj9umuPXM+bVXx5ysAjVTEiYWwkMVDEgAdrv27fnnNULHOx1iWIaakOPFC8TvuU4+PujKj0g0COaHPxz1bjkJkM5QHbHuPpQH3Ja9xb2o/16E6PHJH4fx4Z8fECB5C+6bYo/UcWKINfH8vfqwaxhRebjx5ulF2RgYoZN7NwSwCg/6fkjj3lTK+Bcg1HEgnwzkxQyZhyzM8rkbdxoHchBDDbx3Hcdz0Q1J52ydPzJkxofJl/UEMVKAyWPuPe1ZTz7/mulXNfEEH90LMjY3mCRJ5ABJExVVI72e3btz+B19Bxzg6noAzI5MODfCBPMVIKuQLBPH8QPY8/Pt1VVTEmmmivDy8zRog8ifU4t7o7JkVbJtVcGyOwsgXfc8npTKSaVrbth5TRS58148iSq4hJIYW/cgKew71x11oZwteycbBlypcL6dB9XOP1EdQQoVVvtfF/HP79+GMzA0/xLqmj5+TG2noznz8eMSIWTjcim1q/ULBqv3uUYuNtDSaxRr8T5eemCuNLqw1KOExz/AFBj2O4cutXztAHyebFcmurdB8P42pQ6ouRm4MBWR5P7vySWkKKPvR7B21ZDC+R7c9BfF8OS+fn6tFledjZRCmRYyqyqyqVcoRwOQOOxAq+vcfVsPT9b03KjgmzNOTGaPE+oj2H1Rsj/AIenZ/6V+enSsF0sGvwzPofmZWFnxv8ASJE8cflSfq7XtSSaolQbAod/euRWnSvBltHnw+fjln/6IOGXzG28ECqal7D4FHq7U3wDMxjSOOFjbbIwWRKWlRueCbvueOODXQzPww+bOcZkjUKGSMsELtz/AMAkmquu19ZZQ0m7NOBoZDxSTZL4Uxdy2+iEQBdhqwd5JYUa+0n8HTkeGNUwYsaU4zZaZTt5RgQsGqj7Dswa+3z7g9OUc+itpMa4mTIuThY6ETTKJCYww3EEcUb5qjRB/PWeeSZsaNHg1PNllViHCbCB32n7q4218A9c0/VuLar8D0+hRg1nK0bXsPOgyH8uNwGpaMVsQUYEd+Bfa+juV/aGdQ1Z9Rh0/Bw5GVU3ld0koF3ub39qsfHfv0J17UMnTdU17DxYsZvqpSQJVBYo9OQORzRA29+TQvq3w5r+BpWkPAYfKTKLbqHmFRuJ2ixZAHF83+/bojOoKUfJOS7cjcthXGy4dRfG06B5U3kyZOI8QAJAVt3qPF03ANmz2ojogmvQaTqZ0WTGGbpRYPLCzb9rfduQ/wADjk1QA23xd9BtFxsOLEfU8gy7fPYY+UysiTLtoBnIoj1EUCD6W/kG1LBjj1PTzgpNKuQ28CQrIVIILE7V+OSCOOT+OjGSung0orraMfisnJ1SeSJQsYmkVXKtvlAIp2+SRXsPzZvqdb/7QMXFY6fk+HsDIiglV/MQsWTcCBak0f3Ha+3U6tHrROTaeTjHx8aXWMI48P0uJMqtJ98iPtFtYNnniwe1+w66zs3Oyp8fHwZch8inSWL0qVNkrsqqsVx/Loj4Vw11Pw62PNuAJJWQctd1x7393HvyPfocmnZEQ35mdAkqqyxxo3qTnvwPtILHjk8dQTuWRuOadr6CvgXR8rInx451GMuUkg8xrZ6Q8ll+bJr5/wB/fG8WZojxxuw89XLRSKBRQA+pbHaq/brVoWt5mlaji52UYpsBxKgQExhALAJJvuT+TfxfW/x34kOToy4p0/G8jIYrul3SlOPuQ2Np7cgdc8o8b5U5fKztXLyx4JRj8aEObT/KeKDMyJDnZCB2j3KojDC13ux70QT8WOb46GPAWABSyK5v/n46YtR1rF1Dy55dMRs9YljaZpSUYqAAxjqiaHzXzY46GYsEk80UUCb5JHCqo7kk9uuw8vzg26ZPk6drGn4EskU6QtviEZDIAVLcN7/d37dOPhfDbH8RedvLA4DB2jkD7GMinaOwqgK5556WvEeJjYUsWQMre8RZdmzhdwYqRze0txXcf161/wBnGdGNTy/r8g+UcfatPsUWwJ9+5CBfnn8dIkpZOyU38foel+giyBCcgCVTuCsRf2sO26+xPH4H8sPi9VwfDr5Rklkx90JMkTCNwpdfe7F7SL/fofqD5basZEeKeWN1sRyqglHpL2tkkGiKPHz1q17UIo/AsYzmx58lYYN8bz7qlAbuUNkgn5+LPSRjG7DNSjQp50unaj5DzZIhxYGV8WKNFsAUSpXmgeRyTzRPBs5c3XMDITUqifGlnjAEZIouHB3FQKFAfz3N+3S25jOWrYxMb8LtZvcD7hQFf9+tGQdNl0yCWQSJlKp3PHGPWxY3u5HAFc1fNe3VVBC3J3Rr8NR4KzLkZck6tHI26JIy4PptRYrknsPcjoZlu+UTmY+OqrDSSOiBaJPBI/8A3brZoUqGeKPInZokffGAdtkV3JPHb+dDov8A3lp0cWTj5sUGTLkkNJJJAC6tQFqeyn8ijfv1nh2KsxoxaIkWpNOM76iWDFw3cr5wHc9rP+ZmauSeevF+rwcfBO5Qh/VgQ0SgVvS1e1m6+eesemyyabmSRxjewba1sVWQA+kEfBIB/Y9THxTk6qiP5mNBuBmkdWKxKTW4/AJNf/PRlHywRlSpbDeP4eztUz9NxWKmPVS7idFYiHvuJXjtwePmu/WPU9OytLzs3RNRVRmpLHvcNuIQWdynjja3vXf+Q06Vm5uj65p0zJJGImAh3yEwsrGiQTxXqPIPv01+M8BdUy4czy6zchVgUxSIyMBZJL+9ew4NV0G1GKGgm5ALD1zE03xEskDu+KY5P02YllO0kgE9rofv0Z07xbnaimP5kJkjk3hxYZotppt+08CjxYBJB46QcoYcay4eQZYciCT0KEU23YqXJ9KgD89+mfwnjCbQNRz0y5cdfshhjjUjcossVJFknaByasmq7c3JwccottbKOTUkjzxDHj67rXlplR45EAVXKm2kvhWHcUQPawB/Me6R4ez8bXGl1nSkmwkqRIZP1klLcLto+qzZ9uxB7V1TGMrV44JIMKZ9SxYWdpY0IJGzkvQ7XQ7+54ro7pedi5+i400uVIi/TAAB+zAUxb5HcGh7d/boqL4eNR+sGbU5uirxDmSYs0X0+PjHTGZPpcaJC8TSjcrIjAbQVYnjn7hQAHV/h3U9InwMrEyMhcZ1d5DIOInNgCv4gASQP617ADrUcupYSY+jQBokCqcWBi4YqPSwX2NAix3s9BMGYDNMsUbPHHIsm3ZdAMLLV7ciz+R89dEa5Ffkg4uD6+Bn1nPXJWIxZNLvdnkALB3NXRPsAFFdTpU8RZv12VHlJm08qAuhJpSABx+KHY/H8up0FHBRtJ1Qw+C3m06eXDyH+xVIRmvbfNjnsbB/p1t8X6ZBPjyZkdrOFu/4e/IIr8jm+AfcLwpYmrSwajI0TjI9IBO0jcoqq+P/AKPTTqerjFhWHLxZAsyko4IO1q7Mp52kGj8gnjqUk1K0cvLBwn3jlATA8zTfEONjTZOPCIUKF5ovNhoxs1yL/EPVz8d/bpyx8PTc+LcNN8N50Jc3kR60+MHcgFqjN7e/YcDpXwfpIJoNYjz5YcgTrtZBvMUFU1qeG+6iCOdo+ejUfiTFlnkxJcqLXpI8eU4sEumxQY/msBzz6iRXwPi+rxaaso23o3T6Jo68DQ9AA7bV8TEOf2vj+vS34g0zC0FoXfG1XGkmDeXi5IjdGFfck6GnAscVfP8AXrK8VvDgyfS6bovmu2x4W0VAwFfNle/A4J4B6Vs7NmzswS5OFBjbRzFjxLCCe97fbuO3eh0XTQEqdhKYI+lkzKCnZYbsoCbFH/Tt1o8K6iYcY6ZNCEiEpYvS2+7grY/BHufft1xp+gZmpaWZn1DDiWQVFExYkm65oUvY/PWDw9aeI8DFjx1emCZCnmyAd54+Bdf+0dL/ADpMu+Zz6p+D6BJoeoakySqAkmFMsscpIiWbtfzttQffvfS94gjTH0ibTsdIJc3IyPqJFxUZl3E220HmgKHPW7WvF2dhyZWAcdo8RV8tZUf1q3HIPb37ewI56F+DsuXB1iTXIclD9FHt3TpdlzQ4u77nj49h1OKpWZpyZxpWoYWHoiYc0amRpHbIjZV2yc8DkWDVc+3cc9A4/qIcZVjY+dI5TytvDJ/7vfm7B/fp68XT654u0rG1EaOodJVWLIjh2+crggEliSFDLxZrmx7dAp8LHgdo0x5RkB7JlcnYw9hRqrHfn2r26sq+ybbWDBpuEfOGBPkjEmYFir8KRRI7ex7gj/thzMfMgXzjgTIjMVSQxkBufY1R7jojqWa+TBiyOiPNjt+mrrYAvkftY6afE+bphwccx4aZ0vlCMKd25yQBwFPHt2/A+Ok0x0u0QBpcUOE+DlZcY8+LIWWbzQChVjSg9x7X2si+9dbdUyIYTm5GNOuRHlQu7QSAFlG4kiuKBBBA+B811TieHZ558DSsHUsXKmWJ5slS+yPGe+V3H7yL52g83/LNr+lZ3hrKiiyRAY5gSkkEm5JB+/B9xwR8dK95CpKvabn1rCzfBOkYMJiOfp8wfb5dBSGY8sfZhX9B12+PPm5uLklMeMk7biFEX2cngGxdNXuPk9V4WmnUNMTH0mFFgCRjMZXqn9ZV27XwD8kV+emGHR8fARsHJ1EiZIAcWaJQwCqCG3KfusE0Pzx0s5LQ0YuObBXiPT9Pyl0zGyBkNNDIWkbdzIrDngA7fUEANe5H7KM6yadIYInjH6pDorEFjdVz9vav5nt0dEWfBDLrAdiVLqZFYnch4LNxRH+xAI7X0Kz3WQw6jkxCOQSeXvH/AKh23f7ihz+fx03EqjsXk3oYTE+kZWFn6OzOzxFZopJASSVB9NgULB4/y/kdeeCdb0TGwJsXVY4SW3RKZWZNwJBPN1wRzx7/AMul7AbIlmaeBWljxIDJIikARxrwSeR7cX3NgDnojmZ+Nm5mPp+NkeTHIChRI/MWPgkdqJJ/r+em6ussHZXaRt8NY+NJ4s1HGwckw4UCP61VX5tQO5IIvjkngfJ6C6Zpsuqa1BFjI0aSufqxv2oiD7iWPYEXwe57X26JeE48fMmj0HAw9mW2X5k2azhZpEB27VQikrduIs9iearrb43GiaVm5GkaImQkaAJJPG/paUD13f3fwg0RzfwL1OLsZdXBW8i3440l9I1cwZcMUatZhaKtrpfHI4Ncj54/bqdU6pqBy/Jin3VjL5aiYkt7Wff/ALV1OnjHBGUsliaY8GitlySPHlJIQ8UqhSqFfSaPqsmu/cEdDPqsmPLR8ppGEpDOHPMl9z+/WjOxIsXFWeHIMwcbdrRkBiAC1H8WOeqxn4DYKpLhtJkhdokMxVBxW6h3I4r2+b6CyaSWmdZ+ZlZEjyPJJFDLZRdpUV7fvx789fQ8rwxpC6TPrGPqkWRmCG8iGyF5AJ2kGwSvYmrDH36Tp0hyIYIct3jkCLsROVSwK4J7+xAr36OZfh559dwsXMygskilRFvAd9rFSQardtQEKfcgfPSrQ1KOhTTJiijy/KkL+Yuxf0xQs/78d+iPhzRczWYJcagsO5W852AVTRoAke5q+a456B5WLNj5MyKJJIoJGUOV2k0SLr27dvbo3B4ozX0+CF8x2bHQKgmIKgDgAHv2AHv/AKdFqlgKbbyNelQwIoi1RJMaLEQIY3J2qy0rMedzHtx6V57mqITWtBX++3zNPyFk0/KZUWaEKmx2NMjrfp+T7c380Vkil1OJZIo1nRNLSSd/O2+RtsWxJ47AV3IT4HWLw/iT5Om5keJmoU+pt5Q2wPGqGym4rfJ/p/Tqb5JRQ3SLZamJ/wBK8uqRK2OIuZnTc0sYFJtIscgby189geAAAMePhNNiw5Hn4mUUttlOVv7exojnle9/y6ZNI0TNz2EubkSR4+nlo5SswCPGotdpo2th/wCo7X0COdhxTrNHhxwlZA6r6iFNHg2bvnuKv8H7X43bYk0k7Qa1HxJm4py5sHVKgRf/AOWWNSWPY7QoG0e57LwTzY6VDlvqOY2ZlvsUn1BeLFcCv5d+n7H1HITGZdMwoJMdk8yTFx4yY9p+6zZ/Nsf69ulOLR8edcSfCfvKGMTgMH2nkKK5ACk839wHPTR6pYNPu3TVBCbVcObBzJmxyoyiEmkKAgsFFX7g8brFE89/aeHpMLBwyJ1MjyQbWZmA4Ptx2HP/AD8dGFm06GLDgeDDbCz02yR+WoAY8gqR9t+oA8EUPjpP09sKLPzsXOdpYoZPLjkBoBQx9u355479up4ackO7dRZtOl4s0WLkYDvC2P5ZEt0GN+m3ugxbtVfaeOON3iyCsTHzs94ZH3vEyLKTGpvnabpubBIv7ffv0rZ04P6UUzSRpNS88N3AYDt/3691CKOLUJEzw7ZMR2MpYUSPbplDTbBKVaH3wNpf12mO/wDfQxcVshXMMEQeQsoHEhNUBXbse/aug3iX6jDy5cf6iOVoWEUhiXYjs1kj2sC+eOST7V1j0jPw8TCQ5EjKhlbZHjErMRS3RBFLZPc97/kL1XOEmfLMYSuNOys0CyEnYKFbzzfH3fPWq3bBdKk9hXMziDBNjaVLBiHZ+jIWMDEewNAsp77Sfc9x0eyM/T87TUwMifHTFyEVlk9A8t6vsOVYexN3zdWR16mXNkeaMFmkldS4iG8Nwd24gngVyb4H46Rc1frsmDJWFt2S1MsY5JvuO/Ne3SJd39FJvqs5GfRNDkycLM0qTNjwzJOTmZMqcLDHRSuRe52Bq/bvx1zjaRN4RxdX1LIMGQUAxcaSNgVbfVuL55Wx7n7h+es2JjapNkCJJGeMRlgBLblVHYd/YDp403Tpo9HO8GVoSsrRyHeCRZ9PzXH7m6quW5OWEYpPZKPHJyvwLWh4HiLHx8nXtMiixMiZPLXGC/rSLRtlH8J5HFWfb2sXj4E0sGDq+dFJ9LLJ5cIAIWt1epv4bN9/z/JjytVyJ8kyNMbhH6aoVPut8E3fB+eD7dKGRrGpvgPiu8Bjdm8ySOtzAtuoke11/Ku3SxnKSov/ACz2eSvXNIKtHk4q5PlTs5VZV5FVzZNkG+O/Fcnv1Opq2otlxwO8cUr25LCqHYVz+xP8+p10JYOaXJC9Ax9QmkkRmWMCBNkaAelQKHb+ZP789YlILhiosn89TqdZC+BiwqmwMLMmXfOudEgZiSNl/bV1X+v56P8AinO8zXhljGhjmizVlVo9w9TupN+rnkf6/tU6nS+B3sUZsqTI12YygFZMliy80bbt1t1KOHGzWEMEahHCqOTwVB9z1Op1ghCDWZ4vC+rIkcIM4SNmprC7qoc/Dt/XoKNXyYJ8V8dUi8pPLULuI+/k0SeTXPU6nS1gC+RNW1DJnlMbyEI8rSMq8BnNeoj556x40v8A4hCjIrR+agZGJpxYsHm/x1Op08VgWexy8U63lTZuRCixwQpGrCOHcqlqvcRfJ7AewAoAc9JsmdO4UlqI7EWKsG+p1OqJe1it5Q46NlhdIw5Pp4TMq0JvUHr4sHtQA/bpS1DVMzLzppJ5mZpWKyc1uXfYU/gECvjqdTqaCylJPJBKopst91mqPt1JcqXUsybJyTcklu1E/wAh+3U6nW8hei/Hbzhclkxxek7iPf8A+z/XrdqsUMEGm5WPCsUjx7npmIJq/cnqdTreQ+GWxavkxaWuFEI0ikZpJSF9UtMaDHuVFXXzZ65g1bLhlRYH8pC7HahIFlWv3/n1Op0y2Tk3SGbwdqAxEfIiwsXzJFCksGNKTW0ert/qfe+qY9ZmytaaLLhinhWwsbPIFB/xelhZ/e+p1Ooc6Votwt5F3JyGXKnSNVSMSyBUW6UXxVm+L+fbm+tPgiWI+I/Mmw8bIVEkKxTIWQHsOL9r6nU6KRW3QweLzg5mRDM2kYMUhsMYBJGG4WrAav8ATqdTqdMtEKP/2Q=="/>
          <p:cNvSpPr>
            <a:spLocks noChangeAspect="1" noChangeArrowheads="1"/>
          </p:cNvSpPr>
          <p:nvPr/>
        </p:nvSpPr>
        <p:spPr bwMode="auto">
          <a:xfrm>
            <a:off x="134938" y="-538163"/>
            <a:ext cx="16383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4046191" y="1042590"/>
            <a:ext cx="1066800" cy="228600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:\My Documents\a Mechaa\Haifa_protesting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39598"/>
            <a:ext cx="2236667" cy="156148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170" y="-56284"/>
            <a:ext cx="2562811" cy="19413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 rot="20927100">
            <a:off x="5667448" y="343666"/>
            <a:ext cx="208830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he-IL" sz="1500" dirty="0" smtClean="0">
                <a:cs typeface="+mn-cs"/>
              </a:rPr>
              <a:t>העם דורש, צדק חברתי!</a:t>
            </a:r>
            <a:endParaRPr lang="en-US" sz="1500" dirty="0"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3340" y="313188"/>
            <a:ext cx="7773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4F81BD">
                    <a:lumMod val="75000"/>
                  </a:srgbClr>
                </a:solidFill>
                <a:sym typeface="Symbol"/>
              </a:rPr>
              <a:t></a:t>
            </a:r>
            <a:endParaRPr lang="en-US" sz="80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447800" y="4156417"/>
            <a:ext cx="6477000" cy="17992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ctr" rtl="1">
              <a:defRPr/>
            </a:pPr>
            <a:r>
              <a:rPr lang="he-IL" sz="2600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פרופ' מנואל טרכטנברג</a:t>
            </a:r>
          </a:p>
          <a:p>
            <a:pPr lvl="1" algn="ctr" rtl="1">
              <a:defRPr/>
            </a:pPr>
            <a:r>
              <a:rPr lang="he-IL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אוניברסיטת תל אביב ומוסד נאמן בטכניון</a:t>
            </a:r>
          </a:p>
          <a:p>
            <a:pPr lvl="1" algn="ctr" rtl="1">
              <a:defRPr/>
            </a:pPr>
            <a:r>
              <a:rPr lang="he-IL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הרצאה 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במכללה לביטחון לאומי</a:t>
            </a:r>
            <a:endParaRPr lang="he-IL" dirty="0" smtClean="0">
              <a:solidFill>
                <a:srgbClr val="4F81BD">
                  <a:lumMod val="75000"/>
                </a:srgbClr>
              </a:solidFill>
              <a:cs typeface="Tahoma" panose="020B0604030504040204" pitchFamily="34" charset="0"/>
            </a:endParaRPr>
          </a:p>
          <a:p>
            <a:pPr lvl="1" algn="ctr" rtl="1">
              <a:defRPr/>
            </a:pPr>
            <a:r>
              <a:rPr lang="he-IL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22.12.2019</a:t>
            </a:r>
            <a:endParaRPr lang="he-IL" sz="1800" dirty="0">
              <a:solidFill>
                <a:srgbClr val="4F81BD">
                  <a:lumMod val="75000"/>
                </a:srgbClr>
              </a:solidFill>
              <a:cs typeface="Tahoma" panose="020B0604030504040204" pitchFamily="34" charset="0"/>
            </a:endParaRPr>
          </a:p>
          <a:p>
            <a:pPr lvl="1" algn="ctr" rtl="1">
              <a:defRPr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 lvl="1" algn="ctr" rtl="1">
              <a:defRPr/>
            </a:pPr>
            <a:r>
              <a:rPr lang="he-IL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 algn="ctr" rtl="1"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 algn="ctr" rtl="1">
              <a:defRPr/>
            </a:pPr>
            <a:r>
              <a:rPr lang="he-IL" sz="2400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endParaRPr lang="he-IL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155936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14400" marR="0" lvl="1" indent="-457200" algn="r" defTabSz="914400" rtl="1" eaLnBrk="1" fontAlgn="base" latinLnBrk="0" hangingPunct="1">
              <a:lnSpc>
                <a:spcPts val="15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  הצלחה מאקרו-כלכלית</a:t>
            </a:r>
          </a:p>
          <a:p>
            <a:pPr marL="914400" marR="0" lvl="1" indent="-457200" algn="ctr" defTabSz="914400" rtl="1" eaLnBrk="1" fontAlgn="base" latinLnBrk="0" hangingPunct="1">
              <a:lnSpc>
                <a:spcPts val="15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he-IL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                המשך</a:t>
            </a:r>
            <a:endParaRPr kumimoji="0" lang="he-IL" sz="2800" b="1" i="1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</p:txBody>
      </p:sp>
      <p:sp>
        <p:nvSpPr>
          <p:cNvPr id="2050" name="AutoShape 2" descr="data:image/jpg;base64,/9j/4AAQSkZJRgABAQAAAQABAAD/2wBDAAkGBwgHBgkIBwgKCgkLDRYPDQwMDRsUFRAWIB0iIiAdHx8kKDQsJCYxJx8fLT0tMTU3Ojo6Iys/RD84QzQ5Ojf/2wBDAQoKCg0MDRoPDxo3JR8lNzc3Nzc3Nzc3Nzc3Nzc3Nzc3Nzc3Nzc3Nzc3Nzc3Nzc3Nzc3Nzc3Nzc3Nzc3Nzc3Nzf/wAARCACEAMUDASIAAhEBAxEB/8QAGwAAAgMBAQEAAAAAAAAAAAAABQYAAwQCAQf/xAA7EAACAgEDAgUDAgMHAgcBAAABAgMRBAUSIQAxBhMiQVEUMmEjcUKBkQcVUmKhscEk8SUzQ3LR4fA0/8QAGQEAAwEBAQAAAAAAAAAAAAAAAQIDAAQF/8QAJBEAAgICAgEFAQEBAAAAAAAAAAECESExAxJBBCIyUWETceH/2gAMAwEAAhEDEQA/AF/H05Y1VJ9PklEUaBwqLW5qC+orfa29+Af369XT0WRcfIw1VbADxtYJIJrsxJN8UPjjgdX4rB4EVJ22NAruGn2lmXaoBbtdE1fBX3+CELTTY5yrkjjjY5AkhdgEMYPvwQbcXR54PFdcrTbxo6XFLZnl0XAgZUmYLI0TsqGP3B20Tt4PHv2B/PWGfGgiJVtPEi7hsljUKrA82Aa4AHbuOx56OrPAjPnS+XlDHk8hRLP6RtK1ZrsAeO/DHrZHDiFMjUJXx5MKFnldDtP3csoAHcG/jvz2J6CVqkHr12hXkwscIslRQK4VDHLFyB7E0O1g2fz7njrQuDiGFZdvnBQX9MIARbULZYer7gK/+etjSO2n/SJLGpYl4pGFlLC8qffjdxxY5sdX5UuRjyY6nKFnHVVV6bykILEMRwQDuN8gkVdi+ma/QJZyYW0c/S42SmOSs6MUHG7i+RxdbifbrltLiaG4ceIqtbx5dtH8dx73xR+PkDopjZ82DPQeSRI2IDhWbeCooseaFqoB9gDXz12M7B+txZsaJ4YpolEjbWbkek8LdepVvt2B9761foOqsDSaQsRBaKNQx/8AWhMYA4Fc12vuTX/OmbSf/LxliRmcK360GzcS3FEij3H4789rM5GRi5rx4uo5iQbYhNVFtxsjaaN0Apr24PeqAtsl83NMBmnUEMxZwXcBQW4+2uxFd+3N9ag1ZB4eklwPObDxomjRmbztqKRzbcqK9vxwb6xjSlaORwmI3lt5cnlgMADwGJ/J+D7dx0QXUI2dVnzp1xvLAm3Mz+T3BtQbJoj3rk/FDQ4GVmTYMciE48Cny4VAFijfDU55b3NGh3HBv6Mo1sELgYzStGq4iFLDIcbdRA/AN8iv69RtPwFkAdMZ1dyI2XHNOB2pRybJoniv9vZDh/RxiIyDKlZiy7htZdoYAAC91t7ngd+/RzI1TGkxYsHDjoxLEGMaXvYckDiv8Jv9uO/QyZwoFDR8GV/JixcSXJkLFDGCEIUtuquK4+f/AIHo0PBGNO+QginiUu8XlXs7UCKJFknvXH7UfMeZZ8iGCObdjhwXkVjtNllaue5sgf69a558jIycrFbLf6MOskl7kaauCR7kDbQsEEjtY6ybv8M40A48LT5NoJ2Pa3GYAWo1yOBfx3/06LZHhryI1qJgPcGBPXz3BIHzQ73RPbq+bzhHPDOgCwIjuXZSY99KrIeT7f0s9V6hFDivizHT3aQgWGSt/sVv9h7E0OTW3rW2BqmDpdOxIJWhcxNKUJCLGoN1Y7g37D9z1jjiwJI3Kvjq4Pp3RgBv5kfF/wD7jotklTnNPigo6ALUSqVVivO4e5qxyOwvkkg9xS4umpCzg5dFuIwJFT0kx7QK3KT3+ePYda2N1S2D5cPGiKf9XAiPbIHxgLUE8mrrsTz1H0vEeIukkNrQAEA5JIA71wbX+v46sii8uOYzTb8do22zIT6WsOAPYE7efx79q7xhEMx2ylaWdGEhmMih0NbjyzVyGNnjhTZ5ro70K1SMY03Bc/pTwPYtW8iuARd3zwD264Gkp5qBnxlUqCr+VYa+38PuOb7V0UfToxqGFI8kLI8ibs1CdrU3qLK32jbXcUODe3q3UMHBxdUjT1T48kgQztCHUdiOCSAQp4AHFEdPGNurH44Ke3QreIdOWNoW34xV9xUoK+Pagf8ATqdW659PvjZIqBLAeZIgYrxtJAa7I+ee3U6eqxY74I380adN3SRxzRGN4p9kdu28oWAVq9NLyfZSVr3sE6cvUTFK+mJtjgWGWFjKolZeysUNDcTtWvY1f56zQ6lqaabp2HDapjSRKUjlHmFTW4FdvCm7JNj8duvIM6TUYE0vLxRi50McojdVCFmegVdQtuCBwBxyD2BqTRNNNUy/EZ9Uw5tNbLbHmlceVE6ARyPx6DIaAclfRfeq7VXM0WRj7RqylhM7K0MtI29AfSdwBNHkk3V8WWI62ppMmLpeRkfRedNjSrEceYMY0VlF7rAJJ3AfFL2JJPQdwZpXTOmdRPsZst4yQGpgVUA7gOQASCfTzVEdLSD2VUW48s8yokWTGiWp9RA2gKNzNwe+3uPg0PYnsXTzNo+FFuebJmk86VdxswcBQUNVySbHbkWebF4YfJyEkiiEcBl2CNLb0EbgQSSF4LHvu78kDrvz8xNUGRm6jKJZ4pEaeCohER6UAKigSQh3D/EbqusmryZ3RxiZSIJMiPI8lHgmjjRZCA7UNq8mxVAA9ve6PFkC5ObqmLDLBLi+cCzGJjUh5bdS3RIHFkchj79VZumYDNAUiyPKf9GZoJXZVdBucqNu/jnnkGzxx1Ukcmmxg4O5Hhk2NJt8uRyLZWtuSCN1VQquflqwC6dmnOVcWYmNwSwVSg2qY2X0823sR2rm6BrnqrFhWeRYxiKvmpGUlHpR7bg7CPcAHjgigeOevDkrNp2TNlU5kh83cojSSVd33AfcbJJs7jbjk9FfCOj4IzQdU3vI77hF6iyxlSwaVewZjVKb4U/d0EnZnK1bO9QycbG0zUMfHkEglYCSTkiJiVJJAoWNwFCqB57dD/OyIA0kMm6bPuOV4YjuSMtukr08mqJ7N3HYg9ZfE2Ok2p6lJiFjh42QqozglkT7TyAAAzXwfgcc9ZDhZBx1jjkkkAQ+gyBaJ+xlUjdVAg9zfN11nSYUnLAaORiNFk+VpzzZMqEpvmIaKrpDVjggjnvVdzQsxZtVnxjh4o2Y+cxmlgkVUDFdo3AgVfHa+9cd7waSvnZj/WOZZJBJ5st1HETCW+7+I2tnjnnuexHCeXTtUifG80RvGZ386UBKKmz3UcHtQoeYTxYoPVmpLRMebShiRKReVEQ8n042qQGYeplNEcimIB7i+1e5MmHHNJHib4BuAKEOC0VAMLsj1EcV7q1+3WRMcazlq8TkIGMZdtyF423H8buRuHsN3b+E6crAMKSZsW9W4jniCtuILOELAiiAEsd+1UCOQ3SuivFx/wBW03koTVvqIZ8t2dlyZXmaJZtyq1g7b4II3Ajg8X+T0XXxEMSMTY8PmzwxSQxWpJkNJTc2260Y18AA810AyJ5IIESUZTRkK0chYANa8ENZFnnddCx8X1xI8C4aLFlZGMQfLQ5MiM27aCbAr0+tv4rG6iD7lbwSkvDNMGm5FYGHkEYzyjdHIDuLDZbiiKFsDV/P4FbNYxH0vIfCxpGmEyxtUs1ubUGmIWhypH8INn8nqvVtQlj1vFSDyyyQRtIwlDeVK5LNtrihQoE/Pv0XgfM0BJNSaZciLOjAaVK4JU1agg9+N1C7HYDo1bFzsXfNlaTHQyrwm2VVdgVcAL9pKkkbOwHHFG+2jTslFfNkkwptQxoolWUTbol8y7reP8PzxQBPsOuhiTRafkvqGKF+tpsctbqzoPSQSTd3xZ5Ju+bIzPzGbJjxM7NSOVclaVYgzG+RQ2KCp3FiD8VZvgId+Ub9YzHzHclQE85cZYnh3eXuXsLo8KQCbF9/2NahoOXhaIRJ+qFZjkLuHoXcbYH3pCb4qh2N9L+saUmNqi488ceVFKqS+TCCpAAraDz3Kmh2Hb5v6DrGdi5+jZMOPlRx5RxxIu6RVYN93PuDYI7d/brU0J2apnzbXdKyIMfFmWby45mcoIAWsUpsi6HLHsSOp1V4pzdRePAwpcmR2xIyDHHjR1FuCkAkcXt28e347dTqlIncgt4GMU5WDTogcnyiJHljDFgADtNhuavtXY9DNXmTAydWw0kRDJkOZ1a1jBVy22xZ5BoVtri679CCshzIZsIQTokcXErb28xQo2KQARYPvx39h0d1XC+ogxMj+755oRjsigMAysGFmQijVAi9x4HfoLQ7+Vo5x8yXExp8T6zI+nkaOV8iVBtlKqPUgoFtpFgdqNe4uQaNlsuNLDIuJNGf1j6vMLGt6kfHFCufzzxnzNTiGlYEJxceBlxGkh2zWwq6ajyJAwPB+4E0eei+FkZORiK2JFhhCCOAVUEHsF4I4AFcV+99U9LGLn74tr8JerlOHHcGk/0uwPDAi0rInfIZZCxrywKu6qj2UqaIWiebJ6w52h6pqORkzDKil3HzfI3BFLWDwppa9PzRu+OmLdqQhARcVtPYoZXF71Y7N/cjjcTRFmh2PWaDUcXD2nLkjj84EENIAVpjxV0ePz7fyCQlxtcnZP5Ovz8f6TU+bvBpqqz/AMAGJlZ2DKmlzPDGy5sMsspAdk3KC202RtpQL54bvVjpzfGZFSOaMyJRJaWMc/F1x/2/HSb4hzsczSjDXMbOyCn6bLuUqBtKEg3ZLE8nggDgnohoGl6pHgQ6rpiYKplExRRTO9yH4o2ALXsa7fHT8M6erOjkSlFK6YF1DTh/fwxcQxYiGKozJEGVBag33LDvVcigAPc7cmOTFxsnIycyIzx20RxlYLkAnupK8ULZa+SL562ZejNM75OsQJBOqu0xxskN6OKBAN1wCfUKPsb6BZWrZTtHjzxywyoDAEVlUSuSoAsjigeRdc37czmvdoaHx2e7vNjYpKrCfaHknBRXLJZYDdRBvbZAq7HJI6Iyw4A02dZ8+NdkImmdoXLCQ8bQG+6yQAbAIFUbbrNmamJFjlzMZUyMnFdJ5IwlNtsWdtFeQDfwRXIHVGYfKwNL/uxoY5pIw77BvWRgxb1jmgqbWohe5Nc9JWA9ndGDHcvj/SyzFArmUyBNsi0NrAJYG2gtewqr+Nccxkl83BjVciWOVYtrFwVZgDVA0eTat7MK572vqudqDS6eZC3lyjzEjFLOQS3meoGiC267F3zfXWPvxsXKz4s2CITlceOOdFtwEI3c+pKsEUp5A7cUcBUG1aQbxNOeDEjyMZJiE3qsaoVViWI4Y8USbA7c8lavoTjY82bi5QwcOJM10DsrRhdthiAAeRutVHsNwANKSDPhvUtSbCeDIijyokMDDz42lWJje6gCOQdh5sHuO/VPiI5OFqDZZxYlhOOrybkCeWw9IKgdiWIA4AG6yCLIZuXT2iKu2dg4kAq2Mk8M0kSwnzEC+YqsqSkkklWPuTwK9r4dF0DTJtJhklwwqCNcwLHIwBl2A7hzQ54JHz36S8Nc+HWPqHngGNj5BlmXzCfMST7DQHqAZTdDj34o9Godb1GfNgU4+NaxPD5EkgjjNtxXI7BQe/sw/HSqSTyFqT0YPFROzEWJvLfNhdpPKhHAUmq5JDE1dDn8XXTt4lLafoePNhYJmKSRDIjigVmeNaeQkVXBUE9IPi2SHK8zHxposXJ07zAmNCjEbaFsZNxFjmhQ9+T0yaJ4gXH8MGeXMjcwxuf15Rv3eWAwBZvkgA81u6pFpCyTaX2D/E/iWPL8iOWPfGbl8kFhKgAIU8n5PIoEURzyehmLDDqDrNKiyrklZmhhNSXsA+47q9VkgDmhfcDrvFz8KXxFNq8eASsvpyVy8fesaNx5htq3V3riiT89DNa0ySLVZcfDeEjHhWLzVXaZie17ibb/ADc+4se0nbeymlVBRdTefW8VZ84yz+ZEIpQVZStAsTQHO5hd1xde3TTqfhPUNVmwtRxminh8oM+JK+0MfVzVD2I/iHaq738+kljGTGVxQ8mPEzeSD6o2BYtusUCpu644X823af8A2gZ2nZum4s3kvjZUSllyYmjljcn25oo3cH4b/KbdVpk5p7QH8QeHNVw0x0m02WBQ0gjUSwlVTilAF1Vkn29XHbqdH/GWuZ2S2P5+NDEyySgKZQxItRdGqBo0LP5rqdMutAuQlPBh6Y2napkw4ubGx2HEaZi97fvYjiqBNWaJF9+uMvKnw3jigG9JCp8gTVGpoe3Iom+1cj+fRzwPDp02dLok3/VL9KsoCS+Ur8LYYKSSVs9+f+PoWn6Lp+nwsmJp2FisW+4RgkjjuTz7f7dBQbyPKUVhHxzSfqcjJgibFyBirEIMrycXzGaAEWOAbPA9VX0V0zVw+R/d2m4hnIJKvJloFKgkbvMehyartdjr64HAbjIbYjBhGhBUV7ce3f8Ar+3XyPXtG8ubM03S9PyjFhSK8pgDEuGYL6ufz2/b89OuWXC7iyMuOPMus1gK4/iaSTTPIOlZMEYmKSzzH0WOaWgS103Yew5+MePrk8OW76dLGGkxGlilYhbUAlrBIJ78D5HXq+bqeVIZ0zYHgfbGuQQDjRUFZTuPuaK2TyK56Xhh5eBl4y5SSn6gyv8AUxS+aDEQq0rL8WQ1DsepLkbUorUnb/0qvTxg1KtKgnkNPkZ0zYuLJII1L1tBeM0W4N7CPxza3z2PTzpua2RpGny4UHnwx3kAxwlgJTIQQdtAAA3tr2/HCDnRwpiQyY+ZPTqpkWNWRPSP4SAeTdXXcWau+jn9nmq4EOn6zp+qbsfGmHnY8JDbgB96x/xWV2Hg2efi+tx4dh5JWqDep5iZCTJNkRLkSKLhAYVI0bUALo3YoN359r6+faji4qYKeYZMnWlyQkuO6nzt3+EermjQ5Xij15hZWr5+LnDFgy86BpQ0Ujb5RSliEv2YBu4PHbsei+Lo+XmkPqeLIJI4VijjZgGmBAreAbtF3c3Zpfjl5ztggqQNzMaPxBmPkRzZhOxIpvMhNidrLC6G0br4IP8ApfXM+QMVHxXkWRMRVDoJL82qRgSQCCQaK/AI6zSzqsq6fgSTKJXkSdpiFIphVseAQoW6IHbrVk5eLIj5ixYn6EUbwJlfpyBlJAAZa8z7Qa+GI4sdJt0x6aj2PZcqV8OACKLEYlo5GkQ740BNKGJsrTBeOeADW0E+6STm4ixpHbzTrCPUCSkhUAENQ7qOaoHqrQcLW9ZmijXFyDhAuxmaIIhLAgtbd/fgd+BXHRXwb5TPDDhafJPLFkvGzOATHG5XllrhQe5JsdxVUdSbFc200ngYpNS1Pw/FPmPpGNjvkT7LmCqZCR33oRYoA9x9vuewPWNTk8UuJJFx1XFx1mVXAUjzUU7fz91gk3Y6Ia/pWfBo640+DD+oUDbZFZAwV7IINj5vivigR0kf3ky4q4/0/wCrHHDc8Y9cTLwCD2A5rj/fppJ1SE42m7GF9V8rM1FAY5VQhgrMTtA44/yiyRd1dcHr3w3o2bnNBlLlNE8ru7HIpvNj7Bl43Ed7JABqhxZIvBy54oRCmKVxXDs8kslLMwU3bfPoFf8AA6c9N1abVtGwc/ERMaSFGxt4kVFjALUPVwDRArk89LFIeV0mBcfHg0vUSYstEIQJk5Jem8xjywBP3GzwKFX1bosyTY+eYI44YdodDHX6pRwruCoApvMXgf4RY7dBNc1WJdQmgjxNNLNktJ5scKu7GgCu48c12Fj1Me9dZ8HWclvEMGRjmKAyuIp6i/RewN36YWvVto0Pg8c9DpYe+FgL6xlZUms4ceOXLSRmJlDcyqCTXP4JH7Cuhq44llSXMilxcOdHMUuwBIGQ2T/DuICkAHnkjk89GczTsrUzlYeNGk2eiCTFaJQhcobAXgEEgvxxyq/g9daDr0ObhmDUcjHxMnDjCSK+nuzUCAXNMOeeQQKJvrcMLQeblTlhaBGAMieBpYsgQRtHIZZJEZvMUCiQ5+5b2rz2od+3Ugz55cadpFlSLGki4TewCJyQ9/wkncLDUboCietWsS6lHAuMJIjiTxgKI3BULSvVXak8Hj/CehPijR9W0x8SKacyYEsQOHMv/lyo1HZxxuurH8+1HrK22ZuKivsO63nDNjhdcmcOXZpHSYAOxVLO3cK/pXU6WsiLfHHi5MkB+lLIjhR6hdmjZsWTXU6ZEnVhjweMDSsrQ8syNBkvKy5NN6QpUryP8wN/iuvp2Tr+k4TKmRnYaOQSA0wYn80tmvz+OvicT4Zy5gwU4gg4UxhSDwRfz7/P+1Oms7NUwsGTAFMMdoRkFOTGy2zEXQ9wP3ri+ipUjNXocsnxVhwQySIJZ/KYqUgQeojuFLsASOeO/wAX18+1TxFj63mZOZp0h02Ro1jk+oIO9gQRZBAFhfzXPV2kS4WVi5MMizZESKWSKDgSXsobe/Yua9ytGwa6Ttb004c88haOLHkHnYn+dd+0j2IIINg9qrpVJcntY7X88pYC+iazAzyw+Ip8mbHal3xNTKv8Vek++329u/br3UpIxly5Ecs+XpceVvhU8lnq6LAcdjzQsAGjRoNjJuSKFy2x2BLt6fge/t3/AHvrrLzpMTClwYZCrNMoZUsB1UNRPzybF/8AJ6KiloEptpZG7wbqebFpsj4+fPGs20/p2xQ7q29xxuYUO3Pt1o8RibUxpa5OTkLmPdZUzblRByx7biNrE/N/t0jaXqmoaLO82CFQT/bBLGJFfnuFIo8jgj9umuPXM+bVXx5ysAjVTEiYWwkMVDEgAdrv27fnnNULHOx1iWIaakOPFC8TvuU4+PujKj0g0COaHPxz1bjkJkM5QHbHuPpQH3Ja9xb2o/16E6PHJH4fx4Z8fECB5C+6bYo/UcWKINfH8vfqwaxhRebjx5ulF2RgYoZN7NwSwCg/6fkjj3lTK+Bcg1HEgnwzkxQyZhyzM8rkbdxoHchBDDbx3Hcdz0Q1J52ydPzJkxofJl/UEMVKAyWPuPe1ZTz7/mulXNfEEH90LMjY3mCRJ5ABJExVVI72e3btz+B19Bxzg6noAzI5MODfCBPMVIKuQLBPH8QPY8/Pt1VVTEmmmivDy8zRog8ifU4t7o7JkVbJtVcGyOwsgXfc8npTKSaVrbth5TRS58148iSq4hJIYW/cgKew71x11oZwteycbBlypcL6dB9XOP1EdQQoVVvtfF/HP79+GMzA0/xLqmj5+TG2noznz8eMSIWTjcim1q/ULBqv3uUYuNtDSaxRr8T5eemCuNLqw1KOExz/AFBj2O4cutXztAHyebFcmurdB8P42pQ6ouRm4MBWR5P7vySWkKKPvR7B21ZDC+R7c9BfF8OS+fn6tFledjZRCmRYyqyqyqVcoRwOQOOxAq+vcfVsPT9b03KjgmzNOTGaPE+oj2H1Rsj/AIenZ/6V+enSsF0sGvwzPofmZWFnxv8ASJE8cflSfq7XtSSaolQbAod/euRWnSvBltHnw+fjln/6IOGXzG28ECqal7D4FHq7U3wDMxjSOOFjbbIwWRKWlRueCbvueOODXQzPww+bOcZkjUKGSMsELtz/AMAkmquu19ZZQ0m7NOBoZDxSTZL4Uxdy2+iEQBdhqwd5JYUa+0n8HTkeGNUwYsaU4zZaZTt5RgQsGqj7Dswa+3z7g9OUc+itpMa4mTIuThY6ETTKJCYww3EEcUb5qjRB/PWeeSZsaNHg1PNllViHCbCB32n7q4218A9c0/VuLar8D0+hRg1nK0bXsPOgyH8uNwGpaMVsQUYEd+Bfa+juV/aGdQ1Z9Rh0/Bw5GVU3ld0koF3ub39qsfHfv0J17UMnTdU17DxYsZvqpSQJVBYo9OQORzRA29+TQvq3w5r+BpWkPAYfKTKLbqHmFRuJ2ixZAHF83+/bojOoKUfJOS7cjcthXGy4dRfG06B5U3kyZOI8QAJAVt3qPF03ANmz2ojogmvQaTqZ0WTGGbpRYPLCzb9rfduQ/wADjk1QA23xd9BtFxsOLEfU8gy7fPYY+UysiTLtoBnIoj1EUCD6W/kG1LBjj1PTzgpNKuQ28CQrIVIILE7V+OSCOOT+OjGSung0orraMfisnJ1SeSJQsYmkVXKtvlAIp2+SRXsPzZvqdb/7QMXFY6fk+HsDIiglV/MQsWTcCBak0f3Ha+3U6tHrROTaeTjHx8aXWMI48P0uJMqtJ98iPtFtYNnniwe1+w66zs3Oyp8fHwZch8inSWL0qVNkrsqqsVx/Loj4Vw11Pw62PNuAJJWQctd1x7393HvyPfocmnZEQ35mdAkqqyxxo3qTnvwPtILHjk8dQTuWRuOadr6CvgXR8rInx451GMuUkg8xrZ6Q8ll+bJr5/wB/fG8WZojxxuw89XLRSKBRQA+pbHaq/brVoWt5mlaji52UYpsBxKgQExhALAJJvuT+TfxfW/x34kOToy4p0/G8jIYrul3SlOPuQ2Np7cgdc8o8b5U5fKztXLyx4JRj8aEObT/KeKDMyJDnZCB2j3KojDC13ux70QT8WOb46GPAWABSyK5v/n46YtR1rF1Dy55dMRs9YljaZpSUYqAAxjqiaHzXzY46GYsEk80UUCb5JHCqo7kk9uuw8vzg26ZPk6drGn4EskU6QtviEZDIAVLcN7/d37dOPhfDbH8RedvLA4DB2jkD7GMinaOwqgK5556WvEeJjYUsWQMre8RZdmzhdwYqRze0txXcf161/wBnGdGNTy/r8g+UcfatPsUWwJ9+5CBfnn8dIkpZOyU38foel+giyBCcgCVTuCsRf2sO26+xPH4H8sPi9VwfDr5Rklkx90JMkTCNwpdfe7F7SL/fofqD5basZEeKeWN1sRyqglHpL2tkkGiKPHz1q17UIo/AsYzmx58lYYN8bz7qlAbuUNkgn5+LPSRjG7DNSjQp50unaj5DzZIhxYGV8WKNFsAUSpXmgeRyTzRPBs5c3XMDITUqifGlnjAEZIouHB3FQKFAfz3N+3S25jOWrYxMb8LtZvcD7hQFf9+tGQdNl0yCWQSJlKp3PHGPWxY3u5HAFc1fNe3VVBC3J3Rr8NR4KzLkZck6tHI26JIy4PptRYrknsPcjoZlu+UTmY+OqrDSSOiBaJPBI/8A3brZoUqGeKPInZokffGAdtkV3JPHb+dDov8A3lp0cWTj5sUGTLkkNJJJAC6tQFqeyn8ijfv1nh2KsxoxaIkWpNOM76iWDFw3cr5wHc9rP+ZmauSeevF+rwcfBO5Qh/VgQ0SgVvS1e1m6+eesemyyabmSRxjewba1sVWQA+kEfBIB/Y9THxTk6qiP5mNBuBmkdWKxKTW4/AJNf/PRlHywRlSpbDeP4eztUz9NxWKmPVS7idFYiHvuJXjtwePmu/WPU9OytLzs3RNRVRmpLHvcNuIQWdynjja3vXf+Q06Vm5uj65p0zJJGImAh3yEwsrGiQTxXqPIPv01+M8BdUy4czy6zchVgUxSIyMBZJL+9ew4NV0G1GKGgm5ALD1zE03xEskDu+KY5P02YllO0kgE9rofv0Z07xbnaimP5kJkjk3hxYZotppt+08CjxYBJB46QcoYcay4eQZYciCT0KEU23YqXJ9KgD89+mfwnjCbQNRz0y5cdfshhjjUjcossVJFknaByasmq7c3JwccottbKOTUkjzxDHj67rXlplR45EAVXKm2kvhWHcUQPawB/Me6R4ez8bXGl1nSkmwkqRIZP1klLcLto+qzZ9uxB7V1TGMrV44JIMKZ9SxYWdpY0IJGzkvQ7XQ7+54ro7pedi5+i400uVIi/TAAB+zAUxb5HcGh7d/boqL4eNR+sGbU5uirxDmSYs0X0+PjHTGZPpcaJC8TSjcrIjAbQVYnjn7hQAHV/h3U9InwMrEyMhcZ1d5DIOInNgCv4gASQP617ADrUcupYSY+jQBokCqcWBi4YqPSwX2NAix3s9BMGYDNMsUbPHHIsm3ZdAMLLV7ciz+R89dEa5Ffkg4uD6+Bn1nPXJWIxZNLvdnkALB3NXRPsAFFdTpU8RZv12VHlJm08qAuhJpSABx+KHY/H8up0FHBRtJ1Qw+C3m06eXDyH+xVIRmvbfNjnsbB/p1t8X6ZBPjyZkdrOFu/4e/IIr8jm+AfcLwpYmrSwajI0TjI9IBO0jcoqq+P/AKPTTqerjFhWHLxZAsyko4IO1q7Mp52kGj8gnjqUk1K0cvLBwn3jlATA8zTfEONjTZOPCIUKF5ovNhoxs1yL/EPVz8d/bpyx8PTc+LcNN8N50Jc3kR60+MHcgFqjN7e/YcDpXwfpIJoNYjz5YcgTrtZBvMUFU1qeG+6iCOdo+ejUfiTFlnkxJcqLXpI8eU4sEumxQY/msBzz6iRXwPi+rxaaso23o3T6Jo68DQ9AA7bV8TEOf2vj+vS34g0zC0FoXfG1XGkmDeXi5IjdGFfck6GnAscVfP8AXrK8VvDgyfS6bovmu2x4W0VAwFfNle/A4J4B6Vs7NmzswS5OFBjbRzFjxLCCe97fbuO3eh0XTQEqdhKYI+lkzKCnZYbsoCbFH/Tt1o8K6iYcY6ZNCEiEpYvS2+7grY/BHufft1xp+gZmpaWZn1DDiWQVFExYkm65oUvY/PWDw9aeI8DFjx1emCZCnmyAd54+Bdf+0dL/ADpMu+Zz6p+D6BJoeoakySqAkmFMsscpIiWbtfzttQffvfS94gjTH0ibTsdIJc3IyPqJFxUZl3E220HmgKHPW7WvF2dhyZWAcdo8RV8tZUf1q3HIPb37ewI56F+DsuXB1iTXIclD9FHt3TpdlzQ4u77nj49h1OKpWZpyZxpWoYWHoiYc0amRpHbIjZV2yc8DkWDVc+3cc9A4/qIcZVjY+dI5TytvDJ/7vfm7B/fp68XT654u0rG1EaOodJVWLIjh2+crggEliSFDLxZrmx7dAp8LHgdo0x5RkB7JlcnYw9hRqrHfn2r26sq+ybbWDBpuEfOGBPkjEmYFir8KRRI7ex7gj/thzMfMgXzjgTIjMVSQxkBufY1R7jojqWa+TBiyOiPNjt+mrrYAvkftY6afE+bphwccx4aZ0vlCMKd25yQBwFPHt2/A+Ok0x0u0QBpcUOE+DlZcY8+LIWWbzQChVjSg9x7X2si+9dbdUyIYTm5GNOuRHlQu7QSAFlG4kiuKBBBA+B811TieHZ558DSsHUsXKmWJ5slS+yPGe+V3H7yL52g83/LNr+lZ3hrKiiyRAY5gSkkEm5JB+/B9xwR8dK95CpKvabn1rCzfBOkYMJiOfp8wfb5dBSGY8sfZhX9B12+PPm5uLklMeMk7biFEX2cngGxdNXuPk9V4WmnUNMTH0mFFgCRjMZXqn9ZV27XwD8kV+emGHR8fARsHJ1EiZIAcWaJQwCqCG3KfusE0Pzx0s5LQ0YuObBXiPT9Pyl0zGyBkNNDIWkbdzIrDngA7fUEANe5H7KM6yadIYInjH6pDorEFjdVz9vav5nt0dEWfBDLrAdiVLqZFYnch4LNxRH+xAI7X0Kz3WQw6jkxCOQSeXvH/AKh23f7ihz+fx03EqjsXk3oYTE+kZWFn6OzOzxFZopJASSVB9NgULB4/y/kdeeCdb0TGwJsXVY4SW3RKZWZNwJBPN1wRzx7/AMul7AbIlmaeBWljxIDJIikARxrwSeR7cX3NgDnojmZ+Nm5mPp+NkeTHIChRI/MWPgkdqJJ/r+em6ussHZXaRt8NY+NJ4s1HGwckw4UCP61VX5tQO5IIvjkngfJ6C6Zpsuqa1BFjI0aSufqxv2oiD7iWPYEXwe57X26JeE48fMmj0HAw9mW2X5k2azhZpEB27VQikrduIs9iearrb43GiaVm5GkaImQkaAJJPG/paUD13f3fwg0RzfwL1OLsZdXBW8i3440l9I1cwZcMUatZhaKtrpfHI4Ncj54/bqdU6pqBy/Jin3VjL5aiYkt7Wff/ALV1OnjHBGUsliaY8GitlySPHlJIQ8UqhSqFfSaPqsmu/cEdDPqsmPLR8ppGEpDOHPMl9z+/WjOxIsXFWeHIMwcbdrRkBiAC1H8WOeqxn4DYKpLhtJkhdokMxVBxW6h3I4r2+b6CyaSWmdZ+ZlZEjyPJJFDLZRdpUV7fvx789fQ8rwxpC6TPrGPqkWRmCG8iGyF5AJ2kGwSvYmrDH36Tp0hyIYIct3jkCLsROVSwK4J7+xAr36OZfh559dwsXMygskilRFvAd9rFSQardtQEKfcgfPSrQ1KOhTTJiijy/KkL+Yuxf0xQs/78d+iPhzRczWYJcagsO5W852AVTRoAke5q+a456B5WLNj5MyKJJIoJGUOV2k0SLr27dvbo3B4ozX0+CF8x2bHQKgmIKgDgAHv2AHv/AKdFqlgKbbyNelQwIoi1RJMaLEQIY3J2qy0rMedzHtx6V57mqITWtBX++3zNPyFk0/KZUWaEKmx2NMjrfp+T7c380Vkil1OJZIo1nRNLSSd/O2+RtsWxJ47AV3IT4HWLw/iT5Om5keJmoU+pt5Q2wPGqGym4rfJ/p/Tqb5JRQ3SLZamJ/wBK8uqRK2OIuZnTc0sYFJtIscgby189geAAAMePhNNiw5Hn4mUUttlOVv7exojnle9/y6ZNI0TNz2EubkSR4+nlo5SswCPGotdpo2th/wCo7X0COdhxTrNHhxwlZA6r6iFNHg2bvnuKv8H7X43bYk0k7Qa1HxJm4py5sHVKgRf/AOWWNSWPY7QoG0e57LwTzY6VDlvqOY2ZlvsUn1BeLFcCv5d+n7H1HITGZdMwoJMdk8yTFx4yY9p+6zZ/Nsf69ulOLR8edcSfCfvKGMTgMH2nkKK5ACk839wHPTR6pYNPu3TVBCbVcObBzJmxyoyiEmkKAgsFFX7g8brFE89/aeHpMLBwyJ1MjyQbWZmA4Ptx2HP/AD8dGFm06GLDgeDDbCz02yR+WoAY8gqR9t+oA8EUPjpP09sKLPzsXOdpYoZPLjkBoBQx9u355479up4ackO7dRZtOl4s0WLkYDvC2P5ZEt0GN+m3ugxbtVfaeOON3iyCsTHzs94ZH3vEyLKTGpvnabpubBIv7ffv0rZ04P6UUzSRpNS88N3AYDt/3691CKOLUJEzw7ZMR2MpYUSPbplDTbBKVaH3wNpf12mO/wDfQxcVshXMMEQeQsoHEhNUBXbse/aug3iX6jDy5cf6iOVoWEUhiXYjs1kj2sC+eOST7V1j0jPw8TCQ5EjKhlbZHjErMRS3RBFLZPc97/kL1XOEmfLMYSuNOys0CyEnYKFbzzfH3fPWq3bBdKk9hXMziDBNjaVLBiHZ+jIWMDEewNAsp77Sfc9x0eyM/T87TUwMifHTFyEVlk9A8t6vsOVYexN3zdWR16mXNkeaMFmkldS4iG8Nwd24gngVyb4H46Rc1frsmDJWFt2S1MsY5JvuO/Ne3SJd39FJvqs5GfRNDkycLM0qTNjwzJOTmZMqcLDHRSuRe52Bq/bvx1zjaRN4RxdX1LIMGQUAxcaSNgVbfVuL55Wx7n7h+es2JjapNkCJJGeMRlgBLblVHYd/YDp403Tpo9HO8GVoSsrRyHeCRZ9PzXH7m6quW5OWEYpPZKPHJyvwLWh4HiLHx8nXtMiixMiZPLXGC/rSLRtlH8J5HFWfb2sXj4E0sGDq+dFJ9LLJ5cIAIWt1epv4bN9/z/JjytVyJ8kyNMbhH6aoVPut8E3fB+eD7dKGRrGpvgPiu8Bjdm8ySOtzAtuoke11/Ku3SxnKSov/ACz2eSvXNIKtHk4q5PlTs5VZV5FVzZNkG+O/Fcnv1Opq2otlxwO8cUr25LCqHYVz+xP8+p10JYOaXJC9Ax9QmkkRmWMCBNkaAelQKHb+ZP789YlILhiosn89TqdZC+BiwqmwMLMmXfOudEgZiSNl/bV1X+v56P8AinO8zXhljGhjmizVlVo9w9TupN+rnkf6/tU6nS+B3sUZsqTI12YygFZMliy80bbt1t1KOHGzWEMEahHCqOTwVB9z1Op1ghCDWZ4vC+rIkcIM4SNmprC7qoc/Dt/XoKNXyYJ8V8dUi8pPLULuI+/k0SeTXPU6nS1gC+RNW1DJnlMbyEI8rSMq8BnNeoj556x40v8A4hCjIrR+agZGJpxYsHm/x1Op08VgWexy8U63lTZuRCixwQpGrCOHcqlqvcRfJ7AewAoAc9JsmdO4UlqI7EWKsG+p1OqJe1it5Q46NlhdIw5Pp4TMq0JvUHr4sHtQA/bpS1DVMzLzppJ5mZpWKyc1uXfYU/gECvjqdTqaCylJPJBKopst91mqPt1JcqXUsybJyTcklu1E/wAh+3U6nW8hei/Hbzhclkxxek7iPf8A+z/XrdqsUMEGm5WPCsUjx7npmIJq/cnqdTreQ+GWxavkxaWuFEI0ikZpJSF9UtMaDHuVFXXzZ65g1bLhlRYH8pC7HahIFlWv3/n1Op0y2Tk3SGbwdqAxEfIiwsXzJFCksGNKTW0ert/qfe+qY9ZmytaaLLhinhWwsbPIFB/xelhZ/e+p1Ooc6Votwt5F3JyGXKnSNVSMSyBUW6UXxVm+L+fbm+tPgiWI+I/Mmw8bIVEkKxTIWQHsOL9r6nU6KRW3QweLzg5mRDM2kYMUhsMYBJGG4WrAav8ATqdTqdMtEKP/2Q=="/>
          <p:cNvSpPr>
            <a:spLocks noChangeAspect="1" noChangeArrowheads="1"/>
          </p:cNvSpPr>
          <p:nvPr/>
        </p:nvSpPr>
        <p:spPr bwMode="auto">
          <a:xfrm>
            <a:off x="134938" y="-538163"/>
            <a:ext cx="16383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244023"/>
            <a:ext cx="8001000" cy="51054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marL="914400" lvl="1" indent="-457200" algn="just" rtl="1">
              <a:buClr>
                <a:srgbClr val="4F81BD">
                  <a:lumMod val="75000"/>
                </a:srgbClr>
              </a:buClr>
              <a:buFont typeface="+mj-lt"/>
              <a:buAutoNum type="arabicPeriod"/>
              <a:defRPr/>
            </a:pPr>
            <a:r>
              <a:rPr kumimoji="0" lang="he-IL" sz="230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ביצועים מאקרו-כלכליים מצוינים – כן, אבל </a:t>
            </a:r>
            <a:r>
              <a:rPr kumimoji="0" lang="he-IL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ahoma"/>
              </a:rPr>
              <a:t>האטה באופק,</a:t>
            </a:r>
            <a:r>
              <a:rPr kumimoji="0" lang="he-IL" sz="22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ahoma"/>
              </a:rPr>
              <a:t> גידול בגירעון (</a:t>
            </a:r>
            <a:r>
              <a:rPr lang="he-IL" sz="2200" dirty="0">
                <a:solidFill>
                  <a:srgbClr val="FF0000"/>
                </a:solidFill>
                <a:cs typeface="Tahoma"/>
              </a:rPr>
              <a:t>"נטו נזק</a:t>
            </a:r>
            <a:r>
              <a:rPr lang="he-IL" sz="2200" dirty="0" smtClean="0">
                <a:solidFill>
                  <a:srgbClr val="FF0000"/>
                </a:solidFill>
                <a:cs typeface="Tahoma"/>
              </a:rPr>
              <a:t>")</a:t>
            </a:r>
            <a:r>
              <a:rPr kumimoji="0" lang="he-IL" sz="22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ahoma"/>
              </a:rPr>
              <a:t>  </a:t>
            </a:r>
            <a:endParaRPr kumimoji="0" lang="he-IL" sz="22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Tahoma"/>
            </a:endParaRPr>
          </a:p>
          <a:p>
            <a:pPr marL="914400" marR="0" lvl="1" indent="-457200" algn="just" defTabSz="914400" rtl="1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 typeface="+mj-lt"/>
              <a:buAutoNum type="arabicPeriod"/>
              <a:tabLst/>
              <a:defRPr/>
            </a:pPr>
            <a:r>
              <a:rPr kumimoji="0" lang="he-IL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אבטלה נמוכה, שיעור השתתפות גבוה – כן אבל</a:t>
            </a:r>
          </a:p>
          <a:p>
            <a:pPr lvl="1" algn="just" rtl="1">
              <a:buClr>
                <a:srgbClr val="4F81BD">
                  <a:lumMod val="75000"/>
                </a:srgbClr>
              </a:buClr>
              <a:defRPr/>
            </a:pPr>
            <a:r>
              <a:rPr lang="he-IL" sz="2300" dirty="0">
                <a:solidFill>
                  <a:srgbClr val="4F81BD">
                    <a:lumMod val="75000"/>
                  </a:srgbClr>
                </a:solidFill>
                <a:cs typeface="Tahoma"/>
              </a:rPr>
              <a:t>	</a:t>
            </a:r>
            <a:r>
              <a:rPr lang="he-IL" dirty="0" smtClean="0">
                <a:solidFill>
                  <a:srgbClr val="FF0000"/>
                </a:solidFill>
                <a:cs typeface="+mn-cs"/>
              </a:rPr>
              <a:t>חלק בחלקי משרה,</a:t>
            </a:r>
            <a:r>
              <a:rPr lang="he-IL" dirty="0" smtClean="0">
                <a:solidFill>
                  <a:srgbClr val="FF0000"/>
                </a:solidFill>
                <a:latin typeface="Open Sans Hebrew"/>
                <a:cs typeface="+mn-cs"/>
              </a:rPr>
              <a:t> גידול במשפחות עניות עם 2 עובדים</a:t>
            </a:r>
          </a:p>
          <a:p>
            <a:pPr lvl="1" algn="just" rtl="1">
              <a:buClr>
                <a:srgbClr val="4F81BD">
                  <a:lumMod val="75000"/>
                </a:srgbClr>
              </a:buClr>
              <a:defRPr/>
            </a:pPr>
            <a:r>
              <a:rPr lang="he-IL" dirty="0" smtClean="0">
                <a:solidFill>
                  <a:srgbClr val="FF0000"/>
                </a:solidFill>
                <a:latin typeface="Open Sans Hebrew"/>
                <a:cs typeface="+mn-cs"/>
              </a:rPr>
              <a:t> </a:t>
            </a:r>
            <a:endParaRPr kumimoji="0" lang="he-IL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cs"/>
            </a:endParaRPr>
          </a:p>
          <a:p>
            <a:pPr marL="914400" marR="0" lvl="1" indent="-457200" algn="just" defTabSz="914400" rtl="1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 typeface="+mj-lt"/>
              <a:buAutoNum type="arabicPeriod" startAt="3"/>
              <a:tabLst/>
              <a:defRPr/>
            </a:pPr>
            <a:r>
              <a:rPr kumimoji="0" lang="he-IL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עודף ייצוא,</a:t>
            </a:r>
            <a:r>
              <a:rPr kumimoji="0" lang="he-IL" sz="2300" b="1" i="0" u="none" strike="noStrike" kern="1200" cap="none" spc="0" normalizeH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 רזרבות מט"ח של 120 </a:t>
            </a:r>
            <a:r>
              <a:rPr kumimoji="0" lang="he-IL" sz="2300" b="1" u="none" strike="noStrike" kern="1200" cap="none" spc="0" normalizeH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מיליארד</a:t>
            </a:r>
            <a:r>
              <a:rPr kumimoji="0" lang="he-IL" sz="2300" b="1" i="0" u="none" strike="noStrike" kern="1200" cap="none" spc="0" normalizeH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 $ </a:t>
            </a:r>
            <a:r>
              <a:rPr kumimoji="0" lang="he-IL" b="0" i="0" u="none" strike="noStrike" kern="1200" cap="none" spc="0" normalizeH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שהם כ-31% </a:t>
            </a:r>
            <a:r>
              <a:rPr kumimoji="0" lang="he-IL" b="0" i="0" u="none" strike="noStrike" kern="1200" cap="none" spc="0" normalizeH="0" noProof="0" dirty="0" err="1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מהתמ"ג</a:t>
            </a:r>
            <a:r>
              <a:rPr kumimoji="0" lang="he-IL" sz="2300" b="1" i="0" u="none" strike="noStrike" kern="1200" cap="none" spc="0" normalizeH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 </a:t>
            </a:r>
          </a:p>
          <a:p>
            <a:pPr marL="914400" marR="0" lvl="1" indent="-457200" algn="just" defTabSz="914400" rtl="1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 typeface="+mj-lt"/>
              <a:buAutoNum type="arabicPeriod" startAt="3"/>
              <a:tabLst/>
              <a:defRPr/>
            </a:pPr>
            <a:endParaRPr kumimoji="0" lang="he-IL" sz="2300" b="1" i="0" u="none" strike="noStrike" kern="1200" cap="none" spc="0" normalizeH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914400" marR="0" lvl="1" indent="-457200" algn="just" defTabSz="914400" rtl="1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 typeface="+mj-lt"/>
              <a:buAutoNum type="arabicPeriod" startAt="3"/>
              <a:tabLst/>
              <a:defRPr/>
            </a:pPr>
            <a:r>
              <a:rPr kumimoji="0" lang="he-IL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העדר אינפלציה, שקל חזק</a:t>
            </a:r>
          </a:p>
          <a:p>
            <a:pPr marL="914400" marR="0" lvl="1" indent="-457200" algn="just" defTabSz="914400" rtl="1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 typeface="+mj-lt"/>
              <a:buAutoNum type="arabicPeriod" startAt="3"/>
              <a:tabLst/>
              <a:defRPr/>
            </a:pPr>
            <a:endParaRPr kumimoji="0" lang="he-IL" sz="2300" b="1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914400" lvl="1" indent="-457200" algn="just" rtl="1">
              <a:buClr>
                <a:srgbClr val="4F81BD">
                  <a:lumMod val="75000"/>
                </a:srgbClr>
              </a:buClr>
              <a:buFont typeface="+mj-lt"/>
              <a:buAutoNum type="arabicPeriod" startAt="3"/>
              <a:defRPr/>
            </a:pPr>
            <a:r>
              <a:rPr lang="he-IL" sz="2300" dirty="0">
                <a:solidFill>
                  <a:srgbClr val="4F81BD">
                    <a:lumMod val="75000"/>
                  </a:srgbClr>
                </a:solidFill>
                <a:cs typeface="Tahoma"/>
              </a:rPr>
              <a:t>המגזר הפיננסי: יציבות מתמשכת</a:t>
            </a:r>
          </a:p>
          <a:p>
            <a:pPr marL="914400" marR="0" lvl="1" indent="-457200" algn="just" defTabSz="914400" rtl="1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 typeface="+mj-lt"/>
              <a:buAutoNum type="arabicPeriod" startAt="3"/>
              <a:tabLst/>
              <a:defRPr/>
            </a:pPr>
            <a:endParaRPr kumimoji="0" lang="en-US" sz="2300" b="1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2916798"/>
            <a:ext cx="8077200" cy="2290726"/>
          </a:xfrm>
          <a:prstGeom prst="rect">
            <a:avLst/>
          </a:prstGeom>
          <a:solidFill>
            <a:srgbClr val="DCE6F2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34FADD-8E35-4C6F-A6AB-C07AB372D818}" type="datetime1">
              <a:rPr lang="en-US" smtClean="0"/>
              <a:t>12/16/2019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13D1-3F19-4C67-99A6-C56CB284CD69}" type="slidenum">
              <a:rPr lang="he-IL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1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1524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14400" lvl="1" indent="-457200" algn="r" rtl="1">
              <a:lnSpc>
                <a:spcPts val="27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/>
            </a:pPr>
            <a:r>
              <a:rPr lang="he-IL" sz="25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 ההצלחה המאקרו-כלכלית</a:t>
            </a:r>
          </a:p>
          <a:p>
            <a:pPr marL="914400" lvl="1" indent="-457200" algn="ctr" rtl="1">
              <a:lnSpc>
                <a:spcPts val="27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/>
            </a:pPr>
            <a:r>
              <a:rPr lang="he-IL" sz="28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           הכיצד?  </a:t>
            </a:r>
            <a:endParaRPr lang="he-IL" sz="2800" dirty="0">
              <a:solidFill>
                <a:srgbClr val="4F81BD">
                  <a:lumMod val="75000"/>
                </a:srgbClr>
              </a:solidFill>
              <a:cs typeface="Tahoma"/>
            </a:endParaRPr>
          </a:p>
        </p:txBody>
      </p:sp>
      <p:sp>
        <p:nvSpPr>
          <p:cNvPr id="2050" name="AutoShape 2" descr="data:image/jpg;base64,/9j/4AAQSkZJRgABAQAAAQABAAD/2wBDAAkGBwgHBgkIBwgKCgkLDRYPDQwMDRsUFRAWIB0iIiAdHx8kKDQsJCYxJx8fLT0tMTU3Ojo6Iys/RD84QzQ5Ojf/2wBDAQoKCg0MDRoPDxo3JR8lNzc3Nzc3Nzc3Nzc3Nzc3Nzc3Nzc3Nzc3Nzc3Nzc3Nzc3Nzc3Nzc3Nzc3Nzc3Nzc3Nzf/wAARCACEAMUDASIAAhEBAxEB/8QAGwAAAgMBAQEAAAAAAAAAAAAABQYAAwQCAQf/xAA7EAACAgEDAgUDAgMHAgcBAAABAgMRBAUSIQAxBhMiQVEUMmEjcUKBkQcVUmKhscEk8SUzQ3LR4fA0/8QAGQEAAwEBAQAAAAAAAAAAAAAAAQIDAAQF/8QAJBEAAgICAgEFAQEBAAAAAAAAAAECESExAxJBBCIyUWETceH/2gAMAwEAAhEDEQA/AF/H05Y1VJ9PklEUaBwqLW5qC+orfa29+Af369XT0WRcfIw1VbADxtYJIJrsxJN8UPjjgdX4rB4EVJ22NAruGn2lmXaoBbtdE1fBX3+CELTTY5yrkjjjY5AkhdgEMYPvwQbcXR54PFdcrTbxo6XFLZnl0XAgZUmYLI0TsqGP3B20Tt4PHv2B/PWGfGgiJVtPEi7hsljUKrA82Aa4AHbuOx56OrPAjPnS+XlDHk8hRLP6RtK1ZrsAeO/DHrZHDiFMjUJXx5MKFnldDtP3csoAHcG/jvz2J6CVqkHr12hXkwscIslRQK4VDHLFyB7E0O1g2fz7njrQuDiGFZdvnBQX9MIARbULZYer7gK/+etjSO2n/SJLGpYl4pGFlLC8qffjdxxY5sdX5UuRjyY6nKFnHVVV6bykILEMRwQDuN8gkVdi+ma/QJZyYW0c/S42SmOSs6MUHG7i+RxdbifbrltLiaG4ceIqtbx5dtH8dx73xR+PkDopjZ82DPQeSRI2IDhWbeCooseaFqoB9gDXz12M7B+txZsaJ4YpolEjbWbkek8LdepVvt2B9761foOqsDSaQsRBaKNQx/8AWhMYA4Fc12vuTX/OmbSf/LxliRmcK360GzcS3FEij3H4789rM5GRi5rx4uo5iQbYhNVFtxsjaaN0Apr24PeqAtsl83NMBmnUEMxZwXcBQW4+2uxFd+3N9ag1ZB4eklwPObDxomjRmbztqKRzbcqK9vxwb6xjSlaORwmI3lt5cnlgMADwGJ/J+D7dx0QXUI2dVnzp1xvLAm3Mz+T3BtQbJoj3rk/FDQ4GVmTYMciE48Cny4VAFijfDU55b3NGh3HBv6Mo1sELgYzStGq4iFLDIcbdRA/AN8iv69RtPwFkAdMZ1dyI2XHNOB2pRybJoniv9vZDh/RxiIyDKlZiy7htZdoYAAC91t7ngd+/RzI1TGkxYsHDjoxLEGMaXvYckDiv8Jv9uO/QyZwoFDR8GV/JixcSXJkLFDGCEIUtuquK4+f/AIHo0PBGNO+QginiUu8XlXs7UCKJFknvXH7UfMeZZ8iGCObdjhwXkVjtNllaue5sgf69a558jIycrFbLf6MOskl7kaauCR7kDbQsEEjtY6ybv8M40A48LT5NoJ2Pa3GYAWo1yOBfx3/06LZHhryI1qJgPcGBPXz3BIHzQ73RPbq+bzhHPDOgCwIjuXZSY99KrIeT7f0s9V6hFDivizHT3aQgWGSt/sVv9h7E0OTW3rW2BqmDpdOxIJWhcxNKUJCLGoN1Y7g37D9z1jjiwJI3Kvjq4Pp3RgBv5kfF/wD7jotklTnNPigo6ALUSqVVivO4e5qxyOwvkkg9xS4umpCzg5dFuIwJFT0kx7QK3KT3+ePYda2N1S2D5cPGiKf9XAiPbIHxgLUE8mrrsTz1H0vEeIukkNrQAEA5JIA71wbX+v46sii8uOYzTb8do22zIT6WsOAPYE7efx79q7xhEMx2ylaWdGEhmMih0NbjyzVyGNnjhTZ5ro70K1SMY03Bc/pTwPYtW8iuARd3zwD264Gkp5qBnxlUqCr+VYa+38PuOb7V0UfToxqGFI8kLI8ibs1CdrU3qLK32jbXcUODe3q3UMHBxdUjT1T48kgQztCHUdiOCSAQp4AHFEdPGNurH44Ke3QreIdOWNoW34xV9xUoK+Pagf8ATqdW659PvjZIqBLAeZIgYrxtJAa7I+ee3U6eqxY74I380adN3SRxzRGN4p9kdu28oWAVq9NLyfZSVr3sE6cvUTFK+mJtjgWGWFjKolZeysUNDcTtWvY1f56zQ6lqaabp2HDapjSRKUjlHmFTW4FdvCm7JNj8duvIM6TUYE0vLxRi50McojdVCFmegVdQtuCBwBxyD2BqTRNNNUy/EZ9Uw5tNbLbHmlceVE6ARyPx6DIaAclfRfeq7VXM0WRj7RqylhM7K0MtI29AfSdwBNHkk3V8WWI62ppMmLpeRkfRedNjSrEceYMY0VlF7rAJJ3AfFL2JJPQdwZpXTOmdRPsZst4yQGpgVUA7gOQASCfTzVEdLSD2VUW48s8yokWTGiWp9RA2gKNzNwe+3uPg0PYnsXTzNo+FFuebJmk86VdxswcBQUNVySbHbkWebF4YfJyEkiiEcBl2CNLb0EbgQSSF4LHvu78kDrvz8xNUGRm6jKJZ4pEaeCohER6UAKigSQh3D/EbqusmryZ3RxiZSIJMiPI8lHgmjjRZCA7UNq8mxVAA9ve6PFkC5ObqmLDLBLi+cCzGJjUh5bdS3RIHFkchj79VZumYDNAUiyPKf9GZoJXZVdBucqNu/jnnkGzxx1Ukcmmxg4O5Hhk2NJt8uRyLZWtuSCN1VQquflqwC6dmnOVcWYmNwSwVSg2qY2X0823sR2rm6BrnqrFhWeRYxiKvmpGUlHpR7bg7CPcAHjgigeOevDkrNp2TNlU5kh83cojSSVd33AfcbJJs7jbjk9FfCOj4IzQdU3vI77hF6iyxlSwaVewZjVKb4U/d0EnZnK1bO9QycbG0zUMfHkEglYCSTkiJiVJJAoWNwFCqB57dD/OyIA0kMm6bPuOV4YjuSMtukr08mqJ7N3HYg9ZfE2Ok2p6lJiFjh42QqozglkT7TyAAAzXwfgcc9ZDhZBx1jjkkkAQ+gyBaJ+xlUjdVAg9zfN11nSYUnLAaORiNFk+VpzzZMqEpvmIaKrpDVjggjnvVdzQsxZtVnxjh4o2Y+cxmlgkVUDFdo3AgVfHa+9cd7waSvnZj/WOZZJBJ5st1HETCW+7+I2tnjnnuexHCeXTtUifG80RvGZ386UBKKmz3UcHtQoeYTxYoPVmpLRMebShiRKReVEQ8n042qQGYeplNEcimIB7i+1e5MmHHNJHib4BuAKEOC0VAMLsj1EcV7q1+3WRMcazlq8TkIGMZdtyF423H8buRuHsN3b+E6crAMKSZsW9W4jniCtuILOELAiiAEsd+1UCOQ3SuivFx/wBW03koTVvqIZ8t2dlyZXmaJZtyq1g7b4II3Ajg8X+T0XXxEMSMTY8PmzwxSQxWpJkNJTc2260Y18AA810AyJ5IIESUZTRkK0chYANa8ENZFnnddCx8X1xI8C4aLFlZGMQfLQ5MiM27aCbAr0+tv4rG6iD7lbwSkvDNMGm5FYGHkEYzyjdHIDuLDZbiiKFsDV/P4FbNYxH0vIfCxpGmEyxtUs1ubUGmIWhypH8INn8nqvVtQlj1vFSDyyyQRtIwlDeVK5LNtrihQoE/Pv0XgfM0BJNSaZciLOjAaVK4JU1agg9+N1C7HYDo1bFzsXfNlaTHQyrwm2VVdgVcAL9pKkkbOwHHFG+2jTslFfNkkwptQxoolWUTbol8y7reP8PzxQBPsOuhiTRafkvqGKF+tpsctbqzoPSQSTd3xZ5Ju+bIzPzGbJjxM7NSOVclaVYgzG+RQ2KCp3FiD8VZvgId+Ub9YzHzHclQE85cZYnh3eXuXsLo8KQCbF9/2NahoOXhaIRJ+qFZjkLuHoXcbYH3pCb4qh2N9L+saUmNqi488ceVFKqS+TCCpAAraDz3Kmh2Hb5v6DrGdi5+jZMOPlRx5RxxIu6RVYN93PuDYI7d/brU0J2apnzbXdKyIMfFmWby45mcoIAWsUpsi6HLHsSOp1V4pzdRePAwpcmR2xIyDHHjR1FuCkAkcXt28e347dTqlIncgt4GMU5WDTogcnyiJHljDFgADtNhuavtXY9DNXmTAydWw0kRDJkOZ1a1jBVy22xZ5BoVtri679CCshzIZsIQTokcXErb28xQo2KQARYPvx39h0d1XC+ogxMj+755oRjsigMAysGFmQijVAi9x4HfoLQ7+Vo5x8yXExp8T6zI+nkaOV8iVBtlKqPUgoFtpFgdqNe4uQaNlsuNLDIuJNGf1j6vMLGt6kfHFCufzzxnzNTiGlYEJxceBlxGkh2zWwq6ajyJAwPB+4E0eei+FkZORiK2JFhhCCOAVUEHsF4I4AFcV+99U9LGLn74tr8JerlOHHcGk/0uwPDAi0rInfIZZCxrywKu6qj2UqaIWiebJ6w52h6pqORkzDKil3HzfI3BFLWDwppa9PzRu+OmLdqQhARcVtPYoZXF71Y7N/cjjcTRFmh2PWaDUcXD2nLkjj84EENIAVpjxV0ePz7fyCQlxtcnZP5Ovz8f6TU+bvBpqqz/AMAGJlZ2DKmlzPDGy5sMsspAdk3KC202RtpQL54bvVjpzfGZFSOaMyJRJaWMc/F1x/2/HSb4hzsczSjDXMbOyCn6bLuUqBtKEg3ZLE8nggDgnohoGl6pHgQ6rpiYKplExRRTO9yH4o2ALXsa7fHT8M6erOjkSlFK6YF1DTh/fwxcQxYiGKozJEGVBag33LDvVcigAPc7cmOTFxsnIycyIzx20RxlYLkAnupK8ULZa+SL562ZejNM75OsQJBOqu0xxskN6OKBAN1wCfUKPsb6BZWrZTtHjzxywyoDAEVlUSuSoAsjigeRdc37czmvdoaHx2e7vNjYpKrCfaHknBRXLJZYDdRBvbZAq7HJI6Iyw4A02dZ8+NdkImmdoXLCQ8bQG+6yQAbAIFUbbrNmamJFjlzMZUyMnFdJ5IwlNtsWdtFeQDfwRXIHVGYfKwNL/uxoY5pIw77BvWRgxb1jmgqbWohe5Nc9JWA9ndGDHcvj/SyzFArmUyBNsi0NrAJYG2gtewqr+Nccxkl83BjVciWOVYtrFwVZgDVA0eTat7MK572vqudqDS6eZC3lyjzEjFLOQS3meoGiC267F3zfXWPvxsXKz4s2CITlceOOdFtwEI3c+pKsEUp5A7cUcBUG1aQbxNOeDEjyMZJiE3qsaoVViWI4Y8USbA7c8lavoTjY82bi5QwcOJM10DsrRhdthiAAeRutVHsNwANKSDPhvUtSbCeDIijyokMDDz42lWJje6gCOQdh5sHuO/VPiI5OFqDZZxYlhOOrybkCeWw9IKgdiWIA4AG6yCLIZuXT2iKu2dg4kAq2Mk8M0kSwnzEC+YqsqSkkklWPuTwK9r4dF0DTJtJhklwwqCNcwLHIwBl2A7hzQ54JHz36S8Nc+HWPqHngGNj5BlmXzCfMST7DQHqAZTdDj34o9Godb1GfNgU4+NaxPD5EkgjjNtxXI7BQe/sw/HSqSTyFqT0YPFROzEWJvLfNhdpPKhHAUmq5JDE1dDn8XXTt4lLafoePNhYJmKSRDIjigVmeNaeQkVXBUE9IPi2SHK8zHxposXJ07zAmNCjEbaFsZNxFjmhQ9+T0yaJ4gXH8MGeXMjcwxuf15Rv3eWAwBZvkgA81u6pFpCyTaX2D/E/iWPL8iOWPfGbl8kFhKgAIU8n5PIoEURzyehmLDDqDrNKiyrklZmhhNSXsA+47q9VkgDmhfcDrvFz8KXxFNq8eASsvpyVy8fesaNx5htq3V3riiT89DNa0ySLVZcfDeEjHhWLzVXaZie17ibb/ADc+4se0nbeymlVBRdTefW8VZ84yz+ZEIpQVZStAsTQHO5hd1xde3TTqfhPUNVmwtRxminh8oM+JK+0MfVzVD2I/iHaq738+kljGTGVxQ8mPEzeSD6o2BYtusUCpu644X823af8A2gZ2nZum4s3kvjZUSllyYmjljcn25oo3cH4b/KbdVpk5p7QH8QeHNVw0x0m02WBQ0gjUSwlVTilAF1Vkn29XHbqdH/GWuZ2S2P5+NDEyySgKZQxItRdGqBo0LP5rqdMutAuQlPBh6Y2napkw4ubGx2HEaZi97fvYjiqBNWaJF9+uMvKnw3jigG9JCp8gTVGpoe3Iom+1cj+fRzwPDp02dLok3/VL9KsoCS+Ur8LYYKSSVs9+f+PoWn6Lp+nwsmJp2FisW+4RgkjjuTz7f7dBQbyPKUVhHxzSfqcjJgibFyBirEIMrycXzGaAEWOAbPA9VX0V0zVw+R/d2m4hnIJKvJloFKgkbvMehyartdjr64HAbjIbYjBhGhBUV7ce3f8Ar+3XyPXtG8ubM03S9PyjFhSK8pgDEuGYL6ufz2/b89OuWXC7iyMuOPMus1gK4/iaSTTPIOlZMEYmKSzzH0WOaWgS103Yew5+MePrk8OW76dLGGkxGlilYhbUAlrBIJ78D5HXq+bqeVIZ0zYHgfbGuQQDjRUFZTuPuaK2TyK56Xhh5eBl4y5SSn6gyv8AUxS+aDEQq0rL8WQ1DsepLkbUorUnb/0qvTxg1KtKgnkNPkZ0zYuLJII1L1tBeM0W4N7CPxza3z2PTzpua2RpGny4UHnwx3kAxwlgJTIQQdtAAA3tr2/HCDnRwpiQyY+ZPTqpkWNWRPSP4SAeTdXXcWau+jn9nmq4EOn6zp+qbsfGmHnY8JDbgB96x/xWV2Hg2efi+tx4dh5JWqDep5iZCTJNkRLkSKLhAYVI0bUALo3YoN359r6+faji4qYKeYZMnWlyQkuO6nzt3+EermjQ5Xij15hZWr5+LnDFgy86BpQ0Ujb5RSliEv2YBu4PHbsei+Lo+XmkPqeLIJI4VijjZgGmBAreAbtF3c3Zpfjl5ztggqQNzMaPxBmPkRzZhOxIpvMhNidrLC6G0br4IP8ApfXM+QMVHxXkWRMRVDoJL82qRgSQCCQaK/AI6zSzqsq6fgSTKJXkSdpiFIphVseAQoW6IHbrVk5eLIj5ixYn6EUbwJlfpyBlJAAZa8z7Qa+GI4sdJt0x6aj2PZcqV8OACKLEYlo5GkQ740BNKGJsrTBeOeADW0E+6STm4ixpHbzTrCPUCSkhUAENQ7qOaoHqrQcLW9ZmijXFyDhAuxmaIIhLAgtbd/fgd+BXHRXwb5TPDDhafJPLFkvGzOATHG5XllrhQe5JsdxVUdSbFc200ngYpNS1Pw/FPmPpGNjvkT7LmCqZCR33oRYoA9x9vuewPWNTk8UuJJFx1XFx1mVXAUjzUU7fz91gk3Y6Ia/pWfBo640+DD+oUDbZFZAwV7IINj5vivigR0kf3ky4q4/0/wCrHHDc8Y9cTLwCD2A5rj/fppJ1SE42m7GF9V8rM1FAY5VQhgrMTtA44/yiyRd1dcHr3w3o2bnNBlLlNE8ru7HIpvNj7Bl43Ed7JABqhxZIvBy54oRCmKVxXDs8kslLMwU3bfPoFf8AA6c9N1abVtGwc/ERMaSFGxt4kVFjALUPVwDRArk89LFIeV0mBcfHg0vUSYstEIQJk5Jem8xjywBP3GzwKFX1bosyTY+eYI44YdodDHX6pRwruCoApvMXgf4RY7dBNc1WJdQmgjxNNLNktJ5scKu7GgCu48c12Fj1Me9dZ8HWclvEMGRjmKAyuIp6i/RewN36YWvVto0Pg8c9DpYe+FgL6xlZUms4ceOXLSRmJlDcyqCTXP4JH7Cuhq44llSXMilxcOdHMUuwBIGQ2T/DuICkAHnkjk89GczTsrUzlYeNGk2eiCTFaJQhcobAXgEEgvxxyq/g9daDr0ObhmDUcjHxMnDjCSK+nuzUCAXNMOeeQQKJvrcMLQeblTlhaBGAMieBpYsgQRtHIZZJEZvMUCiQ5+5b2rz2od+3Ugz55cadpFlSLGki4TewCJyQ9/wkncLDUboCietWsS6lHAuMJIjiTxgKI3BULSvVXak8Hj/CehPijR9W0x8SKacyYEsQOHMv/lyo1HZxxuurH8+1HrK22ZuKivsO63nDNjhdcmcOXZpHSYAOxVLO3cK/pXU6WsiLfHHi5MkB+lLIjhR6hdmjZsWTXU6ZEnVhjweMDSsrQ8syNBkvKy5NN6QpUryP8wN/iuvp2Tr+k4TKmRnYaOQSA0wYn80tmvz+OvicT4Zy5gwU4gg4UxhSDwRfz7/P+1Oms7NUwsGTAFMMdoRkFOTGy2zEXQ9wP3ri+ipUjNXocsnxVhwQySIJZ/KYqUgQeojuFLsASOeO/wAX18+1TxFj63mZOZp0h02Ro1jk+oIO9gQRZBAFhfzXPV2kS4WVi5MMizZESKWSKDgSXsobe/Yua9ytGwa6Ttb004c88haOLHkHnYn+dd+0j2IIINg9qrpVJcntY7X88pYC+iazAzyw+Ip8mbHal3xNTKv8Vek++329u/br3UpIxly5Ecs+XpceVvhU8lnq6LAcdjzQsAGjRoNjJuSKFy2x2BLt6fge/t3/AHvrrLzpMTClwYZCrNMoZUsB1UNRPzybF/8AJ6KiloEptpZG7wbqebFpsj4+fPGs20/p2xQ7q29xxuYUO3Pt1o8RibUxpa5OTkLmPdZUzblRByx7biNrE/N/t0jaXqmoaLO82CFQT/bBLGJFfnuFIo8jgj9umuPXM+bVXx5ysAjVTEiYWwkMVDEgAdrv27fnnNULHOx1iWIaakOPFC8TvuU4+PujKj0g0COaHPxz1bjkJkM5QHbHuPpQH3Ja9xb2o/16E6PHJH4fx4Z8fECB5C+6bYo/UcWKINfH8vfqwaxhRebjx5ulF2RgYoZN7NwSwCg/6fkjj3lTK+Bcg1HEgnwzkxQyZhyzM8rkbdxoHchBDDbx3Hcdz0Q1J52ydPzJkxofJl/UEMVKAyWPuPe1ZTz7/mulXNfEEH90LMjY3mCRJ5ABJExVVI72e3btz+B19Bxzg6noAzI5MODfCBPMVIKuQLBPH8QPY8/Pt1VVTEmmmivDy8zRog8ifU4t7o7JkVbJtVcGyOwsgXfc8npTKSaVrbth5TRS58148iSq4hJIYW/cgKew71x11oZwteycbBlypcL6dB9XOP1EdQQoVVvtfF/HP79+GMzA0/xLqmj5+TG2noznz8eMSIWTjcim1q/ULBqv3uUYuNtDSaxRr8T5eemCuNLqw1KOExz/AFBj2O4cutXztAHyebFcmurdB8P42pQ6ouRm4MBWR5P7vySWkKKPvR7B21ZDC+R7c9BfF8OS+fn6tFledjZRCmRYyqyqyqVcoRwOQOOxAq+vcfVsPT9b03KjgmzNOTGaPE+oj2H1Rsj/AIenZ/6V+enSsF0sGvwzPofmZWFnxv8ASJE8cflSfq7XtSSaolQbAod/euRWnSvBltHnw+fjln/6IOGXzG28ECqal7D4FHq7U3wDMxjSOOFjbbIwWRKWlRueCbvueOODXQzPww+bOcZkjUKGSMsELtz/AMAkmquu19ZZQ0m7NOBoZDxSTZL4Uxdy2+iEQBdhqwd5JYUa+0n8HTkeGNUwYsaU4zZaZTt5RgQsGqj7Dswa+3z7g9OUc+itpMa4mTIuThY6ETTKJCYww3EEcUb5qjRB/PWeeSZsaNHg1PNllViHCbCB32n7q4218A9c0/VuLar8D0+hRg1nK0bXsPOgyH8uNwGpaMVsQUYEd+Bfa+juV/aGdQ1Z9Rh0/Bw5GVU3ld0koF3ub39qsfHfv0J17UMnTdU17DxYsZvqpSQJVBYo9OQORzRA29+TQvq3w5r+BpWkPAYfKTKLbqHmFRuJ2ixZAHF83+/bojOoKUfJOS7cjcthXGy4dRfG06B5U3kyZOI8QAJAVt3qPF03ANmz2ojogmvQaTqZ0WTGGbpRYPLCzb9rfduQ/wADjk1QA23xd9BtFxsOLEfU8gy7fPYY+UysiTLtoBnIoj1EUCD6W/kG1LBjj1PTzgpNKuQ28CQrIVIILE7V+OSCOOT+OjGSung0orraMfisnJ1SeSJQsYmkVXKtvlAIp2+SRXsPzZvqdb/7QMXFY6fk+HsDIiglV/MQsWTcCBak0f3Ha+3U6tHrROTaeTjHx8aXWMI48P0uJMqtJ98iPtFtYNnniwe1+w66zs3Oyp8fHwZch8inSWL0qVNkrsqqsVx/Loj4Vw11Pw62PNuAJJWQctd1x7393HvyPfocmnZEQ35mdAkqqyxxo3qTnvwPtILHjk8dQTuWRuOadr6CvgXR8rInx451GMuUkg8xrZ6Q8ll+bJr5/wB/fG8WZojxxuw89XLRSKBRQA+pbHaq/brVoWt5mlaji52UYpsBxKgQExhALAJJvuT+TfxfW/x34kOToy4p0/G8jIYrul3SlOPuQ2Np7cgdc8o8b5U5fKztXLyx4JRj8aEObT/KeKDMyJDnZCB2j3KojDC13ux70QT8WOb46GPAWABSyK5v/n46YtR1rF1Dy55dMRs9YljaZpSUYqAAxjqiaHzXzY46GYsEk80UUCb5JHCqo7kk9uuw8vzg26ZPk6drGn4EskU6QtviEZDIAVLcN7/d37dOPhfDbH8RedvLA4DB2jkD7GMinaOwqgK5556WvEeJjYUsWQMre8RZdmzhdwYqRze0txXcf161/wBnGdGNTy/r8g+UcfatPsUWwJ9+5CBfnn8dIkpZOyU38foel+giyBCcgCVTuCsRf2sO26+xPH4H8sPi9VwfDr5Rklkx90JMkTCNwpdfe7F7SL/fofqD5basZEeKeWN1sRyqglHpL2tkkGiKPHz1q17UIo/AsYzmx58lYYN8bz7qlAbuUNkgn5+LPSRjG7DNSjQp50unaj5DzZIhxYGV8WKNFsAUSpXmgeRyTzRPBs5c3XMDITUqifGlnjAEZIouHB3FQKFAfz3N+3S25jOWrYxMb8LtZvcD7hQFf9+tGQdNl0yCWQSJlKp3PHGPWxY3u5HAFc1fNe3VVBC3J3Rr8NR4KzLkZck6tHI26JIy4PptRYrknsPcjoZlu+UTmY+OqrDSSOiBaJPBI/8A3brZoUqGeKPInZokffGAdtkV3JPHb+dDov8A3lp0cWTj5sUGTLkkNJJJAC6tQFqeyn8ijfv1nh2KsxoxaIkWpNOM76iWDFw3cr5wHc9rP+ZmauSeevF+rwcfBO5Qh/VgQ0SgVvS1e1m6+eesemyyabmSRxjewba1sVWQA+kEfBIB/Y9THxTk6qiP5mNBuBmkdWKxKTW4/AJNf/PRlHywRlSpbDeP4eztUz9NxWKmPVS7idFYiHvuJXjtwePmu/WPU9OytLzs3RNRVRmpLHvcNuIQWdynjja3vXf+Q06Vm5uj65p0zJJGImAh3yEwsrGiQTxXqPIPv01+M8BdUy4czy6zchVgUxSIyMBZJL+9ew4NV0G1GKGgm5ALD1zE03xEskDu+KY5P02YllO0kgE9rofv0Z07xbnaimP5kJkjk3hxYZotppt+08CjxYBJB46QcoYcay4eQZYciCT0KEU23YqXJ9KgD89+mfwnjCbQNRz0y5cdfshhjjUjcossVJFknaByasmq7c3JwccottbKOTUkjzxDHj67rXlplR45EAVXKm2kvhWHcUQPawB/Me6R4ez8bXGl1nSkmwkqRIZP1klLcLto+qzZ9uxB7V1TGMrV44JIMKZ9SxYWdpY0IJGzkvQ7XQ7+54ro7pedi5+i400uVIi/TAAB+zAUxb5HcGh7d/boqL4eNR+sGbU5uirxDmSYs0X0+PjHTGZPpcaJC8TSjcrIjAbQVYnjn7hQAHV/h3U9InwMrEyMhcZ1d5DIOInNgCv4gASQP617ADrUcupYSY+jQBokCqcWBi4YqPSwX2NAix3s9BMGYDNMsUbPHHIsm3ZdAMLLV7ciz+R89dEa5Ffkg4uD6+Bn1nPXJWIxZNLvdnkALB3NXRPsAFFdTpU8RZv12VHlJm08qAuhJpSABx+KHY/H8up0FHBRtJ1Qw+C3m06eXDyH+xVIRmvbfNjnsbB/p1t8X6ZBPjyZkdrOFu/4e/IIr8jm+AfcLwpYmrSwajI0TjI9IBO0jcoqq+P/AKPTTqerjFhWHLxZAsyko4IO1q7Mp52kGj8gnjqUk1K0cvLBwn3jlATA8zTfEONjTZOPCIUKF5ovNhoxs1yL/EPVz8d/bpyx8PTc+LcNN8N50Jc3kR60+MHcgFqjN7e/YcDpXwfpIJoNYjz5YcgTrtZBvMUFU1qeG+6iCOdo+ejUfiTFlnkxJcqLXpI8eU4sEumxQY/msBzz6iRXwPi+rxaaso23o3T6Jo68DQ9AA7bV8TEOf2vj+vS34g0zC0FoXfG1XGkmDeXi5IjdGFfck6GnAscVfP8AXrK8VvDgyfS6bovmu2x4W0VAwFfNle/A4J4B6Vs7NmzswS5OFBjbRzFjxLCCe97fbuO3eh0XTQEqdhKYI+lkzKCnZYbsoCbFH/Tt1o8K6iYcY6ZNCEiEpYvS2+7grY/BHufft1xp+gZmpaWZn1DDiWQVFExYkm65oUvY/PWDw9aeI8DFjx1emCZCnmyAd54+Bdf+0dL/ADpMu+Zz6p+D6BJoeoakySqAkmFMsscpIiWbtfzttQffvfS94gjTH0ibTsdIJc3IyPqJFxUZl3E220HmgKHPW7WvF2dhyZWAcdo8RV8tZUf1q3HIPb37ewI56F+DsuXB1iTXIclD9FHt3TpdlzQ4u77nj49h1OKpWZpyZxpWoYWHoiYc0amRpHbIjZV2yc8DkWDVc+3cc9A4/qIcZVjY+dI5TytvDJ/7vfm7B/fp68XT654u0rG1EaOodJVWLIjh2+crggEliSFDLxZrmx7dAp8LHgdo0x5RkB7JlcnYw9hRqrHfn2r26sq+ybbWDBpuEfOGBPkjEmYFir8KRRI7ex7gj/thzMfMgXzjgTIjMVSQxkBufY1R7jojqWa+TBiyOiPNjt+mrrYAvkftY6afE+bphwccx4aZ0vlCMKd25yQBwFPHt2/A+Ok0x0u0QBpcUOE+DlZcY8+LIWWbzQChVjSg9x7X2si+9dbdUyIYTm5GNOuRHlQu7QSAFlG4kiuKBBBA+B811TieHZ558DSsHUsXKmWJ5slS+yPGe+V3H7yL52g83/LNr+lZ3hrKiiyRAY5gSkkEm5JB+/B9xwR8dK95CpKvabn1rCzfBOkYMJiOfp8wfb5dBSGY8sfZhX9B12+PPm5uLklMeMk7biFEX2cngGxdNXuPk9V4WmnUNMTH0mFFgCRjMZXqn9ZV27XwD8kV+emGHR8fARsHJ1EiZIAcWaJQwCqCG3KfusE0Pzx0s5LQ0YuObBXiPT9Pyl0zGyBkNNDIWkbdzIrDngA7fUEANe5H7KM6yadIYInjH6pDorEFjdVz9vav5nt0dEWfBDLrAdiVLqZFYnch4LNxRH+xAI7X0Kz3WQw6jkxCOQSeXvH/AKh23f7ihz+fx03EqjsXk3oYTE+kZWFn6OzOzxFZopJASSVB9NgULB4/y/kdeeCdb0TGwJsXVY4SW3RKZWZNwJBPN1wRzx7/AMul7AbIlmaeBWljxIDJIikARxrwSeR7cX3NgDnojmZ+Nm5mPp+NkeTHIChRI/MWPgkdqJJ/r+em6ussHZXaRt8NY+NJ4s1HGwckw4UCP61VX5tQO5IIvjkngfJ6C6Zpsuqa1BFjI0aSufqxv2oiD7iWPYEXwe57X26JeE48fMmj0HAw9mW2X5k2azhZpEB27VQikrduIs9iearrb43GiaVm5GkaImQkaAJJPG/paUD13f3fwg0RzfwL1OLsZdXBW8i3440l9I1cwZcMUatZhaKtrpfHI4Ncj54/bqdU6pqBy/Jin3VjL5aiYkt7Wff/ALV1OnjHBGUsliaY8GitlySPHlJIQ8UqhSqFfSaPqsmu/cEdDPqsmPLR8ppGEpDOHPMl9z+/WjOxIsXFWeHIMwcbdrRkBiAC1H8WOeqxn4DYKpLhtJkhdokMxVBxW6h3I4r2+b6CyaSWmdZ+ZlZEjyPJJFDLZRdpUV7fvx789fQ8rwxpC6TPrGPqkWRmCG8iGyF5AJ2kGwSvYmrDH36Tp0hyIYIct3jkCLsROVSwK4J7+xAr36OZfh559dwsXMygskilRFvAd9rFSQardtQEKfcgfPSrQ1KOhTTJiijy/KkL+Yuxf0xQs/78d+iPhzRczWYJcagsO5W852AVTRoAke5q+a456B5WLNj5MyKJJIoJGUOV2k0SLr27dvbo3B4ozX0+CF8x2bHQKgmIKgDgAHv2AHv/AKdFqlgKbbyNelQwIoi1RJMaLEQIY3J2qy0rMedzHtx6V57mqITWtBX++3zNPyFk0/KZUWaEKmx2NMjrfp+T7c380Vkil1OJZIo1nRNLSSd/O2+RtsWxJ47AV3IT4HWLw/iT5Om5keJmoU+pt5Q2wPGqGym4rfJ/p/Tqb5JRQ3SLZamJ/wBK8uqRK2OIuZnTc0sYFJtIscgby189geAAAMePhNNiw5Hn4mUUttlOVv7exojnle9/y6ZNI0TNz2EubkSR4+nlo5SswCPGotdpo2th/wCo7X0COdhxTrNHhxwlZA6r6iFNHg2bvnuKv8H7X43bYk0k7Qa1HxJm4py5sHVKgRf/AOWWNSWPY7QoG0e57LwTzY6VDlvqOY2ZlvsUn1BeLFcCv5d+n7H1HITGZdMwoJMdk8yTFx4yY9p+6zZ/Nsf69ulOLR8edcSfCfvKGMTgMH2nkKK5ACk839wHPTR6pYNPu3TVBCbVcObBzJmxyoyiEmkKAgsFFX7g8brFE89/aeHpMLBwyJ1MjyQbWZmA4Ptx2HP/AD8dGFm06GLDgeDDbCz02yR+WoAY8gqR9t+oA8EUPjpP09sKLPzsXOdpYoZPLjkBoBQx9u355479up4ackO7dRZtOl4s0WLkYDvC2P5ZEt0GN+m3ugxbtVfaeOON3iyCsTHzs94ZH3vEyLKTGpvnabpubBIv7ffv0rZ04P6UUzSRpNS88N3AYDt/3691CKOLUJEzw7ZMR2MpYUSPbplDTbBKVaH3wNpf12mO/wDfQxcVshXMMEQeQsoHEhNUBXbse/aug3iX6jDy5cf6iOVoWEUhiXYjs1kj2sC+eOST7V1j0jPw8TCQ5EjKhlbZHjErMRS3RBFLZPc97/kL1XOEmfLMYSuNOys0CyEnYKFbzzfH3fPWq3bBdKk9hXMziDBNjaVLBiHZ+jIWMDEewNAsp77Sfc9x0eyM/T87TUwMifHTFyEVlk9A8t6vsOVYexN3zdWR16mXNkeaMFmkldS4iG8Nwd24gngVyb4H46Rc1frsmDJWFt2S1MsY5JvuO/Ne3SJd39FJvqs5GfRNDkycLM0qTNjwzJOTmZMqcLDHRSuRe52Bq/bvx1zjaRN4RxdX1LIMGQUAxcaSNgVbfVuL55Wx7n7h+es2JjapNkCJJGeMRlgBLblVHYd/YDp403Tpo9HO8GVoSsrRyHeCRZ9PzXH7m6quW5OWEYpPZKPHJyvwLWh4HiLHx8nXtMiixMiZPLXGC/rSLRtlH8J5HFWfb2sXj4E0sGDq+dFJ9LLJ5cIAIWt1epv4bN9/z/JjytVyJ8kyNMbhH6aoVPut8E3fB+eD7dKGRrGpvgPiu8Bjdm8ySOtzAtuoke11/Ku3SxnKSov/ACz2eSvXNIKtHk4q5PlTs5VZV5FVzZNkG+O/Fcnv1Opq2otlxwO8cUr25LCqHYVz+xP8+p10JYOaXJC9Ax9QmkkRmWMCBNkaAelQKHb+ZP789YlILhiosn89TqdZC+BiwqmwMLMmXfOudEgZiSNl/bV1X+v56P8AinO8zXhljGhjmizVlVo9w9TupN+rnkf6/tU6nS+B3sUZsqTI12YygFZMliy80bbt1t1KOHGzWEMEahHCqOTwVB9z1Op1ghCDWZ4vC+rIkcIM4SNmprC7qoc/Dt/XoKNXyYJ8V8dUi8pPLULuI+/k0SeTXPU6nS1gC+RNW1DJnlMbyEI8rSMq8BnNeoj556x40v8A4hCjIrR+agZGJpxYsHm/x1Op08VgWexy8U63lTZuRCixwQpGrCOHcqlqvcRfJ7AewAoAc9JsmdO4UlqI7EWKsG+p1OqJe1it5Q46NlhdIw5Pp4TMq0JvUHr4sHtQA/bpS1DVMzLzppJ5mZpWKyc1uXfYU/gECvjqdTqaCylJPJBKopst91mqPt1JcqXUsybJyTcklu1E/wAh+3U6nW8hei/Hbzhclkxxek7iPf8A+z/XrdqsUMEGm5WPCsUjx7npmIJq/cnqdTreQ+GWxavkxaWuFEI0ikZpJSF9UtMaDHuVFXXzZ65g1bLhlRYH8pC7HahIFlWv3/n1Op0y2Tk3SGbwdqAxEfIiwsXzJFCksGNKTW0ert/qfe+qY9ZmytaaLLhinhWwsbPIFB/xelhZ/e+p1Ooc6Votwt5F3JyGXKnSNVSMSyBUW6UXxVm+L+fbm+tPgiWI+I/Mmw8bIVEkKxTIWQHsOL9r6nU6KRW3QweLzg5mRDM2kYMUhsMYBJGG4WrAav8ATqdTqdMtEKP/2Q=="/>
          <p:cNvSpPr>
            <a:spLocks noChangeAspect="1" noChangeArrowheads="1"/>
          </p:cNvSpPr>
          <p:nvPr/>
        </p:nvSpPr>
        <p:spPr bwMode="auto">
          <a:xfrm>
            <a:off x="134938" y="-538163"/>
            <a:ext cx="16383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247776"/>
            <a:ext cx="8763000" cy="51054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marL="914400" lvl="1" indent="-457200" algn="just" rtl="1">
              <a:lnSpc>
                <a:spcPts val="2900"/>
              </a:lnSpc>
              <a:buClr>
                <a:srgbClr val="4F81BD">
                  <a:lumMod val="75000"/>
                </a:srgbClr>
              </a:buClr>
              <a:buFont typeface="+mj-lt"/>
              <a:buAutoNum type="arabicPeriod"/>
            </a:pPr>
            <a:r>
              <a:rPr lang="he-IL" sz="23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מדיניות כלכלית אחראית ועקבית </a:t>
            </a:r>
            <a:r>
              <a:rPr lang="he-IL" sz="22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מאז 1985:  </a:t>
            </a:r>
            <a:endParaRPr lang="en-US" sz="2200" dirty="0" smtClean="0">
              <a:solidFill>
                <a:srgbClr val="4F81BD">
                  <a:lumMod val="75000"/>
                </a:srgbClr>
              </a:solidFill>
              <a:cs typeface="Tahoma"/>
            </a:endParaRPr>
          </a:p>
          <a:p>
            <a:pPr marL="1257300" lvl="2" indent="-342900" algn="just" rtl="1">
              <a:lnSpc>
                <a:spcPts val="2900"/>
              </a:lnSpc>
              <a:buClr>
                <a:srgbClr val="4F81BD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he-IL" sz="22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משמעת פיסקאלית </a:t>
            </a:r>
            <a:r>
              <a:rPr lang="he-IL" sz="2200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הדוקה </a:t>
            </a:r>
            <a:r>
              <a:rPr lang="he-IL" b="0" i="1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על אף הפוליטיקאים </a:t>
            </a:r>
            <a:r>
              <a:rPr lang="he-IL" sz="1800" i="1" dirty="0" smtClean="0">
                <a:solidFill>
                  <a:srgbClr val="FF0000"/>
                </a:solidFill>
                <a:cs typeface="Tahoma"/>
              </a:rPr>
              <a:t>(</a:t>
            </a:r>
            <a:r>
              <a:rPr lang="he-IL" i="1" dirty="0" smtClean="0">
                <a:solidFill>
                  <a:srgbClr val="FF0000"/>
                </a:solidFill>
                <a:cs typeface="Tahoma"/>
              </a:rPr>
              <a:t>אבל...)</a:t>
            </a:r>
            <a:endParaRPr lang="he-IL" sz="2100" i="1" dirty="0" smtClean="0">
              <a:solidFill>
                <a:srgbClr val="FF0000"/>
              </a:solidFill>
              <a:cs typeface="Tahoma"/>
            </a:endParaRPr>
          </a:p>
          <a:p>
            <a:pPr marL="1257300" lvl="2" indent="-342900" algn="just" rtl="1">
              <a:lnSpc>
                <a:spcPts val="2900"/>
              </a:lnSpc>
              <a:buClr>
                <a:srgbClr val="4F81BD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he-IL" sz="22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פתיחה וליברליזציה </a:t>
            </a:r>
            <a:r>
              <a:rPr lang="he-IL" sz="2200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של המשק, </a:t>
            </a:r>
            <a:r>
              <a:rPr lang="he-IL" sz="22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רפורמות</a:t>
            </a:r>
          </a:p>
          <a:p>
            <a:pPr lvl="2" algn="just" rtl="1">
              <a:lnSpc>
                <a:spcPts val="2900"/>
              </a:lnSpc>
              <a:buClr>
                <a:srgbClr val="4F81BD">
                  <a:lumMod val="75000"/>
                </a:srgbClr>
              </a:buClr>
            </a:pPr>
            <a:endParaRPr lang="he-IL" sz="2200" dirty="0">
              <a:solidFill>
                <a:srgbClr val="4F81BD">
                  <a:lumMod val="75000"/>
                </a:srgbClr>
              </a:solidFill>
              <a:cs typeface="Tahoma"/>
            </a:endParaRPr>
          </a:p>
          <a:p>
            <a:pPr marL="914400" lvl="1" indent="-457200" algn="just" rtl="1">
              <a:lnSpc>
                <a:spcPts val="2900"/>
              </a:lnSpc>
              <a:buClr>
                <a:srgbClr val="4F81BD">
                  <a:lumMod val="75000"/>
                </a:srgbClr>
              </a:buClr>
              <a:buFont typeface="+mj-lt"/>
              <a:buAutoNum type="arabicPeriod"/>
            </a:pPr>
            <a:r>
              <a:rPr lang="he-IL" sz="2300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מינוף וטיפוח </a:t>
            </a:r>
            <a:r>
              <a:rPr lang="he-IL" sz="23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כישרון טכנולוגי-מדעי-יזמי </a:t>
            </a:r>
            <a:r>
              <a:rPr lang="he-IL" sz="2300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עצום, </a:t>
            </a:r>
          </a:p>
          <a:p>
            <a:pPr lvl="1" algn="just" rtl="1">
              <a:lnSpc>
                <a:spcPts val="2900"/>
              </a:lnSpc>
              <a:buClr>
                <a:srgbClr val="4F81BD">
                  <a:lumMod val="75000"/>
                </a:srgbClr>
              </a:buClr>
            </a:pPr>
            <a:r>
              <a:rPr lang="he-IL" sz="2300" dirty="0">
                <a:solidFill>
                  <a:srgbClr val="4F81BD">
                    <a:lumMod val="75000"/>
                  </a:srgbClr>
                </a:solidFill>
                <a:cs typeface="Tahoma"/>
              </a:rPr>
              <a:t>	</a:t>
            </a:r>
            <a:r>
              <a:rPr lang="he-IL" sz="23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		 + מדיניות תומכת: 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חוק המו"פ, המדען הראשי </a:t>
            </a:r>
          </a:p>
          <a:p>
            <a:pPr lvl="1" algn="just" rtl="1">
              <a:lnSpc>
                <a:spcPts val="2900"/>
              </a:lnSpc>
              <a:buClr>
                <a:srgbClr val="4F81BD">
                  <a:lumMod val="75000"/>
                </a:srgbClr>
              </a:buClr>
            </a:pPr>
            <a:r>
              <a:rPr lang="he-IL" sz="2300" dirty="0">
                <a:solidFill>
                  <a:srgbClr val="4F81BD">
                    <a:lumMod val="75000"/>
                  </a:srgbClr>
                </a:solidFill>
                <a:cs typeface="Tahoma"/>
              </a:rPr>
              <a:t>	</a:t>
            </a:r>
            <a:r>
              <a:rPr lang="he-IL" sz="23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			+ "מזל": </a:t>
            </a:r>
            <a:r>
              <a:rPr lang="he-IL" sz="2300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העלייה </a:t>
            </a:r>
            <a:r>
              <a:rPr lang="he-IL" sz="23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מברה"מ</a:t>
            </a:r>
          </a:p>
          <a:p>
            <a:pPr lvl="1" algn="just" rtl="1">
              <a:lnSpc>
                <a:spcPct val="150000"/>
              </a:lnSpc>
              <a:buClr>
                <a:srgbClr val="4F81BD">
                  <a:lumMod val="75000"/>
                </a:srgbClr>
              </a:buClr>
            </a:pPr>
            <a:r>
              <a:rPr lang="he-IL" sz="2200" b="0" dirty="0">
                <a:solidFill>
                  <a:srgbClr val="4F81BD">
                    <a:lumMod val="75000"/>
                  </a:srgbClr>
                </a:solidFill>
                <a:cs typeface="Tahoma"/>
              </a:rPr>
              <a:t>		</a:t>
            </a:r>
            <a:r>
              <a:rPr lang="he-IL" sz="2200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 </a:t>
            </a:r>
          </a:p>
          <a:p>
            <a:pPr lvl="1" algn="just" rtl="1">
              <a:lnSpc>
                <a:spcPct val="150000"/>
              </a:lnSpc>
              <a:buClr>
                <a:srgbClr val="4F81BD">
                  <a:lumMod val="75000"/>
                </a:srgbClr>
              </a:buClr>
            </a:pPr>
            <a:r>
              <a:rPr lang="he-IL" sz="2200" b="0" dirty="0">
                <a:solidFill>
                  <a:srgbClr val="4F81BD">
                    <a:lumMod val="75000"/>
                  </a:srgbClr>
                </a:solidFill>
                <a:cs typeface="Tahoma"/>
              </a:rPr>
              <a:t>	</a:t>
            </a:r>
            <a:r>
              <a:rPr lang="he-IL" sz="2200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	    	פריצת ההיי-טק, </a:t>
            </a:r>
            <a:r>
              <a:rPr lang="en-US" sz="2200" dirty="0">
                <a:solidFill>
                  <a:srgbClr val="4F81BD">
                    <a:lumMod val="75000"/>
                  </a:srgbClr>
                </a:solidFill>
                <a:cs typeface="Tahoma"/>
              </a:rPr>
              <a:t>“the Start-up Nation</a:t>
            </a:r>
            <a:r>
              <a:rPr lang="en-US" sz="22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”</a:t>
            </a:r>
            <a:endParaRPr lang="he-IL" sz="2200" dirty="0">
              <a:solidFill>
                <a:srgbClr val="4F81BD">
                  <a:lumMod val="75000"/>
                </a:srgbClr>
              </a:solidFill>
              <a:cs typeface="Tahoma"/>
            </a:endParaRPr>
          </a:p>
          <a:p>
            <a:pPr lvl="1" algn="just" rtl="1">
              <a:lnSpc>
                <a:spcPts val="2900"/>
              </a:lnSpc>
              <a:buClr>
                <a:srgbClr val="4F81BD">
                  <a:lumMod val="75000"/>
                </a:srgbClr>
              </a:buClr>
            </a:pPr>
            <a:endParaRPr lang="en-US" sz="2200" dirty="0">
              <a:solidFill>
                <a:srgbClr val="4F81BD">
                  <a:lumMod val="75000"/>
                </a:srgbClr>
              </a:solidFill>
              <a:cs typeface="Tahoma"/>
            </a:endParaRPr>
          </a:p>
          <a:p>
            <a:pPr lvl="1" algn="just" rtl="1">
              <a:lnSpc>
                <a:spcPts val="2900"/>
              </a:lnSpc>
              <a:buClr>
                <a:srgbClr val="4F81BD">
                  <a:lumMod val="75000"/>
                </a:srgbClr>
              </a:buClr>
            </a:pPr>
            <a:endParaRPr lang="en-US" sz="2200" b="0" dirty="0">
              <a:solidFill>
                <a:srgbClr val="4F81BD">
                  <a:lumMod val="75000"/>
                </a:srgbClr>
              </a:solidFill>
              <a:cs typeface="Tahoma"/>
            </a:endParaRPr>
          </a:p>
        </p:txBody>
      </p:sp>
      <p:sp>
        <p:nvSpPr>
          <p:cNvPr id="2" name="Curved Left Arrow 1"/>
          <p:cNvSpPr/>
          <p:nvPr/>
        </p:nvSpPr>
        <p:spPr>
          <a:xfrm rot="559012">
            <a:off x="6536808" y="3245780"/>
            <a:ext cx="632496" cy="13633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2555" y="4267199"/>
            <a:ext cx="5257800" cy="685799"/>
          </a:xfrm>
          <a:prstGeom prst="rect">
            <a:avLst/>
          </a:prstGeom>
          <a:solidFill>
            <a:srgbClr val="DCE6F2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EFD93B-8CD9-4702-804D-43C22753F671}" type="datetime1">
              <a:rPr lang="en-US" smtClean="0"/>
              <a:t>12/16/2019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13D1-3F19-4C67-99A6-C56CB284CD69}" type="slidenum">
              <a:rPr lang="he-IL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0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1524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14400" marR="0" lvl="1" indent="-457200" algn="r" defTabSz="914400" rtl="1" eaLnBrk="1" fontAlgn="base" latinLnBrk="0" hangingPunct="1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he-IL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הצלחה במאקרו כן, אבל... </a:t>
            </a:r>
          </a:p>
          <a:p>
            <a:pPr marL="914400" marR="0" lvl="1" indent="-457200" algn="r" defTabSz="914400" rtl="1" eaLnBrk="1" fontAlgn="base" latinLnBrk="0" hangingPunct="1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he-IL" sz="25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	</a:t>
            </a:r>
            <a:r>
              <a:rPr kumimoji="0" lang="he-IL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		</a:t>
            </a:r>
            <a:r>
              <a:rPr kumimoji="0" lang="he-I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     כישלון חברתי צורם   </a:t>
            </a:r>
            <a:endParaRPr kumimoji="0" lang="he-IL" sz="2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</p:txBody>
      </p:sp>
      <p:sp>
        <p:nvSpPr>
          <p:cNvPr id="2050" name="AutoShape 2" descr="data:image/jpg;base64,/9j/4AAQSkZJRgABAQAAAQABAAD/2wBDAAkGBwgHBgkIBwgKCgkLDRYPDQwMDRsUFRAWIB0iIiAdHx8kKDQsJCYxJx8fLT0tMTU3Ojo6Iys/RD84QzQ5Ojf/2wBDAQoKCg0MDRoPDxo3JR8lNzc3Nzc3Nzc3Nzc3Nzc3Nzc3Nzc3Nzc3Nzc3Nzc3Nzc3Nzc3Nzc3Nzc3Nzc3Nzc3Nzf/wAARCACEAMUDASIAAhEBAxEB/8QAGwAAAgMBAQEAAAAAAAAAAAAABQYAAwQCAQf/xAA7EAACAgEDAgUDAgMHAgcBAAABAgMRBAUSIQAxBhMiQVEUMmEjcUKBkQcVUmKhscEk8SUzQ3LR4fA0/8QAGQEAAwEBAQAAAAAAAAAAAAAAAQIDAAQF/8QAJBEAAgICAgEFAQEBAAAAAAAAAAECESExAxJBBCIyUWETceH/2gAMAwEAAhEDEQA/AF/H05Y1VJ9PklEUaBwqLW5qC+orfa29+Af369XT0WRcfIw1VbADxtYJIJrsxJN8UPjjgdX4rB4EVJ22NAruGn2lmXaoBbtdE1fBX3+CELTTY5yrkjjjY5AkhdgEMYPvwQbcXR54PFdcrTbxo6XFLZnl0XAgZUmYLI0TsqGP3B20Tt4PHv2B/PWGfGgiJVtPEi7hsljUKrA82Aa4AHbuOx56OrPAjPnS+XlDHk8hRLP6RtK1ZrsAeO/DHrZHDiFMjUJXx5MKFnldDtP3csoAHcG/jvz2J6CVqkHr12hXkwscIslRQK4VDHLFyB7E0O1g2fz7njrQuDiGFZdvnBQX9MIARbULZYer7gK/+etjSO2n/SJLGpYl4pGFlLC8qffjdxxY5sdX5UuRjyY6nKFnHVVV6bykILEMRwQDuN8gkVdi+ma/QJZyYW0c/S42SmOSs6MUHG7i+RxdbifbrltLiaG4ceIqtbx5dtH8dx73xR+PkDopjZ82DPQeSRI2IDhWbeCooseaFqoB9gDXz12M7B+txZsaJ4YpolEjbWbkek8LdepVvt2B9761foOqsDSaQsRBaKNQx/8AWhMYA4Fc12vuTX/OmbSf/LxliRmcK360GzcS3FEij3H4789rM5GRi5rx4uo5iQbYhNVFtxsjaaN0Apr24PeqAtsl83NMBmnUEMxZwXcBQW4+2uxFd+3N9ag1ZB4eklwPObDxomjRmbztqKRzbcqK9vxwb6xjSlaORwmI3lt5cnlgMADwGJ/J+D7dx0QXUI2dVnzp1xvLAm3Mz+T3BtQbJoj3rk/FDQ4GVmTYMciE48Cny4VAFijfDU55b3NGh3HBv6Mo1sELgYzStGq4iFLDIcbdRA/AN8iv69RtPwFkAdMZ1dyI2XHNOB2pRybJoniv9vZDh/RxiIyDKlZiy7htZdoYAAC91t7ngd+/RzI1TGkxYsHDjoxLEGMaXvYckDiv8Jv9uO/QyZwoFDR8GV/JixcSXJkLFDGCEIUtuquK4+f/AIHo0PBGNO+QginiUu8XlXs7UCKJFknvXH7UfMeZZ8iGCObdjhwXkVjtNllaue5sgf69a558jIycrFbLf6MOskl7kaauCR7kDbQsEEjtY6ybv8M40A48LT5NoJ2Pa3GYAWo1yOBfx3/06LZHhryI1qJgPcGBPXz3BIHzQ73RPbq+bzhHPDOgCwIjuXZSY99KrIeT7f0s9V6hFDivizHT3aQgWGSt/sVv9h7E0OTW3rW2BqmDpdOxIJWhcxNKUJCLGoN1Y7g37D9z1jjiwJI3Kvjq4Pp3RgBv5kfF/wD7jotklTnNPigo6ALUSqVVivO4e5qxyOwvkkg9xS4umpCzg5dFuIwJFT0kx7QK3KT3+ePYda2N1S2D5cPGiKf9XAiPbIHxgLUE8mrrsTz1H0vEeIukkNrQAEA5JIA71wbX+v46sii8uOYzTb8do22zIT6WsOAPYE7efx79q7xhEMx2ylaWdGEhmMih0NbjyzVyGNnjhTZ5ro70K1SMY03Bc/pTwPYtW8iuARd3zwD264Gkp5qBnxlUqCr+VYa+38PuOb7V0UfToxqGFI8kLI8ibs1CdrU3qLK32jbXcUODe3q3UMHBxdUjT1T48kgQztCHUdiOCSAQp4AHFEdPGNurH44Ke3QreIdOWNoW34xV9xUoK+Pagf8ATqdW659PvjZIqBLAeZIgYrxtJAa7I+ee3U6eqxY74I380adN3SRxzRGN4p9kdu28oWAVq9NLyfZSVr3sE6cvUTFK+mJtjgWGWFjKolZeysUNDcTtWvY1f56zQ6lqaabp2HDapjSRKUjlHmFTW4FdvCm7JNj8duvIM6TUYE0vLxRi50McojdVCFmegVdQtuCBwBxyD2BqTRNNNUy/EZ9Uw5tNbLbHmlceVE6ARyPx6DIaAclfRfeq7VXM0WRj7RqylhM7K0MtI29AfSdwBNHkk3V8WWI62ppMmLpeRkfRedNjSrEceYMY0VlF7rAJJ3AfFL2JJPQdwZpXTOmdRPsZst4yQGpgVUA7gOQASCfTzVEdLSD2VUW48s8yokWTGiWp9RA2gKNzNwe+3uPg0PYnsXTzNo+FFuebJmk86VdxswcBQUNVySbHbkWebF4YfJyEkiiEcBl2CNLb0EbgQSSF4LHvu78kDrvz8xNUGRm6jKJZ4pEaeCohER6UAKigSQh3D/EbqusmryZ3RxiZSIJMiPI8lHgmjjRZCA7UNq8mxVAA9ve6PFkC5ObqmLDLBLi+cCzGJjUh5bdS3RIHFkchj79VZumYDNAUiyPKf9GZoJXZVdBucqNu/jnnkGzxx1Ukcmmxg4O5Hhk2NJt8uRyLZWtuSCN1VQquflqwC6dmnOVcWYmNwSwVSg2qY2X0823sR2rm6BrnqrFhWeRYxiKvmpGUlHpR7bg7CPcAHjgigeOevDkrNp2TNlU5kh83cojSSVd33AfcbJJs7jbjk9FfCOj4IzQdU3vI77hF6iyxlSwaVewZjVKb4U/d0EnZnK1bO9QycbG0zUMfHkEglYCSTkiJiVJJAoWNwFCqB57dD/OyIA0kMm6bPuOV4YjuSMtukr08mqJ7N3HYg9ZfE2Ok2p6lJiFjh42QqozglkT7TyAAAzXwfgcc9ZDhZBx1jjkkkAQ+gyBaJ+xlUjdVAg9zfN11nSYUnLAaORiNFk+VpzzZMqEpvmIaKrpDVjggjnvVdzQsxZtVnxjh4o2Y+cxmlgkVUDFdo3AgVfHa+9cd7waSvnZj/WOZZJBJ5st1HETCW+7+I2tnjnnuexHCeXTtUifG80RvGZ386UBKKmz3UcHtQoeYTxYoPVmpLRMebShiRKReVEQ8n042qQGYeplNEcimIB7i+1e5MmHHNJHib4BuAKEOC0VAMLsj1EcV7q1+3WRMcazlq8TkIGMZdtyF423H8buRuHsN3b+E6crAMKSZsW9W4jniCtuILOELAiiAEsd+1UCOQ3SuivFx/wBW03koTVvqIZ8t2dlyZXmaJZtyq1g7b4II3Ajg8X+T0XXxEMSMTY8PmzwxSQxWpJkNJTc2260Y18AA810AyJ5IIESUZTRkK0chYANa8ENZFnnddCx8X1xI8C4aLFlZGMQfLQ5MiM27aCbAr0+tv4rG6iD7lbwSkvDNMGm5FYGHkEYzyjdHIDuLDZbiiKFsDV/P4FbNYxH0vIfCxpGmEyxtUs1ubUGmIWhypH8INn8nqvVtQlj1vFSDyyyQRtIwlDeVK5LNtrihQoE/Pv0XgfM0BJNSaZciLOjAaVK4JU1agg9+N1C7HYDo1bFzsXfNlaTHQyrwm2VVdgVcAL9pKkkbOwHHFG+2jTslFfNkkwptQxoolWUTbol8y7reP8PzxQBPsOuhiTRafkvqGKF+tpsctbqzoPSQSTd3xZ5Ju+bIzPzGbJjxM7NSOVclaVYgzG+RQ2KCp3FiD8VZvgId+Ub9YzHzHclQE85cZYnh3eXuXsLo8KQCbF9/2NahoOXhaIRJ+qFZjkLuHoXcbYH3pCb4qh2N9L+saUmNqi488ceVFKqS+TCCpAAraDz3Kmh2Hb5v6DrGdi5+jZMOPlRx5RxxIu6RVYN93PuDYI7d/brU0J2apnzbXdKyIMfFmWby45mcoIAWsUpsi6HLHsSOp1V4pzdRePAwpcmR2xIyDHHjR1FuCkAkcXt28e347dTqlIncgt4GMU5WDTogcnyiJHljDFgADtNhuavtXY9DNXmTAydWw0kRDJkOZ1a1jBVy22xZ5BoVtri679CCshzIZsIQTokcXErb28xQo2KQARYPvx39h0d1XC+ogxMj+755oRjsigMAysGFmQijVAi9x4HfoLQ7+Vo5x8yXExp8T6zI+nkaOV8iVBtlKqPUgoFtpFgdqNe4uQaNlsuNLDIuJNGf1j6vMLGt6kfHFCufzzxnzNTiGlYEJxceBlxGkh2zWwq6ajyJAwPB+4E0eei+FkZORiK2JFhhCCOAVUEHsF4I4AFcV+99U9LGLn74tr8JerlOHHcGk/0uwPDAi0rInfIZZCxrywKu6qj2UqaIWiebJ6w52h6pqORkzDKil3HzfI3BFLWDwppa9PzRu+OmLdqQhARcVtPYoZXF71Y7N/cjjcTRFmh2PWaDUcXD2nLkjj84EENIAVpjxV0ePz7fyCQlxtcnZP5Ovz8f6TU+bvBpqqz/AMAGJlZ2DKmlzPDGy5sMsspAdk3KC202RtpQL54bvVjpzfGZFSOaMyJRJaWMc/F1x/2/HSb4hzsczSjDXMbOyCn6bLuUqBtKEg3ZLE8nggDgnohoGl6pHgQ6rpiYKplExRRTO9yH4o2ALXsa7fHT8M6erOjkSlFK6YF1DTh/fwxcQxYiGKozJEGVBag33LDvVcigAPc7cmOTFxsnIycyIzx20RxlYLkAnupK8ULZa+SL562ZejNM75OsQJBOqu0xxskN6OKBAN1wCfUKPsb6BZWrZTtHjzxywyoDAEVlUSuSoAsjigeRdc37czmvdoaHx2e7vNjYpKrCfaHknBRXLJZYDdRBvbZAq7HJI6Iyw4A02dZ8+NdkImmdoXLCQ8bQG+6yQAbAIFUbbrNmamJFjlzMZUyMnFdJ5IwlNtsWdtFeQDfwRXIHVGYfKwNL/uxoY5pIw77BvWRgxb1jmgqbWohe5Nc9JWA9ndGDHcvj/SyzFArmUyBNsi0NrAJYG2gtewqr+Nccxkl83BjVciWOVYtrFwVZgDVA0eTat7MK572vqudqDS6eZC3lyjzEjFLOQS3meoGiC267F3zfXWPvxsXKz4s2CITlceOOdFtwEI3c+pKsEUp5A7cUcBUG1aQbxNOeDEjyMZJiE3qsaoVViWI4Y8USbA7c8lavoTjY82bi5QwcOJM10DsrRhdthiAAeRutVHsNwANKSDPhvUtSbCeDIijyokMDDz42lWJje6gCOQdh5sHuO/VPiI5OFqDZZxYlhOOrybkCeWw9IKgdiWIA4AG6yCLIZuXT2iKu2dg4kAq2Mk8M0kSwnzEC+YqsqSkkklWPuTwK9r4dF0DTJtJhklwwqCNcwLHIwBl2A7hzQ54JHz36S8Nc+HWPqHngGNj5BlmXzCfMST7DQHqAZTdDj34o9Godb1GfNgU4+NaxPD5EkgjjNtxXI7BQe/sw/HSqSTyFqT0YPFROzEWJvLfNhdpPKhHAUmq5JDE1dDn8XXTt4lLafoePNhYJmKSRDIjigVmeNaeQkVXBUE9IPi2SHK8zHxposXJ07zAmNCjEbaFsZNxFjmhQ9+T0yaJ4gXH8MGeXMjcwxuf15Rv3eWAwBZvkgA81u6pFpCyTaX2D/E/iWPL8iOWPfGbl8kFhKgAIU8n5PIoEURzyehmLDDqDrNKiyrklZmhhNSXsA+47q9VkgDmhfcDrvFz8KXxFNq8eASsvpyVy8fesaNx5htq3V3riiT89DNa0ySLVZcfDeEjHhWLzVXaZie17ibb/ADc+4se0nbeymlVBRdTefW8VZ84yz+ZEIpQVZStAsTQHO5hd1xde3TTqfhPUNVmwtRxminh8oM+JK+0MfVzVD2I/iHaq738+kljGTGVxQ8mPEzeSD6o2BYtusUCpu644X823af8A2gZ2nZum4s3kvjZUSllyYmjljcn25oo3cH4b/KbdVpk5p7QH8QeHNVw0x0m02WBQ0gjUSwlVTilAF1Vkn29XHbqdH/GWuZ2S2P5+NDEyySgKZQxItRdGqBo0LP5rqdMutAuQlPBh6Y2napkw4ubGx2HEaZi97fvYjiqBNWaJF9+uMvKnw3jigG9JCp8gTVGpoe3Iom+1cj+fRzwPDp02dLok3/VL9KsoCS+Ur8LYYKSSVs9+f+PoWn6Lp+nwsmJp2FisW+4RgkjjuTz7f7dBQbyPKUVhHxzSfqcjJgibFyBirEIMrycXzGaAEWOAbPA9VX0V0zVw+R/d2m4hnIJKvJloFKgkbvMehyartdjr64HAbjIbYjBhGhBUV7ce3f8Ar+3XyPXtG8ubM03S9PyjFhSK8pgDEuGYL6ufz2/b89OuWXC7iyMuOPMus1gK4/iaSTTPIOlZMEYmKSzzH0WOaWgS103Yew5+MePrk8OW76dLGGkxGlilYhbUAlrBIJ78D5HXq+bqeVIZ0zYHgfbGuQQDjRUFZTuPuaK2TyK56Xhh5eBl4y5SSn6gyv8AUxS+aDEQq0rL8WQ1DsepLkbUorUnb/0qvTxg1KtKgnkNPkZ0zYuLJII1L1tBeM0W4N7CPxza3z2PTzpua2RpGny4UHnwx3kAxwlgJTIQQdtAAA3tr2/HCDnRwpiQyY+ZPTqpkWNWRPSP4SAeTdXXcWau+jn9nmq4EOn6zp+qbsfGmHnY8JDbgB96x/xWV2Hg2efi+tx4dh5JWqDep5iZCTJNkRLkSKLhAYVI0bUALo3YoN359r6+faji4qYKeYZMnWlyQkuO6nzt3+EermjQ5Xij15hZWr5+LnDFgy86BpQ0Ujb5RSliEv2YBu4PHbsei+Lo+XmkPqeLIJI4VijjZgGmBAreAbtF3c3Zpfjl5ztggqQNzMaPxBmPkRzZhOxIpvMhNidrLC6G0br4IP8ApfXM+QMVHxXkWRMRVDoJL82qRgSQCCQaK/AI6zSzqsq6fgSTKJXkSdpiFIphVseAQoW6IHbrVk5eLIj5ixYn6EUbwJlfpyBlJAAZa8z7Qa+GI4sdJt0x6aj2PZcqV8OACKLEYlo5GkQ740BNKGJsrTBeOeADW0E+6STm4ixpHbzTrCPUCSkhUAENQ7qOaoHqrQcLW9ZmijXFyDhAuxmaIIhLAgtbd/fgd+BXHRXwb5TPDDhafJPLFkvGzOATHG5XllrhQe5JsdxVUdSbFc200ngYpNS1Pw/FPmPpGNjvkT7LmCqZCR33oRYoA9x9vuewPWNTk8UuJJFx1XFx1mVXAUjzUU7fz91gk3Y6Ia/pWfBo640+DD+oUDbZFZAwV7IINj5vivigR0kf3ky4q4/0/wCrHHDc8Y9cTLwCD2A5rj/fppJ1SE42m7GF9V8rM1FAY5VQhgrMTtA44/yiyRd1dcHr3w3o2bnNBlLlNE8ru7HIpvNj7Bl43Ed7JABqhxZIvBy54oRCmKVxXDs8kslLMwU3bfPoFf8AA6c9N1abVtGwc/ERMaSFGxt4kVFjALUPVwDRArk89LFIeV0mBcfHg0vUSYstEIQJk5Jem8xjywBP3GzwKFX1bosyTY+eYI44YdodDHX6pRwruCoApvMXgf4RY7dBNc1WJdQmgjxNNLNktJ5scKu7GgCu48c12Fj1Me9dZ8HWclvEMGRjmKAyuIp6i/RewN36YWvVto0Pg8c9DpYe+FgL6xlZUms4ceOXLSRmJlDcyqCTXP4JH7Cuhq44llSXMilxcOdHMUuwBIGQ2T/DuICkAHnkjk89GczTsrUzlYeNGk2eiCTFaJQhcobAXgEEgvxxyq/g9daDr0ObhmDUcjHxMnDjCSK+nuzUCAXNMOeeQQKJvrcMLQeblTlhaBGAMieBpYsgQRtHIZZJEZvMUCiQ5+5b2rz2od+3Ugz55cadpFlSLGki4TewCJyQ9/wkncLDUboCietWsS6lHAuMJIjiTxgKI3BULSvVXak8Hj/CehPijR9W0x8SKacyYEsQOHMv/lyo1HZxxuurH8+1HrK22ZuKivsO63nDNjhdcmcOXZpHSYAOxVLO3cK/pXU6WsiLfHHi5MkB+lLIjhR6hdmjZsWTXU6ZEnVhjweMDSsrQ8syNBkvKy5NN6QpUryP8wN/iuvp2Tr+k4TKmRnYaOQSA0wYn80tmvz+OvicT4Zy5gwU4gg4UxhSDwRfz7/P+1Oms7NUwsGTAFMMdoRkFOTGy2zEXQ9wP3ri+ipUjNXocsnxVhwQySIJZ/KYqUgQeojuFLsASOeO/wAX18+1TxFj63mZOZp0h02Ro1jk+oIO9gQRZBAFhfzXPV2kS4WVi5MMizZESKWSKDgSXsobe/Yua9ytGwa6Ttb004c88haOLHkHnYn+dd+0j2IIINg9qrpVJcntY7X88pYC+iazAzyw+Ip8mbHal3xNTKv8Vek++329u/br3UpIxly5Ecs+XpceVvhU8lnq6LAcdjzQsAGjRoNjJuSKFy2x2BLt6fge/t3/AHvrrLzpMTClwYZCrNMoZUsB1UNRPzybF/8AJ6KiloEptpZG7wbqebFpsj4+fPGs20/p2xQ7q29xxuYUO3Pt1o8RibUxpa5OTkLmPdZUzblRByx7biNrE/N/t0jaXqmoaLO82CFQT/bBLGJFfnuFIo8jgj9umuPXM+bVXx5ysAjVTEiYWwkMVDEgAdrv27fnnNULHOx1iWIaakOPFC8TvuU4+PujKj0g0COaHPxz1bjkJkM5QHbHuPpQH3Ja9xb2o/16E6PHJH4fx4Z8fECB5C+6bYo/UcWKINfH8vfqwaxhRebjx5ulF2RgYoZN7NwSwCg/6fkjj3lTK+Bcg1HEgnwzkxQyZhyzM8rkbdxoHchBDDbx3Hcdz0Q1J52ydPzJkxofJl/UEMVKAyWPuPe1ZTz7/mulXNfEEH90LMjY3mCRJ5ABJExVVI72e3btz+B19Bxzg6noAzI5MODfCBPMVIKuQLBPH8QPY8/Pt1VVTEmmmivDy8zRog8ifU4t7o7JkVbJtVcGyOwsgXfc8npTKSaVrbth5TRS58148iSq4hJIYW/cgKew71x11oZwteycbBlypcL6dB9XOP1EdQQoVVvtfF/HP79+GMzA0/xLqmj5+TG2noznz8eMSIWTjcim1q/ULBqv3uUYuNtDSaxRr8T5eemCuNLqw1KOExz/AFBj2O4cutXztAHyebFcmurdB8P42pQ6ouRm4MBWR5P7vySWkKKPvR7B21ZDC+R7c9BfF8OS+fn6tFledjZRCmRYyqyqyqVcoRwOQOOxAq+vcfVsPT9b03KjgmzNOTGaPE+oj2H1Rsj/AIenZ/6V+enSsF0sGvwzPofmZWFnxv8ASJE8cflSfq7XtSSaolQbAod/euRWnSvBltHnw+fjln/6IOGXzG28ECqal7D4FHq7U3wDMxjSOOFjbbIwWRKWlRueCbvueOODXQzPww+bOcZkjUKGSMsELtz/AMAkmquu19ZZQ0m7NOBoZDxSTZL4Uxdy2+iEQBdhqwd5JYUa+0n8HTkeGNUwYsaU4zZaZTt5RgQsGqj7Dswa+3z7g9OUc+itpMa4mTIuThY6ETTKJCYww3EEcUb5qjRB/PWeeSZsaNHg1PNllViHCbCB32n7q4218A9c0/VuLar8D0+hRg1nK0bXsPOgyH8uNwGpaMVsQUYEd+Bfa+juV/aGdQ1Z9Rh0/Bw5GVU3ld0koF3ub39qsfHfv0J17UMnTdU17DxYsZvqpSQJVBYo9OQORzRA29+TQvq3w5r+BpWkPAYfKTKLbqHmFRuJ2ixZAHF83+/bojOoKUfJOS7cjcthXGy4dRfG06B5U3kyZOI8QAJAVt3qPF03ANmz2ojogmvQaTqZ0WTGGbpRYPLCzb9rfduQ/wADjk1QA23xd9BtFxsOLEfU8gy7fPYY+UysiTLtoBnIoj1EUCD6W/kG1LBjj1PTzgpNKuQ28CQrIVIILE7V+OSCOOT+OjGSung0orraMfisnJ1SeSJQsYmkVXKtvlAIp2+SRXsPzZvqdb/7QMXFY6fk+HsDIiglV/MQsWTcCBak0f3Ha+3U6tHrROTaeTjHx8aXWMI48P0uJMqtJ98iPtFtYNnniwe1+w66zs3Oyp8fHwZch8inSWL0qVNkrsqqsVx/Loj4Vw11Pw62PNuAJJWQctd1x7393HvyPfocmnZEQ35mdAkqqyxxo3qTnvwPtILHjk8dQTuWRuOadr6CvgXR8rInx451GMuUkg8xrZ6Q8ll+bJr5/wB/fG8WZojxxuw89XLRSKBRQA+pbHaq/brVoWt5mlaji52UYpsBxKgQExhALAJJvuT+TfxfW/x34kOToy4p0/G8jIYrul3SlOPuQ2Np7cgdc8o8b5U5fKztXLyx4JRj8aEObT/KeKDMyJDnZCB2j3KojDC13ux70QT8WOb46GPAWABSyK5v/n46YtR1rF1Dy55dMRs9YljaZpSUYqAAxjqiaHzXzY46GYsEk80UUCb5JHCqo7kk9uuw8vzg26ZPk6drGn4EskU6QtviEZDIAVLcN7/d37dOPhfDbH8RedvLA4DB2jkD7GMinaOwqgK5556WvEeJjYUsWQMre8RZdmzhdwYqRze0txXcf161/wBnGdGNTy/r8g+UcfatPsUWwJ9+5CBfnn8dIkpZOyU38foel+giyBCcgCVTuCsRf2sO26+xPH4H8sPi9VwfDr5Rklkx90JMkTCNwpdfe7F7SL/fofqD5basZEeKeWN1sRyqglHpL2tkkGiKPHz1q17UIo/AsYzmx58lYYN8bz7qlAbuUNkgn5+LPSRjG7DNSjQp50unaj5DzZIhxYGV8WKNFsAUSpXmgeRyTzRPBs5c3XMDITUqifGlnjAEZIouHB3FQKFAfz3N+3S25jOWrYxMb8LtZvcD7hQFf9+tGQdNl0yCWQSJlKp3PHGPWxY3u5HAFc1fNe3VVBC3J3Rr8NR4KzLkZck6tHI26JIy4PptRYrknsPcjoZlu+UTmY+OqrDSSOiBaJPBI/8A3brZoUqGeKPInZokffGAdtkV3JPHb+dDov8A3lp0cWTj5sUGTLkkNJJJAC6tQFqeyn8ijfv1nh2KsxoxaIkWpNOM76iWDFw3cr5wHc9rP+ZmauSeevF+rwcfBO5Qh/VgQ0SgVvS1e1m6+eesemyyabmSRxjewba1sVWQA+kEfBIB/Y9THxTk6qiP5mNBuBmkdWKxKTW4/AJNf/PRlHywRlSpbDeP4eztUz9NxWKmPVS7idFYiHvuJXjtwePmu/WPU9OytLzs3RNRVRmpLHvcNuIQWdynjja3vXf+Q06Vm5uj65p0zJJGImAh3yEwsrGiQTxXqPIPv01+M8BdUy4czy6zchVgUxSIyMBZJL+9ew4NV0G1GKGgm5ALD1zE03xEskDu+KY5P02YllO0kgE9rofv0Z07xbnaimP5kJkjk3hxYZotppt+08CjxYBJB46QcoYcay4eQZYciCT0KEU23YqXJ9KgD89+mfwnjCbQNRz0y5cdfshhjjUjcossVJFknaByasmq7c3JwccottbKOTUkjzxDHj67rXlplR45EAVXKm2kvhWHcUQPawB/Me6R4ez8bXGl1nSkmwkqRIZP1klLcLto+qzZ9uxB7V1TGMrV44JIMKZ9SxYWdpY0IJGzkvQ7XQ7+54ro7pedi5+i400uVIi/TAAB+zAUxb5HcGh7d/boqL4eNR+sGbU5uirxDmSYs0X0+PjHTGZPpcaJC8TSjcrIjAbQVYnjn7hQAHV/h3U9InwMrEyMhcZ1d5DIOInNgCv4gASQP617ADrUcupYSY+jQBokCqcWBi4YqPSwX2NAix3s9BMGYDNMsUbPHHIsm3ZdAMLLV7ciz+R89dEa5Ffkg4uD6+Bn1nPXJWIxZNLvdnkALB3NXRPsAFFdTpU8RZv12VHlJm08qAuhJpSABx+KHY/H8up0FHBRtJ1Qw+C3m06eXDyH+xVIRmvbfNjnsbB/p1t8X6ZBPjyZkdrOFu/4e/IIr8jm+AfcLwpYmrSwajI0TjI9IBO0jcoqq+P/AKPTTqerjFhWHLxZAsyko4IO1q7Mp52kGj8gnjqUk1K0cvLBwn3jlATA8zTfEONjTZOPCIUKF5ovNhoxs1yL/EPVz8d/bpyx8PTc+LcNN8N50Jc3kR60+MHcgFqjN7e/YcDpXwfpIJoNYjz5YcgTrtZBvMUFU1qeG+6iCOdo+ejUfiTFlnkxJcqLXpI8eU4sEumxQY/msBzz6iRXwPi+rxaaso23o3T6Jo68DQ9AA7bV8TEOf2vj+vS34g0zC0FoXfG1XGkmDeXi5IjdGFfck6GnAscVfP8AXrK8VvDgyfS6bovmu2x4W0VAwFfNle/A4J4B6Vs7NmzswS5OFBjbRzFjxLCCe97fbuO3eh0XTQEqdhKYI+lkzKCnZYbsoCbFH/Tt1o8K6iYcY6ZNCEiEpYvS2+7grY/BHufft1xp+gZmpaWZn1DDiWQVFExYkm65oUvY/PWDw9aeI8DFjx1emCZCnmyAd54+Bdf+0dL/ADpMu+Zz6p+D6BJoeoakySqAkmFMsscpIiWbtfzttQffvfS94gjTH0ibTsdIJc3IyPqJFxUZl3E220HmgKHPW7WvF2dhyZWAcdo8RV8tZUf1q3HIPb37ewI56F+DsuXB1iTXIclD9FHt3TpdlzQ4u77nj49h1OKpWZpyZxpWoYWHoiYc0amRpHbIjZV2yc8DkWDVc+3cc9A4/qIcZVjY+dI5TytvDJ/7vfm7B/fp68XT654u0rG1EaOodJVWLIjh2+crggEliSFDLxZrmx7dAp8LHgdo0x5RkB7JlcnYw9hRqrHfn2r26sq+ybbWDBpuEfOGBPkjEmYFir8KRRI7ex7gj/thzMfMgXzjgTIjMVSQxkBufY1R7jojqWa+TBiyOiPNjt+mrrYAvkftY6afE+bphwccx4aZ0vlCMKd25yQBwFPHt2/A+Ok0x0u0QBpcUOE+DlZcY8+LIWWbzQChVjSg9x7X2si+9dbdUyIYTm5GNOuRHlQu7QSAFlG4kiuKBBBA+B811TieHZ558DSsHUsXKmWJ5slS+yPGe+V3H7yL52g83/LNr+lZ3hrKiiyRAY5gSkkEm5JB+/B9xwR8dK95CpKvabn1rCzfBOkYMJiOfp8wfb5dBSGY8sfZhX9B12+PPm5uLklMeMk7biFEX2cngGxdNXuPk9V4WmnUNMTH0mFFgCRjMZXqn9ZV27XwD8kV+emGHR8fARsHJ1EiZIAcWaJQwCqCG3KfusE0Pzx0s5LQ0YuObBXiPT9Pyl0zGyBkNNDIWkbdzIrDngA7fUEANe5H7KM6yadIYInjH6pDorEFjdVz9vav5nt0dEWfBDLrAdiVLqZFYnch4LNxRH+xAI7X0Kz3WQw6jkxCOQSeXvH/AKh23f7ihz+fx03EqjsXk3oYTE+kZWFn6OzOzxFZopJASSVB9NgULB4/y/kdeeCdb0TGwJsXVY4SW3RKZWZNwJBPN1wRzx7/AMul7AbIlmaeBWljxIDJIikARxrwSeR7cX3NgDnojmZ+Nm5mPp+NkeTHIChRI/MWPgkdqJJ/r+em6ussHZXaRt8NY+NJ4s1HGwckw4UCP61VX5tQO5IIvjkngfJ6C6Zpsuqa1BFjI0aSufqxv2oiD7iWPYEXwe57X26JeE48fMmj0HAw9mW2X5k2azhZpEB27VQikrduIs9iearrb43GiaVm5GkaImQkaAJJPG/paUD13f3fwg0RzfwL1OLsZdXBW8i3440l9I1cwZcMUatZhaKtrpfHI4Ncj54/bqdU6pqBy/Jin3VjL5aiYkt7Wff/ALV1OnjHBGUsliaY8GitlySPHlJIQ8UqhSqFfSaPqsmu/cEdDPqsmPLR8ppGEpDOHPMl9z+/WjOxIsXFWeHIMwcbdrRkBiAC1H8WOeqxn4DYKpLhtJkhdokMxVBxW6h3I4r2+b6CyaSWmdZ+ZlZEjyPJJFDLZRdpUV7fvx789fQ8rwxpC6TPrGPqkWRmCG8iGyF5AJ2kGwSvYmrDH36Tp0hyIYIct3jkCLsROVSwK4J7+xAr36OZfh559dwsXMygskilRFvAd9rFSQardtQEKfcgfPSrQ1KOhTTJiijy/KkL+Yuxf0xQs/78d+iPhzRczWYJcagsO5W852AVTRoAke5q+a456B5WLNj5MyKJJIoJGUOV2k0SLr27dvbo3B4ozX0+CF8x2bHQKgmIKgDgAHv2AHv/AKdFqlgKbbyNelQwIoi1RJMaLEQIY3J2qy0rMedzHtx6V57mqITWtBX++3zNPyFk0/KZUWaEKmx2NMjrfp+T7c380Vkil1OJZIo1nRNLSSd/O2+RtsWxJ47AV3IT4HWLw/iT5Om5keJmoU+pt5Q2wPGqGym4rfJ/p/Tqb5JRQ3SLZamJ/wBK8uqRK2OIuZnTc0sYFJtIscgby189geAAAMePhNNiw5Hn4mUUttlOVv7exojnle9/y6ZNI0TNz2EubkSR4+nlo5SswCPGotdpo2th/wCo7X0COdhxTrNHhxwlZA6r6iFNHg2bvnuKv8H7X43bYk0k7Qa1HxJm4py5sHVKgRf/AOWWNSWPY7QoG0e57LwTzY6VDlvqOY2ZlvsUn1BeLFcCv5d+n7H1HITGZdMwoJMdk8yTFx4yY9p+6zZ/Nsf69ulOLR8edcSfCfvKGMTgMH2nkKK5ACk839wHPTR6pYNPu3TVBCbVcObBzJmxyoyiEmkKAgsFFX7g8brFE89/aeHpMLBwyJ1MjyQbWZmA4Ptx2HP/AD8dGFm06GLDgeDDbCz02yR+WoAY8gqR9t+oA8EUPjpP09sKLPzsXOdpYoZPLjkBoBQx9u355479up4ackO7dRZtOl4s0WLkYDvC2P5ZEt0GN+m3ugxbtVfaeOON3iyCsTHzs94ZH3vEyLKTGpvnabpubBIv7ffv0rZ04P6UUzSRpNS88N3AYDt/3691CKOLUJEzw7ZMR2MpYUSPbplDTbBKVaH3wNpf12mO/wDfQxcVshXMMEQeQsoHEhNUBXbse/aug3iX6jDy5cf6iOVoWEUhiXYjs1kj2sC+eOST7V1j0jPw8TCQ5EjKhlbZHjErMRS3RBFLZPc97/kL1XOEmfLMYSuNOys0CyEnYKFbzzfH3fPWq3bBdKk9hXMziDBNjaVLBiHZ+jIWMDEewNAsp77Sfc9x0eyM/T87TUwMifHTFyEVlk9A8t6vsOVYexN3zdWR16mXNkeaMFmkldS4iG8Nwd24gngVyb4H46Rc1frsmDJWFt2S1MsY5JvuO/Ne3SJd39FJvqs5GfRNDkycLM0qTNjwzJOTmZMqcLDHRSuRe52Bq/bvx1zjaRN4RxdX1LIMGQUAxcaSNgVbfVuL55Wx7n7h+es2JjapNkCJJGeMRlgBLblVHYd/YDp403Tpo9HO8GVoSsrRyHeCRZ9PzXH7m6quW5OWEYpPZKPHJyvwLWh4HiLHx8nXtMiixMiZPLXGC/rSLRtlH8J5HFWfb2sXj4E0sGDq+dFJ9LLJ5cIAIWt1epv4bN9/z/JjytVyJ8kyNMbhH6aoVPut8E3fB+eD7dKGRrGpvgPiu8Bjdm8ySOtzAtuoke11/Ku3SxnKSov/ACz2eSvXNIKtHk4q5PlTs5VZV5FVzZNkG+O/Fcnv1Opq2otlxwO8cUr25LCqHYVz+xP8+p10JYOaXJC9Ax9QmkkRmWMCBNkaAelQKHb+ZP789YlILhiosn89TqdZC+BiwqmwMLMmXfOudEgZiSNl/bV1X+v56P8AinO8zXhljGhjmizVlVo9w9TupN+rnkf6/tU6nS+B3sUZsqTI12YygFZMliy80bbt1t1KOHGzWEMEahHCqOTwVB9z1Op1ghCDWZ4vC+rIkcIM4SNmprC7qoc/Dt/XoKNXyYJ8V8dUi8pPLULuI+/k0SeTXPU6nS1gC+RNW1DJnlMbyEI8rSMq8BnNeoj556x40v8A4hCjIrR+agZGJpxYsHm/x1Op08VgWexy8U63lTZuRCixwQpGrCOHcqlqvcRfJ7AewAoAc9JsmdO4UlqI7EWKsG+p1OqJe1it5Q46NlhdIw5Pp4TMq0JvUHr4sHtQA/bpS1DVMzLzppJ5mZpWKyc1uXfYU/gECvjqdTqaCylJPJBKopst91mqPt1JcqXUsybJyTcklu1E/wAh+3U6nW8hei/Hbzhclkxxek7iPf8A+z/XrdqsUMEGm5WPCsUjx7npmIJq/cnqdTreQ+GWxavkxaWuFEI0ikZpJSF9UtMaDHuVFXXzZ65g1bLhlRYH8pC7HahIFlWv3/n1Op0y2Tk3SGbwdqAxEfIiwsXzJFCksGNKTW0ert/qfe+qY9ZmytaaLLhinhWwsbPIFB/xelhZ/e+p1Ooc6Votwt5F3JyGXKnSNVSMSyBUW6UXxVm+L+fbm+tPgiWI+I/Mmw8bIVEkKxTIWQHsOL9r6nU6KRW3QweLzg5mRDM2kYMUhsMYBJGG4WrAav8ATqdTqdMtEKP/2Q=="/>
          <p:cNvSpPr>
            <a:spLocks noChangeAspect="1" noChangeArrowheads="1"/>
          </p:cNvSpPr>
          <p:nvPr/>
        </p:nvSpPr>
        <p:spPr bwMode="auto">
          <a:xfrm>
            <a:off x="134938" y="-538163"/>
            <a:ext cx="16383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938" y="1238916"/>
            <a:ext cx="7104062" cy="4886794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marL="800100" marR="0" lvl="1" indent="-342900" algn="r" defTabSz="914400" rtl="1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he-IL" sz="24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ברמה הכלל-חברתית:</a:t>
            </a:r>
          </a:p>
          <a:p>
            <a:pPr lvl="2" algn="r" rtl="1">
              <a:lnSpc>
                <a:spcPts val="2900"/>
              </a:lnSpc>
              <a:buClr>
                <a:srgbClr val="4F81BD">
                  <a:lumMod val="75000"/>
                </a:srgbClr>
              </a:buClr>
              <a:defRPr/>
            </a:pPr>
            <a:r>
              <a:rPr lang="he-IL" sz="2200" b="0" dirty="0">
                <a:solidFill>
                  <a:srgbClr val="4F81BD">
                    <a:lumMod val="75000"/>
                  </a:srgbClr>
                </a:solidFill>
                <a:cs typeface="Tahoma"/>
              </a:rPr>
              <a:t> </a:t>
            </a:r>
            <a:r>
              <a:rPr lang="he-IL" sz="2200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   </a:t>
            </a:r>
            <a:r>
              <a:rPr lang="he-IL" sz="22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 1</a:t>
            </a:r>
            <a:r>
              <a:rPr lang="he-IL" sz="2200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. </a:t>
            </a:r>
            <a:r>
              <a:rPr lang="he-IL" sz="2200" dirty="0">
                <a:solidFill>
                  <a:srgbClr val="4F81BD">
                    <a:lumMod val="75000"/>
                  </a:srgbClr>
                </a:solidFill>
                <a:cs typeface="Tahoma"/>
              </a:rPr>
              <a:t>יוקר מחייה </a:t>
            </a:r>
            <a:r>
              <a:rPr lang="he-IL" sz="2200" b="0" dirty="0">
                <a:solidFill>
                  <a:srgbClr val="4F81BD">
                    <a:lumMod val="75000"/>
                  </a:srgbClr>
                </a:solidFill>
                <a:cs typeface="Tahoma"/>
              </a:rPr>
              <a:t>גבוה מאוד </a:t>
            </a:r>
            <a:endParaRPr lang="he-IL" sz="2200" b="0" dirty="0" smtClean="0">
              <a:solidFill>
                <a:srgbClr val="4F81BD">
                  <a:lumMod val="75000"/>
                </a:srgbClr>
              </a:solidFill>
              <a:cs typeface="Tahoma"/>
            </a:endParaRPr>
          </a:p>
          <a:p>
            <a:pPr lvl="2" algn="r" rtl="1">
              <a:lnSpc>
                <a:spcPts val="2900"/>
              </a:lnSpc>
              <a:buClr>
                <a:srgbClr val="4F81BD">
                  <a:lumMod val="75000"/>
                </a:srgbClr>
              </a:buClr>
              <a:defRPr/>
            </a:pPr>
            <a:r>
              <a:rPr lang="he-IL" sz="22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	2. </a:t>
            </a:r>
            <a:r>
              <a:rPr lang="he-IL" sz="2200" b="0" dirty="0">
                <a:solidFill>
                  <a:srgbClr val="4F81BD">
                    <a:lumMod val="75000"/>
                  </a:srgbClr>
                </a:solidFill>
                <a:cs typeface="Tahoma"/>
              </a:rPr>
              <a:t>א</a:t>
            </a:r>
            <a:r>
              <a:rPr lang="he-IL" sz="2200" dirty="0">
                <a:solidFill>
                  <a:srgbClr val="4F81BD">
                    <a:lumMod val="75000"/>
                  </a:srgbClr>
                </a:solidFill>
                <a:cs typeface="Tahoma"/>
              </a:rPr>
              <a:t>י שוויון, עוני נרחב</a:t>
            </a:r>
          </a:p>
          <a:p>
            <a:pPr lvl="2" algn="r" rtl="1">
              <a:lnSpc>
                <a:spcPts val="2900"/>
              </a:lnSpc>
              <a:buClr>
                <a:srgbClr val="4F81BD">
                  <a:lumMod val="75000"/>
                </a:srgbClr>
              </a:buClr>
              <a:defRPr/>
            </a:pPr>
            <a:r>
              <a:rPr lang="he-IL" sz="2200" b="0" dirty="0">
                <a:solidFill>
                  <a:srgbClr val="4F81BD">
                    <a:lumMod val="75000"/>
                  </a:srgbClr>
                </a:solidFill>
                <a:cs typeface="Tahoma"/>
              </a:rPr>
              <a:t>	 </a:t>
            </a:r>
            <a:r>
              <a:rPr lang="he-IL" sz="2200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     </a:t>
            </a:r>
            <a:r>
              <a:rPr lang="he-IL" sz="22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3. </a:t>
            </a:r>
            <a:r>
              <a:rPr lang="he-IL" sz="2200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צמיחה </a:t>
            </a:r>
            <a:r>
              <a:rPr lang="he-IL" sz="2200" b="0" dirty="0">
                <a:solidFill>
                  <a:srgbClr val="4F81BD">
                    <a:lumMod val="75000"/>
                  </a:srgbClr>
                </a:solidFill>
                <a:cs typeface="Tahoma"/>
              </a:rPr>
              <a:t>כן, </a:t>
            </a:r>
            <a:r>
              <a:rPr lang="he-IL" sz="2200" dirty="0">
                <a:solidFill>
                  <a:srgbClr val="4F81BD">
                    <a:lumMod val="75000"/>
                  </a:srgbClr>
                </a:solidFill>
                <a:cs typeface="Tahoma"/>
              </a:rPr>
              <a:t>אבל מעט לנפש</a:t>
            </a:r>
            <a:endParaRPr kumimoji="0" lang="he-IL" sz="2200" b="0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cs typeface="Tahoma"/>
            </a:endParaRPr>
          </a:p>
          <a:p>
            <a:pPr marL="1257300" lvl="2" indent="-342900" algn="r" rtl="1">
              <a:buClr>
                <a:srgbClr val="4F81BD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endParaRPr lang="he-IL" sz="2200" dirty="0" smtClean="0">
              <a:solidFill>
                <a:srgbClr val="4F81BD">
                  <a:lumMod val="75000"/>
                </a:srgbClr>
              </a:solidFill>
              <a:cs typeface="Tahoma"/>
            </a:endParaRPr>
          </a:p>
          <a:p>
            <a:pPr marL="800100" lvl="1" indent="-342900" algn="r" rtl="1">
              <a:buClr>
                <a:srgbClr val="4F81BD">
                  <a:lumMod val="75000"/>
                </a:srgbClr>
              </a:buClr>
              <a:buFont typeface="Wingdings" panose="05000000000000000000" pitchFamily="2" charset="2"/>
              <a:buChar char="v"/>
              <a:defRPr/>
            </a:pPr>
            <a:r>
              <a:rPr lang="he-IL" sz="24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משברים בתחומים קריטיים:</a:t>
            </a:r>
            <a:endParaRPr lang="he-IL" sz="2400" dirty="0">
              <a:solidFill>
                <a:srgbClr val="4F81BD">
                  <a:lumMod val="75000"/>
                </a:srgbClr>
              </a:solidFill>
              <a:cs typeface="Tahoma"/>
            </a:endParaRPr>
          </a:p>
          <a:p>
            <a:pPr marL="2286000" lvl="4" indent="-457200" algn="r" rtl="1">
              <a:lnSpc>
                <a:spcPts val="2900"/>
              </a:lnSpc>
              <a:buClr>
                <a:srgbClr val="4F81BD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he-IL" sz="22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דיור</a:t>
            </a:r>
            <a:endParaRPr lang="he-IL" sz="2200" dirty="0">
              <a:solidFill>
                <a:srgbClr val="4F81BD">
                  <a:lumMod val="75000"/>
                </a:srgbClr>
              </a:solidFill>
              <a:cs typeface="Tahoma"/>
            </a:endParaRPr>
          </a:p>
          <a:p>
            <a:pPr marL="2743200" lvl="5" indent="-457200" algn="r" rtl="1">
              <a:lnSpc>
                <a:spcPts val="2900"/>
              </a:lnSpc>
              <a:buClr>
                <a:srgbClr val="4F81BD">
                  <a:lumMod val="75000"/>
                </a:srgbClr>
              </a:buClr>
              <a:buFont typeface="+mj-lt"/>
              <a:buAutoNum type="arabicPeriod" startAt="2"/>
              <a:defRPr/>
            </a:pPr>
            <a:r>
              <a:rPr lang="he-IL" sz="2200" dirty="0">
                <a:solidFill>
                  <a:srgbClr val="4F81BD">
                    <a:lumMod val="75000"/>
                  </a:srgbClr>
                </a:solidFill>
                <a:cs typeface="Tahoma"/>
              </a:rPr>
              <a:t>תחבורה</a:t>
            </a:r>
          </a:p>
          <a:p>
            <a:pPr marL="3200400" lvl="6" indent="-457200" algn="r" rtl="1">
              <a:lnSpc>
                <a:spcPts val="2900"/>
              </a:lnSpc>
              <a:buClr>
                <a:srgbClr val="4F81BD">
                  <a:lumMod val="75000"/>
                </a:srgbClr>
              </a:buClr>
              <a:buFont typeface="+mj-lt"/>
              <a:buAutoNum type="arabicPeriod" startAt="3"/>
              <a:defRPr/>
            </a:pPr>
            <a:r>
              <a:rPr lang="he-IL" sz="22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בריאות </a:t>
            </a:r>
          </a:p>
          <a:p>
            <a:pPr marL="3657600" lvl="7" indent="-457200" algn="r" rtl="1">
              <a:lnSpc>
                <a:spcPts val="2900"/>
              </a:lnSpc>
              <a:buClr>
                <a:srgbClr val="4F81BD">
                  <a:lumMod val="75000"/>
                </a:srgbClr>
              </a:buClr>
              <a:buFont typeface="+mj-lt"/>
              <a:buAutoNum type="arabicPeriod" startAt="4"/>
              <a:defRPr/>
            </a:pPr>
            <a:r>
              <a:rPr lang="he-IL" sz="22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חינוך </a:t>
            </a:r>
            <a:endParaRPr kumimoji="0" lang="he-IL" sz="2200" b="0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cs typeface="Tahoma"/>
            </a:endParaRPr>
          </a:p>
          <a:p>
            <a:pPr lvl="1" algn="r" rtl="1">
              <a:buClr>
                <a:srgbClr val="4F81BD">
                  <a:lumMod val="75000"/>
                </a:srgbClr>
              </a:buClr>
              <a:defRPr/>
            </a:pPr>
            <a:endParaRPr lang="he-IL" sz="1800" b="0" i="1" dirty="0">
              <a:solidFill>
                <a:srgbClr val="4F81BD">
                  <a:lumMod val="75000"/>
                </a:srgbClr>
              </a:solidFill>
              <a:cs typeface="Tahoma"/>
            </a:endParaRPr>
          </a:p>
          <a:p>
            <a:pPr marL="457200" marR="0" lvl="1" indent="0" algn="r" defTabSz="914400" rtl="1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he-IL" sz="2200" b="0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9530" y="1905000"/>
            <a:ext cx="2540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he-IL" sz="1800" dirty="0" smtClean="0">
                <a:cs typeface="+mn-cs"/>
              </a:rPr>
              <a:t>המחאה של 2011, הוועדה והדו"ח</a:t>
            </a:r>
          </a:p>
          <a:p>
            <a:pPr algn="ctr" rtl="1"/>
            <a:r>
              <a:rPr lang="he-IL" sz="1800" dirty="0" smtClean="0">
                <a:cs typeface="+mn-cs"/>
              </a:rPr>
              <a:t>ומחאות משנה אח"כ</a:t>
            </a:r>
            <a:endParaRPr lang="en-US" sz="1800" dirty="0">
              <a:cs typeface="+mn-cs"/>
            </a:endParaRPr>
          </a:p>
        </p:txBody>
      </p:sp>
      <p:sp>
        <p:nvSpPr>
          <p:cNvPr id="5" name="Right Arrow 4"/>
          <p:cNvSpPr/>
          <p:nvPr/>
        </p:nvSpPr>
        <p:spPr>
          <a:xfrm rot="1579255">
            <a:off x="6687339" y="1502810"/>
            <a:ext cx="533400" cy="20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9673474">
            <a:off x="6646318" y="2912058"/>
            <a:ext cx="533400" cy="233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F0C92E-3D72-4EBF-91DA-42E9F8A9FC3C}" type="datetime1">
              <a:rPr lang="en-US" smtClean="0"/>
              <a:t>12/16/2019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13D1-3F19-4C67-99A6-C56CB284CD69}" type="slidenum">
              <a:rPr lang="he-IL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4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1321"/>
            <a:ext cx="7653925" cy="86802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86411" y="1941692"/>
            <a:ext cx="229759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he-IL" sz="1800" dirty="0" smtClean="0">
                <a:cs typeface="+mn-cs"/>
              </a:rPr>
              <a:t>ישראל: יוקר מחיה גבוה ב-24% מעל ל-</a:t>
            </a:r>
            <a:r>
              <a:rPr lang="en-US" sz="1800" dirty="0" smtClean="0">
                <a:cs typeface="+mn-cs"/>
              </a:rPr>
              <a:t>OECD</a:t>
            </a:r>
            <a:endParaRPr lang="en-US" sz="1800" dirty="0"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39000" y="838200"/>
            <a:ext cx="1447800" cy="228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7" y="878987"/>
            <a:ext cx="1444877" cy="22557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0800000">
            <a:off x="6465407" y="2292114"/>
            <a:ext cx="381000" cy="222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398" y="205798"/>
            <a:ext cx="7715287" cy="8610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0" y="152400"/>
            <a:ext cx="85344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14400" marR="0" lvl="1" indent="-457200" algn="ctr" defTabSz="914400" rtl="1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he-IL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יוקר המחייה – 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OECD</a:t>
            </a:r>
            <a:r>
              <a:rPr kumimoji="0" lang="he-IL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 2016</a:t>
            </a:r>
          </a:p>
          <a:p>
            <a:pPr marL="914400" marR="0" lvl="1" indent="-457200" algn="ctr" defTabSz="914400" rtl="1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lang="he-IL" sz="18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ממוצע </a:t>
            </a:r>
            <a:r>
              <a:rPr lang="en-US" sz="18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OECD</a:t>
            </a:r>
            <a:r>
              <a:rPr lang="he-IL" sz="18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= 100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cs typeface="Tahom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75590" y="944418"/>
            <a:ext cx="704042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42023" y="6328292"/>
            <a:ext cx="2971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/>
              <a:t>עוד שש מדינות זולות יותר 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876800" y="6410006"/>
            <a:ext cx="0" cy="365125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5C61D4-9700-4578-9AF1-EE9158FE373E}" type="datetime1">
              <a:rPr lang="en-US" smtClean="0"/>
              <a:t>12/16/2019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6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202"/>
          <a:stretch/>
        </p:blipFill>
        <p:spPr>
          <a:xfrm>
            <a:off x="304800" y="304800"/>
            <a:ext cx="5714999" cy="5210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914400"/>
            <a:ext cx="3375891" cy="13716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he-IL" sz="2400" b="1" dirty="0" smtClean="0">
                <a:solidFill>
                  <a:schemeClr val="accent1">
                    <a:lumMod val="75000"/>
                  </a:schemeClr>
                </a:solidFill>
              </a:rPr>
              <a:t>שיעור העוני </a:t>
            </a:r>
            <a:br>
              <a:rPr lang="he-IL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sz="2400" b="1" dirty="0" smtClean="0">
                <a:solidFill>
                  <a:schemeClr val="accent1">
                    <a:lumMod val="75000"/>
                  </a:schemeClr>
                </a:solidFill>
              </a:rPr>
              <a:t>בישראל וב-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OECD</a:t>
            </a:r>
            <a:r>
              <a:rPr lang="he-IL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he-IL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sz="2000" b="1" dirty="0" smtClean="0">
                <a:solidFill>
                  <a:schemeClr val="accent1">
                    <a:lumMod val="75000"/>
                  </a:schemeClr>
                </a:solidFill>
              </a:rPr>
              <a:t>2017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4173563"/>
            <a:ext cx="12192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ahoma" panose="020B0604030504040204" pitchFamily="34" charset="0"/>
              </a:rPr>
              <a:t>ישראל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sz="2200" noProof="0" dirty="0" smtClean="0">
                <a:solidFill>
                  <a:srgbClr val="FF0000"/>
                </a:solidFill>
                <a:cs typeface="Tahoma" panose="020B0604030504040204" pitchFamily="34" charset="0"/>
              </a:rPr>
              <a:t>18%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2514600"/>
            <a:ext cx="1143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cs"/>
              </a:rPr>
              <a:t>OECD</a:t>
            </a:r>
            <a:endParaRPr kumimoji="0" lang="he-IL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dirty="0" smtClean="0">
                <a:solidFill>
                  <a:srgbClr val="00B050"/>
                </a:solidFill>
                <a:cs typeface="+mn-cs"/>
              </a:rPr>
              <a:t>11.5%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>
          <a:xfrm rot="9134916">
            <a:off x="5495391" y="4912036"/>
            <a:ext cx="508484" cy="12081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E392A0-E4C3-4875-AF7B-0495E9908304}" type="datetime1">
              <a:rPr lang="en-US" smtClean="0"/>
              <a:t>12/16/2019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0401E-6576-45FA-B765-9BA80B94EDD1}" type="slidenum">
              <a:rPr lang="he-IL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3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573" y="1020806"/>
            <a:ext cx="7027254" cy="5229138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115399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14400" lvl="1" indent="-457200" algn="r" rtl="1">
              <a:lnSpc>
                <a:spcPts val="27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/>
            </a:pPr>
            <a:r>
              <a:rPr lang="he-IL" sz="24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צמיחה כן, </a:t>
            </a:r>
          </a:p>
          <a:p>
            <a:pPr marL="914400" lvl="1" indent="-457200" algn="ctr" rtl="1">
              <a:lnSpc>
                <a:spcPts val="27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/>
            </a:pPr>
            <a:r>
              <a:rPr lang="he-IL" sz="26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אבל הרבה פחות לנפש...</a:t>
            </a:r>
            <a:endParaRPr lang="he-IL" sz="2600" dirty="0">
              <a:solidFill>
                <a:srgbClr val="4F81BD">
                  <a:lumMod val="75000"/>
                </a:srgbClr>
              </a:solidFill>
              <a:cs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2833731"/>
            <a:ext cx="1447800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he-IL" sz="2200" dirty="0" smtClean="0">
                <a:cs typeface="+mn-cs"/>
              </a:rPr>
              <a:t>ישראל: </a:t>
            </a:r>
            <a:endParaRPr lang="he-IL" sz="2200" dirty="0">
              <a:cs typeface="+mn-cs"/>
            </a:endParaRPr>
          </a:p>
          <a:p>
            <a:pPr algn="ctr" rtl="1"/>
            <a:r>
              <a:rPr lang="he-IL" sz="2200" dirty="0" smtClean="0">
                <a:cs typeface="+mn-cs"/>
              </a:rPr>
              <a:t>3.3%</a:t>
            </a:r>
            <a:endParaRPr lang="en-US" sz="2200" dirty="0"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 rot="3495475">
            <a:off x="6027369" y="3788041"/>
            <a:ext cx="522430" cy="1199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95400" y="1186816"/>
            <a:ext cx="2171151" cy="6967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39970" y="1130001"/>
            <a:ext cx="308459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endParaRPr lang="he-IL" sz="2400" dirty="0" smtClean="0">
              <a:cs typeface="+mn-cs"/>
            </a:endParaRPr>
          </a:p>
          <a:p>
            <a:pPr algn="ctr">
              <a:lnSpc>
                <a:spcPts val="2400"/>
              </a:lnSpc>
            </a:pPr>
            <a:r>
              <a:rPr lang="he-IL" sz="2400" dirty="0" smtClean="0">
                <a:cs typeface="+mn-cs"/>
              </a:rPr>
              <a:t>שיעור </a:t>
            </a:r>
            <a:r>
              <a:rPr lang="he-IL" dirty="0" smtClean="0">
                <a:cs typeface="+mn-cs"/>
              </a:rPr>
              <a:t>גידול</a:t>
            </a:r>
            <a:r>
              <a:rPr lang="he-IL" sz="2400" dirty="0" smtClean="0">
                <a:cs typeface="+mn-cs"/>
              </a:rPr>
              <a:t> </a:t>
            </a:r>
            <a:r>
              <a:rPr lang="he-IL" sz="2400" dirty="0" err="1" smtClean="0">
                <a:cs typeface="+mn-cs"/>
              </a:rPr>
              <a:t>התמ"ג</a:t>
            </a:r>
            <a:endParaRPr lang="he-IL" sz="2400" dirty="0" smtClean="0">
              <a:cs typeface="+mn-cs"/>
            </a:endParaRPr>
          </a:p>
          <a:p>
            <a:pPr algn="ctr">
              <a:lnSpc>
                <a:spcPts val="2400"/>
              </a:lnSpc>
            </a:pPr>
            <a:r>
              <a:rPr lang="he-IL" dirty="0" smtClean="0">
                <a:cs typeface="+mn-cs"/>
              </a:rPr>
              <a:t>2017</a:t>
            </a:r>
            <a:r>
              <a:rPr lang="he-IL" sz="2400" dirty="0" smtClean="0">
                <a:cs typeface="+mn-cs"/>
              </a:rPr>
              <a:t>  </a:t>
            </a:r>
            <a:endParaRPr lang="en-US" sz="2400" dirty="0" smtClean="0">
              <a:cs typeface="+mn-cs"/>
            </a:endParaRPr>
          </a:p>
          <a:p>
            <a:pPr algn="ctr">
              <a:lnSpc>
                <a:spcPts val="2400"/>
              </a:lnSpc>
            </a:pPr>
            <a:endParaRPr lang="en-US" sz="2400" dirty="0"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06173" y="3358854"/>
            <a:ext cx="1981201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he-IL" dirty="0" smtClean="0">
                <a:solidFill>
                  <a:schemeClr val="bg1"/>
                </a:solidFill>
                <a:cs typeface="+mn-cs"/>
              </a:rPr>
              <a:t>ממוצע </a:t>
            </a:r>
            <a:r>
              <a:rPr lang="en-US" dirty="0" smtClean="0">
                <a:solidFill>
                  <a:schemeClr val="bg1"/>
                </a:solidFill>
                <a:cs typeface="+mn-cs"/>
              </a:rPr>
              <a:t>OECD</a:t>
            </a:r>
          </a:p>
          <a:p>
            <a:pPr algn="ctr" rtl="1"/>
            <a:r>
              <a:rPr lang="en-US" dirty="0" smtClean="0">
                <a:solidFill>
                  <a:schemeClr val="bg1"/>
                </a:solidFill>
                <a:cs typeface="+mn-cs"/>
              </a:rPr>
              <a:t>2.1%</a:t>
            </a:r>
          </a:p>
        </p:txBody>
      </p:sp>
      <p:sp>
        <p:nvSpPr>
          <p:cNvPr id="17" name="Right Arrow 16"/>
          <p:cNvSpPr/>
          <p:nvPr/>
        </p:nvSpPr>
        <p:spPr>
          <a:xfrm rot="3495475">
            <a:off x="3925525" y="4059982"/>
            <a:ext cx="522430" cy="1199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328942" y="2984206"/>
            <a:ext cx="69554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he-IL" sz="1800" dirty="0" smtClean="0">
                <a:cs typeface="+mn-cs"/>
              </a:rPr>
              <a:t>הודו</a:t>
            </a:r>
            <a:endParaRPr lang="en-US" sz="1800" dirty="0"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0" y="3594311"/>
            <a:ext cx="613813" cy="3680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he-IL" sz="1800" dirty="0" smtClean="0">
                <a:cs typeface="+mn-cs"/>
              </a:rPr>
              <a:t>סין</a:t>
            </a:r>
            <a:endParaRPr lang="en-US" sz="1800" dirty="0"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125" y="1520313"/>
            <a:ext cx="3312845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he-IL" sz="2400" dirty="0" smtClean="0"/>
              <a:t>אבל הצמיחה לנפש בישראל רק 1.3% לשנה!</a:t>
            </a:r>
            <a:r>
              <a:rPr lang="en-US" sz="2400" dirty="0" smtClean="0"/>
              <a:t> </a:t>
            </a:r>
            <a:r>
              <a:rPr lang="he-IL" sz="2400" dirty="0" smtClean="0"/>
              <a:t>כי האוכלוסייה גדלה ב-2% לשנה</a:t>
            </a:r>
            <a:endParaRPr lang="en-US" sz="2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11A085-E92B-4111-B87C-A43E3D1774FB}" type="datetime1">
              <a:rPr lang="en-US" smtClean="0"/>
              <a:t>12/16/2019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13D1-3F19-4C67-99A6-C56CB284CD69}" type="slidenum">
              <a:rPr lang="he-IL" smtClean="0"/>
              <a:pPr/>
              <a:t>15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77001" y="4066740"/>
            <a:ext cx="304799" cy="124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9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1524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14400" marR="0" lvl="1" indent="-457200" algn="ctr" defTabSz="914400" rtl="1" eaLnBrk="1" fontAlgn="base" latinLnBrk="0" hangingPunct="1">
              <a:lnSpc>
                <a:spcPts val="27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he-IL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כישלון חברתי – למה?</a:t>
            </a:r>
            <a:endParaRPr kumimoji="0" lang="he-IL" sz="2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</p:txBody>
      </p:sp>
      <p:sp>
        <p:nvSpPr>
          <p:cNvPr id="24581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0D1DA4-2204-46B2-876C-CAE2C6A0476A}" type="slidenum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050" name="AutoShape 2" descr="data:image/jpg;base64,/9j/4AAQSkZJRgABAQAAAQABAAD/2wBDAAkGBwgHBgkIBwgKCgkLDRYPDQwMDRsUFRAWIB0iIiAdHx8kKDQsJCYxJx8fLT0tMTU3Ojo6Iys/RD84QzQ5Ojf/2wBDAQoKCg0MDRoPDxo3JR8lNzc3Nzc3Nzc3Nzc3Nzc3Nzc3Nzc3Nzc3Nzc3Nzc3Nzc3Nzc3Nzc3Nzc3Nzc3Nzc3Nzf/wAARCACEAMUDASIAAhEBAxEB/8QAGwAAAgMBAQEAAAAAAAAAAAAABQYAAwQCAQf/xAA7EAACAgEDAgUDAgMHAgcBAAABAgMRBAUSIQAxBhMiQVEUMmEjcUKBkQcVUmKhscEk8SUzQ3LR4fA0/8QAGQEAAwEBAQAAAAAAAAAAAAAAAQIDAAQF/8QAJBEAAgICAgEFAQEBAAAAAAAAAAECESExAxJBBCIyUWETceH/2gAMAwEAAhEDEQA/AF/H05Y1VJ9PklEUaBwqLW5qC+orfa29+Af369XT0WRcfIw1VbADxtYJIJrsxJN8UPjjgdX4rB4EVJ22NAruGn2lmXaoBbtdE1fBX3+CELTTY5yrkjjjY5AkhdgEMYPvwQbcXR54PFdcrTbxo6XFLZnl0XAgZUmYLI0TsqGP3B20Tt4PHv2B/PWGfGgiJVtPEi7hsljUKrA82Aa4AHbuOx56OrPAjPnS+XlDHk8hRLP6RtK1ZrsAeO/DHrZHDiFMjUJXx5MKFnldDtP3csoAHcG/jvz2J6CVqkHr12hXkwscIslRQK4VDHLFyB7E0O1g2fz7njrQuDiGFZdvnBQX9MIARbULZYer7gK/+etjSO2n/SJLGpYl4pGFlLC8qffjdxxY5sdX5UuRjyY6nKFnHVVV6bykILEMRwQDuN8gkVdi+ma/QJZyYW0c/S42SmOSs6MUHG7i+RxdbifbrltLiaG4ceIqtbx5dtH8dx73xR+PkDopjZ82DPQeSRI2IDhWbeCooseaFqoB9gDXz12M7B+txZsaJ4YpolEjbWbkek8LdepVvt2B9761foOqsDSaQsRBaKNQx/8AWhMYA4Fc12vuTX/OmbSf/LxliRmcK360GzcS3FEij3H4789rM5GRi5rx4uo5iQbYhNVFtxsjaaN0Apr24PeqAtsl83NMBmnUEMxZwXcBQW4+2uxFd+3N9ag1ZB4eklwPObDxomjRmbztqKRzbcqK9vxwb6xjSlaORwmI3lt5cnlgMADwGJ/J+D7dx0QXUI2dVnzp1xvLAm3Mz+T3BtQbJoj3rk/FDQ4GVmTYMciE48Cny4VAFijfDU55b3NGh3HBv6Mo1sELgYzStGq4iFLDIcbdRA/AN8iv69RtPwFkAdMZ1dyI2XHNOB2pRybJoniv9vZDh/RxiIyDKlZiy7htZdoYAAC91t7ngd+/RzI1TGkxYsHDjoxLEGMaXvYckDiv8Jv9uO/QyZwoFDR8GV/JixcSXJkLFDGCEIUtuquK4+f/AIHo0PBGNO+QginiUu8XlXs7UCKJFknvXH7UfMeZZ8iGCObdjhwXkVjtNllaue5sgf69a558jIycrFbLf6MOskl7kaauCR7kDbQsEEjtY6ybv8M40A48LT5NoJ2Pa3GYAWo1yOBfx3/06LZHhryI1qJgPcGBPXz3BIHzQ73RPbq+bzhHPDOgCwIjuXZSY99KrIeT7f0s9V6hFDivizHT3aQgWGSt/sVv9h7E0OTW3rW2BqmDpdOxIJWhcxNKUJCLGoN1Y7g37D9z1jjiwJI3Kvjq4Pp3RgBv5kfF/wD7jotklTnNPigo6ALUSqVVivO4e5qxyOwvkkg9xS4umpCzg5dFuIwJFT0kx7QK3KT3+ePYda2N1S2D5cPGiKf9XAiPbIHxgLUE8mrrsTz1H0vEeIukkNrQAEA5JIA71wbX+v46sii8uOYzTb8do22zIT6WsOAPYE7efx79q7xhEMx2ylaWdGEhmMih0NbjyzVyGNnjhTZ5ro70K1SMY03Bc/pTwPYtW8iuARd3zwD264Gkp5qBnxlUqCr+VYa+38PuOb7V0UfToxqGFI8kLI8ibs1CdrU3qLK32jbXcUODe3q3UMHBxdUjT1T48kgQztCHUdiOCSAQp4AHFEdPGNurH44Ke3QreIdOWNoW34xV9xUoK+Pagf8ATqdW659PvjZIqBLAeZIgYrxtJAa7I+ee3U6eqxY74I380adN3SRxzRGN4p9kdu28oWAVq9NLyfZSVr3sE6cvUTFK+mJtjgWGWFjKolZeysUNDcTtWvY1f56zQ6lqaabp2HDapjSRKUjlHmFTW4FdvCm7JNj8duvIM6TUYE0vLxRi50McojdVCFmegVdQtuCBwBxyD2BqTRNNNUy/EZ9Uw5tNbLbHmlceVE6ARyPx6DIaAclfRfeq7VXM0WRj7RqylhM7K0MtI29AfSdwBNHkk3V8WWI62ppMmLpeRkfRedNjSrEceYMY0VlF7rAJJ3AfFL2JJPQdwZpXTOmdRPsZst4yQGpgVUA7gOQASCfTzVEdLSD2VUW48s8yokWTGiWp9RA2gKNzNwe+3uPg0PYnsXTzNo+FFuebJmk86VdxswcBQUNVySbHbkWebF4YfJyEkiiEcBl2CNLb0EbgQSSF4LHvu78kDrvz8xNUGRm6jKJZ4pEaeCohER6UAKigSQh3D/EbqusmryZ3RxiZSIJMiPI8lHgmjjRZCA7UNq8mxVAA9ve6PFkC5ObqmLDLBLi+cCzGJjUh5bdS3RIHFkchj79VZumYDNAUiyPKf9GZoJXZVdBucqNu/jnnkGzxx1Ukcmmxg4O5Hhk2NJt8uRyLZWtuSCN1VQquflqwC6dmnOVcWYmNwSwVSg2qY2X0823sR2rm6BrnqrFhWeRYxiKvmpGUlHpR7bg7CPcAHjgigeOevDkrNp2TNlU5kh83cojSSVd33AfcbJJs7jbjk9FfCOj4IzQdU3vI77hF6iyxlSwaVewZjVKb4U/d0EnZnK1bO9QycbG0zUMfHkEglYCSTkiJiVJJAoWNwFCqB57dD/OyIA0kMm6bPuOV4YjuSMtukr08mqJ7N3HYg9ZfE2Ok2p6lJiFjh42QqozglkT7TyAAAzXwfgcc9ZDhZBx1jjkkkAQ+gyBaJ+xlUjdVAg9zfN11nSYUnLAaORiNFk+VpzzZMqEpvmIaKrpDVjggjnvVdzQsxZtVnxjh4o2Y+cxmlgkVUDFdo3AgVfHa+9cd7waSvnZj/WOZZJBJ5st1HETCW+7+I2tnjnnuexHCeXTtUifG80RvGZ386UBKKmz3UcHtQoeYTxYoPVmpLRMebShiRKReVEQ8n042qQGYeplNEcimIB7i+1e5MmHHNJHib4BuAKEOC0VAMLsj1EcV7q1+3WRMcazlq8TkIGMZdtyF423H8buRuHsN3b+E6crAMKSZsW9W4jniCtuILOELAiiAEsd+1UCOQ3SuivFx/wBW03koTVvqIZ8t2dlyZXmaJZtyq1g7b4II3Ajg8X+T0XXxEMSMTY8PmzwxSQxWpJkNJTc2260Y18AA810AyJ5IIESUZTRkK0chYANa8ENZFnnddCx8X1xI8C4aLFlZGMQfLQ5MiM27aCbAr0+tv4rG6iD7lbwSkvDNMGm5FYGHkEYzyjdHIDuLDZbiiKFsDV/P4FbNYxH0vIfCxpGmEyxtUs1ubUGmIWhypH8INn8nqvVtQlj1vFSDyyyQRtIwlDeVK5LNtrihQoE/Pv0XgfM0BJNSaZciLOjAaVK4JU1agg9+N1C7HYDo1bFzsXfNlaTHQyrwm2VVdgVcAL9pKkkbOwHHFG+2jTslFfNkkwptQxoolWUTbol8y7reP8PzxQBPsOuhiTRafkvqGKF+tpsctbqzoPSQSTd3xZ5Ju+bIzPzGbJjxM7NSOVclaVYgzG+RQ2KCp3FiD8VZvgId+Ub9YzHzHclQE85cZYnh3eXuXsLo8KQCbF9/2NahoOXhaIRJ+qFZjkLuHoXcbYH3pCb4qh2N9L+saUmNqi488ceVFKqS+TCCpAAraDz3Kmh2Hb5v6DrGdi5+jZMOPlRx5RxxIu6RVYN93PuDYI7d/brU0J2apnzbXdKyIMfFmWby45mcoIAWsUpsi6HLHsSOp1V4pzdRePAwpcmR2xIyDHHjR1FuCkAkcXt28e347dTqlIncgt4GMU5WDTogcnyiJHljDFgADtNhuavtXY9DNXmTAydWw0kRDJkOZ1a1jBVy22xZ5BoVtri679CCshzIZsIQTokcXErb28xQo2KQARYPvx39h0d1XC+ogxMj+755oRjsigMAysGFmQijVAi9x4HfoLQ7+Vo5x8yXExp8T6zI+nkaOV8iVBtlKqPUgoFtpFgdqNe4uQaNlsuNLDIuJNGf1j6vMLGt6kfHFCufzzxnzNTiGlYEJxceBlxGkh2zWwq6ajyJAwPB+4E0eei+FkZORiK2JFhhCCOAVUEHsF4I4AFcV+99U9LGLn74tr8JerlOHHcGk/0uwPDAi0rInfIZZCxrywKu6qj2UqaIWiebJ6w52h6pqORkzDKil3HzfI3BFLWDwppa9PzRu+OmLdqQhARcVtPYoZXF71Y7N/cjjcTRFmh2PWaDUcXD2nLkjj84EENIAVpjxV0ePz7fyCQlxtcnZP5Ovz8f6TU+bvBpqqz/AMAGJlZ2DKmlzPDGy5sMsspAdk3KC202RtpQL54bvVjpzfGZFSOaMyJRJaWMc/F1x/2/HSb4hzsczSjDXMbOyCn6bLuUqBtKEg3ZLE8nggDgnohoGl6pHgQ6rpiYKplExRRTO9yH4o2ALXsa7fHT8M6erOjkSlFK6YF1DTh/fwxcQxYiGKozJEGVBag33LDvVcigAPc7cmOTFxsnIycyIzx20RxlYLkAnupK8ULZa+SL562ZejNM75OsQJBOqu0xxskN6OKBAN1wCfUKPsb6BZWrZTtHjzxywyoDAEVlUSuSoAsjigeRdc37czmvdoaHx2e7vNjYpKrCfaHknBRXLJZYDdRBvbZAq7HJI6Iyw4A02dZ8+NdkImmdoXLCQ8bQG+6yQAbAIFUbbrNmamJFjlzMZUyMnFdJ5IwlNtsWdtFeQDfwRXIHVGYfKwNL/uxoY5pIw77BvWRgxb1jmgqbWohe5Nc9JWA9ndGDHcvj/SyzFArmUyBNsi0NrAJYG2gtewqr+Nccxkl83BjVciWOVYtrFwVZgDVA0eTat7MK572vqudqDS6eZC3lyjzEjFLOQS3meoGiC267F3zfXWPvxsXKz4s2CITlceOOdFtwEI3c+pKsEUp5A7cUcBUG1aQbxNOeDEjyMZJiE3qsaoVViWI4Y8USbA7c8lavoTjY82bi5QwcOJM10DsrRhdthiAAeRutVHsNwANKSDPhvUtSbCeDIijyokMDDz42lWJje6gCOQdh5sHuO/VPiI5OFqDZZxYlhOOrybkCeWw9IKgdiWIA4AG6yCLIZuXT2iKu2dg4kAq2Mk8M0kSwnzEC+YqsqSkkklWPuTwK9r4dF0DTJtJhklwwqCNcwLHIwBl2A7hzQ54JHz36S8Nc+HWPqHngGNj5BlmXzCfMST7DQHqAZTdDj34o9Godb1GfNgU4+NaxPD5EkgjjNtxXI7BQe/sw/HSqSTyFqT0YPFROzEWJvLfNhdpPKhHAUmq5JDE1dDn8XXTt4lLafoePNhYJmKSRDIjigVmeNaeQkVXBUE9IPi2SHK8zHxposXJ07zAmNCjEbaFsZNxFjmhQ9+T0yaJ4gXH8MGeXMjcwxuf15Rv3eWAwBZvkgA81u6pFpCyTaX2D/E/iWPL8iOWPfGbl8kFhKgAIU8n5PIoEURzyehmLDDqDrNKiyrklZmhhNSXsA+47q9VkgDmhfcDrvFz8KXxFNq8eASsvpyVy8fesaNx5htq3V3riiT89DNa0ySLVZcfDeEjHhWLzVXaZie17ibb/ADc+4se0nbeymlVBRdTefW8VZ84yz+ZEIpQVZStAsTQHO5hd1xde3TTqfhPUNVmwtRxminh8oM+JK+0MfVzVD2I/iHaq738+kljGTGVxQ8mPEzeSD6o2BYtusUCpu644X823af8A2gZ2nZum4s3kvjZUSllyYmjljcn25oo3cH4b/KbdVpk5p7QH8QeHNVw0x0m02WBQ0gjUSwlVTilAF1Vkn29XHbqdH/GWuZ2S2P5+NDEyySgKZQxItRdGqBo0LP5rqdMutAuQlPBh6Y2napkw4ubGx2HEaZi97fvYjiqBNWaJF9+uMvKnw3jigG9JCp8gTVGpoe3Iom+1cj+fRzwPDp02dLok3/VL9KsoCS+Ur8LYYKSSVs9+f+PoWn6Lp+nwsmJp2FisW+4RgkjjuTz7f7dBQbyPKUVhHxzSfqcjJgibFyBirEIMrycXzGaAEWOAbPA9VX0V0zVw+R/d2m4hnIJKvJloFKgkbvMehyartdjr64HAbjIbYjBhGhBUV7ce3f8Ar+3XyPXtG8ubM03S9PyjFhSK8pgDEuGYL6ufz2/b89OuWXC7iyMuOPMus1gK4/iaSTTPIOlZMEYmKSzzH0WOaWgS103Yew5+MePrk8OW76dLGGkxGlilYhbUAlrBIJ78D5HXq+bqeVIZ0zYHgfbGuQQDjRUFZTuPuaK2TyK56Xhh5eBl4y5SSn6gyv8AUxS+aDEQq0rL8WQ1DsepLkbUorUnb/0qvTxg1KtKgnkNPkZ0zYuLJII1L1tBeM0W4N7CPxza3z2PTzpua2RpGny4UHnwx3kAxwlgJTIQQdtAAA3tr2/HCDnRwpiQyY+ZPTqpkWNWRPSP4SAeTdXXcWau+jn9nmq4EOn6zp+qbsfGmHnY8JDbgB96x/xWV2Hg2efi+tx4dh5JWqDep5iZCTJNkRLkSKLhAYVI0bUALo3YoN359r6+faji4qYKeYZMnWlyQkuO6nzt3+EermjQ5Xij15hZWr5+LnDFgy86BpQ0Ujb5RSliEv2YBu4PHbsei+Lo+XmkPqeLIJI4VijjZgGmBAreAbtF3c3Zpfjl5ztggqQNzMaPxBmPkRzZhOxIpvMhNidrLC6G0br4IP8ApfXM+QMVHxXkWRMRVDoJL82qRgSQCCQaK/AI6zSzqsq6fgSTKJXkSdpiFIphVseAQoW6IHbrVk5eLIj5ixYn6EUbwJlfpyBlJAAZa8z7Qa+GI4sdJt0x6aj2PZcqV8OACKLEYlo5GkQ740BNKGJsrTBeOeADW0E+6STm4ixpHbzTrCPUCSkhUAENQ7qOaoHqrQcLW9ZmijXFyDhAuxmaIIhLAgtbd/fgd+BXHRXwb5TPDDhafJPLFkvGzOATHG5XllrhQe5JsdxVUdSbFc200ngYpNS1Pw/FPmPpGNjvkT7LmCqZCR33oRYoA9x9vuewPWNTk8UuJJFx1XFx1mVXAUjzUU7fz91gk3Y6Ia/pWfBo640+DD+oUDbZFZAwV7IINj5vivigR0kf3ky4q4/0/wCrHHDc8Y9cTLwCD2A5rj/fppJ1SE42m7GF9V8rM1FAY5VQhgrMTtA44/yiyRd1dcHr3w3o2bnNBlLlNE8ru7HIpvNj7Bl43Ed7JABqhxZIvBy54oRCmKVxXDs8kslLMwU3bfPoFf8AA6c9N1abVtGwc/ERMaSFGxt4kVFjALUPVwDRArk89LFIeV0mBcfHg0vUSYstEIQJk5Jem8xjywBP3GzwKFX1bosyTY+eYI44YdodDHX6pRwruCoApvMXgf4RY7dBNc1WJdQmgjxNNLNktJ5scKu7GgCu48c12Fj1Me9dZ8HWclvEMGRjmKAyuIp6i/RewN36YWvVto0Pg8c9DpYe+FgL6xlZUms4ceOXLSRmJlDcyqCTXP4JH7Cuhq44llSXMilxcOdHMUuwBIGQ2T/DuICkAHnkjk89GczTsrUzlYeNGk2eiCTFaJQhcobAXgEEgvxxyq/g9daDr0ObhmDUcjHxMnDjCSK+nuzUCAXNMOeeQQKJvrcMLQeblTlhaBGAMieBpYsgQRtHIZZJEZvMUCiQ5+5b2rz2od+3Ugz55cadpFlSLGki4TewCJyQ9/wkncLDUboCietWsS6lHAuMJIjiTxgKI3BULSvVXak8Hj/CehPijR9W0x8SKacyYEsQOHMv/lyo1HZxxuurH8+1HrK22ZuKivsO63nDNjhdcmcOXZpHSYAOxVLO3cK/pXU6WsiLfHHi5MkB+lLIjhR6hdmjZsWTXU6ZEnVhjweMDSsrQ8syNBkvKy5NN6QpUryP8wN/iuvp2Tr+k4TKmRnYaOQSA0wYn80tmvz+OvicT4Zy5gwU4gg4UxhSDwRfz7/P+1Oms7NUwsGTAFMMdoRkFOTGy2zEXQ9wP3ri+ipUjNXocsnxVhwQySIJZ/KYqUgQeojuFLsASOeO/wAX18+1TxFj63mZOZp0h02Ro1jk+oIO9gQRZBAFhfzXPV2kS4WVi5MMizZESKWSKDgSXsobe/Yua9ytGwa6Ttb004c88haOLHkHnYn+dd+0j2IIINg9qrpVJcntY7X88pYC+iazAzyw+Ip8mbHal3xNTKv8Vek++329u/br3UpIxly5Ecs+XpceVvhU8lnq6LAcdjzQsAGjRoNjJuSKFy2x2BLt6fge/t3/AHvrrLzpMTClwYZCrNMoZUsB1UNRPzybF/8AJ6KiloEptpZG7wbqebFpsj4+fPGs20/p2xQ7q29xxuYUO3Pt1o8RibUxpa5OTkLmPdZUzblRByx7biNrE/N/t0jaXqmoaLO82CFQT/bBLGJFfnuFIo8jgj9umuPXM+bVXx5ysAjVTEiYWwkMVDEgAdrv27fnnNULHOx1iWIaakOPFC8TvuU4+PujKj0g0COaHPxz1bjkJkM5QHbHuPpQH3Ja9xb2o/16E6PHJH4fx4Z8fECB5C+6bYo/UcWKINfH8vfqwaxhRebjx5ulF2RgYoZN7NwSwCg/6fkjj3lTK+Bcg1HEgnwzkxQyZhyzM8rkbdxoHchBDDbx3Hcdz0Q1J52ydPzJkxofJl/UEMVKAyWPuPe1ZTz7/mulXNfEEH90LMjY3mCRJ5ABJExVVI72e3btz+B19Bxzg6noAzI5MODfCBPMVIKuQLBPH8QPY8/Pt1VVTEmmmivDy8zRog8ifU4t7o7JkVbJtVcGyOwsgXfc8npTKSaVrbth5TRS58148iSq4hJIYW/cgKew71x11oZwteycbBlypcL6dB9XOP1EdQQoVVvtfF/HP79+GMzA0/xLqmj5+TG2noznz8eMSIWTjcim1q/ULBqv3uUYuNtDSaxRr8T5eemCuNLqw1KOExz/AFBj2O4cutXztAHyebFcmurdB8P42pQ6ouRm4MBWR5P7vySWkKKPvR7B21ZDC+R7c9BfF8OS+fn6tFledjZRCmRYyqyqyqVcoRwOQOOxAq+vcfVsPT9b03KjgmzNOTGaPE+oj2H1Rsj/AIenZ/6V+enSsF0sGvwzPofmZWFnxv8ASJE8cflSfq7XtSSaolQbAod/euRWnSvBltHnw+fjln/6IOGXzG28ECqal7D4FHq7U3wDMxjSOOFjbbIwWRKWlRueCbvueOODXQzPww+bOcZkjUKGSMsELtz/AMAkmquu19ZZQ0m7NOBoZDxSTZL4Uxdy2+iEQBdhqwd5JYUa+0n8HTkeGNUwYsaU4zZaZTt5RgQsGqj7Dswa+3z7g9OUc+itpMa4mTIuThY6ETTKJCYww3EEcUb5qjRB/PWeeSZsaNHg1PNllViHCbCB32n7q4218A9c0/VuLar8D0+hRg1nK0bXsPOgyH8uNwGpaMVsQUYEd+Bfa+juV/aGdQ1Z9Rh0/Bw5GVU3ld0koF3ub39qsfHfv0J17UMnTdU17DxYsZvqpSQJVBYo9OQORzRA29+TQvq3w5r+BpWkPAYfKTKLbqHmFRuJ2ixZAHF83+/bojOoKUfJOS7cjcthXGy4dRfG06B5U3kyZOI8QAJAVt3qPF03ANmz2ojogmvQaTqZ0WTGGbpRYPLCzb9rfduQ/wADjk1QA23xd9BtFxsOLEfU8gy7fPYY+UysiTLtoBnIoj1EUCD6W/kG1LBjj1PTzgpNKuQ28CQrIVIILE7V+OSCOOT+OjGSung0orraMfisnJ1SeSJQsYmkVXKtvlAIp2+SRXsPzZvqdb/7QMXFY6fk+HsDIiglV/MQsWTcCBak0f3Ha+3U6tHrROTaeTjHx8aXWMI48P0uJMqtJ98iPtFtYNnniwe1+w66zs3Oyp8fHwZch8inSWL0qVNkrsqqsVx/Loj4Vw11Pw62PNuAJJWQctd1x7393HvyPfocmnZEQ35mdAkqqyxxo3qTnvwPtILHjk8dQTuWRuOadr6CvgXR8rInx451GMuUkg8xrZ6Q8ll+bJr5/wB/fG8WZojxxuw89XLRSKBRQA+pbHaq/brVoWt5mlaji52UYpsBxKgQExhALAJJvuT+TfxfW/x34kOToy4p0/G8jIYrul3SlOPuQ2Np7cgdc8o8b5U5fKztXLyx4JRj8aEObT/KeKDMyJDnZCB2j3KojDC13ux70QT8WOb46GPAWABSyK5v/n46YtR1rF1Dy55dMRs9YljaZpSUYqAAxjqiaHzXzY46GYsEk80UUCb5JHCqo7kk9uuw8vzg26ZPk6drGn4EskU6QtviEZDIAVLcN7/d37dOPhfDbH8RedvLA4DB2jkD7GMinaOwqgK5556WvEeJjYUsWQMre8RZdmzhdwYqRze0txXcf161/wBnGdGNTy/r8g+UcfatPsUWwJ9+5CBfnn8dIkpZOyU38foel+giyBCcgCVTuCsRf2sO26+xPH4H8sPi9VwfDr5Rklkx90JMkTCNwpdfe7F7SL/fofqD5basZEeKeWN1sRyqglHpL2tkkGiKPHz1q17UIo/AsYzmx58lYYN8bz7qlAbuUNkgn5+LPSRjG7DNSjQp50unaj5DzZIhxYGV8WKNFsAUSpXmgeRyTzRPBs5c3XMDITUqifGlnjAEZIouHB3FQKFAfz3N+3S25jOWrYxMb8LtZvcD7hQFf9+tGQdNl0yCWQSJlKp3PHGPWxY3u5HAFc1fNe3VVBC3J3Rr8NR4KzLkZck6tHI26JIy4PptRYrknsPcjoZlu+UTmY+OqrDSSOiBaJPBI/8A3brZoUqGeKPInZokffGAdtkV3JPHb+dDov8A3lp0cWTj5sUGTLkkNJJJAC6tQFqeyn8ijfv1nh2KsxoxaIkWpNOM76iWDFw3cr5wHc9rP+ZmauSeevF+rwcfBO5Qh/VgQ0SgVvS1e1m6+eesemyyabmSRxjewba1sVWQA+kEfBIB/Y9THxTk6qiP5mNBuBmkdWKxKTW4/AJNf/PRlHywRlSpbDeP4eztUz9NxWKmPVS7idFYiHvuJXjtwePmu/WPU9OytLzs3RNRVRmpLHvcNuIQWdynjja3vXf+Q06Vm5uj65p0zJJGImAh3yEwsrGiQTxXqPIPv01+M8BdUy4czy6zchVgUxSIyMBZJL+9ew4NV0G1GKGgm5ALD1zE03xEskDu+KY5P02YllO0kgE9rofv0Z07xbnaimP5kJkjk3hxYZotppt+08CjxYBJB46QcoYcay4eQZYciCT0KEU23YqXJ9KgD89+mfwnjCbQNRz0y5cdfshhjjUjcossVJFknaByasmq7c3JwccottbKOTUkjzxDHj67rXlplR45EAVXKm2kvhWHcUQPawB/Me6R4ez8bXGl1nSkmwkqRIZP1klLcLto+qzZ9uxB7V1TGMrV44JIMKZ9SxYWdpY0IJGzkvQ7XQ7+54ro7pedi5+i400uVIi/TAAB+zAUxb5HcGh7d/boqL4eNR+sGbU5uirxDmSYs0X0+PjHTGZPpcaJC8TSjcrIjAbQVYnjn7hQAHV/h3U9InwMrEyMhcZ1d5DIOInNgCv4gASQP617ADrUcupYSY+jQBokCqcWBi4YqPSwX2NAix3s9BMGYDNMsUbPHHIsm3ZdAMLLV7ciz+R89dEa5Ffkg4uD6+Bn1nPXJWIxZNLvdnkALB3NXRPsAFFdTpU8RZv12VHlJm08qAuhJpSABx+KHY/H8up0FHBRtJ1Qw+C3m06eXDyH+xVIRmvbfNjnsbB/p1t8X6ZBPjyZkdrOFu/4e/IIr8jm+AfcLwpYmrSwajI0TjI9IBO0jcoqq+P/AKPTTqerjFhWHLxZAsyko4IO1q7Mp52kGj8gnjqUk1K0cvLBwn3jlATA8zTfEONjTZOPCIUKF5ovNhoxs1yL/EPVz8d/bpyx8PTc+LcNN8N50Jc3kR60+MHcgFqjN7e/YcDpXwfpIJoNYjz5YcgTrtZBvMUFU1qeG+6iCOdo+ejUfiTFlnkxJcqLXpI8eU4sEumxQY/msBzz6iRXwPi+rxaaso23o3T6Jo68DQ9AA7bV8TEOf2vj+vS34g0zC0FoXfG1XGkmDeXi5IjdGFfck6GnAscVfP8AXrK8VvDgyfS6bovmu2x4W0VAwFfNle/A4J4B6Vs7NmzswS5OFBjbRzFjxLCCe97fbuO3eh0XTQEqdhKYI+lkzKCnZYbsoCbFH/Tt1o8K6iYcY6ZNCEiEpYvS2+7grY/BHufft1xp+gZmpaWZn1DDiWQVFExYkm65oUvY/PWDw9aeI8DFjx1emCZCnmyAd54+Bdf+0dL/ADpMu+Zz6p+D6BJoeoakySqAkmFMsscpIiWbtfzttQffvfS94gjTH0ibTsdIJc3IyPqJFxUZl3E220HmgKHPW7WvF2dhyZWAcdo8RV8tZUf1q3HIPb37ewI56F+DsuXB1iTXIclD9FHt3TpdlzQ4u77nj49h1OKpWZpyZxpWoYWHoiYc0amRpHbIjZV2yc8DkWDVc+3cc9A4/qIcZVjY+dI5TytvDJ/7vfm7B/fp68XT654u0rG1EaOodJVWLIjh2+crggEliSFDLxZrmx7dAp8LHgdo0x5RkB7JlcnYw9hRqrHfn2r26sq+ybbWDBpuEfOGBPkjEmYFir8KRRI7ex7gj/thzMfMgXzjgTIjMVSQxkBufY1R7jojqWa+TBiyOiPNjt+mrrYAvkftY6afE+bphwccx4aZ0vlCMKd25yQBwFPHt2/A+Ok0x0u0QBpcUOE+DlZcY8+LIWWbzQChVjSg9x7X2si+9dbdUyIYTm5GNOuRHlQu7QSAFlG4kiuKBBBA+B811TieHZ558DSsHUsXKmWJ5slS+yPGe+V3H7yL52g83/LNr+lZ3hrKiiyRAY5gSkkEm5JB+/B9xwR8dK95CpKvabn1rCzfBOkYMJiOfp8wfb5dBSGY8sfZhX9B12+PPm5uLklMeMk7biFEX2cngGxdNXuPk9V4WmnUNMTH0mFFgCRjMZXqn9ZV27XwD8kV+emGHR8fARsHJ1EiZIAcWaJQwCqCG3KfusE0Pzx0s5LQ0YuObBXiPT9Pyl0zGyBkNNDIWkbdzIrDngA7fUEANe5H7KM6yadIYInjH6pDorEFjdVz9vav5nt0dEWfBDLrAdiVLqZFYnch4LNxRH+xAI7X0Kz3WQw6jkxCOQSeXvH/AKh23f7ihz+fx03EqjsXk3oYTE+kZWFn6OzOzxFZopJASSVB9NgULB4/y/kdeeCdb0TGwJsXVY4SW3RKZWZNwJBPN1wRzx7/AMul7AbIlmaeBWljxIDJIikARxrwSeR7cX3NgDnojmZ+Nm5mPp+NkeTHIChRI/MWPgkdqJJ/r+em6ussHZXaRt8NY+NJ4s1HGwckw4UCP61VX5tQO5IIvjkngfJ6C6Zpsuqa1BFjI0aSufqxv2oiD7iWPYEXwe57X26JeE48fMmj0HAw9mW2X5k2azhZpEB27VQikrduIs9iearrb43GiaVm5GkaImQkaAJJPG/paUD13f3fwg0RzfwL1OLsZdXBW8i3440l9I1cwZcMUatZhaKtrpfHI4Ncj54/bqdU6pqBy/Jin3VjL5aiYkt7Wff/ALV1OnjHBGUsliaY8GitlySPHlJIQ8UqhSqFfSaPqsmu/cEdDPqsmPLR8ppGEpDOHPMl9z+/WjOxIsXFWeHIMwcbdrRkBiAC1H8WOeqxn4DYKpLhtJkhdokMxVBxW6h3I4r2+b6CyaSWmdZ+ZlZEjyPJJFDLZRdpUV7fvx789fQ8rwxpC6TPrGPqkWRmCG8iGyF5AJ2kGwSvYmrDH36Tp0hyIYIct3jkCLsROVSwK4J7+xAr36OZfh559dwsXMygskilRFvAd9rFSQardtQEKfcgfPSrQ1KOhTTJiijy/KkL+Yuxf0xQs/78d+iPhzRczWYJcagsO5W852AVTRoAke5q+a456B5WLNj5MyKJJIoJGUOV2k0SLr27dvbo3B4ozX0+CF8x2bHQKgmIKgDgAHv2AHv/AKdFqlgKbbyNelQwIoi1RJMaLEQIY3J2qy0rMedzHtx6V57mqITWtBX++3zNPyFk0/KZUWaEKmx2NMjrfp+T7c380Vkil1OJZIo1nRNLSSd/O2+RtsWxJ47AV3IT4HWLw/iT5Om5keJmoU+pt5Q2wPGqGym4rfJ/p/Tqb5JRQ3SLZamJ/wBK8uqRK2OIuZnTc0sYFJtIscgby189geAAAMePhNNiw5Hn4mUUttlOVv7exojnle9/y6ZNI0TNz2EubkSR4+nlo5SswCPGotdpo2th/wCo7X0COdhxTrNHhxwlZA6r6iFNHg2bvnuKv8H7X43bYk0k7Qa1HxJm4py5sHVKgRf/AOWWNSWPY7QoG0e57LwTzY6VDlvqOY2ZlvsUn1BeLFcCv5d+n7H1HITGZdMwoJMdk8yTFx4yY9p+6zZ/Nsf69ulOLR8edcSfCfvKGMTgMH2nkKK5ACk839wHPTR6pYNPu3TVBCbVcObBzJmxyoyiEmkKAgsFFX7g8brFE89/aeHpMLBwyJ1MjyQbWZmA4Ptx2HP/AD8dGFm06GLDgeDDbCz02yR+WoAY8gqR9t+oA8EUPjpP09sKLPzsXOdpYoZPLjkBoBQx9u355479up4ackO7dRZtOl4s0WLkYDvC2P5ZEt0GN+m3ugxbtVfaeOON3iyCsTHzs94ZH3vEyLKTGpvnabpubBIv7ffv0rZ04P6UUzSRpNS88N3AYDt/3691CKOLUJEzw7ZMR2MpYUSPbplDTbBKVaH3wNpf12mO/wDfQxcVshXMMEQeQsoHEhNUBXbse/aug3iX6jDy5cf6iOVoWEUhiXYjs1kj2sC+eOST7V1j0jPw8TCQ5EjKhlbZHjErMRS3RBFLZPc97/kL1XOEmfLMYSuNOys0CyEnYKFbzzfH3fPWq3bBdKk9hXMziDBNjaVLBiHZ+jIWMDEewNAsp77Sfc9x0eyM/T87TUwMifHTFyEVlk9A8t6vsOVYexN3zdWR16mXNkeaMFmkldS4iG8Nwd24gngVyb4H46Rc1frsmDJWFt2S1MsY5JvuO/Ne3SJd39FJvqs5GfRNDkycLM0qTNjwzJOTmZMqcLDHRSuRe52Bq/bvx1zjaRN4RxdX1LIMGQUAxcaSNgVbfVuL55Wx7n7h+es2JjapNkCJJGeMRlgBLblVHYd/YDp403Tpo9HO8GVoSsrRyHeCRZ9PzXH7m6quW5OWEYpPZKPHJyvwLWh4HiLHx8nXtMiixMiZPLXGC/rSLRtlH8J5HFWfb2sXj4E0sGDq+dFJ9LLJ5cIAIWt1epv4bN9/z/JjytVyJ8kyNMbhH6aoVPut8E3fB+eD7dKGRrGpvgPiu8Bjdm8ySOtzAtuoke11/Ku3SxnKSov/ACz2eSvXNIKtHk4q5PlTs5VZV5FVzZNkG+O/Fcnv1Opq2otlxwO8cUr25LCqHYVz+xP8+p10JYOaXJC9Ax9QmkkRmWMCBNkaAelQKHb+ZP789YlILhiosn89TqdZC+BiwqmwMLMmXfOudEgZiSNl/bV1X+v56P8AinO8zXhljGhjmizVlVo9w9TupN+rnkf6/tU6nS+B3sUZsqTI12YygFZMliy80bbt1t1KOHGzWEMEahHCqOTwVB9z1Op1ghCDWZ4vC+rIkcIM4SNmprC7qoc/Dt/XoKNXyYJ8V8dUi8pPLULuI+/k0SeTXPU6nS1gC+RNW1DJnlMbyEI8rSMq8BnNeoj556x40v8A4hCjIrR+agZGJpxYsHm/x1Op08VgWexy8U63lTZuRCixwQpGrCOHcqlqvcRfJ7AewAoAc9JsmdO4UlqI7EWKsG+p1OqJe1it5Q46NlhdIw5Pp4TMq0JvUHr4sHtQA/bpS1DVMzLzppJ5mZpWKyc1uXfYU/gECvjqdTqaCylJPJBKopst91mqPt1JcqXUsybJyTcklu1E/wAh+3U6nW8hei/Hbzhclkxxek7iPf8A+z/XrdqsUMEGm5WPCsUjx7npmIJq/cnqdTreQ+GWxavkxaWuFEI0ikZpJSF9UtMaDHuVFXXzZ65g1bLhlRYH8pC7HahIFlWv3/n1Op0y2Tk3SGbwdqAxEfIiwsXzJFCksGNKTW0ert/qfe+qY9ZmytaaLLhinhWwsbPIFB/xelhZ/e+p1Ooc6Votwt5F3JyGXKnSNVSMSyBUW6UXxVm+L+fbm+tPgiWI+I/Mmw8bIVEkKxTIWQHsOL9r6nU6KRW3QweLzg5mRDM2kYMUhsMYBJGG4WrAav8ATqdTqdMtEKP/2Q=="/>
          <p:cNvSpPr>
            <a:spLocks noChangeAspect="1" noChangeArrowheads="1"/>
          </p:cNvSpPr>
          <p:nvPr/>
        </p:nvSpPr>
        <p:spPr bwMode="auto">
          <a:xfrm>
            <a:off x="134938" y="-538163"/>
            <a:ext cx="16383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082675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marL="914400" lvl="1" indent="-457200" algn="just" rtl="1">
              <a:buClr>
                <a:srgbClr val="4F81BD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he-IL" dirty="0">
                <a:solidFill>
                  <a:srgbClr val="4F81BD">
                    <a:lumMod val="75000"/>
                  </a:srgbClr>
                </a:solidFill>
                <a:cs typeface="Tahoma"/>
              </a:rPr>
              <a:t>הממשלות</a:t>
            </a:r>
            <a:r>
              <a:rPr lang="he-IL" b="0" dirty="0">
                <a:solidFill>
                  <a:srgbClr val="4F81BD">
                    <a:lumMod val="75000"/>
                  </a:srgbClr>
                </a:solidFill>
                <a:cs typeface="Tahoma"/>
              </a:rPr>
              <a:t> בעשור האחרון קידשו את ה</a:t>
            </a:r>
            <a:r>
              <a:rPr lang="he-IL" dirty="0">
                <a:solidFill>
                  <a:srgbClr val="4F81BD">
                    <a:lumMod val="75000"/>
                  </a:srgbClr>
                </a:solidFill>
                <a:cs typeface="Tahoma"/>
              </a:rPr>
              <a:t>"מאקרו" והזניחו את 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ה-"מיקרו</a:t>
            </a:r>
            <a:r>
              <a:rPr lang="he-IL" dirty="0">
                <a:solidFill>
                  <a:srgbClr val="4F81BD">
                    <a:lumMod val="75000"/>
                  </a:srgbClr>
                </a:solidFill>
                <a:cs typeface="Tahoma"/>
              </a:rPr>
              <a:t>"</a:t>
            </a:r>
            <a:r>
              <a:rPr lang="he-IL" b="0" dirty="0">
                <a:solidFill>
                  <a:srgbClr val="4F81BD">
                    <a:lumMod val="75000"/>
                  </a:srgbClr>
                </a:solidFill>
                <a:cs typeface="Tahoma"/>
              </a:rPr>
              <a:t>, לא הייתה 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מדיניות </a:t>
            </a:r>
            <a:r>
              <a:rPr lang="he-IL" dirty="0">
                <a:solidFill>
                  <a:srgbClr val="4F81BD">
                    <a:lumMod val="75000"/>
                  </a:srgbClr>
                </a:solidFill>
                <a:cs typeface="Tahoma"/>
              </a:rPr>
              <a:t>חברתית </a:t>
            </a:r>
            <a:r>
              <a:rPr lang="he-IL" b="0" dirty="0">
                <a:solidFill>
                  <a:srgbClr val="4F81BD">
                    <a:lumMod val="75000"/>
                  </a:srgbClr>
                </a:solidFill>
                <a:cs typeface="Tahoma"/>
              </a:rPr>
              <a:t>("חלחול הצמיחה"?), היו </a:t>
            </a:r>
            <a:r>
              <a:rPr lang="he-IL" dirty="0">
                <a:solidFill>
                  <a:srgbClr val="4F81BD">
                    <a:lumMod val="75000"/>
                  </a:srgbClr>
                </a:solidFill>
                <a:cs typeface="Tahoma"/>
              </a:rPr>
              <a:t>שבויות בתפיסות ארכאיות:</a:t>
            </a:r>
          </a:p>
          <a:p>
            <a:pPr marL="1371600" lvl="2" indent="-457200" algn="just" rtl="1">
              <a:buClr>
                <a:srgbClr val="4F81BD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endParaRPr lang="en-US" sz="2200" b="0" dirty="0" smtClean="0">
              <a:solidFill>
                <a:srgbClr val="4F81BD">
                  <a:lumMod val="75000"/>
                </a:srgbClr>
              </a:solidFill>
              <a:cs typeface="Tahoma"/>
            </a:endParaRPr>
          </a:p>
          <a:p>
            <a:pPr marL="1371600" lvl="2" indent="-457200" algn="just" rtl="1">
              <a:buClr>
                <a:srgbClr val="4F81BD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he-IL" sz="2200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צמצום </a:t>
            </a:r>
            <a:r>
              <a:rPr lang="he-IL" sz="2200" b="0" dirty="0">
                <a:solidFill>
                  <a:srgbClr val="4F81BD">
                    <a:lumMod val="75000"/>
                  </a:srgbClr>
                </a:solidFill>
                <a:cs typeface="Tahoma"/>
              </a:rPr>
              <a:t>הממשלה הפכה ל</a:t>
            </a:r>
            <a:r>
              <a:rPr lang="he-IL" sz="2200" dirty="0">
                <a:solidFill>
                  <a:srgbClr val="4F81BD">
                    <a:lumMod val="75000"/>
                  </a:srgbClr>
                </a:solidFill>
                <a:cs typeface="Tahoma"/>
              </a:rPr>
              <a:t>דוגמה, </a:t>
            </a:r>
            <a:r>
              <a:rPr lang="he-IL" sz="2100" dirty="0">
                <a:solidFill>
                  <a:srgbClr val="4F81BD">
                    <a:lumMod val="75000"/>
                  </a:srgbClr>
                </a:solidFill>
                <a:cs typeface="Tahoma"/>
              </a:rPr>
              <a:t>ההוצאה </a:t>
            </a:r>
            <a:r>
              <a:rPr lang="he-IL" sz="2100" b="0" dirty="0">
                <a:solidFill>
                  <a:srgbClr val="4F81BD">
                    <a:lumMod val="75000"/>
                  </a:srgbClr>
                </a:solidFill>
                <a:cs typeface="Tahoma"/>
              </a:rPr>
              <a:t>הממשלתית </a:t>
            </a:r>
            <a:r>
              <a:rPr lang="he-IL" sz="2400" dirty="0">
                <a:solidFill>
                  <a:srgbClr val="4F81BD">
                    <a:lumMod val="75000"/>
                  </a:srgbClr>
                </a:solidFill>
                <a:cs typeface="Tahoma"/>
              </a:rPr>
              <a:t>קוצצה</a:t>
            </a:r>
            <a:r>
              <a:rPr lang="he-IL" sz="2100" dirty="0">
                <a:solidFill>
                  <a:srgbClr val="4F81BD">
                    <a:lumMod val="75000"/>
                  </a:srgbClr>
                </a:solidFill>
                <a:cs typeface="Tahoma"/>
              </a:rPr>
              <a:t> </a:t>
            </a:r>
            <a:r>
              <a:rPr lang="he-IL" sz="2400" dirty="0">
                <a:solidFill>
                  <a:srgbClr val="4F81BD">
                    <a:lumMod val="75000"/>
                  </a:srgbClr>
                </a:solidFill>
                <a:cs typeface="Tahoma"/>
              </a:rPr>
              <a:t>יותר מדי </a:t>
            </a:r>
            <a:r>
              <a:rPr lang="he-IL" sz="1800" b="0" dirty="0">
                <a:solidFill>
                  <a:srgbClr val="4F81BD">
                    <a:lumMod val="75000"/>
                  </a:srgbClr>
                </a:solidFill>
                <a:cs typeface="Tahoma"/>
              </a:rPr>
              <a:t>("השמן והרזה")</a:t>
            </a:r>
          </a:p>
          <a:p>
            <a:pPr marL="1371600" lvl="2" indent="-457200" algn="just" rtl="1">
              <a:buClr>
                <a:srgbClr val="4F81BD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he-IL" sz="21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נטל </a:t>
            </a:r>
            <a:r>
              <a:rPr lang="he-IL" sz="2100" dirty="0">
                <a:solidFill>
                  <a:srgbClr val="4F81BD">
                    <a:lumMod val="75000"/>
                  </a:srgbClr>
                </a:solidFill>
                <a:cs typeface="Tahoma"/>
              </a:rPr>
              <a:t>המס </a:t>
            </a:r>
            <a:r>
              <a:rPr lang="he-IL" sz="2400" dirty="0">
                <a:solidFill>
                  <a:srgbClr val="4F81BD">
                    <a:lumMod val="75000"/>
                  </a:srgbClr>
                </a:solidFill>
                <a:cs typeface="Tahoma"/>
              </a:rPr>
              <a:t>לכאורה</a:t>
            </a:r>
            <a:r>
              <a:rPr lang="he-IL" sz="2100" dirty="0">
                <a:solidFill>
                  <a:srgbClr val="4F81BD">
                    <a:lumMod val="75000"/>
                  </a:srgbClr>
                </a:solidFill>
                <a:cs typeface="Tahoma"/>
              </a:rPr>
              <a:t> </a:t>
            </a:r>
            <a:r>
              <a:rPr lang="he-IL" sz="2100" b="0" dirty="0">
                <a:solidFill>
                  <a:srgbClr val="4F81BD">
                    <a:lumMod val="75000"/>
                  </a:srgbClr>
                </a:solidFill>
                <a:cs typeface="Tahoma"/>
              </a:rPr>
              <a:t>ירד, אבל </a:t>
            </a:r>
            <a:r>
              <a:rPr lang="he-IL" sz="2100" dirty="0">
                <a:solidFill>
                  <a:srgbClr val="4F81BD">
                    <a:lumMod val="75000"/>
                  </a:srgbClr>
                </a:solidFill>
                <a:cs typeface="Tahoma"/>
              </a:rPr>
              <a:t>"המסים הסמויים" עלו</a:t>
            </a:r>
            <a:r>
              <a:rPr lang="he-IL" sz="2100" b="0" dirty="0">
                <a:solidFill>
                  <a:srgbClr val="4F81BD">
                    <a:lumMod val="75000"/>
                  </a:srgbClr>
                </a:solidFill>
                <a:cs typeface="Tahoma"/>
              </a:rPr>
              <a:t>!  </a:t>
            </a:r>
            <a:endParaRPr lang="he-IL" sz="2100" dirty="0">
              <a:solidFill>
                <a:srgbClr val="4F81BD">
                  <a:lumMod val="75000"/>
                </a:srgbClr>
              </a:solidFill>
              <a:cs typeface="Tahoma"/>
            </a:endParaRPr>
          </a:p>
          <a:p>
            <a:pPr marR="0" lvl="1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tabLst/>
              <a:defRPr/>
            </a:pPr>
            <a:endParaRPr kumimoji="0" lang="he-IL" sz="2200" b="0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914400" marR="0" lvl="1" indent="-45720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 typeface="+mj-lt"/>
              <a:buAutoNum type="arabicPeriod" startAt="2"/>
              <a:tabLst/>
              <a:defRPr/>
            </a:pPr>
            <a:endParaRPr kumimoji="0" lang="he-IL" sz="2200" b="0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914400" marR="0" lvl="1" indent="-45720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 typeface="+mj-lt"/>
              <a:buAutoNum type="arabicPeriod" startAt="2"/>
              <a:tabLst/>
              <a:defRPr/>
            </a:pPr>
            <a:endParaRPr kumimoji="0" lang="he-IL" sz="22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914400" marR="0" lvl="1" indent="-45720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 typeface="+mj-lt"/>
              <a:buAutoNum type="arabicPeriod" startAt="2"/>
              <a:tabLst/>
              <a:defRPr/>
            </a:pP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457200" marR="0" lvl="1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8001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2A34D4-F8A1-4268-96A9-FE225D10821B}" type="datetime1">
              <a:rPr lang="en-US" smtClean="0"/>
              <a:t>12/16/2019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13D1-3F19-4C67-99A6-C56CB284CD69}" type="slidenum">
              <a:rPr lang="he-IL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8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12654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14400" marR="0" lvl="1" indent="-457200" algn="r" defTabSz="914400" rtl="1" eaLnBrk="1" fontAlgn="base" latinLnBrk="0" hangingPunct="1">
              <a:lnSpc>
                <a:spcPts val="25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 פחות ממשלה, יותר נטל על המשפחות:</a:t>
            </a:r>
          </a:p>
          <a:p>
            <a:pPr marL="914400" marR="0" lvl="1" indent="-457200" algn="ctr" defTabSz="914400" rtl="1" eaLnBrk="1" fontAlgn="base" latinLnBrk="0" hangingPunct="1">
              <a:lnSpc>
                <a:spcPts val="25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					 ישראל מול ה-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OECD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</p:txBody>
      </p:sp>
      <p:sp>
        <p:nvSpPr>
          <p:cNvPr id="2050" name="AutoShape 2" descr="data:image/jpg;base64,/9j/4AAQSkZJRgABAQAAAQABAAD/2wBDAAkGBwgHBgkIBwgKCgkLDRYPDQwMDRsUFRAWIB0iIiAdHx8kKDQsJCYxJx8fLT0tMTU3Ojo6Iys/RD84QzQ5Ojf/2wBDAQoKCg0MDRoPDxo3JR8lNzc3Nzc3Nzc3Nzc3Nzc3Nzc3Nzc3Nzc3Nzc3Nzc3Nzc3Nzc3Nzc3Nzc3Nzc3Nzc3Nzf/wAARCACEAMUDASIAAhEBAxEB/8QAGwAAAgMBAQEAAAAAAAAAAAAABQYAAwQCAQf/xAA7EAACAgEDAgUDAgMHAgcBAAABAgMRBAUSIQAxBhMiQVEUMmEjcUKBkQcVUmKhscEk8SUzQ3LR4fA0/8QAGQEAAwEBAQAAAAAAAAAAAAAAAQIDAAQF/8QAJBEAAgICAgEFAQEBAAAAAAAAAAECESExAxJBBCIyUWETceH/2gAMAwEAAhEDEQA/AF/H05Y1VJ9PklEUaBwqLW5qC+orfa29+Af369XT0WRcfIw1VbADxtYJIJrsxJN8UPjjgdX4rB4EVJ22NAruGn2lmXaoBbtdE1fBX3+CELTTY5yrkjjjY5AkhdgEMYPvwQbcXR54PFdcrTbxo6XFLZnl0XAgZUmYLI0TsqGP3B20Tt4PHv2B/PWGfGgiJVtPEi7hsljUKrA82Aa4AHbuOx56OrPAjPnS+XlDHk8hRLP6RtK1ZrsAeO/DHrZHDiFMjUJXx5MKFnldDtP3csoAHcG/jvz2J6CVqkHr12hXkwscIslRQK4VDHLFyB7E0O1g2fz7njrQuDiGFZdvnBQX9MIARbULZYer7gK/+etjSO2n/SJLGpYl4pGFlLC8qffjdxxY5sdX5UuRjyY6nKFnHVVV6bykILEMRwQDuN8gkVdi+ma/QJZyYW0c/S42SmOSs6MUHG7i+RxdbifbrltLiaG4ceIqtbx5dtH8dx73xR+PkDopjZ82DPQeSRI2IDhWbeCooseaFqoB9gDXz12M7B+txZsaJ4YpolEjbWbkek8LdepVvt2B9761foOqsDSaQsRBaKNQx/8AWhMYA4Fc12vuTX/OmbSf/LxliRmcK360GzcS3FEij3H4789rM5GRi5rx4uo5iQbYhNVFtxsjaaN0Apr24PeqAtsl83NMBmnUEMxZwXcBQW4+2uxFd+3N9ag1ZB4eklwPObDxomjRmbztqKRzbcqK9vxwb6xjSlaORwmI3lt5cnlgMADwGJ/J+D7dx0QXUI2dVnzp1xvLAm3Mz+T3BtQbJoj3rk/FDQ4GVmTYMciE48Cny4VAFijfDU55b3NGh3HBv6Mo1sELgYzStGq4iFLDIcbdRA/AN8iv69RtPwFkAdMZ1dyI2XHNOB2pRybJoniv9vZDh/RxiIyDKlZiy7htZdoYAAC91t7ngd+/RzI1TGkxYsHDjoxLEGMaXvYckDiv8Jv9uO/QyZwoFDR8GV/JixcSXJkLFDGCEIUtuquK4+f/AIHo0PBGNO+QginiUu8XlXs7UCKJFknvXH7UfMeZZ8iGCObdjhwXkVjtNllaue5sgf69a558jIycrFbLf6MOskl7kaauCR7kDbQsEEjtY6ybv8M40A48LT5NoJ2Pa3GYAWo1yOBfx3/06LZHhryI1qJgPcGBPXz3BIHzQ73RPbq+bzhHPDOgCwIjuXZSY99KrIeT7f0s9V6hFDivizHT3aQgWGSt/sVv9h7E0OTW3rW2BqmDpdOxIJWhcxNKUJCLGoN1Y7g37D9z1jjiwJI3Kvjq4Pp3RgBv5kfF/wD7jotklTnNPigo6ALUSqVVivO4e5qxyOwvkkg9xS4umpCzg5dFuIwJFT0kx7QK3KT3+ePYda2N1S2D5cPGiKf9XAiPbIHxgLUE8mrrsTz1H0vEeIukkNrQAEA5JIA71wbX+v46sii8uOYzTb8do22zIT6WsOAPYE7efx79q7xhEMx2ylaWdGEhmMih0NbjyzVyGNnjhTZ5ro70K1SMY03Bc/pTwPYtW8iuARd3zwD264Gkp5qBnxlUqCr+VYa+38PuOb7V0UfToxqGFI8kLI8ibs1CdrU3qLK32jbXcUODe3q3UMHBxdUjT1T48kgQztCHUdiOCSAQp4AHFEdPGNurH44Ke3QreIdOWNoW34xV9xUoK+Pagf8ATqdW659PvjZIqBLAeZIgYrxtJAa7I+ee3U6eqxY74I380adN3SRxzRGN4p9kdu28oWAVq9NLyfZSVr3sE6cvUTFK+mJtjgWGWFjKolZeysUNDcTtWvY1f56zQ6lqaabp2HDapjSRKUjlHmFTW4FdvCm7JNj8duvIM6TUYE0vLxRi50McojdVCFmegVdQtuCBwBxyD2BqTRNNNUy/EZ9Uw5tNbLbHmlceVE6ARyPx6DIaAclfRfeq7VXM0WRj7RqylhM7K0MtI29AfSdwBNHkk3V8WWI62ppMmLpeRkfRedNjSrEceYMY0VlF7rAJJ3AfFL2JJPQdwZpXTOmdRPsZst4yQGpgVUA7gOQASCfTzVEdLSD2VUW48s8yokWTGiWp9RA2gKNzNwe+3uPg0PYnsXTzNo+FFuebJmk86VdxswcBQUNVySbHbkWebF4YfJyEkiiEcBl2CNLb0EbgQSSF4LHvu78kDrvz8xNUGRm6jKJZ4pEaeCohER6UAKigSQh3D/EbqusmryZ3RxiZSIJMiPI8lHgmjjRZCA7UNq8mxVAA9ve6PFkC5ObqmLDLBLi+cCzGJjUh5bdS3RIHFkchj79VZumYDNAUiyPKf9GZoJXZVdBucqNu/jnnkGzxx1Ukcmmxg4O5Hhk2NJt8uRyLZWtuSCN1VQquflqwC6dmnOVcWYmNwSwVSg2qY2X0823sR2rm6BrnqrFhWeRYxiKvmpGUlHpR7bg7CPcAHjgigeOevDkrNp2TNlU5kh83cojSSVd33AfcbJJs7jbjk9FfCOj4IzQdU3vI77hF6iyxlSwaVewZjVKb4U/d0EnZnK1bO9QycbG0zUMfHkEglYCSTkiJiVJJAoWNwFCqB57dD/OyIA0kMm6bPuOV4YjuSMtukr08mqJ7N3HYg9ZfE2Ok2p6lJiFjh42QqozglkT7TyAAAzXwfgcc9ZDhZBx1jjkkkAQ+gyBaJ+xlUjdVAg9zfN11nSYUnLAaORiNFk+VpzzZMqEpvmIaKrpDVjggjnvVdzQsxZtVnxjh4o2Y+cxmlgkVUDFdo3AgVfHa+9cd7waSvnZj/WOZZJBJ5st1HETCW+7+I2tnjnnuexHCeXTtUifG80RvGZ386UBKKmz3UcHtQoeYTxYoPVmpLRMebShiRKReVEQ8n042qQGYeplNEcimIB7i+1e5MmHHNJHib4BuAKEOC0VAMLsj1EcV7q1+3WRMcazlq8TkIGMZdtyF423H8buRuHsN3b+E6crAMKSZsW9W4jniCtuILOELAiiAEsd+1UCOQ3SuivFx/wBW03koTVvqIZ8t2dlyZXmaJZtyq1g7b4II3Ajg8X+T0XXxEMSMTY8PmzwxSQxWpJkNJTc2260Y18AA810AyJ5IIESUZTRkK0chYANa8ENZFnnddCx8X1xI8C4aLFlZGMQfLQ5MiM27aCbAr0+tv4rG6iD7lbwSkvDNMGm5FYGHkEYzyjdHIDuLDZbiiKFsDV/P4FbNYxH0vIfCxpGmEyxtUs1ubUGmIWhypH8INn8nqvVtQlj1vFSDyyyQRtIwlDeVK5LNtrihQoE/Pv0XgfM0BJNSaZciLOjAaVK4JU1agg9+N1C7HYDo1bFzsXfNlaTHQyrwm2VVdgVcAL9pKkkbOwHHFG+2jTslFfNkkwptQxoolWUTbol8y7reP8PzxQBPsOuhiTRafkvqGKF+tpsctbqzoPSQSTd3xZ5Ju+bIzPzGbJjxM7NSOVclaVYgzG+RQ2KCp3FiD8VZvgId+Ub9YzHzHclQE85cZYnh3eXuXsLo8KQCbF9/2NahoOXhaIRJ+qFZjkLuHoXcbYH3pCb4qh2N9L+saUmNqi488ceVFKqS+TCCpAAraDz3Kmh2Hb5v6DrGdi5+jZMOPlRx5RxxIu6RVYN93PuDYI7d/brU0J2apnzbXdKyIMfFmWby45mcoIAWsUpsi6HLHsSOp1V4pzdRePAwpcmR2xIyDHHjR1FuCkAkcXt28e347dTqlIncgt4GMU5WDTogcnyiJHljDFgADtNhuavtXY9DNXmTAydWw0kRDJkOZ1a1jBVy22xZ5BoVtri679CCshzIZsIQTokcXErb28xQo2KQARYPvx39h0d1XC+ogxMj+755oRjsigMAysGFmQijVAi9x4HfoLQ7+Vo5x8yXExp8T6zI+nkaOV8iVBtlKqPUgoFtpFgdqNe4uQaNlsuNLDIuJNGf1j6vMLGt6kfHFCufzzxnzNTiGlYEJxceBlxGkh2zWwq6ajyJAwPB+4E0eei+FkZORiK2JFhhCCOAVUEHsF4I4AFcV+99U9LGLn74tr8JerlOHHcGk/0uwPDAi0rInfIZZCxrywKu6qj2UqaIWiebJ6w52h6pqORkzDKil3HzfI3BFLWDwppa9PzRu+OmLdqQhARcVtPYoZXF71Y7N/cjjcTRFmh2PWaDUcXD2nLkjj84EENIAVpjxV0ePz7fyCQlxtcnZP5Ovz8f6TU+bvBpqqz/AMAGJlZ2DKmlzPDGy5sMsspAdk3KC202RtpQL54bvVjpzfGZFSOaMyJRJaWMc/F1x/2/HSb4hzsczSjDXMbOyCn6bLuUqBtKEg3ZLE8nggDgnohoGl6pHgQ6rpiYKplExRRTO9yH4o2ALXsa7fHT8M6erOjkSlFK6YF1DTh/fwxcQxYiGKozJEGVBag33LDvVcigAPc7cmOTFxsnIycyIzx20RxlYLkAnupK8ULZa+SL562ZejNM75OsQJBOqu0xxskN6OKBAN1wCfUKPsb6BZWrZTtHjzxywyoDAEVlUSuSoAsjigeRdc37czmvdoaHx2e7vNjYpKrCfaHknBRXLJZYDdRBvbZAq7HJI6Iyw4A02dZ8+NdkImmdoXLCQ8bQG+6yQAbAIFUbbrNmamJFjlzMZUyMnFdJ5IwlNtsWdtFeQDfwRXIHVGYfKwNL/uxoY5pIw77BvWRgxb1jmgqbWohe5Nc9JWA9ndGDHcvj/SyzFArmUyBNsi0NrAJYG2gtewqr+Nccxkl83BjVciWOVYtrFwVZgDVA0eTat7MK572vqudqDS6eZC3lyjzEjFLOQS3meoGiC267F3zfXWPvxsXKz4s2CITlceOOdFtwEI3c+pKsEUp5A7cUcBUG1aQbxNOeDEjyMZJiE3qsaoVViWI4Y8USbA7c8lavoTjY82bi5QwcOJM10DsrRhdthiAAeRutVHsNwANKSDPhvUtSbCeDIijyokMDDz42lWJje6gCOQdh5sHuO/VPiI5OFqDZZxYlhOOrybkCeWw9IKgdiWIA4AG6yCLIZuXT2iKu2dg4kAq2Mk8M0kSwnzEC+YqsqSkkklWPuTwK9r4dF0DTJtJhklwwqCNcwLHIwBl2A7hzQ54JHz36S8Nc+HWPqHngGNj5BlmXzCfMST7DQHqAZTdDj34o9Godb1GfNgU4+NaxPD5EkgjjNtxXI7BQe/sw/HSqSTyFqT0YPFROzEWJvLfNhdpPKhHAUmq5JDE1dDn8XXTt4lLafoePNhYJmKSRDIjigVmeNaeQkVXBUE9IPi2SHK8zHxposXJ07zAmNCjEbaFsZNxFjmhQ9+T0yaJ4gXH8MGeXMjcwxuf15Rv3eWAwBZvkgA81u6pFpCyTaX2D/E/iWPL8iOWPfGbl8kFhKgAIU8n5PIoEURzyehmLDDqDrNKiyrklZmhhNSXsA+47q9VkgDmhfcDrvFz8KXxFNq8eASsvpyVy8fesaNx5htq3V3riiT89DNa0ySLVZcfDeEjHhWLzVXaZie17ibb/ADc+4se0nbeymlVBRdTefW8VZ84yz+ZEIpQVZStAsTQHO5hd1xde3TTqfhPUNVmwtRxminh8oM+JK+0MfVzVD2I/iHaq738+kljGTGVxQ8mPEzeSD6o2BYtusUCpu644X823af8A2gZ2nZum4s3kvjZUSllyYmjljcn25oo3cH4b/KbdVpk5p7QH8QeHNVw0x0m02WBQ0gjUSwlVTilAF1Vkn29XHbqdH/GWuZ2S2P5+NDEyySgKZQxItRdGqBo0LP5rqdMutAuQlPBh6Y2napkw4ubGx2HEaZi97fvYjiqBNWaJF9+uMvKnw3jigG9JCp8gTVGpoe3Iom+1cj+fRzwPDp02dLok3/VL9KsoCS+Ur8LYYKSSVs9+f+PoWn6Lp+nwsmJp2FisW+4RgkjjuTz7f7dBQbyPKUVhHxzSfqcjJgibFyBirEIMrycXzGaAEWOAbPA9VX0V0zVw+R/d2m4hnIJKvJloFKgkbvMehyartdjr64HAbjIbYjBhGhBUV7ce3f8Ar+3XyPXtG8ubM03S9PyjFhSK8pgDEuGYL6ufz2/b89OuWXC7iyMuOPMus1gK4/iaSTTPIOlZMEYmKSzzH0WOaWgS103Yew5+MePrk8OW76dLGGkxGlilYhbUAlrBIJ78D5HXq+bqeVIZ0zYHgfbGuQQDjRUFZTuPuaK2TyK56Xhh5eBl4y5SSn6gyv8AUxS+aDEQq0rL8WQ1DsepLkbUorUnb/0qvTxg1KtKgnkNPkZ0zYuLJII1L1tBeM0W4N7CPxza3z2PTzpua2RpGny4UHnwx3kAxwlgJTIQQdtAAA3tr2/HCDnRwpiQyY+ZPTqpkWNWRPSP4SAeTdXXcWau+jn9nmq4EOn6zp+qbsfGmHnY8JDbgB96x/xWV2Hg2efi+tx4dh5JWqDep5iZCTJNkRLkSKLhAYVI0bUALo3YoN359r6+faji4qYKeYZMnWlyQkuO6nzt3+EermjQ5Xij15hZWr5+LnDFgy86BpQ0Ujb5RSliEv2YBu4PHbsei+Lo+XmkPqeLIJI4VijjZgGmBAreAbtF3c3Zpfjl5ztggqQNzMaPxBmPkRzZhOxIpvMhNidrLC6G0br4IP8ApfXM+QMVHxXkWRMRVDoJL82qRgSQCCQaK/AI6zSzqsq6fgSTKJXkSdpiFIphVseAQoW6IHbrVk5eLIj5ixYn6EUbwJlfpyBlJAAZa8z7Qa+GI4sdJt0x6aj2PZcqV8OACKLEYlo5GkQ740BNKGJsrTBeOeADW0E+6STm4ixpHbzTrCPUCSkhUAENQ7qOaoHqrQcLW9ZmijXFyDhAuxmaIIhLAgtbd/fgd+BXHRXwb5TPDDhafJPLFkvGzOATHG5XllrhQe5JsdxVUdSbFc200ngYpNS1Pw/FPmPpGNjvkT7LmCqZCR33oRYoA9x9vuewPWNTk8UuJJFx1XFx1mVXAUjzUU7fz91gk3Y6Ia/pWfBo640+DD+oUDbZFZAwV7IINj5vivigR0kf3ky4q4/0/wCrHHDc8Y9cTLwCD2A5rj/fppJ1SE42m7GF9V8rM1FAY5VQhgrMTtA44/yiyRd1dcHr3w3o2bnNBlLlNE8ru7HIpvNj7Bl43Ed7JABqhxZIvBy54oRCmKVxXDs8kslLMwU3bfPoFf8AA6c9N1abVtGwc/ERMaSFGxt4kVFjALUPVwDRArk89LFIeV0mBcfHg0vUSYstEIQJk5Jem8xjywBP3GzwKFX1bosyTY+eYI44YdodDHX6pRwruCoApvMXgf4RY7dBNc1WJdQmgjxNNLNktJ5scKu7GgCu48c12Fj1Me9dZ8HWclvEMGRjmKAyuIp6i/RewN36YWvVto0Pg8c9DpYe+FgL6xlZUms4ceOXLSRmJlDcyqCTXP4JH7Cuhq44llSXMilxcOdHMUuwBIGQ2T/DuICkAHnkjk89GczTsrUzlYeNGk2eiCTFaJQhcobAXgEEgvxxyq/g9daDr0ObhmDUcjHxMnDjCSK+nuzUCAXNMOeeQQKJvrcMLQeblTlhaBGAMieBpYsgQRtHIZZJEZvMUCiQ5+5b2rz2od+3Ugz55cadpFlSLGki4TewCJyQ9/wkncLDUboCietWsS6lHAuMJIjiTxgKI3BULSvVXak8Hj/CehPijR9W0x8SKacyYEsQOHMv/lyo1HZxxuurH8+1HrK22ZuKivsO63nDNjhdcmcOXZpHSYAOxVLO3cK/pXU6WsiLfHHi5MkB+lLIjhR6hdmjZsWTXU6ZEnVhjweMDSsrQ8syNBkvKy5NN6QpUryP8wN/iuvp2Tr+k4TKmRnYaOQSA0wYn80tmvz+OvicT4Zy5gwU4gg4UxhSDwRfz7/P+1Oms7NUwsGTAFMMdoRkFOTGy2zEXQ9wP3ri+ipUjNXocsnxVhwQySIJZ/KYqUgQeojuFLsASOeO/wAX18+1TxFj63mZOZp0h02Ro1jk+oIO9gQRZBAFhfzXPV2kS4WVi5MMizZESKWSKDgSXsobe/Yua9ytGwa6Ttb004c88haOLHkHnYn+dd+0j2IIINg9qrpVJcntY7X88pYC+iazAzyw+Ip8mbHal3xNTKv8Vek++329u/br3UpIxly5Ecs+XpceVvhU8lnq6LAcdjzQsAGjRoNjJuSKFy2x2BLt6fge/t3/AHvrrLzpMTClwYZCrNMoZUsB1UNRPzybF/8AJ6KiloEptpZG7wbqebFpsj4+fPGs20/p2xQ7q29xxuYUO3Pt1o8RibUxpa5OTkLmPdZUzblRByx7biNrE/N/t0jaXqmoaLO82CFQT/bBLGJFfnuFIo8jgj9umuPXM+bVXx5ysAjVTEiYWwkMVDEgAdrv27fnnNULHOx1iWIaakOPFC8TvuU4+PujKj0g0COaHPxz1bjkJkM5QHbHuPpQH3Ja9xb2o/16E6PHJH4fx4Z8fECB5C+6bYo/UcWKINfH8vfqwaxhRebjx5ulF2RgYoZN7NwSwCg/6fkjj3lTK+Bcg1HEgnwzkxQyZhyzM8rkbdxoHchBDDbx3Hcdz0Q1J52ydPzJkxofJl/UEMVKAyWPuPe1ZTz7/mulXNfEEH90LMjY3mCRJ5ABJExVVI72e3btz+B19Bxzg6noAzI5MODfCBPMVIKuQLBPH8QPY8/Pt1VVTEmmmivDy8zRog8ifU4t7o7JkVbJtVcGyOwsgXfc8npTKSaVrbth5TRS58148iSq4hJIYW/cgKew71x11oZwteycbBlypcL6dB9XOP1EdQQoVVvtfF/HP79+GMzA0/xLqmj5+TG2noznz8eMSIWTjcim1q/ULBqv3uUYuNtDSaxRr8T5eemCuNLqw1KOExz/AFBj2O4cutXztAHyebFcmurdB8P42pQ6ouRm4MBWR5P7vySWkKKPvR7B21ZDC+R7c9BfF8OS+fn6tFledjZRCmRYyqyqyqVcoRwOQOOxAq+vcfVsPT9b03KjgmzNOTGaPE+oj2H1Rsj/AIenZ/6V+enSsF0sGvwzPofmZWFnxv8ASJE8cflSfq7XtSSaolQbAod/euRWnSvBltHnw+fjln/6IOGXzG28ECqal7D4FHq7U3wDMxjSOOFjbbIwWRKWlRueCbvueOODXQzPww+bOcZkjUKGSMsELtz/AMAkmquu19ZZQ0m7NOBoZDxSTZL4Uxdy2+iEQBdhqwd5JYUa+0n8HTkeGNUwYsaU4zZaZTt5RgQsGqj7Dswa+3z7g9OUc+itpMa4mTIuThY6ETTKJCYww3EEcUb5qjRB/PWeeSZsaNHg1PNllViHCbCB32n7q4218A9c0/VuLar8D0+hRg1nK0bXsPOgyH8uNwGpaMVsQUYEd+Bfa+juV/aGdQ1Z9Rh0/Bw5GVU3ld0koF3ub39qsfHfv0J17UMnTdU17DxYsZvqpSQJVBYo9OQORzRA29+TQvq3w5r+BpWkPAYfKTKLbqHmFRuJ2ixZAHF83+/bojOoKUfJOS7cjcthXGy4dRfG06B5U3kyZOI8QAJAVt3qPF03ANmz2ojogmvQaTqZ0WTGGbpRYPLCzb9rfduQ/wADjk1QA23xd9BtFxsOLEfU8gy7fPYY+UysiTLtoBnIoj1EUCD6W/kG1LBjj1PTzgpNKuQ28CQrIVIILE7V+OSCOOT+OjGSung0orraMfisnJ1SeSJQsYmkVXKtvlAIp2+SRXsPzZvqdb/7QMXFY6fk+HsDIiglV/MQsWTcCBak0f3Ha+3U6tHrROTaeTjHx8aXWMI48P0uJMqtJ98iPtFtYNnniwe1+w66zs3Oyp8fHwZch8inSWL0qVNkrsqqsVx/Loj4Vw11Pw62PNuAJJWQctd1x7393HvyPfocmnZEQ35mdAkqqyxxo3qTnvwPtILHjk8dQTuWRuOadr6CvgXR8rInx451GMuUkg8xrZ6Q8ll+bJr5/wB/fG8WZojxxuw89XLRSKBRQA+pbHaq/brVoWt5mlaji52UYpsBxKgQExhALAJJvuT+TfxfW/x34kOToy4p0/G8jIYrul3SlOPuQ2Np7cgdc8o8b5U5fKztXLyx4JRj8aEObT/KeKDMyJDnZCB2j3KojDC13ux70QT8WOb46GPAWABSyK5v/n46YtR1rF1Dy55dMRs9YljaZpSUYqAAxjqiaHzXzY46GYsEk80UUCb5JHCqo7kk9uuw8vzg26ZPk6drGn4EskU6QtviEZDIAVLcN7/d37dOPhfDbH8RedvLA4DB2jkD7GMinaOwqgK5556WvEeJjYUsWQMre8RZdmzhdwYqRze0txXcf161/wBnGdGNTy/r8g+UcfatPsUWwJ9+5CBfnn8dIkpZOyU38foel+giyBCcgCVTuCsRf2sO26+xPH4H8sPi9VwfDr5Rklkx90JMkTCNwpdfe7F7SL/fofqD5basZEeKeWN1sRyqglHpL2tkkGiKPHz1q17UIo/AsYzmx58lYYN8bz7qlAbuUNkgn5+LPSRjG7DNSjQp50unaj5DzZIhxYGV8WKNFsAUSpXmgeRyTzRPBs5c3XMDITUqifGlnjAEZIouHB3FQKFAfz3N+3S25jOWrYxMb8LtZvcD7hQFf9+tGQdNl0yCWQSJlKp3PHGPWxY3u5HAFc1fNe3VVBC3J3Rr8NR4KzLkZck6tHI26JIy4PptRYrknsPcjoZlu+UTmY+OqrDSSOiBaJPBI/8A3brZoUqGeKPInZokffGAdtkV3JPHb+dDov8A3lp0cWTj5sUGTLkkNJJJAC6tQFqeyn8ijfv1nh2KsxoxaIkWpNOM76iWDFw3cr5wHc9rP+ZmauSeevF+rwcfBO5Qh/VgQ0SgVvS1e1m6+eesemyyabmSRxjewba1sVWQA+kEfBIB/Y9THxTk6qiP5mNBuBmkdWKxKTW4/AJNf/PRlHywRlSpbDeP4eztUz9NxWKmPVS7idFYiHvuJXjtwePmu/WPU9OytLzs3RNRVRmpLHvcNuIQWdynjja3vXf+Q06Vm5uj65p0zJJGImAh3yEwsrGiQTxXqPIPv01+M8BdUy4czy6zchVgUxSIyMBZJL+9ew4NV0G1GKGgm5ALD1zE03xEskDu+KY5P02YllO0kgE9rofv0Z07xbnaimP5kJkjk3hxYZotppt+08CjxYBJB46QcoYcay4eQZYciCT0KEU23YqXJ9KgD89+mfwnjCbQNRz0y5cdfshhjjUjcossVJFknaByasmq7c3JwccottbKOTUkjzxDHj67rXlplR45EAVXKm2kvhWHcUQPawB/Me6R4ez8bXGl1nSkmwkqRIZP1klLcLto+qzZ9uxB7V1TGMrV44JIMKZ9SxYWdpY0IJGzkvQ7XQ7+54ro7pedi5+i400uVIi/TAAB+zAUxb5HcGh7d/boqL4eNR+sGbU5uirxDmSYs0X0+PjHTGZPpcaJC8TSjcrIjAbQVYnjn7hQAHV/h3U9InwMrEyMhcZ1d5DIOInNgCv4gASQP617ADrUcupYSY+jQBokCqcWBi4YqPSwX2NAix3s9BMGYDNMsUbPHHIsm3ZdAMLLV7ciz+R89dEa5Ffkg4uD6+Bn1nPXJWIxZNLvdnkALB3NXRPsAFFdTpU8RZv12VHlJm08qAuhJpSABx+KHY/H8up0FHBRtJ1Qw+C3m06eXDyH+xVIRmvbfNjnsbB/p1t8X6ZBPjyZkdrOFu/4e/IIr8jm+AfcLwpYmrSwajI0TjI9IBO0jcoqq+P/AKPTTqerjFhWHLxZAsyko4IO1q7Mp52kGj8gnjqUk1K0cvLBwn3jlATA8zTfEONjTZOPCIUKF5ovNhoxs1yL/EPVz8d/bpyx8PTc+LcNN8N50Jc3kR60+MHcgFqjN7e/YcDpXwfpIJoNYjz5YcgTrtZBvMUFU1qeG+6iCOdo+ejUfiTFlnkxJcqLXpI8eU4sEumxQY/msBzz6iRXwPi+rxaaso23o3T6Jo68DQ9AA7bV8TEOf2vj+vS34g0zC0FoXfG1XGkmDeXi5IjdGFfck6GnAscVfP8AXrK8VvDgyfS6bovmu2x4W0VAwFfNle/A4J4B6Vs7NmzswS5OFBjbRzFjxLCCe97fbuO3eh0XTQEqdhKYI+lkzKCnZYbsoCbFH/Tt1o8K6iYcY6ZNCEiEpYvS2+7grY/BHufft1xp+gZmpaWZn1DDiWQVFExYkm65oUvY/PWDw9aeI8DFjx1emCZCnmyAd54+Bdf+0dL/ADpMu+Zz6p+D6BJoeoakySqAkmFMsscpIiWbtfzttQffvfS94gjTH0ibTsdIJc3IyPqJFxUZl3E220HmgKHPW7WvF2dhyZWAcdo8RV8tZUf1q3HIPb37ewI56F+DsuXB1iTXIclD9FHt3TpdlzQ4u77nj49h1OKpWZpyZxpWoYWHoiYc0amRpHbIjZV2yc8DkWDVc+3cc9A4/qIcZVjY+dI5TytvDJ/7vfm7B/fp68XT654u0rG1EaOodJVWLIjh2+crggEliSFDLxZrmx7dAp8LHgdo0x5RkB7JlcnYw9hRqrHfn2r26sq+ybbWDBpuEfOGBPkjEmYFir8KRRI7ex7gj/thzMfMgXzjgTIjMVSQxkBufY1R7jojqWa+TBiyOiPNjt+mrrYAvkftY6afE+bphwccx4aZ0vlCMKd25yQBwFPHt2/A+Ok0x0u0QBpcUOE+DlZcY8+LIWWbzQChVjSg9x7X2si+9dbdUyIYTm5GNOuRHlQu7QSAFlG4kiuKBBBA+B811TieHZ558DSsHUsXKmWJ5slS+yPGe+V3H7yL52g83/LNr+lZ3hrKiiyRAY5gSkkEm5JB+/B9xwR8dK95CpKvabn1rCzfBOkYMJiOfp8wfb5dBSGY8sfZhX9B12+PPm5uLklMeMk7biFEX2cngGxdNXuPk9V4WmnUNMTH0mFFgCRjMZXqn9ZV27XwD8kV+emGHR8fARsHJ1EiZIAcWaJQwCqCG3KfusE0Pzx0s5LQ0YuObBXiPT9Pyl0zGyBkNNDIWkbdzIrDngA7fUEANe5H7KM6yadIYInjH6pDorEFjdVz9vav5nt0dEWfBDLrAdiVLqZFYnch4LNxRH+xAI7X0Kz3WQw6jkxCOQSeXvH/AKh23f7ihz+fx03EqjsXk3oYTE+kZWFn6OzOzxFZopJASSVB9NgULB4/y/kdeeCdb0TGwJsXVY4SW3RKZWZNwJBPN1wRzx7/AMul7AbIlmaeBWljxIDJIikARxrwSeR7cX3NgDnojmZ+Nm5mPp+NkeTHIChRI/MWPgkdqJJ/r+em6ussHZXaRt8NY+NJ4s1HGwckw4UCP61VX5tQO5IIvjkngfJ6C6Zpsuqa1BFjI0aSufqxv2oiD7iWPYEXwe57X26JeE48fMmj0HAw9mW2X5k2azhZpEB27VQikrduIs9iearrb43GiaVm5GkaImQkaAJJPG/paUD13f3fwg0RzfwL1OLsZdXBW8i3440l9I1cwZcMUatZhaKtrpfHI4Ncj54/bqdU6pqBy/Jin3VjL5aiYkt7Wff/ALV1OnjHBGUsliaY8GitlySPHlJIQ8UqhSqFfSaPqsmu/cEdDPqsmPLR8ppGEpDOHPMl9z+/WjOxIsXFWeHIMwcbdrRkBiAC1H8WOeqxn4DYKpLhtJkhdokMxVBxW6h3I4r2+b6CyaSWmdZ+ZlZEjyPJJFDLZRdpUV7fvx789fQ8rwxpC6TPrGPqkWRmCG8iGyF5AJ2kGwSvYmrDH36Tp0hyIYIct3jkCLsROVSwK4J7+xAr36OZfh559dwsXMygskilRFvAd9rFSQardtQEKfcgfPSrQ1KOhTTJiijy/KkL+Yuxf0xQs/78d+iPhzRczWYJcagsO5W852AVTRoAke5q+a456B5WLNj5MyKJJIoJGUOV2k0SLr27dvbo3B4ozX0+CF8x2bHQKgmIKgDgAHv2AHv/AKdFqlgKbbyNelQwIoi1RJMaLEQIY3J2qy0rMedzHtx6V57mqITWtBX++3zNPyFk0/KZUWaEKmx2NMjrfp+T7c380Vkil1OJZIo1nRNLSSd/O2+RtsWxJ47AV3IT4HWLw/iT5Om5keJmoU+pt5Q2wPGqGym4rfJ/p/Tqb5JRQ3SLZamJ/wBK8uqRK2OIuZnTc0sYFJtIscgby189geAAAMePhNNiw5Hn4mUUttlOVv7exojnle9/y6ZNI0TNz2EubkSR4+nlo5SswCPGotdpo2th/wCo7X0COdhxTrNHhxwlZA6r6iFNHg2bvnuKv8H7X43bYk0k7Qa1HxJm4py5sHVKgRf/AOWWNSWPY7QoG0e57LwTzY6VDlvqOY2ZlvsUn1BeLFcCv5d+n7H1HITGZdMwoJMdk8yTFx4yY9p+6zZ/Nsf69ulOLR8edcSfCfvKGMTgMH2nkKK5ACk839wHPTR6pYNPu3TVBCbVcObBzJmxyoyiEmkKAgsFFX7g8brFE89/aeHpMLBwyJ1MjyQbWZmA4Ptx2HP/AD8dGFm06GLDgeDDbCz02yR+WoAY8gqR9t+oA8EUPjpP09sKLPzsXOdpYoZPLjkBoBQx9u355479up4ackO7dRZtOl4s0WLkYDvC2P5ZEt0GN+m3ugxbtVfaeOON3iyCsTHzs94ZH3vEyLKTGpvnabpubBIv7ffv0rZ04P6UUzSRpNS88N3AYDt/3691CKOLUJEzw7ZMR2MpYUSPbplDTbBKVaH3wNpf12mO/wDfQxcVshXMMEQeQsoHEhNUBXbse/aug3iX6jDy5cf6iOVoWEUhiXYjs1kj2sC+eOST7V1j0jPw8TCQ5EjKhlbZHjErMRS3RBFLZPc97/kL1XOEmfLMYSuNOys0CyEnYKFbzzfH3fPWq3bBdKk9hXMziDBNjaVLBiHZ+jIWMDEewNAsp77Sfc9x0eyM/T87TUwMifHTFyEVlk9A8t6vsOVYexN3zdWR16mXNkeaMFmkldS4iG8Nwd24gngVyb4H46Rc1frsmDJWFt2S1MsY5JvuO/Ne3SJd39FJvqs5GfRNDkycLM0qTNjwzJOTmZMqcLDHRSuRe52Bq/bvx1zjaRN4RxdX1LIMGQUAxcaSNgVbfVuL55Wx7n7h+es2JjapNkCJJGeMRlgBLblVHYd/YDp403Tpo9HO8GVoSsrRyHeCRZ9PzXH7m6quW5OWEYpPZKPHJyvwLWh4HiLHx8nXtMiixMiZPLXGC/rSLRtlH8J5HFWfb2sXj4E0sGDq+dFJ9LLJ5cIAIWt1epv4bN9/z/JjytVyJ8kyNMbhH6aoVPut8E3fB+eD7dKGRrGpvgPiu8Bjdm8ySOtzAtuoke11/Ku3SxnKSov/ACz2eSvXNIKtHk4q5PlTs5VZV5FVzZNkG+O/Fcnv1Opq2otlxwO8cUr25LCqHYVz+xP8+p10JYOaXJC9Ax9QmkkRmWMCBNkaAelQKHb+ZP789YlILhiosn89TqdZC+BiwqmwMLMmXfOudEgZiSNl/bV1X+v56P8AinO8zXhljGhjmizVlVo9w9TupN+rnkf6/tU6nS+B3sUZsqTI12YygFZMliy80bbt1t1KOHGzWEMEahHCqOTwVB9z1Op1ghCDWZ4vC+rIkcIM4SNmprC7qoc/Dt/XoKNXyYJ8V8dUi8pPLULuI+/k0SeTXPU6nS1gC+RNW1DJnlMbyEI8rSMq8BnNeoj556x40v8A4hCjIrR+agZGJpxYsHm/x1Op08VgWexy8U63lTZuRCixwQpGrCOHcqlqvcRfJ7AewAoAc9JsmdO4UlqI7EWKsG+p1OqJe1it5Q46NlhdIw5Pp4TMq0JvUHr4sHtQA/bpS1DVMzLzppJ5mZpWKyc1uXfYU/gECvjqdTqaCylJPJBKopst91mqPt1JcqXUsybJyTcklu1E/wAh+3U6nW8hei/Hbzhclkxxek7iPf8A+z/XrdqsUMEGm5WPCsUjx7npmIJq/cnqdTreQ+GWxavkxaWuFEI0ikZpJSF9UtMaDHuVFXXzZ65g1bLhlRYH8pC7HahIFlWv3/n1Op0y2Tk3SGbwdqAxEfIiwsXzJFCksGNKTW0ert/qfe+qY9ZmytaaLLhinhWwsbPIFB/xelhZ/e+p1Ooc6Votwt5F3JyGXKnSNVSMSyBUW6UXxVm+L+fbm+tPgiWI+I/Mmw8bIVEkKxTIWQHsOL9r6nU6KRW3QweLzg5mRDM2kYMUhsMYBJGG4WrAav8ATqdTqdMtEKP/2Q=="/>
          <p:cNvSpPr>
            <a:spLocks noChangeAspect="1" noChangeArrowheads="1"/>
          </p:cNvSpPr>
          <p:nvPr/>
        </p:nvSpPr>
        <p:spPr bwMode="auto">
          <a:xfrm>
            <a:off x="134938" y="-538163"/>
            <a:ext cx="16383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09600" y="1226767"/>
          <a:ext cx="7848599" cy="3681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1734588864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142365968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967626375"/>
                    </a:ext>
                  </a:extLst>
                </a:gridCol>
                <a:gridCol w="2819399">
                  <a:extLst>
                    <a:ext uri="{9D8B030D-6E8A-4147-A177-3AD203B41FA5}">
                      <a16:colId xmlns:a16="http://schemas.microsoft.com/office/drawing/2014/main" val="2111229160"/>
                    </a:ext>
                  </a:extLst>
                </a:gridCol>
              </a:tblGrid>
              <a:tr h="595015">
                <a:tc gridSpan="4">
                  <a:txBody>
                    <a:bodyPr/>
                    <a:lstStyle/>
                    <a:p>
                      <a:pPr algn="ctr" rtl="0"/>
                      <a:r>
                        <a:rPr lang="he-IL" sz="2400" i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כאחוז</a:t>
                      </a:r>
                      <a:r>
                        <a:rPr lang="he-IL" sz="2400" i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e-IL" sz="2400" i="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מהתמ"ג</a:t>
                      </a:r>
                      <a:endParaRPr lang="en-US" sz="2400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0"/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sz="2000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0642459"/>
                  </a:ext>
                </a:extLst>
              </a:tr>
              <a:tr h="581859"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22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ממוצע </a:t>
                      </a:r>
                      <a:r>
                        <a:rPr lang="en-US" sz="22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OECD</a:t>
                      </a:r>
                      <a:endParaRPr lang="en-US" sz="22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0"/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0"/>
                      <a:r>
                        <a:rPr lang="he-IL" sz="22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ישראל</a:t>
                      </a:r>
                      <a:endParaRPr lang="en-US" sz="22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0"/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2000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156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2017 </a:t>
                      </a:r>
                      <a:endParaRPr lang="en-US" sz="20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2001 </a:t>
                      </a:r>
                      <a:endParaRPr lang="en-US" sz="20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20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</a:t>
                      </a:r>
                      <a:r>
                        <a:rPr lang="en-US" sz="20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en-US" sz="20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20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2001</a:t>
                      </a:r>
                      <a:endParaRPr lang="en-US" sz="20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20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586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43%</a:t>
                      </a:r>
                      <a:endParaRPr lang="en-US" sz="20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43%</a:t>
                      </a:r>
                      <a:endParaRPr lang="en-US" sz="20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he-IL" sz="2000" b="1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 rtl="0"/>
                      <a:r>
                        <a:rPr lang="he-IL" sz="20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</a:t>
                      </a:r>
                      <a:r>
                        <a:rPr lang="en-US" sz="20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en-US" sz="20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20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  <a:r>
                        <a:rPr lang="en-US" sz="20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en-US" sz="20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20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הוצאה ממשלתית</a:t>
                      </a:r>
                      <a:endParaRPr lang="en-US" sz="20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586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21%</a:t>
                      </a:r>
                      <a:endParaRPr lang="en-US" sz="20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b="1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 rtl="1"/>
                      <a:r>
                        <a:rPr lang="en-US" sz="20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18%</a:t>
                      </a:r>
                      <a:endParaRPr lang="en-US" sz="20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he-IL" sz="2000" b="1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 rtl="0"/>
                      <a:r>
                        <a:rPr lang="he-IL" sz="20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r>
                        <a:rPr lang="en-US" sz="20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en-US" sz="20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20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  <a:r>
                        <a:rPr lang="en-US" sz="20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en-US" sz="20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20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הוצאה חברתית</a:t>
                      </a:r>
                      <a:endParaRPr lang="en-US" sz="20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586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r>
                        <a:rPr lang="en-US" sz="20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</a:t>
                      </a:r>
                      <a:endParaRPr lang="en-US" sz="20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r>
                        <a:rPr lang="en-US" sz="20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</a:t>
                      </a:r>
                      <a:endParaRPr lang="en-US" sz="20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he-IL" sz="2000" b="1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 rtl="0"/>
                      <a:r>
                        <a:rPr lang="he-IL" sz="20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</a:t>
                      </a:r>
                      <a:r>
                        <a:rPr lang="en-US" sz="20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en-US" sz="20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20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</a:t>
                      </a:r>
                      <a:r>
                        <a:rPr lang="en-US" sz="20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en-US" sz="20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20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נטל המס</a:t>
                      </a:r>
                      <a:endParaRPr lang="en-US" sz="20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7876612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>
            <a:off x="4114800" y="3062518"/>
            <a:ext cx="502226" cy="228600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1107" y="3124200"/>
            <a:ext cx="520304" cy="0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596072" y="4572000"/>
            <a:ext cx="515338" cy="7473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124200" y="1828800"/>
            <a:ext cx="0" cy="30791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151168" y="3740323"/>
            <a:ext cx="502226" cy="228600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092863" y="4407292"/>
            <a:ext cx="502226" cy="228600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1591107" y="3802011"/>
            <a:ext cx="551586" cy="202479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TextBox 2047"/>
          <p:cNvSpPr txBox="1"/>
          <p:nvPr/>
        </p:nvSpPr>
        <p:spPr>
          <a:xfrm>
            <a:off x="2286000" y="5302559"/>
            <a:ext cx="472439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itchFamily="34" charset="0"/>
                <a:ea typeface="+mn-ea"/>
                <a:cs typeface="Tahoma" panose="020B0604030504040204" pitchFamily="34" charset="0"/>
              </a:rPr>
              <a:t> 1% תמ"ג:   12 מיליארד ₪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4267200"/>
            <a:ext cx="8229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fld id="{5C72B1C1-BE2F-4315-BA1C-D462F6640353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Calibri" pitchFamily="34" charset="0"/>
              </a:rPr>
              <a:pPr marL="0" marR="0" lvl="0" indent="0" algn="r" defTabSz="914400" rtl="1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80000"/>
                <a:buFont typeface="Wingdings" pitchFamily="2" charset="2"/>
                <a:buChar char="q"/>
                <a:tabLst/>
                <a:defRPr/>
              </a:pPr>
              <a:t>12/16/2019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Calibr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fld id="{8A5E13D1-3F19-4C67-99A6-C56CB284CD69}" type="slidenum">
              <a:rPr kumimoji="0" lang="he-IL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pPr marL="0" marR="0" lvl="0" indent="0" algn="l" defTabSz="914400" rtl="1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80000"/>
                <a:buFont typeface="Wingdings" pitchFamily="2" charset="2"/>
                <a:buChar char="q"/>
                <a:tabLst/>
                <a:defRPr/>
              </a:pPr>
              <a:t>17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36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1524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14400" marR="0" lvl="1" indent="-457200" algn="ctr" defTabSz="914400" rtl="1" eaLnBrk="1" fontAlgn="base" latinLnBrk="0" hangingPunct="1">
              <a:lnSpc>
                <a:spcPts val="27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he-IL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כישלון חברתי – למה?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!</a:t>
            </a:r>
            <a:endParaRPr kumimoji="0" lang="he-IL" sz="2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</p:txBody>
      </p:sp>
      <p:sp>
        <p:nvSpPr>
          <p:cNvPr id="24581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0D1DA4-2204-46B2-876C-CAE2C6A0476A}" type="slidenum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050" name="AutoShape 2" descr="data:image/jpg;base64,/9j/4AAQSkZJRgABAQAAAQABAAD/2wBDAAkGBwgHBgkIBwgKCgkLDRYPDQwMDRsUFRAWIB0iIiAdHx8kKDQsJCYxJx8fLT0tMTU3Ojo6Iys/RD84QzQ5Ojf/2wBDAQoKCg0MDRoPDxo3JR8lNzc3Nzc3Nzc3Nzc3Nzc3Nzc3Nzc3Nzc3Nzc3Nzc3Nzc3Nzc3Nzc3Nzc3Nzc3Nzc3Nzf/wAARCACEAMUDASIAAhEBAxEB/8QAGwAAAgMBAQEAAAAAAAAAAAAABQYAAwQCAQf/xAA7EAACAgEDAgUDAgMHAgcBAAABAgMRBAUSIQAxBhMiQVEUMmEjcUKBkQcVUmKhscEk8SUzQ3LR4fA0/8QAGQEAAwEBAQAAAAAAAAAAAAAAAQIDAAQF/8QAJBEAAgICAgEFAQEBAAAAAAAAAAECESExAxJBBCIyUWETceH/2gAMAwEAAhEDEQA/AF/H05Y1VJ9PklEUaBwqLW5qC+orfa29+Af369XT0WRcfIw1VbADxtYJIJrsxJN8UPjjgdX4rB4EVJ22NAruGn2lmXaoBbtdE1fBX3+CELTTY5yrkjjjY5AkhdgEMYPvwQbcXR54PFdcrTbxo6XFLZnl0XAgZUmYLI0TsqGP3B20Tt4PHv2B/PWGfGgiJVtPEi7hsljUKrA82Aa4AHbuOx56OrPAjPnS+XlDHk8hRLP6RtK1ZrsAeO/DHrZHDiFMjUJXx5MKFnldDtP3csoAHcG/jvz2J6CVqkHr12hXkwscIslRQK4VDHLFyB7E0O1g2fz7njrQuDiGFZdvnBQX9MIARbULZYer7gK/+etjSO2n/SJLGpYl4pGFlLC8qffjdxxY5sdX5UuRjyY6nKFnHVVV6bykILEMRwQDuN8gkVdi+ma/QJZyYW0c/S42SmOSs6MUHG7i+RxdbifbrltLiaG4ceIqtbx5dtH8dx73xR+PkDopjZ82DPQeSRI2IDhWbeCooseaFqoB9gDXz12M7B+txZsaJ4YpolEjbWbkek8LdepVvt2B9761foOqsDSaQsRBaKNQx/8AWhMYA4Fc12vuTX/OmbSf/LxliRmcK360GzcS3FEij3H4789rM5GRi5rx4uo5iQbYhNVFtxsjaaN0Apr24PeqAtsl83NMBmnUEMxZwXcBQW4+2uxFd+3N9ag1ZB4eklwPObDxomjRmbztqKRzbcqK9vxwb6xjSlaORwmI3lt5cnlgMADwGJ/J+D7dx0QXUI2dVnzp1xvLAm3Mz+T3BtQbJoj3rk/FDQ4GVmTYMciE48Cny4VAFijfDU55b3NGh3HBv6Mo1sELgYzStGq4iFLDIcbdRA/AN8iv69RtPwFkAdMZ1dyI2XHNOB2pRybJoniv9vZDh/RxiIyDKlZiy7htZdoYAAC91t7ngd+/RzI1TGkxYsHDjoxLEGMaXvYckDiv8Jv9uO/QyZwoFDR8GV/JixcSXJkLFDGCEIUtuquK4+f/AIHo0PBGNO+QginiUu8XlXs7UCKJFknvXH7UfMeZZ8iGCObdjhwXkVjtNllaue5sgf69a558jIycrFbLf6MOskl7kaauCR7kDbQsEEjtY6ybv8M40A48LT5NoJ2Pa3GYAWo1yOBfx3/06LZHhryI1qJgPcGBPXz3BIHzQ73RPbq+bzhHPDOgCwIjuXZSY99KrIeT7f0s9V6hFDivizHT3aQgWGSt/sVv9h7E0OTW3rW2BqmDpdOxIJWhcxNKUJCLGoN1Y7g37D9z1jjiwJI3Kvjq4Pp3RgBv5kfF/wD7jotklTnNPigo6ALUSqVVivO4e5qxyOwvkkg9xS4umpCzg5dFuIwJFT0kx7QK3KT3+ePYda2N1S2D5cPGiKf9XAiPbIHxgLUE8mrrsTz1H0vEeIukkNrQAEA5JIA71wbX+v46sii8uOYzTb8do22zIT6WsOAPYE7efx79q7xhEMx2ylaWdGEhmMih0NbjyzVyGNnjhTZ5ro70K1SMY03Bc/pTwPYtW8iuARd3zwD264Gkp5qBnxlUqCr+VYa+38PuOb7V0UfToxqGFI8kLI8ibs1CdrU3qLK32jbXcUODe3q3UMHBxdUjT1T48kgQztCHUdiOCSAQp4AHFEdPGNurH44Ke3QreIdOWNoW34xV9xUoK+Pagf8ATqdW659PvjZIqBLAeZIgYrxtJAa7I+ee3U6eqxY74I380adN3SRxzRGN4p9kdu28oWAVq9NLyfZSVr3sE6cvUTFK+mJtjgWGWFjKolZeysUNDcTtWvY1f56zQ6lqaabp2HDapjSRKUjlHmFTW4FdvCm7JNj8duvIM6TUYE0vLxRi50McojdVCFmegVdQtuCBwBxyD2BqTRNNNUy/EZ9Uw5tNbLbHmlceVE6ARyPx6DIaAclfRfeq7VXM0WRj7RqylhM7K0MtI29AfSdwBNHkk3V8WWI62ppMmLpeRkfRedNjSrEceYMY0VlF7rAJJ3AfFL2JJPQdwZpXTOmdRPsZst4yQGpgVUA7gOQASCfTzVEdLSD2VUW48s8yokWTGiWp9RA2gKNzNwe+3uPg0PYnsXTzNo+FFuebJmk86VdxswcBQUNVySbHbkWebF4YfJyEkiiEcBl2CNLb0EbgQSSF4LHvu78kDrvz8xNUGRm6jKJZ4pEaeCohER6UAKigSQh3D/EbqusmryZ3RxiZSIJMiPI8lHgmjjRZCA7UNq8mxVAA9ve6PFkC5ObqmLDLBLi+cCzGJjUh5bdS3RIHFkchj79VZumYDNAUiyPKf9GZoJXZVdBucqNu/jnnkGzxx1Ukcmmxg4O5Hhk2NJt8uRyLZWtuSCN1VQquflqwC6dmnOVcWYmNwSwVSg2qY2X0823sR2rm6BrnqrFhWeRYxiKvmpGUlHpR7bg7CPcAHjgigeOevDkrNp2TNlU5kh83cojSSVd33AfcbJJs7jbjk9FfCOj4IzQdU3vI77hF6iyxlSwaVewZjVKb4U/d0EnZnK1bO9QycbG0zUMfHkEglYCSTkiJiVJJAoWNwFCqB57dD/OyIA0kMm6bPuOV4YjuSMtukr08mqJ7N3HYg9ZfE2Ok2p6lJiFjh42QqozglkT7TyAAAzXwfgcc9ZDhZBx1jjkkkAQ+gyBaJ+xlUjdVAg9zfN11nSYUnLAaORiNFk+VpzzZMqEpvmIaKrpDVjggjnvVdzQsxZtVnxjh4o2Y+cxmlgkVUDFdo3AgVfHa+9cd7waSvnZj/WOZZJBJ5st1HETCW+7+I2tnjnnuexHCeXTtUifG80RvGZ386UBKKmz3UcHtQoeYTxYoPVmpLRMebShiRKReVEQ8n042qQGYeplNEcimIB7i+1e5MmHHNJHib4BuAKEOC0VAMLsj1EcV7q1+3WRMcazlq8TkIGMZdtyF423H8buRuHsN3b+E6crAMKSZsW9W4jniCtuILOELAiiAEsd+1UCOQ3SuivFx/wBW03koTVvqIZ8t2dlyZXmaJZtyq1g7b4II3Ajg8X+T0XXxEMSMTY8PmzwxSQxWpJkNJTc2260Y18AA810AyJ5IIESUZTRkK0chYANa8ENZFnnddCx8X1xI8C4aLFlZGMQfLQ5MiM27aCbAr0+tv4rG6iD7lbwSkvDNMGm5FYGHkEYzyjdHIDuLDZbiiKFsDV/P4FbNYxH0vIfCxpGmEyxtUs1ubUGmIWhypH8INn8nqvVtQlj1vFSDyyyQRtIwlDeVK5LNtrihQoE/Pv0XgfM0BJNSaZciLOjAaVK4JU1agg9+N1C7HYDo1bFzsXfNlaTHQyrwm2VVdgVcAL9pKkkbOwHHFG+2jTslFfNkkwptQxoolWUTbol8y7reP8PzxQBPsOuhiTRafkvqGKF+tpsctbqzoPSQSTd3xZ5Ju+bIzPzGbJjxM7NSOVclaVYgzG+RQ2KCp3FiD8VZvgId+Ub9YzHzHclQE85cZYnh3eXuXsLo8KQCbF9/2NahoOXhaIRJ+qFZjkLuHoXcbYH3pCb4qh2N9L+saUmNqi488ceVFKqS+TCCpAAraDz3Kmh2Hb5v6DrGdi5+jZMOPlRx5RxxIu6RVYN93PuDYI7d/brU0J2apnzbXdKyIMfFmWby45mcoIAWsUpsi6HLHsSOp1V4pzdRePAwpcmR2xIyDHHjR1FuCkAkcXt28e347dTqlIncgt4GMU5WDTogcnyiJHljDFgADtNhuavtXY9DNXmTAydWw0kRDJkOZ1a1jBVy22xZ5BoVtri679CCshzIZsIQTokcXErb28xQo2KQARYPvx39h0d1XC+ogxMj+755oRjsigMAysGFmQijVAi9x4HfoLQ7+Vo5x8yXExp8T6zI+nkaOV8iVBtlKqPUgoFtpFgdqNe4uQaNlsuNLDIuJNGf1j6vMLGt6kfHFCufzzxnzNTiGlYEJxceBlxGkh2zWwq6ajyJAwPB+4E0eei+FkZORiK2JFhhCCOAVUEHsF4I4AFcV+99U9LGLn74tr8JerlOHHcGk/0uwPDAi0rInfIZZCxrywKu6qj2UqaIWiebJ6w52h6pqORkzDKil3HzfI3BFLWDwppa9PzRu+OmLdqQhARcVtPYoZXF71Y7N/cjjcTRFmh2PWaDUcXD2nLkjj84EENIAVpjxV0ePz7fyCQlxtcnZP5Ovz8f6TU+bvBpqqz/AMAGJlZ2DKmlzPDGy5sMsspAdk3KC202RtpQL54bvVjpzfGZFSOaMyJRJaWMc/F1x/2/HSb4hzsczSjDXMbOyCn6bLuUqBtKEg3ZLE8nggDgnohoGl6pHgQ6rpiYKplExRRTO9yH4o2ALXsa7fHT8M6erOjkSlFK6YF1DTh/fwxcQxYiGKozJEGVBag33LDvVcigAPc7cmOTFxsnIycyIzx20RxlYLkAnupK8ULZa+SL562ZejNM75OsQJBOqu0xxskN6OKBAN1wCfUKPsb6BZWrZTtHjzxywyoDAEVlUSuSoAsjigeRdc37czmvdoaHx2e7vNjYpKrCfaHknBRXLJZYDdRBvbZAq7HJI6Iyw4A02dZ8+NdkImmdoXLCQ8bQG+6yQAbAIFUbbrNmamJFjlzMZUyMnFdJ5IwlNtsWdtFeQDfwRXIHVGYfKwNL/uxoY5pIw77BvWRgxb1jmgqbWohe5Nc9JWA9ndGDHcvj/SyzFArmUyBNsi0NrAJYG2gtewqr+Nccxkl83BjVciWOVYtrFwVZgDVA0eTat7MK572vqudqDS6eZC3lyjzEjFLOQS3meoGiC267F3zfXWPvxsXKz4s2CITlceOOdFtwEI3c+pKsEUp5A7cUcBUG1aQbxNOeDEjyMZJiE3qsaoVViWI4Y8USbA7c8lavoTjY82bi5QwcOJM10DsrRhdthiAAeRutVHsNwANKSDPhvUtSbCeDIijyokMDDz42lWJje6gCOQdh5sHuO/VPiI5OFqDZZxYlhOOrybkCeWw9IKgdiWIA4AG6yCLIZuXT2iKu2dg4kAq2Mk8M0kSwnzEC+YqsqSkkklWPuTwK9r4dF0DTJtJhklwwqCNcwLHIwBl2A7hzQ54JHz36S8Nc+HWPqHngGNj5BlmXzCfMST7DQHqAZTdDj34o9Godb1GfNgU4+NaxPD5EkgjjNtxXI7BQe/sw/HSqSTyFqT0YPFROzEWJvLfNhdpPKhHAUmq5JDE1dDn8XXTt4lLafoePNhYJmKSRDIjigVmeNaeQkVXBUE9IPi2SHK8zHxposXJ07zAmNCjEbaFsZNxFjmhQ9+T0yaJ4gXH8MGeXMjcwxuf15Rv3eWAwBZvkgA81u6pFpCyTaX2D/E/iWPL8iOWPfGbl8kFhKgAIU8n5PIoEURzyehmLDDqDrNKiyrklZmhhNSXsA+47q9VkgDmhfcDrvFz8KXxFNq8eASsvpyVy8fesaNx5htq3V3riiT89DNa0ySLVZcfDeEjHhWLzVXaZie17ibb/ADc+4se0nbeymlVBRdTefW8VZ84yz+ZEIpQVZStAsTQHO5hd1xde3TTqfhPUNVmwtRxminh8oM+JK+0MfVzVD2I/iHaq738+kljGTGVxQ8mPEzeSD6o2BYtusUCpu644X823af8A2gZ2nZum4s3kvjZUSllyYmjljcn25oo3cH4b/KbdVpk5p7QH8QeHNVw0x0m02WBQ0gjUSwlVTilAF1Vkn29XHbqdH/GWuZ2S2P5+NDEyySgKZQxItRdGqBo0LP5rqdMutAuQlPBh6Y2napkw4ubGx2HEaZi97fvYjiqBNWaJF9+uMvKnw3jigG9JCp8gTVGpoe3Iom+1cj+fRzwPDp02dLok3/VL9KsoCS+Ur8LYYKSSVs9+f+PoWn6Lp+nwsmJp2FisW+4RgkjjuTz7f7dBQbyPKUVhHxzSfqcjJgibFyBirEIMrycXzGaAEWOAbPA9VX0V0zVw+R/d2m4hnIJKvJloFKgkbvMehyartdjr64HAbjIbYjBhGhBUV7ce3f8Ar+3XyPXtG8ubM03S9PyjFhSK8pgDEuGYL6ufz2/b89OuWXC7iyMuOPMus1gK4/iaSTTPIOlZMEYmKSzzH0WOaWgS103Yew5+MePrk8OW76dLGGkxGlilYhbUAlrBIJ78D5HXq+bqeVIZ0zYHgfbGuQQDjRUFZTuPuaK2TyK56Xhh5eBl4y5SSn6gyv8AUxS+aDEQq0rL8WQ1DsepLkbUorUnb/0qvTxg1KtKgnkNPkZ0zYuLJII1L1tBeM0W4N7CPxza3z2PTzpua2RpGny4UHnwx3kAxwlgJTIQQdtAAA3tr2/HCDnRwpiQyY+ZPTqpkWNWRPSP4SAeTdXXcWau+jn9nmq4EOn6zp+qbsfGmHnY8JDbgB96x/xWV2Hg2efi+tx4dh5JWqDep5iZCTJNkRLkSKLhAYVI0bUALo3YoN359r6+faji4qYKeYZMnWlyQkuO6nzt3+EermjQ5Xij15hZWr5+LnDFgy86BpQ0Ujb5RSliEv2YBu4PHbsei+Lo+XmkPqeLIJI4VijjZgGmBAreAbtF3c3Zpfjl5ztggqQNzMaPxBmPkRzZhOxIpvMhNidrLC6G0br4IP8ApfXM+QMVHxXkWRMRVDoJL82qRgSQCCQaK/AI6zSzqsq6fgSTKJXkSdpiFIphVseAQoW6IHbrVk5eLIj5ixYn6EUbwJlfpyBlJAAZa8z7Qa+GI4sdJt0x6aj2PZcqV8OACKLEYlo5GkQ740BNKGJsrTBeOeADW0E+6STm4ixpHbzTrCPUCSkhUAENQ7qOaoHqrQcLW9ZmijXFyDhAuxmaIIhLAgtbd/fgd+BXHRXwb5TPDDhafJPLFkvGzOATHG5XllrhQe5JsdxVUdSbFc200ngYpNS1Pw/FPmPpGNjvkT7LmCqZCR33oRYoA9x9vuewPWNTk8UuJJFx1XFx1mVXAUjzUU7fz91gk3Y6Ia/pWfBo640+DD+oUDbZFZAwV7IINj5vivigR0kf3ky4q4/0/wCrHHDc8Y9cTLwCD2A5rj/fppJ1SE42m7GF9V8rM1FAY5VQhgrMTtA44/yiyRd1dcHr3w3o2bnNBlLlNE8ru7HIpvNj7Bl43Ed7JABqhxZIvBy54oRCmKVxXDs8kslLMwU3bfPoFf8AA6c9N1abVtGwc/ERMaSFGxt4kVFjALUPVwDRArk89LFIeV0mBcfHg0vUSYstEIQJk5Jem8xjywBP3GzwKFX1bosyTY+eYI44YdodDHX6pRwruCoApvMXgf4RY7dBNc1WJdQmgjxNNLNktJ5scKu7GgCu48c12Fj1Me9dZ8HWclvEMGRjmKAyuIp6i/RewN36YWvVto0Pg8c9DpYe+FgL6xlZUms4ceOXLSRmJlDcyqCTXP4JH7Cuhq44llSXMilxcOdHMUuwBIGQ2T/DuICkAHnkjk89GczTsrUzlYeNGk2eiCTFaJQhcobAXgEEgvxxyq/g9daDr0ObhmDUcjHxMnDjCSK+nuzUCAXNMOeeQQKJvrcMLQeblTlhaBGAMieBpYsgQRtHIZZJEZvMUCiQ5+5b2rz2od+3Ugz55cadpFlSLGki4TewCJyQ9/wkncLDUboCietWsS6lHAuMJIjiTxgKI3BULSvVXak8Hj/CehPijR9W0x8SKacyYEsQOHMv/lyo1HZxxuurH8+1HrK22ZuKivsO63nDNjhdcmcOXZpHSYAOxVLO3cK/pXU6WsiLfHHi5MkB+lLIjhR6hdmjZsWTXU6ZEnVhjweMDSsrQ8syNBkvKy5NN6QpUryP8wN/iuvp2Tr+k4TKmRnYaOQSA0wYn80tmvz+OvicT4Zy5gwU4gg4UxhSDwRfz7/P+1Oms7NUwsGTAFMMdoRkFOTGy2zEXQ9wP3ri+ipUjNXocsnxVhwQySIJZ/KYqUgQeojuFLsASOeO/wAX18+1TxFj63mZOZp0h02Ro1jk+oIO9gQRZBAFhfzXPV2kS4WVi5MMizZESKWSKDgSXsobe/Yua9ytGwa6Ttb004c88haOLHkHnYn+dd+0j2IIINg9qrpVJcntY7X88pYC+iazAzyw+Ip8mbHal3xNTKv8Vek++329u/br3UpIxly5Ecs+XpceVvhU8lnq6LAcdjzQsAGjRoNjJuSKFy2x2BLt6fge/t3/AHvrrLzpMTClwYZCrNMoZUsB1UNRPzybF/8AJ6KiloEptpZG7wbqebFpsj4+fPGs20/p2xQ7q29xxuYUO3Pt1o8RibUxpa5OTkLmPdZUzblRByx7biNrE/N/t0jaXqmoaLO82CFQT/bBLGJFfnuFIo8jgj9umuPXM+bVXx5ysAjVTEiYWwkMVDEgAdrv27fnnNULHOx1iWIaakOPFC8TvuU4+PujKj0g0COaHPxz1bjkJkM5QHbHuPpQH3Ja9xb2o/16E6PHJH4fx4Z8fECB5C+6bYo/UcWKINfH8vfqwaxhRebjx5ulF2RgYoZN7NwSwCg/6fkjj3lTK+Bcg1HEgnwzkxQyZhyzM8rkbdxoHchBDDbx3Hcdz0Q1J52ydPzJkxofJl/UEMVKAyWPuPe1ZTz7/mulXNfEEH90LMjY3mCRJ5ABJExVVI72e3btz+B19Bxzg6noAzI5MODfCBPMVIKuQLBPH8QPY8/Pt1VVTEmmmivDy8zRog8ifU4t7o7JkVbJtVcGyOwsgXfc8npTKSaVrbth5TRS58148iSq4hJIYW/cgKew71x11oZwteycbBlypcL6dB9XOP1EdQQoVVvtfF/HP79+GMzA0/xLqmj5+TG2noznz8eMSIWTjcim1q/ULBqv3uUYuNtDSaxRr8T5eemCuNLqw1KOExz/AFBj2O4cutXztAHyebFcmurdB8P42pQ6ouRm4MBWR5P7vySWkKKPvR7B21ZDC+R7c9BfF8OS+fn6tFledjZRCmRYyqyqyqVcoRwOQOOxAq+vcfVsPT9b03KjgmzNOTGaPE+oj2H1Rsj/AIenZ/6V+enSsF0sGvwzPofmZWFnxv8ASJE8cflSfq7XtSSaolQbAod/euRWnSvBltHnw+fjln/6IOGXzG28ECqal7D4FHq7U3wDMxjSOOFjbbIwWRKWlRueCbvueOODXQzPww+bOcZkjUKGSMsELtz/AMAkmquu19ZZQ0m7NOBoZDxSTZL4Uxdy2+iEQBdhqwd5JYUa+0n8HTkeGNUwYsaU4zZaZTt5RgQsGqj7Dswa+3z7g9OUc+itpMa4mTIuThY6ETTKJCYww3EEcUb5qjRB/PWeeSZsaNHg1PNllViHCbCB32n7q4218A9c0/VuLar8D0+hRg1nK0bXsPOgyH8uNwGpaMVsQUYEd+Bfa+juV/aGdQ1Z9Rh0/Bw5GVU3ld0koF3ub39qsfHfv0J17UMnTdU17DxYsZvqpSQJVBYo9OQORzRA29+TQvq3w5r+BpWkPAYfKTKLbqHmFRuJ2ixZAHF83+/bojOoKUfJOS7cjcthXGy4dRfG06B5U3kyZOI8QAJAVt3qPF03ANmz2ojogmvQaTqZ0WTGGbpRYPLCzb9rfduQ/wADjk1QA23xd9BtFxsOLEfU8gy7fPYY+UysiTLtoBnIoj1EUCD6W/kG1LBjj1PTzgpNKuQ28CQrIVIILE7V+OSCOOT+OjGSung0orraMfisnJ1SeSJQsYmkVXKtvlAIp2+SRXsPzZvqdb/7QMXFY6fk+HsDIiglV/MQsWTcCBak0f3Ha+3U6tHrROTaeTjHx8aXWMI48P0uJMqtJ98iPtFtYNnniwe1+w66zs3Oyp8fHwZch8inSWL0qVNkrsqqsVx/Loj4Vw11Pw62PNuAJJWQctd1x7393HvyPfocmnZEQ35mdAkqqyxxo3qTnvwPtILHjk8dQTuWRuOadr6CvgXR8rInx451GMuUkg8xrZ6Q8ll+bJr5/wB/fG8WZojxxuw89XLRSKBRQA+pbHaq/brVoWt5mlaji52UYpsBxKgQExhALAJJvuT+TfxfW/x34kOToy4p0/G8jIYrul3SlOPuQ2Np7cgdc8o8b5U5fKztXLyx4JRj8aEObT/KeKDMyJDnZCB2j3KojDC13ux70QT8WOb46GPAWABSyK5v/n46YtR1rF1Dy55dMRs9YljaZpSUYqAAxjqiaHzXzY46GYsEk80UUCb5JHCqo7kk9uuw8vzg26ZPk6drGn4EskU6QtviEZDIAVLcN7/d37dOPhfDbH8RedvLA4DB2jkD7GMinaOwqgK5556WvEeJjYUsWQMre8RZdmzhdwYqRze0txXcf161/wBnGdGNTy/r8g+UcfatPsUWwJ9+5CBfnn8dIkpZOyU38foel+giyBCcgCVTuCsRf2sO26+xPH4H8sPi9VwfDr5Rklkx90JMkTCNwpdfe7F7SL/fofqD5basZEeKeWN1sRyqglHpL2tkkGiKPHz1q17UIo/AsYzmx58lYYN8bz7qlAbuUNkgn5+LPSRjG7DNSjQp50unaj5DzZIhxYGV8WKNFsAUSpXmgeRyTzRPBs5c3XMDITUqifGlnjAEZIouHB3FQKFAfz3N+3S25jOWrYxMb8LtZvcD7hQFf9+tGQdNl0yCWQSJlKp3PHGPWxY3u5HAFc1fNe3VVBC3J3Rr8NR4KzLkZck6tHI26JIy4PptRYrknsPcjoZlu+UTmY+OqrDSSOiBaJPBI/8A3brZoUqGeKPInZokffGAdtkV3JPHb+dDov8A3lp0cWTj5sUGTLkkNJJJAC6tQFqeyn8ijfv1nh2KsxoxaIkWpNOM76iWDFw3cr5wHc9rP+ZmauSeevF+rwcfBO5Qh/VgQ0SgVvS1e1m6+eesemyyabmSRxjewba1sVWQA+kEfBIB/Y9THxTk6qiP5mNBuBmkdWKxKTW4/AJNf/PRlHywRlSpbDeP4eztUz9NxWKmPVS7idFYiHvuJXjtwePmu/WPU9OytLzs3RNRVRmpLHvcNuIQWdynjja3vXf+Q06Vm5uj65p0zJJGImAh3yEwsrGiQTxXqPIPv01+M8BdUy4czy6zchVgUxSIyMBZJL+9ew4NV0G1GKGgm5ALD1zE03xEskDu+KY5P02YllO0kgE9rofv0Z07xbnaimP5kJkjk3hxYZotppt+08CjxYBJB46QcoYcay4eQZYciCT0KEU23YqXJ9KgD89+mfwnjCbQNRz0y5cdfshhjjUjcossVJFknaByasmq7c3JwccottbKOTUkjzxDHj67rXlplR45EAVXKm2kvhWHcUQPawB/Me6R4ez8bXGl1nSkmwkqRIZP1klLcLto+qzZ9uxB7V1TGMrV44JIMKZ9SxYWdpY0IJGzkvQ7XQ7+54ro7pedi5+i400uVIi/TAAB+zAUxb5HcGh7d/boqL4eNR+sGbU5uirxDmSYs0X0+PjHTGZPpcaJC8TSjcrIjAbQVYnjn7hQAHV/h3U9InwMrEyMhcZ1d5DIOInNgCv4gASQP617ADrUcupYSY+jQBokCqcWBi4YqPSwX2NAix3s9BMGYDNMsUbPHHIsm3ZdAMLLV7ciz+R89dEa5Ffkg4uD6+Bn1nPXJWIxZNLvdnkALB3NXRPsAFFdTpU8RZv12VHlJm08qAuhJpSABx+KHY/H8up0FHBRtJ1Qw+C3m06eXDyH+xVIRmvbfNjnsbB/p1t8X6ZBPjyZkdrOFu/4e/IIr8jm+AfcLwpYmrSwajI0TjI9IBO0jcoqq+P/AKPTTqerjFhWHLxZAsyko4IO1q7Mp52kGj8gnjqUk1K0cvLBwn3jlATA8zTfEONjTZOPCIUKF5ovNhoxs1yL/EPVz8d/bpyx8PTc+LcNN8N50Jc3kR60+MHcgFqjN7e/YcDpXwfpIJoNYjz5YcgTrtZBvMUFU1qeG+6iCOdo+ejUfiTFlnkxJcqLXpI8eU4sEumxQY/msBzz6iRXwPi+rxaaso23o3T6Jo68DQ9AA7bV8TEOf2vj+vS34g0zC0FoXfG1XGkmDeXi5IjdGFfck6GnAscVfP8AXrK8VvDgyfS6bovmu2x4W0VAwFfNle/A4J4B6Vs7NmzswS5OFBjbRzFjxLCCe97fbuO3eh0XTQEqdhKYI+lkzKCnZYbsoCbFH/Tt1o8K6iYcY6ZNCEiEpYvS2+7grY/BHufft1xp+gZmpaWZn1DDiWQVFExYkm65oUvY/PWDw9aeI8DFjx1emCZCnmyAd54+Bdf+0dL/ADpMu+Zz6p+D6BJoeoakySqAkmFMsscpIiWbtfzttQffvfS94gjTH0ibTsdIJc3IyPqJFxUZl3E220HmgKHPW7WvF2dhyZWAcdo8RV8tZUf1q3HIPb37ewI56F+DsuXB1iTXIclD9FHt3TpdlzQ4u77nj49h1OKpWZpyZxpWoYWHoiYc0amRpHbIjZV2yc8DkWDVc+3cc9A4/qIcZVjY+dI5TytvDJ/7vfm7B/fp68XT654u0rG1EaOodJVWLIjh2+crggEliSFDLxZrmx7dAp8LHgdo0x5RkB7JlcnYw9hRqrHfn2r26sq+ybbWDBpuEfOGBPkjEmYFir8KRRI7ex7gj/thzMfMgXzjgTIjMVSQxkBufY1R7jojqWa+TBiyOiPNjt+mrrYAvkftY6afE+bphwccx4aZ0vlCMKd25yQBwFPHt2/A+Ok0x0u0QBpcUOE+DlZcY8+LIWWbzQChVjSg9x7X2si+9dbdUyIYTm5GNOuRHlQu7QSAFlG4kiuKBBBA+B811TieHZ558DSsHUsXKmWJ5slS+yPGe+V3H7yL52g83/LNr+lZ3hrKiiyRAY5gSkkEm5JB+/B9xwR8dK95CpKvabn1rCzfBOkYMJiOfp8wfb5dBSGY8sfZhX9B12+PPm5uLklMeMk7biFEX2cngGxdNXuPk9V4WmnUNMTH0mFFgCRjMZXqn9ZV27XwD8kV+emGHR8fARsHJ1EiZIAcWaJQwCqCG3KfusE0Pzx0s5LQ0YuObBXiPT9Pyl0zGyBkNNDIWkbdzIrDngA7fUEANe5H7KM6yadIYInjH6pDorEFjdVz9vav5nt0dEWfBDLrAdiVLqZFYnch4LNxRH+xAI7X0Kz3WQw6jkxCOQSeXvH/AKh23f7ihz+fx03EqjsXk3oYTE+kZWFn6OzOzxFZopJASSVB9NgULB4/y/kdeeCdb0TGwJsXVY4SW3RKZWZNwJBPN1wRzx7/AMul7AbIlmaeBWljxIDJIikARxrwSeR7cX3NgDnojmZ+Nm5mPp+NkeTHIChRI/MWPgkdqJJ/r+em6ussHZXaRt8NY+NJ4s1HGwckw4UCP61VX5tQO5IIvjkngfJ6C6Zpsuqa1BFjI0aSufqxv2oiD7iWPYEXwe57X26JeE48fMmj0HAw9mW2X5k2azhZpEB27VQikrduIs9iearrb43GiaVm5GkaImQkaAJJPG/paUD13f3fwg0RzfwL1OLsZdXBW8i3440l9I1cwZcMUatZhaKtrpfHI4Ncj54/bqdU6pqBy/Jin3VjL5aiYkt7Wff/ALV1OnjHBGUsliaY8GitlySPHlJIQ8UqhSqFfSaPqsmu/cEdDPqsmPLR8ppGEpDOHPMl9z+/WjOxIsXFWeHIMwcbdrRkBiAC1H8WOeqxn4DYKpLhtJkhdokMxVBxW6h3I4r2+b6CyaSWmdZ+ZlZEjyPJJFDLZRdpUV7fvx789fQ8rwxpC6TPrGPqkWRmCG8iGyF5AJ2kGwSvYmrDH36Tp0hyIYIct3jkCLsROVSwK4J7+xAr36OZfh559dwsXMygskilRFvAd9rFSQardtQEKfcgfPSrQ1KOhTTJiijy/KkL+Yuxf0xQs/78d+iPhzRczWYJcagsO5W852AVTRoAke5q+a456B5WLNj5MyKJJIoJGUOV2k0SLr27dvbo3B4ozX0+CF8x2bHQKgmIKgDgAHv2AHv/AKdFqlgKbbyNelQwIoi1RJMaLEQIY3J2qy0rMedzHtx6V57mqITWtBX++3zNPyFk0/KZUWaEKmx2NMjrfp+T7c380Vkil1OJZIo1nRNLSSd/O2+RtsWxJ47AV3IT4HWLw/iT5Om5keJmoU+pt5Q2wPGqGym4rfJ/p/Tqb5JRQ3SLZamJ/wBK8uqRK2OIuZnTc0sYFJtIscgby189geAAAMePhNNiw5Hn4mUUttlOVv7exojnle9/y6ZNI0TNz2EubkSR4+nlo5SswCPGotdpo2th/wCo7X0COdhxTrNHhxwlZA6r6iFNHg2bvnuKv8H7X43bYk0k7Qa1HxJm4py5sHVKgRf/AOWWNSWPY7QoG0e57LwTzY6VDlvqOY2ZlvsUn1BeLFcCv5d+n7H1HITGZdMwoJMdk8yTFx4yY9p+6zZ/Nsf69ulOLR8edcSfCfvKGMTgMH2nkKK5ACk839wHPTR6pYNPu3TVBCbVcObBzJmxyoyiEmkKAgsFFX7g8brFE89/aeHpMLBwyJ1MjyQbWZmA4Ptx2HP/AD8dGFm06GLDgeDDbCz02yR+WoAY8gqR9t+oA8EUPjpP09sKLPzsXOdpYoZPLjkBoBQx9u355479up4ackO7dRZtOl4s0WLkYDvC2P5ZEt0GN+m3ugxbtVfaeOON3iyCsTHzs94ZH3vEyLKTGpvnabpubBIv7ffv0rZ04P6UUzSRpNS88N3AYDt/3691CKOLUJEzw7ZMR2MpYUSPbplDTbBKVaH3wNpf12mO/wDfQxcVshXMMEQeQsoHEhNUBXbse/aug3iX6jDy5cf6iOVoWEUhiXYjs1kj2sC+eOST7V1j0jPw8TCQ5EjKhlbZHjErMRS3RBFLZPc97/kL1XOEmfLMYSuNOys0CyEnYKFbzzfH3fPWq3bBdKk9hXMziDBNjaVLBiHZ+jIWMDEewNAsp77Sfc9x0eyM/T87TUwMifHTFyEVlk9A8t6vsOVYexN3zdWR16mXNkeaMFmkldS4iG8Nwd24gngVyb4H46Rc1frsmDJWFt2S1MsY5JvuO/Ne3SJd39FJvqs5GfRNDkycLM0qTNjwzJOTmZMqcLDHRSuRe52Bq/bvx1zjaRN4RxdX1LIMGQUAxcaSNgVbfVuL55Wx7n7h+es2JjapNkCJJGeMRlgBLblVHYd/YDp403Tpo9HO8GVoSsrRyHeCRZ9PzXH7m6quW5OWEYpPZKPHJyvwLWh4HiLHx8nXtMiixMiZPLXGC/rSLRtlH8J5HFWfb2sXj4E0sGDq+dFJ9LLJ5cIAIWt1epv4bN9/z/JjytVyJ8kyNMbhH6aoVPut8E3fB+eD7dKGRrGpvgPiu8Bjdm8ySOtzAtuoke11/Ku3SxnKSov/ACz2eSvXNIKtHk4q5PlTs5VZV5FVzZNkG+O/Fcnv1Opq2otlxwO8cUr25LCqHYVz+xP8+p10JYOaXJC9Ax9QmkkRmWMCBNkaAelQKHb+ZP789YlILhiosn89TqdZC+BiwqmwMLMmXfOudEgZiSNl/bV1X+v56P8AinO8zXhljGhjmizVlVo9w9TupN+rnkf6/tU6nS+B3sUZsqTI12YygFZMliy80bbt1t1KOHGzWEMEahHCqOTwVB9z1Op1ghCDWZ4vC+rIkcIM4SNmprC7qoc/Dt/XoKNXyYJ8V8dUi8pPLULuI+/k0SeTXPU6nS1gC+RNW1DJnlMbyEI8rSMq8BnNeoj556x40v8A4hCjIrR+agZGJpxYsHm/x1Op08VgWexy8U63lTZuRCixwQpGrCOHcqlqvcRfJ7AewAoAc9JsmdO4UlqI7EWKsG+p1OqJe1it5Q46NlhdIw5Pp4TMq0JvUHr4sHtQA/bpS1DVMzLzppJ5mZpWKyc1uXfYU/gECvjqdTqaCylJPJBKopst91mqPt1JcqXUsybJyTcklu1E/wAh+3U6nW8hei/Hbzhclkxxek7iPf8A+z/XrdqsUMEGm5WPCsUjx7npmIJq/cnqdTreQ+GWxavkxaWuFEI0ikZpJSF9UtMaDHuVFXXzZ65g1bLhlRYH8pC7HahIFlWv3/n1Op0y2Tk3SGbwdqAxEfIiwsXzJFCksGNKTW0ert/qfe+qY9ZmytaaLLhinhWwsbPIFB/xelhZ/e+p1Ooc6Votwt5F3JyGXKnSNVSMSyBUW6UXxVm+L+fbm+tPgiWI+I/Mmw8bIVEkKxTIWQHsOL9r6nU6KRW3QweLzg5mRDM2kYMUhsMYBJGG4WrAav8ATqdTqdMtEKP/2Q=="/>
          <p:cNvSpPr>
            <a:spLocks noChangeAspect="1" noChangeArrowheads="1"/>
          </p:cNvSpPr>
          <p:nvPr/>
        </p:nvSpPr>
        <p:spPr bwMode="auto">
          <a:xfrm>
            <a:off x="134938" y="-538163"/>
            <a:ext cx="16383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246004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marL="914400" lvl="1" indent="-457200" algn="just" rtl="1">
              <a:buClr>
                <a:srgbClr val="4F81BD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he-IL" dirty="0">
                <a:solidFill>
                  <a:srgbClr val="4F81BD">
                    <a:lumMod val="75000"/>
                  </a:srgbClr>
                </a:solidFill>
                <a:cs typeface="Tahoma"/>
              </a:rPr>
              <a:t>הממשלות</a:t>
            </a:r>
            <a:r>
              <a:rPr lang="he-IL" b="0" dirty="0">
                <a:solidFill>
                  <a:srgbClr val="4F81BD">
                    <a:lumMod val="75000"/>
                  </a:srgbClr>
                </a:solidFill>
                <a:cs typeface="Tahoma"/>
              </a:rPr>
              <a:t> בעשור האחרון 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קידשו את ה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"מאקרו" והזניחו </a:t>
            </a:r>
            <a:r>
              <a:rPr lang="he-IL" dirty="0">
                <a:solidFill>
                  <a:srgbClr val="4F81BD">
                    <a:lumMod val="75000"/>
                  </a:srgbClr>
                </a:solidFill>
                <a:cs typeface="Tahoma"/>
              </a:rPr>
              <a:t>את "מיקרו"</a:t>
            </a:r>
            <a:r>
              <a:rPr lang="he-IL" b="0" dirty="0">
                <a:solidFill>
                  <a:srgbClr val="4F81BD">
                    <a:lumMod val="75000"/>
                  </a:srgbClr>
                </a:solidFill>
                <a:cs typeface="Tahoma"/>
              </a:rPr>
              <a:t>, 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לא הייתה 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שום מדיניות חברתית </a:t>
            </a:r>
            <a:r>
              <a:rPr lang="he-IL" sz="1800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("חלחול הצמיחה"?)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, היו 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שבויות </a:t>
            </a:r>
            <a:r>
              <a:rPr lang="he-IL" dirty="0">
                <a:solidFill>
                  <a:srgbClr val="4F81BD">
                    <a:lumMod val="75000"/>
                  </a:srgbClr>
                </a:solidFill>
                <a:cs typeface="Tahoma"/>
              </a:rPr>
              <a:t>בתפיסות 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ארכאיות:</a:t>
            </a:r>
            <a:endParaRPr lang="he-IL" dirty="0">
              <a:solidFill>
                <a:srgbClr val="4F81BD">
                  <a:lumMod val="75000"/>
                </a:srgbClr>
              </a:solidFill>
              <a:cs typeface="Tahoma"/>
            </a:endParaRPr>
          </a:p>
          <a:p>
            <a:pPr marL="914400" marR="0" lvl="1" indent="-45720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 typeface="+mj-lt"/>
              <a:buAutoNum type="arabicPeriod"/>
              <a:tabLst/>
              <a:defRPr/>
            </a:pPr>
            <a:endParaRPr kumimoji="0" lang="he-IL" sz="2200" b="1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1371600" lvl="2" indent="-457200" algn="just" rtl="1">
              <a:buClr>
                <a:srgbClr val="4F81BD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he-IL" sz="2200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צמצום הממשלה </a:t>
            </a:r>
            <a:r>
              <a:rPr kumimoji="0" lang="he-I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הפכה ל</a:t>
            </a:r>
            <a:r>
              <a:rPr kumimoji="0" lang="he-IL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דוגמה, </a:t>
            </a:r>
            <a:r>
              <a:rPr kumimoji="0" lang="he-IL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ההוצאה </a:t>
            </a:r>
            <a:r>
              <a:rPr kumimoji="0" lang="he-IL" sz="21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הממשלתית 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קוצצה</a:t>
            </a:r>
            <a:r>
              <a:rPr kumimoji="0" lang="he-IL" sz="21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 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יותר </a:t>
            </a:r>
            <a:r>
              <a:rPr kumimoji="0" lang="he-I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מדי </a:t>
            </a:r>
            <a:r>
              <a:rPr lang="he-IL" sz="1800" b="0" dirty="0">
                <a:solidFill>
                  <a:srgbClr val="4F81BD">
                    <a:lumMod val="75000"/>
                  </a:srgbClr>
                </a:solidFill>
                <a:cs typeface="Tahoma"/>
              </a:rPr>
              <a:t>("השמן והרזה</a:t>
            </a:r>
            <a:r>
              <a:rPr lang="he-IL" sz="1800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")</a:t>
            </a:r>
          </a:p>
          <a:p>
            <a:pPr marL="1371600" lvl="2" indent="-457200" algn="just" rtl="1">
              <a:buClr>
                <a:srgbClr val="4F81BD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kumimoji="0" lang="he-IL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נטל המס </a:t>
            </a:r>
            <a:r>
              <a:rPr kumimoji="0" lang="he-I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לכאורה</a:t>
            </a:r>
            <a:r>
              <a:rPr kumimoji="0" lang="he-IL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 </a:t>
            </a:r>
            <a:r>
              <a:rPr kumimoji="0" lang="he-IL" sz="21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ירד, אבל </a:t>
            </a:r>
            <a:r>
              <a:rPr kumimoji="0" lang="he-IL" sz="21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"המסים הסמויים" עלו</a:t>
            </a:r>
            <a:r>
              <a:rPr kumimoji="0" lang="he-IL" sz="21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!  </a:t>
            </a:r>
            <a:endParaRPr kumimoji="0" lang="he-IL" sz="21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914400" marR="0" lvl="2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he-IL" sz="2000" b="0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914400" marR="0" lvl="1" indent="-45720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 typeface="+mj-lt"/>
              <a:buAutoNum type="arabicPeriod" startAt="2"/>
              <a:tabLst/>
              <a:defRPr/>
            </a:pPr>
            <a:r>
              <a:rPr lang="he-IL" sz="2200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ממשלות אלו הסתנוורו</a:t>
            </a:r>
            <a:r>
              <a:rPr lang="he-IL" sz="22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 מ-"מדינת הסטרט-אפ", </a:t>
            </a:r>
            <a:r>
              <a:rPr lang="he-IL" sz="2200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אלא </a:t>
            </a:r>
            <a:r>
              <a:rPr lang="he-IL" sz="22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שאין מדינה כזאת</a:t>
            </a:r>
            <a:r>
              <a:rPr lang="he-IL" sz="2200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, </a:t>
            </a:r>
            <a:r>
              <a:rPr lang="he-IL" sz="22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רק כ-8-9% ממנה! </a:t>
            </a:r>
            <a:endParaRPr lang="he-IL" sz="2200" dirty="0">
              <a:solidFill>
                <a:srgbClr val="4F81BD">
                  <a:lumMod val="75000"/>
                </a:srgbClr>
              </a:solidFill>
              <a:cs typeface="Tahoma"/>
            </a:endParaRPr>
          </a:p>
          <a:p>
            <a:pPr marL="914400" marR="0" lvl="1" indent="-45720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 typeface="+mj-lt"/>
              <a:buAutoNum type="arabicPeriod" startAt="2"/>
              <a:tabLst/>
              <a:defRPr/>
            </a:pPr>
            <a:endParaRPr kumimoji="0" lang="he-IL" sz="2200" b="0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914400" lvl="1" indent="-457200" algn="just" rtl="1">
              <a:buClr>
                <a:srgbClr val="4F81BD">
                  <a:lumMod val="75000"/>
                </a:srgbClr>
              </a:buClr>
              <a:buFont typeface="+mj-lt"/>
              <a:buAutoNum type="arabicPeriod" startAt="2"/>
              <a:defRPr/>
            </a:pPr>
            <a:r>
              <a:rPr lang="he-IL" sz="22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ההזדמנות</a:t>
            </a:r>
            <a:r>
              <a:rPr lang="he-IL" sz="2200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 </a:t>
            </a:r>
            <a:r>
              <a:rPr lang="he-IL" sz="2200" b="0" dirty="0">
                <a:solidFill>
                  <a:srgbClr val="4F81BD">
                    <a:lumMod val="75000"/>
                  </a:srgbClr>
                </a:solidFill>
                <a:cs typeface="Tahoma"/>
              </a:rPr>
              <a:t>שהעניקה </a:t>
            </a:r>
            <a:r>
              <a:rPr lang="he-IL" sz="2200" dirty="0">
                <a:solidFill>
                  <a:srgbClr val="4F81BD">
                    <a:lumMod val="75000"/>
                  </a:srgbClr>
                </a:solidFill>
                <a:cs typeface="Tahoma"/>
              </a:rPr>
              <a:t>המחאה של 2011</a:t>
            </a:r>
            <a:r>
              <a:rPr lang="he-IL" sz="2200" b="0" dirty="0">
                <a:solidFill>
                  <a:srgbClr val="4F81BD">
                    <a:lumMod val="75000"/>
                  </a:srgbClr>
                </a:solidFill>
                <a:cs typeface="Tahoma"/>
              </a:rPr>
              <a:t> ודו"ח הוועדה </a:t>
            </a:r>
            <a:r>
              <a:rPr lang="he-IL" sz="2200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לעשות </a:t>
            </a:r>
            <a:r>
              <a:rPr lang="he-IL" sz="2200" b="0" dirty="0">
                <a:solidFill>
                  <a:srgbClr val="4F81BD">
                    <a:lumMod val="75000"/>
                  </a:srgbClr>
                </a:solidFill>
                <a:cs typeface="Tahoma"/>
              </a:rPr>
              <a:t>שינוי עמוק </a:t>
            </a:r>
            <a:r>
              <a:rPr lang="he-IL" sz="22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לא נוצלה</a:t>
            </a:r>
            <a:r>
              <a:rPr lang="he-IL" sz="2200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! </a:t>
            </a:r>
            <a:endParaRPr kumimoji="0" lang="he-IL" sz="22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914400" marR="0" lvl="1" indent="-45720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 typeface="+mj-lt"/>
              <a:buAutoNum type="arabicPeriod" startAt="2"/>
              <a:tabLst/>
              <a:defRPr/>
            </a:pPr>
            <a:endParaRPr kumimoji="0" lang="he-IL" sz="22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914400" marR="0" lvl="1" indent="-45720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 typeface="+mj-lt"/>
              <a:buAutoNum type="arabicPeriod" startAt="2"/>
              <a:tabLst/>
              <a:defRPr/>
            </a:pP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457200" marR="0" lvl="1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8001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BC08CE-62AC-4FEF-921F-A05FF50D61D3}" type="datetime1">
              <a:rPr lang="en-US" smtClean="0"/>
              <a:t>12/16/2019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13D1-3F19-4C67-99A6-C56CB284CD69}" type="slidenum">
              <a:rPr lang="he-IL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5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g;base64,/9j/4AAQSkZJRgABAQAAAQABAAD/2wBDAAkGBwgHBgkIBwgKCgkLDRYPDQwMDRsUFRAWIB0iIiAdHx8kKDQsJCYxJx8fLT0tMTU3Ojo6Iys/RD84QzQ5Ojf/2wBDAQoKCg0MDRoPDxo3JR8lNzc3Nzc3Nzc3Nzc3Nzc3Nzc3Nzc3Nzc3Nzc3Nzc3Nzc3Nzc3Nzc3Nzc3Nzc3Nzc3Nzf/wAARCACEAMUDASIAAhEBAxEB/8QAGwAAAgMBAQEAAAAAAAAAAAAABQYAAwQCAQf/xAA7EAACAgEDAgUDAgMHAgcBAAABAgMRBAUSIQAxBhMiQVEUMmEjcUKBkQcVUmKhscEk8SUzQ3LR4fA0/8QAGQEAAwEBAQAAAAAAAAAAAAAAAQIDAAQF/8QAJBEAAgICAgEFAQEBAAAAAAAAAAECESExAxJBBCIyUWETceH/2gAMAwEAAhEDEQA/AF/H05Y1VJ9PklEUaBwqLW5qC+orfa29+Af369XT0WRcfIw1VbADxtYJIJrsxJN8UPjjgdX4rB4EVJ22NAruGn2lmXaoBbtdE1fBX3+CELTTY5yrkjjjY5AkhdgEMYPvwQbcXR54PFdcrTbxo6XFLZnl0XAgZUmYLI0TsqGP3B20Tt4PHv2B/PWGfGgiJVtPEi7hsljUKrA82Aa4AHbuOx56OrPAjPnS+XlDHk8hRLP6RtK1ZrsAeO/DHrZHDiFMjUJXx5MKFnldDtP3csoAHcG/jvz2J6CVqkHr12hXkwscIslRQK4VDHLFyB7E0O1g2fz7njrQuDiGFZdvnBQX9MIARbULZYer7gK/+etjSO2n/SJLGpYl4pGFlLC8qffjdxxY5sdX5UuRjyY6nKFnHVVV6bykILEMRwQDuN8gkVdi+ma/QJZyYW0c/S42SmOSs6MUHG7i+RxdbifbrltLiaG4ceIqtbx5dtH8dx73xR+PkDopjZ82DPQeSRI2IDhWbeCooseaFqoB9gDXz12M7B+txZsaJ4YpolEjbWbkek8LdepVvt2B9761foOqsDSaQsRBaKNQx/8AWhMYA4Fc12vuTX/OmbSf/LxliRmcK360GzcS3FEij3H4789rM5GRi5rx4uo5iQbYhNVFtxsjaaN0Apr24PeqAtsl83NMBmnUEMxZwXcBQW4+2uxFd+3N9ag1ZB4eklwPObDxomjRmbztqKRzbcqK9vxwb6xjSlaORwmI3lt5cnlgMADwGJ/J+D7dx0QXUI2dVnzp1xvLAm3Mz+T3BtQbJoj3rk/FDQ4GVmTYMciE48Cny4VAFijfDU55b3NGh3HBv6Mo1sELgYzStGq4iFLDIcbdRA/AN8iv69RtPwFkAdMZ1dyI2XHNOB2pRybJoniv9vZDh/RxiIyDKlZiy7htZdoYAAC91t7ngd+/RzI1TGkxYsHDjoxLEGMaXvYckDiv8Jv9uO/QyZwoFDR8GV/JixcSXJkLFDGCEIUtuquK4+f/AIHo0PBGNO+QginiUu8XlXs7UCKJFknvXH7UfMeZZ8iGCObdjhwXkVjtNllaue5sgf69a558jIycrFbLf6MOskl7kaauCR7kDbQsEEjtY6ybv8M40A48LT5NoJ2Pa3GYAWo1yOBfx3/06LZHhryI1qJgPcGBPXz3BIHzQ73RPbq+bzhHPDOgCwIjuXZSY99KrIeT7f0s9V6hFDivizHT3aQgWGSt/sVv9h7E0OTW3rW2BqmDpdOxIJWhcxNKUJCLGoN1Y7g37D9z1jjiwJI3Kvjq4Pp3RgBv5kfF/wD7jotklTnNPigo6ALUSqVVivO4e5qxyOwvkkg9xS4umpCzg5dFuIwJFT0kx7QK3KT3+ePYda2N1S2D5cPGiKf9XAiPbIHxgLUE8mrrsTz1H0vEeIukkNrQAEA5JIA71wbX+v46sii8uOYzTb8do22zIT6WsOAPYE7efx79q7xhEMx2ylaWdGEhmMih0NbjyzVyGNnjhTZ5ro70K1SMY03Bc/pTwPYtW8iuARd3zwD264Gkp5qBnxlUqCr+VYa+38PuOb7V0UfToxqGFI8kLI8ibs1CdrU3qLK32jbXcUODe3q3UMHBxdUjT1T48kgQztCHUdiOCSAQp4AHFEdPGNurH44Ke3QreIdOWNoW34xV9xUoK+Pagf8ATqdW659PvjZIqBLAeZIgYrxtJAa7I+ee3U6eqxY74I380adN3SRxzRGN4p9kdu28oWAVq9NLyfZSVr3sE6cvUTFK+mJtjgWGWFjKolZeysUNDcTtWvY1f56zQ6lqaabp2HDapjSRKUjlHmFTW4FdvCm7JNj8duvIM6TUYE0vLxRi50McojdVCFmegVdQtuCBwBxyD2BqTRNNNUy/EZ9Uw5tNbLbHmlceVE6ARyPx6DIaAclfRfeq7VXM0WRj7RqylhM7K0MtI29AfSdwBNHkk3V8WWI62ppMmLpeRkfRedNjSrEceYMY0VlF7rAJJ3AfFL2JJPQdwZpXTOmdRPsZst4yQGpgVUA7gOQASCfTzVEdLSD2VUW48s8yokWTGiWp9RA2gKNzNwe+3uPg0PYnsXTzNo+FFuebJmk86VdxswcBQUNVySbHbkWebF4YfJyEkiiEcBl2CNLb0EbgQSSF4LHvu78kDrvz8xNUGRm6jKJZ4pEaeCohER6UAKigSQh3D/EbqusmryZ3RxiZSIJMiPI8lHgmjjRZCA7UNq8mxVAA9ve6PFkC5ObqmLDLBLi+cCzGJjUh5bdS3RIHFkchj79VZumYDNAUiyPKf9GZoJXZVdBucqNu/jnnkGzxx1Ukcmmxg4O5Hhk2NJt8uRyLZWtuSCN1VQquflqwC6dmnOVcWYmNwSwVSg2qY2X0823sR2rm6BrnqrFhWeRYxiKvmpGUlHpR7bg7CPcAHjgigeOevDkrNp2TNlU5kh83cojSSVd33AfcbJJs7jbjk9FfCOj4IzQdU3vI77hF6iyxlSwaVewZjVKb4U/d0EnZnK1bO9QycbG0zUMfHkEglYCSTkiJiVJJAoWNwFCqB57dD/OyIA0kMm6bPuOV4YjuSMtukr08mqJ7N3HYg9ZfE2Ok2p6lJiFjh42QqozglkT7TyAAAzXwfgcc9ZDhZBx1jjkkkAQ+gyBaJ+xlUjdVAg9zfN11nSYUnLAaORiNFk+VpzzZMqEpvmIaKrpDVjggjnvVdzQsxZtVnxjh4o2Y+cxmlgkVUDFdo3AgVfHa+9cd7waSvnZj/WOZZJBJ5st1HETCW+7+I2tnjnnuexHCeXTtUifG80RvGZ386UBKKmz3UcHtQoeYTxYoPVmpLRMebShiRKReVEQ8n042qQGYeplNEcimIB7i+1e5MmHHNJHib4BuAKEOC0VAMLsj1EcV7q1+3WRMcazlq8TkIGMZdtyF423H8buRuHsN3b+E6crAMKSZsW9W4jniCtuILOELAiiAEsd+1UCOQ3SuivFx/wBW03koTVvqIZ8t2dlyZXmaJZtyq1g7b4II3Ajg8X+T0XXxEMSMTY8PmzwxSQxWpJkNJTc2260Y18AA810AyJ5IIESUZTRkK0chYANa8ENZFnnddCx8X1xI8C4aLFlZGMQfLQ5MiM27aCbAr0+tv4rG6iD7lbwSkvDNMGm5FYGHkEYzyjdHIDuLDZbiiKFsDV/P4FbNYxH0vIfCxpGmEyxtUs1ubUGmIWhypH8INn8nqvVtQlj1vFSDyyyQRtIwlDeVK5LNtrihQoE/Pv0XgfM0BJNSaZciLOjAaVK4JU1agg9+N1C7HYDo1bFzsXfNlaTHQyrwm2VVdgVcAL9pKkkbOwHHFG+2jTslFfNkkwptQxoolWUTbol8y7reP8PzxQBPsOuhiTRafkvqGKF+tpsctbqzoPSQSTd3xZ5Ju+bIzPzGbJjxM7NSOVclaVYgzG+RQ2KCp3FiD8VZvgId+Ub9YzHzHclQE85cZYnh3eXuXsLo8KQCbF9/2NahoOXhaIRJ+qFZjkLuHoXcbYH3pCb4qh2N9L+saUmNqi488ceVFKqS+TCCpAAraDz3Kmh2Hb5v6DrGdi5+jZMOPlRx5RxxIu6RVYN93PuDYI7d/brU0J2apnzbXdKyIMfFmWby45mcoIAWsUpsi6HLHsSOp1V4pzdRePAwpcmR2xIyDHHjR1FuCkAkcXt28e347dTqlIncgt4GMU5WDTogcnyiJHljDFgADtNhuavtXY9DNXmTAydWw0kRDJkOZ1a1jBVy22xZ5BoVtri679CCshzIZsIQTokcXErb28xQo2KQARYPvx39h0d1XC+ogxMj+755oRjsigMAysGFmQijVAi9x4HfoLQ7+Vo5x8yXExp8T6zI+nkaOV8iVBtlKqPUgoFtpFgdqNe4uQaNlsuNLDIuJNGf1j6vMLGt6kfHFCufzzxnzNTiGlYEJxceBlxGkh2zWwq6ajyJAwPB+4E0eei+FkZORiK2JFhhCCOAVUEHsF4I4AFcV+99U9LGLn74tr8JerlOHHcGk/0uwPDAi0rInfIZZCxrywKu6qj2UqaIWiebJ6w52h6pqORkzDKil3HzfI3BFLWDwppa9PzRu+OmLdqQhARcVtPYoZXF71Y7N/cjjcTRFmh2PWaDUcXD2nLkjj84EENIAVpjxV0ePz7fyCQlxtcnZP5Ovz8f6TU+bvBpqqz/AMAGJlZ2DKmlzPDGy5sMsspAdk3KC202RtpQL54bvVjpzfGZFSOaMyJRJaWMc/F1x/2/HSb4hzsczSjDXMbOyCn6bLuUqBtKEg3ZLE8nggDgnohoGl6pHgQ6rpiYKplExRRTO9yH4o2ALXsa7fHT8M6erOjkSlFK6YF1DTh/fwxcQxYiGKozJEGVBag33LDvVcigAPc7cmOTFxsnIycyIzx20RxlYLkAnupK8ULZa+SL562ZejNM75OsQJBOqu0xxskN6OKBAN1wCfUKPsb6BZWrZTtHjzxywyoDAEVlUSuSoAsjigeRdc37czmvdoaHx2e7vNjYpKrCfaHknBRXLJZYDdRBvbZAq7HJI6Iyw4A02dZ8+NdkImmdoXLCQ8bQG+6yQAbAIFUbbrNmamJFjlzMZUyMnFdJ5IwlNtsWdtFeQDfwRXIHVGYfKwNL/uxoY5pIw77BvWRgxb1jmgqbWohe5Nc9JWA9ndGDHcvj/SyzFArmUyBNsi0NrAJYG2gtewqr+Nccxkl83BjVciWOVYtrFwVZgDVA0eTat7MK572vqudqDS6eZC3lyjzEjFLOQS3meoGiC267F3zfXWPvxsXKz4s2CITlceOOdFtwEI3c+pKsEUp5A7cUcBUG1aQbxNOeDEjyMZJiE3qsaoVViWI4Y8USbA7c8lavoTjY82bi5QwcOJM10DsrRhdthiAAeRutVHsNwANKSDPhvUtSbCeDIijyokMDDz42lWJje6gCOQdh5sHuO/VPiI5OFqDZZxYlhOOrybkCeWw9IKgdiWIA4AG6yCLIZuXT2iKu2dg4kAq2Mk8M0kSwnzEC+YqsqSkkklWPuTwK9r4dF0DTJtJhklwwqCNcwLHIwBl2A7hzQ54JHz36S8Nc+HWPqHngGNj5BlmXzCfMST7DQHqAZTdDj34o9Godb1GfNgU4+NaxPD5EkgjjNtxXI7BQe/sw/HSqSTyFqT0YPFROzEWJvLfNhdpPKhHAUmq5JDE1dDn8XXTt4lLafoePNhYJmKSRDIjigVmeNaeQkVXBUE9IPi2SHK8zHxposXJ07zAmNCjEbaFsZNxFjmhQ9+T0yaJ4gXH8MGeXMjcwxuf15Rv3eWAwBZvkgA81u6pFpCyTaX2D/E/iWPL8iOWPfGbl8kFhKgAIU8n5PIoEURzyehmLDDqDrNKiyrklZmhhNSXsA+47q9VkgDmhfcDrvFz8KXxFNq8eASsvpyVy8fesaNx5htq3V3riiT89DNa0ySLVZcfDeEjHhWLzVXaZie17ibb/ADc+4se0nbeymlVBRdTefW8VZ84yz+ZEIpQVZStAsTQHO5hd1xde3TTqfhPUNVmwtRxminh8oM+JK+0MfVzVD2I/iHaq738+kljGTGVxQ8mPEzeSD6o2BYtusUCpu644X823af8A2gZ2nZum4s3kvjZUSllyYmjljcn25oo3cH4b/KbdVpk5p7QH8QeHNVw0x0m02WBQ0gjUSwlVTilAF1Vkn29XHbqdH/GWuZ2S2P5+NDEyySgKZQxItRdGqBo0LP5rqdMutAuQlPBh6Y2napkw4ubGx2HEaZi97fvYjiqBNWaJF9+uMvKnw3jigG9JCp8gTVGpoe3Iom+1cj+fRzwPDp02dLok3/VL9KsoCS+Ur8LYYKSSVs9+f+PoWn6Lp+nwsmJp2FisW+4RgkjjuTz7f7dBQbyPKUVhHxzSfqcjJgibFyBirEIMrycXzGaAEWOAbPA9VX0V0zVw+R/d2m4hnIJKvJloFKgkbvMehyartdjr64HAbjIbYjBhGhBUV7ce3f8Ar+3XyPXtG8ubM03S9PyjFhSK8pgDEuGYL6ufz2/b89OuWXC7iyMuOPMus1gK4/iaSTTPIOlZMEYmKSzzH0WOaWgS103Yew5+MePrk8OW76dLGGkxGlilYhbUAlrBIJ78D5HXq+bqeVIZ0zYHgfbGuQQDjRUFZTuPuaK2TyK56Xhh5eBl4y5SSn6gyv8AUxS+aDEQq0rL8WQ1DsepLkbUorUnb/0qvTxg1KtKgnkNPkZ0zYuLJII1L1tBeM0W4N7CPxza3z2PTzpua2RpGny4UHnwx3kAxwlgJTIQQdtAAA3tr2/HCDnRwpiQyY+ZPTqpkWNWRPSP4SAeTdXXcWau+jn9nmq4EOn6zp+qbsfGmHnY8JDbgB96x/xWV2Hg2efi+tx4dh5JWqDep5iZCTJNkRLkSKLhAYVI0bUALo3YoN359r6+faji4qYKeYZMnWlyQkuO6nzt3+EermjQ5Xij15hZWr5+LnDFgy86BpQ0Ujb5RSliEv2YBu4PHbsei+Lo+XmkPqeLIJI4VijjZgGmBAreAbtF3c3Zpfjl5ztggqQNzMaPxBmPkRzZhOxIpvMhNidrLC6G0br4IP8ApfXM+QMVHxXkWRMRVDoJL82qRgSQCCQaK/AI6zSzqsq6fgSTKJXkSdpiFIphVseAQoW6IHbrVk5eLIj5ixYn6EUbwJlfpyBlJAAZa8z7Qa+GI4sdJt0x6aj2PZcqV8OACKLEYlo5GkQ740BNKGJsrTBeOeADW0E+6STm4ixpHbzTrCPUCSkhUAENQ7qOaoHqrQcLW9ZmijXFyDhAuxmaIIhLAgtbd/fgd+BXHRXwb5TPDDhafJPLFkvGzOATHG5XllrhQe5JsdxVUdSbFc200ngYpNS1Pw/FPmPpGNjvkT7LmCqZCR33oRYoA9x9vuewPWNTk8UuJJFx1XFx1mVXAUjzUU7fz91gk3Y6Ia/pWfBo640+DD+oUDbZFZAwV7IINj5vivigR0kf3ky4q4/0/wCrHHDc8Y9cTLwCD2A5rj/fppJ1SE42m7GF9V8rM1FAY5VQhgrMTtA44/yiyRd1dcHr3w3o2bnNBlLlNE8ru7HIpvNj7Bl43Ed7JABqhxZIvBy54oRCmKVxXDs8kslLMwU3bfPoFf8AA6c9N1abVtGwc/ERMaSFGxt4kVFjALUPVwDRArk89LFIeV0mBcfHg0vUSYstEIQJk5Jem8xjywBP3GzwKFX1bosyTY+eYI44YdodDHX6pRwruCoApvMXgf4RY7dBNc1WJdQmgjxNNLNktJ5scKu7GgCu48c12Fj1Me9dZ8HWclvEMGRjmKAyuIp6i/RewN36YWvVto0Pg8c9DpYe+FgL6xlZUms4ceOXLSRmJlDcyqCTXP4JH7Cuhq44llSXMilxcOdHMUuwBIGQ2T/DuICkAHnkjk89GczTsrUzlYeNGk2eiCTFaJQhcobAXgEEgvxxyq/g9daDr0ObhmDUcjHxMnDjCSK+nuzUCAXNMOeeQQKJvrcMLQeblTlhaBGAMieBpYsgQRtHIZZJEZvMUCiQ5+5b2rz2od+3Ugz55cadpFlSLGki4TewCJyQ9/wkncLDUboCietWsS6lHAuMJIjiTxgKI3BULSvVXak8Hj/CehPijR9W0x8SKacyYEsQOHMv/lyo1HZxxuurH8+1HrK22ZuKivsO63nDNjhdcmcOXZpHSYAOxVLO3cK/pXU6WsiLfHHi5MkB+lLIjhR6hdmjZsWTXU6ZEnVhjweMDSsrQ8syNBkvKy5NN6QpUryP8wN/iuvp2Tr+k4TKmRnYaOQSA0wYn80tmvz+OvicT4Zy5gwU4gg4UxhSDwRfz7/P+1Oms7NUwsGTAFMMdoRkFOTGy2zEXQ9wP3ri+ipUjNXocsnxVhwQySIJZ/KYqUgQeojuFLsASOeO/wAX18+1TxFj63mZOZp0h02Ro1jk+oIO9gQRZBAFhfzXPV2kS4WVi5MMizZESKWSKDgSXsobe/Yua9ytGwa6Ttb004c88haOLHkHnYn+dd+0j2IIINg9qrpVJcntY7X88pYC+iazAzyw+Ip8mbHal3xNTKv8Vek++329u/br3UpIxly5Ecs+XpceVvhU8lnq6LAcdjzQsAGjRoNjJuSKFy2x2BLt6fge/t3/AHvrrLzpMTClwYZCrNMoZUsB1UNRPzybF/8AJ6KiloEptpZG7wbqebFpsj4+fPGs20/p2xQ7q29xxuYUO3Pt1o8RibUxpa5OTkLmPdZUzblRByx7biNrE/N/t0jaXqmoaLO82CFQT/bBLGJFfnuFIo8jgj9umuPXM+bVXx5ysAjVTEiYWwkMVDEgAdrv27fnnNULHOx1iWIaakOPFC8TvuU4+PujKj0g0COaHPxz1bjkJkM5QHbHuPpQH3Ja9xb2o/16E6PHJH4fx4Z8fECB5C+6bYo/UcWKINfH8vfqwaxhRebjx5ulF2RgYoZN7NwSwCg/6fkjj3lTK+Bcg1HEgnwzkxQyZhyzM8rkbdxoHchBDDbx3Hcdz0Q1J52ydPzJkxofJl/UEMVKAyWPuPe1ZTz7/mulXNfEEH90LMjY3mCRJ5ABJExVVI72e3btz+B19Bxzg6noAzI5MODfCBPMVIKuQLBPH8QPY8/Pt1VVTEmmmivDy8zRog8ifU4t7o7JkVbJtVcGyOwsgXfc8npTKSaVrbth5TRS58148iSq4hJIYW/cgKew71x11oZwteycbBlypcL6dB9XOP1EdQQoVVvtfF/HP79+GMzA0/xLqmj5+TG2noznz8eMSIWTjcim1q/ULBqv3uUYuNtDSaxRr8T5eemCuNLqw1KOExz/AFBj2O4cutXztAHyebFcmurdB8P42pQ6ouRm4MBWR5P7vySWkKKPvR7B21ZDC+R7c9BfF8OS+fn6tFledjZRCmRYyqyqyqVcoRwOQOOxAq+vcfVsPT9b03KjgmzNOTGaPE+oj2H1Rsj/AIenZ/6V+enSsF0sGvwzPofmZWFnxv8ASJE8cflSfq7XtSSaolQbAod/euRWnSvBltHnw+fjln/6IOGXzG28ECqal7D4FHq7U3wDMxjSOOFjbbIwWRKWlRueCbvueOODXQzPww+bOcZkjUKGSMsELtz/AMAkmquu19ZZQ0m7NOBoZDxSTZL4Uxdy2+iEQBdhqwd5JYUa+0n8HTkeGNUwYsaU4zZaZTt5RgQsGqj7Dswa+3z7g9OUc+itpMa4mTIuThY6ETTKJCYww3EEcUb5qjRB/PWeeSZsaNHg1PNllViHCbCB32n7q4218A9c0/VuLar8D0+hRg1nK0bXsPOgyH8uNwGpaMVsQUYEd+Bfa+juV/aGdQ1Z9Rh0/Bw5GVU3ld0koF3ub39qsfHfv0J17UMnTdU17DxYsZvqpSQJVBYo9OQORzRA29+TQvq3w5r+BpWkPAYfKTKLbqHmFRuJ2ixZAHF83+/bojOoKUfJOS7cjcthXGy4dRfG06B5U3kyZOI8QAJAVt3qPF03ANmz2ojogmvQaTqZ0WTGGbpRYPLCzb9rfduQ/wADjk1QA23xd9BtFxsOLEfU8gy7fPYY+UysiTLtoBnIoj1EUCD6W/kG1LBjj1PTzgpNKuQ28CQrIVIILE7V+OSCOOT+OjGSung0orraMfisnJ1SeSJQsYmkVXKtvlAIp2+SRXsPzZvqdb/7QMXFY6fk+HsDIiglV/MQsWTcCBak0f3Ha+3U6tHrROTaeTjHx8aXWMI48P0uJMqtJ98iPtFtYNnniwe1+w66zs3Oyp8fHwZch8inSWL0qVNkrsqqsVx/Loj4Vw11Pw62PNuAJJWQctd1x7393HvyPfocmnZEQ35mdAkqqyxxo3qTnvwPtILHjk8dQTuWRuOadr6CvgXR8rInx451GMuUkg8xrZ6Q8ll+bJr5/wB/fG8WZojxxuw89XLRSKBRQA+pbHaq/brVoWt5mlaji52UYpsBxKgQExhALAJJvuT+TfxfW/x34kOToy4p0/G8jIYrul3SlOPuQ2Np7cgdc8o8b5U5fKztXLyx4JRj8aEObT/KeKDMyJDnZCB2j3KojDC13ux70QT8WOb46GPAWABSyK5v/n46YtR1rF1Dy55dMRs9YljaZpSUYqAAxjqiaHzXzY46GYsEk80UUCb5JHCqo7kk9uuw8vzg26ZPk6drGn4EskU6QtviEZDIAVLcN7/d37dOPhfDbH8RedvLA4DB2jkD7GMinaOwqgK5556WvEeJjYUsWQMre8RZdmzhdwYqRze0txXcf161/wBnGdGNTy/r8g+UcfatPsUWwJ9+5CBfnn8dIkpZOyU38foel+giyBCcgCVTuCsRf2sO26+xPH4H8sPi9VwfDr5Rklkx90JMkTCNwpdfe7F7SL/fofqD5basZEeKeWN1sRyqglHpL2tkkGiKPHz1q17UIo/AsYzmx58lYYN8bz7qlAbuUNkgn5+LPSRjG7DNSjQp50unaj5DzZIhxYGV8WKNFsAUSpXmgeRyTzRPBs5c3XMDITUqifGlnjAEZIouHB3FQKFAfz3N+3S25jOWrYxMb8LtZvcD7hQFf9+tGQdNl0yCWQSJlKp3PHGPWxY3u5HAFc1fNe3VVBC3J3Rr8NR4KzLkZck6tHI26JIy4PptRYrknsPcjoZlu+UTmY+OqrDSSOiBaJPBI/8A3brZoUqGeKPInZokffGAdtkV3JPHb+dDov8A3lp0cWTj5sUGTLkkNJJJAC6tQFqeyn8ijfv1nh2KsxoxaIkWpNOM76iWDFw3cr5wHc9rP+ZmauSeevF+rwcfBO5Qh/VgQ0SgVvS1e1m6+eesemyyabmSRxjewba1sVWQA+kEfBIB/Y9THxTk6qiP5mNBuBmkdWKxKTW4/AJNf/PRlHywRlSpbDeP4eztUz9NxWKmPVS7idFYiHvuJXjtwePmu/WPU9OytLzs3RNRVRmpLHvcNuIQWdynjja3vXf+Q06Vm5uj65p0zJJGImAh3yEwsrGiQTxXqPIPv01+M8BdUy4czy6zchVgUxSIyMBZJL+9ew4NV0G1GKGgm5ALD1zE03xEskDu+KY5P02YllO0kgE9rofv0Z07xbnaimP5kJkjk3hxYZotppt+08CjxYBJB46QcoYcay4eQZYciCT0KEU23YqXJ9KgD89+mfwnjCbQNRz0y5cdfshhjjUjcossVJFknaByasmq7c3JwccottbKOTUkjzxDHj67rXlplR45EAVXKm2kvhWHcUQPawB/Me6R4ez8bXGl1nSkmwkqRIZP1klLcLto+qzZ9uxB7V1TGMrV44JIMKZ9SxYWdpY0IJGzkvQ7XQ7+54ro7pedi5+i400uVIi/TAAB+zAUxb5HcGh7d/boqL4eNR+sGbU5uirxDmSYs0X0+PjHTGZPpcaJC8TSjcrIjAbQVYnjn7hQAHV/h3U9InwMrEyMhcZ1d5DIOInNgCv4gASQP617ADrUcupYSY+jQBokCqcWBi4YqPSwX2NAix3s9BMGYDNMsUbPHHIsm3ZdAMLLV7ciz+R89dEa5Ffkg4uD6+Bn1nPXJWIxZNLvdnkALB3NXRPsAFFdTpU8RZv12VHlJm08qAuhJpSABx+KHY/H8up0FHBRtJ1Qw+C3m06eXDyH+xVIRmvbfNjnsbB/p1t8X6ZBPjyZkdrOFu/4e/IIr8jm+AfcLwpYmrSwajI0TjI9IBO0jcoqq+P/AKPTTqerjFhWHLxZAsyko4IO1q7Mp52kGj8gnjqUk1K0cvLBwn3jlATA8zTfEONjTZOPCIUKF5ovNhoxs1yL/EPVz8d/bpyx8PTc+LcNN8N50Jc3kR60+MHcgFqjN7e/YcDpXwfpIJoNYjz5YcgTrtZBvMUFU1qeG+6iCOdo+ejUfiTFlnkxJcqLXpI8eU4sEumxQY/msBzz6iRXwPi+rxaaso23o3T6Jo68DQ9AA7bV8TEOf2vj+vS34g0zC0FoXfG1XGkmDeXi5IjdGFfck6GnAscVfP8AXrK8VvDgyfS6bovmu2x4W0VAwFfNle/A4J4B6Vs7NmzswS5OFBjbRzFjxLCCe97fbuO3eh0XTQEqdhKYI+lkzKCnZYbsoCbFH/Tt1o8K6iYcY6ZNCEiEpYvS2+7grY/BHufft1xp+gZmpaWZn1DDiWQVFExYkm65oUvY/PWDw9aeI8DFjx1emCZCnmyAd54+Bdf+0dL/ADpMu+Zz6p+D6BJoeoakySqAkmFMsscpIiWbtfzttQffvfS94gjTH0ibTsdIJc3IyPqJFxUZl3E220HmgKHPW7WvF2dhyZWAcdo8RV8tZUf1q3HIPb37ewI56F+DsuXB1iTXIclD9FHt3TpdlzQ4u77nj49h1OKpWZpyZxpWoYWHoiYc0amRpHbIjZV2yc8DkWDVc+3cc9A4/qIcZVjY+dI5TytvDJ/7vfm7B/fp68XT654u0rG1EaOodJVWLIjh2+crggEliSFDLxZrmx7dAp8LHgdo0x5RkB7JlcnYw9hRqrHfn2r26sq+ybbWDBpuEfOGBPkjEmYFir8KRRI7ex7gj/thzMfMgXzjgTIjMVSQxkBufY1R7jojqWa+TBiyOiPNjt+mrrYAvkftY6afE+bphwccx4aZ0vlCMKd25yQBwFPHt2/A+Ok0x0u0QBpcUOE+DlZcY8+LIWWbzQChVjSg9x7X2si+9dbdUyIYTm5GNOuRHlQu7QSAFlG4kiuKBBBA+B811TieHZ558DSsHUsXKmWJ5slS+yPGe+V3H7yL52g83/LNr+lZ3hrKiiyRAY5gSkkEm5JB+/B9xwR8dK95CpKvabn1rCzfBOkYMJiOfp8wfb5dBSGY8sfZhX9B12+PPm5uLklMeMk7biFEX2cngGxdNXuPk9V4WmnUNMTH0mFFgCRjMZXqn9ZV27XwD8kV+emGHR8fARsHJ1EiZIAcWaJQwCqCG3KfusE0Pzx0s5LQ0YuObBXiPT9Pyl0zGyBkNNDIWkbdzIrDngA7fUEANe5H7KM6yadIYInjH6pDorEFjdVz9vav5nt0dEWfBDLrAdiVLqZFYnch4LNxRH+xAI7X0Kz3WQw6jkxCOQSeXvH/AKh23f7ihz+fx03EqjsXk3oYTE+kZWFn6OzOzxFZopJASSVB9NgULB4/y/kdeeCdb0TGwJsXVY4SW3RKZWZNwJBPN1wRzx7/AMul7AbIlmaeBWljxIDJIikARxrwSeR7cX3NgDnojmZ+Nm5mPp+NkeTHIChRI/MWPgkdqJJ/r+em6ussHZXaRt8NY+NJ4s1HGwckw4UCP61VX5tQO5IIvjkngfJ6C6Zpsuqa1BFjI0aSufqxv2oiD7iWPYEXwe57X26JeE48fMmj0HAw9mW2X5k2azhZpEB27VQikrduIs9iearrb43GiaVm5GkaImQkaAJJPG/paUD13f3fwg0RzfwL1OLsZdXBW8i3440l9I1cwZcMUatZhaKtrpfHI4Ncj54/bqdU6pqBy/Jin3VjL5aiYkt7Wff/ALV1OnjHBGUsliaY8GitlySPHlJIQ8UqhSqFfSaPqsmu/cEdDPqsmPLR8ppGEpDOHPMl9z+/WjOxIsXFWeHIMwcbdrRkBiAC1H8WOeqxn4DYKpLhtJkhdokMxVBxW6h3I4r2+b6CyaSWmdZ+ZlZEjyPJJFDLZRdpUV7fvx789fQ8rwxpC6TPrGPqkWRmCG8iGyF5AJ2kGwSvYmrDH36Tp0hyIYIct3jkCLsROVSwK4J7+xAr36OZfh559dwsXMygskilRFvAd9rFSQardtQEKfcgfPSrQ1KOhTTJiijy/KkL+Yuxf0xQs/78d+iPhzRczWYJcagsO5W852AVTRoAke5q+a456B5WLNj5MyKJJIoJGUOV2k0SLr27dvbo3B4ozX0+CF8x2bHQKgmIKgDgAHv2AHv/AKdFqlgKbbyNelQwIoi1RJMaLEQIY3J2qy0rMedzHtx6V57mqITWtBX++3zNPyFk0/KZUWaEKmx2NMjrfp+T7c380Vkil1OJZIo1nRNLSSd/O2+RtsWxJ47AV3IT4HWLw/iT5Om5keJmoU+pt5Q2wPGqGym4rfJ/p/Tqb5JRQ3SLZamJ/wBK8uqRK2OIuZnTc0sYFJtIscgby189geAAAMePhNNiw5Hn4mUUttlOVv7exojnle9/y6ZNI0TNz2EubkSR4+nlo5SswCPGotdpo2th/wCo7X0COdhxTrNHhxwlZA6r6iFNHg2bvnuKv8H7X43bYk0k7Qa1HxJm4py5sHVKgRf/AOWWNSWPY7QoG0e57LwTzY6VDlvqOY2ZlvsUn1BeLFcCv5d+n7H1HITGZdMwoJMdk8yTFx4yY9p+6zZ/Nsf69ulOLR8edcSfCfvKGMTgMH2nkKK5ACk839wHPTR6pYNPu3TVBCbVcObBzJmxyoyiEmkKAgsFFX7g8brFE89/aeHpMLBwyJ1MjyQbWZmA4Ptx2HP/AD8dGFm06GLDgeDDbCz02yR+WoAY8gqR9t+oA8EUPjpP09sKLPzsXOdpYoZPLjkBoBQx9u355479up4ackO7dRZtOl4s0WLkYDvC2P5ZEt0GN+m3ugxbtVfaeOON3iyCsTHzs94ZH3vEyLKTGpvnabpubBIv7ffv0rZ04P6UUzSRpNS88N3AYDt/3691CKOLUJEzw7ZMR2MpYUSPbplDTbBKVaH3wNpf12mO/wDfQxcVshXMMEQeQsoHEhNUBXbse/aug3iX6jDy5cf6iOVoWEUhiXYjs1kj2sC+eOST7V1j0jPw8TCQ5EjKhlbZHjErMRS3RBFLZPc97/kL1XOEmfLMYSuNOys0CyEnYKFbzzfH3fPWq3bBdKk9hXMziDBNjaVLBiHZ+jIWMDEewNAsp77Sfc9x0eyM/T87TUwMifHTFyEVlk9A8t6vsOVYexN3zdWR16mXNkeaMFmkldS4iG8Nwd24gngVyb4H46Rc1frsmDJWFt2S1MsY5JvuO/Ne3SJd39FJvqs5GfRNDkycLM0qTNjwzJOTmZMqcLDHRSuRe52Bq/bvx1zjaRN4RxdX1LIMGQUAxcaSNgVbfVuL55Wx7n7h+es2JjapNkCJJGeMRlgBLblVHYd/YDp403Tpo9HO8GVoSsrRyHeCRZ9PzXH7m6quW5OWEYpPZKPHJyvwLWh4HiLHx8nXtMiixMiZPLXGC/rSLRtlH8J5HFWfb2sXj4E0sGDq+dFJ9LLJ5cIAIWt1epv4bN9/z/JjytVyJ8kyNMbhH6aoVPut8E3fB+eD7dKGRrGpvgPiu8Bjdm8ySOtzAtuoke11/Ku3SxnKSov/ACz2eSvXNIKtHk4q5PlTs5VZV5FVzZNkG+O/Fcnv1Opq2otlxwO8cUr25LCqHYVz+xP8+p10JYOaXJC9Ax9QmkkRmWMCBNkaAelQKHb+ZP789YlILhiosn89TqdZC+BiwqmwMLMmXfOudEgZiSNl/bV1X+v56P8AinO8zXhljGhjmizVlVo9w9TupN+rnkf6/tU6nS+B3sUZsqTI12YygFZMliy80bbt1t1KOHGzWEMEahHCqOTwVB9z1Op1ghCDWZ4vC+rIkcIM4SNmprC7qoc/Dt/XoKNXyYJ8V8dUi8pPLULuI+/k0SeTXPU6nS1gC+RNW1DJnlMbyEI8rSMq8BnNeoj556x40v8A4hCjIrR+agZGJpxYsHm/x1Op08VgWexy8U63lTZuRCixwQpGrCOHcqlqvcRfJ7AewAoAc9JsmdO4UlqI7EWKsG+p1OqJe1it5Q46NlhdIw5Pp4TMq0JvUHr4sHtQA/bpS1DVMzLzppJ5mZpWKyc1uXfYU/gECvjqdTqaCylJPJBKopst91mqPt1JcqXUsybJyTcklu1E/wAh+3U6nW8hei/Hbzhclkxxek7iPf8A+z/XrdqsUMEGm5WPCsUjx7npmIJq/cnqdTreQ+GWxavkxaWuFEI0ikZpJSF9UtMaDHuVFXXzZ65g1bLhlRYH8pC7HahIFlWv3/n1Op0y2Tk3SGbwdqAxEfIiwsXzJFCksGNKTW0ert/qfe+qY9ZmytaaLLhinhWwsbPIFB/xelhZ/e+p1Ooc6Votwt5F3JyGXKnSNVSMSyBUW6UXxVm+L+fbm+tPgiWI+I/Mmw8bIVEkKxTIWQHsOL9r6nU6KRW3QweLzg5mRDM2kYMUhsMYBJGG4WrAav8ATqdTqdMtEKP/2Q=="/>
          <p:cNvSpPr>
            <a:spLocks noChangeAspect="1" noChangeArrowheads="1"/>
          </p:cNvSpPr>
          <p:nvPr/>
        </p:nvSpPr>
        <p:spPr bwMode="auto">
          <a:xfrm>
            <a:off x="134938" y="-538163"/>
            <a:ext cx="16383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" y="1051479"/>
            <a:ext cx="8760342" cy="47244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marL="2286000" marR="0" lvl="4" indent="-457200" algn="r" defTabSz="914400" rtl="1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 typeface="+mj-lt"/>
              <a:buAutoNum type="arabicPeriod"/>
              <a:tabLst/>
              <a:defRPr/>
            </a:pPr>
            <a:r>
              <a:rPr kumimoji="0" lang="he-I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דיור</a:t>
            </a:r>
          </a:p>
          <a:p>
            <a:pPr marL="1257300" lvl="2" indent="-342900" algn="r" rtl="1">
              <a:buClr>
                <a:srgbClr val="4F81BD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he-IL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רמת מחירים בלתי אפשרית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 למשפחות הצעירות: 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גרים איפה שאפשר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 לא איפה שמתאים, 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ממשכנים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 את העתיד, 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מיואשים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. </a:t>
            </a:r>
          </a:p>
          <a:p>
            <a:pPr marL="1257300" lvl="2" indent="-342900" algn="r" rtl="1">
              <a:buClr>
                <a:srgbClr val="4F81BD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endParaRPr lang="he-IL" b="0" dirty="0">
              <a:solidFill>
                <a:srgbClr val="4F81BD">
                  <a:lumMod val="75000"/>
                </a:srgbClr>
              </a:solidFill>
              <a:cs typeface="Tahoma"/>
            </a:endParaRPr>
          </a:p>
          <a:p>
            <a:pPr marL="2743200" marR="0" lvl="5" indent="-457200" algn="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Tx/>
              <a:buFont typeface="+mj-lt"/>
              <a:buAutoNum type="arabicPeriod" startAt="2"/>
              <a:tabLst/>
              <a:defRPr/>
            </a:pPr>
            <a:r>
              <a:rPr kumimoji="0" lang="he-I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תחבורה</a:t>
            </a:r>
          </a:p>
          <a:p>
            <a:pPr marL="1257300" lvl="2" indent="-342900" algn="r" rtl="1">
              <a:buClr>
                <a:srgbClr val="4F81BD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מדינה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 בעצירה, 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עלויות עצומות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 לפקקים, הגודש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 רק יחמיר. </a:t>
            </a:r>
          </a:p>
          <a:p>
            <a:pPr marR="0" lvl="7" algn="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Tx/>
              <a:tabLst/>
              <a:defRPr/>
            </a:pPr>
            <a:endParaRPr lang="he-IL" b="0" noProof="0" dirty="0">
              <a:solidFill>
                <a:srgbClr val="4F81BD">
                  <a:lumMod val="75000"/>
                </a:srgbClr>
              </a:solidFill>
              <a:cs typeface="Tahoma"/>
            </a:endParaRPr>
          </a:p>
          <a:p>
            <a:pPr marR="0" lvl="7" algn="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Tx/>
              <a:tabLst/>
              <a:defRPr/>
            </a:pPr>
            <a:r>
              <a:rPr kumimoji="0" lang="he-IL" sz="2400" i="0" u="none" strike="noStrike" kern="1200" cap="none" spc="0" normalizeH="0" baseline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3</a:t>
            </a:r>
            <a:r>
              <a:rPr kumimoji="0" lang="he-IL" sz="2400" b="0" i="0" u="none" strike="noStrike" kern="1200" cap="none" spc="0" normalizeH="0" baseline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.</a:t>
            </a:r>
            <a:r>
              <a:rPr kumimoji="0" lang="he-IL" sz="2400" b="0" i="0" u="none" strike="noStrike" kern="1200" cap="none" spc="0" normalizeH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 </a:t>
            </a:r>
            <a:r>
              <a:rPr kumimoji="0" lang="he-I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בריאות</a:t>
            </a:r>
          </a:p>
          <a:p>
            <a:pPr marL="1257300" marR="0" lvl="2" indent="-342900" algn="r" defTabSz="914400" rtl="1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מערכת </a:t>
            </a: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הבריאות </a:t>
            </a: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הציבורית </a:t>
            </a: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בקריסה</a:t>
            </a:r>
            <a:r>
              <a:rPr kumimoji="0" lang="he-I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, 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הפרטית </a:t>
            </a:r>
            <a:r>
              <a:rPr kumimoji="0" lang="he-I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מתרחבת </a:t>
            </a:r>
          </a:p>
          <a:p>
            <a:pPr marL="1257300" marR="0" lvl="2" indent="-342900" algn="r" defTabSz="914400" rtl="1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פערים</a:t>
            </a:r>
            <a:r>
              <a:rPr kumimoji="0" lang="he-I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 עצומים: </a:t>
            </a:r>
            <a:r>
              <a:rPr kumimoji="0" lang="he-IL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תוחלת </a:t>
            </a:r>
            <a:r>
              <a:rPr kumimoji="0" lang="he-IL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החיים </a:t>
            </a:r>
            <a:r>
              <a:rPr kumimoji="0" lang="he-IL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בפריפריה </a:t>
            </a:r>
            <a:r>
              <a:rPr kumimoji="0" lang="he-IL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נמוכה </a:t>
            </a:r>
            <a:r>
              <a:rPr kumimoji="0" lang="he-IL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ב-7 </a:t>
            </a:r>
            <a:r>
              <a:rPr kumimoji="0" lang="he-IL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שנים! </a:t>
            </a:r>
            <a:endParaRPr kumimoji="0" lang="he-IL" b="0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1257300" marR="0" lvl="2" indent="-342900" algn="r" defTabSz="914400" rtl="1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he-IL" b="0" dirty="0">
              <a:solidFill>
                <a:srgbClr val="4F81BD">
                  <a:lumMod val="75000"/>
                </a:srgbClr>
              </a:solidFill>
              <a:cs typeface="Tahoma"/>
            </a:endParaRPr>
          </a:p>
          <a:p>
            <a:pPr lvl="6" algn="r" rtl="1">
              <a:buClr>
                <a:srgbClr val="4F81BD">
                  <a:lumMod val="75000"/>
                </a:srgbClr>
              </a:buClr>
              <a:defRPr/>
            </a:pP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	</a:t>
            </a:r>
            <a:r>
              <a:rPr lang="he-IL" sz="2400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   </a:t>
            </a:r>
            <a:r>
              <a:rPr lang="he-IL" sz="24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4</a:t>
            </a:r>
            <a:r>
              <a:rPr lang="he-IL" sz="2400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.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 </a:t>
            </a:r>
            <a:r>
              <a:rPr lang="he-IL" sz="24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חינוך</a:t>
            </a:r>
            <a:endParaRPr lang="he-IL" sz="2400" dirty="0">
              <a:solidFill>
                <a:srgbClr val="4F81BD">
                  <a:lumMod val="75000"/>
                </a:srgbClr>
              </a:solidFill>
              <a:cs typeface="Tahoma"/>
            </a:endParaRPr>
          </a:p>
          <a:p>
            <a:pPr marL="1257300" lvl="2" indent="-342900" algn="r" rtl="1">
              <a:buClr>
                <a:srgbClr val="4F81BD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he-IL" sz="2100" dirty="0">
                <a:solidFill>
                  <a:srgbClr val="4F81BD">
                    <a:lumMod val="75000"/>
                  </a:srgbClr>
                </a:solidFill>
                <a:cs typeface="Tahoma"/>
              </a:rPr>
              <a:t> ביצועים כושלים, שונות גדולה, אין </a:t>
            </a:r>
            <a:r>
              <a:rPr lang="he-IL" dirty="0">
                <a:solidFill>
                  <a:srgbClr val="4F81BD">
                    <a:lumMod val="75000"/>
                  </a:srgbClr>
                </a:solidFill>
                <a:cs typeface="Tahoma"/>
              </a:rPr>
              <a:t>שוויון הזדמנויות </a:t>
            </a:r>
            <a:r>
              <a:rPr lang="he-IL" b="0" dirty="0">
                <a:solidFill>
                  <a:srgbClr val="4F81BD">
                    <a:lumMod val="75000"/>
                  </a:srgbClr>
                </a:solidFill>
                <a:cs typeface="Tahoma"/>
              </a:rPr>
              <a:t> </a:t>
            </a:r>
            <a:endParaRPr lang="he-IL" dirty="0">
              <a:solidFill>
                <a:srgbClr val="4F81BD">
                  <a:lumMod val="75000"/>
                </a:srgbClr>
              </a:solidFill>
              <a:cs typeface="Tahoma"/>
            </a:endParaRPr>
          </a:p>
          <a:p>
            <a:pPr marL="1257300" lvl="2" indent="-342900" algn="r" rtl="1">
              <a:buClr>
                <a:srgbClr val="4F81BD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he-IL" dirty="0">
                <a:solidFill>
                  <a:srgbClr val="4F81BD">
                    <a:lumMod val="75000"/>
                  </a:srgbClr>
                </a:solidFill>
                <a:cs typeface="Tahoma"/>
              </a:rPr>
              <a:t>לא</a:t>
            </a:r>
            <a:r>
              <a:rPr lang="he-IL" b="0" dirty="0">
                <a:solidFill>
                  <a:srgbClr val="4F81BD">
                    <a:lumMod val="75000"/>
                  </a:srgbClr>
                </a:solidFill>
                <a:cs typeface="Tahoma"/>
              </a:rPr>
              <a:t> </a:t>
            </a:r>
            <a:r>
              <a:rPr lang="he-IL" dirty="0">
                <a:solidFill>
                  <a:srgbClr val="4F81BD">
                    <a:lumMod val="75000"/>
                  </a:srgbClr>
                </a:solidFill>
                <a:cs typeface="Tahoma"/>
              </a:rPr>
              <a:t>מכינים</a:t>
            </a:r>
            <a:r>
              <a:rPr lang="he-IL" b="0" dirty="0">
                <a:solidFill>
                  <a:srgbClr val="4F81BD">
                    <a:lumMod val="75000"/>
                  </a:srgbClr>
                </a:solidFill>
                <a:cs typeface="Tahoma"/>
              </a:rPr>
              <a:t> את הצעירים </a:t>
            </a:r>
            <a:r>
              <a:rPr lang="he-IL" dirty="0">
                <a:solidFill>
                  <a:srgbClr val="4F81BD">
                    <a:lumMod val="75000"/>
                  </a:srgbClr>
                </a:solidFill>
                <a:cs typeface="Tahoma"/>
              </a:rPr>
              <a:t>לאתגרים של המאה ה-21</a:t>
            </a:r>
          </a:p>
          <a:p>
            <a:pPr marR="0" lvl="2" algn="r" defTabSz="914400" rtl="1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tabLst/>
              <a:defRPr/>
            </a:pP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457200" marR="0" lvl="1" indent="0" algn="r" defTabSz="914400" rtl="1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he-IL" sz="2200" b="0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524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14400" marR="0" lvl="1" indent="-457200" algn="r" defTabSz="914400" rtl="1" eaLnBrk="1" fontAlgn="base" latinLnBrk="0" hangingPunct="1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endParaRPr kumimoji="0" lang="he-IL" sz="2000" b="1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914400" marR="0" lvl="1" indent="-457200" algn="r" defTabSz="914400" rtl="1" eaLnBrk="1" fontAlgn="base" latinLnBrk="0" hangingPunct="1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ה</a:t>
            </a:r>
            <a:r>
              <a:rPr lang="he-IL" sz="18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"מיקרו" לא מחכה ל"מאקרו"...</a:t>
            </a: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 </a:t>
            </a:r>
          </a:p>
          <a:p>
            <a:pPr marL="914400" marR="0" lvl="1" indent="-457200" algn="ctr" defTabSz="914400" rtl="1" eaLnBrk="1" fontAlgn="base" latinLnBrk="0" hangingPunct="1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lang="he-IL" sz="24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משברים בתחומים קריטיים </a:t>
            </a:r>
            <a:endParaRPr lang="he-IL" sz="2600" dirty="0">
              <a:solidFill>
                <a:srgbClr val="4F81BD">
                  <a:lumMod val="75000"/>
                </a:srgbClr>
              </a:solidFill>
              <a:cs typeface="Tahoma"/>
            </a:endParaRPr>
          </a:p>
          <a:p>
            <a:pPr marL="914400" marR="0" lvl="1" indent="-457200" algn="r" defTabSz="914400" rtl="1" eaLnBrk="1" fontAlgn="base" latinLnBrk="0" hangingPunct="1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endParaRPr kumimoji="0" lang="he-IL" sz="2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4A2E5B-58FF-441D-A9C6-C373A0616563}" type="datetime1">
              <a:rPr lang="en-US" smtClean="0"/>
              <a:t>12/16/2019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13D1-3F19-4C67-99A6-C56CB284CD69}" type="slidenum">
              <a:rPr lang="he-IL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8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1524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14400" marR="0" lvl="1" indent="-457200" algn="ctr" defTabSz="914400" rtl="1" eaLnBrk="1" fontAlgn="base" latinLnBrk="0" hangingPunct="1">
              <a:lnSpc>
                <a:spcPts val="27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הפרדוקס הגדול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</p:txBody>
      </p:sp>
      <p:sp>
        <p:nvSpPr>
          <p:cNvPr id="2050" name="AutoShape 2" descr="data:image/jpg;base64,/9j/4AAQSkZJRgABAQAAAQABAAD/2wBDAAkGBwgHBgkIBwgKCgkLDRYPDQwMDRsUFRAWIB0iIiAdHx8kKDQsJCYxJx8fLT0tMTU3Ojo6Iys/RD84QzQ5Ojf/2wBDAQoKCg0MDRoPDxo3JR8lNzc3Nzc3Nzc3Nzc3Nzc3Nzc3Nzc3Nzc3Nzc3Nzc3Nzc3Nzc3Nzc3Nzc3Nzc3Nzc3Nzf/wAARCACEAMUDASIAAhEBAxEB/8QAGwAAAgMBAQEAAAAAAAAAAAAABQYAAwQCAQf/xAA7EAACAgEDAgUDAgMHAgcBAAABAgMRBAUSIQAxBhMiQVEUMmEjcUKBkQcVUmKhscEk8SUzQ3LR4fA0/8QAGQEAAwEBAQAAAAAAAAAAAAAAAQIDAAQF/8QAJBEAAgICAgEFAQEBAAAAAAAAAAECESExAxJBBCIyUWETceH/2gAMAwEAAhEDEQA/AF/H05Y1VJ9PklEUaBwqLW5qC+orfa29+Af369XT0WRcfIw1VbADxtYJIJrsxJN8UPjjgdX4rB4EVJ22NAruGn2lmXaoBbtdE1fBX3+CELTTY5yrkjjjY5AkhdgEMYPvwQbcXR54PFdcrTbxo6XFLZnl0XAgZUmYLI0TsqGP3B20Tt4PHv2B/PWGfGgiJVtPEi7hsljUKrA82Aa4AHbuOx56OrPAjPnS+XlDHk8hRLP6RtK1ZrsAeO/DHrZHDiFMjUJXx5MKFnldDtP3csoAHcG/jvz2J6CVqkHr12hXkwscIslRQK4VDHLFyB7E0O1g2fz7njrQuDiGFZdvnBQX9MIARbULZYer7gK/+etjSO2n/SJLGpYl4pGFlLC8qffjdxxY5sdX5UuRjyY6nKFnHVVV6bykILEMRwQDuN8gkVdi+ma/QJZyYW0c/S42SmOSs6MUHG7i+RxdbifbrltLiaG4ceIqtbx5dtH8dx73xR+PkDopjZ82DPQeSRI2IDhWbeCooseaFqoB9gDXz12M7B+txZsaJ4YpolEjbWbkek8LdepVvt2B9761foOqsDSaQsRBaKNQx/8AWhMYA4Fc12vuTX/OmbSf/LxliRmcK360GzcS3FEij3H4789rM5GRi5rx4uo5iQbYhNVFtxsjaaN0Apr24PeqAtsl83NMBmnUEMxZwXcBQW4+2uxFd+3N9ag1ZB4eklwPObDxomjRmbztqKRzbcqK9vxwb6xjSlaORwmI3lt5cnlgMADwGJ/J+D7dx0QXUI2dVnzp1xvLAm3Mz+T3BtQbJoj3rk/FDQ4GVmTYMciE48Cny4VAFijfDU55b3NGh3HBv6Mo1sELgYzStGq4iFLDIcbdRA/AN8iv69RtPwFkAdMZ1dyI2XHNOB2pRybJoniv9vZDh/RxiIyDKlZiy7htZdoYAAC91t7ngd+/RzI1TGkxYsHDjoxLEGMaXvYckDiv8Jv9uO/QyZwoFDR8GV/JixcSXJkLFDGCEIUtuquK4+f/AIHo0PBGNO+QginiUu8XlXs7UCKJFknvXH7UfMeZZ8iGCObdjhwXkVjtNllaue5sgf69a558jIycrFbLf6MOskl7kaauCR7kDbQsEEjtY6ybv8M40A48LT5NoJ2Pa3GYAWo1yOBfx3/06LZHhryI1qJgPcGBPXz3BIHzQ73RPbq+bzhHPDOgCwIjuXZSY99KrIeT7f0s9V6hFDivizHT3aQgWGSt/sVv9h7E0OTW3rW2BqmDpdOxIJWhcxNKUJCLGoN1Y7g37D9z1jjiwJI3Kvjq4Pp3RgBv5kfF/wD7jotklTnNPigo6ALUSqVVivO4e5qxyOwvkkg9xS4umpCzg5dFuIwJFT0kx7QK3KT3+ePYda2N1S2D5cPGiKf9XAiPbIHxgLUE8mrrsTz1H0vEeIukkNrQAEA5JIA71wbX+v46sii8uOYzTb8do22zIT6WsOAPYE7efx79q7xhEMx2ylaWdGEhmMih0NbjyzVyGNnjhTZ5ro70K1SMY03Bc/pTwPYtW8iuARd3zwD264Gkp5qBnxlUqCr+VYa+38PuOb7V0UfToxqGFI8kLI8ibs1CdrU3qLK32jbXcUODe3q3UMHBxdUjT1T48kgQztCHUdiOCSAQp4AHFEdPGNurH44Ke3QreIdOWNoW34xV9xUoK+Pagf8ATqdW659PvjZIqBLAeZIgYrxtJAa7I+ee3U6eqxY74I380adN3SRxzRGN4p9kdu28oWAVq9NLyfZSVr3sE6cvUTFK+mJtjgWGWFjKolZeysUNDcTtWvY1f56zQ6lqaabp2HDapjSRKUjlHmFTW4FdvCm7JNj8duvIM6TUYE0vLxRi50McojdVCFmegVdQtuCBwBxyD2BqTRNNNUy/EZ9Uw5tNbLbHmlceVE6ARyPx6DIaAclfRfeq7VXM0WRj7RqylhM7K0MtI29AfSdwBNHkk3V8WWI62ppMmLpeRkfRedNjSrEceYMY0VlF7rAJJ3AfFL2JJPQdwZpXTOmdRPsZst4yQGpgVUA7gOQASCfTzVEdLSD2VUW48s8yokWTGiWp9RA2gKNzNwe+3uPg0PYnsXTzNo+FFuebJmk86VdxswcBQUNVySbHbkWebF4YfJyEkiiEcBl2CNLb0EbgQSSF4LHvu78kDrvz8xNUGRm6jKJZ4pEaeCohER6UAKigSQh3D/EbqusmryZ3RxiZSIJMiPI8lHgmjjRZCA7UNq8mxVAA9ve6PFkC5ObqmLDLBLi+cCzGJjUh5bdS3RIHFkchj79VZumYDNAUiyPKf9GZoJXZVdBucqNu/jnnkGzxx1Ukcmmxg4O5Hhk2NJt8uRyLZWtuSCN1VQquflqwC6dmnOVcWYmNwSwVSg2qY2X0823sR2rm6BrnqrFhWeRYxiKvmpGUlHpR7bg7CPcAHjgigeOevDkrNp2TNlU5kh83cojSSVd33AfcbJJs7jbjk9FfCOj4IzQdU3vI77hF6iyxlSwaVewZjVKb4U/d0EnZnK1bO9QycbG0zUMfHkEglYCSTkiJiVJJAoWNwFCqB57dD/OyIA0kMm6bPuOV4YjuSMtukr08mqJ7N3HYg9ZfE2Ok2p6lJiFjh42QqozglkT7TyAAAzXwfgcc9ZDhZBx1jjkkkAQ+gyBaJ+xlUjdVAg9zfN11nSYUnLAaORiNFk+VpzzZMqEpvmIaKrpDVjggjnvVdzQsxZtVnxjh4o2Y+cxmlgkVUDFdo3AgVfHa+9cd7waSvnZj/WOZZJBJ5st1HETCW+7+I2tnjnnuexHCeXTtUifG80RvGZ386UBKKmz3UcHtQoeYTxYoPVmpLRMebShiRKReVEQ8n042qQGYeplNEcimIB7i+1e5MmHHNJHib4BuAKEOC0VAMLsj1EcV7q1+3WRMcazlq8TkIGMZdtyF423H8buRuHsN3b+E6crAMKSZsW9W4jniCtuILOELAiiAEsd+1UCOQ3SuivFx/wBW03koTVvqIZ8t2dlyZXmaJZtyq1g7b4II3Ajg8X+T0XXxEMSMTY8PmzwxSQxWpJkNJTc2260Y18AA810AyJ5IIESUZTRkK0chYANa8ENZFnnddCx8X1xI8C4aLFlZGMQfLQ5MiM27aCbAr0+tv4rG6iD7lbwSkvDNMGm5FYGHkEYzyjdHIDuLDZbiiKFsDV/P4FbNYxH0vIfCxpGmEyxtUs1ubUGmIWhypH8INn8nqvVtQlj1vFSDyyyQRtIwlDeVK5LNtrihQoE/Pv0XgfM0BJNSaZciLOjAaVK4JU1agg9+N1C7HYDo1bFzsXfNlaTHQyrwm2VVdgVcAL9pKkkbOwHHFG+2jTslFfNkkwptQxoolWUTbol8y7reP8PzxQBPsOuhiTRafkvqGKF+tpsctbqzoPSQSTd3xZ5Ju+bIzPzGbJjxM7NSOVclaVYgzG+RQ2KCp3FiD8VZvgId+Ub9YzHzHclQE85cZYnh3eXuXsLo8KQCbF9/2NahoOXhaIRJ+qFZjkLuHoXcbYH3pCb4qh2N9L+saUmNqi488ceVFKqS+TCCpAAraDz3Kmh2Hb5v6DrGdi5+jZMOPlRx5RxxIu6RVYN93PuDYI7d/brU0J2apnzbXdKyIMfFmWby45mcoIAWsUpsi6HLHsSOp1V4pzdRePAwpcmR2xIyDHHjR1FuCkAkcXt28e347dTqlIncgt4GMU5WDTogcnyiJHljDFgADtNhuavtXY9DNXmTAydWw0kRDJkOZ1a1jBVy22xZ5BoVtri679CCshzIZsIQTokcXErb28xQo2KQARYPvx39h0d1XC+ogxMj+755oRjsigMAysGFmQijVAi9x4HfoLQ7+Vo5x8yXExp8T6zI+nkaOV8iVBtlKqPUgoFtpFgdqNe4uQaNlsuNLDIuJNGf1j6vMLGt6kfHFCufzzxnzNTiGlYEJxceBlxGkh2zWwq6ajyJAwPB+4E0eei+FkZORiK2JFhhCCOAVUEHsF4I4AFcV+99U9LGLn74tr8JerlOHHcGk/0uwPDAi0rInfIZZCxrywKu6qj2UqaIWiebJ6w52h6pqORkzDKil3HzfI3BFLWDwppa9PzRu+OmLdqQhARcVtPYoZXF71Y7N/cjjcTRFmh2PWaDUcXD2nLkjj84EENIAVpjxV0ePz7fyCQlxtcnZP5Ovz8f6TU+bvBpqqz/AMAGJlZ2DKmlzPDGy5sMsspAdk3KC202RtpQL54bvVjpzfGZFSOaMyJRJaWMc/F1x/2/HSb4hzsczSjDXMbOyCn6bLuUqBtKEg3ZLE8nggDgnohoGl6pHgQ6rpiYKplExRRTO9yH4o2ALXsa7fHT8M6erOjkSlFK6YF1DTh/fwxcQxYiGKozJEGVBag33LDvVcigAPc7cmOTFxsnIycyIzx20RxlYLkAnupK8ULZa+SL562ZejNM75OsQJBOqu0xxskN6OKBAN1wCfUKPsb6BZWrZTtHjzxywyoDAEVlUSuSoAsjigeRdc37czmvdoaHx2e7vNjYpKrCfaHknBRXLJZYDdRBvbZAq7HJI6Iyw4A02dZ8+NdkImmdoXLCQ8bQG+6yQAbAIFUbbrNmamJFjlzMZUyMnFdJ5IwlNtsWdtFeQDfwRXIHVGYfKwNL/uxoY5pIw77BvWRgxb1jmgqbWohe5Nc9JWA9ndGDHcvj/SyzFArmUyBNsi0NrAJYG2gtewqr+Nccxkl83BjVciWOVYtrFwVZgDVA0eTat7MK572vqudqDS6eZC3lyjzEjFLOQS3meoGiC267F3zfXWPvxsXKz4s2CITlceOOdFtwEI3c+pKsEUp5A7cUcBUG1aQbxNOeDEjyMZJiE3qsaoVViWI4Y8USbA7c8lavoTjY82bi5QwcOJM10DsrRhdthiAAeRutVHsNwANKSDPhvUtSbCeDIijyokMDDz42lWJje6gCOQdh5sHuO/VPiI5OFqDZZxYlhOOrybkCeWw9IKgdiWIA4AG6yCLIZuXT2iKu2dg4kAq2Mk8M0kSwnzEC+YqsqSkkklWPuTwK9r4dF0DTJtJhklwwqCNcwLHIwBl2A7hzQ54JHz36S8Nc+HWPqHngGNj5BlmXzCfMST7DQHqAZTdDj34o9Godb1GfNgU4+NaxPD5EkgjjNtxXI7BQe/sw/HSqSTyFqT0YPFROzEWJvLfNhdpPKhHAUmq5JDE1dDn8XXTt4lLafoePNhYJmKSRDIjigVmeNaeQkVXBUE9IPi2SHK8zHxposXJ07zAmNCjEbaFsZNxFjmhQ9+T0yaJ4gXH8MGeXMjcwxuf15Rv3eWAwBZvkgA81u6pFpCyTaX2D/E/iWPL8iOWPfGbl8kFhKgAIU8n5PIoEURzyehmLDDqDrNKiyrklZmhhNSXsA+47q9VkgDmhfcDrvFz8KXxFNq8eASsvpyVy8fesaNx5htq3V3riiT89DNa0ySLVZcfDeEjHhWLzVXaZie17ibb/ADc+4se0nbeymlVBRdTefW8VZ84yz+ZEIpQVZStAsTQHO5hd1xde3TTqfhPUNVmwtRxminh8oM+JK+0MfVzVD2I/iHaq738+kljGTGVxQ8mPEzeSD6o2BYtusUCpu644X823af8A2gZ2nZum4s3kvjZUSllyYmjljcn25oo3cH4b/KbdVpk5p7QH8QeHNVw0x0m02WBQ0gjUSwlVTilAF1Vkn29XHbqdH/GWuZ2S2P5+NDEyySgKZQxItRdGqBo0LP5rqdMutAuQlPBh6Y2napkw4ubGx2HEaZi97fvYjiqBNWaJF9+uMvKnw3jigG9JCp8gTVGpoe3Iom+1cj+fRzwPDp02dLok3/VL9KsoCS+Ur8LYYKSSVs9+f+PoWn6Lp+nwsmJp2FisW+4RgkjjuTz7f7dBQbyPKUVhHxzSfqcjJgibFyBirEIMrycXzGaAEWOAbPA9VX0V0zVw+R/d2m4hnIJKvJloFKgkbvMehyartdjr64HAbjIbYjBhGhBUV7ce3f8Ar+3XyPXtG8ubM03S9PyjFhSK8pgDEuGYL6ufz2/b89OuWXC7iyMuOPMus1gK4/iaSTTPIOlZMEYmKSzzH0WOaWgS103Yew5+MePrk8OW76dLGGkxGlilYhbUAlrBIJ78D5HXq+bqeVIZ0zYHgfbGuQQDjRUFZTuPuaK2TyK56Xhh5eBl4y5SSn6gyv8AUxS+aDEQq0rL8WQ1DsepLkbUorUnb/0qvTxg1KtKgnkNPkZ0zYuLJII1L1tBeM0W4N7CPxza3z2PTzpua2RpGny4UHnwx3kAxwlgJTIQQdtAAA3tr2/HCDnRwpiQyY+ZPTqpkWNWRPSP4SAeTdXXcWau+jn9nmq4EOn6zp+qbsfGmHnY8JDbgB96x/xWV2Hg2efi+tx4dh5JWqDep5iZCTJNkRLkSKLhAYVI0bUALo3YoN359r6+faji4qYKeYZMnWlyQkuO6nzt3+EermjQ5Xij15hZWr5+LnDFgy86BpQ0Ujb5RSliEv2YBu4PHbsei+Lo+XmkPqeLIJI4VijjZgGmBAreAbtF3c3Zpfjl5ztggqQNzMaPxBmPkRzZhOxIpvMhNidrLC6G0br4IP8ApfXM+QMVHxXkWRMRVDoJL82qRgSQCCQaK/AI6zSzqsq6fgSTKJXkSdpiFIphVseAQoW6IHbrVk5eLIj5ixYn6EUbwJlfpyBlJAAZa8z7Qa+GI4sdJt0x6aj2PZcqV8OACKLEYlo5GkQ740BNKGJsrTBeOeADW0E+6STm4ixpHbzTrCPUCSkhUAENQ7qOaoHqrQcLW9ZmijXFyDhAuxmaIIhLAgtbd/fgd+BXHRXwb5TPDDhafJPLFkvGzOATHG5XllrhQe5JsdxVUdSbFc200ngYpNS1Pw/FPmPpGNjvkT7LmCqZCR33oRYoA9x9vuewPWNTk8UuJJFx1XFx1mVXAUjzUU7fz91gk3Y6Ia/pWfBo640+DD+oUDbZFZAwV7IINj5vivigR0kf3ky4q4/0/wCrHHDc8Y9cTLwCD2A5rj/fppJ1SE42m7GF9V8rM1FAY5VQhgrMTtA44/yiyRd1dcHr3w3o2bnNBlLlNE8ru7HIpvNj7Bl43Ed7JABqhxZIvBy54oRCmKVxXDs8kslLMwU3bfPoFf8AA6c9N1abVtGwc/ERMaSFGxt4kVFjALUPVwDRArk89LFIeV0mBcfHg0vUSYstEIQJk5Jem8xjywBP3GzwKFX1bosyTY+eYI44YdodDHX6pRwruCoApvMXgf4RY7dBNc1WJdQmgjxNNLNktJ5scKu7GgCu48c12Fj1Me9dZ8HWclvEMGRjmKAyuIp6i/RewN36YWvVto0Pg8c9DpYe+FgL6xlZUms4ceOXLSRmJlDcyqCTXP4JH7Cuhq44llSXMilxcOdHMUuwBIGQ2T/DuICkAHnkjk89GczTsrUzlYeNGk2eiCTFaJQhcobAXgEEgvxxyq/g9daDr0ObhmDUcjHxMnDjCSK+nuzUCAXNMOeeQQKJvrcMLQeblTlhaBGAMieBpYsgQRtHIZZJEZvMUCiQ5+5b2rz2od+3Ugz55cadpFlSLGki4TewCJyQ9/wkncLDUboCietWsS6lHAuMJIjiTxgKI3BULSvVXak8Hj/CehPijR9W0x8SKacyYEsQOHMv/lyo1HZxxuurH8+1HrK22ZuKivsO63nDNjhdcmcOXZpHSYAOxVLO3cK/pXU6WsiLfHHi5MkB+lLIjhR6hdmjZsWTXU6ZEnVhjweMDSsrQ8syNBkvKy5NN6QpUryP8wN/iuvp2Tr+k4TKmRnYaOQSA0wYn80tmvz+OvicT4Zy5gwU4gg4UxhSDwRfz7/P+1Oms7NUwsGTAFMMdoRkFOTGy2zEXQ9wP3ri+ipUjNXocsnxVhwQySIJZ/KYqUgQeojuFLsASOeO/wAX18+1TxFj63mZOZp0h02Ro1jk+oIO9gQRZBAFhfzXPV2kS4WVi5MMizZESKWSKDgSXsobe/Yua9ytGwa6Ttb004c88haOLHkHnYn+dd+0j2IIINg9qrpVJcntY7X88pYC+iazAzyw+Ip8mbHal3xNTKv8Vek++329u/br3UpIxly5Ecs+XpceVvhU8lnq6LAcdjzQsAGjRoNjJuSKFy2x2BLt6fge/t3/AHvrrLzpMTClwYZCrNMoZUsB1UNRPzybF/8AJ6KiloEptpZG7wbqebFpsj4+fPGs20/p2xQ7q29xxuYUO3Pt1o8RibUxpa5OTkLmPdZUzblRByx7biNrE/N/t0jaXqmoaLO82CFQT/bBLGJFfnuFIo8jgj9umuPXM+bVXx5ysAjVTEiYWwkMVDEgAdrv27fnnNULHOx1iWIaakOPFC8TvuU4+PujKj0g0COaHPxz1bjkJkM5QHbHuPpQH3Ja9xb2o/16E6PHJH4fx4Z8fECB5C+6bYo/UcWKINfH8vfqwaxhRebjx5ulF2RgYoZN7NwSwCg/6fkjj3lTK+Bcg1HEgnwzkxQyZhyzM8rkbdxoHchBDDbx3Hcdz0Q1J52ydPzJkxofJl/UEMVKAyWPuPe1ZTz7/mulXNfEEH90LMjY3mCRJ5ABJExVVI72e3btz+B19Bxzg6noAzI5MODfCBPMVIKuQLBPH8QPY8/Pt1VVTEmmmivDy8zRog8ifU4t7o7JkVbJtVcGyOwsgXfc8npTKSaVrbth5TRS58148iSq4hJIYW/cgKew71x11oZwteycbBlypcL6dB9XOP1EdQQoVVvtfF/HP79+GMzA0/xLqmj5+TG2noznz8eMSIWTjcim1q/ULBqv3uUYuNtDSaxRr8T5eemCuNLqw1KOExz/AFBj2O4cutXztAHyebFcmurdB8P42pQ6ouRm4MBWR5P7vySWkKKPvR7B21ZDC+R7c9BfF8OS+fn6tFledjZRCmRYyqyqyqVcoRwOQOOxAq+vcfVsPT9b03KjgmzNOTGaPE+oj2H1Rsj/AIenZ/6V+enSsF0sGvwzPofmZWFnxv8ASJE8cflSfq7XtSSaolQbAod/euRWnSvBltHnw+fjln/6IOGXzG28ECqal7D4FHq7U3wDMxjSOOFjbbIwWRKWlRueCbvueOODXQzPww+bOcZkjUKGSMsELtz/AMAkmquu19ZZQ0m7NOBoZDxSTZL4Uxdy2+iEQBdhqwd5JYUa+0n8HTkeGNUwYsaU4zZaZTt5RgQsGqj7Dswa+3z7g9OUc+itpMa4mTIuThY6ETTKJCYww3EEcUb5qjRB/PWeeSZsaNHg1PNllViHCbCB32n7q4218A9c0/VuLar8D0+hRg1nK0bXsPOgyH8uNwGpaMVsQUYEd+Bfa+juV/aGdQ1Z9Rh0/Bw5GVU3ld0koF3ub39qsfHfv0J17UMnTdU17DxYsZvqpSQJVBYo9OQORzRA29+TQvq3w5r+BpWkPAYfKTKLbqHmFRuJ2ixZAHF83+/bojOoKUfJOS7cjcthXGy4dRfG06B5U3kyZOI8QAJAVt3qPF03ANmz2ojogmvQaTqZ0WTGGbpRYPLCzb9rfduQ/wADjk1QA23xd9BtFxsOLEfU8gy7fPYY+UysiTLtoBnIoj1EUCD6W/kG1LBjj1PTzgpNKuQ28CQrIVIILE7V+OSCOOT+OjGSung0orraMfisnJ1SeSJQsYmkVXKtvlAIp2+SRXsPzZvqdb/7QMXFY6fk+HsDIiglV/MQsWTcCBak0f3Ha+3U6tHrROTaeTjHx8aXWMI48P0uJMqtJ98iPtFtYNnniwe1+w66zs3Oyp8fHwZch8inSWL0qVNkrsqqsVx/Loj4Vw11Pw62PNuAJJWQctd1x7393HvyPfocmnZEQ35mdAkqqyxxo3qTnvwPtILHjk8dQTuWRuOadr6CvgXR8rInx451GMuUkg8xrZ6Q8ll+bJr5/wB/fG8WZojxxuw89XLRSKBRQA+pbHaq/brVoWt5mlaji52UYpsBxKgQExhALAJJvuT+TfxfW/x34kOToy4p0/G8jIYrul3SlOPuQ2Np7cgdc8o8b5U5fKztXLyx4JRj8aEObT/KeKDMyJDnZCB2j3KojDC13ux70QT8WOb46GPAWABSyK5v/n46YtR1rF1Dy55dMRs9YljaZpSUYqAAxjqiaHzXzY46GYsEk80UUCb5JHCqo7kk9uuw8vzg26ZPk6drGn4EskU6QtviEZDIAVLcN7/d37dOPhfDbH8RedvLA4DB2jkD7GMinaOwqgK5556WvEeJjYUsWQMre8RZdmzhdwYqRze0txXcf161/wBnGdGNTy/r8g+UcfatPsUWwJ9+5CBfnn8dIkpZOyU38foel+giyBCcgCVTuCsRf2sO26+xPH4H8sPi9VwfDr5Rklkx90JMkTCNwpdfe7F7SL/fofqD5basZEeKeWN1sRyqglHpL2tkkGiKPHz1q17UIo/AsYzmx58lYYN8bz7qlAbuUNkgn5+LPSRjG7DNSjQp50unaj5DzZIhxYGV8WKNFsAUSpXmgeRyTzRPBs5c3XMDITUqifGlnjAEZIouHB3FQKFAfz3N+3S25jOWrYxMb8LtZvcD7hQFf9+tGQdNl0yCWQSJlKp3PHGPWxY3u5HAFc1fNe3VVBC3J3Rr8NR4KzLkZck6tHI26JIy4PptRYrknsPcjoZlu+UTmY+OqrDSSOiBaJPBI/8A3brZoUqGeKPInZokffGAdtkV3JPHb+dDov8A3lp0cWTj5sUGTLkkNJJJAC6tQFqeyn8ijfv1nh2KsxoxaIkWpNOM76iWDFw3cr5wHc9rP+ZmauSeevF+rwcfBO5Qh/VgQ0SgVvS1e1m6+eesemyyabmSRxjewba1sVWQA+kEfBIB/Y9THxTk6qiP5mNBuBmkdWKxKTW4/AJNf/PRlHywRlSpbDeP4eztUz9NxWKmPVS7idFYiHvuJXjtwePmu/WPU9OytLzs3RNRVRmpLHvcNuIQWdynjja3vXf+Q06Vm5uj65p0zJJGImAh3yEwsrGiQTxXqPIPv01+M8BdUy4czy6zchVgUxSIyMBZJL+9ew4NV0G1GKGgm5ALD1zE03xEskDu+KY5P02YllO0kgE9rofv0Z07xbnaimP5kJkjk3hxYZotppt+08CjxYBJB46QcoYcay4eQZYciCT0KEU23YqXJ9KgD89+mfwnjCbQNRz0y5cdfshhjjUjcossVJFknaByasmq7c3JwccottbKOTUkjzxDHj67rXlplR45EAVXKm2kvhWHcUQPawB/Me6R4ez8bXGl1nSkmwkqRIZP1klLcLto+qzZ9uxB7V1TGMrV44JIMKZ9SxYWdpY0IJGzkvQ7XQ7+54ro7pedi5+i400uVIi/TAAB+zAUxb5HcGh7d/boqL4eNR+sGbU5uirxDmSYs0X0+PjHTGZPpcaJC8TSjcrIjAbQVYnjn7hQAHV/h3U9InwMrEyMhcZ1d5DIOInNgCv4gASQP617ADrUcupYSY+jQBokCqcWBi4YqPSwX2NAix3s9BMGYDNMsUbPHHIsm3ZdAMLLV7ciz+R89dEa5Ffkg4uD6+Bn1nPXJWIxZNLvdnkALB3NXRPsAFFdTpU8RZv12VHlJm08qAuhJpSABx+KHY/H8up0FHBRtJ1Qw+C3m06eXDyH+xVIRmvbfNjnsbB/p1t8X6ZBPjyZkdrOFu/4e/IIr8jm+AfcLwpYmrSwajI0TjI9IBO0jcoqq+P/AKPTTqerjFhWHLxZAsyko4IO1q7Mp52kGj8gnjqUk1K0cvLBwn3jlATA8zTfEONjTZOPCIUKF5ovNhoxs1yL/EPVz8d/bpyx8PTc+LcNN8N50Jc3kR60+MHcgFqjN7e/YcDpXwfpIJoNYjz5YcgTrtZBvMUFU1qeG+6iCOdo+ejUfiTFlnkxJcqLXpI8eU4sEumxQY/msBzz6iRXwPi+rxaaso23o3T6Jo68DQ9AA7bV8TEOf2vj+vS34g0zC0FoXfG1XGkmDeXi5IjdGFfck6GnAscVfP8AXrK8VvDgyfS6bovmu2x4W0VAwFfNle/A4J4B6Vs7NmzswS5OFBjbRzFjxLCCe97fbuO3eh0XTQEqdhKYI+lkzKCnZYbsoCbFH/Tt1o8K6iYcY6ZNCEiEpYvS2+7grY/BHufft1xp+gZmpaWZn1DDiWQVFExYkm65oUvY/PWDw9aeI8DFjx1emCZCnmyAd54+Bdf+0dL/ADpMu+Zz6p+D6BJoeoakySqAkmFMsscpIiWbtfzttQffvfS94gjTH0ibTsdIJc3IyPqJFxUZl3E220HmgKHPW7WvF2dhyZWAcdo8RV8tZUf1q3HIPb37ewI56F+DsuXB1iTXIclD9FHt3TpdlzQ4u77nj49h1OKpWZpyZxpWoYWHoiYc0amRpHbIjZV2yc8DkWDVc+3cc9A4/qIcZVjY+dI5TytvDJ/7vfm7B/fp68XT654u0rG1EaOodJVWLIjh2+crggEliSFDLxZrmx7dAp8LHgdo0x5RkB7JlcnYw9hRqrHfn2r26sq+ybbWDBpuEfOGBPkjEmYFir8KRRI7ex7gj/thzMfMgXzjgTIjMVSQxkBufY1R7jojqWa+TBiyOiPNjt+mrrYAvkftY6afE+bphwccx4aZ0vlCMKd25yQBwFPHt2/A+Ok0x0u0QBpcUOE+DlZcY8+LIWWbzQChVjSg9x7X2si+9dbdUyIYTm5GNOuRHlQu7QSAFlG4kiuKBBBA+B811TieHZ558DSsHUsXKmWJ5slS+yPGe+V3H7yL52g83/LNr+lZ3hrKiiyRAY5gSkkEm5JB+/B9xwR8dK95CpKvabn1rCzfBOkYMJiOfp8wfb5dBSGY8sfZhX9B12+PPm5uLklMeMk7biFEX2cngGxdNXuPk9V4WmnUNMTH0mFFgCRjMZXqn9ZV27XwD8kV+emGHR8fARsHJ1EiZIAcWaJQwCqCG3KfusE0Pzx0s5LQ0YuObBXiPT9Pyl0zGyBkNNDIWkbdzIrDngA7fUEANe5H7KM6yadIYInjH6pDorEFjdVz9vav5nt0dEWfBDLrAdiVLqZFYnch4LNxRH+xAI7X0Kz3WQw6jkxCOQSeXvH/AKh23f7ihz+fx03EqjsXk3oYTE+kZWFn6OzOzxFZopJASSVB9NgULB4/y/kdeeCdb0TGwJsXVY4SW3RKZWZNwJBPN1wRzx7/AMul7AbIlmaeBWljxIDJIikARxrwSeR7cX3NgDnojmZ+Nm5mPp+NkeTHIChRI/MWPgkdqJJ/r+em6ussHZXaRt8NY+NJ4s1HGwckw4UCP61VX5tQO5IIvjkngfJ6C6Zpsuqa1BFjI0aSufqxv2oiD7iWPYEXwe57X26JeE48fMmj0HAw9mW2X5k2azhZpEB27VQikrduIs9iearrb43GiaVm5GkaImQkaAJJPG/paUD13f3fwg0RzfwL1OLsZdXBW8i3440l9I1cwZcMUatZhaKtrpfHI4Ncj54/bqdU6pqBy/Jin3VjL5aiYkt7Wff/ALV1OnjHBGUsliaY8GitlySPHlJIQ8UqhSqFfSaPqsmu/cEdDPqsmPLR8ppGEpDOHPMl9z+/WjOxIsXFWeHIMwcbdrRkBiAC1H8WOeqxn4DYKpLhtJkhdokMxVBxW6h3I4r2+b6CyaSWmdZ+ZlZEjyPJJFDLZRdpUV7fvx789fQ8rwxpC6TPrGPqkWRmCG8iGyF5AJ2kGwSvYmrDH36Tp0hyIYIct3jkCLsROVSwK4J7+xAr36OZfh559dwsXMygskilRFvAd9rFSQardtQEKfcgfPSrQ1KOhTTJiijy/KkL+Yuxf0xQs/78d+iPhzRczWYJcagsO5W852AVTRoAke5q+a456B5WLNj5MyKJJIoJGUOV2k0SLr27dvbo3B4ozX0+CF8x2bHQKgmIKgDgAHv2AHv/AKdFqlgKbbyNelQwIoi1RJMaLEQIY3J2qy0rMedzHtx6V57mqITWtBX++3zNPyFk0/KZUWaEKmx2NMjrfp+T7c380Vkil1OJZIo1nRNLSSd/O2+RtsWxJ47AV3IT4HWLw/iT5Om5keJmoU+pt5Q2wPGqGym4rfJ/p/Tqb5JRQ3SLZamJ/wBK8uqRK2OIuZnTc0sYFJtIscgby189geAAAMePhNNiw5Hn4mUUttlOVv7exojnle9/y6ZNI0TNz2EubkSR4+nlo5SswCPGotdpo2th/wCo7X0COdhxTrNHhxwlZA6r6iFNHg2bvnuKv8H7X43bYk0k7Qa1HxJm4py5sHVKgRf/AOWWNSWPY7QoG0e57LwTzY6VDlvqOY2ZlvsUn1BeLFcCv5d+n7H1HITGZdMwoJMdk8yTFx4yY9p+6zZ/Nsf69ulOLR8edcSfCfvKGMTgMH2nkKK5ACk839wHPTR6pYNPu3TVBCbVcObBzJmxyoyiEmkKAgsFFX7g8brFE89/aeHpMLBwyJ1MjyQbWZmA4Ptx2HP/AD8dGFm06GLDgeDDbCz02yR+WoAY8gqR9t+oA8EUPjpP09sKLPzsXOdpYoZPLjkBoBQx9u355479up4ackO7dRZtOl4s0WLkYDvC2P5ZEt0GN+m3ugxbtVfaeOON3iyCsTHzs94ZH3vEyLKTGpvnabpubBIv7ffv0rZ04P6UUzSRpNS88N3AYDt/3691CKOLUJEzw7ZMR2MpYUSPbplDTbBKVaH3wNpf12mO/wDfQxcVshXMMEQeQsoHEhNUBXbse/aug3iX6jDy5cf6iOVoWEUhiXYjs1kj2sC+eOST7V1j0jPw8TCQ5EjKhlbZHjErMRS3RBFLZPc97/kL1XOEmfLMYSuNOys0CyEnYKFbzzfH3fPWq3bBdKk9hXMziDBNjaVLBiHZ+jIWMDEewNAsp77Sfc9x0eyM/T87TUwMifHTFyEVlk9A8t6vsOVYexN3zdWR16mXNkeaMFmkldS4iG8Nwd24gngVyb4H46Rc1frsmDJWFt2S1MsY5JvuO/Ne3SJd39FJvqs5GfRNDkycLM0qTNjwzJOTmZMqcLDHRSuRe52Bq/bvx1zjaRN4RxdX1LIMGQUAxcaSNgVbfVuL55Wx7n7h+es2JjapNkCJJGeMRlgBLblVHYd/YDp403Tpo9HO8GVoSsrRyHeCRZ9PzXH7m6quW5OWEYpPZKPHJyvwLWh4HiLHx8nXtMiixMiZPLXGC/rSLRtlH8J5HFWfb2sXj4E0sGDq+dFJ9LLJ5cIAIWt1epv4bN9/z/JjytVyJ8kyNMbhH6aoVPut8E3fB+eD7dKGRrGpvgPiu8Bjdm8ySOtzAtuoke11/Ku3SxnKSov/ACz2eSvXNIKtHk4q5PlTs5VZV5FVzZNkG+O/Fcnv1Opq2otlxwO8cUr25LCqHYVz+xP8+p10JYOaXJC9Ax9QmkkRmWMCBNkaAelQKHb+ZP789YlILhiosn89TqdZC+BiwqmwMLMmXfOudEgZiSNl/bV1X+v56P8AinO8zXhljGhjmizVlVo9w9TupN+rnkf6/tU6nS+B3sUZsqTI12YygFZMliy80bbt1t1KOHGzWEMEahHCqOTwVB9z1Op1ghCDWZ4vC+rIkcIM4SNmprC7qoc/Dt/XoKNXyYJ8V8dUi8pPLULuI+/k0SeTXPU6nS1gC+RNW1DJnlMbyEI8rSMq8BnNeoj556x40v8A4hCjIrR+agZGJpxYsHm/x1Op08VgWexy8U63lTZuRCixwQpGrCOHcqlqvcRfJ7AewAoAc9JsmdO4UlqI7EWKsG+p1OqJe1it5Q46NlhdIw5Pp4TMq0JvUHr4sHtQA/bpS1DVMzLzppJ5mZpWKyc1uXfYU/gECvjqdTqaCylJPJBKopst91mqPt1JcqXUsybJyTcklu1E/wAh+3U6nW8hei/Hbzhclkxxek7iPf8A+z/XrdqsUMEGm5WPCsUjx7npmIJq/cnqdTreQ+GWxavkxaWuFEI0ikZpJSF9UtMaDHuVFXXzZ65g1bLhlRYH8pC7HahIFlWv3/n1Op0y2Tk3SGbwdqAxEfIiwsXzJFCksGNKTW0ert/qfe+qY9ZmytaaLLhinhWwsbPIFB/xelhZ/e+p1Ooc6Votwt5F3JyGXKnSNVSMSyBUW6UXxVm+L+fbm+tPgiWI+I/Mmw8bIVEkKxTIWQHsOL9r6nU6KRW3QweLzg5mRDM2kYMUhsMYBJGG4WrAav8ATqdTqdMtEKP/2Q=="/>
          <p:cNvSpPr>
            <a:spLocks noChangeAspect="1" noChangeArrowheads="1"/>
          </p:cNvSpPr>
          <p:nvPr/>
        </p:nvSpPr>
        <p:spPr bwMode="auto">
          <a:xfrm>
            <a:off x="134938" y="-538163"/>
            <a:ext cx="16383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236" y="939800"/>
            <a:ext cx="8271164" cy="5469514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marL="1257300" marR="0" lvl="2" indent="-342900" algn="just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he-IL" sz="2100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בישראל מתקיים </a:t>
            </a:r>
            <a:r>
              <a:rPr lang="he-IL" sz="21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צירוף מתעתע </a:t>
            </a:r>
            <a:r>
              <a:rPr lang="he-IL" sz="2100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של:</a:t>
            </a:r>
          </a:p>
          <a:p>
            <a:pPr marL="1828800" lvl="3" indent="-457200" algn="r" rtl="1">
              <a:lnSpc>
                <a:spcPct val="150000"/>
              </a:lnSpc>
              <a:buClr>
                <a:srgbClr val="4F81BD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he-IL" sz="21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הצלחה מאקרו-כלכלית: </a:t>
            </a:r>
            <a:r>
              <a:rPr lang="he-IL" sz="2100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משק יציב וצומח</a:t>
            </a:r>
          </a:p>
          <a:p>
            <a:pPr marL="1828800" lvl="3" indent="-457200" algn="r" rtl="1">
              <a:buClr>
                <a:srgbClr val="4F81BD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he-IL" sz="21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כישלון חברתי: עוני</a:t>
            </a:r>
            <a:r>
              <a:rPr lang="he-IL" sz="2100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 ואי שוויון, </a:t>
            </a:r>
            <a:r>
              <a:rPr lang="he-IL" sz="21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משברים</a:t>
            </a:r>
            <a:r>
              <a:rPr lang="he-IL" sz="2100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 בתחומים קריטיים – </a:t>
            </a:r>
            <a:r>
              <a:rPr lang="he-IL" sz="21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דיור, תחבורה, בריאות וחינוך. </a:t>
            </a:r>
          </a:p>
          <a:p>
            <a:pPr lvl="3" algn="ctr" rtl="1">
              <a:buClr>
                <a:srgbClr val="4F81BD">
                  <a:lumMod val="75000"/>
                </a:srgbClr>
              </a:buClr>
              <a:defRPr/>
            </a:pPr>
            <a:endParaRPr lang="he-IL" i="1" dirty="0" smtClean="0">
              <a:solidFill>
                <a:srgbClr val="4F81BD">
                  <a:lumMod val="75000"/>
                </a:srgbClr>
              </a:solidFill>
              <a:cs typeface="Tahoma"/>
            </a:endParaRPr>
          </a:p>
          <a:p>
            <a:pPr lvl="3" algn="ctr" rtl="1">
              <a:buClr>
                <a:srgbClr val="4F81BD">
                  <a:lumMod val="75000"/>
                </a:srgbClr>
              </a:buClr>
              <a:defRPr/>
            </a:pPr>
            <a:r>
              <a:rPr lang="he-IL" i="1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הממדים המאקרו-כלכליים חוגגים אבל המשפחות הצעירות מתקשות לשאת בנטל</a:t>
            </a:r>
          </a:p>
          <a:p>
            <a:pPr marR="0" lvl="2" algn="just" defTabSz="914400" rtl="1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tabLst/>
              <a:defRPr/>
            </a:pPr>
            <a:endParaRPr lang="he-IL" sz="2100" b="0" dirty="0" smtClean="0">
              <a:solidFill>
                <a:srgbClr val="4F81BD">
                  <a:lumMod val="75000"/>
                </a:srgbClr>
              </a:solidFill>
              <a:cs typeface="Tahoma"/>
            </a:endParaRPr>
          </a:p>
          <a:p>
            <a:pPr marR="0" lvl="2" algn="just" defTabSz="914400" rtl="1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tabLst/>
              <a:defRPr/>
            </a:pPr>
            <a:r>
              <a:rPr lang="he-IL" sz="24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המסר המרכזי:</a:t>
            </a:r>
          </a:p>
          <a:p>
            <a:pPr marL="1371600" marR="0" lvl="2" indent="-457200" algn="just" defTabSz="914400" rtl="1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e-IL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לא גזירה משמיים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, אלא 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מעשה ידי ממשלות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: 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מקובעות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, קוצר ראייה. </a:t>
            </a:r>
          </a:p>
          <a:p>
            <a:pPr marL="1371600" lvl="2" indent="-457200" algn="just" rtl="1">
              <a:buClr>
                <a:srgbClr val="4F81BD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endParaRPr lang="he-IL" dirty="0" smtClean="0">
              <a:solidFill>
                <a:srgbClr val="4F81BD">
                  <a:lumMod val="75000"/>
                </a:srgbClr>
              </a:solidFill>
              <a:cs typeface="Tahoma"/>
            </a:endParaRPr>
          </a:p>
          <a:p>
            <a:pPr marL="1371600" lvl="2" indent="-457200" algn="just" rtl="1">
              <a:buClr>
                <a:srgbClr val="4F81BD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he-IL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אפשר אחרת! 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דורש 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שינוי תפישתי 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כדי 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לתרגם 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את ההצלחה הכלכלית לרווחת הפרט, 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בלי לגלוש לפופוליזם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48AC9-7EB9-4AFB-BE56-3613564CBAAA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13D1-3F19-4C67-99A6-C56CB284CD69}" type="slidenum">
              <a:rPr lang="he-IL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78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1524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14400" marR="0" lvl="1" indent="-457200" algn="ctr" defTabSz="914400" rtl="1" eaLnBrk="1" fontAlgn="base" latinLnBrk="0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he-IL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האם משברים אלה הם גזירה משמיים? </a:t>
            </a:r>
          </a:p>
        </p:txBody>
      </p:sp>
      <p:sp>
        <p:nvSpPr>
          <p:cNvPr id="24581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0D1DA4-2204-46B2-876C-CAE2C6A0476A}" type="slidenum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050" name="AutoShape 2" descr="data:image/jpg;base64,/9j/4AAQSkZJRgABAQAAAQABAAD/2wBDAAkGBwgHBgkIBwgKCgkLDRYPDQwMDRsUFRAWIB0iIiAdHx8kKDQsJCYxJx8fLT0tMTU3Ojo6Iys/RD84QzQ5Ojf/2wBDAQoKCg0MDRoPDxo3JR8lNzc3Nzc3Nzc3Nzc3Nzc3Nzc3Nzc3Nzc3Nzc3Nzc3Nzc3Nzc3Nzc3Nzc3Nzc3Nzc3Nzf/wAARCACEAMUDASIAAhEBAxEB/8QAGwAAAgMBAQEAAAAAAAAAAAAABQYAAwQCAQf/xAA7EAACAgEDAgUDAgMHAgcBAAABAgMRBAUSIQAxBhMiQVEUMmEjcUKBkQcVUmKhscEk8SUzQ3LR4fA0/8QAGQEAAwEBAQAAAAAAAAAAAAAAAQIDAAQF/8QAJBEAAgICAgEFAQEBAAAAAAAAAAECESExAxJBBCIyUWETceH/2gAMAwEAAhEDEQA/AF/H05Y1VJ9PklEUaBwqLW5qC+orfa29+Af369XT0WRcfIw1VbADxtYJIJrsxJN8UPjjgdX4rB4EVJ22NAruGn2lmXaoBbtdE1fBX3+CELTTY5yrkjjjY5AkhdgEMYPvwQbcXR54PFdcrTbxo6XFLZnl0XAgZUmYLI0TsqGP3B20Tt4PHv2B/PWGfGgiJVtPEi7hsljUKrA82Aa4AHbuOx56OrPAjPnS+XlDHk8hRLP6RtK1ZrsAeO/DHrZHDiFMjUJXx5MKFnldDtP3csoAHcG/jvz2J6CVqkHr12hXkwscIslRQK4VDHLFyB7E0O1g2fz7njrQuDiGFZdvnBQX9MIARbULZYer7gK/+etjSO2n/SJLGpYl4pGFlLC8qffjdxxY5sdX5UuRjyY6nKFnHVVV6bykILEMRwQDuN8gkVdi+ma/QJZyYW0c/S42SmOSs6MUHG7i+RxdbifbrltLiaG4ceIqtbx5dtH8dx73xR+PkDopjZ82DPQeSRI2IDhWbeCooseaFqoB9gDXz12M7B+txZsaJ4YpolEjbWbkek8LdepVvt2B9761foOqsDSaQsRBaKNQx/8AWhMYA4Fc12vuTX/OmbSf/LxliRmcK360GzcS3FEij3H4789rM5GRi5rx4uo5iQbYhNVFtxsjaaN0Apr24PeqAtsl83NMBmnUEMxZwXcBQW4+2uxFd+3N9ag1ZB4eklwPObDxomjRmbztqKRzbcqK9vxwb6xjSlaORwmI3lt5cnlgMADwGJ/J+D7dx0QXUI2dVnzp1xvLAm3Mz+T3BtQbJoj3rk/FDQ4GVmTYMciE48Cny4VAFijfDU55b3NGh3HBv6Mo1sELgYzStGq4iFLDIcbdRA/AN8iv69RtPwFkAdMZ1dyI2XHNOB2pRybJoniv9vZDh/RxiIyDKlZiy7htZdoYAAC91t7ngd+/RzI1TGkxYsHDjoxLEGMaXvYckDiv8Jv9uO/QyZwoFDR8GV/JixcSXJkLFDGCEIUtuquK4+f/AIHo0PBGNO+QginiUu8XlXs7UCKJFknvXH7UfMeZZ8iGCObdjhwXkVjtNllaue5sgf69a558jIycrFbLf6MOskl7kaauCR7kDbQsEEjtY6ybv8M40A48LT5NoJ2Pa3GYAWo1yOBfx3/06LZHhryI1qJgPcGBPXz3BIHzQ73RPbq+bzhHPDOgCwIjuXZSY99KrIeT7f0s9V6hFDivizHT3aQgWGSt/sVv9h7E0OTW3rW2BqmDpdOxIJWhcxNKUJCLGoN1Y7g37D9z1jjiwJI3Kvjq4Pp3RgBv5kfF/wD7jotklTnNPigo6ALUSqVVivO4e5qxyOwvkkg9xS4umpCzg5dFuIwJFT0kx7QK3KT3+ePYda2N1S2D5cPGiKf9XAiPbIHxgLUE8mrrsTz1H0vEeIukkNrQAEA5JIA71wbX+v46sii8uOYzTb8do22zIT6WsOAPYE7efx79q7xhEMx2ylaWdGEhmMih0NbjyzVyGNnjhTZ5ro70K1SMY03Bc/pTwPYtW8iuARd3zwD264Gkp5qBnxlUqCr+VYa+38PuOb7V0UfToxqGFI8kLI8ibs1CdrU3qLK32jbXcUODe3q3UMHBxdUjT1T48kgQztCHUdiOCSAQp4AHFEdPGNurH44Ke3QreIdOWNoW34xV9xUoK+Pagf8ATqdW659PvjZIqBLAeZIgYrxtJAa7I+ee3U6eqxY74I380adN3SRxzRGN4p9kdu28oWAVq9NLyfZSVr3sE6cvUTFK+mJtjgWGWFjKolZeysUNDcTtWvY1f56zQ6lqaabp2HDapjSRKUjlHmFTW4FdvCm7JNj8duvIM6TUYE0vLxRi50McojdVCFmegVdQtuCBwBxyD2BqTRNNNUy/EZ9Uw5tNbLbHmlceVE6ARyPx6DIaAclfRfeq7VXM0WRj7RqylhM7K0MtI29AfSdwBNHkk3V8WWI62ppMmLpeRkfRedNjSrEceYMY0VlF7rAJJ3AfFL2JJPQdwZpXTOmdRPsZst4yQGpgVUA7gOQASCfTzVEdLSD2VUW48s8yokWTGiWp9RA2gKNzNwe+3uPg0PYnsXTzNo+FFuebJmk86VdxswcBQUNVySbHbkWebF4YfJyEkiiEcBl2CNLb0EbgQSSF4LHvu78kDrvz8xNUGRm6jKJZ4pEaeCohER6UAKigSQh3D/EbqusmryZ3RxiZSIJMiPI8lHgmjjRZCA7UNq8mxVAA9ve6PFkC5ObqmLDLBLi+cCzGJjUh5bdS3RIHFkchj79VZumYDNAUiyPKf9GZoJXZVdBucqNu/jnnkGzxx1Ukcmmxg4O5Hhk2NJt8uRyLZWtuSCN1VQquflqwC6dmnOVcWYmNwSwVSg2qY2X0823sR2rm6BrnqrFhWeRYxiKvmpGUlHpR7bg7CPcAHjgigeOevDkrNp2TNlU5kh83cojSSVd33AfcbJJs7jbjk9FfCOj4IzQdU3vI77hF6iyxlSwaVewZjVKb4U/d0EnZnK1bO9QycbG0zUMfHkEglYCSTkiJiVJJAoWNwFCqB57dD/OyIA0kMm6bPuOV4YjuSMtukr08mqJ7N3HYg9ZfE2Ok2p6lJiFjh42QqozglkT7TyAAAzXwfgcc9ZDhZBx1jjkkkAQ+gyBaJ+xlUjdVAg9zfN11nSYUnLAaORiNFk+VpzzZMqEpvmIaKrpDVjggjnvVdzQsxZtVnxjh4o2Y+cxmlgkVUDFdo3AgVfHa+9cd7waSvnZj/WOZZJBJ5st1HETCW+7+I2tnjnnuexHCeXTtUifG80RvGZ386UBKKmz3UcHtQoeYTxYoPVmpLRMebShiRKReVEQ8n042qQGYeplNEcimIB7i+1e5MmHHNJHib4BuAKEOC0VAMLsj1EcV7q1+3WRMcazlq8TkIGMZdtyF423H8buRuHsN3b+E6crAMKSZsW9W4jniCtuILOELAiiAEsd+1UCOQ3SuivFx/wBW03koTVvqIZ8t2dlyZXmaJZtyq1g7b4II3Ajg8X+T0XXxEMSMTY8PmzwxSQxWpJkNJTc2260Y18AA810AyJ5IIESUZTRkK0chYANa8ENZFnnddCx8X1xI8C4aLFlZGMQfLQ5MiM27aCbAr0+tv4rG6iD7lbwSkvDNMGm5FYGHkEYzyjdHIDuLDZbiiKFsDV/P4FbNYxH0vIfCxpGmEyxtUs1ubUGmIWhypH8INn8nqvVtQlj1vFSDyyyQRtIwlDeVK5LNtrihQoE/Pv0XgfM0BJNSaZciLOjAaVK4JU1agg9+N1C7HYDo1bFzsXfNlaTHQyrwm2VVdgVcAL9pKkkbOwHHFG+2jTslFfNkkwptQxoolWUTbol8y7reP8PzxQBPsOuhiTRafkvqGKF+tpsctbqzoPSQSTd3xZ5Ju+bIzPzGbJjxM7NSOVclaVYgzG+RQ2KCp3FiD8VZvgId+Ub9YzHzHclQE85cZYnh3eXuXsLo8KQCbF9/2NahoOXhaIRJ+qFZjkLuHoXcbYH3pCb4qh2N9L+saUmNqi488ceVFKqS+TCCpAAraDz3Kmh2Hb5v6DrGdi5+jZMOPlRx5RxxIu6RVYN93PuDYI7d/brU0J2apnzbXdKyIMfFmWby45mcoIAWsUpsi6HLHsSOp1V4pzdRePAwpcmR2xIyDHHjR1FuCkAkcXt28e347dTqlIncgt4GMU5WDTogcnyiJHljDFgADtNhuavtXY9DNXmTAydWw0kRDJkOZ1a1jBVy22xZ5BoVtri679CCshzIZsIQTokcXErb28xQo2KQARYPvx39h0d1XC+ogxMj+755oRjsigMAysGFmQijVAi9x4HfoLQ7+Vo5x8yXExp8T6zI+nkaOV8iVBtlKqPUgoFtpFgdqNe4uQaNlsuNLDIuJNGf1j6vMLGt6kfHFCufzzxnzNTiGlYEJxceBlxGkh2zWwq6ajyJAwPB+4E0eei+FkZORiK2JFhhCCOAVUEHsF4I4AFcV+99U9LGLn74tr8JerlOHHcGk/0uwPDAi0rInfIZZCxrywKu6qj2UqaIWiebJ6w52h6pqORkzDKil3HzfI3BFLWDwppa9PzRu+OmLdqQhARcVtPYoZXF71Y7N/cjjcTRFmh2PWaDUcXD2nLkjj84EENIAVpjxV0ePz7fyCQlxtcnZP5Ovz8f6TU+bvBpqqz/AMAGJlZ2DKmlzPDGy5sMsspAdk3KC202RtpQL54bvVjpzfGZFSOaMyJRJaWMc/F1x/2/HSb4hzsczSjDXMbOyCn6bLuUqBtKEg3ZLE8nggDgnohoGl6pHgQ6rpiYKplExRRTO9yH4o2ALXsa7fHT8M6erOjkSlFK6YF1DTh/fwxcQxYiGKozJEGVBag33LDvVcigAPc7cmOTFxsnIycyIzx20RxlYLkAnupK8ULZa+SL562ZejNM75OsQJBOqu0xxskN6OKBAN1wCfUKPsb6BZWrZTtHjzxywyoDAEVlUSuSoAsjigeRdc37czmvdoaHx2e7vNjYpKrCfaHknBRXLJZYDdRBvbZAq7HJI6Iyw4A02dZ8+NdkImmdoXLCQ8bQG+6yQAbAIFUbbrNmamJFjlzMZUyMnFdJ5IwlNtsWdtFeQDfwRXIHVGYfKwNL/uxoY5pIw77BvWRgxb1jmgqbWohe5Nc9JWA9ndGDHcvj/SyzFArmUyBNsi0NrAJYG2gtewqr+Nccxkl83BjVciWOVYtrFwVZgDVA0eTat7MK572vqudqDS6eZC3lyjzEjFLOQS3meoGiC267F3zfXWPvxsXKz4s2CITlceOOdFtwEI3c+pKsEUp5A7cUcBUG1aQbxNOeDEjyMZJiE3qsaoVViWI4Y8USbA7c8lavoTjY82bi5QwcOJM10DsrRhdthiAAeRutVHsNwANKSDPhvUtSbCeDIijyokMDDz42lWJje6gCOQdh5sHuO/VPiI5OFqDZZxYlhOOrybkCeWw9IKgdiWIA4AG6yCLIZuXT2iKu2dg4kAq2Mk8M0kSwnzEC+YqsqSkkklWPuTwK9r4dF0DTJtJhklwwqCNcwLHIwBl2A7hzQ54JHz36S8Nc+HWPqHngGNj5BlmXzCfMST7DQHqAZTdDj34o9Godb1GfNgU4+NaxPD5EkgjjNtxXI7BQe/sw/HSqSTyFqT0YPFROzEWJvLfNhdpPKhHAUmq5JDE1dDn8XXTt4lLafoePNhYJmKSRDIjigVmeNaeQkVXBUE9IPi2SHK8zHxposXJ07zAmNCjEbaFsZNxFjmhQ9+T0yaJ4gXH8MGeXMjcwxuf15Rv3eWAwBZvkgA81u6pFpCyTaX2D/E/iWPL8iOWPfGbl8kFhKgAIU8n5PIoEURzyehmLDDqDrNKiyrklZmhhNSXsA+47q9VkgDmhfcDrvFz8KXxFNq8eASsvpyVy8fesaNx5htq3V3riiT89DNa0ySLVZcfDeEjHhWLzVXaZie17ibb/ADc+4se0nbeymlVBRdTefW8VZ84yz+ZEIpQVZStAsTQHO5hd1xde3TTqfhPUNVmwtRxminh8oM+JK+0MfVzVD2I/iHaq738+kljGTGVxQ8mPEzeSD6o2BYtusUCpu644X823af8A2gZ2nZum4s3kvjZUSllyYmjljcn25oo3cH4b/KbdVpk5p7QH8QeHNVw0x0m02WBQ0gjUSwlVTilAF1Vkn29XHbqdH/GWuZ2S2P5+NDEyySgKZQxItRdGqBo0LP5rqdMutAuQlPBh6Y2napkw4ubGx2HEaZi97fvYjiqBNWaJF9+uMvKnw3jigG9JCp8gTVGpoe3Iom+1cj+fRzwPDp02dLok3/VL9KsoCS+Ur8LYYKSSVs9+f+PoWn6Lp+nwsmJp2FisW+4RgkjjuTz7f7dBQbyPKUVhHxzSfqcjJgibFyBirEIMrycXzGaAEWOAbPA9VX0V0zVw+R/d2m4hnIJKvJloFKgkbvMehyartdjr64HAbjIbYjBhGhBUV7ce3f8Ar+3XyPXtG8ubM03S9PyjFhSK8pgDEuGYL6ufz2/b89OuWXC7iyMuOPMus1gK4/iaSTTPIOlZMEYmKSzzH0WOaWgS103Yew5+MePrk8OW76dLGGkxGlilYhbUAlrBIJ78D5HXq+bqeVIZ0zYHgfbGuQQDjRUFZTuPuaK2TyK56Xhh5eBl4y5SSn6gyv8AUxS+aDEQq0rL8WQ1DsepLkbUorUnb/0qvTxg1KtKgnkNPkZ0zYuLJII1L1tBeM0W4N7CPxza3z2PTzpua2RpGny4UHnwx3kAxwlgJTIQQdtAAA3tr2/HCDnRwpiQyY+ZPTqpkWNWRPSP4SAeTdXXcWau+jn9nmq4EOn6zp+qbsfGmHnY8JDbgB96x/xWV2Hg2efi+tx4dh5JWqDep5iZCTJNkRLkSKLhAYVI0bUALo3YoN359r6+faji4qYKeYZMnWlyQkuO6nzt3+EermjQ5Xij15hZWr5+LnDFgy86BpQ0Ujb5RSliEv2YBu4PHbsei+Lo+XmkPqeLIJI4VijjZgGmBAreAbtF3c3Zpfjl5ztggqQNzMaPxBmPkRzZhOxIpvMhNidrLC6G0br4IP8ApfXM+QMVHxXkWRMRVDoJL82qRgSQCCQaK/AI6zSzqsq6fgSTKJXkSdpiFIphVseAQoW6IHbrVk5eLIj5ixYn6EUbwJlfpyBlJAAZa8z7Qa+GI4sdJt0x6aj2PZcqV8OACKLEYlo5GkQ740BNKGJsrTBeOeADW0E+6STm4ixpHbzTrCPUCSkhUAENQ7qOaoHqrQcLW9ZmijXFyDhAuxmaIIhLAgtbd/fgd+BXHRXwb5TPDDhafJPLFkvGzOATHG5XllrhQe5JsdxVUdSbFc200ngYpNS1Pw/FPmPpGNjvkT7LmCqZCR33oRYoA9x9vuewPWNTk8UuJJFx1XFx1mVXAUjzUU7fz91gk3Y6Ia/pWfBo640+DD+oUDbZFZAwV7IINj5vivigR0kf3ky4q4/0/wCrHHDc8Y9cTLwCD2A5rj/fppJ1SE42m7GF9V8rM1FAY5VQhgrMTtA44/yiyRd1dcHr3w3o2bnNBlLlNE8ru7HIpvNj7Bl43Ed7JABqhxZIvBy54oRCmKVxXDs8kslLMwU3bfPoFf8AA6c9N1abVtGwc/ERMaSFGxt4kVFjALUPVwDRArk89LFIeV0mBcfHg0vUSYstEIQJk5Jem8xjywBP3GzwKFX1bosyTY+eYI44YdodDHX6pRwruCoApvMXgf4RY7dBNc1WJdQmgjxNNLNktJ5scKu7GgCu48c12Fj1Me9dZ8HWclvEMGRjmKAyuIp6i/RewN36YWvVto0Pg8c9DpYe+FgL6xlZUms4ceOXLSRmJlDcyqCTXP4JH7Cuhq44llSXMilxcOdHMUuwBIGQ2T/DuICkAHnkjk89GczTsrUzlYeNGk2eiCTFaJQhcobAXgEEgvxxyq/g9daDr0ObhmDUcjHxMnDjCSK+nuzUCAXNMOeeQQKJvrcMLQeblTlhaBGAMieBpYsgQRtHIZZJEZvMUCiQ5+5b2rz2od+3Ugz55cadpFlSLGki4TewCJyQ9/wkncLDUboCietWsS6lHAuMJIjiTxgKI3BULSvVXak8Hj/CehPijR9W0x8SKacyYEsQOHMv/lyo1HZxxuurH8+1HrK22ZuKivsO63nDNjhdcmcOXZpHSYAOxVLO3cK/pXU6WsiLfHHi5MkB+lLIjhR6hdmjZsWTXU6ZEnVhjweMDSsrQ8syNBkvKy5NN6QpUryP8wN/iuvp2Tr+k4TKmRnYaOQSA0wYn80tmvz+OvicT4Zy5gwU4gg4UxhSDwRfz7/P+1Oms7NUwsGTAFMMdoRkFOTGy2zEXQ9wP3ri+ipUjNXocsnxVhwQySIJZ/KYqUgQeojuFLsASOeO/wAX18+1TxFj63mZOZp0h02Ro1jk+oIO9gQRZBAFhfzXPV2kS4WVi5MMizZESKWSKDgSXsobe/Yua9ytGwa6Ttb004c88haOLHkHnYn+dd+0j2IIINg9qrpVJcntY7X88pYC+iazAzyw+Ip8mbHal3xNTKv8Vek++329u/br3UpIxly5Ecs+XpceVvhU8lnq6LAcdjzQsAGjRoNjJuSKFy2x2BLt6fge/t3/AHvrrLzpMTClwYZCrNMoZUsB1UNRPzybF/8AJ6KiloEptpZG7wbqebFpsj4+fPGs20/p2xQ7q29xxuYUO3Pt1o8RibUxpa5OTkLmPdZUzblRByx7biNrE/N/t0jaXqmoaLO82CFQT/bBLGJFfnuFIo8jgj9umuPXM+bVXx5ysAjVTEiYWwkMVDEgAdrv27fnnNULHOx1iWIaakOPFC8TvuU4+PujKj0g0COaHPxz1bjkJkM5QHbHuPpQH3Ja9xb2o/16E6PHJH4fx4Z8fECB5C+6bYo/UcWKINfH8vfqwaxhRebjx5ulF2RgYoZN7NwSwCg/6fkjj3lTK+Bcg1HEgnwzkxQyZhyzM8rkbdxoHchBDDbx3Hcdz0Q1J52ydPzJkxofJl/UEMVKAyWPuPe1ZTz7/mulXNfEEH90LMjY3mCRJ5ABJExVVI72e3btz+B19Bxzg6noAzI5MODfCBPMVIKuQLBPH8QPY8/Pt1VVTEmmmivDy8zRog8ifU4t7o7JkVbJtVcGyOwsgXfc8npTKSaVrbth5TRS58148iSq4hJIYW/cgKew71x11oZwteycbBlypcL6dB9XOP1EdQQoVVvtfF/HP79+GMzA0/xLqmj5+TG2noznz8eMSIWTjcim1q/ULBqv3uUYuNtDSaxRr8T5eemCuNLqw1KOExz/AFBj2O4cutXztAHyebFcmurdB8P42pQ6ouRm4MBWR5P7vySWkKKPvR7B21ZDC+R7c9BfF8OS+fn6tFledjZRCmRYyqyqyqVcoRwOQOOxAq+vcfVsPT9b03KjgmzNOTGaPE+oj2H1Rsj/AIenZ/6V+enSsF0sGvwzPofmZWFnxv8ASJE8cflSfq7XtSSaolQbAod/euRWnSvBltHnw+fjln/6IOGXzG28ECqal7D4FHq7U3wDMxjSOOFjbbIwWRKWlRueCbvueOODXQzPww+bOcZkjUKGSMsELtz/AMAkmquu19ZZQ0m7NOBoZDxSTZL4Uxdy2+iEQBdhqwd5JYUa+0n8HTkeGNUwYsaU4zZaZTt5RgQsGqj7Dswa+3z7g9OUc+itpMa4mTIuThY6ETTKJCYww3EEcUb5qjRB/PWeeSZsaNHg1PNllViHCbCB32n7q4218A9c0/VuLar8D0+hRg1nK0bXsPOgyH8uNwGpaMVsQUYEd+Bfa+juV/aGdQ1Z9Rh0/Bw5GVU3ld0koF3ub39qsfHfv0J17UMnTdU17DxYsZvqpSQJVBYo9OQORzRA29+TQvq3w5r+BpWkPAYfKTKLbqHmFRuJ2ixZAHF83+/bojOoKUfJOS7cjcthXGy4dRfG06B5U3kyZOI8QAJAVt3qPF03ANmz2ojogmvQaTqZ0WTGGbpRYPLCzb9rfduQ/wADjk1QA23xd9BtFxsOLEfU8gy7fPYY+UysiTLtoBnIoj1EUCD6W/kG1LBjj1PTzgpNKuQ28CQrIVIILE7V+OSCOOT+OjGSung0orraMfisnJ1SeSJQsYmkVXKtvlAIp2+SRXsPzZvqdb/7QMXFY6fk+HsDIiglV/MQsWTcCBak0f3Ha+3U6tHrROTaeTjHx8aXWMI48P0uJMqtJ98iPtFtYNnniwe1+w66zs3Oyp8fHwZch8inSWL0qVNkrsqqsVx/Loj4Vw11Pw62PNuAJJWQctd1x7393HvyPfocmnZEQ35mdAkqqyxxo3qTnvwPtILHjk8dQTuWRuOadr6CvgXR8rInx451GMuUkg8xrZ6Q8ll+bJr5/wB/fG8WZojxxuw89XLRSKBRQA+pbHaq/brVoWt5mlaji52UYpsBxKgQExhALAJJvuT+TfxfW/x34kOToy4p0/G8jIYrul3SlOPuQ2Np7cgdc8o8b5U5fKztXLyx4JRj8aEObT/KeKDMyJDnZCB2j3KojDC13ux70QT8WOb46GPAWABSyK5v/n46YtR1rF1Dy55dMRs9YljaZpSUYqAAxjqiaHzXzY46GYsEk80UUCb5JHCqo7kk9uuw8vzg26ZPk6drGn4EskU6QtviEZDIAVLcN7/d37dOPhfDbH8RedvLA4DB2jkD7GMinaOwqgK5556WvEeJjYUsWQMre8RZdmzhdwYqRze0txXcf161/wBnGdGNTy/r8g+UcfatPsUWwJ9+5CBfnn8dIkpZOyU38foel+giyBCcgCVTuCsRf2sO26+xPH4H8sPi9VwfDr5Rklkx90JMkTCNwpdfe7F7SL/fofqD5basZEeKeWN1sRyqglHpL2tkkGiKPHz1q17UIo/AsYzmx58lYYN8bz7qlAbuUNkgn5+LPSRjG7DNSjQp50unaj5DzZIhxYGV8WKNFsAUSpXmgeRyTzRPBs5c3XMDITUqifGlnjAEZIouHB3FQKFAfz3N+3S25jOWrYxMb8LtZvcD7hQFf9+tGQdNl0yCWQSJlKp3PHGPWxY3u5HAFc1fNe3VVBC3J3Rr8NR4KzLkZck6tHI26JIy4PptRYrknsPcjoZlu+UTmY+OqrDSSOiBaJPBI/8A3brZoUqGeKPInZokffGAdtkV3JPHb+dDov8A3lp0cWTj5sUGTLkkNJJJAC6tQFqeyn8ijfv1nh2KsxoxaIkWpNOM76iWDFw3cr5wHc9rP+ZmauSeevF+rwcfBO5Qh/VgQ0SgVvS1e1m6+eesemyyabmSRxjewba1sVWQA+kEfBIB/Y9THxTk6qiP5mNBuBmkdWKxKTW4/AJNf/PRlHywRlSpbDeP4eztUz9NxWKmPVS7idFYiHvuJXjtwePmu/WPU9OytLzs3RNRVRmpLHvcNuIQWdynjja3vXf+Q06Vm5uj65p0zJJGImAh3yEwsrGiQTxXqPIPv01+M8BdUy4czy6zchVgUxSIyMBZJL+9ew4NV0G1GKGgm5ALD1zE03xEskDu+KY5P02YllO0kgE9rofv0Z07xbnaimP5kJkjk3hxYZotppt+08CjxYBJB46QcoYcay4eQZYciCT0KEU23YqXJ9KgD89+mfwnjCbQNRz0y5cdfshhjjUjcossVJFknaByasmq7c3JwccottbKOTUkjzxDHj67rXlplR45EAVXKm2kvhWHcUQPawB/Me6R4ez8bXGl1nSkmwkqRIZP1klLcLto+qzZ9uxB7V1TGMrV44JIMKZ9SxYWdpY0IJGzkvQ7XQ7+54ro7pedi5+i400uVIi/TAAB+zAUxb5HcGh7d/boqL4eNR+sGbU5uirxDmSYs0X0+PjHTGZPpcaJC8TSjcrIjAbQVYnjn7hQAHV/h3U9InwMrEyMhcZ1d5DIOInNgCv4gASQP617ADrUcupYSY+jQBokCqcWBi4YqPSwX2NAix3s9BMGYDNMsUbPHHIsm3ZdAMLLV7ciz+R89dEa5Ffkg4uD6+Bn1nPXJWIxZNLvdnkALB3NXRPsAFFdTpU8RZv12VHlJm08qAuhJpSABx+KHY/H8up0FHBRtJ1Qw+C3m06eXDyH+xVIRmvbfNjnsbB/p1t8X6ZBPjyZkdrOFu/4e/IIr8jm+AfcLwpYmrSwajI0TjI9IBO0jcoqq+P/AKPTTqerjFhWHLxZAsyko4IO1q7Mp52kGj8gnjqUk1K0cvLBwn3jlATA8zTfEONjTZOPCIUKF5ovNhoxs1yL/EPVz8d/bpyx8PTc+LcNN8N50Jc3kR60+MHcgFqjN7e/YcDpXwfpIJoNYjz5YcgTrtZBvMUFU1qeG+6iCOdo+ejUfiTFlnkxJcqLXpI8eU4sEumxQY/msBzz6iRXwPi+rxaaso23o3T6Jo68DQ9AA7bV8TEOf2vj+vS34g0zC0FoXfG1XGkmDeXi5IjdGFfck6GnAscVfP8AXrK8VvDgyfS6bovmu2x4W0VAwFfNle/A4J4B6Vs7NmzswS5OFBjbRzFjxLCCe97fbuO3eh0XTQEqdhKYI+lkzKCnZYbsoCbFH/Tt1o8K6iYcY6ZNCEiEpYvS2+7grY/BHufft1xp+gZmpaWZn1DDiWQVFExYkm65oUvY/PWDw9aeI8DFjx1emCZCnmyAd54+Bdf+0dL/ADpMu+Zz6p+D6BJoeoakySqAkmFMsscpIiWbtfzttQffvfS94gjTH0ibTsdIJc3IyPqJFxUZl3E220HmgKHPW7WvF2dhyZWAcdo8RV8tZUf1q3HIPb37ewI56F+DsuXB1iTXIclD9FHt3TpdlzQ4u77nj49h1OKpWZpyZxpWoYWHoiYc0amRpHbIjZV2yc8DkWDVc+3cc9A4/qIcZVjY+dI5TytvDJ/7vfm7B/fp68XT654u0rG1EaOodJVWLIjh2+crggEliSFDLxZrmx7dAp8LHgdo0x5RkB7JlcnYw9hRqrHfn2r26sq+ybbWDBpuEfOGBPkjEmYFir8KRRI7ex7gj/thzMfMgXzjgTIjMVSQxkBufY1R7jojqWa+TBiyOiPNjt+mrrYAvkftY6afE+bphwccx4aZ0vlCMKd25yQBwFPHt2/A+Ok0x0u0QBpcUOE+DlZcY8+LIWWbzQChVjSg9x7X2si+9dbdUyIYTm5GNOuRHlQu7QSAFlG4kiuKBBBA+B811TieHZ558DSsHUsXKmWJ5slS+yPGe+V3H7yL52g83/LNr+lZ3hrKiiyRAY5gSkkEm5JB+/B9xwR8dK95CpKvabn1rCzfBOkYMJiOfp8wfb5dBSGY8sfZhX9B12+PPm5uLklMeMk7biFEX2cngGxdNXuPk9V4WmnUNMTH0mFFgCRjMZXqn9ZV27XwD8kV+emGHR8fARsHJ1EiZIAcWaJQwCqCG3KfusE0Pzx0s5LQ0YuObBXiPT9Pyl0zGyBkNNDIWkbdzIrDngA7fUEANe5H7KM6yadIYInjH6pDorEFjdVz9vav5nt0dEWfBDLrAdiVLqZFYnch4LNxRH+xAI7X0Kz3WQw6jkxCOQSeXvH/AKh23f7ihz+fx03EqjsXk3oYTE+kZWFn6OzOzxFZopJASSVB9NgULB4/y/kdeeCdb0TGwJsXVY4SW3RKZWZNwJBPN1wRzx7/AMul7AbIlmaeBWljxIDJIikARxrwSeR7cX3NgDnojmZ+Nm5mPp+NkeTHIChRI/MWPgkdqJJ/r+em6ussHZXaRt8NY+NJ4s1HGwckw4UCP61VX5tQO5IIvjkngfJ6C6Zpsuqa1BFjI0aSufqxv2oiD7iWPYEXwe57X26JeE48fMmj0HAw9mW2X5k2azhZpEB27VQikrduIs9iearrb43GiaVm5GkaImQkaAJJPG/paUD13f3fwg0RzfwL1OLsZdXBW8i3440l9I1cwZcMUatZhaKtrpfHI4Ncj54/bqdU6pqBy/Jin3VjL5aiYkt7Wff/ALV1OnjHBGUsliaY8GitlySPHlJIQ8UqhSqFfSaPqsmu/cEdDPqsmPLR8ppGEpDOHPMl9z+/WjOxIsXFWeHIMwcbdrRkBiAC1H8WOeqxn4DYKpLhtJkhdokMxVBxW6h3I4r2+b6CyaSWmdZ+ZlZEjyPJJFDLZRdpUV7fvx789fQ8rwxpC6TPrGPqkWRmCG8iGyF5AJ2kGwSvYmrDH36Tp0hyIYIct3jkCLsROVSwK4J7+xAr36OZfh559dwsXMygskilRFvAd9rFSQardtQEKfcgfPSrQ1KOhTTJiijy/KkL+Yuxf0xQs/78d+iPhzRczWYJcagsO5W852AVTRoAke5q+a456B5WLNj5MyKJJIoJGUOV2k0SLr27dvbo3B4ozX0+CF8x2bHQKgmIKgDgAHv2AHv/AKdFqlgKbbyNelQwIoi1RJMaLEQIY3J2qy0rMedzHtx6V57mqITWtBX++3zNPyFk0/KZUWaEKmx2NMjrfp+T7c380Vkil1OJZIo1nRNLSSd/O2+RtsWxJ47AV3IT4HWLw/iT5Om5keJmoU+pt5Q2wPGqGym4rfJ/p/Tqb5JRQ3SLZamJ/wBK8uqRK2OIuZnTc0sYFJtIscgby189geAAAMePhNNiw5Hn4mUUttlOVv7exojnle9/y6ZNI0TNz2EubkSR4+nlo5SswCPGotdpo2th/wCo7X0COdhxTrNHhxwlZA6r6iFNHg2bvnuKv8H7X43bYk0k7Qa1HxJm4py5sHVKgRf/AOWWNSWPY7QoG0e57LwTzY6VDlvqOY2ZlvsUn1BeLFcCv5d+n7H1HITGZdMwoJMdk8yTFx4yY9p+6zZ/Nsf69ulOLR8edcSfCfvKGMTgMH2nkKK5ACk839wHPTR6pYNPu3TVBCbVcObBzJmxyoyiEmkKAgsFFX7g8brFE89/aeHpMLBwyJ1MjyQbWZmA4Ptx2HP/AD8dGFm06GLDgeDDbCz02yR+WoAY8gqR9t+oA8EUPjpP09sKLPzsXOdpYoZPLjkBoBQx9u355479up4ackO7dRZtOl4s0WLkYDvC2P5ZEt0GN+m3ugxbtVfaeOON3iyCsTHzs94ZH3vEyLKTGpvnabpubBIv7ffv0rZ04P6UUzSRpNS88N3AYDt/3691CKOLUJEzw7ZMR2MpYUSPbplDTbBKVaH3wNpf12mO/wDfQxcVshXMMEQeQsoHEhNUBXbse/aug3iX6jDy5cf6iOVoWEUhiXYjs1kj2sC+eOST7V1j0jPw8TCQ5EjKhlbZHjErMRS3RBFLZPc97/kL1XOEmfLMYSuNOys0CyEnYKFbzzfH3fPWq3bBdKk9hXMziDBNjaVLBiHZ+jIWMDEewNAsp77Sfc9x0eyM/T87TUwMifHTFyEVlk9A8t6vsOVYexN3zdWR16mXNkeaMFmkldS4iG8Nwd24gngVyb4H46Rc1frsmDJWFt2S1MsY5JvuO/Ne3SJd39FJvqs5GfRNDkycLM0qTNjwzJOTmZMqcLDHRSuRe52Bq/bvx1zjaRN4RxdX1LIMGQUAxcaSNgVbfVuL55Wx7n7h+es2JjapNkCJJGeMRlgBLblVHYd/YDp403Tpo9HO8GVoSsrRyHeCRZ9PzXH7m6quW5OWEYpPZKPHJyvwLWh4HiLHx8nXtMiixMiZPLXGC/rSLRtlH8J5HFWfb2sXj4E0sGDq+dFJ9LLJ5cIAIWt1epv4bN9/z/JjytVyJ8kyNMbhH6aoVPut8E3fB+eD7dKGRrGpvgPiu8Bjdm8ySOtzAtuoke11/Ku3SxnKSov/ACz2eSvXNIKtHk4q5PlTs5VZV5FVzZNkG+O/Fcnv1Opq2otlxwO8cUr25LCqHYVz+xP8+p10JYOaXJC9Ax9QmkkRmWMCBNkaAelQKHb+ZP789YlILhiosn89TqdZC+BiwqmwMLMmXfOudEgZiSNl/bV1X+v56P8AinO8zXhljGhjmizVlVo9w9TupN+rnkf6/tU6nS+B3sUZsqTI12YygFZMliy80bbt1t1KOHGzWEMEahHCqOTwVB9z1Op1ghCDWZ4vC+rIkcIM4SNmprC7qoc/Dt/XoKNXyYJ8V8dUi8pPLULuI+/k0SeTXPU6nS1gC+RNW1DJnlMbyEI8rSMq8BnNeoj556x40v8A4hCjIrR+agZGJpxYsHm/x1Op08VgWexy8U63lTZuRCixwQpGrCOHcqlqvcRfJ7AewAoAc9JsmdO4UlqI7EWKsG+p1OqJe1it5Q46NlhdIw5Pp4TMq0JvUHr4sHtQA/bpS1DVMzLzppJ5mZpWKyc1uXfYU/gECvjqdTqaCylJPJBKopst91mqPt1JcqXUsybJyTcklu1E/wAh+3U6nW8hei/Hbzhclkxxek7iPf8A+z/XrdqsUMEGm5WPCsUjx7npmIJq/cnqdTreQ+GWxavkxaWuFEI0ikZpJSF9UtMaDHuVFXXzZ65g1bLhlRYH8pC7HahIFlWv3/n1Op0y2Tk3SGbwdqAxEfIiwsXzJFCksGNKTW0ert/qfe+qY9ZmytaaLLhinhWwsbPIFB/xelhZ/e+p1Ooc6Votwt5F3JyGXKnSNVSMSyBUW6UXxVm+L+fbm+tPgiWI+I/Mmw8bIVEkKxTIWQHsOL9r6nU6KRW3QweLzg5mRDM2kYMUhsMYBJGG4WrAav8ATqdTqdMtEKP/2Q=="/>
          <p:cNvSpPr>
            <a:spLocks noChangeAspect="1" noChangeArrowheads="1"/>
          </p:cNvSpPr>
          <p:nvPr/>
        </p:nvSpPr>
        <p:spPr bwMode="auto">
          <a:xfrm>
            <a:off x="134938" y="-538163"/>
            <a:ext cx="16383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218" y="1028700"/>
            <a:ext cx="8321964" cy="52133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marL="800100" lvl="1" indent="-342900" algn="just" rtl="1">
              <a:buClr>
                <a:srgbClr val="4F81BD">
                  <a:lumMod val="75000"/>
                </a:srgbClr>
              </a:buClr>
              <a:buFont typeface="Wingdings" panose="05000000000000000000" pitchFamily="2" charset="2"/>
              <a:buChar char="v"/>
              <a:defRPr/>
            </a:pPr>
            <a:r>
              <a:rPr kumimoji="0" lang="he-I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לא! </a:t>
            </a:r>
            <a:r>
              <a:rPr kumimoji="0" lang="he-IL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תוצאה של </a:t>
            </a:r>
            <a:r>
              <a:rPr kumimoji="0" lang="he-IL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קיבעון</a:t>
            </a:r>
            <a:r>
              <a:rPr lang="he-IL" sz="2100" noProof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 </a:t>
            </a:r>
            <a:r>
              <a:rPr lang="he-IL" sz="2100" b="0" noProof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ו</a:t>
            </a:r>
            <a:r>
              <a:rPr kumimoji="0" lang="he-IL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הזנחה - </a:t>
            </a:r>
            <a:r>
              <a:rPr kumimoji="0" lang="he-I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גם בזה</a:t>
            </a:r>
            <a:r>
              <a:rPr kumimoji="0" lang="he-IL" sz="2200" b="0" i="0" u="none" strike="noStrike" kern="1200" cap="none" spc="0" normalizeH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 השתרש </a:t>
            </a:r>
            <a:r>
              <a:rPr kumimoji="0" lang="he-I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"סינדרום 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עזה</a:t>
            </a:r>
            <a:r>
              <a:rPr kumimoji="0" lang="he-I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":</a:t>
            </a:r>
          </a:p>
          <a:p>
            <a:pPr marL="1371600" marR="0" lvl="2" indent="-457200" algn="just" defTabSz="914400" rtl="1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cs typeface="Tahoma"/>
              </a:rPr>
              <a:t>בעיה</a:t>
            </a:r>
            <a:r>
              <a:rPr kumimoji="0" lang="he-IL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lang="he-IL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cs typeface="Tahoma"/>
              </a:rPr>
              <a:t>קשה </a:t>
            </a:r>
            <a:r>
              <a:rPr kumimoji="0" lang="he-IL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cs typeface="Tahoma"/>
              </a:rPr>
              <a:t>הפוגעת </a:t>
            </a:r>
            <a:r>
              <a:rPr kumimoji="0" lang="he-IL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cs typeface="Tahoma"/>
              </a:rPr>
              <a:t>בנו </a:t>
            </a:r>
            <a:r>
              <a:rPr kumimoji="0" lang="he-I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Tahoma"/>
              </a:rPr>
              <a:t>לאורך </a:t>
            </a:r>
            <a:r>
              <a:rPr kumimoji="0" lang="he-IL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cs typeface="Tahoma"/>
              </a:rPr>
              <a:t>זמן, </a:t>
            </a:r>
            <a:r>
              <a:rPr kumimoji="0" lang="he-IL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cs typeface="Tahoma"/>
              </a:rPr>
              <a:t>לכאורה</a:t>
            </a:r>
            <a:r>
              <a:rPr kumimoji="0" lang="he-IL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lang="he-IL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cs typeface="Tahoma"/>
              </a:rPr>
              <a:t>"</a:t>
            </a:r>
            <a:r>
              <a:rPr kumimoji="0" lang="he-IL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cs typeface="Tahoma"/>
              </a:rPr>
              <a:t>ניסינו</a:t>
            </a:r>
            <a:r>
              <a:rPr kumimoji="0" lang="he-IL" b="1" i="0" u="none" strike="noStrike" kern="1200" cap="none" spc="0" normalizeH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lang="he-IL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cs typeface="Tahoma"/>
              </a:rPr>
              <a:t>הכול </a:t>
            </a:r>
            <a:r>
              <a:rPr kumimoji="0" lang="he-IL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cs typeface="Tahoma"/>
              </a:rPr>
              <a:t>אך</a:t>
            </a:r>
            <a:r>
              <a:rPr kumimoji="0" lang="he-IL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lang="he-IL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cs typeface="Tahoma"/>
              </a:rPr>
              <a:t>כלום </a:t>
            </a:r>
            <a:r>
              <a:rPr kumimoji="0" lang="he-IL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cs typeface="Tahoma"/>
              </a:rPr>
              <a:t>לא </a:t>
            </a:r>
            <a:r>
              <a:rPr kumimoji="0" lang="he-IL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cs typeface="Tahoma"/>
              </a:rPr>
              <a:t>עובד"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 </a:t>
            </a:r>
            <a:r>
              <a:rPr kumimoji="0" lang="he-IL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cs typeface="Tahoma"/>
              </a:rPr>
              <a:t>=&gt; </a:t>
            </a:r>
            <a:r>
              <a:rPr kumimoji="0" lang="he-IL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cs typeface="Tahoma"/>
              </a:rPr>
              <a:t>תסכול</a:t>
            </a:r>
            <a:r>
              <a:rPr kumimoji="0" lang="he-IL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cs typeface="Tahoma"/>
              </a:rPr>
              <a:t>, </a:t>
            </a:r>
            <a:r>
              <a:rPr kumimoji="0" lang="he-IL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cs typeface="Tahoma"/>
              </a:rPr>
              <a:t>ציניות</a:t>
            </a:r>
            <a:r>
              <a:rPr kumimoji="0" lang="he-IL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cs typeface="Tahoma"/>
              </a:rPr>
              <a:t>, סקפטיות</a:t>
            </a:r>
            <a:r>
              <a:rPr kumimoji="0" lang="he-IL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cs typeface="Tahoma"/>
              </a:rPr>
              <a:t>.</a:t>
            </a:r>
          </a:p>
          <a:p>
            <a:pPr marL="800100" marR="0" lvl="1" indent="-342900" algn="just" defTabSz="914400" rtl="1" eaLnBrk="1" fontAlgn="base" latinLnBrk="0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he-IL" sz="2400" b="1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800100" marR="0" lvl="1" indent="-342900" algn="just" defTabSz="914400" rtl="1" eaLnBrk="1" fontAlgn="base" latinLnBrk="0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lang="he-IL" sz="2400" dirty="0" smtClean="0">
              <a:solidFill>
                <a:srgbClr val="4F81BD">
                  <a:lumMod val="75000"/>
                </a:srgbClr>
              </a:solidFill>
              <a:cs typeface="Tahoma"/>
            </a:endParaRPr>
          </a:p>
          <a:p>
            <a:pPr marL="800100" marR="0" lvl="1" indent="-342900" algn="just" defTabSz="914400" rtl="1" eaLnBrk="1" fontAlgn="base" latinLnBrk="0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he-IL" sz="2400" b="1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800100" marR="0" lvl="1" indent="-342900" algn="just" defTabSz="914400" rtl="1" eaLnBrk="1" fontAlgn="base" latinLnBrk="0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he-IL" sz="2200" b="1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800100" marR="0" lvl="1" indent="-342900" algn="just" defTabSz="914400" rtl="1" eaLnBrk="1" fontAlgn="base" latinLnBrk="0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e-IL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מה עושים? נרטיב אחר בתכלית:</a:t>
            </a:r>
          </a:p>
          <a:p>
            <a:pPr marL="1257300" lvl="2" indent="-342900" algn="just" rtl="1">
              <a:lnSpc>
                <a:spcPts val="2900"/>
              </a:lnSpc>
              <a:buClr>
                <a:srgbClr val="4F81BD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kumimoji="0" lang="he-IL" sz="2100" b="1" i="0" u="none" strike="noStrike" kern="1200" cap="none" spc="0" normalizeH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cs typeface="Tahoma"/>
              </a:rPr>
              <a:t>בוודאי שיש </a:t>
            </a:r>
            <a:r>
              <a:rPr kumimoji="0" lang="he-IL" sz="2100" b="0" i="0" u="none" strike="noStrike" kern="1200" cap="none" spc="0" normalizeH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cs typeface="Tahoma"/>
              </a:rPr>
              <a:t>פתרונות אבל צריך </a:t>
            </a:r>
            <a:r>
              <a:rPr lang="he-IL" sz="2100" dirty="0">
                <a:solidFill>
                  <a:srgbClr val="4F81BD">
                    <a:lumMod val="75000"/>
                  </a:srgbClr>
                </a:solidFill>
                <a:cs typeface="Tahoma"/>
              </a:rPr>
              <a:t>שינוי </a:t>
            </a:r>
            <a:r>
              <a:rPr lang="he-IL" sz="21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פרדיגמה, </a:t>
            </a:r>
            <a:r>
              <a:rPr kumimoji="0" lang="he-IL" sz="2100" b="0" i="0" u="none" strike="noStrike" kern="1200" cap="none" spc="0" normalizeH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cs typeface="Tahoma"/>
              </a:rPr>
              <a:t>לשבור מוסכמות, לא תלאי על תלאי</a:t>
            </a:r>
            <a:r>
              <a:rPr kumimoji="0" lang="he-IL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cs typeface="Tahoma"/>
              </a:rPr>
              <a:t>  </a:t>
            </a:r>
          </a:p>
          <a:p>
            <a:pPr marL="1257300" lvl="2" indent="-342900" algn="just" rtl="1">
              <a:lnSpc>
                <a:spcPts val="2900"/>
              </a:lnSpc>
              <a:buClr>
                <a:srgbClr val="4F81BD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kumimoji="0" lang="he-IL" sz="210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אסטרטגיה</a:t>
            </a:r>
            <a:r>
              <a:rPr kumimoji="0" lang="he-IL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 </a:t>
            </a:r>
            <a:r>
              <a:rPr kumimoji="0" lang="he-IL" sz="210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ארוכת </a:t>
            </a:r>
            <a:r>
              <a:rPr kumimoji="0" lang="he-IL" sz="210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טווח, </a:t>
            </a:r>
            <a:r>
              <a:rPr kumimoji="0" lang="he-IL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שמתחילה</a:t>
            </a:r>
            <a:r>
              <a:rPr kumimoji="0" lang="he-IL" sz="210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 מיד </a:t>
            </a:r>
            <a:r>
              <a:rPr kumimoji="0" lang="he-I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(לא "ישראל 2048") </a:t>
            </a:r>
            <a:endParaRPr kumimoji="0" lang="he-IL" sz="1600" b="0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1257300" lvl="2" indent="-342900" algn="just" rtl="1">
              <a:lnSpc>
                <a:spcPts val="2900"/>
              </a:lnSpc>
              <a:buClr>
                <a:srgbClr val="4F81BD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kumimoji="0" lang="he-IL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להנחיל תודעה שכן </a:t>
            </a:r>
            <a:r>
              <a:rPr kumimoji="0" lang="he-IL" sz="210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אפשר אחרת </a:t>
            </a:r>
            <a:r>
              <a:rPr kumimoji="0" lang="he-IL" sz="2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(!</a:t>
            </a:r>
            <a:r>
              <a:rPr kumimoji="0" lang="en-US" sz="2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yes we can</a:t>
            </a:r>
            <a:r>
              <a:rPr kumimoji="0" lang="he-IL" sz="2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 </a:t>
            </a:r>
            <a:r>
              <a:rPr kumimoji="0" lang="en-US" sz="2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(</a:t>
            </a:r>
            <a:endParaRPr kumimoji="0" lang="he-IL" sz="2100" b="0" i="1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457200" marR="0" lvl="1" indent="0" algn="just" defTabSz="914400" rtl="1" eaLnBrk="1" fontAlgn="base" latinLnBrk="0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457200" marR="0" lvl="1" indent="0" algn="just" defTabSz="914400" rtl="1" eaLnBrk="1" fontAlgn="base" latinLnBrk="0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457200" marR="0" lvl="1" indent="0" algn="just" defTabSz="914400" rtl="1" eaLnBrk="1" fontAlgn="base" latinLnBrk="0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457200" marR="0" lvl="1" indent="0" algn="just" defTabSz="914400" rtl="1" eaLnBrk="1" fontAlgn="base" latinLnBrk="0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457200" marR="0" lvl="1" indent="0" algn="just" defTabSz="914400" rtl="1" eaLnBrk="1" fontAlgn="base" latinLnBrk="0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4852" y="2667000"/>
            <a:ext cx="7162800" cy="8361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rIns="0" rtlCol="0">
            <a:spAutoFit/>
          </a:bodyPr>
          <a:lstStyle/>
          <a:p>
            <a:pPr marL="457200" lvl="2" algn="ctr" rtl="1">
              <a:lnSpc>
                <a:spcPts val="2900"/>
              </a:lnSpc>
              <a:buClr>
                <a:srgbClr val="4F81BD">
                  <a:lumMod val="75000"/>
                </a:srgbClr>
              </a:buClr>
              <a:defRPr/>
            </a:pPr>
            <a:r>
              <a:rPr lang="he-IL" i="1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רכבות </a:t>
            </a:r>
            <a:r>
              <a:rPr lang="he-IL" i="1" dirty="0">
                <a:solidFill>
                  <a:srgbClr val="4F81BD">
                    <a:lumMod val="75000"/>
                  </a:srgbClr>
                </a:solidFill>
                <a:cs typeface="Tahoma"/>
              </a:rPr>
              <a:t>"</a:t>
            </a:r>
            <a:r>
              <a:rPr lang="he-IL" i="1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מהירות"?! </a:t>
            </a:r>
            <a:r>
              <a:rPr lang="he-IL" i="1" dirty="0">
                <a:solidFill>
                  <a:srgbClr val="4F81BD">
                    <a:lumMod val="75000"/>
                  </a:srgbClr>
                </a:solidFill>
                <a:cs typeface="Tahoma"/>
              </a:rPr>
              <a:t>דיור בר השגה?! </a:t>
            </a:r>
            <a:endParaRPr lang="he-IL" i="1" dirty="0" smtClean="0">
              <a:solidFill>
                <a:srgbClr val="4F81BD">
                  <a:lumMod val="75000"/>
                </a:srgbClr>
              </a:solidFill>
              <a:cs typeface="Tahoma"/>
            </a:endParaRPr>
          </a:p>
          <a:p>
            <a:pPr lvl="2" algn="ctr" rtl="1">
              <a:lnSpc>
                <a:spcPts val="2900"/>
              </a:lnSpc>
              <a:buClr>
                <a:srgbClr val="4F81BD">
                  <a:lumMod val="75000"/>
                </a:srgbClr>
              </a:buClr>
              <a:defRPr/>
            </a:pP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נו באמת ...</a:t>
            </a:r>
            <a:r>
              <a:rPr lang="he-IL" b="0" dirty="0">
                <a:solidFill>
                  <a:srgbClr val="4F81BD">
                    <a:lumMod val="75000"/>
                  </a:srgbClr>
                </a:solidFill>
                <a:cs typeface="Tahoma"/>
              </a:rPr>
              <a:t>כמו שאין פתרון 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לעזה, גם לאלה לא יהיה...</a:t>
            </a:r>
            <a:endParaRPr lang="he-IL" b="0" dirty="0">
              <a:solidFill>
                <a:srgbClr val="4F81BD">
                  <a:lumMod val="75000"/>
                </a:srgbClr>
              </a:solidFill>
              <a:cs typeface="Tahoma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8D9B55-9512-4D4A-9FC2-FAF27A13D291}" type="datetime1">
              <a:rPr lang="en-US" smtClean="0"/>
              <a:t>12/16/2019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13D1-3F19-4C67-99A6-C56CB284CD69}" type="slidenum">
              <a:rPr lang="he-IL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6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1524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14400" marR="0" lvl="1" indent="-457200" algn="r" defTabSz="914400" rtl="1" eaLnBrk="1" fontAlgn="base" latinLnBrk="0" hangingPunct="1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endParaRPr lang="he-IL" sz="1800" dirty="0">
              <a:solidFill>
                <a:srgbClr val="4F81BD">
                  <a:lumMod val="75000"/>
                </a:srgbClr>
              </a:solidFill>
              <a:cs typeface="Tahoma"/>
            </a:endParaRPr>
          </a:p>
          <a:p>
            <a:pPr marL="914400" marR="0" lvl="1" indent="-457200" algn="r" defTabSz="914400" rtl="1" eaLnBrk="1" fontAlgn="base" latinLnBrk="0" hangingPunct="1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שבירת "סינדרום עזה" (1)</a:t>
            </a:r>
            <a:endParaRPr kumimoji="0" lang="he-IL" sz="1800" b="1" i="0" u="none" strike="noStrike" kern="1200" cap="none" spc="0" normalizeH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914400" marR="0" lvl="1" indent="-457200" algn="r" defTabSz="914400" rtl="1" eaLnBrk="1" fontAlgn="base" latinLnBrk="0" hangingPunct="1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lang="he-IL" sz="2400" dirty="0">
                <a:solidFill>
                  <a:srgbClr val="4F81BD">
                    <a:lumMod val="75000"/>
                  </a:srgbClr>
                </a:solidFill>
                <a:cs typeface="Tahoma"/>
              </a:rPr>
              <a:t>	</a:t>
            </a:r>
            <a:r>
              <a:rPr lang="he-IL" sz="24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	    עקרונות לפ</a:t>
            </a:r>
            <a:r>
              <a:rPr lang="he-IL" sz="25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תרון למשבר דיור</a:t>
            </a:r>
            <a:endParaRPr kumimoji="0" lang="he-IL" sz="2500" b="1" i="0" u="none" strike="noStrike" kern="1200" cap="none" spc="0" normalizeH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cs typeface="Tahoma"/>
            </a:endParaRPr>
          </a:p>
          <a:p>
            <a:pPr marL="914400" marR="0" lvl="1" indent="-457200" algn="r" defTabSz="914400" rtl="1" eaLnBrk="1" fontAlgn="base" latinLnBrk="0" hangingPunct="1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endParaRPr kumimoji="0" lang="he-IL" sz="2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</p:txBody>
      </p:sp>
      <p:sp>
        <p:nvSpPr>
          <p:cNvPr id="24581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0D1DA4-2204-46B2-876C-CAE2C6A0476A}" type="slidenum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050" name="AutoShape 2" descr="data:image/jpg;base64,/9j/4AAQSkZJRgABAQAAAQABAAD/2wBDAAkGBwgHBgkIBwgKCgkLDRYPDQwMDRsUFRAWIB0iIiAdHx8kKDQsJCYxJx8fLT0tMTU3Ojo6Iys/RD84QzQ5Ojf/2wBDAQoKCg0MDRoPDxo3JR8lNzc3Nzc3Nzc3Nzc3Nzc3Nzc3Nzc3Nzc3Nzc3Nzc3Nzc3Nzc3Nzc3Nzc3Nzc3Nzc3Nzf/wAARCACEAMUDASIAAhEBAxEB/8QAGwAAAgMBAQEAAAAAAAAAAAAABQYAAwQCAQf/xAA7EAACAgEDAgUDAgMHAgcBAAABAgMRBAUSIQAxBhMiQVEUMmEjcUKBkQcVUmKhscEk8SUzQ3LR4fA0/8QAGQEAAwEBAQAAAAAAAAAAAAAAAQIDAAQF/8QAJBEAAgICAgEFAQEBAAAAAAAAAAECESExAxJBBCIyUWETceH/2gAMAwEAAhEDEQA/AF/H05Y1VJ9PklEUaBwqLW5qC+orfa29+Af369XT0WRcfIw1VbADxtYJIJrsxJN8UPjjgdX4rB4EVJ22NAruGn2lmXaoBbtdE1fBX3+CELTTY5yrkjjjY5AkhdgEMYPvwQbcXR54PFdcrTbxo6XFLZnl0XAgZUmYLI0TsqGP3B20Tt4PHv2B/PWGfGgiJVtPEi7hsljUKrA82Aa4AHbuOx56OrPAjPnS+XlDHk8hRLP6RtK1ZrsAeO/DHrZHDiFMjUJXx5MKFnldDtP3csoAHcG/jvz2J6CVqkHr12hXkwscIslRQK4VDHLFyB7E0O1g2fz7njrQuDiGFZdvnBQX9MIARbULZYer7gK/+etjSO2n/SJLGpYl4pGFlLC8qffjdxxY5sdX5UuRjyY6nKFnHVVV6bykILEMRwQDuN8gkVdi+ma/QJZyYW0c/S42SmOSs6MUHG7i+RxdbifbrltLiaG4ceIqtbx5dtH8dx73xR+PkDopjZ82DPQeSRI2IDhWbeCooseaFqoB9gDXz12M7B+txZsaJ4YpolEjbWbkek8LdepVvt2B9761foOqsDSaQsRBaKNQx/8AWhMYA4Fc12vuTX/OmbSf/LxliRmcK360GzcS3FEij3H4789rM5GRi5rx4uo5iQbYhNVFtxsjaaN0Apr24PeqAtsl83NMBmnUEMxZwXcBQW4+2uxFd+3N9ag1ZB4eklwPObDxomjRmbztqKRzbcqK9vxwb6xjSlaORwmI3lt5cnlgMADwGJ/J+D7dx0QXUI2dVnzp1xvLAm3Mz+T3BtQbJoj3rk/FDQ4GVmTYMciE48Cny4VAFijfDU55b3NGh3HBv6Mo1sELgYzStGq4iFLDIcbdRA/AN8iv69RtPwFkAdMZ1dyI2XHNOB2pRybJoniv9vZDh/RxiIyDKlZiy7htZdoYAAC91t7ngd+/RzI1TGkxYsHDjoxLEGMaXvYckDiv8Jv9uO/QyZwoFDR8GV/JixcSXJkLFDGCEIUtuquK4+f/AIHo0PBGNO+QginiUu8XlXs7UCKJFknvXH7UfMeZZ8iGCObdjhwXkVjtNllaue5sgf69a558jIycrFbLf6MOskl7kaauCR7kDbQsEEjtY6ybv8M40A48LT5NoJ2Pa3GYAWo1yOBfx3/06LZHhryI1qJgPcGBPXz3BIHzQ73RPbq+bzhHPDOgCwIjuXZSY99KrIeT7f0s9V6hFDivizHT3aQgWGSt/sVv9h7E0OTW3rW2BqmDpdOxIJWhcxNKUJCLGoN1Y7g37D9z1jjiwJI3Kvjq4Pp3RgBv5kfF/wD7jotklTnNPigo6ALUSqVVivO4e5qxyOwvkkg9xS4umpCzg5dFuIwJFT0kx7QK3KT3+ePYda2N1S2D5cPGiKf9XAiPbIHxgLUE8mrrsTz1H0vEeIukkNrQAEA5JIA71wbX+v46sii8uOYzTb8do22zIT6WsOAPYE7efx79q7xhEMx2ylaWdGEhmMih0NbjyzVyGNnjhTZ5ro70K1SMY03Bc/pTwPYtW8iuARd3zwD264Gkp5qBnxlUqCr+VYa+38PuOb7V0UfToxqGFI8kLI8ibs1CdrU3qLK32jbXcUODe3q3UMHBxdUjT1T48kgQztCHUdiOCSAQp4AHFEdPGNurH44Ke3QreIdOWNoW34xV9xUoK+Pagf8ATqdW659PvjZIqBLAeZIgYrxtJAa7I+ee3U6eqxY74I380adN3SRxzRGN4p9kdu28oWAVq9NLyfZSVr3sE6cvUTFK+mJtjgWGWFjKolZeysUNDcTtWvY1f56zQ6lqaabp2HDapjSRKUjlHmFTW4FdvCm7JNj8duvIM6TUYE0vLxRi50McojdVCFmegVdQtuCBwBxyD2BqTRNNNUy/EZ9Uw5tNbLbHmlceVE6ARyPx6DIaAclfRfeq7VXM0WRj7RqylhM7K0MtI29AfSdwBNHkk3V8WWI62ppMmLpeRkfRedNjSrEceYMY0VlF7rAJJ3AfFL2JJPQdwZpXTOmdRPsZst4yQGpgVUA7gOQASCfTzVEdLSD2VUW48s8yokWTGiWp9RA2gKNzNwe+3uPg0PYnsXTzNo+FFuebJmk86VdxswcBQUNVySbHbkWebF4YfJyEkiiEcBl2CNLb0EbgQSSF4LHvu78kDrvz8xNUGRm6jKJZ4pEaeCohER6UAKigSQh3D/EbqusmryZ3RxiZSIJMiPI8lHgmjjRZCA7UNq8mxVAA9ve6PFkC5ObqmLDLBLi+cCzGJjUh5bdS3RIHFkchj79VZumYDNAUiyPKf9GZoJXZVdBucqNu/jnnkGzxx1Ukcmmxg4O5Hhk2NJt8uRyLZWtuSCN1VQquflqwC6dmnOVcWYmNwSwVSg2qY2X0823sR2rm6BrnqrFhWeRYxiKvmpGUlHpR7bg7CPcAHjgigeOevDkrNp2TNlU5kh83cojSSVd33AfcbJJs7jbjk9FfCOj4IzQdU3vI77hF6iyxlSwaVewZjVKb4U/d0EnZnK1bO9QycbG0zUMfHkEglYCSTkiJiVJJAoWNwFCqB57dD/OyIA0kMm6bPuOV4YjuSMtukr08mqJ7N3HYg9ZfE2Ok2p6lJiFjh42QqozglkT7TyAAAzXwfgcc9ZDhZBx1jjkkkAQ+gyBaJ+xlUjdVAg9zfN11nSYUnLAaORiNFk+VpzzZMqEpvmIaKrpDVjggjnvVdzQsxZtVnxjh4o2Y+cxmlgkVUDFdo3AgVfHa+9cd7waSvnZj/WOZZJBJ5st1HETCW+7+I2tnjnnuexHCeXTtUifG80RvGZ386UBKKmz3UcHtQoeYTxYoPVmpLRMebShiRKReVEQ8n042qQGYeplNEcimIB7i+1e5MmHHNJHib4BuAKEOC0VAMLsj1EcV7q1+3WRMcazlq8TkIGMZdtyF423H8buRuHsN3b+E6crAMKSZsW9W4jniCtuILOELAiiAEsd+1UCOQ3SuivFx/wBW03koTVvqIZ8t2dlyZXmaJZtyq1g7b4II3Ajg8X+T0XXxEMSMTY8PmzwxSQxWpJkNJTc2260Y18AA810AyJ5IIESUZTRkK0chYANa8ENZFnnddCx8X1xI8C4aLFlZGMQfLQ5MiM27aCbAr0+tv4rG6iD7lbwSkvDNMGm5FYGHkEYzyjdHIDuLDZbiiKFsDV/P4FbNYxH0vIfCxpGmEyxtUs1ubUGmIWhypH8INn8nqvVtQlj1vFSDyyyQRtIwlDeVK5LNtrihQoE/Pv0XgfM0BJNSaZciLOjAaVK4JU1agg9+N1C7HYDo1bFzsXfNlaTHQyrwm2VVdgVcAL9pKkkbOwHHFG+2jTslFfNkkwptQxoolWUTbol8y7reP8PzxQBPsOuhiTRafkvqGKF+tpsctbqzoPSQSTd3xZ5Ju+bIzPzGbJjxM7NSOVclaVYgzG+RQ2KCp3FiD8VZvgId+Ub9YzHzHclQE85cZYnh3eXuXsLo8KQCbF9/2NahoOXhaIRJ+qFZjkLuHoXcbYH3pCb4qh2N9L+saUmNqi488ceVFKqS+TCCpAAraDz3Kmh2Hb5v6DrGdi5+jZMOPlRx5RxxIu6RVYN93PuDYI7d/brU0J2apnzbXdKyIMfFmWby45mcoIAWsUpsi6HLHsSOp1V4pzdRePAwpcmR2xIyDHHjR1FuCkAkcXt28e347dTqlIncgt4GMU5WDTogcnyiJHljDFgADtNhuavtXY9DNXmTAydWw0kRDJkOZ1a1jBVy22xZ5BoVtri679CCshzIZsIQTokcXErb28xQo2KQARYPvx39h0d1XC+ogxMj+755oRjsigMAysGFmQijVAi9x4HfoLQ7+Vo5x8yXExp8T6zI+nkaOV8iVBtlKqPUgoFtpFgdqNe4uQaNlsuNLDIuJNGf1j6vMLGt6kfHFCufzzxnzNTiGlYEJxceBlxGkh2zWwq6ajyJAwPB+4E0eei+FkZORiK2JFhhCCOAVUEHsF4I4AFcV+99U9LGLn74tr8JerlOHHcGk/0uwPDAi0rInfIZZCxrywKu6qj2UqaIWiebJ6w52h6pqORkzDKil3HzfI3BFLWDwppa9PzRu+OmLdqQhARcVtPYoZXF71Y7N/cjjcTRFmh2PWaDUcXD2nLkjj84EENIAVpjxV0ePz7fyCQlxtcnZP5Ovz8f6TU+bvBpqqz/AMAGJlZ2DKmlzPDGy5sMsspAdk3KC202RtpQL54bvVjpzfGZFSOaMyJRJaWMc/F1x/2/HSb4hzsczSjDXMbOyCn6bLuUqBtKEg3ZLE8nggDgnohoGl6pHgQ6rpiYKplExRRTO9yH4o2ALXsa7fHT8M6erOjkSlFK6YF1DTh/fwxcQxYiGKozJEGVBag33LDvVcigAPc7cmOTFxsnIycyIzx20RxlYLkAnupK8ULZa+SL562ZejNM75OsQJBOqu0xxskN6OKBAN1wCfUKPsb6BZWrZTtHjzxywyoDAEVlUSuSoAsjigeRdc37czmvdoaHx2e7vNjYpKrCfaHknBRXLJZYDdRBvbZAq7HJI6Iyw4A02dZ8+NdkImmdoXLCQ8bQG+6yQAbAIFUbbrNmamJFjlzMZUyMnFdJ5IwlNtsWdtFeQDfwRXIHVGYfKwNL/uxoY5pIw77BvWRgxb1jmgqbWohe5Nc9JWA9ndGDHcvj/SyzFArmUyBNsi0NrAJYG2gtewqr+Nccxkl83BjVciWOVYtrFwVZgDVA0eTat7MK572vqudqDS6eZC3lyjzEjFLOQS3meoGiC267F3zfXWPvxsXKz4s2CITlceOOdFtwEI3c+pKsEUp5A7cUcBUG1aQbxNOeDEjyMZJiE3qsaoVViWI4Y8USbA7c8lavoTjY82bi5QwcOJM10DsrRhdthiAAeRutVHsNwANKSDPhvUtSbCeDIijyokMDDz42lWJje6gCOQdh5sHuO/VPiI5OFqDZZxYlhOOrybkCeWw9IKgdiWIA4AG6yCLIZuXT2iKu2dg4kAq2Mk8M0kSwnzEC+YqsqSkkklWPuTwK9r4dF0DTJtJhklwwqCNcwLHIwBl2A7hzQ54JHz36S8Nc+HWPqHngGNj5BlmXzCfMST7DQHqAZTdDj34o9Godb1GfNgU4+NaxPD5EkgjjNtxXI7BQe/sw/HSqSTyFqT0YPFROzEWJvLfNhdpPKhHAUmq5JDE1dDn8XXTt4lLafoePNhYJmKSRDIjigVmeNaeQkVXBUE9IPi2SHK8zHxposXJ07zAmNCjEbaFsZNxFjmhQ9+T0yaJ4gXH8MGeXMjcwxuf15Rv3eWAwBZvkgA81u6pFpCyTaX2D/E/iWPL8iOWPfGbl8kFhKgAIU8n5PIoEURzyehmLDDqDrNKiyrklZmhhNSXsA+47q9VkgDmhfcDrvFz8KXxFNq8eASsvpyVy8fesaNx5htq3V3riiT89DNa0ySLVZcfDeEjHhWLzVXaZie17ibb/ADc+4se0nbeymlVBRdTefW8VZ84yz+ZEIpQVZStAsTQHO5hd1xde3TTqfhPUNVmwtRxminh8oM+JK+0MfVzVD2I/iHaq738+kljGTGVxQ8mPEzeSD6o2BYtusUCpu644X823af8A2gZ2nZum4s3kvjZUSllyYmjljcn25oo3cH4b/KbdVpk5p7QH8QeHNVw0x0m02WBQ0gjUSwlVTilAF1Vkn29XHbqdH/GWuZ2S2P5+NDEyySgKZQxItRdGqBo0LP5rqdMutAuQlPBh6Y2napkw4ubGx2HEaZi97fvYjiqBNWaJF9+uMvKnw3jigG9JCp8gTVGpoe3Iom+1cj+fRzwPDp02dLok3/VL9KsoCS+Ur8LYYKSSVs9+f+PoWn6Lp+nwsmJp2FisW+4RgkjjuTz7f7dBQbyPKUVhHxzSfqcjJgibFyBirEIMrycXzGaAEWOAbPA9VX0V0zVw+R/d2m4hnIJKvJloFKgkbvMehyartdjr64HAbjIbYjBhGhBUV7ce3f8Ar+3XyPXtG8ubM03S9PyjFhSK8pgDEuGYL6ufz2/b89OuWXC7iyMuOPMus1gK4/iaSTTPIOlZMEYmKSzzH0WOaWgS103Yew5+MePrk8OW76dLGGkxGlilYhbUAlrBIJ78D5HXq+bqeVIZ0zYHgfbGuQQDjRUFZTuPuaK2TyK56Xhh5eBl4y5SSn6gyv8AUxS+aDEQq0rL8WQ1DsepLkbUorUnb/0qvTxg1KtKgnkNPkZ0zYuLJII1L1tBeM0W4N7CPxza3z2PTzpua2RpGny4UHnwx3kAxwlgJTIQQdtAAA3tr2/HCDnRwpiQyY+ZPTqpkWNWRPSP4SAeTdXXcWau+jn9nmq4EOn6zp+qbsfGmHnY8JDbgB96x/xWV2Hg2efi+tx4dh5JWqDep5iZCTJNkRLkSKLhAYVI0bUALo3YoN359r6+faji4qYKeYZMnWlyQkuO6nzt3+EermjQ5Xij15hZWr5+LnDFgy86BpQ0Ujb5RSliEv2YBu4PHbsei+Lo+XmkPqeLIJI4VijjZgGmBAreAbtF3c3Zpfjl5ztggqQNzMaPxBmPkRzZhOxIpvMhNidrLC6G0br4IP8ApfXM+QMVHxXkWRMRVDoJL82qRgSQCCQaK/AI6zSzqsq6fgSTKJXkSdpiFIphVseAQoW6IHbrVk5eLIj5ixYn6EUbwJlfpyBlJAAZa8z7Qa+GI4sdJt0x6aj2PZcqV8OACKLEYlo5GkQ740BNKGJsrTBeOeADW0E+6STm4ixpHbzTrCPUCSkhUAENQ7qOaoHqrQcLW9ZmijXFyDhAuxmaIIhLAgtbd/fgd+BXHRXwb5TPDDhafJPLFkvGzOATHG5XllrhQe5JsdxVUdSbFc200ngYpNS1Pw/FPmPpGNjvkT7LmCqZCR33oRYoA9x9vuewPWNTk8UuJJFx1XFx1mVXAUjzUU7fz91gk3Y6Ia/pWfBo640+DD+oUDbZFZAwV7IINj5vivigR0kf3ky4q4/0/wCrHHDc8Y9cTLwCD2A5rj/fppJ1SE42m7GF9V8rM1FAY5VQhgrMTtA44/yiyRd1dcHr3w3o2bnNBlLlNE8ru7HIpvNj7Bl43Ed7JABqhxZIvBy54oRCmKVxXDs8kslLMwU3bfPoFf8AA6c9N1abVtGwc/ERMaSFGxt4kVFjALUPVwDRArk89LFIeV0mBcfHg0vUSYstEIQJk5Jem8xjywBP3GzwKFX1bosyTY+eYI44YdodDHX6pRwruCoApvMXgf4RY7dBNc1WJdQmgjxNNLNktJ5scKu7GgCu48c12Fj1Me9dZ8HWclvEMGRjmKAyuIp6i/RewN36YWvVto0Pg8c9DpYe+FgL6xlZUms4ceOXLSRmJlDcyqCTXP4JH7Cuhq44llSXMilxcOdHMUuwBIGQ2T/DuICkAHnkjk89GczTsrUzlYeNGk2eiCTFaJQhcobAXgEEgvxxyq/g9daDr0ObhmDUcjHxMnDjCSK+nuzUCAXNMOeeQQKJvrcMLQeblTlhaBGAMieBpYsgQRtHIZZJEZvMUCiQ5+5b2rz2od+3Ugz55cadpFlSLGki4TewCJyQ9/wkncLDUboCietWsS6lHAuMJIjiTxgKI3BULSvVXak8Hj/CehPijR9W0x8SKacyYEsQOHMv/lyo1HZxxuurH8+1HrK22ZuKivsO63nDNjhdcmcOXZpHSYAOxVLO3cK/pXU6WsiLfHHi5MkB+lLIjhR6hdmjZsWTXU6ZEnVhjweMDSsrQ8syNBkvKy5NN6QpUryP8wN/iuvp2Tr+k4TKmRnYaOQSA0wYn80tmvz+OvicT4Zy5gwU4gg4UxhSDwRfz7/P+1Oms7NUwsGTAFMMdoRkFOTGy2zEXQ9wP3ri+ipUjNXocsnxVhwQySIJZ/KYqUgQeojuFLsASOeO/wAX18+1TxFj63mZOZp0h02Ro1jk+oIO9gQRZBAFhfzXPV2kS4WVi5MMizZESKWSKDgSXsobe/Yua9ytGwa6Ttb004c88haOLHkHnYn+dd+0j2IIINg9qrpVJcntY7X88pYC+iazAzyw+Ip8mbHal3xNTKv8Vek++329u/br3UpIxly5Ecs+XpceVvhU8lnq6LAcdjzQsAGjRoNjJuSKFy2x2BLt6fge/t3/AHvrrLzpMTClwYZCrNMoZUsB1UNRPzybF/8AJ6KiloEptpZG7wbqebFpsj4+fPGs20/p2xQ7q29xxuYUO3Pt1o8RibUxpa5OTkLmPdZUzblRByx7biNrE/N/t0jaXqmoaLO82CFQT/bBLGJFfnuFIo8jgj9umuPXM+bVXx5ysAjVTEiYWwkMVDEgAdrv27fnnNULHOx1iWIaakOPFC8TvuU4+PujKj0g0COaHPxz1bjkJkM5QHbHuPpQH3Ja9xb2o/16E6PHJH4fx4Z8fECB5C+6bYo/UcWKINfH8vfqwaxhRebjx5ulF2RgYoZN7NwSwCg/6fkjj3lTK+Bcg1HEgnwzkxQyZhyzM8rkbdxoHchBDDbx3Hcdz0Q1J52ydPzJkxofJl/UEMVKAyWPuPe1ZTz7/mulXNfEEH90LMjY3mCRJ5ABJExVVI72e3btz+B19Bxzg6noAzI5MODfCBPMVIKuQLBPH8QPY8/Pt1VVTEmmmivDy8zRog8ifU4t7o7JkVbJtVcGyOwsgXfc8npTKSaVrbth5TRS58148iSq4hJIYW/cgKew71x11oZwteycbBlypcL6dB9XOP1EdQQoVVvtfF/HP79+GMzA0/xLqmj5+TG2noznz8eMSIWTjcim1q/ULBqv3uUYuNtDSaxRr8T5eemCuNLqw1KOExz/AFBj2O4cutXztAHyebFcmurdB8P42pQ6ouRm4MBWR5P7vySWkKKPvR7B21ZDC+R7c9BfF8OS+fn6tFledjZRCmRYyqyqyqVcoRwOQOOxAq+vcfVsPT9b03KjgmzNOTGaPE+oj2H1Rsj/AIenZ/6V+enSsF0sGvwzPofmZWFnxv8ASJE8cflSfq7XtSSaolQbAod/euRWnSvBltHnw+fjln/6IOGXzG28ECqal7D4FHq7U3wDMxjSOOFjbbIwWRKWlRueCbvueOODXQzPww+bOcZkjUKGSMsELtz/AMAkmquu19ZZQ0m7NOBoZDxSTZL4Uxdy2+iEQBdhqwd5JYUa+0n8HTkeGNUwYsaU4zZaZTt5RgQsGqj7Dswa+3z7g9OUc+itpMa4mTIuThY6ETTKJCYww3EEcUb5qjRB/PWeeSZsaNHg1PNllViHCbCB32n7q4218A9c0/VuLar8D0+hRg1nK0bXsPOgyH8uNwGpaMVsQUYEd+Bfa+juV/aGdQ1Z9Rh0/Bw5GVU3ld0koF3ub39qsfHfv0J17UMnTdU17DxYsZvqpSQJVBYo9OQORzRA29+TQvq3w5r+BpWkPAYfKTKLbqHmFRuJ2ixZAHF83+/bojOoKUfJOS7cjcthXGy4dRfG06B5U3kyZOI8QAJAVt3qPF03ANmz2ojogmvQaTqZ0WTGGbpRYPLCzb9rfduQ/wADjk1QA23xd9BtFxsOLEfU8gy7fPYY+UysiTLtoBnIoj1EUCD6W/kG1LBjj1PTzgpNKuQ28CQrIVIILE7V+OSCOOT+OjGSung0orraMfisnJ1SeSJQsYmkVXKtvlAIp2+SRXsPzZvqdb/7QMXFY6fk+HsDIiglV/MQsWTcCBak0f3Ha+3U6tHrROTaeTjHx8aXWMI48P0uJMqtJ98iPtFtYNnniwe1+w66zs3Oyp8fHwZch8inSWL0qVNkrsqqsVx/Loj4Vw11Pw62PNuAJJWQctd1x7393HvyPfocmnZEQ35mdAkqqyxxo3qTnvwPtILHjk8dQTuWRuOadr6CvgXR8rInx451GMuUkg8xrZ6Q8ll+bJr5/wB/fG8WZojxxuw89XLRSKBRQA+pbHaq/brVoWt5mlaji52UYpsBxKgQExhALAJJvuT+TfxfW/x34kOToy4p0/G8jIYrul3SlOPuQ2Np7cgdc8o8b5U5fKztXLyx4JRj8aEObT/KeKDMyJDnZCB2j3KojDC13ux70QT8WOb46GPAWABSyK5v/n46YtR1rF1Dy55dMRs9YljaZpSUYqAAxjqiaHzXzY46GYsEk80UUCb5JHCqo7kk9uuw8vzg26ZPk6drGn4EskU6QtviEZDIAVLcN7/d37dOPhfDbH8RedvLA4DB2jkD7GMinaOwqgK5556WvEeJjYUsWQMre8RZdmzhdwYqRze0txXcf161/wBnGdGNTy/r8g+UcfatPsUWwJ9+5CBfnn8dIkpZOyU38foel+giyBCcgCVTuCsRf2sO26+xPH4H8sPi9VwfDr5Rklkx90JMkTCNwpdfe7F7SL/fofqD5basZEeKeWN1sRyqglHpL2tkkGiKPHz1q17UIo/AsYzmx58lYYN8bz7qlAbuUNkgn5+LPSRjG7DNSjQp50unaj5DzZIhxYGV8WKNFsAUSpXmgeRyTzRPBs5c3XMDITUqifGlnjAEZIouHB3FQKFAfz3N+3S25jOWrYxMb8LtZvcD7hQFf9+tGQdNl0yCWQSJlKp3PHGPWxY3u5HAFc1fNe3VVBC3J3Rr8NR4KzLkZck6tHI26JIy4PptRYrknsPcjoZlu+UTmY+OqrDSSOiBaJPBI/8A3brZoUqGeKPInZokffGAdtkV3JPHb+dDov8A3lp0cWTj5sUGTLkkNJJJAC6tQFqeyn8ijfv1nh2KsxoxaIkWpNOM76iWDFw3cr5wHc9rP+ZmauSeevF+rwcfBO5Qh/VgQ0SgVvS1e1m6+eesemyyabmSRxjewba1sVWQA+kEfBIB/Y9THxTk6qiP5mNBuBmkdWKxKTW4/AJNf/PRlHywRlSpbDeP4eztUz9NxWKmPVS7idFYiHvuJXjtwePmu/WPU9OytLzs3RNRVRmpLHvcNuIQWdynjja3vXf+Q06Vm5uj65p0zJJGImAh3yEwsrGiQTxXqPIPv01+M8BdUy4czy6zchVgUxSIyMBZJL+9ew4NV0G1GKGgm5ALD1zE03xEskDu+KY5P02YllO0kgE9rofv0Z07xbnaimP5kJkjk3hxYZotppt+08CjxYBJB46QcoYcay4eQZYciCT0KEU23YqXJ9KgD89+mfwnjCbQNRz0y5cdfshhjjUjcossVJFknaByasmq7c3JwccottbKOTUkjzxDHj67rXlplR45EAVXKm2kvhWHcUQPawB/Me6R4ez8bXGl1nSkmwkqRIZP1klLcLto+qzZ9uxB7V1TGMrV44JIMKZ9SxYWdpY0IJGzkvQ7XQ7+54ro7pedi5+i400uVIi/TAAB+zAUxb5HcGh7d/boqL4eNR+sGbU5uirxDmSYs0X0+PjHTGZPpcaJC8TSjcrIjAbQVYnjn7hQAHV/h3U9InwMrEyMhcZ1d5DIOInNgCv4gASQP617ADrUcupYSY+jQBokCqcWBi4YqPSwX2NAix3s9BMGYDNMsUbPHHIsm3ZdAMLLV7ciz+R89dEa5Ffkg4uD6+Bn1nPXJWIxZNLvdnkALB3NXRPsAFFdTpU8RZv12VHlJm08qAuhJpSABx+KHY/H8up0FHBRtJ1Qw+C3m06eXDyH+xVIRmvbfNjnsbB/p1t8X6ZBPjyZkdrOFu/4e/IIr8jm+AfcLwpYmrSwajI0TjI9IBO0jcoqq+P/AKPTTqerjFhWHLxZAsyko4IO1q7Mp52kGj8gnjqUk1K0cvLBwn3jlATA8zTfEONjTZOPCIUKF5ovNhoxs1yL/EPVz8d/bpyx8PTc+LcNN8N50Jc3kR60+MHcgFqjN7e/YcDpXwfpIJoNYjz5YcgTrtZBvMUFU1qeG+6iCOdo+ejUfiTFlnkxJcqLXpI8eU4sEumxQY/msBzz6iRXwPi+rxaaso23o3T6Jo68DQ9AA7bV8TEOf2vj+vS34g0zC0FoXfG1XGkmDeXi5IjdGFfck6GnAscVfP8AXrK8VvDgyfS6bovmu2x4W0VAwFfNle/A4J4B6Vs7NmzswS5OFBjbRzFjxLCCe97fbuO3eh0XTQEqdhKYI+lkzKCnZYbsoCbFH/Tt1o8K6iYcY6ZNCEiEpYvS2+7grY/BHufft1xp+gZmpaWZn1DDiWQVFExYkm65oUvY/PWDw9aeI8DFjx1emCZCnmyAd54+Bdf+0dL/ADpMu+Zz6p+D6BJoeoakySqAkmFMsscpIiWbtfzttQffvfS94gjTH0ibTsdIJc3IyPqJFxUZl3E220HmgKHPW7WvF2dhyZWAcdo8RV8tZUf1q3HIPb37ewI56F+DsuXB1iTXIclD9FHt3TpdlzQ4u77nj49h1OKpWZpyZxpWoYWHoiYc0amRpHbIjZV2yc8DkWDVc+3cc9A4/qIcZVjY+dI5TytvDJ/7vfm7B/fp68XT654u0rG1EaOodJVWLIjh2+crggEliSFDLxZrmx7dAp8LHgdo0x5RkB7JlcnYw9hRqrHfn2r26sq+ybbWDBpuEfOGBPkjEmYFir8KRRI7ex7gj/thzMfMgXzjgTIjMVSQxkBufY1R7jojqWa+TBiyOiPNjt+mrrYAvkftY6afE+bphwccx4aZ0vlCMKd25yQBwFPHt2/A+Ok0x0u0QBpcUOE+DlZcY8+LIWWbzQChVjSg9x7X2si+9dbdUyIYTm5GNOuRHlQu7QSAFlG4kiuKBBBA+B811TieHZ558DSsHUsXKmWJ5slS+yPGe+V3H7yL52g83/LNr+lZ3hrKiiyRAY5gSkkEm5JB+/B9xwR8dK95CpKvabn1rCzfBOkYMJiOfp8wfb5dBSGY8sfZhX9B12+PPm5uLklMeMk7biFEX2cngGxdNXuPk9V4WmnUNMTH0mFFgCRjMZXqn9ZV27XwD8kV+emGHR8fARsHJ1EiZIAcWaJQwCqCG3KfusE0Pzx0s5LQ0YuObBXiPT9Pyl0zGyBkNNDIWkbdzIrDngA7fUEANe5H7KM6yadIYInjH6pDorEFjdVz9vav5nt0dEWfBDLrAdiVLqZFYnch4LNxRH+xAI7X0Kz3WQw6jkxCOQSeXvH/AKh23f7ihz+fx03EqjsXk3oYTE+kZWFn6OzOzxFZopJASSVB9NgULB4/y/kdeeCdb0TGwJsXVY4SW3RKZWZNwJBPN1wRzx7/AMul7AbIlmaeBWljxIDJIikARxrwSeR7cX3NgDnojmZ+Nm5mPp+NkeTHIChRI/MWPgkdqJJ/r+em6ussHZXaRt8NY+NJ4s1HGwckw4UCP61VX5tQO5IIvjkngfJ6C6Zpsuqa1BFjI0aSufqxv2oiD7iWPYEXwe57X26JeE48fMmj0HAw9mW2X5k2azhZpEB27VQikrduIs9iearrb43GiaVm5GkaImQkaAJJPG/paUD13f3fwg0RzfwL1OLsZdXBW8i3440l9I1cwZcMUatZhaKtrpfHI4Ncj54/bqdU6pqBy/Jin3VjL5aiYkt7Wff/ALV1OnjHBGUsliaY8GitlySPHlJIQ8UqhSqFfSaPqsmu/cEdDPqsmPLR8ppGEpDOHPMl9z+/WjOxIsXFWeHIMwcbdrRkBiAC1H8WOeqxn4DYKpLhtJkhdokMxVBxW6h3I4r2+b6CyaSWmdZ+ZlZEjyPJJFDLZRdpUV7fvx789fQ8rwxpC6TPrGPqkWRmCG8iGyF5AJ2kGwSvYmrDH36Tp0hyIYIct3jkCLsROVSwK4J7+xAr36OZfh559dwsXMygskilRFvAd9rFSQardtQEKfcgfPSrQ1KOhTTJiijy/KkL+Yuxf0xQs/78d+iPhzRczWYJcagsO5W852AVTRoAke5q+a456B5WLNj5MyKJJIoJGUOV2k0SLr27dvbo3B4ozX0+CF8x2bHQKgmIKgDgAHv2AHv/AKdFqlgKbbyNelQwIoi1RJMaLEQIY3J2qy0rMedzHtx6V57mqITWtBX++3zNPyFk0/KZUWaEKmx2NMjrfp+T7c380Vkil1OJZIo1nRNLSSd/O2+RtsWxJ47AV3IT4HWLw/iT5Om5keJmoU+pt5Q2wPGqGym4rfJ/p/Tqb5JRQ3SLZamJ/wBK8uqRK2OIuZnTc0sYFJtIscgby189geAAAMePhNNiw5Hn4mUUttlOVv7exojnle9/y6ZNI0TNz2EubkSR4+nlo5SswCPGotdpo2th/wCo7X0COdhxTrNHhxwlZA6r6iFNHg2bvnuKv8H7X43bYk0k7Qa1HxJm4py5sHVKgRf/AOWWNSWPY7QoG0e57LwTzY6VDlvqOY2ZlvsUn1BeLFcCv5d+n7H1HITGZdMwoJMdk8yTFx4yY9p+6zZ/Nsf69ulOLR8edcSfCfvKGMTgMH2nkKK5ACk839wHPTR6pYNPu3TVBCbVcObBzJmxyoyiEmkKAgsFFX7g8brFE89/aeHpMLBwyJ1MjyQbWZmA4Ptx2HP/AD8dGFm06GLDgeDDbCz02yR+WoAY8gqR9t+oA8EUPjpP09sKLPzsXOdpYoZPLjkBoBQx9u355479up4ackO7dRZtOl4s0WLkYDvC2P5ZEt0GN+m3ugxbtVfaeOON3iyCsTHzs94ZH3vEyLKTGpvnabpubBIv7ffv0rZ04P6UUzSRpNS88N3AYDt/3691CKOLUJEzw7ZMR2MpYUSPbplDTbBKVaH3wNpf12mO/wDfQxcVshXMMEQeQsoHEhNUBXbse/aug3iX6jDy5cf6iOVoWEUhiXYjs1kj2sC+eOST7V1j0jPw8TCQ5EjKhlbZHjErMRS3RBFLZPc97/kL1XOEmfLMYSuNOys0CyEnYKFbzzfH3fPWq3bBdKk9hXMziDBNjaVLBiHZ+jIWMDEewNAsp77Sfc9x0eyM/T87TUwMifHTFyEVlk9A8t6vsOVYexN3zdWR16mXNkeaMFmkldS4iG8Nwd24gngVyb4H46Rc1frsmDJWFt2S1MsY5JvuO/Ne3SJd39FJvqs5GfRNDkycLM0qTNjwzJOTmZMqcLDHRSuRe52Bq/bvx1zjaRN4RxdX1LIMGQUAxcaSNgVbfVuL55Wx7n7h+es2JjapNkCJJGeMRlgBLblVHYd/YDp403Tpo9HO8GVoSsrRyHeCRZ9PzXH7m6quW5OWEYpPZKPHJyvwLWh4HiLHx8nXtMiixMiZPLXGC/rSLRtlH8J5HFWfb2sXj4E0sGDq+dFJ9LLJ5cIAIWt1epv4bN9/z/JjytVyJ8kyNMbhH6aoVPut8E3fB+eD7dKGRrGpvgPiu8Bjdm8ySOtzAtuoke11/Ku3SxnKSov/ACz2eSvXNIKtHk4q5PlTs5VZV5FVzZNkG+O/Fcnv1Opq2otlxwO8cUr25LCqHYVz+xP8+p10JYOaXJC9Ax9QmkkRmWMCBNkaAelQKHb+ZP789YlILhiosn89TqdZC+BiwqmwMLMmXfOudEgZiSNl/bV1X+v56P8AinO8zXhljGhjmizVlVo9w9TupN+rnkf6/tU6nS+B3sUZsqTI12YygFZMliy80bbt1t1KOHGzWEMEahHCqOTwVB9z1Op1ghCDWZ4vC+rIkcIM4SNmprC7qoc/Dt/XoKNXyYJ8V8dUi8pPLULuI+/k0SeTXPU6nS1gC+RNW1DJnlMbyEI8rSMq8BnNeoj556x40v8A4hCjIrR+agZGJpxYsHm/x1Op08VgWexy8U63lTZuRCixwQpGrCOHcqlqvcRfJ7AewAoAc9JsmdO4UlqI7EWKsG+p1OqJe1it5Q46NlhdIw5Pp4TMq0JvUHr4sHtQA/bpS1DVMzLzppJ5mZpWKyc1uXfYU/gECvjqdTqaCylJPJBKopst91mqPt1JcqXUsybJyTcklu1E/wAh+3U6nW8hei/Hbzhclkxxek7iPf8A+z/XrdqsUMEGm5WPCsUjx7npmIJq/cnqdTreQ+GWxavkxaWuFEI0ikZpJSF9UtMaDHuVFXXzZ65g1bLhlRYH8pC7HahIFlWv3/n1Op0y2Tk3SGbwdqAxEfIiwsXzJFCksGNKTW0ert/qfe+qY9ZmytaaLLhinhWwsbPIFB/xelhZ/e+p1Ooc6Votwt5F3JyGXKnSNVSMSyBUW6UXxVm+L+fbm+tPgiWI+I/Mmw8bIVEkKxTIWQHsOL9r6nU6KRW3QweLzg5mRDM2kYMUhsMYBJGG4WrAav8ATqdTqdMtEKP/2Q=="/>
          <p:cNvSpPr>
            <a:spLocks noChangeAspect="1" noChangeArrowheads="1"/>
          </p:cNvSpPr>
          <p:nvPr/>
        </p:nvSpPr>
        <p:spPr bwMode="auto">
          <a:xfrm>
            <a:off x="134938" y="-538163"/>
            <a:ext cx="16383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092877"/>
            <a:ext cx="8408581" cy="41772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marL="457200" lvl="0" indent="-4572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המדינה 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תחדל 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להתייחס 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לקרקע כנכס 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שיש 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למקסם את ערכו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. 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מחיר הקרקע 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למגורים 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יופחת למינימום </a:t>
            </a:r>
            <a:r>
              <a:rPr lang="he-IL" sz="1600" b="0" dirty="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(רק לכיסוי הוצאות פיתוח).</a:t>
            </a:r>
            <a:endParaRPr lang="en-US" b="0" dirty="0" smtClean="0">
              <a:solidFill>
                <a:srgbClr val="4F81BD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he-IL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457200" lvl="0" indent="-4572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dirty="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לא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בניית "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ערי שינה"/מתחמים חדשים 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איפה שיש קרקע זמינה, אלא 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באזורי ביקוש ותעסוקה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, עם זמינות שירותים. איך?:</a:t>
            </a:r>
          </a:p>
          <a:p>
            <a:pPr marL="457200" lvl="0" indent="-4572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he-IL" b="0" dirty="0" smtClean="0">
              <a:solidFill>
                <a:srgbClr val="4F81BD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914400" lvl="1" indent="-457200" algn="r" rt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e-IL" dirty="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התחדשות עירונית מאסיבית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 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הכפלת גובה 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בנייני המגורים בערים ל-7-8 קומות. 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לא מגדלי יוקרה!!! 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</a:p>
          <a:p>
            <a:pPr marL="914400" lvl="1" indent="-457200" algn="r" rt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e-IL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תימרוץ הרשויות המקומיות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: 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תקצוב 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שירותים אזרחיים 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בגין 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תוספת אוכלוסייה; 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שינוי בארנונה; קנסות על דחיות. </a:t>
            </a:r>
          </a:p>
          <a:p>
            <a:pPr lvl="1" algn="r" rtl="1">
              <a:spcBef>
                <a:spcPts val="0"/>
              </a:spcBef>
              <a:spcAft>
                <a:spcPts val="0"/>
              </a:spcAft>
            </a:pPr>
            <a:endParaRPr lang="en-US" b="0" dirty="0" smtClean="0">
              <a:solidFill>
                <a:srgbClr val="4F81BD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0" indent="-4572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בניית 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מגוון סוגים וגדלים של דירות 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כדי לספק 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צרכים לכלל 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האוכלוסייה, חלקם 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בד</a:t>
            </a:r>
            <a:r>
              <a:rPr lang="he-IL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יור בר השגה אמתי</a:t>
            </a:r>
            <a:r>
              <a:rPr lang="he-IL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.  </a:t>
            </a:r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he-IL" b="0" dirty="0" smtClean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he-IL" b="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457200" marR="0" algn="r" rtl="1">
              <a:spcBef>
                <a:spcPts val="0"/>
              </a:spcBef>
              <a:spcAft>
                <a:spcPts val="0"/>
              </a:spcAft>
            </a:pPr>
            <a:r>
              <a:rPr lang="he-IL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  <a:endParaRPr lang="en-US" b="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endParaRPr lang="en-US" b="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457200" marR="0" algn="r" rtl="1">
              <a:spcBef>
                <a:spcPts val="0"/>
              </a:spcBef>
              <a:spcAft>
                <a:spcPts val="0"/>
              </a:spcAft>
            </a:pPr>
            <a:r>
              <a:rPr lang="he-IL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  <a:endParaRPr lang="en-US" b="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R="0" lvl="4" algn="r" defTabSz="914400" rtl="1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tabLst/>
              <a:defRPr/>
            </a:pPr>
            <a:endParaRPr kumimoji="0" lang="he-IL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cs typeface="+mn-cs"/>
            </a:endParaRPr>
          </a:p>
          <a:p>
            <a:pPr marL="457200" marR="0" lvl="1" indent="0" algn="r" defTabSz="914400" rtl="1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he-IL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5270147"/>
            <a:ext cx="82296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he-IL" dirty="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מצריך שינוי תפישתי, אומץ, וגם משאבים:</a:t>
            </a:r>
          </a:p>
          <a:p>
            <a:pPr algn="ctr" rtl="1"/>
            <a:r>
              <a:rPr lang="he-IL" dirty="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גם </a:t>
            </a:r>
            <a:r>
              <a:rPr lang="he-IL" dirty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כיום עולה 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הרבה, אלא שלרוב מהכיס </a:t>
            </a:r>
            <a:r>
              <a:rPr lang="he-IL" dirty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של המשפחות הצעירות!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D51B15-5006-4830-9D9C-19D27FBA942D}" type="datetime1">
              <a:rPr lang="en-US" smtClean="0"/>
              <a:t>12/16/2019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13D1-3F19-4C67-99A6-C56CB284CD69}" type="slidenum">
              <a:rPr lang="he-IL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8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fld id="{8A5E13D1-3F19-4C67-99A6-C56CB284CD69}" type="slidenum">
              <a:rPr kumimoji="0" lang="he-IL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pPr marL="0" marR="0" lvl="0" indent="0" algn="l" defTabSz="914400" rtl="1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80000"/>
                <a:buFont typeface="Wingdings" pitchFamily="2" charset="2"/>
                <a:buChar char="q"/>
                <a:tabLst/>
                <a:defRPr/>
              </a:pPr>
              <a:t>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84427"/>
            <a:ext cx="7315201" cy="4877707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92076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14400" marR="0" lvl="1" indent="-457200" algn="r" defTabSz="914400" rtl="1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צפיפות בכבישים:</a:t>
            </a:r>
          </a:p>
          <a:p>
            <a:pPr marL="914400" marR="0" lvl="1" indent="-457200" algn="r" defTabSz="914400" rtl="1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		 </a:t>
            </a:r>
            <a:r>
              <a:rPr kumimoji="0" lang="he-IL" sz="25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ישראל הצפופה ביותר ב- 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OECD</a:t>
            </a:r>
            <a:endParaRPr kumimoji="0" lang="he-IL" sz="25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6274417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מקור: דו"ח ה-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OECD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 על ישראל, מרץ 2018, עמ' 56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figure 41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0" y="2819400"/>
            <a:ext cx="11430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anose="020B0604030504040204" pitchFamily="34" charset="0"/>
              </a:rPr>
              <a:t>ישראל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38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0D1DA4-2204-46B2-876C-CAE2C6A0476A}" type="slidenum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050" name="AutoShape 2" descr="data:image/jpg;base64,/9j/4AAQSkZJRgABAQAAAQABAAD/2wBDAAkGBwgHBgkIBwgKCgkLDRYPDQwMDRsUFRAWIB0iIiAdHx8kKDQsJCYxJx8fLT0tMTU3Ojo6Iys/RD84QzQ5Ojf/2wBDAQoKCg0MDRoPDxo3JR8lNzc3Nzc3Nzc3Nzc3Nzc3Nzc3Nzc3Nzc3Nzc3Nzc3Nzc3Nzc3Nzc3Nzc3Nzc3Nzc3Nzf/wAARCACEAMUDASIAAhEBAxEB/8QAGwAAAgMBAQEAAAAAAAAAAAAABQYAAwQCAQf/xAA7EAACAgEDAgUDAgMHAgcBAAABAgMRBAUSIQAxBhMiQVEUMmEjcUKBkQcVUmKhscEk8SUzQ3LR4fA0/8QAGQEAAwEBAQAAAAAAAAAAAAAAAQIDAAQF/8QAJBEAAgICAgEFAQEBAAAAAAAAAAECESExAxJBBCIyUWETceH/2gAMAwEAAhEDEQA/AF/H05Y1VJ9PklEUaBwqLW5qC+orfa29+Af369XT0WRcfIw1VbADxtYJIJrsxJN8UPjjgdX4rB4EVJ22NAruGn2lmXaoBbtdE1fBX3+CELTTY5yrkjjjY5AkhdgEMYPvwQbcXR54PFdcrTbxo6XFLZnl0XAgZUmYLI0TsqGP3B20Tt4PHv2B/PWGfGgiJVtPEi7hsljUKrA82Aa4AHbuOx56OrPAjPnS+XlDHk8hRLP6RtK1ZrsAeO/DHrZHDiFMjUJXx5MKFnldDtP3csoAHcG/jvz2J6CVqkHr12hXkwscIslRQK4VDHLFyB7E0O1g2fz7njrQuDiGFZdvnBQX9MIARbULZYer7gK/+etjSO2n/SJLGpYl4pGFlLC8qffjdxxY5sdX5UuRjyY6nKFnHVVV6bykILEMRwQDuN8gkVdi+ma/QJZyYW0c/S42SmOSs6MUHG7i+RxdbifbrltLiaG4ceIqtbx5dtH8dx73xR+PkDopjZ82DPQeSRI2IDhWbeCooseaFqoB9gDXz12M7B+txZsaJ4YpolEjbWbkek8LdepVvt2B9761foOqsDSaQsRBaKNQx/8AWhMYA4Fc12vuTX/OmbSf/LxliRmcK360GzcS3FEij3H4789rM5GRi5rx4uo5iQbYhNVFtxsjaaN0Apr24PeqAtsl83NMBmnUEMxZwXcBQW4+2uxFd+3N9ag1ZB4eklwPObDxomjRmbztqKRzbcqK9vxwb6xjSlaORwmI3lt5cnlgMADwGJ/J+D7dx0QXUI2dVnzp1xvLAm3Mz+T3BtQbJoj3rk/FDQ4GVmTYMciE48Cny4VAFijfDU55b3NGh3HBv6Mo1sELgYzStGq4iFLDIcbdRA/AN8iv69RtPwFkAdMZ1dyI2XHNOB2pRybJoniv9vZDh/RxiIyDKlZiy7htZdoYAAC91t7ngd+/RzI1TGkxYsHDjoxLEGMaXvYckDiv8Jv9uO/QyZwoFDR8GV/JixcSXJkLFDGCEIUtuquK4+f/AIHo0PBGNO+QginiUu8XlXs7UCKJFknvXH7UfMeZZ8iGCObdjhwXkVjtNllaue5sgf69a558jIycrFbLf6MOskl7kaauCR7kDbQsEEjtY6ybv8M40A48LT5NoJ2Pa3GYAWo1yOBfx3/06LZHhryI1qJgPcGBPXz3BIHzQ73RPbq+bzhHPDOgCwIjuXZSY99KrIeT7f0s9V6hFDivizHT3aQgWGSt/sVv9h7E0OTW3rW2BqmDpdOxIJWhcxNKUJCLGoN1Y7g37D9z1jjiwJI3Kvjq4Pp3RgBv5kfF/wD7jotklTnNPigo6ALUSqVVivO4e5qxyOwvkkg9xS4umpCzg5dFuIwJFT0kx7QK3KT3+ePYda2N1S2D5cPGiKf9XAiPbIHxgLUE8mrrsTz1H0vEeIukkNrQAEA5JIA71wbX+v46sii8uOYzTb8do22zIT6WsOAPYE7efx79q7xhEMx2ylaWdGEhmMih0NbjyzVyGNnjhTZ5ro70K1SMY03Bc/pTwPYtW8iuARd3zwD264Gkp5qBnxlUqCr+VYa+38PuOb7V0UfToxqGFI8kLI8ibs1CdrU3qLK32jbXcUODe3q3UMHBxdUjT1T48kgQztCHUdiOCSAQp4AHFEdPGNurH44Ke3QreIdOWNoW34xV9xUoK+Pagf8ATqdW659PvjZIqBLAeZIgYrxtJAa7I+ee3U6eqxY74I380adN3SRxzRGN4p9kdu28oWAVq9NLyfZSVr3sE6cvUTFK+mJtjgWGWFjKolZeysUNDcTtWvY1f56zQ6lqaabp2HDapjSRKUjlHmFTW4FdvCm7JNj8duvIM6TUYE0vLxRi50McojdVCFmegVdQtuCBwBxyD2BqTRNNNUy/EZ9Uw5tNbLbHmlceVE6ARyPx6DIaAclfRfeq7VXM0WRj7RqylhM7K0MtI29AfSdwBNHkk3V8WWI62ppMmLpeRkfRedNjSrEceYMY0VlF7rAJJ3AfFL2JJPQdwZpXTOmdRPsZst4yQGpgVUA7gOQASCfTzVEdLSD2VUW48s8yokWTGiWp9RA2gKNzNwe+3uPg0PYnsXTzNo+FFuebJmk86VdxswcBQUNVySbHbkWebF4YfJyEkiiEcBl2CNLb0EbgQSSF4LHvu78kDrvz8xNUGRm6jKJZ4pEaeCohER6UAKigSQh3D/EbqusmryZ3RxiZSIJMiPI8lHgmjjRZCA7UNq8mxVAA9ve6PFkC5ObqmLDLBLi+cCzGJjUh5bdS3RIHFkchj79VZumYDNAUiyPKf9GZoJXZVdBucqNu/jnnkGzxx1Ukcmmxg4O5Hhk2NJt8uRyLZWtuSCN1VQquflqwC6dmnOVcWYmNwSwVSg2qY2X0823sR2rm6BrnqrFhWeRYxiKvmpGUlHpR7bg7CPcAHjgigeOevDkrNp2TNlU5kh83cojSSVd33AfcbJJs7jbjk9FfCOj4IzQdU3vI77hF6iyxlSwaVewZjVKb4U/d0EnZnK1bO9QycbG0zUMfHkEglYCSTkiJiVJJAoWNwFCqB57dD/OyIA0kMm6bPuOV4YjuSMtukr08mqJ7N3HYg9ZfE2Ok2p6lJiFjh42QqozglkT7TyAAAzXwfgcc9ZDhZBx1jjkkkAQ+gyBaJ+xlUjdVAg9zfN11nSYUnLAaORiNFk+VpzzZMqEpvmIaKrpDVjggjnvVdzQsxZtVnxjh4o2Y+cxmlgkVUDFdo3AgVfHa+9cd7waSvnZj/WOZZJBJ5st1HETCW+7+I2tnjnnuexHCeXTtUifG80RvGZ386UBKKmz3UcHtQoeYTxYoPVmpLRMebShiRKReVEQ8n042qQGYeplNEcimIB7i+1e5MmHHNJHib4BuAKEOC0VAMLsj1EcV7q1+3WRMcazlq8TkIGMZdtyF423H8buRuHsN3b+E6crAMKSZsW9W4jniCtuILOELAiiAEsd+1UCOQ3SuivFx/wBW03koTVvqIZ8t2dlyZXmaJZtyq1g7b4II3Ajg8X+T0XXxEMSMTY8PmzwxSQxWpJkNJTc2260Y18AA810AyJ5IIESUZTRkK0chYANa8ENZFnnddCx8X1xI8C4aLFlZGMQfLQ5MiM27aCbAr0+tv4rG6iD7lbwSkvDNMGm5FYGHkEYzyjdHIDuLDZbiiKFsDV/P4FbNYxH0vIfCxpGmEyxtUs1ubUGmIWhypH8INn8nqvVtQlj1vFSDyyyQRtIwlDeVK5LNtrihQoE/Pv0XgfM0BJNSaZciLOjAaVK4JU1agg9+N1C7HYDo1bFzsXfNlaTHQyrwm2VVdgVcAL9pKkkbOwHHFG+2jTslFfNkkwptQxoolWUTbol8y7reP8PzxQBPsOuhiTRafkvqGKF+tpsctbqzoPSQSTd3xZ5Ju+bIzPzGbJjxM7NSOVclaVYgzG+RQ2KCp3FiD8VZvgId+Ub9YzHzHclQE85cZYnh3eXuXsLo8KQCbF9/2NahoOXhaIRJ+qFZjkLuHoXcbYH3pCb4qh2N9L+saUmNqi488ceVFKqS+TCCpAAraDz3Kmh2Hb5v6DrGdi5+jZMOPlRx5RxxIu6RVYN93PuDYI7d/brU0J2apnzbXdKyIMfFmWby45mcoIAWsUpsi6HLHsSOp1V4pzdRePAwpcmR2xIyDHHjR1FuCkAkcXt28e347dTqlIncgt4GMU5WDTogcnyiJHljDFgADtNhuavtXY9DNXmTAydWw0kRDJkOZ1a1jBVy22xZ5BoVtri679CCshzIZsIQTokcXErb28xQo2KQARYPvx39h0d1XC+ogxMj+755oRjsigMAysGFmQijVAi9x4HfoLQ7+Vo5x8yXExp8T6zI+nkaOV8iVBtlKqPUgoFtpFgdqNe4uQaNlsuNLDIuJNGf1j6vMLGt6kfHFCufzzxnzNTiGlYEJxceBlxGkh2zWwq6ajyJAwPB+4E0eei+FkZORiK2JFhhCCOAVUEHsF4I4AFcV+99U9LGLn74tr8JerlOHHcGk/0uwPDAi0rInfIZZCxrywKu6qj2UqaIWiebJ6w52h6pqORkzDKil3HzfI3BFLWDwppa9PzRu+OmLdqQhARcVtPYoZXF71Y7N/cjjcTRFmh2PWaDUcXD2nLkjj84EENIAVpjxV0ePz7fyCQlxtcnZP5Ovz8f6TU+bvBpqqz/AMAGJlZ2DKmlzPDGy5sMsspAdk3KC202RtpQL54bvVjpzfGZFSOaMyJRJaWMc/F1x/2/HSb4hzsczSjDXMbOyCn6bLuUqBtKEg3ZLE8nggDgnohoGl6pHgQ6rpiYKplExRRTO9yH4o2ALXsa7fHT8M6erOjkSlFK6YF1DTh/fwxcQxYiGKozJEGVBag33LDvVcigAPc7cmOTFxsnIycyIzx20RxlYLkAnupK8ULZa+SL562ZejNM75OsQJBOqu0xxskN6OKBAN1wCfUKPsb6BZWrZTtHjzxywyoDAEVlUSuSoAsjigeRdc37czmvdoaHx2e7vNjYpKrCfaHknBRXLJZYDdRBvbZAq7HJI6Iyw4A02dZ8+NdkImmdoXLCQ8bQG+6yQAbAIFUbbrNmamJFjlzMZUyMnFdJ5IwlNtsWdtFeQDfwRXIHVGYfKwNL/uxoY5pIw77BvWRgxb1jmgqbWohe5Nc9JWA9ndGDHcvj/SyzFArmUyBNsi0NrAJYG2gtewqr+Nccxkl83BjVciWOVYtrFwVZgDVA0eTat7MK572vqudqDS6eZC3lyjzEjFLOQS3meoGiC267F3zfXWPvxsXKz4s2CITlceOOdFtwEI3c+pKsEUp5A7cUcBUG1aQbxNOeDEjyMZJiE3qsaoVViWI4Y8USbA7c8lavoTjY82bi5QwcOJM10DsrRhdthiAAeRutVHsNwANKSDPhvUtSbCeDIijyokMDDz42lWJje6gCOQdh5sHuO/VPiI5OFqDZZxYlhOOrybkCeWw9IKgdiWIA4AG6yCLIZuXT2iKu2dg4kAq2Mk8M0kSwnzEC+YqsqSkkklWPuTwK9r4dF0DTJtJhklwwqCNcwLHIwBl2A7hzQ54JHz36S8Nc+HWPqHngGNj5BlmXzCfMST7DQHqAZTdDj34o9Godb1GfNgU4+NaxPD5EkgjjNtxXI7BQe/sw/HSqSTyFqT0YPFROzEWJvLfNhdpPKhHAUmq5JDE1dDn8XXTt4lLafoePNhYJmKSRDIjigVmeNaeQkVXBUE9IPi2SHK8zHxposXJ07zAmNCjEbaFsZNxFjmhQ9+T0yaJ4gXH8MGeXMjcwxuf15Rv3eWAwBZvkgA81u6pFpCyTaX2D/E/iWPL8iOWPfGbl8kFhKgAIU8n5PIoEURzyehmLDDqDrNKiyrklZmhhNSXsA+47q9VkgDmhfcDrvFz8KXxFNq8eASsvpyVy8fesaNx5htq3V3riiT89DNa0ySLVZcfDeEjHhWLzVXaZie17ibb/ADc+4se0nbeymlVBRdTefW8VZ84yz+ZEIpQVZStAsTQHO5hd1xde3TTqfhPUNVmwtRxminh8oM+JK+0MfVzVD2I/iHaq738+kljGTGVxQ8mPEzeSD6o2BYtusUCpu644X823af8A2gZ2nZum4s3kvjZUSllyYmjljcn25oo3cH4b/KbdVpk5p7QH8QeHNVw0x0m02WBQ0gjUSwlVTilAF1Vkn29XHbqdH/GWuZ2S2P5+NDEyySgKZQxItRdGqBo0LP5rqdMutAuQlPBh6Y2napkw4ubGx2HEaZi97fvYjiqBNWaJF9+uMvKnw3jigG9JCp8gTVGpoe3Iom+1cj+fRzwPDp02dLok3/VL9KsoCS+Ur8LYYKSSVs9+f+PoWn6Lp+nwsmJp2FisW+4RgkjjuTz7f7dBQbyPKUVhHxzSfqcjJgibFyBirEIMrycXzGaAEWOAbPA9VX0V0zVw+R/d2m4hnIJKvJloFKgkbvMehyartdjr64HAbjIbYjBhGhBUV7ce3f8Ar+3XyPXtG8ubM03S9PyjFhSK8pgDEuGYL6ufz2/b89OuWXC7iyMuOPMus1gK4/iaSTTPIOlZMEYmKSzzH0WOaWgS103Yew5+MePrk8OW76dLGGkxGlilYhbUAlrBIJ78D5HXq+bqeVIZ0zYHgfbGuQQDjRUFZTuPuaK2TyK56Xhh5eBl4y5SSn6gyv8AUxS+aDEQq0rL8WQ1DsepLkbUorUnb/0qvTxg1KtKgnkNPkZ0zYuLJII1L1tBeM0W4N7CPxza3z2PTzpua2RpGny4UHnwx3kAxwlgJTIQQdtAAA3tr2/HCDnRwpiQyY+ZPTqpkWNWRPSP4SAeTdXXcWau+jn9nmq4EOn6zp+qbsfGmHnY8JDbgB96x/xWV2Hg2efi+tx4dh5JWqDep5iZCTJNkRLkSKLhAYVI0bUALo3YoN359r6+faji4qYKeYZMnWlyQkuO6nzt3+EermjQ5Xij15hZWr5+LnDFgy86BpQ0Ujb5RSliEv2YBu4PHbsei+Lo+XmkPqeLIJI4VijjZgGmBAreAbtF3c3Zpfjl5ztggqQNzMaPxBmPkRzZhOxIpvMhNidrLC6G0br4IP8ApfXM+QMVHxXkWRMRVDoJL82qRgSQCCQaK/AI6zSzqsq6fgSTKJXkSdpiFIphVseAQoW6IHbrVk5eLIj5ixYn6EUbwJlfpyBlJAAZa8z7Qa+GI4sdJt0x6aj2PZcqV8OACKLEYlo5GkQ740BNKGJsrTBeOeADW0E+6STm4ixpHbzTrCPUCSkhUAENQ7qOaoHqrQcLW9ZmijXFyDhAuxmaIIhLAgtbd/fgd+BXHRXwb5TPDDhafJPLFkvGzOATHG5XllrhQe5JsdxVUdSbFc200ngYpNS1Pw/FPmPpGNjvkT7LmCqZCR33oRYoA9x9vuewPWNTk8UuJJFx1XFx1mVXAUjzUU7fz91gk3Y6Ia/pWfBo640+DD+oUDbZFZAwV7IINj5vivigR0kf3ky4q4/0/wCrHHDc8Y9cTLwCD2A5rj/fppJ1SE42m7GF9V8rM1FAY5VQhgrMTtA44/yiyRd1dcHr3w3o2bnNBlLlNE8ru7HIpvNj7Bl43Ed7JABqhxZIvBy54oRCmKVxXDs8kslLMwU3bfPoFf8AA6c9N1abVtGwc/ERMaSFGxt4kVFjALUPVwDRArk89LFIeV0mBcfHg0vUSYstEIQJk5Jem8xjywBP3GzwKFX1bosyTY+eYI44YdodDHX6pRwruCoApvMXgf4RY7dBNc1WJdQmgjxNNLNktJ5scKu7GgCu48c12Fj1Me9dZ8HWclvEMGRjmKAyuIp6i/RewN36YWvVto0Pg8c9DpYe+FgL6xlZUms4ceOXLSRmJlDcyqCTXP4JH7Cuhq44llSXMilxcOdHMUuwBIGQ2T/DuICkAHnkjk89GczTsrUzlYeNGk2eiCTFaJQhcobAXgEEgvxxyq/g9daDr0ObhmDUcjHxMnDjCSK+nuzUCAXNMOeeQQKJvrcMLQeblTlhaBGAMieBpYsgQRtHIZZJEZvMUCiQ5+5b2rz2od+3Ugz55cadpFlSLGki4TewCJyQ9/wkncLDUboCietWsS6lHAuMJIjiTxgKI3BULSvVXak8Hj/CehPijR9W0x8SKacyYEsQOHMv/lyo1HZxxuurH8+1HrK22ZuKivsO63nDNjhdcmcOXZpHSYAOxVLO3cK/pXU6WsiLfHHi5MkB+lLIjhR6hdmjZsWTXU6ZEnVhjweMDSsrQ8syNBkvKy5NN6QpUryP8wN/iuvp2Tr+k4TKmRnYaOQSA0wYn80tmvz+OvicT4Zy5gwU4gg4UxhSDwRfz7/P+1Oms7NUwsGTAFMMdoRkFOTGy2zEXQ9wP3ri+ipUjNXocsnxVhwQySIJZ/KYqUgQeojuFLsASOeO/wAX18+1TxFj63mZOZp0h02Ro1jk+oIO9gQRZBAFhfzXPV2kS4WVi5MMizZESKWSKDgSXsobe/Yua9ytGwa6Ttb004c88haOLHkHnYn+dd+0j2IIINg9qrpVJcntY7X88pYC+iazAzyw+Ip8mbHal3xNTKv8Vek++329u/br3UpIxly5Ecs+XpceVvhU8lnq6LAcdjzQsAGjRoNjJuSKFy2x2BLt6fge/t3/AHvrrLzpMTClwYZCrNMoZUsB1UNRPzybF/8AJ6KiloEptpZG7wbqebFpsj4+fPGs20/p2xQ7q29xxuYUO3Pt1o8RibUxpa5OTkLmPdZUzblRByx7biNrE/N/t0jaXqmoaLO82CFQT/bBLGJFfnuFIo8jgj9umuPXM+bVXx5ysAjVTEiYWwkMVDEgAdrv27fnnNULHOx1iWIaakOPFC8TvuU4+PujKj0g0COaHPxz1bjkJkM5QHbHuPpQH3Ja9xb2o/16E6PHJH4fx4Z8fECB5C+6bYo/UcWKINfH8vfqwaxhRebjx5ulF2RgYoZN7NwSwCg/6fkjj3lTK+Bcg1HEgnwzkxQyZhyzM8rkbdxoHchBDDbx3Hcdz0Q1J52ydPzJkxofJl/UEMVKAyWPuPe1ZTz7/mulXNfEEH90LMjY3mCRJ5ABJExVVI72e3btz+B19Bxzg6noAzI5MODfCBPMVIKuQLBPH8QPY8/Pt1VVTEmmmivDy8zRog8ifU4t7o7JkVbJtVcGyOwsgXfc8npTKSaVrbth5TRS58148iSq4hJIYW/cgKew71x11oZwteycbBlypcL6dB9XOP1EdQQoVVvtfF/HP79+GMzA0/xLqmj5+TG2noznz8eMSIWTjcim1q/ULBqv3uUYuNtDSaxRr8T5eemCuNLqw1KOExz/AFBj2O4cutXztAHyebFcmurdB8P42pQ6ouRm4MBWR5P7vySWkKKPvR7B21ZDC+R7c9BfF8OS+fn6tFledjZRCmRYyqyqyqVcoRwOQOOxAq+vcfVsPT9b03KjgmzNOTGaPE+oj2H1Rsj/AIenZ/6V+enSsF0sGvwzPofmZWFnxv8ASJE8cflSfq7XtSSaolQbAod/euRWnSvBltHnw+fjln/6IOGXzG28ECqal7D4FHq7U3wDMxjSOOFjbbIwWRKWlRueCbvueOODXQzPww+bOcZkjUKGSMsELtz/AMAkmquu19ZZQ0m7NOBoZDxSTZL4Uxdy2+iEQBdhqwd5JYUa+0n8HTkeGNUwYsaU4zZaZTt5RgQsGqj7Dswa+3z7g9OUc+itpMa4mTIuThY6ETTKJCYww3EEcUb5qjRB/PWeeSZsaNHg1PNllViHCbCB32n7q4218A9c0/VuLar8D0+hRg1nK0bXsPOgyH8uNwGpaMVsQUYEd+Bfa+juV/aGdQ1Z9Rh0/Bw5GVU3ld0koF3ub39qsfHfv0J17UMnTdU17DxYsZvqpSQJVBYo9OQORzRA29+TQvq3w5r+BpWkPAYfKTKLbqHmFRuJ2ixZAHF83+/bojOoKUfJOS7cjcthXGy4dRfG06B5U3kyZOI8QAJAVt3qPF03ANmz2ojogmvQaTqZ0WTGGbpRYPLCzb9rfduQ/wADjk1QA23xd9BtFxsOLEfU8gy7fPYY+UysiTLtoBnIoj1EUCD6W/kG1LBjj1PTzgpNKuQ28CQrIVIILE7V+OSCOOT+OjGSung0orraMfisnJ1SeSJQsYmkVXKtvlAIp2+SRXsPzZvqdb/7QMXFY6fk+HsDIiglV/MQsWTcCBak0f3Ha+3U6tHrROTaeTjHx8aXWMI48P0uJMqtJ98iPtFtYNnniwe1+w66zs3Oyp8fHwZch8inSWL0qVNkrsqqsVx/Loj4Vw11Pw62PNuAJJWQctd1x7393HvyPfocmnZEQ35mdAkqqyxxo3qTnvwPtILHjk8dQTuWRuOadr6CvgXR8rInx451GMuUkg8xrZ6Q8ll+bJr5/wB/fG8WZojxxuw89XLRSKBRQA+pbHaq/brVoWt5mlaji52UYpsBxKgQExhALAJJvuT+TfxfW/x34kOToy4p0/G8jIYrul3SlOPuQ2Np7cgdc8o8b5U5fKztXLyx4JRj8aEObT/KeKDMyJDnZCB2j3KojDC13ux70QT8WOb46GPAWABSyK5v/n46YtR1rF1Dy55dMRs9YljaZpSUYqAAxjqiaHzXzY46GYsEk80UUCb5JHCqo7kk9uuw8vzg26ZPk6drGn4EskU6QtviEZDIAVLcN7/d37dOPhfDbH8RedvLA4DB2jkD7GMinaOwqgK5556WvEeJjYUsWQMre8RZdmzhdwYqRze0txXcf161/wBnGdGNTy/r8g+UcfatPsUWwJ9+5CBfnn8dIkpZOyU38foel+giyBCcgCVTuCsRf2sO26+xPH4H8sPi9VwfDr5Rklkx90JMkTCNwpdfe7F7SL/fofqD5basZEeKeWN1sRyqglHpL2tkkGiKPHz1q17UIo/AsYzmx58lYYN8bz7qlAbuUNkgn5+LPSRjG7DNSjQp50unaj5DzZIhxYGV8WKNFsAUSpXmgeRyTzRPBs5c3XMDITUqifGlnjAEZIouHB3FQKFAfz3N+3S25jOWrYxMb8LtZvcD7hQFf9+tGQdNl0yCWQSJlKp3PHGPWxY3u5HAFc1fNe3VVBC3J3Rr8NR4KzLkZck6tHI26JIy4PptRYrknsPcjoZlu+UTmY+OqrDSSOiBaJPBI/8A3brZoUqGeKPInZokffGAdtkV3JPHb+dDov8A3lp0cWTj5sUGTLkkNJJJAC6tQFqeyn8ijfv1nh2KsxoxaIkWpNOM76iWDFw3cr5wHc9rP+ZmauSeevF+rwcfBO5Qh/VgQ0SgVvS1e1m6+eesemyyabmSRxjewba1sVWQA+kEfBIB/Y9THxTk6qiP5mNBuBmkdWKxKTW4/AJNf/PRlHywRlSpbDeP4eztUz9NxWKmPVS7idFYiHvuJXjtwePmu/WPU9OytLzs3RNRVRmpLHvcNuIQWdynjja3vXf+Q06Vm5uj65p0zJJGImAh3yEwsrGiQTxXqPIPv01+M8BdUy4czy6zchVgUxSIyMBZJL+9ew4NV0G1GKGgm5ALD1zE03xEskDu+KY5P02YllO0kgE9rofv0Z07xbnaimP5kJkjk3hxYZotppt+08CjxYBJB46QcoYcay4eQZYciCT0KEU23YqXJ9KgD89+mfwnjCbQNRz0y5cdfshhjjUjcossVJFknaByasmq7c3JwccottbKOTUkjzxDHj67rXlplR45EAVXKm2kvhWHcUQPawB/Me6R4ez8bXGl1nSkmwkqRIZP1klLcLto+qzZ9uxB7V1TGMrV44JIMKZ9SxYWdpY0IJGzkvQ7XQ7+54ro7pedi5+i400uVIi/TAAB+zAUxb5HcGh7d/boqL4eNR+sGbU5uirxDmSYs0X0+PjHTGZPpcaJC8TSjcrIjAbQVYnjn7hQAHV/h3U9InwMrEyMhcZ1d5DIOInNgCv4gASQP617ADrUcupYSY+jQBokCqcWBi4YqPSwX2NAix3s9BMGYDNMsUbPHHIsm3ZdAMLLV7ciz+R89dEa5Ffkg4uD6+Bn1nPXJWIxZNLvdnkALB3NXRPsAFFdTpU8RZv12VHlJm08qAuhJpSABx+KHY/H8up0FHBRtJ1Qw+C3m06eXDyH+xVIRmvbfNjnsbB/p1t8X6ZBPjyZkdrOFu/4e/IIr8jm+AfcLwpYmrSwajI0TjI9IBO0jcoqq+P/AKPTTqerjFhWHLxZAsyko4IO1q7Mp52kGj8gnjqUk1K0cvLBwn3jlATA8zTfEONjTZOPCIUKF5ovNhoxs1yL/EPVz8d/bpyx8PTc+LcNN8N50Jc3kR60+MHcgFqjN7e/YcDpXwfpIJoNYjz5YcgTrtZBvMUFU1qeG+6iCOdo+ejUfiTFlnkxJcqLXpI8eU4sEumxQY/msBzz6iRXwPi+rxaaso23o3T6Jo68DQ9AA7bV8TEOf2vj+vS34g0zC0FoXfG1XGkmDeXi5IjdGFfck6GnAscVfP8AXrK8VvDgyfS6bovmu2x4W0VAwFfNle/A4J4B6Vs7NmzswS5OFBjbRzFjxLCCe97fbuO3eh0XTQEqdhKYI+lkzKCnZYbsoCbFH/Tt1o8K6iYcY6ZNCEiEpYvS2+7grY/BHufft1xp+gZmpaWZn1DDiWQVFExYkm65oUvY/PWDw9aeI8DFjx1emCZCnmyAd54+Bdf+0dL/ADpMu+Zz6p+D6BJoeoakySqAkmFMsscpIiWbtfzttQffvfS94gjTH0ibTsdIJc3IyPqJFxUZl3E220HmgKHPW7WvF2dhyZWAcdo8RV8tZUf1q3HIPb37ewI56F+DsuXB1iTXIclD9FHt3TpdlzQ4u77nj49h1OKpWZpyZxpWoYWHoiYc0amRpHbIjZV2yc8DkWDVc+3cc9A4/qIcZVjY+dI5TytvDJ/7vfm7B/fp68XT654u0rG1EaOodJVWLIjh2+crggEliSFDLxZrmx7dAp8LHgdo0x5RkB7JlcnYw9hRqrHfn2r26sq+ybbWDBpuEfOGBPkjEmYFir8KRRI7ex7gj/thzMfMgXzjgTIjMVSQxkBufY1R7jojqWa+TBiyOiPNjt+mrrYAvkftY6afE+bphwccx4aZ0vlCMKd25yQBwFPHt2/A+Ok0x0u0QBpcUOE+DlZcY8+LIWWbzQChVjSg9x7X2si+9dbdUyIYTm5GNOuRHlQu7QSAFlG4kiuKBBBA+B811TieHZ558DSsHUsXKmWJ5slS+yPGe+V3H7yL52g83/LNr+lZ3hrKiiyRAY5gSkkEm5JB+/B9xwR8dK95CpKvabn1rCzfBOkYMJiOfp8wfb5dBSGY8sfZhX9B12+PPm5uLklMeMk7biFEX2cngGxdNXuPk9V4WmnUNMTH0mFFgCRjMZXqn9ZV27XwD8kV+emGHR8fARsHJ1EiZIAcWaJQwCqCG3KfusE0Pzx0s5LQ0YuObBXiPT9Pyl0zGyBkNNDIWkbdzIrDngA7fUEANe5H7KM6yadIYInjH6pDorEFjdVz9vav5nt0dEWfBDLrAdiVLqZFYnch4LNxRH+xAI7X0Kz3WQw6jkxCOQSeXvH/AKh23f7ihz+fx03EqjsXk3oYTE+kZWFn6OzOzxFZopJASSVB9NgULB4/y/kdeeCdb0TGwJsXVY4SW3RKZWZNwJBPN1wRzx7/AMul7AbIlmaeBWljxIDJIikARxrwSeR7cX3NgDnojmZ+Nm5mPp+NkeTHIChRI/MWPgkdqJJ/r+em6ussHZXaRt8NY+NJ4s1HGwckw4UCP61VX5tQO5IIvjkngfJ6C6Zpsuqa1BFjI0aSufqxv2oiD7iWPYEXwe57X26JeE48fMmj0HAw9mW2X5k2azhZpEB27VQikrduIs9iearrb43GiaVm5GkaImQkaAJJPG/paUD13f3fwg0RzfwL1OLsZdXBW8i3440l9I1cwZcMUatZhaKtrpfHI4Ncj54/bqdU6pqBy/Jin3VjL5aiYkt7Wff/ALV1OnjHBGUsliaY8GitlySPHlJIQ8UqhSqFfSaPqsmu/cEdDPqsmPLR8ppGEpDOHPMl9z+/WjOxIsXFWeHIMwcbdrRkBiAC1H8WOeqxn4DYKpLhtJkhdokMxVBxW6h3I4r2+b6CyaSWmdZ+ZlZEjyPJJFDLZRdpUV7fvx789fQ8rwxpC6TPrGPqkWRmCG8iGyF5AJ2kGwSvYmrDH36Tp0hyIYIct3jkCLsROVSwK4J7+xAr36OZfh559dwsXMygskilRFvAd9rFSQardtQEKfcgfPSrQ1KOhTTJiijy/KkL+Yuxf0xQs/78d+iPhzRczWYJcagsO5W852AVTRoAke5q+a456B5WLNj5MyKJJIoJGUOV2k0SLr27dvbo3B4ozX0+CF8x2bHQKgmIKgDgAHv2AHv/AKdFqlgKbbyNelQwIoi1RJMaLEQIY3J2qy0rMedzHtx6V57mqITWtBX++3zNPyFk0/KZUWaEKmx2NMjrfp+T7c380Vkil1OJZIo1nRNLSSd/O2+RtsWxJ47AV3IT4HWLw/iT5Om5keJmoU+pt5Q2wPGqGym4rfJ/p/Tqb5JRQ3SLZamJ/wBK8uqRK2OIuZnTc0sYFJtIscgby189geAAAMePhNNiw5Hn4mUUttlOVv7exojnle9/y6ZNI0TNz2EubkSR4+nlo5SswCPGotdpo2th/wCo7X0COdhxTrNHhxwlZA6r6iFNHg2bvnuKv8H7X43bYk0k7Qa1HxJm4py5sHVKgRf/AOWWNSWPY7QoG0e57LwTzY6VDlvqOY2ZlvsUn1BeLFcCv5d+n7H1HITGZdMwoJMdk8yTFx4yY9p+6zZ/Nsf69ulOLR8edcSfCfvKGMTgMH2nkKK5ACk839wHPTR6pYNPu3TVBCbVcObBzJmxyoyiEmkKAgsFFX7g8brFE89/aeHpMLBwyJ1MjyQbWZmA4Ptx2HP/AD8dGFm06GLDgeDDbCz02yR+WoAY8gqR9t+oA8EUPjpP09sKLPzsXOdpYoZPLjkBoBQx9u355479up4ackO7dRZtOl4s0WLkYDvC2P5ZEt0GN+m3ugxbtVfaeOON3iyCsTHzs94ZH3vEyLKTGpvnabpubBIv7ffv0rZ04P6UUzSRpNS88N3AYDt/3691CKOLUJEzw7ZMR2MpYUSPbplDTbBKVaH3wNpf12mO/wDfQxcVshXMMEQeQsoHEhNUBXbse/aug3iX6jDy5cf6iOVoWEUhiXYjs1kj2sC+eOST7V1j0jPw8TCQ5EjKhlbZHjErMRS3RBFLZPc97/kL1XOEmfLMYSuNOys0CyEnYKFbzzfH3fPWq3bBdKk9hXMziDBNjaVLBiHZ+jIWMDEewNAsp77Sfc9x0eyM/T87TUwMifHTFyEVlk9A8t6vsOVYexN3zdWR16mXNkeaMFmkldS4iG8Nwd24gngVyb4H46Rc1frsmDJWFt2S1MsY5JvuO/Ne3SJd39FJvqs5GfRNDkycLM0qTNjwzJOTmZMqcLDHRSuRe52Bq/bvx1zjaRN4RxdX1LIMGQUAxcaSNgVbfVuL55Wx7n7h+es2JjapNkCJJGeMRlgBLblVHYd/YDp403Tpo9HO8GVoSsrRyHeCRZ9PzXH7m6quW5OWEYpPZKPHJyvwLWh4HiLHx8nXtMiixMiZPLXGC/rSLRtlH8J5HFWfb2sXj4E0sGDq+dFJ9LLJ5cIAIWt1epv4bN9/z/JjytVyJ8kyNMbhH6aoVPut8E3fB+eD7dKGRrGpvgPiu8Bjdm8ySOtzAtuoke11/Ku3SxnKSov/ACz2eSvXNIKtHk4q5PlTs5VZV5FVzZNkG+O/Fcnv1Opq2otlxwO8cUr25LCqHYVz+xP8+p10JYOaXJC9Ax9QmkkRmWMCBNkaAelQKHb+ZP789YlILhiosn89TqdZC+BiwqmwMLMmXfOudEgZiSNl/bV1X+v56P8AinO8zXhljGhjmizVlVo9w9TupN+rnkf6/tU6nS+B3sUZsqTI12YygFZMliy80bbt1t1KOHGzWEMEahHCqOTwVB9z1Op1ghCDWZ4vC+rIkcIM4SNmprC7qoc/Dt/XoKNXyYJ8V8dUi8pPLULuI+/k0SeTXPU6nS1gC+RNW1DJnlMbyEI8rSMq8BnNeoj556x40v8A4hCjIrR+agZGJpxYsHm/x1Op08VgWexy8U63lTZuRCixwQpGrCOHcqlqvcRfJ7AewAoAc9JsmdO4UlqI7EWKsG+p1OqJe1it5Q46NlhdIw5Pp4TMq0JvUHr4sHtQA/bpS1DVMzLzppJ5mZpWKyc1uXfYU/gECvjqdTqaCylJPJBKopst91mqPt1JcqXUsybJyTcklu1E/wAh+3U6nW8hei/Hbzhclkxxek7iPf8A+z/XrdqsUMEGm5WPCsUjx7npmIJq/cnqdTreQ+GWxavkxaWuFEI0ikZpJSF9UtMaDHuVFXXzZ65g1bLhlRYH8pC7HahIFlWv3/n1Op0y2Tk3SGbwdqAxEfIiwsXzJFCksGNKTW0ert/qfe+qY9ZmytaaLLhinhWwsbPIFB/xelhZ/e+p1Ooc6Votwt5F3JyGXKnSNVSMSyBUW6UXxVm+L+fbm+tPgiWI+I/Mmw8bIVEkKxTIWQHsOL9r6nU6KRW3QweLzg5mRDM2kYMUhsMYBJGG4WrAav8ATqdTqdMtEKP/2Q=="/>
          <p:cNvSpPr>
            <a:spLocks noChangeAspect="1" noChangeArrowheads="1"/>
          </p:cNvSpPr>
          <p:nvPr/>
        </p:nvSpPr>
        <p:spPr bwMode="auto">
          <a:xfrm>
            <a:off x="134938" y="-538163"/>
            <a:ext cx="16383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112369"/>
            <a:ext cx="8534400" cy="4886794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marL="800100" lvl="1" indent="-342900" algn="r" rtl="1">
              <a:buFont typeface="Wingdings" panose="05000000000000000000" pitchFamily="2" charset="2"/>
              <a:buChar char="v"/>
              <a:defRPr/>
            </a:pPr>
            <a:r>
              <a:rPr lang="he-IL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עוד מחלף 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ועוד הרחבת כביש 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לא יועילו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, 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הגודש רק יחמיר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. מה עושים?</a:t>
            </a:r>
          </a:p>
          <a:p>
            <a:pPr marL="800100" lvl="1" indent="-342900" algn="r" rtl="1">
              <a:buFont typeface="Wingdings" panose="05000000000000000000" pitchFamily="2" charset="2"/>
              <a:buChar char="v"/>
              <a:defRPr/>
            </a:pPr>
            <a:endParaRPr lang="he-IL" b="0" dirty="0" smtClean="0">
              <a:solidFill>
                <a:srgbClr val="4F81BD">
                  <a:lumMod val="75000"/>
                </a:srgbClr>
              </a:solidFill>
              <a:cs typeface="Tahoma" panose="020B0604030504040204" pitchFamily="34" charset="0"/>
            </a:endParaRPr>
          </a:p>
          <a:p>
            <a:pPr marL="914400" lvl="1" indent="-457200" algn="r" rtl="1">
              <a:buFont typeface="+mj-lt"/>
              <a:buAutoNum type="arabicPeriod"/>
              <a:defRPr/>
            </a:pP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מחוללים שינוי </a:t>
            </a:r>
            <a:r>
              <a:rPr lang="he-IL" sz="220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התנהגותי 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ע"י תמריצים וטכנולוגיה, כך שיסעו 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פחות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 רכבים עם 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נוסע יחיד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, יותר ב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נסיעות שיתופיות: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 </a:t>
            </a:r>
            <a:endParaRPr lang="he-IL" b="0" dirty="0">
              <a:solidFill>
                <a:srgbClr val="4F81BD">
                  <a:lumMod val="75000"/>
                </a:srgbClr>
              </a:solidFill>
              <a:cs typeface="Tahoma" panose="020B0604030504040204" pitchFamily="34" charset="0"/>
            </a:endParaRPr>
          </a:p>
          <a:p>
            <a:pPr marL="1371600" lvl="2" indent="-457200" algn="r" rtl="1">
              <a:buFont typeface="Wingdings" panose="05000000000000000000" pitchFamily="2" charset="2"/>
              <a:buChar char="§"/>
              <a:defRPr/>
            </a:pP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ביטול כל </a:t>
            </a:r>
            <a:r>
              <a:rPr lang="he-IL" dirty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המסים </a:t>
            </a:r>
            <a:r>
              <a:rPr lang="he-IL" b="0" dirty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על 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הרכב, ובמקומם </a:t>
            </a:r>
            <a:r>
              <a:rPr lang="he-IL" dirty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תשלום לק"מ </a:t>
            </a:r>
            <a:r>
              <a:rPr lang="he-IL" b="0" dirty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ע"פ </a:t>
            </a:r>
            <a:r>
              <a:rPr lang="he-IL" dirty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מסלול</a:t>
            </a:r>
            <a:r>
              <a:rPr lang="he-IL" b="0" dirty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 ו</a:t>
            </a:r>
            <a:r>
              <a:rPr lang="he-IL" dirty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שעת</a:t>
            </a:r>
            <a:r>
              <a:rPr lang="he-IL" b="0" dirty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 הנסיעה, </a:t>
            </a:r>
            <a:r>
              <a:rPr lang="he-IL" dirty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ומס' </a:t>
            </a:r>
            <a:r>
              <a:rPr lang="he-IL" b="0" dirty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הנוסעים ברכב. </a:t>
            </a:r>
            <a:endParaRPr lang="he-IL" b="0" dirty="0" smtClean="0">
              <a:solidFill>
                <a:srgbClr val="4F81BD">
                  <a:lumMod val="75000"/>
                </a:srgbClr>
              </a:solidFill>
              <a:cs typeface="Tahoma" panose="020B0604030504040204" pitchFamily="34" charset="0"/>
            </a:endParaRPr>
          </a:p>
          <a:p>
            <a:pPr marL="1371600" lvl="2" indent="-457200" algn="r" rtl="1">
              <a:buFont typeface="Wingdings" panose="05000000000000000000" pitchFamily="2" charset="2"/>
              <a:buChar char="§"/>
              <a:defRPr/>
            </a:pP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שימוש </a:t>
            </a:r>
            <a:r>
              <a:rPr lang="he-IL" b="0" dirty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בפלטפורמות 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שיתוף 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carpool </a:t>
            </a:r>
            <a:r>
              <a:rPr lang="he-IL" dirty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 </a:t>
            </a:r>
            <a:r>
              <a:rPr lang="he-IL" b="0" dirty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של 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Waze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, ו-</a:t>
            </a:r>
            <a:r>
              <a:rPr lang="en-GB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Via</a:t>
            </a:r>
            <a:endParaRPr lang="he-IL" dirty="0" smtClean="0">
              <a:solidFill>
                <a:srgbClr val="4F81BD">
                  <a:lumMod val="75000"/>
                </a:srgbClr>
              </a:solidFill>
              <a:cs typeface="Tahoma" panose="020B0604030504040204" pitchFamily="34" charset="0"/>
            </a:endParaRPr>
          </a:p>
          <a:p>
            <a:pPr marL="1371600" lvl="2" indent="-457200" algn="r" rtl="1">
              <a:buFont typeface="Wingdings" panose="05000000000000000000" pitchFamily="2" charset="2"/>
              <a:buChar char="§"/>
              <a:defRPr/>
            </a:pPr>
            <a:r>
              <a:rPr lang="he-IL" dirty="0" err="1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תימרוץ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 </a:t>
            </a:r>
            <a:r>
              <a:rPr lang="he-IL" dirty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מעסיקים 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לנסיעות שיתופיות למרכזי </a:t>
            </a:r>
            <a:r>
              <a:rPr lang="he-IL" b="0" dirty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תעסוקה גדולים.  </a:t>
            </a:r>
            <a:endParaRPr lang="he-IL" dirty="0" smtClean="0">
              <a:solidFill>
                <a:srgbClr val="4F81BD">
                  <a:lumMod val="75000"/>
                </a:srgbClr>
              </a:solidFill>
              <a:cs typeface="Tahoma" panose="020B0604030504040204" pitchFamily="34" charset="0"/>
            </a:endParaRPr>
          </a:p>
          <a:p>
            <a:pPr marL="914400" lvl="1" indent="-457200" algn="r" rtl="1">
              <a:buFont typeface="+mj-lt"/>
              <a:buAutoNum type="arabicPeriod"/>
              <a:defRPr/>
            </a:pPr>
            <a:endParaRPr lang="he-IL" b="0" dirty="0" smtClean="0">
              <a:solidFill>
                <a:srgbClr val="4F81BD">
                  <a:lumMod val="75000"/>
                </a:srgbClr>
              </a:solidFill>
              <a:cs typeface="Tahoma" panose="020B0604030504040204" pitchFamily="34" charset="0"/>
            </a:endParaRPr>
          </a:p>
          <a:p>
            <a:pPr marL="914400" lvl="1" indent="-457200" algn="r" rtl="1">
              <a:buFont typeface="+mj-lt"/>
              <a:buAutoNum type="arabicPeriod"/>
              <a:defRPr/>
            </a:pP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פיתוח </a:t>
            </a:r>
            <a:r>
              <a:rPr lang="he-IL" sz="220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תחבורה ציבורית חכמה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:</a:t>
            </a:r>
            <a:endParaRPr lang="he-IL" dirty="0">
              <a:solidFill>
                <a:srgbClr val="4F81BD">
                  <a:lumMod val="75000"/>
                </a:srgbClr>
              </a:solidFill>
              <a:cs typeface="Tahoma" panose="020B0604030504040204" pitchFamily="34" charset="0"/>
            </a:endParaRPr>
          </a:p>
          <a:p>
            <a:pPr marL="1371600" lvl="2" indent="-457200" algn="just" rt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e-IL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קווי </a:t>
            </a:r>
            <a:r>
              <a:rPr lang="he-IL" dirty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אוטובוסים</a:t>
            </a:r>
            <a:r>
              <a:rPr lang="he-IL" b="0" dirty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 </a:t>
            </a:r>
            <a:r>
              <a:rPr lang="he-IL" dirty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משודרגים</a:t>
            </a:r>
            <a:r>
              <a:rPr lang="he-IL" b="0" dirty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 למסלולי יוממות </a:t>
            </a:r>
            <a:r>
              <a:rPr lang="he-IL" dirty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ע"ס 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big data</a:t>
            </a:r>
            <a:endParaRPr lang="he-IL" b="0" dirty="0">
              <a:solidFill>
                <a:srgbClr val="4F81BD">
                  <a:lumMod val="75000"/>
                </a:srgbClr>
              </a:solidFill>
              <a:cs typeface="Tahoma"/>
            </a:endParaRPr>
          </a:p>
          <a:p>
            <a:pPr marL="1371600" lvl="2" indent="-457200" algn="just" rtl="1">
              <a:buFont typeface="Wingdings" panose="05000000000000000000" pitchFamily="2" charset="2"/>
              <a:buChar char="§"/>
              <a:defRPr/>
            </a:pP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מערכות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 </a:t>
            </a:r>
            <a:r>
              <a:rPr lang="he-IL" dirty="0">
                <a:solidFill>
                  <a:srgbClr val="4F81BD">
                    <a:lumMod val="75000"/>
                  </a:srgbClr>
                </a:solidFill>
                <a:cs typeface="Tahoma"/>
              </a:rPr>
              <a:t>להסעה המונית בינעירוניות, 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משולבת 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עם אמצעים תחבורה למייל הראשון והאחרון.</a:t>
            </a:r>
            <a:endParaRPr lang="he-IL" dirty="0" smtClean="0">
              <a:solidFill>
                <a:srgbClr val="4F81BD">
                  <a:lumMod val="75000"/>
                </a:srgbClr>
              </a:solidFill>
              <a:cs typeface="Tahoma" panose="020B060403050404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000" y="1524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14400" marR="0" lvl="1" indent="-457200" algn="r" defTabSz="914400" rtl="1" eaLnBrk="1" fontAlgn="base" latinLnBrk="0" hangingPunct="1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endParaRPr kumimoji="0" lang="he-IL" sz="2000" b="1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914400" lvl="1" indent="-457200" algn="r" rtl="1">
              <a:lnSpc>
                <a:spcPts val="2300"/>
              </a:lnSpc>
              <a:spcBef>
                <a:spcPts val="600"/>
              </a:spcBef>
              <a:buSzPct val="80000"/>
              <a:defRPr/>
            </a:pPr>
            <a:r>
              <a:rPr lang="he-IL" sz="18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שבירת </a:t>
            </a:r>
            <a:r>
              <a:rPr lang="he-IL" sz="1800" dirty="0">
                <a:solidFill>
                  <a:srgbClr val="4F81BD">
                    <a:lumMod val="75000"/>
                  </a:srgbClr>
                </a:solidFill>
                <a:cs typeface="Tahoma"/>
              </a:rPr>
              <a:t>"סינדרום עזה</a:t>
            </a:r>
            <a:r>
              <a:rPr lang="he-IL" sz="18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" (2)</a:t>
            </a:r>
            <a:endParaRPr lang="he-IL" sz="1800" dirty="0">
              <a:solidFill>
                <a:srgbClr val="4F81BD">
                  <a:lumMod val="75000"/>
                </a:srgbClr>
              </a:solidFill>
              <a:cs typeface="Tahoma"/>
            </a:endParaRPr>
          </a:p>
          <a:p>
            <a:pPr marL="914400" lvl="1" indent="-457200" algn="r" rtl="1">
              <a:lnSpc>
                <a:spcPts val="2300"/>
              </a:lnSpc>
              <a:spcBef>
                <a:spcPts val="600"/>
              </a:spcBef>
              <a:buSzPct val="80000"/>
              <a:defRPr/>
            </a:pPr>
            <a:r>
              <a:rPr lang="he-IL" sz="2400" dirty="0">
                <a:solidFill>
                  <a:srgbClr val="4F81BD">
                    <a:lumMod val="75000"/>
                  </a:srgbClr>
                </a:solidFill>
                <a:cs typeface="Tahoma"/>
              </a:rPr>
              <a:t>		</a:t>
            </a:r>
            <a:r>
              <a:rPr lang="he-IL" sz="24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   </a:t>
            </a:r>
            <a:r>
              <a:rPr lang="he-IL" sz="25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עקרונות לפתרון משבר התחבורה</a:t>
            </a:r>
            <a:endParaRPr lang="he-IL" sz="2500" dirty="0">
              <a:solidFill>
                <a:srgbClr val="4F81BD">
                  <a:lumMod val="75000"/>
                </a:srgbClr>
              </a:solidFill>
              <a:cs typeface="Tahoma"/>
            </a:endParaRPr>
          </a:p>
          <a:p>
            <a:pPr marL="914400" marR="0" lvl="1" indent="-457200" algn="r" defTabSz="914400" rtl="1" eaLnBrk="1" fontAlgn="base" latinLnBrk="0" hangingPunct="1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endParaRPr kumimoji="0" lang="he-IL" sz="2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167FD6-3D65-4752-9C72-88D51E8571F7}" type="datetime1">
              <a:rPr lang="en-US" smtClean="0"/>
              <a:t>12/16/2019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13D1-3F19-4C67-99A6-C56CB284CD69}" type="slidenum">
              <a:rPr lang="he-IL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5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0D1DA4-2204-46B2-876C-CAE2C6A0476A}" type="slidenum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050" name="AutoShape 2" descr="data:image/jpg;base64,/9j/4AAQSkZJRgABAQAAAQABAAD/2wBDAAkGBwgHBgkIBwgKCgkLDRYPDQwMDRsUFRAWIB0iIiAdHx8kKDQsJCYxJx8fLT0tMTU3Ojo6Iys/RD84QzQ5Ojf/2wBDAQoKCg0MDRoPDxo3JR8lNzc3Nzc3Nzc3Nzc3Nzc3Nzc3Nzc3Nzc3Nzc3Nzc3Nzc3Nzc3Nzc3Nzc3Nzc3Nzc3Nzf/wAARCACEAMUDASIAAhEBAxEB/8QAGwAAAgMBAQEAAAAAAAAAAAAABQYAAwQCAQf/xAA7EAACAgEDAgUDAgMHAgcBAAABAgMRBAUSIQAxBhMiQVEUMmEjcUKBkQcVUmKhscEk8SUzQ3LR4fA0/8QAGQEAAwEBAQAAAAAAAAAAAAAAAQIDAAQF/8QAJBEAAgICAgEFAQEBAAAAAAAAAAECESExAxJBBCIyUWETceH/2gAMAwEAAhEDEQA/AF/H05Y1VJ9PklEUaBwqLW5qC+orfa29+Af369XT0WRcfIw1VbADxtYJIJrsxJN8UPjjgdX4rB4EVJ22NAruGn2lmXaoBbtdE1fBX3+CELTTY5yrkjjjY5AkhdgEMYPvwQbcXR54PFdcrTbxo6XFLZnl0XAgZUmYLI0TsqGP3B20Tt4PHv2B/PWGfGgiJVtPEi7hsljUKrA82Aa4AHbuOx56OrPAjPnS+XlDHk8hRLP6RtK1ZrsAeO/DHrZHDiFMjUJXx5MKFnldDtP3csoAHcG/jvz2J6CVqkHr12hXkwscIslRQK4VDHLFyB7E0O1g2fz7njrQuDiGFZdvnBQX9MIARbULZYer7gK/+etjSO2n/SJLGpYl4pGFlLC8qffjdxxY5sdX5UuRjyY6nKFnHVVV6bykILEMRwQDuN8gkVdi+ma/QJZyYW0c/S42SmOSs6MUHG7i+RxdbifbrltLiaG4ceIqtbx5dtH8dx73xR+PkDopjZ82DPQeSRI2IDhWbeCooseaFqoB9gDXz12M7B+txZsaJ4YpolEjbWbkek8LdepVvt2B9761foOqsDSaQsRBaKNQx/8AWhMYA4Fc12vuTX/OmbSf/LxliRmcK360GzcS3FEij3H4789rM5GRi5rx4uo5iQbYhNVFtxsjaaN0Apr24PeqAtsl83NMBmnUEMxZwXcBQW4+2uxFd+3N9ag1ZB4eklwPObDxomjRmbztqKRzbcqK9vxwb6xjSlaORwmI3lt5cnlgMADwGJ/J+D7dx0QXUI2dVnzp1xvLAm3Mz+T3BtQbJoj3rk/FDQ4GVmTYMciE48Cny4VAFijfDU55b3NGh3HBv6Mo1sELgYzStGq4iFLDIcbdRA/AN8iv69RtPwFkAdMZ1dyI2XHNOB2pRybJoniv9vZDh/RxiIyDKlZiy7htZdoYAAC91t7ngd+/RzI1TGkxYsHDjoxLEGMaXvYckDiv8Jv9uO/QyZwoFDR8GV/JixcSXJkLFDGCEIUtuquK4+f/AIHo0PBGNO+QginiUu8XlXs7UCKJFknvXH7UfMeZZ8iGCObdjhwXkVjtNllaue5sgf69a558jIycrFbLf6MOskl7kaauCR7kDbQsEEjtY6ybv8M40A48LT5NoJ2Pa3GYAWo1yOBfx3/06LZHhryI1qJgPcGBPXz3BIHzQ73RPbq+bzhHPDOgCwIjuXZSY99KrIeT7f0s9V6hFDivizHT3aQgWGSt/sVv9h7E0OTW3rW2BqmDpdOxIJWhcxNKUJCLGoN1Y7g37D9z1jjiwJI3Kvjq4Pp3RgBv5kfF/wD7jotklTnNPigo6ALUSqVVivO4e5qxyOwvkkg9xS4umpCzg5dFuIwJFT0kx7QK3KT3+ePYda2N1S2D5cPGiKf9XAiPbIHxgLUE8mrrsTz1H0vEeIukkNrQAEA5JIA71wbX+v46sii8uOYzTb8do22zIT6WsOAPYE7efx79q7xhEMx2ylaWdGEhmMih0NbjyzVyGNnjhTZ5ro70K1SMY03Bc/pTwPYtW8iuARd3zwD264Gkp5qBnxlUqCr+VYa+38PuOb7V0UfToxqGFI8kLI8ibs1CdrU3qLK32jbXcUODe3q3UMHBxdUjT1T48kgQztCHUdiOCSAQp4AHFEdPGNurH44Ke3QreIdOWNoW34xV9xUoK+Pagf8ATqdW659PvjZIqBLAeZIgYrxtJAa7I+ee3U6eqxY74I380adN3SRxzRGN4p9kdu28oWAVq9NLyfZSVr3sE6cvUTFK+mJtjgWGWFjKolZeysUNDcTtWvY1f56zQ6lqaabp2HDapjSRKUjlHmFTW4FdvCm7JNj8duvIM6TUYE0vLxRi50McojdVCFmegVdQtuCBwBxyD2BqTRNNNUy/EZ9Uw5tNbLbHmlceVE6ARyPx6DIaAclfRfeq7VXM0WRj7RqylhM7K0MtI29AfSdwBNHkk3V8WWI62ppMmLpeRkfRedNjSrEceYMY0VlF7rAJJ3AfFL2JJPQdwZpXTOmdRPsZst4yQGpgVUA7gOQASCfTzVEdLSD2VUW48s8yokWTGiWp9RA2gKNzNwe+3uPg0PYnsXTzNo+FFuebJmk86VdxswcBQUNVySbHbkWebF4YfJyEkiiEcBl2CNLb0EbgQSSF4LHvu78kDrvz8xNUGRm6jKJZ4pEaeCohER6UAKigSQh3D/EbqusmryZ3RxiZSIJMiPI8lHgmjjRZCA7UNq8mxVAA9ve6PFkC5ObqmLDLBLi+cCzGJjUh5bdS3RIHFkchj79VZumYDNAUiyPKf9GZoJXZVdBucqNu/jnnkGzxx1Ukcmmxg4O5Hhk2NJt8uRyLZWtuSCN1VQquflqwC6dmnOVcWYmNwSwVSg2qY2X0823sR2rm6BrnqrFhWeRYxiKvmpGUlHpR7bg7CPcAHjgigeOevDkrNp2TNlU5kh83cojSSVd33AfcbJJs7jbjk9FfCOj4IzQdU3vI77hF6iyxlSwaVewZjVKb4U/d0EnZnK1bO9QycbG0zUMfHkEglYCSTkiJiVJJAoWNwFCqB57dD/OyIA0kMm6bPuOV4YjuSMtukr08mqJ7N3HYg9ZfE2Ok2p6lJiFjh42QqozglkT7TyAAAzXwfgcc9ZDhZBx1jjkkkAQ+gyBaJ+xlUjdVAg9zfN11nSYUnLAaORiNFk+VpzzZMqEpvmIaKrpDVjggjnvVdzQsxZtVnxjh4o2Y+cxmlgkVUDFdo3AgVfHa+9cd7waSvnZj/WOZZJBJ5st1HETCW+7+I2tnjnnuexHCeXTtUifG80RvGZ386UBKKmz3UcHtQoeYTxYoPVmpLRMebShiRKReVEQ8n042qQGYeplNEcimIB7i+1e5MmHHNJHib4BuAKEOC0VAMLsj1EcV7q1+3WRMcazlq8TkIGMZdtyF423H8buRuHsN3b+E6crAMKSZsW9W4jniCtuILOELAiiAEsd+1UCOQ3SuivFx/wBW03koTVvqIZ8t2dlyZXmaJZtyq1g7b4II3Ajg8X+T0XXxEMSMTY8PmzwxSQxWpJkNJTc2260Y18AA810AyJ5IIESUZTRkK0chYANa8ENZFnnddCx8X1xI8C4aLFlZGMQfLQ5MiM27aCbAr0+tv4rG6iD7lbwSkvDNMGm5FYGHkEYzyjdHIDuLDZbiiKFsDV/P4FbNYxH0vIfCxpGmEyxtUs1ubUGmIWhypH8INn8nqvVtQlj1vFSDyyyQRtIwlDeVK5LNtrihQoE/Pv0XgfM0BJNSaZciLOjAaVK4JU1agg9+N1C7HYDo1bFzsXfNlaTHQyrwm2VVdgVcAL9pKkkbOwHHFG+2jTslFfNkkwptQxoolWUTbol8y7reP8PzxQBPsOuhiTRafkvqGKF+tpsctbqzoPSQSTd3xZ5Ju+bIzPzGbJjxM7NSOVclaVYgzG+RQ2KCp3FiD8VZvgId+Ub9YzHzHclQE85cZYnh3eXuXsLo8KQCbF9/2NahoOXhaIRJ+qFZjkLuHoXcbYH3pCb4qh2N9L+saUmNqi488ceVFKqS+TCCpAAraDz3Kmh2Hb5v6DrGdi5+jZMOPlRx5RxxIu6RVYN93PuDYI7d/brU0J2apnzbXdKyIMfFmWby45mcoIAWsUpsi6HLHsSOp1V4pzdRePAwpcmR2xIyDHHjR1FuCkAkcXt28e347dTqlIncgt4GMU5WDTogcnyiJHljDFgADtNhuavtXY9DNXmTAydWw0kRDJkOZ1a1jBVy22xZ5BoVtri679CCshzIZsIQTokcXErb28xQo2KQARYPvx39h0d1XC+ogxMj+755oRjsigMAysGFmQijVAi9x4HfoLQ7+Vo5x8yXExp8T6zI+nkaOV8iVBtlKqPUgoFtpFgdqNe4uQaNlsuNLDIuJNGf1j6vMLGt6kfHFCufzzxnzNTiGlYEJxceBlxGkh2zWwq6ajyJAwPB+4E0eei+FkZORiK2JFhhCCOAVUEHsF4I4AFcV+99U9LGLn74tr8JerlOHHcGk/0uwPDAi0rInfIZZCxrywKu6qj2UqaIWiebJ6w52h6pqORkzDKil3HzfI3BFLWDwppa9PzRu+OmLdqQhARcVtPYoZXF71Y7N/cjjcTRFmh2PWaDUcXD2nLkjj84EENIAVpjxV0ePz7fyCQlxtcnZP5Ovz8f6TU+bvBpqqz/AMAGJlZ2DKmlzPDGy5sMsspAdk3KC202RtpQL54bvVjpzfGZFSOaMyJRJaWMc/F1x/2/HSb4hzsczSjDXMbOyCn6bLuUqBtKEg3ZLE8nggDgnohoGl6pHgQ6rpiYKplExRRTO9yH4o2ALXsa7fHT8M6erOjkSlFK6YF1DTh/fwxcQxYiGKozJEGVBag33LDvVcigAPc7cmOTFxsnIycyIzx20RxlYLkAnupK8ULZa+SL562ZejNM75OsQJBOqu0xxskN6OKBAN1wCfUKPsb6BZWrZTtHjzxywyoDAEVlUSuSoAsjigeRdc37czmvdoaHx2e7vNjYpKrCfaHknBRXLJZYDdRBvbZAq7HJI6Iyw4A02dZ8+NdkImmdoXLCQ8bQG+6yQAbAIFUbbrNmamJFjlzMZUyMnFdJ5IwlNtsWdtFeQDfwRXIHVGYfKwNL/uxoY5pIw77BvWRgxb1jmgqbWohe5Nc9JWA9ndGDHcvj/SyzFArmUyBNsi0NrAJYG2gtewqr+Nccxkl83BjVciWOVYtrFwVZgDVA0eTat7MK572vqudqDS6eZC3lyjzEjFLOQS3meoGiC267F3zfXWPvxsXKz4s2CITlceOOdFtwEI3c+pKsEUp5A7cUcBUG1aQbxNOeDEjyMZJiE3qsaoVViWI4Y8USbA7c8lavoTjY82bi5QwcOJM10DsrRhdthiAAeRutVHsNwANKSDPhvUtSbCeDIijyokMDDz42lWJje6gCOQdh5sHuO/VPiI5OFqDZZxYlhOOrybkCeWw9IKgdiWIA4AG6yCLIZuXT2iKu2dg4kAq2Mk8M0kSwnzEC+YqsqSkkklWPuTwK9r4dF0DTJtJhklwwqCNcwLHIwBl2A7hzQ54JHz36S8Nc+HWPqHngGNj5BlmXzCfMST7DQHqAZTdDj34o9Godb1GfNgU4+NaxPD5EkgjjNtxXI7BQe/sw/HSqSTyFqT0YPFROzEWJvLfNhdpPKhHAUmq5JDE1dDn8XXTt4lLafoePNhYJmKSRDIjigVmeNaeQkVXBUE9IPi2SHK8zHxposXJ07zAmNCjEbaFsZNxFjmhQ9+T0yaJ4gXH8MGeXMjcwxuf15Rv3eWAwBZvkgA81u6pFpCyTaX2D/E/iWPL8iOWPfGbl8kFhKgAIU8n5PIoEURzyehmLDDqDrNKiyrklZmhhNSXsA+47q9VkgDmhfcDrvFz8KXxFNq8eASsvpyVy8fesaNx5htq3V3riiT89DNa0ySLVZcfDeEjHhWLzVXaZie17ibb/ADc+4se0nbeymlVBRdTefW8VZ84yz+ZEIpQVZStAsTQHO5hd1xde3TTqfhPUNVmwtRxminh8oM+JK+0MfVzVD2I/iHaq738+kljGTGVxQ8mPEzeSD6o2BYtusUCpu644X823af8A2gZ2nZum4s3kvjZUSllyYmjljcn25oo3cH4b/KbdVpk5p7QH8QeHNVw0x0m02WBQ0gjUSwlVTilAF1Vkn29XHbqdH/GWuZ2S2P5+NDEyySgKZQxItRdGqBo0LP5rqdMutAuQlPBh6Y2napkw4ubGx2HEaZi97fvYjiqBNWaJF9+uMvKnw3jigG9JCp8gTVGpoe3Iom+1cj+fRzwPDp02dLok3/VL9KsoCS+Ur8LYYKSSVs9+f+PoWn6Lp+nwsmJp2FisW+4RgkjjuTz7f7dBQbyPKUVhHxzSfqcjJgibFyBirEIMrycXzGaAEWOAbPA9VX0V0zVw+R/d2m4hnIJKvJloFKgkbvMehyartdjr64HAbjIbYjBhGhBUV7ce3f8Ar+3XyPXtG8ubM03S9PyjFhSK8pgDEuGYL6ufz2/b89OuWXC7iyMuOPMus1gK4/iaSTTPIOlZMEYmKSzzH0WOaWgS103Yew5+MePrk8OW76dLGGkxGlilYhbUAlrBIJ78D5HXq+bqeVIZ0zYHgfbGuQQDjRUFZTuPuaK2TyK56Xhh5eBl4y5SSn6gyv8AUxS+aDEQq0rL8WQ1DsepLkbUorUnb/0qvTxg1KtKgnkNPkZ0zYuLJII1L1tBeM0W4N7CPxza3z2PTzpua2RpGny4UHnwx3kAxwlgJTIQQdtAAA3tr2/HCDnRwpiQyY+ZPTqpkWNWRPSP4SAeTdXXcWau+jn9nmq4EOn6zp+qbsfGmHnY8JDbgB96x/xWV2Hg2efi+tx4dh5JWqDep5iZCTJNkRLkSKLhAYVI0bUALo3YoN359r6+faji4qYKeYZMnWlyQkuO6nzt3+EermjQ5Xij15hZWr5+LnDFgy86BpQ0Ujb5RSliEv2YBu4PHbsei+Lo+XmkPqeLIJI4VijjZgGmBAreAbtF3c3Zpfjl5ztggqQNzMaPxBmPkRzZhOxIpvMhNidrLC6G0br4IP8ApfXM+QMVHxXkWRMRVDoJL82qRgSQCCQaK/AI6zSzqsq6fgSTKJXkSdpiFIphVseAQoW6IHbrVk5eLIj5ixYn6EUbwJlfpyBlJAAZa8z7Qa+GI4sdJt0x6aj2PZcqV8OACKLEYlo5GkQ740BNKGJsrTBeOeADW0E+6STm4ixpHbzTrCPUCSkhUAENQ7qOaoHqrQcLW9ZmijXFyDhAuxmaIIhLAgtbd/fgd+BXHRXwb5TPDDhafJPLFkvGzOATHG5XllrhQe5JsdxVUdSbFc200ngYpNS1Pw/FPmPpGNjvkT7LmCqZCR33oRYoA9x9vuewPWNTk8UuJJFx1XFx1mVXAUjzUU7fz91gk3Y6Ia/pWfBo640+DD+oUDbZFZAwV7IINj5vivigR0kf3ky4q4/0/wCrHHDc8Y9cTLwCD2A5rj/fppJ1SE42m7GF9V8rM1FAY5VQhgrMTtA44/yiyRd1dcHr3w3o2bnNBlLlNE8ru7HIpvNj7Bl43Ed7JABqhxZIvBy54oRCmKVxXDs8kslLMwU3bfPoFf8AA6c9N1abVtGwc/ERMaSFGxt4kVFjALUPVwDRArk89LFIeV0mBcfHg0vUSYstEIQJk5Jem8xjywBP3GzwKFX1bosyTY+eYI44YdodDHX6pRwruCoApvMXgf4RY7dBNc1WJdQmgjxNNLNktJ5scKu7GgCu48c12Fj1Me9dZ8HWclvEMGRjmKAyuIp6i/RewN36YWvVto0Pg8c9DpYe+FgL6xlZUms4ceOXLSRmJlDcyqCTXP4JH7Cuhq44llSXMilxcOdHMUuwBIGQ2T/DuICkAHnkjk89GczTsrUzlYeNGk2eiCTFaJQhcobAXgEEgvxxyq/g9daDr0ObhmDUcjHxMnDjCSK+nuzUCAXNMOeeQQKJvrcMLQeblTlhaBGAMieBpYsgQRtHIZZJEZvMUCiQ5+5b2rz2od+3Ugz55cadpFlSLGki4TewCJyQ9/wkncLDUboCietWsS6lHAuMJIjiTxgKI3BULSvVXak8Hj/CehPijR9W0x8SKacyYEsQOHMv/lyo1HZxxuurH8+1HrK22ZuKivsO63nDNjhdcmcOXZpHSYAOxVLO3cK/pXU6WsiLfHHi5MkB+lLIjhR6hdmjZsWTXU6ZEnVhjweMDSsrQ8syNBkvKy5NN6QpUryP8wN/iuvp2Tr+k4TKmRnYaOQSA0wYn80tmvz+OvicT4Zy5gwU4gg4UxhSDwRfz7/P+1Oms7NUwsGTAFMMdoRkFOTGy2zEXQ9wP3ri+ipUjNXocsnxVhwQySIJZ/KYqUgQeojuFLsASOeO/wAX18+1TxFj63mZOZp0h02Ro1jk+oIO9gQRZBAFhfzXPV2kS4WVi5MMizZESKWSKDgSXsobe/Yua9ytGwa6Ttb004c88haOLHkHnYn+dd+0j2IIINg9qrpVJcntY7X88pYC+iazAzyw+Ip8mbHal3xNTKv8Vek++329u/br3UpIxly5Ecs+XpceVvhU8lnq6LAcdjzQsAGjRoNjJuSKFy2x2BLt6fge/t3/AHvrrLzpMTClwYZCrNMoZUsB1UNRPzybF/8AJ6KiloEptpZG7wbqebFpsj4+fPGs20/p2xQ7q29xxuYUO3Pt1o8RibUxpa5OTkLmPdZUzblRByx7biNrE/N/t0jaXqmoaLO82CFQT/bBLGJFfnuFIo8jgj9umuPXM+bVXx5ysAjVTEiYWwkMVDEgAdrv27fnnNULHOx1iWIaakOPFC8TvuU4+PujKj0g0COaHPxz1bjkJkM5QHbHuPpQH3Ja9xb2o/16E6PHJH4fx4Z8fECB5C+6bYo/UcWKINfH8vfqwaxhRebjx5ulF2RgYoZN7NwSwCg/6fkjj3lTK+Bcg1HEgnwzkxQyZhyzM8rkbdxoHchBDDbx3Hcdz0Q1J52ydPzJkxofJl/UEMVKAyWPuPe1ZTz7/mulXNfEEH90LMjY3mCRJ5ABJExVVI72e3btz+B19Bxzg6noAzI5MODfCBPMVIKuQLBPH8QPY8/Pt1VVTEmmmivDy8zRog8ifU4t7o7JkVbJtVcGyOwsgXfc8npTKSaVrbth5TRS58148iSq4hJIYW/cgKew71x11oZwteycbBlypcL6dB9XOP1EdQQoVVvtfF/HP79+GMzA0/xLqmj5+TG2noznz8eMSIWTjcim1q/ULBqv3uUYuNtDSaxRr8T5eemCuNLqw1KOExz/AFBj2O4cutXztAHyebFcmurdB8P42pQ6ouRm4MBWR5P7vySWkKKPvR7B21ZDC+R7c9BfF8OS+fn6tFledjZRCmRYyqyqyqVcoRwOQOOxAq+vcfVsPT9b03KjgmzNOTGaPE+oj2H1Rsj/AIenZ/6V+enSsF0sGvwzPofmZWFnxv8ASJE8cflSfq7XtSSaolQbAod/euRWnSvBltHnw+fjln/6IOGXzG28ECqal7D4FHq7U3wDMxjSOOFjbbIwWRKWlRueCbvueOODXQzPww+bOcZkjUKGSMsELtz/AMAkmquu19ZZQ0m7NOBoZDxSTZL4Uxdy2+iEQBdhqwd5JYUa+0n8HTkeGNUwYsaU4zZaZTt5RgQsGqj7Dswa+3z7g9OUc+itpMa4mTIuThY6ETTKJCYww3EEcUb5qjRB/PWeeSZsaNHg1PNllViHCbCB32n7q4218A9c0/VuLar8D0+hRg1nK0bXsPOgyH8uNwGpaMVsQUYEd+Bfa+juV/aGdQ1Z9Rh0/Bw5GVU3ld0koF3ub39qsfHfv0J17UMnTdU17DxYsZvqpSQJVBYo9OQORzRA29+TQvq3w5r+BpWkPAYfKTKLbqHmFRuJ2ixZAHF83+/bojOoKUfJOS7cjcthXGy4dRfG06B5U3kyZOI8QAJAVt3qPF03ANmz2ojogmvQaTqZ0WTGGbpRYPLCzb9rfduQ/wADjk1QA23xd9BtFxsOLEfU8gy7fPYY+UysiTLtoBnIoj1EUCD6W/kG1LBjj1PTzgpNKuQ28CQrIVIILE7V+OSCOOT+OjGSung0orraMfisnJ1SeSJQsYmkVXKtvlAIp2+SRXsPzZvqdb/7QMXFY6fk+HsDIiglV/MQsWTcCBak0f3Ha+3U6tHrROTaeTjHx8aXWMI48P0uJMqtJ98iPtFtYNnniwe1+w66zs3Oyp8fHwZch8inSWL0qVNkrsqqsVx/Loj4Vw11Pw62PNuAJJWQctd1x7393HvyPfocmnZEQ35mdAkqqyxxo3qTnvwPtILHjk8dQTuWRuOadr6CvgXR8rInx451GMuUkg8xrZ6Q8ll+bJr5/wB/fG8WZojxxuw89XLRSKBRQA+pbHaq/brVoWt5mlaji52UYpsBxKgQExhALAJJvuT+TfxfW/x34kOToy4p0/G8jIYrul3SlOPuQ2Np7cgdc8o8b5U5fKztXLyx4JRj8aEObT/KeKDMyJDnZCB2j3KojDC13ux70QT8WOb46GPAWABSyK5v/n46YtR1rF1Dy55dMRs9YljaZpSUYqAAxjqiaHzXzY46GYsEk80UUCb5JHCqo7kk9uuw8vzg26ZPk6drGn4EskU6QtviEZDIAVLcN7/d37dOPhfDbH8RedvLA4DB2jkD7GMinaOwqgK5556WvEeJjYUsWQMre8RZdmzhdwYqRze0txXcf161/wBnGdGNTy/r8g+UcfatPsUWwJ9+5CBfnn8dIkpZOyU38foel+giyBCcgCVTuCsRf2sO26+xPH4H8sPi9VwfDr5Rklkx90JMkTCNwpdfe7F7SL/fofqD5basZEeKeWN1sRyqglHpL2tkkGiKPHz1q17UIo/AsYzmx58lYYN8bz7qlAbuUNkgn5+LPSRjG7DNSjQp50unaj5DzZIhxYGV8WKNFsAUSpXmgeRyTzRPBs5c3XMDITUqifGlnjAEZIouHB3FQKFAfz3N+3S25jOWrYxMb8LtZvcD7hQFf9+tGQdNl0yCWQSJlKp3PHGPWxY3u5HAFc1fNe3VVBC3J3Rr8NR4KzLkZck6tHI26JIy4PptRYrknsPcjoZlu+UTmY+OqrDSSOiBaJPBI/8A3brZoUqGeKPInZokffGAdtkV3JPHb+dDov8A3lp0cWTj5sUGTLkkNJJJAC6tQFqeyn8ijfv1nh2KsxoxaIkWpNOM76iWDFw3cr5wHc9rP+ZmauSeevF+rwcfBO5Qh/VgQ0SgVvS1e1m6+eesemyyabmSRxjewba1sVWQA+kEfBIB/Y9THxTk6qiP5mNBuBmkdWKxKTW4/AJNf/PRlHywRlSpbDeP4eztUz9NxWKmPVS7idFYiHvuJXjtwePmu/WPU9OytLzs3RNRVRmpLHvcNuIQWdynjja3vXf+Q06Vm5uj65p0zJJGImAh3yEwsrGiQTxXqPIPv01+M8BdUy4czy6zchVgUxSIyMBZJL+9ew4NV0G1GKGgm5ALD1zE03xEskDu+KY5P02YllO0kgE9rofv0Z07xbnaimP5kJkjk3hxYZotppt+08CjxYBJB46QcoYcay4eQZYciCT0KEU23YqXJ9KgD89+mfwnjCbQNRz0y5cdfshhjjUjcossVJFknaByasmq7c3JwccottbKOTUkjzxDHj67rXlplR45EAVXKm2kvhWHcUQPawB/Me6R4ez8bXGl1nSkmwkqRIZP1klLcLto+qzZ9uxB7V1TGMrV44JIMKZ9SxYWdpY0IJGzkvQ7XQ7+54ro7pedi5+i400uVIi/TAAB+zAUxb5HcGh7d/boqL4eNR+sGbU5uirxDmSYs0X0+PjHTGZPpcaJC8TSjcrIjAbQVYnjn7hQAHV/h3U9InwMrEyMhcZ1d5DIOInNgCv4gASQP617ADrUcupYSY+jQBokCqcWBi4YqPSwX2NAix3s9BMGYDNMsUbPHHIsm3ZdAMLLV7ciz+R89dEa5Ffkg4uD6+Bn1nPXJWIxZNLvdnkALB3NXRPsAFFdTpU8RZv12VHlJm08qAuhJpSABx+KHY/H8up0FHBRtJ1Qw+C3m06eXDyH+xVIRmvbfNjnsbB/p1t8X6ZBPjyZkdrOFu/4e/IIr8jm+AfcLwpYmrSwajI0TjI9IBO0jcoqq+P/AKPTTqerjFhWHLxZAsyko4IO1q7Mp52kGj8gnjqUk1K0cvLBwn3jlATA8zTfEONjTZOPCIUKF5ovNhoxs1yL/EPVz8d/bpyx8PTc+LcNN8N50Jc3kR60+MHcgFqjN7e/YcDpXwfpIJoNYjz5YcgTrtZBvMUFU1qeG+6iCOdo+ejUfiTFlnkxJcqLXpI8eU4sEumxQY/msBzz6iRXwPi+rxaaso23o3T6Jo68DQ9AA7bV8TEOf2vj+vS34g0zC0FoXfG1XGkmDeXi5IjdGFfck6GnAscVfP8AXrK8VvDgyfS6bovmu2x4W0VAwFfNle/A4J4B6Vs7NmzswS5OFBjbRzFjxLCCe97fbuO3eh0XTQEqdhKYI+lkzKCnZYbsoCbFH/Tt1o8K6iYcY6ZNCEiEpYvS2+7grY/BHufft1xp+gZmpaWZn1DDiWQVFExYkm65oUvY/PWDw9aeI8DFjx1emCZCnmyAd54+Bdf+0dL/ADpMu+Zz6p+D6BJoeoakySqAkmFMsscpIiWbtfzttQffvfS94gjTH0ibTsdIJc3IyPqJFxUZl3E220HmgKHPW7WvF2dhyZWAcdo8RV8tZUf1q3HIPb37ewI56F+DsuXB1iTXIclD9FHt3TpdlzQ4u77nj49h1OKpWZpyZxpWoYWHoiYc0amRpHbIjZV2yc8DkWDVc+3cc9A4/qIcZVjY+dI5TytvDJ/7vfm7B/fp68XT654u0rG1EaOodJVWLIjh2+crggEliSFDLxZrmx7dAp8LHgdo0x5RkB7JlcnYw9hRqrHfn2r26sq+ybbWDBpuEfOGBPkjEmYFir8KRRI7ex7gj/thzMfMgXzjgTIjMVSQxkBufY1R7jojqWa+TBiyOiPNjt+mrrYAvkftY6afE+bphwccx4aZ0vlCMKd25yQBwFPHt2/A+Ok0x0u0QBpcUOE+DlZcY8+LIWWbzQChVjSg9x7X2si+9dbdUyIYTm5GNOuRHlQu7QSAFlG4kiuKBBBA+B811TieHZ558DSsHUsXKmWJ5slS+yPGe+V3H7yL52g83/LNr+lZ3hrKiiyRAY5gSkkEm5JB+/B9xwR8dK95CpKvabn1rCzfBOkYMJiOfp8wfb5dBSGY8sfZhX9B12+PPm5uLklMeMk7biFEX2cngGxdNXuPk9V4WmnUNMTH0mFFgCRjMZXqn9ZV27XwD8kV+emGHR8fARsHJ1EiZIAcWaJQwCqCG3KfusE0Pzx0s5LQ0YuObBXiPT9Pyl0zGyBkNNDIWkbdzIrDngA7fUEANe5H7KM6yadIYInjH6pDorEFjdVz9vav5nt0dEWfBDLrAdiVLqZFYnch4LNxRH+xAI7X0Kz3WQw6jkxCOQSeXvH/AKh23f7ihz+fx03EqjsXk3oYTE+kZWFn6OzOzxFZopJASSVB9NgULB4/y/kdeeCdb0TGwJsXVY4SW3RKZWZNwJBPN1wRzx7/AMul7AbIlmaeBWljxIDJIikARxrwSeR7cX3NgDnojmZ+Nm5mPp+NkeTHIChRI/MWPgkdqJJ/r+em6ussHZXaRt8NY+NJ4s1HGwckw4UCP61VX5tQO5IIvjkngfJ6C6Zpsuqa1BFjI0aSufqxv2oiD7iWPYEXwe57X26JeE48fMmj0HAw9mW2X5k2azhZpEB27VQikrduIs9iearrb43GiaVm5GkaImQkaAJJPG/paUD13f3fwg0RzfwL1OLsZdXBW8i3440l9I1cwZcMUatZhaKtrpfHI4Ncj54/bqdU6pqBy/Jin3VjL5aiYkt7Wff/ALV1OnjHBGUsliaY8GitlySPHlJIQ8UqhSqFfSaPqsmu/cEdDPqsmPLR8ppGEpDOHPMl9z+/WjOxIsXFWeHIMwcbdrRkBiAC1H8WOeqxn4DYKpLhtJkhdokMxVBxW6h3I4r2+b6CyaSWmdZ+ZlZEjyPJJFDLZRdpUV7fvx789fQ8rwxpC6TPrGPqkWRmCG8iGyF5AJ2kGwSvYmrDH36Tp0hyIYIct3jkCLsROVSwK4J7+xAr36OZfh559dwsXMygskilRFvAd9rFSQardtQEKfcgfPSrQ1KOhTTJiijy/KkL+Yuxf0xQs/78d+iPhzRczWYJcagsO5W852AVTRoAke5q+a456B5WLNj5MyKJJIoJGUOV2k0SLr27dvbo3B4ozX0+CF8x2bHQKgmIKgDgAHv2AHv/AKdFqlgKbbyNelQwIoi1RJMaLEQIY3J2qy0rMedzHtx6V57mqITWtBX++3zNPyFk0/KZUWaEKmx2NMjrfp+T7c380Vkil1OJZIo1nRNLSSd/O2+RtsWxJ47AV3IT4HWLw/iT5Om5keJmoU+pt5Q2wPGqGym4rfJ/p/Tqb5JRQ3SLZamJ/wBK8uqRK2OIuZnTc0sYFJtIscgby189geAAAMePhNNiw5Hn4mUUttlOVv7exojnle9/y6ZNI0TNz2EubkSR4+nlo5SswCPGotdpo2th/wCo7X0COdhxTrNHhxwlZA6r6iFNHg2bvnuKv8H7X43bYk0k7Qa1HxJm4py5sHVKgRf/AOWWNSWPY7QoG0e57LwTzY6VDlvqOY2ZlvsUn1BeLFcCv5d+n7H1HITGZdMwoJMdk8yTFx4yY9p+6zZ/Nsf69ulOLR8edcSfCfvKGMTgMH2nkKK5ACk839wHPTR6pYNPu3TVBCbVcObBzJmxyoyiEmkKAgsFFX7g8brFE89/aeHpMLBwyJ1MjyQbWZmA4Ptx2HP/AD8dGFm06GLDgeDDbCz02yR+WoAY8gqR9t+oA8EUPjpP09sKLPzsXOdpYoZPLjkBoBQx9u355479up4ackO7dRZtOl4s0WLkYDvC2P5ZEt0GN+m3ugxbtVfaeOON3iyCsTHzs94ZH3vEyLKTGpvnabpubBIv7ffv0rZ04P6UUzSRpNS88N3AYDt/3691CKOLUJEzw7ZMR2MpYUSPbplDTbBKVaH3wNpf12mO/wDfQxcVshXMMEQeQsoHEhNUBXbse/aug3iX6jDy5cf6iOVoWEUhiXYjs1kj2sC+eOST7V1j0jPw8TCQ5EjKhlbZHjErMRS3RBFLZPc97/kL1XOEmfLMYSuNOys0CyEnYKFbzzfH3fPWq3bBdKk9hXMziDBNjaVLBiHZ+jIWMDEewNAsp77Sfc9x0eyM/T87TUwMifHTFyEVlk9A8t6vsOVYexN3zdWR16mXNkeaMFmkldS4iG8Nwd24gngVyb4H46Rc1frsmDJWFt2S1MsY5JvuO/Ne3SJd39FJvqs5GfRNDkycLM0qTNjwzJOTmZMqcLDHRSuRe52Bq/bvx1zjaRN4RxdX1LIMGQUAxcaSNgVbfVuL55Wx7n7h+es2JjapNkCJJGeMRlgBLblVHYd/YDp403Tpo9HO8GVoSsrRyHeCRZ9PzXH7m6quW5OWEYpPZKPHJyvwLWh4HiLHx8nXtMiixMiZPLXGC/rSLRtlH8J5HFWfb2sXj4E0sGDq+dFJ9LLJ5cIAIWt1epv4bN9/z/JjytVyJ8kyNMbhH6aoVPut8E3fB+eD7dKGRrGpvgPiu8Bjdm8ySOtzAtuoke11/Ku3SxnKSov/ACz2eSvXNIKtHk4q5PlTs5VZV5FVzZNkG+O/Fcnv1Opq2otlxwO8cUr25LCqHYVz+xP8+p10JYOaXJC9Ax9QmkkRmWMCBNkaAelQKHb+ZP789YlILhiosn89TqdZC+BiwqmwMLMmXfOudEgZiSNl/bV1X+v56P8AinO8zXhljGhjmizVlVo9w9TupN+rnkf6/tU6nS+B3sUZsqTI12YygFZMliy80bbt1t1KOHGzWEMEahHCqOTwVB9z1Op1ghCDWZ4vC+rIkcIM4SNmprC7qoc/Dt/XoKNXyYJ8V8dUi8pPLULuI+/k0SeTXPU6nS1gC+RNW1DJnlMbyEI8rSMq8BnNeoj556x40v8A4hCjIrR+agZGJpxYsHm/x1Op08VgWexy8U63lTZuRCixwQpGrCOHcqlqvcRfJ7AewAoAc9JsmdO4UlqI7EWKsG+p1OqJe1it5Q46NlhdIw5Pp4TMq0JvUHr4sHtQA/bpS1DVMzLzppJ5mZpWKyc1uXfYU/gECvjqdTqaCylJPJBKopst91mqPt1JcqXUsybJyTcklu1E/wAh+3U6nW8hei/Hbzhclkxxek7iPf8A+z/XrdqsUMEGm5WPCsUjx7npmIJq/cnqdTreQ+GWxavkxaWuFEI0ikZpJSF9UtMaDHuVFXXzZ65g1bLhlRYH8pC7HahIFlWv3/n1Op0y2Tk3SGbwdqAxEfIiwsXzJFCksGNKTW0ert/qfe+qY9ZmytaaLLhinhWwsbPIFB/xelhZ/e+p1Ooc6Votwt5F3JyGXKnSNVSMSyBUW6UXxVm+L+fbm+tPgiWI+I/Mmw8bIVEkKxTIWQHsOL9r6nU6KRW3QweLzg5mRDM2kYMUhsMYBJGG4WrAav8ATqdTqdMtEKP/2Q=="/>
          <p:cNvSpPr>
            <a:spLocks noChangeAspect="1" noChangeArrowheads="1"/>
          </p:cNvSpPr>
          <p:nvPr/>
        </p:nvSpPr>
        <p:spPr bwMode="auto">
          <a:xfrm>
            <a:off x="134938" y="-538163"/>
            <a:ext cx="16383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112369"/>
            <a:ext cx="8534400" cy="4886794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marL="914400" marR="0" lvl="1" indent="-4572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he-IL" noProof="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משאבים:</a:t>
            </a:r>
          </a:p>
          <a:p>
            <a:pPr marL="1371600" lvl="2" indent="-457200" algn="r" rtl="1">
              <a:buFont typeface="Wingdings" panose="05000000000000000000" pitchFamily="2" charset="2"/>
              <a:buChar char="§"/>
              <a:defRPr/>
            </a:pPr>
            <a:r>
              <a:rPr lang="he-IL" sz="1800" b="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העלאת </a:t>
            </a:r>
            <a:r>
              <a:rPr lang="he-IL" sz="180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מס הבריאות </a:t>
            </a:r>
            <a:r>
              <a:rPr lang="he-IL" sz="1800" b="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לצרכי </a:t>
            </a:r>
            <a:r>
              <a:rPr lang="he-IL" sz="180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פיתוח</a:t>
            </a:r>
            <a:r>
              <a:rPr lang="he-IL" sz="1800" b="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: בניית </a:t>
            </a:r>
            <a:r>
              <a:rPr lang="he-IL" sz="180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בתי חולים</a:t>
            </a:r>
            <a:r>
              <a:rPr lang="he-IL" sz="1800" b="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, </a:t>
            </a:r>
            <a:r>
              <a:rPr lang="he-IL" sz="180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תקנים</a:t>
            </a:r>
            <a:r>
              <a:rPr lang="he-IL" sz="1800" b="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 ומיטות, </a:t>
            </a:r>
            <a:r>
              <a:rPr lang="he-IL" sz="180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הכשרת רופאים </a:t>
            </a:r>
            <a:r>
              <a:rPr lang="he-IL" sz="1800" b="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ופרה-רפואיים</a:t>
            </a:r>
          </a:p>
          <a:p>
            <a:pPr marL="1371600" lvl="2" indent="-457200" algn="r" rtl="1">
              <a:buFont typeface="Wingdings" panose="05000000000000000000" pitchFamily="2" charset="2"/>
              <a:buChar char="§"/>
              <a:defRPr/>
            </a:pPr>
            <a:r>
              <a:rPr lang="he-IL" sz="180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תקציב מדינה </a:t>
            </a:r>
            <a:r>
              <a:rPr lang="he-IL" sz="1800" b="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תוספתי לתגבור </a:t>
            </a:r>
            <a:r>
              <a:rPr lang="he-IL" sz="180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סל הבריאות</a:t>
            </a:r>
            <a:r>
              <a:rPr lang="he-IL" sz="1800" b="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. </a:t>
            </a:r>
          </a:p>
          <a:p>
            <a:pPr marL="1371600" lvl="2" indent="-457200" algn="r" rtl="1">
              <a:buFont typeface="Wingdings" panose="05000000000000000000" pitchFamily="2" charset="2"/>
              <a:buChar char="§"/>
              <a:defRPr/>
            </a:pPr>
            <a:endParaRPr lang="he-IL" sz="1800" b="0" dirty="0">
              <a:solidFill>
                <a:srgbClr val="4F81BD">
                  <a:lumMod val="75000"/>
                </a:srgbClr>
              </a:solidFill>
              <a:cs typeface="Tahoma" panose="020B0604030504040204" pitchFamily="34" charset="0"/>
            </a:endParaRPr>
          </a:p>
          <a:p>
            <a:pPr marL="914400" lvl="1" indent="-457200" algn="r" rtl="1">
              <a:buFont typeface="+mj-lt"/>
              <a:buAutoNum type="arabicPeriod"/>
              <a:defRPr/>
            </a:pPr>
            <a:r>
              <a:rPr lang="he-IL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רגולציה ותגמול:</a:t>
            </a:r>
          </a:p>
          <a:p>
            <a:pPr marL="1371600" lvl="2" indent="-457200" algn="r" rtl="1">
              <a:buFont typeface="Wingdings" panose="05000000000000000000" pitchFamily="2" charset="2"/>
              <a:buChar char="§"/>
              <a:defRPr/>
            </a:pPr>
            <a:r>
              <a:rPr lang="he-IL" sz="180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קביעת גבולות</a:t>
            </a:r>
            <a:r>
              <a:rPr lang="he-IL" sz="1800" b="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 ברורים </a:t>
            </a:r>
            <a:r>
              <a:rPr lang="he-IL" sz="1800" b="0" dirty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בין </a:t>
            </a:r>
            <a:r>
              <a:rPr lang="he-IL" sz="1800" dirty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המערכת הציבורית לפרטית</a:t>
            </a:r>
            <a:r>
              <a:rPr lang="he-IL" sz="1800" b="0" dirty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: לא </a:t>
            </a:r>
            <a:r>
              <a:rPr lang="he-IL" sz="1800" b="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עוד </a:t>
            </a:r>
            <a:r>
              <a:rPr lang="he-IL" sz="180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רפואה </a:t>
            </a:r>
            <a:r>
              <a:rPr lang="he-IL" sz="1800" dirty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מפוארת </a:t>
            </a:r>
            <a:r>
              <a:rPr lang="he-IL" sz="180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לעשירים</a:t>
            </a:r>
            <a:r>
              <a:rPr lang="he-IL" sz="1800" b="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, </a:t>
            </a:r>
            <a:r>
              <a:rPr lang="he-IL" sz="1800" b="0" dirty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והסטת מיטב הרופאים לשם</a:t>
            </a:r>
            <a:r>
              <a:rPr lang="he-IL" sz="1800" b="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! </a:t>
            </a:r>
          </a:p>
          <a:p>
            <a:pPr marL="914400" marR="0" lvl="1" indent="-4572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he-IL" sz="2000" b="0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 panose="020B0604030504040204" pitchFamily="34" charset="0"/>
            </a:endParaRPr>
          </a:p>
          <a:p>
            <a:pPr marL="914400" lvl="1" indent="-457200" algn="r" rtl="1">
              <a:buFont typeface="+mj-lt"/>
              <a:buAutoNum type="arabicPeriod"/>
              <a:defRPr/>
            </a:pPr>
            <a:r>
              <a:rPr lang="he-IL" dirty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דגש על רפואת משפחה 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ומונעת:</a:t>
            </a:r>
            <a:endParaRPr lang="he-IL" dirty="0">
              <a:solidFill>
                <a:srgbClr val="4F81BD">
                  <a:lumMod val="75000"/>
                </a:srgbClr>
              </a:solidFill>
              <a:cs typeface="Tahoma" panose="020B0604030504040204" pitchFamily="34" charset="0"/>
            </a:endParaRPr>
          </a:p>
          <a:p>
            <a:pPr marL="1257300" lvl="2" indent="-342900" algn="r" rtl="1">
              <a:buFont typeface="Wingdings" panose="05000000000000000000" pitchFamily="2" charset="2"/>
              <a:buChar char="§"/>
              <a:defRPr/>
            </a:pPr>
            <a:r>
              <a:rPr lang="he-IL" sz="1800" b="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העצמת </a:t>
            </a:r>
            <a:r>
              <a:rPr lang="he-IL" sz="180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רפואת המשפחה </a:t>
            </a:r>
            <a:r>
              <a:rPr lang="he-IL" sz="1800" b="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כ"קו ראשון": </a:t>
            </a:r>
            <a:r>
              <a:rPr lang="he-IL" sz="180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תגמול רופא המשפחה </a:t>
            </a:r>
            <a:r>
              <a:rPr lang="he-IL" sz="1800" b="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וקופות החולים לא ע"פ כמות</a:t>
            </a:r>
            <a:r>
              <a:rPr lang="he-IL" sz="1600" b="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; </a:t>
            </a:r>
            <a:r>
              <a:rPr lang="he-IL" sz="180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הרחבת "</a:t>
            </a:r>
            <a:r>
              <a:rPr lang="he-IL" sz="1800" dirty="0" err="1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ט.ר.מ</a:t>
            </a:r>
            <a:r>
              <a:rPr lang="he-IL" sz="180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." </a:t>
            </a:r>
            <a:r>
              <a:rPr lang="he-IL" sz="1800" b="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כקו שני.</a:t>
            </a:r>
          </a:p>
          <a:p>
            <a:pPr marL="1257300" lvl="2" indent="-342900" algn="r" rtl="1">
              <a:buFont typeface="Wingdings" panose="05000000000000000000" pitchFamily="2" charset="2"/>
              <a:buChar char="§"/>
              <a:defRPr/>
            </a:pPr>
            <a:r>
              <a:rPr lang="he-IL" sz="180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רפואה מונעת פרו-אקטיבית </a:t>
            </a:r>
            <a:r>
              <a:rPr lang="he-IL" sz="1800" b="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עם </a:t>
            </a:r>
            <a:r>
              <a:rPr lang="en-US" sz="180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Big Data</a:t>
            </a:r>
            <a:r>
              <a:rPr lang="he-IL" sz="1800" dirty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.</a:t>
            </a:r>
            <a:r>
              <a:rPr lang="he-IL" sz="180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 </a:t>
            </a:r>
            <a:r>
              <a:rPr lang="en-US" sz="1800" b="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 </a:t>
            </a:r>
            <a:endParaRPr lang="he-IL" sz="1800" b="0" dirty="0" smtClean="0">
              <a:solidFill>
                <a:srgbClr val="4F81BD">
                  <a:lumMod val="75000"/>
                </a:srgbClr>
              </a:solidFill>
              <a:cs typeface="Tahoma" panose="020B0604030504040204" pitchFamily="34" charset="0"/>
            </a:endParaRPr>
          </a:p>
          <a:p>
            <a:pPr marL="1257300" lvl="2" indent="-342900" algn="r" rtl="1">
              <a:buFont typeface="Wingdings" panose="05000000000000000000" pitchFamily="2" charset="2"/>
              <a:buChar char="§"/>
              <a:defRPr/>
            </a:pPr>
            <a:r>
              <a:rPr lang="he-IL" sz="1800" b="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מותר לשאוף לגדולות:</a:t>
            </a:r>
            <a:r>
              <a:rPr lang="en-US" sz="1800" b="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 </a:t>
            </a:r>
            <a:r>
              <a:rPr lang="he-IL" sz="1800" b="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 </a:t>
            </a:r>
            <a:r>
              <a:rPr lang="en-US" sz="180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“smoke and fat free nation”</a:t>
            </a:r>
            <a:r>
              <a:rPr lang="he-IL" sz="1800" b="0" dirty="0" smtClean="0">
                <a:solidFill>
                  <a:srgbClr val="4F81BD">
                    <a:lumMod val="75000"/>
                  </a:srgbClr>
                </a:solidFill>
                <a:cs typeface="Tahoma" panose="020B0604030504040204" pitchFamily="34" charset="0"/>
              </a:rPr>
              <a:t> </a:t>
            </a:r>
            <a:endParaRPr kumimoji="0" lang="he-IL" sz="1800" b="0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000" y="1524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14400" marR="0" lvl="1" indent="-457200" algn="r" defTabSz="914400" rtl="1" eaLnBrk="1" fontAlgn="base" latinLnBrk="0" hangingPunct="1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endParaRPr kumimoji="0" lang="he-IL" sz="2000" b="1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914400" marR="0" lvl="1" indent="-457200" algn="r" defTabSz="914400" rtl="1" eaLnBrk="1" fontAlgn="base" latinLnBrk="0" hangingPunct="1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שבירת </a:t>
            </a: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"סינדרום עזה</a:t>
            </a: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" (3)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914400" marR="0" lvl="1" indent="-457200" algn="r" defTabSz="914400" rtl="1" eaLnBrk="1" fontAlgn="base" latinLnBrk="0" hangingPunct="1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		</a:t>
            </a:r>
            <a:r>
              <a:rPr kumimoji="0" lang="he-I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   </a:t>
            </a:r>
            <a:r>
              <a:rPr kumimoji="0" lang="he-IL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עקרונות לפתרון משבר הבריאות</a:t>
            </a:r>
            <a:endParaRPr kumimoji="0" lang="he-IL" sz="25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914400" marR="0" lvl="1" indent="-457200" algn="r" defTabSz="914400" rtl="1" eaLnBrk="1" fontAlgn="base" latinLnBrk="0" hangingPunct="1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endParaRPr kumimoji="0" lang="he-IL" sz="2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6A698D-3AF6-41DD-A2B3-48C47DBCE82F}" type="datetime1">
              <a:rPr lang="en-US" smtClean="0"/>
              <a:t>12/16/2019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13D1-3F19-4C67-99A6-C56CB284CD69}" type="slidenum">
              <a:rPr lang="he-IL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2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fld id="{8A5E13D1-3F19-4C67-99A6-C56CB284CD69}" type="slidenum">
              <a:rPr kumimoji="0" lang="he-IL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pPr marL="0" marR="0" lvl="0" indent="0" algn="l" defTabSz="914400" rtl="1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80000"/>
                <a:buFont typeface="Wingdings" pitchFamily="2" charset="2"/>
                <a:buChar char="q"/>
                <a:tabLst/>
                <a:defRPr/>
              </a:pPr>
              <a:t>25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pic>
        <p:nvPicPr>
          <p:cNvPr id="1026" name="Picture 2" descr="https://israel-trade.net/oecd/files/2016/07/%D7%A8%D7%A4%D7%95%D7%90%D7%94-%D7%9E%D7%95%D7%A0%D7%A2%D7%A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27" y="381000"/>
            <a:ext cx="8653513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1359260"/>
            <a:ext cx="350519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itchFamily="34" charset="0"/>
                <a:ea typeface="+mn-ea"/>
                <a:cs typeface="Tahoma" panose="020B0604030504040204" pitchFamily="34" charset="0"/>
              </a:rPr>
              <a:t>ישראל: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0.26% </a:t>
            </a: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  </a:t>
            </a:r>
            <a:r>
              <a:rPr kumimoji="0" lang="he-I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(רבע אחוז...)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OECD</a:t>
            </a: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: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2.6% </a:t>
            </a: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    </a:t>
            </a: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itchFamily="34" charset="0"/>
                <a:ea typeface="+mn-ea"/>
                <a:cs typeface="Tahoma" panose="020B0604030504040204" pitchFamily="34" charset="0"/>
              </a:rPr>
              <a:t>פי 10!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067493"/>
            <a:ext cx="12192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itchFamily="34" charset="0"/>
                <a:ea typeface="+mn-ea"/>
                <a:cs typeface="Tahoma" panose="020B0604030504040204" pitchFamily="34" charset="0"/>
              </a:rPr>
              <a:t>ישראל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914400" y="3529158"/>
            <a:ext cx="381000" cy="1119042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429000" y="3124200"/>
            <a:ext cx="381000" cy="4049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81000" y="152400"/>
            <a:ext cx="85344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14400" marR="0" lvl="1" indent="-457200" algn="ctr" defTabSz="914400" rtl="1" eaLnBrk="1" fontAlgn="base" latinLnBrk="0" hangingPunct="1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he-IL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הוצאה על רפואה מונעת</a:t>
            </a:r>
            <a:r>
              <a:rPr kumimoji="0" lang="he-IL" sz="25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 </a:t>
            </a:r>
            <a:r>
              <a:rPr kumimoji="0" lang="he-IL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- % </a:t>
            </a:r>
            <a:r>
              <a:rPr kumimoji="0" lang="he-IL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מהתמ"ג</a:t>
            </a:r>
            <a:endParaRPr kumimoji="0" lang="he-IL" sz="2500" b="1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75590" y="944418"/>
            <a:ext cx="704042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5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1524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14400" lvl="1" indent="-457200" algn="r" rtl="1">
              <a:lnSpc>
                <a:spcPts val="2300"/>
              </a:lnSpc>
              <a:spcBef>
                <a:spcPts val="600"/>
              </a:spcBef>
              <a:buSzPct val="80000"/>
              <a:defRPr/>
            </a:pPr>
            <a:r>
              <a:rPr lang="he-IL" sz="18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שבירת </a:t>
            </a:r>
            <a:r>
              <a:rPr lang="he-IL" sz="1800" dirty="0">
                <a:solidFill>
                  <a:srgbClr val="4F81BD">
                    <a:lumMod val="75000"/>
                  </a:srgbClr>
                </a:solidFill>
                <a:cs typeface="Tahoma"/>
              </a:rPr>
              <a:t>"סינדרום עזה" </a:t>
            </a:r>
            <a:r>
              <a:rPr lang="he-IL" sz="18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(4)</a:t>
            </a:r>
            <a:endParaRPr lang="he-IL" sz="1800" dirty="0">
              <a:solidFill>
                <a:srgbClr val="4F81BD">
                  <a:lumMod val="75000"/>
                </a:srgbClr>
              </a:solidFill>
              <a:cs typeface="Tahoma"/>
            </a:endParaRPr>
          </a:p>
          <a:p>
            <a:pPr marL="914400" lvl="1" indent="-457200" algn="r" rtl="1">
              <a:lnSpc>
                <a:spcPts val="2300"/>
              </a:lnSpc>
              <a:spcBef>
                <a:spcPts val="600"/>
              </a:spcBef>
              <a:buSzPct val="80000"/>
              <a:defRPr/>
            </a:pPr>
            <a:r>
              <a:rPr lang="he-IL" sz="2400" dirty="0">
                <a:solidFill>
                  <a:srgbClr val="4F81BD">
                    <a:lumMod val="75000"/>
                  </a:srgbClr>
                </a:solidFill>
                <a:cs typeface="Tahoma"/>
              </a:rPr>
              <a:t>		   </a:t>
            </a:r>
            <a:r>
              <a:rPr lang="he-IL" sz="2500" dirty="0">
                <a:solidFill>
                  <a:srgbClr val="4F81BD">
                    <a:lumMod val="75000"/>
                  </a:srgbClr>
                </a:solidFill>
                <a:cs typeface="Tahoma"/>
              </a:rPr>
              <a:t>עקרונות לפתרון משבר </a:t>
            </a:r>
            <a:r>
              <a:rPr lang="he-IL" sz="25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החינוך</a:t>
            </a:r>
            <a:endParaRPr kumimoji="0" lang="he-IL" sz="2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</p:txBody>
      </p:sp>
      <p:sp>
        <p:nvSpPr>
          <p:cNvPr id="24581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0D1DA4-2204-46B2-876C-CAE2C6A0476A}" type="slidenum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050" name="AutoShape 2" descr="data:image/jpg;base64,/9j/4AAQSkZJRgABAQAAAQABAAD/2wBDAAkGBwgHBgkIBwgKCgkLDRYPDQwMDRsUFRAWIB0iIiAdHx8kKDQsJCYxJx8fLT0tMTU3Ojo6Iys/RD84QzQ5Ojf/2wBDAQoKCg0MDRoPDxo3JR8lNzc3Nzc3Nzc3Nzc3Nzc3Nzc3Nzc3Nzc3Nzc3Nzc3Nzc3Nzc3Nzc3Nzc3Nzc3Nzc3Nzf/wAARCACEAMUDASIAAhEBAxEB/8QAGwAAAgMBAQEAAAAAAAAAAAAABQYAAwQCAQf/xAA7EAACAgEDAgUDAgMHAgcBAAABAgMRBAUSIQAxBhMiQVEUMmEjcUKBkQcVUmKhscEk8SUzQ3LR4fA0/8QAGQEAAwEBAQAAAAAAAAAAAAAAAQIDAAQF/8QAJBEAAgICAgEFAQEBAAAAAAAAAAECESExAxJBBCIyUWETceH/2gAMAwEAAhEDEQA/AF/H05Y1VJ9PklEUaBwqLW5qC+orfa29+Af369XT0WRcfIw1VbADxtYJIJrsxJN8UPjjgdX4rB4EVJ22NAruGn2lmXaoBbtdE1fBX3+CELTTY5yrkjjjY5AkhdgEMYPvwQbcXR54PFdcrTbxo6XFLZnl0XAgZUmYLI0TsqGP3B20Tt4PHv2B/PWGfGgiJVtPEi7hsljUKrA82Aa4AHbuOx56OrPAjPnS+XlDHk8hRLP6RtK1ZrsAeO/DHrZHDiFMjUJXx5MKFnldDtP3csoAHcG/jvz2J6CVqkHr12hXkwscIslRQK4VDHLFyB7E0O1g2fz7njrQuDiGFZdvnBQX9MIARbULZYer7gK/+etjSO2n/SJLGpYl4pGFlLC8qffjdxxY5sdX5UuRjyY6nKFnHVVV6bykILEMRwQDuN8gkVdi+ma/QJZyYW0c/S42SmOSs6MUHG7i+RxdbifbrltLiaG4ceIqtbx5dtH8dx73xR+PkDopjZ82DPQeSRI2IDhWbeCooseaFqoB9gDXz12M7B+txZsaJ4YpolEjbWbkek8LdepVvt2B9761foOqsDSaQsRBaKNQx/8AWhMYA4Fc12vuTX/OmbSf/LxliRmcK360GzcS3FEij3H4789rM5GRi5rx4uo5iQbYhNVFtxsjaaN0Apr24PeqAtsl83NMBmnUEMxZwXcBQW4+2uxFd+3N9ag1ZB4eklwPObDxomjRmbztqKRzbcqK9vxwb6xjSlaORwmI3lt5cnlgMADwGJ/J+D7dx0QXUI2dVnzp1xvLAm3Mz+T3BtQbJoj3rk/FDQ4GVmTYMciE48Cny4VAFijfDU55b3NGh3HBv6Mo1sELgYzStGq4iFLDIcbdRA/AN8iv69RtPwFkAdMZ1dyI2XHNOB2pRybJoniv9vZDh/RxiIyDKlZiy7htZdoYAAC91t7ngd+/RzI1TGkxYsHDjoxLEGMaXvYckDiv8Jv9uO/QyZwoFDR8GV/JixcSXJkLFDGCEIUtuquK4+f/AIHo0PBGNO+QginiUu8XlXs7UCKJFknvXH7UfMeZZ8iGCObdjhwXkVjtNllaue5sgf69a558jIycrFbLf6MOskl7kaauCR7kDbQsEEjtY6ybv8M40A48LT5NoJ2Pa3GYAWo1yOBfx3/06LZHhryI1qJgPcGBPXz3BIHzQ73RPbq+bzhHPDOgCwIjuXZSY99KrIeT7f0s9V6hFDivizHT3aQgWGSt/sVv9h7E0OTW3rW2BqmDpdOxIJWhcxNKUJCLGoN1Y7g37D9z1jjiwJI3Kvjq4Pp3RgBv5kfF/wD7jotklTnNPigo6ALUSqVVivO4e5qxyOwvkkg9xS4umpCzg5dFuIwJFT0kx7QK3KT3+ePYda2N1S2D5cPGiKf9XAiPbIHxgLUE8mrrsTz1H0vEeIukkNrQAEA5JIA71wbX+v46sii8uOYzTb8do22zIT6WsOAPYE7efx79q7xhEMx2ylaWdGEhmMih0NbjyzVyGNnjhTZ5ro70K1SMY03Bc/pTwPYtW8iuARd3zwD264Gkp5qBnxlUqCr+VYa+38PuOb7V0UfToxqGFI8kLI8ibs1CdrU3qLK32jbXcUODe3q3UMHBxdUjT1T48kgQztCHUdiOCSAQp4AHFEdPGNurH44Ke3QreIdOWNoW34xV9xUoK+Pagf8ATqdW659PvjZIqBLAeZIgYrxtJAa7I+ee3U6eqxY74I380adN3SRxzRGN4p9kdu28oWAVq9NLyfZSVr3sE6cvUTFK+mJtjgWGWFjKolZeysUNDcTtWvY1f56zQ6lqaabp2HDapjSRKUjlHmFTW4FdvCm7JNj8duvIM6TUYE0vLxRi50McojdVCFmegVdQtuCBwBxyD2BqTRNNNUy/EZ9Uw5tNbLbHmlceVE6ARyPx6DIaAclfRfeq7VXM0WRj7RqylhM7K0MtI29AfSdwBNHkk3V8WWI62ppMmLpeRkfRedNjSrEceYMY0VlF7rAJJ3AfFL2JJPQdwZpXTOmdRPsZst4yQGpgVUA7gOQASCfTzVEdLSD2VUW48s8yokWTGiWp9RA2gKNzNwe+3uPg0PYnsXTzNo+FFuebJmk86VdxswcBQUNVySbHbkWebF4YfJyEkiiEcBl2CNLb0EbgQSSF4LHvu78kDrvz8xNUGRm6jKJZ4pEaeCohER6UAKigSQh3D/EbqusmryZ3RxiZSIJMiPI8lHgmjjRZCA7UNq8mxVAA9ve6PFkC5ObqmLDLBLi+cCzGJjUh5bdS3RIHFkchj79VZumYDNAUiyPKf9GZoJXZVdBucqNu/jnnkGzxx1Ukcmmxg4O5Hhk2NJt8uRyLZWtuSCN1VQquflqwC6dmnOVcWYmNwSwVSg2qY2X0823sR2rm6BrnqrFhWeRYxiKvmpGUlHpR7bg7CPcAHjgigeOevDkrNp2TNlU5kh83cojSSVd33AfcbJJs7jbjk9FfCOj4IzQdU3vI77hF6iyxlSwaVewZjVKb4U/d0EnZnK1bO9QycbG0zUMfHkEglYCSTkiJiVJJAoWNwFCqB57dD/OyIA0kMm6bPuOV4YjuSMtukr08mqJ7N3HYg9ZfE2Ok2p6lJiFjh42QqozglkT7TyAAAzXwfgcc9ZDhZBx1jjkkkAQ+gyBaJ+xlUjdVAg9zfN11nSYUnLAaORiNFk+VpzzZMqEpvmIaKrpDVjggjnvVdzQsxZtVnxjh4o2Y+cxmlgkVUDFdo3AgVfHa+9cd7waSvnZj/WOZZJBJ5st1HETCW+7+I2tnjnnuexHCeXTtUifG80RvGZ386UBKKmz3UcHtQoeYTxYoPVmpLRMebShiRKReVEQ8n042qQGYeplNEcimIB7i+1e5MmHHNJHib4BuAKEOC0VAMLsj1EcV7q1+3WRMcazlq8TkIGMZdtyF423H8buRuHsN3b+E6crAMKSZsW9W4jniCtuILOELAiiAEsd+1UCOQ3SuivFx/wBW03koTVvqIZ8t2dlyZXmaJZtyq1g7b4II3Ajg8X+T0XXxEMSMTY8PmzwxSQxWpJkNJTc2260Y18AA810AyJ5IIESUZTRkK0chYANa8ENZFnnddCx8X1xI8C4aLFlZGMQfLQ5MiM27aCbAr0+tv4rG6iD7lbwSkvDNMGm5FYGHkEYzyjdHIDuLDZbiiKFsDV/P4FbNYxH0vIfCxpGmEyxtUs1ubUGmIWhypH8INn8nqvVtQlj1vFSDyyyQRtIwlDeVK5LNtrihQoE/Pv0XgfM0BJNSaZciLOjAaVK4JU1agg9+N1C7HYDo1bFzsXfNlaTHQyrwm2VVdgVcAL9pKkkbOwHHFG+2jTslFfNkkwptQxoolWUTbol8y7reP8PzxQBPsOuhiTRafkvqGKF+tpsctbqzoPSQSTd3xZ5Ju+bIzPzGbJjxM7NSOVclaVYgzG+RQ2KCp3FiD8VZvgId+Ub9YzHzHclQE85cZYnh3eXuXsLo8KQCbF9/2NahoOXhaIRJ+qFZjkLuHoXcbYH3pCb4qh2N9L+saUmNqi488ceVFKqS+TCCpAAraDz3Kmh2Hb5v6DrGdi5+jZMOPlRx5RxxIu6RVYN93PuDYI7d/brU0J2apnzbXdKyIMfFmWby45mcoIAWsUpsi6HLHsSOp1V4pzdRePAwpcmR2xIyDHHjR1FuCkAkcXt28e347dTqlIncgt4GMU5WDTogcnyiJHljDFgADtNhuavtXY9DNXmTAydWw0kRDJkOZ1a1jBVy22xZ5BoVtri679CCshzIZsIQTokcXErb28xQo2KQARYPvx39h0d1XC+ogxMj+755oRjsigMAysGFmQijVAi9x4HfoLQ7+Vo5x8yXExp8T6zI+nkaOV8iVBtlKqPUgoFtpFgdqNe4uQaNlsuNLDIuJNGf1j6vMLGt6kfHFCufzzxnzNTiGlYEJxceBlxGkh2zWwq6ajyJAwPB+4E0eei+FkZORiK2JFhhCCOAVUEHsF4I4AFcV+99U9LGLn74tr8JerlOHHcGk/0uwPDAi0rInfIZZCxrywKu6qj2UqaIWiebJ6w52h6pqORkzDKil3HzfI3BFLWDwppa9PzRu+OmLdqQhARcVtPYoZXF71Y7N/cjjcTRFmh2PWaDUcXD2nLkjj84EENIAVpjxV0ePz7fyCQlxtcnZP5Ovz8f6TU+bvBpqqz/AMAGJlZ2DKmlzPDGy5sMsspAdk3KC202RtpQL54bvVjpzfGZFSOaMyJRJaWMc/F1x/2/HSb4hzsczSjDXMbOyCn6bLuUqBtKEg3ZLE8nggDgnohoGl6pHgQ6rpiYKplExRRTO9yH4o2ALXsa7fHT8M6erOjkSlFK6YF1DTh/fwxcQxYiGKozJEGVBag33LDvVcigAPc7cmOTFxsnIycyIzx20RxlYLkAnupK8ULZa+SL562ZejNM75OsQJBOqu0xxskN6OKBAN1wCfUKPsb6BZWrZTtHjzxywyoDAEVlUSuSoAsjigeRdc37czmvdoaHx2e7vNjYpKrCfaHknBRXLJZYDdRBvbZAq7HJI6Iyw4A02dZ8+NdkImmdoXLCQ8bQG+6yQAbAIFUbbrNmamJFjlzMZUyMnFdJ5IwlNtsWdtFeQDfwRXIHVGYfKwNL/uxoY5pIw77BvWRgxb1jmgqbWohe5Nc9JWA9ndGDHcvj/SyzFArmUyBNsi0NrAJYG2gtewqr+Nccxkl83BjVciWOVYtrFwVZgDVA0eTat7MK572vqudqDS6eZC3lyjzEjFLOQS3meoGiC267F3zfXWPvxsXKz4s2CITlceOOdFtwEI3c+pKsEUp5A7cUcBUG1aQbxNOeDEjyMZJiE3qsaoVViWI4Y8USbA7c8lavoTjY82bi5QwcOJM10DsrRhdthiAAeRutVHsNwANKSDPhvUtSbCeDIijyokMDDz42lWJje6gCOQdh5sHuO/VPiI5OFqDZZxYlhOOrybkCeWw9IKgdiWIA4AG6yCLIZuXT2iKu2dg4kAq2Mk8M0kSwnzEC+YqsqSkkklWPuTwK9r4dF0DTJtJhklwwqCNcwLHIwBl2A7hzQ54JHz36S8Nc+HWPqHngGNj5BlmXzCfMST7DQHqAZTdDj34o9Godb1GfNgU4+NaxPD5EkgjjNtxXI7BQe/sw/HSqSTyFqT0YPFROzEWJvLfNhdpPKhHAUmq5JDE1dDn8XXTt4lLafoePNhYJmKSRDIjigVmeNaeQkVXBUE9IPi2SHK8zHxposXJ07zAmNCjEbaFsZNxFjmhQ9+T0yaJ4gXH8MGeXMjcwxuf15Rv3eWAwBZvkgA81u6pFpCyTaX2D/E/iWPL8iOWPfGbl8kFhKgAIU8n5PIoEURzyehmLDDqDrNKiyrklZmhhNSXsA+47q9VkgDmhfcDrvFz8KXxFNq8eASsvpyVy8fesaNx5htq3V3riiT89DNa0ySLVZcfDeEjHhWLzVXaZie17ibb/ADc+4se0nbeymlVBRdTefW8VZ84yz+ZEIpQVZStAsTQHO5hd1xde3TTqfhPUNVmwtRxminh8oM+JK+0MfVzVD2I/iHaq738+kljGTGVxQ8mPEzeSD6o2BYtusUCpu644X823af8A2gZ2nZum4s3kvjZUSllyYmjljcn25oo3cH4b/KbdVpk5p7QH8QeHNVw0x0m02WBQ0gjUSwlVTilAF1Vkn29XHbqdH/GWuZ2S2P5+NDEyySgKZQxItRdGqBo0LP5rqdMutAuQlPBh6Y2napkw4ubGx2HEaZi97fvYjiqBNWaJF9+uMvKnw3jigG9JCp8gTVGpoe3Iom+1cj+fRzwPDp02dLok3/VL9KsoCS+Ur8LYYKSSVs9+f+PoWn6Lp+nwsmJp2FisW+4RgkjjuTz7f7dBQbyPKUVhHxzSfqcjJgibFyBirEIMrycXzGaAEWOAbPA9VX0V0zVw+R/d2m4hnIJKvJloFKgkbvMehyartdjr64HAbjIbYjBhGhBUV7ce3f8Ar+3XyPXtG8ubM03S9PyjFhSK8pgDEuGYL6ufz2/b89OuWXC7iyMuOPMus1gK4/iaSTTPIOlZMEYmKSzzH0WOaWgS103Yew5+MePrk8OW76dLGGkxGlilYhbUAlrBIJ78D5HXq+bqeVIZ0zYHgfbGuQQDjRUFZTuPuaK2TyK56Xhh5eBl4y5SSn6gyv8AUxS+aDEQq0rL8WQ1DsepLkbUorUnb/0qvTxg1KtKgnkNPkZ0zYuLJII1L1tBeM0W4N7CPxza3z2PTzpua2RpGny4UHnwx3kAxwlgJTIQQdtAAA3tr2/HCDnRwpiQyY+ZPTqpkWNWRPSP4SAeTdXXcWau+jn9nmq4EOn6zp+qbsfGmHnY8JDbgB96x/xWV2Hg2efi+tx4dh5JWqDep5iZCTJNkRLkSKLhAYVI0bUALo3YoN359r6+faji4qYKeYZMnWlyQkuO6nzt3+EermjQ5Xij15hZWr5+LnDFgy86BpQ0Ujb5RSliEv2YBu4PHbsei+Lo+XmkPqeLIJI4VijjZgGmBAreAbtF3c3Zpfjl5ztggqQNzMaPxBmPkRzZhOxIpvMhNidrLC6G0br4IP8ApfXM+QMVHxXkWRMRVDoJL82qRgSQCCQaK/AI6zSzqsq6fgSTKJXkSdpiFIphVseAQoW6IHbrVk5eLIj5ixYn6EUbwJlfpyBlJAAZa8z7Qa+GI4sdJt0x6aj2PZcqV8OACKLEYlo5GkQ740BNKGJsrTBeOeADW0E+6STm4ixpHbzTrCPUCSkhUAENQ7qOaoHqrQcLW9ZmijXFyDhAuxmaIIhLAgtbd/fgd+BXHRXwb5TPDDhafJPLFkvGzOATHG5XllrhQe5JsdxVUdSbFc200ngYpNS1Pw/FPmPpGNjvkT7LmCqZCR33oRYoA9x9vuewPWNTk8UuJJFx1XFx1mVXAUjzUU7fz91gk3Y6Ia/pWfBo640+DD+oUDbZFZAwV7IINj5vivigR0kf3ky4q4/0/wCrHHDc8Y9cTLwCD2A5rj/fppJ1SE42m7GF9V8rM1FAY5VQhgrMTtA44/yiyRd1dcHr3w3o2bnNBlLlNE8ru7HIpvNj7Bl43Ed7JABqhxZIvBy54oRCmKVxXDs8kslLMwU3bfPoFf8AA6c9N1abVtGwc/ERMaSFGxt4kVFjALUPVwDRArk89LFIeV0mBcfHg0vUSYstEIQJk5Jem8xjywBP3GzwKFX1bosyTY+eYI44YdodDHX6pRwruCoApvMXgf4RY7dBNc1WJdQmgjxNNLNktJ5scKu7GgCu48c12Fj1Me9dZ8HWclvEMGRjmKAyuIp6i/RewN36YWvVto0Pg8c9DpYe+FgL6xlZUms4ceOXLSRmJlDcyqCTXP4JH7Cuhq44llSXMilxcOdHMUuwBIGQ2T/DuICkAHnkjk89GczTsrUzlYeNGk2eiCTFaJQhcobAXgEEgvxxyq/g9daDr0ObhmDUcjHxMnDjCSK+nuzUCAXNMOeeQQKJvrcMLQeblTlhaBGAMieBpYsgQRtHIZZJEZvMUCiQ5+5b2rz2od+3Ugz55cadpFlSLGki4TewCJyQ9/wkncLDUboCietWsS6lHAuMJIjiTxgKI3BULSvVXak8Hj/CehPijR9W0x8SKacyYEsQOHMv/lyo1HZxxuurH8+1HrK22ZuKivsO63nDNjhdcmcOXZpHSYAOxVLO3cK/pXU6WsiLfHHi5MkB+lLIjhR6hdmjZsWTXU6ZEnVhjweMDSsrQ8syNBkvKy5NN6QpUryP8wN/iuvp2Tr+k4TKmRnYaOQSA0wYn80tmvz+OvicT4Zy5gwU4gg4UxhSDwRfz7/P+1Oms7NUwsGTAFMMdoRkFOTGy2zEXQ9wP3ri+ipUjNXocsnxVhwQySIJZ/KYqUgQeojuFLsASOeO/wAX18+1TxFj63mZOZp0h02Ro1jk+oIO9gQRZBAFhfzXPV2kS4WVi5MMizZESKWSKDgSXsobe/Yua9ytGwa6Ttb004c88haOLHkHnYn+dd+0j2IIINg9qrpVJcntY7X88pYC+iazAzyw+Ip8mbHal3xNTKv8Vek++329u/br3UpIxly5Ecs+XpceVvhU8lnq6LAcdjzQsAGjRoNjJuSKFy2x2BLt6fge/t3/AHvrrLzpMTClwYZCrNMoZUsB1UNRPzybF/8AJ6KiloEptpZG7wbqebFpsj4+fPGs20/p2xQ7q29xxuYUO3Pt1o8RibUxpa5OTkLmPdZUzblRByx7biNrE/N/t0jaXqmoaLO82CFQT/bBLGJFfnuFIo8jgj9umuPXM+bVXx5ysAjVTEiYWwkMVDEgAdrv27fnnNULHOx1iWIaakOPFC8TvuU4+PujKj0g0COaHPxz1bjkJkM5QHbHuPpQH3Ja9xb2o/16E6PHJH4fx4Z8fECB5C+6bYo/UcWKINfH8vfqwaxhRebjx5ulF2RgYoZN7NwSwCg/6fkjj3lTK+Bcg1HEgnwzkxQyZhyzM8rkbdxoHchBDDbx3Hcdz0Q1J52ydPzJkxofJl/UEMVKAyWPuPe1ZTz7/mulXNfEEH90LMjY3mCRJ5ABJExVVI72e3btz+B19Bxzg6noAzI5MODfCBPMVIKuQLBPH8QPY8/Pt1VVTEmmmivDy8zRog8ifU4t7o7JkVbJtVcGyOwsgXfc8npTKSaVrbth5TRS58148iSq4hJIYW/cgKew71x11oZwteycbBlypcL6dB9XOP1EdQQoVVvtfF/HP79+GMzA0/xLqmj5+TG2noznz8eMSIWTjcim1q/ULBqv3uUYuNtDSaxRr8T5eemCuNLqw1KOExz/AFBj2O4cutXztAHyebFcmurdB8P42pQ6ouRm4MBWR5P7vySWkKKPvR7B21ZDC+R7c9BfF8OS+fn6tFledjZRCmRYyqyqyqVcoRwOQOOxAq+vcfVsPT9b03KjgmzNOTGaPE+oj2H1Rsj/AIenZ/6V+enSsF0sGvwzPofmZWFnxv8ASJE8cflSfq7XtSSaolQbAod/euRWnSvBltHnw+fjln/6IOGXzG28ECqal7D4FHq7U3wDMxjSOOFjbbIwWRKWlRueCbvueOODXQzPww+bOcZkjUKGSMsELtz/AMAkmquu19ZZQ0m7NOBoZDxSTZL4Uxdy2+iEQBdhqwd5JYUa+0n8HTkeGNUwYsaU4zZaZTt5RgQsGqj7Dswa+3z7g9OUc+itpMa4mTIuThY6ETTKJCYww3EEcUb5qjRB/PWeeSZsaNHg1PNllViHCbCB32n7q4218A9c0/VuLar8D0+hRg1nK0bXsPOgyH8uNwGpaMVsQUYEd+Bfa+juV/aGdQ1Z9Rh0/Bw5GVU3ld0koF3ub39qsfHfv0J17UMnTdU17DxYsZvqpSQJVBYo9OQORzRA29+TQvq3w5r+BpWkPAYfKTKLbqHmFRuJ2ixZAHF83+/bojOoKUfJOS7cjcthXGy4dRfG06B5U3kyZOI8QAJAVt3qPF03ANmz2ojogmvQaTqZ0WTGGbpRYPLCzb9rfduQ/wADjk1QA23xd9BtFxsOLEfU8gy7fPYY+UysiTLtoBnIoj1EUCD6W/kG1LBjj1PTzgpNKuQ28CQrIVIILE7V+OSCOOT+OjGSung0orraMfisnJ1SeSJQsYmkVXKtvlAIp2+SRXsPzZvqdb/7QMXFY6fk+HsDIiglV/MQsWTcCBak0f3Ha+3U6tHrROTaeTjHx8aXWMI48P0uJMqtJ98iPtFtYNnniwe1+w66zs3Oyp8fHwZch8inSWL0qVNkrsqqsVx/Loj4Vw11Pw62PNuAJJWQctd1x7393HvyPfocmnZEQ35mdAkqqyxxo3qTnvwPtILHjk8dQTuWRuOadr6CvgXR8rInx451GMuUkg8xrZ6Q8ll+bJr5/wB/fG8WZojxxuw89XLRSKBRQA+pbHaq/brVoWt5mlaji52UYpsBxKgQExhALAJJvuT+TfxfW/x34kOToy4p0/G8jIYrul3SlOPuQ2Np7cgdc8o8b5U5fKztXLyx4JRj8aEObT/KeKDMyJDnZCB2j3KojDC13ux70QT8WOb46GPAWABSyK5v/n46YtR1rF1Dy55dMRs9YljaZpSUYqAAxjqiaHzXzY46GYsEk80UUCb5JHCqo7kk9uuw8vzg26ZPk6drGn4EskU6QtviEZDIAVLcN7/d37dOPhfDbH8RedvLA4DB2jkD7GMinaOwqgK5556WvEeJjYUsWQMre8RZdmzhdwYqRze0txXcf161/wBnGdGNTy/r8g+UcfatPsUWwJ9+5CBfnn8dIkpZOyU38foel+giyBCcgCVTuCsRf2sO26+xPH4H8sPi9VwfDr5Rklkx90JMkTCNwpdfe7F7SL/fofqD5basZEeKeWN1sRyqglHpL2tkkGiKPHz1q17UIo/AsYzmx58lYYN8bz7qlAbuUNkgn5+LPSRjG7DNSjQp50unaj5DzZIhxYGV8WKNFsAUSpXmgeRyTzRPBs5c3XMDITUqifGlnjAEZIouHB3FQKFAfz3N+3S25jOWrYxMb8LtZvcD7hQFf9+tGQdNl0yCWQSJlKp3PHGPWxY3u5HAFc1fNe3VVBC3J3Rr8NR4KzLkZck6tHI26JIy4PptRYrknsPcjoZlu+UTmY+OqrDSSOiBaJPBI/8A3brZoUqGeKPInZokffGAdtkV3JPHb+dDov8A3lp0cWTj5sUGTLkkNJJJAC6tQFqeyn8ijfv1nh2KsxoxaIkWpNOM76iWDFw3cr5wHc9rP+ZmauSeevF+rwcfBO5Qh/VgQ0SgVvS1e1m6+eesemyyabmSRxjewba1sVWQA+kEfBIB/Y9THxTk6qiP5mNBuBmkdWKxKTW4/AJNf/PRlHywRlSpbDeP4eztUz9NxWKmPVS7idFYiHvuJXjtwePmu/WPU9OytLzs3RNRVRmpLHvcNuIQWdynjja3vXf+Q06Vm5uj65p0zJJGImAh3yEwsrGiQTxXqPIPv01+M8BdUy4czy6zchVgUxSIyMBZJL+9ew4NV0G1GKGgm5ALD1zE03xEskDu+KY5P02YllO0kgE9rofv0Z07xbnaimP5kJkjk3hxYZotppt+08CjxYBJB46QcoYcay4eQZYciCT0KEU23YqXJ9KgD89+mfwnjCbQNRz0y5cdfshhjjUjcossVJFknaByasmq7c3JwccottbKOTUkjzxDHj67rXlplR45EAVXKm2kvhWHcUQPawB/Me6R4ez8bXGl1nSkmwkqRIZP1klLcLto+qzZ9uxB7V1TGMrV44JIMKZ9SxYWdpY0IJGzkvQ7XQ7+54ro7pedi5+i400uVIi/TAAB+zAUxb5HcGh7d/boqL4eNR+sGbU5uirxDmSYs0X0+PjHTGZPpcaJC8TSjcrIjAbQVYnjn7hQAHV/h3U9InwMrEyMhcZ1d5DIOInNgCv4gASQP617ADrUcupYSY+jQBokCqcWBi4YqPSwX2NAix3s9BMGYDNMsUbPHHIsm3ZdAMLLV7ciz+R89dEa5Ffkg4uD6+Bn1nPXJWIxZNLvdnkALB3NXRPsAFFdTpU8RZv12VHlJm08qAuhJpSABx+KHY/H8up0FHBRtJ1Qw+C3m06eXDyH+xVIRmvbfNjnsbB/p1t8X6ZBPjyZkdrOFu/4e/IIr8jm+AfcLwpYmrSwajI0TjI9IBO0jcoqq+P/AKPTTqerjFhWHLxZAsyko4IO1q7Mp52kGj8gnjqUk1K0cvLBwn3jlATA8zTfEONjTZOPCIUKF5ovNhoxs1yL/EPVz8d/bpyx8PTc+LcNN8N50Jc3kR60+MHcgFqjN7e/YcDpXwfpIJoNYjz5YcgTrtZBvMUFU1qeG+6iCOdo+ejUfiTFlnkxJcqLXpI8eU4sEumxQY/msBzz6iRXwPi+rxaaso23o3T6Jo68DQ9AA7bV8TEOf2vj+vS34g0zC0FoXfG1XGkmDeXi5IjdGFfck6GnAscVfP8AXrK8VvDgyfS6bovmu2x4W0VAwFfNle/A4J4B6Vs7NmzswS5OFBjbRzFjxLCCe97fbuO3eh0XTQEqdhKYI+lkzKCnZYbsoCbFH/Tt1o8K6iYcY6ZNCEiEpYvS2+7grY/BHufft1xp+gZmpaWZn1DDiWQVFExYkm65oUvY/PWDw9aeI8DFjx1emCZCnmyAd54+Bdf+0dL/ADpMu+Zz6p+D6BJoeoakySqAkmFMsscpIiWbtfzttQffvfS94gjTH0ibTsdIJc3IyPqJFxUZl3E220HmgKHPW7WvF2dhyZWAcdo8RV8tZUf1q3HIPb37ewI56F+DsuXB1iTXIclD9FHt3TpdlzQ4u77nj49h1OKpWZpyZxpWoYWHoiYc0amRpHbIjZV2yc8DkWDVc+3cc9A4/qIcZVjY+dI5TytvDJ/7vfm7B/fp68XT654u0rG1EaOodJVWLIjh2+crggEliSFDLxZrmx7dAp8LHgdo0x5RkB7JlcnYw9hRqrHfn2r26sq+ybbWDBpuEfOGBPkjEmYFir8KRRI7ex7gj/thzMfMgXzjgTIjMVSQxkBufY1R7jojqWa+TBiyOiPNjt+mrrYAvkftY6afE+bphwccx4aZ0vlCMKd25yQBwFPHt2/A+Ok0x0u0QBpcUOE+DlZcY8+LIWWbzQChVjSg9x7X2si+9dbdUyIYTm5GNOuRHlQu7QSAFlG4kiuKBBBA+B811TieHZ558DSsHUsXKmWJ5slS+yPGe+V3H7yL52g83/LNr+lZ3hrKiiyRAY5gSkkEm5JB+/B9xwR8dK95CpKvabn1rCzfBOkYMJiOfp8wfb5dBSGY8sfZhX9B12+PPm5uLklMeMk7biFEX2cngGxdNXuPk9V4WmnUNMTH0mFFgCRjMZXqn9ZV27XwD8kV+emGHR8fARsHJ1EiZIAcWaJQwCqCG3KfusE0Pzx0s5LQ0YuObBXiPT9Pyl0zGyBkNNDIWkbdzIrDngA7fUEANe5H7KM6yadIYInjH6pDorEFjdVz9vav5nt0dEWfBDLrAdiVLqZFYnch4LNxRH+xAI7X0Kz3WQw6jkxCOQSeXvH/AKh23f7ihz+fx03EqjsXk3oYTE+kZWFn6OzOzxFZopJASSVB9NgULB4/y/kdeeCdb0TGwJsXVY4SW3RKZWZNwJBPN1wRzx7/AMul7AbIlmaeBWljxIDJIikARxrwSeR7cX3NgDnojmZ+Nm5mPp+NkeTHIChRI/MWPgkdqJJ/r+em6ussHZXaRt8NY+NJ4s1HGwckw4UCP61VX5tQO5IIvjkngfJ6C6Zpsuqa1BFjI0aSufqxv2oiD7iWPYEXwe57X26JeE48fMmj0HAw9mW2X5k2azhZpEB27VQikrduIs9iearrb43GiaVm5GkaImQkaAJJPG/paUD13f3fwg0RzfwL1OLsZdXBW8i3440l9I1cwZcMUatZhaKtrpfHI4Ncj54/bqdU6pqBy/Jin3VjL5aiYkt7Wff/ALV1OnjHBGUsliaY8GitlySPHlJIQ8UqhSqFfSaPqsmu/cEdDPqsmPLR8ppGEpDOHPMl9z+/WjOxIsXFWeHIMwcbdrRkBiAC1H8WOeqxn4DYKpLhtJkhdokMxVBxW6h3I4r2+b6CyaSWmdZ+ZlZEjyPJJFDLZRdpUV7fvx789fQ8rwxpC6TPrGPqkWRmCG8iGyF5AJ2kGwSvYmrDH36Tp0hyIYIct3jkCLsROVSwK4J7+xAr36OZfh559dwsXMygskilRFvAd9rFSQardtQEKfcgfPSrQ1KOhTTJiijy/KkL+Yuxf0xQs/78d+iPhzRczWYJcagsO5W852AVTRoAke5q+a456B5WLNj5MyKJJIoJGUOV2k0SLr27dvbo3B4ozX0+CF8x2bHQKgmIKgDgAHv2AHv/AKdFqlgKbbyNelQwIoi1RJMaLEQIY3J2qy0rMedzHtx6V57mqITWtBX++3zNPyFk0/KZUWaEKmx2NMjrfp+T7c380Vkil1OJZIo1nRNLSSd/O2+RtsWxJ47AV3IT4HWLw/iT5Om5keJmoU+pt5Q2wPGqGym4rfJ/p/Tqb5JRQ3SLZamJ/wBK8uqRK2OIuZnTc0sYFJtIscgby189geAAAMePhNNiw5Hn4mUUttlOVv7exojnle9/y6ZNI0TNz2EubkSR4+nlo5SswCPGotdpo2th/wCo7X0COdhxTrNHhxwlZA6r6iFNHg2bvnuKv8H7X43bYk0k7Qa1HxJm4py5sHVKgRf/AOWWNSWPY7QoG0e57LwTzY6VDlvqOY2ZlvsUn1BeLFcCv5d+n7H1HITGZdMwoJMdk8yTFx4yY9p+6zZ/Nsf69ulOLR8edcSfCfvKGMTgMH2nkKK5ACk839wHPTR6pYNPu3TVBCbVcObBzJmxyoyiEmkKAgsFFX7g8brFE89/aeHpMLBwyJ1MjyQbWZmA4Ptx2HP/AD8dGFm06GLDgeDDbCz02yR+WoAY8gqR9t+oA8EUPjpP09sKLPzsXOdpYoZPLjkBoBQx9u355479up4ackO7dRZtOl4s0WLkYDvC2P5ZEt0GN+m3ugxbtVfaeOON3iyCsTHzs94ZH3vEyLKTGpvnabpubBIv7ffv0rZ04P6UUzSRpNS88N3AYDt/3691CKOLUJEzw7ZMR2MpYUSPbplDTbBKVaH3wNpf12mO/wDfQxcVshXMMEQeQsoHEhNUBXbse/aug3iX6jDy5cf6iOVoWEUhiXYjs1kj2sC+eOST7V1j0jPw8TCQ5EjKhlbZHjErMRS3RBFLZPc97/kL1XOEmfLMYSuNOys0CyEnYKFbzzfH3fPWq3bBdKk9hXMziDBNjaVLBiHZ+jIWMDEewNAsp77Sfc9x0eyM/T87TUwMifHTFyEVlk9A8t6vsOVYexN3zdWR16mXNkeaMFmkldS4iG8Nwd24gngVyb4H46Rc1frsmDJWFt2S1MsY5JvuO/Ne3SJd39FJvqs5GfRNDkycLM0qTNjwzJOTmZMqcLDHRSuRe52Bq/bvx1zjaRN4RxdX1LIMGQUAxcaSNgVbfVuL55Wx7n7h+es2JjapNkCJJGeMRlgBLblVHYd/YDp403Tpo9HO8GVoSsrRyHeCRZ9PzXH7m6quW5OWEYpPZKPHJyvwLWh4HiLHx8nXtMiixMiZPLXGC/rSLRtlH8J5HFWfb2sXj4E0sGDq+dFJ9LLJ5cIAIWt1epv4bN9/z/JjytVyJ8kyNMbhH6aoVPut8E3fB+eD7dKGRrGpvgPiu8Bjdm8ySOtzAtuoke11/Ku3SxnKSov/ACz2eSvXNIKtHk4q5PlTs5VZV5FVzZNkG+O/Fcnv1Opq2otlxwO8cUr25LCqHYVz+xP8+p10JYOaXJC9Ax9QmkkRmWMCBNkaAelQKHb+ZP789YlILhiosn89TqdZC+BiwqmwMLMmXfOudEgZiSNl/bV1X+v56P8AinO8zXhljGhjmizVlVo9w9TupN+rnkf6/tU6nS+B3sUZsqTI12YygFZMliy80bbt1t1KOHGzWEMEahHCqOTwVB9z1Op1ghCDWZ4vC+rIkcIM4SNmprC7qoc/Dt/XoKNXyYJ8V8dUi8pPLULuI+/k0SeTXPU6nS1gC+RNW1DJnlMbyEI8rSMq8BnNeoj556x40v8A4hCjIrR+agZGJpxYsHm/x1Op08VgWexy8U63lTZuRCixwQpGrCOHcqlqvcRfJ7AewAoAc9JsmdO4UlqI7EWKsG+p1OqJe1it5Q46NlhdIw5Pp4TMq0JvUHr4sHtQA/bpS1DVMzLzppJ5mZpWKyc1uXfYU/gECvjqdTqaCylJPJBKopst91mqPt1JcqXUsybJyTcklu1E/wAh+3U6nW8hei/Hbzhclkxxek7iPf8A+z/XrdqsUMEGm5WPCsUjx7npmIJq/cnqdTreQ+GWxavkxaWuFEI0ikZpJSF9UtMaDHuVFXXzZ65g1bLhlRYH8pC7HahIFlWv3/n1Op0y2Tk3SGbwdqAxEfIiwsXzJFCksGNKTW0ert/qfe+qY9ZmytaaLLhinhWwsbPIFB/xelhZ/e+p1Ooc6Votwt5F3JyGXKnSNVSMSyBUW6UXxVm+L+fbm+tPgiWI+I/Mmw8bIVEkKxTIWQHsOL9r6nU6KRW3QweLzg5mRDM2kYMUhsMYBJGG4WrAav8ATqdTqdMtEKP/2Q=="/>
          <p:cNvSpPr>
            <a:spLocks noChangeAspect="1" noChangeArrowheads="1"/>
          </p:cNvSpPr>
          <p:nvPr/>
        </p:nvSpPr>
        <p:spPr bwMode="auto">
          <a:xfrm>
            <a:off x="134938" y="-538163"/>
            <a:ext cx="16383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1191978"/>
            <a:ext cx="8305800" cy="4886794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marL="914400" lvl="1" indent="-457200" algn="just" rtl="1">
              <a:buClr>
                <a:srgbClr val="4F81BD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he-IL" sz="22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בתי ספר: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 </a:t>
            </a:r>
          </a:p>
          <a:p>
            <a:pPr marL="1200150" lvl="2" indent="-285750" algn="just" rtl="1">
              <a:buClr>
                <a:srgbClr val="4F81BD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he-IL" sz="1700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דגש </a:t>
            </a:r>
            <a:r>
              <a:rPr lang="he-IL" sz="1700" b="0" dirty="0">
                <a:solidFill>
                  <a:srgbClr val="4F81BD">
                    <a:lumMod val="75000"/>
                  </a:srgbClr>
                </a:solidFill>
                <a:cs typeface="Tahoma"/>
              </a:rPr>
              <a:t>על </a:t>
            </a:r>
            <a:r>
              <a:rPr lang="he-IL" sz="17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כישורים לא </a:t>
            </a:r>
            <a:r>
              <a:rPr lang="he-IL" sz="1700" b="0" dirty="0">
                <a:solidFill>
                  <a:srgbClr val="4F81BD">
                    <a:lumMod val="75000"/>
                  </a:srgbClr>
                </a:solidFill>
                <a:cs typeface="Tahoma"/>
              </a:rPr>
              <a:t>על </a:t>
            </a:r>
            <a:r>
              <a:rPr lang="he-IL" sz="1700" dirty="0">
                <a:solidFill>
                  <a:srgbClr val="4F81BD">
                    <a:lumMod val="75000"/>
                  </a:srgbClr>
                </a:solidFill>
                <a:cs typeface="Tahoma"/>
              </a:rPr>
              <a:t>הקניית </a:t>
            </a:r>
            <a:r>
              <a:rPr lang="he-IL" sz="17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יידע, לא </a:t>
            </a:r>
            <a:r>
              <a:rPr lang="he-IL" sz="1700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על</a:t>
            </a:r>
            <a:r>
              <a:rPr lang="he-IL" sz="17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 מבחנים, לא </a:t>
            </a:r>
            <a:r>
              <a:rPr lang="he-IL" sz="1700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על</a:t>
            </a:r>
            <a:r>
              <a:rPr lang="he-IL" sz="17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 ציונים</a:t>
            </a:r>
            <a:endParaRPr lang="he-IL" sz="1700" dirty="0">
              <a:solidFill>
                <a:srgbClr val="4F81BD">
                  <a:lumMod val="75000"/>
                </a:srgbClr>
              </a:solidFill>
              <a:cs typeface="Tahoma"/>
            </a:endParaRPr>
          </a:p>
          <a:p>
            <a:pPr marL="1200150" lvl="2" indent="-285750" algn="just" rtl="1">
              <a:buClr>
                <a:srgbClr val="4F81BD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he-IL" sz="18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מסגרות לימוד חדשניות</a:t>
            </a:r>
            <a:r>
              <a:rPr lang="he-IL" sz="1800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: </a:t>
            </a:r>
            <a:r>
              <a:rPr lang="he-IL" sz="18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כיתה הפוכה</a:t>
            </a:r>
            <a:r>
              <a:rPr lang="he-IL" sz="1800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, למידה מבוססת פרויקטים</a:t>
            </a:r>
            <a:r>
              <a:rPr lang="he-IL" sz="18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 (</a:t>
            </a:r>
            <a:r>
              <a:rPr lang="en-US" sz="18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PBL</a:t>
            </a:r>
            <a:r>
              <a:rPr lang="he-IL" sz="18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)</a:t>
            </a:r>
            <a:r>
              <a:rPr lang="he-IL" sz="1800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, גישה ביקורתית; הכנה </a:t>
            </a:r>
            <a:r>
              <a:rPr lang="he-IL" sz="1800" b="0" dirty="0">
                <a:solidFill>
                  <a:srgbClr val="4F81BD">
                    <a:lumMod val="75000"/>
                  </a:srgbClr>
                </a:solidFill>
                <a:cs typeface="Tahoma"/>
              </a:rPr>
              <a:t>לעידן </a:t>
            </a:r>
            <a:r>
              <a:rPr lang="he-IL" sz="1800" dirty="0">
                <a:solidFill>
                  <a:srgbClr val="4F81BD">
                    <a:lumMod val="75000"/>
                  </a:srgbClr>
                </a:solidFill>
                <a:cs typeface="Tahoma"/>
              </a:rPr>
              <a:t>הבינה המלאכותית. </a:t>
            </a:r>
            <a:endParaRPr lang="he-IL" sz="1800" dirty="0" smtClean="0">
              <a:solidFill>
                <a:srgbClr val="4F81BD">
                  <a:lumMod val="75000"/>
                </a:srgbClr>
              </a:solidFill>
              <a:cs typeface="Tahoma"/>
            </a:endParaRPr>
          </a:p>
          <a:p>
            <a:pPr marL="1371600" lvl="2" indent="-457200" algn="just" rtl="1">
              <a:buClr>
                <a:srgbClr val="4F81BD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he-IL" sz="1800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חתירה </a:t>
            </a:r>
            <a:r>
              <a:rPr lang="he-IL" sz="18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לשוויון בפועל בין מגזרים</a:t>
            </a:r>
            <a:r>
              <a:rPr lang="he-IL" sz="1800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 – תקציבית, איכותית</a:t>
            </a:r>
            <a:endParaRPr lang="he-IL" sz="1800" b="0" dirty="0">
              <a:solidFill>
                <a:srgbClr val="4F81BD">
                  <a:lumMod val="75000"/>
                </a:srgbClr>
              </a:solidFill>
              <a:cs typeface="Tahoma"/>
            </a:endParaRPr>
          </a:p>
          <a:p>
            <a:pPr marL="914400" lvl="1" indent="-457200" algn="just" rtl="1">
              <a:buClr>
                <a:srgbClr val="4F81BD">
                  <a:lumMod val="75000"/>
                </a:srgbClr>
              </a:buClr>
              <a:buFont typeface="+mj-lt"/>
              <a:buAutoNum type="arabicPeriod"/>
              <a:defRPr/>
            </a:pPr>
            <a:endParaRPr lang="he-IL" sz="2200" dirty="0" smtClean="0">
              <a:solidFill>
                <a:srgbClr val="4F81BD">
                  <a:lumMod val="75000"/>
                </a:srgbClr>
              </a:solidFill>
              <a:cs typeface="Tahoma"/>
            </a:endParaRPr>
          </a:p>
          <a:p>
            <a:pPr marL="914400" lvl="1" indent="-457200" algn="just" rtl="1">
              <a:buClr>
                <a:srgbClr val="4F81BD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he-IL" sz="22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להפוך </a:t>
            </a:r>
            <a:r>
              <a:rPr lang="he-IL" sz="2200" dirty="0">
                <a:solidFill>
                  <a:srgbClr val="4F81BD">
                    <a:lumMod val="75000"/>
                  </a:srgbClr>
                </a:solidFill>
                <a:cs typeface="Tahoma"/>
              </a:rPr>
              <a:t>את הפירמידה - </a:t>
            </a:r>
            <a:r>
              <a:rPr lang="he-IL" b="0" dirty="0">
                <a:solidFill>
                  <a:srgbClr val="4F81BD">
                    <a:lumMod val="75000"/>
                  </a:srgbClr>
                </a:solidFill>
                <a:cs typeface="Tahoma"/>
              </a:rPr>
              <a:t>להשקיע הרבה יותר </a:t>
            </a:r>
            <a:r>
              <a:rPr lang="he-IL" dirty="0">
                <a:solidFill>
                  <a:srgbClr val="4F81BD">
                    <a:lumMod val="75000"/>
                  </a:srgbClr>
                </a:solidFill>
                <a:cs typeface="Tahoma"/>
              </a:rPr>
              <a:t>בגיל הרך!</a:t>
            </a:r>
            <a:r>
              <a:rPr lang="he-IL" b="0" dirty="0">
                <a:solidFill>
                  <a:srgbClr val="4F81BD">
                    <a:lumMod val="75000"/>
                  </a:srgbClr>
                </a:solidFill>
                <a:cs typeface="Tahoma"/>
              </a:rPr>
              <a:t> 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   </a:t>
            </a:r>
            <a:r>
              <a:rPr lang="he-IL" sz="1800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אז נקבע גורלו של אדם, אז מתקבעים הפערים! </a:t>
            </a:r>
            <a:endParaRPr lang="he-IL" sz="1800" b="0" dirty="0">
              <a:solidFill>
                <a:srgbClr val="4F81BD">
                  <a:lumMod val="75000"/>
                </a:srgbClr>
              </a:solidFill>
              <a:cs typeface="Tahoma"/>
            </a:endParaRPr>
          </a:p>
          <a:p>
            <a:pPr marL="1257300" lvl="2" indent="-342900" algn="just" rtl="1">
              <a:buClr>
                <a:srgbClr val="4F81BD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he-IL" sz="1800" dirty="0">
                <a:solidFill>
                  <a:srgbClr val="4F81BD">
                    <a:lumMod val="75000"/>
                  </a:srgbClr>
                </a:solidFill>
                <a:cs typeface="Tahoma"/>
              </a:rPr>
              <a:t>הפעלת המועצה לגיל הרך </a:t>
            </a:r>
            <a:r>
              <a:rPr lang="he-IL" sz="1800" b="0" dirty="0">
                <a:solidFill>
                  <a:srgbClr val="4F81BD">
                    <a:lumMod val="75000"/>
                  </a:srgbClr>
                </a:solidFill>
                <a:cs typeface="Tahoma"/>
              </a:rPr>
              <a:t>ותקצובה</a:t>
            </a:r>
          </a:p>
          <a:p>
            <a:pPr marL="1257300" lvl="2" indent="-342900" algn="just" rtl="1">
              <a:buClr>
                <a:srgbClr val="4F81BD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he-IL" sz="1800" b="0" dirty="0">
                <a:solidFill>
                  <a:srgbClr val="4F81BD">
                    <a:lumMod val="75000"/>
                  </a:srgbClr>
                </a:solidFill>
                <a:cs typeface="Tahoma"/>
              </a:rPr>
              <a:t>הקמת </a:t>
            </a:r>
            <a:r>
              <a:rPr lang="he-IL" sz="1800" dirty="0">
                <a:solidFill>
                  <a:srgbClr val="4F81BD">
                    <a:lumMod val="75000"/>
                  </a:srgbClr>
                </a:solidFill>
                <a:cs typeface="Tahoma"/>
              </a:rPr>
              <a:t>"קמפוסים לגיל הרך"  </a:t>
            </a:r>
          </a:p>
          <a:p>
            <a:pPr lvl="2" algn="just" rtl="1">
              <a:buClr>
                <a:srgbClr val="4F81BD">
                  <a:lumMod val="75000"/>
                </a:srgbClr>
              </a:buClr>
              <a:defRPr/>
            </a:pPr>
            <a:endParaRPr lang="he-IL" sz="1100" b="0" dirty="0">
              <a:solidFill>
                <a:srgbClr val="4F81BD">
                  <a:lumMod val="75000"/>
                </a:srgbClr>
              </a:solidFill>
              <a:cs typeface="Tahoma"/>
            </a:endParaRPr>
          </a:p>
          <a:p>
            <a:pPr marL="914400" lvl="1" indent="-457200" algn="just" rtl="1">
              <a:buClr>
                <a:srgbClr val="4F81BD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he-IL" sz="22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רצף </a:t>
            </a:r>
            <a:r>
              <a:rPr lang="he-IL" sz="2200" dirty="0">
                <a:solidFill>
                  <a:srgbClr val="4F81BD">
                    <a:lumMod val="75000"/>
                  </a:srgbClr>
                </a:solidFill>
                <a:cs typeface="Tahoma"/>
              </a:rPr>
              <a:t>חינוכי: </a:t>
            </a:r>
            <a:endParaRPr lang="he-IL" sz="2200" dirty="0" smtClean="0">
              <a:solidFill>
                <a:srgbClr val="4F81BD">
                  <a:lumMod val="75000"/>
                </a:srgbClr>
              </a:solidFill>
              <a:cs typeface="Tahoma"/>
            </a:endParaRPr>
          </a:p>
          <a:p>
            <a:pPr marL="1257300" lvl="2" indent="-342900" algn="just" rtl="1">
              <a:buClr>
                <a:srgbClr val="4F81BD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he-IL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בגרויות </a:t>
            </a:r>
            <a:r>
              <a:rPr lang="he-IL" dirty="0">
                <a:solidFill>
                  <a:srgbClr val="4F81BD">
                    <a:lumMod val="75000"/>
                  </a:srgbClr>
                </a:solidFill>
                <a:cs typeface="Tahoma"/>
              </a:rPr>
              <a:t>משודרגות </a:t>
            </a:r>
            <a:r>
              <a:rPr lang="he-IL" b="0" dirty="0">
                <a:solidFill>
                  <a:srgbClr val="4F81BD">
                    <a:lumMod val="75000"/>
                  </a:srgbClr>
                </a:solidFill>
                <a:cs typeface="Tahoma"/>
              </a:rPr>
              <a:t>מוכרות 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באקדמיה </a:t>
            </a:r>
          </a:p>
          <a:p>
            <a:pPr marL="1257300" lvl="2" indent="-342900" algn="just" rtl="1">
              <a:buClr>
                <a:srgbClr val="4F81BD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שילוב </a:t>
            </a:r>
            <a:r>
              <a:rPr lang="he-IL" b="0" dirty="0">
                <a:solidFill>
                  <a:srgbClr val="4F81BD">
                    <a:lumMod val="75000"/>
                  </a:srgbClr>
                </a:solidFill>
                <a:cs typeface="Tahoma"/>
              </a:rPr>
              <a:t>לימודים עם </a:t>
            </a:r>
            <a:r>
              <a:rPr lang="he-IL" dirty="0">
                <a:solidFill>
                  <a:srgbClr val="4F81BD">
                    <a:lumMod val="75000"/>
                  </a:srgbClr>
                </a:solidFill>
                <a:cs typeface="Tahoma"/>
              </a:rPr>
              <a:t>השירות 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הצבאי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 </a:t>
            </a:r>
          </a:p>
          <a:p>
            <a:pPr marL="1257300" lvl="2" indent="-342900" algn="just" rtl="1">
              <a:buClr>
                <a:srgbClr val="4F81BD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he-IL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השכלה גבוהה: 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השכלה והכשרה 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פוסט תיכונית לכול</a:t>
            </a:r>
            <a:r>
              <a:rPr lang="he-IL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, מודולרית, טכנולוגית-מקצועית, </a:t>
            </a:r>
            <a:r>
              <a:rPr lang="he-IL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לאו דווקא לתואר אקדמי</a:t>
            </a:r>
            <a:endParaRPr lang="he-IL" dirty="0">
              <a:solidFill>
                <a:srgbClr val="4F81BD">
                  <a:lumMod val="75000"/>
                </a:srgbClr>
              </a:solidFill>
              <a:cs typeface="Tahoma"/>
            </a:endParaRPr>
          </a:p>
          <a:p>
            <a:pPr marL="457200" marR="0" lvl="1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he-IL" sz="2200" b="0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47E763-36C1-405E-BF9A-5D4DEF2A65F1}" type="datetime1">
              <a:rPr lang="en-US" smtClean="0"/>
              <a:t>12/16/2019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13D1-3F19-4C67-99A6-C56CB284CD69}" type="slidenum">
              <a:rPr lang="he-IL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3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1524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14400" marR="0" lvl="1" indent="-457200" algn="ctr" defTabSz="914400" rtl="1" eaLnBrk="1" fontAlgn="base" latinLnBrk="0" hangingPunct="1">
              <a:lnSpc>
                <a:spcPts val="27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he-IL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האם  </a:t>
            </a:r>
            <a:r>
              <a:rPr kumimoji="0" lang="he-IL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באמת</a:t>
            </a:r>
            <a:r>
              <a:rPr kumimoji="0" lang="he-IL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 אפשר אחרת?</a:t>
            </a:r>
            <a:endParaRPr kumimoji="0" lang="he-IL" sz="2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</p:txBody>
      </p:sp>
      <p:sp>
        <p:nvSpPr>
          <p:cNvPr id="24581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0D1DA4-2204-46B2-876C-CAE2C6A0476A}" type="slidenum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050" name="AutoShape 2" descr="data:image/jpg;base64,/9j/4AAQSkZJRgABAQAAAQABAAD/2wBDAAkGBwgHBgkIBwgKCgkLDRYPDQwMDRsUFRAWIB0iIiAdHx8kKDQsJCYxJx8fLT0tMTU3Ojo6Iys/RD84QzQ5Ojf/2wBDAQoKCg0MDRoPDxo3JR8lNzc3Nzc3Nzc3Nzc3Nzc3Nzc3Nzc3Nzc3Nzc3Nzc3Nzc3Nzc3Nzc3Nzc3Nzc3Nzc3Nzf/wAARCACEAMUDASIAAhEBAxEB/8QAGwAAAgMBAQEAAAAAAAAAAAAABQYAAwQCAQf/xAA7EAACAgEDAgUDAgMHAgcBAAABAgMRBAUSIQAxBhMiQVEUMmEjcUKBkQcVUmKhscEk8SUzQ3LR4fA0/8QAGQEAAwEBAQAAAAAAAAAAAAAAAQIDAAQF/8QAJBEAAgICAgEFAQEBAAAAAAAAAAECESExAxJBBCIyUWETceH/2gAMAwEAAhEDEQA/AF/H05Y1VJ9PklEUaBwqLW5qC+orfa29+Af369XT0WRcfIw1VbADxtYJIJrsxJN8UPjjgdX4rB4EVJ22NAruGn2lmXaoBbtdE1fBX3+CELTTY5yrkjjjY5AkhdgEMYPvwQbcXR54PFdcrTbxo6XFLZnl0XAgZUmYLI0TsqGP3B20Tt4PHv2B/PWGfGgiJVtPEi7hsljUKrA82Aa4AHbuOx56OrPAjPnS+XlDHk8hRLP6RtK1ZrsAeO/DHrZHDiFMjUJXx5MKFnldDtP3csoAHcG/jvz2J6CVqkHr12hXkwscIslRQK4VDHLFyB7E0O1g2fz7njrQuDiGFZdvnBQX9MIARbULZYer7gK/+etjSO2n/SJLGpYl4pGFlLC8qffjdxxY5sdX5UuRjyY6nKFnHVVV6bykILEMRwQDuN8gkVdi+ma/QJZyYW0c/S42SmOSs6MUHG7i+RxdbifbrltLiaG4ceIqtbx5dtH8dx73xR+PkDopjZ82DPQeSRI2IDhWbeCooseaFqoB9gDXz12M7B+txZsaJ4YpolEjbWbkek8LdepVvt2B9761foOqsDSaQsRBaKNQx/8AWhMYA4Fc12vuTX/OmbSf/LxliRmcK360GzcS3FEij3H4789rM5GRi5rx4uo5iQbYhNVFtxsjaaN0Apr24PeqAtsl83NMBmnUEMxZwXcBQW4+2uxFd+3N9ag1ZB4eklwPObDxomjRmbztqKRzbcqK9vxwb6xjSlaORwmI3lt5cnlgMADwGJ/J+D7dx0QXUI2dVnzp1xvLAm3Mz+T3BtQbJoj3rk/FDQ4GVmTYMciE48Cny4VAFijfDU55b3NGh3HBv6Mo1sELgYzStGq4iFLDIcbdRA/AN8iv69RtPwFkAdMZ1dyI2XHNOB2pRybJoniv9vZDh/RxiIyDKlZiy7htZdoYAAC91t7ngd+/RzI1TGkxYsHDjoxLEGMaXvYckDiv8Jv9uO/QyZwoFDR8GV/JixcSXJkLFDGCEIUtuquK4+f/AIHo0PBGNO+QginiUu8XlXs7UCKJFknvXH7UfMeZZ8iGCObdjhwXkVjtNllaue5sgf69a558jIycrFbLf6MOskl7kaauCR7kDbQsEEjtY6ybv8M40A48LT5NoJ2Pa3GYAWo1yOBfx3/06LZHhryI1qJgPcGBPXz3BIHzQ73RPbq+bzhHPDOgCwIjuXZSY99KrIeT7f0s9V6hFDivizHT3aQgWGSt/sVv9h7E0OTW3rW2BqmDpdOxIJWhcxNKUJCLGoN1Y7g37D9z1jjiwJI3Kvjq4Pp3RgBv5kfF/wD7jotklTnNPigo6ALUSqVVivO4e5qxyOwvkkg9xS4umpCzg5dFuIwJFT0kx7QK3KT3+ePYda2N1S2D5cPGiKf9XAiPbIHxgLUE8mrrsTz1H0vEeIukkNrQAEA5JIA71wbX+v46sii8uOYzTb8do22zIT6WsOAPYE7efx79q7xhEMx2ylaWdGEhmMih0NbjyzVyGNnjhTZ5ro70K1SMY03Bc/pTwPYtW8iuARd3zwD264Gkp5qBnxlUqCr+VYa+38PuOb7V0UfToxqGFI8kLI8ibs1CdrU3qLK32jbXcUODe3q3UMHBxdUjT1T48kgQztCHUdiOCSAQp4AHFEdPGNurH44Ke3QreIdOWNoW34xV9xUoK+Pagf8ATqdW659PvjZIqBLAeZIgYrxtJAa7I+ee3U6eqxY74I380adN3SRxzRGN4p9kdu28oWAVq9NLyfZSVr3sE6cvUTFK+mJtjgWGWFjKolZeysUNDcTtWvY1f56zQ6lqaabp2HDapjSRKUjlHmFTW4FdvCm7JNj8duvIM6TUYE0vLxRi50McojdVCFmegVdQtuCBwBxyD2BqTRNNNUy/EZ9Uw5tNbLbHmlceVE6ARyPx6DIaAclfRfeq7VXM0WRj7RqylhM7K0MtI29AfSdwBNHkk3V8WWI62ppMmLpeRkfRedNjSrEceYMY0VlF7rAJJ3AfFL2JJPQdwZpXTOmdRPsZst4yQGpgVUA7gOQASCfTzVEdLSD2VUW48s8yokWTGiWp9RA2gKNzNwe+3uPg0PYnsXTzNo+FFuebJmk86VdxswcBQUNVySbHbkWebF4YfJyEkiiEcBl2CNLb0EbgQSSF4LHvu78kDrvz8xNUGRm6jKJZ4pEaeCohER6UAKigSQh3D/EbqusmryZ3RxiZSIJMiPI8lHgmjjRZCA7UNq8mxVAA9ve6PFkC5ObqmLDLBLi+cCzGJjUh5bdS3RIHFkchj79VZumYDNAUiyPKf9GZoJXZVdBucqNu/jnnkGzxx1Ukcmmxg4O5Hhk2NJt8uRyLZWtuSCN1VQquflqwC6dmnOVcWYmNwSwVSg2qY2X0823sR2rm6BrnqrFhWeRYxiKvmpGUlHpR7bg7CPcAHjgigeOevDkrNp2TNlU5kh83cojSSVd33AfcbJJs7jbjk9FfCOj4IzQdU3vI77hF6iyxlSwaVewZjVKb4U/d0EnZnK1bO9QycbG0zUMfHkEglYCSTkiJiVJJAoWNwFCqB57dD/OyIA0kMm6bPuOV4YjuSMtukr08mqJ7N3HYg9ZfE2Ok2p6lJiFjh42QqozglkT7TyAAAzXwfgcc9ZDhZBx1jjkkkAQ+gyBaJ+xlUjdVAg9zfN11nSYUnLAaORiNFk+VpzzZMqEpvmIaKrpDVjggjnvVdzQsxZtVnxjh4o2Y+cxmlgkVUDFdo3AgVfHa+9cd7waSvnZj/WOZZJBJ5st1HETCW+7+I2tnjnnuexHCeXTtUifG80RvGZ386UBKKmz3UcHtQoeYTxYoPVmpLRMebShiRKReVEQ8n042qQGYeplNEcimIB7i+1e5MmHHNJHib4BuAKEOC0VAMLsj1EcV7q1+3WRMcazlq8TkIGMZdtyF423H8buRuHsN3b+E6crAMKSZsW9W4jniCtuILOELAiiAEsd+1UCOQ3SuivFx/wBW03koTVvqIZ8t2dlyZXmaJZtyq1g7b4II3Ajg8X+T0XXxEMSMTY8PmzwxSQxWpJkNJTc2260Y18AA810AyJ5IIESUZTRkK0chYANa8ENZFnnddCx8X1xI8C4aLFlZGMQfLQ5MiM27aCbAr0+tv4rG6iD7lbwSkvDNMGm5FYGHkEYzyjdHIDuLDZbiiKFsDV/P4FbNYxH0vIfCxpGmEyxtUs1ubUGmIWhypH8INn8nqvVtQlj1vFSDyyyQRtIwlDeVK5LNtrihQoE/Pv0XgfM0BJNSaZciLOjAaVK4JU1agg9+N1C7HYDo1bFzsXfNlaTHQyrwm2VVdgVcAL9pKkkbOwHHFG+2jTslFfNkkwptQxoolWUTbol8y7reP8PzxQBPsOuhiTRafkvqGKF+tpsctbqzoPSQSTd3xZ5Ju+bIzPzGbJjxM7NSOVclaVYgzG+RQ2KCp3FiD8VZvgId+Ub9YzHzHclQE85cZYnh3eXuXsLo8KQCbF9/2NahoOXhaIRJ+qFZjkLuHoXcbYH3pCb4qh2N9L+saUmNqi488ceVFKqS+TCCpAAraDz3Kmh2Hb5v6DrGdi5+jZMOPlRx5RxxIu6RVYN93PuDYI7d/brU0J2apnzbXdKyIMfFmWby45mcoIAWsUpsi6HLHsSOp1V4pzdRePAwpcmR2xIyDHHjR1FuCkAkcXt28e347dTqlIncgt4GMU5WDTogcnyiJHljDFgADtNhuavtXY9DNXmTAydWw0kRDJkOZ1a1jBVy22xZ5BoVtri679CCshzIZsIQTokcXErb28xQo2KQARYPvx39h0d1XC+ogxMj+755oRjsigMAysGFmQijVAi9x4HfoLQ7+Vo5x8yXExp8T6zI+nkaOV8iVBtlKqPUgoFtpFgdqNe4uQaNlsuNLDIuJNGf1j6vMLGt6kfHFCufzzxnzNTiGlYEJxceBlxGkh2zWwq6ajyJAwPB+4E0eei+FkZORiK2JFhhCCOAVUEHsF4I4AFcV+99U9LGLn74tr8JerlOHHcGk/0uwPDAi0rInfIZZCxrywKu6qj2UqaIWiebJ6w52h6pqORkzDKil3HzfI3BFLWDwppa9PzRu+OmLdqQhARcVtPYoZXF71Y7N/cjjcTRFmh2PWaDUcXD2nLkjj84EENIAVpjxV0ePz7fyCQlxtcnZP5Ovz8f6TU+bvBpqqz/AMAGJlZ2DKmlzPDGy5sMsspAdk3KC202RtpQL54bvVjpzfGZFSOaMyJRJaWMc/F1x/2/HSb4hzsczSjDXMbOyCn6bLuUqBtKEg3ZLE8nggDgnohoGl6pHgQ6rpiYKplExRRTO9yH4o2ALXsa7fHT8M6erOjkSlFK6YF1DTh/fwxcQxYiGKozJEGVBag33LDvVcigAPc7cmOTFxsnIycyIzx20RxlYLkAnupK8ULZa+SL562ZejNM75OsQJBOqu0xxskN6OKBAN1wCfUKPsb6BZWrZTtHjzxywyoDAEVlUSuSoAsjigeRdc37czmvdoaHx2e7vNjYpKrCfaHknBRXLJZYDdRBvbZAq7HJI6Iyw4A02dZ8+NdkImmdoXLCQ8bQG+6yQAbAIFUbbrNmamJFjlzMZUyMnFdJ5IwlNtsWdtFeQDfwRXIHVGYfKwNL/uxoY5pIw77BvWRgxb1jmgqbWohe5Nc9JWA9ndGDHcvj/SyzFArmUyBNsi0NrAJYG2gtewqr+Nccxkl83BjVciWOVYtrFwVZgDVA0eTat7MK572vqudqDS6eZC3lyjzEjFLOQS3meoGiC267F3zfXWPvxsXKz4s2CITlceOOdFtwEI3c+pKsEUp5A7cUcBUG1aQbxNOeDEjyMZJiE3qsaoVViWI4Y8USbA7c8lavoTjY82bi5QwcOJM10DsrRhdthiAAeRutVHsNwANKSDPhvUtSbCeDIijyokMDDz42lWJje6gCOQdh5sHuO/VPiI5OFqDZZxYlhOOrybkCeWw9IKgdiWIA4AG6yCLIZuXT2iKu2dg4kAq2Mk8M0kSwnzEC+YqsqSkkklWPuTwK9r4dF0DTJtJhklwwqCNcwLHIwBl2A7hzQ54JHz36S8Nc+HWPqHngGNj5BlmXzCfMST7DQHqAZTdDj34o9Godb1GfNgU4+NaxPD5EkgjjNtxXI7BQe/sw/HSqSTyFqT0YPFROzEWJvLfNhdpPKhHAUmq5JDE1dDn8XXTt4lLafoePNhYJmKSRDIjigVmeNaeQkVXBUE9IPi2SHK8zHxposXJ07zAmNCjEbaFsZNxFjmhQ9+T0yaJ4gXH8MGeXMjcwxuf15Rv3eWAwBZvkgA81u6pFpCyTaX2D/E/iWPL8iOWPfGbl8kFhKgAIU8n5PIoEURzyehmLDDqDrNKiyrklZmhhNSXsA+47q9VkgDmhfcDrvFz8KXxFNq8eASsvpyVy8fesaNx5htq3V3riiT89DNa0ySLVZcfDeEjHhWLzVXaZie17ibb/ADc+4se0nbeymlVBRdTefW8VZ84yz+ZEIpQVZStAsTQHO5hd1xde3TTqfhPUNVmwtRxminh8oM+JK+0MfVzVD2I/iHaq738+kljGTGVxQ8mPEzeSD6o2BYtusUCpu644X823af8A2gZ2nZum4s3kvjZUSllyYmjljcn25oo3cH4b/KbdVpk5p7QH8QeHNVw0x0m02WBQ0gjUSwlVTilAF1Vkn29XHbqdH/GWuZ2S2P5+NDEyySgKZQxItRdGqBo0LP5rqdMutAuQlPBh6Y2napkw4ubGx2HEaZi97fvYjiqBNWaJF9+uMvKnw3jigG9JCp8gTVGpoe3Iom+1cj+fRzwPDp02dLok3/VL9KsoCS+Ur8LYYKSSVs9+f+PoWn6Lp+nwsmJp2FisW+4RgkjjuTz7f7dBQbyPKUVhHxzSfqcjJgibFyBirEIMrycXzGaAEWOAbPA9VX0V0zVw+R/d2m4hnIJKvJloFKgkbvMehyartdjr64HAbjIbYjBhGhBUV7ce3f8Ar+3XyPXtG8ubM03S9PyjFhSK8pgDEuGYL6ufz2/b89OuWXC7iyMuOPMus1gK4/iaSTTPIOlZMEYmKSzzH0WOaWgS103Yew5+MePrk8OW76dLGGkxGlilYhbUAlrBIJ78D5HXq+bqeVIZ0zYHgfbGuQQDjRUFZTuPuaK2TyK56Xhh5eBl4y5SSn6gyv8AUxS+aDEQq0rL8WQ1DsepLkbUorUnb/0qvTxg1KtKgnkNPkZ0zYuLJII1L1tBeM0W4N7CPxza3z2PTzpua2RpGny4UHnwx3kAxwlgJTIQQdtAAA3tr2/HCDnRwpiQyY+ZPTqpkWNWRPSP4SAeTdXXcWau+jn9nmq4EOn6zp+qbsfGmHnY8JDbgB96x/xWV2Hg2efi+tx4dh5JWqDep5iZCTJNkRLkSKLhAYVI0bUALo3YoN359r6+faji4qYKeYZMnWlyQkuO6nzt3+EermjQ5Xij15hZWr5+LnDFgy86BpQ0Ujb5RSliEv2YBu4PHbsei+Lo+XmkPqeLIJI4VijjZgGmBAreAbtF3c3Zpfjl5ztggqQNzMaPxBmPkRzZhOxIpvMhNidrLC6G0br4IP8ApfXM+QMVHxXkWRMRVDoJL82qRgSQCCQaK/AI6zSzqsq6fgSTKJXkSdpiFIphVseAQoW6IHbrVk5eLIj5ixYn6EUbwJlfpyBlJAAZa8z7Qa+GI4sdJt0x6aj2PZcqV8OACKLEYlo5GkQ740BNKGJsrTBeOeADW0E+6STm4ixpHbzTrCPUCSkhUAENQ7qOaoHqrQcLW9ZmijXFyDhAuxmaIIhLAgtbd/fgd+BXHRXwb5TPDDhafJPLFkvGzOATHG5XllrhQe5JsdxVUdSbFc200ngYpNS1Pw/FPmPpGNjvkT7LmCqZCR33oRYoA9x9vuewPWNTk8UuJJFx1XFx1mVXAUjzUU7fz91gk3Y6Ia/pWfBo640+DD+oUDbZFZAwV7IINj5vivigR0kf3ky4q4/0/wCrHHDc8Y9cTLwCD2A5rj/fppJ1SE42m7GF9V8rM1FAY5VQhgrMTtA44/yiyRd1dcHr3w3o2bnNBlLlNE8ru7HIpvNj7Bl43Ed7JABqhxZIvBy54oRCmKVxXDs8kslLMwU3bfPoFf8AA6c9N1abVtGwc/ERMaSFGxt4kVFjALUPVwDRArk89LFIeV0mBcfHg0vUSYstEIQJk5Jem8xjywBP3GzwKFX1bosyTY+eYI44YdodDHX6pRwruCoApvMXgf4RY7dBNc1WJdQmgjxNNLNktJ5scKu7GgCu48c12Fj1Me9dZ8HWclvEMGRjmKAyuIp6i/RewN36YWvVto0Pg8c9DpYe+FgL6xlZUms4ceOXLSRmJlDcyqCTXP4JH7Cuhq44llSXMilxcOdHMUuwBIGQ2T/DuICkAHnkjk89GczTsrUzlYeNGk2eiCTFaJQhcobAXgEEgvxxyq/g9daDr0ObhmDUcjHxMnDjCSK+nuzUCAXNMOeeQQKJvrcMLQeblTlhaBGAMieBpYsgQRtHIZZJEZvMUCiQ5+5b2rz2od+3Ugz55cadpFlSLGki4TewCJyQ9/wkncLDUboCietWsS6lHAuMJIjiTxgKI3BULSvVXak8Hj/CehPijR9W0x8SKacyYEsQOHMv/lyo1HZxxuurH8+1HrK22ZuKivsO63nDNjhdcmcOXZpHSYAOxVLO3cK/pXU6WsiLfHHi5MkB+lLIjhR6hdmjZsWTXU6ZEnVhjweMDSsrQ8syNBkvKy5NN6QpUryP8wN/iuvp2Tr+k4TKmRnYaOQSA0wYn80tmvz+OvicT4Zy5gwU4gg4UxhSDwRfz7/P+1Oms7NUwsGTAFMMdoRkFOTGy2zEXQ9wP3ri+ipUjNXocsnxVhwQySIJZ/KYqUgQeojuFLsASOeO/wAX18+1TxFj63mZOZp0h02Ro1jk+oIO9gQRZBAFhfzXPV2kS4WVi5MMizZESKWSKDgSXsobe/Yua9ytGwa6Ttb004c88haOLHkHnYn+dd+0j2IIINg9qrpVJcntY7X88pYC+iazAzyw+Ip8mbHal3xNTKv8Vek++329u/br3UpIxly5Ecs+XpceVvhU8lnq6LAcdjzQsAGjRoNjJuSKFy2x2BLt6fge/t3/AHvrrLzpMTClwYZCrNMoZUsB1UNRPzybF/8AJ6KiloEptpZG7wbqebFpsj4+fPGs20/p2xQ7q29xxuYUO3Pt1o8RibUxpa5OTkLmPdZUzblRByx7biNrE/N/t0jaXqmoaLO82CFQT/bBLGJFfnuFIo8jgj9umuPXM+bVXx5ysAjVTEiYWwkMVDEgAdrv27fnnNULHOx1iWIaakOPFC8TvuU4+PujKj0g0COaHPxz1bjkJkM5QHbHuPpQH3Ja9xb2o/16E6PHJH4fx4Z8fECB5C+6bYo/UcWKINfH8vfqwaxhRebjx5ulF2RgYoZN7NwSwCg/6fkjj3lTK+Bcg1HEgnwzkxQyZhyzM8rkbdxoHchBDDbx3Hcdz0Q1J52ydPzJkxofJl/UEMVKAyWPuPe1ZTz7/mulXNfEEH90LMjY3mCRJ5ABJExVVI72e3btz+B19Bxzg6noAzI5MODfCBPMVIKuQLBPH8QPY8/Pt1VVTEmmmivDy8zRog8ifU4t7o7JkVbJtVcGyOwsgXfc8npTKSaVrbth5TRS58148iSq4hJIYW/cgKew71x11oZwteycbBlypcL6dB9XOP1EdQQoVVvtfF/HP79+GMzA0/xLqmj5+TG2noznz8eMSIWTjcim1q/ULBqv3uUYuNtDSaxRr8T5eemCuNLqw1KOExz/AFBj2O4cutXztAHyebFcmurdB8P42pQ6ouRm4MBWR5P7vySWkKKPvR7B21ZDC+R7c9BfF8OS+fn6tFledjZRCmRYyqyqyqVcoRwOQOOxAq+vcfVsPT9b03KjgmzNOTGaPE+oj2H1Rsj/AIenZ/6V+enSsF0sGvwzPofmZWFnxv8ASJE8cflSfq7XtSSaolQbAod/euRWnSvBltHnw+fjln/6IOGXzG28ECqal7D4FHq7U3wDMxjSOOFjbbIwWRKWlRueCbvueOODXQzPww+bOcZkjUKGSMsELtz/AMAkmquu19ZZQ0m7NOBoZDxSTZL4Uxdy2+iEQBdhqwd5JYUa+0n8HTkeGNUwYsaU4zZaZTt5RgQsGqj7Dswa+3z7g9OUc+itpMa4mTIuThY6ETTKJCYww3EEcUb5qjRB/PWeeSZsaNHg1PNllViHCbCB32n7q4218A9c0/VuLar8D0+hRg1nK0bXsPOgyH8uNwGpaMVsQUYEd+Bfa+juV/aGdQ1Z9Rh0/Bw5GVU3ld0koF3ub39qsfHfv0J17UMnTdU17DxYsZvqpSQJVBYo9OQORzRA29+TQvq3w5r+BpWkPAYfKTKLbqHmFRuJ2ixZAHF83+/bojOoKUfJOS7cjcthXGy4dRfG06B5U3kyZOI8QAJAVt3qPF03ANmz2ojogmvQaTqZ0WTGGbpRYPLCzb9rfduQ/wADjk1QA23xd9BtFxsOLEfU8gy7fPYY+UysiTLtoBnIoj1EUCD6W/kG1LBjj1PTzgpNKuQ28CQrIVIILE7V+OSCOOT+OjGSung0orraMfisnJ1SeSJQsYmkVXKtvlAIp2+SRXsPzZvqdb/7QMXFY6fk+HsDIiglV/MQsWTcCBak0f3Ha+3U6tHrROTaeTjHx8aXWMI48P0uJMqtJ98iPtFtYNnniwe1+w66zs3Oyp8fHwZch8inSWL0qVNkrsqqsVx/Loj4Vw11Pw62PNuAJJWQctd1x7393HvyPfocmnZEQ35mdAkqqyxxo3qTnvwPtILHjk8dQTuWRuOadr6CvgXR8rInx451GMuUkg8xrZ6Q8ll+bJr5/wB/fG8WZojxxuw89XLRSKBRQA+pbHaq/brVoWt5mlaji52UYpsBxKgQExhALAJJvuT+TfxfW/x34kOToy4p0/G8jIYrul3SlOPuQ2Np7cgdc8o8b5U5fKztXLyx4JRj8aEObT/KeKDMyJDnZCB2j3KojDC13ux70QT8WOb46GPAWABSyK5v/n46YtR1rF1Dy55dMRs9YljaZpSUYqAAxjqiaHzXzY46GYsEk80UUCb5JHCqo7kk9uuw8vzg26ZPk6drGn4EskU6QtviEZDIAVLcN7/d37dOPhfDbH8RedvLA4DB2jkD7GMinaOwqgK5556WvEeJjYUsWQMre8RZdmzhdwYqRze0txXcf161/wBnGdGNTy/r8g+UcfatPsUWwJ9+5CBfnn8dIkpZOyU38foel+giyBCcgCVTuCsRf2sO26+xPH4H8sPi9VwfDr5Rklkx90JMkTCNwpdfe7F7SL/fofqD5basZEeKeWN1sRyqglHpL2tkkGiKPHz1q17UIo/AsYzmx58lYYN8bz7qlAbuUNkgn5+LPSRjG7DNSjQp50unaj5DzZIhxYGV8WKNFsAUSpXmgeRyTzRPBs5c3XMDITUqifGlnjAEZIouHB3FQKFAfz3N+3S25jOWrYxMb8LtZvcD7hQFf9+tGQdNl0yCWQSJlKp3PHGPWxY3u5HAFc1fNe3VVBC3J3Rr8NR4KzLkZck6tHI26JIy4PptRYrknsPcjoZlu+UTmY+OqrDSSOiBaJPBI/8A3brZoUqGeKPInZokffGAdtkV3JPHb+dDov8A3lp0cWTj5sUGTLkkNJJJAC6tQFqeyn8ijfv1nh2KsxoxaIkWpNOM76iWDFw3cr5wHc9rP+ZmauSeevF+rwcfBO5Qh/VgQ0SgVvS1e1m6+eesemyyabmSRxjewba1sVWQA+kEfBIB/Y9THxTk6qiP5mNBuBmkdWKxKTW4/AJNf/PRlHywRlSpbDeP4eztUz9NxWKmPVS7idFYiHvuJXjtwePmu/WPU9OytLzs3RNRVRmpLHvcNuIQWdynjja3vXf+Q06Vm5uj65p0zJJGImAh3yEwsrGiQTxXqPIPv01+M8BdUy4czy6zchVgUxSIyMBZJL+9ew4NV0G1GKGgm5ALD1zE03xEskDu+KY5P02YllO0kgE9rofv0Z07xbnaimP5kJkjk3hxYZotppt+08CjxYBJB46QcoYcay4eQZYciCT0KEU23YqXJ9KgD89+mfwnjCbQNRz0y5cdfshhjjUjcossVJFknaByasmq7c3JwccottbKOTUkjzxDHj67rXlplR45EAVXKm2kvhWHcUQPawB/Me6R4ez8bXGl1nSkmwkqRIZP1klLcLto+qzZ9uxB7V1TGMrV44JIMKZ9SxYWdpY0IJGzkvQ7XQ7+54ro7pedi5+i400uVIi/TAAB+zAUxb5HcGh7d/boqL4eNR+sGbU5uirxDmSYs0X0+PjHTGZPpcaJC8TSjcrIjAbQVYnjn7hQAHV/h3U9InwMrEyMhcZ1d5DIOInNgCv4gASQP617ADrUcupYSY+jQBokCqcWBi4YqPSwX2NAix3s9BMGYDNMsUbPHHIsm3ZdAMLLV7ciz+R89dEa5Ffkg4uD6+Bn1nPXJWIxZNLvdnkALB3NXRPsAFFdTpU8RZv12VHlJm08qAuhJpSABx+KHY/H8up0FHBRtJ1Qw+C3m06eXDyH+xVIRmvbfNjnsbB/p1t8X6ZBPjyZkdrOFu/4e/IIr8jm+AfcLwpYmrSwajI0TjI9IBO0jcoqq+P/AKPTTqerjFhWHLxZAsyko4IO1q7Mp52kGj8gnjqUk1K0cvLBwn3jlATA8zTfEONjTZOPCIUKF5ovNhoxs1yL/EPVz8d/bpyx8PTc+LcNN8N50Jc3kR60+MHcgFqjN7e/YcDpXwfpIJoNYjz5YcgTrtZBvMUFU1qeG+6iCOdo+ejUfiTFlnkxJcqLXpI8eU4sEumxQY/msBzz6iRXwPi+rxaaso23o3T6Jo68DQ9AA7bV8TEOf2vj+vS34g0zC0FoXfG1XGkmDeXi5IjdGFfck6GnAscVfP8AXrK8VvDgyfS6bovmu2x4W0VAwFfNle/A4J4B6Vs7NmzswS5OFBjbRzFjxLCCe97fbuO3eh0XTQEqdhKYI+lkzKCnZYbsoCbFH/Tt1o8K6iYcY6ZNCEiEpYvS2+7grY/BHufft1xp+gZmpaWZn1DDiWQVFExYkm65oUvY/PWDw9aeI8DFjx1emCZCnmyAd54+Bdf+0dL/ADpMu+Zz6p+D6BJoeoakySqAkmFMsscpIiWbtfzttQffvfS94gjTH0ibTsdIJc3IyPqJFxUZl3E220HmgKHPW7WvF2dhyZWAcdo8RV8tZUf1q3HIPb37ewI56F+DsuXB1iTXIclD9FHt3TpdlzQ4u77nj49h1OKpWZpyZxpWoYWHoiYc0amRpHbIjZV2yc8DkWDVc+3cc9A4/qIcZVjY+dI5TytvDJ/7vfm7B/fp68XT654u0rG1EaOodJVWLIjh2+crggEliSFDLxZrmx7dAp8LHgdo0x5RkB7JlcnYw9hRqrHfn2r26sq+ybbWDBpuEfOGBPkjEmYFir8KRRI7ex7gj/thzMfMgXzjgTIjMVSQxkBufY1R7jojqWa+TBiyOiPNjt+mrrYAvkftY6afE+bphwccx4aZ0vlCMKd25yQBwFPHt2/A+Ok0x0u0QBpcUOE+DlZcY8+LIWWbzQChVjSg9x7X2si+9dbdUyIYTm5GNOuRHlQu7QSAFlG4kiuKBBBA+B811TieHZ558DSsHUsXKmWJ5slS+yPGe+V3H7yL52g83/LNr+lZ3hrKiiyRAY5gSkkEm5JB+/B9xwR8dK95CpKvabn1rCzfBOkYMJiOfp8wfb5dBSGY8sfZhX9B12+PPm5uLklMeMk7biFEX2cngGxdNXuPk9V4WmnUNMTH0mFFgCRjMZXqn9ZV27XwD8kV+emGHR8fARsHJ1EiZIAcWaJQwCqCG3KfusE0Pzx0s5LQ0YuObBXiPT9Pyl0zGyBkNNDIWkbdzIrDngA7fUEANe5H7KM6yadIYInjH6pDorEFjdVz9vav5nt0dEWfBDLrAdiVLqZFYnch4LNxRH+xAI7X0Kz3WQw6jkxCOQSeXvH/AKh23f7ihz+fx03EqjsXk3oYTE+kZWFn6OzOzxFZopJASSVB9NgULB4/y/kdeeCdb0TGwJsXVY4SW3RKZWZNwJBPN1wRzx7/AMul7AbIlmaeBWljxIDJIikARxrwSeR7cX3NgDnojmZ+Nm5mPp+NkeTHIChRI/MWPgkdqJJ/r+em6ussHZXaRt8NY+NJ4s1HGwckw4UCP61VX5tQO5IIvjkngfJ6C6Zpsuqa1BFjI0aSufqxv2oiD7iWPYEXwe57X26JeE48fMmj0HAw9mW2X5k2azhZpEB27VQikrduIs9iearrb43GiaVm5GkaImQkaAJJPG/paUD13f3fwg0RzfwL1OLsZdXBW8i3440l9I1cwZcMUatZhaKtrpfHI4Ncj54/bqdU6pqBy/Jin3VjL5aiYkt7Wff/ALV1OnjHBGUsliaY8GitlySPHlJIQ8UqhSqFfSaPqsmu/cEdDPqsmPLR8ppGEpDOHPMl9z+/WjOxIsXFWeHIMwcbdrRkBiAC1H8WOeqxn4DYKpLhtJkhdokMxVBxW6h3I4r2+b6CyaSWmdZ+ZlZEjyPJJFDLZRdpUV7fvx789fQ8rwxpC6TPrGPqkWRmCG8iGyF5AJ2kGwSvYmrDH36Tp0hyIYIct3jkCLsROVSwK4J7+xAr36OZfh559dwsXMygskilRFvAd9rFSQardtQEKfcgfPSrQ1KOhTTJiijy/KkL+Yuxf0xQs/78d+iPhzRczWYJcagsO5W852AVTRoAke5q+a456B5WLNj5MyKJJIoJGUOV2k0SLr27dvbo3B4ozX0+CF8x2bHQKgmIKgDgAHv2AHv/AKdFqlgKbbyNelQwIoi1RJMaLEQIY3J2qy0rMedzHtx6V57mqITWtBX++3zNPyFk0/KZUWaEKmx2NMjrfp+T7c380Vkil1OJZIo1nRNLSSd/O2+RtsWxJ47AV3IT4HWLw/iT5Om5keJmoU+pt5Q2wPGqGym4rfJ/p/Tqb5JRQ3SLZamJ/wBK8uqRK2OIuZnTc0sYFJtIscgby189geAAAMePhNNiw5Hn4mUUttlOVv7exojnle9/y6ZNI0TNz2EubkSR4+nlo5SswCPGotdpo2th/wCo7X0COdhxTrNHhxwlZA6r6iFNHg2bvnuKv8H7X43bYk0k7Qa1HxJm4py5sHVKgRf/AOWWNSWPY7QoG0e57LwTzY6VDlvqOY2ZlvsUn1BeLFcCv5d+n7H1HITGZdMwoJMdk8yTFx4yY9p+6zZ/Nsf69ulOLR8edcSfCfvKGMTgMH2nkKK5ACk839wHPTR6pYNPu3TVBCbVcObBzJmxyoyiEmkKAgsFFX7g8brFE89/aeHpMLBwyJ1MjyQbWZmA4Ptx2HP/AD8dGFm06GLDgeDDbCz02yR+WoAY8gqR9t+oA8EUPjpP09sKLPzsXOdpYoZPLjkBoBQx9u355479up4ackO7dRZtOl4s0WLkYDvC2P5ZEt0GN+m3ugxbtVfaeOON3iyCsTHzs94ZH3vEyLKTGpvnabpubBIv7ffv0rZ04P6UUzSRpNS88N3AYDt/3691CKOLUJEzw7ZMR2MpYUSPbplDTbBKVaH3wNpf12mO/wDfQxcVshXMMEQeQsoHEhNUBXbse/aug3iX6jDy5cf6iOVoWEUhiXYjs1kj2sC+eOST7V1j0jPw8TCQ5EjKhlbZHjErMRS3RBFLZPc97/kL1XOEmfLMYSuNOys0CyEnYKFbzzfH3fPWq3bBdKk9hXMziDBNjaVLBiHZ+jIWMDEewNAsp77Sfc9x0eyM/T87TUwMifHTFyEVlk9A8t6vsOVYexN3zdWR16mXNkeaMFmkldS4iG8Nwd24gngVyb4H46Rc1frsmDJWFt2S1MsY5JvuO/Ne3SJd39FJvqs5GfRNDkycLM0qTNjwzJOTmZMqcLDHRSuRe52Bq/bvx1zjaRN4RxdX1LIMGQUAxcaSNgVbfVuL55Wx7n7h+es2JjapNkCJJGeMRlgBLblVHYd/YDp403Tpo9HO8GVoSsrRyHeCRZ9PzXH7m6quW5OWEYpPZKPHJyvwLWh4HiLHx8nXtMiixMiZPLXGC/rSLRtlH8J5HFWfb2sXj4E0sGDq+dFJ9LLJ5cIAIWt1epv4bN9/z/JjytVyJ8kyNMbhH6aoVPut8E3fB+eD7dKGRrGpvgPiu8Bjdm8ySOtzAtuoke11/Ku3SxnKSov/ACz2eSvXNIKtHk4q5PlTs5VZV5FVzZNkG+O/Fcnv1Opq2otlxwO8cUr25LCqHYVz+xP8+p10JYOaXJC9Ax9QmkkRmWMCBNkaAelQKHb+ZP789YlILhiosn89TqdZC+BiwqmwMLMmXfOudEgZiSNl/bV1X+v56P8AinO8zXhljGhjmizVlVo9w9TupN+rnkf6/tU6nS+B3sUZsqTI12YygFZMliy80bbt1t1KOHGzWEMEahHCqOTwVB9z1Op1ghCDWZ4vC+rIkcIM4SNmprC7qoc/Dt/XoKNXyYJ8V8dUi8pPLULuI+/k0SeTXPU6nS1gC+RNW1DJnlMbyEI8rSMq8BnNeoj556x40v8A4hCjIrR+agZGJpxYsHm/x1Op08VgWexy8U63lTZuRCixwQpGrCOHcqlqvcRfJ7AewAoAc9JsmdO4UlqI7EWKsG+p1OqJe1it5Q46NlhdIw5Pp4TMq0JvUHr4sHtQA/bpS1DVMzLzppJ5mZpWKyc1uXfYU/gECvjqdTqaCylJPJBKopst91mqPt1JcqXUsybJyTcklu1E/wAh+3U6nW8hei/Hbzhclkxxek7iPf8A+z/XrdqsUMEGm5WPCsUjx7npmIJq/cnqdTreQ+GWxavkxaWuFEI0ikZpJSF9UtMaDHuVFXXzZ65g1bLhlRYH8pC7HahIFlWv3/n1Op0y2Tk3SGbwdqAxEfIiwsXzJFCksGNKTW0ert/qfe+qY9ZmytaaLLhinhWwsbPIFB/xelhZ/e+p1Ooc6Votwt5F3JyGXKnSNVSMSyBUW6UXxVm+L+fbm+tPgiWI+I/Mmw8bIVEkKxTIWQHsOL9r6nU6KRW3QweLzg5mRDM2kYMUhsMYBJGG4WrAav8ATqdTqdMtEKP/2Q=="/>
          <p:cNvSpPr>
            <a:spLocks noChangeAspect="1" noChangeArrowheads="1"/>
          </p:cNvSpPr>
          <p:nvPr/>
        </p:nvSpPr>
        <p:spPr bwMode="auto">
          <a:xfrm>
            <a:off x="134938" y="-538163"/>
            <a:ext cx="16383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292" y="1224739"/>
            <a:ext cx="8201108" cy="51054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marL="800100" marR="0" lvl="1" indent="-34290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30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cs typeface="Tahoma"/>
              </a:rPr>
              <a:t>כן!</a:t>
            </a:r>
            <a:r>
              <a:rPr lang="he-IL" sz="2300" dirty="0">
                <a:solidFill>
                  <a:srgbClr val="4F81BD">
                    <a:lumMod val="75000"/>
                  </a:srgbClr>
                </a:solidFill>
                <a:cs typeface="Tahoma"/>
              </a:rPr>
              <a:t> </a:t>
            </a:r>
            <a:r>
              <a:rPr lang="he-IL" sz="23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אפשר בהחלט לגבור </a:t>
            </a:r>
            <a:r>
              <a:rPr kumimoji="0" lang="he-IL" sz="230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cs typeface="Tahoma"/>
              </a:rPr>
              <a:t>על </a:t>
            </a:r>
            <a:r>
              <a:rPr kumimoji="0" lang="he-IL" sz="2300" i="0" u="none" strike="noStrike" kern="1200" cap="none" spc="0" normalizeH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cs typeface="Tahoma"/>
              </a:rPr>
              <a:t>"סינדרום עזה"!</a:t>
            </a:r>
          </a:p>
          <a:p>
            <a:pPr marL="800100" marR="0" lvl="1" indent="-34290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he-IL" sz="2400" baseline="0" dirty="0" smtClean="0">
              <a:solidFill>
                <a:srgbClr val="4F81BD">
                  <a:lumMod val="75000"/>
                </a:srgbClr>
              </a:solidFill>
              <a:cs typeface="Tahoma"/>
            </a:endParaRPr>
          </a:p>
          <a:p>
            <a:pPr marL="800100" marR="0" lvl="1" indent="-34290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e-IL" sz="2200" baseline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כן!</a:t>
            </a:r>
            <a:r>
              <a:rPr lang="he-IL" sz="22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 </a:t>
            </a:r>
            <a:r>
              <a:rPr lang="he-IL" sz="2200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אפשר להתמודד בהצלחה עם </a:t>
            </a:r>
            <a:r>
              <a:rPr lang="he-IL" sz="22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המשברים </a:t>
            </a:r>
            <a:r>
              <a:rPr lang="he-IL" sz="2200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בתחומים החשובים ביותר למשפחות בישראל!</a:t>
            </a:r>
          </a:p>
          <a:p>
            <a:pPr marL="800100" marR="0" lvl="1" indent="-34290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he-IL" sz="2400" dirty="0" smtClean="0">
              <a:solidFill>
                <a:srgbClr val="4F81BD">
                  <a:lumMod val="75000"/>
                </a:srgbClr>
              </a:solidFill>
              <a:cs typeface="Tahoma"/>
            </a:endParaRPr>
          </a:p>
          <a:p>
            <a:pPr marL="800100" marR="0" lvl="1" indent="-34290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e-IL" sz="23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לא! </a:t>
            </a:r>
            <a:r>
              <a:rPr lang="he-IL" sz="2300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זה</a:t>
            </a:r>
            <a:r>
              <a:rPr lang="he-IL" sz="23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 לא </a:t>
            </a:r>
            <a:r>
              <a:rPr lang="he-IL" sz="2300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כרוך</a:t>
            </a:r>
            <a:r>
              <a:rPr lang="he-IL" sz="23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 בהפקרות פיסקאלית, </a:t>
            </a:r>
            <a:r>
              <a:rPr lang="he-IL" sz="2300" b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אלא</a:t>
            </a:r>
            <a:r>
              <a:rPr lang="he-IL" sz="23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 בהכרה בכישלונות, במקצוענות ובראייה לטווח ארוך</a:t>
            </a:r>
          </a:p>
          <a:p>
            <a:pPr marL="800100" marR="0" lvl="1" indent="-34290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he-IL" sz="2400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cs typeface="Tahoma"/>
            </a:endParaRPr>
          </a:p>
          <a:p>
            <a:pPr marL="914400" marR="0" lvl="2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lang="he-IL" sz="2400" dirty="0">
                <a:solidFill>
                  <a:srgbClr val="4F81BD">
                    <a:lumMod val="75000"/>
                  </a:srgbClr>
                </a:solidFill>
                <a:cs typeface="Tahoma"/>
              </a:rPr>
              <a:t> </a:t>
            </a:r>
            <a:r>
              <a:rPr lang="he-IL" sz="24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  </a:t>
            </a:r>
            <a:r>
              <a:rPr kumimoji="0" lang="he-IL" sz="2400" i="0" u="none" strike="noStrike" kern="1200" cap="none" spc="0" normalizeH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cs typeface="Tahoma"/>
              </a:rPr>
              <a:t>שינוי </a:t>
            </a:r>
            <a:r>
              <a:rPr lang="he-IL" sz="2400" noProof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עמוק </a:t>
            </a:r>
            <a:r>
              <a:rPr lang="he-IL" sz="2400" dirty="0">
                <a:solidFill>
                  <a:srgbClr val="4F81BD">
                    <a:lumMod val="75000"/>
                  </a:srgbClr>
                </a:solidFill>
                <a:cs typeface="Tahoma"/>
              </a:rPr>
              <a:t>ש</a:t>
            </a:r>
            <a:r>
              <a:rPr lang="he-IL" sz="2400" noProof="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כזה </a:t>
            </a:r>
            <a:r>
              <a:rPr kumimoji="0" lang="he-IL" sz="2400" i="0" u="none" strike="noStrike" kern="1200" cap="none" spc="0" normalizeH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cs typeface="Tahoma"/>
              </a:rPr>
              <a:t>הנו הכרחי, </a:t>
            </a:r>
          </a:p>
          <a:p>
            <a:pPr marL="914400" marR="0" lvl="2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Tx/>
              <a:buNone/>
              <a:tabLst/>
              <a:defRPr/>
            </a:pPr>
            <a:endParaRPr lang="he-IL" sz="2400" baseline="0" dirty="0">
              <a:solidFill>
                <a:srgbClr val="4F81BD">
                  <a:lumMod val="75000"/>
                </a:srgbClr>
              </a:solidFill>
              <a:cs typeface="Tahoma"/>
            </a:endParaRPr>
          </a:p>
          <a:p>
            <a:pPr marL="914400" marR="0" lvl="2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he-IL" sz="2400" i="0" u="none" strike="noStrike" kern="1200" cap="none" spc="0" normalizeH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cs typeface="Tahoma"/>
              </a:rPr>
              <a:t>					</a:t>
            </a:r>
            <a:r>
              <a:rPr kumimoji="0" lang="he-IL" sz="2600" i="0" u="none" strike="noStrike" kern="1200" cap="none" spc="0" normalizeH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cs typeface="Tahoma"/>
              </a:rPr>
              <a:t>וזה בידינו....</a:t>
            </a:r>
            <a:endParaRPr kumimoji="0" lang="he-IL" sz="2600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cs typeface="Tahoma"/>
            </a:endParaRPr>
          </a:p>
          <a:p>
            <a:pPr marL="914400" marR="0" lvl="2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cs typeface="Tahoma"/>
            </a:endParaRPr>
          </a:p>
          <a:p>
            <a:pPr marL="8001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cs typeface="Tahoma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cs typeface="Tahoma"/>
            </a:endParaRPr>
          </a:p>
          <a:p>
            <a:pPr marL="457200" marR="0" lvl="1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cs typeface="Tahom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13E641-4E93-4A67-9D27-28C64D21BA96}" type="datetime1">
              <a:rPr lang="en-US" smtClean="0"/>
              <a:t>12/16/2019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13D1-3F19-4C67-99A6-C56CB284CD69}" type="slidenum">
              <a:rPr lang="he-IL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6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971800"/>
            <a:ext cx="6019800" cy="81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3600" i="1" dirty="0" smtClean="0">
                <a:solidFill>
                  <a:srgbClr val="1F497D"/>
                </a:solidFill>
                <a:cs typeface="Tahoma"/>
              </a:rPr>
              <a:t>תודה רבה!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914400"/>
            <a:ext cx="800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6" descr="http://www.engagediversity.net/EngageSocialChange_pic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4267200" cy="2186941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700" y="4667250"/>
            <a:ext cx="2781300" cy="219075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C9A4D2-F55F-4F1C-9BDB-F74CD9E75E30}" type="datetime1">
              <a:rPr lang="en-US" smtClean="0"/>
              <a:t>12/16/2019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13D1-3F19-4C67-99A6-C56CB284CD69}" type="slidenum">
              <a:rPr lang="he-IL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1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19100" y="55563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14400" lvl="1" indent="-457200" algn="ctr" rtl="1">
              <a:lnSpc>
                <a:spcPts val="27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/>
            </a:pPr>
            <a:r>
              <a:rPr lang="he-IL" sz="28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תחילה הנתונים: הצלחה מאקרו-כלכלית </a:t>
            </a:r>
            <a:endParaRPr lang="he-IL" sz="2800" dirty="0">
              <a:solidFill>
                <a:srgbClr val="4F81BD">
                  <a:lumMod val="75000"/>
                </a:srgbClr>
              </a:solidFill>
              <a:cs typeface="Tahoma"/>
            </a:endParaRPr>
          </a:p>
        </p:txBody>
      </p:sp>
      <p:sp>
        <p:nvSpPr>
          <p:cNvPr id="2050" name="AutoShape 2" descr="data:image/jpg;base64,/9j/4AAQSkZJRgABAQAAAQABAAD/2wBDAAkGBwgHBgkIBwgKCgkLDRYPDQwMDRsUFRAWIB0iIiAdHx8kKDQsJCYxJx8fLT0tMTU3Ojo6Iys/RD84QzQ5Ojf/2wBDAQoKCg0MDRoPDxo3JR8lNzc3Nzc3Nzc3Nzc3Nzc3Nzc3Nzc3Nzc3Nzc3Nzc3Nzc3Nzc3Nzc3Nzc3Nzc3Nzc3Nzf/wAARCACEAMUDASIAAhEBAxEB/8QAGwAAAgMBAQEAAAAAAAAAAAAABQYAAwQCAQf/xAA7EAACAgEDAgUDAgMHAgcBAAABAgMRBAUSIQAxBhMiQVEUMmEjcUKBkQcVUmKhscEk8SUzQ3LR4fA0/8QAGQEAAwEBAQAAAAAAAAAAAAAAAQIDAAQF/8QAJBEAAgICAgEFAQEBAAAAAAAAAAECESExAxJBBCIyUWETceH/2gAMAwEAAhEDEQA/AF/H05Y1VJ9PklEUaBwqLW5qC+orfa29+Af369XT0WRcfIw1VbADxtYJIJrsxJN8UPjjgdX4rB4EVJ22NAruGn2lmXaoBbtdE1fBX3+CELTTY5yrkjjjY5AkhdgEMYPvwQbcXR54PFdcrTbxo6XFLZnl0XAgZUmYLI0TsqGP3B20Tt4PHv2B/PWGfGgiJVtPEi7hsljUKrA82Aa4AHbuOx56OrPAjPnS+XlDHk8hRLP6RtK1ZrsAeO/DHrZHDiFMjUJXx5MKFnldDtP3csoAHcG/jvz2J6CVqkHr12hXkwscIslRQK4VDHLFyB7E0O1g2fz7njrQuDiGFZdvnBQX9MIARbULZYer7gK/+etjSO2n/SJLGpYl4pGFlLC8qffjdxxY5sdX5UuRjyY6nKFnHVVV6bykILEMRwQDuN8gkVdi+ma/QJZyYW0c/S42SmOSs6MUHG7i+RxdbifbrltLiaG4ceIqtbx5dtH8dx73xR+PkDopjZ82DPQeSRI2IDhWbeCooseaFqoB9gDXz12M7B+txZsaJ4YpolEjbWbkek8LdepVvt2B9761foOqsDSaQsRBaKNQx/8AWhMYA4Fc12vuTX/OmbSf/LxliRmcK360GzcS3FEij3H4789rM5GRi5rx4uo5iQbYhNVFtxsjaaN0Apr24PeqAtsl83NMBmnUEMxZwXcBQW4+2uxFd+3N9ag1ZB4eklwPObDxomjRmbztqKRzbcqK9vxwb6xjSlaORwmI3lt5cnlgMADwGJ/J+D7dx0QXUI2dVnzp1xvLAm3Mz+T3BtQbJoj3rk/FDQ4GVmTYMciE48Cny4VAFijfDU55b3NGh3HBv6Mo1sELgYzStGq4iFLDIcbdRA/AN8iv69RtPwFkAdMZ1dyI2XHNOB2pRybJoniv9vZDh/RxiIyDKlZiy7htZdoYAAC91t7ngd+/RzI1TGkxYsHDjoxLEGMaXvYckDiv8Jv9uO/QyZwoFDR8GV/JixcSXJkLFDGCEIUtuquK4+f/AIHo0PBGNO+QginiUu8XlXs7UCKJFknvXH7UfMeZZ8iGCObdjhwXkVjtNllaue5sgf69a558jIycrFbLf6MOskl7kaauCR7kDbQsEEjtY6ybv8M40A48LT5NoJ2Pa3GYAWo1yOBfx3/06LZHhryI1qJgPcGBPXz3BIHzQ73RPbq+bzhHPDOgCwIjuXZSY99KrIeT7f0s9V6hFDivizHT3aQgWGSt/sVv9h7E0OTW3rW2BqmDpdOxIJWhcxNKUJCLGoN1Y7g37D9z1jjiwJI3Kvjq4Pp3RgBv5kfF/wD7jotklTnNPigo6ALUSqVVivO4e5qxyOwvkkg9xS4umpCzg5dFuIwJFT0kx7QK3KT3+ePYda2N1S2D5cPGiKf9XAiPbIHxgLUE8mrrsTz1H0vEeIukkNrQAEA5JIA71wbX+v46sii8uOYzTb8do22zIT6WsOAPYE7efx79q7xhEMx2ylaWdGEhmMih0NbjyzVyGNnjhTZ5ro70K1SMY03Bc/pTwPYtW8iuARd3zwD264Gkp5qBnxlUqCr+VYa+38PuOb7V0UfToxqGFI8kLI8ibs1CdrU3qLK32jbXcUODe3q3UMHBxdUjT1T48kgQztCHUdiOCSAQp4AHFEdPGNurH44Ke3QreIdOWNoW34xV9xUoK+Pagf8ATqdW659PvjZIqBLAeZIgYrxtJAa7I+ee3U6eqxY74I380adN3SRxzRGN4p9kdu28oWAVq9NLyfZSVr3sE6cvUTFK+mJtjgWGWFjKolZeysUNDcTtWvY1f56zQ6lqaabp2HDapjSRKUjlHmFTW4FdvCm7JNj8duvIM6TUYE0vLxRi50McojdVCFmegVdQtuCBwBxyD2BqTRNNNUy/EZ9Uw5tNbLbHmlceVE6ARyPx6DIaAclfRfeq7VXM0WRj7RqylhM7K0MtI29AfSdwBNHkk3V8WWI62ppMmLpeRkfRedNjSrEceYMY0VlF7rAJJ3AfFL2JJPQdwZpXTOmdRPsZst4yQGpgVUA7gOQASCfTzVEdLSD2VUW48s8yokWTGiWp9RA2gKNzNwe+3uPg0PYnsXTzNo+FFuebJmk86VdxswcBQUNVySbHbkWebF4YfJyEkiiEcBl2CNLb0EbgQSSF4LHvu78kDrvz8xNUGRm6jKJZ4pEaeCohER6UAKigSQh3D/EbqusmryZ3RxiZSIJMiPI8lHgmjjRZCA7UNq8mxVAA9ve6PFkC5ObqmLDLBLi+cCzGJjUh5bdS3RIHFkchj79VZumYDNAUiyPKf9GZoJXZVdBucqNu/jnnkGzxx1Ukcmmxg4O5Hhk2NJt8uRyLZWtuSCN1VQquflqwC6dmnOVcWYmNwSwVSg2qY2X0823sR2rm6BrnqrFhWeRYxiKvmpGUlHpR7bg7CPcAHjgigeOevDkrNp2TNlU5kh83cojSSVd33AfcbJJs7jbjk9FfCOj4IzQdU3vI77hF6iyxlSwaVewZjVKb4U/d0EnZnK1bO9QycbG0zUMfHkEglYCSTkiJiVJJAoWNwFCqB57dD/OyIA0kMm6bPuOV4YjuSMtukr08mqJ7N3HYg9ZfE2Ok2p6lJiFjh42QqozglkT7TyAAAzXwfgcc9ZDhZBx1jjkkkAQ+gyBaJ+xlUjdVAg9zfN11nSYUnLAaORiNFk+VpzzZMqEpvmIaKrpDVjggjnvVdzQsxZtVnxjh4o2Y+cxmlgkVUDFdo3AgVfHa+9cd7waSvnZj/WOZZJBJ5st1HETCW+7+I2tnjnnuexHCeXTtUifG80RvGZ386UBKKmz3UcHtQoeYTxYoPVmpLRMebShiRKReVEQ8n042qQGYeplNEcimIB7i+1e5MmHHNJHib4BuAKEOC0VAMLsj1EcV7q1+3WRMcazlq8TkIGMZdtyF423H8buRuHsN3b+E6crAMKSZsW9W4jniCtuILOELAiiAEsd+1UCOQ3SuivFx/wBW03koTVvqIZ8t2dlyZXmaJZtyq1g7b4II3Ajg8X+T0XXxEMSMTY8PmzwxSQxWpJkNJTc2260Y18AA810AyJ5IIESUZTRkK0chYANa8ENZFnnddCx8X1xI8C4aLFlZGMQfLQ5MiM27aCbAr0+tv4rG6iD7lbwSkvDNMGm5FYGHkEYzyjdHIDuLDZbiiKFsDV/P4FbNYxH0vIfCxpGmEyxtUs1ubUGmIWhypH8INn8nqvVtQlj1vFSDyyyQRtIwlDeVK5LNtrihQoE/Pv0XgfM0BJNSaZciLOjAaVK4JU1agg9+N1C7HYDo1bFzsXfNlaTHQyrwm2VVdgVcAL9pKkkbOwHHFG+2jTslFfNkkwptQxoolWUTbol8y7reP8PzxQBPsOuhiTRafkvqGKF+tpsctbqzoPSQSTd3xZ5Ju+bIzPzGbJjxM7NSOVclaVYgzG+RQ2KCp3FiD8VZvgId+Ub9YzHzHclQE85cZYnh3eXuXsLo8KQCbF9/2NahoOXhaIRJ+qFZjkLuHoXcbYH3pCb4qh2N9L+saUmNqi488ceVFKqS+TCCpAAraDz3Kmh2Hb5v6DrGdi5+jZMOPlRx5RxxIu6RVYN93PuDYI7d/brU0J2apnzbXdKyIMfFmWby45mcoIAWsUpsi6HLHsSOp1V4pzdRePAwpcmR2xIyDHHjR1FuCkAkcXt28e347dTqlIncgt4GMU5WDTogcnyiJHljDFgADtNhuavtXY9DNXmTAydWw0kRDJkOZ1a1jBVy22xZ5BoVtri679CCshzIZsIQTokcXErb28xQo2KQARYPvx39h0d1XC+ogxMj+755oRjsigMAysGFmQijVAi9x4HfoLQ7+Vo5x8yXExp8T6zI+nkaOV8iVBtlKqPUgoFtpFgdqNe4uQaNlsuNLDIuJNGf1j6vMLGt6kfHFCufzzxnzNTiGlYEJxceBlxGkh2zWwq6ajyJAwPB+4E0eei+FkZORiK2JFhhCCOAVUEHsF4I4AFcV+99U9LGLn74tr8JerlOHHcGk/0uwPDAi0rInfIZZCxrywKu6qj2UqaIWiebJ6w52h6pqORkzDKil3HzfI3BFLWDwppa9PzRu+OmLdqQhARcVtPYoZXF71Y7N/cjjcTRFmh2PWaDUcXD2nLkjj84EENIAVpjxV0ePz7fyCQlxtcnZP5Ovz8f6TU+bvBpqqz/AMAGJlZ2DKmlzPDGy5sMsspAdk3KC202RtpQL54bvVjpzfGZFSOaMyJRJaWMc/F1x/2/HSb4hzsczSjDXMbOyCn6bLuUqBtKEg3ZLE8nggDgnohoGl6pHgQ6rpiYKplExRRTO9yH4o2ALXsa7fHT8M6erOjkSlFK6YF1DTh/fwxcQxYiGKozJEGVBag33LDvVcigAPc7cmOTFxsnIycyIzx20RxlYLkAnupK8ULZa+SL562ZejNM75OsQJBOqu0xxskN6OKBAN1wCfUKPsb6BZWrZTtHjzxywyoDAEVlUSuSoAsjigeRdc37czmvdoaHx2e7vNjYpKrCfaHknBRXLJZYDdRBvbZAq7HJI6Iyw4A02dZ8+NdkImmdoXLCQ8bQG+6yQAbAIFUbbrNmamJFjlzMZUyMnFdJ5IwlNtsWdtFeQDfwRXIHVGYfKwNL/uxoY5pIw77BvWRgxb1jmgqbWohe5Nc9JWA9ndGDHcvj/SyzFArmUyBNsi0NrAJYG2gtewqr+Nccxkl83BjVciWOVYtrFwVZgDVA0eTat7MK572vqudqDS6eZC3lyjzEjFLOQS3meoGiC267F3zfXWPvxsXKz4s2CITlceOOdFtwEI3c+pKsEUp5A7cUcBUG1aQbxNOeDEjyMZJiE3qsaoVViWI4Y8USbA7c8lavoTjY82bi5QwcOJM10DsrRhdthiAAeRutVHsNwANKSDPhvUtSbCeDIijyokMDDz42lWJje6gCOQdh5sHuO/VPiI5OFqDZZxYlhOOrybkCeWw9IKgdiWIA4AG6yCLIZuXT2iKu2dg4kAq2Mk8M0kSwnzEC+YqsqSkkklWPuTwK9r4dF0DTJtJhklwwqCNcwLHIwBl2A7hzQ54JHz36S8Nc+HWPqHngGNj5BlmXzCfMST7DQHqAZTdDj34o9Godb1GfNgU4+NaxPD5EkgjjNtxXI7BQe/sw/HSqSTyFqT0YPFROzEWJvLfNhdpPKhHAUmq5JDE1dDn8XXTt4lLafoePNhYJmKSRDIjigVmeNaeQkVXBUE9IPi2SHK8zHxposXJ07zAmNCjEbaFsZNxFjmhQ9+T0yaJ4gXH8MGeXMjcwxuf15Rv3eWAwBZvkgA81u6pFpCyTaX2D/E/iWPL8iOWPfGbl8kFhKgAIU8n5PIoEURzyehmLDDqDrNKiyrklZmhhNSXsA+47q9VkgDmhfcDrvFz8KXxFNq8eASsvpyVy8fesaNx5htq3V3riiT89DNa0ySLVZcfDeEjHhWLzVXaZie17ibb/ADc+4se0nbeymlVBRdTefW8VZ84yz+ZEIpQVZStAsTQHO5hd1xde3TTqfhPUNVmwtRxminh8oM+JK+0MfVzVD2I/iHaq738+kljGTGVxQ8mPEzeSD6o2BYtusUCpu644X823af8A2gZ2nZum4s3kvjZUSllyYmjljcn25oo3cH4b/KbdVpk5p7QH8QeHNVw0x0m02WBQ0gjUSwlVTilAF1Vkn29XHbqdH/GWuZ2S2P5+NDEyySgKZQxItRdGqBo0LP5rqdMutAuQlPBh6Y2napkw4ubGx2HEaZi97fvYjiqBNWaJF9+uMvKnw3jigG9JCp8gTVGpoe3Iom+1cj+fRzwPDp02dLok3/VL9KsoCS+Ur8LYYKSSVs9+f+PoWn6Lp+nwsmJp2FisW+4RgkjjuTz7f7dBQbyPKUVhHxzSfqcjJgibFyBirEIMrycXzGaAEWOAbPA9VX0V0zVw+R/d2m4hnIJKvJloFKgkbvMehyartdjr64HAbjIbYjBhGhBUV7ce3f8Ar+3XyPXtG8ubM03S9PyjFhSK8pgDEuGYL6ufz2/b89OuWXC7iyMuOPMus1gK4/iaSTTPIOlZMEYmKSzzH0WOaWgS103Yew5+MePrk8OW76dLGGkxGlilYhbUAlrBIJ78D5HXq+bqeVIZ0zYHgfbGuQQDjRUFZTuPuaK2TyK56Xhh5eBl4y5SSn6gyv8AUxS+aDEQq0rL8WQ1DsepLkbUorUnb/0qvTxg1KtKgnkNPkZ0zYuLJII1L1tBeM0W4N7CPxza3z2PTzpua2RpGny4UHnwx3kAxwlgJTIQQdtAAA3tr2/HCDnRwpiQyY+ZPTqpkWNWRPSP4SAeTdXXcWau+jn9nmq4EOn6zp+qbsfGmHnY8JDbgB96x/xWV2Hg2efi+tx4dh5JWqDep5iZCTJNkRLkSKLhAYVI0bUALo3YoN359r6+faji4qYKeYZMnWlyQkuO6nzt3+EermjQ5Xij15hZWr5+LnDFgy86BpQ0Ujb5RSliEv2YBu4PHbsei+Lo+XmkPqeLIJI4VijjZgGmBAreAbtF3c3Zpfjl5ztggqQNzMaPxBmPkRzZhOxIpvMhNidrLC6G0br4IP8ApfXM+QMVHxXkWRMRVDoJL82qRgSQCCQaK/AI6zSzqsq6fgSTKJXkSdpiFIphVseAQoW6IHbrVk5eLIj5ixYn6EUbwJlfpyBlJAAZa8z7Qa+GI4sdJt0x6aj2PZcqV8OACKLEYlo5GkQ740BNKGJsrTBeOeADW0E+6STm4ixpHbzTrCPUCSkhUAENQ7qOaoHqrQcLW9ZmijXFyDhAuxmaIIhLAgtbd/fgd+BXHRXwb5TPDDhafJPLFkvGzOATHG5XllrhQe5JsdxVUdSbFc200ngYpNS1Pw/FPmPpGNjvkT7LmCqZCR33oRYoA9x9vuewPWNTk8UuJJFx1XFx1mVXAUjzUU7fz91gk3Y6Ia/pWfBo640+DD+oUDbZFZAwV7IINj5vivigR0kf3ky4q4/0/wCrHHDc8Y9cTLwCD2A5rj/fppJ1SE42m7GF9V8rM1FAY5VQhgrMTtA44/yiyRd1dcHr3w3o2bnNBlLlNE8ru7HIpvNj7Bl43Ed7JABqhxZIvBy54oRCmKVxXDs8kslLMwU3bfPoFf8AA6c9N1abVtGwc/ERMaSFGxt4kVFjALUPVwDRArk89LFIeV0mBcfHg0vUSYstEIQJk5Jem8xjywBP3GzwKFX1bosyTY+eYI44YdodDHX6pRwruCoApvMXgf4RY7dBNc1WJdQmgjxNNLNktJ5scKu7GgCu48c12Fj1Me9dZ8HWclvEMGRjmKAyuIp6i/RewN36YWvVto0Pg8c9DpYe+FgL6xlZUms4ceOXLSRmJlDcyqCTXP4JH7Cuhq44llSXMilxcOdHMUuwBIGQ2T/DuICkAHnkjk89GczTsrUzlYeNGk2eiCTFaJQhcobAXgEEgvxxyq/g9daDr0ObhmDUcjHxMnDjCSK+nuzUCAXNMOeeQQKJvrcMLQeblTlhaBGAMieBpYsgQRtHIZZJEZvMUCiQ5+5b2rz2od+3Ugz55cadpFlSLGki4TewCJyQ9/wkncLDUboCietWsS6lHAuMJIjiTxgKI3BULSvVXak8Hj/CehPijR9W0x8SKacyYEsQOHMv/lyo1HZxxuurH8+1HrK22ZuKivsO63nDNjhdcmcOXZpHSYAOxVLO3cK/pXU6WsiLfHHi5MkB+lLIjhR6hdmjZsWTXU6ZEnVhjweMDSsrQ8syNBkvKy5NN6QpUryP8wN/iuvp2Tr+k4TKmRnYaOQSA0wYn80tmvz+OvicT4Zy5gwU4gg4UxhSDwRfz7/P+1Oms7NUwsGTAFMMdoRkFOTGy2zEXQ9wP3ri+ipUjNXocsnxVhwQySIJZ/KYqUgQeojuFLsASOeO/wAX18+1TxFj63mZOZp0h02Ro1jk+oIO9gQRZBAFhfzXPV2kS4WVi5MMizZESKWSKDgSXsobe/Yua9ytGwa6Ttb004c88haOLHkHnYn+dd+0j2IIINg9qrpVJcntY7X88pYC+iazAzyw+Ip8mbHal3xNTKv8Vek++329u/br3UpIxly5Ecs+XpceVvhU8lnq6LAcdjzQsAGjRoNjJuSKFy2x2BLt6fge/t3/AHvrrLzpMTClwYZCrNMoZUsB1UNRPzybF/8AJ6KiloEptpZG7wbqebFpsj4+fPGs20/p2xQ7q29xxuYUO3Pt1o8RibUxpa5OTkLmPdZUzblRByx7biNrE/N/t0jaXqmoaLO82CFQT/bBLGJFfnuFIo8jgj9umuPXM+bVXx5ysAjVTEiYWwkMVDEgAdrv27fnnNULHOx1iWIaakOPFC8TvuU4+PujKj0g0COaHPxz1bjkJkM5QHbHuPpQH3Ja9xb2o/16E6PHJH4fx4Z8fECB5C+6bYo/UcWKINfH8vfqwaxhRebjx5ulF2RgYoZN7NwSwCg/6fkjj3lTK+Bcg1HEgnwzkxQyZhyzM8rkbdxoHchBDDbx3Hcdz0Q1J52ydPzJkxofJl/UEMVKAyWPuPe1ZTz7/mulXNfEEH90LMjY3mCRJ5ABJExVVI72e3btz+B19Bxzg6noAzI5MODfCBPMVIKuQLBPH8QPY8/Pt1VVTEmmmivDy8zRog8ifU4t7o7JkVbJtVcGyOwsgXfc8npTKSaVrbth5TRS58148iSq4hJIYW/cgKew71x11oZwteycbBlypcL6dB9XOP1EdQQoVVvtfF/HP79+GMzA0/xLqmj5+TG2noznz8eMSIWTjcim1q/ULBqv3uUYuNtDSaxRr8T5eemCuNLqw1KOExz/AFBj2O4cutXztAHyebFcmurdB8P42pQ6ouRm4MBWR5P7vySWkKKPvR7B21ZDC+R7c9BfF8OS+fn6tFledjZRCmRYyqyqyqVcoRwOQOOxAq+vcfVsPT9b03KjgmzNOTGaPE+oj2H1Rsj/AIenZ/6V+enSsF0sGvwzPofmZWFnxv8ASJE8cflSfq7XtSSaolQbAod/euRWnSvBltHnw+fjln/6IOGXzG28ECqal7D4FHq7U3wDMxjSOOFjbbIwWRKWlRueCbvueOODXQzPww+bOcZkjUKGSMsELtz/AMAkmquu19ZZQ0m7NOBoZDxSTZL4Uxdy2+iEQBdhqwd5JYUa+0n8HTkeGNUwYsaU4zZaZTt5RgQsGqj7Dswa+3z7g9OUc+itpMa4mTIuThY6ETTKJCYww3EEcUb5qjRB/PWeeSZsaNHg1PNllViHCbCB32n7q4218A9c0/VuLar8D0+hRg1nK0bXsPOgyH8uNwGpaMVsQUYEd+Bfa+juV/aGdQ1Z9Rh0/Bw5GVU3ld0koF3ub39qsfHfv0J17UMnTdU17DxYsZvqpSQJVBYo9OQORzRA29+TQvq3w5r+BpWkPAYfKTKLbqHmFRuJ2ixZAHF83+/bojOoKUfJOS7cjcthXGy4dRfG06B5U3kyZOI8QAJAVt3qPF03ANmz2ojogmvQaTqZ0WTGGbpRYPLCzb9rfduQ/wADjk1QA23xd9BtFxsOLEfU8gy7fPYY+UysiTLtoBnIoj1EUCD6W/kG1LBjj1PTzgpNKuQ28CQrIVIILE7V+OSCOOT+OjGSung0orraMfisnJ1SeSJQsYmkVXKtvlAIp2+SRXsPzZvqdb/7QMXFY6fk+HsDIiglV/MQsWTcCBak0f3Ha+3U6tHrROTaeTjHx8aXWMI48P0uJMqtJ98iPtFtYNnniwe1+w66zs3Oyp8fHwZch8inSWL0qVNkrsqqsVx/Loj4Vw11Pw62PNuAJJWQctd1x7393HvyPfocmnZEQ35mdAkqqyxxo3qTnvwPtILHjk8dQTuWRuOadr6CvgXR8rInx451GMuUkg8xrZ6Q8ll+bJr5/wB/fG8WZojxxuw89XLRSKBRQA+pbHaq/brVoWt5mlaji52UYpsBxKgQExhALAJJvuT+TfxfW/x34kOToy4p0/G8jIYrul3SlOPuQ2Np7cgdc8o8b5U5fKztXLyx4JRj8aEObT/KeKDMyJDnZCB2j3KojDC13ux70QT8WOb46GPAWABSyK5v/n46YtR1rF1Dy55dMRs9YljaZpSUYqAAxjqiaHzXzY46GYsEk80UUCb5JHCqo7kk9uuw8vzg26ZPk6drGn4EskU6QtviEZDIAVLcN7/d37dOPhfDbH8RedvLA4DB2jkD7GMinaOwqgK5556WvEeJjYUsWQMre8RZdmzhdwYqRze0txXcf161/wBnGdGNTy/r8g+UcfatPsUWwJ9+5CBfnn8dIkpZOyU38foel+giyBCcgCVTuCsRf2sO26+xPH4H8sPi9VwfDr5Rklkx90JMkTCNwpdfe7F7SL/fofqD5basZEeKeWN1sRyqglHpL2tkkGiKPHz1q17UIo/AsYzmx58lYYN8bz7qlAbuUNkgn5+LPSRjG7DNSjQp50unaj5DzZIhxYGV8WKNFsAUSpXmgeRyTzRPBs5c3XMDITUqifGlnjAEZIouHB3FQKFAfz3N+3S25jOWrYxMb8LtZvcD7hQFf9+tGQdNl0yCWQSJlKp3PHGPWxY3u5HAFc1fNe3VVBC3J3Rr8NR4KzLkZck6tHI26JIy4PptRYrknsPcjoZlu+UTmY+OqrDSSOiBaJPBI/8A3brZoUqGeKPInZokffGAdtkV3JPHb+dDov8A3lp0cWTj5sUGTLkkNJJJAC6tQFqeyn8ijfv1nh2KsxoxaIkWpNOM76iWDFw3cr5wHc9rP+ZmauSeevF+rwcfBO5Qh/VgQ0SgVvS1e1m6+eesemyyabmSRxjewba1sVWQA+kEfBIB/Y9THxTk6qiP5mNBuBmkdWKxKTW4/AJNf/PRlHywRlSpbDeP4eztUz9NxWKmPVS7idFYiHvuJXjtwePmu/WPU9OytLzs3RNRVRmpLHvcNuIQWdynjja3vXf+Q06Vm5uj65p0zJJGImAh3yEwsrGiQTxXqPIPv01+M8BdUy4czy6zchVgUxSIyMBZJL+9ew4NV0G1GKGgm5ALD1zE03xEskDu+KY5P02YllO0kgE9rofv0Z07xbnaimP5kJkjk3hxYZotppt+08CjxYBJB46QcoYcay4eQZYciCT0KEU23YqXJ9KgD89+mfwnjCbQNRz0y5cdfshhjjUjcossVJFknaByasmq7c3JwccottbKOTUkjzxDHj67rXlplR45EAVXKm2kvhWHcUQPawB/Me6R4ez8bXGl1nSkmwkqRIZP1klLcLto+qzZ9uxB7V1TGMrV44JIMKZ9SxYWdpY0IJGzkvQ7XQ7+54ro7pedi5+i400uVIi/TAAB+zAUxb5HcGh7d/boqL4eNR+sGbU5uirxDmSYs0X0+PjHTGZPpcaJC8TSjcrIjAbQVYnjn7hQAHV/h3U9InwMrEyMhcZ1d5DIOInNgCv4gASQP617ADrUcupYSY+jQBokCqcWBi4YqPSwX2NAix3s9BMGYDNMsUbPHHIsm3ZdAMLLV7ciz+R89dEa5Ffkg4uD6+Bn1nPXJWIxZNLvdnkALB3NXRPsAFFdTpU8RZv12VHlJm08qAuhJpSABx+KHY/H8up0FHBRtJ1Qw+C3m06eXDyH+xVIRmvbfNjnsbB/p1t8X6ZBPjyZkdrOFu/4e/IIr8jm+AfcLwpYmrSwajI0TjI9IBO0jcoqq+P/AKPTTqerjFhWHLxZAsyko4IO1q7Mp52kGj8gnjqUk1K0cvLBwn3jlATA8zTfEONjTZOPCIUKF5ovNhoxs1yL/EPVz8d/bpyx8PTc+LcNN8N50Jc3kR60+MHcgFqjN7e/YcDpXwfpIJoNYjz5YcgTrtZBvMUFU1qeG+6iCOdo+ejUfiTFlnkxJcqLXpI8eU4sEumxQY/msBzz6iRXwPi+rxaaso23o3T6Jo68DQ9AA7bV8TEOf2vj+vS34g0zC0FoXfG1XGkmDeXi5IjdGFfck6GnAscVfP8AXrK8VvDgyfS6bovmu2x4W0VAwFfNle/A4J4B6Vs7NmzswS5OFBjbRzFjxLCCe97fbuO3eh0XTQEqdhKYI+lkzKCnZYbsoCbFH/Tt1o8K6iYcY6ZNCEiEpYvS2+7grY/BHufft1xp+gZmpaWZn1DDiWQVFExYkm65oUvY/PWDw9aeI8DFjx1emCZCnmyAd54+Bdf+0dL/ADpMu+Zz6p+D6BJoeoakySqAkmFMsscpIiWbtfzttQffvfS94gjTH0ibTsdIJc3IyPqJFxUZl3E220HmgKHPW7WvF2dhyZWAcdo8RV8tZUf1q3HIPb37ewI56F+DsuXB1iTXIclD9FHt3TpdlzQ4u77nj49h1OKpWZpyZxpWoYWHoiYc0amRpHbIjZV2yc8DkWDVc+3cc9A4/qIcZVjY+dI5TytvDJ/7vfm7B/fp68XT654u0rG1EaOodJVWLIjh2+crggEliSFDLxZrmx7dAp8LHgdo0x5RkB7JlcnYw9hRqrHfn2r26sq+ybbWDBpuEfOGBPkjEmYFir8KRRI7ex7gj/thzMfMgXzjgTIjMVSQxkBufY1R7jojqWa+TBiyOiPNjt+mrrYAvkftY6afE+bphwccx4aZ0vlCMKd25yQBwFPHt2/A+Ok0x0u0QBpcUOE+DlZcY8+LIWWbzQChVjSg9x7X2si+9dbdUyIYTm5GNOuRHlQu7QSAFlG4kiuKBBBA+B811TieHZ558DSsHUsXKmWJ5slS+yPGe+V3H7yL52g83/LNr+lZ3hrKiiyRAY5gSkkEm5JB+/B9xwR8dK95CpKvabn1rCzfBOkYMJiOfp8wfb5dBSGY8sfZhX9B12+PPm5uLklMeMk7biFEX2cngGxdNXuPk9V4WmnUNMTH0mFFgCRjMZXqn9ZV27XwD8kV+emGHR8fARsHJ1EiZIAcWaJQwCqCG3KfusE0Pzx0s5LQ0YuObBXiPT9Pyl0zGyBkNNDIWkbdzIrDngA7fUEANe5H7KM6yadIYInjH6pDorEFjdVz9vav5nt0dEWfBDLrAdiVLqZFYnch4LNxRH+xAI7X0Kz3WQw6jkxCOQSeXvH/AKh23f7ihz+fx03EqjsXk3oYTE+kZWFn6OzOzxFZopJASSVB9NgULB4/y/kdeeCdb0TGwJsXVY4SW3RKZWZNwJBPN1wRzx7/AMul7AbIlmaeBWljxIDJIikARxrwSeR7cX3NgDnojmZ+Nm5mPp+NkeTHIChRI/MWPgkdqJJ/r+em6ussHZXaRt8NY+NJ4s1HGwckw4UCP61VX5tQO5IIvjkngfJ6C6Zpsuqa1BFjI0aSufqxv2oiD7iWPYEXwe57X26JeE48fMmj0HAw9mW2X5k2azhZpEB27VQikrduIs9iearrb43GiaVm5GkaImQkaAJJPG/paUD13f3fwg0RzfwL1OLsZdXBW8i3440l9I1cwZcMUatZhaKtrpfHI4Ncj54/bqdU6pqBy/Jin3VjL5aiYkt7Wff/ALV1OnjHBGUsliaY8GitlySPHlJIQ8UqhSqFfSaPqsmu/cEdDPqsmPLR8ppGEpDOHPMl9z+/WjOxIsXFWeHIMwcbdrRkBiAC1H8WOeqxn4DYKpLhtJkhdokMxVBxW6h3I4r2+b6CyaSWmdZ+ZlZEjyPJJFDLZRdpUV7fvx789fQ8rwxpC6TPrGPqkWRmCG8iGyF5AJ2kGwSvYmrDH36Tp0hyIYIct3jkCLsROVSwK4J7+xAr36OZfh559dwsXMygskilRFvAd9rFSQardtQEKfcgfPSrQ1KOhTTJiijy/KkL+Yuxf0xQs/78d+iPhzRczWYJcagsO5W852AVTRoAke5q+a456B5WLNj5MyKJJIoJGUOV2k0SLr27dvbo3B4ozX0+CF8x2bHQKgmIKgDgAHv2AHv/AKdFqlgKbbyNelQwIoi1RJMaLEQIY3J2qy0rMedzHtx6V57mqITWtBX++3zNPyFk0/KZUWaEKmx2NMjrfp+T7c380Vkil1OJZIo1nRNLSSd/O2+RtsWxJ47AV3IT4HWLw/iT5Om5keJmoU+pt5Q2wPGqGym4rfJ/p/Tqb5JRQ3SLZamJ/wBK8uqRK2OIuZnTc0sYFJtIscgby189geAAAMePhNNiw5Hn4mUUttlOVv7exojnle9/y6ZNI0TNz2EubkSR4+nlo5SswCPGotdpo2th/wCo7X0COdhxTrNHhxwlZA6r6iFNHg2bvnuKv8H7X43bYk0k7Qa1HxJm4py5sHVKgRf/AOWWNSWPY7QoG0e57LwTzY6VDlvqOY2ZlvsUn1BeLFcCv5d+n7H1HITGZdMwoJMdk8yTFx4yY9p+6zZ/Nsf69ulOLR8edcSfCfvKGMTgMH2nkKK5ACk839wHPTR6pYNPu3TVBCbVcObBzJmxyoyiEmkKAgsFFX7g8brFE89/aeHpMLBwyJ1MjyQbWZmA4Ptx2HP/AD8dGFm06GLDgeDDbCz02yR+WoAY8gqR9t+oA8EUPjpP09sKLPzsXOdpYoZPLjkBoBQx9u355479up4ackO7dRZtOl4s0WLkYDvC2P5ZEt0GN+m3ugxbtVfaeOON3iyCsTHzs94ZH3vEyLKTGpvnabpubBIv7ffv0rZ04P6UUzSRpNS88N3AYDt/3691CKOLUJEzw7ZMR2MpYUSPbplDTbBKVaH3wNpf12mO/wDfQxcVshXMMEQeQsoHEhNUBXbse/aug3iX6jDy5cf6iOVoWEUhiXYjs1kj2sC+eOST7V1j0jPw8TCQ5EjKhlbZHjErMRS3RBFLZPc97/kL1XOEmfLMYSuNOys0CyEnYKFbzzfH3fPWq3bBdKk9hXMziDBNjaVLBiHZ+jIWMDEewNAsp77Sfc9x0eyM/T87TUwMifHTFyEVlk9A8t6vsOVYexN3zdWR16mXNkeaMFmkldS4iG8Nwd24gngVyb4H46Rc1frsmDJWFt2S1MsY5JvuO/Ne3SJd39FJvqs5GfRNDkycLM0qTNjwzJOTmZMqcLDHRSuRe52Bq/bvx1zjaRN4RxdX1LIMGQUAxcaSNgVbfVuL55Wx7n7h+es2JjapNkCJJGeMRlgBLblVHYd/YDp403Tpo9HO8GVoSsrRyHeCRZ9PzXH7m6quW5OWEYpPZKPHJyvwLWh4HiLHx8nXtMiixMiZPLXGC/rSLRtlH8J5HFWfb2sXj4E0sGDq+dFJ9LLJ5cIAIWt1epv4bN9/z/JjytVyJ8kyNMbhH6aoVPut8E3fB+eD7dKGRrGpvgPiu8Bjdm8ySOtzAtuoke11/Ku3SxnKSov/ACz2eSvXNIKtHk4q5PlTs5VZV5FVzZNkG+O/Fcnv1Opq2otlxwO8cUr25LCqHYVz+xP8+p10JYOaXJC9Ax9QmkkRmWMCBNkaAelQKHb+ZP789YlILhiosn89TqdZC+BiwqmwMLMmXfOudEgZiSNl/bV1X+v56P8AinO8zXhljGhjmizVlVo9w9TupN+rnkf6/tU6nS+B3sUZsqTI12YygFZMliy80bbt1t1KOHGzWEMEahHCqOTwVB9z1Op1ghCDWZ4vC+rIkcIM4SNmprC7qoc/Dt/XoKNXyYJ8V8dUi8pPLULuI+/k0SeTXPU6nS1gC+RNW1DJnlMbyEI8rSMq8BnNeoj556x40v8A4hCjIrR+agZGJpxYsHm/x1Op08VgWexy8U63lTZuRCixwQpGrCOHcqlqvcRfJ7AewAoAc9JsmdO4UlqI7EWKsG+p1OqJe1it5Q46NlhdIw5Pp4TMq0JvUHr4sHtQA/bpS1DVMzLzppJ5mZpWKyc1uXfYU/gECvjqdTqaCylJPJBKopst91mqPt1JcqXUsybJyTcklu1E/wAh+3U6nW8hei/Hbzhclkxxek7iPf8A+z/XrdqsUMEGm5WPCsUjx7npmIJq/cnqdTreQ+GWxavkxaWuFEI0ikZpJSF9UtMaDHuVFXXzZ65g1bLhlRYH8pC7HahIFlWv3/n1Op0y2Tk3SGbwdqAxEfIiwsXzJFCksGNKTW0ert/qfe+qY9ZmytaaLLhinhWwsbPIFB/xelhZ/e+p1Ooc6Votwt5F3JyGXKnSNVSMSyBUW6UXxVm+L+fbm+tPgiWI+I/Mmw8bIVEkKxTIWQHsOL9r6nU6KRW3QweLzg5mRDM2kYMUhsMYBJGG4WrAav8ATqdTqdMtEKP/2Q=="/>
          <p:cNvSpPr>
            <a:spLocks noChangeAspect="1" noChangeArrowheads="1"/>
          </p:cNvSpPr>
          <p:nvPr/>
        </p:nvSpPr>
        <p:spPr bwMode="auto">
          <a:xfrm>
            <a:off x="134938" y="-538163"/>
            <a:ext cx="16383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042" y="1250950"/>
            <a:ext cx="8305800" cy="51054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marL="914400" lvl="1" indent="-457200" algn="just" rtl="1">
              <a:buClr>
                <a:srgbClr val="4F81BD">
                  <a:lumMod val="75000"/>
                </a:srgbClr>
              </a:buClr>
              <a:buFont typeface="+mj-lt"/>
              <a:buAutoNum type="arabicPeriod"/>
            </a:pPr>
            <a:r>
              <a:rPr lang="he-IL" sz="2300" dirty="0" smtClean="0">
                <a:solidFill>
                  <a:schemeClr val="accent1">
                    <a:lumMod val="75000"/>
                  </a:schemeClr>
                </a:solidFill>
                <a:cs typeface="Tahoma"/>
              </a:rPr>
              <a:t>ביצועים מאקרו-כלכליים מצוינים, </a:t>
            </a:r>
            <a:r>
              <a:rPr lang="he-IL" sz="2200" dirty="0" smtClean="0">
                <a:solidFill>
                  <a:schemeClr val="accent1">
                    <a:lumMod val="75000"/>
                  </a:schemeClr>
                </a:solidFill>
                <a:cs typeface="Tahoma"/>
              </a:rPr>
              <a:t>צמיחה מתמשכת</a:t>
            </a:r>
          </a:p>
          <a:p>
            <a:pPr marL="914400" lvl="1" indent="-457200" algn="just" rtl="1">
              <a:lnSpc>
                <a:spcPct val="200000"/>
              </a:lnSpc>
              <a:buClr>
                <a:srgbClr val="4F81BD">
                  <a:lumMod val="75000"/>
                </a:srgbClr>
              </a:buClr>
              <a:buFont typeface="+mj-lt"/>
              <a:buAutoNum type="arabicPeriod"/>
            </a:pPr>
            <a:r>
              <a:rPr lang="he-IL" sz="2300" dirty="0" smtClean="0">
                <a:solidFill>
                  <a:schemeClr val="accent1">
                    <a:lumMod val="75000"/>
                  </a:schemeClr>
                </a:solidFill>
                <a:cs typeface="Tahoma"/>
              </a:rPr>
              <a:t>אבטלה נמוכה, שיעור השתתפות גבוה</a:t>
            </a:r>
          </a:p>
          <a:p>
            <a:pPr marL="914400" lvl="1" indent="-457200" algn="just" rtl="1">
              <a:lnSpc>
                <a:spcPct val="200000"/>
              </a:lnSpc>
              <a:buClr>
                <a:srgbClr val="4F81BD">
                  <a:lumMod val="75000"/>
                </a:srgbClr>
              </a:buClr>
              <a:buFont typeface="+mj-lt"/>
              <a:buAutoNum type="arabicPeriod"/>
            </a:pPr>
            <a:r>
              <a:rPr lang="he-IL" sz="2300" dirty="0" smtClean="0">
                <a:solidFill>
                  <a:schemeClr val="accent1">
                    <a:lumMod val="75000"/>
                  </a:schemeClr>
                </a:solidFill>
                <a:cs typeface="Tahoma"/>
              </a:rPr>
              <a:t>עודף ייצוא, צבירת יתרות מט"ח</a:t>
            </a:r>
          </a:p>
          <a:p>
            <a:pPr marL="914400" lvl="1" indent="-457200" algn="just" rtl="1">
              <a:lnSpc>
                <a:spcPct val="200000"/>
              </a:lnSpc>
              <a:buClr>
                <a:srgbClr val="4F81BD">
                  <a:lumMod val="75000"/>
                </a:srgbClr>
              </a:buClr>
              <a:buFont typeface="+mj-lt"/>
              <a:buAutoNum type="arabicPeriod"/>
            </a:pPr>
            <a:r>
              <a:rPr lang="he-IL" sz="2300" dirty="0" smtClean="0">
                <a:solidFill>
                  <a:schemeClr val="accent1">
                    <a:lumMod val="75000"/>
                  </a:schemeClr>
                </a:solidFill>
                <a:cs typeface="Tahoma"/>
              </a:rPr>
              <a:t>העדר אינפלציה, שקל חזק</a:t>
            </a:r>
          </a:p>
          <a:p>
            <a:pPr marL="914400" lvl="1" indent="-457200" algn="just" rtl="1">
              <a:lnSpc>
                <a:spcPct val="200000"/>
              </a:lnSpc>
              <a:buClr>
                <a:srgbClr val="4F81BD">
                  <a:lumMod val="75000"/>
                </a:srgbClr>
              </a:buClr>
              <a:buFont typeface="+mj-lt"/>
              <a:buAutoNum type="arabicPeriod"/>
            </a:pPr>
            <a:r>
              <a:rPr lang="he-IL" sz="2300" dirty="0" smtClean="0">
                <a:solidFill>
                  <a:schemeClr val="accent1">
                    <a:lumMod val="75000"/>
                  </a:schemeClr>
                </a:solidFill>
                <a:cs typeface="Tahoma"/>
              </a:rPr>
              <a:t>יציבות המגזר הפיננסי </a:t>
            </a:r>
            <a:endParaRPr lang="en-US" sz="2300" dirty="0" smtClean="0">
              <a:solidFill>
                <a:schemeClr val="accent1">
                  <a:lumMod val="75000"/>
                </a:schemeClr>
              </a:solidFill>
              <a:cs typeface="Tahom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4042" y="1150447"/>
            <a:ext cx="8077200" cy="1287954"/>
          </a:xfrm>
          <a:prstGeom prst="rect">
            <a:avLst/>
          </a:prstGeom>
          <a:solidFill>
            <a:srgbClr val="DCE6F2">
              <a:alpha val="1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;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75D2CA-6E9A-41D0-9EDF-F6961BD1B225}" type="datetime1">
              <a:rPr lang="en-US" smtClean="0"/>
              <a:t>12/16/2019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13D1-3F19-4C67-99A6-C56CB284CD69}" type="slidenum">
              <a:rPr lang="he-IL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3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6"/>
          <p:cNvGraphicFramePr>
            <a:graphicFrameLocks/>
          </p:cNvGraphicFramePr>
          <p:nvPr>
            <p:extLst/>
          </p:nvPr>
        </p:nvGraphicFramePr>
        <p:xfrm>
          <a:off x="260970" y="1083870"/>
          <a:ext cx="8197230" cy="4834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מלבן 17"/>
          <p:cNvSpPr/>
          <p:nvPr/>
        </p:nvSpPr>
        <p:spPr>
          <a:xfrm>
            <a:off x="7895296" y="2410800"/>
            <a:ext cx="282504" cy="2779481"/>
          </a:xfrm>
          <a:prstGeom prst="rect">
            <a:avLst/>
          </a:prstGeom>
          <a:solidFill>
            <a:schemeClr val="bg1">
              <a:lumMod val="6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Segoe UI" panose="020B0502040204020203" pitchFamily="34" charset="0"/>
              <a:cs typeface="Arial" pitchFamily="34" charset="0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7475122" y="2138527"/>
            <a:ext cx="11118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itchFamily="34" charset="0"/>
                <a:ea typeface="Segoe UI" panose="020B0502040204020203" pitchFamily="34" charset="0"/>
                <a:cs typeface="Arial" pitchFamily="34" charset="0"/>
              </a:rPr>
              <a:t>תחזית</a:t>
            </a:r>
            <a:endParaRPr kumimoji="0" lang="he-IL" sz="1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itchFamily="34" charset="0"/>
              <a:ea typeface="Segoe UI" panose="020B0502040204020203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9265" y="2379800"/>
            <a:ext cx="111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ישראל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8400" y="3062216"/>
            <a:ext cx="152399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מדינות מתקדמות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73785" y="4582777"/>
            <a:ext cx="1371599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itchFamily="34" charset="0"/>
                <a:ea typeface="+mn-ea"/>
                <a:cs typeface="Tahoma" panose="020B0604030504040204" pitchFamily="34" charset="0"/>
              </a:rPr>
              <a:t>המשבר הגדול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41717" y="3785040"/>
            <a:ext cx="7138187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2051" y="1042633"/>
            <a:ext cx="440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itchFamily="34" charset="0"/>
                <a:ea typeface="+mn-ea"/>
                <a:cs typeface="Tahoma" panose="020B0604030504040204" pitchFamily="34" charset="0"/>
              </a:rPr>
              <a:t>%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2442" y="3584985"/>
            <a:ext cx="37279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anose="020B0604030504040204" pitchFamily="34" charset="0"/>
              </a:rPr>
              <a:t>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25758" y="115878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14400" marR="0" lvl="1" indent="-457200" algn="r" defTabSz="914400" rtl="1" eaLnBrk="1" fontAlgn="base" latinLnBrk="0" hangingPunct="1">
              <a:lnSpc>
                <a:spcPts val="27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endParaRPr kumimoji="0" lang="he-IL" sz="2300" b="1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914400" marR="0" lvl="1" indent="-457200" algn="r" defTabSz="914400" rtl="1" eaLnBrk="1" fontAlgn="base" latinLnBrk="0" hangingPunct="1">
              <a:lnSpc>
                <a:spcPts val="27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he-IL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צמיחת התוצר (</a:t>
            </a:r>
            <a:r>
              <a:rPr kumimoji="0" lang="he-IL" sz="2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התמ"ג</a:t>
            </a:r>
            <a:r>
              <a:rPr kumimoji="0" lang="he-IL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)</a:t>
            </a:r>
          </a:p>
          <a:p>
            <a:pPr marL="914400" marR="0" lvl="1" indent="-457200" algn="r" defTabSz="914400" rtl="1" eaLnBrk="1" fontAlgn="base" latinLnBrk="0" hangingPunct="1">
              <a:lnSpc>
                <a:spcPts val="27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he-IL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		   ישראל בהשוואה בינלאומית</a:t>
            </a:r>
            <a:endParaRPr kumimoji="0" lang="he-IL" sz="2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914400" marR="0" lvl="1" indent="-457200" algn="r" defTabSz="914400" rtl="1" eaLnBrk="1" fontAlgn="base" latinLnBrk="0" hangingPunct="1">
              <a:lnSpc>
                <a:spcPts val="27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he-IL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fld id="{CC63DD67-5F2D-4B3D-8878-D268B75375ED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Calibri" pitchFamily="34" charset="0"/>
              </a:rPr>
              <a:pPr marL="0" marR="0" lvl="0" indent="0" algn="r" defTabSz="914400" rtl="1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80000"/>
                <a:buFont typeface="Wingdings" pitchFamily="2" charset="2"/>
                <a:buChar char="q"/>
                <a:tabLst/>
                <a:defRPr/>
              </a:pPr>
              <a:t>12/16/2019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fld id="{4BE0401E-6576-45FA-B765-9BA80B94EDD1}" type="slidenum">
              <a:rPr kumimoji="0" lang="he-IL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pPr marL="0" marR="0" lvl="0" indent="0" algn="l" defTabSz="914400" rtl="1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80000"/>
                <a:buFont typeface="Wingdings" pitchFamily="2" charset="2"/>
                <a:buChar char="q"/>
                <a:tabLst/>
                <a:defRPr/>
              </a:pPr>
              <a:t>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14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499735"/>
              </p:ext>
            </p:extLst>
          </p:nvPr>
        </p:nvGraphicFramePr>
        <p:xfrm>
          <a:off x="260970" y="1083870"/>
          <a:ext cx="8197230" cy="4834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מלבן 17"/>
          <p:cNvSpPr/>
          <p:nvPr/>
        </p:nvSpPr>
        <p:spPr>
          <a:xfrm>
            <a:off x="7895296" y="2410800"/>
            <a:ext cx="282504" cy="2779481"/>
          </a:xfrm>
          <a:prstGeom prst="rect">
            <a:avLst/>
          </a:prstGeom>
          <a:solidFill>
            <a:schemeClr val="bg1">
              <a:lumMod val="6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Segoe UI" panose="020B0502040204020203" pitchFamily="34" charset="0"/>
              <a:cs typeface="Arial" pitchFamily="34" charset="0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7475122" y="2138527"/>
            <a:ext cx="11118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itchFamily="34" charset="0"/>
                <a:ea typeface="Segoe UI" panose="020B0502040204020203" pitchFamily="34" charset="0"/>
                <a:cs typeface="Arial" pitchFamily="34" charset="0"/>
              </a:rPr>
              <a:t>תחזית</a:t>
            </a:r>
            <a:endParaRPr kumimoji="0" lang="he-IL" sz="1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itchFamily="34" charset="0"/>
              <a:ea typeface="Segoe UI" panose="020B0502040204020203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51388" y="2655628"/>
            <a:ext cx="1119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ישראל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8400" y="3062216"/>
            <a:ext cx="152399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מדינות מתקדמות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27389" y="1948112"/>
            <a:ext cx="152399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מדינות מתפתחות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41717" y="3785040"/>
            <a:ext cx="7138187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953000" y="3641069"/>
            <a:ext cx="2777708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 </a:t>
            </a:r>
            <a:r>
              <a:rPr kumimoji="0" lang="he-I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itchFamily="34" charset="0"/>
                <a:ea typeface="+mn-ea"/>
                <a:cs typeface="Tahoma" panose="020B0604030504040204" pitchFamily="34" charset="0"/>
              </a:rPr>
              <a:t>ממוצע הצמיחה: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itchFamily="34" charset="0"/>
                <a:ea typeface="+mn-ea"/>
                <a:cs typeface="Tahoma" panose="020B0604030504040204" pitchFamily="34" charset="0"/>
              </a:rPr>
              <a:t>מתפתחות: 5.7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anose="020B0604030504040204" pitchFamily="34" charset="0"/>
              </a:rPr>
              <a:t>  ישראל: 3.7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itchFamily="34" charset="0"/>
                <a:ea typeface="+mn-ea"/>
                <a:cs typeface="Tahoma" panose="020B0604030504040204" pitchFamily="34" charset="0"/>
              </a:rPr>
              <a:t>מתקדמות: 1.9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ahoma" pitchFamily="34" charset="0"/>
              <a:ea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2051" y="1042633"/>
            <a:ext cx="440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itchFamily="34" charset="0"/>
                <a:ea typeface="+mn-ea"/>
                <a:cs typeface="Tahoma" panose="020B0604030504040204" pitchFamily="34" charset="0"/>
              </a:rPr>
              <a:t>%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2442" y="3584985"/>
            <a:ext cx="37279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anose="020B0604030504040204" pitchFamily="34" charset="0"/>
              </a:rPr>
              <a:t>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25758" y="115878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14400" marR="0" lvl="1" indent="-457200" algn="r" defTabSz="914400" rtl="1" eaLnBrk="1" fontAlgn="base" latinLnBrk="0" hangingPunct="1">
              <a:lnSpc>
                <a:spcPts val="27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endParaRPr kumimoji="0" lang="he-IL" sz="2300" b="1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914400" marR="0" lvl="1" indent="-457200" algn="r" defTabSz="914400" rtl="1" eaLnBrk="1" fontAlgn="base" latinLnBrk="0" hangingPunct="1">
              <a:lnSpc>
                <a:spcPts val="27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he-IL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צמיחת התוצר (</a:t>
            </a:r>
            <a:r>
              <a:rPr kumimoji="0" lang="he-IL" sz="2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התמ"ג</a:t>
            </a:r>
            <a:r>
              <a:rPr kumimoji="0" lang="he-IL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)</a:t>
            </a:r>
          </a:p>
          <a:p>
            <a:pPr marL="914400" marR="0" lvl="1" indent="-457200" algn="r" defTabSz="914400" rtl="1" eaLnBrk="1" fontAlgn="base" latinLnBrk="0" hangingPunct="1">
              <a:lnSpc>
                <a:spcPts val="27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he-IL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		   ישראל בהשוואה בינלאומית</a:t>
            </a:r>
            <a:endParaRPr kumimoji="0" lang="he-IL" sz="2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914400" marR="0" lvl="1" indent="-457200" algn="r" defTabSz="914400" rtl="1" eaLnBrk="1" fontAlgn="base" latinLnBrk="0" hangingPunct="1">
              <a:lnSpc>
                <a:spcPts val="27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he-IL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63DD67-5F2D-4B3D-8878-D268B75375ED}" type="datetime1">
              <a:rPr lang="en-US" smtClean="0"/>
              <a:t>12/16/2019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0401E-6576-45FA-B765-9BA80B94EDD1}" type="slidenum">
              <a:rPr lang="he-IL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7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419565" y="6356350"/>
            <a:ext cx="2133600" cy="365125"/>
          </a:xfrm>
        </p:spPr>
        <p:txBody>
          <a:bodyPr/>
          <a:lstStyle/>
          <a:p>
            <a:fld id="{4F5154F6-7B8D-4F73-B44A-B3BE3B609D1E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4" name="תרשים 3"/>
          <p:cNvGraphicFramePr/>
          <p:nvPr>
            <p:extLst>
              <p:ext uri="{D42A27DB-BD31-4B8C-83A1-F6EECF244321}">
                <p14:modId xmlns:p14="http://schemas.microsoft.com/office/powerpoint/2010/main" val="2521749980"/>
              </p:ext>
            </p:extLst>
          </p:nvPr>
        </p:nvGraphicFramePr>
        <p:xfrm>
          <a:off x="685800" y="1143000"/>
          <a:ext cx="8055554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1921" y="1066800"/>
            <a:ext cx="395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404040"/>
              </a:buClr>
              <a:buSzPct val="75000"/>
              <a:buFont typeface="Wingdings" pitchFamily="2" charset="2"/>
              <a:buChar char="§"/>
              <a:defRPr sz="3200">
                <a:solidFill>
                  <a:srgbClr val="40404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404040"/>
              </a:buClr>
              <a:buSzPct val="80000"/>
              <a:buFont typeface="Arial Black" pitchFamily="34" charset="0"/>
              <a:buChar char="­"/>
              <a:defRPr sz="2800"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404040"/>
              </a:buClr>
              <a:buSzPct val="65000"/>
              <a:buFont typeface="Arial Black" pitchFamily="34" charset="0"/>
              <a:buChar char="-"/>
              <a:defRPr sz="2400">
                <a:solidFill>
                  <a:srgbClr val="40404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04040"/>
              </a:buClr>
              <a:buSzPct val="70000"/>
              <a:buFont typeface="Arial" charset="0"/>
              <a:buChar char="−"/>
              <a:defRPr sz="2000">
                <a:solidFill>
                  <a:srgbClr val="40404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04040"/>
              </a:buClr>
              <a:buFont typeface="Arial" charset="0"/>
              <a:buChar char="−"/>
              <a:defRPr sz="2000">
                <a:solidFill>
                  <a:srgbClr val="40404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Font typeface="Arial" charset="0"/>
              <a:buChar char="−"/>
              <a:defRPr sz="2000">
                <a:solidFill>
                  <a:srgbClr val="40404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Font typeface="Arial" charset="0"/>
              <a:buChar char="−"/>
              <a:defRPr sz="2000">
                <a:solidFill>
                  <a:srgbClr val="40404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Font typeface="Arial" charset="0"/>
              <a:buChar char="−"/>
              <a:defRPr sz="2000">
                <a:solidFill>
                  <a:srgbClr val="40404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Font typeface="Arial" charset="0"/>
              <a:buChar char="−"/>
              <a:defRPr sz="2000">
                <a:solidFill>
                  <a:srgbClr val="404040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1F497D">
                    <a:lumMod val="75000"/>
                  </a:srgbClr>
                </a:solidFill>
              </a:rPr>
              <a:t>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4600" y="1571547"/>
            <a:ext cx="9143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Segoe UI"/>
                <a:cs typeface="David" panose="020E0502060401010101" pitchFamily="34" charset="-79"/>
              </a:rPr>
              <a:t>OECD</a:t>
            </a:r>
            <a:endParaRPr lang="he-IL" sz="1800" dirty="0">
              <a:solidFill>
                <a:srgbClr val="C00000"/>
              </a:solidFill>
              <a:latin typeface="Segoe UI"/>
              <a:cs typeface="David" panose="020E0502060401010101" pitchFamily="34" charset="-79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19565" y="13716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14400" lvl="1" indent="-457200" algn="ctr" rtl="1">
              <a:lnSpc>
                <a:spcPts val="27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/>
            </a:pPr>
            <a:r>
              <a:rPr lang="he-IL" sz="2400" dirty="0">
                <a:solidFill>
                  <a:srgbClr val="4F81BD">
                    <a:lumMod val="75000"/>
                  </a:srgbClr>
                </a:solidFill>
                <a:cs typeface="Tahoma"/>
              </a:rPr>
              <a:t>היחס </a:t>
            </a:r>
            <a:r>
              <a:rPr lang="he-IL" sz="24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חוב-תוצר 2000-2018: </a:t>
            </a:r>
          </a:p>
          <a:p>
            <a:pPr marL="914400" lvl="1" indent="-457200" algn="ctr" rtl="1">
              <a:lnSpc>
                <a:spcPts val="27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/>
            </a:pPr>
            <a:r>
              <a:rPr lang="he-IL" sz="22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ישראל לעומת ה-</a:t>
            </a:r>
            <a:r>
              <a:rPr lang="en-US" sz="22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OECD </a:t>
            </a:r>
            <a:endParaRPr lang="en-US" sz="2200" dirty="0">
              <a:solidFill>
                <a:srgbClr val="4F81BD">
                  <a:lumMod val="75000"/>
                </a:srgbClr>
              </a:solidFill>
              <a:cs typeface="Tahom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1202215"/>
            <a:ext cx="91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2003:</a:t>
            </a:r>
          </a:p>
          <a:p>
            <a:pPr algn="ctr"/>
            <a:r>
              <a:rPr lang="en-US" sz="1600" dirty="0" smtClean="0"/>
              <a:t>9</a:t>
            </a:r>
            <a:r>
              <a:rPr lang="he-IL" sz="1600" dirty="0" smtClean="0"/>
              <a:t>4</a:t>
            </a:r>
            <a:r>
              <a:rPr lang="en-US" sz="1600" dirty="0" smtClean="0"/>
              <a:t>%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553744" y="2133600"/>
            <a:ext cx="111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400" dirty="0" smtClean="0"/>
              <a:t>ישראל</a:t>
            </a: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BE216E-1D52-45C5-9E78-7EC1B84A811E}" type="datetime1">
              <a:rPr lang="en-US" smtClean="0"/>
              <a:t>12/16/2019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912474" y="3275361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he-IL" sz="1400" dirty="0" smtClean="0"/>
              <a:t>2018:</a:t>
            </a:r>
          </a:p>
          <a:p>
            <a:pPr algn="ctr">
              <a:lnSpc>
                <a:spcPts val="1700"/>
              </a:lnSpc>
            </a:pPr>
            <a:r>
              <a:rPr lang="he-IL" sz="1400" dirty="0" smtClean="0">
                <a:solidFill>
                  <a:srgbClr val="FF0000"/>
                </a:solidFill>
              </a:rPr>
              <a:t>עלה </a:t>
            </a:r>
            <a:r>
              <a:rPr lang="he-IL" sz="1400" dirty="0" smtClean="0"/>
              <a:t>ל- </a:t>
            </a:r>
            <a:endParaRPr lang="en-US" sz="1400" dirty="0" smtClean="0"/>
          </a:p>
          <a:p>
            <a:pPr algn="ctr">
              <a:lnSpc>
                <a:spcPts val="1700"/>
              </a:lnSpc>
            </a:pPr>
            <a:r>
              <a:rPr lang="he-IL" sz="1600" dirty="0" smtClean="0"/>
              <a:t>61.5</a:t>
            </a:r>
            <a:r>
              <a:rPr lang="en-US" sz="1600" dirty="0" smtClean="0"/>
              <a:t>%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7010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>
            <a:spLocks noChangeArrowheads="1"/>
          </p:cNvSpPr>
          <p:nvPr/>
        </p:nvSpPr>
        <p:spPr bwMode="auto">
          <a:xfrm>
            <a:off x="1403648" y="116094"/>
            <a:ext cx="7740352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ts val="0"/>
              </a:spcBef>
              <a:defRPr/>
            </a:pPr>
            <a:r>
              <a:rPr lang="en-US" sz="2800" dirty="0" smtClean="0">
                <a:solidFill>
                  <a:prstClr val="white"/>
                </a:solidFill>
                <a:latin typeface="Verdana"/>
                <a:cs typeface="David" panose="020E0502060401010101" pitchFamily="34" charset="-79"/>
              </a:rPr>
              <a:t>Labor Market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en-US" dirty="0" smtClean="0">
                <a:solidFill>
                  <a:prstClr val="white"/>
                </a:solidFill>
                <a:latin typeface="Verdana"/>
                <a:cs typeface="David" panose="020E0502060401010101" pitchFamily="34" charset="-79"/>
              </a:rPr>
              <a:t>Quarterly</a:t>
            </a:r>
            <a:r>
              <a:rPr lang="en-US" dirty="0">
                <a:solidFill>
                  <a:prstClr val="white"/>
                </a:solidFill>
                <a:latin typeface="Verdana"/>
                <a:cs typeface="David" panose="020E0502060401010101" pitchFamily="34" charset="-79"/>
              </a:rPr>
              <a:t>, </a:t>
            </a:r>
            <a:r>
              <a:rPr lang="en-US" dirty="0" smtClean="0">
                <a:solidFill>
                  <a:prstClr val="white"/>
                </a:solidFill>
                <a:latin typeface="Verdana"/>
                <a:cs typeface="David" panose="020E0502060401010101" pitchFamily="34" charset="-79"/>
              </a:rPr>
              <a:t>1995-2016, 25-64</a:t>
            </a:r>
            <a:endParaRPr lang="he-IL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  <a:cs typeface="David" panose="020E0502060401010101" pitchFamily="34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303536"/>
            <a:ext cx="16028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800" dirty="0" smtClean="0">
                <a:solidFill>
                  <a:srgbClr val="C0504D">
                    <a:lumMod val="75000"/>
                  </a:srgbClr>
                </a:solidFill>
                <a:latin typeface="David" panose="020E0502060401010101" pitchFamily="34" charset="-79"/>
                <a:cs typeface="+mn-cs"/>
              </a:rPr>
              <a:t>% אבטלה</a:t>
            </a:r>
            <a:endParaRPr lang="he-IL" sz="1800" dirty="0">
              <a:solidFill>
                <a:srgbClr val="C0504D">
                  <a:lumMod val="75000"/>
                </a:srgbClr>
              </a:solidFill>
              <a:latin typeface="David" panose="020E0502060401010101" pitchFamily="34" charset="-79"/>
              <a:cs typeface="+mn-cs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691416" y="6505598"/>
            <a:ext cx="55095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David" pitchFamily="34" charset="-79"/>
                <a:cs typeface="David" pitchFamily="34" charset="-79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David" pitchFamily="34" charset="-79"/>
                <a:cs typeface="David" pitchFamily="34" charset="-79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David" pitchFamily="34" charset="-79"/>
                <a:cs typeface="David" pitchFamily="34" charset="-79"/>
              </a:defRPr>
            </a:lvl3pPr>
            <a:lvl4pPr marL="1600200" indent="-228600" algn="r" rtl="1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David" pitchFamily="34" charset="-79"/>
                <a:cs typeface="David" pitchFamily="34" charset="-79"/>
              </a:defRPr>
            </a:lvl4pPr>
            <a:lvl5pPr marL="2057400" indent="-228600" algn="r" rtl="1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David" pitchFamily="34" charset="-79"/>
                <a:cs typeface="David" pitchFamily="34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David" pitchFamily="34" charset="-79"/>
                <a:cs typeface="David" pitchFamily="34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David" pitchFamily="34" charset="-79"/>
                <a:cs typeface="David" pitchFamily="34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David" pitchFamily="34" charset="-79"/>
                <a:cs typeface="David" pitchFamily="34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David" pitchFamily="34" charset="-79"/>
                <a:cs typeface="David" pitchFamily="34" charset="-79"/>
              </a:defRPr>
            </a:lvl9pPr>
          </a:lstStyle>
          <a:p>
            <a:pPr algn="l" rtl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Source </a:t>
            </a:r>
            <a:r>
              <a:rPr lang="en-US" altLang="en-US" sz="1400" dirty="0" smtClean="0">
                <a:solidFill>
                  <a:prstClr val="white"/>
                </a:solidFill>
              </a:rPr>
              <a:t>: Central </a:t>
            </a:r>
            <a:r>
              <a:rPr lang="en-US" altLang="en-US" sz="1400" dirty="0">
                <a:solidFill>
                  <a:prstClr val="white"/>
                </a:solidFill>
              </a:rPr>
              <a:t>Bureau </a:t>
            </a:r>
            <a:r>
              <a:rPr lang="en-US" altLang="en-US" sz="1400" dirty="0" smtClean="0">
                <a:solidFill>
                  <a:prstClr val="white"/>
                </a:solidFill>
              </a:rPr>
              <a:t>of  </a:t>
            </a:r>
            <a:r>
              <a:rPr lang="en-US" altLang="en-US" sz="1400" dirty="0">
                <a:solidFill>
                  <a:prstClr val="white"/>
                </a:solidFill>
              </a:rPr>
              <a:t>Statistics Labor Force </a:t>
            </a:r>
            <a:r>
              <a:rPr lang="en-US" altLang="en-US" sz="1400" dirty="0" smtClean="0">
                <a:solidFill>
                  <a:prstClr val="white"/>
                </a:solidFill>
              </a:rPr>
              <a:t>Survey</a:t>
            </a:r>
            <a:endParaRPr lang="en-US" altLang="en-US" sz="1400" dirty="0">
              <a:solidFill>
                <a:prstClr val="white"/>
              </a:solidFill>
            </a:endParaRP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076941"/>
              </p:ext>
            </p:extLst>
          </p:nvPr>
        </p:nvGraphicFramePr>
        <p:xfrm>
          <a:off x="457200" y="1453625"/>
          <a:ext cx="8335102" cy="491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3855" y="126114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14400" lvl="1" indent="-457200" algn="r">
              <a:lnSpc>
                <a:spcPts val="27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/>
            </a:pPr>
            <a:r>
              <a:rPr lang="he-IL" sz="24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        </a:t>
            </a:r>
            <a:r>
              <a:rPr lang="he-IL" sz="22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שוק התעסוקה:</a:t>
            </a:r>
          </a:p>
          <a:p>
            <a:pPr marL="914400" lvl="1" indent="-457200" algn="ctr">
              <a:lnSpc>
                <a:spcPts val="27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/>
            </a:pPr>
            <a:r>
              <a:rPr lang="he-IL" sz="28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שיעור האבטלה</a:t>
            </a:r>
            <a:endParaRPr lang="he-IL" sz="2800" dirty="0">
              <a:solidFill>
                <a:srgbClr val="4F81BD">
                  <a:lumMod val="75000"/>
                </a:srgbClr>
              </a:solidFill>
              <a:cs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1072703"/>
            <a:ext cx="207625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1F497D"/>
                </a:solidFill>
                <a:cs typeface="+mn-cs"/>
              </a:rPr>
              <a:t>2001-03:</a:t>
            </a:r>
          </a:p>
          <a:p>
            <a:pPr algn="ctr"/>
            <a:r>
              <a:rPr lang="he-IL" sz="1600" dirty="0" smtClean="0">
                <a:solidFill>
                  <a:srgbClr val="1F497D"/>
                </a:solidFill>
                <a:cs typeface="+mn-cs"/>
              </a:rPr>
              <a:t>התפוצצות הבועה, אינתיפאדה שנייה</a:t>
            </a:r>
            <a:endParaRPr lang="en-US" sz="1600" dirty="0">
              <a:solidFill>
                <a:srgbClr val="1F497D"/>
              </a:solidFill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 rot="19020014">
            <a:off x="1153874" y="3928851"/>
            <a:ext cx="200370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he-IL" sz="1600" dirty="0" smtClean="0">
                <a:cs typeface="+mn-cs"/>
              </a:rPr>
              <a:t>העלייה הגדולה מברה"מ לשעבר</a:t>
            </a:r>
            <a:endParaRPr lang="en-US" sz="1600" dirty="0"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5CB42D-503D-40BD-9776-1DF694D0987D}" type="datetime1">
              <a:rPr lang="en-US" smtClean="0"/>
              <a:t>12/16/2019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0401E-6576-45FA-B765-9BA80B94EDD1}" type="slidenum">
              <a:rPr lang="he-IL" smtClean="0"/>
              <a:pPr/>
              <a:t>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35236" y="2535409"/>
            <a:ext cx="17526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1600" dirty="0" smtClean="0">
                <a:solidFill>
                  <a:srgbClr val="1F497D"/>
                </a:solidFill>
                <a:cs typeface="+mn-cs"/>
              </a:rPr>
              <a:t>2009</a:t>
            </a:r>
            <a:r>
              <a:rPr lang="en-US" sz="1600" dirty="0" smtClean="0">
                <a:solidFill>
                  <a:srgbClr val="1F497D"/>
                </a:solidFill>
                <a:cs typeface="+mn-cs"/>
              </a:rPr>
              <a:t>:</a:t>
            </a:r>
          </a:p>
          <a:p>
            <a:pPr algn="ctr"/>
            <a:r>
              <a:rPr lang="he-IL" sz="1600" dirty="0" smtClean="0">
                <a:solidFill>
                  <a:srgbClr val="1F497D"/>
                </a:solidFill>
                <a:cs typeface="+mn-cs"/>
              </a:rPr>
              <a:t>המשבר העולמי</a:t>
            </a:r>
            <a:endParaRPr lang="en-US" sz="1600" dirty="0">
              <a:solidFill>
                <a:srgbClr val="1F497D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53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ציין מיקום של מספר שקופית 4"/>
          <p:cNvSpPr>
            <a:spLocks noGrp="1"/>
          </p:cNvSpPr>
          <p:nvPr>
            <p:ph type="sldNum" sz="quarter" idx="11"/>
          </p:nvPr>
        </p:nvSpPr>
        <p:spPr>
          <a:xfrm>
            <a:off x="0" y="6446366"/>
            <a:ext cx="555885" cy="411634"/>
          </a:xfrm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fld id="{84573AC4-5DD2-4ED0-9128-7F75477D1B90}" type="slidenum">
              <a:rPr kumimoji="0" lang="he-IL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Calibri" pitchFamily="34" charset="0"/>
              </a:rPr>
              <a:pPr marL="0" marR="0" lvl="0" indent="0" algn="ctr" defTabSz="914400" rtl="1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80000"/>
                <a:buFont typeface="Wingdings" pitchFamily="2" charset="2"/>
                <a:buChar char="q"/>
                <a:tabLst/>
                <a:defRPr/>
              </a:pPr>
              <a:t>8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1524000"/>
            <a:ext cx="218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anose="020B0604030504040204" pitchFamily="34" charset="0"/>
              </a:rPr>
              <a:t>שיעור השתתפות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2362200"/>
            <a:ext cx="2196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Tahoma" panose="020B0604030504040204" pitchFamily="34" charset="0"/>
              </a:rPr>
              <a:t>שיעור אבטלה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14" name="Text Box 2"/>
          <p:cNvSpPr>
            <a:spLocks noChangeArrowheads="1"/>
          </p:cNvSpPr>
          <p:nvPr/>
        </p:nvSpPr>
        <p:spPr bwMode="auto">
          <a:xfrm>
            <a:off x="1403648" y="116094"/>
            <a:ext cx="7740352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David" panose="020E0502060401010101" pitchFamily="34" charset="-79"/>
              </a:rPr>
              <a:t>Labor Market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David" panose="020E0502060401010101" pitchFamily="34" charset="-79"/>
              </a:rPr>
              <a:t>Quarterly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David" panose="020E0502060401010101" pitchFamily="34" charset="-79"/>
              </a:rPr>
              <a:t>,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David" panose="020E0502060401010101" pitchFamily="34" charset="-79"/>
              </a:rPr>
              <a:t>1995-2016, 25-64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erdana"/>
              <a:ea typeface="+mn-ea"/>
              <a:cs typeface="David" panose="020E0502060401010101" pitchFamily="34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99202" y="1101967"/>
            <a:ext cx="16028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Tahoma" panose="020B0604030504040204" pitchFamily="34" charset="0"/>
              </a:rPr>
              <a:t>% אבטלה</a:t>
            </a: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Tahoma" panose="020B0604030504040204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691416" y="6505598"/>
            <a:ext cx="55095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David" pitchFamily="34" charset="-79"/>
                <a:cs typeface="David" pitchFamily="34" charset="-79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David" pitchFamily="34" charset="-79"/>
                <a:cs typeface="David" pitchFamily="34" charset="-79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David" pitchFamily="34" charset="-79"/>
                <a:cs typeface="David" pitchFamily="34" charset="-79"/>
              </a:defRPr>
            </a:lvl3pPr>
            <a:lvl4pPr marL="1600200" indent="-228600" algn="r" rtl="1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David" pitchFamily="34" charset="-79"/>
                <a:cs typeface="David" pitchFamily="34" charset="-79"/>
              </a:defRPr>
            </a:lvl4pPr>
            <a:lvl5pPr marL="2057400" indent="-228600" algn="r" rtl="1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David" pitchFamily="34" charset="-79"/>
                <a:cs typeface="David" pitchFamily="34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David" pitchFamily="34" charset="-79"/>
                <a:cs typeface="David" pitchFamily="34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David" pitchFamily="34" charset="-79"/>
                <a:cs typeface="David" pitchFamily="34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David" pitchFamily="34" charset="-79"/>
                <a:cs typeface="David" pitchFamily="34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David" pitchFamily="34" charset="-79"/>
                <a:cs typeface="David" pitchFamily="34" charset="-79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Source </a:t>
            </a: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: Central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Bureau </a:t>
            </a: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of 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Statistics Labor Force </a:t>
            </a: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Survey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vid" pitchFamily="34" charset="-79"/>
              <a:ea typeface="+mn-ea"/>
              <a:cs typeface="David" pitchFamily="34" charset="-79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228600" y="116094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14400" marR="0" lvl="1" indent="-457200" algn="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שוק התעסוקה </a:t>
            </a: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 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914400" marR="0" lvl="1" indent="-457200" algn="ct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שיעור </a:t>
            </a:r>
            <a:r>
              <a:rPr kumimoji="0" lang="he-I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ההשתתפות ושיעור אבטלה</a:t>
            </a: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96200" y="976320"/>
            <a:ext cx="15341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Tahoma" panose="020B0604030504040204" pitchFamily="34" charset="0"/>
              </a:rPr>
              <a:t>% השתתפות</a:t>
            </a: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048000"/>
            <a:ext cx="762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73%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/>
          </p:nvPr>
        </p:nvGraphicFramePr>
        <p:xfrm>
          <a:off x="382373" y="1165745"/>
          <a:ext cx="8335102" cy="491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918715" y="4267200"/>
            <a:ext cx="33528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he-IL" dirty="0" smtClean="0">
                <a:cs typeface="+mn-cs"/>
              </a:rPr>
              <a:t>שיעור האבטלה ירד בו בזמן ששיעור ההשתתפות בתעסוקה עלה לשיא!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87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155936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14400" marR="0" lvl="1" indent="-457200" algn="r" defTabSz="914400" rtl="1" eaLnBrk="1" fontAlgn="base" latinLnBrk="0" hangingPunct="1">
              <a:lnSpc>
                <a:spcPts val="15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  הצלחה מאקרו-כלכלית</a:t>
            </a:r>
          </a:p>
          <a:p>
            <a:pPr marL="914400" marR="0" lvl="1" indent="-457200" algn="ctr" defTabSz="914400" rtl="1" eaLnBrk="1" fontAlgn="base" latinLnBrk="0" hangingPunct="1">
              <a:lnSpc>
                <a:spcPts val="15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he-IL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                המשך</a:t>
            </a:r>
            <a:endParaRPr kumimoji="0" lang="he-IL" sz="2800" b="1" i="1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</p:txBody>
      </p:sp>
      <p:sp>
        <p:nvSpPr>
          <p:cNvPr id="2050" name="AutoShape 2" descr="data:image/jpg;base64,/9j/4AAQSkZJRgABAQAAAQABAAD/2wBDAAkGBwgHBgkIBwgKCgkLDRYPDQwMDRsUFRAWIB0iIiAdHx8kKDQsJCYxJx8fLT0tMTU3Ojo6Iys/RD84QzQ5Ojf/2wBDAQoKCg0MDRoPDxo3JR8lNzc3Nzc3Nzc3Nzc3Nzc3Nzc3Nzc3Nzc3Nzc3Nzc3Nzc3Nzc3Nzc3Nzc3Nzc3Nzc3Nzf/wAARCACEAMUDASIAAhEBAxEB/8QAGwAAAgMBAQEAAAAAAAAAAAAABQYAAwQCAQf/xAA7EAACAgEDAgUDAgMHAgcBAAABAgMRBAUSIQAxBhMiQVEUMmEjcUKBkQcVUmKhscEk8SUzQ3LR4fA0/8QAGQEAAwEBAQAAAAAAAAAAAAAAAQIDAAQF/8QAJBEAAgICAgEFAQEBAAAAAAAAAAECESExAxJBBCIyUWETceH/2gAMAwEAAhEDEQA/AF/H05Y1VJ9PklEUaBwqLW5qC+orfa29+Af369XT0WRcfIw1VbADxtYJIJrsxJN8UPjjgdX4rB4EVJ22NAruGn2lmXaoBbtdE1fBX3+CELTTY5yrkjjjY5AkhdgEMYPvwQbcXR54PFdcrTbxo6XFLZnl0XAgZUmYLI0TsqGP3B20Tt4PHv2B/PWGfGgiJVtPEi7hsljUKrA82Aa4AHbuOx56OrPAjPnS+XlDHk8hRLP6RtK1ZrsAeO/DHrZHDiFMjUJXx5MKFnldDtP3csoAHcG/jvz2J6CVqkHr12hXkwscIslRQK4VDHLFyB7E0O1g2fz7njrQuDiGFZdvnBQX9MIARbULZYer7gK/+etjSO2n/SJLGpYl4pGFlLC8qffjdxxY5sdX5UuRjyY6nKFnHVVV6bykILEMRwQDuN8gkVdi+ma/QJZyYW0c/S42SmOSs6MUHG7i+RxdbifbrltLiaG4ceIqtbx5dtH8dx73xR+PkDopjZ82DPQeSRI2IDhWbeCooseaFqoB9gDXz12M7B+txZsaJ4YpolEjbWbkek8LdepVvt2B9761foOqsDSaQsRBaKNQx/8AWhMYA4Fc12vuTX/OmbSf/LxliRmcK360GzcS3FEij3H4789rM5GRi5rx4uo5iQbYhNVFtxsjaaN0Apr24PeqAtsl83NMBmnUEMxZwXcBQW4+2uxFd+3N9ag1ZB4eklwPObDxomjRmbztqKRzbcqK9vxwb6xjSlaORwmI3lt5cnlgMADwGJ/J+D7dx0QXUI2dVnzp1xvLAm3Mz+T3BtQbJoj3rk/FDQ4GVmTYMciE48Cny4VAFijfDU55b3NGh3HBv6Mo1sELgYzStGq4iFLDIcbdRA/AN8iv69RtPwFkAdMZ1dyI2XHNOB2pRybJoniv9vZDh/RxiIyDKlZiy7htZdoYAAC91t7ngd+/RzI1TGkxYsHDjoxLEGMaXvYckDiv8Jv9uO/QyZwoFDR8GV/JixcSXJkLFDGCEIUtuquK4+f/AIHo0PBGNO+QginiUu8XlXs7UCKJFknvXH7UfMeZZ8iGCObdjhwXkVjtNllaue5sgf69a558jIycrFbLf6MOskl7kaauCR7kDbQsEEjtY6ybv8M40A48LT5NoJ2Pa3GYAWo1yOBfx3/06LZHhryI1qJgPcGBPXz3BIHzQ73RPbq+bzhHPDOgCwIjuXZSY99KrIeT7f0s9V6hFDivizHT3aQgWGSt/sVv9h7E0OTW3rW2BqmDpdOxIJWhcxNKUJCLGoN1Y7g37D9z1jjiwJI3Kvjq4Pp3RgBv5kfF/wD7jotklTnNPigo6ALUSqVVivO4e5qxyOwvkkg9xS4umpCzg5dFuIwJFT0kx7QK3KT3+ePYda2N1S2D5cPGiKf9XAiPbIHxgLUE8mrrsTz1H0vEeIukkNrQAEA5JIA71wbX+v46sii8uOYzTb8do22zIT6WsOAPYE7efx79q7xhEMx2ylaWdGEhmMih0NbjyzVyGNnjhTZ5ro70K1SMY03Bc/pTwPYtW8iuARd3zwD264Gkp5qBnxlUqCr+VYa+38PuOb7V0UfToxqGFI8kLI8ibs1CdrU3qLK32jbXcUODe3q3UMHBxdUjT1T48kgQztCHUdiOCSAQp4AHFEdPGNurH44Ke3QreIdOWNoW34xV9xUoK+Pagf8ATqdW659PvjZIqBLAeZIgYrxtJAa7I+ee3U6eqxY74I380adN3SRxzRGN4p9kdu28oWAVq9NLyfZSVr3sE6cvUTFK+mJtjgWGWFjKolZeysUNDcTtWvY1f56zQ6lqaabp2HDapjSRKUjlHmFTW4FdvCm7JNj8duvIM6TUYE0vLxRi50McojdVCFmegVdQtuCBwBxyD2BqTRNNNUy/EZ9Uw5tNbLbHmlceVE6ARyPx6DIaAclfRfeq7VXM0WRj7RqylhM7K0MtI29AfSdwBNHkk3V8WWI62ppMmLpeRkfRedNjSrEceYMY0VlF7rAJJ3AfFL2JJPQdwZpXTOmdRPsZst4yQGpgVUA7gOQASCfTzVEdLSD2VUW48s8yokWTGiWp9RA2gKNzNwe+3uPg0PYnsXTzNo+FFuebJmk86VdxswcBQUNVySbHbkWebF4YfJyEkiiEcBl2CNLb0EbgQSSF4LHvu78kDrvz8xNUGRm6jKJZ4pEaeCohER6UAKigSQh3D/EbqusmryZ3RxiZSIJMiPI8lHgmjjRZCA7UNq8mxVAA9ve6PFkC5ObqmLDLBLi+cCzGJjUh5bdS3RIHFkchj79VZumYDNAUiyPKf9GZoJXZVdBucqNu/jnnkGzxx1Ukcmmxg4O5Hhk2NJt8uRyLZWtuSCN1VQquflqwC6dmnOVcWYmNwSwVSg2qY2X0823sR2rm6BrnqrFhWeRYxiKvmpGUlHpR7bg7CPcAHjgigeOevDkrNp2TNlU5kh83cojSSVd33AfcbJJs7jbjk9FfCOj4IzQdU3vI77hF6iyxlSwaVewZjVKb4U/d0EnZnK1bO9QycbG0zUMfHkEglYCSTkiJiVJJAoWNwFCqB57dD/OyIA0kMm6bPuOV4YjuSMtukr08mqJ7N3HYg9ZfE2Ok2p6lJiFjh42QqozglkT7TyAAAzXwfgcc9ZDhZBx1jjkkkAQ+gyBaJ+xlUjdVAg9zfN11nSYUnLAaORiNFk+VpzzZMqEpvmIaKrpDVjggjnvVdzQsxZtVnxjh4o2Y+cxmlgkVUDFdo3AgVfHa+9cd7waSvnZj/WOZZJBJ5st1HETCW+7+I2tnjnnuexHCeXTtUifG80RvGZ386UBKKmz3UcHtQoeYTxYoPVmpLRMebShiRKReVEQ8n042qQGYeplNEcimIB7i+1e5MmHHNJHib4BuAKEOC0VAMLsj1EcV7q1+3WRMcazlq8TkIGMZdtyF423H8buRuHsN3b+E6crAMKSZsW9W4jniCtuILOELAiiAEsd+1UCOQ3SuivFx/wBW03koTVvqIZ8t2dlyZXmaJZtyq1g7b4II3Ajg8X+T0XXxEMSMTY8PmzwxSQxWpJkNJTc2260Y18AA810AyJ5IIESUZTRkK0chYANa8ENZFnnddCx8X1xI8C4aLFlZGMQfLQ5MiM27aCbAr0+tv4rG6iD7lbwSkvDNMGm5FYGHkEYzyjdHIDuLDZbiiKFsDV/P4FbNYxH0vIfCxpGmEyxtUs1ubUGmIWhypH8INn8nqvVtQlj1vFSDyyyQRtIwlDeVK5LNtrihQoE/Pv0XgfM0BJNSaZciLOjAaVK4JU1agg9+N1C7HYDo1bFzsXfNlaTHQyrwm2VVdgVcAL9pKkkbOwHHFG+2jTslFfNkkwptQxoolWUTbol8y7reP8PzxQBPsOuhiTRafkvqGKF+tpsctbqzoPSQSTd3xZ5Ju+bIzPzGbJjxM7NSOVclaVYgzG+RQ2KCp3FiD8VZvgId+Ub9YzHzHclQE85cZYnh3eXuXsLo8KQCbF9/2NahoOXhaIRJ+qFZjkLuHoXcbYH3pCb4qh2N9L+saUmNqi488ceVFKqS+TCCpAAraDz3Kmh2Hb5v6DrGdi5+jZMOPlRx5RxxIu6RVYN93PuDYI7d/brU0J2apnzbXdKyIMfFmWby45mcoIAWsUpsi6HLHsSOp1V4pzdRePAwpcmR2xIyDHHjR1FuCkAkcXt28e347dTqlIncgt4GMU5WDTogcnyiJHljDFgADtNhuavtXY9DNXmTAydWw0kRDJkOZ1a1jBVy22xZ5BoVtri679CCshzIZsIQTokcXErb28xQo2KQARYPvx39h0d1XC+ogxMj+755oRjsigMAysGFmQijVAi9x4HfoLQ7+Vo5x8yXExp8T6zI+nkaOV8iVBtlKqPUgoFtpFgdqNe4uQaNlsuNLDIuJNGf1j6vMLGt6kfHFCufzzxnzNTiGlYEJxceBlxGkh2zWwq6ajyJAwPB+4E0eei+FkZORiK2JFhhCCOAVUEHsF4I4AFcV+99U9LGLn74tr8JerlOHHcGk/0uwPDAi0rInfIZZCxrywKu6qj2UqaIWiebJ6w52h6pqORkzDKil3HzfI3BFLWDwppa9PzRu+OmLdqQhARcVtPYoZXF71Y7N/cjjcTRFmh2PWaDUcXD2nLkjj84EENIAVpjxV0ePz7fyCQlxtcnZP5Ovz8f6TU+bvBpqqz/AMAGJlZ2DKmlzPDGy5sMsspAdk3KC202RtpQL54bvVjpzfGZFSOaMyJRJaWMc/F1x/2/HSb4hzsczSjDXMbOyCn6bLuUqBtKEg3ZLE8nggDgnohoGl6pHgQ6rpiYKplExRRTO9yH4o2ALXsa7fHT8M6erOjkSlFK6YF1DTh/fwxcQxYiGKozJEGVBag33LDvVcigAPc7cmOTFxsnIycyIzx20RxlYLkAnupK8ULZa+SL562ZejNM75OsQJBOqu0xxskN6OKBAN1wCfUKPsb6BZWrZTtHjzxywyoDAEVlUSuSoAsjigeRdc37czmvdoaHx2e7vNjYpKrCfaHknBRXLJZYDdRBvbZAq7HJI6Iyw4A02dZ8+NdkImmdoXLCQ8bQG+6yQAbAIFUbbrNmamJFjlzMZUyMnFdJ5IwlNtsWdtFeQDfwRXIHVGYfKwNL/uxoY5pIw77BvWRgxb1jmgqbWohe5Nc9JWA9ndGDHcvj/SyzFArmUyBNsi0NrAJYG2gtewqr+Nccxkl83BjVciWOVYtrFwVZgDVA0eTat7MK572vqudqDS6eZC3lyjzEjFLOQS3meoGiC267F3zfXWPvxsXKz4s2CITlceOOdFtwEI3c+pKsEUp5A7cUcBUG1aQbxNOeDEjyMZJiE3qsaoVViWI4Y8USbA7c8lavoTjY82bi5QwcOJM10DsrRhdthiAAeRutVHsNwANKSDPhvUtSbCeDIijyokMDDz42lWJje6gCOQdh5sHuO/VPiI5OFqDZZxYlhOOrybkCeWw9IKgdiWIA4AG6yCLIZuXT2iKu2dg4kAq2Mk8M0kSwnzEC+YqsqSkkklWPuTwK9r4dF0DTJtJhklwwqCNcwLHIwBl2A7hzQ54JHz36S8Nc+HWPqHngGNj5BlmXzCfMST7DQHqAZTdDj34o9Godb1GfNgU4+NaxPD5EkgjjNtxXI7BQe/sw/HSqSTyFqT0YPFROzEWJvLfNhdpPKhHAUmq5JDE1dDn8XXTt4lLafoePNhYJmKSRDIjigVmeNaeQkVXBUE9IPi2SHK8zHxposXJ07zAmNCjEbaFsZNxFjmhQ9+T0yaJ4gXH8MGeXMjcwxuf15Rv3eWAwBZvkgA81u6pFpCyTaX2D/E/iWPL8iOWPfGbl8kFhKgAIU8n5PIoEURzyehmLDDqDrNKiyrklZmhhNSXsA+47q9VkgDmhfcDrvFz8KXxFNq8eASsvpyVy8fesaNx5htq3V3riiT89DNa0ySLVZcfDeEjHhWLzVXaZie17ibb/ADc+4se0nbeymlVBRdTefW8VZ84yz+ZEIpQVZStAsTQHO5hd1xde3TTqfhPUNVmwtRxminh8oM+JK+0MfVzVD2I/iHaq738+kljGTGVxQ8mPEzeSD6o2BYtusUCpu644X823af8A2gZ2nZum4s3kvjZUSllyYmjljcn25oo3cH4b/KbdVpk5p7QH8QeHNVw0x0m02WBQ0gjUSwlVTilAF1Vkn29XHbqdH/GWuZ2S2P5+NDEyySgKZQxItRdGqBo0LP5rqdMutAuQlPBh6Y2napkw4ubGx2HEaZi97fvYjiqBNWaJF9+uMvKnw3jigG9JCp8gTVGpoe3Iom+1cj+fRzwPDp02dLok3/VL9KsoCS+Ur8LYYKSSVs9+f+PoWn6Lp+nwsmJp2FisW+4RgkjjuTz7f7dBQbyPKUVhHxzSfqcjJgibFyBirEIMrycXzGaAEWOAbPA9VX0V0zVw+R/d2m4hnIJKvJloFKgkbvMehyartdjr64HAbjIbYjBhGhBUV7ce3f8Ar+3XyPXtG8ubM03S9PyjFhSK8pgDEuGYL6ufz2/b89OuWXC7iyMuOPMus1gK4/iaSTTPIOlZMEYmKSzzH0WOaWgS103Yew5+MePrk8OW76dLGGkxGlilYhbUAlrBIJ78D5HXq+bqeVIZ0zYHgfbGuQQDjRUFZTuPuaK2TyK56Xhh5eBl4y5SSn6gyv8AUxS+aDEQq0rL8WQ1DsepLkbUorUnb/0qvTxg1KtKgnkNPkZ0zYuLJII1L1tBeM0W4N7CPxza3z2PTzpua2RpGny4UHnwx3kAxwlgJTIQQdtAAA3tr2/HCDnRwpiQyY+ZPTqpkWNWRPSP4SAeTdXXcWau+jn9nmq4EOn6zp+qbsfGmHnY8JDbgB96x/xWV2Hg2efi+tx4dh5JWqDep5iZCTJNkRLkSKLhAYVI0bUALo3YoN359r6+faji4qYKeYZMnWlyQkuO6nzt3+EermjQ5Xij15hZWr5+LnDFgy86BpQ0Ujb5RSliEv2YBu4PHbsei+Lo+XmkPqeLIJI4VijjZgGmBAreAbtF3c3Zpfjl5ztggqQNzMaPxBmPkRzZhOxIpvMhNidrLC6G0br4IP8ApfXM+QMVHxXkWRMRVDoJL82qRgSQCCQaK/AI6zSzqsq6fgSTKJXkSdpiFIphVseAQoW6IHbrVk5eLIj5ixYn6EUbwJlfpyBlJAAZa8z7Qa+GI4sdJt0x6aj2PZcqV8OACKLEYlo5GkQ740BNKGJsrTBeOeADW0E+6STm4ixpHbzTrCPUCSkhUAENQ7qOaoHqrQcLW9ZmijXFyDhAuxmaIIhLAgtbd/fgd+BXHRXwb5TPDDhafJPLFkvGzOATHG5XllrhQe5JsdxVUdSbFc200ngYpNS1Pw/FPmPpGNjvkT7LmCqZCR33oRYoA9x9vuewPWNTk8UuJJFx1XFx1mVXAUjzUU7fz91gk3Y6Ia/pWfBo640+DD+oUDbZFZAwV7IINj5vivigR0kf3ky4q4/0/wCrHHDc8Y9cTLwCD2A5rj/fppJ1SE42m7GF9V8rM1FAY5VQhgrMTtA44/yiyRd1dcHr3w3o2bnNBlLlNE8ru7HIpvNj7Bl43Ed7JABqhxZIvBy54oRCmKVxXDs8kslLMwU3bfPoFf8AA6c9N1abVtGwc/ERMaSFGxt4kVFjALUPVwDRArk89LFIeV0mBcfHg0vUSYstEIQJk5Jem8xjywBP3GzwKFX1bosyTY+eYI44YdodDHX6pRwruCoApvMXgf4RY7dBNc1WJdQmgjxNNLNktJ5scKu7GgCu48c12Fj1Me9dZ8HWclvEMGRjmKAyuIp6i/RewN36YWvVto0Pg8c9DpYe+FgL6xlZUms4ceOXLSRmJlDcyqCTXP4JH7Cuhq44llSXMilxcOdHMUuwBIGQ2T/DuICkAHnkjk89GczTsrUzlYeNGk2eiCTFaJQhcobAXgEEgvxxyq/g9daDr0ObhmDUcjHxMnDjCSK+nuzUCAXNMOeeQQKJvrcMLQeblTlhaBGAMieBpYsgQRtHIZZJEZvMUCiQ5+5b2rz2od+3Ugz55cadpFlSLGki4TewCJyQ9/wkncLDUboCietWsS6lHAuMJIjiTxgKI3BULSvVXak8Hj/CehPijR9W0x8SKacyYEsQOHMv/lyo1HZxxuurH8+1HrK22ZuKivsO63nDNjhdcmcOXZpHSYAOxVLO3cK/pXU6WsiLfHHi5MkB+lLIjhR6hdmjZsWTXU6ZEnVhjweMDSsrQ8syNBkvKy5NN6QpUryP8wN/iuvp2Tr+k4TKmRnYaOQSA0wYn80tmvz+OvicT4Zy5gwU4gg4UxhSDwRfz7/P+1Oms7NUwsGTAFMMdoRkFOTGy2zEXQ9wP3ri+ipUjNXocsnxVhwQySIJZ/KYqUgQeojuFLsASOeO/wAX18+1TxFj63mZOZp0h02Ro1jk+oIO9gQRZBAFhfzXPV2kS4WVi5MMizZESKWSKDgSXsobe/Yua9ytGwa6Ttb004c88haOLHkHnYn+dd+0j2IIINg9qrpVJcntY7X88pYC+iazAzyw+Ip8mbHal3xNTKv8Vek++329u/br3UpIxly5Ecs+XpceVvhU8lnq6LAcdjzQsAGjRoNjJuSKFy2x2BLt6fge/t3/AHvrrLzpMTClwYZCrNMoZUsB1UNRPzybF/8AJ6KiloEptpZG7wbqebFpsj4+fPGs20/p2xQ7q29xxuYUO3Pt1o8RibUxpa5OTkLmPdZUzblRByx7biNrE/N/t0jaXqmoaLO82CFQT/bBLGJFfnuFIo8jgj9umuPXM+bVXx5ysAjVTEiYWwkMVDEgAdrv27fnnNULHOx1iWIaakOPFC8TvuU4+PujKj0g0COaHPxz1bjkJkM5QHbHuPpQH3Ja9xb2o/16E6PHJH4fx4Z8fECB5C+6bYo/UcWKINfH8vfqwaxhRebjx5ulF2RgYoZN7NwSwCg/6fkjj3lTK+Bcg1HEgnwzkxQyZhyzM8rkbdxoHchBDDbx3Hcdz0Q1J52ydPzJkxofJl/UEMVKAyWPuPe1ZTz7/mulXNfEEH90LMjY3mCRJ5ABJExVVI72e3btz+B19Bxzg6noAzI5MODfCBPMVIKuQLBPH8QPY8/Pt1VVTEmmmivDy8zRog8ifU4t7o7JkVbJtVcGyOwsgXfc8npTKSaVrbth5TRS58148iSq4hJIYW/cgKew71x11oZwteycbBlypcL6dB9XOP1EdQQoVVvtfF/HP79+GMzA0/xLqmj5+TG2noznz8eMSIWTjcim1q/ULBqv3uUYuNtDSaxRr8T5eemCuNLqw1KOExz/AFBj2O4cutXztAHyebFcmurdB8P42pQ6ouRm4MBWR5P7vySWkKKPvR7B21ZDC+R7c9BfF8OS+fn6tFledjZRCmRYyqyqyqVcoRwOQOOxAq+vcfVsPT9b03KjgmzNOTGaPE+oj2H1Rsj/AIenZ/6V+enSsF0sGvwzPofmZWFnxv8ASJE8cflSfq7XtSSaolQbAod/euRWnSvBltHnw+fjln/6IOGXzG28ECqal7D4FHq7U3wDMxjSOOFjbbIwWRKWlRueCbvueOODXQzPww+bOcZkjUKGSMsELtz/AMAkmquu19ZZQ0m7NOBoZDxSTZL4Uxdy2+iEQBdhqwd5JYUa+0n8HTkeGNUwYsaU4zZaZTt5RgQsGqj7Dswa+3z7g9OUc+itpMa4mTIuThY6ETTKJCYww3EEcUb5qjRB/PWeeSZsaNHg1PNllViHCbCB32n7q4218A9c0/VuLar8D0+hRg1nK0bXsPOgyH8uNwGpaMVsQUYEd+Bfa+juV/aGdQ1Z9Rh0/Bw5GVU3ld0koF3ub39qsfHfv0J17UMnTdU17DxYsZvqpSQJVBYo9OQORzRA29+TQvq3w5r+BpWkPAYfKTKLbqHmFRuJ2ixZAHF83+/bojOoKUfJOS7cjcthXGy4dRfG06B5U3kyZOI8QAJAVt3qPF03ANmz2ojogmvQaTqZ0WTGGbpRYPLCzb9rfduQ/wADjk1QA23xd9BtFxsOLEfU8gy7fPYY+UysiTLtoBnIoj1EUCD6W/kG1LBjj1PTzgpNKuQ28CQrIVIILE7V+OSCOOT+OjGSung0orraMfisnJ1SeSJQsYmkVXKtvlAIp2+SRXsPzZvqdb/7QMXFY6fk+HsDIiglV/MQsWTcCBak0f3Ha+3U6tHrROTaeTjHx8aXWMI48P0uJMqtJ98iPtFtYNnniwe1+w66zs3Oyp8fHwZch8inSWL0qVNkrsqqsVx/Loj4Vw11Pw62PNuAJJWQctd1x7393HvyPfocmnZEQ35mdAkqqyxxo3qTnvwPtILHjk8dQTuWRuOadr6CvgXR8rInx451GMuUkg8xrZ6Q8ll+bJr5/wB/fG8WZojxxuw89XLRSKBRQA+pbHaq/brVoWt5mlaji52UYpsBxKgQExhALAJJvuT+TfxfW/x34kOToy4p0/G8jIYrul3SlOPuQ2Np7cgdc8o8b5U5fKztXLyx4JRj8aEObT/KeKDMyJDnZCB2j3KojDC13ux70QT8WOb46GPAWABSyK5v/n46YtR1rF1Dy55dMRs9YljaZpSUYqAAxjqiaHzXzY46GYsEk80UUCb5JHCqo7kk9uuw8vzg26ZPk6drGn4EskU6QtviEZDIAVLcN7/d37dOPhfDbH8RedvLA4DB2jkD7GMinaOwqgK5556WvEeJjYUsWQMre8RZdmzhdwYqRze0txXcf161/wBnGdGNTy/r8g+UcfatPsUWwJ9+5CBfnn8dIkpZOyU38foel+giyBCcgCVTuCsRf2sO26+xPH4H8sPi9VwfDr5Rklkx90JMkTCNwpdfe7F7SL/fofqD5basZEeKeWN1sRyqglHpL2tkkGiKPHz1q17UIo/AsYzmx58lYYN8bz7qlAbuUNkgn5+LPSRjG7DNSjQp50unaj5DzZIhxYGV8WKNFsAUSpXmgeRyTzRPBs5c3XMDITUqifGlnjAEZIouHB3FQKFAfz3N+3S25jOWrYxMb8LtZvcD7hQFf9+tGQdNl0yCWQSJlKp3PHGPWxY3u5HAFc1fNe3VVBC3J3Rr8NR4KzLkZck6tHI26JIy4PptRYrknsPcjoZlu+UTmY+OqrDSSOiBaJPBI/8A3brZoUqGeKPInZokffGAdtkV3JPHb+dDov8A3lp0cWTj5sUGTLkkNJJJAC6tQFqeyn8ijfv1nh2KsxoxaIkWpNOM76iWDFw3cr5wHc9rP+ZmauSeevF+rwcfBO5Qh/VgQ0SgVvS1e1m6+eesemyyabmSRxjewba1sVWQA+kEfBIB/Y9THxTk6qiP5mNBuBmkdWKxKTW4/AJNf/PRlHywRlSpbDeP4eztUz9NxWKmPVS7idFYiHvuJXjtwePmu/WPU9OytLzs3RNRVRmpLHvcNuIQWdynjja3vXf+Q06Vm5uj65p0zJJGImAh3yEwsrGiQTxXqPIPv01+M8BdUy4czy6zchVgUxSIyMBZJL+9ew4NV0G1GKGgm5ALD1zE03xEskDu+KY5P02YllO0kgE9rofv0Z07xbnaimP5kJkjk3hxYZotppt+08CjxYBJB46QcoYcay4eQZYciCT0KEU23YqXJ9KgD89+mfwnjCbQNRz0y5cdfshhjjUjcossVJFknaByasmq7c3JwccottbKOTUkjzxDHj67rXlplR45EAVXKm2kvhWHcUQPawB/Me6R4ez8bXGl1nSkmwkqRIZP1klLcLto+qzZ9uxB7V1TGMrV44JIMKZ9SxYWdpY0IJGzkvQ7XQ7+54ro7pedi5+i400uVIi/TAAB+zAUxb5HcGh7d/boqL4eNR+sGbU5uirxDmSYs0X0+PjHTGZPpcaJC8TSjcrIjAbQVYnjn7hQAHV/h3U9InwMrEyMhcZ1d5DIOInNgCv4gASQP617ADrUcupYSY+jQBokCqcWBi4YqPSwX2NAix3s9BMGYDNMsUbPHHIsm3ZdAMLLV7ciz+R89dEa5Ffkg4uD6+Bn1nPXJWIxZNLvdnkALB3NXRPsAFFdTpU8RZv12VHlJm08qAuhJpSABx+KHY/H8up0FHBRtJ1Qw+C3m06eXDyH+xVIRmvbfNjnsbB/p1t8X6ZBPjyZkdrOFu/4e/IIr8jm+AfcLwpYmrSwajI0TjI9IBO0jcoqq+P/AKPTTqerjFhWHLxZAsyko4IO1q7Mp52kGj8gnjqUk1K0cvLBwn3jlATA8zTfEONjTZOPCIUKF5ovNhoxs1yL/EPVz8d/bpyx8PTc+LcNN8N50Jc3kR60+MHcgFqjN7e/YcDpXwfpIJoNYjz5YcgTrtZBvMUFU1qeG+6iCOdo+ejUfiTFlnkxJcqLXpI8eU4sEumxQY/msBzz6iRXwPi+rxaaso23o3T6Jo68DQ9AA7bV8TEOf2vj+vS34g0zC0FoXfG1XGkmDeXi5IjdGFfck6GnAscVfP8AXrK8VvDgyfS6bovmu2x4W0VAwFfNle/A4J4B6Vs7NmzswS5OFBjbRzFjxLCCe97fbuO3eh0XTQEqdhKYI+lkzKCnZYbsoCbFH/Tt1o8K6iYcY6ZNCEiEpYvS2+7grY/BHufft1xp+gZmpaWZn1DDiWQVFExYkm65oUvY/PWDw9aeI8DFjx1emCZCnmyAd54+Bdf+0dL/ADpMu+Zz6p+D6BJoeoakySqAkmFMsscpIiWbtfzttQffvfS94gjTH0ibTsdIJc3IyPqJFxUZl3E220HmgKHPW7WvF2dhyZWAcdo8RV8tZUf1q3HIPb37ewI56F+DsuXB1iTXIclD9FHt3TpdlzQ4u77nj49h1OKpWZpyZxpWoYWHoiYc0amRpHbIjZV2yc8DkWDVc+3cc9A4/qIcZVjY+dI5TytvDJ/7vfm7B/fp68XT654u0rG1EaOodJVWLIjh2+crggEliSFDLxZrmx7dAp8LHgdo0x5RkB7JlcnYw9hRqrHfn2r26sq+ybbWDBpuEfOGBPkjEmYFir8KRRI7ex7gj/thzMfMgXzjgTIjMVSQxkBufY1R7jojqWa+TBiyOiPNjt+mrrYAvkftY6afE+bphwccx4aZ0vlCMKd25yQBwFPHt2/A+Ok0x0u0QBpcUOE+DlZcY8+LIWWbzQChVjSg9x7X2si+9dbdUyIYTm5GNOuRHlQu7QSAFlG4kiuKBBBA+B811TieHZ558DSsHUsXKmWJ5slS+yPGe+V3H7yL52g83/LNr+lZ3hrKiiyRAY5gSkkEm5JB+/B9xwR8dK95CpKvabn1rCzfBOkYMJiOfp8wfb5dBSGY8sfZhX9B12+PPm5uLklMeMk7biFEX2cngGxdNXuPk9V4WmnUNMTH0mFFgCRjMZXqn9ZV27XwD8kV+emGHR8fARsHJ1EiZIAcWaJQwCqCG3KfusE0Pzx0s5LQ0YuObBXiPT9Pyl0zGyBkNNDIWkbdzIrDngA7fUEANe5H7KM6yadIYInjH6pDorEFjdVz9vav5nt0dEWfBDLrAdiVLqZFYnch4LNxRH+xAI7X0Kz3WQw6jkxCOQSeXvH/AKh23f7ihz+fx03EqjsXk3oYTE+kZWFn6OzOzxFZopJASSVB9NgULB4/y/kdeeCdb0TGwJsXVY4SW3RKZWZNwJBPN1wRzx7/AMul7AbIlmaeBWljxIDJIikARxrwSeR7cX3NgDnojmZ+Nm5mPp+NkeTHIChRI/MWPgkdqJJ/r+em6ussHZXaRt8NY+NJ4s1HGwckw4UCP61VX5tQO5IIvjkngfJ6C6Zpsuqa1BFjI0aSufqxv2oiD7iWPYEXwe57X26JeE48fMmj0HAw9mW2X5k2azhZpEB27VQikrduIs9iearrb43GiaVm5GkaImQkaAJJPG/paUD13f3fwg0RzfwL1OLsZdXBW8i3440l9I1cwZcMUatZhaKtrpfHI4Ncj54/bqdU6pqBy/Jin3VjL5aiYkt7Wff/ALV1OnjHBGUsliaY8GitlySPHlJIQ8UqhSqFfSaPqsmu/cEdDPqsmPLR8ppGEpDOHPMl9z+/WjOxIsXFWeHIMwcbdrRkBiAC1H8WOeqxn4DYKpLhtJkhdokMxVBxW6h3I4r2+b6CyaSWmdZ+ZlZEjyPJJFDLZRdpUV7fvx789fQ8rwxpC6TPrGPqkWRmCG8iGyF5AJ2kGwSvYmrDH36Tp0hyIYIct3jkCLsROVSwK4J7+xAr36OZfh559dwsXMygskilRFvAd9rFSQardtQEKfcgfPSrQ1KOhTTJiijy/KkL+Yuxf0xQs/78d+iPhzRczWYJcagsO5W852AVTRoAke5q+a456B5WLNj5MyKJJIoJGUOV2k0SLr27dvbo3B4ozX0+CF8x2bHQKgmIKgDgAHv2AHv/AKdFqlgKbbyNelQwIoi1RJMaLEQIY3J2qy0rMedzHtx6V57mqITWtBX++3zNPyFk0/KZUWaEKmx2NMjrfp+T7c380Vkil1OJZIo1nRNLSSd/O2+RtsWxJ47AV3IT4HWLw/iT5Om5keJmoU+pt5Q2wPGqGym4rfJ/p/Tqb5JRQ3SLZamJ/wBK8uqRK2OIuZnTc0sYFJtIscgby189geAAAMePhNNiw5Hn4mUUttlOVv7exojnle9/y6ZNI0TNz2EubkSR4+nlo5SswCPGotdpo2th/wCo7X0COdhxTrNHhxwlZA6r6iFNHg2bvnuKv8H7X43bYk0k7Qa1HxJm4py5sHVKgRf/AOWWNSWPY7QoG0e57LwTzY6VDlvqOY2ZlvsUn1BeLFcCv5d+n7H1HITGZdMwoJMdk8yTFx4yY9p+6zZ/Nsf69ulOLR8edcSfCfvKGMTgMH2nkKK5ACk839wHPTR6pYNPu3TVBCbVcObBzJmxyoyiEmkKAgsFFX7g8brFE89/aeHpMLBwyJ1MjyQbWZmA4Ptx2HP/AD8dGFm06GLDgeDDbCz02yR+WoAY8gqR9t+oA8EUPjpP09sKLPzsXOdpYoZPLjkBoBQx9u355479up4ackO7dRZtOl4s0WLkYDvC2P5ZEt0GN+m3ugxbtVfaeOON3iyCsTHzs94ZH3vEyLKTGpvnabpubBIv7ffv0rZ04P6UUzSRpNS88N3AYDt/3691CKOLUJEzw7ZMR2MpYUSPbplDTbBKVaH3wNpf12mO/wDfQxcVshXMMEQeQsoHEhNUBXbse/aug3iX6jDy5cf6iOVoWEUhiXYjs1kj2sC+eOST7V1j0jPw8TCQ5EjKhlbZHjErMRS3RBFLZPc97/kL1XOEmfLMYSuNOys0CyEnYKFbzzfH3fPWq3bBdKk9hXMziDBNjaVLBiHZ+jIWMDEewNAsp77Sfc9x0eyM/T87TUwMifHTFyEVlk9A8t6vsOVYexN3zdWR16mXNkeaMFmkldS4iG8Nwd24gngVyb4H46Rc1frsmDJWFt2S1MsY5JvuO/Ne3SJd39FJvqs5GfRNDkycLM0qTNjwzJOTmZMqcLDHRSuRe52Bq/bvx1zjaRN4RxdX1LIMGQUAxcaSNgVbfVuL55Wx7n7h+es2JjapNkCJJGeMRlgBLblVHYd/YDp403Tpo9HO8GVoSsrRyHeCRZ9PzXH7m6quW5OWEYpPZKPHJyvwLWh4HiLHx8nXtMiixMiZPLXGC/rSLRtlH8J5HFWfb2sXj4E0sGDq+dFJ9LLJ5cIAIWt1epv4bN9/z/JjytVyJ8kyNMbhH6aoVPut8E3fB+eD7dKGRrGpvgPiu8Bjdm8ySOtzAtuoke11/Ku3SxnKSov/ACz2eSvXNIKtHk4q5PlTs5VZV5FVzZNkG+O/Fcnv1Opq2otlxwO8cUr25LCqHYVz+xP8+p10JYOaXJC9Ax9QmkkRmWMCBNkaAelQKHb+ZP789YlILhiosn89TqdZC+BiwqmwMLMmXfOudEgZiSNl/bV1X+v56P8AinO8zXhljGhjmizVlVo9w9TupN+rnkf6/tU6nS+B3sUZsqTI12YygFZMliy80bbt1t1KOHGzWEMEahHCqOTwVB9z1Op1ghCDWZ4vC+rIkcIM4SNmprC7qoc/Dt/XoKNXyYJ8V8dUi8pPLULuI+/k0SeTXPU6nS1gC+RNW1DJnlMbyEI8rSMq8BnNeoj556x40v8A4hCjIrR+agZGJpxYsHm/x1Op08VgWexy8U63lTZuRCixwQpGrCOHcqlqvcRfJ7AewAoAc9JsmdO4UlqI7EWKsG+p1OqJe1it5Q46NlhdIw5Pp4TMq0JvUHr4sHtQA/bpS1DVMzLzppJ5mZpWKyc1uXfYU/gECvjqdTqaCylJPJBKopst91mqPt1JcqXUsybJyTcklu1E/wAh+3U6nW8hei/Hbzhclkxxek7iPf8A+z/XrdqsUMEGm5WPCsUjx7npmIJq/cnqdTreQ+GWxavkxaWuFEI0ikZpJSF9UtMaDHuVFXXzZ65g1bLhlRYH8pC7HahIFlWv3/n1Op0y2Tk3SGbwdqAxEfIiwsXzJFCksGNKTW0ert/qfe+qY9ZmytaaLLhinhWwsbPIFB/xelhZ/e+p1Ooc6Votwt5F3JyGXKnSNVSMSyBUW6UXxVm+L+fbm+tPgiWI+I/Mmw8bIVEkKxTIWQHsOL9r6nU6KRW3QweLzg5mRDM2kYMUhsMYBJGG4WrAav8ATqdTqdMtEKP/2Q=="/>
          <p:cNvSpPr>
            <a:spLocks noChangeAspect="1" noChangeArrowheads="1"/>
          </p:cNvSpPr>
          <p:nvPr/>
        </p:nvSpPr>
        <p:spPr bwMode="auto">
          <a:xfrm>
            <a:off x="134938" y="-538163"/>
            <a:ext cx="16383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244023"/>
            <a:ext cx="8001000" cy="51054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marL="914400" marR="0" lvl="1" indent="-45720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 typeface="+mj-lt"/>
              <a:buAutoNum type="arabicPeriod"/>
              <a:tabLst/>
              <a:defRPr/>
            </a:pPr>
            <a:r>
              <a:rPr kumimoji="0" lang="he-IL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ביצועים מאקרו-כלכליים מצוינים – </a:t>
            </a:r>
          </a:p>
          <a:p>
            <a:pPr lvl="1" algn="just" rtl="1">
              <a:buClr>
                <a:srgbClr val="4F81BD">
                  <a:lumMod val="75000"/>
                </a:srgbClr>
              </a:buClr>
              <a:defRPr/>
            </a:pPr>
            <a:r>
              <a:rPr lang="he-IL" sz="2300" dirty="0">
                <a:solidFill>
                  <a:srgbClr val="4F81BD">
                    <a:lumMod val="75000"/>
                  </a:srgbClr>
                </a:solidFill>
                <a:cs typeface="Tahoma"/>
              </a:rPr>
              <a:t>	 </a:t>
            </a:r>
            <a:r>
              <a:rPr lang="he-IL" sz="2300" dirty="0">
                <a:solidFill>
                  <a:srgbClr val="FF0000"/>
                </a:solidFill>
                <a:cs typeface="Tahoma"/>
              </a:rPr>
              <a:t>כן, אבל </a:t>
            </a:r>
            <a:r>
              <a:rPr kumimoji="0" lang="he-IL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האטה באופק, גידול בגירעון (</a:t>
            </a: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"נטו נזק</a:t>
            </a:r>
            <a:r>
              <a:rPr kumimoji="0" lang="he-IL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")  </a:t>
            </a:r>
          </a:p>
          <a:p>
            <a:pPr marL="914400" marR="0" lvl="1" indent="-45720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 typeface="+mj-lt"/>
              <a:buAutoNum type="arabicPeriod"/>
              <a:tabLst/>
              <a:defRPr/>
            </a:pPr>
            <a:r>
              <a:rPr kumimoji="0" lang="he-IL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אבטלה נמוכה, שיעור השתתפות גבוה –</a:t>
            </a:r>
          </a:p>
          <a:p>
            <a:pPr marR="0" lvl="1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tabLst/>
              <a:defRPr/>
            </a:pP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anose="020B0604030504040204" pitchFamily="34" charset="0"/>
              </a:rPr>
              <a:t>	</a:t>
            </a:r>
            <a:r>
              <a:rPr kumimoji="0" lang="he-IL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ahoma" panose="020B0604030504040204" pitchFamily="34" charset="0"/>
              </a:rPr>
              <a:t>כן אבל - חלק מהם בחלקי משרה,</a:t>
            </a:r>
            <a:r>
              <a:rPr kumimoji="0" lang="he-IL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 Hebrew"/>
                <a:ea typeface="+mn-ea"/>
                <a:cs typeface="Tahoma" panose="020B0604030504040204" pitchFamily="34" charset="0"/>
              </a:rPr>
              <a:t> גידול במשפחות 	עניות עם 2 עובדים</a:t>
            </a:r>
          </a:p>
          <a:p>
            <a:pPr marL="457200" marR="0" lvl="1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he-IL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fld id="{C034FADD-8E35-4C6F-A6AB-C07AB372D818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Calibri" pitchFamily="34" charset="0"/>
              </a:rPr>
              <a:pPr marL="0" marR="0" lvl="0" indent="0" algn="r" defTabSz="914400" rtl="1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80000"/>
                <a:buFont typeface="Wingdings" pitchFamily="2" charset="2"/>
                <a:buChar char="q"/>
                <a:tabLst/>
                <a:defRPr/>
              </a:pPr>
              <a:t>12/16/2019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fld id="{8A5E13D1-3F19-4C67-99A6-C56CB284CD69}" type="slidenum">
              <a:rPr kumimoji="0" lang="he-IL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pPr marL="0" marR="0" lvl="0" indent="0" algn="l" defTabSz="914400" rtl="1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80000"/>
                <a:buFont typeface="Wingdings" pitchFamily="2" charset="2"/>
                <a:buChar char="q"/>
                <a:tabLst/>
                <a:defRPr/>
              </a:pPr>
              <a:t>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3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24706</TotalTime>
  <Words>1683</Words>
  <Application>Microsoft Office PowerPoint</Application>
  <PresentationFormat>On-screen Show (4:3)</PresentationFormat>
  <Paragraphs>406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</vt:lpstr>
      <vt:lpstr>ArialMT</vt:lpstr>
      <vt:lpstr>Calibri</vt:lpstr>
      <vt:lpstr>David</vt:lpstr>
      <vt:lpstr>Open Sans Hebrew</vt:lpstr>
      <vt:lpstr>Segoe UI</vt:lpstr>
      <vt:lpstr>Symbol</vt:lpstr>
      <vt:lpstr>Tahoma</vt:lpstr>
      <vt:lpstr>Times New Roman (Hebrew)</vt:lpstr>
      <vt:lpstr>Verdana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שיעור העוני  בישראל וב-OECD 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GUY</dc:creator>
  <cp:lastModifiedBy>manuel</cp:lastModifiedBy>
  <cp:revision>1958</cp:revision>
  <cp:lastPrinted>2017-01-27T10:55:11Z</cp:lastPrinted>
  <dcterms:modified xsi:type="dcterms:W3CDTF">2019-12-16T07:52:30Z</dcterms:modified>
</cp:coreProperties>
</file>