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042" autoAdjust="0"/>
    <p:restoredTop sz="94660"/>
  </p:normalViewPr>
  <p:slideViewPr>
    <p:cSldViewPr snapToGrid="0">
      <p:cViewPr varScale="1">
        <p:scale>
          <a:sx n="114" d="100"/>
          <a:sy n="114" d="100"/>
        </p:scale>
        <p:origin x="108" y="4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EFDE1354-15DE-441C-88D6-40FC67251FE8}" type="datetimeFigureOut">
              <a:rPr lang="he-IL" smtClean="0"/>
              <a:t>כ"ו/אלול/תש"פ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B38B91C-2C96-4282-941C-5605EFBA8BA0}" type="slidenum">
              <a:rPr lang="he-IL" smtClean="0"/>
              <a:t>‹#›</a:t>
            </a:fld>
            <a:endParaRPr lang="he-IL"/>
          </a:p>
        </p:txBody>
      </p:sp>
    </p:spTree>
    <p:extLst>
      <p:ext uri="{BB962C8B-B14F-4D97-AF65-F5344CB8AC3E}">
        <p14:creationId xmlns:p14="http://schemas.microsoft.com/office/powerpoint/2010/main" val="2642941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EFDE1354-15DE-441C-88D6-40FC67251FE8}" type="datetimeFigureOut">
              <a:rPr lang="he-IL" smtClean="0"/>
              <a:t>כ"ו/אלול/תש"פ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B38B91C-2C96-4282-941C-5605EFBA8BA0}" type="slidenum">
              <a:rPr lang="he-IL" smtClean="0"/>
              <a:t>‹#›</a:t>
            </a:fld>
            <a:endParaRPr lang="he-IL"/>
          </a:p>
        </p:txBody>
      </p:sp>
    </p:spTree>
    <p:extLst>
      <p:ext uri="{BB962C8B-B14F-4D97-AF65-F5344CB8AC3E}">
        <p14:creationId xmlns:p14="http://schemas.microsoft.com/office/powerpoint/2010/main" val="1911785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EFDE1354-15DE-441C-88D6-40FC67251FE8}" type="datetimeFigureOut">
              <a:rPr lang="he-IL" smtClean="0"/>
              <a:t>כ"ו/אלול/תש"פ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B38B91C-2C96-4282-941C-5605EFBA8BA0}" type="slidenum">
              <a:rPr lang="he-IL" smtClean="0"/>
              <a:t>‹#›</a:t>
            </a:fld>
            <a:endParaRPr lang="he-IL"/>
          </a:p>
        </p:txBody>
      </p:sp>
    </p:spTree>
    <p:extLst>
      <p:ext uri="{BB962C8B-B14F-4D97-AF65-F5344CB8AC3E}">
        <p14:creationId xmlns:p14="http://schemas.microsoft.com/office/powerpoint/2010/main" val="4048627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EFDE1354-15DE-441C-88D6-40FC67251FE8}" type="datetimeFigureOut">
              <a:rPr lang="he-IL" smtClean="0"/>
              <a:t>כ"ו/אלול/תש"פ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B38B91C-2C96-4282-941C-5605EFBA8BA0}" type="slidenum">
              <a:rPr lang="he-IL" smtClean="0"/>
              <a:t>‹#›</a:t>
            </a:fld>
            <a:endParaRPr lang="he-IL"/>
          </a:p>
        </p:txBody>
      </p:sp>
    </p:spTree>
    <p:extLst>
      <p:ext uri="{BB962C8B-B14F-4D97-AF65-F5344CB8AC3E}">
        <p14:creationId xmlns:p14="http://schemas.microsoft.com/office/powerpoint/2010/main" val="316502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EFDE1354-15DE-441C-88D6-40FC67251FE8}" type="datetimeFigureOut">
              <a:rPr lang="he-IL" smtClean="0"/>
              <a:t>כ"ו/אלול/תש"פ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B38B91C-2C96-4282-941C-5605EFBA8BA0}" type="slidenum">
              <a:rPr lang="he-IL" smtClean="0"/>
              <a:t>‹#›</a:t>
            </a:fld>
            <a:endParaRPr lang="he-IL"/>
          </a:p>
        </p:txBody>
      </p:sp>
    </p:spTree>
    <p:extLst>
      <p:ext uri="{BB962C8B-B14F-4D97-AF65-F5344CB8AC3E}">
        <p14:creationId xmlns:p14="http://schemas.microsoft.com/office/powerpoint/2010/main" val="2808004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EFDE1354-15DE-441C-88D6-40FC67251FE8}" type="datetimeFigureOut">
              <a:rPr lang="he-IL" smtClean="0"/>
              <a:t>כ"ו/אלול/תש"פ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2B38B91C-2C96-4282-941C-5605EFBA8BA0}" type="slidenum">
              <a:rPr lang="he-IL" smtClean="0"/>
              <a:t>‹#›</a:t>
            </a:fld>
            <a:endParaRPr lang="he-IL"/>
          </a:p>
        </p:txBody>
      </p:sp>
    </p:spTree>
    <p:extLst>
      <p:ext uri="{BB962C8B-B14F-4D97-AF65-F5344CB8AC3E}">
        <p14:creationId xmlns:p14="http://schemas.microsoft.com/office/powerpoint/2010/main" val="981619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EFDE1354-15DE-441C-88D6-40FC67251FE8}" type="datetimeFigureOut">
              <a:rPr lang="he-IL" smtClean="0"/>
              <a:t>כ"ו/אלול/תש"פ</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2B38B91C-2C96-4282-941C-5605EFBA8BA0}" type="slidenum">
              <a:rPr lang="he-IL" smtClean="0"/>
              <a:t>‹#›</a:t>
            </a:fld>
            <a:endParaRPr lang="he-IL"/>
          </a:p>
        </p:txBody>
      </p:sp>
    </p:spTree>
    <p:extLst>
      <p:ext uri="{BB962C8B-B14F-4D97-AF65-F5344CB8AC3E}">
        <p14:creationId xmlns:p14="http://schemas.microsoft.com/office/powerpoint/2010/main" val="2377258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EFDE1354-15DE-441C-88D6-40FC67251FE8}" type="datetimeFigureOut">
              <a:rPr lang="he-IL" smtClean="0"/>
              <a:t>כ"ו/אלול/תש"פ</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2B38B91C-2C96-4282-941C-5605EFBA8BA0}" type="slidenum">
              <a:rPr lang="he-IL" smtClean="0"/>
              <a:t>‹#›</a:t>
            </a:fld>
            <a:endParaRPr lang="he-IL"/>
          </a:p>
        </p:txBody>
      </p:sp>
    </p:spTree>
    <p:extLst>
      <p:ext uri="{BB962C8B-B14F-4D97-AF65-F5344CB8AC3E}">
        <p14:creationId xmlns:p14="http://schemas.microsoft.com/office/powerpoint/2010/main" val="1949821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EFDE1354-15DE-441C-88D6-40FC67251FE8}" type="datetimeFigureOut">
              <a:rPr lang="he-IL" smtClean="0"/>
              <a:t>כ"ו/אלול/תש"פ</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2B38B91C-2C96-4282-941C-5605EFBA8BA0}" type="slidenum">
              <a:rPr lang="he-IL" smtClean="0"/>
              <a:t>‹#›</a:t>
            </a:fld>
            <a:endParaRPr lang="he-IL"/>
          </a:p>
        </p:txBody>
      </p:sp>
    </p:spTree>
    <p:extLst>
      <p:ext uri="{BB962C8B-B14F-4D97-AF65-F5344CB8AC3E}">
        <p14:creationId xmlns:p14="http://schemas.microsoft.com/office/powerpoint/2010/main" val="1562786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EFDE1354-15DE-441C-88D6-40FC67251FE8}" type="datetimeFigureOut">
              <a:rPr lang="he-IL" smtClean="0"/>
              <a:t>כ"ו/אלול/תש"פ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2B38B91C-2C96-4282-941C-5605EFBA8BA0}" type="slidenum">
              <a:rPr lang="he-IL" smtClean="0"/>
              <a:t>‹#›</a:t>
            </a:fld>
            <a:endParaRPr lang="he-IL"/>
          </a:p>
        </p:txBody>
      </p:sp>
    </p:spTree>
    <p:extLst>
      <p:ext uri="{BB962C8B-B14F-4D97-AF65-F5344CB8AC3E}">
        <p14:creationId xmlns:p14="http://schemas.microsoft.com/office/powerpoint/2010/main" val="1282591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EFDE1354-15DE-441C-88D6-40FC67251FE8}" type="datetimeFigureOut">
              <a:rPr lang="he-IL" smtClean="0"/>
              <a:t>כ"ו/אלול/תש"פ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2B38B91C-2C96-4282-941C-5605EFBA8BA0}" type="slidenum">
              <a:rPr lang="he-IL" smtClean="0"/>
              <a:t>‹#›</a:t>
            </a:fld>
            <a:endParaRPr lang="he-IL"/>
          </a:p>
        </p:txBody>
      </p:sp>
    </p:spTree>
    <p:extLst>
      <p:ext uri="{BB962C8B-B14F-4D97-AF65-F5344CB8AC3E}">
        <p14:creationId xmlns:p14="http://schemas.microsoft.com/office/powerpoint/2010/main" val="4240511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FDE1354-15DE-441C-88D6-40FC67251FE8}" type="datetimeFigureOut">
              <a:rPr lang="he-IL" smtClean="0"/>
              <a:t>כ"ו/אלול/תש"פ</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B38B91C-2C96-4282-941C-5605EFBA8BA0}" type="slidenum">
              <a:rPr lang="he-IL" smtClean="0"/>
              <a:t>‹#›</a:t>
            </a:fld>
            <a:endParaRPr lang="he-IL"/>
          </a:p>
        </p:txBody>
      </p:sp>
    </p:spTree>
    <p:extLst>
      <p:ext uri="{BB962C8B-B14F-4D97-AF65-F5344CB8AC3E}">
        <p14:creationId xmlns:p14="http://schemas.microsoft.com/office/powerpoint/2010/main" val="2645000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691155" y="1000228"/>
            <a:ext cx="4261607" cy="55399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he-IL" altLang="he-IL" sz="3600" b="0" i="0" u="none" strike="noStrike" cap="none" normalizeH="0" baseline="0" dirty="0" err="1" smtClean="0">
                <a:ln>
                  <a:noFill/>
                </a:ln>
                <a:solidFill>
                  <a:srgbClr val="222222"/>
                </a:solidFill>
                <a:effectLst/>
                <a:latin typeface="inherit"/>
                <a:cs typeface="Arial" panose="020B0604020202020204" pitchFamily="34" charset="0"/>
              </a:rPr>
              <a:t>la</a:t>
            </a:r>
            <a:r>
              <a:rPr kumimoji="0" lang="he-IL" altLang="he-IL" sz="3600" b="0" i="0" u="none" strike="noStrike" cap="none" normalizeH="0" baseline="0" dirty="0" smtClean="0">
                <a:ln>
                  <a:noFill/>
                </a:ln>
                <a:solidFill>
                  <a:srgbClr val="222222"/>
                </a:solidFill>
                <a:effectLst/>
                <a:latin typeface="inherit"/>
                <a:cs typeface="Arial" panose="020B0604020202020204" pitchFamily="34" charset="0"/>
              </a:rPr>
              <a:t> '</a:t>
            </a:r>
            <a:r>
              <a:rPr kumimoji="0" lang="he-IL" altLang="he-IL" sz="3600" b="0" i="0" u="none" strike="noStrike" cap="none" normalizeH="0" baseline="0" dirty="0" err="1" smtClean="0">
                <a:ln>
                  <a:noFill/>
                </a:ln>
                <a:solidFill>
                  <a:srgbClr val="222222"/>
                </a:solidFill>
                <a:effectLst/>
                <a:latin typeface="inherit"/>
                <a:cs typeface="Arial" panose="020B0604020202020204" pitchFamily="34" charset="0"/>
              </a:rPr>
              <a:t>amal</a:t>
            </a:r>
            <a:r>
              <a:rPr kumimoji="0" lang="he-IL" altLang="he-IL" sz="3600" b="0" i="0" u="none" strike="noStrike" cap="none" normalizeH="0" baseline="0" dirty="0" smtClean="0">
                <a:ln>
                  <a:noFill/>
                </a:ln>
                <a:solidFill>
                  <a:srgbClr val="222222"/>
                </a:solidFill>
                <a:effectLst/>
                <a:latin typeface="inherit"/>
                <a:cs typeface="Arial" panose="020B0604020202020204" pitchFamily="34" charset="0"/>
              </a:rPr>
              <a:t> </a:t>
            </a:r>
            <a:r>
              <a:rPr kumimoji="0" lang="he-IL" altLang="he-IL" sz="3600" b="0" i="0" u="none" strike="noStrike" cap="none" normalizeH="0" baseline="0" dirty="0" err="1" smtClean="0">
                <a:ln>
                  <a:noFill/>
                </a:ln>
                <a:solidFill>
                  <a:srgbClr val="222222"/>
                </a:solidFill>
                <a:effectLst/>
                <a:latin typeface="inherit"/>
                <a:cs typeface="Arial" panose="020B0604020202020204" pitchFamily="34" charset="0"/>
              </a:rPr>
              <a:t>fi</a:t>
            </a:r>
            <a:r>
              <a:rPr kumimoji="0" lang="he-IL" altLang="he-IL" sz="3600" b="0" i="0" u="none" strike="noStrike" cap="none" normalizeH="0" baseline="0" dirty="0" smtClean="0">
                <a:ln>
                  <a:noFill/>
                </a:ln>
                <a:solidFill>
                  <a:srgbClr val="222222"/>
                </a:solidFill>
                <a:effectLst/>
                <a:latin typeface="inherit"/>
                <a:cs typeface="Arial" panose="020B0604020202020204" pitchFamily="34" charset="0"/>
              </a:rPr>
              <a:t> </a:t>
            </a:r>
            <a:r>
              <a:rPr kumimoji="0" lang="he-IL" altLang="he-IL" sz="3600" b="0" i="0" u="none" strike="noStrike" cap="none" normalizeH="0" baseline="0" dirty="0" err="1" smtClean="0">
                <a:ln>
                  <a:noFill/>
                </a:ln>
                <a:solidFill>
                  <a:srgbClr val="222222"/>
                </a:solidFill>
                <a:effectLst/>
                <a:latin typeface="inherit"/>
                <a:cs typeface="Arial" panose="020B0604020202020204" pitchFamily="34" charset="0"/>
              </a:rPr>
              <a:t>alkhiana</a:t>
            </a:r>
            <a:endParaRPr kumimoji="0" lang="he-IL" altLang="he-IL" sz="3600" b="0" i="0" u="none" strike="noStrike" cap="none" normalizeH="0" baseline="0" dirty="0" smtClean="0">
              <a:ln>
                <a:noFill/>
              </a:ln>
              <a:solidFill>
                <a:srgbClr val="222222"/>
              </a:solidFill>
              <a:effectLst/>
              <a:latin typeface="inherit"/>
              <a:cs typeface="Arial" panose="020B0604020202020204" pitchFamily="34" charset="0"/>
            </a:endParaRPr>
          </a:p>
        </p:txBody>
      </p:sp>
      <p:sp>
        <p:nvSpPr>
          <p:cNvPr id="6" name="מלבן 5"/>
          <p:cNvSpPr/>
          <p:nvPr/>
        </p:nvSpPr>
        <p:spPr>
          <a:xfrm>
            <a:off x="279632" y="1695349"/>
            <a:ext cx="10777057" cy="2031325"/>
          </a:xfrm>
          <a:prstGeom prst="rect">
            <a:avLst/>
          </a:prstGeom>
        </p:spPr>
        <p:txBody>
          <a:bodyPr wrap="square">
            <a:spAutoFit/>
          </a:bodyPr>
          <a:lstStyle/>
          <a:p>
            <a:pPr algn="l" fontAlgn="base"/>
            <a:r>
              <a:rPr lang="en-US" b="0" i="0" dirty="0" smtClean="0">
                <a:solidFill>
                  <a:srgbClr val="333333"/>
                </a:solidFill>
                <a:effectLst/>
                <a:latin typeface="Arial" panose="020B0604020202020204" pitchFamily="34" charset="0"/>
              </a:rPr>
              <a:t>I'd like to express some concern that the situation is extremely difficult and that the hope is a two-state solution -- a state of Palestine, independent, contiguous, viable Palestine living side by side in peace and stability and security with the state of Israel. This context, this concept, I fear is beginning to erode.</a:t>
            </a:r>
            <a:r>
              <a:rPr lang="en-US" b="1" i="0" dirty="0" smtClean="0">
                <a:solidFill>
                  <a:srgbClr val="333333"/>
                </a:solidFill>
                <a:effectLst/>
                <a:latin typeface="Arial" panose="020B0604020202020204" pitchFamily="34" charset="0"/>
              </a:rPr>
              <a:t> And the world is starting not to believe, to distrust that we're able to reach this solution.“</a:t>
            </a:r>
          </a:p>
          <a:p>
            <a:pPr algn="l" fontAlgn="base"/>
            <a:endParaRPr lang="en-US" b="0" i="0" dirty="0" smtClean="0">
              <a:solidFill>
                <a:srgbClr val="333333"/>
              </a:solidFill>
              <a:effectLst/>
              <a:latin typeface="Arial" panose="020B0604020202020204" pitchFamily="34" charset="0"/>
            </a:endParaRPr>
          </a:p>
          <a:p>
            <a:pPr algn="l" fontAlgn="base"/>
            <a:r>
              <a:rPr lang="en-US" b="0" i="0" dirty="0" smtClean="0">
                <a:solidFill>
                  <a:srgbClr val="333333"/>
                </a:solidFill>
                <a:effectLst/>
                <a:latin typeface="Arial" panose="020B0604020202020204" pitchFamily="34" charset="0"/>
              </a:rPr>
              <a:t>"If we fail to achieve our goal, I don't know what the future will be. The people are becoming </a:t>
            </a:r>
            <a:r>
              <a:rPr lang="en-US" b="1" i="0" dirty="0" smtClean="0">
                <a:solidFill>
                  <a:srgbClr val="333333"/>
                </a:solidFill>
                <a:effectLst/>
                <a:latin typeface="Arial" panose="020B0604020202020204" pitchFamily="34" charset="0"/>
              </a:rPr>
              <a:t>disappointed and desperate</a:t>
            </a:r>
            <a:endParaRPr lang="en-US" b="0" i="0" dirty="0">
              <a:solidFill>
                <a:srgbClr val="333333"/>
              </a:solidFill>
              <a:effectLst/>
              <a:latin typeface="Arial" panose="020B0604020202020204" pitchFamily="34" charset="0"/>
            </a:endParaRPr>
          </a:p>
        </p:txBody>
      </p:sp>
      <p:sp>
        <p:nvSpPr>
          <p:cNvPr id="7" name="מלבן 6"/>
          <p:cNvSpPr/>
          <p:nvPr/>
        </p:nvSpPr>
        <p:spPr>
          <a:xfrm>
            <a:off x="279631" y="4598751"/>
            <a:ext cx="10777057" cy="1477328"/>
          </a:xfrm>
          <a:prstGeom prst="rect">
            <a:avLst/>
          </a:prstGeom>
        </p:spPr>
        <p:txBody>
          <a:bodyPr wrap="square">
            <a:spAutoFit/>
          </a:bodyPr>
          <a:lstStyle/>
          <a:p>
            <a:pPr algn="l" fontAlgn="base"/>
            <a:r>
              <a:rPr lang="en-US" b="0" i="0" dirty="0" smtClean="0">
                <a:solidFill>
                  <a:srgbClr val="333333"/>
                </a:solidFill>
                <a:effectLst/>
                <a:latin typeface="Arial" panose="020B0604020202020204" pitchFamily="34" charset="0"/>
              </a:rPr>
              <a:t>"Nobody denies the Jewish history in the Middle East. A third of holy Quran talks about the Jews in the Middle East, in this area. Nobody from our side, at least, denies that the Jews were in Palestine, were in the Middle East."</a:t>
            </a:r>
          </a:p>
          <a:p>
            <a:r>
              <a:rPr lang="en-US" dirty="0" smtClean="0"/>
              <a:t/>
            </a:r>
            <a:br>
              <a:rPr lang="en-US" dirty="0" smtClean="0"/>
            </a:br>
            <a:endParaRPr lang="he-IL" dirty="0"/>
          </a:p>
        </p:txBody>
      </p:sp>
    </p:spTree>
    <p:extLst>
      <p:ext uri="{BB962C8B-B14F-4D97-AF65-F5344CB8AC3E}">
        <p14:creationId xmlns:p14="http://schemas.microsoft.com/office/powerpoint/2010/main" val="117715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225" y="520117"/>
            <a:ext cx="11442584" cy="15050274"/>
          </a:xfrm>
          <a:prstGeom prst="rect">
            <a:avLst/>
          </a:prstGeom>
          <a:noFill/>
        </p:spPr>
        <p:txBody>
          <a:bodyPr wrap="square" rtlCol="1">
            <a:spAutoFit/>
          </a:bodyPr>
          <a:lstStyle/>
          <a:p>
            <a:pPr marL="285750" indent="-285750" algn="l" rtl="0">
              <a:buFont typeface="Arial" panose="020B0604020202020204" pitchFamily="34" charset="0"/>
              <a:buChar char="•"/>
            </a:pPr>
            <a:r>
              <a:rPr lang="en-US" dirty="0" smtClean="0"/>
              <a:t>2 state solution – 1967 borders </a:t>
            </a:r>
          </a:p>
          <a:p>
            <a:pPr marL="285750" indent="-285750" algn="l" rtl="0">
              <a:buFont typeface="Arial" panose="020B0604020202020204" pitchFamily="34" charset="0"/>
              <a:buChar char="•"/>
            </a:pPr>
            <a:r>
              <a:rPr lang="en-US" dirty="0" smtClean="0"/>
              <a:t>The so called deal of the century is destroying the 2 state solution and destroying hope for peace. </a:t>
            </a:r>
          </a:p>
          <a:p>
            <a:pPr marL="285750" indent="-285750" algn="l" rtl="0">
              <a:buFont typeface="Arial" panose="020B0604020202020204" pitchFamily="34" charset="0"/>
              <a:buChar char="•"/>
            </a:pPr>
            <a:r>
              <a:rPr lang="en-US" dirty="0" smtClean="0"/>
              <a:t>Swiss cheese deal. </a:t>
            </a:r>
          </a:p>
          <a:p>
            <a:pPr marL="285750" indent="-285750" algn="l" rtl="0">
              <a:buFont typeface="Arial" panose="020B0604020202020204" pitchFamily="34" charset="0"/>
              <a:buChar char="•"/>
            </a:pPr>
            <a:r>
              <a:rPr lang="en-US" dirty="0" smtClean="0"/>
              <a:t>We are ready to resume negations with Israel, based on the discussion we had with PM Olmert. We do not violence. Deal of the century is pushing us there. It is not our desire. We do not want violence. </a:t>
            </a:r>
          </a:p>
          <a:p>
            <a:pPr marL="285750" indent="-285750" algn="l" rtl="0">
              <a:buFont typeface="Arial" panose="020B0604020202020204" pitchFamily="34" charset="0"/>
              <a:buChar char="•"/>
            </a:pPr>
            <a:r>
              <a:rPr lang="en-US" dirty="0" smtClean="0"/>
              <a:t>The Palestinian people deserve peace and prosperity. To live in a free Palestine. Jerusalem as our eternal capital.</a:t>
            </a:r>
          </a:p>
          <a:p>
            <a:pPr marL="285750" indent="-285750" algn="l" rtl="0">
              <a:buFont typeface="Arial" panose="020B0604020202020204" pitchFamily="34" charset="0"/>
              <a:buChar char="•"/>
            </a:pPr>
            <a:r>
              <a:rPr lang="en-US" dirty="0" smtClean="0"/>
              <a:t>Peace can be achieved via dialogue, not by creating facts on the ground. </a:t>
            </a:r>
          </a:p>
          <a:p>
            <a:pPr marL="285750" indent="-285750" algn="l" rtl="0">
              <a:buFont typeface="Arial" panose="020B0604020202020204" pitchFamily="34" charset="0"/>
              <a:buChar char="•"/>
            </a:pPr>
            <a:r>
              <a:rPr lang="en-US" dirty="0" smtClean="0"/>
              <a:t>One side cannot dictate the future </a:t>
            </a:r>
          </a:p>
          <a:p>
            <a:pPr marL="285750" indent="-285750" algn="l" rtl="0">
              <a:buFont typeface="Arial" panose="020B0604020202020204" pitchFamily="34" charset="0"/>
              <a:buChar char="•"/>
            </a:pPr>
            <a:r>
              <a:rPr lang="en-US" dirty="0" smtClean="0"/>
              <a:t>We are against terror. We want to achieve peace through dialogue. </a:t>
            </a:r>
          </a:p>
          <a:p>
            <a:pPr marL="285750" indent="-285750" algn="l" rtl="0">
              <a:buFont typeface="Arial" panose="020B0604020202020204" pitchFamily="34" charset="0"/>
              <a:buChar char="•"/>
            </a:pPr>
            <a:r>
              <a:rPr lang="en-US" dirty="0"/>
              <a:t>"unilateral steps that violate international legitimacy and the Arab peace </a:t>
            </a:r>
            <a:r>
              <a:rPr lang="en-US" dirty="0" smtClean="0"/>
              <a:t>initiative“</a:t>
            </a:r>
          </a:p>
          <a:p>
            <a:pPr marL="285750" indent="-285750" algn="l" rtl="0">
              <a:buFont typeface="Arial" panose="020B0604020202020204" pitchFamily="34" charset="0"/>
              <a:buChar char="•"/>
            </a:pPr>
            <a:r>
              <a:rPr lang="en-US" dirty="0"/>
              <a:t>"It annuls the legitimacy of the Palestinian rights, our rights to self-determination, freedom, and independence, in our own state," he said.</a:t>
            </a:r>
          </a:p>
          <a:p>
            <a:pPr marL="285750" indent="-285750" algn="l" rtl="0">
              <a:buFont typeface="Arial" panose="020B0604020202020204" pitchFamily="34" charset="0"/>
              <a:buChar char="•"/>
            </a:pPr>
            <a:r>
              <a:rPr lang="en-US" dirty="0"/>
              <a:t>"It </a:t>
            </a:r>
            <a:r>
              <a:rPr lang="en-US" dirty="0" err="1"/>
              <a:t>legitimised</a:t>
            </a:r>
            <a:r>
              <a:rPr lang="en-US" dirty="0"/>
              <a:t> what is illegal - settlements and confiscation and annexation of Palestinian land," he said, referring to Israel's illegal settlement expansion project in the occupied West Bank and East Jerusalem</a:t>
            </a:r>
            <a:r>
              <a:rPr lang="en-US" dirty="0" smtClean="0"/>
              <a:t>.</a:t>
            </a:r>
          </a:p>
          <a:p>
            <a:pPr marL="285750" indent="-285750" algn="l" rtl="0">
              <a:buFont typeface="Arial" panose="020B0604020202020204" pitchFamily="34" charset="0"/>
              <a:buChar char="•"/>
            </a:pPr>
            <a:r>
              <a:rPr lang="en-US" dirty="0"/>
              <a:t>In his speech, Abbas reiterated that peace between the Palestinians and Israelis "is still possible" and "achievable".</a:t>
            </a:r>
          </a:p>
          <a:p>
            <a:pPr marL="285750" indent="-285750" algn="l" rtl="0">
              <a:buFont typeface="Arial" panose="020B0604020202020204" pitchFamily="34" charset="0"/>
              <a:buChar char="•"/>
            </a:pPr>
            <a:r>
              <a:rPr lang="en-US" dirty="0"/>
              <a:t>"We are still committed to peace as a strategic choice, but this deal is not an international partnership</a:t>
            </a:r>
            <a:r>
              <a:rPr lang="en-US" dirty="0" smtClean="0"/>
              <a:t>,“</a:t>
            </a:r>
          </a:p>
          <a:p>
            <a:pPr marL="285750" indent="-285750" algn="l" rtl="0">
              <a:buFont typeface="Arial" panose="020B0604020202020204" pitchFamily="34" charset="0"/>
              <a:buChar char="•"/>
            </a:pPr>
            <a:r>
              <a:rPr lang="en-US" dirty="0"/>
              <a:t>Al Jazeera's Nida Ibrahim, reporting from Ramallah, said the outpouring of support for Abbas's speech came despite many Palestinians feeling hopeless.</a:t>
            </a:r>
          </a:p>
          <a:p>
            <a:pPr marL="285750" indent="-285750" algn="l" rtl="0">
              <a:buFont typeface="Arial" panose="020B0604020202020204" pitchFamily="34" charset="0"/>
              <a:buChar char="•"/>
            </a:pPr>
            <a:r>
              <a:rPr lang="en-US" dirty="0"/>
              <a:t>"They say they've been promised for years … not any one resolution they say has been implemented on the ground," Ibrahim said.</a:t>
            </a:r>
          </a:p>
          <a:p>
            <a:pPr marL="285750" indent="-285750" algn="l" rtl="0">
              <a:buFont typeface="Arial" panose="020B0604020202020204" pitchFamily="34" charset="0"/>
              <a:buChar char="•"/>
            </a:pPr>
            <a:r>
              <a:rPr lang="en-US" dirty="0"/>
              <a:t>"From the expansion of settlements, the US embassy move … they don't seem to be holding much hope. Palestinians are not hopeful that the reality on the ground is going to change," she </a:t>
            </a:r>
            <a:r>
              <a:rPr lang="en-US" dirty="0" err="1"/>
              <a:t>sai</a:t>
            </a:r>
            <a:endParaRPr lang="en-US" dirty="0"/>
          </a:p>
          <a:p>
            <a:pPr marL="285750" indent="-285750" algn="l" rtl="0">
              <a:buFont typeface="Arial" panose="020B0604020202020204" pitchFamily="34" charset="0"/>
              <a:buChar char="•"/>
            </a:pPr>
            <a:endParaRPr lang="en-US" dirty="0"/>
          </a:p>
          <a:p>
            <a:pPr marL="285750" indent="-285750" algn="l" rtl="0">
              <a:buFont typeface="Arial" panose="020B0604020202020204" pitchFamily="34" charset="0"/>
              <a:buChar char="•"/>
            </a:pPr>
            <a:r>
              <a:rPr lang="en-US" dirty="0"/>
              <a:t>Waving a copy of a map that the US plan envisions for a two-state solution for Israel and Palestine, Abbas said the state carved out for Palestinians looks like a fragmented "Swiss cheese</a:t>
            </a:r>
            <a:r>
              <a:rPr lang="en-US" dirty="0" smtClean="0"/>
              <a:t>.“</a:t>
            </a:r>
          </a:p>
          <a:p>
            <a:pPr marL="285750" indent="-285750" algn="l" rtl="0">
              <a:buFont typeface="Arial" panose="020B0604020202020204" pitchFamily="34" charset="0"/>
              <a:buChar char="•"/>
            </a:pPr>
            <a:r>
              <a:rPr lang="en-US" dirty="0" smtClean="0"/>
              <a:t>Suggesting </a:t>
            </a:r>
            <a:r>
              <a:rPr lang="en-US" dirty="0"/>
              <a:t>violent protests could break out, Abbas said that "the situation could implode at any moment. </a:t>
            </a:r>
            <a:r>
              <a:rPr lang="en-US" dirty="0"/>
              <a:t>... We need hope. </a:t>
            </a:r>
            <a:r>
              <a:rPr lang="en-US" dirty="0"/>
              <a:t>Please do not take this hope away from us." Later he said Palestinians would not "resort to terrorism</a:t>
            </a:r>
            <a:r>
              <a:rPr lang="en-US" dirty="0" smtClean="0"/>
              <a:t>.“</a:t>
            </a:r>
          </a:p>
          <a:p>
            <a:pPr marL="285750" indent="-285750" algn="l" rtl="0" fontAlgn="base">
              <a:buFont typeface="Arial" panose="020B0604020202020204" pitchFamily="34" charset="0"/>
              <a:buChar char="•"/>
            </a:pPr>
            <a:r>
              <a:rPr lang="en-US" dirty="0"/>
              <a:t>I say: The time has come for my courageous and proud people, after decades of displacement and colonial occupation and ceaseless suffering, to live like other peoples of the earth, free in a sovereign and independent homeland</a:t>
            </a:r>
            <a:r>
              <a:rPr lang="en-US" dirty="0" smtClean="0"/>
              <a:t>.</a:t>
            </a:r>
          </a:p>
          <a:p>
            <a:pPr marL="285750" indent="-285750" algn="l" rtl="0" fontAlgn="base">
              <a:buFont typeface="Arial" panose="020B0604020202020204" pitchFamily="34" charset="0"/>
              <a:buChar char="•"/>
            </a:pPr>
            <a:endParaRPr lang="en-US" dirty="0"/>
          </a:p>
          <a:p>
            <a:r>
              <a:rPr lang="en-US" dirty="0" smtClean="0"/>
              <a:t/>
            </a:r>
            <a:br>
              <a:rPr lang="en-US" dirty="0" smtClean="0"/>
            </a:br>
            <a:endParaRPr lang="en-US" dirty="0"/>
          </a:p>
          <a:p>
            <a:r>
              <a:rPr lang="en-US" dirty="0" smtClean="0"/>
              <a:t/>
            </a:r>
            <a:br>
              <a:rPr lang="en-US" dirty="0" smtClean="0"/>
            </a:br>
            <a:endParaRPr lang="en-US" dirty="0"/>
          </a:p>
          <a:p>
            <a:r>
              <a:rPr lang="en-US" dirty="0" smtClean="0"/>
              <a:t/>
            </a:r>
            <a:br>
              <a:rPr lang="en-US" dirty="0" smtClean="0"/>
            </a:br>
            <a:endParaRPr lang="en-US" dirty="0"/>
          </a:p>
          <a:p>
            <a:pPr marL="285750" indent="-285750" algn="l" rtl="0">
              <a:buFont typeface="Arial" panose="020B0604020202020204" pitchFamily="34" charset="0"/>
              <a:buChar char="•"/>
            </a:pPr>
            <a:endParaRPr lang="en-US" dirty="0" smtClean="0"/>
          </a:p>
          <a:p>
            <a:pPr marL="285750" indent="-285750" algn="l" rtl="0">
              <a:buFont typeface="Arial" panose="020B0604020202020204" pitchFamily="34" charset="0"/>
              <a:buChar char="•"/>
            </a:pPr>
            <a:endParaRPr lang="en-US" dirty="0" smtClean="0"/>
          </a:p>
          <a:p>
            <a:pPr marL="285750" indent="-285750" algn="l" rtl="0">
              <a:buFont typeface="Arial" panose="020B0604020202020204" pitchFamily="34" charset="0"/>
              <a:buChar char="•"/>
            </a:pPr>
            <a:r>
              <a:rPr lang="en-US" dirty="0"/>
              <a:t>Abbas called on Trump to return to negotiations based on existing UN resolutions that call for a two-state solution based on pre-1967 borders, and urged the council to hold an international conference to seek a settlement for the long-running conflict.</a:t>
            </a:r>
          </a:p>
          <a:p>
            <a:r>
              <a:rPr lang="en-US" dirty="0" smtClean="0"/>
              <a:t/>
            </a:r>
            <a:br>
              <a:rPr lang="en-US" dirty="0" smtClean="0"/>
            </a:br>
            <a:endParaRPr lang="en-US" dirty="0" smtClean="0"/>
          </a:p>
          <a:p>
            <a:endParaRPr lang="en-US" dirty="0" smtClean="0"/>
          </a:p>
          <a:p>
            <a:pPr marL="285750" indent="-285750" algn="l" rtl="0">
              <a:buFont typeface="Arial" panose="020B0604020202020204" pitchFamily="34" charset="0"/>
              <a:buChar char="•"/>
            </a:pPr>
            <a:r>
              <a:rPr lang="en-US" dirty="0" smtClean="0"/>
              <a:t>This trilateral agreement normalizing ties between UAE and Israel in nonsense. It is a stab in the back for the </a:t>
            </a:r>
            <a:r>
              <a:rPr lang="en-US" dirty="0" err="1" smtClean="0"/>
              <a:t>palestenian</a:t>
            </a:r>
            <a:r>
              <a:rPr lang="en-US" dirty="0" smtClean="0"/>
              <a:t> </a:t>
            </a:r>
            <a:r>
              <a:rPr lang="en-US" dirty="0" err="1" smtClean="0"/>
              <a:t>casue</a:t>
            </a:r>
            <a:r>
              <a:rPr lang="en-US" dirty="0" smtClean="0"/>
              <a:t>. A </a:t>
            </a:r>
            <a:r>
              <a:rPr lang="en-US" dirty="0" err="1" smtClean="0"/>
              <a:t>continuos</a:t>
            </a:r>
            <a:r>
              <a:rPr lang="en-US" dirty="0" smtClean="0"/>
              <a:t> stab in the back. A </a:t>
            </a:r>
            <a:r>
              <a:rPr lang="en-US" dirty="0" err="1" smtClean="0"/>
              <a:t>betrayl</a:t>
            </a:r>
            <a:r>
              <a:rPr lang="en-US" dirty="0" smtClean="0"/>
              <a:t>. </a:t>
            </a:r>
          </a:p>
          <a:p>
            <a:pPr marL="285750" indent="-285750" algn="l" rtl="0">
              <a:buFont typeface="Arial" panose="020B0604020202020204" pitchFamily="34" charset="0"/>
              <a:buChar char="•"/>
            </a:pPr>
            <a:r>
              <a:rPr lang="en-US" dirty="0" smtClean="0"/>
              <a:t>This is an illusion of peace om exchange for peace. Leaping over the </a:t>
            </a:r>
            <a:r>
              <a:rPr lang="en-US" dirty="0" err="1" smtClean="0"/>
              <a:t>palestenian</a:t>
            </a:r>
            <a:r>
              <a:rPr lang="en-US" dirty="0" smtClean="0"/>
              <a:t> nation. </a:t>
            </a:r>
          </a:p>
          <a:p>
            <a:pPr marL="285750" indent="-285750" algn="l" rtl="0">
              <a:buFont typeface="Arial" panose="020B0604020202020204" pitchFamily="34" charset="0"/>
              <a:buChar char="•"/>
            </a:pPr>
            <a:r>
              <a:rPr lang="en-US" dirty="0" smtClean="0"/>
              <a:t>Peace, security and stability in the region will only come after the </a:t>
            </a:r>
            <a:r>
              <a:rPr lang="en-US" dirty="0" err="1" smtClean="0"/>
              <a:t>Isreli</a:t>
            </a:r>
            <a:r>
              <a:rPr lang="en-US" dirty="0" smtClean="0"/>
              <a:t> illegal occupation of Palestine ends.</a:t>
            </a:r>
          </a:p>
          <a:p>
            <a:pPr marL="285750" indent="-285750" algn="l" rtl="0">
              <a:buFont typeface="Arial" panose="020B0604020202020204" pitchFamily="34" charset="0"/>
              <a:buChar char="•"/>
            </a:pPr>
            <a:r>
              <a:rPr lang="en-US" dirty="0" smtClean="0"/>
              <a:t>The illegal occupation of our homeland and people’s </a:t>
            </a:r>
            <a:r>
              <a:rPr lang="en-US" dirty="0" err="1" smtClean="0"/>
              <a:t>freedon</a:t>
            </a:r>
            <a:r>
              <a:rPr lang="en-US" dirty="0" smtClean="0"/>
              <a:t>. </a:t>
            </a:r>
          </a:p>
          <a:p>
            <a:pPr marL="285750" indent="-285750" algn="l" rtl="0">
              <a:buFont typeface="Arial" panose="020B0604020202020204" pitchFamily="34" charset="0"/>
              <a:buChar char="•"/>
            </a:pPr>
            <a:r>
              <a:rPr lang="en-US" dirty="0" smtClean="0"/>
              <a:t>The continuous bite in our size of land. </a:t>
            </a:r>
          </a:p>
          <a:p>
            <a:pPr marL="285750" indent="-285750" algn="l" rtl="0">
              <a:buFont typeface="Arial" panose="020B0604020202020204" pitchFamily="34" charset="0"/>
              <a:buChar char="•"/>
            </a:pPr>
            <a:r>
              <a:rPr lang="en-US" dirty="0" smtClean="0"/>
              <a:t> </a:t>
            </a:r>
          </a:p>
          <a:p>
            <a:pPr marL="285750" indent="-285750" algn="l" rtl="0">
              <a:buFont typeface="Arial" panose="020B0604020202020204" pitchFamily="34" charset="0"/>
              <a:buChar char="•"/>
            </a:pPr>
            <a:r>
              <a:rPr lang="en-US" dirty="0" smtClean="0"/>
              <a:t> </a:t>
            </a:r>
          </a:p>
          <a:p>
            <a:pPr marL="285750" indent="-285750" algn="l" rtl="0">
              <a:buFont typeface="Arial" panose="020B0604020202020204" pitchFamily="34" charset="0"/>
              <a:buChar char="•"/>
            </a:pPr>
            <a:endParaRPr lang="en-US" dirty="0" smtClean="0"/>
          </a:p>
          <a:p>
            <a:pPr marL="285750" indent="-285750" algn="l" rtl="0">
              <a:buFont typeface="Arial" panose="020B0604020202020204" pitchFamily="34" charset="0"/>
              <a:buChar char="•"/>
            </a:pPr>
            <a:endParaRPr lang="he-IL" dirty="0"/>
          </a:p>
        </p:txBody>
      </p:sp>
    </p:spTree>
    <p:extLst>
      <p:ext uri="{BB962C8B-B14F-4D97-AF65-F5344CB8AC3E}">
        <p14:creationId xmlns:p14="http://schemas.microsoft.com/office/powerpoint/2010/main" val="1042641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תמונה 2"/>
          <p:cNvPicPr>
            <a:picLocks noChangeAspect="1"/>
          </p:cNvPicPr>
          <p:nvPr/>
        </p:nvPicPr>
        <p:blipFill>
          <a:blip r:embed="rId2"/>
          <a:stretch>
            <a:fillRect/>
          </a:stretch>
        </p:blipFill>
        <p:spPr>
          <a:xfrm>
            <a:off x="140880" y="-92280"/>
            <a:ext cx="12051120" cy="6950279"/>
          </a:xfrm>
          <a:prstGeom prst="rect">
            <a:avLst/>
          </a:prstGeom>
        </p:spPr>
      </p:pic>
    </p:spTree>
    <p:extLst>
      <p:ext uri="{BB962C8B-B14F-4D97-AF65-F5344CB8AC3E}">
        <p14:creationId xmlns:p14="http://schemas.microsoft.com/office/powerpoint/2010/main" val="3603146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3048000" y="3105835"/>
            <a:ext cx="6096000" cy="646331"/>
          </a:xfrm>
          <a:prstGeom prst="rect">
            <a:avLst/>
          </a:prstGeom>
        </p:spPr>
        <p:txBody>
          <a:bodyPr>
            <a:spAutoFit/>
          </a:bodyPr>
          <a:lstStyle/>
          <a:p>
            <a:r>
              <a:rPr lang="he-IL" dirty="0" smtClean="0"/>
              <a:t>https://www.voanews.com/middle-east/how-abraham-accord-might-impact-middle-east</a:t>
            </a:r>
            <a:endParaRPr lang="he-IL" dirty="0"/>
          </a:p>
        </p:txBody>
      </p:sp>
      <p:sp>
        <p:nvSpPr>
          <p:cNvPr id="3" name="מלבן 2"/>
          <p:cNvSpPr/>
          <p:nvPr/>
        </p:nvSpPr>
        <p:spPr>
          <a:xfrm>
            <a:off x="3048000" y="3752166"/>
            <a:ext cx="6096000" cy="646331"/>
          </a:xfrm>
          <a:prstGeom prst="rect">
            <a:avLst/>
          </a:prstGeom>
        </p:spPr>
        <p:txBody>
          <a:bodyPr>
            <a:spAutoFit/>
          </a:bodyPr>
          <a:lstStyle/>
          <a:p>
            <a:r>
              <a:rPr lang="he-IL" dirty="0" smtClean="0"/>
              <a:t>https://www.israelhayom.com/opinions/the-cultural-genius-of-the-abraham-accords/</a:t>
            </a:r>
            <a:endParaRPr lang="he-IL" dirty="0"/>
          </a:p>
        </p:txBody>
      </p:sp>
      <p:sp>
        <p:nvSpPr>
          <p:cNvPr id="4" name="מלבן 3"/>
          <p:cNvSpPr/>
          <p:nvPr/>
        </p:nvSpPr>
        <p:spPr>
          <a:xfrm>
            <a:off x="3165446" y="2040433"/>
            <a:ext cx="6096000" cy="646331"/>
          </a:xfrm>
          <a:prstGeom prst="rect">
            <a:avLst/>
          </a:prstGeom>
        </p:spPr>
        <p:txBody>
          <a:bodyPr>
            <a:spAutoFit/>
          </a:bodyPr>
          <a:lstStyle/>
          <a:p>
            <a:r>
              <a:rPr lang="he-IL" dirty="0" smtClean="0"/>
              <a:t>https://www.israelnationalnews.com/News/News.aspx/285518</a:t>
            </a:r>
            <a:endParaRPr lang="he-IL" dirty="0"/>
          </a:p>
        </p:txBody>
      </p:sp>
      <p:sp>
        <p:nvSpPr>
          <p:cNvPr id="5" name="מלבן 4"/>
          <p:cNvSpPr/>
          <p:nvPr/>
        </p:nvSpPr>
        <p:spPr>
          <a:xfrm>
            <a:off x="2955721" y="1184566"/>
            <a:ext cx="6096000" cy="646331"/>
          </a:xfrm>
          <a:prstGeom prst="rect">
            <a:avLst/>
          </a:prstGeom>
        </p:spPr>
        <p:txBody>
          <a:bodyPr>
            <a:spAutoFit/>
          </a:bodyPr>
          <a:lstStyle/>
          <a:p>
            <a:r>
              <a:rPr lang="he-IL" dirty="0" smtClean="0"/>
              <a:t>https://churchleaders.com/news/380677-what-you-need-to-know-about-the-abraham-accord.html/2</a:t>
            </a:r>
            <a:endParaRPr lang="he-IL" dirty="0"/>
          </a:p>
        </p:txBody>
      </p:sp>
      <p:sp>
        <p:nvSpPr>
          <p:cNvPr id="6" name="מלבן 5"/>
          <p:cNvSpPr/>
          <p:nvPr/>
        </p:nvSpPr>
        <p:spPr>
          <a:xfrm>
            <a:off x="2955721" y="4506796"/>
            <a:ext cx="6096000" cy="646331"/>
          </a:xfrm>
          <a:prstGeom prst="rect">
            <a:avLst/>
          </a:prstGeom>
        </p:spPr>
        <p:txBody>
          <a:bodyPr>
            <a:spAutoFit/>
          </a:bodyPr>
          <a:lstStyle/>
          <a:p>
            <a:r>
              <a:rPr lang="he-IL" dirty="0" smtClean="0"/>
              <a:t>https://en.globes.co.il/en/article-palestinians-need-to-change-paradigm-1001339349</a:t>
            </a:r>
            <a:endParaRPr lang="he-IL" dirty="0"/>
          </a:p>
        </p:txBody>
      </p:sp>
      <p:sp>
        <p:nvSpPr>
          <p:cNvPr id="7" name="מלבן 6"/>
          <p:cNvSpPr/>
          <p:nvPr/>
        </p:nvSpPr>
        <p:spPr>
          <a:xfrm>
            <a:off x="3140279" y="5781734"/>
            <a:ext cx="6096000" cy="646331"/>
          </a:xfrm>
          <a:prstGeom prst="rect">
            <a:avLst/>
          </a:prstGeom>
        </p:spPr>
        <p:txBody>
          <a:bodyPr>
            <a:spAutoFit/>
          </a:bodyPr>
          <a:lstStyle/>
          <a:p>
            <a:r>
              <a:rPr lang="he-IL" dirty="0" smtClean="0"/>
              <a:t>https://themedialine.org/top-stories/after-abraham-accord-prospects-for-regional-military-alliance-weighed/</a:t>
            </a:r>
            <a:endParaRPr lang="he-IL" dirty="0"/>
          </a:p>
        </p:txBody>
      </p:sp>
    </p:spTree>
    <p:extLst>
      <p:ext uri="{BB962C8B-B14F-4D97-AF65-F5344CB8AC3E}">
        <p14:creationId xmlns:p14="http://schemas.microsoft.com/office/powerpoint/2010/main" val="2223515084"/>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382</Words>
  <Application>Microsoft Office PowerPoint</Application>
  <PresentationFormat>מסך רחב</PresentationFormat>
  <Paragraphs>48</Paragraphs>
  <Slides>4</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4</vt:i4>
      </vt:variant>
    </vt:vector>
  </HeadingPairs>
  <TitlesOfParts>
    <vt:vector size="10" baseType="lpstr">
      <vt:lpstr>Arial</vt:lpstr>
      <vt:lpstr>Calibri</vt:lpstr>
      <vt:lpstr>Calibri Light</vt:lpstr>
      <vt:lpstr>inherit</vt:lpstr>
      <vt:lpstr>Times New Roman</vt:lpstr>
      <vt:lpstr>ערכת נושא Office</vt:lpstr>
      <vt:lpstr>מצגת של PowerPoint</vt:lpstr>
      <vt:lpstr>מצגת של PowerPoint</vt:lpstr>
      <vt:lpstr>מצגת של PowerPoint</vt:lpstr>
      <vt:lpstr>מצגת של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u41582</dc:creator>
  <cp:lastModifiedBy>u41582</cp:lastModifiedBy>
  <cp:revision>5</cp:revision>
  <dcterms:created xsi:type="dcterms:W3CDTF">2020-09-15T15:12:14Z</dcterms:created>
  <dcterms:modified xsi:type="dcterms:W3CDTF">2020-09-15T16:33:44Z</dcterms:modified>
</cp:coreProperties>
</file>