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353" r:id="rId2"/>
    <p:sldId id="355" r:id="rId3"/>
    <p:sldId id="361" r:id="rId4"/>
    <p:sldId id="362" r:id="rId5"/>
    <p:sldId id="365" r:id="rId6"/>
    <p:sldId id="363" r:id="rId7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3260" autoAdjust="0"/>
  </p:normalViewPr>
  <p:slideViewPr>
    <p:cSldViewPr>
      <p:cViewPr varScale="1">
        <p:scale>
          <a:sx n="42" d="100"/>
          <a:sy n="42" d="100"/>
        </p:scale>
        <p:origin x="72" y="582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06 מאי 19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8599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742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6521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3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18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1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64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459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962-D926-424B-AC00-FE1E0ECB640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5501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BC6-D13C-45A2-AF61-CB59F6BA3E10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5219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764-B9AD-4A05-A31E-84CE4FE50E8B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7565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F28-7E3D-4A0D-8B1D-EAD0E195C731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8126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2186-3A27-43FD-BA50-C25F08521E08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A0ECE5F2-81AA-4605-B028-6FBA391056AF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523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AA41-A953-4132-9B44-4E0513AEC4FC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946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4BA-5D86-457F-81D4-527350DD4C7A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04324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D48FB61-65B6-4A9E-8CC2-7814F08B8B2D}" type="datetime8">
              <a:rPr lang="he-IL" smtClean="0"/>
              <a:pPr algn="l"/>
              <a:t>06 מאי 19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1111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3E8-9A85-485B-94B7-5D103837E152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7736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574E-2143-4A91-B2C8-A980D1F6D781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2442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13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 txBox="1">
            <a:spLocks/>
          </p:cNvSpPr>
          <p:nvPr/>
        </p:nvSpPr>
        <p:spPr>
          <a:xfrm>
            <a:off x="3575720" y="6085"/>
            <a:ext cx="5616624" cy="61460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סיור 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176063"/>
              </p:ext>
            </p:extLst>
          </p:nvPr>
        </p:nvGraphicFramePr>
        <p:xfrm>
          <a:off x="191345" y="620687"/>
          <a:ext cx="12006119" cy="6162560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497687">
                  <a:extLst>
                    <a:ext uri="{9D8B030D-6E8A-4147-A177-3AD203B41FA5}">
                      <a16:colId xmlns:a16="http://schemas.microsoft.com/office/drawing/2014/main" val="2006921609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3168005034"/>
                    </a:ext>
                  </a:extLst>
                </a:gridCol>
                <a:gridCol w="2373977">
                  <a:extLst>
                    <a:ext uri="{9D8B030D-6E8A-4147-A177-3AD203B41FA5}">
                      <a16:colId xmlns:a16="http://schemas.microsoft.com/office/drawing/2014/main" val="329664948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4058724446"/>
                    </a:ext>
                  </a:extLst>
                </a:gridCol>
                <a:gridCol w="2060037">
                  <a:extLst>
                    <a:ext uri="{9D8B030D-6E8A-4147-A177-3AD203B41FA5}">
                      <a16:colId xmlns:a16="http://schemas.microsoft.com/office/drawing/2014/main" val="1064955416"/>
                    </a:ext>
                  </a:extLst>
                </a:gridCol>
              </a:tblGrid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</a:t>
                      </a:r>
                      <a:r>
                        <a:rPr lang="ar-SA" sz="1200" b="1" dirty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12/05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139503"/>
                  </a:ext>
                </a:extLst>
              </a:tr>
              <a:tr h="71097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פארק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הניצחון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מוזיאון המלחמה הפטריוטית הגדולה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נסיעה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יחסי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המעצמות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 ישראל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ברוסיה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טיסת "חלוצים" מוצ"ש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073729"/>
                  </a:ext>
                </a:extLst>
              </a:tr>
              <a:tr h="63621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ביקור באקדמיה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הצבאית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(מדי ייצוג)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פנים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חוץ וביטחון רוסיה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נחיתה ב- 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 </a:t>
                      </a:r>
                      <a:r>
                        <a:rPr lang="ru-RU" sz="1200" b="1" dirty="0">
                          <a:effectLst/>
                          <a:cs typeface="David" panose="020E0502060401010101" pitchFamily="34" charset="-79"/>
                        </a:rPr>
                        <a:t>611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489965"/>
                  </a:ext>
                </a:extLst>
              </a:tr>
              <a:tr h="47398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רוסיה במזה"ת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המצב כלכלי והשפעתו על מדיניות הפנים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+ התארגנות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087769"/>
                  </a:ext>
                </a:extLst>
              </a:tr>
              <a:tr h="23699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 למשרד החוץ + 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708"/>
                  </a:ext>
                </a:extLst>
              </a:tr>
              <a:tr h="16053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671067"/>
                  </a:ext>
                </a:extLst>
              </a:tr>
              <a:tr h="76458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 מסכמת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 מסעדת ירושלים)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- 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סגן שר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החוץ -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מיכאל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בוגדנוב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 מדיניות החוץ 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909213"/>
                  </a:ext>
                </a:extLst>
              </a:tr>
              <a:tr h="3108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נספח ההגנה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42014"/>
                  </a:ext>
                </a:extLst>
              </a:tr>
              <a:tr h="36643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מודרך בקרמלין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84649"/>
                  </a:ext>
                </a:extLst>
              </a:tr>
              <a:tr h="626011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לרכבת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baseline="0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סט פטרסבורג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68069"/>
                  </a:ext>
                </a:extLst>
              </a:tr>
              <a:tr h="3108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 ובטחון לאומי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חופשי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הכרות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מוסקבה / מתחם הקרמלין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90532"/>
                  </a:ext>
                </a:extLst>
              </a:tr>
              <a:tr h="442895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ׁזמן חופשי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626074"/>
                  </a:ext>
                </a:extLst>
              </a:tr>
              <a:tr h="71097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א.ע. + נסיעה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א.ע.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+ התארגנות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713807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r>
                        <a:rPr lang="he-IL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לשד"ת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קבלת פנים עצמאות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שגרירות ישראל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במוסקבה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(מדי ייצוג)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לילה במוסקבה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912693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תרבות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54665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חופשי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03823"/>
                  </a:ext>
                </a:extLst>
              </a:tr>
              <a:tr h="47398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המראה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03106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3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52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866423"/>
              </p:ext>
            </p:extLst>
          </p:nvPr>
        </p:nvGraphicFramePr>
        <p:xfrm>
          <a:off x="108856" y="1413792"/>
          <a:ext cx="8083732" cy="54382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0933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2793423482"/>
                    </a:ext>
                  </a:extLst>
                </a:gridCol>
              </a:tblGrid>
              <a:tr h="5030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20:40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טיסה</a:t>
                      </a:r>
                      <a:r>
                        <a:rPr lang="he-IL" sz="16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"החלוצים"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142943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02:30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נתב"ג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638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05:50-10:05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טיסה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LY611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שד"ת</a:t>
                      </a:r>
                      <a:r>
                        <a:rPr lang="he-IL" sz="16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דומודדובו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למלון 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+א.צ.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Ararat Park  Hyatt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522932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14:00-16:00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ישראל - רוסיה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נספח – אל"מ גרמן (עברית)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16:00-20:00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סיור היכרות והדרכה מוסקבה- </a:t>
                      </a:r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אניה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he-IL" sz="1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ניה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מרכז מוסקבה / מתחם הקרמלין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(גשר הפטריארך, גני אלכסנדר, מתחם הקרמלין, כיכר אדומה)</a:t>
                      </a:r>
                      <a:endParaRPr lang="he-IL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77863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23:00 – 20:00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endParaRPr lang="he-IL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חופשי </a:t>
                      </a:r>
                    </a:p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(ארוחת ערב עצמאית)</a:t>
                      </a:r>
                    </a:p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23671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76729" y="986453"/>
            <a:ext cx="9784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 – </a:t>
            </a:r>
            <a:r>
              <a:rPr lang="he-IL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חוייתי</a:t>
            </a:r>
            <a:r>
              <a:rPr lang="he-IL" b="1" dirty="0" smtClean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 - בטחוני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כתום – חברתי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צהוב – כלכלי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ירוק – מדיני  </a:t>
            </a:r>
          </a:p>
        </p:txBody>
      </p:sp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פרטני סיור – יום א' 12/5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8" y="1413792"/>
            <a:ext cx="3999412" cy="1871192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9" y="3207091"/>
            <a:ext cx="4064000" cy="2158548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8" y="4559300"/>
            <a:ext cx="40640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4033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622010"/>
              </p:ext>
            </p:extLst>
          </p:nvPr>
        </p:nvGraphicFramePr>
        <p:xfrm>
          <a:off x="191344" y="1355785"/>
          <a:ext cx="11891800" cy="55213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59598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3739884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3706646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492836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492836">
                  <a:extLst>
                    <a:ext uri="{9D8B030D-6E8A-4147-A177-3AD203B41FA5}">
                      <a16:colId xmlns:a16="http://schemas.microsoft.com/office/drawing/2014/main" val="1164339526"/>
                    </a:ext>
                  </a:extLst>
                </a:gridCol>
              </a:tblGrid>
              <a:tr h="5030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תשורה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49005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 בוקר בנוכחות השגריר- מר גרי קורן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חדר אוכל מלון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PLAZMA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קומה 10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9:00-10:00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יחסים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בילאטרלים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-ישראל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 ישראל ברוסיה, מר גרי קורן (עברית)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אולם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SCHEPKIN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שפשק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4829117"/>
                  </a:ext>
                </a:extLst>
              </a:tr>
              <a:tr h="131781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מדיניות חוץ ובטחון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דמיטרי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טריינין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חוקר אקדמי, קולונל</a:t>
                      </a:r>
                      <a:r>
                        <a:rPr lang="he-IL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לשעבר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(אנגלית)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66428"/>
                  </a:ext>
                </a:extLst>
              </a:tr>
              <a:tr h="17302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93134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המצב הכלכלי ברוסיה והשפעותיו על </a:t>
                      </a:r>
                      <a:r>
                        <a:rPr lang="he-IL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מדיניות הפנים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איבגני</a:t>
                      </a:r>
                      <a:r>
                        <a:rPr lang="he-IL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גוטמאכר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                             יו"ר מכון מחקר כלכלה עולמית (אנגלית)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ארגוב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175706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מחוץ לאולם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SCHEPKIN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019425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רוסיה – מזה"ת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סגן שר החוץ לענייני מזה"ת ואפריקה ושליח הנשיא 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לאזור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-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מיכאל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בוגדנוב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(רוסית)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משרד החוץ – 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7477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14:15-15:00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 מדיניות החוץ הרוסית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אנדריי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דרובינין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,                                                                 סגן </a:t>
                      </a: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ראש המחלקת לתכנון מדיני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(אנגלית)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753749"/>
                  </a:ext>
                </a:extLst>
              </a:tr>
              <a:tr h="53944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מאיה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63514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15:00-21:00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חופשי – ארוחת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ערב עצמאית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9496715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21:00-23:00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סיור לילה במוסקבה (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אניה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יציאה מהמלון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023671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87488" y="986453"/>
            <a:ext cx="9784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 – </a:t>
            </a:r>
            <a:r>
              <a:rPr lang="he-IL" b="1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חוייתי</a:t>
            </a:r>
            <a:r>
              <a:rPr lang="he-IL" b="1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 - בטחוני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כתום – חברתי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צהוב – כלכלי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 smtClean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ירוק – מדיני  </a:t>
            </a:r>
            <a:endParaRPr lang="he-IL" b="1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פרטני סיור – יום ב' 13/5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" name="Picture 2" descr="×ª××× × ×§×©××¨×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5733256"/>
            <a:ext cx="3672408" cy="115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7226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846473"/>
              </p:ext>
            </p:extLst>
          </p:nvPr>
        </p:nvGraphicFramePr>
        <p:xfrm>
          <a:off x="47328" y="692697"/>
          <a:ext cx="12109513" cy="61653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6320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380835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3774506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520167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520167">
                  <a:extLst>
                    <a:ext uri="{9D8B030D-6E8A-4147-A177-3AD203B41FA5}">
                      <a16:colId xmlns:a16="http://schemas.microsoft.com/office/drawing/2014/main" val="4223538749"/>
                    </a:ext>
                  </a:extLst>
                </a:gridCol>
              </a:tblGrid>
              <a:tr h="46321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תשורה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41536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 בוקר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PARK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53525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9:00-9:45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המעצמות</a:t>
                      </a:r>
                      <a:endParaRPr lang="en-US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אנדריי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קורטונוב</a:t>
                      </a:r>
                      <a:endParaRPr lang="he-IL" sz="1400" b="1" kern="1200" dirty="0" smtClean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מנכ"ל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INSS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רוסיה (אנגלית)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אולם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SCHEPKIN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חנונה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2330821"/>
                  </a:ext>
                </a:extLst>
              </a:tr>
              <a:tr h="4691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פנים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אנדריי</a:t>
                      </a: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קלסניקוב</a:t>
                      </a: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(אנגלית)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2055308"/>
                  </a:ext>
                </a:extLst>
              </a:tr>
              <a:tr h="50691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רוסיה במזרח התיכון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 יורי </a:t>
                      </a:r>
                      <a:r>
                        <a:rPr lang="he-IL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בארמין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</a:t>
                      </a:r>
                      <a:r>
                        <a:rPr lang="he-IL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                                                                                     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חוקר</a:t>
                      </a:r>
                      <a:r>
                        <a:rPr lang="he-IL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ופרשן אסטרטגיית</a:t>
                      </a:r>
                      <a:r>
                        <a:rPr lang="he-IL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רוסיה במזה"ת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(אנגלית)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ואך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1579309"/>
                  </a:ext>
                </a:extLst>
              </a:tr>
              <a:tr h="34111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מחוץ לאולם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SCHEPKIN</a:t>
                      </a:r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5198915"/>
                  </a:ext>
                </a:extLst>
              </a:tr>
              <a:tr h="31485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הליכה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ברגל לקרמלין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1005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13:00-16:00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סיור מודרך בקרמלין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אניה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קרמלין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/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5295655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16:00-18:15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חזרה למלון + התארגנות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4788480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18:15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4776465"/>
                  </a:ext>
                </a:extLst>
              </a:tr>
              <a:tr h="101383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19:00-22:00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             קבלת פנים שגרירות ישראל ליום העצמאות  (מדי</a:t>
                      </a:r>
                      <a:r>
                        <a:rPr lang="he-IL" sz="20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ייצוג)</a:t>
                      </a:r>
                      <a:endParaRPr lang="he-IL" sz="2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THE STANISLAVSKY AND NEMIROVICH DANCHENKO MOOSCOW ACADEMIC MIUSIC THEATRE</a:t>
                      </a:r>
                    </a:p>
                  </a:txBody>
                  <a:tcPr marL="114300" marR="11430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7031127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22:00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למלון (למעוניינים)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5448020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44624"/>
            <a:ext cx="7770275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פרטני סיור – יום ג' 14/5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657" y="3789040"/>
            <a:ext cx="2388224" cy="1728192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2" y="3789040"/>
            <a:ext cx="2691025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67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514974"/>
              </p:ext>
            </p:extLst>
          </p:nvPr>
        </p:nvGraphicFramePr>
        <p:xfrm>
          <a:off x="119337" y="908720"/>
          <a:ext cx="9865095" cy="60555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0840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904139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198361">
                  <a:extLst>
                    <a:ext uri="{9D8B030D-6E8A-4147-A177-3AD203B41FA5}">
                      <a16:colId xmlns:a16="http://schemas.microsoft.com/office/drawing/2014/main" val="1536959618"/>
                    </a:ext>
                  </a:extLst>
                </a:gridCol>
                <a:gridCol w="3074927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238414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238414">
                  <a:extLst>
                    <a:ext uri="{9D8B030D-6E8A-4147-A177-3AD203B41FA5}">
                      <a16:colId xmlns:a16="http://schemas.microsoft.com/office/drawing/2014/main" val="4096855044"/>
                    </a:ext>
                  </a:extLst>
                </a:gridCol>
              </a:tblGrid>
              <a:tr h="5030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תשורה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 בוקר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PARK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9:00-10:00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נסיעה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7368333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10:00-11:00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ביקור באקדמיה צבאית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+ צילום משותף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(רוסית)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אקדמיה צבאית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/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 ייצוג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2002626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סקירת צבא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רוסיה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(רוסית)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טישלר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6367755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תפיסת הביטחון הלאומי רוסיה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(רוסית)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טייב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412430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לקחי לחימה בסוריה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(רוסית)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איציק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1857931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13:15-14:00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הרצאת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בטל"מ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ישראל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אייל כליף (עברית)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888834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נסיעה +התארגנות       (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סנדוויצים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באוטובוס)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12787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אסטרטגיה וביטחון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לאומי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חודריונוק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מיכאל (רוסית)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נתנס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78816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17:30-18:30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ערב – 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MAGEN DAVID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(כשר)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53177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45657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19:30-21:30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 פולקלור – "טבעת הזהב"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תיאטרון – </a:t>
                      </a: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186714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למלון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9539650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6130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לו"ז פרטני סיור – יום ד' 15/5</a:t>
            </a: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150" y="5112568"/>
            <a:ext cx="2211850" cy="1844824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151" y="3305454"/>
            <a:ext cx="2236530" cy="185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366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7488" y="836712"/>
            <a:ext cx="9784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 – </a:t>
            </a:r>
            <a:r>
              <a:rPr lang="he-IL" b="1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חוייתי</a:t>
            </a:r>
            <a:r>
              <a:rPr lang="he-IL" b="1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 - בטחוני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כתום – חברתי</a:t>
            </a:r>
            <a:r>
              <a:rPr lang="he-IL" b="1" dirty="0">
                <a:solidFill>
                  <a:schemeClr val="accent4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צהוב – כלכלי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ירוק – מדיני </a:t>
            </a:r>
            <a:r>
              <a:rPr lang="he-IL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8" name="כותרת 4"/>
          <p:cNvSpPr txBox="1">
            <a:spLocks/>
          </p:cNvSpPr>
          <p:nvPr/>
        </p:nvSpPr>
        <p:spPr>
          <a:xfrm>
            <a:off x="2783632" y="44624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פרטני סיור – יום ה' 16/5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296" y="1628800"/>
            <a:ext cx="3672408" cy="5229200"/>
          </a:xfrm>
          <a:prstGeom prst="rect">
            <a:avLst/>
          </a:prstGeom>
        </p:spPr>
      </p:pic>
      <p:graphicFrame>
        <p:nvGraphicFramePr>
          <p:cNvPr id="7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205646"/>
              </p:ext>
            </p:extLst>
          </p:nvPr>
        </p:nvGraphicFramePr>
        <p:xfrm>
          <a:off x="191344" y="1202669"/>
          <a:ext cx="8568952" cy="5666246"/>
        </p:xfrm>
        <a:graphic>
          <a:graphicData uri="http://schemas.openxmlformats.org/drawingml/2006/table">
            <a:tbl>
              <a:tblPr rtl="1" firstRow="1" bandRow="1">
                <a:effectLst>
                  <a:reflection blurRad="6350" stA="50000" endA="300" endPos="90000" dist="50800" dir="5400000" sy="-100000" algn="bl" rotWithShape="0"/>
                </a:effectLst>
                <a:tableStyleId>{5C22544A-7EE6-4342-B048-85BDC9FD1C3A}</a:tableStyleId>
              </a:tblPr>
              <a:tblGrid>
                <a:gridCol w="1051752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269487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541707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29216">
                  <a:extLst>
                    <a:ext uri="{9D8B030D-6E8A-4147-A177-3AD203B41FA5}">
                      <a16:colId xmlns:a16="http://schemas.microsoft.com/office/drawing/2014/main" val="3537340238"/>
                    </a:ext>
                  </a:extLst>
                </a:gridCol>
                <a:gridCol w="1075702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075702">
                  <a:extLst>
                    <a:ext uri="{9D8B030D-6E8A-4147-A177-3AD203B41FA5}">
                      <a16:colId xmlns:a16="http://schemas.microsoft.com/office/drawing/2014/main" val="578629644"/>
                    </a:ext>
                  </a:extLst>
                </a:gridCol>
              </a:tblGrid>
              <a:tr h="60459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מופע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דובר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מקום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תשורה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54162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 בוקר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+ צ'ק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אווט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מלון – מסעדת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PARK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קומה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40376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8:30-9:30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נסיעה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7368333"/>
                  </a:ext>
                </a:extLst>
              </a:tr>
              <a:tr h="1152774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9:30-12:30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פארק הניצחון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+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מוזיאון המלחמה הפטריוטית הגדולה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אניה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109512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877114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ארוחת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צהריים מסכמת – מסעדת ירושלים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679494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14:30-15:00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מיניבוס לתחנת רכבת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פטסבורג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872533"/>
                  </a:ext>
                </a:extLst>
              </a:tr>
              <a:tr h="69188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14:30-17:30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rtl="1"/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חופשי</a:t>
                      </a: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68812"/>
                  </a:ext>
                </a:extLst>
              </a:tr>
              <a:tr h="35395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17:30-19:00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לשד"ת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048611"/>
                  </a:ext>
                </a:extLst>
              </a:tr>
              <a:tr h="69188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21:55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טיסה חזור -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LY614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שד"ת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דומודדובו</a:t>
                      </a:r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45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5449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3947</TotalTime>
  <Words>760</Words>
  <Application>Microsoft Office PowerPoint</Application>
  <PresentationFormat>Widescreen</PresentationFormat>
  <Paragraphs>283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David</vt:lpstr>
      <vt:lpstr>Gisha</vt:lpstr>
      <vt:lpstr>Tahoma</vt:lpstr>
      <vt:lpstr>Wingdings 3</vt:lpstr>
      <vt:lpstr>עשן מתפתל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u26696</cp:lastModifiedBy>
  <cp:revision>341</cp:revision>
  <cp:lastPrinted>2017-10-15T04:06:39Z</cp:lastPrinted>
  <dcterms:created xsi:type="dcterms:W3CDTF">2017-09-23T04:50:33Z</dcterms:created>
  <dcterms:modified xsi:type="dcterms:W3CDTF">2019-05-06T11:18:09Z</dcterms:modified>
</cp:coreProperties>
</file>