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76" r:id="rId1"/>
  </p:sldMasterIdLst>
  <p:notesMasterIdLst>
    <p:notesMasterId r:id="rId8"/>
  </p:notesMasterIdLst>
  <p:handoutMasterIdLst>
    <p:handoutMasterId r:id="rId9"/>
  </p:handoutMasterIdLst>
  <p:sldIdLst>
    <p:sldId id="353" r:id="rId2"/>
    <p:sldId id="355" r:id="rId3"/>
    <p:sldId id="361" r:id="rId4"/>
    <p:sldId id="362" r:id="rId5"/>
    <p:sldId id="365" r:id="rId6"/>
    <p:sldId id="363" r:id="rId7"/>
  </p:sldIdLst>
  <p:sldSz cx="12192000" cy="6858000"/>
  <p:notesSz cx="6819900" cy="9918700"/>
  <p:defaultTextStyle>
    <a:defPPr algn="r" rtl="1">
      <a:defRPr lang="he-IL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pos="3840" userDrawn="1">
          <p15:clr>
            <a:srgbClr val="A4A3A4"/>
          </p15:clr>
        </p15:guide>
        <p15:guide id="2" pos="6816" userDrawn="1">
          <p15:clr>
            <a:srgbClr val="A4A3A4"/>
          </p15:clr>
        </p15:guide>
        <p15:guide id="3" pos="816" userDrawn="1">
          <p15:clr>
            <a:srgbClr val="A4A3A4"/>
          </p15:clr>
        </p15:guide>
        <p15:guide id="4" orient="horz" pos="2160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2" name="Author" initials="A" lastIdx="8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793D81CF-94F2-401A-BA57-92F5A7B2D0C5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E25E649-3F16-4E02-A733-19D2CDBF48F0}" styleName="Medium Style 3 - Accent 1">
    <a:wholeTbl>
      <a:tcTxStyle>
        <a:fontRef idx="minor">
          <a:scrgbClr r="0" g="0" b="0"/>
        </a:fontRef>
        <a:schemeClr val="dk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 w="25400" cmpd="sng">
              <a:solidFill>
                <a:schemeClr val="dk1"/>
              </a:solidFill>
            </a:ln>
          </a:top>
          <a:bottom>
            <a:ln w="25400" cmpd="sng">
              <a:solidFill>
                <a:schemeClr val="dk1"/>
              </a:solidFill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seCell>
      <a:tcTxStyle b="on">
        <a:fontRef idx="minor">
          <a:scrgbClr r="0" g="0" b="0"/>
        </a:fontRef>
        <a:schemeClr val="dk1"/>
      </a:tcTxStyle>
      <a:tcStyle>
        <a:tcBdr/>
      </a:tcStyle>
    </a:seCell>
    <a:swCell>
      <a:tcTxStyle b="on">
        <a:fontRef idx="minor">
          <a:scrgbClr r="0" g="0" b="0"/>
        </a:fontRef>
        <a:schemeClr val="dk1"/>
      </a:tcTxStyle>
      <a:tcStyle>
        <a:tcBdr/>
      </a:tcStyle>
    </a:swCell>
    <a:firstRow>
      <a:tcTxStyle b="on">
        <a:fontRef idx="minor">
          <a:scrgbClr r="0" g="0" b="0"/>
        </a:fontRef>
        <a:schemeClr val="lt1"/>
      </a:tcTxStyle>
      <a:tcStyle>
        <a:tcBdr>
          <a:bottom>
            <a:ln w="25400" cmpd="sng">
              <a:solidFill>
                <a:schemeClr val="dk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B301B821-A1FF-4177-AEE7-76D212191A09}" styleName="Medium Style 1 - Accent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accent1"/>
              </a:solidFill>
            </a:ln>
          </a:left>
          <a:right>
            <a:ln w="12700" cmpd="sng">
              <a:solidFill>
                <a:schemeClr val="accent1"/>
              </a:solidFill>
            </a:ln>
          </a:right>
          <a:top>
            <a:ln w="12700" cmpd="sng">
              <a:solidFill>
                <a:schemeClr val="accent1"/>
              </a:solidFill>
            </a:ln>
          </a:top>
          <a:bottom>
            <a:ln w="12700" cmpd="sng">
              <a:solidFill>
                <a:schemeClr val="accent1"/>
              </a:solidFill>
            </a:ln>
          </a:bottom>
          <a:insideH>
            <a:ln w="12700" cmpd="sng">
              <a:solidFill>
                <a:schemeClr val="accent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accent1">
              <a:tint val="20000"/>
            </a:schemeClr>
          </a:solidFill>
        </a:fill>
      </a:tcStyle>
    </a:band1H>
    <a:band1V>
      <a:tcStyle>
        <a:tcBdr/>
        <a:fill>
          <a:solidFill>
            <a:schemeClr val="accent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accent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accent1"/>
          </a:solidFill>
        </a:fill>
      </a:tcStyle>
    </a:firstRow>
  </a:tblStyle>
  <a:tblStyle styleId="{793D81CF-94F2-401A-BA57-92F5A7B2D0C5}" styleName="Medium Style 1">
    <a:wholeTbl>
      <a:tcTxStyle>
        <a:fontRef idx="minor">
          <a:scrgbClr r="0" g="0" b="0"/>
        </a:fontRef>
        <a:schemeClr val="dk1"/>
      </a:tcTxStyle>
      <a:tcStyle>
        <a:tcBdr>
          <a:left>
            <a:ln w="12700" cmpd="sng">
              <a:solidFill>
                <a:schemeClr val="dk1"/>
              </a:solidFill>
            </a:ln>
          </a:left>
          <a:right>
            <a:ln w="12700" cmpd="sng">
              <a:solidFill>
                <a:schemeClr val="dk1"/>
              </a:solidFill>
            </a:ln>
          </a:right>
          <a:top>
            <a:ln w="12700" cmpd="sng">
              <a:solidFill>
                <a:schemeClr val="dk1"/>
              </a:solidFill>
            </a:ln>
          </a:top>
          <a:bottom>
            <a:ln w="12700" cmpd="sng">
              <a:solidFill>
                <a:schemeClr val="dk1"/>
              </a:solidFill>
            </a:ln>
          </a:bottom>
          <a:insideH>
            <a:ln w="12700" cmpd="sng">
              <a:solidFill>
                <a:schemeClr val="dk1"/>
              </a:solidFill>
            </a:ln>
          </a:insideH>
          <a:insideV>
            <a:ln>
              <a:noFill/>
            </a:ln>
          </a:insideV>
        </a:tcBdr>
        <a:fill>
          <a:solidFill>
            <a:schemeClr val="lt1"/>
          </a:solidFill>
        </a:fill>
      </a:tcStyle>
    </a:wholeTbl>
    <a:band1H>
      <a:tcStyle>
        <a:tcBdr/>
        <a:fill>
          <a:solidFill>
            <a:schemeClr val="dk1">
              <a:tint val="20000"/>
            </a:schemeClr>
          </a:solidFill>
        </a:fill>
      </a:tcStyle>
    </a:band1H>
    <a:band1V>
      <a:tcStyle>
        <a:tcBdr/>
        <a:fill>
          <a:solidFill>
            <a:schemeClr val="dk1">
              <a:tint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dk1"/>
              </a:solidFill>
            </a:ln>
          </a:top>
        </a:tcBdr>
        <a:fill>
          <a:solidFill>
            <a:schemeClr val="lt1"/>
          </a:solidFill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/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85000" autoAdjust="0"/>
    <p:restoredTop sz="93260" autoAdjust="0"/>
  </p:normalViewPr>
  <p:slideViewPr>
    <p:cSldViewPr>
      <p:cViewPr varScale="1">
        <p:scale>
          <a:sx n="42" d="100"/>
          <a:sy n="42" d="100"/>
        </p:scale>
        <p:origin x="72" y="582"/>
      </p:cViewPr>
      <p:guideLst>
        <p:guide pos="3840"/>
        <p:guide pos="6816"/>
        <p:guide pos="816"/>
        <p:guide orient="horz" pos="2160"/>
      </p:guideLst>
    </p:cSldViewPr>
  </p:slideViewPr>
  <p:notesTextViewPr>
    <p:cViewPr>
      <p:scale>
        <a:sx n="1" d="1"/>
        <a:sy n="1" d="1"/>
      </p:scale>
      <p:origin x="0" y="0"/>
    </p:cViewPr>
  </p:notesTextViewPr>
  <p:notesViewPr>
    <p:cSldViewPr>
      <p:cViewPr varScale="1">
        <p:scale>
          <a:sx n="100" d="100"/>
          <a:sy n="100" d="100"/>
        </p:scale>
        <p:origin x="2802" y="7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handoutMaster" Target="handoutMasters/handout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sz="quarter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/>
            </a:lvl1pPr>
          </a:lstStyle>
          <a:p>
            <a:pPr algn="l" rtl="1"/>
            <a:fld id="{93408286-191C-4A3F-B1AF-BB78D38479F5}" type="datetime8">
              <a:rPr lang="he-IL" smtClean="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06 מאי 19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4" name="מציין מיקום של כותרת תחתונה 3"/>
          <p:cNvSpPr>
            <a:spLocks noGrp="1"/>
          </p:cNvSpPr>
          <p:nvPr>
            <p:ph type="ftr" sz="quarter" idx="2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rtl="1"/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5" name="מציין מיקום של מספר שקופית 4"/>
          <p:cNvSpPr>
            <a:spLocks noGrp="1"/>
          </p:cNvSpPr>
          <p:nvPr>
            <p:ph type="sldNum" sz="quarter" idx="3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/>
            </a:lvl1pPr>
          </a:lstStyle>
          <a:p>
            <a:pPr algn="l" rtl="1"/>
            <a:fld id="{7BAE14B8-3CC9-472D-9BC5-A84D80684DE2}" type="slidenum">
              <a:rPr lang="he-IL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rPr>
              <a:pPr algn="l" rtl="1"/>
              <a:t>‹#›</a:t>
            </a:fld>
            <a:endParaRPr lang="he-IL" dirty="0">
              <a:latin typeface="Tahoma" panose="020B0604030504040204" pitchFamily="34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5778275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כותרת עליונה 1"/>
          <p:cNvSpPr>
            <a:spLocks noGrp="1"/>
          </p:cNvSpPr>
          <p:nvPr>
            <p:ph type="hdr" sz="quarter"/>
          </p:nvPr>
        </p:nvSpPr>
        <p:spPr>
          <a:xfrm>
            <a:off x="3862820" y="0"/>
            <a:ext cx="295529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3" name="מציין מיקום של תאריך 2"/>
          <p:cNvSpPr>
            <a:spLocks noGrp="1"/>
          </p:cNvSpPr>
          <p:nvPr>
            <p:ph type="dt" idx="1"/>
          </p:nvPr>
        </p:nvSpPr>
        <p:spPr>
          <a:xfrm>
            <a:off x="0" y="0"/>
            <a:ext cx="2957080" cy="497658"/>
          </a:xfrm>
          <a:prstGeom prst="rect">
            <a:avLst/>
          </a:prstGeom>
        </p:spPr>
        <p:txBody>
          <a:bodyPr vert="horz" lIns="91440" tIns="45720" rIns="91440" bIns="45720" rtlCol="1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C544EB51-7437-4ECB-8F53-BD138F55FBF7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4" name="מציין מיקום של תמונת שקופית 3"/>
          <p:cNvSpPr>
            <a:spLocks noGrp="1" noRot="1" noChangeAspect="1"/>
          </p:cNvSpPr>
          <p:nvPr>
            <p:ph type="sldImg" idx="2"/>
          </p:nvPr>
        </p:nvSpPr>
        <p:spPr>
          <a:xfrm>
            <a:off x="434975" y="1239838"/>
            <a:ext cx="5949950" cy="3348037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1" anchor="ctr"/>
          <a:lstStyle/>
          <a:p>
            <a:pPr rtl="1"/>
            <a:endParaRPr lang="he-IL" noProof="0" dirty="0"/>
          </a:p>
        </p:txBody>
      </p:sp>
      <p:sp>
        <p:nvSpPr>
          <p:cNvPr id="5" name="מציין מיקום של הערות 4"/>
          <p:cNvSpPr>
            <a:spLocks noGrp="1"/>
          </p:cNvSpPr>
          <p:nvPr>
            <p:ph type="body" sz="quarter" idx="3"/>
          </p:nvPr>
        </p:nvSpPr>
        <p:spPr>
          <a:xfrm>
            <a:off x="681990" y="4773375"/>
            <a:ext cx="5455920" cy="3347561"/>
          </a:xfrm>
          <a:prstGeom prst="rect">
            <a:avLst/>
          </a:prstGeom>
        </p:spPr>
        <p:txBody>
          <a:bodyPr vert="horz" lIns="91440" tIns="45720" rIns="91440" bIns="45720" rtlCol="1"/>
          <a:lstStyle/>
          <a:p>
            <a:pPr lvl="0" rtl="1"/>
            <a:r>
              <a:rPr lang="he-IL" noProof="0" dirty="0"/>
              <a:t>לחץ כדי לערוך סגנונות טקסט של תבנית בסיס</a:t>
            </a:r>
          </a:p>
          <a:p>
            <a:pPr lvl="1" rtl="1"/>
            <a:r>
              <a:rPr lang="he-IL" noProof="0" dirty="0"/>
              <a:t>רמה שניה</a:t>
            </a:r>
          </a:p>
          <a:p>
            <a:pPr lvl="2" rtl="1"/>
            <a:r>
              <a:rPr lang="he-IL" noProof="0" dirty="0"/>
              <a:t>רמה שלישית</a:t>
            </a:r>
          </a:p>
          <a:p>
            <a:pPr lvl="3" rtl="1"/>
            <a:r>
              <a:rPr lang="he-IL" noProof="0" dirty="0"/>
              <a:t>רמה רביעית</a:t>
            </a:r>
          </a:p>
          <a:p>
            <a:pPr lvl="4" rtl="1"/>
            <a:r>
              <a:rPr lang="he-IL" noProof="0" dirty="0"/>
              <a:t>רמה חמישית</a:t>
            </a:r>
          </a:p>
        </p:txBody>
      </p:sp>
      <p:sp>
        <p:nvSpPr>
          <p:cNvPr id="6" name="מציין מיקום של כותרת תחתונה 5"/>
          <p:cNvSpPr>
            <a:spLocks noGrp="1"/>
          </p:cNvSpPr>
          <p:nvPr>
            <p:ph type="ftr" sz="quarter" idx="4"/>
          </p:nvPr>
        </p:nvSpPr>
        <p:spPr>
          <a:xfrm>
            <a:off x="3862820" y="9421044"/>
            <a:ext cx="295529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r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endParaRPr lang="he-IL" noProof="0" dirty="0"/>
          </a:p>
        </p:txBody>
      </p:sp>
      <p:sp>
        <p:nvSpPr>
          <p:cNvPr id="7" name="מציין מיקום של מספר שקופית 6"/>
          <p:cNvSpPr>
            <a:spLocks noGrp="1"/>
          </p:cNvSpPr>
          <p:nvPr>
            <p:ph type="sldNum" sz="quarter" idx="5"/>
          </p:nvPr>
        </p:nvSpPr>
        <p:spPr>
          <a:xfrm>
            <a:off x="0" y="9421044"/>
            <a:ext cx="2957080" cy="497656"/>
          </a:xfrm>
          <a:prstGeom prst="rect">
            <a:avLst/>
          </a:prstGeom>
        </p:spPr>
        <p:txBody>
          <a:bodyPr vert="horz" lIns="91440" tIns="45720" rIns="91440" bIns="45720" rtlCol="1" anchor="b"/>
          <a:lstStyle>
            <a:lvl1pPr algn="l" rtl="1">
              <a:defRPr sz="1200">
                <a:latin typeface="Tahoma" panose="020B0604030504040204" pitchFamily="34" charset="0"/>
                <a:ea typeface="Tahoma" panose="020B0604030504040204" pitchFamily="34" charset="0"/>
                <a:cs typeface="Tahoma" panose="020B0604030504040204" pitchFamily="34" charset="0"/>
              </a:defRPr>
            </a:lvl1pPr>
          </a:lstStyle>
          <a:p>
            <a:fld id="{7FB667E1-E601-4AAF-B95C-B25720D70A60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71113671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1pPr>
    <a:lvl2pPr marL="4572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2pPr>
    <a:lvl3pPr marL="9144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3pPr>
    <a:lvl4pPr marL="13716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4pPr>
    <a:lvl5pPr marL="1828800" algn="r" defTabSz="914400" rtl="1" eaLnBrk="1" latinLnBrk="0" hangingPunct="1">
      <a:defRPr sz="1200" kern="1200">
        <a:solidFill>
          <a:schemeClr val="tx1"/>
        </a:solidFill>
        <a:latin typeface="Tahoma" panose="020B0604030504040204" pitchFamily="34" charset="0"/>
        <a:ea typeface="Tahoma" panose="020B0604030504040204" pitchFamily="34" charset="0"/>
        <a:cs typeface="Tahoma" panose="020B0604030504040204" pitchFamily="34" charset="0"/>
      </a:defRPr>
    </a:lvl5pPr>
    <a:lvl6pPr marL="22860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1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948599742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מציין מיקום של תמונת שקופית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מציין מיקום של הערות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4" name="מציין מיקום של מספר שקופית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7FB667E1-E601-4AAF-B95C-B25720D70A60}" type="slidenum">
              <a:rPr lang="he-IL" smtClean="0"/>
              <a:pPr/>
              <a:t>3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742344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שקופית כותרת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he-IL" smtClean="0"/>
              <a:t>לחץ כדי לערוך סגנון כותרת משנה של תבנית בסיס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7C9B81F-C347-4BEF-BFDF-29C42F48304A}" type="datetimeFigureOut">
              <a:rPr lang="en-US" smtClean="0"/>
              <a:pPr/>
              <a:t>5/6/2019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0" 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042AED99-7FB4-404E-8A97-64753DCE42EC}" type="slidenum">
              <a:rPr kumimoji="0" lang="en-US" smtClean="0"/>
              <a:pPr/>
              <a:t>‹#›</a:t>
            </a:fld>
            <a:endParaRPr kumimoji="0" lang="en-US"/>
          </a:p>
        </p:txBody>
      </p:sp>
    </p:spTree>
    <p:extLst>
      <p:ext uri="{BB962C8B-B14F-4D97-AF65-F5344CB8AC3E}">
        <p14:creationId xmlns:p14="http://schemas.microsoft.com/office/powerpoint/2010/main" val="290652134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ותרת ו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96322577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ציטוט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14618863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45214588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כרטיס שם עם ציטו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394641447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או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1A69999-6F67-4D06-AF2F-1AEEB328493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14595077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כותרת וטקסט אנכ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C4B962-D926-424B-AC00-FE1E0ECB640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4215501097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כותרת אנכית וטקס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FA57BC6-D13C-45A2-AF61-CB59F6BA3E10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77521917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כותרת ותוכ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E218764-B9AD-4A05-A31E-84CE4FE50E8B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91756576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כותרת מקטע עליונ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31EF28-7E3D-4A0D-8B1D-EAD0E195C731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135812638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שני תכנים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1072186-3A27-43FD-BA50-C25F08521E08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A0ECE5F2-81AA-4605-B028-6FBA391056AF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5752346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השוואה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B9AA41-A953-4132-9B44-4E0513AEC4FC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47094681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כותרת בלבד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FF1E4BA-5D86-457F-81D4-527350DD4C7A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3750432465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ריק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 algn="l"/>
            <a:fld id="{2D48FB61-65B6-4A9E-8CC2-7814F08B8B2D}" type="datetime8">
              <a:rPr lang="he-IL" smtClean="0"/>
              <a:pPr algn="l"/>
              <a:t>06 מאי 19</a:t>
            </a:fld>
            <a:endParaRPr lang="he-I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21111926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תוכן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1A13E8-9A85-485B-94B7-5D103837E152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 rtl="1"/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rtl="1"/>
            <a:fld id="{CA8D9AD5-F248-4919-864A-CFD76CC027D6}" type="slidenum">
              <a:rPr lang="he-IL" smtClean="0"/>
              <a:pPr rtl="1"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15773662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תמונה עם כיתוב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he-IL" smtClean="0"/>
              <a:t>לחץ על הסמל כדי להוסיף תמונה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he-IL" smtClean="0"/>
              <a:t>לחץ כדי לערוך סגנונות טקסט של תבנית בסיס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7D9574E-2143-4A91-B2C8-A980D1F6D781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682442182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he-IL" smtClean="0"/>
              <a:t>לחץ כדי לערוך סגנון כותרת של תבנית בסיס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he-IL" smtClean="0"/>
              <a:t>לחץ כדי לערוך סגנונות טקסט של תבנית בסיס</a:t>
            </a:r>
          </a:p>
          <a:p>
            <a:pPr lvl="1"/>
            <a:r>
              <a:rPr lang="he-IL" smtClean="0"/>
              <a:t>רמה שנייה</a:t>
            </a:r>
          </a:p>
          <a:p>
            <a:pPr lvl="2"/>
            <a:r>
              <a:rPr lang="he-IL" smtClean="0"/>
              <a:t>רמה שלישית</a:t>
            </a:r>
          </a:p>
          <a:p>
            <a:pPr lvl="3"/>
            <a:r>
              <a:rPr lang="he-IL" smtClean="0"/>
              <a:t>רמה רביעית</a:t>
            </a:r>
          </a:p>
          <a:p>
            <a:pPr lvl="4"/>
            <a:r>
              <a:rPr lang="he-IL" smtClean="0"/>
              <a:t>רמה חמישית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A69999-6F67-4D06-AF2F-1AEEB328493D}" type="datetime8">
              <a:rPr lang="he-IL" smtClean="0"/>
              <a:pPr/>
              <a:t>06 מאי 19</a:t>
            </a:fld>
            <a:endParaRPr lang="he-I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he-I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CA8D9AD5-F248-4919-864A-CFD76CC027D6}" type="slidenum">
              <a:rPr lang="he-IL" smtClean="0"/>
              <a:pPr/>
              <a:t>‹#›</a:t>
            </a:fld>
            <a:endParaRPr lang="he-IL" dirty="0"/>
          </a:p>
        </p:txBody>
      </p:sp>
    </p:spTree>
    <p:extLst>
      <p:ext uri="{BB962C8B-B14F-4D97-AF65-F5344CB8AC3E}">
        <p14:creationId xmlns:p14="http://schemas.microsoft.com/office/powerpoint/2010/main" val="223131256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7" r:id="rId1"/>
    <p:sldLayoutId id="2147483678" r:id="rId2"/>
    <p:sldLayoutId id="2147483679" r:id="rId3"/>
    <p:sldLayoutId id="2147483680" r:id="rId4"/>
    <p:sldLayoutId id="2147483681" r:id="rId5"/>
    <p:sldLayoutId id="2147483682" r:id="rId6"/>
    <p:sldLayoutId id="2147483683" r:id="rId7"/>
    <p:sldLayoutId id="2147483684" r:id="rId8"/>
    <p:sldLayoutId id="2147483685" r:id="rId9"/>
    <p:sldLayoutId id="2147483686" r:id="rId10"/>
    <p:sldLayoutId id="2147483687" r:id="rId11"/>
    <p:sldLayoutId id="2147483688" r:id="rId12"/>
    <p:sldLayoutId id="2147483689" r:id="rId13"/>
    <p:sldLayoutId id="2147483690" r:id="rId14"/>
    <p:sldLayoutId id="2147483691" r:id="rId15"/>
    <p:sldLayoutId id="2147483692" r:id="rId16"/>
  </p:sldLayoutIdLst>
  <p:transition spd="med">
    <p:fade/>
  </p:transition>
  <p:timing>
    <p:tnLst>
      <p:par>
        <p:cTn id="1" dur="indefinite" restart="never" nodeType="tmRoot"/>
      </p:par>
    </p:tnLst>
  </p:timing>
  <p:txStyles>
    <p:titleStyle>
      <a:lvl1pPr algn="l" defTabSz="457200" rtl="1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rtl="1" eaLnBrk="1" hangingPunct="1">
        <a:defRPr>
          <a:solidFill>
            <a:schemeClr val="tx2"/>
          </a:solidFill>
        </a:defRPr>
      </a:lvl2pPr>
      <a:lvl3pPr rtl="1" eaLnBrk="1" hangingPunct="1">
        <a:defRPr>
          <a:solidFill>
            <a:schemeClr val="tx2"/>
          </a:solidFill>
        </a:defRPr>
      </a:lvl3pPr>
      <a:lvl4pPr rtl="1" eaLnBrk="1" hangingPunct="1">
        <a:defRPr>
          <a:solidFill>
            <a:schemeClr val="tx2"/>
          </a:solidFill>
        </a:defRPr>
      </a:lvl4pPr>
      <a:lvl5pPr rtl="1" eaLnBrk="1" hangingPunct="1">
        <a:defRPr>
          <a:solidFill>
            <a:schemeClr val="tx2"/>
          </a:solidFill>
        </a:defRPr>
      </a:lvl5pPr>
      <a:lvl6pPr rtl="1" eaLnBrk="1" hangingPunct="1">
        <a:defRPr>
          <a:solidFill>
            <a:schemeClr val="tx2"/>
          </a:solidFill>
        </a:defRPr>
      </a:lvl6pPr>
      <a:lvl7pPr rtl="1" eaLnBrk="1" hangingPunct="1">
        <a:defRPr>
          <a:solidFill>
            <a:schemeClr val="tx2"/>
          </a:solidFill>
        </a:defRPr>
      </a:lvl7pPr>
      <a:lvl8pPr rtl="1" eaLnBrk="1" hangingPunct="1">
        <a:defRPr>
          <a:solidFill>
            <a:schemeClr val="tx2"/>
          </a:solidFill>
        </a:defRPr>
      </a:lvl8pPr>
      <a:lvl9pPr rtl="1" eaLnBrk="1" hangingPunct="1">
        <a:defRPr>
          <a:solidFill>
            <a:schemeClr val="tx2"/>
          </a:solidFill>
        </a:defRPr>
      </a:lvl9pPr>
    </p:titleStyle>
    <p:bodyStyle>
      <a:lvl1pPr marL="342900" indent="-3429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r" defTabSz="457200" rtl="1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defTabSz="457200" rtl="1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jp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jpg"/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כותרת 4"/>
          <p:cNvSpPr txBox="1">
            <a:spLocks/>
          </p:cNvSpPr>
          <p:nvPr/>
        </p:nvSpPr>
        <p:spPr>
          <a:xfrm>
            <a:off x="3575720" y="6085"/>
            <a:ext cx="5616624" cy="61460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סיור 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2" name="כותרת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he-IL" dirty="0"/>
          </a:p>
        </p:txBody>
      </p:sp>
      <p:sp>
        <p:nvSpPr>
          <p:cNvPr id="3" name="מציין מיקום טקסט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he-IL" dirty="0"/>
          </a:p>
        </p:txBody>
      </p:sp>
      <p:graphicFrame>
        <p:nvGraphicFramePr>
          <p:cNvPr id="7" name="טבלה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4220176063"/>
              </p:ext>
            </p:extLst>
          </p:nvPr>
        </p:nvGraphicFramePr>
        <p:xfrm>
          <a:off x="191345" y="620687"/>
          <a:ext cx="12006119" cy="6162560"/>
        </p:xfrm>
        <a:graphic>
          <a:graphicData uri="http://schemas.openxmlformats.org/drawingml/2006/table">
            <a:tbl>
              <a:tblPr firstRow="1" firstCol="1" bandRow="1">
                <a:tableStyleId>{793D81CF-94F2-401A-BA57-92F5A7B2D0C5}</a:tableStyleId>
              </a:tblPr>
              <a:tblGrid>
                <a:gridCol w="2497687">
                  <a:extLst>
                    <a:ext uri="{9D8B030D-6E8A-4147-A177-3AD203B41FA5}">
                      <a16:colId xmlns:a16="http://schemas.microsoft.com/office/drawing/2014/main" val="2006921609"/>
                    </a:ext>
                  </a:extLst>
                </a:gridCol>
                <a:gridCol w="2537209">
                  <a:extLst>
                    <a:ext uri="{9D8B030D-6E8A-4147-A177-3AD203B41FA5}">
                      <a16:colId xmlns:a16="http://schemas.microsoft.com/office/drawing/2014/main" val="3168005034"/>
                    </a:ext>
                  </a:extLst>
                </a:gridCol>
                <a:gridCol w="2373977">
                  <a:extLst>
                    <a:ext uri="{9D8B030D-6E8A-4147-A177-3AD203B41FA5}">
                      <a16:colId xmlns:a16="http://schemas.microsoft.com/office/drawing/2014/main" val="329664948"/>
                    </a:ext>
                  </a:extLst>
                </a:gridCol>
                <a:gridCol w="2537209">
                  <a:extLst>
                    <a:ext uri="{9D8B030D-6E8A-4147-A177-3AD203B41FA5}">
                      <a16:colId xmlns:a16="http://schemas.microsoft.com/office/drawing/2014/main" val="4058724446"/>
                    </a:ext>
                  </a:extLst>
                </a:gridCol>
                <a:gridCol w="2060037">
                  <a:extLst>
                    <a:ext uri="{9D8B030D-6E8A-4147-A177-3AD203B41FA5}">
                      <a16:colId xmlns:a16="http://schemas.microsoft.com/office/drawing/2014/main" val="1064955416"/>
                    </a:ext>
                  </a:extLst>
                </a:gridCol>
              </a:tblGrid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ה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ד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ג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ב</a:t>
                      </a:r>
                      <a:r>
                        <a:rPr lang="ar-SA" sz="1200" b="1" dirty="0">
                          <a:effectLst/>
                          <a:latin typeface="David" panose="020E0502060401010101" pitchFamily="34" charset="-79"/>
                        </a:rPr>
                        <a:t>'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13/05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יום א</a:t>
                      </a:r>
                      <a:r>
                        <a:rPr lang="ar-SA" sz="1200" b="1">
                          <a:effectLst/>
                          <a:latin typeface="David" panose="020E0502060401010101" pitchFamily="34" charset="-79"/>
                        </a:rPr>
                        <a:t>'</a:t>
                      </a: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12/05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227139503"/>
                  </a:ext>
                </a:extLst>
              </a:tr>
              <a:tr h="710970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פארק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הניצחון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מוזיאון המלחמה הפטריוטית הגדולה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נסיעה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יחסי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המעצמות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שגריר ישראל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ברוסיה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טיסת "חלוצים" מוצ"ש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565073729"/>
                  </a:ext>
                </a:extLst>
              </a:tr>
              <a:tr h="636217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l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ביקור באקדמיה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הצבאית</a:t>
                      </a: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(מדי ייצוג)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פנים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חוץ וביטחון רוסיה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נחיתה ב- 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DME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LY </a:t>
                      </a:r>
                      <a:r>
                        <a:rPr lang="ru-RU" sz="1200" b="1" dirty="0">
                          <a:effectLst/>
                          <a:cs typeface="David" panose="020E0502060401010101" pitchFamily="34" charset="-79"/>
                        </a:rPr>
                        <a:t>611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788489965"/>
                  </a:ext>
                </a:extLst>
              </a:tr>
              <a:tr h="47398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רוסיה במזה"ת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המצב כלכלי והשפעתו על מדיניות הפנים</a:t>
                      </a:r>
                      <a:endParaRPr lang="en-US" sz="1200" b="1" dirty="0" smtClean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+ התארגנות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989087769"/>
                  </a:ext>
                </a:extLst>
              </a:tr>
              <a:tr h="236990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 למשרד החוץ + א.צ.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36234708"/>
                  </a:ext>
                </a:extLst>
              </a:tr>
              <a:tr h="160532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א.צ.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69671067"/>
                  </a:ext>
                </a:extLst>
              </a:tr>
              <a:tr h="76458"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 מסכמת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 מסעדת ירושלים)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א.צ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- מזה"ת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סגן שר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החוץ -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מיכאל </a:t>
                      </a:r>
                      <a:r>
                        <a:rPr lang="he-IL" sz="1200" b="1" dirty="0" err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בוגדנוב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marL="228600"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תכנון מדיניות החוץ 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23909213"/>
                  </a:ext>
                </a:extLst>
              </a:tr>
              <a:tr h="3108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נספח ההגנה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949142014"/>
                  </a:ext>
                </a:extLst>
              </a:tr>
              <a:tr h="36643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4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מודרך בקרמלין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796384649"/>
                  </a:ext>
                </a:extLst>
              </a:tr>
              <a:tr h="626011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לרכבת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baseline="0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סופ"ש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סט פטרסבורג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38268069"/>
                  </a:ext>
                </a:extLst>
              </a:tr>
              <a:tr h="31084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אסטרטגיה ובטחון לאומי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זמן 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חופשי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הכרות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מרכז מוסקבה / מתחם הקרמלין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326190532"/>
                  </a:ext>
                </a:extLst>
              </a:tr>
              <a:tr h="442895"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ׁזמן חופשי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623626074"/>
                  </a:ext>
                </a:extLst>
              </a:tr>
              <a:tr h="71097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א.ע. + נסיעה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1">
                        <a:lumMod val="85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א.ע.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+ התארגנות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891713807"/>
                  </a:ext>
                </a:extLst>
              </a:tr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</a:t>
                      </a:r>
                      <a:r>
                        <a:rPr lang="he-IL" sz="1200" b="1" dirty="0" err="1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לשד"ת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קבלת פנים עצמאות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שגרירות ישראל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במוסקבה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(מדי ייצוג)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FF00"/>
                    </a:solidFill>
                  </a:tcPr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</a:t>
                      </a: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לילה במוסקבה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349912693"/>
                  </a:ext>
                </a:extLst>
              </a:tr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noFill/>
                  </a:tcPr>
                </a:tc>
                <a:tc rowSpan="3">
                  <a:txBody>
                    <a:bodyPr/>
                    <a:lstStyle/>
                    <a:p>
                      <a:pPr algn="ctr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</a:t>
                      </a:r>
                      <a:r>
                        <a:rPr lang="he-IL" sz="1200" b="1" baseline="0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תרבות 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2D05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978554665"/>
                  </a:ext>
                </a:extLst>
              </a:tr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row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 חופשי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261003823"/>
                  </a:ext>
                </a:extLst>
              </a:tr>
              <a:tr h="473980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המראה </a:t>
                      </a:r>
                      <a:r>
                        <a:rPr lang="en-US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DME</a:t>
                      </a:r>
                      <a:r>
                        <a:rPr lang="he-IL" sz="1200" b="1" dirty="0" smtClean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F0000"/>
                    </a:solidFill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139903106"/>
                  </a:ext>
                </a:extLst>
              </a:tr>
              <a:tr h="236990"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200" b="1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 anchor="ctr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en-US" sz="1200" b="1" dirty="0">
                          <a:effectLst/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 </a:t>
                      </a:r>
                      <a:endParaRPr lang="en-US" sz="1200" b="1" dirty="0"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32082" marR="32082" marT="0" marB="0">
                    <a:lnL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5715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379831935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08252188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115866423"/>
              </p:ext>
            </p:extLst>
          </p:nvPr>
        </p:nvGraphicFramePr>
        <p:xfrm>
          <a:off x="108856" y="1413792"/>
          <a:ext cx="8083732" cy="5438207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2020933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2020933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2020933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2020933">
                  <a:extLst>
                    <a:ext uri="{9D8B030D-6E8A-4147-A177-3AD203B41FA5}">
                      <a16:colId xmlns:a16="http://schemas.microsoft.com/office/drawing/2014/main" val="2793423482"/>
                    </a:ext>
                  </a:extLst>
                </a:gridCol>
              </a:tblGrid>
              <a:tr h="5030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דובר</a:t>
                      </a:r>
                      <a:endParaRPr lang="he-IL" sz="16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מקום</a:t>
                      </a:r>
                      <a:endParaRPr lang="he-IL" sz="16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20:40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טיסה</a:t>
                      </a:r>
                      <a:r>
                        <a:rPr lang="he-IL" sz="16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"החלוצים"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411429432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02:30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</a:t>
                      </a:r>
                      <a:r>
                        <a:rPr lang="he-IL" sz="16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נתב"ג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78638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05:50-10:05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טיסה 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LY611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שד"ת</a:t>
                      </a:r>
                      <a:r>
                        <a:rPr lang="he-IL" sz="16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600" b="1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דומודדובו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576064">
                <a:tc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6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למלון </a:t>
                      </a:r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+א.צ.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Ararat Park  Hyatt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0522932"/>
                  </a:ext>
                </a:extLst>
              </a:tr>
              <a:tr h="727807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14:00-16:00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ישראל - רוסיה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נספח – אל"מ גרמן (עברית)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57996"/>
                  </a:ext>
                </a:extLst>
              </a:tr>
              <a:tr h="727807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16:00-20:00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סיור היכרות והדרכה מוסקבה- </a:t>
                      </a:r>
                      <a:r>
                        <a:rPr lang="he-IL" sz="16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אניה</a:t>
                      </a:r>
                      <a:endParaRPr lang="en-US" sz="16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</a:t>
                      </a:r>
                      <a:r>
                        <a:rPr lang="en-US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</a:t>
                      </a:r>
                      <a:r>
                        <a:rPr lang="he-IL" sz="16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ניה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מרכז מוסקבה / מתחם הקרמלין</a:t>
                      </a:r>
                      <a:endParaRPr lang="en-US" sz="16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6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(גשר הפטריארך, גני אלכסנדר, מתחם הקרמלין, כיכר אדומה)</a:t>
                      </a:r>
                      <a:endParaRPr lang="he-IL" sz="16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638677863"/>
                  </a:ext>
                </a:extLst>
              </a:tr>
              <a:tr h="727807">
                <a:tc>
                  <a:txBody>
                    <a:bodyPr/>
                    <a:lstStyle/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23:00 – 20:00</a:t>
                      </a:r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endParaRPr lang="he-IL" sz="16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ערב חופשי </a:t>
                      </a:r>
                    </a:p>
                    <a:p>
                      <a:pPr algn="ctr" rtl="1"/>
                      <a:r>
                        <a:rPr lang="he-IL" sz="16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(ארוחת ערב עצמאית)</a:t>
                      </a:r>
                    </a:p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6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4602367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776729" y="986453"/>
            <a:ext cx="9784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כחול – </a:t>
            </a:r>
            <a:r>
              <a:rPr lang="he-IL" b="1" dirty="0" err="1" smtClean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חוייתי</a:t>
            </a:r>
            <a:r>
              <a:rPr lang="he-IL" b="1" dirty="0" smtClean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אדום - בטחוני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כתום – חברתי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צהוב – כלכלי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ירוק – מדיני  </a:t>
            </a:r>
          </a:p>
        </p:txBody>
      </p:sp>
      <p:sp>
        <p:nvSpPr>
          <p:cNvPr id="8" name="כותרת 4"/>
          <p:cNvSpPr txBox="1">
            <a:spLocks/>
          </p:cNvSpPr>
          <p:nvPr/>
        </p:nvSpPr>
        <p:spPr>
          <a:xfrm>
            <a:off x="2783632" y="151613"/>
            <a:ext cx="7770275" cy="7768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פרטני סיור – יום א' 12/5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88" y="1413792"/>
            <a:ext cx="3999412" cy="1871192"/>
          </a:xfrm>
          <a:prstGeom prst="rect">
            <a:avLst/>
          </a:prstGeom>
        </p:spPr>
      </p:pic>
      <p:pic>
        <p:nvPicPr>
          <p:cNvPr id="9" name="תמונה 8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89" y="3207091"/>
            <a:ext cx="4064000" cy="2158548"/>
          </a:xfrm>
          <a:prstGeom prst="rect">
            <a:avLst/>
          </a:prstGeom>
        </p:spPr>
      </p:pic>
      <p:pic>
        <p:nvPicPr>
          <p:cNvPr id="7" name="תמונה 6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192588" y="4559300"/>
            <a:ext cx="4064000" cy="22987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26403319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765622010"/>
              </p:ext>
            </p:extLst>
          </p:nvPr>
        </p:nvGraphicFramePr>
        <p:xfrm>
          <a:off x="191344" y="1355785"/>
          <a:ext cx="11891800" cy="5521324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59598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3739884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3706646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1492836">
                  <a:extLst>
                    <a:ext uri="{9D8B030D-6E8A-4147-A177-3AD203B41FA5}">
                      <a16:colId xmlns:a16="http://schemas.microsoft.com/office/drawing/2014/main" val="1311893671"/>
                    </a:ext>
                  </a:extLst>
                </a:gridCol>
                <a:gridCol w="1492836">
                  <a:extLst>
                    <a:ext uri="{9D8B030D-6E8A-4147-A177-3AD203B41FA5}">
                      <a16:colId xmlns:a16="http://schemas.microsoft.com/office/drawing/2014/main" val="1164339526"/>
                    </a:ext>
                  </a:extLst>
                </a:gridCol>
              </a:tblGrid>
              <a:tr h="5030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דובר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מקום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תשורה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49005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8:00-9:00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ארוחת בוקר בנוכחות השגריר- מר גרי קורן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חדר אוכל מלון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מסעדת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PLAZMA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קומה 10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9:00-10:00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יחסים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בילאטרלים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dirty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רוסיה 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-ישראל</a:t>
                      </a:r>
                      <a:endParaRPr lang="en-US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שגריר ישראל ברוסיה, מר גרי קורן (עברית)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4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 – </a:t>
                      </a:r>
                    </a:p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חליפה</a:t>
                      </a:r>
                      <a:endParaRPr lang="en-US" sz="14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אולם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SCHEPKIN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, 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שפשק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164829117"/>
                  </a:ext>
                </a:extLst>
              </a:tr>
              <a:tr h="131781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10:00-10:45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מדיניות חוץ ובטחון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FF000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 דמיטרי </a:t>
                      </a:r>
                      <a:r>
                        <a:rPr lang="he-IL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טריינין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</a:p>
                    <a:p>
                      <a:pPr algn="ctr" rtl="1"/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חוקר אקדמי, קולונל</a:t>
                      </a:r>
                      <a:r>
                        <a:rPr lang="he-IL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לשעבר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(אנגלית)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3263466428"/>
                  </a:ext>
                </a:extLst>
              </a:tr>
              <a:tr h="173020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EROS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22693134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המצב הכלכלי ברוסיה והשפעותיו על </a:t>
                      </a:r>
                      <a:r>
                        <a:rPr lang="he-I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מדיניות הפנים</a:t>
                      </a:r>
                      <a:endParaRPr lang="en-US" sz="1400" b="1" dirty="0">
                        <a:effectLst/>
                        <a:latin typeface="Calibri" panose="020F0502020204030204" pitchFamily="34" charset="0"/>
                        <a:ea typeface="Calibri" panose="020F0502020204030204" pitchFamily="34" charset="0"/>
                        <a:cs typeface="Arial" panose="020B0604020202020204" pitchFamily="34" charset="0"/>
                      </a:endParaRPr>
                    </a:p>
                  </a:txBody>
                  <a:tcPr marL="114300" marR="114300" marT="0" marB="0" anchor="ctr">
                    <a:solidFill>
                      <a:srgbClr val="FFFF00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100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איבגני</a:t>
                      </a:r>
                      <a:r>
                        <a:rPr lang="he-IL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dirty="0" err="1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גוטמאכר</a:t>
                      </a:r>
                      <a:r>
                        <a:rPr lang="en-US" sz="1400" b="1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smtClean="0">
                          <a:effectLst/>
                          <a:latin typeface="Calibri" panose="020F0502020204030204" pitchFamily="34" charset="0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                                                יו"ר מכון מחקר כלכלה עולמית (אנגלית)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אייל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ארגוב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81757062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מחוץ לאולם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SCHEPKIN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0194258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11:45-12:30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5799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13:00-14:00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רוסיה – מזה"ת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סגן שר החוץ לענייני מזה"ת ואפריקה ושליח הנשיא  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לאזור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-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מיכאל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בוגדנוב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(רוסית)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משרד החוץ – </a:t>
                      </a:r>
                    </a:p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חליפה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חן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2374774"/>
                  </a:ext>
                </a:extLst>
              </a:tr>
              <a:tr h="0"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14:15-15:00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תכנון מדיניות החוץ הרוסית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 row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אנדריי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דרובינין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,                                                                 סגן </a:t>
                      </a: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ראש המחלקת לתכנון מדיני 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(אנגלית)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924753749"/>
                  </a:ext>
                </a:extLst>
              </a:tr>
              <a:tr h="539449"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מאיה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544635140"/>
                  </a:ext>
                </a:extLst>
              </a:tr>
              <a:tr h="46799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15:00-21:00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זמן חופשי – ארוחת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ערב עצמאית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129496715"/>
                  </a:ext>
                </a:extLst>
              </a:tr>
              <a:tr h="727807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21:00-23:00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סיור לילה במוסקבה (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אניה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יציאה מהמלון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60236719"/>
                  </a:ext>
                </a:extLst>
              </a:tr>
            </a:tbl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1487488" y="986453"/>
            <a:ext cx="9784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כחול – </a:t>
            </a:r>
            <a:r>
              <a:rPr lang="he-IL" b="1" dirty="0" err="1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חוייתי</a:t>
            </a:r>
            <a:r>
              <a:rPr lang="he-IL" b="1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אדום - בטחוני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כתום – חברתי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צהוב – כלכלי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 smtClean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ירוק – מדיני  </a:t>
            </a:r>
            <a:endParaRPr lang="he-IL" b="1" dirty="0">
              <a:solidFill>
                <a:srgbClr val="00B050"/>
              </a:solidFill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sp>
        <p:nvSpPr>
          <p:cNvPr id="8" name="כותרת 4"/>
          <p:cNvSpPr txBox="1">
            <a:spLocks/>
          </p:cNvSpPr>
          <p:nvPr/>
        </p:nvSpPr>
        <p:spPr>
          <a:xfrm>
            <a:off x="2783632" y="151613"/>
            <a:ext cx="7770275" cy="7768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פרטני סיור – יום ב' 13/5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6" name="Picture 2" descr="×ª××× × ×§×©××¨×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15680" y="5733256"/>
            <a:ext cx="3672408" cy="115985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27226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00846473"/>
              </p:ext>
            </p:extLst>
          </p:nvPr>
        </p:nvGraphicFramePr>
        <p:xfrm>
          <a:off x="47328" y="692697"/>
          <a:ext cx="12109513" cy="6165302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486320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3808353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3774506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1520167">
                  <a:extLst>
                    <a:ext uri="{9D8B030D-6E8A-4147-A177-3AD203B41FA5}">
                      <a16:colId xmlns:a16="http://schemas.microsoft.com/office/drawing/2014/main" val="1311893671"/>
                    </a:ext>
                  </a:extLst>
                </a:gridCol>
                <a:gridCol w="1520167">
                  <a:extLst>
                    <a:ext uri="{9D8B030D-6E8A-4147-A177-3AD203B41FA5}">
                      <a16:colId xmlns:a16="http://schemas.microsoft.com/office/drawing/2014/main" val="4223538749"/>
                    </a:ext>
                  </a:extLst>
                </a:gridCol>
              </a:tblGrid>
              <a:tr h="46321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דובר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מקום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תשורה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41536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8:00-9:00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ארוחת בוקר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 – מסעדת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PARK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535255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9:00-9:45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יחסי המעצמות</a:t>
                      </a:r>
                      <a:endParaRPr lang="en-US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אנדריי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קורטונוב</a:t>
                      </a:r>
                      <a:endParaRPr lang="he-IL" sz="1400" b="1" kern="1200" dirty="0" smtClean="0">
                        <a:solidFill>
                          <a:schemeClr val="dk1"/>
                        </a:solidFill>
                        <a:effectLst/>
                        <a:latin typeface="David" panose="020E0502060401010101" pitchFamily="34" charset="-79"/>
                        <a:ea typeface="+mn-ea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מנכ"ל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INSS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רוסיה (אנגלית)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</a:t>
                      </a:r>
                    </a:p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חליפה</a:t>
                      </a:r>
                    </a:p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אולם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SCHEPKIN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, 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חנונה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2330821"/>
                  </a:ext>
                </a:extLst>
              </a:tr>
              <a:tr h="469152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10:00-10:45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 פנים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אנדריי</a:t>
                      </a: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dirty="0" err="1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קלסניקוב</a:t>
                      </a:r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(אנגלית)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RAJU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72055308"/>
                  </a:ext>
                </a:extLst>
              </a:tr>
              <a:tr h="50691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מדיניות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רוסיה במזרח התיכון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B05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מר יורי </a:t>
                      </a:r>
                      <a:r>
                        <a:rPr lang="he-IL" sz="1400" b="1" kern="1200" dirty="0" err="1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בארמין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,</a:t>
                      </a:r>
                      <a:r>
                        <a:rPr lang="he-IL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                                                                                     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חוקר</a:t>
                      </a:r>
                      <a:r>
                        <a:rPr lang="he-IL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ופרשן אסטרטגיית</a:t>
                      </a:r>
                      <a:r>
                        <a:rPr lang="he-IL" sz="1400" b="1" kern="1200" baseline="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רוסיה במזה"ת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(אנגלית)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 v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ואך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051579309"/>
                  </a:ext>
                </a:extLst>
              </a:tr>
              <a:tr h="34111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11:45-12:30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צהריים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מחוץ לאולם </a:t>
                      </a:r>
                      <a:r>
                        <a:rPr lang="en-US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SCHEPKIN</a:t>
                      </a:r>
                      <a:r>
                        <a:rPr lang="he-IL" sz="1400" b="1" kern="1200" dirty="0" smtClean="0">
                          <a:solidFill>
                            <a:schemeClr val="dk1"/>
                          </a:solidFill>
                          <a:effectLst/>
                          <a:latin typeface="David" panose="020E0502060401010101" pitchFamily="34" charset="-79"/>
                          <a:ea typeface="+mn-ea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95198915"/>
                  </a:ext>
                </a:extLst>
              </a:tr>
              <a:tr h="31485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הליכה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ברגל לקרמלין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57996"/>
                  </a:ext>
                </a:extLst>
              </a:tr>
              <a:tr h="100557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13:00-16:00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סיור מודרך בקרמלין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(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אניה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)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קרמלין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</a:t>
                      </a:r>
                    </a:p>
                    <a:p>
                      <a:pPr algn="ctr" rtl="1"/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חליפה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605295655"/>
                  </a:ext>
                </a:extLst>
              </a:tr>
              <a:tr h="36667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16:00-18:15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חזרה למלון + התארגנות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734788480"/>
                  </a:ext>
                </a:extLst>
              </a:tr>
              <a:tr h="36667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18:15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44776465"/>
                  </a:ext>
                </a:extLst>
              </a:tr>
              <a:tr h="101383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19:00-22:00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20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              קבלת פנים שגרירות ישראל ליום העצמאות  (מדי</a:t>
                      </a:r>
                      <a:r>
                        <a:rPr lang="he-IL" sz="20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ייצוג)</a:t>
                      </a:r>
                      <a:endParaRPr lang="he-IL" sz="20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en-US" sz="1400" b="1" dirty="0"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THE STANISLAVSKY AND NEMIROVICH DANCHENKO MOOSCOW ACADEMIC MIUSIC THEATRE</a:t>
                      </a:r>
                    </a:p>
                  </a:txBody>
                  <a:tcPr marL="114300" marR="114300" marT="0" marB="0"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667031127"/>
                  </a:ext>
                </a:extLst>
              </a:tr>
              <a:tr h="36667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22:00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למלון (למעוניינים)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25448020"/>
                  </a:ext>
                </a:extLst>
              </a:tr>
            </a:tbl>
          </a:graphicData>
        </a:graphic>
      </p:graphicFrame>
      <p:sp>
        <p:nvSpPr>
          <p:cNvPr id="8" name="כותרת 4"/>
          <p:cNvSpPr txBox="1">
            <a:spLocks/>
          </p:cNvSpPr>
          <p:nvPr/>
        </p:nvSpPr>
        <p:spPr>
          <a:xfrm>
            <a:off x="2783632" y="44624"/>
            <a:ext cx="7770275" cy="648072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פרטני סיור – יום ג' 14/5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74657" y="3789040"/>
            <a:ext cx="2388224" cy="1728192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783632" y="3789040"/>
            <a:ext cx="2691025" cy="172819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03672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903514974"/>
              </p:ext>
            </p:extLst>
          </p:nvPr>
        </p:nvGraphicFramePr>
        <p:xfrm>
          <a:off x="119337" y="908720"/>
          <a:ext cx="9865095" cy="6055585"/>
        </p:xfrm>
        <a:graphic>
          <a:graphicData uri="http://schemas.openxmlformats.org/drawingml/2006/table">
            <a:tbl>
              <a:tblPr rtl="1" firstRow="1" bandRow="1">
                <a:tableStyleId>{5C22544A-7EE6-4342-B048-85BDC9FD1C3A}</a:tableStyleId>
              </a:tblPr>
              <a:tblGrid>
                <a:gridCol w="1210840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904139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2198361">
                  <a:extLst>
                    <a:ext uri="{9D8B030D-6E8A-4147-A177-3AD203B41FA5}">
                      <a16:colId xmlns:a16="http://schemas.microsoft.com/office/drawing/2014/main" val="1536959618"/>
                    </a:ext>
                  </a:extLst>
                </a:gridCol>
                <a:gridCol w="3074927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1238414">
                  <a:extLst>
                    <a:ext uri="{9D8B030D-6E8A-4147-A177-3AD203B41FA5}">
                      <a16:colId xmlns:a16="http://schemas.microsoft.com/office/drawing/2014/main" val="1311893671"/>
                    </a:ext>
                  </a:extLst>
                </a:gridCol>
                <a:gridCol w="1238414">
                  <a:extLst>
                    <a:ext uri="{9D8B030D-6E8A-4147-A177-3AD203B41FA5}">
                      <a16:colId xmlns:a16="http://schemas.microsoft.com/office/drawing/2014/main" val="4096855044"/>
                    </a:ext>
                  </a:extLst>
                </a:gridCol>
              </a:tblGrid>
              <a:tr h="50304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</a:t>
                      </a: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דובר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מקום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תשורה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8:00-9:00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ארוחת בוקר 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 – מסעדת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PARK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9:00-10:00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נסיעה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7368333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10:00-11:00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ביקור באקדמיה צבאית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he-IL" sz="1400" b="1" dirty="0" smtClean="0"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סיור + צילום משותף</a:t>
                      </a:r>
                      <a:endParaRPr lang="he-IL" sz="1400" b="1" dirty="0"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(רוסית)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rowSpan="5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אקדמיה צבאית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– </a:t>
                      </a:r>
                    </a:p>
                    <a:p>
                      <a:pPr algn="ctr" rtl="1"/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מדי ייצוג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endParaRPr lang="he-IL"/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442002626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11:00-11:45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סקירת צבא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רוסיה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(רוסית)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טישלר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46367755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11:45-12:30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תפיסת הביטחון הלאומי רוסיה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(רוסית)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chemeClr val="bg1">
                        <a:lumMod val="85000"/>
                      </a:schemeClr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שי טייב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72412430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12:30-13:00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לקחי לחימה בסוריה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(רוסית)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איציק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851857931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13:15-14:00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vMerge="1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הרצאת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בטל"מ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ישראל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מר אייל כליף (עברית)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B0F0"/>
                    </a:solidFill>
                  </a:tcPr>
                </a:tc>
                <a:tc v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0888834"/>
                  </a:ext>
                </a:extLst>
              </a:tr>
              <a:tr h="3460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14:00-15:30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נסיעה +התארגנות       (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סנדוויצים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באוטובוס)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410127872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15:30-16:30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אסטרטגיה וביטחון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לאומי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100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מר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חודריונוק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מיכאל (רוסית)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114300" marR="114300" marT="0" marB="0"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 – </a:t>
                      </a:r>
                    </a:p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קוד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נתנס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0075799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16:30-17:30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937881669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17:30-18:30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ארוחת ערב – מסעדת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MAGEN DAVID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(כשר)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668531773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18:30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456576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19:30-21:30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 פולקלור – "טבעת הזהב"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תיאטרון – </a:t>
                      </a:r>
                    </a:p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קוד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71867145"/>
                  </a:ext>
                </a:extLst>
              </a:tr>
              <a:tr h="432048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למלון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39539650"/>
                  </a:ext>
                </a:extLst>
              </a:tr>
            </a:tbl>
          </a:graphicData>
        </a:graphic>
      </p:graphicFrame>
      <p:sp>
        <p:nvSpPr>
          <p:cNvPr id="8" name="כותרת 4"/>
          <p:cNvSpPr txBox="1">
            <a:spLocks/>
          </p:cNvSpPr>
          <p:nvPr/>
        </p:nvSpPr>
        <p:spPr>
          <a:xfrm>
            <a:off x="2783632" y="151613"/>
            <a:ext cx="7770275" cy="613091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0000" lnSpcReduction="100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marR="0" lvl="0" indent="0" algn="ctr" defTabSz="4572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he-IL" sz="3600" b="1" i="0" u="none" strike="noStrike" kern="1200" cap="none" spc="0" normalizeH="0" baseline="0" noProof="0" dirty="0" smtClean="0">
                <a:ln>
                  <a:noFill/>
                </a:ln>
                <a:solidFill>
                  <a:prstClr val="white"/>
                </a:solidFill>
                <a:effectLst/>
                <a:uLnTx/>
                <a:uFillTx/>
                <a:latin typeface="David" panose="020E0502060401010101" pitchFamily="34" charset="-79"/>
                <a:ea typeface="+mn-ea"/>
                <a:cs typeface="David" panose="020E0502060401010101" pitchFamily="34" charset="-79"/>
              </a:rPr>
              <a:t>לו"ז פרטני סיור – יום ד' 15/5</a:t>
            </a:r>
            <a:endParaRPr kumimoji="0" lang="he-IL" sz="3600" b="1" i="0" u="none" strike="noStrike" kern="1200" cap="none" spc="0" normalizeH="0" baseline="0" noProof="0" dirty="0">
              <a:ln>
                <a:noFill/>
              </a:ln>
              <a:solidFill>
                <a:prstClr val="white"/>
              </a:solidFill>
              <a:effectLst/>
              <a:uLnTx/>
              <a:uFillTx/>
              <a:latin typeface="David" panose="020E0502060401010101" pitchFamily="34" charset="-79"/>
              <a:ea typeface="+mn-ea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150" y="5112568"/>
            <a:ext cx="2211850" cy="1844824"/>
          </a:xfrm>
          <a:prstGeom prst="rect">
            <a:avLst/>
          </a:prstGeom>
        </p:spPr>
      </p:pic>
      <p:pic>
        <p:nvPicPr>
          <p:cNvPr id="3" name="תמונה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980151" y="3305454"/>
            <a:ext cx="2236530" cy="185173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04836680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487488" y="836712"/>
            <a:ext cx="9784080" cy="369332"/>
          </a:xfrm>
          <a:prstGeom prst="rect">
            <a:avLst/>
          </a:prstGeom>
          <a:noFill/>
        </p:spPr>
        <p:txBody>
          <a:bodyPr wrap="square" rtlCol="1">
            <a:spAutoFit/>
          </a:bodyPr>
          <a:lstStyle/>
          <a:p>
            <a:pPr algn="ctr"/>
            <a:r>
              <a:rPr lang="he-IL" b="1" dirty="0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כחול – </a:t>
            </a:r>
            <a:r>
              <a:rPr lang="he-IL" b="1" dirty="0" err="1">
                <a:solidFill>
                  <a:srgbClr val="0070C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חוייתי</a:t>
            </a:r>
            <a:r>
              <a:rPr lang="he-IL" b="1" dirty="0">
                <a:solidFill>
                  <a:schemeClr val="accent5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0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אדום - בטחוני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C0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כתום – חברתי</a:t>
            </a:r>
            <a:r>
              <a:rPr lang="he-IL" b="1" dirty="0">
                <a:solidFill>
                  <a:schemeClr val="accent4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FFFF0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צהוב – כלכלי </a:t>
            </a:r>
            <a:r>
              <a:rPr lang="he-IL" b="1" dirty="0">
                <a:latin typeface="David" panose="020E0502060401010101" pitchFamily="34" charset="-79"/>
                <a:cs typeface="David" panose="020E0502060401010101" pitchFamily="34" charset="-79"/>
              </a:rPr>
              <a:t>, </a:t>
            </a:r>
            <a:r>
              <a:rPr lang="he-IL" b="1" dirty="0">
                <a:solidFill>
                  <a:srgbClr val="00B050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ירוק – מדיני </a:t>
            </a:r>
            <a:r>
              <a:rPr lang="he-IL" b="1" dirty="0">
                <a:solidFill>
                  <a:schemeClr val="accent6"/>
                </a:solidFill>
                <a:latin typeface="David" panose="020E0502060401010101" pitchFamily="34" charset="-79"/>
                <a:cs typeface="David" panose="020E0502060401010101" pitchFamily="34" charset="-79"/>
              </a:rPr>
              <a:t> </a:t>
            </a:r>
          </a:p>
        </p:txBody>
      </p:sp>
      <p:sp>
        <p:nvSpPr>
          <p:cNvPr id="8" name="כותרת 4"/>
          <p:cNvSpPr txBox="1">
            <a:spLocks/>
          </p:cNvSpPr>
          <p:nvPr/>
        </p:nvSpPr>
        <p:spPr>
          <a:xfrm>
            <a:off x="2783632" y="44624"/>
            <a:ext cx="7770275" cy="776834"/>
          </a:xfrm>
          <a:prstGeom prst="round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vert="horz" lIns="91440" tIns="45720" rIns="91440" bIns="45720" rtlCol="1" anchor="ctr">
            <a:normAutofit fontScale="97500"/>
          </a:bodyPr>
          <a:lstStyle>
            <a:lvl1pPr algn="l" defTabSz="457200" rtl="1" eaLnBrk="1" latinLnBrk="0" hangingPunct="1">
              <a:spcBef>
                <a:spcPct val="0"/>
              </a:spcBef>
              <a:buNone/>
              <a:defRPr sz="3600" kern="1200"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1pPr>
            <a:lvl2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 rtl="1" eaLnBrk="1" hangingPunct="1"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he-IL" b="1" dirty="0" smtClean="0">
                <a:latin typeface="David" panose="020E0502060401010101" pitchFamily="34" charset="-79"/>
                <a:cs typeface="David" panose="020E0502060401010101" pitchFamily="34" charset="-79"/>
              </a:rPr>
              <a:t>לו"ז פרטני סיור – יום ה' 16/5</a:t>
            </a:r>
            <a:endParaRPr lang="he-IL" b="1" dirty="0">
              <a:latin typeface="David" panose="020E0502060401010101" pitchFamily="34" charset="-79"/>
              <a:cs typeface="David" panose="020E0502060401010101" pitchFamily="34" charset="-79"/>
            </a:endParaRPr>
          </a:p>
        </p:txBody>
      </p:sp>
      <p:pic>
        <p:nvPicPr>
          <p:cNvPr id="2" name="תמונה 1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8760296" y="1628800"/>
            <a:ext cx="3672408" cy="5229200"/>
          </a:xfrm>
          <a:prstGeom prst="rect">
            <a:avLst/>
          </a:prstGeom>
        </p:spPr>
      </p:pic>
      <p:graphicFrame>
        <p:nvGraphicFramePr>
          <p:cNvPr id="7" name="מציין מיקום תוכן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719205646"/>
              </p:ext>
            </p:extLst>
          </p:nvPr>
        </p:nvGraphicFramePr>
        <p:xfrm>
          <a:off x="191344" y="1202669"/>
          <a:ext cx="8568952" cy="5666246"/>
        </p:xfrm>
        <a:graphic>
          <a:graphicData uri="http://schemas.openxmlformats.org/drawingml/2006/table">
            <a:tbl>
              <a:tblPr rtl="1" firstRow="1" bandRow="1">
                <a:effectLst>
                  <a:reflection blurRad="6350" stA="50000" endA="300" endPos="90000" dist="50800" dir="5400000" sy="-100000" algn="bl" rotWithShape="0"/>
                </a:effectLst>
                <a:tableStyleId>{5C22544A-7EE6-4342-B048-85BDC9FD1C3A}</a:tableStyleId>
              </a:tblPr>
              <a:tblGrid>
                <a:gridCol w="1051752">
                  <a:extLst>
                    <a:ext uri="{9D8B030D-6E8A-4147-A177-3AD203B41FA5}">
                      <a16:colId xmlns:a16="http://schemas.microsoft.com/office/drawing/2014/main" val="231706749"/>
                    </a:ext>
                  </a:extLst>
                </a:gridCol>
                <a:gridCol w="2694873">
                  <a:extLst>
                    <a:ext uri="{9D8B030D-6E8A-4147-A177-3AD203B41FA5}">
                      <a16:colId xmlns:a16="http://schemas.microsoft.com/office/drawing/2014/main" val="994010326"/>
                    </a:ext>
                  </a:extLst>
                </a:gridCol>
                <a:gridCol w="2541707">
                  <a:extLst>
                    <a:ext uri="{9D8B030D-6E8A-4147-A177-3AD203B41FA5}">
                      <a16:colId xmlns:a16="http://schemas.microsoft.com/office/drawing/2014/main" val="3737182445"/>
                    </a:ext>
                  </a:extLst>
                </a:gridCol>
                <a:gridCol w="129216">
                  <a:extLst>
                    <a:ext uri="{9D8B030D-6E8A-4147-A177-3AD203B41FA5}">
                      <a16:colId xmlns:a16="http://schemas.microsoft.com/office/drawing/2014/main" val="3537340238"/>
                    </a:ext>
                  </a:extLst>
                </a:gridCol>
                <a:gridCol w="1075702">
                  <a:extLst>
                    <a:ext uri="{9D8B030D-6E8A-4147-A177-3AD203B41FA5}">
                      <a16:colId xmlns:a16="http://schemas.microsoft.com/office/drawing/2014/main" val="1311893671"/>
                    </a:ext>
                  </a:extLst>
                </a:gridCol>
                <a:gridCol w="1075702">
                  <a:extLst>
                    <a:ext uri="{9D8B030D-6E8A-4147-A177-3AD203B41FA5}">
                      <a16:colId xmlns:a16="http://schemas.microsoft.com/office/drawing/2014/main" val="578629644"/>
                    </a:ext>
                  </a:extLst>
                </a:gridCol>
              </a:tblGrid>
              <a:tr h="604591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שעה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מופע</a:t>
                      </a: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דובר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מקום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bg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תשורה</a:t>
                      </a:r>
                      <a:endParaRPr lang="he-IL" sz="1400" b="1" dirty="0">
                        <a:solidFill>
                          <a:schemeClr val="bg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25663001"/>
                  </a:ext>
                </a:extLst>
              </a:tr>
              <a:tr h="54162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7:30-8:30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ארוחת בוקר 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+ צ'ק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אווט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מלון – מסעדת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PARK</a:t>
                      </a:r>
                      <a:r>
                        <a:rPr lang="en-US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קומה 2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marL="0" marR="0" lvl="0" indent="0" algn="ctr" defTabSz="457200" rtl="1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50291935"/>
                  </a:ext>
                </a:extLst>
              </a:tr>
              <a:tr h="40376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8:30-9:30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נסיעה</a:t>
                      </a: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377368333"/>
                  </a:ext>
                </a:extLst>
              </a:tr>
              <a:tr h="1152774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9:30-12:30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he-IL" sz="1400" b="1" dirty="0" smtClean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פארק הניצחון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+ 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מוזיאון המלחמה הפטריוטית הגדולה</a:t>
                      </a:r>
                    </a:p>
                    <a:p>
                      <a:pPr algn="ctr" rtl="1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en-US" sz="1400" b="1" dirty="0">
                        <a:solidFill>
                          <a:schemeClr val="tx1"/>
                        </a:solidFill>
                        <a:effectLst/>
                        <a:latin typeface="David" panose="020E0502060401010101" pitchFamily="34" charset="-79"/>
                        <a:ea typeface="Calibri" panose="020F0502020204030204" pitchFamily="34" charset="0"/>
                        <a:cs typeface="David" panose="020E0502060401010101" pitchFamily="34" charset="-79"/>
                      </a:endParaRPr>
                    </a:p>
                  </a:txBody>
                  <a:tcPr marL="68580" marR="68580" marT="0" marB="0" anchor="ctr"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אניה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קוד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מב"ל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466109512"/>
                  </a:ext>
                </a:extLst>
              </a:tr>
              <a:tr h="3409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12:30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888877114"/>
                  </a:ext>
                </a:extLst>
              </a:tr>
              <a:tr h="3409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13:30-14:30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ארוחת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effectLst/>
                          <a:latin typeface="David" panose="020E0502060401010101" pitchFamily="34" charset="-79"/>
                          <a:ea typeface="Calibri" panose="020F0502020204030204" pitchFamily="34" charset="0"/>
                          <a:cs typeface="David" panose="020E0502060401010101" pitchFamily="34" charset="-79"/>
                        </a:rPr>
                        <a:t> צהריים מסכמת – מסעדת ירושלים 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כשר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3019679494"/>
                  </a:ext>
                </a:extLst>
              </a:tr>
              <a:tr h="340939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14:30-15:00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מיניבוס לתחנת רכבת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ל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סט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פטסבורג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2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300872533"/>
                  </a:ext>
                </a:extLst>
              </a:tr>
              <a:tr h="691880">
                <a:tc>
                  <a:txBody>
                    <a:bodyPr/>
                    <a:lstStyle/>
                    <a:p>
                      <a:pPr algn="ctr" rtl="1"/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14:30-17:30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4">
                  <a:txBody>
                    <a:bodyPr/>
                    <a:lstStyle/>
                    <a:p>
                      <a:pPr algn="ctr" rtl="1"/>
                      <a:endParaRPr lang="he-IL" sz="14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זמן</a:t>
                      </a:r>
                      <a:r>
                        <a:rPr lang="he-IL" sz="1400" b="1" baseline="0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חופשי</a:t>
                      </a:r>
                    </a:p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>
                    <a:solidFill>
                      <a:srgbClr val="0070C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541868812"/>
                  </a:ext>
                </a:extLst>
              </a:tr>
              <a:tr h="353956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17:30-19:00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נסיעה </a:t>
                      </a:r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לשד"ת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DME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803048611"/>
                  </a:ext>
                </a:extLst>
              </a:tr>
              <a:tr h="691880"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21:55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gridSpan="3">
                  <a:txBody>
                    <a:bodyPr/>
                    <a:lstStyle/>
                    <a:p>
                      <a:pPr algn="ctr" rtl="1"/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טיסה חזור - </a:t>
                      </a:r>
                      <a:r>
                        <a:rPr lang="en-US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LY614</a:t>
                      </a:r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 hMerge="1">
                  <a:txBody>
                    <a:bodyPr/>
                    <a:lstStyle/>
                    <a:p>
                      <a:pPr rtl="1"/>
                      <a:endParaRPr lang="he-IL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 rtl="1"/>
                      <a:r>
                        <a:rPr lang="he-IL" sz="1400" b="1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שד"ת</a:t>
                      </a:r>
                      <a:r>
                        <a:rPr lang="he-IL" sz="1400" b="1" dirty="0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 </a:t>
                      </a:r>
                      <a:r>
                        <a:rPr lang="he-IL" sz="1400" b="1" baseline="0" dirty="0" err="1" smtClean="0">
                          <a:solidFill>
                            <a:schemeClr val="tx1"/>
                          </a:solidFill>
                          <a:latin typeface="David" panose="020E0502060401010101" pitchFamily="34" charset="-79"/>
                          <a:cs typeface="David" panose="020E0502060401010101" pitchFamily="34" charset="-79"/>
                        </a:rPr>
                        <a:t>דומודדובו</a:t>
                      </a:r>
                      <a:endParaRPr lang="he-IL" sz="1400" b="1" dirty="0" smtClean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 rtl="1"/>
                      <a:endParaRPr lang="he-IL" sz="1400" b="1" dirty="0">
                        <a:solidFill>
                          <a:schemeClr val="tx1"/>
                        </a:solidFill>
                        <a:latin typeface="David" panose="020E0502060401010101" pitchFamily="34" charset="-79"/>
                        <a:cs typeface="David" panose="020E0502060401010101" pitchFamily="34" charset="-79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292245657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833544944"/>
      </p:ext>
    </p:extLst>
  </p:cSld>
  <p:clrMapOvr>
    <a:masterClrMapping/>
  </p:clrMapOvr>
  <p:transition spd="med">
    <p:fade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עשן מתפתל">
  <a:themeElements>
    <a:clrScheme name="עשן מתפתל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עשן מתפתל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עשן מתפתל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ppt/theme/theme2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ערכת נושא של Office">
  <a:themeElements>
    <a:clrScheme name="Banded_Design_Teal">
      <a:dk1>
        <a:srgbClr val="363D3D"/>
      </a:dk1>
      <a:lt1>
        <a:sysClr val="window" lastClr="FFFFFF"/>
      </a:lt1>
      <a:dk2>
        <a:srgbClr val="000000"/>
      </a:dk2>
      <a:lt2>
        <a:srgbClr val="E5E8E8"/>
      </a:lt2>
      <a:accent1>
        <a:srgbClr val="3AAFB2"/>
      </a:accent1>
      <a:accent2>
        <a:srgbClr val="6ABD45"/>
      </a:accent2>
      <a:accent3>
        <a:srgbClr val="EBCA21"/>
      </a:accent3>
      <a:accent4>
        <a:srgbClr val="EB8D21"/>
      </a:accent4>
      <a:accent5>
        <a:srgbClr val="EB5638"/>
      </a:accent5>
      <a:accent6>
        <a:srgbClr val="5172B1"/>
      </a:accent6>
      <a:hlink>
        <a:srgbClr val="3A9CDB"/>
      </a:hlink>
      <a:folHlink>
        <a:srgbClr val="5172B1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楷体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57000"/>
                <a:satMod val="101000"/>
              </a:schemeClr>
            </a:gs>
            <a:gs pos="50000">
              <a:schemeClr val="phClr">
                <a:lumMod val="137000"/>
                <a:satMod val="103000"/>
              </a:schemeClr>
            </a:gs>
            <a:gs pos="100000">
              <a:schemeClr val="phClr">
                <a:lumMod val="115000"/>
                <a:satMod val="109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18000"/>
              </a:schemeClr>
            </a:gs>
            <a:gs pos="50000">
              <a:schemeClr val="phClr">
                <a:satMod val="89000"/>
                <a:lumMod val="91000"/>
              </a:schemeClr>
            </a:gs>
            <a:gs pos="100000">
              <a:schemeClr val="phClr">
                <a:lumMod val="69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</a:ln>
        <a:ln w="127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100000"/>
                <a:satMod val="100000"/>
                <a:shade val="0"/>
              </a:schemeClr>
            </a:gs>
            <a:gs pos="0">
              <a:scrgbClr r="0" g="0" b="0"/>
            </a:gs>
            <a:gs pos="100000">
              <a:schemeClr val="phClr">
                <a:shade val="100000"/>
                <a:sat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3947</TotalTime>
  <Words>760</Words>
  <Application>Microsoft Office PowerPoint</Application>
  <PresentationFormat>Widescreen</PresentationFormat>
  <Paragraphs>283</Paragraphs>
  <Slides>6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4" baseType="lpstr">
      <vt:lpstr>Arial</vt:lpstr>
      <vt:lpstr>Calibri</vt:lpstr>
      <vt:lpstr>Century Gothic</vt:lpstr>
      <vt:lpstr>David</vt:lpstr>
      <vt:lpstr>Gisha</vt:lpstr>
      <vt:lpstr>Tahoma</vt:lpstr>
      <vt:lpstr>Wingdings 3</vt:lpstr>
      <vt:lpstr>עשן מתפתל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סיור מב"ל לדרום</dc:title>
  <dc:creator>USER</dc:creator>
  <cp:lastModifiedBy>u26696</cp:lastModifiedBy>
  <cp:revision>341</cp:revision>
  <cp:lastPrinted>2017-10-15T04:06:39Z</cp:lastPrinted>
  <dcterms:created xsi:type="dcterms:W3CDTF">2017-09-23T04:50:33Z</dcterms:created>
  <dcterms:modified xsi:type="dcterms:W3CDTF">2019-05-06T11:18:09Z</dcterms:modified>
</cp:coreProperties>
</file>