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6" r:id="rId1"/>
  </p:sldMasterIdLst>
  <p:notesMasterIdLst>
    <p:notesMasterId r:id="rId8"/>
  </p:notesMasterIdLst>
  <p:handoutMasterIdLst>
    <p:handoutMasterId r:id="rId9"/>
  </p:handoutMasterIdLst>
  <p:sldIdLst>
    <p:sldId id="353" r:id="rId2"/>
    <p:sldId id="366" r:id="rId3"/>
    <p:sldId id="367" r:id="rId4"/>
    <p:sldId id="362" r:id="rId5"/>
    <p:sldId id="365" r:id="rId6"/>
    <p:sldId id="363" r:id="rId7"/>
  </p:sldIdLst>
  <p:sldSz cx="12192000" cy="6858000"/>
  <p:notesSz cx="6819900" cy="9918700"/>
  <p:defaultTextStyle>
    <a:defPPr algn="r" rtl="1"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3407" autoAdjust="0"/>
  </p:normalViewPr>
  <p:slideViewPr>
    <p:cSldViewPr>
      <p:cViewPr>
        <p:scale>
          <a:sx n="64" d="100"/>
          <a:sy n="64" d="100"/>
        </p:scale>
        <p:origin x="48" y="-150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3408286-191C-4A3F-B1AF-BB78D38479F5}" type="datetime8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06 מאי 19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he-I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544EB51-7437-4ECB-8F53-BD138F55FBF7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noProof="0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5"/>
            <a:ext cx="5455920" cy="334756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he-IL" noProof="0" dirty="0"/>
              <a:t>לחץ כדי לערוך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FB667E1-E601-4AAF-B95C-B25720D70A60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e-IL" smtClean="0"/>
              <a:pPr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48599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e-IL" smtClean="0"/>
              <a:pPr/>
              <a:t>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09458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e-IL" smtClean="0"/>
              <a:pPr/>
              <a:t>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94022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065213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6322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6188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5214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4641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14595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4B962-D926-424B-AC00-FE1E0ECB640D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155010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BC6-D13C-45A2-AF61-CB59F6BA3E10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52191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8764-B9AD-4A05-A31E-84CE4FE50E8B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175657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F28-7E3D-4A0D-8B1D-EAD0E195C731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581263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2186-3A27-43FD-BA50-C25F08521E08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A0ECE5F2-81AA-4605-B028-6FBA391056AF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75234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AA41-A953-4132-9B44-4E0513AEC4FC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709468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4BA-5D86-457F-81D4-527350DD4C7A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504324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2D48FB61-65B6-4A9E-8CC2-7814F08B8B2D}" type="datetime8">
              <a:rPr lang="he-IL" smtClean="0"/>
              <a:pPr algn="l"/>
              <a:t>06 מאי 19</a:t>
            </a:fld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211119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3E8-9A85-485B-94B7-5D103837E152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577366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574E-2143-4A91-B2C8-A980D1F6D781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824421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69999-6F67-4D06-AF2F-1AEEB328493D}" type="datetime8">
              <a:rPr lang="he-IL" smtClean="0"/>
              <a:pPr/>
              <a:t>06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3131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 txBox="1">
            <a:spLocks/>
          </p:cNvSpPr>
          <p:nvPr/>
        </p:nvSpPr>
        <p:spPr>
          <a:xfrm>
            <a:off x="3575720" y="6085"/>
            <a:ext cx="5616624" cy="61460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Tour Schedule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182276"/>
              </p:ext>
            </p:extLst>
          </p:nvPr>
        </p:nvGraphicFramePr>
        <p:xfrm>
          <a:off x="191345" y="620687"/>
          <a:ext cx="12006119" cy="6738206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2497687">
                  <a:extLst>
                    <a:ext uri="{9D8B030D-6E8A-4147-A177-3AD203B41FA5}">
                      <a16:colId xmlns:a16="http://schemas.microsoft.com/office/drawing/2014/main" val="2006921609"/>
                    </a:ext>
                  </a:extLst>
                </a:gridCol>
                <a:gridCol w="2537209">
                  <a:extLst>
                    <a:ext uri="{9D8B030D-6E8A-4147-A177-3AD203B41FA5}">
                      <a16:colId xmlns:a16="http://schemas.microsoft.com/office/drawing/2014/main" val="3168005034"/>
                    </a:ext>
                  </a:extLst>
                </a:gridCol>
                <a:gridCol w="2373977">
                  <a:extLst>
                    <a:ext uri="{9D8B030D-6E8A-4147-A177-3AD203B41FA5}">
                      <a16:colId xmlns:a16="http://schemas.microsoft.com/office/drawing/2014/main" val="329664948"/>
                    </a:ext>
                  </a:extLst>
                </a:gridCol>
                <a:gridCol w="2537209">
                  <a:extLst>
                    <a:ext uri="{9D8B030D-6E8A-4147-A177-3AD203B41FA5}">
                      <a16:colId xmlns:a16="http://schemas.microsoft.com/office/drawing/2014/main" val="4058724446"/>
                    </a:ext>
                  </a:extLst>
                </a:gridCol>
                <a:gridCol w="2060037">
                  <a:extLst>
                    <a:ext uri="{9D8B030D-6E8A-4147-A177-3AD203B41FA5}">
                      <a16:colId xmlns:a16="http://schemas.microsoft.com/office/drawing/2014/main" val="1064955416"/>
                    </a:ext>
                  </a:extLst>
                </a:gridCol>
              </a:tblGrid>
              <a:tr h="2369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David" panose="020E0502060401010101" pitchFamily="34" charset="-79"/>
                        </a:rPr>
                        <a:t>'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139503"/>
                  </a:ext>
                </a:extLst>
              </a:tr>
              <a:tr h="710970">
                <a:tc rowSpan="3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Victory Park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+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 Great Patriotic War Museum (World War II)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Travel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Power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Relations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Ambassador of Israel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 Russia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  <a:r>
                        <a:rPr lang="en-US" sz="12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Halutzim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 flight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Saturday evening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073729"/>
                  </a:ext>
                </a:extLst>
              </a:tr>
              <a:tr h="63621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Military Academy  t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our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Official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uniform)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Internal Policy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Foreign and Security Policy of  Russia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Landing at DME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(LY 611)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489965"/>
                  </a:ext>
                </a:extLst>
              </a:tr>
              <a:tr h="47398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Russian Policy in the Middle East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Internal political situation 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Traveling + getting organized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087769"/>
                  </a:ext>
                </a:extLst>
              </a:tr>
              <a:tr h="236990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Travel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Travel to the Foreign Ministry + lunch</a:t>
                      </a:r>
                      <a:r>
                        <a:rPr lang="en-US" sz="11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1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34708"/>
                  </a:ext>
                </a:extLst>
              </a:tr>
              <a:tr h="16053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671067"/>
                  </a:ext>
                </a:extLst>
              </a:tr>
              <a:tr h="76458">
                <a:tc rowSpan="3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Concluding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lunch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(Jerusalem Restaurant)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Travel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+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Russia - Middle East</a:t>
                      </a:r>
                    </a:p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Deputy Foreign Minister for the Middle East and Africa and the President's envoy to the region,</a:t>
                      </a:r>
                    </a:p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Michael </a:t>
                      </a:r>
                      <a:r>
                        <a:rPr lang="en-US" sz="12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Bogdanov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Foreign Policy Planning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909213"/>
                  </a:ext>
                </a:extLst>
              </a:tr>
              <a:tr h="3108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Defense attaché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142014"/>
                  </a:ext>
                </a:extLst>
              </a:tr>
              <a:tr h="36643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Guided tour of the Kremlin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84649"/>
                  </a:ext>
                </a:extLst>
              </a:tr>
              <a:tr h="626011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Travel to the train -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Weekend St. Petersburg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268069"/>
                  </a:ext>
                </a:extLst>
              </a:tr>
              <a:tr h="3108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Strategy and National security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Free time 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Introductory tour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Central Moscow / Kremlin Complex</a:t>
                      </a:r>
                      <a:endParaRPr lang="he-IL" sz="1200" dirty="0" smtClean="0"/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90532"/>
                  </a:ext>
                </a:extLst>
              </a:tr>
              <a:tr h="442895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Free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Time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626074"/>
                  </a:ext>
                </a:extLst>
              </a:tr>
              <a:tr h="71097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Dinner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+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Travel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Lunch +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getting organized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713807"/>
                  </a:ext>
                </a:extLst>
              </a:tr>
              <a:tr h="2369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Drive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to the airport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Independence Day Reception at the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Embassy of Israel in Moscow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(official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uniform)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Nigh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 t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our in Moscow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912693"/>
                  </a:ext>
                </a:extLst>
              </a:tr>
              <a:tr h="2369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Culture performance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554665"/>
                  </a:ext>
                </a:extLst>
              </a:tr>
              <a:tr h="2369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Free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evening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03823"/>
                  </a:ext>
                </a:extLst>
              </a:tr>
              <a:tr h="473980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DME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Take-off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903106"/>
                  </a:ext>
                </a:extLst>
              </a:tr>
              <a:tr h="2369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31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521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322164"/>
              </p:ext>
            </p:extLst>
          </p:nvPr>
        </p:nvGraphicFramePr>
        <p:xfrm>
          <a:off x="108856" y="1413792"/>
          <a:ext cx="8083732" cy="612752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0933">
                  <a:extLst>
                    <a:ext uri="{9D8B030D-6E8A-4147-A177-3AD203B41FA5}">
                      <a16:colId xmlns:a16="http://schemas.microsoft.com/office/drawing/2014/main" val="231706749"/>
                    </a:ext>
                  </a:extLst>
                </a:gridCol>
                <a:gridCol w="2020933">
                  <a:extLst>
                    <a:ext uri="{9D8B030D-6E8A-4147-A177-3AD203B41FA5}">
                      <a16:colId xmlns:a16="http://schemas.microsoft.com/office/drawing/2014/main" val="994010326"/>
                    </a:ext>
                  </a:extLst>
                </a:gridCol>
                <a:gridCol w="2020933">
                  <a:extLst>
                    <a:ext uri="{9D8B030D-6E8A-4147-A177-3AD203B41FA5}">
                      <a16:colId xmlns:a16="http://schemas.microsoft.com/office/drawing/2014/main" val="3737182445"/>
                    </a:ext>
                  </a:extLst>
                </a:gridCol>
                <a:gridCol w="2020933">
                  <a:extLst>
                    <a:ext uri="{9D8B030D-6E8A-4147-A177-3AD203B41FA5}">
                      <a16:colId xmlns:a16="http://schemas.microsoft.com/office/drawing/2014/main" val="2793423482"/>
                    </a:ext>
                  </a:extLst>
                </a:gridCol>
              </a:tblGrid>
              <a:tr h="727807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</a:t>
                      </a:r>
                      <a:endParaRPr lang="he-IL" sz="16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Activity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6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Speaker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6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Place</a:t>
                      </a:r>
                      <a:endParaRPr lang="he-IL" sz="16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663001"/>
                  </a:ext>
                </a:extLst>
              </a:tr>
              <a:tr h="283661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02:30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Halutzim</a:t>
                      </a: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 flight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8638003"/>
                  </a:ext>
                </a:extLst>
              </a:tr>
              <a:tr h="283661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02:30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INDC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1" baseline="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en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route to Ben-Gurion Airport  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632199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05:50-10:05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flight</a:t>
                      </a:r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LY611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 Domodedovo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Airport 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029193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Travel to the hotel + Lunch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Ararat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Park Hyatt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522932"/>
                  </a:ext>
                </a:extLst>
              </a:tr>
              <a:tr h="727807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13:30-15:00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Israel - Russia relations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Attaché - Colonel German (Hebrew)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757996"/>
                  </a:ext>
                </a:extLst>
              </a:tr>
              <a:tr h="727807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16:00-20:00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A guided tour of Moscow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Anya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Central Moscow / Kremlin Complex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(Patriarch's Bridge, Alexander Gardens, the Kremlin Compound, Red Square)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677863"/>
                  </a:ext>
                </a:extLst>
              </a:tr>
              <a:tr h="727807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23:00 – 20:00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Free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Evening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(independent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dinner)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236719"/>
                  </a:ext>
                </a:extLst>
              </a:tr>
            </a:tbl>
          </a:graphicData>
        </a:graphic>
      </p:graphicFrame>
      <p:sp>
        <p:nvSpPr>
          <p:cNvPr id="8" name="כותרת 4"/>
          <p:cNvSpPr txBox="1">
            <a:spLocks/>
          </p:cNvSpPr>
          <p:nvPr/>
        </p:nvSpPr>
        <p:spPr>
          <a:xfrm>
            <a:off x="2783632" y="151613"/>
            <a:ext cx="7770275" cy="7768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Individual Schedule </a:t>
            </a:r>
            <a:r>
              <a:rPr lang="en-US" sz="3200" b="1" dirty="0">
                <a:latin typeface="David" panose="020E0502060401010101" pitchFamily="34" charset="-79"/>
                <a:cs typeface="David" panose="020E0502060401010101" pitchFamily="34" charset="-79"/>
              </a:rPr>
              <a:t>Tour - Sunday 12/5</a:t>
            </a:r>
            <a:endParaRPr lang="he-IL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588" y="1413792"/>
            <a:ext cx="3999412" cy="1871192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589" y="3207091"/>
            <a:ext cx="4064000" cy="2158548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588" y="4559300"/>
            <a:ext cx="4064000" cy="22987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91544" y="928447"/>
            <a:ext cx="9839797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546906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665399"/>
              </p:ext>
            </p:extLst>
          </p:nvPr>
        </p:nvGraphicFramePr>
        <p:xfrm>
          <a:off x="142481" y="1231567"/>
          <a:ext cx="12072664" cy="694995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94518">
                  <a:extLst>
                    <a:ext uri="{9D8B030D-6E8A-4147-A177-3AD203B41FA5}">
                      <a16:colId xmlns:a16="http://schemas.microsoft.com/office/drawing/2014/main" val="231706749"/>
                    </a:ext>
                  </a:extLst>
                </a:gridCol>
                <a:gridCol w="4341814">
                  <a:extLst>
                    <a:ext uri="{9D8B030D-6E8A-4147-A177-3AD203B41FA5}">
                      <a16:colId xmlns:a16="http://schemas.microsoft.com/office/drawing/2014/main" val="994010326"/>
                    </a:ext>
                  </a:extLst>
                </a:gridCol>
                <a:gridCol w="4303226">
                  <a:extLst>
                    <a:ext uri="{9D8B030D-6E8A-4147-A177-3AD203B41FA5}">
                      <a16:colId xmlns:a16="http://schemas.microsoft.com/office/drawing/2014/main" val="3737182445"/>
                    </a:ext>
                  </a:extLst>
                </a:gridCol>
                <a:gridCol w="866553">
                  <a:extLst>
                    <a:ext uri="{9D8B030D-6E8A-4147-A177-3AD203B41FA5}">
                      <a16:colId xmlns:a16="http://schemas.microsoft.com/office/drawing/2014/main" val="1311893671"/>
                    </a:ext>
                  </a:extLst>
                </a:gridCol>
                <a:gridCol w="866553">
                  <a:extLst>
                    <a:ext uri="{9D8B030D-6E8A-4147-A177-3AD203B41FA5}">
                      <a16:colId xmlns:a16="http://schemas.microsoft.com/office/drawing/2014/main" val="3905794760"/>
                    </a:ext>
                  </a:extLst>
                </a:gridCol>
              </a:tblGrid>
              <a:tr h="460426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Activity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Speaker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Place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Gift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25663001"/>
                  </a:ext>
                </a:extLst>
              </a:tr>
              <a:tr h="95726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8:00-9:00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Breakfast in the presence of the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ambassador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- Mr. Gary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Koren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Dining room PLAZMA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restaurant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10th Floor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0291935"/>
                  </a:ext>
                </a:extLst>
              </a:tr>
              <a:tr h="52495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9:00-10:00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Bilateral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Relations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between Russia and Israel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Ambassador of Israel to Russia, Mr. Gary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Koren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(Hebrew)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 -suit</a:t>
                      </a: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SCHEPKIN Hall, 2nd floor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3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Shafshak</a:t>
                      </a:r>
                      <a:endParaRPr lang="he-IL" sz="13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4829117"/>
                  </a:ext>
                </a:extLst>
              </a:tr>
              <a:tr h="52495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10:00-10:45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Foreign policy and security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Dmitry Training</a:t>
                      </a: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Academic Researcher, Former Colonel (English)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Eros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007662"/>
                  </a:ext>
                </a:extLst>
              </a:tr>
              <a:tr h="52495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 economic situation in Russia and its effects on internal policy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Mr.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Ivgeny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Gutmacher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Chairman, World Economic Research Institute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Eyal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Argov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81757062"/>
                  </a:ext>
                </a:extLst>
              </a:tr>
              <a:tr h="74110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11:00-11:45</a:t>
                      </a:r>
                    </a:p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Outside the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SCHEPKIN hall </a:t>
                      </a: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  <a:r>
                        <a:rPr lang="en-US" sz="1400" b="1" baseline="300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nd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floor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57996"/>
                  </a:ext>
                </a:extLst>
              </a:tr>
              <a:tr h="524952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11:45-12:30</a:t>
                      </a:r>
                    </a:p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route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74154869"/>
                  </a:ext>
                </a:extLst>
              </a:tr>
              <a:tr h="74574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Russia - Middle East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Deputy Foreign Minister for the Middle East and Africa and the President's envoy to the region, Mr. Michael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Bogdanov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(Russian)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Ministry of Foreign Affairs -</a:t>
                      </a: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suit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Chen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2374774"/>
                  </a:ext>
                </a:extLst>
              </a:tr>
              <a:tr h="53834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14:15-15:00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Planning Russian foreign policy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Mr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.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Andrey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Drobinin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,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Deputy Head of the Department of Political Planning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English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753749"/>
                  </a:ext>
                </a:extLst>
              </a:tr>
              <a:tr h="666153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15:00-19:00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Free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time- independent dinner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Maya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29496715"/>
                  </a:ext>
                </a:extLst>
              </a:tr>
              <a:tr h="74110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19:00-23:00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Night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Tour in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Moscow (Anya)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Leaving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the Hotel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60236719"/>
                  </a:ext>
                </a:extLst>
              </a:tr>
            </a:tbl>
          </a:graphicData>
        </a:graphic>
      </p:graphicFrame>
      <p:sp>
        <p:nvSpPr>
          <p:cNvPr id="8" name="כותרת 4"/>
          <p:cNvSpPr txBox="1">
            <a:spLocks/>
          </p:cNvSpPr>
          <p:nvPr/>
        </p:nvSpPr>
        <p:spPr>
          <a:xfrm>
            <a:off x="2783632" y="0"/>
            <a:ext cx="7770275" cy="7768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75000" lnSpcReduction="2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Individual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Schedule Tour - Monday, May 13th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6" name="Picture 2" descr="×ª××× × ×§×©××¨×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6806844"/>
            <a:ext cx="4331285" cy="1374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63552" y="776834"/>
            <a:ext cx="9839797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767986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648289"/>
              </p:ext>
            </p:extLst>
          </p:nvPr>
        </p:nvGraphicFramePr>
        <p:xfrm>
          <a:off x="47328" y="692697"/>
          <a:ext cx="12109513" cy="656352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6320">
                  <a:extLst>
                    <a:ext uri="{9D8B030D-6E8A-4147-A177-3AD203B41FA5}">
                      <a16:colId xmlns:a16="http://schemas.microsoft.com/office/drawing/2014/main" val="231706749"/>
                    </a:ext>
                  </a:extLst>
                </a:gridCol>
                <a:gridCol w="3808353">
                  <a:extLst>
                    <a:ext uri="{9D8B030D-6E8A-4147-A177-3AD203B41FA5}">
                      <a16:colId xmlns:a16="http://schemas.microsoft.com/office/drawing/2014/main" val="994010326"/>
                    </a:ext>
                  </a:extLst>
                </a:gridCol>
                <a:gridCol w="3774506">
                  <a:extLst>
                    <a:ext uri="{9D8B030D-6E8A-4147-A177-3AD203B41FA5}">
                      <a16:colId xmlns:a16="http://schemas.microsoft.com/office/drawing/2014/main" val="3737182445"/>
                    </a:ext>
                  </a:extLst>
                </a:gridCol>
                <a:gridCol w="1520167">
                  <a:extLst>
                    <a:ext uri="{9D8B030D-6E8A-4147-A177-3AD203B41FA5}">
                      <a16:colId xmlns:a16="http://schemas.microsoft.com/office/drawing/2014/main" val="1311893671"/>
                    </a:ext>
                  </a:extLst>
                </a:gridCol>
                <a:gridCol w="1520167">
                  <a:extLst>
                    <a:ext uri="{9D8B030D-6E8A-4147-A177-3AD203B41FA5}">
                      <a16:colId xmlns:a16="http://schemas.microsoft.com/office/drawing/2014/main" val="4223538749"/>
                    </a:ext>
                  </a:extLst>
                </a:gridCol>
              </a:tblGrid>
              <a:tr h="463216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Activity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Speaker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Place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Gift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663001"/>
                  </a:ext>
                </a:extLst>
              </a:tr>
              <a:tr h="41536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8:00-9:00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Breakfast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 - Restaurant PARK Floor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0291935"/>
                  </a:ext>
                </a:extLst>
              </a:tr>
              <a:tr h="53525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9:00-9:45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Power</a:t>
                      </a:r>
                      <a:r>
                        <a:rPr lang="en-US" sz="14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</a:t>
                      </a:r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elations</a:t>
                      </a:r>
                      <a:endParaRPr lang="en-US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Mr. Andrey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Kortunov</a:t>
                      </a:r>
                      <a:endParaRPr lang="en-US" sz="1400" b="1" kern="1200" dirty="0" smtClean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  CEO of INSS Russia (English)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</a:t>
                      </a: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 suit</a:t>
                      </a: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SCHEPKIN Hall, 2nd floor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Hanuna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2330821"/>
                  </a:ext>
                </a:extLst>
              </a:tr>
              <a:tr h="46915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10:00-10:45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Internal</a:t>
                      </a:r>
                      <a:r>
                        <a:rPr lang="en-US" sz="14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Policy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Andrey </a:t>
                      </a:r>
                      <a:r>
                        <a:rPr lang="en-US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Kalsnikov</a:t>
                      </a:r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(English)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RAJU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2055308"/>
                  </a:ext>
                </a:extLst>
              </a:tr>
              <a:tr h="50691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Russia's Middle East Policy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Mr. Yuri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Barmin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, Researcher and Commentator on Russian Strategy in the Middle East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ואך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1579309"/>
                  </a:ext>
                </a:extLst>
              </a:tr>
              <a:tr h="34111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11:45-12:30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Outside the hall SCHEPKIN 2nd floor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5198915"/>
                  </a:ext>
                </a:extLst>
              </a:tr>
              <a:tr h="31485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12:30-13:00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Walking to the Kremlin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757996"/>
                  </a:ext>
                </a:extLst>
              </a:tr>
              <a:tr h="100557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13:00-16:00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400" b="1" dirty="0" smtClean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Guided tour of the Kremlin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(Anna)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Kremlin -</a:t>
                      </a: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 suit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5295655"/>
                  </a:ext>
                </a:extLst>
              </a:tr>
              <a:tr h="36667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16:00-18:15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Back to the hotel + organization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4788480"/>
                  </a:ext>
                </a:extLst>
              </a:tr>
              <a:tr h="36667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18:15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route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4776465"/>
                  </a:ext>
                </a:extLst>
              </a:tr>
              <a:tr h="101383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19:00-22:00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Israeli Embassy for Independence Day </a:t>
                      </a:r>
                      <a:r>
                        <a:rPr lang="he-IL" sz="20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Officia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 Uniform) </a:t>
                      </a:r>
                      <a:endParaRPr lang="he-IL" sz="20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THE STANISLAVSKY AND NEMIROVICH DANCHENKO MOOSCOW ACADEMIC </a:t>
                      </a:r>
                      <a:r>
                        <a:rPr lang="en-US" sz="14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MUSIC </a:t>
                      </a:r>
                      <a:r>
                        <a:rPr lang="en-US" sz="1400" b="1" dirty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THEATRE</a:t>
                      </a:r>
                    </a:p>
                  </a:txBody>
                  <a:tcPr marL="114300" marR="11430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7031127"/>
                  </a:ext>
                </a:extLst>
              </a:tr>
              <a:tr h="36667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22:00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Drive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to the hotel (for those interested)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5448020"/>
                  </a:ext>
                </a:extLst>
              </a:tr>
            </a:tbl>
          </a:graphicData>
        </a:graphic>
      </p:graphicFrame>
      <p:sp>
        <p:nvSpPr>
          <p:cNvPr id="8" name="כותרת 4"/>
          <p:cNvSpPr txBox="1">
            <a:spLocks/>
          </p:cNvSpPr>
          <p:nvPr/>
        </p:nvSpPr>
        <p:spPr>
          <a:xfrm>
            <a:off x="2783632" y="44624"/>
            <a:ext cx="7770275" cy="6480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Individual Schedule Tour - Tuesday 14/5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657" y="4077072"/>
            <a:ext cx="1845479" cy="1440160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632" y="3789040"/>
            <a:ext cx="2691025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67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027288"/>
              </p:ext>
            </p:extLst>
          </p:nvPr>
        </p:nvGraphicFramePr>
        <p:xfrm>
          <a:off x="119337" y="908720"/>
          <a:ext cx="9865095" cy="682501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10840">
                  <a:extLst>
                    <a:ext uri="{9D8B030D-6E8A-4147-A177-3AD203B41FA5}">
                      <a16:colId xmlns:a16="http://schemas.microsoft.com/office/drawing/2014/main" val="231706749"/>
                    </a:ext>
                  </a:extLst>
                </a:gridCol>
                <a:gridCol w="904139">
                  <a:extLst>
                    <a:ext uri="{9D8B030D-6E8A-4147-A177-3AD203B41FA5}">
                      <a16:colId xmlns:a16="http://schemas.microsoft.com/office/drawing/2014/main" val="994010326"/>
                    </a:ext>
                  </a:extLst>
                </a:gridCol>
                <a:gridCol w="2198361">
                  <a:extLst>
                    <a:ext uri="{9D8B030D-6E8A-4147-A177-3AD203B41FA5}">
                      <a16:colId xmlns:a16="http://schemas.microsoft.com/office/drawing/2014/main" val="1536959618"/>
                    </a:ext>
                  </a:extLst>
                </a:gridCol>
                <a:gridCol w="3074927">
                  <a:extLst>
                    <a:ext uri="{9D8B030D-6E8A-4147-A177-3AD203B41FA5}">
                      <a16:colId xmlns:a16="http://schemas.microsoft.com/office/drawing/2014/main" val="3737182445"/>
                    </a:ext>
                  </a:extLst>
                </a:gridCol>
                <a:gridCol w="1238414">
                  <a:extLst>
                    <a:ext uri="{9D8B030D-6E8A-4147-A177-3AD203B41FA5}">
                      <a16:colId xmlns:a16="http://schemas.microsoft.com/office/drawing/2014/main" val="1311893671"/>
                    </a:ext>
                  </a:extLst>
                </a:gridCol>
                <a:gridCol w="1238414">
                  <a:extLst>
                    <a:ext uri="{9D8B030D-6E8A-4147-A177-3AD203B41FA5}">
                      <a16:colId xmlns:a16="http://schemas.microsoft.com/office/drawing/2014/main" val="4096855044"/>
                    </a:ext>
                  </a:extLst>
                </a:gridCol>
              </a:tblGrid>
              <a:tr h="50304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Activity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Speaker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Place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Gift 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663001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8:00-9:00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Breakfast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 - Restaurant PARK Floor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0291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9:00-10:00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Travel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7368333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10:00-11:00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Visiting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the Military Academy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Tour</a:t>
                      </a:r>
                      <a:r>
                        <a:rPr lang="en-US" sz="14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+ Joint Photo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(Russian)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Military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Academy 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 </a:t>
                      </a:r>
                      <a:endParaRPr lang="he-IL" sz="1400" b="1" baseline="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Official Uniform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2002626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Review of the Russian Army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(Russian)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Tishler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6367755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11:45-12:30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National Security Concept of  Russia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(Russian)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טייב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2412430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12:30-13:00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Lessons learned from fighting in Syria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(Russian)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Yitzik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1857931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13:15-14:00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Lecture  Israel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Eyal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Kalif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(Hebrew)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0888834"/>
                  </a:ext>
                </a:extLst>
              </a:tr>
              <a:tr h="3460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14:00-15:30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Traveling + organizing (sandwiches on the bus)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127872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15:30-16:30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Processing teams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INDC Dress Code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נתנס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75799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16:30-17:30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400" b="1" baseline="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route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788166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17:30-18:30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Dinner –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Restaurant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MAGEN DAVID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Kosher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853177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18:30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route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245657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19:30-21:30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Folklore Show - "Golden Ring"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Theater -</a:t>
                      </a: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INDC Code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186714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route to the hotel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9539650"/>
                  </a:ext>
                </a:extLst>
              </a:tr>
            </a:tbl>
          </a:graphicData>
        </a:graphic>
      </p:graphicFrame>
      <p:sp>
        <p:nvSpPr>
          <p:cNvPr id="8" name="כותרת 4"/>
          <p:cNvSpPr txBox="1">
            <a:spLocks/>
          </p:cNvSpPr>
          <p:nvPr/>
        </p:nvSpPr>
        <p:spPr>
          <a:xfrm>
            <a:off x="2783632" y="151613"/>
            <a:ext cx="7770275" cy="6130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825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US" b="1" dirty="0">
                <a:solidFill>
                  <a:prstClr val="white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Individual Schedule Tour - Wednesday 15/5</a:t>
            </a:r>
            <a:endParaRPr lang="he-IL" sz="6000" b="1" dirty="0">
              <a:solidFill>
                <a:prstClr val="white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150" y="5112568"/>
            <a:ext cx="2211850" cy="1844824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151" y="3305454"/>
            <a:ext cx="2236530" cy="185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8366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4"/>
          <p:cNvSpPr txBox="1">
            <a:spLocks/>
          </p:cNvSpPr>
          <p:nvPr/>
        </p:nvSpPr>
        <p:spPr>
          <a:xfrm>
            <a:off x="2783632" y="44624"/>
            <a:ext cx="7770275" cy="7768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Individual Schedule Tour – Thursday 16/5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296" y="1628800"/>
            <a:ext cx="3672408" cy="5229200"/>
          </a:xfrm>
          <a:prstGeom prst="rect">
            <a:avLst/>
          </a:prstGeom>
        </p:spPr>
      </p:pic>
      <p:graphicFrame>
        <p:nvGraphicFramePr>
          <p:cNvPr id="7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643908"/>
              </p:ext>
            </p:extLst>
          </p:nvPr>
        </p:nvGraphicFramePr>
        <p:xfrm>
          <a:off x="-289016" y="1202669"/>
          <a:ext cx="9049312" cy="5543044"/>
        </p:xfrm>
        <a:graphic>
          <a:graphicData uri="http://schemas.openxmlformats.org/drawingml/2006/table">
            <a:tbl>
              <a:tblPr rtl="1" firstRow="1" bandRow="1">
                <a:effectLst>
                  <a:reflection blurRad="6350" stA="50000" endA="300" endPos="90000" dist="50800" dir="5400000" sy="-100000" algn="bl" rotWithShape="0"/>
                </a:effectLst>
                <a:tableStyleId>{5C22544A-7EE6-4342-B048-85BDC9FD1C3A}</a:tableStyleId>
              </a:tblPr>
              <a:tblGrid>
                <a:gridCol w="1051752">
                  <a:extLst>
                    <a:ext uri="{9D8B030D-6E8A-4147-A177-3AD203B41FA5}">
                      <a16:colId xmlns:a16="http://schemas.microsoft.com/office/drawing/2014/main" val="231706749"/>
                    </a:ext>
                  </a:extLst>
                </a:gridCol>
                <a:gridCol w="2694873">
                  <a:extLst>
                    <a:ext uri="{9D8B030D-6E8A-4147-A177-3AD203B41FA5}">
                      <a16:colId xmlns:a16="http://schemas.microsoft.com/office/drawing/2014/main" val="994010326"/>
                    </a:ext>
                  </a:extLst>
                </a:gridCol>
                <a:gridCol w="2541707">
                  <a:extLst>
                    <a:ext uri="{9D8B030D-6E8A-4147-A177-3AD203B41FA5}">
                      <a16:colId xmlns:a16="http://schemas.microsoft.com/office/drawing/2014/main" val="3737182445"/>
                    </a:ext>
                  </a:extLst>
                </a:gridCol>
                <a:gridCol w="609576">
                  <a:extLst>
                    <a:ext uri="{9D8B030D-6E8A-4147-A177-3AD203B41FA5}">
                      <a16:colId xmlns:a16="http://schemas.microsoft.com/office/drawing/2014/main" val="3537340238"/>
                    </a:ext>
                  </a:extLst>
                </a:gridCol>
                <a:gridCol w="1075702">
                  <a:extLst>
                    <a:ext uri="{9D8B030D-6E8A-4147-A177-3AD203B41FA5}">
                      <a16:colId xmlns:a16="http://schemas.microsoft.com/office/drawing/2014/main" val="1311893671"/>
                    </a:ext>
                  </a:extLst>
                </a:gridCol>
                <a:gridCol w="1075702">
                  <a:extLst>
                    <a:ext uri="{9D8B030D-6E8A-4147-A177-3AD203B41FA5}">
                      <a16:colId xmlns:a16="http://schemas.microsoft.com/office/drawing/2014/main" val="578629644"/>
                    </a:ext>
                  </a:extLst>
                </a:gridCol>
              </a:tblGrid>
              <a:tr h="604591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Activity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Speaker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Place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Gift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5663001"/>
                  </a:ext>
                </a:extLst>
              </a:tr>
              <a:tr h="54162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7:30-8:30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Breakfast + Checkout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 - Restaurant PARK Floor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0291935"/>
                  </a:ext>
                </a:extLst>
              </a:tr>
              <a:tr h="40376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8:30-9:30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Travel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7368333"/>
                  </a:ext>
                </a:extLst>
              </a:tr>
              <a:tr h="1152774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9:30-12:30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400" b="1" dirty="0" smtClean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Victory Park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+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Great Patriotic War Museum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Anya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INDC Code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6109512"/>
                  </a:ext>
                </a:extLst>
              </a:tr>
              <a:tr h="3409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route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8877114"/>
                  </a:ext>
                </a:extLst>
              </a:tr>
              <a:tr h="3409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13:30-14:30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Lunch - Jerusalem Restaurant (Kosher)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Kosher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9679494"/>
                  </a:ext>
                </a:extLst>
              </a:tr>
              <a:tr h="3409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14:30-15:00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 minibus to train station to St. Petersburg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0872533"/>
                  </a:ext>
                </a:extLst>
              </a:tr>
              <a:tr h="69188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14:30-17:30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rtl="1"/>
                      <a:endParaRPr lang="he-IL" sz="14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Free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Time</a:t>
                      </a:r>
                      <a:endParaRPr lang="he-IL" sz="1400" b="1" baseline="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868812"/>
                  </a:ext>
                </a:extLst>
              </a:tr>
              <a:tr h="239887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17:30-19:00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 trip to the DME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3048611"/>
                  </a:ext>
                </a:extLst>
              </a:tr>
              <a:tr h="69188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21:55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Flight back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LY614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Domodedovo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Airport </a:t>
                      </a:r>
                      <a:endParaRPr lang="he-IL" sz="14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2456576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3592" y="778658"/>
            <a:ext cx="9839797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5449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4032</TotalTime>
  <Words>783</Words>
  <Application>Microsoft Office PowerPoint</Application>
  <PresentationFormat>Widescreen</PresentationFormat>
  <Paragraphs>273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Century Gothic</vt:lpstr>
      <vt:lpstr>David</vt:lpstr>
      <vt:lpstr>Gisha</vt:lpstr>
      <vt:lpstr>Tahoma</vt:lpstr>
      <vt:lpstr>Wingdings 3</vt:lpstr>
      <vt:lpstr>עשן מתפתל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מב"ל לדרום</dc:title>
  <dc:creator>USER</dc:creator>
  <cp:lastModifiedBy>u26696</cp:lastModifiedBy>
  <cp:revision>356</cp:revision>
  <cp:lastPrinted>2017-10-15T04:06:39Z</cp:lastPrinted>
  <dcterms:created xsi:type="dcterms:W3CDTF">2017-09-23T04:50:33Z</dcterms:created>
  <dcterms:modified xsi:type="dcterms:W3CDTF">2019-05-06T11:10:33Z</dcterms:modified>
</cp:coreProperties>
</file>