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6" r:id="rId1"/>
  </p:sldMasterIdLst>
  <p:notesMasterIdLst>
    <p:notesMasterId r:id="rId8"/>
  </p:notesMasterIdLst>
  <p:handoutMasterIdLst>
    <p:handoutMasterId r:id="rId9"/>
  </p:handoutMasterIdLst>
  <p:sldIdLst>
    <p:sldId id="353" r:id="rId2"/>
    <p:sldId id="366" r:id="rId3"/>
    <p:sldId id="367" r:id="rId4"/>
    <p:sldId id="362" r:id="rId5"/>
    <p:sldId id="365" r:id="rId6"/>
    <p:sldId id="363" r:id="rId7"/>
  </p:sldIdLst>
  <p:sldSz cx="12192000" cy="6858000"/>
  <p:notesSz cx="6819900" cy="9918700"/>
  <p:defaultTextStyle>
    <a:defPPr algn="r" rtl="1"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pos="6816" userDrawn="1">
          <p15:clr>
            <a:srgbClr val="A4A3A4"/>
          </p15:clr>
        </p15:guide>
        <p15:guide id="3" pos="816" userDrawn="1">
          <p15:clr>
            <a:srgbClr val="A4A3A4"/>
          </p15:clr>
        </p15:guide>
        <p15:guide id="4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93D81CF-94F2-401A-BA57-92F5A7B2D0C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00" autoAdjust="0"/>
    <p:restoredTop sz="93407" autoAdjust="0"/>
  </p:normalViewPr>
  <p:slideViewPr>
    <p:cSldViewPr>
      <p:cViewPr>
        <p:scale>
          <a:sx n="64" d="100"/>
          <a:sy n="64" d="100"/>
        </p:scale>
        <p:origin x="48" y="-150"/>
      </p:cViewPr>
      <p:guideLst>
        <p:guide pos="3840"/>
        <p:guide pos="6816"/>
        <p:guide pos="816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280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282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rtl="1"/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0" y="0"/>
            <a:ext cx="295708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algn="l" rtl="1"/>
            <a:fld id="{93408286-191C-4A3F-B1AF-BB78D38479F5}" type="datetime8">
              <a:rPr lang="he-IL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06 מאי 19</a:t>
            </a:fld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282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rtl="1"/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0" y="9421044"/>
            <a:ext cx="295708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algn="l" rtl="1"/>
            <a:fld id="{7BAE14B8-3CC9-472D-9BC5-A84D80684DE2}" type="slidenum">
              <a: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‹#›</a:t>
            </a:fld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282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 dirty="0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0" y="0"/>
            <a:ext cx="295708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C544EB51-7437-4ECB-8F53-BD138F55FBF7}" type="datetime8">
              <a:rPr lang="he-IL" smtClean="0"/>
              <a:pPr/>
              <a:t>06 מאי 19</a:t>
            </a:fld>
            <a:endParaRPr lang="he-IL" dirty="0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rtl="1"/>
            <a:endParaRPr lang="he-IL" noProof="0" dirty="0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1990" y="4773375"/>
            <a:ext cx="5455920" cy="3347561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 rtl="1"/>
            <a:r>
              <a:rPr lang="he-IL" noProof="0" dirty="0"/>
              <a:t>לחץ כדי לערוך סגנונות טקסט של תבנית בסיס</a:t>
            </a:r>
          </a:p>
          <a:p>
            <a:pPr lvl="1" rtl="1"/>
            <a:r>
              <a:rPr lang="he-IL" noProof="0" dirty="0"/>
              <a:t>רמה שניה</a:t>
            </a:r>
          </a:p>
          <a:p>
            <a:pPr lvl="2" rtl="1"/>
            <a:r>
              <a:rPr lang="he-IL" noProof="0" dirty="0"/>
              <a:t>רמה שלישית</a:t>
            </a:r>
          </a:p>
          <a:p>
            <a:pPr lvl="3" rtl="1"/>
            <a:r>
              <a:rPr lang="he-IL" noProof="0" dirty="0"/>
              <a:t>רמה רביעית</a:t>
            </a:r>
          </a:p>
          <a:p>
            <a:pPr lvl="4" rtl="1"/>
            <a:r>
              <a:rPr lang="he-IL" noProof="0" dirty="0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282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0" y="9421044"/>
            <a:ext cx="295708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7FB667E1-E601-4AAF-B95C-B25720D70A60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he-IL" smtClean="0"/>
              <a:pPr/>
              <a:t>1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9485997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he-IL" smtClean="0"/>
              <a:pPr/>
              <a:t>2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094582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he-IL" smtClean="0"/>
              <a:pPr/>
              <a:t>3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394022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0652134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69999-6F67-4D06-AF2F-1AEEB328493D}" type="datetime8">
              <a:rPr lang="he-IL" smtClean="0"/>
              <a:pPr/>
              <a:t>06 מאי 19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963225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69999-6F67-4D06-AF2F-1AEEB328493D}" type="datetime8">
              <a:rPr lang="he-IL" smtClean="0"/>
              <a:pPr/>
              <a:t>06 מאי 19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461886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69999-6F67-4D06-AF2F-1AEEB328493D}" type="datetime8">
              <a:rPr lang="he-IL" smtClean="0"/>
              <a:pPr/>
              <a:t>06 מאי 19</a:t>
            </a:fld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452145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69999-6F67-4D06-AF2F-1AEEB328493D}" type="datetime8">
              <a:rPr lang="he-IL" smtClean="0"/>
              <a:pPr/>
              <a:t>06 מאי 19</a:t>
            </a:fld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46414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או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69999-6F67-4D06-AF2F-1AEEB328493D}" type="datetime8">
              <a:rPr lang="he-IL" smtClean="0"/>
              <a:pPr/>
              <a:t>06 מאי 19</a:t>
            </a:fld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145950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4B962-D926-424B-AC00-FE1E0ECB640D}" type="datetime8">
              <a:rPr lang="he-IL" smtClean="0"/>
              <a:pPr/>
              <a:t>06 מאי 19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he-IL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CA8D9AD5-F248-4919-864A-CFD76CC027D6}" type="slidenum">
              <a:rPr lang="he-IL" smtClean="0"/>
              <a:pPr rtl="1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21550109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57BC6-D13C-45A2-AF61-CB59F6BA3E10}" type="datetime8">
              <a:rPr lang="he-IL" smtClean="0"/>
              <a:pPr/>
              <a:t>06 מאי 19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he-IL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CA8D9AD5-F248-4919-864A-CFD76CC027D6}" type="slidenum">
              <a:rPr lang="he-IL" smtClean="0"/>
              <a:pPr rtl="1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7521917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18764-B9AD-4A05-A31E-84CE4FE50E8B}" type="datetime8">
              <a:rPr lang="he-IL" smtClean="0"/>
              <a:pPr/>
              <a:t>06 מאי 19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he-IL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CA8D9AD5-F248-4919-864A-CFD76CC027D6}" type="slidenum">
              <a:rPr lang="he-IL" smtClean="0"/>
              <a:pPr rtl="1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91756576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1EF28-7E3D-4A0D-8B1D-EAD0E195C731}" type="datetime8">
              <a:rPr lang="he-IL" smtClean="0"/>
              <a:pPr/>
              <a:t>06 מאי 19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5812638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72186-3A27-43FD-BA50-C25F08521E08}" type="datetime8">
              <a:rPr lang="he-IL" smtClean="0"/>
              <a:pPr/>
              <a:t>06 מאי 19</a:t>
            </a:fld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he-IL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rtl="1"/>
            <a:fld id="{A0ECE5F2-81AA-4605-B028-6FBA391056AF}" type="slidenum">
              <a:rPr lang="he-IL" smtClean="0"/>
              <a:pPr rtl="1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752346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9AA41-A953-4132-9B44-4E0513AEC4FC}" type="datetime8">
              <a:rPr lang="he-IL" smtClean="0"/>
              <a:pPr/>
              <a:t>06 מאי 19</a:t>
            </a:fld>
            <a:endParaRPr lang="he-I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he-IL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rtl="1"/>
            <a:fld id="{CA8D9AD5-F248-4919-864A-CFD76CC027D6}" type="slidenum">
              <a:rPr lang="he-IL" smtClean="0"/>
              <a:pPr rtl="1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47094681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E4BA-5D86-457F-81D4-527350DD4C7A}" type="datetime8">
              <a:rPr lang="he-IL" smtClean="0"/>
              <a:pPr/>
              <a:t>06 מאי 19</a:t>
            </a:fld>
            <a:endParaRPr lang="he-I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he-IL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CA8D9AD5-F248-4919-864A-CFD76CC027D6}" type="slidenum">
              <a:rPr lang="he-IL" smtClean="0"/>
              <a:pPr rtl="1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5043246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2D48FB61-65B6-4A9E-8CC2-7814F08B8B2D}" type="datetime8">
              <a:rPr lang="he-IL" smtClean="0"/>
              <a:pPr algn="l"/>
              <a:t>06 מאי 19</a:t>
            </a:fld>
            <a:endParaRPr lang="he-I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he-IL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12111192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A13E8-9A85-485B-94B7-5D103837E152}" type="datetime8">
              <a:rPr lang="he-IL" smtClean="0"/>
              <a:pPr/>
              <a:t>06 מאי 19</a:t>
            </a:fld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he-IL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CA8D9AD5-F248-4919-864A-CFD76CC027D6}" type="slidenum">
              <a:rPr lang="he-IL" smtClean="0"/>
              <a:pPr rtl="1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15773662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9574E-2143-4A91-B2C8-A980D1F6D781}" type="datetime8">
              <a:rPr lang="he-IL" smtClean="0"/>
              <a:pPr/>
              <a:t>06 מאי 19</a:t>
            </a:fld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8244218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69999-6F67-4D06-AF2F-1AEEB328493D}" type="datetime8">
              <a:rPr lang="he-IL" smtClean="0"/>
              <a:pPr/>
              <a:t>06 מאי 19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31312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/>
          <p:cNvSpPr txBox="1">
            <a:spLocks/>
          </p:cNvSpPr>
          <p:nvPr/>
        </p:nvSpPr>
        <p:spPr>
          <a:xfrm>
            <a:off x="3575720" y="6085"/>
            <a:ext cx="5616624" cy="61460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 fontScale="90000" lnSpcReduction="100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latin typeface="David" panose="020E0502060401010101" pitchFamily="34" charset="-79"/>
                <a:cs typeface="David" panose="020E0502060401010101" pitchFamily="34" charset="-79"/>
              </a:rPr>
              <a:t>Tour Schedule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9182276"/>
              </p:ext>
            </p:extLst>
          </p:nvPr>
        </p:nvGraphicFramePr>
        <p:xfrm>
          <a:off x="191345" y="620687"/>
          <a:ext cx="12006119" cy="6738206"/>
        </p:xfrm>
        <a:graphic>
          <a:graphicData uri="http://schemas.openxmlformats.org/drawingml/2006/table">
            <a:tbl>
              <a:tblPr firstRow="1" firstCol="1" bandRow="1">
                <a:tableStyleId>{793D81CF-94F2-401A-BA57-92F5A7B2D0C5}</a:tableStyleId>
              </a:tblPr>
              <a:tblGrid>
                <a:gridCol w="2497687">
                  <a:extLst>
                    <a:ext uri="{9D8B030D-6E8A-4147-A177-3AD203B41FA5}">
                      <a16:colId xmlns:a16="http://schemas.microsoft.com/office/drawing/2014/main" val="2006921609"/>
                    </a:ext>
                  </a:extLst>
                </a:gridCol>
                <a:gridCol w="2537209">
                  <a:extLst>
                    <a:ext uri="{9D8B030D-6E8A-4147-A177-3AD203B41FA5}">
                      <a16:colId xmlns:a16="http://schemas.microsoft.com/office/drawing/2014/main" val="3168005034"/>
                    </a:ext>
                  </a:extLst>
                </a:gridCol>
                <a:gridCol w="2373977">
                  <a:extLst>
                    <a:ext uri="{9D8B030D-6E8A-4147-A177-3AD203B41FA5}">
                      <a16:colId xmlns:a16="http://schemas.microsoft.com/office/drawing/2014/main" val="329664948"/>
                    </a:ext>
                  </a:extLst>
                </a:gridCol>
                <a:gridCol w="2537209">
                  <a:extLst>
                    <a:ext uri="{9D8B030D-6E8A-4147-A177-3AD203B41FA5}">
                      <a16:colId xmlns:a16="http://schemas.microsoft.com/office/drawing/2014/main" val="4058724446"/>
                    </a:ext>
                  </a:extLst>
                </a:gridCol>
                <a:gridCol w="2060037">
                  <a:extLst>
                    <a:ext uri="{9D8B030D-6E8A-4147-A177-3AD203B41FA5}">
                      <a16:colId xmlns:a16="http://schemas.microsoft.com/office/drawing/2014/main" val="1064955416"/>
                    </a:ext>
                  </a:extLst>
                </a:gridCol>
              </a:tblGrid>
              <a:tr h="23699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David" panose="020E0502060401010101" pitchFamily="34" charset="-79"/>
                        </a:rPr>
                        <a:t>' </a:t>
                      </a: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16/05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David" panose="020E0502060401010101" pitchFamily="34" charset="-79"/>
                        </a:rPr>
                        <a:t>'</a:t>
                      </a: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15/05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David" panose="020E0502060401010101" pitchFamily="34" charset="-79"/>
                        </a:rPr>
                        <a:t>' </a:t>
                      </a: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14/05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David" panose="020E0502060401010101" pitchFamily="34" charset="-79"/>
                        </a:rPr>
                        <a:t>' </a:t>
                      </a: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13/05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12/05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7139503"/>
                  </a:ext>
                </a:extLst>
              </a:tr>
              <a:tr h="710970">
                <a:tc rowSpan="3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Victory Park</a:t>
                      </a: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+</a:t>
                      </a: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The Great Patriotic War Museum (World War II)</a:t>
                      </a:r>
                      <a:endParaRPr lang="en-US" sz="1200" b="1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Travel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Power</a:t>
                      </a:r>
                      <a:r>
                        <a:rPr lang="en-US" sz="1200" b="1" baseline="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Relations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Ambassador of Israel</a:t>
                      </a: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in Russia</a:t>
                      </a:r>
                      <a:endParaRPr lang="en-US" sz="1200" b="1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  <a:r>
                        <a:rPr lang="en-US" sz="1200" b="1" dirty="0" err="1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Halutzim</a:t>
                      </a: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 flight</a:t>
                      </a:r>
                      <a:r>
                        <a:rPr lang="en-US" sz="1200" b="1" baseline="0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Saturday evening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5073729"/>
                  </a:ext>
                </a:extLst>
              </a:tr>
              <a:tr h="636217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baseline="0" dirty="0" smtClean="0"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Military Academy  t</a:t>
                      </a: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our</a:t>
                      </a:r>
                      <a:r>
                        <a:rPr lang="en-US" sz="1200" b="1" baseline="0" dirty="0" smtClean="0"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</a:t>
                      </a:r>
                      <a:endParaRPr lang="en-US" sz="1200" b="1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Official</a:t>
                      </a:r>
                      <a:r>
                        <a:rPr lang="en-US" sz="1200" b="1" baseline="0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uniform) </a:t>
                      </a:r>
                      <a:r>
                        <a:rPr lang="he-IL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)</a:t>
                      </a: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Internal Policy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Foreign and Security Policy of  Russia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Landing at DME</a:t>
                      </a: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(LY 611)</a:t>
                      </a:r>
                      <a:endParaRPr lang="en-US" sz="1200" b="1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8489965"/>
                  </a:ext>
                </a:extLst>
              </a:tr>
              <a:tr h="47398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Russian Policy in the Middle East</a:t>
                      </a:r>
                      <a:r>
                        <a:rPr lang="he-IL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endParaRPr lang="en-US" sz="1200" b="1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Internal political situation </a:t>
                      </a:r>
                      <a:endParaRPr lang="en-US" sz="1200" b="1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Traveling + getting organized</a:t>
                      </a: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9087769"/>
                  </a:ext>
                </a:extLst>
              </a:tr>
              <a:tr h="236990"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Travel</a:t>
                      </a:r>
                      <a:r>
                        <a:rPr lang="he-IL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Lunch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Travel to the Foreign Ministry + lunch</a:t>
                      </a:r>
                      <a:r>
                        <a:rPr lang="en-US" sz="1100" b="1" baseline="0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endParaRPr lang="en-US" sz="1100" b="1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34708"/>
                  </a:ext>
                </a:extLst>
              </a:tr>
              <a:tr h="160532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Lunch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9671067"/>
                  </a:ext>
                </a:extLst>
              </a:tr>
              <a:tr h="76458">
                <a:tc rowSpan="3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Concluding</a:t>
                      </a:r>
                      <a:r>
                        <a:rPr lang="en-US" sz="1200" b="1" baseline="0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lunch</a:t>
                      </a:r>
                      <a:endParaRPr lang="en-US" sz="12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(Jerusalem Restaurant)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Travel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+ 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Lunch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22860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Russia - Middle East</a:t>
                      </a:r>
                    </a:p>
                    <a:p>
                      <a:pPr marL="22860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Deputy Foreign Minister for the Middle East and Africa and the President's envoy to the region,</a:t>
                      </a:r>
                    </a:p>
                    <a:p>
                      <a:pPr marL="22860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Mr. Michael </a:t>
                      </a:r>
                      <a:r>
                        <a:rPr lang="en-US" sz="1200" b="1" dirty="0" err="1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Bogdanov</a:t>
                      </a:r>
                      <a:endParaRPr lang="en-US" sz="12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marL="22860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marL="22860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marL="22860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Foreign Policy Planning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3909213"/>
                  </a:ext>
                </a:extLst>
              </a:tr>
              <a:tr h="31084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Defense attaché 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9142014"/>
                  </a:ext>
                </a:extLst>
              </a:tr>
              <a:tr h="366439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Guided tour of the Kremlin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6384649"/>
                  </a:ext>
                </a:extLst>
              </a:tr>
              <a:tr h="626011"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Travel to the train -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Weekend St. Petersburg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8268069"/>
                  </a:ext>
                </a:extLst>
              </a:tr>
              <a:tr h="31084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Strategy and National security</a:t>
                      </a:r>
                      <a:r>
                        <a:rPr lang="he-IL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Free time </a:t>
                      </a:r>
                      <a:endParaRPr lang="en-US" sz="1200" b="1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Introductory tour</a:t>
                      </a: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Central Moscow / Kremlin Complex</a:t>
                      </a:r>
                      <a:endParaRPr lang="he-IL" sz="1200" dirty="0" smtClean="0"/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190532"/>
                  </a:ext>
                </a:extLst>
              </a:tr>
              <a:tr h="442895"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Free</a:t>
                      </a:r>
                      <a:r>
                        <a:rPr lang="en-US" sz="1200" b="1" baseline="0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Time 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3626074"/>
                  </a:ext>
                </a:extLst>
              </a:tr>
              <a:tr h="71097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Dinner</a:t>
                      </a:r>
                      <a:r>
                        <a:rPr lang="he-IL" sz="1200" b="1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200" b="1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+ </a:t>
                      </a: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Travel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Lunch + </a:t>
                      </a: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getting organized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1713807"/>
                  </a:ext>
                </a:extLst>
              </a:tr>
              <a:tr h="23699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Drive</a:t>
                      </a:r>
                      <a:r>
                        <a:rPr lang="en-US" sz="1200" b="1" baseline="0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to the airport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Independence Day Reception at the</a:t>
                      </a: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Embassy of Israel in Moscow</a:t>
                      </a:r>
                      <a:endParaRPr lang="en-US" sz="1200" b="1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(official</a:t>
                      </a:r>
                      <a:r>
                        <a:rPr lang="en-US" sz="1200" b="1" baseline="0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uniform)</a:t>
                      </a: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Nigh</a:t>
                      </a:r>
                      <a:r>
                        <a:rPr lang="en-US" sz="1200" b="1" baseline="0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 t</a:t>
                      </a: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our in Moscow</a:t>
                      </a:r>
                      <a:endParaRPr lang="en-US" sz="1200" b="1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9912693"/>
                  </a:ext>
                </a:extLst>
              </a:tr>
              <a:tr h="23699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Culture performance</a:t>
                      </a:r>
                      <a:endParaRPr lang="en-US" sz="1200" b="1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8554665"/>
                  </a:ext>
                </a:extLst>
              </a:tr>
              <a:tr h="23699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Free</a:t>
                      </a:r>
                      <a:r>
                        <a:rPr lang="en-US" sz="1200" b="1" baseline="0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evening 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003823"/>
                  </a:ext>
                </a:extLst>
              </a:tr>
              <a:tr h="473980"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DME</a:t>
                      </a:r>
                      <a:r>
                        <a:rPr lang="en-US" sz="1200" b="1" baseline="0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Take-off</a:t>
                      </a: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9903106"/>
                  </a:ext>
                </a:extLst>
              </a:tr>
              <a:tr h="23699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9831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25218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6322164"/>
              </p:ext>
            </p:extLst>
          </p:nvPr>
        </p:nvGraphicFramePr>
        <p:xfrm>
          <a:off x="108856" y="1413792"/>
          <a:ext cx="8083732" cy="612752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20933">
                  <a:extLst>
                    <a:ext uri="{9D8B030D-6E8A-4147-A177-3AD203B41FA5}">
                      <a16:colId xmlns:a16="http://schemas.microsoft.com/office/drawing/2014/main" val="231706749"/>
                    </a:ext>
                  </a:extLst>
                </a:gridCol>
                <a:gridCol w="2020933">
                  <a:extLst>
                    <a:ext uri="{9D8B030D-6E8A-4147-A177-3AD203B41FA5}">
                      <a16:colId xmlns:a16="http://schemas.microsoft.com/office/drawing/2014/main" val="994010326"/>
                    </a:ext>
                  </a:extLst>
                </a:gridCol>
                <a:gridCol w="2020933">
                  <a:extLst>
                    <a:ext uri="{9D8B030D-6E8A-4147-A177-3AD203B41FA5}">
                      <a16:colId xmlns:a16="http://schemas.microsoft.com/office/drawing/2014/main" val="3737182445"/>
                    </a:ext>
                  </a:extLst>
                </a:gridCol>
                <a:gridCol w="2020933">
                  <a:extLst>
                    <a:ext uri="{9D8B030D-6E8A-4147-A177-3AD203B41FA5}">
                      <a16:colId xmlns:a16="http://schemas.microsoft.com/office/drawing/2014/main" val="2793423482"/>
                    </a:ext>
                  </a:extLst>
                </a:gridCol>
              </a:tblGrid>
              <a:tr h="727807"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Hour</a:t>
                      </a:r>
                      <a:endParaRPr lang="he-IL" sz="1600" b="1" dirty="0">
                        <a:solidFill>
                          <a:schemeClr val="bg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Activity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endParaRPr lang="he-IL" sz="1600" b="1" dirty="0">
                        <a:solidFill>
                          <a:schemeClr val="bg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Speaker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endParaRPr lang="he-IL" sz="1600" b="1" dirty="0">
                        <a:solidFill>
                          <a:schemeClr val="bg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Place</a:t>
                      </a:r>
                      <a:endParaRPr lang="he-IL" sz="1600" b="1" dirty="0">
                        <a:solidFill>
                          <a:schemeClr val="bg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25663001"/>
                  </a:ext>
                </a:extLst>
              </a:tr>
              <a:tr h="283661"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02:30</a:t>
                      </a:r>
                      <a:endParaRPr lang="he-IL" sz="1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  <a:r>
                        <a:rPr lang="en-US" sz="1600" b="1" dirty="0" err="1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Halutzim</a:t>
                      </a:r>
                      <a:r>
                        <a:rPr lang="en-US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 flight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78638003"/>
                  </a:ext>
                </a:extLst>
              </a:tr>
              <a:tr h="283661"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02:30</a:t>
                      </a:r>
                      <a:endParaRPr lang="he-IL" sz="1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INDC</a:t>
                      </a:r>
                      <a:r>
                        <a:rPr lang="en-US" sz="1600" b="1" baseline="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600" b="1" baseline="0" dirty="0" err="1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en</a:t>
                      </a:r>
                      <a:r>
                        <a:rPr lang="en-US" sz="1600" b="1" baseline="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route to Ben-Gurion Airport  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1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9632199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05:50-10:05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flight</a:t>
                      </a:r>
                      <a:r>
                        <a:rPr lang="he-IL" sz="16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LY611</a:t>
                      </a:r>
                      <a:endParaRPr lang="he-IL" sz="1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The Domodedovo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Airport </a:t>
                      </a:r>
                      <a:endParaRPr lang="he-IL" sz="1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0291935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 rtl="1"/>
                      <a:endParaRPr lang="he-IL" sz="1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Travel to the hotel + Lunch</a:t>
                      </a:r>
                      <a:endParaRPr lang="he-IL" sz="1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Ararat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Park Hyatt</a:t>
                      </a:r>
                      <a:endParaRPr lang="he-IL" sz="1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0522932"/>
                  </a:ext>
                </a:extLst>
              </a:tr>
              <a:tr h="727807"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13:30-15:00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Israel - Russia relations</a:t>
                      </a:r>
                      <a:endParaRPr lang="he-IL" sz="1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Attaché - Colonel German (Hebrew)</a:t>
                      </a:r>
                      <a:endParaRPr lang="he-IL" sz="1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Hotel</a:t>
                      </a:r>
                      <a:endParaRPr lang="he-IL" sz="1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757996"/>
                  </a:ext>
                </a:extLst>
              </a:tr>
              <a:tr h="727807"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16:00-20:00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A guided tour of Moscow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Anya</a:t>
                      </a:r>
                      <a:endParaRPr lang="he-IL" sz="1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Central Moscow / Kremlin Complex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(Patriarch's Bridge, Alexander Gardens, the Kremlin Compound, Red Square)</a:t>
                      </a:r>
                      <a:endParaRPr lang="he-IL" sz="1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8677863"/>
                  </a:ext>
                </a:extLst>
              </a:tr>
              <a:tr h="727807"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23:00 – 20:00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Free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Evening</a:t>
                      </a:r>
                      <a:endParaRPr lang="en-US" sz="1600" b="1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/>
                      <a:r>
                        <a:rPr lang="en-US" sz="1600" b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(independent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dinner)</a:t>
                      </a:r>
                      <a:endParaRPr lang="he-IL" sz="1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0236719"/>
                  </a:ext>
                </a:extLst>
              </a:tr>
            </a:tbl>
          </a:graphicData>
        </a:graphic>
      </p:graphicFrame>
      <p:sp>
        <p:nvSpPr>
          <p:cNvPr id="8" name="כותרת 4"/>
          <p:cNvSpPr txBox="1">
            <a:spLocks/>
          </p:cNvSpPr>
          <p:nvPr/>
        </p:nvSpPr>
        <p:spPr>
          <a:xfrm>
            <a:off x="2783632" y="151613"/>
            <a:ext cx="7770275" cy="77683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 fontScale="975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Individual Schedule </a:t>
            </a:r>
            <a:r>
              <a:rPr lang="en-US" sz="3200" b="1" dirty="0">
                <a:latin typeface="David" panose="020E0502060401010101" pitchFamily="34" charset="-79"/>
                <a:cs typeface="David" panose="020E0502060401010101" pitchFamily="34" charset="-79"/>
              </a:rPr>
              <a:t>Tour - Sunday 12/5</a:t>
            </a:r>
            <a:endParaRPr lang="he-IL" sz="32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588" y="1413792"/>
            <a:ext cx="3999412" cy="1871192"/>
          </a:xfrm>
          <a:prstGeom prst="rect">
            <a:avLst/>
          </a:prstGeom>
        </p:spPr>
      </p:pic>
      <p:pic>
        <p:nvPicPr>
          <p:cNvPr id="9" name="תמונה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589" y="3207091"/>
            <a:ext cx="4064000" cy="2158548"/>
          </a:xfrm>
          <a:prstGeom prst="rect">
            <a:avLst/>
          </a:prstGeom>
        </p:spPr>
      </p:pic>
      <p:pic>
        <p:nvPicPr>
          <p:cNvPr id="7" name="תמונה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588" y="4559300"/>
            <a:ext cx="4064000" cy="22987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991544" y="928447"/>
            <a:ext cx="9839797" cy="506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546906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8665399"/>
              </p:ext>
            </p:extLst>
          </p:nvPr>
        </p:nvGraphicFramePr>
        <p:xfrm>
          <a:off x="142481" y="1231567"/>
          <a:ext cx="12072664" cy="694995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94518">
                  <a:extLst>
                    <a:ext uri="{9D8B030D-6E8A-4147-A177-3AD203B41FA5}">
                      <a16:colId xmlns:a16="http://schemas.microsoft.com/office/drawing/2014/main" val="231706749"/>
                    </a:ext>
                  </a:extLst>
                </a:gridCol>
                <a:gridCol w="4341814">
                  <a:extLst>
                    <a:ext uri="{9D8B030D-6E8A-4147-A177-3AD203B41FA5}">
                      <a16:colId xmlns:a16="http://schemas.microsoft.com/office/drawing/2014/main" val="994010326"/>
                    </a:ext>
                  </a:extLst>
                </a:gridCol>
                <a:gridCol w="4303226">
                  <a:extLst>
                    <a:ext uri="{9D8B030D-6E8A-4147-A177-3AD203B41FA5}">
                      <a16:colId xmlns:a16="http://schemas.microsoft.com/office/drawing/2014/main" val="3737182445"/>
                    </a:ext>
                  </a:extLst>
                </a:gridCol>
                <a:gridCol w="866553">
                  <a:extLst>
                    <a:ext uri="{9D8B030D-6E8A-4147-A177-3AD203B41FA5}">
                      <a16:colId xmlns:a16="http://schemas.microsoft.com/office/drawing/2014/main" val="1311893671"/>
                    </a:ext>
                  </a:extLst>
                </a:gridCol>
                <a:gridCol w="866553">
                  <a:extLst>
                    <a:ext uri="{9D8B030D-6E8A-4147-A177-3AD203B41FA5}">
                      <a16:colId xmlns:a16="http://schemas.microsoft.com/office/drawing/2014/main" val="3905794760"/>
                    </a:ext>
                  </a:extLst>
                </a:gridCol>
              </a:tblGrid>
              <a:tr h="460426"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Hour</a:t>
                      </a:r>
                      <a:endParaRPr lang="he-IL" sz="1400" b="1" dirty="0">
                        <a:solidFill>
                          <a:schemeClr val="bg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Activity</a:t>
                      </a:r>
                      <a:endParaRPr lang="he-IL" sz="1400" b="1" dirty="0">
                        <a:solidFill>
                          <a:schemeClr val="bg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Speaker</a:t>
                      </a:r>
                      <a:endParaRPr lang="he-IL" sz="1400" b="1" dirty="0">
                        <a:solidFill>
                          <a:schemeClr val="bg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Place</a:t>
                      </a:r>
                      <a:endParaRPr lang="he-IL" sz="1400" b="1" dirty="0">
                        <a:solidFill>
                          <a:schemeClr val="bg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Gift</a:t>
                      </a:r>
                      <a:r>
                        <a:rPr lang="en-US" sz="1400" b="1" baseline="0" dirty="0" smtClean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endParaRPr lang="he-IL" sz="1400" b="1" dirty="0">
                        <a:solidFill>
                          <a:schemeClr val="bg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25663001"/>
                  </a:ext>
                </a:extLst>
              </a:tr>
              <a:tr h="957266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8:00-9:00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Breakfast in the presence of the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ambassador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- Mr. Gary </a:t>
                      </a: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Koren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Hotel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Dining room PLAZMA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restaurant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10th Floor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50291935"/>
                  </a:ext>
                </a:extLst>
              </a:tr>
              <a:tr h="524952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9:00-10:00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Bilateral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Relations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between Russia and Israel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14300" marR="11430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Ambassador of Israel to Russia, Mr. Gary </a:t>
                      </a: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Koren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(Hebrew)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Hotel -suit</a:t>
                      </a:r>
                    </a:p>
                    <a:p>
                      <a:pPr algn="ctr" rtl="1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SCHEPKIN Hall, 2nd floor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3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Shafshak</a:t>
                      </a:r>
                      <a:endParaRPr lang="he-IL" sz="13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4829117"/>
                  </a:ext>
                </a:extLst>
              </a:tr>
              <a:tr h="524952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10:00-10:45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Foreign policy and security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114300" marR="11430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Mr. Dmitry Training</a:t>
                      </a:r>
                    </a:p>
                    <a:p>
                      <a:pPr algn="ctr" rtl="1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Academic Researcher, Former Colonel (English)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Eros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8007662"/>
                  </a:ext>
                </a:extLst>
              </a:tr>
              <a:tr h="524952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11:00-11:45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The economic situation in Russia and its effects on internal policy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Mr. </a:t>
                      </a: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Ivgeny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Gutmacher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Chairman, World Economic Research Institute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114300" marR="114300" marT="0" marB="0" anchor="ctr"/>
                </a:tc>
                <a:tc v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Eyal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Argov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081757062"/>
                  </a:ext>
                </a:extLst>
              </a:tr>
              <a:tr h="741109"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11:00-11:45</a:t>
                      </a:r>
                    </a:p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Lunch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Outside the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SCHEPKIN hall </a:t>
                      </a:r>
                    </a:p>
                    <a:p>
                      <a:pPr algn="ctr" rtl="1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</a:t>
                      </a:r>
                      <a:r>
                        <a:rPr lang="en-US" sz="1400" b="1" baseline="3000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nd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floor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757996"/>
                  </a:ext>
                </a:extLst>
              </a:tr>
              <a:tr h="524952"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11:45-12:30</a:t>
                      </a:r>
                    </a:p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En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route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74154869"/>
                  </a:ext>
                </a:extLst>
              </a:tr>
              <a:tr h="745741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Russia - Middle East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Deputy Foreign Minister for the Middle East and Africa and the President's envoy to the region, Mr. Michael </a:t>
                      </a: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Bogdanov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(Russian)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114300" marR="114300" marT="0" marB="0" anchor="ctr"/>
                </a:tc>
                <a:tc rowSpan="3"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Ministry of Foreign Affairs -</a:t>
                      </a:r>
                    </a:p>
                    <a:p>
                      <a:pPr algn="ctr" rtl="1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suit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Chen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42374774"/>
                  </a:ext>
                </a:extLst>
              </a:tr>
              <a:tr h="538346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14:15-15:00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Planning Russian foreign policy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Mr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.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Andrey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Drobinin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,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Deputy Head of the Department of Political Planning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(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English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)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114300" marR="114300" marT="0" marB="0" anchor="ctr"/>
                </a:tc>
                <a:tc v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4753749"/>
                  </a:ext>
                </a:extLst>
              </a:tr>
              <a:tr h="666153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15:00-19:00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Free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time- independent dinner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Maya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129496715"/>
                  </a:ext>
                </a:extLst>
              </a:tr>
              <a:tr h="741109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19:00-23:00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Night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Tour in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Moscow (Anya)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Leaving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the Hotel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60236719"/>
                  </a:ext>
                </a:extLst>
              </a:tr>
            </a:tbl>
          </a:graphicData>
        </a:graphic>
      </p:graphicFrame>
      <p:sp>
        <p:nvSpPr>
          <p:cNvPr id="8" name="כותרת 4"/>
          <p:cNvSpPr txBox="1">
            <a:spLocks/>
          </p:cNvSpPr>
          <p:nvPr/>
        </p:nvSpPr>
        <p:spPr>
          <a:xfrm>
            <a:off x="2783632" y="0"/>
            <a:ext cx="7770275" cy="77683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 fontScale="75000" lnSpcReduction="200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Individual </a:t>
            </a:r>
            <a:r>
              <a:rPr lang="en-US" b="1" dirty="0">
                <a:latin typeface="David" panose="020E0502060401010101" pitchFamily="34" charset="-79"/>
                <a:cs typeface="David" panose="020E0502060401010101" pitchFamily="34" charset="-79"/>
              </a:rPr>
              <a:t>Schedule Tour - Monday, May 13th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6" name="Picture 2" descr="×ª××× × ×§×©××¨×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528" y="6806844"/>
            <a:ext cx="4331285" cy="1374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63552" y="776834"/>
            <a:ext cx="9839797" cy="506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767986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5648289"/>
              </p:ext>
            </p:extLst>
          </p:nvPr>
        </p:nvGraphicFramePr>
        <p:xfrm>
          <a:off x="47328" y="692697"/>
          <a:ext cx="12109513" cy="656352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86320">
                  <a:extLst>
                    <a:ext uri="{9D8B030D-6E8A-4147-A177-3AD203B41FA5}">
                      <a16:colId xmlns:a16="http://schemas.microsoft.com/office/drawing/2014/main" val="231706749"/>
                    </a:ext>
                  </a:extLst>
                </a:gridCol>
                <a:gridCol w="3808353">
                  <a:extLst>
                    <a:ext uri="{9D8B030D-6E8A-4147-A177-3AD203B41FA5}">
                      <a16:colId xmlns:a16="http://schemas.microsoft.com/office/drawing/2014/main" val="994010326"/>
                    </a:ext>
                  </a:extLst>
                </a:gridCol>
                <a:gridCol w="3774506">
                  <a:extLst>
                    <a:ext uri="{9D8B030D-6E8A-4147-A177-3AD203B41FA5}">
                      <a16:colId xmlns:a16="http://schemas.microsoft.com/office/drawing/2014/main" val="3737182445"/>
                    </a:ext>
                  </a:extLst>
                </a:gridCol>
                <a:gridCol w="1520167">
                  <a:extLst>
                    <a:ext uri="{9D8B030D-6E8A-4147-A177-3AD203B41FA5}">
                      <a16:colId xmlns:a16="http://schemas.microsoft.com/office/drawing/2014/main" val="1311893671"/>
                    </a:ext>
                  </a:extLst>
                </a:gridCol>
                <a:gridCol w="1520167">
                  <a:extLst>
                    <a:ext uri="{9D8B030D-6E8A-4147-A177-3AD203B41FA5}">
                      <a16:colId xmlns:a16="http://schemas.microsoft.com/office/drawing/2014/main" val="4223538749"/>
                    </a:ext>
                  </a:extLst>
                </a:gridCol>
              </a:tblGrid>
              <a:tr h="463216"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Hour</a:t>
                      </a:r>
                      <a:endParaRPr lang="he-IL" sz="1400" b="1" dirty="0">
                        <a:solidFill>
                          <a:schemeClr val="bg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Activity</a:t>
                      </a:r>
                      <a:endParaRPr lang="he-IL" sz="1400" b="1" dirty="0">
                        <a:solidFill>
                          <a:schemeClr val="bg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Speaker</a:t>
                      </a:r>
                      <a:endParaRPr lang="he-IL" sz="1400" b="1" dirty="0">
                        <a:solidFill>
                          <a:schemeClr val="bg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Place</a:t>
                      </a:r>
                      <a:endParaRPr lang="he-IL" sz="1400" b="1" dirty="0">
                        <a:solidFill>
                          <a:schemeClr val="bg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Gift</a:t>
                      </a:r>
                      <a:endParaRPr lang="he-IL" sz="1400" b="1" dirty="0">
                        <a:solidFill>
                          <a:schemeClr val="bg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25663001"/>
                  </a:ext>
                </a:extLst>
              </a:tr>
              <a:tr h="41536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8:00-9:00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Breakfast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Hotel - Restaurant PARK Floor 2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0291935"/>
                  </a:ext>
                </a:extLst>
              </a:tr>
              <a:tr h="535255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9:00-9:45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Power</a:t>
                      </a:r>
                      <a:r>
                        <a:rPr lang="en-US" sz="14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R</a:t>
                      </a:r>
                      <a:r>
                        <a:rPr lang="en-US" sz="14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elations</a:t>
                      </a:r>
                      <a:endParaRPr lang="en-US" sz="14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14300" marR="11430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Mr. Andrey </a:t>
                      </a:r>
                      <a:r>
                        <a:rPr lang="en-US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Kortunov</a:t>
                      </a:r>
                      <a:endParaRPr lang="en-US" sz="1400" b="1" kern="1200" dirty="0" smtClean="0">
                        <a:solidFill>
                          <a:schemeClr val="dk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  <a:p>
                      <a:pPr algn="ctr" rtl="1"/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  CEO of INSS Russia (English)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hotel</a:t>
                      </a:r>
                    </a:p>
                    <a:p>
                      <a:pPr algn="ctr" rtl="1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a suit</a:t>
                      </a:r>
                    </a:p>
                    <a:p>
                      <a:pPr algn="ctr" rtl="1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SCHEPKIN Hall, 2nd floor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Hanuna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62330821"/>
                  </a:ext>
                </a:extLst>
              </a:tr>
              <a:tr h="469152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10:00-10:45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Internal</a:t>
                      </a:r>
                      <a:r>
                        <a:rPr lang="en-US" sz="14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Policy</a:t>
                      </a:r>
                      <a:endParaRPr lang="he-IL" sz="14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14300" marR="11430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Mr. Andrey </a:t>
                      </a:r>
                      <a:r>
                        <a:rPr lang="en-US" sz="14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Kalsnikov</a:t>
                      </a:r>
                      <a:r>
                        <a:rPr lang="en-US" sz="14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(English)</a:t>
                      </a:r>
                      <a:endParaRPr lang="he-IL" sz="14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RAJU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72055308"/>
                  </a:ext>
                </a:extLst>
              </a:tr>
              <a:tr h="506918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11:00-11:45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Russia's Middle East Policy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Mr. Yuri </a:t>
                      </a:r>
                      <a:r>
                        <a:rPr lang="en-US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Barmin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, Researcher and Commentator on Russian Strategy in the Middle East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114300" marR="114300" marT="0" marB="0" anchor="ctr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ואך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51579309"/>
                  </a:ext>
                </a:extLst>
              </a:tr>
              <a:tr h="34111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11:45-12:30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Lunch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Outside the hall SCHEPKIN 2nd floor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5198915"/>
                  </a:ext>
                </a:extLst>
              </a:tr>
              <a:tr h="314856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12:30-13:00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Walking to the Kremlin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757996"/>
                  </a:ext>
                </a:extLst>
              </a:tr>
              <a:tr h="1005571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13:00-16:00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1400" b="1" dirty="0" smtClean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Guided tour of the Kremlin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(Anna)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114300" marR="114300" marT="0" marB="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Kremlin -</a:t>
                      </a:r>
                    </a:p>
                    <a:p>
                      <a:pPr algn="ctr" rtl="1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a suit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05295655"/>
                  </a:ext>
                </a:extLst>
              </a:tr>
              <a:tr h="366676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16:00-18:15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Back to the hotel + organization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34788480"/>
                  </a:ext>
                </a:extLst>
              </a:tr>
              <a:tr h="366676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18:15 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En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route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44776465"/>
                  </a:ext>
                </a:extLst>
              </a:tr>
              <a:tr h="1013836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19:00-22:00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l" rtl="0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Israeli Embassy for Independence Day </a:t>
                      </a:r>
                      <a:r>
                        <a:rPr lang="he-IL" sz="20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)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Officia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l Uniform) </a:t>
                      </a:r>
                      <a:endParaRPr lang="he-IL" sz="20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THE STANISLAVSKY AND NEMIROVICH DANCHENKO MOOSCOW ACADEMIC </a:t>
                      </a:r>
                      <a:r>
                        <a:rPr lang="en-US" sz="1400" b="1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MUSIC </a:t>
                      </a:r>
                      <a:r>
                        <a:rPr lang="en-US" sz="1400" b="1" dirty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THEATRE</a:t>
                      </a:r>
                    </a:p>
                  </a:txBody>
                  <a:tcPr marL="114300" marR="114300" marT="0" marB="0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67031127"/>
                  </a:ext>
                </a:extLst>
              </a:tr>
              <a:tr h="366676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22:00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Drive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to the hotel (for those interested)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25448020"/>
                  </a:ext>
                </a:extLst>
              </a:tr>
            </a:tbl>
          </a:graphicData>
        </a:graphic>
      </p:graphicFrame>
      <p:sp>
        <p:nvSpPr>
          <p:cNvPr id="8" name="כותרת 4"/>
          <p:cNvSpPr txBox="1">
            <a:spLocks/>
          </p:cNvSpPr>
          <p:nvPr/>
        </p:nvSpPr>
        <p:spPr>
          <a:xfrm>
            <a:off x="2783632" y="44624"/>
            <a:ext cx="7770275" cy="64807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 fontScale="900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latin typeface="David" panose="020E0502060401010101" pitchFamily="34" charset="-79"/>
                <a:cs typeface="David" panose="020E0502060401010101" pitchFamily="34" charset="-79"/>
              </a:rPr>
              <a:t>Individual Schedule Tour - Tuesday 14/5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4657" y="4077072"/>
            <a:ext cx="1845479" cy="1440160"/>
          </a:xfrm>
          <a:prstGeom prst="rect">
            <a:avLst/>
          </a:prstGeom>
        </p:spPr>
      </p:pic>
      <p:pic>
        <p:nvPicPr>
          <p:cNvPr id="3" name="תמונה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3632" y="3789040"/>
            <a:ext cx="2691025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672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6027288"/>
              </p:ext>
            </p:extLst>
          </p:nvPr>
        </p:nvGraphicFramePr>
        <p:xfrm>
          <a:off x="119337" y="908720"/>
          <a:ext cx="9865095" cy="682501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210840">
                  <a:extLst>
                    <a:ext uri="{9D8B030D-6E8A-4147-A177-3AD203B41FA5}">
                      <a16:colId xmlns:a16="http://schemas.microsoft.com/office/drawing/2014/main" val="231706749"/>
                    </a:ext>
                  </a:extLst>
                </a:gridCol>
                <a:gridCol w="904139">
                  <a:extLst>
                    <a:ext uri="{9D8B030D-6E8A-4147-A177-3AD203B41FA5}">
                      <a16:colId xmlns:a16="http://schemas.microsoft.com/office/drawing/2014/main" val="994010326"/>
                    </a:ext>
                  </a:extLst>
                </a:gridCol>
                <a:gridCol w="2198361">
                  <a:extLst>
                    <a:ext uri="{9D8B030D-6E8A-4147-A177-3AD203B41FA5}">
                      <a16:colId xmlns:a16="http://schemas.microsoft.com/office/drawing/2014/main" val="1536959618"/>
                    </a:ext>
                  </a:extLst>
                </a:gridCol>
                <a:gridCol w="3074927">
                  <a:extLst>
                    <a:ext uri="{9D8B030D-6E8A-4147-A177-3AD203B41FA5}">
                      <a16:colId xmlns:a16="http://schemas.microsoft.com/office/drawing/2014/main" val="3737182445"/>
                    </a:ext>
                  </a:extLst>
                </a:gridCol>
                <a:gridCol w="1238414">
                  <a:extLst>
                    <a:ext uri="{9D8B030D-6E8A-4147-A177-3AD203B41FA5}">
                      <a16:colId xmlns:a16="http://schemas.microsoft.com/office/drawing/2014/main" val="1311893671"/>
                    </a:ext>
                  </a:extLst>
                </a:gridCol>
                <a:gridCol w="1238414">
                  <a:extLst>
                    <a:ext uri="{9D8B030D-6E8A-4147-A177-3AD203B41FA5}">
                      <a16:colId xmlns:a16="http://schemas.microsoft.com/office/drawing/2014/main" val="4096855044"/>
                    </a:ext>
                  </a:extLst>
                </a:gridCol>
              </a:tblGrid>
              <a:tr h="503040"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Hour</a:t>
                      </a:r>
                      <a:endParaRPr lang="he-IL" sz="1400" b="1" dirty="0">
                        <a:solidFill>
                          <a:schemeClr val="bg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Activity</a:t>
                      </a:r>
                      <a:endParaRPr lang="he-IL" sz="1400" b="1" dirty="0">
                        <a:solidFill>
                          <a:schemeClr val="bg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Speaker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endParaRPr lang="he-IL" sz="1400" b="1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/>
                      <a:endParaRPr lang="he-IL" sz="1400" b="1" dirty="0">
                        <a:solidFill>
                          <a:schemeClr val="bg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Place</a:t>
                      </a:r>
                      <a:endParaRPr lang="he-IL" sz="1400" b="1" dirty="0">
                        <a:solidFill>
                          <a:schemeClr val="bg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Gift </a:t>
                      </a:r>
                      <a:endParaRPr lang="he-IL" sz="1400" b="1" dirty="0">
                        <a:solidFill>
                          <a:schemeClr val="bg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25663001"/>
                  </a:ext>
                </a:extLst>
              </a:tr>
              <a:tr h="346039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8:00-9:00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Breakfast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Hotel - Restaurant PARK Floor 2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0291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9:00-10:00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Travel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77368333"/>
                  </a:ext>
                </a:extLst>
              </a:tr>
              <a:tr h="346039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10:00-11:00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Visiting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the Military Academy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Tour</a:t>
                      </a:r>
                      <a:r>
                        <a:rPr lang="en-US" sz="14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+ Joint Photo</a:t>
                      </a:r>
                      <a:endParaRPr lang="he-IL" sz="14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(Russian)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Military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Academy </a:t>
                      </a:r>
                      <a:r>
                        <a:rPr lang="he-IL" sz="14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– </a:t>
                      </a:r>
                      <a:endParaRPr lang="he-IL" sz="1400" b="1" baseline="0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/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Official Uniform 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42002626"/>
                  </a:ext>
                </a:extLst>
              </a:tr>
              <a:tr h="346039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11:00-11:45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Review of the Russian Army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(Russian)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Tishler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46367755"/>
                  </a:ext>
                </a:extLst>
              </a:tr>
              <a:tr h="346039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11:45-12:30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National Security Concept of  Russia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(Russian)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שי טייב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72412430"/>
                  </a:ext>
                </a:extLst>
              </a:tr>
              <a:tr h="346039"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12:30-13:00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Lessons learned from fighting in Syria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(Russian)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Yitzik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51857931"/>
                  </a:ext>
                </a:extLst>
              </a:tr>
              <a:tr h="346039"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13:15-14:00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Lecture  Israel</a:t>
                      </a:r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Mr. </a:t>
                      </a: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Eyal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Kalif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(Hebrew)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0888834"/>
                  </a:ext>
                </a:extLst>
              </a:tr>
              <a:tr h="346039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14:00-15:30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Traveling + organizing (sandwiches on the bus)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0127872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15:30-16:30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Processing teams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114300" marR="114300" marT="0" marB="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Hotel</a:t>
                      </a:r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–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INDC Dress Code 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נתנס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75799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16:30-17:30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en-US" sz="1400" b="1" baseline="0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En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route 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37881669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17:30-18:30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Dinner –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Restaurant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MAGEN DAVID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Kosher</a:t>
                      </a:r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)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6853177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18:30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En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route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245657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19:30-21:30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Folklore Show - "Golden Ring"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Theater -</a:t>
                      </a:r>
                    </a:p>
                    <a:p>
                      <a:pPr algn="ctr" rtl="1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INDC Code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71867145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21:30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En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route to the hotel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39539650"/>
                  </a:ext>
                </a:extLst>
              </a:tr>
            </a:tbl>
          </a:graphicData>
        </a:graphic>
      </p:graphicFrame>
      <p:sp>
        <p:nvSpPr>
          <p:cNvPr id="8" name="כותרת 4"/>
          <p:cNvSpPr txBox="1">
            <a:spLocks/>
          </p:cNvSpPr>
          <p:nvPr/>
        </p:nvSpPr>
        <p:spPr>
          <a:xfrm>
            <a:off x="2783632" y="151613"/>
            <a:ext cx="7770275" cy="61309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 fontScale="82500" lnSpcReduction="100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en-US" b="1" dirty="0">
                <a:solidFill>
                  <a:prstClr val="white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Individual Schedule Tour - Wednesday 15/5</a:t>
            </a:r>
            <a:endParaRPr lang="he-IL" sz="6000" b="1" dirty="0">
              <a:solidFill>
                <a:prstClr val="white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0150" y="5112568"/>
            <a:ext cx="2211850" cy="1844824"/>
          </a:xfrm>
          <a:prstGeom prst="rect">
            <a:avLst/>
          </a:prstGeom>
        </p:spPr>
      </p:pic>
      <p:pic>
        <p:nvPicPr>
          <p:cNvPr id="3" name="תמונה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0151" y="3305454"/>
            <a:ext cx="2236530" cy="1851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83668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4"/>
          <p:cNvSpPr txBox="1">
            <a:spLocks/>
          </p:cNvSpPr>
          <p:nvPr/>
        </p:nvSpPr>
        <p:spPr>
          <a:xfrm>
            <a:off x="2783632" y="44624"/>
            <a:ext cx="7770275" cy="77683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 fontScale="900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latin typeface="David" panose="020E0502060401010101" pitchFamily="34" charset="-79"/>
                <a:cs typeface="David" panose="020E0502060401010101" pitchFamily="34" charset="-79"/>
              </a:rPr>
              <a:t>Individual Schedule Tour – Thursday 16/5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0296" y="1628800"/>
            <a:ext cx="3672408" cy="5229200"/>
          </a:xfrm>
          <a:prstGeom prst="rect">
            <a:avLst/>
          </a:prstGeom>
        </p:spPr>
      </p:pic>
      <p:graphicFrame>
        <p:nvGraphicFramePr>
          <p:cNvPr id="7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3643908"/>
              </p:ext>
            </p:extLst>
          </p:nvPr>
        </p:nvGraphicFramePr>
        <p:xfrm>
          <a:off x="-289016" y="1202669"/>
          <a:ext cx="9049312" cy="5543044"/>
        </p:xfrm>
        <a:graphic>
          <a:graphicData uri="http://schemas.openxmlformats.org/drawingml/2006/table">
            <a:tbl>
              <a:tblPr rtl="1" firstRow="1" bandRow="1">
                <a:effectLst>
                  <a:reflection blurRad="6350" stA="50000" endA="300" endPos="90000" dist="50800" dir="5400000" sy="-100000" algn="bl" rotWithShape="0"/>
                </a:effectLst>
                <a:tableStyleId>{5C22544A-7EE6-4342-B048-85BDC9FD1C3A}</a:tableStyleId>
              </a:tblPr>
              <a:tblGrid>
                <a:gridCol w="1051752">
                  <a:extLst>
                    <a:ext uri="{9D8B030D-6E8A-4147-A177-3AD203B41FA5}">
                      <a16:colId xmlns:a16="http://schemas.microsoft.com/office/drawing/2014/main" val="231706749"/>
                    </a:ext>
                  </a:extLst>
                </a:gridCol>
                <a:gridCol w="2694873">
                  <a:extLst>
                    <a:ext uri="{9D8B030D-6E8A-4147-A177-3AD203B41FA5}">
                      <a16:colId xmlns:a16="http://schemas.microsoft.com/office/drawing/2014/main" val="994010326"/>
                    </a:ext>
                  </a:extLst>
                </a:gridCol>
                <a:gridCol w="2541707">
                  <a:extLst>
                    <a:ext uri="{9D8B030D-6E8A-4147-A177-3AD203B41FA5}">
                      <a16:colId xmlns:a16="http://schemas.microsoft.com/office/drawing/2014/main" val="3737182445"/>
                    </a:ext>
                  </a:extLst>
                </a:gridCol>
                <a:gridCol w="609576">
                  <a:extLst>
                    <a:ext uri="{9D8B030D-6E8A-4147-A177-3AD203B41FA5}">
                      <a16:colId xmlns:a16="http://schemas.microsoft.com/office/drawing/2014/main" val="3537340238"/>
                    </a:ext>
                  </a:extLst>
                </a:gridCol>
                <a:gridCol w="1075702">
                  <a:extLst>
                    <a:ext uri="{9D8B030D-6E8A-4147-A177-3AD203B41FA5}">
                      <a16:colId xmlns:a16="http://schemas.microsoft.com/office/drawing/2014/main" val="1311893671"/>
                    </a:ext>
                  </a:extLst>
                </a:gridCol>
                <a:gridCol w="1075702">
                  <a:extLst>
                    <a:ext uri="{9D8B030D-6E8A-4147-A177-3AD203B41FA5}">
                      <a16:colId xmlns:a16="http://schemas.microsoft.com/office/drawing/2014/main" val="578629644"/>
                    </a:ext>
                  </a:extLst>
                </a:gridCol>
              </a:tblGrid>
              <a:tr h="604591"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Hour</a:t>
                      </a:r>
                      <a:endParaRPr lang="he-IL" sz="1400" b="1" dirty="0">
                        <a:solidFill>
                          <a:schemeClr val="bg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Activity</a:t>
                      </a:r>
                      <a:endParaRPr lang="he-IL" sz="1400" b="1" dirty="0">
                        <a:solidFill>
                          <a:schemeClr val="bg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Speaker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Place</a:t>
                      </a:r>
                      <a:endParaRPr lang="he-IL" sz="1400" b="1" dirty="0">
                        <a:solidFill>
                          <a:schemeClr val="bg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bg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Gift</a:t>
                      </a:r>
                      <a:r>
                        <a:rPr lang="en-US" sz="1400" b="1" baseline="0" dirty="0" smtClean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endParaRPr lang="he-IL" sz="1400" b="1" dirty="0">
                        <a:solidFill>
                          <a:schemeClr val="bg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25663001"/>
                  </a:ext>
                </a:extLst>
              </a:tr>
              <a:tr h="54162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7:30-8:30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Breakfast + Checkout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Hotel - Restaurant PARK Floor 2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0291935"/>
                  </a:ext>
                </a:extLst>
              </a:tr>
              <a:tr h="40376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8:30-9:30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Travel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77368333"/>
                  </a:ext>
                </a:extLst>
              </a:tr>
              <a:tr h="1152774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9:30-12:30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1400" b="1" dirty="0" smtClean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Victory Park</a:t>
                      </a:r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+ 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Great Patriotic War Museum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Anya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INDC Code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66109512"/>
                  </a:ext>
                </a:extLst>
              </a:tr>
              <a:tr h="340939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12:30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En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route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8877114"/>
                  </a:ext>
                </a:extLst>
              </a:tr>
              <a:tr h="340939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13:30-14:30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Lunch - Jerusalem Restaurant (Kosher)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Kosher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19679494"/>
                  </a:ext>
                </a:extLst>
              </a:tr>
              <a:tr h="340939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14:30-15:00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A minibus to train station to St. Petersburg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0872533"/>
                  </a:ext>
                </a:extLst>
              </a:tr>
              <a:tr h="691880"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14:30-17:30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 rtl="1"/>
                      <a:endParaRPr lang="he-IL" sz="1400" b="1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Free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Time</a:t>
                      </a:r>
                      <a:endParaRPr lang="he-IL" sz="1400" b="1" baseline="0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1868812"/>
                  </a:ext>
                </a:extLst>
              </a:tr>
              <a:tr h="239887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17:30-19:00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A trip to the DME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3048611"/>
                  </a:ext>
                </a:extLst>
              </a:tr>
              <a:tr h="69188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21:55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Flight back</a:t>
                      </a:r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-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LY614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Domodedovo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Airport </a:t>
                      </a:r>
                      <a:endParaRPr lang="he-IL" sz="1400" b="1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2456576"/>
                  </a:ext>
                </a:extLst>
              </a:tr>
            </a:tbl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23592" y="778658"/>
            <a:ext cx="9839797" cy="506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54494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שן מתפתל">
  <a:themeElements>
    <a:clrScheme name="עשן מתפתל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עשן מתפתל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עשן מתפתל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ערכת נושא של Offic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של Offic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4032</TotalTime>
  <Words>783</Words>
  <Application>Microsoft Office PowerPoint</Application>
  <PresentationFormat>Widescreen</PresentationFormat>
  <Paragraphs>273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Century Gothic</vt:lpstr>
      <vt:lpstr>David</vt:lpstr>
      <vt:lpstr>Gisha</vt:lpstr>
      <vt:lpstr>Tahoma</vt:lpstr>
      <vt:lpstr>Wingdings 3</vt:lpstr>
      <vt:lpstr>עשן מתפתל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סיור מב"ל לדרום</dc:title>
  <dc:creator>USER</dc:creator>
  <cp:lastModifiedBy>u26696</cp:lastModifiedBy>
  <cp:revision>356</cp:revision>
  <cp:lastPrinted>2017-10-15T04:06:39Z</cp:lastPrinted>
  <dcterms:created xsi:type="dcterms:W3CDTF">2017-09-23T04:50:33Z</dcterms:created>
  <dcterms:modified xsi:type="dcterms:W3CDTF">2019-05-06T11:10:33Z</dcterms:modified>
</cp:coreProperties>
</file>