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6" r:id="rId1"/>
  </p:sldMasterIdLst>
  <p:notesMasterIdLst>
    <p:notesMasterId r:id="rId8"/>
  </p:notesMasterIdLst>
  <p:handoutMasterIdLst>
    <p:handoutMasterId r:id="rId9"/>
  </p:handoutMasterIdLst>
  <p:sldIdLst>
    <p:sldId id="353" r:id="rId2"/>
    <p:sldId id="355" r:id="rId3"/>
    <p:sldId id="361" r:id="rId4"/>
    <p:sldId id="362" r:id="rId5"/>
    <p:sldId id="365" r:id="rId6"/>
    <p:sldId id="363" r:id="rId7"/>
  </p:sldIdLst>
  <p:sldSz cx="12192000" cy="6858000"/>
  <p:notesSz cx="6819900" cy="9918700"/>
  <p:defaultTextStyle>
    <a:defPPr algn="r" rtl="1"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pos="6816" userDrawn="1">
          <p15:clr>
            <a:srgbClr val="A4A3A4"/>
          </p15:clr>
        </p15:guide>
        <p15:guide id="3" pos="816" userDrawn="1">
          <p15:clr>
            <a:srgbClr val="A4A3A4"/>
          </p15:clr>
        </p15:guide>
        <p15:guide id="4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000" autoAdjust="0"/>
    <p:restoredTop sz="93260" autoAdjust="0"/>
  </p:normalViewPr>
  <p:slideViewPr>
    <p:cSldViewPr>
      <p:cViewPr varScale="1">
        <p:scale>
          <a:sx n="68" d="100"/>
          <a:sy n="68" d="100"/>
        </p:scale>
        <p:origin x="816" y="48"/>
      </p:cViewPr>
      <p:guideLst>
        <p:guide pos="3840"/>
        <p:guide pos="6816"/>
        <p:guide pos="816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280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282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0" y="0"/>
            <a:ext cx="295708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algn="l" rtl="1"/>
            <a:fld id="{93408286-191C-4A3F-B1AF-BB78D38479F5}" type="datetime8">
              <a:rPr lang="he-IL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04 מאי 19</a:t>
            </a:fld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282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0" y="9421044"/>
            <a:ext cx="295708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algn="l" rtl="1"/>
            <a:fld id="{7BAE14B8-3CC9-472D-9BC5-A84D80684DE2}" type="slidenum">
              <a:rPr lang="he-I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‹#›</a:t>
            </a:fld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282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noProof="0" dirty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0" y="0"/>
            <a:ext cx="295708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544EB51-7437-4ECB-8F53-BD138F55FBF7}" type="datetime8">
              <a:rPr lang="he-IL" smtClean="0"/>
              <a:pPr/>
              <a:t>04 מאי 19</a:t>
            </a:fld>
            <a:endParaRPr lang="he-IL" dirty="0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rtl="1"/>
            <a:endParaRPr lang="he-IL" noProof="0" dirty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73375"/>
            <a:ext cx="5455920" cy="3347561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 rtl="1"/>
            <a:r>
              <a:rPr lang="he-IL" noProof="0" dirty="0"/>
              <a:t>לחץ כדי לערוך סגנונות טקסט של תבנית בסיס</a:t>
            </a:r>
          </a:p>
          <a:p>
            <a:pPr lvl="1" rtl="1"/>
            <a:r>
              <a:rPr lang="he-IL" noProof="0" dirty="0"/>
              <a:t>רמה שניה</a:t>
            </a:r>
          </a:p>
          <a:p>
            <a:pPr lvl="2" rtl="1"/>
            <a:r>
              <a:rPr lang="he-IL" noProof="0" dirty="0"/>
              <a:t>רמה שלישית</a:t>
            </a:r>
          </a:p>
          <a:p>
            <a:pPr lvl="3" rtl="1"/>
            <a:r>
              <a:rPr lang="he-IL" noProof="0" dirty="0"/>
              <a:t>רמה רביעית</a:t>
            </a:r>
          </a:p>
          <a:p>
            <a:pPr lvl="4" rtl="1"/>
            <a:r>
              <a:rPr lang="he-IL" noProof="0" dirty="0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282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noProof="0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0" y="9421044"/>
            <a:ext cx="295708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7FB667E1-E601-4AAF-B95C-B25720D70A60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he-IL" smtClean="0"/>
              <a:pPr/>
              <a:t>1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48599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he-IL" smtClean="0"/>
              <a:pPr/>
              <a:t>3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77423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0652134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9999-6F67-4D06-AF2F-1AEEB328493D}" type="datetime8">
              <a:rPr lang="he-IL" smtClean="0"/>
              <a:pPr/>
              <a:t>04 מאי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63225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9999-6F67-4D06-AF2F-1AEEB328493D}" type="datetime8">
              <a:rPr lang="he-IL" smtClean="0"/>
              <a:pPr/>
              <a:t>04 מאי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6188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9999-6F67-4D06-AF2F-1AEEB328493D}" type="datetime8">
              <a:rPr lang="he-IL" smtClean="0"/>
              <a:pPr/>
              <a:t>04 מאי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5214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9999-6F67-4D06-AF2F-1AEEB328493D}" type="datetime8">
              <a:rPr lang="he-IL" smtClean="0"/>
              <a:pPr/>
              <a:t>04 מאי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46414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9999-6F67-4D06-AF2F-1AEEB328493D}" type="datetime8">
              <a:rPr lang="he-IL" smtClean="0"/>
              <a:pPr/>
              <a:t>04 מאי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145950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4B962-D926-424B-AC00-FE1E0ECB640D}" type="datetime8">
              <a:rPr lang="he-IL" smtClean="0"/>
              <a:pPr/>
              <a:t>04 מאי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21550109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7BC6-D13C-45A2-AF61-CB59F6BA3E10}" type="datetime8">
              <a:rPr lang="he-IL" smtClean="0"/>
              <a:pPr/>
              <a:t>04 מאי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7521917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18764-B9AD-4A05-A31E-84CE4FE50E8B}" type="datetime8">
              <a:rPr lang="he-IL" smtClean="0"/>
              <a:pPr/>
              <a:t>04 מאי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1756576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EF28-7E3D-4A0D-8B1D-EAD0E195C731}" type="datetime8">
              <a:rPr lang="he-IL" smtClean="0"/>
              <a:pPr/>
              <a:t>04 מאי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5812638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2186-3A27-43FD-BA50-C25F08521E08}" type="datetime8">
              <a:rPr lang="he-IL" smtClean="0"/>
              <a:pPr/>
              <a:t>04 מאי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rtl="1"/>
            <a:fld id="{A0ECE5F2-81AA-4605-B028-6FBA391056AF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752346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9AA41-A953-4132-9B44-4E0513AEC4FC}" type="datetime8">
              <a:rPr lang="he-IL" smtClean="0"/>
              <a:pPr/>
              <a:t>04 מאי 19</a:t>
            </a:fld>
            <a:endParaRPr lang="he-I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709468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E4BA-5D86-457F-81D4-527350DD4C7A}" type="datetime8">
              <a:rPr lang="he-IL" smtClean="0"/>
              <a:pPr/>
              <a:t>04 מאי 19</a:t>
            </a:fld>
            <a:endParaRPr lang="he-I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5043246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2D48FB61-65B6-4A9E-8CC2-7814F08B8B2D}" type="datetime8">
              <a:rPr lang="he-IL" smtClean="0"/>
              <a:pPr algn="l"/>
              <a:t>04 מאי 19</a:t>
            </a:fld>
            <a:endParaRPr lang="he-I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211119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A13E8-9A85-485B-94B7-5D103837E152}" type="datetime8">
              <a:rPr lang="he-IL" smtClean="0"/>
              <a:pPr/>
              <a:t>04 מאי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5773662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574E-2143-4A91-B2C8-A980D1F6D781}" type="datetime8">
              <a:rPr lang="he-IL" smtClean="0"/>
              <a:pPr/>
              <a:t>04 מאי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8244218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69999-6F67-4D06-AF2F-1AEEB328493D}" type="datetime8">
              <a:rPr lang="he-IL" smtClean="0"/>
              <a:pPr/>
              <a:t>04 מאי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31312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 txBox="1">
            <a:spLocks/>
          </p:cNvSpPr>
          <p:nvPr/>
        </p:nvSpPr>
        <p:spPr>
          <a:xfrm>
            <a:off x="3575720" y="6085"/>
            <a:ext cx="5616624" cy="61460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 fontScale="90000"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לו"ז סיור 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0176063"/>
              </p:ext>
            </p:extLst>
          </p:nvPr>
        </p:nvGraphicFramePr>
        <p:xfrm>
          <a:off x="191345" y="620687"/>
          <a:ext cx="12006119" cy="6162560"/>
        </p:xfrm>
        <a:graphic>
          <a:graphicData uri="http://schemas.openxmlformats.org/drawingml/2006/table">
            <a:tbl>
              <a:tblPr firstRow="1" firstCol="1" bandRow="1">
                <a:tableStyleId>{793D81CF-94F2-401A-BA57-92F5A7B2D0C5}</a:tableStyleId>
              </a:tblPr>
              <a:tblGrid>
                <a:gridCol w="2497687">
                  <a:extLst>
                    <a:ext uri="{9D8B030D-6E8A-4147-A177-3AD203B41FA5}">
                      <a16:colId xmlns:a16="http://schemas.microsoft.com/office/drawing/2014/main" val="2006921609"/>
                    </a:ext>
                  </a:extLst>
                </a:gridCol>
                <a:gridCol w="2537209">
                  <a:extLst>
                    <a:ext uri="{9D8B030D-6E8A-4147-A177-3AD203B41FA5}">
                      <a16:colId xmlns:a16="http://schemas.microsoft.com/office/drawing/2014/main" val="3168005034"/>
                    </a:ext>
                  </a:extLst>
                </a:gridCol>
                <a:gridCol w="2373977">
                  <a:extLst>
                    <a:ext uri="{9D8B030D-6E8A-4147-A177-3AD203B41FA5}">
                      <a16:colId xmlns:a16="http://schemas.microsoft.com/office/drawing/2014/main" val="329664948"/>
                    </a:ext>
                  </a:extLst>
                </a:gridCol>
                <a:gridCol w="2537209">
                  <a:extLst>
                    <a:ext uri="{9D8B030D-6E8A-4147-A177-3AD203B41FA5}">
                      <a16:colId xmlns:a16="http://schemas.microsoft.com/office/drawing/2014/main" val="4058724446"/>
                    </a:ext>
                  </a:extLst>
                </a:gridCol>
                <a:gridCol w="2060037">
                  <a:extLst>
                    <a:ext uri="{9D8B030D-6E8A-4147-A177-3AD203B41FA5}">
                      <a16:colId xmlns:a16="http://schemas.microsoft.com/office/drawing/2014/main" val="1064955416"/>
                    </a:ext>
                  </a:extLst>
                </a:gridCol>
              </a:tblGrid>
              <a:tr h="23699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ה</a:t>
                      </a:r>
                      <a:r>
                        <a:rPr lang="ar-SA" sz="1200" b="1">
                          <a:effectLst/>
                          <a:latin typeface="David" panose="020E0502060401010101" pitchFamily="34" charset="-79"/>
                        </a:rPr>
                        <a:t>' </a:t>
                      </a: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16/05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ד</a:t>
                      </a:r>
                      <a:r>
                        <a:rPr lang="ar-SA" sz="1200" b="1">
                          <a:effectLst/>
                          <a:latin typeface="David" panose="020E0502060401010101" pitchFamily="34" charset="-79"/>
                        </a:rPr>
                        <a:t>'</a:t>
                      </a: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15/05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ג</a:t>
                      </a:r>
                      <a:r>
                        <a:rPr lang="ar-SA" sz="1200" b="1">
                          <a:effectLst/>
                          <a:latin typeface="David" panose="020E0502060401010101" pitchFamily="34" charset="-79"/>
                        </a:rPr>
                        <a:t>' </a:t>
                      </a: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14/05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ב</a:t>
                      </a:r>
                      <a:r>
                        <a:rPr lang="ar-SA" sz="1200" b="1" dirty="0">
                          <a:effectLst/>
                          <a:latin typeface="David" panose="020E0502060401010101" pitchFamily="34" charset="-79"/>
                        </a:rPr>
                        <a:t>' </a:t>
                      </a: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13/05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א</a:t>
                      </a:r>
                      <a:r>
                        <a:rPr lang="ar-SA" sz="1200" b="1">
                          <a:effectLst/>
                          <a:latin typeface="David" panose="020E0502060401010101" pitchFamily="34" charset="-79"/>
                        </a:rPr>
                        <a:t>'</a:t>
                      </a: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12/05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7139503"/>
                  </a:ext>
                </a:extLst>
              </a:tr>
              <a:tr h="710970"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פארק 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הניצחון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+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מוזיאון המלחמה הפטריוטית הגדולה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נסיעה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יחסי</a:t>
                      </a:r>
                      <a:r>
                        <a:rPr lang="he-IL" sz="1200" b="1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המעצמות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 </a:t>
                      </a: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שגריר ישראל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ברוסיה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טיסת "חלוצים" מוצ"ש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5073729"/>
                  </a:ext>
                </a:extLst>
              </a:tr>
              <a:tr h="636217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ביקור באקדמיה 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הצבאית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(מדי ייצוג)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r>
                        <a:rPr lang="he-IL" sz="1200" b="1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מדיניות פנים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מדיניות חוץ וביטחון רוסיה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נחיתה ב- </a:t>
                      </a: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DME 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</a:t>
                      </a: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LY </a:t>
                      </a:r>
                      <a:r>
                        <a:rPr lang="ru-RU" sz="1200" b="1" dirty="0">
                          <a:effectLst/>
                          <a:cs typeface="David" panose="020E0502060401010101" pitchFamily="34" charset="-79"/>
                        </a:rPr>
                        <a:t>611</a:t>
                      </a: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)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489965"/>
                  </a:ext>
                </a:extLst>
              </a:tr>
              <a:tr h="47398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מדיניות רוסיה במזה"ת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המצב כלכלי והשפעתו על מדיניות הפנים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נסיעה + התארגנות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9087769"/>
                  </a:ext>
                </a:extLst>
              </a:tr>
              <a:tr h="236990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נסיעה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א.צ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נסיעה  למשרד החוץ + א.צ.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34708"/>
                  </a:ext>
                </a:extLst>
              </a:tr>
              <a:tr h="160532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א.צ.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9671067"/>
                  </a:ext>
                </a:extLst>
              </a:tr>
              <a:tr h="76458"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ארוחת צהריים מסכמת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 מסעדת ירושלים)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נסיעה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+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א.צ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2286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רוסיה - מזה"ת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סגן שר 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החוץ -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מר מיכאל </a:t>
                      </a:r>
                      <a:r>
                        <a:rPr lang="he-IL" sz="1200" b="1" dirty="0" err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בוגדנוב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2286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תכנון מדיניות החוץ 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909213"/>
                  </a:ext>
                </a:extLst>
              </a:tr>
              <a:tr h="31084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נספח ההגנה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9142014"/>
                  </a:ext>
                </a:extLst>
              </a:tr>
              <a:tr h="366439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מודרך בקרמלין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384649"/>
                  </a:ext>
                </a:extLst>
              </a:tr>
              <a:tr h="626011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נסיעה לרכבת</a:t>
                      </a:r>
                      <a:r>
                        <a:rPr lang="he-IL" sz="12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– 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baseline="0" dirty="0" err="1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סופ"ש</a:t>
                      </a:r>
                      <a:r>
                        <a:rPr lang="he-IL" sz="12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סט פטרסבורג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8268069"/>
                  </a:ext>
                </a:extLst>
              </a:tr>
              <a:tr h="31084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אסטרטגיה ובטחון לאומי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זמן  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חופשי</a:t>
                      </a: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הכרות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מרכז מוסקבה / מתחם הקרמלין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190532"/>
                  </a:ext>
                </a:extLst>
              </a:tr>
              <a:tr h="442895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ׁזמן חופשי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3626074"/>
                  </a:ext>
                </a:extLst>
              </a:tr>
              <a:tr h="71097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א.ע. + נסיעה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א.ע.</a:t>
                      </a:r>
                      <a:r>
                        <a:rPr lang="he-IL" sz="1200" b="1" baseline="0" dirty="0" smtClean="0"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+ התארגנות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713807"/>
                  </a:ext>
                </a:extLst>
              </a:tr>
              <a:tr h="23699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נסיעה </a:t>
                      </a:r>
                      <a:r>
                        <a:rPr lang="he-IL" sz="1200" b="1" dirty="0" err="1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לשד"ת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קבלת פנים עצמאות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שגרירות ישראל 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במוסקבה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(מדי ייצוג)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</a:t>
                      </a: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לילה במוסקבה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912693"/>
                  </a:ext>
                </a:extLst>
              </a:tr>
              <a:tr h="23699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מופע</a:t>
                      </a:r>
                      <a:r>
                        <a:rPr lang="he-IL" sz="12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תרבות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554665"/>
                  </a:ext>
                </a:extLst>
              </a:tr>
              <a:tr h="23699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ערב חופשי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003823"/>
                  </a:ext>
                </a:extLst>
              </a:tr>
              <a:tr h="473980"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המראה </a:t>
                      </a: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DME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9903106"/>
                  </a:ext>
                </a:extLst>
              </a:tr>
              <a:tr h="23699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31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25218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3964991"/>
              </p:ext>
            </p:extLst>
          </p:nvPr>
        </p:nvGraphicFramePr>
        <p:xfrm>
          <a:off x="108856" y="1413792"/>
          <a:ext cx="8083732" cy="544735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20933">
                  <a:extLst>
                    <a:ext uri="{9D8B030D-6E8A-4147-A177-3AD203B41FA5}">
                      <a16:colId xmlns:a16="http://schemas.microsoft.com/office/drawing/2014/main" val="231706749"/>
                    </a:ext>
                  </a:extLst>
                </a:gridCol>
                <a:gridCol w="2020933">
                  <a:extLst>
                    <a:ext uri="{9D8B030D-6E8A-4147-A177-3AD203B41FA5}">
                      <a16:colId xmlns:a16="http://schemas.microsoft.com/office/drawing/2014/main" val="994010326"/>
                    </a:ext>
                  </a:extLst>
                </a:gridCol>
                <a:gridCol w="2020933">
                  <a:extLst>
                    <a:ext uri="{9D8B030D-6E8A-4147-A177-3AD203B41FA5}">
                      <a16:colId xmlns:a16="http://schemas.microsoft.com/office/drawing/2014/main" val="3737182445"/>
                    </a:ext>
                  </a:extLst>
                </a:gridCol>
                <a:gridCol w="2020933">
                  <a:extLst>
                    <a:ext uri="{9D8B030D-6E8A-4147-A177-3AD203B41FA5}">
                      <a16:colId xmlns:a16="http://schemas.microsoft.com/office/drawing/2014/main" val="2793423482"/>
                    </a:ext>
                  </a:extLst>
                </a:gridCol>
              </a:tblGrid>
              <a:tr h="503040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מופע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דובר</a:t>
                      </a:r>
                      <a:endParaRPr lang="he-IL" sz="16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מקום</a:t>
                      </a:r>
                      <a:endParaRPr lang="he-IL" sz="16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5663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20:40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טיסה</a:t>
                      </a:r>
                      <a:r>
                        <a:rPr lang="he-IL" sz="16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"החלוצים"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142943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02:30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נסיעה </a:t>
                      </a:r>
                      <a:r>
                        <a:rPr lang="he-IL" sz="16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מב"ל</a:t>
                      </a:r>
                      <a:r>
                        <a:rPr lang="he-IL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– נתב"ג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8638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05:50-10:05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טיסה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LY611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שד"ת</a:t>
                      </a:r>
                      <a:r>
                        <a:rPr lang="he-IL" sz="16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600" b="1" baseline="0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דומודדובו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029193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 rtl="1"/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נסיעה למלון </a:t>
                      </a:r>
                      <a:r>
                        <a:rPr lang="he-IL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+א.צ.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Ararat Park  Hyatt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522932"/>
                  </a:ext>
                </a:extLst>
              </a:tr>
              <a:tr h="727807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14:00-16:00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יחסי ישראל - רוסיה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נספח – אל"מ גרמן (עברית)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מלון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757996"/>
                  </a:ext>
                </a:extLst>
              </a:tr>
              <a:tr h="727807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16:00-20:00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סיור היכרות והדרכה מוסקבה- </a:t>
                      </a:r>
                      <a:r>
                        <a:rPr lang="he-IL" sz="1600" b="1" dirty="0" err="1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אניה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אניה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מרכז מוסקבה / מתחם הקרמלין</a:t>
                      </a:r>
                      <a:endParaRPr lang="en-US" sz="1600" b="1" dirty="0" smtClean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(גשר הפטריארך, גני אלכסנדר, מתחם הקרמלין, כיכר אדומה)</a:t>
                      </a:r>
                      <a:endParaRPr lang="he-IL" sz="1600" b="1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8677863"/>
                  </a:ext>
                </a:extLst>
              </a:tr>
              <a:tr h="727807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23:00 – 20:00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rtl="1"/>
                      <a:endParaRPr lang="he-IL" sz="1600" b="1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r>
                        <a:rPr lang="he-IL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ערב חופשי </a:t>
                      </a:r>
                    </a:p>
                    <a:p>
                      <a:pPr algn="ctr" rtl="1"/>
                      <a:r>
                        <a:rPr lang="he-IL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(ארוחת ערב עצמאית)</a:t>
                      </a:r>
                    </a:p>
                    <a:p>
                      <a:pPr algn="ctr" rtl="1"/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023671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76729" y="986453"/>
            <a:ext cx="97840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כחול – </a:t>
            </a:r>
            <a:r>
              <a:rPr lang="he-IL" b="1" dirty="0" err="1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חוייתי</a:t>
            </a:r>
            <a:r>
              <a:rPr lang="he-IL" b="1" dirty="0" smtClean="0">
                <a:solidFill>
                  <a:schemeClr val="accent5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אדום - בטחוני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b="1" dirty="0">
                <a:solidFill>
                  <a:srgbClr val="FFC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כתום – חברתי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b="1" dirty="0">
                <a:solidFill>
                  <a:srgbClr val="FFFF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צהוב – כלכלי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b="1" dirty="0">
                <a:solidFill>
                  <a:srgbClr val="00B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ירוק – מדיני  </a:t>
            </a:r>
          </a:p>
        </p:txBody>
      </p:sp>
      <p:sp>
        <p:nvSpPr>
          <p:cNvPr id="8" name="כותרת 4"/>
          <p:cNvSpPr txBox="1">
            <a:spLocks/>
          </p:cNvSpPr>
          <p:nvPr/>
        </p:nvSpPr>
        <p:spPr>
          <a:xfrm>
            <a:off x="2783632" y="151613"/>
            <a:ext cx="7770275" cy="77683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 fontScale="97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לו"ז פרטני סיור – יום א' 12/5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588" y="1413792"/>
            <a:ext cx="3999412" cy="1871192"/>
          </a:xfrm>
          <a:prstGeom prst="rect">
            <a:avLst/>
          </a:prstGeom>
        </p:spPr>
      </p:pic>
      <p:pic>
        <p:nvPicPr>
          <p:cNvPr id="9" name="תמונה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589" y="3207091"/>
            <a:ext cx="4064000" cy="2158548"/>
          </a:xfrm>
          <a:prstGeom prst="rect">
            <a:avLst/>
          </a:prstGeom>
        </p:spPr>
      </p:pic>
      <p:pic>
        <p:nvPicPr>
          <p:cNvPr id="7" name="תמונה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588" y="4559300"/>
            <a:ext cx="4064000" cy="229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40331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5622010"/>
              </p:ext>
            </p:extLst>
          </p:nvPr>
        </p:nvGraphicFramePr>
        <p:xfrm>
          <a:off x="191344" y="1355785"/>
          <a:ext cx="11891800" cy="553732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59598">
                  <a:extLst>
                    <a:ext uri="{9D8B030D-6E8A-4147-A177-3AD203B41FA5}">
                      <a16:colId xmlns:a16="http://schemas.microsoft.com/office/drawing/2014/main" val="231706749"/>
                    </a:ext>
                  </a:extLst>
                </a:gridCol>
                <a:gridCol w="3739884">
                  <a:extLst>
                    <a:ext uri="{9D8B030D-6E8A-4147-A177-3AD203B41FA5}">
                      <a16:colId xmlns:a16="http://schemas.microsoft.com/office/drawing/2014/main" val="994010326"/>
                    </a:ext>
                  </a:extLst>
                </a:gridCol>
                <a:gridCol w="3706646">
                  <a:extLst>
                    <a:ext uri="{9D8B030D-6E8A-4147-A177-3AD203B41FA5}">
                      <a16:colId xmlns:a16="http://schemas.microsoft.com/office/drawing/2014/main" val="3737182445"/>
                    </a:ext>
                  </a:extLst>
                </a:gridCol>
                <a:gridCol w="1492836">
                  <a:extLst>
                    <a:ext uri="{9D8B030D-6E8A-4147-A177-3AD203B41FA5}">
                      <a16:colId xmlns:a16="http://schemas.microsoft.com/office/drawing/2014/main" val="1311893671"/>
                    </a:ext>
                  </a:extLst>
                </a:gridCol>
                <a:gridCol w="1492836">
                  <a:extLst>
                    <a:ext uri="{9D8B030D-6E8A-4147-A177-3AD203B41FA5}">
                      <a16:colId xmlns:a16="http://schemas.microsoft.com/office/drawing/2014/main" val="1164339526"/>
                    </a:ext>
                  </a:extLst>
                </a:gridCol>
              </a:tblGrid>
              <a:tr h="5030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מופע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דובר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מקום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תשורה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5663001"/>
                  </a:ext>
                </a:extLst>
              </a:tr>
              <a:tr h="49005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8:00-9:00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ארוחת בוקר בנוכחות השגריר- מר גרי קורן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חדר אוכל מלון</a:t>
                      </a:r>
                    </a:p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מסעדת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PLAZMA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 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קומה 10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0291935"/>
                  </a:ext>
                </a:extLst>
              </a:tr>
              <a:tr h="34603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9:00-10:00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יחסים </a:t>
                      </a:r>
                      <a:r>
                        <a:rPr lang="he-IL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בילאטרלים</a:t>
                      </a:r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רוסיה </a:t>
                      </a:r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-ישראל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14300" marR="11430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שגריר ישראל ברוסיה, מר גרי קורן (עברית)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מלון – </a:t>
                      </a:r>
                    </a:p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חליפה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r>
                        <a:rPr lang="he-IL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אולם 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SCHEPKIN</a:t>
                      </a:r>
                      <a:r>
                        <a:rPr lang="he-IL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, קומה 2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שפשק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64829117"/>
                  </a:ext>
                </a:extLst>
              </a:tr>
              <a:tr h="131781">
                <a:tc rowSpan="2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10:00-10:45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מדיניות חוץ ובטחון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114300" marR="114300" marT="0" marB="0" anchor="ctr"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he-IL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מר דמיטרי </a:t>
                      </a:r>
                      <a:r>
                        <a:rPr lang="he-IL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טריינין</a:t>
                      </a:r>
                      <a:r>
                        <a:rPr lang="he-IL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</a:p>
                    <a:p>
                      <a:pPr algn="ctr" rtl="1"/>
                      <a:r>
                        <a:rPr lang="he-IL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חוקר אקדמי, קולונל</a:t>
                      </a:r>
                      <a:r>
                        <a:rPr lang="he-IL" sz="1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לשעבר</a:t>
                      </a:r>
                      <a:r>
                        <a:rPr lang="he-IL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(אנגלית)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3466428"/>
                  </a:ext>
                </a:extLst>
              </a:tr>
              <a:tr h="17302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EROS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2693134"/>
                  </a:ext>
                </a:extLst>
              </a:tr>
              <a:tr h="34603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11:00-11:45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המצב הכלכלי ברוסיה והשפעותיו על </a:t>
                      </a:r>
                      <a:r>
                        <a:rPr lang="he-IL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מדיניות הפנים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11430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מר </a:t>
                      </a:r>
                      <a:r>
                        <a:rPr lang="he-IL" sz="1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איבגני</a:t>
                      </a:r>
                      <a:r>
                        <a:rPr lang="he-IL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גוטמאכר</a:t>
                      </a: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                                                יו"ר מכון מחקר כלכלה עולמית (אנגלית)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114300" marR="114300" marT="0" marB="0"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אייל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ארגוב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175706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11:00-11:45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ארוחת צהריים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מחוץ לאולם 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SCHEPKIN</a:t>
                      </a:r>
                      <a:r>
                        <a:rPr lang="he-IL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קומה 2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019425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11:45-12:30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נסיעה 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75799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רוסיה – מזה"ת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סגן שר החוץ לענייני מזה"ת ואפריקה ושליח הנשיא  </a:t>
                      </a: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לאזור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-</a:t>
                      </a: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מר </a:t>
                      </a:r>
                      <a:r>
                        <a:rPr lang="he-IL" sz="14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מיכאל </a:t>
                      </a:r>
                      <a:r>
                        <a:rPr lang="he-IL" sz="1400" b="1" dirty="0" err="1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בוגדנוב</a:t>
                      </a: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(רוסית)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114300" marR="114300" marT="0" marB="0" anchor="ctr"/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משרד החוץ – </a:t>
                      </a:r>
                    </a:p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חליפה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חן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37477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14:15-15:00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תכנון מדיניות החוץ הרוסית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מר </a:t>
                      </a:r>
                      <a:r>
                        <a:rPr lang="he-IL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אנדריי</a:t>
                      </a:r>
                      <a:r>
                        <a:rPr lang="he-IL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דרובינין</a:t>
                      </a: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,                                                                 סגן </a:t>
                      </a:r>
                      <a:r>
                        <a:rPr lang="he-IL" sz="14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ראש המחלקת לתכנון מדיני </a:t>
                      </a: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(אנגלית)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114300" marR="114300" marT="0" marB="0"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4753749"/>
                  </a:ext>
                </a:extLst>
              </a:tr>
              <a:tr h="539449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מאיה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4635140"/>
                  </a:ext>
                </a:extLst>
              </a:tr>
              <a:tr h="46799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15:00-21:00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זמן חופשי – ארוחת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ערב עצמאית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9496715"/>
                  </a:ext>
                </a:extLst>
              </a:tr>
              <a:tr h="727807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21:00-23:00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סיור לילה במוסקבה (</a:t>
                      </a:r>
                      <a:r>
                        <a:rPr lang="he-IL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אניה</a:t>
                      </a:r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)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יציאה מהמלון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023671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87488" y="986453"/>
            <a:ext cx="97840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כחול – </a:t>
            </a:r>
            <a:r>
              <a:rPr lang="he-IL" b="1" dirty="0" err="1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חוייתי</a:t>
            </a:r>
            <a:r>
              <a:rPr lang="he-IL" b="1" dirty="0">
                <a:solidFill>
                  <a:schemeClr val="accent5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אדום - בטחוני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b="1" dirty="0">
                <a:solidFill>
                  <a:srgbClr val="FFC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כתום – חברתי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b="1" dirty="0">
                <a:solidFill>
                  <a:srgbClr val="FFFF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צהוב – כלכלי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b="1" dirty="0" smtClean="0">
                <a:solidFill>
                  <a:srgbClr val="00B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ירוק – מדיני  </a:t>
            </a:r>
            <a:endParaRPr lang="he-IL" b="1" dirty="0">
              <a:solidFill>
                <a:srgbClr val="00B05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כותרת 4"/>
          <p:cNvSpPr txBox="1">
            <a:spLocks/>
          </p:cNvSpPr>
          <p:nvPr/>
        </p:nvSpPr>
        <p:spPr>
          <a:xfrm>
            <a:off x="2783632" y="151613"/>
            <a:ext cx="7770275" cy="77683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 fontScale="97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לו"ז פרטני סיור – יום ב' 13/5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6" name="Picture 2" descr="×ª××× × ×§×©××¨×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680" y="5733256"/>
            <a:ext cx="3672408" cy="1159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272268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0846473"/>
              </p:ext>
            </p:extLst>
          </p:nvPr>
        </p:nvGraphicFramePr>
        <p:xfrm>
          <a:off x="47328" y="692697"/>
          <a:ext cx="12109513" cy="616530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86320">
                  <a:extLst>
                    <a:ext uri="{9D8B030D-6E8A-4147-A177-3AD203B41FA5}">
                      <a16:colId xmlns:a16="http://schemas.microsoft.com/office/drawing/2014/main" val="231706749"/>
                    </a:ext>
                  </a:extLst>
                </a:gridCol>
                <a:gridCol w="3808353">
                  <a:extLst>
                    <a:ext uri="{9D8B030D-6E8A-4147-A177-3AD203B41FA5}">
                      <a16:colId xmlns:a16="http://schemas.microsoft.com/office/drawing/2014/main" val="994010326"/>
                    </a:ext>
                  </a:extLst>
                </a:gridCol>
                <a:gridCol w="3774506">
                  <a:extLst>
                    <a:ext uri="{9D8B030D-6E8A-4147-A177-3AD203B41FA5}">
                      <a16:colId xmlns:a16="http://schemas.microsoft.com/office/drawing/2014/main" val="3737182445"/>
                    </a:ext>
                  </a:extLst>
                </a:gridCol>
                <a:gridCol w="1520167">
                  <a:extLst>
                    <a:ext uri="{9D8B030D-6E8A-4147-A177-3AD203B41FA5}">
                      <a16:colId xmlns:a16="http://schemas.microsoft.com/office/drawing/2014/main" val="1311893671"/>
                    </a:ext>
                  </a:extLst>
                </a:gridCol>
                <a:gridCol w="1520167">
                  <a:extLst>
                    <a:ext uri="{9D8B030D-6E8A-4147-A177-3AD203B41FA5}">
                      <a16:colId xmlns:a16="http://schemas.microsoft.com/office/drawing/2014/main" val="4223538749"/>
                    </a:ext>
                  </a:extLst>
                </a:gridCol>
              </a:tblGrid>
              <a:tr h="463216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מופע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דובר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מקום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תשורה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5663001"/>
                  </a:ext>
                </a:extLst>
              </a:tr>
              <a:tr h="41536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8:00-9:00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ארוחת בוקר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מלון – מסעדת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PARK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קומה 2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0291935"/>
                  </a:ext>
                </a:extLst>
              </a:tr>
              <a:tr h="53525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9:00-9:45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יחסי המעצמות</a:t>
                      </a:r>
                      <a:endParaRPr lang="en-US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14300" marR="11430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מר </a:t>
                      </a:r>
                      <a:r>
                        <a:rPr lang="he-IL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אנדריי</a:t>
                      </a:r>
                      <a:r>
                        <a:rPr lang="he-IL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קורטונוב</a:t>
                      </a:r>
                      <a:endParaRPr lang="he-IL" sz="1400" b="1" kern="1200" dirty="0" smtClean="0">
                        <a:solidFill>
                          <a:schemeClr val="dk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r>
                        <a:rPr lang="he-IL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מנכ"ל 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INSS</a:t>
                      </a:r>
                      <a:r>
                        <a:rPr lang="he-IL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רוסיה (אנגלית)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מלון</a:t>
                      </a:r>
                    </a:p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חליפה</a:t>
                      </a:r>
                    </a:p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אולם 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SCHEPKIN</a:t>
                      </a:r>
                      <a:r>
                        <a:rPr lang="he-IL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, קומה 2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חנונה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2330821"/>
                  </a:ext>
                </a:extLst>
              </a:tr>
              <a:tr h="469152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10:00-10:45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מדיניות פנים</a:t>
                      </a: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14300" marR="11430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מר </a:t>
                      </a:r>
                      <a:r>
                        <a:rPr lang="he-IL" sz="14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אנדריי</a:t>
                      </a: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קלסניקוב</a:t>
                      </a: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(אנגלית)</a:t>
                      </a: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RAJU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2055308"/>
                  </a:ext>
                </a:extLst>
              </a:tr>
              <a:tr h="50691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11:00-11:45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מדיניות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רוסיה במזרח התיכון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מר יורי </a:t>
                      </a:r>
                      <a:r>
                        <a:rPr lang="he-IL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בארמין</a:t>
                      </a:r>
                      <a:r>
                        <a:rPr lang="he-IL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,</a:t>
                      </a:r>
                      <a:r>
                        <a:rPr lang="he-IL" sz="1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                                                                                     </a:t>
                      </a:r>
                      <a:r>
                        <a:rPr lang="he-IL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חוקר</a:t>
                      </a:r>
                      <a:r>
                        <a:rPr lang="he-IL" sz="1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ופרשן אסטרטגיית</a:t>
                      </a:r>
                      <a:r>
                        <a:rPr lang="he-IL" sz="1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רוסיה במזה"ת</a:t>
                      </a:r>
                      <a:r>
                        <a:rPr lang="he-IL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(אנגלית)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114300" marR="114300" marT="0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ואך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1579309"/>
                  </a:ext>
                </a:extLst>
              </a:tr>
              <a:tr h="34111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11:45-12:30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ארוחת צהריים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מחוץ לאולם 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SCHEPKIN</a:t>
                      </a:r>
                      <a:r>
                        <a:rPr lang="he-IL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קומה 2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5198915"/>
                  </a:ext>
                </a:extLst>
              </a:tr>
              <a:tr h="314856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12:30-13:00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הליכה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ברגל לקרמלין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757996"/>
                  </a:ext>
                </a:extLst>
              </a:tr>
              <a:tr h="1005571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13:00-16:00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400" b="1" dirty="0" smtClean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סיור מודרך בקרמלין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(</a:t>
                      </a:r>
                      <a:r>
                        <a:rPr lang="he-IL" sz="1400" b="1" dirty="0" err="1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אניה</a:t>
                      </a: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)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114300" marR="114300" marT="0" marB="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קרמלין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– </a:t>
                      </a:r>
                    </a:p>
                    <a:p>
                      <a:pPr algn="ctr" rtl="1"/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חליפה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5295655"/>
                  </a:ext>
                </a:extLst>
              </a:tr>
              <a:tr h="366676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16:00-18:15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חזרה למלון + התארגנות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34788480"/>
                  </a:ext>
                </a:extLst>
              </a:tr>
              <a:tr h="366676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18:15 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נסיעה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4776465"/>
                  </a:ext>
                </a:extLst>
              </a:tr>
              <a:tr h="1013836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19:00-22:00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0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              קבלת פנים שגרירות ישראל ליום העצמאות  (מדי</a:t>
                      </a:r>
                      <a:r>
                        <a:rPr lang="he-IL" sz="20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ייצוג)</a:t>
                      </a:r>
                      <a:endParaRPr lang="he-IL" sz="20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THE STANISLAVSKY AND NEMIROVICH DANCHENKO MOOSCOW ACADEMIC MIUSIC THEATRE</a:t>
                      </a:r>
                    </a:p>
                  </a:txBody>
                  <a:tcPr marL="114300" marR="114300" marT="0" marB="0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7031127"/>
                  </a:ext>
                </a:extLst>
              </a:tr>
              <a:tr h="366676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22:00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נסיעה למלון (למעוניינים)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5448020"/>
                  </a:ext>
                </a:extLst>
              </a:tr>
            </a:tbl>
          </a:graphicData>
        </a:graphic>
      </p:graphicFrame>
      <p:sp>
        <p:nvSpPr>
          <p:cNvPr id="8" name="כותרת 4"/>
          <p:cNvSpPr txBox="1">
            <a:spLocks/>
          </p:cNvSpPr>
          <p:nvPr/>
        </p:nvSpPr>
        <p:spPr>
          <a:xfrm>
            <a:off x="2783632" y="44624"/>
            <a:ext cx="7770275" cy="64807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 fontScale="97500"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לו"ז פרטני סיור – יום ג' 14/5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657" y="3789040"/>
            <a:ext cx="2388224" cy="1728192"/>
          </a:xfrm>
          <a:prstGeom prst="rect">
            <a:avLst/>
          </a:prstGeom>
        </p:spPr>
      </p:pic>
      <p:pic>
        <p:nvPicPr>
          <p:cNvPr id="3" name="תמונה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3632" y="3789040"/>
            <a:ext cx="2691025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672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3514974"/>
              </p:ext>
            </p:extLst>
          </p:nvPr>
        </p:nvGraphicFramePr>
        <p:xfrm>
          <a:off x="119337" y="908720"/>
          <a:ext cx="9865095" cy="605558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10840">
                  <a:extLst>
                    <a:ext uri="{9D8B030D-6E8A-4147-A177-3AD203B41FA5}">
                      <a16:colId xmlns:a16="http://schemas.microsoft.com/office/drawing/2014/main" val="231706749"/>
                    </a:ext>
                  </a:extLst>
                </a:gridCol>
                <a:gridCol w="904139">
                  <a:extLst>
                    <a:ext uri="{9D8B030D-6E8A-4147-A177-3AD203B41FA5}">
                      <a16:colId xmlns:a16="http://schemas.microsoft.com/office/drawing/2014/main" val="994010326"/>
                    </a:ext>
                  </a:extLst>
                </a:gridCol>
                <a:gridCol w="2198361">
                  <a:extLst>
                    <a:ext uri="{9D8B030D-6E8A-4147-A177-3AD203B41FA5}">
                      <a16:colId xmlns:a16="http://schemas.microsoft.com/office/drawing/2014/main" val="1536959618"/>
                    </a:ext>
                  </a:extLst>
                </a:gridCol>
                <a:gridCol w="3074927">
                  <a:extLst>
                    <a:ext uri="{9D8B030D-6E8A-4147-A177-3AD203B41FA5}">
                      <a16:colId xmlns:a16="http://schemas.microsoft.com/office/drawing/2014/main" val="3737182445"/>
                    </a:ext>
                  </a:extLst>
                </a:gridCol>
                <a:gridCol w="1238414">
                  <a:extLst>
                    <a:ext uri="{9D8B030D-6E8A-4147-A177-3AD203B41FA5}">
                      <a16:colId xmlns:a16="http://schemas.microsoft.com/office/drawing/2014/main" val="1311893671"/>
                    </a:ext>
                  </a:extLst>
                </a:gridCol>
                <a:gridCol w="1238414">
                  <a:extLst>
                    <a:ext uri="{9D8B030D-6E8A-4147-A177-3AD203B41FA5}">
                      <a16:colId xmlns:a16="http://schemas.microsoft.com/office/drawing/2014/main" val="4096855044"/>
                    </a:ext>
                  </a:extLst>
                </a:gridCol>
              </a:tblGrid>
              <a:tr h="5030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מופע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דובר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מקום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תשורה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5663001"/>
                  </a:ext>
                </a:extLst>
              </a:tr>
              <a:tr h="34603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8:00-9:00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ארוחת בוקר 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מלון – מסעדת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PARK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קומה 2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0291935"/>
                  </a:ext>
                </a:extLst>
              </a:tr>
              <a:tr h="34603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9:00-10:00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נסיעה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7368333"/>
                  </a:ext>
                </a:extLst>
              </a:tr>
              <a:tr h="34603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10:00-11:00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ביקור באקדמיה צבאית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+ צילום משותף</a:t>
                      </a: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(רוסית)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אקדמיה צבאית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– </a:t>
                      </a:r>
                    </a:p>
                    <a:p>
                      <a:pPr algn="ctr" rtl="1"/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מדי ייצוג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42002626"/>
                  </a:ext>
                </a:extLst>
              </a:tr>
              <a:tr h="34603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11:00-11:45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סקירת צבא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רוסיה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(רוסית)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טישלר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6367755"/>
                  </a:ext>
                </a:extLst>
              </a:tr>
              <a:tr h="34603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11:45-12:30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תפיסת הביטחון הלאומי רוסיה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(רוסית)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 טייב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72412430"/>
                  </a:ext>
                </a:extLst>
              </a:tr>
              <a:tr h="346039"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12:30-13:00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לקחי לחימה בסוריה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(רוסית)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איציק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1857931"/>
                  </a:ext>
                </a:extLst>
              </a:tr>
              <a:tr h="346039"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13:15-14:00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הרצאת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b="1" baseline="0" dirty="0" err="1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בטל"מ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ישראל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מר אייל כליף (עברית)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0888834"/>
                  </a:ext>
                </a:extLst>
              </a:tr>
              <a:tr h="34603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14:00-15:30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נסיעה +התארגנות       (</a:t>
                      </a:r>
                      <a:r>
                        <a:rPr lang="he-IL" sz="1400" b="1" dirty="0" err="1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סנדוויצים</a:t>
                      </a: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באוטובוס)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127872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15:30-16:30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אסטרטגיה וביטחון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לאומי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מר </a:t>
                      </a:r>
                      <a:r>
                        <a:rPr lang="he-IL" sz="1400" b="1" dirty="0" err="1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חודריונוק</a:t>
                      </a: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מיכאל (רוסית)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114300" marR="114300" marT="0" marB="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מלון – </a:t>
                      </a:r>
                    </a:p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קוד </a:t>
                      </a:r>
                      <a:r>
                        <a:rPr lang="he-IL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מב"ל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נתנס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75799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16:30-17:30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נסיעה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788166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17:30-18:30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ארוחת ערב – מסעדת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MAGEN DAVID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(כשר)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6853177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18:30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נסיעה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245657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19:30-21:30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מופע פולקלור – "טבעת הזהב"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תיאטרון – </a:t>
                      </a:r>
                    </a:p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קוד </a:t>
                      </a:r>
                      <a:r>
                        <a:rPr lang="he-IL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מב"ל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7186714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21:30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נסיעה למלון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39539650"/>
                  </a:ext>
                </a:extLst>
              </a:tr>
            </a:tbl>
          </a:graphicData>
        </a:graphic>
      </p:graphicFrame>
      <p:sp>
        <p:nvSpPr>
          <p:cNvPr id="8" name="כותרת 4"/>
          <p:cNvSpPr txBox="1">
            <a:spLocks/>
          </p:cNvSpPr>
          <p:nvPr/>
        </p:nvSpPr>
        <p:spPr>
          <a:xfrm>
            <a:off x="2783632" y="151613"/>
            <a:ext cx="7770275" cy="61309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 fontScale="90000"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לו"ז פרטני סיור – יום ד' 15/5</a:t>
            </a:r>
            <a:endParaRPr kumimoji="0" lang="he-IL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0150" y="5112568"/>
            <a:ext cx="2211850" cy="1844824"/>
          </a:xfrm>
          <a:prstGeom prst="rect">
            <a:avLst/>
          </a:prstGeom>
        </p:spPr>
      </p:pic>
      <p:pic>
        <p:nvPicPr>
          <p:cNvPr id="3" name="תמונה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0151" y="3305454"/>
            <a:ext cx="2236530" cy="1851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83668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87488" y="836712"/>
            <a:ext cx="97840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כחול – </a:t>
            </a:r>
            <a:r>
              <a:rPr lang="he-IL" b="1" dirty="0" err="1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חוייתי</a:t>
            </a:r>
            <a:r>
              <a:rPr lang="he-IL" b="1" dirty="0">
                <a:solidFill>
                  <a:schemeClr val="accent5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אדום - בטחוני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b="1" dirty="0">
                <a:solidFill>
                  <a:srgbClr val="FFC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כתום – חברתי</a:t>
            </a:r>
            <a:r>
              <a:rPr lang="he-IL" b="1" dirty="0">
                <a:solidFill>
                  <a:schemeClr val="accent4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b="1" dirty="0">
                <a:solidFill>
                  <a:srgbClr val="FFFF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צהוב – כלכלי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b="1" dirty="0">
                <a:solidFill>
                  <a:srgbClr val="00B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ירוק – מדיני </a:t>
            </a:r>
            <a:r>
              <a:rPr lang="he-IL" b="1" dirty="0">
                <a:solidFill>
                  <a:schemeClr val="accent6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</p:txBody>
      </p:sp>
      <p:sp>
        <p:nvSpPr>
          <p:cNvPr id="8" name="כותרת 4"/>
          <p:cNvSpPr txBox="1">
            <a:spLocks/>
          </p:cNvSpPr>
          <p:nvPr/>
        </p:nvSpPr>
        <p:spPr>
          <a:xfrm>
            <a:off x="2783632" y="44624"/>
            <a:ext cx="7770275" cy="77683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 fontScale="97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לו"ז פרטני סיור – יום ה' 16/5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0296" y="1628800"/>
            <a:ext cx="3672408" cy="5229200"/>
          </a:xfrm>
          <a:prstGeom prst="rect">
            <a:avLst/>
          </a:prstGeom>
        </p:spPr>
      </p:pic>
      <p:graphicFrame>
        <p:nvGraphicFramePr>
          <p:cNvPr id="7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9205646"/>
              </p:ext>
            </p:extLst>
          </p:nvPr>
        </p:nvGraphicFramePr>
        <p:xfrm>
          <a:off x="191344" y="1202669"/>
          <a:ext cx="8568952" cy="5658245"/>
        </p:xfrm>
        <a:graphic>
          <a:graphicData uri="http://schemas.openxmlformats.org/drawingml/2006/table">
            <a:tbl>
              <a:tblPr rtl="1" firstRow="1" bandRow="1">
                <a:effectLst>
                  <a:reflection blurRad="6350" stA="50000" endA="300" endPos="90000" dist="50800" dir="5400000" sy="-100000" algn="bl" rotWithShape="0"/>
                </a:effectLst>
                <a:tableStyleId>{5C22544A-7EE6-4342-B048-85BDC9FD1C3A}</a:tableStyleId>
              </a:tblPr>
              <a:tblGrid>
                <a:gridCol w="1051752">
                  <a:extLst>
                    <a:ext uri="{9D8B030D-6E8A-4147-A177-3AD203B41FA5}">
                      <a16:colId xmlns:a16="http://schemas.microsoft.com/office/drawing/2014/main" val="231706749"/>
                    </a:ext>
                  </a:extLst>
                </a:gridCol>
                <a:gridCol w="2694873">
                  <a:extLst>
                    <a:ext uri="{9D8B030D-6E8A-4147-A177-3AD203B41FA5}">
                      <a16:colId xmlns:a16="http://schemas.microsoft.com/office/drawing/2014/main" val="994010326"/>
                    </a:ext>
                  </a:extLst>
                </a:gridCol>
                <a:gridCol w="2541707">
                  <a:extLst>
                    <a:ext uri="{9D8B030D-6E8A-4147-A177-3AD203B41FA5}">
                      <a16:colId xmlns:a16="http://schemas.microsoft.com/office/drawing/2014/main" val="3737182445"/>
                    </a:ext>
                  </a:extLst>
                </a:gridCol>
                <a:gridCol w="129216">
                  <a:extLst>
                    <a:ext uri="{9D8B030D-6E8A-4147-A177-3AD203B41FA5}">
                      <a16:colId xmlns:a16="http://schemas.microsoft.com/office/drawing/2014/main" val="3537340238"/>
                    </a:ext>
                  </a:extLst>
                </a:gridCol>
                <a:gridCol w="1075702">
                  <a:extLst>
                    <a:ext uri="{9D8B030D-6E8A-4147-A177-3AD203B41FA5}">
                      <a16:colId xmlns:a16="http://schemas.microsoft.com/office/drawing/2014/main" val="1311893671"/>
                    </a:ext>
                  </a:extLst>
                </a:gridCol>
                <a:gridCol w="1075702">
                  <a:extLst>
                    <a:ext uri="{9D8B030D-6E8A-4147-A177-3AD203B41FA5}">
                      <a16:colId xmlns:a16="http://schemas.microsoft.com/office/drawing/2014/main" val="578629644"/>
                    </a:ext>
                  </a:extLst>
                </a:gridCol>
              </a:tblGrid>
              <a:tr h="604591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מופע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דובר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מקום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תשורה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5663001"/>
                  </a:ext>
                </a:extLst>
              </a:tr>
              <a:tr h="54162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7:30-8:30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ארוחת בוקר </a:t>
                      </a: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+ צ'ק </a:t>
                      </a:r>
                      <a:r>
                        <a:rPr lang="he-IL" sz="1400" b="1" dirty="0" err="1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אווט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מלון – מסעדת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PARK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קומה 2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0291935"/>
                  </a:ext>
                </a:extLst>
              </a:tr>
              <a:tr h="40376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8:30-9:30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נסיעה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7368333"/>
                  </a:ext>
                </a:extLst>
              </a:tr>
              <a:tr h="1152774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9:30-12:30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400" b="1" dirty="0" smtClean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פארק הניצחון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+ 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מוזיאון המלחמה הפטריוטית הגדולה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אניה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קוד </a:t>
                      </a:r>
                      <a:r>
                        <a:rPr lang="he-IL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מב"ל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6109512"/>
                  </a:ext>
                </a:extLst>
              </a:tr>
              <a:tr h="34093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12:30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נסיעה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8877114"/>
                  </a:ext>
                </a:extLst>
              </a:tr>
              <a:tr h="34093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13:30-14:30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ארוחת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צהריים מסכמת – מסעדת ירושלים 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כשר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9679494"/>
                  </a:ext>
                </a:extLst>
              </a:tr>
              <a:tr h="34093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14:30-15:00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מיניבוס לתחנת רכבת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ל</a:t>
                      </a:r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סט </a:t>
                      </a:r>
                      <a:r>
                        <a:rPr lang="he-IL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פטסבורג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0872533"/>
                  </a:ext>
                </a:extLst>
              </a:tr>
              <a:tr h="691880"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14:30-17:30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 rtl="1"/>
                      <a:endParaRPr lang="he-IL" sz="1400" b="1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זמן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חופשי</a:t>
                      </a:r>
                    </a:p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868812"/>
                  </a:ext>
                </a:extLst>
              </a:tr>
              <a:tr h="353956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17:30-19:00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נסיעה </a:t>
                      </a:r>
                      <a:r>
                        <a:rPr lang="he-IL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לשד"ת</a:t>
                      </a:r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DME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3048611"/>
                  </a:ext>
                </a:extLst>
              </a:tr>
              <a:tr h="69188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21:55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טיסה חזור -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LY614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שד"ת</a:t>
                      </a:r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b="1" baseline="0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דומודדובו</a:t>
                      </a:r>
                      <a:endParaRPr lang="he-IL" sz="1400" b="1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2456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354494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שן מתפתל">
  <a:themeElements>
    <a:clrScheme name="עשן מתפתל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עשן מתפתל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עשן מתפתל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ערכת נושא של Offic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של Offic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3765</TotalTime>
  <Words>759</Words>
  <Application>Microsoft Office PowerPoint</Application>
  <PresentationFormat>מסך רחב</PresentationFormat>
  <Paragraphs>283</Paragraphs>
  <Slides>6</Slides>
  <Notes>2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4" baseType="lpstr">
      <vt:lpstr>Arial</vt:lpstr>
      <vt:lpstr>Calibri</vt:lpstr>
      <vt:lpstr>Century Gothic</vt:lpstr>
      <vt:lpstr>David</vt:lpstr>
      <vt:lpstr>Gisha</vt:lpstr>
      <vt:lpstr>Tahoma</vt:lpstr>
      <vt:lpstr>Wingdings 3</vt:lpstr>
      <vt:lpstr>עשן מתפתל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סיור מב"ל לדרום</dc:title>
  <dc:creator>USER</dc:creator>
  <cp:lastModifiedBy>u26633</cp:lastModifiedBy>
  <cp:revision>340</cp:revision>
  <cp:lastPrinted>2017-10-15T04:06:39Z</cp:lastPrinted>
  <dcterms:created xsi:type="dcterms:W3CDTF">2017-09-23T04:50:33Z</dcterms:created>
  <dcterms:modified xsi:type="dcterms:W3CDTF">2019-05-04T08:04:35Z</dcterms:modified>
</cp:coreProperties>
</file>