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3" r:id="rId1"/>
    <p:sldMasterId id="2147483751" r:id="rId2"/>
  </p:sldMasterIdLst>
  <p:notesMasterIdLst>
    <p:notesMasterId r:id="rId23"/>
  </p:notesMasterIdLst>
  <p:handoutMasterIdLst>
    <p:handoutMasterId r:id="rId24"/>
  </p:handoutMasterIdLst>
  <p:sldIdLst>
    <p:sldId id="271" r:id="rId3"/>
    <p:sldId id="275" r:id="rId4"/>
    <p:sldId id="277" r:id="rId5"/>
    <p:sldId id="276" r:id="rId6"/>
    <p:sldId id="281" r:id="rId7"/>
    <p:sldId id="282" r:id="rId8"/>
    <p:sldId id="305" r:id="rId9"/>
    <p:sldId id="285" r:id="rId10"/>
    <p:sldId id="286" r:id="rId11"/>
    <p:sldId id="287" r:id="rId12"/>
    <p:sldId id="288" r:id="rId13"/>
    <p:sldId id="300" r:id="rId14"/>
    <p:sldId id="289" r:id="rId15"/>
    <p:sldId id="290" r:id="rId16"/>
    <p:sldId id="291" r:id="rId17"/>
    <p:sldId id="297" r:id="rId18"/>
    <p:sldId id="301" r:id="rId19"/>
    <p:sldId id="302" r:id="rId20"/>
    <p:sldId id="303" r:id="rId21"/>
    <p:sldId id="304" r:id="rId22"/>
  </p:sldIdLst>
  <p:sldSz cx="12192000" cy="6858000"/>
  <p:notesSz cx="6819900" cy="9918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52F6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233" autoAdjust="0"/>
    <p:restoredTop sz="67031" autoAdjust="0"/>
  </p:normalViewPr>
  <p:slideViewPr>
    <p:cSldViewPr snapToGrid="0">
      <p:cViewPr varScale="1">
        <p:scale>
          <a:sx n="49" d="100"/>
          <a:sy n="49" d="100"/>
        </p:scale>
        <p:origin x="10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75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B382EA3-B2B5-4AA5-9D3F-3A66C7EDACDA}" type="datetimeFigureOut">
              <a:rPr lang="he-IL" smtClean="0"/>
              <a:t>ו'/סיון/תשע"ט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3975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81D6914-9ADA-4710-BF29-D93826687D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2940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461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9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E16211C-F158-44B8-84BC-703E60DC3835}" type="datetimeFigureOut">
              <a:rPr lang="he-IL" smtClean="0"/>
              <a:t>ו'/סיון/תשע"ט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461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9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8167B9D-F836-420B-BFF1-6B6CAA080C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1763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7586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3514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השלמת פרטי רבנים</a:t>
            </a:r>
          </a:p>
          <a:p>
            <a:pPr algn="r" rtl="1">
              <a:lnSpc>
                <a:spcPct val="150000"/>
              </a:lnSpc>
            </a:pP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הרב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ג'ושוע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דיווידסון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רב רפורמי</a:t>
            </a:r>
          </a:p>
          <a:p>
            <a:pPr algn="r" rtl="1">
              <a:lnSpc>
                <a:spcPct val="150000"/>
              </a:lnSpc>
            </a:pP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הרב גדעון שלוש – </a:t>
            </a:r>
          </a:p>
          <a:p>
            <a:pPr algn="r" rtl="1">
              <a:lnSpc>
                <a:spcPct val="150000"/>
              </a:lnSpc>
            </a:pP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הרב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סת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קירשנר</a:t>
            </a:r>
            <a:r>
              <a:rPr lang="he-I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6756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מתי נכנסת השבת ? 20:13</a:t>
            </a:r>
            <a:r>
              <a:rPr lang="he-I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בניו-יורק.</a:t>
            </a:r>
          </a:p>
          <a:p>
            <a:pPr algn="r" rtl="1">
              <a:lnSpc>
                <a:spcPct val="150000"/>
              </a:lnSpc>
            </a:pPr>
            <a:r>
              <a:rPr lang="he-I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צאת השבת?  21:22 בניו-יורק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55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מסוק</a:t>
            </a:r>
            <a:r>
              <a:rPr lang="he-IL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(מנוחה סיורים וקניות)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97803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כנען </a:t>
            </a:r>
            <a:r>
              <a:rPr lang="he-IL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באפטיסט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צ'רצ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כנסיה שחורה</a:t>
            </a:r>
          </a:p>
          <a:p>
            <a:pPr rtl="1"/>
            <a:r>
              <a:rPr lang="he-IL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יועצת ממשרד ראש העיר – פיני </a:t>
            </a:r>
            <a:r>
              <a:rPr lang="he-IL" sz="11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רינגל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748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זמן</a:t>
            </a:r>
            <a:r>
              <a:rPr lang="he-I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חופשי </a:t>
            </a:r>
            <a:r>
              <a:rPr lang="he-I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לא"צ</a:t>
            </a:r>
            <a:r>
              <a:rPr lang="he-I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וצ'ק </a:t>
            </a:r>
            <a:r>
              <a:rPr lang="he-I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אווט</a:t>
            </a:r>
            <a:r>
              <a:rPr lang="he-I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ו-13:00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אלי</a:t>
            </a:r>
            <a:r>
              <a:rPr lang="he-I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וולשי -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MCNBC</a:t>
            </a:r>
            <a:endParaRPr lang="he-I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עיתונאי מערוץ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יוניוויז'ן</a:t>
            </a:r>
            <a:endParaRPr lang="he-I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משתתפי הפאנל –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אמנדה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ברמן (ציוניסט), טיילור גרגורי (ארגון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WIDER BRIDGE</a:t>
            </a:r>
            <a:r>
              <a:rPr lang="he-I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he-I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9082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70946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85813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41455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2351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77939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6822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0063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b="1" baseline="0" dirty="0" smtClean="0"/>
              <a:t>מיקום התחלה וסוף לסיור.</a:t>
            </a:r>
          </a:p>
          <a:p>
            <a:r>
              <a:rPr lang="he-IL" b="1" baseline="0" dirty="0" smtClean="0"/>
              <a:t>תדריך למדריכים.</a:t>
            </a:r>
          </a:p>
          <a:p>
            <a:r>
              <a:rPr lang="he-IL" b="1" baseline="0" dirty="0" smtClean="0"/>
              <a:t>היכן פוגשים אותם?</a:t>
            </a:r>
          </a:p>
          <a:p>
            <a:r>
              <a:rPr lang="he-IL" b="1" baseline="0" dirty="0" smtClean="0"/>
              <a:t>סוף המו"ל אופציה לנסוע לבית הלבן – </a:t>
            </a:r>
            <a:r>
              <a:rPr lang="he-IL" b="1" baseline="0" dirty="0" err="1" smtClean="0"/>
              <a:t>להצלטם</a:t>
            </a:r>
            <a:r>
              <a:rPr lang="he-IL" b="1" baseline="0" dirty="0" smtClean="0"/>
              <a:t>.</a:t>
            </a:r>
            <a:endParaRPr lang="he-IL" b="1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0329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דיויד </a:t>
            </a:r>
            <a:r>
              <a:rPr lang="he-IL" dirty="0" err="1" smtClean="0"/>
              <a:t>ספיירסטיין</a:t>
            </a:r>
            <a:r>
              <a:rPr lang="he-IL" baseline="0" dirty="0" smtClean="0"/>
              <a:t> – דמוקרט, רב יהודי רפורמי שמקום מושבו וושינגטון. שימש תחת ממשל אובמה "כשגריר לחופש דת".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8902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4767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algn="ctr"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הרצאה על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אייפאק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ותפקידו, הממשק בין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אייפאק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לקונגרס ואתגרים נוספים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שאיתו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מתמודד הארגון (כמו אתגר הקמפוסים) </a:t>
            </a:r>
            <a:endParaRPr lang="he-IL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ההרצאות של אנשי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אייפ"ק</a:t>
            </a:r>
            <a:r>
              <a:rPr lang="he-IL" sz="2000" b="1" baseline="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הם בנושא המחלקות שבראשם הם עומדים</a:t>
            </a:r>
            <a:endParaRPr lang="he-IL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74926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לניו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יורק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15:30-17:00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לרכבת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17:00-20:30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רכבת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21:00-20:30 –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למלון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 אין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מלון מעולה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כולל ארוחת בוקר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טרקלין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24/7 (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צריך לוודא שהוא פתוח למשתתפים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וחדר כושר טוב מאוד בקנה מידה של מלון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הקפדה על חדרים בקומות נמוכות לדתיים.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2292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באו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ניתן להגיע לאו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 ברגל,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7:30 – יציאה מהמלון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08:00 – כניסה לאו"ם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08:30 – שיחת פתיחה ואוריינטציה של סגנית ראש המשלחת או של השגריר אם הוא פנוי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09:30 – הפסקה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09:45 – דובר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מזכ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 האו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 סטפן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10:30 – הפסקה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10:45 – שיחה של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Jehangir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Khan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על נושא טרור בראיית האו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11:45 –  הפסקה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12:00 – שיחה על התחום המדיני (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רוזרמרי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די-קרלו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13:00 – ארוחת צהריים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13:45 – סיור באו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 ותמונות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15:00 – יציאה רגלית לקונסוליה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 – שיחה של הקונסול הכללי דני דיין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16:15 – הפסקה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16:30 – שיחה עם דיוויד האריס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leader) (David Harris, American Jewish Committee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17:30 – סיום יום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6422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שקופית כותרת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724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ו'/סיון/תשע"ט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779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ו'/סיון/תשע"ט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73517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ו'/סיון/תשע"ט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5333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ו'/סיון/תשע"ט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4731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ו'/סיון/תשע"ט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7396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ו'/סיון/תשע"ט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24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ו'/סיון/תשע"ט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635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  <a:prstGeom prst="rect">
            <a:avLst/>
          </a:prstGeo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ו'/סיון/תשע"ט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9375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87A3E57A-E855-47EE-9E92-654DB11E0BD7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889251"/>
            <a:ext cx="11480800" cy="201613"/>
            <a:chOff x="144" y="1680"/>
            <a:chExt cx="5424" cy="144"/>
          </a:xfrm>
        </p:grpSpPr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F4E4174E-5CCD-4847-B925-9E9A7E273EF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he-IL" sz="1800"/>
            </a:p>
          </p:txBody>
        </p:sp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1EAB9FD1-E101-4782-8CBE-F4EA5597DD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he-IL" sz="1800"/>
            </a:p>
          </p:txBody>
        </p:sp>
        <p:sp>
          <p:nvSpPr>
            <p:cNvPr id="7" name="Rectangle 10">
              <a:extLst>
                <a:ext uri="{FF2B5EF4-FFF2-40B4-BE49-F238E27FC236}">
                  <a16:creationId xmlns:a16="http://schemas.microsoft.com/office/drawing/2014/main" id="{06829C36-990F-463F-98CE-E7FD72B638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he-IL" sz="1800"/>
            </a:p>
          </p:txBody>
        </p:sp>
      </p:grpSp>
      <p:pic>
        <p:nvPicPr>
          <p:cNvPr id="8" name="Picture 11" descr="מנהל חדש">
            <a:extLst>
              <a:ext uri="{FF2B5EF4-FFF2-40B4-BE49-F238E27FC236}">
                <a16:creationId xmlns:a16="http://schemas.microsoft.com/office/drawing/2014/main" id="{167E433F-C2C1-43A6-B4EF-1A9D97F1F1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734" y="133350"/>
            <a:ext cx="1536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סמל פיקוח עם לבן">
            <a:extLst>
              <a:ext uri="{FF2B5EF4-FFF2-40B4-BE49-F238E27FC236}">
                <a16:creationId xmlns:a16="http://schemas.microsoft.com/office/drawing/2014/main" id="{E008977D-5263-419F-9D86-0B85205039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68" y="103188"/>
            <a:ext cx="95461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103632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70250"/>
            <a:ext cx="85344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A9F9BB3B-09AF-4D16-95CC-28E96BEC07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2D7E73C3-3D8A-4A2A-AC49-927E1AACBE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AF4EC244-D107-4ED0-AFE8-35EDFDA9F0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701D-F8A3-404B-82AC-B4DE04C611E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9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19B3E3-8CEF-4639-81E0-97BD7A3664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12D369-6E84-44D5-8913-DAD83452F4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28A36D-3AB0-4411-A967-A806C113D9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2FF5D-A8F4-43EA-A036-5FB82E6761D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56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077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DFDEF9-A49D-4EA0-BF2A-EC8B315DC2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37335A-D489-459E-9892-67BAD38C3E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065366-D141-403B-B906-362D4220DE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4716C-09C9-4A02-8EF5-040AD4E4365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20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052513"/>
            <a:ext cx="5384800" cy="5078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052513"/>
            <a:ext cx="5384800" cy="5078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F3C7BF-0970-4DF1-A1F5-EE2A9AE1C3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154C01-66BF-49E6-ACB9-A3F5E174F9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8D9ACF-6623-48B6-AD0E-70DD93D0EB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23DC3-6DCA-4B5E-AFE4-5D3183D2D0F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66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8144F2D-F274-4E25-B07B-02DCAF4778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59D00F2-BF3B-4FFB-8C9B-F1FD1B7A1A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C8E8661-763B-406E-A151-41C5FC65D8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388E8-E1C4-48DD-97E9-7C4D5118E16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472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CE1109B-562A-46C0-93D1-11930CC737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CF73B28-F88C-45C2-A847-1DBBEDA9AD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E7FC91C-0C52-4B19-BE01-2079238BD2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C7057-C5BF-4F38-8F0E-CBC07523F05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01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86DB24B-5999-4E7C-8DD5-DE57568483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C34E4DB-793A-4A06-A773-8A7FC7428F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2846C08-57DE-4526-BAEA-1176B8D3FA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FEDC3-EFBA-4F98-BF7D-B978FF55869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84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BC877C-C5CA-4485-A13D-7CD183EFB1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15CA9A-051E-4B4F-ABA6-FFAD71AAF6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CD4F8F-8E26-49BD-AED5-28520AB5EA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B001D-35EE-4639-9017-154ACE56009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57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CED8BA-EFDA-43DF-96F6-F8EFE5769B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FBCDE5-9513-4469-9913-065F144E18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BDACC8-702D-4B5F-A9EE-BF399EAE05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F0105-23C8-4F18-A317-A82CA895C48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34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1C22BB-77E4-431F-8670-8A39544EA2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FF6EF3-B4F9-45A1-9541-F31D677161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C5D35C-973A-40FB-9AD3-8D0AF6F6F3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CD3E4-79B6-4BCB-9F8C-8DD7772E689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557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9200" y="-171450"/>
            <a:ext cx="2743200" cy="630237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-171450"/>
            <a:ext cx="8026400" cy="630237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5B7478-239B-44DF-B3EA-7C462F9729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0017CD-4F25-4D45-9FAB-A71171F503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5297E2-F045-4AC1-BDF4-6D3B78B5D8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44371-E5B0-4AB4-838B-F952C657C55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79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כותרת, 2 תכנים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95401" y="-171450"/>
            <a:ext cx="9218084" cy="11525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09600" y="1052513"/>
            <a:ext cx="5384800" cy="246221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609600" y="3667125"/>
            <a:ext cx="5384800" cy="24638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half" idx="3"/>
          </p:nvPr>
        </p:nvSpPr>
        <p:spPr>
          <a:xfrm>
            <a:off x="6197600" y="1052513"/>
            <a:ext cx="5384800" cy="507841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8A7DBA7-2208-4C12-874A-67EB71FDB4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20B758C-07F2-4218-BE66-9A6D08504A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3913252-1169-4417-A42B-C5CA98723D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71F34-8012-4A29-A728-E2016A1D08F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5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ו'/סיון/תשע"ט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693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ו'/סיון/תשע"ט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021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ו'/סיון/תשע"ט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9015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ו'/סיון/תשע"ט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188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ו'/סיון/תשע"ט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188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ו'/סיון/תשע"ט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866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ו'/סיון/תשע"ט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573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17" name="מלבן מעוגל 16"/>
          <p:cNvSpPr/>
          <p:nvPr userDrawn="1"/>
        </p:nvSpPr>
        <p:spPr>
          <a:xfrm>
            <a:off x="9383095" y="6291945"/>
            <a:ext cx="2700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baseline="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22 ביוני 2019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מלבן מעוגל 17"/>
          <p:cNvSpPr/>
          <p:nvPr userDrawn="1"/>
        </p:nvSpPr>
        <p:spPr>
          <a:xfrm>
            <a:off x="4128418" y="6291945"/>
            <a:ext cx="3672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הצגת</a:t>
            </a:r>
            <a:r>
              <a:rPr lang="he-IL" sz="2400" b="1" baseline="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סיור ארה"ב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9" name="מלבן מעוגל 18"/>
          <p:cNvSpPr/>
          <p:nvPr userDrawn="1"/>
        </p:nvSpPr>
        <p:spPr>
          <a:xfrm>
            <a:off x="133741" y="6291945"/>
            <a:ext cx="2340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צוות רע"ם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20" name="מחבר ישר 19"/>
          <p:cNvCxnSpPr/>
          <p:nvPr userDrawn="1"/>
        </p:nvCxnSpPr>
        <p:spPr>
          <a:xfrm>
            <a:off x="0" y="6096000"/>
            <a:ext cx="12192000" cy="0"/>
          </a:xfrm>
          <a:prstGeom prst="line">
            <a:avLst/>
          </a:prstGeom>
          <a:ln w="635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5022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8DCA507-2078-4B09-9C6E-070883217B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95401" y="-171450"/>
            <a:ext cx="9218084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E272E3E-9DDB-452F-A131-93725F030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52513"/>
            <a:ext cx="109728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413BEC81-CEB1-4D8A-88CC-B9D69949CEF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B686E4BC-8A66-443F-B6C5-DA89CFD6B27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E2F5A6BF-4EAA-404C-BEBF-CF779780CB7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000"/>
            </a:lvl1pPr>
          </a:lstStyle>
          <a:p>
            <a:pPr>
              <a:defRPr/>
            </a:pPr>
            <a:fld id="{08E89486-3438-4AA7-B74E-E8341899E53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599F12DF-ECED-4C15-979F-A5D3C0DD3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48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2400">
              <a:latin typeface="Times New Roman" panose="02020603050405020304" pitchFamily="18" charset="0"/>
            </a:endParaRP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DBA28544-493F-4BFA-BD3D-8A94E192D6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1" y="981075"/>
            <a:ext cx="921808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 sz="180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54BEC171-22F7-4A22-BBF7-8BF50BD36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3048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2400">
              <a:latin typeface="Times New Roman" panose="02020603050405020304" pitchFamily="18" charset="0"/>
            </a:endParaRP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6A59296C-8B2E-43FE-ACCB-1776B1CC9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3048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2400">
              <a:latin typeface="Times New Roman" panose="02020603050405020304" pitchFamily="18" charset="0"/>
            </a:endParaRPr>
          </a:p>
        </p:txBody>
      </p:sp>
      <p:pic>
        <p:nvPicPr>
          <p:cNvPr id="1035" name="Picture 11" descr="סמל פיקוח עם לבן">
            <a:extLst>
              <a:ext uri="{FF2B5EF4-FFF2-40B4-BE49-F238E27FC236}">
                <a16:creationId xmlns:a16="http://schemas.microsoft.com/office/drawing/2014/main" id="{5F5ED23F-5272-4341-8CD2-37AD71D46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103188"/>
            <a:ext cx="95461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מנהל חדש">
            <a:extLst>
              <a:ext uri="{FF2B5EF4-FFF2-40B4-BE49-F238E27FC236}">
                <a16:creationId xmlns:a16="http://schemas.microsoft.com/office/drawing/2014/main" id="{914CED68-04DF-4BE0-A3BC-768DF0052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734" y="115888"/>
            <a:ext cx="1536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8574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-818147" y="-192506"/>
            <a:ext cx="13740063" cy="730099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כותרת 1"/>
          <p:cNvSpPr txBox="1">
            <a:spLocks/>
          </p:cNvSpPr>
          <p:nvPr/>
        </p:nvSpPr>
        <p:spPr>
          <a:xfrm>
            <a:off x="1069765" y="2241943"/>
            <a:ext cx="10367188" cy="2839074"/>
          </a:xfrm>
          <a:prstGeom prst="rect">
            <a:avLst/>
          </a:prstGeom>
          <a:effectLst>
            <a:outerShdw blurRad="50800" dist="50800" dir="5400000" algn="ctr" rotWithShape="0">
              <a:srgbClr val="FFFF00"/>
            </a:outerShdw>
          </a:effectLst>
        </p:spPr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e-IL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לו"ז סיור</a:t>
            </a:r>
          </a:p>
          <a:p>
            <a:pPr algn="ctr"/>
            <a:r>
              <a:rPr lang="he-IL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ארצות הברית</a:t>
            </a:r>
            <a:endParaRPr lang="he-IL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58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>
            <a:hlinkClick r:id="rId3" action="ppaction://hlinksldjump"/>
          </p:cNvPr>
          <p:cNvSpPr/>
          <p:nvPr/>
        </p:nvSpPr>
        <p:spPr>
          <a:xfrm>
            <a:off x="6220326" y="1081063"/>
            <a:ext cx="5531830" cy="5270837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>
              <a:lnSpc>
                <a:spcPct val="150000"/>
              </a:lnSpc>
            </a:pPr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15:30-17:30 ביקור בקונסוליה</a:t>
            </a:r>
          </a:p>
          <a:p>
            <a:pPr algn="r" rtl="1">
              <a:lnSpc>
                <a:spcPct val="150000"/>
              </a:lnSpc>
            </a:pP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15:30 – שיחה עם הקונסול הכללי  דני דיין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16:15 –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הפסקה</a:t>
            </a: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16:30 – שיחה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שיחה עם דיוויד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האריס (ר'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AJC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</a:p>
          <a:p>
            <a:pPr algn="r" rtl="1">
              <a:lnSpc>
                <a:spcPct val="150000"/>
              </a:lnSpc>
            </a:pPr>
            <a:r>
              <a:rPr lang="he-IL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(American 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Jewish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Committee leader)</a:t>
            </a:r>
            <a:r>
              <a:rPr lang="he-IL" sz="2000" dirty="0" smtClean="0">
                <a:solidFill>
                  <a:schemeClr val="tx1"/>
                </a:solidFill>
              </a:rPr>
              <a:t> </a:t>
            </a:r>
            <a:r>
              <a:rPr lang="he-IL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17:30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חזרה למלון או שחרור אחרי הקונסוליה</a:t>
            </a:r>
          </a:p>
          <a:p>
            <a:pPr algn="r" rtl="1"/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>
              <a:lnSpc>
                <a:spcPct val="150000"/>
              </a:lnSpc>
            </a:pP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*עיבוד צוותי</a:t>
            </a: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>
              <a:lnSpc>
                <a:spcPct val="200000"/>
              </a:lnSpc>
            </a:pPr>
            <a:r>
              <a:rPr lang="he-IL" sz="2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ערב חופשי</a:t>
            </a:r>
            <a:endParaRPr lang="he-IL" sz="28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lnSpc>
                <a:spcPct val="200000"/>
              </a:lnSpc>
            </a:pP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  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FBI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– אחה"צ 8 חניכים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חמישי 20/6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4"/>
            <a:ext cx="5278582" cy="295209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484909" y="4196441"/>
            <a:ext cx="5278582" cy="2155459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414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שישי 21/6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3701176"/>
            <a:ext cx="5278582" cy="26146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1095713"/>
            <a:ext cx="5278582" cy="243879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מעוגל 2">
            <a:hlinkClick r:id="rId5" action="ppaction://hlinksldjump"/>
          </p:cNvPr>
          <p:cNvSpPr/>
          <p:nvPr/>
        </p:nvSpPr>
        <p:spPr>
          <a:xfrm>
            <a:off x="6350376" y="1081062"/>
            <a:ext cx="5531830" cy="16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08:00-11:30 בבית הכנסת הקונסרבטיבי/מלון</a:t>
            </a:r>
            <a:endParaRPr lang="he-IL" sz="2000" b="1" u="sng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08:00-09:00 –שיחה עם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ריצ'י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טורס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– הזרם הליברלי בארה"ב (חבר מועצת העיר –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הספני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ליברלי פרוגרסיבי)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09:45-11:00 – פאנל בנושא זרמי יהדות ארה"ב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מעוגל 10">
            <a:hlinkClick r:id="" action="ppaction://noaction"/>
          </p:cNvPr>
          <p:cNvSpPr/>
          <p:nvPr/>
        </p:nvSpPr>
        <p:spPr>
          <a:xfrm>
            <a:off x="6350376" y="2930931"/>
            <a:ext cx="5531830" cy="16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11:30-14:00 ביקור </a:t>
            </a:r>
            <a:r>
              <a:rPr lang="he-IL" sz="2000" b="1" u="sng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בגרונד</a:t>
            </a:r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-זירו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ביקור באנדרטה ועליה למגדל לתצפית על מנהטן </a:t>
            </a: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מוזיאון 9/11 רשות  (מי שמעונין יחזור עצמאית למלון) 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(א"צ ארוזה)  מחייב את הכרטיס היקר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>
            <a:hlinkClick r:id="" action="ppaction://noaction"/>
          </p:cNvPr>
          <p:cNvSpPr/>
          <p:nvPr/>
        </p:nvSpPr>
        <p:spPr>
          <a:xfrm>
            <a:off x="6350376" y="4780800"/>
            <a:ext cx="5531830" cy="16200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פירוט לו"ז הרצאות ונושאים בשישי בוקר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מי ירצה להישאר לסיור במוזיאון אחרי התצפית ואחרי האנדרטה?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6106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198077" y="102938"/>
            <a:ext cx="8071338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שישי 21/6   (היום הארוך בשנה)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503959" y="1130885"/>
            <a:ext cx="5278582" cy="294874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מעוגל 2">
            <a:hlinkClick r:id="rId4" action="ppaction://hlinksldjump"/>
          </p:cNvPr>
          <p:cNvSpPr/>
          <p:nvPr/>
        </p:nvSpPr>
        <p:spPr>
          <a:xfrm>
            <a:off x="6350376" y="1081062"/>
            <a:ext cx="5531830" cy="299856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>
              <a:lnSpc>
                <a:spcPct val="150000"/>
              </a:lnSpc>
            </a:pPr>
            <a:r>
              <a:rPr lang="he-IL" sz="2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קוד לבוש מדי שרד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17:15 – נסיעה מהמלון לבית הכנסת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17:40 – קבלת פנים בראשות הרב הירש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18:00 – שיחה של הרב הירש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19:15 – קידוש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19:40 – ארוחת ערב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20:30 – ברכות הדדיות (סמואל וסת')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21:15 – סיום משוער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>
            <a:hlinkClick r:id="" action="ppaction://noaction"/>
          </p:cNvPr>
          <p:cNvSpPr/>
          <p:nvPr/>
        </p:nvSpPr>
        <p:spPr>
          <a:xfrm>
            <a:off x="6350376" y="4202723"/>
            <a:ext cx="5531830" cy="219807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סוגיית החזרה למלון כשאנשים על מדים – להסדיר מבחינת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מתקשי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לכת ואבטחה.</a:t>
            </a:r>
          </a:p>
          <a:p>
            <a:pPr marL="0" lvl="1" algn="ctr" rtl="1"/>
            <a:endParaRPr lang="he-IL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לבחון מי מהדתיים לא מגיע?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484909" y="4202723"/>
            <a:ext cx="5278582" cy="214917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769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3543665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שבת 22/6 (</a:t>
            </a:r>
            <a:r>
              <a:rPr lang="he-IL" sz="44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מסו"ק</a:t>
            </a: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484909" y="3793089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/>
          <p:cNvSpPr/>
          <p:nvPr/>
        </p:nvSpPr>
        <p:spPr>
          <a:xfrm>
            <a:off x="6142759" y="1081063"/>
            <a:ext cx="5278582" cy="5326663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374073" y="1067207"/>
            <a:ext cx="11220450" cy="560375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186611" y="85237"/>
            <a:ext cx="3973537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3600" b="1" i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מנוחה, סיורים וקניות</a:t>
            </a:r>
            <a:endParaRPr lang="he-IL" sz="2800" b="1" i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6377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ראשון 23/6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6350376" y="1081062"/>
            <a:ext cx="5531830" cy="4141571"/>
            <a:chOff x="6350376" y="1081062"/>
            <a:chExt cx="5531830" cy="2803681"/>
          </a:xfrm>
          <a:gradFill>
            <a:gsLst>
              <a:gs pos="0">
                <a:schemeClr val="bg2">
                  <a:lumMod val="20000"/>
                  <a:lumOff val="80000"/>
                </a:schemeClr>
              </a:gs>
              <a:gs pos="53800">
                <a:srgbClr val="C6F0FA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7200000" scaled="0"/>
          </a:gradFill>
        </p:grpSpPr>
        <p:sp>
          <p:nvSpPr>
            <p:cNvPr id="3" name="מלבן מעוגל 2">
              <a:hlinkClick r:id="rId5" action="ppaction://hlinksldjump"/>
            </p:cNvPr>
            <p:cNvSpPr/>
            <p:nvPr/>
          </p:nvSpPr>
          <p:spPr>
            <a:xfrm>
              <a:off x="6350376" y="1081062"/>
              <a:ext cx="5531830" cy="1770007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08:00-14:00  "סיור מחוץ לחומות" (ניו-יורק האחרת)</a:t>
              </a:r>
              <a:endParaRPr lang="en-US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just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09:00-10:30 – ביקור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בכנסיה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שחורה (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בהארלם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just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11:30-12:30 – ביקור בעולם היהודי אורתודוקסי של </a:t>
              </a:r>
            </a:p>
            <a:p>
              <a:pPr algn="just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                     ברוקלין בליווי יועץ ראש עיריית ניו-יורק </a:t>
              </a:r>
            </a:p>
            <a:p>
              <a:pPr algn="just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                     לענייני יהודים </a:t>
              </a:r>
            </a:p>
            <a:p>
              <a:pPr algn="just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12:30-14:00 – (כולל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א"צ במסעדה כשרה</a:t>
              </a:r>
              <a:r>
                <a:rPr lang="he-IL" sz="1200" dirty="0">
                  <a:solidFill>
                    <a:schemeClr val="tx1"/>
                  </a:solidFill>
                </a:rPr>
                <a:t>)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6350376" y="2912310"/>
              <a:ext cx="5531830" cy="972433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14:00-20:00 קניות (רשות)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נסיעה לאאוט-לט מחוץ לניו-יורק </a:t>
              </a:r>
            </a:p>
          </p:txBody>
        </p:sp>
      </p:grpSp>
      <p:sp>
        <p:nvSpPr>
          <p:cNvPr id="8" name="מלבן מעוגל 7">
            <a:hlinkClick r:id="" action="ppaction://noaction"/>
          </p:cNvPr>
          <p:cNvSpPr/>
          <p:nvPr/>
        </p:nvSpPr>
        <p:spPr>
          <a:xfrm>
            <a:off x="6350376" y="5313097"/>
            <a:ext cx="5531830" cy="1087703"/>
          </a:xfrm>
          <a:prstGeom prst="roundRect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סיכום סופי של לו"ז ראשון בוקר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שני אוטובוסים – חזרה למנהטן ולקניות</a:t>
            </a:r>
          </a:p>
        </p:txBody>
      </p:sp>
    </p:spTree>
    <p:extLst>
      <p:ext uri="{BB962C8B-B14F-4D97-AF65-F5344CB8AC3E}">
        <p14:creationId xmlns:p14="http://schemas.microsoft.com/office/powerpoint/2010/main" val="367139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שני 24/6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מעוגל 2">
            <a:hlinkClick r:id="rId6" action="ppaction://hlinksldjump"/>
          </p:cNvPr>
          <p:cNvSpPr/>
          <p:nvPr/>
        </p:nvSpPr>
        <p:spPr>
          <a:xfrm>
            <a:off x="6155826" y="3411789"/>
            <a:ext cx="5760000" cy="102297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12:45-15:15 </a:t>
            </a:r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סיור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ביקור ב-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Hudson Yards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ואפשרות לסיור גם ב-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High Line</a:t>
            </a: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לבן מעוגל 11">
            <a:hlinkClick r:id="" action="ppaction://noaction"/>
          </p:cNvPr>
          <p:cNvSpPr/>
          <p:nvPr/>
        </p:nvSpPr>
        <p:spPr>
          <a:xfrm>
            <a:off x="6155826" y="5564221"/>
            <a:ext cx="5760000" cy="852809"/>
          </a:xfrm>
          <a:prstGeom prst="roundRect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פערים ונקודות </a:t>
            </a:r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להחלטה: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בחינת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הדרכה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בהאדסון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יארד</a:t>
            </a:r>
            <a:endParaRPr lang="he-IL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כרטיסים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להאדסון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יארד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או חלופה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להאדסון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 מיקום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א"ע</a:t>
            </a:r>
            <a:endParaRPr lang="he-IL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מלבן מעוגל 13">
            <a:hlinkClick r:id="" action="ppaction://noaction"/>
          </p:cNvPr>
          <p:cNvSpPr/>
          <p:nvPr/>
        </p:nvSpPr>
        <p:spPr>
          <a:xfrm>
            <a:off x="6155826" y="4603958"/>
            <a:ext cx="5760000" cy="73203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15:30-19:30 עיבוד צוותי שיחת אלוף וארוחת ערב חגיגית</a:t>
            </a:r>
          </a:p>
        </p:txBody>
      </p:sp>
      <p:sp>
        <p:nvSpPr>
          <p:cNvPr id="11" name="מלבן מעוגל 10">
            <a:hlinkClick r:id="" action="ppaction://noaction"/>
          </p:cNvPr>
          <p:cNvSpPr/>
          <p:nvPr/>
        </p:nvSpPr>
        <p:spPr>
          <a:xfrm>
            <a:off x="6155826" y="1120243"/>
            <a:ext cx="5760000" cy="206331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09:00-11:00 </a:t>
            </a:r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במלון</a:t>
            </a:r>
          </a:p>
          <a:p>
            <a:pPr marL="0" lvl="1" algn="just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08:00-09:00 – סקירה כלכלית (אלי וולשי – כתב כלכלי)</a:t>
            </a:r>
          </a:p>
          <a:p>
            <a:pPr marL="0" lvl="1" algn="just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09:00-10:00 –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הקהילה והפוליטיקה ההיספנית בארה"ב </a:t>
            </a:r>
          </a:p>
          <a:p>
            <a:pPr marL="0" lvl="1" algn="just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ריי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סאנצ'ז – לוביסט ופעיל פוליטי חשוב)</a:t>
            </a:r>
            <a:endParaRPr lang="he-IL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just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10:00-11:00 – פאנל מנהיגים יהודים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צעירים</a:t>
            </a:r>
          </a:p>
          <a:p>
            <a:pPr marL="0" lvl="1" algn="just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11:00-12:45 – צ'ק-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אווט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וא"צ עצמאית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1574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" action="ppaction://noaction"/>
          </p:cNvPr>
          <p:cNvSpPr txBox="1">
            <a:spLocks/>
          </p:cNvSpPr>
          <p:nvPr/>
        </p:nvSpPr>
        <p:spPr>
          <a:xfrm>
            <a:off x="2429647" y="138108"/>
            <a:ext cx="7601042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מטלת סיום פרק ארצות הברית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9">
            <a:hlinkClick r:id="" action="ppaction://noaction"/>
          </p:cNvPr>
          <p:cNvSpPr/>
          <p:nvPr/>
        </p:nvSpPr>
        <p:spPr>
          <a:xfrm>
            <a:off x="244928" y="1136914"/>
            <a:ext cx="4735285" cy="54105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4" name="קבוצה 3"/>
          <p:cNvGrpSpPr/>
          <p:nvPr/>
        </p:nvGrpSpPr>
        <p:grpSpPr>
          <a:xfrm>
            <a:off x="5453743" y="1136912"/>
            <a:ext cx="6359536" cy="5410552"/>
            <a:chOff x="5453743" y="1136912"/>
            <a:chExt cx="6359536" cy="5410552"/>
          </a:xfrm>
          <a:solidFill>
            <a:schemeClr val="bg1">
              <a:lumMod val="50000"/>
            </a:schemeClr>
          </a:solidFill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5453743" y="1136912"/>
              <a:ext cx="6356667" cy="107999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צוות 1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אתגרי ישראל אל מול יהדות ארצות הברית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5456612" y="4023947"/>
              <a:ext cx="6356667" cy="107999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צוות 3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האינטרס האמריקאי במזרח התיכון  ותפיסתה את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ישראל</a:t>
              </a:r>
              <a:endPara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8" name="מלבן מעוגל 7">
              <a:hlinkClick r:id="rId4" action="ppaction://hlinksldjump"/>
            </p:cNvPr>
            <p:cNvSpPr/>
            <p:nvPr/>
          </p:nvSpPr>
          <p:spPr>
            <a:xfrm>
              <a:off x="5453743" y="2580429"/>
              <a:ext cx="6356667" cy="10800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צוות 2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חברה וכלכלה אמריקאית בעידן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טראמפ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5453743" y="5467463"/>
              <a:ext cx="6356667" cy="1080001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צוות 4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אסטרטגיית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טראמפ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בזירה הבינלאומית בכללותה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940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" action="ppaction://noaction"/>
          </p:cNvPr>
          <p:cNvSpPr txBox="1">
            <a:spLocks/>
          </p:cNvSpPr>
          <p:nvPr/>
        </p:nvSpPr>
        <p:spPr>
          <a:xfrm>
            <a:off x="2429647" y="-2572"/>
            <a:ext cx="7601042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מרצים קו"ח ותשורות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762401"/>
              </p:ext>
            </p:extLst>
          </p:nvPr>
        </p:nvGraphicFramePr>
        <p:xfrm>
          <a:off x="716780" y="772408"/>
          <a:ext cx="11160000" cy="56159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3116107245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954875764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403224603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28896795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20917931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תאריך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מיקום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שם המרצה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סטטוס קו"ח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מציג ומעניק תשורה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429781"/>
                  </a:ext>
                </a:extLst>
              </a:tr>
              <a:tr h="370840">
                <a:tc rowSpan="6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17.6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מכון וושינגטון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דניס רוס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 דרוש תיקון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פטריק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3821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אליוט כהן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 דרוש תיקון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גיא לוי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69470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חנין</a:t>
                      </a: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גאדר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 דורש תיקון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ענבל 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24819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שגרירות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תומאס פרידמן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 דורש תיקון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שחר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757469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דיוויד </a:t>
                      </a: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ספיירסטיין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לוף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78612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ויקטוריה</a:t>
                      </a:r>
                      <a:r>
                        <a:rPr lang="he-IL" sz="20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2000" baseline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קוטס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 דורש</a:t>
                      </a:r>
                      <a:r>
                        <a:rPr lang="he-IL" sz="20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תיקון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קלאוס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5099703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18.6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מלון/שגרירות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גנרל סקוט</a:t>
                      </a:r>
                      <a:r>
                        <a:rPr lang="he-IL" sz="20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2000" baseline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בנדיקט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סמואל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54633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שגריר/סגן</a:t>
                      </a:r>
                      <a:r>
                        <a:rPr lang="he-IL" sz="20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שגריר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אלון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710483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מחלקת המדינה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ג'יימס ג'פרי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 דורש תיקון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ג'ימס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937702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דיוויד </a:t>
                      </a: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סטרפילד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ארוס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7777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92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" action="ppaction://noaction"/>
          </p:cNvPr>
          <p:cNvSpPr txBox="1">
            <a:spLocks/>
          </p:cNvSpPr>
          <p:nvPr/>
        </p:nvSpPr>
        <p:spPr>
          <a:xfrm>
            <a:off x="2429647" y="-60937"/>
            <a:ext cx="7601042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מרצים קו"ח ותשורות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446946"/>
              </p:ext>
            </p:extLst>
          </p:nvPr>
        </p:nvGraphicFramePr>
        <p:xfrm>
          <a:off x="716780" y="726018"/>
          <a:ext cx="11160000" cy="6096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3116107245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954875764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403224603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28896795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20917931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תאריך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מיקום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שם המרצה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סטטוס קו"ח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מעניק תשורה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429781"/>
                  </a:ext>
                </a:extLst>
              </a:tr>
              <a:tr h="370840">
                <a:tc rowSpan="6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19.6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אייפ"ק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מיקי אדלשטיין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שי חנונה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36089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אנשי </a:t>
                      </a: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אייפ"ק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מאיה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320722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אנשי </a:t>
                      </a: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אייפ"ק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גלעד בירן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827556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קונגרס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חברי קונגרס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 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אסף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368155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יועצי קונגרס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סת</a:t>
                      </a: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'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35269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עובדות הנספחות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 צורך בקו"ח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אלון </a:t>
                      </a: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מדנס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3370835"/>
                  </a:ext>
                </a:extLst>
              </a:tr>
              <a:tr h="370840">
                <a:tc rowSpan="8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20.6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או"ם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דני דנו שגריר </a:t>
                      </a: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באו"םן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יריב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3821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נועה פורמן סגנית שגריר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קובי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69470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סטפן דובר מזכ"ל האו"ם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רג'ו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24819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ג'נג'יר</a:t>
                      </a: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החאן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פונג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244601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סוזן רוז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רחלי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369234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מלווה נוסף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 צורך בקו"ח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אלון </a:t>
                      </a: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מדנס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69440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קונסוליה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דני דיין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 דורש תיקון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שי טייב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757469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דיוויד האריס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יגאל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7861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73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" action="ppaction://noaction"/>
          </p:cNvPr>
          <p:cNvSpPr txBox="1">
            <a:spLocks/>
          </p:cNvSpPr>
          <p:nvPr/>
        </p:nvSpPr>
        <p:spPr>
          <a:xfrm>
            <a:off x="2429647" y="-2572"/>
            <a:ext cx="7601042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מרצים קו"ח ותשורות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941879"/>
              </p:ext>
            </p:extLst>
          </p:nvPr>
        </p:nvGraphicFramePr>
        <p:xfrm>
          <a:off x="716780" y="842748"/>
          <a:ext cx="11160000" cy="57607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3116107245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954875764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403224603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28896795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20917931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תאריך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מיקום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שם המרצה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סטטוס קו"ח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מעניק תשורה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429781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21.6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מלון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ריצ'י</a:t>
                      </a: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טורס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יהודה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54633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בי"כ</a:t>
                      </a: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עמנואל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פאנל עם </a:t>
                      </a:r>
                      <a:r>
                        <a:rPr lang="he-I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הרבנים </a:t>
                      </a:r>
                    </a:p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ג'ושוע</a:t>
                      </a:r>
                      <a:r>
                        <a:rPr lang="he-I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e-IL" sz="2000" kern="1200" dirty="0" err="1" smtClean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דיווידסון</a:t>
                      </a:r>
                      <a:r>
                        <a:rPr lang="he-IL" sz="2000" kern="1200" dirty="0" smtClean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– רב </a:t>
                      </a:r>
                      <a:r>
                        <a:rPr lang="he-IL" sz="2000" kern="1200" dirty="0" err="1" smtClean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רפור</a:t>
                      </a:r>
                      <a:r>
                        <a:rPr lang="he-IL" sz="2000" kern="1200" dirty="0" smtClean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'</a:t>
                      </a:r>
                    </a:p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2000" kern="1200" dirty="0" smtClean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הרב גדעון שלוש –  </a:t>
                      </a:r>
                      <a:r>
                        <a:rPr lang="he-IL" sz="2000" kern="1200" dirty="0" err="1" smtClean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אורתודו</a:t>
                      </a:r>
                      <a:r>
                        <a:rPr lang="he-IL" sz="2000" kern="1200" dirty="0" smtClean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'</a:t>
                      </a:r>
                    </a:p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2000" kern="1200" dirty="0" smtClean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הרב ד' </a:t>
                      </a:r>
                      <a:r>
                        <a:rPr lang="he-IL" sz="2000" kern="1200" dirty="0" err="1" smtClean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סת</a:t>
                      </a:r>
                      <a:r>
                        <a:rPr lang="he-IL" sz="2000" kern="1200" dirty="0" smtClean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' </a:t>
                      </a:r>
                      <a:r>
                        <a:rPr lang="he-IL" sz="2000" kern="1200" dirty="0" err="1" smtClean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קירשנר</a:t>
                      </a:r>
                      <a:r>
                        <a:rPr lang="he-IL" sz="2000" kern="1200" dirty="0" smtClean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– קונס'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710483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בי"כ</a:t>
                      </a: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סטפן וייס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הרב עמיאל הירש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 דורש תיקון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סמואל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937702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אלן </a:t>
                      </a: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רפקין</a:t>
                      </a: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נשיא</a:t>
                      </a:r>
                      <a:r>
                        <a:rPr lang="he-IL" sz="20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2000" baseline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ביה"כ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סת</a:t>
                      </a: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'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7777409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23.6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כנסיה שחורה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הכומר ז'ק דה-גרף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דרור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386677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ברוקלין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מרצה </a:t>
                      </a: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ט"נ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 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צביקה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445504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פיני </a:t>
                      </a: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רינגל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5488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863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829537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לו"ז הטעינה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81802"/>
              </p:ext>
            </p:extLst>
          </p:nvPr>
        </p:nvGraphicFramePr>
        <p:xfrm>
          <a:off x="307070" y="1081058"/>
          <a:ext cx="11518962" cy="5100256"/>
        </p:xfrm>
        <a:graphic>
          <a:graphicData uri="http://schemas.openxmlformats.org/drawingml/2006/table">
            <a:tbl>
              <a:tblPr rtl="1"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789581">
                  <a:extLst>
                    <a:ext uri="{9D8B030D-6E8A-4147-A177-3AD203B41FA5}">
                      <a16:colId xmlns:a16="http://schemas.microsoft.com/office/drawing/2014/main" val="1249242618"/>
                    </a:ext>
                  </a:extLst>
                </a:gridCol>
                <a:gridCol w="2227970">
                  <a:extLst>
                    <a:ext uri="{9D8B030D-6E8A-4147-A177-3AD203B41FA5}">
                      <a16:colId xmlns:a16="http://schemas.microsoft.com/office/drawing/2014/main" val="3137285975"/>
                    </a:ext>
                  </a:extLst>
                </a:gridCol>
                <a:gridCol w="4153411">
                  <a:extLst>
                    <a:ext uri="{9D8B030D-6E8A-4147-A177-3AD203B41FA5}">
                      <a16:colId xmlns:a16="http://schemas.microsoft.com/office/drawing/2014/main" val="1550613264"/>
                    </a:ext>
                  </a:extLst>
                </a:gridCol>
                <a:gridCol w="3348000">
                  <a:extLst>
                    <a:ext uri="{9D8B030D-6E8A-4147-A177-3AD203B41FA5}">
                      <a16:colId xmlns:a16="http://schemas.microsoft.com/office/drawing/2014/main" val="405022553"/>
                    </a:ext>
                  </a:extLst>
                </a:gridCol>
              </a:tblGrid>
              <a:tr h="21231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תאריך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משכים/נושא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נושא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מרצה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416504"/>
                  </a:ext>
                </a:extLst>
              </a:tr>
              <a:tr h="190980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22/5  (ד') 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08:30-12:00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</a:t>
                      </a:r>
                      <a:endParaRPr lang="en-US" sz="2000" b="1" strike="noStrike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מבוא-כללי</a:t>
                      </a:r>
                      <a:endParaRPr lang="en-US" sz="2000" b="1" strike="noStrike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הצגת הסיור</a:t>
                      </a:r>
                      <a:endParaRPr lang="en-US" sz="2000" b="1" strike="noStrike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רפי </a:t>
                      </a:r>
                      <a:r>
                        <a:rPr lang="he-IL" sz="2000" b="1" strike="noStrike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שוץ</a:t>
                      </a:r>
                      <a:r>
                        <a:rPr lang="he-IL" sz="2000" b="1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/אלון </a:t>
                      </a:r>
                      <a:r>
                        <a:rPr lang="he-IL" sz="2000" b="1" strike="noStrike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מדנס</a:t>
                      </a:r>
                      <a:r>
                        <a:rPr lang="he-IL" sz="2000" b="1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(שעה)</a:t>
                      </a:r>
                      <a:endParaRPr lang="en-US" sz="2000" b="1" strike="noStrike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793759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יחסי ישראל ארה"ב</a:t>
                      </a:r>
                      <a:endParaRPr lang="en-US" sz="2000" b="1" strike="noStrike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פרופסור אבי </a:t>
                      </a:r>
                      <a:r>
                        <a:rPr lang="he-IL" sz="2000" b="1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בן-צבי (שעתיים)</a:t>
                      </a:r>
                      <a:endParaRPr lang="en-US" sz="2000" b="1" strike="noStrike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95025"/>
                  </a:ext>
                </a:extLst>
              </a:tr>
              <a:tr h="594105"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30/5  </a:t>
                      </a:r>
                      <a:r>
                        <a:rPr lang="he-IL" sz="20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(ה')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14:30-08:30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                   </a:t>
                      </a:r>
                      <a:endParaRPr lang="he-IL" sz="2000" b="1" strike="noStrike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חוץ </a:t>
                      </a:r>
                      <a:r>
                        <a:rPr lang="he-IL" sz="2000" b="1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ודיפלומטיה</a:t>
                      </a:r>
                      <a:endParaRPr lang="en-US" sz="2000" b="1" strike="noStrike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פעילות </a:t>
                      </a:r>
                      <a:r>
                        <a:rPr lang="he-IL" sz="2000" b="1" strike="noStrike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משה"ח</a:t>
                      </a:r>
                      <a:r>
                        <a:rPr lang="he-IL" sz="2000" b="1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מול הקונגרס (ללא בינ"ל)</a:t>
                      </a:r>
                      <a:endParaRPr lang="en-US" sz="2000" b="1" strike="noStrike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strike="noStrike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יוש זרקא</a:t>
                      </a:r>
                      <a:endParaRPr lang="en-US" sz="2000" b="1" strike="noStrike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907234"/>
                  </a:ext>
                </a:extLst>
              </a:tr>
              <a:tr h="19098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זרמים ביהדות ארה"ב</a:t>
                      </a:r>
                      <a:endParaRPr lang="en-US" sz="2000" b="1" strike="noStrike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יזהר </a:t>
                      </a:r>
                      <a:r>
                        <a:rPr lang="he-IL" sz="2000" b="1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הס </a:t>
                      </a:r>
                      <a:endParaRPr lang="en-US" sz="2000" b="1" strike="noStrike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282686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האו"ם</a:t>
                      </a:r>
                      <a:r>
                        <a:rPr lang="en-US" sz="2000" b="1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2000" b="1" strike="noStrike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(שליח מזכ"ל למזה"ת)</a:t>
                      </a:r>
                      <a:endParaRPr lang="en-US" sz="2000" b="1" strike="noStrike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strike="noStrike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Jamie</a:t>
                      </a:r>
                      <a:r>
                        <a:rPr lang="en-US" sz="2000" b="1" strike="noStrike" baseline="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2000" b="1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McGoldrick</a:t>
                      </a:r>
                      <a:endParaRPr lang="en-US" sz="2000" b="1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499133"/>
                  </a:ext>
                </a:extLst>
              </a:tr>
              <a:tr h="291761"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4/6  (ג')  </a:t>
                      </a:r>
                      <a:endParaRPr lang="he-IL" sz="2000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16:15-08:30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</a:t>
                      </a: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             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ממשל </a:t>
                      </a: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ומאפיינים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מבנה וממשל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פרופסור איתן גלבוע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430910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מבט אחר על אמריקה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נדב תמיר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500167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מבט על יהדות ארה"ב</a:t>
                      </a:r>
                      <a:endParaRPr lang="en-US" sz="2000" b="1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שמואל </a:t>
                      </a:r>
                      <a:r>
                        <a:rPr lang="he-IL" sz="2000" b="1" dirty="0" err="1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רוזנר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94612"/>
                  </a:ext>
                </a:extLst>
              </a:tr>
              <a:tr h="29176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5/6</a:t>
                      </a:r>
                      <a:r>
                        <a:rPr lang="he-IL" sz="2000" baseline="0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(ד')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aseline="0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13:15-14:45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צבא 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מבנה הצבא האמריקאי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Seth  Mac-</a:t>
                      </a:r>
                      <a:r>
                        <a:rPr lang="en-US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Cutcheon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832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55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" action="ppaction://noaction"/>
          </p:cNvPr>
          <p:cNvSpPr txBox="1">
            <a:spLocks/>
          </p:cNvSpPr>
          <p:nvPr/>
        </p:nvSpPr>
        <p:spPr>
          <a:xfrm>
            <a:off x="2429647" y="-2572"/>
            <a:ext cx="7601042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מרצים קו"ח ותשורות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067152"/>
              </p:ext>
            </p:extLst>
          </p:nvPr>
        </p:nvGraphicFramePr>
        <p:xfrm>
          <a:off x="716780" y="842748"/>
          <a:ext cx="11160000" cy="2529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3116107245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954875764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403224603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28896795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20917931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תאריך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מיקום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שם המרצה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סטטוס קו"ח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מעניק תשורה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429781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24.6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מלון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אלי וולשי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מנור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399821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מרצה </a:t>
                      </a: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מיוניויז'ן</a:t>
                      </a: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ט"נ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מיכאל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868718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אמנדה</a:t>
                      </a: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ברמן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לבנה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850706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טיילור</a:t>
                      </a:r>
                      <a:r>
                        <a:rPr lang="he-IL" sz="20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גרגורי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אופיר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384765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ישראל סגן הקונסול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 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אלון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93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994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2985410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לו"ז הטעינה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069657"/>
              </p:ext>
            </p:extLst>
          </p:nvPr>
        </p:nvGraphicFramePr>
        <p:xfrm>
          <a:off x="461905" y="1047900"/>
          <a:ext cx="11520000" cy="4129553"/>
        </p:xfrm>
        <a:graphic>
          <a:graphicData uri="http://schemas.openxmlformats.org/drawingml/2006/table">
            <a:tbl>
              <a:tblPr rtl="1"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466305">
                  <a:extLst>
                    <a:ext uri="{9D8B030D-6E8A-4147-A177-3AD203B41FA5}">
                      <a16:colId xmlns:a16="http://schemas.microsoft.com/office/drawing/2014/main" val="1249242618"/>
                    </a:ext>
                  </a:extLst>
                </a:gridCol>
                <a:gridCol w="2092036">
                  <a:extLst>
                    <a:ext uri="{9D8B030D-6E8A-4147-A177-3AD203B41FA5}">
                      <a16:colId xmlns:a16="http://schemas.microsoft.com/office/drawing/2014/main" val="3137285975"/>
                    </a:ext>
                  </a:extLst>
                </a:gridCol>
                <a:gridCol w="4100946">
                  <a:extLst>
                    <a:ext uri="{9D8B030D-6E8A-4147-A177-3AD203B41FA5}">
                      <a16:colId xmlns:a16="http://schemas.microsoft.com/office/drawing/2014/main" val="1550613264"/>
                    </a:ext>
                  </a:extLst>
                </a:gridCol>
                <a:gridCol w="3860713">
                  <a:extLst>
                    <a:ext uri="{9D8B030D-6E8A-4147-A177-3AD203B41FA5}">
                      <a16:colId xmlns:a16="http://schemas.microsoft.com/office/drawing/2014/main" val="405022553"/>
                    </a:ext>
                  </a:extLst>
                </a:gridCol>
              </a:tblGrid>
              <a:tr h="21231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תאריך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משכים/נושא</a:t>
                      </a:r>
                      <a:endParaRPr lang="en-US" sz="24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נושא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מרצה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416504"/>
                  </a:ext>
                </a:extLst>
              </a:tr>
              <a:tr h="291761"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10/6  (ב')  16:15-08:30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  </a:t>
                      </a:r>
                      <a:endParaRPr lang="he-IL" sz="20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במקביל כנס </a:t>
                      </a:r>
                      <a:r>
                        <a:rPr lang="he-IL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ספ"ק</a:t>
                      </a: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           </a:t>
                      </a: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חברה</a:t>
                      </a:r>
                      <a:r>
                        <a:rPr lang="he-IL" sz="20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ותקשורת אמריקאית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ד"ר ישראל </a:t>
                      </a:r>
                      <a:r>
                        <a:rPr lang="he-IL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וייסמל</a:t>
                      </a: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(שני משכים)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217666"/>
                  </a:ext>
                </a:extLst>
              </a:tr>
              <a:tr h="583522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הכלכלה האמריקאית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ד"ר גיל </a:t>
                      </a:r>
                      <a:r>
                        <a:rPr lang="he-IL" sz="2000" b="1" dirty="0" err="1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בפמן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392794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20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בייסבול</a:t>
                      </a:r>
                      <a:r>
                        <a:rPr lang="he-IL" sz="2000" b="1" baseline="0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– חוקים ותרבות (אופציה במגרש)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Seth  Mac-</a:t>
                      </a:r>
                      <a:r>
                        <a:rPr lang="en-US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Cutcheon</a:t>
                      </a:r>
                      <a:endParaRPr lang="en-US" sz="20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466109"/>
                  </a:ext>
                </a:extLst>
              </a:tr>
              <a:tr h="392543">
                <a:tc rowSpan="2"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12/6  (ד')  16:15-08:30</a:t>
                      </a:r>
                      <a:endParaRPr lang="en-US" sz="2000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             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אופציה לשני משכים לאחר ביקור בבית הנשיא</a:t>
                      </a:r>
                      <a:endParaRPr lang="en-US" sz="1800" b="1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שגריר ארה"ב בישראל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err="1" smtClean="0">
                          <a:solidFill>
                            <a:schemeClr val="bg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ט"נ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807072"/>
                  </a:ext>
                </a:extLst>
              </a:tr>
              <a:tr h="1615208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מערכת המודיעין ואסטרטגיית ההגנה של 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אמיר אורן/נספח המודיעין לשעבר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221908"/>
                  </a:ext>
                </a:extLst>
              </a:tr>
            </a:tbl>
          </a:graphicData>
        </a:graphic>
      </p:graphicFrame>
      <p:sp>
        <p:nvSpPr>
          <p:cNvPr id="4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1459523" y="5442800"/>
            <a:ext cx="9442939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מוצ"ש 15/6  21:30 יציאת הסעה </a:t>
            </a:r>
            <a:r>
              <a:rPr lang="he-IL" sz="44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ממב"ל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066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>
            <a:hlinkClick r:id="rId3" action="ppaction://hlinksldjump"/>
          </p:cNvPr>
          <p:cNvSpPr/>
          <p:nvPr/>
        </p:nvSpPr>
        <p:spPr>
          <a:xfrm>
            <a:off x="6345382" y="1136913"/>
            <a:ext cx="5531830" cy="90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23:30-10:30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טיסה ניו-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ארק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(5:45) המשך ברכבת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לדי.סי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(7:45-11:30)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מעוגל 10">
            <a:hlinkClick r:id="" action="ppaction://noaction"/>
          </p:cNvPr>
          <p:cNvSpPr/>
          <p:nvPr/>
        </p:nvSpPr>
        <p:spPr>
          <a:xfrm>
            <a:off x="6347879" y="2215660"/>
            <a:ext cx="5531830" cy="90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12:00-13:00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הגעה למלון, צ'ק-אין והתארגנות קצרה ליציאה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לבן מעוגל 11">
            <a:hlinkClick r:id="" action="ppaction://noaction"/>
          </p:cNvPr>
          <p:cNvSpPr/>
          <p:nvPr/>
        </p:nvSpPr>
        <p:spPr>
          <a:xfrm>
            <a:off x="6350376" y="3294407"/>
            <a:ext cx="5531830" cy="90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13:00-14:00 ארוחת צהריים במלון ע"ב קייטרינג 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(לארגן מקום לפריסה) ושיחת אלוף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>
            <a:hlinkClick r:id="" action="ppaction://noaction"/>
          </p:cNvPr>
          <p:cNvSpPr/>
          <p:nvPr/>
        </p:nvSpPr>
        <p:spPr>
          <a:xfrm>
            <a:off x="6352873" y="4373154"/>
            <a:ext cx="5531830" cy="198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14:00-17:30 סיור במול 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(ניתן להאריך מעט במידת הצורך)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הסיור יהיה צוותי ויש לארגן מדריך מקומי לכל צוות (אם יש מדרכים דוברי עברית מה טוב). הסיור יכלול ביקור    ב-5 אנדרטאות: קוריאה,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וויטנאם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וושינגטון, לינקולן ורוזוולט. אם הזמן יספיק ניתן להוסיף גם מרטין ל' קינג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ראשון 16/6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527083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27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/>
          <p:cNvGrpSpPr/>
          <p:nvPr/>
        </p:nvGrpSpPr>
        <p:grpSpPr>
          <a:xfrm>
            <a:off x="6355370" y="1081063"/>
            <a:ext cx="5531830" cy="5541995"/>
            <a:chOff x="6355370" y="1081063"/>
            <a:chExt cx="5531830" cy="5541995"/>
          </a:xfr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8100000" scaled="1"/>
            <a:tileRect/>
          </a:gradFill>
        </p:grpSpPr>
        <p:sp>
          <p:nvSpPr>
            <p:cNvPr id="3" name="מלבן מעוגל 2">
              <a:hlinkClick r:id="rId3" action="ppaction://hlinksldjump"/>
            </p:cNvPr>
            <p:cNvSpPr/>
            <p:nvPr/>
          </p:nvSpPr>
          <p:spPr>
            <a:xfrm>
              <a:off x="6355370" y="1081063"/>
              <a:ext cx="5531830" cy="216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08:30-13:00 ביקור במכון וושינגטון כולל א"צ</a:t>
              </a:r>
              <a:endPara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דניס רוס </a:t>
              </a:r>
              <a:r>
                <a:rPr lang="he-IL" sz="2000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יועץ הנשיא קלינטון למזה"ת ושל בוש </a:t>
              </a:r>
              <a:r>
                <a:rPr lang="he-IL" sz="2000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רח"ט</a:t>
              </a:r>
              <a:r>
                <a:rPr lang="he-IL" sz="2000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לתכנון מדיניות חוץ</a:t>
              </a:r>
              <a:endParaRPr lang="en-US" sz="20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אליוט כהן </a:t>
              </a:r>
              <a:r>
                <a:rPr lang="he-IL" sz="2000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היה יועץ </a:t>
              </a:r>
              <a:r>
                <a:rPr lang="he-IL" sz="2000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למחמ"ד</a:t>
              </a:r>
              <a:r>
                <a:rPr lang="he-IL" sz="2000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בממשל בוש תחת ק' רייס</a:t>
              </a:r>
              <a:r>
                <a:rPr lang="en-US" sz="2000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endParaRPr lang="en-US" sz="20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של החוקרת הלבנונית (</a:t>
              </a:r>
              <a:r>
                <a:rPr lang="en-US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Hanin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Ghaddar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6355370" y="3402060"/>
              <a:ext cx="5531830" cy="216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>
                <a:lnSpc>
                  <a:spcPct val="150000"/>
                </a:lnSpc>
              </a:pPr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13:30-16:30 ביקור </a:t>
              </a:r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בשגרירות</a:t>
              </a: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עם תקשורת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-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תומאס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פרידמן 13:30-14:30</a:t>
              </a:r>
              <a:endPara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הקול הביקורתי –  הרב דיוויד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ספיירסטיין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15:00-16:00</a:t>
              </a: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ויקטוריה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קוטס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16:15-17:15</a:t>
              </a: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* עיבודים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צוותיים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ע"פ לו"ז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מפק"צים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6355370" y="5723058"/>
              <a:ext cx="5531830" cy="9000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סיכום סופי של לו"ז וסדר דוברים מכון וושינגטון</a:t>
              </a:r>
            </a:p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דפי הצגה וחלוקת תשורות, ומרצה במקום השגריר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שני 17/6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700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484909" y="3923058"/>
            <a:ext cx="5278582" cy="2700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1369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שלישי 18/6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4"/>
            <a:ext cx="5278582" cy="1800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484909" y="3011011"/>
            <a:ext cx="5278582" cy="1800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/>
          <p:cNvSpPr/>
          <p:nvPr/>
        </p:nvSpPr>
        <p:spPr>
          <a:xfrm>
            <a:off x="484909" y="4940959"/>
            <a:ext cx="5278582" cy="1800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6345382" y="1081064"/>
            <a:ext cx="5531830" cy="5659895"/>
            <a:chOff x="6345382" y="1081064"/>
            <a:chExt cx="5531830" cy="5659895"/>
          </a:xfrm>
        </p:grpSpPr>
        <p:sp>
          <p:nvSpPr>
            <p:cNvPr id="3" name="מלבן מעוגל 2">
              <a:hlinkClick r:id="rId6" action="ppaction://hlinksldjump"/>
            </p:cNvPr>
            <p:cNvSpPr/>
            <p:nvPr/>
          </p:nvSpPr>
          <p:spPr>
            <a:xfrm>
              <a:off x="6345382" y="1081064"/>
              <a:ext cx="5531830" cy="144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 rtl="1"/>
              <a:endPara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endPara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endPara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08:00-12:00 צבא</a:t>
              </a:r>
            </a:p>
            <a:p>
              <a:pPr algn="ctr" rtl="1"/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DJ5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גנרל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בנדיקט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מקביל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רח"ט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מזה"ת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באג"ת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(במלון)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שיחת שגריר/סגן שגריר  (מלון)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ביקור באנדרטת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המארינס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ותצפית על הפנטגון</a:t>
              </a:r>
              <a:endPara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</a:p>
            <a:p>
              <a:pPr rtl="1"/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6345382" y="3641012"/>
              <a:ext cx="5531830" cy="108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14:00-16:30 ביקור </a:t>
              </a:r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במחלקת המדינה</a:t>
              </a:r>
              <a:endParaRPr lang="en-US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עם שני דוברים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: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דיוויד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סטרפילד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ג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'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יימס ג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'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פרי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* סוף הביקור נסיעה למלון להחלפת בגדים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6345382" y="4830986"/>
              <a:ext cx="5531830" cy="90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18:00-21:00 משחק בייסבול</a:t>
              </a: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6345382" y="5840959"/>
              <a:ext cx="5531830" cy="9000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סגירת הרצאת השגריר?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וסיכום סופי של הרצאות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המחמ"ד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מלבן מעוגל 17">
              <a:hlinkClick r:id="" action="ppaction://noaction"/>
            </p:cNvPr>
            <p:cNvSpPr/>
            <p:nvPr/>
          </p:nvSpPr>
          <p:spPr>
            <a:xfrm>
              <a:off x="6345382" y="2631038"/>
              <a:ext cx="5531830" cy="90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12:00-13:30 ארוחת צהריים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בפנטגון סיטי מול (וקייטרינג לכשרים)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694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5943600" y="1108283"/>
            <a:ext cx="5935928" cy="5392076"/>
            <a:chOff x="1242380" y="1163610"/>
            <a:chExt cx="9652356" cy="5288443"/>
          </a:xfr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</p:grpSpPr>
        <p:sp>
          <p:nvSpPr>
            <p:cNvPr id="3" name="מלבן מעוגל 2">
              <a:hlinkClick r:id="rId3" action="ppaction://hlinksldjump"/>
            </p:cNvPr>
            <p:cNvSpPr/>
            <p:nvPr/>
          </p:nvSpPr>
          <p:spPr>
            <a:xfrm>
              <a:off x="1242380" y="5595554"/>
              <a:ext cx="9648001" cy="856499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פערים: לו"ז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פרטני של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הקונגרס ודפי הצגה</a:t>
              </a:r>
              <a:endPara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1163610"/>
              <a:ext cx="9648001" cy="1906637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ביקור </a:t>
              </a:r>
              <a:r>
                <a:rPr lang="he-IL" sz="2000" b="1" u="sng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באייפ"ק</a:t>
              </a:r>
              <a:endPara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just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07:45-08:30 – נסיעה וכניסה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לאייפ"ק</a:t>
              </a:r>
              <a:endPara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just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08:30-09:15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–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ד"ר מארווין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פרואר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– מדיניות ויחסי ממשל</a:t>
              </a:r>
            </a:p>
            <a:p>
              <a:pPr marL="0" lvl="1" algn="just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09:30-10:30 – הרצאה של אסתר קורץ –  מדיניות חקיקה</a:t>
              </a:r>
              <a:endPara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just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10:45-11:30 – שיחה עם הנספח</a:t>
              </a:r>
            </a:p>
            <a:p>
              <a:pPr marL="0" lvl="1" algn="just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11:30-12:00 – ארוחת צהריים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42380" y="3379582"/>
              <a:ext cx="9648001" cy="1906637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12:30-14:45 ביקור בקונגרס (מעבר רכוב לקונגרס)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סיור מונומנטלי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שיחות קצרות מפי חברי קונגרס משני צדי הבית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שמיעת סקירה מפי עוזר מקצועי באחת מוועדות הקונגרס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(חברי קונגרס משתתפים ייסגרו רק בסמוך למועד המפגש, עם צפי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לבלת"מים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רביעי 19/6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736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רביעי 19/6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6350376" y="1081062"/>
            <a:ext cx="5531830" cy="5319737"/>
            <a:chOff x="6350376" y="1081062"/>
            <a:chExt cx="5531830" cy="5319737"/>
          </a:xfrm>
        </p:grpSpPr>
        <p:sp>
          <p:nvSpPr>
            <p:cNvPr id="3" name="מלבן מעוגל 2">
              <a:hlinkClick r:id="rId5" action="ppaction://hlinksldjump"/>
            </p:cNvPr>
            <p:cNvSpPr/>
            <p:nvPr/>
          </p:nvSpPr>
          <p:spPr>
            <a:xfrm>
              <a:off x="6350376" y="1081062"/>
              <a:ext cx="5531830" cy="1116000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15:00-16:00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מעבר מהקונגרס לרכבת ו-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check in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6350376" y="2461585"/>
              <a:ext cx="5531830" cy="1116000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16:00-19:30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נסיעה ברכבת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6350376" y="5222630"/>
              <a:ext cx="5531830" cy="1178169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סיכום סוגיית המזוודות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סגירת הסעה מתחנת הרכבת למלון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6350376" y="3842108"/>
              <a:ext cx="5531830" cy="1116000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19:30-20:30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הגעה למלון וקבלת חדרים (אוטובוס/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ואנים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למזוודות)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* אופציה לעיבוד צוותי בערב במלון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93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חמישי 20/6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527083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>
            <a:hlinkClick r:id="rId4" action="ppaction://hlinksldjump"/>
          </p:cNvPr>
          <p:cNvSpPr/>
          <p:nvPr/>
        </p:nvSpPr>
        <p:spPr>
          <a:xfrm>
            <a:off x="6345382" y="1136913"/>
            <a:ext cx="5531830" cy="522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>
              <a:lnSpc>
                <a:spcPct val="150000"/>
              </a:lnSpc>
            </a:pPr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08:30-15:00 ביקור באו"ם</a:t>
            </a: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7:30 – יציאה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מהמלון (מומלץ רגלית)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08:00 – כניסה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לאו"ם (עקיפת העומס)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08:45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 שיחת פתיחה ואוריינטציה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סגנית/שגריר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09:45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 הפסקה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10:00–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דובר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מזכ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 האו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ם סטפן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10:30 –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הפסקה</a:t>
            </a:r>
          </a:p>
          <a:p>
            <a:pPr algn="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10:45 –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רח"ט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מזה"ת ומערב אסיה (סוזן רוז)</a:t>
            </a:r>
          </a:p>
          <a:p>
            <a:pPr algn="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11:45 – הפסקה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12:00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 שיחה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של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Jehangir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A Khan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בנושא טרור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13:00 – ארוחת צהריים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13:45 – סיור באו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ם ותמונות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15:00 – יציאה רגלית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לקונסוליה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673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פרוסה">
  <a:themeElements>
    <a:clrScheme name="פרוסה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פרוסה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פרוסה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Level">
  <a:themeElements>
    <a:clrScheme name="Level 1">
      <a:dk1>
        <a:srgbClr val="006699"/>
      </a:dk1>
      <a:lt1>
        <a:srgbClr val="FFFFFF"/>
      </a:lt1>
      <a:dk2>
        <a:srgbClr val="000000"/>
      </a:dk2>
      <a:lt2>
        <a:srgbClr val="99FF99"/>
      </a:lt2>
      <a:accent1>
        <a:srgbClr val="00CC99"/>
      </a:accent1>
      <a:accent2>
        <a:srgbClr val="009999"/>
      </a:accent2>
      <a:accent3>
        <a:srgbClr val="AAAAAA"/>
      </a:accent3>
      <a:accent4>
        <a:srgbClr val="DADADA"/>
      </a:accent4>
      <a:accent5>
        <a:srgbClr val="AAE2CA"/>
      </a:accent5>
      <a:accent6>
        <a:srgbClr val="008A8A"/>
      </a:accent6>
      <a:hlink>
        <a:srgbClr val="0066FF"/>
      </a:hlink>
      <a:folHlink>
        <a:srgbClr val="989CBA"/>
      </a:folHlink>
    </a:clrScheme>
    <a:fontScheme name="Level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16250</TotalTime>
  <Words>1581</Words>
  <Application>Microsoft Office PowerPoint</Application>
  <PresentationFormat>מסך רחב</PresentationFormat>
  <Paragraphs>439</Paragraphs>
  <Slides>20</Slides>
  <Notes>20</Notes>
  <HiddenSlides>1</HiddenSlides>
  <MMClips>0</MMClips>
  <ScaleCrop>false</ScaleCrop>
  <HeadingPairs>
    <vt:vector size="6" baseType="variant">
      <vt:variant>
        <vt:lpstr>גופנים בשימוש</vt:lpstr>
      </vt:variant>
      <vt:variant>
        <vt:i4>10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20</vt:i4>
      </vt:variant>
    </vt:vector>
  </HeadingPairs>
  <TitlesOfParts>
    <vt:vector size="32" baseType="lpstr">
      <vt:lpstr>Arial</vt:lpstr>
      <vt:lpstr>Calibri</vt:lpstr>
      <vt:lpstr>Century Gothic</vt:lpstr>
      <vt:lpstr>David</vt:lpstr>
      <vt:lpstr>Garamond</vt:lpstr>
      <vt:lpstr>Gisha</vt:lpstr>
      <vt:lpstr>Times New Roman</vt:lpstr>
      <vt:lpstr>Verdana</vt:lpstr>
      <vt:lpstr>Wingdings</vt:lpstr>
      <vt:lpstr>Wingdings 3</vt:lpstr>
      <vt:lpstr>פרוסה</vt:lpstr>
      <vt:lpstr>Level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IDF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עיבוד צוותי סיור צפון מחזור מ"ו צוות 1 22-24 באוקטובר 2018</dc:title>
  <dc:creator>u26680</dc:creator>
  <cp:lastModifiedBy>u26631</cp:lastModifiedBy>
  <cp:revision>409</cp:revision>
  <cp:lastPrinted>2019-01-02T06:26:42Z</cp:lastPrinted>
  <dcterms:created xsi:type="dcterms:W3CDTF">2018-10-28T14:22:41Z</dcterms:created>
  <dcterms:modified xsi:type="dcterms:W3CDTF">2019-06-09T08:12:49Z</dcterms:modified>
</cp:coreProperties>
</file>