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1" r:id="rId2"/>
    <p:sldId id="269" r:id="rId3"/>
    <p:sldId id="284" r:id="rId4"/>
    <p:sldId id="267" r:id="rId5"/>
    <p:sldId id="266" r:id="rId6"/>
    <p:sldId id="271" r:id="rId7"/>
    <p:sldId id="270" r:id="rId8"/>
    <p:sldId id="265" r:id="rId9"/>
    <p:sldId id="273" r:id="rId10"/>
    <p:sldId id="272" r:id="rId11"/>
    <p:sldId id="286" r:id="rId12"/>
    <p:sldId id="262" r:id="rId13"/>
    <p:sldId id="287" r:id="rId14"/>
    <p:sldId id="277" r:id="rId15"/>
    <p:sldId id="282" r:id="rId16"/>
    <p:sldId id="278" r:id="rId17"/>
    <p:sldId id="285" r:id="rId18"/>
    <p:sldId id="279" r:id="rId19"/>
    <p:sldId id="283"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066" autoAdjust="0"/>
    <p:restoredTop sz="94660"/>
  </p:normalViewPr>
  <p:slideViewPr>
    <p:cSldViewPr snapToGrid="0">
      <p:cViewPr varScale="1">
        <p:scale>
          <a:sx n="113" d="100"/>
          <a:sy n="113" d="100"/>
        </p:scale>
        <p:origin x="7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59442399-FB3D-45C3-9A37-776590048B31}" type="datetimeFigureOut">
              <a:rPr lang="he-IL" smtClean="0"/>
              <a:t>י"ד/אדר א/תשע"ו</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993106B6-94DE-4F8D-8510-7692029980DD}" type="slidenum">
              <a:rPr lang="he-IL" smtClean="0"/>
              <a:t>‹#›</a:t>
            </a:fld>
            <a:endParaRPr lang="he-IL" dirty="0"/>
          </a:p>
        </p:txBody>
      </p:sp>
    </p:spTree>
    <p:extLst>
      <p:ext uri="{BB962C8B-B14F-4D97-AF65-F5344CB8AC3E}">
        <p14:creationId xmlns:p14="http://schemas.microsoft.com/office/powerpoint/2010/main" val="3989654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59442399-FB3D-45C3-9A37-776590048B31}" type="datetimeFigureOut">
              <a:rPr lang="he-IL" smtClean="0"/>
              <a:t>י"ד/אדר א/תשע"ו</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993106B6-94DE-4F8D-8510-7692029980DD}" type="slidenum">
              <a:rPr lang="he-IL" smtClean="0"/>
              <a:t>‹#›</a:t>
            </a:fld>
            <a:endParaRPr lang="he-IL" dirty="0"/>
          </a:p>
        </p:txBody>
      </p:sp>
    </p:spTree>
    <p:extLst>
      <p:ext uri="{BB962C8B-B14F-4D97-AF65-F5344CB8AC3E}">
        <p14:creationId xmlns:p14="http://schemas.microsoft.com/office/powerpoint/2010/main" val="104479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59442399-FB3D-45C3-9A37-776590048B31}" type="datetimeFigureOut">
              <a:rPr lang="he-IL" smtClean="0"/>
              <a:t>י"ד/אדר א/תשע"ו</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993106B6-94DE-4F8D-8510-7692029980DD}" type="slidenum">
              <a:rPr lang="he-IL" smtClean="0"/>
              <a:t>‹#›</a:t>
            </a:fld>
            <a:endParaRPr lang="he-IL" dirty="0"/>
          </a:p>
        </p:txBody>
      </p:sp>
    </p:spTree>
    <p:extLst>
      <p:ext uri="{BB962C8B-B14F-4D97-AF65-F5344CB8AC3E}">
        <p14:creationId xmlns:p14="http://schemas.microsoft.com/office/powerpoint/2010/main" val="255065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59442399-FB3D-45C3-9A37-776590048B31}" type="datetimeFigureOut">
              <a:rPr lang="he-IL" smtClean="0"/>
              <a:t>י"ד/אדר א/תשע"ו</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993106B6-94DE-4F8D-8510-7692029980DD}" type="slidenum">
              <a:rPr lang="he-IL" smtClean="0"/>
              <a:t>‹#›</a:t>
            </a:fld>
            <a:endParaRPr lang="he-IL" dirty="0"/>
          </a:p>
        </p:txBody>
      </p:sp>
    </p:spTree>
    <p:extLst>
      <p:ext uri="{BB962C8B-B14F-4D97-AF65-F5344CB8AC3E}">
        <p14:creationId xmlns:p14="http://schemas.microsoft.com/office/powerpoint/2010/main" val="32775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42399-FB3D-45C3-9A37-776590048B31}" type="datetimeFigureOut">
              <a:rPr lang="he-IL" smtClean="0"/>
              <a:t>י"ד/אדר א/תשע"ו</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993106B6-94DE-4F8D-8510-7692029980DD}" type="slidenum">
              <a:rPr lang="he-IL" smtClean="0"/>
              <a:t>‹#›</a:t>
            </a:fld>
            <a:endParaRPr lang="he-IL" dirty="0"/>
          </a:p>
        </p:txBody>
      </p:sp>
    </p:spTree>
    <p:extLst>
      <p:ext uri="{BB962C8B-B14F-4D97-AF65-F5344CB8AC3E}">
        <p14:creationId xmlns:p14="http://schemas.microsoft.com/office/powerpoint/2010/main" val="106741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59442399-FB3D-45C3-9A37-776590048B31}" type="datetimeFigureOut">
              <a:rPr lang="he-IL" smtClean="0"/>
              <a:t>י"ד/אדר א/תשע"ו</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993106B6-94DE-4F8D-8510-7692029980DD}" type="slidenum">
              <a:rPr lang="he-IL" smtClean="0"/>
              <a:t>‹#›</a:t>
            </a:fld>
            <a:endParaRPr lang="he-IL" dirty="0"/>
          </a:p>
        </p:txBody>
      </p:sp>
    </p:spTree>
    <p:extLst>
      <p:ext uri="{BB962C8B-B14F-4D97-AF65-F5344CB8AC3E}">
        <p14:creationId xmlns:p14="http://schemas.microsoft.com/office/powerpoint/2010/main" val="402417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59442399-FB3D-45C3-9A37-776590048B31}" type="datetimeFigureOut">
              <a:rPr lang="he-IL" smtClean="0"/>
              <a:t>י"ד/אדר א/תשע"ו</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993106B6-94DE-4F8D-8510-7692029980DD}" type="slidenum">
              <a:rPr lang="he-IL" smtClean="0"/>
              <a:t>‹#›</a:t>
            </a:fld>
            <a:endParaRPr lang="he-IL" dirty="0"/>
          </a:p>
        </p:txBody>
      </p:sp>
    </p:spTree>
    <p:extLst>
      <p:ext uri="{BB962C8B-B14F-4D97-AF65-F5344CB8AC3E}">
        <p14:creationId xmlns:p14="http://schemas.microsoft.com/office/powerpoint/2010/main" val="208700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59442399-FB3D-45C3-9A37-776590048B31}" type="datetimeFigureOut">
              <a:rPr lang="he-IL" smtClean="0"/>
              <a:t>י"ד/אדר א/תשע"ו</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993106B6-94DE-4F8D-8510-7692029980DD}" type="slidenum">
              <a:rPr lang="he-IL" smtClean="0"/>
              <a:t>‹#›</a:t>
            </a:fld>
            <a:endParaRPr lang="he-IL" dirty="0"/>
          </a:p>
        </p:txBody>
      </p:sp>
    </p:spTree>
    <p:extLst>
      <p:ext uri="{BB962C8B-B14F-4D97-AF65-F5344CB8AC3E}">
        <p14:creationId xmlns:p14="http://schemas.microsoft.com/office/powerpoint/2010/main" val="123446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42399-FB3D-45C3-9A37-776590048B31}" type="datetimeFigureOut">
              <a:rPr lang="he-IL" smtClean="0"/>
              <a:t>י"ד/אדר א/תשע"ו</a:t>
            </a:fld>
            <a:endParaRPr lang="he-IL"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fld id="{993106B6-94DE-4F8D-8510-7692029980DD}" type="slidenum">
              <a:rPr lang="he-IL" smtClean="0"/>
              <a:t>‹#›</a:t>
            </a:fld>
            <a:endParaRPr lang="he-IL" dirty="0"/>
          </a:p>
        </p:txBody>
      </p:sp>
    </p:spTree>
    <p:extLst>
      <p:ext uri="{BB962C8B-B14F-4D97-AF65-F5344CB8AC3E}">
        <p14:creationId xmlns:p14="http://schemas.microsoft.com/office/powerpoint/2010/main" val="398618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42399-FB3D-45C3-9A37-776590048B31}" type="datetimeFigureOut">
              <a:rPr lang="he-IL" smtClean="0"/>
              <a:t>י"ד/אדר א/תשע"ו</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993106B6-94DE-4F8D-8510-7692029980DD}" type="slidenum">
              <a:rPr lang="he-IL" smtClean="0"/>
              <a:t>‹#›</a:t>
            </a:fld>
            <a:endParaRPr lang="he-IL" dirty="0"/>
          </a:p>
        </p:txBody>
      </p:sp>
    </p:spTree>
    <p:extLst>
      <p:ext uri="{BB962C8B-B14F-4D97-AF65-F5344CB8AC3E}">
        <p14:creationId xmlns:p14="http://schemas.microsoft.com/office/powerpoint/2010/main" val="318905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42399-FB3D-45C3-9A37-776590048B31}" type="datetimeFigureOut">
              <a:rPr lang="he-IL" smtClean="0"/>
              <a:t>י"ד/אדר א/תשע"ו</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993106B6-94DE-4F8D-8510-7692029980DD}" type="slidenum">
              <a:rPr lang="he-IL" smtClean="0"/>
              <a:t>‹#›</a:t>
            </a:fld>
            <a:endParaRPr lang="he-IL" dirty="0"/>
          </a:p>
        </p:txBody>
      </p:sp>
    </p:spTree>
    <p:extLst>
      <p:ext uri="{BB962C8B-B14F-4D97-AF65-F5344CB8AC3E}">
        <p14:creationId xmlns:p14="http://schemas.microsoft.com/office/powerpoint/2010/main" val="416367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9442399-FB3D-45C3-9A37-776590048B31}" type="datetimeFigureOut">
              <a:rPr lang="he-IL" smtClean="0"/>
              <a:t>י"ד/אדר א/תשע"ו</a:t>
            </a:fld>
            <a:endParaRPr lang="he-I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93106B6-94DE-4F8D-8510-7692029980DD}" type="slidenum">
              <a:rPr lang="he-IL" smtClean="0"/>
              <a:t>‹#›</a:t>
            </a:fld>
            <a:endParaRPr lang="he-IL" dirty="0"/>
          </a:p>
        </p:txBody>
      </p:sp>
    </p:spTree>
    <p:extLst>
      <p:ext uri="{BB962C8B-B14F-4D97-AF65-F5344CB8AC3E}">
        <p14:creationId xmlns:p14="http://schemas.microsoft.com/office/powerpoint/2010/main" val="180839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247" y="0"/>
            <a:ext cx="13271618" cy="7178467"/>
          </a:xfrm>
          <a:prstGeom prst="rect">
            <a:avLst/>
          </a:prstGeom>
        </p:spPr>
      </p:pic>
      <p:sp>
        <p:nvSpPr>
          <p:cNvPr id="2" name="Title 1"/>
          <p:cNvSpPr>
            <a:spLocks noGrp="1"/>
          </p:cNvSpPr>
          <p:nvPr>
            <p:ph type="title"/>
          </p:nvPr>
        </p:nvSpPr>
        <p:spPr>
          <a:xfrm>
            <a:off x="7197713" y="-29428"/>
            <a:ext cx="2774535" cy="1325563"/>
          </a:xfrm>
        </p:spPr>
        <p:txBody>
          <a:bodyPr>
            <a:noAutofit/>
          </a:bodyPr>
          <a:lstStyle/>
          <a:p>
            <a:r>
              <a:rPr lang="he-IL" sz="5400" b="1" dirty="0" smtClean="0">
                <a:solidFill>
                  <a:schemeClr val="bg1"/>
                </a:solidFill>
                <a:effectLst>
                  <a:outerShdw blurRad="38100" dist="38100" dir="2700000" algn="tl">
                    <a:srgbClr val="000000">
                      <a:alpha val="43137"/>
                    </a:srgbClr>
                  </a:outerShdw>
                </a:effectLst>
                <a:cs typeface="+mn-cs"/>
              </a:rPr>
              <a:t>סדר יום</a:t>
            </a:r>
            <a:endParaRPr lang="he-IL" sz="5400" b="1" dirty="0">
              <a:solidFill>
                <a:schemeClr val="bg1"/>
              </a:solidFill>
              <a:effectLst>
                <a:outerShdw blurRad="38100" dist="38100" dir="2700000" algn="tl">
                  <a:srgbClr val="000000">
                    <a:alpha val="43137"/>
                  </a:srgbClr>
                </a:outerShdw>
              </a:effectLst>
              <a:cs typeface="+mn-cs"/>
            </a:endParaRPr>
          </a:p>
        </p:txBody>
      </p:sp>
      <p:sp>
        <p:nvSpPr>
          <p:cNvPr id="3" name="Content Placeholder 2"/>
          <p:cNvSpPr>
            <a:spLocks noGrp="1"/>
          </p:cNvSpPr>
          <p:nvPr>
            <p:ph idx="1"/>
          </p:nvPr>
        </p:nvSpPr>
        <p:spPr>
          <a:xfrm>
            <a:off x="5606041" y="2280622"/>
            <a:ext cx="5595716" cy="3250577"/>
          </a:xfrm>
        </p:spPr>
        <p:txBody>
          <a:bodyPr>
            <a:normAutofit/>
          </a:bodyPr>
          <a:lstStyle/>
          <a:p>
            <a:pPr marL="0" indent="0">
              <a:lnSpc>
                <a:spcPct val="125000"/>
              </a:lnSpc>
              <a:buNone/>
            </a:pPr>
            <a:r>
              <a:rPr lang="he-IL" sz="2100" b="1" dirty="0" smtClean="0">
                <a:solidFill>
                  <a:schemeClr val="tx1">
                    <a:lumMod val="75000"/>
                    <a:lumOff val="25000"/>
                  </a:schemeClr>
                </a:solidFill>
              </a:rPr>
              <a:t>9:00</a:t>
            </a:r>
            <a:r>
              <a:rPr lang="he-IL" sz="2100" dirty="0" smtClean="0">
                <a:solidFill>
                  <a:schemeClr val="tx1">
                    <a:lumMod val="75000"/>
                    <a:lumOff val="25000"/>
                  </a:schemeClr>
                </a:solidFill>
              </a:rPr>
              <a:t> התכנסות</a:t>
            </a:r>
          </a:p>
          <a:p>
            <a:pPr marL="0" indent="0">
              <a:lnSpc>
                <a:spcPct val="125000"/>
              </a:lnSpc>
              <a:buNone/>
            </a:pPr>
            <a:r>
              <a:rPr lang="he-IL" sz="2100" b="1" dirty="0" smtClean="0">
                <a:solidFill>
                  <a:schemeClr val="tx1">
                    <a:lumMod val="75000"/>
                    <a:lumOff val="25000"/>
                  </a:schemeClr>
                </a:solidFill>
              </a:rPr>
              <a:t>9:45 – 9:15</a:t>
            </a:r>
            <a:r>
              <a:rPr lang="he-IL" sz="2100" dirty="0" smtClean="0">
                <a:solidFill>
                  <a:schemeClr val="tx1">
                    <a:lumMod val="75000"/>
                    <a:lumOff val="25000"/>
                  </a:schemeClr>
                </a:solidFill>
              </a:rPr>
              <a:t>  דברי פתיחה  </a:t>
            </a:r>
            <a:r>
              <a:rPr lang="he-IL" sz="1800" dirty="0" smtClean="0">
                <a:solidFill>
                  <a:schemeClr val="tx1">
                    <a:lumMod val="50000"/>
                    <a:lumOff val="50000"/>
                  </a:schemeClr>
                </a:solidFill>
              </a:rPr>
              <a:t>|  אופיר בן אבי</a:t>
            </a:r>
          </a:p>
          <a:p>
            <a:pPr marL="0" indent="0">
              <a:lnSpc>
                <a:spcPct val="125000"/>
              </a:lnSpc>
              <a:buNone/>
            </a:pPr>
            <a:r>
              <a:rPr lang="he-IL" sz="2100" b="1" dirty="0" smtClean="0">
                <a:solidFill>
                  <a:schemeClr val="tx1">
                    <a:lumMod val="75000"/>
                    <a:lumOff val="25000"/>
                  </a:schemeClr>
                </a:solidFill>
              </a:rPr>
              <a:t>10:30 – 9:45</a:t>
            </a:r>
            <a:r>
              <a:rPr lang="he-IL" sz="2100" dirty="0" smtClean="0">
                <a:solidFill>
                  <a:schemeClr val="tx1">
                    <a:lumMod val="75000"/>
                    <a:lumOff val="25000"/>
                  </a:schemeClr>
                </a:solidFill>
              </a:rPr>
              <a:t>  מהפכת המסלולים  </a:t>
            </a:r>
            <a:r>
              <a:rPr lang="he-IL" sz="1800" dirty="0" smtClean="0">
                <a:solidFill>
                  <a:schemeClr val="tx1">
                    <a:lumMod val="50000"/>
                    <a:lumOff val="50000"/>
                  </a:schemeClr>
                </a:solidFill>
              </a:rPr>
              <a:t>|  גבי כהן</a:t>
            </a:r>
          </a:p>
          <a:p>
            <a:pPr marL="0" indent="0">
              <a:lnSpc>
                <a:spcPct val="125000"/>
              </a:lnSpc>
              <a:buNone/>
            </a:pPr>
            <a:r>
              <a:rPr lang="he-IL" sz="2100" b="1" dirty="0" smtClean="0">
                <a:solidFill>
                  <a:schemeClr val="tx1">
                    <a:lumMod val="75000"/>
                    <a:lumOff val="25000"/>
                  </a:schemeClr>
                </a:solidFill>
              </a:rPr>
              <a:t>10:45 </a:t>
            </a:r>
            <a:r>
              <a:rPr lang="he-IL" sz="2100" b="1" dirty="0">
                <a:solidFill>
                  <a:schemeClr val="tx1">
                    <a:lumMod val="75000"/>
                    <a:lumOff val="25000"/>
                  </a:schemeClr>
                </a:solidFill>
              </a:rPr>
              <a:t>– </a:t>
            </a:r>
            <a:r>
              <a:rPr lang="he-IL" sz="2100" b="1" dirty="0" smtClean="0">
                <a:solidFill>
                  <a:schemeClr val="tx1">
                    <a:lumMod val="75000"/>
                    <a:lumOff val="25000"/>
                  </a:schemeClr>
                </a:solidFill>
              </a:rPr>
              <a:t>10:30</a:t>
            </a:r>
            <a:r>
              <a:rPr lang="he-IL" sz="1800" dirty="0" smtClean="0">
                <a:solidFill>
                  <a:schemeClr val="tx1">
                    <a:lumMod val="75000"/>
                    <a:lumOff val="25000"/>
                  </a:schemeClr>
                </a:solidFill>
              </a:rPr>
              <a:t>  </a:t>
            </a:r>
            <a:r>
              <a:rPr lang="he-IL" sz="2100" dirty="0" smtClean="0">
                <a:solidFill>
                  <a:schemeClr val="tx1">
                    <a:lumMod val="75000"/>
                    <a:lumOff val="25000"/>
                  </a:schemeClr>
                </a:solidFill>
              </a:rPr>
              <a:t>הפסקה</a:t>
            </a:r>
            <a:endParaRPr lang="he-IL" sz="1400" dirty="0">
              <a:solidFill>
                <a:schemeClr val="tx1">
                  <a:lumMod val="50000"/>
                  <a:lumOff val="50000"/>
                </a:schemeClr>
              </a:solidFill>
            </a:endParaRPr>
          </a:p>
          <a:p>
            <a:pPr marL="0" indent="0">
              <a:lnSpc>
                <a:spcPct val="125000"/>
              </a:lnSpc>
              <a:buNone/>
            </a:pPr>
            <a:r>
              <a:rPr lang="he-IL" sz="2100" b="1" dirty="0" smtClean="0">
                <a:solidFill>
                  <a:schemeClr val="tx1">
                    <a:lumMod val="75000"/>
                    <a:lumOff val="25000"/>
                  </a:schemeClr>
                </a:solidFill>
              </a:rPr>
              <a:t>11:45 – 10:45  </a:t>
            </a:r>
            <a:r>
              <a:rPr lang="he-IL" sz="2100" dirty="0" smtClean="0">
                <a:solidFill>
                  <a:schemeClr val="tx1">
                    <a:lumMod val="75000"/>
                    <a:lumOff val="25000"/>
                  </a:schemeClr>
                </a:solidFill>
              </a:rPr>
              <a:t>נאמני אבטחת מידע  </a:t>
            </a:r>
            <a:r>
              <a:rPr lang="he-IL" sz="1800" dirty="0" smtClean="0">
                <a:solidFill>
                  <a:schemeClr val="tx1">
                    <a:lumMod val="50000"/>
                    <a:lumOff val="50000"/>
                  </a:schemeClr>
                </a:solidFill>
              </a:rPr>
              <a:t>|  אברהם זרוק</a:t>
            </a:r>
          </a:p>
          <a:p>
            <a:pPr marL="0" indent="0">
              <a:lnSpc>
                <a:spcPct val="125000"/>
              </a:lnSpc>
              <a:buNone/>
            </a:pPr>
            <a:r>
              <a:rPr lang="he-IL" sz="2100" b="1" dirty="0" smtClean="0">
                <a:solidFill>
                  <a:schemeClr val="tx1">
                    <a:lumMod val="75000"/>
                    <a:lumOff val="25000"/>
                  </a:schemeClr>
                </a:solidFill>
              </a:rPr>
              <a:t>12:00 –  11:45</a:t>
            </a:r>
            <a:r>
              <a:rPr lang="he-IL" sz="2100" dirty="0" smtClean="0">
                <a:solidFill>
                  <a:schemeClr val="tx1">
                    <a:lumMod val="75000"/>
                    <a:lumOff val="25000"/>
                  </a:schemeClr>
                </a:solidFill>
              </a:rPr>
              <a:t> דיון פתוח</a:t>
            </a:r>
          </a:p>
        </p:txBody>
      </p:sp>
    </p:spTree>
    <p:extLst>
      <p:ext uri="{BB962C8B-B14F-4D97-AF65-F5344CB8AC3E}">
        <p14:creationId xmlns:p14="http://schemas.microsoft.com/office/powerpoint/2010/main" val="230622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719" y="-637016"/>
            <a:ext cx="3468438" cy="43325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7791" y="2869236"/>
            <a:ext cx="1595749" cy="1748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7189" y="2869235"/>
            <a:ext cx="1344343" cy="1743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6822" y="2867648"/>
            <a:ext cx="1771333" cy="1744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580" y="2869236"/>
            <a:ext cx="2256049" cy="1743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7070" y="5635767"/>
            <a:ext cx="15107135" cy="2444466"/>
          </a:xfrm>
          <a:prstGeom prst="rect">
            <a:avLst/>
          </a:prstGeom>
        </p:spPr>
      </p:pic>
      <p:sp>
        <p:nvSpPr>
          <p:cNvPr id="16" name="Content Placeholder 2"/>
          <p:cNvSpPr txBox="1">
            <a:spLocks/>
          </p:cNvSpPr>
          <p:nvPr/>
        </p:nvSpPr>
        <p:spPr>
          <a:xfrm>
            <a:off x="9264891" y="4576341"/>
            <a:ext cx="2910017" cy="777401"/>
          </a:xfrm>
          <a:prstGeom prst="rect">
            <a:avLst/>
          </a:prstGeom>
          <a:effectLst>
            <a:outerShdw blurRad="50800" dist="127000" dir="5400000" sx="29000" sy="29000" algn="ctr" rotWithShape="0">
              <a:schemeClr val="bg1">
                <a:alpha val="10000"/>
              </a:schemeClr>
            </a:outerShdw>
          </a:effectLst>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 typeface="Arial" panose="020B0604020202020204" pitchFamily="34" charset="0"/>
              <a:buNone/>
            </a:pPr>
            <a:endParaRPr lang="he-IL" sz="2300" b="1" dirty="0">
              <a:solidFill>
                <a:schemeClr val="tx1">
                  <a:lumMod val="85000"/>
                  <a:lumOff val="15000"/>
                </a:schemeClr>
              </a:solidFill>
            </a:endParaRPr>
          </a:p>
        </p:txBody>
      </p:sp>
      <p:sp>
        <p:nvSpPr>
          <p:cNvPr id="18" name="Content Placeholder 2"/>
          <p:cNvSpPr txBox="1">
            <a:spLocks/>
          </p:cNvSpPr>
          <p:nvPr/>
        </p:nvSpPr>
        <p:spPr>
          <a:xfrm>
            <a:off x="6614351" y="1943146"/>
            <a:ext cx="2910017" cy="978120"/>
          </a:xfrm>
          <a:prstGeom prst="rect">
            <a:avLst/>
          </a:prstGeom>
          <a:effectLst>
            <a:outerShdw blurRad="50800" dist="127000" dir="5400000" sx="29000" sy="29000" algn="ctr" rotWithShape="0">
              <a:schemeClr val="bg1">
                <a:alpha val="10000"/>
              </a:schemeClr>
            </a:outerShdw>
          </a:effectLst>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 typeface="Arial" panose="020B0604020202020204" pitchFamily="34" charset="0"/>
              <a:buNone/>
            </a:pPr>
            <a:r>
              <a:rPr lang="he-IL" sz="2300" b="1" dirty="0" smtClean="0">
                <a:solidFill>
                  <a:schemeClr val="bg1"/>
                </a:solidFill>
                <a:effectLst>
                  <a:outerShdw blurRad="38100" dist="38100" dir="2700000" algn="tl">
                    <a:srgbClr val="000000">
                      <a:alpha val="43137"/>
                    </a:srgbClr>
                  </a:outerShdw>
                </a:effectLst>
              </a:rPr>
              <a:t>מקצועיות</a:t>
            </a:r>
          </a:p>
          <a:p>
            <a:pPr marL="0" indent="0" algn="ctr">
              <a:lnSpc>
                <a:spcPct val="80000"/>
              </a:lnSpc>
              <a:buFont typeface="Arial" panose="020B0604020202020204" pitchFamily="34" charset="0"/>
              <a:buNone/>
            </a:pPr>
            <a:r>
              <a:rPr lang="he-IL" sz="2300" b="1" dirty="0" smtClean="0">
                <a:solidFill>
                  <a:schemeClr val="bg1"/>
                </a:solidFill>
                <a:effectLst>
                  <a:outerShdw blurRad="38100" dist="38100" dir="2700000" algn="tl">
                    <a:srgbClr val="000000">
                      <a:alpha val="43137"/>
                    </a:srgbClr>
                  </a:outerShdw>
                </a:effectLst>
              </a:rPr>
              <a:t>גבוהה</a:t>
            </a:r>
            <a:endParaRPr lang="he-IL" sz="2300" b="1" dirty="0">
              <a:solidFill>
                <a:schemeClr val="bg1"/>
              </a:solidFill>
              <a:effectLst>
                <a:outerShdw blurRad="38100" dist="38100" dir="2700000" algn="tl">
                  <a:srgbClr val="000000">
                    <a:alpha val="43137"/>
                  </a:srgbClr>
                </a:outerShdw>
              </a:effectLst>
            </a:endParaRPr>
          </a:p>
        </p:txBody>
      </p:sp>
      <p:sp>
        <p:nvSpPr>
          <p:cNvPr id="20" name="Content Placeholder 2"/>
          <p:cNvSpPr txBox="1">
            <a:spLocks/>
          </p:cNvSpPr>
          <p:nvPr/>
        </p:nvSpPr>
        <p:spPr>
          <a:xfrm>
            <a:off x="3477479" y="2027218"/>
            <a:ext cx="2910017" cy="982533"/>
          </a:xfrm>
          <a:prstGeom prst="rect">
            <a:avLst/>
          </a:prstGeom>
          <a:effectLst>
            <a:outerShdw blurRad="50800" dist="127000" dir="5400000" sx="29000" sy="29000" algn="ctr" rotWithShape="0">
              <a:schemeClr val="bg1">
                <a:alpha val="10000"/>
              </a:schemeClr>
            </a:outerShdw>
          </a:effectLst>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Font typeface="Arial" panose="020B0604020202020204" pitchFamily="34" charset="0"/>
              <a:buNone/>
            </a:pPr>
            <a:r>
              <a:rPr lang="en-US" b="1" dirty="0" smtClean="0">
                <a:solidFill>
                  <a:schemeClr val="bg1"/>
                </a:solidFill>
                <a:effectLst>
                  <a:outerShdw blurRad="38100" dist="38100" dir="2700000" algn="tl">
                    <a:srgbClr val="000000">
                      <a:alpha val="43137"/>
                    </a:srgbClr>
                  </a:outerShdw>
                </a:effectLst>
              </a:rPr>
              <a:t>Time</a:t>
            </a:r>
          </a:p>
          <a:p>
            <a:pPr marL="0" indent="0" algn="ctr">
              <a:lnSpc>
                <a:spcPct val="50000"/>
              </a:lnSpc>
              <a:buFont typeface="Arial" panose="020B0604020202020204" pitchFamily="34" charset="0"/>
              <a:buNone/>
            </a:pPr>
            <a:r>
              <a:rPr lang="en-US" b="1" dirty="0" smtClean="0">
                <a:solidFill>
                  <a:schemeClr val="bg1"/>
                </a:solidFill>
                <a:effectLst>
                  <a:outerShdw blurRad="38100" dist="38100" dir="2700000" algn="tl">
                    <a:srgbClr val="000000">
                      <a:alpha val="43137"/>
                    </a:srgbClr>
                  </a:outerShdw>
                </a:effectLst>
              </a:rPr>
              <a:t>to market</a:t>
            </a:r>
            <a:endParaRPr lang="he-IL" b="1" dirty="0">
              <a:solidFill>
                <a:schemeClr val="bg1"/>
              </a:solidFill>
              <a:effectLst>
                <a:outerShdw blurRad="38100" dist="38100" dir="2700000" algn="tl">
                  <a:srgbClr val="000000">
                    <a:alpha val="43137"/>
                  </a:srgbClr>
                </a:outerShdw>
              </a:effectLst>
            </a:endParaRPr>
          </a:p>
        </p:txBody>
      </p:sp>
      <p:sp>
        <p:nvSpPr>
          <p:cNvPr id="22" name="Content Placeholder 2"/>
          <p:cNvSpPr txBox="1">
            <a:spLocks/>
          </p:cNvSpPr>
          <p:nvPr/>
        </p:nvSpPr>
        <p:spPr>
          <a:xfrm>
            <a:off x="442747" y="1919552"/>
            <a:ext cx="2079714" cy="642480"/>
          </a:xfrm>
          <a:prstGeom prst="rect">
            <a:avLst/>
          </a:prstGeom>
          <a:effectLst>
            <a:outerShdw blurRad="50800" dist="127000" dir="5400000" sx="29000" sy="29000" algn="ctr" rotWithShape="0">
              <a:schemeClr val="bg1">
                <a:alpha val="10000"/>
              </a:schemeClr>
            </a:outerShdw>
          </a:effectLst>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 typeface="Arial" panose="020B0604020202020204" pitchFamily="34" charset="0"/>
              <a:buNone/>
            </a:pPr>
            <a:r>
              <a:rPr lang="he-IL" sz="2300" b="1" dirty="0" smtClean="0">
                <a:solidFill>
                  <a:schemeClr val="bg1"/>
                </a:solidFill>
                <a:effectLst>
                  <a:outerShdw blurRad="38100" dist="38100" dir="2700000" algn="tl">
                    <a:srgbClr val="000000">
                      <a:alpha val="43137"/>
                    </a:srgbClr>
                  </a:outerShdw>
                </a:effectLst>
              </a:rPr>
              <a:t>ליווי מלא</a:t>
            </a:r>
          </a:p>
          <a:p>
            <a:pPr marL="0" indent="0" algn="ctr">
              <a:lnSpc>
                <a:spcPct val="80000"/>
              </a:lnSpc>
              <a:buFont typeface="Arial" panose="020B0604020202020204" pitchFamily="34" charset="0"/>
              <a:buNone/>
            </a:pPr>
            <a:r>
              <a:rPr lang="he-IL" sz="2300" b="1" dirty="0" smtClean="0">
                <a:solidFill>
                  <a:schemeClr val="bg1"/>
                </a:solidFill>
                <a:effectLst>
                  <a:outerShdw blurRad="38100" dist="38100" dir="2700000" algn="tl">
                    <a:srgbClr val="000000">
                      <a:alpha val="43137"/>
                    </a:srgbClr>
                  </a:outerShdw>
                </a:effectLst>
              </a:rPr>
              <a:t>של התהליך</a:t>
            </a:r>
            <a:endParaRPr lang="he-IL" sz="2300" b="1" dirty="0">
              <a:solidFill>
                <a:schemeClr val="bg1"/>
              </a:solidFill>
              <a:effectLst>
                <a:outerShdw blurRad="38100" dist="38100" dir="2700000" algn="tl">
                  <a:srgbClr val="000000">
                    <a:alpha val="43137"/>
                  </a:srgbClr>
                </a:outerShdw>
              </a:effectLst>
            </a:endParaRPr>
          </a:p>
        </p:txBody>
      </p:sp>
      <p:sp>
        <p:nvSpPr>
          <p:cNvPr id="23" name="Content Placeholder 2"/>
          <p:cNvSpPr txBox="1">
            <a:spLocks/>
          </p:cNvSpPr>
          <p:nvPr/>
        </p:nvSpPr>
        <p:spPr>
          <a:xfrm>
            <a:off x="9560656" y="1943146"/>
            <a:ext cx="2910017" cy="978120"/>
          </a:xfrm>
          <a:prstGeom prst="rect">
            <a:avLst/>
          </a:prstGeom>
          <a:effectLst>
            <a:outerShdw blurRad="50800" dist="127000" dir="5400000" sx="29000" sy="29000" algn="ctr" rotWithShape="0">
              <a:schemeClr val="bg1">
                <a:alpha val="10000"/>
              </a:schemeClr>
            </a:outerShdw>
          </a:effectLst>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 typeface="Arial" panose="020B0604020202020204" pitchFamily="34" charset="0"/>
              <a:buNone/>
            </a:pPr>
            <a:r>
              <a:rPr lang="he-IL" sz="2300" b="1" dirty="0" smtClean="0">
                <a:solidFill>
                  <a:schemeClr val="bg1"/>
                </a:solidFill>
                <a:effectLst>
                  <a:outerShdw blurRad="38100" dist="38100" dir="2700000" algn="tl">
                    <a:srgbClr val="000000">
                      <a:alpha val="43137"/>
                    </a:srgbClr>
                  </a:outerShdw>
                </a:effectLst>
              </a:rPr>
              <a:t>רמת אבטחת</a:t>
            </a:r>
          </a:p>
          <a:p>
            <a:pPr marL="0" indent="0" algn="ctr">
              <a:lnSpc>
                <a:spcPct val="80000"/>
              </a:lnSpc>
              <a:buFont typeface="Arial" panose="020B0604020202020204" pitchFamily="34" charset="0"/>
              <a:buNone/>
            </a:pPr>
            <a:r>
              <a:rPr lang="he-IL" sz="2300" b="1" dirty="0" smtClean="0">
                <a:solidFill>
                  <a:schemeClr val="bg1"/>
                </a:solidFill>
                <a:effectLst>
                  <a:outerShdw blurRad="38100" dist="38100" dir="2700000" algn="tl">
                    <a:srgbClr val="000000">
                      <a:alpha val="43137"/>
                    </a:srgbClr>
                  </a:outerShdw>
                </a:effectLst>
              </a:rPr>
              <a:t>מידע גבוהה</a:t>
            </a:r>
            <a:endParaRPr lang="he-IL" sz="23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5208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7270" y="3252087"/>
            <a:ext cx="1117460" cy="1498413"/>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63"/>
            <a:ext cx="12192000" cy="6858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7491" y="1943506"/>
            <a:ext cx="243193" cy="326098"/>
          </a:xfrm>
          <a:prstGeom prst="rect">
            <a:avLst/>
          </a:prstGeom>
        </p:spPr>
      </p:pic>
      <p:sp>
        <p:nvSpPr>
          <p:cNvPr id="9" name="Content Placeholder 2"/>
          <p:cNvSpPr txBox="1">
            <a:spLocks/>
          </p:cNvSpPr>
          <p:nvPr/>
        </p:nvSpPr>
        <p:spPr>
          <a:xfrm>
            <a:off x="6170141" y="1954843"/>
            <a:ext cx="5117753" cy="508268"/>
          </a:xfrm>
          <a:prstGeom prst="rect">
            <a:avLst/>
          </a:prstGeom>
        </p:spPr>
        <p:txBody>
          <a:bodyPr vert="horz" lIns="91440" tIns="45720" rIns="91440" bIns="45720" rtlCol="1">
            <a:normAutofit fontScale="925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400" dirty="0" smtClean="0">
                <a:solidFill>
                  <a:schemeClr val="bg1"/>
                </a:solidFill>
              </a:rPr>
              <a:t>הפעלת מודל העבודה החדש 1 למרץ 2016</a:t>
            </a:r>
            <a:endParaRPr lang="he-IL" sz="2400" dirty="0">
              <a:solidFill>
                <a:schemeClr val="bg1"/>
              </a:solidFill>
            </a:endParaRPr>
          </a:p>
        </p:txBody>
      </p:sp>
      <p:sp>
        <p:nvSpPr>
          <p:cNvPr id="11" name="Content Placeholder 2"/>
          <p:cNvSpPr txBox="1">
            <a:spLocks/>
          </p:cNvSpPr>
          <p:nvPr/>
        </p:nvSpPr>
        <p:spPr>
          <a:xfrm>
            <a:off x="8377877" y="2581241"/>
            <a:ext cx="2910017" cy="50826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he-IL" sz="2400" dirty="0">
              <a:solidFill>
                <a:schemeClr val="bg1"/>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7491" y="2547448"/>
            <a:ext cx="243193" cy="326098"/>
          </a:xfrm>
          <a:prstGeom prst="rect">
            <a:avLst/>
          </a:prstGeom>
        </p:spPr>
      </p:pic>
      <p:sp>
        <p:nvSpPr>
          <p:cNvPr id="13" name="Content Placeholder 2"/>
          <p:cNvSpPr txBox="1">
            <a:spLocks/>
          </p:cNvSpPr>
          <p:nvPr/>
        </p:nvSpPr>
        <p:spPr>
          <a:xfrm>
            <a:off x="5675869" y="3129384"/>
            <a:ext cx="5612026" cy="56116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he-IL" sz="2400" dirty="0">
              <a:solidFill>
                <a:schemeClr val="bg1"/>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7491" y="3163633"/>
            <a:ext cx="243193" cy="326098"/>
          </a:xfrm>
          <a:prstGeom prst="rect">
            <a:avLst/>
          </a:prstGeom>
        </p:spPr>
      </p:pic>
      <p:sp>
        <p:nvSpPr>
          <p:cNvPr id="3" name="Rectangle 2"/>
          <p:cNvSpPr/>
          <p:nvPr/>
        </p:nvSpPr>
        <p:spPr>
          <a:xfrm>
            <a:off x="11047854" y="3096050"/>
            <a:ext cx="184731" cy="677108"/>
          </a:xfrm>
          <a:prstGeom prst="rect">
            <a:avLst/>
          </a:prstGeom>
        </p:spPr>
        <p:txBody>
          <a:bodyPr wrap="none">
            <a:spAutoFit/>
          </a:bodyPr>
          <a:lstStyle/>
          <a:p>
            <a:endParaRPr lang="he-IL" sz="2000" dirty="0">
              <a:solidFill>
                <a:schemeClr val="bg1"/>
              </a:solidFill>
            </a:endParaRPr>
          </a:p>
          <a:p>
            <a:endParaRPr lang="he-IL" dirty="0">
              <a:solidFill>
                <a:schemeClr val="bg1"/>
              </a:solidFill>
            </a:endParaRPr>
          </a:p>
        </p:txBody>
      </p:sp>
      <p:sp>
        <p:nvSpPr>
          <p:cNvPr id="10" name="Rectangle 9"/>
          <p:cNvSpPr/>
          <p:nvPr/>
        </p:nvSpPr>
        <p:spPr>
          <a:xfrm>
            <a:off x="4981038" y="2534960"/>
            <a:ext cx="6242415" cy="430887"/>
          </a:xfrm>
          <a:prstGeom prst="rect">
            <a:avLst/>
          </a:prstGeom>
        </p:spPr>
        <p:txBody>
          <a:bodyPr wrap="none">
            <a:spAutoFit/>
          </a:bodyPr>
          <a:lstStyle/>
          <a:p>
            <a:r>
              <a:rPr lang="he-IL" sz="2200" dirty="0">
                <a:solidFill>
                  <a:schemeClr val="bg1"/>
                </a:solidFill>
              </a:rPr>
              <a:t>היכרות עם הכלים האוטומטיים - 28 לפברואר, 7 למרץ   </a:t>
            </a:r>
            <a:endParaRPr lang="he-IL" sz="2200" dirty="0">
              <a:solidFill>
                <a:schemeClr val="bg1"/>
              </a:solidFill>
            </a:endParaRPr>
          </a:p>
        </p:txBody>
      </p:sp>
      <p:sp>
        <p:nvSpPr>
          <p:cNvPr id="15" name="מלבן 1"/>
          <p:cNvSpPr/>
          <p:nvPr/>
        </p:nvSpPr>
        <p:spPr>
          <a:xfrm>
            <a:off x="6458465" y="619743"/>
            <a:ext cx="5102219" cy="769441"/>
          </a:xfrm>
          <a:prstGeom prst="rect">
            <a:avLst/>
          </a:prstGeom>
        </p:spPr>
        <p:txBody>
          <a:bodyPr wrap="square">
            <a:spAutoFit/>
          </a:bodyPr>
          <a:lstStyle/>
          <a:p>
            <a:r>
              <a:rPr lang="he-IL" sz="4400" b="1" dirty="0" smtClean="0">
                <a:solidFill>
                  <a:schemeClr val="bg1"/>
                </a:solidFill>
                <a:effectLst>
                  <a:outerShdw blurRad="38100" dist="38100" dir="2700000" algn="tl">
                    <a:srgbClr val="000000">
                      <a:alpha val="43137"/>
                    </a:srgbClr>
                  </a:outerShdw>
                </a:effectLst>
              </a:rPr>
              <a:t>כיצד ממשיכים מפה?</a:t>
            </a:r>
            <a:endParaRPr lang="he-IL" sz="4400" b="1" dirty="0">
              <a:effectLst>
                <a:outerShdw blurRad="38100" dist="38100" dir="2700000" algn="tl">
                  <a:srgbClr val="000000">
                    <a:alpha val="43137"/>
                  </a:srgbClr>
                </a:outerShdw>
              </a:effectLst>
            </a:endParaRPr>
          </a:p>
        </p:txBody>
      </p:sp>
      <p:sp>
        <p:nvSpPr>
          <p:cNvPr id="16" name="Rectangle 15"/>
          <p:cNvSpPr/>
          <p:nvPr/>
        </p:nvSpPr>
        <p:spPr>
          <a:xfrm>
            <a:off x="4464871" y="3152617"/>
            <a:ext cx="6758581" cy="430887"/>
          </a:xfrm>
          <a:prstGeom prst="rect">
            <a:avLst/>
          </a:prstGeom>
        </p:spPr>
        <p:txBody>
          <a:bodyPr wrap="none">
            <a:spAutoFit/>
          </a:bodyPr>
          <a:lstStyle/>
          <a:p>
            <a:r>
              <a:rPr lang="he-IL" sz="2200" dirty="0">
                <a:solidFill>
                  <a:schemeClr val="bg1"/>
                </a:solidFill>
              </a:rPr>
              <a:t>הפקת לקחים לאחר הפעלה של שלושה חודשים 1 ביוני 2016</a:t>
            </a:r>
            <a:endParaRPr lang="he-IL" sz="2200" dirty="0">
              <a:solidFill>
                <a:schemeClr val="bg1"/>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7491" y="3716110"/>
            <a:ext cx="243193" cy="326098"/>
          </a:xfrm>
          <a:prstGeom prst="rect">
            <a:avLst/>
          </a:prstGeom>
        </p:spPr>
      </p:pic>
      <p:sp>
        <p:nvSpPr>
          <p:cNvPr id="19" name="Rectangle 18"/>
          <p:cNvSpPr/>
          <p:nvPr/>
        </p:nvSpPr>
        <p:spPr>
          <a:xfrm>
            <a:off x="8493216" y="3688618"/>
            <a:ext cx="2730236" cy="430887"/>
          </a:xfrm>
          <a:prstGeom prst="rect">
            <a:avLst/>
          </a:prstGeom>
        </p:spPr>
        <p:txBody>
          <a:bodyPr wrap="none">
            <a:spAutoFit/>
          </a:bodyPr>
          <a:lstStyle/>
          <a:p>
            <a:r>
              <a:rPr lang="he-IL" sz="2200" dirty="0">
                <a:solidFill>
                  <a:schemeClr val="bg1"/>
                </a:solidFill>
              </a:rPr>
              <a:t>מפגשי שולחנות עגולים </a:t>
            </a:r>
            <a:endParaRPr lang="he-IL" sz="2200" dirty="0">
              <a:solidFill>
                <a:schemeClr val="bg1"/>
              </a:solidFill>
            </a:endParaRPr>
          </a:p>
        </p:txBody>
      </p:sp>
    </p:spTree>
    <p:extLst>
      <p:ext uri="{BB962C8B-B14F-4D97-AF65-F5344CB8AC3E}">
        <p14:creationId xmlns:p14="http://schemas.microsoft.com/office/powerpoint/2010/main" val="3167742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757860" y="1712813"/>
            <a:ext cx="4676280" cy="2646878"/>
          </a:xfrm>
          <a:prstGeom prst="rect">
            <a:avLst/>
          </a:prstGeom>
        </p:spPr>
        <p:txBody>
          <a:bodyPr wrap="none">
            <a:spAutoFit/>
          </a:bodyPr>
          <a:lstStyle/>
          <a:p>
            <a:r>
              <a:rPr lang="he-IL" sz="16600" b="1" dirty="0" smtClean="0">
                <a:solidFill>
                  <a:schemeClr val="bg1"/>
                </a:solidFill>
                <a:effectLst>
                  <a:outerShdw blurRad="38100" dist="38100" dir="2700000" algn="tl">
                    <a:srgbClr val="000000">
                      <a:alpha val="43137"/>
                    </a:srgbClr>
                  </a:outerShdw>
                </a:effectLst>
              </a:rPr>
              <a:t>תודה</a:t>
            </a:r>
            <a:endParaRPr lang="he-IL" sz="1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541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397" y="3588595"/>
            <a:ext cx="6349206" cy="825397"/>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543" y="2313818"/>
            <a:ext cx="7470995" cy="91749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814" y="1515042"/>
            <a:ext cx="4770252" cy="620133"/>
          </a:xfrm>
          <a:prstGeom prst="rect">
            <a:avLst/>
          </a:prstGeom>
        </p:spPr>
      </p:pic>
    </p:spTree>
    <p:extLst>
      <p:ext uri="{BB962C8B-B14F-4D97-AF65-F5344CB8AC3E}">
        <p14:creationId xmlns:p14="http://schemas.microsoft.com/office/powerpoint/2010/main" val="3842815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162085" y="346105"/>
            <a:ext cx="8285148" cy="1325563"/>
          </a:xfrm>
        </p:spPr>
        <p:txBody>
          <a:bodyPr/>
          <a:lstStyle/>
          <a:p>
            <a:r>
              <a:rPr lang="he-IL" b="1" dirty="0" smtClean="0">
                <a:solidFill>
                  <a:schemeClr val="tx1">
                    <a:lumMod val="95000"/>
                    <a:lumOff val="5000"/>
                  </a:schemeClr>
                </a:solidFill>
                <a:cs typeface="+mn-cs"/>
              </a:rPr>
              <a:t>מסלול ירוק – פירוט </a:t>
            </a:r>
            <a:endParaRPr lang="en-US" b="1" dirty="0">
              <a:solidFill>
                <a:schemeClr val="tx1">
                  <a:lumMod val="95000"/>
                  <a:lumOff val="5000"/>
                </a:schemeClr>
              </a:solidFill>
              <a:cs typeface="+mn-cs"/>
            </a:endParaRPr>
          </a:p>
        </p:txBody>
      </p:sp>
      <p:sp>
        <p:nvSpPr>
          <p:cNvPr id="4" name="Rectangle 1"/>
          <p:cNvSpPr>
            <a:spLocks noGrp="1" noChangeArrowheads="1"/>
          </p:cNvSpPr>
          <p:nvPr>
            <p:ph idx="1"/>
          </p:nvPr>
        </p:nvSpPr>
        <p:spPr bwMode="auto">
          <a:xfrm>
            <a:off x="2563738" y="1812673"/>
            <a:ext cx="788349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algn="r" rtl="1">
              <a:lnSpc>
                <a:spcPct val="100000"/>
              </a:lnSpc>
            </a:pPr>
            <a:r>
              <a:rPr kumimoji="0" lang="he-IL"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הוספה/שינויי של עיצוב </a:t>
            </a:r>
            <a:r>
              <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smtClean="0">
                <a:ln>
                  <a:noFill/>
                </a:ln>
                <a:solidFill>
                  <a:schemeClr val="tx1">
                    <a:lumMod val="95000"/>
                    <a:lumOff val="5000"/>
                  </a:schemeClr>
                </a:solidFill>
                <a:effectLst/>
                <a:latin typeface="Arial" panose="020B0604020202020204" pitchFamily="34" charset="0"/>
                <a:cs typeface="Arial" panose="020B0604020202020204" pitchFamily="34" charset="0"/>
              </a:rPr>
              <a:t>css</a:t>
            </a:r>
            <a:r>
              <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a:t>
            </a:r>
            <a:br>
              <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br>
            <a:endPar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p>
            <a:pPr algn="r" rtl="1">
              <a:lnSpc>
                <a:spcPct val="100000"/>
              </a:lnSpc>
            </a:pPr>
            <a:r>
              <a:rPr kumimoji="0" lang="he-IL"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הוספה/שינוי של תוכן (כגון כותרות, כתבות וכו</a:t>
            </a:r>
            <a:r>
              <a:rPr kumimoji="0" lang="he-IL" altLang="en-US" sz="2400" b="0" i="0" u="none" strike="noStrike" cap="none" normalizeH="0" baseline="0" dirty="0" smtClean="0">
                <a:ln>
                  <a:noFill/>
                </a:ln>
                <a:solidFill>
                  <a:schemeClr val="tx1">
                    <a:lumMod val="95000"/>
                    <a:lumOff val="5000"/>
                  </a:schemeClr>
                </a:solidFill>
                <a:effectLst/>
                <a:cs typeface="Arial" panose="020B0604020202020204" pitchFamily="34" charset="0"/>
              </a:rPr>
              <a:t>')</a:t>
            </a:r>
            <a:endParaRPr lang="en-US" altLang="en-US" sz="2400" dirty="0">
              <a:solidFill>
                <a:schemeClr val="tx1">
                  <a:lumMod val="95000"/>
                  <a:lumOff val="5000"/>
                </a:schemeClr>
              </a:solidFill>
              <a:cs typeface="Arial" panose="020B0604020202020204" pitchFamily="34" charset="0"/>
            </a:endParaRPr>
          </a:p>
          <a:p>
            <a:pPr algn="r" rtl="1">
              <a:lnSpc>
                <a:spcPct val="100000"/>
              </a:lnSpc>
            </a:pPr>
            <a:endPar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p>
            <a:pPr algn="r" rtl="1">
              <a:lnSpc>
                <a:spcPct val="100000"/>
              </a:lnSpc>
            </a:pPr>
            <a:r>
              <a:rPr kumimoji="0" lang="he-IL"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הוספה/שינויי של קוד צד לקוח</a:t>
            </a:r>
            <a:r>
              <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 (HTML/JS) </a:t>
            </a:r>
            <a:r>
              <a:rPr kumimoji="0" lang="he-IL"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מתוך רשימת ספריות</a:t>
            </a:r>
            <a:r>
              <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 Frameworks </a:t>
            </a:r>
            <a:r>
              <a:rPr kumimoji="0" lang="he-IL"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צד שלישי</a:t>
            </a:r>
            <a:r>
              <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 </a:t>
            </a:r>
            <a:r>
              <a:rPr kumimoji="0" lang="he-IL" altLang="en-US" sz="2400" b="0" i="0" u="sng"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המאושרים</a:t>
            </a:r>
            <a:r>
              <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 </a:t>
            </a:r>
            <a:r>
              <a:rPr kumimoji="0" lang="he-IL"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לשימוש ע"י ממשל זמין (מפורסם בנפרד )</a:t>
            </a:r>
            <a:endPar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p>
            <a:pPr algn="r" rtl="1">
              <a:lnSpc>
                <a:spcPct val="100000"/>
              </a:lnSpc>
            </a:pPr>
            <a:endPar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p>
            <a:pPr algn="r" rtl="1">
              <a:lnSpc>
                <a:spcPct val="100000"/>
              </a:lnSpc>
            </a:pPr>
            <a:r>
              <a:rPr kumimoji="0" lang="he-IL"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הוספה/שינויי של קוד</a:t>
            </a:r>
            <a:r>
              <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 </a:t>
            </a:r>
            <a:r>
              <a:rPr lang="en-US" altLang="en-US" sz="2400" dirty="0">
                <a:solidFill>
                  <a:schemeClr val="tx1">
                    <a:lumMod val="95000"/>
                    <a:lumOff val="5000"/>
                  </a:schemeClr>
                </a:solidFill>
                <a:cs typeface="Arial" panose="020B0604020202020204" pitchFamily="34" charset="0"/>
              </a:rPr>
              <a:t>.</a:t>
            </a:r>
            <a:r>
              <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(DLL , PHP) , </a:t>
            </a:r>
            <a:r>
              <a:rPr kumimoji="0" lang="he-IL"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רכיב</a:t>
            </a:r>
            <a:r>
              <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 SP </a:t>
            </a:r>
            <a:r>
              <a:rPr kumimoji="0" lang="he-IL"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בשרת הקדמי אשר מיישם אחד מהנקודות המפורטות לעיל</a:t>
            </a:r>
            <a:r>
              <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rPr>
              <a:t>.</a:t>
            </a:r>
          </a:p>
          <a:p>
            <a:pPr algn="r" rtl="1">
              <a:lnSpc>
                <a:spcPct val="100000"/>
              </a:lnSpc>
            </a:pPr>
            <a:endPar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p>
            <a:pPr marL="0" indent="0" algn="r" rtl="1">
              <a:lnSpc>
                <a:spcPct val="100000"/>
              </a:lnSpc>
              <a:buNone/>
            </a:pPr>
            <a:endParaRPr kumimoji="0" lang="en-US" altLang="en-US" sz="2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52642" y="346105"/>
            <a:ext cx="2127903" cy="1899039"/>
          </a:xfrm>
          <a:prstGeom prst="rect">
            <a:avLst/>
          </a:prstGeom>
          <a:ln w="28575">
            <a:solidFill>
              <a:schemeClr val="bg1"/>
            </a:solidFill>
          </a:ln>
        </p:spPr>
      </p:pic>
    </p:spTree>
    <p:extLst>
      <p:ext uri="{BB962C8B-B14F-4D97-AF65-F5344CB8AC3E}">
        <p14:creationId xmlns:p14="http://schemas.microsoft.com/office/powerpoint/2010/main" val="820087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1"/>
          <p:cNvSpPr>
            <a:spLocks noGrp="1" noChangeArrowheads="1"/>
          </p:cNvSpPr>
          <p:nvPr>
            <p:ph idx="1"/>
          </p:nvPr>
        </p:nvSpPr>
        <p:spPr bwMode="auto">
          <a:xfrm>
            <a:off x="2499644" y="1536174"/>
            <a:ext cx="788349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algn="r" rtl="1">
              <a:lnSpc>
                <a:spcPct val="100000"/>
              </a:lnSpc>
            </a:pPr>
            <a:r>
              <a:rPr lang="he-IL" altLang="en-US" sz="2400" dirty="0"/>
              <a:t>הוספת שדות קלט </a:t>
            </a:r>
            <a:r>
              <a:rPr lang="he-IL" altLang="en-US" sz="2400" dirty="0" smtClean="0"/>
              <a:t>לעמוד קיים/</a:t>
            </a:r>
            <a:r>
              <a:rPr lang="en-US" altLang="en-US" sz="2400" dirty="0" smtClean="0"/>
              <a:t>web form</a:t>
            </a:r>
            <a:r>
              <a:rPr lang="he-IL" altLang="en-US" sz="2400" dirty="0" smtClean="0"/>
              <a:t> </a:t>
            </a:r>
            <a:r>
              <a:rPr lang="he-IL" altLang="en-US" sz="2400" dirty="0"/>
              <a:t>המכיל שדות קלט קיימים שאושרו בגירסאות קודמות (יש לוודא בדיקות ולידציה)</a:t>
            </a:r>
            <a:endParaRPr lang="en-US" altLang="en-US" sz="3600" dirty="0"/>
          </a:p>
          <a:p>
            <a:pPr algn="r" rtl="1">
              <a:lnSpc>
                <a:spcPct val="100000"/>
              </a:lnSpc>
            </a:pPr>
            <a:endParaRPr lang="en-US" altLang="en-US" sz="2400" dirty="0" smtClean="0">
              <a:cs typeface="Arial" panose="020B0604020202020204" pitchFamily="34" charset="0"/>
            </a:endParaRPr>
          </a:p>
          <a:p>
            <a:pPr algn="r" rtl="1">
              <a:lnSpc>
                <a:spcPct val="100000"/>
              </a:lnSpc>
            </a:pPr>
            <a:r>
              <a:rPr lang="he-IL" altLang="en-US" sz="2400" dirty="0" smtClean="0"/>
              <a:t>הוספה/שינויי</a:t>
            </a:r>
            <a:r>
              <a:rPr lang="he-IL" altLang="en-US" sz="2400" dirty="0"/>
              <a:t> של רכיב </a:t>
            </a:r>
            <a:r>
              <a:rPr lang="he-IL" altLang="en-US" sz="2400" dirty="0" smtClean="0"/>
              <a:t>קוד (רכיב </a:t>
            </a:r>
            <a:r>
              <a:rPr lang="en-US" altLang="en-US" sz="2400" dirty="0" smtClean="0"/>
              <a:t>SP</a:t>
            </a:r>
            <a:r>
              <a:rPr lang="he-IL" altLang="en-US" sz="2400" dirty="0" smtClean="0"/>
              <a:t> , </a:t>
            </a:r>
            <a:r>
              <a:rPr lang="en-US" altLang="en-US" sz="2400" dirty="0" smtClean="0"/>
              <a:t>DLL</a:t>
            </a:r>
            <a:r>
              <a:rPr lang="he-IL" altLang="en-US" sz="2400" dirty="0" smtClean="0"/>
              <a:t>) בפלטפורמת</a:t>
            </a:r>
            <a:r>
              <a:rPr lang="en-US" altLang="en-US" sz="2400" dirty="0">
                <a:cs typeface="Arial" panose="020B0604020202020204" pitchFamily="34" charset="0"/>
              </a:rPr>
              <a:t> </a:t>
            </a:r>
            <a:r>
              <a:rPr lang="en-US" altLang="en-US" sz="2400" dirty="0" err="1">
                <a:cs typeface="Arial" panose="020B0604020202020204" pitchFamily="34" charset="0"/>
              </a:rPr>
              <a:t>Minisite</a:t>
            </a:r>
            <a:r>
              <a:rPr lang="en-US" altLang="en-US" sz="2400" dirty="0">
                <a:cs typeface="Arial" panose="020B0604020202020204" pitchFamily="34" charset="0"/>
              </a:rPr>
              <a:t> </a:t>
            </a:r>
            <a:r>
              <a:rPr lang="he-IL" altLang="en-US" sz="2400" dirty="0"/>
              <a:t>או</a:t>
            </a:r>
            <a:r>
              <a:rPr lang="en-US" altLang="en-US" sz="2400" dirty="0">
                <a:cs typeface="Arial" panose="020B0604020202020204" pitchFamily="34" charset="0"/>
              </a:rPr>
              <a:t> </a:t>
            </a:r>
            <a:r>
              <a:rPr lang="en-US" altLang="en-US" sz="2400" dirty="0" err="1">
                <a:cs typeface="Arial" panose="020B0604020202020204" pitchFamily="34" charset="0"/>
              </a:rPr>
              <a:t>GovX</a:t>
            </a:r>
            <a:r>
              <a:rPr lang="en-US" altLang="en-US" sz="2400" dirty="0">
                <a:cs typeface="Arial" panose="020B0604020202020204" pitchFamily="34" charset="0"/>
              </a:rPr>
              <a:t> </a:t>
            </a:r>
          </a:p>
          <a:p>
            <a:pPr algn="r" rtl="1">
              <a:lnSpc>
                <a:spcPct val="100000"/>
              </a:lnSpc>
            </a:pPr>
            <a:endParaRPr lang="en-US" altLang="en-US" sz="2400" dirty="0" smtClean="0">
              <a:cs typeface="Arial" panose="020B0604020202020204" pitchFamily="34" charset="0"/>
            </a:endParaRPr>
          </a:p>
          <a:p>
            <a:pPr algn="r" rtl="1">
              <a:lnSpc>
                <a:spcPct val="100000"/>
              </a:lnSpc>
            </a:pPr>
            <a:r>
              <a:rPr lang="he-IL" altLang="en-US" sz="2400" dirty="0" smtClean="0"/>
              <a:t>הוספה/שינויי </a:t>
            </a:r>
            <a:r>
              <a:rPr lang="he-IL" altLang="en-US" sz="2400" dirty="0"/>
              <a:t>של</a:t>
            </a:r>
            <a:r>
              <a:rPr lang="en-US" altLang="en-US" sz="2400" dirty="0">
                <a:cs typeface="Arial" panose="020B0604020202020204" pitchFamily="34" charset="0"/>
              </a:rPr>
              <a:t> WS – </a:t>
            </a:r>
            <a:r>
              <a:rPr lang="he-IL" altLang="en-US" sz="2400" dirty="0"/>
              <a:t>בדיקה באמצעות כלי ייעודי</a:t>
            </a:r>
            <a:endParaRPr lang="en-US" altLang="en-US" sz="2400" dirty="0">
              <a:cs typeface="Arial" panose="020B0604020202020204" pitchFamily="34" charset="0"/>
            </a:endParaRPr>
          </a:p>
          <a:p>
            <a:pPr algn="r" rtl="1">
              <a:lnSpc>
                <a:spcPct val="100000"/>
              </a:lnSpc>
            </a:pPr>
            <a:endParaRPr lang="en-US" altLang="en-US" sz="2400" dirty="0" smtClean="0">
              <a:cs typeface="Arial" panose="020B0604020202020204" pitchFamily="34" charset="0"/>
            </a:endParaRPr>
          </a:p>
          <a:p>
            <a:pPr algn="r" rtl="1">
              <a:lnSpc>
                <a:spcPct val="100000"/>
              </a:lnSpc>
            </a:pPr>
            <a:r>
              <a:rPr lang="he-IL" altLang="en-US" sz="2400" dirty="0" smtClean="0"/>
              <a:t>הוספת </a:t>
            </a:r>
            <a:r>
              <a:rPr lang="he-IL" altLang="en-US" sz="2400" dirty="0"/>
              <a:t>רכיב העלאת קבצים</a:t>
            </a:r>
            <a:r>
              <a:rPr lang="en-US" altLang="en-US" sz="2400" dirty="0">
                <a:cs typeface="Arial" panose="020B0604020202020204" pitchFamily="34" charset="0"/>
              </a:rPr>
              <a:t> (File </a:t>
            </a:r>
            <a:r>
              <a:rPr lang="en-US" altLang="en-US" sz="2400" dirty="0" smtClean="0">
                <a:cs typeface="Arial" panose="020B0604020202020204" pitchFamily="34" charset="0"/>
              </a:rPr>
              <a:t>Upload) </a:t>
            </a:r>
            <a:r>
              <a:rPr lang="he-IL" altLang="en-US" sz="2400" dirty="0" smtClean="0"/>
              <a:t>בפלטפורמת</a:t>
            </a:r>
            <a:r>
              <a:rPr lang="en-US" altLang="en-US" sz="2400" dirty="0">
                <a:cs typeface="Arial" panose="020B0604020202020204" pitchFamily="34" charset="0"/>
              </a:rPr>
              <a:t> </a:t>
            </a:r>
            <a:r>
              <a:rPr lang="en-US" altLang="en-US" sz="2400" dirty="0" err="1">
                <a:cs typeface="Arial" panose="020B0604020202020204" pitchFamily="34" charset="0"/>
              </a:rPr>
              <a:t>FileUpload</a:t>
            </a:r>
            <a:r>
              <a:rPr lang="en-US" altLang="en-US" sz="2400" dirty="0">
                <a:cs typeface="Arial" panose="020B0604020202020204" pitchFamily="34" charset="0"/>
              </a:rPr>
              <a:t>  </a:t>
            </a:r>
            <a:r>
              <a:rPr lang="he-IL" altLang="en-US" sz="2400" dirty="0"/>
              <a:t>של ממשל </a:t>
            </a:r>
            <a:r>
              <a:rPr lang="he-IL" altLang="en-US" sz="2400" dirty="0" smtClean="0"/>
              <a:t>זמין</a:t>
            </a:r>
            <a:endParaRPr lang="en-US" altLang="en-US" sz="5400" dirty="0"/>
          </a:p>
        </p:txBody>
      </p:sp>
      <p:sp>
        <p:nvSpPr>
          <p:cNvPr id="6" name="Title 1"/>
          <p:cNvSpPr>
            <a:spLocks noGrp="1"/>
          </p:cNvSpPr>
          <p:nvPr>
            <p:ph type="title"/>
          </p:nvPr>
        </p:nvSpPr>
        <p:spPr>
          <a:xfrm>
            <a:off x="2162085" y="346105"/>
            <a:ext cx="8285148" cy="1325563"/>
          </a:xfrm>
        </p:spPr>
        <p:txBody>
          <a:bodyPr/>
          <a:lstStyle/>
          <a:p>
            <a:r>
              <a:rPr lang="he-IL" b="1" dirty="0" smtClean="0">
                <a:cs typeface="+mn-cs"/>
              </a:rPr>
              <a:t>מסלול ירוק – פירוט </a:t>
            </a:r>
            <a:endParaRPr lang="en-US" b="1" dirty="0">
              <a:cs typeface="+mn-cs"/>
            </a:endParaRPr>
          </a:p>
        </p:txBody>
      </p:sp>
    </p:spTree>
    <p:extLst>
      <p:ext uri="{BB962C8B-B14F-4D97-AF65-F5344CB8AC3E}">
        <p14:creationId xmlns:p14="http://schemas.microsoft.com/office/powerpoint/2010/main" val="2333055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957414" y="532618"/>
            <a:ext cx="6100985" cy="1325563"/>
          </a:xfrm>
        </p:spPr>
        <p:txBody>
          <a:bodyPr/>
          <a:lstStyle/>
          <a:p>
            <a:r>
              <a:rPr lang="he-IL" b="1" dirty="0" smtClean="0">
                <a:cs typeface="+mn-cs"/>
              </a:rPr>
              <a:t>מסלול כחול – פירוט </a:t>
            </a:r>
            <a:endParaRPr lang="en-US" b="1" dirty="0">
              <a:cs typeface="+mn-cs"/>
            </a:endParaRPr>
          </a:p>
        </p:txBody>
      </p:sp>
      <p:sp>
        <p:nvSpPr>
          <p:cNvPr id="3" name="Content Placeholder 2"/>
          <p:cNvSpPr>
            <a:spLocks noGrp="1"/>
          </p:cNvSpPr>
          <p:nvPr>
            <p:ph idx="1"/>
          </p:nvPr>
        </p:nvSpPr>
        <p:spPr>
          <a:xfrm>
            <a:off x="5361773" y="1738881"/>
            <a:ext cx="4696626" cy="1310682"/>
          </a:xfrm>
        </p:spPr>
        <p:txBody>
          <a:bodyPr/>
          <a:lstStyle/>
          <a:p>
            <a:r>
              <a:rPr lang="he-IL" dirty="0" smtClean="0"/>
              <a:t>כל מה שלא במסלול הירוק </a:t>
            </a:r>
          </a:p>
          <a:p>
            <a:r>
              <a:rPr lang="he-IL" dirty="0" smtClean="0"/>
              <a:t>אתרים חדשים </a:t>
            </a:r>
          </a:p>
          <a:p>
            <a:endParaRPr lang="en-US" dirty="0"/>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600" y="934269"/>
            <a:ext cx="2217632" cy="1987106"/>
          </a:xfrm>
          <a:prstGeom prst="rect">
            <a:avLst/>
          </a:prstGeom>
          <a:ln w="28575">
            <a:solidFill>
              <a:schemeClr val="bg1"/>
            </a:solidFill>
          </a:ln>
        </p:spPr>
      </p:pic>
    </p:spTree>
    <p:extLst>
      <p:ext uri="{BB962C8B-B14F-4D97-AF65-F5344CB8AC3E}">
        <p14:creationId xmlns:p14="http://schemas.microsoft.com/office/powerpoint/2010/main" val="3449135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1"/>
            <a:ext cx="12192000" cy="1337905"/>
          </a:xfrm>
          <a:prstGeom prst="rect">
            <a:avLst/>
          </a:prstGeom>
        </p:spPr>
      </p:pic>
      <p:sp>
        <p:nvSpPr>
          <p:cNvPr id="2" name="Title 1"/>
          <p:cNvSpPr>
            <a:spLocks noGrp="1"/>
          </p:cNvSpPr>
          <p:nvPr>
            <p:ph type="title"/>
          </p:nvPr>
        </p:nvSpPr>
        <p:spPr>
          <a:xfrm>
            <a:off x="2341547" y="-107786"/>
            <a:ext cx="8537250" cy="1325563"/>
          </a:xfrm>
        </p:spPr>
        <p:txBody>
          <a:bodyPr/>
          <a:lstStyle/>
          <a:p>
            <a:r>
              <a:rPr lang="he-IL" b="1" dirty="0" smtClean="0">
                <a:solidFill>
                  <a:schemeClr val="bg1"/>
                </a:solidFill>
                <a:effectLst>
                  <a:outerShdw blurRad="38100" dist="38100" dir="2700000" algn="tl">
                    <a:srgbClr val="000000">
                      <a:alpha val="43137"/>
                    </a:srgbClr>
                  </a:outerShdw>
                </a:effectLst>
                <a:cs typeface="+mn-cs"/>
              </a:rPr>
              <a:t>דגשים </a:t>
            </a:r>
            <a:endParaRPr lang="en-US" b="1" dirty="0">
              <a:solidFill>
                <a:schemeClr val="bg1"/>
              </a:solidFill>
              <a:effectLst>
                <a:outerShdw blurRad="38100" dist="38100" dir="2700000" algn="tl">
                  <a:srgbClr val="000000">
                    <a:alpha val="43137"/>
                  </a:srgbClr>
                </a:outerShdw>
              </a:effectLst>
              <a:cs typeface="+mn-cs"/>
            </a:endParaRPr>
          </a:p>
        </p:txBody>
      </p:sp>
      <p:sp>
        <p:nvSpPr>
          <p:cNvPr id="3" name="Content Placeholder 2"/>
          <p:cNvSpPr>
            <a:spLocks noGrp="1"/>
          </p:cNvSpPr>
          <p:nvPr>
            <p:ph idx="1"/>
          </p:nvPr>
        </p:nvSpPr>
        <p:spPr>
          <a:xfrm>
            <a:off x="1606610" y="1333144"/>
            <a:ext cx="9408920" cy="5657315"/>
          </a:xfrm>
        </p:spPr>
        <p:txBody>
          <a:bodyPr>
            <a:normAutofit/>
          </a:bodyPr>
          <a:lstStyle/>
          <a:p>
            <a:pPr>
              <a:lnSpc>
                <a:spcPct val="120000"/>
              </a:lnSpc>
            </a:pPr>
            <a:r>
              <a:rPr lang="he-IL" dirty="0"/>
              <a:t>יש לוודא כי הקוד המועבר בגרסה, נכתב במסגרת תהליך פיתוח מאובטח ועל בסיס מסמך מדיניות פיתוח מאובטח של ממשל </a:t>
            </a:r>
            <a:r>
              <a:rPr lang="he-IL" dirty="0" smtClean="0"/>
              <a:t>זמין</a:t>
            </a:r>
          </a:p>
          <a:p>
            <a:pPr>
              <a:lnSpc>
                <a:spcPct val="120000"/>
              </a:lnSpc>
            </a:pPr>
            <a:endParaRPr lang="he-IL" dirty="0" smtClean="0"/>
          </a:p>
          <a:p>
            <a:pPr>
              <a:lnSpc>
                <a:spcPct val="120000"/>
              </a:lnSpc>
            </a:pPr>
            <a:r>
              <a:rPr lang="he-IL" dirty="0" smtClean="0"/>
              <a:t>כל </a:t>
            </a:r>
            <a:r>
              <a:rPr lang="he-IL" dirty="0"/>
              <a:t>שדה קלט </a:t>
            </a:r>
            <a:r>
              <a:rPr lang="he-IL" dirty="0" smtClean="0"/>
              <a:t>בקוד ייבדק </a:t>
            </a:r>
            <a:r>
              <a:rPr lang="he-IL" dirty="0"/>
              <a:t>בקפידה על ידי ולידציה בצד </a:t>
            </a:r>
            <a:r>
              <a:rPr lang="he-IL" dirty="0" smtClean="0"/>
              <a:t>השרת </a:t>
            </a:r>
            <a:r>
              <a:rPr lang="he-IL" dirty="0"/>
              <a:t>(אין להסתמך על ולידציה בצד </a:t>
            </a:r>
            <a:r>
              <a:rPr lang="he-IL" dirty="0" smtClean="0"/>
              <a:t>הלקוח)</a:t>
            </a:r>
          </a:p>
          <a:p>
            <a:pPr>
              <a:lnSpc>
                <a:spcPct val="120000"/>
              </a:lnSpc>
            </a:pPr>
            <a:endParaRPr lang="he-IL" dirty="0"/>
          </a:p>
          <a:p>
            <a:pPr>
              <a:lnSpc>
                <a:spcPct val="120000"/>
              </a:lnSpc>
            </a:pPr>
            <a:r>
              <a:rPr lang="he-IL" dirty="0" smtClean="0"/>
              <a:t>בעת </a:t>
            </a:r>
            <a:r>
              <a:rPr lang="he-IL" dirty="0"/>
              <a:t>הצגת פלט למסך המבוסס על הזנת תכנים באתר (הן מידע המגיע מהמשתמש והן ממערכת האתר), יש לבצע קידוד </a:t>
            </a:r>
            <a:r>
              <a:rPr lang="en-US" dirty="0"/>
              <a:t>(html encoding) </a:t>
            </a:r>
            <a:r>
              <a:rPr lang="he-IL" dirty="0"/>
              <a:t> אשר ימנע התקפות צד לקוח (</a:t>
            </a:r>
            <a:r>
              <a:rPr lang="en-US" dirty="0" err="1"/>
              <a:t>xss</a:t>
            </a:r>
            <a:r>
              <a:rPr lang="he-IL" dirty="0" smtClean="0"/>
              <a:t>)</a:t>
            </a:r>
          </a:p>
          <a:p>
            <a:pPr>
              <a:lnSpc>
                <a:spcPct val="120000"/>
              </a:lnSpc>
            </a:pPr>
            <a:endParaRPr lang="en-US" dirty="0"/>
          </a:p>
        </p:txBody>
      </p:sp>
    </p:spTree>
    <p:extLst>
      <p:ext uri="{BB962C8B-B14F-4D97-AF65-F5344CB8AC3E}">
        <p14:creationId xmlns:p14="http://schemas.microsoft.com/office/powerpoint/2010/main" val="1200840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1"/>
            <a:ext cx="12192000" cy="1337905"/>
          </a:xfrm>
          <a:prstGeom prst="rect">
            <a:avLst/>
          </a:prstGeom>
        </p:spPr>
      </p:pic>
      <p:sp>
        <p:nvSpPr>
          <p:cNvPr id="2" name="Title 1"/>
          <p:cNvSpPr>
            <a:spLocks noGrp="1"/>
          </p:cNvSpPr>
          <p:nvPr>
            <p:ph type="title"/>
          </p:nvPr>
        </p:nvSpPr>
        <p:spPr>
          <a:xfrm>
            <a:off x="2341547" y="-107786"/>
            <a:ext cx="8537250" cy="1325563"/>
          </a:xfrm>
        </p:spPr>
        <p:txBody>
          <a:bodyPr/>
          <a:lstStyle/>
          <a:p>
            <a:r>
              <a:rPr lang="he-IL" b="1" dirty="0" smtClean="0">
                <a:solidFill>
                  <a:schemeClr val="bg1"/>
                </a:solidFill>
                <a:effectLst>
                  <a:outerShdw blurRad="38100" dist="38100" dir="2700000" algn="tl">
                    <a:srgbClr val="000000">
                      <a:alpha val="43137"/>
                    </a:srgbClr>
                  </a:outerShdw>
                </a:effectLst>
                <a:cs typeface="+mn-cs"/>
              </a:rPr>
              <a:t>דגשים </a:t>
            </a:r>
            <a:endParaRPr lang="en-US" b="1" dirty="0">
              <a:solidFill>
                <a:schemeClr val="bg1"/>
              </a:solidFill>
              <a:effectLst>
                <a:outerShdw blurRad="38100" dist="38100" dir="2700000" algn="tl">
                  <a:srgbClr val="000000">
                    <a:alpha val="43137"/>
                  </a:srgbClr>
                </a:outerShdw>
              </a:effectLst>
              <a:cs typeface="+mn-cs"/>
            </a:endParaRPr>
          </a:p>
        </p:txBody>
      </p:sp>
      <p:sp>
        <p:nvSpPr>
          <p:cNvPr id="3" name="Content Placeholder 2"/>
          <p:cNvSpPr>
            <a:spLocks noGrp="1"/>
          </p:cNvSpPr>
          <p:nvPr>
            <p:ph idx="1"/>
          </p:nvPr>
        </p:nvSpPr>
        <p:spPr>
          <a:xfrm>
            <a:off x="1606610" y="1333144"/>
            <a:ext cx="9408920" cy="5657315"/>
          </a:xfrm>
        </p:spPr>
        <p:txBody>
          <a:bodyPr>
            <a:normAutofit/>
          </a:bodyPr>
          <a:lstStyle/>
          <a:p>
            <a:pPr>
              <a:lnSpc>
                <a:spcPct val="120000"/>
              </a:lnSpc>
            </a:pPr>
            <a:r>
              <a:rPr lang="he-IL" dirty="0" smtClean="0"/>
              <a:t>יש </a:t>
            </a:r>
            <a:r>
              <a:rPr lang="he-IL" dirty="0"/>
              <a:t>לבצע בדיקת סקר קוד לזיהוי בעיות אבטחה בקוד לפני העברת גרסה (סריקה אוטומטית על ידי מערכת ממשל זמין ומעבר ידני על הממצאים), כמו כן יש לתקן את הקוד בעת זיהוי בעיות אבטחה לפני העברתו לממשל </a:t>
            </a:r>
            <a:r>
              <a:rPr lang="he-IL" dirty="0" smtClean="0"/>
              <a:t>זמין</a:t>
            </a:r>
          </a:p>
          <a:p>
            <a:pPr>
              <a:lnSpc>
                <a:spcPct val="120000"/>
              </a:lnSpc>
            </a:pPr>
            <a:endParaRPr lang="he-IL" dirty="0"/>
          </a:p>
          <a:p>
            <a:pPr>
              <a:lnSpc>
                <a:spcPct val="120000"/>
              </a:lnSpc>
            </a:pPr>
            <a:r>
              <a:rPr lang="he-IL" dirty="0"/>
              <a:t>בהעברת שירותי </a:t>
            </a:r>
            <a:r>
              <a:rPr lang="en-US" dirty="0" smtClean="0"/>
              <a:t>WS </a:t>
            </a:r>
            <a:r>
              <a:rPr lang="he-IL" dirty="0" smtClean="0"/>
              <a:t>,  יש </a:t>
            </a:r>
            <a:r>
              <a:rPr lang="he-IL" dirty="0"/>
              <a:t>לוודא כי סכמת השירות עומדת בתקן ממשל זמין (בדיקה אוטומטית/ידנית</a:t>
            </a:r>
            <a:r>
              <a:rPr lang="he-IL" dirty="0" smtClean="0"/>
              <a:t>). </a:t>
            </a:r>
            <a:r>
              <a:rPr lang="he-IL" dirty="0"/>
              <a:t>כמו כן יש לוודא כי שדות הקלט מוקשחים בהתאם לאפיון השירות על ידי ביטויים רגולריים </a:t>
            </a:r>
            <a:r>
              <a:rPr lang="en-US" dirty="0" smtClean="0"/>
              <a:t>(</a:t>
            </a:r>
            <a:r>
              <a:rPr lang="en-US" dirty="0"/>
              <a:t>regex</a:t>
            </a:r>
            <a:r>
              <a:rPr lang="en-US" dirty="0" smtClean="0"/>
              <a:t>)</a:t>
            </a:r>
            <a:r>
              <a:rPr lang="he-IL" dirty="0" smtClean="0"/>
              <a:t> מתאימים </a:t>
            </a:r>
            <a:r>
              <a:rPr lang="he-IL" dirty="0"/>
              <a:t>ולא </a:t>
            </a:r>
            <a:r>
              <a:rPr lang="he-IL" dirty="0" smtClean="0"/>
              <a:t>מתירניים</a:t>
            </a:r>
            <a:endParaRPr lang="he-IL" dirty="0"/>
          </a:p>
        </p:txBody>
      </p:sp>
    </p:spTree>
    <p:extLst>
      <p:ext uri="{BB962C8B-B14F-4D97-AF65-F5344CB8AC3E}">
        <p14:creationId xmlns:p14="http://schemas.microsoft.com/office/powerpoint/2010/main" val="1697107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757860" y="1712813"/>
            <a:ext cx="4676280" cy="2646878"/>
          </a:xfrm>
          <a:prstGeom prst="rect">
            <a:avLst/>
          </a:prstGeom>
        </p:spPr>
        <p:txBody>
          <a:bodyPr wrap="none">
            <a:spAutoFit/>
          </a:bodyPr>
          <a:lstStyle/>
          <a:p>
            <a:r>
              <a:rPr lang="he-IL" sz="16600" b="1" dirty="0" smtClean="0">
                <a:solidFill>
                  <a:schemeClr val="bg1"/>
                </a:solidFill>
                <a:effectLst>
                  <a:outerShdw blurRad="38100" dist="38100" dir="2700000" algn="tl">
                    <a:srgbClr val="000000">
                      <a:alpha val="43137"/>
                    </a:srgbClr>
                  </a:outerShdw>
                </a:effectLst>
              </a:rPr>
              <a:t>תודה</a:t>
            </a:r>
            <a:endParaRPr lang="he-IL" sz="1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7765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397" y="3588595"/>
            <a:ext cx="6349206" cy="825397"/>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543" y="2313818"/>
            <a:ext cx="7470995" cy="91749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814" y="1515042"/>
            <a:ext cx="4770252" cy="620133"/>
          </a:xfrm>
          <a:prstGeom prst="rect">
            <a:avLst/>
          </a:prstGeom>
        </p:spPr>
      </p:pic>
    </p:spTree>
    <p:extLst>
      <p:ext uri="{BB962C8B-B14F-4D97-AF65-F5344CB8AC3E}">
        <p14:creationId xmlns:p14="http://schemas.microsoft.com/office/powerpoint/2010/main" val="2784635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7270" y="3252087"/>
            <a:ext cx="1117460" cy="1498413"/>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5" y="172994"/>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358" y="627919"/>
            <a:ext cx="7528326" cy="64181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970" y="1417301"/>
            <a:ext cx="3165714" cy="40764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17491" y="1972081"/>
            <a:ext cx="243193" cy="326098"/>
          </a:xfrm>
          <a:prstGeom prst="rect">
            <a:avLst/>
          </a:prstGeom>
        </p:spPr>
      </p:pic>
      <p:sp>
        <p:nvSpPr>
          <p:cNvPr id="9" name="Content Placeholder 2"/>
          <p:cNvSpPr txBox="1">
            <a:spLocks/>
          </p:cNvSpPr>
          <p:nvPr/>
        </p:nvSpPr>
        <p:spPr>
          <a:xfrm>
            <a:off x="8155459" y="2020747"/>
            <a:ext cx="3132435" cy="508268"/>
          </a:xfrm>
          <a:prstGeom prst="rect">
            <a:avLst/>
          </a:prstGeom>
        </p:spPr>
        <p:txBody>
          <a:bodyPr vert="horz" lIns="91440" tIns="45720" rIns="91440" bIns="45720" rtlCol="1">
            <a:normAutofit fontScale="850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400" dirty="0">
                <a:solidFill>
                  <a:schemeClr val="bg1"/>
                </a:solidFill>
              </a:rPr>
              <a:t>מודל מהיר לקיצור זמני </a:t>
            </a:r>
            <a:r>
              <a:rPr lang="he-IL" sz="2400" dirty="0" smtClean="0">
                <a:solidFill>
                  <a:schemeClr val="bg1"/>
                </a:solidFill>
              </a:rPr>
              <a:t>עבודה</a:t>
            </a:r>
            <a:endParaRPr lang="he-IL" sz="2400" dirty="0">
              <a:solidFill>
                <a:schemeClr val="bg1"/>
              </a:solidFill>
            </a:endParaRPr>
          </a:p>
        </p:txBody>
      </p:sp>
      <p:sp>
        <p:nvSpPr>
          <p:cNvPr id="11" name="Content Placeholder 2"/>
          <p:cNvSpPr txBox="1">
            <a:spLocks/>
          </p:cNvSpPr>
          <p:nvPr/>
        </p:nvSpPr>
        <p:spPr>
          <a:xfrm>
            <a:off x="8377877" y="2581241"/>
            <a:ext cx="2910017" cy="50826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he-IL" sz="2400" dirty="0">
              <a:solidFill>
                <a:schemeClr val="bg1"/>
              </a:solidFill>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17491" y="2547448"/>
            <a:ext cx="243193" cy="326098"/>
          </a:xfrm>
          <a:prstGeom prst="rect">
            <a:avLst/>
          </a:prstGeom>
        </p:spPr>
      </p:pic>
      <p:sp>
        <p:nvSpPr>
          <p:cNvPr id="13" name="Content Placeholder 2"/>
          <p:cNvSpPr txBox="1">
            <a:spLocks/>
          </p:cNvSpPr>
          <p:nvPr/>
        </p:nvSpPr>
        <p:spPr>
          <a:xfrm>
            <a:off x="5675869" y="3129384"/>
            <a:ext cx="5612026" cy="56116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he-IL" sz="2400" dirty="0">
              <a:solidFill>
                <a:schemeClr val="bg1"/>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17491" y="3112833"/>
            <a:ext cx="243193" cy="326098"/>
          </a:xfrm>
          <a:prstGeom prst="rect">
            <a:avLst/>
          </a:prstGeom>
        </p:spPr>
      </p:pic>
      <p:sp>
        <p:nvSpPr>
          <p:cNvPr id="3" name="Rectangle 2"/>
          <p:cNvSpPr/>
          <p:nvPr/>
        </p:nvSpPr>
        <p:spPr>
          <a:xfrm>
            <a:off x="9658051" y="3096050"/>
            <a:ext cx="1574534" cy="677108"/>
          </a:xfrm>
          <a:prstGeom prst="rect">
            <a:avLst/>
          </a:prstGeom>
        </p:spPr>
        <p:txBody>
          <a:bodyPr wrap="none">
            <a:spAutoFit/>
          </a:bodyPr>
          <a:lstStyle/>
          <a:p>
            <a:r>
              <a:rPr lang="he-IL" sz="2000" dirty="0" smtClean="0">
                <a:solidFill>
                  <a:schemeClr val="bg1"/>
                </a:solidFill>
              </a:rPr>
              <a:t>שקיפות </a:t>
            </a:r>
            <a:r>
              <a:rPr lang="he-IL" sz="2000" dirty="0">
                <a:solidFill>
                  <a:schemeClr val="bg1"/>
                </a:solidFill>
              </a:rPr>
              <a:t>מלאה</a:t>
            </a:r>
          </a:p>
          <a:p>
            <a:endParaRPr lang="he-IL" dirty="0">
              <a:solidFill>
                <a:schemeClr val="bg1"/>
              </a:solidFill>
            </a:endParaRPr>
          </a:p>
        </p:txBody>
      </p:sp>
      <p:sp>
        <p:nvSpPr>
          <p:cNvPr id="10" name="Rectangle 9"/>
          <p:cNvSpPr/>
          <p:nvPr/>
        </p:nvSpPr>
        <p:spPr>
          <a:xfrm>
            <a:off x="9092740" y="2534960"/>
            <a:ext cx="2130713" cy="400110"/>
          </a:xfrm>
          <a:prstGeom prst="rect">
            <a:avLst/>
          </a:prstGeom>
        </p:spPr>
        <p:txBody>
          <a:bodyPr wrap="none">
            <a:spAutoFit/>
          </a:bodyPr>
          <a:lstStyle/>
          <a:p>
            <a:r>
              <a:rPr lang="he-IL" sz="2000" dirty="0">
                <a:solidFill>
                  <a:schemeClr val="bg1"/>
                </a:solidFill>
              </a:rPr>
              <a:t>אמון הדדי ושותפות </a:t>
            </a:r>
            <a:endParaRPr lang="he-IL" sz="2000" dirty="0"/>
          </a:p>
        </p:txBody>
      </p:sp>
    </p:spTree>
    <p:extLst>
      <p:ext uri="{BB962C8B-B14F-4D97-AF65-F5344CB8AC3E}">
        <p14:creationId xmlns:p14="http://schemas.microsoft.com/office/powerpoint/2010/main" val="1802454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431921"/>
            <a:ext cx="10515600" cy="1138745"/>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73" y="3602064"/>
            <a:ext cx="2567263" cy="137036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536052"/>
            <a:ext cx="4833331" cy="2436376"/>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4" y="406818"/>
            <a:ext cx="11083636" cy="1200258"/>
          </a:xfrm>
          <a:prstGeom prst="rect">
            <a:avLst/>
          </a:prstGeom>
        </p:spPr>
      </p:pic>
      <p:sp>
        <p:nvSpPr>
          <p:cNvPr id="9" name="Content Placeholder 2"/>
          <p:cNvSpPr txBox="1">
            <a:spLocks/>
          </p:cNvSpPr>
          <p:nvPr/>
        </p:nvSpPr>
        <p:spPr>
          <a:xfrm>
            <a:off x="7784760" y="662021"/>
            <a:ext cx="4128186" cy="485689"/>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3600" b="1" dirty="0" smtClean="0">
                <a:solidFill>
                  <a:schemeClr val="tx1">
                    <a:lumMod val="85000"/>
                    <a:lumOff val="15000"/>
                  </a:schemeClr>
                </a:solidFill>
              </a:rPr>
              <a:t>היקף הפעילות כיום</a:t>
            </a:r>
            <a:endParaRPr lang="he-IL" sz="3600" b="1" dirty="0">
              <a:solidFill>
                <a:schemeClr val="tx1">
                  <a:lumMod val="85000"/>
                  <a:lumOff val="15000"/>
                </a:schemeClr>
              </a:solidFill>
            </a:endParaRPr>
          </a:p>
        </p:txBody>
      </p:sp>
      <p:sp>
        <p:nvSpPr>
          <p:cNvPr id="10" name="Content Placeholder 2"/>
          <p:cNvSpPr txBox="1">
            <a:spLocks/>
          </p:cNvSpPr>
          <p:nvPr/>
        </p:nvSpPr>
        <p:spPr>
          <a:xfrm>
            <a:off x="1589905" y="700591"/>
            <a:ext cx="6606745" cy="485689"/>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smtClean="0">
                <a:solidFill>
                  <a:schemeClr val="tx1">
                    <a:lumMod val="85000"/>
                    <a:lumOff val="15000"/>
                  </a:schemeClr>
                </a:solidFill>
              </a:rPr>
              <a:t>|  בחלוקה לגרסאות ולאתרים ויישומים חדשים</a:t>
            </a:r>
            <a:endParaRPr lang="he-IL" dirty="0">
              <a:solidFill>
                <a:schemeClr val="tx1">
                  <a:lumMod val="85000"/>
                  <a:lumOff val="15000"/>
                </a:schemeClr>
              </a:solidFill>
            </a:endParaRPr>
          </a:p>
        </p:txBody>
      </p:sp>
    </p:spTree>
    <p:extLst>
      <p:ext uri="{BB962C8B-B14F-4D97-AF65-F5344CB8AC3E}">
        <p14:creationId xmlns:p14="http://schemas.microsoft.com/office/powerpoint/2010/main" val="760995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005" y="132895"/>
            <a:ext cx="7570273" cy="787614"/>
          </a:xfrm>
          <a:prstGeom prst="rect">
            <a:avLst/>
          </a:prstGeom>
        </p:spPr>
      </p:pic>
      <p:sp>
        <p:nvSpPr>
          <p:cNvPr id="4" name="Content Placeholder 2"/>
          <p:cNvSpPr txBox="1">
            <a:spLocks/>
          </p:cNvSpPr>
          <p:nvPr/>
        </p:nvSpPr>
        <p:spPr>
          <a:xfrm>
            <a:off x="5853021" y="824234"/>
            <a:ext cx="3375379" cy="485689"/>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b="1" dirty="0" smtClean="0">
                <a:solidFill>
                  <a:schemeClr val="bg1"/>
                </a:solidFill>
                <a:effectLst>
                  <a:outerShdw blurRad="38100" dist="38100" dir="2700000" algn="tl">
                    <a:srgbClr val="000000">
                      <a:alpha val="43137"/>
                    </a:srgbClr>
                  </a:outerShdw>
                </a:effectLst>
              </a:rPr>
              <a:t>שלב ראשון מסלולים</a:t>
            </a:r>
            <a:endParaRPr lang="he-IL" b="1" dirty="0">
              <a:solidFill>
                <a:schemeClr val="bg1"/>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2432344" y="837894"/>
            <a:ext cx="3375379" cy="485689"/>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b="1" dirty="0" smtClean="0">
                <a:solidFill>
                  <a:schemeClr val="bg1"/>
                </a:solidFill>
                <a:effectLst>
                  <a:outerShdw blurRad="38100" dist="38100" dir="2700000" algn="tl">
                    <a:srgbClr val="000000">
                      <a:alpha val="43137"/>
                    </a:srgbClr>
                  </a:outerShdw>
                </a:effectLst>
              </a:rPr>
              <a:t>שלב שני אוטומציה</a:t>
            </a:r>
            <a:endParaRPr lang="he-IL" b="1"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5754847" y="819359"/>
            <a:ext cx="364591" cy="485689"/>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b="1" dirty="0" smtClean="0">
                <a:solidFill>
                  <a:schemeClr val="bg1"/>
                </a:solidFill>
                <a:effectLst>
                  <a:outerShdw blurRad="38100" dist="38100" dir="2700000" algn="tl">
                    <a:srgbClr val="000000">
                      <a:alpha val="43137"/>
                    </a:srgbClr>
                  </a:outerShdw>
                </a:effectLst>
              </a:rPr>
              <a:t>|</a:t>
            </a:r>
            <a:endParaRPr lang="he-IL"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4932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2"/>
          <p:cNvSpPr/>
          <p:nvPr/>
        </p:nvSpPr>
        <p:spPr>
          <a:xfrm>
            <a:off x="0" y="5031261"/>
            <a:ext cx="12192000" cy="19194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Content Placeholder 2"/>
          <p:cNvSpPr txBox="1">
            <a:spLocks/>
          </p:cNvSpPr>
          <p:nvPr/>
        </p:nvSpPr>
        <p:spPr>
          <a:xfrm>
            <a:off x="2166695" y="5466223"/>
            <a:ext cx="7858609" cy="901625"/>
          </a:xfrm>
          <a:prstGeom prst="rect">
            <a:avLst/>
          </a:prstGeom>
          <a:effectLst>
            <a:glow rad="228600">
              <a:schemeClr val="accent5">
                <a:satMod val="175000"/>
                <a:alpha val="40000"/>
              </a:schemeClr>
            </a:glow>
          </a:effectLst>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e-IL" sz="6000" b="1" dirty="0" smtClean="0">
                <a:solidFill>
                  <a:schemeClr val="bg1"/>
                </a:solidFill>
                <a:effectLst>
                  <a:outerShdw blurRad="38100" dist="38100" dir="2700000" algn="tl">
                    <a:srgbClr val="000000">
                      <a:alpha val="43137"/>
                    </a:srgbClr>
                  </a:outerShdw>
                </a:effectLst>
              </a:rPr>
              <a:t>קיצור זמני העלאת גרסה</a:t>
            </a:r>
            <a:endParaRPr lang="he-IL"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844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א</a:t>
            </a:r>
            <a:endParaRPr lang="he-I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1"/>
            <a:ext cx="12192000" cy="16954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2350" y="457942"/>
            <a:ext cx="8327300" cy="559184"/>
          </a:xfrm>
          <a:prstGeom prst="rect">
            <a:avLst/>
          </a:prstGeom>
        </p:spPr>
      </p:pic>
      <p:pic>
        <p:nvPicPr>
          <p:cNvPr id="9" name="Content Placeholder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6955" y="2561261"/>
            <a:ext cx="2896845" cy="2896845"/>
          </a:xfrm>
          <a:prstGeom prst="rect">
            <a:avLst/>
          </a:prstGeom>
        </p:spPr>
      </p:pic>
      <p:pic>
        <p:nvPicPr>
          <p:cNvPr id="10" name="Content Placeholder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7577" y="2561260"/>
            <a:ext cx="2896845" cy="2896845"/>
          </a:xfrm>
          <a:prstGeom prst="rect">
            <a:avLst/>
          </a:prstGeom>
        </p:spPr>
      </p:pic>
      <p:pic>
        <p:nvPicPr>
          <p:cNvPr id="11" name="Content Placeholder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99" y="2561259"/>
            <a:ext cx="2896845" cy="289684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0466" y="3064232"/>
            <a:ext cx="969821" cy="122213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6707" y="3055843"/>
            <a:ext cx="1837139" cy="1222131"/>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8103" y="2846806"/>
            <a:ext cx="1403479" cy="150598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8725" y="2497416"/>
            <a:ext cx="711202" cy="711202"/>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20980" y="2561259"/>
            <a:ext cx="711202" cy="711202"/>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29491" y="2497416"/>
            <a:ext cx="711202" cy="711202"/>
          </a:xfrm>
          <a:prstGeom prst="rect">
            <a:avLst/>
          </a:prstGeom>
        </p:spPr>
      </p:pic>
      <p:sp>
        <p:nvSpPr>
          <p:cNvPr id="18" name="Content Placeholder 2"/>
          <p:cNvSpPr txBox="1">
            <a:spLocks/>
          </p:cNvSpPr>
          <p:nvPr/>
        </p:nvSpPr>
        <p:spPr>
          <a:xfrm>
            <a:off x="8382621" y="4537098"/>
            <a:ext cx="2910017" cy="65447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Font typeface="Arial" panose="020B0604020202020204" pitchFamily="34" charset="0"/>
              <a:buNone/>
            </a:pPr>
            <a:r>
              <a:rPr lang="he-IL" sz="2000" b="1" dirty="0" smtClean="0">
                <a:solidFill>
                  <a:schemeClr val="tx1">
                    <a:lumMod val="85000"/>
                    <a:lumOff val="15000"/>
                  </a:schemeClr>
                </a:solidFill>
              </a:rPr>
              <a:t>נאמן אבטחת מידע</a:t>
            </a:r>
          </a:p>
          <a:p>
            <a:pPr marL="0" indent="0" algn="ctr">
              <a:lnSpc>
                <a:spcPct val="50000"/>
              </a:lnSpc>
              <a:buFont typeface="Arial" panose="020B0604020202020204" pitchFamily="34" charset="0"/>
              <a:buNone/>
            </a:pPr>
            <a:r>
              <a:rPr lang="he-IL" sz="2000" b="1" dirty="0" smtClean="0">
                <a:solidFill>
                  <a:schemeClr val="tx1">
                    <a:lumMod val="85000"/>
                    <a:lumOff val="15000"/>
                  </a:schemeClr>
                </a:solidFill>
              </a:rPr>
              <a:t>מטעם המשרד</a:t>
            </a:r>
            <a:endParaRPr lang="he-IL" sz="2000" b="1" dirty="0">
              <a:solidFill>
                <a:schemeClr val="tx1">
                  <a:lumMod val="85000"/>
                  <a:lumOff val="15000"/>
                </a:schemeClr>
              </a:solidFill>
            </a:endParaRPr>
          </a:p>
        </p:txBody>
      </p:sp>
      <p:sp>
        <p:nvSpPr>
          <p:cNvPr id="19" name="Content Placeholder 2"/>
          <p:cNvSpPr txBox="1">
            <a:spLocks/>
          </p:cNvSpPr>
          <p:nvPr/>
        </p:nvSpPr>
        <p:spPr>
          <a:xfrm>
            <a:off x="4573243" y="4529208"/>
            <a:ext cx="2910017" cy="65447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Font typeface="Arial" panose="020B0604020202020204" pitchFamily="34" charset="0"/>
              <a:buNone/>
            </a:pPr>
            <a:r>
              <a:rPr lang="he-IL" sz="2000" b="1" dirty="0" smtClean="0">
                <a:solidFill>
                  <a:schemeClr val="tx1">
                    <a:lumMod val="85000"/>
                    <a:lumOff val="15000"/>
                  </a:schemeClr>
                </a:solidFill>
              </a:rPr>
              <a:t>כלים לבדיקה עצמית</a:t>
            </a:r>
          </a:p>
          <a:p>
            <a:pPr marL="0" indent="0" algn="ctr">
              <a:lnSpc>
                <a:spcPct val="50000"/>
              </a:lnSpc>
              <a:buFont typeface="Arial" panose="020B0604020202020204" pitchFamily="34" charset="0"/>
              <a:buNone/>
            </a:pPr>
            <a:r>
              <a:rPr lang="he-IL" sz="2000" b="1" dirty="0" smtClean="0">
                <a:solidFill>
                  <a:schemeClr val="tx1">
                    <a:lumMod val="85000"/>
                    <a:lumOff val="15000"/>
                  </a:schemeClr>
                </a:solidFill>
              </a:rPr>
              <a:t>וליווי מקצועי</a:t>
            </a:r>
            <a:endParaRPr lang="he-IL" sz="2000" b="1" dirty="0">
              <a:solidFill>
                <a:schemeClr val="tx1">
                  <a:lumMod val="85000"/>
                  <a:lumOff val="15000"/>
                </a:schemeClr>
              </a:solidFill>
            </a:endParaRPr>
          </a:p>
        </p:txBody>
      </p:sp>
      <p:sp>
        <p:nvSpPr>
          <p:cNvPr id="20" name="Content Placeholder 2"/>
          <p:cNvSpPr txBox="1">
            <a:spLocks/>
          </p:cNvSpPr>
          <p:nvPr/>
        </p:nvSpPr>
        <p:spPr>
          <a:xfrm>
            <a:off x="763865" y="4521318"/>
            <a:ext cx="2910017" cy="65447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Font typeface="Arial" panose="020B0604020202020204" pitchFamily="34" charset="0"/>
              <a:buNone/>
            </a:pPr>
            <a:r>
              <a:rPr lang="he-IL" sz="2000" b="1" dirty="0" smtClean="0">
                <a:solidFill>
                  <a:schemeClr val="tx1">
                    <a:lumMod val="85000"/>
                    <a:lumOff val="15000"/>
                  </a:schemeClr>
                </a:solidFill>
              </a:rPr>
              <a:t>גרסה יציבה</a:t>
            </a:r>
          </a:p>
          <a:p>
            <a:pPr marL="0" indent="0" algn="ctr">
              <a:lnSpc>
                <a:spcPct val="50000"/>
              </a:lnSpc>
              <a:buFont typeface="Arial" panose="020B0604020202020204" pitchFamily="34" charset="0"/>
              <a:buNone/>
            </a:pPr>
            <a:r>
              <a:rPr lang="he-IL" sz="2000" b="1" dirty="0" smtClean="0">
                <a:solidFill>
                  <a:schemeClr val="tx1">
                    <a:lumMod val="85000"/>
                    <a:lumOff val="15000"/>
                  </a:schemeClr>
                </a:solidFill>
              </a:rPr>
              <a:t>ובדוקה</a:t>
            </a:r>
            <a:endParaRPr lang="he-IL" sz="2000" b="1" dirty="0">
              <a:solidFill>
                <a:schemeClr val="tx1">
                  <a:lumMod val="85000"/>
                  <a:lumOff val="15000"/>
                </a:schemeClr>
              </a:solidFill>
            </a:endParaRPr>
          </a:p>
        </p:txBody>
      </p:sp>
    </p:spTree>
    <p:extLst>
      <p:ext uri="{BB962C8B-B14F-4D97-AF65-F5344CB8AC3E}">
        <p14:creationId xmlns:p14="http://schemas.microsoft.com/office/powerpoint/2010/main" val="1503365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6"/>
            <a:ext cx="12192000"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134" y="1575672"/>
            <a:ext cx="352998" cy="5533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134" y="4348928"/>
            <a:ext cx="352998" cy="101355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850" y="2390151"/>
            <a:ext cx="1917641" cy="35299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608" y="4071452"/>
            <a:ext cx="2298456" cy="35299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8239" y="2401531"/>
            <a:ext cx="1917641" cy="35299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2505" y="4071452"/>
            <a:ext cx="2292535" cy="35299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6193" y="886475"/>
            <a:ext cx="2499613" cy="84910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830" y="5129603"/>
            <a:ext cx="2499613" cy="849105"/>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1501" y="1948568"/>
            <a:ext cx="1240267" cy="1249805"/>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5137" y="4028531"/>
            <a:ext cx="352996" cy="355710"/>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8480" y="2153421"/>
            <a:ext cx="1908101" cy="2552306"/>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08404" y="3002281"/>
            <a:ext cx="352998" cy="791863"/>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37388" y="3601491"/>
            <a:ext cx="1908101" cy="1057489"/>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30852" y="2153421"/>
            <a:ext cx="1908101" cy="1086523"/>
          </a:xfrm>
          <a:prstGeom prst="rect">
            <a:avLst/>
          </a:prstGeom>
        </p:spPr>
      </p:pic>
      <p:sp>
        <p:nvSpPr>
          <p:cNvPr id="32" name="Content Placeholder 2"/>
          <p:cNvSpPr txBox="1">
            <a:spLocks/>
          </p:cNvSpPr>
          <p:nvPr/>
        </p:nvSpPr>
        <p:spPr>
          <a:xfrm>
            <a:off x="4939469" y="988104"/>
            <a:ext cx="2333002" cy="546003"/>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buNone/>
            </a:pPr>
            <a:r>
              <a:rPr lang="he-IL" sz="1800" b="1" dirty="0">
                <a:solidFill>
                  <a:schemeClr val="tx1">
                    <a:lumMod val="85000"/>
                    <a:lumOff val="15000"/>
                  </a:schemeClr>
                </a:solidFill>
              </a:rPr>
              <a:t>גרסה יציבה שעברה בדיקות מקדימות</a:t>
            </a:r>
          </a:p>
        </p:txBody>
      </p:sp>
      <p:sp>
        <p:nvSpPr>
          <p:cNvPr id="33" name="Content Placeholder 2"/>
          <p:cNvSpPr txBox="1">
            <a:spLocks/>
          </p:cNvSpPr>
          <p:nvPr/>
        </p:nvSpPr>
        <p:spPr>
          <a:xfrm>
            <a:off x="4951978" y="2257275"/>
            <a:ext cx="2333002" cy="546003"/>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None/>
            </a:pPr>
            <a:r>
              <a:rPr lang="he-IL" sz="1400" dirty="0" smtClean="0">
                <a:solidFill>
                  <a:schemeClr val="tx1">
                    <a:lumMod val="85000"/>
                    <a:lumOff val="15000"/>
                  </a:schemeClr>
                </a:solidFill>
              </a:rPr>
              <a:t>בדיקת</a:t>
            </a:r>
          </a:p>
          <a:p>
            <a:pPr marL="0" indent="0" algn="ctr">
              <a:lnSpc>
                <a:spcPct val="50000"/>
              </a:lnSpc>
              <a:buNone/>
            </a:pPr>
            <a:r>
              <a:rPr lang="he-IL" sz="1400" dirty="0" smtClean="0">
                <a:solidFill>
                  <a:schemeClr val="tx1">
                    <a:lumMod val="85000"/>
                    <a:lumOff val="15000"/>
                  </a:schemeClr>
                </a:solidFill>
              </a:rPr>
              <a:t>קריטריונים</a:t>
            </a:r>
            <a:endParaRPr lang="he-IL" sz="1400" dirty="0">
              <a:solidFill>
                <a:schemeClr val="tx1">
                  <a:lumMod val="85000"/>
                  <a:lumOff val="15000"/>
                </a:schemeClr>
              </a:solidFill>
            </a:endParaRPr>
          </a:p>
        </p:txBody>
      </p:sp>
      <p:sp>
        <p:nvSpPr>
          <p:cNvPr id="34" name="Content Placeholder 2"/>
          <p:cNvSpPr txBox="1">
            <a:spLocks/>
          </p:cNvSpPr>
          <p:nvPr/>
        </p:nvSpPr>
        <p:spPr>
          <a:xfrm>
            <a:off x="6288544" y="2215478"/>
            <a:ext cx="2333002" cy="546003"/>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None/>
            </a:pPr>
            <a:r>
              <a:rPr lang="he-IL" sz="1300" dirty="0" smtClean="0"/>
              <a:t>עומד בקריטריונים</a:t>
            </a:r>
            <a:endParaRPr lang="he-IL" sz="1300" dirty="0"/>
          </a:p>
        </p:txBody>
      </p:sp>
      <p:sp>
        <p:nvSpPr>
          <p:cNvPr id="35" name="Content Placeholder 2"/>
          <p:cNvSpPr txBox="1">
            <a:spLocks/>
          </p:cNvSpPr>
          <p:nvPr/>
        </p:nvSpPr>
        <p:spPr>
          <a:xfrm>
            <a:off x="3799896" y="2215773"/>
            <a:ext cx="2014014" cy="546003"/>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None/>
            </a:pPr>
            <a:r>
              <a:rPr lang="he-IL" sz="1300" dirty="0" smtClean="0">
                <a:solidFill>
                  <a:schemeClr val="tx1">
                    <a:lumMod val="85000"/>
                    <a:lumOff val="15000"/>
                  </a:schemeClr>
                </a:solidFill>
              </a:rPr>
              <a:t>לא עומד בקריטריונים</a:t>
            </a:r>
            <a:endParaRPr lang="he-IL" sz="1300" dirty="0">
              <a:solidFill>
                <a:schemeClr val="tx1">
                  <a:lumMod val="85000"/>
                  <a:lumOff val="15000"/>
                </a:schemeClr>
              </a:solidFill>
            </a:endParaRPr>
          </a:p>
        </p:txBody>
      </p:sp>
      <p:sp>
        <p:nvSpPr>
          <p:cNvPr id="36" name="Content Placeholder 2"/>
          <p:cNvSpPr txBox="1">
            <a:spLocks/>
          </p:cNvSpPr>
          <p:nvPr/>
        </p:nvSpPr>
        <p:spPr>
          <a:xfrm>
            <a:off x="7842354" y="1379571"/>
            <a:ext cx="2981219" cy="833142"/>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None/>
            </a:pPr>
            <a:r>
              <a:rPr lang="he-IL" sz="3200" b="1" dirty="0" smtClean="0">
                <a:solidFill>
                  <a:schemeClr val="bg1"/>
                </a:solidFill>
                <a:effectLst>
                  <a:outerShdw blurRad="38100" dist="38100" dir="2700000" algn="tl">
                    <a:srgbClr val="000000">
                      <a:alpha val="43137"/>
                    </a:srgbClr>
                  </a:outerShdw>
                </a:effectLst>
              </a:rPr>
              <a:t>מסלול ירוק</a:t>
            </a:r>
          </a:p>
          <a:p>
            <a:pPr marL="0" indent="0" algn="ctr">
              <a:lnSpc>
                <a:spcPct val="50000"/>
              </a:lnSpc>
              <a:buNone/>
            </a:pPr>
            <a:r>
              <a:rPr lang="en-US" sz="1600" b="1" dirty="0" smtClean="0">
                <a:solidFill>
                  <a:schemeClr val="bg1"/>
                </a:solidFill>
                <a:effectLst>
                  <a:outerShdw blurRad="38100" dist="38100" dir="2700000" algn="tl">
                    <a:srgbClr val="000000">
                      <a:alpha val="43137"/>
                    </a:srgbClr>
                  </a:outerShdw>
                </a:effectLst>
              </a:rPr>
              <a:t>SLA</a:t>
            </a:r>
            <a:r>
              <a:rPr lang="he-IL" sz="1600" b="1" dirty="0" smtClean="0">
                <a:solidFill>
                  <a:schemeClr val="bg1"/>
                </a:solidFill>
                <a:effectLst>
                  <a:outerShdw blurRad="38100" dist="38100" dir="2700000" algn="tl">
                    <a:srgbClr val="000000">
                      <a:alpha val="43137"/>
                    </a:srgbClr>
                  </a:outerShdw>
                </a:effectLst>
              </a:rPr>
              <a:t> עד 3 ימי עבודה</a:t>
            </a:r>
            <a:endParaRPr lang="he-IL" sz="1600" b="1" dirty="0">
              <a:solidFill>
                <a:schemeClr val="bg1"/>
              </a:solidFill>
              <a:effectLst>
                <a:outerShdw blurRad="38100" dist="38100" dir="2700000" algn="tl">
                  <a:srgbClr val="000000">
                    <a:alpha val="43137"/>
                  </a:srgbClr>
                </a:outerShdw>
              </a:effectLst>
            </a:endParaRPr>
          </a:p>
        </p:txBody>
      </p:sp>
      <p:sp>
        <p:nvSpPr>
          <p:cNvPr id="38" name="Content Placeholder 2"/>
          <p:cNvSpPr txBox="1">
            <a:spLocks/>
          </p:cNvSpPr>
          <p:nvPr/>
        </p:nvSpPr>
        <p:spPr>
          <a:xfrm>
            <a:off x="8780566" y="2376600"/>
            <a:ext cx="1021743" cy="241142"/>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None/>
            </a:pPr>
            <a:r>
              <a:rPr lang="he-IL" sz="1600" b="1" dirty="0" smtClean="0">
                <a:solidFill>
                  <a:schemeClr val="tx1">
                    <a:lumMod val="85000"/>
                    <a:lumOff val="15000"/>
                  </a:schemeClr>
                </a:solidFill>
              </a:rPr>
              <a:t>הצהרה</a:t>
            </a:r>
            <a:endParaRPr lang="he-IL" sz="1600" b="1" dirty="0">
              <a:solidFill>
                <a:schemeClr val="tx1">
                  <a:lumMod val="85000"/>
                  <a:lumOff val="15000"/>
                </a:schemeClr>
              </a:solidFill>
            </a:endParaRPr>
          </a:p>
        </p:txBody>
      </p:sp>
      <p:sp>
        <p:nvSpPr>
          <p:cNvPr id="39" name="Content Placeholder 2"/>
          <p:cNvSpPr txBox="1">
            <a:spLocks/>
          </p:cNvSpPr>
          <p:nvPr/>
        </p:nvSpPr>
        <p:spPr>
          <a:xfrm>
            <a:off x="8780566" y="3715301"/>
            <a:ext cx="1021743" cy="241142"/>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None/>
            </a:pPr>
            <a:r>
              <a:rPr lang="he-IL" sz="1600" b="1" dirty="0" smtClean="0">
                <a:solidFill>
                  <a:schemeClr val="tx1">
                    <a:lumMod val="85000"/>
                    <a:lumOff val="15000"/>
                  </a:schemeClr>
                </a:solidFill>
              </a:rPr>
              <a:t>תיעוד</a:t>
            </a:r>
            <a:endParaRPr lang="he-IL" sz="1600" b="1" dirty="0">
              <a:solidFill>
                <a:schemeClr val="tx1">
                  <a:lumMod val="85000"/>
                  <a:lumOff val="15000"/>
                </a:schemeClr>
              </a:solidFill>
            </a:endParaRPr>
          </a:p>
        </p:txBody>
      </p:sp>
      <p:sp>
        <p:nvSpPr>
          <p:cNvPr id="40" name="Content Placeholder 2"/>
          <p:cNvSpPr txBox="1">
            <a:spLocks/>
          </p:cNvSpPr>
          <p:nvPr/>
        </p:nvSpPr>
        <p:spPr>
          <a:xfrm>
            <a:off x="8469938" y="2608845"/>
            <a:ext cx="1673160" cy="43120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None/>
            </a:pPr>
            <a:r>
              <a:rPr lang="he-IL" sz="1200" dirty="0">
                <a:solidFill>
                  <a:schemeClr val="tx1">
                    <a:lumMod val="85000"/>
                    <a:lumOff val="15000"/>
                  </a:schemeClr>
                </a:solidFill>
              </a:rPr>
              <a:t>הצהרת לקוח על עמידה</a:t>
            </a:r>
          </a:p>
          <a:p>
            <a:pPr marL="0" indent="0" algn="ctr">
              <a:lnSpc>
                <a:spcPct val="50000"/>
              </a:lnSpc>
              <a:buNone/>
            </a:pPr>
            <a:r>
              <a:rPr lang="he-IL" sz="1200" dirty="0">
                <a:solidFill>
                  <a:schemeClr val="tx1">
                    <a:lumMod val="85000"/>
                    <a:lumOff val="15000"/>
                  </a:schemeClr>
                </a:solidFill>
              </a:rPr>
              <a:t>בקריטריונים</a:t>
            </a:r>
          </a:p>
        </p:txBody>
      </p:sp>
      <p:sp>
        <p:nvSpPr>
          <p:cNvPr id="41" name="Content Placeholder 2"/>
          <p:cNvSpPr txBox="1">
            <a:spLocks/>
          </p:cNvSpPr>
          <p:nvPr/>
        </p:nvSpPr>
        <p:spPr>
          <a:xfrm>
            <a:off x="8437765" y="3864298"/>
            <a:ext cx="1673160" cy="529134"/>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he-IL" sz="1200" dirty="0" smtClean="0">
                <a:solidFill>
                  <a:schemeClr val="tx1">
                    <a:lumMod val="85000"/>
                    <a:lumOff val="15000"/>
                  </a:schemeClr>
                </a:solidFill>
              </a:rPr>
              <a:t>מסמך גרסה המכיל את פירוט השינויים שנעשו</a:t>
            </a:r>
            <a:endParaRPr lang="he-IL" sz="1200" dirty="0">
              <a:solidFill>
                <a:schemeClr val="tx1">
                  <a:lumMod val="85000"/>
                  <a:lumOff val="15000"/>
                </a:schemeClr>
              </a:solidFill>
            </a:endParaRPr>
          </a:p>
        </p:txBody>
      </p:sp>
      <p:sp>
        <p:nvSpPr>
          <p:cNvPr id="42" name="Content Placeholder 2"/>
          <p:cNvSpPr txBox="1">
            <a:spLocks/>
          </p:cNvSpPr>
          <p:nvPr/>
        </p:nvSpPr>
        <p:spPr>
          <a:xfrm>
            <a:off x="5591778" y="5222243"/>
            <a:ext cx="1021743" cy="241142"/>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None/>
            </a:pPr>
            <a:r>
              <a:rPr lang="he-IL" sz="1600" b="1" dirty="0" smtClean="0">
                <a:solidFill>
                  <a:schemeClr val="tx1">
                    <a:lumMod val="85000"/>
                    <a:lumOff val="15000"/>
                  </a:schemeClr>
                </a:solidFill>
              </a:rPr>
              <a:t>ביצוע</a:t>
            </a:r>
            <a:endParaRPr lang="he-IL" sz="1600" b="1" dirty="0">
              <a:solidFill>
                <a:schemeClr val="tx1">
                  <a:lumMod val="85000"/>
                  <a:lumOff val="15000"/>
                </a:schemeClr>
              </a:solidFill>
            </a:endParaRPr>
          </a:p>
        </p:txBody>
      </p:sp>
      <p:sp>
        <p:nvSpPr>
          <p:cNvPr id="44" name="Content Placeholder 2"/>
          <p:cNvSpPr txBox="1">
            <a:spLocks/>
          </p:cNvSpPr>
          <p:nvPr/>
        </p:nvSpPr>
        <p:spPr>
          <a:xfrm>
            <a:off x="5278582" y="5362483"/>
            <a:ext cx="1726274" cy="529134"/>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he-IL" sz="1200" dirty="0" smtClean="0">
                <a:solidFill>
                  <a:schemeClr val="tx1">
                    <a:lumMod val="85000"/>
                    <a:lumOff val="15000"/>
                  </a:schemeClr>
                </a:solidFill>
              </a:rPr>
              <a:t>העלאת הגרסה על ידי </a:t>
            </a:r>
            <a:r>
              <a:rPr lang="he-IL" sz="1200" dirty="0" smtClean="0">
                <a:solidFill>
                  <a:schemeClr val="tx1">
                    <a:lumMod val="85000"/>
                    <a:lumOff val="15000"/>
                  </a:schemeClr>
                </a:solidFill>
              </a:rPr>
              <a:t>תחום האירוח </a:t>
            </a:r>
            <a:r>
              <a:rPr lang="he-IL" sz="1200" dirty="0" smtClean="0">
                <a:solidFill>
                  <a:schemeClr val="tx1">
                    <a:lumMod val="85000"/>
                    <a:lumOff val="15000"/>
                  </a:schemeClr>
                </a:solidFill>
              </a:rPr>
              <a:t>בממשל זמין</a:t>
            </a:r>
            <a:endParaRPr lang="he-IL" sz="1200" dirty="0">
              <a:solidFill>
                <a:schemeClr val="tx1">
                  <a:lumMod val="85000"/>
                  <a:lumOff val="15000"/>
                </a:schemeClr>
              </a:solidFill>
            </a:endParaRPr>
          </a:p>
        </p:txBody>
      </p:sp>
      <p:sp>
        <p:nvSpPr>
          <p:cNvPr id="45" name="Content Placeholder 2"/>
          <p:cNvSpPr txBox="1">
            <a:spLocks/>
          </p:cNvSpPr>
          <p:nvPr/>
        </p:nvSpPr>
        <p:spPr>
          <a:xfrm>
            <a:off x="2169623" y="2898038"/>
            <a:ext cx="1651640" cy="546003"/>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None/>
            </a:pPr>
            <a:r>
              <a:rPr lang="he-IL" sz="1800" b="1" dirty="0" smtClean="0">
                <a:solidFill>
                  <a:schemeClr val="tx1">
                    <a:lumMod val="85000"/>
                    <a:lumOff val="15000"/>
                  </a:schemeClr>
                </a:solidFill>
              </a:rPr>
              <a:t>בדיקת</a:t>
            </a:r>
          </a:p>
          <a:p>
            <a:pPr marL="0" indent="0" algn="ctr">
              <a:lnSpc>
                <a:spcPct val="50000"/>
              </a:lnSpc>
              <a:buNone/>
            </a:pPr>
            <a:r>
              <a:rPr lang="he-IL" sz="1800" b="1" dirty="0" smtClean="0">
                <a:solidFill>
                  <a:schemeClr val="tx1">
                    <a:lumMod val="85000"/>
                    <a:lumOff val="15000"/>
                  </a:schemeClr>
                </a:solidFill>
              </a:rPr>
              <a:t>אבטחת מידע</a:t>
            </a:r>
            <a:endParaRPr lang="he-IL" sz="1800" b="1" dirty="0">
              <a:solidFill>
                <a:schemeClr val="tx1">
                  <a:lumMod val="85000"/>
                  <a:lumOff val="15000"/>
                </a:schemeClr>
              </a:solidFill>
            </a:endParaRPr>
          </a:p>
        </p:txBody>
      </p:sp>
      <p:sp>
        <p:nvSpPr>
          <p:cNvPr id="43" name="Content Placeholder 2"/>
          <p:cNvSpPr txBox="1">
            <a:spLocks/>
          </p:cNvSpPr>
          <p:nvPr/>
        </p:nvSpPr>
        <p:spPr>
          <a:xfrm>
            <a:off x="1870933" y="1628956"/>
            <a:ext cx="2212264" cy="833142"/>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None/>
            </a:pPr>
            <a:r>
              <a:rPr lang="he-IL" sz="3200" b="1" dirty="0" smtClean="0">
                <a:solidFill>
                  <a:schemeClr val="bg1"/>
                </a:solidFill>
                <a:effectLst>
                  <a:outerShdw blurRad="38100" dist="38100" dir="2700000" algn="tl">
                    <a:srgbClr val="000000">
                      <a:alpha val="43137"/>
                    </a:srgbClr>
                  </a:outerShdw>
                </a:effectLst>
              </a:rPr>
              <a:t>מסלול כחול</a:t>
            </a:r>
          </a:p>
        </p:txBody>
      </p:sp>
    </p:spTree>
    <p:extLst>
      <p:ext uri="{BB962C8B-B14F-4D97-AF65-F5344CB8AC3E}">
        <p14:creationId xmlns:p14="http://schemas.microsoft.com/office/powerpoint/2010/main" val="1293792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ontent Placeholder 2"/>
          <p:cNvSpPr txBox="1">
            <a:spLocks/>
          </p:cNvSpPr>
          <p:nvPr/>
        </p:nvSpPr>
        <p:spPr>
          <a:xfrm>
            <a:off x="8060170" y="2181799"/>
            <a:ext cx="4131833" cy="1287872"/>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e-IL" sz="2200" dirty="0">
                <a:solidFill>
                  <a:schemeClr val="bg1"/>
                </a:solidFill>
              </a:rPr>
              <a:t>1. גרסאות תקינות </a:t>
            </a:r>
            <a:r>
              <a:rPr lang="he-IL" sz="2200" dirty="0" smtClean="0">
                <a:solidFill>
                  <a:schemeClr val="bg1"/>
                </a:solidFill>
              </a:rPr>
              <a:t>ויציבות</a:t>
            </a:r>
            <a:endParaRPr lang="he-IL" sz="2200" dirty="0">
              <a:solidFill>
                <a:schemeClr val="bg1"/>
              </a:solidFill>
            </a:endParaRPr>
          </a:p>
          <a:p>
            <a:pPr marL="457200" lvl="1" indent="0">
              <a:buNone/>
            </a:pPr>
            <a:r>
              <a:rPr lang="he-IL" sz="2200" dirty="0">
                <a:solidFill>
                  <a:schemeClr val="bg1"/>
                </a:solidFill>
              </a:rPr>
              <a:t>2. הצהרת נאמן אבטחת מידע</a:t>
            </a:r>
          </a:p>
          <a:p>
            <a:pPr marL="457200" lvl="1" indent="0">
              <a:buNone/>
            </a:pPr>
            <a:r>
              <a:rPr lang="he-IL" sz="2200" dirty="0">
                <a:solidFill>
                  <a:schemeClr val="bg1"/>
                </a:solidFill>
              </a:rPr>
              <a:t>3. תיעוד מלא לגרסה</a:t>
            </a:r>
          </a:p>
        </p:txBody>
      </p:sp>
      <p:sp>
        <p:nvSpPr>
          <p:cNvPr id="10" name="Content Placeholder 2"/>
          <p:cNvSpPr txBox="1">
            <a:spLocks/>
          </p:cNvSpPr>
          <p:nvPr/>
        </p:nvSpPr>
        <p:spPr>
          <a:xfrm>
            <a:off x="7207662" y="4016392"/>
            <a:ext cx="5009053" cy="86469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e-IL" sz="2200" dirty="0" smtClean="0">
                <a:solidFill>
                  <a:schemeClr val="bg1"/>
                </a:solidFill>
              </a:rPr>
              <a:t>למגישים עד סוף יום א' &gt; ביצוע ביום </a:t>
            </a:r>
            <a:r>
              <a:rPr lang="he-IL" sz="2200" dirty="0">
                <a:solidFill>
                  <a:schemeClr val="bg1"/>
                </a:solidFill>
              </a:rPr>
              <a:t>ד'</a:t>
            </a:r>
          </a:p>
        </p:txBody>
      </p:sp>
      <p:sp>
        <p:nvSpPr>
          <p:cNvPr id="2" name="מלבן 1"/>
          <p:cNvSpPr/>
          <p:nvPr/>
        </p:nvSpPr>
        <p:spPr>
          <a:xfrm>
            <a:off x="8362600" y="1601359"/>
            <a:ext cx="3366655" cy="584775"/>
          </a:xfrm>
          <a:prstGeom prst="rect">
            <a:avLst/>
          </a:prstGeom>
        </p:spPr>
        <p:txBody>
          <a:bodyPr wrap="square">
            <a:spAutoFit/>
          </a:bodyPr>
          <a:lstStyle/>
          <a:p>
            <a:r>
              <a:rPr lang="he-IL" sz="3200" b="1" dirty="0" smtClean="0">
                <a:solidFill>
                  <a:schemeClr val="bg1"/>
                </a:solidFill>
                <a:effectLst>
                  <a:outerShdw blurRad="38100" dist="38100" dir="2700000" algn="tl">
                    <a:srgbClr val="000000">
                      <a:alpha val="43137"/>
                    </a:srgbClr>
                  </a:outerShdw>
                </a:effectLst>
              </a:rPr>
              <a:t>מגיעים עם</a:t>
            </a:r>
            <a:endParaRPr lang="he-IL" sz="3200" b="1" dirty="0">
              <a:effectLst>
                <a:outerShdw blurRad="38100" dist="38100" dir="2700000" algn="tl">
                  <a:srgbClr val="000000">
                    <a:alpha val="43137"/>
                  </a:srgbClr>
                </a:outerShdw>
              </a:effectLst>
            </a:endParaRPr>
          </a:p>
        </p:txBody>
      </p:sp>
      <p:sp>
        <p:nvSpPr>
          <p:cNvPr id="13" name="מלבן 12"/>
          <p:cNvSpPr/>
          <p:nvPr/>
        </p:nvSpPr>
        <p:spPr>
          <a:xfrm>
            <a:off x="7465715" y="3463219"/>
            <a:ext cx="4297918" cy="584775"/>
          </a:xfrm>
          <a:prstGeom prst="rect">
            <a:avLst/>
          </a:prstGeom>
        </p:spPr>
        <p:txBody>
          <a:bodyPr wrap="square">
            <a:spAutoFit/>
          </a:bodyPr>
          <a:lstStyle/>
          <a:p>
            <a:r>
              <a:rPr lang="he-IL" sz="3200" b="1" dirty="0" smtClean="0">
                <a:solidFill>
                  <a:schemeClr val="bg1"/>
                </a:solidFill>
                <a:effectLst>
                  <a:outerShdw blurRad="38100" dist="38100" dir="2700000" algn="tl">
                    <a:srgbClr val="000000">
                      <a:alpha val="43137"/>
                    </a:srgbClr>
                  </a:outerShdw>
                </a:effectLst>
              </a:rPr>
              <a:t>עולים לאוויר תוך 3 ימים</a:t>
            </a:r>
            <a:endParaRPr lang="he-IL" sz="3200" b="1" dirty="0">
              <a:effectLst>
                <a:outerShdw blurRad="38100" dist="38100" dir="2700000" algn="tl">
                  <a:srgbClr val="000000">
                    <a:alpha val="43137"/>
                  </a:srgbClr>
                </a:outerShdw>
              </a:effectLst>
            </a:endParaRPr>
          </a:p>
        </p:txBody>
      </p:sp>
      <p:sp>
        <p:nvSpPr>
          <p:cNvPr id="9" name="Content Placeholder 2"/>
          <p:cNvSpPr txBox="1">
            <a:spLocks/>
          </p:cNvSpPr>
          <p:nvPr/>
        </p:nvSpPr>
        <p:spPr>
          <a:xfrm>
            <a:off x="7215900" y="4417743"/>
            <a:ext cx="5000815" cy="86469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e-IL" sz="2200" dirty="0" smtClean="0">
                <a:solidFill>
                  <a:schemeClr val="bg1"/>
                </a:solidFill>
              </a:rPr>
              <a:t>למגישים עד סוף יום ד' &gt; ביצוע ביום ב'</a:t>
            </a:r>
            <a:endParaRPr lang="he-IL" sz="2200" dirty="0">
              <a:solidFill>
                <a:schemeClr val="bg1"/>
              </a:solidFill>
            </a:endParaRPr>
          </a:p>
        </p:txBody>
      </p:sp>
    </p:spTree>
    <p:extLst>
      <p:ext uri="{BB962C8B-B14F-4D97-AF65-F5344CB8AC3E}">
        <p14:creationId xmlns:p14="http://schemas.microsoft.com/office/powerpoint/2010/main" val="2401011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4757</TotalTime>
  <Words>419</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סדר יום</vt:lpstr>
      <vt:lpstr>PowerPoint Presentation</vt:lpstr>
      <vt:lpstr>PowerPoint Presentation</vt:lpstr>
      <vt:lpstr>PowerPoint Presentation</vt:lpstr>
      <vt:lpstr>PowerPoint Presentation</vt:lpstr>
      <vt:lpstr>PowerPoint Presentation</vt:lpstr>
      <vt:lpstr>א</vt:lpstr>
      <vt:lpstr>PowerPoint Presentation</vt:lpstr>
      <vt:lpstr>PowerPoint Presentation</vt:lpstr>
      <vt:lpstr>PowerPoint Presentation</vt:lpstr>
      <vt:lpstr>PowerPoint Presentation</vt:lpstr>
      <vt:lpstr>PowerPoint Presentation</vt:lpstr>
      <vt:lpstr>PowerPoint Presentation</vt:lpstr>
      <vt:lpstr>מסלול ירוק – פירוט </vt:lpstr>
      <vt:lpstr>מסלול ירוק – פירוט </vt:lpstr>
      <vt:lpstr>מסלול כחול – פירוט </vt:lpstr>
      <vt:lpstr>דגשים </vt:lpstr>
      <vt:lpstr>דגשים </vt:lpstr>
      <vt:lpstr>PowerPoint Presentation</vt:lpstr>
    </vt:vector>
  </TitlesOfParts>
  <Company>Tehila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Gabi Cohen</dc:creator>
  <cp:lastModifiedBy>Gabi Cohen</cp:lastModifiedBy>
  <cp:revision>106</cp:revision>
  <dcterms:created xsi:type="dcterms:W3CDTF">2016-02-15T07:45:56Z</dcterms:created>
  <dcterms:modified xsi:type="dcterms:W3CDTF">2016-02-23T06:29:10Z</dcterms:modified>
</cp:coreProperties>
</file>