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5" r:id="rId3"/>
    <p:sldId id="296" r:id="rId4"/>
    <p:sldId id="292" r:id="rId5"/>
    <p:sldId id="293" r:id="rId6"/>
    <p:sldId id="294" r:id="rId7"/>
    <p:sldId id="290" r:id="rId8"/>
    <p:sldId id="291" r:id="rId9"/>
    <p:sldId id="286" r:id="rId10"/>
    <p:sldId id="297" r:id="rId11"/>
    <p:sldId id="269" r:id="rId12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F00"/>
    <a:srgbClr val="68AC2A"/>
    <a:srgbClr val="2A6CB2"/>
    <a:srgbClr val="795837"/>
    <a:srgbClr val="D3B99E"/>
    <a:srgbClr val="72A6DE"/>
    <a:srgbClr val="BD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5157" autoAdjust="0"/>
  </p:normalViewPr>
  <p:slideViewPr>
    <p:cSldViewPr snapToGrid="0">
      <p:cViewPr varScale="1">
        <p:scale>
          <a:sx n="61" d="100"/>
          <a:sy n="61" d="100"/>
        </p:scale>
        <p:origin x="8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8460984\Desktop\&#1505;&#1497;&#1499;&#1493;&#1501;%20&#1495;&#1510;&#1497;&#1493;&#1503;%20&#1488;'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ybetlnapfs\Betl_Fs\NonWord\&#1506;&#1504;&#1507;%20&#1514;&#1497;&#1488;&#1493;&#1501;%20&#1488;&#1494;&#1512;&#1495;&#1497;\&#1499;&#1500;&#1499;&#1500;&#1492;\&#1504;&#1497;&#1514;&#1493;&#1495;&#1497;&#1501;%20&#1499;&#1500;&#1499;&#1500;&#1497;&#1497;&#1501;\&#1514;&#1506;&#1505;&#1493;&#1511;&#1492;\&#1492;&#1497;&#1514;&#1512;&#1497;%20&#1514;&#1506;&#1505;&#1493;&#1511;&#149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ybetlnapfs\Betl_Fs\NonWord\&#1506;&#1504;&#1507;%20&#1514;&#1497;&#1488;&#1493;&#1501;%20&#1488;&#1494;&#1512;&#1495;&#1497;\&#1499;&#1500;&#1499;&#1500;&#1492;\&#1504;&#1497;&#1514;&#1493;&#1495;&#1497;&#1501;%20&#1499;&#1500;&#1499;&#1500;&#1497;&#1497;&#1501;\&#1514;&#1506;&#1505;&#1493;&#1511;&#1492;\&#1492;&#1497;&#1514;&#1512;&#1497;%20&#1514;&#1506;&#1505;&#1493;&#1511;&#149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8460984\Desktop\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6D-45CE-8001-D139762EB8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6D-45CE-8001-D139762EB8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6D-45CE-8001-D139762EB8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6D-45CE-8001-D139762EB8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6D-45CE-8001-D139762EB8E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66D-45CE-8001-D139762EB8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66D-45CE-8001-D139762EB8E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66D-45CE-8001-D139762EB8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66D-45CE-8001-D139762EB8E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66D-45CE-8001-D139762EB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גרפים!$F$37:$F$41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גרפים!$G$37:$G$41</c:f>
              <c:numCache>
                <c:formatCode>General</c:formatCode>
                <c:ptCount val="5"/>
                <c:pt idx="0">
                  <c:v>981</c:v>
                </c:pt>
                <c:pt idx="1">
                  <c:v>958</c:v>
                </c:pt>
                <c:pt idx="2">
                  <c:v>915</c:v>
                </c:pt>
                <c:pt idx="3">
                  <c:v>899</c:v>
                </c:pt>
                <c:pt idx="4">
                  <c:v>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4-E44C-AAB1-E87C66C4BA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51064576"/>
        <c:axId val="551060264"/>
      </c:barChart>
      <c:catAx>
        <c:axId val="5510645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51060264"/>
        <c:crosses val="autoZero"/>
        <c:auto val="1"/>
        <c:lblAlgn val="ctr"/>
        <c:lblOffset val="100"/>
        <c:noMultiLvlLbl val="0"/>
      </c:catAx>
      <c:valAx>
        <c:axId val="55106026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5510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גיליון1!$G$4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0C-45C1-8DF4-B0ADDD34E8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0C-45C1-8DF4-B0ADDD34E8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0C-45C1-8DF4-B0ADDD34E8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0C-45C1-8DF4-B0ADDD34E8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F0C-45C1-8DF4-B0ADDD34E8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F0C-45C1-8DF4-B0ADDD34E8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F0C-45C1-8DF4-B0ADDD34E8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F0C-45C1-8DF4-B0ADDD34E8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F0C-45C1-8DF4-B0ADDD34E86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F0C-45C1-8DF4-B0ADDD34E86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F0C-45C1-8DF4-B0ADDD34E86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F0C-45C1-8DF4-B0ADDD34E861}"/>
              </c:ext>
            </c:extLst>
          </c:dPt>
          <c:dLbls>
            <c:dLbl>
              <c:idx val="0"/>
              <c:layout>
                <c:manualLayout>
                  <c:x val="1.7835096974243812E-2"/>
                  <c:y val="2.49474630001622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40E26C3-4B5F-4804-8FED-095F2FCAA5C2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2D0ECF2A-61C5-4351-AFEB-4DCB269242F1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0C-45C1-8DF4-B0ADDD34E86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1522331-3BB4-41D7-80C5-3A261C1F7C1F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ACA8CB48-5349-4CBB-A24C-43833DB90C89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0C-45C1-8DF4-B0ADDD34E86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2697112-0A82-44A6-9360-D3D1887B3C9F}" type="CATEGORYNAME">
                      <a:rPr lang="he-IL" sz="1050" dirty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5F9A68B2-075B-4D8F-B24A-80393EC5F676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0C-45C1-8DF4-B0ADDD34E86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ED5E9A4-B806-41A8-AC1F-8CE9DDFC3B40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1780DEFD-1730-4C26-A22D-DD72FEB92842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0C-45C1-8DF4-B0ADDD34E861}"/>
                </c:ext>
              </c:extLst>
            </c:dLbl>
            <c:dLbl>
              <c:idx val="4"/>
              <c:layout>
                <c:manualLayout>
                  <c:x val="3.7651871390070264E-2"/>
                  <c:y val="-4.74001797003082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F3CD921-A4C5-4F38-8C52-2E1D8E9CD8D9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3C564B09-BFC1-4212-9A37-F96CC9B983D6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0C-45C1-8DF4-B0ADDD34E86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CE2C5CA-D846-4922-9E72-742B777F0BEF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C3550856-3043-4160-9632-E175F106750A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F0C-45C1-8DF4-B0ADDD34E86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916B8E4-7065-4C39-925D-20272834945B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A70A333A-3A7E-4573-A515-3732E56D910A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F0C-45C1-8DF4-B0ADDD34E861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7BE76D6-473E-4549-87EA-342D1EBDC698}" type="CATEGORYNAME">
                      <a:rPr lang="he-IL" sz="1050" dirty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DF776B73-ACB5-44EE-9F09-74EA385EC54A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F0C-45C1-8DF4-B0ADDD34E86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6836331543686156"/>
                      <c:h val="0.18585859935120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F0C-45C1-8DF4-B0ADDD34E861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E6AC080-4D23-4C1A-810C-6B06FC9F1AF2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FDE27060-BA14-4F16-87AF-85A8F722E804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F0C-45C1-8DF4-B0ADDD34E861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781748E-9802-41BF-8613-B168985BFF3C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49043E54-69E4-4FD6-B835-AEF33756331E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F0C-45C1-8DF4-B0ADDD34E861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AFA4AE8-DA35-43C5-8BC6-4A5161AFCEE9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660B2099-EE9F-4A3C-BDBF-A4798FCF5612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>
                        <a:defRPr sz="1050">
                          <a:solidFill>
                            <a:schemeClr val="tx1"/>
                          </a:solidFill>
                          <a:effectLst/>
                        </a:defRPr>
                      </a:pPr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FF0C-45C1-8DF4-B0ADDD34E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גיליון1!$F$5:$F$16</c:f>
              <c:strCache>
                <c:ptCount val="12"/>
                <c:pt idx="0">
                  <c:v>חקלאות</c:v>
                </c:pt>
                <c:pt idx="1">
                  <c:v>ייצור וחציבה</c:v>
                </c:pt>
                <c:pt idx="2">
                  <c:v>בניה</c:v>
                </c:pt>
                <c:pt idx="3">
                  <c:v>קמעונאות</c:v>
                </c:pt>
                <c:pt idx="4">
                  <c:v>הובלה ואחסנה</c:v>
                </c:pt>
                <c:pt idx="5">
                  <c:v>פיננסים וביטוח</c:v>
                </c:pt>
                <c:pt idx="6">
                  <c:v>מידע ותקשורת</c:v>
                </c:pt>
                <c:pt idx="7">
                  <c:v>שירותים</c:v>
                </c:pt>
                <c:pt idx="8">
                  <c:v>שירותים ציבוריים (כולל ביטחון)</c:v>
                </c:pt>
                <c:pt idx="9">
                  <c:v>מכס</c:v>
                </c:pt>
                <c:pt idx="10">
                  <c:v>מע"מ</c:v>
                </c:pt>
                <c:pt idx="11">
                  <c:v>תיווך כספים</c:v>
                </c:pt>
              </c:strCache>
            </c:strRef>
          </c:cat>
          <c:val>
            <c:numRef>
              <c:f>גיליון1!$G$5:$G$16</c:f>
              <c:numCache>
                <c:formatCode>0.0%</c:formatCode>
                <c:ptCount val="12"/>
                <c:pt idx="0">
                  <c:v>2.5000000000000001E-2</c:v>
                </c:pt>
                <c:pt idx="1">
                  <c:v>0.14000000000000001</c:v>
                </c:pt>
                <c:pt idx="2">
                  <c:v>6.2E-2</c:v>
                </c:pt>
                <c:pt idx="3">
                  <c:v>0.19400000000000001</c:v>
                </c:pt>
                <c:pt idx="4">
                  <c:v>1.4E-2</c:v>
                </c:pt>
                <c:pt idx="5">
                  <c:v>4.4999999999999998E-2</c:v>
                </c:pt>
                <c:pt idx="6">
                  <c:v>4.2000000000000003E-2</c:v>
                </c:pt>
                <c:pt idx="7">
                  <c:v>0.191</c:v>
                </c:pt>
                <c:pt idx="8">
                  <c:v>0.124</c:v>
                </c:pt>
                <c:pt idx="9">
                  <c:v>0.109</c:v>
                </c:pt>
                <c:pt idx="10">
                  <c:v>8.4000000000000005E-2</c:v>
                </c:pt>
                <c:pt idx="11">
                  <c:v>-3.1E-2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D-5C47-9EDF-D6810689B8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r>
              <a:rPr lang="he-IL" dirty="0"/>
              <a:t>רישיונות תעסוקה בהתיישבות</a:t>
            </a:r>
            <a:endParaRPr lang="en-US" dirty="0"/>
          </a:p>
        </c:rich>
      </c:tx>
      <c:layout>
        <c:manualLayout>
          <c:xMode val="edge"/>
          <c:yMode val="edge"/>
          <c:x val="0.26750237210880473"/>
          <c:y val="5.2651893470639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Guttman Hatzvi" panose="02010401010101010101" pitchFamily="2" charset="-79"/>
              <a:ea typeface="+mn-ea"/>
              <a:cs typeface="Guttman Hatzvi" panose="02010401010101010101" pitchFamily="2" charset="-79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AA-422D-AB39-B363F43292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AA-422D-AB39-B363F43292B5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30,201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A-422D-AB39-B363F4329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גיליון1!$H$5:$H$10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גיליון1!$I$5:$I$10</c:f>
              <c:numCache>
                <c:formatCode>_ * #,##0_ ;_ * \-#,##0_ ;_ * "-"??_ ;_ @_ </c:formatCode>
                <c:ptCount val="6"/>
                <c:pt idx="0">
                  <c:v>24514</c:v>
                </c:pt>
                <c:pt idx="1">
                  <c:v>25508</c:v>
                </c:pt>
                <c:pt idx="2">
                  <c:v>26764</c:v>
                </c:pt>
                <c:pt idx="3">
                  <c:v>29793</c:v>
                </c:pt>
                <c:pt idx="4">
                  <c:v>30568</c:v>
                </c:pt>
                <c:pt idx="5">
                  <c:v>31417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2-E346-9A6B-28C343EFB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6432032"/>
        <c:axId val="556435168"/>
      </c:barChart>
      <c:catAx>
        <c:axId val="5564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56435168"/>
        <c:crosses val="autoZero"/>
        <c:auto val="1"/>
        <c:lblAlgn val="ctr"/>
        <c:lblOffset val="100"/>
        <c:noMultiLvlLbl val="0"/>
      </c:catAx>
      <c:valAx>
        <c:axId val="556435168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55643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r>
              <a:rPr lang="he-IL"/>
              <a:t>רישיונות תעסוקה בישראל</a:t>
            </a:r>
            <a:endParaRPr lang="en-US"/>
          </a:p>
        </c:rich>
      </c:tx>
      <c:layout>
        <c:manualLayout>
          <c:xMode val="edge"/>
          <c:yMode val="edge"/>
          <c:x val="0.373448737660109"/>
          <c:y val="4.00310666293463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Guttman Hatzvi" panose="02010401010101010101" pitchFamily="2" charset="-79"/>
              <a:ea typeface="+mn-ea"/>
              <a:cs typeface="Guttman Hatzvi" panose="02010401010101010101" pitchFamily="2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382517190959109E-2"/>
          <c:y val="0.15352923749213052"/>
          <c:w val="0.95981597115835982"/>
          <c:h val="0.7453523682553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גיליון1!$E$4</c:f>
              <c:strCache>
                <c:ptCount val="1"/>
                <c:pt idx="0">
                  <c:v>מכסה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AB-4326-920C-FA9F6C08EE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AB-4326-920C-FA9F6C08EE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AB-4326-920C-FA9F6C08EE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AB-4326-920C-FA9F6C08EE0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AB-4326-920C-FA9F6C08EE0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8AB-4326-920C-FA9F6C08EE05}"/>
              </c:ext>
            </c:extLst>
          </c:dPt>
          <c:dLbls>
            <c:dLbl>
              <c:idx val="0"/>
              <c:layout>
                <c:manualLayout>
                  <c:x val="-1.3943155350363425E-2"/>
                  <c:y val="-2.001553331467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B-4326-920C-FA9F6C08EE05}"/>
                </c:ext>
              </c:extLst>
            </c:dLbl>
            <c:dLbl>
              <c:idx val="3"/>
              <c:layout>
                <c:manualLayout>
                  <c:x val="-5.8492036159592531E-3"/>
                  <c:y val="3.013299139867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AB-4326-920C-FA9F6C08E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גיליון1!$D$5:$D$10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גיליון1!$E$5:$E$10</c:f>
              <c:numCache>
                <c:formatCode>_ * #,##0_ ;_ * \-#,##0_ ;_ * "-"??_ ;_ @_ </c:formatCode>
                <c:ptCount val="6"/>
                <c:pt idx="0">
                  <c:v>40006</c:v>
                </c:pt>
                <c:pt idx="1">
                  <c:v>56850</c:v>
                </c:pt>
                <c:pt idx="2">
                  <c:v>60850</c:v>
                </c:pt>
                <c:pt idx="3">
                  <c:v>74400</c:v>
                </c:pt>
                <c:pt idx="4">
                  <c:v>85000</c:v>
                </c:pt>
                <c:pt idx="5">
                  <c:v>94500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7-CD41-8519-3C787CDFDF60}"/>
            </c:ext>
          </c:extLst>
        </c:ser>
        <c:ser>
          <c:idx val="1"/>
          <c:order val="1"/>
          <c:tx>
            <c:strRef>
              <c:f>גיליון1!$F$4</c:f>
              <c:strCache>
                <c:ptCount val="1"/>
                <c:pt idx="0">
                  <c:v>ניצול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8AB-4326-920C-FA9F6C08EE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8AB-4326-920C-FA9F6C08EE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8AB-4326-920C-FA9F6C08EE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8AB-4326-920C-FA9F6C08EE0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8AB-4326-920C-FA9F6C08EE0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8AB-4326-920C-FA9F6C08EE05}"/>
              </c:ext>
            </c:extLst>
          </c:dPt>
          <c:dLbls>
            <c:dLbl>
              <c:idx val="0"/>
              <c:layout>
                <c:manualLayout>
                  <c:x val="1.3067726545596577E-2"/>
                  <c:y val="-4.0031066629347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AB-4326-920C-FA9F6C08EE05}"/>
                </c:ext>
              </c:extLst>
            </c:dLbl>
            <c:dLbl>
              <c:idx val="2"/>
              <c:layout>
                <c:manualLayout>
                  <c:x val="0"/>
                  <c:y val="1.200931998880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AB-4326-920C-FA9F6C08EE05}"/>
                </c:ext>
              </c:extLst>
            </c:dLbl>
            <c:dLbl>
              <c:idx val="3"/>
              <c:layout>
                <c:manualLayout>
                  <c:x val="4.9737306086514712E-3"/>
                  <c:y val="2.401863997760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AB-4326-920C-FA9F6C08EE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71,393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AB-4326-920C-FA9F6C08E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גיליון1!$D$5:$D$10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גיליון1!$F$5:$F$10</c:f>
              <c:numCache>
                <c:formatCode>_ * #,##0_ ;_ * \-#,##0_ ;_ * "-"??_ ;_ @_ </c:formatCode>
                <c:ptCount val="6"/>
                <c:pt idx="0">
                  <c:v>40006</c:v>
                </c:pt>
                <c:pt idx="1">
                  <c:v>46852</c:v>
                </c:pt>
                <c:pt idx="2">
                  <c:v>56277</c:v>
                </c:pt>
                <c:pt idx="3">
                  <c:v>66698</c:v>
                </c:pt>
                <c:pt idx="4">
                  <c:v>75458</c:v>
                </c:pt>
                <c:pt idx="5" formatCode="#,##0">
                  <c:v>78696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7-CD41-8519-3C787CDFD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6432816"/>
        <c:axId val="556433208"/>
      </c:barChart>
      <c:catAx>
        <c:axId val="55643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56433208"/>
        <c:crosses val="autoZero"/>
        <c:auto val="1"/>
        <c:lblAlgn val="ctr"/>
        <c:lblOffset val="100"/>
        <c:noMultiLvlLbl val="0"/>
      </c:catAx>
      <c:valAx>
        <c:axId val="556433208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55643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29597921771963E-2"/>
          <c:y val="4.7051992283069097E-2"/>
          <c:w val="0.81634080415645605"/>
          <c:h val="0.91445092312169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67-42AF-8729-CD643028A244}"/>
              </c:ext>
            </c:extLst>
          </c:dPt>
          <c:dLbls>
            <c:dLbl>
              <c:idx val="0"/>
              <c:layout>
                <c:manualLayout>
                  <c:x val="-3.2046031804461493E-2"/>
                  <c:y val="-1.5406274302855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tx2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defRPr>
                    </a:pPr>
                    <a:r>
                      <a:rPr lang="en-US" dirty="0"/>
                      <a:t>97,250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2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369240437100987"/>
                      <c:h val="0.11522793763655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67-42AF-8729-CD643028A244}"/>
                </c:ext>
              </c:extLst>
            </c:dLbl>
            <c:dLbl>
              <c:idx val="1"/>
              <c:layout>
                <c:manualLayout>
                  <c:x val="1.6696947865504148E-2"/>
                  <c:y val="9.79810113691069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he-IL" sz="1400" b="1" i="0" u="none" strike="noStrike" kern="1200" baseline="0">
                      <a:solidFill>
                        <a:schemeClr val="tx2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790654810109275"/>
                      <c:h val="0.11032879062820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67-42AF-8729-CD643028A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גיליון1!$I$3:$I$4</c:f>
              <c:strCache>
                <c:ptCount val="2"/>
                <c:pt idx="0">
                  <c:v>מכסה</c:v>
                </c:pt>
                <c:pt idx="1">
                  <c:v>ניצול</c:v>
                </c:pt>
              </c:strCache>
            </c:strRef>
          </c:cat>
          <c:val>
            <c:numRef>
              <c:f>גיליון1!$J$3:$J$4</c:f>
              <c:numCache>
                <c:formatCode>_ * #,##0_ ;_ * \-#,##0_ ;_ * "-"??_ ;_ @_ </c:formatCode>
                <c:ptCount val="2"/>
                <c:pt idx="0">
                  <c:v>96500</c:v>
                </c:pt>
                <c:pt idx="1">
                  <c:v>85676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1-0A45-8363-C9E3914A88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55177272"/>
        <c:axId val="555180408"/>
      </c:barChart>
      <c:catAx>
        <c:axId val="555177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5180408"/>
        <c:crosses val="autoZero"/>
        <c:auto val="1"/>
        <c:lblAlgn val="ctr"/>
        <c:lblOffset val="100"/>
        <c:noMultiLvlLbl val="0"/>
      </c:catAx>
      <c:valAx>
        <c:axId val="555180408"/>
        <c:scaling>
          <c:orientation val="minMax"/>
          <c:min val="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55517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CC-4B21-8479-495B2B238D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CC-4B21-8479-495B2B238D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he-IL" sz="18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גיליון1!$A$4:$A$5</c:f>
              <c:strCache>
                <c:ptCount val="2"/>
                <c:pt idx="0">
                  <c:v>רבעון ב' 2018</c:v>
                </c:pt>
                <c:pt idx="1">
                  <c:v>רבעון ב' 2019</c:v>
                </c:pt>
              </c:strCache>
            </c:strRef>
          </c:cat>
          <c:val>
            <c:numRef>
              <c:f>גיליון1!$B$4:$B$5</c:f>
              <c:numCache>
                <c:formatCode>General</c:formatCode>
                <c:ptCount val="2"/>
                <c:pt idx="0">
                  <c:v>107.9</c:v>
                </c:pt>
                <c:pt idx="1">
                  <c:v>116.6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B-C34B-8D97-5C49E44D51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51063008"/>
        <c:axId val="551067712"/>
      </c:barChart>
      <c:catAx>
        <c:axId val="5510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51067712"/>
        <c:crosses val="autoZero"/>
        <c:auto val="1"/>
        <c:lblAlgn val="ctr"/>
        <c:lblOffset val="100"/>
        <c:noMultiLvlLbl val="0"/>
      </c:catAx>
      <c:valAx>
        <c:axId val="55106771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55106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E1-4ED9-8999-883663BDB0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E1-4ED9-8999-883663BDB093}"/>
              </c:ext>
            </c:extLst>
          </c:dPt>
          <c:dLbls>
            <c:dLbl>
              <c:idx val="1"/>
              <c:layout>
                <c:manualLayout>
                  <c:x val="-1.1443032754263461E-16"/>
                  <c:y val="0.158032853617307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8170191235192"/>
                      <c:h val="0.1456326882419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E1-4ED9-8999-883663BDB093}"/>
                </c:ext>
              </c:extLst>
            </c:dLbl>
            <c:dLbl>
              <c:idx val="2"/>
              <c:layout>
                <c:manualLayout>
                  <c:x val="9.3627123692093025E-3"/>
                  <c:y val="6.980776308305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2584497370235"/>
                      <c:h val="0.25793021095715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FE1-4ED9-8999-883663BDB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he-IL" sz="16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גיליון1!$A$4:$A$5</c:f>
              <c:strCache>
                <c:ptCount val="2"/>
                <c:pt idx="0">
                  <c:v>רבעון ב' 2018</c:v>
                </c:pt>
                <c:pt idx="1">
                  <c:v>רבעון ב' 2019</c:v>
                </c:pt>
              </c:strCache>
            </c:strRef>
          </c:cat>
          <c:val>
            <c:numRef>
              <c:f>גיליון1!$B$4:$B$5</c:f>
              <c:numCache>
                <c:formatCode>0.00%</c:formatCode>
                <c:ptCount val="2"/>
                <c:pt idx="0" formatCode="0.0%">
                  <c:v>0.185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7-5446-8CE3-6C31D0D9D9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51068104"/>
        <c:axId val="551062616"/>
      </c:barChart>
      <c:catAx>
        <c:axId val="55106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51062616"/>
        <c:crosses val="autoZero"/>
        <c:auto val="1"/>
        <c:lblAlgn val="ctr"/>
        <c:lblOffset val="100"/>
        <c:noMultiLvlLbl val="0"/>
      </c:catAx>
      <c:valAx>
        <c:axId val="551062616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55106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CB-443D-A31C-6BF66652D5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CB-443D-A31C-6BF66652D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גיליון1!$A$4:$A$5</c:f>
              <c:strCache>
                <c:ptCount val="2"/>
                <c:pt idx="0">
                  <c:v>רבעון ב' 2018</c:v>
                </c:pt>
                <c:pt idx="1">
                  <c:v>רבעון ב' 2019</c:v>
                </c:pt>
              </c:strCache>
            </c:strRef>
          </c:cat>
          <c:val>
            <c:numRef>
              <c:f>גיליון1!$B$4:$B$5</c:f>
              <c:numCache>
                <c:formatCode>General</c:formatCode>
                <c:ptCount val="2"/>
                <c:pt idx="0">
                  <c:v>247.9</c:v>
                </c:pt>
                <c:pt idx="1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3042-B654-B9ED87F0A4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51063400"/>
        <c:axId val="551066928"/>
      </c:barChart>
      <c:catAx>
        <c:axId val="55106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51066928"/>
        <c:crosses val="autoZero"/>
        <c:auto val="1"/>
        <c:lblAlgn val="ctr"/>
        <c:lblOffset val="100"/>
        <c:noMultiLvlLbl val="0"/>
      </c:catAx>
      <c:valAx>
        <c:axId val="55106692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55106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7C2C6-51BA-4CDF-87D7-29C4A392F47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7DE49FE-A9B2-45C3-BED6-E034E14AFAF7}">
      <dgm:prSet phldrT="[Text]" custT="1"/>
      <dgm:spPr/>
      <dgm:t>
        <a:bodyPr/>
        <a:lstStyle/>
        <a:p>
          <a:pPr rtl="1"/>
          <a:r>
            <a:rPr lang="he-IL" sz="4000" b="1" dirty="0">
              <a:latin typeface="Guttman Hatzvi" panose="02010401010101010101" pitchFamily="2" charset="-79"/>
              <a:cs typeface="Guttman Hatzvi" panose="02010401010101010101" pitchFamily="2" charset="-79"/>
            </a:rPr>
            <a:t>880,100</a:t>
          </a:r>
          <a:br>
            <a:rPr lang="en-US" sz="4000" b="1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800" b="1" dirty="0"/>
            <a:t>Palestinians in the Workforce</a:t>
          </a:r>
          <a:br>
            <a:rPr lang="en-US" sz="28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8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836,800</a:t>
          </a:r>
          <a:endParaRPr lang="he-IL" sz="36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5134692C-94B0-4115-B0F0-E6866F3AB17D}" type="parTrans" cxnId="{E82BA38D-9650-4616-8FEC-97A70B7618AD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EC9F9028-03A2-4425-96A7-A6003882B8C7}" type="sibTrans" cxnId="{E82BA38D-9650-4616-8FEC-97A70B7618AD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A2358C2A-6AC0-44D6-A1E8-85CCCE6F4B73}" type="asst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he-IL" sz="3200" b="1" dirty="0">
              <a:latin typeface="Guttman Hatzvi" panose="02010401010101010101" pitchFamily="2" charset="-79"/>
              <a:cs typeface="Guttman Hatzvi" panose="02010401010101010101" pitchFamily="2" charset="-79"/>
            </a:rPr>
            <a:t>132,100</a:t>
          </a:r>
          <a:endParaRPr lang="he-IL" sz="2400" dirty="0">
            <a:latin typeface="Guttman Hatzvi" panose="02010401010101010101" pitchFamily="2" charset="-79"/>
            <a:cs typeface="Guttman Hatzvi" panose="02010401010101010101" pitchFamily="2" charset="-79"/>
          </a:endParaRPr>
        </a:p>
        <a:p>
          <a:pPr rtl="1">
            <a:spcAft>
              <a:spcPct val="35000"/>
            </a:spcAft>
          </a:pPr>
          <a:r>
            <a:rPr lang="he-IL" sz="2000" dirty="0">
              <a:latin typeface="Guttman Hatzvi" panose="02010401010101010101" pitchFamily="2" charset="-79"/>
              <a:cs typeface="Guttman Hatzvi" panose="02010401010101010101" pitchFamily="2" charset="-79"/>
            </a:rPr>
            <a:t>(15%) </a:t>
          </a:r>
          <a:r>
            <a:rPr lang="en-US" sz="2000" b="1" dirty="0"/>
            <a:t>Unemployed</a:t>
          </a:r>
          <a:br>
            <a:rPr lang="en-US" sz="20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159,500</a:t>
          </a:r>
          <a:r>
            <a:rPr lang="he-IL" sz="2000" dirty="0">
              <a:latin typeface="Guttman Hatzvi" panose="02010401010101010101" pitchFamily="2" charset="-79"/>
              <a:cs typeface="Guttman Hatzvi" panose="02010401010101010101" pitchFamily="2" charset="-79"/>
            </a:rPr>
            <a:t> </a:t>
          </a:r>
          <a:r>
            <a:rPr lang="he-IL" sz="16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(19.1%)</a:t>
          </a:r>
        </a:p>
      </dgm:t>
    </dgm:pt>
    <dgm:pt modelId="{3816D990-B6BA-4A11-860D-97285647169F}" type="parTrans" cxnId="{88692D9C-E136-437C-BB54-09C465E36180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ADCF3D33-D064-4072-A7DE-069EF437FF0B}" type="sibTrans" cxnId="{88692D9C-E136-437C-BB54-09C465E36180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69870438-A7A1-4E68-A745-47537CE70A3E}">
      <dgm:prSet phldrT="[Text]" custT="1"/>
      <dgm:spPr/>
      <dgm:t>
        <a:bodyPr/>
        <a:lstStyle/>
        <a:p>
          <a:pPr rtl="1"/>
          <a:r>
            <a:rPr lang="he-IL" sz="3600" b="1" dirty="0">
              <a:latin typeface="Guttman Hatzvi" panose="02010401010101010101" pitchFamily="2" charset="-79"/>
              <a:cs typeface="Guttman Hatzvi" panose="02010401010101010101" pitchFamily="2" charset="-79"/>
            </a:rPr>
            <a:t>737,800</a:t>
          </a:r>
          <a:br>
            <a:rPr lang="en-US" sz="3600" b="1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400" b="1" dirty="0"/>
            <a:t>Employed</a:t>
          </a:r>
          <a:br>
            <a:rPr lang="en-US" sz="24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665,600</a:t>
          </a:r>
          <a:endParaRPr lang="he-IL" sz="32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F9D93F5E-9A8F-4083-92F2-23BA55109544}" type="parTrans" cxnId="{A9A2DDFA-CC0F-4D1A-87F0-244215714EDB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DC160B84-08C8-42A8-82E6-FC982B941F5F}" type="sibTrans" cxnId="{A9A2DDFA-CC0F-4D1A-87F0-244215714EDB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D586427F-0C5D-4640-932B-70D7DEEFE8CE}" type="pres">
      <dgm:prSet presAssocID="{74D7C2C6-51BA-4CDF-87D7-29C4A392F4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E20C9C-CAD2-4BD7-849F-CE4017BA3019}" type="pres">
      <dgm:prSet presAssocID="{F7DE49FE-A9B2-45C3-BED6-E034E14AFAF7}" presName="vertOne" presStyleCnt="0"/>
      <dgm:spPr/>
    </dgm:pt>
    <dgm:pt modelId="{B1CD6D34-711E-4FD2-BB79-3C59B5D80034}" type="pres">
      <dgm:prSet presAssocID="{F7DE49FE-A9B2-45C3-BED6-E034E14AFAF7}" presName="txOne" presStyleLbl="node0" presStyleIdx="0" presStyleCnt="1" custScaleY="106495">
        <dgm:presLayoutVars>
          <dgm:chPref val="3"/>
        </dgm:presLayoutVars>
      </dgm:prSet>
      <dgm:spPr/>
    </dgm:pt>
    <dgm:pt modelId="{9562DF03-A647-4C40-ADEA-F95B4FB8639E}" type="pres">
      <dgm:prSet presAssocID="{F7DE49FE-A9B2-45C3-BED6-E034E14AFAF7}" presName="parTransOne" presStyleCnt="0"/>
      <dgm:spPr/>
    </dgm:pt>
    <dgm:pt modelId="{CF37A1A2-AE3E-47B2-8A4D-440503667DFC}" type="pres">
      <dgm:prSet presAssocID="{F7DE49FE-A9B2-45C3-BED6-E034E14AFAF7}" presName="horzOne" presStyleCnt="0"/>
      <dgm:spPr/>
    </dgm:pt>
    <dgm:pt modelId="{96D47904-AB1C-4FF5-9608-D3D3A96380CD}" type="pres">
      <dgm:prSet presAssocID="{A2358C2A-6AC0-44D6-A1E8-85CCCE6F4B73}" presName="vertTwo" presStyleCnt="0"/>
      <dgm:spPr/>
    </dgm:pt>
    <dgm:pt modelId="{137E4585-83DE-4C91-9C13-045DB79AC212}" type="pres">
      <dgm:prSet presAssocID="{A2358C2A-6AC0-44D6-A1E8-85CCCE6F4B73}" presName="txTwo" presStyleLbl="asst1" presStyleIdx="0" presStyleCnt="1" custScaleY="111380">
        <dgm:presLayoutVars>
          <dgm:chPref val="3"/>
        </dgm:presLayoutVars>
      </dgm:prSet>
      <dgm:spPr/>
    </dgm:pt>
    <dgm:pt modelId="{3F404082-F3A1-4458-95C0-0472D65723FB}" type="pres">
      <dgm:prSet presAssocID="{A2358C2A-6AC0-44D6-A1E8-85CCCE6F4B73}" presName="horzTwo" presStyleCnt="0"/>
      <dgm:spPr/>
    </dgm:pt>
    <dgm:pt modelId="{81D6E4ED-E271-4E88-A364-2BE17B23EE27}" type="pres">
      <dgm:prSet presAssocID="{ADCF3D33-D064-4072-A7DE-069EF437FF0B}" presName="sibSpaceTwo" presStyleCnt="0"/>
      <dgm:spPr/>
    </dgm:pt>
    <dgm:pt modelId="{1C7AF061-D480-4204-B03D-A805B9536550}" type="pres">
      <dgm:prSet presAssocID="{69870438-A7A1-4E68-A745-47537CE70A3E}" presName="vertTwo" presStyleCnt="0"/>
      <dgm:spPr/>
    </dgm:pt>
    <dgm:pt modelId="{5AF8A47E-EBF1-4FEA-9215-357153BD207E}" type="pres">
      <dgm:prSet presAssocID="{69870438-A7A1-4E68-A745-47537CE70A3E}" presName="txTwo" presStyleLbl="node2" presStyleIdx="0" presStyleCnt="1" custScaleY="111380">
        <dgm:presLayoutVars>
          <dgm:chPref val="3"/>
        </dgm:presLayoutVars>
      </dgm:prSet>
      <dgm:spPr/>
    </dgm:pt>
    <dgm:pt modelId="{0AEF86AF-D448-4D05-9813-A0BFF5CE6C0B}" type="pres">
      <dgm:prSet presAssocID="{69870438-A7A1-4E68-A745-47537CE70A3E}" presName="horzTwo" presStyleCnt="0"/>
      <dgm:spPr/>
    </dgm:pt>
  </dgm:ptLst>
  <dgm:cxnLst>
    <dgm:cxn modelId="{88A63F0F-C4CF-40E9-9BB4-48BC20990217}" type="presOf" srcId="{A2358C2A-6AC0-44D6-A1E8-85CCCE6F4B73}" destId="{137E4585-83DE-4C91-9C13-045DB79AC212}" srcOrd="0" destOrd="0" presId="urn:microsoft.com/office/officeart/2005/8/layout/hierarchy4"/>
    <dgm:cxn modelId="{051AAD14-470F-4062-AD65-DEDCAA3DA88A}" type="presOf" srcId="{74D7C2C6-51BA-4CDF-87D7-29C4A392F47C}" destId="{D586427F-0C5D-4640-932B-70D7DEEFE8CE}" srcOrd="0" destOrd="0" presId="urn:microsoft.com/office/officeart/2005/8/layout/hierarchy4"/>
    <dgm:cxn modelId="{D54A187B-0101-439F-A6B0-A33A1D3AAC4B}" type="presOf" srcId="{F7DE49FE-A9B2-45C3-BED6-E034E14AFAF7}" destId="{B1CD6D34-711E-4FD2-BB79-3C59B5D80034}" srcOrd="0" destOrd="0" presId="urn:microsoft.com/office/officeart/2005/8/layout/hierarchy4"/>
    <dgm:cxn modelId="{E82BA38D-9650-4616-8FEC-97A70B7618AD}" srcId="{74D7C2C6-51BA-4CDF-87D7-29C4A392F47C}" destId="{F7DE49FE-A9B2-45C3-BED6-E034E14AFAF7}" srcOrd="0" destOrd="0" parTransId="{5134692C-94B0-4115-B0F0-E6866F3AB17D}" sibTransId="{EC9F9028-03A2-4425-96A7-A6003882B8C7}"/>
    <dgm:cxn modelId="{88692D9C-E136-437C-BB54-09C465E36180}" srcId="{F7DE49FE-A9B2-45C3-BED6-E034E14AFAF7}" destId="{A2358C2A-6AC0-44D6-A1E8-85CCCE6F4B73}" srcOrd="0" destOrd="0" parTransId="{3816D990-B6BA-4A11-860D-97285647169F}" sibTransId="{ADCF3D33-D064-4072-A7DE-069EF437FF0B}"/>
    <dgm:cxn modelId="{1C7F6EEB-3BEE-4B26-B6CD-309B626EB230}" type="presOf" srcId="{69870438-A7A1-4E68-A745-47537CE70A3E}" destId="{5AF8A47E-EBF1-4FEA-9215-357153BD207E}" srcOrd="0" destOrd="0" presId="urn:microsoft.com/office/officeart/2005/8/layout/hierarchy4"/>
    <dgm:cxn modelId="{A9A2DDFA-CC0F-4D1A-87F0-244215714EDB}" srcId="{F7DE49FE-A9B2-45C3-BED6-E034E14AFAF7}" destId="{69870438-A7A1-4E68-A745-47537CE70A3E}" srcOrd="1" destOrd="0" parTransId="{F9D93F5E-9A8F-4083-92F2-23BA55109544}" sibTransId="{DC160B84-08C8-42A8-82E6-FC982B941F5F}"/>
    <dgm:cxn modelId="{71E4B7FE-BD85-49A5-B67F-4BC6E9776380}" type="presParOf" srcId="{D586427F-0C5D-4640-932B-70D7DEEFE8CE}" destId="{A7E20C9C-CAD2-4BD7-849F-CE4017BA3019}" srcOrd="0" destOrd="0" presId="urn:microsoft.com/office/officeart/2005/8/layout/hierarchy4"/>
    <dgm:cxn modelId="{D9111D19-3CA6-4F9A-B691-32D27D55B9DE}" type="presParOf" srcId="{A7E20C9C-CAD2-4BD7-849F-CE4017BA3019}" destId="{B1CD6D34-711E-4FD2-BB79-3C59B5D80034}" srcOrd="0" destOrd="0" presId="urn:microsoft.com/office/officeart/2005/8/layout/hierarchy4"/>
    <dgm:cxn modelId="{43D11E59-B8AD-487A-BE27-2FF859B75A29}" type="presParOf" srcId="{A7E20C9C-CAD2-4BD7-849F-CE4017BA3019}" destId="{9562DF03-A647-4C40-ADEA-F95B4FB8639E}" srcOrd="1" destOrd="0" presId="urn:microsoft.com/office/officeart/2005/8/layout/hierarchy4"/>
    <dgm:cxn modelId="{DD7AA3A6-AAC1-4A07-B2F7-0150C3334EE5}" type="presParOf" srcId="{A7E20C9C-CAD2-4BD7-849F-CE4017BA3019}" destId="{CF37A1A2-AE3E-47B2-8A4D-440503667DFC}" srcOrd="2" destOrd="0" presId="urn:microsoft.com/office/officeart/2005/8/layout/hierarchy4"/>
    <dgm:cxn modelId="{FB72DCAD-3305-46D0-B40A-B7792D1E48BA}" type="presParOf" srcId="{CF37A1A2-AE3E-47B2-8A4D-440503667DFC}" destId="{96D47904-AB1C-4FF5-9608-D3D3A96380CD}" srcOrd="0" destOrd="0" presId="urn:microsoft.com/office/officeart/2005/8/layout/hierarchy4"/>
    <dgm:cxn modelId="{7AC5EAC0-5EA2-47A9-9269-72707BD47DF9}" type="presParOf" srcId="{96D47904-AB1C-4FF5-9608-D3D3A96380CD}" destId="{137E4585-83DE-4C91-9C13-045DB79AC212}" srcOrd="0" destOrd="0" presId="urn:microsoft.com/office/officeart/2005/8/layout/hierarchy4"/>
    <dgm:cxn modelId="{C51E8202-96E1-4AF5-90C8-84DDA09427B8}" type="presParOf" srcId="{96D47904-AB1C-4FF5-9608-D3D3A96380CD}" destId="{3F404082-F3A1-4458-95C0-0472D65723FB}" srcOrd="1" destOrd="0" presId="urn:microsoft.com/office/officeart/2005/8/layout/hierarchy4"/>
    <dgm:cxn modelId="{98989F48-9C0F-44FD-AD16-6D1258906ACF}" type="presParOf" srcId="{CF37A1A2-AE3E-47B2-8A4D-440503667DFC}" destId="{81D6E4ED-E271-4E88-A364-2BE17B23EE27}" srcOrd="1" destOrd="0" presId="urn:microsoft.com/office/officeart/2005/8/layout/hierarchy4"/>
    <dgm:cxn modelId="{389C1D1A-E3AE-49E2-9E06-186401595C94}" type="presParOf" srcId="{CF37A1A2-AE3E-47B2-8A4D-440503667DFC}" destId="{1C7AF061-D480-4204-B03D-A805B9536550}" srcOrd="2" destOrd="0" presId="urn:microsoft.com/office/officeart/2005/8/layout/hierarchy4"/>
    <dgm:cxn modelId="{DD422F4D-B4F1-4AEA-AD18-4D425C5B021F}" type="presParOf" srcId="{1C7AF061-D480-4204-B03D-A805B9536550}" destId="{5AF8A47E-EBF1-4FEA-9215-357153BD207E}" srcOrd="0" destOrd="0" presId="urn:microsoft.com/office/officeart/2005/8/layout/hierarchy4"/>
    <dgm:cxn modelId="{524FD59A-95C0-41DC-8BC6-AA3BB827E063}" type="presParOf" srcId="{1C7AF061-D480-4204-B03D-A805B9536550}" destId="{0AEF86AF-D448-4D05-9813-A0BFF5CE6C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D6D34-711E-4FD2-BB79-3C59B5D80034}">
      <dsp:nvSpPr>
        <dsp:cNvPr id="0" name=""/>
        <dsp:cNvSpPr/>
      </dsp:nvSpPr>
      <dsp:spPr>
        <a:xfrm>
          <a:off x="2197" y="482"/>
          <a:ext cx="5947589" cy="129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880,100</a:t>
          </a:r>
          <a:br>
            <a:rPr lang="en-US" sz="40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800" b="1" kern="1200" dirty="0"/>
            <a:t>Palestinians in the Workforce</a:t>
          </a:r>
          <a:br>
            <a:rPr lang="en-US" sz="2800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8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836,800</a:t>
          </a:r>
          <a:endParaRPr lang="he-IL" sz="3600" kern="12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sp:txBody>
      <dsp:txXfrm>
        <a:off x="40206" y="38491"/>
        <a:ext cx="5871571" cy="1221709"/>
      </dsp:txXfrm>
    </dsp:sp>
    <dsp:sp modelId="{137E4585-83DE-4C91-9C13-045DB79AC212}">
      <dsp:nvSpPr>
        <dsp:cNvPr id="0" name=""/>
        <dsp:cNvSpPr/>
      </dsp:nvSpPr>
      <dsp:spPr>
        <a:xfrm>
          <a:off x="8002" y="1443219"/>
          <a:ext cx="2848358" cy="135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32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132,100</a:t>
          </a:r>
          <a:endParaRPr lang="he-IL" sz="2400" kern="1200" dirty="0">
            <a:latin typeface="Guttman Hatzvi" panose="02010401010101010101" pitchFamily="2" charset="-79"/>
            <a:cs typeface="Guttman Hatzvi" panose="02010401010101010101" pitchFamily="2" charset="-79"/>
          </a:endParaRP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(15%) </a:t>
          </a:r>
          <a:r>
            <a:rPr lang="en-US" sz="2000" b="1" kern="1200" dirty="0"/>
            <a:t>Unemployed</a:t>
          </a:r>
          <a:br>
            <a:rPr lang="en-US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159,500</a:t>
          </a:r>
          <a:r>
            <a:rPr lang="he-IL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 </a:t>
          </a:r>
          <a:r>
            <a:rPr lang="he-IL" sz="16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(19.1%)</a:t>
          </a:r>
        </a:p>
      </dsp:txBody>
      <dsp:txXfrm>
        <a:off x="47755" y="1482972"/>
        <a:ext cx="2768852" cy="1277748"/>
      </dsp:txXfrm>
    </dsp:sp>
    <dsp:sp modelId="{5AF8A47E-EBF1-4FEA-9215-357153BD207E}">
      <dsp:nvSpPr>
        <dsp:cNvPr id="0" name=""/>
        <dsp:cNvSpPr/>
      </dsp:nvSpPr>
      <dsp:spPr>
        <a:xfrm>
          <a:off x="3095623" y="1443219"/>
          <a:ext cx="2848358" cy="135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737,800</a:t>
          </a:r>
          <a:br>
            <a:rPr lang="en-US" sz="36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400" b="1" kern="1200" dirty="0"/>
            <a:t>Employed</a:t>
          </a:r>
          <a:br>
            <a:rPr lang="en-US" sz="2400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665,600</a:t>
          </a:r>
          <a:endParaRPr lang="he-IL" sz="3200" kern="12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sp:txBody>
      <dsp:txXfrm>
        <a:off x="3135376" y="1482972"/>
        <a:ext cx="2768852" cy="127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2749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-158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BF58756-66D9-4FE6-8F3A-CCEE2EC5D6A9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י"ז/טבת/תש"פ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72749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-158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828588A-5C4E-401A-AECC-B6F63A9DE965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36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-157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8FD9FA-B7B4-4DED-B949-9C6393EAB5FA}" type="datetime1">
              <a:rPr lang="he-IL" smtClean="0"/>
              <a:pPr/>
              <a:t>י"ז/טבת/תש"פ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736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-157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542409-6A04-4DC6-AC3A-D3758287A8F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7542409-6A04-4DC6-AC3A-D3758287A8F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7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988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313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B9341-88F3-4D38-8FB5-D33BBB763312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586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87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55626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593903" y="3019706"/>
            <a:ext cx="4846320" cy="2387600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5593903" y="5381894"/>
            <a:ext cx="4846320" cy="448056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pic>
        <p:nvPicPr>
          <p:cNvPr id="8" name="תמונה 7" descr="עננים עגלגלים לבנים בשמיים בצבע כחול עמוק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91472" y="2057400"/>
            <a:ext cx="1490472" cy="3886200"/>
          </a:xfrm>
          <a:prstGeom prst="rect">
            <a:avLst/>
          </a:prstGeom>
        </p:spPr>
      </p:pic>
      <p:pic>
        <p:nvPicPr>
          <p:cNvPr id="10" name="תמונה 9" descr="תקריב של נבט צמח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92105" y="2057400"/>
            <a:ext cx="2060767" cy="3886200"/>
          </a:xfrm>
          <a:prstGeom prst="rect">
            <a:avLst/>
          </a:prstGeom>
        </p:spPr>
      </p:pic>
      <p:pic>
        <p:nvPicPr>
          <p:cNvPr id="11" name="תמונה 10" descr="גלים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19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410025" y="1566001"/>
            <a:ext cx="9371948" cy="4620682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427DA0DE-FEC1-48B6-B52D-A354681C2330}" type="datetime1">
              <a:rPr lang="he-IL" smtClean="0"/>
              <a:pPr/>
              <a:t>י"ז/טבת/תש"פ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409700" y="190500"/>
            <a:ext cx="2057400" cy="5986463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619500" y="190500"/>
            <a:ext cx="7734300" cy="5986463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6CB20769-9D90-411A-9A7F-2354384E2B29}" type="datetime1">
              <a:rPr lang="he-IL" smtClean="0"/>
              <a:pPr/>
              <a:t>י"ז/טבת/תש"פ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8889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410025" y="1566001"/>
            <a:ext cx="9371948" cy="46206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F5E3BB38-C216-43D1-91D8-B3A8D20136EC}" type="datetime1">
              <a:rPr lang="he-IL" noProof="0" smtClean="0"/>
              <a:pPr/>
              <a:t>י"ז/טבת/תש"פ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3392105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490783" y="2263913"/>
            <a:ext cx="6949440" cy="3143393"/>
          </a:xfrm>
        </p:spPr>
        <p:txBody>
          <a:bodyPr rtlCol="1" anchor="b"/>
          <a:lstStyle>
            <a:lvl1pPr algn="r" rtl="1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3490783" y="5381893"/>
            <a:ext cx="6949440" cy="449523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pic>
        <p:nvPicPr>
          <p:cNvPr id="11" name="תמונה 10" descr="תקריב של צמחים ירוקים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701528" y="2059146"/>
            <a:ext cx="1490472" cy="3886200"/>
          </a:xfrm>
          <a:prstGeom prst="rect">
            <a:avLst/>
          </a:prstGeom>
        </p:spPr>
      </p:pic>
      <p:pic>
        <p:nvPicPr>
          <p:cNvPr id="9" name="תמונה 8" descr="גלים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19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172201" y="1556281"/>
            <a:ext cx="4610099" cy="4620682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410025" y="1556281"/>
            <a:ext cx="4609775" cy="4620682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500527" y="6629400"/>
            <a:ext cx="123807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B529031A-62EE-4C55-911A-2BC2A58FEF08}" type="datetime1">
              <a:rPr lang="he-IL" smtClean="0"/>
              <a:pPr/>
              <a:t>י"ז/טבת/תש"פ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07643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173725" y="1554480"/>
            <a:ext cx="4608576" cy="823912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2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173725" y="2434147"/>
            <a:ext cx="4608576" cy="3811271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409700" y="1554480"/>
            <a:ext cx="4610100" cy="823912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2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409700" y="2434147"/>
            <a:ext cx="4610100" cy="3811271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0500527" y="6629400"/>
            <a:ext cx="123807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0A2290EC-DA44-4A4A-8B32-A02EA0D375E5}" type="datetime1">
              <a:rPr lang="he-IL" noProof="0" smtClean="0"/>
              <a:pPr/>
              <a:t>י"ז/טבת/תש"פ</a:t>
            </a:fld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1407599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0C8CF1E3-26F0-4BCF-BB05-99E77143784D}" type="datetime1">
              <a:rPr lang="he-IL" smtClean="0"/>
              <a:pPr/>
              <a:t>י"ז/טבת/תש"פ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863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73B72126-01ED-4516-8789-7CAEE0220E5C}" type="datetime1">
              <a:rPr lang="he-IL" smtClean="0"/>
              <a:pPr/>
              <a:t>י"ז/טבת/תש"פ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1407599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53944" y="919616"/>
            <a:ext cx="4155622" cy="2532888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565322" y="915923"/>
            <a:ext cx="5216979" cy="5065776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353944" y="3502152"/>
            <a:ext cx="4155622" cy="2479548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9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500523" y="6629400"/>
            <a:ext cx="1237277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00546470-F729-445F-9BE2-F626C8A857DA}" type="datetime1">
              <a:rPr lang="he-IL" smtClean="0"/>
              <a:pPr/>
              <a:t>י"ז/טבת/תש"פ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53943" y="919616"/>
            <a:ext cx="4155622" cy="2532888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5565323" y="915923"/>
            <a:ext cx="6626677" cy="5065776"/>
          </a:xfrm>
        </p:spPr>
        <p:txBody>
          <a:bodyPr tIns="1371600"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2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353943" y="3502152"/>
            <a:ext cx="4155622" cy="2479547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9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D79158DC-5F9C-4A82-BCE9-9BDC6693ABBD}" type="datetime1">
              <a:rPr lang="he-IL" smtClean="0"/>
              <a:pPr/>
              <a:t>י"ז/טבת/תש"פ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 flipH="1">
            <a:off x="10500526" y="6629400"/>
            <a:ext cx="1691473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0" y="6629400"/>
            <a:ext cx="1034980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410025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781598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CD8D479-8942-46E8-A226-A4E01F7A105C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0500524" y="6629400"/>
            <a:ext cx="123807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 spc="-5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430869-AB0A-4F92-9CF4-36B4D4C671FF}" type="datetime1">
              <a:rPr lang="he-IL" noProof="0" smtClean="0"/>
              <a:pPr/>
              <a:t>י"ז/טבת/תש"פ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1407643" y="6629400"/>
            <a:ext cx="8939778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914400" rtl="1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0312" indent="-210312" algn="r" defTabSz="914400" rtl="1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38912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766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052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338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624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593903" y="1181100"/>
            <a:ext cx="4846320" cy="2181225"/>
          </a:xfrm>
        </p:spPr>
        <p:txBody>
          <a:bodyPr rtlCol="1"/>
          <a:lstStyle/>
          <a:p>
            <a:pPr algn="r" rtl="1"/>
            <a:r>
              <a:rPr lang="en-US" dirty="0"/>
              <a:t>Judea and Samaria Economy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5593903" y="4267200"/>
            <a:ext cx="4846320" cy="895350"/>
          </a:xfrm>
        </p:spPr>
        <p:txBody>
          <a:bodyPr rtlCol="1"/>
          <a:lstStyle/>
          <a:p>
            <a:pPr algn="r" rtl="1"/>
            <a:r>
              <a:rPr lang="en-US" dirty="0" err="1"/>
              <a:t>Sima</a:t>
            </a:r>
            <a:r>
              <a:rPr lang="en-US" dirty="0"/>
              <a:t> </a:t>
            </a:r>
            <a:r>
              <a:rPr lang="en-US" dirty="0" err="1"/>
              <a:t>Spiezer</a:t>
            </a:r>
            <a:r>
              <a:rPr lang="en-US" dirty="0"/>
              <a:t> 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22.1.2020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l="27122" t="-491" r="43542" b="491"/>
          <a:stretch/>
        </p:blipFill>
        <p:spPr>
          <a:xfrm>
            <a:off x="10658475" y="1978110"/>
            <a:ext cx="1533525" cy="396549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r="-8418"/>
          <a:stretch/>
        </p:blipFill>
        <p:spPr>
          <a:xfrm>
            <a:off x="0" y="1951080"/>
            <a:ext cx="5948235" cy="3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e-IL" noProof="0" smtClean="0"/>
              <a:pPr/>
              <a:t>10</a:t>
            </a:fld>
            <a:endParaRPr lang="he-IL" noProof="0"/>
          </a:p>
        </p:txBody>
      </p:sp>
      <p:pic>
        <p:nvPicPr>
          <p:cNvPr id="3074" name="Picture 2" descr="יעלון פועל לצמצום נסיעת ערבים בקווי השומרו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47" y="1118659"/>
            <a:ext cx="4476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156" y="3910951"/>
            <a:ext cx="4563119" cy="2555347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A3D439C1-A216-4096-9F51-B97E5B266EA2}"/>
              </a:ext>
            </a:extLst>
          </p:cNvPr>
          <p:cNvSpPr txBox="1">
            <a:spLocks/>
          </p:cNvSpPr>
          <p:nvPr/>
        </p:nvSpPr>
        <p:spPr>
          <a:xfrm>
            <a:off x="0" y="18069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Judea &amp; Samaria – Challenges 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A2E9E388-3FA2-4C38-AF73-D988032301DE}"/>
              </a:ext>
            </a:extLst>
          </p:cNvPr>
          <p:cNvSpPr txBox="1">
            <a:spLocks/>
          </p:cNvSpPr>
          <p:nvPr/>
        </p:nvSpPr>
        <p:spPr>
          <a:xfrm flipH="1">
            <a:off x="496104" y="1118659"/>
            <a:ext cx="4904285" cy="46206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10312" indent="-210312" algn="r" defTabSz="914400" rtl="1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38912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66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52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338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624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Public Transportation</a:t>
            </a:r>
          </a:p>
          <a:p>
            <a:pPr algn="l" rtl="0"/>
            <a:r>
              <a:rPr lang="en-US" sz="2800" dirty="0"/>
              <a:t>Infrastructure and Roads</a:t>
            </a:r>
          </a:p>
          <a:p>
            <a:pPr algn="l" rtl="0"/>
            <a:r>
              <a:rPr lang="en-US" sz="2800" dirty="0"/>
              <a:t>Water</a:t>
            </a:r>
          </a:p>
          <a:p>
            <a:pPr algn="l" rtl="0"/>
            <a:r>
              <a:rPr lang="en-US" sz="2800" dirty="0"/>
              <a:t>Electricity</a:t>
            </a:r>
          </a:p>
          <a:p>
            <a:pPr algn="l" rtl="0"/>
            <a:r>
              <a:rPr lang="en-US" sz="2800" dirty="0"/>
              <a:t>Sense of Security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4691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 flipH="1">
            <a:off x="3525604" y="2654084"/>
            <a:ext cx="4121616" cy="3143393"/>
          </a:xfrm>
        </p:spPr>
        <p:txBody>
          <a:bodyPr rtlCol="1"/>
          <a:lstStyle/>
          <a:p>
            <a:pPr rtl="1"/>
            <a:r>
              <a:rPr lang="en-US" dirty="0"/>
              <a:t>Thank you.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7172" r="51034"/>
          <a:stretch/>
        </p:blipFill>
        <p:spPr>
          <a:xfrm>
            <a:off x="-9525" y="2066925"/>
            <a:ext cx="3314700" cy="388619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20262" r="5556"/>
          <a:stretch/>
        </p:blipFill>
        <p:spPr>
          <a:xfrm>
            <a:off x="7867650" y="2066924"/>
            <a:ext cx="4324350" cy="388619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772400" y="2057398"/>
            <a:ext cx="95250" cy="3886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52600" y="1044648"/>
            <a:ext cx="8915400" cy="51166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0788" y="3815140"/>
            <a:ext cx="9268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4,208$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477" y="3764897"/>
            <a:ext cx="1066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39,895$</a:t>
            </a:r>
          </a:p>
        </p:txBody>
      </p:sp>
      <p:pic>
        <p:nvPicPr>
          <p:cNvPr id="17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108515"/>
            <a:ext cx="1712996" cy="1712996"/>
          </a:xfrm>
          <a:prstGeom prst="rect">
            <a:avLst/>
          </a:prstGeom>
        </p:spPr>
      </p:pic>
      <p:pic>
        <p:nvPicPr>
          <p:cNvPr id="18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92" y="2186144"/>
            <a:ext cx="1822118" cy="182211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630566" y="4167663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9.5</a:t>
            </a:r>
          </a:p>
        </p:txBody>
      </p:sp>
      <p:sp>
        <p:nvSpPr>
          <p:cNvPr id="40" name="Freeform 39"/>
          <p:cNvSpPr/>
          <p:nvPr/>
        </p:nvSpPr>
        <p:spPr>
          <a:xfrm>
            <a:off x="2784309" y="4743450"/>
            <a:ext cx="6426366" cy="263761"/>
          </a:xfrm>
          <a:custGeom>
            <a:avLst/>
            <a:gdLst>
              <a:gd name="connsiteX0" fmla="*/ 1956816 w 1960565"/>
              <a:gd name="connsiteY0" fmla="*/ 0 h 436378"/>
              <a:gd name="connsiteX1" fmla="*/ 1709928 w 1960565"/>
              <a:gd name="connsiteY1" fmla="*/ 374904 h 436378"/>
              <a:gd name="connsiteX2" fmla="*/ 356616 w 1960565"/>
              <a:gd name="connsiteY2" fmla="*/ 402336 h 436378"/>
              <a:gd name="connsiteX3" fmla="*/ 0 w 1960565"/>
              <a:gd name="connsiteY3" fmla="*/ 36576 h 43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565" h="436378">
                <a:moveTo>
                  <a:pt x="1956816" y="0"/>
                </a:moveTo>
                <a:cubicBezTo>
                  <a:pt x="1966722" y="153924"/>
                  <a:pt x="1976628" y="307848"/>
                  <a:pt x="1709928" y="374904"/>
                </a:cubicBezTo>
                <a:cubicBezTo>
                  <a:pt x="1443228" y="441960"/>
                  <a:pt x="641604" y="458724"/>
                  <a:pt x="356616" y="402336"/>
                </a:cubicBezTo>
                <a:cubicBezTo>
                  <a:pt x="71628" y="345948"/>
                  <a:pt x="35814" y="191262"/>
                  <a:pt x="0" y="36576"/>
                </a:cubicBezTo>
              </a:path>
            </a:pathLst>
          </a:custGeom>
          <a:noFill/>
          <a:ln w="44450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7475" y="5646457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2C31865A-141C-424F-A426-585160760B03}"/>
              </a:ext>
            </a:extLst>
          </p:cNvPr>
          <p:cNvSpPr txBox="1">
            <a:spLocks/>
          </p:cNvSpPr>
          <p:nvPr/>
        </p:nvSpPr>
        <p:spPr>
          <a:xfrm>
            <a:off x="0" y="18069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GDP Per Capita in Judea &amp; Samaria 2018 ($)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26769" y="1265272"/>
            <a:ext cx="7296150" cy="51166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7406" y="3689708"/>
            <a:ext cx="9268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4,208$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477" y="3764897"/>
            <a:ext cx="1066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39,895$</a:t>
            </a:r>
          </a:p>
        </p:txBody>
      </p:sp>
      <p:pic>
        <p:nvPicPr>
          <p:cNvPr id="17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2110600"/>
            <a:ext cx="1712996" cy="1712996"/>
          </a:xfrm>
          <a:prstGeom prst="rect">
            <a:avLst/>
          </a:prstGeom>
        </p:spPr>
      </p:pic>
      <p:pic>
        <p:nvPicPr>
          <p:cNvPr id="18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61" y="2038663"/>
            <a:ext cx="1822118" cy="182211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68454" y="4514622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9.5</a:t>
            </a:r>
          </a:p>
        </p:txBody>
      </p:sp>
      <p:sp>
        <p:nvSpPr>
          <p:cNvPr id="40" name="Freeform 39"/>
          <p:cNvSpPr/>
          <p:nvPr/>
        </p:nvSpPr>
        <p:spPr>
          <a:xfrm>
            <a:off x="2820505" y="5087040"/>
            <a:ext cx="3216441" cy="285339"/>
          </a:xfrm>
          <a:custGeom>
            <a:avLst/>
            <a:gdLst>
              <a:gd name="connsiteX0" fmla="*/ 1956816 w 1960565"/>
              <a:gd name="connsiteY0" fmla="*/ 0 h 436378"/>
              <a:gd name="connsiteX1" fmla="*/ 1709928 w 1960565"/>
              <a:gd name="connsiteY1" fmla="*/ 374904 h 436378"/>
              <a:gd name="connsiteX2" fmla="*/ 356616 w 1960565"/>
              <a:gd name="connsiteY2" fmla="*/ 402336 h 436378"/>
              <a:gd name="connsiteX3" fmla="*/ 0 w 1960565"/>
              <a:gd name="connsiteY3" fmla="*/ 36576 h 43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565" h="436378">
                <a:moveTo>
                  <a:pt x="1956816" y="0"/>
                </a:moveTo>
                <a:cubicBezTo>
                  <a:pt x="1966722" y="153924"/>
                  <a:pt x="1976628" y="307848"/>
                  <a:pt x="1709928" y="374904"/>
                </a:cubicBezTo>
                <a:cubicBezTo>
                  <a:pt x="1443228" y="441960"/>
                  <a:pt x="641604" y="458724"/>
                  <a:pt x="356616" y="402336"/>
                </a:cubicBezTo>
                <a:cubicBezTo>
                  <a:pt x="71628" y="345948"/>
                  <a:pt x="35814" y="191262"/>
                  <a:pt x="0" y="36576"/>
                </a:cubicBezTo>
              </a:path>
            </a:pathLst>
          </a:custGeom>
          <a:noFill/>
          <a:ln w="44450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238" y="3189679"/>
            <a:ext cx="4551125" cy="319224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745" y="3823595"/>
            <a:ext cx="1822862" cy="1822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2919" y="3495675"/>
            <a:ext cx="27975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Gaza</a:t>
            </a:r>
            <a:endParaRPr lang="he-I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48515" y="1858365"/>
            <a:ext cx="2376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Judea &amp; Samaria</a:t>
            </a:r>
            <a:endParaRPr lang="he-IL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495357" y="4544496"/>
            <a:ext cx="1788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1585$ </a:t>
            </a:r>
          </a:p>
        </p:txBody>
      </p:sp>
      <p:sp>
        <p:nvSpPr>
          <p:cNvPr id="42" name="Rounded Rectangle 25"/>
          <p:cNvSpPr/>
          <p:nvPr/>
        </p:nvSpPr>
        <p:spPr>
          <a:xfrm>
            <a:off x="7390162" y="3787863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 2.6</a:t>
            </a:r>
          </a:p>
        </p:txBody>
      </p:sp>
      <p:cxnSp>
        <p:nvCxnSpPr>
          <p:cNvPr id="21" name="מחבר חץ ישר 20"/>
          <p:cNvCxnSpPr/>
          <p:nvPr/>
        </p:nvCxnSpPr>
        <p:spPr>
          <a:xfrm flipH="1" flipV="1">
            <a:off x="6654970" y="3764897"/>
            <a:ext cx="1044406" cy="507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 flipV="1">
            <a:off x="3841740" y="3689708"/>
            <a:ext cx="4565013" cy="2051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25"/>
          <p:cNvSpPr/>
          <p:nvPr/>
        </p:nvSpPr>
        <p:spPr>
          <a:xfrm>
            <a:off x="7405410" y="5272046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 25</a:t>
            </a: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3C80F5AA-2926-4CBF-ABAD-B9516B215378}"/>
              </a:ext>
            </a:extLst>
          </p:cNvPr>
          <p:cNvSpPr txBox="1">
            <a:spLocks/>
          </p:cNvSpPr>
          <p:nvPr/>
        </p:nvSpPr>
        <p:spPr>
          <a:xfrm>
            <a:off x="0" y="39013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 fontScale="92500"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GDP Per Capita in Judea &amp; Samaria Vs. the Gaza Strip 2018 ($)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6125C1-4D2B-4F96-AF29-107E8A6DEA1A}"/>
              </a:ext>
            </a:extLst>
          </p:cNvPr>
          <p:cNvSpPr txBox="1"/>
          <p:nvPr/>
        </p:nvSpPr>
        <p:spPr>
          <a:xfrm>
            <a:off x="-732943" y="5566085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785F5D-B298-44D4-B4C0-A76FCEAA882F}"/>
              </a:ext>
            </a:extLst>
          </p:cNvPr>
          <p:cNvSpPr txBox="1"/>
          <p:nvPr/>
        </p:nvSpPr>
        <p:spPr>
          <a:xfrm>
            <a:off x="8422001" y="5491233"/>
            <a:ext cx="3212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Palestinian Bureau of Statistics, March 2019</a:t>
            </a:r>
          </a:p>
        </p:txBody>
      </p:sp>
    </p:spTree>
    <p:extLst>
      <p:ext uri="{BB962C8B-B14F-4D97-AF65-F5344CB8AC3E}">
        <p14:creationId xmlns:p14="http://schemas.microsoft.com/office/powerpoint/2010/main" val="28388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0633647"/>
              </p:ext>
            </p:extLst>
          </p:nvPr>
        </p:nvGraphicFramePr>
        <p:xfrm>
          <a:off x="4367808" y="1083477"/>
          <a:ext cx="5951984" cy="280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32983" y="1743367"/>
            <a:ext cx="1872208" cy="18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767,700</a:t>
            </a:r>
            <a:endParaRPr lang="he-IL" sz="3200" b="1" dirty="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ctr"/>
            <a:r>
              <a:rPr lang="en-US" sz="1600" b="1" dirty="0"/>
              <a:t>Women Out of the Workforce</a:t>
            </a:r>
            <a:endParaRPr lang="he-IL" sz="1600" b="1" dirty="0"/>
          </a:p>
          <a:p>
            <a:pPr algn="ctr"/>
            <a:br>
              <a:rPr lang="en-US" sz="10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6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746,200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32983" y="1484784"/>
            <a:ext cx="18722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2983" y="3861048"/>
            <a:ext cx="18722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45748" y="5517232"/>
            <a:ext cx="134655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15%</a:t>
            </a:r>
            <a:br>
              <a:rPr lang="en-US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4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19.1%</a:t>
            </a:r>
            <a:endParaRPr lang="he-IL" sz="2000" b="1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00484" y="5517232"/>
            <a:ext cx="134655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46.7%</a:t>
            </a:r>
            <a:br>
              <a:rPr lang="en-US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4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53.7%</a:t>
            </a:r>
            <a:endParaRPr lang="he-IL" sz="2000" b="1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40409" y="4725144"/>
            <a:ext cx="0" cy="16338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מלבן מעוגל 31"/>
          <p:cNvSpPr/>
          <p:nvPr/>
        </p:nvSpPr>
        <p:spPr>
          <a:xfrm>
            <a:off x="1644951" y="1104255"/>
            <a:ext cx="288032" cy="1440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6" name="כותרת 1">
            <a:extLst>
              <a:ext uri="{FF2B5EF4-FFF2-40B4-BE49-F238E27FC236}">
                <a16:creationId xmlns:a16="http://schemas.microsoft.com/office/drawing/2014/main" id="{82156D7F-934E-4763-97D0-666F81DA0EA3}"/>
              </a:ext>
            </a:extLst>
          </p:cNvPr>
          <p:cNvSpPr txBox="1">
            <a:spLocks/>
          </p:cNvSpPr>
          <p:nvPr/>
        </p:nvSpPr>
        <p:spPr>
          <a:xfrm>
            <a:off x="0" y="-3026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Judea &amp; Samaria Workforce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16867C-435E-4106-BA58-93B91F22B8DE}"/>
              </a:ext>
            </a:extLst>
          </p:cNvPr>
          <p:cNvSpPr txBox="1"/>
          <p:nvPr/>
        </p:nvSpPr>
        <p:spPr>
          <a:xfrm>
            <a:off x="6155369" y="650635"/>
            <a:ext cx="2376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Judea &amp; Samaria</a:t>
            </a:r>
            <a:endParaRPr lang="he-IL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E8392-B6D9-4F93-AFDD-9FDBEE124276}"/>
              </a:ext>
            </a:extLst>
          </p:cNvPr>
          <p:cNvSpPr txBox="1"/>
          <p:nvPr/>
        </p:nvSpPr>
        <p:spPr>
          <a:xfrm>
            <a:off x="2357317" y="4595731"/>
            <a:ext cx="2376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% Unemployment</a:t>
            </a:r>
            <a:endParaRPr lang="he-IL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CE3126-D544-4FBF-8636-47E4D9461EF3}"/>
              </a:ext>
            </a:extLst>
          </p:cNvPr>
          <p:cNvSpPr txBox="1"/>
          <p:nvPr/>
        </p:nvSpPr>
        <p:spPr>
          <a:xfrm>
            <a:off x="3270036" y="5080548"/>
            <a:ext cx="2079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Judea &amp; Samaria</a:t>
            </a:r>
            <a:endParaRPr lang="he-IL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A921B5-AD09-41D3-865E-9E48FFDCF20B}"/>
              </a:ext>
            </a:extLst>
          </p:cNvPr>
          <p:cNvSpPr txBox="1"/>
          <p:nvPr/>
        </p:nvSpPr>
        <p:spPr>
          <a:xfrm>
            <a:off x="2000484" y="5080548"/>
            <a:ext cx="13465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Gaza</a:t>
            </a:r>
            <a:endParaRPr lang="he-IL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C9B327-930D-459D-ADE1-C3F52780E863}"/>
              </a:ext>
            </a:extLst>
          </p:cNvPr>
          <p:cNvSpPr txBox="1"/>
          <p:nvPr/>
        </p:nvSpPr>
        <p:spPr>
          <a:xfrm>
            <a:off x="3050719" y="6534655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B44F01-00C6-4D4E-A961-DDC707AF592F}"/>
              </a:ext>
            </a:extLst>
          </p:cNvPr>
          <p:cNvSpPr txBox="1"/>
          <p:nvPr/>
        </p:nvSpPr>
        <p:spPr>
          <a:xfrm>
            <a:off x="6096000" y="4965063"/>
            <a:ext cx="560199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During an ongoing closure in Judea &amp; Samaria, the effective unemployment rate may climb to approx. 45%</a:t>
            </a: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B80C15-9A71-46E3-8B57-44241404D766}"/>
              </a:ext>
            </a:extLst>
          </p:cNvPr>
          <p:cNvSpPr txBox="1"/>
          <p:nvPr/>
        </p:nvSpPr>
        <p:spPr>
          <a:xfrm>
            <a:off x="1872208" y="991597"/>
            <a:ext cx="2079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Quarter, 2018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0330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תרשים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30222"/>
              </p:ext>
            </p:extLst>
          </p:nvPr>
        </p:nvGraphicFramePr>
        <p:xfrm>
          <a:off x="952500" y="942769"/>
          <a:ext cx="8197034" cy="40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מחבר חץ ישר 37"/>
          <p:cNvCxnSpPr/>
          <p:nvPr/>
        </p:nvCxnSpPr>
        <p:spPr>
          <a:xfrm flipV="1">
            <a:off x="1918469" y="4030186"/>
            <a:ext cx="1221421" cy="11179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V="1">
            <a:off x="3737871" y="3930817"/>
            <a:ext cx="1261550" cy="19873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אליפסה 43"/>
          <p:cNvSpPr/>
          <p:nvPr/>
        </p:nvSpPr>
        <p:spPr>
          <a:xfrm>
            <a:off x="4011434" y="3804830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3915869" y="3901189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1.7%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46" name="מחבר חץ ישר 45"/>
          <p:cNvCxnSpPr/>
          <p:nvPr/>
        </p:nvCxnSpPr>
        <p:spPr>
          <a:xfrm flipV="1">
            <a:off x="5449892" y="3416591"/>
            <a:ext cx="1246183" cy="33367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>
          <a:xfrm>
            <a:off x="5757083" y="3385908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5722666" y="3481618"/>
            <a:ext cx="677085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4.7%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49" name="מחבר חץ ישר 48"/>
          <p:cNvCxnSpPr/>
          <p:nvPr/>
        </p:nvCxnSpPr>
        <p:spPr>
          <a:xfrm flipV="1">
            <a:off x="7026711" y="3187169"/>
            <a:ext cx="1261550" cy="19873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>
          <a:xfrm>
            <a:off x="7308336" y="3036892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7251067" y="3117260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2.4%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sp>
        <p:nvSpPr>
          <p:cNvPr id="52" name="אליפסה 51"/>
          <p:cNvSpPr/>
          <p:nvPr/>
        </p:nvSpPr>
        <p:spPr>
          <a:xfrm>
            <a:off x="2285524" y="3838221"/>
            <a:ext cx="543946" cy="4992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2202908" y="3885199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0.8%</a:t>
            </a:r>
            <a:endParaRPr lang="en-US" sz="1600" b="1" dirty="0">
              <a:solidFill>
                <a:schemeClr val="accent2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120337" y="996962"/>
            <a:ext cx="934163" cy="3508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9141931" y="3312341"/>
            <a:ext cx="7835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22151" y="961377"/>
            <a:ext cx="11305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lt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1,048</a:t>
            </a:r>
          </a:p>
        </p:txBody>
      </p:sp>
      <p:cxnSp>
        <p:nvCxnSpPr>
          <p:cNvPr id="33" name="מחבר חץ ישר 32"/>
          <p:cNvCxnSpPr/>
          <p:nvPr/>
        </p:nvCxnSpPr>
        <p:spPr>
          <a:xfrm flipV="1">
            <a:off x="8440469" y="2437071"/>
            <a:ext cx="1162973" cy="40377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אליפסה 34"/>
          <p:cNvSpPr/>
          <p:nvPr/>
        </p:nvSpPr>
        <p:spPr>
          <a:xfrm>
            <a:off x="8703774" y="2437071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8659859" y="2550052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6.8%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4304D-5FB9-449D-8085-E31700241CE9}"/>
              </a:ext>
            </a:extLst>
          </p:cNvPr>
          <p:cNvSpPr txBox="1"/>
          <p:nvPr/>
        </p:nvSpPr>
        <p:spPr>
          <a:xfrm>
            <a:off x="3139890" y="6558291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C8AFB920-E020-4ED6-B2BF-66C93DB3A1FE}"/>
              </a:ext>
            </a:extLst>
          </p:cNvPr>
          <p:cNvSpPr txBox="1">
            <a:spLocks/>
          </p:cNvSpPr>
          <p:nvPr/>
        </p:nvSpPr>
        <p:spPr>
          <a:xfrm>
            <a:off x="0" y="19542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 in Annual GDP Per Capita in Judea &amp; Samaria ($)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1A9A32-0D05-4C23-BDC1-E8DE1F6966DE}"/>
              </a:ext>
            </a:extLst>
          </p:cNvPr>
          <p:cNvSpPr txBox="1"/>
          <p:nvPr/>
        </p:nvSpPr>
        <p:spPr>
          <a:xfrm>
            <a:off x="1918469" y="985381"/>
            <a:ext cx="4573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Comparing GDP Per Capita in the 2</a:t>
            </a:r>
            <a:r>
              <a:rPr lang="en-US" b="1" baseline="30000" dirty="0"/>
              <a:t>nd</a:t>
            </a:r>
            <a:r>
              <a:rPr lang="en-US" b="1" dirty="0"/>
              <a:t> Quarter of Each Year Between 2014-2019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011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תרשים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32538"/>
              </p:ext>
            </p:extLst>
          </p:nvPr>
        </p:nvGraphicFramePr>
        <p:xfrm>
          <a:off x="1390846" y="1359190"/>
          <a:ext cx="6408712" cy="509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2294" y="1035128"/>
            <a:ext cx="36724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Quarter 2019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233699" y="3251887"/>
            <a:ext cx="3129069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Largest Sectors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13085"/>
              </p:ext>
            </p:extLst>
          </p:nvPr>
        </p:nvGraphicFramePr>
        <p:xfrm>
          <a:off x="8172808" y="3994229"/>
          <a:ext cx="3189960" cy="202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6809">
                  <a:extLst>
                    <a:ext uri="{9D8B030D-6E8A-4147-A177-3AD203B41FA5}">
                      <a16:colId xmlns:a16="http://schemas.microsoft.com/office/drawing/2014/main" val="3949568249"/>
                    </a:ext>
                  </a:extLst>
                </a:gridCol>
                <a:gridCol w="190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Percentage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Retail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Manufacturing and Mining 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91944" y="2041104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14.2%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6791" y="1334814"/>
            <a:ext cx="36724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 2018</a:t>
            </a:r>
            <a:endParaRPr lang="he-IL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829211" y="1035128"/>
            <a:ext cx="1938577" cy="6326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015880" y="1631607"/>
            <a:ext cx="54597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2024" y="3113388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6.3%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5080" y="4869161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19.3%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8491" y="6165305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4.7%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1624" y="6121842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18.3%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7528" y="2797035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11.2%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3632" y="1889339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8.3%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7744" y="1642370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-3.0%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CE5950-64F3-43F2-BA6D-905597E28691}"/>
              </a:ext>
            </a:extLst>
          </p:cNvPr>
          <p:cNvSpPr txBox="1"/>
          <p:nvPr/>
        </p:nvSpPr>
        <p:spPr>
          <a:xfrm>
            <a:off x="3034342" y="6548077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D5B1-6433-4D3C-8B78-3A5BAD726A40}"/>
              </a:ext>
            </a:extLst>
          </p:cNvPr>
          <p:cNvSpPr txBox="1"/>
          <p:nvPr/>
        </p:nvSpPr>
        <p:spPr>
          <a:xfrm>
            <a:off x="2949037" y="1464470"/>
            <a:ext cx="7547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VAT 8.4%</a:t>
            </a:r>
            <a:endParaRPr lang="he-IL" sz="11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3259E6-7F1C-49E4-B4E5-561F12164D9F}"/>
              </a:ext>
            </a:extLst>
          </p:cNvPr>
          <p:cNvSpPr txBox="1"/>
          <p:nvPr/>
        </p:nvSpPr>
        <p:spPr>
          <a:xfrm>
            <a:off x="2027538" y="2318103"/>
            <a:ext cx="7547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Customs 10.9%</a:t>
            </a:r>
            <a:endParaRPr lang="he-IL" sz="11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93D18F-E718-4468-99DA-29F50263E710}"/>
              </a:ext>
            </a:extLst>
          </p:cNvPr>
          <p:cNvSpPr txBox="1"/>
          <p:nvPr/>
        </p:nvSpPr>
        <p:spPr>
          <a:xfrm>
            <a:off x="6548623" y="2682500"/>
            <a:ext cx="103643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Construction 6.2%</a:t>
            </a:r>
            <a:endParaRPr lang="he-IL" sz="11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53F491-C364-48DD-9044-DB34302654D4}"/>
              </a:ext>
            </a:extLst>
          </p:cNvPr>
          <p:cNvSpPr txBox="1"/>
          <p:nvPr/>
        </p:nvSpPr>
        <p:spPr>
          <a:xfrm>
            <a:off x="5731106" y="1438447"/>
            <a:ext cx="103643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Manufacturing and Mining </a:t>
            </a:r>
            <a:endParaRPr lang="he-I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b="1" dirty="0"/>
              <a:t> 14.0%</a:t>
            </a:r>
            <a:endParaRPr lang="he-IL" sz="11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2B0835-4554-4745-8BE3-86E9BF2956CE}"/>
              </a:ext>
            </a:extLst>
          </p:cNvPr>
          <p:cNvSpPr txBox="1"/>
          <p:nvPr/>
        </p:nvSpPr>
        <p:spPr>
          <a:xfrm>
            <a:off x="4642630" y="1278115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Agriculture 2.5%</a:t>
            </a:r>
            <a:endParaRPr lang="he-IL" sz="11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6BCD2D-DE9B-497D-BFB1-6C0A6ACFA05D}"/>
              </a:ext>
            </a:extLst>
          </p:cNvPr>
          <p:cNvSpPr txBox="1"/>
          <p:nvPr/>
        </p:nvSpPr>
        <p:spPr>
          <a:xfrm>
            <a:off x="3812478" y="1270497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Brokerage</a:t>
            </a:r>
          </a:p>
          <a:p>
            <a:pPr algn="ctr"/>
            <a:r>
              <a:rPr lang="en-US" sz="1100" b="1" dirty="0"/>
              <a:t>3.1%</a:t>
            </a:r>
            <a:endParaRPr lang="he-IL" sz="11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B67986-0F05-46E7-B264-BB3333A57986}"/>
              </a:ext>
            </a:extLst>
          </p:cNvPr>
          <p:cNvSpPr txBox="1"/>
          <p:nvPr/>
        </p:nvSpPr>
        <p:spPr>
          <a:xfrm>
            <a:off x="6655410" y="441564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Retail</a:t>
            </a:r>
          </a:p>
          <a:p>
            <a:pPr algn="ctr"/>
            <a:r>
              <a:rPr lang="en-US" sz="1100" b="1" dirty="0"/>
              <a:t>19.4%</a:t>
            </a:r>
            <a:endParaRPr lang="he-IL" sz="11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68D12A-9DA9-4D6D-9559-21198876C783}"/>
              </a:ext>
            </a:extLst>
          </p:cNvPr>
          <p:cNvSpPr txBox="1"/>
          <p:nvPr/>
        </p:nvSpPr>
        <p:spPr>
          <a:xfrm>
            <a:off x="6066796" y="5254602"/>
            <a:ext cx="1000044" cy="600164"/>
          </a:xfrm>
          <a:custGeom>
            <a:avLst/>
            <a:gdLst>
              <a:gd name="connsiteX0" fmla="*/ 0 w 929785"/>
              <a:gd name="connsiteY0" fmla="*/ 0 h 600164"/>
              <a:gd name="connsiteX1" fmla="*/ 929785 w 929785"/>
              <a:gd name="connsiteY1" fmla="*/ 0 h 600164"/>
              <a:gd name="connsiteX2" fmla="*/ 929785 w 929785"/>
              <a:gd name="connsiteY2" fmla="*/ 600164 h 600164"/>
              <a:gd name="connsiteX3" fmla="*/ 0 w 929785"/>
              <a:gd name="connsiteY3" fmla="*/ 600164 h 600164"/>
              <a:gd name="connsiteX4" fmla="*/ 0 w 929785"/>
              <a:gd name="connsiteY4" fmla="*/ 0 h 600164"/>
              <a:gd name="connsiteX0" fmla="*/ 38501 w 929785"/>
              <a:gd name="connsiteY0" fmla="*/ 48126 h 600164"/>
              <a:gd name="connsiteX1" fmla="*/ 929785 w 929785"/>
              <a:gd name="connsiteY1" fmla="*/ 0 h 600164"/>
              <a:gd name="connsiteX2" fmla="*/ 929785 w 929785"/>
              <a:gd name="connsiteY2" fmla="*/ 600164 h 600164"/>
              <a:gd name="connsiteX3" fmla="*/ 0 w 929785"/>
              <a:gd name="connsiteY3" fmla="*/ 600164 h 600164"/>
              <a:gd name="connsiteX4" fmla="*/ 38501 w 929785"/>
              <a:gd name="connsiteY4" fmla="*/ 48126 h 600164"/>
              <a:gd name="connsiteX0" fmla="*/ 115503 w 929785"/>
              <a:gd name="connsiteY0" fmla="*/ 38500 h 600164"/>
              <a:gd name="connsiteX1" fmla="*/ 929785 w 929785"/>
              <a:gd name="connsiteY1" fmla="*/ 0 h 600164"/>
              <a:gd name="connsiteX2" fmla="*/ 929785 w 929785"/>
              <a:gd name="connsiteY2" fmla="*/ 600164 h 600164"/>
              <a:gd name="connsiteX3" fmla="*/ 0 w 929785"/>
              <a:gd name="connsiteY3" fmla="*/ 600164 h 600164"/>
              <a:gd name="connsiteX4" fmla="*/ 115503 w 929785"/>
              <a:gd name="connsiteY4" fmla="*/ 38500 h 60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785" h="600164">
                <a:moveTo>
                  <a:pt x="115503" y="38500"/>
                </a:moveTo>
                <a:lnTo>
                  <a:pt x="929785" y="0"/>
                </a:lnTo>
                <a:lnTo>
                  <a:pt x="929785" y="600164"/>
                </a:lnTo>
                <a:lnTo>
                  <a:pt x="0" y="600164"/>
                </a:lnTo>
                <a:lnTo>
                  <a:pt x="115503" y="385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Storage &amp; Transport</a:t>
            </a:r>
          </a:p>
          <a:p>
            <a:pPr algn="ctr"/>
            <a:r>
              <a:rPr lang="en-US" sz="1100" b="1" dirty="0"/>
              <a:t>1.4%</a:t>
            </a:r>
            <a:endParaRPr lang="he-IL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02744" y="5739070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1.6%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81B9A2-8FB2-4E3C-9ED6-85548A984CD5}"/>
              </a:ext>
            </a:extLst>
          </p:cNvPr>
          <p:cNvSpPr txBox="1"/>
          <p:nvPr/>
        </p:nvSpPr>
        <p:spPr>
          <a:xfrm>
            <a:off x="5481946" y="5788558"/>
            <a:ext cx="15594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Finances &amp; Insurance </a:t>
            </a:r>
          </a:p>
          <a:p>
            <a:pPr algn="ctr"/>
            <a:r>
              <a:rPr lang="en-US" sz="1100" b="1" dirty="0"/>
              <a:t>4.5%</a:t>
            </a:r>
            <a:endParaRPr lang="he-IL" sz="11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E2425F-32B6-4FF6-8F03-6AB43DF0A0EC}"/>
              </a:ext>
            </a:extLst>
          </p:cNvPr>
          <p:cNvSpPr txBox="1"/>
          <p:nvPr/>
        </p:nvSpPr>
        <p:spPr>
          <a:xfrm>
            <a:off x="3537743" y="5987431"/>
            <a:ext cx="22177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Information &amp; Communications</a:t>
            </a:r>
          </a:p>
          <a:p>
            <a:pPr algn="ctr"/>
            <a:r>
              <a:rPr lang="en-US" sz="1100" b="1" dirty="0"/>
              <a:t>4.2%</a:t>
            </a:r>
            <a:endParaRPr lang="he-IL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3668" y="6282073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4.5%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6A38B0-59D0-44B1-9D63-34A6BD6EB9AC}"/>
              </a:ext>
            </a:extLst>
          </p:cNvPr>
          <p:cNvSpPr txBox="1"/>
          <p:nvPr/>
        </p:nvSpPr>
        <p:spPr>
          <a:xfrm>
            <a:off x="2848440" y="5734418"/>
            <a:ext cx="7547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Services 19.1%</a:t>
            </a:r>
            <a:endParaRPr lang="he-IL" sz="11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BBCDBB-3B69-4336-9714-757086DA2005}"/>
              </a:ext>
            </a:extLst>
          </p:cNvPr>
          <p:cNvSpPr txBox="1"/>
          <p:nvPr/>
        </p:nvSpPr>
        <p:spPr>
          <a:xfrm>
            <a:off x="1083245" y="4569079"/>
            <a:ext cx="152856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Public Services (including security) 12.4%</a:t>
            </a:r>
            <a:endParaRPr lang="he-IL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31504" y="5132895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11.8%</a:t>
            </a:r>
          </a:p>
        </p:txBody>
      </p:sp>
      <p:sp>
        <p:nvSpPr>
          <p:cNvPr id="48" name="כותרת 1">
            <a:extLst>
              <a:ext uri="{FF2B5EF4-FFF2-40B4-BE49-F238E27FC236}">
                <a16:creationId xmlns:a16="http://schemas.microsoft.com/office/drawing/2014/main" id="{EF33B809-66AE-4EF3-9209-8043FFE7D7E4}"/>
              </a:ext>
            </a:extLst>
          </p:cNvPr>
          <p:cNvSpPr txBox="1">
            <a:spLocks/>
          </p:cNvSpPr>
          <p:nvPr/>
        </p:nvSpPr>
        <p:spPr>
          <a:xfrm>
            <a:off x="15056" y="21434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GDP Composition by Sectors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775520" y="3861048"/>
          <a:ext cx="5328592" cy="251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82393"/>
              </p:ext>
            </p:extLst>
          </p:nvPr>
        </p:nvGraphicFramePr>
        <p:xfrm>
          <a:off x="1723694" y="764704"/>
          <a:ext cx="7660246" cy="317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מלבן 1"/>
          <p:cNvSpPr/>
          <p:nvPr/>
        </p:nvSpPr>
        <p:spPr>
          <a:xfrm>
            <a:off x="2255765" y="819984"/>
            <a:ext cx="188069" cy="144016"/>
          </a:xfrm>
          <a:prstGeom prst="rect">
            <a:avLst/>
          </a:prstGeom>
          <a:solidFill>
            <a:srgbClr val="B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999657" y="819984"/>
            <a:ext cx="188069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255765" y="1083904"/>
            <a:ext cx="188069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2999657" y="1083904"/>
            <a:ext cx="188069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2255765" y="1345212"/>
            <a:ext cx="188069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2999657" y="1345212"/>
            <a:ext cx="188069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664" y="997382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ניצול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497" y="1263331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ניצול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5972" y="1004055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מכסה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5972" y="1263332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מכסה</a:t>
            </a:r>
          </a:p>
        </p:txBody>
      </p:sp>
      <p:graphicFrame>
        <p:nvGraphicFramePr>
          <p:cNvPr id="34" name="תרשים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344856"/>
              </p:ext>
            </p:extLst>
          </p:nvPr>
        </p:nvGraphicFramePr>
        <p:xfrm>
          <a:off x="9071304" y="764704"/>
          <a:ext cx="1521296" cy="296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מחבר חץ ישר 9"/>
          <p:cNvCxnSpPr/>
          <p:nvPr/>
        </p:nvCxnSpPr>
        <p:spPr>
          <a:xfrm flipV="1">
            <a:off x="2290932" y="2132857"/>
            <a:ext cx="7765508" cy="995661"/>
          </a:xfrm>
          <a:prstGeom prst="straightConnector1">
            <a:avLst/>
          </a:prstGeom>
          <a:ln w="539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7061158" y="4535496"/>
            <a:ext cx="402994" cy="1355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6792375" y="5865774"/>
            <a:ext cx="1054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60558" y="4255768"/>
            <a:ext cx="80203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35,193</a:t>
            </a:r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860557" y="5890562"/>
            <a:ext cx="6602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 flipH="1">
            <a:off x="8738220" y="3616976"/>
            <a:ext cx="171251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2187810" y="4787174"/>
            <a:ext cx="5474782" cy="995911"/>
          </a:xfrm>
          <a:prstGeom prst="straightConnector1">
            <a:avLst/>
          </a:prstGeom>
          <a:ln w="539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אליפסה 16"/>
          <p:cNvSpPr/>
          <p:nvPr/>
        </p:nvSpPr>
        <p:spPr>
          <a:xfrm>
            <a:off x="6518918" y="4692644"/>
            <a:ext cx="815822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8.9%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2369015" y="5364120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4%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3254062" y="5236799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5%</a:t>
            </a:r>
          </a:p>
        </p:txBody>
      </p:sp>
      <p:sp>
        <p:nvSpPr>
          <p:cNvPr id="17" name="אליפסה 16"/>
          <p:cNvSpPr/>
          <p:nvPr/>
        </p:nvSpPr>
        <p:spPr>
          <a:xfrm>
            <a:off x="4139109" y="5114087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5%</a:t>
            </a:r>
          </a:p>
        </p:txBody>
      </p:sp>
      <p:sp>
        <p:nvSpPr>
          <p:cNvPr id="23" name="אליפסה 16"/>
          <p:cNvSpPr/>
          <p:nvPr/>
        </p:nvSpPr>
        <p:spPr>
          <a:xfrm>
            <a:off x="4979131" y="5003538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1%</a:t>
            </a:r>
          </a:p>
        </p:txBody>
      </p:sp>
      <p:sp>
        <p:nvSpPr>
          <p:cNvPr id="18" name="אליפסה 16"/>
          <p:cNvSpPr/>
          <p:nvPr/>
        </p:nvSpPr>
        <p:spPr>
          <a:xfrm>
            <a:off x="5777727" y="4864054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9390" y="746640"/>
            <a:ext cx="6426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ניצול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3807" y="749247"/>
            <a:ext cx="6426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68AC2A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מכסה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AFFBBF-15DF-4F46-B419-81AABE3C9229}"/>
              </a:ext>
            </a:extLst>
          </p:cNvPr>
          <p:cNvSpPr txBox="1"/>
          <p:nvPr/>
        </p:nvSpPr>
        <p:spPr>
          <a:xfrm>
            <a:off x="3054246" y="6534682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8F620DEE-D6DA-477F-A479-978C3F4F7895}"/>
              </a:ext>
            </a:extLst>
          </p:cNvPr>
          <p:cNvSpPr txBox="1">
            <a:spLocks/>
          </p:cNvSpPr>
          <p:nvPr/>
        </p:nvSpPr>
        <p:spPr>
          <a:xfrm>
            <a:off x="0" y="-7418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Employment Licenses 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A55877-22D5-4866-B698-EDF2E2B00B8B}"/>
              </a:ext>
            </a:extLst>
          </p:cNvPr>
          <p:cNvSpPr txBox="1"/>
          <p:nvPr/>
        </p:nvSpPr>
        <p:spPr>
          <a:xfrm>
            <a:off x="4458348" y="808025"/>
            <a:ext cx="286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Employment Licenses in Israel</a:t>
            </a:r>
            <a:endParaRPr lang="he-IL" sz="14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EFE520-1B9E-4EEC-BE1F-3715B860DFBD}"/>
              </a:ext>
            </a:extLst>
          </p:cNvPr>
          <p:cNvSpPr txBox="1"/>
          <p:nvPr/>
        </p:nvSpPr>
        <p:spPr>
          <a:xfrm>
            <a:off x="2443834" y="759409"/>
            <a:ext cx="5440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000" b="1" dirty="0">
                <a:solidFill>
                  <a:srgbClr val="68AC2A"/>
                </a:solidFill>
              </a:rPr>
              <a:t>Quota</a:t>
            </a:r>
            <a:endParaRPr lang="he-IL" sz="1000" b="1" dirty="0">
              <a:solidFill>
                <a:srgbClr val="68AC2A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7A0940-8089-47D9-8C90-BF91A818F56B}"/>
              </a:ext>
            </a:extLst>
          </p:cNvPr>
          <p:cNvSpPr txBox="1"/>
          <p:nvPr/>
        </p:nvSpPr>
        <p:spPr>
          <a:xfrm>
            <a:off x="2441297" y="1036702"/>
            <a:ext cx="5440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000" b="1" dirty="0">
                <a:solidFill>
                  <a:srgbClr val="72A6DE"/>
                </a:solidFill>
              </a:rPr>
              <a:t>Quota</a:t>
            </a:r>
            <a:endParaRPr lang="he-IL" sz="1000" b="1" dirty="0">
              <a:solidFill>
                <a:srgbClr val="72A6D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CD02D7-E966-48B9-916B-ECDBF46567F0}"/>
              </a:ext>
            </a:extLst>
          </p:cNvPr>
          <p:cNvSpPr txBox="1"/>
          <p:nvPr/>
        </p:nvSpPr>
        <p:spPr>
          <a:xfrm>
            <a:off x="2448733" y="1308872"/>
            <a:ext cx="5440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000" b="1" dirty="0">
                <a:solidFill>
                  <a:srgbClr val="D3B99E"/>
                </a:solidFill>
              </a:rPr>
              <a:t>Quota</a:t>
            </a:r>
            <a:endParaRPr lang="he-IL" sz="1000" b="1" dirty="0">
              <a:solidFill>
                <a:srgbClr val="D3B99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CC97A6-6EBA-4F56-A514-8CE026D7C821}"/>
              </a:ext>
            </a:extLst>
          </p:cNvPr>
          <p:cNvSpPr txBox="1"/>
          <p:nvPr/>
        </p:nvSpPr>
        <p:spPr>
          <a:xfrm>
            <a:off x="3205264" y="1302092"/>
            <a:ext cx="10833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>
                <a:solidFill>
                  <a:srgbClr val="795837"/>
                </a:solidFill>
              </a:rPr>
              <a:t>Utilization</a:t>
            </a:r>
            <a:endParaRPr lang="he-IL" sz="1000" b="1" dirty="0">
              <a:solidFill>
                <a:srgbClr val="795837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A42750-5321-463D-AA51-E35CF3D487A0}"/>
              </a:ext>
            </a:extLst>
          </p:cNvPr>
          <p:cNvSpPr txBox="1"/>
          <p:nvPr/>
        </p:nvSpPr>
        <p:spPr>
          <a:xfrm>
            <a:off x="3194515" y="1035764"/>
            <a:ext cx="10833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>
                <a:solidFill>
                  <a:srgbClr val="2A6CB2"/>
                </a:solidFill>
              </a:rPr>
              <a:t>Utilization</a:t>
            </a:r>
            <a:endParaRPr lang="he-IL" sz="1000" b="1" dirty="0">
              <a:solidFill>
                <a:srgbClr val="2A6CB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0178A0-2EE1-4646-8F8C-75452F6BC261}"/>
              </a:ext>
            </a:extLst>
          </p:cNvPr>
          <p:cNvSpPr txBox="1"/>
          <p:nvPr/>
        </p:nvSpPr>
        <p:spPr>
          <a:xfrm>
            <a:off x="3194515" y="769623"/>
            <a:ext cx="10833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>
                <a:solidFill>
                  <a:srgbClr val="687F00"/>
                </a:solidFill>
              </a:rPr>
              <a:t>Utilization</a:t>
            </a:r>
            <a:endParaRPr lang="he-IL" sz="1000" b="1" dirty="0">
              <a:solidFill>
                <a:srgbClr val="687F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CD8716-9426-470C-BB9F-AD543356E52B}"/>
              </a:ext>
            </a:extLst>
          </p:cNvPr>
          <p:cNvSpPr txBox="1"/>
          <p:nvPr/>
        </p:nvSpPr>
        <p:spPr>
          <a:xfrm>
            <a:off x="2976614" y="3992520"/>
            <a:ext cx="3439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Employment Licenses in the Settlements</a:t>
            </a:r>
            <a:endParaRPr lang="he-IL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4DDA9C-1EB5-4D74-9DEB-17EA2B723FBD}"/>
              </a:ext>
            </a:extLst>
          </p:cNvPr>
          <p:cNvSpPr txBox="1"/>
          <p:nvPr/>
        </p:nvSpPr>
        <p:spPr>
          <a:xfrm>
            <a:off x="9362266" y="3599438"/>
            <a:ext cx="1054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2019</a:t>
            </a: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89D70DBC-01D7-467E-9D3F-E3319BE101E8}"/>
              </a:ext>
            </a:extLst>
          </p:cNvPr>
          <p:cNvSpPr/>
          <p:nvPr/>
        </p:nvSpPr>
        <p:spPr>
          <a:xfrm>
            <a:off x="8220611" y="4167483"/>
            <a:ext cx="2937626" cy="2235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number of employment licenses in Israel and the settlements continues to grow, thus contributing to maintaining stability in the region. </a:t>
            </a:r>
          </a:p>
          <a:p>
            <a:pPr lvl="0" algn="ctr"/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Household income as a result of the employment in Israel sector comprise approx. 30% of the GDP </a:t>
            </a:r>
            <a:endParaRPr lang="he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תרשים 27"/>
          <p:cNvGraphicFramePr/>
          <p:nvPr/>
        </p:nvGraphicFramePr>
        <p:xfrm>
          <a:off x="2135561" y="1055790"/>
          <a:ext cx="4069387" cy="251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תרשים 23"/>
          <p:cNvGraphicFramePr/>
          <p:nvPr/>
        </p:nvGraphicFramePr>
        <p:xfrm>
          <a:off x="4511825" y="3942954"/>
          <a:ext cx="4069387" cy="245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תרשים 4"/>
          <p:cNvGraphicFramePr/>
          <p:nvPr/>
        </p:nvGraphicFramePr>
        <p:xfrm>
          <a:off x="6374305" y="998887"/>
          <a:ext cx="4069387" cy="251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21075220">
            <a:off x="3463106" y="1892347"/>
            <a:ext cx="1394843" cy="51967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1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he-IL" sz="11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9.7₪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8023" y="3645024"/>
            <a:ext cx="2472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שיעור אבטלה באיו"ש </a:t>
            </a:r>
          </a:p>
        </p:txBody>
      </p:sp>
      <p:sp>
        <p:nvSpPr>
          <p:cNvPr id="30" name="TextBox 29"/>
          <p:cNvSpPr txBox="1"/>
          <p:nvPr/>
        </p:nvSpPr>
        <p:spPr>
          <a:xfrm rot="694199">
            <a:off x="5850923" y="4859433"/>
            <a:ext cx="1394843" cy="55024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he-IL" sz="12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3.5%</a:t>
            </a:r>
          </a:p>
        </p:txBody>
      </p:sp>
      <p:sp>
        <p:nvSpPr>
          <p:cNvPr id="26" name="TextBox 25"/>
          <p:cNvSpPr txBox="1"/>
          <p:nvPr/>
        </p:nvSpPr>
        <p:spPr>
          <a:xfrm rot="21075220">
            <a:off x="7711578" y="1891293"/>
            <a:ext cx="1394843" cy="51967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1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he-IL" sz="11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6.1₪</a:t>
            </a:r>
          </a:p>
        </p:txBody>
      </p:sp>
      <p:pic>
        <p:nvPicPr>
          <p:cNvPr id="2050" name="Picture 2" descr="http://myesha.org.il/_Uploads/dbsArticles/_cut/F0_0320_0000_6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8" y="3710732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795" y="3610720"/>
            <a:ext cx="3213282" cy="2228849"/>
          </a:xfrm>
          <a:prstGeom prst="rect">
            <a:avLst/>
          </a:prstGeom>
        </p:spPr>
      </p:pic>
      <p:sp>
        <p:nvSpPr>
          <p:cNvPr id="16" name="כותרת 1">
            <a:extLst>
              <a:ext uri="{FF2B5EF4-FFF2-40B4-BE49-F238E27FC236}">
                <a16:creationId xmlns:a16="http://schemas.microsoft.com/office/drawing/2014/main" id="{8A25E72D-9F64-4A40-BA18-4F92DE6541A2}"/>
              </a:ext>
            </a:extLst>
          </p:cNvPr>
          <p:cNvSpPr txBox="1">
            <a:spLocks/>
          </p:cNvSpPr>
          <p:nvPr/>
        </p:nvSpPr>
        <p:spPr>
          <a:xfrm>
            <a:off x="0" y="18069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Average Salaries and Unemployment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144F8-CC4B-4E81-903F-51933D07C205}"/>
              </a:ext>
            </a:extLst>
          </p:cNvPr>
          <p:cNvSpPr txBox="1"/>
          <p:nvPr/>
        </p:nvSpPr>
        <p:spPr>
          <a:xfrm>
            <a:off x="3093536" y="6579342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752D6-9D88-42F7-A5D8-CACE533644C2}"/>
              </a:ext>
            </a:extLst>
          </p:cNvPr>
          <p:cNvSpPr txBox="1"/>
          <p:nvPr/>
        </p:nvSpPr>
        <p:spPr>
          <a:xfrm>
            <a:off x="4269694" y="3653462"/>
            <a:ext cx="3652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Unemployment Rate in Judea &amp; Samaria</a:t>
            </a:r>
            <a:endParaRPr lang="he-IL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0B40F-F548-44D6-A133-2D5CCAF2D83D}"/>
              </a:ext>
            </a:extLst>
          </p:cNvPr>
          <p:cNvSpPr txBox="1"/>
          <p:nvPr/>
        </p:nvSpPr>
        <p:spPr>
          <a:xfrm>
            <a:off x="2334221" y="810665"/>
            <a:ext cx="3652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Average Daily Salary in Judea &amp; Samaria (</a:t>
            </a:r>
            <a:r>
              <a:rPr lang="he-IL" sz="1400" b="1" dirty="0"/>
              <a:t>₪</a:t>
            </a:r>
            <a:r>
              <a:rPr lang="en-US" sz="1400" b="1" dirty="0"/>
              <a:t>)</a:t>
            </a:r>
            <a:endParaRPr lang="he-IL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48D05-A97F-49E2-BDBA-87355E5A1052}"/>
              </a:ext>
            </a:extLst>
          </p:cNvPr>
          <p:cNvSpPr txBox="1"/>
          <p:nvPr/>
        </p:nvSpPr>
        <p:spPr>
          <a:xfrm>
            <a:off x="6546518" y="810665"/>
            <a:ext cx="3652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Average Daily Salary in Israel (</a:t>
            </a:r>
            <a:r>
              <a:rPr lang="he-IL" sz="1400" b="1" dirty="0"/>
              <a:t>₪</a:t>
            </a:r>
            <a:r>
              <a:rPr lang="en-US" sz="1400" b="1" dirty="0"/>
              <a:t>)</a:t>
            </a:r>
            <a:endParaRPr lang="he-IL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FB72BA-15F8-417F-BB73-7CDE089CFD5A}"/>
              </a:ext>
            </a:extLst>
          </p:cNvPr>
          <p:cNvSpPr txBox="1"/>
          <p:nvPr/>
        </p:nvSpPr>
        <p:spPr>
          <a:xfrm>
            <a:off x="2334221" y="3222835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2018</a:t>
            </a:r>
            <a:endParaRPr lang="he-IL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2CC8D-3FE7-4500-9C92-8AD8CF5BFAA9}"/>
              </a:ext>
            </a:extLst>
          </p:cNvPr>
          <p:cNvSpPr txBox="1"/>
          <p:nvPr/>
        </p:nvSpPr>
        <p:spPr>
          <a:xfrm>
            <a:off x="4440455" y="3222834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2019</a:t>
            </a:r>
            <a:endParaRPr lang="he-IL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B478D5-CE80-4064-AD75-8314D6EA6E22}"/>
              </a:ext>
            </a:extLst>
          </p:cNvPr>
          <p:cNvSpPr txBox="1"/>
          <p:nvPr/>
        </p:nvSpPr>
        <p:spPr>
          <a:xfrm>
            <a:off x="8647148" y="3115616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2019</a:t>
            </a:r>
            <a:endParaRPr lang="he-IL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BEAA9-BDB3-4061-8F32-E92BE168FAD3}"/>
              </a:ext>
            </a:extLst>
          </p:cNvPr>
          <p:cNvSpPr txBox="1"/>
          <p:nvPr/>
        </p:nvSpPr>
        <p:spPr>
          <a:xfrm>
            <a:off x="6708533" y="3149033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2018</a:t>
            </a:r>
            <a:endParaRPr lang="he-IL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EE57AA-E1F8-4C57-8E2F-775D07875271}"/>
              </a:ext>
            </a:extLst>
          </p:cNvPr>
          <p:cNvSpPr txBox="1"/>
          <p:nvPr/>
        </p:nvSpPr>
        <p:spPr>
          <a:xfrm>
            <a:off x="6735448" y="6047335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2019</a:t>
            </a:r>
            <a:endParaRPr lang="he-IL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A29000-15E4-47F7-8DC7-FE3CE5AF444B}"/>
              </a:ext>
            </a:extLst>
          </p:cNvPr>
          <p:cNvSpPr txBox="1"/>
          <p:nvPr/>
        </p:nvSpPr>
        <p:spPr>
          <a:xfrm>
            <a:off x="4839170" y="6057023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2018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23250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399" y="1566001"/>
            <a:ext cx="10286999" cy="4620682"/>
          </a:xfrm>
        </p:spPr>
        <p:txBody>
          <a:bodyPr>
            <a:normAutofit/>
          </a:bodyPr>
          <a:lstStyle/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2018, the Arab population of Judea &amp; Samaria was 2.95m residents; in the Gaza Strip – 1.96m residents. 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size of an average Arab family in Judea &amp; Samaria is 4.8; in the Gaza Strip – 5.6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Population under 16: Judea &amp; Samaria – 36.6%; Gaza Strip – 41.6%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GDP: Judea &amp; Samaria – $10.7B; Gaza Strip - $2.9B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Recreation, culture: in Judea and Samaria there are 495 cultural centers, 23 museums, 10 theatres and 2 cinemas. In in Gaza Strip, there are only 80 cultural centers, 5 museums, 3 theatres and not even one cinema.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e-IL" noProof="0" smtClean="0"/>
              <a:pPr/>
              <a:t>9</a:t>
            </a:fld>
            <a:endParaRPr lang="he-IL" noProof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26F8DBEF-0E41-4F85-91EE-4540D24C7A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 fontScale="85000" lnSpcReduction="10000"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General Data Provided by the Palestinian Authority Bureau of Statistics: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אקולוגיה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7_TF03098889.potx" id="{A3F37319-A892-4CFF-BA5C-CA986256CB3B}" vid="{2F29ADE8-027A-4FE0-BD5F-DB0B7044D20F}"/>
    </a:ext>
  </a:extLst>
</a:theme>
</file>

<file path=ppt/theme/theme2.xml><?xml version="1.0" encoding="utf-8"?>
<a:theme xmlns:a="http://schemas.openxmlformats.org/drawingml/2006/main" name="ערכת נושא של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669</Words>
  <Application>Microsoft Office PowerPoint</Application>
  <PresentationFormat>Widescreen</PresentationFormat>
  <Paragraphs>182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Assistant ExtraBold</vt:lpstr>
      <vt:lpstr>Calibri</vt:lpstr>
      <vt:lpstr>Corbel</vt:lpstr>
      <vt:lpstr>David</vt:lpstr>
      <vt:lpstr>Guttman Hatzvi</vt:lpstr>
      <vt:lpstr>Tahoma</vt:lpstr>
      <vt:lpstr>אקולוגיה 16x9</vt:lpstr>
      <vt:lpstr>Judea and Samaria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כלכלת יהודה ושומרון</dc:title>
  <dc:creator>איתן שפיצר</dc:creator>
  <cp:lastModifiedBy>Laila</cp:lastModifiedBy>
  <cp:revision>24</cp:revision>
  <dcterms:created xsi:type="dcterms:W3CDTF">2020-01-13T17:38:59Z</dcterms:created>
  <dcterms:modified xsi:type="dcterms:W3CDTF">2020-01-14T14:36:30Z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