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69" r:id="rId2"/>
    <p:sldId id="470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460" r:id="rId11"/>
    <p:sldId id="461" r:id="rId12"/>
    <p:sldId id="456" r:id="rId1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99FF33"/>
    <a:srgbClr val="FF5050"/>
    <a:srgbClr val="FF7C80"/>
    <a:srgbClr val="0033CC"/>
    <a:srgbClr val="FF0000"/>
    <a:srgbClr val="FF3300"/>
    <a:srgbClr val="22000B"/>
    <a:srgbClr val="FF6600"/>
    <a:srgbClr val="D0C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90" autoAdjust="0"/>
    <p:restoredTop sz="95153" autoAdjust="0"/>
  </p:normalViewPr>
  <p:slideViewPr>
    <p:cSldViewPr>
      <p:cViewPr>
        <p:scale>
          <a:sx n="50" d="100"/>
          <a:sy n="50" d="100"/>
        </p:scale>
        <p:origin x="130" y="8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3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A06F0-752B-4BAF-81DD-33AAF75A244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46FB3F9-175B-48AB-86B4-16144B89F80B}">
      <dgm:prSet phldrT="[טקסט]"/>
      <dgm:spPr>
        <a:solidFill>
          <a:srgbClr val="0033CC"/>
        </a:solidFill>
      </dgm:spPr>
      <dgm:t>
        <a:bodyPr/>
        <a:lstStyle/>
        <a:p>
          <a:pPr rtl="1"/>
          <a:r>
            <a:rPr lang="en-US" b="1" dirty="0" smtClean="0"/>
            <a:t>Security</a:t>
          </a:r>
          <a:endParaRPr lang="he-IL" b="1" dirty="0"/>
        </a:p>
      </dgm:t>
    </dgm:pt>
    <dgm:pt modelId="{934B7FD5-6A8D-4D8B-80BA-46E21C84CE5A}" type="parTrans" cxnId="{A66C1A5B-665C-4B28-A3DB-74B2B0AE8F8B}">
      <dgm:prSet/>
      <dgm:spPr/>
      <dgm:t>
        <a:bodyPr/>
        <a:lstStyle/>
        <a:p>
          <a:pPr rtl="1"/>
          <a:endParaRPr lang="he-IL"/>
        </a:p>
      </dgm:t>
    </dgm:pt>
    <dgm:pt modelId="{81B5C466-A10A-4689-8A1C-4B1894CD6D7D}" type="sibTrans" cxnId="{A66C1A5B-665C-4B28-A3DB-74B2B0AE8F8B}">
      <dgm:prSet/>
      <dgm:spPr/>
      <dgm:t>
        <a:bodyPr/>
        <a:lstStyle/>
        <a:p>
          <a:pPr rtl="1"/>
          <a:endParaRPr lang="he-IL"/>
        </a:p>
      </dgm:t>
    </dgm:pt>
    <dgm:pt modelId="{D0B89492-31DF-4BFD-966F-3928C8F62039}">
      <dgm:prSet phldrT="[טקסט]" custT="1"/>
      <dgm:spPr>
        <a:solidFill>
          <a:srgbClr val="00B050"/>
        </a:solidFill>
      </dgm:spPr>
      <dgm:t>
        <a:bodyPr/>
        <a:lstStyle/>
        <a:p>
          <a:pPr rtl="1"/>
          <a:r>
            <a:rPr lang="en-US" sz="1000" b="1" dirty="0" smtClean="0">
              <a:solidFill>
                <a:schemeClr val="tx1"/>
              </a:solidFill>
            </a:rPr>
            <a:t>Independence</a:t>
          </a:r>
          <a:endParaRPr lang="he-IL" sz="1000" b="1" dirty="0">
            <a:solidFill>
              <a:schemeClr val="tx1"/>
            </a:solidFill>
          </a:endParaRPr>
        </a:p>
      </dgm:t>
    </dgm:pt>
    <dgm:pt modelId="{08CDE67A-E4A4-4ACE-BBF3-AB9C050810B3}" type="parTrans" cxnId="{54E91583-C10A-4481-B396-C2B80A8EF06C}">
      <dgm:prSet/>
      <dgm:spPr/>
      <dgm:t>
        <a:bodyPr/>
        <a:lstStyle/>
        <a:p>
          <a:pPr rtl="1"/>
          <a:endParaRPr lang="he-IL"/>
        </a:p>
      </dgm:t>
    </dgm:pt>
    <dgm:pt modelId="{7CB80F3C-9EFF-4638-BC28-4ABC4CA4BA97}" type="sibTrans" cxnId="{54E91583-C10A-4481-B396-C2B80A8EF06C}">
      <dgm:prSet/>
      <dgm:spPr/>
      <dgm:t>
        <a:bodyPr/>
        <a:lstStyle/>
        <a:p>
          <a:pPr rtl="1"/>
          <a:endParaRPr lang="he-IL"/>
        </a:p>
      </dgm:t>
    </dgm:pt>
    <dgm:pt modelId="{1E6D4935-3428-4877-89DA-02E5F7422B33}">
      <dgm:prSet phldrT="[טקסט]" custT="1"/>
      <dgm:spPr>
        <a:solidFill>
          <a:srgbClr val="00B050"/>
        </a:solidFill>
      </dgm:spPr>
      <dgm:t>
        <a:bodyPr/>
        <a:lstStyle/>
        <a:p>
          <a:pPr rtl="0"/>
          <a:r>
            <a:rPr lang="en-US" sz="1000" b="1" dirty="0" smtClean="0">
              <a:solidFill>
                <a:schemeClr val="tx1"/>
              </a:solidFill>
            </a:rPr>
            <a:t>Freedom of Response</a:t>
          </a:r>
          <a:endParaRPr lang="he-IL" sz="1000" b="1" dirty="0">
            <a:solidFill>
              <a:schemeClr val="tx1"/>
            </a:solidFill>
          </a:endParaRPr>
        </a:p>
      </dgm:t>
    </dgm:pt>
    <dgm:pt modelId="{F1489A2A-81E9-4ECD-8AD3-D6A6DF9AA127}" type="parTrans" cxnId="{E97F6F25-CBD8-4AB1-A1D1-D9B8FE4F3D88}">
      <dgm:prSet/>
      <dgm:spPr/>
      <dgm:t>
        <a:bodyPr/>
        <a:lstStyle/>
        <a:p>
          <a:pPr rtl="1"/>
          <a:endParaRPr lang="he-IL"/>
        </a:p>
      </dgm:t>
    </dgm:pt>
    <dgm:pt modelId="{7D411C2D-590A-420A-ACF7-B5A37BB1A750}" type="sibTrans" cxnId="{E97F6F25-CBD8-4AB1-A1D1-D9B8FE4F3D88}">
      <dgm:prSet/>
      <dgm:spPr/>
      <dgm:t>
        <a:bodyPr/>
        <a:lstStyle/>
        <a:p>
          <a:pPr rtl="1"/>
          <a:endParaRPr lang="he-IL"/>
        </a:p>
      </dgm:t>
    </dgm:pt>
    <dgm:pt modelId="{669740B1-B993-4BB1-A5F3-58A13BA27AD2}">
      <dgm:prSet phldrT="[טקסט]" custT="1"/>
      <dgm:spPr>
        <a:solidFill>
          <a:srgbClr val="00B050"/>
        </a:solidFill>
      </dgm:spPr>
      <dgm:t>
        <a:bodyPr/>
        <a:lstStyle/>
        <a:p>
          <a:pPr rtl="1"/>
          <a:r>
            <a:rPr lang="en-US" sz="1050" b="1" dirty="0" smtClean="0">
              <a:solidFill>
                <a:schemeClr val="tx1"/>
              </a:solidFill>
            </a:rPr>
            <a:t>Safe </a:t>
          </a:r>
          <a:r>
            <a:rPr lang="en-US" sz="1050" b="1" dirty="0" smtClean="0">
              <a:solidFill>
                <a:schemeClr val="tx1"/>
              </a:solidFill>
            </a:rPr>
            <a:t>borders</a:t>
          </a:r>
          <a:endParaRPr lang="he-IL" sz="1050" b="1" dirty="0">
            <a:solidFill>
              <a:schemeClr val="tx1"/>
            </a:solidFill>
          </a:endParaRPr>
        </a:p>
      </dgm:t>
    </dgm:pt>
    <dgm:pt modelId="{6A9117EC-260D-40A3-9E8A-CFB91E9C45C9}" type="parTrans" cxnId="{EC226D7F-7F19-49A4-8E4F-50779F34874F}">
      <dgm:prSet/>
      <dgm:spPr/>
      <dgm:t>
        <a:bodyPr/>
        <a:lstStyle/>
        <a:p>
          <a:pPr rtl="1"/>
          <a:endParaRPr lang="he-IL"/>
        </a:p>
      </dgm:t>
    </dgm:pt>
    <dgm:pt modelId="{3B8B87FC-FDD3-4B3C-A198-F4A7E873B6AD}" type="sibTrans" cxnId="{EC226D7F-7F19-49A4-8E4F-50779F34874F}">
      <dgm:prSet/>
      <dgm:spPr/>
      <dgm:t>
        <a:bodyPr/>
        <a:lstStyle/>
        <a:p>
          <a:pPr rtl="1"/>
          <a:endParaRPr lang="he-IL"/>
        </a:p>
      </dgm:t>
    </dgm:pt>
    <dgm:pt modelId="{258E1133-6D48-4F7E-A60C-702FDCF8714D}">
      <dgm:prSet phldrT="[טקסט]" custT="1"/>
      <dgm:spPr>
        <a:solidFill>
          <a:srgbClr val="00B050"/>
        </a:solidFill>
      </dgm:spPr>
      <dgm:t>
        <a:bodyPr/>
        <a:lstStyle/>
        <a:p>
          <a:pPr rtl="0"/>
          <a:r>
            <a:rPr lang="en-US" sz="1000" b="1" dirty="0" smtClean="0">
              <a:solidFill>
                <a:schemeClr val="tx1"/>
              </a:solidFill>
            </a:rPr>
            <a:t>Deepening relations with Egypt and Jordan</a:t>
          </a:r>
          <a:endParaRPr lang="he-IL" sz="1000" b="1" dirty="0">
            <a:solidFill>
              <a:schemeClr val="tx1"/>
            </a:solidFill>
          </a:endParaRPr>
        </a:p>
      </dgm:t>
    </dgm:pt>
    <dgm:pt modelId="{5653F4F8-8BC1-4CF3-9711-3B9B20D9D117}" type="parTrans" cxnId="{E493CFAF-CF30-4B11-A250-2B9B552945F0}">
      <dgm:prSet/>
      <dgm:spPr/>
      <dgm:t>
        <a:bodyPr/>
        <a:lstStyle/>
        <a:p>
          <a:pPr rtl="1"/>
          <a:endParaRPr lang="he-IL"/>
        </a:p>
      </dgm:t>
    </dgm:pt>
    <dgm:pt modelId="{4336F46E-52E0-45B8-9EEF-5748245B040E}" type="sibTrans" cxnId="{E493CFAF-CF30-4B11-A250-2B9B552945F0}">
      <dgm:prSet/>
      <dgm:spPr/>
      <dgm:t>
        <a:bodyPr/>
        <a:lstStyle/>
        <a:p>
          <a:pPr rtl="1"/>
          <a:endParaRPr lang="he-IL"/>
        </a:p>
      </dgm:t>
    </dgm:pt>
    <dgm:pt modelId="{4A832A46-CB16-4857-892E-DEB617636BF5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1000" b="1" dirty="0" smtClean="0">
              <a:solidFill>
                <a:schemeClr val="tx1"/>
              </a:solidFill>
            </a:rPr>
            <a:t>Multidimensional freedom of action</a:t>
          </a:r>
          <a:endParaRPr lang="he-IL" sz="1000" b="1" dirty="0">
            <a:solidFill>
              <a:schemeClr val="tx1"/>
            </a:solidFill>
          </a:endParaRPr>
        </a:p>
      </dgm:t>
    </dgm:pt>
    <dgm:pt modelId="{7B7BDEF5-1A87-47B1-BA5C-39EF9D1D599A}" type="parTrans" cxnId="{624B3FBC-B4E1-42D4-A4FA-940F0F8662E9}">
      <dgm:prSet/>
      <dgm:spPr/>
      <dgm:t>
        <a:bodyPr/>
        <a:lstStyle/>
        <a:p>
          <a:pPr rtl="1"/>
          <a:endParaRPr lang="he-IL"/>
        </a:p>
      </dgm:t>
    </dgm:pt>
    <dgm:pt modelId="{74BA0212-33DB-4B88-965F-74697486DC9B}" type="sibTrans" cxnId="{624B3FBC-B4E1-42D4-A4FA-940F0F8662E9}">
      <dgm:prSet/>
      <dgm:spPr/>
      <dgm:t>
        <a:bodyPr/>
        <a:lstStyle/>
        <a:p>
          <a:pPr rtl="1"/>
          <a:endParaRPr lang="he-IL"/>
        </a:p>
      </dgm:t>
    </dgm:pt>
    <dgm:pt modelId="{6A4956AD-1BAA-4275-965F-BDB02B510F9C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1000" b="1" dirty="0" smtClean="0">
              <a:solidFill>
                <a:schemeClr val="tx1"/>
              </a:solidFill>
            </a:rPr>
            <a:t>Demilitarized Palestinian State</a:t>
          </a:r>
          <a:endParaRPr lang="he-IL" sz="1000" b="1" dirty="0">
            <a:solidFill>
              <a:schemeClr val="tx1"/>
            </a:solidFill>
          </a:endParaRPr>
        </a:p>
      </dgm:t>
    </dgm:pt>
    <dgm:pt modelId="{1AD71428-37BF-4625-8A5F-8C762BFCF1EC}" type="parTrans" cxnId="{E5D8A4ED-9506-4DE6-B1A0-64728BFFD6FD}">
      <dgm:prSet/>
      <dgm:spPr/>
      <dgm:t>
        <a:bodyPr/>
        <a:lstStyle/>
        <a:p>
          <a:pPr rtl="1"/>
          <a:endParaRPr lang="he-IL"/>
        </a:p>
      </dgm:t>
    </dgm:pt>
    <dgm:pt modelId="{636482B5-F970-4CF4-A1B7-3E80E62D7F52}" type="sibTrans" cxnId="{E5D8A4ED-9506-4DE6-B1A0-64728BFFD6FD}">
      <dgm:prSet/>
      <dgm:spPr/>
      <dgm:t>
        <a:bodyPr/>
        <a:lstStyle/>
        <a:p>
          <a:pPr rtl="1"/>
          <a:endParaRPr lang="he-IL"/>
        </a:p>
      </dgm:t>
    </dgm:pt>
    <dgm:pt modelId="{8F494DD3-8EF2-401E-B880-FBABA3B79979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1000" b="1" dirty="0" smtClean="0">
              <a:solidFill>
                <a:schemeClr val="tx1"/>
              </a:solidFill>
            </a:rPr>
            <a:t>Control of </a:t>
          </a:r>
          <a:r>
            <a:rPr lang="en-US" sz="1000" b="1" dirty="0" smtClean="0">
              <a:solidFill>
                <a:schemeClr val="tx1"/>
              </a:solidFill>
            </a:rPr>
            <a:t>the passageways</a:t>
          </a:r>
          <a:endParaRPr lang="he-IL" sz="1000" b="1" dirty="0">
            <a:solidFill>
              <a:schemeClr val="tx1"/>
            </a:solidFill>
          </a:endParaRPr>
        </a:p>
      </dgm:t>
    </dgm:pt>
    <dgm:pt modelId="{1FF44C26-0EF0-4916-81C9-E02D3C0B3CBF}" type="parTrans" cxnId="{1E84B153-C5D4-46D7-98B5-3A7AA00FD91D}">
      <dgm:prSet/>
      <dgm:spPr/>
      <dgm:t>
        <a:bodyPr/>
        <a:lstStyle/>
        <a:p>
          <a:pPr rtl="1"/>
          <a:endParaRPr lang="he-IL"/>
        </a:p>
      </dgm:t>
    </dgm:pt>
    <dgm:pt modelId="{9E4A6679-77EB-4692-9042-1ED3ADFD6BC8}" type="sibTrans" cxnId="{1E84B153-C5D4-46D7-98B5-3A7AA00FD91D}">
      <dgm:prSet/>
      <dgm:spPr/>
      <dgm:t>
        <a:bodyPr/>
        <a:lstStyle/>
        <a:p>
          <a:pPr rtl="1"/>
          <a:endParaRPr lang="he-IL"/>
        </a:p>
      </dgm:t>
    </dgm:pt>
    <dgm:pt modelId="{8B8FA38C-F059-4ACF-B600-B0CEE88E460B}">
      <dgm:prSet custT="1"/>
      <dgm:spPr>
        <a:solidFill>
          <a:srgbClr val="00B050"/>
        </a:solidFill>
      </dgm:spPr>
      <dgm:t>
        <a:bodyPr/>
        <a:lstStyle/>
        <a:p>
          <a:pPr rtl="1"/>
          <a:r>
            <a:rPr lang="en-US" sz="1050" b="1" dirty="0" smtClean="0">
              <a:solidFill>
                <a:schemeClr val="tx1"/>
              </a:solidFill>
            </a:rPr>
            <a:t>Israeli military supremacy</a:t>
          </a:r>
          <a:endParaRPr lang="he-IL" sz="1050" b="1" dirty="0">
            <a:solidFill>
              <a:schemeClr val="tx1"/>
            </a:solidFill>
          </a:endParaRPr>
        </a:p>
      </dgm:t>
    </dgm:pt>
    <dgm:pt modelId="{552461DA-E01A-4434-A76D-CF2661AF9958}" type="parTrans" cxnId="{D2716AF7-94C3-42D5-8D51-802482569863}">
      <dgm:prSet/>
      <dgm:spPr/>
      <dgm:t>
        <a:bodyPr/>
        <a:lstStyle/>
        <a:p>
          <a:pPr rtl="1"/>
          <a:endParaRPr lang="he-IL"/>
        </a:p>
      </dgm:t>
    </dgm:pt>
    <dgm:pt modelId="{5A8E47C7-71F1-493F-A66C-10D4B05ACCDD}" type="sibTrans" cxnId="{D2716AF7-94C3-42D5-8D51-802482569863}">
      <dgm:prSet/>
      <dgm:spPr/>
      <dgm:t>
        <a:bodyPr/>
        <a:lstStyle/>
        <a:p>
          <a:pPr rtl="1"/>
          <a:endParaRPr lang="he-IL"/>
        </a:p>
      </dgm:t>
    </dgm:pt>
    <dgm:pt modelId="{A74FAB14-D050-4054-B2F0-ED15356610C1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1000" b="1" dirty="0" smtClean="0">
              <a:solidFill>
                <a:schemeClr val="tx1"/>
              </a:solidFill>
            </a:rPr>
            <a:t>Maintaining contact with the </a:t>
          </a:r>
          <a:r>
            <a:rPr lang="en-US" sz="1000" b="1" dirty="0" smtClean="0">
              <a:solidFill>
                <a:schemeClr val="tx1"/>
              </a:solidFill>
            </a:rPr>
            <a:t>US</a:t>
          </a:r>
          <a:endParaRPr lang="he-IL" sz="1000" b="1" dirty="0">
            <a:solidFill>
              <a:schemeClr val="tx1"/>
            </a:solidFill>
          </a:endParaRPr>
        </a:p>
      </dgm:t>
    </dgm:pt>
    <dgm:pt modelId="{8BA2BD59-F5CC-435E-9CEA-DA396A846F55}" type="parTrans" cxnId="{80FE018B-4F8A-44DD-A074-CED07D67A7D2}">
      <dgm:prSet/>
      <dgm:spPr/>
      <dgm:t>
        <a:bodyPr/>
        <a:lstStyle/>
        <a:p>
          <a:pPr rtl="1"/>
          <a:endParaRPr lang="he-IL"/>
        </a:p>
      </dgm:t>
    </dgm:pt>
    <dgm:pt modelId="{43AEDF94-0F8E-410E-93EF-D5564DA1B508}" type="sibTrans" cxnId="{80FE018B-4F8A-44DD-A074-CED07D67A7D2}">
      <dgm:prSet/>
      <dgm:spPr/>
      <dgm:t>
        <a:bodyPr/>
        <a:lstStyle/>
        <a:p>
          <a:pPr rtl="1"/>
          <a:endParaRPr lang="he-IL"/>
        </a:p>
      </dgm:t>
    </dgm:pt>
    <dgm:pt modelId="{53EC47CB-8466-4855-883A-8E40329BBE54}">
      <dgm:prSet custT="1"/>
      <dgm:spPr>
        <a:solidFill>
          <a:srgbClr val="00B050"/>
        </a:solidFill>
      </dgm:spPr>
      <dgm:t>
        <a:bodyPr/>
        <a:lstStyle/>
        <a:p>
          <a:pPr rtl="1"/>
          <a:r>
            <a:rPr lang="en-US" sz="1000" b="1" dirty="0" smtClean="0">
              <a:solidFill>
                <a:schemeClr val="tx1"/>
              </a:solidFill>
            </a:rPr>
            <a:t>Normalizing relations with moderate Arab countries</a:t>
          </a:r>
          <a:endParaRPr lang="he-IL" sz="1000" b="1" dirty="0">
            <a:solidFill>
              <a:schemeClr val="tx1"/>
            </a:solidFill>
          </a:endParaRPr>
        </a:p>
      </dgm:t>
    </dgm:pt>
    <dgm:pt modelId="{86F77D85-518A-47F7-AD01-1C93DAE0D3C6}" type="parTrans" cxnId="{A75C4CE4-8C3E-4688-8618-2080324C8116}">
      <dgm:prSet/>
      <dgm:spPr/>
      <dgm:t>
        <a:bodyPr/>
        <a:lstStyle/>
        <a:p>
          <a:pPr rtl="1"/>
          <a:endParaRPr lang="he-IL"/>
        </a:p>
      </dgm:t>
    </dgm:pt>
    <dgm:pt modelId="{F562FFC8-953A-484D-AB2B-5A67579A5057}" type="sibTrans" cxnId="{A75C4CE4-8C3E-4688-8618-2080324C8116}">
      <dgm:prSet/>
      <dgm:spPr/>
      <dgm:t>
        <a:bodyPr/>
        <a:lstStyle/>
        <a:p>
          <a:pPr rtl="1"/>
          <a:endParaRPr lang="he-IL"/>
        </a:p>
      </dgm:t>
    </dgm:pt>
    <dgm:pt modelId="{2A07A0BA-3C59-4B10-BAE2-16DBBD2DF4E3}" type="pres">
      <dgm:prSet presAssocID="{78AA06F0-752B-4BAF-81DD-33AAF75A24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C45460A-6006-4B2D-8618-4D4492A26D44}" type="pres">
      <dgm:prSet presAssocID="{946FB3F9-175B-48AB-86B4-16144B89F80B}" presName="centerShape" presStyleLbl="node0" presStyleIdx="0" presStyleCnt="1" custScaleX="141387" custScaleY="147814"/>
      <dgm:spPr/>
      <dgm:t>
        <a:bodyPr/>
        <a:lstStyle/>
        <a:p>
          <a:pPr rtl="1"/>
          <a:endParaRPr lang="he-IL"/>
        </a:p>
      </dgm:t>
    </dgm:pt>
    <dgm:pt modelId="{7F2640FA-6FA8-47FE-9725-2CA26ECEA9B1}" type="pres">
      <dgm:prSet presAssocID="{08CDE67A-E4A4-4ACE-BBF3-AB9C050810B3}" presName="Name9" presStyleLbl="parChTrans1D2" presStyleIdx="0" presStyleCnt="10"/>
      <dgm:spPr/>
      <dgm:t>
        <a:bodyPr/>
        <a:lstStyle/>
        <a:p>
          <a:pPr rtl="1"/>
          <a:endParaRPr lang="he-IL"/>
        </a:p>
      </dgm:t>
    </dgm:pt>
    <dgm:pt modelId="{ADFD0716-FAEC-4B88-8604-2E6016A7C42F}" type="pres">
      <dgm:prSet presAssocID="{08CDE67A-E4A4-4ACE-BBF3-AB9C050810B3}" presName="connTx" presStyleLbl="parChTrans1D2" presStyleIdx="0" presStyleCnt="10"/>
      <dgm:spPr/>
      <dgm:t>
        <a:bodyPr/>
        <a:lstStyle/>
        <a:p>
          <a:pPr rtl="1"/>
          <a:endParaRPr lang="he-IL"/>
        </a:p>
      </dgm:t>
    </dgm:pt>
    <dgm:pt modelId="{7DA2484D-A204-4BA4-9E83-0E899C43C916}" type="pres">
      <dgm:prSet presAssocID="{D0B89492-31DF-4BFD-966F-3928C8F62039}" presName="node" presStyleLbl="node1" presStyleIdx="0" presStyleCnt="10" custScaleX="206976" custScaleY="132374" custRadScaleRad="100037" custRadScaleInc="-867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98BF7A-BA0E-4252-8DAC-C10F0344D5AC}" type="pres">
      <dgm:prSet presAssocID="{1FF44C26-0EF0-4916-81C9-E02D3C0B3CBF}" presName="Name9" presStyleLbl="parChTrans1D2" presStyleIdx="1" presStyleCnt="10"/>
      <dgm:spPr/>
      <dgm:t>
        <a:bodyPr/>
        <a:lstStyle/>
        <a:p>
          <a:pPr rtl="1"/>
          <a:endParaRPr lang="he-IL"/>
        </a:p>
      </dgm:t>
    </dgm:pt>
    <dgm:pt modelId="{2D7EF370-0FF6-4DC5-8A7A-CE26BDACFD43}" type="pres">
      <dgm:prSet presAssocID="{1FF44C26-0EF0-4916-81C9-E02D3C0B3CBF}" presName="connTx" presStyleLbl="parChTrans1D2" presStyleIdx="1" presStyleCnt="10"/>
      <dgm:spPr/>
      <dgm:t>
        <a:bodyPr/>
        <a:lstStyle/>
        <a:p>
          <a:pPr rtl="1"/>
          <a:endParaRPr lang="he-IL"/>
        </a:p>
      </dgm:t>
    </dgm:pt>
    <dgm:pt modelId="{33E9408E-116A-400A-8782-03C57FC736EE}" type="pres">
      <dgm:prSet presAssocID="{8F494DD3-8EF2-401E-B880-FBABA3B79979}" presName="node" presStyleLbl="node1" presStyleIdx="1" presStyleCnt="10" custScaleX="181878" custScaleY="132374" custRadScaleRad="107094" custRadScaleInc="2154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D8CFB64-1EA1-4727-8914-0DDF6B44B646}" type="pres">
      <dgm:prSet presAssocID="{8BA2BD59-F5CC-435E-9CEA-DA396A846F55}" presName="Name9" presStyleLbl="parChTrans1D2" presStyleIdx="2" presStyleCnt="10"/>
      <dgm:spPr/>
      <dgm:t>
        <a:bodyPr/>
        <a:lstStyle/>
        <a:p>
          <a:pPr rtl="1"/>
          <a:endParaRPr lang="he-IL"/>
        </a:p>
      </dgm:t>
    </dgm:pt>
    <dgm:pt modelId="{E748E319-9271-47CB-BC4C-60D21EB690C1}" type="pres">
      <dgm:prSet presAssocID="{8BA2BD59-F5CC-435E-9CEA-DA396A846F55}" presName="connTx" presStyleLbl="parChTrans1D2" presStyleIdx="2" presStyleCnt="10"/>
      <dgm:spPr/>
      <dgm:t>
        <a:bodyPr/>
        <a:lstStyle/>
        <a:p>
          <a:pPr rtl="1"/>
          <a:endParaRPr lang="he-IL"/>
        </a:p>
      </dgm:t>
    </dgm:pt>
    <dgm:pt modelId="{311EA1A1-744B-42F1-9646-C1BE27BF9BC4}" type="pres">
      <dgm:prSet presAssocID="{A74FAB14-D050-4054-B2F0-ED15356610C1}" presName="node" presStyleLbl="node1" presStyleIdx="2" presStyleCnt="10" custScaleX="167357" custScaleY="126461" custRadScaleRad="100303" custRadScaleInc="-469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46AA5F-F97A-483F-BB82-BBDE39578545}" type="pres">
      <dgm:prSet presAssocID="{552461DA-E01A-4434-A76D-CF2661AF9958}" presName="Name9" presStyleLbl="parChTrans1D2" presStyleIdx="3" presStyleCnt="10"/>
      <dgm:spPr/>
      <dgm:t>
        <a:bodyPr/>
        <a:lstStyle/>
        <a:p>
          <a:pPr rtl="1"/>
          <a:endParaRPr lang="he-IL"/>
        </a:p>
      </dgm:t>
    </dgm:pt>
    <dgm:pt modelId="{10B0439C-5A87-4035-BBD4-BCB278B98462}" type="pres">
      <dgm:prSet presAssocID="{552461DA-E01A-4434-A76D-CF2661AF9958}" presName="connTx" presStyleLbl="parChTrans1D2" presStyleIdx="3" presStyleCnt="10"/>
      <dgm:spPr/>
      <dgm:t>
        <a:bodyPr/>
        <a:lstStyle/>
        <a:p>
          <a:pPr rtl="1"/>
          <a:endParaRPr lang="he-IL"/>
        </a:p>
      </dgm:t>
    </dgm:pt>
    <dgm:pt modelId="{B6D924D5-01E4-49F5-B2D6-9A97CB2A0ADC}" type="pres">
      <dgm:prSet presAssocID="{8B8FA38C-F059-4ACF-B600-B0CEE88E460B}" presName="node" presStyleLbl="node1" presStyleIdx="3" presStyleCnt="10" custScaleX="159755" custScaleY="135635" custRadScaleRad="99176" custRadScaleInc="-417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DA85A60-DDCC-4930-9F51-3235B91797EE}" type="pres">
      <dgm:prSet presAssocID="{1AD71428-37BF-4625-8A5F-8C762BFCF1EC}" presName="Name9" presStyleLbl="parChTrans1D2" presStyleIdx="4" presStyleCnt="10"/>
      <dgm:spPr/>
      <dgm:t>
        <a:bodyPr/>
        <a:lstStyle/>
        <a:p>
          <a:pPr rtl="1"/>
          <a:endParaRPr lang="he-IL"/>
        </a:p>
      </dgm:t>
    </dgm:pt>
    <dgm:pt modelId="{314411A4-DCC2-4209-8D53-9656173F9243}" type="pres">
      <dgm:prSet presAssocID="{1AD71428-37BF-4625-8A5F-8C762BFCF1EC}" presName="connTx" presStyleLbl="parChTrans1D2" presStyleIdx="4" presStyleCnt="10"/>
      <dgm:spPr/>
      <dgm:t>
        <a:bodyPr/>
        <a:lstStyle/>
        <a:p>
          <a:pPr rtl="1"/>
          <a:endParaRPr lang="he-IL"/>
        </a:p>
      </dgm:t>
    </dgm:pt>
    <dgm:pt modelId="{EAD264D2-BD70-46E6-B1AA-1F6D662224C0}" type="pres">
      <dgm:prSet presAssocID="{6A4956AD-1BAA-4275-965F-BDB02B510F9C}" presName="node" presStyleLbl="node1" presStyleIdx="4" presStyleCnt="10" custScaleX="182644" custScaleY="132374" custRadScaleRad="98433" custRadScaleInc="-166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0625A5-F9F0-4F3E-ADFC-8258274C2598}" type="pres">
      <dgm:prSet presAssocID="{7B7BDEF5-1A87-47B1-BA5C-39EF9D1D599A}" presName="Name9" presStyleLbl="parChTrans1D2" presStyleIdx="5" presStyleCnt="10"/>
      <dgm:spPr/>
      <dgm:t>
        <a:bodyPr/>
        <a:lstStyle/>
        <a:p>
          <a:pPr rtl="1"/>
          <a:endParaRPr lang="he-IL"/>
        </a:p>
      </dgm:t>
    </dgm:pt>
    <dgm:pt modelId="{05BFDA6D-A8C4-4B65-908B-0299C7E3E060}" type="pres">
      <dgm:prSet presAssocID="{7B7BDEF5-1A87-47B1-BA5C-39EF9D1D599A}" presName="connTx" presStyleLbl="parChTrans1D2" presStyleIdx="5" presStyleCnt="10"/>
      <dgm:spPr/>
      <dgm:t>
        <a:bodyPr/>
        <a:lstStyle/>
        <a:p>
          <a:pPr rtl="1"/>
          <a:endParaRPr lang="he-IL"/>
        </a:p>
      </dgm:t>
    </dgm:pt>
    <dgm:pt modelId="{EA7D3B20-450E-4283-A4A1-39E3D9F72539}" type="pres">
      <dgm:prSet presAssocID="{4A832A46-CB16-4857-892E-DEB617636BF5}" presName="node" presStyleLbl="node1" presStyleIdx="5" presStyleCnt="10" custScaleX="162112" custScaleY="13237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87A6BF7-3F27-4DD8-B385-EF07737B6492}" type="pres">
      <dgm:prSet presAssocID="{F1489A2A-81E9-4ECD-8AD3-D6A6DF9AA127}" presName="Name9" presStyleLbl="parChTrans1D2" presStyleIdx="6" presStyleCnt="10"/>
      <dgm:spPr/>
      <dgm:t>
        <a:bodyPr/>
        <a:lstStyle/>
        <a:p>
          <a:pPr rtl="1"/>
          <a:endParaRPr lang="he-IL"/>
        </a:p>
      </dgm:t>
    </dgm:pt>
    <dgm:pt modelId="{C6FF1CC2-AFE0-40A2-B94A-F3CA74BA3A55}" type="pres">
      <dgm:prSet presAssocID="{F1489A2A-81E9-4ECD-8AD3-D6A6DF9AA127}" presName="connTx" presStyleLbl="parChTrans1D2" presStyleIdx="6" presStyleCnt="10"/>
      <dgm:spPr/>
      <dgm:t>
        <a:bodyPr/>
        <a:lstStyle/>
        <a:p>
          <a:pPr rtl="1"/>
          <a:endParaRPr lang="he-IL"/>
        </a:p>
      </dgm:t>
    </dgm:pt>
    <dgm:pt modelId="{0B35C402-AB1F-406B-98FA-F814F8F1E3ED}" type="pres">
      <dgm:prSet presAssocID="{1E6D4935-3428-4877-89DA-02E5F7422B33}" presName="node" presStyleLbl="node1" presStyleIdx="6" presStyleCnt="10" custScaleX="130245" custScaleY="13237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28D710B-C1BD-481A-85B7-1362F1392DAB}" type="pres">
      <dgm:prSet presAssocID="{6A9117EC-260D-40A3-9E8A-CFB91E9C45C9}" presName="Name9" presStyleLbl="parChTrans1D2" presStyleIdx="7" presStyleCnt="10"/>
      <dgm:spPr/>
      <dgm:t>
        <a:bodyPr/>
        <a:lstStyle/>
        <a:p>
          <a:pPr rtl="1"/>
          <a:endParaRPr lang="he-IL"/>
        </a:p>
      </dgm:t>
    </dgm:pt>
    <dgm:pt modelId="{49302827-2425-486F-91E4-D5AC4535C00E}" type="pres">
      <dgm:prSet presAssocID="{6A9117EC-260D-40A3-9E8A-CFB91E9C45C9}" presName="connTx" presStyleLbl="parChTrans1D2" presStyleIdx="7" presStyleCnt="10"/>
      <dgm:spPr/>
      <dgm:t>
        <a:bodyPr/>
        <a:lstStyle/>
        <a:p>
          <a:pPr rtl="1"/>
          <a:endParaRPr lang="he-IL"/>
        </a:p>
      </dgm:t>
    </dgm:pt>
    <dgm:pt modelId="{E2CCED65-DB08-4319-961F-48FF50BB89E5}" type="pres">
      <dgm:prSet presAssocID="{669740B1-B993-4BB1-A5F3-58A13BA27AD2}" presName="node" presStyleLbl="node1" presStyleIdx="7" presStyleCnt="10" custScaleX="147917" custScaleY="132374" custRadScaleRad="104349" custRadScaleInc="81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44E4F43-264B-4A5F-B1A0-CA56B60DCDD0}" type="pres">
      <dgm:prSet presAssocID="{86F77D85-518A-47F7-AD01-1C93DAE0D3C6}" presName="Name9" presStyleLbl="parChTrans1D2" presStyleIdx="8" presStyleCnt="10"/>
      <dgm:spPr/>
      <dgm:t>
        <a:bodyPr/>
        <a:lstStyle/>
        <a:p>
          <a:pPr rtl="1"/>
          <a:endParaRPr lang="he-IL"/>
        </a:p>
      </dgm:t>
    </dgm:pt>
    <dgm:pt modelId="{E3551C18-460E-4BC8-AA49-D02F8FE8CA7E}" type="pres">
      <dgm:prSet presAssocID="{86F77D85-518A-47F7-AD01-1C93DAE0D3C6}" presName="connTx" presStyleLbl="parChTrans1D2" presStyleIdx="8" presStyleCnt="10"/>
      <dgm:spPr/>
      <dgm:t>
        <a:bodyPr/>
        <a:lstStyle/>
        <a:p>
          <a:pPr rtl="1"/>
          <a:endParaRPr lang="he-IL"/>
        </a:p>
      </dgm:t>
    </dgm:pt>
    <dgm:pt modelId="{07BBEA48-B2AC-4F1C-A36A-294B915D9DEF}" type="pres">
      <dgm:prSet presAssocID="{53EC47CB-8466-4855-883A-8E40329BBE54}" presName="node" presStyleLbl="node1" presStyleIdx="8" presStyleCnt="10" custScaleX="208714" custScaleY="13237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3CEBE38-8FAD-44D2-A6A7-64C10A8D2A41}" type="pres">
      <dgm:prSet presAssocID="{5653F4F8-8BC1-4CF3-9711-3B9B20D9D117}" presName="Name9" presStyleLbl="parChTrans1D2" presStyleIdx="9" presStyleCnt="10"/>
      <dgm:spPr/>
      <dgm:t>
        <a:bodyPr/>
        <a:lstStyle/>
        <a:p>
          <a:pPr rtl="1"/>
          <a:endParaRPr lang="he-IL"/>
        </a:p>
      </dgm:t>
    </dgm:pt>
    <dgm:pt modelId="{CDCE0014-8581-4195-826B-F593ECD63D53}" type="pres">
      <dgm:prSet presAssocID="{5653F4F8-8BC1-4CF3-9711-3B9B20D9D117}" presName="connTx" presStyleLbl="parChTrans1D2" presStyleIdx="9" presStyleCnt="10"/>
      <dgm:spPr/>
      <dgm:t>
        <a:bodyPr/>
        <a:lstStyle/>
        <a:p>
          <a:pPr rtl="1"/>
          <a:endParaRPr lang="he-IL"/>
        </a:p>
      </dgm:t>
    </dgm:pt>
    <dgm:pt modelId="{D818DD80-0552-4199-8535-2802DDF374CC}" type="pres">
      <dgm:prSet presAssocID="{258E1133-6D48-4F7E-A60C-702FDCF8714D}" presName="node" presStyleLbl="node1" presStyleIdx="9" presStyleCnt="10" custScaleX="154678" custScaleY="132374" custRadScaleRad="113708" custRadScaleInc="-1097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60A2979-F4F0-4CFE-AA58-1798D65511AD}" type="presOf" srcId="{5653F4F8-8BC1-4CF3-9711-3B9B20D9D117}" destId="{CDCE0014-8581-4195-826B-F593ECD63D53}" srcOrd="1" destOrd="0" presId="urn:microsoft.com/office/officeart/2005/8/layout/radial1"/>
    <dgm:cxn modelId="{5618778D-2D4B-4441-B3B4-1158613F9DF8}" type="presOf" srcId="{7B7BDEF5-1A87-47B1-BA5C-39EF9D1D599A}" destId="{410625A5-F9F0-4F3E-ADFC-8258274C2598}" srcOrd="0" destOrd="0" presId="urn:microsoft.com/office/officeart/2005/8/layout/radial1"/>
    <dgm:cxn modelId="{23962F8E-221B-472D-9DFC-F200DD2AFED4}" type="presOf" srcId="{08CDE67A-E4A4-4ACE-BBF3-AB9C050810B3}" destId="{ADFD0716-FAEC-4B88-8604-2E6016A7C42F}" srcOrd="1" destOrd="0" presId="urn:microsoft.com/office/officeart/2005/8/layout/radial1"/>
    <dgm:cxn modelId="{E493CFAF-CF30-4B11-A250-2B9B552945F0}" srcId="{946FB3F9-175B-48AB-86B4-16144B89F80B}" destId="{258E1133-6D48-4F7E-A60C-702FDCF8714D}" srcOrd="9" destOrd="0" parTransId="{5653F4F8-8BC1-4CF3-9711-3B9B20D9D117}" sibTransId="{4336F46E-52E0-45B8-9EEF-5748245B040E}"/>
    <dgm:cxn modelId="{BFD4FA95-C8E5-4DAB-9054-01B60CEC424F}" type="presOf" srcId="{4A832A46-CB16-4857-892E-DEB617636BF5}" destId="{EA7D3B20-450E-4283-A4A1-39E3D9F72539}" srcOrd="0" destOrd="0" presId="urn:microsoft.com/office/officeart/2005/8/layout/radial1"/>
    <dgm:cxn modelId="{385198DB-2AC5-4AB3-8E7E-5186B538F755}" type="presOf" srcId="{5653F4F8-8BC1-4CF3-9711-3B9B20D9D117}" destId="{43CEBE38-8FAD-44D2-A6A7-64C10A8D2A41}" srcOrd="0" destOrd="0" presId="urn:microsoft.com/office/officeart/2005/8/layout/radial1"/>
    <dgm:cxn modelId="{9E9EFBC4-15C2-46E1-97E2-06E2C3F026AC}" type="presOf" srcId="{A74FAB14-D050-4054-B2F0-ED15356610C1}" destId="{311EA1A1-744B-42F1-9646-C1BE27BF9BC4}" srcOrd="0" destOrd="0" presId="urn:microsoft.com/office/officeart/2005/8/layout/radial1"/>
    <dgm:cxn modelId="{B01DD7F2-F459-43F5-AA69-5F07AE09BBA1}" type="presOf" srcId="{F1489A2A-81E9-4ECD-8AD3-D6A6DF9AA127}" destId="{C6FF1CC2-AFE0-40A2-B94A-F3CA74BA3A55}" srcOrd="1" destOrd="0" presId="urn:microsoft.com/office/officeart/2005/8/layout/radial1"/>
    <dgm:cxn modelId="{7E65C137-AA41-43B1-BB08-82828AA1E706}" type="presOf" srcId="{946FB3F9-175B-48AB-86B4-16144B89F80B}" destId="{1C45460A-6006-4B2D-8618-4D4492A26D44}" srcOrd="0" destOrd="0" presId="urn:microsoft.com/office/officeart/2005/8/layout/radial1"/>
    <dgm:cxn modelId="{D2716AF7-94C3-42D5-8D51-802482569863}" srcId="{946FB3F9-175B-48AB-86B4-16144B89F80B}" destId="{8B8FA38C-F059-4ACF-B600-B0CEE88E460B}" srcOrd="3" destOrd="0" parTransId="{552461DA-E01A-4434-A76D-CF2661AF9958}" sibTransId="{5A8E47C7-71F1-493F-A66C-10D4B05ACCDD}"/>
    <dgm:cxn modelId="{624B3FBC-B4E1-42D4-A4FA-940F0F8662E9}" srcId="{946FB3F9-175B-48AB-86B4-16144B89F80B}" destId="{4A832A46-CB16-4857-892E-DEB617636BF5}" srcOrd="5" destOrd="0" parTransId="{7B7BDEF5-1A87-47B1-BA5C-39EF9D1D599A}" sibTransId="{74BA0212-33DB-4B88-965F-74697486DC9B}"/>
    <dgm:cxn modelId="{54E91583-C10A-4481-B396-C2B80A8EF06C}" srcId="{946FB3F9-175B-48AB-86B4-16144B89F80B}" destId="{D0B89492-31DF-4BFD-966F-3928C8F62039}" srcOrd="0" destOrd="0" parTransId="{08CDE67A-E4A4-4ACE-BBF3-AB9C050810B3}" sibTransId="{7CB80F3C-9EFF-4638-BC28-4ABC4CA4BA97}"/>
    <dgm:cxn modelId="{5788BB68-3901-441A-8C83-73C27F2BEE38}" type="presOf" srcId="{552461DA-E01A-4434-A76D-CF2661AF9958}" destId="{10B0439C-5A87-4035-BBD4-BCB278B98462}" srcOrd="1" destOrd="0" presId="urn:microsoft.com/office/officeart/2005/8/layout/radial1"/>
    <dgm:cxn modelId="{B782559C-DC84-43D8-A2A4-4DFCA5E3CBA6}" type="presOf" srcId="{1FF44C26-0EF0-4916-81C9-E02D3C0B3CBF}" destId="{2D7EF370-0FF6-4DC5-8A7A-CE26BDACFD43}" srcOrd="1" destOrd="0" presId="urn:microsoft.com/office/officeart/2005/8/layout/radial1"/>
    <dgm:cxn modelId="{53000E48-243A-483F-898C-1006EBF26355}" type="presOf" srcId="{7B7BDEF5-1A87-47B1-BA5C-39EF9D1D599A}" destId="{05BFDA6D-A8C4-4B65-908B-0299C7E3E060}" srcOrd="1" destOrd="0" presId="urn:microsoft.com/office/officeart/2005/8/layout/radial1"/>
    <dgm:cxn modelId="{A75C4CE4-8C3E-4688-8618-2080324C8116}" srcId="{946FB3F9-175B-48AB-86B4-16144B89F80B}" destId="{53EC47CB-8466-4855-883A-8E40329BBE54}" srcOrd="8" destOrd="0" parTransId="{86F77D85-518A-47F7-AD01-1C93DAE0D3C6}" sibTransId="{F562FFC8-953A-484D-AB2B-5A67579A5057}"/>
    <dgm:cxn modelId="{28676730-6EEF-4A12-A397-7534CB8721D5}" type="presOf" srcId="{8F494DD3-8EF2-401E-B880-FBABA3B79979}" destId="{33E9408E-116A-400A-8782-03C57FC736EE}" srcOrd="0" destOrd="0" presId="urn:microsoft.com/office/officeart/2005/8/layout/radial1"/>
    <dgm:cxn modelId="{8F0E7635-BE4E-4EB5-8DC1-75BAA619D9B1}" type="presOf" srcId="{552461DA-E01A-4434-A76D-CF2661AF9958}" destId="{4146AA5F-F97A-483F-BB82-BBDE39578545}" srcOrd="0" destOrd="0" presId="urn:microsoft.com/office/officeart/2005/8/layout/radial1"/>
    <dgm:cxn modelId="{E97F6F25-CBD8-4AB1-A1D1-D9B8FE4F3D88}" srcId="{946FB3F9-175B-48AB-86B4-16144B89F80B}" destId="{1E6D4935-3428-4877-89DA-02E5F7422B33}" srcOrd="6" destOrd="0" parTransId="{F1489A2A-81E9-4ECD-8AD3-D6A6DF9AA127}" sibTransId="{7D411C2D-590A-420A-ACF7-B5A37BB1A750}"/>
    <dgm:cxn modelId="{9DE9874E-F10E-40F4-86EF-9B52197815A3}" type="presOf" srcId="{08CDE67A-E4A4-4ACE-BBF3-AB9C050810B3}" destId="{7F2640FA-6FA8-47FE-9725-2CA26ECEA9B1}" srcOrd="0" destOrd="0" presId="urn:microsoft.com/office/officeart/2005/8/layout/radial1"/>
    <dgm:cxn modelId="{F410E4CC-A35F-4B62-81A1-4238777F7BA4}" type="presOf" srcId="{8BA2BD59-F5CC-435E-9CEA-DA396A846F55}" destId="{3D8CFB64-1EA1-4727-8914-0DDF6B44B646}" srcOrd="0" destOrd="0" presId="urn:microsoft.com/office/officeart/2005/8/layout/radial1"/>
    <dgm:cxn modelId="{EC226D7F-7F19-49A4-8E4F-50779F34874F}" srcId="{946FB3F9-175B-48AB-86B4-16144B89F80B}" destId="{669740B1-B993-4BB1-A5F3-58A13BA27AD2}" srcOrd="7" destOrd="0" parTransId="{6A9117EC-260D-40A3-9E8A-CFB91E9C45C9}" sibTransId="{3B8B87FC-FDD3-4B3C-A198-F4A7E873B6AD}"/>
    <dgm:cxn modelId="{47271B59-35C0-46EB-ABD4-18B983D61D56}" type="presOf" srcId="{1AD71428-37BF-4625-8A5F-8C762BFCF1EC}" destId="{7DA85A60-DDCC-4930-9F51-3235B91797EE}" srcOrd="0" destOrd="0" presId="urn:microsoft.com/office/officeart/2005/8/layout/radial1"/>
    <dgm:cxn modelId="{17B0F385-10A3-4BF8-951F-30D5E084A9B0}" type="presOf" srcId="{258E1133-6D48-4F7E-A60C-702FDCF8714D}" destId="{D818DD80-0552-4199-8535-2802DDF374CC}" srcOrd="0" destOrd="0" presId="urn:microsoft.com/office/officeart/2005/8/layout/radial1"/>
    <dgm:cxn modelId="{C268534E-D7AE-40A3-AD58-B2BB0DADB1AE}" type="presOf" srcId="{6A4956AD-1BAA-4275-965F-BDB02B510F9C}" destId="{EAD264D2-BD70-46E6-B1AA-1F6D662224C0}" srcOrd="0" destOrd="0" presId="urn:microsoft.com/office/officeart/2005/8/layout/radial1"/>
    <dgm:cxn modelId="{74956C79-5054-4154-8F9E-20C391507E12}" type="presOf" srcId="{F1489A2A-81E9-4ECD-8AD3-D6A6DF9AA127}" destId="{187A6BF7-3F27-4DD8-B385-EF07737B6492}" srcOrd="0" destOrd="0" presId="urn:microsoft.com/office/officeart/2005/8/layout/radial1"/>
    <dgm:cxn modelId="{EE66CE26-4572-4E9C-98D1-E3A1C35D351B}" type="presOf" srcId="{6A9117EC-260D-40A3-9E8A-CFB91E9C45C9}" destId="{49302827-2425-486F-91E4-D5AC4535C00E}" srcOrd="1" destOrd="0" presId="urn:microsoft.com/office/officeart/2005/8/layout/radial1"/>
    <dgm:cxn modelId="{B50EA549-8432-4FF9-81B7-D2AF4825C79B}" type="presOf" srcId="{8BA2BD59-F5CC-435E-9CEA-DA396A846F55}" destId="{E748E319-9271-47CB-BC4C-60D21EB690C1}" srcOrd="1" destOrd="0" presId="urn:microsoft.com/office/officeart/2005/8/layout/radial1"/>
    <dgm:cxn modelId="{D0B5DB84-FF89-4157-A5CE-21950E3CECE8}" type="presOf" srcId="{6A9117EC-260D-40A3-9E8A-CFB91E9C45C9}" destId="{928D710B-C1BD-481A-85B7-1362F1392DAB}" srcOrd="0" destOrd="0" presId="urn:microsoft.com/office/officeart/2005/8/layout/radial1"/>
    <dgm:cxn modelId="{44AABAE5-0BCC-49E6-9340-26F1084D94A3}" type="presOf" srcId="{D0B89492-31DF-4BFD-966F-3928C8F62039}" destId="{7DA2484D-A204-4BA4-9E83-0E899C43C916}" srcOrd="0" destOrd="0" presId="urn:microsoft.com/office/officeart/2005/8/layout/radial1"/>
    <dgm:cxn modelId="{E5D8A4ED-9506-4DE6-B1A0-64728BFFD6FD}" srcId="{946FB3F9-175B-48AB-86B4-16144B89F80B}" destId="{6A4956AD-1BAA-4275-965F-BDB02B510F9C}" srcOrd="4" destOrd="0" parTransId="{1AD71428-37BF-4625-8A5F-8C762BFCF1EC}" sibTransId="{636482B5-F970-4CF4-A1B7-3E80E62D7F52}"/>
    <dgm:cxn modelId="{F4226805-4EE8-4EF7-A8BB-50026BA534DC}" type="presOf" srcId="{86F77D85-518A-47F7-AD01-1C93DAE0D3C6}" destId="{E3551C18-460E-4BC8-AA49-D02F8FE8CA7E}" srcOrd="1" destOrd="0" presId="urn:microsoft.com/office/officeart/2005/8/layout/radial1"/>
    <dgm:cxn modelId="{1E84B153-C5D4-46D7-98B5-3A7AA00FD91D}" srcId="{946FB3F9-175B-48AB-86B4-16144B89F80B}" destId="{8F494DD3-8EF2-401E-B880-FBABA3B79979}" srcOrd="1" destOrd="0" parTransId="{1FF44C26-0EF0-4916-81C9-E02D3C0B3CBF}" sibTransId="{9E4A6679-77EB-4692-9042-1ED3ADFD6BC8}"/>
    <dgm:cxn modelId="{3E1A7CD1-FCB1-452B-94C0-BE33216DA1A2}" type="presOf" srcId="{78AA06F0-752B-4BAF-81DD-33AAF75A2447}" destId="{2A07A0BA-3C59-4B10-BAE2-16DBBD2DF4E3}" srcOrd="0" destOrd="0" presId="urn:microsoft.com/office/officeart/2005/8/layout/radial1"/>
    <dgm:cxn modelId="{80FE018B-4F8A-44DD-A074-CED07D67A7D2}" srcId="{946FB3F9-175B-48AB-86B4-16144B89F80B}" destId="{A74FAB14-D050-4054-B2F0-ED15356610C1}" srcOrd="2" destOrd="0" parTransId="{8BA2BD59-F5CC-435E-9CEA-DA396A846F55}" sibTransId="{43AEDF94-0F8E-410E-93EF-D5564DA1B508}"/>
    <dgm:cxn modelId="{23F7B7A3-4F56-485B-BCA1-B59439300FBA}" type="presOf" srcId="{669740B1-B993-4BB1-A5F3-58A13BA27AD2}" destId="{E2CCED65-DB08-4319-961F-48FF50BB89E5}" srcOrd="0" destOrd="0" presId="urn:microsoft.com/office/officeart/2005/8/layout/radial1"/>
    <dgm:cxn modelId="{A66C1A5B-665C-4B28-A3DB-74B2B0AE8F8B}" srcId="{78AA06F0-752B-4BAF-81DD-33AAF75A2447}" destId="{946FB3F9-175B-48AB-86B4-16144B89F80B}" srcOrd="0" destOrd="0" parTransId="{934B7FD5-6A8D-4D8B-80BA-46E21C84CE5A}" sibTransId="{81B5C466-A10A-4689-8A1C-4B1894CD6D7D}"/>
    <dgm:cxn modelId="{3C8BE840-1BF5-4653-8E73-091AE073FE81}" type="presOf" srcId="{1AD71428-37BF-4625-8A5F-8C762BFCF1EC}" destId="{314411A4-DCC2-4209-8D53-9656173F9243}" srcOrd="1" destOrd="0" presId="urn:microsoft.com/office/officeart/2005/8/layout/radial1"/>
    <dgm:cxn modelId="{7D8E4A2E-868A-4BD5-B4B2-D8A4454459DB}" type="presOf" srcId="{1FF44C26-0EF0-4916-81C9-E02D3C0B3CBF}" destId="{9F98BF7A-BA0E-4252-8DAC-C10F0344D5AC}" srcOrd="0" destOrd="0" presId="urn:microsoft.com/office/officeart/2005/8/layout/radial1"/>
    <dgm:cxn modelId="{5983250D-22B7-49AE-A22F-3453403DCCFF}" type="presOf" srcId="{86F77D85-518A-47F7-AD01-1C93DAE0D3C6}" destId="{F44E4F43-264B-4A5F-B1A0-CA56B60DCDD0}" srcOrd="0" destOrd="0" presId="urn:microsoft.com/office/officeart/2005/8/layout/radial1"/>
    <dgm:cxn modelId="{AC5FCB23-5A53-4880-8000-86D85FB3A6B2}" type="presOf" srcId="{8B8FA38C-F059-4ACF-B600-B0CEE88E460B}" destId="{B6D924D5-01E4-49F5-B2D6-9A97CB2A0ADC}" srcOrd="0" destOrd="0" presId="urn:microsoft.com/office/officeart/2005/8/layout/radial1"/>
    <dgm:cxn modelId="{463773F7-9A00-40EF-AD68-93685BAE37D6}" type="presOf" srcId="{53EC47CB-8466-4855-883A-8E40329BBE54}" destId="{07BBEA48-B2AC-4F1C-A36A-294B915D9DEF}" srcOrd="0" destOrd="0" presId="urn:microsoft.com/office/officeart/2005/8/layout/radial1"/>
    <dgm:cxn modelId="{7DDC4E04-A5F5-4F3E-803D-C79BC933D79A}" type="presOf" srcId="{1E6D4935-3428-4877-89DA-02E5F7422B33}" destId="{0B35C402-AB1F-406B-98FA-F814F8F1E3ED}" srcOrd="0" destOrd="0" presId="urn:microsoft.com/office/officeart/2005/8/layout/radial1"/>
    <dgm:cxn modelId="{BF702781-F650-4A03-A120-2C6506806B63}" type="presParOf" srcId="{2A07A0BA-3C59-4B10-BAE2-16DBBD2DF4E3}" destId="{1C45460A-6006-4B2D-8618-4D4492A26D44}" srcOrd="0" destOrd="0" presId="urn:microsoft.com/office/officeart/2005/8/layout/radial1"/>
    <dgm:cxn modelId="{FE50FA40-B5E8-4C9C-BF12-5875DB8E301F}" type="presParOf" srcId="{2A07A0BA-3C59-4B10-BAE2-16DBBD2DF4E3}" destId="{7F2640FA-6FA8-47FE-9725-2CA26ECEA9B1}" srcOrd="1" destOrd="0" presId="urn:microsoft.com/office/officeart/2005/8/layout/radial1"/>
    <dgm:cxn modelId="{98C4E2E7-11C7-4497-B836-5F4A0388A617}" type="presParOf" srcId="{7F2640FA-6FA8-47FE-9725-2CA26ECEA9B1}" destId="{ADFD0716-FAEC-4B88-8604-2E6016A7C42F}" srcOrd="0" destOrd="0" presId="urn:microsoft.com/office/officeart/2005/8/layout/radial1"/>
    <dgm:cxn modelId="{1BC31AA3-FA0B-46D4-B445-B8B2D758672A}" type="presParOf" srcId="{2A07A0BA-3C59-4B10-BAE2-16DBBD2DF4E3}" destId="{7DA2484D-A204-4BA4-9E83-0E899C43C916}" srcOrd="2" destOrd="0" presId="urn:microsoft.com/office/officeart/2005/8/layout/radial1"/>
    <dgm:cxn modelId="{AD1F5423-7ED4-44AF-A5A1-33FD47315A34}" type="presParOf" srcId="{2A07A0BA-3C59-4B10-BAE2-16DBBD2DF4E3}" destId="{9F98BF7A-BA0E-4252-8DAC-C10F0344D5AC}" srcOrd="3" destOrd="0" presId="urn:microsoft.com/office/officeart/2005/8/layout/radial1"/>
    <dgm:cxn modelId="{1BB90EDC-43C4-4195-B823-35B71F911048}" type="presParOf" srcId="{9F98BF7A-BA0E-4252-8DAC-C10F0344D5AC}" destId="{2D7EF370-0FF6-4DC5-8A7A-CE26BDACFD43}" srcOrd="0" destOrd="0" presId="urn:microsoft.com/office/officeart/2005/8/layout/radial1"/>
    <dgm:cxn modelId="{9C14CC0C-3969-4BD6-96B2-108FB28F48F9}" type="presParOf" srcId="{2A07A0BA-3C59-4B10-BAE2-16DBBD2DF4E3}" destId="{33E9408E-116A-400A-8782-03C57FC736EE}" srcOrd="4" destOrd="0" presId="urn:microsoft.com/office/officeart/2005/8/layout/radial1"/>
    <dgm:cxn modelId="{1A2E79D4-6733-4B1A-9F25-37F7E30A3511}" type="presParOf" srcId="{2A07A0BA-3C59-4B10-BAE2-16DBBD2DF4E3}" destId="{3D8CFB64-1EA1-4727-8914-0DDF6B44B646}" srcOrd="5" destOrd="0" presId="urn:microsoft.com/office/officeart/2005/8/layout/radial1"/>
    <dgm:cxn modelId="{8A693A4E-CF56-42F4-A44C-EAC66847AFB2}" type="presParOf" srcId="{3D8CFB64-1EA1-4727-8914-0DDF6B44B646}" destId="{E748E319-9271-47CB-BC4C-60D21EB690C1}" srcOrd="0" destOrd="0" presId="urn:microsoft.com/office/officeart/2005/8/layout/radial1"/>
    <dgm:cxn modelId="{C1EC8303-F835-47C6-9BE9-F7D3ABD40486}" type="presParOf" srcId="{2A07A0BA-3C59-4B10-BAE2-16DBBD2DF4E3}" destId="{311EA1A1-744B-42F1-9646-C1BE27BF9BC4}" srcOrd="6" destOrd="0" presId="urn:microsoft.com/office/officeart/2005/8/layout/radial1"/>
    <dgm:cxn modelId="{7CCE9055-410E-48EC-B303-F67DBA89F2CE}" type="presParOf" srcId="{2A07A0BA-3C59-4B10-BAE2-16DBBD2DF4E3}" destId="{4146AA5F-F97A-483F-BB82-BBDE39578545}" srcOrd="7" destOrd="0" presId="urn:microsoft.com/office/officeart/2005/8/layout/radial1"/>
    <dgm:cxn modelId="{7E5CE3E7-AFFB-43D0-AB69-4015F83F5F71}" type="presParOf" srcId="{4146AA5F-F97A-483F-BB82-BBDE39578545}" destId="{10B0439C-5A87-4035-BBD4-BCB278B98462}" srcOrd="0" destOrd="0" presId="urn:microsoft.com/office/officeart/2005/8/layout/radial1"/>
    <dgm:cxn modelId="{08677983-D3C9-4336-9E68-CC27A74D33BF}" type="presParOf" srcId="{2A07A0BA-3C59-4B10-BAE2-16DBBD2DF4E3}" destId="{B6D924D5-01E4-49F5-B2D6-9A97CB2A0ADC}" srcOrd="8" destOrd="0" presId="urn:microsoft.com/office/officeart/2005/8/layout/radial1"/>
    <dgm:cxn modelId="{51119A14-D317-410A-8D5A-9BC60F1D0431}" type="presParOf" srcId="{2A07A0BA-3C59-4B10-BAE2-16DBBD2DF4E3}" destId="{7DA85A60-DDCC-4930-9F51-3235B91797EE}" srcOrd="9" destOrd="0" presId="urn:microsoft.com/office/officeart/2005/8/layout/radial1"/>
    <dgm:cxn modelId="{BC445AB0-215D-40D5-930D-17C5C3C66A4B}" type="presParOf" srcId="{7DA85A60-DDCC-4930-9F51-3235B91797EE}" destId="{314411A4-DCC2-4209-8D53-9656173F9243}" srcOrd="0" destOrd="0" presId="urn:microsoft.com/office/officeart/2005/8/layout/radial1"/>
    <dgm:cxn modelId="{60EBB043-7CD9-4626-9D10-239AA043E97E}" type="presParOf" srcId="{2A07A0BA-3C59-4B10-BAE2-16DBBD2DF4E3}" destId="{EAD264D2-BD70-46E6-B1AA-1F6D662224C0}" srcOrd="10" destOrd="0" presId="urn:microsoft.com/office/officeart/2005/8/layout/radial1"/>
    <dgm:cxn modelId="{9795F841-9CF7-4C29-A05B-D133EEE5F9A9}" type="presParOf" srcId="{2A07A0BA-3C59-4B10-BAE2-16DBBD2DF4E3}" destId="{410625A5-F9F0-4F3E-ADFC-8258274C2598}" srcOrd="11" destOrd="0" presId="urn:microsoft.com/office/officeart/2005/8/layout/radial1"/>
    <dgm:cxn modelId="{BCAA7FDA-8AE4-4C50-B7EB-6800F415C7E5}" type="presParOf" srcId="{410625A5-F9F0-4F3E-ADFC-8258274C2598}" destId="{05BFDA6D-A8C4-4B65-908B-0299C7E3E060}" srcOrd="0" destOrd="0" presId="urn:microsoft.com/office/officeart/2005/8/layout/radial1"/>
    <dgm:cxn modelId="{12722E1A-C845-4D55-A515-86FF4382AE19}" type="presParOf" srcId="{2A07A0BA-3C59-4B10-BAE2-16DBBD2DF4E3}" destId="{EA7D3B20-450E-4283-A4A1-39E3D9F72539}" srcOrd="12" destOrd="0" presId="urn:microsoft.com/office/officeart/2005/8/layout/radial1"/>
    <dgm:cxn modelId="{9AD582CD-3C9E-4815-8057-22380591DFEC}" type="presParOf" srcId="{2A07A0BA-3C59-4B10-BAE2-16DBBD2DF4E3}" destId="{187A6BF7-3F27-4DD8-B385-EF07737B6492}" srcOrd="13" destOrd="0" presId="urn:microsoft.com/office/officeart/2005/8/layout/radial1"/>
    <dgm:cxn modelId="{A6898BC0-7B75-4E62-9516-A8867D2A88C9}" type="presParOf" srcId="{187A6BF7-3F27-4DD8-B385-EF07737B6492}" destId="{C6FF1CC2-AFE0-40A2-B94A-F3CA74BA3A55}" srcOrd="0" destOrd="0" presId="urn:microsoft.com/office/officeart/2005/8/layout/radial1"/>
    <dgm:cxn modelId="{52E6E14F-B160-46C7-B41A-94CF6012054E}" type="presParOf" srcId="{2A07A0BA-3C59-4B10-BAE2-16DBBD2DF4E3}" destId="{0B35C402-AB1F-406B-98FA-F814F8F1E3ED}" srcOrd="14" destOrd="0" presId="urn:microsoft.com/office/officeart/2005/8/layout/radial1"/>
    <dgm:cxn modelId="{27EC248C-CC3C-450E-B5D0-949817A1D748}" type="presParOf" srcId="{2A07A0BA-3C59-4B10-BAE2-16DBBD2DF4E3}" destId="{928D710B-C1BD-481A-85B7-1362F1392DAB}" srcOrd="15" destOrd="0" presId="urn:microsoft.com/office/officeart/2005/8/layout/radial1"/>
    <dgm:cxn modelId="{479DCE0A-B803-4B23-B1F3-F5F41B4E6793}" type="presParOf" srcId="{928D710B-C1BD-481A-85B7-1362F1392DAB}" destId="{49302827-2425-486F-91E4-D5AC4535C00E}" srcOrd="0" destOrd="0" presId="urn:microsoft.com/office/officeart/2005/8/layout/radial1"/>
    <dgm:cxn modelId="{B18E0AA2-921D-4F7E-9B9F-232B03C8B822}" type="presParOf" srcId="{2A07A0BA-3C59-4B10-BAE2-16DBBD2DF4E3}" destId="{E2CCED65-DB08-4319-961F-48FF50BB89E5}" srcOrd="16" destOrd="0" presId="urn:microsoft.com/office/officeart/2005/8/layout/radial1"/>
    <dgm:cxn modelId="{80E476CD-0865-42B1-87BB-15AB7B02949E}" type="presParOf" srcId="{2A07A0BA-3C59-4B10-BAE2-16DBBD2DF4E3}" destId="{F44E4F43-264B-4A5F-B1A0-CA56B60DCDD0}" srcOrd="17" destOrd="0" presId="urn:microsoft.com/office/officeart/2005/8/layout/radial1"/>
    <dgm:cxn modelId="{BED88414-ABEA-4735-B82C-65048FCE3192}" type="presParOf" srcId="{F44E4F43-264B-4A5F-B1A0-CA56B60DCDD0}" destId="{E3551C18-460E-4BC8-AA49-D02F8FE8CA7E}" srcOrd="0" destOrd="0" presId="urn:microsoft.com/office/officeart/2005/8/layout/radial1"/>
    <dgm:cxn modelId="{60A851A7-CCE7-42AC-B0D1-6A51AB4C8F7A}" type="presParOf" srcId="{2A07A0BA-3C59-4B10-BAE2-16DBBD2DF4E3}" destId="{07BBEA48-B2AC-4F1C-A36A-294B915D9DEF}" srcOrd="18" destOrd="0" presId="urn:microsoft.com/office/officeart/2005/8/layout/radial1"/>
    <dgm:cxn modelId="{96A652E4-951F-42B0-AFC9-4E13999E3930}" type="presParOf" srcId="{2A07A0BA-3C59-4B10-BAE2-16DBBD2DF4E3}" destId="{43CEBE38-8FAD-44D2-A6A7-64C10A8D2A41}" srcOrd="19" destOrd="0" presId="urn:microsoft.com/office/officeart/2005/8/layout/radial1"/>
    <dgm:cxn modelId="{1004536D-AA99-4C8D-A66C-CD53EC2EB935}" type="presParOf" srcId="{43CEBE38-8FAD-44D2-A6A7-64C10A8D2A41}" destId="{CDCE0014-8581-4195-826B-F593ECD63D53}" srcOrd="0" destOrd="0" presId="urn:microsoft.com/office/officeart/2005/8/layout/radial1"/>
    <dgm:cxn modelId="{E64C5498-0976-4D6E-AF11-A103A5AECEB0}" type="presParOf" srcId="{2A07A0BA-3C59-4B10-BAE2-16DBBD2DF4E3}" destId="{D818DD80-0552-4199-8535-2802DDF374CC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A06F0-752B-4BAF-81DD-33AAF75A244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46FB3F9-175B-48AB-86B4-16144B89F80B}">
      <dgm:prSet phldrT="[טקסט]"/>
      <dgm:spPr>
        <a:solidFill>
          <a:srgbClr val="FFFF00"/>
        </a:solidFill>
      </dgm:spPr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Jewish </a:t>
          </a:r>
          <a:r>
            <a:rPr lang="en-US" b="1" dirty="0" smtClean="0">
              <a:solidFill>
                <a:schemeClr val="tx1"/>
              </a:solidFill>
            </a:rPr>
            <a:t>State</a:t>
          </a:r>
          <a:endParaRPr lang="he-IL" b="1" dirty="0">
            <a:solidFill>
              <a:schemeClr val="tx1"/>
            </a:solidFill>
          </a:endParaRPr>
        </a:p>
      </dgm:t>
    </dgm:pt>
    <dgm:pt modelId="{934B7FD5-6A8D-4D8B-80BA-46E21C84CE5A}" type="parTrans" cxnId="{A66C1A5B-665C-4B28-A3DB-74B2B0AE8F8B}">
      <dgm:prSet/>
      <dgm:spPr/>
      <dgm:t>
        <a:bodyPr/>
        <a:lstStyle/>
        <a:p>
          <a:pPr rtl="1"/>
          <a:endParaRPr lang="he-IL"/>
        </a:p>
      </dgm:t>
    </dgm:pt>
    <dgm:pt modelId="{81B5C466-A10A-4689-8A1C-4B1894CD6D7D}" type="sibTrans" cxnId="{A66C1A5B-665C-4B28-A3DB-74B2B0AE8F8B}">
      <dgm:prSet/>
      <dgm:spPr/>
      <dgm:t>
        <a:bodyPr/>
        <a:lstStyle/>
        <a:p>
          <a:pPr rtl="1"/>
          <a:endParaRPr lang="he-IL"/>
        </a:p>
      </dgm:t>
    </dgm:pt>
    <dgm:pt modelId="{D0B89492-31DF-4BFD-966F-3928C8F62039}">
      <dgm:prSet phldrT="[טקסט]" custT="1"/>
      <dgm:spPr>
        <a:solidFill>
          <a:srgbClr val="FFC000"/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Jewish majority</a:t>
          </a:r>
          <a:endParaRPr lang="he-IL" sz="1400" b="1" dirty="0">
            <a:solidFill>
              <a:schemeClr val="tx1"/>
            </a:solidFill>
          </a:endParaRPr>
        </a:p>
      </dgm:t>
    </dgm:pt>
    <dgm:pt modelId="{08CDE67A-E4A4-4ACE-BBF3-AB9C050810B3}" type="parTrans" cxnId="{54E91583-C10A-4481-B396-C2B80A8EF06C}">
      <dgm:prSet/>
      <dgm:spPr/>
      <dgm:t>
        <a:bodyPr/>
        <a:lstStyle/>
        <a:p>
          <a:pPr rtl="1"/>
          <a:endParaRPr lang="he-IL"/>
        </a:p>
      </dgm:t>
    </dgm:pt>
    <dgm:pt modelId="{7CB80F3C-9EFF-4638-BC28-4ABC4CA4BA97}" type="sibTrans" cxnId="{54E91583-C10A-4481-B396-C2B80A8EF06C}">
      <dgm:prSet/>
      <dgm:spPr/>
      <dgm:t>
        <a:bodyPr/>
        <a:lstStyle/>
        <a:p>
          <a:pPr rtl="1"/>
          <a:endParaRPr lang="he-IL"/>
        </a:p>
      </dgm:t>
    </dgm:pt>
    <dgm:pt modelId="{1E6D4935-3428-4877-89DA-02E5F7422B33}">
      <dgm:prSet phldrT="[טקסט]" custT="1"/>
      <dgm:spPr>
        <a:solidFill>
          <a:srgbClr val="FFC000"/>
        </a:solidFill>
      </dgm:spPr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Recognition of Israel as the nation-state of the Jewish people</a:t>
          </a:r>
          <a:endParaRPr lang="he-IL" sz="1200" b="1" dirty="0">
            <a:solidFill>
              <a:schemeClr val="tx1"/>
            </a:solidFill>
          </a:endParaRPr>
        </a:p>
      </dgm:t>
    </dgm:pt>
    <dgm:pt modelId="{F1489A2A-81E9-4ECD-8AD3-D6A6DF9AA127}" type="parTrans" cxnId="{E97F6F25-CBD8-4AB1-A1D1-D9B8FE4F3D88}">
      <dgm:prSet/>
      <dgm:spPr/>
      <dgm:t>
        <a:bodyPr/>
        <a:lstStyle/>
        <a:p>
          <a:pPr rtl="1"/>
          <a:endParaRPr lang="he-IL"/>
        </a:p>
      </dgm:t>
    </dgm:pt>
    <dgm:pt modelId="{7D411C2D-590A-420A-ACF7-B5A37BB1A750}" type="sibTrans" cxnId="{E97F6F25-CBD8-4AB1-A1D1-D9B8FE4F3D88}">
      <dgm:prSet/>
      <dgm:spPr/>
      <dgm:t>
        <a:bodyPr/>
        <a:lstStyle/>
        <a:p>
          <a:pPr rtl="1"/>
          <a:endParaRPr lang="he-IL"/>
        </a:p>
      </dgm:t>
    </dgm:pt>
    <dgm:pt modelId="{669740B1-B993-4BB1-A5F3-58A13BA27AD2}">
      <dgm:prSet phldrT="[טקסט]" custT="1"/>
      <dgm:spPr>
        <a:solidFill>
          <a:srgbClr val="FFC000"/>
        </a:solidFill>
      </dgm:spPr>
      <dgm:t>
        <a:bodyPr/>
        <a:lstStyle/>
        <a:p>
          <a:pPr algn="ctr" rtl="0"/>
          <a:r>
            <a:rPr lang="en-US" sz="1400" b="1" dirty="0" smtClean="0">
              <a:solidFill>
                <a:schemeClr val="tx1"/>
              </a:solidFill>
            </a:rPr>
            <a:t>Law of Return</a:t>
          </a:r>
        </a:p>
        <a:p>
          <a:pPr algn="ctr" rtl="0"/>
          <a:r>
            <a:rPr lang="en-US" sz="1400" b="1" dirty="0" smtClean="0">
              <a:solidFill>
                <a:schemeClr val="tx1"/>
              </a:solidFill>
            </a:rPr>
            <a:t>Diaspora Jewry</a:t>
          </a:r>
          <a:endParaRPr lang="he-IL" sz="1400" b="1" dirty="0">
            <a:solidFill>
              <a:schemeClr val="tx1"/>
            </a:solidFill>
          </a:endParaRPr>
        </a:p>
      </dgm:t>
    </dgm:pt>
    <dgm:pt modelId="{6A9117EC-260D-40A3-9E8A-CFB91E9C45C9}" type="parTrans" cxnId="{EC226D7F-7F19-49A4-8E4F-50779F34874F}">
      <dgm:prSet/>
      <dgm:spPr/>
      <dgm:t>
        <a:bodyPr/>
        <a:lstStyle/>
        <a:p>
          <a:pPr rtl="1"/>
          <a:endParaRPr lang="he-IL"/>
        </a:p>
      </dgm:t>
    </dgm:pt>
    <dgm:pt modelId="{3B8B87FC-FDD3-4B3C-A198-F4A7E873B6AD}" type="sibTrans" cxnId="{EC226D7F-7F19-49A4-8E4F-50779F34874F}">
      <dgm:prSet/>
      <dgm:spPr/>
      <dgm:t>
        <a:bodyPr/>
        <a:lstStyle/>
        <a:p>
          <a:pPr rtl="1"/>
          <a:endParaRPr lang="he-IL"/>
        </a:p>
      </dgm:t>
    </dgm:pt>
    <dgm:pt modelId="{258E1133-6D48-4F7E-A60C-702FDCF8714D}">
      <dgm:prSet phldrT="[טקסט]" custT="1"/>
      <dgm:spPr>
        <a:solidFill>
          <a:srgbClr val="FFC000"/>
        </a:solidFill>
      </dgm:spPr>
      <dgm:t>
        <a:bodyPr/>
        <a:lstStyle/>
        <a:p>
          <a:pPr rtl="1"/>
          <a:r>
            <a:rPr lang="en-US" sz="1400" b="1" dirty="0" smtClean="0">
              <a:solidFill>
                <a:schemeClr val="tx1"/>
              </a:solidFill>
            </a:rPr>
            <a:t>Historical affinity</a:t>
          </a:r>
        </a:p>
        <a:p>
          <a:r>
            <a:rPr lang="en-US" sz="1400" b="1" dirty="0" smtClean="0">
              <a:solidFill>
                <a:schemeClr val="tx1"/>
              </a:solidFill>
            </a:rPr>
            <a:t>Heritage Sites</a:t>
          </a:r>
          <a:endParaRPr lang="he-IL" sz="1400" b="1" dirty="0">
            <a:solidFill>
              <a:schemeClr val="tx1"/>
            </a:solidFill>
          </a:endParaRPr>
        </a:p>
      </dgm:t>
    </dgm:pt>
    <dgm:pt modelId="{5653F4F8-8BC1-4CF3-9711-3B9B20D9D117}" type="parTrans" cxnId="{E493CFAF-CF30-4B11-A250-2B9B552945F0}">
      <dgm:prSet/>
      <dgm:spPr/>
      <dgm:t>
        <a:bodyPr/>
        <a:lstStyle/>
        <a:p>
          <a:pPr rtl="1"/>
          <a:endParaRPr lang="he-IL"/>
        </a:p>
      </dgm:t>
    </dgm:pt>
    <dgm:pt modelId="{4336F46E-52E0-45B8-9EEF-5748245B040E}" type="sibTrans" cxnId="{E493CFAF-CF30-4B11-A250-2B9B552945F0}">
      <dgm:prSet/>
      <dgm:spPr/>
      <dgm:t>
        <a:bodyPr/>
        <a:lstStyle/>
        <a:p>
          <a:pPr rtl="1"/>
          <a:endParaRPr lang="he-IL"/>
        </a:p>
      </dgm:t>
    </dgm:pt>
    <dgm:pt modelId="{A74FAB14-D050-4054-B2F0-ED15356610C1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400" b="1" i="0" dirty="0" smtClean="0">
              <a:solidFill>
                <a:schemeClr val="tx1"/>
              </a:solidFill>
            </a:rPr>
            <a:t>Non-waiver of </a:t>
          </a:r>
          <a:r>
            <a:rPr lang="en-US" sz="1400" b="1" i="0" dirty="0" smtClean="0">
              <a:solidFill>
                <a:schemeClr val="tx1"/>
              </a:solidFill>
            </a:rPr>
            <a:t>the Temple Mount</a:t>
          </a:r>
          <a:endParaRPr lang="he-IL" sz="1400" b="1" dirty="0">
            <a:solidFill>
              <a:schemeClr val="tx1"/>
            </a:solidFill>
          </a:endParaRPr>
        </a:p>
      </dgm:t>
    </dgm:pt>
    <dgm:pt modelId="{43AEDF94-0F8E-410E-93EF-D5564DA1B508}" type="sibTrans" cxnId="{80FE018B-4F8A-44DD-A074-CED07D67A7D2}">
      <dgm:prSet/>
      <dgm:spPr/>
      <dgm:t>
        <a:bodyPr/>
        <a:lstStyle/>
        <a:p>
          <a:pPr rtl="1"/>
          <a:endParaRPr lang="he-IL"/>
        </a:p>
      </dgm:t>
    </dgm:pt>
    <dgm:pt modelId="{8BA2BD59-F5CC-435E-9CEA-DA396A846F55}" type="parTrans" cxnId="{80FE018B-4F8A-44DD-A074-CED07D67A7D2}">
      <dgm:prSet/>
      <dgm:spPr/>
      <dgm:t>
        <a:bodyPr/>
        <a:lstStyle/>
        <a:p>
          <a:pPr rtl="1"/>
          <a:endParaRPr lang="he-IL"/>
        </a:p>
      </dgm:t>
    </dgm:pt>
    <dgm:pt modelId="{2A07A0BA-3C59-4B10-BAE2-16DBBD2DF4E3}" type="pres">
      <dgm:prSet presAssocID="{78AA06F0-752B-4BAF-81DD-33AAF75A24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C45460A-6006-4B2D-8618-4D4492A26D44}" type="pres">
      <dgm:prSet presAssocID="{946FB3F9-175B-48AB-86B4-16144B89F80B}" presName="centerShape" presStyleLbl="node0" presStyleIdx="0" presStyleCnt="1" custScaleX="141387" custScaleY="147814"/>
      <dgm:spPr/>
      <dgm:t>
        <a:bodyPr/>
        <a:lstStyle/>
        <a:p>
          <a:pPr rtl="1"/>
          <a:endParaRPr lang="he-IL"/>
        </a:p>
      </dgm:t>
    </dgm:pt>
    <dgm:pt modelId="{7F2640FA-6FA8-47FE-9725-2CA26ECEA9B1}" type="pres">
      <dgm:prSet presAssocID="{08CDE67A-E4A4-4ACE-BBF3-AB9C050810B3}" presName="Name9" presStyleLbl="parChTrans1D2" presStyleIdx="0" presStyleCnt="5"/>
      <dgm:spPr/>
      <dgm:t>
        <a:bodyPr/>
        <a:lstStyle/>
        <a:p>
          <a:pPr rtl="1"/>
          <a:endParaRPr lang="he-IL"/>
        </a:p>
      </dgm:t>
    </dgm:pt>
    <dgm:pt modelId="{ADFD0716-FAEC-4B88-8604-2E6016A7C42F}" type="pres">
      <dgm:prSet presAssocID="{08CDE67A-E4A4-4ACE-BBF3-AB9C050810B3}" presName="connTx" presStyleLbl="parChTrans1D2" presStyleIdx="0" presStyleCnt="5"/>
      <dgm:spPr/>
      <dgm:t>
        <a:bodyPr/>
        <a:lstStyle/>
        <a:p>
          <a:pPr rtl="1"/>
          <a:endParaRPr lang="he-IL"/>
        </a:p>
      </dgm:t>
    </dgm:pt>
    <dgm:pt modelId="{7DA2484D-A204-4BA4-9E83-0E899C43C916}" type="pres">
      <dgm:prSet presAssocID="{D0B89492-31DF-4BFD-966F-3928C8F62039}" presName="node" presStyleLbl="node1" presStyleIdx="0" presStyleCnt="5" custRadScaleRad="10166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D8CFB64-1EA1-4727-8914-0DDF6B44B646}" type="pres">
      <dgm:prSet presAssocID="{8BA2BD59-F5CC-435E-9CEA-DA396A846F55}" presName="Name9" presStyleLbl="parChTrans1D2" presStyleIdx="1" presStyleCnt="5"/>
      <dgm:spPr/>
      <dgm:t>
        <a:bodyPr/>
        <a:lstStyle/>
        <a:p>
          <a:pPr rtl="1"/>
          <a:endParaRPr lang="he-IL"/>
        </a:p>
      </dgm:t>
    </dgm:pt>
    <dgm:pt modelId="{E748E319-9271-47CB-BC4C-60D21EB690C1}" type="pres">
      <dgm:prSet presAssocID="{8BA2BD59-F5CC-435E-9CEA-DA396A846F55}" presName="connTx" presStyleLbl="parChTrans1D2" presStyleIdx="1" presStyleCnt="5"/>
      <dgm:spPr/>
      <dgm:t>
        <a:bodyPr/>
        <a:lstStyle/>
        <a:p>
          <a:pPr rtl="1"/>
          <a:endParaRPr lang="he-IL"/>
        </a:p>
      </dgm:t>
    </dgm:pt>
    <dgm:pt modelId="{311EA1A1-744B-42F1-9646-C1BE27BF9BC4}" type="pres">
      <dgm:prSet presAssocID="{A74FAB14-D050-4054-B2F0-ED15356610C1}" presName="node" presStyleLbl="node1" presStyleIdx="1" presStyleCnt="5" custScaleX="157741" custRadScaleRad="122102" custRadScaleInc="193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87A6BF7-3F27-4DD8-B385-EF07737B6492}" type="pres">
      <dgm:prSet presAssocID="{F1489A2A-81E9-4ECD-8AD3-D6A6DF9AA127}" presName="Name9" presStyleLbl="parChTrans1D2" presStyleIdx="2" presStyleCnt="5"/>
      <dgm:spPr/>
      <dgm:t>
        <a:bodyPr/>
        <a:lstStyle/>
        <a:p>
          <a:pPr rtl="1"/>
          <a:endParaRPr lang="he-IL"/>
        </a:p>
      </dgm:t>
    </dgm:pt>
    <dgm:pt modelId="{C6FF1CC2-AFE0-40A2-B94A-F3CA74BA3A55}" type="pres">
      <dgm:prSet presAssocID="{F1489A2A-81E9-4ECD-8AD3-D6A6DF9AA127}" presName="connTx" presStyleLbl="parChTrans1D2" presStyleIdx="2" presStyleCnt="5"/>
      <dgm:spPr/>
      <dgm:t>
        <a:bodyPr/>
        <a:lstStyle/>
        <a:p>
          <a:pPr rtl="1"/>
          <a:endParaRPr lang="he-IL"/>
        </a:p>
      </dgm:t>
    </dgm:pt>
    <dgm:pt modelId="{0B35C402-AB1F-406B-98FA-F814F8F1E3ED}" type="pres">
      <dgm:prSet presAssocID="{1E6D4935-3428-4877-89DA-02E5F7422B33}" presName="node" presStyleLbl="node1" presStyleIdx="2" presStyleCnt="5" custScaleX="179838" custScaleY="91340" custRadScaleRad="109205" custRadScaleInc="-3020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28D710B-C1BD-481A-85B7-1362F1392DAB}" type="pres">
      <dgm:prSet presAssocID="{6A9117EC-260D-40A3-9E8A-CFB91E9C45C9}" presName="Name9" presStyleLbl="parChTrans1D2" presStyleIdx="3" presStyleCnt="5"/>
      <dgm:spPr/>
      <dgm:t>
        <a:bodyPr/>
        <a:lstStyle/>
        <a:p>
          <a:pPr rtl="1"/>
          <a:endParaRPr lang="he-IL"/>
        </a:p>
      </dgm:t>
    </dgm:pt>
    <dgm:pt modelId="{49302827-2425-486F-91E4-D5AC4535C00E}" type="pres">
      <dgm:prSet presAssocID="{6A9117EC-260D-40A3-9E8A-CFB91E9C45C9}" presName="connTx" presStyleLbl="parChTrans1D2" presStyleIdx="3" presStyleCnt="5"/>
      <dgm:spPr/>
      <dgm:t>
        <a:bodyPr/>
        <a:lstStyle/>
        <a:p>
          <a:pPr rtl="1"/>
          <a:endParaRPr lang="he-IL"/>
        </a:p>
      </dgm:t>
    </dgm:pt>
    <dgm:pt modelId="{E2CCED65-DB08-4319-961F-48FF50BB89E5}" type="pres">
      <dgm:prSet presAssocID="{669740B1-B993-4BB1-A5F3-58A13BA27AD2}" presName="node" presStyleLbl="node1" presStyleIdx="3" presStyleCnt="5" custScaleX="136314" custRadScaleRad="108769" custRadScaleInc="2277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3CEBE38-8FAD-44D2-A6A7-64C10A8D2A41}" type="pres">
      <dgm:prSet presAssocID="{5653F4F8-8BC1-4CF3-9711-3B9B20D9D117}" presName="Name9" presStyleLbl="parChTrans1D2" presStyleIdx="4" presStyleCnt="5"/>
      <dgm:spPr/>
      <dgm:t>
        <a:bodyPr/>
        <a:lstStyle/>
        <a:p>
          <a:pPr rtl="1"/>
          <a:endParaRPr lang="he-IL"/>
        </a:p>
      </dgm:t>
    </dgm:pt>
    <dgm:pt modelId="{CDCE0014-8581-4195-826B-F593ECD63D53}" type="pres">
      <dgm:prSet presAssocID="{5653F4F8-8BC1-4CF3-9711-3B9B20D9D117}" presName="connTx" presStyleLbl="parChTrans1D2" presStyleIdx="4" presStyleCnt="5"/>
      <dgm:spPr/>
      <dgm:t>
        <a:bodyPr/>
        <a:lstStyle/>
        <a:p>
          <a:pPr rtl="1"/>
          <a:endParaRPr lang="he-IL"/>
        </a:p>
      </dgm:t>
    </dgm:pt>
    <dgm:pt modelId="{D818DD80-0552-4199-8535-2802DDF374CC}" type="pres">
      <dgm:prSet presAssocID="{258E1133-6D48-4F7E-A60C-702FDCF8714D}" presName="node" presStyleLbl="node1" presStyleIdx="4" presStyleCnt="5" custScaleX="125618" custScaleY="119826" custRadScaleRad="114420" custRadScaleInc="1528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9DE9874E-F10E-40F4-86EF-9B52197815A3}" type="presOf" srcId="{08CDE67A-E4A4-4ACE-BBF3-AB9C050810B3}" destId="{7F2640FA-6FA8-47FE-9725-2CA26ECEA9B1}" srcOrd="0" destOrd="0" presId="urn:microsoft.com/office/officeart/2005/8/layout/radial1"/>
    <dgm:cxn modelId="{80FE018B-4F8A-44DD-A074-CED07D67A7D2}" srcId="{946FB3F9-175B-48AB-86B4-16144B89F80B}" destId="{A74FAB14-D050-4054-B2F0-ED15356610C1}" srcOrd="1" destOrd="0" parTransId="{8BA2BD59-F5CC-435E-9CEA-DA396A846F55}" sibTransId="{43AEDF94-0F8E-410E-93EF-D5564DA1B508}"/>
    <dgm:cxn modelId="{D0B5DB84-FF89-4157-A5CE-21950E3CECE8}" type="presOf" srcId="{6A9117EC-260D-40A3-9E8A-CFB91E9C45C9}" destId="{928D710B-C1BD-481A-85B7-1362F1392DAB}" srcOrd="0" destOrd="0" presId="urn:microsoft.com/office/officeart/2005/8/layout/radial1"/>
    <dgm:cxn modelId="{74956C79-5054-4154-8F9E-20C391507E12}" type="presOf" srcId="{F1489A2A-81E9-4ECD-8AD3-D6A6DF9AA127}" destId="{187A6BF7-3F27-4DD8-B385-EF07737B6492}" srcOrd="0" destOrd="0" presId="urn:microsoft.com/office/officeart/2005/8/layout/radial1"/>
    <dgm:cxn modelId="{A66C1A5B-665C-4B28-A3DB-74B2B0AE8F8B}" srcId="{78AA06F0-752B-4BAF-81DD-33AAF75A2447}" destId="{946FB3F9-175B-48AB-86B4-16144B89F80B}" srcOrd="0" destOrd="0" parTransId="{934B7FD5-6A8D-4D8B-80BA-46E21C84CE5A}" sibTransId="{81B5C466-A10A-4689-8A1C-4B1894CD6D7D}"/>
    <dgm:cxn modelId="{54E91583-C10A-4481-B396-C2B80A8EF06C}" srcId="{946FB3F9-175B-48AB-86B4-16144B89F80B}" destId="{D0B89492-31DF-4BFD-966F-3928C8F62039}" srcOrd="0" destOrd="0" parTransId="{08CDE67A-E4A4-4ACE-BBF3-AB9C050810B3}" sibTransId="{7CB80F3C-9EFF-4638-BC28-4ABC4CA4BA97}"/>
    <dgm:cxn modelId="{EC226D7F-7F19-49A4-8E4F-50779F34874F}" srcId="{946FB3F9-175B-48AB-86B4-16144B89F80B}" destId="{669740B1-B993-4BB1-A5F3-58A13BA27AD2}" srcOrd="3" destOrd="0" parTransId="{6A9117EC-260D-40A3-9E8A-CFB91E9C45C9}" sibTransId="{3B8B87FC-FDD3-4B3C-A198-F4A7E873B6AD}"/>
    <dgm:cxn modelId="{385198DB-2AC5-4AB3-8E7E-5186B538F755}" type="presOf" srcId="{5653F4F8-8BC1-4CF3-9711-3B9B20D9D117}" destId="{43CEBE38-8FAD-44D2-A6A7-64C10A8D2A41}" srcOrd="0" destOrd="0" presId="urn:microsoft.com/office/officeart/2005/8/layout/radial1"/>
    <dgm:cxn modelId="{E97F6F25-CBD8-4AB1-A1D1-D9B8FE4F3D88}" srcId="{946FB3F9-175B-48AB-86B4-16144B89F80B}" destId="{1E6D4935-3428-4877-89DA-02E5F7422B33}" srcOrd="2" destOrd="0" parTransId="{F1489A2A-81E9-4ECD-8AD3-D6A6DF9AA127}" sibTransId="{7D411C2D-590A-420A-ACF7-B5A37BB1A750}"/>
    <dgm:cxn modelId="{9E9EFBC4-15C2-46E1-97E2-06E2C3F026AC}" type="presOf" srcId="{A74FAB14-D050-4054-B2F0-ED15356610C1}" destId="{311EA1A1-744B-42F1-9646-C1BE27BF9BC4}" srcOrd="0" destOrd="0" presId="urn:microsoft.com/office/officeart/2005/8/layout/radial1"/>
    <dgm:cxn modelId="{F410E4CC-A35F-4B62-81A1-4238777F7BA4}" type="presOf" srcId="{8BA2BD59-F5CC-435E-9CEA-DA396A846F55}" destId="{3D8CFB64-1EA1-4727-8914-0DDF6B44B646}" srcOrd="0" destOrd="0" presId="urn:microsoft.com/office/officeart/2005/8/layout/radial1"/>
    <dgm:cxn modelId="{7E65C137-AA41-43B1-BB08-82828AA1E706}" type="presOf" srcId="{946FB3F9-175B-48AB-86B4-16144B89F80B}" destId="{1C45460A-6006-4B2D-8618-4D4492A26D44}" srcOrd="0" destOrd="0" presId="urn:microsoft.com/office/officeart/2005/8/layout/radial1"/>
    <dgm:cxn modelId="{EE66CE26-4572-4E9C-98D1-E3A1C35D351B}" type="presOf" srcId="{6A9117EC-260D-40A3-9E8A-CFB91E9C45C9}" destId="{49302827-2425-486F-91E4-D5AC4535C00E}" srcOrd="1" destOrd="0" presId="urn:microsoft.com/office/officeart/2005/8/layout/radial1"/>
    <dgm:cxn modelId="{23962F8E-221B-472D-9DFC-F200DD2AFED4}" type="presOf" srcId="{08CDE67A-E4A4-4ACE-BBF3-AB9C050810B3}" destId="{ADFD0716-FAEC-4B88-8604-2E6016A7C42F}" srcOrd="1" destOrd="0" presId="urn:microsoft.com/office/officeart/2005/8/layout/radial1"/>
    <dgm:cxn modelId="{B01DD7F2-F459-43F5-AA69-5F07AE09BBA1}" type="presOf" srcId="{F1489A2A-81E9-4ECD-8AD3-D6A6DF9AA127}" destId="{C6FF1CC2-AFE0-40A2-B94A-F3CA74BA3A55}" srcOrd="1" destOrd="0" presId="urn:microsoft.com/office/officeart/2005/8/layout/radial1"/>
    <dgm:cxn modelId="{B50EA549-8432-4FF9-81B7-D2AF4825C79B}" type="presOf" srcId="{8BA2BD59-F5CC-435E-9CEA-DA396A846F55}" destId="{E748E319-9271-47CB-BC4C-60D21EB690C1}" srcOrd="1" destOrd="0" presId="urn:microsoft.com/office/officeart/2005/8/layout/radial1"/>
    <dgm:cxn modelId="{7DDC4E04-A5F5-4F3E-803D-C79BC933D79A}" type="presOf" srcId="{1E6D4935-3428-4877-89DA-02E5F7422B33}" destId="{0B35C402-AB1F-406B-98FA-F814F8F1E3ED}" srcOrd="0" destOrd="0" presId="urn:microsoft.com/office/officeart/2005/8/layout/radial1"/>
    <dgm:cxn modelId="{E493CFAF-CF30-4B11-A250-2B9B552945F0}" srcId="{946FB3F9-175B-48AB-86B4-16144B89F80B}" destId="{258E1133-6D48-4F7E-A60C-702FDCF8714D}" srcOrd="4" destOrd="0" parTransId="{5653F4F8-8BC1-4CF3-9711-3B9B20D9D117}" sibTransId="{4336F46E-52E0-45B8-9EEF-5748245B040E}"/>
    <dgm:cxn modelId="{23F7B7A3-4F56-485B-BCA1-B59439300FBA}" type="presOf" srcId="{669740B1-B993-4BB1-A5F3-58A13BA27AD2}" destId="{E2CCED65-DB08-4319-961F-48FF50BB89E5}" srcOrd="0" destOrd="0" presId="urn:microsoft.com/office/officeart/2005/8/layout/radial1"/>
    <dgm:cxn modelId="{44AABAE5-0BCC-49E6-9340-26F1084D94A3}" type="presOf" srcId="{D0B89492-31DF-4BFD-966F-3928C8F62039}" destId="{7DA2484D-A204-4BA4-9E83-0E899C43C916}" srcOrd="0" destOrd="0" presId="urn:microsoft.com/office/officeart/2005/8/layout/radial1"/>
    <dgm:cxn modelId="{660A2979-F4F0-4CFE-AA58-1798D65511AD}" type="presOf" srcId="{5653F4F8-8BC1-4CF3-9711-3B9B20D9D117}" destId="{CDCE0014-8581-4195-826B-F593ECD63D53}" srcOrd="1" destOrd="0" presId="urn:microsoft.com/office/officeart/2005/8/layout/radial1"/>
    <dgm:cxn modelId="{17B0F385-10A3-4BF8-951F-30D5E084A9B0}" type="presOf" srcId="{258E1133-6D48-4F7E-A60C-702FDCF8714D}" destId="{D818DD80-0552-4199-8535-2802DDF374CC}" srcOrd="0" destOrd="0" presId="urn:microsoft.com/office/officeart/2005/8/layout/radial1"/>
    <dgm:cxn modelId="{3E1A7CD1-FCB1-452B-94C0-BE33216DA1A2}" type="presOf" srcId="{78AA06F0-752B-4BAF-81DD-33AAF75A2447}" destId="{2A07A0BA-3C59-4B10-BAE2-16DBBD2DF4E3}" srcOrd="0" destOrd="0" presId="urn:microsoft.com/office/officeart/2005/8/layout/radial1"/>
    <dgm:cxn modelId="{BF702781-F650-4A03-A120-2C6506806B63}" type="presParOf" srcId="{2A07A0BA-3C59-4B10-BAE2-16DBBD2DF4E3}" destId="{1C45460A-6006-4B2D-8618-4D4492A26D44}" srcOrd="0" destOrd="0" presId="urn:microsoft.com/office/officeart/2005/8/layout/radial1"/>
    <dgm:cxn modelId="{FE50FA40-B5E8-4C9C-BF12-5875DB8E301F}" type="presParOf" srcId="{2A07A0BA-3C59-4B10-BAE2-16DBBD2DF4E3}" destId="{7F2640FA-6FA8-47FE-9725-2CA26ECEA9B1}" srcOrd="1" destOrd="0" presId="urn:microsoft.com/office/officeart/2005/8/layout/radial1"/>
    <dgm:cxn modelId="{98C4E2E7-11C7-4497-B836-5F4A0388A617}" type="presParOf" srcId="{7F2640FA-6FA8-47FE-9725-2CA26ECEA9B1}" destId="{ADFD0716-FAEC-4B88-8604-2E6016A7C42F}" srcOrd="0" destOrd="0" presId="urn:microsoft.com/office/officeart/2005/8/layout/radial1"/>
    <dgm:cxn modelId="{1BC31AA3-FA0B-46D4-B445-B8B2D758672A}" type="presParOf" srcId="{2A07A0BA-3C59-4B10-BAE2-16DBBD2DF4E3}" destId="{7DA2484D-A204-4BA4-9E83-0E899C43C916}" srcOrd="2" destOrd="0" presId="urn:microsoft.com/office/officeart/2005/8/layout/radial1"/>
    <dgm:cxn modelId="{1A2E79D4-6733-4B1A-9F25-37F7E30A3511}" type="presParOf" srcId="{2A07A0BA-3C59-4B10-BAE2-16DBBD2DF4E3}" destId="{3D8CFB64-1EA1-4727-8914-0DDF6B44B646}" srcOrd="3" destOrd="0" presId="urn:microsoft.com/office/officeart/2005/8/layout/radial1"/>
    <dgm:cxn modelId="{8A693A4E-CF56-42F4-A44C-EAC66847AFB2}" type="presParOf" srcId="{3D8CFB64-1EA1-4727-8914-0DDF6B44B646}" destId="{E748E319-9271-47CB-BC4C-60D21EB690C1}" srcOrd="0" destOrd="0" presId="urn:microsoft.com/office/officeart/2005/8/layout/radial1"/>
    <dgm:cxn modelId="{C1EC8303-F835-47C6-9BE9-F7D3ABD40486}" type="presParOf" srcId="{2A07A0BA-3C59-4B10-BAE2-16DBBD2DF4E3}" destId="{311EA1A1-744B-42F1-9646-C1BE27BF9BC4}" srcOrd="4" destOrd="0" presId="urn:microsoft.com/office/officeart/2005/8/layout/radial1"/>
    <dgm:cxn modelId="{9AD582CD-3C9E-4815-8057-22380591DFEC}" type="presParOf" srcId="{2A07A0BA-3C59-4B10-BAE2-16DBBD2DF4E3}" destId="{187A6BF7-3F27-4DD8-B385-EF07737B6492}" srcOrd="5" destOrd="0" presId="urn:microsoft.com/office/officeart/2005/8/layout/radial1"/>
    <dgm:cxn modelId="{A6898BC0-7B75-4E62-9516-A8867D2A88C9}" type="presParOf" srcId="{187A6BF7-3F27-4DD8-B385-EF07737B6492}" destId="{C6FF1CC2-AFE0-40A2-B94A-F3CA74BA3A55}" srcOrd="0" destOrd="0" presId="urn:microsoft.com/office/officeart/2005/8/layout/radial1"/>
    <dgm:cxn modelId="{52E6E14F-B160-46C7-B41A-94CF6012054E}" type="presParOf" srcId="{2A07A0BA-3C59-4B10-BAE2-16DBBD2DF4E3}" destId="{0B35C402-AB1F-406B-98FA-F814F8F1E3ED}" srcOrd="6" destOrd="0" presId="urn:microsoft.com/office/officeart/2005/8/layout/radial1"/>
    <dgm:cxn modelId="{27EC248C-CC3C-450E-B5D0-949817A1D748}" type="presParOf" srcId="{2A07A0BA-3C59-4B10-BAE2-16DBBD2DF4E3}" destId="{928D710B-C1BD-481A-85B7-1362F1392DAB}" srcOrd="7" destOrd="0" presId="urn:microsoft.com/office/officeart/2005/8/layout/radial1"/>
    <dgm:cxn modelId="{479DCE0A-B803-4B23-B1F3-F5F41B4E6793}" type="presParOf" srcId="{928D710B-C1BD-481A-85B7-1362F1392DAB}" destId="{49302827-2425-486F-91E4-D5AC4535C00E}" srcOrd="0" destOrd="0" presId="urn:microsoft.com/office/officeart/2005/8/layout/radial1"/>
    <dgm:cxn modelId="{B18E0AA2-921D-4F7E-9B9F-232B03C8B822}" type="presParOf" srcId="{2A07A0BA-3C59-4B10-BAE2-16DBBD2DF4E3}" destId="{E2CCED65-DB08-4319-961F-48FF50BB89E5}" srcOrd="8" destOrd="0" presId="urn:microsoft.com/office/officeart/2005/8/layout/radial1"/>
    <dgm:cxn modelId="{96A652E4-951F-42B0-AFC9-4E13999E3930}" type="presParOf" srcId="{2A07A0BA-3C59-4B10-BAE2-16DBBD2DF4E3}" destId="{43CEBE38-8FAD-44D2-A6A7-64C10A8D2A41}" srcOrd="9" destOrd="0" presId="urn:microsoft.com/office/officeart/2005/8/layout/radial1"/>
    <dgm:cxn modelId="{1004536D-AA99-4C8D-A66C-CD53EC2EB935}" type="presParOf" srcId="{43CEBE38-8FAD-44D2-A6A7-64C10A8D2A41}" destId="{CDCE0014-8581-4195-826B-F593ECD63D53}" srcOrd="0" destOrd="0" presId="urn:microsoft.com/office/officeart/2005/8/layout/radial1"/>
    <dgm:cxn modelId="{E64C5498-0976-4D6E-AF11-A103A5AECEB0}" type="presParOf" srcId="{2A07A0BA-3C59-4B10-BAE2-16DBBD2DF4E3}" destId="{D818DD80-0552-4199-8535-2802DDF374C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AA06F0-752B-4BAF-81DD-33AAF75A244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46FB3F9-175B-48AB-86B4-16144B89F80B}">
      <dgm:prSet phldrT="[טקסט]" custT="1"/>
      <dgm:spPr>
        <a:solidFill>
          <a:srgbClr val="7030A0"/>
        </a:solidFill>
      </dgm:spPr>
      <dgm:t>
        <a:bodyPr/>
        <a:lstStyle/>
        <a:p>
          <a:pPr rtl="1"/>
          <a:r>
            <a:rPr lang="en-US" sz="1600" b="1" dirty="0" smtClean="0"/>
            <a:t>Democratic State</a:t>
          </a:r>
          <a:endParaRPr lang="he-IL" sz="1600" b="1" dirty="0"/>
        </a:p>
      </dgm:t>
    </dgm:pt>
    <dgm:pt modelId="{934B7FD5-6A8D-4D8B-80BA-46E21C84CE5A}" type="parTrans" cxnId="{A66C1A5B-665C-4B28-A3DB-74B2B0AE8F8B}">
      <dgm:prSet/>
      <dgm:spPr/>
      <dgm:t>
        <a:bodyPr/>
        <a:lstStyle/>
        <a:p>
          <a:pPr rtl="1"/>
          <a:endParaRPr lang="he-IL"/>
        </a:p>
      </dgm:t>
    </dgm:pt>
    <dgm:pt modelId="{81B5C466-A10A-4689-8A1C-4B1894CD6D7D}" type="sibTrans" cxnId="{A66C1A5B-665C-4B28-A3DB-74B2B0AE8F8B}">
      <dgm:prSet/>
      <dgm:spPr/>
      <dgm:t>
        <a:bodyPr/>
        <a:lstStyle/>
        <a:p>
          <a:pPr rtl="1"/>
          <a:endParaRPr lang="he-IL"/>
        </a:p>
      </dgm:t>
    </dgm:pt>
    <dgm:pt modelId="{D0B89492-31DF-4BFD-966F-3928C8F62039}">
      <dgm:prSet phldrT="[טקסט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</a:rPr>
            <a:t>Jewish majority</a:t>
          </a:r>
          <a:endParaRPr lang="he-IL" sz="1600" b="1" dirty="0">
            <a:solidFill>
              <a:schemeClr val="tx1"/>
            </a:solidFill>
          </a:endParaRPr>
        </a:p>
      </dgm:t>
    </dgm:pt>
    <dgm:pt modelId="{08CDE67A-E4A4-4ACE-BBF3-AB9C050810B3}" type="parTrans" cxnId="{54E91583-C10A-4481-B396-C2B80A8EF06C}">
      <dgm:prSet/>
      <dgm:spPr/>
      <dgm:t>
        <a:bodyPr/>
        <a:lstStyle/>
        <a:p>
          <a:pPr rtl="1"/>
          <a:endParaRPr lang="he-IL"/>
        </a:p>
      </dgm:t>
    </dgm:pt>
    <dgm:pt modelId="{7CB80F3C-9EFF-4638-BC28-4ABC4CA4BA97}" type="sibTrans" cxnId="{54E91583-C10A-4481-B396-C2B80A8EF06C}">
      <dgm:prSet/>
      <dgm:spPr/>
      <dgm:t>
        <a:bodyPr/>
        <a:lstStyle/>
        <a:p>
          <a:pPr rtl="1"/>
          <a:endParaRPr lang="he-IL"/>
        </a:p>
      </dgm:t>
    </dgm:pt>
    <dgm:pt modelId="{258E1133-6D48-4F7E-A60C-702FDCF8714D}">
      <dgm:prSet phldrT="[טקסט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Equal rights for all citizens</a:t>
          </a:r>
          <a:endParaRPr lang="he-IL" sz="1400" b="1" dirty="0">
            <a:solidFill>
              <a:schemeClr val="tx1"/>
            </a:solidFill>
          </a:endParaRPr>
        </a:p>
      </dgm:t>
    </dgm:pt>
    <dgm:pt modelId="{5653F4F8-8BC1-4CF3-9711-3B9B20D9D117}" type="parTrans" cxnId="{E493CFAF-CF30-4B11-A250-2B9B552945F0}">
      <dgm:prSet/>
      <dgm:spPr/>
      <dgm:t>
        <a:bodyPr/>
        <a:lstStyle/>
        <a:p>
          <a:pPr rtl="1"/>
          <a:endParaRPr lang="he-IL"/>
        </a:p>
      </dgm:t>
    </dgm:pt>
    <dgm:pt modelId="{4336F46E-52E0-45B8-9EEF-5748245B040E}" type="sibTrans" cxnId="{E493CFAF-CF30-4B11-A250-2B9B552945F0}">
      <dgm:prSet/>
      <dgm:spPr/>
      <dgm:t>
        <a:bodyPr/>
        <a:lstStyle/>
        <a:p>
          <a:pPr rtl="1"/>
          <a:endParaRPr lang="he-IL"/>
        </a:p>
      </dgm:t>
    </dgm:pt>
    <dgm:pt modelId="{8F494DD3-8EF2-401E-B880-FBABA3B7997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en-US" sz="1400" b="1" dirty="0" smtClean="0">
              <a:solidFill>
                <a:schemeClr val="tx1"/>
              </a:solidFill>
            </a:rPr>
            <a:t>No to an apartheid state</a:t>
          </a:r>
          <a:endParaRPr lang="he-IL" sz="1400" b="1" dirty="0">
            <a:solidFill>
              <a:schemeClr val="tx1"/>
            </a:solidFill>
          </a:endParaRPr>
        </a:p>
      </dgm:t>
    </dgm:pt>
    <dgm:pt modelId="{1FF44C26-0EF0-4916-81C9-E02D3C0B3CBF}" type="parTrans" cxnId="{1E84B153-C5D4-46D7-98B5-3A7AA00FD91D}">
      <dgm:prSet/>
      <dgm:spPr/>
      <dgm:t>
        <a:bodyPr/>
        <a:lstStyle/>
        <a:p>
          <a:pPr rtl="1"/>
          <a:endParaRPr lang="he-IL"/>
        </a:p>
      </dgm:t>
    </dgm:pt>
    <dgm:pt modelId="{9E4A6679-77EB-4692-9042-1ED3ADFD6BC8}" type="sibTrans" cxnId="{1E84B153-C5D4-46D7-98B5-3A7AA00FD91D}">
      <dgm:prSet/>
      <dgm:spPr/>
      <dgm:t>
        <a:bodyPr/>
        <a:lstStyle/>
        <a:p>
          <a:pPr rtl="1"/>
          <a:endParaRPr lang="he-IL"/>
        </a:p>
      </dgm:t>
    </dgm:pt>
    <dgm:pt modelId="{A74FAB14-D050-4054-B2F0-ED15356610C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en-US" sz="1400" b="1" dirty="0" smtClean="0">
              <a:solidFill>
                <a:schemeClr val="tx1"/>
              </a:solidFill>
            </a:rPr>
            <a:t>Improving minority integration</a:t>
          </a:r>
          <a:endParaRPr lang="he-IL" sz="1400" b="1" dirty="0">
            <a:solidFill>
              <a:schemeClr val="tx1"/>
            </a:solidFill>
          </a:endParaRPr>
        </a:p>
      </dgm:t>
    </dgm:pt>
    <dgm:pt modelId="{8BA2BD59-F5CC-435E-9CEA-DA396A846F55}" type="parTrans" cxnId="{80FE018B-4F8A-44DD-A074-CED07D67A7D2}">
      <dgm:prSet/>
      <dgm:spPr/>
      <dgm:t>
        <a:bodyPr/>
        <a:lstStyle/>
        <a:p>
          <a:pPr rtl="1"/>
          <a:endParaRPr lang="he-IL"/>
        </a:p>
      </dgm:t>
    </dgm:pt>
    <dgm:pt modelId="{43AEDF94-0F8E-410E-93EF-D5564DA1B508}" type="sibTrans" cxnId="{80FE018B-4F8A-44DD-A074-CED07D67A7D2}">
      <dgm:prSet/>
      <dgm:spPr/>
      <dgm:t>
        <a:bodyPr/>
        <a:lstStyle/>
        <a:p>
          <a:pPr rtl="1"/>
          <a:endParaRPr lang="he-IL"/>
        </a:p>
      </dgm:t>
    </dgm:pt>
    <dgm:pt modelId="{2A07A0BA-3C59-4B10-BAE2-16DBBD2DF4E3}" type="pres">
      <dgm:prSet presAssocID="{78AA06F0-752B-4BAF-81DD-33AAF75A24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C45460A-6006-4B2D-8618-4D4492A26D44}" type="pres">
      <dgm:prSet presAssocID="{946FB3F9-175B-48AB-86B4-16144B89F80B}" presName="centerShape" presStyleLbl="node0" presStyleIdx="0" presStyleCnt="1" custScaleX="158917" custScaleY="147814"/>
      <dgm:spPr/>
      <dgm:t>
        <a:bodyPr/>
        <a:lstStyle/>
        <a:p>
          <a:pPr rtl="1"/>
          <a:endParaRPr lang="he-IL"/>
        </a:p>
      </dgm:t>
    </dgm:pt>
    <dgm:pt modelId="{7F2640FA-6FA8-47FE-9725-2CA26ECEA9B1}" type="pres">
      <dgm:prSet presAssocID="{08CDE67A-E4A4-4ACE-BBF3-AB9C050810B3}" presName="Name9" presStyleLbl="parChTrans1D2" presStyleIdx="0" presStyleCnt="4"/>
      <dgm:spPr/>
      <dgm:t>
        <a:bodyPr/>
        <a:lstStyle/>
        <a:p>
          <a:pPr rtl="1"/>
          <a:endParaRPr lang="he-IL"/>
        </a:p>
      </dgm:t>
    </dgm:pt>
    <dgm:pt modelId="{ADFD0716-FAEC-4B88-8604-2E6016A7C42F}" type="pres">
      <dgm:prSet presAssocID="{08CDE67A-E4A4-4ACE-BBF3-AB9C050810B3}" presName="connTx" presStyleLbl="parChTrans1D2" presStyleIdx="0" presStyleCnt="4"/>
      <dgm:spPr/>
      <dgm:t>
        <a:bodyPr/>
        <a:lstStyle/>
        <a:p>
          <a:pPr rtl="1"/>
          <a:endParaRPr lang="he-IL"/>
        </a:p>
      </dgm:t>
    </dgm:pt>
    <dgm:pt modelId="{7DA2484D-A204-4BA4-9E83-0E899C43C916}" type="pres">
      <dgm:prSet presAssocID="{D0B89492-31DF-4BFD-966F-3928C8F62039}" presName="node" presStyleLbl="node1" presStyleIdx="0" presStyleCnt="4" custScaleX="121946" custScaleY="118776" custRadScaleRad="10166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98BF7A-BA0E-4252-8DAC-C10F0344D5AC}" type="pres">
      <dgm:prSet presAssocID="{1FF44C26-0EF0-4916-81C9-E02D3C0B3CBF}" presName="Name9" presStyleLbl="parChTrans1D2" presStyleIdx="1" presStyleCnt="4"/>
      <dgm:spPr/>
      <dgm:t>
        <a:bodyPr/>
        <a:lstStyle/>
        <a:p>
          <a:pPr rtl="1"/>
          <a:endParaRPr lang="he-IL"/>
        </a:p>
      </dgm:t>
    </dgm:pt>
    <dgm:pt modelId="{2D7EF370-0FF6-4DC5-8A7A-CE26BDACFD43}" type="pres">
      <dgm:prSet presAssocID="{1FF44C26-0EF0-4916-81C9-E02D3C0B3CBF}" presName="connTx" presStyleLbl="parChTrans1D2" presStyleIdx="1" presStyleCnt="4"/>
      <dgm:spPr/>
      <dgm:t>
        <a:bodyPr/>
        <a:lstStyle/>
        <a:p>
          <a:pPr rtl="1"/>
          <a:endParaRPr lang="he-IL"/>
        </a:p>
      </dgm:t>
    </dgm:pt>
    <dgm:pt modelId="{33E9408E-116A-400A-8782-03C57FC736EE}" type="pres">
      <dgm:prSet presAssocID="{8F494DD3-8EF2-401E-B880-FBABA3B79979}" presName="node" presStyleLbl="node1" presStyleIdx="1" presStyleCnt="4" custScaleX="121946" custScaleY="118776" custRadScaleRad="101284" custRadScaleInc="-303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D8CFB64-1EA1-4727-8914-0DDF6B44B646}" type="pres">
      <dgm:prSet presAssocID="{8BA2BD59-F5CC-435E-9CEA-DA396A846F55}" presName="Name9" presStyleLbl="parChTrans1D2" presStyleIdx="2" presStyleCnt="4"/>
      <dgm:spPr/>
      <dgm:t>
        <a:bodyPr/>
        <a:lstStyle/>
        <a:p>
          <a:pPr rtl="1"/>
          <a:endParaRPr lang="he-IL"/>
        </a:p>
      </dgm:t>
    </dgm:pt>
    <dgm:pt modelId="{E748E319-9271-47CB-BC4C-60D21EB690C1}" type="pres">
      <dgm:prSet presAssocID="{8BA2BD59-F5CC-435E-9CEA-DA396A846F55}" presName="connTx" presStyleLbl="parChTrans1D2" presStyleIdx="2" presStyleCnt="4"/>
      <dgm:spPr/>
      <dgm:t>
        <a:bodyPr/>
        <a:lstStyle/>
        <a:p>
          <a:pPr rtl="1"/>
          <a:endParaRPr lang="he-IL"/>
        </a:p>
      </dgm:t>
    </dgm:pt>
    <dgm:pt modelId="{311EA1A1-744B-42F1-9646-C1BE27BF9BC4}" type="pres">
      <dgm:prSet presAssocID="{A74FAB14-D050-4054-B2F0-ED15356610C1}" presName="node" presStyleLbl="node1" presStyleIdx="2" presStyleCnt="4" custScaleX="147129" custScaleY="118776" custRadScaleRad="100303" custRadScaleInc="-469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3CEBE38-8FAD-44D2-A6A7-64C10A8D2A41}" type="pres">
      <dgm:prSet presAssocID="{5653F4F8-8BC1-4CF3-9711-3B9B20D9D117}" presName="Name9" presStyleLbl="parChTrans1D2" presStyleIdx="3" presStyleCnt="4"/>
      <dgm:spPr/>
      <dgm:t>
        <a:bodyPr/>
        <a:lstStyle/>
        <a:p>
          <a:pPr rtl="1"/>
          <a:endParaRPr lang="he-IL"/>
        </a:p>
      </dgm:t>
    </dgm:pt>
    <dgm:pt modelId="{CDCE0014-8581-4195-826B-F593ECD63D53}" type="pres">
      <dgm:prSet presAssocID="{5653F4F8-8BC1-4CF3-9711-3B9B20D9D117}" presName="connTx" presStyleLbl="parChTrans1D2" presStyleIdx="3" presStyleCnt="4"/>
      <dgm:spPr/>
      <dgm:t>
        <a:bodyPr/>
        <a:lstStyle/>
        <a:p>
          <a:pPr rtl="1"/>
          <a:endParaRPr lang="he-IL"/>
        </a:p>
      </dgm:t>
    </dgm:pt>
    <dgm:pt modelId="{D818DD80-0552-4199-8535-2802DDF374CC}" type="pres">
      <dgm:prSet presAssocID="{258E1133-6D48-4F7E-A60C-702FDCF8714D}" presName="node" presStyleLbl="node1" presStyleIdx="3" presStyleCnt="4" custScaleX="121946" custScaleY="118776" custRadScaleRad="99415" custRadScaleInc="-141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9DE9874E-F10E-40F4-86EF-9B52197815A3}" type="presOf" srcId="{08CDE67A-E4A4-4ACE-BBF3-AB9C050810B3}" destId="{7F2640FA-6FA8-47FE-9725-2CA26ECEA9B1}" srcOrd="0" destOrd="0" presId="urn:microsoft.com/office/officeart/2005/8/layout/radial1"/>
    <dgm:cxn modelId="{80FE018B-4F8A-44DD-A074-CED07D67A7D2}" srcId="{946FB3F9-175B-48AB-86B4-16144B89F80B}" destId="{A74FAB14-D050-4054-B2F0-ED15356610C1}" srcOrd="2" destOrd="0" parTransId="{8BA2BD59-F5CC-435E-9CEA-DA396A846F55}" sibTransId="{43AEDF94-0F8E-410E-93EF-D5564DA1B508}"/>
    <dgm:cxn modelId="{A66C1A5B-665C-4B28-A3DB-74B2B0AE8F8B}" srcId="{78AA06F0-752B-4BAF-81DD-33AAF75A2447}" destId="{946FB3F9-175B-48AB-86B4-16144B89F80B}" srcOrd="0" destOrd="0" parTransId="{934B7FD5-6A8D-4D8B-80BA-46E21C84CE5A}" sibTransId="{81B5C466-A10A-4689-8A1C-4B1894CD6D7D}"/>
    <dgm:cxn modelId="{54E91583-C10A-4481-B396-C2B80A8EF06C}" srcId="{946FB3F9-175B-48AB-86B4-16144B89F80B}" destId="{D0B89492-31DF-4BFD-966F-3928C8F62039}" srcOrd="0" destOrd="0" parTransId="{08CDE67A-E4A4-4ACE-BBF3-AB9C050810B3}" sibTransId="{7CB80F3C-9EFF-4638-BC28-4ABC4CA4BA97}"/>
    <dgm:cxn modelId="{385198DB-2AC5-4AB3-8E7E-5186B538F755}" type="presOf" srcId="{5653F4F8-8BC1-4CF3-9711-3B9B20D9D117}" destId="{43CEBE38-8FAD-44D2-A6A7-64C10A8D2A41}" srcOrd="0" destOrd="0" presId="urn:microsoft.com/office/officeart/2005/8/layout/radial1"/>
    <dgm:cxn modelId="{9E9EFBC4-15C2-46E1-97E2-06E2C3F026AC}" type="presOf" srcId="{A74FAB14-D050-4054-B2F0-ED15356610C1}" destId="{311EA1A1-744B-42F1-9646-C1BE27BF9BC4}" srcOrd="0" destOrd="0" presId="urn:microsoft.com/office/officeart/2005/8/layout/radial1"/>
    <dgm:cxn modelId="{F410E4CC-A35F-4B62-81A1-4238777F7BA4}" type="presOf" srcId="{8BA2BD59-F5CC-435E-9CEA-DA396A846F55}" destId="{3D8CFB64-1EA1-4727-8914-0DDF6B44B646}" srcOrd="0" destOrd="0" presId="urn:microsoft.com/office/officeart/2005/8/layout/radial1"/>
    <dgm:cxn modelId="{7E65C137-AA41-43B1-BB08-82828AA1E706}" type="presOf" srcId="{946FB3F9-175B-48AB-86B4-16144B89F80B}" destId="{1C45460A-6006-4B2D-8618-4D4492A26D44}" srcOrd="0" destOrd="0" presId="urn:microsoft.com/office/officeart/2005/8/layout/radial1"/>
    <dgm:cxn modelId="{1E84B153-C5D4-46D7-98B5-3A7AA00FD91D}" srcId="{946FB3F9-175B-48AB-86B4-16144B89F80B}" destId="{8F494DD3-8EF2-401E-B880-FBABA3B79979}" srcOrd="1" destOrd="0" parTransId="{1FF44C26-0EF0-4916-81C9-E02D3C0B3CBF}" sibTransId="{9E4A6679-77EB-4692-9042-1ED3ADFD6BC8}"/>
    <dgm:cxn modelId="{28676730-6EEF-4A12-A397-7534CB8721D5}" type="presOf" srcId="{8F494DD3-8EF2-401E-B880-FBABA3B79979}" destId="{33E9408E-116A-400A-8782-03C57FC736EE}" srcOrd="0" destOrd="0" presId="urn:microsoft.com/office/officeart/2005/8/layout/radial1"/>
    <dgm:cxn modelId="{23962F8E-221B-472D-9DFC-F200DD2AFED4}" type="presOf" srcId="{08CDE67A-E4A4-4ACE-BBF3-AB9C050810B3}" destId="{ADFD0716-FAEC-4B88-8604-2E6016A7C42F}" srcOrd="1" destOrd="0" presId="urn:microsoft.com/office/officeart/2005/8/layout/radial1"/>
    <dgm:cxn modelId="{7D8E4A2E-868A-4BD5-B4B2-D8A4454459DB}" type="presOf" srcId="{1FF44C26-0EF0-4916-81C9-E02D3C0B3CBF}" destId="{9F98BF7A-BA0E-4252-8DAC-C10F0344D5AC}" srcOrd="0" destOrd="0" presId="urn:microsoft.com/office/officeart/2005/8/layout/radial1"/>
    <dgm:cxn modelId="{B50EA549-8432-4FF9-81B7-D2AF4825C79B}" type="presOf" srcId="{8BA2BD59-F5CC-435E-9CEA-DA396A846F55}" destId="{E748E319-9271-47CB-BC4C-60D21EB690C1}" srcOrd="1" destOrd="0" presId="urn:microsoft.com/office/officeart/2005/8/layout/radial1"/>
    <dgm:cxn modelId="{E493CFAF-CF30-4B11-A250-2B9B552945F0}" srcId="{946FB3F9-175B-48AB-86B4-16144B89F80B}" destId="{258E1133-6D48-4F7E-A60C-702FDCF8714D}" srcOrd="3" destOrd="0" parTransId="{5653F4F8-8BC1-4CF3-9711-3B9B20D9D117}" sibTransId="{4336F46E-52E0-45B8-9EEF-5748245B040E}"/>
    <dgm:cxn modelId="{B782559C-DC84-43D8-A2A4-4DFCA5E3CBA6}" type="presOf" srcId="{1FF44C26-0EF0-4916-81C9-E02D3C0B3CBF}" destId="{2D7EF370-0FF6-4DC5-8A7A-CE26BDACFD43}" srcOrd="1" destOrd="0" presId="urn:microsoft.com/office/officeart/2005/8/layout/radial1"/>
    <dgm:cxn modelId="{44AABAE5-0BCC-49E6-9340-26F1084D94A3}" type="presOf" srcId="{D0B89492-31DF-4BFD-966F-3928C8F62039}" destId="{7DA2484D-A204-4BA4-9E83-0E899C43C916}" srcOrd="0" destOrd="0" presId="urn:microsoft.com/office/officeart/2005/8/layout/radial1"/>
    <dgm:cxn modelId="{660A2979-F4F0-4CFE-AA58-1798D65511AD}" type="presOf" srcId="{5653F4F8-8BC1-4CF3-9711-3B9B20D9D117}" destId="{CDCE0014-8581-4195-826B-F593ECD63D53}" srcOrd="1" destOrd="0" presId="urn:microsoft.com/office/officeart/2005/8/layout/radial1"/>
    <dgm:cxn modelId="{17B0F385-10A3-4BF8-951F-30D5E084A9B0}" type="presOf" srcId="{258E1133-6D48-4F7E-A60C-702FDCF8714D}" destId="{D818DD80-0552-4199-8535-2802DDF374CC}" srcOrd="0" destOrd="0" presId="urn:microsoft.com/office/officeart/2005/8/layout/radial1"/>
    <dgm:cxn modelId="{3E1A7CD1-FCB1-452B-94C0-BE33216DA1A2}" type="presOf" srcId="{78AA06F0-752B-4BAF-81DD-33AAF75A2447}" destId="{2A07A0BA-3C59-4B10-BAE2-16DBBD2DF4E3}" srcOrd="0" destOrd="0" presId="urn:microsoft.com/office/officeart/2005/8/layout/radial1"/>
    <dgm:cxn modelId="{BF702781-F650-4A03-A120-2C6506806B63}" type="presParOf" srcId="{2A07A0BA-3C59-4B10-BAE2-16DBBD2DF4E3}" destId="{1C45460A-6006-4B2D-8618-4D4492A26D44}" srcOrd="0" destOrd="0" presId="urn:microsoft.com/office/officeart/2005/8/layout/radial1"/>
    <dgm:cxn modelId="{FE50FA40-B5E8-4C9C-BF12-5875DB8E301F}" type="presParOf" srcId="{2A07A0BA-3C59-4B10-BAE2-16DBBD2DF4E3}" destId="{7F2640FA-6FA8-47FE-9725-2CA26ECEA9B1}" srcOrd="1" destOrd="0" presId="urn:microsoft.com/office/officeart/2005/8/layout/radial1"/>
    <dgm:cxn modelId="{98C4E2E7-11C7-4497-B836-5F4A0388A617}" type="presParOf" srcId="{7F2640FA-6FA8-47FE-9725-2CA26ECEA9B1}" destId="{ADFD0716-FAEC-4B88-8604-2E6016A7C42F}" srcOrd="0" destOrd="0" presId="urn:microsoft.com/office/officeart/2005/8/layout/radial1"/>
    <dgm:cxn modelId="{1BC31AA3-FA0B-46D4-B445-B8B2D758672A}" type="presParOf" srcId="{2A07A0BA-3C59-4B10-BAE2-16DBBD2DF4E3}" destId="{7DA2484D-A204-4BA4-9E83-0E899C43C916}" srcOrd="2" destOrd="0" presId="urn:microsoft.com/office/officeart/2005/8/layout/radial1"/>
    <dgm:cxn modelId="{AD1F5423-7ED4-44AF-A5A1-33FD47315A34}" type="presParOf" srcId="{2A07A0BA-3C59-4B10-BAE2-16DBBD2DF4E3}" destId="{9F98BF7A-BA0E-4252-8DAC-C10F0344D5AC}" srcOrd="3" destOrd="0" presId="urn:microsoft.com/office/officeart/2005/8/layout/radial1"/>
    <dgm:cxn modelId="{1BB90EDC-43C4-4195-B823-35B71F911048}" type="presParOf" srcId="{9F98BF7A-BA0E-4252-8DAC-C10F0344D5AC}" destId="{2D7EF370-0FF6-4DC5-8A7A-CE26BDACFD43}" srcOrd="0" destOrd="0" presId="urn:microsoft.com/office/officeart/2005/8/layout/radial1"/>
    <dgm:cxn modelId="{9C14CC0C-3969-4BD6-96B2-108FB28F48F9}" type="presParOf" srcId="{2A07A0BA-3C59-4B10-BAE2-16DBBD2DF4E3}" destId="{33E9408E-116A-400A-8782-03C57FC736EE}" srcOrd="4" destOrd="0" presId="urn:microsoft.com/office/officeart/2005/8/layout/radial1"/>
    <dgm:cxn modelId="{1A2E79D4-6733-4B1A-9F25-37F7E30A3511}" type="presParOf" srcId="{2A07A0BA-3C59-4B10-BAE2-16DBBD2DF4E3}" destId="{3D8CFB64-1EA1-4727-8914-0DDF6B44B646}" srcOrd="5" destOrd="0" presId="urn:microsoft.com/office/officeart/2005/8/layout/radial1"/>
    <dgm:cxn modelId="{8A693A4E-CF56-42F4-A44C-EAC66847AFB2}" type="presParOf" srcId="{3D8CFB64-1EA1-4727-8914-0DDF6B44B646}" destId="{E748E319-9271-47CB-BC4C-60D21EB690C1}" srcOrd="0" destOrd="0" presId="urn:microsoft.com/office/officeart/2005/8/layout/radial1"/>
    <dgm:cxn modelId="{C1EC8303-F835-47C6-9BE9-F7D3ABD40486}" type="presParOf" srcId="{2A07A0BA-3C59-4B10-BAE2-16DBBD2DF4E3}" destId="{311EA1A1-744B-42F1-9646-C1BE27BF9BC4}" srcOrd="6" destOrd="0" presId="urn:microsoft.com/office/officeart/2005/8/layout/radial1"/>
    <dgm:cxn modelId="{96A652E4-951F-42B0-AFC9-4E13999E3930}" type="presParOf" srcId="{2A07A0BA-3C59-4B10-BAE2-16DBBD2DF4E3}" destId="{43CEBE38-8FAD-44D2-A6A7-64C10A8D2A41}" srcOrd="7" destOrd="0" presId="urn:microsoft.com/office/officeart/2005/8/layout/radial1"/>
    <dgm:cxn modelId="{1004536D-AA99-4C8D-A66C-CD53EC2EB935}" type="presParOf" srcId="{43CEBE38-8FAD-44D2-A6A7-64C10A8D2A41}" destId="{CDCE0014-8581-4195-826B-F593ECD63D53}" srcOrd="0" destOrd="0" presId="urn:microsoft.com/office/officeart/2005/8/layout/radial1"/>
    <dgm:cxn modelId="{E64C5498-0976-4D6E-AF11-A103A5AECEB0}" type="presParOf" srcId="{2A07A0BA-3C59-4B10-BAE2-16DBBD2DF4E3}" destId="{D818DD80-0552-4199-8535-2802DDF374C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68CBB8-2A73-452C-8C8B-99755DD58FB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DE294340-55B6-4727-A3C5-96FADCCF326F}">
      <dgm:prSet phldrT="[טקסט]" custT="1"/>
      <dgm:spPr>
        <a:solidFill>
          <a:srgbClr val="99FF66"/>
        </a:solidFill>
      </dgm:spPr>
      <dgm:t>
        <a:bodyPr/>
        <a:lstStyle/>
        <a:p>
          <a:pPr rtl="1"/>
          <a:r>
            <a:rPr lang="en-US" sz="1800" b="1" u="sng" dirty="0" smtClean="0">
              <a:solidFill>
                <a:schemeClr val="tx1"/>
              </a:solidFill>
            </a:rPr>
            <a:t>Designing a Strategic Alliance</a:t>
          </a:r>
          <a:endParaRPr lang="he-IL" sz="1800" b="1" u="sng" dirty="0" smtClean="0">
            <a:solidFill>
              <a:schemeClr val="tx1"/>
            </a:solidFill>
          </a:endParaRPr>
        </a:p>
        <a:p>
          <a:pPr rtl="1"/>
          <a:r>
            <a:rPr lang="en-US" sz="1800" dirty="0" smtClean="0">
              <a:solidFill>
                <a:schemeClr val="tx1"/>
              </a:solidFill>
            </a:rPr>
            <a:t>Keeping a unique and continued relationship with the US president in favor of strategic coordination</a:t>
          </a:r>
          <a:endParaRPr lang="he-IL" sz="1800" dirty="0">
            <a:solidFill>
              <a:schemeClr val="tx1"/>
            </a:solidFill>
          </a:endParaRPr>
        </a:p>
      </dgm:t>
    </dgm:pt>
    <dgm:pt modelId="{A3D1F306-218E-4EA6-B296-B3C1E26C16C2}" type="parTrans" cxnId="{5A3090A5-970E-437A-8D7C-D10A279CC843}">
      <dgm:prSet/>
      <dgm:spPr/>
      <dgm:t>
        <a:bodyPr/>
        <a:lstStyle/>
        <a:p>
          <a:pPr rtl="1"/>
          <a:endParaRPr lang="he-IL"/>
        </a:p>
      </dgm:t>
    </dgm:pt>
    <dgm:pt modelId="{55CCAD98-4171-4741-920F-F6D7E9B3784E}" type="sibTrans" cxnId="{5A3090A5-970E-437A-8D7C-D10A279CC843}">
      <dgm:prSet/>
      <dgm:spPr>
        <a:ln w="38100"/>
      </dgm:spPr>
      <dgm:t>
        <a:bodyPr/>
        <a:lstStyle/>
        <a:p>
          <a:pPr rtl="1"/>
          <a:endParaRPr lang="he-IL"/>
        </a:p>
      </dgm:t>
    </dgm:pt>
    <dgm:pt modelId="{2896842D-B1E3-45B0-8BE4-7185BFEDDC75}">
      <dgm:prSet phldrT="[טקסט]" custT="1"/>
      <dgm:spPr>
        <a:solidFill>
          <a:srgbClr val="99FF66"/>
        </a:solidFill>
      </dgm:spPr>
      <dgm:t>
        <a:bodyPr/>
        <a:lstStyle/>
        <a:p>
          <a:pPr rtl="1"/>
          <a:r>
            <a:rPr lang="en-US" sz="1800" b="1" u="sng" dirty="0" smtClean="0">
              <a:solidFill>
                <a:schemeClr val="tx1"/>
              </a:solidFill>
            </a:rPr>
            <a:t>Opportunities and Alliances</a:t>
          </a:r>
          <a:endParaRPr lang="he-IL" sz="1800" b="1" u="sng" dirty="0" smtClean="0">
            <a:solidFill>
              <a:schemeClr val="tx1"/>
            </a:solidFill>
          </a:endParaRPr>
        </a:p>
        <a:p>
          <a:pPr rtl="1"/>
          <a:r>
            <a:rPr lang="en-US" sz="1800" dirty="0" smtClean="0">
              <a:solidFill>
                <a:schemeClr val="tx1"/>
              </a:solidFill>
            </a:rPr>
            <a:t>Identifying factors and stakeholders with common interests for strengthening Israel’s interests</a:t>
          </a:r>
          <a:endParaRPr lang="he-IL" sz="1800" dirty="0">
            <a:solidFill>
              <a:schemeClr val="tx1"/>
            </a:solidFill>
          </a:endParaRPr>
        </a:p>
      </dgm:t>
    </dgm:pt>
    <dgm:pt modelId="{57B415E3-EC0A-49AC-BB3E-7C735734E6D6}" type="parTrans" cxnId="{650A7A97-F312-4CCD-9018-2D2086CFCE07}">
      <dgm:prSet/>
      <dgm:spPr/>
      <dgm:t>
        <a:bodyPr/>
        <a:lstStyle/>
        <a:p>
          <a:pPr rtl="1"/>
          <a:endParaRPr lang="he-IL"/>
        </a:p>
      </dgm:t>
    </dgm:pt>
    <dgm:pt modelId="{B46F6356-1AE9-4BF6-9A84-2469C26DD190}" type="sibTrans" cxnId="{650A7A97-F312-4CCD-9018-2D2086CFCE07}">
      <dgm:prSet/>
      <dgm:spPr>
        <a:ln w="38100"/>
      </dgm:spPr>
      <dgm:t>
        <a:bodyPr/>
        <a:lstStyle/>
        <a:p>
          <a:pPr rtl="1"/>
          <a:endParaRPr lang="he-IL"/>
        </a:p>
      </dgm:t>
    </dgm:pt>
    <dgm:pt modelId="{4811A00D-F6B3-4A28-B4A8-530A478CC869}">
      <dgm:prSet phldrT="[טקסט]" custT="1"/>
      <dgm:spPr>
        <a:solidFill>
          <a:srgbClr val="99FF66"/>
        </a:solid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u="sng" dirty="0" smtClean="0">
              <a:solidFill>
                <a:schemeClr val="tx1"/>
              </a:solidFill>
            </a:rPr>
            <a:t>Military and Economic Leverage</a:t>
          </a:r>
          <a:endParaRPr lang="he-IL" sz="1800" b="1" u="sng" dirty="0" smtClean="0">
            <a:solidFill>
              <a:schemeClr val="tx1"/>
            </a:solidFill>
          </a:endParaRPr>
        </a:p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tx1"/>
              </a:solidFill>
            </a:rPr>
            <a:t>Removing Hamas from its comfort zone by preventing a round of fighting and using leverages on the population in Gaza</a:t>
          </a:r>
          <a:endParaRPr lang="he-IL" sz="1800" dirty="0" smtClean="0">
            <a:solidFill>
              <a:schemeClr val="tx1"/>
            </a:solidFill>
          </a:endParaRPr>
        </a:p>
      </dgm:t>
    </dgm:pt>
    <dgm:pt modelId="{DD3231A1-BF0B-4696-81F8-CCA81ED836A7}" type="parTrans" cxnId="{7230CBBE-A344-4CFD-982D-49F1AD15850B}">
      <dgm:prSet/>
      <dgm:spPr/>
      <dgm:t>
        <a:bodyPr/>
        <a:lstStyle/>
        <a:p>
          <a:pPr rtl="1"/>
          <a:endParaRPr lang="he-IL"/>
        </a:p>
      </dgm:t>
    </dgm:pt>
    <dgm:pt modelId="{04B6AACC-C0BF-414C-B730-132308BBF9CB}" type="sibTrans" cxnId="{7230CBBE-A344-4CFD-982D-49F1AD15850B}">
      <dgm:prSet/>
      <dgm:spPr>
        <a:ln w="38100"/>
      </dgm:spPr>
      <dgm:t>
        <a:bodyPr/>
        <a:lstStyle/>
        <a:p>
          <a:pPr rtl="1"/>
          <a:endParaRPr lang="he-IL"/>
        </a:p>
      </dgm:t>
    </dgm:pt>
    <dgm:pt modelId="{8FA557B1-21E1-4855-A8D5-9C1603DF58AB}">
      <dgm:prSet phldrT="[טקסט]"/>
      <dgm:spPr>
        <a:solidFill>
          <a:srgbClr val="99FF66"/>
        </a:solidFill>
      </dgm:spPr>
      <dgm:t>
        <a:bodyPr/>
        <a:lstStyle/>
        <a:p>
          <a:pPr rtl="1"/>
          <a:r>
            <a:rPr lang="en-US" b="1" u="sng" dirty="0" smtClean="0">
              <a:solidFill>
                <a:schemeClr val="tx1"/>
              </a:solidFill>
            </a:rPr>
            <a:t>Media Announcements</a:t>
          </a:r>
          <a:endParaRPr lang="he-IL" b="1" u="sng" dirty="0" smtClean="0">
            <a:solidFill>
              <a:schemeClr val="tx1"/>
            </a:solidFill>
          </a:endParaRPr>
        </a:p>
        <a:p>
          <a:pPr rtl="1"/>
          <a:r>
            <a:rPr lang="en-US" dirty="0" smtClean="0">
              <a:solidFill>
                <a:schemeClr val="tx1"/>
              </a:solidFill>
            </a:rPr>
            <a:t>While in control and close escort during any action</a:t>
          </a:r>
          <a:endParaRPr lang="he-IL" dirty="0">
            <a:solidFill>
              <a:schemeClr val="tx1"/>
            </a:solidFill>
          </a:endParaRPr>
        </a:p>
      </dgm:t>
    </dgm:pt>
    <dgm:pt modelId="{554C5030-63D4-4959-87A4-2DE847F278A9}" type="parTrans" cxnId="{AC6BE084-9F5D-4B96-AC23-FD6318FEAA4E}">
      <dgm:prSet/>
      <dgm:spPr/>
      <dgm:t>
        <a:bodyPr/>
        <a:lstStyle/>
        <a:p>
          <a:pPr rtl="1"/>
          <a:endParaRPr lang="he-IL"/>
        </a:p>
      </dgm:t>
    </dgm:pt>
    <dgm:pt modelId="{A1628756-F96B-4A4A-9D3C-970B43CE0774}" type="sibTrans" cxnId="{AC6BE084-9F5D-4B96-AC23-FD6318FEAA4E}">
      <dgm:prSet/>
      <dgm:spPr>
        <a:ln w="38100"/>
      </dgm:spPr>
      <dgm:t>
        <a:bodyPr/>
        <a:lstStyle/>
        <a:p>
          <a:pPr rtl="1"/>
          <a:endParaRPr lang="he-IL"/>
        </a:p>
      </dgm:t>
    </dgm:pt>
    <dgm:pt modelId="{51EA76CF-C053-4FC4-A41F-01171DD20278}">
      <dgm:prSet phldrT="[טקסט]" custT="1"/>
      <dgm:spPr>
        <a:solidFill>
          <a:srgbClr val="99FF66"/>
        </a:solidFill>
      </dgm:spPr>
      <dgm:t>
        <a:bodyPr/>
        <a:lstStyle/>
        <a:p>
          <a:pPr rtl="1"/>
          <a:r>
            <a:rPr lang="en-US" sz="1800" b="1" u="sng" dirty="0" smtClean="0">
              <a:solidFill>
                <a:schemeClr val="tx1"/>
              </a:solidFill>
            </a:rPr>
            <a:t>Decision Making Flexibility</a:t>
          </a:r>
          <a:endParaRPr lang="he-IL" sz="1800" b="1" u="sng" dirty="0" smtClean="0">
            <a:solidFill>
              <a:schemeClr val="tx1"/>
            </a:solidFill>
          </a:endParaRPr>
        </a:p>
        <a:p>
          <a:pPr rtl="1"/>
          <a:r>
            <a:rPr lang="en-US" sz="1800" dirty="0" smtClean="0">
              <a:solidFill>
                <a:schemeClr val="tx1"/>
              </a:solidFill>
            </a:rPr>
            <a:t>Complete preparation for incidents, responses and for the collapse of some of our basic assumptions</a:t>
          </a:r>
          <a:endParaRPr lang="he-IL" sz="1800" dirty="0">
            <a:solidFill>
              <a:schemeClr val="tx1"/>
            </a:solidFill>
          </a:endParaRPr>
        </a:p>
      </dgm:t>
    </dgm:pt>
    <dgm:pt modelId="{A9F01A87-5B26-4716-8D86-6163C4DB9564}" type="parTrans" cxnId="{F90BB7B9-86B5-4221-9745-8B53576221E0}">
      <dgm:prSet/>
      <dgm:spPr/>
      <dgm:t>
        <a:bodyPr/>
        <a:lstStyle/>
        <a:p>
          <a:pPr rtl="1"/>
          <a:endParaRPr lang="he-IL"/>
        </a:p>
      </dgm:t>
    </dgm:pt>
    <dgm:pt modelId="{35C12FE5-94C6-4DCF-A126-E6BE46285E9B}" type="sibTrans" cxnId="{F90BB7B9-86B5-4221-9745-8B53576221E0}">
      <dgm:prSet/>
      <dgm:spPr>
        <a:ln w="38100"/>
      </dgm:spPr>
      <dgm:t>
        <a:bodyPr/>
        <a:lstStyle/>
        <a:p>
          <a:pPr rtl="1"/>
          <a:endParaRPr lang="he-IL"/>
        </a:p>
      </dgm:t>
    </dgm:pt>
    <dgm:pt modelId="{67D512EF-B76A-48C9-94BB-768EC578936F}" type="pres">
      <dgm:prSet presAssocID="{8068CBB8-2A73-452C-8C8B-99755DD58F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676CDF3-FFC4-4104-A1D8-78FA67272B82}" type="pres">
      <dgm:prSet presAssocID="{DE294340-55B6-4727-A3C5-96FADCCF326F}" presName="node" presStyleLbl="node1" presStyleIdx="0" presStyleCnt="5" custScaleX="156768" custScaleY="134870" custRadScaleRad="99340" custRadScaleInc="1353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606DFD1-6815-4527-9007-6B5EA6F025DA}" type="pres">
      <dgm:prSet presAssocID="{DE294340-55B6-4727-A3C5-96FADCCF326F}" presName="spNode" presStyleCnt="0"/>
      <dgm:spPr/>
    </dgm:pt>
    <dgm:pt modelId="{21A10769-785F-4D55-921B-D3310FBCC1DF}" type="pres">
      <dgm:prSet presAssocID="{55CCAD98-4171-4741-920F-F6D7E9B3784E}" presName="sibTrans" presStyleLbl="sibTrans1D1" presStyleIdx="0" presStyleCnt="5"/>
      <dgm:spPr/>
      <dgm:t>
        <a:bodyPr/>
        <a:lstStyle/>
        <a:p>
          <a:pPr rtl="1"/>
          <a:endParaRPr lang="he-IL"/>
        </a:p>
      </dgm:t>
    </dgm:pt>
    <dgm:pt modelId="{73ACF27D-8A67-4DC4-BBBA-8D72574F37FD}" type="pres">
      <dgm:prSet presAssocID="{2896842D-B1E3-45B0-8BE4-7185BFEDDC75}" presName="node" presStyleLbl="node1" presStyleIdx="1" presStyleCnt="5" custScaleX="151538" custScaleY="134870" custRadScaleRad="113268" custRadScaleInc="3697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3E1E4A8-380B-47E3-9596-ABA6B495B058}" type="pres">
      <dgm:prSet presAssocID="{2896842D-B1E3-45B0-8BE4-7185BFEDDC75}" presName="spNode" presStyleCnt="0"/>
      <dgm:spPr/>
    </dgm:pt>
    <dgm:pt modelId="{5C7B1385-DE5C-4EE3-8369-35B82FE82D05}" type="pres">
      <dgm:prSet presAssocID="{B46F6356-1AE9-4BF6-9A84-2469C26DD190}" presName="sibTrans" presStyleLbl="sibTrans1D1" presStyleIdx="1" presStyleCnt="5"/>
      <dgm:spPr/>
      <dgm:t>
        <a:bodyPr/>
        <a:lstStyle/>
        <a:p>
          <a:pPr rtl="1"/>
          <a:endParaRPr lang="he-IL"/>
        </a:p>
      </dgm:t>
    </dgm:pt>
    <dgm:pt modelId="{98404E5C-2929-4A69-9370-7F3EDE405873}" type="pres">
      <dgm:prSet presAssocID="{4811A00D-F6B3-4A28-B4A8-530A478CC869}" presName="node" presStyleLbl="node1" presStyleIdx="2" presStyleCnt="5" custScaleX="172994" custScaleY="158456" custRadScaleRad="108347" custRadScaleInc="-4019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057DEE3-801F-4796-A3A1-C71648EDA2AB}" type="pres">
      <dgm:prSet presAssocID="{4811A00D-F6B3-4A28-B4A8-530A478CC869}" presName="spNode" presStyleCnt="0"/>
      <dgm:spPr/>
    </dgm:pt>
    <dgm:pt modelId="{3EBB05AD-7979-4853-A68E-99C5AEE0396F}" type="pres">
      <dgm:prSet presAssocID="{04B6AACC-C0BF-414C-B730-132308BBF9CB}" presName="sibTrans" presStyleLbl="sibTrans1D1" presStyleIdx="2" presStyleCnt="5"/>
      <dgm:spPr/>
      <dgm:t>
        <a:bodyPr/>
        <a:lstStyle/>
        <a:p>
          <a:pPr rtl="1"/>
          <a:endParaRPr lang="he-IL"/>
        </a:p>
      </dgm:t>
    </dgm:pt>
    <dgm:pt modelId="{4CC09D29-7DA9-45E4-9E82-4CC040D34108}" type="pres">
      <dgm:prSet presAssocID="{8FA557B1-21E1-4855-A8D5-9C1603DF58AB}" presName="node" presStyleLbl="node1" presStyleIdx="3" presStyleCnt="5" custScaleX="135311" custScaleY="134870" custRadScaleRad="117160" custRadScaleInc="734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589025-09C7-419B-93B4-25B7A51BB668}" type="pres">
      <dgm:prSet presAssocID="{8FA557B1-21E1-4855-A8D5-9C1603DF58AB}" presName="spNode" presStyleCnt="0"/>
      <dgm:spPr/>
    </dgm:pt>
    <dgm:pt modelId="{C3AC4872-42A8-42A0-8785-161DE3A5759C}" type="pres">
      <dgm:prSet presAssocID="{A1628756-F96B-4A4A-9D3C-970B43CE0774}" presName="sibTrans" presStyleLbl="sibTrans1D1" presStyleIdx="3" presStyleCnt="5"/>
      <dgm:spPr/>
      <dgm:t>
        <a:bodyPr/>
        <a:lstStyle/>
        <a:p>
          <a:pPr rtl="1"/>
          <a:endParaRPr lang="he-IL"/>
        </a:p>
      </dgm:t>
    </dgm:pt>
    <dgm:pt modelId="{907BCD61-3A9D-4DF5-9BF0-E626C8A46A7D}" type="pres">
      <dgm:prSet presAssocID="{51EA76CF-C053-4FC4-A41F-01171DD20278}" presName="node" presStyleLbl="node1" presStyleIdx="4" presStyleCnt="5" custScaleX="156768" custScaleY="134870" custRadScaleRad="121851" custRadScaleInc="-194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0BB134-227F-4511-845D-9FD46CE3B0E7}" type="pres">
      <dgm:prSet presAssocID="{51EA76CF-C053-4FC4-A41F-01171DD20278}" presName="spNode" presStyleCnt="0"/>
      <dgm:spPr/>
    </dgm:pt>
    <dgm:pt modelId="{EDFF71D5-E4F2-4AD0-81D0-0977D1B8ED87}" type="pres">
      <dgm:prSet presAssocID="{35C12FE5-94C6-4DCF-A126-E6BE46285E9B}" presName="sibTrans" presStyleLbl="sibTrans1D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D0D98AD8-C62E-4228-869E-25752C3552B2}" type="presOf" srcId="{55CCAD98-4171-4741-920F-F6D7E9B3784E}" destId="{21A10769-785F-4D55-921B-D3310FBCC1DF}" srcOrd="0" destOrd="0" presId="urn:microsoft.com/office/officeart/2005/8/layout/cycle5"/>
    <dgm:cxn modelId="{B979A907-24DE-4713-9296-6C23F854AEAF}" type="presOf" srcId="{4811A00D-F6B3-4A28-B4A8-530A478CC869}" destId="{98404E5C-2929-4A69-9370-7F3EDE405873}" srcOrd="0" destOrd="0" presId="urn:microsoft.com/office/officeart/2005/8/layout/cycle5"/>
    <dgm:cxn modelId="{B031A9E1-5C96-4D14-BF12-DC24E08FC33A}" type="presOf" srcId="{8FA557B1-21E1-4855-A8D5-9C1603DF58AB}" destId="{4CC09D29-7DA9-45E4-9E82-4CC040D34108}" srcOrd="0" destOrd="0" presId="urn:microsoft.com/office/officeart/2005/8/layout/cycle5"/>
    <dgm:cxn modelId="{A0620D6B-F957-4CDC-963B-E05E09502305}" type="presOf" srcId="{04B6AACC-C0BF-414C-B730-132308BBF9CB}" destId="{3EBB05AD-7979-4853-A68E-99C5AEE0396F}" srcOrd="0" destOrd="0" presId="urn:microsoft.com/office/officeart/2005/8/layout/cycle5"/>
    <dgm:cxn modelId="{7230CBBE-A344-4CFD-982D-49F1AD15850B}" srcId="{8068CBB8-2A73-452C-8C8B-99755DD58FBA}" destId="{4811A00D-F6B3-4A28-B4A8-530A478CC869}" srcOrd="2" destOrd="0" parTransId="{DD3231A1-BF0B-4696-81F8-CCA81ED836A7}" sibTransId="{04B6AACC-C0BF-414C-B730-132308BBF9CB}"/>
    <dgm:cxn modelId="{22754428-411C-4199-89E8-9C6843E10F5D}" type="presOf" srcId="{8068CBB8-2A73-452C-8C8B-99755DD58FBA}" destId="{67D512EF-B76A-48C9-94BB-768EC578936F}" srcOrd="0" destOrd="0" presId="urn:microsoft.com/office/officeart/2005/8/layout/cycle5"/>
    <dgm:cxn modelId="{BEB568CA-06D0-48B8-AF18-85E17989E838}" type="presOf" srcId="{35C12FE5-94C6-4DCF-A126-E6BE46285E9B}" destId="{EDFF71D5-E4F2-4AD0-81D0-0977D1B8ED87}" srcOrd="0" destOrd="0" presId="urn:microsoft.com/office/officeart/2005/8/layout/cycle5"/>
    <dgm:cxn modelId="{64869467-D578-4B0E-8C58-8A75B04BA10C}" type="presOf" srcId="{A1628756-F96B-4A4A-9D3C-970B43CE0774}" destId="{C3AC4872-42A8-42A0-8785-161DE3A5759C}" srcOrd="0" destOrd="0" presId="urn:microsoft.com/office/officeart/2005/8/layout/cycle5"/>
    <dgm:cxn modelId="{5DF35D94-60BB-488D-ADC0-16281D4A59C9}" type="presOf" srcId="{51EA76CF-C053-4FC4-A41F-01171DD20278}" destId="{907BCD61-3A9D-4DF5-9BF0-E626C8A46A7D}" srcOrd="0" destOrd="0" presId="urn:microsoft.com/office/officeart/2005/8/layout/cycle5"/>
    <dgm:cxn modelId="{F90BB7B9-86B5-4221-9745-8B53576221E0}" srcId="{8068CBB8-2A73-452C-8C8B-99755DD58FBA}" destId="{51EA76CF-C053-4FC4-A41F-01171DD20278}" srcOrd="4" destOrd="0" parTransId="{A9F01A87-5B26-4716-8D86-6163C4DB9564}" sibTransId="{35C12FE5-94C6-4DCF-A126-E6BE46285E9B}"/>
    <dgm:cxn modelId="{D472252E-D117-485C-A60E-6E4DE5D02645}" type="presOf" srcId="{2896842D-B1E3-45B0-8BE4-7185BFEDDC75}" destId="{73ACF27D-8A67-4DC4-BBBA-8D72574F37FD}" srcOrd="0" destOrd="0" presId="urn:microsoft.com/office/officeart/2005/8/layout/cycle5"/>
    <dgm:cxn modelId="{AC6BE084-9F5D-4B96-AC23-FD6318FEAA4E}" srcId="{8068CBB8-2A73-452C-8C8B-99755DD58FBA}" destId="{8FA557B1-21E1-4855-A8D5-9C1603DF58AB}" srcOrd="3" destOrd="0" parTransId="{554C5030-63D4-4959-87A4-2DE847F278A9}" sibTransId="{A1628756-F96B-4A4A-9D3C-970B43CE0774}"/>
    <dgm:cxn modelId="{08C4E9A2-1BDE-4958-B74F-D6E2B49DA2B4}" type="presOf" srcId="{B46F6356-1AE9-4BF6-9A84-2469C26DD190}" destId="{5C7B1385-DE5C-4EE3-8369-35B82FE82D05}" srcOrd="0" destOrd="0" presId="urn:microsoft.com/office/officeart/2005/8/layout/cycle5"/>
    <dgm:cxn modelId="{1EFCEC4E-199A-4D6E-AE70-823C57B33AD8}" type="presOf" srcId="{DE294340-55B6-4727-A3C5-96FADCCF326F}" destId="{1676CDF3-FFC4-4104-A1D8-78FA67272B82}" srcOrd="0" destOrd="0" presId="urn:microsoft.com/office/officeart/2005/8/layout/cycle5"/>
    <dgm:cxn modelId="{5A3090A5-970E-437A-8D7C-D10A279CC843}" srcId="{8068CBB8-2A73-452C-8C8B-99755DD58FBA}" destId="{DE294340-55B6-4727-A3C5-96FADCCF326F}" srcOrd="0" destOrd="0" parTransId="{A3D1F306-218E-4EA6-B296-B3C1E26C16C2}" sibTransId="{55CCAD98-4171-4741-920F-F6D7E9B3784E}"/>
    <dgm:cxn modelId="{650A7A97-F312-4CCD-9018-2D2086CFCE07}" srcId="{8068CBB8-2A73-452C-8C8B-99755DD58FBA}" destId="{2896842D-B1E3-45B0-8BE4-7185BFEDDC75}" srcOrd="1" destOrd="0" parTransId="{57B415E3-EC0A-49AC-BB3E-7C735734E6D6}" sibTransId="{B46F6356-1AE9-4BF6-9A84-2469C26DD190}"/>
    <dgm:cxn modelId="{4552AA5D-C8B0-4591-8869-AF7E31519060}" type="presParOf" srcId="{67D512EF-B76A-48C9-94BB-768EC578936F}" destId="{1676CDF3-FFC4-4104-A1D8-78FA67272B82}" srcOrd="0" destOrd="0" presId="urn:microsoft.com/office/officeart/2005/8/layout/cycle5"/>
    <dgm:cxn modelId="{9BB48009-8FBF-471D-97DE-A674B2C5E721}" type="presParOf" srcId="{67D512EF-B76A-48C9-94BB-768EC578936F}" destId="{4606DFD1-6815-4527-9007-6B5EA6F025DA}" srcOrd="1" destOrd="0" presId="urn:microsoft.com/office/officeart/2005/8/layout/cycle5"/>
    <dgm:cxn modelId="{DD5CB01E-600E-49D9-8C60-C4E605CF9FE3}" type="presParOf" srcId="{67D512EF-B76A-48C9-94BB-768EC578936F}" destId="{21A10769-785F-4D55-921B-D3310FBCC1DF}" srcOrd="2" destOrd="0" presId="urn:microsoft.com/office/officeart/2005/8/layout/cycle5"/>
    <dgm:cxn modelId="{6E7CF222-A7F3-4B0B-9891-56246E172262}" type="presParOf" srcId="{67D512EF-B76A-48C9-94BB-768EC578936F}" destId="{73ACF27D-8A67-4DC4-BBBA-8D72574F37FD}" srcOrd="3" destOrd="0" presId="urn:microsoft.com/office/officeart/2005/8/layout/cycle5"/>
    <dgm:cxn modelId="{1584C479-118B-473F-9325-4307021AAE78}" type="presParOf" srcId="{67D512EF-B76A-48C9-94BB-768EC578936F}" destId="{F3E1E4A8-380B-47E3-9596-ABA6B495B058}" srcOrd="4" destOrd="0" presId="urn:microsoft.com/office/officeart/2005/8/layout/cycle5"/>
    <dgm:cxn modelId="{425895CC-6374-44B2-A2E6-726F907F75C4}" type="presParOf" srcId="{67D512EF-B76A-48C9-94BB-768EC578936F}" destId="{5C7B1385-DE5C-4EE3-8369-35B82FE82D05}" srcOrd="5" destOrd="0" presId="urn:microsoft.com/office/officeart/2005/8/layout/cycle5"/>
    <dgm:cxn modelId="{5B4FDC41-8505-47ED-A9B4-79AF8026A448}" type="presParOf" srcId="{67D512EF-B76A-48C9-94BB-768EC578936F}" destId="{98404E5C-2929-4A69-9370-7F3EDE405873}" srcOrd="6" destOrd="0" presId="urn:microsoft.com/office/officeart/2005/8/layout/cycle5"/>
    <dgm:cxn modelId="{B7DE9AB2-9ECA-4C31-8900-F66E18D2C2EB}" type="presParOf" srcId="{67D512EF-B76A-48C9-94BB-768EC578936F}" destId="{B057DEE3-801F-4796-A3A1-C71648EDA2AB}" srcOrd="7" destOrd="0" presId="urn:microsoft.com/office/officeart/2005/8/layout/cycle5"/>
    <dgm:cxn modelId="{50AD6B44-DFE3-4A34-9A21-0AB3E69A7214}" type="presParOf" srcId="{67D512EF-B76A-48C9-94BB-768EC578936F}" destId="{3EBB05AD-7979-4853-A68E-99C5AEE0396F}" srcOrd="8" destOrd="0" presId="urn:microsoft.com/office/officeart/2005/8/layout/cycle5"/>
    <dgm:cxn modelId="{CDF753EA-829B-4400-8093-CBC210BBA384}" type="presParOf" srcId="{67D512EF-B76A-48C9-94BB-768EC578936F}" destId="{4CC09D29-7DA9-45E4-9E82-4CC040D34108}" srcOrd="9" destOrd="0" presId="urn:microsoft.com/office/officeart/2005/8/layout/cycle5"/>
    <dgm:cxn modelId="{ADD87157-299C-466E-AA76-B657425B0E9C}" type="presParOf" srcId="{67D512EF-B76A-48C9-94BB-768EC578936F}" destId="{61589025-09C7-419B-93B4-25B7A51BB668}" srcOrd="10" destOrd="0" presId="urn:microsoft.com/office/officeart/2005/8/layout/cycle5"/>
    <dgm:cxn modelId="{6843B868-EEC4-4C12-98AE-24176092E229}" type="presParOf" srcId="{67D512EF-B76A-48C9-94BB-768EC578936F}" destId="{C3AC4872-42A8-42A0-8785-161DE3A5759C}" srcOrd="11" destOrd="0" presId="urn:microsoft.com/office/officeart/2005/8/layout/cycle5"/>
    <dgm:cxn modelId="{A983055D-CC9E-4E1B-BDEE-18AFCB9E4724}" type="presParOf" srcId="{67D512EF-B76A-48C9-94BB-768EC578936F}" destId="{907BCD61-3A9D-4DF5-9BF0-E626C8A46A7D}" srcOrd="12" destOrd="0" presId="urn:microsoft.com/office/officeart/2005/8/layout/cycle5"/>
    <dgm:cxn modelId="{E541C1A4-1835-42B9-8B04-3BA39C8B81A8}" type="presParOf" srcId="{67D512EF-B76A-48C9-94BB-768EC578936F}" destId="{730BB134-227F-4511-845D-9FD46CE3B0E7}" srcOrd="13" destOrd="0" presId="urn:microsoft.com/office/officeart/2005/8/layout/cycle5"/>
    <dgm:cxn modelId="{056AFE84-4B43-4CAE-A532-1FD0CCBF615D}" type="presParOf" srcId="{67D512EF-B76A-48C9-94BB-768EC578936F}" destId="{EDFF71D5-E4F2-4AD0-81D0-0977D1B8ED8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5460A-6006-4B2D-8618-4D4492A26D44}">
      <dsp:nvSpPr>
        <dsp:cNvPr id="0" name=""/>
        <dsp:cNvSpPr/>
      </dsp:nvSpPr>
      <dsp:spPr>
        <a:xfrm>
          <a:off x="1951533" y="1074050"/>
          <a:ext cx="803067" cy="839572"/>
        </a:xfrm>
        <a:prstGeom prst="ellipse">
          <a:avLst/>
        </a:prstGeom>
        <a:solidFill>
          <a:srgbClr val="003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Security</a:t>
          </a:r>
          <a:endParaRPr lang="he-IL" sz="1200" b="1" kern="1200" dirty="0"/>
        </a:p>
      </dsp:txBody>
      <dsp:txXfrm>
        <a:off x="2069139" y="1197002"/>
        <a:ext cx="567855" cy="593668"/>
      </dsp:txXfrm>
    </dsp:sp>
    <dsp:sp modelId="{7F2640FA-6FA8-47FE-9725-2CA26ECEA9B1}">
      <dsp:nvSpPr>
        <dsp:cNvPr id="0" name=""/>
        <dsp:cNvSpPr/>
      </dsp:nvSpPr>
      <dsp:spPr>
        <a:xfrm rot="16106342">
          <a:off x="2135526" y="862514"/>
          <a:ext cx="401281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401281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2326135" y="863622"/>
        <a:ext cx="20064" cy="20064"/>
      </dsp:txXfrm>
    </dsp:sp>
    <dsp:sp modelId="{7DA2484D-A204-4BA4-9E83-0E899C43C916}">
      <dsp:nvSpPr>
        <dsp:cNvPr id="0" name=""/>
        <dsp:cNvSpPr/>
      </dsp:nvSpPr>
      <dsp:spPr>
        <a:xfrm>
          <a:off x="1732654" y="-78729"/>
          <a:ext cx="1175608" cy="75187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Independence</a:t>
          </a:r>
          <a:endParaRPr lang="he-IL" sz="1000" b="1" kern="1200" dirty="0">
            <a:solidFill>
              <a:schemeClr val="tx1"/>
            </a:solidFill>
          </a:endParaRPr>
        </a:p>
      </dsp:txBody>
      <dsp:txXfrm>
        <a:off x="1904818" y="31380"/>
        <a:ext cx="831280" cy="531656"/>
      </dsp:txXfrm>
    </dsp:sp>
    <dsp:sp modelId="{9F98BF7A-BA0E-4252-8DAC-C10F0344D5AC}">
      <dsp:nvSpPr>
        <dsp:cNvPr id="0" name=""/>
        <dsp:cNvSpPr/>
      </dsp:nvSpPr>
      <dsp:spPr>
        <a:xfrm rot="18592708">
          <a:off x="2536305" y="993499"/>
          <a:ext cx="450964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450964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750513" y="993365"/>
        <a:ext cx="22548" cy="22548"/>
      </dsp:txXfrm>
    </dsp:sp>
    <dsp:sp modelId="{33E9408E-116A-400A-8782-03C57FC736EE}">
      <dsp:nvSpPr>
        <dsp:cNvPr id="0" name=""/>
        <dsp:cNvSpPr/>
      </dsp:nvSpPr>
      <dsp:spPr>
        <a:xfrm>
          <a:off x="2658201" y="134453"/>
          <a:ext cx="1033053" cy="75187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Control of </a:t>
          </a:r>
          <a:r>
            <a:rPr lang="en-US" sz="1000" b="1" kern="1200" dirty="0" smtClean="0">
              <a:solidFill>
                <a:schemeClr val="tx1"/>
              </a:solidFill>
            </a:rPr>
            <a:t>the passageways</a:t>
          </a:r>
          <a:endParaRPr lang="he-IL" sz="1000" b="1" kern="1200" dirty="0">
            <a:solidFill>
              <a:schemeClr val="tx1"/>
            </a:solidFill>
          </a:endParaRPr>
        </a:p>
      </dsp:txBody>
      <dsp:txXfrm>
        <a:off x="2809488" y="244562"/>
        <a:ext cx="730479" cy="531656"/>
      </dsp:txXfrm>
    </dsp:sp>
    <dsp:sp modelId="{3D8CFB64-1EA1-4727-8914-0DDF6B44B646}">
      <dsp:nvSpPr>
        <dsp:cNvPr id="0" name=""/>
        <dsp:cNvSpPr/>
      </dsp:nvSpPr>
      <dsp:spPr>
        <a:xfrm rot="20469283">
          <a:off x="2725682" y="1297626"/>
          <a:ext cx="339242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339242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886822" y="1300285"/>
        <a:ext cx="16962" cy="16962"/>
      </dsp:txXfrm>
    </dsp:sp>
    <dsp:sp modelId="{311EA1A1-744B-42F1-9646-C1BE27BF9BC4}">
      <dsp:nvSpPr>
        <dsp:cNvPr id="0" name=""/>
        <dsp:cNvSpPr/>
      </dsp:nvSpPr>
      <dsp:spPr>
        <a:xfrm>
          <a:off x="3013695" y="746993"/>
          <a:ext cx="950575" cy="71828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Maintaining contact with the </a:t>
          </a:r>
          <a:r>
            <a:rPr lang="en-US" sz="1000" b="1" kern="1200" dirty="0" smtClean="0">
              <a:solidFill>
                <a:schemeClr val="tx1"/>
              </a:solidFill>
            </a:rPr>
            <a:t>US</a:t>
          </a:r>
          <a:endParaRPr lang="he-IL" sz="1000" b="1" kern="1200" dirty="0">
            <a:solidFill>
              <a:schemeClr val="tx1"/>
            </a:solidFill>
          </a:endParaRPr>
        </a:p>
      </dsp:txBody>
      <dsp:txXfrm>
        <a:off x="3152903" y="852184"/>
        <a:ext cx="672159" cy="507907"/>
      </dsp:txXfrm>
    </dsp:sp>
    <dsp:sp modelId="{4146AA5F-F97A-483F-BB82-BBDE39578545}">
      <dsp:nvSpPr>
        <dsp:cNvPr id="0" name=""/>
        <dsp:cNvSpPr/>
      </dsp:nvSpPr>
      <dsp:spPr>
        <a:xfrm rot="1034899">
          <a:off x="2730395" y="1652250"/>
          <a:ext cx="337560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337560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890737" y="1654951"/>
        <a:ext cx="16878" cy="16878"/>
      </dsp:txXfrm>
    </dsp:sp>
    <dsp:sp modelId="{B6D924D5-01E4-49F5-B2D6-9A97CB2A0ADC}">
      <dsp:nvSpPr>
        <dsp:cNvPr id="0" name=""/>
        <dsp:cNvSpPr/>
      </dsp:nvSpPr>
      <dsp:spPr>
        <a:xfrm>
          <a:off x="3032768" y="1460531"/>
          <a:ext cx="907396" cy="77039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tx1"/>
              </a:solidFill>
            </a:rPr>
            <a:t>Israeli military supremacy</a:t>
          </a:r>
          <a:endParaRPr lang="he-IL" sz="1050" b="1" kern="1200" dirty="0">
            <a:solidFill>
              <a:schemeClr val="tx1"/>
            </a:solidFill>
          </a:endParaRPr>
        </a:p>
      </dsp:txBody>
      <dsp:txXfrm>
        <a:off x="3165653" y="1573353"/>
        <a:ext cx="641626" cy="544752"/>
      </dsp:txXfrm>
    </dsp:sp>
    <dsp:sp modelId="{7DA85A60-DDCC-4930-9F51-3235B91797EE}">
      <dsp:nvSpPr>
        <dsp:cNvPr id="0" name=""/>
        <dsp:cNvSpPr/>
      </dsp:nvSpPr>
      <dsp:spPr>
        <a:xfrm rot="3222050">
          <a:off x="2525612" y="1957894"/>
          <a:ext cx="353023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353023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693298" y="1960209"/>
        <a:ext cx="17651" cy="17651"/>
      </dsp:txXfrm>
    </dsp:sp>
    <dsp:sp modelId="{EAD264D2-BD70-46E6-B1AA-1F6D662224C0}">
      <dsp:nvSpPr>
        <dsp:cNvPr id="0" name=""/>
        <dsp:cNvSpPr/>
      </dsp:nvSpPr>
      <dsp:spPr>
        <a:xfrm>
          <a:off x="2531671" y="2067196"/>
          <a:ext cx="1037404" cy="75187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Demilitarized Palestinian State</a:t>
          </a:r>
          <a:endParaRPr lang="he-IL" sz="1000" b="1" kern="1200" dirty="0">
            <a:solidFill>
              <a:schemeClr val="tx1"/>
            </a:solidFill>
          </a:endParaRPr>
        </a:p>
      </dsp:txBody>
      <dsp:txXfrm>
        <a:off x="2683595" y="2177305"/>
        <a:ext cx="733556" cy="531656"/>
      </dsp:txXfrm>
    </dsp:sp>
    <dsp:sp modelId="{410625A5-F9F0-4F3E-ADFC-8258274C2598}">
      <dsp:nvSpPr>
        <dsp:cNvPr id="0" name=""/>
        <dsp:cNvSpPr/>
      </dsp:nvSpPr>
      <dsp:spPr>
        <a:xfrm rot="5400000">
          <a:off x="2152614" y="2102936"/>
          <a:ext cx="400906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400906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343045" y="2104054"/>
        <a:ext cx="20045" cy="20045"/>
      </dsp:txXfrm>
    </dsp:sp>
    <dsp:sp modelId="{EA7D3B20-450E-4283-A4A1-39E3D9F72539}">
      <dsp:nvSpPr>
        <dsp:cNvPr id="0" name=""/>
        <dsp:cNvSpPr/>
      </dsp:nvSpPr>
      <dsp:spPr>
        <a:xfrm>
          <a:off x="1892675" y="2314530"/>
          <a:ext cx="920784" cy="75187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Multidimensional freedom of action</a:t>
          </a:r>
          <a:endParaRPr lang="he-IL" sz="1000" b="1" kern="1200" dirty="0">
            <a:solidFill>
              <a:schemeClr val="tx1"/>
            </a:solidFill>
          </a:endParaRPr>
        </a:p>
      </dsp:txBody>
      <dsp:txXfrm>
        <a:off x="2027521" y="2424639"/>
        <a:ext cx="651092" cy="531656"/>
      </dsp:txXfrm>
    </dsp:sp>
    <dsp:sp modelId="{187A6BF7-3F27-4DD8-B385-EF07737B6492}">
      <dsp:nvSpPr>
        <dsp:cNvPr id="0" name=""/>
        <dsp:cNvSpPr/>
      </dsp:nvSpPr>
      <dsp:spPr>
        <a:xfrm rot="7560000">
          <a:off x="1785004" y="1982676"/>
          <a:ext cx="409613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409613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1979570" y="1983576"/>
        <a:ext cx="20480" cy="20480"/>
      </dsp:txXfrm>
    </dsp:sp>
    <dsp:sp modelId="{0B35C402-AB1F-406B-98FA-F814F8F1E3ED}">
      <dsp:nvSpPr>
        <dsp:cNvPr id="0" name=""/>
        <dsp:cNvSpPr/>
      </dsp:nvSpPr>
      <dsp:spPr>
        <a:xfrm>
          <a:off x="1279814" y="2085993"/>
          <a:ext cx="739782" cy="75187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Freedom of Response</a:t>
          </a:r>
          <a:endParaRPr lang="he-IL" sz="1000" b="1" kern="1200" dirty="0">
            <a:solidFill>
              <a:schemeClr val="tx1"/>
            </a:solidFill>
          </a:endParaRPr>
        </a:p>
      </dsp:txBody>
      <dsp:txXfrm>
        <a:off x="1388153" y="2196102"/>
        <a:ext cx="523104" cy="531656"/>
      </dsp:txXfrm>
    </dsp:sp>
    <dsp:sp modelId="{928D710B-C1BD-481A-85B7-1362F1392DAB}">
      <dsp:nvSpPr>
        <dsp:cNvPr id="0" name=""/>
        <dsp:cNvSpPr/>
      </dsp:nvSpPr>
      <dsp:spPr>
        <a:xfrm rot="9728780">
          <a:off x="1549425" y="1672254"/>
          <a:ext cx="430268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430268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1753802" y="1672637"/>
        <a:ext cx="21513" cy="21513"/>
      </dsp:txXfrm>
    </dsp:sp>
    <dsp:sp modelId="{E2CCED65-DB08-4319-961F-48FF50BB89E5}">
      <dsp:nvSpPr>
        <dsp:cNvPr id="0" name=""/>
        <dsp:cNvSpPr/>
      </dsp:nvSpPr>
      <dsp:spPr>
        <a:xfrm>
          <a:off x="744449" y="1500726"/>
          <a:ext cx="840157" cy="75187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tx1"/>
              </a:solidFill>
            </a:rPr>
            <a:t>Safe </a:t>
          </a:r>
          <a:r>
            <a:rPr lang="en-US" sz="1050" b="1" kern="1200" dirty="0" smtClean="0">
              <a:solidFill>
                <a:schemeClr val="tx1"/>
              </a:solidFill>
            </a:rPr>
            <a:t>borders</a:t>
          </a:r>
          <a:endParaRPr lang="he-IL" sz="1050" b="1" kern="1200" dirty="0">
            <a:solidFill>
              <a:schemeClr val="tx1"/>
            </a:solidFill>
          </a:endParaRPr>
        </a:p>
      </dsp:txBody>
      <dsp:txXfrm>
        <a:off x="867487" y="1610835"/>
        <a:ext cx="594081" cy="531656"/>
      </dsp:txXfrm>
    </dsp:sp>
    <dsp:sp modelId="{F44E4F43-264B-4A5F-B1A0-CA56B60DCDD0}">
      <dsp:nvSpPr>
        <dsp:cNvPr id="0" name=""/>
        <dsp:cNvSpPr/>
      </dsp:nvSpPr>
      <dsp:spPr>
        <a:xfrm rot="11880000">
          <a:off x="1736703" y="1321217"/>
          <a:ext cx="238765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238765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1850116" y="1326388"/>
        <a:ext cx="11938" cy="11938"/>
      </dsp:txXfrm>
    </dsp:sp>
    <dsp:sp modelId="{07BBEA48-B2AC-4F1C-A36A-294B915D9DEF}">
      <dsp:nvSpPr>
        <dsp:cNvPr id="0" name=""/>
        <dsp:cNvSpPr/>
      </dsp:nvSpPr>
      <dsp:spPr>
        <a:xfrm>
          <a:off x="622264" y="748120"/>
          <a:ext cx="1185480" cy="75187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Normalizing relations with moderate Arab countries</a:t>
          </a:r>
          <a:endParaRPr lang="he-IL" sz="1000" b="1" kern="1200" dirty="0">
            <a:solidFill>
              <a:schemeClr val="tx1"/>
            </a:solidFill>
          </a:endParaRPr>
        </a:p>
      </dsp:txBody>
      <dsp:txXfrm>
        <a:off x="795874" y="858229"/>
        <a:ext cx="838260" cy="531656"/>
      </dsp:txXfrm>
    </dsp:sp>
    <dsp:sp modelId="{43CEBE38-8FAD-44D2-A6A7-64C10A8D2A41}">
      <dsp:nvSpPr>
        <dsp:cNvPr id="0" name=""/>
        <dsp:cNvSpPr/>
      </dsp:nvSpPr>
      <dsp:spPr>
        <a:xfrm rot="13921481">
          <a:off x="1653757" y="940091"/>
          <a:ext cx="551514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551514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1915726" y="937444"/>
        <a:ext cx="27575" cy="27575"/>
      </dsp:txXfrm>
    </dsp:sp>
    <dsp:sp modelId="{D818DD80-0552-4199-8535-2802DDF374CC}">
      <dsp:nvSpPr>
        <dsp:cNvPr id="0" name=""/>
        <dsp:cNvSpPr/>
      </dsp:nvSpPr>
      <dsp:spPr>
        <a:xfrm>
          <a:off x="1076541" y="45320"/>
          <a:ext cx="878559" cy="75187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Deepening relations with Egypt and Jordan</a:t>
          </a:r>
          <a:endParaRPr lang="he-IL" sz="1000" b="1" kern="1200" dirty="0">
            <a:solidFill>
              <a:schemeClr val="tx1"/>
            </a:solidFill>
          </a:endParaRPr>
        </a:p>
      </dsp:txBody>
      <dsp:txXfrm>
        <a:off x="1205203" y="155429"/>
        <a:ext cx="621235" cy="531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5460A-6006-4B2D-8618-4D4492A26D44}">
      <dsp:nvSpPr>
        <dsp:cNvPr id="0" name=""/>
        <dsp:cNvSpPr/>
      </dsp:nvSpPr>
      <dsp:spPr>
        <a:xfrm>
          <a:off x="2196350" y="1008645"/>
          <a:ext cx="1324263" cy="138446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</a:rPr>
            <a:t>Jewish </a:t>
          </a:r>
          <a:r>
            <a:rPr lang="en-US" sz="2500" b="1" kern="1200" dirty="0" smtClean="0">
              <a:solidFill>
                <a:schemeClr val="tx1"/>
              </a:solidFill>
            </a:rPr>
            <a:t>State</a:t>
          </a:r>
          <a:endParaRPr lang="he-IL" sz="2500" b="1" kern="1200" dirty="0">
            <a:solidFill>
              <a:schemeClr val="tx1"/>
            </a:solidFill>
          </a:endParaRPr>
        </a:p>
      </dsp:txBody>
      <dsp:txXfrm>
        <a:off x="2390284" y="1211394"/>
        <a:ext cx="936395" cy="978962"/>
      </dsp:txXfrm>
    </dsp:sp>
    <dsp:sp modelId="{7F2640FA-6FA8-47FE-9725-2CA26ECEA9B1}">
      <dsp:nvSpPr>
        <dsp:cNvPr id="0" name=""/>
        <dsp:cNvSpPr/>
      </dsp:nvSpPr>
      <dsp:spPr>
        <a:xfrm rot="16200000">
          <a:off x="2822471" y="958267"/>
          <a:ext cx="72022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72022" y="14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856681" y="970833"/>
        <a:ext cx="3601" cy="3601"/>
      </dsp:txXfrm>
    </dsp:sp>
    <dsp:sp modelId="{7DA2484D-A204-4BA4-9E83-0E899C43C916}">
      <dsp:nvSpPr>
        <dsp:cNvPr id="0" name=""/>
        <dsp:cNvSpPr/>
      </dsp:nvSpPr>
      <dsp:spPr>
        <a:xfrm>
          <a:off x="2390170" y="0"/>
          <a:ext cx="936623" cy="93662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Jewish majority</a:t>
          </a:r>
          <a:endParaRPr lang="he-IL" sz="1400" b="1" kern="1200" dirty="0">
            <a:solidFill>
              <a:schemeClr val="tx1"/>
            </a:solidFill>
          </a:endParaRPr>
        </a:p>
      </dsp:txBody>
      <dsp:txXfrm>
        <a:off x="2527335" y="137165"/>
        <a:ext cx="662293" cy="662293"/>
      </dsp:txXfrm>
    </dsp:sp>
    <dsp:sp modelId="{3D8CFB64-1EA1-4727-8914-0DDF6B44B646}">
      <dsp:nvSpPr>
        <dsp:cNvPr id="0" name=""/>
        <dsp:cNvSpPr/>
      </dsp:nvSpPr>
      <dsp:spPr>
        <a:xfrm rot="20561796">
          <a:off x="3490099" y="1469497"/>
          <a:ext cx="129959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129959" y="14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3551830" y="1480615"/>
        <a:ext cx="6497" cy="6497"/>
      </dsp:txXfrm>
    </dsp:sp>
    <dsp:sp modelId="{311EA1A1-744B-42F1-9646-C1BE27BF9BC4}">
      <dsp:nvSpPr>
        <dsp:cNvPr id="0" name=""/>
        <dsp:cNvSpPr/>
      </dsp:nvSpPr>
      <dsp:spPr>
        <a:xfrm>
          <a:off x="3541391" y="789683"/>
          <a:ext cx="1477438" cy="93662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Non-waiver of </a:t>
          </a:r>
          <a:r>
            <a:rPr lang="en-US" sz="1400" b="1" i="0" kern="1200" dirty="0" smtClean="0">
              <a:solidFill>
                <a:schemeClr val="tx1"/>
              </a:solidFill>
            </a:rPr>
            <a:t>the Temple Mount</a:t>
          </a:r>
          <a:endParaRPr lang="he-IL" sz="1400" b="1" kern="1200" dirty="0">
            <a:solidFill>
              <a:schemeClr val="tx1"/>
            </a:solidFill>
          </a:endParaRPr>
        </a:p>
      </dsp:txBody>
      <dsp:txXfrm>
        <a:off x="3757757" y="926848"/>
        <a:ext cx="1044706" cy="662293"/>
      </dsp:txXfrm>
    </dsp:sp>
    <dsp:sp modelId="{187A6BF7-3F27-4DD8-B385-EF07737B6492}">
      <dsp:nvSpPr>
        <dsp:cNvPr id="0" name=""/>
        <dsp:cNvSpPr/>
      </dsp:nvSpPr>
      <dsp:spPr>
        <a:xfrm rot="2587572">
          <a:off x="3337326" y="2184644"/>
          <a:ext cx="105975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105975" y="14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3387664" y="2196361"/>
        <a:ext cx="5298" cy="5298"/>
      </dsp:txXfrm>
    </dsp:sp>
    <dsp:sp modelId="{0B35C402-AB1F-406B-98FA-F814F8F1E3ED}">
      <dsp:nvSpPr>
        <dsp:cNvPr id="0" name=""/>
        <dsp:cNvSpPr/>
      </dsp:nvSpPr>
      <dsp:spPr>
        <a:xfrm>
          <a:off x="2988250" y="2183507"/>
          <a:ext cx="1684404" cy="85551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Recognition of Israel as the nation-state of the Jewish people</a:t>
          </a:r>
          <a:endParaRPr lang="he-IL" sz="1200" b="1" kern="1200" dirty="0">
            <a:solidFill>
              <a:schemeClr val="tx1"/>
            </a:solidFill>
          </a:endParaRPr>
        </a:p>
      </dsp:txBody>
      <dsp:txXfrm>
        <a:off x="3234925" y="2308794"/>
        <a:ext cx="1191054" cy="604937"/>
      </dsp:txXfrm>
    </dsp:sp>
    <dsp:sp modelId="{928D710B-C1BD-481A-85B7-1362F1392DAB}">
      <dsp:nvSpPr>
        <dsp:cNvPr id="0" name=""/>
        <dsp:cNvSpPr/>
      </dsp:nvSpPr>
      <dsp:spPr>
        <a:xfrm rot="8051940">
          <a:off x="2286696" y="2214071"/>
          <a:ext cx="117542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117542" y="14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2342529" y="2225499"/>
        <a:ext cx="5877" cy="5877"/>
      </dsp:txXfrm>
    </dsp:sp>
    <dsp:sp modelId="{E2CCED65-DB08-4319-961F-48FF50BB89E5}">
      <dsp:nvSpPr>
        <dsp:cNvPr id="0" name=""/>
        <dsp:cNvSpPr/>
      </dsp:nvSpPr>
      <dsp:spPr>
        <a:xfrm>
          <a:off x="1295388" y="2183506"/>
          <a:ext cx="1276748" cy="93662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Law of Return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Diaspora Jewry</a:t>
          </a:r>
          <a:endParaRPr lang="he-IL" sz="1400" b="1" kern="1200" dirty="0">
            <a:solidFill>
              <a:schemeClr val="tx1"/>
            </a:solidFill>
          </a:endParaRPr>
        </a:p>
      </dsp:txBody>
      <dsp:txXfrm>
        <a:off x="1482363" y="2320671"/>
        <a:ext cx="902798" cy="662293"/>
      </dsp:txXfrm>
    </dsp:sp>
    <dsp:sp modelId="{43CEBE38-8FAD-44D2-A6A7-64C10A8D2A41}">
      <dsp:nvSpPr>
        <dsp:cNvPr id="0" name=""/>
        <dsp:cNvSpPr/>
      </dsp:nvSpPr>
      <dsp:spPr>
        <a:xfrm rot="12210070">
          <a:off x="2108162" y="1391762"/>
          <a:ext cx="144973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144973" y="14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2177025" y="1402504"/>
        <a:ext cx="7248" cy="7248"/>
      </dsp:txXfrm>
    </dsp:sp>
    <dsp:sp modelId="{D818DD80-0552-4199-8535-2802DDF374CC}">
      <dsp:nvSpPr>
        <dsp:cNvPr id="0" name=""/>
        <dsp:cNvSpPr/>
      </dsp:nvSpPr>
      <dsp:spPr>
        <a:xfrm>
          <a:off x="990602" y="583301"/>
          <a:ext cx="1176567" cy="112231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Historical affinity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Heritage Sites</a:t>
          </a:r>
          <a:endParaRPr lang="he-IL" sz="1400" b="1" kern="1200" dirty="0">
            <a:solidFill>
              <a:schemeClr val="tx1"/>
            </a:solidFill>
          </a:endParaRPr>
        </a:p>
      </dsp:txBody>
      <dsp:txXfrm>
        <a:off x="1162906" y="747661"/>
        <a:ext cx="831959" cy="793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5460A-6006-4B2D-8618-4D4492A26D44}">
      <dsp:nvSpPr>
        <dsp:cNvPr id="0" name=""/>
        <dsp:cNvSpPr/>
      </dsp:nvSpPr>
      <dsp:spPr>
        <a:xfrm>
          <a:off x="1502978" y="941075"/>
          <a:ext cx="1388998" cy="1291954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Democratic State</a:t>
          </a:r>
          <a:endParaRPr lang="he-IL" sz="1600" b="1" kern="1200" dirty="0"/>
        </a:p>
      </dsp:txBody>
      <dsp:txXfrm>
        <a:off x="1706392" y="1130277"/>
        <a:ext cx="982170" cy="913550"/>
      </dsp:txXfrm>
    </dsp:sp>
    <dsp:sp modelId="{7F2640FA-6FA8-47FE-9725-2CA26ECEA9B1}">
      <dsp:nvSpPr>
        <dsp:cNvPr id="0" name=""/>
        <dsp:cNvSpPr/>
      </dsp:nvSpPr>
      <dsp:spPr>
        <a:xfrm rot="5400000">
          <a:off x="2183896" y="936758"/>
          <a:ext cx="27163" cy="35797"/>
        </a:xfrm>
        <a:custGeom>
          <a:avLst/>
          <a:gdLst/>
          <a:ahLst/>
          <a:cxnLst/>
          <a:rect l="0" t="0" r="0" b="0"/>
          <a:pathLst>
            <a:path>
              <a:moveTo>
                <a:pt x="0" y="17898"/>
              </a:moveTo>
              <a:lnTo>
                <a:pt x="27163" y="17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196798" y="953978"/>
        <a:ext cx="1358" cy="1358"/>
      </dsp:txXfrm>
    </dsp:sp>
    <dsp:sp modelId="{7DA2484D-A204-4BA4-9E83-0E899C43C916}">
      <dsp:nvSpPr>
        <dsp:cNvPr id="0" name=""/>
        <dsp:cNvSpPr/>
      </dsp:nvSpPr>
      <dsp:spPr>
        <a:xfrm>
          <a:off x="1664549" y="-69910"/>
          <a:ext cx="1065857" cy="103815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Jewish majority</a:t>
          </a:r>
          <a:endParaRPr lang="he-IL" sz="1600" b="1" kern="1200" dirty="0">
            <a:solidFill>
              <a:schemeClr val="tx1"/>
            </a:solidFill>
          </a:endParaRPr>
        </a:p>
      </dsp:txBody>
      <dsp:txXfrm>
        <a:off x="1820640" y="82124"/>
        <a:ext cx="753675" cy="734082"/>
      </dsp:txXfrm>
    </dsp:sp>
    <dsp:sp modelId="{9F98BF7A-BA0E-4252-8DAC-C10F0344D5AC}">
      <dsp:nvSpPr>
        <dsp:cNvPr id="0" name=""/>
        <dsp:cNvSpPr/>
      </dsp:nvSpPr>
      <dsp:spPr>
        <a:xfrm rot="10718055">
          <a:off x="2816869" y="1553494"/>
          <a:ext cx="74890" cy="35797"/>
        </a:xfrm>
        <a:custGeom>
          <a:avLst/>
          <a:gdLst/>
          <a:ahLst/>
          <a:cxnLst/>
          <a:rect l="0" t="0" r="0" b="0"/>
          <a:pathLst>
            <a:path>
              <a:moveTo>
                <a:pt x="0" y="17898"/>
              </a:moveTo>
              <a:lnTo>
                <a:pt x="74890" y="17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2852442" y="1569520"/>
        <a:ext cx="3744" cy="3744"/>
      </dsp:txXfrm>
    </dsp:sp>
    <dsp:sp modelId="{33E9408E-116A-400A-8782-03C57FC736EE}">
      <dsp:nvSpPr>
        <dsp:cNvPr id="0" name=""/>
        <dsp:cNvSpPr/>
      </dsp:nvSpPr>
      <dsp:spPr>
        <a:xfrm>
          <a:off x="2816720" y="1040508"/>
          <a:ext cx="1065857" cy="103815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No to an apartheid state</a:t>
          </a:r>
          <a:endParaRPr lang="he-IL" sz="1400" b="1" kern="1200" dirty="0">
            <a:solidFill>
              <a:schemeClr val="tx1"/>
            </a:solidFill>
          </a:endParaRPr>
        </a:p>
      </dsp:txBody>
      <dsp:txXfrm>
        <a:off x="2972811" y="1192542"/>
        <a:ext cx="753675" cy="734082"/>
      </dsp:txXfrm>
    </dsp:sp>
    <dsp:sp modelId="{3D8CFB64-1EA1-4727-8914-0DDF6B44B646}">
      <dsp:nvSpPr>
        <dsp:cNvPr id="0" name=""/>
        <dsp:cNvSpPr/>
      </dsp:nvSpPr>
      <dsp:spPr>
        <a:xfrm rot="16072911">
          <a:off x="2207580" y="2201473"/>
          <a:ext cx="26568" cy="35797"/>
        </a:xfrm>
        <a:custGeom>
          <a:avLst/>
          <a:gdLst/>
          <a:ahLst/>
          <a:cxnLst/>
          <a:rect l="0" t="0" r="0" b="0"/>
          <a:pathLst>
            <a:path>
              <a:moveTo>
                <a:pt x="0" y="17898"/>
              </a:moveTo>
              <a:lnTo>
                <a:pt x="26568" y="17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2220200" y="2218708"/>
        <a:ext cx="1328" cy="1328"/>
      </dsp:txXfrm>
    </dsp:sp>
    <dsp:sp modelId="{311EA1A1-744B-42F1-9646-C1BE27BF9BC4}">
      <dsp:nvSpPr>
        <dsp:cNvPr id="0" name=""/>
        <dsp:cNvSpPr/>
      </dsp:nvSpPr>
      <dsp:spPr>
        <a:xfrm>
          <a:off x="1596580" y="2205865"/>
          <a:ext cx="1285966" cy="103815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Improving minority integration</a:t>
          </a:r>
          <a:endParaRPr lang="he-IL" sz="1400" b="1" kern="1200" dirty="0">
            <a:solidFill>
              <a:schemeClr val="tx1"/>
            </a:solidFill>
          </a:endParaRPr>
        </a:p>
      </dsp:txBody>
      <dsp:txXfrm>
        <a:off x="1784905" y="2357899"/>
        <a:ext cx="909316" cy="734082"/>
      </dsp:txXfrm>
    </dsp:sp>
    <dsp:sp modelId="{43CEBE38-8FAD-44D2-A6A7-64C10A8D2A41}">
      <dsp:nvSpPr>
        <dsp:cNvPr id="0" name=""/>
        <dsp:cNvSpPr/>
      </dsp:nvSpPr>
      <dsp:spPr>
        <a:xfrm rot="21561768">
          <a:off x="1503025" y="1576342"/>
          <a:ext cx="96187" cy="35797"/>
        </a:xfrm>
        <a:custGeom>
          <a:avLst/>
          <a:gdLst/>
          <a:ahLst/>
          <a:cxnLst/>
          <a:rect l="0" t="0" r="0" b="0"/>
          <a:pathLst>
            <a:path>
              <a:moveTo>
                <a:pt x="0" y="17898"/>
              </a:moveTo>
              <a:lnTo>
                <a:pt x="96187" y="17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1548714" y="1591836"/>
        <a:ext cx="4809" cy="4809"/>
      </dsp:txXfrm>
    </dsp:sp>
    <dsp:sp modelId="{D818DD80-0552-4199-8535-2802DDF374CC}">
      <dsp:nvSpPr>
        <dsp:cNvPr id="0" name=""/>
        <dsp:cNvSpPr/>
      </dsp:nvSpPr>
      <dsp:spPr>
        <a:xfrm>
          <a:off x="533387" y="1080557"/>
          <a:ext cx="1065857" cy="103815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Equal rights for all citizens</a:t>
          </a:r>
          <a:endParaRPr lang="he-IL" sz="1400" b="1" kern="1200" dirty="0">
            <a:solidFill>
              <a:schemeClr val="tx1"/>
            </a:solidFill>
          </a:endParaRPr>
        </a:p>
      </dsp:txBody>
      <dsp:txXfrm>
        <a:off x="689478" y="1232591"/>
        <a:ext cx="753675" cy="734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6CDF3-FFC4-4104-A1D8-78FA67272B82}">
      <dsp:nvSpPr>
        <dsp:cNvPr id="0" name=""/>
        <dsp:cNvSpPr/>
      </dsp:nvSpPr>
      <dsp:spPr>
        <a:xfrm>
          <a:off x="2871033" y="-224386"/>
          <a:ext cx="2944725" cy="1646706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tx1"/>
              </a:solidFill>
            </a:rPr>
            <a:t>Designing a Strategic Alliance</a:t>
          </a:r>
          <a:endParaRPr lang="he-IL" sz="1800" b="1" u="sng" kern="1200" dirty="0" smtClean="0">
            <a:solidFill>
              <a:schemeClr val="tx1"/>
            </a:solidFill>
          </a:endParaRP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Keeping a unique and continued relationship with the US president in favor of strategic coordination</a:t>
          </a:r>
          <a:endParaRPr lang="he-IL" sz="1800" kern="1200" dirty="0">
            <a:solidFill>
              <a:schemeClr val="tx1"/>
            </a:solidFill>
          </a:endParaRPr>
        </a:p>
      </dsp:txBody>
      <dsp:txXfrm>
        <a:off x="2951419" y="-144000"/>
        <a:ext cx="2783953" cy="1485934"/>
      </dsp:txXfrm>
    </dsp:sp>
    <dsp:sp modelId="{21A10769-785F-4D55-921B-D3310FBCC1DF}">
      <dsp:nvSpPr>
        <dsp:cNvPr id="0" name=""/>
        <dsp:cNvSpPr/>
      </dsp:nvSpPr>
      <dsp:spPr>
        <a:xfrm>
          <a:off x="2502786" y="1045198"/>
          <a:ext cx="4878972" cy="4878972"/>
        </a:xfrm>
        <a:custGeom>
          <a:avLst/>
          <a:gdLst/>
          <a:ahLst/>
          <a:cxnLst/>
          <a:rect l="0" t="0" r="0" b="0"/>
          <a:pathLst>
            <a:path>
              <a:moveTo>
                <a:pt x="3498579" y="241893"/>
              </a:moveTo>
              <a:arcTo wR="2439486" hR="2439486" stAng="17743859" swAng="865363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CF27D-8A67-4DC4-BBBA-8D72574F37FD}">
      <dsp:nvSpPr>
        <dsp:cNvPr id="0" name=""/>
        <dsp:cNvSpPr/>
      </dsp:nvSpPr>
      <dsp:spPr>
        <a:xfrm>
          <a:off x="5510966" y="1756803"/>
          <a:ext cx="2846485" cy="1646706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tx1"/>
              </a:solidFill>
            </a:rPr>
            <a:t>Opportunities and Alliances</a:t>
          </a:r>
          <a:endParaRPr lang="he-IL" sz="1800" b="1" u="sng" kern="1200" dirty="0" smtClean="0">
            <a:solidFill>
              <a:schemeClr val="tx1"/>
            </a:solidFill>
          </a:endParaRP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Identifying factors and stakeholders with common interests for strengthening Israel’s interests</a:t>
          </a:r>
          <a:endParaRPr lang="he-IL" sz="1800" kern="1200" dirty="0">
            <a:solidFill>
              <a:schemeClr val="tx1"/>
            </a:solidFill>
          </a:endParaRPr>
        </a:p>
      </dsp:txBody>
      <dsp:txXfrm>
        <a:off x="5591352" y="1837189"/>
        <a:ext cx="2685713" cy="1485934"/>
      </dsp:txXfrm>
    </dsp:sp>
    <dsp:sp modelId="{5C7B1385-DE5C-4EE3-8369-35B82FE82D05}">
      <dsp:nvSpPr>
        <dsp:cNvPr id="0" name=""/>
        <dsp:cNvSpPr/>
      </dsp:nvSpPr>
      <dsp:spPr>
        <a:xfrm>
          <a:off x="2206450" y="140541"/>
          <a:ext cx="4878972" cy="4878972"/>
        </a:xfrm>
        <a:custGeom>
          <a:avLst/>
          <a:gdLst/>
          <a:ahLst/>
          <a:cxnLst/>
          <a:rect l="0" t="0" r="0" b="0"/>
          <a:pathLst>
            <a:path>
              <a:moveTo>
                <a:pt x="4696163" y="3366039"/>
              </a:moveTo>
              <a:arcTo wR="2439486" hR="2439486" stAng="1339333" swAng="468538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04E5C-2929-4A69-9370-7F3EDE405873}">
      <dsp:nvSpPr>
        <dsp:cNvPr id="0" name=""/>
        <dsp:cNvSpPr/>
      </dsp:nvSpPr>
      <dsp:spPr>
        <a:xfrm>
          <a:off x="4471248" y="3898828"/>
          <a:ext cx="3249514" cy="1934681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u="sng" kern="1200" dirty="0" smtClean="0">
              <a:solidFill>
                <a:schemeClr val="tx1"/>
              </a:solidFill>
            </a:rPr>
            <a:t>Military and Economic Leverage</a:t>
          </a:r>
          <a:endParaRPr lang="he-IL" sz="1800" b="1" u="sng" kern="1200" dirty="0" smtClean="0">
            <a:solidFill>
              <a:schemeClr val="tx1"/>
            </a:solidFill>
          </a:endParaRPr>
        </a:p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solidFill>
                <a:schemeClr val="tx1"/>
              </a:solidFill>
            </a:rPr>
            <a:t>Removing Hamas from its comfort zone by preventing a round of fighting and using leverages on the population in Gaza</a:t>
          </a:r>
          <a:endParaRPr lang="he-IL" sz="1800" kern="1200" dirty="0" smtClean="0">
            <a:solidFill>
              <a:schemeClr val="tx1"/>
            </a:solidFill>
          </a:endParaRPr>
        </a:p>
      </dsp:txBody>
      <dsp:txXfrm>
        <a:off x="4565691" y="3993271"/>
        <a:ext cx="3060628" cy="1745795"/>
      </dsp:txXfrm>
    </dsp:sp>
    <dsp:sp modelId="{3EBB05AD-7979-4853-A68E-99C5AEE0396F}">
      <dsp:nvSpPr>
        <dsp:cNvPr id="0" name=""/>
        <dsp:cNvSpPr/>
      </dsp:nvSpPr>
      <dsp:spPr>
        <a:xfrm>
          <a:off x="1381503" y="857516"/>
          <a:ext cx="4878972" cy="4878972"/>
        </a:xfrm>
        <a:custGeom>
          <a:avLst/>
          <a:gdLst/>
          <a:ahLst/>
          <a:cxnLst/>
          <a:rect l="0" t="0" r="0" b="0"/>
          <a:pathLst>
            <a:path>
              <a:moveTo>
                <a:pt x="2772655" y="4856114"/>
              </a:moveTo>
              <a:arcTo wR="2439486" hR="2439486" stAng="4929023" swAng="1413944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09D29-7DA9-45E4-9E82-4CC040D34108}">
      <dsp:nvSpPr>
        <dsp:cNvPr id="0" name=""/>
        <dsp:cNvSpPr/>
      </dsp:nvSpPr>
      <dsp:spPr>
        <a:xfrm>
          <a:off x="634168" y="3890397"/>
          <a:ext cx="2541677" cy="1646706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tx1"/>
              </a:solidFill>
            </a:rPr>
            <a:t>Media Announcements</a:t>
          </a:r>
          <a:endParaRPr lang="he-IL" sz="1800" b="1" u="sng" kern="1200" dirty="0" smtClean="0">
            <a:solidFill>
              <a:schemeClr val="tx1"/>
            </a:solidFill>
          </a:endParaRP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While in control and close escort during any action</a:t>
          </a:r>
          <a:endParaRPr lang="he-IL" sz="1800" kern="1200" dirty="0">
            <a:solidFill>
              <a:schemeClr val="tx1"/>
            </a:solidFill>
          </a:endParaRPr>
        </a:p>
      </dsp:txBody>
      <dsp:txXfrm>
        <a:off x="714554" y="3970783"/>
        <a:ext cx="2380905" cy="1485934"/>
      </dsp:txXfrm>
    </dsp:sp>
    <dsp:sp modelId="{C3AC4872-42A8-42A0-8785-161DE3A5759C}">
      <dsp:nvSpPr>
        <dsp:cNvPr id="0" name=""/>
        <dsp:cNvSpPr/>
      </dsp:nvSpPr>
      <dsp:spPr>
        <a:xfrm>
          <a:off x="1328767" y="594100"/>
          <a:ext cx="4878972" cy="4878972"/>
        </a:xfrm>
        <a:custGeom>
          <a:avLst/>
          <a:gdLst/>
          <a:ahLst/>
          <a:cxnLst/>
          <a:rect l="0" t="0" r="0" b="0"/>
          <a:pathLst>
            <a:path>
              <a:moveTo>
                <a:pt x="95313" y="3114725"/>
              </a:moveTo>
              <a:arcTo wR="2439486" hR="2439486" stAng="9835857" swAng="817571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BCD61-3A9D-4DF5-9BF0-E626C8A46A7D}">
      <dsp:nvSpPr>
        <dsp:cNvPr id="0" name=""/>
        <dsp:cNvSpPr/>
      </dsp:nvSpPr>
      <dsp:spPr>
        <a:xfrm>
          <a:off x="0" y="1299601"/>
          <a:ext cx="2944725" cy="1646706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tx1"/>
              </a:solidFill>
            </a:rPr>
            <a:t>Decision Making Flexibility</a:t>
          </a:r>
          <a:endParaRPr lang="he-IL" sz="1800" b="1" u="sng" kern="1200" dirty="0" smtClean="0">
            <a:solidFill>
              <a:schemeClr val="tx1"/>
            </a:solidFill>
          </a:endParaRP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Complete preparation for incidents, responses and for the collapse of some of our basic assumptions</a:t>
          </a:r>
          <a:endParaRPr lang="he-IL" sz="1800" kern="1200" dirty="0">
            <a:solidFill>
              <a:schemeClr val="tx1"/>
            </a:solidFill>
          </a:endParaRPr>
        </a:p>
      </dsp:txBody>
      <dsp:txXfrm>
        <a:off x="80386" y="1379987"/>
        <a:ext cx="2783953" cy="1485934"/>
      </dsp:txXfrm>
    </dsp:sp>
    <dsp:sp modelId="{EDFF71D5-E4F2-4AD0-81D0-0977D1B8ED87}">
      <dsp:nvSpPr>
        <dsp:cNvPr id="0" name=""/>
        <dsp:cNvSpPr/>
      </dsp:nvSpPr>
      <dsp:spPr>
        <a:xfrm>
          <a:off x="657443" y="985459"/>
          <a:ext cx="4878972" cy="4878972"/>
        </a:xfrm>
        <a:custGeom>
          <a:avLst/>
          <a:gdLst/>
          <a:ahLst/>
          <a:cxnLst/>
          <a:rect l="0" t="0" r="0" b="0"/>
          <a:pathLst>
            <a:path>
              <a:moveTo>
                <a:pt x="1423321" y="221716"/>
              </a:moveTo>
              <a:arcTo wR="2439486" hR="2439486" stAng="14722987" swAng="871320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fi-FI" smtClean="0"/>
              <a:t>Mesopotamia on Fire: FDP4 Version 2.0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 April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8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B999D0C-309D-4555-8D45-BB45CB66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7379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fi-FI" smtClean="0"/>
              <a:t>Mesopotamia on Fire: FDP4 Version 2.0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 April 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75" y="1162050"/>
            <a:ext cx="418306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8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4C9B239-6BB0-493E-A60B-0360364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269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0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1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1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3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0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6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slide" Target="slide2.xml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26" Type="http://schemas.openxmlformats.org/officeDocument/2006/relationships/slide" Target="slide10.xml"/><Relationship Id="rId3" Type="http://schemas.microsoft.com/office/2007/relationships/hdphoto" Target="../media/hdphoto2.wdp"/><Relationship Id="rId21" Type="http://schemas.openxmlformats.org/officeDocument/2006/relationships/image" Target="../media/image22.png"/><Relationship Id="rId7" Type="http://schemas.openxmlformats.org/officeDocument/2006/relationships/image" Target="../media/image12.jpeg"/><Relationship Id="rId12" Type="http://schemas.openxmlformats.org/officeDocument/2006/relationships/slide" Target="slide6.xml"/><Relationship Id="rId17" Type="http://schemas.openxmlformats.org/officeDocument/2006/relationships/image" Target="../media/image18.png"/><Relationship Id="rId25" Type="http://schemas.openxmlformats.org/officeDocument/2006/relationships/slide" Target="slide9.xml"/><Relationship Id="rId2" Type="http://schemas.openxmlformats.org/officeDocument/2006/relationships/image" Target="../media/image9.png"/><Relationship Id="rId16" Type="http://schemas.openxmlformats.org/officeDocument/2006/relationships/slide" Target="slide3.xml"/><Relationship Id="rId20" Type="http://schemas.openxmlformats.org/officeDocument/2006/relationships/image" Target="../media/image21.png"/><Relationship Id="rId29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5.png"/><Relationship Id="rId24" Type="http://schemas.openxmlformats.org/officeDocument/2006/relationships/slide" Target="slide8.xml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28" Type="http://schemas.openxmlformats.org/officeDocument/2006/relationships/slide" Target="slide12.xml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slide" Target="slide7.xml"/><Relationship Id="rId22" Type="http://schemas.openxmlformats.org/officeDocument/2006/relationships/image" Target="../media/image23.png"/><Relationship Id="rId27" Type="http://schemas.openxmlformats.org/officeDocument/2006/relationships/slide" Target="slide11.xml"/><Relationship Id="rId30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27.jpeg"/><Relationship Id="rId7" Type="http://schemas.openxmlformats.org/officeDocument/2006/relationships/image" Target="../media/image18.png"/><Relationship Id="rId12" Type="http://schemas.openxmlformats.org/officeDocument/2006/relationships/image" Target="../media/image28.jpeg"/><Relationship Id="rId17" Type="http://schemas.openxmlformats.org/officeDocument/2006/relationships/image" Target="../media/image11.png"/><Relationship Id="rId2" Type="http://schemas.openxmlformats.org/officeDocument/2006/relationships/slide" Target="slide5.xml"/><Relationship Id="rId16" Type="http://schemas.openxmlformats.org/officeDocument/2006/relationships/image" Target="../media/image10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16.png"/><Relationship Id="rId10" Type="http://schemas.openxmlformats.org/officeDocument/2006/relationships/slide" Target="slide7.xml"/><Relationship Id="rId19" Type="http://schemas.openxmlformats.org/officeDocument/2006/relationships/slide" Target="slide1.xml"/><Relationship Id="rId4" Type="http://schemas.openxmlformats.org/officeDocument/2006/relationships/slide" Target="slide4.xml"/><Relationship Id="rId9" Type="http://schemas.openxmlformats.org/officeDocument/2006/relationships/image" Target="../media/image14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9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1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יונה עם קסד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4331"/>
            <a:ext cx="9143999" cy="567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1505696" y="68320"/>
            <a:ext cx="6118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Security Political </a:t>
            </a:r>
            <a:r>
              <a:rPr lang="en-US" sz="4000" b="1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Simulation</a:t>
            </a:r>
            <a:endParaRPr lang="he-IL" sz="4000" b="1" cap="none" spc="0" dirty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106000"/>
                    </a14:imgEffect>
                    <a14:imgEffect>
                      <a14:brightnessContrast bright="9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378"/>
            <a:ext cx="806059" cy="555930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5" name="תמונה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47" y="1295400"/>
            <a:ext cx="1236772" cy="846213"/>
          </a:xfrm>
          <a:prstGeom prst="rect">
            <a:avLst/>
          </a:prstGeom>
          <a:ln w="28575">
            <a:solidFill>
              <a:srgbClr val="0033CC"/>
            </a:solidFill>
          </a:ln>
        </p:spPr>
      </p:pic>
      <p:pic>
        <p:nvPicPr>
          <p:cNvPr id="7" name="תמונה 6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96" y="1293597"/>
            <a:ext cx="1311045" cy="862790"/>
          </a:xfrm>
          <a:prstGeom prst="rect">
            <a:avLst/>
          </a:prstGeom>
          <a:ln w="34925">
            <a:solidFill>
              <a:srgbClr val="00B050"/>
            </a:solidFill>
          </a:ln>
        </p:spPr>
      </p:pic>
      <p:pic>
        <p:nvPicPr>
          <p:cNvPr id="8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56" y="2968804"/>
            <a:ext cx="1757761" cy="1243429"/>
          </a:xfrm>
          <a:prstGeom prst="rect">
            <a:avLst/>
          </a:prstGeom>
          <a:ln w="28575">
            <a:solidFill>
              <a:srgbClr val="0033CC"/>
            </a:solidFill>
          </a:ln>
        </p:spPr>
      </p:pic>
      <p:pic>
        <p:nvPicPr>
          <p:cNvPr id="9" name="תמונה 8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889" y="1307877"/>
            <a:ext cx="1314139" cy="84851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346417" y="974700"/>
            <a:ext cx="147504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latin typeface="David" panose="020E0502060401010101" pitchFamily="34" charset="-79"/>
              </a:rPr>
              <a:t>Conceptual Map</a:t>
            </a:r>
            <a:endParaRPr lang="he-IL" sz="1400" b="1" dirty="0">
              <a:latin typeface="David" panose="020E0502060401010101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5455" y="1000100"/>
            <a:ext cx="11384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latin typeface="David" panose="020E0502060401010101" pitchFamily="34" charset="-79"/>
              </a:rPr>
              <a:t>Offset</a:t>
            </a:r>
            <a:endParaRPr lang="he-IL" sz="1400" b="1" dirty="0">
              <a:latin typeface="David" panose="020E0502060401010101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6746" y="985477"/>
            <a:ext cx="11384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latin typeface="David" panose="020E0502060401010101" pitchFamily="34" charset="-79"/>
              </a:rPr>
              <a:t>Potentials</a:t>
            </a:r>
            <a:endParaRPr lang="he-IL" sz="1400" b="1" dirty="0">
              <a:latin typeface="David" panose="020E0502060401010101" pitchFamily="34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1358" y="2563656"/>
            <a:ext cx="172775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latin typeface="David" panose="020E0502060401010101" pitchFamily="34" charset="-79"/>
              </a:rPr>
              <a:t>Grand Strategy</a:t>
            </a:r>
            <a:endParaRPr lang="he-IL" sz="1600" b="1" dirty="0">
              <a:latin typeface="David" panose="020E0502060401010101" pitchFamily="34" charset="-79"/>
            </a:endParaRPr>
          </a:p>
        </p:txBody>
      </p:sp>
      <p:pic>
        <p:nvPicPr>
          <p:cNvPr id="14" name="תמונה 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22212"/>
            <a:ext cx="684654" cy="71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154554" y="6563790"/>
            <a:ext cx="11384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latin typeface="David" panose="020E0502060401010101" pitchFamily="34" charset="-79"/>
              </a:rPr>
              <a:t>Unclassified</a:t>
            </a:r>
            <a:endParaRPr lang="he-IL" sz="1400" b="1" dirty="0">
              <a:latin typeface="David" panose="020E0502060401010101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6563789"/>
            <a:ext cx="12954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latin typeface="David" panose="020E0502060401010101" pitchFamily="34" charset="-79"/>
              </a:rPr>
              <a:t>February 2020</a:t>
            </a:r>
            <a:endParaRPr lang="he-IL" sz="1400" b="1" dirty="0">
              <a:latin typeface="David" panose="020E0502060401010101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46417" y="6552306"/>
            <a:ext cx="164403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latin typeface="David" panose="020E0502060401010101" pitchFamily="34" charset="-79"/>
              </a:rPr>
              <a:t>The Israeli </a:t>
            </a:r>
            <a:r>
              <a:rPr lang="en-US" sz="1400" b="1" dirty="0" smtClean="0">
                <a:latin typeface="David" panose="020E0502060401010101" pitchFamily="34" charset="-79"/>
              </a:rPr>
              <a:t>Team</a:t>
            </a:r>
            <a:endParaRPr lang="he-IL" sz="1400" b="1" dirty="0">
              <a:latin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09372"/>
            <a:ext cx="684654" cy="7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962656"/>
              </p:ext>
            </p:extLst>
          </p:nvPr>
        </p:nvGraphicFramePr>
        <p:xfrm>
          <a:off x="304800" y="838200"/>
          <a:ext cx="836295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1447800" y="32084"/>
            <a:ext cx="5591175" cy="54927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 smtClean="0">
                <a:cs typeface="+mn-cs"/>
              </a:rPr>
              <a:t>Actions for Realizing the Strategy</a:t>
            </a:r>
            <a:endParaRPr lang="he-IL" sz="3200" b="1" u="sng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4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304800" y="1098884"/>
            <a:ext cx="8501249" cy="5696777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60000"/>
              </a:lnSpc>
              <a:buNone/>
            </a:pPr>
            <a:r>
              <a:rPr lang="en-US" sz="1800" b="1" u="sng" dirty="0" smtClean="0"/>
              <a:t>Step A</a:t>
            </a:r>
            <a:r>
              <a:rPr lang="en-US" sz="1800" dirty="0" smtClean="0"/>
              <a:t> – No significant change to the strategy </a:t>
            </a:r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1800" dirty="0" smtClean="0"/>
              <a:t>Any action by Hamas in Judea and Samaria will be countered with a response in the Gaza Strip</a:t>
            </a:r>
            <a:endParaRPr lang="he-IL" sz="1600" dirty="0" smtClean="0"/>
          </a:p>
          <a:p>
            <a:pPr marL="0" indent="0" algn="l" rtl="0">
              <a:lnSpc>
                <a:spcPct val="160000"/>
              </a:lnSpc>
              <a:buNone/>
            </a:pPr>
            <a:r>
              <a:rPr lang="en-US" sz="1800" b="1" u="sng" dirty="0" smtClean="0"/>
              <a:t>Step B</a:t>
            </a:r>
            <a:r>
              <a:rPr lang="en-US" sz="1800" b="1" dirty="0" smtClean="0"/>
              <a:t> </a:t>
            </a:r>
            <a:r>
              <a:rPr lang="en-US" sz="1800" dirty="0" smtClean="0"/>
              <a:t>– </a:t>
            </a:r>
            <a:endParaRPr lang="he-IL" sz="1800" dirty="0" smtClean="0"/>
          </a:p>
          <a:p>
            <a:pPr marL="0" indent="0" algn="l" rtl="0">
              <a:lnSpc>
                <a:spcPct val="160000"/>
              </a:lnSpc>
              <a:buNone/>
            </a:pPr>
            <a:r>
              <a:rPr lang="en-US" sz="1800" b="1" u="sng" dirty="0" smtClean="0"/>
              <a:t>Initial Strategy</a:t>
            </a:r>
            <a:endParaRPr lang="he-IL" sz="1800" b="1" u="sng" dirty="0"/>
          </a:p>
          <a:p>
            <a:pPr marL="342900" indent="-342900" algn="l" rtl="0">
              <a:lnSpc>
                <a:spcPct val="160000"/>
              </a:lnSpc>
              <a:buFont typeface="+mj-lt"/>
              <a:buAutoNum type="arabicPeriod"/>
            </a:pPr>
            <a:r>
              <a:rPr lang="en-US" sz="1800" dirty="0" smtClean="0"/>
              <a:t>Preserving the relationship with the US</a:t>
            </a:r>
            <a:endParaRPr lang="he-IL" sz="1800" dirty="0"/>
          </a:p>
          <a:p>
            <a:pPr marL="342900" indent="-342900" algn="l" rtl="0">
              <a:lnSpc>
                <a:spcPct val="160000"/>
              </a:lnSpc>
              <a:buFont typeface="+mj-lt"/>
              <a:buAutoNum type="arabicPeriod"/>
            </a:pPr>
            <a:r>
              <a:rPr lang="en-US" sz="1800" dirty="0" smtClean="0"/>
              <a:t>Severing the Chinese-Turkish relationship</a:t>
            </a:r>
            <a:endParaRPr lang="he-IL" sz="1800" dirty="0"/>
          </a:p>
          <a:p>
            <a:pPr marL="342900" indent="-342900" algn="l" rtl="0">
              <a:lnSpc>
                <a:spcPct val="160000"/>
              </a:lnSpc>
              <a:buFont typeface="+mj-lt"/>
              <a:buAutoNum type="arabicPeriod"/>
            </a:pPr>
            <a:r>
              <a:rPr lang="en-US" sz="1800" dirty="0" smtClean="0"/>
              <a:t>Russia as a stabilizing factor against Turkey</a:t>
            </a:r>
            <a:endParaRPr lang="he-IL" sz="1800" dirty="0"/>
          </a:p>
          <a:p>
            <a:pPr marL="342900" indent="-342900" algn="l" rtl="0">
              <a:lnSpc>
                <a:spcPct val="160000"/>
              </a:lnSpc>
              <a:buFont typeface="+mj-lt"/>
              <a:buAutoNum type="arabicPeriod"/>
            </a:pPr>
            <a:r>
              <a:rPr lang="en-US" sz="1800" dirty="0" smtClean="0"/>
              <a:t>Strengthening</a:t>
            </a:r>
            <a:r>
              <a:rPr lang="en-US" sz="1800" dirty="0" smtClean="0"/>
              <a:t> the PA on the expense of Hamas</a:t>
            </a:r>
            <a:endParaRPr lang="he-IL" sz="1800" dirty="0"/>
          </a:p>
          <a:p>
            <a:pPr marL="342900" indent="-342900" algn="l" rtl="0">
              <a:lnSpc>
                <a:spcPct val="160000"/>
              </a:lnSpc>
              <a:buFont typeface="+mj-lt"/>
              <a:buAutoNum type="arabicPeriod"/>
            </a:pPr>
            <a:r>
              <a:rPr lang="en-US" sz="1800" dirty="0" smtClean="0"/>
              <a:t>Strengthening</a:t>
            </a:r>
            <a:r>
              <a:rPr lang="en-US" sz="1800" dirty="0" smtClean="0"/>
              <a:t> ties with the Sunni states in favor of brining back the coalition against Iran to the International front stage. </a:t>
            </a:r>
            <a:endParaRPr lang="he-IL" sz="2000" dirty="0"/>
          </a:p>
          <a:p>
            <a:pPr marL="342900" indent="-342900" algn="l" rtl="0">
              <a:lnSpc>
                <a:spcPct val="160000"/>
              </a:lnSpc>
              <a:buFont typeface="+mj-lt"/>
              <a:buAutoNum type="arabicPeriod"/>
            </a:pPr>
            <a:endParaRPr lang="he-IL" sz="1800" dirty="0"/>
          </a:p>
          <a:p>
            <a:pPr marL="342900" indent="-342900" algn="l" rtl="0">
              <a:lnSpc>
                <a:spcPct val="160000"/>
              </a:lnSpc>
              <a:buFont typeface="+mj-lt"/>
              <a:buAutoNum type="arabicPeriod"/>
            </a:pPr>
            <a:endParaRPr lang="he-IL" sz="2000" dirty="0"/>
          </a:p>
          <a:p>
            <a:pPr marL="342900" indent="-342900" algn="l" rtl="0">
              <a:lnSpc>
                <a:spcPct val="160000"/>
              </a:lnSpc>
              <a:buFont typeface="+mj-lt"/>
              <a:buAutoNum type="arabicPeriod"/>
            </a:pPr>
            <a:endParaRPr lang="he-IL" sz="20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 marL="0" indent="0" algn="l" rtl="0">
              <a:lnSpc>
                <a:spcPct val="160000"/>
              </a:lnSpc>
              <a:buNone/>
            </a:pPr>
            <a:endParaRPr lang="he-IL" sz="1800" b="1" dirty="0" smtClean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1371600" y="304800"/>
            <a:ext cx="6324600" cy="54927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3200" b="1" u="sng" dirty="0" smtClean="0">
                <a:cs typeface="+mn-cs"/>
              </a:rPr>
              <a:t>Updates and Changes to the Strategy</a:t>
            </a:r>
            <a:endParaRPr lang="he-IL" sz="3200" b="1" u="sng" dirty="0">
              <a:cs typeface="+mn-cs"/>
            </a:endParaRP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457200" y="2286000"/>
            <a:ext cx="8196449" cy="417277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33760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ישר 4"/>
          <p:cNvCxnSpPr/>
          <p:nvPr/>
        </p:nvCxnSpPr>
        <p:spPr>
          <a:xfrm>
            <a:off x="4572000" y="2362200"/>
            <a:ext cx="0" cy="449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ציין מיקום תוכן 2"/>
          <p:cNvSpPr>
            <a:spLocks noGrp="1"/>
          </p:cNvSpPr>
          <p:nvPr>
            <p:ph idx="4294967295"/>
          </p:nvPr>
        </p:nvSpPr>
        <p:spPr>
          <a:xfrm>
            <a:off x="4675111" y="2438400"/>
            <a:ext cx="4267200" cy="3733799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-US" sz="1800" b="1" u="sng" dirty="0" smtClean="0"/>
              <a:t>Lessons for Preservation </a:t>
            </a:r>
            <a:endParaRPr lang="he-IL" sz="1800" b="1" u="sng" dirty="0" smtClean="0"/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 smtClean="0"/>
              <a:t>The methodological </a:t>
            </a:r>
            <a:r>
              <a:rPr lang="en-US" sz="1600" dirty="0" smtClean="0"/>
              <a:t>process of the design approach was carried out accurately and professionally, with full cooperation. The process allowed to maintain the strategy throughout the simulation.</a:t>
            </a:r>
            <a:endParaRPr lang="he-IL" sz="1600" dirty="0" smtClean="0"/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1600" dirty="0" smtClean="0"/>
              <a:t>The actual experience, involving several groups with different interests, is critical and </a:t>
            </a:r>
            <a:r>
              <a:rPr lang="en-US" sz="1600" b="1" dirty="0" smtClean="0"/>
              <a:t>creates a dynamic </a:t>
            </a:r>
            <a:r>
              <a:rPr lang="en-US" sz="1600" dirty="0" smtClean="0"/>
              <a:t>that requires critical thinking and necessary adaptations</a:t>
            </a:r>
            <a:endParaRPr lang="he-IL" sz="1600" dirty="0" smtClean="0"/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1600" dirty="0" smtClean="0"/>
              <a:t>Setting </a:t>
            </a:r>
            <a:r>
              <a:rPr lang="en-US" sz="1600" b="1" dirty="0" smtClean="0"/>
              <a:t>a number of offsets </a:t>
            </a:r>
            <a:r>
              <a:rPr lang="en-US" sz="1600" dirty="0" smtClean="0"/>
              <a:t>expands the discussion and deepens the insights in relation to our strategy. </a:t>
            </a:r>
            <a:endParaRPr lang="en-US" sz="1600" dirty="0"/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1600" dirty="0" smtClean="0"/>
              <a:t>Researching a subject by various participants </a:t>
            </a:r>
            <a:r>
              <a:rPr lang="en-US" sz="1600" b="1" dirty="0" smtClean="0"/>
              <a:t>from different disciplines </a:t>
            </a:r>
            <a:r>
              <a:rPr lang="en-US" sz="1600" dirty="0" smtClean="0"/>
              <a:t>proves itself time after time. </a:t>
            </a:r>
            <a:endParaRPr lang="he-IL" sz="1600" dirty="0" smtClean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106000"/>
                    </a14:imgEffect>
                    <a14:imgEffect>
                      <a14:brightnessContrast bright="9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92" y="99296"/>
            <a:ext cx="1808967" cy="1060275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sp>
        <p:nvSpPr>
          <p:cNvPr id="4" name="AutoShape 2" descr="https://mail.google.com/mail/u/0?ui=2&amp;ik=74b3c44536&amp;attid=0.1&amp;permmsgid=msg-a:r-260220776552102385&amp;th=1703832ed76f7ee2&amp;view=fimg&amp;sz=s0-l75-ft&amp;attbid=ANGjdJ9My_1gXsIsXu_6oYy4sWFQGvj9t3WgAVslBPshLFPiB2f3T4nx43fZbntnOjAK7bFTq6dQpKXat211JCSWK1HUc_jeX5VHKtPFW45ai9WOebxzLX0sfO4F55w&amp;disp=emb&amp;realattid=17038327347d968e80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60" y="160338"/>
            <a:ext cx="2900207" cy="207553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17100"/>
            <a:ext cx="1219200" cy="1581886"/>
          </a:xfrm>
          <a:prstGeom prst="rect">
            <a:avLst/>
          </a:prstGeom>
          <a:ln w="34925">
            <a:solidFill>
              <a:srgbClr val="0033CC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5" name="תמונה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19484"/>
            <a:ext cx="835025" cy="638516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3345267" y="719118"/>
            <a:ext cx="1683933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smtClean="0"/>
              <a:t>Lessons Learned</a:t>
            </a:r>
            <a:endParaRPr lang="he-IL" sz="2400" b="1" u="sng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4294967295"/>
          </p:nvPr>
        </p:nvSpPr>
        <p:spPr>
          <a:xfrm>
            <a:off x="201690" y="2438400"/>
            <a:ext cx="4267200" cy="3429000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-US" sz="2000" b="1" u="sng" dirty="0"/>
              <a:t>Lessons for </a:t>
            </a:r>
            <a:r>
              <a:rPr lang="en-US" sz="2000" b="1" u="sng" dirty="0" smtClean="0"/>
              <a:t>Improvement </a:t>
            </a:r>
            <a:endParaRPr lang="he-IL" sz="2000" b="1" u="sng" dirty="0"/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smtClean="0"/>
              <a:t>Reducing the preparatory time in the plenum and having it before the Judea &amp; Samaria tour. 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smtClean="0"/>
              <a:t>Increasing the time spent on </a:t>
            </a:r>
            <a:r>
              <a:rPr lang="en-US" sz="1800" b="1" dirty="0" smtClean="0"/>
              <a:t>working on the design in the team</a:t>
            </a:r>
            <a:r>
              <a:rPr lang="en-US" sz="1800" dirty="0" smtClean="0"/>
              <a:t>. 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smtClean="0"/>
              <a:t>Incorporating </a:t>
            </a:r>
            <a:r>
              <a:rPr lang="en-US" sz="1800" b="1" dirty="0" smtClean="0"/>
              <a:t>preparatory seminars </a:t>
            </a:r>
            <a:r>
              <a:rPr lang="en-US" sz="1800" dirty="0" smtClean="0"/>
              <a:t>in media orientation and negotiation skills. 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smtClean="0"/>
              <a:t>The </a:t>
            </a:r>
            <a:r>
              <a:rPr lang="en-US" sz="1800" b="1" dirty="0" err="1" smtClean="0"/>
              <a:t>Cabarnet</a:t>
            </a:r>
            <a:r>
              <a:rPr lang="en-US" sz="1800" b="1" dirty="0" smtClean="0"/>
              <a:t> system is complex and crowded</a:t>
            </a:r>
            <a:r>
              <a:rPr lang="en-US" sz="1800" dirty="0" smtClean="0"/>
              <a:t>, not allowing the utilization of the processes that took part during the simulation. </a:t>
            </a:r>
            <a:endParaRPr lang="he-IL" sz="1800" dirty="0"/>
          </a:p>
        </p:txBody>
      </p:sp>
      <p:cxnSp>
        <p:nvCxnSpPr>
          <p:cNvPr id="16" name="מחבר ישר 15"/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2000"/>
                    </a14:imgEffect>
                    <a14:imgEffect>
                      <a14:colorTemperature colorTemp="6508"/>
                    </a14:imgEffect>
                    <a14:imgEffect>
                      <a14:saturation sat="182000"/>
                    </a14:imgEffect>
                    <a14:imgEffect>
                      <a14:brightnessContrast bright="-8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1" y="-15904"/>
            <a:ext cx="9195915" cy="689693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625" y="5954141"/>
            <a:ext cx="914400" cy="599802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768" y="5628084"/>
            <a:ext cx="1013370" cy="646703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תמונה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177" y="266112"/>
            <a:ext cx="1401398" cy="876978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17" name="תמונה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1704" y="382162"/>
            <a:ext cx="1416979" cy="886098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13FD5D1C-8A85-48B8-8782-9222C8C446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9584" y="5793702"/>
            <a:ext cx="1102168" cy="733443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76A27C5E-0A2C-425F-90F3-1ADA6809CD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3322" y="5632765"/>
            <a:ext cx="1158766" cy="750088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22" name="תמונה 2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27915" y="3198072"/>
            <a:ext cx="820069" cy="569594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23" name="תמונה 10">
            <a:hlinkClick r:id="rId14" action="ppaction://hlinksldjump"/>
            <a:extLst>
              <a:ext uri="{FF2B5EF4-FFF2-40B4-BE49-F238E27FC236}">
                <a16:creationId xmlns:a16="http://schemas.microsoft.com/office/drawing/2014/main" id="{67E55178-5079-A942-9F28-D0867EF8ADF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87" y="3797549"/>
            <a:ext cx="781393" cy="555228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11" name="תמונה 10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9965"/>
            <a:ext cx="1400018" cy="870406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12" name="מציין מיקום תוכן 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5802"/>
          <a:stretch/>
        </p:blipFill>
        <p:spPr>
          <a:xfrm>
            <a:off x="7866025" y="2340070"/>
            <a:ext cx="1095667" cy="705575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40671" y="5268447"/>
            <a:ext cx="836506" cy="526433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55515" y="4242625"/>
            <a:ext cx="1106177" cy="737451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56436" y="169174"/>
            <a:ext cx="774977" cy="494114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9223" y="2166831"/>
            <a:ext cx="966957" cy="620553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5739" y="2807075"/>
            <a:ext cx="908462" cy="593350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sp>
        <p:nvSpPr>
          <p:cNvPr id="4" name="מלבן 3"/>
          <p:cNvSpPr/>
          <p:nvPr/>
        </p:nvSpPr>
        <p:spPr>
          <a:xfrm>
            <a:off x="-76200" y="5410200"/>
            <a:ext cx="1355423" cy="14696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4" name="חץ שמאלה 23"/>
          <p:cNvSpPr/>
          <p:nvPr/>
        </p:nvSpPr>
        <p:spPr>
          <a:xfrm>
            <a:off x="760598" y="5530635"/>
            <a:ext cx="387791" cy="138458"/>
          </a:xfrm>
          <a:prstGeom prst="lef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-103765" y="5455148"/>
            <a:ext cx="93659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/>
              <a:t>A</a:t>
            </a:r>
            <a:r>
              <a:rPr lang="en-US" sz="1600" b="1" dirty="0" smtClean="0"/>
              <a:t>lly</a:t>
            </a:r>
            <a:endParaRPr lang="he-IL" sz="1600" b="1" dirty="0"/>
          </a:p>
        </p:txBody>
      </p:sp>
      <p:sp>
        <p:nvSpPr>
          <p:cNvPr id="25" name="חץ שמאלה 24"/>
          <p:cNvSpPr/>
          <p:nvPr/>
        </p:nvSpPr>
        <p:spPr>
          <a:xfrm>
            <a:off x="762000" y="5933469"/>
            <a:ext cx="387791" cy="13845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-98397" y="5817625"/>
            <a:ext cx="93659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Colleague</a:t>
            </a:r>
            <a:endParaRPr lang="he-IL" sz="1400" b="1" dirty="0"/>
          </a:p>
        </p:txBody>
      </p:sp>
      <p:sp>
        <p:nvSpPr>
          <p:cNvPr id="27" name="חץ שמאלה 26"/>
          <p:cNvSpPr/>
          <p:nvPr/>
        </p:nvSpPr>
        <p:spPr>
          <a:xfrm>
            <a:off x="760598" y="6303695"/>
            <a:ext cx="387791" cy="138458"/>
          </a:xfrm>
          <a:prstGeom prst="lef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-115359" y="6197508"/>
            <a:ext cx="93659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Rival</a:t>
            </a:r>
            <a:endParaRPr lang="he-IL" sz="1600" b="1" dirty="0"/>
          </a:p>
        </p:txBody>
      </p:sp>
      <p:sp>
        <p:nvSpPr>
          <p:cNvPr id="29" name="חץ שמאלה 28"/>
          <p:cNvSpPr/>
          <p:nvPr/>
        </p:nvSpPr>
        <p:spPr>
          <a:xfrm>
            <a:off x="740513" y="6653023"/>
            <a:ext cx="387791" cy="13845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TextBox 29"/>
          <p:cNvSpPr txBox="1"/>
          <p:nvPr/>
        </p:nvSpPr>
        <p:spPr>
          <a:xfrm>
            <a:off x="-142924" y="6517159"/>
            <a:ext cx="93659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Enemy</a:t>
            </a:r>
            <a:endParaRPr lang="he-IL" sz="1600" b="1" dirty="0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2895600" y="931103"/>
            <a:ext cx="1141895" cy="821497"/>
          </a:xfrm>
          <a:prstGeom prst="straightConnector1">
            <a:avLst/>
          </a:prstGeom>
          <a:ln w="63500">
            <a:solidFill>
              <a:srgbClr val="00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5468683" y="663288"/>
            <a:ext cx="1482942" cy="161923"/>
          </a:xfrm>
          <a:prstGeom prst="straightConnector1">
            <a:avLst/>
          </a:prstGeom>
          <a:ln w="3810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>
            <a:off x="5476221" y="1115671"/>
            <a:ext cx="2379294" cy="1361436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/>
          <p:nvPr/>
        </p:nvCxnSpPr>
        <p:spPr>
          <a:xfrm>
            <a:off x="2767442" y="266112"/>
            <a:ext cx="1232380" cy="177386"/>
          </a:xfrm>
          <a:prstGeom prst="straightConnector1">
            <a:avLst/>
          </a:prstGeom>
          <a:ln w="38100">
            <a:solidFill>
              <a:srgbClr val="FF66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>
            <a:off x="5324777" y="1341851"/>
            <a:ext cx="3059518" cy="2837436"/>
          </a:xfrm>
          <a:prstGeom prst="straightConnector1">
            <a:avLst/>
          </a:prstGeom>
          <a:ln w="3810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/>
          <p:cNvCxnSpPr/>
          <p:nvPr/>
        </p:nvCxnSpPr>
        <p:spPr>
          <a:xfrm flipH="1">
            <a:off x="565739" y="678228"/>
            <a:ext cx="3427899" cy="1419048"/>
          </a:xfrm>
          <a:prstGeom prst="straightConnector1">
            <a:avLst/>
          </a:prstGeom>
          <a:ln w="38100">
            <a:solidFill>
              <a:srgbClr val="00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>
            <a:off x="3661700" y="2340070"/>
            <a:ext cx="4154855" cy="330366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/>
          <p:cNvCxnSpPr>
            <a:endCxn id="23" idx="0"/>
          </p:cNvCxnSpPr>
          <p:nvPr/>
        </p:nvCxnSpPr>
        <p:spPr>
          <a:xfrm>
            <a:off x="2974488" y="2725373"/>
            <a:ext cx="89796" cy="1072176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/>
          <p:cNvCxnSpPr/>
          <p:nvPr/>
        </p:nvCxnSpPr>
        <p:spPr>
          <a:xfrm>
            <a:off x="3638500" y="2505253"/>
            <a:ext cx="743931" cy="637487"/>
          </a:xfrm>
          <a:prstGeom prst="straightConnector1">
            <a:avLst/>
          </a:prstGeom>
          <a:ln w="3810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חץ ישר 56"/>
          <p:cNvCxnSpPr/>
          <p:nvPr/>
        </p:nvCxnSpPr>
        <p:spPr>
          <a:xfrm flipH="1">
            <a:off x="1139638" y="2104816"/>
            <a:ext cx="1018280" cy="615270"/>
          </a:xfrm>
          <a:prstGeom prst="straightConnector1">
            <a:avLst/>
          </a:prstGeom>
          <a:ln w="38100">
            <a:solidFill>
              <a:srgbClr val="0033CC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חץ ישר 61"/>
          <p:cNvCxnSpPr/>
          <p:nvPr/>
        </p:nvCxnSpPr>
        <p:spPr>
          <a:xfrm flipH="1">
            <a:off x="4644141" y="1341851"/>
            <a:ext cx="116053" cy="1793701"/>
          </a:xfrm>
          <a:prstGeom prst="straightConnector1">
            <a:avLst/>
          </a:prstGeom>
          <a:ln w="31750">
            <a:solidFill>
              <a:srgbClr val="0033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V="1">
            <a:off x="4517675" y="1346976"/>
            <a:ext cx="106240" cy="1788576"/>
          </a:xfrm>
          <a:prstGeom prst="straightConnector1">
            <a:avLst/>
          </a:prstGeom>
          <a:ln w="31750">
            <a:solidFill>
              <a:srgbClr val="FF66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חץ ישר 66"/>
          <p:cNvCxnSpPr/>
          <p:nvPr/>
        </p:nvCxnSpPr>
        <p:spPr>
          <a:xfrm flipH="1">
            <a:off x="3675620" y="1041265"/>
            <a:ext cx="3276006" cy="984081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חץ ישר 68"/>
          <p:cNvCxnSpPr/>
          <p:nvPr/>
        </p:nvCxnSpPr>
        <p:spPr>
          <a:xfrm flipH="1" flipV="1">
            <a:off x="2676037" y="109416"/>
            <a:ext cx="4351535" cy="97062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חץ ישר 70"/>
          <p:cNvCxnSpPr/>
          <p:nvPr/>
        </p:nvCxnSpPr>
        <p:spPr>
          <a:xfrm>
            <a:off x="7757156" y="1143000"/>
            <a:ext cx="656703" cy="115732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חץ ישר 72"/>
          <p:cNvCxnSpPr/>
          <p:nvPr/>
        </p:nvCxnSpPr>
        <p:spPr>
          <a:xfrm flipH="1">
            <a:off x="2446739" y="2743200"/>
            <a:ext cx="111993" cy="3050502"/>
          </a:xfrm>
          <a:prstGeom prst="straightConnector1">
            <a:avLst/>
          </a:prstGeom>
          <a:ln w="31750">
            <a:solidFill>
              <a:srgbClr val="0033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חץ ישר 73"/>
          <p:cNvCxnSpPr/>
          <p:nvPr/>
        </p:nvCxnSpPr>
        <p:spPr>
          <a:xfrm flipV="1">
            <a:off x="2344396" y="2743201"/>
            <a:ext cx="78058" cy="3050501"/>
          </a:xfrm>
          <a:prstGeom prst="straightConnector1">
            <a:avLst/>
          </a:prstGeom>
          <a:ln w="31750">
            <a:solidFill>
              <a:srgbClr val="FF66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חץ ישר 78"/>
          <p:cNvCxnSpPr/>
          <p:nvPr/>
        </p:nvCxnSpPr>
        <p:spPr>
          <a:xfrm>
            <a:off x="3592491" y="2794084"/>
            <a:ext cx="716090" cy="2805780"/>
          </a:xfrm>
          <a:prstGeom prst="straightConnector1">
            <a:avLst/>
          </a:prstGeom>
          <a:ln w="31750">
            <a:solidFill>
              <a:srgbClr val="0033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חץ ישר 79"/>
          <p:cNvCxnSpPr/>
          <p:nvPr/>
        </p:nvCxnSpPr>
        <p:spPr>
          <a:xfrm flipH="1" flipV="1">
            <a:off x="3487913" y="2739901"/>
            <a:ext cx="666321" cy="2859963"/>
          </a:xfrm>
          <a:prstGeom prst="straightConnector1">
            <a:avLst/>
          </a:prstGeom>
          <a:ln w="31750">
            <a:solidFill>
              <a:srgbClr val="FF66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/>
          <p:nvPr/>
        </p:nvCxnSpPr>
        <p:spPr>
          <a:xfrm>
            <a:off x="5115683" y="1333465"/>
            <a:ext cx="2114319" cy="4198198"/>
          </a:xfrm>
          <a:prstGeom prst="straightConnector1">
            <a:avLst/>
          </a:prstGeom>
          <a:ln w="38100">
            <a:solidFill>
              <a:srgbClr val="0033CC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/>
          <p:nvPr/>
        </p:nvCxnSpPr>
        <p:spPr>
          <a:xfrm>
            <a:off x="4652638" y="3933539"/>
            <a:ext cx="17748" cy="166632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חץ ישר 91"/>
          <p:cNvCxnSpPr/>
          <p:nvPr/>
        </p:nvCxnSpPr>
        <p:spPr>
          <a:xfrm flipH="1">
            <a:off x="3147195" y="3767614"/>
            <a:ext cx="1092832" cy="2052789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מחבר חץ ישר 93"/>
          <p:cNvCxnSpPr/>
          <p:nvPr/>
        </p:nvCxnSpPr>
        <p:spPr>
          <a:xfrm flipH="1">
            <a:off x="3518641" y="3085174"/>
            <a:ext cx="4933938" cy="1005337"/>
          </a:xfrm>
          <a:prstGeom prst="straightConnector1">
            <a:avLst/>
          </a:prstGeom>
          <a:ln w="38100">
            <a:solidFill>
              <a:srgbClr val="00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חץ מעוקל ימינה 100"/>
          <p:cNvSpPr/>
          <p:nvPr/>
        </p:nvSpPr>
        <p:spPr>
          <a:xfrm rot="20696768">
            <a:off x="1434449" y="566744"/>
            <a:ext cx="813561" cy="3717497"/>
          </a:xfrm>
          <a:prstGeom prst="curvedRightArrow">
            <a:avLst>
              <a:gd name="adj1" fmla="val 25000"/>
              <a:gd name="adj2" fmla="val 21288"/>
              <a:gd name="adj3" fmla="val 13305"/>
            </a:avLst>
          </a:prstGeom>
          <a:solidFill>
            <a:srgbClr val="0033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102" name="מחבר חץ ישר 101"/>
          <p:cNvCxnSpPr/>
          <p:nvPr/>
        </p:nvCxnSpPr>
        <p:spPr>
          <a:xfrm flipH="1" flipV="1">
            <a:off x="3651191" y="2422628"/>
            <a:ext cx="4165364" cy="1819997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מחבר חץ ישר 106"/>
          <p:cNvCxnSpPr/>
          <p:nvPr/>
        </p:nvCxnSpPr>
        <p:spPr>
          <a:xfrm flipV="1">
            <a:off x="7354531" y="3103751"/>
            <a:ext cx="679235" cy="2475330"/>
          </a:xfrm>
          <a:prstGeom prst="straightConnector1">
            <a:avLst/>
          </a:prstGeom>
          <a:ln w="3810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מחבר חץ ישר 111"/>
          <p:cNvCxnSpPr/>
          <p:nvPr/>
        </p:nvCxnSpPr>
        <p:spPr>
          <a:xfrm>
            <a:off x="1958154" y="736330"/>
            <a:ext cx="133400" cy="5057372"/>
          </a:xfrm>
          <a:prstGeom prst="straightConnector1">
            <a:avLst/>
          </a:prstGeom>
          <a:ln w="3810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מחבר חץ ישר 113"/>
          <p:cNvCxnSpPr/>
          <p:nvPr/>
        </p:nvCxnSpPr>
        <p:spPr>
          <a:xfrm>
            <a:off x="2415629" y="709238"/>
            <a:ext cx="260408" cy="1087151"/>
          </a:xfrm>
          <a:prstGeom prst="straightConnector1">
            <a:avLst/>
          </a:prstGeom>
          <a:ln w="6350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אליפסה 1">
            <a:hlinkClick r:id="rId24" action="ppaction://hlinksldjump"/>
          </p:cNvPr>
          <p:cNvSpPr/>
          <p:nvPr/>
        </p:nvSpPr>
        <p:spPr>
          <a:xfrm flipH="1" flipV="1">
            <a:off x="3383632" y="1268260"/>
            <a:ext cx="149738" cy="140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אליפסה 55">
            <a:hlinkClick r:id="rId25" action="ppaction://hlinksldjump"/>
          </p:cNvPr>
          <p:cNvSpPr/>
          <p:nvPr/>
        </p:nvSpPr>
        <p:spPr>
          <a:xfrm flipH="1" flipV="1">
            <a:off x="4923211" y="1535688"/>
            <a:ext cx="149738" cy="140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אליפסה 57">
            <a:hlinkClick r:id="rId26" action="ppaction://hlinksldjump"/>
          </p:cNvPr>
          <p:cNvSpPr/>
          <p:nvPr/>
        </p:nvSpPr>
        <p:spPr>
          <a:xfrm flipH="1" flipV="1">
            <a:off x="2422453" y="3229300"/>
            <a:ext cx="149738" cy="140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אליפסה 58">
            <a:hlinkClick r:id="rId27" action="ppaction://hlinksldjump"/>
          </p:cNvPr>
          <p:cNvSpPr/>
          <p:nvPr/>
        </p:nvSpPr>
        <p:spPr>
          <a:xfrm flipH="1" flipV="1">
            <a:off x="3938794" y="4620472"/>
            <a:ext cx="149738" cy="140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>
            <a:hlinkClick r:id="rId28" action="ppaction://hlinksldjump"/>
          </p:cNvPr>
          <p:cNvSpPr/>
          <p:nvPr/>
        </p:nvSpPr>
        <p:spPr>
          <a:xfrm flipH="1" flipV="1">
            <a:off x="5322036" y="2409823"/>
            <a:ext cx="149738" cy="140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אליפסה 63">
            <a:hlinkClick r:id="" action="ppaction://noaction"/>
          </p:cNvPr>
          <p:cNvSpPr/>
          <p:nvPr/>
        </p:nvSpPr>
        <p:spPr>
          <a:xfrm flipH="1" flipV="1">
            <a:off x="3931122" y="2741612"/>
            <a:ext cx="149738" cy="140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5" name="מחבר חץ ישר 74"/>
          <p:cNvCxnSpPr/>
          <p:nvPr/>
        </p:nvCxnSpPr>
        <p:spPr>
          <a:xfrm flipH="1">
            <a:off x="3025117" y="1262850"/>
            <a:ext cx="1286802" cy="4477509"/>
          </a:xfrm>
          <a:prstGeom prst="straightConnector1">
            <a:avLst/>
          </a:prstGeom>
          <a:ln w="38100">
            <a:solidFill>
              <a:srgbClr val="0033CC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אליפסה 69">
            <a:hlinkClick r:id="" action="ppaction://noaction"/>
          </p:cNvPr>
          <p:cNvSpPr/>
          <p:nvPr/>
        </p:nvSpPr>
        <p:spPr>
          <a:xfrm flipH="1" flipV="1">
            <a:off x="3965062" y="2057400"/>
            <a:ext cx="149738" cy="140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מחבר חץ ישר 75"/>
          <p:cNvCxnSpPr/>
          <p:nvPr/>
        </p:nvCxnSpPr>
        <p:spPr>
          <a:xfrm flipV="1">
            <a:off x="3456186" y="3579603"/>
            <a:ext cx="645772" cy="387966"/>
          </a:xfrm>
          <a:prstGeom prst="straightConnector1">
            <a:avLst/>
          </a:prstGeom>
          <a:ln w="6350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אליפסה 76">
            <a:hlinkClick r:id="" action="ppaction://noaction"/>
          </p:cNvPr>
          <p:cNvSpPr/>
          <p:nvPr/>
        </p:nvSpPr>
        <p:spPr>
          <a:xfrm flipH="1" flipV="1">
            <a:off x="3684558" y="3745523"/>
            <a:ext cx="149738" cy="140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6" name="מחבר חץ ישר 95"/>
          <p:cNvCxnSpPr/>
          <p:nvPr/>
        </p:nvCxnSpPr>
        <p:spPr>
          <a:xfrm flipH="1">
            <a:off x="2740764" y="4379802"/>
            <a:ext cx="111170" cy="1394133"/>
          </a:xfrm>
          <a:prstGeom prst="straightConnector1">
            <a:avLst/>
          </a:prstGeom>
          <a:ln w="4445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תמונה 1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9" y="4482633"/>
            <a:ext cx="976380" cy="74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אליפסה 8"/>
          <p:cNvSpPr/>
          <p:nvPr/>
        </p:nvSpPr>
        <p:spPr>
          <a:xfrm>
            <a:off x="-152400" y="1633134"/>
            <a:ext cx="9296400" cy="31455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מלבן 65"/>
          <p:cNvSpPr/>
          <p:nvPr/>
        </p:nvSpPr>
        <p:spPr>
          <a:xfrm>
            <a:off x="156042" y="4271220"/>
            <a:ext cx="3157631" cy="748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מלבן 64"/>
          <p:cNvSpPr/>
          <p:nvPr/>
        </p:nvSpPr>
        <p:spPr>
          <a:xfrm>
            <a:off x="5243890" y="4419599"/>
            <a:ext cx="3747710" cy="9400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מלבן 63"/>
          <p:cNvSpPr/>
          <p:nvPr/>
        </p:nvSpPr>
        <p:spPr>
          <a:xfrm>
            <a:off x="4756338" y="5562600"/>
            <a:ext cx="4325977" cy="510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6719871" y="2108639"/>
            <a:ext cx="2241865" cy="1252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74675" y="2481842"/>
            <a:ext cx="3124200" cy="1735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6719870" y="3432121"/>
            <a:ext cx="2271729" cy="919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11845" y="-16978"/>
            <a:ext cx="4263876" cy="717955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 smtClean="0">
                <a:cs typeface="+mn-cs"/>
              </a:rPr>
              <a:t>Offset A</a:t>
            </a:r>
            <a:endParaRPr lang="he-IL" sz="2000" b="1" u="sng" dirty="0">
              <a:cs typeface="+mn-cs"/>
            </a:endParaRPr>
          </a:p>
        </p:txBody>
      </p:sp>
      <p:cxnSp>
        <p:nvCxnSpPr>
          <p:cNvPr id="34" name="מחבר חץ ישר 33"/>
          <p:cNvCxnSpPr/>
          <p:nvPr/>
        </p:nvCxnSpPr>
        <p:spPr>
          <a:xfrm flipV="1">
            <a:off x="3581400" y="587278"/>
            <a:ext cx="0" cy="6042123"/>
          </a:xfrm>
          <a:prstGeom prst="straightConnector1">
            <a:avLst/>
          </a:prstGeom>
          <a:ln w="130175" cmpd="sng">
            <a:solidFill>
              <a:schemeClr val="tx1"/>
            </a:solidFill>
            <a:headEnd type="none" w="lg" len="lg"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קשת 32"/>
          <p:cNvSpPr/>
          <p:nvPr/>
        </p:nvSpPr>
        <p:spPr>
          <a:xfrm rot="16575678">
            <a:off x="3934211" y="2200857"/>
            <a:ext cx="7495357" cy="6764661"/>
          </a:xfrm>
          <a:prstGeom prst="arc">
            <a:avLst>
              <a:gd name="adj1" fmla="val 14797846"/>
              <a:gd name="adj2" fmla="val 340253"/>
            </a:avLst>
          </a:prstGeom>
          <a:ln w="130175" cmpd="sng">
            <a:solidFill>
              <a:schemeClr val="tx1"/>
            </a:solidFill>
            <a:headEnd type="none"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158674" y="421719"/>
            <a:ext cx="3166996" cy="18774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1400" b="1" u="sng" dirty="0"/>
              <a:t>The </a:t>
            </a:r>
            <a:r>
              <a:rPr lang="en-US" sz="1400" b="1" u="sng" dirty="0" smtClean="0"/>
              <a:t>Legacy </a:t>
            </a:r>
            <a:r>
              <a:rPr lang="en-US" sz="1400" b="1" u="sng" dirty="0"/>
              <a:t>S</a:t>
            </a:r>
            <a:r>
              <a:rPr lang="en-US" sz="1400" b="1" u="sng" dirty="0" smtClean="0"/>
              <a:t>ystem</a:t>
            </a:r>
          </a:p>
          <a:p>
            <a:r>
              <a:rPr lang="en-US" sz="1600" b="1" i="1" dirty="0" smtClean="0"/>
              <a:t>Improving </a:t>
            </a:r>
            <a:r>
              <a:rPr lang="en-US" sz="1600" b="1" i="1" dirty="0"/>
              <a:t>the conditions for </a:t>
            </a:r>
            <a:r>
              <a:rPr lang="en-US" sz="1600" b="1" i="1" dirty="0" smtClean="0"/>
              <a:t>a political settlement</a:t>
            </a:r>
          </a:p>
          <a:p>
            <a:r>
              <a:rPr lang="en-US" sz="1400" b="1" u="sng" dirty="0"/>
              <a:t>'Conflict Management Strategy' - </a:t>
            </a:r>
            <a:r>
              <a:rPr lang="en-US" sz="1400" b="1" dirty="0"/>
              <a:t>'No Partner', </a:t>
            </a:r>
            <a:r>
              <a:rPr lang="en-US" sz="1400" b="1" dirty="0" smtClean="0"/>
              <a:t>continued </a:t>
            </a:r>
            <a:r>
              <a:rPr lang="en-US" sz="1400" b="1" dirty="0" smtClean="0"/>
              <a:t>control of the area and </a:t>
            </a:r>
            <a:r>
              <a:rPr lang="en-US" sz="1400" b="1" dirty="0"/>
              <a:t>Improving the </a:t>
            </a:r>
            <a:r>
              <a:rPr lang="en-US" sz="1400" b="1" dirty="0" smtClean="0"/>
              <a:t>security </a:t>
            </a:r>
            <a:r>
              <a:rPr lang="en-US" sz="1400" b="1" dirty="0"/>
              <a:t>s</a:t>
            </a:r>
            <a:r>
              <a:rPr lang="en-US" sz="1400" b="1" dirty="0" smtClean="0"/>
              <a:t>ituation while the weakening of </a:t>
            </a:r>
            <a:r>
              <a:rPr lang="en-US" sz="1400" b="1" dirty="0"/>
              <a:t>the </a:t>
            </a:r>
            <a:r>
              <a:rPr lang="en-US" sz="1400" b="1" dirty="0" smtClean="0"/>
              <a:t>Palestinians is gradually increasing (‘devaluation‘)</a:t>
            </a:r>
            <a:endParaRPr lang="he-IL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5065693"/>
            <a:ext cx="318050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solidFill>
                  <a:srgbClr val="0033CC"/>
                </a:solidFill>
              </a:rPr>
              <a:t>Dec 07 - Annapolis Conference - </a:t>
            </a:r>
            <a:r>
              <a:rPr lang="en-US" sz="1400" b="1" dirty="0"/>
              <a:t>Palestinians are not ready for any significant concession, unable to reach agreement in the foreseeable future</a:t>
            </a:r>
            <a:endParaRPr lang="he-IL" sz="1400" b="1" dirty="0"/>
          </a:p>
        </p:txBody>
      </p:sp>
      <p:sp>
        <p:nvSpPr>
          <p:cNvPr id="28" name="אליפסה 27"/>
          <p:cNvSpPr/>
          <p:nvPr/>
        </p:nvSpPr>
        <p:spPr>
          <a:xfrm>
            <a:off x="3458768" y="4419600"/>
            <a:ext cx="266036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אליפסה 38"/>
          <p:cNvSpPr/>
          <p:nvPr/>
        </p:nvSpPr>
        <p:spPr>
          <a:xfrm>
            <a:off x="3406171" y="2925848"/>
            <a:ext cx="266036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152401" y="2439539"/>
            <a:ext cx="3158916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solidFill>
                  <a:srgbClr val="0033CC"/>
                </a:solidFill>
              </a:rPr>
              <a:t>'Silent Decade' - 'Conflict </a:t>
            </a:r>
            <a:r>
              <a:rPr lang="en-US" sz="1400" b="1" dirty="0" smtClean="0">
                <a:solidFill>
                  <a:srgbClr val="0033CC"/>
                </a:solidFill>
              </a:rPr>
              <a:t>Management</a:t>
            </a:r>
            <a:r>
              <a:rPr lang="en-US" sz="1400" b="1" dirty="0">
                <a:solidFill>
                  <a:srgbClr val="0033CC"/>
                </a:solidFill>
              </a:rPr>
              <a:t>'</a:t>
            </a:r>
            <a:br>
              <a:rPr lang="en-US" sz="1400" b="1" dirty="0">
                <a:solidFill>
                  <a:srgbClr val="0033CC"/>
                </a:solidFill>
              </a:rPr>
            </a:br>
            <a:r>
              <a:rPr lang="en-US" sz="1300" b="1" dirty="0"/>
              <a:t>Continued </a:t>
            </a:r>
            <a:r>
              <a:rPr lang="en-US" sz="1300" b="1" dirty="0" smtClean="0"/>
              <a:t>control over </a:t>
            </a:r>
            <a:r>
              <a:rPr lang="en-US" sz="1300" b="1" dirty="0"/>
              <a:t>the area in Judea and Samaria, settlement construction and full freedom of action for the IDF</a:t>
            </a:r>
          </a:p>
          <a:p>
            <a:pPr algn="ctr"/>
            <a:r>
              <a:rPr lang="en-US" sz="1300" b="1" dirty="0"/>
              <a:t>  "Drying" the Palestinian issue and striving for </a:t>
            </a:r>
            <a:r>
              <a:rPr lang="en-US" sz="1300" b="1" dirty="0" smtClean="0"/>
              <a:t>‘a </a:t>
            </a:r>
            <a:r>
              <a:rPr lang="en-US" sz="1300" b="1" dirty="0"/>
              <a:t>two-state solution</a:t>
            </a:r>
          </a:p>
          <a:p>
            <a:pPr algn="ctr"/>
            <a:r>
              <a:rPr lang="en-US" sz="1300" b="1" dirty="0"/>
              <a:t>  </a:t>
            </a:r>
            <a:r>
              <a:rPr lang="en-US" sz="1300" b="1" dirty="0" smtClean="0"/>
              <a:t>for </a:t>
            </a:r>
            <a:r>
              <a:rPr lang="en-US" sz="1300" b="1" dirty="0"/>
              <a:t>two peoples'</a:t>
            </a:r>
            <a:r>
              <a:rPr lang="en-US" sz="1400" b="1" dirty="0">
                <a:solidFill>
                  <a:srgbClr val="FF0000"/>
                </a:solidFill>
              </a:rPr>
              <a:t/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In practice - this is ours as well</a:t>
            </a:r>
            <a:r>
              <a:rPr lang="he-IL" sz="1400" b="1" dirty="0" smtClean="0">
                <a:solidFill>
                  <a:srgbClr val="0033CC"/>
                </a:solidFill>
              </a:rPr>
              <a:t> </a:t>
            </a:r>
            <a:endParaRPr lang="he-IL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706088" y="5654343"/>
            <a:ext cx="433926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400" b="1" dirty="0"/>
              <a:t>Palestinian unwillingness to reach a relevant settlement</a:t>
            </a:r>
            <a:endParaRPr lang="he-IL" sz="1400" b="1" dirty="0"/>
          </a:p>
        </p:txBody>
      </p:sp>
      <p:sp>
        <p:nvSpPr>
          <p:cNvPr id="51" name="אליפסה 50"/>
          <p:cNvSpPr/>
          <p:nvPr/>
        </p:nvSpPr>
        <p:spPr>
          <a:xfrm>
            <a:off x="4281372" y="4655390"/>
            <a:ext cx="266036" cy="228600"/>
          </a:xfrm>
          <a:prstGeom prst="ellipse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TextBox 51"/>
          <p:cNvSpPr txBox="1"/>
          <p:nvPr/>
        </p:nvSpPr>
        <p:spPr>
          <a:xfrm>
            <a:off x="5281358" y="4453384"/>
            <a:ext cx="36173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solidFill>
                  <a:srgbClr val="0033CC"/>
                </a:solidFill>
              </a:rPr>
              <a:t>'Political terror' - </a:t>
            </a:r>
            <a:r>
              <a:rPr lang="en-US" sz="1400" b="1" dirty="0"/>
              <a:t>Palestinian attempt to fight Israel in the international and legal arena, without significant </a:t>
            </a:r>
            <a:r>
              <a:rPr lang="en-US" sz="1400" b="1" dirty="0" smtClean="0"/>
              <a:t>achievements.</a:t>
            </a:r>
            <a:endParaRPr lang="en-US" sz="1400" b="1" dirty="0"/>
          </a:p>
          <a:p>
            <a:pPr algn="ctr"/>
            <a:r>
              <a:rPr lang="en-US" sz="1400" b="1" dirty="0"/>
              <a:t>Indifference among the Palestinian public</a:t>
            </a:r>
            <a:endParaRPr lang="he-IL" sz="1400" b="1" dirty="0"/>
          </a:p>
        </p:txBody>
      </p:sp>
      <p:sp>
        <p:nvSpPr>
          <p:cNvPr id="53" name="אליפסה 52"/>
          <p:cNvSpPr/>
          <p:nvPr/>
        </p:nvSpPr>
        <p:spPr>
          <a:xfrm>
            <a:off x="4610765" y="3669885"/>
            <a:ext cx="266036" cy="228600"/>
          </a:xfrm>
          <a:prstGeom prst="ellipse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TextBox 53"/>
          <p:cNvSpPr txBox="1"/>
          <p:nvPr/>
        </p:nvSpPr>
        <p:spPr>
          <a:xfrm>
            <a:off x="6647759" y="3434580"/>
            <a:ext cx="248910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/>
              <a:t>The sense of futility among Palestinians in the </a:t>
            </a:r>
            <a:r>
              <a:rPr lang="en-US" sz="1400" b="1" dirty="0" smtClean="0"/>
              <a:t>‘two-state’ </a:t>
            </a:r>
            <a:r>
              <a:rPr lang="en-US" sz="1400" b="1" dirty="0"/>
              <a:t>solution leads to support for a bi-national state solution</a:t>
            </a:r>
            <a:endParaRPr lang="he-IL" sz="1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876801" y="685800"/>
            <a:ext cx="4205516" cy="954107"/>
          </a:xfrm>
          <a:prstGeom prst="rect">
            <a:avLst/>
          </a:prstGeom>
          <a:solidFill>
            <a:srgbClr val="01FF74"/>
          </a:solidFill>
          <a:ln w="952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1400" b="1" u="sng" dirty="0"/>
              <a:t>The </a:t>
            </a:r>
            <a:r>
              <a:rPr lang="en-US" sz="1400" b="1" u="sng" dirty="0" smtClean="0"/>
              <a:t>emergent </a:t>
            </a:r>
            <a:r>
              <a:rPr lang="en-US" sz="1400" b="1" u="sng" dirty="0"/>
              <a:t>system </a:t>
            </a:r>
            <a:r>
              <a:rPr lang="en-US" sz="1400" b="1" u="sng" dirty="0" smtClean="0"/>
              <a:t>– </a:t>
            </a:r>
            <a:r>
              <a:rPr lang="en-US" sz="1400" b="1" dirty="0" smtClean="0"/>
              <a:t>Deal of the Century is </a:t>
            </a:r>
            <a:r>
              <a:rPr lang="en-US" sz="1400" b="1" dirty="0"/>
              <a:t>seen as one sided and rejected by the Palestinians, de facto establishing a bi-national state and may cause the Palestinians to push for </a:t>
            </a:r>
            <a:r>
              <a:rPr lang="en-US" sz="1400" b="1" dirty="0" smtClean="0"/>
              <a:t>that option</a:t>
            </a:r>
            <a:endParaRPr lang="he-IL" sz="1400" b="1" dirty="0"/>
          </a:p>
        </p:txBody>
      </p:sp>
      <p:sp>
        <p:nvSpPr>
          <p:cNvPr id="58" name="אליפסה 57"/>
          <p:cNvSpPr/>
          <p:nvPr/>
        </p:nvSpPr>
        <p:spPr>
          <a:xfrm>
            <a:off x="6331695" y="2023139"/>
            <a:ext cx="266036" cy="228600"/>
          </a:xfrm>
          <a:prstGeom prst="ellipse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TextBox 59"/>
          <p:cNvSpPr txBox="1"/>
          <p:nvPr/>
        </p:nvSpPr>
        <p:spPr>
          <a:xfrm>
            <a:off x="165525" y="4267200"/>
            <a:ext cx="32004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1400" b="1" dirty="0">
                <a:solidFill>
                  <a:srgbClr val="0033CC"/>
                </a:solidFill>
              </a:rPr>
              <a:t>June 09 - Bar </a:t>
            </a:r>
            <a:r>
              <a:rPr lang="en-US" sz="1400" b="1" dirty="0" err="1">
                <a:solidFill>
                  <a:srgbClr val="0033CC"/>
                </a:solidFill>
              </a:rPr>
              <a:t>Ilan</a:t>
            </a:r>
            <a:r>
              <a:rPr lang="en-US" sz="1400" b="1" dirty="0">
                <a:solidFill>
                  <a:srgbClr val="0033CC"/>
                </a:solidFill>
              </a:rPr>
              <a:t> Speech - </a:t>
            </a:r>
            <a:r>
              <a:rPr lang="en-US" sz="1400" b="1" dirty="0"/>
              <a:t>Netanyahu's </a:t>
            </a:r>
            <a:r>
              <a:rPr lang="en-US" sz="1400" b="1" dirty="0" smtClean="0"/>
              <a:t>declaration on a ‘two-state</a:t>
            </a:r>
            <a:r>
              <a:rPr lang="en-US" sz="1400" b="1" dirty="0"/>
              <a:t>' </a:t>
            </a:r>
            <a:r>
              <a:rPr lang="en-US" sz="1400" b="1" dirty="0" smtClean="0"/>
              <a:t>solution without faith </a:t>
            </a:r>
            <a:r>
              <a:rPr lang="en-US" sz="1400" b="1" dirty="0"/>
              <a:t>or </a:t>
            </a:r>
            <a:r>
              <a:rPr lang="en-US" sz="1400" b="1" dirty="0" smtClean="0"/>
              <a:t>any intent </a:t>
            </a:r>
            <a:r>
              <a:rPr lang="en-US" sz="1400" b="1" dirty="0"/>
              <a:t>to </a:t>
            </a:r>
            <a:r>
              <a:rPr lang="en-US" sz="1400" b="1" dirty="0" smtClean="0"/>
              <a:t>promote it</a:t>
            </a:r>
            <a:endParaRPr lang="he-IL" sz="1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605624" y="2044005"/>
            <a:ext cx="247669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CC"/>
                </a:solidFill>
              </a:rPr>
              <a:t>Deal of the century-</a:t>
            </a:r>
          </a:p>
          <a:p>
            <a:pPr algn="ctr"/>
            <a:r>
              <a:rPr lang="en-US" sz="1400" b="1" dirty="0"/>
              <a:t>Proposal that </a:t>
            </a:r>
            <a:r>
              <a:rPr lang="en-US" sz="1400" b="1" dirty="0" smtClean="0"/>
              <a:t>distances the </a:t>
            </a:r>
            <a:r>
              <a:rPr lang="en-US" sz="1400" b="1" dirty="0"/>
              <a:t>possibility of a </a:t>
            </a:r>
            <a:r>
              <a:rPr lang="en-US" sz="1400" b="1" dirty="0" smtClean="0"/>
              <a:t>‘two-state’ solution, making it irrelevant </a:t>
            </a:r>
            <a:r>
              <a:rPr lang="en-US" sz="1400" b="1" dirty="0"/>
              <a:t>and pushing the Palestinians into a bi-national state</a:t>
            </a:r>
            <a:endParaRPr lang="he-IL" sz="1400" b="1" dirty="0"/>
          </a:p>
        </p:txBody>
      </p:sp>
      <p:sp>
        <p:nvSpPr>
          <p:cNvPr id="67" name="אליפסה 66"/>
          <p:cNvSpPr/>
          <p:nvPr/>
        </p:nvSpPr>
        <p:spPr>
          <a:xfrm>
            <a:off x="3437940" y="5437977"/>
            <a:ext cx="266036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אליפסה 67"/>
          <p:cNvSpPr/>
          <p:nvPr/>
        </p:nvSpPr>
        <p:spPr>
          <a:xfrm>
            <a:off x="4148354" y="5638800"/>
            <a:ext cx="266036" cy="228600"/>
          </a:xfrm>
          <a:prstGeom prst="ellipse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מלבן 60">
            <a:extLst>
              <a:ext uri="{FF2B5EF4-FFF2-40B4-BE49-F238E27FC236}">
                <a16:creationId xmlns:a16="http://schemas.microsoft.com/office/drawing/2014/main" id="{0A26A5A5-0719-4228-A67B-05E69C26C601}"/>
              </a:ext>
            </a:extLst>
          </p:cNvPr>
          <p:cNvSpPr/>
          <p:nvPr/>
        </p:nvSpPr>
        <p:spPr>
          <a:xfrm>
            <a:off x="3762986" y="1676400"/>
            <a:ext cx="2513037" cy="1538490"/>
          </a:xfrm>
          <a:prstGeom prst="rect">
            <a:avLst/>
          </a:prstGeom>
          <a:solidFill>
            <a:srgbClr val="FF6600"/>
          </a:solidFill>
          <a:ln w="38100">
            <a:solidFill>
              <a:srgbClr val="22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BDFFD5-D958-4F4C-B653-3B8E60DC6FFC}"/>
              </a:ext>
            </a:extLst>
          </p:cNvPr>
          <p:cNvSpPr txBox="1"/>
          <p:nvPr/>
        </p:nvSpPr>
        <p:spPr>
          <a:xfrm>
            <a:off x="3661275" y="1739205"/>
            <a:ext cx="267598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u="sng" dirty="0"/>
              <a:t>The offset - </a:t>
            </a:r>
            <a:r>
              <a:rPr lang="en-US" sz="1400" b="1" dirty="0"/>
              <a:t>while Israel is working to maintain the status quo and is not promoting a </a:t>
            </a:r>
            <a:r>
              <a:rPr lang="en-US" sz="1400" b="1" u="sng" dirty="0"/>
              <a:t>two-state solution</a:t>
            </a:r>
            <a:r>
              <a:rPr lang="en-US" sz="1400" b="1" dirty="0"/>
              <a:t>, a worse alternative is actually forming in the form of a bi-national state</a:t>
            </a:r>
            <a:endParaRPr lang="he-IL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21286" y="3413535"/>
            <a:ext cx="2262529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/>
              <a:t>Judea and Samaria becomes an Israeli sub-system while the Gaza Strip becomes a sovereign entity</a:t>
            </a:r>
            <a:endParaRPr lang="he-IL" sz="1400" b="1" dirty="0"/>
          </a:p>
        </p:txBody>
      </p:sp>
      <p:cxnSp>
        <p:nvCxnSpPr>
          <p:cNvPr id="14" name="מחבר חץ ישר 13"/>
          <p:cNvCxnSpPr/>
          <p:nvPr/>
        </p:nvCxnSpPr>
        <p:spPr>
          <a:xfrm>
            <a:off x="5715000" y="3151327"/>
            <a:ext cx="76200" cy="27767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לחצן פעולה: התאמה אישית 15">
            <a:hlinkClick r:id="" action="ppaction://noaction" highlightClick="1"/>
          </p:cNvPr>
          <p:cNvSpPr/>
          <p:nvPr/>
        </p:nvSpPr>
        <p:spPr>
          <a:xfrm>
            <a:off x="1145171" y="6306851"/>
            <a:ext cx="759829" cy="32254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rgbClr val="22000B"/>
                </a:solidFill>
              </a:rPr>
              <a:t>Offset B</a:t>
            </a:r>
            <a:endParaRPr lang="he-IL" sz="1200" b="1" dirty="0">
              <a:solidFill>
                <a:srgbClr val="22000B"/>
              </a:solidFill>
            </a:endParaRPr>
          </a:p>
        </p:txBody>
      </p:sp>
      <p:sp>
        <p:nvSpPr>
          <p:cNvPr id="6" name="לחצן פעולה: מסמך 5">
            <a:hlinkClick r:id="" action="ppaction://noaction" highlightClick="1"/>
          </p:cNvPr>
          <p:cNvSpPr/>
          <p:nvPr/>
        </p:nvSpPr>
        <p:spPr>
          <a:xfrm>
            <a:off x="3031749" y="438022"/>
            <a:ext cx="301158" cy="31303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4" y="5941755"/>
            <a:ext cx="97544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 txBox="1">
            <a:spLocks noGrp="1"/>
          </p:cNvSpPr>
          <p:nvPr>
            <p:ph idx="1"/>
          </p:nvPr>
        </p:nvSpPr>
        <p:spPr>
          <a:xfrm>
            <a:off x="609600" y="1199620"/>
            <a:ext cx="7886700" cy="436427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800" b="1" u="sng" dirty="0"/>
              <a:t>'Conflict Management Strategy'</a:t>
            </a:r>
            <a:r>
              <a:rPr lang="en-US" sz="1800" dirty="0"/>
              <a:t> - 'No Partner', </a:t>
            </a:r>
            <a:r>
              <a:rPr lang="en-US" sz="1800" dirty="0" smtClean="0"/>
              <a:t>continued </a:t>
            </a:r>
            <a:r>
              <a:rPr lang="en-US" sz="1800" dirty="0"/>
              <a:t>control of the area and Improving the security situation while the weakening of the Palestinians is gradually increasing (‘devaluation‘)</a:t>
            </a:r>
            <a:endParaRPr lang="he-IL" sz="1800" dirty="0"/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1800" u="sng" dirty="0" smtClean="0"/>
              <a:t>Political </a:t>
            </a:r>
            <a:r>
              <a:rPr lang="en-US" sz="1800" u="sng" dirty="0"/>
              <a:t>and security action in five </a:t>
            </a:r>
            <a:r>
              <a:rPr lang="en-US" sz="1800" u="sng" dirty="0" smtClean="0"/>
              <a:t>domestic </a:t>
            </a:r>
            <a:r>
              <a:rPr lang="en-US" sz="1800" u="sng" dirty="0"/>
              <a:t>arenas in </a:t>
            </a:r>
            <a:r>
              <a:rPr lang="en-US" sz="1800" b="1" u="sng" dirty="0"/>
              <a:t>conflict </a:t>
            </a:r>
            <a:r>
              <a:rPr lang="en-US" sz="1800" b="1" u="sng" dirty="0" smtClean="0"/>
              <a:t>management</a:t>
            </a:r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The Palestinian system in Judea and Samaria</a:t>
            </a:r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The Palestinian system in the Gaza Strip</a:t>
            </a:r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East Jerusalem Arabs (residents) - A Palestinian who seeks to </a:t>
            </a:r>
            <a:r>
              <a:rPr lang="en-US" sz="1800" dirty="0" smtClean="0"/>
              <a:t>utilize </a:t>
            </a:r>
            <a:r>
              <a:rPr lang="en-US" sz="1800" dirty="0"/>
              <a:t>the possibility with Israel</a:t>
            </a:r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Diaspora Arabs</a:t>
            </a:r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Israeli Arabs </a:t>
            </a:r>
            <a:r>
              <a:rPr lang="en-US" sz="1800" dirty="0" smtClean="0"/>
              <a:t>(citizens</a:t>
            </a:r>
            <a:r>
              <a:rPr lang="en-US" sz="1800" dirty="0"/>
              <a:t>) - Establishing </a:t>
            </a:r>
            <a:r>
              <a:rPr lang="en-US" sz="1800" dirty="0" smtClean="0"/>
              <a:t>affiliation </a:t>
            </a:r>
            <a:r>
              <a:rPr lang="en-US" sz="1800" dirty="0"/>
              <a:t>with the State of Israel</a:t>
            </a:r>
            <a:endParaRPr lang="he-IL" sz="1800" dirty="0"/>
          </a:p>
        </p:txBody>
      </p:sp>
      <p:sp>
        <p:nvSpPr>
          <p:cNvPr id="5" name="מלבן 4"/>
          <p:cNvSpPr/>
          <p:nvPr/>
        </p:nvSpPr>
        <p:spPr>
          <a:xfrm>
            <a:off x="910606" y="381000"/>
            <a:ext cx="7284688" cy="50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>
                <a:solidFill>
                  <a:srgbClr val="0033CC"/>
                </a:solidFill>
              </a:rPr>
              <a:t>The </a:t>
            </a:r>
            <a:r>
              <a:rPr lang="en-US" sz="2000" b="1" u="sng" dirty="0" smtClean="0">
                <a:solidFill>
                  <a:srgbClr val="0033CC"/>
                </a:solidFill>
              </a:rPr>
              <a:t>Legacy System </a:t>
            </a:r>
            <a:r>
              <a:rPr lang="en-US" sz="2000" b="1" u="sng" dirty="0">
                <a:solidFill>
                  <a:srgbClr val="0033CC"/>
                </a:solidFill>
              </a:rPr>
              <a:t>- </a:t>
            </a:r>
            <a:r>
              <a:rPr lang="en-US" sz="2000" b="1" i="1" u="sng" dirty="0" smtClean="0">
                <a:solidFill>
                  <a:srgbClr val="0033CC"/>
                </a:solidFill>
              </a:rPr>
              <a:t>Improving Conditions </a:t>
            </a:r>
            <a:r>
              <a:rPr lang="en-US" sz="2000" b="1" i="1" u="sng" dirty="0">
                <a:solidFill>
                  <a:srgbClr val="0033CC"/>
                </a:solidFill>
              </a:rPr>
              <a:t>for a </a:t>
            </a:r>
            <a:r>
              <a:rPr lang="en-US" sz="2000" b="1" i="1" u="sng" dirty="0" smtClean="0">
                <a:solidFill>
                  <a:srgbClr val="0033CC"/>
                </a:solidFill>
              </a:rPr>
              <a:t>Political Settlement</a:t>
            </a:r>
            <a:endParaRPr lang="he-IL" sz="2000" b="1" i="1" u="sng" dirty="0">
              <a:solidFill>
                <a:srgbClr val="0033CC"/>
              </a:solidFill>
            </a:endParaRPr>
          </a:p>
        </p:txBody>
      </p:sp>
      <p:sp>
        <p:nvSpPr>
          <p:cNvPr id="2" name="לחצן פעולה: חזרה 1">
            <a:hlinkClick r:id="" action="ppaction://noaction" highlightClick="1"/>
          </p:cNvPr>
          <p:cNvSpPr/>
          <p:nvPr/>
        </p:nvSpPr>
        <p:spPr>
          <a:xfrm>
            <a:off x="457200" y="6332050"/>
            <a:ext cx="609600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34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אליפסה 8"/>
          <p:cNvSpPr/>
          <p:nvPr/>
        </p:nvSpPr>
        <p:spPr>
          <a:xfrm>
            <a:off x="-152400" y="1633134"/>
            <a:ext cx="9296400" cy="31455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מלבן 65"/>
          <p:cNvSpPr/>
          <p:nvPr/>
        </p:nvSpPr>
        <p:spPr>
          <a:xfrm>
            <a:off x="156042" y="4158206"/>
            <a:ext cx="3157631" cy="748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מלבן 64"/>
          <p:cNvSpPr/>
          <p:nvPr/>
        </p:nvSpPr>
        <p:spPr>
          <a:xfrm>
            <a:off x="5243890" y="4419599"/>
            <a:ext cx="3747710" cy="7579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מלבן 63"/>
          <p:cNvSpPr/>
          <p:nvPr/>
        </p:nvSpPr>
        <p:spPr>
          <a:xfrm>
            <a:off x="4683233" y="5383675"/>
            <a:ext cx="4325977" cy="510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6719871" y="2108639"/>
            <a:ext cx="2241865" cy="1252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5663604" y="3432121"/>
            <a:ext cx="3327996" cy="919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11845" y="-16978"/>
            <a:ext cx="4263876" cy="717955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 smtClean="0">
                <a:cs typeface="+mn-cs"/>
              </a:rPr>
              <a:t>Offset </a:t>
            </a:r>
            <a:r>
              <a:rPr lang="en-US" sz="2000" b="1" u="sng" dirty="0">
                <a:cs typeface="+mn-cs"/>
              </a:rPr>
              <a:t>B</a:t>
            </a:r>
            <a:endParaRPr lang="he-IL" sz="2000" b="1" u="sng" dirty="0">
              <a:cs typeface="+mn-cs"/>
            </a:endParaRPr>
          </a:p>
        </p:txBody>
      </p:sp>
      <p:cxnSp>
        <p:nvCxnSpPr>
          <p:cNvPr id="34" name="מחבר חץ ישר 33"/>
          <p:cNvCxnSpPr/>
          <p:nvPr/>
        </p:nvCxnSpPr>
        <p:spPr>
          <a:xfrm flipV="1">
            <a:off x="3581400" y="587278"/>
            <a:ext cx="0" cy="6042123"/>
          </a:xfrm>
          <a:prstGeom prst="straightConnector1">
            <a:avLst/>
          </a:prstGeom>
          <a:ln w="130175" cmpd="sng">
            <a:solidFill>
              <a:schemeClr val="tx1"/>
            </a:solidFill>
            <a:headEnd type="none" w="lg" len="lg"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קשת 32"/>
          <p:cNvSpPr/>
          <p:nvPr/>
        </p:nvSpPr>
        <p:spPr>
          <a:xfrm rot="16575678">
            <a:off x="3934211" y="2200857"/>
            <a:ext cx="7495357" cy="6764661"/>
          </a:xfrm>
          <a:prstGeom prst="arc">
            <a:avLst>
              <a:gd name="adj1" fmla="val 14797846"/>
              <a:gd name="adj2" fmla="val 340253"/>
            </a:avLst>
          </a:prstGeom>
          <a:ln w="130175" cmpd="sng">
            <a:solidFill>
              <a:schemeClr val="tx1"/>
            </a:solidFill>
            <a:headEnd type="none"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158674" y="381000"/>
            <a:ext cx="3166996" cy="163121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1400" b="1" u="sng" dirty="0"/>
              <a:t>The </a:t>
            </a:r>
            <a:r>
              <a:rPr lang="en-US" sz="1400" b="1" u="sng" dirty="0" smtClean="0"/>
              <a:t>Legacy </a:t>
            </a:r>
            <a:r>
              <a:rPr lang="en-US" sz="1400" b="1" u="sng" dirty="0"/>
              <a:t>S</a:t>
            </a:r>
            <a:r>
              <a:rPr lang="en-US" sz="1400" b="1" u="sng" dirty="0" smtClean="0"/>
              <a:t>ystem</a:t>
            </a:r>
          </a:p>
          <a:p>
            <a:pPr algn="ctr"/>
            <a:r>
              <a:rPr lang="en-US" sz="1600" b="1" i="1" dirty="0"/>
              <a:t>Prevent order at all </a:t>
            </a:r>
            <a:r>
              <a:rPr lang="en-US" sz="1600" b="1" i="1" dirty="0" smtClean="0"/>
              <a:t>costs</a:t>
            </a:r>
          </a:p>
          <a:p>
            <a:r>
              <a:rPr lang="en-US" sz="1400" b="1" u="sng" dirty="0" smtClean="0"/>
              <a:t>'Conflict Management Strategy' - </a:t>
            </a:r>
            <a:r>
              <a:rPr lang="en-US" sz="1400" b="1" dirty="0" smtClean="0"/>
              <a:t>'No </a:t>
            </a:r>
            <a:r>
              <a:rPr lang="en-US" sz="1400" b="1" dirty="0"/>
              <a:t>Partner', </a:t>
            </a:r>
            <a:r>
              <a:rPr lang="en-US" sz="1400" b="1" dirty="0" smtClean="0"/>
              <a:t>continued </a:t>
            </a:r>
            <a:r>
              <a:rPr lang="en-US" sz="1400" b="1" dirty="0"/>
              <a:t>control of the area and Improving the security situation while the weakening of the Palestinians is gradually increasing (‘devaluation‘)</a:t>
            </a:r>
            <a:endParaRPr lang="he-IL" sz="1400" b="1" dirty="0"/>
          </a:p>
        </p:txBody>
      </p:sp>
      <p:sp>
        <p:nvSpPr>
          <p:cNvPr id="28" name="אליפסה 27"/>
          <p:cNvSpPr/>
          <p:nvPr/>
        </p:nvSpPr>
        <p:spPr>
          <a:xfrm>
            <a:off x="3458768" y="4419600"/>
            <a:ext cx="266036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אליפסה 38"/>
          <p:cNvSpPr/>
          <p:nvPr/>
        </p:nvSpPr>
        <p:spPr>
          <a:xfrm>
            <a:off x="3406171" y="2925848"/>
            <a:ext cx="266036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TextBox 46"/>
          <p:cNvSpPr txBox="1"/>
          <p:nvPr/>
        </p:nvSpPr>
        <p:spPr>
          <a:xfrm>
            <a:off x="4706088" y="5486400"/>
            <a:ext cx="433926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400" b="1" dirty="0"/>
              <a:t>Palestinian unwillingness to reach a relevant settlement</a:t>
            </a:r>
            <a:endParaRPr lang="he-IL" sz="1400" b="1" dirty="0"/>
          </a:p>
        </p:txBody>
      </p:sp>
      <p:sp>
        <p:nvSpPr>
          <p:cNvPr id="51" name="אליפסה 50"/>
          <p:cNvSpPr/>
          <p:nvPr/>
        </p:nvSpPr>
        <p:spPr>
          <a:xfrm>
            <a:off x="4281372" y="4655390"/>
            <a:ext cx="266036" cy="228600"/>
          </a:xfrm>
          <a:prstGeom prst="ellipse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TextBox 51"/>
          <p:cNvSpPr txBox="1"/>
          <p:nvPr/>
        </p:nvSpPr>
        <p:spPr>
          <a:xfrm>
            <a:off x="5281358" y="4453384"/>
            <a:ext cx="361736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solidFill>
                  <a:srgbClr val="0033CC"/>
                </a:solidFill>
              </a:rPr>
              <a:t>'Political terror' - </a:t>
            </a:r>
            <a:r>
              <a:rPr lang="en-US" sz="1400" b="1" dirty="0"/>
              <a:t>Palestinian attempt to fight Israel in the international and legal arena, without significant </a:t>
            </a:r>
            <a:r>
              <a:rPr lang="en-US" sz="1400" b="1" dirty="0" smtClean="0"/>
              <a:t>achievements</a:t>
            </a:r>
            <a:endParaRPr lang="en-US" sz="1400" b="1" dirty="0"/>
          </a:p>
        </p:txBody>
      </p:sp>
      <p:sp>
        <p:nvSpPr>
          <p:cNvPr id="53" name="אליפסה 52"/>
          <p:cNvSpPr/>
          <p:nvPr/>
        </p:nvSpPr>
        <p:spPr>
          <a:xfrm>
            <a:off x="4610765" y="3669885"/>
            <a:ext cx="266036" cy="228600"/>
          </a:xfrm>
          <a:prstGeom prst="ellipse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TextBox 53"/>
          <p:cNvSpPr txBox="1"/>
          <p:nvPr/>
        </p:nvSpPr>
        <p:spPr>
          <a:xfrm>
            <a:off x="5663603" y="3435425"/>
            <a:ext cx="32502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1400" b="1" dirty="0" smtClean="0">
                <a:solidFill>
                  <a:srgbClr val="0033CC"/>
                </a:solidFill>
              </a:rPr>
              <a:t>Trump starting his position - </a:t>
            </a:r>
            <a:r>
              <a:rPr lang="en-US" sz="1400" b="1" dirty="0" smtClean="0"/>
              <a:t>sympathetic </a:t>
            </a:r>
            <a:r>
              <a:rPr lang="en-US" sz="1400" b="1" dirty="0"/>
              <a:t>US president, fully clarifying Israeli interests while receiving </a:t>
            </a:r>
            <a:r>
              <a:rPr lang="en-US" sz="1400" b="1" dirty="0" smtClean="0"/>
              <a:t>an attentive American </a:t>
            </a:r>
            <a:r>
              <a:rPr lang="en-US" sz="1400" b="1" dirty="0"/>
              <a:t>ear</a:t>
            </a:r>
            <a:endParaRPr lang="he-IL" sz="1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876801" y="870143"/>
            <a:ext cx="4205516" cy="523220"/>
          </a:xfrm>
          <a:prstGeom prst="rect">
            <a:avLst/>
          </a:prstGeom>
          <a:solidFill>
            <a:srgbClr val="01FF74"/>
          </a:solidFill>
          <a:ln w="952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1400" b="1" u="sng" dirty="0"/>
              <a:t>The </a:t>
            </a:r>
            <a:r>
              <a:rPr lang="en-US" sz="1400" b="1" u="sng" dirty="0" smtClean="0"/>
              <a:t>emergent </a:t>
            </a:r>
            <a:r>
              <a:rPr lang="en-US" sz="1400" b="1" u="sng" dirty="0"/>
              <a:t>system </a:t>
            </a:r>
            <a:r>
              <a:rPr lang="en-US" sz="1400" b="1" u="sng" dirty="0" smtClean="0"/>
              <a:t>– </a:t>
            </a:r>
            <a:r>
              <a:rPr lang="en-US" sz="1400" b="1" dirty="0" smtClean="0"/>
              <a:t>Deal of the </a:t>
            </a:r>
            <a:r>
              <a:rPr lang="en-US" sz="1400" b="1" dirty="0"/>
              <a:t>C</a:t>
            </a:r>
            <a:r>
              <a:rPr lang="en-US" sz="1400" b="1" dirty="0" smtClean="0"/>
              <a:t>entury promotes </a:t>
            </a:r>
            <a:r>
              <a:rPr lang="en-US" sz="1400" b="1" dirty="0"/>
              <a:t>a </a:t>
            </a:r>
            <a:r>
              <a:rPr lang="en-US" sz="1400" b="1" dirty="0" smtClean="0"/>
              <a:t>‘two-state solution’ </a:t>
            </a:r>
            <a:r>
              <a:rPr lang="en-US" sz="1400" b="1" dirty="0"/>
              <a:t>that Israel cannot refuse</a:t>
            </a:r>
            <a:endParaRPr lang="he-IL" sz="1400" b="1" dirty="0"/>
          </a:p>
        </p:txBody>
      </p:sp>
      <p:sp>
        <p:nvSpPr>
          <p:cNvPr id="58" name="אליפסה 57"/>
          <p:cNvSpPr/>
          <p:nvPr/>
        </p:nvSpPr>
        <p:spPr>
          <a:xfrm>
            <a:off x="6331695" y="2023139"/>
            <a:ext cx="266036" cy="228600"/>
          </a:xfrm>
          <a:prstGeom prst="ellipse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TextBox 59"/>
          <p:cNvSpPr txBox="1"/>
          <p:nvPr/>
        </p:nvSpPr>
        <p:spPr>
          <a:xfrm>
            <a:off x="164448" y="4214336"/>
            <a:ext cx="321662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1400" b="1" dirty="0">
                <a:solidFill>
                  <a:srgbClr val="0033CC"/>
                </a:solidFill>
              </a:rPr>
              <a:t>June 09 - Bar </a:t>
            </a:r>
            <a:r>
              <a:rPr lang="en-US" sz="1400" b="1" dirty="0" err="1">
                <a:solidFill>
                  <a:srgbClr val="0033CC"/>
                </a:solidFill>
              </a:rPr>
              <a:t>Ilan</a:t>
            </a:r>
            <a:r>
              <a:rPr lang="en-US" sz="1400" b="1" dirty="0">
                <a:solidFill>
                  <a:srgbClr val="0033CC"/>
                </a:solidFill>
              </a:rPr>
              <a:t> Speech - </a:t>
            </a:r>
            <a:r>
              <a:rPr lang="en-US" sz="1400" b="1" dirty="0"/>
              <a:t>Netanyahu's declaration on a ‘two-state' solution without faith or any intent to promote it</a:t>
            </a:r>
            <a:endParaRPr lang="he-IL" sz="1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591108" y="2044005"/>
            <a:ext cx="247669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CC"/>
                </a:solidFill>
              </a:rPr>
              <a:t>‘Deal of the century’-</a:t>
            </a:r>
          </a:p>
          <a:p>
            <a:pPr algn="ctr"/>
            <a:r>
              <a:rPr lang="en-US" sz="1400" b="1" dirty="0"/>
              <a:t>A full response to Israeli interests, and the lack of </a:t>
            </a:r>
            <a:r>
              <a:rPr lang="en-US" sz="1400" b="1" dirty="0" smtClean="0"/>
              <a:t>the possibility for Israel to </a:t>
            </a:r>
            <a:r>
              <a:rPr lang="en-US" sz="1400" b="1" dirty="0"/>
              <a:t>refuse </a:t>
            </a:r>
            <a:r>
              <a:rPr lang="en-US" sz="1400" b="1" dirty="0" smtClean="0"/>
              <a:t>promoting a ‘two-state’ </a:t>
            </a:r>
            <a:r>
              <a:rPr lang="en-US" sz="1400" b="1" dirty="0"/>
              <a:t>based on this proposal</a:t>
            </a:r>
            <a:endParaRPr lang="he-IL" sz="1400" b="1" dirty="0"/>
          </a:p>
        </p:txBody>
      </p:sp>
      <p:sp>
        <p:nvSpPr>
          <p:cNvPr id="67" name="אליפסה 66"/>
          <p:cNvSpPr/>
          <p:nvPr/>
        </p:nvSpPr>
        <p:spPr>
          <a:xfrm>
            <a:off x="3437940" y="5437977"/>
            <a:ext cx="266036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אליפסה 67"/>
          <p:cNvSpPr/>
          <p:nvPr/>
        </p:nvSpPr>
        <p:spPr>
          <a:xfrm>
            <a:off x="4148354" y="5638800"/>
            <a:ext cx="266036" cy="228600"/>
          </a:xfrm>
          <a:prstGeom prst="ellipse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מלבן 60">
            <a:extLst>
              <a:ext uri="{FF2B5EF4-FFF2-40B4-BE49-F238E27FC236}">
                <a16:creationId xmlns:a16="http://schemas.microsoft.com/office/drawing/2014/main" id="{0A26A5A5-0719-4228-A67B-05E69C26C601}"/>
              </a:ext>
            </a:extLst>
          </p:cNvPr>
          <p:cNvSpPr/>
          <p:nvPr/>
        </p:nvSpPr>
        <p:spPr>
          <a:xfrm>
            <a:off x="3672206" y="1752600"/>
            <a:ext cx="2751831" cy="1583077"/>
          </a:xfrm>
          <a:prstGeom prst="rect">
            <a:avLst/>
          </a:prstGeom>
          <a:solidFill>
            <a:srgbClr val="FF6600"/>
          </a:solidFill>
          <a:ln w="38100">
            <a:solidFill>
              <a:srgbClr val="22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BDFFD5-D958-4F4C-B653-3B8E60DC6FFC}"/>
              </a:ext>
            </a:extLst>
          </p:cNvPr>
          <p:cNvSpPr txBox="1"/>
          <p:nvPr/>
        </p:nvSpPr>
        <p:spPr>
          <a:xfrm>
            <a:off x="3625896" y="1752600"/>
            <a:ext cx="2798142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/>
              <a:t>The offset - While </a:t>
            </a:r>
            <a:r>
              <a:rPr lang="en-US" sz="1400" b="1" dirty="0" smtClean="0"/>
              <a:t>Israel is working to maintain the status quo, </a:t>
            </a:r>
            <a:r>
              <a:rPr lang="en-US" sz="1400" b="1" dirty="0"/>
              <a:t>while persuading a sympathetic US government not to give up as Israel </a:t>
            </a:r>
            <a:r>
              <a:rPr lang="en-US" sz="1400" b="1" dirty="0" smtClean="0"/>
              <a:t>did it the past, ‘</a:t>
            </a:r>
            <a:r>
              <a:rPr lang="en-US" sz="1400" b="1" u="sng" dirty="0" smtClean="0"/>
              <a:t>the two-state’ </a:t>
            </a:r>
            <a:r>
              <a:rPr lang="en-US" sz="1400" b="1" u="sng" dirty="0"/>
              <a:t>deal is shaping up</a:t>
            </a:r>
            <a:r>
              <a:rPr lang="en-US" sz="1400" b="1" dirty="0"/>
              <a:t> so that Israel cannot </a:t>
            </a:r>
            <a:r>
              <a:rPr lang="en-US" sz="1400" b="1" dirty="0" smtClean="0"/>
              <a:t>refuse it</a:t>
            </a:r>
            <a:endParaRPr lang="he-IL" sz="1400" b="1" dirty="0"/>
          </a:p>
        </p:txBody>
      </p:sp>
      <p:sp>
        <p:nvSpPr>
          <p:cNvPr id="16" name="לחצן פעולה: התאמה אישית 15">
            <a:hlinkClick r:id="rId2" action="ppaction://hlinksldjump" highlightClick="1"/>
          </p:cNvPr>
          <p:cNvSpPr/>
          <p:nvPr/>
        </p:nvSpPr>
        <p:spPr>
          <a:xfrm>
            <a:off x="1145171" y="6334338"/>
            <a:ext cx="912229" cy="29506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rgbClr val="22000B"/>
                </a:solidFill>
              </a:rPr>
              <a:t>Offset A</a:t>
            </a:r>
            <a:endParaRPr lang="he-IL" sz="1200" b="1" dirty="0">
              <a:solidFill>
                <a:srgbClr val="22000B"/>
              </a:solidFill>
            </a:endParaRPr>
          </a:p>
        </p:txBody>
      </p:sp>
      <p:pic>
        <p:nvPicPr>
          <p:cNvPr id="8" name="תמונה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4" y="5941755"/>
            <a:ext cx="975445" cy="749873"/>
          </a:xfrm>
          <a:prstGeom prst="rect">
            <a:avLst/>
          </a:prstGeom>
        </p:spPr>
      </p:pic>
      <p:sp>
        <p:nvSpPr>
          <p:cNvPr id="35" name="מלבן 4"/>
          <p:cNvSpPr/>
          <p:nvPr/>
        </p:nvSpPr>
        <p:spPr>
          <a:xfrm>
            <a:off x="174675" y="2362200"/>
            <a:ext cx="3124200" cy="1735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TextBox 35"/>
          <p:cNvSpPr txBox="1"/>
          <p:nvPr/>
        </p:nvSpPr>
        <p:spPr>
          <a:xfrm>
            <a:off x="152400" y="2362200"/>
            <a:ext cx="3173269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solidFill>
                  <a:srgbClr val="0033CC"/>
                </a:solidFill>
              </a:rPr>
              <a:t>'Silent Decade' - 'Conflict </a:t>
            </a:r>
            <a:r>
              <a:rPr lang="en-US" sz="1400" b="1" dirty="0" smtClean="0">
                <a:solidFill>
                  <a:srgbClr val="0033CC"/>
                </a:solidFill>
              </a:rPr>
              <a:t>Management</a:t>
            </a:r>
            <a:r>
              <a:rPr lang="en-US" sz="1400" b="1" dirty="0">
                <a:solidFill>
                  <a:srgbClr val="0033CC"/>
                </a:solidFill>
              </a:rPr>
              <a:t>'</a:t>
            </a:r>
            <a:br>
              <a:rPr lang="en-US" sz="1400" b="1" dirty="0">
                <a:solidFill>
                  <a:srgbClr val="0033CC"/>
                </a:solidFill>
              </a:rPr>
            </a:br>
            <a:r>
              <a:rPr lang="en-US" sz="1300" b="1" dirty="0"/>
              <a:t>Continued </a:t>
            </a:r>
            <a:r>
              <a:rPr lang="en-US" sz="1300" b="1" dirty="0" smtClean="0"/>
              <a:t>control over </a:t>
            </a:r>
            <a:r>
              <a:rPr lang="en-US" sz="1300" b="1" dirty="0"/>
              <a:t>the area in Judea and Samaria, settlement construction and full freedom of action for the IDF</a:t>
            </a:r>
          </a:p>
          <a:p>
            <a:pPr algn="ctr"/>
            <a:r>
              <a:rPr lang="en-US" sz="1300" b="1" dirty="0"/>
              <a:t>  "Drying" the Palestinian issue and striving for </a:t>
            </a:r>
            <a:r>
              <a:rPr lang="en-US" sz="1300" b="1" dirty="0" smtClean="0"/>
              <a:t>‘a </a:t>
            </a:r>
            <a:r>
              <a:rPr lang="en-US" sz="1300" b="1" dirty="0"/>
              <a:t>two-state solution</a:t>
            </a:r>
          </a:p>
          <a:p>
            <a:pPr algn="ctr"/>
            <a:r>
              <a:rPr lang="en-US" sz="1300" b="1" dirty="0"/>
              <a:t>  </a:t>
            </a:r>
            <a:r>
              <a:rPr lang="en-US" sz="1300" b="1" dirty="0" smtClean="0"/>
              <a:t>for </a:t>
            </a:r>
            <a:r>
              <a:rPr lang="en-US" sz="1300" b="1" dirty="0"/>
              <a:t>two peoples'</a:t>
            </a:r>
            <a:r>
              <a:rPr lang="en-US" sz="1400" b="1" dirty="0">
                <a:solidFill>
                  <a:srgbClr val="FF0000"/>
                </a:solidFill>
              </a:rPr>
              <a:t/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In practice - this is ours as well</a:t>
            </a:r>
            <a:r>
              <a:rPr lang="he-IL" sz="1400" b="1" dirty="0" smtClean="0">
                <a:solidFill>
                  <a:srgbClr val="0033CC"/>
                </a:solidFill>
              </a:rPr>
              <a:t> </a:t>
            </a:r>
            <a:endParaRPr lang="he-IL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" y="4953000"/>
            <a:ext cx="318050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solidFill>
                  <a:srgbClr val="0033CC"/>
                </a:solidFill>
              </a:rPr>
              <a:t>Dec 07 - Annapolis Conference - </a:t>
            </a:r>
            <a:r>
              <a:rPr lang="en-US" sz="1400" b="1" dirty="0"/>
              <a:t>Palestinians are not ready for any significant concession, unable to reach agreement in the foreseeable future</a:t>
            </a:r>
            <a:endParaRPr lang="he-IL" sz="1400" b="1" dirty="0"/>
          </a:p>
        </p:txBody>
      </p:sp>
    </p:spTree>
    <p:extLst>
      <p:ext uri="{BB962C8B-B14F-4D97-AF65-F5344CB8AC3E}">
        <p14:creationId xmlns:p14="http://schemas.microsoft.com/office/powerpoint/2010/main" val="6416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שולש שווה-שוקיים 19"/>
          <p:cNvSpPr/>
          <p:nvPr/>
        </p:nvSpPr>
        <p:spPr>
          <a:xfrm>
            <a:off x="3451594" y="549047"/>
            <a:ext cx="1981200" cy="2133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" name="מחבר ישר 4"/>
          <p:cNvCxnSpPr/>
          <p:nvPr/>
        </p:nvCxnSpPr>
        <p:spPr>
          <a:xfrm>
            <a:off x="6000750" y="0"/>
            <a:ext cx="7620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>
            <a:off x="0" y="32766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>
            <a:off x="3009900" y="0"/>
            <a:ext cx="3810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שולש שווה-שוקיים 6"/>
          <p:cNvSpPr/>
          <p:nvPr/>
        </p:nvSpPr>
        <p:spPr>
          <a:xfrm>
            <a:off x="6503138" y="541476"/>
            <a:ext cx="1981200" cy="2133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5" name="תמונה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38" y="2421333"/>
            <a:ext cx="729659" cy="550467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18" name="תמונה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004" y="289763"/>
            <a:ext cx="1094820" cy="684638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19" name="תמונה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2929"/>
            <a:ext cx="712458" cy="532235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21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13FD5D1C-8A85-48B8-8782-9222C8C446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1152" y="2596735"/>
            <a:ext cx="637359" cy="527465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22" name="תמונה 21">
            <a:hlinkClick r:id="rId10" action="ppaction://hlinksldjump"/>
            <a:extLst>
              <a:ext uri="{FF2B5EF4-FFF2-40B4-BE49-F238E27FC236}">
                <a16:creationId xmlns:a16="http://schemas.microsoft.com/office/drawing/2014/main" id="{76A27C5E-0A2C-425F-90F3-1ADA6809CD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7510" y="2510281"/>
            <a:ext cx="670088" cy="539435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23" name="תמונה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32" y="2517481"/>
            <a:ext cx="712458" cy="532235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sp>
        <p:nvSpPr>
          <p:cNvPr id="24" name="משולש שווה-שוקיים 23"/>
          <p:cNvSpPr/>
          <p:nvPr/>
        </p:nvSpPr>
        <p:spPr>
          <a:xfrm>
            <a:off x="554537" y="562966"/>
            <a:ext cx="1981200" cy="2133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5" name="תמונה 2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580" y="205012"/>
            <a:ext cx="1094820" cy="684638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26" name="תמונה 2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2" y="2515765"/>
            <a:ext cx="712458" cy="532235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sp>
        <p:nvSpPr>
          <p:cNvPr id="28" name="משולש שווה-שוקיים 27"/>
          <p:cNvSpPr/>
          <p:nvPr/>
        </p:nvSpPr>
        <p:spPr>
          <a:xfrm>
            <a:off x="6619875" y="3883374"/>
            <a:ext cx="1981200" cy="2133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9" name="תמונה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67" y="3465435"/>
            <a:ext cx="1137671" cy="748654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30" name="תמונה 10">
            <a:hlinkClick r:id="rId10" action="ppaction://hlinksldjump"/>
            <a:extLst>
              <a:ext uri="{FF2B5EF4-FFF2-40B4-BE49-F238E27FC236}">
                <a16:creationId xmlns:a16="http://schemas.microsoft.com/office/drawing/2014/main" id="{67E55178-5079-A942-9F28-D0867EF8ADF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38" y="5876129"/>
            <a:ext cx="781393" cy="494114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31" name="תמונה 30">
            <a:hlinkClick r:id="" action="ppaction://noaction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63119" y="5876129"/>
            <a:ext cx="774977" cy="494114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sp>
        <p:nvSpPr>
          <p:cNvPr id="32" name="משולש שווה-שוקיים 31"/>
          <p:cNvSpPr/>
          <p:nvPr/>
        </p:nvSpPr>
        <p:spPr>
          <a:xfrm>
            <a:off x="3541605" y="3883310"/>
            <a:ext cx="1981200" cy="2133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3" name="תמונה 3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5" y="3465434"/>
            <a:ext cx="942975" cy="704441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34" name="תמונה 3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24777" y="5827377"/>
            <a:ext cx="781586" cy="542865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35" name="תמונה 10">
            <a:hlinkClick r:id="rId10" action="ppaction://hlinksldjump"/>
            <a:extLst>
              <a:ext uri="{FF2B5EF4-FFF2-40B4-BE49-F238E27FC236}">
                <a16:creationId xmlns:a16="http://schemas.microsoft.com/office/drawing/2014/main" id="{67E55178-5079-A942-9F28-D0867EF8ADF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74" y="5845572"/>
            <a:ext cx="781393" cy="555228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sp>
        <p:nvSpPr>
          <p:cNvPr id="36" name="משולש שווה-שוקיים 35"/>
          <p:cNvSpPr/>
          <p:nvPr/>
        </p:nvSpPr>
        <p:spPr>
          <a:xfrm>
            <a:off x="514350" y="3882657"/>
            <a:ext cx="1981200" cy="2133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7" name="תמונה 3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40" y="3528797"/>
            <a:ext cx="1094820" cy="684638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38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13FD5D1C-8A85-48B8-8782-9222C8C446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597" y="5782990"/>
            <a:ext cx="704377" cy="541610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39" name="תמונה 3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60" y="5751048"/>
            <a:ext cx="712458" cy="532235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sp>
        <p:nvSpPr>
          <p:cNvPr id="40" name="מציין מיקום תוכן 2"/>
          <p:cNvSpPr>
            <a:spLocks noGrp="1"/>
          </p:cNvSpPr>
          <p:nvPr>
            <p:ph idx="1"/>
          </p:nvPr>
        </p:nvSpPr>
        <p:spPr>
          <a:xfrm>
            <a:off x="6854401" y="1298515"/>
            <a:ext cx="1298999" cy="996961"/>
          </a:xfrm>
        </p:spPr>
        <p:txBody>
          <a:bodyPr>
            <a:no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1000" b="1" dirty="0"/>
              <a:t>The potential for balance and stability </a:t>
            </a:r>
            <a:r>
              <a:rPr lang="en-US" sz="1000" b="1" dirty="0" smtClean="0"/>
              <a:t>in the area under </a:t>
            </a:r>
            <a:r>
              <a:rPr lang="en-US" sz="1000" b="1" dirty="0"/>
              <a:t>the agreement of two powers and Israel's unique position</a:t>
            </a:r>
            <a:endParaRPr lang="he-IL" sz="1000" dirty="0"/>
          </a:p>
        </p:txBody>
      </p:sp>
      <p:sp>
        <p:nvSpPr>
          <p:cNvPr id="42" name="מציין מיקום תוכן 2"/>
          <p:cNvSpPr txBox="1">
            <a:spLocks/>
          </p:cNvSpPr>
          <p:nvPr/>
        </p:nvSpPr>
        <p:spPr>
          <a:xfrm>
            <a:off x="3770733" y="1250425"/>
            <a:ext cx="1298999" cy="99696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None/>
            </a:pPr>
            <a:r>
              <a:rPr lang="en-US" sz="1000" b="1" dirty="0"/>
              <a:t>Potential for leverage on PA and Hamas under common political (economic and security) interests</a:t>
            </a:r>
            <a:endParaRPr lang="he-IL" sz="1000" dirty="0"/>
          </a:p>
        </p:txBody>
      </p:sp>
      <p:sp>
        <p:nvSpPr>
          <p:cNvPr id="43" name="מציין מיקום תוכן 2"/>
          <p:cNvSpPr txBox="1">
            <a:spLocks/>
          </p:cNvSpPr>
          <p:nvPr/>
        </p:nvSpPr>
        <p:spPr>
          <a:xfrm>
            <a:off x="3977024" y="4724400"/>
            <a:ext cx="1094702" cy="99696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None/>
            </a:pPr>
            <a:r>
              <a:rPr lang="en-US" sz="1000" b="1" dirty="0"/>
              <a:t>Covert dialogue with PA officials as a </a:t>
            </a:r>
            <a:r>
              <a:rPr lang="en-US" sz="1000" b="1" dirty="0" smtClean="0"/>
              <a:t>leverage </a:t>
            </a:r>
            <a:r>
              <a:rPr lang="en-US" sz="1000" b="1" dirty="0"/>
              <a:t>on Hamas' aggression</a:t>
            </a:r>
            <a:endParaRPr lang="he-IL" sz="1000" dirty="0"/>
          </a:p>
        </p:txBody>
      </p:sp>
      <p:sp>
        <p:nvSpPr>
          <p:cNvPr id="44" name="מציין מיקום תוכן 2"/>
          <p:cNvSpPr txBox="1">
            <a:spLocks/>
          </p:cNvSpPr>
          <p:nvPr/>
        </p:nvSpPr>
        <p:spPr>
          <a:xfrm>
            <a:off x="6966331" y="4794892"/>
            <a:ext cx="1298999" cy="99696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None/>
            </a:pPr>
            <a:r>
              <a:rPr lang="en-US" sz="1000" b="1" dirty="0"/>
              <a:t>The potential for escalation around a conflict of interests in support of the </a:t>
            </a:r>
            <a:r>
              <a:rPr lang="en-US" sz="1000" b="1" dirty="0" smtClean="0"/>
              <a:t>Shiite </a:t>
            </a:r>
            <a:r>
              <a:rPr lang="en-US" sz="1000" b="1" dirty="0"/>
              <a:t>axis</a:t>
            </a:r>
            <a:endParaRPr lang="he-IL" sz="1000" b="1" dirty="0"/>
          </a:p>
        </p:txBody>
      </p:sp>
      <p:sp>
        <p:nvSpPr>
          <p:cNvPr id="45" name="מציין מיקום תוכן 2"/>
          <p:cNvSpPr txBox="1">
            <a:spLocks/>
          </p:cNvSpPr>
          <p:nvPr/>
        </p:nvSpPr>
        <p:spPr>
          <a:xfrm>
            <a:off x="962698" y="4613490"/>
            <a:ext cx="1094702" cy="99696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None/>
            </a:pPr>
            <a:r>
              <a:rPr lang="en-US" sz="1000" b="1" dirty="0"/>
              <a:t>Political, </a:t>
            </a:r>
            <a:r>
              <a:rPr lang="en-US" sz="1000" b="1" dirty="0" smtClean="0"/>
              <a:t>security </a:t>
            </a:r>
            <a:r>
              <a:rPr lang="en-US" sz="1000" b="1" dirty="0"/>
              <a:t>and </a:t>
            </a:r>
            <a:r>
              <a:rPr lang="en-US" sz="1000" b="1" dirty="0" smtClean="0"/>
              <a:t>economic triangle of cooperation </a:t>
            </a:r>
            <a:r>
              <a:rPr lang="en-US" sz="1000" b="1" dirty="0"/>
              <a:t>and the </a:t>
            </a:r>
            <a:r>
              <a:rPr lang="en-US" sz="1000" b="1" dirty="0" smtClean="0"/>
              <a:t>positioning </a:t>
            </a:r>
            <a:r>
              <a:rPr lang="en-US" sz="1000" b="1" dirty="0"/>
              <a:t>of Egypt</a:t>
            </a:r>
            <a:endParaRPr lang="he-IL" sz="1000" dirty="0"/>
          </a:p>
        </p:txBody>
      </p:sp>
      <p:pic>
        <p:nvPicPr>
          <p:cNvPr id="46" name="תמונה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V="1">
            <a:off x="2381330" y="2869733"/>
            <a:ext cx="380645" cy="249685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47" name="תמונה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V="1">
            <a:off x="2133405" y="2710966"/>
            <a:ext cx="425615" cy="271615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48" name="תמונה 47">
            <a:hlinkClick r:id="" action="ppaction://noaction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V="1">
            <a:off x="1982833" y="2530471"/>
            <a:ext cx="459111" cy="288929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49" name="מציין מיקום תוכן 2"/>
          <p:cNvSpPr txBox="1">
            <a:spLocks/>
          </p:cNvSpPr>
          <p:nvPr/>
        </p:nvSpPr>
        <p:spPr>
          <a:xfrm>
            <a:off x="1021231" y="1076310"/>
            <a:ext cx="1094702" cy="99696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None/>
            </a:pPr>
            <a:r>
              <a:rPr lang="en-US" sz="1000" b="1" dirty="0"/>
              <a:t>Collaboration based on security and economic alliance and Arab support for the deal</a:t>
            </a:r>
            <a:endParaRPr lang="he-IL" sz="1000" dirty="0"/>
          </a:p>
        </p:txBody>
      </p:sp>
      <p:pic>
        <p:nvPicPr>
          <p:cNvPr id="41" name="תמונה 40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60" y="6082862"/>
            <a:ext cx="976380" cy="74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74069" y="212726"/>
            <a:ext cx="3028950" cy="549274"/>
          </a:xfrm>
        </p:spPr>
        <p:txBody>
          <a:bodyPr/>
          <a:lstStyle/>
          <a:p>
            <a:pPr algn="l" rtl="0"/>
            <a:r>
              <a:rPr lang="en-US" b="1" u="sng" dirty="0" smtClean="0">
                <a:latin typeface="+mn-lt"/>
                <a:cs typeface="+mn-cs"/>
              </a:rPr>
              <a:t>Grand Strategy</a:t>
            </a:r>
            <a:endParaRPr lang="he-IL" b="1" u="sng" dirty="0">
              <a:latin typeface="+mn-lt"/>
              <a:cs typeface="+mn-cs"/>
            </a:endParaRPr>
          </a:p>
        </p:txBody>
      </p:sp>
      <p:cxnSp>
        <p:nvCxnSpPr>
          <p:cNvPr id="5" name="מחבר ישר 4"/>
          <p:cNvCxnSpPr/>
          <p:nvPr/>
        </p:nvCxnSpPr>
        <p:spPr>
          <a:xfrm>
            <a:off x="4495800" y="0"/>
            <a:ext cx="7620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>
            <a:off x="0" y="32766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106000"/>
                    </a14:imgEffect>
                    <a14:imgEffect>
                      <a14:brightnessContrast bright="9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20" y="121864"/>
            <a:ext cx="806059" cy="555930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graphicFrame>
        <p:nvGraphicFramePr>
          <p:cNvPr id="14" name="דיאגרמה 13"/>
          <p:cNvGraphicFramePr/>
          <p:nvPr>
            <p:extLst>
              <p:ext uri="{D42A27DB-BD31-4B8C-83A1-F6EECF244321}">
                <p14:modId xmlns:p14="http://schemas.microsoft.com/office/powerpoint/2010/main" val="1907894133"/>
              </p:ext>
            </p:extLst>
          </p:nvPr>
        </p:nvGraphicFramePr>
        <p:xfrm>
          <a:off x="-113904" y="167408"/>
          <a:ext cx="4588683" cy="2987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דיאגרמה 14"/>
          <p:cNvGraphicFramePr/>
          <p:nvPr>
            <p:extLst>
              <p:ext uri="{D42A27DB-BD31-4B8C-83A1-F6EECF244321}">
                <p14:modId xmlns:p14="http://schemas.microsoft.com/office/powerpoint/2010/main" val="582751451"/>
              </p:ext>
            </p:extLst>
          </p:nvPr>
        </p:nvGraphicFramePr>
        <p:xfrm>
          <a:off x="3733800" y="3531496"/>
          <a:ext cx="5867400" cy="31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6" name="דיאגרמה 15"/>
          <p:cNvGraphicFramePr/>
          <p:nvPr>
            <p:extLst>
              <p:ext uri="{D42A27DB-BD31-4B8C-83A1-F6EECF244321}">
                <p14:modId xmlns:p14="http://schemas.microsoft.com/office/powerpoint/2010/main" val="1727275065"/>
              </p:ext>
            </p:extLst>
          </p:nvPr>
        </p:nvGraphicFramePr>
        <p:xfrm>
          <a:off x="79823" y="3455295"/>
          <a:ext cx="4394956" cy="317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4572000" y="750451"/>
            <a:ext cx="4463658" cy="254725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900" b="1" u="sng" dirty="0" smtClean="0"/>
              <a:t>Reinforcing </a:t>
            </a:r>
            <a:r>
              <a:rPr lang="en-US" sz="1900" b="1" u="sng" dirty="0"/>
              <a:t>Israel's existence as a Jewish, democratic and prosperous state, </a:t>
            </a:r>
            <a:r>
              <a:rPr lang="en-US" sz="1900" b="1" dirty="0"/>
              <a:t>striving for peace and political arrangements with its neighbors, with wide international backing, while preserving Israel's national interests.</a:t>
            </a:r>
            <a:endParaRPr lang="he-IL" sz="1900" dirty="0"/>
          </a:p>
        </p:txBody>
      </p:sp>
    </p:spTree>
    <p:extLst>
      <p:ext uri="{BB962C8B-B14F-4D97-AF65-F5344CB8AC3E}">
        <p14:creationId xmlns:p14="http://schemas.microsoft.com/office/powerpoint/2010/main" val="4731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2895600" y="533400"/>
            <a:ext cx="3028950" cy="54927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b="1" u="sng" dirty="0">
                <a:latin typeface="+mn-lt"/>
                <a:cs typeface="+mn-cs"/>
              </a:rPr>
              <a:t>TOP 5 </a:t>
            </a:r>
            <a:r>
              <a:rPr lang="en-US" b="1" u="sng" dirty="0" smtClean="0">
                <a:latin typeface="+mn-lt"/>
                <a:cs typeface="+mn-cs"/>
              </a:rPr>
              <a:t>– Interests</a:t>
            </a:r>
            <a:endParaRPr lang="he-IL" b="1" u="sng" dirty="0">
              <a:cs typeface="+mn-cs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106000"/>
                    </a14:imgEffect>
                    <a14:imgEffect>
                      <a14:brightnessContrast bright="9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20" y="121864"/>
            <a:ext cx="806059" cy="555930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180974" y="1135244"/>
            <a:ext cx="8658225" cy="5029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Maintaining </a:t>
            </a:r>
            <a:r>
              <a:rPr lang="en-US" sz="2400" b="1" dirty="0"/>
              <a:t>Israel's security </a:t>
            </a:r>
            <a:r>
              <a:rPr lang="en-US" sz="2400" dirty="0"/>
              <a:t>and stability in its immediate vicinity.</a:t>
            </a:r>
          </a:p>
          <a:p>
            <a:pPr marL="514350" indent="-51435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Preserving </a:t>
            </a:r>
            <a:r>
              <a:rPr lang="en-US" sz="2400" dirty="0"/>
              <a:t>Israel's </a:t>
            </a:r>
            <a:r>
              <a:rPr lang="en-US" sz="2400" b="1" dirty="0"/>
              <a:t>Jewish and </a:t>
            </a:r>
            <a:r>
              <a:rPr lang="en-US" sz="2400" b="1" dirty="0" smtClean="0"/>
              <a:t>democratic identity</a:t>
            </a:r>
            <a:r>
              <a:rPr lang="en-US" sz="2400" b="1" dirty="0" smtClean="0"/>
              <a:t>.</a:t>
            </a:r>
          </a:p>
          <a:p>
            <a:pPr marL="514350" indent="-51435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Significantly not harming the </a:t>
            </a:r>
            <a:r>
              <a:rPr lang="en-US" sz="2400" b="1" dirty="0"/>
              <a:t>strategic relationship with the </a:t>
            </a:r>
            <a:r>
              <a:rPr lang="en-US" sz="2400" b="1" dirty="0" smtClean="0"/>
              <a:t>US.</a:t>
            </a:r>
            <a:endParaRPr lang="en-US" sz="2400" b="1" dirty="0"/>
          </a:p>
          <a:p>
            <a:pPr marL="514350" indent="-51435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Placing </a:t>
            </a:r>
            <a:r>
              <a:rPr lang="en-US" sz="2400" dirty="0"/>
              <a:t>elements that prevent / eliminate the reality of a </a:t>
            </a:r>
            <a:endParaRPr lang="en-US" sz="2400" dirty="0" smtClean="0"/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</a:t>
            </a:r>
            <a:r>
              <a:rPr lang="en-US" sz="2400" b="1" dirty="0" smtClean="0"/>
              <a:t>bi-national state.</a:t>
            </a:r>
            <a:endParaRPr lang="en-US" sz="2400" b="1" dirty="0"/>
          </a:p>
          <a:p>
            <a:pPr marL="514350" indent="-51435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Strengthening Israel's </a:t>
            </a:r>
            <a:r>
              <a:rPr lang="en-US" sz="2400" b="1" dirty="0" smtClean="0"/>
              <a:t>regional partnerships</a:t>
            </a:r>
            <a:r>
              <a:rPr lang="en-US" sz="2400" dirty="0" smtClean="0"/>
              <a:t>, </a:t>
            </a:r>
            <a:r>
              <a:rPr lang="en-US" sz="2400" dirty="0"/>
              <a:t>the </a:t>
            </a:r>
            <a:r>
              <a:rPr lang="en-US" sz="2400" dirty="0" smtClean="0"/>
              <a:t>close ones </a:t>
            </a:r>
            <a:r>
              <a:rPr lang="en-US" sz="2400" dirty="0"/>
              <a:t>(Jordan and Egypt) and </a:t>
            </a:r>
            <a:r>
              <a:rPr lang="en-US" sz="2400" dirty="0" smtClean="0"/>
              <a:t>the </a:t>
            </a:r>
            <a:r>
              <a:rPr lang="en-US" sz="2400" dirty="0"/>
              <a:t>distant.</a:t>
            </a:r>
            <a:endParaRPr lang="he-IL" sz="2400" dirty="0"/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endParaRPr lang="he-IL" sz="2800" dirty="0"/>
          </a:p>
        </p:txBody>
      </p:sp>
      <p:pic>
        <p:nvPicPr>
          <p:cNvPr id="8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314" y="5612270"/>
            <a:ext cx="1514475" cy="1001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1514" y="5293264"/>
            <a:ext cx="137407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u="sng" dirty="0">
                <a:solidFill>
                  <a:srgbClr val="FF0000"/>
                </a:solidFill>
                <a:latin typeface="David" panose="020E0502060401010101" pitchFamily="34" charset="-79"/>
              </a:rPr>
              <a:t>Red </a:t>
            </a:r>
            <a:r>
              <a:rPr lang="en-US" sz="1600" b="1" u="sng" dirty="0" smtClean="0">
                <a:solidFill>
                  <a:srgbClr val="FF0000"/>
                </a:solidFill>
                <a:latin typeface="David" panose="020E0502060401010101" pitchFamily="34" charset="-79"/>
              </a:rPr>
              <a:t>lines</a:t>
            </a:r>
            <a:endParaRPr lang="he-IL" sz="1600" b="1" u="sng" dirty="0">
              <a:solidFill>
                <a:srgbClr val="FF0000"/>
              </a:solidFill>
              <a:latin typeface="David" panose="020E0502060401010101" pitchFamily="34" charset="-79"/>
            </a:endParaRPr>
          </a:p>
        </p:txBody>
      </p:sp>
      <p:pic>
        <p:nvPicPr>
          <p:cNvPr id="11" name="תמונה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13813"/>
            <a:ext cx="976380" cy="746605"/>
          </a:xfrm>
          <a:prstGeom prst="rect">
            <a:avLst/>
          </a:prstGeom>
        </p:spPr>
      </p:pic>
      <p:pic>
        <p:nvPicPr>
          <p:cNvPr id="2" name="תמונה 1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9478" y="5631817"/>
            <a:ext cx="1499225" cy="982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9478" y="5334000"/>
            <a:ext cx="150639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u="sng" dirty="0">
                <a:solidFill>
                  <a:srgbClr val="0033CC"/>
                </a:solidFill>
                <a:latin typeface="David" panose="020E0502060401010101" pitchFamily="34" charset="-79"/>
              </a:rPr>
              <a:t>Success factors</a:t>
            </a:r>
            <a:endParaRPr lang="he-IL" sz="1600" b="1" u="sng" dirty="0">
              <a:solidFill>
                <a:srgbClr val="0033CC"/>
              </a:solidFill>
              <a:latin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26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1676400" y="361123"/>
            <a:ext cx="5715000" cy="54927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b="1" u="sng" dirty="0">
                <a:cs typeface="+mn-cs"/>
              </a:rPr>
              <a:t>Strategy </a:t>
            </a:r>
            <a:r>
              <a:rPr lang="en-US" b="1" u="sng" dirty="0" smtClean="0">
                <a:cs typeface="+mn-cs"/>
              </a:rPr>
              <a:t>Success/Failure </a:t>
            </a:r>
            <a:r>
              <a:rPr lang="en-US" b="1" u="sng" dirty="0" smtClean="0">
                <a:cs typeface="+mn-cs"/>
              </a:rPr>
              <a:t>Metrics</a:t>
            </a:r>
            <a:endParaRPr lang="he-IL" b="1" u="sng" dirty="0">
              <a:cs typeface="+mn-cs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106000"/>
                    </a14:imgEffect>
                    <a14:imgEffect>
                      <a14:brightnessContrast bright="9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20" y="121864"/>
            <a:ext cx="806059" cy="555930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5DFD0D09-B9C6-C948-B2F1-82888ABFD353}"/>
              </a:ext>
            </a:extLst>
          </p:cNvPr>
          <p:cNvSpPr txBox="1">
            <a:spLocks/>
          </p:cNvSpPr>
          <p:nvPr/>
        </p:nvSpPr>
        <p:spPr>
          <a:xfrm>
            <a:off x="4992695" y="1603080"/>
            <a:ext cx="3765173" cy="510252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l" rt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prstClr val="black"/>
                </a:solidFill>
                <a:cs typeface="+mn-cs"/>
              </a:rPr>
              <a:t>Reaching </a:t>
            </a:r>
            <a:r>
              <a:rPr lang="en-US" sz="1600" dirty="0">
                <a:solidFill>
                  <a:prstClr val="black"/>
                </a:solidFill>
                <a:cs typeface="+mn-cs"/>
              </a:rPr>
              <a:t>an agreement while </a:t>
            </a:r>
            <a:r>
              <a:rPr lang="en-US" sz="1600" dirty="0" smtClean="0">
                <a:solidFill>
                  <a:prstClr val="black"/>
                </a:solidFill>
                <a:cs typeface="+mn-cs"/>
              </a:rPr>
              <a:t>not crossing </a:t>
            </a:r>
            <a:r>
              <a:rPr lang="en-US" sz="1600" dirty="0">
                <a:solidFill>
                  <a:prstClr val="black"/>
                </a:solidFill>
                <a:cs typeface="+mn-cs"/>
              </a:rPr>
              <a:t>the red lines</a:t>
            </a:r>
          </a:p>
          <a:p>
            <a:pPr marL="457200" lvl="0" indent="-457200" algn="l" rt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prstClr val="black"/>
                </a:solidFill>
                <a:cs typeface="+mn-cs"/>
              </a:rPr>
              <a:t>Implementing </a:t>
            </a:r>
            <a:r>
              <a:rPr lang="en-US" sz="1600" b="1" dirty="0" smtClean="0">
                <a:solidFill>
                  <a:prstClr val="black"/>
                </a:solidFill>
                <a:cs typeface="+mn-cs"/>
              </a:rPr>
              <a:t>one state preventive measures</a:t>
            </a:r>
            <a:r>
              <a:rPr lang="en-US" sz="1600" dirty="0">
                <a:solidFill>
                  <a:prstClr val="black"/>
                </a:solidFill>
                <a:cs typeface="+mn-cs"/>
              </a:rPr>
              <a:t>, even in the absence of Palestinian cooperation</a:t>
            </a:r>
          </a:p>
          <a:p>
            <a:pPr marL="457200" lvl="0" indent="-457200" algn="l" rt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prstClr val="black"/>
                </a:solidFill>
                <a:cs typeface="+mn-cs"/>
              </a:rPr>
              <a:t>Preserving the </a:t>
            </a:r>
            <a:r>
              <a:rPr lang="en-US" sz="1600" b="1" dirty="0">
                <a:solidFill>
                  <a:prstClr val="black"/>
                </a:solidFill>
                <a:cs typeface="+mn-cs"/>
              </a:rPr>
              <a:t>Strategic Alliance </a:t>
            </a:r>
            <a:r>
              <a:rPr lang="en-US" sz="1600" dirty="0">
                <a:solidFill>
                  <a:prstClr val="black"/>
                </a:solidFill>
                <a:cs typeface="+mn-cs"/>
              </a:rPr>
              <a:t>with the US</a:t>
            </a:r>
          </a:p>
          <a:p>
            <a:pPr marL="457200" lvl="0" indent="-457200" algn="l" rt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prstClr val="black"/>
                </a:solidFill>
                <a:cs typeface="+mn-cs"/>
              </a:rPr>
              <a:t>Strengthening existing alliances</a:t>
            </a:r>
            <a:r>
              <a:rPr lang="en-US" sz="1600" dirty="0">
                <a:solidFill>
                  <a:prstClr val="black"/>
                </a:solidFill>
                <a:cs typeface="+mn-cs"/>
              </a:rPr>
              <a:t> with Egypt and Jordan </a:t>
            </a:r>
            <a:r>
              <a:rPr lang="en-US" sz="1600" dirty="0" smtClean="0">
                <a:solidFill>
                  <a:prstClr val="black"/>
                </a:solidFill>
                <a:cs typeface="+mn-cs"/>
              </a:rPr>
              <a:t>(in Essene or visually)</a:t>
            </a:r>
            <a:endParaRPr lang="en-US" sz="1600" dirty="0">
              <a:solidFill>
                <a:prstClr val="black"/>
              </a:solidFill>
              <a:cs typeface="+mn-cs"/>
            </a:endParaRPr>
          </a:p>
          <a:p>
            <a:pPr marL="457200" lvl="0" indent="-457200" algn="l" rt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prstClr val="black"/>
                </a:solidFill>
                <a:cs typeface="+mn-cs"/>
              </a:rPr>
              <a:t>Promoting relations with </a:t>
            </a:r>
            <a:r>
              <a:rPr lang="en-US" sz="1600" b="1" dirty="0">
                <a:solidFill>
                  <a:prstClr val="black"/>
                </a:solidFill>
                <a:cs typeface="+mn-cs"/>
              </a:rPr>
              <a:t>moderate Sunni countries</a:t>
            </a:r>
          </a:p>
          <a:p>
            <a:pPr marL="457200" lvl="0" indent="-457200" algn="l" rtl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prstClr val="black"/>
                </a:solidFill>
                <a:cs typeface="+mn-cs"/>
              </a:rPr>
              <a:t>Preservation of Government Stability in </a:t>
            </a:r>
            <a:r>
              <a:rPr lang="en-US" sz="1600" dirty="0" smtClean="0">
                <a:solidFill>
                  <a:prstClr val="black"/>
                </a:solidFill>
                <a:cs typeface="+mn-cs"/>
              </a:rPr>
              <a:t>Israel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cs typeface="Times New Roman" panose="02020603050405020304" pitchFamily="18" charset="0"/>
            </a:endParaRPr>
          </a:p>
        </p:txBody>
      </p:sp>
      <p:pic>
        <p:nvPicPr>
          <p:cNvPr id="8" name="Graphic 8" descr="Ribbon">
            <a:extLst>
              <a:ext uri="{FF2B5EF4-FFF2-40B4-BE49-F238E27FC236}">
                <a16:creationId xmlns:a16="http://schemas.microsoft.com/office/drawing/2014/main" id="{63D4BBFA-D428-4535-BE17-FEC0437DE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9570" y="838200"/>
            <a:ext cx="914400" cy="914400"/>
          </a:xfrm>
          <a:prstGeom prst="rect">
            <a:avLst/>
          </a:prstGeom>
        </p:spPr>
      </p:pic>
      <p:sp>
        <p:nvSpPr>
          <p:cNvPr id="9" name="כותרת 1">
            <a:extLst>
              <a:ext uri="{FF2B5EF4-FFF2-40B4-BE49-F238E27FC236}">
                <a16:creationId xmlns:a16="http://schemas.microsoft.com/office/drawing/2014/main" id="{13918149-F9C8-44B4-8A23-6790F2F84007}"/>
              </a:ext>
            </a:extLst>
          </p:cNvPr>
          <p:cNvSpPr txBox="1">
            <a:spLocks/>
          </p:cNvSpPr>
          <p:nvPr/>
        </p:nvSpPr>
        <p:spPr>
          <a:xfrm>
            <a:off x="518068" y="1601947"/>
            <a:ext cx="4206332" cy="510365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r" defTabSz="914400" rtl="1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he-IL" sz="2000" dirty="0" smtClean="0">
              <a:solidFill>
                <a:prstClr val="black"/>
              </a:solidFill>
              <a:latin typeface="Calibri Light" panose="020F0302020204030204"/>
              <a:cs typeface="+mn-cs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he-IL" sz="2400" dirty="0" smtClean="0">
              <a:solidFill>
                <a:prstClr val="black"/>
              </a:solidFill>
              <a:latin typeface="Calibri Light" panose="020F0302020204030204"/>
              <a:cs typeface="+mn-cs"/>
            </a:endParaRPr>
          </a:p>
          <a:p>
            <a:pPr marL="457200" lvl="0" indent="-457200" algn="l" rtl="0">
              <a:lnSpc>
                <a:spcPct val="170000"/>
              </a:lnSpc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prstClr val="black"/>
                </a:solidFill>
                <a:cs typeface="+mn-cs"/>
              </a:rPr>
              <a:t>Loss of American support</a:t>
            </a:r>
          </a:p>
          <a:p>
            <a:pPr marL="457200" lvl="0" indent="-457200" algn="l" rtl="0">
              <a:lnSpc>
                <a:spcPct val="170000"/>
              </a:lnSpc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prstClr val="black"/>
                </a:solidFill>
                <a:cs typeface="+mn-cs"/>
              </a:rPr>
              <a:t>Preserving the existing situation in the field, without promoting </a:t>
            </a:r>
            <a:r>
              <a:rPr lang="en-US" sz="1600" dirty="0" smtClean="0">
                <a:solidFill>
                  <a:prstClr val="black"/>
                </a:solidFill>
                <a:cs typeface="+mn-cs"/>
              </a:rPr>
              <a:t>‘one-state’ limiting </a:t>
            </a:r>
            <a:r>
              <a:rPr lang="en-US" sz="1600" dirty="0">
                <a:solidFill>
                  <a:prstClr val="black"/>
                </a:solidFill>
                <a:cs typeface="+mn-cs"/>
              </a:rPr>
              <a:t>measures</a:t>
            </a:r>
          </a:p>
          <a:p>
            <a:pPr marL="457200" lvl="0" indent="-457200" algn="l" rtl="0">
              <a:lnSpc>
                <a:spcPct val="170000"/>
              </a:lnSpc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prstClr val="black"/>
                </a:solidFill>
                <a:cs typeface="+mn-cs"/>
              </a:rPr>
              <a:t>Collapse of stability in </a:t>
            </a:r>
            <a:r>
              <a:rPr lang="en-US" sz="1600" dirty="0" smtClean="0">
                <a:solidFill>
                  <a:prstClr val="black"/>
                </a:solidFill>
                <a:cs typeface="+mn-cs"/>
              </a:rPr>
              <a:t>Judea </a:t>
            </a:r>
            <a:r>
              <a:rPr lang="en-US" sz="1600" dirty="0" smtClean="0">
                <a:solidFill>
                  <a:prstClr val="black"/>
                </a:solidFill>
                <a:cs typeface="+mn-cs"/>
              </a:rPr>
              <a:t>and Samaria </a:t>
            </a:r>
            <a:r>
              <a:rPr lang="en-US" sz="1600" dirty="0">
                <a:solidFill>
                  <a:prstClr val="black"/>
                </a:solidFill>
                <a:cs typeface="+mn-cs"/>
              </a:rPr>
              <a:t>over time (not </a:t>
            </a:r>
            <a:r>
              <a:rPr lang="en-US" sz="1600" dirty="0" smtClean="0">
                <a:solidFill>
                  <a:prstClr val="black"/>
                </a:solidFill>
                <a:cs typeface="+mn-cs"/>
              </a:rPr>
              <a:t>necessarily </a:t>
            </a:r>
            <a:r>
              <a:rPr lang="en-US" sz="1600" dirty="0" smtClean="0">
                <a:solidFill>
                  <a:prstClr val="black"/>
                </a:solidFill>
                <a:cs typeface="+mn-cs"/>
              </a:rPr>
              <a:t>related to the PA</a:t>
            </a:r>
            <a:r>
              <a:rPr lang="en-US" sz="1600" dirty="0">
                <a:solidFill>
                  <a:prstClr val="black"/>
                </a:solidFill>
                <a:cs typeface="+mn-cs"/>
              </a:rPr>
              <a:t>)</a:t>
            </a:r>
          </a:p>
          <a:p>
            <a:pPr marL="457200" lvl="0" indent="-457200" algn="l" rtl="0">
              <a:lnSpc>
                <a:spcPct val="170000"/>
              </a:lnSpc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prstClr val="black"/>
                </a:solidFill>
                <a:cs typeface="+mn-cs"/>
              </a:rPr>
              <a:t>Substantial deterioration in relations with Jordan and Egypt</a:t>
            </a:r>
          </a:p>
          <a:p>
            <a:pPr marL="457200" lvl="0" indent="-457200" algn="l" rtl="0">
              <a:lnSpc>
                <a:spcPct val="170000"/>
              </a:lnSpc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prstClr val="black"/>
                </a:solidFill>
                <a:cs typeface="+mn-cs"/>
              </a:rPr>
              <a:t>Significant weakening of the coalition against Iran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imes New Roman" panose="02020603050405020304" pitchFamily="18" charset="0"/>
              </a:rPr>
              <a:t/>
            </a:r>
            <a:b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imes New Roman" panose="02020603050405020304" pitchFamily="18" charset="0"/>
              </a:rPr>
            </a:b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imes New Roman" panose="02020603050405020304" pitchFamily="18" charset="0"/>
              </a:rPr>
              <a:t/>
            </a:r>
            <a:b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imes New Roman" panose="02020603050405020304" pitchFamily="18" charset="0"/>
              </a:rPr>
            </a:b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cs typeface="Times New Roman" panose="02020603050405020304" pitchFamily="18" charset="0"/>
            </a:endParaRPr>
          </a:p>
        </p:txBody>
      </p:sp>
      <p:pic>
        <p:nvPicPr>
          <p:cNvPr id="10" name="Graphic 10" descr="Close">
            <a:extLst>
              <a:ext uri="{FF2B5EF4-FFF2-40B4-BE49-F238E27FC236}">
                <a16:creationId xmlns:a16="http://schemas.microsoft.com/office/drawing/2014/main" id="{ED81D807-71E5-482C-8BDF-01B4D3A8EF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3600" y="838200"/>
            <a:ext cx="914400" cy="914400"/>
          </a:xfrm>
          <a:prstGeom prst="rect">
            <a:avLst/>
          </a:prstGeom>
        </p:spPr>
      </p:pic>
      <p:sp>
        <p:nvSpPr>
          <p:cNvPr id="11" name="לחצן פעולה: חזרה 10">
            <a:hlinkClick r:id="" action="ppaction://noaction" highlightClick="1"/>
          </p:cNvPr>
          <p:cNvSpPr/>
          <p:nvPr/>
        </p:nvSpPr>
        <p:spPr>
          <a:xfrm>
            <a:off x="0" y="6274578"/>
            <a:ext cx="9144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0">
            <a:hlinkClick r:id="rId8" action="ppaction://hlinksldjump"/>
          </p:cNvPr>
          <p:cNvSpPr/>
          <p:nvPr/>
        </p:nvSpPr>
        <p:spPr>
          <a:xfrm flipH="1" flipV="1">
            <a:off x="4948343" y="1571967"/>
            <a:ext cx="384819" cy="38708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1">
            <a:hlinkClick r:id="rId8" action="ppaction://hlinksldjump"/>
          </p:cNvPr>
          <p:cNvSpPr/>
          <p:nvPr/>
        </p:nvSpPr>
        <p:spPr>
          <a:xfrm flipH="1" flipV="1">
            <a:off x="4956365" y="2286000"/>
            <a:ext cx="384819" cy="380996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2">
            <a:hlinkClick r:id="rId8" action="ppaction://hlinksldjump"/>
          </p:cNvPr>
          <p:cNvSpPr/>
          <p:nvPr/>
        </p:nvSpPr>
        <p:spPr>
          <a:xfrm flipH="1" flipV="1">
            <a:off x="4948343" y="5981700"/>
            <a:ext cx="384819" cy="380996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3">
            <a:hlinkClick r:id="rId8" action="ppaction://hlinksldjump"/>
          </p:cNvPr>
          <p:cNvSpPr/>
          <p:nvPr/>
        </p:nvSpPr>
        <p:spPr>
          <a:xfrm flipH="1" flipV="1">
            <a:off x="4956363" y="3429000"/>
            <a:ext cx="384819" cy="380996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hlinkClick r:id="rId8" action="ppaction://hlinksldjump"/>
          </p:cNvPr>
          <p:cNvSpPr/>
          <p:nvPr/>
        </p:nvSpPr>
        <p:spPr>
          <a:xfrm flipH="1" flipV="1">
            <a:off x="4956362" y="4178735"/>
            <a:ext cx="384819" cy="380996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>
            <a:hlinkClick r:id="rId8" action="ppaction://hlinksldjump"/>
          </p:cNvPr>
          <p:cNvSpPr/>
          <p:nvPr/>
        </p:nvSpPr>
        <p:spPr>
          <a:xfrm flipH="1" flipV="1">
            <a:off x="4948343" y="5257800"/>
            <a:ext cx="384819" cy="380996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73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9865</TotalTime>
  <Words>1321</Words>
  <Application>Microsoft Office PowerPoint</Application>
  <PresentationFormat>On-screen Show (4:3)</PresentationFormat>
  <Paragraphs>165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David</vt:lpstr>
      <vt:lpstr>Times New Roman</vt:lpstr>
      <vt:lpstr>Wingdings</vt:lpstr>
      <vt:lpstr>ערכת נושא Office</vt:lpstr>
      <vt:lpstr>PowerPoint Presentation</vt:lpstr>
      <vt:lpstr>PowerPoint Presentation</vt:lpstr>
      <vt:lpstr>Offset A</vt:lpstr>
      <vt:lpstr>PowerPoint Presentation</vt:lpstr>
      <vt:lpstr>Offset B</vt:lpstr>
      <vt:lpstr>PowerPoint Presentation</vt:lpstr>
      <vt:lpstr>Grand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brian.steed</dc:creator>
  <cp:lastModifiedBy>u45414</cp:lastModifiedBy>
  <cp:revision>521</cp:revision>
  <cp:lastPrinted>2015-04-08T18:43:22Z</cp:lastPrinted>
  <dcterms:created xsi:type="dcterms:W3CDTF">2014-09-29T13:15:35Z</dcterms:created>
  <dcterms:modified xsi:type="dcterms:W3CDTF">2020-02-12T17:26:42Z</dcterms:modified>
</cp:coreProperties>
</file>