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303" r:id="rId2"/>
    <p:sldId id="285" r:id="rId3"/>
    <p:sldId id="301" r:id="rId4"/>
    <p:sldId id="282" r:id="rId5"/>
    <p:sldId id="297" r:id="rId6"/>
    <p:sldId id="298" r:id="rId7"/>
    <p:sldId id="299" r:id="rId8"/>
    <p:sldId id="300" r:id="rId9"/>
    <p:sldId id="302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8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7D27BC-AFC4-4AE9-95A4-46D4C65B40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0161C2-58AC-4347-83EE-E0F1240E07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29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61C2-58AC-4347-83EE-E0F1240E07FF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2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61C2-58AC-4347-83EE-E0F1240E07F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22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61C2-58AC-4347-83EE-E0F1240E07F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883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161C2-58AC-4347-83EE-E0F1240E07FF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863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707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394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392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982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5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910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97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658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33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40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80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61D7-8D72-43EE-88A2-3E856D8FF10C}" type="datetimeFigureOut">
              <a:rPr lang="he-IL" smtClean="0"/>
              <a:t>י"ז/שבט/תש"פ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855A7-7872-48A8-B4F9-F0DF3BE94D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83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תוצאת תמונה עבור ירדן דג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044">
            <a:off x="116832" y="-218798"/>
            <a:ext cx="2816797" cy="28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02878" y="2234801"/>
            <a:ext cx="3055256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We achieved our goal,</a:t>
            </a:r>
            <a:b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the day you revived for us,</a:t>
            </a:r>
            <a:b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revolution gives us our motivation!</a:t>
            </a:r>
            <a:b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Flying over the shoulders of the highest comets.</a:t>
            </a:r>
            <a:endParaRPr lang="he-IL" sz="2800" b="1" dirty="0">
              <a:latin typeface="Arabic Typesetting" panose="03020402040406030203" pitchFamily="66" charset="-78"/>
              <a:cs typeface="Aharoni" panose="02010803020104030203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274629" y="2800548"/>
            <a:ext cx="2772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/>
              <a:t>نحن أحرزنا المنى</a:t>
            </a:r>
            <a:br>
              <a:rPr lang="ar-AE" sz="4000" b="1" dirty="0"/>
            </a:br>
            <a:r>
              <a:rPr lang="ar-AE" sz="4000" b="1" dirty="0"/>
              <a:t>يوم أحييت لنا</a:t>
            </a:r>
            <a:br>
              <a:rPr lang="ar-AE" sz="4000" b="1" dirty="0"/>
            </a:br>
            <a:r>
              <a:rPr lang="ar-AE" sz="4000" b="1" dirty="0"/>
              <a:t>نهضة تحفزنا</a:t>
            </a:r>
            <a:br>
              <a:rPr lang="ar-AE" sz="4000" b="1" dirty="0"/>
            </a:br>
            <a:r>
              <a:rPr lang="ar-AE" sz="4000" b="1" dirty="0"/>
              <a:t>تتسامى فوق هامِ الشهب</a:t>
            </a:r>
            <a:endParaRPr lang="he-IL" sz="4000" b="1" dirty="0"/>
          </a:p>
        </p:txBody>
      </p:sp>
      <p:pic>
        <p:nvPicPr>
          <p:cNvPr id="8" name="Picture 5" descr="תוצאת תמונה עבור ירדן דג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773">
            <a:off x="9252346" y="-245114"/>
            <a:ext cx="2816797" cy="2895527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 descr="תוצאת תמונה עבור הממלכה ההאשמית של ירדן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92" y="167244"/>
            <a:ext cx="1735015" cy="212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מלבן 10"/>
          <p:cNvSpPr/>
          <p:nvPr/>
        </p:nvSpPr>
        <p:spPr>
          <a:xfrm rot="1466598">
            <a:off x="7253324" y="903349"/>
            <a:ext cx="2753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Kingdom</a:t>
            </a:r>
            <a:endParaRPr lang="he-I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 rot="19854820">
            <a:off x="2266164" y="674964"/>
            <a:ext cx="31926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Hashemite</a:t>
            </a:r>
            <a:endParaRPr lang="he-I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BE0FE-F7D1-4A0D-BD3C-DDF9576D9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84" y="2526836"/>
            <a:ext cx="5665251" cy="3868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B4912C-F2BC-4A42-A4A7-A11BE1E82475}"/>
              </a:ext>
            </a:extLst>
          </p:cNvPr>
          <p:cNvSpPr/>
          <p:nvPr/>
        </p:nvSpPr>
        <p:spPr>
          <a:xfrm>
            <a:off x="4147457" y="2996892"/>
            <a:ext cx="4682455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Respectfully yours,  Jordan - the </a:t>
            </a:r>
            <a:r>
              <a:rPr lang="en-US" sz="1400" b="1" dirty="0"/>
              <a:t>Great Officers of State </a:t>
            </a:r>
            <a:endParaRPr lang="he-IL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52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3774" y="-313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System &amp; Players</a:t>
            </a:r>
            <a:endParaRPr lang="he-IL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9" name="קבוצה 68"/>
          <p:cNvGrpSpPr/>
          <p:nvPr/>
        </p:nvGrpSpPr>
        <p:grpSpPr>
          <a:xfrm>
            <a:off x="4104242" y="967350"/>
            <a:ext cx="1138238" cy="1142778"/>
            <a:chOff x="1059052" y="1467925"/>
            <a:chExt cx="1138238" cy="1142778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052" y="1467925"/>
              <a:ext cx="1138238" cy="8266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25562" y="224137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Israel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1" name="קבוצה 70"/>
          <p:cNvGrpSpPr/>
          <p:nvPr/>
        </p:nvGrpSpPr>
        <p:grpSpPr>
          <a:xfrm>
            <a:off x="5382180" y="3518191"/>
            <a:ext cx="2017862" cy="1553139"/>
            <a:chOff x="2590632" y="1521106"/>
            <a:chExt cx="1138238" cy="938453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632" y="1521106"/>
              <a:ext cx="1138238" cy="7202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72601" y="2236398"/>
              <a:ext cx="805218" cy="22316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Jordan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2" name="קבוצה 71"/>
          <p:cNvGrpSpPr/>
          <p:nvPr/>
        </p:nvGrpSpPr>
        <p:grpSpPr>
          <a:xfrm>
            <a:off x="6604176" y="1018046"/>
            <a:ext cx="1138238" cy="1092082"/>
            <a:chOff x="4122212" y="1513648"/>
            <a:chExt cx="1138238" cy="1092082"/>
          </a:xfrm>
        </p:grpSpPr>
        <p:sp>
          <p:nvSpPr>
            <p:cNvPr id="14" name="TextBox 13"/>
            <p:cNvSpPr txBox="1"/>
            <p:nvPr/>
          </p:nvSpPr>
          <p:spPr>
            <a:xfrm>
              <a:off x="4334761" y="2236398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212" y="1513648"/>
              <a:ext cx="1138238" cy="720263"/>
            </a:xfrm>
            <a:prstGeom prst="rect">
              <a:avLst/>
            </a:prstGeom>
          </p:spPr>
        </p:pic>
      </p:grpSp>
      <p:grpSp>
        <p:nvGrpSpPr>
          <p:cNvPr id="73" name="קבוצה 72"/>
          <p:cNvGrpSpPr/>
          <p:nvPr/>
        </p:nvGrpSpPr>
        <p:grpSpPr>
          <a:xfrm>
            <a:off x="9098458" y="399283"/>
            <a:ext cx="1118525" cy="1072982"/>
            <a:chOff x="5608929" y="1507724"/>
            <a:chExt cx="1118525" cy="1072982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929" y="1507724"/>
              <a:ext cx="1118525" cy="7470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810994" y="2211374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Iran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4" name="קבוצה 73"/>
          <p:cNvGrpSpPr/>
          <p:nvPr/>
        </p:nvGrpSpPr>
        <p:grpSpPr>
          <a:xfrm>
            <a:off x="2232848" y="4470179"/>
            <a:ext cx="1114060" cy="1110688"/>
            <a:chOff x="7075933" y="1470018"/>
            <a:chExt cx="1114060" cy="1110688"/>
          </a:xfrm>
        </p:grpSpPr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5933" y="1470018"/>
              <a:ext cx="1114060" cy="74135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176914" y="2211374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Iraq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5" name="קבוצה 74"/>
          <p:cNvGrpSpPr/>
          <p:nvPr/>
        </p:nvGrpSpPr>
        <p:grpSpPr>
          <a:xfrm>
            <a:off x="868690" y="4468994"/>
            <a:ext cx="1116709" cy="1117488"/>
            <a:chOff x="8538472" y="1457411"/>
            <a:chExt cx="1116709" cy="1117488"/>
          </a:xfrm>
        </p:grpSpPr>
        <p:pic>
          <p:nvPicPr>
            <p:cNvPr id="24" name="תמונה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8472" y="1457411"/>
              <a:ext cx="1116709" cy="75396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668085" y="2205567"/>
              <a:ext cx="8193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Syria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6" name="קבוצה 75"/>
          <p:cNvGrpSpPr/>
          <p:nvPr/>
        </p:nvGrpSpPr>
        <p:grpSpPr>
          <a:xfrm>
            <a:off x="9080288" y="1489615"/>
            <a:ext cx="1154864" cy="1118631"/>
            <a:chOff x="9965505" y="1457411"/>
            <a:chExt cx="1154864" cy="1118631"/>
          </a:xfrm>
        </p:grpSpPr>
        <p:pic>
          <p:nvPicPr>
            <p:cNvPr id="27" name="תמונה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3660" y="1457411"/>
              <a:ext cx="1116709" cy="73194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965505" y="2206710"/>
              <a:ext cx="115486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UAE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קבוצה 82"/>
          <p:cNvGrpSpPr/>
          <p:nvPr/>
        </p:nvGrpSpPr>
        <p:grpSpPr>
          <a:xfrm>
            <a:off x="10456610" y="377764"/>
            <a:ext cx="1116708" cy="1029211"/>
            <a:chOff x="1059052" y="3345027"/>
            <a:chExt cx="1116708" cy="1029211"/>
          </a:xfrm>
        </p:grpSpPr>
        <p:pic>
          <p:nvPicPr>
            <p:cNvPr id="31" name="תמונה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9052" y="3345027"/>
              <a:ext cx="1116708" cy="72143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214797" y="4066461"/>
              <a:ext cx="80521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Turkey</a:t>
              </a:r>
              <a:endParaRPr lang="he-IL" sz="1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2" name="קבוצה 81"/>
          <p:cNvGrpSpPr/>
          <p:nvPr/>
        </p:nvGrpSpPr>
        <p:grpSpPr>
          <a:xfrm>
            <a:off x="868996" y="5583114"/>
            <a:ext cx="2292289" cy="1084463"/>
            <a:chOff x="1957790" y="3321022"/>
            <a:chExt cx="2292289" cy="1084463"/>
          </a:xfrm>
        </p:grpSpPr>
        <p:pic>
          <p:nvPicPr>
            <p:cNvPr id="34" name="תמונה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0632" y="3321022"/>
              <a:ext cx="1113442" cy="74094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57790" y="4066931"/>
              <a:ext cx="229228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Saudi Arabia</a:t>
              </a:r>
              <a:endParaRPr lang="he-IL" sz="16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1" name="קבוצה 80"/>
          <p:cNvGrpSpPr/>
          <p:nvPr/>
        </p:nvGrpSpPr>
        <p:grpSpPr>
          <a:xfrm>
            <a:off x="10469082" y="1489499"/>
            <a:ext cx="1104236" cy="1114772"/>
            <a:chOff x="4118946" y="3321021"/>
            <a:chExt cx="1104236" cy="1114772"/>
          </a:xfrm>
        </p:grpSpPr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18946" y="3321021"/>
              <a:ext cx="1104236" cy="74094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235146" y="406646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Egypt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קבוצה 79"/>
          <p:cNvGrpSpPr/>
          <p:nvPr/>
        </p:nvGrpSpPr>
        <p:grpSpPr>
          <a:xfrm>
            <a:off x="10573768" y="5426948"/>
            <a:ext cx="1126423" cy="1024716"/>
            <a:chOff x="5571436" y="3345027"/>
            <a:chExt cx="1126423" cy="1024716"/>
          </a:xfrm>
        </p:grpSpPr>
        <p:pic>
          <p:nvPicPr>
            <p:cNvPr id="40" name="תמונה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71436" y="3345027"/>
              <a:ext cx="1113442" cy="74094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606948" y="4061966"/>
              <a:ext cx="109091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Lebanon</a:t>
              </a:r>
              <a:endParaRPr lang="he-IL" sz="1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9" name="קבוצה 78"/>
          <p:cNvGrpSpPr/>
          <p:nvPr/>
        </p:nvGrpSpPr>
        <p:grpSpPr>
          <a:xfrm>
            <a:off x="871376" y="374200"/>
            <a:ext cx="1113442" cy="1086271"/>
            <a:chOff x="7033132" y="3345027"/>
            <a:chExt cx="1113442" cy="1086271"/>
          </a:xfrm>
        </p:grpSpPr>
        <p:pic>
          <p:nvPicPr>
            <p:cNvPr id="43" name="תמונה 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33132" y="3345027"/>
              <a:ext cx="1113442" cy="71693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230354" y="4061966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USA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8" name="קבוצה 77"/>
          <p:cNvGrpSpPr/>
          <p:nvPr/>
        </p:nvGrpSpPr>
        <p:grpSpPr>
          <a:xfrm>
            <a:off x="835829" y="1463420"/>
            <a:ext cx="1113442" cy="1072772"/>
            <a:chOff x="8494828" y="3360798"/>
            <a:chExt cx="1113442" cy="1072772"/>
          </a:xfrm>
        </p:grpSpPr>
        <p:pic>
          <p:nvPicPr>
            <p:cNvPr id="46" name="תמונה 4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94828" y="3360798"/>
              <a:ext cx="1113442" cy="72517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706587" y="4064238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UK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4" name="קבוצה 83"/>
          <p:cNvGrpSpPr/>
          <p:nvPr/>
        </p:nvGrpSpPr>
        <p:grpSpPr>
          <a:xfrm>
            <a:off x="7229299" y="2106884"/>
            <a:ext cx="1116708" cy="1022393"/>
            <a:chOff x="1080582" y="5060095"/>
            <a:chExt cx="1116708" cy="1022393"/>
          </a:xfrm>
        </p:grpSpPr>
        <p:pic>
          <p:nvPicPr>
            <p:cNvPr id="49" name="תמונה 4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0582" y="5060095"/>
              <a:ext cx="1116708" cy="7409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203423" y="5774711"/>
              <a:ext cx="80521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Hamas</a:t>
              </a:r>
              <a:endParaRPr lang="he-IL" sz="1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5" name="קבוצה 84"/>
          <p:cNvGrpSpPr/>
          <p:nvPr/>
        </p:nvGrpSpPr>
        <p:grpSpPr>
          <a:xfrm>
            <a:off x="5873965" y="2111339"/>
            <a:ext cx="1138238" cy="1084663"/>
            <a:chOff x="2565836" y="5047206"/>
            <a:chExt cx="1138238" cy="1084663"/>
          </a:xfrm>
        </p:grpSpPr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65836" y="5047206"/>
              <a:ext cx="1138238" cy="7538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2732346" y="5762537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PIJ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קבוצה 85"/>
          <p:cNvGrpSpPr/>
          <p:nvPr/>
        </p:nvGrpSpPr>
        <p:grpSpPr>
          <a:xfrm>
            <a:off x="2220383" y="1478690"/>
            <a:ext cx="1120197" cy="1123323"/>
            <a:chOff x="4110965" y="5017097"/>
            <a:chExt cx="1120197" cy="1123323"/>
          </a:xfrm>
        </p:grpSpPr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10965" y="5017097"/>
              <a:ext cx="1120197" cy="783202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4268455" y="5771088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EU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77" name="קבוצה 76"/>
          <p:cNvGrpSpPr/>
          <p:nvPr/>
        </p:nvGrpSpPr>
        <p:grpSpPr>
          <a:xfrm>
            <a:off x="2181045" y="374200"/>
            <a:ext cx="1161925" cy="1079499"/>
            <a:chOff x="9961973" y="3321021"/>
            <a:chExt cx="1161925" cy="1079499"/>
          </a:xfrm>
        </p:grpSpPr>
        <p:sp>
          <p:nvSpPr>
            <p:cNvPr id="58" name="TextBox 57"/>
            <p:cNvSpPr txBox="1"/>
            <p:nvPr/>
          </p:nvSpPr>
          <p:spPr>
            <a:xfrm>
              <a:off x="10159405" y="4061966"/>
              <a:ext cx="80521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Russia</a:t>
              </a:r>
              <a:endParaRPr lang="he-IL" sz="16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60" name="תמונה 5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961973" y="3321021"/>
              <a:ext cx="1161925" cy="740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3" name="TextBox 62"/>
          <p:cNvSpPr txBox="1"/>
          <p:nvPr/>
        </p:nvSpPr>
        <p:spPr>
          <a:xfrm>
            <a:off x="12589822" y="13562468"/>
            <a:ext cx="684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דעאש</a:t>
            </a:r>
          </a:p>
        </p:txBody>
      </p:sp>
      <p:grpSp>
        <p:nvGrpSpPr>
          <p:cNvPr id="87" name="קבוצה 86"/>
          <p:cNvGrpSpPr/>
          <p:nvPr/>
        </p:nvGrpSpPr>
        <p:grpSpPr>
          <a:xfrm>
            <a:off x="3904173" y="5325020"/>
            <a:ext cx="1141504" cy="1121475"/>
            <a:chOff x="5556425" y="5048156"/>
            <a:chExt cx="1141504" cy="1121475"/>
          </a:xfrm>
        </p:grpSpPr>
        <p:pic>
          <p:nvPicPr>
            <p:cNvPr id="62" name="תמונה 6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556425" y="5048156"/>
              <a:ext cx="1141504" cy="78729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797378" y="5800299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IS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8" name="קבוצה 87"/>
          <p:cNvGrpSpPr/>
          <p:nvPr/>
        </p:nvGrpSpPr>
        <p:grpSpPr>
          <a:xfrm>
            <a:off x="7431068" y="5313242"/>
            <a:ext cx="1113442" cy="1394289"/>
            <a:chOff x="7033132" y="5047205"/>
            <a:chExt cx="1113442" cy="1394289"/>
          </a:xfrm>
        </p:grpSpPr>
        <p:pic>
          <p:nvPicPr>
            <p:cNvPr id="3114" name="Picture 42" descr="תוצאת תמונה עבור ‪flag iraqi militias‬‏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133" y="5047205"/>
              <a:ext cx="1113441" cy="78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7033132" y="5795163"/>
              <a:ext cx="11134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Shiite Militia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קבוצה 88"/>
          <p:cNvGrpSpPr/>
          <p:nvPr/>
        </p:nvGrpSpPr>
        <p:grpSpPr>
          <a:xfrm>
            <a:off x="10573768" y="4286093"/>
            <a:ext cx="1098540" cy="1101595"/>
            <a:chOff x="8509731" y="5017098"/>
            <a:chExt cx="1098540" cy="1101595"/>
          </a:xfrm>
        </p:grpSpPr>
        <p:pic>
          <p:nvPicPr>
            <p:cNvPr id="67" name="תמונה 6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09731" y="5017098"/>
              <a:ext cx="1098540" cy="79381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509732" y="5810916"/>
              <a:ext cx="109853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Hezbollah</a:t>
              </a:r>
              <a:endParaRPr lang="he-IL" sz="1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6255472" y="5313370"/>
            <a:ext cx="1098540" cy="1412518"/>
            <a:chOff x="10021828" y="4963589"/>
            <a:chExt cx="1098540" cy="1412518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021828" y="4963589"/>
              <a:ext cx="1098540" cy="78237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0021829" y="5729776"/>
              <a:ext cx="109853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latin typeface="Aharoni" panose="02010803020104030203" pitchFamily="2" charset="-79"/>
                  <a:cs typeface="Aharoni" panose="02010803020104030203" pitchFamily="2" charset="-79"/>
                </a:rPr>
                <a:t>Al-Qaeda</a:t>
              </a:r>
            </a:p>
          </p:txBody>
        </p:sp>
      </p:grpSp>
      <p:sp>
        <p:nvSpPr>
          <p:cNvPr id="6" name="מלבן מעוגל 5"/>
          <p:cNvSpPr/>
          <p:nvPr/>
        </p:nvSpPr>
        <p:spPr>
          <a:xfrm>
            <a:off x="406400" y="275771"/>
            <a:ext cx="3314700" cy="3314427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0" name="מלבן מעוגל 89"/>
          <p:cNvSpPr/>
          <p:nvPr/>
        </p:nvSpPr>
        <p:spPr>
          <a:xfrm>
            <a:off x="8720995" y="275771"/>
            <a:ext cx="3175109" cy="3291282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</a:rPr>
              <a:t>ה</a:t>
            </a:r>
          </a:p>
        </p:txBody>
      </p:sp>
      <p:sp>
        <p:nvSpPr>
          <p:cNvPr id="91" name="מלבן מעוגל 90"/>
          <p:cNvSpPr/>
          <p:nvPr/>
        </p:nvSpPr>
        <p:spPr>
          <a:xfrm>
            <a:off x="349814" y="3943594"/>
            <a:ext cx="3314700" cy="2739298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2" name="מלבן מעוגל 91"/>
          <p:cNvSpPr/>
          <p:nvPr/>
        </p:nvSpPr>
        <p:spPr>
          <a:xfrm>
            <a:off x="10442187" y="3943594"/>
            <a:ext cx="1455383" cy="2739298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3" name="מלבן מעוגל 92"/>
          <p:cNvSpPr/>
          <p:nvPr/>
        </p:nvSpPr>
        <p:spPr>
          <a:xfrm>
            <a:off x="3794127" y="5088624"/>
            <a:ext cx="4847997" cy="1594268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4" name="מלבן מעוגל 93"/>
          <p:cNvSpPr/>
          <p:nvPr/>
        </p:nvSpPr>
        <p:spPr>
          <a:xfrm>
            <a:off x="3967554" y="850297"/>
            <a:ext cx="1455383" cy="1321360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5" name="מלבן מעוגל 94"/>
          <p:cNvSpPr/>
          <p:nvPr/>
        </p:nvSpPr>
        <p:spPr>
          <a:xfrm>
            <a:off x="5616132" y="827754"/>
            <a:ext cx="2891969" cy="2419623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grpSp>
        <p:nvGrpSpPr>
          <p:cNvPr id="13" name="קבוצה 12"/>
          <p:cNvGrpSpPr/>
          <p:nvPr/>
        </p:nvGrpSpPr>
        <p:grpSpPr>
          <a:xfrm>
            <a:off x="8865715" y="4143500"/>
            <a:ext cx="1351011" cy="1266672"/>
            <a:chOff x="8967315" y="4143500"/>
            <a:chExt cx="1351011" cy="1266672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172520" y="4143500"/>
              <a:ext cx="940603" cy="939982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8967315" y="5102395"/>
              <a:ext cx="135101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Quds Force</a:t>
              </a:r>
              <a:endParaRPr lang="he-IL" sz="1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97" name="מלבן מעוגל 96"/>
          <p:cNvSpPr/>
          <p:nvPr/>
        </p:nvSpPr>
        <p:spPr>
          <a:xfrm>
            <a:off x="8792526" y="3943594"/>
            <a:ext cx="1455383" cy="1637273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grpSp>
        <p:nvGrpSpPr>
          <p:cNvPr id="15" name="קבוצה 14"/>
          <p:cNvGrpSpPr/>
          <p:nvPr/>
        </p:nvGrpSpPr>
        <p:grpSpPr>
          <a:xfrm>
            <a:off x="5108992" y="5318352"/>
            <a:ext cx="1016867" cy="1054393"/>
            <a:chOff x="5108992" y="5318352"/>
            <a:chExt cx="1016867" cy="1054393"/>
          </a:xfrm>
        </p:grpSpPr>
        <p:pic>
          <p:nvPicPr>
            <p:cNvPr id="1030" name="Picture 6" descr="Ansarullah Flag Vector.sv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992" y="5318352"/>
              <a:ext cx="1016867" cy="825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5253882" y="6095746"/>
              <a:ext cx="805218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 err="1">
                  <a:latin typeface="Aharoni" panose="02010803020104030203" pitchFamily="2" charset="-79"/>
                  <a:cs typeface="Aharoni" panose="02010803020104030203" pitchFamily="2" charset="-79"/>
                </a:rPr>
                <a:t>Houthis</a:t>
              </a:r>
              <a:endParaRPr lang="he-IL" sz="1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3" name="AutoShape 2" descr="תוצאת תמונה עבור סין דגל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4" descr="תוצאת תמונה עבור סין דגל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7" name="קבוצה 16"/>
          <p:cNvGrpSpPr/>
          <p:nvPr/>
        </p:nvGrpSpPr>
        <p:grpSpPr>
          <a:xfrm>
            <a:off x="825780" y="2480901"/>
            <a:ext cx="1127784" cy="1086152"/>
            <a:chOff x="825780" y="2480901"/>
            <a:chExt cx="1127784" cy="108615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" y="2480901"/>
              <a:ext cx="1127784" cy="79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987063" y="3197721"/>
              <a:ext cx="8052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China</a:t>
              </a:r>
              <a:endParaRPr lang="he-IL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0" name="AutoShape 7" descr="תוצאת תמונה עבור מרוקו דגל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" name="AutoShape 9" descr="תוצאת תמונה עבור מרוקו דגל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6" name="קבוצה 25"/>
          <p:cNvGrpSpPr/>
          <p:nvPr/>
        </p:nvGrpSpPr>
        <p:grpSpPr>
          <a:xfrm>
            <a:off x="10428862" y="2604271"/>
            <a:ext cx="1104236" cy="978171"/>
            <a:chOff x="10428862" y="2604271"/>
            <a:chExt cx="1104236" cy="978171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8862" y="2604271"/>
              <a:ext cx="1104236" cy="73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10573768" y="3305443"/>
              <a:ext cx="805218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Morocco</a:t>
              </a:r>
              <a:endParaRPr lang="he-IL" sz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461169" y="3190832"/>
            <a:ext cx="1032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מעצמות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28876" y="3961777"/>
            <a:ext cx="1711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Neighbors</a:t>
            </a:r>
            <a:endParaRPr lang="he-IL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80517" y="2211996"/>
            <a:ext cx="17886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Special Relationship</a:t>
            </a:r>
            <a:endParaRPr lang="he-IL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066363" y="2836889"/>
            <a:ext cx="11687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Islamic States</a:t>
            </a:r>
            <a:endParaRPr lang="he-IL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50344" y="6332897"/>
            <a:ext cx="19606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Domestic Terror and on the borders</a:t>
            </a:r>
            <a:endParaRPr lang="he-IL" sz="1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41465" y="978067"/>
            <a:ext cx="11687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Palestinians</a:t>
            </a:r>
            <a:endParaRPr lang="he-IL" sz="1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357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520824"/>
            <a:ext cx="12191999" cy="5337176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45311"/>
          </a:xfrm>
          <a:prstGeom prst="rect">
            <a:avLst/>
          </a:prstGeom>
          <a:solidFill>
            <a:srgbClr val="FF0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Guttman Haim"/>
              </a:rPr>
              <a:t>Jordan – Advantages and Disadvantages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Guttman Haim"/>
            </a:endParaRPr>
          </a:p>
        </p:txBody>
      </p:sp>
      <p:pic>
        <p:nvPicPr>
          <p:cNvPr id="6" name="תמונה 9" descr="תוצאת תמונה עבור הממלכה ההאשמית של ירדן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" y="69275"/>
            <a:ext cx="1103035" cy="107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1237" y="1692467"/>
            <a:ext cx="4922294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85800" indent="-6858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Exclusivity over the holy sites</a:t>
            </a:r>
          </a:p>
          <a:p>
            <a:pPr marL="685800" indent="-6858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Strategic Depth </a:t>
            </a:r>
          </a:p>
          <a:p>
            <a:pPr marL="685800" indent="-6858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Longstanding special relationship with Israel and the USA</a:t>
            </a:r>
            <a:endParaRPr lang="he-IL" sz="3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2" y="1692467"/>
            <a:ext cx="60959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Delicate Domestic Situation</a:t>
            </a:r>
          </a:p>
          <a:p>
            <a:pPr marL="685800" indent="-6858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Economy in Distress</a:t>
            </a:r>
            <a:endParaRPr lang="he-IL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0" indent="-6858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Internal and External Threats </a:t>
            </a:r>
            <a:endParaRPr lang="he-IL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85800" indent="-6858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Refugees</a:t>
            </a:r>
          </a:p>
          <a:p>
            <a:pPr marL="685800" indent="-6858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resources, no water</a:t>
            </a:r>
            <a:endParaRPr lang="he-IL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793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14586"/>
            <a:ext cx="12192000" cy="38589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While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Jordan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regional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stabilizer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refugee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absorption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buffer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zone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alternative for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urkey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sees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itself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as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patron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Palestinians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special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status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holy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places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its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international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status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has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eroded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significant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player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err="1">
                <a:latin typeface="Aharoni" panose="02010803020104030203" pitchFamily="2" charset="-79"/>
                <a:cs typeface="Aharoni" panose="02010803020104030203" pitchFamily="2" charset="-79"/>
              </a:rPr>
              <a:t>sett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eling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the conflict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45311"/>
          </a:xfrm>
          <a:prstGeom prst="rect">
            <a:avLst/>
          </a:prstGeom>
          <a:solidFill>
            <a:srgbClr val="FF0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cs typeface="Guttman Haim"/>
              </a:rPr>
              <a:t>Offset in light of Emerging System in the Scenario 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Guttman Haim"/>
            </a:endParaRPr>
          </a:p>
        </p:txBody>
      </p:sp>
      <p:pic>
        <p:nvPicPr>
          <p:cNvPr id="6" name="תמונה 9" descr="תוצאת תמונה עבור הממלכה ההאשמית של ירדן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1" y="69275"/>
            <a:ext cx="920858" cy="94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5104263"/>
            <a:ext cx="12192000" cy="1753737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cs typeface="Guttman Haim"/>
              </a:rPr>
              <a:t>Increase Jordan’s value as a regional player of unique significance on the Palestinian issue as a means of the overall interest – regime survival</a:t>
            </a:r>
            <a:endParaRPr kumimoji="0" lang="he-IL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Guttman Haim"/>
            </a:endParaRPr>
          </a:p>
        </p:txBody>
      </p:sp>
    </p:spTree>
    <p:extLst>
      <p:ext uri="{BB962C8B-B14F-4D97-AF65-F5344CB8AC3E}">
        <p14:creationId xmlns:p14="http://schemas.microsoft.com/office/powerpoint/2010/main" val="399124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17133"/>
            <a:ext cx="12192000" cy="1245311"/>
          </a:xfrm>
          <a:prstGeom prst="rect">
            <a:avLst/>
          </a:prstGeom>
          <a:solidFill>
            <a:srgbClr val="FF0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6600" dirty="0">
                <a:solidFill>
                  <a:schemeClr val="tx1"/>
                </a:solidFill>
                <a:cs typeface="Guttman Haim"/>
              </a:rPr>
              <a:t>From Design to Action</a:t>
            </a:r>
            <a:endParaRPr lang="he-IL" sz="6600" dirty="0">
              <a:solidFill>
                <a:schemeClr val="tx1"/>
              </a:solidFill>
              <a:cs typeface="Guttman Haim"/>
            </a:endParaRP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1443376"/>
            <a:ext cx="12192000" cy="1245311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he-IL" dirty="0" err="1">
                <a:cs typeface="Guttman Haim"/>
              </a:rPr>
              <a:t>Smart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and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quiet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operation</a:t>
            </a:r>
            <a:r>
              <a:rPr lang="he-IL" dirty="0">
                <a:cs typeface="Guttman Haim"/>
              </a:rPr>
              <a:t>, </a:t>
            </a:r>
            <a:r>
              <a:rPr lang="en-US" dirty="0">
                <a:cs typeface="Guttman Haim"/>
              </a:rPr>
              <a:t>much </a:t>
            </a:r>
            <a:r>
              <a:rPr lang="he-IL" dirty="0" err="1">
                <a:cs typeface="Guttman Haim"/>
              </a:rPr>
              <a:t>as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possible</a:t>
            </a:r>
            <a:r>
              <a:rPr lang="he-IL" dirty="0">
                <a:cs typeface="Guttman Haim"/>
              </a:rPr>
              <a:t>, </a:t>
            </a:r>
            <a:r>
              <a:rPr lang="he-IL" dirty="0" err="1">
                <a:cs typeface="Guttman Haim"/>
              </a:rPr>
              <a:t>to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maximize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as</a:t>
            </a:r>
            <a:r>
              <a:rPr lang="he-IL" dirty="0">
                <a:cs typeface="Guttman Haim"/>
              </a:rPr>
              <a:t> </a:t>
            </a:r>
            <a:r>
              <a:rPr lang="en-US" dirty="0">
                <a:cs typeface="Guttman Haim"/>
              </a:rPr>
              <a:t>goals </a:t>
            </a:r>
            <a:r>
              <a:rPr lang="he-IL" dirty="0" err="1">
                <a:cs typeface="Guttman Haim"/>
              </a:rPr>
              <a:t>and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minimize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damage</a:t>
            </a:r>
            <a:r>
              <a:rPr lang="he-IL" dirty="0">
                <a:cs typeface="Guttman Haim"/>
              </a:rPr>
              <a:t>, </a:t>
            </a:r>
            <a:r>
              <a:rPr lang="he-IL" dirty="0" err="1">
                <a:cs typeface="Guttman Haim"/>
              </a:rPr>
              <a:t>while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being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alert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to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reaching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red</a:t>
            </a:r>
            <a:r>
              <a:rPr lang="he-IL" dirty="0">
                <a:cs typeface="Guttman Haim"/>
              </a:rPr>
              <a:t> </a:t>
            </a:r>
            <a:r>
              <a:rPr lang="he-IL" dirty="0" err="1">
                <a:cs typeface="Guttman Haim"/>
              </a:rPr>
              <a:t>lines</a:t>
            </a:r>
            <a:endParaRPr lang="he-IL" dirty="0">
              <a:cs typeface="Guttman Haim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2869619"/>
            <a:ext cx="12192000" cy="124531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Guttman Haim"/>
              </a:rPr>
              <a:t>Patron, not the Solution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Guttman Haim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4241154"/>
            <a:ext cx="12192000" cy="124531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defPPr>
              <a:defRPr lang="he-IL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Guttman Haim"/>
              </a:defRPr>
            </a:lvl1pPr>
          </a:lstStyle>
          <a:p>
            <a:r>
              <a:rPr lang="en-US" dirty="0"/>
              <a:t>Temple Mount is Ours</a:t>
            </a:r>
            <a:endParaRPr lang="he-IL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5612689"/>
            <a:ext cx="12192000" cy="124531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defPPr>
              <a:defRPr lang="he-IL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Guttman Haim"/>
              </a:defRPr>
            </a:lvl1pPr>
          </a:lstStyle>
          <a:p>
            <a:r>
              <a:rPr lang="en-US" dirty="0"/>
              <a:t>Our strength is in our weakness and niceness</a:t>
            </a:r>
            <a:endParaRPr lang="he-IL" dirty="0"/>
          </a:p>
        </p:txBody>
      </p:sp>
      <p:pic>
        <p:nvPicPr>
          <p:cNvPr id="8" name="תמונה 9" descr="תוצאת תמונה עבור הממלכה ההאשמית של ירדן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3" y="44843"/>
            <a:ext cx="909070" cy="107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71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17133"/>
            <a:ext cx="12192000" cy="897267"/>
          </a:xfrm>
          <a:prstGeom prst="rect">
            <a:avLst/>
          </a:prstGeom>
          <a:solidFill>
            <a:srgbClr val="FF0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Guttman Haim"/>
              </a:rPr>
              <a:t>Stage One - Summary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Guttman Haim"/>
            </a:endParaRPr>
          </a:p>
        </p:txBody>
      </p:sp>
      <p:pic>
        <p:nvPicPr>
          <p:cNvPr id="8" name="תמונה 9" descr="תוצאת תמונה עבור הממלכה ההאשמית של ירדן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8" y="17133"/>
            <a:ext cx="756671" cy="79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1157908"/>
            <a:ext cx="3466531" cy="779463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40000" lnSpcReduction="20000"/>
          </a:bodyPr>
          <a:lstStyle>
            <a:defPPr>
              <a:defRPr lang="he-IL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Guttman Haim"/>
              </a:defRPr>
            </a:lvl1pPr>
          </a:lstStyle>
          <a:p>
            <a:r>
              <a:rPr lang="en-US" dirty="0"/>
              <a:t>Security Strategy</a:t>
            </a:r>
            <a:endParaRPr lang="he-IL" dirty="0"/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3634853" y="1157908"/>
            <a:ext cx="4494663" cy="779463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47500" lnSpcReduction="20000"/>
          </a:bodyPr>
          <a:lstStyle>
            <a:defPPr>
              <a:defRPr lang="he-IL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Guttman Haim"/>
              </a:defRPr>
            </a:lvl1pPr>
          </a:lstStyle>
          <a:p>
            <a:r>
              <a:rPr lang="en-US" dirty="0"/>
              <a:t>Economic Strategy</a:t>
            </a:r>
            <a:endParaRPr lang="he-IL" dirty="0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8297839" y="1157908"/>
            <a:ext cx="3894161" cy="779463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47500" lnSpcReduction="20000"/>
          </a:bodyPr>
          <a:lstStyle>
            <a:defPPr>
              <a:defRPr lang="he-IL"/>
            </a:defPPr>
            <a:lvl1pPr marR="0" lvl="0" indent="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ttman Haim"/>
                <a:ea typeface="+mj-ea"/>
                <a:cs typeface="Guttman Haim"/>
              </a:defRPr>
            </a:lvl1pPr>
          </a:lstStyle>
          <a:p>
            <a:pPr lvl="0" algn="ctr">
              <a:defRPr/>
            </a:pPr>
            <a:r>
              <a:rPr lang="en-US" sz="8800" b="1" dirty="0">
                <a:latin typeface="+mn-lt"/>
              </a:rPr>
              <a:t>Political Strategy</a:t>
            </a:r>
            <a:endParaRPr lang="he-IL" sz="88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7838" y="1937371"/>
            <a:ext cx="3700874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marL="342900" indent="-342900" algn="l" rtl="0">
              <a:buAutoNum type="arabicPeriod"/>
              <a:defRPr sz="2000">
                <a:cs typeface="Aharoni" panose="02010803020104030203" pitchFamily="2" charset="-79"/>
              </a:defRPr>
            </a:lvl1pPr>
          </a:lstStyle>
          <a:p>
            <a:r>
              <a:rPr lang="en-US" dirty="0"/>
              <a:t>Intermediate status on a four-way channel - USA Jordan - Israel Palestinians</a:t>
            </a:r>
          </a:p>
          <a:p>
            <a:r>
              <a:rPr lang="en-US" dirty="0"/>
              <a:t>Demonstrating Power to the Jordanian Public (Regime Stability)</a:t>
            </a:r>
          </a:p>
          <a:p>
            <a:r>
              <a:rPr lang="en-US" dirty="0"/>
              <a:t>Jordan’s exclusivity on Temple Mount</a:t>
            </a:r>
          </a:p>
          <a:p>
            <a:r>
              <a:rPr lang="en-US" dirty="0"/>
              <a:t>International border with Israel</a:t>
            </a:r>
          </a:p>
          <a:p>
            <a:r>
              <a:rPr lang="en-US" dirty="0"/>
              <a:t>Without population exchange and territories in Jordan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3630100" y="1940470"/>
            <a:ext cx="3962398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marL="342900" indent="-342900" algn="l" rtl="0">
              <a:buAutoNum type="arabicPeriod"/>
              <a:defRPr sz="2000">
                <a:cs typeface="Aharoni" panose="02010803020104030203" pitchFamily="2" charset="-79"/>
              </a:defRPr>
            </a:lvl1pPr>
          </a:lstStyle>
          <a:p>
            <a:r>
              <a:rPr lang="en-US" dirty="0"/>
              <a:t>Full compensation for the absorption of the Palestinians from 48 onwards - $ 15 billion.</a:t>
            </a:r>
          </a:p>
          <a:p>
            <a:r>
              <a:rPr lang="en-US" dirty="0"/>
              <a:t>Doubling US aid.</a:t>
            </a:r>
          </a:p>
          <a:p>
            <a:r>
              <a:rPr lang="en-US" dirty="0"/>
              <a:t>Fixed water supply to meet all of Jordan needs at a low cost.</a:t>
            </a:r>
          </a:p>
          <a:p>
            <a:r>
              <a:rPr lang="en-US" dirty="0"/>
              <a:t>Massive investment in infrastructure, energy, industry, trade and tourism.</a:t>
            </a:r>
          </a:p>
          <a:p>
            <a:r>
              <a:rPr lang="en-US" dirty="0"/>
              <a:t>Financing the refugee issue from Syria, Iraq and Lebanon.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344" y="2036120"/>
            <a:ext cx="3064957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marL="342900" indent="-342900">
              <a:buAutoNum type="arabicPeriod"/>
              <a:defRPr sz="28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algn="l" rtl="0"/>
            <a:r>
              <a:rPr lang="en-US" sz="2000" dirty="0">
                <a:latin typeface="+mn-lt"/>
              </a:rPr>
              <a:t>Maintaining internal stability.</a:t>
            </a:r>
          </a:p>
          <a:p>
            <a:pPr algn="l" rtl="0"/>
            <a:r>
              <a:rPr lang="en-US" sz="2000" dirty="0">
                <a:latin typeface="+mn-lt"/>
              </a:rPr>
              <a:t>An Israeli and American defense umbrella is enshrined in the agreements.</a:t>
            </a:r>
          </a:p>
          <a:p>
            <a:pPr algn="l" rtl="0"/>
            <a:r>
              <a:rPr lang="en-US" sz="2000" dirty="0">
                <a:latin typeface="+mn-lt"/>
              </a:rPr>
              <a:t>Blocking Iran (within and beyond).</a:t>
            </a:r>
          </a:p>
          <a:p>
            <a:pPr algn="l" rtl="0"/>
            <a:r>
              <a:rPr lang="en-US" sz="2000" dirty="0">
                <a:latin typeface="+mn-lt"/>
              </a:rPr>
              <a:t>Continued Western and modern military force building</a:t>
            </a:r>
            <a:endParaRPr lang="he-IL" sz="2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54768" y="2860701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12593" y="1913745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X</a:t>
            </a:r>
            <a:endParaRPr lang="he-IL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66557" y="3665378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47462" y="4340607"/>
            <a:ext cx="391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47463" y="5104197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6656" y="2628062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6656" y="3005238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34371" y="4520701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X</a:t>
            </a:r>
            <a:endParaRPr lang="he-IL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4371" y="3762969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33113" y="1957218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1345" y="2630767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X</a:t>
            </a:r>
            <a:endParaRPr lang="he-IL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1345" y="3762969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X</a:t>
            </a:r>
            <a:endParaRPr lang="he-IL" sz="2800" b="1" dirty="0">
              <a:solidFill>
                <a:srgbClr val="C00000"/>
              </a:solidFill>
            </a:endParaRPr>
          </a:p>
        </p:txBody>
      </p:sp>
      <p:sp>
        <p:nvSpPr>
          <p:cNvPr id="37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5875032"/>
            <a:ext cx="12192000" cy="1021793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Guttman Haim"/>
              </a:rPr>
              <a:t>We have become valuable in the eyes of the United States, Israel and Saudi Arabia. In practice, we are not a significant player on the Palestinian issue.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Guttman Haim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8929" y="1934296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9033" y="4511627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8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17133"/>
            <a:ext cx="12192000" cy="1245311"/>
          </a:xfrm>
          <a:prstGeom prst="rect">
            <a:avLst/>
          </a:prstGeom>
          <a:solidFill>
            <a:srgbClr val="FF0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Guttman Haim"/>
              </a:rPr>
              <a:t>Strategic analysis for the second stage of the scenario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Guttman Haim"/>
            </a:endParaRP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1443376"/>
            <a:ext cx="12192000" cy="1542712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dirty="0">
                <a:solidFill>
                  <a:schemeClr val="tx1"/>
                </a:solidFill>
                <a:latin typeface="+mn-lt"/>
                <a:cs typeface="Guttman Haim"/>
              </a:rPr>
              <a:t>Jordan s of value to the Deal of the Century (not "first line"). The Palestinian issue is not the focal point. Most of our goals have been achieved so far (political, security, economic).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3100385"/>
            <a:ext cx="12192000" cy="10859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just" rtl="0"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Guttman Haim"/>
              </a:rPr>
              <a:t>A possible offset - a different system emerges from the opening scene - US and China blocs.</a:t>
            </a:r>
          </a:p>
          <a:p>
            <a:pPr lvl="0" algn="just" rtl="0"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Guttman Haim"/>
              </a:rPr>
              <a:t>In this context, there may be interests that are external to Jordan, but as a result, the understandings and achievements we have brought to this point will be overridden.</a:t>
            </a: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Guttman Haim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4312316"/>
            <a:ext cx="12192000" cy="103127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defPPr>
              <a:defRPr lang="he-IL"/>
            </a:defPPr>
            <a:lvl1pPr lvl="0" algn="just">
              <a:lnSpc>
                <a:spcPct val="90000"/>
              </a:lnSpc>
              <a:spcBef>
                <a:spcPct val="0"/>
              </a:spcBef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/>
                <a:ea typeface="+mj-ea"/>
                <a:cs typeface="Guttman Haim"/>
              </a:defRPr>
            </a:lvl1pPr>
          </a:lstStyle>
          <a:p>
            <a:pPr algn="ctr" rtl="0"/>
            <a:r>
              <a:rPr lang="en-US" dirty="0">
                <a:latin typeface="+mn-lt"/>
              </a:rPr>
              <a:t>Planning - to be a valuable player in the region (a substitute for Turkey, attractive in both political and security spheres) and to preserve the economic achievements reached thus far.</a:t>
            </a:r>
            <a:endParaRPr lang="he-IL" dirty="0">
              <a:latin typeface="+mn-lt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-107950" y="5522224"/>
            <a:ext cx="12192000" cy="140275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defPPr>
              <a:defRPr lang="he-IL"/>
            </a:defPPr>
            <a:lvl1pPr lvl="0" algn="just">
              <a:lnSpc>
                <a:spcPct val="90000"/>
              </a:lnSpc>
              <a:spcBef>
                <a:spcPct val="0"/>
              </a:spcBef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/>
                <a:ea typeface="+mj-ea"/>
                <a:cs typeface="Guttman Haim"/>
              </a:defRPr>
            </a:lvl1pPr>
          </a:lstStyle>
          <a:p>
            <a:pPr rtl="0"/>
            <a:r>
              <a:rPr lang="en-US" sz="2000" dirty="0">
                <a:latin typeface="+mn-lt"/>
              </a:rPr>
              <a:t>1. Transfer of US bases from Turkey to northeastern Jordan.</a:t>
            </a:r>
          </a:p>
          <a:p>
            <a:pPr rtl="0"/>
            <a:r>
              <a:rPr lang="en-US" sz="2000" dirty="0">
                <a:latin typeface="+mn-lt"/>
              </a:rPr>
              <a:t>2. Jordan-US Security Defense Alliance.</a:t>
            </a:r>
          </a:p>
          <a:p>
            <a:pPr rtl="0"/>
            <a:r>
              <a:rPr lang="en-US" sz="2000" dirty="0">
                <a:latin typeface="+mn-lt"/>
              </a:rPr>
              <a:t>3. Validation of economic understandings from the first stage (Aqaba-</a:t>
            </a:r>
            <a:r>
              <a:rPr lang="en-US" sz="2000" dirty="0" err="1">
                <a:latin typeface="+mn-lt"/>
              </a:rPr>
              <a:t>Haql</a:t>
            </a:r>
            <a:r>
              <a:rPr lang="en-US" sz="2000" dirty="0">
                <a:latin typeface="+mn-lt"/>
              </a:rPr>
              <a:t>, water, aid, compensation).</a:t>
            </a:r>
          </a:p>
          <a:p>
            <a:pPr rtl="0"/>
            <a:r>
              <a:rPr lang="en-US" sz="2000" dirty="0">
                <a:latin typeface="+mn-lt"/>
              </a:rPr>
              <a:t>4. Weakening Egypt in order to replace it as a mediator</a:t>
            </a:r>
            <a:endParaRPr lang="he-IL" sz="2000" dirty="0">
              <a:latin typeface="+mn-lt"/>
            </a:endParaRPr>
          </a:p>
        </p:txBody>
      </p:sp>
      <p:pic>
        <p:nvPicPr>
          <p:cNvPr id="8" name="תמונה 9" descr="תוצאת תמונה עבור הממלכה ההאשמית של ירדן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71725"/>
            <a:ext cx="810848" cy="97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635483" y="6042381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V</a:t>
            </a:r>
            <a:endParaRPr lang="he-IL" sz="28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4322" y="5519854"/>
            <a:ext cx="450442" cy="5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X</a:t>
            </a:r>
            <a:endParaRPr lang="he-IL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2970" y="5764834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X</a:t>
            </a:r>
            <a:endParaRPr lang="he-IL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9286" y="6401757"/>
            <a:ext cx="4987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X</a:t>
            </a:r>
            <a:endParaRPr lang="he-I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17133"/>
            <a:ext cx="12192000" cy="1245311"/>
          </a:xfrm>
          <a:prstGeom prst="rect">
            <a:avLst/>
          </a:prstGeom>
          <a:solidFill>
            <a:srgbClr val="FF0000">
              <a:alpha val="84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Guttman Haim"/>
              </a:rPr>
              <a:t>Results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Guttman Haim"/>
              </a:rPr>
              <a:t>and Lessons Learned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Guttman Haim"/>
            </a:endParaRP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1498084"/>
            <a:ext cx="12192000" cy="1245311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rtl="0"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cs typeface="Guttman Haim"/>
              </a:rPr>
              <a:t>The government is stable; Temple Mount is in our hands; significant economic achievements, our political status remains in place  (our strength is in our weakness); our alliances with Israel and the US are solid, we have discovered other players (Saudi Arabia), we did not take a hit from the deal (borders, refugees)</a:t>
            </a:r>
            <a:endParaRPr lang="he-IL" sz="3600" dirty="0">
              <a:solidFill>
                <a:schemeClr val="tx1"/>
              </a:solidFill>
              <a:latin typeface="+mn-lt"/>
              <a:cs typeface="Guttman Haim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2869619"/>
            <a:ext cx="12192000" cy="124531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defPPr>
              <a:defRPr lang="he-IL"/>
            </a:defPPr>
            <a:lvl1pPr lvl="0" algn="just">
              <a:lnSpc>
                <a:spcPct val="90000"/>
              </a:lnSpc>
              <a:spcBef>
                <a:spcPct val="0"/>
              </a:spcBef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/>
                <a:ea typeface="+mj-ea"/>
                <a:cs typeface="Guttman Haim"/>
              </a:defRPr>
            </a:lvl1pPr>
          </a:lstStyle>
          <a:p>
            <a:pPr rtl="0"/>
            <a:r>
              <a:rPr lang="en-US" dirty="0">
                <a:latin typeface="+mn-lt"/>
              </a:rPr>
              <a:t>Jordan's Priorities – Regime Survival First. The economy – the key to everything.</a:t>
            </a:r>
          </a:p>
          <a:p>
            <a:pPr rtl="0"/>
            <a:r>
              <a:rPr lang="en-US" dirty="0">
                <a:latin typeface="+mn-lt"/>
              </a:rPr>
              <a:t>Dominance in the religious realm of  Temple Mount – importance cannot be overstated</a:t>
            </a:r>
            <a:endParaRPr lang="he-IL" dirty="0">
              <a:latin typeface="+mn-lt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4241154"/>
            <a:ext cx="12192000" cy="124531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defPPr>
              <a:defRPr lang="he-IL"/>
            </a:defPPr>
            <a:lvl1pPr lvl="0" algn="just">
              <a:lnSpc>
                <a:spcPct val="90000"/>
              </a:lnSpc>
              <a:spcBef>
                <a:spcPct val="0"/>
              </a:spcBef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/>
                <a:ea typeface="+mj-ea"/>
                <a:cs typeface="Guttman Haim"/>
              </a:defRPr>
            </a:lvl1pPr>
          </a:lstStyle>
          <a:p>
            <a:pPr rtl="0"/>
            <a:r>
              <a:rPr lang="en-US" dirty="0">
                <a:latin typeface="+mn-lt"/>
              </a:rPr>
              <a:t>Given strategic (certainly global) changes, Jordan has little to offer</a:t>
            </a:r>
          </a:p>
          <a:p>
            <a:pPr rtl="0"/>
            <a:r>
              <a:rPr lang="en-US" dirty="0">
                <a:latin typeface="+mn-lt"/>
              </a:rPr>
              <a:t>Competition between Jordan and Egypt over US heat has emerged. </a:t>
            </a:r>
          </a:p>
          <a:p>
            <a:pPr rtl="0"/>
            <a:r>
              <a:rPr lang="en-US" dirty="0">
                <a:latin typeface="+mn-lt"/>
              </a:rPr>
              <a:t>American sensitivity to China was apparent. </a:t>
            </a:r>
            <a:endParaRPr lang="he-IL" dirty="0">
              <a:latin typeface="+mn-lt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50E57509-B692-4E89-A0E4-34C2C648E3BB}"/>
              </a:ext>
            </a:extLst>
          </p:cNvPr>
          <p:cNvSpPr txBox="1">
            <a:spLocks/>
          </p:cNvSpPr>
          <p:nvPr/>
        </p:nvSpPr>
        <p:spPr>
          <a:xfrm>
            <a:off x="0" y="5612689"/>
            <a:ext cx="12192000" cy="124531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defPPr>
              <a:defRPr lang="he-IL"/>
            </a:defPPr>
            <a:lvl1pPr lvl="0" algn="just">
              <a:lnSpc>
                <a:spcPct val="90000"/>
              </a:lnSpc>
              <a:spcBef>
                <a:spcPct val="0"/>
              </a:spcBef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im"/>
                <a:ea typeface="+mj-ea"/>
                <a:cs typeface="Guttman Haim"/>
              </a:defRPr>
            </a:lvl1pPr>
          </a:lstStyle>
          <a:p>
            <a:pPr rtl="0"/>
            <a:r>
              <a:rPr lang="en-US" dirty="0">
                <a:latin typeface="+mn-lt"/>
              </a:rPr>
              <a:t>Exercise -</a:t>
            </a:r>
          </a:p>
          <a:p>
            <a:pPr rtl="0"/>
            <a:r>
              <a:rPr lang="en-US" dirty="0">
                <a:latin typeface="+mn-lt"/>
              </a:rPr>
              <a:t>Small yet good team physically located far from occurrence thus compromising the dynamic pace Excellent computerized system that meets the needs</a:t>
            </a:r>
            <a:endParaRPr lang="he-IL" dirty="0">
              <a:latin typeface="+mn-lt"/>
            </a:endParaRPr>
          </a:p>
        </p:txBody>
      </p:sp>
      <p:pic>
        <p:nvPicPr>
          <p:cNvPr id="8" name="תמונה 9" descr="תוצאת תמונה עבור הממלכה ההאשמית של ירדן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" y="72553"/>
            <a:ext cx="853652" cy="10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22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תוצאת תמונה עבור ירדן דג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044">
            <a:off x="116832" y="-218798"/>
            <a:ext cx="2816797" cy="28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תוצאת תמונה עבור ירדן דג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773">
            <a:off x="9252346" y="-245114"/>
            <a:ext cx="2816797" cy="2895527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0"/>
          <p:cNvSpPr/>
          <p:nvPr/>
        </p:nvSpPr>
        <p:spPr>
          <a:xfrm>
            <a:off x="2543899" y="147871"/>
            <a:ext cx="743802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From Amman with Love</a:t>
            </a:r>
            <a:endParaRPr lang="he-I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מלבן 10"/>
          <p:cNvSpPr/>
          <p:nvPr/>
        </p:nvSpPr>
        <p:spPr>
          <a:xfrm>
            <a:off x="5332073" y="5504538"/>
            <a:ext cx="203579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Benny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Typist</a:t>
            </a: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מלבן 10"/>
          <p:cNvSpPr/>
          <p:nvPr/>
        </p:nvSpPr>
        <p:spPr>
          <a:xfrm>
            <a:off x="6762630" y="5526661"/>
            <a:ext cx="203579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Princess 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Anat</a:t>
            </a: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מלבן 10"/>
          <p:cNvSpPr/>
          <p:nvPr/>
        </p:nvSpPr>
        <p:spPr>
          <a:xfrm>
            <a:off x="2115574" y="5548783"/>
            <a:ext cx="28038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Ibrahim bin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Keinan</a:t>
            </a:r>
            <a:endParaRPr lang="he-IL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Allah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Yerahmu</a:t>
            </a:r>
            <a:endParaRPr lang="he-IL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76" y="1228965"/>
            <a:ext cx="7679676" cy="4319818"/>
          </a:xfrm>
          <a:prstGeom prst="rect">
            <a:avLst/>
          </a:prstGeom>
        </p:spPr>
      </p:pic>
      <p:sp>
        <p:nvSpPr>
          <p:cNvPr id="14" name="מלבן 10"/>
          <p:cNvSpPr/>
          <p:nvPr/>
        </p:nvSpPr>
        <p:spPr>
          <a:xfrm>
            <a:off x="4209018" y="5504539"/>
            <a:ext cx="203579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Queen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Michal</a:t>
            </a: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78191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6017</TotalTime>
  <Words>810</Words>
  <Application>Microsoft Office PowerPoint</Application>
  <PresentationFormat>Widescreen</PresentationFormat>
  <Paragraphs>124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Arabic Typesetting</vt:lpstr>
      <vt:lpstr>Arial</vt:lpstr>
      <vt:lpstr>Calibri</vt:lpstr>
      <vt:lpstr>Calibri Light</vt:lpstr>
      <vt:lpstr>ערכת נושא Office</vt:lpstr>
      <vt:lpstr>PowerPoint Presentation</vt:lpstr>
      <vt:lpstr>System &amp; Players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Laila</cp:lastModifiedBy>
  <cp:revision>376</cp:revision>
  <dcterms:created xsi:type="dcterms:W3CDTF">2020-02-02T09:10:58Z</dcterms:created>
  <dcterms:modified xsi:type="dcterms:W3CDTF">2020-02-12T19:18:40Z</dcterms:modified>
</cp:coreProperties>
</file>