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8" r:id="rId2"/>
    <p:sldId id="289" r:id="rId3"/>
  </p:sldIdLst>
  <p:sldSz cx="9144000" cy="6858000" type="screen4x3"/>
  <p:notesSz cx="6810375" cy="99425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18316B0-DE2B-46AC-AF27-A5F771CF7F62}" type="datetimeFigureOut">
              <a:rPr lang="he-IL" smtClean="0"/>
              <a:t>ד'/כסלו/תשע"ח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933EE68-712D-4D32-AC6E-F8500772DBD6}" type="slidenum">
              <a:rPr lang="he-IL" smtClean="0"/>
              <a:t>‹#›</a:t>
            </a:fld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ועידה כללית של סבא"א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10000"/>
          </a:bodyPr>
          <a:lstStyle/>
          <a:p>
            <a:r>
              <a:rPr lang="he-IL" dirty="0"/>
              <a:t>החלטת </a:t>
            </a:r>
            <a:r>
              <a:rPr lang="he-IL" dirty="0">
                <a:solidFill>
                  <a:schemeClr val="tx1"/>
                </a:solidFill>
              </a:rPr>
              <a:t>"יכולות הגרעין של ישראל" (</a:t>
            </a:r>
            <a:r>
              <a:rPr lang="en-US" dirty="0">
                <a:solidFill>
                  <a:schemeClr val="tx1"/>
                </a:solidFill>
              </a:rPr>
              <a:t>INC</a:t>
            </a:r>
            <a:r>
              <a:rPr lang="he-IL" dirty="0">
                <a:solidFill>
                  <a:schemeClr val="tx1"/>
                </a:solidFill>
              </a:rPr>
              <a:t>)</a:t>
            </a:r>
            <a:r>
              <a:rPr lang="he-IL" dirty="0"/>
              <a:t>, מייחדת לרעה את ישראל, מוגשת ע"י הקבוצה הערבית מ-1986. עברה לראשונה 1991.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השלכות אפשריות של ההחלטה (עפ"י נוסחי השנים האחרונות):</a:t>
            </a:r>
          </a:p>
          <a:p>
            <a:r>
              <a:rPr lang="he-IL" dirty="0">
                <a:solidFill>
                  <a:schemeClr val="tx1"/>
                </a:solidFill>
              </a:rPr>
              <a:t>הגברת הלחץ </a:t>
            </a:r>
            <a:r>
              <a:rPr lang="he-IL" dirty="0" err="1">
                <a:solidFill>
                  <a:schemeClr val="tx1"/>
                </a:solidFill>
              </a:rPr>
              <a:t>ונסיון</a:t>
            </a:r>
            <a:r>
              <a:rPr lang="he-IL" dirty="0">
                <a:solidFill>
                  <a:schemeClr val="tx1"/>
                </a:solidFill>
              </a:rPr>
              <a:t> לבודד את ישראל בנושא הגרעין</a:t>
            </a:r>
            <a:r>
              <a:rPr lang="he-IL" dirty="0"/>
              <a:t>, באמצעות הקצאת משאבים נרחבים של הארגון להכנת דו"חות שנתיים מקיפים על ישראל בנושא </a:t>
            </a:r>
          </a:p>
          <a:p>
            <a:r>
              <a:rPr lang="he-IL" dirty="0">
                <a:solidFill>
                  <a:schemeClr val="tx1"/>
                </a:solidFill>
              </a:rPr>
              <a:t>גריעת משאבים מאתגרי פיקוח דחופים וחשובים- איראן</a:t>
            </a:r>
            <a:endParaRPr lang="he-IL" dirty="0"/>
          </a:p>
          <a:p>
            <a:r>
              <a:rPr lang="he-IL" dirty="0">
                <a:solidFill>
                  <a:schemeClr val="tx1"/>
                </a:solidFill>
              </a:rPr>
              <a:t>פגיעה פוטנציאלית בשת"פ ישראל - </a:t>
            </a:r>
            <a:r>
              <a:rPr lang="he-IL" dirty="0" err="1">
                <a:solidFill>
                  <a:schemeClr val="tx1"/>
                </a:solidFill>
              </a:rPr>
              <a:t>סבא"א</a:t>
            </a:r>
            <a:endParaRPr lang="he-IL" dirty="0">
              <a:solidFill>
                <a:schemeClr val="tx1"/>
              </a:solidFill>
            </a:endParaRPr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598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ועידה כללית של </a:t>
            </a:r>
            <a:r>
              <a:rPr lang="he-IL" dirty="0" err="1">
                <a:solidFill>
                  <a:schemeClr val="tx1"/>
                </a:solidFill>
              </a:rPr>
              <a:t>סבא"א</a:t>
            </a:r>
            <a:r>
              <a:rPr lang="he-IL" dirty="0">
                <a:solidFill>
                  <a:schemeClr val="tx1"/>
                </a:solidFill>
              </a:rPr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72067" y="1916832"/>
            <a:ext cx="7408333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e-IL" dirty="0"/>
          </a:p>
          <a:p>
            <a:r>
              <a:rPr lang="he-IL" dirty="0"/>
              <a:t>בשנת </a:t>
            </a:r>
            <a:r>
              <a:rPr lang="he-IL" dirty="0">
                <a:solidFill>
                  <a:schemeClr val="tx1"/>
                </a:solidFill>
              </a:rPr>
              <a:t>2009</a:t>
            </a:r>
            <a:r>
              <a:rPr lang="he-IL" dirty="0"/>
              <a:t> הפסד ישראלי </a:t>
            </a:r>
            <a:r>
              <a:rPr lang="he-IL" dirty="0">
                <a:solidFill>
                  <a:schemeClr val="tx1"/>
                </a:solidFill>
              </a:rPr>
              <a:t>45-49 (4).</a:t>
            </a:r>
          </a:p>
          <a:p>
            <a:pPr marL="0" indent="0">
              <a:buNone/>
            </a:pPr>
            <a:r>
              <a:rPr lang="he-IL" dirty="0"/>
              <a:t> </a:t>
            </a:r>
          </a:p>
          <a:p>
            <a:r>
              <a:rPr lang="he-IL" dirty="0"/>
              <a:t>בשנים 2010, 2013, 2014, 2015 ההחלטה הובסה הולכים וגוברים בין מחנה התומכות למחנה המתנגדות-</a:t>
            </a:r>
          </a:p>
          <a:p>
            <a:pPr marL="0" indent="0">
              <a:buNone/>
            </a:pPr>
            <a:r>
              <a:rPr lang="he-IL" dirty="0"/>
              <a:t>   </a:t>
            </a:r>
            <a:r>
              <a:rPr lang="he-IL" dirty="0">
                <a:solidFill>
                  <a:schemeClr val="tx1"/>
                </a:solidFill>
              </a:rPr>
              <a:t>2010:    46-51 (5)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   2013:    43-51 (8) 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   2014 :   45-58 (13)</a:t>
            </a:r>
          </a:p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   2015 :   43-61 (18)</a:t>
            </a:r>
          </a:p>
          <a:p>
            <a:pPr marL="0" indent="0">
              <a:buNone/>
            </a:pPr>
            <a:endParaRPr lang="he-I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e-IL" dirty="0"/>
              <a:t>בשנים 2011, 2012, 2016, 2017 הצעת ההחלטה לא הוגשה</a:t>
            </a:r>
          </a:p>
          <a:p>
            <a:pPr marL="0" indent="0">
              <a:buNone/>
            </a:pPr>
            <a:endParaRPr lang="he-I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e-I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e-I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07371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7736</TotalTime>
  <Words>147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Candara</vt:lpstr>
      <vt:lpstr>Symbol</vt:lpstr>
      <vt:lpstr>Waveform</vt:lpstr>
      <vt:lpstr>ועידה כללית של סבא"א</vt:lpstr>
      <vt:lpstr>ועידה כללית של סבא"א (2)</vt:lpstr>
    </vt:vector>
  </TitlesOfParts>
  <Company>Mofa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Honig Rahamimoff</cp:lastModifiedBy>
  <cp:revision>247</cp:revision>
  <cp:lastPrinted>2016-01-25T12:02:57Z</cp:lastPrinted>
  <dcterms:created xsi:type="dcterms:W3CDTF">2016-01-21T12:49:59Z</dcterms:created>
  <dcterms:modified xsi:type="dcterms:W3CDTF">2017-11-22T17:21:37Z</dcterms:modified>
</cp:coreProperties>
</file>