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307" r:id="rId2"/>
    <p:sldId id="313" r:id="rId3"/>
    <p:sldId id="308" r:id="rId4"/>
    <p:sldId id="289" r:id="rId5"/>
    <p:sldId id="312" r:id="rId6"/>
    <p:sldId id="310" r:id="rId7"/>
    <p:sldId id="314" r:id="rId8"/>
    <p:sldId id="309" r:id="rId9"/>
    <p:sldId id="311" r:id="rId10"/>
    <p:sldId id="315" r:id="rId11"/>
    <p:sldId id="283" r:id="rId12"/>
    <p:sldId id="265" r:id="rId13"/>
    <p:sldId id="266" r:id="rId14"/>
    <p:sldId id="286" r:id="rId15"/>
    <p:sldId id="304" r:id="rId16"/>
    <p:sldId id="305" r:id="rId17"/>
    <p:sldId id="257" r:id="rId18"/>
    <p:sldId id="301" r:id="rId19"/>
    <p:sldId id="268" r:id="rId20"/>
    <p:sldId id="316" r:id="rId21"/>
    <p:sldId id="317" r:id="rId22"/>
    <p:sldId id="273" r:id="rId23"/>
    <p:sldId id="275" r:id="rId24"/>
    <p:sldId id="320" r:id="rId25"/>
    <p:sldId id="280" r:id="rId26"/>
    <p:sldId id="281" r:id="rId27"/>
    <p:sldId id="295" r:id="rId28"/>
    <p:sldId id="282" r:id="rId29"/>
    <p:sldId id="318" r:id="rId30"/>
    <p:sldId id="284" r:id="rId31"/>
    <p:sldId id="288" r:id="rId32"/>
    <p:sldId id="319" r:id="rId33"/>
    <p:sldId id="291" r:id="rId34"/>
    <p:sldId id="292" r:id="rId35"/>
    <p:sldId id="293" r:id="rId36"/>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r" rtl="1"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r" rtl="1"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r" rtl="1"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r" rtl="1"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r" defTabSz="914400" rtl="1" eaLnBrk="1" latinLnBrk="0" hangingPunct="1">
      <a:defRPr kern="1200">
        <a:solidFill>
          <a:schemeClr val="tx1"/>
        </a:solidFill>
        <a:latin typeface="Times New Roman" pitchFamily="18" charset="0"/>
        <a:ea typeface="+mn-ea"/>
        <a:cs typeface="Times New Roman" pitchFamily="18" charset="0"/>
      </a:defRPr>
    </a:lvl6pPr>
    <a:lvl7pPr marL="2743200" algn="r" defTabSz="914400" rtl="1" eaLnBrk="1" latinLnBrk="0" hangingPunct="1">
      <a:defRPr kern="1200">
        <a:solidFill>
          <a:schemeClr val="tx1"/>
        </a:solidFill>
        <a:latin typeface="Times New Roman" pitchFamily="18" charset="0"/>
        <a:ea typeface="+mn-ea"/>
        <a:cs typeface="Times New Roman" pitchFamily="18" charset="0"/>
      </a:defRPr>
    </a:lvl7pPr>
    <a:lvl8pPr marL="3200400" algn="r" defTabSz="914400" rtl="1" eaLnBrk="1" latinLnBrk="0" hangingPunct="1">
      <a:defRPr kern="1200">
        <a:solidFill>
          <a:schemeClr val="tx1"/>
        </a:solidFill>
        <a:latin typeface="Times New Roman" pitchFamily="18" charset="0"/>
        <a:ea typeface="+mn-ea"/>
        <a:cs typeface="Times New Roman" pitchFamily="18" charset="0"/>
      </a:defRPr>
    </a:lvl8pPr>
    <a:lvl9pPr marL="3657600" algn="r" defTabSz="914400" rtl="1" eaLnBrk="1" latinLnBrk="0" hangingPunct="1">
      <a:defRPr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563" autoAdjust="0"/>
  </p:normalViewPr>
  <p:slideViewPr>
    <p:cSldViewPr>
      <p:cViewPr>
        <p:scale>
          <a:sx n="66" d="100"/>
          <a:sy n="66" d="100"/>
        </p:scale>
        <p:origin x="643" y="-437"/>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08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AE4073E3-673E-4271-96E6-935A659014FD}" type="slidenum">
              <a:rPr lang="he-IL"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8AD4180C-A288-4252-917A-2F2AF301DAA1}" type="slidenum">
              <a:rPr lang="he-IL"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632DC197-7988-46A7-BDCB-9B85700A002B}" type="slidenum">
              <a:rPr lang="he-IL"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21A3C5C2-5F8E-4485-B3E5-9A777A4A9239}" type="slidenum">
              <a:rPr lang="he-IL"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5500A184-E652-437C-8346-0DFA0FCD5C65}" type="slidenum">
              <a:rPr lang="he-IL"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E683B1C4-3BF0-40CB-BE6D-61A2EBE3195C}" type="slidenum">
              <a:rPr lang="he-IL"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pPr>
              <a:defRPr/>
            </a:pPr>
            <a:endParaRPr lang="en-US"/>
          </a:p>
        </p:txBody>
      </p:sp>
      <p:sp>
        <p:nvSpPr>
          <p:cNvPr id="8" name="מציין מיקום של כותרת תחתונה 7"/>
          <p:cNvSpPr>
            <a:spLocks noGrp="1"/>
          </p:cNvSpPr>
          <p:nvPr>
            <p:ph type="ftr" sz="quarter" idx="11"/>
          </p:nvPr>
        </p:nvSpPr>
        <p:spPr/>
        <p:txBody>
          <a:bodyPr/>
          <a:lstStyle/>
          <a:p>
            <a:pPr>
              <a:defRPr/>
            </a:pPr>
            <a:endParaRPr lang="en-US"/>
          </a:p>
        </p:txBody>
      </p:sp>
      <p:sp>
        <p:nvSpPr>
          <p:cNvPr id="9" name="מציין מיקום של מספר שקופית 8"/>
          <p:cNvSpPr>
            <a:spLocks noGrp="1"/>
          </p:cNvSpPr>
          <p:nvPr>
            <p:ph type="sldNum" sz="quarter" idx="12"/>
          </p:nvPr>
        </p:nvSpPr>
        <p:spPr/>
        <p:txBody>
          <a:bodyPr/>
          <a:lstStyle/>
          <a:p>
            <a:pPr>
              <a:defRPr/>
            </a:pPr>
            <a:fld id="{2DB7657C-84D8-473E-9DE1-23AB00A1E9F7}" type="slidenum">
              <a:rPr lang="he-IL"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pPr>
              <a:defRPr/>
            </a:pPr>
            <a:endParaRPr lang="en-US"/>
          </a:p>
        </p:txBody>
      </p:sp>
      <p:sp>
        <p:nvSpPr>
          <p:cNvPr id="4" name="מציין מיקום של כותרת תחתונה 3"/>
          <p:cNvSpPr>
            <a:spLocks noGrp="1"/>
          </p:cNvSpPr>
          <p:nvPr>
            <p:ph type="ftr" sz="quarter" idx="11"/>
          </p:nvPr>
        </p:nvSpPr>
        <p:spPr/>
        <p:txBody>
          <a:bodyPr/>
          <a:lstStyle/>
          <a:p>
            <a:pPr>
              <a:defRPr/>
            </a:pPr>
            <a:endParaRPr lang="en-US"/>
          </a:p>
        </p:txBody>
      </p:sp>
      <p:sp>
        <p:nvSpPr>
          <p:cNvPr id="5" name="מציין מיקום של מספר שקופית 4"/>
          <p:cNvSpPr>
            <a:spLocks noGrp="1"/>
          </p:cNvSpPr>
          <p:nvPr>
            <p:ph type="sldNum" sz="quarter" idx="12"/>
          </p:nvPr>
        </p:nvSpPr>
        <p:spPr/>
        <p:txBody>
          <a:bodyPr/>
          <a:lstStyle/>
          <a:p>
            <a:pPr>
              <a:defRPr/>
            </a:pPr>
            <a:fld id="{DC2FAD81-4FCF-445F-B6F9-AF5F2CEA92D2}" type="slidenum">
              <a:rPr lang="he-IL"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a:defRPr/>
            </a:pPr>
            <a:endParaRPr lang="en-US"/>
          </a:p>
        </p:txBody>
      </p:sp>
      <p:sp>
        <p:nvSpPr>
          <p:cNvPr id="3" name="מציין מיקום של כותרת תחתונה 2"/>
          <p:cNvSpPr>
            <a:spLocks noGrp="1"/>
          </p:cNvSpPr>
          <p:nvPr>
            <p:ph type="ftr" sz="quarter" idx="11"/>
          </p:nvPr>
        </p:nvSpPr>
        <p:spPr/>
        <p:txBody>
          <a:bodyPr/>
          <a:lstStyle/>
          <a:p>
            <a:pPr>
              <a:defRPr/>
            </a:pPr>
            <a:endParaRPr lang="en-US"/>
          </a:p>
        </p:txBody>
      </p:sp>
      <p:sp>
        <p:nvSpPr>
          <p:cNvPr id="4" name="מציין מיקום של מספר שקופית 3"/>
          <p:cNvSpPr>
            <a:spLocks noGrp="1"/>
          </p:cNvSpPr>
          <p:nvPr>
            <p:ph type="sldNum" sz="quarter" idx="12"/>
          </p:nvPr>
        </p:nvSpPr>
        <p:spPr/>
        <p:txBody>
          <a:bodyPr/>
          <a:lstStyle/>
          <a:p>
            <a:pPr>
              <a:defRPr/>
            </a:pPr>
            <a:fld id="{AB3E3131-4885-45AD-A53D-68532A7C1B96}" type="slidenum">
              <a:rPr lang="he-IL"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CA1E833F-AB57-4CAE-BE04-1BCF5248CC12}" type="slidenum">
              <a:rPr lang="he-IL"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7A7F6311-389C-47A8-87EC-A5AEC36953EB}" type="slidenum">
              <a:rPr lang="he-IL"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6D0DBE8-A7AE-485D-A1CE-F3C5B0EB617C}" type="slidenum">
              <a:rPr lang="he-IL"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כותרת 1"/>
          <p:cNvSpPr>
            <a:spLocks noGrp="1"/>
          </p:cNvSpPr>
          <p:nvPr>
            <p:ph type="ctrTitle"/>
          </p:nvPr>
        </p:nvSpPr>
        <p:spPr>
          <a:xfrm>
            <a:off x="642938" y="2357438"/>
            <a:ext cx="7772400" cy="1470025"/>
          </a:xfrm>
        </p:spPr>
        <p:txBody>
          <a:bodyPr>
            <a:noAutofit/>
          </a:bodyPr>
          <a:lstStyle/>
          <a:p>
            <a:r>
              <a:rPr lang="he-IL" sz="5400" b="1" dirty="0" smtClean="0"/>
              <a:t>הרב קוק והמתח הדתי-לאומי:</a:t>
            </a:r>
            <a:br>
              <a:rPr lang="he-IL" sz="5400" b="1" dirty="0" smtClean="0"/>
            </a:br>
            <a:r>
              <a:rPr lang="he-IL" sz="5400" b="1" dirty="0" smtClean="0"/>
              <a:t>טריטוריה, סמלים וריבונות</a:t>
            </a:r>
          </a:p>
        </p:txBody>
      </p:sp>
      <p:sp>
        <p:nvSpPr>
          <p:cNvPr id="2051" name="כותרת משנה 2"/>
          <p:cNvSpPr>
            <a:spLocks noGrp="1"/>
          </p:cNvSpPr>
          <p:nvPr>
            <p:ph type="subTitle" idx="1"/>
          </p:nvPr>
        </p:nvSpPr>
        <p:spPr>
          <a:xfrm>
            <a:off x="1357313" y="4857750"/>
            <a:ext cx="6400800" cy="1752600"/>
          </a:xfrm>
        </p:spPr>
        <p:txBody>
          <a:bodyPr/>
          <a:lstStyle/>
          <a:p>
            <a:r>
              <a:rPr lang="he-IL" sz="2400" dirty="0" err="1" smtClean="0"/>
              <a:t>פרופ' </a:t>
            </a:r>
            <a:r>
              <a:rPr lang="he-IL" sz="2400" dirty="0" smtClean="0"/>
              <a:t>יוסף שלהב</a:t>
            </a:r>
          </a:p>
          <a:p>
            <a:r>
              <a:rPr lang="he-IL" sz="2000" dirty="0" smtClean="0"/>
              <a:t>הרצאה במכללה לביטחון לאומי</a:t>
            </a:r>
          </a:p>
          <a:p>
            <a:r>
              <a:rPr lang="he-IL" sz="1800" dirty="0" smtClean="0"/>
              <a:t>4.10.2018</a:t>
            </a:r>
          </a:p>
        </p:txBody>
      </p:sp>
      <p:pic>
        <p:nvPicPr>
          <p:cNvPr id="4" name="תמונה 3" descr="הרב קוק.jpg"/>
          <p:cNvPicPr>
            <a:picLocks noChangeAspect="1"/>
          </p:cNvPicPr>
          <p:nvPr/>
        </p:nvPicPr>
        <p:blipFill>
          <a:blip r:embed="rId2" cstate="print"/>
          <a:stretch>
            <a:fillRect/>
          </a:stretch>
        </p:blipFill>
        <p:spPr>
          <a:xfrm>
            <a:off x="3714744" y="571480"/>
            <a:ext cx="1571636" cy="15716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smtClean="0"/>
              <a:t>פסיקת </a:t>
            </a:r>
            <a:r>
              <a:rPr lang="he-IL" dirty="0" err="1" smtClean="0"/>
              <a:t>הראי"ה</a:t>
            </a:r>
            <a:r>
              <a:rPr lang="he-IL" dirty="0" smtClean="0"/>
              <a:t> קוק</a:t>
            </a:r>
            <a:endParaRPr lang="he-IL" dirty="0"/>
          </a:p>
        </p:txBody>
      </p:sp>
      <p:sp>
        <p:nvSpPr>
          <p:cNvPr id="5" name="מציין מיקום תוכן 4"/>
          <p:cNvSpPr>
            <a:spLocks noGrp="1"/>
          </p:cNvSpPr>
          <p:nvPr>
            <p:ph idx="1"/>
          </p:nvPr>
        </p:nvSpPr>
        <p:spPr/>
        <p:txBody>
          <a:bodyPr>
            <a:normAutofit/>
          </a:bodyPr>
          <a:lstStyle/>
          <a:p>
            <a:r>
              <a:rPr lang="he-IL" sz="2800" dirty="0" smtClean="0">
                <a:cs typeface="+mj-cs"/>
              </a:rPr>
              <a:t>חליבה בש"ק ע"י ישראל היא איסור גמור וחילול שבת נורא, וח"ו להורות בזה צד קולא, ואין שום דרך כי אם לחלוב בשבת ע"י נכרי כמו שעשו אבותינו מעולם.</a:t>
            </a:r>
          </a:p>
          <a:p>
            <a:r>
              <a:rPr lang="he-IL" sz="2800" dirty="0" smtClean="0">
                <a:cs typeface="+mj-cs"/>
              </a:rPr>
              <a:t>אי-אפשר ליישוב יהודי שלא יימצאו בתוכו ג"כ נכרים אחדים, לפי ההכרח של איזה דברים המותרים להיעשות </a:t>
            </a:r>
            <a:r>
              <a:rPr lang="he-IL" sz="2800" dirty="0" err="1" smtClean="0">
                <a:cs typeface="+mj-cs"/>
              </a:rPr>
              <a:t>בשוי"ט</a:t>
            </a:r>
            <a:r>
              <a:rPr lang="he-IL" sz="2800" dirty="0" smtClean="0">
                <a:cs typeface="+mj-cs"/>
              </a:rPr>
              <a:t> דווקא ע"י נכרים.</a:t>
            </a:r>
          </a:p>
          <a:p>
            <a:r>
              <a:rPr lang="he-IL" sz="2800" dirty="0" smtClean="0">
                <a:cs typeface="+mj-cs"/>
              </a:rPr>
              <a:t>חוקי תוה"ק הם בודאי יותר חזקים באין ערוך מכל מנהגי בדאות </a:t>
            </a:r>
            <a:r>
              <a:rPr lang="he-IL" sz="2800" dirty="0" err="1" smtClean="0">
                <a:cs typeface="+mj-cs"/>
              </a:rPr>
              <a:t>שבדאו</a:t>
            </a:r>
            <a:r>
              <a:rPr lang="he-IL" sz="2800" dirty="0" smtClean="0">
                <a:cs typeface="+mj-cs"/>
              </a:rPr>
              <a:t> להם אנשים והם חיינו ואורך ימינו ויסוד תחייתנו על אדמת הקודש.</a:t>
            </a:r>
            <a:endParaRPr lang="he-IL" sz="2800"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he-IL" altLang="he-IL" sz="4000" smtClean="0">
                <a:cs typeface="Guttman Keren" pitchFamily="2" charset="-79"/>
              </a:rPr>
              <a:t>האם מצוה לעלות לארץ ישראל?</a:t>
            </a:r>
            <a:endParaRPr lang="en-US" altLang="he-IL" sz="4000" smtClean="0">
              <a:cs typeface="Guttman Keren" pitchFamily="2" charset="-79"/>
            </a:endParaRPr>
          </a:p>
        </p:txBody>
      </p:sp>
      <p:sp>
        <p:nvSpPr>
          <p:cNvPr id="14339" name="Rectangle 3"/>
          <p:cNvSpPr>
            <a:spLocks noGrp="1" noChangeArrowheads="1"/>
          </p:cNvSpPr>
          <p:nvPr>
            <p:ph idx="1"/>
          </p:nvPr>
        </p:nvSpPr>
        <p:spPr/>
        <p:txBody>
          <a:bodyPr/>
          <a:lstStyle/>
          <a:p>
            <a:pPr eaLnBrk="1" hangingPunct="1"/>
            <a:r>
              <a:rPr lang="he-IL" altLang="he-IL" smtClean="0"/>
              <a:t>בעיקר המצוה אינו אלא הירושה והישיבה </a:t>
            </a:r>
            <a:r>
              <a:rPr lang="he-IL" altLang="he-IL" smtClean="0">
                <a:solidFill>
                  <a:srgbClr val="FF0000"/>
                </a:solidFill>
              </a:rPr>
              <a:t>כאדם העושה בתוך שלו</a:t>
            </a:r>
            <a:r>
              <a:rPr lang="he-IL" altLang="he-IL" smtClean="0"/>
              <a:t>, לכבוש ארץ-ישראל שתהי תחת ירושתנו [...] וכבר המשילו אחרונים למצות עשה של אכילת מצה, כי עיקר המצוה היא האכילה. ולקיחת החיטים לשם מצוה, והלישה והאפי' אינם גמר מצוה. ומכל מקום בודאי מצוה גדולה היא [...] כי הקיבוץ הוא אתחלתא דגאולה</a:t>
            </a:r>
          </a:p>
          <a:p>
            <a:pPr eaLnBrk="1" hangingPunct="1">
              <a:buFont typeface="Wingdings" pitchFamily="2" charset="2"/>
              <a:buNone/>
            </a:pPr>
            <a:r>
              <a:rPr lang="he-IL" altLang="he-IL" smtClean="0"/>
              <a:t>     </a:t>
            </a:r>
            <a:r>
              <a:rPr lang="he-IL" altLang="he-IL" sz="1600" smtClean="0"/>
              <a:t>הרב ישראל יהושע טרונק (1891), הרב מקוטנא, שו"ת </a:t>
            </a:r>
            <a:r>
              <a:rPr lang="he-IL" altLang="he-IL" sz="1600" b="1" i="1" smtClean="0"/>
              <a:t>ישועות מלכו</a:t>
            </a:r>
            <a:endParaRPr lang="en-US" altLang="he-IL"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he-IL" altLang="he-IL" sz="2800" smtClean="0">
                <a:latin typeface="Times New Roman" pitchFamily="18" charset="0"/>
                <a:cs typeface="Times New Roman" pitchFamily="18" charset="0"/>
              </a:rPr>
              <a:t>נגישות הלכתית לשאלות מדיניות?</a:t>
            </a:r>
            <a:endParaRPr lang="en-US" altLang="he-IL" sz="2800" smtClean="0">
              <a:latin typeface="Times New Roman" pitchFamily="18" charset="0"/>
              <a:cs typeface="Times New Roman" pitchFamily="18" charset="0"/>
            </a:endParaRPr>
          </a:p>
        </p:txBody>
      </p:sp>
      <p:sp>
        <p:nvSpPr>
          <p:cNvPr id="11267" name="Rectangle 3"/>
          <p:cNvSpPr>
            <a:spLocks noGrp="1" noChangeArrowheads="1"/>
          </p:cNvSpPr>
          <p:nvPr>
            <p:ph idx="1"/>
          </p:nvPr>
        </p:nvSpPr>
        <p:spPr/>
        <p:txBody>
          <a:bodyPr/>
          <a:lstStyle/>
          <a:p>
            <a:pPr eaLnBrk="1" hangingPunct="1">
              <a:buFontTx/>
              <a:buNone/>
            </a:pPr>
            <a:r>
              <a:rPr lang="he-IL" altLang="he-IL" sz="2400" dirty="0" smtClean="0">
                <a:latin typeface="Times New Roman" pitchFamily="18" charset="0"/>
                <a:cs typeface="Times New Roman" pitchFamily="18" charset="0"/>
              </a:rPr>
              <a:t>     לדעתי אין ספק שקשה למצוא היתר לכך </a:t>
            </a:r>
            <a:r>
              <a:rPr lang="he-IL" altLang="he-IL" sz="2400" b="1" dirty="0" smtClean="0">
                <a:latin typeface="Times New Roman" pitchFamily="18" charset="0"/>
                <a:cs typeface="Times New Roman" pitchFamily="18" charset="0"/>
              </a:rPr>
              <a:t>שאנחנו בעצמנו ניתן כתוב וחתום </a:t>
            </a:r>
            <a:r>
              <a:rPr lang="he-IL" altLang="he-IL" sz="2400" dirty="0" smtClean="0">
                <a:latin typeface="Times New Roman" pitchFamily="18" charset="0"/>
                <a:cs typeface="Times New Roman" pitchFamily="18" charset="0"/>
              </a:rPr>
              <a:t>שאנחנו מוותרים על החלק הכי גדול מארץ ישראל שלא תהיה עוד ארץ ישראל אלא ארץ ישמעאל [...] ויתורים שכאלה אפשר לבוא בין כל העמים והארצות, אבל לא בנוגע להקשר הנצחי שיש בין ישראל לארצו, שהיא לא רק ארצו הלאומית אלא גם כן </a:t>
            </a:r>
            <a:r>
              <a:rPr lang="he-IL" altLang="he-IL" sz="2400" b="1" dirty="0" smtClean="0">
                <a:latin typeface="Times New Roman" pitchFamily="18" charset="0"/>
                <a:cs typeface="Times New Roman" pitchFamily="18" charset="0"/>
              </a:rPr>
              <a:t>ארץ הקדושה </a:t>
            </a:r>
            <a:r>
              <a:rPr lang="he-IL" altLang="he-IL" sz="2400" dirty="0" smtClean="0">
                <a:latin typeface="Times New Roman" pitchFamily="18" charset="0"/>
                <a:cs typeface="Times New Roman" pitchFamily="18" charset="0"/>
              </a:rPr>
              <a:t>[...] וכשם שאם יאנסו אותנו לכפור בקדושת התורה הננו </a:t>
            </a:r>
            <a:r>
              <a:rPr lang="he-IL" altLang="he-IL" sz="2400" b="1" dirty="0" smtClean="0">
                <a:latin typeface="Times New Roman" pitchFamily="18" charset="0"/>
                <a:cs typeface="Times New Roman" pitchFamily="18" charset="0"/>
              </a:rPr>
              <a:t>מחויבים</a:t>
            </a:r>
            <a:r>
              <a:rPr lang="he-IL" altLang="he-IL" sz="2400" dirty="0" smtClean="0">
                <a:latin typeface="Times New Roman" pitchFamily="18" charset="0"/>
                <a:cs typeface="Times New Roman" pitchFamily="18" charset="0"/>
              </a:rPr>
              <a:t> למסור את נפשותינו [....] ככה ועאכו"כ שאסור לנו </a:t>
            </a:r>
            <a:r>
              <a:rPr lang="he-IL" altLang="he-IL" sz="2400" b="1" dirty="0" smtClean="0">
                <a:latin typeface="Times New Roman" pitchFamily="18" charset="0"/>
                <a:cs typeface="Times New Roman" pitchFamily="18" charset="0"/>
              </a:rPr>
              <a:t>לכפור בקדושת הארץ</a:t>
            </a:r>
            <a:r>
              <a:rPr lang="he-IL" altLang="he-IL" sz="2400" dirty="0" smtClean="0">
                <a:latin typeface="Times New Roman" pitchFamily="18" charset="0"/>
                <a:cs typeface="Times New Roman" pitchFamily="18" charset="0"/>
              </a:rPr>
              <a:t>, והחתימה על ויתור זה תהיה כפירה בקדושת הארץ, </a:t>
            </a:r>
            <a:r>
              <a:rPr lang="he-IL" altLang="he-IL" sz="2400" b="1" dirty="0" smtClean="0">
                <a:latin typeface="Times New Roman" pitchFamily="18" charset="0"/>
                <a:cs typeface="Times New Roman" pitchFamily="18" charset="0"/>
              </a:rPr>
              <a:t>כי דבר קדוש לא ניתן למקח וממכר.</a:t>
            </a:r>
          </a:p>
          <a:p>
            <a:pPr eaLnBrk="1" hangingPunct="1">
              <a:buFontTx/>
              <a:buNone/>
            </a:pPr>
            <a:endParaRPr lang="he-IL" altLang="he-IL" sz="2400" b="1" dirty="0" smtClean="0">
              <a:latin typeface="Times New Roman" pitchFamily="18" charset="0"/>
              <a:cs typeface="Times New Roman" pitchFamily="18" charset="0"/>
            </a:endParaRPr>
          </a:p>
          <a:p>
            <a:pPr eaLnBrk="1" hangingPunct="1">
              <a:buFontTx/>
              <a:buNone/>
            </a:pPr>
            <a:r>
              <a:rPr lang="he-IL" altLang="he-IL" sz="2400" b="1" dirty="0" smtClean="0">
                <a:latin typeface="Times New Roman" pitchFamily="18" charset="0"/>
                <a:cs typeface="Times New Roman" pitchFamily="18" charset="0"/>
              </a:rPr>
              <a:t>                          </a:t>
            </a:r>
            <a:r>
              <a:rPr lang="he-IL" altLang="he-IL" sz="1600" b="1" dirty="0" smtClean="0">
                <a:latin typeface="Times New Roman" pitchFamily="18" charset="0"/>
                <a:cs typeface="Times New Roman" pitchFamily="18" charset="0"/>
              </a:rPr>
              <a:t>הרב משה אביגדור עמיאל (1882 –</a:t>
            </a:r>
            <a:r>
              <a:rPr lang="he-IL" altLang="he-IL" sz="1600" b="1" dirty="0" err="1" smtClean="0">
                <a:latin typeface="Times New Roman" pitchFamily="18" charset="0"/>
                <a:cs typeface="Times New Roman" pitchFamily="18" charset="0"/>
              </a:rPr>
              <a:t> 19</a:t>
            </a:r>
            <a:r>
              <a:rPr lang="he-IL" altLang="he-IL" sz="1600" b="1" dirty="0" smtClean="0">
                <a:latin typeface="Times New Roman" pitchFamily="18" charset="0"/>
                <a:cs typeface="Times New Roman" pitchFamily="18" charset="0"/>
              </a:rPr>
              <a:t>45), י"ג מנחם-אב תרצ"ז </a:t>
            </a:r>
            <a:endParaRPr lang="en-US" altLang="he-IL"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71500" y="357188"/>
            <a:ext cx="8229600" cy="1143000"/>
          </a:xfrm>
        </p:spPr>
        <p:txBody>
          <a:bodyPr/>
          <a:lstStyle/>
          <a:p>
            <a:pPr eaLnBrk="1" hangingPunct="1"/>
            <a:r>
              <a:rPr lang="he-IL" altLang="he-IL" sz="2800" smtClean="0">
                <a:latin typeface="Times New Roman" pitchFamily="18" charset="0"/>
                <a:cs typeface="Times New Roman" pitchFamily="18" charset="0"/>
              </a:rPr>
              <a:t>נגישות הלכתית לשאלות מדיניות?</a:t>
            </a:r>
            <a:endParaRPr lang="en-US" altLang="he-IL" sz="2800" smtClean="0">
              <a:latin typeface="Times New Roman" pitchFamily="18" charset="0"/>
              <a:cs typeface="Times New Roman" pitchFamily="18" charset="0"/>
            </a:endParaRPr>
          </a:p>
        </p:txBody>
      </p:sp>
      <p:sp>
        <p:nvSpPr>
          <p:cNvPr id="12291" name="Rectangle 3"/>
          <p:cNvSpPr>
            <a:spLocks noGrp="1" noChangeArrowheads="1"/>
          </p:cNvSpPr>
          <p:nvPr>
            <p:ph idx="1"/>
          </p:nvPr>
        </p:nvSpPr>
        <p:spPr/>
        <p:txBody>
          <a:bodyPr/>
          <a:lstStyle/>
          <a:p>
            <a:pPr eaLnBrk="1" hangingPunct="1">
              <a:buFontTx/>
              <a:buNone/>
            </a:pPr>
            <a:r>
              <a:rPr lang="he-IL" altLang="he-IL" dirty="0" smtClean="0"/>
              <a:t>   </a:t>
            </a:r>
            <a:r>
              <a:rPr lang="he-IL" altLang="he-IL" sz="2400" dirty="0" smtClean="0">
                <a:latin typeface="Times New Roman" pitchFamily="18" charset="0"/>
                <a:cs typeface="Times New Roman" pitchFamily="18" charset="0"/>
              </a:rPr>
              <a:t>על דבר השאלה העומדת על הפרק בקשר עם הדו"ח של הועדה המלכותית, אם שרי לוותר על חלק מארץ ישראל, הנה הדבר פשוט וברור ד</a:t>
            </a:r>
            <a:r>
              <a:rPr lang="he-IL" altLang="he-IL" sz="2400" b="1" dirty="0" smtClean="0">
                <a:latin typeface="Times New Roman" pitchFamily="18" charset="0"/>
                <a:cs typeface="Times New Roman" pitchFamily="18" charset="0"/>
              </a:rPr>
              <a:t>חלילה לישראל לוותר</a:t>
            </a:r>
            <a:r>
              <a:rPr lang="he-IL" altLang="he-IL" sz="2400" dirty="0" smtClean="0">
                <a:latin typeface="Times New Roman" pitchFamily="18" charset="0"/>
                <a:cs typeface="Times New Roman" pitchFamily="18" charset="0"/>
              </a:rPr>
              <a:t>, </a:t>
            </a:r>
            <a:r>
              <a:rPr lang="he-IL" altLang="he-IL" sz="2400" dirty="0" err="1" smtClean="0">
                <a:latin typeface="Times New Roman" pitchFamily="18" charset="0"/>
                <a:cs typeface="Times New Roman" pitchFamily="18" charset="0"/>
              </a:rPr>
              <a:t>דכל</a:t>
            </a:r>
            <a:r>
              <a:rPr lang="he-IL" altLang="he-IL" sz="2400" dirty="0" smtClean="0">
                <a:latin typeface="Times New Roman" pitchFamily="18" charset="0"/>
                <a:cs typeface="Times New Roman" pitchFamily="18" charset="0"/>
              </a:rPr>
              <a:t> ויתור על מה שהוא קדוש  בקדושת ארץ ישראל חלק גדול או חלק קטן הוא מבחינת לא הודה בארצו ואין שום הבדל בין אם הודה בכל הארץ ללא הודה בחלק מן הארץ. [...] כשם שהאומר כל התורה מן השמים חוץ מאות אחת הרי הוא כופר בעיקר, כן </a:t>
            </a:r>
            <a:r>
              <a:rPr lang="he-IL" altLang="he-IL" sz="2400" b="1" dirty="0" smtClean="0">
                <a:latin typeface="Times New Roman" pitchFamily="18" charset="0"/>
                <a:cs typeface="Times New Roman" pitchFamily="18" charset="0"/>
              </a:rPr>
              <a:t>האומר כל ארץ-ישראל לישראל חוץ משעל אחד הרי הוא מנוטל קדושת הארץ ואת נפש ישראל הוא קובע.</a:t>
            </a:r>
          </a:p>
          <a:p>
            <a:pPr eaLnBrk="1" hangingPunct="1">
              <a:buFontTx/>
              <a:buNone/>
            </a:pPr>
            <a:endParaRPr lang="he-IL" altLang="he-IL" sz="2400" dirty="0" smtClean="0">
              <a:latin typeface="Times New Roman" pitchFamily="18" charset="0"/>
              <a:cs typeface="Times New Roman" pitchFamily="18" charset="0"/>
            </a:endParaRPr>
          </a:p>
          <a:p>
            <a:pPr eaLnBrk="1" hangingPunct="1">
              <a:buFontTx/>
              <a:buNone/>
            </a:pPr>
            <a:r>
              <a:rPr lang="he-IL" altLang="he-IL" sz="2400" dirty="0" smtClean="0">
                <a:latin typeface="Times New Roman" pitchFamily="18" charset="0"/>
                <a:cs typeface="Times New Roman" pitchFamily="18" charset="0"/>
              </a:rPr>
              <a:t>                                     </a:t>
            </a:r>
            <a:r>
              <a:rPr lang="he-IL" altLang="he-IL" sz="1800" dirty="0" smtClean="0">
                <a:latin typeface="Times New Roman" pitchFamily="18" charset="0"/>
                <a:cs typeface="Times New Roman" pitchFamily="18" charset="0"/>
              </a:rPr>
              <a:t>הרב יעקב משה </a:t>
            </a:r>
            <a:r>
              <a:rPr lang="he-IL" altLang="he-IL" sz="1800" dirty="0" err="1" smtClean="0">
                <a:latin typeface="Times New Roman" pitchFamily="18" charset="0"/>
                <a:cs typeface="Times New Roman" pitchFamily="18" charset="0"/>
              </a:rPr>
              <a:t>חרל"פ</a:t>
            </a:r>
            <a:r>
              <a:rPr lang="he-IL" altLang="he-IL" sz="1800" dirty="0" smtClean="0">
                <a:latin typeface="Times New Roman" pitchFamily="18" charset="0"/>
                <a:cs typeface="Times New Roman" pitchFamily="18" charset="0"/>
              </a:rPr>
              <a:t> (1882 –</a:t>
            </a:r>
            <a:r>
              <a:rPr lang="he-IL" altLang="he-IL" sz="1800" dirty="0" err="1" smtClean="0">
                <a:latin typeface="Times New Roman" pitchFamily="18" charset="0"/>
                <a:cs typeface="Times New Roman" pitchFamily="18" charset="0"/>
              </a:rPr>
              <a:t> 19</a:t>
            </a:r>
            <a:r>
              <a:rPr lang="he-IL" altLang="he-IL" sz="1800" dirty="0" smtClean="0">
                <a:latin typeface="Times New Roman" pitchFamily="18" charset="0"/>
                <a:cs typeface="Times New Roman" pitchFamily="18" charset="0"/>
              </a:rPr>
              <a:t>51), י"ג מנחם-אב תרצ"ז </a:t>
            </a:r>
            <a:endParaRPr lang="en-US" altLang="he-IL"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כותרת 1"/>
          <p:cNvSpPr>
            <a:spLocks noGrp="1"/>
          </p:cNvSpPr>
          <p:nvPr>
            <p:ph type="title"/>
          </p:nvPr>
        </p:nvSpPr>
        <p:spPr/>
        <p:txBody>
          <a:bodyPr/>
          <a:lstStyle/>
          <a:p>
            <a:r>
              <a:rPr lang="he-IL" altLang="he-IL" smtClean="0"/>
              <a:t>זהות לאומית וריבונות</a:t>
            </a:r>
          </a:p>
        </p:txBody>
      </p:sp>
      <p:sp>
        <p:nvSpPr>
          <p:cNvPr id="3" name="מציין מיקום תוכן 2"/>
          <p:cNvSpPr>
            <a:spLocks noGrp="1"/>
          </p:cNvSpPr>
          <p:nvPr>
            <p:ph idx="1"/>
          </p:nvPr>
        </p:nvSpPr>
        <p:spPr/>
        <p:txBody>
          <a:bodyPr>
            <a:normAutofit fontScale="92500"/>
          </a:bodyPr>
          <a:lstStyle/>
          <a:p>
            <a:r>
              <a:rPr lang="he-IL" altLang="he-IL" sz="2800" smtClean="0"/>
              <a:t>מרכיבי הזהות הלאומית קיימים בתודעה ובחוויה האנושית – "מציאות מדומיינת";</a:t>
            </a:r>
          </a:p>
          <a:p>
            <a:r>
              <a:rPr lang="he-IL" altLang="he-IL" sz="2800" smtClean="0"/>
              <a:t>כדי לחזק את המציאות המדומיינת, בני אדם מעצבים את המציאות האובייקטיבית על פי עקרונותיה ואמונותיה;</a:t>
            </a:r>
          </a:p>
          <a:p>
            <a:r>
              <a:rPr lang="he-IL" altLang="he-IL" sz="2800" smtClean="0"/>
              <a:t>הטריטוריאליות היא "הגוף הגיאוגרפי" של האומה שהוא חלק מזהותה;</a:t>
            </a:r>
          </a:p>
          <a:p>
            <a:r>
              <a:rPr lang="he-IL" altLang="he-IL" sz="2800" smtClean="0"/>
              <a:t>המדינה המודרנית מכוננת את "הגוף" הזה ע"י מפקד אוכלוסין ומיפוי;</a:t>
            </a:r>
          </a:p>
          <a:p>
            <a:r>
              <a:rPr lang="he-IL" altLang="he-IL" sz="2800" smtClean="0"/>
              <a:t>בכך המדינה עושה את המושג המופשט 'אומה' לדבר מוחשי.</a:t>
            </a:r>
          </a:p>
          <a:p>
            <a:pPr>
              <a:buFontTx/>
              <a:buNone/>
            </a:pPr>
            <a:r>
              <a:rPr lang="he-IL" altLang="he-IL" sz="2800" smtClean="0"/>
              <a:t>                                                   </a:t>
            </a:r>
            <a:r>
              <a:rPr lang="he-IL" altLang="he-IL" sz="1800" smtClean="0"/>
              <a:t>אנתוני סמית</a:t>
            </a:r>
            <a:endParaRPr lang="he-IL" altLang="he-IL"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he-IL" sz="4000" smtClean="0"/>
              <a:t>המשמעות המרחבית של תרבות</a:t>
            </a:r>
            <a:endParaRPr lang="en-US" sz="4000" smtClean="0"/>
          </a:p>
        </p:txBody>
      </p:sp>
      <p:sp>
        <p:nvSpPr>
          <p:cNvPr id="92163" name="Rectangle 3"/>
          <p:cNvSpPr>
            <a:spLocks noGrp="1" noChangeArrowheads="1"/>
          </p:cNvSpPr>
          <p:nvPr>
            <p:ph idx="1"/>
          </p:nvPr>
        </p:nvSpPr>
        <p:spPr/>
        <p:txBody>
          <a:bodyPr/>
          <a:lstStyle/>
          <a:p>
            <a:pPr eaLnBrk="1" hangingPunct="1"/>
            <a:r>
              <a:rPr lang="he-IL" smtClean="0"/>
              <a:t>בני אדם מעצבים זהות שאתרים, מקומות ונופים הם חלק ממרכיביה;</a:t>
            </a:r>
          </a:p>
          <a:p>
            <a:pPr eaLnBrk="1" hangingPunct="1"/>
            <a:r>
              <a:rPr lang="he-IL" smtClean="0"/>
              <a:t>עיצוב זה מושתת על תהליכים שיש בהם יסודות אינדוקטרינריים של מרכיבים איקונוגרפיים;</a:t>
            </a:r>
          </a:p>
          <a:p>
            <a:pPr eaLnBrk="1" hangingPunct="1"/>
            <a:r>
              <a:rPr lang="he-IL" smtClean="0"/>
              <a:t>כדי לְתַקֵּף זהות טריטוריאלית ולזכות בהכרה מצד גורמים חיצוניים, בני אדם מציגים את נוכחותם ע"י השפעה על הנוף ברוח תרבותם.</a:t>
            </a:r>
          </a:p>
          <a:p>
            <a:pPr eaLnBrk="1" hangingPunct="1">
              <a:buFontTx/>
              <a:buNone/>
            </a:pPr>
            <a:r>
              <a:rPr lang="he-IL" smtClean="0"/>
              <a:t>                                  </a:t>
            </a:r>
            <a:r>
              <a:rPr lang="en-US" sz="2400" smtClean="0"/>
              <a:t>Paul Claval</a:t>
            </a:r>
            <a:r>
              <a:rPr lang="he-IL" sz="2400" smtClean="0"/>
              <a:t>      </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63">
                                            <p:txEl>
                                              <p:pRg st="2" end="2"/>
                                            </p:txEl>
                                          </p:spTgt>
                                        </p:tgtEl>
                                        <p:attrNameLst>
                                          <p:attrName>style.visibility</p:attrName>
                                        </p:attrNameLst>
                                      </p:cBhvr>
                                      <p:to>
                                        <p:strVal val="visible"/>
                                      </p:to>
                                    </p:set>
                                    <p:anim calcmode="lin" valueType="num">
                                      <p:cBhvr additive="base">
                                        <p:cTn id="19" dur="5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 calcmode="lin" valueType="num">
                                      <p:cBhvr additive="base">
                                        <p:cTn id="25" dur="500" fill="hold"/>
                                        <p:tgtEl>
                                          <p:spTgt spid="921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he-IL" sz="4000" smtClean="0"/>
              <a:t>סמלי מקום  </a:t>
            </a:r>
            <a:r>
              <a:rPr lang="en-US" sz="4000" smtClean="0"/>
              <a:t>Iconography</a:t>
            </a:r>
          </a:p>
        </p:txBody>
      </p:sp>
      <p:sp>
        <p:nvSpPr>
          <p:cNvPr id="94211" name="Rectangle 3"/>
          <p:cNvSpPr>
            <a:spLocks noGrp="1" noChangeArrowheads="1"/>
          </p:cNvSpPr>
          <p:nvPr>
            <p:ph idx="1"/>
          </p:nvPr>
        </p:nvSpPr>
        <p:spPr/>
        <p:txBody>
          <a:bodyPr/>
          <a:lstStyle/>
          <a:p>
            <a:pPr eaLnBrk="1" hangingPunct="1"/>
            <a:r>
              <a:rPr lang="he-IL" smtClean="0"/>
              <a:t>הקיום הרב-תרבותי על מרחב משותף אפשרי כאשר לכל קבוצת תרבות יש סמלים טריטוריאליים משלה;</a:t>
            </a:r>
          </a:p>
          <a:p>
            <a:pPr eaLnBrk="1" hangingPunct="1"/>
            <a:r>
              <a:rPr lang="he-IL" smtClean="0"/>
              <a:t>כאשר קבוצות תרבותיות שונות מתחילות להתחרות על אותם סמלים טריטוריאליים, הקיום המשותף נתקל בקשיים;</a:t>
            </a:r>
          </a:p>
          <a:p>
            <a:pPr eaLnBrk="1" hangingPunct="1"/>
            <a:r>
              <a:rPr lang="he-IL" smtClean="0"/>
              <a:t>מעבר מדגשים כלכליים למדדים של כוח. </a:t>
            </a:r>
          </a:p>
          <a:p>
            <a:pPr eaLnBrk="1" hangingPunct="1">
              <a:buFontTx/>
              <a:buNone/>
            </a:pPr>
            <a:r>
              <a:rPr lang="he-IL" smtClean="0"/>
              <a:t>                                               </a:t>
            </a:r>
            <a:r>
              <a:rPr lang="en-US" sz="2400" smtClean="0"/>
              <a:t>Paul Claval</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1">
                                            <p:txEl>
                                              <p:pRg st="1" end="1"/>
                                            </p:txEl>
                                          </p:spTgt>
                                        </p:tgtEl>
                                        <p:attrNameLst>
                                          <p:attrName>style.visibility</p:attrName>
                                        </p:attrNameLst>
                                      </p:cBhvr>
                                      <p:to>
                                        <p:strVal val="visible"/>
                                      </p:to>
                                    </p:set>
                                    <p:anim calcmode="lin" valueType="num">
                                      <p:cBhvr additive="base">
                                        <p:cTn id="13" dur="500" fill="hold"/>
                                        <p:tgtEl>
                                          <p:spTgt spid="942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1">
                                            <p:txEl>
                                              <p:pRg st="2" end="2"/>
                                            </p:txEl>
                                          </p:spTgt>
                                        </p:tgtEl>
                                        <p:attrNameLst>
                                          <p:attrName>style.visibility</p:attrName>
                                        </p:attrNameLst>
                                      </p:cBhvr>
                                      <p:to>
                                        <p:strVal val="visible"/>
                                      </p:to>
                                    </p:set>
                                    <p:anim calcmode="lin" valueType="num">
                                      <p:cBhvr additive="base">
                                        <p:cTn id="19"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4211">
                                            <p:txEl>
                                              <p:pRg st="3" end="3"/>
                                            </p:txEl>
                                          </p:spTgt>
                                        </p:tgtEl>
                                        <p:attrNameLst>
                                          <p:attrName>style.visibility</p:attrName>
                                        </p:attrNameLst>
                                      </p:cBhvr>
                                      <p:to>
                                        <p:strVal val="visible"/>
                                      </p:to>
                                    </p:set>
                                    <p:anim calcmode="lin" valueType="num">
                                      <p:cBhvr additive="base">
                                        <p:cTn id="25" dur="500" fill="hold"/>
                                        <p:tgtEl>
                                          <p:spTgt spid="942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מדינת היהודים2"/>
          <p:cNvPicPr>
            <a:picLocks noChangeAspect="1" noChangeArrowheads="1"/>
          </p:cNvPicPr>
          <p:nvPr/>
        </p:nvPicPr>
        <p:blipFill>
          <a:blip r:embed="rId2" cstate="print"/>
          <a:srcRect/>
          <a:stretch>
            <a:fillRect/>
          </a:stretch>
        </p:blipFill>
        <p:spPr bwMode="auto">
          <a:xfrm>
            <a:off x="4356100" y="381000"/>
            <a:ext cx="4176713" cy="3263900"/>
          </a:xfrm>
          <a:prstGeom prst="rect">
            <a:avLst/>
          </a:prstGeom>
          <a:noFill/>
          <a:ln w="9525">
            <a:noFill/>
            <a:miter lim="800000"/>
            <a:headEnd/>
            <a:tailEnd/>
          </a:ln>
        </p:spPr>
      </p:pic>
      <p:pic>
        <p:nvPicPr>
          <p:cNvPr id="5125" name="Picture 5" descr="מדינת היהודים1"/>
          <p:cNvPicPr>
            <a:picLocks noChangeAspect="1" noChangeArrowheads="1"/>
          </p:cNvPicPr>
          <p:nvPr/>
        </p:nvPicPr>
        <p:blipFill>
          <a:blip r:embed="rId3" cstate="print"/>
          <a:srcRect/>
          <a:stretch>
            <a:fillRect/>
          </a:stretch>
        </p:blipFill>
        <p:spPr bwMode="auto">
          <a:xfrm>
            <a:off x="4356100" y="3573463"/>
            <a:ext cx="4103688" cy="2976562"/>
          </a:xfrm>
          <a:prstGeom prst="rect">
            <a:avLst/>
          </a:prstGeom>
          <a:noFill/>
          <a:ln w="9525">
            <a:noFill/>
            <a:miter lim="800000"/>
            <a:headEnd/>
            <a:tailEnd/>
          </a:ln>
        </p:spPr>
      </p:pic>
      <p:pic>
        <p:nvPicPr>
          <p:cNvPr id="5126" name="Picture 6" descr="כל הארץ"/>
          <p:cNvPicPr>
            <a:picLocks noChangeAspect="1" noChangeArrowheads="1"/>
          </p:cNvPicPr>
          <p:nvPr/>
        </p:nvPicPr>
        <p:blipFill>
          <a:blip r:embed="rId4" cstate="print"/>
          <a:srcRect/>
          <a:stretch>
            <a:fillRect/>
          </a:stretch>
        </p:blipFill>
        <p:spPr bwMode="auto">
          <a:xfrm>
            <a:off x="179388" y="260350"/>
            <a:ext cx="4176712" cy="64087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ppt_x"/>
                                          </p:val>
                                        </p:tav>
                                        <p:tav tm="100000">
                                          <p:val>
                                            <p:strVal val="#ppt_x"/>
                                          </p:val>
                                        </p:tav>
                                      </p:tavLst>
                                    </p:anim>
                                    <p:anim calcmode="lin" valueType="num">
                                      <p:cBhvr additive="base">
                                        <p:cTn id="8"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ppt_x"/>
                                          </p:val>
                                        </p:tav>
                                        <p:tav tm="100000">
                                          <p:val>
                                            <p:strVal val="#ppt_x"/>
                                          </p:val>
                                        </p:tav>
                                      </p:tavLst>
                                    </p:anim>
                                    <p:anim calcmode="lin" valueType="num">
                                      <p:cBhvr additive="base">
                                        <p:cTn id="14"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additive="base">
                                        <p:cTn id="19" dur="500" fill="hold"/>
                                        <p:tgtEl>
                                          <p:spTgt spid="5126"/>
                                        </p:tgtEl>
                                        <p:attrNameLst>
                                          <p:attrName>ppt_x</p:attrName>
                                        </p:attrNameLst>
                                      </p:cBhvr>
                                      <p:tavLst>
                                        <p:tav tm="0">
                                          <p:val>
                                            <p:strVal val="#ppt_x"/>
                                          </p:val>
                                        </p:tav>
                                        <p:tav tm="100000">
                                          <p:val>
                                            <p:strVal val="#ppt_x"/>
                                          </p:val>
                                        </p:tav>
                                      </p:tavLst>
                                    </p:anim>
                                    <p:anim calcmode="lin" valueType="num">
                                      <p:cBhvr additive="base">
                                        <p:cTn id="20"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כבוש השממה"/>
          <p:cNvPicPr>
            <a:picLocks noChangeAspect="1" noChangeArrowheads="1"/>
          </p:cNvPicPr>
          <p:nvPr/>
        </p:nvPicPr>
        <p:blipFill>
          <a:blip r:embed="rId2" cstate="print"/>
          <a:srcRect/>
          <a:stretch>
            <a:fillRect/>
          </a:stretch>
        </p:blipFill>
        <p:spPr bwMode="auto">
          <a:xfrm>
            <a:off x="468313" y="620713"/>
            <a:ext cx="8135937" cy="550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85813" y="1928813"/>
            <a:ext cx="7772400" cy="1470025"/>
          </a:xfrm>
        </p:spPr>
        <p:txBody>
          <a:bodyPr>
            <a:normAutofit fontScale="90000"/>
          </a:bodyPr>
          <a:lstStyle/>
          <a:p>
            <a:pPr eaLnBrk="1" hangingPunct="1"/>
            <a:r>
              <a:rPr lang="en-US" altLang="he-IL" sz="3200" b="1" smtClean="0"/>
              <a:t>A national iconography usually stops at a</a:t>
            </a:r>
            <a:r>
              <a:rPr lang="en-US" altLang="he-IL" sz="3200" smtClean="0"/>
              <a:t> </a:t>
            </a:r>
            <a:r>
              <a:rPr lang="en-US" altLang="he-IL" sz="3200" b="1" smtClean="0"/>
              <a:t>boundary; the frontier line is in grave danger when such is not the case.</a:t>
            </a:r>
          </a:p>
        </p:txBody>
      </p:sp>
      <p:sp>
        <p:nvSpPr>
          <p:cNvPr id="10243" name="Rectangle 3"/>
          <p:cNvSpPr>
            <a:spLocks noGrp="1" noChangeArrowheads="1"/>
          </p:cNvSpPr>
          <p:nvPr>
            <p:ph type="subTitle" idx="1"/>
          </p:nvPr>
        </p:nvSpPr>
        <p:spPr/>
        <p:txBody>
          <a:bodyPr/>
          <a:lstStyle/>
          <a:p>
            <a:pPr eaLnBrk="1" hangingPunct="1"/>
            <a:r>
              <a:rPr lang="en-US" altLang="he-IL" sz="2000" smtClean="0"/>
              <a:t>(Jean Gottmann, 1952)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he-IL" dirty="0" smtClean="0"/>
              <a:t>הַמִּלְכּוּד</a:t>
            </a:r>
            <a:endParaRPr lang="en-US" dirty="0"/>
          </a:p>
        </p:txBody>
      </p:sp>
      <p:sp>
        <p:nvSpPr>
          <p:cNvPr id="19459" name="Rectangle 3"/>
          <p:cNvSpPr>
            <a:spLocks noGrp="1" noChangeArrowheads="1"/>
          </p:cNvSpPr>
          <p:nvPr>
            <p:ph type="body" idx="1"/>
          </p:nvPr>
        </p:nvSpPr>
        <p:spPr/>
        <p:txBody>
          <a:bodyPr/>
          <a:lstStyle/>
          <a:p>
            <a:pPr>
              <a:buFontTx/>
              <a:buNone/>
            </a:pPr>
            <a:r>
              <a:rPr lang="he-IL" sz="2000" dirty="0"/>
              <a:t>     </a:t>
            </a:r>
            <a:r>
              <a:rPr lang="he-IL" sz="2200" dirty="0"/>
              <a:t>הציונות ובתה, מדינת ישראל, שהגיעה אל הכותל בדרך הכיבוש הצבאי, כהגשמה של משיחיות ארצית, לעולם כבר לא תוכל להפקיר את הכותל ולנטוש את חלקי ארץ-ישראל הכבושים, מבלי להתכחש לעצם תפיסתה ההיסטוריוסופית את היהדות. </a:t>
            </a:r>
            <a:r>
              <a:rPr lang="he-IL" sz="2200" b="1" dirty="0">
                <a:solidFill>
                  <a:srgbClr val="FF0000"/>
                </a:solidFill>
              </a:rPr>
              <a:t>הציונות המגשימה נלכדה ברשת הישגיה</a:t>
            </a:r>
            <a:r>
              <a:rPr lang="he-IL" sz="2200" dirty="0"/>
              <a:t>. </a:t>
            </a:r>
            <a:r>
              <a:rPr lang="he-IL" sz="2200" b="1" dirty="0">
                <a:solidFill>
                  <a:schemeClr val="tx2"/>
                </a:solidFill>
              </a:rPr>
              <a:t>לנטוש אותם, פירוש הדבר להודות בכישלונה כדוברה ומוציאה-לפועל של רציפותה ההיסטורית של היהדות</a:t>
            </a:r>
            <a:r>
              <a:rPr lang="he-IL" sz="2200" dirty="0"/>
              <a:t>. המשיח החילוני אינו יכול לסגת; הוא יכול רק למות. בזה הוא משלם את המחיר בעד </a:t>
            </a:r>
            <a:r>
              <a:rPr lang="he-IL" sz="2200" dirty="0" err="1"/>
              <a:t>נסיונו</a:t>
            </a:r>
            <a:r>
              <a:rPr lang="he-IL" sz="2200" dirty="0"/>
              <a:t> הנועז למסור את גורל היהדות למעגל ההיסטוריה החילונית. [...] נסיגה מגלה את השבר </a:t>
            </a:r>
            <a:r>
              <a:rPr lang="he-IL" sz="2200" dirty="0" err="1"/>
              <a:t>בקונטינואום</a:t>
            </a:r>
            <a:r>
              <a:rPr lang="he-IL" sz="2200" dirty="0"/>
              <a:t> ההיסטורי, שהוא והוא בלבד האמת. כל השאר </a:t>
            </a:r>
            <a:r>
              <a:rPr lang="he-IL" sz="2200" dirty="0" err="1"/>
              <a:t>היתה</a:t>
            </a:r>
            <a:r>
              <a:rPr lang="he-IL" sz="2200" dirty="0"/>
              <a:t> אשליה. </a:t>
            </a:r>
          </a:p>
          <a:p>
            <a:pPr>
              <a:buFontTx/>
              <a:buNone/>
            </a:pPr>
            <a:r>
              <a:rPr lang="he-IL" dirty="0"/>
              <a:t>                </a:t>
            </a:r>
            <a:r>
              <a:rPr lang="he-IL" sz="1800" dirty="0"/>
              <a:t>ברוך </a:t>
            </a:r>
            <a:r>
              <a:rPr lang="he-IL" sz="1800" dirty="0" err="1"/>
              <a:t>קורצווייל</a:t>
            </a:r>
            <a:r>
              <a:rPr lang="he-IL" sz="1800" dirty="0"/>
              <a:t>, "תצפית מחוץ לתחום על מצבנו", תש"ל</a:t>
            </a:r>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a:bodyPr>
          <a:lstStyle/>
          <a:p>
            <a:r>
              <a:rPr lang="he-IL" sz="3600" dirty="0" smtClean="0"/>
              <a:t>רבי יהודה הלוי (</a:t>
            </a:r>
            <a:r>
              <a:rPr lang="he-IL" sz="3600" dirty="0" err="1" smtClean="0"/>
              <a:t>ריה"ל</a:t>
            </a:r>
            <a:r>
              <a:rPr lang="he-IL" sz="3600" dirty="0" smtClean="0"/>
              <a:t>) 1075 - 1141</a:t>
            </a:r>
            <a:endParaRPr lang="he-IL" sz="3600" dirty="0"/>
          </a:p>
        </p:txBody>
      </p:sp>
      <p:sp>
        <p:nvSpPr>
          <p:cNvPr id="5" name="מציין מיקום תוכן 4"/>
          <p:cNvSpPr>
            <a:spLocks noGrp="1"/>
          </p:cNvSpPr>
          <p:nvPr>
            <p:ph idx="1"/>
          </p:nvPr>
        </p:nvSpPr>
        <p:spPr/>
        <p:txBody>
          <a:bodyPr/>
          <a:lstStyle/>
          <a:p>
            <a:endParaRPr lang="he-IL" dirty="0" smtClean="0"/>
          </a:p>
          <a:p>
            <a:r>
              <a:rPr lang="he-IL" dirty="0" smtClean="0"/>
              <a:t>וארץ כנען מיוחדת לאלוהי ישראל, והמעשים לא ישלמו כי אם בה, והרבה מצוות בטלות ממי שאינו דר בארץ ישראל, </a:t>
            </a:r>
            <a:r>
              <a:rPr lang="he-IL" b="1" dirty="0" smtClean="0"/>
              <a:t>והלב והנפש אינם טהורים וזכים כי אם במקום שיודעים בו שהוא מיוחד לאלוהים</a:t>
            </a:r>
            <a:r>
              <a:rPr lang="he-IL" dirty="0" smtClean="0"/>
              <a:t>.</a:t>
            </a:r>
          </a:p>
          <a:p>
            <a:pPr>
              <a:buNone/>
            </a:pPr>
            <a:r>
              <a:rPr lang="he-IL" sz="2800" dirty="0" smtClean="0"/>
              <a:t>   </a:t>
            </a:r>
          </a:p>
          <a:p>
            <a:pPr>
              <a:buNone/>
            </a:pPr>
            <a:r>
              <a:rPr lang="he-IL" sz="2800" dirty="0" smtClean="0"/>
              <a:t>"הכוזרי", מאמר חמישי.</a:t>
            </a:r>
            <a:endParaRPr lang="he-IL"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smtClean="0"/>
              <a:t>הרב קוק על ארץ-ישראל</a:t>
            </a:r>
            <a:endParaRPr lang="he-IL" dirty="0"/>
          </a:p>
        </p:txBody>
      </p:sp>
      <p:sp>
        <p:nvSpPr>
          <p:cNvPr id="5" name="מציין מיקום תוכן 4"/>
          <p:cNvSpPr>
            <a:spLocks noGrp="1"/>
          </p:cNvSpPr>
          <p:nvPr>
            <p:ph idx="1"/>
          </p:nvPr>
        </p:nvSpPr>
        <p:spPr/>
        <p:txBody>
          <a:bodyPr/>
          <a:lstStyle/>
          <a:p>
            <a:r>
              <a:rPr lang="he-IL" sz="2800" dirty="0" smtClean="0"/>
              <a:t>ארץ ישראל איננה דבר חיצוני, </a:t>
            </a:r>
            <a:r>
              <a:rPr lang="he-IL" sz="2800" dirty="0" err="1" smtClean="0"/>
              <a:t>קנין</a:t>
            </a:r>
            <a:r>
              <a:rPr lang="he-IL" sz="2800" dirty="0" smtClean="0"/>
              <a:t> חיצוני לאומה, רק בתור אמצעי של ההתאגדות הכללית והחזקת קיומה החומרי או אפילו הרוחני.</a:t>
            </a:r>
          </a:p>
          <a:p>
            <a:r>
              <a:rPr lang="he-IL" sz="2800" dirty="0" smtClean="0"/>
              <a:t>ארץ ישראל היא חטיבה עצמותית קשורה בקשר חיים עם האומה, חבוקה בסגולות פנימיות עם מציאותה. ומתוך כך אי-אפשר לעמוד על התוכן של סגולת קדושת ארץ ישראל, ולהוציא לפועל את עומק </a:t>
            </a:r>
            <a:r>
              <a:rPr lang="he-IL" sz="2800" dirty="0" err="1" smtClean="0"/>
              <a:t>חבתה</a:t>
            </a:r>
            <a:r>
              <a:rPr lang="he-IL" sz="2800" dirty="0" smtClean="0"/>
              <a:t> בשום השכלה </a:t>
            </a:r>
            <a:r>
              <a:rPr lang="he-IL" sz="2800" dirty="0" err="1" smtClean="0"/>
              <a:t>רציונלית</a:t>
            </a:r>
            <a:r>
              <a:rPr lang="he-IL" sz="2800" dirty="0" smtClean="0"/>
              <a:t> אנושית כי אם ברוח ה' אשר על האומה בכללה.</a:t>
            </a:r>
          </a:p>
          <a:p>
            <a:pPr>
              <a:buNone/>
            </a:pPr>
            <a:r>
              <a:rPr lang="he-IL" sz="2000" dirty="0" smtClean="0"/>
              <a:t>"אורות", </a:t>
            </a:r>
            <a:r>
              <a:rPr lang="he-IL" sz="2000" dirty="0" err="1" smtClean="0"/>
              <a:t>הוצ' </a:t>
            </a:r>
            <a:r>
              <a:rPr lang="he-IL" sz="2000" dirty="0" smtClean="0"/>
              <a:t>מוסד הרב קוק, תשמ"ב, </a:t>
            </a:r>
            <a:r>
              <a:rPr lang="he-IL" sz="2000" dirty="0" err="1" smtClean="0"/>
              <a:t>עמ' </a:t>
            </a:r>
            <a:r>
              <a:rPr lang="he-IL" sz="2000" dirty="0" smtClean="0"/>
              <a:t>ט'.</a:t>
            </a:r>
          </a:p>
          <a:p>
            <a:pPr>
              <a:buNone/>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he-IL" altLang="he-IL" sz="2800" smtClean="0">
                <a:latin typeface="Times New Roman" pitchFamily="18" charset="0"/>
                <a:cs typeface="Times New Roman" pitchFamily="18" charset="0"/>
              </a:rPr>
              <a:t>על הקדושה</a:t>
            </a:r>
            <a:endParaRPr lang="en-US" altLang="he-IL" sz="2800" smtClean="0">
              <a:latin typeface="Times New Roman" pitchFamily="18" charset="0"/>
              <a:cs typeface="Times New Roman" pitchFamily="18" charset="0"/>
            </a:endParaRPr>
          </a:p>
        </p:txBody>
      </p:sp>
      <p:sp>
        <p:nvSpPr>
          <p:cNvPr id="16387" name="Rectangle 3"/>
          <p:cNvSpPr>
            <a:spLocks noGrp="1" noChangeArrowheads="1"/>
          </p:cNvSpPr>
          <p:nvPr>
            <p:ph idx="1"/>
          </p:nvPr>
        </p:nvSpPr>
        <p:spPr/>
        <p:txBody>
          <a:bodyPr/>
          <a:lstStyle/>
          <a:p>
            <a:pPr eaLnBrk="1" hangingPunct="1">
              <a:buFontTx/>
              <a:buNone/>
            </a:pPr>
            <a:r>
              <a:rPr lang="he-IL" altLang="he-IL" dirty="0" smtClean="0"/>
              <a:t>   </a:t>
            </a:r>
            <a:r>
              <a:rPr lang="he-IL" altLang="he-IL" sz="2400" dirty="0" smtClean="0"/>
              <a:t>היהדות החזיקה מאז ומעולם בדעה כי הקדושה איננה עניין אובייקטיבי הטבוע במהותו של אובייקט כלשהו והיא איננה שרויה בחפץ הקדוש בלא תלות בדרך שבה מטפלים בו. </a:t>
            </a:r>
            <a:r>
              <a:rPr lang="he-IL" altLang="he-IL" sz="2400" b="1" dirty="0" smtClean="0"/>
              <a:t>אנו מתנערים מן הרעיון שישנה קדושה כשלעצמה</a:t>
            </a:r>
            <a:r>
              <a:rPr lang="he-IL" altLang="he-IL" sz="2400" dirty="0" smtClean="0"/>
              <a:t>, מתת מטפיזית מתמידה שאיננה מביאה בחשבון את יחסו של האדם אל האובייקט. גישה שכזו אל מושג הקדושה תגבול </a:t>
            </a:r>
            <a:r>
              <a:rPr lang="he-IL" altLang="he-IL" sz="2400" b="1" dirty="0" smtClean="0"/>
              <a:t>בפטישיזם</a:t>
            </a:r>
            <a:r>
              <a:rPr lang="he-IL" altLang="he-IL" sz="2400" dirty="0" smtClean="0"/>
              <a:t> ובאיסורי טאבו פרימיטיביים. </a:t>
            </a:r>
            <a:r>
              <a:rPr lang="he-IL" altLang="he-IL" sz="2400" dirty="0" smtClean="0">
                <a:solidFill>
                  <a:srgbClr val="C00000"/>
                </a:solidFill>
              </a:rPr>
              <a:t>הקדושה נולדת על ידי מעשיו של האדם ועל ידי חוויותיו</a:t>
            </a:r>
            <a:r>
              <a:rPr lang="he-IL" altLang="he-IL" sz="2400" dirty="0" smtClean="0"/>
              <a:t>, ואף נקבעת על ידם [...] </a:t>
            </a:r>
            <a:r>
              <a:rPr lang="he-IL" altLang="he-IL" sz="2400" b="1" dirty="0" smtClean="0"/>
              <a:t>זו חוויה יותר משזו תכונה תרומית</a:t>
            </a:r>
            <a:r>
              <a:rPr lang="he-IL" altLang="he-IL" sz="2400" dirty="0" smtClean="0"/>
              <a:t>. אם אין אתה חווה חפץ או מוסד כלשהו כקדושים, הרי שבזה הם מאבדים את אופיים הייחודי </a:t>
            </a:r>
            <a:r>
              <a:rPr lang="he-IL" altLang="he-IL" sz="2400" dirty="0" err="1" smtClean="0"/>
              <a:t>והנומינוזי</a:t>
            </a:r>
            <a:r>
              <a:rPr lang="he-IL" altLang="he-IL" sz="2400" dirty="0" smtClean="0"/>
              <a:t>.</a:t>
            </a:r>
          </a:p>
          <a:p>
            <a:pPr eaLnBrk="1" hangingPunct="1">
              <a:buFontTx/>
              <a:buNone/>
            </a:pPr>
            <a:r>
              <a:rPr lang="he-IL" altLang="he-IL" sz="2400" dirty="0" smtClean="0"/>
              <a:t>                                                     </a:t>
            </a:r>
            <a:r>
              <a:rPr lang="he-IL" altLang="he-IL" sz="1800" dirty="0" err="1" smtClean="0"/>
              <a:t>הרי"ד</a:t>
            </a:r>
            <a:r>
              <a:rPr lang="he-IL" altLang="he-IL" sz="1800" dirty="0" smtClean="0"/>
              <a:t> </a:t>
            </a:r>
            <a:r>
              <a:rPr lang="he-IL" altLang="he-IL" sz="1800" dirty="0" err="1" smtClean="0"/>
              <a:t>סולובייצ'יק</a:t>
            </a:r>
            <a:r>
              <a:rPr lang="he-IL" altLang="he-IL" sz="1800" dirty="0" smtClean="0"/>
              <a:t> ( 1903 –</a:t>
            </a:r>
            <a:r>
              <a:rPr lang="he-IL" altLang="he-IL" sz="1800" dirty="0" err="1" smtClean="0"/>
              <a:t> 19</a:t>
            </a:r>
            <a:r>
              <a:rPr lang="he-IL" altLang="he-IL" sz="1800" dirty="0" smtClean="0"/>
              <a:t>93)</a:t>
            </a:r>
            <a:endParaRPr lang="en-US" altLang="he-IL"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he-IL" altLang="he-IL" sz="2800" smtClean="0">
                <a:latin typeface="Times New Roman" pitchFamily="18" charset="0"/>
                <a:cs typeface="Times New Roman" pitchFamily="18" charset="0"/>
              </a:rPr>
              <a:t>על הקדושה</a:t>
            </a:r>
            <a:endParaRPr lang="en-US" altLang="he-IL" sz="2800" smtClean="0">
              <a:latin typeface="Times New Roman" pitchFamily="18" charset="0"/>
              <a:cs typeface="Times New Roman" pitchFamily="18" charset="0"/>
            </a:endParaRPr>
          </a:p>
        </p:txBody>
      </p:sp>
      <p:sp>
        <p:nvSpPr>
          <p:cNvPr id="15363" name="Rectangle 3"/>
          <p:cNvSpPr>
            <a:spLocks noGrp="1" noChangeArrowheads="1"/>
          </p:cNvSpPr>
          <p:nvPr>
            <p:ph idx="1"/>
          </p:nvPr>
        </p:nvSpPr>
        <p:spPr/>
        <p:txBody>
          <a:bodyPr>
            <a:normAutofit lnSpcReduction="10000"/>
          </a:bodyPr>
          <a:lstStyle/>
          <a:p>
            <a:pPr eaLnBrk="1" hangingPunct="1">
              <a:buFontTx/>
              <a:buNone/>
            </a:pPr>
            <a:r>
              <a:rPr lang="he-IL" altLang="he-IL" dirty="0" smtClean="0"/>
              <a:t>  </a:t>
            </a:r>
            <a:r>
              <a:rPr lang="he-IL" altLang="he-IL" sz="2800" dirty="0" smtClean="0">
                <a:latin typeface="Times New Roman" pitchFamily="18" charset="0"/>
                <a:cs typeface="Times New Roman" pitchFamily="18" charset="0"/>
              </a:rPr>
              <a:t>'קדושה' היא מציאות ממשית-ריאלית ולא פראזה רגשית-אנושית. מציאות הקדושה איננה נקבעת על ידינו; הקב"ה קבע שהננו עם קדוש, </a:t>
            </a:r>
            <a:r>
              <a:rPr lang="he-IL" altLang="he-IL" sz="2800" b="1" dirty="0" smtClean="0">
                <a:latin typeface="Times New Roman" pitchFamily="18" charset="0"/>
                <a:cs typeface="Times New Roman" pitchFamily="18" charset="0"/>
              </a:rPr>
              <a:t>מציאות עובדתית של נשמות קדושות בגופות קדושים, </a:t>
            </a:r>
            <a:r>
              <a:rPr lang="he-IL" altLang="he-IL" sz="2800" dirty="0" smtClean="0">
                <a:latin typeface="Times New Roman" pitchFamily="18" charset="0"/>
                <a:cs typeface="Times New Roman" pitchFamily="18" charset="0"/>
              </a:rPr>
              <a:t>המתפרטים מתוך נשמה כלל-ישראלית שכולה קודש. קיימת </a:t>
            </a:r>
            <a:r>
              <a:rPr lang="he-IL" altLang="he-IL" sz="2800" b="1" dirty="0" smtClean="0">
                <a:latin typeface="Times New Roman" pitchFamily="18" charset="0"/>
                <a:cs typeface="Times New Roman" pitchFamily="18" charset="0"/>
              </a:rPr>
              <a:t>מציאות של ארץ קדושה</a:t>
            </a:r>
            <a:r>
              <a:rPr lang="he-IL" altLang="he-IL" sz="2800" dirty="0" smtClean="0">
                <a:latin typeface="Times New Roman" pitchFamily="18" charset="0"/>
                <a:cs typeface="Times New Roman" pitchFamily="18" charset="0"/>
              </a:rPr>
              <a:t>, חבל-ארץ שבו בחר ה' [...] כן נקבעו הדברים: זוהי הארץ הקדושה וזהו העם הקדוש! [...] </a:t>
            </a:r>
            <a:r>
              <a:rPr lang="he-IL" altLang="he-IL" sz="2800" b="1" dirty="0" smtClean="0">
                <a:latin typeface="Times New Roman" pitchFamily="18" charset="0"/>
                <a:cs typeface="Times New Roman" pitchFamily="18" charset="0"/>
              </a:rPr>
              <a:t>כל גשמיות של ישראל הינה קדושה</a:t>
            </a:r>
            <a:r>
              <a:rPr lang="he-IL" altLang="he-IL" sz="2800" dirty="0" smtClean="0">
                <a:latin typeface="Times New Roman" pitchFamily="18" charset="0"/>
                <a:cs typeface="Times New Roman" pitchFamily="18" charset="0"/>
              </a:rPr>
              <a:t>. ברור, כל השייך לכל ישראל הוא קודש [...] </a:t>
            </a:r>
            <a:r>
              <a:rPr lang="he-IL" altLang="he-IL" sz="2800" b="1" dirty="0" smtClean="0">
                <a:latin typeface="Times New Roman" pitchFamily="18" charset="0"/>
                <a:cs typeface="Times New Roman" pitchFamily="18" charset="0"/>
              </a:rPr>
              <a:t>כל פושע בישראל הוא קדוש </a:t>
            </a:r>
            <a:r>
              <a:rPr lang="he-IL" altLang="he-IL" sz="2800" b="1" dirty="0" err="1" smtClean="0">
                <a:latin typeface="Times New Roman" pitchFamily="18" charset="0"/>
                <a:cs typeface="Times New Roman" pitchFamily="18" charset="0"/>
              </a:rPr>
              <a:t>– ו</a:t>
            </a:r>
            <a:r>
              <a:rPr lang="he-IL" altLang="he-IL" sz="2800" b="1" dirty="0" smtClean="0">
                <a:latin typeface="Times New Roman" pitchFamily="18" charset="0"/>
                <a:cs typeface="Times New Roman" pitchFamily="18" charset="0"/>
              </a:rPr>
              <a:t>בעל כורחו! </a:t>
            </a:r>
          </a:p>
          <a:p>
            <a:pPr eaLnBrk="1" hangingPunct="1">
              <a:buFontTx/>
              <a:buNone/>
            </a:pPr>
            <a:r>
              <a:rPr lang="he-IL" altLang="he-IL" sz="2800" dirty="0" smtClean="0">
                <a:latin typeface="Times New Roman" pitchFamily="18" charset="0"/>
                <a:cs typeface="Times New Roman" pitchFamily="18" charset="0"/>
              </a:rPr>
              <a:t>    </a:t>
            </a:r>
            <a:r>
              <a:rPr lang="he-IL" altLang="he-IL" sz="1800" dirty="0" err="1" smtClean="0">
                <a:latin typeface="Times New Roman" pitchFamily="18" charset="0"/>
                <a:cs typeface="Times New Roman" pitchFamily="18" charset="0"/>
              </a:rPr>
              <a:t>הרצי"ה</a:t>
            </a:r>
            <a:r>
              <a:rPr lang="he-IL" altLang="he-IL" sz="1800" dirty="0" smtClean="0">
                <a:latin typeface="Times New Roman" pitchFamily="18" charset="0"/>
                <a:cs typeface="Times New Roman" pitchFamily="18" charset="0"/>
              </a:rPr>
              <a:t> קוק (1891 –</a:t>
            </a:r>
            <a:r>
              <a:rPr lang="he-IL" altLang="he-IL" sz="1800" dirty="0" err="1" smtClean="0">
                <a:latin typeface="Times New Roman" pitchFamily="18" charset="0"/>
                <a:cs typeface="Times New Roman" pitchFamily="18" charset="0"/>
              </a:rPr>
              <a:t> 19</a:t>
            </a:r>
            <a:r>
              <a:rPr lang="he-IL" altLang="he-IL" sz="1800" dirty="0" smtClean="0">
                <a:latin typeface="Times New Roman" pitchFamily="18" charset="0"/>
                <a:cs typeface="Times New Roman" pitchFamily="18" charset="0"/>
              </a:rPr>
              <a:t>82), ביום העצמאות תשכ"ז, פורסם בתוך "הציונות הדתית והמדינה", קובץ בהוצאת ההסתדרות הציונית העולמית, המח' לחינוך ולתרבות תורניים בגולה, ירושלים, תשל"ח, 1978.</a:t>
            </a:r>
            <a:endParaRPr lang="en-US" altLang="he-IL"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smtClean="0"/>
              <a:t>על מה קונן הרב צבי יהודה קוק?</a:t>
            </a:r>
            <a:endParaRPr lang="he-IL" dirty="0"/>
          </a:p>
        </p:txBody>
      </p:sp>
      <p:sp>
        <p:nvSpPr>
          <p:cNvPr id="5" name="מציין מיקום תוכן 4"/>
          <p:cNvSpPr>
            <a:spLocks noGrp="1"/>
          </p:cNvSpPr>
          <p:nvPr>
            <p:ph idx="1"/>
          </p:nvPr>
        </p:nvSpPr>
        <p:spPr/>
        <p:txBody>
          <a:bodyPr>
            <a:normAutofit/>
          </a:bodyPr>
          <a:lstStyle/>
          <a:p>
            <a:r>
              <a:rPr lang="he-IL" sz="2800" dirty="0" smtClean="0"/>
              <a:t>באותו לילה מפורסם, בהגיע ארצה החלטתם החיובית של מושלי אומות-העולם לתקומת מדינת ישראל, כשכל העם נהר לחוצות לחוג ברבים את רגשי שמחתו, לא יכולתי לצאת ולהצטרף לשמחה. ישבתי בדד ואדום כי נטל עלי. באותן שעות ראשונות לא יכולתי להשלים עם הנעשה, עם אותה בשורה נוראה, כי אכן נתקיים דבר ה' בנבואה בתרי עשר: "ואת ארצי חילקו"! למחרת בא אל ביתנו ...הגאון רבי יעקב משה </a:t>
            </a:r>
            <a:r>
              <a:rPr lang="he-IL" sz="2800" dirty="0" err="1" smtClean="0"/>
              <a:t>חרל"פ</a:t>
            </a:r>
            <a:r>
              <a:rPr lang="he-IL" sz="2800" dirty="0" smtClean="0"/>
              <a:t> זצ"ל. היה לו צורך לבוא...מזועזעים ישבנו ודמומים.</a:t>
            </a:r>
          </a:p>
          <a:p>
            <a:pPr>
              <a:buNone/>
            </a:pPr>
            <a:r>
              <a:rPr lang="he-IL" sz="2800" dirty="0" smtClean="0"/>
              <a:t>                                                   </a:t>
            </a:r>
            <a:r>
              <a:rPr lang="he-IL" sz="1600" dirty="0" smtClean="0"/>
              <a:t>לנתיבות ישראל, ג' </a:t>
            </a:r>
            <a:r>
              <a:rPr lang="he-IL" sz="1600" dirty="0" err="1" smtClean="0"/>
              <a:t>עמ' </a:t>
            </a:r>
            <a:r>
              <a:rPr lang="he-IL" sz="1600" dirty="0" smtClean="0"/>
              <a:t>ע"ח</a:t>
            </a:r>
            <a:endParaRPr lang="he-IL"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he-IL" altLang="he-IL" smtClean="0">
                <a:cs typeface="Guttman Keren" pitchFamily="2" charset="-79"/>
              </a:rPr>
              <a:t>המושג "מקום קדוש"</a:t>
            </a:r>
            <a:endParaRPr lang="en-US" altLang="he-IL" smtClean="0">
              <a:cs typeface="Guttman Keren" pitchFamily="2" charset="-79"/>
            </a:endParaRPr>
          </a:p>
        </p:txBody>
      </p:sp>
      <p:sp>
        <p:nvSpPr>
          <p:cNvPr id="77827" name="Rectangle 3"/>
          <p:cNvSpPr>
            <a:spLocks noGrp="1" noChangeArrowheads="1"/>
          </p:cNvSpPr>
          <p:nvPr>
            <p:ph idx="1"/>
          </p:nvPr>
        </p:nvSpPr>
        <p:spPr/>
        <p:txBody>
          <a:bodyPr/>
          <a:lstStyle/>
          <a:p>
            <a:pPr eaLnBrk="1" hangingPunct="1"/>
            <a:r>
              <a:rPr lang="he-IL" altLang="he-IL" smtClean="0"/>
              <a:t>בכל מקום שחז"ל עוסקים בקדושת מקום, הם מגדירים את דרגת הקדושה לפי מספר המצוות שאפשר לקיים במקום ההוא.</a:t>
            </a:r>
          </a:p>
          <a:p>
            <a:pPr eaLnBrk="1" hangingPunct="1"/>
            <a:r>
              <a:rPr lang="he-IL" altLang="he-IL" smtClean="0"/>
              <a:t>אין קדושת המקום נמדדת אלא במידה שהמקום משמש יסוד לפעולות של מצווה. כל זמן שהפעולות הללו נמשכות – המקום קדוש.</a:t>
            </a:r>
          </a:p>
          <a:p>
            <a:pPr eaLnBrk="1" hangingPunct="1"/>
            <a:r>
              <a:rPr lang="he-IL" altLang="he-IL" smtClean="0"/>
              <a:t>יש הבדל יסודי בין תפקידה של ארץ-ישראל ובין תפקידה של ירושלים והר-הבית.</a:t>
            </a:r>
            <a:endParaRPr lang="en-US" altLang="he-IL"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2" end="2"/>
                                            </p:txEl>
                                          </p:spTgt>
                                        </p:tgtEl>
                                        <p:attrNameLst>
                                          <p:attrName>style.visibility</p:attrName>
                                        </p:attrNameLst>
                                      </p:cBhvr>
                                      <p:to>
                                        <p:strVal val="visible"/>
                                      </p:to>
                                    </p:set>
                                    <p:anim calcmode="lin" valueType="num">
                                      <p:cBhvr additive="base">
                                        <p:cTn id="19"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he-IL" altLang="he-IL" smtClean="0">
                <a:cs typeface="Guttman Keren" pitchFamily="2" charset="-79"/>
              </a:rPr>
              <a:t>קדושת בית הכנסת</a:t>
            </a:r>
            <a:endParaRPr lang="en-US" altLang="he-IL" smtClean="0">
              <a:cs typeface="Guttman Keren" pitchFamily="2" charset="-79"/>
            </a:endParaRPr>
          </a:p>
        </p:txBody>
      </p:sp>
      <p:sp>
        <p:nvSpPr>
          <p:cNvPr id="18435" name="Rectangle 3"/>
          <p:cNvSpPr>
            <a:spLocks noGrp="1" noChangeArrowheads="1"/>
          </p:cNvSpPr>
          <p:nvPr>
            <p:ph idx="1"/>
          </p:nvPr>
        </p:nvSpPr>
        <p:spPr/>
        <p:txBody>
          <a:bodyPr/>
          <a:lstStyle/>
          <a:p>
            <a:pPr eaLnBrk="1" hangingPunct="1">
              <a:buFont typeface="Wingdings" pitchFamily="2" charset="2"/>
              <a:buNone/>
            </a:pPr>
            <a:r>
              <a:rPr lang="he-IL" altLang="he-IL" smtClean="0"/>
              <a:t>  </a:t>
            </a:r>
          </a:p>
          <a:p>
            <a:pPr eaLnBrk="1" hangingPunct="1">
              <a:buFont typeface="Wingdings" pitchFamily="2" charset="2"/>
              <a:buNone/>
            </a:pPr>
            <a:r>
              <a:rPr lang="he-IL" altLang="he-IL" smtClean="0"/>
              <a:t>   בתי כנסיות אין נוהגין בהן קלות ראש: לא יכנס בהן אדם בחמה מפני החמה ובגשמים מפני הגשמים; אין אוכלין בהן ואין שותין בהן ואין ישנין בהן ואין מטיילין בהן [...] אבל קורין ושונין ודורשין בהן.</a:t>
            </a:r>
          </a:p>
          <a:p>
            <a:pPr eaLnBrk="1" hangingPunct="1">
              <a:buFont typeface="Wingdings" pitchFamily="2" charset="2"/>
              <a:buNone/>
            </a:pPr>
            <a:endParaRPr lang="he-IL" altLang="he-IL" sz="1800" smtClean="0">
              <a:ea typeface="Arial Unicode MS" pitchFamily="34" charset="-128"/>
              <a:cs typeface="Arial Unicode MS" pitchFamily="34" charset="-128"/>
            </a:endParaRPr>
          </a:p>
          <a:p>
            <a:pPr eaLnBrk="1" hangingPunct="1">
              <a:buFont typeface="Wingdings" pitchFamily="2" charset="2"/>
              <a:buNone/>
            </a:pPr>
            <a:r>
              <a:rPr lang="he-IL" altLang="he-IL" sz="1800" smtClean="0">
                <a:ea typeface="Arial Unicode MS" pitchFamily="34" charset="-128"/>
                <a:cs typeface="Arial Unicode MS" pitchFamily="34" charset="-128"/>
              </a:rPr>
              <a:t>                                                                            תוספתא, מגילה, פ"ב הי"א</a:t>
            </a:r>
          </a:p>
          <a:p>
            <a:pPr eaLnBrk="1" hangingPunct="1">
              <a:buFont typeface="Wingdings" pitchFamily="2" charset="2"/>
              <a:buNone/>
            </a:pPr>
            <a:endParaRPr lang="en-US" altLang="he-IL"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he-IL" altLang="he-IL" smtClean="0">
                <a:latin typeface="Guttman Keren" pitchFamily="2" charset="-79"/>
                <a:cs typeface="Guttman Keren" pitchFamily="2" charset="-79"/>
              </a:rPr>
              <a:t>על שיר השירים</a:t>
            </a:r>
          </a:p>
        </p:txBody>
      </p:sp>
      <p:sp>
        <p:nvSpPr>
          <p:cNvPr id="3" name="Content Placeholder 2"/>
          <p:cNvSpPr>
            <a:spLocks noGrp="1"/>
          </p:cNvSpPr>
          <p:nvPr>
            <p:ph idx="1"/>
          </p:nvPr>
        </p:nvSpPr>
        <p:spPr/>
        <p:txBody>
          <a:bodyPr/>
          <a:lstStyle/>
          <a:p>
            <a:pPr>
              <a:defRPr/>
            </a:pPr>
            <a:r>
              <a:rPr lang="he-IL" dirty="0" smtClean="0">
                <a:latin typeface="Guttman Keren" pitchFamily="2" charset="-79"/>
                <a:cs typeface="Guttman Keren" pitchFamily="2" charset="-79"/>
              </a:rPr>
              <a:t>תנו רבנן: הקורא פסוק של שיר השירים ועושה אותו כמין זמר, והקורא פסוק בבית משתאות בלא זמנו, מביא רעה לעולם, מפני שהתורה חוגרת שק ועומדת לפני הקב"ה ואומרת לפניו: ריבונו של עולם, </a:t>
            </a:r>
            <a:r>
              <a:rPr lang="he-IL" dirty="0" err="1" smtClean="0">
                <a:latin typeface="Guttman Keren" pitchFamily="2" charset="-79"/>
                <a:cs typeface="Guttman Keren" pitchFamily="2" charset="-79"/>
              </a:rPr>
              <a:t>עשאוני</a:t>
            </a:r>
            <a:r>
              <a:rPr lang="he-IL" dirty="0" smtClean="0">
                <a:latin typeface="Guttman Keren" pitchFamily="2" charset="-79"/>
                <a:cs typeface="Guttman Keren" pitchFamily="2" charset="-79"/>
              </a:rPr>
              <a:t> בניך </a:t>
            </a:r>
            <a:r>
              <a:rPr lang="he-IL" dirty="0" err="1" smtClean="0">
                <a:latin typeface="Guttman Keren" pitchFamily="2" charset="-79"/>
                <a:cs typeface="Guttman Keren" pitchFamily="2" charset="-79"/>
              </a:rPr>
              <a:t>ככנור</a:t>
            </a:r>
            <a:r>
              <a:rPr lang="he-IL" dirty="0" smtClean="0">
                <a:latin typeface="Guttman Keren" pitchFamily="2" charset="-79"/>
                <a:cs typeface="Guttman Keren" pitchFamily="2" charset="-79"/>
              </a:rPr>
              <a:t> </a:t>
            </a:r>
            <a:r>
              <a:rPr lang="he-IL" dirty="0" err="1" smtClean="0">
                <a:latin typeface="Guttman Keren" pitchFamily="2" charset="-79"/>
                <a:cs typeface="Guttman Keren" pitchFamily="2" charset="-79"/>
              </a:rPr>
              <a:t>שמנגנין</a:t>
            </a:r>
            <a:r>
              <a:rPr lang="he-IL" dirty="0" smtClean="0">
                <a:latin typeface="Guttman Keren" pitchFamily="2" charset="-79"/>
                <a:cs typeface="Guttman Keren" pitchFamily="2" charset="-79"/>
              </a:rPr>
              <a:t> בו לצים.</a:t>
            </a:r>
          </a:p>
          <a:p>
            <a:pPr marL="0" indent="0">
              <a:buFontTx/>
              <a:buNone/>
              <a:defRPr/>
            </a:pPr>
            <a:r>
              <a:rPr lang="he-IL" dirty="0" smtClean="0">
                <a:latin typeface="Guttman Keren" pitchFamily="2" charset="-79"/>
                <a:cs typeface="Guttman Keren" pitchFamily="2" charset="-79"/>
              </a:rPr>
              <a:t>    </a:t>
            </a:r>
          </a:p>
          <a:p>
            <a:pPr marL="0" indent="0">
              <a:buFontTx/>
              <a:buNone/>
              <a:defRPr/>
            </a:pPr>
            <a:r>
              <a:rPr lang="he-IL" dirty="0" smtClean="0">
                <a:latin typeface="Guttman Keren" pitchFamily="2" charset="-79"/>
                <a:cs typeface="Guttman Keren" pitchFamily="2" charset="-79"/>
              </a:rPr>
              <a:t>                         </a:t>
            </a:r>
            <a:r>
              <a:rPr lang="he-IL" sz="1800" dirty="0" smtClean="0">
                <a:latin typeface="Guttman Keren" pitchFamily="2" charset="-79"/>
                <a:cs typeface="Guttman Keren" pitchFamily="2" charset="-79"/>
              </a:rPr>
              <a:t>בבלי, </a:t>
            </a:r>
            <a:r>
              <a:rPr lang="he-IL" sz="1800" b="1" i="1" dirty="0" smtClean="0">
                <a:latin typeface="Guttman Keren" pitchFamily="2" charset="-79"/>
                <a:cs typeface="Guttman Keren" pitchFamily="2" charset="-79"/>
              </a:rPr>
              <a:t>סנהדרין</a:t>
            </a:r>
            <a:r>
              <a:rPr lang="he-IL" sz="1800" dirty="0" smtClean="0">
                <a:latin typeface="Guttman Keren" pitchFamily="2" charset="-79"/>
                <a:cs typeface="Guttman Keren" pitchFamily="2" charset="-79"/>
              </a:rPr>
              <a:t>, </a:t>
            </a:r>
            <a:r>
              <a:rPr lang="he-IL" sz="1800" dirty="0" err="1" smtClean="0">
                <a:latin typeface="Guttman Keren" pitchFamily="2" charset="-79"/>
                <a:cs typeface="Guttman Keren" pitchFamily="2" charset="-79"/>
              </a:rPr>
              <a:t>קא</a:t>
            </a:r>
            <a:r>
              <a:rPr lang="he-IL" sz="1800" dirty="0" smtClean="0">
                <a:latin typeface="Guttman Keren" pitchFamily="2" charset="-79"/>
                <a:cs typeface="Guttman Keren" pitchFamily="2" charset="-79"/>
              </a:rPr>
              <a:t> ע"א</a:t>
            </a:r>
            <a:endParaRPr lang="he-IL" dirty="0">
              <a:latin typeface="Guttman Keren" pitchFamily="2" charset="-79"/>
              <a:cs typeface="Guttman Keren" pitchFamily="2" charset="-79"/>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ltLang="he-IL" smtClean="0">
                <a:latin typeface="Guttman Keren" pitchFamily="2" charset="-79"/>
                <a:cs typeface="Guttman Keren" pitchFamily="2" charset="-79"/>
              </a:rPr>
              <a:t>מהי קדושת ארץ ישראל?</a:t>
            </a:r>
          </a:p>
        </p:txBody>
      </p:sp>
      <p:sp>
        <p:nvSpPr>
          <p:cNvPr id="3" name="מציין מיקום תוכן 2"/>
          <p:cNvSpPr>
            <a:spLocks noGrp="1"/>
          </p:cNvSpPr>
          <p:nvPr>
            <p:ph idx="1"/>
          </p:nvPr>
        </p:nvSpPr>
        <p:spPr/>
        <p:txBody>
          <a:bodyPr/>
          <a:lstStyle/>
          <a:p>
            <a:pPr lvl="2"/>
            <a:r>
              <a:rPr lang="he-IL" altLang="he-IL" sz="3600" smtClean="0">
                <a:latin typeface="Guttman Keren" pitchFamily="2" charset="-79"/>
                <a:cs typeface="Guttman Keren" pitchFamily="2" charset="-79"/>
              </a:rPr>
              <a:t>עשר קדושות הן: ארץ ישראל מקודשת מכל הארצות; ומה היא קדושתה? שמביאין ממנה העומר והבכורים ושתי הלחם, מה שאין מביאין כן מכל הארצות.</a:t>
            </a:r>
          </a:p>
          <a:p>
            <a:pPr>
              <a:buFont typeface="Wingdings" pitchFamily="2" charset="2"/>
              <a:buNone/>
            </a:pPr>
            <a:r>
              <a:rPr lang="he-IL" altLang="he-IL" smtClean="0"/>
              <a:t>                                     </a:t>
            </a:r>
            <a:r>
              <a:rPr lang="he-IL" altLang="he-IL" sz="1800" smtClean="0"/>
              <a:t>משנה, כלים, פ"א מ"ו</a:t>
            </a:r>
          </a:p>
          <a:p>
            <a:pPr>
              <a:buFont typeface="Wingdings" pitchFamily="2" charset="2"/>
              <a:buNone/>
            </a:pPr>
            <a:r>
              <a:rPr lang="he-IL" altLang="he-IL" sz="1800" smtClean="0"/>
              <a:t>                                                     רמב"ם, הלכות בית הבחירה, פ"ז הי"ב</a:t>
            </a:r>
            <a:endParaRPr lang="he-IL" altLang="he-IL"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smtClean="0"/>
              <a:t>במה נתייחדה ירושלים?</a:t>
            </a:r>
            <a:endParaRPr lang="he-IL" dirty="0"/>
          </a:p>
        </p:txBody>
      </p:sp>
      <p:sp>
        <p:nvSpPr>
          <p:cNvPr id="5" name="מציין מיקום תוכן 4"/>
          <p:cNvSpPr>
            <a:spLocks noGrp="1"/>
          </p:cNvSpPr>
          <p:nvPr>
            <p:ph idx="1"/>
          </p:nvPr>
        </p:nvSpPr>
        <p:spPr/>
        <p:txBody>
          <a:bodyPr/>
          <a:lstStyle/>
          <a:p>
            <a:endParaRPr lang="he-IL" dirty="0" smtClean="0"/>
          </a:p>
          <a:p>
            <a:r>
              <a:rPr lang="he-IL" dirty="0" smtClean="0"/>
              <a:t>ירושלים לא נחלקה לשבטים </a:t>
            </a:r>
            <a:r>
              <a:rPr lang="he-IL" sz="1600" dirty="0" smtClean="0"/>
              <a:t>יומא </a:t>
            </a:r>
            <a:r>
              <a:rPr lang="he-IL" sz="1600" dirty="0" err="1" smtClean="0"/>
              <a:t>יב</a:t>
            </a:r>
            <a:r>
              <a:rPr lang="he-IL" sz="1600" dirty="0" smtClean="0"/>
              <a:t>; מגילה </a:t>
            </a:r>
            <a:r>
              <a:rPr lang="he-IL" sz="1600" dirty="0" err="1" smtClean="0"/>
              <a:t>כו</a:t>
            </a:r>
            <a:endParaRPr lang="he-IL" sz="1600" dirty="0" smtClean="0"/>
          </a:p>
          <a:p>
            <a:endParaRPr lang="he-IL" sz="1600" dirty="0" smtClean="0"/>
          </a:p>
          <a:p>
            <a:endParaRPr lang="he-IL" sz="1600" dirty="0" smtClean="0"/>
          </a:p>
          <a:p>
            <a:r>
              <a:rPr lang="he-IL" dirty="0" smtClean="0"/>
              <a:t>אין </a:t>
            </a:r>
            <a:r>
              <a:rPr lang="he-IL" dirty="0" err="1" smtClean="0"/>
              <a:t>משכירין</a:t>
            </a:r>
            <a:r>
              <a:rPr lang="he-IL" dirty="0" smtClean="0"/>
              <a:t> בתים בירושלים מפני שאינה שלהם </a:t>
            </a:r>
            <a:r>
              <a:rPr lang="he-IL" sz="1600" dirty="0" smtClean="0"/>
              <a:t>תוספתא דמאי </a:t>
            </a:r>
            <a:r>
              <a:rPr lang="he-IL" sz="1600" dirty="0" err="1" smtClean="0"/>
              <a:t>פב</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r>
              <a:rPr lang="he-IL" dirty="0" smtClean="0"/>
              <a:t>הציונות כתנועה לאומית הדורשת מדינת לאום וריבונות לעם היהודי בארץ ישראל</a:t>
            </a:r>
            <a:endParaRPr lang="he-IL" dirty="0"/>
          </a:p>
        </p:txBody>
      </p:sp>
      <p:sp>
        <p:nvSpPr>
          <p:cNvPr id="5" name="כותרת משנה 4"/>
          <p:cNvSpPr>
            <a:spLocks noGrp="1"/>
          </p:cNvSpPr>
          <p:nvPr>
            <p:ph type="subTitle" idx="1"/>
          </p:nvPr>
        </p:nvSpPr>
        <p:spPr/>
        <p:txBody>
          <a:bodyPr/>
          <a:lstStyle/>
          <a:p>
            <a:r>
              <a:rPr lang="he-IL" dirty="0" smtClean="0"/>
              <a:t>בהשפעת הלאומיות האירופית של המאה ה-19</a:t>
            </a:r>
            <a:endParaRPr lang="he-I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lstStyle/>
          <a:p>
            <a:r>
              <a:rPr lang="he-IL" altLang="he-IL" smtClean="0">
                <a:latin typeface="Guttman Keren" pitchFamily="2" charset="-79"/>
                <a:cs typeface="Guttman Keren" pitchFamily="2" charset="-79"/>
              </a:rPr>
              <a:t>"חמי טבריה" בירושלים?</a:t>
            </a:r>
          </a:p>
        </p:txBody>
      </p:sp>
      <p:sp>
        <p:nvSpPr>
          <p:cNvPr id="5" name="Content Placeholder 4"/>
          <p:cNvSpPr>
            <a:spLocks noGrp="1"/>
          </p:cNvSpPr>
          <p:nvPr>
            <p:ph idx="1"/>
          </p:nvPr>
        </p:nvSpPr>
        <p:spPr/>
        <p:txBody>
          <a:bodyPr/>
          <a:lstStyle/>
          <a:p>
            <a:pPr>
              <a:defRPr/>
            </a:pPr>
            <a:r>
              <a:rPr lang="he-IL" sz="2800" dirty="0" smtClean="0">
                <a:latin typeface="Guttman Keren" pitchFamily="2" charset="-79"/>
                <a:cs typeface="Guttman Keren" pitchFamily="2" charset="-79"/>
              </a:rPr>
              <a:t>מפני מה לא ברא המקום חמים בירושלים כחמי טבריה? כדי שלא יאמר אדם לחברו: נלך ונעלה לירושלים, הא אם אין אנו עולים אלא בשביל רחיצה אחת – דיינו. ונמצאת עליה שלא לשמה.</a:t>
            </a:r>
          </a:p>
          <a:p>
            <a:pPr marL="0" indent="0">
              <a:buFont typeface="Wingdings" pitchFamily="2" charset="2"/>
              <a:buNone/>
              <a:defRPr/>
            </a:pPr>
            <a:endParaRPr lang="he-IL" sz="2800" dirty="0">
              <a:latin typeface="Guttman Keren" pitchFamily="2" charset="-79"/>
              <a:cs typeface="Guttman Keren" pitchFamily="2" charset="-79"/>
            </a:endParaRPr>
          </a:p>
          <a:p>
            <a:pPr marL="0" indent="0">
              <a:buFont typeface="Wingdings" pitchFamily="2" charset="2"/>
              <a:buNone/>
              <a:defRPr/>
            </a:pPr>
            <a:r>
              <a:rPr lang="he-IL" sz="2000" dirty="0" smtClean="0">
                <a:latin typeface="Guttman Keren" pitchFamily="2" charset="-79"/>
                <a:cs typeface="Guttman Keren" pitchFamily="2" charset="-79"/>
              </a:rPr>
              <a:t>דרשה של התנא ר' </a:t>
            </a:r>
            <a:r>
              <a:rPr lang="he-IL" sz="2000" dirty="0" err="1" smtClean="0">
                <a:latin typeface="Guttman Keren" pitchFamily="2" charset="-79"/>
                <a:cs typeface="Guttman Keren" pitchFamily="2" charset="-79"/>
              </a:rPr>
              <a:t>דוסתאי</a:t>
            </a:r>
            <a:r>
              <a:rPr lang="he-IL" sz="2000" dirty="0" smtClean="0">
                <a:latin typeface="Guttman Keren" pitchFamily="2" charset="-79"/>
                <a:cs typeface="Guttman Keren" pitchFamily="2" charset="-79"/>
              </a:rPr>
              <a:t> בר' ינאי, תנא בדור החמישי, סוף המאה הראשונה לספירה.</a:t>
            </a:r>
          </a:p>
          <a:p>
            <a:pPr marL="0" indent="0">
              <a:buFont typeface="Wingdings" pitchFamily="2" charset="2"/>
              <a:buNone/>
              <a:defRPr/>
            </a:pPr>
            <a:endParaRPr lang="he-IL" sz="2000" dirty="0">
              <a:latin typeface="Guttman Keren" pitchFamily="2" charset="-79"/>
              <a:cs typeface="Guttman Keren" pitchFamily="2" charset="-79"/>
            </a:endParaRPr>
          </a:p>
          <a:p>
            <a:pPr marL="0" indent="0">
              <a:buFont typeface="Wingdings" pitchFamily="2" charset="2"/>
              <a:buNone/>
              <a:defRPr/>
            </a:pPr>
            <a:r>
              <a:rPr lang="he-IL" sz="2000" dirty="0" smtClean="0">
                <a:latin typeface="Guttman Keren" pitchFamily="2" charset="-79"/>
                <a:cs typeface="Guttman Keren" pitchFamily="2" charset="-79"/>
              </a:rPr>
              <a:t>בבלי, </a:t>
            </a:r>
            <a:r>
              <a:rPr lang="he-IL" sz="2000" b="1" dirty="0" smtClean="0">
                <a:latin typeface="Guttman Keren" pitchFamily="2" charset="-79"/>
                <a:cs typeface="Guttman Keren" pitchFamily="2" charset="-79"/>
              </a:rPr>
              <a:t>פסחים, </a:t>
            </a:r>
            <a:r>
              <a:rPr lang="he-IL" sz="2000" dirty="0" smtClean="0">
                <a:latin typeface="Guttman Keren" pitchFamily="2" charset="-79"/>
                <a:cs typeface="Guttman Keren" pitchFamily="2" charset="-79"/>
              </a:rPr>
              <a:t>ח' ב'</a:t>
            </a:r>
            <a:endParaRPr lang="he-IL" sz="2000" dirty="0">
              <a:latin typeface="Guttman Keren" pitchFamily="2" charset="-79"/>
              <a:cs typeface="Guttman Keren" pitchFamily="2" charset="-79"/>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מבט מגג באבו דיס"/>
          <p:cNvPicPr>
            <a:picLocks noChangeAspect="1" noChangeArrowheads="1"/>
          </p:cNvPicPr>
          <p:nvPr/>
        </p:nvPicPr>
        <p:blipFill>
          <a:blip r:embed="rId2" cstate="print"/>
          <a:srcRect/>
          <a:stretch>
            <a:fillRect/>
          </a:stretch>
        </p:blipFill>
        <p:spPr bwMode="auto">
          <a:xfrm>
            <a:off x="250825" y="188913"/>
            <a:ext cx="8642350" cy="6480175"/>
          </a:xfrm>
          <a:prstGeom prst="rect">
            <a:avLst/>
          </a:prstGeom>
          <a:noFill/>
          <a:ln w="9525">
            <a:noFill/>
            <a:miter lim="800000"/>
            <a:headEnd/>
            <a:tailEnd/>
          </a:ln>
        </p:spPr>
      </p:pic>
      <p:sp>
        <p:nvSpPr>
          <p:cNvPr id="23555" name="Text Box 3"/>
          <p:cNvSpPr txBox="1">
            <a:spLocks noChangeArrowheads="1"/>
          </p:cNvSpPr>
          <p:nvPr/>
        </p:nvSpPr>
        <p:spPr bwMode="auto">
          <a:xfrm>
            <a:off x="684213" y="825500"/>
            <a:ext cx="7399337" cy="1570038"/>
          </a:xfrm>
          <a:prstGeom prst="rect">
            <a:avLst/>
          </a:prstGeom>
          <a:noFill/>
          <a:ln w="9525">
            <a:noFill/>
            <a:miter lim="800000"/>
            <a:headEnd/>
            <a:tailEnd/>
          </a:ln>
        </p:spPr>
        <p:txBody>
          <a:bodyPr>
            <a:spAutoFit/>
          </a:bodyPr>
          <a:lstStyle/>
          <a:p>
            <a:pPr>
              <a:spcBef>
                <a:spcPct val="50000"/>
              </a:spcBef>
            </a:pPr>
            <a:r>
              <a:rPr lang="he-IL" altLang="he-IL" sz="2400" b="1">
                <a:solidFill>
                  <a:schemeClr val="bg1"/>
                </a:solidFill>
              </a:rPr>
              <a:t>לא יכנס אדם להר הבית במקלו או במנעל שברגליו או באפונדתו או באבק שעל רגליו [...] ולא יעשה הר הבית דרך שיכנס מפתח זו ויוצא מפתח שכנגדה כדי לקצר הדרך אלא יקיפו מבחוץ. ולא יכנס לו אלא לדבר מצוה    </a:t>
            </a:r>
            <a:r>
              <a:rPr lang="he-IL" altLang="he-IL" sz="1600" b="1">
                <a:solidFill>
                  <a:schemeClr val="bg1"/>
                </a:solidFill>
              </a:rPr>
              <a:t>רמב"ם, הלכות בית הבחירה, פ"ז, הל' ב'</a:t>
            </a:r>
            <a:endParaRPr lang="en-US" altLang="he-IL" sz="1600" b="1">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p:txBody>
          <a:bodyPr/>
          <a:lstStyle/>
          <a:p>
            <a:r>
              <a:rPr lang="he-IL" altLang="he-IL" smtClean="0"/>
              <a:t>דת ולאומיות</a:t>
            </a:r>
          </a:p>
        </p:txBody>
      </p:sp>
      <p:sp>
        <p:nvSpPr>
          <p:cNvPr id="3" name="מציין מיקום תוכן 2"/>
          <p:cNvSpPr>
            <a:spLocks noGrp="1"/>
          </p:cNvSpPr>
          <p:nvPr>
            <p:ph sz="half" idx="1"/>
          </p:nvPr>
        </p:nvSpPr>
        <p:spPr/>
        <p:txBody>
          <a:bodyPr>
            <a:normAutofit lnSpcReduction="10000"/>
          </a:bodyPr>
          <a:lstStyle/>
          <a:p>
            <a:r>
              <a:rPr lang="he-IL" altLang="he-IL" sz="1400" b="1" smtClean="0"/>
              <a:t>רבי מאיר שמחה הכהן מדווינסק </a:t>
            </a:r>
            <a:r>
              <a:rPr lang="he-IL" altLang="he-IL" sz="1400" smtClean="0"/>
              <a:t>(1843 – 1926)</a:t>
            </a:r>
          </a:p>
          <a:p>
            <a:r>
              <a:rPr lang="he-IL" altLang="he-IL" sz="1400" smtClean="0"/>
              <a:t>אהדה, התפעלות והערצה כתגובות אמוציונליות לתופעות טבעיות ולתכונות אנושיות, מתורגמות לעיתים למושגים דתיים של קדושה. ייחוס קדושה הנובעת מתוך רגש אנושי למרכיבים שונים של המציאות הטבעית והאנושית, היא עבודה זרה.</a:t>
            </a:r>
          </a:p>
          <a:p>
            <a:pPr lvl="2"/>
            <a:r>
              <a:rPr lang="he-IL" altLang="he-IL" sz="1800" smtClean="0"/>
              <a:t>"והנה יש להאריך, </a:t>
            </a:r>
            <a:r>
              <a:rPr lang="he-IL" altLang="he-IL" sz="1800" b="1" smtClean="0"/>
              <a:t>שכל המקומות המקודשים אין יסודם מן הדת רק מהאומה והשרשים...</a:t>
            </a:r>
            <a:r>
              <a:rPr lang="he-IL" altLang="he-IL" sz="1800" smtClean="0"/>
              <a:t> והר סיני מקום הדת, כיון שנסתלקה שכינה ממנו – יעלו צאן ובקר ....לכן אמר כי לא מקומו של אדם מכבדו אלא אדם מכבד את מקומו (תענית כא) וזה רעיון נכבד. ולכן בבית עולמים שקדושתו לעולם..</a:t>
            </a:r>
            <a:r>
              <a:rPr lang="he-IL" altLang="he-IL" sz="1800" b="1" smtClean="0"/>
              <a:t>שלא ידמו שיש קדושה בעצם הבניין"</a:t>
            </a:r>
          </a:p>
        </p:txBody>
      </p:sp>
      <p:sp>
        <p:nvSpPr>
          <p:cNvPr id="4" name="מציין מיקום תוכן 3"/>
          <p:cNvSpPr>
            <a:spLocks noGrp="1"/>
          </p:cNvSpPr>
          <p:nvPr>
            <p:ph sz="half" idx="2"/>
          </p:nvPr>
        </p:nvSpPr>
        <p:spPr/>
        <p:txBody>
          <a:bodyPr>
            <a:normAutofit lnSpcReduction="10000"/>
          </a:bodyPr>
          <a:lstStyle/>
          <a:p>
            <a:r>
              <a:rPr lang="he-IL" altLang="he-IL" sz="1400" b="1" smtClean="0"/>
              <a:t>הנצי"ב מוולוז'ין </a:t>
            </a:r>
            <a:r>
              <a:rPr lang="he-IL" altLang="he-IL" sz="1400" smtClean="0"/>
              <a:t>(1817 – 1897)</a:t>
            </a:r>
          </a:p>
          <a:p>
            <a:r>
              <a:rPr lang="he-IL" altLang="he-IL" sz="1400" smtClean="0"/>
              <a:t>על נקמתם של שמעון ולוי בתושבי שכם: "ויקחו שני בני יעקב שמעון ולוי אחי דינה איש חרבו" ...."אשר טמאו אחותם" (בראשית ל"ד).</a:t>
            </a:r>
          </a:p>
          <a:p>
            <a:r>
              <a:rPr lang="he-IL" altLang="he-IL" sz="1800" smtClean="0"/>
              <a:t>"תיבת "שני" מיותר...ובא ללמדנו דאע"ג שנתאחדו בכעס גדול להחריב עיר ומלואה, וגם התאחדו להביא עצמם לידי סכנה עצומה, מ"מ היו שניים – היינו ששונים היו בדעת המבעיר את האש הזה. אחד בא </a:t>
            </a:r>
            <a:r>
              <a:rPr lang="he-IL" altLang="he-IL" sz="1800" b="1" smtClean="0"/>
              <a:t>בדעת אנושי המקנא לכבוד בית אביו </a:t>
            </a:r>
            <a:r>
              <a:rPr lang="he-IL" altLang="he-IL" sz="1800" smtClean="0"/>
              <a:t>המביא לאש כזה והוא </a:t>
            </a:r>
            <a:r>
              <a:rPr lang="he-IL" altLang="he-IL" sz="1800" b="1" smtClean="0"/>
              <a:t>אש זרה </a:t>
            </a:r>
            <a:r>
              <a:rPr lang="he-IL" altLang="he-IL" sz="1800" smtClean="0"/>
              <a:t>כידוע, וא' בא בדעת קנאת ה' בלי שום פני' ורצון, והיא אש שלהבת יה. ומ"מ גם מאש כזה יש להזהר הרבה לכוון המקום והזמן ובל"ז היא מקלקלת הרבה"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lstStyle/>
          <a:p>
            <a:r>
              <a:rPr lang="he-IL" altLang="he-IL" sz="3600" b="1" smtClean="0"/>
              <a:t>האם אפשר להפריד בין דת וריבונות?</a:t>
            </a:r>
          </a:p>
        </p:txBody>
      </p:sp>
      <p:sp>
        <p:nvSpPr>
          <p:cNvPr id="5" name="Content Placeholder 4"/>
          <p:cNvSpPr>
            <a:spLocks noGrp="1"/>
          </p:cNvSpPr>
          <p:nvPr>
            <p:ph idx="1"/>
          </p:nvPr>
        </p:nvSpPr>
        <p:spPr/>
        <p:txBody>
          <a:bodyPr/>
          <a:lstStyle/>
          <a:p>
            <a:r>
              <a:rPr lang="he-IL" altLang="he-IL" smtClean="0"/>
              <a:t>"שום תשים עליך מלך [...] מקרב אחיך [....] לא תוכל לתת עליך איש נכרי" </a:t>
            </a:r>
            <a:r>
              <a:rPr lang="he-IL" altLang="he-IL" sz="2400" smtClean="0"/>
              <a:t>(דברים, י"ז, ט"ו).</a:t>
            </a:r>
          </a:p>
          <a:p>
            <a:r>
              <a:rPr lang="he-IL" altLang="he-IL" smtClean="0"/>
              <a:t>שלילה מנכרי, גר ואשה לא רק מלכות אלא כל </a:t>
            </a:r>
            <a:r>
              <a:rPr lang="he-IL" altLang="he-IL" b="1" smtClean="0"/>
              <a:t>מינוי של שררה על הציבור</a:t>
            </a:r>
            <a:r>
              <a:rPr lang="he-IL" altLang="he-IL" smtClean="0"/>
              <a:t>. </a:t>
            </a:r>
            <a:r>
              <a:rPr lang="he-IL" altLang="he-IL" sz="2400" smtClean="0"/>
              <a:t>(רמב"ם, הלכות מלכים, פרק א' הל' ד', ה')</a:t>
            </a:r>
          </a:p>
          <a:p>
            <a:r>
              <a:rPr lang="he-IL" altLang="he-IL" smtClean="0"/>
              <a:t>לאור העיקרון הזה התעוררו שאלות היסטוריות בדבר מנהיגותה של דבורה הנביאה ושל שמעיה ואבטליון הגרים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r>
              <a:rPr lang="he-IL" altLang="he-IL" sz="3600" b="1" smtClean="0"/>
              <a:t>האם אפשר להפריד בין דת וריבונות?</a:t>
            </a:r>
          </a:p>
        </p:txBody>
      </p:sp>
      <p:sp>
        <p:nvSpPr>
          <p:cNvPr id="5" name="Content Placeholder 4"/>
          <p:cNvSpPr>
            <a:spLocks noGrp="1"/>
          </p:cNvSpPr>
          <p:nvPr>
            <p:ph idx="1"/>
          </p:nvPr>
        </p:nvSpPr>
        <p:spPr/>
        <p:txBody>
          <a:bodyPr/>
          <a:lstStyle/>
          <a:p>
            <a:r>
              <a:rPr lang="he-IL" altLang="he-IL" smtClean="0"/>
              <a:t>הראשל"צ הרב בן-ציון מאיר חי עוזיאל התיר לבחור אשה לתפקידי מנהיגות בבחירות דמוקרטיותואחד הטעמים – "קבלו עלייהו".</a:t>
            </a:r>
          </a:p>
          <a:p>
            <a:r>
              <a:rPr lang="he-IL" altLang="he-IL" smtClean="0"/>
              <a:t>הרב אריה לייב גרוסנס, אב"ד לונדון, התיר למנות גר למנהל בית ספר משום "שאין בידו לעשות לבדו, רק עם הסכם הוועד".</a:t>
            </a:r>
          </a:p>
          <a:p>
            <a:r>
              <a:rPr lang="he-IL" altLang="he-IL" smtClean="0"/>
              <a:t>הרב שאול ישראלי התיר לבחור גר למוסדות מינהליים שלטוניים, מתוך העיקרון הדמוקרטי.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p:txBody>
          <a:bodyPr/>
          <a:lstStyle/>
          <a:p>
            <a:r>
              <a:rPr lang="he-IL" altLang="he-IL" smtClean="0"/>
              <a:t>מהו "מינוי של שררה"?</a:t>
            </a:r>
          </a:p>
        </p:txBody>
      </p:sp>
      <p:sp>
        <p:nvSpPr>
          <p:cNvPr id="5" name="Content Placeholder 4"/>
          <p:cNvSpPr>
            <a:spLocks noGrp="1"/>
          </p:cNvSpPr>
          <p:nvPr>
            <p:ph idx="1"/>
          </p:nvPr>
        </p:nvSpPr>
        <p:spPr>
          <a:xfrm>
            <a:off x="684213" y="2565400"/>
            <a:ext cx="7559675" cy="2447925"/>
          </a:xfrm>
        </p:spPr>
        <p:txBody>
          <a:bodyPr/>
          <a:lstStyle/>
          <a:p>
            <a:pPr marL="0" indent="0">
              <a:buFont typeface="Wingdings" pitchFamily="2" charset="2"/>
              <a:buNone/>
            </a:pPr>
            <a:r>
              <a:rPr lang="he-IL" altLang="he-IL" sz="4000" smtClean="0"/>
              <a:t>סמכות מוחלטת</a:t>
            </a:r>
          </a:p>
          <a:p>
            <a:pPr marL="0" indent="0">
              <a:buFont typeface="Wingdings" pitchFamily="2" charset="2"/>
              <a:buNone/>
            </a:pPr>
            <a:r>
              <a:rPr lang="he-IL" altLang="he-IL" sz="4000" smtClean="0"/>
              <a:t>מינוי לכל החיים שאינו ניתן לביטול</a:t>
            </a:r>
          </a:p>
          <a:p>
            <a:pPr marL="0" indent="0">
              <a:buFont typeface="Wingdings" pitchFamily="2" charset="2"/>
              <a:buNone/>
            </a:pPr>
            <a:r>
              <a:rPr lang="he-IL" altLang="he-IL" sz="4000" smtClean="0"/>
              <a:t>הורשת המינוי לבן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p:txBody>
          <a:bodyPr/>
          <a:lstStyle/>
          <a:p>
            <a:r>
              <a:rPr lang="he-IL" altLang="he-IL" smtClean="0"/>
              <a:t>דת ולאומיות</a:t>
            </a:r>
          </a:p>
        </p:txBody>
      </p:sp>
      <p:sp>
        <p:nvSpPr>
          <p:cNvPr id="3" name="מציין מיקום תוכן 2"/>
          <p:cNvSpPr>
            <a:spLocks noGrp="1"/>
          </p:cNvSpPr>
          <p:nvPr>
            <p:ph sz="half" idx="1"/>
          </p:nvPr>
        </p:nvSpPr>
        <p:spPr/>
        <p:txBody>
          <a:bodyPr>
            <a:normAutofit lnSpcReduction="10000"/>
          </a:bodyPr>
          <a:lstStyle/>
          <a:p>
            <a:r>
              <a:rPr lang="he-IL" altLang="he-IL" sz="1400" b="1" smtClean="0"/>
              <a:t>רבי מאיר שמחה הכהן מדווינסק </a:t>
            </a:r>
            <a:r>
              <a:rPr lang="he-IL" altLang="he-IL" sz="1400" smtClean="0"/>
              <a:t>(1843 – 1926)</a:t>
            </a:r>
          </a:p>
          <a:p>
            <a:r>
              <a:rPr lang="he-IL" altLang="he-IL" sz="1400" smtClean="0"/>
              <a:t>אהדה, התפעלות והערצה כתגובות אמוציונליות לתופעות טבעיות ולתכונות אנושיות, מתורגמות לעיתים למושגים דתיים של קדושה. ייחוס קדושה הנובעת מתוך רגש אנושי למרכיבים שונים של המציאות הטבעית והאנושית, היא עבודה זרה.</a:t>
            </a:r>
          </a:p>
          <a:p>
            <a:pPr lvl="2"/>
            <a:r>
              <a:rPr lang="he-IL" altLang="he-IL" sz="1800" smtClean="0"/>
              <a:t>"והנה יש להאריך, </a:t>
            </a:r>
            <a:r>
              <a:rPr lang="he-IL" altLang="he-IL" sz="1800" b="1" smtClean="0"/>
              <a:t>שכל המקומות המקודשים אין יסודם מן הדת רק מהאומה והשרשים...</a:t>
            </a:r>
            <a:r>
              <a:rPr lang="he-IL" altLang="he-IL" sz="1800" smtClean="0"/>
              <a:t> והר סיני מקום הדת, כיון שנסתלקה שכינה ממנו – יעלו צאן ובקר ....לכן אמר כי לא מקומו של אדם מכבדו אלא אדם מכבד את מקומו (תענית כא) וזה רעיון נכבד. ולכן בבית עולמים שקדושתו לעולם..</a:t>
            </a:r>
            <a:r>
              <a:rPr lang="he-IL" altLang="he-IL" sz="1800" b="1" smtClean="0"/>
              <a:t>שלא ידמו שיש קדושה בעצם הבניין"</a:t>
            </a:r>
          </a:p>
        </p:txBody>
      </p:sp>
      <p:sp>
        <p:nvSpPr>
          <p:cNvPr id="4" name="מציין מיקום תוכן 3"/>
          <p:cNvSpPr>
            <a:spLocks noGrp="1"/>
          </p:cNvSpPr>
          <p:nvPr>
            <p:ph sz="half" idx="2"/>
          </p:nvPr>
        </p:nvSpPr>
        <p:spPr/>
        <p:txBody>
          <a:bodyPr>
            <a:normAutofit lnSpcReduction="10000"/>
          </a:bodyPr>
          <a:lstStyle/>
          <a:p>
            <a:r>
              <a:rPr lang="he-IL" altLang="he-IL" sz="1400" b="1" smtClean="0"/>
              <a:t>הנצי"ב מוולוז'ין </a:t>
            </a:r>
            <a:r>
              <a:rPr lang="he-IL" altLang="he-IL" sz="1400" smtClean="0"/>
              <a:t>(1817 – 1897)</a:t>
            </a:r>
          </a:p>
          <a:p>
            <a:r>
              <a:rPr lang="he-IL" altLang="he-IL" sz="1400" smtClean="0"/>
              <a:t>על נקמתם של שמעון ולוי בתושבי שכם: "ויקחו שני בני יעקב שמעון ולוי אחי דינה איש חרבו" ...."אשר טמאו אחותם" (בראשית ל"ד).</a:t>
            </a:r>
          </a:p>
          <a:p>
            <a:r>
              <a:rPr lang="he-IL" altLang="he-IL" sz="1800" smtClean="0"/>
              <a:t>"תיבת "שני" מיותר...ובא ללמדנו דאע"ג שנתאחדו בכעס גדול להחריב עיר ומלואה, וגם התאחדו להביא עצמם לידי סכנה עצומה, מ"מ היו שניים – היינו ששונים היו בדעת המבעיר את האש הזה. אחד בא </a:t>
            </a:r>
            <a:r>
              <a:rPr lang="he-IL" altLang="he-IL" sz="1800" b="1" smtClean="0"/>
              <a:t>בדעת אנושי המקנא לכבוד בית אביו </a:t>
            </a:r>
            <a:r>
              <a:rPr lang="he-IL" altLang="he-IL" sz="1800" smtClean="0"/>
              <a:t>המביא לאש כזה והוא </a:t>
            </a:r>
            <a:r>
              <a:rPr lang="he-IL" altLang="he-IL" sz="1800" b="1" smtClean="0"/>
              <a:t>אש זרה </a:t>
            </a:r>
            <a:r>
              <a:rPr lang="he-IL" altLang="he-IL" sz="1800" smtClean="0"/>
              <a:t>כידוע, וא' בא בדעת קנאת ה' בלי שום פני' ורצון, והיא אש שלהבת יה. ומ"מ גם מאש כזה יש להזהר הרבה לכוון המקום והזמן ובל"ז היא מקלקלת הרבה"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normAutofit/>
          </a:bodyPr>
          <a:lstStyle/>
          <a:p>
            <a:r>
              <a:rPr lang="he-IL" sz="7200" b="1" dirty="0" smtClean="0"/>
              <a:t>מהי ציונות דתית?</a:t>
            </a:r>
            <a:endParaRPr lang="he-IL" sz="7200" b="1" dirty="0"/>
          </a:p>
        </p:txBody>
      </p:sp>
      <p:sp>
        <p:nvSpPr>
          <p:cNvPr id="5" name="כותרת משנה 4"/>
          <p:cNvSpPr>
            <a:spLocks noGrp="1"/>
          </p:cNvSpPr>
          <p:nvPr>
            <p:ph type="subTitle" idx="1"/>
          </p:nvPr>
        </p:nvSpPr>
        <p:spPr/>
        <p:txBody>
          <a:bodyPr>
            <a:normAutofit lnSpcReduction="10000"/>
          </a:bodyPr>
          <a:lstStyle/>
          <a:p>
            <a:pPr algn="r"/>
            <a:r>
              <a:rPr lang="he-IL" sz="2800" dirty="0" smtClean="0"/>
              <a:t>בציונות שותפים מאמינים ואתיאיסטים, ליברלים ושמרנים, סוציאליסטים וקפיטליסטים, עשירים ועניים, 'אשכנזים' </a:t>
            </a:r>
            <a:r>
              <a:rPr lang="he-IL" sz="2800" dirty="0" err="1" smtClean="0"/>
              <a:t>ו'מזרחיים'.</a:t>
            </a:r>
            <a:r>
              <a:rPr lang="he-IL" sz="2800" dirty="0" smtClean="0"/>
              <a:t> מה מיוחד בציונים דתיים?</a:t>
            </a:r>
            <a:endParaRPr lang="he-I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התפתחות ההלכה כמשפט תקדימי</a:t>
            </a:r>
            <a:endParaRPr lang="he-IL" dirty="0"/>
          </a:p>
        </p:txBody>
      </p:sp>
      <p:sp>
        <p:nvSpPr>
          <p:cNvPr id="3" name="מציין מיקום תוכן 2"/>
          <p:cNvSpPr>
            <a:spLocks noGrp="1"/>
          </p:cNvSpPr>
          <p:nvPr>
            <p:ph idx="1"/>
          </p:nvPr>
        </p:nvSpPr>
        <p:spPr/>
        <p:txBody>
          <a:bodyPr/>
          <a:lstStyle/>
          <a:p>
            <a:r>
              <a:rPr lang="he-IL" dirty="0" smtClean="0"/>
              <a:t>מכל 1000 שאלות המופנות לרבנים –</a:t>
            </a:r>
            <a:r>
              <a:rPr lang="he-IL" dirty="0" err="1" smtClean="0"/>
              <a:t> ל-</a:t>
            </a:r>
            <a:r>
              <a:rPr lang="he-IL" dirty="0" smtClean="0"/>
              <a:t>900 אפשר למצוא תשובות "מכאניות";</a:t>
            </a:r>
          </a:p>
          <a:p>
            <a:endParaRPr lang="he-IL" dirty="0" smtClean="0"/>
          </a:p>
          <a:p>
            <a:r>
              <a:rPr lang="he-IL" dirty="0" smtClean="0"/>
              <a:t>עוד 99 שאלות תדרושנה שיקול דעת, עיון והשוואות למקרים תקדימיים דומים;</a:t>
            </a:r>
          </a:p>
          <a:p>
            <a:endParaRPr lang="he-IL" dirty="0" smtClean="0"/>
          </a:p>
          <a:p>
            <a:r>
              <a:rPr lang="he-IL" dirty="0" smtClean="0"/>
              <a:t>שאלה אחת מתוך האלף היא חסרת תקדים ותדרוש </a:t>
            </a:r>
            <a:r>
              <a:rPr lang="he-IL" b="1" dirty="0" smtClean="0"/>
              <a:t>יצירה הלכתית חדשה</a:t>
            </a:r>
            <a:r>
              <a:rPr lang="he-IL" dirty="0" smtClean="0"/>
              <a:t>.</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a:bodyPr>
          <a:lstStyle/>
          <a:p>
            <a:r>
              <a:rPr lang="he-IL" sz="4000" b="1" dirty="0" smtClean="0"/>
              <a:t>משבר ההלכה</a:t>
            </a:r>
            <a:endParaRPr lang="he-IL" sz="4000" b="1" dirty="0"/>
          </a:p>
        </p:txBody>
      </p:sp>
      <p:sp>
        <p:nvSpPr>
          <p:cNvPr id="5" name="מציין מיקום תוכן 4"/>
          <p:cNvSpPr>
            <a:spLocks noGrp="1"/>
          </p:cNvSpPr>
          <p:nvPr>
            <p:ph idx="1"/>
          </p:nvPr>
        </p:nvSpPr>
        <p:spPr/>
        <p:txBody>
          <a:bodyPr/>
          <a:lstStyle/>
          <a:p>
            <a:r>
              <a:rPr lang="he-IL" dirty="0" smtClean="0"/>
              <a:t>"בתקופות כאלה דרושה גמישות אינטלקטואלית יוצאת מן הכלל וכושר הערכה חריף של המציאות בכדי לחשוב מחשבה הלכתית יוצרת לגבי תחום רחב ביותר של עניינים";</a:t>
            </a:r>
          </a:p>
          <a:p>
            <a:r>
              <a:rPr lang="he-IL" dirty="0" smtClean="0"/>
              <a:t>"יצירה הלכתית חדשה </a:t>
            </a:r>
            <a:r>
              <a:rPr lang="he-IL" dirty="0" err="1" smtClean="0"/>
              <a:t>– אורח</a:t>
            </a:r>
            <a:r>
              <a:rPr lang="he-IL" dirty="0" smtClean="0"/>
              <a:t> מחשבה בלתי שגרתי, ניתוח חריף של המציאות או הארה חדשה של מושג מקובל"</a:t>
            </a:r>
          </a:p>
          <a:p>
            <a:pPr>
              <a:buNone/>
            </a:pPr>
            <a:r>
              <a:rPr lang="he-IL" dirty="0" smtClean="0"/>
              <a:t> </a:t>
            </a:r>
            <a:r>
              <a:rPr lang="he-IL" sz="2400" dirty="0" smtClean="0">
                <a:cs typeface="+mj-cs"/>
              </a:rPr>
              <a:t>אליעזר גולדמן (1918 </a:t>
            </a:r>
            <a:r>
              <a:rPr lang="he-IL" sz="2400" dirty="0" err="1" smtClean="0">
                <a:cs typeface="+mj-cs"/>
              </a:rPr>
              <a:t>– 2</a:t>
            </a:r>
            <a:r>
              <a:rPr lang="he-IL" sz="2400" dirty="0" smtClean="0">
                <a:cs typeface="+mj-cs"/>
              </a:rPr>
              <a:t>002), ממייסדי קיבוץ שדה אליהו.</a:t>
            </a:r>
            <a:endParaRPr lang="he-I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תגובות דתיות לציונות</a:t>
            </a:r>
            <a:endParaRPr lang="he-IL" dirty="0"/>
          </a:p>
        </p:txBody>
      </p:sp>
      <p:sp>
        <p:nvSpPr>
          <p:cNvPr id="3" name="מציין מיקום תוכן 2"/>
          <p:cNvSpPr>
            <a:spLocks noGrp="1"/>
          </p:cNvSpPr>
          <p:nvPr>
            <p:ph idx="1"/>
          </p:nvPr>
        </p:nvSpPr>
        <p:spPr/>
        <p:txBody>
          <a:bodyPr/>
          <a:lstStyle/>
          <a:p>
            <a:r>
              <a:rPr lang="he-IL" dirty="0" smtClean="0"/>
              <a:t>דחייה –</a:t>
            </a:r>
            <a:r>
              <a:rPr lang="he-IL" dirty="0" err="1" smtClean="0"/>
              <a:t> </a:t>
            </a:r>
            <a:r>
              <a:rPr lang="he-IL" sz="2000" dirty="0" err="1" smtClean="0"/>
              <a:t>רו</a:t>
            </a:r>
            <a:r>
              <a:rPr lang="he-IL" sz="2000" dirty="0" smtClean="0"/>
              <a:t>ב המנהיגות הדתית</a:t>
            </a:r>
          </a:p>
          <a:p>
            <a:endParaRPr lang="he-IL" dirty="0" smtClean="0"/>
          </a:p>
          <a:p>
            <a:endParaRPr lang="he-IL" dirty="0" smtClean="0"/>
          </a:p>
          <a:p>
            <a:r>
              <a:rPr lang="he-IL" dirty="0" smtClean="0"/>
              <a:t>מידור –</a:t>
            </a:r>
            <a:r>
              <a:rPr lang="he-IL" dirty="0" err="1" smtClean="0"/>
              <a:t> </a:t>
            </a:r>
            <a:r>
              <a:rPr lang="he-IL" sz="2000" dirty="0" err="1" smtClean="0"/>
              <a:t>הר</a:t>
            </a:r>
            <a:r>
              <a:rPr lang="he-IL" sz="2000" dirty="0" smtClean="0"/>
              <a:t>ב יצחק יעקב </a:t>
            </a:r>
            <a:r>
              <a:rPr lang="he-IL" sz="2000" dirty="0" err="1" smtClean="0"/>
              <a:t>ריינס</a:t>
            </a:r>
            <a:r>
              <a:rPr lang="he-IL" sz="2000" dirty="0" smtClean="0"/>
              <a:t> (1839 –</a:t>
            </a:r>
            <a:r>
              <a:rPr lang="he-IL" sz="2000" dirty="0" err="1" smtClean="0"/>
              <a:t> 19</a:t>
            </a:r>
            <a:r>
              <a:rPr lang="he-IL" sz="2000" dirty="0" smtClean="0"/>
              <a:t>15)</a:t>
            </a:r>
          </a:p>
          <a:p>
            <a:endParaRPr lang="he-IL" dirty="0" smtClean="0"/>
          </a:p>
          <a:p>
            <a:endParaRPr lang="he-IL" dirty="0" smtClean="0"/>
          </a:p>
          <a:p>
            <a:r>
              <a:rPr lang="he-IL" dirty="0" smtClean="0"/>
              <a:t>פטרנליזם מספח –</a:t>
            </a:r>
            <a:r>
              <a:rPr lang="he-IL" dirty="0" err="1" smtClean="0"/>
              <a:t> </a:t>
            </a:r>
            <a:r>
              <a:rPr lang="he-IL" sz="2000" dirty="0" err="1" smtClean="0"/>
              <a:t>הר</a:t>
            </a:r>
            <a:r>
              <a:rPr lang="he-IL" sz="2000" dirty="0" smtClean="0"/>
              <a:t>ב אברהם יצחק הכהן קוק (1865 –</a:t>
            </a:r>
            <a:r>
              <a:rPr lang="he-IL" sz="2000" dirty="0" err="1" smtClean="0"/>
              <a:t> 19</a:t>
            </a:r>
            <a:r>
              <a:rPr lang="he-IL" sz="2000" dirty="0" smtClean="0"/>
              <a:t>35)</a:t>
            </a:r>
            <a:endParaRPr lang="he-IL"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smtClean="0"/>
              <a:t>הקיבוץ הדתי נגד "גוי של שבת"</a:t>
            </a:r>
            <a:endParaRPr lang="he-IL" dirty="0"/>
          </a:p>
        </p:txBody>
      </p:sp>
      <p:sp>
        <p:nvSpPr>
          <p:cNvPr id="5" name="מציין מיקום תוכן 4"/>
          <p:cNvSpPr>
            <a:spLocks noGrp="1"/>
          </p:cNvSpPr>
          <p:nvPr>
            <p:ph idx="1"/>
          </p:nvPr>
        </p:nvSpPr>
        <p:spPr/>
        <p:txBody>
          <a:bodyPr/>
          <a:lstStyle/>
          <a:p>
            <a:r>
              <a:rPr lang="he-IL" b="1" dirty="0" smtClean="0"/>
              <a:t>ביטחונית</a:t>
            </a:r>
            <a:r>
              <a:rPr lang="he-IL" dirty="0" smtClean="0"/>
              <a:t>: חשש מכניסת ערבים עוינים למשק;</a:t>
            </a:r>
          </a:p>
          <a:p>
            <a:endParaRPr lang="he-IL" dirty="0" smtClean="0"/>
          </a:p>
          <a:p>
            <a:r>
              <a:rPr lang="he-IL" b="1" dirty="0" smtClean="0"/>
              <a:t>היגיינית</a:t>
            </a:r>
            <a:r>
              <a:rPr lang="he-IL" dirty="0" smtClean="0"/>
              <a:t>: זהירות מהדבקת הרפת במחלות;</a:t>
            </a:r>
          </a:p>
          <a:p>
            <a:endParaRPr lang="he-IL" dirty="0" smtClean="0"/>
          </a:p>
          <a:p>
            <a:r>
              <a:rPr lang="he-IL" b="1" dirty="0" smtClean="0"/>
              <a:t>אידיאולוגית</a:t>
            </a:r>
            <a:r>
              <a:rPr lang="he-IL" dirty="0" smtClean="0"/>
              <a:t>: חיים יהודיים שלמים ועצמאיים אינם יכולים להיות תלויים בעבודת זרים.</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1484</TotalTime>
  <Words>2407</Words>
  <Application>Microsoft Office PowerPoint</Application>
  <PresentationFormat>‫הצגה על המסך (4:3)</PresentationFormat>
  <Paragraphs>143</Paragraphs>
  <Slides>35</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35</vt:i4>
      </vt:variant>
    </vt:vector>
  </HeadingPairs>
  <TitlesOfParts>
    <vt:vector size="36" baseType="lpstr">
      <vt:lpstr>ערכת נושא Office</vt:lpstr>
      <vt:lpstr>הרב קוק והמתח הדתי-לאומי: טריטוריה, סמלים וריבונות</vt:lpstr>
      <vt:lpstr>הַמִּלְכּוּד</vt:lpstr>
      <vt:lpstr>הציונות כתנועה לאומית הדורשת מדינת לאום וריבונות לעם היהודי בארץ ישראל</vt:lpstr>
      <vt:lpstr>דת ולאומיות</vt:lpstr>
      <vt:lpstr>מהי ציונות דתית?</vt:lpstr>
      <vt:lpstr>התפתחות ההלכה כמשפט תקדימי</vt:lpstr>
      <vt:lpstr>משבר ההלכה</vt:lpstr>
      <vt:lpstr>תגובות דתיות לציונות</vt:lpstr>
      <vt:lpstr>הקיבוץ הדתי נגד "גוי של שבת"</vt:lpstr>
      <vt:lpstr>פסיקת הראי"ה קוק</vt:lpstr>
      <vt:lpstr>האם מצוה לעלות לארץ ישראל?</vt:lpstr>
      <vt:lpstr>נגישות הלכתית לשאלות מדיניות?</vt:lpstr>
      <vt:lpstr>נגישות הלכתית לשאלות מדיניות?</vt:lpstr>
      <vt:lpstr>זהות לאומית וריבונות</vt:lpstr>
      <vt:lpstr>המשמעות המרחבית של תרבות</vt:lpstr>
      <vt:lpstr>סמלי מקום  Iconography</vt:lpstr>
      <vt:lpstr>שקופית 17</vt:lpstr>
      <vt:lpstr>שקופית 18</vt:lpstr>
      <vt:lpstr>A national iconography usually stops at a boundary; the frontier line is in grave danger when such is not the case.</vt:lpstr>
      <vt:lpstr>רבי יהודה הלוי (ריה"ל) 1075 - 1141</vt:lpstr>
      <vt:lpstr>הרב קוק על ארץ-ישראל</vt:lpstr>
      <vt:lpstr>על הקדושה</vt:lpstr>
      <vt:lpstr>על הקדושה</vt:lpstr>
      <vt:lpstr>על מה קונן הרב צבי יהודה קוק?</vt:lpstr>
      <vt:lpstr>המושג "מקום קדוש"</vt:lpstr>
      <vt:lpstr>קדושת בית הכנסת</vt:lpstr>
      <vt:lpstr>על שיר השירים</vt:lpstr>
      <vt:lpstr>מהי קדושת ארץ ישראל?</vt:lpstr>
      <vt:lpstr>במה נתייחדה ירושלים?</vt:lpstr>
      <vt:lpstr>"חמי טבריה" בירושלים?</vt:lpstr>
      <vt:lpstr>שקופית 31</vt:lpstr>
      <vt:lpstr>דת ולאומיות</vt:lpstr>
      <vt:lpstr>האם אפשר להפריד בין דת וריבונות?</vt:lpstr>
      <vt:lpstr>האם אפשר להפריד בין דת וריבונות?</vt:lpstr>
      <vt:lpstr>מהו "מינוי של שררה"?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זהויות טריטוריאליות וציונות דתית</dc:title>
  <dc:creator>Yossi</dc:creator>
  <cp:lastModifiedBy>u45414</cp:lastModifiedBy>
  <cp:revision>155</cp:revision>
  <dcterms:created xsi:type="dcterms:W3CDTF">2008-05-08T07:53:42Z</dcterms:created>
  <dcterms:modified xsi:type="dcterms:W3CDTF">2019-05-26T10:51:00Z</dcterms:modified>
</cp:coreProperties>
</file>