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9"/>
  </p:notesMasterIdLst>
  <p:sldIdLst>
    <p:sldId id="260" r:id="rId2"/>
    <p:sldId id="319" r:id="rId3"/>
    <p:sldId id="320" r:id="rId4"/>
    <p:sldId id="321" r:id="rId5"/>
    <p:sldId id="268" r:id="rId6"/>
    <p:sldId id="322" r:id="rId7"/>
    <p:sldId id="32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משתמש" initials="U" lastIdx="7" clrIdx="0">
    <p:extLst>
      <p:ext uri="{19B8F6BF-5375-455C-9EA6-DF929625EA0E}">
        <p15:presenceInfo xmlns:p15="http://schemas.microsoft.com/office/powerpoint/2012/main" userId="משתמש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2T20:53:34.864" idx="1">
    <p:pos x="6929" y="3351"/>
    <p:text>צריך להדק את שאלת המחקר ולנסות להגדיר מעט אחרת, אנסה לחשוב על כך גם: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2T20:54:27.62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0-10-12T20:54:42.061" idx="3">
    <p:pos x="4644" y="2946"/>
    <p:text>היוונית</p:text>
    <p:extLst>
      <p:ext uri="{C676402C-5697-4E1C-873F-D02D1690AC5C}">
        <p15:threadingInfo xmlns:p15="http://schemas.microsoft.com/office/powerpoint/2012/main" timeZoneBias="-180"/>
      </p:ext>
    </p:extLst>
  </p:cm>
  <p:cm authorId="1" dt="2020-10-12T20:54:53.108" idx="4">
    <p:pos x="2106" y="2202"/>
    <p:text>רק? ויחסי יוון אירופה?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2T20:55:08.653" idx="5">
    <p:pos x="4152" y="2850"/>
    <p:text>גליה לינדנשטראוס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2T20:56:05.543" idx="6">
    <p:pos x="3786" y="2496"/>
    <p:text>איזה ידידות?</p:text>
    <p:extLst>
      <p:ext uri="{C676402C-5697-4E1C-873F-D02D1690AC5C}">
        <p15:threadingInfo xmlns:p15="http://schemas.microsoft.com/office/powerpoint/2012/main" timeZoneBias="-180"/>
      </p:ext>
    </p:extLst>
  </p:cm>
  <p:cm authorId="1" dt="2020-10-12T20:56:24.866" idx="7">
    <p:pos x="2418" y="114"/>
    <p:text>צריך לעבות באנשים ברחוב ובשטח ולא באנשי ממסד...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95638B9-EFA8-4AC5-93D4-8D77EE1F7315}" type="datetimeFigureOut">
              <a:rPr lang="he-IL" smtClean="0"/>
              <a:t>כ"ד/תשרי/תשפ"א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81C819-68AC-4FF5-B0B3-E84F5ECB374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462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2864319-C7BC-467A-925A-A0FE47941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825D45-26A7-464C-A23F-6CFBAD3C4D5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7361890-685E-4307-8D73-3DA8F666B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8D86848-0D56-418C-9E2C-E0953475D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E991B12-C4E2-421B-9E2E-7060F2EBC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FBCA5D-FA4B-4748-8090-14C59029752B}" type="slidenum">
              <a:rPr lang="en-US" altLang="zh-CN" sz="1200" baseline="0"/>
              <a:pPr eaLnBrk="1" hangingPunct="1"/>
              <a:t>2</a:t>
            </a:fld>
            <a:endParaRPr lang="en-US" altLang="zh-CN" sz="1200" baseline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F30B98E-1D55-4634-9116-B23CDB88F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B5F402C-F351-4F5D-9360-2FF6E343C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E991B12-C4E2-421B-9E2E-7060F2EBC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FBCA5D-FA4B-4748-8090-14C59029752B}" type="slidenum">
              <a:rPr lang="en-US" altLang="zh-CN" sz="1200" baseline="0"/>
              <a:pPr eaLnBrk="1" hangingPunct="1"/>
              <a:t>3</a:t>
            </a:fld>
            <a:endParaRPr lang="en-US" altLang="zh-CN" sz="1200" baseline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F30B98E-1D55-4634-9116-B23CDB88F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B5F402C-F351-4F5D-9360-2FF6E343C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1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E991B12-C4E2-421B-9E2E-7060F2EBC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FBCA5D-FA4B-4748-8090-14C59029752B}" type="slidenum">
              <a:rPr lang="en-US" altLang="zh-CN" sz="1200" baseline="0"/>
              <a:pPr eaLnBrk="1" hangingPunct="1"/>
              <a:t>4</a:t>
            </a:fld>
            <a:endParaRPr lang="en-US" altLang="zh-CN" sz="1200" baseline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F30B98E-1D55-4634-9116-B23CDB88F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B5F402C-F351-4F5D-9360-2FF6E343C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2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E991B12-C4E2-421B-9E2E-7060F2EBC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FBCA5D-FA4B-4748-8090-14C59029752B}" type="slidenum">
              <a:rPr lang="en-US" altLang="zh-CN" sz="1200" baseline="0"/>
              <a:pPr eaLnBrk="1" hangingPunct="1"/>
              <a:t>6</a:t>
            </a:fld>
            <a:endParaRPr lang="en-US" altLang="zh-CN" sz="1200" baseline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F30B98E-1D55-4634-9116-B23CDB88F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B5F402C-F351-4F5D-9360-2FF6E343C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9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E991B12-C4E2-421B-9E2E-7060F2EBC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FBCA5D-FA4B-4748-8090-14C59029752B}" type="slidenum">
              <a:rPr lang="en-US" altLang="zh-CN" sz="1200" baseline="0"/>
              <a:pPr eaLnBrk="1" hangingPunct="1"/>
              <a:t>7</a:t>
            </a:fld>
            <a:endParaRPr lang="en-US" altLang="zh-CN" sz="1200" baseline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F30B98E-1D55-4634-9116-B23CDB88F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B5F402C-F351-4F5D-9360-2FF6E343C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0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105025"/>
            <a:ext cx="103632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733675"/>
            <a:ext cx="103632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9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88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6000" y="1981200"/>
            <a:ext cx="24384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800" y="1981200"/>
            <a:ext cx="71120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22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24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3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02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2895600"/>
            <a:ext cx="4775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2895600"/>
            <a:ext cx="4775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65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19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16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2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19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08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F362310-0AB0-4AF0-974E-FCCF29BA4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981201"/>
            <a:ext cx="9753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DDCA5F-39A1-4164-ADDE-98314DF48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2895600"/>
            <a:ext cx="9753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14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1FD1890F-B7D9-4192-B5C6-5F0C80CBA8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7512" y="2301893"/>
            <a:ext cx="10363200" cy="704850"/>
          </a:xfrm>
        </p:spPr>
        <p:txBody>
          <a:bodyPr/>
          <a:lstStyle/>
          <a:p>
            <a:pPr algn="ctr" eaLnBrk="1" hangingPunct="1"/>
            <a:r>
              <a:rPr lang="he-IL" altLang="zh-CN" sz="4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סיור יוון</a:t>
            </a:r>
            <a:br>
              <a:rPr lang="he-IL" altLang="zh-CN" sz="4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</a:br>
            <a:r>
              <a:rPr lang="he-IL" altLang="zh-CN" sz="4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צוות 3</a:t>
            </a:r>
            <a:br>
              <a:rPr lang="he-IL" altLang="zh-CN" sz="4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</a:br>
            <a:r>
              <a:rPr lang="he-IL" altLang="zh-CN" sz="4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 מחזור מ"ח</a:t>
            </a:r>
            <a:endParaRPr lang="ru-RU" altLang="zh-CN" sz="4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pic>
        <p:nvPicPr>
          <p:cNvPr id="2050" name="Picture 2" descr="דגל יוון - כחול יוון">
            <a:extLst>
              <a:ext uri="{FF2B5EF4-FFF2-40B4-BE49-F238E27FC236}">
                <a16:creationId xmlns:a16="http://schemas.microsoft.com/office/drawing/2014/main" id="{AFA49DDF-9146-4100-ACE3-DB8A26FF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12" y="4203682"/>
            <a:ext cx="3882887" cy="265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מכללה שנוסכת ביטחון לאומי למדינה | Israel Defense">
            <a:extLst>
              <a:ext uri="{FF2B5EF4-FFF2-40B4-BE49-F238E27FC236}">
                <a16:creationId xmlns:a16="http://schemas.microsoft.com/office/drawing/2014/main" id="{2B4BEC01-52E6-4E0C-811F-62C205026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482" y="0"/>
            <a:ext cx="1187620" cy="14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FEC1A3D-0D59-4A9F-A5DB-C7E0458C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7280" y="6000021"/>
            <a:ext cx="10363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defTabSz="914400" eaLnBrk="1" hangingPunct="1"/>
            <a:r>
              <a:rPr lang="he-IL" altLang="zh-CN" b="1" kern="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מובילים: אמיר אופק , ערן פלד ועודד צמח</a:t>
            </a:r>
            <a:endParaRPr lang="ru-RU" altLang="zh-CN" b="1" kern="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דגל יוון - כחול יוון">
            <a:extLst>
              <a:ext uri="{FF2B5EF4-FFF2-40B4-BE49-F238E27FC236}">
                <a16:creationId xmlns:a16="http://schemas.microsoft.com/office/drawing/2014/main" id="{9476E7B8-87D2-42B0-A53C-09AA8810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27" y="0"/>
            <a:ext cx="2584173" cy="17665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278FF7E-A643-40BA-84B2-F3FE38AFF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l="-1087" r="1" b="5679"/>
          <a:stretch/>
        </p:blipFill>
        <p:spPr>
          <a:xfrm>
            <a:off x="-119270" y="1862259"/>
            <a:ext cx="12311270" cy="6458436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6B3946A7-CD10-45DD-BDAC-6DD9FB77B2A8}"/>
              </a:ext>
            </a:extLst>
          </p:cNvPr>
          <p:cNvSpPr txBox="1"/>
          <p:nvPr/>
        </p:nvSpPr>
        <p:spPr>
          <a:xfrm>
            <a:off x="2976706" y="130959"/>
            <a:ext cx="51696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5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שאלת המחקר</a:t>
            </a:r>
            <a:endParaRPr lang="ko-KR" altLang="en-US" sz="54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50FF4A35-E0CF-4C74-8D63-9670377D5607}"/>
              </a:ext>
            </a:extLst>
          </p:cNvPr>
          <p:cNvSpPr txBox="1"/>
          <p:nvPr/>
        </p:nvSpPr>
        <p:spPr>
          <a:xfrm>
            <a:off x="6892725" y="2574494"/>
            <a:ext cx="5169613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he-IL" altLang="ko-KR" sz="4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מהם אתגרי </a:t>
            </a:r>
            <a:r>
              <a:rPr lang="he-IL" altLang="ko-KR" sz="44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הבטל"ם</a:t>
            </a:r>
            <a:r>
              <a:rPr lang="he-IL" altLang="ko-KR" sz="4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שמציבה תופעת הפליטים העוברים דרך יוון, בדגש על חברה, כלכלה ויחסי חוץ? </a:t>
            </a:r>
          </a:p>
        </p:txBody>
      </p:sp>
      <p:pic>
        <p:nvPicPr>
          <p:cNvPr id="11" name="Picture 4" descr="מכללה שנוסכת ביטחון לאומי למדינה | Israel Defense">
            <a:extLst>
              <a:ext uri="{FF2B5EF4-FFF2-40B4-BE49-F238E27FC236}">
                <a16:creationId xmlns:a16="http://schemas.microsoft.com/office/drawing/2014/main" id="{E87EC51C-F2EE-43DE-A2FF-11FAA788E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07" y="84647"/>
            <a:ext cx="1187620" cy="14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דגל יוון - כחול יוון">
            <a:extLst>
              <a:ext uri="{FF2B5EF4-FFF2-40B4-BE49-F238E27FC236}">
                <a16:creationId xmlns:a16="http://schemas.microsoft.com/office/drawing/2014/main" id="{9476E7B8-87D2-42B0-A53C-09AA8810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27" y="0"/>
            <a:ext cx="2584173" cy="17665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0E62B8D0-3651-4F6C-B4C9-62A2E511AAE7}"/>
              </a:ext>
            </a:extLst>
          </p:cNvPr>
          <p:cNvSpPr txBox="1"/>
          <p:nvPr/>
        </p:nvSpPr>
        <p:spPr>
          <a:xfrm>
            <a:off x="2976706" y="130959"/>
            <a:ext cx="51696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5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שאלות משנה</a:t>
            </a:r>
            <a:endParaRPr lang="ko-KR" altLang="en-US" sz="54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4" name="Group 56">
            <a:extLst>
              <a:ext uri="{FF2B5EF4-FFF2-40B4-BE49-F238E27FC236}">
                <a16:creationId xmlns:a16="http://schemas.microsoft.com/office/drawing/2014/main" id="{14E48F60-94EE-465D-B514-9A35ECF9B69B}"/>
              </a:ext>
            </a:extLst>
          </p:cNvPr>
          <p:cNvGrpSpPr/>
          <p:nvPr/>
        </p:nvGrpSpPr>
        <p:grpSpPr>
          <a:xfrm>
            <a:off x="9707370" y="2186995"/>
            <a:ext cx="958096" cy="780795"/>
            <a:chOff x="5324331" y="1449052"/>
            <a:chExt cx="958096" cy="780795"/>
          </a:xfrm>
        </p:grpSpPr>
        <p:sp>
          <p:nvSpPr>
            <p:cNvPr id="15" name="Oval 57">
              <a:extLst>
                <a:ext uri="{FF2B5EF4-FFF2-40B4-BE49-F238E27FC236}">
                  <a16:creationId xmlns:a16="http://schemas.microsoft.com/office/drawing/2014/main" id="{9C567DBE-9409-432D-A66A-AAA13022967A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58">
              <a:extLst>
                <a:ext uri="{FF2B5EF4-FFF2-40B4-BE49-F238E27FC236}">
                  <a16:creationId xmlns:a16="http://schemas.microsoft.com/office/drawing/2014/main" id="{E1E669B8-7355-4FD3-B855-E1D67786A327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56">
            <a:extLst>
              <a:ext uri="{FF2B5EF4-FFF2-40B4-BE49-F238E27FC236}">
                <a16:creationId xmlns:a16="http://schemas.microsoft.com/office/drawing/2014/main" id="{FF3D90C2-2EC2-4132-8E78-296D625CED74}"/>
              </a:ext>
            </a:extLst>
          </p:cNvPr>
          <p:cNvGrpSpPr/>
          <p:nvPr/>
        </p:nvGrpSpPr>
        <p:grpSpPr>
          <a:xfrm>
            <a:off x="9713998" y="3386313"/>
            <a:ext cx="958096" cy="780795"/>
            <a:chOff x="5324331" y="1449052"/>
            <a:chExt cx="958096" cy="780795"/>
          </a:xfrm>
        </p:grpSpPr>
        <p:sp>
          <p:nvSpPr>
            <p:cNvPr id="41" name="Oval 57">
              <a:extLst>
                <a:ext uri="{FF2B5EF4-FFF2-40B4-BE49-F238E27FC236}">
                  <a16:creationId xmlns:a16="http://schemas.microsoft.com/office/drawing/2014/main" id="{74A7D282-DC91-48A1-B974-499013C3A8D5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58">
              <a:extLst>
                <a:ext uri="{FF2B5EF4-FFF2-40B4-BE49-F238E27FC236}">
                  <a16:creationId xmlns:a16="http://schemas.microsoft.com/office/drawing/2014/main" id="{67406A83-F75D-4252-9291-1E69AA268C74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56">
            <a:extLst>
              <a:ext uri="{FF2B5EF4-FFF2-40B4-BE49-F238E27FC236}">
                <a16:creationId xmlns:a16="http://schemas.microsoft.com/office/drawing/2014/main" id="{4D79CCC0-1133-43F0-BEE5-53BF85CE13F7}"/>
              </a:ext>
            </a:extLst>
          </p:cNvPr>
          <p:cNvGrpSpPr/>
          <p:nvPr/>
        </p:nvGrpSpPr>
        <p:grpSpPr>
          <a:xfrm>
            <a:off x="9733878" y="4506125"/>
            <a:ext cx="958096" cy="780795"/>
            <a:chOff x="5324331" y="1449052"/>
            <a:chExt cx="958096" cy="780795"/>
          </a:xfrm>
        </p:grpSpPr>
        <p:sp>
          <p:nvSpPr>
            <p:cNvPr id="44" name="Oval 57">
              <a:extLst>
                <a:ext uri="{FF2B5EF4-FFF2-40B4-BE49-F238E27FC236}">
                  <a16:creationId xmlns:a16="http://schemas.microsoft.com/office/drawing/2014/main" id="{A1568EEC-28EF-4EF2-95D7-1E5645ED5E7E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58">
              <a:extLst>
                <a:ext uri="{FF2B5EF4-FFF2-40B4-BE49-F238E27FC236}">
                  <a16:creationId xmlns:a16="http://schemas.microsoft.com/office/drawing/2014/main" id="{C504E855-3CE9-4105-A2B0-51B86A2F1B2C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0B54735-9E05-43FE-A5C9-C929A1641F0A}"/>
              </a:ext>
            </a:extLst>
          </p:cNvPr>
          <p:cNvSpPr txBox="1"/>
          <p:nvPr/>
        </p:nvSpPr>
        <p:spPr>
          <a:xfrm>
            <a:off x="2142737" y="2315782"/>
            <a:ext cx="722243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מהי האסטרטגיה היוונית לטיפול בפליטים לטווח הזמן הקרוב והרחוק?</a:t>
            </a: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DD1240C4-AF73-47BC-8E6F-BF6614655434}"/>
              </a:ext>
            </a:extLst>
          </p:cNvPr>
          <p:cNvSpPr txBox="1"/>
          <p:nvPr/>
        </p:nvSpPr>
        <p:spPr>
          <a:xfrm>
            <a:off x="2191978" y="4634912"/>
            <a:ext cx="72224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מה יחס החברה לתופעת הפליטים?</a:t>
            </a: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348D9E5C-C8CD-411B-AAE9-5F299A9B2764}"/>
              </a:ext>
            </a:extLst>
          </p:cNvPr>
          <p:cNvSpPr txBox="1"/>
          <p:nvPr/>
        </p:nvSpPr>
        <p:spPr>
          <a:xfrm>
            <a:off x="2142736" y="3453546"/>
            <a:ext cx="72224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מהי השפעת תנועת הפליטים על יחסי יוון טורקיה?</a:t>
            </a:r>
          </a:p>
        </p:txBody>
      </p:sp>
      <p:pic>
        <p:nvPicPr>
          <p:cNvPr id="48" name="Picture 4" descr="מכללה שנוסכת ביטחון לאומי למדינה | Israel Defense">
            <a:extLst>
              <a:ext uri="{FF2B5EF4-FFF2-40B4-BE49-F238E27FC236}">
                <a16:creationId xmlns:a16="http://schemas.microsoft.com/office/drawing/2014/main" id="{4C5EBB0A-BCCB-4C42-BA51-F16E7F27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07" y="84647"/>
            <a:ext cx="1187620" cy="14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5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דגל יוון - כחול יוון">
            <a:extLst>
              <a:ext uri="{FF2B5EF4-FFF2-40B4-BE49-F238E27FC236}">
                <a16:creationId xmlns:a16="http://schemas.microsoft.com/office/drawing/2014/main" id="{9476E7B8-87D2-42B0-A53C-09AA8810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27" y="0"/>
            <a:ext cx="2584173" cy="17665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0E62B8D0-3651-4F6C-B4C9-62A2E511AAE7}"/>
              </a:ext>
            </a:extLst>
          </p:cNvPr>
          <p:cNvSpPr txBox="1"/>
          <p:nvPr/>
        </p:nvSpPr>
        <p:spPr>
          <a:xfrm>
            <a:off x="2976706" y="-284539"/>
            <a:ext cx="516961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5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טעינות מידע לקראת הסיור</a:t>
            </a:r>
            <a:endParaRPr lang="ko-KR" altLang="en-US" sz="54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4" name="Group 56">
            <a:extLst>
              <a:ext uri="{FF2B5EF4-FFF2-40B4-BE49-F238E27FC236}">
                <a16:creationId xmlns:a16="http://schemas.microsoft.com/office/drawing/2014/main" id="{14E48F60-94EE-465D-B514-9A35ECF9B69B}"/>
              </a:ext>
            </a:extLst>
          </p:cNvPr>
          <p:cNvGrpSpPr/>
          <p:nvPr/>
        </p:nvGrpSpPr>
        <p:grpSpPr>
          <a:xfrm>
            <a:off x="9721437" y="1851171"/>
            <a:ext cx="958096" cy="780795"/>
            <a:chOff x="5324331" y="1449052"/>
            <a:chExt cx="958096" cy="780795"/>
          </a:xfrm>
        </p:grpSpPr>
        <p:sp>
          <p:nvSpPr>
            <p:cNvPr id="15" name="Oval 57">
              <a:extLst>
                <a:ext uri="{FF2B5EF4-FFF2-40B4-BE49-F238E27FC236}">
                  <a16:creationId xmlns:a16="http://schemas.microsoft.com/office/drawing/2014/main" id="{9C567DBE-9409-432D-A66A-AAA13022967A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58">
              <a:extLst>
                <a:ext uri="{FF2B5EF4-FFF2-40B4-BE49-F238E27FC236}">
                  <a16:creationId xmlns:a16="http://schemas.microsoft.com/office/drawing/2014/main" id="{E1E669B8-7355-4FD3-B855-E1D67786A327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56">
            <a:extLst>
              <a:ext uri="{FF2B5EF4-FFF2-40B4-BE49-F238E27FC236}">
                <a16:creationId xmlns:a16="http://schemas.microsoft.com/office/drawing/2014/main" id="{FF3D90C2-2EC2-4132-8E78-296D625CED74}"/>
              </a:ext>
            </a:extLst>
          </p:cNvPr>
          <p:cNvGrpSpPr/>
          <p:nvPr/>
        </p:nvGrpSpPr>
        <p:grpSpPr>
          <a:xfrm>
            <a:off x="9728065" y="2684729"/>
            <a:ext cx="958096" cy="780795"/>
            <a:chOff x="5324331" y="1449052"/>
            <a:chExt cx="958096" cy="780795"/>
          </a:xfrm>
        </p:grpSpPr>
        <p:sp>
          <p:nvSpPr>
            <p:cNvPr id="41" name="Oval 57">
              <a:extLst>
                <a:ext uri="{FF2B5EF4-FFF2-40B4-BE49-F238E27FC236}">
                  <a16:creationId xmlns:a16="http://schemas.microsoft.com/office/drawing/2014/main" id="{74A7D282-DC91-48A1-B974-499013C3A8D5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58">
              <a:extLst>
                <a:ext uri="{FF2B5EF4-FFF2-40B4-BE49-F238E27FC236}">
                  <a16:creationId xmlns:a16="http://schemas.microsoft.com/office/drawing/2014/main" id="{67406A83-F75D-4252-9291-1E69AA268C74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56">
            <a:extLst>
              <a:ext uri="{FF2B5EF4-FFF2-40B4-BE49-F238E27FC236}">
                <a16:creationId xmlns:a16="http://schemas.microsoft.com/office/drawing/2014/main" id="{4D79CCC0-1133-43F0-BEE5-53BF85CE13F7}"/>
              </a:ext>
            </a:extLst>
          </p:cNvPr>
          <p:cNvGrpSpPr/>
          <p:nvPr/>
        </p:nvGrpSpPr>
        <p:grpSpPr>
          <a:xfrm>
            <a:off x="9747945" y="3551317"/>
            <a:ext cx="958096" cy="780795"/>
            <a:chOff x="5324331" y="1449052"/>
            <a:chExt cx="958096" cy="780795"/>
          </a:xfrm>
        </p:grpSpPr>
        <p:sp>
          <p:nvSpPr>
            <p:cNvPr id="44" name="Oval 57">
              <a:extLst>
                <a:ext uri="{FF2B5EF4-FFF2-40B4-BE49-F238E27FC236}">
                  <a16:creationId xmlns:a16="http://schemas.microsoft.com/office/drawing/2014/main" id="{A1568EEC-28EF-4EF2-95D7-1E5645ED5E7E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58">
              <a:extLst>
                <a:ext uri="{FF2B5EF4-FFF2-40B4-BE49-F238E27FC236}">
                  <a16:creationId xmlns:a16="http://schemas.microsoft.com/office/drawing/2014/main" id="{C504E855-3CE9-4105-A2B0-51B86A2F1B2C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0B54735-9E05-43FE-A5C9-C929A1641F0A}"/>
              </a:ext>
            </a:extLst>
          </p:cNvPr>
          <p:cNvSpPr txBox="1"/>
          <p:nvPr/>
        </p:nvSpPr>
        <p:spPr>
          <a:xfrm>
            <a:off x="2156804" y="1979958"/>
            <a:ext cx="72224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רקע יוון – ניקולס...</a:t>
            </a: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DD1240C4-AF73-47BC-8E6F-BF6614655434}"/>
              </a:ext>
            </a:extLst>
          </p:cNvPr>
          <p:cNvSpPr txBox="1"/>
          <p:nvPr/>
        </p:nvSpPr>
        <p:spPr>
          <a:xfrm>
            <a:off x="689317" y="3680104"/>
            <a:ext cx="8739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גברת עדי רומם – מתנדבת למען פליטים ביוון כולל שיחה עם פליט </a:t>
            </a: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348D9E5C-C8CD-411B-AAE9-5F299A9B2764}"/>
              </a:ext>
            </a:extLst>
          </p:cNvPr>
          <p:cNvSpPr txBox="1"/>
          <p:nvPr/>
        </p:nvSpPr>
        <p:spPr>
          <a:xfrm>
            <a:off x="2156803" y="2836370"/>
            <a:ext cx="72224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גברת אירית בן אבא, לשעבר שגרירת ישראל ביוון</a:t>
            </a:r>
          </a:p>
        </p:txBody>
      </p:sp>
      <p:pic>
        <p:nvPicPr>
          <p:cNvPr id="48" name="Picture 4" descr="מכללה שנוסכת ביטחון לאומי למדינה | Israel Defense">
            <a:extLst>
              <a:ext uri="{FF2B5EF4-FFF2-40B4-BE49-F238E27FC236}">
                <a16:creationId xmlns:a16="http://schemas.microsoft.com/office/drawing/2014/main" id="{4C5EBB0A-BCCB-4C42-BA51-F16E7F27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07" y="84647"/>
            <a:ext cx="1187620" cy="14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56">
            <a:extLst>
              <a:ext uri="{FF2B5EF4-FFF2-40B4-BE49-F238E27FC236}">
                <a16:creationId xmlns:a16="http://schemas.microsoft.com/office/drawing/2014/main" id="{556A550E-A811-41B4-A224-13CBEB514321}"/>
              </a:ext>
            </a:extLst>
          </p:cNvPr>
          <p:cNvGrpSpPr/>
          <p:nvPr/>
        </p:nvGrpSpPr>
        <p:grpSpPr>
          <a:xfrm>
            <a:off x="9719089" y="4352879"/>
            <a:ext cx="958096" cy="780795"/>
            <a:chOff x="5324331" y="1449052"/>
            <a:chExt cx="958096" cy="780795"/>
          </a:xfrm>
        </p:grpSpPr>
        <p:sp>
          <p:nvSpPr>
            <p:cNvPr id="18" name="Oval 57">
              <a:extLst>
                <a:ext uri="{FF2B5EF4-FFF2-40B4-BE49-F238E27FC236}">
                  <a16:creationId xmlns:a16="http://schemas.microsoft.com/office/drawing/2014/main" id="{41DBECE3-F224-4A09-96FA-343D2ABAC8A1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77617FF3-9A3A-4219-943E-9927DB0E59DA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6">
            <a:extLst>
              <a:ext uri="{FF2B5EF4-FFF2-40B4-BE49-F238E27FC236}">
                <a16:creationId xmlns:a16="http://schemas.microsoft.com/office/drawing/2014/main" id="{0A77B95B-D575-4AC7-A065-87FD3A3ADFA0}"/>
              </a:ext>
            </a:extLst>
          </p:cNvPr>
          <p:cNvGrpSpPr/>
          <p:nvPr/>
        </p:nvGrpSpPr>
        <p:grpSpPr>
          <a:xfrm>
            <a:off x="9725717" y="5186437"/>
            <a:ext cx="958096" cy="780795"/>
            <a:chOff x="5324331" y="1449052"/>
            <a:chExt cx="958096" cy="780795"/>
          </a:xfrm>
        </p:grpSpPr>
        <p:sp>
          <p:nvSpPr>
            <p:cNvPr id="21" name="Oval 57">
              <a:extLst>
                <a:ext uri="{FF2B5EF4-FFF2-40B4-BE49-F238E27FC236}">
                  <a16:creationId xmlns:a16="http://schemas.microsoft.com/office/drawing/2014/main" id="{226A87EB-9793-4BAF-83F0-D24F283AE40C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58">
              <a:extLst>
                <a:ext uri="{FF2B5EF4-FFF2-40B4-BE49-F238E27FC236}">
                  <a16:creationId xmlns:a16="http://schemas.microsoft.com/office/drawing/2014/main" id="{4F42F653-13D7-4931-9354-D09E233F4AB3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6">
            <a:extLst>
              <a:ext uri="{FF2B5EF4-FFF2-40B4-BE49-F238E27FC236}">
                <a16:creationId xmlns:a16="http://schemas.microsoft.com/office/drawing/2014/main" id="{FAB5430A-0212-49A8-83BB-31307358FA4E}"/>
              </a:ext>
            </a:extLst>
          </p:cNvPr>
          <p:cNvGrpSpPr/>
          <p:nvPr/>
        </p:nvGrpSpPr>
        <p:grpSpPr>
          <a:xfrm>
            <a:off x="9745597" y="6053025"/>
            <a:ext cx="958096" cy="780795"/>
            <a:chOff x="5324331" y="1449052"/>
            <a:chExt cx="958096" cy="780795"/>
          </a:xfrm>
        </p:grpSpPr>
        <p:sp>
          <p:nvSpPr>
            <p:cNvPr id="24" name="Oval 57">
              <a:extLst>
                <a:ext uri="{FF2B5EF4-FFF2-40B4-BE49-F238E27FC236}">
                  <a16:creationId xmlns:a16="http://schemas.microsoft.com/office/drawing/2014/main" id="{CDFFEC25-C819-4933-864D-1C5BC36B15FF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58">
              <a:extLst>
                <a:ext uri="{FF2B5EF4-FFF2-40B4-BE49-F238E27FC236}">
                  <a16:creationId xmlns:a16="http://schemas.microsoft.com/office/drawing/2014/main" id="{B6E52C26-C3B9-4467-8C36-C08F59AB746A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863D0C6-D076-4A53-A427-B151CFE120BD}"/>
              </a:ext>
            </a:extLst>
          </p:cNvPr>
          <p:cNvSpPr txBox="1"/>
          <p:nvPr/>
        </p:nvSpPr>
        <p:spPr>
          <a:xfrm>
            <a:off x="2154456" y="4481666"/>
            <a:ext cx="72224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ד"ר דליה </a:t>
            </a:r>
            <a:r>
              <a:rPr lang="he-IL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לינדרשטאוס</a:t>
            </a:r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 – יוון והמהגרים מהזווית הטורקית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92073393-1D9A-4243-A34F-0E99BE23F9C8}"/>
              </a:ext>
            </a:extLst>
          </p:cNvPr>
          <p:cNvSpPr txBox="1"/>
          <p:nvPr/>
        </p:nvSpPr>
        <p:spPr>
          <a:xfrm>
            <a:off x="239151" y="6181812"/>
            <a:ext cx="91869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עו"ד נועם קפון (מ. בחוץ) ועו"ד שונית (מ. הפנים)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-</a:t>
            </a:r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פליטים בישראל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D5ACEDA0-1DA8-44D2-B2E7-692CE65A45B9}"/>
              </a:ext>
            </a:extLst>
          </p:cNvPr>
          <p:cNvSpPr txBox="1"/>
          <p:nvPr/>
        </p:nvSpPr>
        <p:spPr>
          <a:xfrm>
            <a:off x="2154455" y="5338078"/>
            <a:ext cx="72224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פרופ' קארין אמית – מהו הפליט?</a:t>
            </a:r>
          </a:p>
        </p:txBody>
      </p:sp>
    </p:spTree>
    <p:extLst>
      <p:ext uri="{BB962C8B-B14F-4D97-AF65-F5344CB8AC3E}">
        <p14:creationId xmlns:p14="http://schemas.microsoft.com/office/powerpoint/2010/main" val="195302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2447AA57-2424-40CB-A319-B32365496074}"/>
              </a:ext>
            </a:extLst>
          </p:cNvPr>
          <p:cNvCxnSpPr>
            <a:cxnSpLocks/>
          </p:cNvCxnSpPr>
          <p:nvPr/>
        </p:nvCxnSpPr>
        <p:spPr>
          <a:xfrm>
            <a:off x="196948" y="5349528"/>
            <a:ext cx="11101167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">
            <a:extLst>
              <a:ext uri="{FF2B5EF4-FFF2-40B4-BE49-F238E27FC236}">
                <a16:creationId xmlns:a16="http://schemas.microsoft.com/office/drawing/2014/main" id="{7F4A25E9-198B-422F-9DB0-22F7D8F38520}"/>
              </a:ext>
            </a:extLst>
          </p:cNvPr>
          <p:cNvGrpSpPr/>
          <p:nvPr/>
        </p:nvGrpSpPr>
        <p:grpSpPr>
          <a:xfrm>
            <a:off x="-115964" y="5150585"/>
            <a:ext cx="1096955" cy="890861"/>
            <a:chOff x="430681" y="4698935"/>
            <a:chExt cx="1096955" cy="890861"/>
          </a:xfrm>
        </p:grpSpPr>
        <p:sp>
          <p:nvSpPr>
            <p:cNvPr id="5" name="Teardrop 6">
              <a:extLst>
                <a:ext uri="{FF2B5EF4-FFF2-40B4-BE49-F238E27FC236}">
                  <a16:creationId xmlns:a16="http://schemas.microsoft.com/office/drawing/2014/main" id="{BC31BB29-37C3-4358-B003-9B8ABD73DEF0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DBE5CF-A36E-4733-BB7A-615507E8559B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29/9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Oval 29">
              <a:extLst>
                <a:ext uri="{FF2B5EF4-FFF2-40B4-BE49-F238E27FC236}">
                  <a16:creationId xmlns:a16="http://schemas.microsoft.com/office/drawing/2014/main" id="{53E85B8E-3535-4675-8560-2FAF542E3646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31">
            <a:extLst>
              <a:ext uri="{FF2B5EF4-FFF2-40B4-BE49-F238E27FC236}">
                <a16:creationId xmlns:a16="http://schemas.microsoft.com/office/drawing/2014/main" id="{16BDF1CE-0BF1-48D4-993D-7BE06C3A48C1}"/>
              </a:ext>
            </a:extLst>
          </p:cNvPr>
          <p:cNvGrpSpPr/>
          <p:nvPr/>
        </p:nvGrpSpPr>
        <p:grpSpPr>
          <a:xfrm>
            <a:off x="1965113" y="5209275"/>
            <a:ext cx="1096955" cy="890861"/>
            <a:chOff x="430681" y="4698935"/>
            <a:chExt cx="1096955" cy="890861"/>
          </a:xfrm>
        </p:grpSpPr>
        <p:sp>
          <p:nvSpPr>
            <p:cNvPr id="9" name="Teardrop 32">
              <a:extLst>
                <a:ext uri="{FF2B5EF4-FFF2-40B4-BE49-F238E27FC236}">
                  <a16:creationId xmlns:a16="http://schemas.microsoft.com/office/drawing/2014/main" id="{472CF6A6-7715-4B8E-9317-9408ED85E8E1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3EA087-E998-42BA-8D2F-249D5D3085FA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1/10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Oval 34">
              <a:extLst>
                <a:ext uri="{FF2B5EF4-FFF2-40B4-BE49-F238E27FC236}">
                  <a16:creationId xmlns:a16="http://schemas.microsoft.com/office/drawing/2014/main" id="{7946C3B8-B43C-4D72-82BE-F3E5FDDE6C22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35">
            <a:extLst>
              <a:ext uri="{FF2B5EF4-FFF2-40B4-BE49-F238E27FC236}">
                <a16:creationId xmlns:a16="http://schemas.microsoft.com/office/drawing/2014/main" id="{8B3A6BEB-40C5-49A0-971F-121E80535529}"/>
              </a:ext>
            </a:extLst>
          </p:cNvPr>
          <p:cNvGrpSpPr/>
          <p:nvPr/>
        </p:nvGrpSpPr>
        <p:grpSpPr>
          <a:xfrm>
            <a:off x="3524899" y="5133177"/>
            <a:ext cx="1096955" cy="890861"/>
            <a:chOff x="430681" y="4698935"/>
            <a:chExt cx="1096955" cy="890861"/>
          </a:xfrm>
        </p:grpSpPr>
        <p:sp>
          <p:nvSpPr>
            <p:cNvPr id="13" name="Teardrop 36">
              <a:extLst>
                <a:ext uri="{FF2B5EF4-FFF2-40B4-BE49-F238E27FC236}">
                  <a16:creationId xmlns:a16="http://schemas.microsoft.com/office/drawing/2014/main" id="{6748CCDE-5EAB-41BA-A6CD-5F49332DE2BB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B3CE9F-9970-4622-82E7-42A77768608A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3/10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Oval 38">
              <a:extLst>
                <a:ext uri="{FF2B5EF4-FFF2-40B4-BE49-F238E27FC236}">
                  <a16:creationId xmlns:a16="http://schemas.microsoft.com/office/drawing/2014/main" id="{FDA79953-0C34-433A-AD02-78EC45DB6BF1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43">
            <a:extLst>
              <a:ext uri="{FF2B5EF4-FFF2-40B4-BE49-F238E27FC236}">
                <a16:creationId xmlns:a16="http://schemas.microsoft.com/office/drawing/2014/main" id="{A0AF6638-5337-403E-85EC-CEDE259FA9DA}"/>
              </a:ext>
            </a:extLst>
          </p:cNvPr>
          <p:cNvGrpSpPr/>
          <p:nvPr/>
        </p:nvGrpSpPr>
        <p:grpSpPr>
          <a:xfrm>
            <a:off x="6221098" y="5073638"/>
            <a:ext cx="1096955" cy="890861"/>
            <a:chOff x="430681" y="4698935"/>
            <a:chExt cx="1096955" cy="890861"/>
          </a:xfrm>
        </p:grpSpPr>
        <p:sp>
          <p:nvSpPr>
            <p:cNvPr id="21" name="Teardrop 44">
              <a:extLst>
                <a:ext uri="{FF2B5EF4-FFF2-40B4-BE49-F238E27FC236}">
                  <a16:creationId xmlns:a16="http://schemas.microsoft.com/office/drawing/2014/main" id="{2E649A4D-B168-42FE-B29D-70C032C8A3F9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9654FD-2682-4CC1-A849-AEDC7870837E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20/10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Oval 46">
              <a:extLst>
                <a:ext uri="{FF2B5EF4-FFF2-40B4-BE49-F238E27FC236}">
                  <a16:creationId xmlns:a16="http://schemas.microsoft.com/office/drawing/2014/main" id="{CB7C66DB-1122-4AE5-A95F-1A7C8F4EA1CB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47">
            <a:extLst>
              <a:ext uri="{FF2B5EF4-FFF2-40B4-BE49-F238E27FC236}">
                <a16:creationId xmlns:a16="http://schemas.microsoft.com/office/drawing/2014/main" id="{0769E287-90A3-4C17-9C4E-466A30AB7422}"/>
              </a:ext>
            </a:extLst>
          </p:cNvPr>
          <p:cNvGrpSpPr/>
          <p:nvPr/>
        </p:nvGrpSpPr>
        <p:grpSpPr>
          <a:xfrm>
            <a:off x="7598913" y="5021786"/>
            <a:ext cx="1096955" cy="890861"/>
            <a:chOff x="430681" y="4698935"/>
            <a:chExt cx="1096955" cy="890861"/>
          </a:xfrm>
        </p:grpSpPr>
        <p:sp>
          <p:nvSpPr>
            <p:cNvPr id="25" name="Teardrop 48">
              <a:extLst>
                <a:ext uri="{FF2B5EF4-FFF2-40B4-BE49-F238E27FC236}">
                  <a16:creationId xmlns:a16="http://schemas.microsoft.com/office/drawing/2014/main" id="{D3786390-1FF9-433D-96E6-D2B65523A3F2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507B4E-F1BB-4A0D-BA30-3B1BC85CFF37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1-5/11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Oval 50">
              <a:extLst>
                <a:ext uri="{FF2B5EF4-FFF2-40B4-BE49-F238E27FC236}">
                  <a16:creationId xmlns:a16="http://schemas.microsoft.com/office/drawing/2014/main" id="{62FB6734-D000-4D0A-A3B6-86BECDF895B7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28C2305A-4391-4643-B737-71A629B0F70A}"/>
              </a:ext>
            </a:extLst>
          </p:cNvPr>
          <p:cNvSpPr/>
          <p:nvPr/>
        </p:nvSpPr>
        <p:spPr>
          <a:xfrm>
            <a:off x="171245" y="4689493"/>
            <a:ext cx="1649165" cy="13584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Rounded Rectangle 52">
            <a:extLst>
              <a:ext uri="{FF2B5EF4-FFF2-40B4-BE49-F238E27FC236}">
                <a16:creationId xmlns:a16="http://schemas.microsoft.com/office/drawing/2014/main" id="{D89BE007-8B6D-4B95-935E-995D16542324}"/>
              </a:ext>
            </a:extLst>
          </p:cNvPr>
          <p:cNvSpPr/>
          <p:nvPr/>
        </p:nvSpPr>
        <p:spPr>
          <a:xfrm>
            <a:off x="1429106" y="4394784"/>
            <a:ext cx="1679198" cy="1079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Rounded Rectangle 53">
            <a:extLst>
              <a:ext uri="{FF2B5EF4-FFF2-40B4-BE49-F238E27FC236}">
                <a16:creationId xmlns:a16="http://schemas.microsoft.com/office/drawing/2014/main" id="{878C6DDA-CF4E-4F38-9FF3-38C0F6E7C12C}"/>
              </a:ext>
            </a:extLst>
          </p:cNvPr>
          <p:cNvSpPr/>
          <p:nvPr/>
        </p:nvSpPr>
        <p:spPr>
          <a:xfrm>
            <a:off x="2950562" y="4194223"/>
            <a:ext cx="1629967" cy="10795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Rounded Rectangle 54">
            <a:extLst>
              <a:ext uri="{FF2B5EF4-FFF2-40B4-BE49-F238E27FC236}">
                <a16:creationId xmlns:a16="http://schemas.microsoft.com/office/drawing/2014/main" id="{E86116D2-6C8A-4BFD-9450-C9E016E7E6E3}"/>
              </a:ext>
            </a:extLst>
          </p:cNvPr>
          <p:cNvSpPr/>
          <p:nvPr/>
        </p:nvSpPr>
        <p:spPr>
          <a:xfrm>
            <a:off x="4370744" y="4001044"/>
            <a:ext cx="1459780" cy="1079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ounded Rectangle 55">
            <a:extLst>
              <a:ext uri="{FF2B5EF4-FFF2-40B4-BE49-F238E27FC236}">
                <a16:creationId xmlns:a16="http://schemas.microsoft.com/office/drawing/2014/main" id="{4896E0C7-EC4F-42EE-B844-76ACBC134B74}"/>
              </a:ext>
            </a:extLst>
          </p:cNvPr>
          <p:cNvSpPr/>
          <p:nvPr/>
        </p:nvSpPr>
        <p:spPr>
          <a:xfrm>
            <a:off x="5540411" y="3795901"/>
            <a:ext cx="1534669" cy="1079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982B48-FC2C-468D-A03D-205A3F0BB3CC}"/>
              </a:ext>
            </a:extLst>
          </p:cNvPr>
          <p:cNvSpPr txBox="1"/>
          <p:nvPr/>
        </p:nvSpPr>
        <p:spPr>
          <a:xfrm>
            <a:off x="432514" y="2791170"/>
            <a:ext cx="10205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rtl="1"/>
            <a:r>
              <a:rPr lang="he-IL" altLang="ko-KR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גיבוש שאלה מחקר הצוות</a:t>
            </a:r>
            <a:endParaRPr lang="ko-KR" altLang="en-US" b="1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6" name="Straight Connector 60">
            <a:extLst>
              <a:ext uri="{FF2B5EF4-FFF2-40B4-BE49-F238E27FC236}">
                <a16:creationId xmlns:a16="http://schemas.microsoft.com/office/drawing/2014/main" id="{EDAEC66A-6E14-48E2-B47A-B3E89B8F17F3}"/>
              </a:ext>
            </a:extLst>
          </p:cNvPr>
          <p:cNvCxnSpPr/>
          <p:nvPr/>
        </p:nvCxnSpPr>
        <p:spPr>
          <a:xfrm>
            <a:off x="345417" y="2980535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12DB6F5-DC5D-4A6A-80A7-73FFB859E51C}"/>
              </a:ext>
            </a:extLst>
          </p:cNvPr>
          <p:cNvSpPr txBox="1"/>
          <p:nvPr/>
        </p:nvSpPr>
        <p:spPr>
          <a:xfrm>
            <a:off x="2274230" y="2590005"/>
            <a:ext cx="81470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he-IL" altLang="ko-KR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טעינה 1+2</a:t>
            </a:r>
            <a:endParaRPr lang="ko-KR" altLang="en-US" b="1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40" name="Straight Connector 86">
            <a:extLst>
              <a:ext uri="{FF2B5EF4-FFF2-40B4-BE49-F238E27FC236}">
                <a16:creationId xmlns:a16="http://schemas.microsoft.com/office/drawing/2014/main" id="{72E68650-F178-49F2-9EBD-78CBFA711201}"/>
              </a:ext>
            </a:extLst>
          </p:cNvPr>
          <p:cNvCxnSpPr/>
          <p:nvPr/>
        </p:nvCxnSpPr>
        <p:spPr>
          <a:xfrm>
            <a:off x="1864540" y="2709171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1">
            <a:extLst>
              <a:ext uri="{FF2B5EF4-FFF2-40B4-BE49-F238E27FC236}">
                <a16:creationId xmlns:a16="http://schemas.microsoft.com/office/drawing/2014/main" id="{BC8DF6D8-5E01-491F-AF79-A44EE6F696B8}"/>
              </a:ext>
            </a:extLst>
          </p:cNvPr>
          <p:cNvCxnSpPr/>
          <p:nvPr/>
        </p:nvCxnSpPr>
        <p:spPr>
          <a:xfrm>
            <a:off x="3565492" y="2336238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96">
            <a:extLst>
              <a:ext uri="{FF2B5EF4-FFF2-40B4-BE49-F238E27FC236}">
                <a16:creationId xmlns:a16="http://schemas.microsoft.com/office/drawing/2014/main" id="{0CE7F96A-2AD5-457D-900A-2F07FD3CC5EE}"/>
              </a:ext>
            </a:extLst>
          </p:cNvPr>
          <p:cNvCxnSpPr/>
          <p:nvPr/>
        </p:nvCxnSpPr>
        <p:spPr>
          <a:xfrm>
            <a:off x="4744689" y="2144747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01">
            <a:extLst>
              <a:ext uri="{FF2B5EF4-FFF2-40B4-BE49-F238E27FC236}">
                <a16:creationId xmlns:a16="http://schemas.microsoft.com/office/drawing/2014/main" id="{364ADE02-5694-4952-9361-CF0296D7D909}"/>
              </a:ext>
            </a:extLst>
          </p:cNvPr>
          <p:cNvCxnSpPr/>
          <p:nvPr/>
        </p:nvCxnSpPr>
        <p:spPr>
          <a:xfrm>
            <a:off x="5913875" y="1958753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38">
            <a:extLst>
              <a:ext uri="{FF2B5EF4-FFF2-40B4-BE49-F238E27FC236}">
                <a16:creationId xmlns:a16="http://schemas.microsoft.com/office/drawing/2014/main" id="{4460DAD5-7503-4D35-AD5B-FF0F2C5B4D10}"/>
              </a:ext>
            </a:extLst>
          </p:cNvPr>
          <p:cNvSpPr txBox="1"/>
          <p:nvPr/>
        </p:nvSpPr>
        <p:spPr>
          <a:xfrm>
            <a:off x="3556036" y="2439893"/>
            <a:ext cx="814708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he-IL" altLang="ko-KR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אישור תוכניות אלוף</a:t>
            </a:r>
            <a:endParaRPr lang="ko-KR" altLang="en-US" b="1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TextBox 38">
            <a:extLst>
              <a:ext uri="{FF2B5EF4-FFF2-40B4-BE49-F238E27FC236}">
                <a16:creationId xmlns:a16="http://schemas.microsoft.com/office/drawing/2014/main" id="{D5AD592D-EA6F-43E7-A374-D3E6F70469BD}"/>
              </a:ext>
            </a:extLst>
          </p:cNvPr>
          <p:cNvSpPr txBox="1"/>
          <p:nvPr/>
        </p:nvSpPr>
        <p:spPr>
          <a:xfrm>
            <a:off x="4780285" y="2260270"/>
            <a:ext cx="81470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he-IL" altLang="ko-KR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טעינות</a:t>
            </a:r>
          </a:p>
          <a:p>
            <a:pPr algn="r" rtl="1"/>
            <a:r>
              <a:rPr lang="he-IL" altLang="ko-KR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3+4</a:t>
            </a:r>
            <a:endParaRPr lang="ko-KR" altLang="en-US" b="1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6" name="Group 35">
            <a:extLst>
              <a:ext uri="{FF2B5EF4-FFF2-40B4-BE49-F238E27FC236}">
                <a16:creationId xmlns:a16="http://schemas.microsoft.com/office/drawing/2014/main" id="{E92CF5BF-0A86-4FB7-BDAD-5B64E745BB98}"/>
              </a:ext>
            </a:extLst>
          </p:cNvPr>
          <p:cNvGrpSpPr/>
          <p:nvPr/>
        </p:nvGrpSpPr>
        <p:grpSpPr>
          <a:xfrm>
            <a:off x="4741011" y="5106035"/>
            <a:ext cx="1354989" cy="1260193"/>
            <a:chOff x="430681" y="4698935"/>
            <a:chExt cx="1096955" cy="1260193"/>
          </a:xfrm>
        </p:grpSpPr>
        <p:sp>
          <p:nvSpPr>
            <p:cNvPr id="57" name="Teardrop 36">
              <a:extLst>
                <a:ext uri="{FF2B5EF4-FFF2-40B4-BE49-F238E27FC236}">
                  <a16:creationId xmlns:a16="http://schemas.microsoft.com/office/drawing/2014/main" id="{8DA9D14F-FE85-412D-8F3B-3E582194A6D4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13">
              <a:extLst>
                <a:ext uri="{FF2B5EF4-FFF2-40B4-BE49-F238E27FC236}">
                  <a16:creationId xmlns:a16="http://schemas.microsoft.com/office/drawing/2014/main" id="{58FE7FB9-FB44-457D-A548-B7BCC3008FD6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12-15/10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EA148FEB-990D-433F-9CC5-D8BB3CEFF8E7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TextBox 38">
            <a:extLst>
              <a:ext uri="{FF2B5EF4-FFF2-40B4-BE49-F238E27FC236}">
                <a16:creationId xmlns:a16="http://schemas.microsoft.com/office/drawing/2014/main" id="{63B23921-7520-470E-8F0E-78861C7DEDAE}"/>
              </a:ext>
            </a:extLst>
          </p:cNvPr>
          <p:cNvSpPr txBox="1"/>
          <p:nvPr/>
        </p:nvSpPr>
        <p:spPr>
          <a:xfrm>
            <a:off x="5933900" y="2039708"/>
            <a:ext cx="1169187" cy="147732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he-IL" altLang="ko-KR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סגירה סופית של שאלת המחקר </a:t>
            </a:r>
            <a:r>
              <a:rPr lang="he-IL" altLang="ko-KR" b="1" dirty="0" err="1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ולו"ז</a:t>
            </a:r>
            <a:r>
              <a:rPr lang="he-IL" altLang="ko-KR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הסיור</a:t>
            </a:r>
            <a:endParaRPr lang="ko-KR" altLang="en-US" b="1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1" name="Straight Connector 96">
            <a:extLst>
              <a:ext uri="{FF2B5EF4-FFF2-40B4-BE49-F238E27FC236}">
                <a16:creationId xmlns:a16="http://schemas.microsoft.com/office/drawing/2014/main" id="{E51011EB-376B-487F-9E87-7F9E7A402BB6}"/>
              </a:ext>
            </a:extLst>
          </p:cNvPr>
          <p:cNvCxnSpPr/>
          <p:nvPr/>
        </p:nvCxnSpPr>
        <p:spPr>
          <a:xfrm>
            <a:off x="7296381" y="1750443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8">
            <a:extLst>
              <a:ext uri="{FF2B5EF4-FFF2-40B4-BE49-F238E27FC236}">
                <a16:creationId xmlns:a16="http://schemas.microsoft.com/office/drawing/2014/main" id="{F0EFFA73-9C95-4213-BE32-4511039D2208}"/>
              </a:ext>
            </a:extLst>
          </p:cNvPr>
          <p:cNvSpPr txBox="1"/>
          <p:nvPr/>
        </p:nvSpPr>
        <p:spPr>
          <a:xfrm>
            <a:off x="7073508" y="1817839"/>
            <a:ext cx="1169187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he-IL" altLang="ko-KR" sz="32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סיור</a:t>
            </a:r>
            <a:r>
              <a:rPr lang="he-IL" altLang="ko-KR" sz="3200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ko-KR" altLang="en-US" sz="3200" b="1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Rounded Rectangle 55">
            <a:extLst>
              <a:ext uri="{FF2B5EF4-FFF2-40B4-BE49-F238E27FC236}">
                <a16:creationId xmlns:a16="http://schemas.microsoft.com/office/drawing/2014/main" id="{00D81CF7-7010-48E3-88E2-DF18BF38C430}"/>
              </a:ext>
            </a:extLst>
          </p:cNvPr>
          <p:cNvSpPr/>
          <p:nvPr/>
        </p:nvSpPr>
        <p:spPr>
          <a:xfrm>
            <a:off x="6906721" y="3643967"/>
            <a:ext cx="1534669" cy="1079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4" name="Straight Connector 96">
            <a:extLst>
              <a:ext uri="{FF2B5EF4-FFF2-40B4-BE49-F238E27FC236}">
                <a16:creationId xmlns:a16="http://schemas.microsoft.com/office/drawing/2014/main" id="{155BD854-CF8A-49F8-AC0B-9334E35009CF}"/>
              </a:ext>
            </a:extLst>
          </p:cNvPr>
          <p:cNvCxnSpPr/>
          <p:nvPr/>
        </p:nvCxnSpPr>
        <p:spPr>
          <a:xfrm>
            <a:off x="8519425" y="1600713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38">
            <a:extLst>
              <a:ext uri="{FF2B5EF4-FFF2-40B4-BE49-F238E27FC236}">
                <a16:creationId xmlns:a16="http://schemas.microsoft.com/office/drawing/2014/main" id="{723BBADC-E321-4768-9BB9-AA1950F5BFEC}"/>
              </a:ext>
            </a:extLst>
          </p:cNvPr>
          <p:cNvSpPr txBox="1"/>
          <p:nvPr/>
        </p:nvSpPr>
        <p:spPr>
          <a:xfrm>
            <a:off x="8465568" y="1500409"/>
            <a:ext cx="1169187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he-IL" altLang="ko-KR" b="1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סיכום סיור ומענה על שאלת המחקר</a:t>
            </a:r>
            <a:endParaRPr lang="ko-KR" altLang="en-US" b="1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6" name="Group 47">
            <a:extLst>
              <a:ext uri="{FF2B5EF4-FFF2-40B4-BE49-F238E27FC236}">
                <a16:creationId xmlns:a16="http://schemas.microsoft.com/office/drawing/2014/main" id="{6444F890-5FA2-45CD-AFB0-2C4175D199BC}"/>
              </a:ext>
            </a:extLst>
          </p:cNvPr>
          <p:cNvGrpSpPr/>
          <p:nvPr/>
        </p:nvGrpSpPr>
        <p:grpSpPr>
          <a:xfrm>
            <a:off x="8717301" y="5007596"/>
            <a:ext cx="1096955" cy="890861"/>
            <a:chOff x="430681" y="4698935"/>
            <a:chExt cx="1096955" cy="890861"/>
          </a:xfrm>
        </p:grpSpPr>
        <p:sp>
          <p:nvSpPr>
            <p:cNvPr id="67" name="Teardrop 48">
              <a:extLst>
                <a:ext uri="{FF2B5EF4-FFF2-40B4-BE49-F238E27FC236}">
                  <a16:creationId xmlns:a16="http://schemas.microsoft.com/office/drawing/2014/main" id="{27DD3F7B-7049-445B-B378-0A392A91A98E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TextBox 25">
              <a:extLst>
                <a:ext uri="{FF2B5EF4-FFF2-40B4-BE49-F238E27FC236}">
                  <a16:creationId xmlns:a16="http://schemas.microsoft.com/office/drawing/2014/main" id="{2EA07E6D-80BC-4DA0-90DD-FD344489450F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8-12/10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Oval 50">
              <a:extLst>
                <a:ext uri="{FF2B5EF4-FFF2-40B4-BE49-F238E27FC236}">
                  <a16:creationId xmlns:a16="http://schemas.microsoft.com/office/drawing/2014/main" id="{44E2BEC6-2B80-45CA-8DA3-CB683EF2F60A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0" name="Rounded Rectangle 55">
            <a:extLst>
              <a:ext uri="{FF2B5EF4-FFF2-40B4-BE49-F238E27FC236}">
                <a16:creationId xmlns:a16="http://schemas.microsoft.com/office/drawing/2014/main" id="{DD352F4C-3D75-47E8-A221-2CD7110E9B5C}"/>
              </a:ext>
            </a:extLst>
          </p:cNvPr>
          <p:cNvSpPr/>
          <p:nvPr/>
        </p:nvSpPr>
        <p:spPr>
          <a:xfrm>
            <a:off x="8395918" y="3412025"/>
            <a:ext cx="1534669" cy="10791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TextBox 20">
            <a:extLst>
              <a:ext uri="{FF2B5EF4-FFF2-40B4-BE49-F238E27FC236}">
                <a16:creationId xmlns:a16="http://schemas.microsoft.com/office/drawing/2014/main" id="{87227245-CE75-439E-8190-9E24770C6C22}"/>
              </a:ext>
            </a:extLst>
          </p:cNvPr>
          <p:cNvSpPr txBox="1"/>
          <p:nvPr/>
        </p:nvSpPr>
        <p:spPr>
          <a:xfrm>
            <a:off x="2976706" y="130959"/>
            <a:ext cx="51696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5400" dirty="0" err="1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גאנט</a:t>
            </a:r>
            <a:r>
              <a:rPr lang="he-IL" altLang="ko-KR" sz="5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הסיור </a:t>
            </a:r>
            <a:endParaRPr lang="ko-KR" altLang="en-US" sz="54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3" name="Picture 2" descr="דגל יוון - כחול יוון">
            <a:extLst>
              <a:ext uri="{FF2B5EF4-FFF2-40B4-BE49-F238E27FC236}">
                <a16:creationId xmlns:a16="http://schemas.microsoft.com/office/drawing/2014/main" id="{60C2458C-3E1C-4263-A4EC-257F13D40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27" y="0"/>
            <a:ext cx="2584173" cy="17665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מכללה שנוסכת ביטחון לאומי למדינה | Israel Defense">
            <a:extLst>
              <a:ext uri="{FF2B5EF4-FFF2-40B4-BE49-F238E27FC236}">
                <a16:creationId xmlns:a16="http://schemas.microsoft.com/office/drawing/2014/main" id="{FEB6975E-9F11-46CF-8E61-B63726D93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07" y="84647"/>
            <a:ext cx="1187620" cy="14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7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דגל יוון - כחול יוון">
            <a:extLst>
              <a:ext uri="{FF2B5EF4-FFF2-40B4-BE49-F238E27FC236}">
                <a16:creationId xmlns:a16="http://schemas.microsoft.com/office/drawing/2014/main" id="{9476E7B8-87D2-42B0-A53C-09AA8810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27" y="0"/>
            <a:ext cx="2584173" cy="17665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0E62B8D0-3651-4F6C-B4C9-62A2E511AAE7}"/>
              </a:ext>
            </a:extLst>
          </p:cNvPr>
          <p:cNvSpPr txBox="1"/>
          <p:nvPr/>
        </p:nvSpPr>
        <p:spPr>
          <a:xfrm>
            <a:off x="2976706" y="130959"/>
            <a:ext cx="51696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5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לו"ז עקרוני לסיור</a:t>
            </a:r>
            <a:endParaRPr lang="ko-KR" altLang="en-US" sz="54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8" name="Picture 4" descr="מכללה שנוסכת ביטחון לאומי למדינה | Israel Defense">
            <a:extLst>
              <a:ext uri="{FF2B5EF4-FFF2-40B4-BE49-F238E27FC236}">
                <a16:creationId xmlns:a16="http://schemas.microsoft.com/office/drawing/2014/main" id="{4C5EBB0A-BCCB-4C42-BA51-F16E7F27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07" y="84647"/>
            <a:ext cx="1187620" cy="14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A55B7EAE-45E0-4D0A-8688-B6620AC17D62}"/>
              </a:ext>
            </a:extLst>
          </p:cNvPr>
          <p:cNvSpPr/>
          <p:nvPr/>
        </p:nvSpPr>
        <p:spPr bwMode="auto">
          <a:xfrm>
            <a:off x="9607827" y="2405575"/>
            <a:ext cx="2068358" cy="4367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10800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400" baseline="-25000" dirty="0">
                <a:solidFill>
                  <a:schemeClr val="accent4"/>
                </a:solidFill>
                <a:latin typeface="Arial" charset="0"/>
              </a:rPr>
              <a:t>טיסה ת"א-אתונה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400" baseline="-25000" dirty="0">
                <a:solidFill>
                  <a:schemeClr val="accent4"/>
                </a:solidFill>
                <a:latin typeface="Arial" charset="0"/>
              </a:rPr>
              <a:t>התמקמות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400" baseline="-25000" dirty="0">
                <a:solidFill>
                  <a:schemeClr val="accent4"/>
                </a:solidFill>
                <a:latin typeface="Arial" charset="0"/>
              </a:rPr>
              <a:t>שיחת הנספח הצבאי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400" baseline="-25000" dirty="0">
                <a:solidFill>
                  <a:schemeClr val="accent4"/>
                </a:solidFill>
                <a:latin typeface="Arial" charset="0"/>
              </a:rPr>
              <a:t>ארוחת ערב עם מרצה אורח</a:t>
            </a:r>
          </a:p>
          <a:p>
            <a:pPr marL="0" marR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-25000" dirty="0">
              <a:ln>
                <a:noFill/>
              </a:ln>
              <a:solidFill>
                <a:schemeClr val="accent4"/>
              </a:solidFill>
              <a:effectLst/>
              <a:latin typeface="Arial" charset="0"/>
            </a:endParaRP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49EF04FD-8249-40F7-92DC-C5957216B47E}"/>
              </a:ext>
            </a:extLst>
          </p:cNvPr>
          <p:cNvSpPr txBox="1"/>
          <p:nvPr/>
        </p:nvSpPr>
        <p:spPr>
          <a:xfrm>
            <a:off x="10002744" y="1617547"/>
            <a:ext cx="16734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24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יום א'</a:t>
            </a:r>
          </a:p>
          <a:p>
            <a:pPr algn="ctr" rtl="1"/>
            <a:r>
              <a:rPr lang="he-IL" altLang="ko-KR" sz="24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1.11</a:t>
            </a:r>
            <a:endParaRPr lang="ko-KR" altLang="en-US" sz="2400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מלבן: פינות מעוגלות 30">
            <a:extLst>
              <a:ext uri="{FF2B5EF4-FFF2-40B4-BE49-F238E27FC236}">
                <a16:creationId xmlns:a16="http://schemas.microsoft.com/office/drawing/2014/main" id="{30369677-5DBF-4D3D-BEC2-A24AE3B9CF49}"/>
              </a:ext>
            </a:extLst>
          </p:cNvPr>
          <p:cNvSpPr/>
          <p:nvPr/>
        </p:nvSpPr>
        <p:spPr bwMode="auto">
          <a:xfrm>
            <a:off x="7325804" y="2448544"/>
            <a:ext cx="2068358" cy="4367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10800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100" baseline="-25000" dirty="0">
                <a:solidFill>
                  <a:schemeClr val="accent4"/>
                </a:solidFill>
                <a:latin typeface="Arial" charset="0"/>
              </a:rPr>
              <a:t>שיחת שגריר ישראל  ביוון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100" baseline="-25000" dirty="0">
                <a:solidFill>
                  <a:schemeClr val="accent4"/>
                </a:solidFill>
                <a:latin typeface="Arial" charset="0"/>
              </a:rPr>
              <a:t>הרצאת סגן השר לענייני הגירה  - </a:t>
            </a:r>
            <a:r>
              <a:rPr lang="he-IL" sz="2100" u="sng" baseline="-25000" dirty="0">
                <a:solidFill>
                  <a:schemeClr val="accent4"/>
                </a:solidFill>
                <a:latin typeface="Arial" charset="0"/>
              </a:rPr>
              <a:t>הזווית הבינ"ל של הטיפול בפליטים</a:t>
            </a:r>
            <a:r>
              <a:rPr lang="he-IL" sz="2100" baseline="-250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he-IL" sz="2100" b="1" baseline="-25000" dirty="0">
                <a:solidFill>
                  <a:schemeClr val="accent4"/>
                </a:solidFill>
                <a:latin typeface="Arial" charset="0"/>
              </a:rPr>
              <a:t>(קבוצה א')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100" baseline="-25000" dirty="0">
                <a:solidFill>
                  <a:schemeClr val="accent4"/>
                </a:solidFill>
                <a:latin typeface="Arial" charset="0"/>
              </a:rPr>
              <a:t>שיחה במשרד ההגירה - </a:t>
            </a:r>
            <a:r>
              <a:rPr lang="he-IL" sz="2100" u="sng" baseline="-25000" dirty="0">
                <a:solidFill>
                  <a:schemeClr val="accent4"/>
                </a:solidFill>
                <a:latin typeface="Arial" charset="0"/>
              </a:rPr>
              <a:t>הזווית הפנימית של ההגירה </a:t>
            </a:r>
            <a:r>
              <a:rPr lang="he-IL" sz="2100" b="1" baseline="-25000" dirty="0">
                <a:solidFill>
                  <a:schemeClr val="accent4"/>
                </a:solidFill>
                <a:latin typeface="Arial" charset="0"/>
              </a:rPr>
              <a:t>(קבוצה ב')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100" baseline="-25000" dirty="0">
                <a:solidFill>
                  <a:schemeClr val="accent4"/>
                </a:solidFill>
                <a:latin typeface="Arial" charset="0"/>
              </a:rPr>
              <a:t>פגישה עם עיתונאי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100" baseline="-25000" dirty="0">
                <a:solidFill>
                  <a:schemeClr val="accent4"/>
                </a:solidFill>
                <a:latin typeface="Arial" charset="0"/>
              </a:rPr>
              <a:t>סיכום יום פנים צוותי 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100" baseline="-25000" dirty="0">
                <a:solidFill>
                  <a:schemeClr val="accent4"/>
                </a:solidFill>
                <a:latin typeface="Arial" charset="0"/>
              </a:rPr>
              <a:t>סיור העשרה תרבותי</a:t>
            </a:r>
            <a:endParaRPr kumimoji="0" lang="he-IL" sz="2100" b="0" i="0" u="none" strike="noStrike" cap="none" normalizeH="0" baseline="-25000" dirty="0">
              <a:ln>
                <a:noFill/>
              </a:ln>
              <a:solidFill>
                <a:schemeClr val="accent4"/>
              </a:solidFill>
              <a:effectLst/>
              <a:latin typeface="Arial" charset="0"/>
            </a:endParaRP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5F83F227-2289-4027-A24C-D047FED7CE26}"/>
              </a:ext>
            </a:extLst>
          </p:cNvPr>
          <p:cNvSpPr/>
          <p:nvPr/>
        </p:nvSpPr>
        <p:spPr bwMode="auto">
          <a:xfrm>
            <a:off x="4892701" y="2484208"/>
            <a:ext cx="2122680" cy="4367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10800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200" baseline="-25000" dirty="0">
                <a:solidFill>
                  <a:schemeClr val="accent4"/>
                </a:solidFill>
                <a:latin typeface="Arial" charset="0"/>
              </a:rPr>
              <a:t>הרצאה מגורם אקדמי במכון מחקר בנושא הפליטים 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200" baseline="-25000" dirty="0">
                <a:solidFill>
                  <a:schemeClr val="accent4"/>
                </a:solidFill>
                <a:latin typeface="Arial" charset="0"/>
              </a:rPr>
              <a:t>פרלמנט – יו</a:t>
            </a:r>
            <a:r>
              <a:rPr lang="en-US" sz="2200" baseline="-25000" dirty="0">
                <a:solidFill>
                  <a:schemeClr val="accent4"/>
                </a:solidFill>
                <a:latin typeface="Arial" charset="0"/>
              </a:rPr>
              <a:t>"</a:t>
            </a:r>
            <a:r>
              <a:rPr lang="he-IL" sz="2200" baseline="-25000" dirty="0">
                <a:solidFill>
                  <a:schemeClr val="accent4"/>
                </a:solidFill>
                <a:latin typeface="Arial" charset="0"/>
              </a:rPr>
              <a:t>ר אגודת הידידות בפרלמנט </a:t>
            </a:r>
            <a:r>
              <a:rPr lang="he-IL" sz="2200" b="1" baseline="-25000" dirty="0">
                <a:solidFill>
                  <a:schemeClr val="accent4"/>
                </a:solidFill>
                <a:latin typeface="Arial" charset="0"/>
              </a:rPr>
              <a:t>(קבוצה א')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200" baseline="-25000" dirty="0">
                <a:solidFill>
                  <a:schemeClr val="accent4"/>
                </a:solidFill>
                <a:latin typeface="Arial" charset="0"/>
              </a:rPr>
              <a:t>ועדת החוץ </a:t>
            </a:r>
            <a:r>
              <a:rPr lang="he-IL" sz="2200" b="1" baseline="-25000" dirty="0">
                <a:solidFill>
                  <a:schemeClr val="accent4"/>
                </a:solidFill>
                <a:latin typeface="Arial" charset="0"/>
              </a:rPr>
              <a:t>( קבוצה ב')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200" baseline="-25000" dirty="0">
                <a:solidFill>
                  <a:schemeClr val="accent4"/>
                </a:solidFill>
                <a:latin typeface="Arial" charset="0"/>
              </a:rPr>
              <a:t>או"ם</a:t>
            </a:r>
            <a:r>
              <a:rPr lang="en-US" sz="2200" baseline="-25000" dirty="0">
                <a:solidFill>
                  <a:schemeClr val="accent4"/>
                </a:solidFill>
                <a:latin typeface="Arial" charset="0"/>
              </a:rPr>
              <a:t>UNHCR – </a:t>
            </a:r>
            <a:r>
              <a:rPr lang="he-IL" sz="2200" baseline="-25000" dirty="0">
                <a:solidFill>
                  <a:schemeClr val="accent4"/>
                </a:solidFill>
                <a:latin typeface="Arial" charset="0"/>
              </a:rPr>
              <a:t>סוכנות הפליטים של האו</a:t>
            </a:r>
            <a:r>
              <a:rPr lang="en-US" sz="2200" baseline="-25000" dirty="0">
                <a:solidFill>
                  <a:schemeClr val="accent4"/>
                </a:solidFill>
                <a:latin typeface="Arial" charset="0"/>
              </a:rPr>
              <a:t>"</a:t>
            </a:r>
            <a:r>
              <a:rPr lang="he-IL" sz="2200" baseline="-25000" dirty="0">
                <a:solidFill>
                  <a:schemeClr val="accent4"/>
                </a:solidFill>
                <a:latin typeface="Arial" charset="0"/>
              </a:rPr>
              <a:t>ם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200" baseline="-25000" dirty="0">
                <a:solidFill>
                  <a:schemeClr val="accent4"/>
                </a:solidFill>
                <a:latin typeface="Arial" charset="0"/>
              </a:rPr>
              <a:t>טיסה לסלוניקי</a:t>
            </a:r>
            <a:endParaRPr kumimoji="0" lang="he-IL" sz="2200" b="0" i="0" u="none" strike="noStrike" cap="none" normalizeH="0" baseline="-25000" dirty="0">
              <a:ln>
                <a:noFill/>
              </a:ln>
              <a:solidFill>
                <a:schemeClr val="accent4"/>
              </a:solidFill>
              <a:effectLst/>
              <a:latin typeface="Arial" charset="0"/>
            </a:endParaRP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3E597226-7C4E-4EB8-9026-52369D081B22}"/>
              </a:ext>
            </a:extLst>
          </p:cNvPr>
          <p:cNvSpPr/>
          <p:nvPr/>
        </p:nvSpPr>
        <p:spPr bwMode="auto">
          <a:xfrm>
            <a:off x="2548095" y="2491512"/>
            <a:ext cx="2068358" cy="4367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10800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400" baseline="-25000" dirty="0">
                <a:solidFill>
                  <a:schemeClr val="accent4"/>
                </a:solidFill>
                <a:latin typeface="Arial" charset="0"/>
              </a:rPr>
              <a:t>סיור במחנות פליטים באזור סלוניקי </a:t>
            </a:r>
            <a:r>
              <a:rPr lang="en-US" sz="2400" baseline="-25000" dirty="0">
                <a:solidFill>
                  <a:schemeClr val="accent4"/>
                </a:solidFill>
                <a:latin typeface="Arial" charset="0"/>
              </a:rPr>
              <a:t>)</a:t>
            </a:r>
            <a:r>
              <a:rPr lang="he-IL" sz="2400" b="1" baseline="-25000" dirty="0">
                <a:solidFill>
                  <a:schemeClr val="accent4"/>
                </a:solidFill>
                <a:latin typeface="Arial" charset="0"/>
              </a:rPr>
              <a:t>צבא</a:t>
            </a:r>
            <a:r>
              <a:rPr lang="he-IL" sz="2400" baseline="-25000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en-US" sz="2400" baseline="-25000" dirty="0">
                <a:solidFill>
                  <a:schemeClr val="accent4"/>
                </a:solidFill>
                <a:latin typeface="Arial" charset="0"/>
              </a:rPr>
              <a:t> (</a:t>
            </a:r>
            <a:r>
              <a:rPr lang="en-US" sz="2400" b="1" baseline="-25000" dirty="0" err="1">
                <a:solidFill>
                  <a:schemeClr val="accent4"/>
                </a:solidFill>
                <a:latin typeface="Arial" charset="0"/>
              </a:rPr>
              <a:t>Estia</a:t>
            </a:r>
            <a:r>
              <a:rPr lang="en-US" sz="2400" b="1" baseline="-25000" dirty="0">
                <a:solidFill>
                  <a:schemeClr val="accent4"/>
                </a:solidFill>
                <a:latin typeface="Arial" charset="0"/>
              </a:rPr>
              <a:t>?</a:t>
            </a:r>
            <a:br>
              <a:rPr lang="en-US" sz="2400" baseline="-25000" dirty="0">
                <a:solidFill>
                  <a:schemeClr val="accent4"/>
                </a:solidFill>
                <a:latin typeface="Arial" charset="0"/>
              </a:rPr>
            </a:br>
            <a:r>
              <a:rPr lang="he-IL" sz="2400" b="1" baseline="-25000" dirty="0">
                <a:solidFill>
                  <a:schemeClr val="accent4"/>
                </a:solidFill>
                <a:latin typeface="Arial" charset="0"/>
              </a:rPr>
              <a:t>( חלוקה ל 3 צוותים)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400" baseline="-25000" dirty="0">
                <a:solidFill>
                  <a:schemeClr val="accent4"/>
                </a:solidFill>
                <a:latin typeface="Arial" charset="0"/>
              </a:rPr>
              <a:t>סיור תרבות באתר מורשת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400" baseline="-25000" dirty="0">
                <a:solidFill>
                  <a:schemeClr val="accent4"/>
                </a:solidFill>
                <a:latin typeface="Arial" charset="0"/>
              </a:rPr>
              <a:t>סיכום שבוע  צוותי</a:t>
            </a:r>
          </a:p>
          <a:p>
            <a:pPr marL="0" marR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-25000" dirty="0">
              <a:ln>
                <a:noFill/>
              </a:ln>
              <a:solidFill>
                <a:schemeClr val="accent4"/>
              </a:solidFill>
              <a:effectLst/>
              <a:latin typeface="Arial" charset="0"/>
            </a:endParaRPr>
          </a:p>
        </p:txBody>
      </p:sp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1AE1EC6F-BA4B-4AAE-95D0-1DFD5C4DC898}"/>
              </a:ext>
            </a:extLst>
          </p:cNvPr>
          <p:cNvSpPr/>
          <p:nvPr/>
        </p:nvSpPr>
        <p:spPr bwMode="auto">
          <a:xfrm>
            <a:off x="175671" y="2491512"/>
            <a:ext cx="2068358" cy="4367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10800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400" baseline="-25000" dirty="0">
                <a:solidFill>
                  <a:schemeClr val="accent4"/>
                </a:solidFill>
                <a:latin typeface="Arial" charset="0"/>
              </a:rPr>
              <a:t>טיסה סלוניקי – אתונה</a:t>
            </a:r>
          </a:p>
          <a:p>
            <a:pPr marL="342900" indent="-342900" algn="r" defTabSz="914400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sz="2400" baseline="-25000" dirty="0">
                <a:solidFill>
                  <a:schemeClr val="accent4"/>
                </a:solidFill>
                <a:latin typeface="Arial" charset="0"/>
              </a:rPr>
              <a:t>טיסה אתונה – תל אביב</a:t>
            </a:r>
          </a:p>
          <a:p>
            <a:pPr marL="0" marR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-25000" dirty="0">
              <a:ln>
                <a:noFill/>
              </a:ln>
              <a:solidFill>
                <a:schemeClr val="accent4"/>
              </a:solidFill>
              <a:effectLst/>
              <a:latin typeface="Arial" charset="0"/>
            </a:endParaRP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64ED79A0-15FA-44DA-809A-B789AAED10A0}"/>
              </a:ext>
            </a:extLst>
          </p:cNvPr>
          <p:cNvSpPr txBox="1"/>
          <p:nvPr/>
        </p:nvSpPr>
        <p:spPr>
          <a:xfrm>
            <a:off x="7339776" y="1653211"/>
            <a:ext cx="16734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24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יום ב'</a:t>
            </a:r>
          </a:p>
          <a:p>
            <a:pPr algn="ctr" rtl="1"/>
            <a:r>
              <a:rPr lang="he-IL" altLang="ko-KR" sz="24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2.11</a:t>
            </a:r>
            <a:endParaRPr lang="ko-KR" altLang="en-US" sz="2400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78611573-4E50-486A-AA78-0A5D161E53EA}"/>
              </a:ext>
            </a:extLst>
          </p:cNvPr>
          <p:cNvSpPr txBox="1"/>
          <p:nvPr/>
        </p:nvSpPr>
        <p:spPr>
          <a:xfrm>
            <a:off x="5071725" y="1651445"/>
            <a:ext cx="16734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24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יום ג'</a:t>
            </a:r>
          </a:p>
          <a:p>
            <a:pPr algn="ctr" rtl="1"/>
            <a:r>
              <a:rPr lang="he-IL" altLang="ko-KR" sz="24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3.11</a:t>
            </a:r>
            <a:endParaRPr lang="ko-KR" altLang="en-US" sz="2400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4F056FF6-72FA-4CD4-A1A4-4EA2F0A109DA}"/>
              </a:ext>
            </a:extLst>
          </p:cNvPr>
          <p:cNvSpPr txBox="1"/>
          <p:nvPr/>
        </p:nvSpPr>
        <p:spPr>
          <a:xfrm>
            <a:off x="2752314" y="1660515"/>
            <a:ext cx="16734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24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יום ד'</a:t>
            </a:r>
          </a:p>
          <a:p>
            <a:pPr algn="ctr" rtl="1"/>
            <a:r>
              <a:rPr lang="he-IL" altLang="ko-KR" sz="24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4.11</a:t>
            </a:r>
            <a:endParaRPr lang="ko-KR" altLang="en-US" sz="2400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91274778-2C12-4AD2-8269-A8B6B1F8ACD7}"/>
              </a:ext>
            </a:extLst>
          </p:cNvPr>
          <p:cNvSpPr txBox="1"/>
          <p:nvPr/>
        </p:nvSpPr>
        <p:spPr>
          <a:xfrm>
            <a:off x="379890" y="1693954"/>
            <a:ext cx="16734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24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יום ה'</a:t>
            </a:r>
          </a:p>
          <a:p>
            <a:pPr algn="ctr" rtl="1"/>
            <a:r>
              <a:rPr lang="he-IL" altLang="ko-KR" sz="24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5.11</a:t>
            </a:r>
            <a:endParaRPr lang="ko-KR" altLang="en-US" sz="2400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28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דגל יוון - כחול יוון">
            <a:extLst>
              <a:ext uri="{FF2B5EF4-FFF2-40B4-BE49-F238E27FC236}">
                <a16:creationId xmlns:a16="http://schemas.microsoft.com/office/drawing/2014/main" id="{9476E7B8-87D2-42B0-A53C-09AA8810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27" y="0"/>
            <a:ext cx="2584173" cy="17665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0E62B8D0-3651-4F6C-B4C9-62A2E511AAE7}"/>
              </a:ext>
            </a:extLst>
          </p:cNvPr>
          <p:cNvSpPr txBox="1"/>
          <p:nvPr/>
        </p:nvSpPr>
        <p:spPr>
          <a:xfrm>
            <a:off x="2976706" y="130959"/>
            <a:ext cx="51696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5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נושאים פתוחים</a:t>
            </a:r>
            <a:endParaRPr lang="ko-KR" altLang="en-US" sz="54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8" name="Picture 4" descr="מכללה שנוסכת ביטחון לאומי למדינה | Israel Defense">
            <a:extLst>
              <a:ext uri="{FF2B5EF4-FFF2-40B4-BE49-F238E27FC236}">
                <a16:creationId xmlns:a16="http://schemas.microsoft.com/office/drawing/2014/main" id="{4C5EBB0A-BCCB-4C42-BA51-F16E7F27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07" y="84647"/>
            <a:ext cx="1187620" cy="14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56">
            <a:extLst>
              <a:ext uri="{FF2B5EF4-FFF2-40B4-BE49-F238E27FC236}">
                <a16:creationId xmlns:a16="http://schemas.microsoft.com/office/drawing/2014/main" id="{139F6E27-8A7F-4A31-923F-FE3220E4AD41}"/>
              </a:ext>
            </a:extLst>
          </p:cNvPr>
          <p:cNvGrpSpPr/>
          <p:nvPr/>
        </p:nvGrpSpPr>
        <p:grpSpPr>
          <a:xfrm>
            <a:off x="9721437" y="1851171"/>
            <a:ext cx="958096" cy="780795"/>
            <a:chOff x="5324331" y="1449052"/>
            <a:chExt cx="958096" cy="780795"/>
          </a:xfrm>
        </p:grpSpPr>
        <p:sp>
          <p:nvSpPr>
            <p:cNvPr id="16" name="Oval 57">
              <a:extLst>
                <a:ext uri="{FF2B5EF4-FFF2-40B4-BE49-F238E27FC236}">
                  <a16:creationId xmlns:a16="http://schemas.microsoft.com/office/drawing/2014/main" id="{F6D8ECC6-7DA2-43A1-BC89-D14410EB4258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58">
              <a:extLst>
                <a:ext uri="{FF2B5EF4-FFF2-40B4-BE49-F238E27FC236}">
                  <a16:creationId xmlns:a16="http://schemas.microsoft.com/office/drawing/2014/main" id="{D626DDDF-C04A-4D35-9FF7-FB7EF0D5A106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6">
            <a:extLst>
              <a:ext uri="{FF2B5EF4-FFF2-40B4-BE49-F238E27FC236}">
                <a16:creationId xmlns:a16="http://schemas.microsoft.com/office/drawing/2014/main" id="{01288C09-BB5A-4D7C-B2D2-24CDDBCB1990}"/>
              </a:ext>
            </a:extLst>
          </p:cNvPr>
          <p:cNvGrpSpPr/>
          <p:nvPr/>
        </p:nvGrpSpPr>
        <p:grpSpPr>
          <a:xfrm>
            <a:off x="9728065" y="2684729"/>
            <a:ext cx="958096" cy="780795"/>
            <a:chOff x="5324331" y="1449052"/>
            <a:chExt cx="958096" cy="780795"/>
          </a:xfrm>
        </p:grpSpPr>
        <p:sp>
          <p:nvSpPr>
            <p:cNvPr id="19" name="Oval 57">
              <a:extLst>
                <a:ext uri="{FF2B5EF4-FFF2-40B4-BE49-F238E27FC236}">
                  <a16:creationId xmlns:a16="http://schemas.microsoft.com/office/drawing/2014/main" id="{9DA7D4DB-8423-4E62-8B84-2C1E1A75A4E2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58">
              <a:extLst>
                <a:ext uri="{FF2B5EF4-FFF2-40B4-BE49-F238E27FC236}">
                  <a16:creationId xmlns:a16="http://schemas.microsoft.com/office/drawing/2014/main" id="{7826D86F-4767-43AC-AB66-3ED17F912731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6">
            <a:extLst>
              <a:ext uri="{FF2B5EF4-FFF2-40B4-BE49-F238E27FC236}">
                <a16:creationId xmlns:a16="http://schemas.microsoft.com/office/drawing/2014/main" id="{A86B1203-6DB1-4F4F-812D-D849FADEC4D1}"/>
              </a:ext>
            </a:extLst>
          </p:cNvPr>
          <p:cNvGrpSpPr/>
          <p:nvPr/>
        </p:nvGrpSpPr>
        <p:grpSpPr>
          <a:xfrm>
            <a:off x="9747945" y="3551317"/>
            <a:ext cx="958096" cy="780795"/>
            <a:chOff x="5324331" y="1449052"/>
            <a:chExt cx="958096" cy="780795"/>
          </a:xfrm>
        </p:grpSpPr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5B7BB50C-ED1A-4B77-8606-C644ECECCB17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58">
              <a:extLst>
                <a:ext uri="{FF2B5EF4-FFF2-40B4-BE49-F238E27FC236}">
                  <a16:creationId xmlns:a16="http://schemas.microsoft.com/office/drawing/2014/main" id="{1CCD977E-6C94-4AD0-971B-F5B5BE1F8543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7E16402B-460B-46AD-B3B6-936830BA564D}"/>
              </a:ext>
            </a:extLst>
          </p:cNvPr>
          <p:cNvSpPr txBox="1"/>
          <p:nvPr/>
        </p:nvSpPr>
        <p:spPr>
          <a:xfrm>
            <a:off x="2156804" y="1979958"/>
            <a:ext cx="72224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אישור שאלת המחקר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E8053F73-C752-4DE0-8CE8-9949086E5543}"/>
              </a:ext>
            </a:extLst>
          </p:cNvPr>
          <p:cNvSpPr txBox="1"/>
          <p:nvPr/>
        </p:nvSpPr>
        <p:spPr>
          <a:xfrm>
            <a:off x="689317" y="3680104"/>
            <a:ext cx="8739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תיאום סיור במחנות הפליטים </a:t>
            </a:r>
            <a:r>
              <a:rPr lang="he-IL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באיזור</a:t>
            </a:r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 סלוניקי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47C27D4C-05D5-4279-9D1B-7837512DE966}"/>
              </a:ext>
            </a:extLst>
          </p:cNvPr>
          <p:cNvSpPr txBox="1"/>
          <p:nvPr/>
        </p:nvSpPr>
        <p:spPr>
          <a:xfrm>
            <a:off x="2156803" y="2836370"/>
            <a:ext cx="72224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תיאום ההרצאות ביוון ע"י השגרירות</a:t>
            </a:r>
          </a:p>
        </p:txBody>
      </p:sp>
      <p:grpSp>
        <p:nvGrpSpPr>
          <p:cNvPr id="27" name="Group 56">
            <a:extLst>
              <a:ext uri="{FF2B5EF4-FFF2-40B4-BE49-F238E27FC236}">
                <a16:creationId xmlns:a16="http://schemas.microsoft.com/office/drawing/2014/main" id="{F8A907E9-430B-4482-90EB-63860E073D51}"/>
              </a:ext>
            </a:extLst>
          </p:cNvPr>
          <p:cNvGrpSpPr/>
          <p:nvPr/>
        </p:nvGrpSpPr>
        <p:grpSpPr>
          <a:xfrm>
            <a:off x="9719089" y="4352879"/>
            <a:ext cx="958096" cy="780795"/>
            <a:chOff x="5324331" y="1449052"/>
            <a:chExt cx="958096" cy="780795"/>
          </a:xfrm>
        </p:grpSpPr>
        <p:sp>
          <p:nvSpPr>
            <p:cNvPr id="28" name="Oval 57">
              <a:extLst>
                <a:ext uri="{FF2B5EF4-FFF2-40B4-BE49-F238E27FC236}">
                  <a16:creationId xmlns:a16="http://schemas.microsoft.com/office/drawing/2014/main" id="{18C53FFB-0CE2-4722-8436-C2334A4446F2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58">
              <a:extLst>
                <a:ext uri="{FF2B5EF4-FFF2-40B4-BE49-F238E27FC236}">
                  <a16:creationId xmlns:a16="http://schemas.microsoft.com/office/drawing/2014/main" id="{907FDC41-7E4B-4796-ADAB-62684591C6D1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56">
            <a:extLst>
              <a:ext uri="{FF2B5EF4-FFF2-40B4-BE49-F238E27FC236}">
                <a16:creationId xmlns:a16="http://schemas.microsoft.com/office/drawing/2014/main" id="{617EB592-40B3-4159-86B1-937335E4F765}"/>
              </a:ext>
            </a:extLst>
          </p:cNvPr>
          <p:cNvGrpSpPr/>
          <p:nvPr/>
        </p:nvGrpSpPr>
        <p:grpSpPr>
          <a:xfrm>
            <a:off x="9725717" y="5186437"/>
            <a:ext cx="958096" cy="780795"/>
            <a:chOff x="5324331" y="1449052"/>
            <a:chExt cx="958096" cy="780795"/>
          </a:xfrm>
        </p:grpSpPr>
        <p:sp>
          <p:nvSpPr>
            <p:cNvPr id="40" name="Oval 57">
              <a:extLst>
                <a:ext uri="{FF2B5EF4-FFF2-40B4-BE49-F238E27FC236}">
                  <a16:creationId xmlns:a16="http://schemas.microsoft.com/office/drawing/2014/main" id="{529D5C42-6838-4EAF-850D-36C07B492AED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58">
              <a:extLst>
                <a:ext uri="{FF2B5EF4-FFF2-40B4-BE49-F238E27FC236}">
                  <a16:creationId xmlns:a16="http://schemas.microsoft.com/office/drawing/2014/main" id="{1B6631A0-C63A-42A0-BCEF-501D87B4E310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56">
            <a:extLst>
              <a:ext uri="{FF2B5EF4-FFF2-40B4-BE49-F238E27FC236}">
                <a16:creationId xmlns:a16="http://schemas.microsoft.com/office/drawing/2014/main" id="{A631E5CB-154B-49BB-8214-A018FF99DD3A}"/>
              </a:ext>
            </a:extLst>
          </p:cNvPr>
          <p:cNvGrpSpPr/>
          <p:nvPr/>
        </p:nvGrpSpPr>
        <p:grpSpPr>
          <a:xfrm>
            <a:off x="9745597" y="6053025"/>
            <a:ext cx="958096" cy="780795"/>
            <a:chOff x="5324331" y="1449052"/>
            <a:chExt cx="958096" cy="780795"/>
          </a:xfrm>
        </p:grpSpPr>
        <p:sp>
          <p:nvSpPr>
            <p:cNvPr id="43" name="Oval 57">
              <a:extLst>
                <a:ext uri="{FF2B5EF4-FFF2-40B4-BE49-F238E27FC236}">
                  <a16:creationId xmlns:a16="http://schemas.microsoft.com/office/drawing/2014/main" id="{1F3B6306-250F-4622-A31D-665B5AAC3452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58">
              <a:extLst>
                <a:ext uri="{FF2B5EF4-FFF2-40B4-BE49-F238E27FC236}">
                  <a16:creationId xmlns:a16="http://schemas.microsoft.com/office/drawing/2014/main" id="{1254F44B-B1F9-4017-A6DB-BDC3361F77C0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C93D7075-5834-4D8D-A2B7-1A8E40F9071A}"/>
              </a:ext>
            </a:extLst>
          </p:cNvPr>
          <p:cNvSpPr txBox="1"/>
          <p:nvPr/>
        </p:nvSpPr>
        <p:spPr>
          <a:xfrm>
            <a:off x="2154456" y="4481666"/>
            <a:ext cx="72224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מנהלות</a:t>
            </a:r>
          </a:p>
        </p:txBody>
      </p:sp>
    </p:spTree>
    <p:extLst>
      <p:ext uri="{BB962C8B-B14F-4D97-AF65-F5344CB8AC3E}">
        <p14:creationId xmlns:p14="http://schemas.microsoft.com/office/powerpoint/2010/main" val="138322107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 7">
      <a:dk1>
        <a:srgbClr val="4D4D4D"/>
      </a:dk1>
      <a:lt1>
        <a:srgbClr val="FFFFFF"/>
      </a:lt1>
      <a:dk2>
        <a:srgbClr val="4D4D4D"/>
      </a:dk2>
      <a:lt2>
        <a:srgbClr val="CD891C"/>
      </a:lt2>
      <a:accent1>
        <a:srgbClr val="D2AE26"/>
      </a:accent1>
      <a:accent2>
        <a:srgbClr val="EACC16"/>
      </a:accent2>
      <a:accent3>
        <a:srgbClr val="FFFFFF"/>
      </a:accent3>
      <a:accent4>
        <a:srgbClr val="404040"/>
      </a:accent4>
      <a:accent5>
        <a:srgbClr val="E5D3AC"/>
      </a:accent5>
      <a:accent6>
        <a:srgbClr val="D4B913"/>
      </a:accent6>
      <a:hlink>
        <a:srgbClr val="FEDD02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C9CF15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CD891C"/>
        </a:lt2>
        <a:accent1>
          <a:srgbClr val="D2AE26"/>
        </a:accent1>
        <a:accent2>
          <a:srgbClr val="EACC16"/>
        </a:accent2>
        <a:accent3>
          <a:srgbClr val="FFFFFF"/>
        </a:accent3>
        <a:accent4>
          <a:srgbClr val="404040"/>
        </a:accent4>
        <a:accent5>
          <a:srgbClr val="E5D3AC"/>
        </a:accent5>
        <a:accent6>
          <a:srgbClr val="D4B913"/>
        </a:accent6>
        <a:hlink>
          <a:srgbClr val="FEDD0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345</Words>
  <Application>Microsoft Office PowerPoint</Application>
  <PresentationFormat>מסך רחב</PresentationFormat>
  <Paragraphs>88</Paragraphs>
  <Slides>7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Aharoni</vt:lpstr>
      <vt:lpstr>Arial</vt:lpstr>
      <vt:lpstr>Calibri</vt:lpstr>
      <vt:lpstr>Microsoft Sans Serif</vt:lpstr>
      <vt:lpstr>Wingdings</vt:lpstr>
      <vt:lpstr>powerpoint-template</vt:lpstr>
      <vt:lpstr>סיור יוון צוות 3  מחזור מ"ח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מתן צמח</dc:creator>
  <cp:lastModifiedBy>משתמש</cp:lastModifiedBy>
  <cp:revision>25</cp:revision>
  <dcterms:created xsi:type="dcterms:W3CDTF">2020-10-11T18:11:31Z</dcterms:created>
  <dcterms:modified xsi:type="dcterms:W3CDTF">2020-10-12T17:56:58Z</dcterms:modified>
</cp:coreProperties>
</file>