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  <p:sldMasterId id="2147483726" r:id="rId2"/>
    <p:sldMasterId id="2147483738" r:id="rId3"/>
  </p:sldMasterIdLst>
  <p:notesMasterIdLst>
    <p:notesMasterId r:id="rId16"/>
  </p:notesMasterIdLst>
  <p:handoutMasterIdLst>
    <p:handoutMasterId r:id="rId17"/>
  </p:handoutMasterIdLst>
  <p:sldIdLst>
    <p:sldId id="287" r:id="rId4"/>
    <p:sldId id="288" r:id="rId5"/>
    <p:sldId id="289" r:id="rId6"/>
    <p:sldId id="298" r:id="rId7"/>
    <p:sldId id="297" r:id="rId8"/>
    <p:sldId id="296" r:id="rId9"/>
    <p:sldId id="304" r:id="rId10"/>
    <p:sldId id="305" r:id="rId11"/>
    <p:sldId id="274" r:id="rId12"/>
    <p:sldId id="306" r:id="rId13"/>
    <p:sldId id="303" r:id="rId14"/>
    <p:sldId id="307" r:id="rId15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43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86A54-1AC7-4457-B6F3-A4CA40706A1D}" type="doc">
      <dgm:prSet loTypeId="urn:microsoft.com/office/officeart/2005/8/layout/matrix1" loCatId="matrix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pPr rtl="1"/>
          <a:endParaRPr lang="he-IL"/>
        </a:p>
      </dgm:t>
    </dgm:pt>
    <dgm:pt modelId="{94B60E39-38B2-4AA6-AE39-F5DE4201CC43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אסטרטגיה בראי הביטחון הלאומי</a:t>
          </a:r>
          <a:endParaRPr lang="he-IL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DB7724-962F-45B0-9273-C375635F8E7B}" type="parTrans" cxnId="{492DED7B-61BE-4F42-9EC7-8E2E1626A1BD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B021FC-AAEF-4BA2-948D-73FCFBB1F5EA}" type="sibTrans" cxnId="{492DED7B-61BE-4F42-9EC7-8E2E1626A1BD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8AF23C-D240-4A1F-A3FE-B6D6AFFCF25B}">
      <dgm:prSet phldrT="[טקסט]" custT="1"/>
      <dgm:spPr/>
      <dgm:t>
        <a:bodyPr/>
        <a:lstStyle/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חשיבה</a:t>
          </a:r>
        </a:p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אסטרטגית</a:t>
          </a:r>
          <a:endParaRPr lang="he-IL" sz="2400" b="1" u="sng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3DD4A2-D95B-43AE-8A8C-74C32ECCFD63}" type="parTrans" cxnId="{D6B0CA55-836D-43F1-A8EB-02200931E2EB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8DF4CA-B058-4D21-B653-D5BA3B385D02}" type="sibTrans" cxnId="{D6B0CA55-836D-43F1-A8EB-02200931E2EB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3806D3-4867-4141-A872-F8877425C0FB}">
      <dgm:prSet phldrT="[טקסט]" custT="1"/>
      <dgm:spPr/>
      <dgm:t>
        <a:bodyPr/>
        <a:lstStyle/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התפתחות</a:t>
          </a:r>
        </a:p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המחשבה</a:t>
          </a:r>
        </a:p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האסטרטגית</a:t>
          </a:r>
          <a:endParaRPr lang="he-IL" sz="2400" b="1" u="sng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77E648-E950-47AF-BA24-C22C5BE654EB}" type="parTrans" cxnId="{15685BCB-6CD6-43C6-9854-6B4E7656E127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4C9027-44D5-4D45-B9B8-B7E7C360CAF1}" type="sibTrans" cxnId="{15685BCB-6CD6-43C6-9854-6B4E7656E127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94A23-A530-40B8-8D43-A739177543E3}">
      <dgm:prSet phldrT="[טקסט]" custT="1"/>
      <dgm:spPr/>
      <dgm:t>
        <a:bodyPr/>
        <a:lstStyle/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התנסות 1</a:t>
          </a:r>
        </a:p>
        <a:p>
          <a:pPr rtl="1"/>
          <a:r>
            <a:rPr lang="he-IL" sz="2400" b="1" u="sng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תרגילונים</a:t>
          </a:r>
          <a:endParaRPr lang="he-IL" sz="2400" b="1" u="sng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סימולציה</a:t>
          </a:r>
          <a:endParaRPr lang="he-IL" sz="2400" b="1" u="sng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A34629-7195-4A3E-848B-5C48AF54CC3C}" type="parTrans" cxnId="{25EEC163-B9FB-4C1B-BA1F-8F21D7D765B2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20BDB0-614E-4A82-84FD-CC58789C8E75}" type="sibTrans" cxnId="{25EEC163-B9FB-4C1B-BA1F-8F21D7D765B2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302554-3D14-402B-B7AE-7A20E7F6BCDD}">
      <dgm:prSet phldrT="[טקסט]" custT="1"/>
      <dgm:spPr/>
      <dgm:t>
        <a:bodyPr/>
        <a:lstStyle/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גישת העיצוב</a:t>
          </a:r>
        </a:p>
        <a:p>
          <a:pPr rtl="1"/>
          <a:r>
            <a:rPr lang="he-IL" sz="24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מרכז דדו</a:t>
          </a:r>
          <a:endParaRPr lang="he-IL" sz="2400" b="1" u="sng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A57299-BD37-4898-9C06-4CB5FCFD2CFD}" type="parTrans" cxnId="{60AA0469-8E6D-4F3D-80E0-8BB6C32EDF36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E55B43F-7CE3-4FF1-AF22-4F979F8F2589}" type="sibTrans" cxnId="{60AA0469-8E6D-4F3D-80E0-8BB6C32EDF36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842356-D6B4-48B4-A7F1-B438ED25CCD2}" type="pres">
      <dgm:prSet presAssocID="{EAA86A54-1AC7-4457-B6F3-A4CA40706A1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DBF1607-7244-4487-812B-C9A9297E4D74}" type="pres">
      <dgm:prSet presAssocID="{EAA86A54-1AC7-4457-B6F3-A4CA40706A1D}" presName="matrix" presStyleCnt="0"/>
      <dgm:spPr/>
      <dgm:t>
        <a:bodyPr/>
        <a:lstStyle/>
        <a:p>
          <a:pPr rtl="1"/>
          <a:endParaRPr lang="he-IL"/>
        </a:p>
      </dgm:t>
    </dgm:pt>
    <dgm:pt modelId="{18138ADB-5B10-4725-92B2-431E2B6B6F34}" type="pres">
      <dgm:prSet presAssocID="{EAA86A54-1AC7-4457-B6F3-A4CA40706A1D}" presName="tile1" presStyleLbl="node1" presStyleIdx="0" presStyleCnt="4" custLinFactNeighborX="264" custLinFactNeighborY="0"/>
      <dgm:spPr/>
      <dgm:t>
        <a:bodyPr/>
        <a:lstStyle/>
        <a:p>
          <a:pPr rtl="1"/>
          <a:endParaRPr lang="he-IL"/>
        </a:p>
      </dgm:t>
    </dgm:pt>
    <dgm:pt modelId="{9D3C7AF0-F8D2-4770-9608-6B5C0E283A06}" type="pres">
      <dgm:prSet presAssocID="{EAA86A54-1AC7-4457-B6F3-A4CA40706A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96B3C3-E981-44EF-8FDE-CDE53E000C29}" type="pres">
      <dgm:prSet presAssocID="{EAA86A54-1AC7-4457-B6F3-A4CA40706A1D}" presName="tile2" presStyleLbl="node1" presStyleIdx="1" presStyleCnt="4" custLinFactNeighborX="5566" custLinFactNeighborY="-14311"/>
      <dgm:spPr/>
      <dgm:t>
        <a:bodyPr/>
        <a:lstStyle/>
        <a:p>
          <a:pPr rtl="1"/>
          <a:endParaRPr lang="he-IL"/>
        </a:p>
      </dgm:t>
    </dgm:pt>
    <dgm:pt modelId="{70CA0757-7B88-431C-982C-A1C3CB04511E}" type="pres">
      <dgm:prSet presAssocID="{EAA86A54-1AC7-4457-B6F3-A4CA40706A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2243EE-19DA-439A-90D7-111F82FF8E2D}" type="pres">
      <dgm:prSet presAssocID="{EAA86A54-1AC7-4457-B6F3-A4CA40706A1D}" presName="tile3" presStyleLbl="node1" presStyleIdx="2" presStyleCnt="4"/>
      <dgm:spPr/>
      <dgm:t>
        <a:bodyPr/>
        <a:lstStyle/>
        <a:p>
          <a:pPr rtl="1"/>
          <a:endParaRPr lang="he-IL"/>
        </a:p>
      </dgm:t>
    </dgm:pt>
    <dgm:pt modelId="{3B0F0A51-A4AA-4922-8259-78E343AE0E4F}" type="pres">
      <dgm:prSet presAssocID="{EAA86A54-1AC7-4457-B6F3-A4CA40706A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2C93974-A715-4F0A-8243-54661D3F4D4F}" type="pres">
      <dgm:prSet presAssocID="{EAA86A54-1AC7-4457-B6F3-A4CA40706A1D}" presName="tile4" presStyleLbl="node1" presStyleIdx="3" presStyleCnt="4"/>
      <dgm:spPr/>
      <dgm:t>
        <a:bodyPr/>
        <a:lstStyle/>
        <a:p>
          <a:pPr rtl="1"/>
          <a:endParaRPr lang="he-IL"/>
        </a:p>
      </dgm:t>
    </dgm:pt>
    <dgm:pt modelId="{6972480D-1D65-44BF-A833-3BEAC651C610}" type="pres">
      <dgm:prSet presAssocID="{EAA86A54-1AC7-4457-B6F3-A4CA40706A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974C8D-362D-4748-848E-8A707BEA95FE}" type="pres">
      <dgm:prSet presAssocID="{EAA86A54-1AC7-4457-B6F3-A4CA40706A1D}" presName="centerTile" presStyleLbl="fgShp" presStyleIdx="0" presStyleCnt="1" custLinFactNeighborX="-6101" custLinFactNeighborY="420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CC8A482-DF44-473F-A376-4418169A9CDE}" type="presOf" srcId="{CF302554-3D14-402B-B7AE-7A20E7F6BCDD}" destId="{12C93974-A715-4F0A-8243-54661D3F4D4F}" srcOrd="0" destOrd="0" presId="urn:microsoft.com/office/officeart/2005/8/layout/matrix1"/>
    <dgm:cxn modelId="{7D594434-39D7-40EE-9AD4-4F66AAEB495E}" type="presOf" srcId="{94B60E39-38B2-4AA6-AE39-F5DE4201CC43}" destId="{67974C8D-362D-4748-848E-8A707BEA95FE}" srcOrd="0" destOrd="0" presId="urn:microsoft.com/office/officeart/2005/8/layout/matrix1"/>
    <dgm:cxn modelId="{D6B0CA55-836D-43F1-A8EB-02200931E2EB}" srcId="{94B60E39-38B2-4AA6-AE39-F5DE4201CC43}" destId="{108AF23C-D240-4A1F-A3FE-B6D6AFFCF25B}" srcOrd="0" destOrd="0" parTransId="{413DD4A2-D95B-43AE-8A8C-74C32ECCFD63}" sibTransId="{208DF4CA-B058-4D21-B653-D5BA3B385D02}"/>
    <dgm:cxn modelId="{60AA0469-8E6D-4F3D-80E0-8BB6C32EDF36}" srcId="{94B60E39-38B2-4AA6-AE39-F5DE4201CC43}" destId="{CF302554-3D14-402B-B7AE-7A20E7F6BCDD}" srcOrd="3" destOrd="0" parTransId="{15A57299-BD37-4898-9C06-4CB5FCFD2CFD}" sibTransId="{AE55B43F-7CE3-4FF1-AF22-4F979F8F2589}"/>
    <dgm:cxn modelId="{15685BCB-6CD6-43C6-9854-6B4E7656E127}" srcId="{94B60E39-38B2-4AA6-AE39-F5DE4201CC43}" destId="{423806D3-4867-4141-A872-F8877425C0FB}" srcOrd="1" destOrd="0" parTransId="{3E77E648-E950-47AF-BA24-C22C5BE654EB}" sibTransId="{BA4C9027-44D5-4D45-B9B8-B7E7C360CAF1}"/>
    <dgm:cxn modelId="{82459BE9-FC6E-4D14-8D00-C67FE642EBAA}" type="presOf" srcId="{3F394A23-A530-40B8-8D43-A739177543E3}" destId="{3B0F0A51-A4AA-4922-8259-78E343AE0E4F}" srcOrd="1" destOrd="0" presId="urn:microsoft.com/office/officeart/2005/8/layout/matrix1"/>
    <dgm:cxn modelId="{492DED7B-61BE-4F42-9EC7-8E2E1626A1BD}" srcId="{EAA86A54-1AC7-4457-B6F3-A4CA40706A1D}" destId="{94B60E39-38B2-4AA6-AE39-F5DE4201CC43}" srcOrd="0" destOrd="0" parTransId="{C9DB7724-962F-45B0-9273-C375635F8E7B}" sibTransId="{D8B021FC-AAEF-4BA2-948D-73FCFBB1F5EA}"/>
    <dgm:cxn modelId="{61549DD9-8FC3-41CC-A8C4-3D487924B5F3}" type="presOf" srcId="{423806D3-4867-4141-A872-F8877425C0FB}" destId="{70CA0757-7B88-431C-982C-A1C3CB04511E}" srcOrd="1" destOrd="0" presId="urn:microsoft.com/office/officeart/2005/8/layout/matrix1"/>
    <dgm:cxn modelId="{25EEC163-B9FB-4C1B-BA1F-8F21D7D765B2}" srcId="{94B60E39-38B2-4AA6-AE39-F5DE4201CC43}" destId="{3F394A23-A530-40B8-8D43-A739177543E3}" srcOrd="2" destOrd="0" parTransId="{71A34629-7195-4A3E-848B-5C48AF54CC3C}" sibTransId="{D020BDB0-614E-4A82-84FD-CC58789C8E75}"/>
    <dgm:cxn modelId="{9CCAC6B1-7572-41C1-8830-D1B59175003F}" type="presOf" srcId="{3F394A23-A530-40B8-8D43-A739177543E3}" destId="{B52243EE-19DA-439A-90D7-111F82FF8E2D}" srcOrd="0" destOrd="0" presId="urn:microsoft.com/office/officeart/2005/8/layout/matrix1"/>
    <dgm:cxn modelId="{B8F41A3D-AE57-48B1-A89E-2604E37477EE}" type="presOf" srcId="{108AF23C-D240-4A1F-A3FE-B6D6AFFCF25B}" destId="{18138ADB-5B10-4725-92B2-431E2B6B6F34}" srcOrd="0" destOrd="0" presId="urn:microsoft.com/office/officeart/2005/8/layout/matrix1"/>
    <dgm:cxn modelId="{3D401DC0-7373-4140-83AA-8A24C0331E80}" type="presOf" srcId="{EAA86A54-1AC7-4457-B6F3-A4CA40706A1D}" destId="{9D842356-D6B4-48B4-A7F1-B438ED25CCD2}" srcOrd="0" destOrd="0" presId="urn:microsoft.com/office/officeart/2005/8/layout/matrix1"/>
    <dgm:cxn modelId="{58FC9294-8A16-43FA-919E-AE4E2C6F028F}" type="presOf" srcId="{CF302554-3D14-402B-B7AE-7A20E7F6BCDD}" destId="{6972480D-1D65-44BF-A833-3BEAC651C610}" srcOrd="1" destOrd="0" presId="urn:microsoft.com/office/officeart/2005/8/layout/matrix1"/>
    <dgm:cxn modelId="{74F64298-D8CF-4045-BF6E-AA21D73DE639}" type="presOf" srcId="{423806D3-4867-4141-A872-F8877425C0FB}" destId="{2F96B3C3-E981-44EF-8FDE-CDE53E000C29}" srcOrd="0" destOrd="0" presId="urn:microsoft.com/office/officeart/2005/8/layout/matrix1"/>
    <dgm:cxn modelId="{5D9D0D5B-21D1-4143-89B4-D8B319762E13}" type="presOf" srcId="{108AF23C-D240-4A1F-A3FE-B6D6AFFCF25B}" destId="{9D3C7AF0-F8D2-4770-9608-6B5C0E283A06}" srcOrd="1" destOrd="0" presId="urn:microsoft.com/office/officeart/2005/8/layout/matrix1"/>
    <dgm:cxn modelId="{E80C1D5B-D69A-4038-8F79-DBEA5EDE5913}" type="presParOf" srcId="{9D842356-D6B4-48B4-A7F1-B438ED25CCD2}" destId="{ADBF1607-7244-4487-812B-C9A9297E4D74}" srcOrd="0" destOrd="0" presId="urn:microsoft.com/office/officeart/2005/8/layout/matrix1"/>
    <dgm:cxn modelId="{03397481-ED71-44C8-8887-00A2AABB62DB}" type="presParOf" srcId="{ADBF1607-7244-4487-812B-C9A9297E4D74}" destId="{18138ADB-5B10-4725-92B2-431E2B6B6F34}" srcOrd="0" destOrd="0" presId="urn:microsoft.com/office/officeart/2005/8/layout/matrix1"/>
    <dgm:cxn modelId="{605904EA-1134-4A3B-9B7F-08F6E2EF1FA5}" type="presParOf" srcId="{ADBF1607-7244-4487-812B-C9A9297E4D74}" destId="{9D3C7AF0-F8D2-4770-9608-6B5C0E283A06}" srcOrd="1" destOrd="0" presId="urn:microsoft.com/office/officeart/2005/8/layout/matrix1"/>
    <dgm:cxn modelId="{A7C344ED-953C-41FC-B657-EE30B0D28AB8}" type="presParOf" srcId="{ADBF1607-7244-4487-812B-C9A9297E4D74}" destId="{2F96B3C3-E981-44EF-8FDE-CDE53E000C29}" srcOrd="2" destOrd="0" presId="urn:microsoft.com/office/officeart/2005/8/layout/matrix1"/>
    <dgm:cxn modelId="{96D9F082-6A11-49A8-B38D-838B128C4D80}" type="presParOf" srcId="{ADBF1607-7244-4487-812B-C9A9297E4D74}" destId="{70CA0757-7B88-431C-982C-A1C3CB04511E}" srcOrd="3" destOrd="0" presId="urn:microsoft.com/office/officeart/2005/8/layout/matrix1"/>
    <dgm:cxn modelId="{62080DE7-4091-4C5B-A3B8-5B4A8C7BDC9E}" type="presParOf" srcId="{ADBF1607-7244-4487-812B-C9A9297E4D74}" destId="{B52243EE-19DA-439A-90D7-111F82FF8E2D}" srcOrd="4" destOrd="0" presId="urn:microsoft.com/office/officeart/2005/8/layout/matrix1"/>
    <dgm:cxn modelId="{BEB5C075-4597-4315-A08C-FCFC55521536}" type="presParOf" srcId="{ADBF1607-7244-4487-812B-C9A9297E4D74}" destId="{3B0F0A51-A4AA-4922-8259-78E343AE0E4F}" srcOrd="5" destOrd="0" presId="urn:microsoft.com/office/officeart/2005/8/layout/matrix1"/>
    <dgm:cxn modelId="{8B65EF43-4144-4516-977E-7882942FC19C}" type="presParOf" srcId="{ADBF1607-7244-4487-812B-C9A9297E4D74}" destId="{12C93974-A715-4F0A-8243-54661D3F4D4F}" srcOrd="6" destOrd="0" presId="urn:microsoft.com/office/officeart/2005/8/layout/matrix1"/>
    <dgm:cxn modelId="{5EF5ED58-F1A5-4905-993D-986C7C1BACA3}" type="presParOf" srcId="{ADBF1607-7244-4487-812B-C9A9297E4D74}" destId="{6972480D-1D65-44BF-A833-3BEAC651C610}" srcOrd="7" destOrd="0" presId="urn:microsoft.com/office/officeart/2005/8/layout/matrix1"/>
    <dgm:cxn modelId="{7ACCA9B2-FF43-4E30-BB44-6D516100CB9A}" type="presParOf" srcId="{9D842356-D6B4-48B4-A7F1-B438ED25CCD2}" destId="{67974C8D-362D-4748-848E-8A707BEA95F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38ADB-5B10-4725-92B2-431E2B6B6F34}">
      <dsp:nvSpPr>
        <dsp:cNvPr id="0" name=""/>
        <dsp:cNvSpPr/>
      </dsp:nvSpPr>
      <dsp:spPr>
        <a:xfrm rot="16200000">
          <a:off x="425416" y="-418862"/>
          <a:ext cx="1645031" cy="2482755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חשיבה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אסטרטגית</a:t>
          </a:r>
          <a:endParaRPr lang="he-IL" sz="2400" b="1" u="sng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6554" y="1"/>
        <a:ext cx="2482755" cy="1233773"/>
      </dsp:txXfrm>
    </dsp:sp>
    <dsp:sp modelId="{2F96B3C3-E981-44EF-8FDE-CDE53E000C29}">
      <dsp:nvSpPr>
        <dsp:cNvPr id="0" name=""/>
        <dsp:cNvSpPr/>
      </dsp:nvSpPr>
      <dsp:spPr>
        <a:xfrm>
          <a:off x="2482755" y="0"/>
          <a:ext cx="2482755" cy="1645031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התפתחות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המחשבה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האסטרטגית</a:t>
          </a:r>
          <a:endParaRPr lang="he-IL" sz="2400" b="1" u="sng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82755" y="0"/>
        <a:ext cx="2482755" cy="1233773"/>
      </dsp:txXfrm>
    </dsp:sp>
    <dsp:sp modelId="{B52243EE-19DA-439A-90D7-111F82FF8E2D}">
      <dsp:nvSpPr>
        <dsp:cNvPr id="0" name=""/>
        <dsp:cNvSpPr/>
      </dsp:nvSpPr>
      <dsp:spPr>
        <a:xfrm rot="10800000">
          <a:off x="0" y="1645031"/>
          <a:ext cx="2482755" cy="1645031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התנסות 1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תרגילונים</a:t>
          </a:r>
          <a:endParaRPr lang="he-IL" sz="2400" b="1" u="sng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סימולציה</a:t>
          </a:r>
          <a:endParaRPr lang="he-IL" sz="2400" b="1" u="sng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0" y="2056288"/>
        <a:ext cx="2482755" cy="1233773"/>
      </dsp:txXfrm>
    </dsp:sp>
    <dsp:sp modelId="{12C93974-A715-4F0A-8243-54661D3F4D4F}">
      <dsp:nvSpPr>
        <dsp:cNvPr id="0" name=""/>
        <dsp:cNvSpPr/>
      </dsp:nvSpPr>
      <dsp:spPr>
        <a:xfrm rot="5400000">
          <a:off x="2901617" y="1226168"/>
          <a:ext cx="1645031" cy="2482755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גישת העיצוב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u="sng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מרכז דדו</a:t>
          </a:r>
          <a:endParaRPr lang="he-IL" sz="2400" b="1" u="sng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2482754" y="2056288"/>
        <a:ext cx="2482755" cy="1233773"/>
      </dsp:txXfrm>
    </dsp:sp>
    <dsp:sp modelId="{67974C8D-362D-4748-848E-8A707BEA95FE}">
      <dsp:nvSpPr>
        <dsp:cNvPr id="0" name=""/>
        <dsp:cNvSpPr/>
      </dsp:nvSpPr>
      <dsp:spPr>
        <a:xfrm>
          <a:off x="1647044" y="1268392"/>
          <a:ext cx="1489653" cy="822515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אסטרטגיה בראי הביטחון הלאומי</a:t>
          </a:r>
          <a:endParaRPr lang="he-IL" sz="1400" b="1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87196" y="1308544"/>
        <a:ext cx="1409349" cy="742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66" y="0"/>
            <a:ext cx="2955934" cy="497788"/>
          </a:xfrm>
          <a:prstGeom prst="rect">
            <a:avLst/>
          </a:prstGeom>
        </p:spPr>
        <p:txBody>
          <a:bodyPr vert="horz" lIns="92757" tIns="46379" rIns="92757" bIns="4637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611" y="0"/>
            <a:ext cx="2955934" cy="497788"/>
          </a:xfrm>
          <a:prstGeom prst="rect">
            <a:avLst/>
          </a:prstGeom>
        </p:spPr>
        <p:txBody>
          <a:bodyPr vert="horz" lIns="92757" tIns="46379" rIns="92757" bIns="46379" rtlCol="1"/>
          <a:lstStyle>
            <a:lvl1pPr algn="l">
              <a:defRPr sz="1200"/>
            </a:lvl1pPr>
          </a:lstStyle>
          <a:p>
            <a:fld id="{66424F99-490D-42DC-B434-9CD330A97C67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66" y="9420912"/>
            <a:ext cx="2955934" cy="497788"/>
          </a:xfrm>
          <a:prstGeom prst="rect">
            <a:avLst/>
          </a:prstGeom>
        </p:spPr>
        <p:txBody>
          <a:bodyPr vert="horz" lIns="92757" tIns="46379" rIns="92757" bIns="4637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611" y="9420912"/>
            <a:ext cx="2955934" cy="497788"/>
          </a:xfrm>
          <a:prstGeom prst="rect">
            <a:avLst/>
          </a:prstGeom>
        </p:spPr>
        <p:txBody>
          <a:bodyPr vert="horz" lIns="92757" tIns="46379" rIns="92757" bIns="46379" rtlCol="1" anchor="b"/>
          <a:lstStyle>
            <a:lvl1pPr algn="l">
              <a:defRPr sz="1200"/>
            </a:lvl1pPr>
          </a:lstStyle>
          <a:p>
            <a:fld id="{05930E91-E36C-4857-B74F-5E460007C3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03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6490"/>
          </a:xfrm>
          <a:prstGeom prst="rect">
            <a:avLst/>
          </a:prstGeom>
        </p:spPr>
        <p:txBody>
          <a:bodyPr vert="horz" lIns="91172" tIns="45586" rIns="91172" bIns="45586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0" y="0"/>
            <a:ext cx="2955290" cy="496490"/>
          </a:xfrm>
          <a:prstGeom prst="rect">
            <a:avLst/>
          </a:prstGeom>
        </p:spPr>
        <p:txBody>
          <a:bodyPr vert="horz" lIns="91172" tIns="45586" rIns="91172" bIns="45586" rtlCol="1"/>
          <a:lstStyle>
            <a:lvl1pPr algn="l">
              <a:defRPr sz="1200"/>
            </a:lvl1pPr>
          </a:lstStyle>
          <a:p>
            <a:fld id="{5AC1D32F-C9F3-477F-801B-5C9DFD4457F1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72" tIns="45586" rIns="91172" bIns="45586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2969"/>
            <a:ext cx="5455920" cy="3905299"/>
          </a:xfrm>
          <a:prstGeom prst="rect">
            <a:avLst/>
          </a:prstGeom>
        </p:spPr>
        <p:txBody>
          <a:bodyPr vert="horz" lIns="91172" tIns="45586" rIns="91172" bIns="45586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2211"/>
            <a:ext cx="2955290" cy="496490"/>
          </a:xfrm>
          <a:prstGeom prst="rect">
            <a:avLst/>
          </a:prstGeom>
        </p:spPr>
        <p:txBody>
          <a:bodyPr vert="horz" lIns="91172" tIns="45586" rIns="91172" bIns="45586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0" y="9422211"/>
            <a:ext cx="2955290" cy="496490"/>
          </a:xfrm>
          <a:prstGeom prst="rect">
            <a:avLst/>
          </a:prstGeom>
        </p:spPr>
        <p:txBody>
          <a:bodyPr vert="horz" lIns="91172" tIns="45586" rIns="91172" bIns="45586" rtlCol="1" anchor="b"/>
          <a:lstStyle>
            <a:lvl1pPr algn="l">
              <a:defRPr sz="1200"/>
            </a:lvl1pPr>
          </a:lstStyle>
          <a:p>
            <a:fld id="{397BE6E9-4283-4C48-B4B0-B776D32175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14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BD25-C4F8-4DBE-910C-445BC6FE76F9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EE95-DC15-42F9-9512-08BD44F2162D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9F87-1EFC-4427-9110-88E0F57A27A4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75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50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479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073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66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4303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0382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787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EA13-854F-40A4-B2BF-B060E4F034C8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2389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735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86336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64149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694376"/>
            <a:ext cx="6858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62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61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64149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693675"/>
            <a:ext cx="6858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547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21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83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08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4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8BBB-0810-4A6C-AEEA-71B0203E87C5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83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0813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8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87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8921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63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81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62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53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628E-CEB8-4EC7-BACC-BEBCC1C03DBA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97AB-6E97-4465-A43F-BA15509AC9B2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1E93-44FD-4955-A32D-68C7DEEA1083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8B057-A6BF-46A2-BDF4-40E73AA915E3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E12E-C882-4C15-A8A4-B12078D5E888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D7A9-8628-44AD-AD4F-D05C2CEFC752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431C-FBF3-4EED-A2C9-CA1C15A06659}" type="datetime8">
              <a:rPr lang="he-IL" smtClean="0"/>
              <a:t>19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71DF-5B99-49B1-9D37-0B1A929D2354}" type="datetimeFigureOut">
              <a:rPr lang="he-IL" smtClean="0"/>
              <a:t>ג'/כסלו/תשפ"א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6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">
              <a:schemeClr val="tx2">
                <a:lumMod val="60000"/>
                <a:lumOff val="40000"/>
              </a:schemeClr>
            </a:gs>
            <a:gs pos="0">
              <a:schemeClr val="accent1">
                <a:lumMod val="5000"/>
                <a:lumOff val="95000"/>
              </a:schemeClr>
            </a:gs>
            <a:gs pos="59000">
              <a:schemeClr val="tx1">
                <a:alpha val="39000"/>
                <a:lumMod val="58000"/>
                <a:lumOff val="42000"/>
              </a:schemeClr>
            </a:gs>
            <a:gs pos="2000">
              <a:srgbClr val="00206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003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405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382000" cy="1470025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         דיון אלוף –שינוי בציר האסטרטגיה מחזור מ"ח</a:t>
            </a:r>
            <a:endParaRPr lang="he-IL" dirty="0"/>
          </a:p>
        </p:txBody>
      </p:sp>
      <p:pic>
        <p:nvPicPr>
          <p:cNvPr id="25602" name="Picture 2" descr="תוצאת תמונה עבור ‪strategy ‬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25"/>
          <a:stretch/>
        </p:blipFill>
        <p:spPr bwMode="auto">
          <a:xfrm>
            <a:off x="1676400" y="1752600"/>
            <a:ext cx="534365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5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המלצה לתכני שיעורי האלוף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סיפור אישי תוך שימוש במושגים המרכזיים.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עזה, רמ"ט </a:t>
            </a:r>
            <a:r>
              <a:rPr lang="he-IL" dirty="0" err="1" smtClean="0">
                <a:solidFill>
                  <a:schemeClr val="bg1"/>
                </a:solidFill>
              </a:rPr>
              <a:t>מז"י</a:t>
            </a:r>
            <a:r>
              <a:rPr lang="he-IL" dirty="0" smtClean="0">
                <a:solidFill>
                  <a:schemeClr val="bg1"/>
                </a:solidFill>
              </a:rPr>
              <a:t> , המשימה באפריקה, כל הדוגמאות מהניסיון האישי. 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חיבור לתכנים שגבר נלמדו.....למשל טיפוס היזם והבירוקרט </a:t>
            </a:r>
            <a:r>
              <a:rPr lang="he-IL" dirty="0" err="1" smtClean="0">
                <a:solidFill>
                  <a:schemeClr val="bg1"/>
                </a:solidFill>
              </a:rPr>
              <a:t>שקומן</a:t>
            </a:r>
            <a:r>
              <a:rPr lang="he-IL" dirty="0" smtClean="0">
                <a:solidFill>
                  <a:schemeClr val="bg1"/>
                </a:solidFill>
              </a:rPr>
              <a:t> דיבר אליו.....לא קשה לנחש היכן ממוקם האלוף.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בקיצור חיבורים ,</a:t>
            </a:r>
            <a:r>
              <a:rPr lang="he-IL" dirty="0" err="1" smtClean="0">
                <a:solidFill>
                  <a:schemeClr val="bg1"/>
                </a:solidFill>
              </a:rPr>
              <a:t>חיבורים,חיבורים</a:t>
            </a:r>
            <a:r>
              <a:rPr lang="he-IL" dirty="0" smtClean="0">
                <a:solidFill>
                  <a:schemeClr val="bg1"/>
                </a:solidFill>
              </a:rPr>
              <a:t>. מכיוון שלא היה נוכח בשיעורים חייבים לעבוד ביחד על המצגות.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875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>
                <a:solidFill>
                  <a:schemeClr val="bg1"/>
                </a:solidFill>
              </a:rPr>
              <a:t>תרגילונים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תרגילון 1 – כלכלי </a:t>
            </a:r>
            <a:r>
              <a:rPr lang="he-IL" dirty="0" err="1" smtClean="0">
                <a:solidFill>
                  <a:schemeClr val="bg1"/>
                </a:solidFill>
              </a:rPr>
              <a:t>דיזלגייט</a:t>
            </a:r>
            <a:endParaRPr lang="he-IL" dirty="0" smtClean="0">
              <a:solidFill>
                <a:schemeClr val="bg1"/>
              </a:solidFill>
            </a:endParaRPr>
          </a:p>
          <a:p>
            <a:r>
              <a:rPr lang="he-IL" dirty="0" smtClean="0">
                <a:solidFill>
                  <a:schemeClr val="bg1"/>
                </a:solidFill>
              </a:rPr>
              <a:t>תרגילון 2 – חברתי- תופעת רצח הנשים והאלימות בחברה.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תרגילון 3- משולב – בית הדין הבין לאומי  </a:t>
            </a:r>
            <a:r>
              <a:rPr lang="he-IL" dirty="0" err="1" smtClean="0">
                <a:solidFill>
                  <a:schemeClr val="bg1"/>
                </a:solidFill>
              </a:rPr>
              <a:t>התרגילון</a:t>
            </a:r>
            <a:r>
              <a:rPr lang="he-IL" dirty="0" smtClean="0">
                <a:solidFill>
                  <a:schemeClr val="bg1"/>
                </a:solidFill>
              </a:rPr>
              <a:t> ה-3 מביא לידי ביטוי את הידע של האלוף בנושא ומכין גם לסיור דרום בהיבט עזה.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60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נושאים להחלטה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אישור  השינוי במתכונת המתכונת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אישור </a:t>
            </a:r>
            <a:r>
              <a:rPr lang="he-IL" smtClean="0">
                <a:solidFill>
                  <a:schemeClr val="bg1"/>
                </a:solidFill>
              </a:rPr>
              <a:t>הרעיונות לשיעורי האלוף</a:t>
            </a:r>
          </a:p>
          <a:p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24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מטרות –ללא שינוי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חשיפה והיכרות היסטורית , ידע תאורטי וכלים אנאליטיים מעשיים, המאפשרים חקירה, עיצוב וניהוג של אסטרטגיה צבאית –ביטחונית בהקשרי מדיניות הביטחון הלאומי.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יצירת חוויה אינטלקטואלית של התמודדות עיונית ומעשית עם היסטוריה תאוריה ופרקטיקה של חשיבה אסטרטגית צבאית בהקשרי ביטחון לאומי.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חשיפה והיכרות של אסטרטגיה ציבורית </a:t>
            </a:r>
            <a:r>
              <a:rPr lang="he-IL" dirty="0" err="1" smtClean="0">
                <a:solidFill>
                  <a:schemeClr val="bg1"/>
                </a:solidFill>
              </a:rPr>
              <a:t>עיסקית</a:t>
            </a:r>
            <a:r>
              <a:rPr lang="he-IL" dirty="0" smtClean="0"/>
              <a:t>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2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2446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לפתח את תחום המנהיגות והחשיבה המערכתית (סביבה לא ברורה, משתנה ובעלת חיכוך) כדי לדעת לקשור טוב יותר את הפעולות הטקטיות-אופרטיביות לחוכמת המעשה האסטרטגי.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לעודד את </a:t>
            </a:r>
            <a:r>
              <a:rPr lang="he-IL" dirty="0" err="1" smtClean="0">
                <a:solidFill>
                  <a:schemeClr val="bg1"/>
                </a:solidFill>
              </a:rPr>
              <a:t>אתגור</a:t>
            </a:r>
            <a:r>
              <a:rPr lang="he-IL" dirty="0" smtClean="0">
                <a:solidFill>
                  <a:schemeClr val="bg1"/>
                </a:solidFill>
              </a:rPr>
              <a:t> הדוקטרינה הסגורה וההגדרה הוודאית של הידע.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להקנות למשתתפים כלים להבנה מערכתית וכלים להובלת תהליכי חשיבה אסטרטגים כפי שידרשו בתפקידיהם </a:t>
            </a:r>
            <a:r>
              <a:rPr lang="he-IL" dirty="0" err="1" smtClean="0">
                <a:solidFill>
                  <a:schemeClr val="bg1"/>
                </a:solidFill>
              </a:rPr>
              <a:t>כתאלי"ם</a:t>
            </a:r>
            <a:r>
              <a:rPr lang="he-IL" dirty="0" smtClean="0">
                <a:solidFill>
                  <a:schemeClr val="bg1"/>
                </a:solidFill>
              </a:rPr>
              <a:t> , </a:t>
            </a:r>
            <a:r>
              <a:rPr lang="he-IL" dirty="0" err="1" smtClean="0">
                <a:solidFill>
                  <a:schemeClr val="bg1"/>
                </a:solidFill>
              </a:rPr>
              <a:t>תנצי"ם</a:t>
            </a:r>
            <a:r>
              <a:rPr lang="he-IL" dirty="0" smtClean="0">
                <a:solidFill>
                  <a:schemeClr val="bg1"/>
                </a:solidFill>
              </a:rPr>
              <a:t> ומקביליהם בשירות המדינה.</a:t>
            </a:r>
          </a:p>
          <a:p>
            <a:r>
              <a:rPr lang="he-IL" dirty="0" smtClean="0"/>
              <a:t>לחשוף את המשתתפים למורכבות האסטרטגית ולהיבטים השונים של האסטרטגיה גם בשירות הציבורי ובעולם העסקי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528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259320" y="4924425"/>
            <a:ext cx="1438689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259320" y="4013951"/>
            <a:ext cx="1438689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259320" y="3318626"/>
            <a:ext cx="1438689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259320" y="1908926"/>
            <a:ext cx="1438689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19805" y="4710177"/>
            <a:ext cx="1250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35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T 4 העונה</a:t>
            </a:r>
            <a:r>
              <a:rPr lang="he-IL" sz="1350" dirty="0">
                <a:solidFill>
                  <a:prstClr val="white"/>
                </a:solidFill>
                <a:latin typeface="Corbel" panose="020B0503020204020204"/>
                <a:cs typeface="Miriam" panose="020B0502050101010101" pitchFamily="34" charset="-79"/>
              </a:rPr>
              <a:t> </a:t>
            </a:r>
            <a:r>
              <a:rPr lang="he-IL" sz="135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האינטגרטיבית</a:t>
            </a:r>
            <a:endParaRPr lang="en-US" sz="135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188722" y="3152001"/>
            <a:ext cx="14829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35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T2 עונה ישראלית</a:t>
            </a:r>
            <a:endParaRPr lang="en-US" sz="135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448365" y="3867277"/>
            <a:ext cx="9636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35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T3 התמחות</a:t>
            </a:r>
            <a:endParaRPr lang="en-US" sz="135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228451" y="1765658"/>
            <a:ext cx="13111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100" dirty="0">
                <a:latin typeface="Corbel" panose="020B0503020204020204"/>
                <a:cs typeface="Miriam" panose="020B0502050101010101" pitchFamily="34" charset="-79"/>
              </a:rPr>
              <a:t>T1 עונה </a:t>
            </a:r>
            <a:r>
              <a:rPr lang="he-IL" sz="1100" dirty="0" smtClean="0">
                <a:latin typeface="Corbel" panose="020B0503020204020204"/>
                <a:cs typeface="Miriam" panose="020B0502050101010101" pitchFamily="34" charset="-79"/>
              </a:rPr>
              <a:t>בין לאומית</a:t>
            </a:r>
            <a:endParaRPr lang="en-US" sz="1100" dirty="0">
              <a:latin typeface="Corbel" panose="020B0503020204020204"/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628650" y="1131094"/>
            <a:ext cx="7886700" cy="278461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he-IL" sz="45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4500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811" y="1472532"/>
            <a:ext cx="5663488" cy="4022062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3047192" y="3867277"/>
            <a:ext cx="146478" cy="16621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3165229" y="3247073"/>
            <a:ext cx="146478" cy="16621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4303247" y="4356269"/>
            <a:ext cx="219717" cy="24332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4303247" y="2114770"/>
            <a:ext cx="146478" cy="16621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3028052" y="4487480"/>
            <a:ext cx="146478" cy="16621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4335425" y="3235519"/>
            <a:ext cx="146478" cy="16621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5397313" y="2664468"/>
            <a:ext cx="146478" cy="16621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5271056" y="3847738"/>
            <a:ext cx="146478" cy="16621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6143630" y="3345893"/>
            <a:ext cx="146478" cy="16621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6290299" y="4242551"/>
            <a:ext cx="146478" cy="16621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5271056" y="4311324"/>
            <a:ext cx="146478" cy="16621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3672677" y="5574113"/>
            <a:ext cx="857681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4754639" y="5574113"/>
            <a:ext cx="789152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2374366" y="5561324"/>
            <a:ext cx="936476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5808646" y="5561324"/>
            <a:ext cx="816445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2360777" y="5422825"/>
            <a:ext cx="96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20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הגנה לאומית</a:t>
            </a:r>
            <a:endParaRPr lang="en-US" sz="12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3448397" y="5430614"/>
            <a:ext cx="96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20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כלכלה</a:t>
            </a:r>
            <a:endParaRPr lang="en-US" sz="12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4408665" y="5447156"/>
            <a:ext cx="96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20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חברה</a:t>
            </a:r>
            <a:endParaRPr lang="en-US" sz="12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5551524" y="5422825"/>
            <a:ext cx="96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he-IL" sz="1200" dirty="0">
                <a:solidFill>
                  <a:prstClr val="black"/>
                </a:solidFill>
                <a:latin typeface="Corbel" panose="020B0503020204020204"/>
                <a:cs typeface="Miriam" panose="020B0502050101010101" pitchFamily="34" charset="-79"/>
              </a:rPr>
              <a:t>מדינאות</a:t>
            </a:r>
            <a:endParaRPr lang="en-US" sz="1200" dirty="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2460811" y="1813912"/>
            <a:ext cx="4437530" cy="3248714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342900" rtl="0"/>
            <a:endParaRPr lang="he-IL" sz="1350">
              <a:solidFill>
                <a:prstClr val="white"/>
              </a:solidFill>
              <a:latin typeface="Corbel" panose="020B0503020204020204"/>
              <a:cs typeface="Miriam" panose="020B0502050101010101" pitchFamily="34" charset="-79"/>
            </a:endParaRPr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2995805" y="4472968"/>
            <a:ext cx="146478" cy="166214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6502453" y="2466327"/>
            <a:ext cx="146478" cy="166214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2900714" y="2336497"/>
            <a:ext cx="146478" cy="166214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0903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21800" y="1195350"/>
            <a:ext cx="2903680" cy="484748"/>
          </a:xfrm>
          <a:prstGeom prst="rect">
            <a:avLst/>
          </a:prstGeom>
          <a:noFill/>
        </p:spPr>
        <p:txBody>
          <a:bodyPr vert="horz" wrap="none" lIns="68580" tIns="34290" rIns="68580" bIns="3429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he-IL" sz="3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הרעיון המסדר</a:t>
            </a: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1903985124"/>
              </p:ext>
            </p:extLst>
          </p:nvPr>
        </p:nvGraphicFramePr>
        <p:xfrm>
          <a:off x="2092088" y="1932011"/>
          <a:ext cx="4965510" cy="329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מחבר חץ ישר 5"/>
          <p:cNvCxnSpPr/>
          <p:nvPr/>
        </p:nvCxnSpPr>
        <p:spPr>
          <a:xfrm>
            <a:off x="1678675" y="5473985"/>
            <a:ext cx="5220269" cy="30329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H="1" flipV="1">
            <a:off x="1668439" y="1819418"/>
            <a:ext cx="10236" cy="3684896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כותרת 3"/>
          <p:cNvSpPr txBox="1">
            <a:spLocks/>
          </p:cNvSpPr>
          <p:nvPr/>
        </p:nvSpPr>
        <p:spPr>
          <a:xfrm>
            <a:off x="2819401" y="5520995"/>
            <a:ext cx="2409392" cy="276999"/>
          </a:xfrm>
          <a:prstGeom prst="rect">
            <a:avLst/>
          </a:prstGeom>
          <a:noFill/>
        </p:spPr>
        <p:txBody>
          <a:bodyPr vert="horz" wrap="square" lIns="68580" tIns="34290" rIns="68580" bIns="3429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he-IL" sz="15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סיורים בארץ ובעולם</a:t>
            </a:r>
            <a:endParaRPr lang="he-IL" sz="1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כותרת 3"/>
          <p:cNvSpPr txBox="1">
            <a:spLocks/>
          </p:cNvSpPr>
          <p:nvPr/>
        </p:nvSpPr>
        <p:spPr>
          <a:xfrm rot="16200000">
            <a:off x="679147" y="3438542"/>
            <a:ext cx="1565172" cy="276999"/>
          </a:xfrm>
          <a:prstGeom prst="rect">
            <a:avLst/>
          </a:prstGeom>
          <a:noFill/>
        </p:spPr>
        <p:txBody>
          <a:bodyPr vert="horz" wrap="none" lIns="68580" tIns="34290" rIns="68580" bIns="3429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he-IL" sz="1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הרצאת בכירים</a:t>
            </a:r>
          </a:p>
        </p:txBody>
      </p:sp>
      <p:cxnSp>
        <p:nvCxnSpPr>
          <p:cNvPr id="5" name="מחבר ישר 4"/>
          <p:cNvCxnSpPr/>
          <p:nvPr/>
        </p:nvCxnSpPr>
        <p:spPr>
          <a:xfrm>
            <a:off x="4800600" y="2057400"/>
            <a:ext cx="2098344" cy="1371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7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7327230" y="76200"/>
            <a:ext cx="1756612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35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מערכות מורכבות</a:t>
            </a:r>
          </a:p>
          <a:p>
            <a:pPr algn="ctr" defTabSz="685800"/>
            <a:r>
              <a:rPr lang="he-IL" sz="135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ואסטרטגיה</a:t>
            </a:r>
            <a:endParaRPr lang="he-IL" sz="135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7327230" y="1520076"/>
            <a:ext cx="1756612" cy="93536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ערן אורטל – "המשולש"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1" name="מלבן מעוגל 30"/>
          <p:cNvSpPr/>
          <p:nvPr/>
        </p:nvSpPr>
        <p:spPr>
          <a:xfrm>
            <a:off x="7327230" y="2505576"/>
            <a:ext cx="1756612" cy="76580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עינת </a:t>
            </a:r>
            <a:r>
              <a:rPr lang="he-IL" sz="1200" dirty="0" err="1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גפנר</a:t>
            </a:r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 מערכות מורכבות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2" name="מלבן מעוגל 31"/>
          <p:cNvSpPr/>
          <p:nvPr/>
        </p:nvSpPr>
        <p:spPr>
          <a:xfrm>
            <a:off x="7327230" y="3319507"/>
            <a:ext cx="1756612" cy="675689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יוסי זמרי</a:t>
            </a:r>
          </a:p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מודל לניתוח חלופות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3" name="מלבן מעוגל 32"/>
          <p:cNvSpPr/>
          <p:nvPr/>
        </p:nvSpPr>
        <p:spPr>
          <a:xfrm>
            <a:off x="7327230" y="3995197"/>
            <a:ext cx="1756612" cy="89234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אלכס </a:t>
            </a:r>
            <a:r>
              <a:rPr lang="he-IL" sz="1200" dirty="0" err="1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קומן</a:t>
            </a:r>
            <a:endParaRPr lang="he-IL" sz="1200" dirty="0" smtClean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מערכות מורכבות ואסטרטגיה עסקית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4" name="מלבן מעוגל 33"/>
          <p:cNvSpPr/>
          <p:nvPr/>
        </p:nvSpPr>
        <p:spPr>
          <a:xfrm>
            <a:off x="7327230" y="4887542"/>
            <a:ext cx="1756612" cy="811084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רם ארז – 13 יום ניתוח אירוע משבר הטילים בקובה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5" name="מלבן מעוגל 34"/>
          <p:cNvSpPr/>
          <p:nvPr/>
        </p:nvSpPr>
        <p:spPr>
          <a:xfrm>
            <a:off x="7327230" y="5698626"/>
            <a:ext cx="1756612" cy="104436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רמ"ח אסטרטגיה –הגישה המוסדית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45" name="מלבן מעוגל 44"/>
          <p:cNvSpPr/>
          <p:nvPr/>
        </p:nvSpPr>
        <p:spPr>
          <a:xfrm>
            <a:off x="4430702" y="76200"/>
            <a:ext cx="157012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350" b="1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חשיבה אסטרטגית</a:t>
            </a:r>
          </a:p>
          <a:p>
            <a:pPr algn="ctr" defTabSz="685800"/>
            <a:r>
              <a:rPr lang="he-IL" sz="135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אלוף </a:t>
            </a:r>
            <a:r>
              <a:rPr lang="he-IL" sz="135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איתי </a:t>
            </a:r>
            <a:r>
              <a:rPr lang="he-IL" sz="1350" dirty="0" err="1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וירוב</a:t>
            </a:r>
            <a:endParaRPr lang="he-IL" sz="135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53" name="מלבן מעוגל 52"/>
          <p:cNvSpPr/>
          <p:nvPr/>
        </p:nvSpPr>
        <p:spPr>
          <a:xfrm>
            <a:off x="3083629" y="76201"/>
            <a:ext cx="1326409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350" b="1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גישת העיצוב</a:t>
            </a:r>
          </a:p>
          <a:p>
            <a:pPr algn="ctr" defTabSz="685800"/>
            <a:r>
              <a:rPr lang="he-IL" sz="135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מרכז דדו</a:t>
            </a:r>
          </a:p>
        </p:txBody>
      </p:sp>
      <p:sp>
        <p:nvSpPr>
          <p:cNvPr id="57" name="מלבן מעוגל 56"/>
          <p:cNvSpPr/>
          <p:nvPr/>
        </p:nvSpPr>
        <p:spPr>
          <a:xfrm>
            <a:off x="1736557" y="76200"/>
            <a:ext cx="1347072" cy="1371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350" b="1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התנסות ראשונה</a:t>
            </a:r>
          </a:p>
          <a:p>
            <a:pPr algn="ctr" defTabSz="685800"/>
            <a:r>
              <a:rPr lang="he-IL" sz="135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זירה צפונית</a:t>
            </a:r>
          </a:p>
        </p:txBody>
      </p:sp>
      <p:sp>
        <p:nvSpPr>
          <p:cNvPr id="58" name="מלבן מעוגל 57"/>
          <p:cNvSpPr/>
          <p:nvPr/>
        </p:nvSpPr>
        <p:spPr>
          <a:xfrm>
            <a:off x="1736558" y="1495928"/>
            <a:ext cx="1347072" cy="96152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הבניית למידה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59" name="מלבן מעוגל 58"/>
          <p:cNvSpPr/>
          <p:nvPr/>
        </p:nvSpPr>
        <p:spPr>
          <a:xfrm>
            <a:off x="1748590" y="2505577"/>
            <a:ext cx="1335040" cy="76580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התנסות בגישת העיצוב</a:t>
            </a:r>
          </a:p>
        </p:txBody>
      </p:sp>
      <p:sp>
        <p:nvSpPr>
          <p:cNvPr id="60" name="מלבן מעוגל 59"/>
          <p:cNvSpPr/>
          <p:nvPr/>
        </p:nvSpPr>
        <p:spPr>
          <a:xfrm>
            <a:off x="1748591" y="3319507"/>
            <a:ext cx="1335038" cy="52157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סיכום</a:t>
            </a:r>
          </a:p>
        </p:txBody>
      </p:sp>
      <p:sp>
        <p:nvSpPr>
          <p:cNvPr id="61" name="מלבן מעוגל 60"/>
          <p:cNvSpPr/>
          <p:nvPr/>
        </p:nvSpPr>
        <p:spPr>
          <a:xfrm>
            <a:off x="1" y="76200"/>
            <a:ext cx="1676399" cy="1371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35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סימולציה מדינית ביטחונית</a:t>
            </a:r>
            <a:endParaRPr lang="he-IL" sz="135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  <a:p>
            <a:pPr algn="ctr" defTabSz="685800"/>
            <a:r>
              <a:rPr lang="he-IL" sz="135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הסכסוך </a:t>
            </a:r>
          </a:p>
          <a:p>
            <a:pPr algn="ctr" defTabSz="685800"/>
            <a:r>
              <a:rPr lang="he-IL" sz="135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הישראלי-פלסטיני</a:t>
            </a:r>
          </a:p>
        </p:txBody>
      </p:sp>
      <p:sp>
        <p:nvSpPr>
          <p:cNvPr id="62" name="מלבן מעוגל 61"/>
          <p:cNvSpPr/>
          <p:nvPr/>
        </p:nvSpPr>
        <p:spPr>
          <a:xfrm>
            <a:off x="3" y="1495929"/>
            <a:ext cx="1676398" cy="95951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הבניית למידה 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63" name="מלבן מעוגל 62"/>
          <p:cNvSpPr/>
          <p:nvPr/>
        </p:nvSpPr>
        <p:spPr>
          <a:xfrm>
            <a:off x="3" y="2512587"/>
            <a:ext cx="1676398" cy="8352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התנסות בגישת העיצוב</a:t>
            </a:r>
          </a:p>
        </p:txBody>
      </p:sp>
      <p:sp>
        <p:nvSpPr>
          <p:cNvPr id="64" name="מלבן מעוגל 63"/>
          <p:cNvSpPr/>
          <p:nvPr/>
        </p:nvSpPr>
        <p:spPr>
          <a:xfrm>
            <a:off x="3" y="3407944"/>
            <a:ext cx="1676398" cy="43313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"הרמת מסך"</a:t>
            </a:r>
          </a:p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סיכום</a:t>
            </a:r>
          </a:p>
        </p:txBody>
      </p:sp>
      <p:sp>
        <p:nvSpPr>
          <p:cNvPr id="85" name="מלבן מעוגל 84"/>
          <p:cNvSpPr/>
          <p:nvPr/>
        </p:nvSpPr>
        <p:spPr>
          <a:xfrm>
            <a:off x="5915619" y="1495927"/>
            <a:ext cx="1351455" cy="95951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גדי </a:t>
            </a:r>
            <a:r>
              <a:rPr lang="he-IL" sz="1200" dirty="0" err="1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איזנקוט</a:t>
            </a:r>
            <a:endParaRPr lang="he-IL" sz="1200" dirty="0" smtClean="0">
              <a:solidFill>
                <a:schemeClr val="bg1"/>
              </a:solidFill>
              <a:latin typeface="Century Gothic" panose="020B0502020202020204"/>
              <a:cs typeface="Gisha" panose="020B0502040204020203" pitchFamily="34" charset="-79"/>
            </a:endParaRPr>
          </a:p>
          <a:p>
            <a:pPr algn="ctr" defTabSz="685800"/>
            <a:r>
              <a:rPr lang="he-IL" sz="1200" dirty="0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אסטרטגיית צה"ל</a:t>
            </a:r>
            <a:endParaRPr lang="he-IL" sz="1200" dirty="0">
              <a:solidFill>
                <a:schemeClr val="bg1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86" name="מלבן מעוגל 85"/>
          <p:cNvSpPr/>
          <p:nvPr/>
        </p:nvSpPr>
        <p:spPr>
          <a:xfrm>
            <a:off x="5940666" y="2527717"/>
            <a:ext cx="1319193" cy="75751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מניסיונם של אחרים</a:t>
            </a:r>
          </a:p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סודה </a:t>
            </a:r>
            <a:r>
              <a:rPr lang="he-IL" sz="1200" dirty="0" err="1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סטרים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87" name="מלבן מעוגל 86"/>
          <p:cNvSpPr/>
          <p:nvPr/>
        </p:nvSpPr>
        <p:spPr>
          <a:xfrm>
            <a:off x="838200" y="5928417"/>
            <a:ext cx="1559862" cy="375991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42" name="מלבן מעוגל 41"/>
          <p:cNvSpPr/>
          <p:nvPr/>
        </p:nvSpPr>
        <p:spPr>
          <a:xfrm>
            <a:off x="4470196" y="1447801"/>
            <a:ext cx="1347072" cy="100764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שיעור 1</a:t>
            </a:r>
            <a:endParaRPr lang="he-IL" sz="120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43" name="מלבן מעוגל 42"/>
          <p:cNvSpPr/>
          <p:nvPr/>
        </p:nvSpPr>
        <p:spPr>
          <a:xfrm>
            <a:off x="4430703" y="2543318"/>
            <a:ext cx="1386564" cy="741917"/>
          </a:xfrm>
          <a:prstGeom prst="roundRect">
            <a:avLst/>
          </a:prstGeom>
          <a:solidFill>
            <a:schemeClr val="tx2">
              <a:alpha val="5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שיעור 2</a:t>
            </a:r>
            <a:endParaRPr lang="he-IL" sz="120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7" name="מלבן מעוגל 36"/>
          <p:cNvSpPr/>
          <p:nvPr/>
        </p:nvSpPr>
        <p:spPr>
          <a:xfrm>
            <a:off x="4430703" y="3347787"/>
            <a:ext cx="1489298" cy="647409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שיעור 3</a:t>
            </a:r>
            <a:endParaRPr lang="he-IL" sz="120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3151001" y="3271381"/>
            <a:ext cx="1259037" cy="5697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התנסות בחקירת פער הרלוונטיות</a:t>
            </a:r>
            <a:endParaRPr lang="en-US" sz="12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49" name="מלבן מעוגל 48"/>
          <p:cNvSpPr/>
          <p:nvPr/>
        </p:nvSpPr>
        <p:spPr>
          <a:xfrm>
            <a:off x="3143786" y="1447801"/>
            <a:ext cx="1266252" cy="100764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גישת העיצוב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50" name="מלבן מעוגל 49"/>
          <p:cNvSpPr/>
          <p:nvPr/>
        </p:nvSpPr>
        <p:spPr>
          <a:xfrm>
            <a:off x="3095583" y="2478199"/>
            <a:ext cx="1247084" cy="80703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ניתוח אירוע -תחבורה</a:t>
            </a:r>
            <a:endParaRPr lang="he-IL" sz="1200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6" name="מלבן מעוגל 35"/>
          <p:cNvSpPr/>
          <p:nvPr/>
        </p:nvSpPr>
        <p:spPr>
          <a:xfrm>
            <a:off x="4430703" y="3995197"/>
            <a:ext cx="1489298" cy="89234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שיעור 4</a:t>
            </a:r>
            <a:endParaRPr lang="he-IL" sz="120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8" name="מלבן מעוגל 37"/>
          <p:cNvSpPr/>
          <p:nvPr/>
        </p:nvSpPr>
        <p:spPr>
          <a:xfrm>
            <a:off x="4378036" y="4887543"/>
            <a:ext cx="1622787" cy="187857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b="1" dirty="0" err="1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תרגילונים</a:t>
            </a:r>
            <a:r>
              <a:rPr lang="he-IL" sz="1200" b="1" dirty="0" smtClean="0">
                <a:solidFill>
                  <a:prstClr val="white"/>
                </a:solidFill>
                <a:latin typeface="Century Gothic" panose="020B0502020202020204"/>
                <a:cs typeface="Gisha" panose="020B0502040204020203" pitchFamily="34" charset="-79"/>
              </a:rPr>
              <a:t> 1-3</a:t>
            </a:r>
            <a:endParaRPr lang="he-IL" sz="1200" b="1" dirty="0">
              <a:solidFill>
                <a:prstClr val="white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5940665" y="3285235"/>
            <a:ext cx="1326409" cy="69903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מניסיונם של אחרים</a:t>
            </a:r>
            <a:endParaRPr lang="he-IL" sz="1200" dirty="0">
              <a:solidFill>
                <a:schemeClr val="bg1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  <p:sp>
        <p:nvSpPr>
          <p:cNvPr id="40" name="מלבן מעוגל 39"/>
          <p:cNvSpPr/>
          <p:nvPr/>
        </p:nvSpPr>
        <p:spPr>
          <a:xfrm>
            <a:off x="3083629" y="3889207"/>
            <a:ext cx="1333336" cy="99833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685800"/>
            <a:r>
              <a:rPr lang="he-IL" sz="1200" dirty="0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רפי מילוא </a:t>
            </a:r>
          </a:p>
          <a:p>
            <a:pPr algn="ctr" defTabSz="685800"/>
            <a:r>
              <a:rPr lang="he-IL" sz="1200" dirty="0" smtClean="0">
                <a:solidFill>
                  <a:schemeClr val="bg1"/>
                </a:solidFill>
                <a:latin typeface="Century Gothic" panose="020B0502020202020204"/>
                <a:cs typeface="Gisha" panose="020B0502040204020203" pitchFamily="34" charset="-79"/>
              </a:rPr>
              <a:t>מימוש גישת העיצוב</a:t>
            </a:r>
            <a:endParaRPr lang="he-IL" sz="1200" dirty="0">
              <a:solidFill>
                <a:schemeClr val="bg1"/>
              </a:solidFill>
              <a:latin typeface="Century Gothic" panose="020B0502020202020204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670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משמעויות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דימה היה אמור ללמד 13 משכים אנחנו משתמשים ב -11 משכים.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חסר בסיס מושגי –הגדרות והמשגה תיאורטית. המענה המוצא הוא קריאה עצמית +קפה קריאה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בעיית הרציפות משיעור לשיעור בגלל אילוצים </a:t>
            </a:r>
            <a:r>
              <a:rPr lang="he-IL" dirty="0" err="1" smtClean="0">
                <a:solidFill>
                  <a:schemeClr val="bg1"/>
                </a:solidFill>
              </a:rPr>
              <a:t>בלו"ז</a:t>
            </a:r>
            <a:r>
              <a:rPr lang="he-IL" dirty="0" smtClean="0">
                <a:solidFill>
                  <a:schemeClr val="bg1"/>
                </a:solidFill>
              </a:rPr>
              <a:t> . המענה לספר את הסיפור של הציר כולל מפות ציר. </a:t>
            </a:r>
            <a:r>
              <a:rPr lang="he-IL" dirty="0" err="1" smtClean="0">
                <a:solidFill>
                  <a:schemeClr val="bg1"/>
                </a:solidFill>
              </a:rPr>
              <a:t>ותחזוק</a:t>
            </a:r>
            <a:r>
              <a:rPr lang="he-IL" dirty="0" smtClean="0">
                <a:solidFill>
                  <a:schemeClr val="bg1"/>
                </a:solidFill>
              </a:rPr>
              <a:t> המסר על ידי ועל ידי האלוף.</a:t>
            </a:r>
          </a:p>
          <a:p>
            <a:pPr marL="0" indent="0">
              <a:buNone/>
            </a:pPr>
            <a:r>
              <a:rPr lang="he-IL" dirty="0">
                <a:solidFill>
                  <a:schemeClr val="bg1"/>
                </a:solidFill>
              </a:rPr>
              <a:t> </a:t>
            </a:r>
            <a:r>
              <a:rPr lang="he-IL" dirty="0" smtClean="0">
                <a:solidFill>
                  <a:schemeClr val="bg1"/>
                </a:solidFill>
              </a:rPr>
              <a:t>  לא מיטבי אבל זה מה שניתן לעשות.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מענה לאסטרטגיה בשירות המדינה ובשלטון המקומי </a:t>
            </a:r>
            <a:r>
              <a:rPr lang="he-IL" dirty="0" err="1" smtClean="0">
                <a:solidFill>
                  <a:schemeClr val="bg1"/>
                </a:solidFill>
              </a:rPr>
              <a:t>ינתן</a:t>
            </a:r>
            <a:r>
              <a:rPr lang="he-IL" dirty="0" smtClean="0">
                <a:solidFill>
                  <a:schemeClr val="bg1"/>
                </a:solidFill>
              </a:rPr>
              <a:t> בעיקר בסיורים ובמפגשים. </a:t>
            </a:r>
            <a:r>
              <a:rPr lang="he-IL" dirty="0" err="1" smtClean="0">
                <a:solidFill>
                  <a:schemeClr val="bg1"/>
                </a:solidFill>
              </a:rPr>
              <a:t>ובתרגילונים</a:t>
            </a:r>
            <a:endParaRPr lang="he-I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251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>
                <a:solidFill>
                  <a:schemeClr val="bg1"/>
                </a:solidFill>
              </a:rPr>
              <a:t>הנגשת</a:t>
            </a:r>
            <a:r>
              <a:rPr lang="he-IL" dirty="0" smtClean="0">
                <a:solidFill>
                  <a:schemeClr val="bg1"/>
                </a:solidFill>
              </a:rPr>
              <a:t> חומרים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כלל החומרים יאוגדו במקראה ויועלו ל- </a:t>
            </a:r>
            <a:r>
              <a:rPr lang="en-US" dirty="0" smtClean="0">
                <a:solidFill>
                  <a:schemeClr val="bg1"/>
                </a:solidFill>
              </a:rPr>
              <a:t>Teams</a:t>
            </a:r>
          </a:p>
          <a:p>
            <a:r>
              <a:rPr lang="he-IL" dirty="0" err="1" smtClean="0">
                <a:solidFill>
                  <a:schemeClr val="bg1"/>
                </a:solidFill>
              </a:rPr>
              <a:t>ינתן</a:t>
            </a:r>
            <a:r>
              <a:rPr lang="he-IL" dirty="0" smtClean="0">
                <a:solidFill>
                  <a:schemeClr val="bg1"/>
                </a:solidFill>
              </a:rPr>
              <a:t> מענה בחומרים למי שרוצה להעמיק. יתבצע </a:t>
            </a:r>
            <a:r>
              <a:rPr lang="he-IL" dirty="0" err="1" smtClean="0">
                <a:solidFill>
                  <a:schemeClr val="bg1"/>
                </a:solidFill>
              </a:rPr>
              <a:t>תייוך</a:t>
            </a:r>
            <a:r>
              <a:rPr lang="he-IL" dirty="0" smtClean="0">
                <a:solidFill>
                  <a:schemeClr val="bg1"/>
                </a:solidFill>
              </a:rPr>
              <a:t> שלי לחומרים כשנחזור למליאה.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יש מענה טוב גם לבין לאומיים.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הרצאות של דימה וסיכומי הרצאות יונגשו באתר .</a:t>
            </a:r>
          </a:p>
          <a:p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628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6172200" cy="1341438"/>
          </a:xfrm>
        </p:spPr>
        <p:txBody>
          <a:bodyPr>
            <a:normAutofit fontScale="90000"/>
          </a:bodyPr>
          <a:lstStyle/>
          <a:p>
            <a:r>
              <a:rPr lang="he-IL" dirty="0"/>
              <a:t>קורס חשיבה אסטרטגית</a:t>
            </a:r>
            <a:br>
              <a:rPr lang="he-IL" dirty="0"/>
            </a:br>
            <a:r>
              <a:rPr lang="he-IL" dirty="0">
                <a:solidFill>
                  <a:schemeClr val="bg1"/>
                </a:solidFill>
              </a:rPr>
              <a:t>מפקד המכללות, אלוף </a:t>
            </a:r>
            <a:r>
              <a:rPr lang="he-IL" dirty="0" smtClean="0">
                <a:solidFill>
                  <a:schemeClr val="bg1"/>
                </a:solidFill>
              </a:rPr>
              <a:t>איתי </a:t>
            </a:r>
            <a:r>
              <a:rPr lang="he-IL" dirty="0" err="1" smtClean="0">
                <a:solidFill>
                  <a:schemeClr val="bg1"/>
                </a:solidFill>
              </a:rPr>
              <a:t>וירוב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3352800" y="1981200"/>
            <a:ext cx="5791200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מהות ,מורכבות ופרדוקסליות של חשיבה אסטרטגית.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 בין גישה סטטית-רציונלית לבין גישה דינמית-הוליסטית.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חשיבה מערכתית, גישה מערכתית והרמה המערכתית-בירור מושגי.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 כמערכת למידה-מהות ותהליך של חקירה מערכתית.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תכנון אסטרטגי כתהליך שיטתי של פיתוח ידע מערכתי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מהגיון לצורה</a:t>
            </a:r>
            <a:endParaRPr lang="he-IL" sz="28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3195318" cy="4525963"/>
          </a:xfrm>
        </p:spPr>
      </p:pic>
    </p:spTree>
    <p:extLst>
      <p:ext uri="{BB962C8B-B14F-4D97-AF65-F5344CB8AC3E}">
        <p14:creationId xmlns:p14="http://schemas.microsoft.com/office/powerpoint/2010/main" val="367231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ומק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37265</TotalTime>
  <Words>580</Words>
  <Application>Microsoft Office PowerPoint</Application>
  <PresentationFormat>‫הצגה על המסך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11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12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Corbel</vt:lpstr>
      <vt:lpstr>David</vt:lpstr>
      <vt:lpstr>Gisha</vt:lpstr>
      <vt:lpstr>Levenim MT</vt:lpstr>
      <vt:lpstr>Miriam</vt:lpstr>
      <vt:lpstr>Tahoma</vt:lpstr>
      <vt:lpstr>Times New Roman</vt:lpstr>
      <vt:lpstr>ערכת נושא Office</vt:lpstr>
      <vt:lpstr>1_ערכת נושא Office</vt:lpstr>
      <vt:lpstr>עומק</vt:lpstr>
      <vt:lpstr>         דיון אלוף –שינוי בציר האסטרטגיה מחזור מ"ח</vt:lpstr>
      <vt:lpstr>מטרות –ללא שינוי</vt:lpstr>
      <vt:lpstr>מטרות </vt:lpstr>
      <vt:lpstr>מצגת של PowerPoint‏</vt:lpstr>
      <vt:lpstr>מצגת של PowerPoint‏</vt:lpstr>
      <vt:lpstr>מצגת של PowerPoint‏</vt:lpstr>
      <vt:lpstr>משמעויות</vt:lpstr>
      <vt:lpstr>הנגשת חומרים</vt:lpstr>
      <vt:lpstr>קורס חשיבה אסטרטגית מפקד המכללות, אלוף איתי וירוב</vt:lpstr>
      <vt:lpstr>המלצה לתכני שיעורי האלוף</vt:lpstr>
      <vt:lpstr>תרגילונים</vt:lpstr>
      <vt:lpstr>נושאים להחלטה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u23920</cp:lastModifiedBy>
  <cp:revision>236</cp:revision>
  <cp:lastPrinted>2018-10-17T11:56:19Z</cp:lastPrinted>
  <dcterms:created xsi:type="dcterms:W3CDTF">2015-10-15T19:05:43Z</dcterms:created>
  <dcterms:modified xsi:type="dcterms:W3CDTF">2020-11-19T12:11:42Z</dcterms:modified>
</cp:coreProperties>
</file>