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72" r:id="rId2"/>
    <p:sldMasterId id="2147483686" r:id="rId3"/>
  </p:sldMasterIdLst>
  <p:notesMasterIdLst>
    <p:notesMasterId r:id="rId27"/>
  </p:notesMasterIdLst>
  <p:handoutMasterIdLst>
    <p:handoutMasterId r:id="rId28"/>
  </p:handoutMasterIdLst>
  <p:sldIdLst>
    <p:sldId id="258" r:id="rId4"/>
    <p:sldId id="340" r:id="rId5"/>
    <p:sldId id="442" r:id="rId6"/>
    <p:sldId id="444" r:id="rId7"/>
    <p:sldId id="454" r:id="rId8"/>
    <p:sldId id="343" r:id="rId9"/>
    <p:sldId id="423" r:id="rId10"/>
    <p:sldId id="424" r:id="rId11"/>
    <p:sldId id="453" r:id="rId12"/>
    <p:sldId id="344" r:id="rId13"/>
    <p:sldId id="449" r:id="rId14"/>
    <p:sldId id="448" r:id="rId15"/>
    <p:sldId id="436" r:id="rId16"/>
    <p:sldId id="445" r:id="rId17"/>
    <p:sldId id="282" r:id="rId18"/>
    <p:sldId id="404" r:id="rId19"/>
    <p:sldId id="451" r:id="rId20"/>
    <p:sldId id="321" r:id="rId21"/>
    <p:sldId id="450" r:id="rId22"/>
    <p:sldId id="456" r:id="rId23"/>
    <p:sldId id="457" r:id="rId24"/>
    <p:sldId id="458" r:id="rId25"/>
    <p:sldId id="399" r:id="rId26"/>
  </p:sldIdLst>
  <p:sldSz cx="9144000" cy="6858000" type="screen4x3"/>
  <p:notesSz cx="6797675" cy="9928225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8000"/>
    <a:srgbClr val="981702"/>
    <a:srgbClr val="000099"/>
    <a:srgbClr val="E20000"/>
    <a:srgbClr val="FF9933"/>
    <a:srgbClr val="009999"/>
    <a:srgbClr val="333399"/>
    <a:srgbClr val="FFF9E1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סגנון בהיר 3 - הדגשה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1992" autoAdjust="0"/>
    <p:restoredTop sz="79018" autoAdjust="0"/>
  </p:normalViewPr>
  <p:slideViewPr>
    <p:cSldViewPr>
      <p:cViewPr varScale="1">
        <p:scale>
          <a:sx n="85" d="100"/>
          <a:sy n="85" d="100"/>
        </p:scale>
        <p:origin x="26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2016" y="0"/>
            <a:ext cx="2945659" cy="498135"/>
          </a:xfrm>
          <a:prstGeom prst="rect">
            <a:avLst/>
          </a:prstGeom>
        </p:spPr>
        <p:txBody>
          <a:bodyPr vert="horz" lIns="95939" tIns="47969" rIns="95939" bIns="47969" rtlCol="1"/>
          <a:lstStyle>
            <a:lvl1pPr algn="r">
              <a:defRPr sz="13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75" y="0"/>
            <a:ext cx="2945659" cy="498135"/>
          </a:xfrm>
          <a:prstGeom prst="rect">
            <a:avLst/>
          </a:prstGeom>
        </p:spPr>
        <p:txBody>
          <a:bodyPr vert="horz" lIns="95939" tIns="47969" rIns="95939" bIns="47969" rtlCol="1"/>
          <a:lstStyle>
            <a:lvl1pPr algn="l">
              <a:defRPr sz="1300"/>
            </a:lvl1pPr>
          </a:lstStyle>
          <a:p>
            <a:fld id="{EAA35CE5-A17C-4765-9007-6EA57489B487}" type="datetimeFigureOut">
              <a:rPr lang="he-IL" smtClean="0"/>
              <a:t>י"ח/כסלו/תש"פ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52016" y="9430091"/>
            <a:ext cx="2945659" cy="498134"/>
          </a:xfrm>
          <a:prstGeom prst="rect">
            <a:avLst/>
          </a:prstGeom>
        </p:spPr>
        <p:txBody>
          <a:bodyPr vert="horz" lIns="95939" tIns="47969" rIns="95939" bIns="47969" rtlCol="1" anchor="b"/>
          <a:lstStyle>
            <a:lvl1pPr algn="r">
              <a:defRPr sz="13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75" y="9430091"/>
            <a:ext cx="2945659" cy="498134"/>
          </a:xfrm>
          <a:prstGeom prst="rect">
            <a:avLst/>
          </a:prstGeom>
        </p:spPr>
        <p:txBody>
          <a:bodyPr vert="horz" lIns="95939" tIns="47969" rIns="95939" bIns="47969" rtlCol="1" anchor="b"/>
          <a:lstStyle>
            <a:lvl1pPr algn="l">
              <a:defRPr sz="1300"/>
            </a:lvl1pPr>
          </a:lstStyle>
          <a:p>
            <a:fld id="{EE92E202-926C-424A-BB8B-6D114E1E0E0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564858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2016" y="0"/>
            <a:ext cx="2945659" cy="496411"/>
          </a:xfrm>
          <a:prstGeom prst="rect">
            <a:avLst/>
          </a:prstGeom>
        </p:spPr>
        <p:txBody>
          <a:bodyPr vert="horz" lIns="95939" tIns="47969" rIns="95939" bIns="47969" rtlCol="1"/>
          <a:lstStyle>
            <a:lvl1pPr algn="r">
              <a:defRPr sz="13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75" y="0"/>
            <a:ext cx="2945659" cy="496411"/>
          </a:xfrm>
          <a:prstGeom prst="rect">
            <a:avLst/>
          </a:prstGeom>
        </p:spPr>
        <p:txBody>
          <a:bodyPr vert="horz" lIns="95939" tIns="47969" rIns="95939" bIns="47969" rtlCol="1"/>
          <a:lstStyle>
            <a:lvl1pPr algn="l">
              <a:defRPr sz="1300"/>
            </a:lvl1pPr>
          </a:lstStyle>
          <a:p>
            <a:fld id="{5559847E-B1EA-4C0E-9A07-F25F579FAAFA}" type="datetimeFigureOut">
              <a:rPr lang="he-IL" smtClean="0"/>
              <a:t>י"ח/כסלו/תש"פ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939" tIns="47969" rIns="95939" bIns="47969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5939" tIns="47969" rIns="95939" bIns="47969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52016" y="9430091"/>
            <a:ext cx="2945659" cy="496411"/>
          </a:xfrm>
          <a:prstGeom prst="rect">
            <a:avLst/>
          </a:prstGeom>
        </p:spPr>
        <p:txBody>
          <a:bodyPr vert="horz" lIns="95939" tIns="47969" rIns="95939" bIns="47969" rtlCol="1" anchor="b"/>
          <a:lstStyle>
            <a:lvl1pPr algn="r">
              <a:defRPr sz="13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75" y="9430091"/>
            <a:ext cx="2945659" cy="496411"/>
          </a:xfrm>
          <a:prstGeom prst="rect">
            <a:avLst/>
          </a:prstGeom>
        </p:spPr>
        <p:txBody>
          <a:bodyPr vert="horz" lIns="95939" tIns="47969" rIns="95939" bIns="47969" rtlCol="1" anchor="b"/>
          <a:lstStyle>
            <a:lvl1pPr algn="l">
              <a:defRPr sz="1300"/>
            </a:lvl1pPr>
          </a:lstStyle>
          <a:p>
            <a:fld id="{27FF59A4-867D-47E6-982D-0C55D6CEB56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82640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F59A4-867D-47E6-982D-0C55D6CEB56D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788740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F59A4-867D-47E6-982D-0C55D6CEB56D}" type="slidenum">
              <a:rPr lang="he-IL" smtClean="0"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682707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חשיבה הוליסטית – חשיבה מפורקת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F59A4-867D-47E6-982D-0C55D6CEB56D}" type="slidenum">
              <a:rPr lang="he-IL" smtClean="0">
                <a:solidFill>
                  <a:prstClr val="black"/>
                </a:solidFill>
              </a:rPr>
              <a:pPr/>
              <a:t>13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4520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400" b="1" dirty="0" err="1" smtClean="0"/>
              <a:t>אנמות</a:t>
            </a:r>
            <a:r>
              <a:rPr lang="he-IL" sz="1400" b="1" dirty="0" smtClean="0"/>
              <a:t> אופרטיבית – תנועה בין פרדיגמות</a:t>
            </a:r>
          </a:p>
          <a:p>
            <a:r>
              <a:rPr lang="he-IL" sz="1400" b="1" dirty="0" smtClean="0"/>
              <a:t>עלייה ונפילה של פרדיגמה –תהליך המתרחש כאשר</a:t>
            </a:r>
            <a:r>
              <a:rPr lang="he-IL" sz="1400" b="1" baseline="0" dirty="0" smtClean="0"/>
              <a:t> גישה כוללת / מערכת תפישתית רחבה (תיאורית על) הופכת לתווך הפרשנות המוביל של קהילת חוקרים.</a:t>
            </a:r>
          </a:p>
          <a:p>
            <a:r>
              <a:rPr lang="he-IL" sz="1400" b="1" baseline="0" dirty="0" smtClean="0"/>
              <a:t>הרעיון המרכזי: המדע לא מתקדם בתהליך לינארי של הצטברות ידע</a:t>
            </a:r>
            <a:r>
              <a:rPr lang="en-US" sz="1400" b="1" baseline="0" dirty="0" smtClean="0"/>
              <a:t>;</a:t>
            </a:r>
            <a:r>
              <a:rPr lang="he-IL" sz="1400" b="1" baseline="0" dirty="0" smtClean="0"/>
              <a:t> הוא מתקדם בדילוגים / במהפכות.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565DB-C20D-4EB7-B2FC-DF15E9C0AE5C}" type="slidenum">
              <a:rPr lang="he-IL" smtClean="0"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66701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התהוות</a:t>
            </a:r>
            <a:r>
              <a:rPr lang="he-IL" baseline="0" dirty="0" smtClean="0"/>
              <a:t> - השתנות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565DB-C20D-4EB7-B2FC-DF15E9C0AE5C}" type="slidenum">
              <a:rPr lang="he-IL" smtClean="0">
                <a:solidFill>
                  <a:prstClr val="black"/>
                </a:solidFill>
              </a:rPr>
              <a:pPr/>
              <a:t>16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7382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565DB-C20D-4EB7-B2FC-DF15E9C0AE5C}" type="slidenum">
              <a:rPr lang="he-IL" smtClean="0">
                <a:solidFill>
                  <a:prstClr val="black"/>
                </a:solidFill>
              </a:rPr>
              <a:pPr/>
              <a:t>17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0247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400" b="1" dirty="0"/>
              <a:t>מערכות מסובכות – מערכות פשוטות יותר</a:t>
            </a:r>
          </a:p>
          <a:p>
            <a:r>
              <a:rPr lang="he-IL" sz="1400" b="1" dirty="0" smtClean="0"/>
              <a:t>האיכות</a:t>
            </a:r>
            <a:r>
              <a:rPr lang="he-IL" sz="1400" b="1" dirty="0"/>
              <a:t>: </a:t>
            </a:r>
            <a:r>
              <a:rPr lang="he-IL" sz="1400" b="1" u="sng" dirty="0"/>
              <a:t>ליצור את הבוקס התפישתי לעומת ליישם בוקס תפישתי קיים</a:t>
            </a:r>
          </a:p>
          <a:p>
            <a:r>
              <a:rPr lang="he-IL" sz="1400" b="1" u="sng" dirty="0" smtClean="0"/>
              <a:t>אופי מופשט / חד פעמית/ ייחודית / הקשר  ----- אופי </a:t>
            </a:r>
            <a:r>
              <a:rPr lang="he-IL" sz="1400" b="1" u="sng" dirty="0" err="1" smtClean="0"/>
              <a:t>מכניסטי</a:t>
            </a:r>
            <a:r>
              <a:rPr lang="he-IL" sz="1400" b="1" u="sng" dirty="0" smtClean="0"/>
              <a:t> / גנרי </a:t>
            </a:r>
          </a:p>
          <a:p>
            <a:endParaRPr lang="he-IL" sz="1400" b="1" dirty="0" smtClean="0"/>
          </a:p>
          <a:p>
            <a:r>
              <a:rPr lang="he-IL" sz="1400" b="1" dirty="0" smtClean="0"/>
              <a:t>הצורך להחזיק במודע בשתי צורות התפקוד</a:t>
            </a:r>
          </a:p>
          <a:p>
            <a:endParaRPr lang="he-IL" sz="1400" b="1" dirty="0" smtClean="0"/>
          </a:p>
          <a:p>
            <a:r>
              <a:rPr lang="he-IL" sz="1400" b="1" dirty="0" smtClean="0"/>
              <a:t>אדוארד </a:t>
            </a:r>
            <a:r>
              <a:rPr lang="he-IL" sz="1400" b="1" dirty="0" err="1" smtClean="0"/>
              <a:t>לוטווק</a:t>
            </a:r>
            <a:endParaRPr lang="he-IL" sz="1400" b="1" dirty="0" smtClean="0"/>
          </a:p>
          <a:p>
            <a:r>
              <a:rPr lang="he-IL" sz="1400" b="1" dirty="0" smtClean="0"/>
              <a:t>אופייה האינטגרטיבי: מגשרת בין הרמה האסטרטגית לרמה הטקטית. </a:t>
            </a:r>
          </a:p>
          <a:p>
            <a:r>
              <a:rPr lang="he-IL" sz="1400" b="1" u="sng" dirty="0" smtClean="0"/>
              <a:t>מגשרת בין האופי</a:t>
            </a:r>
            <a:r>
              <a:rPr lang="he-IL" sz="1400" b="1" u="sng" baseline="0" dirty="0" smtClean="0"/>
              <a:t> המופשט של הסביבה האסטרטגית לאופי המכניסטי של הסביבה הטקטית.</a:t>
            </a:r>
          </a:p>
          <a:p>
            <a:endParaRPr lang="he-IL" sz="1400" b="1" baseline="0" dirty="0" smtClean="0"/>
          </a:p>
          <a:p>
            <a:endParaRPr lang="he-IL" sz="14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565DB-C20D-4EB7-B2FC-DF15E9C0AE5C}" type="slidenum">
              <a:rPr lang="he-IL" smtClean="0"/>
              <a:pPr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812107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565DB-C20D-4EB7-B2FC-DF15E9C0AE5C}" type="slidenum">
              <a:rPr lang="he-IL" smtClean="0">
                <a:solidFill>
                  <a:prstClr val="black"/>
                </a:solidFill>
              </a:rPr>
              <a:pPr/>
              <a:t>19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1255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אדריכלות כמטפורה</a:t>
            </a:r>
          </a:p>
          <a:p>
            <a:r>
              <a:rPr lang="he-IL" dirty="0" smtClean="0"/>
              <a:t>האדריכל יוצר סינתזה בין ההיגיון האקולוגי בהקשר הייחודי לגילום האסתטי צורני של הפרויקט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565DB-C20D-4EB7-B2FC-DF15E9C0AE5C}" type="slidenum">
              <a:rPr lang="he-IL" smtClean="0"/>
              <a:pPr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247256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F59A4-867D-47E6-982D-0C55D6CEB56D}" type="slidenum">
              <a:rPr lang="he-IL" smtClean="0"/>
              <a:t>23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54385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400" b="1" dirty="0" smtClean="0">
                <a:solidFill>
                  <a:schemeClr val="tx2"/>
                </a:solidFill>
              </a:rPr>
              <a:t>כיוון ההתפתחות של האבולוציה מהפשוט למורכב: </a:t>
            </a:r>
            <a:r>
              <a:rPr lang="he-IL" sz="1400" b="1" u="sng" dirty="0" smtClean="0">
                <a:solidFill>
                  <a:schemeClr val="tx2"/>
                </a:solidFill>
              </a:rPr>
              <a:t>טכנולוגיות</a:t>
            </a:r>
            <a:r>
              <a:rPr lang="he-IL" sz="1400" b="1" dirty="0" smtClean="0">
                <a:solidFill>
                  <a:schemeClr val="tx2"/>
                </a:solidFill>
              </a:rPr>
              <a:t>, </a:t>
            </a:r>
            <a:r>
              <a:rPr lang="he-IL" sz="1400" b="1" u="sng" dirty="0" smtClean="0">
                <a:solidFill>
                  <a:schemeClr val="tx2"/>
                </a:solidFill>
              </a:rPr>
              <a:t>שימוש במשאבי הטבע</a:t>
            </a:r>
            <a:r>
              <a:rPr lang="he-IL" sz="1400" b="1" dirty="0" smtClean="0">
                <a:solidFill>
                  <a:schemeClr val="tx2"/>
                </a:solidFill>
              </a:rPr>
              <a:t>, </a:t>
            </a:r>
            <a:r>
              <a:rPr lang="he-IL" sz="1400" b="1" u="sng" dirty="0" smtClean="0">
                <a:solidFill>
                  <a:schemeClr val="tx2"/>
                </a:solidFill>
              </a:rPr>
              <a:t>התפתחות הרעיונות המחשבה והמדע</a:t>
            </a:r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400" b="1" baseline="0" dirty="0" smtClean="0">
                <a:solidFill>
                  <a:schemeClr val="tx2"/>
                </a:solidFill>
              </a:rPr>
              <a:t>למה: התמחות, גלובליזציה מידע כלכלה, טכנולוגיה</a:t>
            </a:r>
            <a:endParaRPr lang="he-IL" sz="1400" b="1" dirty="0" smtClean="0">
              <a:solidFill>
                <a:schemeClr val="tx2"/>
              </a:solidFill>
            </a:endParaRPr>
          </a:p>
          <a:p>
            <a:r>
              <a:rPr lang="he-IL" sz="1400" b="1" dirty="0" smtClean="0">
                <a:solidFill>
                  <a:schemeClr val="tx2"/>
                </a:solidFill>
              </a:rPr>
              <a:t>דוגמאות:</a:t>
            </a:r>
            <a:r>
              <a:rPr lang="he-IL" sz="1400" b="1" baseline="0" dirty="0" smtClean="0">
                <a:solidFill>
                  <a:schemeClr val="tx2"/>
                </a:solidFill>
              </a:rPr>
              <a:t> ענני מידע, קוד פתוח, חברות רב לאומיות, </a:t>
            </a:r>
          </a:p>
          <a:p>
            <a:endParaRPr lang="he-IL" sz="1400" b="1" baseline="0" dirty="0" smtClean="0">
              <a:solidFill>
                <a:schemeClr val="tx2"/>
              </a:solidFill>
            </a:endParaRPr>
          </a:p>
          <a:p>
            <a:r>
              <a:rPr lang="he-IL" sz="1400" b="1" baseline="0" dirty="0" smtClean="0">
                <a:solidFill>
                  <a:schemeClr val="tx2"/>
                </a:solidFill>
              </a:rPr>
              <a:t>שיטות הניהול קבלת ההחלטות והתכנון לא התפתחו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F59A4-867D-47E6-982D-0C55D6CEB56D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07429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sz="1400" b="1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F59A4-867D-47E6-982D-0C55D6CEB56D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51449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400" b="1" dirty="0" smtClean="0"/>
              <a:t>פער הרלוונטיות – אי הלימה עמוקה בין האופן שבו מתארים</a:t>
            </a:r>
            <a:r>
              <a:rPr lang="he-IL" sz="1400" b="1" baseline="0" dirty="0" smtClean="0"/>
              <a:t> ותופסים את המציאות לבין המציאות עצמה.</a:t>
            </a:r>
          </a:p>
          <a:p>
            <a:r>
              <a:rPr lang="he-IL" sz="1400" b="1" baseline="0" dirty="0" smtClean="0"/>
              <a:t>הפער בין המוצהר והקיים נותן תחילה את אותותיו ובשלבים מתקדמים עשוי לחולל הפתעה בסיסית.</a:t>
            </a:r>
          </a:p>
          <a:p>
            <a:r>
              <a:rPr lang="he-IL" sz="1400" b="1" baseline="0" dirty="0" smtClean="0"/>
              <a:t>כשהפער הולך ונהיה בלתי נסבל – הוא נחווה כמשבר תפישתי (בין המציאות לייצוג המושגי-תיאורטי-תפישתי שלה).</a:t>
            </a:r>
          </a:p>
          <a:p>
            <a:r>
              <a:rPr lang="he-IL" sz="1400" b="1" baseline="0" dirty="0" smtClean="0"/>
              <a:t>פער הרלוונטיות מייצג את העיוורון בהבנת השינויים "המתבשלים" במציאות ומבשר על קריסתה של הפרדיגמה.</a:t>
            </a:r>
          </a:p>
          <a:p>
            <a:r>
              <a:rPr lang="he-IL" sz="1400" b="1" baseline="0" dirty="0" smtClean="0"/>
              <a:t>ההתמודדות עם פער הרלוונטיות דורשת, לכן, תמיד פתרון החורג ממגבלות הבעיה הראשונית 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565DB-C20D-4EB7-B2FC-DF15E9C0AE5C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92070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err="1" smtClean="0"/>
              <a:t>לינאריות</a:t>
            </a:r>
            <a:r>
              <a:rPr lang="he-IL" dirty="0" smtClean="0"/>
              <a:t> – א-</a:t>
            </a:r>
            <a:r>
              <a:rPr lang="he-IL" dirty="0" err="1" smtClean="0"/>
              <a:t>לינאריות</a:t>
            </a:r>
            <a:endParaRPr lang="he-IL" dirty="0" smtClean="0"/>
          </a:p>
          <a:p>
            <a:r>
              <a:rPr lang="he-IL" dirty="0" smtClean="0"/>
              <a:t>פתרון יצירתי – ייחודי, לא בשיטות הסטנדרטיות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565DB-C20D-4EB7-B2FC-DF15E9C0AE5C}" type="slidenum">
              <a:rPr lang="he-IL" smtClean="0"/>
              <a:pPr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54543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F59A4-867D-47E6-982D-0C55D6CEB56D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63370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מציין מיקום של הערו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e-IL" altLang="he-IL" sz="1600" b="1" dirty="0" smtClean="0"/>
              <a:t>פתרון הסתגלותי = פתרון הוליסטי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e-IL" altLang="he-IL" sz="1600" b="1" dirty="0" smtClean="0"/>
              <a:t>ניהול טכני – אינסטרומנטלי לא יעזור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e-IL" altLang="he-IL" sz="1600" b="1" dirty="0" smtClean="0"/>
              <a:t>הנטייה להעדיף את הגישה האנליטית והלינארית כרוכה ברדוקציה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e-IL" altLang="he-IL" b="1" dirty="0" smtClean="0"/>
              <a:t>טכנית-כשמכונית לא מניעה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e-IL" altLang="he-IL" b="1" dirty="0" smtClean="0"/>
              <a:t>חצי טכנית-כשמעבורת חלל מתרסקת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e-IL" altLang="he-IL" b="1" dirty="0" smtClean="0"/>
              <a:t>הסתגלותית- שילוב </a:t>
            </a:r>
            <a:r>
              <a:rPr lang="he-IL" altLang="he-IL" b="1" dirty="0" err="1" smtClean="0"/>
              <a:t>אולוכסייה</a:t>
            </a:r>
            <a:r>
              <a:rPr lang="he-IL" altLang="he-IL" b="1" dirty="0" smtClean="0"/>
              <a:t> יהודית וערבית ביחד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he-IL" altLang="he-IL" sz="1400" b="1" dirty="0" smtClean="0"/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e-IL" altLang="he-IL" sz="1400" b="1" dirty="0" smtClean="0"/>
              <a:t>מנהיגות הסתגלותית</a:t>
            </a:r>
          </a:p>
          <a:p>
            <a:endParaRPr lang="he-IL" altLang="he-IL" sz="1400" dirty="0" smtClean="0"/>
          </a:p>
        </p:txBody>
      </p:sp>
      <p:sp>
        <p:nvSpPr>
          <p:cNvPr id="86020" name="מציין מיקום של מספר שקופית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fld id="{9D419606-A415-46AD-A53A-6DC6432F52A0}" type="slidenum">
              <a:rPr lang="he-IL" altLang="he-IL"/>
              <a:pPr algn="l" eaLnBrk="1" hangingPunct="1">
                <a:spcBef>
                  <a:spcPct val="0"/>
                </a:spcBef>
              </a:pPr>
              <a:t>9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930450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 smtClean="0"/>
              <a:t>FRAME_DEFRAME_REFRAME</a:t>
            </a:r>
            <a:endParaRPr lang="he-IL" sz="1400" b="1" dirty="0" smtClean="0"/>
          </a:p>
          <a:p>
            <a:endParaRPr lang="he-IL" sz="1400" b="1" dirty="0" smtClean="0"/>
          </a:p>
          <a:p>
            <a:r>
              <a:rPr lang="he-IL" sz="1400" b="1" dirty="0" smtClean="0"/>
              <a:t>מתן תשובה לצורך הגובר של האדם לפרש את עצמו ואת סביבתו כתהליך מתמיד, </a:t>
            </a:r>
          </a:p>
          <a:p>
            <a:r>
              <a:rPr lang="he-IL" sz="1400" b="1" dirty="0" smtClean="0"/>
              <a:t>נוכח ההתמודדות היום-יומיות שלו עם המציאות המשתנה. </a:t>
            </a:r>
          </a:p>
          <a:p>
            <a:endParaRPr lang="he-IL" sz="1400" b="1" dirty="0" smtClean="0"/>
          </a:p>
          <a:p>
            <a:r>
              <a:rPr lang="he-IL" sz="1400" b="1" u="sng" dirty="0" smtClean="0"/>
              <a:t>תהליך ה</a:t>
            </a:r>
            <a:r>
              <a:rPr lang="en-US" sz="1400" b="1" u="sng" dirty="0" smtClean="0"/>
              <a:t>Reframing- </a:t>
            </a:r>
            <a:r>
              <a:rPr lang="he-IL" sz="1400" b="1" u="sng" dirty="0" smtClean="0"/>
              <a:t> אינו תהליך של אמנציפציה תפיסתית בלבד, אלא גם תהליך חדש של נטילת אחריות.</a:t>
            </a:r>
          </a:p>
          <a:p>
            <a:endParaRPr lang="he-IL" sz="1400" b="1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F59A4-867D-47E6-982D-0C55D6CEB56D}" type="slidenum">
              <a:rPr lang="he-IL" smtClean="0"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39313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565DB-C20D-4EB7-B2FC-DF15E9C0AE5C}" type="slidenum">
              <a:rPr lang="he-IL" smtClean="0"/>
              <a:pPr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00435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כותרת תחתונה 3"/>
          <p:cNvSpPr txBox="1">
            <a:spLocks/>
          </p:cNvSpPr>
          <p:nvPr userDrawn="1"/>
        </p:nvSpPr>
        <p:spPr>
          <a:xfrm>
            <a:off x="3563888" y="6597351"/>
            <a:ext cx="1251992" cy="365125"/>
          </a:xfrm>
          <a:prstGeom prst="rect">
            <a:avLst/>
          </a:prstGeom>
        </p:spPr>
        <p:txBody>
          <a:bodyPr/>
          <a:lstStyle>
            <a:defPPr>
              <a:defRPr lang="he-IL"/>
            </a:defPPr>
            <a:lvl1pPr marL="0" algn="r" defTabSz="914400" rtl="1" eaLnBrk="1" latinLnBrk="0" hangingPunct="1">
              <a:defRPr sz="1000" b="1" kern="1200">
                <a:solidFill>
                  <a:schemeClr val="tx1"/>
                </a:solidFill>
                <a:latin typeface="Gisha" panose="020B0502040204020203" pitchFamily="34" charset="-79"/>
                <a:ea typeface="+mn-ea"/>
                <a:cs typeface="Gisha" panose="020B0502040204020203" pitchFamily="34" charset="-79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/>
              <a:t>שמור</a:t>
            </a:r>
            <a:endParaRPr lang="he-IL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>
          <a:xfrm>
            <a:off x="6156176" y="6597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000" b="1"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r>
              <a:rPr lang="he-IL" smtClean="0"/>
              <a:t>מרכז דדו לחשיבה צבאית בין-תחומית</a:t>
            </a:r>
            <a:endParaRPr lang="he-IL" dirty="0"/>
          </a:p>
        </p:txBody>
      </p:sp>
      <p:sp>
        <p:nvSpPr>
          <p:cNvPr id="5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89992" y="6525979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19E7D78B-B61A-4B78-B755-F3D8CBA83F1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43899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>
            <a:off x="6224352" y="6630813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000" b="1">
                <a:solidFill>
                  <a:schemeClr val="bg2">
                    <a:lumMod val="2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r>
              <a:rPr lang="he-IL" smtClean="0">
                <a:solidFill>
                  <a:srgbClr val="F8F8F8">
                    <a:lumMod val="25000"/>
                  </a:srgbClr>
                </a:solidFill>
              </a:rPr>
              <a:t>מרכז דדו לחשיבה צבאית בין-תחומית</a:t>
            </a:r>
            <a:endParaRPr lang="he-IL">
              <a:solidFill>
                <a:srgbClr val="F8F8F8">
                  <a:lumMod val="25000"/>
                </a:srgb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107504" y="644825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19E7D78B-B61A-4B78-B755-F3D8CBA83F17}" type="slidenum">
              <a:rPr lang="he-IL" smtClean="0">
                <a:solidFill>
                  <a:srgbClr val="3F3F3F"/>
                </a:solidFill>
              </a:rPr>
              <a:pPr/>
              <a:t>‹#›</a:t>
            </a:fld>
            <a:endParaRPr lang="he-IL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705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פריסה מותאמת אי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5" name="מציין מיקום של מספר שקופית 5"/>
          <p:cNvSpPr txBox="1">
            <a:spLocks/>
          </p:cNvSpPr>
          <p:nvPr userDrawn="1"/>
        </p:nvSpPr>
        <p:spPr>
          <a:xfrm>
            <a:off x="107504" y="652597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9E7D78B-B61A-4B78-B755-F3D8CBA83F17}" type="slidenum">
              <a:rPr lang="he-IL" sz="1200" smtClean="0">
                <a:solidFill>
                  <a:srgbClr val="3F3F3F"/>
                </a:solidFill>
              </a:rPr>
              <a:pPr algn="l"/>
              <a:t>‹#›</a:t>
            </a:fld>
            <a:endParaRPr lang="he-IL" sz="1200" dirty="0">
              <a:solidFill>
                <a:srgbClr val="3F3F3F"/>
              </a:solidFill>
            </a:endParaRPr>
          </a:p>
        </p:txBody>
      </p:sp>
      <p:sp>
        <p:nvSpPr>
          <p:cNvPr id="6" name="מציין מיקום של כותרת תחתונה 3"/>
          <p:cNvSpPr>
            <a:spLocks noGrp="1"/>
          </p:cNvSpPr>
          <p:nvPr>
            <p:ph type="ftr" sz="quarter" idx="12"/>
          </p:nvPr>
        </p:nvSpPr>
        <p:spPr>
          <a:xfrm>
            <a:off x="6129488" y="6597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000" b="1"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r>
              <a:rPr lang="he-IL" smtClean="0">
                <a:solidFill>
                  <a:srgbClr val="3F3F3F"/>
                </a:solidFill>
              </a:rPr>
              <a:t>מרכז דדו לחשיבה צבאית בין-תחומית</a:t>
            </a:r>
            <a:endParaRPr lang="he-IL" dirty="0">
              <a:solidFill>
                <a:srgbClr val="3F3F3F"/>
              </a:solidFill>
            </a:endParaRPr>
          </a:p>
        </p:txBody>
      </p:sp>
      <p:sp>
        <p:nvSpPr>
          <p:cNvPr id="7" name="מציין מיקום של כותרת תחתונה 3"/>
          <p:cNvSpPr txBox="1">
            <a:spLocks/>
          </p:cNvSpPr>
          <p:nvPr userDrawn="1"/>
        </p:nvSpPr>
        <p:spPr>
          <a:xfrm>
            <a:off x="3559300" y="6597351"/>
            <a:ext cx="1251992" cy="365125"/>
          </a:xfrm>
          <a:prstGeom prst="rect">
            <a:avLst/>
          </a:prstGeom>
        </p:spPr>
        <p:txBody>
          <a:bodyPr/>
          <a:lstStyle>
            <a:defPPr>
              <a:defRPr lang="he-IL"/>
            </a:defPPr>
            <a:lvl1pPr marL="0" algn="r" defTabSz="914400" rtl="1" eaLnBrk="1" latinLnBrk="0" hangingPunct="1">
              <a:defRPr sz="1000" b="1" kern="1200">
                <a:solidFill>
                  <a:schemeClr val="tx1"/>
                </a:solidFill>
                <a:latin typeface="Gisha" panose="020B0502040204020203" pitchFamily="34" charset="-79"/>
                <a:ea typeface="+mn-ea"/>
                <a:cs typeface="Gisha" panose="020B0502040204020203" pitchFamily="34" charset="-79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solidFill>
                  <a:srgbClr val="3F3F3F"/>
                </a:solidFill>
              </a:rPr>
              <a:t>שמור</a:t>
            </a:r>
            <a:endParaRPr lang="he-IL" dirty="0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825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248400" y="6575251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 smtClean="0">
                <a:solidFill>
                  <a:srgbClr val="3F3F3F"/>
                </a:solidFill>
              </a:rPr>
              <a:t>מרכז דדו לחשיבה צבאית בין-תחומית</a:t>
            </a:r>
            <a:endParaRPr lang="en-US">
              <a:solidFill>
                <a:srgbClr val="3F3F3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5496" y="6492875"/>
            <a:ext cx="2133600" cy="365125"/>
          </a:xfrm>
          <a:prstGeom prst="rect">
            <a:avLst/>
          </a:prstGeom>
          <a:ln/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7FCDA34-9F4D-466A-B057-6D076CEAB88A}" type="slidenum">
              <a:rPr lang="he-IL" smtClean="0">
                <a:solidFill>
                  <a:srgbClr val="3F3F3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807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dirty="0" smtClean="0"/>
              <a:t>לחץ כדי לערוך סגנון כותרת משנה של תבנית בסיס</a:t>
            </a:r>
            <a:endParaRPr lang="he-IL" dirty="0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>
          <a:xfrm>
            <a:off x="6248400" y="659735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he-IL" smtClean="0">
                <a:solidFill>
                  <a:srgbClr val="3F3F3F"/>
                </a:solidFill>
              </a:rPr>
              <a:t>מרכז דדו לחשיבה צבאית בין-תחומית</a:t>
            </a:r>
            <a:endParaRPr lang="he-IL" dirty="0">
              <a:solidFill>
                <a:srgbClr val="3F3F3F"/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>
          <a:xfrm>
            <a:off x="48" y="658079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61B79E4F-BCEC-4F25-A71D-DAF966334D57}" type="slidenum">
              <a:rPr lang="he-IL" smtClean="0">
                <a:solidFill>
                  <a:srgbClr val="3F3F3F"/>
                </a:solidFill>
              </a:rPr>
              <a:pPr/>
              <a:t>‹#›</a:t>
            </a:fld>
            <a:endParaRPr lang="he-IL" dirty="0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997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7D78B-B61A-4B78-B755-F3D8CBA83F17}" type="slidenum">
              <a:rPr lang="he-IL" smtClean="0">
                <a:solidFill>
                  <a:srgbClr val="3F3F3F"/>
                </a:solidFill>
              </a:rPr>
              <a:pPr/>
              <a:t>‹#›</a:t>
            </a:fld>
            <a:endParaRPr lang="he-IL">
              <a:solidFill>
                <a:srgbClr val="3F3F3F"/>
              </a:solidFill>
            </a:endParaRP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5998400" y="6445845"/>
            <a:ext cx="2674640" cy="412155"/>
          </a:xfrm>
          <a:prstGeom prst="rect">
            <a:avLst/>
          </a:prstGeom>
        </p:spPr>
        <p:txBody>
          <a:bodyPr/>
          <a:lstStyle>
            <a:lvl1pPr>
              <a:defRPr sz="1100" b="1"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r>
              <a:rPr lang="he-IL" smtClean="0">
                <a:solidFill>
                  <a:srgbClr val="3F3F3F"/>
                </a:solidFill>
              </a:rPr>
              <a:t>מרכז דדו לחשיבה צבאית בין-תחומית</a:t>
            </a:r>
            <a:endParaRPr lang="he-IL" dirty="0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261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7D78B-B61A-4B78-B755-F3D8CBA83F17}" type="slidenum">
              <a:rPr lang="he-IL" smtClean="0">
                <a:solidFill>
                  <a:srgbClr val="3F3F3F"/>
                </a:solidFill>
              </a:rPr>
              <a:pPr/>
              <a:t>‹#›</a:t>
            </a:fld>
            <a:endParaRPr lang="he-IL">
              <a:solidFill>
                <a:srgbClr val="3F3F3F"/>
              </a:solidFill>
            </a:endParaRP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012160" y="6445845"/>
            <a:ext cx="2674640" cy="412155"/>
          </a:xfrm>
          <a:prstGeom prst="rect">
            <a:avLst/>
          </a:prstGeom>
        </p:spPr>
        <p:txBody>
          <a:bodyPr/>
          <a:lstStyle>
            <a:lvl1pPr>
              <a:defRPr sz="1100" b="1"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r>
              <a:rPr lang="he-IL" smtClean="0">
                <a:solidFill>
                  <a:srgbClr val="3F3F3F"/>
                </a:solidFill>
              </a:rPr>
              <a:t>מרכז דדו לחשיבה צבאית בין-תחומית</a:t>
            </a:r>
            <a:endParaRPr lang="he-IL" dirty="0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965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7D78B-B61A-4B78-B755-F3D8CBA83F17}" type="slidenum">
              <a:rPr lang="he-IL" smtClean="0">
                <a:solidFill>
                  <a:srgbClr val="3F3F3F"/>
                </a:solidFill>
              </a:rPr>
              <a:pPr/>
              <a:t>‹#›</a:t>
            </a:fld>
            <a:endParaRPr lang="he-IL">
              <a:solidFill>
                <a:srgbClr val="3F3F3F"/>
              </a:solidFill>
            </a:endParaRP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031544" y="6443517"/>
            <a:ext cx="2674640" cy="412155"/>
          </a:xfrm>
          <a:prstGeom prst="rect">
            <a:avLst/>
          </a:prstGeom>
        </p:spPr>
        <p:txBody>
          <a:bodyPr/>
          <a:lstStyle>
            <a:lvl1pPr>
              <a:defRPr sz="1100" b="1"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r>
              <a:rPr lang="he-IL" smtClean="0">
                <a:solidFill>
                  <a:srgbClr val="3F3F3F"/>
                </a:solidFill>
              </a:rPr>
              <a:t>מרכז דדו לחשיבה צבאית בין-תחומית</a:t>
            </a:r>
            <a:endParaRPr lang="he-IL" dirty="0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8243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7D78B-B61A-4B78-B755-F3D8CBA83F17}" type="slidenum">
              <a:rPr lang="he-IL" smtClean="0">
                <a:solidFill>
                  <a:srgbClr val="3F3F3F"/>
                </a:solidFill>
              </a:rPr>
              <a:pPr/>
              <a:t>‹#›</a:t>
            </a:fld>
            <a:endParaRPr lang="he-IL">
              <a:solidFill>
                <a:srgbClr val="3F3F3F"/>
              </a:solidFill>
            </a:endParaRP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012160" y="6445845"/>
            <a:ext cx="2674640" cy="412155"/>
          </a:xfrm>
          <a:prstGeom prst="rect">
            <a:avLst/>
          </a:prstGeom>
        </p:spPr>
        <p:txBody>
          <a:bodyPr/>
          <a:lstStyle>
            <a:lvl1pPr>
              <a:defRPr sz="1100" b="1"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r>
              <a:rPr lang="he-IL" smtClean="0">
                <a:solidFill>
                  <a:srgbClr val="3F3F3F"/>
                </a:solidFill>
              </a:rPr>
              <a:t>מרכז דדו לחשיבה צבאית בין-תחומית</a:t>
            </a:r>
            <a:endParaRPr lang="he-IL" dirty="0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7046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5868144" y="6445845"/>
            <a:ext cx="2674640" cy="412155"/>
          </a:xfrm>
          <a:prstGeom prst="rect">
            <a:avLst/>
          </a:prstGeom>
        </p:spPr>
        <p:txBody>
          <a:bodyPr/>
          <a:lstStyle>
            <a:lvl1pPr>
              <a:defRPr sz="1050" b="1"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r>
              <a:rPr lang="he-IL" smtClean="0">
                <a:solidFill>
                  <a:srgbClr val="3F3F3F"/>
                </a:solidFill>
              </a:rPr>
              <a:t>מרכז דדו לחשיבה צבאית בין-תחומית</a:t>
            </a:r>
            <a:endParaRPr lang="he-IL" dirty="0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3925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ED875-C9E5-4EB1-851B-82C1396A2205}" type="slidenum">
              <a:rPr lang="he-IL">
                <a:solidFill>
                  <a:srgbClr val="3F3F3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50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107504" y="6520259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fld id="{19E7D78B-B61A-4B78-B755-F3D8CBA83F17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5" name="מציין מיקום של כותרת תחתונה 3"/>
          <p:cNvSpPr>
            <a:spLocks noGrp="1"/>
          </p:cNvSpPr>
          <p:nvPr>
            <p:ph type="ftr" sz="quarter" idx="11"/>
          </p:nvPr>
        </p:nvSpPr>
        <p:spPr>
          <a:xfrm>
            <a:off x="6129488" y="6597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000" b="1"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r>
              <a:rPr lang="he-IL" smtClean="0"/>
              <a:t>מרכז דדו לחשיבה צבאית בין-תחומית</a:t>
            </a:r>
            <a:endParaRPr lang="he-IL" dirty="0"/>
          </a:p>
        </p:txBody>
      </p:sp>
      <p:sp>
        <p:nvSpPr>
          <p:cNvPr id="7" name="מציין מיקום של כותרת תחתונה 3"/>
          <p:cNvSpPr txBox="1">
            <a:spLocks/>
          </p:cNvSpPr>
          <p:nvPr userDrawn="1"/>
        </p:nvSpPr>
        <p:spPr>
          <a:xfrm>
            <a:off x="3559300" y="6597351"/>
            <a:ext cx="1251992" cy="365125"/>
          </a:xfrm>
          <a:prstGeom prst="rect">
            <a:avLst/>
          </a:prstGeom>
        </p:spPr>
        <p:txBody>
          <a:bodyPr/>
          <a:lstStyle>
            <a:defPPr>
              <a:defRPr lang="he-IL"/>
            </a:defPPr>
            <a:lvl1pPr marL="0" algn="r" defTabSz="914400" rtl="1" eaLnBrk="1" latinLnBrk="0" hangingPunct="1">
              <a:defRPr sz="1000" b="1" kern="1200">
                <a:solidFill>
                  <a:schemeClr val="tx1"/>
                </a:solidFill>
                <a:latin typeface="Gisha" panose="020B0502040204020203" pitchFamily="34" charset="-79"/>
                <a:ea typeface="+mn-ea"/>
                <a:cs typeface="Gisha" panose="020B0502040204020203" pitchFamily="34" charset="-79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/>
              <a:t>שמור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25719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maltam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4455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188328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uttman Hatzvi" pitchFamily="2" charset="-79"/>
                <a:cs typeface="Guttman Hatzvi" pitchFamily="2" charset="-79"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uttman Hatzvi" pitchFamily="2" charset="-79"/>
                <a:cs typeface="Guttman Hatzvi" pitchFamily="2" charset="-79"/>
              </a:defRPr>
            </a:lvl1pPr>
            <a:lvl2pPr>
              <a:defRPr>
                <a:latin typeface="Guttman Hatzvi" pitchFamily="2" charset="-79"/>
                <a:cs typeface="Guttman Hatzvi" pitchFamily="2" charset="-79"/>
              </a:defRPr>
            </a:lvl2pPr>
            <a:lvl3pPr>
              <a:defRPr>
                <a:latin typeface="Guttman Hatzvi" pitchFamily="2" charset="-79"/>
                <a:cs typeface="Guttman Hatzvi" pitchFamily="2" charset="-79"/>
              </a:defRPr>
            </a:lvl3pPr>
            <a:lvl4pPr>
              <a:defRPr>
                <a:latin typeface="Guttman Hatzvi" pitchFamily="2" charset="-79"/>
                <a:cs typeface="Guttman Hatzvi" pitchFamily="2" charset="-79"/>
              </a:defRPr>
            </a:lvl4pPr>
            <a:lvl5pPr>
              <a:defRPr>
                <a:latin typeface="Guttman Hatzvi" pitchFamily="2" charset="-79"/>
                <a:cs typeface="Guttman Hatzvi" pitchFamily="2" charset="-79"/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759567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5948538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451927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60586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106005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9637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41446055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e-IL" noProof="0" smtClean="0"/>
              <a:t>לחץ על הסמל כדי להוסיף תמונה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3580555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29511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>
            <a:off x="6224352" y="6630813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000" b="1">
                <a:solidFill>
                  <a:schemeClr val="bg2">
                    <a:lumMod val="2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r>
              <a:rPr lang="he-IL" smtClean="0"/>
              <a:t>מרכז דדו לחשיבה צבאית בין-תחומית</a:t>
            </a:r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107504" y="644825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19E7D78B-B61A-4B78-B755-F3D8CBA83F1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68003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252996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/>
          </p:nvPr>
        </p:nvSpPr>
        <p:spPr>
          <a:xfrm>
            <a:off x="457200" y="350838"/>
            <a:ext cx="8229600" cy="5730875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720155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פריסה מותאמת אי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5" name="מציין מיקום של מספר שקופית 5"/>
          <p:cNvSpPr txBox="1">
            <a:spLocks/>
          </p:cNvSpPr>
          <p:nvPr userDrawn="1"/>
        </p:nvSpPr>
        <p:spPr>
          <a:xfrm>
            <a:off x="107504" y="652597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9E7D78B-B61A-4B78-B755-F3D8CBA83F17}" type="slidenum">
              <a:rPr lang="he-IL" sz="1200" smtClean="0">
                <a:solidFill>
                  <a:srgbClr val="000000"/>
                </a:solidFill>
              </a:rPr>
              <a:pPr algn="l"/>
              <a:t>‹#›</a:t>
            </a:fld>
            <a:endParaRPr lang="he-IL" sz="1200" dirty="0">
              <a:solidFill>
                <a:srgbClr val="000000"/>
              </a:solidFill>
            </a:endParaRPr>
          </a:p>
        </p:txBody>
      </p:sp>
      <p:sp>
        <p:nvSpPr>
          <p:cNvPr id="6" name="מציין מיקום של כותרת תחתונה 3"/>
          <p:cNvSpPr>
            <a:spLocks noGrp="1"/>
          </p:cNvSpPr>
          <p:nvPr>
            <p:ph type="ftr" sz="quarter" idx="12"/>
          </p:nvPr>
        </p:nvSpPr>
        <p:spPr>
          <a:xfrm>
            <a:off x="6129488" y="6597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000" b="1"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r>
              <a:rPr lang="he-IL" smtClean="0">
                <a:solidFill>
                  <a:srgbClr val="000000"/>
                </a:solidFill>
              </a:rPr>
              <a:t>מרכז דדו לחשיבה צבאית בין-תחומית</a:t>
            </a:r>
            <a:endParaRPr lang="he-IL" dirty="0">
              <a:solidFill>
                <a:srgbClr val="000000"/>
              </a:solidFill>
            </a:endParaRPr>
          </a:p>
        </p:txBody>
      </p:sp>
      <p:sp>
        <p:nvSpPr>
          <p:cNvPr id="7" name="מציין מיקום של כותרת תחתונה 3"/>
          <p:cNvSpPr txBox="1">
            <a:spLocks/>
          </p:cNvSpPr>
          <p:nvPr userDrawn="1"/>
        </p:nvSpPr>
        <p:spPr>
          <a:xfrm>
            <a:off x="3559300" y="6597351"/>
            <a:ext cx="1251992" cy="365125"/>
          </a:xfrm>
          <a:prstGeom prst="rect">
            <a:avLst/>
          </a:prstGeom>
        </p:spPr>
        <p:txBody>
          <a:bodyPr/>
          <a:lstStyle>
            <a:defPPr>
              <a:defRPr lang="he-IL"/>
            </a:defPPr>
            <a:lvl1pPr marL="0" algn="r" defTabSz="914400" rtl="1" eaLnBrk="1" latinLnBrk="0" hangingPunct="1">
              <a:defRPr sz="1000" b="1" kern="1200">
                <a:solidFill>
                  <a:schemeClr val="tx1"/>
                </a:solidFill>
                <a:latin typeface="Gisha" panose="020B0502040204020203" pitchFamily="34" charset="-79"/>
                <a:ea typeface="+mn-ea"/>
                <a:cs typeface="Gisha" panose="020B0502040204020203" pitchFamily="34" charset="-79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solidFill>
                  <a:srgbClr val="000000"/>
                </a:solidFill>
              </a:rPr>
              <a:t>שמור</a:t>
            </a:r>
            <a:endParaRPr lang="he-I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372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פריסה מותאמת אי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5" name="מציין מיקום של מספר שקופית 5"/>
          <p:cNvSpPr txBox="1">
            <a:spLocks/>
          </p:cNvSpPr>
          <p:nvPr userDrawn="1"/>
        </p:nvSpPr>
        <p:spPr>
          <a:xfrm>
            <a:off x="107504" y="652597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9E7D78B-B61A-4B78-B755-F3D8CBA83F17}" type="slidenum">
              <a:rPr lang="he-IL" sz="1200" smtClean="0"/>
              <a:pPr algn="l"/>
              <a:t>‹#›</a:t>
            </a:fld>
            <a:endParaRPr lang="he-IL" sz="1200" dirty="0"/>
          </a:p>
        </p:txBody>
      </p:sp>
      <p:sp>
        <p:nvSpPr>
          <p:cNvPr id="6" name="מציין מיקום של כותרת תחתונה 3"/>
          <p:cNvSpPr>
            <a:spLocks noGrp="1"/>
          </p:cNvSpPr>
          <p:nvPr>
            <p:ph type="ftr" sz="quarter" idx="12"/>
          </p:nvPr>
        </p:nvSpPr>
        <p:spPr>
          <a:xfrm>
            <a:off x="6129488" y="6597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000" b="1"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r>
              <a:rPr lang="he-IL" smtClean="0"/>
              <a:t>מרכז דדו לחשיבה צבאית בין-תחומית</a:t>
            </a:r>
            <a:endParaRPr lang="he-IL" dirty="0"/>
          </a:p>
        </p:txBody>
      </p:sp>
      <p:sp>
        <p:nvSpPr>
          <p:cNvPr id="7" name="מציין מיקום של כותרת תחתונה 3"/>
          <p:cNvSpPr txBox="1">
            <a:spLocks/>
          </p:cNvSpPr>
          <p:nvPr userDrawn="1"/>
        </p:nvSpPr>
        <p:spPr>
          <a:xfrm>
            <a:off x="3559300" y="6597351"/>
            <a:ext cx="1251992" cy="365125"/>
          </a:xfrm>
          <a:prstGeom prst="rect">
            <a:avLst/>
          </a:prstGeom>
        </p:spPr>
        <p:txBody>
          <a:bodyPr/>
          <a:lstStyle>
            <a:defPPr>
              <a:defRPr lang="he-IL"/>
            </a:defPPr>
            <a:lvl1pPr marL="0" algn="r" defTabSz="914400" rtl="1" eaLnBrk="1" latinLnBrk="0" hangingPunct="1">
              <a:defRPr sz="1000" b="1" kern="1200">
                <a:solidFill>
                  <a:schemeClr val="tx1"/>
                </a:solidFill>
                <a:latin typeface="Gisha" panose="020B0502040204020203" pitchFamily="34" charset="-79"/>
                <a:ea typeface="+mn-ea"/>
                <a:cs typeface="Gisha" panose="020B0502040204020203" pitchFamily="34" charset="-79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/>
              <a:t>שמור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83113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dirty="0" smtClean="0"/>
              <a:t>לחץ כדי לערוך סגנון כותרת משנה של תבנית בסיס</a:t>
            </a:r>
            <a:endParaRPr lang="he-IL" dirty="0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>
          <a:xfrm>
            <a:off x="6248400" y="659735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he-IL" smtClean="0"/>
              <a:t>מרכז דדו לחשיבה צבאית בין-תחומית</a:t>
            </a:r>
            <a:endParaRPr lang="he-IL" dirty="0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>
          <a:xfrm>
            <a:off x="48" y="658079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61B79E4F-BCEC-4F25-A71D-DAF966334D57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55467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7D78B-B61A-4B78-B755-F3D8CBA83F17}" type="slidenum">
              <a:rPr lang="he-IL" smtClean="0"/>
              <a:t>‹#›</a:t>
            </a:fld>
            <a:endParaRPr lang="he-IL"/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5998400" y="6445845"/>
            <a:ext cx="2674640" cy="412155"/>
          </a:xfrm>
          <a:prstGeom prst="rect">
            <a:avLst/>
          </a:prstGeom>
        </p:spPr>
        <p:txBody>
          <a:bodyPr/>
          <a:lstStyle>
            <a:lvl1pPr>
              <a:defRPr sz="1100" b="1"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r>
              <a:rPr lang="he-IL" smtClean="0"/>
              <a:t>מרכז דדו לחשיבה צבאית בין-תחומית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66947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15369" cy="1143000"/>
          </a:xfrm>
          <a:prstGeom prst="rect">
            <a:avLst/>
          </a:prstGeo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031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כותרת תחתונה 3"/>
          <p:cNvSpPr txBox="1">
            <a:spLocks/>
          </p:cNvSpPr>
          <p:nvPr userDrawn="1"/>
        </p:nvSpPr>
        <p:spPr>
          <a:xfrm>
            <a:off x="3563888" y="6597351"/>
            <a:ext cx="1251992" cy="365125"/>
          </a:xfrm>
          <a:prstGeom prst="rect">
            <a:avLst/>
          </a:prstGeom>
        </p:spPr>
        <p:txBody>
          <a:bodyPr/>
          <a:lstStyle>
            <a:defPPr>
              <a:defRPr lang="he-IL"/>
            </a:defPPr>
            <a:lvl1pPr marL="0" algn="r" defTabSz="914400" rtl="1" eaLnBrk="1" latinLnBrk="0" hangingPunct="1">
              <a:defRPr sz="1000" b="1" kern="1200">
                <a:solidFill>
                  <a:schemeClr val="tx1"/>
                </a:solidFill>
                <a:latin typeface="Gisha" panose="020B0502040204020203" pitchFamily="34" charset="-79"/>
                <a:ea typeface="+mn-ea"/>
                <a:cs typeface="Gisha" panose="020B0502040204020203" pitchFamily="34" charset="-79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solidFill>
                  <a:srgbClr val="3F3F3F"/>
                </a:solidFill>
              </a:rPr>
              <a:t>שמור</a:t>
            </a:r>
            <a:endParaRPr lang="he-IL" dirty="0">
              <a:solidFill>
                <a:srgbClr val="3F3F3F"/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>
          <a:xfrm>
            <a:off x="6156176" y="6597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000" b="1"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r>
              <a:rPr lang="he-IL" smtClean="0">
                <a:solidFill>
                  <a:srgbClr val="3F3F3F"/>
                </a:solidFill>
              </a:rPr>
              <a:t>מרכז דדו לחשיבה צבאית בין-תחומית</a:t>
            </a:r>
            <a:endParaRPr lang="he-IL" dirty="0">
              <a:solidFill>
                <a:srgbClr val="3F3F3F"/>
              </a:solidFill>
            </a:endParaRPr>
          </a:p>
        </p:txBody>
      </p:sp>
      <p:sp>
        <p:nvSpPr>
          <p:cNvPr id="5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89992" y="6525979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19E7D78B-B61A-4B78-B755-F3D8CBA83F17}" type="slidenum">
              <a:rPr lang="he-IL" smtClean="0">
                <a:solidFill>
                  <a:srgbClr val="3F3F3F"/>
                </a:solidFill>
              </a:rPr>
              <a:pPr/>
              <a:t>‹#›</a:t>
            </a:fld>
            <a:endParaRPr lang="he-IL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018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107504" y="6520259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fld id="{19E7D78B-B61A-4B78-B755-F3D8CBA83F17}" type="slidenum">
              <a:rPr lang="he-IL" smtClean="0">
                <a:solidFill>
                  <a:srgbClr val="3F3F3F"/>
                </a:solidFill>
              </a:rPr>
              <a:pPr/>
              <a:t>‹#›</a:t>
            </a:fld>
            <a:endParaRPr lang="he-IL" dirty="0">
              <a:solidFill>
                <a:srgbClr val="3F3F3F"/>
              </a:solidFill>
            </a:endParaRPr>
          </a:p>
        </p:txBody>
      </p:sp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5" name="מציין מיקום של כותרת תחתונה 3"/>
          <p:cNvSpPr>
            <a:spLocks noGrp="1"/>
          </p:cNvSpPr>
          <p:nvPr>
            <p:ph type="ftr" sz="quarter" idx="11"/>
          </p:nvPr>
        </p:nvSpPr>
        <p:spPr>
          <a:xfrm>
            <a:off x="6129488" y="6597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000" b="1"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r>
              <a:rPr lang="he-IL" smtClean="0">
                <a:solidFill>
                  <a:srgbClr val="3F3F3F"/>
                </a:solidFill>
              </a:rPr>
              <a:t>מרכז דדו לחשיבה צבאית בין-תחומית</a:t>
            </a:r>
            <a:endParaRPr lang="he-IL" dirty="0">
              <a:solidFill>
                <a:srgbClr val="3F3F3F"/>
              </a:solidFill>
            </a:endParaRPr>
          </a:p>
        </p:txBody>
      </p:sp>
      <p:sp>
        <p:nvSpPr>
          <p:cNvPr id="7" name="מציין מיקום של כותרת תחתונה 3"/>
          <p:cNvSpPr txBox="1">
            <a:spLocks/>
          </p:cNvSpPr>
          <p:nvPr userDrawn="1"/>
        </p:nvSpPr>
        <p:spPr>
          <a:xfrm>
            <a:off x="3559300" y="6597351"/>
            <a:ext cx="1251992" cy="365125"/>
          </a:xfrm>
          <a:prstGeom prst="rect">
            <a:avLst/>
          </a:prstGeom>
        </p:spPr>
        <p:txBody>
          <a:bodyPr/>
          <a:lstStyle>
            <a:defPPr>
              <a:defRPr lang="he-IL"/>
            </a:defPPr>
            <a:lvl1pPr marL="0" algn="r" defTabSz="914400" rtl="1" eaLnBrk="1" latinLnBrk="0" hangingPunct="1">
              <a:defRPr sz="1000" b="1" kern="1200">
                <a:solidFill>
                  <a:schemeClr val="tx1"/>
                </a:solidFill>
                <a:latin typeface="Gisha" panose="020B0502040204020203" pitchFamily="34" charset="-79"/>
                <a:ea typeface="+mn-ea"/>
                <a:cs typeface="Gisha" panose="020B0502040204020203" pitchFamily="34" charset="-79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solidFill>
                  <a:srgbClr val="3F3F3F"/>
                </a:solidFill>
              </a:rPr>
              <a:t>שמור</a:t>
            </a:r>
            <a:endParaRPr lang="he-IL" dirty="0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964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sp>
        <p:nvSpPr>
          <p:cNvPr id="5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107504" y="6520259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fld id="{19E7D78B-B61A-4B78-B755-F3D8CBA83F17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7" name="מציין מיקום של כותרת תחתונה 3"/>
          <p:cNvSpPr>
            <a:spLocks noGrp="1"/>
          </p:cNvSpPr>
          <p:nvPr>
            <p:ph type="ftr" sz="quarter" idx="3"/>
          </p:nvPr>
        </p:nvSpPr>
        <p:spPr>
          <a:xfrm>
            <a:off x="6129488" y="6597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000" b="1"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r>
              <a:rPr lang="he-IL" smtClean="0"/>
              <a:t>מרכז דדו לחשיבה צבאית בין-תחומית</a:t>
            </a:r>
            <a:endParaRPr lang="he-IL" dirty="0"/>
          </a:p>
        </p:txBody>
      </p:sp>
      <p:sp>
        <p:nvSpPr>
          <p:cNvPr id="8" name="מציין מיקום של כותרת תחתונה 3"/>
          <p:cNvSpPr txBox="1">
            <a:spLocks/>
          </p:cNvSpPr>
          <p:nvPr userDrawn="1"/>
        </p:nvSpPr>
        <p:spPr>
          <a:xfrm>
            <a:off x="3559300" y="6597351"/>
            <a:ext cx="1251992" cy="365125"/>
          </a:xfrm>
          <a:prstGeom prst="rect">
            <a:avLst/>
          </a:prstGeom>
        </p:spPr>
        <p:txBody>
          <a:bodyPr/>
          <a:lstStyle>
            <a:defPPr>
              <a:defRPr lang="he-IL"/>
            </a:defPPr>
            <a:lvl1pPr marL="0" algn="r" defTabSz="914400" rtl="1" eaLnBrk="1" latinLnBrk="0" hangingPunct="1">
              <a:defRPr sz="1000" b="1" kern="1200">
                <a:solidFill>
                  <a:schemeClr val="tx1"/>
                </a:solidFill>
                <a:latin typeface="Gisha" panose="020B0502040204020203" pitchFamily="34" charset="-79"/>
                <a:ea typeface="+mn-ea"/>
                <a:cs typeface="Gisha" panose="020B0502040204020203" pitchFamily="34" charset="-79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/>
              <a:t>שמור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08628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60" r:id="rId4"/>
    <p:sldLayoutId id="2147483663" r:id="rId5"/>
    <p:sldLayoutId id="2147483664" r:id="rId6"/>
    <p:sldLayoutId id="2147483703" r:id="rId7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1" eaLnBrk="1" latinLnBrk="0" hangingPunct="1">
        <a:spcBef>
          <a:spcPct val="0"/>
        </a:spcBef>
        <a:buNone/>
        <a:defRPr sz="2800" b="1" kern="1200">
          <a:solidFill>
            <a:srgbClr val="009999"/>
          </a:solidFill>
          <a:latin typeface="Gisha" panose="020B0502040204020203" pitchFamily="34" charset="-79"/>
          <a:ea typeface="+mj-ea"/>
          <a:cs typeface="Gisha" panose="020B0502040204020203" pitchFamily="34" charset="-79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Gisha" panose="020B0502040204020203" pitchFamily="34" charset="-79"/>
          <a:ea typeface="+mn-ea"/>
          <a:cs typeface="Gisha" panose="020B0502040204020203" pitchFamily="34" charset="-79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b="1" kern="1200">
          <a:solidFill>
            <a:schemeClr val="tx1"/>
          </a:solidFill>
          <a:latin typeface="Gisha" panose="020B0502040204020203" pitchFamily="34" charset="-79"/>
          <a:ea typeface="+mn-ea"/>
          <a:cs typeface="Gisha" panose="020B0502040204020203" pitchFamily="34" charset="-79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Gisha" panose="020B0502040204020203" pitchFamily="34" charset="-79"/>
          <a:ea typeface="+mn-ea"/>
          <a:cs typeface="Gisha" panose="020B0502040204020203" pitchFamily="34" charset="-79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1600" b="1" kern="1200">
          <a:solidFill>
            <a:schemeClr val="tx1"/>
          </a:solidFill>
          <a:latin typeface="Gisha" panose="020B0502040204020203" pitchFamily="34" charset="-79"/>
          <a:ea typeface="+mn-ea"/>
          <a:cs typeface="Gisha" panose="020B0502040204020203" pitchFamily="34" charset="-79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1600" b="1" kern="1200">
          <a:solidFill>
            <a:schemeClr val="tx1"/>
          </a:solidFill>
          <a:latin typeface="Gisha" panose="020B0502040204020203" pitchFamily="34" charset="-79"/>
          <a:ea typeface="+mn-ea"/>
          <a:cs typeface="Gisha" panose="020B0502040204020203" pitchFamily="34" charset="-79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sp>
        <p:nvSpPr>
          <p:cNvPr id="5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107504" y="6520259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fld id="{19E7D78B-B61A-4B78-B755-F3D8CBA83F17}" type="slidenum">
              <a:rPr lang="he-IL" smtClean="0">
                <a:solidFill>
                  <a:srgbClr val="3F3F3F"/>
                </a:solidFill>
              </a:rPr>
              <a:pPr/>
              <a:t>‹#›</a:t>
            </a:fld>
            <a:endParaRPr lang="he-IL">
              <a:solidFill>
                <a:srgbClr val="3F3F3F"/>
              </a:solidFill>
            </a:endParaRPr>
          </a:p>
        </p:txBody>
      </p:sp>
      <p:sp>
        <p:nvSpPr>
          <p:cNvPr id="7" name="מציין מיקום של כותרת תחתונה 3"/>
          <p:cNvSpPr>
            <a:spLocks noGrp="1"/>
          </p:cNvSpPr>
          <p:nvPr>
            <p:ph type="ftr" sz="quarter" idx="3"/>
          </p:nvPr>
        </p:nvSpPr>
        <p:spPr>
          <a:xfrm>
            <a:off x="6129488" y="6597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000" b="1"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r>
              <a:rPr lang="he-IL" smtClean="0">
                <a:solidFill>
                  <a:srgbClr val="3F3F3F"/>
                </a:solidFill>
              </a:rPr>
              <a:t>מרכז דדו לחשיבה צבאית בין-תחומית</a:t>
            </a:r>
            <a:endParaRPr lang="he-IL" dirty="0">
              <a:solidFill>
                <a:srgbClr val="3F3F3F"/>
              </a:solidFill>
            </a:endParaRPr>
          </a:p>
        </p:txBody>
      </p:sp>
      <p:sp>
        <p:nvSpPr>
          <p:cNvPr id="8" name="מציין מיקום של כותרת תחתונה 3"/>
          <p:cNvSpPr txBox="1">
            <a:spLocks/>
          </p:cNvSpPr>
          <p:nvPr userDrawn="1"/>
        </p:nvSpPr>
        <p:spPr>
          <a:xfrm>
            <a:off x="3559300" y="6597351"/>
            <a:ext cx="1251992" cy="365125"/>
          </a:xfrm>
          <a:prstGeom prst="rect">
            <a:avLst/>
          </a:prstGeom>
        </p:spPr>
        <p:txBody>
          <a:bodyPr/>
          <a:lstStyle>
            <a:defPPr>
              <a:defRPr lang="he-IL"/>
            </a:defPPr>
            <a:lvl1pPr marL="0" algn="r" defTabSz="914400" rtl="1" eaLnBrk="1" latinLnBrk="0" hangingPunct="1">
              <a:defRPr sz="1000" b="1" kern="1200">
                <a:solidFill>
                  <a:schemeClr val="tx1"/>
                </a:solidFill>
                <a:latin typeface="Gisha" panose="020B0502040204020203" pitchFamily="34" charset="-79"/>
                <a:ea typeface="+mn-ea"/>
                <a:cs typeface="Gisha" panose="020B0502040204020203" pitchFamily="34" charset="-79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solidFill>
                  <a:srgbClr val="3F3F3F"/>
                </a:solidFill>
              </a:rPr>
              <a:t>שמור</a:t>
            </a:r>
            <a:endParaRPr lang="he-IL" dirty="0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605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1" eaLnBrk="1" latinLnBrk="0" hangingPunct="1">
        <a:spcBef>
          <a:spcPct val="0"/>
        </a:spcBef>
        <a:buNone/>
        <a:defRPr sz="2800" b="1" kern="1200">
          <a:solidFill>
            <a:srgbClr val="009999"/>
          </a:solidFill>
          <a:latin typeface="Gisha" panose="020B0502040204020203" pitchFamily="34" charset="-79"/>
          <a:ea typeface="+mj-ea"/>
          <a:cs typeface="Gisha" panose="020B0502040204020203" pitchFamily="34" charset="-79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Gisha" panose="020B0502040204020203" pitchFamily="34" charset="-79"/>
          <a:ea typeface="+mn-ea"/>
          <a:cs typeface="Gisha" panose="020B0502040204020203" pitchFamily="34" charset="-79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b="1" kern="1200">
          <a:solidFill>
            <a:schemeClr val="tx1"/>
          </a:solidFill>
          <a:latin typeface="Gisha" panose="020B0502040204020203" pitchFamily="34" charset="-79"/>
          <a:ea typeface="+mn-ea"/>
          <a:cs typeface="Gisha" panose="020B0502040204020203" pitchFamily="34" charset="-79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Gisha" panose="020B0502040204020203" pitchFamily="34" charset="-79"/>
          <a:ea typeface="+mn-ea"/>
          <a:cs typeface="Gisha" panose="020B0502040204020203" pitchFamily="34" charset="-79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1600" b="1" kern="1200">
          <a:solidFill>
            <a:schemeClr val="tx1"/>
          </a:solidFill>
          <a:latin typeface="Gisha" panose="020B0502040204020203" pitchFamily="34" charset="-79"/>
          <a:ea typeface="+mn-ea"/>
          <a:cs typeface="Gisha" panose="020B0502040204020203" pitchFamily="34" charset="-79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1600" b="1" kern="1200">
          <a:solidFill>
            <a:schemeClr val="tx1"/>
          </a:solidFill>
          <a:latin typeface="Gisha" panose="020B0502040204020203" pitchFamily="34" charset="-79"/>
          <a:ea typeface="+mn-ea"/>
          <a:cs typeface="Gisha" panose="020B0502040204020203" pitchFamily="34" charset="-79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28596" y="274638"/>
            <a:ext cx="821536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32776" name="Base" hidden="1"/>
          <p:cNvSpPr>
            <a:spLocks noChangeArrowheads="1"/>
          </p:cNvSpPr>
          <p:nvPr/>
        </p:nvSpPr>
        <p:spPr bwMode="auto">
          <a:xfrm>
            <a:off x="1524000" y="1397000"/>
            <a:ext cx="60960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e-IL">
              <a:solidFill>
                <a:srgbClr val="000000"/>
              </a:solidFill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6381750"/>
            <a:ext cx="9144000" cy="360363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e-IL">
              <a:solidFill>
                <a:srgbClr val="000000"/>
              </a:solidFill>
            </a:endParaRP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4786314" y="6370638"/>
            <a:ext cx="417829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e-IL" sz="1600" b="1" dirty="0" smtClean="0">
                <a:solidFill>
                  <a:srgbClr val="FFFFFF"/>
                </a:solidFill>
                <a:latin typeface="Guttman Hatzvi" pitchFamily="2" charset="-79"/>
                <a:cs typeface="Guttman Hatzvi" pitchFamily="2" charset="-79"/>
              </a:rPr>
              <a:t>המטה המוסדי – פער רלבנטיות ועיצוב</a:t>
            </a:r>
            <a:endParaRPr lang="en-US" sz="1600" b="1" dirty="0">
              <a:solidFill>
                <a:srgbClr val="FFFFFF"/>
              </a:solidFill>
              <a:cs typeface="Guttman Hatzvi" pitchFamily="2" charset="-79"/>
            </a:endParaRPr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4243444" y="6408649"/>
            <a:ext cx="6461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fld id="{B2FF98B7-F99B-4CD1-A2D6-BDFE380EE43E}" type="slidenum">
              <a:rPr lang="he-IL" sz="1600" b="1">
                <a:solidFill>
                  <a:srgbClr val="FFFFFF"/>
                </a:solidFill>
                <a:latin typeface="Guttman Hatzvi" pitchFamily="2" charset="-79"/>
                <a:cs typeface="Guttman Hatzvi" pitchFamily="2" charset="-79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sz="1600" b="1" dirty="0">
              <a:solidFill>
                <a:srgbClr val="FFFFFF"/>
              </a:solidFill>
              <a:cs typeface="Guttman Hatzvi" pitchFamily="2" charset="-79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06363" y="6370638"/>
            <a:ext cx="12858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e-IL" sz="1600" b="1" dirty="0" smtClean="0">
                <a:solidFill>
                  <a:srgbClr val="FFFFFF"/>
                </a:solidFill>
                <a:latin typeface="Guttman Hatzvi" pitchFamily="2" charset="-79"/>
                <a:cs typeface="Guttman Hatzvi" pitchFamily="2" charset="-79"/>
              </a:rPr>
              <a:t>שמור</a:t>
            </a:r>
            <a:endParaRPr lang="en-US" sz="1600" b="1" dirty="0">
              <a:solidFill>
                <a:srgbClr val="FFFFFF"/>
              </a:solidFill>
              <a:cs typeface="Guttman Hatzvi" pitchFamily="2" charset="-79"/>
            </a:endParaRPr>
          </a:p>
        </p:txBody>
      </p:sp>
      <p:pic>
        <p:nvPicPr>
          <p:cNvPr id="9" name="Picture 9" descr="maltam1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84455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01150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Guttman Hatzvi" pitchFamily="2" charset="-79"/>
          <a:ea typeface="+mj-ea"/>
          <a:cs typeface="Guttman Hatzvi" pitchFamily="2" charset="-79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Guttman Hatzvi" pitchFamily="2" charset="-79"/>
          <a:cs typeface="Guttman Hatzvi" pitchFamily="2" charset="-79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Guttman Hatzvi" pitchFamily="2" charset="-79"/>
          <a:cs typeface="Guttman Hatzvi" pitchFamily="2" charset="-79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Guttman Hatzvi" pitchFamily="2" charset="-79"/>
          <a:cs typeface="Guttman Hatzvi" pitchFamily="2" charset="-79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Guttman Hatzvi" pitchFamily="2" charset="-79"/>
          <a:cs typeface="Guttman Hatzvi" pitchFamily="2" charset="-79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pitchFamily="34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pitchFamily="34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pitchFamily="34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Guttman Hatzvi" pitchFamily="2" charset="-79"/>
          <a:ea typeface="+mn-ea"/>
          <a:cs typeface="Guttman Hatzvi" pitchFamily="2" charset="-79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Guttman Hatzvi" pitchFamily="2" charset="-79"/>
          <a:cs typeface="Guttman Hatzvi" pitchFamily="2" charset="-79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Guttman Hatzvi" pitchFamily="2" charset="-79"/>
          <a:cs typeface="Guttman Hatzvi" pitchFamily="2" charset="-79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Guttman Hatzvi" pitchFamily="2" charset="-79"/>
          <a:cs typeface="Guttman Hatzvi" pitchFamily="2" charset="-79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Guttman Hatzvi" pitchFamily="2" charset="-79"/>
          <a:cs typeface="Guttman Hatzvi" pitchFamily="2" charset="-79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>
          <a:xfrm>
            <a:off x="0" y="5944370"/>
            <a:ext cx="9144000" cy="913630"/>
          </a:xfrm>
          <a:solidFill>
            <a:schemeClr val="tx2">
              <a:lumMod val="65000"/>
              <a:lumOff val="35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e-IL" sz="1800" dirty="0" smtClean="0">
                <a:solidFill>
                  <a:schemeClr val="bg1"/>
                </a:solidFill>
              </a:rPr>
              <a:t>" מסע תגליות אמיתי אינו מציאת נופים חדשים</a:t>
            </a:r>
          </a:p>
          <a:p>
            <a:pPr marL="0" indent="0" algn="ctr">
              <a:buNone/>
            </a:pPr>
            <a:r>
              <a:rPr lang="he-IL" sz="1800" dirty="0" smtClean="0">
                <a:solidFill>
                  <a:schemeClr val="bg1"/>
                </a:solidFill>
              </a:rPr>
              <a:t>          אלא התבוננות דרך עיניים חדשות"</a:t>
            </a:r>
            <a:endParaRPr lang="he-IL" sz="20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he-IL" sz="1400" dirty="0" smtClean="0">
                <a:solidFill>
                  <a:schemeClr val="bg1"/>
                </a:solidFill>
              </a:rPr>
              <a:t>מרסל </a:t>
            </a:r>
            <a:r>
              <a:rPr lang="he-IL" sz="1400" dirty="0" err="1" smtClean="0">
                <a:solidFill>
                  <a:schemeClr val="bg1"/>
                </a:solidFill>
              </a:rPr>
              <a:t>פרוסט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7D78B-B61A-4B78-B755-F3D8CBA83F17}" type="slidenum">
              <a:rPr lang="he-IL" smtClean="0"/>
              <a:pPr/>
              <a:t>1</a:t>
            </a:fld>
            <a:endParaRPr lang="he-IL" dirty="0"/>
          </a:p>
        </p:txBody>
      </p:sp>
      <p:sp>
        <p:nvSpPr>
          <p:cNvPr id="13" name="TextBox 12"/>
          <p:cNvSpPr txBox="1"/>
          <p:nvPr/>
        </p:nvSpPr>
        <p:spPr>
          <a:xfrm>
            <a:off x="1174304" y="620688"/>
            <a:ext cx="7128792" cy="49398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ts val="2100"/>
              </a:lnSpc>
            </a:pPr>
            <a:r>
              <a:rPr lang="he-IL" sz="3200" b="1" dirty="0" smtClean="0">
                <a:solidFill>
                  <a:srgbClr val="000099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הגישה המערכתית</a:t>
            </a:r>
          </a:p>
          <a:p>
            <a:pPr algn="ctr">
              <a:lnSpc>
                <a:spcPts val="2100"/>
              </a:lnSpc>
            </a:pPr>
            <a:endParaRPr lang="he-IL" sz="2400" b="1" dirty="0">
              <a:solidFill>
                <a:srgbClr val="000099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>
              <a:lnSpc>
                <a:spcPts val="2100"/>
              </a:lnSpc>
            </a:pPr>
            <a:r>
              <a:rPr lang="he-IL" sz="2400" b="1" dirty="0" smtClean="0">
                <a:solidFill>
                  <a:srgbClr val="000099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אסטרטגיה כמנוע לפעולה / מערכה</a:t>
            </a:r>
          </a:p>
          <a:p>
            <a:pPr algn="ctr">
              <a:lnSpc>
                <a:spcPts val="2100"/>
              </a:lnSpc>
            </a:pPr>
            <a:endParaRPr lang="he-IL" sz="2400" b="1" dirty="0">
              <a:solidFill>
                <a:srgbClr val="000099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>
              <a:lnSpc>
                <a:spcPts val="2100"/>
              </a:lnSpc>
            </a:pPr>
            <a:endParaRPr lang="he-IL" sz="2400" b="1" dirty="0" smtClean="0">
              <a:solidFill>
                <a:srgbClr val="000099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>
              <a:lnSpc>
                <a:spcPts val="2100"/>
              </a:lnSpc>
            </a:pPr>
            <a:endParaRPr lang="he-IL" sz="2400" b="1" dirty="0">
              <a:solidFill>
                <a:srgbClr val="000099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>
              <a:lnSpc>
                <a:spcPts val="2100"/>
              </a:lnSpc>
            </a:pPr>
            <a:endParaRPr lang="he-IL" sz="2400" b="1" dirty="0" smtClean="0">
              <a:solidFill>
                <a:srgbClr val="000099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>
              <a:lnSpc>
                <a:spcPts val="2100"/>
              </a:lnSpc>
            </a:pPr>
            <a:endParaRPr lang="he-IL" sz="2400" b="1" dirty="0">
              <a:solidFill>
                <a:srgbClr val="000099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>
              <a:lnSpc>
                <a:spcPts val="2100"/>
              </a:lnSpc>
            </a:pPr>
            <a:endParaRPr lang="he-IL" sz="2400" b="1" dirty="0" smtClean="0">
              <a:solidFill>
                <a:srgbClr val="000099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>
              <a:lnSpc>
                <a:spcPts val="2100"/>
              </a:lnSpc>
            </a:pPr>
            <a:endParaRPr lang="he-IL" sz="2400" b="1" dirty="0">
              <a:solidFill>
                <a:srgbClr val="000099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>
              <a:lnSpc>
                <a:spcPts val="2100"/>
              </a:lnSpc>
            </a:pPr>
            <a:endParaRPr lang="he-IL" sz="2400" b="1" dirty="0" smtClean="0">
              <a:solidFill>
                <a:srgbClr val="000099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>
              <a:lnSpc>
                <a:spcPts val="2100"/>
              </a:lnSpc>
            </a:pPr>
            <a:endParaRPr lang="he-IL" sz="2400" b="1" dirty="0">
              <a:solidFill>
                <a:srgbClr val="000099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>
              <a:lnSpc>
                <a:spcPts val="2100"/>
              </a:lnSpc>
            </a:pPr>
            <a:endParaRPr lang="he-IL" sz="2400" b="1" dirty="0" smtClean="0">
              <a:solidFill>
                <a:srgbClr val="000099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>
              <a:lnSpc>
                <a:spcPts val="2100"/>
              </a:lnSpc>
            </a:pPr>
            <a:endParaRPr lang="he-IL" sz="2400" b="1" dirty="0">
              <a:solidFill>
                <a:srgbClr val="000099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>
              <a:lnSpc>
                <a:spcPts val="2100"/>
              </a:lnSpc>
            </a:pPr>
            <a:endParaRPr lang="he-IL" sz="2400" b="1" dirty="0" smtClean="0">
              <a:solidFill>
                <a:srgbClr val="000099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>
              <a:lnSpc>
                <a:spcPts val="2100"/>
              </a:lnSpc>
            </a:pPr>
            <a:r>
              <a:rPr lang="he-IL" sz="2400" b="1" dirty="0" smtClean="0">
                <a:solidFill>
                  <a:srgbClr val="000099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המכללה לביטחון לאומי</a:t>
            </a:r>
          </a:p>
          <a:p>
            <a:pPr algn="ctr">
              <a:lnSpc>
                <a:spcPts val="2100"/>
              </a:lnSpc>
            </a:pPr>
            <a:endParaRPr lang="he-IL" sz="2400" b="1" dirty="0" smtClean="0">
              <a:solidFill>
                <a:srgbClr val="000099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>
              <a:lnSpc>
                <a:spcPts val="2100"/>
              </a:lnSpc>
            </a:pPr>
            <a:r>
              <a:rPr lang="he-IL" sz="2400" b="1" dirty="0" smtClean="0">
                <a:solidFill>
                  <a:srgbClr val="000099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ינואר 2019</a:t>
            </a:r>
          </a:p>
        </p:txBody>
      </p:sp>
      <p:pic>
        <p:nvPicPr>
          <p:cNvPr id="14" name="תמונה 13" descr="maltam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7884" y="1844824"/>
            <a:ext cx="2088232" cy="195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07645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תוצאת תמונה עבור ‪reframing cartoon‬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348880"/>
            <a:ext cx="5000660" cy="1771651"/>
          </a:xfrm>
          <a:prstGeom prst="rect">
            <a:avLst/>
          </a:prstGeom>
          <a:noFill/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78067" y="980728"/>
            <a:ext cx="8280920" cy="877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he-IL" b="1" dirty="0">
                <a:solidFill>
                  <a:srgbClr val="000099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לזעזע את ההנחות החשיבתיות המושתתות על התפיסות הרווחות (</a:t>
            </a:r>
            <a:r>
              <a:rPr lang="en-US" b="1" dirty="0" err="1">
                <a:solidFill>
                  <a:srgbClr val="000099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Defraiming</a:t>
            </a:r>
            <a:r>
              <a:rPr lang="he-IL" b="1" dirty="0">
                <a:solidFill>
                  <a:srgbClr val="000099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),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he-IL" b="1" dirty="0">
                <a:solidFill>
                  <a:srgbClr val="000099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וליצור קונסטרוקציה תפישתית חדשה </a:t>
            </a:r>
            <a:r>
              <a:rPr lang="en-US" b="1" dirty="0">
                <a:solidFill>
                  <a:srgbClr val="000099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(Reframing)</a:t>
            </a:r>
            <a:r>
              <a:rPr lang="he-IL" b="1" dirty="0">
                <a:solidFill>
                  <a:srgbClr val="000099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16341" y="295783"/>
            <a:ext cx="3703466" cy="3713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400" b="1" dirty="0" smtClean="0">
                <a:solidFill>
                  <a:srgbClr val="009999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REFRAIMING</a:t>
            </a:r>
            <a:endParaRPr lang="he-IL" sz="2400" b="1" dirty="0" smtClean="0">
              <a:solidFill>
                <a:srgbClr val="009999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מרכז דדו לחשיבה צבאית בין-תחומית</a:t>
            </a:r>
            <a:endParaRPr lang="he-IL" dirty="0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79E4F-BCEC-4F25-A71D-DAF966334D57}" type="slidenum">
              <a:rPr lang="he-IL" smtClean="0"/>
              <a:pPr/>
              <a:t>10</a:t>
            </a:fld>
            <a:endParaRPr lang="he-IL" dirty="0"/>
          </a:p>
        </p:txBody>
      </p:sp>
      <p:sp>
        <p:nvSpPr>
          <p:cNvPr id="8" name="TextBox 7"/>
          <p:cNvSpPr txBox="1"/>
          <p:nvPr/>
        </p:nvSpPr>
        <p:spPr>
          <a:xfrm>
            <a:off x="586079" y="4826790"/>
            <a:ext cx="806489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e-IL" sz="16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העולם </a:t>
            </a:r>
            <a:r>
              <a:rPr lang="he-IL" sz="1600" b="1" dirty="0">
                <a:latin typeface="Gisha" panose="020B0502040204020203" pitchFamily="34" charset="-79"/>
                <a:cs typeface="Gisha" panose="020B0502040204020203" pitchFamily="34" charset="-79"/>
              </a:rPr>
              <a:t>שייצרנו כתוצאה מרמת החשיבה אליה הגענו עד כה </a:t>
            </a:r>
            <a:endParaRPr lang="he-IL" sz="1600" b="1" dirty="0" smtClean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just">
              <a:lnSpc>
                <a:spcPct val="150000"/>
              </a:lnSpc>
            </a:pPr>
            <a:r>
              <a:rPr lang="he-IL" sz="16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יוצר </a:t>
            </a:r>
            <a:r>
              <a:rPr lang="he-IL" sz="1600" b="1" dirty="0">
                <a:latin typeface="Gisha" panose="020B0502040204020203" pitchFamily="34" charset="-79"/>
                <a:cs typeface="Gisha" panose="020B0502040204020203" pitchFamily="34" charset="-79"/>
              </a:rPr>
              <a:t>בעיות שאיננו </a:t>
            </a:r>
            <a:r>
              <a:rPr lang="he-IL" sz="16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יכולים </a:t>
            </a:r>
            <a:r>
              <a:rPr lang="he-IL" sz="1600" b="1" dirty="0">
                <a:latin typeface="Gisha" panose="020B0502040204020203" pitchFamily="34" charset="-79"/>
                <a:cs typeface="Gisha" panose="020B0502040204020203" pitchFamily="34" charset="-79"/>
              </a:rPr>
              <a:t>לפתור </a:t>
            </a:r>
            <a:r>
              <a:rPr lang="he-IL" sz="16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באותה </a:t>
            </a:r>
            <a:r>
              <a:rPr lang="he-IL" sz="1600" b="1" dirty="0">
                <a:latin typeface="Gisha" panose="020B0502040204020203" pitchFamily="34" charset="-79"/>
                <a:cs typeface="Gisha" panose="020B0502040204020203" pitchFamily="34" charset="-79"/>
              </a:rPr>
              <a:t>רמה הכרתית שבה יצרנו </a:t>
            </a:r>
            <a:r>
              <a:rPr lang="he-IL" sz="16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אותן</a:t>
            </a:r>
            <a:endParaRPr lang="he-IL" sz="1600" b="1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just">
              <a:lnSpc>
                <a:spcPct val="150000"/>
              </a:lnSpc>
            </a:pPr>
            <a:r>
              <a:rPr lang="he-IL" sz="1600" b="1" dirty="0">
                <a:latin typeface="Gisha" panose="020B0502040204020203" pitchFamily="34" charset="-79"/>
                <a:cs typeface="Gisha" panose="020B0502040204020203" pitchFamily="34" charset="-79"/>
              </a:rPr>
              <a:t>  </a:t>
            </a:r>
            <a:r>
              <a:rPr lang="he-IL" sz="1600" b="1" dirty="0">
                <a:solidFill>
                  <a:srgbClr val="981702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אלברט איינשטיין</a:t>
            </a:r>
          </a:p>
        </p:txBody>
      </p:sp>
    </p:spTree>
    <p:extLst>
      <p:ext uri="{BB962C8B-B14F-4D97-AF65-F5344CB8AC3E}">
        <p14:creationId xmlns:p14="http://schemas.microsoft.com/office/powerpoint/2010/main" val="383581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57"/>
          <p:cNvSpPr>
            <a:spLocks/>
          </p:cNvSpPr>
          <p:nvPr/>
        </p:nvSpPr>
        <p:spPr bwMode="auto">
          <a:xfrm>
            <a:off x="5105178" y="1814045"/>
            <a:ext cx="2472110" cy="1256804"/>
          </a:xfrm>
          <a:custGeom>
            <a:avLst/>
            <a:gdLst>
              <a:gd name="T0" fmla="*/ 2147483647 w 1330"/>
              <a:gd name="T1" fmla="*/ 2147483647 h 1020"/>
              <a:gd name="T2" fmla="*/ 2147483647 w 1330"/>
              <a:gd name="T3" fmla="*/ 2147483647 h 1020"/>
              <a:gd name="T4" fmla="*/ 2147483647 w 1330"/>
              <a:gd name="T5" fmla="*/ 2147483647 h 1020"/>
              <a:gd name="T6" fmla="*/ 2147483647 w 1330"/>
              <a:gd name="T7" fmla="*/ 2147483647 h 1020"/>
              <a:gd name="T8" fmla="*/ 2147483647 w 1330"/>
              <a:gd name="T9" fmla="*/ 2147483647 h 1020"/>
              <a:gd name="T10" fmla="*/ 2147483647 w 1330"/>
              <a:gd name="T11" fmla="*/ 2147483647 h 1020"/>
              <a:gd name="T12" fmla="*/ 2147483647 w 1330"/>
              <a:gd name="T13" fmla="*/ 2147483647 h 1020"/>
              <a:gd name="T14" fmla="*/ 2147483647 w 1330"/>
              <a:gd name="T15" fmla="*/ 2147483647 h 1020"/>
              <a:gd name="T16" fmla="*/ 2147483647 w 1330"/>
              <a:gd name="T17" fmla="*/ 2147483647 h 1020"/>
              <a:gd name="T18" fmla="*/ 2147483647 w 1330"/>
              <a:gd name="T19" fmla="*/ 2147483647 h 1020"/>
              <a:gd name="T20" fmla="*/ 2147483647 w 1330"/>
              <a:gd name="T21" fmla="*/ 2147483647 h 1020"/>
              <a:gd name="T22" fmla="*/ 2147483647 w 1330"/>
              <a:gd name="T23" fmla="*/ 2147483647 h 1020"/>
              <a:gd name="T24" fmla="*/ 2147483647 w 1330"/>
              <a:gd name="T25" fmla="*/ 2147483647 h 1020"/>
              <a:gd name="T26" fmla="*/ 2147483647 w 1330"/>
              <a:gd name="T27" fmla="*/ 2147483647 h 1020"/>
              <a:gd name="T28" fmla="*/ 2147483647 w 1330"/>
              <a:gd name="T29" fmla="*/ 2147483647 h 1020"/>
              <a:gd name="T30" fmla="*/ 2147483647 w 1330"/>
              <a:gd name="T31" fmla="*/ 2147483647 h 1020"/>
              <a:gd name="T32" fmla="*/ 2147483647 w 1330"/>
              <a:gd name="T33" fmla="*/ 2147483647 h 1020"/>
              <a:gd name="T34" fmla="*/ 2147483647 w 1330"/>
              <a:gd name="T35" fmla="*/ 2147483647 h 1020"/>
              <a:gd name="T36" fmla="*/ 2147483647 w 1330"/>
              <a:gd name="T37" fmla="*/ 2147483647 h 1020"/>
              <a:gd name="T38" fmla="*/ 2147483647 w 1330"/>
              <a:gd name="T39" fmla="*/ 2147483647 h 1020"/>
              <a:gd name="T40" fmla="*/ 2147483647 w 1330"/>
              <a:gd name="T41" fmla="*/ 2147483647 h 1020"/>
              <a:gd name="T42" fmla="*/ 2147483647 w 1330"/>
              <a:gd name="T43" fmla="*/ 2147483647 h 1020"/>
              <a:gd name="T44" fmla="*/ 2147483647 w 1330"/>
              <a:gd name="T45" fmla="*/ 2147483647 h 1020"/>
              <a:gd name="T46" fmla="*/ 2147483647 w 1330"/>
              <a:gd name="T47" fmla="*/ 2147483647 h 102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330"/>
              <a:gd name="T73" fmla="*/ 0 h 1020"/>
              <a:gd name="T74" fmla="*/ 1330 w 1330"/>
              <a:gd name="T75" fmla="*/ 1020 h 1020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330" h="1020">
                <a:moveTo>
                  <a:pt x="143" y="234"/>
                </a:moveTo>
                <a:cubicBezTo>
                  <a:pt x="188" y="219"/>
                  <a:pt x="279" y="249"/>
                  <a:pt x="324" y="234"/>
                </a:cubicBezTo>
                <a:cubicBezTo>
                  <a:pt x="369" y="219"/>
                  <a:pt x="377" y="173"/>
                  <a:pt x="415" y="143"/>
                </a:cubicBezTo>
                <a:cubicBezTo>
                  <a:pt x="453" y="113"/>
                  <a:pt x="506" y="75"/>
                  <a:pt x="551" y="52"/>
                </a:cubicBezTo>
                <a:cubicBezTo>
                  <a:pt x="596" y="29"/>
                  <a:pt x="642" y="14"/>
                  <a:pt x="687" y="7"/>
                </a:cubicBezTo>
                <a:cubicBezTo>
                  <a:pt x="732" y="0"/>
                  <a:pt x="778" y="0"/>
                  <a:pt x="823" y="7"/>
                </a:cubicBezTo>
                <a:cubicBezTo>
                  <a:pt x="868" y="14"/>
                  <a:pt x="921" y="37"/>
                  <a:pt x="959" y="52"/>
                </a:cubicBezTo>
                <a:cubicBezTo>
                  <a:pt x="997" y="67"/>
                  <a:pt x="1005" y="83"/>
                  <a:pt x="1050" y="98"/>
                </a:cubicBezTo>
                <a:cubicBezTo>
                  <a:pt x="1095" y="113"/>
                  <a:pt x="1186" y="120"/>
                  <a:pt x="1231" y="143"/>
                </a:cubicBezTo>
                <a:cubicBezTo>
                  <a:pt x="1276" y="166"/>
                  <a:pt x="1314" y="196"/>
                  <a:pt x="1322" y="234"/>
                </a:cubicBezTo>
                <a:cubicBezTo>
                  <a:pt x="1330" y="272"/>
                  <a:pt x="1292" y="332"/>
                  <a:pt x="1277" y="370"/>
                </a:cubicBezTo>
                <a:cubicBezTo>
                  <a:pt x="1262" y="408"/>
                  <a:pt x="1239" y="415"/>
                  <a:pt x="1231" y="460"/>
                </a:cubicBezTo>
                <a:cubicBezTo>
                  <a:pt x="1223" y="505"/>
                  <a:pt x="1254" y="581"/>
                  <a:pt x="1231" y="642"/>
                </a:cubicBezTo>
                <a:cubicBezTo>
                  <a:pt x="1208" y="703"/>
                  <a:pt x="1148" y="778"/>
                  <a:pt x="1095" y="823"/>
                </a:cubicBezTo>
                <a:cubicBezTo>
                  <a:pt x="1042" y="868"/>
                  <a:pt x="997" y="891"/>
                  <a:pt x="914" y="914"/>
                </a:cubicBezTo>
                <a:cubicBezTo>
                  <a:pt x="831" y="937"/>
                  <a:pt x="687" y="944"/>
                  <a:pt x="596" y="959"/>
                </a:cubicBezTo>
                <a:cubicBezTo>
                  <a:pt x="505" y="974"/>
                  <a:pt x="444" y="1020"/>
                  <a:pt x="369" y="1005"/>
                </a:cubicBezTo>
                <a:cubicBezTo>
                  <a:pt x="294" y="990"/>
                  <a:pt x="188" y="907"/>
                  <a:pt x="143" y="869"/>
                </a:cubicBezTo>
                <a:cubicBezTo>
                  <a:pt x="98" y="831"/>
                  <a:pt x="112" y="823"/>
                  <a:pt x="97" y="778"/>
                </a:cubicBezTo>
                <a:cubicBezTo>
                  <a:pt x="82" y="733"/>
                  <a:pt x="67" y="650"/>
                  <a:pt x="52" y="597"/>
                </a:cubicBezTo>
                <a:cubicBezTo>
                  <a:pt x="37" y="544"/>
                  <a:pt x="14" y="498"/>
                  <a:pt x="7" y="460"/>
                </a:cubicBezTo>
                <a:cubicBezTo>
                  <a:pt x="0" y="422"/>
                  <a:pt x="0" y="393"/>
                  <a:pt x="7" y="370"/>
                </a:cubicBezTo>
                <a:cubicBezTo>
                  <a:pt x="14" y="347"/>
                  <a:pt x="37" y="347"/>
                  <a:pt x="52" y="324"/>
                </a:cubicBezTo>
                <a:cubicBezTo>
                  <a:pt x="67" y="301"/>
                  <a:pt x="98" y="249"/>
                  <a:pt x="143" y="234"/>
                </a:cubicBez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mtClean="0">
              <a:solidFill>
                <a:srgbClr val="FFFFFF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44537" y="45220"/>
            <a:ext cx="8229600" cy="1143000"/>
          </a:xfrm>
        </p:spPr>
        <p:txBody>
          <a:bodyPr/>
          <a:lstStyle/>
          <a:p>
            <a:r>
              <a:rPr lang="he-IL" dirty="0" smtClean="0"/>
              <a:t>קצה הקרחון - ידע סמוי ~ ידע גלוי</a:t>
            </a:r>
            <a:br>
              <a:rPr lang="he-IL" dirty="0" smtClean="0"/>
            </a:br>
            <a:endParaRPr lang="he-IL" dirty="0"/>
          </a:p>
        </p:txBody>
      </p:sp>
      <p:sp>
        <p:nvSpPr>
          <p:cNvPr id="3" name="Freeform 56"/>
          <p:cNvSpPr>
            <a:spLocks/>
          </p:cNvSpPr>
          <p:nvPr/>
        </p:nvSpPr>
        <p:spPr bwMode="auto">
          <a:xfrm>
            <a:off x="1302342" y="1374168"/>
            <a:ext cx="1884362" cy="1500187"/>
          </a:xfrm>
          <a:custGeom>
            <a:avLst/>
            <a:gdLst>
              <a:gd name="T0" fmla="*/ 2147483647 w 1187"/>
              <a:gd name="T1" fmla="*/ 2147483647 h 945"/>
              <a:gd name="T2" fmla="*/ 2147483647 w 1187"/>
              <a:gd name="T3" fmla="*/ 2147483647 h 945"/>
              <a:gd name="T4" fmla="*/ 2147483647 w 1187"/>
              <a:gd name="T5" fmla="*/ 2147483647 h 945"/>
              <a:gd name="T6" fmla="*/ 2147483647 w 1187"/>
              <a:gd name="T7" fmla="*/ 2147483647 h 945"/>
              <a:gd name="T8" fmla="*/ 2147483647 w 1187"/>
              <a:gd name="T9" fmla="*/ 2147483647 h 945"/>
              <a:gd name="T10" fmla="*/ 2147483647 w 1187"/>
              <a:gd name="T11" fmla="*/ 2147483647 h 945"/>
              <a:gd name="T12" fmla="*/ 2147483647 w 1187"/>
              <a:gd name="T13" fmla="*/ 2147483647 h 945"/>
              <a:gd name="T14" fmla="*/ 2147483647 w 1187"/>
              <a:gd name="T15" fmla="*/ 2147483647 h 945"/>
              <a:gd name="T16" fmla="*/ 2147483647 w 1187"/>
              <a:gd name="T17" fmla="*/ 2147483647 h 945"/>
              <a:gd name="T18" fmla="*/ 2147483647 w 1187"/>
              <a:gd name="T19" fmla="*/ 2147483647 h 945"/>
              <a:gd name="T20" fmla="*/ 2147483647 w 1187"/>
              <a:gd name="T21" fmla="*/ 2147483647 h 945"/>
              <a:gd name="T22" fmla="*/ 2147483647 w 1187"/>
              <a:gd name="T23" fmla="*/ 2147483647 h 945"/>
              <a:gd name="T24" fmla="*/ 2147483647 w 1187"/>
              <a:gd name="T25" fmla="*/ 2147483647 h 945"/>
              <a:gd name="T26" fmla="*/ 2147483647 w 1187"/>
              <a:gd name="T27" fmla="*/ 2147483647 h 945"/>
              <a:gd name="T28" fmla="*/ 2147483647 w 1187"/>
              <a:gd name="T29" fmla="*/ 2147483647 h 945"/>
              <a:gd name="T30" fmla="*/ 2147483647 w 1187"/>
              <a:gd name="T31" fmla="*/ 2147483647 h 945"/>
              <a:gd name="T32" fmla="*/ 2147483647 w 1187"/>
              <a:gd name="T33" fmla="*/ 2147483647 h 945"/>
              <a:gd name="T34" fmla="*/ 2147483647 w 1187"/>
              <a:gd name="T35" fmla="*/ 2147483647 h 945"/>
              <a:gd name="T36" fmla="*/ 2147483647 w 1187"/>
              <a:gd name="T37" fmla="*/ 2147483647 h 945"/>
              <a:gd name="T38" fmla="*/ 2147483647 w 1187"/>
              <a:gd name="T39" fmla="*/ 2147483647 h 94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187"/>
              <a:gd name="T61" fmla="*/ 0 h 945"/>
              <a:gd name="T62" fmla="*/ 1187 w 1187"/>
              <a:gd name="T63" fmla="*/ 945 h 94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187" h="945">
                <a:moveTo>
                  <a:pt x="53" y="530"/>
                </a:moveTo>
                <a:cubicBezTo>
                  <a:pt x="106" y="439"/>
                  <a:pt x="287" y="152"/>
                  <a:pt x="370" y="76"/>
                </a:cubicBezTo>
                <a:cubicBezTo>
                  <a:pt x="453" y="0"/>
                  <a:pt x="484" y="69"/>
                  <a:pt x="552" y="76"/>
                </a:cubicBezTo>
                <a:cubicBezTo>
                  <a:pt x="620" y="83"/>
                  <a:pt x="719" y="106"/>
                  <a:pt x="779" y="121"/>
                </a:cubicBezTo>
                <a:cubicBezTo>
                  <a:pt x="839" y="136"/>
                  <a:pt x="877" y="159"/>
                  <a:pt x="915" y="167"/>
                </a:cubicBezTo>
                <a:cubicBezTo>
                  <a:pt x="953" y="175"/>
                  <a:pt x="968" y="160"/>
                  <a:pt x="1006" y="167"/>
                </a:cubicBezTo>
                <a:cubicBezTo>
                  <a:pt x="1044" y="174"/>
                  <a:pt x="1127" y="182"/>
                  <a:pt x="1142" y="212"/>
                </a:cubicBezTo>
                <a:cubicBezTo>
                  <a:pt x="1157" y="242"/>
                  <a:pt x="1111" y="318"/>
                  <a:pt x="1096" y="348"/>
                </a:cubicBezTo>
                <a:cubicBezTo>
                  <a:pt x="1081" y="378"/>
                  <a:pt x="1043" y="378"/>
                  <a:pt x="1051" y="393"/>
                </a:cubicBezTo>
                <a:cubicBezTo>
                  <a:pt x="1059" y="408"/>
                  <a:pt x="1119" y="416"/>
                  <a:pt x="1142" y="439"/>
                </a:cubicBezTo>
                <a:cubicBezTo>
                  <a:pt x="1165" y="462"/>
                  <a:pt x="1187" y="500"/>
                  <a:pt x="1187" y="530"/>
                </a:cubicBezTo>
                <a:cubicBezTo>
                  <a:pt x="1187" y="560"/>
                  <a:pt x="1187" y="590"/>
                  <a:pt x="1142" y="620"/>
                </a:cubicBezTo>
                <a:cubicBezTo>
                  <a:pt x="1097" y="650"/>
                  <a:pt x="1029" y="666"/>
                  <a:pt x="915" y="711"/>
                </a:cubicBezTo>
                <a:cubicBezTo>
                  <a:pt x="801" y="756"/>
                  <a:pt x="552" y="862"/>
                  <a:pt x="461" y="892"/>
                </a:cubicBezTo>
                <a:cubicBezTo>
                  <a:pt x="370" y="922"/>
                  <a:pt x="423" y="884"/>
                  <a:pt x="370" y="892"/>
                </a:cubicBezTo>
                <a:cubicBezTo>
                  <a:pt x="317" y="900"/>
                  <a:pt x="197" y="945"/>
                  <a:pt x="144" y="938"/>
                </a:cubicBezTo>
                <a:cubicBezTo>
                  <a:pt x="91" y="931"/>
                  <a:pt x="76" y="877"/>
                  <a:pt x="53" y="847"/>
                </a:cubicBezTo>
                <a:cubicBezTo>
                  <a:pt x="30" y="817"/>
                  <a:pt x="8" y="794"/>
                  <a:pt x="8" y="756"/>
                </a:cubicBezTo>
                <a:cubicBezTo>
                  <a:pt x="8" y="718"/>
                  <a:pt x="45" y="658"/>
                  <a:pt x="53" y="620"/>
                </a:cubicBezTo>
                <a:cubicBezTo>
                  <a:pt x="61" y="582"/>
                  <a:pt x="0" y="621"/>
                  <a:pt x="53" y="530"/>
                </a:cubicBez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mtClean="0">
              <a:solidFill>
                <a:srgbClr val="FFFFFF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6" name="Freeform 63"/>
          <p:cNvSpPr>
            <a:spLocks/>
          </p:cNvSpPr>
          <p:nvPr/>
        </p:nvSpPr>
        <p:spPr bwMode="auto">
          <a:xfrm>
            <a:off x="1258888" y="4906094"/>
            <a:ext cx="2519362" cy="1331219"/>
          </a:xfrm>
          <a:custGeom>
            <a:avLst/>
            <a:gdLst>
              <a:gd name="T0" fmla="*/ 2147483647 w 1330"/>
              <a:gd name="T1" fmla="*/ 2147483647 h 1020"/>
              <a:gd name="T2" fmla="*/ 2147483647 w 1330"/>
              <a:gd name="T3" fmla="*/ 2147483647 h 1020"/>
              <a:gd name="T4" fmla="*/ 2147483647 w 1330"/>
              <a:gd name="T5" fmla="*/ 2147483647 h 1020"/>
              <a:gd name="T6" fmla="*/ 2147483647 w 1330"/>
              <a:gd name="T7" fmla="*/ 2147483647 h 1020"/>
              <a:gd name="T8" fmla="*/ 2147483647 w 1330"/>
              <a:gd name="T9" fmla="*/ 2147483647 h 1020"/>
              <a:gd name="T10" fmla="*/ 2147483647 w 1330"/>
              <a:gd name="T11" fmla="*/ 2147483647 h 1020"/>
              <a:gd name="T12" fmla="*/ 2147483647 w 1330"/>
              <a:gd name="T13" fmla="*/ 2147483647 h 1020"/>
              <a:gd name="T14" fmla="*/ 2147483647 w 1330"/>
              <a:gd name="T15" fmla="*/ 2147483647 h 1020"/>
              <a:gd name="T16" fmla="*/ 2147483647 w 1330"/>
              <a:gd name="T17" fmla="*/ 2147483647 h 1020"/>
              <a:gd name="T18" fmla="*/ 2147483647 w 1330"/>
              <a:gd name="T19" fmla="*/ 2147483647 h 1020"/>
              <a:gd name="T20" fmla="*/ 2147483647 w 1330"/>
              <a:gd name="T21" fmla="*/ 2147483647 h 1020"/>
              <a:gd name="T22" fmla="*/ 2147483647 w 1330"/>
              <a:gd name="T23" fmla="*/ 2147483647 h 1020"/>
              <a:gd name="T24" fmla="*/ 2147483647 w 1330"/>
              <a:gd name="T25" fmla="*/ 2147483647 h 1020"/>
              <a:gd name="T26" fmla="*/ 2147483647 w 1330"/>
              <a:gd name="T27" fmla="*/ 2147483647 h 1020"/>
              <a:gd name="T28" fmla="*/ 2147483647 w 1330"/>
              <a:gd name="T29" fmla="*/ 2147483647 h 1020"/>
              <a:gd name="T30" fmla="*/ 2147483647 w 1330"/>
              <a:gd name="T31" fmla="*/ 2147483647 h 1020"/>
              <a:gd name="T32" fmla="*/ 2147483647 w 1330"/>
              <a:gd name="T33" fmla="*/ 2147483647 h 1020"/>
              <a:gd name="T34" fmla="*/ 2147483647 w 1330"/>
              <a:gd name="T35" fmla="*/ 2147483647 h 1020"/>
              <a:gd name="T36" fmla="*/ 2147483647 w 1330"/>
              <a:gd name="T37" fmla="*/ 2147483647 h 1020"/>
              <a:gd name="T38" fmla="*/ 2147483647 w 1330"/>
              <a:gd name="T39" fmla="*/ 2147483647 h 1020"/>
              <a:gd name="T40" fmla="*/ 2147483647 w 1330"/>
              <a:gd name="T41" fmla="*/ 2147483647 h 1020"/>
              <a:gd name="T42" fmla="*/ 2147483647 w 1330"/>
              <a:gd name="T43" fmla="*/ 2147483647 h 1020"/>
              <a:gd name="T44" fmla="*/ 2147483647 w 1330"/>
              <a:gd name="T45" fmla="*/ 2147483647 h 1020"/>
              <a:gd name="T46" fmla="*/ 2147483647 w 1330"/>
              <a:gd name="T47" fmla="*/ 2147483647 h 102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330"/>
              <a:gd name="T73" fmla="*/ 0 h 1020"/>
              <a:gd name="T74" fmla="*/ 1330 w 1330"/>
              <a:gd name="T75" fmla="*/ 1020 h 1020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330" h="1020">
                <a:moveTo>
                  <a:pt x="143" y="234"/>
                </a:moveTo>
                <a:cubicBezTo>
                  <a:pt x="188" y="219"/>
                  <a:pt x="279" y="249"/>
                  <a:pt x="324" y="234"/>
                </a:cubicBezTo>
                <a:cubicBezTo>
                  <a:pt x="369" y="219"/>
                  <a:pt x="377" y="173"/>
                  <a:pt x="415" y="143"/>
                </a:cubicBezTo>
                <a:cubicBezTo>
                  <a:pt x="453" y="113"/>
                  <a:pt x="506" y="75"/>
                  <a:pt x="551" y="52"/>
                </a:cubicBezTo>
                <a:cubicBezTo>
                  <a:pt x="596" y="29"/>
                  <a:pt x="642" y="14"/>
                  <a:pt x="687" y="7"/>
                </a:cubicBezTo>
                <a:cubicBezTo>
                  <a:pt x="732" y="0"/>
                  <a:pt x="778" y="0"/>
                  <a:pt x="823" y="7"/>
                </a:cubicBezTo>
                <a:cubicBezTo>
                  <a:pt x="868" y="14"/>
                  <a:pt x="921" y="37"/>
                  <a:pt x="959" y="52"/>
                </a:cubicBezTo>
                <a:cubicBezTo>
                  <a:pt x="997" y="67"/>
                  <a:pt x="1005" y="83"/>
                  <a:pt x="1050" y="98"/>
                </a:cubicBezTo>
                <a:cubicBezTo>
                  <a:pt x="1095" y="113"/>
                  <a:pt x="1186" y="120"/>
                  <a:pt x="1231" y="143"/>
                </a:cubicBezTo>
                <a:cubicBezTo>
                  <a:pt x="1276" y="166"/>
                  <a:pt x="1314" y="196"/>
                  <a:pt x="1322" y="234"/>
                </a:cubicBezTo>
                <a:cubicBezTo>
                  <a:pt x="1330" y="272"/>
                  <a:pt x="1292" y="332"/>
                  <a:pt x="1277" y="370"/>
                </a:cubicBezTo>
                <a:cubicBezTo>
                  <a:pt x="1262" y="408"/>
                  <a:pt x="1239" y="415"/>
                  <a:pt x="1231" y="460"/>
                </a:cubicBezTo>
                <a:cubicBezTo>
                  <a:pt x="1223" y="505"/>
                  <a:pt x="1254" y="581"/>
                  <a:pt x="1231" y="642"/>
                </a:cubicBezTo>
                <a:cubicBezTo>
                  <a:pt x="1208" y="703"/>
                  <a:pt x="1148" y="778"/>
                  <a:pt x="1095" y="823"/>
                </a:cubicBezTo>
                <a:cubicBezTo>
                  <a:pt x="1042" y="868"/>
                  <a:pt x="997" y="891"/>
                  <a:pt x="914" y="914"/>
                </a:cubicBezTo>
                <a:cubicBezTo>
                  <a:pt x="831" y="937"/>
                  <a:pt x="687" y="944"/>
                  <a:pt x="596" y="959"/>
                </a:cubicBezTo>
                <a:cubicBezTo>
                  <a:pt x="505" y="974"/>
                  <a:pt x="444" y="1020"/>
                  <a:pt x="369" y="1005"/>
                </a:cubicBezTo>
                <a:cubicBezTo>
                  <a:pt x="294" y="990"/>
                  <a:pt x="188" y="907"/>
                  <a:pt x="143" y="869"/>
                </a:cubicBezTo>
                <a:cubicBezTo>
                  <a:pt x="98" y="831"/>
                  <a:pt x="112" y="823"/>
                  <a:pt x="97" y="778"/>
                </a:cubicBezTo>
                <a:cubicBezTo>
                  <a:pt x="82" y="733"/>
                  <a:pt x="67" y="650"/>
                  <a:pt x="52" y="597"/>
                </a:cubicBezTo>
                <a:cubicBezTo>
                  <a:pt x="37" y="544"/>
                  <a:pt x="14" y="498"/>
                  <a:pt x="7" y="460"/>
                </a:cubicBezTo>
                <a:cubicBezTo>
                  <a:pt x="0" y="422"/>
                  <a:pt x="0" y="393"/>
                  <a:pt x="7" y="370"/>
                </a:cubicBezTo>
                <a:cubicBezTo>
                  <a:pt x="14" y="347"/>
                  <a:pt x="37" y="347"/>
                  <a:pt x="52" y="324"/>
                </a:cubicBezTo>
                <a:cubicBezTo>
                  <a:pt x="67" y="301"/>
                  <a:pt x="98" y="249"/>
                  <a:pt x="143" y="234"/>
                </a:cubicBez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mtClean="0">
              <a:solidFill>
                <a:srgbClr val="FFFFFF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7" name="Freeform 64"/>
          <p:cNvSpPr>
            <a:spLocks/>
          </p:cNvSpPr>
          <p:nvPr/>
        </p:nvSpPr>
        <p:spPr bwMode="auto">
          <a:xfrm rot="10800000">
            <a:off x="4859338" y="4580085"/>
            <a:ext cx="2171700" cy="1657227"/>
          </a:xfrm>
          <a:custGeom>
            <a:avLst/>
            <a:gdLst>
              <a:gd name="T0" fmla="*/ 2147483647 w 1187"/>
              <a:gd name="T1" fmla="*/ 2147483647 h 945"/>
              <a:gd name="T2" fmla="*/ 2147483647 w 1187"/>
              <a:gd name="T3" fmla="*/ 2147483647 h 945"/>
              <a:gd name="T4" fmla="*/ 2147483647 w 1187"/>
              <a:gd name="T5" fmla="*/ 2147483647 h 945"/>
              <a:gd name="T6" fmla="*/ 2147483647 w 1187"/>
              <a:gd name="T7" fmla="*/ 2147483647 h 945"/>
              <a:gd name="T8" fmla="*/ 2147483647 w 1187"/>
              <a:gd name="T9" fmla="*/ 2147483647 h 945"/>
              <a:gd name="T10" fmla="*/ 2147483647 w 1187"/>
              <a:gd name="T11" fmla="*/ 2147483647 h 945"/>
              <a:gd name="T12" fmla="*/ 2147483647 w 1187"/>
              <a:gd name="T13" fmla="*/ 2147483647 h 945"/>
              <a:gd name="T14" fmla="*/ 2147483647 w 1187"/>
              <a:gd name="T15" fmla="*/ 2147483647 h 945"/>
              <a:gd name="T16" fmla="*/ 2147483647 w 1187"/>
              <a:gd name="T17" fmla="*/ 2147483647 h 945"/>
              <a:gd name="T18" fmla="*/ 2147483647 w 1187"/>
              <a:gd name="T19" fmla="*/ 2147483647 h 945"/>
              <a:gd name="T20" fmla="*/ 2147483647 w 1187"/>
              <a:gd name="T21" fmla="*/ 2147483647 h 945"/>
              <a:gd name="T22" fmla="*/ 2147483647 w 1187"/>
              <a:gd name="T23" fmla="*/ 2147483647 h 945"/>
              <a:gd name="T24" fmla="*/ 2147483647 w 1187"/>
              <a:gd name="T25" fmla="*/ 2147483647 h 945"/>
              <a:gd name="T26" fmla="*/ 2147483647 w 1187"/>
              <a:gd name="T27" fmla="*/ 2147483647 h 945"/>
              <a:gd name="T28" fmla="*/ 2147483647 w 1187"/>
              <a:gd name="T29" fmla="*/ 2147483647 h 945"/>
              <a:gd name="T30" fmla="*/ 2147483647 w 1187"/>
              <a:gd name="T31" fmla="*/ 2147483647 h 945"/>
              <a:gd name="T32" fmla="*/ 2147483647 w 1187"/>
              <a:gd name="T33" fmla="*/ 2147483647 h 945"/>
              <a:gd name="T34" fmla="*/ 2147483647 w 1187"/>
              <a:gd name="T35" fmla="*/ 2147483647 h 945"/>
              <a:gd name="T36" fmla="*/ 2147483647 w 1187"/>
              <a:gd name="T37" fmla="*/ 2147483647 h 945"/>
              <a:gd name="T38" fmla="*/ 2147483647 w 1187"/>
              <a:gd name="T39" fmla="*/ 2147483647 h 94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187"/>
              <a:gd name="T61" fmla="*/ 0 h 945"/>
              <a:gd name="T62" fmla="*/ 1187 w 1187"/>
              <a:gd name="T63" fmla="*/ 945 h 94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187" h="945">
                <a:moveTo>
                  <a:pt x="53" y="530"/>
                </a:moveTo>
                <a:cubicBezTo>
                  <a:pt x="106" y="439"/>
                  <a:pt x="287" y="152"/>
                  <a:pt x="370" y="76"/>
                </a:cubicBezTo>
                <a:cubicBezTo>
                  <a:pt x="453" y="0"/>
                  <a:pt x="484" y="69"/>
                  <a:pt x="552" y="76"/>
                </a:cubicBezTo>
                <a:cubicBezTo>
                  <a:pt x="620" y="83"/>
                  <a:pt x="719" y="106"/>
                  <a:pt x="779" y="121"/>
                </a:cubicBezTo>
                <a:cubicBezTo>
                  <a:pt x="839" y="136"/>
                  <a:pt x="877" y="159"/>
                  <a:pt x="915" y="167"/>
                </a:cubicBezTo>
                <a:cubicBezTo>
                  <a:pt x="953" y="175"/>
                  <a:pt x="968" y="160"/>
                  <a:pt x="1006" y="167"/>
                </a:cubicBezTo>
                <a:cubicBezTo>
                  <a:pt x="1044" y="174"/>
                  <a:pt x="1127" y="182"/>
                  <a:pt x="1142" y="212"/>
                </a:cubicBezTo>
                <a:cubicBezTo>
                  <a:pt x="1157" y="242"/>
                  <a:pt x="1111" y="318"/>
                  <a:pt x="1096" y="348"/>
                </a:cubicBezTo>
                <a:cubicBezTo>
                  <a:pt x="1081" y="378"/>
                  <a:pt x="1043" y="378"/>
                  <a:pt x="1051" y="393"/>
                </a:cubicBezTo>
                <a:cubicBezTo>
                  <a:pt x="1059" y="408"/>
                  <a:pt x="1119" y="416"/>
                  <a:pt x="1142" y="439"/>
                </a:cubicBezTo>
                <a:cubicBezTo>
                  <a:pt x="1165" y="462"/>
                  <a:pt x="1187" y="500"/>
                  <a:pt x="1187" y="530"/>
                </a:cubicBezTo>
                <a:cubicBezTo>
                  <a:pt x="1187" y="560"/>
                  <a:pt x="1187" y="590"/>
                  <a:pt x="1142" y="620"/>
                </a:cubicBezTo>
                <a:cubicBezTo>
                  <a:pt x="1097" y="650"/>
                  <a:pt x="1029" y="666"/>
                  <a:pt x="915" y="711"/>
                </a:cubicBezTo>
                <a:cubicBezTo>
                  <a:pt x="801" y="756"/>
                  <a:pt x="552" y="862"/>
                  <a:pt x="461" y="892"/>
                </a:cubicBezTo>
                <a:cubicBezTo>
                  <a:pt x="370" y="922"/>
                  <a:pt x="423" y="884"/>
                  <a:pt x="370" y="892"/>
                </a:cubicBezTo>
                <a:cubicBezTo>
                  <a:pt x="317" y="900"/>
                  <a:pt x="197" y="945"/>
                  <a:pt x="144" y="938"/>
                </a:cubicBezTo>
                <a:cubicBezTo>
                  <a:pt x="91" y="931"/>
                  <a:pt x="76" y="877"/>
                  <a:pt x="53" y="847"/>
                </a:cubicBezTo>
                <a:cubicBezTo>
                  <a:pt x="30" y="817"/>
                  <a:pt x="8" y="794"/>
                  <a:pt x="8" y="756"/>
                </a:cubicBezTo>
                <a:cubicBezTo>
                  <a:pt x="8" y="718"/>
                  <a:pt x="45" y="658"/>
                  <a:pt x="53" y="620"/>
                </a:cubicBezTo>
                <a:cubicBezTo>
                  <a:pt x="61" y="582"/>
                  <a:pt x="0" y="621"/>
                  <a:pt x="53" y="530"/>
                </a:cubicBez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mtClean="0">
              <a:solidFill>
                <a:srgbClr val="FFFFFF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8" name="Text Box 65"/>
          <p:cNvSpPr txBox="1">
            <a:spLocks noChangeArrowheads="1"/>
          </p:cNvSpPr>
          <p:nvPr/>
        </p:nvSpPr>
        <p:spPr bwMode="auto">
          <a:xfrm>
            <a:off x="998578" y="1731410"/>
            <a:ext cx="17859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Gisha" panose="020B0502040204020203" pitchFamily="34" charset="-79"/>
                <a:cs typeface="Gisha" panose="020B0502040204020203" pitchFamily="34" charset="-79"/>
              </a:rPr>
              <a:t>הבעיה הנראית</a:t>
            </a:r>
            <a:endParaRPr kumimoji="0" lang="en-US" altLang="he-IL" sz="20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1" name="Text Box 70"/>
          <p:cNvSpPr txBox="1">
            <a:spLocks noChangeArrowheads="1"/>
          </p:cNvSpPr>
          <p:nvPr/>
        </p:nvSpPr>
        <p:spPr bwMode="auto">
          <a:xfrm>
            <a:off x="7253765" y="2321648"/>
            <a:ext cx="208915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sha" panose="020B0502040204020203" pitchFamily="34" charset="-79"/>
                <a:cs typeface="Gisha" panose="020B0502040204020203" pitchFamily="34" charset="-79"/>
              </a:rPr>
              <a:t>העולם "</a:t>
            </a:r>
            <a:r>
              <a:rPr kumimoji="0" lang="he-IL" altLang="he-IL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sha" panose="020B0502040204020203" pitchFamily="34" charset="-79"/>
                <a:cs typeface="Gisha" panose="020B0502040204020203" pitchFamily="34" charset="-79"/>
              </a:rPr>
              <a:t>האמיתי</a:t>
            </a:r>
            <a:r>
              <a:rPr kumimoji="0" lang="he-IL" altLang="he-IL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sha" panose="020B0502040204020203" pitchFamily="34" charset="-79"/>
                <a:cs typeface="Gisha" panose="020B0502040204020203" pitchFamily="34" charset="-79"/>
              </a:rPr>
              <a:t>"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e-IL" altLang="he-IL" sz="1800" b="1" kern="0" dirty="0" smtClean="0">
                <a:solidFill>
                  <a:srgbClr val="000099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(</a:t>
            </a:r>
            <a:r>
              <a:rPr lang="he-IL" altLang="he-IL" sz="1800" b="1" kern="0" dirty="0" err="1" smtClean="0">
                <a:solidFill>
                  <a:srgbClr val="000099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אונתולוגיה</a:t>
            </a:r>
            <a:r>
              <a:rPr lang="he-IL" altLang="he-IL" sz="1800" b="1" kern="0" dirty="0" smtClean="0">
                <a:solidFill>
                  <a:srgbClr val="000099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)</a:t>
            </a:r>
            <a:endParaRPr kumimoji="0" lang="en-US" altLang="he-IL" sz="1800" b="1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2" name="Text Box 71"/>
          <p:cNvSpPr txBox="1">
            <a:spLocks noChangeArrowheads="1"/>
          </p:cNvSpPr>
          <p:nvPr/>
        </p:nvSpPr>
        <p:spPr bwMode="auto">
          <a:xfrm>
            <a:off x="7173912" y="4089927"/>
            <a:ext cx="208915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sha" panose="020B0502040204020203" pitchFamily="34" charset="-79"/>
                <a:cs typeface="Gisha" panose="020B0502040204020203" pitchFamily="34" charset="-79"/>
              </a:rPr>
              <a:t>העולם המפורש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e-IL" altLang="he-IL" sz="1800" b="1" kern="0" dirty="0" smtClean="0">
                <a:solidFill>
                  <a:srgbClr val="000099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(</a:t>
            </a:r>
            <a:r>
              <a:rPr lang="he-IL" altLang="he-IL" sz="1800" b="1" kern="0" dirty="0" err="1" smtClean="0">
                <a:solidFill>
                  <a:srgbClr val="000099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אפיסטימולוגיה</a:t>
            </a:r>
            <a:r>
              <a:rPr lang="he-IL" altLang="he-IL" sz="1800" b="1" kern="0" dirty="0" smtClean="0">
                <a:solidFill>
                  <a:srgbClr val="000099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)</a:t>
            </a:r>
            <a:endParaRPr kumimoji="0" lang="en-US" altLang="he-IL" sz="1800" b="1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3" name="Freeform 72"/>
          <p:cNvSpPr>
            <a:spLocks/>
          </p:cNvSpPr>
          <p:nvPr/>
        </p:nvSpPr>
        <p:spPr bwMode="auto">
          <a:xfrm>
            <a:off x="195342" y="2889969"/>
            <a:ext cx="3595609" cy="1690116"/>
          </a:xfrm>
          <a:custGeom>
            <a:avLst/>
            <a:gdLst>
              <a:gd name="T0" fmla="*/ 2147483647 w 1579"/>
              <a:gd name="T1" fmla="*/ 2147483647 h 998"/>
              <a:gd name="T2" fmla="*/ 2147483647 w 1579"/>
              <a:gd name="T3" fmla="*/ 2147483647 h 998"/>
              <a:gd name="T4" fmla="*/ 2147483647 w 1579"/>
              <a:gd name="T5" fmla="*/ 2147483647 h 998"/>
              <a:gd name="T6" fmla="*/ 2147483647 w 1579"/>
              <a:gd name="T7" fmla="*/ 2147483647 h 998"/>
              <a:gd name="T8" fmla="*/ 2147483647 w 1579"/>
              <a:gd name="T9" fmla="*/ 2147483647 h 998"/>
              <a:gd name="T10" fmla="*/ 2147483647 w 1579"/>
              <a:gd name="T11" fmla="*/ 2147483647 h 998"/>
              <a:gd name="T12" fmla="*/ 2147483647 w 1579"/>
              <a:gd name="T13" fmla="*/ 2147483647 h 998"/>
              <a:gd name="T14" fmla="*/ 2147483647 w 1579"/>
              <a:gd name="T15" fmla="*/ 2147483647 h 998"/>
              <a:gd name="T16" fmla="*/ 2147483647 w 1579"/>
              <a:gd name="T17" fmla="*/ 2147483647 h 998"/>
              <a:gd name="T18" fmla="*/ 2147483647 w 1579"/>
              <a:gd name="T19" fmla="*/ 2147483647 h 998"/>
              <a:gd name="T20" fmla="*/ 2147483647 w 1579"/>
              <a:gd name="T21" fmla="*/ 2147483647 h 998"/>
              <a:gd name="T22" fmla="*/ 2147483647 w 1579"/>
              <a:gd name="T23" fmla="*/ 2147483647 h 998"/>
              <a:gd name="T24" fmla="*/ 2147483647 w 1579"/>
              <a:gd name="T25" fmla="*/ 2147483647 h 998"/>
              <a:gd name="T26" fmla="*/ 2147483647 w 1579"/>
              <a:gd name="T27" fmla="*/ 2147483647 h 998"/>
              <a:gd name="T28" fmla="*/ 2147483647 w 1579"/>
              <a:gd name="T29" fmla="*/ 2147483647 h 998"/>
              <a:gd name="T30" fmla="*/ 2147483647 w 1579"/>
              <a:gd name="T31" fmla="*/ 2147483647 h 998"/>
              <a:gd name="T32" fmla="*/ 2147483647 w 1579"/>
              <a:gd name="T33" fmla="*/ 2147483647 h 998"/>
              <a:gd name="T34" fmla="*/ 2147483647 w 1579"/>
              <a:gd name="T35" fmla="*/ 2147483647 h 998"/>
              <a:gd name="T36" fmla="*/ 2147483647 w 1579"/>
              <a:gd name="T37" fmla="*/ 2147483647 h 998"/>
              <a:gd name="T38" fmla="*/ 2147483647 w 1579"/>
              <a:gd name="T39" fmla="*/ 2147483647 h 99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579"/>
              <a:gd name="T61" fmla="*/ 0 h 998"/>
              <a:gd name="T62" fmla="*/ 1579 w 1579"/>
              <a:gd name="T63" fmla="*/ 998 h 99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579" h="998">
                <a:moveTo>
                  <a:pt x="1549" y="159"/>
                </a:moveTo>
                <a:cubicBezTo>
                  <a:pt x="1542" y="189"/>
                  <a:pt x="1527" y="174"/>
                  <a:pt x="1504" y="204"/>
                </a:cubicBezTo>
                <a:cubicBezTo>
                  <a:pt x="1481" y="234"/>
                  <a:pt x="1421" y="302"/>
                  <a:pt x="1413" y="340"/>
                </a:cubicBezTo>
                <a:cubicBezTo>
                  <a:pt x="1405" y="378"/>
                  <a:pt x="1465" y="408"/>
                  <a:pt x="1458" y="431"/>
                </a:cubicBezTo>
                <a:cubicBezTo>
                  <a:pt x="1451" y="454"/>
                  <a:pt x="1391" y="453"/>
                  <a:pt x="1368" y="476"/>
                </a:cubicBezTo>
                <a:cubicBezTo>
                  <a:pt x="1345" y="499"/>
                  <a:pt x="1307" y="514"/>
                  <a:pt x="1322" y="567"/>
                </a:cubicBezTo>
                <a:cubicBezTo>
                  <a:pt x="1337" y="620"/>
                  <a:pt x="1496" y="726"/>
                  <a:pt x="1458" y="794"/>
                </a:cubicBezTo>
                <a:cubicBezTo>
                  <a:pt x="1420" y="862"/>
                  <a:pt x="1262" y="952"/>
                  <a:pt x="1096" y="975"/>
                </a:cubicBezTo>
                <a:cubicBezTo>
                  <a:pt x="930" y="998"/>
                  <a:pt x="605" y="975"/>
                  <a:pt x="461" y="930"/>
                </a:cubicBezTo>
                <a:cubicBezTo>
                  <a:pt x="317" y="885"/>
                  <a:pt x="310" y="771"/>
                  <a:pt x="234" y="703"/>
                </a:cubicBezTo>
                <a:cubicBezTo>
                  <a:pt x="158" y="635"/>
                  <a:pt x="0" y="575"/>
                  <a:pt x="7" y="522"/>
                </a:cubicBezTo>
                <a:cubicBezTo>
                  <a:pt x="14" y="469"/>
                  <a:pt x="219" y="431"/>
                  <a:pt x="279" y="385"/>
                </a:cubicBezTo>
                <a:cubicBezTo>
                  <a:pt x="339" y="339"/>
                  <a:pt x="325" y="279"/>
                  <a:pt x="370" y="249"/>
                </a:cubicBezTo>
                <a:cubicBezTo>
                  <a:pt x="415" y="219"/>
                  <a:pt x="468" y="219"/>
                  <a:pt x="551" y="204"/>
                </a:cubicBezTo>
                <a:cubicBezTo>
                  <a:pt x="634" y="189"/>
                  <a:pt x="786" y="182"/>
                  <a:pt x="869" y="159"/>
                </a:cubicBezTo>
                <a:cubicBezTo>
                  <a:pt x="952" y="136"/>
                  <a:pt x="975" y="91"/>
                  <a:pt x="1050" y="68"/>
                </a:cubicBezTo>
                <a:cubicBezTo>
                  <a:pt x="1125" y="45"/>
                  <a:pt x="1261" y="31"/>
                  <a:pt x="1322" y="23"/>
                </a:cubicBezTo>
                <a:cubicBezTo>
                  <a:pt x="1383" y="15"/>
                  <a:pt x="1375" y="23"/>
                  <a:pt x="1413" y="23"/>
                </a:cubicBezTo>
                <a:cubicBezTo>
                  <a:pt x="1451" y="23"/>
                  <a:pt x="1519" y="0"/>
                  <a:pt x="1549" y="23"/>
                </a:cubicBezTo>
                <a:cubicBezTo>
                  <a:pt x="1579" y="46"/>
                  <a:pt x="1556" y="129"/>
                  <a:pt x="1549" y="159"/>
                </a:cubicBez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mtClean="0">
              <a:solidFill>
                <a:srgbClr val="FFFFFF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4" name="Text Box 66"/>
          <p:cNvSpPr txBox="1">
            <a:spLocks noChangeArrowheads="1"/>
          </p:cNvSpPr>
          <p:nvPr/>
        </p:nvSpPr>
        <p:spPr bwMode="auto">
          <a:xfrm>
            <a:off x="657828" y="3474695"/>
            <a:ext cx="284686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e-IL" altLang="he-IL" sz="1600" b="1" kern="0" dirty="0" smtClean="0">
                <a:solidFill>
                  <a:schemeClr val="bg1">
                    <a:lumMod val="9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פרשנות למערכת המתהווה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Gisha" panose="020B0502040204020203" pitchFamily="34" charset="-79"/>
                <a:cs typeface="Gisha" panose="020B0502040204020203" pitchFamily="34" charset="-79"/>
              </a:rPr>
              <a:t>(השערות למהותן של התופעות)</a:t>
            </a:r>
            <a:endParaRPr kumimoji="0" lang="en-US" altLang="he-IL" sz="16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6" name="Text Box 73"/>
          <p:cNvSpPr txBox="1">
            <a:spLocks noChangeArrowheads="1"/>
          </p:cNvSpPr>
          <p:nvPr/>
        </p:nvSpPr>
        <p:spPr bwMode="auto">
          <a:xfrm>
            <a:off x="5148263" y="5158933"/>
            <a:ext cx="16573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Gisha" panose="020B0502040204020203" pitchFamily="34" charset="-79"/>
                <a:cs typeface="Gisha" panose="020B0502040204020203" pitchFamily="34" charset="-79"/>
              </a:rPr>
              <a:t>יצירת תפישה </a:t>
            </a:r>
            <a:r>
              <a:rPr lang="he-IL" altLang="he-IL" sz="1800" b="1" kern="0" dirty="0">
                <a:solidFill>
                  <a:schemeClr val="bg1">
                    <a:lumMod val="9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(</a:t>
            </a:r>
            <a:r>
              <a:rPr kumimoji="0" lang="he-IL" altLang="he-IL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Gisha" panose="020B0502040204020203" pitchFamily="34" charset="-79"/>
                <a:cs typeface="Gisha" panose="020B0502040204020203" pitchFamily="34" charset="-79"/>
              </a:rPr>
              <a:t>אסטרטגיה)</a:t>
            </a:r>
            <a:endParaRPr kumimoji="0" lang="en-US" altLang="he-IL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7" name="Text Box 74"/>
          <p:cNvSpPr txBox="1">
            <a:spLocks noChangeArrowheads="1"/>
          </p:cNvSpPr>
          <p:nvPr/>
        </p:nvSpPr>
        <p:spPr bwMode="auto">
          <a:xfrm>
            <a:off x="1439491" y="5301208"/>
            <a:ext cx="20523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Gisha" panose="020B0502040204020203" pitchFamily="34" charset="-79"/>
                <a:cs typeface="Gisha" panose="020B0502040204020203" pitchFamily="34" charset="-79"/>
              </a:rPr>
              <a:t>השערות ביחס לפוטנציאל שינוי</a:t>
            </a:r>
          </a:p>
        </p:txBody>
      </p:sp>
      <p:sp>
        <p:nvSpPr>
          <p:cNvPr id="18" name="Line 75"/>
          <p:cNvSpPr>
            <a:spLocks noChangeShapeType="1"/>
          </p:cNvSpPr>
          <p:nvPr/>
        </p:nvSpPr>
        <p:spPr bwMode="auto">
          <a:xfrm>
            <a:off x="1835696" y="2888677"/>
            <a:ext cx="143917" cy="217192"/>
          </a:xfrm>
          <a:prstGeom prst="line">
            <a:avLst/>
          </a:prstGeom>
          <a:noFill/>
          <a:ln w="28575">
            <a:solidFill>
              <a:srgbClr val="98170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mtClean="0">
              <a:solidFill>
                <a:srgbClr val="FFFFFF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20" name="Line 77"/>
          <p:cNvSpPr>
            <a:spLocks noChangeShapeType="1"/>
          </p:cNvSpPr>
          <p:nvPr/>
        </p:nvSpPr>
        <p:spPr bwMode="auto">
          <a:xfrm>
            <a:off x="2518569" y="4601916"/>
            <a:ext cx="77788" cy="289856"/>
          </a:xfrm>
          <a:prstGeom prst="line">
            <a:avLst/>
          </a:prstGeom>
          <a:noFill/>
          <a:ln w="28575">
            <a:solidFill>
              <a:srgbClr val="98170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mtClean="0">
              <a:solidFill>
                <a:srgbClr val="FFFFFF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22" name="Line 79"/>
          <p:cNvSpPr>
            <a:spLocks noChangeShapeType="1"/>
          </p:cNvSpPr>
          <p:nvPr/>
        </p:nvSpPr>
        <p:spPr bwMode="auto">
          <a:xfrm flipV="1">
            <a:off x="3790951" y="5492939"/>
            <a:ext cx="925512" cy="205318"/>
          </a:xfrm>
          <a:prstGeom prst="line">
            <a:avLst/>
          </a:prstGeom>
          <a:noFill/>
          <a:ln w="28575">
            <a:solidFill>
              <a:srgbClr val="98170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mtClean="0">
              <a:solidFill>
                <a:srgbClr val="FFFFFF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23" name="Line 80"/>
          <p:cNvSpPr>
            <a:spLocks noChangeShapeType="1"/>
          </p:cNvSpPr>
          <p:nvPr/>
        </p:nvSpPr>
        <p:spPr bwMode="auto">
          <a:xfrm flipV="1">
            <a:off x="6394327" y="3260356"/>
            <a:ext cx="193897" cy="1254556"/>
          </a:xfrm>
          <a:prstGeom prst="line">
            <a:avLst/>
          </a:prstGeom>
          <a:noFill/>
          <a:ln w="28575">
            <a:solidFill>
              <a:srgbClr val="98170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mtClean="0">
              <a:solidFill>
                <a:srgbClr val="FFFFFF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grpSp>
        <p:nvGrpSpPr>
          <p:cNvPr id="24" name="Group 83"/>
          <p:cNvGrpSpPr>
            <a:grpSpLocks/>
          </p:cNvGrpSpPr>
          <p:nvPr/>
        </p:nvGrpSpPr>
        <p:grpSpPr bwMode="auto">
          <a:xfrm rot="1177488">
            <a:off x="3282775" y="1201802"/>
            <a:ext cx="2826816" cy="150812"/>
            <a:chOff x="1610" y="572"/>
            <a:chExt cx="2041" cy="190"/>
          </a:xfrm>
        </p:grpSpPr>
        <p:sp>
          <p:nvSpPr>
            <p:cNvPr id="25" name="Freeform 81"/>
            <p:cNvSpPr>
              <a:spLocks/>
            </p:cNvSpPr>
            <p:nvPr/>
          </p:nvSpPr>
          <p:spPr bwMode="auto">
            <a:xfrm>
              <a:off x="1701" y="572"/>
              <a:ext cx="1950" cy="190"/>
            </a:xfrm>
            <a:custGeom>
              <a:avLst/>
              <a:gdLst>
                <a:gd name="T0" fmla="*/ 1950 w 1950"/>
                <a:gd name="T1" fmla="*/ 190 h 190"/>
                <a:gd name="T2" fmla="*/ 1723 w 1950"/>
                <a:gd name="T3" fmla="*/ 54 h 190"/>
                <a:gd name="T4" fmla="*/ 1633 w 1950"/>
                <a:gd name="T5" fmla="*/ 54 h 190"/>
                <a:gd name="T6" fmla="*/ 1542 w 1950"/>
                <a:gd name="T7" fmla="*/ 54 h 190"/>
                <a:gd name="T8" fmla="*/ 1451 w 1950"/>
                <a:gd name="T9" fmla="*/ 99 h 190"/>
                <a:gd name="T10" fmla="*/ 1360 w 1950"/>
                <a:gd name="T11" fmla="*/ 145 h 190"/>
                <a:gd name="T12" fmla="*/ 1134 w 1950"/>
                <a:gd name="T13" fmla="*/ 99 h 190"/>
                <a:gd name="T14" fmla="*/ 907 w 1950"/>
                <a:gd name="T15" fmla="*/ 54 h 190"/>
                <a:gd name="T16" fmla="*/ 725 w 1950"/>
                <a:gd name="T17" fmla="*/ 54 h 190"/>
                <a:gd name="T18" fmla="*/ 363 w 1950"/>
                <a:gd name="T19" fmla="*/ 8 h 190"/>
                <a:gd name="T20" fmla="*/ 181 w 1950"/>
                <a:gd name="T21" fmla="*/ 8 h 190"/>
                <a:gd name="T22" fmla="*/ 90 w 1950"/>
                <a:gd name="T23" fmla="*/ 54 h 190"/>
                <a:gd name="T24" fmla="*/ 0 w 1950"/>
                <a:gd name="T25" fmla="*/ 54 h 19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950"/>
                <a:gd name="T40" fmla="*/ 0 h 190"/>
                <a:gd name="T41" fmla="*/ 1950 w 1950"/>
                <a:gd name="T42" fmla="*/ 190 h 19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950" h="190">
                  <a:moveTo>
                    <a:pt x="1950" y="190"/>
                  </a:moveTo>
                  <a:cubicBezTo>
                    <a:pt x="1863" y="133"/>
                    <a:pt x="1776" y="77"/>
                    <a:pt x="1723" y="54"/>
                  </a:cubicBezTo>
                  <a:cubicBezTo>
                    <a:pt x="1670" y="31"/>
                    <a:pt x="1663" y="54"/>
                    <a:pt x="1633" y="54"/>
                  </a:cubicBezTo>
                  <a:cubicBezTo>
                    <a:pt x="1603" y="54"/>
                    <a:pt x="1572" y="47"/>
                    <a:pt x="1542" y="54"/>
                  </a:cubicBezTo>
                  <a:cubicBezTo>
                    <a:pt x="1512" y="61"/>
                    <a:pt x="1481" y="84"/>
                    <a:pt x="1451" y="99"/>
                  </a:cubicBezTo>
                  <a:cubicBezTo>
                    <a:pt x="1421" y="114"/>
                    <a:pt x="1413" y="145"/>
                    <a:pt x="1360" y="145"/>
                  </a:cubicBezTo>
                  <a:cubicBezTo>
                    <a:pt x="1307" y="145"/>
                    <a:pt x="1209" y="114"/>
                    <a:pt x="1134" y="99"/>
                  </a:cubicBezTo>
                  <a:cubicBezTo>
                    <a:pt x="1059" y="84"/>
                    <a:pt x="975" y="61"/>
                    <a:pt x="907" y="54"/>
                  </a:cubicBezTo>
                  <a:cubicBezTo>
                    <a:pt x="839" y="47"/>
                    <a:pt x="816" y="62"/>
                    <a:pt x="725" y="54"/>
                  </a:cubicBezTo>
                  <a:cubicBezTo>
                    <a:pt x="634" y="46"/>
                    <a:pt x="454" y="16"/>
                    <a:pt x="363" y="8"/>
                  </a:cubicBezTo>
                  <a:cubicBezTo>
                    <a:pt x="272" y="0"/>
                    <a:pt x="226" y="0"/>
                    <a:pt x="181" y="8"/>
                  </a:cubicBezTo>
                  <a:cubicBezTo>
                    <a:pt x="136" y="16"/>
                    <a:pt x="120" y="46"/>
                    <a:pt x="90" y="54"/>
                  </a:cubicBezTo>
                  <a:cubicBezTo>
                    <a:pt x="60" y="62"/>
                    <a:pt x="30" y="58"/>
                    <a:pt x="0" y="54"/>
                  </a:cubicBezTo>
                </a:path>
              </a:pathLst>
            </a:custGeom>
            <a:noFill/>
            <a:ln w="28575" cap="flat" cmpd="sng">
              <a:solidFill>
                <a:srgbClr val="98170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 smtClean="0">
                <a:solidFill>
                  <a:srgbClr val="FFFFFF"/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26" name="Line 82"/>
            <p:cNvSpPr>
              <a:spLocks noChangeShapeType="1"/>
            </p:cNvSpPr>
            <p:nvPr/>
          </p:nvSpPr>
          <p:spPr bwMode="auto">
            <a:xfrm flipH="1" flipV="1">
              <a:off x="1610" y="580"/>
              <a:ext cx="136" cy="46"/>
            </a:xfrm>
            <a:prstGeom prst="line">
              <a:avLst/>
            </a:prstGeom>
            <a:noFill/>
            <a:ln w="28575">
              <a:solidFill>
                <a:srgbClr val="98170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 smtClean="0">
                <a:solidFill>
                  <a:srgbClr val="FFFFFF"/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  <p:sp>
        <p:nvSpPr>
          <p:cNvPr id="27" name="Text Box 84"/>
          <p:cNvSpPr txBox="1">
            <a:spLocks noChangeArrowheads="1"/>
          </p:cNvSpPr>
          <p:nvPr/>
        </p:nvSpPr>
        <p:spPr bwMode="auto">
          <a:xfrm>
            <a:off x="3624938" y="6360594"/>
            <a:ext cx="5500726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e-IL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981702"/>
                </a:solidFill>
                <a:effectLst/>
                <a:uLnTx/>
                <a:uFillTx/>
                <a:latin typeface="Gisha" panose="020B0502040204020203" pitchFamily="34" charset="-79"/>
                <a:cs typeface="Gisha" panose="020B0502040204020203" pitchFamily="34" charset="-79"/>
              </a:rPr>
              <a:t>“System thinking – System practice”</a:t>
            </a:r>
            <a:r>
              <a:rPr kumimoji="0" lang="en-US" altLang="he-IL" sz="1600" b="1" i="0" u="none" strike="noStrike" kern="0" cap="none" spc="0" normalizeH="0" noProof="0" dirty="0" smtClean="0">
                <a:ln>
                  <a:noFill/>
                </a:ln>
                <a:solidFill>
                  <a:srgbClr val="981702"/>
                </a:solidFill>
                <a:effectLst/>
                <a:uLnTx/>
                <a:uFillTx/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kumimoji="0" lang="en-US" altLang="he-IL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981702"/>
                </a:solidFill>
                <a:effectLst/>
                <a:uLnTx/>
                <a:uFillTx/>
                <a:latin typeface="Gisha" panose="020B0502040204020203" pitchFamily="34" charset="-79"/>
                <a:cs typeface="Gisha" panose="020B0502040204020203" pitchFamily="34" charset="-79"/>
              </a:rPr>
              <a:t>checkland</a:t>
            </a:r>
            <a:r>
              <a:rPr lang="en-US" altLang="he-IL" sz="1600" b="1" kern="0" dirty="0" smtClean="0">
                <a:solidFill>
                  <a:srgbClr val="981702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, 2000</a:t>
            </a:r>
            <a:endParaRPr kumimoji="0" lang="en-US" altLang="he-IL" sz="1600" b="1" i="0" u="none" strike="noStrike" kern="0" cap="none" spc="0" normalizeH="0" baseline="0" noProof="0" dirty="0" smtClean="0">
              <a:ln>
                <a:noFill/>
              </a:ln>
              <a:solidFill>
                <a:srgbClr val="981702"/>
              </a:solidFill>
              <a:effectLst/>
              <a:uLnTx/>
              <a:uFillTx/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29" name="Text Box 68"/>
          <p:cNvSpPr txBox="1">
            <a:spLocks noChangeArrowheads="1"/>
          </p:cNvSpPr>
          <p:nvPr/>
        </p:nvSpPr>
        <p:spPr bwMode="auto">
          <a:xfrm>
            <a:off x="5301954" y="2003552"/>
            <a:ext cx="2078557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Gisha" panose="020B0502040204020203" pitchFamily="34" charset="-79"/>
                <a:cs typeface="Gisha" panose="020B0502040204020203" pitchFamily="34" charset="-79"/>
              </a:rPr>
              <a:t>מערכה אופרטיבית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e-IL" altLang="he-IL" sz="1400" b="1" kern="0" dirty="0" smtClean="0">
                <a:solidFill>
                  <a:schemeClr val="bg1">
                    <a:lumMod val="9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פעולות ליצירת התנאים לשינוי</a:t>
            </a:r>
            <a:endParaRPr kumimoji="0" lang="en-US" altLang="he-IL" sz="14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5" name="צורה חופשית 4"/>
          <p:cNvSpPr/>
          <p:nvPr/>
        </p:nvSpPr>
        <p:spPr>
          <a:xfrm>
            <a:off x="1" y="2554848"/>
            <a:ext cx="9144000" cy="1613898"/>
          </a:xfrm>
          <a:custGeom>
            <a:avLst/>
            <a:gdLst>
              <a:gd name="connsiteX0" fmla="*/ 0 w 9088742"/>
              <a:gd name="connsiteY0" fmla="*/ 97588 h 1613898"/>
              <a:gd name="connsiteX1" fmla="*/ 235131 w 9088742"/>
              <a:gd name="connsiteY1" fmla="*/ 398034 h 1613898"/>
              <a:gd name="connsiteX2" fmla="*/ 875211 w 9088742"/>
              <a:gd name="connsiteY2" fmla="*/ 476411 h 1613898"/>
              <a:gd name="connsiteX3" fmla="*/ 1750423 w 9088742"/>
              <a:gd name="connsiteY3" fmla="*/ 411097 h 1613898"/>
              <a:gd name="connsiteX4" fmla="*/ 3357154 w 9088742"/>
              <a:gd name="connsiteY4" fmla="*/ 123714 h 1613898"/>
              <a:gd name="connsiteX5" fmla="*/ 4101737 w 9088742"/>
              <a:gd name="connsiteY5" fmla="*/ 32274 h 1613898"/>
              <a:gd name="connsiteX6" fmla="*/ 4258491 w 9088742"/>
              <a:gd name="connsiteY6" fmla="*/ 659291 h 1613898"/>
              <a:gd name="connsiteX7" fmla="*/ 4937760 w 9088742"/>
              <a:gd name="connsiteY7" fmla="*/ 1573691 h 1613898"/>
              <a:gd name="connsiteX8" fmla="*/ 6596743 w 9088742"/>
              <a:gd name="connsiteY8" fmla="*/ 1390811 h 1613898"/>
              <a:gd name="connsiteX9" fmla="*/ 7615646 w 9088742"/>
              <a:gd name="connsiteY9" fmla="*/ 842171 h 1613898"/>
              <a:gd name="connsiteX10" fmla="*/ 8634548 w 9088742"/>
              <a:gd name="connsiteY10" fmla="*/ 593977 h 1613898"/>
              <a:gd name="connsiteX11" fmla="*/ 9052560 w 9088742"/>
              <a:gd name="connsiteY11" fmla="*/ 633165 h 1613898"/>
              <a:gd name="connsiteX12" fmla="*/ 9039497 w 9088742"/>
              <a:gd name="connsiteY12" fmla="*/ 633165 h 161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088742" h="1613898">
                <a:moveTo>
                  <a:pt x="0" y="97588"/>
                </a:moveTo>
                <a:cubicBezTo>
                  <a:pt x="44631" y="216242"/>
                  <a:pt x="89263" y="334897"/>
                  <a:pt x="235131" y="398034"/>
                </a:cubicBezTo>
                <a:cubicBezTo>
                  <a:pt x="381000" y="461171"/>
                  <a:pt x="622662" y="474234"/>
                  <a:pt x="875211" y="476411"/>
                </a:cubicBezTo>
                <a:cubicBezTo>
                  <a:pt x="1127760" y="478588"/>
                  <a:pt x="1336766" y="469880"/>
                  <a:pt x="1750423" y="411097"/>
                </a:cubicBezTo>
                <a:cubicBezTo>
                  <a:pt x="2164080" y="352314"/>
                  <a:pt x="2965268" y="186851"/>
                  <a:pt x="3357154" y="123714"/>
                </a:cubicBezTo>
                <a:cubicBezTo>
                  <a:pt x="3749040" y="60577"/>
                  <a:pt x="3951514" y="-56989"/>
                  <a:pt x="4101737" y="32274"/>
                </a:cubicBezTo>
                <a:cubicBezTo>
                  <a:pt x="4251960" y="121537"/>
                  <a:pt x="4119154" y="402388"/>
                  <a:pt x="4258491" y="659291"/>
                </a:cubicBezTo>
                <a:cubicBezTo>
                  <a:pt x="4397828" y="916194"/>
                  <a:pt x="4548051" y="1451771"/>
                  <a:pt x="4937760" y="1573691"/>
                </a:cubicBezTo>
                <a:cubicBezTo>
                  <a:pt x="5327469" y="1695611"/>
                  <a:pt x="6150429" y="1512731"/>
                  <a:pt x="6596743" y="1390811"/>
                </a:cubicBezTo>
                <a:cubicBezTo>
                  <a:pt x="7043057" y="1268891"/>
                  <a:pt x="7276012" y="974977"/>
                  <a:pt x="7615646" y="842171"/>
                </a:cubicBezTo>
                <a:cubicBezTo>
                  <a:pt x="7955280" y="709365"/>
                  <a:pt x="8395062" y="628811"/>
                  <a:pt x="8634548" y="593977"/>
                </a:cubicBezTo>
                <a:cubicBezTo>
                  <a:pt x="8874034" y="559143"/>
                  <a:pt x="8985069" y="626634"/>
                  <a:pt x="9052560" y="633165"/>
                </a:cubicBezTo>
                <a:cubicBezTo>
                  <a:pt x="9120051" y="639696"/>
                  <a:pt x="9079774" y="636430"/>
                  <a:pt x="9039497" y="633165"/>
                </a:cubicBezTo>
              </a:path>
            </a:pathLst>
          </a:custGeom>
          <a:noFill/>
          <a:ln w="38100">
            <a:solidFill>
              <a:srgbClr val="98170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4" name="Picture 12" descr="C:\Users\user\Desktop\iceberg.jpg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62" y="61362"/>
            <a:ext cx="1542439" cy="1648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996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2195513" y="908050"/>
            <a:ext cx="4897437" cy="5329238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981702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altLang="he-IL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1438" y="2206625"/>
            <a:ext cx="2232025" cy="635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sha" panose="020B0502040204020203" pitchFamily="34" charset="-79"/>
                <a:cs typeface="Gisha" panose="020B0502040204020203" pitchFamily="34" charset="-79"/>
              </a:rPr>
              <a:t>אירועים</a:t>
            </a:r>
            <a:r>
              <a:rPr kumimoji="0" lang="he-IL" altLang="he-IL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sha" panose="020B0502040204020203" pitchFamily="34" charset="-79"/>
                <a:cs typeface="Gisha" panose="020B0502040204020203" pitchFamily="34" charset="-79"/>
              </a:rPr>
              <a:t>ניתוח מצבי</a:t>
            </a:r>
            <a:endParaRPr kumimoji="0" lang="en-US" altLang="he-IL" sz="1600" b="1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-36512" y="3651250"/>
            <a:ext cx="2592388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sha" panose="020B0502040204020203" pitchFamily="34" charset="-79"/>
                <a:cs typeface="Gisha" panose="020B0502040204020203" pitchFamily="34" charset="-79"/>
              </a:rPr>
              <a:t>דפוסי התנהגות</a:t>
            </a:r>
            <a:r>
              <a:rPr kumimoji="0" lang="he-IL" altLang="he-IL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sha" panose="020B0502040204020203" pitchFamily="34" charset="-79"/>
                <a:cs typeface="Gisha" panose="020B0502040204020203" pitchFamily="34" charset="-79"/>
              </a:rPr>
              <a:t>ניתוח תהליכי 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79388" y="5373688"/>
            <a:ext cx="2159000" cy="635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20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sha" panose="020B0502040204020203" pitchFamily="34" charset="-79"/>
                <a:cs typeface="Gisha" panose="020B0502040204020203" pitchFamily="34" charset="-79"/>
              </a:rPr>
              <a:t>מבנה מערכתי</a:t>
            </a:r>
            <a:r>
              <a:rPr kumimoji="0" lang="he-IL" altLang="he-IL" sz="18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16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sha" panose="020B0502040204020203" pitchFamily="34" charset="-79"/>
                <a:cs typeface="Gisha" panose="020B0502040204020203" pitchFamily="34" charset="-79"/>
              </a:rPr>
              <a:t>ניתוח בעיות היסוד</a:t>
            </a:r>
            <a:endParaRPr kumimoji="0" lang="en-US" altLang="he-IL" sz="1600" b="1" i="0" u="none" strike="noStrike" kern="0" cap="none" spc="0" normalizeH="0" baseline="0" noProof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635375" y="2423597"/>
            <a:ext cx="18002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latin typeface="Gisha" panose="020B0502040204020203" pitchFamily="34" charset="-79"/>
                <a:cs typeface="Gisha" panose="020B0502040204020203" pitchFamily="34" charset="-79"/>
              </a:rPr>
              <a:t>מה אנו עושים</a:t>
            </a:r>
            <a:endParaRPr kumimoji="0" lang="en-US" altLang="he-IL" sz="1800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10000"/>
                </a:schemeClr>
              </a:solidFill>
              <a:effectLst/>
              <a:uLnTx/>
              <a:uFillTx/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203998" y="3794642"/>
            <a:ext cx="23037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latin typeface="Gisha" panose="020B0502040204020203" pitchFamily="34" charset="-79"/>
                <a:cs typeface="Gisha" panose="020B0502040204020203" pitchFamily="34" charset="-79"/>
              </a:rPr>
              <a:t>איך אנו פועלים</a:t>
            </a:r>
            <a:endParaRPr kumimoji="0" lang="en-US" altLang="he-IL" sz="1800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10000"/>
                </a:schemeClr>
              </a:solidFill>
              <a:effectLst/>
              <a:uLnTx/>
              <a:uFillTx/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3060452" y="5373688"/>
            <a:ext cx="27356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latin typeface="Gisha" panose="020B0502040204020203" pitchFamily="34" charset="-79"/>
                <a:cs typeface="Gisha" panose="020B0502040204020203" pitchFamily="34" charset="-79"/>
              </a:rPr>
              <a:t>למה אנו פועלים כך</a:t>
            </a:r>
            <a:endParaRPr kumimoji="0" lang="en-US" altLang="he-IL" sz="1800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10000"/>
                </a:schemeClr>
              </a:solidFill>
              <a:effectLst/>
              <a:uLnTx/>
              <a:uFillTx/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6734175" y="5373688"/>
            <a:ext cx="2159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sha" panose="020B0502040204020203" pitchFamily="34" charset="-79"/>
                <a:cs typeface="Gisha" panose="020B0502040204020203" pitchFamily="34" charset="-79"/>
              </a:rPr>
              <a:t>מחולל (עתיד)</a:t>
            </a:r>
            <a:endParaRPr kumimoji="0" lang="en-US" altLang="he-IL" sz="2000" b="1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6337300" y="3651250"/>
            <a:ext cx="2806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sha" panose="020B0502040204020203" pitchFamily="34" charset="-79"/>
                <a:cs typeface="Gisha" panose="020B0502040204020203" pitchFamily="34" charset="-79"/>
              </a:rPr>
              <a:t>היענות / הסתגלות</a:t>
            </a:r>
            <a:endParaRPr kumimoji="0" lang="en-US" altLang="he-IL" sz="2000" b="1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6337300" y="2206625"/>
            <a:ext cx="2806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sha" panose="020B0502040204020203" pitchFamily="34" charset="-79"/>
                <a:cs typeface="Gisha" panose="020B0502040204020203" pitchFamily="34" charset="-79"/>
              </a:rPr>
              <a:t>תגובתיות</a:t>
            </a:r>
            <a:r>
              <a:rPr kumimoji="0" lang="he-IL" altLang="he-IL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sha" panose="020B0502040204020203" pitchFamily="34" charset="-79"/>
                <a:cs typeface="Gisha" panose="020B0502040204020203" pitchFamily="34" charset="-79"/>
              </a:rPr>
              <a:t> (להווה)</a:t>
            </a:r>
            <a:endParaRPr kumimoji="0" lang="en-US" altLang="he-IL" sz="2000" b="1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2072463" y="109693"/>
            <a:ext cx="5143536" cy="523220"/>
          </a:xfrm>
          <a:prstGeom prst="rect">
            <a:avLst/>
          </a:prstGeom>
          <a:extLst/>
        </p:spPr>
        <p:txBody>
          <a:bodyPr/>
          <a:lstStyle>
            <a:lvl1pPr algn="ctr">
              <a:spcBef>
                <a:spcPct val="0"/>
              </a:spcBef>
              <a:buNone/>
              <a:defRPr sz="2800" b="1">
                <a:solidFill>
                  <a:srgbClr val="009999"/>
                </a:solidFill>
                <a:latin typeface="Gisha" panose="020B0502040204020203" pitchFamily="34" charset="-79"/>
                <a:ea typeface="+mj-ea"/>
                <a:cs typeface="Gisha" panose="020B0502040204020203" pitchFamily="34" charset="-79"/>
              </a:defRPr>
            </a:lvl1pPr>
          </a:lstStyle>
          <a:p>
            <a:r>
              <a:rPr lang="he-IL" altLang="he-IL" dirty="0"/>
              <a:t>איכויות </a:t>
            </a:r>
            <a:r>
              <a:rPr lang="he-IL" altLang="he-IL" dirty="0" smtClean="0"/>
              <a:t>מערכתיות</a:t>
            </a:r>
            <a:endParaRPr lang="en-US" altLang="he-IL" dirty="0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1331913" y="2841864"/>
            <a:ext cx="0" cy="647700"/>
          </a:xfrm>
          <a:prstGeom prst="line">
            <a:avLst/>
          </a:prstGeom>
          <a:noFill/>
          <a:ln w="19050">
            <a:solidFill>
              <a:srgbClr val="981702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mtClean="0">
              <a:solidFill>
                <a:srgbClr val="FFFFFF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1331913" y="4508500"/>
            <a:ext cx="0" cy="649288"/>
          </a:xfrm>
          <a:prstGeom prst="line">
            <a:avLst/>
          </a:prstGeom>
          <a:noFill/>
          <a:ln w="19050">
            <a:solidFill>
              <a:srgbClr val="981702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mtClean="0">
              <a:solidFill>
                <a:srgbClr val="FFFFFF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395511" y="1125538"/>
            <a:ext cx="1800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2000" b="1" i="0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latin typeface="Gisha" panose="020B0502040204020203" pitchFamily="34" charset="-79"/>
                <a:cs typeface="Gisha" panose="020B0502040204020203" pitchFamily="34" charset="-79"/>
              </a:rPr>
              <a:t>רמת הניתוח</a:t>
            </a:r>
            <a:endParaRPr kumimoji="0" lang="en-US" altLang="he-IL" sz="2000" b="1" i="0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10000"/>
                </a:schemeClr>
              </a:solidFill>
              <a:effectLst/>
              <a:uLnTx/>
              <a:uFillTx/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5363393" y="1125538"/>
            <a:ext cx="40331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2000" b="1" i="0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latin typeface="Gisha" panose="020B0502040204020203" pitchFamily="34" charset="-79"/>
                <a:cs typeface="Gisha" panose="020B0502040204020203" pitchFamily="34" charset="-79"/>
              </a:rPr>
              <a:t>מאפייני הפעולה / המענה</a:t>
            </a:r>
            <a:endParaRPr kumimoji="0" lang="en-US" altLang="he-IL" sz="2000" b="1" i="0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10000"/>
                </a:schemeClr>
              </a:solidFill>
              <a:effectLst/>
              <a:uLnTx/>
              <a:uFillTx/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21" name="מציין מיקום של מספר שקופית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79E4F-BCEC-4F25-A71D-DAF966334D57}" type="slidenum">
              <a:rPr lang="he-IL" smtClean="0">
                <a:latin typeface="Gisha" panose="020B0502040204020203" pitchFamily="34" charset="-79"/>
                <a:cs typeface="Gisha" panose="020B0502040204020203" pitchFamily="34" charset="-79"/>
              </a:rPr>
              <a:pPr/>
              <a:t>12</a:t>
            </a:fld>
            <a:endParaRPr lang="he-IL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22" name="Line 6"/>
          <p:cNvSpPr>
            <a:spLocks noChangeShapeType="1"/>
          </p:cNvSpPr>
          <p:nvPr/>
        </p:nvSpPr>
        <p:spPr bwMode="auto">
          <a:xfrm>
            <a:off x="2375297" y="4833144"/>
            <a:ext cx="4537868" cy="0"/>
          </a:xfrm>
          <a:prstGeom prst="line">
            <a:avLst/>
          </a:prstGeom>
          <a:noFill/>
          <a:ln w="28575">
            <a:solidFill>
              <a:srgbClr val="98170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mtClean="0">
              <a:solidFill>
                <a:srgbClr val="FFFFFF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23" name="Line 17"/>
          <p:cNvSpPr>
            <a:spLocks noChangeShapeType="1"/>
          </p:cNvSpPr>
          <p:nvPr/>
        </p:nvSpPr>
        <p:spPr bwMode="auto">
          <a:xfrm>
            <a:off x="8028384" y="2841864"/>
            <a:ext cx="0" cy="647700"/>
          </a:xfrm>
          <a:prstGeom prst="line">
            <a:avLst/>
          </a:prstGeom>
          <a:noFill/>
          <a:ln w="19050">
            <a:solidFill>
              <a:srgbClr val="981702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mtClean="0">
              <a:solidFill>
                <a:srgbClr val="FFFFFF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24" name="Line 18"/>
          <p:cNvSpPr>
            <a:spLocks noChangeShapeType="1"/>
          </p:cNvSpPr>
          <p:nvPr/>
        </p:nvSpPr>
        <p:spPr bwMode="auto">
          <a:xfrm>
            <a:off x="8028384" y="4508500"/>
            <a:ext cx="0" cy="649288"/>
          </a:xfrm>
          <a:prstGeom prst="line">
            <a:avLst/>
          </a:prstGeom>
          <a:noFill/>
          <a:ln w="19050">
            <a:solidFill>
              <a:srgbClr val="981702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mtClean="0">
              <a:solidFill>
                <a:srgbClr val="FFFFFF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2" name="צורה חופשית 1"/>
          <p:cNvSpPr/>
          <p:nvPr/>
        </p:nvSpPr>
        <p:spPr>
          <a:xfrm>
            <a:off x="3146430" y="3082661"/>
            <a:ext cx="3080159" cy="217713"/>
          </a:xfrm>
          <a:custGeom>
            <a:avLst/>
            <a:gdLst>
              <a:gd name="connsiteX0" fmla="*/ 0 w 2774179"/>
              <a:gd name="connsiteY0" fmla="*/ 0 h 228599"/>
              <a:gd name="connsiteX1" fmla="*/ 391885 w 2774179"/>
              <a:gd name="connsiteY1" fmla="*/ 195943 h 228599"/>
              <a:gd name="connsiteX2" fmla="*/ 731520 w 2774179"/>
              <a:gd name="connsiteY2" fmla="*/ 104503 h 228599"/>
              <a:gd name="connsiteX3" fmla="*/ 979714 w 2774179"/>
              <a:gd name="connsiteY3" fmla="*/ 52251 h 228599"/>
              <a:gd name="connsiteX4" fmla="*/ 1319348 w 2774179"/>
              <a:gd name="connsiteY4" fmla="*/ 209005 h 228599"/>
              <a:gd name="connsiteX5" fmla="*/ 1750423 w 2774179"/>
              <a:gd name="connsiteY5" fmla="*/ 209005 h 228599"/>
              <a:gd name="connsiteX6" fmla="*/ 1867988 w 2774179"/>
              <a:gd name="connsiteY6" fmla="*/ 52251 h 228599"/>
              <a:gd name="connsiteX7" fmla="*/ 2103120 w 2774179"/>
              <a:gd name="connsiteY7" fmla="*/ 91440 h 228599"/>
              <a:gd name="connsiteX8" fmla="*/ 2364377 w 2774179"/>
              <a:gd name="connsiteY8" fmla="*/ 209005 h 228599"/>
              <a:gd name="connsiteX9" fmla="*/ 2717074 w 2774179"/>
              <a:gd name="connsiteY9" fmla="*/ 78377 h 228599"/>
              <a:gd name="connsiteX10" fmla="*/ 2769325 w 2774179"/>
              <a:gd name="connsiteY10" fmla="*/ 26125 h 228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74179" h="228599">
                <a:moveTo>
                  <a:pt x="0" y="0"/>
                </a:moveTo>
                <a:cubicBezTo>
                  <a:pt x="134982" y="89263"/>
                  <a:pt x="269965" y="178526"/>
                  <a:pt x="391885" y="195943"/>
                </a:cubicBezTo>
                <a:cubicBezTo>
                  <a:pt x="513805" y="213360"/>
                  <a:pt x="633549" y="128452"/>
                  <a:pt x="731520" y="104503"/>
                </a:cubicBezTo>
                <a:cubicBezTo>
                  <a:pt x="829491" y="80554"/>
                  <a:pt x="881743" y="34834"/>
                  <a:pt x="979714" y="52251"/>
                </a:cubicBezTo>
                <a:cubicBezTo>
                  <a:pt x="1077685" y="69668"/>
                  <a:pt x="1190897" y="182879"/>
                  <a:pt x="1319348" y="209005"/>
                </a:cubicBezTo>
                <a:cubicBezTo>
                  <a:pt x="1447799" y="235131"/>
                  <a:pt x="1658983" y="235131"/>
                  <a:pt x="1750423" y="209005"/>
                </a:cubicBezTo>
                <a:cubicBezTo>
                  <a:pt x="1841863" y="182879"/>
                  <a:pt x="1809205" y="71845"/>
                  <a:pt x="1867988" y="52251"/>
                </a:cubicBezTo>
                <a:cubicBezTo>
                  <a:pt x="1926771" y="32657"/>
                  <a:pt x="2020389" y="65314"/>
                  <a:pt x="2103120" y="91440"/>
                </a:cubicBezTo>
                <a:cubicBezTo>
                  <a:pt x="2185851" y="117566"/>
                  <a:pt x="2262051" y="211182"/>
                  <a:pt x="2364377" y="209005"/>
                </a:cubicBezTo>
                <a:cubicBezTo>
                  <a:pt x="2466703" y="206828"/>
                  <a:pt x="2649583" y="108857"/>
                  <a:pt x="2717074" y="78377"/>
                </a:cubicBezTo>
                <a:cubicBezTo>
                  <a:pt x="2784565" y="47897"/>
                  <a:pt x="2776945" y="37011"/>
                  <a:pt x="2769325" y="26125"/>
                </a:cubicBezTo>
              </a:path>
            </a:pathLst>
          </a:custGeom>
          <a:noFill/>
          <a:ln w="57150">
            <a:solidFill>
              <a:srgbClr val="98170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6014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1216" y="13126"/>
            <a:ext cx="8229600" cy="1073323"/>
          </a:xfrm>
        </p:spPr>
        <p:txBody>
          <a:bodyPr/>
          <a:lstStyle/>
          <a:p>
            <a:r>
              <a:rPr lang="he-IL" dirty="0"/>
              <a:t>חשיבה עיצובית ~ חשיבה </a:t>
            </a:r>
            <a:r>
              <a:rPr lang="he-IL" dirty="0" smtClean="0"/>
              <a:t>תכנונית </a:t>
            </a:r>
            <a:br>
              <a:rPr lang="he-IL" dirty="0" smtClean="0"/>
            </a:br>
            <a:r>
              <a:rPr lang="he-IL" dirty="0" smtClean="0"/>
              <a:t>אוריינטציה עיצובית ~ אוריינטציה יישומית</a:t>
            </a:r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4716787" y="2587944"/>
            <a:ext cx="4032448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endParaRPr lang="he-IL" b="1" dirty="0">
              <a:solidFill>
                <a:srgbClr val="000099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lnSpc>
                <a:spcPct val="150000"/>
              </a:lnSpc>
            </a:pPr>
            <a:r>
              <a:rPr lang="he-IL" b="1" dirty="0" smtClean="0">
                <a:solidFill>
                  <a:srgbClr val="000099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סינתזה (מורכבות)</a:t>
            </a:r>
          </a:p>
          <a:p>
            <a:pPr>
              <a:lnSpc>
                <a:spcPct val="150000"/>
              </a:lnSpc>
            </a:pPr>
            <a:r>
              <a:rPr lang="he-IL" b="1" dirty="0" smtClean="0">
                <a:solidFill>
                  <a:srgbClr val="000099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בניית </a:t>
            </a:r>
            <a:r>
              <a:rPr lang="he-IL" b="1" dirty="0">
                <a:solidFill>
                  <a:srgbClr val="000099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היפותזות </a:t>
            </a:r>
            <a:endParaRPr lang="he-IL" b="1" dirty="0" smtClean="0">
              <a:solidFill>
                <a:srgbClr val="000099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lnSpc>
                <a:spcPct val="150000"/>
              </a:lnSpc>
            </a:pPr>
            <a:r>
              <a:rPr lang="he-IL" b="1" dirty="0" smtClean="0">
                <a:solidFill>
                  <a:srgbClr val="000099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מרחיבה הסתכלות לרמה המדינתית</a:t>
            </a:r>
            <a:endParaRPr lang="he-IL" b="1" dirty="0">
              <a:solidFill>
                <a:srgbClr val="000099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7523" y="2579671"/>
            <a:ext cx="3672408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endParaRPr lang="he-IL" b="1" dirty="0">
              <a:solidFill>
                <a:srgbClr val="981702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lnSpc>
                <a:spcPct val="150000"/>
              </a:lnSpc>
            </a:pPr>
            <a:r>
              <a:rPr lang="he-IL" b="1" dirty="0" smtClean="0">
                <a:solidFill>
                  <a:srgbClr val="000099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אנליזה / פירוק</a:t>
            </a:r>
            <a:r>
              <a:rPr lang="he-IL" b="1" dirty="0">
                <a:solidFill>
                  <a:srgbClr val="000099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he-IL" b="1" dirty="0" smtClean="0">
                <a:solidFill>
                  <a:srgbClr val="000099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("פשטות")</a:t>
            </a:r>
          </a:p>
          <a:p>
            <a:pPr>
              <a:lnSpc>
                <a:spcPct val="150000"/>
              </a:lnSpc>
            </a:pPr>
            <a:r>
              <a:rPr lang="he-IL" b="1" dirty="0" smtClean="0">
                <a:solidFill>
                  <a:srgbClr val="000099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מבצוע היפותזות</a:t>
            </a:r>
          </a:p>
          <a:p>
            <a:pPr>
              <a:lnSpc>
                <a:spcPct val="150000"/>
              </a:lnSpc>
            </a:pPr>
            <a:r>
              <a:rPr lang="he-IL" b="1" dirty="0" smtClean="0">
                <a:solidFill>
                  <a:srgbClr val="000099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הסתכלות פנים מערכתית</a:t>
            </a:r>
            <a:endParaRPr lang="he-IL" b="1" dirty="0">
              <a:solidFill>
                <a:srgbClr val="000099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5" name="Text Box 84"/>
          <p:cNvSpPr txBox="1">
            <a:spLocks noChangeArrowheads="1"/>
          </p:cNvSpPr>
          <p:nvPr/>
        </p:nvSpPr>
        <p:spPr bwMode="auto">
          <a:xfrm>
            <a:off x="5948204" y="6359236"/>
            <a:ext cx="30607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he-IL" sz="1400" b="1" kern="0" dirty="0" smtClean="0">
                <a:solidFill>
                  <a:srgbClr val="981702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Henry </a:t>
            </a:r>
            <a:r>
              <a:rPr lang="en-US" altLang="he-IL" sz="1400" b="1" kern="0" dirty="0" err="1" smtClean="0">
                <a:solidFill>
                  <a:srgbClr val="981702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Mintzberg</a:t>
            </a:r>
            <a:endParaRPr lang="en-US" altLang="he-IL" sz="1400" b="1" kern="0" dirty="0" smtClean="0">
              <a:solidFill>
                <a:srgbClr val="981702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4859338" y="9254976"/>
            <a:ext cx="28082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he-IL" sz="1800" b="1" kern="0" smtClean="0">
                <a:solidFill>
                  <a:srgbClr val="FFFFFF"/>
                </a:solidFill>
                <a:cs typeface="Times New Roman" panose="02020603050405020304" pitchFamily="18" charset="0"/>
              </a:rPr>
              <a:t>Problem setting</a:t>
            </a: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755650" y="9254976"/>
            <a:ext cx="28082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he-IL" sz="1800" b="1" kern="0" smtClean="0">
                <a:solidFill>
                  <a:srgbClr val="FFFFFF"/>
                </a:solidFill>
                <a:cs typeface="Times New Roman" panose="02020603050405020304" pitchFamily="18" charset="0"/>
              </a:rPr>
              <a:t>Problem solving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50496" y="1942310"/>
            <a:ext cx="28803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rgbClr val="DDDDDD">
                    <a:lumMod val="50000"/>
                  </a:srgb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Problem setting</a:t>
            </a:r>
            <a:endParaRPr lang="he-IL" sz="2400" b="1" dirty="0">
              <a:solidFill>
                <a:srgbClr val="DDDDDD">
                  <a:lumMod val="50000"/>
                </a:srgb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69611" y="1903407"/>
            <a:ext cx="28803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rgbClr val="DDDDDD">
                    <a:lumMod val="50000"/>
                  </a:srgb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Problem solving</a:t>
            </a:r>
            <a:endParaRPr lang="he-IL" sz="2400" b="1" dirty="0">
              <a:solidFill>
                <a:srgbClr val="DDDDDD">
                  <a:lumMod val="50000"/>
                </a:srgb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grpSp>
        <p:nvGrpSpPr>
          <p:cNvPr id="21" name="קבוצה 20"/>
          <p:cNvGrpSpPr/>
          <p:nvPr/>
        </p:nvGrpSpPr>
        <p:grpSpPr>
          <a:xfrm>
            <a:off x="1673152" y="5266437"/>
            <a:ext cx="5976664" cy="369332"/>
            <a:chOff x="1763688" y="6038850"/>
            <a:chExt cx="5976664" cy="369332"/>
          </a:xfrm>
        </p:grpSpPr>
        <p:sp>
          <p:nvSpPr>
            <p:cNvPr id="12" name="TextBox 14"/>
            <p:cNvSpPr txBox="1">
              <a:spLocks noChangeArrowheads="1"/>
            </p:cNvSpPr>
            <p:nvPr/>
          </p:nvSpPr>
          <p:spPr bwMode="auto">
            <a:xfrm>
              <a:off x="2771800" y="6038850"/>
              <a:ext cx="399617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he-IL" altLang="he-IL" sz="1800" b="1" kern="0" dirty="0" smtClean="0">
                  <a:solidFill>
                    <a:srgbClr val="DDDDDD">
                      <a:lumMod val="50000"/>
                    </a:srgb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תהליכים משלימים </a:t>
              </a:r>
            </a:p>
          </p:txBody>
        </p:sp>
        <p:sp>
          <p:nvSpPr>
            <p:cNvPr id="17" name="חץ ימינה 16"/>
            <p:cNvSpPr/>
            <p:nvPr/>
          </p:nvSpPr>
          <p:spPr>
            <a:xfrm>
              <a:off x="6876256" y="6130528"/>
              <a:ext cx="864096" cy="183356"/>
            </a:xfrm>
            <a:prstGeom prst="right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rgbClr val="DDDDDD">
                    <a:lumMod val="50000"/>
                  </a:srgb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18" name="חץ שמאלה 17"/>
            <p:cNvSpPr/>
            <p:nvPr/>
          </p:nvSpPr>
          <p:spPr>
            <a:xfrm>
              <a:off x="1763688" y="6130528"/>
              <a:ext cx="864096" cy="183356"/>
            </a:xfrm>
            <a:prstGeom prst="left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rgbClr val="DDDDDD">
                    <a:lumMod val="50000"/>
                  </a:srgb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  <p:sp>
        <p:nvSpPr>
          <p:cNvPr id="20" name="מציין מיקום של כותרת תחתונה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he-IL" smtClean="0">
                <a:solidFill>
                  <a:srgbClr val="3F3F3F"/>
                </a:solidFill>
              </a:rPr>
              <a:t>מרכז דדו לחשיבה צבאית בין-תחומית</a:t>
            </a:r>
            <a:endParaRPr lang="he-IL" dirty="0">
              <a:solidFill>
                <a:srgbClr val="3F3F3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6016" y="1258143"/>
            <a:ext cx="4101870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>
              <a:lnSpc>
                <a:spcPct val="150000"/>
              </a:lnSpc>
            </a:pPr>
            <a:r>
              <a:rPr lang="he-IL" sz="2000" b="1" dirty="0" smtClean="0">
                <a:solidFill>
                  <a:srgbClr val="981702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מערכות </a:t>
            </a:r>
            <a:r>
              <a:rPr lang="he-IL" sz="2000" b="1" dirty="0">
                <a:solidFill>
                  <a:srgbClr val="981702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פתוחות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9653" y="1283727"/>
            <a:ext cx="3173524" cy="5028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>
              <a:lnSpc>
                <a:spcPct val="150000"/>
              </a:lnSpc>
            </a:pPr>
            <a:r>
              <a:rPr lang="he-IL" sz="2000" b="1" dirty="0" smtClean="0">
                <a:solidFill>
                  <a:srgbClr val="981702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מערכות </a:t>
            </a:r>
            <a:r>
              <a:rPr lang="he-IL" sz="2000" b="1" dirty="0">
                <a:solidFill>
                  <a:srgbClr val="981702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"סגורות"</a:t>
            </a:r>
          </a:p>
        </p:txBody>
      </p:sp>
    </p:spTree>
    <p:extLst>
      <p:ext uri="{BB962C8B-B14F-4D97-AF65-F5344CB8AC3E}">
        <p14:creationId xmlns:p14="http://schemas.microsoft.com/office/powerpoint/2010/main" val="109625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/>
          <p:cNvSpPr>
            <a:spLocks noGrp="1"/>
          </p:cNvSpPr>
          <p:nvPr>
            <p:ph type="sldNum" sz="quarter" idx="4294967295"/>
          </p:nvPr>
        </p:nvSpPr>
        <p:spPr>
          <a:xfrm>
            <a:off x="457200" y="6309320"/>
            <a:ext cx="1543032" cy="365125"/>
          </a:xfrm>
          <a:prstGeom prst="rect">
            <a:avLst/>
          </a:prstGeom>
        </p:spPr>
        <p:txBody>
          <a:bodyPr/>
          <a:lstStyle/>
          <a:p>
            <a:fld id="{61B79E4F-BCEC-4F25-A71D-DAF966334D57}" type="slidenum">
              <a:rPr lang="he-IL" smtClean="0"/>
              <a:pPr/>
              <a:t>14</a:t>
            </a:fld>
            <a:endParaRPr lang="he-IL" dirty="0"/>
          </a:p>
        </p:txBody>
      </p:sp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476105" y="332656"/>
            <a:ext cx="8229600" cy="857256"/>
          </a:xfrm>
        </p:spPr>
        <p:txBody>
          <a:bodyPr/>
          <a:lstStyle/>
          <a:p>
            <a:r>
              <a:rPr lang="he-IL" dirty="0" smtClean="0"/>
              <a:t>בין הערכת מצב לחקירה מערכתית</a:t>
            </a:r>
            <a:endParaRPr lang="he-IL" dirty="0"/>
          </a:p>
        </p:txBody>
      </p:sp>
      <p:graphicFrame>
        <p:nvGraphicFramePr>
          <p:cNvPr id="6" name="טבלה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0015340"/>
              </p:ext>
            </p:extLst>
          </p:nvPr>
        </p:nvGraphicFramePr>
        <p:xfrm>
          <a:off x="107504" y="1700808"/>
          <a:ext cx="8856984" cy="4248472"/>
        </p:xfrm>
        <a:graphic>
          <a:graphicData uri="http://schemas.openxmlformats.org/drawingml/2006/table">
            <a:tbl>
              <a:tblPr rtl="1" firstRow="1" bandRow="1">
                <a:tableStyleId>{8799B23B-EC83-4686-B30A-512413B5E67A}</a:tableStyleId>
              </a:tblPr>
              <a:tblGrid>
                <a:gridCol w="4362414"/>
                <a:gridCol w="4494570"/>
              </a:tblGrid>
              <a:tr h="1444696">
                <a:tc>
                  <a:txBody>
                    <a:bodyPr/>
                    <a:lstStyle/>
                    <a:p>
                      <a:pPr rtl="1">
                        <a:lnSpc>
                          <a:spcPct val="100000"/>
                        </a:lnSpc>
                        <a:buFont typeface="Wingdings" pitchFamily="2" charset="2"/>
                        <a:buNone/>
                      </a:pPr>
                      <a:r>
                        <a:rPr lang="he-IL" sz="1800" b="1" dirty="0" smtClean="0">
                          <a:solidFill>
                            <a:srgbClr val="000099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הפתעה</a:t>
                      </a:r>
                      <a:r>
                        <a:rPr lang="he-IL" sz="1800" b="1" baseline="0" dirty="0" smtClean="0">
                          <a:solidFill>
                            <a:srgbClr val="000099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 מצבית</a:t>
                      </a:r>
                    </a:p>
                    <a:p>
                      <a:pPr rtl="1">
                        <a:lnSpc>
                          <a:spcPct val="100000"/>
                        </a:lnSpc>
                        <a:buFont typeface="Wingdings" pitchFamily="2" charset="2"/>
                        <a:buNone/>
                      </a:pPr>
                      <a:r>
                        <a:rPr lang="he-IL" sz="1600" b="1" dirty="0" smtClean="0">
                          <a:solidFill>
                            <a:srgbClr val="000099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חושפת ידיעה בלתי מספקת או מוטעית על הסביבה (</a:t>
                      </a:r>
                      <a:r>
                        <a:rPr lang="he-IL" sz="1600" b="1" dirty="0" err="1" smtClean="0">
                          <a:solidFill>
                            <a:srgbClr val="000099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בדר"כ</a:t>
                      </a:r>
                      <a:r>
                        <a:rPr lang="he-IL" sz="1600" b="1" baseline="0" dirty="0" smtClean="0">
                          <a:solidFill>
                            <a:srgbClr val="000099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 בעקבות</a:t>
                      </a:r>
                      <a:r>
                        <a:rPr lang="he-IL" sz="1600" b="1" dirty="0" smtClean="0">
                          <a:solidFill>
                            <a:srgbClr val="000099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 הונאה והסתרה)</a:t>
                      </a:r>
                      <a:endParaRPr lang="he-IL" sz="1600" b="1" dirty="0">
                        <a:solidFill>
                          <a:srgbClr val="000099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00000"/>
                        </a:lnSpc>
                        <a:buFont typeface="Wingdings" pitchFamily="2" charset="2"/>
                        <a:buNone/>
                      </a:pPr>
                      <a:r>
                        <a:rPr lang="he-IL" sz="1800" b="1" dirty="0" smtClean="0">
                          <a:solidFill>
                            <a:srgbClr val="000099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הפתעה</a:t>
                      </a:r>
                      <a:r>
                        <a:rPr lang="he-IL" sz="1800" b="1" baseline="0" dirty="0" smtClean="0">
                          <a:solidFill>
                            <a:srgbClr val="000099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 בסיסית</a:t>
                      </a:r>
                    </a:p>
                    <a:p>
                      <a:pPr rtl="1">
                        <a:lnSpc>
                          <a:spcPct val="100000"/>
                        </a:lnSpc>
                        <a:buFont typeface="Wingdings" pitchFamily="2" charset="2"/>
                        <a:buNone/>
                      </a:pPr>
                      <a:r>
                        <a:rPr lang="he-IL" sz="1600" b="1" dirty="0" smtClean="0">
                          <a:solidFill>
                            <a:srgbClr val="000099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חושפת אי התאמה של המערכת המושגית המפרשת</a:t>
                      </a:r>
                    </a:p>
                  </a:txBody>
                  <a:tcPr/>
                </a:tc>
              </a:tr>
              <a:tr h="1577124">
                <a:tc>
                  <a:txBody>
                    <a:bodyPr/>
                    <a:lstStyle/>
                    <a:p>
                      <a:pPr rtl="1">
                        <a:lnSpc>
                          <a:spcPct val="100000"/>
                        </a:lnSpc>
                        <a:buFont typeface="Wingdings" pitchFamily="2" charset="2"/>
                        <a:buNone/>
                      </a:pPr>
                      <a:r>
                        <a:rPr lang="he-IL" sz="1800" b="1" dirty="0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למידה מצבית</a:t>
                      </a:r>
                    </a:p>
                    <a:p>
                      <a:pPr rtl="1">
                        <a:lnSpc>
                          <a:spcPct val="100000"/>
                        </a:lnSpc>
                        <a:buFont typeface="Wingdings" pitchFamily="2" charset="2"/>
                        <a:buNone/>
                      </a:pPr>
                      <a:r>
                        <a:rPr lang="he-IL" sz="1600" b="1" dirty="0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למידה בתוך המושגים המפרשים הקיימים. פתרון בעיות בגבולות העוגנים המפרשים הקיימים</a:t>
                      </a:r>
                      <a:endParaRPr lang="he-IL" sz="1600" b="1" dirty="0"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00000"/>
                        </a:lnSpc>
                        <a:buFont typeface="Wingdings" pitchFamily="2" charset="2"/>
                        <a:buNone/>
                      </a:pPr>
                      <a:r>
                        <a:rPr lang="he-IL" sz="1800" b="1" dirty="0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למידה בסיסית</a:t>
                      </a:r>
                    </a:p>
                    <a:p>
                      <a:pPr rtl="1">
                        <a:lnSpc>
                          <a:spcPct val="100000"/>
                        </a:lnSpc>
                        <a:buFont typeface="Wingdings" pitchFamily="2" charset="2"/>
                        <a:buNone/>
                      </a:pPr>
                      <a:r>
                        <a:rPr lang="he-IL" sz="1600" b="1" dirty="0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למידה המערערת את המערכת המושגית המפרשת ואת תקפות מושגיה</a:t>
                      </a:r>
                    </a:p>
                  </a:txBody>
                  <a:tcPr/>
                </a:tc>
              </a:tr>
              <a:tr h="1226652">
                <a:tc>
                  <a:txBody>
                    <a:bodyPr/>
                    <a:lstStyle/>
                    <a:p>
                      <a:pPr rtl="1">
                        <a:lnSpc>
                          <a:spcPct val="100000"/>
                        </a:lnSpc>
                        <a:buFont typeface="Wingdings" pitchFamily="2" charset="2"/>
                        <a:buNone/>
                      </a:pPr>
                      <a:r>
                        <a:rPr lang="he-IL" sz="1800" b="1" dirty="0" smtClean="0">
                          <a:solidFill>
                            <a:srgbClr val="000099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הערכת מצב</a:t>
                      </a:r>
                    </a:p>
                    <a:p>
                      <a:pPr rtl="1">
                        <a:lnSpc>
                          <a:spcPct val="100000"/>
                        </a:lnSpc>
                        <a:buFont typeface="Wingdings" pitchFamily="2" charset="2"/>
                        <a:buNone/>
                      </a:pPr>
                      <a:r>
                        <a:rPr lang="he-IL" sz="1600" b="1" dirty="0" smtClean="0">
                          <a:solidFill>
                            <a:srgbClr val="000099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יישום מבצעי</a:t>
                      </a:r>
                    </a:p>
                    <a:p>
                      <a:pPr rtl="1">
                        <a:lnSpc>
                          <a:spcPct val="100000"/>
                        </a:lnSpc>
                        <a:buFont typeface="Wingdings" pitchFamily="2" charset="2"/>
                        <a:buNone/>
                      </a:pPr>
                      <a:r>
                        <a:rPr lang="he-IL" sz="1600" b="1" dirty="0" smtClean="0">
                          <a:solidFill>
                            <a:srgbClr val="000099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התווית פעולה (תכלית-מטרה-משימה)</a:t>
                      </a:r>
                      <a:endParaRPr lang="he-IL" sz="1600" b="1" dirty="0">
                        <a:solidFill>
                          <a:srgbClr val="000099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00000"/>
                        </a:lnSpc>
                        <a:buFont typeface="Wingdings" pitchFamily="2" charset="2"/>
                        <a:buNone/>
                      </a:pPr>
                      <a:r>
                        <a:rPr lang="he-IL" sz="1800" b="1" dirty="0" smtClean="0">
                          <a:solidFill>
                            <a:srgbClr val="000099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חקירה מערכתית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he-IL" sz="1600" b="1" dirty="0" smtClean="0">
                          <a:solidFill>
                            <a:srgbClr val="000099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בניית הבנה מערכתית -</a:t>
                      </a:r>
                      <a:r>
                        <a:rPr lang="he-IL" sz="1600" b="1" baseline="0" dirty="0" smtClean="0">
                          <a:solidFill>
                            <a:srgbClr val="000099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 </a:t>
                      </a:r>
                      <a:r>
                        <a:rPr lang="he-IL" sz="1600" b="1" dirty="0" smtClean="0">
                          <a:solidFill>
                            <a:srgbClr val="000099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זיהוי היסט תפישתי</a:t>
                      </a:r>
                    </a:p>
                    <a:p>
                      <a:pPr rtl="1">
                        <a:lnSpc>
                          <a:spcPct val="100000"/>
                        </a:lnSpc>
                        <a:buFont typeface="Wingdings" pitchFamily="2" charset="2"/>
                        <a:buNone/>
                      </a:pPr>
                      <a:r>
                        <a:rPr lang="he-IL" sz="1600" b="1" dirty="0" smtClean="0">
                          <a:solidFill>
                            <a:srgbClr val="000099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ובניית מערכת תפישתית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724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8864" y="413792"/>
            <a:ext cx="8229600" cy="1143000"/>
          </a:xfrm>
        </p:spPr>
        <p:txBody>
          <a:bodyPr/>
          <a:lstStyle/>
          <a:p>
            <a:r>
              <a:rPr lang="he-IL" sz="2400" dirty="0" smtClean="0"/>
              <a:t>חשיבה ביקורתית ~ תנועה בין פרדיגמות</a:t>
            </a:r>
            <a:endParaRPr lang="he-IL" sz="2400" dirty="0"/>
          </a:p>
        </p:txBody>
      </p:sp>
      <p:cxnSp>
        <p:nvCxnSpPr>
          <p:cNvPr id="6" name="מחבר חץ ישר 5"/>
          <p:cNvCxnSpPr/>
          <p:nvPr/>
        </p:nvCxnSpPr>
        <p:spPr>
          <a:xfrm flipV="1">
            <a:off x="683568" y="2060848"/>
            <a:ext cx="0" cy="3240360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חץ ישר 11"/>
          <p:cNvCxnSpPr/>
          <p:nvPr/>
        </p:nvCxnSpPr>
        <p:spPr>
          <a:xfrm>
            <a:off x="683568" y="5301208"/>
            <a:ext cx="8156294" cy="0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112050" y="1628800"/>
            <a:ext cx="14003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he-IL" b="1" dirty="0" smtClean="0">
                <a:solidFill>
                  <a:srgbClr val="0070C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מדע נורמלי (פרדיגמה)</a:t>
            </a:r>
            <a:endParaRPr lang="he-IL" b="1" dirty="0">
              <a:solidFill>
                <a:srgbClr val="0070C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03848" y="4586377"/>
            <a:ext cx="2681724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>
                <a:solidFill>
                  <a:srgbClr val="0070C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צמיחתה של תיאוריה אלטרנטיבית</a:t>
            </a:r>
            <a:endParaRPr lang="he-IL" b="1" dirty="0">
              <a:solidFill>
                <a:srgbClr val="0070C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707904" y="2636912"/>
            <a:ext cx="1776053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he-IL" sz="2000" b="1" dirty="0" smtClean="0">
                <a:solidFill>
                  <a:srgbClr val="0070C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שקיעה</a:t>
            </a:r>
            <a:endParaRPr lang="he-IL" sz="2000" b="1" dirty="0">
              <a:solidFill>
                <a:srgbClr val="0070C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652120" y="3748970"/>
            <a:ext cx="2428632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he-IL" sz="2000" b="1" dirty="0" smtClean="0">
                <a:solidFill>
                  <a:srgbClr val="0070C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מעבר בין פרדיגמות</a:t>
            </a:r>
            <a:endParaRPr lang="he-IL" sz="2000" b="1" dirty="0">
              <a:solidFill>
                <a:srgbClr val="0070C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347864" y="5373216"/>
            <a:ext cx="1776053" cy="46166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he-IL" sz="2400" b="1" dirty="0" smtClean="0">
                <a:solidFill>
                  <a:schemeClr val="bg2">
                    <a:lumMod val="5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זמן</a:t>
            </a:r>
            <a:endParaRPr lang="he-IL" sz="2400" b="1" dirty="0">
              <a:solidFill>
                <a:schemeClr val="bg2">
                  <a:lumMod val="50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41" name="TextBox 40"/>
          <p:cNvSpPr txBox="1"/>
          <p:nvPr/>
        </p:nvSpPr>
        <p:spPr>
          <a:xfrm rot="16200000">
            <a:off x="-477681" y="3498542"/>
            <a:ext cx="1776053" cy="46166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he-IL" sz="2400" b="1" dirty="0" smtClean="0">
                <a:solidFill>
                  <a:schemeClr val="bg2">
                    <a:lumMod val="5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אפקטיביות</a:t>
            </a:r>
            <a:endParaRPr lang="he-IL" sz="2400" b="1" dirty="0">
              <a:solidFill>
                <a:schemeClr val="bg2">
                  <a:lumMod val="50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42" name="Text Box 84"/>
          <p:cNvSpPr txBox="1">
            <a:spLocks noChangeArrowheads="1"/>
          </p:cNvSpPr>
          <p:nvPr/>
        </p:nvSpPr>
        <p:spPr bwMode="auto">
          <a:xfrm>
            <a:off x="3707904" y="5828754"/>
            <a:ext cx="5184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e-IL" altLang="he-IL" sz="1600" b="1" kern="0" dirty="0" smtClean="0">
                <a:solidFill>
                  <a:srgbClr val="981702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תומאס </a:t>
            </a:r>
            <a:r>
              <a:rPr lang="he-IL" altLang="he-IL" sz="1600" b="1" kern="0" dirty="0" err="1" smtClean="0">
                <a:solidFill>
                  <a:srgbClr val="981702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קון</a:t>
            </a:r>
            <a:r>
              <a:rPr lang="he-IL" altLang="he-IL" sz="1600" b="1" kern="0" dirty="0" smtClean="0">
                <a:solidFill>
                  <a:srgbClr val="981702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, 1962, המבנה של מהפכות מדעיות</a:t>
            </a:r>
            <a:endParaRPr kumimoji="0" lang="en-US" altLang="he-IL" sz="1600" b="1" i="0" u="none" strike="noStrike" kern="0" cap="none" spc="0" normalizeH="0" baseline="0" noProof="0" dirty="0" smtClean="0">
              <a:ln>
                <a:noFill/>
              </a:ln>
              <a:solidFill>
                <a:srgbClr val="981702"/>
              </a:solidFill>
              <a:effectLst/>
              <a:uLnTx/>
              <a:uFillTx/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04587" y="3685491"/>
            <a:ext cx="1854105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he-IL" b="1" dirty="0" smtClean="0">
                <a:solidFill>
                  <a:srgbClr val="0070C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פרה-פרדיגמה</a:t>
            </a:r>
            <a:endParaRPr lang="he-IL" b="1" dirty="0">
              <a:solidFill>
                <a:srgbClr val="0070C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5" name="קשת 4"/>
          <p:cNvSpPr/>
          <p:nvPr/>
        </p:nvSpPr>
        <p:spPr>
          <a:xfrm rot="20435007" flipV="1">
            <a:off x="-1795410" y="-877931"/>
            <a:ext cx="4896544" cy="5354613"/>
          </a:xfrm>
          <a:prstGeom prst="arc">
            <a:avLst>
              <a:gd name="adj1" fmla="val 15368074"/>
              <a:gd name="adj2" fmla="val 19701752"/>
            </a:avLst>
          </a:prstGeom>
          <a:ln w="50800">
            <a:solidFill>
              <a:schemeClr val="bg2">
                <a:lumMod val="50000"/>
              </a:schemeClr>
            </a:solidFill>
            <a:prstDash val="dash"/>
            <a:headEnd w="lg" len="lg"/>
            <a:tailEnd type="stealth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53" name="קבוצה 52"/>
          <p:cNvGrpSpPr/>
          <p:nvPr/>
        </p:nvGrpSpPr>
        <p:grpSpPr>
          <a:xfrm>
            <a:off x="1905930" y="2850079"/>
            <a:ext cx="5276799" cy="3437875"/>
            <a:chOff x="1905930" y="3066103"/>
            <a:chExt cx="5276799" cy="3437875"/>
          </a:xfrm>
        </p:grpSpPr>
        <p:sp>
          <p:nvSpPr>
            <p:cNvPr id="51" name="קשת 50"/>
            <p:cNvSpPr/>
            <p:nvPr/>
          </p:nvSpPr>
          <p:spPr>
            <a:xfrm rot="12588023" flipV="1">
              <a:off x="1905930" y="3162333"/>
              <a:ext cx="3872959" cy="3341645"/>
            </a:xfrm>
            <a:prstGeom prst="arc">
              <a:avLst>
                <a:gd name="adj1" fmla="val 13762731"/>
                <a:gd name="adj2" fmla="val 19701752"/>
              </a:avLst>
            </a:prstGeom>
            <a:ln w="50800">
              <a:solidFill>
                <a:schemeClr val="bg2">
                  <a:lumMod val="50000"/>
                </a:schemeClr>
              </a:solidFill>
              <a:prstDash val="solid"/>
              <a:headEnd w="lg" len="lg"/>
              <a:tailEnd type="none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52" name="קשת 51"/>
            <p:cNvSpPr/>
            <p:nvPr/>
          </p:nvSpPr>
          <p:spPr>
            <a:xfrm rot="11917948">
              <a:off x="5541322" y="3066103"/>
              <a:ext cx="1641407" cy="1670824"/>
            </a:xfrm>
            <a:custGeom>
              <a:avLst/>
              <a:gdLst>
                <a:gd name="connsiteX0" fmla="*/ 628774 w 2828865"/>
                <a:gd name="connsiteY0" fmla="*/ 281460 h 3341645"/>
                <a:gd name="connsiteX1" fmla="*/ 2270181 w 2828865"/>
                <a:gd name="connsiteY1" fmla="*/ 340486 h 3341645"/>
                <a:gd name="connsiteX2" fmla="*/ 1414433 w 2828865"/>
                <a:gd name="connsiteY2" fmla="*/ 1670823 h 3341645"/>
                <a:gd name="connsiteX3" fmla="*/ 628774 w 2828865"/>
                <a:gd name="connsiteY3" fmla="*/ 281460 h 3341645"/>
                <a:gd name="connsiteX0" fmla="*/ 628774 w 2828865"/>
                <a:gd name="connsiteY0" fmla="*/ 281460 h 3341645"/>
                <a:gd name="connsiteX1" fmla="*/ 2270181 w 2828865"/>
                <a:gd name="connsiteY1" fmla="*/ 340486 h 3341645"/>
                <a:gd name="connsiteX0" fmla="*/ 0 w 1641407"/>
                <a:gd name="connsiteY0" fmla="*/ 281461 h 1670824"/>
                <a:gd name="connsiteX1" fmla="*/ 1641407 w 1641407"/>
                <a:gd name="connsiteY1" fmla="*/ 340487 h 1670824"/>
                <a:gd name="connsiteX2" fmla="*/ 785659 w 1641407"/>
                <a:gd name="connsiteY2" fmla="*/ 1670824 h 1670824"/>
                <a:gd name="connsiteX3" fmla="*/ 0 w 1641407"/>
                <a:gd name="connsiteY3" fmla="*/ 281461 h 1670824"/>
                <a:gd name="connsiteX0" fmla="*/ 0 w 1641407"/>
                <a:gd name="connsiteY0" fmla="*/ 281461 h 1670824"/>
                <a:gd name="connsiteX1" fmla="*/ 1635398 w 1641407"/>
                <a:gd name="connsiteY1" fmla="*/ 345026 h 1670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41407" h="1670824" stroke="0" extrusionOk="0">
                  <a:moveTo>
                    <a:pt x="0" y="281461"/>
                  </a:moveTo>
                  <a:cubicBezTo>
                    <a:pt x="501779" y="-114477"/>
                    <a:pt x="1160946" y="-90773"/>
                    <a:pt x="1641407" y="340487"/>
                  </a:cubicBezTo>
                  <a:lnTo>
                    <a:pt x="785659" y="1670824"/>
                  </a:lnTo>
                  <a:lnTo>
                    <a:pt x="0" y="281461"/>
                  </a:lnTo>
                  <a:close/>
                </a:path>
                <a:path w="1641407" h="1670824" fill="none">
                  <a:moveTo>
                    <a:pt x="0" y="281461"/>
                  </a:moveTo>
                  <a:cubicBezTo>
                    <a:pt x="501779" y="-114477"/>
                    <a:pt x="1154937" y="-86234"/>
                    <a:pt x="1635398" y="345026"/>
                  </a:cubicBezTo>
                </a:path>
              </a:pathLst>
            </a:custGeom>
            <a:ln w="50800">
              <a:solidFill>
                <a:schemeClr val="bg2">
                  <a:lumMod val="50000"/>
                </a:schemeClr>
              </a:solidFill>
              <a:prstDash val="solid"/>
              <a:headEnd type="stealth" w="lg" len="lg"/>
              <a:tailEnd type="none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  <p:sp>
        <p:nvSpPr>
          <p:cNvPr id="54" name="קשת 53"/>
          <p:cNvSpPr/>
          <p:nvPr/>
        </p:nvSpPr>
        <p:spPr>
          <a:xfrm rot="19534621" flipV="1">
            <a:off x="2653548" y="1041422"/>
            <a:ext cx="3177947" cy="3368439"/>
          </a:xfrm>
          <a:prstGeom prst="arc">
            <a:avLst>
              <a:gd name="adj1" fmla="val 13343046"/>
              <a:gd name="adj2" fmla="val 17476126"/>
            </a:avLst>
          </a:prstGeom>
          <a:noFill/>
          <a:ln w="50800">
            <a:solidFill>
              <a:schemeClr val="bg2">
                <a:lumMod val="50000"/>
              </a:schemeClr>
            </a:solidFill>
            <a:prstDash val="dash"/>
            <a:headEnd w="lg" len="lg"/>
            <a:tailEnd type="non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55" name="קשת 54"/>
          <p:cNvSpPr/>
          <p:nvPr/>
        </p:nvSpPr>
        <p:spPr>
          <a:xfrm rot="9569757" flipV="1">
            <a:off x="5652929" y="2822768"/>
            <a:ext cx="2468136" cy="1685469"/>
          </a:xfrm>
          <a:custGeom>
            <a:avLst/>
            <a:gdLst>
              <a:gd name="connsiteX0" fmla="*/ 784504 w 3872959"/>
              <a:gd name="connsiteY0" fmla="*/ 327793 h 3341645"/>
              <a:gd name="connsiteX1" fmla="*/ 3211780 w 3872959"/>
              <a:gd name="connsiteY1" fmla="*/ 413491 h 3341645"/>
              <a:gd name="connsiteX2" fmla="*/ 1936480 w 3872959"/>
              <a:gd name="connsiteY2" fmla="*/ 1670823 h 3341645"/>
              <a:gd name="connsiteX3" fmla="*/ 784504 w 3872959"/>
              <a:gd name="connsiteY3" fmla="*/ 327793 h 3341645"/>
              <a:gd name="connsiteX0" fmla="*/ 784504 w 3872959"/>
              <a:gd name="connsiteY0" fmla="*/ 327793 h 3341645"/>
              <a:gd name="connsiteX1" fmla="*/ 3211780 w 3872959"/>
              <a:gd name="connsiteY1" fmla="*/ 413491 h 3341645"/>
              <a:gd name="connsiteX0" fmla="*/ 0 w 2468136"/>
              <a:gd name="connsiteY0" fmla="*/ 327797 h 1670827"/>
              <a:gd name="connsiteX1" fmla="*/ 2427276 w 2468136"/>
              <a:gd name="connsiteY1" fmla="*/ 413495 h 1670827"/>
              <a:gd name="connsiteX2" fmla="*/ 1151976 w 2468136"/>
              <a:gd name="connsiteY2" fmla="*/ 1670827 h 1670827"/>
              <a:gd name="connsiteX3" fmla="*/ 0 w 2468136"/>
              <a:gd name="connsiteY3" fmla="*/ 327797 h 1670827"/>
              <a:gd name="connsiteX0" fmla="*/ 0 w 2468136"/>
              <a:gd name="connsiteY0" fmla="*/ 327797 h 1670827"/>
              <a:gd name="connsiteX1" fmla="*/ 2468136 w 2468136"/>
              <a:gd name="connsiteY1" fmla="*/ 432112 h 1670827"/>
              <a:gd name="connsiteX0" fmla="*/ 0 w 2468136"/>
              <a:gd name="connsiteY0" fmla="*/ 327797 h 1670827"/>
              <a:gd name="connsiteX1" fmla="*/ 2427276 w 2468136"/>
              <a:gd name="connsiteY1" fmla="*/ 413495 h 1670827"/>
              <a:gd name="connsiteX2" fmla="*/ 1151976 w 2468136"/>
              <a:gd name="connsiteY2" fmla="*/ 1670827 h 1670827"/>
              <a:gd name="connsiteX3" fmla="*/ 0 w 2468136"/>
              <a:gd name="connsiteY3" fmla="*/ 327797 h 1670827"/>
              <a:gd name="connsiteX0" fmla="*/ 1500 w 2468136"/>
              <a:gd name="connsiteY0" fmla="*/ 313678 h 1670827"/>
              <a:gd name="connsiteX1" fmla="*/ 2468136 w 2468136"/>
              <a:gd name="connsiteY1" fmla="*/ 432112 h 1670827"/>
              <a:gd name="connsiteX0" fmla="*/ 22291 w 2490427"/>
              <a:gd name="connsiteY0" fmla="*/ 327797 h 1670827"/>
              <a:gd name="connsiteX1" fmla="*/ 2449567 w 2490427"/>
              <a:gd name="connsiteY1" fmla="*/ 413495 h 1670827"/>
              <a:gd name="connsiteX2" fmla="*/ 1174267 w 2490427"/>
              <a:gd name="connsiteY2" fmla="*/ 1670827 h 1670827"/>
              <a:gd name="connsiteX3" fmla="*/ 22291 w 2490427"/>
              <a:gd name="connsiteY3" fmla="*/ 327797 h 1670827"/>
              <a:gd name="connsiteX0" fmla="*/ 0 w 2490427"/>
              <a:gd name="connsiteY0" fmla="*/ 322575 h 1670827"/>
              <a:gd name="connsiteX1" fmla="*/ 2490427 w 2490427"/>
              <a:gd name="connsiteY1" fmla="*/ 432112 h 1670827"/>
              <a:gd name="connsiteX0" fmla="*/ 22291 w 2490427"/>
              <a:gd name="connsiteY0" fmla="*/ 334739 h 1677769"/>
              <a:gd name="connsiteX1" fmla="*/ 2449567 w 2490427"/>
              <a:gd name="connsiteY1" fmla="*/ 420437 h 1677769"/>
              <a:gd name="connsiteX2" fmla="*/ 1174267 w 2490427"/>
              <a:gd name="connsiteY2" fmla="*/ 1677769 h 1677769"/>
              <a:gd name="connsiteX3" fmla="*/ 22291 w 2490427"/>
              <a:gd name="connsiteY3" fmla="*/ 334739 h 1677769"/>
              <a:gd name="connsiteX0" fmla="*/ 0 w 2490427"/>
              <a:gd name="connsiteY0" fmla="*/ 329517 h 1677769"/>
              <a:gd name="connsiteX1" fmla="*/ 2490427 w 2490427"/>
              <a:gd name="connsiteY1" fmla="*/ 439054 h 1677769"/>
              <a:gd name="connsiteX0" fmla="*/ 0 w 2468136"/>
              <a:gd name="connsiteY0" fmla="*/ 327798 h 1670828"/>
              <a:gd name="connsiteX1" fmla="*/ 2427276 w 2468136"/>
              <a:gd name="connsiteY1" fmla="*/ 413496 h 1670828"/>
              <a:gd name="connsiteX2" fmla="*/ 1151976 w 2468136"/>
              <a:gd name="connsiteY2" fmla="*/ 1670828 h 1670828"/>
              <a:gd name="connsiteX3" fmla="*/ 0 w 2468136"/>
              <a:gd name="connsiteY3" fmla="*/ 327798 h 1670828"/>
              <a:gd name="connsiteX0" fmla="*/ 170050 w 2468136"/>
              <a:gd name="connsiteY0" fmla="*/ 1308249 h 1670828"/>
              <a:gd name="connsiteX1" fmla="*/ 2468136 w 2468136"/>
              <a:gd name="connsiteY1" fmla="*/ 432113 h 1670828"/>
              <a:gd name="connsiteX0" fmla="*/ 0 w 2468136"/>
              <a:gd name="connsiteY0" fmla="*/ 327798 h 1670828"/>
              <a:gd name="connsiteX1" fmla="*/ 2427276 w 2468136"/>
              <a:gd name="connsiteY1" fmla="*/ 413496 h 1670828"/>
              <a:gd name="connsiteX2" fmla="*/ 1151976 w 2468136"/>
              <a:gd name="connsiteY2" fmla="*/ 1670828 h 1670828"/>
              <a:gd name="connsiteX3" fmla="*/ 0 w 2468136"/>
              <a:gd name="connsiteY3" fmla="*/ 327798 h 1670828"/>
              <a:gd name="connsiteX0" fmla="*/ 170050 w 2468136"/>
              <a:gd name="connsiteY0" fmla="*/ 1308249 h 1670828"/>
              <a:gd name="connsiteX1" fmla="*/ 2468136 w 2468136"/>
              <a:gd name="connsiteY1" fmla="*/ 432113 h 1670828"/>
              <a:gd name="connsiteX0" fmla="*/ 0 w 2468136"/>
              <a:gd name="connsiteY0" fmla="*/ 501377 h 1844407"/>
              <a:gd name="connsiteX1" fmla="*/ 2427276 w 2468136"/>
              <a:gd name="connsiteY1" fmla="*/ 587075 h 1844407"/>
              <a:gd name="connsiteX2" fmla="*/ 1151976 w 2468136"/>
              <a:gd name="connsiteY2" fmla="*/ 1844407 h 1844407"/>
              <a:gd name="connsiteX3" fmla="*/ 0 w 2468136"/>
              <a:gd name="connsiteY3" fmla="*/ 501377 h 1844407"/>
              <a:gd name="connsiteX0" fmla="*/ 355450 w 2468136"/>
              <a:gd name="connsiteY0" fmla="*/ 1107417 h 1844407"/>
              <a:gd name="connsiteX1" fmla="*/ 2468136 w 2468136"/>
              <a:gd name="connsiteY1" fmla="*/ 605692 h 1844407"/>
              <a:gd name="connsiteX0" fmla="*/ 0 w 2468136"/>
              <a:gd name="connsiteY0" fmla="*/ 362158 h 1705188"/>
              <a:gd name="connsiteX1" fmla="*/ 2427276 w 2468136"/>
              <a:gd name="connsiteY1" fmla="*/ 447856 h 1705188"/>
              <a:gd name="connsiteX2" fmla="*/ 1151976 w 2468136"/>
              <a:gd name="connsiteY2" fmla="*/ 1705188 h 1705188"/>
              <a:gd name="connsiteX3" fmla="*/ 0 w 2468136"/>
              <a:gd name="connsiteY3" fmla="*/ 362158 h 1705188"/>
              <a:gd name="connsiteX0" fmla="*/ 355450 w 2468136"/>
              <a:gd name="connsiteY0" fmla="*/ 968198 h 1705188"/>
              <a:gd name="connsiteX1" fmla="*/ 2468136 w 2468136"/>
              <a:gd name="connsiteY1" fmla="*/ 466473 h 1705188"/>
              <a:gd name="connsiteX0" fmla="*/ 0 w 2468136"/>
              <a:gd name="connsiteY0" fmla="*/ 327798 h 1670828"/>
              <a:gd name="connsiteX1" fmla="*/ 2427276 w 2468136"/>
              <a:gd name="connsiteY1" fmla="*/ 413496 h 1670828"/>
              <a:gd name="connsiteX2" fmla="*/ 1151976 w 2468136"/>
              <a:gd name="connsiteY2" fmla="*/ 1670828 h 1670828"/>
              <a:gd name="connsiteX3" fmla="*/ 0 w 2468136"/>
              <a:gd name="connsiteY3" fmla="*/ 327798 h 1670828"/>
              <a:gd name="connsiteX0" fmla="*/ 282480 w 2468136"/>
              <a:gd name="connsiteY0" fmla="*/ 1083158 h 1670828"/>
              <a:gd name="connsiteX1" fmla="*/ 2468136 w 2468136"/>
              <a:gd name="connsiteY1" fmla="*/ 432113 h 1670828"/>
              <a:gd name="connsiteX0" fmla="*/ 0 w 2468136"/>
              <a:gd name="connsiteY0" fmla="*/ 355542 h 1698572"/>
              <a:gd name="connsiteX1" fmla="*/ 2427276 w 2468136"/>
              <a:gd name="connsiteY1" fmla="*/ 441240 h 1698572"/>
              <a:gd name="connsiteX2" fmla="*/ 1151976 w 2468136"/>
              <a:gd name="connsiteY2" fmla="*/ 1698572 h 1698572"/>
              <a:gd name="connsiteX3" fmla="*/ 0 w 2468136"/>
              <a:gd name="connsiteY3" fmla="*/ 355542 h 1698572"/>
              <a:gd name="connsiteX0" fmla="*/ 245442 w 2468136"/>
              <a:gd name="connsiteY0" fmla="*/ 975604 h 1698572"/>
              <a:gd name="connsiteX1" fmla="*/ 2468136 w 2468136"/>
              <a:gd name="connsiteY1" fmla="*/ 459857 h 1698572"/>
              <a:gd name="connsiteX0" fmla="*/ 0 w 2468136"/>
              <a:gd name="connsiteY0" fmla="*/ 342439 h 1685469"/>
              <a:gd name="connsiteX1" fmla="*/ 2427276 w 2468136"/>
              <a:gd name="connsiteY1" fmla="*/ 428137 h 1685469"/>
              <a:gd name="connsiteX2" fmla="*/ 1151976 w 2468136"/>
              <a:gd name="connsiteY2" fmla="*/ 1685469 h 1685469"/>
              <a:gd name="connsiteX3" fmla="*/ 0 w 2468136"/>
              <a:gd name="connsiteY3" fmla="*/ 342439 h 1685469"/>
              <a:gd name="connsiteX0" fmla="*/ 296698 w 2468136"/>
              <a:gd name="connsiteY0" fmla="*/ 990789 h 1685469"/>
              <a:gd name="connsiteX1" fmla="*/ 2468136 w 2468136"/>
              <a:gd name="connsiteY1" fmla="*/ 446754 h 168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68136" h="1685469" stroke="0" extrusionOk="0">
                <a:moveTo>
                  <a:pt x="0" y="342439"/>
                </a:moveTo>
                <a:cubicBezTo>
                  <a:pt x="731838" y="-124873"/>
                  <a:pt x="1742137" y="-89204"/>
                  <a:pt x="2427276" y="428137"/>
                </a:cubicBezTo>
                <a:lnTo>
                  <a:pt x="1151976" y="1685469"/>
                </a:lnTo>
                <a:lnTo>
                  <a:pt x="0" y="342439"/>
                </a:lnTo>
                <a:close/>
              </a:path>
              <a:path w="2468136" h="1685469" fill="none">
                <a:moveTo>
                  <a:pt x="296698" y="990789"/>
                </a:moveTo>
                <a:cubicBezTo>
                  <a:pt x="966946" y="-402621"/>
                  <a:pt x="1782997" y="-70587"/>
                  <a:pt x="2468136" y="446754"/>
                </a:cubicBezTo>
              </a:path>
            </a:pathLst>
          </a:custGeom>
          <a:ln w="50800">
            <a:solidFill>
              <a:schemeClr val="bg2">
                <a:lumMod val="50000"/>
              </a:schemeClr>
            </a:solidFill>
            <a:prstDash val="solid"/>
            <a:headEnd type="stealth" w="lg" len="lg"/>
            <a:tailEnd type="non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22" name="מציין מיקום של כותרת תחתונה 1"/>
          <p:cNvSpPr txBox="1">
            <a:spLocks/>
          </p:cNvSpPr>
          <p:nvPr/>
        </p:nvSpPr>
        <p:spPr>
          <a:xfrm>
            <a:off x="6841539" y="6512456"/>
            <a:ext cx="2335628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1000" b="1" dirty="0" smtClean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מרכז דדו לחשיבה צבאית בין-תחומית</a:t>
            </a:r>
            <a:endParaRPr lang="he-IL" sz="1000" b="1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1876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85818" y="178703"/>
            <a:ext cx="8001024" cy="1571612"/>
          </a:xfrm>
        </p:spPr>
        <p:txBody>
          <a:bodyPr/>
          <a:lstStyle/>
          <a:p>
            <a:r>
              <a:rPr lang="he-IL" dirty="0" smtClean="0"/>
              <a:t>אמנות אופרטיבית – תנועה בין תפישות</a:t>
            </a:r>
            <a:endParaRPr lang="he-IL" dirty="0"/>
          </a:p>
        </p:txBody>
      </p:sp>
      <p:grpSp>
        <p:nvGrpSpPr>
          <p:cNvPr id="24" name="קבוצה 23"/>
          <p:cNvGrpSpPr/>
          <p:nvPr/>
        </p:nvGrpSpPr>
        <p:grpSpPr>
          <a:xfrm>
            <a:off x="1951821" y="2126323"/>
            <a:ext cx="5460990" cy="582597"/>
            <a:chOff x="2316502" y="1399962"/>
            <a:chExt cx="5460990" cy="582597"/>
          </a:xfrm>
        </p:grpSpPr>
        <p:cxnSp>
          <p:nvCxnSpPr>
            <p:cNvPr id="25" name="מחבר חץ ישר 24"/>
            <p:cNvCxnSpPr/>
            <p:nvPr/>
          </p:nvCxnSpPr>
          <p:spPr>
            <a:xfrm>
              <a:off x="2316502" y="1399962"/>
              <a:ext cx="5460990" cy="0"/>
            </a:xfrm>
            <a:prstGeom prst="straightConnector1">
              <a:avLst/>
            </a:prstGeom>
            <a:ln w="28575">
              <a:solidFill>
                <a:schemeClr val="tx2">
                  <a:lumMod val="65000"/>
                  <a:lumOff val="3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3568529" y="1582449"/>
              <a:ext cx="2706492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000" b="1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תנועה - השינוי הקבוע</a:t>
              </a:r>
              <a:endParaRPr lang="he-IL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  <p:grpSp>
        <p:nvGrpSpPr>
          <p:cNvPr id="28" name="קבוצה 27"/>
          <p:cNvGrpSpPr/>
          <p:nvPr/>
        </p:nvGrpSpPr>
        <p:grpSpPr>
          <a:xfrm>
            <a:off x="1965311" y="3841842"/>
            <a:ext cx="5460990" cy="582597"/>
            <a:chOff x="1737953" y="5510699"/>
            <a:chExt cx="5460990" cy="582597"/>
          </a:xfrm>
          <a:solidFill>
            <a:schemeClr val="tx1">
              <a:lumMod val="75000"/>
              <a:lumOff val="25000"/>
            </a:schemeClr>
          </a:solidFill>
        </p:grpSpPr>
        <p:cxnSp>
          <p:nvCxnSpPr>
            <p:cNvPr id="29" name="מחבר חץ ישר 28"/>
            <p:cNvCxnSpPr/>
            <p:nvPr/>
          </p:nvCxnSpPr>
          <p:spPr>
            <a:xfrm flipH="1">
              <a:off x="1737953" y="6093296"/>
              <a:ext cx="5460990" cy="0"/>
            </a:xfrm>
            <a:prstGeom prst="straightConnector1">
              <a:avLst/>
            </a:prstGeom>
            <a:grpFill/>
            <a:ln w="28575"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2976490" y="5510699"/>
              <a:ext cx="245418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/>
            <a:p>
              <a:r>
                <a:rPr lang="he-IL" sz="2000" b="1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דעיכת הרלוונטיות</a:t>
              </a:r>
              <a:endParaRPr lang="he-IL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  <p:sp>
        <p:nvSpPr>
          <p:cNvPr id="9" name="מציין מיקום של כותרת תחתונה 8"/>
          <p:cNvSpPr>
            <a:spLocks noGrp="1"/>
          </p:cNvSpPr>
          <p:nvPr>
            <p:ph type="ftr" sz="quarter" idx="12"/>
          </p:nvPr>
        </p:nvSpPr>
        <p:spPr>
          <a:xfrm>
            <a:off x="6146801" y="6616542"/>
            <a:ext cx="2895600" cy="365125"/>
          </a:xfrm>
        </p:spPr>
        <p:txBody>
          <a:bodyPr/>
          <a:lstStyle/>
          <a:p>
            <a:r>
              <a:rPr lang="he-IL" dirty="0" smtClean="0">
                <a:solidFill>
                  <a:srgbClr val="3F3F3F"/>
                </a:solidFill>
              </a:rPr>
              <a:t>מרכז דדו לחשיבה צבאית בין-תחומית</a:t>
            </a:r>
            <a:endParaRPr lang="he-IL" dirty="0">
              <a:solidFill>
                <a:srgbClr val="3F3F3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48127" y="3068960"/>
            <a:ext cx="141595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 smtClean="0">
                <a:solidFill>
                  <a:srgbClr val="981702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הפרדוקס</a:t>
            </a:r>
            <a:endParaRPr lang="he-IL" sz="2000" b="1" dirty="0">
              <a:solidFill>
                <a:srgbClr val="981702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7706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85818" y="178703"/>
            <a:ext cx="8001024" cy="1571612"/>
          </a:xfrm>
        </p:spPr>
        <p:txBody>
          <a:bodyPr/>
          <a:lstStyle/>
          <a:p>
            <a:r>
              <a:rPr lang="he-IL" dirty="0" smtClean="0"/>
              <a:t>תפישת הלמידה – תנועה בין מערכות</a:t>
            </a:r>
            <a:endParaRPr lang="he-IL" dirty="0"/>
          </a:p>
        </p:txBody>
      </p:sp>
      <p:grpSp>
        <p:nvGrpSpPr>
          <p:cNvPr id="32" name="קבוצה 31"/>
          <p:cNvGrpSpPr/>
          <p:nvPr/>
        </p:nvGrpSpPr>
        <p:grpSpPr>
          <a:xfrm>
            <a:off x="1331913" y="2708920"/>
            <a:ext cx="6696075" cy="3357586"/>
            <a:chOff x="1331913" y="1988098"/>
            <a:chExt cx="6696075" cy="3889174"/>
          </a:xfrm>
        </p:grpSpPr>
        <p:sp>
          <p:nvSpPr>
            <p:cNvPr id="4" name="Rectangle 10"/>
            <p:cNvSpPr>
              <a:spLocks noChangeArrowheads="1"/>
            </p:cNvSpPr>
            <p:nvPr/>
          </p:nvSpPr>
          <p:spPr bwMode="auto">
            <a:xfrm>
              <a:off x="1331913" y="4150072"/>
              <a:ext cx="2447925" cy="1727200"/>
            </a:xfrm>
            <a:prstGeom prst="rect">
              <a:avLst/>
            </a:prstGeom>
            <a:noFill/>
            <a:ln w="2857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he-IL" altLang="he-IL" sz="1800" kern="0" smtClean="0">
                <a:solidFill>
                  <a:srgbClr val="FFFFFF"/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5" name="Rectangle 11"/>
            <p:cNvSpPr>
              <a:spLocks noChangeArrowheads="1"/>
            </p:cNvSpPr>
            <p:nvPr/>
          </p:nvSpPr>
          <p:spPr bwMode="auto">
            <a:xfrm>
              <a:off x="5580063" y="2781647"/>
              <a:ext cx="2447925" cy="1727200"/>
            </a:xfrm>
            <a:prstGeom prst="rect">
              <a:avLst/>
            </a:prstGeom>
            <a:noFill/>
            <a:ln w="28575">
              <a:solidFill>
                <a:schemeClr val="bg2">
                  <a:lumMod val="50000"/>
                </a:schemeClr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he-IL" altLang="he-IL" sz="1800" kern="0" smtClean="0">
                <a:solidFill>
                  <a:srgbClr val="FFFFFF"/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grpSp>
          <p:nvGrpSpPr>
            <p:cNvPr id="3" name="Group 23"/>
            <p:cNvGrpSpPr>
              <a:grpSpLocks/>
            </p:cNvGrpSpPr>
            <p:nvPr/>
          </p:nvGrpSpPr>
          <p:grpSpPr bwMode="auto">
            <a:xfrm>
              <a:off x="3995738" y="4077049"/>
              <a:ext cx="1296988" cy="803276"/>
              <a:chOff x="2517" y="2160"/>
              <a:chExt cx="817" cy="506"/>
            </a:xfrm>
          </p:grpSpPr>
          <p:sp>
            <p:nvSpPr>
              <p:cNvPr id="17" name="AutoShape 16"/>
              <p:cNvSpPr>
                <a:spLocks noChangeArrowheads="1"/>
              </p:cNvSpPr>
              <p:nvPr/>
            </p:nvSpPr>
            <p:spPr bwMode="auto">
              <a:xfrm>
                <a:off x="3243" y="2160"/>
                <a:ext cx="91" cy="91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solidFill>
                <a:schemeClr val="bg2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lang="he-IL" altLang="he-IL" sz="1800" kern="0" smtClean="0">
                  <a:solidFill>
                    <a:srgbClr val="FFFFFF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</p:txBody>
          </p:sp>
          <p:sp>
            <p:nvSpPr>
              <p:cNvPr id="18" name="AutoShape 17"/>
              <p:cNvSpPr>
                <a:spLocks noChangeArrowheads="1"/>
              </p:cNvSpPr>
              <p:nvPr/>
            </p:nvSpPr>
            <p:spPr bwMode="auto">
              <a:xfrm flipH="1">
                <a:off x="2517" y="2568"/>
                <a:ext cx="90" cy="98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solidFill>
                <a:schemeClr val="bg2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lang="he-IL" altLang="he-IL" sz="1800" kern="0" smtClean="0">
                  <a:solidFill>
                    <a:srgbClr val="FFFFFF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</p:txBody>
          </p:sp>
          <p:cxnSp>
            <p:nvCxnSpPr>
              <p:cNvPr id="19" name="AutoShape 22"/>
              <p:cNvCxnSpPr>
                <a:cxnSpLocks noChangeShapeType="1"/>
              </p:cNvCxnSpPr>
              <p:nvPr/>
            </p:nvCxnSpPr>
            <p:spPr bwMode="auto">
              <a:xfrm flipV="1">
                <a:off x="2608" y="2205"/>
                <a:ext cx="634" cy="408"/>
              </a:xfrm>
              <a:prstGeom prst="curvedConnector3">
                <a:avLst>
                  <a:gd name="adj1" fmla="val 49843"/>
                </a:avLst>
              </a:prstGeom>
              <a:noFill/>
              <a:ln w="76200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7" name="Text Box 24"/>
            <p:cNvSpPr txBox="1">
              <a:spLocks noChangeArrowheads="1"/>
            </p:cNvSpPr>
            <p:nvPr/>
          </p:nvSpPr>
          <p:spPr bwMode="auto">
            <a:xfrm>
              <a:off x="1619251" y="3934172"/>
              <a:ext cx="1727200" cy="42780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he-IL" altLang="he-IL" sz="1800" b="1" kern="0" smtClean="0">
                  <a:solidFill>
                    <a:srgbClr val="000099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היגיון אסטרטגי</a:t>
              </a:r>
              <a:endParaRPr lang="en-US" altLang="he-IL" sz="1800" b="1" kern="0" smtClean="0">
                <a:solidFill>
                  <a:srgbClr val="000099"/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8" name="Text Box 25"/>
            <p:cNvSpPr txBox="1">
              <a:spLocks noChangeArrowheads="1"/>
            </p:cNvSpPr>
            <p:nvPr/>
          </p:nvSpPr>
          <p:spPr bwMode="auto">
            <a:xfrm>
              <a:off x="5867401" y="2565747"/>
              <a:ext cx="1727200" cy="42780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he-IL" altLang="he-IL" sz="1800" b="1" kern="0" dirty="0" smtClean="0">
                  <a:solidFill>
                    <a:srgbClr val="000099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היגיון אסטרטגי</a:t>
              </a:r>
              <a:endParaRPr lang="en-US" altLang="he-IL" sz="1800" b="1" kern="0" dirty="0" smtClean="0">
                <a:solidFill>
                  <a:srgbClr val="000099"/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grpSp>
          <p:nvGrpSpPr>
            <p:cNvPr id="6" name="Group 28"/>
            <p:cNvGrpSpPr>
              <a:grpSpLocks/>
            </p:cNvGrpSpPr>
            <p:nvPr/>
          </p:nvGrpSpPr>
          <p:grpSpPr bwMode="auto">
            <a:xfrm>
              <a:off x="1476376" y="4653309"/>
              <a:ext cx="2160588" cy="863600"/>
              <a:chOff x="930" y="2432"/>
              <a:chExt cx="1361" cy="544"/>
            </a:xfrm>
          </p:grpSpPr>
          <p:sp>
            <p:nvSpPr>
              <p:cNvPr id="15" name="AutoShape 26"/>
              <p:cNvSpPr>
                <a:spLocks noChangeArrowheads="1"/>
              </p:cNvSpPr>
              <p:nvPr/>
            </p:nvSpPr>
            <p:spPr bwMode="auto">
              <a:xfrm>
                <a:off x="930" y="2432"/>
                <a:ext cx="1361" cy="544"/>
              </a:xfrm>
              <a:prstGeom prst="diamond">
                <a:avLst/>
              </a:prstGeom>
              <a:noFill/>
              <a:ln w="28575">
                <a:solidFill>
                  <a:schemeClr val="bg2">
                    <a:lumMod val="50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lang="he-IL" altLang="he-IL" sz="1800" kern="0" smtClean="0">
                  <a:solidFill>
                    <a:srgbClr val="FFFFFF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</p:txBody>
          </p:sp>
          <p:sp>
            <p:nvSpPr>
              <p:cNvPr id="16" name="Text Box 27"/>
              <p:cNvSpPr txBox="1">
                <a:spLocks noChangeArrowheads="1"/>
              </p:cNvSpPr>
              <p:nvPr/>
            </p:nvSpPr>
            <p:spPr bwMode="auto">
              <a:xfrm>
                <a:off x="1111" y="2482"/>
                <a:ext cx="952" cy="4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  <a:defRPr/>
                </a:pPr>
                <a:r>
                  <a:rPr lang="he-IL" altLang="he-IL" sz="1600" b="1" kern="0" smtClean="0">
                    <a:solidFill>
                      <a:srgbClr val="000099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צורה אופרטיבית</a:t>
                </a:r>
                <a:endParaRPr lang="en-US" altLang="he-IL" sz="1600" b="1" kern="0" smtClean="0">
                  <a:solidFill>
                    <a:srgbClr val="000099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</p:txBody>
          </p:sp>
        </p:grpSp>
        <p:sp>
          <p:nvSpPr>
            <p:cNvPr id="10" name="AutoShape 30"/>
            <p:cNvSpPr>
              <a:spLocks noChangeArrowheads="1"/>
            </p:cNvSpPr>
            <p:nvPr/>
          </p:nvSpPr>
          <p:spPr bwMode="auto">
            <a:xfrm>
              <a:off x="5795963" y="3213447"/>
              <a:ext cx="2160588" cy="863600"/>
            </a:xfrm>
            <a:prstGeom prst="diamond">
              <a:avLst/>
            </a:prstGeom>
            <a:noFill/>
            <a:ln w="28575">
              <a:solidFill>
                <a:schemeClr val="bg2">
                  <a:lumMod val="50000"/>
                </a:schemeClr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he-IL" altLang="he-IL" sz="1800" kern="0" smtClean="0">
                <a:solidFill>
                  <a:srgbClr val="FFFFFF"/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11" name="Text Box 31"/>
            <p:cNvSpPr txBox="1">
              <a:spLocks noChangeArrowheads="1"/>
            </p:cNvSpPr>
            <p:nvPr/>
          </p:nvSpPr>
          <p:spPr bwMode="auto">
            <a:xfrm>
              <a:off x="6083301" y="3292822"/>
              <a:ext cx="1511300" cy="6773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he-IL" altLang="he-IL" sz="1600" b="1" kern="0" dirty="0" smtClean="0">
                  <a:solidFill>
                    <a:srgbClr val="000099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צורה אופרטיבית</a:t>
              </a:r>
              <a:endParaRPr lang="en-US" altLang="he-IL" sz="1600" b="1" kern="0" dirty="0" smtClean="0">
                <a:solidFill>
                  <a:srgbClr val="000099"/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12" name="Text Box 32"/>
            <p:cNvSpPr txBox="1">
              <a:spLocks noChangeArrowheads="1"/>
            </p:cNvSpPr>
            <p:nvPr/>
          </p:nvSpPr>
          <p:spPr bwMode="auto">
            <a:xfrm>
              <a:off x="4067176" y="4292947"/>
              <a:ext cx="1223963" cy="427806"/>
            </a:xfrm>
            <a:prstGeom prst="rect">
              <a:avLst/>
            </a:prstGeom>
            <a:solidFill>
              <a:srgbClr val="686B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he-IL" altLang="he-IL" sz="1800" b="1" kern="0" smtClean="0">
                  <a:solidFill>
                    <a:srgbClr val="FFFFFF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התערבות</a:t>
              </a:r>
              <a:endParaRPr lang="en-US" altLang="he-IL" sz="1800" b="1" kern="0" smtClean="0">
                <a:solidFill>
                  <a:srgbClr val="FFFFFF"/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13" name="Text Box 33"/>
            <p:cNvSpPr txBox="1">
              <a:spLocks noChangeArrowheads="1"/>
            </p:cNvSpPr>
            <p:nvPr/>
          </p:nvSpPr>
          <p:spPr bwMode="auto">
            <a:xfrm>
              <a:off x="1619251" y="3276601"/>
              <a:ext cx="1727200" cy="427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he-IL" altLang="he-IL" sz="1800" b="1" kern="0" dirty="0" smtClean="0">
                  <a:solidFill>
                    <a:srgbClr val="981702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תפישה קיימת</a:t>
              </a:r>
              <a:endParaRPr lang="en-US" altLang="he-IL" sz="1800" b="1" kern="0" dirty="0" smtClean="0">
                <a:solidFill>
                  <a:srgbClr val="981702"/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20" name="Text Box 33"/>
            <p:cNvSpPr txBox="1">
              <a:spLocks noChangeArrowheads="1"/>
            </p:cNvSpPr>
            <p:nvPr/>
          </p:nvSpPr>
          <p:spPr bwMode="auto">
            <a:xfrm>
              <a:off x="5580063" y="1988098"/>
              <a:ext cx="2087562" cy="427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he-IL" altLang="he-IL" sz="1800" b="1" kern="0" dirty="0" smtClean="0">
                  <a:solidFill>
                    <a:srgbClr val="981702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תפישה מתהווה</a:t>
              </a:r>
              <a:endParaRPr lang="en-US" altLang="he-IL" sz="1800" b="1" kern="0" dirty="0" smtClean="0">
                <a:solidFill>
                  <a:srgbClr val="981702"/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  <p:grpSp>
        <p:nvGrpSpPr>
          <p:cNvPr id="33" name="קבוצה 32"/>
          <p:cNvGrpSpPr/>
          <p:nvPr/>
        </p:nvGrpSpPr>
        <p:grpSpPr>
          <a:xfrm>
            <a:off x="1241204" y="1491624"/>
            <a:ext cx="6715172" cy="857256"/>
            <a:chOff x="1214414" y="1357298"/>
            <a:chExt cx="6715172" cy="857256"/>
          </a:xfrm>
        </p:grpSpPr>
        <p:grpSp>
          <p:nvGrpSpPr>
            <p:cNvPr id="35" name="קבוצה 34"/>
            <p:cNvGrpSpPr/>
            <p:nvPr/>
          </p:nvGrpSpPr>
          <p:grpSpPr>
            <a:xfrm>
              <a:off x="1214414" y="1357298"/>
              <a:ext cx="6715172" cy="857256"/>
              <a:chOff x="1214414" y="1357298"/>
              <a:chExt cx="6715172" cy="857256"/>
            </a:xfrm>
          </p:grpSpPr>
          <p:cxnSp>
            <p:nvCxnSpPr>
              <p:cNvPr id="40" name="מחבר חץ ישר 39"/>
              <p:cNvCxnSpPr/>
              <p:nvPr/>
            </p:nvCxnSpPr>
            <p:spPr>
              <a:xfrm flipV="1">
                <a:off x="1214414" y="1776084"/>
                <a:ext cx="6715172" cy="9842"/>
              </a:xfrm>
              <a:prstGeom prst="straightConnector1">
                <a:avLst/>
              </a:prstGeom>
              <a:ln w="28575">
                <a:solidFill>
                  <a:schemeClr val="tx2">
                    <a:lumMod val="65000"/>
                    <a:lumOff val="3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מחבר ישר 40"/>
              <p:cNvCxnSpPr/>
              <p:nvPr/>
            </p:nvCxnSpPr>
            <p:spPr>
              <a:xfrm rot="5400000">
                <a:off x="858018" y="1785132"/>
                <a:ext cx="857256" cy="1588"/>
              </a:xfrm>
              <a:prstGeom prst="line">
                <a:avLst/>
              </a:prstGeom>
              <a:ln w="38100">
                <a:solidFill>
                  <a:schemeClr val="tx2">
                    <a:lumMod val="65000"/>
                    <a:lumOff val="3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מחבר ישר 41"/>
              <p:cNvCxnSpPr/>
              <p:nvPr/>
            </p:nvCxnSpPr>
            <p:spPr>
              <a:xfrm rot="5400000">
                <a:off x="2376076" y="1785132"/>
                <a:ext cx="857256" cy="1588"/>
              </a:xfrm>
              <a:prstGeom prst="line">
                <a:avLst/>
              </a:prstGeom>
              <a:ln w="38100">
                <a:solidFill>
                  <a:schemeClr val="tx2">
                    <a:lumMod val="65000"/>
                    <a:lumOff val="3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מחבר ישר 42"/>
              <p:cNvCxnSpPr/>
              <p:nvPr/>
            </p:nvCxnSpPr>
            <p:spPr>
              <a:xfrm rot="5400000">
                <a:off x="3894133" y="1785132"/>
                <a:ext cx="857256" cy="1588"/>
              </a:xfrm>
              <a:prstGeom prst="line">
                <a:avLst/>
              </a:prstGeom>
              <a:ln w="38100">
                <a:solidFill>
                  <a:schemeClr val="tx2">
                    <a:lumMod val="65000"/>
                    <a:lumOff val="3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מחבר ישר 43"/>
              <p:cNvCxnSpPr/>
              <p:nvPr/>
            </p:nvCxnSpPr>
            <p:spPr>
              <a:xfrm rot="5400000">
                <a:off x="5412190" y="1785132"/>
                <a:ext cx="857256" cy="1588"/>
              </a:xfrm>
              <a:prstGeom prst="line">
                <a:avLst/>
              </a:prstGeom>
              <a:ln w="38100">
                <a:solidFill>
                  <a:schemeClr val="tx2">
                    <a:lumMod val="65000"/>
                    <a:lumOff val="3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מחבר ישר 44"/>
              <p:cNvCxnSpPr/>
              <p:nvPr/>
            </p:nvCxnSpPr>
            <p:spPr>
              <a:xfrm rot="5400000">
                <a:off x="6930248" y="1785132"/>
                <a:ext cx="857256" cy="1588"/>
              </a:xfrm>
              <a:prstGeom prst="line">
                <a:avLst/>
              </a:prstGeom>
              <a:ln w="38100">
                <a:solidFill>
                  <a:schemeClr val="tx2">
                    <a:lumMod val="65000"/>
                    <a:lumOff val="3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Text Box 84"/>
            <p:cNvSpPr txBox="1">
              <a:spLocks noChangeArrowheads="1"/>
            </p:cNvSpPr>
            <p:nvPr/>
          </p:nvSpPr>
          <p:spPr bwMode="auto">
            <a:xfrm>
              <a:off x="1500166" y="1928802"/>
              <a:ext cx="917585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he-IL" sz="1200" b="1" kern="0" dirty="0" smtClean="0">
                  <a:solidFill>
                    <a:srgbClr val="000099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 </a:t>
              </a:r>
              <a:r>
                <a:rPr lang="he-IL" altLang="he-IL" sz="1200" b="1" kern="0" dirty="0" smtClean="0">
                  <a:solidFill>
                    <a:srgbClr val="000099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מערכה</a:t>
              </a:r>
              <a:endParaRPr lang="en-US" altLang="he-IL" sz="1200" b="1" kern="0" dirty="0" smtClean="0">
                <a:solidFill>
                  <a:srgbClr val="000099"/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37" name="Text Box 84"/>
            <p:cNvSpPr txBox="1">
              <a:spLocks noChangeArrowheads="1"/>
            </p:cNvSpPr>
            <p:nvPr/>
          </p:nvSpPr>
          <p:spPr bwMode="auto">
            <a:xfrm>
              <a:off x="3071802" y="1928802"/>
              <a:ext cx="917585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he-IL" sz="1200" b="1" kern="0" dirty="0" smtClean="0">
                  <a:solidFill>
                    <a:srgbClr val="000099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 </a:t>
              </a:r>
              <a:r>
                <a:rPr lang="he-IL" altLang="he-IL" sz="1200" b="1" kern="0" dirty="0" smtClean="0">
                  <a:solidFill>
                    <a:srgbClr val="000099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מערכה</a:t>
              </a:r>
              <a:endParaRPr lang="en-US" altLang="he-IL" sz="1200" b="1" kern="0" dirty="0" smtClean="0">
                <a:solidFill>
                  <a:srgbClr val="000099"/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38" name="Text Box 84"/>
            <p:cNvSpPr txBox="1">
              <a:spLocks noChangeArrowheads="1"/>
            </p:cNvSpPr>
            <p:nvPr/>
          </p:nvSpPr>
          <p:spPr bwMode="auto">
            <a:xfrm>
              <a:off x="4643438" y="1928802"/>
              <a:ext cx="917585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he-IL" sz="1200" b="1" kern="0" dirty="0" smtClean="0">
                  <a:solidFill>
                    <a:srgbClr val="000099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 </a:t>
              </a:r>
              <a:r>
                <a:rPr lang="he-IL" altLang="he-IL" sz="1200" b="1" kern="0" dirty="0" smtClean="0">
                  <a:solidFill>
                    <a:srgbClr val="000099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מערכה</a:t>
              </a:r>
              <a:endParaRPr lang="en-US" altLang="he-IL" sz="1200" b="1" kern="0" dirty="0" smtClean="0">
                <a:solidFill>
                  <a:srgbClr val="000099"/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39" name="Text Box 84"/>
            <p:cNvSpPr txBox="1">
              <a:spLocks noChangeArrowheads="1"/>
            </p:cNvSpPr>
            <p:nvPr/>
          </p:nvSpPr>
          <p:spPr bwMode="auto">
            <a:xfrm>
              <a:off x="6215074" y="1928802"/>
              <a:ext cx="917585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he-IL" sz="1200" b="1" kern="0" dirty="0" smtClean="0">
                  <a:solidFill>
                    <a:srgbClr val="000099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 </a:t>
              </a:r>
              <a:r>
                <a:rPr lang="he-IL" altLang="he-IL" sz="1200" b="1" kern="0" dirty="0" smtClean="0">
                  <a:solidFill>
                    <a:srgbClr val="000099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מערכה</a:t>
              </a:r>
              <a:endParaRPr lang="en-US" altLang="he-IL" sz="1200" b="1" kern="0" dirty="0" smtClean="0">
                <a:solidFill>
                  <a:srgbClr val="000099"/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  <p:sp>
        <p:nvSpPr>
          <p:cNvPr id="9" name="מציין מיקום של כותרת תחתונה 8"/>
          <p:cNvSpPr>
            <a:spLocks noGrp="1"/>
          </p:cNvSpPr>
          <p:nvPr>
            <p:ph type="ftr" sz="quarter" idx="12"/>
          </p:nvPr>
        </p:nvSpPr>
        <p:spPr>
          <a:xfrm>
            <a:off x="6219825" y="6492875"/>
            <a:ext cx="2895600" cy="365125"/>
          </a:xfrm>
        </p:spPr>
        <p:txBody>
          <a:bodyPr/>
          <a:lstStyle/>
          <a:p>
            <a:r>
              <a:rPr lang="he-IL" dirty="0" smtClean="0">
                <a:solidFill>
                  <a:srgbClr val="3F3F3F"/>
                </a:solidFill>
              </a:rPr>
              <a:t>מרכז דדו לחשיבה צבאית בין-תחומית</a:t>
            </a:r>
            <a:endParaRPr lang="he-IL" dirty="0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00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60610" y="214546"/>
            <a:ext cx="8677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he-IL" sz="2800" b="1" dirty="0">
                <a:solidFill>
                  <a:srgbClr val="009999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בין הסביבה </a:t>
            </a:r>
            <a:r>
              <a:rPr lang="he-IL" altLang="he-IL" sz="2800" b="1" dirty="0" smtClean="0">
                <a:solidFill>
                  <a:srgbClr val="009999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הטקטית (הביצועית) </a:t>
            </a:r>
            <a:r>
              <a:rPr lang="he-IL" altLang="he-IL" sz="2800" b="1" dirty="0">
                <a:solidFill>
                  <a:srgbClr val="009999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לסביבה האסטרטגית </a:t>
            </a:r>
            <a:endParaRPr lang="en-US" altLang="he-IL" sz="2800" b="1" dirty="0">
              <a:solidFill>
                <a:srgbClr val="009999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4099" name="AutoShape 4"/>
          <p:cNvSpPr>
            <a:spLocks noChangeArrowheads="1"/>
          </p:cNvSpPr>
          <p:nvPr/>
        </p:nvSpPr>
        <p:spPr bwMode="auto">
          <a:xfrm>
            <a:off x="467544" y="878361"/>
            <a:ext cx="8208962" cy="5539531"/>
          </a:xfrm>
          <a:prstGeom prst="diamond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he-IL" sz="1800"/>
          </a:p>
        </p:txBody>
      </p:sp>
      <p:sp>
        <p:nvSpPr>
          <p:cNvPr id="4104" name="Oval 26"/>
          <p:cNvSpPr>
            <a:spLocks noChangeArrowheads="1"/>
          </p:cNvSpPr>
          <p:nvPr/>
        </p:nvSpPr>
        <p:spPr bwMode="auto">
          <a:xfrm>
            <a:off x="3203848" y="1772816"/>
            <a:ext cx="2663825" cy="1728787"/>
          </a:xfrm>
          <a:prstGeom prst="ellips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he-IL" sz="180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4105" name="Oval 27"/>
          <p:cNvSpPr>
            <a:spLocks noChangeArrowheads="1"/>
          </p:cNvSpPr>
          <p:nvPr/>
        </p:nvSpPr>
        <p:spPr bwMode="auto">
          <a:xfrm>
            <a:off x="3203848" y="4093741"/>
            <a:ext cx="2663825" cy="1728787"/>
          </a:xfrm>
          <a:prstGeom prst="ellips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he-IL" sz="180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4106" name="Oval 28"/>
          <p:cNvSpPr>
            <a:spLocks noChangeArrowheads="1"/>
          </p:cNvSpPr>
          <p:nvPr/>
        </p:nvSpPr>
        <p:spPr bwMode="auto">
          <a:xfrm>
            <a:off x="3203848" y="2825328"/>
            <a:ext cx="2663825" cy="1728788"/>
          </a:xfrm>
          <a:prstGeom prst="ellips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he-IL" sz="180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4107" name="Text Box 29"/>
          <p:cNvSpPr txBox="1">
            <a:spLocks noChangeArrowheads="1"/>
          </p:cNvSpPr>
          <p:nvPr/>
        </p:nvSpPr>
        <p:spPr bwMode="auto">
          <a:xfrm>
            <a:off x="3491186" y="2210212"/>
            <a:ext cx="21605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e-IL" altLang="he-IL" sz="1800" b="1" dirty="0">
                <a:solidFill>
                  <a:srgbClr val="00FF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סביבה אסטרטגית</a:t>
            </a:r>
            <a:endParaRPr lang="en-US" altLang="he-IL" sz="1800" b="1" dirty="0">
              <a:solidFill>
                <a:srgbClr val="00FF0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4108" name="Text Box 30"/>
          <p:cNvSpPr txBox="1">
            <a:spLocks noChangeArrowheads="1"/>
          </p:cNvSpPr>
          <p:nvPr/>
        </p:nvSpPr>
        <p:spPr bwMode="auto">
          <a:xfrm>
            <a:off x="3418160" y="4676353"/>
            <a:ext cx="2233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e-IL" altLang="he-IL" sz="1800" b="1" dirty="0">
                <a:solidFill>
                  <a:srgbClr val="00FF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סביבה </a:t>
            </a:r>
            <a:r>
              <a:rPr lang="he-IL" altLang="he-IL" sz="1800" b="1" dirty="0" smtClean="0">
                <a:solidFill>
                  <a:srgbClr val="00FF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טקטית</a:t>
            </a:r>
            <a:endParaRPr lang="en-US" altLang="he-IL" sz="1800" b="1" dirty="0">
              <a:solidFill>
                <a:srgbClr val="00FF0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4109" name="Text Box 31"/>
          <p:cNvSpPr txBox="1">
            <a:spLocks noChangeArrowheads="1"/>
          </p:cNvSpPr>
          <p:nvPr/>
        </p:nvSpPr>
        <p:spPr bwMode="auto">
          <a:xfrm>
            <a:off x="3491185" y="3517478"/>
            <a:ext cx="23034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e-IL" altLang="he-IL" sz="1800" b="1">
                <a:solidFill>
                  <a:srgbClr val="00FF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סביבה אופרטיבית</a:t>
            </a:r>
            <a:endParaRPr lang="en-US" altLang="he-IL" sz="1800" b="1">
              <a:solidFill>
                <a:srgbClr val="00FF0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58734" name="Text Box 14"/>
          <p:cNvSpPr txBox="1">
            <a:spLocks noChangeArrowheads="1"/>
          </p:cNvSpPr>
          <p:nvPr/>
        </p:nvSpPr>
        <p:spPr bwMode="auto">
          <a:xfrm>
            <a:off x="3851548" y="2941216"/>
            <a:ext cx="1295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he-IL" sz="1800" b="1" dirty="0">
                <a:solidFill>
                  <a:srgbClr val="FFFFCC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רלוונטיות</a:t>
            </a:r>
            <a:endParaRPr lang="en-US" altLang="he-IL" sz="1800" b="1" dirty="0">
              <a:solidFill>
                <a:srgbClr val="FFFFCC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58735" name="Text Box 15"/>
          <p:cNvSpPr txBox="1">
            <a:spLocks noChangeArrowheads="1"/>
          </p:cNvSpPr>
          <p:nvPr/>
        </p:nvSpPr>
        <p:spPr bwMode="auto">
          <a:xfrm>
            <a:off x="3851548" y="4093741"/>
            <a:ext cx="1295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he-IL" sz="1800" b="1" dirty="0">
                <a:solidFill>
                  <a:srgbClr val="FFFFCC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קוהרנטיות</a:t>
            </a:r>
            <a:endParaRPr lang="en-US" altLang="he-IL" sz="1800" b="1" dirty="0">
              <a:solidFill>
                <a:srgbClr val="FFFFCC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>
          <a:xfrm>
            <a:off x="6159996" y="6592267"/>
            <a:ext cx="2895600" cy="365125"/>
          </a:xfrm>
        </p:spPr>
        <p:txBody>
          <a:bodyPr/>
          <a:lstStyle/>
          <a:p>
            <a:r>
              <a:rPr lang="he-IL" sz="1000" b="1" smtClean="0"/>
              <a:t>מרכז דדו לחשיבה צבאית בין-תחומית</a:t>
            </a:r>
            <a:endParaRPr lang="he-IL" sz="1000" b="1" dirty="0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7D78B-B61A-4B78-B755-F3D8CBA83F17}" type="slidenum">
              <a:rPr lang="he-IL" smtClean="0">
                <a:latin typeface="Gisha" panose="020B0502040204020203" pitchFamily="34" charset="-79"/>
                <a:cs typeface="Gisha" panose="020B0502040204020203" pitchFamily="34" charset="-79"/>
              </a:rPr>
              <a:pPr/>
              <a:t>18</a:t>
            </a:fld>
            <a:endParaRPr lang="he-IL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4" name="חץ מעוקל שמאלה 3"/>
          <p:cNvSpPr/>
          <p:nvPr/>
        </p:nvSpPr>
        <p:spPr>
          <a:xfrm>
            <a:off x="6084168" y="2713089"/>
            <a:ext cx="576064" cy="935038"/>
          </a:xfrm>
          <a:prstGeom prst="curved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5" name="חץ מעוקל שמאלה 14"/>
          <p:cNvSpPr/>
          <p:nvPr/>
        </p:nvSpPr>
        <p:spPr>
          <a:xfrm>
            <a:off x="6094887" y="3992934"/>
            <a:ext cx="576064" cy="935038"/>
          </a:xfrm>
          <a:prstGeom prst="curved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6" name="חץ מעוקל שמאלה 15"/>
          <p:cNvSpPr/>
          <p:nvPr/>
        </p:nvSpPr>
        <p:spPr>
          <a:xfrm rot="10800000">
            <a:off x="2362708" y="2765796"/>
            <a:ext cx="576064" cy="935038"/>
          </a:xfrm>
          <a:prstGeom prst="curved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7" name="חץ מעוקל שמאלה 16"/>
          <p:cNvSpPr/>
          <p:nvPr/>
        </p:nvSpPr>
        <p:spPr>
          <a:xfrm rot="10800000">
            <a:off x="2411760" y="3884191"/>
            <a:ext cx="576064" cy="935038"/>
          </a:xfrm>
          <a:prstGeom prst="curved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9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58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58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 animBg="1"/>
      <p:bldP spid="4105" grpId="0" animBg="1"/>
      <p:bldP spid="4106" grpId="0" animBg="1"/>
      <p:bldP spid="4107" grpId="0"/>
      <p:bldP spid="4108" grpId="0"/>
      <p:bldP spid="4109" grpId="0"/>
      <p:bldP spid="158734" grpId="0"/>
      <p:bldP spid="1587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85818" y="178703"/>
            <a:ext cx="8001024" cy="1571612"/>
          </a:xfrm>
        </p:spPr>
        <p:txBody>
          <a:bodyPr/>
          <a:lstStyle/>
          <a:p>
            <a:r>
              <a:rPr lang="he-IL" dirty="0" smtClean="0"/>
              <a:t>מערכת כמערכה</a:t>
            </a:r>
            <a:endParaRPr lang="he-IL" dirty="0"/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2699792" y="3020956"/>
            <a:ext cx="4392488" cy="2496276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he-IL" altLang="he-IL" sz="1800" kern="0" smtClean="0">
              <a:solidFill>
                <a:srgbClr val="FFFFFF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7" name="Text Box 24"/>
          <p:cNvSpPr txBox="1">
            <a:spLocks noChangeAspect="1" noChangeArrowheads="1"/>
          </p:cNvSpPr>
          <p:nvPr/>
        </p:nvSpPr>
        <p:spPr bwMode="auto">
          <a:xfrm>
            <a:off x="4876909" y="2836290"/>
            <a:ext cx="1912973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he-IL" altLang="he-IL" sz="1800" b="1" kern="0" dirty="0" smtClean="0">
                <a:solidFill>
                  <a:srgbClr val="000099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היגיון אסטרטגי</a:t>
            </a:r>
            <a:endParaRPr lang="en-US" altLang="he-IL" sz="1800" b="1" kern="0" dirty="0" smtClean="0">
              <a:solidFill>
                <a:srgbClr val="000099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5" name="AutoShape 26"/>
          <p:cNvSpPr>
            <a:spLocks noChangeArrowheads="1"/>
          </p:cNvSpPr>
          <p:nvPr/>
        </p:nvSpPr>
        <p:spPr bwMode="auto">
          <a:xfrm>
            <a:off x="2959012" y="3748273"/>
            <a:ext cx="3876899" cy="1248140"/>
          </a:xfrm>
          <a:prstGeom prst="diamond">
            <a:avLst/>
          </a:prstGeom>
          <a:noFill/>
          <a:ln w="2857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he-IL" altLang="he-IL" sz="1800" kern="0" smtClean="0">
              <a:solidFill>
                <a:srgbClr val="FFFFFF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6" name="Text Box 27"/>
          <p:cNvSpPr txBox="1">
            <a:spLocks noChangeArrowheads="1"/>
          </p:cNvSpPr>
          <p:nvPr/>
        </p:nvSpPr>
        <p:spPr bwMode="auto">
          <a:xfrm>
            <a:off x="3520991" y="4203066"/>
            <a:ext cx="27118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he-IL" altLang="he-IL" sz="1800" b="1" kern="0" dirty="0" smtClean="0">
                <a:solidFill>
                  <a:srgbClr val="000099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צורה אופרטיבית</a:t>
            </a:r>
            <a:endParaRPr lang="en-US" altLang="he-IL" sz="1800" b="1" kern="0" dirty="0" smtClean="0">
              <a:solidFill>
                <a:srgbClr val="000099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9" name="מציין מיקום של כותרת תחתונה 8"/>
          <p:cNvSpPr>
            <a:spLocks noGrp="1"/>
          </p:cNvSpPr>
          <p:nvPr>
            <p:ph type="ftr" sz="quarter" idx="12"/>
          </p:nvPr>
        </p:nvSpPr>
        <p:spPr>
          <a:xfrm>
            <a:off x="6219825" y="6492875"/>
            <a:ext cx="2895600" cy="365125"/>
          </a:xfrm>
        </p:spPr>
        <p:txBody>
          <a:bodyPr/>
          <a:lstStyle/>
          <a:p>
            <a:r>
              <a:rPr lang="he-IL" dirty="0" smtClean="0">
                <a:solidFill>
                  <a:srgbClr val="3F3F3F"/>
                </a:solidFill>
              </a:rPr>
              <a:t>מרכז דדו לחשיבה צבאית בין-תחומית</a:t>
            </a:r>
            <a:endParaRPr lang="he-IL" dirty="0">
              <a:solidFill>
                <a:srgbClr val="3F3F3F"/>
              </a:solidFill>
            </a:endParaRPr>
          </a:p>
        </p:txBody>
      </p:sp>
      <p:sp>
        <p:nvSpPr>
          <p:cNvPr id="8" name="מציין מיקום תוכן 1"/>
          <p:cNvSpPr txBox="1">
            <a:spLocks/>
          </p:cNvSpPr>
          <p:nvPr/>
        </p:nvSpPr>
        <p:spPr>
          <a:xfrm>
            <a:off x="611560" y="948975"/>
            <a:ext cx="8706092" cy="99989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Gisha" panose="020B0502040204020203" pitchFamily="34" charset="-79"/>
                <a:ea typeface="+mn-ea"/>
                <a:cs typeface="Gisha" panose="020B0502040204020203" pitchFamily="34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b="1" kern="1200">
                <a:solidFill>
                  <a:schemeClr val="tx1"/>
                </a:solidFill>
                <a:latin typeface="Gisha" panose="020B0502040204020203" pitchFamily="34" charset="-79"/>
                <a:ea typeface="+mn-ea"/>
                <a:cs typeface="Gisha" panose="020B0502040204020203" pitchFamily="34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Gisha" panose="020B0502040204020203" pitchFamily="34" charset="-79"/>
                <a:ea typeface="+mn-ea"/>
                <a:cs typeface="Gisha" panose="020B0502040204020203" pitchFamily="34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b="1" kern="1200">
                <a:solidFill>
                  <a:schemeClr val="tx1"/>
                </a:solidFill>
                <a:latin typeface="Gisha" panose="020B0502040204020203" pitchFamily="34" charset="-79"/>
                <a:ea typeface="+mn-ea"/>
                <a:cs typeface="Gisha" panose="020B0502040204020203" pitchFamily="34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b="1" kern="1200">
                <a:solidFill>
                  <a:schemeClr val="tx1"/>
                </a:solidFill>
                <a:latin typeface="Gisha" panose="020B0502040204020203" pitchFamily="34" charset="-79"/>
                <a:ea typeface="+mn-ea"/>
                <a:cs typeface="Gisha" panose="020B0502040204020203" pitchFamily="34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he-IL" sz="1800" dirty="0" smtClean="0"/>
              <a:t>חשיבה מערכתית הנה </a:t>
            </a: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he-IL" sz="1800" dirty="0" smtClean="0"/>
              <a:t>כלי לבנייה של הסבר הגיוני ויצירה של תצורת התערבות המגלמת אותו</a:t>
            </a:r>
          </a:p>
        </p:txBody>
      </p:sp>
    </p:spTree>
    <p:extLst>
      <p:ext uri="{BB962C8B-B14F-4D97-AF65-F5344CB8AC3E}">
        <p14:creationId xmlns:p14="http://schemas.microsoft.com/office/powerpoint/2010/main" val="393766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>
          <a:xfrm>
            <a:off x="323528" y="1412776"/>
            <a:ext cx="8363272" cy="4525963"/>
          </a:xfrm>
        </p:spPr>
        <p:txBody>
          <a:bodyPr/>
          <a:lstStyle/>
          <a:p>
            <a:r>
              <a:rPr lang="he-IL" dirty="0" smtClean="0"/>
              <a:t>מיציבות מתמשכת עם שינויים מדי פעם </a:t>
            </a:r>
          </a:p>
          <a:p>
            <a:pPr marL="0" indent="0">
              <a:buNone/>
            </a:pPr>
            <a:r>
              <a:rPr lang="he-IL" sz="2000" dirty="0"/>
              <a:t> </a:t>
            </a:r>
            <a:r>
              <a:rPr lang="he-IL" sz="2000" dirty="0" smtClean="0"/>
              <a:t>    עד סוף שנות ה- 80</a:t>
            </a:r>
            <a:endParaRPr lang="he-IL" dirty="0" smtClean="0"/>
          </a:p>
          <a:p>
            <a:r>
              <a:rPr lang="he-IL" dirty="0" smtClean="0">
                <a:solidFill>
                  <a:srgbClr val="000099"/>
                </a:solidFill>
              </a:rPr>
              <a:t>לשינויים מהירים עם הפסקות קצרות של יציבות </a:t>
            </a:r>
          </a:p>
          <a:p>
            <a:pPr marL="0" indent="0">
              <a:buNone/>
            </a:pPr>
            <a:r>
              <a:rPr lang="he-IL" sz="2000" dirty="0">
                <a:solidFill>
                  <a:srgbClr val="000099"/>
                </a:solidFill>
              </a:rPr>
              <a:t> </a:t>
            </a:r>
            <a:r>
              <a:rPr lang="he-IL" sz="2000" dirty="0" smtClean="0">
                <a:solidFill>
                  <a:srgbClr val="000099"/>
                </a:solidFill>
              </a:rPr>
              <a:t>    עד סוף שנות ה- 90</a:t>
            </a:r>
            <a:r>
              <a:rPr lang="he-IL" dirty="0" smtClean="0">
                <a:solidFill>
                  <a:srgbClr val="000099"/>
                </a:solidFill>
              </a:rPr>
              <a:t> </a:t>
            </a:r>
          </a:p>
          <a:p>
            <a:r>
              <a:rPr lang="he-IL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ועד לשינוי מתמיד כמצב קבוע</a:t>
            </a:r>
          </a:p>
          <a:p>
            <a:pPr marL="0" indent="0">
              <a:buNone/>
            </a:pPr>
            <a:endParaRPr lang="he-IL" dirty="0" smtClean="0"/>
          </a:p>
          <a:p>
            <a:pPr marL="0" indent="0">
              <a:buNone/>
            </a:pPr>
            <a:r>
              <a:rPr lang="he-IL" dirty="0" smtClean="0"/>
              <a:t>         </a:t>
            </a:r>
            <a:r>
              <a:rPr lang="he-IL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דינאמיות – קישוריות גבוהה – תנודתיות גבוהה</a:t>
            </a:r>
          </a:p>
          <a:p>
            <a:pPr marL="0" indent="0">
              <a:buNone/>
            </a:pPr>
            <a:endParaRPr lang="he-IL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009999"/>
                </a:solidFill>
              </a:rPr>
              <a:t>VUCA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9999"/>
                </a:solidFill>
              </a:rPr>
              <a:t>Volatility, uncertainty, complexity, ambiguity    </a:t>
            </a:r>
            <a:endParaRPr lang="he-IL" dirty="0" smtClean="0">
              <a:solidFill>
                <a:srgbClr val="009999"/>
              </a:solidFill>
            </a:endParaRPr>
          </a:p>
          <a:p>
            <a:endParaRPr lang="he-IL" dirty="0" smtClean="0"/>
          </a:p>
          <a:p>
            <a:endParaRPr lang="he-IL" dirty="0" smtClean="0"/>
          </a:p>
          <a:p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1115616" y="465328"/>
            <a:ext cx="7128792" cy="3713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400" b="1" dirty="0" smtClean="0">
                <a:solidFill>
                  <a:srgbClr val="009999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VUCA</a:t>
            </a:r>
            <a:r>
              <a:rPr lang="he-IL" sz="2400" b="1" dirty="0" smtClean="0">
                <a:solidFill>
                  <a:srgbClr val="009999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~ העולם הופך יותר ויותר מורכב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he-IL" smtClean="0"/>
              <a:t>מרכז דדו לחשיבה צבאית בין-תחומית</a:t>
            </a:r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7D78B-B61A-4B78-B755-F3D8CBA83F17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0829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מלבן 25"/>
          <p:cNvSpPr/>
          <p:nvPr/>
        </p:nvSpPr>
        <p:spPr>
          <a:xfrm>
            <a:off x="6314734" y="1124744"/>
            <a:ext cx="25814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e-IL" b="1" dirty="0" smtClean="0">
              <a:solidFill>
                <a:schemeClr val="tx1">
                  <a:lumMod val="75000"/>
                </a:schemeClr>
              </a:solidFill>
              <a:latin typeface="Gisha" panose="020B0502040204020203" pitchFamily="34" charset="-79"/>
              <a:ea typeface="Tahoma" pitchFamily="34" charset="0"/>
              <a:cs typeface="Gisha" panose="020B0502040204020203" pitchFamily="34" charset="-79"/>
            </a:endParaRPr>
          </a:p>
          <a:p>
            <a:r>
              <a:rPr lang="he-IL" b="1" dirty="0" smtClean="0">
                <a:solidFill>
                  <a:schemeClr val="tx1">
                    <a:lumMod val="75000"/>
                  </a:schemeClr>
                </a:solidFill>
                <a:latin typeface="Gisha" panose="020B0502040204020203" pitchFamily="34" charset="-79"/>
                <a:ea typeface="Tahoma" pitchFamily="34" charset="0"/>
                <a:cs typeface="Gisha" panose="020B0502040204020203" pitchFamily="34" charset="-79"/>
              </a:rPr>
              <a:t>בית במדבר אריזונה</a:t>
            </a:r>
          </a:p>
          <a:p>
            <a:r>
              <a:rPr lang="he-IL" sz="1400" b="1" dirty="0" smtClean="0">
                <a:solidFill>
                  <a:schemeClr val="tx1">
                    <a:lumMod val="75000"/>
                  </a:schemeClr>
                </a:solidFill>
                <a:latin typeface="Gisha" panose="020B0502040204020203" pitchFamily="34" charset="-79"/>
                <a:ea typeface="Tahoma" pitchFamily="34" charset="0"/>
                <a:cs typeface="Gisha" panose="020B0502040204020203" pitchFamily="34" charset="-79"/>
              </a:rPr>
              <a:t>ערן קפטן</a:t>
            </a:r>
            <a:endParaRPr lang="he-IL" sz="1400" dirty="0">
              <a:solidFill>
                <a:schemeClr val="tx1">
                  <a:lumMod val="75000"/>
                </a:schemeClr>
              </a:solidFill>
              <a:latin typeface="Gisha" panose="020B0502040204020203" pitchFamily="34" charset="-79"/>
              <a:ea typeface="Tahoma" pitchFamily="34" charset="0"/>
              <a:cs typeface="Gisha" panose="020B0502040204020203" pitchFamily="34" charset="-79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713684"/>
            <a:ext cx="5832649" cy="3311400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036" y="2882874"/>
            <a:ext cx="3584741" cy="3781216"/>
          </a:xfrm>
          <a:prstGeom prst="rect">
            <a:avLst/>
          </a:prstGeom>
        </p:spPr>
      </p:pic>
      <p:grpSp>
        <p:nvGrpSpPr>
          <p:cNvPr id="19" name="קבוצה 18"/>
          <p:cNvGrpSpPr/>
          <p:nvPr/>
        </p:nvGrpSpPr>
        <p:grpSpPr>
          <a:xfrm>
            <a:off x="971600" y="4581128"/>
            <a:ext cx="2664296" cy="1296144"/>
            <a:chOff x="899592" y="4365104"/>
            <a:chExt cx="2664296" cy="1296144"/>
          </a:xfrm>
        </p:grpSpPr>
        <p:sp>
          <p:nvSpPr>
            <p:cNvPr id="6" name="מלבן 5"/>
            <p:cNvSpPr/>
            <p:nvPr/>
          </p:nvSpPr>
          <p:spPr>
            <a:xfrm>
              <a:off x="1861815" y="4365104"/>
              <a:ext cx="89045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e-IL" b="1" dirty="0" smtClean="0">
                  <a:solidFill>
                    <a:schemeClr val="tx1">
                      <a:lumMod val="75000"/>
                    </a:schemeClr>
                  </a:solidFill>
                  <a:latin typeface="Gisha" panose="020B0502040204020203" pitchFamily="34" charset="-79"/>
                  <a:ea typeface="Tahoma" pitchFamily="34" charset="0"/>
                  <a:cs typeface="Gisha" panose="020B0502040204020203" pitchFamily="34" charset="-79"/>
                </a:rPr>
                <a:t>היזם</a:t>
              </a:r>
              <a:endParaRPr lang="he-IL" dirty="0">
                <a:solidFill>
                  <a:schemeClr val="tx1">
                    <a:lumMod val="75000"/>
                  </a:schemeClr>
                </a:solidFill>
                <a:latin typeface="Gisha" panose="020B0502040204020203" pitchFamily="34" charset="-79"/>
                <a:ea typeface="Tahoma" pitchFamily="34" charset="0"/>
                <a:cs typeface="Gisha" panose="020B0502040204020203" pitchFamily="34" charset="-79"/>
              </a:endParaRPr>
            </a:p>
          </p:txBody>
        </p:sp>
        <p:sp>
          <p:nvSpPr>
            <p:cNvPr id="7" name="מלבן 6"/>
            <p:cNvSpPr/>
            <p:nvPr/>
          </p:nvSpPr>
          <p:spPr>
            <a:xfrm>
              <a:off x="1652381" y="4777520"/>
              <a:ext cx="130932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e-IL" b="1" dirty="0" smtClean="0">
                  <a:solidFill>
                    <a:schemeClr val="tx1">
                      <a:lumMod val="75000"/>
                    </a:schemeClr>
                  </a:solidFill>
                  <a:latin typeface="Gisha" panose="020B0502040204020203" pitchFamily="34" charset="-79"/>
                  <a:ea typeface="Tahoma" pitchFamily="34" charset="0"/>
                  <a:cs typeface="Gisha" panose="020B0502040204020203" pitchFamily="34" charset="-79"/>
                </a:rPr>
                <a:t>הארכיטקט</a:t>
              </a:r>
              <a:endParaRPr lang="he-IL" dirty="0">
                <a:solidFill>
                  <a:schemeClr val="tx1">
                    <a:lumMod val="75000"/>
                  </a:schemeClr>
                </a:solidFill>
                <a:latin typeface="Gisha" panose="020B0502040204020203" pitchFamily="34" charset="-79"/>
                <a:ea typeface="Tahoma" pitchFamily="34" charset="0"/>
                <a:cs typeface="Gisha" panose="020B0502040204020203" pitchFamily="34" charset="-79"/>
              </a:endParaRPr>
            </a:p>
          </p:txBody>
        </p:sp>
        <p:sp>
          <p:nvSpPr>
            <p:cNvPr id="8" name="מלבן 7"/>
            <p:cNvSpPr/>
            <p:nvPr/>
          </p:nvSpPr>
          <p:spPr>
            <a:xfrm>
              <a:off x="1606494" y="5174561"/>
              <a:ext cx="130932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e-IL" b="1" dirty="0" smtClean="0">
                  <a:solidFill>
                    <a:schemeClr val="tx1">
                      <a:lumMod val="75000"/>
                    </a:schemeClr>
                  </a:solidFill>
                  <a:latin typeface="Gisha" panose="020B0502040204020203" pitchFamily="34" charset="-79"/>
                  <a:ea typeface="Tahoma" pitchFamily="34" charset="0"/>
                  <a:cs typeface="Gisha" panose="020B0502040204020203" pitchFamily="34" charset="-79"/>
                </a:rPr>
                <a:t>המהנדס</a:t>
              </a:r>
              <a:endParaRPr lang="he-IL" dirty="0">
                <a:solidFill>
                  <a:schemeClr val="tx1">
                    <a:lumMod val="75000"/>
                  </a:schemeClr>
                </a:solidFill>
                <a:latin typeface="Gisha" panose="020B0502040204020203" pitchFamily="34" charset="-79"/>
                <a:ea typeface="Tahoma" pitchFamily="34" charset="0"/>
                <a:cs typeface="Gisha" panose="020B0502040204020203" pitchFamily="34" charset="-79"/>
              </a:endParaRPr>
            </a:p>
          </p:txBody>
        </p:sp>
        <p:cxnSp>
          <p:nvCxnSpPr>
            <p:cNvPr id="11" name="מחבר מרפקי 10"/>
            <p:cNvCxnSpPr/>
            <p:nvPr/>
          </p:nvCxnSpPr>
          <p:spPr>
            <a:xfrm>
              <a:off x="2833873" y="4557458"/>
              <a:ext cx="209433" cy="412416"/>
            </a:xfrm>
            <a:prstGeom prst="bentConnector3">
              <a:avLst>
                <a:gd name="adj1" fmla="val 209152"/>
              </a:avLst>
            </a:prstGeom>
            <a:ln w="38100">
              <a:solidFill>
                <a:schemeClr val="accent1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מחבר מרפקי 17"/>
            <p:cNvCxnSpPr/>
            <p:nvPr/>
          </p:nvCxnSpPr>
          <p:spPr>
            <a:xfrm rot="10800000">
              <a:off x="1547664" y="4983728"/>
              <a:ext cx="209433" cy="412416"/>
            </a:xfrm>
            <a:prstGeom prst="bentConnector3">
              <a:avLst>
                <a:gd name="adj1" fmla="val 209152"/>
              </a:avLst>
            </a:prstGeom>
            <a:ln w="38100">
              <a:solidFill>
                <a:schemeClr val="accent1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מלבן מעוגל 16"/>
            <p:cNvSpPr/>
            <p:nvPr/>
          </p:nvSpPr>
          <p:spPr>
            <a:xfrm>
              <a:off x="899592" y="4365104"/>
              <a:ext cx="2664296" cy="129614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21" name="מלבן 20"/>
          <p:cNvSpPr/>
          <p:nvPr/>
        </p:nvSpPr>
        <p:spPr>
          <a:xfrm>
            <a:off x="7500066" y="6433591"/>
            <a:ext cx="14827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  <a:latin typeface="Gisha" panose="020B0502040204020203" pitchFamily="34" charset="-79"/>
                <a:ea typeface="Tahoma" pitchFamily="34" charset="0"/>
                <a:cs typeface="Gisha" panose="020B0502040204020203" pitchFamily="34" charset="-79"/>
              </a:rPr>
              <a:t>Canyon space</a:t>
            </a:r>
            <a:endParaRPr lang="he-IL" sz="1200" dirty="0">
              <a:solidFill>
                <a:schemeClr val="tx1">
                  <a:lumMod val="75000"/>
                </a:schemeClr>
              </a:solidFill>
              <a:latin typeface="Gisha" panose="020B0502040204020203" pitchFamily="34" charset="-79"/>
              <a:ea typeface="Tahoma" pitchFamily="34" charset="0"/>
              <a:cs typeface="Gisha" panose="020B0502040204020203" pitchFamily="34" charset="-79"/>
            </a:endParaRPr>
          </a:p>
        </p:txBody>
      </p:sp>
      <p:sp>
        <p:nvSpPr>
          <p:cNvPr id="23" name="כותרת 1"/>
          <p:cNvSpPr>
            <a:spLocks noGrp="1"/>
          </p:cNvSpPr>
          <p:nvPr>
            <p:ph type="title"/>
          </p:nvPr>
        </p:nvSpPr>
        <p:spPr>
          <a:xfrm>
            <a:off x="1619672" y="47969"/>
            <a:ext cx="5570734" cy="571480"/>
          </a:xfrm>
        </p:spPr>
        <p:txBody>
          <a:bodyPr/>
          <a:lstStyle/>
          <a:p>
            <a:r>
              <a:rPr lang="he-IL" dirty="0" smtClean="0"/>
              <a:t>אדריכלות כמטפורה למצביאות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546412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 txBox="1">
            <a:spLocks/>
          </p:cNvSpPr>
          <p:nvPr/>
        </p:nvSpPr>
        <p:spPr>
          <a:xfrm>
            <a:off x="506046" y="0"/>
            <a:ext cx="8215369" cy="1143000"/>
          </a:xfrm>
          <a:prstGeom prst="rect">
            <a:avLst/>
          </a:prstGeom>
        </p:spPr>
        <p:txBody>
          <a:bodyPr/>
          <a:lstStyle>
            <a:lvl1pPr algn="ctr">
              <a:spcBef>
                <a:spcPct val="0"/>
              </a:spcBef>
              <a:buNone/>
              <a:defRPr sz="2800" b="1">
                <a:solidFill>
                  <a:srgbClr val="009999"/>
                </a:solidFill>
                <a:latin typeface="Gisha" panose="020B0502040204020203" pitchFamily="34" charset="-79"/>
                <a:ea typeface="+mj-ea"/>
                <a:cs typeface="Gisha" panose="020B0502040204020203" pitchFamily="34" charset="-79"/>
              </a:defRPr>
            </a:lvl1pPr>
          </a:lstStyle>
          <a:p>
            <a:r>
              <a:rPr lang="he-IL" dirty="0" smtClean="0"/>
              <a:t>השתנות    </a:t>
            </a:r>
            <a:r>
              <a:rPr lang="en-US" dirty="0" smtClean="0"/>
              <a:t>T</a:t>
            </a:r>
            <a:endParaRPr lang="he-IL" dirty="0"/>
          </a:p>
        </p:txBody>
      </p:sp>
      <p:sp>
        <p:nvSpPr>
          <p:cNvPr id="14" name="TextBox 13"/>
          <p:cNvSpPr txBox="1"/>
          <p:nvPr/>
        </p:nvSpPr>
        <p:spPr>
          <a:xfrm>
            <a:off x="3815915" y="48280"/>
            <a:ext cx="360040" cy="523220"/>
          </a:xfrm>
          <a:prstGeom prst="rect">
            <a:avLst/>
          </a:prstGeom>
        </p:spPr>
        <p:txBody>
          <a:bodyPr/>
          <a:lstStyle>
            <a:defPPr>
              <a:defRPr lang="he-IL"/>
            </a:defPPr>
            <a:lvl1pPr algn="ctr">
              <a:spcBef>
                <a:spcPct val="0"/>
              </a:spcBef>
              <a:buNone/>
              <a:defRPr sz="2800" b="1">
                <a:solidFill>
                  <a:srgbClr val="009999"/>
                </a:solidFill>
                <a:latin typeface="Gisha" panose="020B0502040204020203" pitchFamily="34" charset="-79"/>
                <a:ea typeface="+mj-ea"/>
                <a:cs typeface="Gisha" panose="020B0502040204020203" pitchFamily="34" charset="-79"/>
              </a:defRPr>
            </a:lvl1pPr>
          </a:lstStyle>
          <a:p>
            <a:r>
              <a:rPr lang="he-IL" sz="2000" dirty="0"/>
              <a:t>4</a:t>
            </a:r>
          </a:p>
        </p:txBody>
      </p:sp>
      <p:grpSp>
        <p:nvGrpSpPr>
          <p:cNvPr id="25" name="קבוצה 24"/>
          <p:cNvGrpSpPr/>
          <p:nvPr/>
        </p:nvGrpSpPr>
        <p:grpSpPr>
          <a:xfrm>
            <a:off x="-162275" y="88672"/>
            <a:ext cx="2702798" cy="1728192"/>
            <a:chOff x="251520" y="80288"/>
            <a:chExt cx="2702798" cy="1728192"/>
          </a:xfrm>
        </p:grpSpPr>
        <p:sp>
          <p:nvSpPr>
            <p:cNvPr id="3" name="כותרת 1"/>
            <p:cNvSpPr txBox="1">
              <a:spLocks/>
            </p:cNvSpPr>
            <p:nvPr/>
          </p:nvSpPr>
          <p:spPr>
            <a:xfrm>
              <a:off x="251520" y="80288"/>
              <a:ext cx="2448272" cy="1728192"/>
            </a:xfrm>
            <a:prstGeom prst="rect">
              <a:avLst/>
            </a:prstGeom>
          </p:spPr>
          <p:txBody>
            <a:bodyPr/>
            <a:lstStyle>
              <a:lvl1pPr algn="ctr" rtl="1" eaLnBrk="1" fontAlgn="base" hangingPunct="1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accent2"/>
                  </a:solidFill>
                  <a:latin typeface="Guttman Hatzvi" pitchFamily="2" charset="-79"/>
                  <a:ea typeface="+mj-ea"/>
                  <a:cs typeface="Guttman Hatzvi" pitchFamily="2" charset="-79"/>
                </a:defRPr>
              </a:lvl1pPr>
              <a:lvl2pPr algn="ctr" rtl="1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accent2"/>
                  </a:solidFill>
                  <a:latin typeface="Guttman Hatzvi" pitchFamily="2" charset="-79"/>
                  <a:cs typeface="Guttman Hatzvi" pitchFamily="2" charset="-79"/>
                </a:defRPr>
              </a:lvl2pPr>
              <a:lvl3pPr algn="ctr" rtl="1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accent2"/>
                  </a:solidFill>
                  <a:latin typeface="Guttman Hatzvi" pitchFamily="2" charset="-79"/>
                  <a:cs typeface="Guttman Hatzvi" pitchFamily="2" charset="-79"/>
                </a:defRPr>
              </a:lvl3pPr>
              <a:lvl4pPr algn="ctr" rtl="1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accent2"/>
                  </a:solidFill>
                  <a:latin typeface="Guttman Hatzvi" pitchFamily="2" charset="-79"/>
                  <a:cs typeface="Guttman Hatzvi" pitchFamily="2" charset="-79"/>
                </a:defRPr>
              </a:lvl4pPr>
              <a:lvl5pPr algn="ctr" rtl="1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accent2"/>
                  </a:solidFill>
                  <a:latin typeface="Guttman Hatzvi" pitchFamily="2" charset="-79"/>
                  <a:cs typeface="Guttman Hatzvi" pitchFamily="2" charset="-79"/>
                </a:defRPr>
              </a:lvl5pPr>
              <a:lvl6pPr marL="457200" algn="ctr" rtl="1" eaLnBrk="1" fontAlgn="base" hangingPunct="1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6pPr>
              <a:lvl7pPr marL="914400" algn="ctr" rtl="1" eaLnBrk="1" fontAlgn="base" hangingPunct="1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7pPr>
              <a:lvl8pPr marL="1371600" algn="ctr" rtl="1" eaLnBrk="1" fontAlgn="base" hangingPunct="1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8pPr>
              <a:lvl9pPr marL="1828800" algn="ctr" rtl="1" eaLnBrk="1" fontAlgn="base" hangingPunct="1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r"/>
              <a:r>
                <a:rPr lang="he-IL" sz="1600" kern="0" dirty="0" smtClean="0">
                  <a:solidFill>
                    <a:schemeClr val="tx1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הבנת ההתהוות</a:t>
              </a:r>
            </a:p>
            <a:p>
              <a:pPr algn="r"/>
              <a:r>
                <a:rPr lang="he-IL" sz="1600" kern="0" dirty="0" smtClean="0">
                  <a:solidFill>
                    <a:schemeClr val="tx1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תפישה אלטרנטיבית</a:t>
              </a:r>
            </a:p>
            <a:p>
              <a:pPr algn="r"/>
              <a:r>
                <a:rPr lang="he-IL" sz="1600" kern="0" dirty="0" smtClean="0">
                  <a:solidFill>
                    <a:schemeClr val="tx1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השתנות ארגונית</a:t>
              </a:r>
            </a:p>
            <a:p>
              <a:pPr algn="r"/>
              <a:r>
                <a:rPr lang="he-IL" sz="1600" kern="0" dirty="0" smtClean="0">
                  <a:solidFill>
                    <a:schemeClr val="tx1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השפעה</a:t>
              </a:r>
              <a:endParaRPr lang="he-IL" sz="1600" kern="0" dirty="0">
                <a:solidFill>
                  <a:srgbClr val="000099"/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579288" y="363064"/>
              <a:ext cx="360040" cy="523220"/>
            </a:xfrm>
            <a:prstGeom prst="rect">
              <a:avLst/>
            </a:prstGeom>
          </p:spPr>
          <p:txBody>
            <a:bodyPr/>
            <a:lstStyle>
              <a:defPPr>
                <a:defRPr lang="he-IL"/>
              </a:defPPr>
              <a:lvl1pPr algn="ctr">
                <a:spcBef>
                  <a:spcPct val="0"/>
                </a:spcBef>
                <a:buNone/>
                <a:defRPr sz="2800" b="1">
                  <a:solidFill>
                    <a:srgbClr val="009999"/>
                  </a:solidFill>
                  <a:latin typeface="Gisha" panose="020B0502040204020203" pitchFamily="34" charset="-79"/>
                  <a:ea typeface="+mj-ea"/>
                  <a:cs typeface="Gisha" panose="020B0502040204020203" pitchFamily="34" charset="-79"/>
                </a:defRPr>
              </a:lvl1pPr>
            </a:lstStyle>
            <a:p>
              <a:r>
                <a:rPr lang="he-IL" sz="1400" dirty="0" smtClean="0"/>
                <a:t>2</a:t>
              </a:r>
              <a:endParaRPr lang="he-IL" sz="14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594278" y="594604"/>
              <a:ext cx="360040" cy="523220"/>
            </a:xfrm>
            <a:prstGeom prst="rect">
              <a:avLst/>
            </a:prstGeom>
          </p:spPr>
          <p:txBody>
            <a:bodyPr/>
            <a:lstStyle>
              <a:defPPr>
                <a:defRPr lang="he-IL"/>
              </a:defPPr>
              <a:lvl1pPr algn="ctr">
                <a:spcBef>
                  <a:spcPct val="0"/>
                </a:spcBef>
                <a:buNone/>
                <a:defRPr sz="2800" b="1">
                  <a:solidFill>
                    <a:srgbClr val="009999"/>
                  </a:solidFill>
                  <a:latin typeface="Gisha" panose="020B0502040204020203" pitchFamily="34" charset="-79"/>
                  <a:ea typeface="+mj-ea"/>
                  <a:cs typeface="Gisha" panose="020B0502040204020203" pitchFamily="34" charset="-79"/>
                </a:defRPr>
              </a:lvl1pPr>
            </a:lstStyle>
            <a:p>
              <a:r>
                <a:rPr lang="he-IL" sz="1400" dirty="0" smtClean="0"/>
                <a:t>3</a:t>
              </a:r>
              <a:endParaRPr lang="he-IL" sz="14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594278" y="849396"/>
              <a:ext cx="360040" cy="523220"/>
            </a:xfrm>
            <a:prstGeom prst="rect">
              <a:avLst/>
            </a:prstGeom>
          </p:spPr>
          <p:txBody>
            <a:bodyPr/>
            <a:lstStyle>
              <a:defPPr>
                <a:defRPr lang="he-IL"/>
              </a:defPPr>
              <a:lvl1pPr algn="ctr">
                <a:spcBef>
                  <a:spcPct val="0"/>
                </a:spcBef>
                <a:buNone/>
                <a:defRPr sz="2800" b="1">
                  <a:solidFill>
                    <a:srgbClr val="009999"/>
                  </a:solidFill>
                  <a:latin typeface="Gisha" panose="020B0502040204020203" pitchFamily="34" charset="-79"/>
                  <a:ea typeface="+mj-ea"/>
                  <a:cs typeface="Gisha" panose="020B0502040204020203" pitchFamily="34" charset="-79"/>
                </a:defRPr>
              </a:lvl1pPr>
            </a:lstStyle>
            <a:p>
              <a:r>
                <a:rPr lang="he-IL" sz="1400" dirty="0"/>
                <a:t>4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594278" y="116632"/>
              <a:ext cx="360040" cy="523220"/>
            </a:xfrm>
            <a:prstGeom prst="rect">
              <a:avLst/>
            </a:prstGeom>
          </p:spPr>
          <p:txBody>
            <a:bodyPr/>
            <a:lstStyle>
              <a:defPPr>
                <a:defRPr lang="he-IL"/>
              </a:defPPr>
              <a:lvl1pPr algn="ctr">
                <a:spcBef>
                  <a:spcPct val="0"/>
                </a:spcBef>
                <a:buNone/>
                <a:defRPr sz="2800" b="1">
                  <a:solidFill>
                    <a:srgbClr val="009999"/>
                  </a:solidFill>
                  <a:latin typeface="Gisha" panose="020B0502040204020203" pitchFamily="34" charset="-79"/>
                  <a:ea typeface="+mj-ea"/>
                  <a:cs typeface="Gisha" panose="020B0502040204020203" pitchFamily="34" charset="-79"/>
                </a:defRPr>
              </a:lvl1pPr>
            </a:lstStyle>
            <a:p>
              <a:r>
                <a:rPr lang="he-IL" sz="1400" dirty="0" smtClean="0"/>
                <a:t>1</a:t>
              </a:r>
              <a:endParaRPr lang="he-IL" sz="1400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746473" y="681335"/>
            <a:ext cx="424363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 smtClean="0">
                <a:solidFill>
                  <a:srgbClr val="000099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בילבאו לפני גוגנהיים</a:t>
            </a:r>
            <a:endParaRPr lang="he-IL" sz="2400" b="1" dirty="0">
              <a:solidFill>
                <a:srgbClr val="000099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499" y="1519014"/>
            <a:ext cx="5021501" cy="3442518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" y="3573017"/>
            <a:ext cx="5010922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95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 txBox="1">
            <a:spLocks/>
          </p:cNvSpPr>
          <p:nvPr/>
        </p:nvSpPr>
        <p:spPr>
          <a:xfrm>
            <a:off x="506046" y="0"/>
            <a:ext cx="8215369" cy="1143000"/>
          </a:xfrm>
          <a:prstGeom prst="rect">
            <a:avLst/>
          </a:prstGeom>
        </p:spPr>
        <p:txBody>
          <a:bodyPr/>
          <a:lstStyle>
            <a:lvl1pPr algn="ctr">
              <a:spcBef>
                <a:spcPct val="0"/>
              </a:spcBef>
              <a:buNone/>
              <a:defRPr sz="2800" b="1">
                <a:solidFill>
                  <a:srgbClr val="009999"/>
                </a:solidFill>
                <a:latin typeface="Gisha" panose="020B0502040204020203" pitchFamily="34" charset="-79"/>
                <a:ea typeface="+mj-ea"/>
                <a:cs typeface="Gisha" panose="020B0502040204020203" pitchFamily="34" charset="-79"/>
              </a:defRPr>
            </a:lvl1pPr>
          </a:lstStyle>
          <a:p>
            <a:r>
              <a:rPr lang="he-IL" dirty="0" smtClean="0"/>
              <a:t>השתנות    </a:t>
            </a:r>
            <a:r>
              <a:rPr lang="en-US" dirty="0" smtClean="0"/>
              <a:t>T</a:t>
            </a:r>
            <a:endParaRPr lang="he-IL" dirty="0"/>
          </a:p>
        </p:txBody>
      </p:sp>
      <p:sp>
        <p:nvSpPr>
          <p:cNvPr id="14" name="TextBox 13"/>
          <p:cNvSpPr txBox="1"/>
          <p:nvPr/>
        </p:nvSpPr>
        <p:spPr>
          <a:xfrm>
            <a:off x="3815915" y="48280"/>
            <a:ext cx="360040" cy="523220"/>
          </a:xfrm>
          <a:prstGeom prst="rect">
            <a:avLst/>
          </a:prstGeom>
        </p:spPr>
        <p:txBody>
          <a:bodyPr/>
          <a:lstStyle>
            <a:defPPr>
              <a:defRPr lang="he-IL"/>
            </a:defPPr>
            <a:lvl1pPr algn="ctr">
              <a:spcBef>
                <a:spcPct val="0"/>
              </a:spcBef>
              <a:buNone/>
              <a:defRPr sz="2800" b="1">
                <a:solidFill>
                  <a:srgbClr val="009999"/>
                </a:solidFill>
                <a:latin typeface="Gisha" panose="020B0502040204020203" pitchFamily="34" charset="-79"/>
                <a:ea typeface="+mj-ea"/>
                <a:cs typeface="Gisha" panose="020B0502040204020203" pitchFamily="34" charset="-79"/>
              </a:defRPr>
            </a:lvl1pPr>
          </a:lstStyle>
          <a:p>
            <a:r>
              <a:rPr lang="he-IL" sz="2000" dirty="0"/>
              <a:t>4</a:t>
            </a:r>
          </a:p>
        </p:txBody>
      </p:sp>
      <p:grpSp>
        <p:nvGrpSpPr>
          <p:cNvPr id="25" name="קבוצה 24"/>
          <p:cNvGrpSpPr/>
          <p:nvPr/>
        </p:nvGrpSpPr>
        <p:grpSpPr>
          <a:xfrm>
            <a:off x="-162275" y="88672"/>
            <a:ext cx="2702798" cy="1728192"/>
            <a:chOff x="251520" y="80288"/>
            <a:chExt cx="2702798" cy="1728192"/>
          </a:xfrm>
        </p:grpSpPr>
        <p:sp>
          <p:nvSpPr>
            <p:cNvPr id="3" name="כותרת 1"/>
            <p:cNvSpPr txBox="1">
              <a:spLocks/>
            </p:cNvSpPr>
            <p:nvPr/>
          </p:nvSpPr>
          <p:spPr>
            <a:xfrm>
              <a:off x="251520" y="80288"/>
              <a:ext cx="2448272" cy="1728192"/>
            </a:xfrm>
            <a:prstGeom prst="rect">
              <a:avLst/>
            </a:prstGeom>
          </p:spPr>
          <p:txBody>
            <a:bodyPr/>
            <a:lstStyle>
              <a:lvl1pPr algn="ctr" rtl="1" eaLnBrk="1" fontAlgn="base" hangingPunct="1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accent2"/>
                  </a:solidFill>
                  <a:latin typeface="Guttman Hatzvi" pitchFamily="2" charset="-79"/>
                  <a:ea typeface="+mj-ea"/>
                  <a:cs typeface="Guttman Hatzvi" pitchFamily="2" charset="-79"/>
                </a:defRPr>
              </a:lvl1pPr>
              <a:lvl2pPr algn="ctr" rtl="1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accent2"/>
                  </a:solidFill>
                  <a:latin typeface="Guttman Hatzvi" pitchFamily="2" charset="-79"/>
                  <a:cs typeface="Guttman Hatzvi" pitchFamily="2" charset="-79"/>
                </a:defRPr>
              </a:lvl2pPr>
              <a:lvl3pPr algn="ctr" rtl="1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accent2"/>
                  </a:solidFill>
                  <a:latin typeface="Guttman Hatzvi" pitchFamily="2" charset="-79"/>
                  <a:cs typeface="Guttman Hatzvi" pitchFamily="2" charset="-79"/>
                </a:defRPr>
              </a:lvl3pPr>
              <a:lvl4pPr algn="ctr" rtl="1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accent2"/>
                  </a:solidFill>
                  <a:latin typeface="Guttman Hatzvi" pitchFamily="2" charset="-79"/>
                  <a:cs typeface="Guttman Hatzvi" pitchFamily="2" charset="-79"/>
                </a:defRPr>
              </a:lvl4pPr>
              <a:lvl5pPr algn="ctr" rtl="1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accent2"/>
                  </a:solidFill>
                  <a:latin typeface="Guttman Hatzvi" pitchFamily="2" charset="-79"/>
                  <a:cs typeface="Guttman Hatzvi" pitchFamily="2" charset="-79"/>
                </a:defRPr>
              </a:lvl5pPr>
              <a:lvl6pPr marL="457200" algn="ctr" rtl="1" eaLnBrk="1" fontAlgn="base" hangingPunct="1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6pPr>
              <a:lvl7pPr marL="914400" algn="ctr" rtl="1" eaLnBrk="1" fontAlgn="base" hangingPunct="1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7pPr>
              <a:lvl8pPr marL="1371600" algn="ctr" rtl="1" eaLnBrk="1" fontAlgn="base" hangingPunct="1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8pPr>
              <a:lvl9pPr marL="1828800" algn="ctr" rtl="1" eaLnBrk="1" fontAlgn="base" hangingPunct="1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r"/>
              <a:r>
                <a:rPr lang="he-IL" sz="1600" kern="0" dirty="0" smtClean="0">
                  <a:solidFill>
                    <a:schemeClr val="tx1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הבנת ההתהוות</a:t>
              </a:r>
            </a:p>
            <a:p>
              <a:pPr algn="r"/>
              <a:r>
                <a:rPr lang="he-IL" sz="1600" kern="0" dirty="0" smtClean="0">
                  <a:solidFill>
                    <a:schemeClr val="tx1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תפישה אלטרנטיבית</a:t>
              </a:r>
            </a:p>
            <a:p>
              <a:pPr algn="r"/>
              <a:r>
                <a:rPr lang="he-IL" sz="1600" kern="0" dirty="0" smtClean="0">
                  <a:solidFill>
                    <a:schemeClr val="tx1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השתנות ארגונית</a:t>
              </a:r>
            </a:p>
            <a:p>
              <a:pPr algn="r"/>
              <a:r>
                <a:rPr lang="he-IL" sz="1600" kern="0" dirty="0" smtClean="0">
                  <a:solidFill>
                    <a:schemeClr val="tx1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השפעה</a:t>
              </a:r>
              <a:endParaRPr lang="he-IL" sz="1600" kern="0" dirty="0">
                <a:solidFill>
                  <a:srgbClr val="000099"/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579288" y="363064"/>
              <a:ext cx="360040" cy="523220"/>
            </a:xfrm>
            <a:prstGeom prst="rect">
              <a:avLst/>
            </a:prstGeom>
          </p:spPr>
          <p:txBody>
            <a:bodyPr/>
            <a:lstStyle>
              <a:defPPr>
                <a:defRPr lang="he-IL"/>
              </a:defPPr>
              <a:lvl1pPr algn="ctr">
                <a:spcBef>
                  <a:spcPct val="0"/>
                </a:spcBef>
                <a:buNone/>
                <a:defRPr sz="2800" b="1">
                  <a:solidFill>
                    <a:srgbClr val="009999"/>
                  </a:solidFill>
                  <a:latin typeface="Gisha" panose="020B0502040204020203" pitchFamily="34" charset="-79"/>
                  <a:ea typeface="+mj-ea"/>
                  <a:cs typeface="Gisha" panose="020B0502040204020203" pitchFamily="34" charset="-79"/>
                </a:defRPr>
              </a:lvl1pPr>
            </a:lstStyle>
            <a:p>
              <a:r>
                <a:rPr lang="he-IL" sz="1400" dirty="0" smtClean="0"/>
                <a:t>2</a:t>
              </a:r>
              <a:endParaRPr lang="he-IL" sz="14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594278" y="594604"/>
              <a:ext cx="360040" cy="523220"/>
            </a:xfrm>
            <a:prstGeom prst="rect">
              <a:avLst/>
            </a:prstGeom>
          </p:spPr>
          <p:txBody>
            <a:bodyPr/>
            <a:lstStyle>
              <a:defPPr>
                <a:defRPr lang="he-IL"/>
              </a:defPPr>
              <a:lvl1pPr algn="ctr">
                <a:spcBef>
                  <a:spcPct val="0"/>
                </a:spcBef>
                <a:buNone/>
                <a:defRPr sz="2800" b="1">
                  <a:solidFill>
                    <a:srgbClr val="009999"/>
                  </a:solidFill>
                  <a:latin typeface="Gisha" panose="020B0502040204020203" pitchFamily="34" charset="-79"/>
                  <a:ea typeface="+mj-ea"/>
                  <a:cs typeface="Gisha" panose="020B0502040204020203" pitchFamily="34" charset="-79"/>
                </a:defRPr>
              </a:lvl1pPr>
            </a:lstStyle>
            <a:p>
              <a:r>
                <a:rPr lang="he-IL" sz="1400" dirty="0" smtClean="0"/>
                <a:t>3</a:t>
              </a:r>
              <a:endParaRPr lang="he-IL" sz="14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594278" y="849396"/>
              <a:ext cx="360040" cy="523220"/>
            </a:xfrm>
            <a:prstGeom prst="rect">
              <a:avLst/>
            </a:prstGeom>
          </p:spPr>
          <p:txBody>
            <a:bodyPr/>
            <a:lstStyle>
              <a:defPPr>
                <a:defRPr lang="he-IL"/>
              </a:defPPr>
              <a:lvl1pPr algn="ctr">
                <a:spcBef>
                  <a:spcPct val="0"/>
                </a:spcBef>
                <a:buNone/>
                <a:defRPr sz="2800" b="1">
                  <a:solidFill>
                    <a:srgbClr val="009999"/>
                  </a:solidFill>
                  <a:latin typeface="Gisha" panose="020B0502040204020203" pitchFamily="34" charset="-79"/>
                  <a:ea typeface="+mj-ea"/>
                  <a:cs typeface="Gisha" panose="020B0502040204020203" pitchFamily="34" charset="-79"/>
                </a:defRPr>
              </a:lvl1pPr>
            </a:lstStyle>
            <a:p>
              <a:r>
                <a:rPr lang="he-IL" sz="1400" dirty="0"/>
                <a:t>4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594278" y="116632"/>
              <a:ext cx="360040" cy="523220"/>
            </a:xfrm>
            <a:prstGeom prst="rect">
              <a:avLst/>
            </a:prstGeom>
          </p:spPr>
          <p:txBody>
            <a:bodyPr/>
            <a:lstStyle>
              <a:defPPr>
                <a:defRPr lang="he-IL"/>
              </a:defPPr>
              <a:lvl1pPr algn="ctr">
                <a:spcBef>
                  <a:spcPct val="0"/>
                </a:spcBef>
                <a:buNone/>
                <a:defRPr sz="2800" b="1">
                  <a:solidFill>
                    <a:srgbClr val="009999"/>
                  </a:solidFill>
                  <a:latin typeface="Gisha" panose="020B0502040204020203" pitchFamily="34" charset="-79"/>
                  <a:ea typeface="+mj-ea"/>
                  <a:cs typeface="Gisha" panose="020B0502040204020203" pitchFamily="34" charset="-79"/>
                </a:defRPr>
              </a:lvl1pPr>
            </a:lstStyle>
            <a:p>
              <a:r>
                <a:rPr lang="he-IL" sz="1400" dirty="0" smtClean="0"/>
                <a:t>1</a:t>
              </a:r>
              <a:endParaRPr lang="he-IL" sz="1400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761463" y="1128305"/>
            <a:ext cx="424363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 smtClean="0">
                <a:solidFill>
                  <a:srgbClr val="000099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בילבאו אחרי גוגנהיים</a:t>
            </a:r>
            <a:endParaRPr lang="he-IL" sz="2400" b="1" dirty="0">
              <a:solidFill>
                <a:srgbClr val="000099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15404"/>
            <a:ext cx="8630509" cy="358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39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1552540" y="414387"/>
            <a:ext cx="6215106" cy="57864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7" name="טרפז 6"/>
          <p:cNvSpPr/>
          <p:nvPr/>
        </p:nvSpPr>
        <p:spPr>
          <a:xfrm rot="10800000">
            <a:off x="2571736" y="1428736"/>
            <a:ext cx="4500594" cy="2571768"/>
          </a:xfrm>
          <a:prstGeom prst="trapezoi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/>
        </p:nvSpPr>
        <p:spPr>
          <a:xfrm>
            <a:off x="5306791" y="1643050"/>
            <a:ext cx="1479787" cy="9007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מערכת עבר - מורשת</a:t>
            </a:r>
            <a:endParaRPr lang="he-IL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9" name="מלבן מעוגל 8"/>
          <p:cNvSpPr/>
          <p:nvPr/>
        </p:nvSpPr>
        <p:spPr>
          <a:xfrm>
            <a:off x="2857488" y="1643050"/>
            <a:ext cx="1479787" cy="9007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מערכת נוכחית -  מתהווה</a:t>
            </a:r>
            <a:endParaRPr lang="he-IL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0" name="מלבן מעוגל 9"/>
          <p:cNvSpPr/>
          <p:nvPr/>
        </p:nvSpPr>
        <p:spPr>
          <a:xfrm>
            <a:off x="4071934" y="2428868"/>
            <a:ext cx="1479787" cy="9007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מערכת עתידית - </a:t>
            </a:r>
          </a:p>
          <a:p>
            <a:pPr algn="ctr"/>
            <a:r>
              <a:rPr lang="he-IL" b="1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רצויה</a:t>
            </a:r>
            <a:endParaRPr lang="he-IL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cxnSp>
        <p:nvCxnSpPr>
          <p:cNvPr id="12" name="מחבר חץ ישר 11"/>
          <p:cNvCxnSpPr/>
          <p:nvPr/>
        </p:nvCxnSpPr>
        <p:spPr>
          <a:xfrm>
            <a:off x="4357686" y="1857364"/>
            <a:ext cx="928694" cy="1588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572000" y="1363199"/>
            <a:ext cx="571504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rIns="0" rtlCol="1">
            <a:spAutoFit/>
          </a:bodyPr>
          <a:lstStyle/>
          <a:p>
            <a:pPr algn="ctr"/>
            <a:r>
              <a:rPr lang="he-IL" sz="1200" b="1" dirty="0" smtClean="0">
                <a:solidFill>
                  <a:srgbClr val="C00000"/>
                </a:solidFill>
                <a:latin typeface="David" pitchFamily="34" charset="-79"/>
                <a:cs typeface="David" pitchFamily="34" charset="-79"/>
              </a:rPr>
              <a:t>זיהוי פער רלוונטיות (היסט)</a:t>
            </a:r>
            <a:endParaRPr lang="he-IL" sz="1200" b="1" dirty="0">
              <a:solidFill>
                <a:srgbClr val="C00000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24515" y="2059226"/>
            <a:ext cx="571505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rIns="0" rtlCol="1">
            <a:spAutoFit/>
          </a:bodyPr>
          <a:lstStyle/>
          <a:p>
            <a:pPr algn="ctr"/>
            <a:r>
              <a:rPr lang="he-IL" sz="1200" b="1" dirty="0" smtClean="0">
                <a:solidFill>
                  <a:srgbClr val="C00000"/>
                </a:solidFill>
                <a:latin typeface="David" pitchFamily="34" charset="-79"/>
                <a:cs typeface="David" pitchFamily="34" charset="-79"/>
              </a:rPr>
              <a:t>זיהוי פוטנציאל</a:t>
            </a:r>
            <a:endParaRPr lang="he-IL" sz="1200" b="1" dirty="0">
              <a:solidFill>
                <a:srgbClr val="C00000"/>
              </a:solidFill>
              <a:latin typeface="David" pitchFamily="34" charset="-79"/>
              <a:cs typeface="David" pitchFamily="34" charset="-79"/>
            </a:endParaRPr>
          </a:p>
        </p:txBody>
      </p:sp>
      <p:cxnSp>
        <p:nvCxnSpPr>
          <p:cNvPr id="15" name="מחבר חץ ישר 14"/>
          <p:cNvCxnSpPr/>
          <p:nvPr/>
        </p:nvCxnSpPr>
        <p:spPr>
          <a:xfrm>
            <a:off x="4357686" y="2071678"/>
            <a:ext cx="357190" cy="285752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חץ ישר 16"/>
          <p:cNvCxnSpPr/>
          <p:nvPr/>
        </p:nvCxnSpPr>
        <p:spPr>
          <a:xfrm rot="10800000" flipV="1">
            <a:off x="4929190" y="2071678"/>
            <a:ext cx="357190" cy="285752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מלבן מעוגל 21"/>
          <p:cNvSpPr/>
          <p:nvPr/>
        </p:nvSpPr>
        <p:spPr>
          <a:xfrm>
            <a:off x="3286116" y="3429000"/>
            <a:ext cx="3071834" cy="47211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אסטרטגיה הראשונית</a:t>
            </a:r>
            <a:endParaRPr lang="he-IL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23" name="משולש שווה שוקיים 22"/>
          <p:cNvSpPr/>
          <p:nvPr/>
        </p:nvSpPr>
        <p:spPr>
          <a:xfrm>
            <a:off x="2750315" y="3841463"/>
            <a:ext cx="4143404" cy="785818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4" name="TextBox 23"/>
          <p:cNvSpPr txBox="1"/>
          <p:nvPr/>
        </p:nvSpPr>
        <p:spPr>
          <a:xfrm>
            <a:off x="4496797" y="4143380"/>
            <a:ext cx="723275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b="1" dirty="0" smtClean="0">
                <a:latin typeface="David" pitchFamily="34" charset="-79"/>
                <a:cs typeface="David" pitchFamily="34" charset="-79"/>
              </a:rPr>
              <a:t>הנגדה</a:t>
            </a:r>
            <a:endParaRPr lang="he-IL" b="1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25" name="משולש שווה שוקיים 24"/>
          <p:cNvSpPr/>
          <p:nvPr/>
        </p:nvSpPr>
        <p:spPr>
          <a:xfrm rot="10800000">
            <a:off x="2742036" y="4587984"/>
            <a:ext cx="4115979" cy="626966"/>
          </a:xfrm>
          <a:prstGeom prst="triangle">
            <a:avLst>
              <a:gd name="adj" fmla="val 50202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6" name="TextBox 33"/>
          <p:cNvSpPr txBox="1"/>
          <p:nvPr/>
        </p:nvSpPr>
        <p:spPr>
          <a:xfrm>
            <a:off x="3714744" y="4572008"/>
            <a:ext cx="2143172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b="1" dirty="0" smtClean="0">
                <a:latin typeface="David" pitchFamily="34" charset="-79"/>
                <a:cs typeface="David" pitchFamily="34" charset="-79"/>
              </a:rPr>
              <a:t>אסטרטגיה מכוננת</a:t>
            </a:r>
          </a:p>
          <a:p>
            <a:pPr algn="ctr"/>
            <a:r>
              <a:rPr lang="he-IL" sz="1400" b="1" dirty="0" smtClean="0">
                <a:latin typeface="David" pitchFamily="34" charset="-79"/>
                <a:cs typeface="David" pitchFamily="34" charset="-79"/>
              </a:rPr>
              <a:t>היגיון אסטרטגי</a:t>
            </a:r>
          </a:p>
          <a:p>
            <a:pPr algn="ctr"/>
            <a:endParaRPr lang="he-IL" b="1" dirty="0" smtClean="0">
              <a:latin typeface="David" pitchFamily="34" charset="-79"/>
              <a:cs typeface="David" pitchFamily="34" charset="-79"/>
            </a:endParaRPr>
          </a:p>
        </p:txBody>
      </p:sp>
      <p:cxnSp>
        <p:nvCxnSpPr>
          <p:cNvPr id="28" name="מחבר ישר 27"/>
          <p:cNvCxnSpPr>
            <a:stCxn id="25" idx="2"/>
          </p:cNvCxnSpPr>
          <p:nvPr/>
        </p:nvCxnSpPr>
        <p:spPr>
          <a:xfrm rot="16200000" flipH="1">
            <a:off x="6520239" y="4925759"/>
            <a:ext cx="715537" cy="399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מחבר ישר 28"/>
          <p:cNvCxnSpPr/>
          <p:nvPr/>
        </p:nvCxnSpPr>
        <p:spPr>
          <a:xfrm rot="16200000" flipH="1">
            <a:off x="2388085" y="4940984"/>
            <a:ext cx="715536" cy="125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מחבר ישר 30"/>
          <p:cNvCxnSpPr/>
          <p:nvPr/>
        </p:nvCxnSpPr>
        <p:spPr>
          <a:xfrm>
            <a:off x="2755772" y="5303520"/>
            <a:ext cx="2020824" cy="76809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מחבר ישר 31"/>
          <p:cNvCxnSpPr/>
          <p:nvPr/>
        </p:nvCxnSpPr>
        <p:spPr>
          <a:xfrm rot="10800000" flipV="1">
            <a:off x="4785740" y="5303520"/>
            <a:ext cx="2121408" cy="7589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קבוצה 13"/>
          <p:cNvGrpSpPr/>
          <p:nvPr/>
        </p:nvGrpSpPr>
        <p:grpSpPr>
          <a:xfrm>
            <a:off x="3152157" y="5272670"/>
            <a:ext cx="3196844" cy="1008753"/>
            <a:chOff x="-636181" y="5530694"/>
            <a:chExt cx="3196844" cy="1008753"/>
          </a:xfrm>
        </p:grpSpPr>
        <p:sp>
          <p:nvSpPr>
            <p:cNvPr id="11" name="משולש שווה שוקיים 10"/>
            <p:cNvSpPr/>
            <p:nvPr/>
          </p:nvSpPr>
          <p:spPr>
            <a:xfrm rot="10800000">
              <a:off x="-636181" y="5530694"/>
              <a:ext cx="3196844" cy="100875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9" name="TextBox 82"/>
            <p:cNvSpPr txBox="1"/>
            <p:nvPr/>
          </p:nvSpPr>
          <p:spPr>
            <a:xfrm>
              <a:off x="-476220" y="5558696"/>
              <a:ext cx="2928958" cy="55399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he-IL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e-IL" b="1" dirty="0" smtClean="0">
                  <a:latin typeface="David" pitchFamily="34" charset="-79"/>
                  <a:cs typeface="David" pitchFamily="34" charset="-79"/>
                </a:rPr>
                <a:t>צורה אופרטיבית</a:t>
              </a:r>
            </a:p>
            <a:p>
              <a:pPr algn="ctr"/>
              <a:r>
                <a:rPr lang="he-IL" sz="1200" b="1" dirty="0" smtClean="0">
                  <a:latin typeface="David" pitchFamily="34" charset="-79"/>
                  <a:cs typeface="David" pitchFamily="34" charset="-79"/>
                </a:rPr>
                <a:t>מערכת מבצעים</a:t>
              </a:r>
            </a:p>
          </p:txBody>
        </p:sp>
      </p:grpSp>
      <p:sp>
        <p:nvSpPr>
          <p:cNvPr id="55" name="סוגר מרובע שמאלי 54"/>
          <p:cNvSpPr/>
          <p:nvPr/>
        </p:nvSpPr>
        <p:spPr>
          <a:xfrm rot="5400000">
            <a:off x="2238475" y="761864"/>
            <a:ext cx="5095675" cy="5143536"/>
          </a:xfrm>
          <a:prstGeom prst="leftBracket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e-IL"/>
          </a:p>
        </p:txBody>
      </p:sp>
      <p:sp>
        <p:nvSpPr>
          <p:cNvPr id="6" name="TextBox 5"/>
          <p:cNvSpPr txBox="1"/>
          <p:nvPr/>
        </p:nvSpPr>
        <p:spPr>
          <a:xfrm>
            <a:off x="4071934" y="570738"/>
            <a:ext cx="1588897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1">
            <a:spAutoFit/>
          </a:bodyPr>
          <a:lstStyle/>
          <a:p>
            <a:r>
              <a:rPr lang="he-IL" b="1" dirty="0" smtClean="0">
                <a:latin typeface="David" pitchFamily="34" charset="-79"/>
                <a:cs typeface="David" pitchFamily="34" charset="-79"/>
              </a:rPr>
              <a:t>הבניית הלמידה</a:t>
            </a:r>
            <a:endParaRPr lang="he-IL" b="1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71" name="TextBox 34"/>
          <p:cNvSpPr txBox="1"/>
          <p:nvPr/>
        </p:nvSpPr>
        <p:spPr>
          <a:xfrm>
            <a:off x="3857620" y="0"/>
            <a:ext cx="17859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2400" b="1" dirty="0" smtClean="0">
                <a:latin typeface="David" pitchFamily="34" charset="-79"/>
                <a:cs typeface="David" pitchFamily="34" charset="-79"/>
              </a:rPr>
              <a:t>תהליך העיצוב </a:t>
            </a:r>
          </a:p>
        </p:txBody>
      </p:sp>
      <p:cxnSp>
        <p:nvCxnSpPr>
          <p:cNvPr id="54" name="מחבר חץ ישר 53"/>
          <p:cNvCxnSpPr/>
          <p:nvPr/>
        </p:nvCxnSpPr>
        <p:spPr>
          <a:xfrm rot="10800000">
            <a:off x="3161107" y="6072206"/>
            <a:ext cx="785818" cy="714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מרכז דדו לחשיבה צבאית בין-תחומית</a:t>
            </a:r>
            <a:endParaRPr lang="he-IL" dirty="0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7D78B-B61A-4B78-B755-F3D8CBA83F17}" type="slidenum">
              <a:rPr lang="he-IL" smtClean="0"/>
              <a:pPr/>
              <a:t>23</a:t>
            </a:fld>
            <a:endParaRPr lang="he-IL" dirty="0"/>
          </a:p>
        </p:txBody>
      </p:sp>
      <p:sp>
        <p:nvSpPr>
          <p:cNvPr id="13" name="חץ למטה 12"/>
          <p:cNvSpPr/>
          <p:nvPr/>
        </p:nvSpPr>
        <p:spPr>
          <a:xfrm>
            <a:off x="3730266" y="6419684"/>
            <a:ext cx="1709409" cy="3766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0" name="TextBox 34"/>
          <p:cNvSpPr txBox="1"/>
          <p:nvPr/>
        </p:nvSpPr>
        <p:spPr>
          <a:xfrm>
            <a:off x="3692011" y="6361981"/>
            <a:ext cx="178591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b="1" dirty="0" smtClean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תכנון</a:t>
            </a:r>
            <a:endParaRPr lang="he-IL" sz="1100" b="1" dirty="0">
              <a:solidFill>
                <a:srgbClr val="333399"/>
              </a:solidFill>
              <a:latin typeface="David" pitchFamily="34" charset="-79"/>
              <a:cs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794823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מה קורה כשמכפילים את עוצמת המיקרו שבבים מדי שנתיים במשך 50 שנה (חוק מור)?</a:t>
            </a:r>
            <a:endParaRPr lang="he-IL" dirty="0"/>
          </a:p>
        </p:txBody>
      </p:sp>
      <p:sp>
        <p:nvSpPr>
          <p:cNvPr id="3" name="מציין מיקום תוכן 1"/>
          <p:cNvSpPr txBox="1">
            <a:spLocks/>
          </p:cNvSpPr>
          <p:nvPr/>
        </p:nvSpPr>
        <p:spPr>
          <a:xfrm>
            <a:off x="323528" y="1844824"/>
            <a:ext cx="8363272" cy="2304256"/>
          </a:xfrm>
          <a:prstGeom prst="rect">
            <a:avLst/>
          </a:prstGeom>
        </p:spPr>
        <p:txBody>
          <a:bodyPr/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Gisha" panose="020B0502040204020203" pitchFamily="34" charset="-79"/>
                <a:ea typeface="+mn-ea"/>
                <a:cs typeface="Gisha" panose="020B0502040204020203" pitchFamily="34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b="1" kern="1200">
                <a:solidFill>
                  <a:schemeClr val="tx1"/>
                </a:solidFill>
                <a:latin typeface="Gisha" panose="020B0502040204020203" pitchFamily="34" charset="-79"/>
                <a:ea typeface="+mn-ea"/>
                <a:cs typeface="Gisha" panose="020B0502040204020203" pitchFamily="34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Gisha" panose="020B0502040204020203" pitchFamily="34" charset="-79"/>
                <a:ea typeface="+mn-ea"/>
                <a:cs typeface="Gisha" panose="020B0502040204020203" pitchFamily="34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b="1" kern="1200">
                <a:solidFill>
                  <a:schemeClr val="tx1"/>
                </a:solidFill>
                <a:latin typeface="Gisha" panose="020B0502040204020203" pitchFamily="34" charset="-79"/>
                <a:ea typeface="+mn-ea"/>
                <a:cs typeface="Gisha" panose="020B0502040204020203" pitchFamily="34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b="1" kern="1200">
                <a:solidFill>
                  <a:schemeClr val="tx1"/>
                </a:solidFill>
                <a:latin typeface="Gisha" panose="020B0502040204020203" pitchFamily="34" charset="-79"/>
                <a:ea typeface="+mn-ea"/>
                <a:cs typeface="Gisha" panose="020B0502040204020203" pitchFamily="34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e-IL" sz="2000" dirty="0" smtClean="0"/>
              <a:t>מיקרו שבב מהדור הראשון של אינטל לעומת השבב החדיש ביותר היום: </a:t>
            </a:r>
          </a:p>
          <a:p>
            <a:pPr marL="0" indent="0">
              <a:buNone/>
            </a:pPr>
            <a:r>
              <a:rPr lang="he-IL" sz="2000" dirty="0" smtClean="0"/>
              <a:t>רמת ביצועים גבוהה פי 3,500, </a:t>
            </a:r>
          </a:p>
          <a:p>
            <a:pPr marL="0" indent="0">
              <a:buNone/>
            </a:pPr>
            <a:r>
              <a:rPr lang="he-IL" sz="2000" dirty="0" smtClean="0"/>
              <a:t>חסכוני באנרגיה פי 90,000, </a:t>
            </a:r>
          </a:p>
          <a:p>
            <a:pPr marL="0" indent="0">
              <a:buNone/>
            </a:pPr>
            <a:r>
              <a:rPr lang="he-IL" sz="2000" dirty="0" smtClean="0"/>
              <a:t>השבב הראשון עולה פי 60,00</a:t>
            </a:r>
          </a:p>
          <a:p>
            <a:pPr marL="0" indent="0">
              <a:buNone/>
            </a:pPr>
            <a:r>
              <a:rPr lang="he-IL" sz="1600" dirty="0" smtClean="0">
                <a:solidFill>
                  <a:srgbClr val="981702"/>
                </a:solidFill>
              </a:rPr>
              <a:t>תומס ל</a:t>
            </a:r>
            <a:r>
              <a:rPr lang="en-US" sz="1600" dirty="0" smtClean="0">
                <a:solidFill>
                  <a:srgbClr val="981702"/>
                </a:solidFill>
              </a:rPr>
              <a:t>'</a:t>
            </a:r>
            <a:r>
              <a:rPr lang="he-IL" sz="1600" dirty="0" smtClean="0">
                <a:solidFill>
                  <a:srgbClr val="981702"/>
                </a:solidFill>
              </a:rPr>
              <a:t> פרידמן "תודה שאיחרת", </a:t>
            </a:r>
            <a:r>
              <a:rPr lang="he-IL" sz="1600" dirty="0" err="1" smtClean="0">
                <a:solidFill>
                  <a:srgbClr val="981702"/>
                </a:solidFill>
              </a:rPr>
              <a:t>עמ</a:t>
            </a:r>
            <a:r>
              <a:rPr lang="en-US" sz="1600" dirty="0" smtClean="0">
                <a:solidFill>
                  <a:srgbClr val="981702"/>
                </a:solidFill>
              </a:rPr>
              <a:t>'</a:t>
            </a:r>
            <a:r>
              <a:rPr lang="he-IL" sz="1600" dirty="0" smtClean="0">
                <a:solidFill>
                  <a:srgbClr val="981702"/>
                </a:solidFill>
              </a:rPr>
              <a:t> 45</a:t>
            </a:r>
          </a:p>
          <a:p>
            <a:endParaRPr lang="he-IL" sz="2000" dirty="0" smtClean="0"/>
          </a:p>
          <a:p>
            <a:endParaRPr lang="he-IL" sz="2000" dirty="0" smtClean="0"/>
          </a:p>
          <a:p>
            <a:endParaRPr lang="he-IL" sz="2000" dirty="0"/>
          </a:p>
        </p:txBody>
      </p:sp>
      <p:sp>
        <p:nvSpPr>
          <p:cNvPr id="4" name="מציין מיקום תוכן 1"/>
          <p:cNvSpPr txBox="1">
            <a:spLocks/>
          </p:cNvSpPr>
          <p:nvPr/>
        </p:nvSpPr>
        <p:spPr>
          <a:xfrm>
            <a:off x="428596" y="4149080"/>
            <a:ext cx="8363272" cy="2304256"/>
          </a:xfrm>
          <a:prstGeom prst="rect">
            <a:avLst/>
          </a:prstGeom>
        </p:spPr>
        <p:txBody>
          <a:bodyPr/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Gisha" panose="020B0502040204020203" pitchFamily="34" charset="-79"/>
                <a:ea typeface="+mn-ea"/>
                <a:cs typeface="Gisha" panose="020B0502040204020203" pitchFamily="34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b="1" kern="1200">
                <a:solidFill>
                  <a:schemeClr val="tx1"/>
                </a:solidFill>
                <a:latin typeface="Gisha" panose="020B0502040204020203" pitchFamily="34" charset="-79"/>
                <a:ea typeface="+mn-ea"/>
                <a:cs typeface="Gisha" panose="020B0502040204020203" pitchFamily="34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Gisha" panose="020B0502040204020203" pitchFamily="34" charset="-79"/>
                <a:ea typeface="+mn-ea"/>
                <a:cs typeface="Gisha" panose="020B0502040204020203" pitchFamily="34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b="1" kern="1200">
                <a:solidFill>
                  <a:schemeClr val="tx1"/>
                </a:solidFill>
                <a:latin typeface="Gisha" panose="020B0502040204020203" pitchFamily="34" charset="-79"/>
                <a:ea typeface="+mn-ea"/>
                <a:cs typeface="Gisha" panose="020B0502040204020203" pitchFamily="34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b="1" kern="1200">
                <a:solidFill>
                  <a:schemeClr val="tx1"/>
                </a:solidFill>
                <a:latin typeface="Gisha" panose="020B0502040204020203" pitchFamily="34" charset="-79"/>
                <a:ea typeface="+mn-ea"/>
                <a:cs typeface="Gisha" panose="020B0502040204020203" pitchFamily="34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e-IL" sz="2000" dirty="0" smtClean="0"/>
              <a:t>עכשיו נשווה לחיפושית של היום:</a:t>
            </a:r>
          </a:p>
          <a:p>
            <a:pPr marL="0" indent="0">
              <a:buNone/>
            </a:pPr>
            <a:r>
              <a:rPr lang="he-IL" sz="2000" dirty="0" smtClean="0"/>
              <a:t>הייתה נעה במהירות של כ 500,000 קמ"ש</a:t>
            </a:r>
          </a:p>
          <a:p>
            <a:pPr marL="0" indent="0">
              <a:buNone/>
            </a:pPr>
            <a:r>
              <a:rPr lang="he-IL" sz="2000" dirty="0" smtClean="0"/>
              <a:t>עוברת בערך 850,000 ק"מ לליטר בנזין </a:t>
            </a:r>
          </a:p>
          <a:p>
            <a:pPr marL="0" indent="0">
              <a:buNone/>
            </a:pPr>
            <a:r>
              <a:rPr lang="he-IL" sz="2000" dirty="0" smtClean="0"/>
              <a:t>עולה 4 סנטים אמריקאים</a:t>
            </a:r>
          </a:p>
          <a:p>
            <a:pPr marL="0" indent="0">
              <a:buNone/>
            </a:pPr>
            <a:r>
              <a:rPr lang="he-IL" sz="1600" dirty="0" smtClean="0">
                <a:solidFill>
                  <a:srgbClr val="981702"/>
                </a:solidFill>
              </a:rPr>
              <a:t>תומס ל</a:t>
            </a:r>
            <a:r>
              <a:rPr lang="en-US" sz="1600" dirty="0" smtClean="0">
                <a:solidFill>
                  <a:srgbClr val="981702"/>
                </a:solidFill>
              </a:rPr>
              <a:t>'</a:t>
            </a:r>
            <a:r>
              <a:rPr lang="he-IL" sz="1600" dirty="0" smtClean="0">
                <a:solidFill>
                  <a:srgbClr val="981702"/>
                </a:solidFill>
              </a:rPr>
              <a:t> פרידמן "תודה שאיחרת", </a:t>
            </a:r>
            <a:r>
              <a:rPr lang="he-IL" sz="1600" dirty="0" err="1" smtClean="0">
                <a:solidFill>
                  <a:srgbClr val="981702"/>
                </a:solidFill>
              </a:rPr>
              <a:t>עמ</a:t>
            </a:r>
            <a:r>
              <a:rPr lang="en-US" sz="1600" dirty="0" smtClean="0">
                <a:solidFill>
                  <a:srgbClr val="981702"/>
                </a:solidFill>
              </a:rPr>
              <a:t>'</a:t>
            </a:r>
            <a:r>
              <a:rPr lang="he-IL" sz="1600" dirty="0" smtClean="0">
                <a:solidFill>
                  <a:srgbClr val="981702"/>
                </a:solidFill>
              </a:rPr>
              <a:t> 45-6</a:t>
            </a:r>
          </a:p>
          <a:p>
            <a:endParaRPr lang="he-IL" sz="2000" dirty="0" smtClean="0"/>
          </a:p>
          <a:p>
            <a:endParaRPr lang="he-IL" sz="2000" dirty="0" smtClean="0"/>
          </a:p>
          <a:p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106021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תוכן 1"/>
          <p:cNvSpPr txBox="1">
            <a:spLocks/>
          </p:cNvSpPr>
          <p:nvPr/>
        </p:nvSpPr>
        <p:spPr>
          <a:xfrm>
            <a:off x="539552" y="332656"/>
            <a:ext cx="8363272" cy="2808312"/>
          </a:xfrm>
          <a:prstGeom prst="rect">
            <a:avLst/>
          </a:prstGeom>
        </p:spPr>
        <p:txBody>
          <a:bodyPr/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Gisha" panose="020B0502040204020203" pitchFamily="34" charset="-79"/>
                <a:ea typeface="+mn-ea"/>
                <a:cs typeface="Gisha" panose="020B0502040204020203" pitchFamily="34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b="1" kern="1200">
                <a:solidFill>
                  <a:schemeClr val="tx1"/>
                </a:solidFill>
                <a:latin typeface="Gisha" panose="020B0502040204020203" pitchFamily="34" charset="-79"/>
                <a:ea typeface="+mn-ea"/>
                <a:cs typeface="Gisha" panose="020B0502040204020203" pitchFamily="34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Gisha" panose="020B0502040204020203" pitchFamily="34" charset="-79"/>
                <a:ea typeface="+mn-ea"/>
                <a:cs typeface="Gisha" panose="020B0502040204020203" pitchFamily="34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b="1" kern="1200">
                <a:solidFill>
                  <a:schemeClr val="tx1"/>
                </a:solidFill>
                <a:latin typeface="Gisha" panose="020B0502040204020203" pitchFamily="34" charset="-79"/>
                <a:ea typeface="+mn-ea"/>
                <a:cs typeface="Gisha" panose="020B0502040204020203" pitchFamily="34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b="1" kern="1200">
                <a:solidFill>
                  <a:schemeClr val="tx1"/>
                </a:solidFill>
                <a:latin typeface="Gisha" panose="020B0502040204020203" pitchFamily="34" charset="-79"/>
                <a:ea typeface="+mn-ea"/>
                <a:cs typeface="Gisha" panose="020B0502040204020203" pitchFamily="34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he-IL" sz="2000" dirty="0" smtClean="0"/>
              <a:t>"זה מה שקורה עכשיו.. לא זו בלבד שהעולם משתנה במהירות... הוא משנה צורה באורח דרמטי – הוא מתחיל לפעול אחרת בתחומים רבים ובבת אחת.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sz="2000" dirty="0" smtClean="0"/>
              <a:t>שינוי הצורה הזה קורה מהר יותר מכפי שאנו מסוגלים, לפי שעה, לשנות את הצורה של עצמנו, את המנהיגות, המוסדות והחברות שלנו, ואת ההחלטות שאנחנו מקבלים"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sz="1400" dirty="0" smtClean="0">
                <a:solidFill>
                  <a:srgbClr val="981702"/>
                </a:solidFill>
              </a:rPr>
              <a:t>תומס ל</a:t>
            </a:r>
            <a:r>
              <a:rPr lang="en-US" sz="1400" dirty="0" smtClean="0">
                <a:solidFill>
                  <a:srgbClr val="981702"/>
                </a:solidFill>
              </a:rPr>
              <a:t>'</a:t>
            </a:r>
            <a:r>
              <a:rPr lang="he-IL" sz="1400" dirty="0" smtClean="0">
                <a:solidFill>
                  <a:srgbClr val="981702"/>
                </a:solidFill>
              </a:rPr>
              <a:t> פרידמן "תודה שאיחרת", </a:t>
            </a:r>
            <a:r>
              <a:rPr lang="he-IL" sz="1400" dirty="0" err="1" smtClean="0">
                <a:solidFill>
                  <a:srgbClr val="981702"/>
                </a:solidFill>
              </a:rPr>
              <a:t>עמ</a:t>
            </a:r>
            <a:r>
              <a:rPr lang="en-US" sz="1400" dirty="0" smtClean="0">
                <a:solidFill>
                  <a:srgbClr val="981702"/>
                </a:solidFill>
              </a:rPr>
              <a:t>'</a:t>
            </a:r>
            <a:r>
              <a:rPr lang="he-IL" sz="1400" dirty="0" smtClean="0">
                <a:solidFill>
                  <a:srgbClr val="981702"/>
                </a:solidFill>
              </a:rPr>
              <a:t> 45-6</a:t>
            </a:r>
          </a:p>
          <a:p>
            <a:pPr>
              <a:lnSpc>
                <a:spcPct val="150000"/>
              </a:lnSpc>
            </a:pPr>
            <a:endParaRPr lang="he-IL" sz="2000" dirty="0" smtClean="0"/>
          </a:p>
          <a:p>
            <a:pPr>
              <a:lnSpc>
                <a:spcPct val="150000"/>
              </a:lnSpc>
            </a:pPr>
            <a:endParaRPr lang="he-IL" sz="2000" dirty="0" smtClean="0"/>
          </a:p>
          <a:p>
            <a:pPr>
              <a:lnSpc>
                <a:spcPct val="150000"/>
              </a:lnSpc>
            </a:pPr>
            <a:endParaRPr lang="he-IL" sz="2000" dirty="0"/>
          </a:p>
        </p:txBody>
      </p:sp>
      <p:grpSp>
        <p:nvGrpSpPr>
          <p:cNvPr id="31" name="קבוצה 30"/>
          <p:cNvGrpSpPr/>
          <p:nvPr/>
        </p:nvGrpSpPr>
        <p:grpSpPr>
          <a:xfrm>
            <a:off x="298295" y="3478543"/>
            <a:ext cx="8604529" cy="3131516"/>
            <a:chOff x="298295" y="3478543"/>
            <a:chExt cx="8604529" cy="3131516"/>
          </a:xfrm>
        </p:grpSpPr>
        <p:sp>
          <p:nvSpPr>
            <p:cNvPr id="10" name="קשת 9"/>
            <p:cNvSpPr/>
            <p:nvPr/>
          </p:nvSpPr>
          <p:spPr>
            <a:xfrm rot="9086051">
              <a:off x="827143" y="3478543"/>
              <a:ext cx="5256584" cy="2088232"/>
            </a:xfrm>
            <a:prstGeom prst="arc">
              <a:avLst>
                <a:gd name="adj1" fmla="val 11264964"/>
                <a:gd name="adj2" fmla="val 21010188"/>
              </a:avLst>
            </a:prstGeom>
            <a:ln>
              <a:solidFill>
                <a:schemeClr val="tx2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24" name="קבוצה 23"/>
            <p:cNvGrpSpPr/>
            <p:nvPr/>
          </p:nvGrpSpPr>
          <p:grpSpPr>
            <a:xfrm>
              <a:off x="298295" y="3717032"/>
              <a:ext cx="8604529" cy="2893027"/>
              <a:chOff x="298295" y="3717032"/>
              <a:chExt cx="8604529" cy="2893027"/>
            </a:xfrm>
          </p:grpSpPr>
          <p:grpSp>
            <p:nvGrpSpPr>
              <p:cNvPr id="22" name="קבוצה 21"/>
              <p:cNvGrpSpPr/>
              <p:nvPr/>
            </p:nvGrpSpPr>
            <p:grpSpPr>
              <a:xfrm>
                <a:off x="298295" y="3717032"/>
                <a:ext cx="7610935" cy="2893027"/>
                <a:chOff x="298295" y="3717032"/>
                <a:chExt cx="7610935" cy="2893027"/>
              </a:xfrm>
            </p:grpSpPr>
            <p:cxnSp>
              <p:nvCxnSpPr>
                <p:cNvPr id="7" name="מחבר ישר 6"/>
                <p:cNvCxnSpPr/>
                <p:nvPr/>
              </p:nvCxnSpPr>
              <p:spPr>
                <a:xfrm>
                  <a:off x="683568" y="3717032"/>
                  <a:ext cx="0" cy="2520280"/>
                </a:xfrm>
                <a:prstGeom prst="line">
                  <a:avLst/>
                </a:prstGeom>
                <a:ln>
                  <a:solidFill>
                    <a:schemeClr val="tx2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מחבר ישר 8"/>
                <p:cNvCxnSpPr/>
                <p:nvPr/>
              </p:nvCxnSpPr>
              <p:spPr>
                <a:xfrm>
                  <a:off x="683568" y="6237312"/>
                  <a:ext cx="5760640" cy="0"/>
                </a:xfrm>
                <a:prstGeom prst="line">
                  <a:avLst/>
                </a:prstGeom>
                <a:ln>
                  <a:solidFill>
                    <a:schemeClr val="tx2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מחבר ישר 11"/>
                <p:cNvCxnSpPr/>
                <p:nvPr/>
              </p:nvCxnSpPr>
              <p:spPr>
                <a:xfrm flipV="1">
                  <a:off x="1475656" y="4509120"/>
                  <a:ext cx="5112568" cy="648072"/>
                </a:xfrm>
                <a:prstGeom prst="line">
                  <a:avLst/>
                </a:prstGeom>
                <a:ln>
                  <a:solidFill>
                    <a:schemeClr val="tx2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TextBox 12"/>
                <p:cNvSpPr txBox="1"/>
                <p:nvPr/>
              </p:nvSpPr>
              <p:spPr>
                <a:xfrm>
                  <a:off x="1331640" y="5598320"/>
                  <a:ext cx="1152128" cy="338554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he-IL" sz="1600" b="1" dirty="0" smtClean="0">
                      <a:latin typeface="Gisha" panose="020B0502040204020203" pitchFamily="34" charset="-79"/>
                      <a:cs typeface="Gisha" panose="020B0502040204020203" pitchFamily="34" charset="-79"/>
                    </a:rPr>
                    <a:t>טכנולוגיה</a:t>
                  </a:r>
                  <a:endParaRPr lang="he-IL" sz="1600" b="1" dirty="0">
                    <a:latin typeface="Gisha" panose="020B0502040204020203" pitchFamily="34" charset="-79"/>
                    <a:cs typeface="Gisha" panose="020B0502040204020203" pitchFamily="34" charset="-79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791843" y="4583432"/>
                  <a:ext cx="1776118" cy="338554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he-IL" sz="1600" b="1" dirty="0" smtClean="0">
                      <a:latin typeface="Gisha" panose="020B0502040204020203" pitchFamily="34" charset="-79"/>
                      <a:cs typeface="Gisha" panose="020B0502040204020203" pitchFamily="34" charset="-79"/>
                    </a:rPr>
                    <a:t>הסתגלות אנושית</a:t>
                  </a:r>
                  <a:endParaRPr lang="he-IL" sz="1600" b="1" dirty="0">
                    <a:latin typeface="Gisha" panose="020B0502040204020203" pitchFamily="34" charset="-79"/>
                    <a:cs typeface="Gisha" panose="020B0502040204020203" pitchFamily="34" charset="-79"/>
                  </a:endParaRP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6133112" y="3717032"/>
                  <a:ext cx="1776118" cy="58477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he-IL" sz="1600" b="1" dirty="0" smtClean="0">
                      <a:latin typeface="Gisha" panose="020B0502040204020203" pitchFamily="34" charset="-79"/>
                      <a:cs typeface="Gisha" panose="020B0502040204020203" pitchFamily="34" charset="-79"/>
                    </a:rPr>
                    <a:t>ההתפתחות הטכנולוגית כאן</a:t>
                  </a:r>
                  <a:endParaRPr lang="he-IL" sz="1600" b="1" dirty="0">
                    <a:latin typeface="Gisha" panose="020B0502040204020203" pitchFamily="34" charset="-79"/>
                    <a:cs typeface="Gisha" panose="020B0502040204020203" pitchFamily="34" charset="-79"/>
                  </a:endParaRPr>
                </a:p>
              </p:txBody>
            </p:sp>
            <p:sp>
              <p:nvSpPr>
                <p:cNvPr id="16" name="חץ למטה 15"/>
                <p:cNvSpPr/>
                <p:nvPr/>
              </p:nvSpPr>
              <p:spPr>
                <a:xfrm rot="5400000">
                  <a:off x="5899764" y="3891320"/>
                  <a:ext cx="267857" cy="504056"/>
                </a:xfrm>
                <a:prstGeom prst="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17" name="מלבן 16"/>
                <p:cNvSpPr/>
                <p:nvPr/>
              </p:nvSpPr>
              <p:spPr>
                <a:xfrm>
                  <a:off x="5401533" y="4009419"/>
                  <a:ext cx="210852" cy="233815"/>
                </a:xfrm>
                <a:prstGeom prst="rect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1163661" y="6333060"/>
                  <a:ext cx="623990" cy="276999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he-IL" sz="1200" b="1" dirty="0" smtClean="0">
                      <a:latin typeface="Gisha" panose="020B0502040204020203" pitchFamily="34" charset="-79"/>
                      <a:cs typeface="Gisha" panose="020B0502040204020203" pitchFamily="34" charset="-79"/>
                    </a:rPr>
                    <a:t>זמן</a:t>
                  </a:r>
                  <a:endParaRPr lang="he-IL" sz="1200" b="1" dirty="0">
                    <a:latin typeface="Gisha" panose="020B0502040204020203" pitchFamily="34" charset="-79"/>
                    <a:cs typeface="Gisha" panose="020B0502040204020203" pitchFamily="34" charset="-79"/>
                  </a:endParaRPr>
                </a:p>
              </p:txBody>
            </p:sp>
            <p:cxnSp>
              <p:nvCxnSpPr>
                <p:cNvPr id="20" name="מחבר חץ ישר 19"/>
                <p:cNvCxnSpPr/>
                <p:nvPr/>
              </p:nvCxnSpPr>
              <p:spPr>
                <a:xfrm>
                  <a:off x="1907704" y="6525344"/>
                  <a:ext cx="864096" cy="0"/>
                </a:xfrm>
                <a:prstGeom prst="straightConnector1">
                  <a:avLst/>
                </a:prstGeom>
                <a:ln>
                  <a:solidFill>
                    <a:schemeClr val="tx2">
                      <a:lumMod val="65000"/>
                      <a:lumOff val="3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TextBox 20"/>
                <p:cNvSpPr txBox="1"/>
                <p:nvPr/>
              </p:nvSpPr>
              <p:spPr>
                <a:xfrm rot="16200000">
                  <a:off x="5899" y="4875828"/>
                  <a:ext cx="861792" cy="276999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he-IL" sz="1200" b="1" dirty="0" smtClean="0">
                      <a:latin typeface="Gisha" panose="020B0502040204020203" pitchFamily="34" charset="-79"/>
                      <a:cs typeface="Gisha" panose="020B0502040204020203" pitchFamily="34" charset="-79"/>
                    </a:rPr>
                    <a:t>קצב שינוי</a:t>
                  </a:r>
                  <a:endParaRPr lang="he-IL" sz="1200" b="1" dirty="0">
                    <a:latin typeface="Gisha" panose="020B0502040204020203" pitchFamily="34" charset="-79"/>
                    <a:cs typeface="Gisha" panose="020B0502040204020203" pitchFamily="34" charset="-79"/>
                  </a:endParaRPr>
                </a:p>
              </p:txBody>
            </p:sp>
          </p:grpSp>
          <p:sp>
            <p:nvSpPr>
              <p:cNvPr id="23" name="מלבן 22"/>
              <p:cNvSpPr/>
              <p:nvPr/>
            </p:nvSpPr>
            <p:spPr>
              <a:xfrm>
                <a:off x="3952430" y="6230403"/>
                <a:ext cx="4950394" cy="3796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he-IL" sz="1400" b="1" dirty="0" smtClean="0">
                    <a:solidFill>
                      <a:srgbClr val="981702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אריק "</a:t>
                </a:r>
                <a:r>
                  <a:rPr lang="he-IL" sz="1400" b="1" dirty="0" err="1" smtClean="0">
                    <a:solidFill>
                      <a:srgbClr val="981702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אסטרו</a:t>
                </a:r>
                <a:r>
                  <a:rPr lang="he-IL" sz="1400" b="1" dirty="0" smtClean="0">
                    <a:solidFill>
                      <a:srgbClr val="981702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" </a:t>
                </a:r>
                <a:r>
                  <a:rPr lang="he-IL" sz="1400" b="1" dirty="0" err="1" smtClean="0">
                    <a:solidFill>
                      <a:srgbClr val="981702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טלר</a:t>
                </a:r>
                <a:r>
                  <a:rPr lang="he-IL" sz="1400" b="1" dirty="0" smtClean="0">
                    <a:solidFill>
                      <a:srgbClr val="981702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 מנכ"ל מעבדת המחקר והפיתוח </a:t>
                </a:r>
                <a:r>
                  <a:rPr lang="en-US" sz="1400" b="1" dirty="0" smtClean="0">
                    <a:solidFill>
                      <a:srgbClr val="981702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X</a:t>
                </a:r>
                <a:r>
                  <a:rPr lang="he-IL" sz="1400" b="1" dirty="0" smtClean="0">
                    <a:solidFill>
                      <a:srgbClr val="981702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 של גוגל</a:t>
                </a:r>
                <a:endParaRPr lang="he-IL" sz="1400" b="1" dirty="0">
                  <a:solidFill>
                    <a:srgbClr val="981702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</p:txBody>
          </p:sp>
        </p:grpSp>
      </p:grpSp>
      <p:grpSp>
        <p:nvGrpSpPr>
          <p:cNvPr id="30" name="קבוצה 29"/>
          <p:cNvGrpSpPr/>
          <p:nvPr/>
        </p:nvGrpSpPr>
        <p:grpSpPr>
          <a:xfrm>
            <a:off x="3168243" y="3920890"/>
            <a:ext cx="2444142" cy="912266"/>
            <a:chOff x="3168243" y="3920890"/>
            <a:chExt cx="2444142" cy="912266"/>
          </a:xfrm>
        </p:grpSpPr>
        <p:cxnSp>
          <p:nvCxnSpPr>
            <p:cNvPr id="27" name="מחבר ישר 26"/>
            <p:cNvCxnSpPr>
              <a:endCxn id="17" idx="3"/>
            </p:cNvCxnSpPr>
            <p:nvPr/>
          </p:nvCxnSpPr>
          <p:spPr>
            <a:xfrm flipV="1">
              <a:off x="4031940" y="4126327"/>
              <a:ext cx="1580445" cy="706829"/>
            </a:xfrm>
            <a:prstGeom prst="line">
              <a:avLst/>
            </a:prstGeom>
            <a:ln>
              <a:solidFill>
                <a:srgbClr val="E2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3168243" y="3920890"/>
              <a:ext cx="1934469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 smtClean="0">
                  <a:solidFill>
                    <a:srgbClr val="C00000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למידה מהירה יותר וממשל נבון יותר</a:t>
              </a:r>
              <a:endParaRPr lang="he-IL" sz="1600" b="1" dirty="0">
                <a:solidFill>
                  <a:srgbClr val="C00000"/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143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15369" cy="1143000"/>
          </a:xfrm>
        </p:spPr>
        <p:txBody>
          <a:bodyPr/>
          <a:lstStyle/>
          <a:p>
            <a:r>
              <a:rPr lang="he-IL" sz="3200" dirty="0"/>
              <a:t>מתי אפשר להגדיר בעיה </a:t>
            </a:r>
            <a:r>
              <a:rPr lang="he-IL" sz="3200" dirty="0" smtClean="0"/>
              <a:t>כמערכתית ?</a:t>
            </a:r>
            <a:endParaRPr lang="he-IL" sz="3200" dirty="0"/>
          </a:p>
        </p:txBody>
      </p:sp>
    </p:spTree>
    <p:extLst>
      <p:ext uri="{BB962C8B-B14F-4D97-AF65-F5344CB8AC3E}">
        <p14:creationId xmlns:p14="http://schemas.microsoft.com/office/powerpoint/2010/main" val="204057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פער הרלוונטיות</a:t>
            </a:r>
            <a:endParaRPr lang="he-IL" dirty="0"/>
          </a:p>
        </p:txBody>
      </p:sp>
      <p:sp>
        <p:nvSpPr>
          <p:cNvPr id="5" name="Text Box 84"/>
          <p:cNvSpPr txBox="1">
            <a:spLocks noChangeArrowheads="1"/>
          </p:cNvSpPr>
          <p:nvPr/>
        </p:nvSpPr>
        <p:spPr bwMode="auto">
          <a:xfrm>
            <a:off x="6737418" y="5950819"/>
            <a:ext cx="22527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e-IL" altLang="he-IL" sz="1600" b="1" kern="0" dirty="0" smtClean="0">
                <a:solidFill>
                  <a:srgbClr val="981702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צבי לניר, 2005</a:t>
            </a:r>
            <a:endParaRPr kumimoji="0" lang="en-US" altLang="he-IL" sz="1600" b="1" i="0" u="none" strike="noStrike" kern="0" cap="none" spc="0" normalizeH="0" baseline="0" noProof="0" dirty="0" smtClean="0">
              <a:ln>
                <a:noFill/>
              </a:ln>
              <a:solidFill>
                <a:srgbClr val="981702"/>
              </a:solidFill>
              <a:effectLst/>
              <a:uLnTx/>
              <a:uFillTx/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cxnSp>
        <p:nvCxnSpPr>
          <p:cNvPr id="6" name="מחבר חץ ישר 5"/>
          <p:cNvCxnSpPr/>
          <p:nvPr/>
        </p:nvCxnSpPr>
        <p:spPr>
          <a:xfrm flipV="1">
            <a:off x="2808645" y="2281264"/>
            <a:ext cx="0" cy="929582"/>
          </a:xfrm>
          <a:prstGeom prst="straightConnector1">
            <a:avLst/>
          </a:prstGeom>
          <a:ln w="28575">
            <a:solidFill>
              <a:schemeClr val="tx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מחבר חץ ישר 7"/>
          <p:cNvCxnSpPr/>
          <p:nvPr/>
        </p:nvCxnSpPr>
        <p:spPr>
          <a:xfrm flipV="1">
            <a:off x="2808645" y="3374795"/>
            <a:ext cx="0" cy="929582"/>
          </a:xfrm>
          <a:prstGeom prst="straightConnector1">
            <a:avLst/>
          </a:prstGeom>
          <a:ln w="28575">
            <a:solidFill>
              <a:schemeClr val="tx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חץ ישר 8"/>
          <p:cNvCxnSpPr/>
          <p:nvPr/>
        </p:nvCxnSpPr>
        <p:spPr>
          <a:xfrm flipV="1">
            <a:off x="2808645" y="4450288"/>
            <a:ext cx="0" cy="929582"/>
          </a:xfrm>
          <a:prstGeom prst="straightConnector1">
            <a:avLst/>
          </a:prstGeom>
          <a:ln w="28575">
            <a:solidFill>
              <a:schemeClr val="tx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חץ ישר 10"/>
          <p:cNvCxnSpPr/>
          <p:nvPr/>
        </p:nvCxnSpPr>
        <p:spPr>
          <a:xfrm flipV="1">
            <a:off x="2878497" y="1196752"/>
            <a:ext cx="4652925" cy="1007047"/>
          </a:xfrm>
          <a:prstGeom prst="straightConnector1">
            <a:avLst/>
          </a:prstGeom>
          <a:ln w="28575">
            <a:solidFill>
              <a:schemeClr val="tx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חץ ישר 11"/>
          <p:cNvCxnSpPr/>
          <p:nvPr/>
        </p:nvCxnSpPr>
        <p:spPr>
          <a:xfrm flipV="1">
            <a:off x="3661681" y="4503038"/>
            <a:ext cx="5083" cy="876832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חץ ישר 12"/>
          <p:cNvCxnSpPr/>
          <p:nvPr/>
        </p:nvCxnSpPr>
        <p:spPr>
          <a:xfrm flipV="1">
            <a:off x="3661681" y="2436194"/>
            <a:ext cx="0" cy="1859163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פיצוץ 1 14"/>
          <p:cNvSpPr/>
          <p:nvPr/>
        </p:nvSpPr>
        <p:spPr>
          <a:xfrm>
            <a:off x="4584570" y="1893938"/>
            <a:ext cx="705075" cy="54225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6" name="פיצוץ 1 15"/>
          <p:cNvSpPr/>
          <p:nvPr/>
        </p:nvSpPr>
        <p:spPr>
          <a:xfrm>
            <a:off x="5755498" y="1661543"/>
            <a:ext cx="705075" cy="54225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7" name="פיצוץ 1 16"/>
          <p:cNvSpPr/>
          <p:nvPr/>
        </p:nvSpPr>
        <p:spPr>
          <a:xfrm>
            <a:off x="6826348" y="1351682"/>
            <a:ext cx="705075" cy="54225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cxnSp>
        <p:nvCxnSpPr>
          <p:cNvPr id="18" name="מחבר חץ ישר 17"/>
          <p:cNvCxnSpPr/>
          <p:nvPr/>
        </p:nvCxnSpPr>
        <p:spPr>
          <a:xfrm flipV="1">
            <a:off x="3728207" y="3839586"/>
            <a:ext cx="1275425" cy="663452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731096" y="5612265"/>
            <a:ext cx="15080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מציאות</a:t>
            </a:r>
            <a:endParaRPr lang="he-IL" b="1" dirty="0">
              <a:solidFill>
                <a:srgbClr val="00206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43496" y="5473765"/>
            <a:ext cx="15080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תפישת מציאות</a:t>
            </a:r>
            <a:endParaRPr lang="he-IL" b="1" dirty="0">
              <a:solidFill>
                <a:srgbClr val="00206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71876" y="4304377"/>
            <a:ext cx="15080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solidFill>
                  <a:schemeClr val="bg2">
                    <a:lumMod val="5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נקודת מפנה</a:t>
            </a:r>
            <a:endParaRPr lang="he-IL" b="1" dirty="0">
              <a:solidFill>
                <a:schemeClr val="bg2">
                  <a:lumMod val="50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25" name="חץ שמאלה-ימינה 24"/>
          <p:cNvSpPr/>
          <p:nvPr/>
        </p:nvSpPr>
        <p:spPr>
          <a:xfrm>
            <a:off x="3118841" y="3598171"/>
            <a:ext cx="1413201" cy="46479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24" name="חץ שמאלה-ימינה 23"/>
          <p:cNvSpPr/>
          <p:nvPr/>
        </p:nvSpPr>
        <p:spPr>
          <a:xfrm>
            <a:off x="3153487" y="2746055"/>
            <a:ext cx="3035148" cy="46479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26" name="חץ שמאלה-ימינה 25"/>
          <p:cNvSpPr/>
          <p:nvPr/>
        </p:nvSpPr>
        <p:spPr>
          <a:xfrm>
            <a:off x="2963263" y="4708560"/>
            <a:ext cx="639409" cy="464791"/>
          </a:xfrm>
          <a:prstGeom prst="leftRightArrow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91378" y="4762962"/>
            <a:ext cx="1508072" cy="397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solidFill>
                  <a:srgbClr val="C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רלוונטיות</a:t>
            </a:r>
            <a:endParaRPr lang="he-IL" b="1" dirty="0">
              <a:solidFill>
                <a:srgbClr val="C0000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05133" y="3598171"/>
            <a:ext cx="1508072" cy="6953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solidFill>
                  <a:srgbClr val="C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אינקובציה (הבשלה)</a:t>
            </a:r>
            <a:endParaRPr lang="he-IL" b="1" dirty="0">
              <a:solidFill>
                <a:srgbClr val="C0000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27584" y="2581128"/>
            <a:ext cx="1508072" cy="397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solidFill>
                  <a:srgbClr val="C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הכחשה</a:t>
            </a:r>
            <a:endParaRPr lang="he-IL" b="1" dirty="0">
              <a:solidFill>
                <a:srgbClr val="C0000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89684" y="1898599"/>
            <a:ext cx="1508072" cy="397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solidFill>
                  <a:schemeClr val="bg2">
                    <a:lumMod val="5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הכרה</a:t>
            </a:r>
            <a:endParaRPr lang="he-IL" b="1" dirty="0">
              <a:solidFill>
                <a:schemeClr val="bg2">
                  <a:lumMod val="50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31" name="TextBox 30"/>
          <p:cNvSpPr txBox="1"/>
          <p:nvPr/>
        </p:nvSpPr>
        <p:spPr>
          <a:xfrm rot="20808520">
            <a:off x="3688160" y="1254754"/>
            <a:ext cx="1818267" cy="397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solidFill>
                  <a:schemeClr val="bg2">
                    <a:lumMod val="5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למידה בסיסית</a:t>
            </a:r>
            <a:endParaRPr lang="he-IL" b="1" dirty="0">
              <a:solidFill>
                <a:schemeClr val="bg2">
                  <a:lumMod val="50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cxnSp>
        <p:nvCxnSpPr>
          <p:cNvPr id="33" name="מחבר חץ ישר 32"/>
          <p:cNvCxnSpPr/>
          <p:nvPr/>
        </p:nvCxnSpPr>
        <p:spPr>
          <a:xfrm flipV="1">
            <a:off x="5050991" y="3160100"/>
            <a:ext cx="1137644" cy="645525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מחבר חץ ישר 33"/>
          <p:cNvCxnSpPr/>
          <p:nvPr/>
        </p:nvCxnSpPr>
        <p:spPr>
          <a:xfrm flipV="1">
            <a:off x="6227762" y="2326297"/>
            <a:ext cx="1424112" cy="807083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266170" y="3665640"/>
            <a:ext cx="191271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solidFill>
                  <a:srgbClr val="80008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פער רלוונטיות</a:t>
            </a:r>
            <a:endParaRPr lang="he-IL" b="1" dirty="0">
              <a:solidFill>
                <a:srgbClr val="80008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907436" y="2813524"/>
            <a:ext cx="191271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solidFill>
                  <a:srgbClr val="80008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פער רלוונטיות</a:t>
            </a:r>
            <a:endParaRPr lang="he-IL" b="1" dirty="0">
              <a:solidFill>
                <a:srgbClr val="80008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000346" y="4765459"/>
            <a:ext cx="210769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solidFill>
                  <a:srgbClr val="80008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פער אופטימיזציה</a:t>
            </a:r>
            <a:endParaRPr lang="he-IL" b="1" dirty="0">
              <a:solidFill>
                <a:srgbClr val="80008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46" name="פיצוץ 1 45"/>
          <p:cNvSpPr/>
          <p:nvPr/>
        </p:nvSpPr>
        <p:spPr>
          <a:xfrm>
            <a:off x="3485133" y="2474927"/>
            <a:ext cx="2270366" cy="1007935"/>
          </a:xfrm>
          <a:prstGeom prst="irregularSeal1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485132" y="2769169"/>
            <a:ext cx="1912714" cy="3642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הפתעה בסיסית</a:t>
            </a:r>
            <a:endParaRPr lang="he-IL" sz="1600" b="1" dirty="0">
              <a:solidFill>
                <a:schemeClr val="tx1">
                  <a:lumMod val="85000"/>
                  <a:lumOff val="1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he-IL" smtClean="0"/>
              <a:t>מרכז דדו לחשיבה צבאית בין-תחומית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6433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1" grpId="0"/>
      <p:bldP spid="22" grpId="0"/>
      <p:bldP spid="23" grpId="0"/>
      <p:bldP spid="25" grpId="0" animBg="1"/>
      <p:bldP spid="24" grpId="0" animBg="1"/>
      <p:bldP spid="26" grpId="0" animBg="1"/>
      <p:bldP spid="27" grpId="0"/>
      <p:bldP spid="28" grpId="0"/>
      <p:bldP spid="29" grpId="0"/>
      <p:bldP spid="30" grpId="0"/>
      <p:bldP spid="31" grpId="0"/>
      <p:bldP spid="42" grpId="0"/>
      <p:bldP spid="43" grpId="0"/>
      <p:bldP spid="44" grpId="0"/>
      <p:bldP spid="46" grpId="0" animBg="1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57240" y="315834"/>
            <a:ext cx="7429520" cy="1571612"/>
          </a:xfrm>
        </p:spPr>
        <p:txBody>
          <a:bodyPr/>
          <a:lstStyle/>
          <a:p>
            <a:r>
              <a:rPr lang="he-IL" dirty="0" smtClean="0"/>
              <a:t>מאפיינים של בעיות מסובכות</a:t>
            </a:r>
            <a:endParaRPr lang="he-IL" dirty="0"/>
          </a:p>
        </p:txBody>
      </p:sp>
      <p:sp>
        <p:nvSpPr>
          <p:cNvPr id="11" name="כותרת 1"/>
          <p:cNvSpPr txBox="1">
            <a:spLocks/>
          </p:cNvSpPr>
          <p:nvPr/>
        </p:nvSpPr>
        <p:spPr bwMode="auto">
          <a:xfrm>
            <a:off x="714348" y="1073138"/>
            <a:ext cx="7715304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e-IL" sz="1800" b="1" dirty="0" smtClean="0">
                <a:solidFill>
                  <a:srgbClr val="981702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“ If you find a good solution and become attached to it,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e-IL" sz="1800" b="1" dirty="0" smtClean="0">
                <a:solidFill>
                  <a:srgbClr val="981702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the solution may become your next problem”</a:t>
            </a:r>
            <a:endParaRPr lang="he-IL" altLang="he-IL" sz="1800" b="1" dirty="0" smtClean="0">
              <a:solidFill>
                <a:srgbClr val="981702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grpSp>
        <p:nvGrpSpPr>
          <p:cNvPr id="31" name="קבוצה 30"/>
          <p:cNvGrpSpPr/>
          <p:nvPr/>
        </p:nvGrpSpPr>
        <p:grpSpPr>
          <a:xfrm>
            <a:off x="684889" y="4649986"/>
            <a:ext cx="3392488" cy="2029336"/>
            <a:chOff x="4989763" y="4429133"/>
            <a:chExt cx="3392488" cy="2029336"/>
          </a:xfrm>
        </p:grpSpPr>
        <p:sp>
          <p:nvSpPr>
            <p:cNvPr id="5" name="כותרת 1"/>
            <p:cNvSpPr txBox="1">
              <a:spLocks/>
            </p:cNvSpPr>
            <p:nvPr/>
          </p:nvSpPr>
          <p:spPr bwMode="auto">
            <a:xfrm>
              <a:off x="4989763" y="5745681"/>
              <a:ext cx="3392488" cy="712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e-IL" altLang="he-IL" sz="1800" b="1" dirty="0" smtClean="0">
                  <a:solidFill>
                    <a:schemeClr val="tx2">
                      <a:lumMod val="75000"/>
                      <a:lumOff val="2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בעיות "מאולפות" </a:t>
              </a:r>
            </a:p>
          </p:txBody>
        </p:sp>
        <p:grpSp>
          <p:nvGrpSpPr>
            <p:cNvPr id="23" name="קבוצה 22"/>
            <p:cNvGrpSpPr/>
            <p:nvPr/>
          </p:nvGrpSpPr>
          <p:grpSpPr>
            <a:xfrm>
              <a:off x="5929322" y="4429133"/>
              <a:ext cx="1812864" cy="1357321"/>
              <a:chOff x="5759532" y="3942608"/>
              <a:chExt cx="1934966" cy="1850571"/>
            </a:xfrm>
          </p:grpSpPr>
          <p:sp>
            <p:nvSpPr>
              <p:cNvPr id="12" name="צורה חופשית 11"/>
              <p:cNvSpPr/>
              <p:nvPr/>
            </p:nvSpPr>
            <p:spPr>
              <a:xfrm>
                <a:off x="5786446" y="4071942"/>
                <a:ext cx="1908052" cy="1356400"/>
              </a:xfrm>
              <a:custGeom>
                <a:avLst/>
                <a:gdLst>
                  <a:gd name="connsiteX0" fmla="*/ 0 w 1955470"/>
                  <a:gd name="connsiteY0" fmla="*/ 0 h 1359725"/>
                  <a:gd name="connsiteX1" fmla="*/ 855023 w 1955470"/>
                  <a:gd name="connsiteY1" fmla="*/ 403761 h 1359725"/>
                  <a:gd name="connsiteX2" fmla="*/ 878774 w 1955470"/>
                  <a:gd name="connsiteY2" fmla="*/ 866899 h 1359725"/>
                  <a:gd name="connsiteX3" fmla="*/ 1626919 w 1955470"/>
                  <a:gd name="connsiteY3" fmla="*/ 1294411 h 1359725"/>
                  <a:gd name="connsiteX4" fmla="*/ 1911927 w 1955470"/>
                  <a:gd name="connsiteY4" fmla="*/ 1258785 h 1359725"/>
                  <a:gd name="connsiteX5" fmla="*/ 1888176 w 1955470"/>
                  <a:gd name="connsiteY5" fmla="*/ 1246909 h 1359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55470" h="1359725">
                    <a:moveTo>
                      <a:pt x="0" y="0"/>
                    </a:moveTo>
                    <a:cubicBezTo>
                      <a:pt x="354280" y="129639"/>
                      <a:pt x="708561" y="259278"/>
                      <a:pt x="855023" y="403761"/>
                    </a:cubicBezTo>
                    <a:cubicBezTo>
                      <a:pt x="1001485" y="548244"/>
                      <a:pt x="750125" y="718457"/>
                      <a:pt x="878774" y="866899"/>
                    </a:cubicBezTo>
                    <a:cubicBezTo>
                      <a:pt x="1007423" y="1015341"/>
                      <a:pt x="1454727" y="1229097"/>
                      <a:pt x="1626919" y="1294411"/>
                    </a:cubicBezTo>
                    <a:cubicBezTo>
                      <a:pt x="1799111" y="1359725"/>
                      <a:pt x="1868384" y="1266702"/>
                      <a:pt x="1911927" y="1258785"/>
                    </a:cubicBezTo>
                    <a:cubicBezTo>
                      <a:pt x="1955470" y="1250868"/>
                      <a:pt x="1921823" y="1248888"/>
                      <a:pt x="1888176" y="1246909"/>
                    </a:cubicBezTo>
                  </a:path>
                </a:pathLst>
              </a:custGeom>
              <a:ln w="19050">
                <a:solidFill>
                  <a:srgbClr val="9817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4" name="צורה חופשית 13"/>
              <p:cNvSpPr/>
              <p:nvPr/>
            </p:nvSpPr>
            <p:spPr>
              <a:xfrm>
                <a:off x="5759532" y="3942608"/>
                <a:ext cx="1520042" cy="1850571"/>
              </a:xfrm>
              <a:custGeom>
                <a:avLst/>
                <a:gdLst>
                  <a:gd name="connsiteX0" fmla="*/ 1520042 w 1520042"/>
                  <a:gd name="connsiteY0" fmla="*/ 0 h 1850571"/>
                  <a:gd name="connsiteX1" fmla="*/ 380011 w 1520042"/>
                  <a:gd name="connsiteY1" fmla="*/ 1567543 h 1850571"/>
                  <a:gd name="connsiteX2" fmla="*/ 712520 w 1520042"/>
                  <a:gd name="connsiteY2" fmla="*/ 1698171 h 1850571"/>
                  <a:gd name="connsiteX3" fmla="*/ 724395 w 1520042"/>
                  <a:gd name="connsiteY3" fmla="*/ 1448789 h 1850571"/>
                  <a:gd name="connsiteX4" fmla="*/ 0 w 1520042"/>
                  <a:gd name="connsiteY4" fmla="*/ 1686296 h 1850571"/>
                  <a:gd name="connsiteX5" fmla="*/ 0 w 1520042"/>
                  <a:gd name="connsiteY5" fmla="*/ 1686296 h 1850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0042" h="1850571">
                    <a:moveTo>
                      <a:pt x="1520042" y="0"/>
                    </a:moveTo>
                    <a:cubicBezTo>
                      <a:pt x="1017320" y="642257"/>
                      <a:pt x="514598" y="1284515"/>
                      <a:pt x="380011" y="1567543"/>
                    </a:cubicBezTo>
                    <a:cubicBezTo>
                      <a:pt x="245424" y="1850571"/>
                      <a:pt x="655123" y="1717963"/>
                      <a:pt x="712520" y="1698171"/>
                    </a:cubicBezTo>
                    <a:cubicBezTo>
                      <a:pt x="769917" y="1678379"/>
                      <a:pt x="843148" y="1450768"/>
                      <a:pt x="724395" y="1448789"/>
                    </a:cubicBezTo>
                    <a:cubicBezTo>
                      <a:pt x="605642" y="1446810"/>
                      <a:pt x="0" y="1686296"/>
                      <a:pt x="0" y="1686296"/>
                    </a:cubicBezTo>
                    <a:lnTo>
                      <a:pt x="0" y="1686296"/>
                    </a:lnTo>
                  </a:path>
                </a:pathLst>
              </a:custGeom>
              <a:ln w="28575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</p:grpSp>
      <p:sp>
        <p:nvSpPr>
          <p:cNvPr id="28" name="כותרת 1"/>
          <p:cNvSpPr txBox="1">
            <a:spLocks/>
          </p:cNvSpPr>
          <p:nvPr/>
        </p:nvSpPr>
        <p:spPr bwMode="auto">
          <a:xfrm>
            <a:off x="357158" y="1857364"/>
            <a:ext cx="8286808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e-IL" altLang="he-IL" sz="1800" b="1" dirty="0" smtClean="0">
                <a:solidFill>
                  <a:srgbClr val="000099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בעיות מסובכות: תלות הדדית.. אוטונומיה של תתי מערכות.. רשתיות.. דינאמיות..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485117" y="2378077"/>
            <a:ext cx="6439963" cy="201593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ts val="2500"/>
              </a:lnSpc>
            </a:pPr>
            <a:endParaRPr lang="he-IL" b="1" dirty="0">
              <a:solidFill>
                <a:srgbClr val="000099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lnSpc>
                <a:spcPts val="2500"/>
              </a:lnSpc>
              <a:buFont typeface="Arial" pitchFamily="34" charset="0"/>
              <a:buChar char="•"/>
            </a:pPr>
            <a:r>
              <a:rPr lang="he-IL" b="1" dirty="0" smtClean="0">
                <a:solidFill>
                  <a:srgbClr val="000099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היעדר הגדרה ברורה (הגדרה אובייקטיבית) של הבעיה</a:t>
            </a:r>
          </a:p>
          <a:p>
            <a:pPr>
              <a:lnSpc>
                <a:spcPts val="2500"/>
              </a:lnSpc>
              <a:buFont typeface="Arial" pitchFamily="34" charset="0"/>
              <a:buChar char="•"/>
            </a:pPr>
            <a:r>
              <a:rPr lang="he-IL" b="1" dirty="0" smtClean="0">
                <a:solidFill>
                  <a:srgbClr val="000099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נקודות מבט שונות של בעלי העניין, לכן - אין פתרון "נכון"</a:t>
            </a:r>
          </a:p>
          <a:p>
            <a:pPr>
              <a:lnSpc>
                <a:spcPts val="2500"/>
              </a:lnSpc>
              <a:buFont typeface="Arial" pitchFamily="34" charset="0"/>
              <a:buChar char="•"/>
            </a:pPr>
            <a:r>
              <a:rPr lang="he-IL" b="1" dirty="0" smtClean="0">
                <a:solidFill>
                  <a:srgbClr val="000099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בעיה ייחודית – פתרון חד פעמי</a:t>
            </a:r>
          </a:p>
          <a:p>
            <a:pPr>
              <a:lnSpc>
                <a:spcPts val="2500"/>
              </a:lnSpc>
              <a:buFont typeface="Arial" pitchFamily="34" charset="0"/>
              <a:buChar char="•"/>
            </a:pPr>
            <a:r>
              <a:rPr lang="he-IL" b="1" dirty="0" smtClean="0">
                <a:solidFill>
                  <a:srgbClr val="000099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אין פתרונות סופיים</a:t>
            </a:r>
          </a:p>
          <a:p>
            <a:pPr>
              <a:lnSpc>
                <a:spcPts val="2500"/>
              </a:lnSpc>
            </a:pPr>
            <a:endParaRPr lang="he-IL" b="1" dirty="0">
              <a:solidFill>
                <a:srgbClr val="000099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grpSp>
        <p:nvGrpSpPr>
          <p:cNvPr id="32" name="קבוצה 31"/>
          <p:cNvGrpSpPr/>
          <p:nvPr/>
        </p:nvGrpSpPr>
        <p:grpSpPr>
          <a:xfrm>
            <a:off x="5035577" y="4484506"/>
            <a:ext cx="3394075" cy="2322286"/>
            <a:chOff x="5035577" y="4564225"/>
            <a:chExt cx="3394075" cy="2322286"/>
          </a:xfrm>
        </p:grpSpPr>
        <p:sp>
          <p:nvSpPr>
            <p:cNvPr id="4" name="כותרת 1"/>
            <p:cNvSpPr txBox="1">
              <a:spLocks/>
            </p:cNvSpPr>
            <p:nvPr/>
          </p:nvSpPr>
          <p:spPr bwMode="auto">
            <a:xfrm>
              <a:off x="5035577" y="6175311"/>
              <a:ext cx="3394075" cy="71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e-IL" altLang="he-IL" sz="1800" b="1" dirty="0" smtClean="0">
                  <a:solidFill>
                    <a:schemeClr val="tx2">
                      <a:lumMod val="75000"/>
                      <a:lumOff val="2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בעיות "סוררות" 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he-IL" sz="1800" b="1" dirty="0" smtClean="0">
                  <a:solidFill>
                    <a:schemeClr val="tx2">
                      <a:lumMod val="75000"/>
                      <a:lumOff val="2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(Wicked problems)</a:t>
              </a:r>
              <a:endParaRPr lang="he-IL" altLang="he-IL" sz="18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grpSp>
          <p:nvGrpSpPr>
            <p:cNvPr id="27" name="קבוצה 26"/>
            <p:cNvGrpSpPr/>
            <p:nvPr/>
          </p:nvGrpSpPr>
          <p:grpSpPr>
            <a:xfrm>
              <a:off x="5564932" y="4564225"/>
              <a:ext cx="2220686" cy="1579419"/>
              <a:chOff x="1565496" y="4207035"/>
              <a:chExt cx="2220686" cy="1579419"/>
            </a:xfrm>
          </p:grpSpPr>
          <p:grpSp>
            <p:nvGrpSpPr>
              <p:cNvPr id="24" name="קבוצה 23"/>
              <p:cNvGrpSpPr/>
              <p:nvPr/>
            </p:nvGrpSpPr>
            <p:grpSpPr>
              <a:xfrm>
                <a:off x="1565496" y="4207035"/>
                <a:ext cx="2220686" cy="1579419"/>
                <a:chOff x="985652" y="4001984"/>
                <a:chExt cx="2220686" cy="1579419"/>
              </a:xfrm>
            </p:grpSpPr>
            <p:sp>
              <p:nvSpPr>
                <p:cNvPr id="15" name="צורה חופשית 14"/>
                <p:cNvSpPr/>
                <p:nvPr/>
              </p:nvSpPr>
              <p:spPr>
                <a:xfrm>
                  <a:off x="1235034" y="4144488"/>
                  <a:ext cx="1064820" cy="1175657"/>
                </a:xfrm>
                <a:custGeom>
                  <a:avLst/>
                  <a:gdLst>
                    <a:gd name="connsiteX0" fmla="*/ 439387 w 1064820"/>
                    <a:gd name="connsiteY0" fmla="*/ 1175657 h 1175657"/>
                    <a:gd name="connsiteX1" fmla="*/ 1045028 w 1064820"/>
                    <a:gd name="connsiteY1" fmla="*/ 463138 h 1175657"/>
                    <a:gd name="connsiteX2" fmla="*/ 558140 w 1064820"/>
                    <a:gd name="connsiteY2" fmla="*/ 273133 h 1175657"/>
                    <a:gd name="connsiteX3" fmla="*/ 225631 w 1064820"/>
                    <a:gd name="connsiteY3" fmla="*/ 296883 h 1175657"/>
                    <a:gd name="connsiteX4" fmla="*/ 0 w 1064820"/>
                    <a:gd name="connsiteY4" fmla="*/ 0 h 1175657"/>
                    <a:gd name="connsiteX5" fmla="*/ 0 w 1064820"/>
                    <a:gd name="connsiteY5" fmla="*/ 0 h 11756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64820" h="1175657">
                      <a:moveTo>
                        <a:pt x="439387" y="1175657"/>
                      </a:moveTo>
                      <a:cubicBezTo>
                        <a:pt x="732311" y="894608"/>
                        <a:pt x="1025236" y="613559"/>
                        <a:pt x="1045028" y="463138"/>
                      </a:cubicBezTo>
                      <a:cubicBezTo>
                        <a:pt x="1064820" y="312717"/>
                        <a:pt x="694706" y="300842"/>
                        <a:pt x="558140" y="273133"/>
                      </a:cubicBezTo>
                      <a:cubicBezTo>
                        <a:pt x="421574" y="245424"/>
                        <a:pt x="318654" y="342405"/>
                        <a:pt x="225631" y="296883"/>
                      </a:cubicBezTo>
                      <a:cubicBezTo>
                        <a:pt x="132608" y="251361"/>
                        <a:pt x="0" y="0"/>
                        <a:pt x="0" y="0"/>
                      </a:cubicBezTo>
                      <a:lnTo>
                        <a:pt x="0" y="0"/>
                      </a:lnTo>
                    </a:path>
                  </a:pathLst>
                </a:custGeom>
                <a:ln w="19050"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16" name="צורה חופשית 15"/>
                <p:cNvSpPr/>
                <p:nvPr/>
              </p:nvSpPr>
              <p:spPr>
                <a:xfrm>
                  <a:off x="1270660" y="4381995"/>
                  <a:ext cx="1690255" cy="702623"/>
                </a:xfrm>
                <a:custGeom>
                  <a:avLst/>
                  <a:gdLst>
                    <a:gd name="connsiteX0" fmla="*/ 0 w 1690255"/>
                    <a:gd name="connsiteY0" fmla="*/ 320634 h 702623"/>
                    <a:gd name="connsiteX1" fmla="*/ 249382 w 1690255"/>
                    <a:gd name="connsiteY1" fmla="*/ 498763 h 702623"/>
                    <a:gd name="connsiteX2" fmla="*/ 1045028 w 1690255"/>
                    <a:gd name="connsiteY2" fmla="*/ 700644 h 702623"/>
                    <a:gd name="connsiteX3" fmla="*/ 1615044 w 1690255"/>
                    <a:gd name="connsiteY3" fmla="*/ 486888 h 702623"/>
                    <a:gd name="connsiteX4" fmla="*/ 1496291 w 1690255"/>
                    <a:gd name="connsiteY4" fmla="*/ 0 h 702623"/>
                    <a:gd name="connsiteX5" fmla="*/ 1496291 w 1690255"/>
                    <a:gd name="connsiteY5" fmla="*/ 0 h 702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90255" h="702623">
                      <a:moveTo>
                        <a:pt x="0" y="320634"/>
                      </a:moveTo>
                      <a:cubicBezTo>
                        <a:pt x="37605" y="378031"/>
                        <a:pt x="75211" y="435428"/>
                        <a:pt x="249382" y="498763"/>
                      </a:cubicBezTo>
                      <a:cubicBezTo>
                        <a:pt x="423553" y="562098"/>
                        <a:pt x="817418" y="702623"/>
                        <a:pt x="1045028" y="700644"/>
                      </a:cubicBezTo>
                      <a:cubicBezTo>
                        <a:pt x="1272638" y="698665"/>
                        <a:pt x="1539834" y="603662"/>
                        <a:pt x="1615044" y="486888"/>
                      </a:cubicBezTo>
                      <a:cubicBezTo>
                        <a:pt x="1690255" y="370114"/>
                        <a:pt x="1496291" y="0"/>
                        <a:pt x="1496291" y="0"/>
                      </a:cubicBezTo>
                      <a:lnTo>
                        <a:pt x="1496291" y="0"/>
                      </a:lnTo>
                    </a:path>
                  </a:pathLst>
                </a:custGeom>
                <a:ln w="19050"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17" name="צורה חופשית 16"/>
                <p:cNvSpPr/>
                <p:nvPr/>
              </p:nvSpPr>
              <p:spPr>
                <a:xfrm>
                  <a:off x="1611086" y="4120738"/>
                  <a:ext cx="847106" cy="1460665"/>
                </a:xfrm>
                <a:custGeom>
                  <a:avLst/>
                  <a:gdLst>
                    <a:gd name="connsiteX0" fmla="*/ 847106 w 847106"/>
                    <a:gd name="connsiteY0" fmla="*/ 0 h 1460665"/>
                    <a:gd name="connsiteX1" fmla="*/ 467096 w 847106"/>
                    <a:gd name="connsiteY1" fmla="*/ 166254 h 1460665"/>
                    <a:gd name="connsiteX2" fmla="*/ 110836 w 847106"/>
                    <a:gd name="connsiteY2" fmla="*/ 439387 h 1460665"/>
                    <a:gd name="connsiteX3" fmla="*/ 75210 w 847106"/>
                    <a:gd name="connsiteY3" fmla="*/ 866898 h 1460665"/>
                    <a:gd name="connsiteX4" fmla="*/ 562098 w 847106"/>
                    <a:gd name="connsiteY4" fmla="*/ 1258784 h 1460665"/>
                    <a:gd name="connsiteX5" fmla="*/ 324592 w 847106"/>
                    <a:gd name="connsiteY5" fmla="*/ 1460665 h 1460665"/>
                    <a:gd name="connsiteX6" fmla="*/ 324592 w 847106"/>
                    <a:gd name="connsiteY6" fmla="*/ 1460665 h 14606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47106" h="1460665">
                      <a:moveTo>
                        <a:pt x="847106" y="0"/>
                      </a:moveTo>
                      <a:cubicBezTo>
                        <a:pt x="718457" y="46511"/>
                        <a:pt x="589808" y="93023"/>
                        <a:pt x="467096" y="166254"/>
                      </a:cubicBezTo>
                      <a:cubicBezTo>
                        <a:pt x="344384" y="239485"/>
                        <a:pt x="176150" y="322613"/>
                        <a:pt x="110836" y="439387"/>
                      </a:cubicBezTo>
                      <a:cubicBezTo>
                        <a:pt x="45522" y="556161"/>
                        <a:pt x="0" y="730332"/>
                        <a:pt x="75210" y="866898"/>
                      </a:cubicBezTo>
                      <a:cubicBezTo>
                        <a:pt x="150420" y="1003464"/>
                        <a:pt x="520534" y="1159823"/>
                        <a:pt x="562098" y="1258784"/>
                      </a:cubicBezTo>
                      <a:cubicBezTo>
                        <a:pt x="603662" y="1357745"/>
                        <a:pt x="324592" y="1460665"/>
                        <a:pt x="324592" y="1460665"/>
                      </a:cubicBezTo>
                      <a:lnTo>
                        <a:pt x="324592" y="1460665"/>
                      </a:lnTo>
                    </a:path>
                  </a:pathLst>
                </a:custGeom>
                <a:ln w="19050"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18" name="צורה חופשית 17"/>
                <p:cNvSpPr/>
                <p:nvPr/>
              </p:nvSpPr>
              <p:spPr>
                <a:xfrm>
                  <a:off x="1415143" y="4589813"/>
                  <a:ext cx="1791195" cy="904504"/>
                </a:xfrm>
                <a:custGeom>
                  <a:avLst/>
                  <a:gdLst>
                    <a:gd name="connsiteX0" fmla="*/ 1791195 w 1791195"/>
                    <a:gd name="connsiteY0" fmla="*/ 100940 h 904504"/>
                    <a:gd name="connsiteX1" fmla="*/ 1209304 w 1791195"/>
                    <a:gd name="connsiteY1" fmla="*/ 279070 h 904504"/>
                    <a:gd name="connsiteX2" fmla="*/ 556161 w 1791195"/>
                    <a:gd name="connsiteY2" fmla="*/ 219693 h 904504"/>
                    <a:gd name="connsiteX3" fmla="*/ 188026 w 1791195"/>
                    <a:gd name="connsiteY3" fmla="*/ 89065 h 904504"/>
                    <a:gd name="connsiteX4" fmla="*/ 9896 w 1791195"/>
                    <a:gd name="connsiteY4" fmla="*/ 754083 h 904504"/>
                    <a:gd name="connsiteX5" fmla="*/ 128649 w 1791195"/>
                    <a:gd name="connsiteY5" fmla="*/ 860961 h 904504"/>
                    <a:gd name="connsiteX6" fmla="*/ 9896 w 1791195"/>
                    <a:gd name="connsiteY6" fmla="*/ 492826 h 904504"/>
                    <a:gd name="connsiteX7" fmla="*/ 9896 w 1791195"/>
                    <a:gd name="connsiteY7" fmla="*/ 492826 h 904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91195" h="904504">
                      <a:moveTo>
                        <a:pt x="1791195" y="100940"/>
                      </a:moveTo>
                      <a:cubicBezTo>
                        <a:pt x="1603169" y="180109"/>
                        <a:pt x="1415143" y="259278"/>
                        <a:pt x="1209304" y="279070"/>
                      </a:cubicBezTo>
                      <a:cubicBezTo>
                        <a:pt x="1003465" y="298862"/>
                        <a:pt x="726374" y="251361"/>
                        <a:pt x="556161" y="219693"/>
                      </a:cubicBezTo>
                      <a:cubicBezTo>
                        <a:pt x="385948" y="188026"/>
                        <a:pt x="279070" y="0"/>
                        <a:pt x="188026" y="89065"/>
                      </a:cubicBezTo>
                      <a:cubicBezTo>
                        <a:pt x="96982" y="178130"/>
                        <a:pt x="19792" y="625434"/>
                        <a:pt x="9896" y="754083"/>
                      </a:cubicBezTo>
                      <a:cubicBezTo>
                        <a:pt x="0" y="882732"/>
                        <a:pt x="128649" y="904504"/>
                        <a:pt x="128649" y="860961"/>
                      </a:cubicBezTo>
                      <a:cubicBezTo>
                        <a:pt x="128649" y="817418"/>
                        <a:pt x="9896" y="492826"/>
                        <a:pt x="9896" y="492826"/>
                      </a:cubicBezTo>
                      <a:lnTo>
                        <a:pt x="9896" y="492826"/>
                      </a:lnTo>
                    </a:path>
                  </a:pathLst>
                </a:custGeom>
                <a:ln w="19050"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19" name="צורה חופשית 18"/>
                <p:cNvSpPr/>
                <p:nvPr/>
              </p:nvSpPr>
              <p:spPr>
                <a:xfrm>
                  <a:off x="1500166" y="4214818"/>
                  <a:ext cx="1201387" cy="1217221"/>
                </a:xfrm>
                <a:custGeom>
                  <a:avLst/>
                  <a:gdLst>
                    <a:gd name="connsiteX0" fmla="*/ 0 w 1201387"/>
                    <a:gd name="connsiteY0" fmla="*/ 0 h 1217221"/>
                    <a:gd name="connsiteX1" fmla="*/ 558140 w 1201387"/>
                    <a:gd name="connsiteY1" fmla="*/ 427512 h 1217221"/>
                    <a:gd name="connsiteX2" fmla="*/ 819397 w 1201387"/>
                    <a:gd name="connsiteY2" fmla="*/ 843148 h 1217221"/>
                    <a:gd name="connsiteX3" fmla="*/ 1140031 w 1201387"/>
                    <a:gd name="connsiteY3" fmla="*/ 1175657 h 1217221"/>
                    <a:gd name="connsiteX4" fmla="*/ 1187532 w 1201387"/>
                    <a:gd name="connsiteY4" fmla="*/ 1092530 h 1217221"/>
                    <a:gd name="connsiteX5" fmla="*/ 1104405 w 1201387"/>
                    <a:gd name="connsiteY5" fmla="*/ 1080654 h 1217221"/>
                    <a:gd name="connsiteX6" fmla="*/ 1009402 w 1201387"/>
                    <a:gd name="connsiteY6" fmla="*/ 1140031 h 1217221"/>
                    <a:gd name="connsiteX7" fmla="*/ 902524 w 1201387"/>
                    <a:gd name="connsiteY7" fmla="*/ 1056904 h 1217221"/>
                    <a:gd name="connsiteX8" fmla="*/ 902524 w 1201387"/>
                    <a:gd name="connsiteY8" fmla="*/ 1056904 h 1217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01387" h="1217221">
                      <a:moveTo>
                        <a:pt x="0" y="0"/>
                      </a:moveTo>
                      <a:cubicBezTo>
                        <a:pt x="210787" y="143493"/>
                        <a:pt x="421574" y="286987"/>
                        <a:pt x="558140" y="427512"/>
                      </a:cubicBezTo>
                      <a:cubicBezTo>
                        <a:pt x="694706" y="568037"/>
                        <a:pt x="722415" y="718457"/>
                        <a:pt x="819397" y="843148"/>
                      </a:cubicBezTo>
                      <a:cubicBezTo>
                        <a:pt x="916379" y="967839"/>
                        <a:pt x="1078675" y="1134093"/>
                        <a:pt x="1140031" y="1175657"/>
                      </a:cubicBezTo>
                      <a:cubicBezTo>
                        <a:pt x="1201387" y="1217221"/>
                        <a:pt x="1193470" y="1108364"/>
                        <a:pt x="1187532" y="1092530"/>
                      </a:cubicBezTo>
                      <a:cubicBezTo>
                        <a:pt x="1181594" y="1076696"/>
                        <a:pt x="1134093" y="1072737"/>
                        <a:pt x="1104405" y="1080654"/>
                      </a:cubicBezTo>
                      <a:cubicBezTo>
                        <a:pt x="1074717" y="1088571"/>
                        <a:pt x="1043049" y="1143989"/>
                        <a:pt x="1009402" y="1140031"/>
                      </a:cubicBezTo>
                      <a:cubicBezTo>
                        <a:pt x="975755" y="1136073"/>
                        <a:pt x="902524" y="1056904"/>
                        <a:pt x="902524" y="1056904"/>
                      </a:cubicBezTo>
                      <a:lnTo>
                        <a:pt x="902524" y="1056904"/>
                      </a:lnTo>
                    </a:path>
                  </a:pathLst>
                </a:custGeom>
                <a:ln w="19050"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20" name="צורה חופשית 19"/>
                <p:cNvSpPr/>
                <p:nvPr/>
              </p:nvSpPr>
              <p:spPr>
                <a:xfrm>
                  <a:off x="1781299" y="4001984"/>
                  <a:ext cx="1223158" cy="1235034"/>
                </a:xfrm>
                <a:custGeom>
                  <a:avLst/>
                  <a:gdLst>
                    <a:gd name="connsiteX0" fmla="*/ 0 w 1223158"/>
                    <a:gd name="connsiteY0" fmla="*/ 0 h 1235034"/>
                    <a:gd name="connsiteX1" fmla="*/ 225631 w 1223158"/>
                    <a:gd name="connsiteY1" fmla="*/ 486889 h 1235034"/>
                    <a:gd name="connsiteX2" fmla="*/ 308758 w 1223158"/>
                    <a:gd name="connsiteY2" fmla="*/ 938151 h 1235034"/>
                    <a:gd name="connsiteX3" fmla="*/ 855023 w 1223158"/>
                    <a:gd name="connsiteY3" fmla="*/ 795647 h 1235034"/>
                    <a:gd name="connsiteX4" fmla="*/ 1151906 w 1223158"/>
                    <a:gd name="connsiteY4" fmla="*/ 1045029 h 1235034"/>
                    <a:gd name="connsiteX5" fmla="*/ 1223158 w 1223158"/>
                    <a:gd name="connsiteY5" fmla="*/ 1235034 h 1235034"/>
                    <a:gd name="connsiteX6" fmla="*/ 1223158 w 1223158"/>
                    <a:gd name="connsiteY6" fmla="*/ 1235034 h 1235034"/>
                    <a:gd name="connsiteX7" fmla="*/ 1223158 w 1223158"/>
                    <a:gd name="connsiteY7" fmla="*/ 1235034 h 1235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23158" h="1235034">
                      <a:moveTo>
                        <a:pt x="0" y="0"/>
                      </a:moveTo>
                      <a:cubicBezTo>
                        <a:pt x="87085" y="165265"/>
                        <a:pt x="174171" y="330531"/>
                        <a:pt x="225631" y="486889"/>
                      </a:cubicBezTo>
                      <a:cubicBezTo>
                        <a:pt x="277091" y="643248"/>
                        <a:pt x="203859" y="886691"/>
                        <a:pt x="308758" y="938151"/>
                      </a:cubicBezTo>
                      <a:cubicBezTo>
                        <a:pt x="413657" y="989611"/>
                        <a:pt x="714498" y="777834"/>
                        <a:pt x="855023" y="795647"/>
                      </a:cubicBezTo>
                      <a:cubicBezTo>
                        <a:pt x="995548" y="813460"/>
                        <a:pt x="1090550" y="971798"/>
                        <a:pt x="1151906" y="1045029"/>
                      </a:cubicBezTo>
                      <a:cubicBezTo>
                        <a:pt x="1213262" y="1118260"/>
                        <a:pt x="1223158" y="1235034"/>
                        <a:pt x="1223158" y="1235034"/>
                      </a:cubicBezTo>
                      <a:lnTo>
                        <a:pt x="1223158" y="1235034"/>
                      </a:lnTo>
                      <a:lnTo>
                        <a:pt x="1223158" y="1235034"/>
                      </a:lnTo>
                    </a:path>
                  </a:pathLst>
                </a:custGeom>
                <a:ln w="19050"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21" name="צורה חופשית 20"/>
                <p:cNvSpPr/>
                <p:nvPr/>
              </p:nvSpPr>
              <p:spPr>
                <a:xfrm>
                  <a:off x="1721922" y="4013860"/>
                  <a:ext cx="645226" cy="1508166"/>
                </a:xfrm>
                <a:custGeom>
                  <a:avLst/>
                  <a:gdLst>
                    <a:gd name="connsiteX0" fmla="*/ 558140 w 645226"/>
                    <a:gd name="connsiteY0" fmla="*/ 0 h 1508166"/>
                    <a:gd name="connsiteX1" fmla="*/ 486888 w 645226"/>
                    <a:gd name="connsiteY1" fmla="*/ 605641 h 1508166"/>
                    <a:gd name="connsiteX2" fmla="*/ 451262 w 645226"/>
                    <a:gd name="connsiteY2" fmla="*/ 938150 h 1508166"/>
                    <a:gd name="connsiteX3" fmla="*/ 570016 w 645226"/>
                    <a:gd name="connsiteY3" fmla="*/ 1270659 h 1508166"/>
                    <a:gd name="connsiteX4" fmla="*/ 0 w 645226"/>
                    <a:gd name="connsiteY4" fmla="*/ 1508166 h 1508166"/>
                    <a:gd name="connsiteX5" fmla="*/ 0 w 645226"/>
                    <a:gd name="connsiteY5" fmla="*/ 1508166 h 1508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45226" h="1508166">
                      <a:moveTo>
                        <a:pt x="558140" y="0"/>
                      </a:moveTo>
                      <a:cubicBezTo>
                        <a:pt x="531420" y="224641"/>
                        <a:pt x="504701" y="449283"/>
                        <a:pt x="486888" y="605641"/>
                      </a:cubicBezTo>
                      <a:cubicBezTo>
                        <a:pt x="469075" y="761999"/>
                        <a:pt x="437407" y="827314"/>
                        <a:pt x="451262" y="938150"/>
                      </a:cubicBezTo>
                      <a:cubicBezTo>
                        <a:pt x="465117" y="1048986"/>
                        <a:pt x="645226" y="1175656"/>
                        <a:pt x="570016" y="1270659"/>
                      </a:cubicBezTo>
                      <a:cubicBezTo>
                        <a:pt x="494806" y="1365662"/>
                        <a:pt x="0" y="1508166"/>
                        <a:pt x="0" y="1508166"/>
                      </a:cubicBezTo>
                      <a:lnTo>
                        <a:pt x="0" y="1508166"/>
                      </a:lnTo>
                    </a:path>
                  </a:pathLst>
                </a:custGeom>
                <a:ln w="19050"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22" name="צורה חופשית 21"/>
                <p:cNvSpPr/>
                <p:nvPr/>
              </p:nvSpPr>
              <p:spPr>
                <a:xfrm>
                  <a:off x="985652" y="4168239"/>
                  <a:ext cx="1674421" cy="1098467"/>
                </a:xfrm>
                <a:custGeom>
                  <a:avLst/>
                  <a:gdLst>
                    <a:gd name="connsiteX0" fmla="*/ 0 w 1674421"/>
                    <a:gd name="connsiteY0" fmla="*/ 1056904 h 1098467"/>
                    <a:gd name="connsiteX1" fmla="*/ 570016 w 1674421"/>
                    <a:gd name="connsiteY1" fmla="*/ 1068779 h 1098467"/>
                    <a:gd name="connsiteX2" fmla="*/ 1353787 w 1674421"/>
                    <a:gd name="connsiteY2" fmla="*/ 878774 h 1098467"/>
                    <a:gd name="connsiteX3" fmla="*/ 1603169 w 1674421"/>
                    <a:gd name="connsiteY3" fmla="*/ 380010 h 1098467"/>
                    <a:gd name="connsiteX4" fmla="*/ 1674421 w 1674421"/>
                    <a:gd name="connsiteY4" fmla="*/ 0 h 1098467"/>
                    <a:gd name="connsiteX5" fmla="*/ 1674421 w 1674421"/>
                    <a:gd name="connsiteY5" fmla="*/ 0 h 1098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74421" h="1098467">
                      <a:moveTo>
                        <a:pt x="0" y="1056904"/>
                      </a:moveTo>
                      <a:cubicBezTo>
                        <a:pt x="172192" y="1077685"/>
                        <a:pt x="344385" y="1098467"/>
                        <a:pt x="570016" y="1068779"/>
                      </a:cubicBezTo>
                      <a:cubicBezTo>
                        <a:pt x="795647" y="1039091"/>
                        <a:pt x="1181595" y="993569"/>
                        <a:pt x="1353787" y="878774"/>
                      </a:cubicBezTo>
                      <a:cubicBezTo>
                        <a:pt x="1525979" y="763979"/>
                        <a:pt x="1549730" y="526472"/>
                        <a:pt x="1603169" y="380010"/>
                      </a:cubicBezTo>
                      <a:cubicBezTo>
                        <a:pt x="1656608" y="233548"/>
                        <a:pt x="1674421" y="0"/>
                        <a:pt x="1674421" y="0"/>
                      </a:cubicBezTo>
                      <a:lnTo>
                        <a:pt x="1674421" y="0"/>
                      </a:lnTo>
                    </a:path>
                  </a:pathLst>
                </a:custGeom>
                <a:ln w="19050"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</p:grpSp>
          <p:sp>
            <p:nvSpPr>
              <p:cNvPr id="25" name="צורה חופשית 24"/>
              <p:cNvSpPr/>
              <p:nvPr/>
            </p:nvSpPr>
            <p:spPr>
              <a:xfrm>
                <a:off x="2044535" y="4247408"/>
                <a:ext cx="197922" cy="288966"/>
              </a:xfrm>
              <a:custGeom>
                <a:avLst/>
                <a:gdLst>
                  <a:gd name="connsiteX0" fmla="*/ 45522 w 197922"/>
                  <a:gd name="connsiteY0" fmla="*/ 170213 h 288966"/>
                  <a:gd name="connsiteX1" fmla="*/ 21771 w 197922"/>
                  <a:gd name="connsiteY1" fmla="*/ 15834 h 288966"/>
                  <a:gd name="connsiteX2" fmla="*/ 176151 w 197922"/>
                  <a:gd name="connsiteY2" fmla="*/ 75210 h 288966"/>
                  <a:gd name="connsiteX3" fmla="*/ 152400 w 197922"/>
                  <a:gd name="connsiteY3" fmla="*/ 288966 h 288966"/>
                  <a:gd name="connsiteX4" fmla="*/ 152400 w 197922"/>
                  <a:gd name="connsiteY4" fmla="*/ 288966 h 288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7922" h="288966">
                    <a:moveTo>
                      <a:pt x="45522" y="170213"/>
                    </a:moveTo>
                    <a:cubicBezTo>
                      <a:pt x="22761" y="100940"/>
                      <a:pt x="0" y="31668"/>
                      <a:pt x="21771" y="15834"/>
                    </a:cubicBezTo>
                    <a:cubicBezTo>
                      <a:pt x="43542" y="0"/>
                      <a:pt x="154380" y="29688"/>
                      <a:pt x="176151" y="75210"/>
                    </a:cubicBezTo>
                    <a:cubicBezTo>
                      <a:pt x="197922" y="120732"/>
                      <a:pt x="152400" y="288966"/>
                      <a:pt x="152400" y="288966"/>
                    </a:cubicBezTo>
                    <a:lnTo>
                      <a:pt x="152400" y="288966"/>
                    </a:lnTo>
                  </a:path>
                </a:pathLst>
              </a:custGeom>
              <a:ln w="1905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6" name="צורה חופשית 25"/>
              <p:cNvSpPr/>
              <p:nvPr/>
            </p:nvSpPr>
            <p:spPr>
              <a:xfrm>
                <a:off x="2646218" y="4279075"/>
                <a:ext cx="720436" cy="1460665"/>
              </a:xfrm>
              <a:custGeom>
                <a:avLst/>
                <a:gdLst>
                  <a:gd name="connsiteX0" fmla="*/ 381990 w 720436"/>
                  <a:gd name="connsiteY0" fmla="*/ 328551 h 1460665"/>
                  <a:gd name="connsiteX1" fmla="*/ 298863 w 720436"/>
                  <a:gd name="connsiteY1" fmla="*/ 186047 h 1460665"/>
                  <a:gd name="connsiteX2" fmla="*/ 1979 w 720436"/>
                  <a:gd name="connsiteY2" fmla="*/ 43543 h 1460665"/>
                  <a:gd name="connsiteX3" fmla="*/ 286987 w 720436"/>
                  <a:gd name="connsiteY3" fmla="*/ 447304 h 1460665"/>
                  <a:gd name="connsiteX4" fmla="*/ 655122 w 720436"/>
                  <a:gd name="connsiteY4" fmla="*/ 1136073 h 1460665"/>
                  <a:gd name="connsiteX5" fmla="*/ 678873 w 720436"/>
                  <a:gd name="connsiteY5" fmla="*/ 1409206 h 1460665"/>
                  <a:gd name="connsiteX6" fmla="*/ 500743 w 720436"/>
                  <a:gd name="connsiteY6" fmla="*/ 1444831 h 1460665"/>
                  <a:gd name="connsiteX7" fmla="*/ 500743 w 720436"/>
                  <a:gd name="connsiteY7" fmla="*/ 1444831 h 1460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20436" h="1460665">
                    <a:moveTo>
                      <a:pt x="381990" y="328551"/>
                    </a:moveTo>
                    <a:cubicBezTo>
                      <a:pt x="372094" y="281049"/>
                      <a:pt x="362198" y="233548"/>
                      <a:pt x="298863" y="186047"/>
                    </a:cubicBezTo>
                    <a:cubicBezTo>
                      <a:pt x="235528" y="138546"/>
                      <a:pt x="3958" y="0"/>
                      <a:pt x="1979" y="43543"/>
                    </a:cubicBezTo>
                    <a:cubicBezTo>
                      <a:pt x="0" y="87086"/>
                      <a:pt x="178130" y="265216"/>
                      <a:pt x="286987" y="447304"/>
                    </a:cubicBezTo>
                    <a:cubicBezTo>
                      <a:pt x="395844" y="629392"/>
                      <a:pt x="589808" y="975756"/>
                      <a:pt x="655122" y="1136073"/>
                    </a:cubicBezTo>
                    <a:cubicBezTo>
                      <a:pt x="720436" y="1296390"/>
                      <a:pt x="704603" y="1357747"/>
                      <a:pt x="678873" y="1409206"/>
                    </a:cubicBezTo>
                    <a:cubicBezTo>
                      <a:pt x="653143" y="1460665"/>
                      <a:pt x="500743" y="1444831"/>
                      <a:pt x="500743" y="1444831"/>
                    </a:cubicBezTo>
                    <a:lnTo>
                      <a:pt x="500743" y="1444831"/>
                    </a:lnTo>
                  </a:path>
                </a:pathLst>
              </a:custGeom>
              <a:ln w="1905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158317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תוצאת תמונה עבור ‪abstract art‬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672534"/>
            <a:ext cx="7416824" cy="477908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58016" y="2428868"/>
            <a:ext cx="450059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7" name="TextBox 6"/>
          <p:cNvSpPr txBox="1"/>
          <p:nvPr/>
        </p:nvSpPr>
        <p:spPr>
          <a:xfrm>
            <a:off x="2297993" y="253614"/>
            <a:ext cx="4680520" cy="3713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ts val="2100"/>
              </a:lnSpc>
            </a:pPr>
            <a:r>
              <a:rPr lang="he-IL" sz="2400" b="1" dirty="0" smtClean="0">
                <a:solidFill>
                  <a:srgbClr val="009999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עולם מופשט ~ עולם של פרשנות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74256" y="5451617"/>
            <a:ext cx="117341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err="1" smtClean="0">
                <a:solidFill>
                  <a:srgbClr val="981702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kandinsky</a:t>
            </a:r>
            <a:endParaRPr kumimoji="0" lang="en-US" sz="1400" b="1" i="0" u="none" strike="noStrike" cap="none" normalizeH="0" dirty="0" smtClean="0">
              <a:ln>
                <a:noFill/>
              </a:ln>
              <a:solidFill>
                <a:srgbClr val="981702"/>
              </a:solidFill>
              <a:effectLst/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07504" y="5842213"/>
            <a:ext cx="8353075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he-IL" sz="1400" b="1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העניין עם </a:t>
            </a:r>
            <a:r>
              <a:rPr lang="he-IL" sz="1400" b="1" dirty="0" smtClean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מערכת </a:t>
            </a:r>
            <a:r>
              <a:rPr lang="he-IL" sz="1400" b="1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מופשטת הוא שמצד אחד היא מכילה מידע ויזואלי דל, ומצד שני היא עשירה במשמעות. </a:t>
            </a:r>
          </a:p>
          <a:p>
            <a:pPr lvl="0"/>
            <a:r>
              <a:rPr lang="he-IL" sz="1400" b="1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את הפער הזה המוח שלנו צריך להשלים לבד, וזו לא עבודה פשוטה מבחינה קוגניטיבית.</a:t>
            </a:r>
          </a:p>
        </p:txBody>
      </p:sp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מרכז דדו לחשיבה צבאית בין-תחומית</a:t>
            </a:r>
            <a:endParaRPr lang="he-IL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7D78B-B61A-4B78-B755-F3D8CBA83F17}" type="slidenum">
              <a:rPr lang="he-IL" smtClean="0"/>
              <a:pPr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7327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מציין מיקום של מספר שקופית 2"/>
          <p:cNvSpPr txBox="1">
            <a:spLocks noGrp="1"/>
          </p:cNvSpPr>
          <p:nvPr/>
        </p:nvSpPr>
        <p:spPr bwMode="auto">
          <a:xfrm>
            <a:off x="4356100" y="6524625"/>
            <a:ext cx="503238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fld id="{F86EADD6-C9BC-4E52-8A54-B2A510063E12}" type="slidenum">
              <a:rPr lang="he-IL" altLang="he-IL" sz="1200" b="1">
                <a:cs typeface="Guttman Adii" pitchFamily="2" charset="-79"/>
              </a:rPr>
              <a:pPr algn="l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he-IL" sz="1200" b="1">
              <a:cs typeface="Guttman Adii" pitchFamily="2" charset="-79"/>
            </a:endParaRPr>
          </a:p>
        </p:txBody>
      </p:sp>
      <p:grpSp>
        <p:nvGrpSpPr>
          <p:cNvPr id="9219" name="Group 2"/>
          <p:cNvGrpSpPr>
            <a:grpSpLocks/>
          </p:cNvGrpSpPr>
          <p:nvPr/>
        </p:nvGrpSpPr>
        <p:grpSpPr bwMode="auto">
          <a:xfrm>
            <a:off x="-11113" y="0"/>
            <a:ext cx="9155113" cy="6858000"/>
            <a:chOff x="-7" y="0"/>
            <a:chExt cx="5767" cy="4320"/>
          </a:xfrm>
        </p:grpSpPr>
        <p:sp>
          <p:nvSpPr>
            <p:cNvPr id="9245" name="Line 3"/>
            <p:cNvSpPr>
              <a:spLocks noChangeShapeType="1"/>
            </p:cNvSpPr>
            <p:nvPr/>
          </p:nvSpPr>
          <p:spPr bwMode="auto">
            <a:xfrm>
              <a:off x="-7" y="0"/>
              <a:ext cx="576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9246" name="Line 4"/>
            <p:cNvSpPr>
              <a:spLocks noChangeShapeType="1"/>
            </p:cNvSpPr>
            <p:nvPr/>
          </p:nvSpPr>
          <p:spPr bwMode="auto">
            <a:xfrm>
              <a:off x="0" y="4320"/>
              <a:ext cx="576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9247" name="Line 5"/>
            <p:cNvSpPr>
              <a:spLocks noChangeShapeType="1"/>
            </p:cNvSpPr>
            <p:nvPr/>
          </p:nvSpPr>
          <p:spPr bwMode="auto">
            <a:xfrm>
              <a:off x="0" y="0"/>
              <a:ext cx="0" cy="430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9248" name="Line 6"/>
            <p:cNvSpPr>
              <a:spLocks noChangeShapeType="1"/>
            </p:cNvSpPr>
            <p:nvPr/>
          </p:nvSpPr>
          <p:spPr bwMode="auto">
            <a:xfrm>
              <a:off x="5760" y="0"/>
              <a:ext cx="0" cy="430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</p:grpSp>
      <p:sp>
        <p:nvSpPr>
          <p:cNvPr id="9220" name="TextBox 1"/>
          <p:cNvSpPr txBox="1">
            <a:spLocks noChangeArrowheads="1"/>
          </p:cNvSpPr>
          <p:nvPr/>
        </p:nvSpPr>
        <p:spPr bwMode="auto">
          <a:xfrm>
            <a:off x="250825" y="1484313"/>
            <a:ext cx="8137525" cy="583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e-IL" altLang="he-IL" sz="2400" b="1" dirty="0" smtClean="0">
                <a:solidFill>
                  <a:srgbClr val="000066"/>
                </a:solidFill>
                <a:latin typeface="Guttman Adii" pitchFamily="2" charset="-79"/>
              </a:rPr>
              <a:t>   </a:t>
            </a:r>
            <a:endParaRPr lang="en-US" altLang="he-IL" sz="240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graphicFrame>
        <p:nvGraphicFramePr>
          <p:cNvPr id="6178" name="Group 34"/>
          <p:cNvGraphicFramePr>
            <a:graphicFrameLocks noGrp="1"/>
          </p:cNvGraphicFramePr>
          <p:nvPr>
            <p:extLst/>
          </p:nvPr>
        </p:nvGraphicFramePr>
        <p:xfrm>
          <a:off x="753267" y="1746946"/>
          <a:ext cx="7615239" cy="3048000"/>
        </p:xfrm>
        <a:graphic>
          <a:graphicData uri="http://schemas.openxmlformats.org/drawingml/2006/table">
            <a:tbl>
              <a:tblPr rtl="1"/>
              <a:tblGrid>
                <a:gridCol w="1885217"/>
                <a:gridCol w="1885218"/>
                <a:gridCol w="1887086"/>
                <a:gridCol w="1957718"/>
              </a:tblGrid>
              <a:tr h="101600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זיהוי בעיה כטכנית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זיהוי בעיה כחצי טכנית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זיהוי בעיה כהסתגלותית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הבעיה מוכרת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+</a:t>
                      </a:r>
                      <a:endParaRPr kumimoji="0" 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+</a:t>
                      </a:r>
                      <a:endParaRPr kumimoji="0" 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?</a:t>
                      </a:r>
                      <a:endParaRPr kumimoji="0" 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הפתרון מוכר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+</a:t>
                      </a:r>
                      <a:endParaRPr kumimoji="0" 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_</a:t>
                      </a:r>
                      <a:endParaRPr kumimoji="0" 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?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243" name="Text Box 31"/>
          <p:cNvSpPr txBox="1">
            <a:spLocks noChangeArrowheads="1"/>
          </p:cNvSpPr>
          <p:nvPr/>
        </p:nvSpPr>
        <p:spPr bwMode="auto">
          <a:xfrm>
            <a:off x="5076056" y="5373216"/>
            <a:ext cx="3455989" cy="29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ts val="1600"/>
              </a:lnSpc>
              <a:spcBef>
                <a:spcPct val="50000"/>
              </a:spcBef>
              <a:buFontTx/>
              <a:buNone/>
            </a:pPr>
            <a:r>
              <a:rPr lang="he-IL" altLang="he-IL" sz="1600" b="1" dirty="0">
                <a:solidFill>
                  <a:srgbClr val="981702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חפץ </a:t>
            </a:r>
            <a:r>
              <a:rPr lang="he-IL" altLang="he-IL" sz="1600" b="1" dirty="0" err="1">
                <a:solidFill>
                  <a:srgbClr val="981702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ולינסקי</a:t>
            </a:r>
            <a:r>
              <a:rPr lang="he-IL" altLang="he-IL" sz="1600" b="1" dirty="0">
                <a:solidFill>
                  <a:srgbClr val="981702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he-IL" altLang="he-IL" sz="1600" b="1" dirty="0" smtClean="0">
                <a:solidFill>
                  <a:srgbClr val="981702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2007 מנהיגות במבחן</a:t>
            </a:r>
            <a:endParaRPr lang="en-US" altLang="he-IL" sz="1600" b="1" dirty="0">
              <a:solidFill>
                <a:srgbClr val="981702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2" name="כותרת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1" eaLnBrk="1" latinLnBrk="0" hangingPunct="1">
              <a:spcBef>
                <a:spcPct val="0"/>
              </a:spcBef>
              <a:buNone/>
              <a:defRPr sz="2800" b="1" kern="1200">
                <a:solidFill>
                  <a:srgbClr val="009999"/>
                </a:solidFill>
                <a:latin typeface="Gisha" panose="020B0502040204020203" pitchFamily="34" charset="-79"/>
                <a:ea typeface="+mj-ea"/>
                <a:cs typeface="Gisha" panose="020B0502040204020203" pitchFamily="34" charset="-79"/>
              </a:defRPr>
            </a:lvl1pPr>
          </a:lstStyle>
          <a:p>
            <a:r>
              <a:rPr lang="he-IL" dirty="0" smtClean="0"/>
              <a:t>פתרון טכני </a:t>
            </a:r>
            <a:r>
              <a:rPr lang="en-US" dirty="0" smtClean="0"/>
              <a:t>VS</a:t>
            </a:r>
            <a:r>
              <a:rPr lang="he-IL" dirty="0" smtClean="0"/>
              <a:t> פתרון הסתגלותי</a:t>
            </a:r>
            <a:endParaRPr lang="he-IL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מרכז דדו לחשיבה צבאית בין-תחומית</a:t>
            </a:r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7D78B-B61A-4B78-B755-F3D8CBA83F17}" type="slidenum">
              <a:rPr lang="he-IL" smtClean="0"/>
              <a:pPr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9700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התאמה אישית 1">
      <a:dk1>
        <a:srgbClr val="3F3F3F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ערכת נושא Office">
  <a:themeElements>
    <a:clrScheme name="התאמה אישית 1">
      <a:dk1>
        <a:srgbClr val="3F3F3F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עיצוב ברירת מחדל">
  <a:themeElements>
    <a:clrScheme name="1_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עיצוב ברירת מחדל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28786</TotalTime>
  <Words>1349</Words>
  <Application>Microsoft Office PowerPoint</Application>
  <PresentationFormat>‫הצגה על המסך (4:3)</PresentationFormat>
  <Paragraphs>331</Paragraphs>
  <Slides>23</Slides>
  <Notes>18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10</vt:i4>
      </vt:variant>
      <vt:variant>
        <vt:lpstr>ערכת נושא</vt:lpstr>
      </vt:variant>
      <vt:variant>
        <vt:i4>3</vt:i4>
      </vt:variant>
      <vt:variant>
        <vt:lpstr>כותרות שקופיות</vt:lpstr>
      </vt:variant>
      <vt:variant>
        <vt:i4>23</vt:i4>
      </vt:variant>
    </vt:vector>
  </HeadingPairs>
  <TitlesOfParts>
    <vt:vector size="36" baseType="lpstr">
      <vt:lpstr>Arial</vt:lpstr>
      <vt:lpstr>Calibri</vt:lpstr>
      <vt:lpstr>Comic Sans MS</vt:lpstr>
      <vt:lpstr>David</vt:lpstr>
      <vt:lpstr>Gisha</vt:lpstr>
      <vt:lpstr>Guttman Adii</vt:lpstr>
      <vt:lpstr>Guttman Hatzvi</vt:lpstr>
      <vt:lpstr>Tahoma</vt:lpstr>
      <vt:lpstr>Times New Roman</vt:lpstr>
      <vt:lpstr>Wingdings</vt:lpstr>
      <vt:lpstr>ערכת נושא Office</vt:lpstr>
      <vt:lpstr>1_ערכת נושא Office</vt:lpstr>
      <vt:lpstr>3_עיצוב ברירת מחדל</vt:lpstr>
      <vt:lpstr>מצגת של PowerPoint</vt:lpstr>
      <vt:lpstr>מצגת של PowerPoint</vt:lpstr>
      <vt:lpstr>מה קורה כשמכפילים את עוצמת המיקרו שבבים מדי שנתיים במשך 50 שנה (חוק מור)?</vt:lpstr>
      <vt:lpstr>מצגת של PowerPoint</vt:lpstr>
      <vt:lpstr>מתי אפשר להגדיר בעיה כמערכתית ?</vt:lpstr>
      <vt:lpstr>פער הרלוונטיות</vt:lpstr>
      <vt:lpstr>מאפיינים של בעיות מסובכות</vt:lpstr>
      <vt:lpstr>מצגת של PowerPoint</vt:lpstr>
      <vt:lpstr>מצגת של PowerPoint</vt:lpstr>
      <vt:lpstr>מצגת של PowerPoint</vt:lpstr>
      <vt:lpstr>קצה הקרחון - ידע סמוי ~ ידע גלוי </vt:lpstr>
      <vt:lpstr>מצגת של PowerPoint</vt:lpstr>
      <vt:lpstr>חשיבה עיצובית ~ חשיבה תכנונית  אוריינטציה עיצובית ~ אוריינטציה יישומית</vt:lpstr>
      <vt:lpstr>בין הערכת מצב לחקירה מערכתית</vt:lpstr>
      <vt:lpstr>חשיבה ביקורתית ~ תנועה בין פרדיגמות</vt:lpstr>
      <vt:lpstr>אמנות אופרטיבית – תנועה בין תפישות</vt:lpstr>
      <vt:lpstr>תפישת הלמידה – תנועה בין מערכות</vt:lpstr>
      <vt:lpstr>מצגת של PowerPoint</vt:lpstr>
      <vt:lpstr>מערכת כמערכה</vt:lpstr>
      <vt:lpstr>אדריכלות כמטפורה למצביאות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עינת</dc:creator>
  <cp:lastModifiedBy>s8633895</cp:lastModifiedBy>
  <cp:revision>279</cp:revision>
  <cp:lastPrinted>2019-12-09T13:19:07Z</cp:lastPrinted>
  <dcterms:created xsi:type="dcterms:W3CDTF">2016-08-21T11:58:02Z</dcterms:created>
  <dcterms:modified xsi:type="dcterms:W3CDTF">2019-12-16T11:31:26Z</dcterms:modified>
</cp:coreProperties>
</file>