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64" r:id="rId2"/>
    <p:sldId id="411" r:id="rId3"/>
    <p:sldId id="412" r:id="rId4"/>
    <p:sldId id="426" r:id="rId5"/>
    <p:sldId id="413" r:id="rId6"/>
    <p:sldId id="427" r:id="rId7"/>
    <p:sldId id="959" r:id="rId8"/>
    <p:sldId id="428" r:id="rId9"/>
    <p:sldId id="950" r:id="rId10"/>
    <p:sldId id="341" r:id="rId11"/>
    <p:sldId id="342" r:id="rId12"/>
    <p:sldId id="415" r:id="rId13"/>
    <p:sldId id="392" r:id="rId14"/>
    <p:sldId id="344" r:id="rId15"/>
    <p:sldId id="963" r:id="rId16"/>
    <p:sldId id="416" r:id="rId17"/>
    <p:sldId id="417" r:id="rId18"/>
    <p:sldId id="376" r:id="rId19"/>
    <p:sldId id="380" r:id="rId20"/>
    <p:sldId id="418" r:id="rId21"/>
    <p:sldId id="419" r:id="rId22"/>
    <p:sldId id="393" r:id="rId23"/>
    <p:sldId id="962" r:id="rId24"/>
    <p:sldId id="394" r:id="rId25"/>
    <p:sldId id="420" r:id="rId26"/>
    <p:sldId id="421" r:id="rId27"/>
    <p:sldId id="395" r:id="rId28"/>
    <p:sldId id="398" r:id="rId29"/>
    <p:sldId id="402" r:id="rId30"/>
    <p:sldId id="965" r:id="rId31"/>
    <p:sldId id="966" r:id="rId32"/>
    <p:sldId id="967" r:id="rId33"/>
    <p:sldId id="968" r:id="rId34"/>
    <p:sldId id="969" r:id="rId35"/>
    <p:sldId id="970" r:id="rId36"/>
    <p:sldId id="381" r:id="rId37"/>
    <p:sldId id="382" r:id="rId38"/>
    <p:sldId id="384" r:id="rId39"/>
    <p:sldId id="390" r:id="rId40"/>
    <p:sldId id="951" r:id="rId41"/>
    <p:sldId id="952" r:id="rId42"/>
    <p:sldId id="953" r:id="rId43"/>
    <p:sldId id="954" r:id="rId44"/>
    <p:sldId id="279" r:id="rId45"/>
    <p:sldId id="317" r:id="rId46"/>
    <p:sldId id="319" r:id="rId47"/>
    <p:sldId id="391" r:id="rId48"/>
    <p:sldId id="310" r:id="rId49"/>
    <p:sldId id="303" r:id="rId50"/>
    <p:sldId id="314" r:id="rId51"/>
    <p:sldId id="399" r:id="rId52"/>
    <p:sldId id="388" r:id="rId53"/>
    <p:sldId id="960" r:id="rId54"/>
    <p:sldId id="961" r:id="rId55"/>
    <p:sldId id="389" r:id="rId56"/>
    <p:sldId id="408" r:id="rId57"/>
    <p:sldId id="409" r:id="rId58"/>
    <p:sldId id="956" r:id="rId59"/>
    <p:sldId id="309" r:id="rId60"/>
    <p:sldId id="286" r:id="rId61"/>
    <p:sldId id="316" r:id="rId62"/>
    <p:sldId id="318" r:id="rId63"/>
    <p:sldId id="423" r:id="rId64"/>
    <p:sldId id="288" r:id="rId65"/>
    <p:sldId id="325" r:id="rId66"/>
    <p:sldId id="292" r:id="rId67"/>
    <p:sldId id="290" r:id="rId68"/>
    <p:sldId id="315" r:id="rId69"/>
    <p:sldId id="295" r:id="rId70"/>
    <p:sldId id="348" r:id="rId71"/>
    <p:sldId id="351" r:id="rId72"/>
    <p:sldId id="355" r:id="rId73"/>
    <p:sldId id="371" r:id="rId74"/>
    <p:sldId id="424" r:id="rId75"/>
    <p:sldId id="321" r:id="rId76"/>
    <p:sldId id="425" r:id="rId77"/>
    <p:sldId id="304" r:id="rId78"/>
    <p:sldId id="305" r:id="rId79"/>
    <p:sldId id="971" r:id="rId80"/>
    <p:sldId id="378" r:id="rId81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3515" autoAdjust="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19FE5-92A2-487A-97D4-A6469A28B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7AC72E-8682-419A-9FB4-71954DC55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1D474-51B7-4DDA-AC9E-E09F5410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8563-E653-4AD7-AD9E-C77897CAFE7D}" type="datetimeFigureOut">
              <a:rPr lang="he-IL" smtClean="0"/>
              <a:t>כ"ג/טבת/תש"פ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F99B4-EE84-4052-B772-E88A24058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F6F5E-B9FC-467B-A873-6F02AEFDE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1890-81D3-463E-B04E-5ACD865C85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049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FB31E-3A65-4389-A5F8-0E18F3299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39DF1-6784-4E99-8FB9-EE72CC606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B1245-BEE2-4158-A64F-69698F9B0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8563-E653-4AD7-AD9E-C77897CAFE7D}" type="datetimeFigureOut">
              <a:rPr lang="he-IL" smtClean="0"/>
              <a:t>כ"ג/טבת/תש"פ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086A3-9600-4AA0-AB05-B37F72A0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87845-9C99-483D-8D79-17E15536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1890-81D3-463E-B04E-5ACD865C85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431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111F0A-7783-423A-9A44-232A7F0C7A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71D283-8A72-42B7-9E1A-15DC8C353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65742-A9E2-4197-B24E-2DBA1023C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8563-E653-4AD7-AD9E-C77897CAFE7D}" type="datetimeFigureOut">
              <a:rPr lang="he-IL" smtClean="0"/>
              <a:t>כ"ג/טבת/תש"פ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1780B-38B1-4852-859D-2D1FF9EA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390C9-530D-4920-8520-4B50DBDB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1890-81D3-463E-B04E-5ACD865C85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770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A0681-06AF-481D-BE26-4DA93532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22D71-1D07-467E-B506-64EE2842D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4E73E-7108-4ED1-B9A6-74FD58E47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8563-E653-4AD7-AD9E-C77897CAFE7D}" type="datetimeFigureOut">
              <a:rPr lang="he-IL" smtClean="0"/>
              <a:t>כ"ג/טבת/תש"פ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20ED2-5070-4124-8FC6-A39C297B4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7401E-DF13-4E2A-93C2-10CC5356F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1890-81D3-463E-B04E-5ACD865C85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405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CE999-AE8B-48B1-B88A-D4CF9BDC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CB953-97BE-4D6A-846F-426ADAEC2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04D43-9BD1-4123-9D6A-186CC98F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8563-E653-4AD7-AD9E-C77897CAFE7D}" type="datetimeFigureOut">
              <a:rPr lang="he-IL" smtClean="0"/>
              <a:t>כ"ג/טבת/תש"פ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9440D-7C31-4BB5-B8BC-B5A9EA25A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38589-C201-441C-BC74-0BD769B48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1890-81D3-463E-B04E-5ACD865C85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130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455C3-F5CF-463B-A624-B900FD5FF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0BF15-D38B-4D50-A445-52EE97304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7770C-19B8-4377-A37B-1BE2CFBD1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87CF3-EB74-43CD-AD87-746412D1B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8563-E653-4AD7-AD9E-C77897CAFE7D}" type="datetimeFigureOut">
              <a:rPr lang="he-IL" smtClean="0"/>
              <a:t>כ"ג/טבת/תש"פ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A0387-C473-4F22-97B6-5109C2136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5CB09-5C6E-4BD6-BBE5-46526DCD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1890-81D3-463E-B04E-5ACD865C85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666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E7AE-91C6-44AB-A765-3A1DE5D8A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97413-9E09-4B0F-A192-5CCFC4ED9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65AEC-F5B8-4FA6-A018-5E2606E11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017162-C87C-4139-A88B-072212A2B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BDD669-0933-4AE0-83A0-F8D95CE9C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1FD69-BBA9-48BD-957A-AF83F5287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8563-E653-4AD7-AD9E-C77897CAFE7D}" type="datetimeFigureOut">
              <a:rPr lang="he-IL" smtClean="0"/>
              <a:t>כ"ג/טבת/תש"פ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C89538-DE15-49D0-BAD8-C46B69ED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2DC391-752E-4994-AC04-577A96870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1890-81D3-463E-B04E-5ACD865C85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54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D58A-7475-403B-AD9A-EF725AC31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AB7080-7BAC-4D76-8719-97DA0B212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8563-E653-4AD7-AD9E-C77897CAFE7D}" type="datetimeFigureOut">
              <a:rPr lang="he-IL" smtClean="0"/>
              <a:t>כ"ג/טבת/תש"פ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F5558C-F8F2-4F34-8220-146639FC4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DF055-C94A-4D2B-8540-517A912C7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1890-81D3-463E-B04E-5ACD865C85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942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54D63C-85CF-487B-9605-FDFD9867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8563-E653-4AD7-AD9E-C77897CAFE7D}" type="datetimeFigureOut">
              <a:rPr lang="he-IL" smtClean="0"/>
              <a:t>כ"ג/טבת/תש"פ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44D3D-A0E1-44C0-9728-E741193F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64209-6F2F-4AA8-907E-2A9C2BF9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1890-81D3-463E-B04E-5ACD865C85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220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AFEC4-3713-47C4-BB6C-2B2A258E8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F38D1-5891-4F94-BF45-448A2E30B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AFF56-5581-40DE-864A-5AF3B2F06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C0F09-84D7-4F8A-9802-832AAC9AF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8563-E653-4AD7-AD9E-C77897CAFE7D}" type="datetimeFigureOut">
              <a:rPr lang="he-IL" smtClean="0"/>
              <a:t>כ"ג/טבת/תש"פ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59C05-6A28-49C2-9B18-3323C4A78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4F35F-745C-4764-BF7C-38B3CF6F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1890-81D3-463E-B04E-5ACD865C85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659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35271-4DC9-4043-8F6C-5F5494EA9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0C53E9-4ABA-478B-B01F-A5D0BD966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A6F78-E003-4114-B4B0-B61BA909E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DCA59-70F6-4344-99FC-592471AC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8563-E653-4AD7-AD9E-C77897CAFE7D}" type="datetimeFigureOut">
              <a:rPr lang="he-IL" smtClean="0"/>
              <a:t>כ"ג/טבת/תש"פ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B8CF5-A9EB-4543-91E2-340075F2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60587-1C9D-4740-B932-79EAEC3B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1890-81D3-463E-B04E-5ACD865C85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764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B40811-40A0-4D9C-91A4-CC6430DE1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EBDB9-45DB-4A0D-95FA-0BC8B3395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3110C-2CC2-4E4E-8B7B-D0A6C0733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38563-E653-4AD7-AD9E-C77897CAFE7D}" type="datetimeFigureOut">
              <a:rPr lang="he-IL" smtClean="0"/>
              <a:t>כ"ג/טבת/תש"פ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1299F-9973-4E91-B59F-05B105F76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A26CD-EE34-4BBF-B2DC-34C972C49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01890-81D3-463E-B04E-5ACD865C85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655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9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21.png"/><Relationship Id="rId4" Type="http://schemas.openxmlformats.org/officeDocument/2006/relationships/image" Target="../media/image1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11.png"/><Relationship Id="rId10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1.png"/><Relationship Id="rId4" Type="http://schemas.openxmlformats.org/officeDocument/2006/relationships/image" Target="../media/image1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10.png"/><Relationship Id="rId4" Type="http://schemas.openxmlformats.org/officeDocument/2006/relationships/image" Target="../media/image19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pminder.org/tools/#$state$time$value=2001;;&amp;chart-type=mountain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4C15-BB8E-41A5-831F-3DEBCB230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5620" y="1417331"/>
            <a:ext cx="9144000" cy="2531214"/>
          </a:xfrm>
        </p:spPr>
        <p:txBody>
          <a:bodyPr>
            <a:noAutofit/>
          </a:bodyPr>
          <a:lstStyle/>
          <a:p>
            <a:pPr rtl="1"/>
            <a:r>
              <a:rPr lang="he-IL" sz="2800" dirty="0">
                <a:latin typeface="+mn-lt"/>
                <a:ea typeface="+mn-ea"/>
                <a:cs typeface="+mn-cs"/>
              </a:rPr>
              <a:t> </a:t>
            </a:r>
            <a:br>
              <a:rPr lang="he-IL" sz="2800" dirty="0">
                <a:latin typeface="+mn-lt"/>
                <a:ea typeface="+mn-ea"/>
                <a:cs typeface="+mn-cs"/>
              </a:rPr>
            </a:br>
            <a:r>
              <a:rPr lang="he-IL" sz="2800" dirty="0">
                <a:latin typeface="+mn-lt"/>
                <a:ea typeface="+mn-ea"/>
                <a:cs typeface="+mn-cs"/>
              </a:rPr>
              <a:t>מיגור העוני בעולם: תקווה, אכזבה, הצלחה</a:t>
            </a:r>
            <a:r>
              <a:rPr lang="en-US" sz="2800" dirty="0">
                <a:latin typeface="+mn-lt"/>
                <a:ea typeface="+mn-ea"/>
                <a:cs typeface="+mn-cs"/>
              </a:rPr>
              <a:t/>
            </a:r>
            <a:br>
              <a:rPr lang="en-US" sz="2800" dirty="0">
                <a:latin typeface="+mn-lt"/>
                <a:ea typeface="+mn-ea"/>
                <a:cs typeface="+mn-cs"/>
              </a:rPr>
            </a:br>
            <a:r>
              <a:rPr lang="en-US" sz="2800" dirty="0">
                <a:latin typeface="+mn-lt"/>
                <a:ea typeface="+mn-ea"/>
                <a:cs typeface="+mn-cs"/>
              </a:rPr>
              <a:t/>
            </a:r>
            <a:br>
              <a:rPr lang="en-US" sz="2800" dirty="0">
                <a:latin typeface="+mn-lt"/>
                <a:ea typeface="+mn-ea"/>
                <a:cs typeface="+mn-cs"/>
              </a:rPr>
            </a:br>
            <a:r>
              <a:rPr lang="he-IL" sz="2800" dirty="0">
                <a:latin typeface="+mn-lt"/>
                <a:ea typeface="+mn-ea"/>
                <a:cs typeface="+mn-cs"/>
              </a:rPr>
              <a:t>עומר מואב</a:t>
            </a:r>
            <a:r>
              <a:rPr lang="en-US" sz="2800" b="1" dirty="0">
                <a:latin typeface="+mn-lt"/>
              </a:rPr>
              <a:t/>
            </a:r>
            <a:br>
              <a:rPr lang="en-US" sz="2800" b="1" dirty="0">
                <a:latin typeface="+mn-lt"/>
              </a:rPr>
            </a:br>
            <a:r>
              <a:rPr lang="he-IL" sz="1200" b="1" dirty="0">
                <a:latin typeface="+mn-lt"/>
              </a:rPr>
              <a:t/>
            </a:r>
            <a:br>
              <a:rPr lang="he-IL" sz="1200" b="1" dirty="0">
                <a:latin typeface="+mn-lt"/>
              </a:rPr>
            </a:br>
            <a:endParaRPr lang="he-IL" sz="1600" dirty="0">
              <a:latin typeface="+mn-lt"/>
            </a:endParaRPr>
          </a:p>
        </p:txBody>
      </p:sp>
      <p:pic>
        <p:nvPicPr>
          <p:cNvPr id="2052" name="Picture 4" descr="Image result for poverty RCT">
            <a:extLst>
              <a:ext uri="{FF2B5EF4-FFF2-40B4-BE49-F238E27FC236}">
                <a16:creationId xmlns:a16="http://schemas.microsoft.com/office/drawing/2014/main" id="{00AA0070-3395-4780-A146-8DC14B27B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0" y="4668982"/>
            <a:ext cx="3794181" cy="207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>
            <a:extLst>
              <a:ext uri="{FF2B5EF4-FFF2-40B4-BE49-F238E27FC236}">
                <a16:creationId xmlns:a16="http://schemas.microsoft.com/office/drawing/2014/main" id="{7A1884B1-1CDA-411D-9372-FC4E40414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0" y="65377"/>
            <a:ext cx="3707946" cy="212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nobel prize economics">
            <a:extLst>
              <a:ext uri="{FF2B5EF4-FFF2-40B4-BE49-F238E27FC236}">
                <a16:creationId xmlns:a16="http://schemas.microsoft.com/office/drawing/2014/main" id="{D2A694DD-308F-4A3D-89D8-7296E4799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121" y="112731"/>
            <a:ext cx="2971483" cy="167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poverty">
            <a:extLst>
              <a:ext uri="{FF2B5EF4-FFF2-40B4-BE49-F238E27FC236}">
                <a16:creationId xmlns:a16="http://schemas.microsoft.com/office/drawing/2014/main" id="{376A0028-7CE2-4040-AC18-1B2E057C4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41" y="2391525"/>
            <a:ext cx="2988995" cy="207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poverty in africa">
            <a:extLst>
              <a:ext uri="{FF2B5EF4-FFF2-40B4-BE49-F238E27FC236}">
                <a16:creationId xmlns:a16="http://schemas.microsoft.com/office/drawing/2014/main" id="{5EC8746D-8DC6-4D83-9DDA-6F1917CBC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417" y="2777836"/>
            <a:ext cx="4378221" cy="246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6CD2692-B44F-4723-ADE4-74BBC99B0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09" y="3893822"/>
            <a:ext cx="3563290" cy="285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overty RCT">
            <a:extLst>
              <a:ext uri="{FF2B5EF4-FFF2-40B4-BE49-F238E27FC236}">
                <a16:creationId xmlns:a16="http://schemas.microsoft.com/office/drawing/2014/main" id="{0EEA0BF5-1136-4F3B-8C26-3AB3C3197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285" y="3889003"/>
            <a:ext cx="4286670" cy="285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age result for RCT poverty">
            <a:extLst>
              <a:ext uri="{FF2B5EF4-FFF2-40B4-BE49-F238E27FC236}">
                <a16:creationId xmlns:a16="http://schemas.microsoft.com/office/drawing/2014/main" id="{6A7EEC90-B1BD-43E4-B08F-0C7FED17D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09" y="73440"/>
            <a:ext cx="25908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DB66CA3B-E95D-4AB2-B809-0B7314F8C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576" y="73440"/>
            <a:ext cx="3173368" cy="211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61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9">
            <a:extLst>
              <a:ext uri="{FF2B5EF4-FFF2-40B4-BE49-F238E27FC236}">
                <a16:creationId xmlns:a16="http://schemas.microsoft.com/office/drawing/2014/main" id="{C0CF356A-9B38-481B-98C4-D94F4393BE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977" y="983390"/>
            <a:ext cx="0" cy="2117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1" name="Line 11">
            <a:extLst>
              <a:ext uri="{FF2B5EF4-FFF2-40B4-BE49-F238E27FC236}">
                <a16:creationId xmlns:a16="http://schemas.microsoft.com/office/drawing/2014/main" id="{29B790D8-CEF3-4E83-BD88-126CE0CC55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7165" y="998707"/>
            <a:ext cx="0" cy="2117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2" name="Line 12">
            <a:extLst>
              <a:ext uri="{FF2B5EF4-FFF2-40B4-BE49-F238E27FC236}">
                <a16:creationId xmlns:a16="http://schemas.microsoft.com/office/drawing/2014/main" id="{8731BBC5-EA58-4835-B8A4-7A2E192C3B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7166" y="3116431"/>
            <a:ext cx="289718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3" name="Line 13">
            <a:extLst>
              <a:ext uri="{FF2B5EF4-FFF2-40B4-BE49-F238E27FC236}">
                <a16:creationId xmlns:a16="http://schemas.microsoft.com/office/drawing/2014/main" id="{967815EC-6CAF-4FD9-A445-FE2AF5ABB7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1444794"/>
            <a:ext cx="2743200" cy="166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59CB273F-C8DF-481E-B914-6A7634F422E9}"/>
              </a:ext>
            </a:extLst>
          </p:cNvPr>
          <p:cNvSpPr>
            <a:spLocks/>
          </p:cNvSpPr>
          <p:nvPr/>
        </p:nvSpPr>
        <p:spPr bwMode="auto">
          <a:xfrm>
            <a:off x="782566" y="1153902"/>
            <a:ext cx="2586198" cy="1644000"/>
          </a:xfrm>
          <a:custGeom>
            <a:avLst/>
            <a:gdLst>
              <a:gd name="T0" fmla="*/ 0 w 1911"/>
              <a:gd name="T1" fmla="*/ 1816100 h 1144"/>
              <a:gd name="T2" fmla="*/ 1098550 w 1911"/>
              <a:gd name="T3" fmla="*/ 649287 h 1144"/>
              <a:gd name="T4" fmla="*/ 3033712 w 1911"/>
              <a:gd name="T5" fmla="*/ 0 h 1144"/>
              <a:gd name="T6" fmla="*/ 0 60000 65536"/>
              <a:gd name="T7" fmla="*/ 0 60000 65536"/>
              <a:gd name="T8" fmla="*/ 0 60000 65536"/>
              <a:gd name="T9" fmla="*/ 0 w 1911"/>
              <a:gd name="T10" fmla="*/ 0 h 1144"/>
              <a:gd name="T11" fmla="*/ 1911 w 1911"/>
              <a:gd name="T12" fmla="*/ 1144 h 1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1" h="1144">
                <a:moveTo>
                  <a:pt x="0" y="1144"/>
                </a:moveTo>
                <a:cubicBezTo>
                  <a:pt x="186" y="872"/>
                  <a:pt x="373" y="600"/>
                  <a:pt x="692" y="409"/>
                </a:cubicBezTo>
                <a:cubicBezTo>
                  <a:pt x="1011" y="218"/>
                  <a:pt x="1461" y="109"/>
                  <a:pt x="1911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0" name="Line 12">
            <a:extLst>
              <a:ext uri="{FF2B5EF4-FFF2-40B4-BE49-F238E27FC236}">
                <a16:creationId xmlns:a16="http://schemas.microsoft.com/office/drawing/2014/main" id="{D6337540-28E7-45C8-809B-7B24A70F118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977" y="3116197"/>
            <a:ext cx="289718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B00C65-0D50-4058-9281-2A5EF7DCABAB}"/>
              </a:ext>
            </a:extLst>
          </p:cNvPr>
          <p:cNvSpPr txBox="1"/>
          <p:nvPr/>
        </p:nvSpPr>
        <p:spPr>
          <a:xfrm>
            <a:off x="5998250" y="3101115"/>
            <a:ext cx="1611018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הכנסת ההורים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3D45C3-326B-4383-8ADF-4A131FAA528A}"/>
              </a:ext>
            </a:extLst>
          </p:cNvPr>
          <p:cNvSpPr txBox="1"/>
          <p:nvPr/>
        </p:nvSpPr>
        <p:spPr>
          <a:xfrm>
            <a:off x="4905002" y="1052474"/>
            <a:ext cx="2704266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השקעה בהשכלת הילדים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BAD774-AC06-4BE9-8C29-EFBE51F9D0BC}"/>
              </a:ext>
            </a:extLst>
          </p:cNvPr>
          <p:cNvSpPr txBox="1"/>
          <p:nvPr/>
        </p:nvSpPr>
        <p:spPr>
          <a:xfrm>
            <a:off x="9063147" y="899369"/>
            <a:ext cx="190837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תאוריה של מלכודות עוני</a:t>
            </a:r>
          </a:p>
          <a:p>
            <a:pPr algn="r" rtl="1"/>
            <a:endParaRPr lang="he-IL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16317D-1639-4460-B49C-D473DD42AE97}"/>
              </a:ext>
            </a:extLst>
          </p:cNvPr>
          <p:cNvSpPr txBox="1"/>
          <p:nvPr/>
        </p:nvSpPr>
        <p:spPr>
          <a:xfrm>
            <a:off x="2113228" y="3101115"/>
            <a:ext cx="1633460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השכלת הילדים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AB6785-C17D-42F1-975D-F58FD67C334B}"/>
              </a:ext>
            </a:extLst>
          </p:cNvPr>
          <p:cNvSpPr txBox="1"/>
          <p:nvPr/>
        </p:nvSpPr>
        <p:spPr>
          <a:xfrm>
            <a:off x="1220481" y="730092"/>
            <a:ext cx="2018181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הכנסת הילד כבוגר</a:t>
            </a:r>
          </a:p>
        </p:txBody>
      </p:sp>
    </p:spTree>
    <p:extLst>
      <p:ext uri="{BB962C8B-B14F-4D97-AF65-F5344CB8AC3E}">
        <p14:creationId xmlns:p14="http://schemas.microsoft.com/office/powerpoint/2010/main" val="27653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6" grpId="0" animBg="1"/>
      <p:bldP spid="30" grpId="0" animBg="1"/>
      <p:bldP spid="15" grpId="0"/>
      <p:bldP spid="27" grpId="0"/>
      <p:bldP spid="20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63">
            <a:extLst>
              <a:ext uri="{FF2B5EF4-FFF2-40B4-BE49-F238E27FC236}">
                <a16:creationId xmlns:a16="http://schemas.microsoft.com/office/drawing/2014/main" id="{9BFF6DBA-7E4C-455B-8D96-5ED5A203870E}"/>
              </a:ext>
            </a:extLst>
          </p:cNvPr>
          <p:cNvGrpSpPr>
            <a:grpSpLocks/>
          </p:cNvGrpSpPr>
          <p:nvPr/>
        </p:nvGrpSpPr>
        <p:grpSpPr bwMode="auto">
          <a:xfrm>
            <a:off x="4194433" y="4257365"/>
            <a:ext cx="2762250" cy="2025650"/>
            <a:chOff x="1645" y="2354"/>
            <a:chExt cx="1740" cy="1276"/>
          </a:xfrm>
        </p:grpSpPr>
        <p:sp>
          <p:nvSpPr>
            <p:cNvPr id="32781" name="Line 4">
              <a:extLst>
                <a:ext uri="{FF2B5EF4-FFF2-40B4-BE49-F238E27FC236}">
                  <a16:creationId xmlns:a16="http://schemas.microsoft.com/office/drawing/2014/main" id="{5CCC96E1-2D2A-4B3F-A4D8-53A1C34133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5" y="2354"/>
              <a:ext cx="0" cy="127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2786" name="Freeform 49">
              <a:extLst>
                <a:ext uri="{FF2B5EF4-FFF2-40B4-BE49-F238E27FC236}">
                  <a16:creationId xmlns:a16="http://schemas.microsoft.com/office/drawing/2014/main" id="{8CCE38CE-081E-4AFE-AC7C-98A54139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2533"/>
              <a:ext cx="1728" cy="815"/>
            </a:xfrm>
            <a:custGeom>
              <a:avLst/>
              <a:gdLst>
                <a:gd name="T0" fmla="*/ 0 w 1911"/>
                <a:gd name="T1" fmla="*/ 968 h 1144"/>
                <a:gd name="T2" fmla="*/ 749 w 1911"/>
                <a:gd name="T3" fmla="*/ 346 h 1144"/>
                <a:gd name="T4" fmla="*/ 2069 w 1911"/>
                <a:gd name="T5" fmla="*/ 0 h 1144"/>
                <a:gd name="T6" fmla="*/ 0 60000 65536"/>
                <a:gd name="T7" fmla="*/ 0 60000 65536"/>
                <a:gd name="T8" fmla="*/ 0 60000 65536"/>
                <a:gd name="T9" fmla="*/ 0 w 1911"/>
                <a:gd name="T10" fmla="*/ 0 h 1144"/>
                <a:gd name="T11" fmla="*/ 1911 w 1911"/>
                <a:gd name="T12" fmla="*/ 1144 h 1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1" h="1144">
                  <a:moveTo>
                    <a:pt x="0" y="1144"/>
                  </a:moveTo>
                  <a:cubicBezTo>
                    <a:pt x="186" y="872"/>
                    <a:pt x="373" y="600"/>
                    <a:pt x="692" y="409"/>
                  </a:cubicBezTo>
                  <a:cubicBezTo>
                    <a:pt x="1011" y="218"/>
                    <a:pt x="1461" y="109"/>
                    <a:pt x="1911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31" name="Line 12">
            <a:extLst>
              <a:ext uri="{FF2B5EF4-FFF2-40B4-BE49-F238E27FC236}">
                <a16:creationId xmlns:a16="http://schemas.microsoft.com/office/drawing/2014/main" id="{EF0F24B0-F8A6-4F45-A687-B4449977A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734" y="6284605"/>
            <a:ext cx="289718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5" name="Line 9">
            <a:extLst>
              <a:ext uri="{FF2B5EF4-FFF2-40B4-BE49-F238E27FC236}">
                <a16:creationId xmlns:a16="http://schemas.microsoft.com/office/drawing/2014/main" id="{737EC910-5AFD-40BE-A66D-72A07F8A4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977" y="983390"/>
            <a:ext cx="0" cy="2117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8" name="Line 11">
            <a:extLst>
              <a:ext uri="{FF2B5EF4-FFF2-40B4-BE49-F238E27FC236}">
                <a16:creationId xmlns:a16="http://schemas.microsoft.com/office/drawing/2014/main" id="{3A6503D3-3888-497A-81A5-555BC1D19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7165" y="998707"/>
            <a:ext cx="0" cy="2117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" name="Line 12">
            <a:extLst>
              <a:ext uri="{FF2B5EF4-FFF2-40B4-BE49-F238E27FC236}">
                <a16:creationId xmlns:a16="http://schemas.microsoft.com/office/drawing/2014/main" id="{464F749C-232D-4358-932D-A9A2B32430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7166" y="3116431"/>
            <a:ext cx="289718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9" name="Line 13">
            <a:extLst>
              <a:ext uri="{FF2B5EF4-FFF2-40B4-BE49-F238E27FC236}">
                <a16:creationId xmlns:a16="http://schemas.microsoft.com/office/drawing/2014/main" id="{420718AB-39DC-4F5F-B055-84D692362D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1444794"/>
            <a:ext cx="2743200" cy="166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0" name="Freeform 16">
            <a:extLst>
              <a:ext uri="{FF2B5EF4-FFF2-40B4-BE49-F238E27FC236}">
                <a16:creationId xmlns:a16="http://schemas.microsoft.com/office/drawing/2014/main" id="{E478599B-2F3F-4951-91B1-1E42EB9D2DBD}"/>
              </a:ext>
            </a:extLst>
          </p:cNvPr>
          <p:cNvSpPr>
            <a:spLocks/>
          </p:cNvSpPr>
          <p:nvPr/>
        </p:nvSpPr>
        <p:spPr bwMode="auto">
          <a:xfrm>
            <a:off x="782566" y="1153902"/>
            <a:ext cx="2586198" cy="1644000"/>
          </a:xfrm>
          <a:custGeom>
            <a:avLst/>
            <a:gdLst>
              <a:gd name="T0" fmla="*/ 0 w 1911"/>
              <a:gd name="T1" fmla="*/ 1816100 h 1144"/>
              <a:gd name="T2" fmla="*/ 1098550 w 1911"/>
              <a:gd name="T3" fmla="*/ 649287 h 1144"/>
              <a:gd name="T4" fmla="*/ 3033712 w 1911"/>
              <a:gd name="T5" fmla="*/ 0 h 1144"/>
              <a:gd name="T6" fmla="*/ 0 60000 65536"/>
              <a:gd name="T7" fmla="*/ 0 60000 65536"/>
              <a:gd name="T8" fmla="*/ 0 60000 65536"/>
              <a:gd name="T9" fmla="*/ 0 w 1911"/>
              <a:gd name="T10" fmla="*/ 0 h 1144"/>
              <a:gd name="T11" fmla="*/ 1911 w 1911"/>
              <a:gd name="T12" fmla="*/ 1144 h 1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1" h="1144">
                <a:moveTo>
                  <a:pt x="0" y="1144"/>
                </a:moveTo>
                <a:cubicBezTo>
                  <a:pt x="186" y="872"/>
                  <a:pt x="373" y="600"/>
                  <a:pt x="692" y="409"/>
                </a:cubicBezTo>
                <a:cubicBezTo>
                  <a:pt x="1011" y="218"/>
                  <a:pt x="1461" y="109"/>
                  <a:pt x="1911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1" name="Line 12">
            <a:extLst>
              <a:ext uri="{FF2B5EF4-FFF2-40B4-BE49-F238E27FC236}">
                <a16:creationId xmlns:a16="http://schemas.microsoft.com/office/drawing/2014/main" id="{5EF77E09-EE82-4F16-B255-D68F5CA0F4A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977" y="3116197"/>
            <a:ext cx="289718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63AFA1-DEAE-4B5B-9E76-29AE34C430CB}"/>
              </a:ext>
            </a:extLst>
          </p:cNvPr>
          <p:cNvSpPr txBox="1"/>
          <p:nvPr/>
        </p:nvSpPr>
        <p:spPr>
          <a:xfrm>
            <a:off x="5998250" y="3101115"/>
            <a:ext cx="1611018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הכנסת ההורים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8743D49-8CA6-4CCB-887F-EB40011D1E83}"/>
              </a:ext>
            </a:extLst>
          </p:cNvPr>
          <p:cNvSpPr txBox="1"/>
          <p:nvPr/>
        </p:nvSpPr>
        <p:spPr>
          <a:xfrm>
            <a:off x="4905002" y="1052474"/>
            <a:ext cx="2704266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השקעה בהשכלת הילדים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B81792B-7FD0-4EB4-93A5-84A145F081C1}"/>
              </a:ext>
            </a:extLst>
          </p:cNvPr>
          <p:cNvSpPr txBox="1"/>
          <p:nvPr/>
        </p:nvSpPr>
        <p:spPr>
          <a:xfrm>
            <a:off x="9063147" y="899369"/>
            <a:ext cx="190837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תאוריה של מלכודות עוני</a:t>
            </a:r>
          </a:p>
          <a:p>
            <a:pPr algn="r" rtl="1"/>
            <a:endParaRPr lang="he-IL" sz="2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1A2355-921A-417E-812F-8061EA5A6E53}"/>
              </a:ext>
            </a:extLst>
          </p:cNvPr>
          <p:cNvSpPr txBox="1"/>
          <p:nvPr/>
        </p:nvSpPr>
        <p:spPr>
          <a:xfrm>
            <a:off x="2113228" y="3101115"/>
            <a:ext cx="1633460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השכלת הילדים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7EFA6EC-B973-4FFD-8218-9F8FFF1EC041}"/>
              </a:ext>
            </a:extLst>
          </p:cNvPr>
          <p:cNvSpPr txBox="1"/>
          <p:nvPr/>
        </p:nvSpPr>
        <p:spPr>
          <a:xfrm>
            <a:off x="1220481" y="730092"/>
            <a:ext cx="2018181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הכנסת הילד כבוגר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2A3993-2E55-4778-90B0-B3AAFDA89028}"/>
              </a:ext>
            </a:extLst>
          </p:cNvPr>
          <p:cNvSpPr txBox="1"/>
          <p:nvPr/>
        </p:nvSpPr>
        <p:spPr>
          <a:xfrm>
            <a:off x="5659798" y="6283015"/>
            <a:ext cx="1611018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הכנסת ההורים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13">
                <a:extLst>
                  <a:ext uri="{FF2B5EF4-FFF2-40B4-BE49-F238E27FC236}">
                    <a16:creationId xmlns:a16="http://schemas.microsoft.com/office/drawing/2014/main" id="{8FBEFBFC-A779-49D9-A0E2-D53B0B29CA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65084" y="4320918"/>
                <a:ext cx="866775" cy="42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rtl="0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he-IL" sz="22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</m:t>
                      </m:r>
                    </m:oMath>
                  </m:oMathPara>
                </a14:m>
                <a:endParaRPr lang="en-US" altLang="he-IL" sz="2200" b="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9" name="Text Box 13">
                <a:extLst>
                  <a:ext uri="{FF2B5EF4-FFF2-40B4-BE49-F238E27FC236}">
                    <a16:creationId xmlns:a16="http://schemas.microsoft.com/office/drawing/2014/main" id="{8FBEFBFC-A779-49D9-A0E2-D53B0B29C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65084" y="4320918"/>
                <a:ext cx="866775" cy="427038"/>
              </a:xfrm>
              <a:prstGeom prst="rect">
                <a:avLst/>
              </a:prstGeom>
              <a:blipFill>
                <a:blip r:embed="rId9"/>
                <a:stretch>
                  <a:fillRect b="-2000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10AD44F0-D10B-4835-BBC4-59ADA245C9B7}"/>
              </a:ext>
            </a:extLst>
          </p:cNvPr>
          <p:cNvSpPr txBox="1"/>
          <p:nvPr/>
        </p:nvSpPr>
        <p:spPr>
          <a:xfrm>
            <a:off x="4077578" y="3894047"/>
            <a:ext cx="2018181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הכנסת הילד כבוגר</a:t>
            </a:r>
          </a:p>
        </p:txBody>
      </p:sp>
    </p:spTree>
    <p:extLst>
      <p:ext uri="{BB962C8B-B14F-4D97-AF65-F5344CB8AC3E}">
        <p14:creationId xmlns:p14="http://schemas.microsoft.com/office/powerpoint/2010/main" val="778464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63">
            <a:extLst>
              <a:ext uri="{FF2B5EF4-FFF2-40B4-BE49-F238E27FC236}">
                <a16:creationId xmlns:a16="http://schemas.microsoft.com/office/drawing/2014/main" id="{9BFF6DBA-7E4C-455B-8D96-5ED5A203870E}"/>
              </a:ext>
            </a:extLst>
          </p:cNvPr>
          <p:cNvGrpSpPr>
            <a:grpSpLocks/>
          </p:cNvGrpSpPr>
          <p:nvPr/>
        </p:nvGrpSpPr>
        <p:grpSpPr bwMode="auto">
          <a:xfrm>
            <a:off x="4194433" y="4257365"/>
            <a:ext cx="2762250" cy="2025650"/>
            <a:chOff x="1645" y="2354"/>
            <a:chExt cx="1740" cy="1276"/>
          </a:xfrm>
        </p:grpSpPr>
        <p:sp>
          <p:nvSpPr>
            <p:cNvPr id="32781" name="Line 4">
              <a:extLst>
                <a:ext uri="{FF2B5EF4-FFF2-40B4-BE49-F238E27FC236}">
                  <a16:creationId xmlns:a16="http://schemas.microsoft.com/office/drawing/2014/main" id="{5CCC96E1-2D2A-4B3F-A4D8-53A1C34133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5" y="2354"/>
              <a:ext cx="0" cy="127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2786" name="Freeform 49">
              <a:extLst>
                <a:ext uri="{FF2B5EF4-FFF2-40B4-BE49-F238E27FC236}">
                  <a16:creationId xmlns:a16="http://schemas.microsoft.com/office/drawing/2014/main" id="{8CCE38CE-081E-4AFE-AC7C-98A54139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2533"/>
              <a:ext cx="1728" cy="815"/>
            </a:xfrm>
            <a:custGeom>
              <a:avLst/>
              <a:gdLst>
                <a:gd name="T0" fmla="*/ 0 w 1911"/>
                <a:gd name="T1" fmla="*/ 968 h 1144"/>
                <a:gd name="T2" fmla="*/ 749 w 1911"/>
                <a:gd name="T3" fmla="*/ 346 h 1144"/>
                <a:gd name="T4" fmla="*/ 2069 w 1911"/>
                <a:gd name="T5" fmla="*/ 0 h 1144"/>
                <a:gd name="T6" fmla="*/ 0 60000 65536"/>
                <a:gd name="T7" fmla="*/ 0 60000 65536"/>
                <a:gd name="T8" fmla="*/ 0 60000 65536"/>
                <a:gd name="T9" fmla="*/ 0 w 1911"/>
                <a:gd name="T10" fmla="*/ 0 h 1144"/>
                <a:gd name="T11" fmla="*/ 1911 w 1911"/>
                <a:gd name="T12" fmla="*/ 1144 h 1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1" h="1144">
                  <a:moveTo>
                    <a:pt x="0" y="1144"/>
                  </a:moveTo>
                  <a:cubicBezTo>
                    <a:pt x="186" y="872"/>
                    <a:pt x="373" y="600"/>
                    <a:pt x="692" y="409"/>
                  </a:cubicBezTo>
                  <a:cubicBezTo>
                    <a:pt x="1011" y="218"/>
                    <a:pt x="1461" y="109"/>
                    <a:pt x="1911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31" name="Line 12">
            <a:extLst>
              <a:ext uri="{FF2B5EF4-FFF2-40B4-BE49-F238E27FC236}">
                <a16:creationId xmlns:a16="http://schemas.microsoft.com/office/drawing/2014/main" id="{EF0F24B0-F8A6-4F45-A687-B4449977A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734" y="6284605"/>
            <a:ext cx="289718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5" name="Line 9">
            <a:extLst>
              <a:ext uri="{FF2B5EF4-FFF2-40B4-BE49-F238E27FC236}">
                <a16:creationId xmlns:a16="http://schemas.microsoft.com/office/drawing/2014/main" id="{737EC910-5AFD-40BE-A66D-72A07F8A4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977" y="983390"/>
            <a:ext cx="0" cy="2117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8" name="Line 11">
            <a:extLst>
              <a:ext uri="{FF2B5EF4-FFF2-40B4-BE49-F238E27FC236}">
                <a16:creationId xmlns:a16="http://schemas.microsoft.com/office/drawing/2014/main" id="{3A6503D3-3888-497A-81A5-555BC1D19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7165" y="998707"/>
            <a:ext cx="0" cy="2117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5" name="Line 12">
            <a:extLst>
              <a:ext uri="{FF2B5EF4-FFF2-40B4-BE49-F238E27FC236}">
                <a16:creationId xmlns:a16="http://schemas.microsoft.com/office/drawing/2014/main" id="{464F749C-232D-4358-932D-A9A2B32430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7166" y="3116431"/>
            <a:ext cx="289718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9" name="Line 13">
            <a:extLst>
              <a:ext uri="{FF2B5EF4-FFF2-40B4-BE49-F238E27FC236}">
                <a16:creationId xmlns:a16="http://schemas.microsoft.com/office/drawing/2014/main" id="{420718AB-39DC-4F5F-B055-84D692362D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1444794"/>
            <a:ext cx="2743200" cy="166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0" name="Freeform 16">
            <a:extLst>
              <a:ext uri="{FF2B5EF4-FFF2-40B4-BE49-F238E27FC236}">
                <a16:creationId xmlns:a16="http://schemas.microsoft.com/office/drawing/2014/main" id="{E478599B-2F3F-4951-91B1-1E42EB9D2DBD}"/>
              </a:ext>
            </a:extLst>
          </p:cNvPr>
          <p:cNvSpPr>
            <a:spLocks/>
          </p:cNvSpPr>
          <p:nvPr/>
        </p:nvSpPr>
        <p:spPr bwMode="auto">
          <a:xfrm>
            <a:off x="782566" y="1153902"/>
            <a:ext cx="2586198" cy="1644000"/>
          </a:xfrm>
          <a:custGeom>
            <a:avLst/>
            <a:gdLst>
              <a:gd name="T0" fmla="*/ 0 w 1911"/>
              <a:gd name="T1" fmla="*/ 1816100 h 1144"/>
              <a:gd name="T2" fmla="*/ 1098550 w 1911"/>
              <a:gd name="T3" fmla="*/ 649287 h 1144"/>
              <a:gd name="T4" fmla="*/ 3033712 w 1911"/>
              <a:gd name="T5" fmla="*/ 0 h 1144"/>
              <a:gd name="T6" fmla="*/ 0 60000 65536"/>
              <a:gd name="T7" fmla="*/ 0 60000 65536"/>
              <a:gd name="T8" fmla="*/ 0 60000 65536"/>
              <a:gd name="T9" fmla="*/ 0 w 1911"/>
              <a:gd name="T10" fmla="*/ 0 h 1144"/>
              <a:gd name="T11" fmla="*/ 1911 w 1911"/>
              <a:gd name="T12" fmla="*/ 1144 h 1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1" h="1144">
                <a:moveTo>
                  <a:pt x="0" y="1144"/>
                </a:moveTo>
                <a:cubicBezTo>
                  <a:pt x="186" y="872"/>
                  <a:pt x="373" y="600"/>
                  <a:pt x="692" y="409"/>
                </a:cubicBezTo>
                <a:cubicBezTo>
                  <a:pt x="1011" y="218"/>
                  <a:pt x="1461" y="109"/>
                  <a:pt x="1911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1" name="Line 12">
            <a:extLst>
              <a:ext uri="{FF2B5EF4-FFF2-40B4-BE49-F238E27FC236}">
                <a16:creationId xmlns:a16="http://schemas.microsoft.com/office/drawing/2014/main" id="{5EF77E09-EE82-4F16-B255-D68F5CA0F4A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977" y="3116197"/>
            <a:ext cx="289718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63AFA1-DEAE-4B5B-9E76-29AE34C430CB}"/>
              </a:ext>
            </a:extLst>
          </p:cNvPr>
          <p:cNvSpPr txBox="1"/>
          <p:nvPr/>
        </p:nvSpPr>
        <p:spPr>
          <a:xfrm>
            <a:off x="5998250" y="3101115"/>
            <a:ext cx="1611018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הכנסת ההורים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8743D49-8CA6-4CCB-887F-EB40011D1E83}"/>
              </a:ext>
            </a:extLst>
          </p:cNvPr>
          <p:cNvSpPr txBox="1"/>
          <p:nvPr/>
        </p:nvSpPr>
        <p:spPr>
          <a:xfrm>
            <a:off x="4905002" y="1052474"/>
            <a:ext cx="2704266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השקעה בהשכלת הילדים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B81792B-7FD0-4EB4-93A5-84A145F081C1}"/>
              </a:ext>
            </a:extLst>
          </p:cNvPr>
          <p:cNvSpPr txBox="1"/>
          <p:nvPr/>
        </p:nvSpPr>
        <p:spPr>
          <a:xfrm>
            <a:off x="9063147" y="899369"/>
            <a:ext cx="190837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תאוריה של מלכודות עוני</a:t>
            </a:r>
          </a:p>
          <a:p>
            <a:pPr algn="r" rtl="1"/>
            <a:endParaRPr lang="he-IL" sz="2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1A2355-921A-417E-812F-8061EA5A6E53}"/>
              </a:ext>
            </a:extLst>
          </p:cNvPr>
          <p:cNvSpPr txBox="1"/>
          <p:nvPr/>
        </p:nvSpPr>
        <p:spPr>
          <a:xfrm>
            <a:off x="2113228" y="3101115"/>
            <a:ext cx="1633460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השכלת הילדים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7EFA6EC-B973-4FFD-8218-9F8FFF1EC041}"/>
              </a:ext>
            </a:extLst>
          </p:cNvPr>
          <p:cNvSpPr txBox="1"/>
          <p:nvPr/>
        </p:nvSpPr>
        <p:spPr>
          <a:xfrm>
            <a:off x="1220481" y="730092"/>
            <a:ext cx="2018181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הכנסת הילד כבוגר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2A3993-2E55-4778-90B0-B3AAFDA89028}"/>
              </a:ext>
            </a:extLst>
          </p:cNvPr>
          <p:cNvSpPr txBox="1"/>
          <p:nvPr/>
        </p:nvSpPr>
        <p:spPr>
          <a:xfrm>
            <a:off x="5659798" y="6283015"/>
            <a:ext cx="1611018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הכנסת ההורים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AA8F062-F534-4840-85B5-8C05502974BA}"/>
              </a:ext>
            </a:extLst>
          </p:cNvPr>
          <p:cNvSpPr txBox="1"/>
          <p:nvPr/>
        </p:nvSpPr>
        <p:spPr>
          <a:xfrm>
            <a:off x="4077578" y="3894047"/>
            <a:ext cx="2018181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הכנסת הילד כבוגר</a:t>
            </a:r>
          </a:p>
        </p:txBody>
      </p:sp>
      <p:sp>
        <p:nvSpPr>
          <p:cNvPr id="19" name="Line 22">
            <a:extLst>
              <a:ext uri="{FF2B5EF4-FFF2-40B4-BE49-F238E27FC236}">
                <a16:creationId xmlns:a16="http://schemas.microsoft.com/office/drawing/2014/main" id="{296B4DAB-4D66-4F8D-915D-CF36AFD484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79685" y="4234188"/>
            <a:ext cx="2762250" cy="205200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0" name="Line 24">
            <a:extLst>
              <a:ext uri="{FF2B5EF4-FFF2-40B4-BE49-F238E27FC236}">
                <a16:creationId xmlns:a16="http://schemas.microsoft.com/office/drawing/2014/main" id="{CD2CE4E1-4534-425A-A3D2-EF6C885CBE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7578" y="4661226"/>
            <a:ext cx="0" cy="1626554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1" name="Line 27">
            <a:extLst>
              <a:ext uri="{FF2B5EF4-FFF2-40B4-BE49-F238E27FC236}">
                <a16:creationId xmlns:a16="http://schemas.microsoft.com/office/drawing/2014/main" id="{3A183F7B-C830-4F4F-8A6A-E576385A3D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16577" y="6087937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2" name="Line 89">
            <a:extLst>
              <a:ext uri="{FF2B5EF4-FFF2-40B4-BE49-F238E27FC236}">
                <a16:creationId xmlns:a16="http://schemas.microsoft.com/office/drawing/2014/main" id="{0A17FF72-BC33-4188-BD62-17BAED4D54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5467" y="6090931"/>
            <a:ext cx="148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BC0962-A740-478C-AF7E-861154D5614A}"/>
              </a:ext>
            </a:extLst>
          </p:cNvPr>
          <p:cNvSpPr txBox="1"/>
          <p:nvPr/>
        </p:nvSpPr>
        <p:spPr>
          <a:xfrm>
            <a:off x="8320012" y="3984646"/>
            <a:ext cx="331067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בהנחות פשוטות על ההתנהגות ועל הטכנולוגיה לא מקבלים מלכודות עוני</a:t>
            </a:r>
          </a:p>
          <a:p>
            <a:pPr algn="r" rtl="1"/>
            <a:endParaRPr lang="he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3">
                <a:extLst>
                  <a:ext uri="{FF2B5EF4-FFF2-40B4-BE49-F238E27FC236}">
                    <a16:creationId xmlns:a16="http://schemas.microsoft.com/office/drawing/2014/main" id="{C4E0E9C8-6394-4279-B746-C3C1D47C01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65084" y="4320918"/>
                <a:ext cx="866775" cy="42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rtl="0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he-IL" sz="22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</m:t>
                      </m:r>
                    </m:oMath>
                  </m:oMathPara>
                </a14:m>
                <a:endParaRPr lang="en-US" altLang="he-IL" sz="2200" b="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6" name="Text Box 13">
                <a:extLst>
                  <a:ext uri="{FF2B5EF4-FFF2-40B4-BE49-F238E27FC236}">
                    <a16:creationId xmlns:a16="http://schemas.microsoft.com/office/drawing/2014/main" id="{C4E0E9C8-6394-4279-B746-C3C1D47C0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65084" y="4320918"/>
                <a:ext cx="866775" cy="427038"/>
              </a:xfrm>
              <a:prstGeom prst="rect">
                <a:avLst/>
              </a:prstGeom>
              <a:blipFill>
                <a:blip r:embed="rId2"/>
                <a:stretch>
                  <a:fillRect b="-2000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25">
            <a:extLst>
              <a:ext uri="{FF2B5EF4-FFF2-40B4-BE49-F238E27FC236}">
                <a16:creationId xmlns:a16="http://schemas.microsoft.com/office/drawing/2014/main" id="{21486279-96F7-46CE-8678-593186086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529" y="3960541"/>
            <a:ext cx="1291147" cy="5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he-IL" b="0" dirty="0"/>
              <a:t>45</a:t>
            </a:r>
            <a:r>
              <a:rPr lang="en-GB" altLang="he-IL" b="0" baseline="30000" dirty="0"/>
              <a:t>0</a:t>
            </a:r>
            <a:endParaRPr lang="en-US" altLang="he-IL" b="0" baseline="30000" dirty="0"/>
          </a:p>
        </p:txBody>
      </p:sp>
    </p:spTree>
    <p:extLst>
      <p:ext uri="{BB962C8B-B14F-4D97-AF65-F5344CB8AC3E}">
        <p14:creationId xmlns:p14="http://schemas.microsoft.com/office/powerpoint/2010/main" val="4085591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>
            <a:extLst>
              <a:ext uri="{FF2B5EF4-FFF2-40B4-BE49-F238E27FC236}">
                <a16:creationId xmlns:a16="http://schemas.microsoft.com/office/drawing/2014/main" id="{A1FC476C-A4D6-4BC3-82BD-4D11692AFA6E}"/>
              </a:ext>
            </a:extLst>
          </p:cNvPr>
          <p:cNvGrpSpPr>
            <a:grpSpLocks/>
          </p:cNvGrpSpPr>
          <p:nvPr/>
        </p:nvGrpSpPr>
        <p:grpSpPr bwMode="auto">
          <a:xfrm>
            <a:off x="3104304" y="1858820"/>
            <a:ext cx="5253528" cy="3455712"/>
            <a:chOff x="1645" y="2354"/>
            <a:chExt cx="2147" cy="1276"/>
          </a:xfrm>
        </p:grpSpPr>
        <p:sp>
          <p:nvSpPr>
            <p:cNvPr id="3" name="Line 4">
              <a:extLst>
                <a:ext uri="{FF2B5EF4-FFF2-40B4-BE49-F238E27FC236}">
                  <a16:creationId xmlns:a16="http://schemas.microsoft.com/office/drawing/2014/main" id="{519FB3B9-36B5-470F-8697-6C7CA9CDEE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5" y="2354"/>
              <a:ext cx="0" cy="127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3">
                  <a:extLst>
                    <a:ext uri="{FF2B5EF4-FFF2-40B4-BE49-F238E27FC236}">
                      <a16:creationId xmlns:a16="http://schemas.microsoft.com/office/drawing/2014/main" id="{A7499D2F-1DC0-44E6-93BC-296A0AA4E9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46" y="2438"/>
                  <a:ext cx="546" cy="1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rtl="0"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he-IL" sz="22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</m:t>
                        </m:r>
                      </m:oMath>
                    </m:oMathPara>
                  </a14:m>
                  <a:endParaRPr lang="en-US" altLang="he-IL" sz="2200" b="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4" name="Text Box 13">
                  <a:extLst>
                    <a:ext uri="{FF2B5EF4-FFF2-40B4-BE49-F238E27FC236}">
                      <a16:creationId xmlns:a16="http://schemas.microsoft.com/office/drawing/2014/main" id="{A7499D2F-1DC0-44E6-93BC-296A0AA4E9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46" y="2438"/>
                  <a:ext cx="546" cy="159"/>
                </a:xfrm>
                <a:prstGeom prst="rect">
                  <a:avLst/>
                </a:prstGeom>
                <a:blipFill>
                  <a:blip r:embed="rId11"/>
                  <a:stretch>
                    <a:fillRect b="-1831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Freeform 49">
              <a:extLst>
                <a:ext uri="{FF2B5EF4-FFF2-40B4-BE49-F238E27FC236}">
                  <a16:creationId xmlns:a16="http://schemas.microsoft.com/office/drawing/2014/main" id="{36D8C7DD-E718-43AC-9E65-4793C6157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533"/>
              <a:ext cx="1737" cy="825"/>
            </a:xfrm>
            <a:custGeom>
              <a:avLst/>
              <a:gdLst>
                <a:gd name="T0" fmla="*/ 0 w 1911"/>
                <a:gd name="T1" fmla="*/ 968 h 1144"/>
                <a:gd name="T2" fmla="*/ 749 w 1911"/>
                <a:gd name="T3" fmla="*/ 346 h 1144"/>
                <a:gd name="T4" fmla="*/ 2069 w 1911"/>
                <a:gd name="T5" fmla="*/ 0 h 1144"/>
                <a:gd name="T6" fmla="*/ 0 60000 65536"/>
                <a:gd name="T7" fmla="*/ 0 60000 65536"/>
                <a:gd name="T8" fmla="*/ 0 60000 65536"/>
                <a:gd name="T9" fmla="*/ 0 w 1911"/>
                <a:gd name="T10" fmla="*/ 0 h 1144"/>
                <a:gd name="T11" fmla="*/ 1911 w 1911"/>
                <a:gd name="T12" fmla="*/ 1144 h 1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1" h="1144">
                  <a:moveTo>
                    <a:pt x="0" y="1144"/>
                  </a:moveTo>
                  <a:cubicBezTo>
                    <a:pt x="186" y="872"/>
                    <a:pt x="373" y="600"/>
                    <a:pt x="692" y="409"/>
                  </a:cubicBezTo>
                  <a:cubicBezTo>
                    <a:pt x="1011" y="218"/>
                    <a:pt x="1461" y="109"/>
                    <a:pt x="1911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6" name="Line 12">
            <a:extLst>
              <a:ext uri="{FF2B5EF4-FFF2-40B4-BE49-F238E27FC236}">
                <a16:creationId xmlns:a16="http://schemas.microsoft.com/office/drawing/2014/main" id="{A4B6C9ED-92E8-4711-8A3A-976CFA361F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0933" y="5317245"/>
            <a:ext cx="4465620" cy="2709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" name="Line 22">
            <a:extLst>
              <a:ext uri="{FF2B5EF4-FFF2-40B4-BE49-F238E27FC236}">
                <a16:creationId xmlns:a16="http://schemas.microsoft.com/office/drawing/2014/main" id="{41571E36-6324-466B-9603-05CF9DDC19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81572" y="1819281"/>
            <a:ext cx="4257633" cy="350067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" name="Line 24">
            <a:extLst>
              <a:ext uri="{FF2B5EF4-FFF2-40B4-BE49-F238E27FC236}">
                <a16:creationId xmlns:a16="http://schemas.microsoft.com/office/drawing/2014/main" id="{4F90250A-BB3F-4233-8068-EBD12F6285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69325" y="2547798"/>
            <a:ext cx="0" cy="2774864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9" name="Line 27">
            <a:extLst>
              <a:ext uri="{FF2B5EF4-FFF2-40B4-BE49-F238E27FC236}">
                <a16:creationId xmlns:a16="http://schemas.microsoft.com/office/drawing/2014/main" id="{9572D86C-016A-4FCC-B022-F254AA185B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83573" y="4981734"/>
            <a:ext cx="133357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" name="Line 89">
            <a:extLst>
              <a:ext uri="{FF2B5EF4-FFF2-40B4-BE49-F238E27FC236}">
                <a16:creationId xmlns:a16="http://schemas.microsoft.com/office/drawing/2014/main" id="{46CA95E9-0443-4DA3-A4CA-88A4E96FD0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8234" y="4986842"/>
            <a:ext cx="2290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15">
                <a:extLst>
                  <a:ext uri="{FF2B5EF4-FFF2-40B4-BE49-F238E27FC236}">
                    <a16:creationId xmlns:a16="http://schemas.microsoft.com/office/drawing/2014/main" id="{A4B9C90D-B4CB-4664-9168-32F908B138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78900" y="5315383"/>
                <a:ext cx="2380850" cy="721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altLang="he-IL" sz="2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he-IL" sz="22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altLang="he-IL" sz="2200" b="0" baseline="-25000" dirty="0"/>
              </a:p>
            </p:txBody>
          </p:sp>
        </mc:Choice>
        <mc:Fallback xmlns="">
          <p:sp>
            <p:nvSpPr>
              <p:cNvPr id="11" name="Text Box 15">
                <a:extLst>
                  <a:ext uri="{FF2B5EF4-FFF2-40B4-BE49-F238E27FC236}">
                    <a16:creationId xmlns:a16="http://schemas.microsoft.com/office/drawing/2014/main" id="{A4B9C90D-B4CB-4664-9168-32F908B13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78900" y="5315383"/>
                <a:ext cx="2380850" cy="7217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25">
            <a:extLst>
              <a:ext uri="{FF2B5EF4-FFF2-40B4-BE49-F238E27FC236}">
                <a16:creationId xmlns:a16="http://schemas.microsoft.com/office/drawing/2014/main" id="{25439D70-E13B-4B10-846E-7CF7F7930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837" y="1266669"/>
            <a:ext cx="1475491" cy="63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he-IL" b="0" dirty="0"/>
              <a:t>45</a:t>
            </a:r>
            <a:r>
              <a:rPr lang="en-GB" altLang="he-IL" b="0" baseline="30000" dirty="0"/>
              <a:t>0</a:t>
            </a:r>
            <a:endParaRPr lang="en-US" altLang="he-IL" b="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DE11B5-4A9A-455B-8FE8-98B6A84B07D4}"/>
                  </a:ext>
                </a:extLst>
              </p:cNvPr>
              <p:cNvSpPr txBox="1"/>
              <p:nvPr/>
            </p:nvSpPr>
            <p:spPr>
              <a:xfrm>
                <a:off x="2203554" y="1618783"/>
                <a:ext cx="930113" cy="57756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DE11B5-4A9A-455B-8FE8-98B6A84B0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554" y="1618783"/>
                <a:ext cx="930113" cy="577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570232-C08D-40C5-8A0B-B1B6DEFDF3D8}"/>
                  </a:ext>
                </a:extLst>
              </p:cNvPr>
              <p:cNvSpPr txBox="1"/>
              <p:nvPr/>
            </p:nvSpPr>
            <p:spPr>
              <a:xfrm>
                <a:off x="7515400" y="5266474"/>
                <a:ext cx="517487" cy="57756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he-IL" sz="2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570232-C08D-40C5-8A0B-B1B6DEFDF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400" y="5266474"/>
                <a:ext cx="517487" cy="577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16BE81-986D-4AC0-AD6E-E19050D8B034}"/>
                  </a:ext>
                </a:extLst>
              </p:cNvPr>
              <p:cNvSpPr txBox="1"/>
              <p:nvPr/>
            </p:nvSpPr>
            <p:spPr>
              <a:xfrm>
                <a:off x="3368598" y="5293835"/>
                <a:ext cx="35093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16BE81-986D-4AC0-AD6E-E19050D8B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598" y="5293835"/>
                <a:ext cx="350930" cy="338554"/>
              </a:xfrm>
              <a:prstGeom prst="rect">
                <a:avLst/>
              </a:prstGeom>
              <a:blipFill>
                <a:blip r:embed="rId6"/>
                <a:stretch>
                  <a:fillRect l="-17544" r="-7018" b="-2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54E27EE-B8B9-4CA5-84F2-3F6A1F79B215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3544063" y="4047344"/>
            <a:ext cx="0" cy="1246491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99719C-57FC-4AB3-9382-5AE1A34A23D6}"/>
              </a:ext>
            </a:extLst>
          </p:cNvPr>
          <p:cNvCxnSpPr>
            <a:cxnSpLocks/>
          </p:cNvCxnSpPr>
          <p:nvPr/>
        </p:nvCxnSpPr>
        <p:spPr>
          <a:xfrm flipH="1">
            <a:off x="3110933" y="4047344"/>
            <a:ext cx="423651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5298B1D-0002-46C7-9915-9B70F373C227}"/>
                  </a:ext>
                </a:extLst>
              </p:cNvPr>
              <p:cNvSpPr txBox="1"/>
              <p:nvPr/>
            </p:nvSpPr>
            <p:spPr>
              <a:xfrm>
                <a:off x="2769510" y="3803150"/>
                <a:ext cx="35746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5298B1D-0002-46C7-9915-9B70F373C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510" y="3803150"/>
                <a:ext cx="357469" cy="338554"/>
              </a:xfrm>
              <a:prstGeom prst="rect">
                <a:avLst/>
              </a:prstGeom>
              <a:blipFill>
                <a:blip r:embed="rId7"/>
                <a:stretch>
                  <a:fillRect l="-15254" r="-6780" b="-290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3FB5B1-4910-4E9D-9785-FA0429D357DB}"/>
              </a:ext>
            </a:extLst>
          </p:cNvPr>
          <p:cNvCxnSpPr>
            <a:cxnSpLocks/>
          </p:cNvCxnSpPr>
          <p:nvPr/>
        </p:nvCxnSpPr>
        <p:spPr>
          <a:xfrm flipH="1">
            <a:off x="3544064" y="4047344"/>
            <a:ext cx="1076959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7E3DD6F-FE5C-4E4B-8F34-4352EE03BED8}"/>
              </a:ext>
            </a:extLst>
          </p:cNvPr>
          <p:cNvCxnSpPr/>
          <p:nvPr/>
        </p:nvCxnSpPr>
        <p:spPr>
          <a:xfrm flipV="1">
            <a:off x="4621023" y="4076171"/>
            <a:ext cx="0" cy="1246491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50D6C6-AECF-4B72-BF55-381FAC8FE4AD}"/>
                  </a:ext>
                </a:extLst>
              </p:cNvPr>
              <p:cNvSpPr txBox="1"/>
              <p:nvPr/>
            </p:nvSpPr>
            <p:spPr>
              <a:xfrm>
                <a:off x="4482422" y="5292065"/>
                <a:ext cx="35746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50D6C6-AECF-4B72-BF55-381FAC8FE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422" y="5292065"/>
                <a:ext cx="357469" cy="338554"/>
              </a:xfrm>
              <a:prstGeom prst="rect">
                <a:avLst/>
              </a:prstGeom>
              <a:blipFill>
                <a:blip r:embed="rId8"/>
                <a:stretch>
                  <a:fillRect l="-15254" r="-6780" b="-2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0355A44-D372-4917-A066-0C64A577DC21}"/>
              </a:ext>
            </a:extLst>
          </p:cNvPr>
          <p:cNvCxnSpPr>
            <a:cxnSpLocks/>
          </p:cNvCxnSpPr>
          <p:nvPr/>
        </p:nvCxnSpPr>
        <p:spPr>
          <a:xfrm flipV="1">
            <a:off x="4621023" y="3149600"/>
            <a:ext cx="0" cy="896015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4DC5F11-26DF-4559-9ABC-5A166796F22F}"/>
              </a:ext>
            </a:extLst>
          </p:cNvPr>
          <p:cNvCxnSpPr>
            <a:cxnSpLocks/>
          </p:cNvCxnSpPr>
          <p:nvPr/>
        </p:nvCxnSpPr>
        <p:spPr>
          <a:xfrm flipH="1">
            <a:off x="3110933" y="3149600"/>
            <a:ext cx="1492781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F1BD18A-02B2-4AAC-A053-0303C6DD71EE}"/>
                  </a:ext>
                </a:extLst>
              </p:cNvPr>
              <p:cNvSpPr txBox="1"/>
              <p:nvPr/>
            </p:nvSpPr>
            <p:spPr>
              <a:xfrm>
                <a:off x="2730732" y="2916706"/>
                <a:ext cx="35746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2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F1BD18A-02B2-4AAC-A053-0303C6DD7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732" y="2916706"/>
                <a:ext cx="357469" cy="338554"/>
              </a:xfrm>
              <a:prstGeom prst="rect">
                <a:avLst/>
              </a:prstGeom>
              <a:blipFill>
                <a:blip r:embed="rId9"/>
                <a:stretch>
                  <a:fillRect l="-16949" r="-5085" b="-2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12FC1CF-79C0-4FCD-A65A-9C413151210C}"/>
              </a:ext>
            </a:extLst>
          </p:cNvPr>
          <p:cNvCxnSpPr>
            <a:cxnSpLocks/>
          </p:cNvCxnSpPr>
          <p:nvPr/>
        </p:nvCxnSpPr>
        <p:spPr>
          <a:xfrm flipH="1">
            <a:off x="4625554" y="3149600"/>
            <a:ext cx="1079286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1436A0-5011-4038-908B-FF69EC8047AA}"/>
              </a:ext>
            </a:extLst>
          </p:cNvPr>
          <p:cNvCxnSpPr>
            <a:cxnSpLocks/>
          </p:cNvCxnSpPr>
          <p:nvPr/>
        </p:nvCxnSpPr>
        <p:spPr>
          <a:xfrm flipV="1">
            <a:off x="5704840" y="3149601"/>
            <a:ext cx="0" cy="2164931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C852DD3-4D16-4E14-AAE8-6C471CC59A6F}"/>
                  </a:ext>
                </a:extLst>
              </p:cNvPr>
              <p:cNvSpPr txBox="1"/>
              <p:nvPr/>
            </p:nvSpPr>
            <p:spPr>
              <a:xfrm>
                <a:off x="5550879" y="5261394"/>
                <a:ext cx="35746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2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C852DD3-4D16-4E14-AAE8-6C471CC59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879" y="5261394"/>
                <a:ext cx="357469" cy="338554"/>
              </a:xfrm>
              <a:prstGeom prst="rect">
                <a:avLst/>
              </a:prstGeom>
              <a:blipFill>
                <a:blip r:embed="rId10"/>
                <a:stretch>
                  <a:fillRect l="-17241" r="-6897" b="-2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BF8C4EC-5367-471B-A486-C2E91B5236E9}"/>
              </a:ext>
            </a:extLst>
          </p:cNvPr>
          <p:cNvCxnSpPr>
            <a:cxnSpLocks/>
          </p:cNvCxnSpPr>
          <p:nvPr/>
        </p:nvCxnSpPr>
        <p:spPr>
          <a:xfrm flipH="1" flipV="1">
            <a:off x="5704751" y="2736986"/>
            <a:ext cx="89" cy="412616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A63651-E951-4760-A750-980438ED6C9F}"/>
              </a:ext>
            </a:extLst>
          </p:cNvPr>
          <p:cNvCxnSpPr>
            <a:cxnSpLocks/>
          </p:cNvCxnSpPr>
          <p:nvPr/>
        </p:nvCxnSpPr>
        <p:spPr>
          <a:xfrm flipH="1">
            <a:off x="5704751" y="2736986"/>
            <a:ext cx="498933" cy="3664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56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2" grpId="0"/>
      <p:bldP spid="26" grpId="0"/>
      <p:bldP spid="31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46BD60-17DC-4ABA-A6A5-8CADD3201F8E}"/>
              </a:ext>
            </a:extLst>
          </p:cNvPr>
          <p:cNvSpPr txBox="1"/>
          <p:nvPr/>
        </p:nvSpPr>
        <p:spPr>
          <a:xfrm>
            <a:off x="5544101" y="1664649"/>
            <a:ext cx="150645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9600" dirty="0"/>
              <a:t>?</a:t>
            </a:r>
            <a:endParaRPr lang="he-IL" sz="9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3EE16F-D936-4C85-80B2-1A1FFCC7C063}"/>
              </a:ext>
            </a:extLst>
          </p:cNvPr>
          <p:cNvGrpSpPr/>
          <p:nvPr/>
        </p:nvGrpSpPr>
        <p:grpSpPr>
          <a:xfrm>
            <a:off x="4618245" y="1534602"/>
            <a:ext cx="4723260" cy="3352507"/>
            <a:chOff x="4252186" y="2661906"/>
            <a:chExt cx="3501850" cy="2375932"/>
          </a:xfrm>
        </p:grpSpPr>
        <p:grpSp>
          <p:nvGrpSpPr>
            <p:cNvPr id="17" name="Group 63">
              <a:extLst>
                <a:ext uri="{FF2B5EF4-FFF2-40B4-BE49-F238E27FC236}">
                  <a16:creationId xmlns:a16="http://schemas.microsoft.com/office/drawing/2014/main" id="{C9DB4C8D-2F27-4CBE-A6B0-228F5C4D72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4086" y="3009010"/>
              <a:ext cx="3409950" cy="2025650"/>
              <a:chOff x="1645" y="2354"/>
              <a:chExt cx="2148" cy="1276"/>
            </a:xfrm>
          </p:grpSpPr>
          <p:sp>
            <p:nvSpPr>
              <p:cNvPr id="18" name="Line 4">
                <a:extLst>
                  <a:ext uri="{FF2B5EF4-FFF2-40B4-BE49-F238E27FC236}">
                    <a16:creationId xmlns:a16="http://schemas.microsoft.com/office/drawing/2014/main" id="{F0E32AA6-F12C-472A-80E3-89E87393DC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5" y="2354"/>
                <a:ext cx="0" cy="12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 Box 13">
                    <a:extLst>
                      <a:ext uri="{FF2B5EF4-FFF2-40B4-BE49-F238E27FC236}">
                        <a16:creationId xmlns:a16="http://schemas.microsoft.com/office/drawing/2014/main" id="{E09AE950-A2CA-4E25-AD94-75BEA1574E8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47" y="2371"/>
                    <a:ext cx="546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rtl="0" eaLnBrk="1" hangingPunct="1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he-IL" sz="22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</m:t>
                          </m:r>
                        </m:oMath>
                      </m:oMathPara>
                    </a14:m>
                    <a:endParaRPr lang="en-US" altLang="he-IL" sz="2200" b="0" dirty="0">
                      <a:sym typeface="Symbol" panose="05050102010706020507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1" name="Text Box 13">
                    <a:extLst>
                      <a:ext uri="{FF2B5EF4-FFF2-40B4-BE49-F238E27FC236}">
                        <a16:creationId xmlns:a16="http://schemas.microsoft.com/office/drawing/2014/main" id="{E09AE950-A2CA-4E25-AD94-75BEA1574E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247" y="2371"/>
                    <a:ext cx="546" cy="19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8310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2" name="Line 12">
              <a:extLst>
                <a:ext uri="{FF2B5EF4-FFF2-40B4-BE49-F238E27FC236}">
                  <a16:creationId xmlns:a16="http://schemas.microsoft.com/office/drawing/2014/main" id="{16BFFEAA-A75B-4182-BEBE-F8659FA66D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8387" y="5036250"/>
              <a:ext cx="2897187" cy="15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0FE439E5-0CD7-45C2-9722-29E17F8341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9338" y="2985833"/>
              <a:ext cx="2762250" cy="20520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 Box 25">
              <a:extLst>
                <a:ext uri="{FF2B5EF4-FFF2-40B4-BE49-F238E27FC236}">
                  <a16:creationId xmlns:a16="http://schemas.microsoft.com/office/drawing/2014/main" id="{49CE58F1-24BD-4F4D-A539-52F3A4109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1680" y="2661906"/>
              <a:ext cx="9572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he-IL" b="0" dirty="0"/>
                <a:t>45</a:t>
              </a:r>
              <a:r>
                <a:rPr lang="en-GB" altLang="he-IL" b="0" baseline="30000" dirty="0"/>
                <a:t>0</a:t>
              </a:r>
              <a:endParaRPr lang="en-US" altLang="he-IL" b="0" baseline="3000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66F5607-F890-4A07-8D22-868DA535ABEE}"/>
                </a:ext>
              </a:extLst>
            </p:cNvPr>
            <p:cNvSpPr/>
            <p:nvPr/>
          </p:nvSpPr>
          <p:spPr>
            <a:xfrm rot="21169620">
              <a:off x="4252186" y="3325018"/>
              <a:ext cx="2906024" cy="1309834"/>
            </a:xfrm>
            <a:custGeom>
              <a:avLst/>
              <a:gdLst>
                <a:gd name="connsiteX0" fmla="*/ 0 w 3153576"/>
                <a:gd name="connsiteY0" fmla="*/ 1482366 h 1525972"/>
                <a:gd name="connsiteX1" fmla="*/ 1216742 w 3153576"/>
                <a:gd name="connsiteY1" fmla="*/ 1364379 h 1525972"/>
                <a:gd name="connsiteX2" fmla="*/ 1814052 w 3153576"/>
                <a:gd name="connsiteY2" fmla="*/ 169759 h 1525972"/>
                <a:gd name="connsiteX3" fmla="*/ 3038168 w 3153576"/>
                <a:gd name="connsiteY3" fmla="*/ 14901 h 1525972"/>
                <a:gd name="connsiteX4" fmla="*/ 3030794 w 3153576"/>
                <a:gd name="connsiteY4" fmla="*/ 14901 h 152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3576" h="1525972">
                  <a:moveTo>
                    <a:pt x="0" y="1482366"/>
                  </a:moveTo>
                  <a:cubicBezTo>
                    <a:pt x="457200" y="1532756"/>
                    <a:pt x="914400" y="1583147"/>
                    <a:pt x="1216742" y="1364379"/>
                  </a:cubicBezTo>
                  <a:cubicBezTo>
                    <a:pt x="1519084" y="1145611"/>
                    <a:pt x="1510481" y="394672"/>
                    <a:pt x="1814052" y="169759"/>
                  </a:cubicBezTo>
                  <a:cubicBezTo>
                    <a:pt x="2117623" y="-55154"/>
                    <a:pt x="3038168" y="14901"/>
                    <a:pt x="3038168" y="14901"/>
                  </a:cubicBezTo>
                  <a:cubicBezTo>
                    <a:pt x="3240958" y="-10909"/>
                    <a:pt x="3135876" y="1996"/>
                    <a:pt x="3030794" y="14901"/>
                  </a:cubicBezTo>
                </a:path>
              </a:pathLst>
            </a:cu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DC67A7DE-862A-4BBC-A54B-65B5CE563A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04321" y="3211649"/>
              <a:ext cx="2083" cy="1812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id="{6672F8DE-D436-4E7A-A281-7219239724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4557" y="4744101"/>
              <a:ext cx="7331" cy="279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0BA09F5F-80EC-4C65-A182-46FE1CD81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31230" y="4040850"/>
              <a:ext cx="14749" cy="9795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484A0F8-C335-493F-A597-A2E25CC92D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60303" y="4879630"/>
              <a:ext cx="7905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53CA151-BF17-4103-A373-534FB2AD43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0713" y="4875544"/>
              <a:ext cx="261938" cy="35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DD2469F-7607-4E53-84D6-AB1B8D86DB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38545" y="4881049"/>
              <a:ext cx="3900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18D75F4-3431-480D-AB55-BFCE9E4E7664}"/>
                </a:ext>
              </a:extLst>
            </p:cNvPr>
            <p:cNvCxnSpPr>
              <a:cxnSpLocks/>
            </p:cNvCxnSpPr>
            <p:nvPr/>
          </p:nvCxnSpPr>
          <p:spPr>
            <a:xfrm>
              <a:off x="5709792" y="4877330"/>
              <a:ext cx="104843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5">
                <a:extLst>
                  <a:ext uri="{FF2B5EF4-FFF2-40B4-BE49-F238E27FC236}">
                    <a16:creationId xmlns:a16="http://schemas.microsoft.com/office/drawing/2014/main" id="{166B6B49-402F-4AF3-B223-A2BBF0D4F9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9456" y="4838908"/>
                <a:ext cx="1544638" cy="423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altLang="he-IL" sz="2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he-IL" sz="22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altLang="he-IL" sz="2200" b="0" i="1" baseline="-25000" dirty="0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altLang="he-IL" sz="2200" b="0" baseline="-25000" dirty="0"/>
              </a:p>
            </p:txBody>
          </p:sp>
        </mc:Choice>
        <mc:Fallback xmlns="">
          <p:sp>
            <p:nvSpPr>
              <p:cNvPr id="31" name="Text Box 15">
                <a:extLst>
                  <a:ext uri="{FF2B5EF4-FFF2-40B4-BE49-F238E27FC236}">
                    <a16:creationId xmlns:a16="http://schemas.microsoft.com/office/drawing/2014/main" id="{166B6B49-402F-4AF3-B223-A2BBF0D4F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79456" y="4838908"/>
                <a:ext cx="1544638" cy="423065"/>
              </a:xfrm>
              <a:prstGeom prst="rect">
                <a:avLst/>
              </a:prstGeom>
              <a:blipFill>
                <a:blip r:embed="rId3"/>
                <a:stretch>
                  <a:fillRect b="-130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5">
                <a:extLst>
                  <a:ext uri="{FF2B5EF4-FFF2-40B4-BE49-F238E27FC236}">
                    <a16:creationId xmlns:a16="http://schemas.microsoft.com/office/drawing/2014/main" id="{F0133E74-3E1C-4095-95B9-71B8D104E7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34382" y="4848707"/>
                <a:ext cx="1544638" cy="423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altLang="he-IL" sz="2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he-IL" sz="22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altLang="he-IL" sz="2200" b="0" i="1" baseline="-25000" dirty="0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altLang="he-IL" sz="2200" b="0" baseline="-25000" dirty="0"/>
              </a:p>
            </p:txBody>
          </p:sp>
        </mc:Choice>
        <mc:Fallback xmlns="">
          <p:sp>
            <p:nvSpPr>
              <p:cNvPr id="33" name="Text Box 15">
                <a:extLst>
                  <a:ext uri="{FF2B5EF4-FFF2-40B4-BE49-F238E27FC236}">
                    <a16:creationId xmlns:a16="http://schemas.microsoft.com/office/drawing/2014/main" id="{F0133E74-3E1C-4095-95B9-71B8D104E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4382" y="4848707"/>
                <a:ext cx="1544638" cy="423065"/>
              </a:xfrm>
              <a:prstGeom prst="rect">
                <a:avLst/>
              </a:prstGeom>
              <a:blipFill>
                <a:blip r:embed="rId4"/>
                <a:stretch>
                  <a:fillRect b="-11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9C55717-9DCC-483B-92CB-052AB03BDB9A}"/>
                  </a:ext>
                </a:extLst>
              </p:cNvPr>
              <p:cNvSpPr txBox="1"/>
              <p:nvPr/>
            </p:nvSpPr>
            <p:spPr>
              <a:xfrm>
                <a:off x="8661038" y="4904460"/>
                <a:ext cx="33573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he-IL" sz="2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9C55717-9DCC-483B-92CB-052AB03BD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038" y="4904460"/>
                <a:ext cx="335733" cy="338554"/>
              </a:xfrm>
              <a:prstGeom prst="rect">
                <a:avLst/>
              </a:prstGeom>
              <a:blipFill>
                <a:blip r:embed="rId5"/>
                <a:stretch>
                  <a:fillRect l="-18182" r="-5455" b="-290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FBAD02E-788B-4CF9-AE9F-E7BB819D9EE4}"/>
                  </a:ext>
                </a:extLst>
              </p:cNvPr>
              <p:cNvSpPr txBox="1"/>
              <p:nvPr/>
            </p:nvSpPr>
            <p:spPr>
              <a:xfrm>
                <a:off x="4046003" y="1886463"/>
                <a:ext cx="60343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FBAD02E-788B-4CF9-AE9F-E7BB819D9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003" y="1886463"/>
                <a:ext cx="603435" cy="338554"/>
              </a:xfrm>
              <a:prstGeom prst="rect">
                <a:avLst/>
              </a:prstGeom>
              <a:blipFill>
                <a:blip r:embed="rId6"/>
                <a:stretch>
                  <a:fillRect l="-10101" r="-3030" b="-2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B9A7F760-A4D4-41AF-8816-C56AF7709DFF}"/>
              </a:ext>
            </a:extLst>
          </p:cNvPr>
          <p:cNvSpPr txBox="1"/>
          <p:nvPr/>
        </p:nvSpPr>
        <p:spPr>
          <a:xfrm>
            <a:off x="9532576" y="892501"/>
            <a:ext cx="190837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תאוריה של מלכודות עוני</a:t>
            </a:r>
          </a:p>
          <a:p>
            <a:pPr algn="r" rtl="1"/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582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DC92824-A5E8-49FD-96B1-7F91312419FE}"/>
              </a:ext>
            </a:extLst>
          </p:cNvPr>
          <p:cNvSpPr/>
          <p:nvPr/>
        </p:nvSpPr>
        <p:spPr>
          <a:xfrm>
            <a:off x="986971" y="3200400"/>
            <a:ext cx="9760857" cy="1604571"/>
          </a:xfrm>
          <a:custGeom>
            <a:avLst/>
            <a:gdLst>
              <a:gd name="connsiteX0" fmla="*/ 0 w 9760857"/>
              <a:gd name="connsiteY0" fmla="*/ 0 h 1604571"/>
              <a:gd name="connsiteX1" fmla="*/ 2104572 w 9760857"/>
              <a:gd name="connsiteY1" fmla="*/ 1603829 h 1604571"/>
              <a:gd name="connsiteX2" fmla="*/ 5058229 w 9760857"/>
              <a:gd name="connsiteY2" fmla="*/ 224971 h 1604571"/>
              <a:gd name="connsiteX3" fmla="*/ 7416800 w 9760857"/>
              <a:gd name="connsiteY3" fmla="*/ 1473200 h 1604571"/>
              <a:gd name="connsiteX4" fmla="*/ 9760857 w 9760857"/>
              <a:gd name="connsiteY4" fmla="*/ 58057 h 1604571"/>
              <a:gd name="connsiteX5" fmla="*/ 9760857 w 9760857"/>
              <a:gd name="connsiteY5" fmla="*/ 58057 h 160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60857" h="1604571">
                <a:moveTo>
                  <a:pt x="0" y="0"/>
                </a:moveTo>
                <a:cubicBezTo>
                  <a:pt x="630767" y="783167"/>
                  <a:pt x="1261534" y="1566334"/>
                  <a:pt x="2104572" y="1603829"/>
                </a:cubicBezTo>
                <a:cubicBezTo>
                  <a:pt x="2947610" y="1641324"/>
                  <a:pt x="4172858" y="246742"/>
                  <a:pt x="5058229" y="224971"/>
                </a:cubicBezTo>
                <a:cubicBezTo>
                  <a:pt x="5943600" y="203200"/>
                  <a:pt x="6633029" y="1501019"/>
                  <a:pt x="7416800" y="1473200"/>
                </a:cubicBezTo>
                <a:cubicBezTo>
                  <a:pt x="8200571" y="1445381"/>
                  <a:pt x="9760857" y="58057"/>
                  <a:pt x="9760857" y="58057"/>
                </a:cubicBezTo>
                <a:lnTo>
                  <a:pt x="9760857" y="58057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7">
            <a:extLst>
              <a:ext uri="{FF2B5EF4-FFF2-40B4-BE49-F238E27FC236}">
                <a16:creationId xmlns:a16="http://schemas.microsoft.com/office/drawing/2014/main" id="{D56E9B66-014A-4A0C-8BAC-F32349E0E8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t="8714" b="19434"/>
          <a:stretch/>
        </p:blipFill>
        <p:spPr>
          <a:xfrm>
            <a:off x="2606812" y="3795336"/>
            <a:ext cx="1050108" cy="8313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888348-501F-49AF-80AA-BF5FB2FBCBAD}"/>
              </a:ext>
            </a:extLst>
          </p:cNvPr>
          <p:cNvSpPr txBox="1"/>
          <p:nvPr/>
        </p:nvSpPr>
        <p:spPr>
          <a:xfrm>
            <a:off x="2060004" y="4861769"/>
            <a:ext cx="190837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מלכודת עוני</a:t>
            </a:r>
          </a:p>
          <a:p>
            <a:pPr algn="r" rtl="1"/>
            <a:endParaRPr lang="he-IL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7AF60D-5D5C-4C7D-A5B4-00D9FC1B70D4}"/>
              </a:ext>
            </a:extLst>
          </p:cNvPr>
          <p:cNvSpPr txBox="1"/>
          <p:nvPr/>
        </p:nvSpPr>
        <p:spPr>
          <a:xfrm>
            <a:off x="7395029" y="4626712"/>
            <a:ext cx="209423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הכנסה גבוהה</a:t>
            </a:r>
          </a:p>
          <a:p>
            <a:pPr algn="r" rtl="1"/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70209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1841E-6 L 0.04166 -0.0111 L 0.09166 -0.0333 L 0.125 -0.0555 L 0.15833 -0.08881 L 0.10833 -0.0444 L 0.075 -0.0222 L 0.04166 -0.0111 L 0.00833 -2.11841E-6 L -0.03334 -0.0222 L -0.05 -0.06661 L -0.06667 -0.09991 L -0.05 -0.0555 L -0.025 -0.0222 L 0.00833 -0.0111 L 0.04166 -0.0222 L 0.075 -0.0333 L 0.1 -0.0444 L 0.11666 -0.0555 L 0.08333 -0.0333 L 0.04166 -0.0111 L 0.00833 -0.0111 L -0.025 -0.0222 L -0.04167 -0.0444 L -0.01667 -0.0111 L 0.01666 -0.0111 L 0.05833 -0.0333 L 0.025 -0.0111 L -0.00834 -0.0111 L -0.025 -0.0333 L -0.00834 -0.0111 L 0.025 -0.0222 L 1.66667E-6 -0.0111 " pathEditMode="relative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9">
            <a:extLst>
              <a:ext uri="{FF2B5EF4-FFF2-40B4-BE49-F238E27FC236}">
                <a16:creationId xmlns:a16="http://schemas.microsoft.com/office/drawing/2014/main" id="{C0CF356A-9B38-481B-98C4-D94F4393BE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977" y="983390"/>
            <a:ext cx="0" cy="2117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1" name="Line 11">
            <a:extLst>
              <a:ext uri="{FF2B5EF4-FFF2-40B4-BE49-F238E27FC236}">
                <a16:creationId xmlns:a16="http://schemas.microsoft.com/office/drawing/2014/main" id="{29B790D8-CEF3-4E83-BD88-126CE0CC55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7165" y="998707"/>
            <a:ext cx="0" cy="2117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2" name="Line 12">
            <a:extLst>
              <a:ext uri="{FF2B5EF4-FFF2-40B4-BE49-F238E27FC236}">
                <a16:creationId xmlns:a16="http://schemas.microsoft.com/office/drawing/2014/main" id="{8731BBC5-EA58-4835-B8A4-7A2E192C3B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7166" y="3116431"/>
            <a:ext cx="289718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3" name="Line 13">
            <a:extLst>
              <a:ext uri="{FF2B5EF4-FFF2-40B4-BE49-F238E27FC236}">
                <a16:creationId xmlns:a16="http://schemas.microsoft.com/office/drawing/2014/main" id="{967815EC-6CAF-4FD9-A445-FE2AF5ABB7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1444794"/>
            <a:ext cx="2743200" cy="166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59CB273F-C8DF-481E-B914-6A7634F422E9}"/>
              </a:ext>
            </a:extLst>
          </p:cNvPr>
          <p:cNvSpPr>
            <a:spLocks/>
          </p:cNvSpPr>
          <p:nvPr/>
        </p:nvSpPr>
        <p:spPr bwMode="auto">
          <a:xfrm>
            <a:off x="782566" y="1153902"/>
            <a:ext cx="2586198" cy="1644000"/>
          </a:xfrm>
          <a:custGeom>
            <a:avLst/>
            <a:gdLst>
              <a:gd name="T0" fmla="*/ 0 w 1911"/>
              <a:gd name="T1" fmla="*/ 1816100 h 1144"/>
              <a:gd name="T2" fmla="*/ 1098550 w 1911"/>
              <a:gd name="T3" fmla="*/ 649287 h 1144"/>
              <a:gd name="T4" fmla="*/ 3033712 w 1911"/>
              <a:gd name="T5" fmla="*/ 0 h 1144"/>
              <a:gd name="T6" fmla="*/ 0 60000 65536"/>
              <a:gd name="T7" fmla="*/ 0 60000 65536"/>
              <a:gd name="T8" fmla="*/ 0 60000 65536"/>
              <a:gd name="T9" fmla="*/ 0 w 1911"/>
              <a:gd name="T10" fmla="*/ 0 h 1144"/>
              <a:gd name="T11" fmla="*/ 1911 w 1911"/>
              <a:gd name="T12" fmla="*/ 1144 h 1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1" h="1144">
                <a:moveTo>
                  <a:pt x="0" y="1144"/>
                </a:moveTo>
                <a:cubicBezTo>
                  <a:pt x="186" y="872"/>
                  <a:pt x="373" y="600"/>
                  <a:pt x="692" y="409"/>
                </a:cubicBezTo>
                <a:cubicBezTo>
                  <a:pt x="1011" y="218"/>
                  <a:pt x="1461" y="109"/>
                  <a:pt x="1911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0" name="Line 12">
            <a:extLst>
              <a:ext uri="{FF2B5EF4-FFF2-40B4-BE49-F238E27FC236}">
                <a16:creationId xmlns:a16="http://schemas.microsoft.com/office/drawing/2014/main" id="{D6337540-28E7-45C8-809B-7B24A70F118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977" y="3116197"/>
            <a:ext cx="289718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B00C65-0D50-4058-9281-2A5EF7DCABAB}"/>
              </a:ext>
            </a:extLst>
          </p:cNvPr>
          <p:cNvSpPr txBox="1"/>
          <p:nvPr/>
        </p:nvSpPr>
        <p:spPr>
          <a:xfrm>
            <a:off x="5998250" y="3101115"/>
            <a:ext cx="1611018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הכנסת ההורים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3D45C3-326B-4383-8ADF-4A131FAA528A}"/>
              </a:ext>
            </a:extLst>
          </p:cNvPr>
          <p:cNvSpPr txBox="1"/>
          <p:nvPr/>
        </p:nvSpPr>
        <p:spPr>
          <a:xfrm>
            <a:off x="4905002" y="1052474"/>
            <a:ext cx="2704266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השקעה בהשכלת הילדים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BAD774-AC06-4BE9-8C29-EFBE51F9D0BC}"/>
              </a:ext>
            </a:extLst>
          </p:cNvPr>
          <p:cNvSpPr txBox="1"/>
          <p:nvPr/>
        </p:nvSpPr>
        <p:spPr>
          <a:xfrm>
            <a:off x="9063147" y="899369"/>
            <a:ext cx="190837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חזרה ללוח השרטוט</a:t>
            </a:r>
          </a:p>
          <a:p>
            <a:pPr algn="r" rtl="1"/>
            <a:endParaRPr lang="he-IL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16317D-1639-4460-B49C-D473DD42AE97}"/>
              </a:ext>
            </a:extLst>
          </p:cNvPr>
          <p:cNvSpPr txBox="1"/>
          <p:nvPr/>
        </p:nvSpPr>
        <p:spPr>
          <a:xfrm>
            <a:off x="2113228" y="3101115"/>
            <a:ext cx="1633460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השכלת הילדים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AB6785-C17D-42F1-975D-F58FD67C334B}"/>
              </a:ext>
            </a:extLst>
          </p:cNvPr>
          <p:cNvSpPr txBox="1"/>
          <p:nvPr/>
        </p:nvSpPr>
        <p:spPr>
          <a:xfrm>
            <a:off x="1220481" y="730092"/>
            <a:ext cx="2018181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הכנסת הילד כבוגר</a:t>
            </a:r>
          </a:p>
        </p:txBody>
      </p:sp>
    </p:spTree>
    <p:extLst>
      <p:ext uri="{BB962C8B-B14F-4D97-AF65-F5344CB8AC3E}">
        <p14:creationId xmlns:p14="http://schemas.microsoft.com/office/powerpoint/2010/main" val="4204097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9">
            <a:extLst>
              <a:ext uri="{FF2B5EF4-FFF2-40B4-BE49-F238E27FC236}">
                <a16:creationId xmlns:a16="http://schemas.microsoft.com/office/drawing/2014/main" id="{C0CF356A-9B38-481B-98C4-D94F4393BE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977" y="983390"/>
            <a:ext cx="0" cy="2117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1" name="Line 11">
            <a:extLst>
              <a:ext uri="{FF2B5EF4-FFF2-40B4-BE49-F238E27FC236}">
                <a16:creationId xmlns:a16="http://schemas.microsoft.com/office/drawing/2014/main" id="{29B790D8-CEF3-4E83-BD88-126CE0CC55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7165" y="998707"/>
            <a:ext cx="0" cy="2117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2" name="Line 12">
            <a:extLst>
              <a:ext uri="{FF2B5EF4-FFF2-40B4-BE49-F238E27FC236}">
                <a16:creationId xmlns:a16="http://schemas.microsoft.com/office/drawing/2014/main" id="{8731BBC5-EA58-4835-B8A4-7A2E192C3B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7166" y="3116431"/>
            <a:ext cx="289718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3" name="Line 13">
            <a:extLst>
              <a:ext uri="{FF2B5EF4-FFF2-40B4-BE49-F238E27FC236}">
                <a16:creationId xmlns:a16="http://schemas.microsoft.com/office/drawing/2014/main" id="{967815EC-6CAF-4FD9-A445-FE2AF5ABB7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1444794"/>
            <a:ext cx="2743200" cy="166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0" name="Line 12">
            <a:extLst>
              <a:ext uri="{FF2B5EF4-FFF2-40B4-BE49-F238E27FC236}">
                <a16:creationId xmlns:a16="http://schemas.microsoft.com/office/drawing/2014/main" id="{D6337540-28E7-45C8-809B-7B24A70F118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977" y="3116197"/>
            <a:ext cx="289718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B00C65-0D50-4058-9281-2A5EF7DCABAB}"/>
              </a:ext>
            </a:extLst>
          </p:cNvPr>
          <p:cNvSpPr txBox="1"/>
          <p:nvPr/>
        </p:nvSpPr>
        <p:spPr>
          <a:xfrm>
            <a:off x="5998250" y="3101115"/>
            <a:ext cx="1611018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הכנסת ההורים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3D45C3-326B-4383-8ADF-4A131FAA528A}"/>
              </a:ext>
            </a:extLst>
          </p:cNvPr>
          <p:cNvSpPr txBox="1"/>
          <p:nvPr/>
        </p:nvSpPr>
        <p:spPr>
          <a:xfrm>
            <a:off x="4905002" y="1052474"/>
            <a:ext cx="2704266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השקעה בהשכלת הילדים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BAD774-AC06-4BE9-8C29-EFBE51F9D0BC}"/>
              </a:ext>
            </a:extLst>
          </p:cNvPr>
          <p:cNvSpPr txBox="1"/>
          <p:nvPr/>
        </p:nvSpPr>
        <p:spPr>
          <a:xfrm>
            <a:off x="9063146" y="899369"/>
            <a:ext cx="228440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פונקציית ייצור בצורת </a:t>
            </a:r>
            <a:r>
              <a:rPr lang="en-US" sz="2800" dirty="0"/>
              <a:t>S</a:t>
            </a:r>
            <a:endParaRPr lang="he-IL" sz="2800" dirty="0"/>
          </a:p>
          <a:p>
            <a:pPr algn="r" rtl="1"/>
            <a:endParaRPr lang="he-IL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16317D-1639-4460-B49C-D473DD42AE97}"/>
              </a:ext>
            </a:extLst>
          </p:cNvPr>
          <p:cNvSpPr txBox="1"/>
          <p:nvPr/>
        </p:nvSpPr>
        <p:spPr>
          <a:xfrm>
            <a:off x="2113228" y="3101115"/>
            <a:ext cx="1633460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השכלת הילדים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AB6785-C17D-42F1-975D-F58FD67C334B}"/>
              </a:ext>
            </a:extLst>
          </p:cNvPr>
          <p:cNvSpPr txBox="1"/>
          <p:nvPr/>
        </p:nvSpPr>
        <p:spPr>
          <a:xfrm>
            <a:off x="1220481" y="730092"/>
            <a:ext cx="2018181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הכנסת הילד כבוגר</a:t>
            </a:r>
          </a:p>
        </p:txBody>
      </p:sp>
      <p:grpSp>
        <p:nvGrpSpPr>
          <p:cNvPr id="13" name="Group 63">
            <a:extLst>
              <a:ext uri="{FF2B5EF4-FFF2-40B4-BE49-F238E27FC236}">
                <a16:creationId xmlns:a16="http://schemas.microsoft.com/office/drawing/2014/main" id="{F435341A-979D-446F-9050-C4C0C3404447}"/>
              </a:ext>
            </a:extLst>
          </p:cNvPr>
          <p:cNvGrpSpPr>
            <a:grpSpLocks/>
          </p:cNvGrpSpPr>
          <p:nvPr/>
        </p:nvGrpSpPr>
        <p:grpSpPr bwMode="auto">
          <a:xfrm>
            <a:off x="4194433" y="4224028"/>
            <a:ext cx="3435350" cy="2058988"/>
            <a:chOff x="1645" y="2333"/>
            <a:chExt cx="2164" cy="1297"/>
          </a:xfrm>
        </p:grpSpPr>
        <p:sp>
          <p:nvSpPr>
            <p:cNvPr id="14" name="Line 4">
              <a:extLst>
                <a:ext uri="{FF2B5EF4-FFF2-40B4-BE49-F238E27FC236}">
                  <a16:creationId xmlns:a16="http://schemas.microsoft.com/office/drawing/2014/main" id="{47D0B180-876D-4DEC-87D0-195CC8812D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5" y="2354"/>
              <a:ext cx="0" cy="127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13">
                  <a:extLst>
                    <a:ext uri="{FF2B5EF4-FFF2-40B4-BE49-F238E27FC236}">
                      <a16:creationId xmlns:a16="http://schemas.microsoft.com/office/drawing/2014/main" id="{361CA2CA-0DC9-4B26-A4F3-4DB79C9867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3" y="2333"/>
                  <a:ext cx="546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rtl="0"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he-IL" sz="22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</m:t>
                        </m:r>
                      </m:oMath>
                    </m:oMathPara>
                  </a14:m>
                  <a:endParaRPr lang="en-US" altLang="he-IL" sz="2200" b="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16" name="Text Box 13">
                  <a:extLst>
                    <a:ext uri="{FF2B5EF4-FFF2-40B4-BE49-F238E27FC236}">
                      <a16:creationId xmlns:a16="http://schemas.microsoft.com/office/drawing/2014/main" id="{361CA2CA-0DC9-4B26-A4F3-4DB79C9867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3" y="2333"/>
                  <a:ext cx="546" cy="269"/>
                </a:xfrm>
                <a:prstGeom prst="rect">
                  <a:avLst/>
                </a:prstGeom>
                <a:blipFill>
                  <a:blip r:embed="rId2"/>
                  <a:stretch>
                    <a:fillRect b="-20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Line 12">
            <a:extLst>
              <a:ext uri="{FF2B5EF4-FFF2-40B4-BE49-F238E27FC236}">
                <a16:creationId xmlns:a16="http://schemas.microsoft.com/office/drawing/2014/main" id="{9F479466-4EDA-43A0-B1AB-EB7EEB4ED0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734" y="6284605"/>
            <a:ext cx="289718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7D678202-A3B8-41B7-8290-EC1B94C075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79685" y="4234188"/>
            <a:ext cx="2762250" cy="205200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3F57C5D2-4F11-480E-8F06-2DDC8A020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027" y="3910261"/>
            <a:ext cx="957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he-IL" b="0" dirty="0"/>
              <a:t>45</a:t>
            </a:r>
            <a:r>
              <a:rPr lang="en-GB" altLang="he-IL" b="0" baseline="30000" dirty="0"/>
              <a:t>0</a:t>
            </a:r>
            <a:endParaRPr lang="en-US" altLang="he-IL" b="0" baseline="3000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8160735-6948-4B20-84F8-55ECA252F697}"/>
              </a:ext>
            </a:extLst>
          </p:cNvPr>
          <p:cNvSpPr/>
          <p:nvPr/>
        </p:nvSpPr>
        <p:spPr>
          <a:xfrm rot="21169620">
            <a:off x="4102533" y="4573373"/>
            <a:ext cx="2906024" cy="1309834"/>
          </a:xfrm>
          <a:custGeom>
            <a:avLst/>
            <a:gdLst>
              <a:gd name="connsiteX0" fmla="*/ 0 w 3153576"/>
              <a:gd name="connsiteY0" fmla="*/ 1482366 h 1525972"/>
              <a:gd name="connsiteX1" fmla="*/ 1216742 w 3153576"/>
              <a:gd name="connsiteY1" fmla="*/ 1364379 h 1525972"/>
              <a:gd name="connsiteX2" fmla="*/ 1814052 w 3153576"/>
              <a:gd name="connsiteY2" fmla="*/ 169759 h 1525972"/>
              <a:gd name="connsiteX3" fmla="*/ 3038168 w 3153576"/>
              <a:gd name="connsiteY3" fmla="*/ 14901 h 1525972"/>
              <a:gd name="connsiteX4" fmla="*/ 3030794 w 3153576"/>
              <a:gd name="connsiteY4" fmla="*/ 14901 h 152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3576" h="1525972">
                <a:moveTo>
                  <a:pt x="0" y="1482366"/>
                </a:moveTo>
                <a:cubicBezTo>
                  <a:pt x="457200" y="1532756"/>
                  <a:pt x="914400" y="1583147"/>
                  <a:pt x="1216742" y="1364379"/>
                </a:cubicBezTo>
                <a:cubicBezTo>
                  <a:pt x="1519084" y="1145611"/>
                  <a:pt x="1510481" y="394672"/>
                  <a:pt x="1814052" y="169759"/>
                </a:cubicBezTo>
                <a:cubicBezTo>
                  <a:pt x="2117623" y="-55154"/>
                  <a:pt x="3038168" y="14901"/>
                  <a:pt x="3038168" y="14901"/>
                </a:cubicBezTo>
                <a:cubicBezTo>
                  <a:pt x="3240958" y="-10909"/>
                  <a:pt x="3135876" y="1996"/>
                  <a:pt x="3030794" y="1490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Line 24">
            <a:extLst>
              <a:ext uri="{FF2B5EF4-FFF2-40B4-BE49-F238E27FC236}">
                <a16:creationId xmlns:a16="http://schemas.microsoft.com/office/drawing/2014/main" id="{066E67A7-A42F-4AC6-909D-1375C3A4F9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51551" y="4460004"/>
            <a:ext cx="5200" cy="179285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2" name="Line 24">
            <a:extLst>
              <a:ext uri="{FF2B5EF4-FFF2-40B4-BE49-F238E27FC236}">
                <a16:creationId xmlns:a16="http://schemas.microsoft.com/office/drawing/2014/main" id="{2A0B63CE-EC27-4081-908F-F48296E15B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64904" y="5992456"/>
            <a:ext cx="7331" cy="27985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3" name="Line 24">
            <a:extLst>
              <a:ext uri="{FF2B5EF4-FFF2-40B4-BE49-F238E27FC236}">
                <a16:creationId xmlns:a16="http://schemas.microsoft.com/office/drawing/2014/main" id="{2E620DD2-C3DE-4929-931E-E4D570C2CA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1577" y="5289205"/>
            <a:ext cx="14749" cy="97952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226BDF3-19D5-4182-92E0-AF0123942DBD}"/>
              </a:ext>
            </a:extLst>
          </p:cNvPr>
          <p:cNvCxnSpPr>
            <a:cxnSpLocks/>
          </p:cNvCxnSpPr>
          <p:nvPr/>
        </p:nvCxnSpPr>
        <p:spPr>
          <a:xfrm flipH="1">
            <a:off x="4610650" y="6127985"/>
            <a:ext cx="7905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7199EC2-8E34-47D7-AB58-4225D85EC31B}"/>
              </a:ext>
            </a:extLst>
          </p:cNvPr>
          <p:cNvCxnSpPr>
            <a:cxnSpLocks/>
          </p:cNvCxnSpPr>
          <p:nvPr/>
        </p:nvCxnSpPr>
        <p:spPr>
          <a:xfrm flipV="1">
            <a:off x="4271060" y="6123899"/>
            <a:ext cx="261938" cy="3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7C19E76-37F6-4ADF-B6F1-B7D0B47E8120}"/>
              </a:ext>
            </a:extLst>
          </p:cNvPr>
          <p:cNvCxnSpPr>
            <a:cxnSpLocks/>
          </p:cNvCxnSpPr>
          <p:nvPr/>
        </p:nvCxnSpPr>
        <p:spPr>
          <a:xfrm flipH="1">
            <a:off x="6688892" y="6129404"/>
            <a:ext cx="3900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E86DB0A-9A3F-45A1-B2B9-21F9E183B1C7}"/>
              </a:ext>
            </a:extLst>
          </p:cNvPr>
          <p:cNvCxnSpPr>
            <a:cxnSpLocks/>
          </p:cNvCxnSpPr>
          <p:nvPr/>
        </p:nvCxnSpPr>
        <p:spPr>
          <a:xfrm>
            <a:off x="5560139" y="6125685"/>
            <a:ext cx="104843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15">
                <a:extLst>
                  <a:ext uri="{FF2B5EF4-FFF2-40B4-BE49-F238E27FC236}">
                    <a16:creationId xmlns:a16="http://schemas.microsoft.com/office/drawing/2014/main" id="{62EFA48C-0B37-44C5-9230-CB9E323275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6622" y="6215706"/>
                <a:ext cx="1544638" cy="423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altLang="he-IL" sz="2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he-IL" sz="22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altLang="he-IL" sz="2200" b="0" i="1" baseline="-25000" dirty="0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altLang="he-IL" sz="2200" b="0" baseline="-25000" dirty="0"/>
              </a:p>
            </p:txBody>
          </p:sp>
        </mc:Choice>
        <mc:Fallback xmlns="">
          <p:sp>
            <p:nvSpPr>
              <p:cNvPr id="38" name="Text Box 15">
                <a:extLst>
                  <a:ext uri="{FF2B5EF4-FFF2-40B4-BE49-F238E27FC236}">
                    <a16:creationId xmlns:a16="http://schemas.microsoft.com/office/drawing/2014/main" id="{62EFA48C-0B37-44C5-9230-CB9E32327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6622" y="6215706"/>
                <a:ext cx="1544638" cy="423065"/>
              </a:xfrm>
              <a:prstGeom prst="rect">
                <a:avLst/>
              </a:prstGeom>
              <a:blipFill>
                <a:blip r:embed="rId3"/>
                <a:stretch>
                  <a:fillRect b="-1304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69BAB3-EA73-454C-BDE0-D27CCAF2CF65}"/>
                  </a:ext>
                </a:extLst>
              </p:cNvPr>
              <p:cNvSpPr txBox="1"/>
              <p:nvPr/>
            </p:nvSpPr>
            <p:spPr>
              <a:xfrm>
                <a:off x="3610048" y="4116661"/>
                <a:ext cx="60343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69BAB3-EA73-454C-BDE0-D27CCAF2C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048" y="4116661"/>
                <a:ext cx="603435" cy="338554"/>
              </a:xfrm>
              <a:prstGeom prst="rect">
                <a:avLst/>
              </a:prstGeom>
              <a:blipFill>
                <a:blip r:embed="rId4"/>
                <a:stretch>
                  <a:fillRect l="-9091" r="-3030" b="-2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ED8328B-5129-42BF-85A8-BE4DC02C5AA8}"/>
                  </a:ext>
                </a:extLst>
              </p:cNvPr>
              <p:cNvSpPr txBox="1"/>
              <p:nvPr/>
            </p:nvSpPr>
            <p:spPr>
              <a:xfrm>
                <a:off x="7057383" y="6252857"/>
                <a:ext cx="33573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he-IL" sz="2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ED8328B-5129-42BF-85A8-BE4DC02C5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383" y="6252857"/>
                <a:ext cx="335733" cy="338554"/>
              </a:xfrm>
              <a:prstGeom prst="rect">
                <a:avLst/>
              </a:prstGeom>
              <a:blipFill>
                <a:blip r:embed="rId5"/>
                <a:stretch>
                  <a:fillRect l="-18182" r="-5455" b="-290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15">
                <a:extLst>
                  <a:ext uri="{FF2B5EF4-FFF2-40B4-BE49-F238E27FC236}">
                    <a16:creationId xmlns:a16="http://schemas.microsoft.com/office/drawing/2014/main" id="{62418F34-8253-4DD9-A531-CDFFEB9518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88133" y="6222392"/>
                <a:ext cx="658614" cy="423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altLang="he-IL" sz="2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he-IL" sz="22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altLang="he-IL" sz="2200" b="0" i="1" baseline="-25000" dirty="0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altLang="he-IL" sz="2200" b="0" baseline="-25000" dirty="0"/>
              </a:p>
            </p:txBody>
          </p:sp>
        </mc:Choice>
        <mc:Fallback xmlns="">
          <p:sp>
            <p:nvSpPr>
              <p:cNvPr id="41" name="Text Box 15">
                <a:extLst>
                  <a:ext uri="{FF2B5EF4-FFF2-40B4-BE49-F238E27FC236}">
                    <a16:creationId xmlns:a16="http://schemas.microsoft.com/office/drawing/2014/main" id="{62418F34-8253-4DD9-A531-CDFFEB951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8133" y="6222392"/>
                <a:ext cx="658614" cy="423065"/>
              </a:xfrm>
              <a:prstGeom prst="rect">
                <a:avLst/>
              </a:prstGeom>
              <a:blipFill>
                <a:blip r:embed="rId6"/>
                <a:stretch>
                  <a:fillRect r="-7407" b="-1304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B8F4F7F-B540-4EBF-AE62-F3A5A413DFE2}"/>
              </a:ext>
            </a:extLst>
          </p:cNvPr>
          <p:cNvSpPr/>
          <p:nvPr/>
        </p:nvSpPr>
        <p:spPr>
          <a:xfrm>
            <a:off x="776216" y="1422109"/>
            <a:ext cx="2610464" cy="1570704"/>
          </a:xfrm>
          <a:custGeom>
            <a:avLst/>
            <a:gdLst>
              <a:gd name="connsiteX0" fmla="*/ 0 w 2610464"/>
              <a:gd name="connsiteY0" fmla="*/ 1570704 h 1570704"/>
              <a:gd name="connsiteX1" fmla="*/ 1113503 w 2610464"/>
              <a:gd name="connsiteY1" fmla="*/ 1305233 h 1570704"/>
              <a:gd name="connsiteX2" fmla="*/ 1673942 w 2610464"/>
              <a:gd name="connsiteY2" fmla="*/ 353962 h 1570704"/>
              <a:gd name="connsiteX3" fmla="*/ 2610464 w 2610464"/>
              <a:gd name="connsiteY3" fmla="*/ 0 h 157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0464" h="1570704">
                <a:moveTo>
                  <a:pt x="0" y="1570704"/>
                </a:moveTo>
                <a:cubicBezTo>
                  <a:pt x="417256" y="1539363"/>
                  <a:pt x="834513" y="1508023"/>
                  <a:pt x="1113503" y="1305233"/>
                </a:cubicBezTo>
                <a:cubicBezTo>
                  <a:pt x="1392493" y="1102443"/>
                  <a:pt x="1424449" y="571501"/>
                  <a:pt x="1673942" y="353962"/>
                </a:cubicBezTo>
                <a:cubicBezTo>
                  <a:pt x="1923436" y="136423"/>
                  <a:pt x="2266950" y="68211"/>
                  <a:pt x="2610464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Text Box 60">
            <a:extLst>
              <a:ext uri="{FF2B5EF4-FFF2-40B4-BE49-F238E27FC236}">
                <a16:creationId xmlns:a16="http://schemas.microsoft.com/office/drawing/2014/main" id="{548CBAA4-EAFD-4208-B75C-BD0CEA2AC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0132" y="3851175"/>
            <a:ext cx="294163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he-IL" sz="2000" b="0" dirty="0">
                <a:latin typeface="+mn-lt"/>
              </a:rPr>
              <a:t>Dasgupta-Ray (1986)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he-IL" sz="2000" b="0" dirty="0">
                <a:latin typeface="+mn-lt"/>
              </a:rPr>
              <a:t>Banerjee-Newman (1993)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he-IL" sz="2000" b="0" dirty="0" err="1">
                <a:latin typeface="+mn-lt"/>
              </a:rPr>
              <a:t>Galor-Zeira</a:t>
            </a:r>
            <a:r>
              <a:rPr lang="en-GB" altLang="he-IL" sz="2000" b="0" dirty="0">
                <a:latin typeface="+mn-lt"/>
              </a:rPr>
              <a:t> (1993)</a:t>
            </a:r>
          </a:p>
          <a:p>
            <a:pPr eaLnBrk="1" hangingPunct="1">
              <a:spcBef>
                <a:spcPct val="50000"/>
              </a:spcBef>
            </a:pPr>
            <a:r>
              <a:rPr lang="he-IL" altLang="he-IL" sz="2000" b="0" dirty="0">
                <a:latin typeface="+mn-lt"/>
              </a:rPr>
              <a:t>ורבים אחרים</a:t>
            </a:r>
            <a:endParaRPr lang="en-US" altLang="he-IL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61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28" grpId="0"/>
      <p:bldP spid="29" grpId="0" animBg="1"/>
      <p:bldP spid="31" grpId="0" animBg="1"/>
      <p:bldP spid="32" grpId="0" animBg="1"/>
      <p:bldP spid="33" grpId="0" animBg="1"/>
      <p:bldP spid="38" grpId="0"/>
      <p:bldP spid="39" grpId="0"/>
      <p:bldP spid="40" grpId="0"/>
      <p:bldP spid="41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E3CB10-B59F-4856-A5F5-E6C05E4DB0AB}"/>
              </a:ext>
            </a:extLst>
          </p:cNvPr>
          <p:cNvSpPr/>
          <p:nvPr/>
        </p:nvSpPr>
        <p:spPr>
          <a:xfrm>
            <a:off x="1338053" y="3692692"/>
            <a:ext cx="91596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 err="1"/>
              <a:t>פיקטי</a:t>
            </a:r>
            <a:r>
              <a:rPr lang="he-IL" sz="2800" dirty="0"/>
              <a:t> (1997) מדגים את האתגר בהסרת פונקציית הייצור בצורת </a:t>
            </a:r>
            <a:r>
              <a:rPr lang="en-US" sz="2800" dirty="0"/>
              <a:t>S</a:t>
            </a:r>
            <a:r>
              <a:rPr lang="he-IL" sz="2800" dirty="0"/>
              <a:t> ממודלים של מלכודות עוני (ריבוי שיוויי משקל)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9A974-851D-44DF-85E7-0DE756327041}"/>
              </a:ext>
            </a:extLst>
          </p:cNvPr>
          <p:cNvSpPr/>
          <p:nvPr/>
        </p:nvSpPr>
        <p:spPr>
          <a:xfrm>
            <a:off x="1365109" y="597846"/>
            <a:ext cx="87728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Recent research suggests that </a:t>
            </a:r>
            <a:r>
              <a:rPr lang="en-US" sz="2800" b="1" i="1" dirty="0"/>
              <a:t>“the evidence is inconsistent with technology-based (fixed costs) poverty traps” </a:t>
            </a:r>
          </a:p>
          <a:p>
            <a:r>
              <a:rPr lang="en-US" sz="2800" dirty="0"/>
              <a:t>(</a:t>
            </a:r>
            <a:r>
              <a:rPr lang="en-US" sz="2800" dirty="0" err="1"/>
              <a:t>Kraay</a:t>
            </a:r>
            <a:r>
              <a:rPr lang="en-US" sz="2800" dirty="0"/>
              <a:t> and McKenzie, 2014) </a:t>
            </a:r>
            <a:endParaRPr lang="he-IL" sz="28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B20605-18F5-4EB4-8CE8-3C357E3A3565}"/>
              </a:ext>
            </a:extLst>
          </p:cNvPr>
          <p:cNvSpPr txBox="1"/>
          <p:nvPr/>
        </p:nvSpPr>
        <p:spPr>
          <a:xfrm>
            <a:off x="1365109" y="2345960"/>
            <a:ext cx="9105521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600" dirty="0"/>
              <a:t>בעברית פשוטה: פונקציית ייצור בצורת </a:t>
            </a:r>
            <a:r>
              <a:rPr lang="en-US" sz="2600" dirty="0"/>
              <a:t>S</a:t>
            </a:r>
            <a:r>
              <a:rPr lang="he-IL" sz="2600" dirty="0"/>
              <a:t> אינה עקבית עם העובדות</a:t>
            </a:r>
          </a:p>
          <a:p>
            <a:pPr algn="r" rtl="1"/>
            <a:endParaRPr lang="he-IL" sz="2600" dirty="0"/>
          </a:p>
        </p:txBody>
      </p:sp>
    </p:spTree>
    <p:extLst>
      <p:ext uri="{BB962C8B-B14F-4D97-AF65-F5344CB8AC3E}">
        <p14:creationId xmlns:p14="http://schemas.microsoft.com/office/powerpoint/2010/main" val="366444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E3CB10-B59F-4856-A5F5-E6C05E4DB0AB}"/>
              </a:ext>
            </a:extLst>
          </p:cNvPr>
          <p:cNvSpPr/>
          <p:nvPr/>
        </p:nvSpPr>
        <p:spPr>
          <a:xfrm>
            <a:off x="1516184" y="582067"/>
            <a:ext cx="915963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/>
              <a:t>בהקדמה למאמרו הוא כותב:</a:t>
            </a:r>
            <a:endParaRPr lang="en-US" sz="2800" dirty="0"/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“[</a:t>
            </a:r>
            <a:r>
              <a:rPr lang="en-US" sz="2800" dirty="0" err="1"/>
              <a:t>Galor</a:t>
            </a:r>
            <a:r>
              <a:rPr lang="en-US" sz="2800" dirty="0"/>
              <a:t> and </a:t>
            </a:r>
            <a:r>
              <a:rPr lang="en-US" sz="2800" dirty="0" err="1"/>
              <a:t>Zeira’s</a:t>
            </a:r>
            <a:r>
              <a:rPr lang="en-US" sz="2800" dirty="0"/>
              <a:t>] mechanism is different from ours in that it </a:t>
            </a:r>
            <a:r>
              <a:rPr lang="en-US" sz="2800" b="1" dirty="0"/>
              <a:t>relies entirely on a non-convex technology</a:t>
            </a:r>
            <a:r>
              <a:rPr lang="en-US" sz="2800" dirty="0"/>
              <a:t> … our multiplicity is based upon … and </a:t>
            </a:r>
            <a:r>
              <a:rPr lang="en-US" sz="2800" b="1" dirty="0"/>
              <a:t>not upon threshold effects in wealth accumulation</a:t>
            </a:r>
            <a:r>
              <a:rPr lang="en-US" sz="2800" dirty="0"/>
              <a:t>” </a:t>
            </a:r>
          </a:p>
          <a:p>
            <a:pPr algn="r" rtl="1"/>
            <a:r>
              <a:rPr lang="he-IL" sz="2800" dirty="0"/>
              <a:t>בעברית פשוטה: </a:t>
            </a:r>
            <a:r>
              <a:rPr lang="he-IL" sz="2800" dirty="0" err="1"/>
              <a:t>פיקטי</a:t>
            </a:r>
            <a:r>
              <a:rPr lang="he-IL" sz="2800" dirty="0"/>
              <a:t> טוען, שבשונה </a:t>
            </a:r>
            <a:r>
              <a:rPr lang="he-IL" sz="2800" dirty="0" err="1"/>
              <a:t>מגלאור-זעירא</a:t>
            </a:r>
            <a:r>
              <a:rPr lang="he-IL" sz="2800" dirty="0"/>
              <a:t>, המודל שלו לא נשען על טכנולוגיה לא "סטנדרטית" ועל אפקט סף בצבירת הון</a:t>
            </a:r>
          </a:p>
          <a:p>
            <a:pPr algn="r" rtl="1"/>
            <a:endParaRPr lang="he-IL" sz="2800" dirty="0"/>
          </a:p>
          <a:p>
            <a:pPr algn="r" rtl="1"/>
            <a:r>
              <a:rPr lang="he-IL" sz="2800" dirty="0"/>
              <a:t>אבל קריאת המודל מלמדת שהוא </a:t>
            </a:r>
            <a:r>
              <a:rPr lang="he-IL" sz="2800" b="1" dirty="0"/>
              <a:t>מטעה את הקוראים</a:t>
            </a:r>
            <a:r>
              <a:rPr lang="he-IL" sz="2800" dirty="0"/>
              <a:t>. הוא מניח שתי רמות מאמץ – שקול לפונקציית </a:t>
            </a:r>
            <a:r>
              <a:rPr lang="en-US" sz="2800" dirty="0"/>
              <a:t>S</a:t>
            </a:r>
            <a:r>
              <a:rPr lang="he-IL" sz="2800" dirty="0"/>
              <a:t> במאמץ – והתוצאה היא אפקט סף בצבירת הון</a:t>
            </a:r>
            <a:endParaRPr lang="en-US" sz="2800" dirty="0"/>
          </a:p>
          <a:p>
            <a:endParaRPr lang="en-US" sz="2800" dirty="0"/>
          </a:p>
          <a:p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87855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DE088E-854F-488F-BFF7-59905D0446E2}"/>
              </a:ext>
            </a:extLst>
          </p:cNvPr>
          <p:cNvSpPr txBox="1"/>
          <p:nvPr/>
        </p:nvSpPr>
        <p:spPr>
          <a:xfrm>
            <a:off x="1356610" y="816964"/>
            <a:ext cx="8896662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תקווה</a:t>
            </a:r>
          </a:p>
          <a:p>
            <a:pPr algn="r" rtl="1"/>
            <a:endParaRPr lang="he-IL" sz="2800" dirty="0"/>
          </a:p>
          <a:p>
            <a:pPr algn="r" rtl="1"/>
            <a:r>
              <a:rPr lang="he-IL" sz="2800" dirty="0"/>
              <a:t>הרעיון שבני אדם ומדינות לכודים בעוני, הוביל לתקווה שניתן, בעזרת סיוע נבון ונדיב, לחסל את העוני</a:t>
            </a:r>
          </a:p>
          <a:p>
            <a:pPr algn="r" rtl="1"/>
            <a:endParaRPr lang="he-IL" sz="2800" dirty="0"/>
          </a:p>
          <a:p>
            <a:pPr algn="r" rtl="1"/>
            <a:endParaRPr lang="he-IL" sz="2800" dirty="0"/>
          </a:p>
          <a:p>
            <a:pPr algn="r" rtl="1"/>
            <a:r>
              <a:rPr lang="he-IL" sz="2800" dirty="0"/>
              <a:t>אבל מה זה מלכודת עוני?</a:t>
            </a:r>
          </a:p>
        </p:txBody>
      </p:sp>
    </p:spTree>
    <p:extLst>
      <p:ext uri="{BB962C8B-B14F-4D97-AF65-F5344CB8AC3E}">
        <p14:creationId xmlns:p14="http://schemas.microsoft.com/office/powerpoint/2010/main" val="205062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9">
            <a:extLst>
              <a:ext uri="{FF2B5EF4-FFF2-40B4-BE49-F238E27FC236}">
                <a16:creationId xmlns:a16="http://schemas.microsoft.com/office/drawing/2014/main" id="{C0CF356A-9B38-481B-98C4-D94F4393BE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977" y="983390"/>
            <a:ext cx="0" cy="2117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1" name="Line 11">
            <a:extLst>
              <a:ext uri="{FF2B5EF4-FFF2-40B4-BE49-F238E27FC236}">
                <a16:creationId xmlns:a16="http://schemas.microsoft.com/office/drawing/2014/main" id="{29B790D8-CEF3-4E83-BD88-126CE0CC55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7165" y="998707"/>
            <a:ext cx="0" cy="2117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2" name="Line 12">
            <a:extLst>
              <a:ext uri="{FF2B5EF4-FFF2-40B4-BE49-F238E27FC236}">
                <a16:creationId xmlns:a16="http://schemas.microsoft.com/office/drawing/2014/main" id="{8731BBC5-EA58-4835-B8A4-7A2E192C3B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7166" y="3116431"/>
            <a:ext cx="289718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3" name="Line 13">
            <a:extLst>
              <a:ext uri="{FF2B5EF4-FFF2-40B4-BE49-F238E27FC236}">
                <a16:creationId xmlns:a16="http://schemas.microsoft.com/office/drawing/2014/main" id="{967815EC-6CAF-4FD9-A445-FE2AF5ABB7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1444794"/>
            <a:ext cx="2743200" cy="166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59CB273F-C8DF-481E-B914-6A7634F422E9}"/>
              </a:ext>
            </a:extLst>
          </p:cNvPr>
          <p:cNvSpPr>
            <a:spLocks/>
          </p:cNvSpPr>
          <p:nvPr/>
        </p:nvSpPr>
        <p:spPr bwMode="auto">
          <a:xfrm>
            <a:off x="782566" y="1153902"/>
            <a:ext cx="2586198" cy="1644000"/>
          </a:xfrm>
          <a:custGeom>
            <a:avLst/>
            <a:gdLst>
              <a:gd name="T0" fmla="*/ 0 w 1911"/>
              <a:gd name="T1" fmla="*/ 1816100 h 1144"/>
              <a:gd name="T2" fmla="*/ 1098550 w 1911"/>
              <a:gd name="T3" fmla="*/ 649287 h 1144"/>
              <a:gd name="T4" fmla="*/ 3033712 w 1911"/>
              <a:gd name="T5" fmla="*/ 0 h 1144"/>
              <a:gd name="T6" fmla="*/ 0 60000 65536"/>
              <a:gd name="T7" fmla="*/ 0 60000 65536"/>
              <a:gd name="T8" fmla="*/ 0 60000 65536"/>
              <a:gd name="T9" fmla="*/ 0 w 1911"/>
              <a:gd name="T10" fmla="*/ 0 h 1144"/>
              <a:gd name="T11" fmla="*/ 1911 w 1911"/>
              <a:gd name="T12" fmla="*/ 1144 h 1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1" h="1144">
                <a:moveTo>
                  <a:pt x="0" y="1144"/>
                </a:moveTo>
                <a:cubicBezTo>
                  <a:pt x="186" y="872"/>
                  <a:pt x="373" y="600"/>
                  <a:pt x="692" y="409"/>
                </a:cubicBezTo>
                <a:cubicBezTo>
                  <a:pt x="1011" y="218"/>
                  <a:pt x="1461" y="109"/>
                  <a:pt x="1911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0" name="Line 12">
            <a:extLst>
              <a:ext uri="{FF2B5EF4-FFF2-40B4-BE49-F238E27FC236}">
                <a16:creationId xmlns:a16="http://schemas.microsoft.com/office/drawing/2014/main" id="{D6337540-28E7-45C8-809B-7B24A70F118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977" y="3116197"/>
            <a:ext cx="289718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B00C65-0D50-4058-9281-2A5EF7DCABAB}"/>
              </a:ext>
            </a:extLst>
          </p:cNvPr>
          <p:cNvSpPr txBox="1"/>
          <p:nvPr/>
        </p:nvSpPr>
        <p:spPr>
          <a:xfrm>
            <a:off x="5998250" y="3101115"/>
            <a:ext cx="1611018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הכנסת ההורים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3D45C3-326B-4383-8ADF-4A131FAA528A}"/>
              </a:ext>
            </a:extLst>
          </p:cNvPr>
          <p:cNvSpPr txBox="1"/>
          <p:nvPr/>
        </p:nvSpPr>
        <p:spPr>
          <a:xfrm>
            <a:off x="4905002" y="1052474"/>
            <a:ext cx="2704266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השקעה בהשכלת הילדים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BAD774-AC06-4BE9-8C29-EFBE51F9D0BC}"/>
              </a:ext>
            </a:extLst>
          </p:cNvPr>
          <p:cNvSpPr txBox="1"/>
          <p:nvPr/>
        </p:nvSpPr>
        <p:spPr>
          <a:xfrm>
            <a:off x="9063147" y="899369"/>
            <a:ext cx="190837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חזרה ללוח השרטוט</a:t>
            </a:r>
          </a:p>
          <a:p>
            <a:pPr algn="r" rtl="1"/>
            <a:endParaRPr lang="he-IL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16317D-1639-4460-B49C-D473DD42AE97}"/>
              </a:ext>
            </a:extLst>
          </p:cNvPr>
          <p:cNvSpPr txBox="1"/>
          <p:nvPr/>
        </p:nvSpPr>
        <p:spPr>
          <a:xfrm>
            <a:off x="2113228" y="3101115"/>
            <a:ext cx="1633460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השכלת הילדים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AB6785-C17D-42F1-975D-F58FD67C334B}"/>
              </a:ext>
            </a:extLst>
          </p:cNvPr>
          <p:cNvSpPr txBox="1"/>
          <p:nvPr/>
        </p:nvSpPr>
        <p:spPr>
          <a:xfrm>
            <a:off x="1220481" y="730092"/>
            <a:ext cx="2018181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הכנסת הילד כבוגר</a:t>
            </a:r>
          </a:p>
        </p:txBody>
      </p:sp>
    </p:spTree>
    <p:extLst>
      <p:ext uri="{BB962C8B-B14F-4D97-AF65-F5344CB8AC3E}">
        <p14:creationId xmlns:p14="http://schemas.microsoft.com/office/powerpoint/2010/main" val="373503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6" grpId="0" animBg="1"/>
      <p:bldP spid="30" grpId="0" animBg="1"/>
      <p:bldP spid="15" grpId="0"/>
      <p:bldP spid="27" grpId="0"/>
      <p:bldP spid="20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9">
            <a:extLst>
              <a:ext uri="{FF2B5EF4-FFF2-40B4-BE49-F238E27FC236}">
                <a16:creationId xmlns:a16="http://schemas.microsoft.com/office/drawing/2014/main" id="{C0CF356A-9B38-481B-98C4-D94F4393BE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977" y="983390"/>
            <a:ext cx="0" cy="2117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1" name="Line 11">
            <a:extLst>
              <a:ext uri="{FF2B5EF4-FFF2-40B4-BE49-F238E27FC236}">
                <a16:creationId xmlns:a16="http://schemas.microsoft.com/office/drawing/2014/main" id="{29B790D8-CEF3-4E83-BD88-126CE0CC55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7165" y="998707"/>
            <a:ext cx="0" cy="2117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2" name="Line 12">
            <a:extLst>
              <a:ext uri="{FF2B5EF4-FFF2-40B4-BE49-F238E27FC236}">
                <a16:creationId xmlns:a16="http://schemas.microsoft.com/office/drawing/2014/main" id="{8731BBC5-EA58-4835-B8A4-7A2E192C3B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7166" y="3116431"/>
            <a:ext cx="289718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59CB273F-C8DF-481E-B914-6A7634F422E9}"/>
              </a:ext>
            </a:extLst>
          </p:cNvPr>
          <p:cNvSpPr>
            <a:spLocks/>
          </p:cNvSpPr>
          <p:nvPr/>
        </p:nvSpPr>
        <p:spPr bwMode="auto">
          <a:xfrm>
            <a:off x="782566" y="1153902"/>
            <a:ext cx="2586198" cy="1644000"/>
          </a:xfrm>
          <a:custGeom>
            <a:avLst/>
            <a:gdLst>
              <a:gd name="T0" fmla="*/ 0 w 1911"/>
              <a:gd name="T1" fmla="*/ 1816100 h 1144"/>
              <a:gd name="T2" fmla="*/ 1098550 w 1911"/>
              <a:gd name="T3" fmla="*/ 649287 h 1144"/>
              <a:gd name="T4" fmla="*/ 3033712 w 1911"/>
              <a:gd name="T5" fmla="*/ 0 h 1144"/>
              <a:gd name="T6" fmla="*/ 0 60000 65536"/>
              <a:gd name="T7" fmla="*/ 0 60000 65536"/>
              <a:gd name="T8" fmla="*/ 0 60000 65536"/>
              <a:gd name="T9" fmla="*/ 0 w 1911"/>
              <a:gd name="T10" fmla="*/ 0 h 1144"/>
              <a:gd name="T11" fmla="*/ 1911 w 1911"/>
              <a:gd name="T12" fmla="*/ 1144 h 1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1" h="1144">
                <a:moveTo>
                  <a:pt x="0" y="1144"/>
                </a:moveTo>
                <a:cubicBezTo>
                  <a:pt x="186" y="872"/>
                  <a:pt x="373" y="600"/>
                  <a:pt x="692" y="409"/>
                </a:cubicBezTo>
                <a:cubicBezTo>
                  <a:pt x="1011" y="218"/>
                  <a:pt x="1461" y="109"/>
                  <a:pt x="1911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0" name="Line 12">
            <a:extLst>
              <a:ext uri="{FF2B5EF4-FFF2-40B4-BE49-F238E27FC236}">
                <a16:creationId xmlns:a16="http://schemas.microsoft.com/office/drawing/2014/main" id="{D6337540-28E7-45C8-809B-7B24A70F118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977" y="3116197"/>
            <a:ext cx="289718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B00C65-0D50-4058-9281-2A5EF7DCABAB}"/>
              </a:ext>
            </a:extLst>
          </p:cNvPr>
          <p:cNvSpPr txBox="1"/>
          <p:nvPr/>
        </p:nvSpPr>
        <p:spPr>
          <a:xfrm>
            <a:off x="5998250" y="3101115"/>
            <a:ext cx="1611018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הכנסת ההורים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3D45C3-326B-4383-8ADF-4A131FAA528A}"/>
              </a:ext>
            </a:extLst>
          </p:cNvPr>
          <p:cNvSpPr txBox="1"/>
          <p:nvPr/>
        </p:nvSpPr>
        <p:spPr>
          <a:xfrm>
            <a:off x="4905002" y="1052474"/>
            <a:ext cx="2704266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השקעה בהשכלת הילדים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BAD774-AC06-4BE9-8C29-EFBE51F9D0BC}"/>
              </a:ext>
            </a:extLst>
          </p:cNvPr>
          <p:cNvSpPr txBox="1"/>
          <p:nvPr/>
        </p:nvSpPr>
        <p:spPr>
          <a:xfrm>
            <a:off x="8626841" y="899369"/>
            <a:ext cx="234467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שיעורי חסכון עולים בהכנסה</a:t>
            </a:r>
          </a:p>
          <a:p>
            <a:pPr algn="r" rtl="1"/>
            <a:endParaRPr lang="he-IL" sz="2800" dirty="0"/>
          </a:p>
          <a:p>
            <a:pPr algn="r" rtl="1"/>
            <a:endParaRPr lang="he-IL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16317D-1639-4460-B49C-D473DD42AE97}"/>
              </a:ext>
            </a:extLst>
          </p:cNvPr>
          <p:cNvSpPr txBox="1"/>
          <p:nvPr/>
        </p:nvSpPr>
        <p:spPr>
          <a:xfrm>
            <a:off x="2113228" y="3101115"/>
            <a:ext cx="1633460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השכלת הילדים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AB6785-C17D-42F1-975D-F58FD67C334B}"/>
              </a:ext>
            </a:extLst>
          </p:cNvPr>
          <p:cNvSpPr txBox="1"/>
          <p:nvPr/>
        </p:nvSpPr>
        <p:spPr>
          <a:xfrm>
            <a:off x="1220481" y="730092"/>
            <a:ext cx="2018181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הכנסת הילד כבוגר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4755F6-D98D-4172-A29F-F0E1EEABF5B9}"/>
              </a:ext>
            </a:extLst>
          </p:cNvPr>
          <p:cNvSpPr/>
          <p:nvPr/>
        </p:nvSpPr>
        <p:spPr>
          <a:xfrm>
            <a:off x="4647164" y="1464717"/>
            <a:ext cx="2344651" cy="1636398"/>
          </a:xfrm>
          <a:custGeom>
            <a:avLst/>
            <a:gdLst>
              <a:gd name="connsiteX0" fmla="*/ 0 w 2286000"/>
              <a:gd name="connsiteY0" fmla="*/ 1806677 h 1806677"/>
              <a:gd name="connsiteX1" fmla="*/ 1039761 w 2286000"/>
              <a:gd name="connsiteY1" fmla="*/ 1533832 h 1806677"/>
              <a:gd name="connsiteX2" fmla="*/ 1909916 w 2286000"/>
              <a:gd name="connsiteY2" fmla="*/ 671052 h 1806677"/>
              <a:gd name="connsiteX3" fmla="*/ 2286000 w 2286000"/>
              <a:gd name="connsiteY3" fmla="*/ 0 h 180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806677">
                <a:moveTo>
                  <a:pt x="0" y="1806677"/>
                </a:moveTo>
                <a:cubicBezTo>
                  <a:pt x="360721" y="1764890"/>
                  <a:pt x="721442" y="1723103"/>
                  <a:pt x="1039761" y="1533832"/>
                </a:cubicBezTo>
                <a:cubicBezTo>
                  <a:pt x="1358080" y="1344561"/>
                  <a:pt x="1702210" y="926691"/>
                  <a:pt x="1909916" y="671052"/>
                </a:cubicBezTo>
                <a:cubicBezTo>
                  <a:pt x="2117622" y="415413"/>
                  <a:pt x="2201811" y="207706"/>
                  <a:pt x="2286000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Line 4">
            <a:extLst>
              <a:ext uri="{FF2B5EF4-FFF2-40B4-BE49-F238E27FC236}">
                <a16:creationId xmlns:a16="http://schemas.microsoft.com/office/drawing/2014/main" id="{0C92EF9D-3238-4C94-B43D-8A4F85F01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4433" y="4257366"/>
            <a:ext cx="0" cy="2025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57F01406-6C89-4874-9BA1-F2924F6AF7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734" y="6284605"/>
            <a:ext cx="289718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4E913243-C025-437C-B139-92A66DCD94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79685" y="4234188"/>
            <a:ext cx="2762250" cy="205200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72840AD1-6FCB-46F8-96F4-16BD0F654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027" y="3910261"/>
            <a:ext cx="957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he-IL" b="0" dirty="0"/>
              <a:t>45</a:t>
            </a:r>
            <a:r>
              <a:rPr lang="en-GB" altLang="he-IL" b="0" baseline="30000" dirty="0"/>
              <a:t>0</a:t>
            </a:r>
            <a:endParaRPr lang="en-US" altLang="he-IL" b="0" baseline="300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9CAB50D-6463-4AD8-9DCA-B47506BC9820}"/>
              </a:ext>
            </a:extLst>
          </p:cNvPr>
          <p:cNvSpPr/>
          <p:nvPr/>
        </p:nvSpPr>
        <p:spPr>
          <a:xfrm rot="21169620">
            <a:off x="4102533" y="4573373"/>
            <a:ext cx="2906024" cy="1309834"/>
          </a:xfrm>
          <a:custGeom>
            <a:avLst/>
            <a:gdLst>
              <a:gd name="connsiteX0" fmla="*/ 0 w 3153576"/>
              <a:gd name="connsiteY0" fmla="*/ 1482366 h 1525972"/>
              <a:gd name="connsiteX1" fmla="*/ 1216742 w 3153576"/>
              <a:gd name="connsiteY1" fmla="*/ 1364379 h 1525972"/>
              <a:gd name="connsiteX2" fmla="*/ 1814052 w 3153576"/>
              <a:gd name="connsiteY2" fmla="*/ 169759 h 1525972"/>
              <a:gd name="connsiteX3" fmla="*/ 3038168 w 3153576"/>
              <a:gd name="connsiteY3" fmla="*/ 14901 h 1525972"/>
              <a:gd name="connsiteX4" fmla="*/ 3030794 w 3153576"/>
              <a:gd name="connsiteY4" fmla="*/ 14901 h 152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3576" h="1525972">
                <a:moveTo>
                  <a:pt x="0" y="1482366"/>
                </a:moveTo>
                <a:cubicBezTo>
                  <a:pt x="457200" y="1532756"/>
                  <a:pt x="914400" y="1583147"/>
                  <a:pt x="1216742" y="1364379"/>
                </a:cubicBezTo>
                <a:cubicBezTo>
                  <a:pt x="1519084" y="1145611"/>
                  <a:pt x="1510481" y="394672"/>
                  <a:pt x="1814052" y="169759"/>
                </a:cubicBezTo>
                <a:cubicBezTo>
                  <a:pt x="2117623" y="-55154"/>
                  <a:pt x="3038168" y="14901"/>
                  <a:pt x="3038168" y="14901"/>
                </a:cubicBezTo>
                <a:cubicBezTo>
                  <a:pt x="3240958" y="-10909"/>
                  <a:pt x="3135876" y="1996"/>
                  <a:pt x="3030794" y="1490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Line 24">
            <a:extLst>
              <a:ext uri="{FF2B5EF4-FFF2-40B4-BE49-F238E27FC236}">
                <a16:creationId xmlns:a16="http://schemas.microsoft.com/office/drawing/2014/main" id="{CFCB3A19-79B5-44BD-BE6E-75ABA49B54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51551" y="4460004"/>
            <a:ext cx="5200" cy="179285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1" name="Line 24">
            <a:extLst>
              <a:ext uri="{FF2B5EF4-FFF2-40B4-BE49-F238E27FC236}">
                <a16:creationId xmlns:a16="http://schemas.microsoft.com/office/drawing/2014/main" id="{95A07A63-8BD3-4E8F-A767-2D86732FED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64904" y="5992456"/>
            <a:ext cx="7331" cy="27985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2" name="Line 24">
            <a:extLst>
              <a:ext uri="{FF2B5EF4-FFF2-40B4-BE49-F238E27FC236}">
                <a16:creationId xmlns:a16="http://schemas.microsoft.com/office/drawing/2014/main" id="{EC836917-219B-42BE-B507-CF731E2908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1577" y="5289205"/>
            <a:ext cx="14749" cy="97952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C7840E8-46A8-4158-88A9-17B821C95757}"/>
              </a:ext>
            </a:extLst>
          </p:cNvPr>
          <p:cNvCxnSpPr>
            <a:cxnSpLocks/>
          </p:cNvCxnSpPr>
          <p:nvPr/>
        </p:nvCxnSpPr>
        <p:spPr>
          <a:xfrm flipH="1">
            <a:off x="4610650" y="6127985"/>
            <a:ext cx="7905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9CE0A7C-0171-4053-A595-9A62B06AB780}"/>
              </a:ext>
            </a:extLst>
          </p:cNvPr>
          <p:cNvCxnSpPr>
            <a:cxnSpLocks/>
          </p:cNvCxnSpPr>
          <p:nvPr/>
        </p:nvCxnSpPr>
        <p:spPr>
          <a:xfrm flipV="1">
            <a:off x="4271060" y="6123899"/>
            <a:ext cx="261938" cy="3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C1B0AB7-CBAC-4319-A073-2F686325284B}"/>
              </a:ext>
            </a:extLst>
          </p:cNvPr>
          <p:cNvCxnSpPr>
            <a:cxnSpLocks/>
          </p:cNvCxnSpPr>
          <p:nvPr/>
        </p:nvCxnSpPr>
        <p:spPr>
          <a:xfrm flipH="1">
            <a:off x="6688892" y="6129404"/>
            <a:ext cx="3900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EE7A076-C9D5-4408-A860-9C2B77097012}"/>
              </a:ext>
            </a:extLst>
          </p:cNvPr>
          <p:cNvCxnSpPr>
            <a:cxnSpLocks/>
          </p:cNvCxnSpPr>
          <p:nvPr/>
        </p:nvCxnSpPr>
        <p:spPr>
          <a:xfrm>
            <a:off x="5560139" y="6125685"/>
            <a:ext cx="104843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434558B-8EBC-4A51-BA33-4DC7B702409C}"/>
                  </a:ext>
                </a:extLst>
              </p:cNvPr>
              <p:cNvSpPr txBox="1"/>
              <p:nvPr/>
            </p:nvSpPr>
            <p:spPr>
              <a:xfrm>
                <a:off x="3610048" y="4116661"/>
                <a:ext cx="60343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434558B-8EBC-4A51-BA33-4DC7B7024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048" y="4116661"/>
                <a:ext cx="603435" cy="338554"/>
              </a:xfrm>
              <a:prstGeom prst="rect">
                <a:avLst/>
              </a:prstGeom>
              <a:blipFill>
                <a:blip r:embed="rId2"/>
                <a:stretch>
                  <a:fillRect l="-9091" r="-3030" b="-2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13">
                <a:extLst>
                  <a:ext uri="{FF2B5EF4-FFF2-40B4-BE49-F238E27FC236}">
                    <a16:creationId xmlns:a16="http://schemas.microsoft.com/office/drawing/2014/main" id="{75506D6C-39AE-413C-9665-646A83B06F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93783" y="4189221"/>
                <a:ext cx="866775" cy="42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rtl="0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he-IL" sz="22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</m:t>
                      </m:r>
                    </m:oMath>
                  </m:oMathPara>
                </a14:m>
                <a:endParaRPr lang="en-US" altLang="he-IL" sz="2200" b="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8" name="Text Box 13">
                <a:extLst>
                  <a:ext uri="{FF2B5EF4-FFF2-40B4-BE49-F238E27FC236}">
                    <a16:creationId xmlns:a16="http://schemas.microsoft.com/office/drawing/2014/main" id="{75506D6C-39AE-413C-9665-646A83B06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3783" y="4189221"/>
                <a:ext cx="866775" cy="427038"/>
              </a:xfrm>
              <a:prstGeom prst="rect">
                <a:avLst/>
              </a:prstGeom>
              <a:blipFill>
                <a:blip r:embed="rId3"/>
                <a:stretch>
                  <a:fillRect b="-2000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 Box 37">
            <a:extLst>
              <a:ext uri="{FF2B5EF4-FFF2-40B4-BE49-F238E27FC236}">
                <a16:creationId xmlns:a16="http://schemas.microsoft.com/office/drawing/2014/main" id="{C95221E9-83F4-4C72-836F-1CF4CF79C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3316" y="3435191"/>
            <a:ext cx="3772483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GB" altLang="he-IL" sz="2000" b="0" dirty="0" err="1">
                <a:latin typeface="+mn-lt"/>
              </a:rPr>
              <a:t>Moav</a:t>
            </a:r>
            <a:r>
              <a:rPr lang="en-GB" altLang="he-IL" sz="2000" b="0" dirty="0">
                <a:latin typeface="+mn-lt"/>
              </a:rPr>
              <a:t> (2002)</a:t>
            </a:r>
          </a:p>
          <a:p>
            <a:pPr rtl="0" eaLnBrk="1" hangingPunct="1">
              <a:spcBef>
                <a:spcPct val="50000"/>
              </a:spcBef>
            </a:pPr>
            <a:r>
              <a:rPr lang="en-GB" altLang="he-IL" sz="2000" b="0" dirty="0" err="1">
                <a:latin typeface="+mn-lt"/>
              </a:rPr>
              <a:t>Moav</a:t>
            </a:r>
            <a:r>
              <a:rPr lang="en-GB" altLang="he-IL" sz="2000" b="0" dirty="0">
                <a:latin typeface="+mn-lt"/>
              </a:rPr>
              <a:t> (2005)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0" dirty="0">
                <a:latin typeface="+mn-lt"/>
              </a:rPr>
              <a:t>Chakraborty-Das (2005)</a:t>
            </a:r>
            <a:endParaRPr lang="en-GB" altLang="he-IL" sz="2000" b="0" dirty="0">
              <a:latin typeface="+mn-lt"/>
            </a:endParaRPr>
          </a:p>
          <a:p>
            <a:pPr rtl="0" eaLnBrk="1" hangingPunct="1">
              <a:spcBef>
                <a:spcPct val="50000"/>
              </a:spcBef>
            </a:pPr>
            <a:r>
              <a:rPr lang="en-GB" altLang="he-IL" sz="2000" b="0" dirty="0">
                <a:latin typeface="+mn-lt"/>
              </a:rPr>
              <a:t>Banerjee-Mullainathan (2007)</a:t>
            </a:r>
          </a:p>
          <a:p>
            <a:pPr rtl="0" eaLnBrk="1" hangingPunct="1">
              <a:spcBef>
                <a:spcPct val="50000"/>
              </a:spcBef>
            </a:pPr>
            <a:r>
              <a:rPr lang="en-US" altLang="he-IL" sz="2000" b="0" dirty="0" err="1">
                <a:latin typeface="+mn-lt"/>
              </a:rPr>
              <a:t>Moav-Neeman</a:t>
            </a:r>
            <a:r>
              <a:rPr lang="en-US" altLang="he-IL" sz="2000" b="0" dirty="0">
                <a:latin typeface="+mn-lt"/>
              </a:rPr>
              <a:t> (2010, 2012)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0" dirty="0" err="1">
                <a:latin typeface="+mn-lt"/>
              </a:rPr>
              <a:t>Bernheim</a:t>
            </a:r>
            <a:r>
              <a:rPr lang="en-US" sz="2000" b="0" dirty="0">
                <a:latin typeface="+mn-lt"/>
              </a:rPr>
              <a:t>-Ray-</a:t>
            </a:r>
            <a:r>
              <a:rPr lang="en-US" sz="2000" b="0" dirty="0" err="1">
                <a:latin typeface="+mn-lt"/>
              </a:rPr>
              <a:t>Yeltekin</a:t>
            </a:r>
            <a:r>
              <a:rPr lang="en-US" sz="2000" b="0" dirty="0">
                <a:latin typeface="+mn-lt"/>
              </a:rPr>
              <a:t> (2015)</a:t>
            </a:r>
            <a:endParaRPr lang="en-US" altLang="he-IL" sz="2000" b="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D70BBEB-EA67-4BB8-A67B-F466A5D5B893}"/>
                  </a:ext>
                </a:extLst>
              </p:cNvPr>
              <p:cNvSpPr txBox="1"/>
              <p:nvPr/>
            </p:nvSpPr>
            <p:spPr>
              <a:xfrm>
                <a:off x="7057383" y="6252857"/>
                <a:ext cx="33573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he-IL" sz="2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D70BBEB-EA67-4BB8-A67B-F466A5D5B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383" y="6252857"/>
                <a:ext cx="335733" cy="338554"/>
              </a:xfrm>
              <a:prstGeom prst="rect">
                <a:avLst/>
              </a:prstGeom>
              <a:blipFill>
                <a:blip r:embed="rId4"/>
                <a:stretch>
                  <a:fillRect l="-18182" r="-5455" b="-290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0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5" grpId="0"/>
      <p:bldP spid="28" grpId="0" animBg="1"/>
      <p:bldP spid="29" grpId="0" animBg="1"/>
      <p:bldP spid="31" grpId="0" animBg="1"/>
      <p:bldP spid="32" grpId="0" animBg="1"/>
      <p:bldP spid="37" grpId="0"/>
      <p:bldP spid="38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C15400-3091-40B0-8CB8-4DE4AE09AADA}"/>
              </a:ext>
            </a:extLst>
          </p:cNvPr>
          <p:cNvGrpSpPr/>
          <p:nvPr/>
        </p:nvGrpSpPr>
        <p:grpSpPr>
          <a:xfrm>
            <a:off x="763810" y="1292729"/>
            <a:ext cx="5101864" cy="4077801"/>
            <a:chOff x="4479456" y="1534602"/>
            <a:chExt cx="5101864" cy="40778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A3EE16F-D936-4C85-80B2-1A1FFCC7C063}"/>
                </a:ext>
              </a:extLst>
            </p:cNvPr>
            <p:cNvGrpSpPr/>
            <p:nvPr/>
          </p:nvGrpSpPr>
          <p:grpSpPr>
            <a:xfrm>
              <a:off x="4618245" y="1534602"/>
              <a:ext cx="4963075" cy="3352507"/>
              <a:chOff x="4252186" y="2661906"/>
              <a:chExt cx="3679650" cy="2375932"/>
            </a:xfrm>
          </p:grpSpPr>
          <p:grpSp>
            <p:nvGrpSpPr>
              <p:cNvPr id="17" name="Group 63">
                <a:extLst>
                  <a:ext uri="{FF2B5EF4-FFF2-40B4-BE49-F238E27FC236}">
                    <a16:creationId xmlns:a16="http://schemas.microsoft.com/office/drawing/2014/main" id="{C9DB4C8D-2F27-4CBE-A6B0-228F5C4D72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44086" y="3009010"/>
                <a:ext cx="3587750" cy="2025650"/>
                <a:chOff x="1645" y="2354"/>
                <a:chExt cx="2260" cy="1276"/>
              </a:xfrm>
            </p:grpSpPr>
            <p:sp>
              <p:nvSpPr>
                <p:cNvPr id="18" name="Line 4">
                  <a:extLst>
                    <a:ext uri="{FF2B5EF4-FFF2-40B4-BE49-F238E27FC236}">
                      <a16:creationId xmlns:a16="http://schemas.microsoft.com/office/drawing/2014/main" id="{F0E32AA6-F12C-472A-80E3-89E87393DC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45" y="2354"/>
                  <a:ext cx="0" cy="127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 Box 13">
                      <a:extLst>
                        <a:ext uri="{FF2B5EF4-FFF2-40B4-BE49-F238E27FC236}">
                          <a16:creationId xmlns:a16="http://schemas.microsoft.com/office/drawing/2014/main" id="{E09AE950-A2CA-4E25-AD94-75BEA1574E8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59" y="2442"/>
                      <a:ext cx="546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rtl="0" eaLnBrk="1" hangingPunct="1"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he-IL" sz="2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</m:t>
                            </m:r>
                            <m:r>
                              <a:rPr lang="en-GB" altLang="he-IL" sz="22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(</m:t>
                            </m:r>
                            <m:r>
                              <a:rPr lang="en-GB" altLang="he-IL" sz="2200" b="0" i="1" dirty="0" err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𝑦</m:t>
                            </m:r>
                            <m:r>
                              <a:rPr lang="en-GB" altLang="he-IL" sz="2200" b="0" i="1" baseline="-25000" dirty="0" err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  <m:r>
                              <a:rPr lang="en-GB" altLang="he-IL" sz="2200" b="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)</m:t>
                            </m:r>
                          </m:oMath>
                        </m:oMathPara>
                      </a14:m>
                      <a:endParaRPr lang="en-US" altLang="he-IL" sz="2200" b="0" dirty="0">
                        <a:sym typeface="Symbol" panose="05050102010706020507" pitchFamily="18" charset="2"/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Text Box 13">
                      <a:extLst>
                        <a:ext uri="{FF2B5EF4-FFF2-40B4-BE49-F238E27FC236}">
                          <a16:creationId xmlns:a16="http://schemas.microsoft.com/office/drawing/2014/main" id="{E09AE950-A2CA-4E25-AD94-75BEA1574E8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359" y="2442"/>
                      <a:ext cx="546" cy="19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8310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2" name="Line 12">
                <a:extLst>
                  <a:ext uri="{FF2B5EF4-FFF2-40B4-BE49-F238E27FC236}">
                    <a16:creationId xmlns:a16="http://schemas.microsoft.com/office/drawing/2014/main" id="{16BFFEAA-A75B-4182-BEBE-F8659FA66D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8387" y="5036250"/>
                <a:ext cx="2897187" cy="158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3" name="Line 22">
                <a:extLst>
                  <a:ext uri="{FF2B5EF4-FFF2-40B4-BE49-F238E27FC236}">
                    <a16:creationId xmlns:a16="http://schemas.microsoft.com/office/drawing/2014/main" id="{0FE439E5-0CD7-45C2-9722-29E17F8341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9338" y="2985833"/>
                <a:ext cx="2762250" cy="20520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4" name="Text Box 25">
                <a:extLst>
                  <a:ext uri="{FF2B5EF4-FFF2-40B4-BE49-F238E27FC236}">
                    <a16:creationId xmlns:a16="http://schemas.microsoft.com/office/drawing/2014/main" id="{49CE58F1-24BD-4F4D-A539-52F3A41093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1680" y="2661906"/>
                <a:ext cx="9572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GB" altLang="he-IL" b="0" dirty="0"/>
                  <a:t>45</a:t>
                </a:r>
                <a:r>
                  <a:rPr lang="en-GB" altLang="he-IL" b="0" baseline="30000" dirty="0"/>
                  <a:t>0</a:t>
                </a:r>
                <a:endParaRPr lang="en-US" altLang="he-IL" b="0" baseline="30000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66F5607-F890-4A07-8D22-868DA535ABEE}"/>
                  </a:ext>
                </a:extLst>
              </p:cNvPr>
              <p:cNvSpPr/>
              <p:nvPr/>
            </p:nvSpPr>
            <p:spPr>
              <a:xfrm rot="21169620">
                <a:off x="4252186" y="3325018"/>
                <a:ext cx="2906024" cy="1309834"/>
              </a:xfrm>
              <a:custGeom>
                <a:avLst/>
                <a:gdLst>
                  <a:gd name="connsiteX0" fmla="*/ 0 w 3153576"/>
                  <a:gd name="connsiteY0" fmla="*/ 1482366 h 1525972"/>
                  <a:gd name="connsiteX1" fmla="*/ 1216742 w 3153576"/>
                  <a:gd name="connsiteY1" fmla="*/ 1364379 h 1525972"/>
                  <a:gd name="connsiteX2" fmla="*/ 1814052 w 3153576"/>
                  <a:gd name="connsiteY2" fmla="*/ 169759 h 1525972"/>
                  <a:gd name="connsiteX3" fmla="*/ 3038168 w 3153576"/>
                  <a:gd name="connsiteY3" fmla="*/ 14901 h 1525972"/>
                  <a:gd name="connsiteX4" fmla="*/ 3030794 w 3153576"/>
                  <a:gd name="connsiteY4" fmla="*/ 14901 h 152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576" h="1525972">
                    <a:moveTo>
                      <a:pt x="0" y="1482366"/>
                    </a:moveTo>
                    <a:cubicBezTo>
                      <a:pt x="457200" y="1532756"/>
                      <a:pt x="914400" y="1583147"/>
                      <a:pt x="1216742" y="1364379"/>
                    </a:cubicBezTo>
                    <a:cubicBezTo>
                      <a:pt x="1519084" y="1145611"/>
                      <a:pt x="1510481" y="394672"/>
                      <a:pt x="1814052" y="169759"/>
                    </a:cubicBezTo>
                    <a:cubicBezTo>
                      <a:pt x="2117623" y="-55154"/>
                      <a:pt x="3038168" y="14901"/>
                      <a:pt x="3038168" y="14901"/>
                    </a:cubicBezTo>
                    <a:cubicBezTo>
                      <a:pt x="3240958" y="-10909"/>
                      <a:pt x="3135876" y="1996"/>
                      <a:pt x="3030794" y="14901"/>
                    </a:cubicBezTo>
                  </a:path>
                </a:pathLst>
              </a:cu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6" name="Line 24">
                <a:extLst>
                  <a:ext uri="{FF2B5EF4-FFF2-40B4-BE49-F238E27FC236}">
                    <a16:creationId xmlns:a16="http://schemas.microsoft.com/office/drawing/2014/main" id="{DC67A7DE-862A-4BBC-A54B-65B5CE563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04321" y="3211649"/>
                <a:ext cx="2083" cy="1812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8" name="Line 24">
                <a:extLst>
                  <a:ext uri="{FF2B5EF4-FFF2-40B4-BE49-F238E27FC236}">
                    <a16:creationId xmlns:a16="http://schemas.microsoft.com/office/drawing/2014/main" id="{6672F8DE-D436-4E7A-A281-721923972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14557" y="4744101"/>
                <a:ext cx="7331" cy="279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9" name="Line 24">
                <a:extLst>
                  <a:ext uri="{FF2B5EF4-FFF2-40B4-BE49-F238E27FC236}">
                    <a16:creationId xmlns:a16="http://schemas.microsoft.com/office/drawing/2014/main" id="{0BA09F5F-80EC-4C65-A182-46FE1CD81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31230" y="4040850"/>
                <a:ext cx="14749" cy="9795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E484A0F8-C335-493F-A597-A2E25CC92D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60303" y="4879630"/>
                <a:ext cx="79057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753CA151-BF17-4103-A373-534FB2AD43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20713" y="4875544"/>
                <a:ext cx="261938" cy="35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BDD2469F-7607-4E53-84D6-AB1B8D86DB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38545" y="4881049"/>
                <a:ext cx="39007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918D75F4-3431-480D-AB55-BFCE9E4E76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792" y="4877330"/>
                <a:ext cx="1048430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15">
                  <a:extLst>
                    <a:ext uri="{FF2B5EF4-FFF2-40B4-BE49-F238E27FC236}">
                      <a16:creationId xmlns:a16="http://schemas.microsoft.com/office/drawing/2014/main" id="{166B6B49-402F-4AF3-B223-A2BBF0D4F9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79456" y="4838908"/>
                  <a:ext cx="1544638" cy="423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GB" altLang="he-IL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he-IL" sz="22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altLang="he-IL" sz="2200" b="0" i="1" baseline="-25000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altLang="he-IL" sz="2200" b="0" baseline="-25000" dirty="0"/>
                </a:p>
              </p:txBody>
            </p:sp>
          </mc:Choice>
          <mc:Fallback xmlns="">
            <p:sp>
              <p:nvSpPr>
                <p:cNvPr id="31" name="Text Box 15">
                  <a:extLst>
                    <a:ext uri="{FF2B5EF4-FFF2-40B4-BE49-F238E27FC236}">
                      <a16:creationId xmlns:a16="http://schemas.microsoft.com/office/drawing/2014/main" id="{166B6B49-402F-4AF3-B223-A2BBF0D4F9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79456" y="4838908"/>
                  <a:ext cx="1544638" cy="423065"/>
                </a:xfrm>
                <a:prstGeom prst="rect">
                  <a:avLst/>
                </a:prstGeom>
                <a:blipFill>
                  <a:blip r:embed="rId3"/>
                  <a:stretch>
                    <a:fillRect b="-1304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15">
                  <a:extLst>
                    <a:ext uri="{FF2B5EF4-FFF2-40B4-BE49-F238E27FC236}">
                      <a16:creationId xmlns:a16="http://schemas.microsoft.com/office/drawing/2014/main" id="{F0133E74-3E1C-4095-95B9-71B8D104E7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34382" y="4848707"/>
                  <a:ext cx="1544638" cy="423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GB" altLang="he-IL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he-IL" sz="22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altLang="he-IL" sz="2200" b="0" i="1" baseline="-25000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altLang="he-IL" sz="2200" b="0" baseline="-25000" dirty="0"/>
                </a:p>
              </p:txBody>
            </p:sp>
          </mc:Choice>
          <mc:Fallback xmlns="">
            <p:sp>
              <p:nvSpPr>
                <p:cNvPr id="33" name="Text Box 15">
                  <a:extLst>
                    <a:ext uri="{FF2B5EF4-FFF2-40B4-BE49-F238E27FC236}">
                      <a16:creationId xmlns:a16="http://schemas.microsoft.com/office/drawing/2014/main" id="{F0133E74-3E1C-4095-95B9-71B8D104E7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34382" y="4848707"/>
                  <a:ext cx="1544638" cy="423065"/>
                </a:xfrm>
                <a:prstGeom prst="rect">
                  <a:avLst/>
                </a:prstGeom>
                <a:blipFill>
                  <a:blip r:embed="rId4"/>
                  <a:stretch>
                    <a:fillRect b="-1304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9C55717-9DCC-483B-92CB-052AB03BDB9A}"/>
                </a:ext>
              </a:extLst>
            </p:cNvPr>
            <p:cNvSpPr txBox="1"/>
            <p:nvPr/>
          </p:nvSpPr>
          <p:spPr>
            <a:xfrm>
              <a:off x="6607008" y="5273849"/>
              <a:ext cx="2192908" cy="338554"/>
            </a:xfrm>
            <a:prstGeom prst="rect">
              <a:avLst/>
            </a:prstGeom>
            <a:noFill/>
          </p:spPr>
          <p:txBody>
            <a:bodyPr wrap="none" lIns="0" tIns="0" rIns="0" bIns="0" rtlCol="1">
              <a:spAutoFit/>
            </a:bodyPr>
            <a:lstStyle/>
            <a:p>
              <a:r>
                <a:rPr lang="he-IL" sz="2200" dirty="0"/>
                <a:t>תוצר בשנה מסוימת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74761CB-492F-46E6-B5E9-2059B40735B8}"/>
                    </a:ext>
                  </a:extLst>
                </p:cNvPr>
                <p:cNvSpPr txBox="1"/>
                <p:nvPr/>
              </p:nvSpPr>
              <p:spPr>
                <a:xfrm>
                  <a:off x="6366558" y="4881163"/>
                  <a:ext cx="240450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he-IL" sz="2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he-IL" sz="22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74761CB-492F-46E6-B5E9-2059B40735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6558" y="4881163"/>
                  <a:ext cx="240450" cy="338554"/>
                </a:xfrm>
                <a:prstGeom prst="rect">
                  <a:avLst/>
                </a:prstGeom>
                <a:blipFill>
                  <a:blip r:embed="rId7"/>
                  <a:stretch>
                    <a:fillRect l="-22500" t="-12500" r="-72500" b="-2857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BBDF83C-1C4B-4848-B035-5C9897D73411}"/>
              </a:ext>
            </a:extLst>
          </p:cNvPr>
          <p:cNvSpPr txBox="1"/>
          <p:nvPr/>
        </p:nvSpPr>
        <p:spPr>
          <a:xfrm>
            <a:off x="5726044" y="394414"/>
            <a:ext cx="5746406" cy="46782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חזרה למיגור העוני</a:t>
            </a:r>
          </a:p>
          <a:p>
            <a:pPr algn="r" rtl="1"/>
            <a:endParaRPr lang="he-IL" sz="2800" dirty="0"/>
          </a:p>
          <a:p>
            <a:pPr algn="r" rtl="1"/>
            <a:r>
              <a:rPr lang="he-IL" sz="2800" dirty="0"/>
              <a:t>סיוע למדינות עניות? </a:t>
            </a:r>
          </a:p>
          <a:p>
            <a:pPr algn="r" rtl="1"/>
            <a:r>
              <a:rPr lang="he-IL" sz="2600" dirty="0"/>
              <a:t>תקווה ואכזבה על בסיס רעיונות דומים: למדינות עניות אין את המשאבים להשקיע ואין להן גישה לשווקי הון. הן עניות בגלל שהן תקועות בעוני, לא בגלל מוסדות גרועים או שחיתות</a:t>
            </a:r>
          </a:p>
          <a:p>
            <a:pPr algn="r" rtl="1"/>
            <a:endParaRPr lang="he-IL" sz="2800" dirty="0"/>
          </a:p>
          <a:p>
            <a:pPr algn="r" rtl="1"/>
            <a:endParaRPr lang="he-IL" sz="2800" dirty="0"/>
          </a:p>
          <a:p>
            <a:pPr algn="r" rtl="1"/>
            <a:endParaRPr lang="he-IL" sz="2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20F8A02-6CC5-49F6-9286-207B12E64D64}"/>
              </a:ext>
            </a:extLst>
          </p:cNvPr>
          <p:cNvSpPr txBox="1"/>
          <p:nvPr/>
        </p:nvSpPr>
        <p:spPr>
          <a:xfrm>
            <a:off x="1288539" y="1593106"/>
            <a:ext cx="2338782" cy="338554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he-IL" sz="2200" dirty="0"/>
              <a:t>תוצר בשנה שלאחריה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477D78-D674-403F-BD71-7552A3DCFF83}"/>
              </a:ext>
            </a:extLst>
          </p:cNvPr>
          <p:cNvSpPr txBox="1"/>
          <p:nvPr/>
        </p:nvSpPr>
        <p:spPr>
          <a:xfrm>
            <a:off x="5635554" y="3689094"/>
            <a:ext cx="5993545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המודל הוביל לחשיבה של חיסול העוני על ידי </a:t>
            </a:r>
            <a:r>
              <a:rPr lang="en-US" sz="2800" b="1" dirty="0"/>
              <a:t>“big push theory” </a:t>
            </a:r>
            <a:endParaRPr lang="he-IL" sz="2800" dirty="0"/>
          </a:p>
          <a:p>
            <a:pPr algn="r" rtl="1"/>
            <a:endParaRPr lang="he-IL" sz="2800" dirty="0"/>
          </a:p>
          <a:p>
            <a:pPr algn="r" rtl="1"/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52935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C892051-59CF-4F32-BA71-90BCBE6D9BBA}"/>
              </a:ext>
            </a:extLst>
          </p:cNvPr>
          <p:cNvSpPr/>
          <p:nvPr/>
        </p:nvSpPr>
        <p:spPr>
          <a:xfrm>
            <a:off x="986971" y="3200400"/>
            <a:ext cx="9760857" cy="1604571"/>
          </a:xfrm>
          <a:custGeom>
            <a:avLst/>
            <a:gdLst>
              <a:gd name="connsiteX0" fmla="*/ 0 w 9760857"/>
              <a:gd name="connsiteY0" fmla="*/ 0 h 1604571"/>
              <a:gd name="connsiteX1" fmla="*/ 2104572 w 9760857"/>
              <a:gd name="connsiteY1" fmla="*/ 1603829 h 1604571"/>
              <a:gd name="connsiteX2" fmla="*/ 5058229 w 9760857"/>
              <a:gd name="connsiteY2" fmla="*/ 224971 h 1604571"/>
              <a:gd name="connsiteX3" fmla="*/ 7416800 w 9760857"/>
              <a:gd name="connsiteY3" fmla="*/ 1473200 h 1604571"/>
              <a:gd name="connsiteX4" fmla="*/ 9760857 w 9760857"/>
              <a:gd name="connsiteY4" fmla="*/ 58057 h 1604571"/>
              <a:gd name="connsiteX5" fmla="*/ 9760857 w 9760857"/>
              <a:gd name="connsiteY5" fmla="*/ 58057 h 160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60857" h="1604571">
                <a:moveTo>
                  <a:pt x="0" y="0"/>
                </a:moveTo>
                <a:cubicBezTo>
                  <a:pt x="630767" y="783167"/>
                  <a:pt x="1261534" y="1566334"/>
                  <a:pt x="2104572" y="1603829"/>
                </a:cubicBezTo>
                <a:cubicBezTo>
                  <a:pt x="2947610" y="1641324"/>
                  <a:pt x="4172858" y="246742"/>
                  <a:pt x="5058229" y="224971"/>
                </a:cubicBezTo>
                <a:cubicBezTo>
                  <a:pt x="5943600" y="203200"/>
                  <a:pt x="6633029" y="1501019"/>
                  <a:pt x="7416800" y="1473200"/>
                </a:cubicBezTo>
                <a:cubicBezTo>
                  <a:pt x="8200571" y="1445381"/>
                  <a:pt x="9760857" y="58057"/>
                  <a:pt x="9760857" y="58057"/>
                </a:cubicBezTo>
                <a:lnTo>
                  <a:pt x="9760857" y="58057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7">
            <a:extLst>
              <a:ext uri="{FF2B5EF4-FFF2-40B4-BE49-F238E27FC236}">
                <a16:creationId xmlns:a16="http://schemas.microsoft.com/office/drawing/2014/main" id="{8AFAF852-2AF2-4F73-AD97-4EE03BF17D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t="8714" b="19434"/>
          <a:stretch/>
        </p:blipFill>
        <p:spPr>
          <a:xfrm>
            <a:off x="2606812" y="3795336"/>
            <a:ext cx="1050108" cy="8313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483435-53AD-4577-A093-3711242CAF30}"/>
              </a:ext>
            </a:extLst>
          </p:cNvPr>
          <p:cNvSpPr txBox="1"/>
          <p:nvPr/>
        </p:nvSpPr>
        <p:spPr>
          <a:xfrm>
            <a:off x="2060004" y="4861769"/>
            <a:ext cx="190837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מלכודת עוני</a:t>
            </a:r>
          </a:p>
          <a:p>
            <a:pPr algn="r" rtl="1"/>
            <a:endParaRPr lang="he-IL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5D1FC-D298-48CF-B487-43C0033C5EC3}"/>
              </a:ext>
            </a:extLst>
          </p:cNvPr>
          <p:cNvSpPr txBox="1"/>
          <p:nvPr/>
        </p:nvSpPr>
        <p:spPr>
          <a:xfrm>
            <a:off x="7395029" y="4626712"/>
            <a:ext cx="209423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הכנסה גבוהה</a:t>
            </a:r>
          </a:p>
          <a:p>
            <a:pPr algn="r" rtl="1"/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13326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1841E-6 L 0.04166 -0.0111 L 0.09166 -0.0333 L 0.125 -0.0555 L 0.15833 -0.08881 L 0.10833 -0.0444 L 0.075 -0.0222 L 0.04166 -0.0111 L 0.00833 -2.11841E-6 L -0.03334 -0.0222 L -0.05 -0.06661 L -0.06667 -0.09991 L -0.05 -0.0555 L -0.025 -0.0222 L 0.00833 -0.0111 L 0.04166 -0.0222 L 0.075 -0.0333 L 0.1 -0.0444 L 0.11666 -0.0555 L 0.08333 -0.0333 L 0.04166 -0.0111 L 0.00833 -0.0111 L -0.025 -0.0222 L -0.04167 -0.0444 L -0.01667 -0.0111 L 0.01666 -0.0111 L 0.05833 -0.0333 L 0.025 -0.0111 L -0.00834 -0.0111 L -0.025 -0.0333 L -0.00834 -0.0111 L 0.025 -0.0222 L 1.66667E-6 -0.0111 " pathEditMode="relative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en/d/d4/End_of_poverty.jpg">
            <a:extLst>
              <a:ext uri="{FF2B5EF4-FFF2-40B4-BE49-F238E27FC236}">
                <a16:creationId xmlns:a16="http://schemas.microsoft.com/office/drawing/2014/main" id="{2CD0AEE8-DB5D-4763-8645-79435E9A5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7" y="271996"/>
            <a:ext cx="2897024" cy="441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i.tedcdn.com/r/pe.tedcdn.com/images/ted/1300_253x190.jpg?">
            <a:extLst>
              <a:ext uri="{FF2B5EF4-FFF2-40B4-BE49-F238E27FC236}">
                <a16:creationId xmlns:a16="http://schemas.microsoft.com/office/drawing/2014/main" id="{FF1E701A-FD8D-4B5B-90A2-DEF34F511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697" y="662831"/>
            <a:ext cx="2579383" cy="193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9BDB4D51-AD8F-45BA-B216-B3288C234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054" y="2909130"/>
            <a:ext cx="8278026" cy="334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rgbClr val="470F3E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470F3E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470F3E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470F3E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470F3E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470F3E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470F3E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470F3E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470F3E"/>
                </a:solidFill>
                <a:latin typeface="+mn-lt"/>
              </a:defRPr>
            </a:lvl9pPr>
          </a:lstStyle>
          <a:p>
            <a:pPr algn="r" rtl="1"/>
            <a:r>
              <a:rPr lang="he-IL" sz="2800" dirty="0"/>
              <a:t>בונו, סולן </a:t>
            </a:r>
            <a:r>
              <a:rPr lang="en-US" sz="2800" dirty="0"/>
              <a:t>U2</a:t>
            </a:r>
            <a:r>
              <a:rPr lang="he-IL" sz="2800" dirty="0"/>
              <a:t>, מקדם את הסיוע למדינות עניות לחיסול הרעב והעוני ולצמצום מחלות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FF1A79-51ED-4543-8AC6-ABCF35C43328}"/>
              </a:ext>
            </a:extLst>
          </p:cNvPr>
          <p:cNvSpPr txBox="1"/>
          <p:nvPr/>
        </p:nvSpPr>
        <p:spPr>
          <a:xfrm>
            <a:off x="3649054" y="439385"/>
            <a:ext cx="544371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ג'פרי זקס: ניתן למגר את העוני בעולם עד 2025 על ידי סיוע מתוכנן היטב למדינות עניות</a:t>
            </a:r>
          </a:p>
          <a:p>
            <a:pPr algn="r" rtl="1"/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89857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en/d/d4/End_of_poverty.jpg">
            <a:extLst>
              <a:ext uri="{FF2B5EF4-FFF2-40B4-BE49-F238E27FC236}">
                <a16:creationId xmlns:a16="http://schemas.microsoft.com/office/drawing/2014/main" id="{2CD0AEE8-DB5D-4763-8645-79435E9A5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7" y="271996"/>
            <a:ext cx="2897024" cy="441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FF1A79-51ED-4543-8AC6-ABCF35C43328}"/>
              </a:ext>
            </a:extLst>
          </p:cNvPr>
          <p:cNvSpPr txBox="1"/>
          <p:nvPr/>
        </p:nvSpPr>
        <p:spPr>
          <a:xfrm>
            <a:off x="5365428" y="536821"/>
            <a:ext cx="5443718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זקס מציג דוגמאות להצלחה של סיוע לעניים: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המהפכה הירוקה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חיסונים וטיפולים מצמצמי מלריה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תרופות אנטיביוטיות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הידרציה אוראלית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טיפול וחידוש קרקע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תכנון משפחה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ועוד..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2800" dirty="0"/>
          </a:p>
          <a:p>
            <a:pPr algn="r" rtl="1"/>
            <a:endParaRPr lang="he-IL" sz="2800" dirty="0"/>
          </a:p>
          <a:p>
            <a:pPr algn="r" rtl="1"/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796598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en/d/d4/End_of_poverty.jpg">
            <a:extLst>
              <a:ext uri="{FF2B5EF4-FFF2-40B4-BE49-F238E27FC236}">
                <a16:creationId xmlns:a16="http://schemas.microsoft.com/office/drawing/2014/main" id="{2CD0AEE8-DB5D-4763-8645-79435E9A5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7" y="271996"/>
            <a:ext cx="2897024" cy="441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FF1A79-51ED-4543-8AC6-ABCF35C43328}"/>
              </a:ext>
            </a:extLst>
          </p:cNvPr>
          <p:cNvSpPr txBox="1"/>
          <p:nvPr/>
        </p:nvSpPr>
        <p:spPr>
          <a:xfrm>
            <a:off x="5365428" y="536821"/>
            <a:ext cx="5443718" cy="60939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600" dirty="0"/>
              <a:t>זקס טוען שסיוע צריך להיות ממוקד בהוצאות המחיה של משפחות עניות, בעיקר במקרי חירום, במימון גירעונות של ממשלות ובמימון השקעות ציבוריות, ובסיוע לעסקים קטנים</a:t>
            </a:r>
          </a:p>
          <a:p>
            <a:pPr algn="r" rtl="1"/>
            <a:endParaRPr lang="he-IL" sz="2600" dirty="0"/>
          </a:p>
          <a:p>
            <a:pPr algn="r" rtl="1"/>
            <a:r>
              <a:rPr lang="he-IL" sz="2600" dirty="0"/>
              <a:t>לטענתו, סיוע חוץ בהיקף נרחב יכול לסייע במעבר מעוני לצמיחה כלכלית</a:t>
            </a:r>
          </a:p>
          <a:p>
            <a:pPr algn="r" rtl="1"/>
            <a:endParaRPr lang="he-IL" sz="2600" dirty="0"/>
          </a:p>
          <a:p>
            <a:pPr algn="r" rtl="1"/>
            <a:r>
              <a:rPr lang="he-IL" sz="2600" dirty="0"/>
              <a:t>תאוריית "הביג פוש" הובילה להוצאה של טריליוני דולרים בסיוע למדינות עניות אבל התוצאות היו מאוד מאכזבות </a:t>
            </a:r>
          </a:p>
          <a:p>
            <a:pPr algn="r" rtl="1"/>
            <a:endParaRPr lang="he-IL" sz="2600" dirty="0"/>
          </a:p>
          <a:p>
            <a:pPr algn="r" rtl="1"/>
            <a:endParaRPr lang="he-IL" sz="2600" dirty="0"/>
          </a:p>
          <a:p>
            <a:pPr algn="r" rtl="1"/>
            <a:endParaRPr lang="he-IL" sz="2600" dirty="0"/>
          </a:p>
        </p:txBody>
      </p:sp>
    </p:spTree>
    <p:extLst>
      <p:ext uri="{BB962C8B-B14F-4D97-AF65-F5344CB8AC3E}">
        <p14:creationId xmlns:p14="http://schemas.microsoft.com/office/powerpoint/2010/main" val="332610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4ADBF19-1186-45C7-BF8C-36F6A8BB0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887" y="103848"/>
            <a:ext cx="6591322" cy="631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rgbClr val="470F3E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470F3E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470F3E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470F3E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470F3E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470F3E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470F3E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470F3E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470F3E"/>
                </a:solidFill>
                <a:latin typeface="+mn-lt"/>
              </a:defRPr>
            </a:lvl9pPr>
          </a:lstStyle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אין חדש בהמלצות של זקס. הן דומות להמלצות משנות ה-50 וה-60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ההמלצות מתעלמות מבעיות התמריצים והאינפורמציה שקיימות בכל פרויקט מתוכנן בהיקף מאוד גדול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גישה מבטיחה יותר כוללת מחשבה על התמריצים של סוכני הסיוע ויישום הדרגתי של סיוע במקומות שהתוצאות מראות שהסיוע נותן תשואה גבוהה להשקעה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D5830C2-B25B-4DF8-A5C3-474A9713C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9252"/>
            <a:ext cx="2725422" cy="419100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45F2262E-07A9-45BA-B7AF-9AA14F054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73" y="3320041"/>
            <a:ext cx="2038756" cy="3097851"/>
          </a:xfrm>
          <a:prstGeom prst="rect">
            <a:avLst/>
          </a:prstGeom>
        </p:spPr>
      </p:pic>
      <p:pic>
        <p:nvPicPr>
          <p:cNvPr id="5" name="תמונה 5">
            <a:extLst>
              <a:ext uri="{FF2B5EF4-FFF2-40B4-BE49-F238E27FC236}">
                <a16:creationId xmlns:a16="http://schemas.microsoft.com/office/drawing/2014/main" id="{07C66CAE-B955-4FC5-ADFB-802DE237E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850" y="249252"/>
            <a:ext cx="2007550" cy="29852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330F06-0846-4124-AB61-07B45C88455D}"/>
              </a:ext>
            </a:extLst>
          </p:cNvPr>
          <p:cNvSpPr txBox="1"/>
          <p:nvPr/>
        </p:nvSpPr>
        <p:spPr>
          <a:xfrm>
            <a:off x="203371" y="5181600"/>
            <a:ext cx="272542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William Easterly</a:t>
            </a:r>
          </a:p>
          <a:p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37173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00C139-1FC8-4F0D-85A9-A3584FEC29AF}"/>
              </a:ext>
            </a:extLst>
          </p:cNvPr>
          <p:cNvSpPr/>
          <p:nvPr/>
        </p:nvSpPr>
        <p:spPr>
          <a:xfrm>
            <a:off x="2015758" y="686998"/>
            <a:ext cx="928927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600" dirty="0">
                <a:solidFill>
                  <a:srgbClr val="333333"/>
                </a:solidFill>
              </a:rPr>
              <a:t>המחקר האמפירי של </a:t>
            </a:r>
            <a:r>
              <a:rPr lang="he-IL" sz="2600" dirty="0" err="1">
                <a:solidFill>
                  <a:srgbClr val="333333"/>
                </a:solidFill>
              </a:rPr>
              <a:t>איסטרלי</a:t>
            </a:r>
            <a:r>
              <a:rPr lang="he-IL" sz="2600" dirty="0">
                <a:solidFill>
                  <a:srgbClr val="333333"/>
                </a:solidFill>
              </a:rPr>
              <a:t> מראה:</a:t>
            </a:r>
          </a:p>
          <a:p>
            <a:pPr algn="r" rtl="1"/>
            <a:endParaRPr lang="he-IL" sz="2600" dirty="0">
              <a:solidFill>
                <a:srgbClr val="333333"/>
              </a:solidFill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2600" dirty="0">
                <a:solidFill>
                  <a:srgbClr val="333333"/>
                </a:solidFill>
              </a:rPr>
              <a:t>אין מלכודות עוני (צמיחה אפס בתוצר לנפש) - בשנים 1950-2001 הצמיחה </a:t>
            </a:r>
            <a:r>
              <a:rPr lang="he-IL" sz="2600" dirty="0" err="1">
                <a:solidFill>
                  <a:srgbClr val="333333"/>
                </a:solidFill>
              </a:rPr>
              <a:t>בחמישון</a:t>
            </a:r>
            <a:r>
              <a:rPr lang="he-IL" sz="2600" dirty="0">
                <a:solidFill>
                  <a:srgbClr val="333333"/>
                </a:solidFill>
              </a:rPr>
              <a:t> התחתון של המדינות אינה שונה מהצמיחה </a:t>
            </a:r>
            <a:r>
              <a:rPr lang="he-IL" sz="2600" dirty="0" err="1">
                <a:solidFill>
                  <a:srgbClr val="333333"/>
                </a:solidFill>
              </a:rPr>
              <a:t>בחמישונים</a:t>
            </a:r>
            <a:r>
              <a:rPr lang="he-IL" sz="2600" dirty="0">
                <a:solidFill>
                  <a:srgbClr val="333333"/>
                </a:solidFill>
              </a:rPr>
              <a:t> אחרים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he-IL" sz="2600" dirty="0">
              <a:solidFill>
                <a:srgbClr val="333333"/>
              </a:solidFill>
            </a:endParaRPr>
          </a:p>
          <a:p>
            <a:pPr algn="r" rtl="1"/>
            <a:r>
              <a:rPr lang="he-IL" sz="2600" dirty="0">
                <a:solidFill>
                  <a:srgbClr val="333333"/>
                </a:solidFill>
                <a:sym typeface="Wingdings" panose="05000000000000000000" pitchFamily="2" charset="2"/>
              </a:rPr>
              <a:t> </a:t>
            </a:r>
            <a:r>
              <a:rPr lang="he-IL" sz="2600" dirty="0">
                <a:solidFill>
                  <a:srgbClr val="333333"/>
                </a:solidFill>
              </a:rPr>
              <a:t>הטענה שמדינות עניות "מנוהלות היטב" תקועות בעוני, אינה נכונה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he-IL" sz="2600" dirty="0">
              <a:solidFill>
                <a:srgbClr val="333333"/>
              </a:solidFill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2600" dirty="0">
                <a:solidFill>
                  <a:srgbClr val="333333"/>
                </a:solidFill>
              </a:rPr>
              <a:t>זינוקים (</a:t>
            </a:r>
            <a:r>
              <a:rPr lang="en-US" sz="2600" dirty="0">
                <a:solidFill>
                  <a:srgbClr val="333333"/>
                </a:solidFill>
              </a:rPr>
              <a:t>take offs</a:t>
            </a:r>
            <a:r>
              <a:rPr lang="he-IL" sz="2600" dirty="0">
                <a:solidFill>
                  <a:srgbClr val="333333"/>
                </a:solidFill>
              </a:rPr>
              <a:t>) נדירים בנתונים. מוגבלים לסיפורי ההצלחה האסייתיים, ובהם אין קשר בין הזינוק לבין מדיניות סיוע והשקעה על פי הסיפור של ה"ביג פוש"</a:t>
            </a:r>
            <a:endParaRPr lang="he-IL" sz="2600" dirty="0"/>
          </a:p>
        </p:txBody>
      </p:sp>
    </p:spTree>
    <p:extLst>
      <p:ext uri="{BB962C8B-B14F-4D97-AF65-F5344CB8AC3E}">
        <p14:creationId xmlns:p14="http://schemas.microsoft.com/office/powerpoint/2010/main" val="67222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54881-87F5-4A1F-B3DC-BA3D0D4E4408}"/>
              </a:ext>
            </a:extLst>
          </p:cNvPr>
          <p:cNvSpPr/>
          <p:nvPr/>
        </p:nvSpPr>
        <p:spPr>
          <a:xfrm>
            <a:off x="1184223" y="1001951"/>
            <a:ext cx="88367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/>
              <a:t>מחקר של </a:t>
            </a:r>
            <a:r>
              <a:rPr lang="en-US" sz="2800" dirty="0"/>
              <a:t>Peter Boone </a:t>
            </a:r>
            <a:r>
              <a:rPr lang="he-IL" sz="2800" dirty="0"/>
              <a:t> מ-1996 מוצא שסיוע חוץ לארצות עניות:</a:t>
            </a:r>
          </a:p>
          <a:p>
            <a:pPr algn="r" rtl="1"/>
            <a:endParaRPr lang="he-IL" sz="2800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לא הגדיל השקעה בצורה מובהקת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2800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לא עזר לעניים על פי מדדי </a:t>
            </a:r>
            <a:r>
              <a:rPr lang="en-US" sz="2800" dirty="0"/>
              <a:t>human development</a:t>
            </a:r>
            <a:endParaRPr lang="he-IL" sz="2800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2800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מגדיל את הממשלה</a:t>
            </a:r>
          </a:p>
        </p:txBody>
      </p:sp>
    </p:spTree>
    <p:extLst>
      <p:ext uri="{BB962C8B-B14F-4D97-AF65-F5344CB8AC3E}">
        <p14:creationId xmlns:p14="http://schemas.microsoft.com/office/powerpoint/2010/main" val="184499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DE088E-854F-488F-BFF7-59905D0446E2}"/>
              </a:ext>
            </a:extLst>
          </p:cNvPr>
          <p:cNvSpPr txBox="1"/>
          <p:nvPr/>
        </p:nvSpPr>
        <p:spPr>
          <a:xfrm>
            <a:off x="1311639" y="816964"/>
            <a:ext cx="8941633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תקווה</a:t>
            </a:r>
          </a:p>
          <a:p>
            <a:pPr algn="r" rtl="1"/>
            <a:endParaRPr lang="he-IL" sz="2800" dirty="0"/>
          </a:p>
          <a:p>
            <a:pPr algn="r" rtl="1"/>
            <a:r>
              <a:rPr lang="he-IL" sz="2800" dirty="0"/>
              <a:t>על בסיס התאוריה שהעניים לא משקיעים בעסקים רווחיים בגלל מגבלות אשראי, הוקמו בעולם אלפי מוסדות מיקרו-אשראי </a:t>
            </a:r>
            <a:r>
              <a:rPr lang="en-US" sz="2800" dirty="0"/>
              <a:t>microfinance/microcredit) </a:t>
            </a:r>
            <a:r>
              <a:rPr lang="he-IL" sz="2800" dirty="0"/>
              <a:t>) ואשראי של מיליארדי דולרים הועמד לרשות העניים בריבית נמוכה, במטרה למגר את העוני</a:t>
            </a:r>
          </a:p>
          <a:p>
            <a:pPr algn="r" rtl="1"/>
            <a:endParaRPr lang="he-IL" sz="2800" dirty="0"/>
          </a:p>
          <a:p>
            <a:pPr algn="r" rtl="1"/>
            <a:r>
              <a:rPr lang="he-IL" sz="2800" dirty="0"/>
              <a:t>שנת 2005 הוכרזה על ידי האומות המאוחדות כשנת המיקרו-אשראי ופרס הנובל לשלום ניתן למוחמד יונס ולבנק </a:t>
            </a:r>
            <a:r>
              <a:rPr lang="he-IL" sz="2800" dirty="0" err="1"/>
              <a:t>גרמין</a:t>
            </a:r>
            <a:r>
              <a:rPr lang="he-IL" sz="2800" dirty="0"/>
              <a:t> על תרומתם למיגור העוני</a:t>
            </a:r>
          </a:p>
        </p:txBody>
      </p:sp>
    </p:spTree>
    <p:extLst>
      <p:ext uri="{BB962C8B-B14F-4D97-AF65-F5344CB8AC3E}">
        <p14:creationId xmlns:p14="http://schemas.microsoft.com/office/powerpoint/2010/main" val="405473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B04E1258-02DF-4C38-9EDE-78028A8C8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000" y="1236387"/>
            <a:ext cx="3657600" cy="2743200"/>
          </a:xfrm>
          <a:prstGeom prst="rect">
            <a:avLst/>
          </a:prstGeom>
        </p:spPr>
      </p:pic>
      <p:pic>
        <p:nvPicPr>
          <p:cNvPr id="3" name="Picture 2" descr="Abhijit Banerjee and Esther Duflo in the field in Hyderabad, India.">
            <a:extLst>
              <a:ext uri="{FF2B5EF4-FFF2-40B4-BE49-F238E27FC236}">
                <a16:creationId xmlns:a16="http://schemas.microsoft.com/office/drawing/2014/main" id="{808F655B-07DE-49F4-AF6B-C09591DD6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03" y="779187"/>
            <a:ext cx="2514600" cy="358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AE2E8D-B028-4157-9BE5-29666616F664}"/>
              </a:ext>
            </a:extLst>
          </p:cNvPr>
          <p:cNvSpPr txBox="1"/>
          <p:nvPr/>
        </p:nvSpPr>
        <p:spPr>
          <a:xfrm>
            <a:off x="6340839" y="902109"/>
            <a:ext cx="5523876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Randomized Control Trials (RCTs)</a:t>
            </a:r>
          </a:p>
          <a:p>
            <a:endParaRPr lang="en-US" sz="2800" dirty="0"/>
          </a:p>
          <a:p>
            <a:pPr algn="r" rtl="1"/>
            <a:r>
              <a:rPr lang="he-IL" sz="2800" dirty="0"/>
              <a:t>הגישה המובילה היום מתמקדת במיקרו סיוע ובניסויים מבוקרים לפני התערבות בהיקף נרחב</a:t>
            </a:r>
          </a:p>
        </p:txBody>
      </p:sp>
      <p:pic>
        <p:nvPicPr>
          <p:cNvPr id="2050" name="Picture 2" descr="Image result for J-pal">
            <a:extLst>
              <a:ext uri="{FF2B5EF4-FFF2-40B4-BE49-F238E27FC236}">
                <a16:creationId xmlns:a16="http://schemas.microsoft.com/office/drawing/2014/main" id="{7494FC78-F67C-410F-B042-E0F557D25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762" y="3459924"/>
            <a:ext cx="33813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nobel economics 2019">
            <a:extLst>
              <a:ext uri="{FF2B5EF4-FFF2-40B4-BE49-F238E27FC236}">
                <a16:creationId xmlns:a16="http://schemas.microsoft.com/office/drawing/2014/main" id="{3A49C34C-76E0-4D96-8931-DC237CBA3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19" y="3380508"/>
            <a:ext cx="5393583" cy="320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567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J-pal">
            <a:extLst>
              <a:ext uri="{FF2B5EF4-FFF2-40B4-BE49-F238E27FC236}">
                <a16:creationId xmlns:a16="http://schemas.microsoft.com/office/drawing/2014/main" id="{7494FC78-F67C-410F-B042-E0F557D25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49" y="490939"/>
            <a:ext cx="33813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A43A64-6C4D-4ADE-AB07-C974EBCCFD64}"/>
              </a:ext>
            </a:extLst>
          </p:cNvPr>
          <p:cNvSpPr txBox="1"/>
          <p:nvPr/>
        </p:nvSpPr>
        <p:spPr>
          <a:xfrm>
            <a:off x="292308" y="902109"/>
            <a:ext cx="11572407" cy="65556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ניסוי מבוקר שהוביל למדיניות:</a:t>
            </a:r>
          </a:p>
          <a:p>
            <a:pPr algn="r" rtl="1"/>
            <a:endParaRPr lang="he-IL" sz="2800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מיליוני ילדים במדינות עניות רבות מקבלים כדורים נגד תולעי מעיים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מיליוני משפחות באינדונזיה קיבלו תעודת זהות שמאפשרת להם השתתפות בתכניות סוציאליות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תכניות לימוד מותאמות שהשפיעו על מיליוני ילדים בהודו ובאפריקה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ביטול תשלום על רפואה מונעת (למשל כילות) הגדיל משמעותית את השימוש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תכנית לצמצום שחיתות בחלוקת משאבים לסיוע לנזקקים בהודו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ביטול תכניות כושלות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2800" dirty="0"/>
          </a:p>
          <a:p>
            <a:pPr algn="r" rtl="1"/>
            <a:endParaRPr lang="he-IL" sz="2800" dirty="0"/>
          </a:p>
          <a:p>
            <a:pPr algn="r" rtl="1"/>
            <a:endParaRPr lang="he-IL" sz="2800" dirty="0"/>
          </a:p>
          <a:p>
            <a:pPr algn="r" rtl="1"/>
            <a:endParaRPr lang="he-IL" sz="2800" dirty="0"/>
          </a:p>
          <a:p>
            <a:pPr algn="r" rtl="1"/>
            <a:endParaRPr lang="he-IL" sz="2800" dirty="0"/>
          </a:p>
          <a:p>
            <a:pPr algn="r" rtl="1"/>
            <a:endParaRPr lang="he-IL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20C579-3E01-408F-A766-7191D9BB9B59}"/>
              </a:ext>
            </a:extLst>
          </p:cNvPr>
          <p:cNvSpPr/>
          <p:nvPr/>
        </p:nvSpPr>
        <p:spPr>
          <a:xfrm>
            <a:off x="838200" y="4931743"/>
            <a:ext cx="10327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“Over 400 million people have been reached by programs that were scaled up after being evaluated by J-PAL affiliated researchers. Many more have benefitted from the several broader ways evidence can inform policy, outlined below…”</a:t>
            </a:r>
          </a:p>
        </p:txBody>
      </p:sp>
    </p:spTree>
    <p:extLst>
      <p:ext uri="{BB962C8B-B14F-4D97-AF65-F5344CB8AC3E}">
        <p14:creationId xmlns:p14="http://schemas.microsoft.com/office/powerpoint/2010/main" val="2569349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Image result for Angus S. Deaton">
            <a:extLst>
              <a:ext uri="{FF2B5EF4-FFF2-40B4-BE49-F238E27FC236}">
                <a16:creationId xmlns:a16="http://schemas.microsoft.com/office/drawing/2014/main" id="{D644D906-B0D8-498C-B762-8BDD583C2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21140"/>
            <a:ext cx="4876800" cy="27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C4B2FE-9F9C-421A-ACF2-303F768377C5}"/>
              </a:ext>
            </a:extLst>
          </p:cNvPr>
          <p:cNvSpPr/>
          <p:nvPr/>
        </p:nvSpPr>
        <p:spPr>
          <a:xfrm>
            <a:off x="414126" y="3679304"/>
            <a:ext cx="82050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000000"/>
                </a:solidFill>
              </a:rPr>
              <a:t>RCTs can play a role in building scientific knowledge and useful predictions but they can only do so as part of a cumulative program, combining with other methods, including conceptual and theoretical development, to discover not “what works,” but why things work (Deaton and Nancy Cartwright, 2016)</a:t>
            </a:r>
            <a:endParaRPr lang="he-IL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334ABC-F1F3-45B8-9DEF-A474EDC81101}"/>
              </a:ext>
            </a:extLst>
          </p:cNvPr>
          <p:cNvSpPr txBox="1"/>
          <p:nvPr/>
        </p:nvSpPr>
        <p:spPr>
          <a:xfrm>
            <a:off x="7239002" y="629587"/>
            <a:ext cx="375628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לחתן פרס נובל בכלכלה אנגוס </a:t>
            </a:r>
            <a:r>
              <a:rPr lang="he-IL" sz="2800" dirty="0" err="1"/>
              <a:t>דיטון</a:t>
            </a:r>
            <a:r>
              <a:rPr lang="he-IL" sz="2800" dirty="0"/>
              <a:t> יש ביקורת...</a:t>
            </a:r>
          </a:p>
        </p:txBody>
      </p:sp>
    </p:spTree>
    <p:extLst>
      <p:ext uri="{BB962C8B-B14F-4D97-AF65-F5344CB8AC3E}">
        <p14:creationId xmlns:p14="http://schemas.microsoft.com/office/powerpoint/2010/main" val="3186091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CD136C-8059-47B0-B73C-88C2E8A09BE1}"/>
              </a:ext>
            </a:extLst>
          </p:cNvPr>
          <p:cNvSpPr/>
          <p:nvPr/>
        </p:nvSpPr>
        <p:spPr>
          <a:xfrm>
            <a:off x="760669" y="797510"/>
            <a:ext cx="98616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en-US" sz="2800" dirty="0">
              <a:solidFill>
                <a:srgbClr val="000000"/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800" dirty="0"/>
              <a:t>חוסר הטיה אינו מונע בעיות שנובעות ממספר מצומצם של תצפיות קיצוניות</a:t>
            </a:r>
            <a:endParaRPr lang="en-US" sz="2800" dirty="0"/>
          </a:p>
          <a:p>
            <a:pPr algn="r" rtl="1"/>
            <a:endParaRPr lang="en-US" sz="2800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800" dirty="0"/>
              <a:t>יש ספקות לגבי הרלוונטיות של מחקר במקום מסוים לגבי מקומות אחרים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800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800" dirty="0"/>
              <a:t>כדאי להבין מנגנונים: למה משהו עובד ולא רק "מה עובד"</a:t>
            </a:r>
            <a:endParaRPr lang="en-US" sz="2800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algn="r" rt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081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11212B-CDC7-4EC4-9336-F780CD3AEF95}"/>
              </a:ext>
            </a:extLst>
          </p:cNvPr>
          <p:cNvSpPr txBox="1"/>
          <p:nvPr/>
        </p:nvSpPr>
        <p:spPr>
          <a:xfrm>
            <a:off x="967740" y="975360"/>
            <a:ext cx="9067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600" dirty="0"/>
              <a:t>ביקורות נוספות </a:t>
            </a:r>
            <a:endParaRPr lang="en-US" sz="2600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600" dirty="0"/>
              <a:t>שיווי משקל כללי: השפעות עקיפות של הטיפול לא ניתנות לזיהוי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600" dirty="0"/>
              <a:t>מיקוד בהתערבות מיקרו שיוצרת השפעה מדידה בטווח הזמן הקצר, תוך הזנחת הטיפול בבעיות המקרו כלכליות והזנחת דחיפת ממשלות לטיפול בדברים החשובים </a:t>
            </a:r>
            <a:endParaRPr lang="en-US" sz="2600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9691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305E16-126F-4D91-9206-F66026C58FEA}"/>
              </a:ext>
            </a:extLst>
          </p:cNvPr>
          <p:cNvSpPr txBox="1"/>
          <p:nvPr/>
        </p:nvSpPr>
        <p:spPr>
          <a:xfrm>
            <a:off x="1143000" y="1066800"/>
            <a:ext cx="91516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dirty="0"/>
              <a:t>גישת ה-</a:t>
            </a:r>
            <a:r>
              <a:rPr lang="en-US" sz="2800" dirty="0"/>
              <a:t>RCT</a:t>
            </a:r>
            <a:r>
              <a:rPr lang="he-IL" sz="2800" dirty="0"/>
              <a:t> מסיטה את תשומת הלב מדחיפה למדיניות ממשלתית שיכולה לשפר הגנה על זכויות קניין, הכנסה ממסים והשקעה בתשתיות, בריאות וחינוך, שיפור הרגולציה והביורוקרטיה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dirty="0"/>
              <a:t>יש אירוניה מסוימת בכך שחוקרי ה-</a:t>
            </a:r>
            <a:r>
              <a:rPr lang="en-US" sz="2800" dirty="0"/>
              <a:t>RCT</a:t>
            </a:r>
            <a:r>
              <a:rPr lang="he-IL" sz="2800" dirty="0"/>
              <a:t> אובססיביים על "זיהוי" מדויק של השפעת הטיפול (ההבדל בין מתאם לסיבתיות), אבל כשזה מגיע למסקנות על מדיניות הם הרבה פחות קפדנים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375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A3EE16F-D936-4C85-80B2-1A1FFCC7C063}"/>
              </a:ext>
            </a:extLst>
          </p:cNvPr>
          <p:cNvGrpSpPr/>
          <p:nvPr/>
        </p:nvGrpSpPr>
        <p:grpSpPr>
          <a:xfrm>
            <a:off x="4618245" y="1534602"/>
            <a:ext cx="4599070" cy="3352507"/>
            <a:chOff x="4252186" y="2661906"/>
            <a:chExt cx="3409775" cy="2375932"/>
          </a:xfrm>
        </p:grpSpPr>
        <p:grpSp>
          <p:nvGrpSpPr>
            <p:cNvPr id="17" name="Group 63">
              <a:extLst>
                <a:ext uri="{FF2B5EF4-FFF2-40B4-BE49-F238E27FC236}">
                  <a16:creationId xmlns:a16="http://schemas.microsoft.com/office/drawing/2014/main" id="{C9DB4C8D-2F27-4CBE-A6B0-228F5C4D72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4086" y="2988373"/>
              <a:ext cx="3317875" cy="2046288"/>
              <a:chOff x="1645" y="2341"/>
              <a:chExt cx="2090" cy="1289"/>
            </a:xfrm>
          </p:grpSpPr>
          <p:sp>
            <p:nvSpPr>
              <p:cNvPr id="18" name="Line 4">
                <a:extLst>
                  <a:ext uri="{FF2B5EF4-FFF2-40B4-BE49-F238E27FC236}">
                    <a16:creationId xmlns:a16="http://schemas.microsoft.com/office/drawing/2014/main" id="{F0E32AA6-F12C-472A-80E3-89E87393DC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5" y="2354"/>
                <a:ext cx="0" cy="12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 Box 13">
                    <a:extLst>
                      <a:ext uri="{FF2B5EF4-FFF2-40B4-BE49-F238E27FC236}">
                        <a16:creationId xmlns:a16="http://schemas.microsoft.com/office/drawing/2014/main" id="{E09AE950-A2CA-4E25-AD94-75BEA1574E8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89" y="2341"/>
                    <a:ext cx="546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rtl="1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rtl="0" eaLnBrk="1" hangingPunct="1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he-IL" sz="22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</m:t>
                          </m:r>
                        </m:oMath>
                      </m:oMathPara>
                    </a14:m>
                    <a:endParaRPr lang="en-US" altLang="he-IL" sz="2200" b="0" dirty="0">
                      <a:sym typeface="Symbol" panose="05050102010706020507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21" name="Text Box 13">
                    <a:extLst>
                      <a:ext uri="{FF2B5EF4-FFF2-40B4-BE49-F238E27FC236}">
                        <a16:creationId xmlns:a16="http://schemas.microsoft.com/office/drawing/2014/main" id="{E09AE950-A2CA-4E25-AD94-75BEA1574E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189" y="2341"/>
                    <a:ext cx="546" cy="19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8310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2" name="Line 12">
              <a:extLst>
                <a:ext uri="{FF2B5EF4-FFF2-40B4-BE49-F238E27FC236}">
                  <a16:creationId xmlns:a16="http://schemas.microsoft.com/office/drawing/2014/main" id="{16BFFEAA-A75B-4182-BEBE-F8659FA66D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8387" y="5036250"/>
              <a:ext cx="2897187" cy="15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0FE439E5-0CD7-45C2-9722-29E17F8341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9338" y="2985833"/>
              <a:ext cx="2762250" cy="20520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 Box 25">
              <a:extLst>
                <a:ext uri="{FF2B5EF4-FFF2-40B4-BE49-F238E27FC236}">
                  <a16:creationId xmlns:a16="http://schemas.microsoft.com/office/drawing/2014/main" id="{49CE58F1-24BD-4F4D-A539-52F3A4109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1680" y="2661906"/>
              <a:ext cx="9572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GB" altLang="he-IL" b="0" dirty="0"/>
                <a:t>45</a:t>
              </a:r>
              <a:r>
                <a:rPr lang="en-GB" altLang="he-IL" b="0" baseline="30000" dirty="0"/>
                <a:t>0</a:t>
              </a:r>
              <a:endParaRPr lang="en-US" altLang="he-IL" b="0" baseline="3000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66F5607-F890-4A07-8D22-868DA535ABEE}"/>
                </a:ext>
              </a:extLst>
            </p:cNvPr>
            <p:cNvSpPr/>
            <p:nvPr/>
          </p:nvSpPr>
          <p:spPr>
            <a:xfrm rot="21169620">
              <a:off x="4252186" y="3325018"/>
              <a:ext cx="2906024" cy="1309834"/>
            </a:xfrm>
            <a:custGeom>
              <a:avLst/>
              <a:gdLst>
                <a:gd name="connsiteX0" fmla="*/ 0 w 3153576"/>
                <a:gd name="connsiteY0" fmla="*/ 1482366 h 1525972"/>
                <a:gd name="connsiteX1" fmla="*/ 1216742 w 3153576"/>
                <a:gd name="connsiteY1" fmla="*/ 1364379 h 1525972"/>
                <a:gd name="connsiteX2" fmla="*/ 1814052 w 3153576"/>
                <a:gd name="connsiteY2" fmla="*/ 169759 h 1525972"/>
                <a:gd name="connsiteX3" fmla="*/ 3038168 w 3153576"/>
                <a:gd name="connsiteY3" fmla="*/ 14901 h 1525972"/>
                <a:gd name="connsiteX4" fmla="*/ 3030794 w 3153576"/>
                <a:gd name="connsiteY4" fmla="*/ 14901 h 152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3576" h="1525972">
                  <a:moveTo>
                    <a:pt x="0" y="1482366"/>
                  </a:moveTo>
                  <a:cubicBezTo>
                    <a:pt x="457200" y="1532756"/>
                    <a:pt x="914400" y="1583147"/>
                    <a:pt x="1216742" y="1364379"/>
                  </a:cubicBezTo>
                  <a:cubicBezTo>
                    <a:pt x="1519084" y="1145611"/>
                    <a:pt x="1510481" y="394672"/>
                    <a:pt x="1814052" y="169759"/>
                  </a:cubicBezTo>
                  <a:cubicBezTo>
                    <a:pt x="2117623" y="-55154"/>
                    <a:pt x="3038168" y="14901"/>
                    <a:pt x="3038168" y="14901"/>
                  </a:cubicBezTo>
                  <a:cubicBezTo>
                    <a:pt x="3240958" y="-10909"/>
                    <a:pt x="3135876" y="1996"/>
                    <a:pt x="3030794" y="14901"/>
                  </a:cubicBezTo>
                </a:path>
              </a:pathLst>
            </a:cu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DC67A7DE-862A-4BBC-A54B-65B5CE563A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04321" y="3211649"/>
              <a:ext cx="2083" cy="1812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id="{6672F8DE-D436-4E7A-A281-7219239724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4557" y="4744101"/>
              <a:ext cx="7331" cy="279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0BA09F5F-80EC-4C65-A182-46FE1CD81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31230" y="4040850"/>
              <a:ext cx="14749" cy="9795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484A0F8-C335-493F-A597-A2E25CC92D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60303" y="4879630"/>
              <a:ext cx="7905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53CA151-BF17-4103-A373-534FB2AD43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0713" y="4875544"/>
              <a:ext cx="261938" cy="35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DD2469F-7607-4E53-84D6-AB1B8D86DB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38545" y="4881049"/>
              <a:ext cx="3900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18D75F4-3431-480D-AB55-BFCE9E4E7664}"/>
                </a:ext>
              </a:extLst>
            </p:cNvPr>
            <p:cNvCxnSpPr>
              <a:cxnSpLocks/>
            </p:cNvCxnSpPr>
            <p:nvPr/>
          </p:nvCxnSpPr>
          <p:spPr>
            <a:xfrm>
              <a:off x="5709792" y="4877330"/>
              <a:ext cx="104843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5">
                <a:extLst>
                  <a:ext uri="{FF2B5EF4-FFF2-40B4-BE49-F238E27FC236}">
                    <a16:creationId xmlns:a16="http://schemas.microsoft.com/office/drawing/2014/main" id="{166B6B49-402F-4AF3-B223-A2BBF0D4F9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9456" y="4838908"/>
                <a:ext cx="1544638" cy="423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altLang="he-IL" sz="2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he-IL" sz="22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altLang="he-IL" sz="2200" b="0" i="1" baseline="-25000" dirty="0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altLang="he-IL" sz="2200" b="0" baseline="-25000" dirty="0"/>
              </a:p>
            </p:txBody>
          </p:sp>
        </mc:Choice>
        <mc:Fallback xmlns="">
          <p:sp>
            <p:nvSpPr>
              <p:cNvPr id="31" name="Text Box 15">
                <a:extLst>
                  <a:ext uri="{FF2B5EF4-FFF2-40B4-BE49-F238E27FC236}">
                    <a16:creationId xmlns:a16="http://schemas.microsoft.com/office/drawing/2014/main" id="{166B6B49-402F-4AF3-B223-A2BBF0D4F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79456" y="4838908"/>
                <a:ext cx="1544638" cy="423065"/>
              </a:xfrm>
              <a:prstGeom prst="rect">
                <a:avLst/>
              </a:prstGeom>
              <a:blipFill>
                <a:blip r:embed="rId9"/>
                <a:stretch>
                  <a:fillRect b="-1304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5">
                <a:extLst>
                  <a:ext uri="{FF2B5EF4-FFF2-40B4-BE49-F238E27FC236}">
                    <a16:creationId xmlns:a16="http://schemas.microsoft.com/office/drawing/2014/main" id="{F0133E74-3E1C-4095-95B9-71B8D104E7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34382" y="4848707"/>
                <a:ext cx="1544638" cy="423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altLang="he-IL" sz="2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he-IL" sz="22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altLang="he-IL" sz="2200" b="0" i="1" baseline="-25000" dirty="0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altLang="he-IL" sz="2200" b="0" baseline="-25000" dirty="0"/>
              </a:p>
            </p:txBody>
          </p:sp>
        </mc:Choice>
        <mc:Fallback xmlns="">
          <p:sp>
            <p:nvSpPr>
              <p:cNvPr id="33" name="Text Box 15">
                <a:extLst>
                  <a:ext uri="{FF2B5EF4-FFF2-40B4-BE49-F238E27FC236}">
                    <a16:creationId xmlns:a16="http://schemas.microsoft.com/office/drawing/2014/main" id="{F0133E74-3E1C-4095-95B9-71B8D104E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4382" y="4848707"/>
                <a:ext cx="1544638" cy="423065"/>
              </a:xfrm>
              <a:prstGeom prst="rect">
                <a:avLst/>
              </a:prstGeom>
              <a:blipFill>
                <a:blip r:embed="rId10"/>
                <a:stretch>
                  <a:fillRect b="-1142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9C55717-9DCC-483B-92CB-052AB03BDB9A}"/>
                  </a:ext>
                </a:extLst>
              </p:cNvPr>
              <p:cNvSpPr txBox="1"/>
              <p:nvPr/>
            </p:nvSpPr>
            <p:spPr>
              <a:xfrm>
                <a:off x="8661038" y="4904460"/>
                <a:ext cx="33573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he-IL" sz="2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9C55717-9DCC-483B-92CB-052AB03BD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038" y="4904460"/>
                <a:ext cx="335733" cy="338554"/>
              </a:xfrm>
              <a:prstGeom prst="rect">
                <a:avLst/>
              </a:prstGeom>
              <a:blipFill>
                <a:blip r:embed="rId11"/>
                <a:stretch>
                  <a:fillRect l="-18182" r="-5455" b="-290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FBAD02E-788B-4CF9-AE9F-E7BB819D9EE4}"/>
                  </a:ext>
                </a:extLst>
              </p:cNvPr>
              <p:cNvSpPr txBox="1"/>
              <p:nvPr/>
            </p:nvSpPr>
            <p:spPr>
              <a:xfrm>
                <a:off x="4046003" y="1886463"/>
                <a:ext cx="60343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FBAD02E-788B-4CF9-AE9F-E7BB819D9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003" y="1886463"/>
                <a:ext cx="603435" cy="338554"/>
              </a:xfrm>
              <a:prstGeom prst="rect">
                <a:avLst/>
              </a:prstGeom>
              <a:blipFill>
                <a:blip r:embed="rId12"/>
                <a:stretch>
                  <a:fillRect l="-10101" r="-3030" b="-2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74761CB-492F-46E6-B5E9-2059B40735B8}"/>
                  </a:ext>
                </a:extLst>
              </p:cNvPr>
              <p:cNvSpPr txBox="1"/>
              <p:nvPr/>
            </p:nvSpPr>
            <p:spPr>
              <a:xfrm>
                <a:off x="6366558" y="4881163"/>
                <a:ext cx="24045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e-IL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he-IL" sz="2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74761CB-492F-46E6-B5E9-2059B4073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558" y="4881163"/>
                <a:ext cx="240450" cy="338554"/>
              </a:xfrm>
              <a:prstGeom prst="rect">
                <a:avLst/>
              </a:prstGeom>
              <a:blipFill>
                <a:blip r:embed="rId13"/>
                <a:stretch>
                  <a:fillRect l="-22500" t="-14545" r="-72500" b="-290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27A0826F-A68D-44C7-A3BF-39B490EEF292}"/>
              </a:ext>
            </a:extLst>
          </p:cNvPr>
          <p:cNvSpPr txBox="1"/>
          <p:nvPr/>
        </p:nvSpPr>
        <p:spPr>
          <a:xfrm>
            <a:off x="1186617" y="394414"/>
            <a:ext cx="1028583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אי שוויון וצמיחה כלכלית</a:t>
            </a:r>
          </a:p>
          <a:p>
            <a:pPr algn="r" rtl="1"/>
            <a:r>
              <a:rPr lang="he-IL" sz="2800" dirty="0"/>
              <a:t>הגישה של </a:t>
            </a:r>
            <a:r>
              <a:rPr lang="he-IL" sz="2800" dirty="0" err="1"/>
              <a:t>גלאור-זעירא</a:t>
            </a:r>
            <a:r>
              <a:rPr lang="he-IL" sz="2800" dirty="0"/>
              <a:t> - "גישת אי השכלול בשוק ההון"</a:t>
            </a:r>
          </a:p>
          <a:p>
            <a:pPr algn="r" rtl="1"/>
            <a:endParaRPr lang="he-IL" sz="2800" dirty="0"/>
          </a:p>
          <a:p>
            <a:pPr algn="r" rtl="1"/>
            <a:endParaRPr lang="he-IL" sz="2800" dirty="0"/>
          </a:p>
          <a:p>
            <a:pPr algn="r" rtl="1"/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83039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7" grpId="0"/>
      <p:bldP spid="38" grpId="0"/>
      <p:bldP spid="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12">
            <a:extLst>
              <a:ext uri="{FF2B5EF4-FFF2-40B4-BE49-F238E27FC236}">
                <a16:creationId xmlns:a16="http://schemas.microsoft.com/office/drawing/2014/main" id="{16BFFEAA-A75B-4182-BEBE-F8659FA66D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8000" y="4839333"/>
            <a:ext cx="3907697" cy="1791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484A0F8-C335-493F-A597-A2E25CC92D85}"/>
              </a:ext>
            </a:extLst>
          </p:cNvPr>
          <p:cNvCxnSpPr>
            <a:cxnSpLocks/>
          </p:cNvCxnSpPr>
          <p:nvPr/>
        </p:nvCxnSpPr>
        <p:spPr>
          <a:xfrm flipH="1">
            <a:off x="5303590" y="4660107"/>
            <a:ext cx="1100846" cy="25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53CA151-BF17-4103-A373-534FB2AD4355}"/>
              </a:ext>
            </a:extLst>
          </p:cNvPr>
          <p:cNvCxnSpPr>
            <a:cxnSpLocks/>
          </p:cNvCxnSpPr>
          <p:nvPr/>
        </p:nvCxnSpPr>
        <p:spPr>
          <a:xfrm flipV="1">
            <a:off x="4811926" y="4660759"/>
            <a:ext cx="353299" cy="40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DD2469F-7607-4E53-84D6-AB1B8D86DB5F}"/>
              </a:ext>
            </a:extLst>
          </p:cNvPr>
          <p:cNvCxnSpPr>
            <a:cxnSpLocks/>
          </p:cNvCxnSpPr>
          <p:nvPr/>
        </p:nvCxnSpPr>
        <p:spPr>
          <a:xfrm flipH="1">
            <a:off x="8106700" y="4664301"/>
            <a:ext cx="5261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8D75F4-3431-480D-AB55-BFCE9E4E7664}"/>
              </a:ext>
            </a:extLst>
          </p:cNvPr>
          <p:cNvCxnSpPr>
            <a:cxnSpLocks/>
          </p:cNvCxnSpPr>
          <p:nvPr/>
        </p:nvCxnSpPr>
        <p:spPr>
          <a:xfrm>
            <a:off x="6566967" y="4660107"/>
            <a:ext cx="141411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5">
                <a:extLst>
                  <a:ext uri="{FF2B5EF4-FFF2-40B4-BE49-F238E27FC236}">
                    <a16:creationId xmlns:a16="http://schemas.microsoft.com/office/drawing/2014/main" id="{166B6B49-402F-4AF3-B223-A2BBF0D4F9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9456" y="4838908"/>
                <a:ext cx="1544638" cy="423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altLang="he-IL" sz="2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he-IL" sz="22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altLang="he-IL" sz="2200" b="0" i="1" baseline="-25000" dirty="0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altLang="he-IL" sz="2200" b="0" baseline="-25000" dirty="0"/>
              </a:p>
            </p:txBody>
          </p:sp>
        </mc:Choice>
        <mc:Fallback xmlns="">
          <p:sp>
            <p:nvSpPr>
              <p:cNvPr id="31" name="Text Box 15">
                <a:extLst>
                  <a:ext uri="{FF2B5EF4-FFF2-40B4-BE49-F238E27FC236}">
                    <a16:creationId xmlns:a16="http://schemas.microsoft.com/office/drawing/2014/main" id="{166B6B49-402F-4AF3-B223-A2BBF0D4F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79456" y="4838908"/>
                <a:ext cx="1544638" cy="423065"/>
              </a:xfrm>
              <a:prstGeom prst="rect">
                <a:avLst/>
              </a:prstGeom>
              <a:blipFill>
                <a:blip r:embed="rId2"/>
                <a:stretch>
                  <a:fillRect b="-130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5">
                <a:extLst>
                  <a:ext uri="{FF2B5EF4-FFF2-40B4-BE49-F238E27FC236}">
                    <a16:creationId xmlns:a16="http://schemas.microsoft.com/office/drawing/2014/main" id="{F0133E74-3E1C-4095-95B9-71B8D104E7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34382" y="4848707"/>
                <a:ext cx="1544638" cy="423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altLang="he-IL" sz="2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he-IL" sz="22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altLang="he-IL" sz="2200" b="0" i="1" baseline="-25000" dirty="0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altLang="he-IL" sz="2200" b="0" baseline="-25000" dirty="0"/>
              </a:p>
            </p:txBody>
          </p:sp>
        </mc:Choice>
        <mc:Fallback xmlns="">
          <p:sp>
            <p:nvSpPr>
              <p:cNvPr id="33" name="Text Box 15">
                <a:extLst>
                  <a:ext uri="{FF2B5EF4-FFF2-40B4-BE49-F238E27FC236}">
                    <a16:creationId xmlns:a16="http://schemas.microsoft.com/office/drawing/2014/main" id="{F0133E74-3E1C-4095-95B9-71B8D104E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4382" y="4848707"/>
                <a:ext cx="1544638" cy="423065"/>
              </a:xfrm>
              <a:prstGeom prst="rect">
                <a:avLst/>
              </a:prstGeom>
              <a:blipFill>
                <a:blip r:embed="rId3"/>
                <a:stretch>
                  <a:fillRect b="-11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9C55717-9DCC-483B-92CB-052AB03BDB9A}"/>
                  </a:ext>
                </a:extLst>
              </p:cNvPr>
              <p:cNvSpPr txBox="1"/>
              <p:nvPr/>
            </p:nvSpPr>
            <p:spPr>
              <a:xfrm>
                <a:off x="8661038" y="4904460"/>
                <a:ext cx="33573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he-IL" sz="2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9C55717-9DCC-483B-92CB-052AB03BD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038" y="4904460"/>
                <a:ext cx="335733" cy="338554"/>
              </a:xfrm>
              <a:prstGeom prst="rect">
                <a:avLst/>
              </a:prstGeom>
              <a:blipFill>
                <a:blip r:embed="rId4"/>
                <a:stretch>
                  <a:fillRect l="-18182" r="-5455" b="-290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ine 24">
            <a:extLst>
              <a:ext uri="{FF2B5EF4-FFF2-40B4-BE49-F238E27FC236}">
                <a16:creationId xmlns:a16="http://schemas.microsoft.com/office/drawing/2014/main" id="{93035200-01D2-4467-8D40-C774F8CCC9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43889" y="4436052"/>
            <a:ext cx="0" cy="41265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0" name="Line 24">
            <a:extLst>
              <a:ext uri="{FF2B5EF4-FFF2-40B4-BE49-F238E27FC236}">
                <a16:creationId xmlns:a16="http://schemas.microsoft.com/office/drawing/2014/main" id="{C6FCC2F5-DF5D-4C7E-B837-6AA069E062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29151" y="4426253"/>
            <a:ext cx="0" cy="41265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1" name="Line 24">
            <a:extLst>
              <a:ext uri="{FF2B5EF4-FFF2-40B4-BE49-F238E27FC236}">
                <a16:creationId xmlns:a16="http://schemas.microsoft.com/office/drawing/2014/main" id="{9040094F-C3C0-4D43-8E61-495A9D347C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86783" y="2973788"/>
            <a:ext cx="25335" cy="1888929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142F8CA-6957-4A13-A1BB-1917A4C46063}"/>
                  </a:ext>
                </a:extLst>
              </p:cNvPr>
              <p:cNvSpPr txBox="1"/>
              <p:nvPr/>
            </p:nvSpPr>
            <p:spPr>
              <a:xfrm>
                <a:off x="6366558" y="4881163"/>
                <a:ext cx="24045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e-IL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he-IL" sz="2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142F8CA-6957-4A13-A1BB-1917A4C46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558" y="4881163"/>
                <a:ext cx="240450" cy="338554"/>
              </a:xfrm>
              <a:prstGeom prst="rect">
                <a:avLst/>
              </a:prstGeom>
              <a:blipFill>
                <a:blip r:embed="rId5"/>
                <a:stretch>
                  <a:fillRect l="-22500" t="-14545" r="-72500" b="-290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B0AB6E3-4036-4E98-804A-90AA0EDF8D4E}"/>
              </a:ext>
            </a:extLst>
          </p:cNvPr>
          <p:cNvSpPr txBox="1"/>
          <p:nvPr/>
        </p:nvSpPr>
        <p:spPr>
          <a:xfrm>
            <a:off x="1186617" y="394414"/>
            <a:ext cx="1028583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אי שוויון וצמיחה כלכלית</a:t>
            </a:r>
          </a:p>
          <a:p>
            <a:pPr algn="r" rtl="1"/>
            <a:r>
              <a:rPr lang="he-IL" sz="2800" dirty="0"/>
              <a:t>הגישה של </a:t>
            </a:r>
            <a:r>
              <a:rPr lang="he-IL" sz="2800" dirty="0" err="1"/>
              <a:t>גלאור-זעירא</a:t>
            </a:r>
            <a:r>
              <a:rPr lang="he-IL" sz="2800" dirty="0"/>
              <a:t> - "גישת אי השכלול בשוק ההון"</a:t>
            </a:r>
          </a:p>
          <a:p>
            <a:pPr algn="r" rtl="1"/>
            <a:endParaRPr lang="he-IL" sz="2800" dirty="0"/>
          </a:p>
          <a:p>
            <a:pPr algn="r" rtl="1"/>
            <a:endParaRPr lang="he-IL" sz="2800" dirty="0"/>
          </a:p>
          <a:p>
            <a:pPr algn="r" rtl="1"/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4194359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12">
            <a:extLst>
              <a:ext uri="{FF2B5EF4-FFF2-40B4-BE49-F238E27FC236}">
                <a16:creationId xmlns:a16="http://schemas.microsoft.com/office/drawing/2014/main" id="{16BFFEAA-A75B-4182-BEBE-F8659FA66D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7827" y="4766057"/>
            <a:ext cx="7577586" cy="307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484A0F8-C335-493F-A597-A2E25CC92D85}"/>
              </a:ext>
            </a:extLst>
          </p:cNvPr>
          <p:cNvCxnSpPr>
            <a:cxnSpLocks/>
          </p:cNvCxnSpPr>
          <p:nvPr/>
        </p:nvCxnSpPr>
        <p:spPr>
          <a:xfrm flipH="1">
            <a:off x="2870489" y="4614993"/>
            <a:ext cx="106632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53CA151-BF17-4103-A373-534FB2AD4355}"/>
              </a:ext>
            </a:extLst>
          </p:cNvPr>
          <p:cNvCxnSpPr>
            <a:cxnSpLocks/>
          </p:cNvCxnSpPr>
          <p:nvPr/>
        </p:nvCxnSpPr>
        <p:spPr>
          <a:xfrm flipV="1">
            <a:off x="1957059" y="4612399"/>
            <a:ext cx="742019" cy="20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DD2469F-7607-4E53-84D6-AB1B8D86DB5F}"/>
              </a:ext>
            </a:extLst>
          </p:cNvPr>
          <p:cNvCxnSpPr>
            <a:cxnSpLocks/>
          </p:cNvCxnSpPr>
          <p:nvPr/>
        </p:nvCxnSpPr>
        <p:spPr>
          <a:xfrm flipH="1">
            <a:off x="8085136" y="4586737"/>
            <a:ext cx="1366469" cy="31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8D75F4-3431-480D-AB55-BFCE9E4E7664}"/>
              </a:ext>
            </a:extLst>
          </p:cNvPr>
          <p:cNvCxnSpPr>
            <a:cxnSpLocks/>
          </p:cNvCxnSpPr>
          <p:nvPr/>
        </p:nvCxnSpPr>
        <p:spPr>
          <a:xfrm flipV="1">
            <a:off x="4151151" y="4586737"/>
            <a:ext cx="3671016" cy="25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5">
                <a:extLst>
                  <a:ext uri="{FF2B5EF4-FFF2-40B4-BE49-F238E27FC236}">
                    <a16:creationId xmlns:a16="http://schemas.microsoft.com/office/drawing/2014/main" id="{166B6B49-402F-4AF3-B223-A2BBF0D4F9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6357" y="4791200"/>
                <a:ext cx="1544638" cy="423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altLang="he-IL" sz="2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he-IL" sz="22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altLang="he-IL" sz="2200" b="0" i="1" baseline="-25000" dirty="0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altLang="he-IL" sz="2200" b="0" baseline="-25000" dirty="0"/>
              </a:p>
            </p:txBody>
          </p:sp>
        </mc:Choice>
        <mc:Fallback xmlns="">
          <p:sp>
            <p:nvSpPr>
              <p:cNvPr id="31" name="Text Box 15">
                <a:extLst>
                  <a:ext uri="{FF2B5EF4-FFF2-40B4-BE49-F238E27FC236}">
                    <a16:creationId xmlns:a16="http://schemas.microsoft.com/office/drawing/2014/main" id="{166B6B49-402F-4AF3-B223-A2BBF0D4F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6357" y="4791200"/>
                <a:ext cx="1544638" cy="423065"/>
              </a:xfrm>
              <a:prstGeom prst="rect">
                <a:avLst/>
              </a:prstGeom>
              <a:blipFill>
                <a:blip r:embed="rId2"/>
                <a:stretch>
                  <a:fillRect b="-130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5">
                <a:extLst>
                  <a:ext uri="{FF2B5EF4-FFF2-40B4-BE49-F238E27FC236}">
                    <a16:creationId xmlns:a16="http://schemas.microsoft.com/office/drawing/2014/main" id="{F0133E74-3E1C-4095-95B9-71B8D104E7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2057" y="4735741"/>
                <a:ext cx="1544638" cy="423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altLang="he-IL" sz="2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he-IL" sz="22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altLang="he-IL" sz="2200" b="0" i="1" baseline="-25000" dirty="0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altLang="he-IL" sz="2200" b="0" baseline="-25000" dirty="0"/>
              </a:p>
            </p:txBody>
          </p:sp>
        </mc:Choice>
        <mc:Fallback xmlns="">
          <p:sp>
            <p:nvSpPr>
              <p:cNvPr id="33" name="Text Box 15">
                <a:extLst>
                  <a:ext uri="{FF2B5EF4-FFF2-40B4-BE49-F238E27FC236}">
                    <a16:creationId xmlns:a16="http://schemas.microsoft.com/office/drawing/2014/main" id="{F0133E74-3E1C-4095-95B9-71B8D104E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2057" y="4735741"/>
                <a:ext cx="1544638" cy="423065"/>
              </a:xfrm>
              <a:prstGeom prst="rect">
                <a:avLst/>
              </a:prstGeom>
              <a:blipFill>
                <a:blip r:embed="rId3"/>
                <a:stretch>
                  <a:fillRect b="-130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9C55717-9DCC-483B-92CB-052AB03BDB9A}"/>
                  </a:ext>
                </a:extLst>
              </p:cNvPr>
              <p:cNvSpPr txBox="1"/>
              <p:nvPr/>
            </p:nvSpPr>
            <p:spPr>
              <a:xfrm>
                <a:off x="9060215" y="4772242"/>
                <a:ext cx="33573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he-IL" sz="2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9C55717-9DCC-483B-92CB-052AB03BD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215" y="4772242"/>
                <a:ext cx="335733" cy="338554"/>
              </a:xfrm>
              <a:prstGeom prst="rect">
                <a:avLst/>
              </a:prstGeom>
              <a:blipFill>
                <a:blip r:embed="rId4"/>
                <a:stretch>
                  <a:fillRect l="-16364" r="-5455" b="-290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ine 24">
            <a:extLst>
              <a:ext uri="{FF2B5EF4-FFF2-40B4-BE49-F238E27FC236}">
                <a16:creationId xmlns:a16="http://schemas.microsoft.com/office/drawing/2014/main" id="{93035200-01D2-4467-8D40-C774F8CCC9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64376" y="4359587"/>
            <a:ext cx="0" cy="41265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0" name="Line 24">
            <a:extLst>
              <a:ext uri="{FF2B5EF4-FFF2-40B4-BE49-F238E27FC236}">
                <a16:creationId xmlns:a16="http://schemas.microsoft.com/office/drawing/2014/main" id="{C6FCC2F5-DF5D-4C7E-B837-6AA069E062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96052" y="4378545"/>
            <a:ext cx="0" cy="41265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1" name="Line 24">
            <a:extLst>
              <a:ext uri="{FF2B5EF4-FFF2-40B4-BE49-F238E27FC236}">
                <a16:creationId xmlns:a16="http://schemas.microsoft.com/office/drawing/2014/main" id="{9040094F-C3C0-4D43-8E61-495A9D347C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52769" y="2889913"/>
            <a:ext cx="25335" cy="1888929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BACA75-1986-42CB-81BA-9971B790BBCF}"/>
                  </a:ext>
                </a:extLst>
              </p:cNvPr>
              <p:cNvSpPr txBox="1"/>
              <p:nvPr/>
            </p:nvSpPr>
            <p:spPr>
              <a:xfrm>
                <a:off x="3957879" y="4836240"/>
                <a:ext cx="24045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e-IL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he-IL" sz="2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BACA75-1986-42CB-81BA-9971B790B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879" y="4836240"/>
                <a:ext cx="240450" cy="338554"/>
              </a:xfrm>
              <a:prstGeom prst="rect">
                <a:avLst/>
              </a:prstGeom>
              <a:blipFill>
                <a:blip r:embed="rId5"/>
                <a:stretch>
                  <a:fillRect l="-22500" t="-12500" r="-72500" b="-2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Triangle 5">
            <a:extLst>
              <a:ext uri="{FF2B5EF4-FFF2-40B4-BE49-F238E27FC236}">
                <a16:creationId xmlns:a16="http://schemas.microsoft.com/office/drawing/2014/main" id="{99427CAF-F3B5-4A27-8D92-0C3A4BD6B2BD}"/>
              </a:ext>
            </a:extLst>
          </p:cNvPr>
          <p:cNvSpPr/>
          <p:nvPr/>
        </p:nvSpPr>
        <p:spPr>
          <a:xfrm rot="10800000" flipV="1">
            <a:off x="2133051" y="3841125"/>
            <a:ext cx="1919717" cy="93761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90525B3-0520-454B-BCB1-8F629746DB1B}"/>
              </a:ext>
            </a:extLst>
          </p:cNvPr>
          <p:cNvSpPr/>
          <p:nvPr/>
        </p:nvSpPr>
        <p:spPr>
          <a:xfrm>
            <a:off x="2091193" y="2965298"/>
            <a:ext cx="6861976" cy="1813436"/>
          </a:xfrm>
          <a:custGeom>
            <a:avLst/>
            <a:gdLst>
              <a:gd name="connsiteX0" fmla="*/ 0 w 6861976"/>
              <a:gd name="connsiteY0" fmla="*/ 1813436 h 1813436"/>
              <a:gd name="connsiteX1" fmla="*/ 1971924 w 6861976"/>
              <a:gd name="connsiteY1" fmla="*/ 851328 h 1813436"/>
              <a:gd name="connsiteX2" fmla="*/ 2957885 w 6861976"/>
              <a:gd name="connsiteY2" fmla="*/ 539 h 1813436"/>
              <a:gd name="connsiteX3" fmla="*/ 3991555 w 6861976"/>
              <a:gd name="connsiteY3" fmla="*/ 740010 h 1813436"/>
              <a:gd name="connsiteX4" fmla="*/ 6861976 w 6861976"/>
              <a:gd name="connsiteY4" fmla="*/ 1765728 h 181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1976" h="1813436">
                <a:moveTo>
                  <a:pt x="0" y="1813436"/>
                </a:moveTo>
                <a:cubicBezTo>
                  <a:pt x="739471" y="1483456"/>
                  <a:pt x="1478943" y="1153477"/>
                  <a:pt x="1971924" y="851328"/>
                </a:cubicBezTo>
                <a:cubicBezTo>
                  <a:pt x="2464905" y="549179"/>
                  <a:pt x="2621280" y="19092"/>
                  <a:pt x="2957885" y="539"/>
                </a:cubicBezTo>
                <a:cubicBezTo>
                  <a:pt x="3294490" y="-18014"/>
                  <a:pt x="3340873" y="445812"/>
                  <a:pt x="3991555" y="740010"/>
                </a:cubicBezTo>
                <a:cubicBezTo>
                  <a:pt x="4642237" y="1034208"/>
                  <a:pt x="5752106" y="1399968"/>
                  <a:pt x="6861976" y="1765728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466AE81-FCC2-4B9C-B7E3-BCADF8FDECEB}"/>
              </a:ext>
            </a:extLst>
          </p:cNvPr>
          <p:cNvSpPr/>
          <p:nvPr/>
        </p:nvSpPr>
        <p:spPr>
          <a:xfrm>
            <a:off x="3604278" y="1920183"/>
            <a:ext cx="3339521" cy="2871017"/>
          </a:xfrm>
          <a:custGeom>
            <a:avLst/>
            <a:gdLst>
              <a:gd name="connsiteX0" fmla="*/ 0 w 6861976"/>
              <a:gd name="connsiteY0" fmla="*/ 1813436 h 1813436"/>
              <a:gd name="connsiteX1" fmla="*/ 1971924 w 6861976"/>
              <a:gd name="connsiteY1" fmla="*/ 851328 h 1813436"/>
              <a:gd name="connsiteX2" fmla="*/ 2957885 w 6861976"/>
              <a:gd name="connsiteY2" fmla="*/ 539 h 1813436"/>
              <a:gd name="connsiteX3" fmla="*/ 3991555 w 6861976"/>
              <a:gd name="connsiteY3" fmla="*/ 740010 h 1813436"/>
              <a:gd name="connsiteX4" fmla="*/ 6861976 w 6861976"/>
              <a:gd name="connsiteY4" fmla="*/ 1765728 h 181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1976" h="1813436">
                <a:moveTo>
                  <a:pt x="0" y="1813436"/>
                </a:moveTo>
                <a:cubicBezTo>
                  <a:pt x="739471" y="1483456"/>
                  <a:pt x="1478943" y="1153477"/>
                  <a:pt x="1971924" y="851328"/>
                </a:cubicBezTo>
                <a:cubicBezTo>
                  <a:pt x="2464905" y="549179"/>
                  <a:pt x="2621280" y="19092"/>
                  <a:pt x="2957885" y="539"/>
                </a:cubicBezTo>
                <a:cubicBezTo>
                  <a:pt x="3294490" y="-18014"/>
                  <a:pt x="3340873" y="445812"/>
                  <a:pt x="3991555" y="740010"/>
                </a:cubicBezTo>
                <a:cubicBezTo>
                  <a:pt x="4642237" y="1034208"/>
                  <a:pt x="5752106" y="1399968"/>
                  <a:pt x="6861976" y="176572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4B82505F-74BF-4CE3-BBE7-DB3B4190C64F}"/>
              </a:ext>
            </a:extLst>
          </p:cNvPr>
          <p:cNvSpPr/>
          <p:nvPr/>
        </p:nvSpPr>
        <p:spPr>
          <a:xfrm flipH="1">
            <a:off x="3633414" y="4177415"/>
            <a:ext cx="406761" cy="594828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BAB93B-F1B7-4CD1-8268-3EA8B0ED9E86}"/>
              </a:ext>
            </a:extLst>
          </p:cNvPr>
          <p:cNvSpPr txBox="1"/>
          <p:nvPr/>
        </p:nvSpPr>
        <p:spPr>
          <a:xfrm>
            <a:off x="6943799" y="3588679"/>
            <a:ext cx="57304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</a:rPr>
              <a:t>A</a:t>
            </a:r>
            <a:endParaRPr lang="he-IL" sz="3000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D8B187-4227-45BC-BF35-0AFF7EBB28B6}"/>
              </a:ext>
            </a:extLst>
          </p:cNvPr>
          <p:cNvSpPr txBox="1"/>
          <p:nvPr/>
        </p:nvSpPr>
        <p:spPr>
          <a:xfrm flipH="1">
            <a:off x="5131768" y="1671835"/>
            <a:ext cx="154821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B</a:t>
            </a:r>
            <a:endParaRPr lang="he-IL" sz="30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B153C6-50A5-46DF-B0CE-F0E3B705313D}"/>
              </a:ext>
            </a:extLst>
          </p:cNvPr>
          <p:cNvSpPr txBox="1"/>
          <p:nvPr/>
        </p:nvSpPr>
        <p:spPr>
          <a:xfrm>
            <a:off x="7502581" y="1679856"/>
            <a:ext cx="440773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שוויון תורם לצמיחה!</a:t>
            </a:r>
          </a:p>
          <a:p>
            <a:pPr algn="r" rtl="1"/>
            <a:endParaRPr lang="he-IL" sz="2400" dirty="0"/>
          </a:p>
          <a:p>
            <a:pPr algn="r" rtl="1"/>
            <a:endParaRPr lang="he-IL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99031C-62A4-4B42-9C8B-91D5C7767FC8}"/>
              </a:ext>
            </a:extLst>
          </p:cNvPr>
          <p:cNvSpPr txBox="1"/>
          <p:nvPr/>
        </p:nvSpPr>
        <p:spPr>
          <a:xfrm>
            <a:off x="1186617" y="394414"/>
            <a:ext cx="1028583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אי שוויון וצמיחה כלכלית</a:t>
            </a:r>
          </a:p>
          <a:p>
            <a:pPr algn="r" rtl="1"/>
            <a:r>
              <a:rPr lang="he-IL" sz="2800" dirty="0"/>
              <a:t>הגישה של </a:t>
            </a:r>
            <a:r>
              <a:rPr lang="he-IL" sz="2800" dirty="0" err="1"/>
              <a:t>גלאור-זעירא</a:t>
            </a:r>
            <a:r>
              <a:rPr lang="he-IL" sz="2800" dirty="0"/>
              <a:t> - "גישת אי השכלול בשוק ההון"</a:t>
            </a:r>
          </a:p>
          <a:p>
            <a:pPr algn="r" rtl="1"/>
            <a:endParaRPr lang="he-IL" sz="2800" dirty="0"/>
          </a:p>
          <a:p>
            <a:pPr algn="r" rtl="1"/>
            <a:endParaRPr lang="he-IL" sz="2800" dirty="0"/>
          </a:p>
          <a:p>
            <a:pPr algn="r" rtl="1"/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30438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20" grpId="0" animBg="1"/>
      <p:bldP spid="7" grpId="0" animBg="1"/>
      <p:bldP spid="2" grpId="0"/>
      <p:bldP spid="21" grpId="0"/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12">
            <a:extLst>
              <a:ext uri="{FF2B5EF4-FFF2-40B4-BE49-F238E27FC236}">
                <a16:creationId xmlns:a16="http://schemas.microsoft.com/office/drawing/2014/main" id="{16BFFEAA-A75B-4182-BEBE-F8659FA66D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7827" y="4766057"/>
            <a:ext cx="7577586" cy="307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5">
                <a:extLst>
                  <a:ext uri="{FF2B5EF4-FFF2-40B4-BE49-F238E27FC236}">
                    <a16:creationId xmlns:a16="http://schemas.microsoft.com/office/drawing/2014/main" id="{166B6B49-402F-4AF3-B223-A2BBF0D4F9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6357" y="4791200"/>
                <a:ext cx="1544638" cy="423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altLang="he-IL" sz="2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he-IL" sz="22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altLang="he-IL" sz="2200" b="0" i="1" baseline="-25000" dirty="0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altLang="he-IL" sz="2200" b="0" baseline="-25000" dirty="0"/>
              </a:p>
            </p:txBody>
          </p:sp>
        </mc:Choice>
        <mc:Fallback xmlns="">
          <p:sp>
            <p:nvSpPr>
              <p:cNvPr id="31" name="Text Box 15">
                <a:extLst>
                  <a:ext uri="{FF2B5EF4-FFF2-40B4-BE49-F238E27FC236}">
                    <a16:creationId xmlns:a16="http://schemas.microsoft.com/office/drawing/2014/main" id="{166B6B49-402F-4AF3-B223-A2BBF0D4F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6357" y="4791200"/>
                <a:ext cx="1544638" cy="423065"/>
              </a:xfrm>
              <a:prstGeom prst="rect">
                <a:avLst/>
              </a:prstGeom>
              <a:blipFill>
                <a:blip r:embed="rId2"/>
                <a:stretch>
                  <a:fillRect b="-130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5">
                <a:extLst>
                  <a:ext uri="{FF2B5EF4-FFF2-40B4-BE49-F238E27FC236}">
                    <a16:creationId xmlns:a16="http://schemas.microsoft.com/office/drawing/2014/main" id="{F0133E74-3E1C-4095-95B9-71B8D104E7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2057" y="4735741"/>
                <a:ext cx="1544638" cy="423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altLang="he-IL" sz="22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he-IL" sz="22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altLang="he-IL" sz="2200" b="0" i="1" baseline="-25000" dirty="0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altLang="he-IL" sz="2200" b="0" baseline="-25000" dirty="0"/>
              </a:p>
            </p:txBody>
          </p:sp>
        </mc:Choice>
        <mc:Fallback xmlns="">
          <p:sp>
            <p:nvSpPr>
              <p:cNvPr id="33" name="Text Box 15">
                <a:extLst>
                  <a:ext uri="{FF2B5EF4-FFF2-40B4-BE49-F238E27FC236}">
                    <a16:creationId xmlns:a16="http://schemas.microsoft.com/office/drawing/2014/main" id="{F0133E74-3E1C-4095-95B9-71B8D104E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2057" y="4735741"/>
                <a:ext cx="1544638" cy="423065"/>
              </a:xfrm>
              <a:prstGeom prst="rect">
                <a:avLst/>
              </a:prstGeom>
              <a:blipFill>
                <a:blip r:embed="rId3"/>
                <a:stretch>
                  <a:fillRect b="-130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9C55717-9DCC-483B-92CB-052AB03BDB9A}"/>
                  </a:ext>
                </a:extLst>
              </p:cNvPr>
              <p:cNvSpPr txBox="1"/>
              <p:nvPr/>
            </p:nvSpPr>
            <p:spPr>
              <a:xfrm>
                <a:off x="9060215" y="4772242"/>
                <a:ext cx="33573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he-IL" sz="2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9C55717-9DCC-483B-92CB-052AB03BD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215" y="4772242"/>
                <a:ext cx="335733" cy="338554"/>
              </a:xfrm>
              <a:prstGeom prst="rect">
                <a:avLst/>
              </a:prstGeom>
              <a:blipFill>
                <a:blip r:embed="rId4"/>
                <a:stretch>
                  <a:fillRect l="-16364" r="-5455" b="-290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ine 24">
            <a:extLst>
              <a:ext uri="{FF2B5EF4-FFF2-40B4-BE49-F238E27FC236}">
                <a16:creationId xmlns:a16="http://schemas.microsoft.com/office/drawing/2014/main" id="{93035200-01D2-4467-8D40-C774F8CCC9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64376" y="4359587"/>
            <a:ext cx="0" cy="41265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0" name="Line 24">
            <a:extLst>
              <a:ext uri="{FF2B5EF4-FFF2-40B4-BE49-F238E27FC236}">
                <a16:creationId xmlns:a16="http://schemas.microsoft.com/office/drawing/2014/main" id="{C6FCC2F5-DF5D-4C7E-B837-6AA069E062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96052" y="4378545"/>
            <a:ext cx="0" cy="41265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1" name="Line 24">
            <a:extLst>
              <a:ext uri="{FF2B5EF4-FFF2-40B4-BE49-F238E27FC236}">
                <a16:creationId xmlns:a16="http://schemas.microsoft.com/office/drawing/2014/main" id="{9040094F-C3C0-4D43-8E61-495A9D347C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71858" y="2945407"/>
            <a:ext cx="24686" cy="1840541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BACA75-1986-42CB-81BA-9971B790BBCF}"/>
                  </a:ext>
                </a:extLst>
              </p:cNvPr>
              <p:cNvSpPr txBox="1"/>
              <p:nvPr/>
            </p:nvSpPr>
            <p:spPr>
              <a:xfrm>
                <a:off x="5651633" y="4778734"/>
                <a:ext cx="24045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e-IL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he-IL" sz="2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BACA75-1986-42CB-81BA-9971B790B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633" y="4778734"/>
                <a:ext cx="240450" cy="338554"/>
              </a:xfrm>
              <a:prstGeom prst="rect">
                <a:avLst/>
              </a:prstGeom>
              <a:blipFill>
                <a:blip r:embed="rId5"/>
                <a:stretch>
                  <a:fillRect l="-22500" t="-14545" r="-72500" b="-290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90525B3-0520-454B-BCB1-8F629746DB1B}"/>
              </a:ext>
            </a:extLst>
          </p:cNvPr>
          <p:cNvSpPr/>
          <p:nvPr/>
        </p:nvSpPr>
        <p:spPr>
          <a:xfrm>
            <a:off x="2091193" y="2965298"/>
            <a:ext cx="6861976" cy="1813436"/>
          </a:xfrm>
          <a:custGeom>
            <a:avLst/>
            <a:gdLst>
              <a:gd name="connsiteX0" fmla="*/ 0 w 6861976"/>
              <a:gd name="connsiteY0" fmla="*/ 1813436 h 1813436"/>
              <a:gd name="connsiteX1" fmla="*/ 1971924 w 6861976"/>
              <a:gd name="connsiteY1" fmla="*/ 851328 h 1813436"/>
              <a:gd name="connsiteX2" fmla="*/ 2957885 w 6861976"/>
              <a:gd name="connsiteY2" fmla="*/ 539 h 1813436"/>
              <a:gd name="connsiteX3" fmla="*/ 3991555 w 6861976"/>
              <a:gd name="connsiteY3" fmla="*/ 740010 h 1813436"/>
              <a:gd name="connsiteX4" fmla="*/ 6861976 w 6861976"/>
              <a:gd name="connsiteY4" fmla="*/ 1765728 h 181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1976" h="1813436">
                <a:moveTo>
                  <a:pt x="0" y="1813436"/>
                </a:moveTo>
                <a:cubicBezTo>
                  <a:pt x="739471" y="1483456"/>
                  <a:pt x="1478943" y="1153477"/>
                  <a:pt x="1971924" y="851328"/>
                </a:cubicBezTo>
                <a:cubicBezTo>
                  <a:pt x="2464905" y="549179"/>
                  <a:pt x="2621280" y="19092"/>
                  <a:pt x="2957885" y="539"/>
                </a:cubicBezTo>
                <a:cubicBezTo>
                  <a:pt x="3294490" y="-18014"/>
                  <a:pt x="3340873" y="445812"/>
                  <a:pt x="3991555" y="740010"/>
                </a:cubicBezTo>
                <a:cubicBezTo>
                  <a:pt x="4642237" y="1034208"/>
                  <a:pt x="5752106" y="1399968"/>
                  <a:pt x="6861976" y="1765728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466AE81-FCC2-4B9C-B7E3-BCADF8FDECEB}"/>
              </a:ext>
            </a:extLst>
          </p:cNvPr>
          <p:cNvSpPr/>
          <p:nvPr/>
        </p:nvSpPr>
        <p:spPr>
          <a:xfrm>
            <a:off x="3604278" y="1920183"/>
            <a:ext cx="3339521" cy="2871017"/>
          </a:xfrm>
          <a:custGeom>
            <a:avLst/>
            <a:gdLst>
              <a:gd name="connsiteX0" fmla="*/ 0 w 6861976"/>
              <a:gd name="connsiteY0" fmla="*/ 1813436 h 1813436"/>
              <a:gd name="connsiteX1" fmla="*/ 1971924 w 6861976"/>
              <a:gd name="connsiteY1" fmla="*/ 851328 h 1813436"/>
              <a:gd name="connsiteX2" fmla="*/ 2957885 w 6861976"/>
              <a:gd name="connsiteY2" fmla="*/ 539 h 1813436"/>
              <a:gd name="connsiteX3" fmla="*/ 3991555 w 6861976"/>
              <a:gd name="connsiteY3" fmla="*/ 740010 h 1813436"/>
              <a:gd name="connsiteX4" fmla="*/ 6861976 w 6861976"/>
              <a:gd name="connsiteY4" fmla="*/ 1765728 h 181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1976" h="1813436">
                <a:moveTo>
                  <a:pt x="0" y="1813436"/>
                </a:moveTo>
                <a:cubicBezTo>
                  <a:pt x="739471" y="1483456"/>
                  <a:pt x="1478943" y="1153477"/>
                  <a:pt x="1971924" y="851328"/>
                </a:cubicBezTo>
                <a:cubicBezTo>
                  <a:pt x="2464905" y="549179"/>
                  <a:pt x="2621280" y="19092"/>
                  <a:pt x="2957885" y="539"/>
                </a:cubicBezTo>
                <a:cubicBezTo>
                  <a:pt x="3294490" y="-18014"/>
                  <a:pt x="3340873" y="445812"/>
                  <a:pt x="3991555" y="740010"/>
                </a:cubicBezTo>
                <a:cubicBezTo>
                  <a:pt x="4642237" y="1034208"/>
                  <a:pt x="5752106" y="1399968"/>
                  <a:pt x="6861976" y="176572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05D74F-80B0-4F65-AB6A-D0B455AFA232}"/>
              </a:ext>
            </a:extLst>
          </p:cNvPr>
          <p:cNvSpPr txBox="1"/>
          <p:nvPr/>
        </p:nvSpPr>
        <p:spPr>
          <a:xfrm>
            <a:off x="7502581" y="1679856"/>
            <a:ext cx="440773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תוצאות הפוכות אם הסף הקריטי גבוה מהעושר הממוצע</a:t>
            </a:r>
          </a:p>
          <a:p>
            <a:pPr algn="r" rtl="1"/>
            <a:endParaRPr lang="he-IL" sz="2400" dirty="0"/>
          </a:p>
          <a:p>
            <a:pPr algn="r" rtl="1"/>
            <a:endParaRPr lang="he-IL" sz="2400" dirty="0"/>
          </a:p>
        </p:txBody>
      </p:sp>
      <p:sp>
        <p:nvSpPr>
          <p:cNvPr id="14" name="Line 24">
            <a:extLst>
              <a:ext uri="{FF2B5EF4-FFF2-40B4-BE49-F238E27FC236}">
                <a16:creationId xmlns:a16="http://schemas.microsoft.com/office/drawing/2014/main" id="{3E3FC9A3-D29A-4C49-BA41-83E9595112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52769" y="2889913"/>
            <a:ext cx="25335" cy="1888929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9B369A0-52C0-4A4D-BDF0-29D94FB23AE9}"/>
                  </a:ext>
                </a:extLst>
              </p:cNvPr>
              <p:cNvSpPr txBox="1"/>
              <p:nvPr/>
            </p:nvSpPr>
            <p:spPr>
              <a:xfrm>
                <a:off x="3957879" y="4836240"/>
                <a:ext cx="24045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e-IL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he-IL" sz="2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9B369A0-52C0-4A4D-BDF0-29D94FB23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879" y="4836240"/>
                <a:ext cx="240450" cy="338554"/>
              </a:xfrm>
              <a:prstGeom prst="rect">
                <a:avLst/>
              </a:prstGeom>
              <a:blipFill>
                <a:blip r:embed="rId6"/>
                <a:stretch>
                  <a:fillRect l="-22500" t="-12500" r="-72500" b="-28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D434ECD3-782D-4EF0-BE31-151E1B718674}"/>
              </a:ext>
            </a:extLst>
          </p:cNvPr>
          <p:cNvSpPr txBox="1"/>
          <p:nvPr/>
        </p:nvSpPr>
        <p:spPr>
          <a:xfrm>
            <a:off x="6943799" y="3588679"/>
            <a:ext cx="57304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</a:rPr>
              <a:t>A</a:t>
            </a:r>
            <a:endParaRPr lang="he-IL" sz="3000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2D1F26-3DA3-4469-AA54-0143FEDEDD69}"/>
              </a:ext>
            </a:extLst>
          </p:cNvPr>
          <p:cNvSpPr txBox="1"/>
          <p:nvPr/>
        </p:nvSpPr>
        <p:spPr>
          <a:xfrm flipH="1">
            <a:off x="5131768" y="1671835"/>
            <a:ext cx="154821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B</a:t>
            </a:r>
            <a:endParaRPr lang="he-IL" sz="30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AA32B1-9D5C-4F2E-9202-9045F78F7635}"/>
              </a:ext>
            </a:extLst>
          </p:cNvPr>
          <p:cNvSpPr txBox="1"/>
          <p:nvPr/>
        </p:nvSpPr>
        <p:spPr>
          <a:xfrm>
            <a:off x="1186617" y="394414"/>
            <a:ext cx="1028583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אי שוויון וצמיחה כלכלית</a:t>
            </a:r>
          </a:p>
          <a:p>
            <a:pPr algn="r" rtl="1"/>
            <a:r>
              <a:rPr lang="he-IL" sz="2800" dirty="0"/>
              <a:t>הגישה של </a:t>
            </a:r>
            <a:r>
              <a:rPr lang="he-IL" sz="2800" dirty="0" err="1"/>
              <a:t>גלאור-זעירא</a:t>
            </a:r>
            <a:r>
              <a:rPr lang="he-IL" sz="2800" dirty="0"/>
              <a:t> - "גישת אי השכלול בשוק ההון"</a:t>
            </a:r>
          </a:p>
          <a:p>
            <a:pPr algn="r" rtl="1"/>
            <a:endParaRPr lang="he-IL" sz="2800" dirty="0"/>
          </a:p>
          <a:p>
            <a:pPr algn="r" rtl="1"/>
            <a:endParaRPr lang="he-IL" sz="2800" dirty="0"/>
          </a:p>
          <a:p>
            <a:pPr algn="r" rtl="1"/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91953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16" grpId="0"/>
      <p:bldP spid="14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DE088E-854F-488F-BFF7-59905D0446E2}"/>
              </a:ext>
            </a:extLst>
          </p:cNvPr>
          <p:cNvSpPr txBox="1"/>
          <p:nvPr/>
        </p:nvSpPr>
        <p:spPr>
          <a:xfrm>
            <a:off x="1311639" y="816964"/>
            <a:ext cx="8941633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תקווה</a:t>
            </a:r>
          </a:p>
          <a:p>
            <a:pPr algn="r" rtl="1"/>
            <a:endParaRPr lang="he-IL" sz="2800" dirty="0"/>
          </a:p>
          <a:p>
            <a:pPr algn="r" rtl="1"/>
            <a:r>
              <a:rPr lang="he-IL" sz="2800" dirty="0"/>
              <a:t>על בסיס התאוריה שמדינות לכודות בעוני, טריליוני דולרים הושקעו בסיוע למדינות עניות במהלך המחצית השנייה של המאה ה-20 ותחילת המאה ה-21, בציפייה שהסיוע יתרום לצמיחה כלכלית ולמיגור העוני</a:t>
            </a:r>
          </a:p>
          <a:p>
            <a:pPr algn="r" rtl="1"/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8028342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E3936B-E028-44D0-BFA1-2ED4B9FC0E2D}"/>
              </a:ext>
            </a:extLst>
          </p:cNvPr>
          <p:cNvSpPr txBox="1"/>
          <p:nvPr/>
        </p:nvSpPr>
        <p:spPr>
          <a:xfrm>
            <a:off x="5478905" y="394414"/>
            <a:ext cx="5993545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אי שוויון וצמיחה – הגישה הקלאסית</a:t>
            </a:r>
          </a:p>
          <a:p>
            <a:pPr algn="r" rtl="1"/>
            <a:endParaRPr lang="he-IL" sz="2800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מנוע הצמיחה המרכזי הוא השקעה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חיסכון הוא המקור להשקעה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שיעורי חיסכון עולים בהכנסה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2800" dirty="0"/>
          </a:p>
          <a:p>
            <a:pPr marL="457200" indent="-457200" algn="r" rtl="1">
              <a:buFont typeface="Wingdings" panose="05000000000000000000" pitchFamily="2" charset="2"/>
              <a:buChar char="ß"/>
            </a:pPr>
            <a:r>
              <a:rPr lang="he-IL" sz="2800" dirty="0">
                <a:sym typeface="Wingdings" panose="05000000000000000000" pitchFamily="2" charset="2"/>
              </a:rPr>
              <a:t>אי שוויון מגדיל חיסכון ולכן השקעה</a:t>
            </a:r>
          </a:p>
          <a:p>
            <a:pPr marL="457200" indent="-457200" algn="r" rtl="1">
              <a:buFont typeface="Wingdings" panose="05000000000000000000" pitchFamily="2" charset="2"/>
              <a:buChar char="ß"/>
            </a:pPr>
            <a:r>
              <a:rPr lang="he-IL" sz="2800" dirty="0">
                <a:sym typeface="Wingdings" panose="05000000000000000000" pitchFamily="2" charset="2"/>
              </a:rPr>
              <a:t>אי שוויון תורם לצמיחה כלכלית</a:t>
            </a:r>
          </a:p>
          <a:p>
            <a:pPr marL="457200" indent="-457200" algn="r" rtl="1">
              <a:buFont typeface="Wingdings" panose="05000000000000000000" pitchFamily="2" charset="2"/>
              <a:buChar char="ß"/>
            </a:pPr>
            <a:endParaRPr lang="he-IL" sz="2800" dirty="0">
              <a:sym typeface="Wingdings" panose="05000000000000000000" pitchFamily="2" charset="2"/>
            </a:endParaRPr>
          </a:p>
          <a:p>
            <a:pPr algn="r" rtl="1"/>
            <a:r>
              <a:rPr lang="he-IL" sz="2800" dirty="0">
                <a:sym typeface="Wingdings" panose="05000000000000000000" pitchFamily="2" charset="2"/>
              </a:rPr>
              <a:t>האם צריכה תורמת לצמיחה?</a:t>
            </a:r>
            <a:endParaRPr lang="he-IL" sz="2800" dirty="0"/>
          </a:p>
          <a:p>
            <a:pPr algn="r" rtl="1"/>
            <a:endParaRPr lang="he-IL" sz="2800" dirty="0"/>
          </a:p>
          <a:p>
            <a:pPr algn="r" rtl="1"/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90277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E3936B-E028-44D0-BFA1-2ED4B9FC0E2D}"/>
              </a:ext>
            </a:extLst>
          </p:cNvPr>
          <p:cNvSpPr txBox="1"/>
          <p:nvPr/>
        </p:nvSpPr>
        <p:spPr>
          <a:xfrm>
            <a:off x="1319134" y="394414"/>
            <a:ext cx="10153317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אי שוויון וצמיחה – הגישה הפוליטית</a:t>
            </a:r>
          </a:p>
          <a:p>
            <a:pPr algn="r" rtl="1"/>
            <a:endParaRPr lang="he-IL" sz="2800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אי שוויון יוצר לחץ פוליטי מכיוון העניים לחלוקה מחדש של ההכנסה דרך מיסוי וקצבאות</a:t>
            </a:r>
          </a:p>
          <a:p>
            <a:pPr algn="r" rtl="1"/>
            <a:r>
              <a:rPr lang="he-IL" sz="2200" dirty="0"/>
              <a:t>      </a:t>
            </a:r>
            <a:r>
              <a:rPr lang="en-US" sz="2200" dirty="0"/>
              <a:t>Persson-</a:t>
            </a:r>
            <a:r>
              <a:rPr lang="en-US" sz="2200" dirty="0" err="1"/>
              <a:t>Tabellini</a:t>
            </a:r>
            <a:r>
              <a:rPr lang="en-US" sz="2200" dirty="0"/>
              <a:t> 1994</a:t>
            </a:r>
            <a:r>
              <a:rPr lang="he-IL" sz="2200" dirty="0"/>
              <a:t> </a:t>
            </a:r>
            <a:r>
              <a:rPr lang="en-US" sz="2200" dirty="0" err="1"/>
              <a:t>Alesina</a:t>
            </a:r>
            <a:r>
              <a:rPr lang="en-US" sz="2200" dirty="0"/>
              <a:t>-Rodrik 1994,</a:t>
            </a:r>
            <a:endParaRPr lang="he-IL" sz="2200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אי שוויון גורם ללחץ פוליטי מכיוון העשירים לצמצם אספקת שירותים ממשלתיים תורמי צמיחה</a:t>
            </a:r>
          </a:p>
          <a:p>
            <a:pPr algn="r" rtl="1"/>
            <a:r>
              <a:rPr lang="he-IL" sz="2200" dirty="0"/>
              <a:t>      </a:t>
            </a:r>
            <a:r>
              <a:rPr lang="en-US" sz="2200" dirty="0"/>
              <a:t>  </a:t>
            </a:r>
            <a:r>
              <a:rPr lang="en-US" sz="2200" dirty="0" err="1"/>
              <a:t>Benabou</a:t>
            </a:r>
            <a:r>
              <a:rPr lang="en-US" sz="2200" dirty="0"/>
              <a:t> 2000</a:t>
            </a:r>
            <a:endParaRPr lang="he-IL" sz="2200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2800" dirty="0"/>
          </a:p>
          <a:p>
            <a:pPr marL="457200" indent="-457200" algn="r" rtl="1">
              <a:buFont typeface="Wingdings" panose="05000000000000000000" pitchFamily="2" charset="2"/>
              <a:buChar char="ß"/>
            </a:pPr>
            <a:r>
              <a:rPr lang="he-IL" sz="2800" dirty="0">
                <a:sym typeface="Wingdings" panose="05000000000000000000" pitchFamily="2" charset="2"/>
              </a:rPr>
              <a:t>אי שוויון מגדיל מיסוי וקצבאות ולכן פוגע בתמריצים לעבוד ולהשקיע</a:t>
            </a:r>
          </a:p>
          <a:p>
            <a:pPr marL="457200" indent="-457200" algn="r" rtl="1">
              <a:buFont typeface="Wingdings" panose="05000000000000000000" pitchFamily="2" charset="2"/>
              <a:buChar char="ß"/>
            </a:pPr>
            <a:r>
              <a:rPr lang="he-IL" sz="2800" dirty="0">
                <a:sym typeface="Wingdings" panose="05000000000000000000" pitchFamily="2" charset="2"/>
              </a:rPr>
              <a:t>אי שוויון פוגע בשירותים ממשלתיים יעילים</a:t>
            </a:r>
          </a:p>
          <a:p>
            <a:pPr marL="457200" indent="-457200" algn="r" rtl="1">
              <a:buFont typeface="Wingdings" panose="05000000000000000000" pitchFamily="2" charset="2"/>
              <a:buChar char="ß"/>
            </a:pPr>
            <a:r>
              <a:rPr lang="he-IL" sz="2800" dirty="0">
                <a:sym typeface="Wingdings" panose="05000000000000000000" pitchFamily="2" charset="2"/>
              </a:rPr>
              <a:t>אי שוויון פוגע בצמיחה כלכלית</a:t>
            </a:r>
          </a:p>
          <a:p>
            <a:pPr algn="r" rtl="1"/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37407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E3936B-E028-44D0-BFA1-2ED4B9FC0E2D}"/>
              </a:ext>
            </a:extLst>
          </p:cNvPr>
          <p:cNvSpPr txBox="1"/>
          <p:nvPr/>
        </p:nvSpPr>
        <p:spPr>
          <a:xfrm>
            <a:off x="1319134" y="394414"/>
            <a:ext cx="10153317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אי שוויון וצמיחה – הגישה המשולבת</a:t>
            </a:r>
          </a:p>
          <a:p>
            <a:pPr algn="r" rtl="1"/>
            <a:r>
              <a:rPr lang="he-IL" sz="2800" dirty="0"/>
              <a:t>(</a:t>
            </a:r>
            <a:r>
              <a:rPr lang="he-IL" sz="2800" dirty="0" err="1"/>
              <a:t>גלאור</a:t>
            </a:r>
            <a:r>
              <a:rPr lang="he-IL" sz="2800" dirty="0"/>
              <a:t>-מואב 2004)</a:t>
            </a:r>
          </a:p>
          <a:p>
            <a:pPr algn="r" rtl="1"/>
            <a:endParaRPr lang="he-IL" sz="2800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אי שוויון מגדיל חסכון והשקעה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אי שוויון פוגע בהזדמנות ההשקעה ולכן פוגע ביעילות ההשקעה, בפרט בהשקעה בהון אנושי</a:t>
            </a:r>
          </a:p>
          <a:p>
            <a:pPr marL="457200" indent="-457200" algn="r" rtl="1">
              <a:buFont typeface="Wingdings" panose="05000000000000000000" pitchFamily="2" charset="2"/>
              <a:buChar char="ß"/>
            </a:pPr>
            <a:r>
              <a:rPr lang="he-IL" sz="2800" dirty="0">
                <a:sym typeface="Wingdings" panose="05000000000000000000" pitchFamily="2" charset="2"/>
              </a:rPr>
              <a:t>בתקופות היסטוריות, כשלהשקעה בהון אנושי היה תפקיד צנוע בצמיחה הכלכלית, אי שוויון תרם לצמיחה -  </a:t>
            </a:r>
            <a:r>
              <a:rPr lang="he-IL" sz="2800" b="1" dirty="0">
                <a:sym typeface="Wingdings" panose="05000000000000000000" pitchFamily="2" charset="2"/>
              </a:rPr>
              <a:t>הגישה הקלאסית</a:t>
            </a:r>
            <a:r>
              <a:rPr lang="he-IL" sz="2800" dirty="0">
                <a:sym typeface="Wingdings" panose="05000000000000000000" pitchFamily="2" charset="2"/>
              </a:rPr>
              <a:t> הייתה דומיננטית</a:t>
            </a:r>
          </a:p>
          <a:p>
            <a:pPr marL="457200" indent="-457200" algn="r" rtl="1">
              <a:buFont typeface="Wingdings" panose="05000000000000000000" pitchFamily="2" charset="2"/>
              <a:buChar char="ß"/>
            </a:pPr>
            <a:r>
              <a:rPr lang="he-IL" sz="2800" dirty="0">
                <a:sym typeface="Wingdings" panose="05000000000000000000" pitchFamily="2" charset="2"/>
              </a:rPr>
              <a:t>עם עליית החשיבות של ההון האנושי, אי שוויון פגע בצמיחה  - </a:t>
            </a:r>
            <a:r>
              <a:rPr lang="he-IL" sz="2800" b="1" dirty="0">
                <a:sym typeface="Wingdings" panose="05000000000000000000" pitchFamily="2" charset="2"/>
              </a:rPr>
              <a:t>גישת אי השכלול בשוק ההון </a:t>
            </a:r>
            <a:r>
              <a:rPr lang="he-IL" sz="2800" dirty="0">
                <a:sym typeface="Wingdings" panose="05000000000000000000" pitchFamily="2" charset="2"/>
              </a:rPr>
              <a:t>הפכה דומיננטית</a:t>
            </a:r>
          </a:p>
          <a:p>
            <a:pPr algn="r" rtl="1"/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35020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E3936B-E028-44D0-BFA1-2ED4B9FC0E2D}"/>
              </a:ext>
            </a:extLst>
          </p:cNvPr>
          <p:cNvSpPr txBox="1"/>
          <p:nvPr/>
        </p:nvSpPr>
        <p:spPr>
          <a:xfrm>
            <a:off x="1319134" y="394414"/>
            <a:ext cx="10153317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אי שוויון וצמיחה – מה הנתונים אומרים?</a:t>
            </a:r>
          </a:p>
          <a:p>
            <a:pPr algn="r" rtl="1"/>
            <a:endParaRPr lang="he-IL" sz="2800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הרבה מחקר, אבל קושי בהגעה למסקנה ברורה. אי השוויון אינו אקראי, ולכן קשה לבודד את השפעתו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ובכל זאת, הנתונים רומזים לכך שמדינות שוויוניות יותר גם צומחות מהר יותר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2800" dirty="0"/>
          </a:p>
          <a:p>
            <a:pPr algn="r" rtl="1"/>
            <a:r>
              <a:rPr lang="he-IL" sz="2800" dirty="0"/>
              <a:t>מדיניות: </a:t>
            </a:r>
          </a:p>
          <a:p>
            <a:pPr algn="r" rtl="1"/>
            <a:r>
              <a:rPr lang="he-IL" sz="2800" dirty="0"/>
              <a:t>האם חלוקה מחדש של ההכנסה (מיסוי וקצבאות) רצויה לעידוד צמיחה כלכלית?</a:t>
            </a:r>
          </a:p>
          <a:p>
            <a:pPr algn="r" rtl="1"/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10477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02D8287A-7ABE-4C0D-9C7A-03019363C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687206"/>
            <a:ext cx="10515600" cy="557868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he-IL" altLang="he-IL" dirty="0"/>
              <a:t>חזרה למלכודות עוני של בני אדם</a:t>
            </a:r>
          </a:p>
          <a:p>
            <a:pPr marL="0" indent="0" algn="r" rtl="1">
              <a:buNone/>
            </a:pPr>
            <a:endParaRPr lang="he-IL" altLang="he-IL" sz="2400" dirty="0"/>
          </a:p>
          <a:p>
            <a:pPr marL="0" indent="0" algn="r" rtl="1">
              <a:buNone/>
            </a:pPr>
            <a:r>
              <a:rPr lang="he-IL" altLang="he-IL" sz="2400" dirty="0"/>
              <a:t>האם הכנסה על סף קיום מונעת מהעניים לחסוך ולהשקיע, למשל בעתיד של ילדיהם, כפי שנטען בחלק מהתאוריות? על פי הסקירה של </a:t>
            </a:r>
            <a:r>
              <a:rPr lang="en-US" altLang="he-IL" sz="2400" dirty="0"/>
              <a:t>Banerjee-</a:t>
            </a:r>
            <a:r>
              <a:rPr lang="en-US" altLang="he-IL" sz="2400" dirty="0" err="1"/>
              <a:t>Duflo</a:t>
            </a:r>
            <a:r>
              <a:rPr lang="en-US" altLang="he-IL" sz="2400" dirty="0"/>
              <a:t> (2007) </a:t>
            </a:r>
            <a:r>
              <a:rPr lang="he-IL" altLang="he-IL" sz="2400" dirty="0"/>
              <a:t> העניים במדינות העניות:</a:t>
            </a:r>
          </a:p>
          <a:p>
            <a:pPr algn="r" rtl="1"/>
            <a:r>
              <a:rPr lang="he-IL" altLang="he-IL" sz="2400" dirty="0"/>
              <a:t>לא משקיעים בחינוך הילדים, לא צורכים מזון בהרכב ובכמות מספקת, וסובלים מבעיות בריאות</a:t>
            </a:r>
          </a:p>
          <a:p>
            <a:pPr algn="r" rtl="1"/>
            <a:r>
              <a:rPr lang="he-IL" altLang="he-IL" sz="2400" dirty="0"/>
              <a:t>מודאגים ממצבם והדאגה מפריע להם לישון ולעבוד</a:t>
            </a:r>
          </a:p>
          <a:p>
            <a:pPr algn="r" rtl="1"/>
            <a:r>
              <a:rPr lang="he-IL" altLang="he-IL" sz="2400" dirty="0"/>
              <a:t>לא מצליחים לבצע השקעות, אפילו בהיקף זניח, בעסקים שלהם למרות תשואה גבוהה, חיים מהיד לפה ונאלצים לצמצם את צריכת המזון כאשר יש להם ירידה זמנית בהכנסה</a:t>
            </a:r>
          </a:p>
          <a:p>
            <a:pPr algn="r" rtl="1"/>
            <a:endParaRPr lang="he-IL" altLang="he-IL" sz="2400" b="1" dirty="0"/>
          </a:p>
          <a:p>
            <a:pPr marL="0" indent="0" algn="r" rtl="1">
              <a:buNone/>
            </a:pPr>
            <a:r>
              <a:rPr lang="he-IL" altLang="he-IL" sz="2400" b="1" dirty="0"/>
              <a:t>אבל, הם מוציאים חלק משמעותי מהכנסתם על אלכוהול, סיגריות, חגיגות, ועוד מוצרים שונים שאינם מסייעים לחילוץ מעוני</a:t>
            </a:r>
            <a:endParaRPr lang="en-GB" altLang="he-IL" sz="2400" b="1" dirty="0"/>
          </a:p>
          <a:p>
            <a:pPr algn="l" rtl="0" eaLnBrk="1" hangingPunct="1">
              <a:lnSpc>
                <a:spcPct val="90000"/>
              </a:lnSpc>
            </a:pPr>
            <a:endParaRPr lang="en-US" altLang="he-IL" sz="2400" dirty="0"/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alt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150D3137-B9C3-422B-901A-E25E0941C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371579"/>
            <a:ext cx="10515600" cy="5931786"/>
          </a:xfrm>
        </p:spPr>
        <p:txBody>
          <a:bodyPr>
            <a:normAutofit/>
          </a:bodyPr>
          <a:lstStyle/>
          <a:p>
            <a:pPr algn="r" rtl="1" eaLnBrk="1" hangingPunct="1">
              <a:buFontTx/>
              <a:buNone/>
            </a:pPr>
            <a:r>
              <a:rPr lang="he-IL" altLang="he-IL" dirty="0"/>
              <a:t>ניו יורק טיימס, 2010: "אלכוהול או הילדים?"</a:t>
            </a:r>
          </a:p>
          <a:p>
            <a:pPr algn="r" rtl="1" eaLnBrk="1" hangingPunct="1">
              <a:buFontTx/>
              <a:buNone/>
            </a:pPr>
            <a:endParaRPr lang="he-IL" altLang="he-IL" dirty="0"/>
          </a:p>
          <a:p>
            <a:pPr algn="r" rtl="1"/>
            <a:r>
              <a:rPr lang="he-IL" altLang="he-IL" dirty="0"/>
              <a:t>הכתב טוען שאם המשפחות העניות היו מוציאות על חינוך ילדיהם כפי שהן מוציאות על אלכוהול, סיגריות, וזונות, הסיכויים של ילדיהם ישתנו משמעותית</a:t>
            </a:r>
          </a:p>
          <a:p>
            <a:pPr algn="r" rtl="1"/>
            <a:r>
              <a:rPr lang="he-IL" altLang="he-IL" dirty="0"/>
              <a:t>משפחת </a:t>
            </a:r>
            <a:r>
              <a:rPr lang="he-IL" altLang="he-IL" dirty="0" err="1"/>
              <a:t>אובמזה</a:t>
            </a:r>
            <a:r>
              <a:rPr lang="he-IL" altLang="he-IL" dirty="0"/>
              <a:t> מקונגו בפיגור של שמונה חודשים בתשלום שכר הדירה בסכום של 6$ לחודש והם בסכנה של פינוי </a:t>
            </a:r>
          </a:p>
          <a:p>
            <a:pPr algn="r" rtl="1"/>
            <a:r>
              <a:rPr lang="he-IL" altLang="he-IL" dirty="0"/>
              <a:t>למשפחה אין כילות למרות שהם כבר איבדו שניים משמונת ילדיהם למלריה. לטענתם המחיר של כל כילה, 6$, גבוה מידי עבורם </a:t>
            </a:r>
          </a:p>
          <a:p>
            <a:pPr algn="r" rtl="1"/>
            <a:r>
              <a:rPr lang="he-IL" altLang="he-IL" dirty="0"/>
              <a:t>לטענתם הם גם לא יכולים להרשות לעצמם לשלם את שכר הלימוד בסך 2.5$ לחודש עבור שלושת ילדיהם בגיל בית ספר</a:t>
            </a:r>
            <a:endParaRPr lang="en-US" altLang="he-IL" dirty="0"/>
          </a:p>
          <a:p>
            <a:pPr algn="l" rtl="0" eaLnBrk="1" hangingPunct="1"/>
            <a:endParaRPr lang="en-US" altLang="he-IL" dirty="0"/>
          </a:p>
          <a:p>
            <a:pPr algn="l" rtl="0" eaLnBrk="1" hangingPunct="1">
              <a:buFontTx/>
              <a:buNone/>
            </a:pPr>
            <a:endParaRPr lang="en-US" alt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BD46EA0B-5843-448D-9AE1-312834689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686372"/>
            <a:ext cx="10515600" cy="4351338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endParaRPr lang="en-US" altLang="he-IL" dirty="0"/>
          </a:p>
          <a:p>
            <a:pPr marL="0" indent="0" algn="r" rtl="1" eaLnBrk="1" hangingPunct="1">
              <a:lnSpc>
                <a:spcPct val="90000"/>
              </a:lnSpc>
              <a:buNone/>
            </a:pPr>
            <a:r>
              <a:rPr lang="he-IL" altLang="he-IL" dirty="0"/>
              <a:t>אבל..</a:t>
            </a:r>
          </a:p>
          <a:p>
            <a:pPr algn="r" rtl="1"/>
            <a:r>
              <a:rPr lang="he-IL" altLang="he-IL" dirty="0"/>
              <a:t>מר וגברת </a:t>
            </a:r>
            <a:r>
              <a:rPr lang="he-IL" altLang="he-IL" dirty="0" err="1"/>
              <a:t>אובמזה</a:t>
            </a:r>
            <a:r>
              <a:rPr lang="he-IL" altLang="he-IL" dirty="0"/>
              <a:t> מוציאים 10$ לחודש על הטלפונים הסלולריים שלהם</a:t>
            </a:r>
          </a:p>
          <a:p>
            <a:pPr algn="r" rtl="1"/>
            <a:r>
              <a:rPr lang="he-IL" altLang="he-IL" dirty="0"/>
              <a:t>מר </a:t>
            </a:r>
            <a:r>
              <a:rPr lang="he-IL" altLang="he-IL" dirty="0" err="1"/>
              <a:t>אובמזה</a:t>
            </a:r>
            <a:r>
              <a:rPr lang="he-IL" altLang="he-IL" dirty="0"/>
              <a:t> מבלה בבר מספר פעמים בשבוע ומוציא כ-12$ בחודש</a:t>
            </a:r>
          </a:p>
          <a:p>
            <a:pPr marL="0" indent="0" algn="r" rtl="1">
              <a:buNone/>
            </a:pPr>
            <a:r>
              <a:rPr lang="he-IL" altLang="he-IL" dirty="0"/>
              <a:t>תושבים אחרים בכפר טוענים שמר </a:t>
            </a:r>
            <a:r>
              <a:rPr lang="he-IL" altLang="he-IL" dirty="0" err="1"/>
              <a:t>אובמזה</a:t>
            </a:r>
            <a:r>
              <a:rPr lang="he-IL" altLang="he-IL" dirty="0"/>
              <a:t> שותה פחות מהגבר הממוצע בכפר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92BA2-4930-46CC-B574-E0FF7E0F6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7580"/>
            <a:ext cx="10515600" cy="4351338"/>
          </a:xfrm>
        </p:spPr>
        <p:txBody>
          <a:bodyPr>
            <a:normAutofit/>
          </a:bodyPr>
          <a:lstStyle/>
          <a:p>
            <a:pPr algn="r" rt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he-IL" altLang="he-IL" dirty="0"/>
              <a:t>בהודו הכפרית משקי הבית מוציאים כ-15% מהכנסתם על פסטיבלים/חגיגות </a:t>
            </a:r>
            <a:r>
              <a:rPr lang="he-IL" altLang="he-IL" sz="2400" dirty="0"/>
              <a:t>(</a:t>
            </a:r>
            <a:r>
              <a:rPr lang="en-US" altLang="he-IL" sz="2400" dirty="0"/>
              <a:t>Rao, 2001</a:t>
            </a:r>
            <a:r>
              <a:rPr lang="he-IL" altLang="he-IL" sz="2400" dirty="0"/>
              <a:t>)</a:t>
            </a:r>
          </a:p>
          <a:p>
            <a:pPr algn="r" rt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he-IL" altLang="he-IL" dirty="0"/>
          </a:p>
          <a:p>
            <a:pPr algn="r" rt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he-IL" altLang="he-IL" dirty="0"/>
              <a:t>משקי בית בדרום אפריקה מוצאים סכום של שנת הכנסה בהלוויה של אדם בוגר. במקרים רבים הם לווים את הכסף </a:t>
            </a:r>
            <a:r>
              <a:rPr lang="en-US" altLang="he-IL" sz="2400" dirty="0"/>
              <a:t>(Case et al., 2008)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121514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A30D090-9F6F-4CAF-8E5C-319BD8333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 eaLnBrk="1" hangingPunct="1"/>
            <a:r>
              <a:rPr lang="he-IL" altLang="he-IL" sz="2800" dirty="0">
                <a:latin typeface="+mn-lt"/>
                <a:cs typeface="+mn-cs"/>
              </a:rPr>
              <a:t>הסברים במחקר הכלכלי</a:t>
            </a:r>
            <a:endParaRPr lang="en-US" altLang="he-IL" sz="2800" dirty="0">
              <a:latin typeface="+mn-lt"/>
              <a:cs typeface="+mn-cs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6698FF8-07C5-43A7-8357-14E2CE87C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altLang="he-IL" dirty="0"/>
              <a:t>"צריכה ראוותנית" </a:t>
            </a:r>
          </a:p>
          <a:p>
            <a:pPr marL="0" indent="0" algn="r" rtl="1">
              <a:buNone/>
            </a:pPr>
            <a:r>
              <a:rPr lang="en-US" altLang="he-IL" dirty="0" err="1"/>
              <a:t>Moav-Neeman</a:t>
            </a:r>
            <a:r>
              <a:rPr lang="en-US" altLang="he-IL" dirty="0"/>
              <a:t> (2010, 2012)</a:t>
            </a:r>
            <a:endParaRPr lang="he-IL" altLang="he-IL" dirty="0"/>
          </a:p>
          <a:p>
            <a:pPr algn="r" rtl="1"/>
            <a:endParaRPr lang="he-IL" altLang="he-IL" dirty="0"/>
          </a:p>
          <a:p>
            <a:pPr algn="r" rtl="1"/>
            <a:r>
              <a:rPr lang="he-IL" altLang="he-IL" dirty="0"/>
              <a:t>"פיתוי"/"שליטה עצמית" </a:t>
            </a:r>
          </a:p>
          <a:p>
            <a:pPr marL="0" indent="0" algn="r" rtl="1">
              <a:buNone/>
            </a:pPr>
            <a:r>
              <a:rPr lang="en-GB" altLang="he-IL" dirty="0"/>
              <a:t>Banerjee-Mullainathan (2007)/</a:t>
            </a:r>
            <a:r>
              <a:rPr lang="en-US" dirty="0"/>
              <a:t> </a:t>
            </a:r>
            <a:r>
              <a:rPr lang="en-US" dirty="0" err="1"/>
              <a:t>Bernheim</a:t>
            </a:r>
            <a:r>
              <a:rPr lang="en-US" dirty="0"/>
              <a:t>-Ray-</a:t>
            </a:r>
            <a:r>
              <a:rPr lang="en-US" dirty="0" err="1"/>
              <a:t>Yeltekin</a:t>
            </a:r>
            <a:r>
              <a:rPr lang="en-US" dirty="0"/>
              <a:t> (2015)</a:t>
            </a:r>
            <a:endParaRPr lang="en-GB" altLang="he-IL" dirty="0"/>
          </a:p>
          <a:p>
            <a:pPr eaLnBrk="1" hangingPunct="1">
              <a:buFontTx/>
              <a:buNone/>
            </a:pPr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20236431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>
            <a:extLst>
              <a:ext uri="{FF2B5EF4-FFF2-40B4-BE49-F238E27FC236}">
                <a16:creationId xmlns:a16="http://schemas.microsoft.com/office/drawing/2014/main" id="{30B57312-EDED-47F8-87E7-C53098205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508" y="595860"/>
            <a:ext cx="113025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 rt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he-IL" altLang="he-IL" sz="2800" b="0" dirty="0">
                <a:latin typeface="+mn-lt"/>
              </a:rPr>
              <a:t>האם העובדות מתאימות לסיפור של צריכה ראוותנית?</a:t>
            </a:r>
          </a:p>
          <a:p>
            <a:pPr marL="457200" indent="-457200" algn="r" rtl="1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he-IL" altLang="he-IL" sz="2800" b="0" dirty="0">
              <a:latin typeface="+mn-lt"/>
            </a:endParaRPr>
          </a:p>
          <a:p>
            <a:pPr marL="457200" indent="-457200" algn="r" rtl="1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e-IL" altLang="he-IL" sz="2800" b="0" dirty="0">
                <a:latin typeface="+mn-lt"/>
              </a:rPr>
              <a:t>לחתונות בהודו תפקיד מרכזי באיתות על הצלחה כלכלית. העלות של נישואי בת – נדוניה וחגיגות – מגיע לשש פעמים ההכנסה השנתית של המשפחה</a:t>
            </a:r>
          </a:p>
          <a:p>
            <a:pPr marL="0" indent="0" algn="r" rt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he-IL" altLang="he-IL" sz="2800" b="0" dirty="0">
                <a:latin typeface="+mn-lt"/>
              </a:rPr>
              <a:t> </a:t>
            </a:r>
            <a:r>
              <a:rPr lang="en-US" altLang="he-IL" sz="2800" b="0" dirty="0">
                <a:latin typeface="+mn-lt"/>
              </a:rPr>
              <a:t>Bloch-Rao-Desai (2004)</a:t>
            </a:r>
            <a:endParaRPr lang="he-IL" altLang="he-IL" sz="2800" b="0" dirty="0">
              <a:latin typeface="+mn-lt"/>
            </a:endParaRPr>
          </a:p>
          <a:p>
            <a:pPr marL="0" indent="0" algn="r" rtl="1" eaLnBrk="1" hangingPunct="1">
              <a:lnSpc>
                <a:spcPct val="80000"/>
              </a:lnSpc>
              <a:spcBef>
                <a:spcPct val="20000"/>
              </a:spcBef>
            </a:pPr>
            <a:endParaRPr lang="he-IL" altLang="he-IL" sz="2800" b="0" dirty="0">
              <a:latin typeface="+mn-lt"/>
            </a:endParaRPr>
          </a:p>
          <a:p>
            <a:pPr marL="457200" indent="-457200" algn="r" rtl="1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e-IL" altLang="he-IL" sz="2800" b="0" dirty="0">
                <a:latin typeface="+mn-lt"/>
              </a:rPr>
              <a:t>מיסי אליוט </a:t>
            </a:r>
            <a:r>
              <a:rPr lang="en-US" altLang="he-IL" sz="2800" b="0" dirty="0">
                <a:latin typeface="+mn-lt"/>
              </a:rPr>
              <a:t>Missy Elliott </a:t>
            </a:r>
            <a:r>
              <a:rPr lang="he-IL" altLang="he-IL" sz="2800" b="0" dirty="0">
                <a:latin typeface="+mn-lt"/>
              </a:rPr>
              <a:t>: תרבות </a:t>
            </a:r>
            <a:r>
              <a:rPr lang="he-IL" altLang="he-IL" sz="2800" b="0" dirty="0" err="1">
                <a:latin typeface="+mn-lt"/>
              </a:rPr>
              <a:t>ה"בלינג</a:t>
            </a:r>
            <a:r>
              <a:rPr lang="he-IL" altLang="he-IL" sz="2800" b="0" dirty="0">
                <a:latin typeface="+mn-lt"/>
              </a:rPr>
              <a:t>" מעודדת צעירים שחורים לבזבז את כספם בצורה לא אחראית</a:t>
            </a:r>
            <a:endParaRPr lang="en-US" altLang="he-IL" sz="2800" b="0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DA52E9-DEB8-41A3-821E-3CABA36A2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759" y="3607816"/>
            <a:ext cx="3073276" cy="3028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DE088E-854F-488F-BFF7-59905D0446E2}"/>
              </a:ext>
            </a:extLst>
          </p:cNvPr>
          <p:cNvSpPr txBox="1"/>
          <p:nvPr/>
        </p:nvSpPr>
        <p:spPr>
          <a:xfrm>
            <a:off x="1311639" y="816964"/>
            <a:ext cx="8941633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אכזבה</a:t>
            </a:r>
          </a:p>
          <a:p>
            <a:pPr algn="r" rtl="1"/>
            <a:endParaRPr lang="he-IL" sz="2800" dirty="0"/>
          </a:p>
          <a:p>
            <a:pPr algn="r" rtl="1"/>
            <a:r>
              <a:rPr lang="he-IL" sz="2800" dirty="0"/>
              <a:t>מיקרו אשראי לא תרם להשקעה משמעותית בפיתוח עסקים קטנים: העניים לא לוקחים הלוואות לצורך השקעה</a:t>
            </a:r>
          </a:p>
          <a:p>
            <a:pPr algn="r" rtl="1"/>
            <a:endParaRPr lang="he-IL" sz="2800" dirty="0"/>
          </a:p>
          <a:p>
            <a:pPr algn="r" rtl="1"/>
            <a:r>
              <a:rPr lang="he-IL" sz="2800" dirty="0"/>
              <a:t>העניים לוקחים הלוואות למימון צריכה, שוקעים בחובות, ובסופו של דבר, במקרים רבים, בעוני עמוק יותר</a:t>
            </a:r>
          </a:p>
          <a:p>
            <a:pPr algn="r" rtl="1"/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88836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5">
            <a:extLst>
              <a:ext uri="{FF2B5EF4-FFF2-40B4-BE49-F238E27FC236}">
                <a16:creationId xmlns:a16="http://schemas.microsoft.com/office/drawing/2014/main" id="{A174CF20-4E76-443D-80E1-4D0BFF00C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296" y="618345"/>
            <a:ext cx="104231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he-IL" altLang="he-IL" sz="2800" b="0" dirty="0"/>
              <a:t>ניו יורק טיימס, 2010: "לעשירים החדשים בהודו לימוזינות לא מספיקות"</a:t>
            </a:r>
          </a:p>
          <a:p>
            <a:pPr algn="r" rtl="1" eaLnBrk="1" hangingPunct="1">
              <a:lnSpc>
                <a:spcPct val="90000"/>
              </a:lnSpc>
              <a:spcBef>
                <a:spcPct val="20000"/>
              </a:spcBef>
            </a:pPr>
            <a:endParaRPr lang="he-IL" altLang="he-IL" sz="2800" b="0" dirty="0"/>
          </a:p>
          <a:p>
            <a:pPr marL="457200" indent="-457200" algn="r" rt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e-IL" altLang="he-IL" sz="2800" b="0" dirty="0"/>
              <a:t>חקלאי שמכר קרקע ב-109,000$, שכר מסוק במחיר של 8,327$ להטיס את בנו לחתונתו במרחק של שני מייל</a:t>
            </a:r>
          </a:p>
          <a:p>
            <a:pPr marL="457200" indent="-457200" algn="r" rt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e-IL" altLang="he-IL" sz="2800" b="0" dirty="0"/>
              <a:t>הטענה במאמר, מבני משפחה ומומחים, ששכירת המסוק נעשתה במטרה להרשים את הכפריים בסטטוס החדש של המשפחה</a:t>
            </a:r>
            <a:endParaRPr lang="en-US" altLang="he-IL" sz="2800" b="0" dirty="0">
              <a:latin typeface="+mn-lt"/>
            </a:endParaRPr>
          </a:p>
          <a:p>
            <a:pPr rtl="0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he-IL" sz="2800" b="0" dirty="0">
              <a:latin typeface="+mn-lt"/>
            </a:endParaRPr>
          </a:p>
          <a:p>
            <a:pPr rtl="0" eaLnBrk="1" hangingPunct="1">
              <a:spcBef>
                <a:spcPct val="20000"/>
              </a:spcBef>
            </a:pPr>
            <a:r>
              <a:rPr lang="en-US" altLang="he-IL" sz="2800" b="0" dirty="0">
                <a:latin typeface="+mn-lt"/>
              </a:rPr>
              <a:t>	</a:t>
            </a:r>
          </a:p>
          <a:p>
            <a:pPr rtl="0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he-IL" sz="2800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183CC3-E160-43E5-B137-FF3DA757F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639" y="1068225"/>
            <a:ext cx="9454721" cy="522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658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A7B7A143-4EEE-443C-8359-6FBC464AE0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0863" y="791304"/>
            <a:ext cx="10515600" cy="4351338"/>
          </a:xfrm>
        </p:spPr>
        <p:txBody>
          <a:bodyPr>
            <a:normAutofit/>
          </a:bodyPr>
          <a:lstStyle/>
          <a:p>
            <a:pPr algn="r" rtl="1"/>
            <a:r>
              <a:rPr lang="he-IL" dirty="0" err="1"/>
              <a:t>אמומלי</a:t>
            </a:r>
            <a:r>
              <a:rPr lang="he-IL" dirty="0"/>
              <a:t> </a:t>
            </a:r>
            <a:r>
              <a:rPr lang="he-IL" dirty="0" err="1"/>
              <a:t>רהמון</a:t>
            </a:r>
            <a:r>
              <a:rPr lang="he-IL" dirty="0"/>
              <a:t>, נשיא טג'יקיסטן, אסר על שיני זהב, השימוש במכשירים סלולריים באוניברסיטאות ומסיבות גדולות לימי הולדת</a:t>
            </a:r>
          </a:p>
          <a:p>
            <a:pPr algn="r" rtl="1"/>
            <a:r>
              <a:rPr lang="he-IL" altLang="he-IL" dirty="0"/>
              <a:t>הנשיא ביקר את המשפחות העשירות על צריכתם הראוותנית במסיבות גדולות וביצירת סטנדרט לאחרים, שמנסים להראות עשירים בהוצאות על מסיבות גדולות למרות הכנסתם הצנועה</a:t>
            </a:r>
          </a:p>
          <a:p>
            <a:pPr algn="r" rtl="1"/>
            <a:r>
              <a:rPr lang="he-IL" altLang="he-IL" dirty="0"/>
              <a:t>הנשיא הגביל את מספר המשתתפים במסיבות במטרה למנוע </a:t>
            </a:r>
            <a:r>
              <a:rPr lang="he-IL" altLang="he-IL" dirty="0" err="1"/>
              <a:t>מהטג'יקים</a:t>
            </a:r>
            <a:r>
              <a:rPr lang="he-IL" altLang="he-IL" dirty="0"/>
              <a:t> לבזבז את כל חסכונותיהם בתחרות הוצאות עם אחרים</a:t>
            </a:r>
            <a:endParaRPr lang="en-US" alt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2DB5B-ADC9-4090-9424-2BC40A2F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Congo Dandies: ‘I could buy a piece of land, but bought a pair of shoes’</a:t>
            </a:r>
            <a:br>
              <a:rPr lang="en-US" b="1" dirty="0"/>
            </a:br>
            <a:endParaRPr lang="he-IL" dirty="0"/>
          </a:p>
        </p:txBody>
      </p:sp>
      <p:pic>
        <p:nvPicPr>
          <p:cNvPr id="2050" name="Picture 2" descr="Congo Dandies: âI could buy a piece of land, but bought a pair of shoesâ">
            <a:extLst>
              <a:ext uri="{FF2B5EF4-FFF2-40B4-BE49-F238E27FC236}">
                <a16:creationId xmlns:a16="http://schemas.microsoft.com/office/drawing/2014/main" id="{E0096D94-2B73-4031-9D41-2D72FA6DC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42" y="1762749"/>
            <a:ext cx="8099529" cy="44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0075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476FB-ACF0-4277-86BA-73EB872DE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“</a:t>
            </a:r>
            <a:r>
              <a:rPr lang="en-US" sz="2400" i="1" dirty="0"/>
              <a:t>When you dress up you really are the best</a:t>
            </a:r>
            <a:r>
              <a:rPr lang="en-US" sz="2400" dirty="0"/>
              <a:t>,” Maxime Pivot from Brazzaville, the capital city of the central African country, told RT’s documentary channel RTD.</a:t>
            </a:r>
            <a:endParaRPr lang="he-IL" sz="2400" dirty="0"/>
          </a:p>
        </p:txBody>
      </p:sp>
      <p:pic>
        <p:nvPicPr>
          <p:cNvPr id="3074" name="Picture 2" descr="https://cdni.rt.com/files/2015.11/original/56509753c46188db0e8b45a2.jpg">
            <a:extLst>
              <a:ext uri="{FF2B5EF4-FFF2-40B4-BE49-F238E27FC236}">
                <a16:creationId xmlns:a16="http://schemas.microsoft.com/office/drawing/2014/main" id="{F2BD1E1D-1F65-4495-B091-F307E7D67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840" y="2008682"/>
            <a:ext cx="8232410" cy="457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410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>
            <a:extLst>
              <a:ext uri="{FF2B5EF4-FFF2-40B4-BE49-F238E27FC236}">
                <a16:creationId xmlns:a16="http://schemas.microsoft.com/office/drawing/2014/main" id="{CA326DB8-983C-4855-B817-8533066CA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642" y="558385"/>
            <a:ext cx="985353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r" rt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e-IL" altLang="he-IL" sz="2800" b="0" dirty="0">
                <a:latin typeface="+mn-lt"/>
              </a:rPr>
              <a:t>השאיפה לסטטוס היא חלק מהטבע האנושי</a:t>
            </a:r>
            <a:endParaRPr lang="en-US" altLang="he-IL" sz="2800" b="0" dirty="0">
              <a:latin typeface="+mn-lt"/>
            </a:endParaRPr>
          </a:p>
          <a:p>
            <a:pPr marL="0" indent="0" rtl="0" eaLnBrk="1" hangingPunct="1">
              <a:spcBef>
                <a:spcPct val="20000"/>
              </a:spcBef>
            </a:pPr>
            <a:r>
              <a:rPr lang="en-US" altLang="he-IL" sz="2800" b="0" dirty="0">
                <a:latin typeface="+mn-lt"/>
              </a:rPr>
              <a:t>Pinker (2003)</a:t>
            </a:r>
            <a:r>
              <a:rPr lang="en-GB" altLang="he-IL" sz="2800" b="0" dirty="0">
                <a:latin typeface="+mn-lt"/>
              </a:rPr>
              <a:t> </a:t>
            </a:r>
            <a:r>
              <a:rPr lang="en-GB" altLang="he-IL" sz="2800" b="0" i="1" dirty="0">
                <a:latin typeface="+mn-lt"/>
              </a:rPr>
              <a:t>How the Mind Works</a:t>
            </a:r>
            <a:r>
              <a:rPr lang="en-US" altLang="he-IL" sz="2800" b="0" i="1" dirty="0">
                <a:latin typeface="+mn-lt"/>
              </a:rPr>
              <a:t>: </a:t>
            </a:r>
            <a:r>
              <a:rPr lang="en-GB" altLang="he-IL" sz="2800" b="0" dirty="0">
                <a:latin typeface="+mn-lt"/>
              </a:rPr>
              <a:t>status is in our genes and conspicuous consumption is universal</a:t>
            </a:r>
          </a:p>
          <a:p>
            <a:pPr rtl="0" eaLnBrk="1" hangingPunct="1">
              <a:spcBef>
                <a:spcPct val="20000"/>
              </a:spcBef>
            </a:pPr>
            <a:endParaRPr lang="en-US" altLang="he-IL" sz="2800" b="0" dirty="0">
              <a:latin typeface="+mn-lt"/>
            </a:endParaRPr>
          </a:p>
          <a:p>
            <a:pPr marL="457200" indent="-457200" algn="r" rt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e-IL" altLang="he-IL" sz="2800" b="0" dirty="0">
                <a:latin typeface="+mn-lt"/>
              </a:rPr>
              <a:t>נשים גורמות לגברים להזניח את המחשבה על העתיד ולבזבז כסף בצורה ראוותנית </a:t>
            </a:r>
          </a:p>
          <a:p>
            <a:pPr marL="0" indent="0"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he-IL" sz="2800" b="0" dirty="0">
                <a:latin typeface="+mn-lt"/>
              </a:rPr>
              <a:t>Wilson-Daly</a:t>
            </a:r>
            <a:r>
              <a:rPr lang="en-US" altLang="he-IL" sz="2800" dirty="0">
                <a:latin typeface="+mn-lt"/>
              </a:rPr>
              <a:t> </a:t>
            </a:r>
            <a:r>
              <a:rPr lang="en-US" altLang="he-IL" sz="2800" b="0" dirty="0">
                <a:latin typeface="+mn-lt"/>
              </a:rPr>
              <a:t>(2004): pretty women inspire men to discount the future</a:t>
            </a:r>
          </a:p>
          <a:p>
            <a:pPr marL="0" indent="0" rtl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he-IL" sz="2800" b="0" dirty="0" err="1">
                <a:latin typeface="+mn-lt"/>
              </a:rPr>
              <a:t>Griskevicius</a:t>
            </a:r>
            <a:r>
              <a:rPr lang="en-US" altLang="he-IL" sz="2800" b="0" dirty="0">
                <a:latin typeface="+mn-lt"/>
              </a:rPr>
              <a:t> et al. (2007): mating goals in men increase their willingness to spend on conspicuous luxuries (and display heroism or dominance). In women, mating goals boost public helping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eacock">
            <a:extLst>
              <a:ext uri="{FF2B5EF4-FFF2-40B4-BE49-F238E27FC236}">
                <a16:creationId xmlns:a16="http://schemas.microsoft.com/office/drawing/2014/main" id="{FFFB8660-762A-48CD-AB9F-60E30F2B8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38" y="1741671"/>
            <a:ext cx="7869836" cy="44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4D698A-EB9F-4346-B361-2EE2B9CC0E5E}"/>
              </a:ext>
            </a:extLst>
          </p:cNvPr>
          <p:cNvSpPr/>
          <p:nvPr/>
        </p:nvSpPr>
        <p:spPr>
          <a:xfrm>
            <a:off x="2297506" y="613560"/>
            <a:ext cx="7096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dirty="0"/>
              <a:t>אנחנו, בני האדם (לפחות הגברים), לא יוצאי דופן...</a:t>
            </a:r>
          </a:p>
        </p:txBody>
      </p:sp>
    </p:spTree>
    <p:extLst>
      <p:ext uri="{BB962C8B-B14F-4D97-AF65-F5344CB8AC3E}">
        <p14:creationId xmlns:p14="http://schemas.microsoft.com/office/powerpoint/2010/main" val="22361006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peahen">
            <a:extLst>
              <a:ext uri="{FF2B5EF4-FFF2-40B4-BE49-F238E27FC236}">
                <a16:creationId xmlns:a16="http://schemas.microsoft.com/office/drawing/2014/main" id="{E1A9E93F-6B3E-459A-94C3-6A0EC784E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155430"/>
            <a:ext cx="4727490" cy="293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13E74A3-6DBD-4746-853F-48F9BF51B74B}"/>
              </a:ext>
            </a:extLst>
          </p:cNvPr>
          <p:cNvSpPr/>
          <p:nvPr/>
        </p:nvSpPr>
        <p:spPr>
          <a:xfrm>
            <a:off x="5401457" y="2042410"/>
            <a:ext cx="3043003" cy="111302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CA5A10-4376-4403-9098-7BFC1CE007B2}"/>
              </a:ext>
            </a:extLst>
          </p:cNvPr>
          <p:cNvSpPr txBox="1"/>
          <p:nvPr/>
        </p:nvSpPr>
        <p:spPr>
          <a:xfrm>
            <a:off x="6537240" y="2368088"/>
            <a:ext cx="22485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Wow!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53000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>
            <a:extLst>
              <a:ext uri="{FF2B5EF4-FFF2-40B4-BE49-F238E27FC236}">
                <a16:creationId xmlns:a16="http://schemas.microsoft.com/office/drawing/2014/main" id="{CA326DB8-983C-4855-B817-8533066CA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642" y="558385"/>
            <a:ext cx="985353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r" rt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e-IL" altLang="he-IL" sz="2800" b="0" dirty="0">
                <a:latin typeface="+mn-lt"/>
              </a:rPr>
              <a:t>ומה עם הסיפור החלופי – פיתוי? </a:t>
            </a:r>
            <a:endParaRPr lang="en-US" altLang="he-IL" sz="2800" b="0" dirty="0">
              <a:latin typeface="+mn-lt"/>
            </a:endParaRPr>
          </a:p>
          <a:p>
            <a:pPr marL="457200" indent="-457200" algn="r" rt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he-IL" sz="2800" b="0" dirty="0">
              <a:latin typeface="+mn-lt"/>
            </a:endParaRPr>
          </a:p>
        </p:txBody>
      </p:sp>
      <p:pic>
        <p:nvPicPr>
          <p:cNvPr id="1030" name="Picture 6" descr="Image result for donut">
            <a:extLst>
              <a:ext uri="{FF2B5EF4-FFF2-40B4-BE49-F238E27FC236}">
                <a16:creationId xmlns:a16="http://schemas.microsoft.com/office/drawing/2014/main" id="{99E338BB-AC44-46A0-B1F8-A4E6D6209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89" y="1444563"/>
            <a:ext cx="4614368" cy="507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80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C42BF-55C7-4FB0-851A-7663D2E24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2800" dirty="0">
                <a:latin typeface="+mn-lt"/>
                <a:cs typeface="+mn-cs"/>
              </a:rPr>
              <a:t>חזרה למיקרו-מימון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7B7DC-C59F-4796-84E5-BBC0286EB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dirty="0"/>
              <a:t>מלכודות עוני מבוססות על העדר אשראי, אז מדוע מתן אשראי לעניים לא סייע בחילוץ מעוני?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המנגנונים שמסבירים התמדה בעוני, בפרט רמות חיסכון נמוכות, חשובים (כפי הנראה), להבנת כישלון המיקרו אשראי: עניים רגישים במיוחד לסיכון</a:t>
            </a:r>
          </a:p>
          <a:p>
            <a:pPr algn="r" rtl="1"/>
            <a:endParaRPr lang="he-IL" dirty="0"/>
          </a:p>
          <a:p>
            <a:pPr marL="0" indent="0" algn="r" rtl="1">
              <a:buNone/>
            </a:pPr>
            <a:r>
              <a:rPr lang="he-IL" dirty="0"/>
              <a:t>(התאוריה של </a:t>
            </a:r>
            <a:r>
              <a:rPr lang="he-IL" dirty="0" err="1"/>
              <a:t>חזנוב</a:t>
            </a:r>
            <a:r>
              <a:rPr lang="he-IL" dirty="0"/>
              <a:t>, מואב, נאמן </a:t>
            </a:r>
            <a:r>
              <a:rPr lang="he-IL" dirty="0" err="1"/>
              <a:t>וזועבי</a:t>
            </a:r>
            <a:r>
              <a:rPr lang="he-IL" dirty="0"/>
              <a:t> מבוססת על "שנאת סיכון")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9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DE088E-854F-488F-BFF7-59905D0446E2}"/>
              </a:ext>
            </a:extLst>
          </p:cNvPr>
          <p:cNvSpPr txBox="1"/>
          <p:nvPr/>
        </p:nvSpPr>
        <p:spPr>
          <a:xfrm>
            <a:off x="1311639" y="816964"/>
            <a:ext cx="894163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אכזבה</a:t>
            </a:r>
          </a:p>
          <a:p>
            <a:pPr algn="r" rtl="1"/>
            <a:endParaRPr lang="he-IL" sz="2800" dirty="0"/>
          </a:p>
          <a:p>
            <a:pPr algn="r" rtl="1"/>
            <a:r>
              <a:rPr lang="he-IL" sz="2800" dirty="0"/>
              <a:t>גם סיוע למדינות עניות לא הביא לצמיחה כלכלית </a:t>
            </a:r>
          </a:p>
          <a:p>
            <a:pPr algn="r" rtl="1"/>
            <a:endParaRPr lang="he-IL" sz="2800" dirty="0"/>
          </a:p>
          <a:p>
            <a:pPr algn="r" rtl="1"/>
            <a:r>
              <a:rPr lang="he-IL" sz="2800" dirty="0"/>
              <a:t>(הסיוע הגדיל ממשלות ושחיתות)</a:t>
            </a:r>
          </a:p>
        </p:txBody>
      </p:sp>
    </p:spTree>
    <p:extLst>
      <p:ext uri="{BB962C8B-B14F-4D97-AF65-F5344CB8AC3E}">
        <p14:creationId xmlns:p14="http://schemas.microsoft.com/office/powerpoint/2010/main" val="124710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3D3A4-6F12-4566-94A4-FEE50EFC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2800" dirty="0">
                <a:latin typeface="+mn-lt"/>
                <a:cs typeface="+mn-cs"/>
              </a:rPr>
              <a:t>החשיבות של שנאת סיכון (</a:t>
            </a:r>
            <a:r>
              <a:rPr lang="en-US" sz="2800" dirty="0">
                <a:latin typeface="+mn-lt"/>
                <a:cs typeface="+mn-cs"/>
              </a:rPr>
              <a:t>(risk aversion</a:t>
            </a:r>
            <a:endParaRPr lang="he-IL" sz="2800" dirty="0">
              <a:latin typeface="+mn-lt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ECE99-A707-4BB0-89D5-1FDFD04A5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296"/>
            <a:ext cx="10515600" cy="446274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3000" dirty="0" err="1"/>
              <a:t>בנרג'י</a:t>
            </a:r>
            <a:r>
              <a:rPr lang="he-IL" sz="3000" dirty="0"/>
              <a:t> </a:t>
            </a:r>
            <a:r>
              <a:rPr lang="he-IL" sz="3000" dirty="0" err="1"/>
              <a:t>ודופלו</a:t>
            </a:r>
            <a:r>
              <a:rPr lang="he-IL" sz="3000" dirty="0"/>
              <a:t> (2011) </a:t>
            </a:r>
          </a:p>
          <a:p>
            <a:pPr marL="0" indent="0" algn="r" rtl="1">
              <a:buNone/>
            </a:pPr>
            <a:endParaRPr lang="he-IL" sz="3000" dirty="0"/>
          </a:p>
          <a:p>
            <a:pPr algn="r" rtl="1"/>
            <a:r>
              <a:rPr lang="he-IL" sz="3000" dirty="0"/>
              <a:t>סיכון הוא מרכזי בחיי העניים. לנפילה בהכנסה השלכות נוראיות </a:t>
            </a:r>
          </a:p>
          <a:p>
            <a:pPr marL="0" indent="0" algn="l">
              <a:buNone/>
            </a:pPr>
            <a:r>
              <a:rPr lang="en-US" dirty="0"/>
              <a:t>“risk is a central fact of life for the poor, who often run small businesses or farms . . .  with no assurance of regular employment. In such lives a bad break can have disastrous consequences.”</a:t>
            </a:r>
          </a:p>
          <a:p>
            <a:pPr marL="0" indent="0" algn="r" rtl="1">
              <a:buNone/>
            </a:pPr>
            <a:endParaRPr lang="he-IL" dirty="0"/>
          </a:p>
          <a:p>
            <a:pPr algn="r" rtl="1"/>
            <a:r>
              <a:rPr lang="he-IL" sz="3000" dirty="0"/>
              <a:t>השקעה דומה לקניית כרטיס הגרלה. השכלה למשל יכולה להוביל למשרה טובה אבל לא בהכרח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8982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5F349-B8B6-4C2D-9F43-1ED87CE3C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8877"/>
            <a:ext cx="10515600" cy="5129812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he-IL" sz="3000" dirty="0" err="1"/>
              <a:t>בנרג'י</a:t>
            </a:r>
            <a:r>
              <a:rPr lang="he-IL" sz="3000" dirty="0"/>
              <a:t> </a:t>
            </a:r>
            <a:r>
              <a:rPr lang="he-IL" sz="3000" dirty="0" err="1"/>
              <a:t>ודופלו</a:t>
            </a:r>
            <a:r>
              <a:rPr lang="he-IL" sz="3000" dirty="0"/>
              <a:t> טוענים שהעניים מבינים היטיב את הסביבה הכלכלית ונוקטים במגוון אמצעים לצמצום הסיכון</a:t>
            </a:r>
            <a:endParaRPr lang="en-US" sz="3000" dirty="0"/>
          </a:p>
          <a:p>
            <a:endParaRPr lang="en-US" dirty="0"/>
          </a:p>
          <a:p>
            <a:r>
              <a:rPr lang="en-US" dirty="0"/>
              <a:t>Banerjee and </a:t>
            </a:r>
            <a:r>
              <a:rPr lang="en-US" dirty="0" err="1"/>
              <a:t>Duflo</a:t>
            </a:r>
            <a:r>
              <a:rPr lang="en-US" dirty="0"/>
              <a:t> provide further support for the claim that risk plays a central role in the decisions of the poor </a:t>
            </a:r>
            <a:r>
              <a:rPr lang="en-US" b="1" dirty="0"/>
              <a:t>who understand their economic environment </a:t>
            </a:r>
          </a:p>
          <a:p>
            <a:r>
              <a:rPr lang="en-US" dirty="0"/>
              <a:t>They argue that the poor are constantly worrying about the future, particularly about imminent disasters, and take </a:t>
            </a:r>
            <a:r>
              <a:rPr lang="en-US" b="1" dirty="0"/>
              <a:t>a variety of ingenious and costly precautionary measures </a:t>
            </a:r>
            <a:r>
              <a:rPr lang="en-US" dirty="0"/>
              <a:t>to limit the risks they are subject to, such as managing their businesses conservatively and diversifying their portfolio of activities, including by marriage and temporary migration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4766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EE322-3E27-4882-836B-B43EB7327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2800" dirty="0">
                <a:latin typeface="+mn-lt"/>
                <a:cs typeface="+mn-cs"/>
              </a:rPr>
              <a:t>עדויות נוספות על שנאת סיכון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1BD11-9ED1-4BF7-80EA-E2D067C5B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poor avoid low cost seasonal migration that is highly rewarding because of the fear of failure (Bryan et al., 2014)</a:t>
            </a:r>
          </a:p>
          <a:p>
            <a:r>
              <a:rPr lang="en-US" dirty="0"/>
              <a:t>Insurance against adverse weather shocks can induce farmers to invest more in high return risky production options (</a:t>
            </a:r>
            <a:r>
              <a:rPr lang="en-US" dirty="0" err="1"/>
              <a:t>Karlan</a:t>
            </a:r>
            <a:r>
              <a:rPr lang="en-US" dirty="0"/>
              <a:t> et al., 2014; Cole et al., 2016)</a:t>
            </a: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299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EE322-3E27-4882-836B-B43EB7327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2800" dirty="0">
                <a:latin typeface="+mn-lt"/>
                <a:cs typeface="+mn-cs"/>
              </a:rPr>
              <a:t>עדויות נוספות על שנאת סיכון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1BD11-9ED1-4BF7-80EA-E2D067C5B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dirty="0"/>
              <a:t>הבנק העולמי מסיק שהעניים מאוד שונאי סיכון ולכן נמנעים מהשקעות מסוכנות למרות התשואה הגבוהה הצפויה (בממוצע). משקי בית קרובים לסף קיום רגישים במיוחד לסיכון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“[The] poor are highly risk averse and reluctant to engage in the high-risk, high-return activities that could lift them out of poverty”</a:t>
            </a:r>
            <a:r>
              <a:rPr lang="en-US" dirty="0"/>
              <a:t>;</a:t>
            </a:r>
            <a:r>
              <a:rPr lang="en-US" b="1" dirty="0"/>
              <a:t> “[a]s households move closer to extreme poverty and destitution, they become very risk averse” </a:t>
            </a:r>
            <a:r>
              <a:rPr lang="en-US" sz="2400" dirty="0"/>
              <a:t>(The World Bank 2001) </a:t>
            </a:r>
          </a:p>
          <a:p>
            <a:endParaRPr lang="en-US" sz="24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709672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0153E-0332-42E3-A9F9-ACA816DE2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עלות קבועה (פונקציית ייצור מסוג </a:t>
            </a:r>
            <a:r>
              <a:rPr lang="en-US" dirty="0"/>
              <a:t>S</a:t>
            </a:r>
            <a:r>
              <a:rPr lang="he-IL" dirty="0"/>
              <a:t>) ושנאת סיכון, מונעים מהעניים השקעה</a:t>
            </a:r>
          </a:p>
          <a:p>
            <a:pPr algn="r" rtl="1">
              <a:buFont typeface="Wingdings" panose="05000000000000000000" pitchFamily="2" charset="2"/>
              <a:buChar char="ß"/>
            </a:pPr>
            <a:r>
              <a:rPr lang="he-IL" dirty="0"/>
              <a:t> כישלון כואב מידי – הוא משאיר את העניים עם הכנסה נמוכה ועם חוב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B299FD-96AB-4B1D-A0D3-13507EEB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he-IL" sz="2800" dirty="0">
                <a:latin typeface="+mn-lt"/>
                <a:cs typeface="+mn-cs"/>
              </a:rPr>
              <a:t>תאוריה כלכלית</a:t>
            </a:r>
          </a:p>
        </p:txBody>
      </p:sp>
    </p:spTree>
    <p:extLst>
      <p:ext uri="{BB962C8B-B14F-4D97-AF65-F5344CB8AC3E}">
        <p14:creationId xmlns:p14="http://schemas.microsoft.com/office/powerpoint/2010/main" val="147387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A4DA7-0F42-456D-A3D9-C22946A31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dirty="0" err="1"/>
              <a:t>בנרג'י</a:t>
            </a:r>
            <a:r>
              <a:rPr lang="he-IL" dirty="0"/>
              <a:t> </a:t>
            </a:r>
            <a:r>
              <a:rPr lang="he-IL" dirty="0" err="1"/>
              <a:t>ודופלו</a:t>
            </a:r>
            <a:r>
              <a:rPr lang="he-IL" dirty="0"/>
              <a:t> טוענים שאין עדויות לעלויות קבועות משמעותיות:</a:t>
            </a:r>
          </a:p>
          <a:p>
            <a:pPr algn="r" rtl="1"/>
            <a:r>
              <a:rPr lang="he-IL" dirty="0"/>
              <a:t>התשואה לחינוך, למשל, גבוהה מאוד גם בהיקפים נמוכים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“[E]very little bit of education helps…People who go on to secondary education are more likely to get a formal-sector job, but even those who don’t are able to run their businesses better.”</a:t>
            </a:r>
          </a:p>
          <a:p>
            <a:pPr algn="r" rtl="1"/>
            <a:r>
              <a:rPr lang="he-IL" dirty="0"/>
              <a:t>השקעות צנועות בבריאות מקטינות באופן משמעותי את הסיכון של מחלות ולכן הן בעלות תשואה גבוהה. העלות של מחלה – טיפול ואבדן הכנסה – יכול להיות הרסני לעניים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36D73F-3299-40A6-9662-9884C136F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he-IL" sz="2800" dirty="0">
                <a:latin typeface="+mn-lt"/>
                <a:cs typeface="+mn-cs"/>
              </a:rPr>
              <a:t>אבל...</a:t>
            </a:r>
          </a:p>
        </p:txBody>
      </p:sp>
    </p:spTree>
    <p:extLst>
      <p:ext uri="{BB962C8B-B14F-4D97-AF65-F5344CB8AC3E}">
        <p14:creationId xmlns:p14="http://schemas.microsoft.com/office/powerpoint/2010/main" val="365863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8B21F-1215-4271-94E6-C53BFF166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dirty="0"/>
              <a:t>למרות תשואות גבוהות, חקלאים רבים נמנעים מהשקעה בדשנים</a:t>
            </a:r>
          </a:p>
          <a:p>
            <a:pPr marL="0" indent="0" algn="r" rtl="1">
              <a:buNone/>
            </a:pPr>
            <a:r>
              <a:rPr lang="he-IL" dirty="0"/>
              <a:t>    </a:t>
            </a:r>
            <a:r>
              <a:rPr lang="en-US" dirty="0"/>
              <a:t> </a:t>
            </a:r>
            <a:r>
              <a:rPr lang="en-US" sz="2200" dirty="0"/>
              <a:t>(</a:t>
            </a:r>
            <a:r>
              <a:rPr lang="en-US" sz="2200" dirty="0" err="1"/>
              <a:t>Duflo</a:t>
            </a:r>
            <a:r>
              <a:rPr lang="en-US" sz="2200" dirty="0"/>
              <a:t> et al., 2011)</a:t>
            </a:r>
            <a:r>
              <a:rPr lang="en-US" sz="2400" dirty="0"/>
              <a:t>	</a:t>
            </a:r>
            <a:endParaRPr lang="he-IL" sz="2400" dirty="0"/>
          </a:p>
          <a:p>
            <a:pPr algn="r" rtl="1"/>
            <a:r>
              <a:rPr lang="he-IL" dirty="0"/>
              <a:t>בעלי חנויות מחזיקים מלאי קטן מידי </a:t>
            </a:r>
          </a:p>
          <a:p>
            <a:pPr marL="0" indent="0" algn="r" rtl="1">
              <a:buNone/>
            </a:pPr>
            <a:r>
              <a:rPr lang="he-IL" dirty="0"/>
              <a:t>    </a:t>
            </a:r>
            <a:r>
              <a:rPr lang="en-US" dirty="0"/>
              <a:t> </a:t>
            </a:r>
            <a:r>
              <a:rPr lang="en-US" sz="2200" dirty="0"/>
              <a:t>(Kremer et al., 2011)</a:t>
            </a:r>
          </a:p>
          <a:p>
            <a:pPr algn="r" rtl="1"/>
            <a:r>
              <a:rPr lang="he-IL" dirty="0"/>
              <a:t>לא נדרשת השקעה ראשונית גבוהה להקים עסק קטן ורווחי במדינות עניות. השקעה של 100$ יכולה להוביל לתשואות של עד 20% לחודש</a:t>
            </a:r>
          </a:p>
          <a:p>
            <a:pPr marL="0" indent="0" algn="r" rtl="1">
              <a:buNone/>
            </a:pPr>
            <a:r>
              <a:rPr lang="en-US" sz="2200" dirty="0"/>
              <a:t> (McKenzie and Woodruff, 2006, de Mel et al., 2008, 2009, 2012, </a:t>
            </a:r>
            <a:r>
              <a:rPr lang="en-US" sz="2200" dirty="0" err="1"/>
              <a:t>Fafchamps</a:t>
            </a:r>
            <a:r>
              <a:rPr lang="en-US" sz="2200" dirty="0"/>
              <a:t> et al. 2014)  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74653F-3981-430F-9996-B5A555A03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he-IL" sz="2800" dirty="0">
                <a:latin typeface="+mn-lt"/>
                <a:cs typeface="+mn-cs"/>
              </a:rPr>
              <a:t>עדויות נוספות להעדר עלויות קבועות משמעותיות</a:t>
            </a:r>
          </a:p>
        </p:txBody>
      </p:sp>
    </p:spTree>
    <p:extLst>
      <p:ext uri="{BB962C8B-B14F-4D97-AF65-F5344CB8AC3E}">
        <p14:creationId xmlns:p14="http://schemas.microsoft.com/office/powerpoint/2010/main" val="185729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7BC93-FB2A-4CA3-A855-DE838928A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he-IL" b="1" i="1" dirty="0"/>
              <a:t>העדויות אינן עקביות עם מלכודות עוני מבוססות טכנולוגיה (עלות קבועה)</a:t>
            </a: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i="1" dirty="0"/>
              <a:t>the evidence is inconsistent with technology-based (fixed costs) poverty traps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dirty="0" err="1"/>
              <a:t>Kraay</a:t>
            </a:r>
            <a:r>
              <a:rPr lang="en-US" dirty="0"/>
              <a:t> and McKenzie (2014) </a:t>
            </a:r>
          </a:p>
          <a:p>
            <a:pPr marL="0" indent="0">
              <a:buNone/>
            </a:pPr>
            <a:endParaRPr lang="he-IL" b="1" i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761870-ACD8-47C7-B2F0-512340A3C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2800" dirty="0">
                <a:cs typeface="+mn-cs"/>
              </a:rPr>
              <a:t>סיכום המחקר האמפירי (תזכורת) </a:t>
            </a:r>
          </a:p>
        </p:txBody>
      </p:sp>
    </p:spTree>
    <p:extLst>
      <p:ext uri="{BB962C8B-B14F-4D97-AF65-F5344CB8AC3E}">
        <p14:creationId xmlns:p14="http://schemas.microsoft.com/office/powerpoint/2010/main" val="39133736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53A1F-34F9-44D6-A7EA-33364B577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6258"/>
            <a:ext cx="10515600" cy="5770705"/>
          </a:xfrm>
        </p:spPr>
        <p:txBody>
          <a:bodyPr/>
          <a:lstStyle/>
          <a:p>
            <a:pPr marL="0" indent="0" algn="r" rtl="1">
              <a:buNone/>
            </a:pPr>
            <a:r>
              <a:rPr lang="he-IL" dirty="0"/>
              <a:t>השקעה עם סיכון ללא עלות קבועה</a:t>
            </a:r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r>
              <a:rPr lang="he-IL" dirty="0"/>
              <a:t>בפרויקט שבו בהסתברות נתונה ההשקעה מכפילה את עצמה ובהסתברות משלימה המשקיע מפסיד, לדוגמה, בסיכוי של 95% התמורה גדולה פי שלושה מההשקעה, ובהסתברות של 5% התמורה היא אפס, הפרט שונא הסיכון יבחר בהשקעה מוגבלת: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D935789-AB5B-4B63-AA5D-D1B00AA80A58}"/>
              </a:ext>
            </a:extLst>
          </p:cNvPr>
          <p:cNvCxnSpPr/>
          <p:nvPr/>
        </p:nvCxnSpPr>
        <p:spPr>
          <a:xfrm>
            <a:off x="2986548" y="5759245"/>
            <a:ext cx="438027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AB5B8A9-5927-4C28-BF8B-343DE5DF9B12}"/>
              </a:ext>
            </a:extLst>
          </p:cNvPr>
          <p:cNvSpPr txBox="1"/>
          <p:nvPr/>
        </p:nvSpPr>
        <p:spPr>
          <a:xfrm>
            <a:off x="7057103" y="5759245"/>
            <a:ext cx="14600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INVESTMENT</a:t>
            </a:r>
            <a:endParaRPr lang="he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58A4F1-FA3A-4309-985F-F933796A627F}"/>
              </a:ext>
            </a:extLst>
          </p:cNvPr>
          <p:cNvSpPr txBox="1"/>
          <p:nvPr/>
        </p:nvSpPr>
        <p:spPr>
          <a:xfrm>
            <a:off x="2121310" y="3423103"/>
            <a:ext cx="14600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UTILITY</a:t>
            </a:r>
            <a:endParaRPr lang="he-IL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927678-6B22-4A3B-80AD-46E526C04496}"/>
              </a:ext>
            </a:extLst>
          </p:cNvPr>
          <p:cNvCxnSpPr>
            <a:cxnSpLocks/>
          </p:cNvCxnSpPr>
          <p:nvPr/>
        </p:nvCxnSpPr>
        <p:spPr>
          <a:xfrm flipV="1">
            <a:off x="2998838" y="3423103"/>
            <a:ext cx="0" cy="23361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A843287-2035-43E8-A9CB-CF47BF9DC604}"/>
              </a:ext>
            </a:extLst>
          </p:cNvPr>
          <p:cNvSpPr/>
          <p:nvPr/>
        </p:nvSpPr>
        <p:spPr>
          <a:xfrm rot="21038776" flipV="1">
            <a:off x="2929024" y="3701661"/>
            <a:ext cx="3753464" cy="667244"/>
          </a:xfrm>
          <a:custGeom>
            <a:avLst/>
            <a:gdLst>
              <a:gd name="connsiteX0" fmla="*/ 0 w 3753464"/>
              <a:gd name="connsiteY0" fmla="*/ 7374 h 1113505"/>
              <a:gd name="connsiteX1" fmla="*/ 1917290 w 3753464"/>
              <a:gd name="connsiteY1" fmla="*/ 1113503 h 1113505"/>
              <a:gd name="connsiteX2" fmla="*/ 3753464 w 3753464"/>
              <a:gd name="connsiteY2" fmla="*/ 0 h 111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3464" h="1113505">
                <a:moveTo>
                  <a:pt x="0" y="7374"/>
                </a:moveTo>
                <a:cubicBezTo>
                  <a:pt x="645856" y="561053"/>
                  <a:pt x="1291713" y="1114732"/>
                  <a:pt x="1917290" y="1113503"/>
                </a:cubicBezTo>
                <a:cubicBezTo>
                  <a:pt x="2542867" y="1112274"/>
                  <a:pt x="3148165" y="556137"/>
                  <a:pt x="3753464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12D582-E4B8-4631-B29A-1534CE62BA14}"/>
              </a:ext>
            </a:extLst>
          </p:cNvPr>
          <p:cNvSpPr txBox="1"/>
          <p:nvPr/>
        </p:nvSpPr>
        <p:spPr>
          <a:xfrm>
            <a:off x="2851355" y="5795265"/>
            <a:ext cx="3613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76A16C-CB22-464B-9632-06C01F48537E}"/>
              </a:ext>
            </a:extLst>
          </p:cNvPr>
          <p:cNvSpPr txBox="1"/>
          <p:nvPr/>
        </p:nvSpPr>
        <p:spPr>
          <a:xfrm>
            <a:off x="6691506" y="5146490"/>
            <a:ext cx="200578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/>
              <a:t>WEALTH</a:t>
            </a:r>
            <a:endParaRPr lang="he-IL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21468D-464C-41E4-B414-CC4B500D3AC8}"/>
              </a:ext>
            </a:extLst>
          </p:cNvPr>
          <p:cNvSpPr txBox="1"/>
          <p:nvPr/>
        </p:nvSpPr>
        <p:spPr>
          <a:xfrm>
            <a:off x="6711758" y="3841161"/>
            <a:ext cx="20328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WEALTH</a:t>
            </a:r>
            <a:endParaRPr lang="he-IL" sz="24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8D6F228-E17C-4FDC-A11F-D971D358795E}"/>
              </a:ext>
            </a:extLst>
          </p:cNvPr>
          <p:cNvSpPr/>
          <p:nvPr/>
        </p:nvSpPr>
        <p:spPr>
          <a:xfrm rot="374711" flipV="1">
            <a:off x="3036284" y="4490074"/>
            <a:ext cx="3753464" cy="667244"/>
          </a:xfrm>
          <a:custGeom>
            <a:avLst/>
            <a:gdLst>
              <a:gd name="connsiteX0" fmla="*/ 0 w 3753464"/>
              <a:gd name="connsiteY0" fmla="*/ 7374 h 1113505"/>
              <a:gd name="connsiteX1" fmla="*/ 1917290 w 3753464"/>
              <a:gd name="connsiteY1" fmla="*/ 1113503 h 1113505"/>
              <a:gd name="connsiteX2" fmla="*/ 3753464 w 3753464"/>
              <a:gd name="connsiteY2" fmla="*/ 0 h 111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3464" h="1113505">
                <a:moveTo>
                  <a:pt x="0" y="7374"/>
                </a:moveTo>
                <a:cubicBezTo>
                  <a:pt x="645856" y="561053"/>
                  <a:pt x="1291713" y="1114732"/>
                  <a:pt x="1917290" y="1113503"/>
                </a:cubicBezTo>
                <a:cubicBezTo>
                  <a:pt x="2542867" y="1112274"/>
                  <a:pt x="3148165" y="556137"/>
                  <a:pt x="3753464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E5A1D2-295E-47C1-A502-ADCD173BD097}"/>
              </a:ext>
            </a:extLst>
          </p:cNvPr>
          <p:cNvCxnSpPr>
            <a:cxnSpLocks/>
          </p:cNvCxnSpPr>
          <p:nvPr/>
        </p:nvCxnSpPr>
        <p:spPr>
          <a:xfrm>
            <a:off x="5058217" y="3667520"/>
            <a:ext cx="0" cy="209172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A8E86DC-56E4-4F2F-BAA9-A7B6A32C4BD5}"/>
              </a:ext>
            </a:extLst>
          </p:cNvPr>
          <p:cNvCxnSpPr>
            <a:cxnSpLocks/>
          </p:cNvCxnSpPr>
          <p:nvPr/>
        </p:nvCxnSpPr>
        <p:spPr>
          <a:xfrm>
            <a:off x="4674758" y="4492424"/>
            <a:ext cx="0" cy="126682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27787A5-BCAC-4EF2-B492-82F970F3F5E3}"/>
              </a:ext>
            </a:extLst>
          </p:cNvPr>
          <p:cNvSpPr txBox="1"/>
          <p:nvPr/>
        </p:nvSpPr>
        <p:spPr>
          <a:xfrm>
            <a:off x="4387644" y="5805411"/>
            <a:ext cx="157807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Optimal investment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4384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2" grpId="0"/>
      <p:bldP spid="16" grpId="0"/>
      <p:bldP spid="17" grpId="0"/>
      <p:bldP spid="22" grpId="0" animBg="1"/>
      <p:bldP spid="3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6FAAA-E606-4AD4-975F-C49D1E21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36" y="681037"/>
            <a:ext cx="10942820" cy="1325563"/>
          </a:xfrm>
        </p:spPr>
        <p:txBody>
          <a:bodyPr>
            <a:normAutofit/>
          </a:bodyPr>
          <a:lstStyle/>
          <a:p>
            <a:pPr algn="r" rtl="1"/>
            <a:r>
              <a:rPr lang="he-IL" sz="2800" dirty="0">
                <a:latin typeface="+mn-lt"/>
                <a:cs typeface="+mn-cs"/>
              </a:rPr>
              <a:t>אז איך מסבירים את כישלון המיקרו-אשראי ללא הסתמכות על עלויות קבועות? </a:t>
            </a:r>
            <a:r>
              <a:rPr lang="en-US" sz="2800" dirty="0">
                <a:latin typeface="+mn-lt"/>
                <a:cs typeface="+mn-cs"/>
              </a:rPr>
              <a:t/>
            </a:r>
            <a:br>
              <a:rPr lang="en-US" sz="2800" dirty="0">
                <a:latin typeface="+mn-lt"/>
                <a:cs typeface="+mn-cs"/>
              </a:rPr>
            </a:br>
            <a:endParaRPr lang="he-IL" sz="2800" dirty="0">
              <a:latin typeface="+mn-lt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6FAF2-2719-4AF9-B9E0-A9837B6A2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5969"/>
            <a:ext cx="10515600" cy="435133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dirty="0"/>
              <a:t>1. </a:t>
            </a:r>
            <a:r>
              <a:rPr lang="he-IL" dirty="0" err="1"/>
              <a:t>בנרג'י</a:t>
            </a:r>
            <a:r>
              <a:rPr lang="he-IL" dirty="0"/>
              <a:t> </a:t>
            </a:r>
            <a:r>
              <a:rPr lang="he-IL" dirty="0" err="1"/>
              <a:t>ודופלו</a:t>
            </a:r>
            <a:r>
              <a:rPr lang="he-IL" dirty="0"/>
              <a:t> טוענים שהעניים מאמינים שפונקציית הייצור היא בצורת </a:t>
            </a:r>
            <a:r>
              <a:rPr lang="en-US" dirty="0"/>
              <a:t>S</a:t>
            </a:r>
            <a:r>
              <a:rPr lang="he-IL" dirty="0"/>
              <a:t> </a:t>
            </a:r>
            <a:endParaRPr lang="en-US" dirty="0"/>
          </a:p>
          <a:p>
            <a:r>
              <a:rPr lang="en-US" dirty="0"/>
              <a:t>“In reality, </a:t>
            </a:r>
            <a:r>
              <a:rPr lang="en-US" b="1" i="1" dirty="0"/>
              <a:t>there should not be an education-based poverty trap</a:t>
            </a:r>
            <a:r>
              <a:rPr lang="en-US" dirty="0"/>
              <a:t>: Education is valuable at every level. But the fact that parents believe that education is S-shaped ... create[s] one.”</a:t>
            </a:r>
          </a:p>
          <a:p>
            <a:pPr marL="0" indent="0" algn="r" rtl="1">
              <a:buNone/>
            </a:pPr>
            <a:r>
              <a:rPr lang="he-IL" dirty="0"/>
              <a:t>טענתם אינה עקבית עם התיאור שלהם את העניים כמבינים היטיב את הסביבה הכלכלית</a:t>
            </a:r>
          </a:p>
        </p:txBody>
      </p:sp>
    </p:spTree>
    <p:extLst>
      <p:ext uri="{BB962C8B-B14F-4D97-AF65-F5344CB8AC3E}">
        <p14:creationId xmlns:p14="http://schemas.microsoft.com/office/powerpoint/2010/main" val="293240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DE088E-854F-488F-BFF7-59905D0446E2}"/>
              </a:ext>
            </a:extLst>
          </p:cNvPr>
          <p:cNvSpPr txBox="1"/>
          <p:nvPr/>
        </p:nvSpPr>
        <p:spPr>
          <a:xfrm>
            <a:off x="1311639" y="816964"/>
            <a:ext cx="894163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/>
              <a:t>הצלחה</a:t>
            </a:r>
          </a:p>
          <a:p>
            <a:pPr algn="r" rtl="1"/>
            <a:endParaRPr lang="he-IL" sz="2800" dirty="0"/>
          </a:p>
          <a:p>
            <a:pPr algn="r" rtl="1"/>
            <a:r>
              <a:rPr lang="he-IL" sz="2800" dirty="0"/>
              <a:t>מדינות עניות צומחות ושיעורי העוני בעולם מצטמצמים </a:t>
            </a:r>
          </a:p>
          <a:p>
            <a:pPr algn="r" rtl="1"/>
            <a:endParaRPr lang="he-IL" sz="2800" dirty="0"/>
          </a:p>
          <a:p>
            <a:pPr algn="r" rtl="1"/>
            <a:r>
              <a:rPr lang="he-IL" sz="2800" dirty="0"/>
              <a:t>כפי הנראה בלי קשר לתכניות הסיוע... </a:t>
            </a:r>
          </a:p>
        </p:txBody>
      </p:sp>
    </p:spTree>
    <p:extLst>
      <p:ext uri="{BB962C8B-B14F-4D97-AF65-F5344CB8AC3E}">
        <p14:creationId xmlns:p14="http://schemas.microsoft.com/office/powerpoint/2010/main" val="230467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7C6C07-7B64-4C0E-AE84-33A2EE304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36" y="2076139"/>
            <a:ext cx="10852879" cy="1851284"/>
          </a:xfrm>
        </p:spPr>
        <p:txBody>
          <a:bodyPr>
            <a:noAutofit/>
          </a:bodyPr>
          <a:lstStyle/>
          <a:p>
            <a:pPr algn="r" rtl="1"/>
            <a:r>
              <a:rPr lang="he-IL" sz="2800" dirty="0">
                <a:latin typeface="+mn-lt"/>
                <a:cs typeface="+mn-cs"/>
              </a:rPr>
              <a:t>2. מחסור בגורמי ייצור משלימים (מיומנויות, השכלה, תשתיות), ולמעשה נטען שההתלהבות מהמיקרו-מימון מבוססת על הערכת יתר של הפוטנציאל העסקי העומד בפני העניים </a:t>
            </a:r>
            <a:r>
              <a:rPr lang="en-US" sz="2400" dirty="0">
                <a:latin typeface="+mn-lt"/>
                <a:cs typeface="+mn-cs"/>
              </a:rPr>
              <a:t>Banerjee et al. (2015) </a:t>
            </a:r>
            <a:r>
              <a:rPr lang="he-IL" sz="2400" dirty="0">
                <a:latin typeface="+mn-lt"/>
                <a:cs typeface="+mn-cs"/>
              </a:rPr>
              <a:t/>
            </a:r>
            <a:br>
              <a:rPr lang="he-IL" sz="2400" dirty="0">
                <a:latin typeface="+mn-lt"/>
                <a:cs typeface="+mn-cs"/>
              </a:rPr>
            </a:br>
            <a:r>
              <a:rPr lang="he-IL" sz="2400" dirty="0">
                <a:latin typeface="+mn-lt"/>
                <a:cs typeface="+mn-cs"/>
              </a:rPr>
              <a:t/>
            </a:r>
            <a:br>
              <a:rPr lang="he-IL" sz="2400" dirty="0">
                <a:latin typeface="+mn-lt"/>
                <a:cs typeface="+mn-cs"/>
              </a:rPr>
            </a:br>
            <a:endParaRPr lang="he-IL" sz="2800" dirty="0">
              <a:latin typeface="+mn-lt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52C4DC8-1D20-4519-A1E8-85424457C498}"/>
              </a:ext>
            </a:extLst>
          </p:cNvPr>
          <p:cNvSpPr txBox="1">
            <a:spLocks/>
          </p:cNvSpPr>
          <p:nvPr/>
        </p:nvSpPr>
        <p:spPr>
          <a:xfrm>
            <a:off x="554636" y="681037"/>
            <a:ext cx="109428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800" dirty="0">
                <a:latin typeface="+mn-lt"/>
                <a:cs typeface="+mn-cs"/>
              </a:rPr>
              <a:t>אז איך מסבירים את כישלון המיקרו-אשראי ללא הסתמכות על עלויות קבועות? </a:t>
            </a:r>
            <a:r>
              <a:rPr lang="en-US" sz="2800" dirty="0">
                <a:latin typeface="+mn-lt"/>
                <a:cs typeface="+mn-cs"/>
              </a:rPr>
              <a:t/>
            </a:r>
            <a:br>
              <a:rPr lang="en-US" sz="2800" dirty="0">
                <a:latin typeface="+mn-lt"/>
                <a:cs typeface="+mn-cs"/>
              </a:rPr>
            </a:br>
            <a:endParaRPr lang="he-IL" sz="2800" dirty="0">
              <a:latin typeface="+mn-lt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BAD20C-C622-48E3-851D-1882932D83A4}"/>
              </a:ext>
            </a:extLst>
          </p:cNvPr>
          <p:cNvSpPr/>
          <p:nvPr/>
        </p:nvSpPr>
        <p:spPr>
          <a:xfrm>
            <a:off x="1004341" y="3429000"/>
            <a:ext cx="102232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/>
              <a:t>אבל…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במסגרת ניסוי ניתן לנשים עניות נכס כלכלי: שתי פרות חולבות והכשרה בסיסית. הניסוי הראה שבעזרת הסיוע הנשים ניהלו בהצלחה עסק כלכלי קטן שסייע להיחלץ מעוני </a:t>
            </a:r>
            <a:r>
              <a:rPr lang="en-US" sz="2400" dirty="0" err="1"/>
              <a:t>Bandiera</a:t>
            </a:r>
            <a:r>
              <a:rPr lang="en-US" sz="2400" dirty="0"/>
              <a:t> et al. (2017)</a:t>
            </a:r>
            <a:endParaRPr lang="en-US" sz="2800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 err="1"/>
              <a:t>תוכניות</a:t>
            </a:r>
            <a:r>
              <a:rPr lang="he-IL" sz="2800" dirty="0"/>
              <a:t> של סיוע במענקים כספיים תרמו לפריון העבודה ולצריכה של עניים </a:t>
            </a:r>
            <a:r>
              <a:rPr lang="en-US" sz="2400" dirty="0" err="1"/>
              <a:t>Handa</a:t>
            </a:r>
            <a:r>
              <a:rPr lang="en-US" sz="2400" dirty="0"/>
              <a:t> et al. (2018)</a:t>
            </a:r>
            <a:r>
              <a:rPr lang="he-IL" sz="2800" dirty="0"/>
              <a:t/>
            </a:r>
            <a:br>
              <a:rPr lang="he-IL" sz="2800" dirty="0"/>
            </a:br>
            <a:r>
              <a:rPr lang="he-IL" sz="2800" dirty="0"/>
              <a:t/>
            </a:r>
            <a:br>
              <a:rPr lang="he-IL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6194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08782-ED99-4631-B373-DBFB7FB2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2800" dirty="0">
                <a:latin typeface="+mn-lt"/>
                <a:cs typeface="+mn-cs"/>
              </a:rPr>
              <a:t>אז מה הסיפור שלנו?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ECE0E3-5D12-4161-96B0-9AC14804352D}"/>
              </a:ext>
            </a:extLst>
          </p:cNvPr>
          <p:cNvGrpSpPr/>
          <p:nvPr/>
        </p:nvGrpSpPr>
        <p:grpSpPr>
          <a:xfrm>
            <a:off x="2861851" y="2746222"/>
            <a:ext cx="6717889" cy="2510143"/>
            <a:chOff x="2121310" y="3423103"/>
            <a:chExt cx="6717889" cy="2510143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F2A7F80-5878-4424-98A9-2EB356BB06B3}"/>
                </a:ext>
              </a:extLst>
            </p:cNvPr>
            <p:cNvCxnSpPr/>
            <p:nvPr/>
          </p:nvCxnSpPr>
          <p:spPr>
            <a:xfrm>
              <a:off x="2986548" y="5759245"/>
              <a:ext cx="4380271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1739FC-62F3-458F-815B-B907C91F2899}"/>
                </a:ext>
              </a:extLst>
            </p:cNvPr>
            <p:cNvSpPr txBox="1"/>
            <p:nvPr/>
          </p:nvSpPr>
          <p:spPr>
            <a:xfrm>
              <a:off x="7379109" y="5563914"/>
              <a:ext cx="146009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INVESTMENT</a:t>
              </a:r>
              <a:endParaRPr lang="he-IL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BBFDE5-A293-4E45-B2E1-BCD54247B1A3}"/>
                </a:ext>
              </a:extLst>
            </p:cNvPr>
            <p:cNvSpPr txBox="1"/>
            <p:nvPr/>
          </p:nvSpPr>
          <p:spPr>
            <a:xfrm>
              <a:off x="2121310" y="3423103"/>
              <a:ext cx="146009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UTILITY</a:t>
              </a:r>
              <a:endParaRPr lang="he-IL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999D8AD-AEA2-443C-A263-558C32AA67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8838" y="3423103"/>
              <a:ext cx="0" cy="233614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0DAA58D-1DC3-4B51-839B-C1D1A5997966}"/>
                </a:ext>
              </a:extLst>
            </p:cNvPr>
            <p:cNvSpPr/>
            <p:nvPr/>
          </p:nvSpPr>
          <p:spPr>
            <a:xfrm rot="21113635">
              <a:off x="3091386" y="4089182"/>
              <a:ext cx="3776721" cy="1109609"/>
            </a:xfrm>
            <a:custGeom>
              <a:avLst/>
              <a:gdLst>
                <a:gd name="connsiteX0" fmla="*/ 0 w 3753464"/>
                <a:gd name="connsiteY0" fmla="*/ 7374 h 1113505"/>
                <a:gd name="connsiteX1" fmla="*/ 1917290 w 3753464"/>
                <a:gd name="connsiteY1" fmla="*/ 1113503 h 1113505"/>
                <a:gd name="connsiteX2" fmla="*/ 3753464 w 3753464"/>
                <a:gd name="connsiteY2" fmla="*/ 0 h 111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53464" h="1113505">
                  <a:moveTo>
                    <a:pt x="0" y="7374"/>
                  </a:moveTo>
                  <a:cubicBezTo>
                    <a:pt x="645856" y="561053"/>
                    <a:pt x="1291713" y="1114732"/>
                    <a:pt x="1917290" y="1113503"/>
                  </a:cubicBezTo>
                  <a:cubicBezTo>
                    <a:pt x="2542867" y="1112274"/>
                    <a:pt x="3148165" y="556137"/>
                    <a:pt x="3753464" y="0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D5A05D-2758-4574-9CE7-E7F8E6D5C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250" y="1510830"/>
            <a:ext cx="10515600" cy="488996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dirty="0"/>
              <a:t>אנחנו מראים שההעדפות של פרטים שונאי סיכון יוצרות פתרון פינתי כאשר ההשקעה היא בסיכויי ההצלחה של הפרויקט</a:t>
            </a:r>
          </a:p>
          <a:p>
            <a:pPr marL="0" indent="0" algn="r" rtl="1">
              <a:buNone/>
            </a:pPr>
            <a:endParaRPr lang="he-IL" dirty="0">
              <a:sym typeface="Wingdings" panose="05000000000000000000" pitchFamily="2" charset="2"/>
            </a:endParaRPr>
          </a:p>
          <a:p>
            <a:pPr marL="0" indent="0" algn="r" rtl="1">
              <a:buNone/>
            </a:pPr>
            <a:endParaRPr lang="he-IL" dirty="0">
              <a:sym typeface="Wingdings" panose="05000000000000000000" pitchFamily="2" charset="2"/>
            </a:endParaRPr>
          </a:p>
          <a:p>
            <a:pPr marL="0" indent="0" algn="r" rtl="1">
              <a:buNone/>
            </a:pPr>
            <a:endParaRPr lang="he-IL" dirty="0">
              <a:sym typeface="Wingdings" panose="05000000000000000000" pitchFamily="2" charset="2"/>
            </a:endParaRPr>
          </a:p>
          <a:p>
            <a:pPr marL="0" indent="0" algn="r" rtl="1">
              <a:buNone/>
            </a:pPr>
            <a:endParaRPr lang="he-IL" dirty="0">
              <a:sym typeface="Wingdings" panose="05000000000000000000" pitchFamily="2" charset="2"/>
            </a:endParaRPr>
          </a:p>
          <a:p>
            <a:pPr marL="0" indent="0" algn="r" rtl="1">
              <a:buNone/>
            </a:pPr>
            <a:endParaRPr lang="he-IL" dirty="0">
              <a:sym typeface="Wingdings" panose="05000000000000000000" pitchFamily="2" charset="2"/>
            </a:endParaRPr>
          </a:p>
          <a:p>
            <a:pPr marL="0" indent="0" algn="r" rtl="1">
              <a:buNone/>
            </a:pPr>
            <a:endParaRPr lang="he-IL" dirty="0">
              <a:sym typeface="Wingdings" panose="05000000000000000000" pitchFamily="2" charset="2"/>
            </a:endParaRPr>
          </a:p>
          <a:p>
            <a:pPr marL="0" indent="0" algn="r" rtl="1">
              <a:buNone/>
            </a:pPr>
            <a:r>
              <a:rPr lang="he-IL" dirty="0">
                <a:sym typeface="Wingdings" panose="05000000000000000000" pitchFamily="2" charset="2"/>
              </a:rPr>
              <a:t> ההתנהגות הנצפית עקבית עם פונקציית יצור בצורת </a:t>
            </a:r>
            <a:r>
              <a:rPr lang="en-US" dirty="0">
                <a:sym typeface="Wingdings" panose="05000000000000000000" pitchFamily="2" charset="2"/>
              </a:rPr>
              <a:t>S</a:t>
            </a:r>
            <a:r>
              <a:rPr lang="he-IL" dirty="0">
                <a:sym typeface="Wingdings" panose="05000000000000000000" pitchFamily="2" charset="2"/>
              </a:rPr>
              <a:t> או עם אמונות שווא בפונקציית יצור כזו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9935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2E4DC-37B6-4C7B-B374-C029A2F44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2800" dirty="0">
                <a:latin typeface="+mn-lt"/>
                <a:cs typeface="+mn-cs"/>
              </a:rPr>
              <a:t>הסבר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3578F-BB8F-4B1A-B328-750172A3F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dirty="0"/>
              <a:t>נתונה ההגרלה שהתשואה עליה היא בתוחלת (ממוצע) אפס:</a:t>
            </a:r>
          </a:p>
          <a:p>
            <a:pPr marL="0" indent="0" algn="r" rtl="1">
              <a:buNone/>
            </a:pPr>
            <a:r>
              <a:rPr lang="he-IL" dirty="0"/>
              <a:t>בסיכוי </a:t>
            </a:r>
            <a:r>
              <a:rPr lang="en-US" dirty="0"/>
              <a:t>P</a:t>
            </a:r>
            <a:r>
              <a:rPr lang="he-IL" dirty="0"/>
              <a:t> </a:t>
            </a:r>
            <a:r>
              <a:rPr lang="he-IL" dirty="0">
                <a:sym typeface="Wingdings" panose="05000000000000000000" pitchFamily="2" charset="2"/>
              </a:rPr>
              <a:t> שקל אחד</a:t>
            </a:r>
          </a:p>
          <a:p>
            <a:pPr marL="0" indent="0" algn="r" rtl="1">
              <a:buNone/>
            </a:pPr>
            <a:r>
              <a:rPr lang="he-IL" dirty="0"/>
              <a:t>בסיכוי </a:t>
            </a:r>
            <a:r>
              <a:rPr lang="en-US" dirty="0"/>
              <a:t>1-P</a:t>
            </a:r>
            <a:r>
              <a:rPr lang="he-IL" dirty="0"/>
              <a:t> </a:t>
            </a:r>
            <a:r>
              <a:rPr lang="he-IL" dirty="0">
                <a:sym typeface="Wingdings" panose="05000000000000000000" pitchFamily="2" charset="2"/>
              </a:rPr>
              <a:t> אפס שקלים</a:t>
            </a:r>
          </a:p>
          <a:p>
            <a:pPr marL="0" indent="0" algn="r" rtl="1">
              <a:buNone/>
            </a:pPr>
            <a:r>
              <a:rPr lang="he-IL" dirty="0"/>
              <a:t>ההסתברות </a:t>
            </a:r>
            <a:r>
              <a:rPr lang="en-US" dirty="0"/>
              <a:t>P</a:t>
            </a:r>
            <a:r>
              <a:rPr lang="he-IL" dirty="0"/>
              <a:t> תלויה בהשקעה. בפרט, ההשקעה = </a:t>
            </a:r>
            <a:r>
              <a:rPr lang="en-US" dirty="0"/>
              <a:t>P</a:t>
            </a:r>
          </a:p>
          <a:p>
            <a:pPr algn="r" rtl="1"/>
            <a:r>
              <a:rPr lang="he-IL" dirty="0"/>
              <a:t>התוצאות של השקעה של אפס והשקעה של שקל אחד ודאיות וזהות</a:t>
            </a:r>
          </a:p>
          <a:p>
            <a:pPr algn="r" rtl="1"/>
            <a:r>
              <a:rPr lang="he-IL" dirty="0"/>
              <a:t>כל השקעה בין שני הקצוות מניבה בתוחלת אפס אבל עם סיכון</a:t>
            </a:r>
          </a:p>
        </p:txBody>
      </p:sp>
    </p:spTree>
    <p:extLst>
      <p:ext uri="{BB962C8B-B14F-4D97-AF65-F5344CB8AC3E}">
        <p14:creationId xmlns:p14="http://schemas.microsoft.com/office/powerpoint/2010/main" val="26771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C4DBDE-B03F-4803-8E9A-4FD20DE11CC5}"/>
              </a:ext>
            </a:extLst>
          </p:cNvPr>
          <p:cNvCxnSpPr/>
          <p:nvPr/>
        </p:nvCxnSpPr>
        <p:spPr>
          <a:xfrm>
            <a:off x="2986548" y="5759245"/>
            <a:ext cx="438027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F3BD11-ABAC-4772-A972-AA269FE23395}"/>
              </a:ext>
            </a:extLst>
          </p:cNvPr>
          <p:cNvSpPr txBox="1"/>
          <p:nvPr/>
        </p:nvSpPr>
        <p:spPr>
          <a:xfrm>
            <a:off x="7057103" y="5759245"/>
            <a:ext cx="14600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INVESTMENT</a:t>
            </a:r>
            <a:endParaRPr lang="he-I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C95175-8474-4E51-8DDD-D691E01E82C0}"/>
              </a:ext>
            </a:extLst>
          </p:cNvPr>
          <p:cNvSpPr txBox="1"/>
          <p:nvPr/>
        </p:nvSpPr>
        <p:spPr>
          <a:xfrm>
            <a:off x="2121310" y="3423103"/>
            <a:ext cx="14600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UTILITY</a:t>
            </a:r>
            <a:endParaRPr lang="he-IL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203ABD9-8134-4D78-9A6E-B0C3032403BC}"/>
              </a:ext>
            </a:extLst>
          </p:cNvPr>
          <p:cNvCxnSpPr/>
          <p:nvPr/>
        </p:nvCxnSpPr>
        <p:spPr>
          <a:xfrm>
            <a:off x="2998838" y="4001294"/>
            <a:ext cx="4058265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AEBA2E2-878B-4172-9DED-594D50F9632A}"/>
              </a:ext>
            </a:extLst>
          </p:cNvPr>
          <p:cNvSpPr/>
          <p:nvPr/>
        </p:nvSpPr>
        <p:spPr>
          <a:xfrm>
            <a:off x="3001297" y="3996813"/>
            <a:ext cx="3753464" cy="1113505"/>
          </a:xfrm>
          <a:custGeom>
            <a:avLst/>
            <a:gdLst>
              <a:gd name="connsiteX0" fmla="*/ 0 w 3753464"/>
              <a:gd name="connsiteY0" fmla="*/ 7374 h 1113505"/>
              <a:gd name="connsiteX1" fmla="*/ 1917290 w 3753464"/>
              <a:gd name="connsiteY1" fmla="*/ 1113503 h 1113505"/>
              <a:gd name="connsiteX2" fmla="*/ 3753464 w 3753464"/>
              <a:gd name="connsiteY2" fmla="*/ 0 h 111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3464" h="1113505">
                <a:moveTo>
                  <a:pt x="0" y="7374"/>
                </a:moveTo>
                <a:cubicBezTo>
                  <a:pt x="645856" y="561053"/>
                  <a:pt x="1291713" y="1114732"/>
                  <a:pt x="1917290" y="1113503"/>
                </a:cubicBezTo>
                <a:cubicBezTo>
                  <a:pt x="2542867" y="1112274"/>
                  <a:pt x="3148165" y="556137"/>
                  <a:pt x="3753464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E4EB80-8B70-4780-9998-C386A17FDE06}"/>
              </a:ext>
            </a:extLst>
          </p:cNvPr>
          <p:cNvSpPr txBox="1"/>
          <p:nvPr/>
        </p:nvSpPr>
        <p:spPr>
          <a:xfrm>
            <a:off x="6607277" y="5847752"/>
            <a:ext cx="3613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1155AAE-6CB3-4DD3-929D-10576E00856E}"/>
              </a:ext>
            </a:extLst>
          </p:cNvPr>
          <p:cNvSpPr txBox="1"/>
          <p:nvPr/>
        </p:nvSpPr>
        <p:spPr>
          <a:xfrm>
            <a:off x="2851355" y="5795265"/>
            <a:ext cx="3613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B09746-EAE7-4126-A5B5-D11439683D62}"/>
              </a:ext>
            </a:extLst>
          </p:cNvPr>
          <p:cNvCxnSpPr>
            <a:cxnSpLocks/>
          </p:cNvCxnSpPr>
          <p:nvPr/>
        </p:nvCxnSpPr>
        <p:spPr>
          <a:xfrm>
            <a:off x="6754761" y="2856706"/>
            <a:ext cx="0" cy="290253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D3BD305-9799-4DCB-9080-A9422D5A8387}"/>
              </a:ext>
            </a:extLst>
          </p:cNvPr>
          <p:cNvCxnSpPr>
            <a:cxnSpLocks/>
          </p:cNvCxnSpPr>
          <p:nvPr/>
        </p:nvCxnSpPr>
        <p:spPr>
          <a:xfrm flipV="1">
            <a:off x="2998838" y="3079262"/>
            <a:ext cx="0" cy="26799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8E7BBEE-CE5B-4B7D-A473-162167C960CE}"/>
              </a:ext>
            </a:extLst>
          </p:cNvPr>
          <p:cNvSpPr/>
          <p:nvPr/>
        </p:nvSpPr>
        <p:spPr>
          <a:xfrm>
            <a:off x="2061151" y="1075052"/>
            <a:ext cx="85219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sym typeface="Wingdings" panose="05000000000000000000" pitchFamily="2" charset="2"/>
              </a:rPr>
              <a:t> כל אדם רציונאלי אדיש בין </a:t>
            </a:r>
            <a:r>
              <a:rPr lang="en-US" sz="2800" dirty="0">
                <a:sym typeface="Wingdings" panose="05000000000000000000" pitchFamily="2" charset="2"/>
              </a:rPr>
              <a:t>P=0</a:t>
            </a:r>
            <a:r>
              <a:rPr lang="he-IL" sz="2800" dirty="0">
                <a:sym typeface="Wingdings" panose="05000000000000000000" pitchFamily="2" charset="2"/>
              </a:rPr>
              <a:t> ל-</a:t>
            </a:r>
            <a:r>
              <a:rPr lang="en-US" sz="2800" dirty="0">
                <a:sym typeface="Wingdings" panose="05000000000000000000" pitchFamily="2" charset="2"/>
              </a:rPr>
              <a:t>P=1 </a:t>
            </a:r>
            <a:r>
              <a:rPr lang="he-IL" sz="2800" dirty="0">
                <a:sym typeface="Wingdings" panose="05000000000000000000" pitchFamily="2" charset="2"/>
              </a:rPr>
              <a:t>, ואם הוא שונא סיכון הוא מעדיף את שתי החלופות הללו על כל חלופה אחרת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92310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C4DBDE-B03F-4803-8E9A-4FD20DE11CC5}"/>
              </a:ext>
            </a:extLst>
          </p:cNvPr>
          <p:cNvCxnSpPr/>
          <p:nvPr/>
        </p:nvCxnSpPr>
        <p:spPr>
          <a:xfrm>
            <a:off x="2986548" y="5759245"/>
            <a:ext cx="438027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F3BD11-ABAC-4772-A972-AA269FE23395}"/>
              </a:ext>
            </a:extLst>
          </p:cNvPr>
          <p:cNvSpPr txBox="1"/>
          <p:nvPr/>
        </p:nvSpPr>
        <p:spPr>
          <a:xfrm>
            <a:off x="7057103" y="5759245"/>
            <a:ext cx="14600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INVESTMENT</a:t>
            </a:r>
            <a:endParaRPr lang="he-I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C95175-8474-4E51-8DDD-D691E01E82C0}"/>
              </a:ext>
            </a:extLst>
          </p:cNvPr>
          <p:cNvSpPr txBox="1"/>
          <p:nvPr/>
        </p:nvSpPr>
        <p:spPr>
          <a:xfrm>
            <a:off x="2121310" y="3423103"/>
            <a:ext cx="14600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UTILITY</a:t>
            </a:r>
            <a:endParaRPr lang="he-IL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203ABD9-8134-4D78-9A6E-B0C3032403BC}"/>
              </a:ext>
            </a:extLst>
          </p:cNvPr>
          <p:cNvCxnSpPr/>
          <p:nvPr/>
        </p:nvCxnSpPr>
        <p:spPr>
          <a:xfrm>
            <a:off x="2998838" y="4001294"/>
            <a:ext cx="4058265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AEBA2E2-878B-4172-9DED-594D50F9632A}"/>
              </a:ext>
            </a:extLst>
          </p:cNvPr>
          <p:cNvSpPr/>
          <p:nvPr/>
        </p:nvSpPr>
        <p:spPr>
          <a:xfrm>
            <a:off x="3001297" y="3996813"/>
            <a:ext cx="3753464" cy="1113505"/>
          </a:xfrm>
          <a:custGeom>
            <a:avLst/>
            <a:gdLst>
              <a:gd name="connsiteX0" fmla="*/ 0 w 3753464"/>
              <a:gd name="connsiteY0" fmla="*/ 7374 h 1113505"/>
              <a:gd name="connsiteX1" fmla="*/ 1917290 w 3753464"/>
              <a:gd name="connsiteY1" fmla="*/ 1113503 h 1113505"/>
              <a:gd name="connsiteX2" fmla="*/ 3753464 w 3753464"/>
              <a:gd name="connsiteY2" fmla="*/ 0 h 111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3464" h="1113505">
                <a:moveTo>
                  <a:pt x="0" y="7374"/>
                </a:moveTo>
                <a:cubicBezTo>
                  <a:pt x="645856" y="561053"/>
                  <a:pt x="1291713" y="1114732"/>
                  <a:pt x="1917290" y="1113503"/>
                </a:cubicBezTo>
                <a:cubicBezTo>
                  <a:pt x="2542867" y="1112274"/>
                  <a:pt x="3148165" y="556137"/>
                  <a:pt x="3753464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E4EB80-8B70-4780-9998-C386A17FDE06}"/>
              </a:ext>
            </a:extLst>
          </p:cNvPr>
          <p:cNvSpPr txBox="1"/>
          <p:nvPr/>
        </p:nvSpPr>
        <p:spPr>
          <a:xfrm>
            <a:off x="6607277" y="5847752"/>
            <a:ext cx="3613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1155AAE-6CB3-4DD3-929D-10576E00856E}"/>
              </a:ext>
            </a:extLst>
          </p:cNvPr>
          <p:cNvSpPr txBox="1"/>
          <p:nvPr/>
        </p:nvSpPr>
        <p:spPr>
          <a:xfrm>
            <a:off x="2851355" y="5795265"/>
            <a:ext cx="3613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B09746-EAE7-4126-A5B5-D11439683D62}"/>
              </a:ext>
            </a:extLst>
          </p:cNvPr>
          <p:cNvCxnSpPr>
            <a:cxnSpLocks/>
          </p:cNvCxnSpPr>
          <p:nvPr/>
        </p:nvCxnSpPr>
        <p:spPr>
          <a:xfrm>
            <a:off x="6754761" y="2856706"/>
            <a:ext cx="0" cy="290253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D3BD305-9799-4DCB-9080-A9422D5A8387}"/>
              </a:ext>
            </a:extLst>
          </p:cNvPr>
          <p:cNvCxnSpPr>
            <a:cxnSpLocks/>
          </p:cNvCxnSpPr>
          <p:nvPr/>
        </p:nvCxnSpPr>
        <p:spPr>
          <a:xfrm flipV="1">
            <a:off x="2998838" y="3079262"/>
            <a:ext cx="0" cy="26799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8E7BBEE-CE5B-4B7D-A473-162167C960CE}"/>
              </a:ext>
            </a:extLst>
          </p:cNvPr>
          <p:cNvSpPr/>
          <p:nvPr/>
        </p:nvSpPr>
        <p:spPr>
          <a:xfrm>
            <a:off x="2061151" y="1082547"/>
            <a:ext cx="8521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sym typeface="Wingdings" panose="05000000000000000000" pitchFamily="2" charset="2"/>
              </a:rPr>
              <a:t>אז מדוע העניים לא משקיעים? שני שינויים בהגרלה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05714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C2433-55B3-4538-9FF9-0A07B328B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674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/>
          </a:p>
          <a:p>
            <a:pPr marL="514350" indent="-514350" algn="r" rtl="1">
              <a:buAutoNum type="arabicPeriod"/>
            </a:pPr>
            <a:r>
              <a:rPr lang="he-IL" dirty="0"/>
              <a:t>תשואה חיובית: הפרס במקרה של זכייה גדול מ-1</a:t>
            </a:r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DA92B5-86DB-480F-8F6C-2C15033F191F}"/>
              </a:ext>
            </a:extLst>
          </p:cNvPr>
          <p:cNvCxnSpPr/>
          <p:nvPr/>
        </p:nvCxnSpPr>
        <p:spPr>
          <a:xfrm>
            <a:off x="2986548" y="5759245"/>
            <a:ext cx="438027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6113366-3784-402E-A9F0-43E3A5C380E3}"/>
              </a:ext>
            </a:extLst>
          </p:cNvPr>
          <p:cNvSpPr txBox="1"/>
          <p:nvPr/>
        </p:nvSpPr>
        <p:spPr>
          <a:xfrm>
            <a:off x="7057103" y="5759245"/>
            <a:ext cx="14600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INVESTMENT</a:t>
            </a:r>
            <a:endParaRPr lang="he-IL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DCD240-5F3D-45A3-8071-7F59820E213D}"/>
              </a:ext>
            </a:extLst>
          </p:cNvPr>
          <p:cNvSpPr txBox="1"/>
          <p:nvPr/>
        </p:nvSpPr>
        <p:spPr>
          <a:xfrm>
            <a:off x="2121310" y="3423103"/>
            <a:ext cx="14600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UTILITY</a:t>
            </a:r>
            <a:endParaRPr lang="he-IL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9405387-151E-4F7A-A986-556ADE67D10B}"/>
              </a:ext>
            </a:extLst>
          </p:cNvPr>
          <p:cNvCxnSpPr>
            <a:cxnSpLocks/>
          </p:cNvCxnSpPr>
          <p:nvPr/>
        </p:nvCxnSpPr>
        <p:spPr>
          <a:xfrm flipV="1">
            <a:off x="2998838" y="3079262"/>
            <a:ext cx="0" cy="26799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79238D-BE75-4BBD-BB7A-1A2797CA0A40}"/>
              </a:ext>
            </a:extLst>
          </p:cNvPr>
          <p:cNvCxnSpPr/>
          <p:nvPr/>
        </p:nvCxnSpPr>
        <p:spPr>
          <a:xfrm>
            <a:off x="2998838" y="4001294"/>
            <a:ext cx="4058265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816CB5E-C617-423F-B3E0-81FE894D3911}"/>
              </a:ext>
            </a:extLst>
          </p:cNvPr>
          <p:cNvSpPr/>
          <p:nvPr/>
        </p:nvSpPr>
        <p:spPr>
          <a:xfrm rot="20620150">
            <a:off x="3063623" y="3425184"/>
            <a:ext cx="3938019" cy="1113268"/>
          </a:xfrm>
          <a:custGeom>
            <a:avLst/>
            <a:gdLst>
              <a:gd name="connsiteX0" fmla="*/ 0 w 3753464"/>
              <a:gd name="connsiteY0" fmla="*/ 7374 h 1113505"/>
              <a:gd name="connsiteX1" fmla="*/ 1917290 w 3753464"/>
              <a:gd name="connsiteY1" fmla="*/ 1113503 h 1113505"/>
              <a:gd name="connsiteX2" fmla="*/ 3753464 w 3753464"/>
              <a:gd name="connsiteY2" fmla="*/ 0 h 111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3464" h="1113505">
                <a:moveTo>
                  <a:pt x="0" y="7374"/>
                </a:moveTo>
                <a:cubicBezTo>
                  <a:pt x="645856" y="561053"/>
                  <a:pt x="1291713" y="1114732"/>
                  <a:pt x="1917290" y="1113503"/>
                </a:cubicBezTo>
                <a:cubicBezTo>
                  <a:pt x="2542867" y="1112274"/>
                  <a:pt x="3148165" y="556137"/>
                  <a:pt x="3753464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37F58E6-50AE-436A-B702-5023E42AD4A0}"/>
              </a:ext>
            </a:extLst>
          </p:cNvPr>
          <p:cNvCxnSpPr>
            <a:cxnSpLocks/>
          </p:cNvCxnSpPr>
          <p:nvPr/>
        </p:nvCxnSpPr>
        <p:spPr>
          <a:xfrm>
            <a:off x="6754761" y="2856706"/>
            <a:ext cx="0" cy="290253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739083D-15CB-4EC0-8DFB-FFF78D51EDB3}"/>
              </a:ext>
            </a:extLst>
          </p:cNvPr>
          <p:cNvSpPr txBox="1"/>
          <p:nvPr/>
        </p:nvSpPr>
        <p:spPr>
          <a:xfrm>
            <a:off x="6607277" y="5847752"/>
            <a:ext cx="3613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B60A3B-E71C-499E-80F7-E390AD47EA2D}"/>
              </a:ext>
            </a:extLst>
          </p:cNvPr>
          <p:cNvSpPr txBox="1"/>
          <p:nvPr/>
        </p:nvSpPr>
        <p:spPr>
          <a:xfrm>
            <a:off x="2851355" y="5795265"/>
            <a:ext cx="3613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AF47FE-DC4F-4D56-8109-19202CBCF06F}"/>
              </a:ext>
            </a:extLst>
          </p:cNvPr>
          <p:cNvSpPr/>
          <p:nvPr/>
        </p:nvSpPr>
        <p:spPr>
          <a:xfrm>
            <a:off x="2061151" y="1075052"/>
            <a:ext cx="8521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sym typeface="Wingdings" panose="05000000000000000000" pitchFamily="2" charset="2"/>
              </a:rPr>
              <a:t>אז מדוע העניים לא משקיעים? שני שינויים בהגרלה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4414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C2433-55B3-4538-9FF9-0A07B328B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674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/>
          </a:p>
          <a:p>
            <a:pPr marL="514350" indent="-514350" algn="r" rtl="1">
              <a:buAutoNum type="arabicPeriod"/>
            </a:pPr>
            <a:r>
              <a:rPr lang="he-IL" dirty="0"/>
              <a:t>תשואה חיובית: הפרס במקרה של זכייה גדול מ-1</a:t>
            </a:r>
          </a:p>
          <a:p>
            <a:pPr marL="514350" indent="-514350" algn="r" rtl="1">
              <a:buFont typeface="Arial" panose="020B0604020202020204" pitchFamily="34" charset="0"/>
              <a:buAutoNum type="arabicPeriod"/>
            </a:pPr>
            <a:r>
              <a:rPr lang="en-US" dirty="0" err="1"/>
              <a:t>P</a:t>
            </a:r>
            <a:r>
              <a:rPr lang="en-US" baseline="-25000" dirty="0" err="1"/>
              <a:t>max</a:t>
            </a:r>
            <a:r>
              <a:rPr lang="en-US" dirty="0"/>
              <a:t> &lt; 1</a:t>
            </a:r>
          </a:p>
          <a:p>
            <a:pPr marL="0" indent="0" algn="r" rtl="1">
              <a:buNone/>
            </a:pPr>
            <a:endParaRPr lang="he-IL" dirty="0"/>
          </a:p>
          <a:p>
            <a:pPr marL="514350" indent="-514350" algn="r" rtl="1">
              <a:buAutoNum type="arabicPeriod"/>
            </a:pPr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DA92B5-86DB-480F-8F6C-2C15033F191F}"/>
              </a:ext>
            </a:extLst>
          </p:cNvPr>
          <p:cNvCxnSpPr/>
          <p:nvPr/>
        </p:nvCxnSpPr>
        <p:spPr>
          <a:xfrm>
            <a:off x="2986548" y="5759245"/>
            <a:ext cx="438027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6113366-3784-402E-A9F0-43E3A5C380E3}"/>
              </a:ext>
            </a:extLst>
          </p:cNvPr>
          <p:cNvSpPr txBox="1"/>
          <p:nvPr/>
        </p:nvSpPr>
        <p:spPr>
          <a:xfrm>
            <a:off x="7057103" y="5759245"/>
            <a:ext cx="14600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INVESTMENT</a:t>
            </a:r>
            <a:endParaRPr lang="he-IL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DCD240-5F3D-45A3-8071-7F59820E213D}"/>
              </a:ext>
            </a:extLst>
          </p:cNvPr>
          <p:cNvSpPr txBox="1"/>
          <p:nvPr/>
        </p:nvSpPr>
        <p:spPr>
          <a:xfrm>
            <a:off x="2121310" y="3423103"/>
            <a:ext cx="14600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UTILITY</a:t>
            </a:r>
            <a:endParaRPr lang="he-IL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9405387-151E-4F7A-A986-556ADE67D10B}"/>
              </a:ext>
            </a:extLst>
          </p:cNvPr>
          <p:cNvCxnSpPr>
            <a:cxnSpLocks/>
          </p:cNvCxnSpPr>
          <p:nvPr/>
        </p:nvCxnSpPr>
        <p:spPr>
          <a:xfrm flipV="1">
            <a:off x="2998838" y="3079262"/>
            <a:ext cx="0" cy="26799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79238D-BE75-4BBD-BB7A-1A2797CA0A40}"/>
              </a:ext>
            </a:extLst>
          </p:cNvPr>
          <p:cNvCxnSpPr/>
          <p:nvPr/>
        </p:nvCxnSpPr>
        <p:spPr>
          <a:xfrm>
            <a:off x="2998838" y="4001294"/>
            <a:ext cx="4058265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816CB5E-C617-423F-B3E0-81FE894D3911}"/>
              </a:ext>
            </a:extLst>
          </p:cNvPr>
          <p:cNvSpPr/>
          <p:nvPr/>
        </p:nvSpPr>
        <p:spPr>
          <a:xfrm rot="20620150">
            <a:off x="3063623" y="3425184"/>
            <a:ext cx="3938019" cy="1113268"/>
          </a:xfrm>
          <a:custGeom>
            <a:avLst/>
            <a:gdLst>
              <a:gd name="connsiteX0" fmla="*/ 0 w 3753464"/>
              <a:gd name="connsiteY0" fmla="*/ 7374 h 1113505"/>
              <a:gd name="connsiteX1" fmla="*/ 1917290 w 3753464"/>
              <a:gd name="connsiteY1" fmla="*/ 1113503 h 1113505"/>
              <a:gd name="connsiteX2" fmla="*/ 3753464 w 3753464"/>
              <a:gd name="connsiteY2" fmla="*/ 0 h 111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3464" h="1113505">
                <a:moveTo>
                  <a:pt x="0" y="7374"/>
                </a:moveTo>
                <a:cubicBezTo>
                  <a:pt x="645856" y="561053"/>
                  <a:pt x="1291713" y="1114732"/>
                  <a:pt x="1917290" y="1113503"/>
                </a:cubicBezTo>
                <a:cubicBezTo>
                  <a:pt x="2542867" y="1112274"/>
                  <a:pt x="3148165" y="556137"/>
                  <a:pt x="3753464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37F58E6-50AE-436A-B702-5023E42AD4A0}"/>
              </a:ext>
            </a:extLst>
          </p:cNvPr>
          <p:cNvCxnSpPr>
            <a:cxnSpLocks/>
          </p:cNvCxnSpPr>
          <p:nvPr/>
        </p:nvCxnSpPr>
        <p:spPr>
          <a:xfrm>
            <a:off x="6754761" y="2856706"/>
            <a:ext cx="0" cy="290253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739083D-15CB-4EC0-8DFB-FFF78D51EDB3}"/>
              </a:ext>
            </a:extLst>
          </p:cNvPr>
          <p:cNvSpPr txBox="1"/>
          <p:nvPr/>
        </p:nvSpPr>
        <p:spPr>
          <a:xfrm>
            <a:off x="6607277" y="5847752"/>
            <a:ext cx="3613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B60A3B-E71C-499E-80F7-E390AD47EA2D}"/>
              </a:ext>
            </a:extLst>
          </p:cNvPr>
          <p:cNvSpPr txBox="1"/>
          <p:nvPr/>
        </p:nvSpPr>
        <p:spPr>
          <a:xfrm>
            <a:off x="2851355" y="5795265"/>
            <a:ext cx="3613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AF47FE-DC4F-4D56-8109-19202CBCF06F}"/>
              </a:ext>
            </a:extLst>
          </p:cNvPr>
          <p:cNvSpPr/>
          <p:nvPr/>
        </p:nvSpPr>
        <p:spPr>
          <a:xfrm>
            <a:off x="2061151" y="1075052"/>
            <a:ext cx="8521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sym typeface="Wingdings" panose="05000000000000000000" pitchFamily="2" charset="2"/>
              </a:rPr>
              <a:t>אז מדוע העניים לא משקיעים? שני שינויים בהגרלה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20CFF1-B36B-4F30-95D9-1BE7495DA6E7}"/>
              </a:ext>
            </a:extLst>
          </p:cNvPr>
          <p:cNvSpPr txBox="1"/>
          <p:nvPr/>
        </p:nvSpPr>
        <p:spPr>
          <a:xfrm>
            <a:off x="5852134" y="5816974"/>
            <a:ext cx="6666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err="1"/>
              <a:t>P</a:t>
            </a:r>
            <a:r>
              <a:rPr lang="en-US" sz="2000" baseline="-25000" dirty="0" err="1"/>
              <a:t>max</a:t>
            </a:r>
            <a:endParaRPr lang="he-IL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E4C679-6244-49D8-8738-49456164AC07}"/>
              </a:ext>
            </a:extLst>
          </p:cNvPr>
          <p:cNvCxnSpPr>
            <a:cxnSpLocks/>
          </p:cNvCxnSpPr>
          <p:nvPr/>
        </p:nvCxnSpPr>
        <p:spPr>
          <a:xfrm flipH="1">
            <a:off x="6183821" y="3477846"/>
            <a:ext cx="1639" cy="227316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122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4321D86-26BF-4B24-AB21-AF826847A02B}"/>
              </a:ext>
            </a:extLst>
          </p:cNvPr>
          <p:cNvCxnSpPr/>
          <p:nvPr/>
        </p:nvCxnSpPr>
        <p:spPr>
          <a:xfrm>
            <a:off x="2986548" y="5759245"/>
            <a:ext cx="438027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594D1E1-851D-42D6-B6FB-DB7BBC55A4A4}"/>
              </a:ext>
            </a:extLst>
          </p:cNvPr>
          <p:cNvSpPr txBox="1"/>
          <p:nvPr/>
        </p:nvSpPr>
        <p:spPr>
          <a:xfrm>
            <a:off x="7057103" y="5759245"/>
            <a:ext cx="14600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INVESTMENT</a:t>
            </a:r>
            <a:endParaRPr lang="he-IL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6ABFDD-06F5-44FB-A149-9271DB008745}"/>
              </a:ext>
            </a:extLst>
          </p:cNvPr>
          <p:cNvSpPr txBox="1"/>
          <p:nvPr/>
        </p:nvSpPr>
        <p:spPr>
          <a:xfrm>
            <a:off x="2121310" y="3423103"/>
            <a:ext cx="14600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UTILITY</a:t>
            </a:r>
            <a:endParaRPr lang="he-IL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22B221A-638E-42A4-BD75-0354B9C31588}"/>
              </a:ext>
            </a:extLst>
          </p:cNvPr>
          <p:cNvCxnSpPr>
            <a:cxnSpLocks/>
          </p:cNvCxnSpPr>
          <p:nvPr/>
        </p:nvCxnSpPr>
        <p:spPr>
          <a:xfrm flipV="1">
            <a:off x="2998838" y="3079262"/>
            <a:ext cx="0" cy="26799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361CC3-A108-4930-BA49-90FAC09B8943}"/>
              </a:ext>
            </a:extLst>
          </p:cNvPr>
          <p:cNvCxnSpPr/>
          <p:nvPr/>
        </p:nvCxnSpPr>
        <p:spPr>
          <a:xfrm>
            <a:off x="2998838" y="4001294"/>
            <a:ext cx="4058265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50E2E49-25B2-4773-A5B0-76B16D3A4ACB}"/>
              </a:ext>
            </a:extLst>
          </p:cNvPr>
          <p:cNvSpPr/>
          <p:nvPr/>
        </p:nvSpPr>
        <p:spPr>
          <a:xfrm rot="20620150">
            <a:off x="3063623" y="3425184"/>
            <a:ext cx="3938019" cy="1113268"/>
          </a:xfrm>
          <a:custGeom>
            <a:avLst/>
            <a:gdLst>
              <a:gd name="connsiteX0" fmla="*/ 0 w 3753464"/>
              <a:gd name="connsiteY0" fmla="*/ 7374 h 1113505"/>
              <a:gd name="connsiteX1" fmla="*/ 1917290 w 3753464"/>
              <a:gd name="connsiteY1" fmla="*/ 1113503 h 1113505"/>
              <a:gd name="connsiteX2" fmla="*/ 3753464 w 3753464"/>
              <a:gd name="connsiteY2" fmla="*/ 0 h 111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3464" h="1113505">
                <a:moveTo>
                  <a:pt x="0" y="7374"/>
                </a:moveTo>
                <a:cubicBezTo>
                  <a:pt x="645856" y="561053"/>
                  <a:pt x="1291713" y="1114732"/>
                  <a:pt x="1917290" y="1113503"/>
                </a:cubicBezTo>
                <a:cubicBezTo>
                  <a:pt x="2542867" y="1112274"/>
                  <a:pt x="3148165" y="556137"/>
                  <a:pt x="3753464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8CDBC3E-A515-4D5F-A54C-A54481FEA469}"/>
              </a:ext>
            </a:extLst>
          </p:cNvPr>
          <p:cNvCxnSpPr>
            <a:cxnSpLocks/>
          </p:cNvCxnSpPr>
          <p:nvPr/>
        </p:nvCxnSpPr>
        <p:spPr>
          <a:xfrm>
            <a:off x="6754761" y="2856706"/>
            <a:ext cx="0" cy="290253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8BAAC6E-3B61-41EB-8222-6F97E5D757B1}"/>
              </a:ext>
            </a:extLst>
          </p:cNvPr>
          <p:cNvSpPr txBox="1"/>
          <p:nvPr/>
        </p:nvSpPr>
        <p:spPr>
          <a:xfrm>
            <a:off x="6607277" y="5847752"/>
            <a:ext cx="3613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55B955-3819-4018-B2E3-B87F29A972C3}"/>
              </a:ext>
            </a:extLst>
          </p:cNvPr>
          <p:cNvSpPr txBox="1"/>
          <p:nvPr/>
        </p:nvSpPr>
        <p:spPr>
          <a:xfrm>
            <a:off x="2851355" y="5795265"/>
            <a:ext cx="3613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1D9CFC4-5748-4B53-9377-298ABD6DFCFB}"/>
              </a:ext>
            </a:extLst>
          </p:cNvPr>
          <p:cNvSpPr txBox="1"/>
          <p:nvPr/>
        </p:nvSpPr>
        <p:spPr>
          <a:xfrm>
            <a:off x="5852134" y="5816974"/>
            <a:ext cx="6666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err="1"/>
              <a:t>P</a:t>
            </a:r>
            <a:r>
              <a:rPr lang="en-US" sz="2000" baseline="-25000" dirty="0" err="1"/>
              <a:t>max</a:t>
            </a:r>
            <a:endParaRPr lang="he-IL" sz="20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D0F5F5-2E43-48F3-954A-DBD50AD25031}"/>
              </a:ext>
            </a:extLst>
          </p:cNvPr>
          <p:cNvCxnSpPr>
            <a:cxnSpLocks/>
          </p:cNvCxnSpPr>
          <p:nvPr/>
        </p:nvCxnSpPr>
        <p:spPr>
          <a:xfrm flipH="1">
            <a:off x="6183821" y="3477846"/>
            <a:ext cx="1639" cy="227316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35D4B2A-9378-4A73-A053-4577E0D12133}"/>
              </a:ext>
            </a:extLst>
          </p:cNvPr>
          <p:cNvSpPr/>
          <p:nvPr/>
        </p:nvSpPr>
        <p:spPr>
          <a:xfrm rot="20620150">
            <a:off x="3181654" y="3418877"/>
            <a:ext cx="3888513" cy="1770855"/>
          </a:xfrm>
          <a:custGeom>
            <a:avLst/>
            <a:gdLst>
              <a:gd name="connsiteX0" fmla="*/ 0 w 3753464"/>
              <a:gd name="connsiteY0" fmla="*/ 7374 h 1113505"/>
              <a:gd name="connsiteX1" fmla="*/ 1917290 w 3753464"/>
              <a:gd name="connsiteY1" fmla="*/ 1113503 h 1113505"/>
              <a:gd name="connsiteX2" fmla="*/ 3753464 w 3753464"/>
              <a:gd name="connsiteY2" fmla="*/ 0 h 111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3464" h="1113505">
                <a:moveTo>
                  <a:pt x="0" y="7374"/>
                </a:moveTo>
                <a:cubicBezTo>
                  <a:pt x="645856" y="561053"/>
                  <a:pt x="1291713" y="1114732"/>
                  <a:pt x="1917290" y="1113503"/>
                </a:cubicBezTo>
                <a:cubicBezTo>
                  <a:pt x="2542867" y="1112274"/>
                  <a:pt x="3148165" y="556137"/>
                  <a:pt x="3753464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552B87A-9E24-43BF-A887-822F3E2D41FC}"/>
              </a:ext>
            </a:extLst>
          </p:cNvPr>
          <p:cNvSpPr/>
          <p:nvPr/>
        </p:nvSpPr>
        <p:spPr>
          <a:xfrm rot="15415696">
            <a:off x="6128519" y="3697422"/>
            <a:ext cx="110602" cy="116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05B58C9-6DEB-4F70-ACE9-C26773D65633}"/>
              </a:ext>
            </a:extLst>
          </p:cNvPr>
          <p:cNvSpPr/>
          <p:nvPr/>
        </p:nvSpPr>
        <p:spPr>
          <a:xfrm rot="15415696">
            <a:off x="6128518" y="4278671"/>
            <a:ext cx="110602" cy="116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66D0DBC-E0A3-40E1-9C2C-F0610D1F3A9A}"/>
              </a:ext>
            </a:extLst>
          </p:cNvPr>
          <p:cNvSpPr txBox="1"/>
          <p:nvPr/>
        </p:nvSpPr>
        <p:spPr>
          <a:xfrm>
            <a:off x="3410511" y="2543338"/>
            <a:ext cx="140284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Low risk aversion </a:t>
            </a:r>
            <a:endParaRPr lang="he-IL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9066A0-A493-4CC8-86D1-001744F0E831}"/>
              </a:ext>
            </a:extLst>
          </p:cNvPr>
          <p:cNvSpPr txBox="1"/>
          <p:nvPr/>
        </p:nvSpPr>
        <p:spPr>
          <a:xfrm>
            <a:off x="4591501" y="3138677"/>
            <a:ext cx="140284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High risk aversion </a:t>
            </a:r>
            <a:endParaRPr lang="he-IL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90B6D80-5153-4D58-B4B2-546B42A1E481}"/>
              </a:ext>
            </a:extLst>
          </p:cNvPr>
          <p:cNvCxnSpPr>
            <a:cxnSpLocks/>
            <a:stCxn id="47" idx="2"/>
          </p:cNvCxnSpPr>
          <p:nvPr/>
        </p:nvCxnSpPr>
        <p:spPr>
          <a:xfrm flipH="1">
            <a:off x="4040554" y="3189669"/>
            <a:ext cx="71380" cy="10802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2B5A5E8-6022-4243-B259-696D72A74F8C}"/>
              </a:ext>
            </a:extLst>
          </p:cNvPr>
          <p:cNvCxnSpPr>
            <a:cxnSpLocks/>
          </p:cNvCxnSpPr>
          <p:nvPr/>
        </p:nvCxnSpPr>
        <p:spPr>
          <a:xfrm flipH="1">
            <a:off x="5181600" y="3746524"/>
            <a:ext cx="73574" cy="1323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DA892E33-D14A-4342-A6F8-9E269BE9CD5B}"/>
              </a:ext>
            </a:extLst>
          </p:cNvPr>
          <p:cNvSpPr/>
          <p:nvPr/>
        </p:nvSpPr>
        <p:spPr>
          <a:xfrm rot="15415696">
            <a:off x="2943538" y="3944892"/>
            <a:ext cx="110602" cy="116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9BD4FD-2353-41AD-9C7F-F7A3BE3A7054}"/>
              </a:ext>
            </a:extLst>
          </p:cNvPr>
          <p:cNvSpPr/>
          <p:nvPr/>
        </p:nvSpPr>
        <p:spPr>
          <a:xfrm>
            <a:off x="2061151" y="1075052"/>
            <a:ext cx="8521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sym typeface="Wingdings" panose="05000000000000000000" pitchFamily="2" charset="2"/>
              </a:rPr>
              <a:t>אז מדוע העניים לא משקיעים? 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FD666A-52B0-45A5-AA15-C9525D7E4D1A}"/>
              </a:ext>
            </a:extLst>
          </p:cNvPr>
          <p:cNvSpPr txBox="1"/>
          <p:nvPr/>
        </p:nvSpPr>
        <p:spPr>
          <a:xfrm>
            <a:off x="7720259" y="2683239"/>
            <a:ext cx="3327492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600" dirty="0"/>
              <a:t>שונאי סיכון בוחרים בין שתי חלופות: </a:t>
            </a:r>
          </a:p>
          <a:p>
            <a:pPr marL="514350" indent="-514350" algn="r" rtl="1">
              <a:buAutoNum type="arabicPeriod"/>
            </a:pPr>
            <a:r>
              <a:rPr lang="he-IL" sz="2600" dirty="0"/>
              <a:t>סיכון ותשואה </a:t>
            </a:r>
          </a:p>
          <a:p>
            <a:pPr marL="514350" indent="-514350" algn="r" rtl="1">
              <a:buAutoNum type="arabicPeriod"/>
            </a:pPr>
            <a:r>
              <a:rPr lang="he-IL" sz="2600" dirty="0"/>
              <a:t>הימנעות מהשקעה</a:t>
            </a:r>
          </a:p>
        </p:txBody>
      </p:sp>
    </p:spTree>
    <p:extLst>
      <p:ext uri="{BB962C8B-B14F-4D97-AF65-F5344CB8AC3E}">
        <p14:creationId xmlns:p14="http://schemas.microsoft.com/office/powerpoint/2010/main" val="29404303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AD48004-62F5-4B75-8912-AC8352F8F0CB}"/>
              </a:ext>
            </a:extLst>
          </p:cNvPr>
          <p:cNvCxnSpPr/>
          <p:nvPr/>
        </p:nvCxnSpPr>
        <p:spPr>
          <a:xfrm>
            <a:off x="2986548" y="5759245"/>
            <a:ext cx="438027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6DDC1A4-150B-482B-A596-14C5A5899742}"/>
              </a:ext>
            </a:extLst>
          </p:cNvPr>
          <p:cNvSpPr txBox="1"/>
          <p:nvPr/>
        </p:nvSpPr>
        <p:spPr>
          <a:xfrm>
            <a:off x="7057103" y="5759245"/>
            <a:ext cx="14600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INVESTMENT</a:t>
            </a:r>
            <a:endParaRPr lang="he-IL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52EDD1-0CF0-49BB-9407-54CA47AF4210}"/>
              </a:ext>
            </a:extLst>
          </p:cNvPr>
          <p:cNvSpPr txBox="1"/>
          <p:nvPr/>
        </p:nvSpPr>
        <p:spPr>
          <a:xfrm>
            <a:off x="2121310" y="3423103"/>
            <a:ext cx="14600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UTILITY</a:t>
            </a:r>
            <a:endParaRPr lang="he-IL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F75711F-D856-4D6C-8CF0-AE543F58981B}"/>
              </a:ext>
            </a:extLst>
          </p:cNvPr>
          <p:cNvCxnSpPr>
            <a:cxnSpLocks/>
          </p:cNvCxnSpPr>
          <p:nvPr/>
        </p:nvCxnSpPr>
        <p:spPr>
          <a:xfrm flipV="1">
            <a:off x="2998838" y="3079262"/>
            <a:ext cx="0" cy="26799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A39FAA-8C00-4712-9BA1-E1184BD5EF3F}"/>
              </a:ext>
            </a:extLst>
          </p:cNvPr>
          <p:cNvCxnSpPr/>
          <p:nvPr/>
        </p:nvCxnSpPr>
        <p:spPr>
          <a:xfrm>
            <a:off x="2998838" y="4001294"/>
            <a:ext cx="4058265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A71540-3E8E-4A07-B547-FAFE0B643EAF}"/>
              </a:ext>
            </a:extLst>
          </p:cNvPr>
          <p:cNvSpPr/>
          <p:nvPr/>
        </p:nvSpPr>
        <p:spPr>
          <a:xfrm rot="20620150">
            <a:off x="3063623" y="3425184"/>
            <a:ext cx="3938019" cy="1113268"/>
          </a:xfrm>
          <a:custGeom>
            <a:avLst/>
            <a:gdLst>
              <a:gd name="connsiteX0" fmla="*/ 0 w 3753464"/>
              <a:gd name="connsiteY0" fmla="*/ 7374 h 1113505"/>
              <a:gd name="connsiteX1" fmla="*/ 1917290 w 3753464"/>
              <a:gd name="connsiteY1" fmla="*/ 1113503 h 1113505"/>
              <a:gd name="connsiteX2" fmla="*/ 3753464 w 3753464"/>
              <a:gd name="connsiteY2" fmla="*/ 0 h 111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3464" h="1113505">
                <a:moveTo>
                  <a:pt x="0" y="7374"/>
                </a:moveTo>
                <a:cubicBezTo>
                  <a:pt x="645856" y="561053"/>
                  <a:pt x="1291713" y="1114732"/>
                  <a:pt x="1917290" y="1113503"/>
                </a:cubicBezTo>
                <a:cubicBezTo>
                  <a:pt x="2542867" y="1112274"/>
                  <a:pt x="3148165" y="556137"/>
                  <a:pt x="3753464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768D78B-6023-4E74-A174-EC7AA4D54CF8}"/>
              </a:ext>
            </a:extLst>
          </p:cNvPr>
          <p:cNvCxnSpPr>
            <a:cxnSpLocks/>
          </p:cNvCxnSpPr>
          <p:nvPr/>
        </p:nvCxnSpPr>
        <p:spPr>
          <a:xfrm>
            <a:off x="6754761" y="2856706"/>
            <a:ext cx="0" cy="290253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07D77DF-2311-4C12-BA0C-0F371F10154D}"/>
              </a:ext>
            </a:extLst>
          </p:cNvPr>
          <p:cNvSpPr txBox="1"/>
          <p:nvPr/>
        </p:nvSpPr>
        <p:spPr>
          <a:xfrm>
            <a:off x="6607277" y="5847752"/>
            <a:ext cx="3613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</a:t>
            </a:r>
            <a:endParaRPr lang="he-IL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D45E29-636B-4EEB-AD6A-5E74334DB614}"/>
              </a:ext>
            </a:extLst>
          </p:cNvPr>
          <p:cNvSpPr txBox="1"/>
          <p:nvPr/>
        </p:nvSpPr>
        <p:spPr>
          <a:xfrm>
            <a:off x="2851355" y="5795265"/>
            <a:ext cx="3613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C341AD-B271-4FDA-BE79-E1F034A74BFA}"/>
              </a:ext>
            </a:extLst>
          </p:cNvPr>
          <p:cNvSpPr txBox="1"/>
          <p:nvPr/>
        </p:nvSpPr>
        <p:spPr>
          <a:xfrm>
            <a:off x="5852134" y="5816974"/>
            <a:ext cx="6666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err="1"/>
              <a:t>P</a:t>
            </a:r>
            <a:r>
              <a:rPr lang="en-US" sz="2000" baseline="-25000" dirty="0" err="1"/>
              <a:t>max</a:t>
            </a:r>
            <a:endParaRPr lang="he-IL" sz="20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371FA1A-7348-4AF8-91DA-5F309B306053}"/>
              </a:ext>
            </a:extLst>
          </p:cNvPr>
          <p:cNvCxnSpPr>
            <a:cxnSpLocks/>
          </p:cNvCxnSpPr>
          <p:nvPr/>
        </p:nvCxnSpPr>
        <p:spPr>
          <a:xfrm flipH="1">
            <a:off x="6183821" y="3477846"/>
            <a:ext cx="1639" cy="227316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FD468F1-5DC7-4682-A1E9-85F901B32166}"/>
              </a:ext>
            </a:extLst>
          </p:cNvPr>
          <p:cNvSpPr/>
          <p:nvPr/>
        </p:nvSpPr>
        <p:spPr>
          <a:xfrm rot="20620150">
            <a:off x="3133265" y="3781423"/>
            <a:ext cx="3898914" cy="1428168"/>
          </a:xfrm>
          <a:custGeom>
            <a:avLst/>
            <a:gdLst>
              <a:gd name="connsiteX0" fmla="*/ 0 w 3753464"/>
              <a:gd name="connsiteY0" fmla="*/ 7374 h 1113505"/>
              <a:gd name="connsiteX1" fmla="*/ 1917290 w 3753464"/>
              <a:gd name="connsiteY1" fmla="*/ 1113503 h 1113505"/>
              <a:gd name="connsiteX2" fmla="*/ 3753464 w 3753464"/>
              <a:gd name="connsiteY2" fmla="*/ 0 h 111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3464" h="1113505">
                <a:moveTo>
                  <a:pt x="0" y="7374"/>
                </a:moveTo>
                <a:cubicBezTo>
                  <a:pt x="645856" y="561053"/>
                  <a:pt x="1291713" y="1114732"/>
                  <a:pt x="1917290" y="1113503"/>
                </a:cubicBezTo>
                <a:cubicBezTo>
                  <a:pt x="2542867" y="1112274"/>
                  <a:pt x="3148165" y="556137"/>
                  <a:pt x="3753464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5616752-8404-42DD-9E9A-12C70EA04240}"/>
              </a:ext>
            </a:extLst>
          </p:cNvPr>
          <p:cNvSpPr/>
          <p:nvPr/>
        </p:nvSpPr>
        <p:spPr>
          <a:xfrm rot="15415696">
            <a:off x="6128519" y="3697422"/>
            <a:ext cx="110602" cy="116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A8CE1FD-0794-40DF-B030-88F0B82867C4}"/>
              </a:ext>
            </a:extLst>
          </p:cNvPr>
          <p:cNvSpPr/>
          <p:nvPr/>
        </p:nvSpPr>
        <p:spPr>
          <a:xfrm rot="15415696">
            <a:off x="2943537" y="4316764"/>
            <a:ext cx="110602" cy="116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D301B02-E8B9-4942-9035-0A42A976CE85}"/>
              </a:ext>
            </a:extLst>
          </p:cNvPr>
          <p:cNvSpPr txBox="1"/>
          <p:nvPr/>
        </p:nvSpPr>
        <p:spPr>
          <a:xfrm>
            <a:off x="6725331" y="3175776"/>
            <a:ext cx="200578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/>
              <a:t>WEALTH</a:t>
            </a:r>
            <a:endParaRPr lang="he-IL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4C33E1F-2787-4F7C-B20B-850CDEFC583D}"/>
              </a:ext>
            </a:extLst>
          </p:cNvPr>
          <p:cNvSpPr txBox="1"/>
          <p:nvPr/>
        </p:nvSpPr>
        <p:spPr>
          <a:xfrm>
            <a:off x="6717723" y="2605428"/>
            <a:ext cx="20328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WEALTH</a:t>
            </a:r>
            <a:endParaRPr lang="he-IL" sz="2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6F653CB-26CA-4325-968B-47D5D80DB704}"/>
              </a:ext>
            </a:extLst>
          </p:cNvPr>
          <p:cNvSpPr txBox="1"/>
          <p:nvPr/>
        </p:nvSpPr>
        <p:spPr>
          <a:xfrm>
            <a:off x="3918215" y="2778654"/>
            <a:ext cx="13710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Optimal investment </a:t>
            </a:r>
            <a:endParaRPr lang="he-IL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49B72C5-8EC5-4323-BA1F-FA8DDB97A703}"/>
              </a:ext>
            </a:extLst>
          </p:cNvPr>
          <p:cNvCxnSpPr>
            <a:cxnSpLocks/>
          </p:cNvCxnSpPr>
          <p:nvPr/>
        </p:nvCxnSpPr>
        <p:spPr>
          <a:xfrm>
            <a:off x="5102366" y="3281355"/>
            <a:ext cx="903105" cy="372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67A3208-5127-4427-B4FE-E96BACCA5856}"/>
              </a:ext>
            </a:extLst>
          </p:cNvPr>
          <p:cNvCxnSpPr>
            <a:cxnSpLocks/>
          </p:cNvCxnSpPr>
          <p:nvPr/>
        </p:nvCxnSpPr>
        <p:spPr>
          <a:xfrm flipH="1">
            <a:off x="3147793" y="3371456"/>
            <a:ext cx="791700" cy="880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F4B78B22-CEE0-433E-96A7-9C9A35CDEDF7}"/>
              </a:ext>
            </a:extLst>
          </p:cNvPr>
          <p:cNvSpPr/>
          <p:nvPr/>
        </p:nvSpPr>
        <p:spPr>
          <a:xfrm>
            <a:off x="2061151" y="1075052"/>
            <a:ext cx="8521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sym typeface="Wingdings" panose="05000000000000000000" pitchFamily="2" charset="2"/>
              </a:rPr>
              <a:t>אז מדוע העניים לא משקיעים? </a:t>
            </a:r>
            <a:endParaRPr lang="en-US" sz="2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3FFFDA-BEEB-4EDC-AA71-E8B1CD3E3289}"/>
              </a:ext>
            </a:extLst>
          </p:cNvPr>
          <p:cNvSpPr txBox="1"/>
          <p:nvPr/>
        </p:nvSpPr>
        <p:spPr>
          <a:xfrm>
            <a:off x="7720259" y="2683239"/>
            <a:ext cx="3327492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600" dirty="0"/>
              <a:t>שנאת סיכון פוחתת בעושר</a:t>
            </a:r>
          </a:p>
        </p:txBody>
      </p:sp>
    </p:spTree>
    <p:extLst>
      <p:ext uri="{BB962C8B-B14F-4D97-AF65-F5344CB8AC3E}">
        <p14:creationId xmlns:p14="http://schemas.microsoft.com/office/powerpoint/2010/main" val="33649402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E02F-1DD0-451D-B6FB-BF99D9061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סיכום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C6AB-D390-45D8-97F1-C249C7B17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he-IL" dirty="0"/>
              <a:t>התקווה שסיוע לעניים ולמדינות עניות יצמצם עוני הולידה אכזבה</a:t>
            </a:r>
          </a:p>
          <a:p>
            <a:pPr algn="r" rtl="1"/>
            <a:r>
              <a:rPr lang="he-IL" dirty="0"/>
              <a:t>הצמיחה הכלכלית, תוצאה של אימוץ מדיניות של תחרות וחופש כלכלי, רגולציה ידידותית ליזמות, והגנה על זכויות קניין, הובילה לצמצום העוני בעולם</a:t>
            </a:r>
          </a:p>
          <a:p>
            <a:pPr algn="r" rtl="1"/>
            <a:r>
              <a:rPr lang="he-IL" dirty="0"/>
              <a:t>התקווה החדשה - </a:t>
            </a:r>
            <a:r>
              <a:rPr lang="en-US" dirty="0"/>
              <a:t>RCT</a:t>
            </a:r>
            <a:r>
              <a:rPr lang="he-IL" dirty="0"/>
              <a:t> -  אולי תצליח היכן שתקוות קודמות הולידו אכזבות</a:t>
            </a:r>
          </a:p>
          <a:p>
            <a:pPr marL="0" indent="0" algn="r" rtl="1">
              <a:buNone/>
            </a:pPr>
            <a:r>
              <a:rPr lang="he-IL" dirty="0">
                <a:sym typeface="Wingdings" panose="05000000000000000000" pitchFamily="2" charset="2"/>
              </a:rPr>
              <a:t> </a:t>
            </a:r>
            <a:r>
              <a:rPr lang="he-IL" dirty="0"/>
              <a:t>מאות מיליוני דולרים מימנו מחקרים רבים וקדמו קריירות של חוקרים, אבל בינתיים קשה להגיד שיש תוצרים מרחיקי לכת במיגור עוני...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בשלב זה הגישה של </a:t>
            </a:r>
            <a:r>
              <a:rPr lang="he-IL" dirty="0" err="1"/>
              <a:t>מילטון</a:t>
            </a:r>
            <a:r>
              <a:rPr lang="he-IL" dirty="0"/>
              <a:t> פרידמן (כלכלה קפיטליסטית) עזרה לצמצום העוני ללא השוואה עם כל גישה אחרת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3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DE088E-854F-488F-BFF7-59905D0446E2}"/>
              </a:ext>
            </a:extLst>
          </p:cNvPr>
          <p:cNvSpPr txBox="1"/>
          <p:nvPr/>
        </p:nvSpPr>
        <p:spPr>
          <a:xfrm>
            <a:off x="1311639" y="816964"/>
            <a:ext cx="894163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2800" dirty="0">
                <a:hlinkClick r:id="rId2"/>
              </a:rPr>
              <a:t>https://www.gapminder.org/tools/#$state$time$value=2001;;&amp;chart-type=mountain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42917708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FCBEC-B09D-4415-9C43-F4B3DA641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4400" dirty="0"/>
              <a:t>תודה רבה</a:t>
            </a:r>
          </a:p>
        </p:txBody>
      </p:sp>
    </p:spTree>
    <p:extLst>
      <p:ext uri="{BB962C8B-B14F-4D97-AF65-F5344CB8AC3E}">
        <p14:creationId xmlns:p14="http://schemas.microsoft.com/office/powerpoint/2010/main" val="334420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1103-65C2-4CE4-A187-F93B08AF14F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2706" name="Picture 2" descr="https://ourworldindata.org/wp-content/uploads/2013/11/Global-inequality-in-1800-1975-and-20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8991"/>
            <a:ext cx="5410200" cy="609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311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82847</TotalTime>
  <Words>3118</Words>
  <Application>Microsoft Office PowerPoint</Application>
  <PresentationFormat>מסך רחב</PresentationFormat>
  <Paragraphs>472</Paragraphs>
  <Slides>80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80</vt:i4>
      </vt:variant>
    </vt:vector>
  </HeadingPairs>
  <TitlesOfParts>
    <vt:vector size="88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  מיגור העוני בעולם: תקווה, אכזבה, הצלחה  עומר מואב 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הסברים במחקר הכלכלי</vt:lpstr>
      <vt:lpstr>מצגת של PowerPoint‏</vt:lpstr>
      <vt:lpstr>מצגת של PowerPoint‏</vt:lpstr>
      <vt:lpstr>מצגת של PowerPoint‏</vt:lpstr>
      <vt:lpstr>מצגת של PowerPoint‏</vt:lpstr>
      <vt:lpstr>Congo Dandies: ‘I could buy a piece of land, but bought a pair of shoes’ </vt:lpstr>
      <vt:lpstr>“When you dress up you really are the best,” Maxime Pivot from Brazzaville, the capital city of the central African country, told RT’s documentary channel RTD.</vt:lpstr>
      <vt:lpstr>מצגת של PowerPoint‏</vt:lpstr>
      <vt:lpstr>מצגת של PowerPoint‏</vt:lpstr>
      <vt:lpstr>מצגת של PowerPoint‏</vt:lpstr>
      <vt:lpstr>מצגת של PowerPoint‏</vt:lpstr>
      <vt:lpstr>חזרה למיקרו-מימון</vt:lpstr>
      <vt:lpstr>החשיבות של שנאת סיכון ((risk aversion</vt:lpstr>
      <vt:lpstr>מצגת של PowerPoint‏</vt:lpstr>
      <vt:lpstr>עדויות נוספות על שנאת סיכון</vt:lpstr>
      <vt:lpstr>עדויות נוספות על שנאת סיכון</vt:lpstr>
      <vt:lpstr>תאוריה כלכלית</vt:lpstr>
      <vt:lpstr>אבל...</vt:lpstr>
      <vt:lpstr>עדויות נוספות להעדר עלויות קבועות משמעותיות</vt:lpstr>
      <vt:lpstr>סיכום המחקר האמפירי (תזכורת) </vt:lpstr>
      <vt:lpstr>מצגת של PowerPoint‏</vt:lpstr>
      <vt:lpstr>אז איך מסבירים את כישלון המיקרו-אשראי ללא הסתמכות על עלויות קבועות?  </vt:lpstr>
      <vt:lpstr>2. מחסור בגורמי ייצור משלימים (מיומנויות, השכלה, תשתיות), ולמעשה נטען שההתלהבות מהמיקרו-מימון מבוססת על הערכת יתר של הפוטנציאל העסקי העומד בפני העניים Banerjee et al. (2015)   </vt:lpstr>
      <vt:lpstr>אז מה הסיפור שלנו?</vt:lpstr>
      <vt:lpstr>הסבר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סיכום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Microfinance Disappointment: An Explanation based on Risk Aversion in a Convex Framework</dc:title>
  <dc:creator>Omer</dc:creator>
  <cp:lastModifiedBy>Eran Kamin</cp:lastModifiedBy>
  <cp:revision>368</cp:revision>
  <cp:lastPrinted>2017-10-11T07:10:51Z</cp:lastPrinted>
  <dcterms:created xsi:type="dcterms:W3CDTF">2017-10-03T15:17:45Z</dcterms:created>
  <dcterms:modified xsi:type="dcterms:W3CDTF">2020-01-20T09:26:07Z</dcterms:modified>
</cp:coreProperties>
</file>