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329" r:id="rId4"/>
    <p:sldId id="331" r:id="rId5"/>
    <p:sldId id="330" r:id="rId6"/>
    <p:sldId id="261" r:id="rId7"/>
    <p:sldId id="267" r:id="rId8"/>
    <p:sldId id="343" r:id="rId9"/>
    <p:sldId id="266" r:id="rId10"/>
    <p:sldId id="342" r:id="rId11"/>
    <p:sldId id="262" r:id="rId12"/>
    <p:sldId id="339" r:id="rId13"/>
    <p:sldId id="264" r:id="rId14"/>
    <p:sldId id="265" r:id="rId15"/>
    <p:sldId id="340" r:id="rId16"/>
    <p:sldId id="270" r:id="rId17"/>
    <p:sldId id="271" r:id="rId18"/>
    <p:sldId id="272" r:id="rId19"/>
    <p:sldId id="344" r:id="rId20"/>
    <p:sldId id="346" r:id="rId21"/>
    <p:sldId id="345" r:id="rId22"/>
    <p:sldId id="273" r:id="rId23"/>
    <p:sldId id="323" r:id="rId24"/>
    <p:sldId id="274" r:id="rId25"/>
    <p:sldId id="275" r:id="rId26"/>
    <p:sldId id="312" r:id="rId27"/>
    <p:sldId id="313" r:id="rId28"/>
    <p:sldId id="277" r:id="rId29"/>
    <p:sldId id="334" r:id="rId30"/>
    <p:sldId id="335" r:id="rId31"/>
    <p:sldId id="333" r:id="rId32"/>
    <p:sldId id="332" r:id="rId33"/>
    <p:sldId id="278" r:id="rId34"/>
    <p:sldId id="279" r:id="rId35"/>
    <p:sldId id="327" r:id="rId36"/>
    <p:sldId id="326" r:id="rId37"/>
    <p:sldId id="328" r:id="rId38"/>
    <p:sldId id="280" r:id="rId39"/>
    <p:sldId id="281" r:id="rId40"/>
    <p:sldId id="286" r:id="rId41"/>
    <p:sldId id="287" r:id="rId42"/>
    <p:sldId id="288" r:id="rId43"/>
    <p:sldId id="289" r:id="rId44"/>
    <p:sldId id="290" r:id="rId45"/>
    <p:sldId id="307" r:id="rId46"/>
    <p:sldId id="311" r:id="rId47"/>
    <p:sldId id="310" r:id="rId48"/>
    <p:sldId id="291" r:id="rId49"/>
    <p:sldId id="292" r:id="rId50"/>
    <p:sldId id="294" r:id="rId51"/>
    <p:sldId id="322" r:id="rId52"/>
    <p:sldId id="308" r:id="rId53"/>
    <p:sldId id="309" r:id="rId54"/>
    <p:sldId id="320" r:id="rId55"/>
    <p:sldId id="297" r:id="rId56"/>
    <p:sldId id="293" r:id="rId57"/>
    <p:sldId id="296" r:id="rId58"/>
    <p:sldId id="298" r:id="rId59"/>
    <p:sldId id="336" r:id="rId60"/>
    <p:sldId id="299" r:id="rId61"/>
    <p:sldId id="338" r:id="rId62"/>
    <p:sldId id="337" r:id="rId63"/>
    <p:sldId id="341" r:id="rId64"/>
    <p:sldId id="300" r:id="rId65"/>
    <p:sldId id="302" r:id="rId66"/>
    <p:sldId id="321" r:id="rId67"/>
    <p:sldId id="301" r:id="rId68"/>
    <p:sldId id="303" r:id="rId69"/>
    <p:sldId id="304" r:id="rId70"/>
    <p:sldId id="305" r:id="rId71"/>
    <p:sldId id="324" r:id="rId72"/>
    <p:sldId id="325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96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15E6-F16A-46D2-A809-E71591CE40DE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1657-C5CC-41B5-95B4-5AA67A4FE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91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15E6-F16A-46D2-A809-E71591CE40DE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1657-C5CC-41B5-95B4-5AA67A4FE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43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15E6-F16A-46D2-A809-E71591CE40DE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1657-C5CC-41B5-95B4-5AA67A4FE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17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15E6-F16A-46D2-A809-E71591CE40DE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1657-C5CC-41B5-95B4-5AA67A4FE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32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15E6-F16A-46D2-A809-E71591CE40DE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1657-C5CC-41B5-95B4-5AA67A4FE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57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15E6-F16A-46D2-A809-E71591CE40DE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1657-C5CC-41B5-95B4-5AA67A4FE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191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15E6-F16A-46D2-A809-E71591CE40DE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1657-C5CC-41B5-95B4-5AA67A4FE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87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15E6-F16A-46D2-A809-E71591CE40DE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1657-C5CC-41B5-95B4-5AA67A4FE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692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15E6-F16A-46D2-A809-E71591CE40DE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1657-C5CC-41B5-95B4-5AA67A4FE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93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15E6-F16A-46D2-A809-E71591CE40DE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1657-C5CC-41B5-95B4-5AA67A4FE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94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15E6-F16A-46D2-A809-E71591CE40DE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1657-C5CC-41B5-95B4-5AA67A4FE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62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515E6-F16A-46D2-A809-E71591CE40DE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F1657-C5CC-41B5-95B4-5AA67A4FE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58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3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61030"/>
            <a:ext cx="7772400" cy="2387600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כלכלת ישראל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GB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GB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000" dirty="0" smtClean="0">
                <a:latin typeface="David" panose="020E0502060401010101" pitchFamily="34" charset="-79"/>
                <a:cs typeface="David" panose="020E0502060401010101" pitchFamily="34" charset="-79"/>
              </a:rPr>
              <a:t>חומר עזר 2</a:t>
            </a:r>
            <a:endParaRPr lang="en-GB" sz="3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94705"/>
            <a:ext cx="6858000" cy="1655762"/>
          </a:xfrm>
        </p:spPr>
        <p:txBody>
          <a:bodyPr/>
          <a:lstStyle/>
          <a:p>
            <a:r>
              <a:rPr lang="he-IL" dirty="0" smtClean="0"/>
              <a:t>מב"ל 2018</a:t>
            </a:r>
          </a:p>
          <a:p>
            <a:endParaRPr lang="he-IL" dirty="0"/>
          </a:p>
          <a:p>
            <a:r>
              <a:rPr lang="he-IL" dirty="0" smtClean="0"/>
              <a:t>ד"ר יניב ריינגוורץ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426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4571" y="6352226"/>
            <a:ext cx="2853028" cy="467686"/>
          </a:xfrm>
        </p:spPr>
        <p:txBody>
          <a:bodyPr>
            <a:normAutofit/>
          </a:bodyPr>
          <a:lstStyle/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63" y="143933"/>
            <a:ext cx="8415269" cy="620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7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491" y="504295"/>
            <a:ext cx="8523842" cy="5617682"/>
          </a:xfrm>
          <a:noFill/>
        </p:spPr>
      </p:pic>
      <p:sp>
        <p:nvSpPr>
          <p:cNvPr id="25603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14E286ED-9481-4DCA-8229-B726A6DF259E}" type="slidenum">
              <a:rPr lang="he-IL" altLang="en-US" sz="1400">
                <a:latin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96950" y="6095472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870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6155399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268" y="231844"/>
            <a:ext cx="4174066" cy="600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27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13883" y="61515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49" y="263527"/>
            <a:ext cx="8202083" cy="625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שיעור המועסקים המאוגדים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82" y="889001"/>
            <a:ext cx="8501150" cy="508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92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0467" y="6360319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4" y="382538"/>
            <a:ext cx="8610600" cy="597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98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9667" y="6214666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422" y="249678"/>
            <a:ext cx="3947515" cy="604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58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8200" y="6360319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80" y="245533"/>
            <a:ext cx="8610954" cy="595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36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4266" y="6360319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2" y="194296"/>
            <a:ext cx="8398933" cy="626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04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8200" y="6258719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62" y="338666"/>
            <a:ext cx="8776792" cy="576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78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183" y="-218283"/>
            <a:ext cx="7886700" cy="1325563"/>
          </a:xfrm>
        </p:spPr>
        <p:txBody>
          <a:bodyPr>
            <a:normAutofit/>
          </a:bodyPr>
          <a:lstStyle/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קצבאות ילדים למשפחה, לפי גודל המשפחה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8" y="840054"/>
            <a:ext cx="8153398" cy="5418665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918200" y="6258719"/>
            <a:ext cx="3098800" cy="497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מזר וריינגוורץ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30168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תוכן עניינים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מבוא והיסטוריה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מאקרו: תוצר צמיחה וסחר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מדיניות מוניטרית, שער חליפין והעשור האבוד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כלכלה ציבורית ותקציב המדינה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שוק העבודה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ההון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 שוויון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יוקר מחייה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כלכלת ביטחון ובטחון כלכלי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כלכלת ישראל היום ואתגרים לעתיד</a:t>
            </a:r>
          </a:p>
          <a:p>
            <a:pPr algn="r" rtl="1"/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08846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300" y="-226750"/>
            <a:ext cx="7886700" cy="1325563"/>
          </a:xfrm>
        </p:spPr>
        <p:txBody>
          <a:bodyPr>
            <a:normAutofit/>
          </a:bodyPr>
          <a:lstStyle/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השתתפות בכוח העבודה, לפי מספר ילדים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18200" y="6258719"/>
            <a:ext cx="3098800" cy="497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מזר וריינגוורץ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תמונה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63599"/>
            <a:ext cx="8449733" cy="5232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3811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17" y="152399"/>
            <a:ext cx="8542867" cy="1325563"/>
          </a:xfrm>
        </p:spPr>
        <p:txBody>
          <a:bodyPr>
            <a:normAutofit/>
          </a:bodyPr>
          <a:lstStyle/>
          <a:p>
            <a:pPr algn="r" rtl="1"/>
            <a:r>
              <a:rPr lang="he-IL" sz="30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השפעת הרפורמה בחלוקה לתתי מדגמים ("בוטיצ'לי")</a:t>
            </a:r>
            <a:br>
              <a:rPr lang="he-IL" sz="3000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000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1000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(תוצאות ראשוניות)</a:t>
            </a:r>
            <a:endParaRPr lang="en-GB" sz="1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375613"/>
              </p:ext>
            </p:extLst>
          </p:nvPr>
        </p:nvGraphicFramePr>
        <p:xfrm>
          <a:off x="419101" y="1325563"/>
          <a:ext cx="8318500" cy="4955266"/>
        </p:xfrm>
        <a:graphic>
          <a:graphicData uri="http://schemas.openxmlformats.org/drawingml/2006/table">
            <a:tbl>
              <a:tblPr firstRow="1" firstCol="1" bandRow="1"/>
              <a:tblGrid>
                <a:gridCol w="1077542"/>
                <a:gridCol w="1078602"/>
                <a:gridCol w="1077542"/>
                <a:gridCol w="1078602"/>
                <a:gridCol w="1077542"/>
                <a:gridCol w="918656"/>
                <a:gridCol w="2010014"/>
              </a:tblGrid>
              <a:tr h="49106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(6)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6</a:t>
                      </a:r>
                      <a:r>
                        <a:rPr lang="he-IL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–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7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(5)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–</a:t>
                      </a: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6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(4)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–</a:t>
                      </a: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5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(3)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–</a:t>
                      </a: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4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(2)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–</a:t>
                      </a: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3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40" marR="36440" marT="89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(1)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–</a:t>
                      </a: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מספר הילדים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62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-4%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-7%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-17%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-21%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-20%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40" marR="36440" marT="89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+23%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אחוז השינוי בקצבאות (ילדים שנולדו לפני 2003)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-5%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-9%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-20%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-34%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-25%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40" marR="36440" marT="8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+23%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אחוז השינוי בקצבאות (ילדים שנולדו אחרי 2003)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6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40" marR="36440" marT="89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פאנל א. נשים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5006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0.0006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-0.0203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0.0132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0.0156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0.0198***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40" marR="36440" marT="8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-0.0116**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מספר הילדים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844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(0.0377)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(0.0334)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(0.0201)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(0.0106)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(0.0056)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40" marR="36440" marT="8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(0.0048)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*אחרי הרפורמה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74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1,206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2,913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8,471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26,590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53,711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40" marR="36440" marT="8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75,700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מספר התצפיות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66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0.1261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0.0921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0.0922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0.0929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0.0922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40" marR="36440" marT="8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0.1089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1600" kern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2</a:t>
                      </a: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R </a:t>
                      </a:r>
                      <a:r>
                        <a:rPr lang="en-US" sz="160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Pseudo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35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40" marR="36440" marT="89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פאנל ב. גברים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066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-0.0171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-0.0030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0.0241**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0.0218***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-0.0050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40" marR="36440" marT="8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-0.0044**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מספר הילדים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844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(0.0227)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(0.0169)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(0.0116)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(0.0071)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(0.0037)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40" marR="36440" marT="8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(0.0020)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*אחרי הרפורמה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74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1,456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3,497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9,930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30,116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57,724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40" marR="36440" marT="8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71,315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מספר התצפיות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66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0.0907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0.0697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0.0582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0.0489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0.0478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40" marR="36440" marT="8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0.0736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16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2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R </a:t>
                      </a:r>
                      <a:r>
                        <a:rPr lang="en-US" sz="1600" dirty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Pseudo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750984" y="6360319"/>
            <a:ext cx="3098800" cy="497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מזר וריינגוורץ 2018</a:t>
            </a:r>
            <a:endParaRPr lang="en-GB" sz="1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28032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תוכן עניינים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מבוא והיסטוריה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מאקרו: תוצר צמיחה וסחר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מדיניות מוניטרית, שער חליפין והעשור האבוד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כלכלה ציבורית ותקציב המדינה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העבודה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שוק ההון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 שוויון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יוקר מחייה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כלכלת ביטחון ובטחון כלכלי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כלכלת ישראל היום ואתגרים לעתיד</a:t>
            </a:r>
          </a:p>
          <a:p>
            <a:pPr algn="r" rtl="1"/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46612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78" y="203199"/>
            <a:ext cx="8493755" cy="639167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8372" y="6390314"/>
            <a:ext cx="3335628" cy="467686"/>
          </a:xfrm>
        </p:spPr>
        <p:txBody>
          <a:bodyPr>
            <a:normAutofit/>
          </a:bodyPr>
          <a:lstStyle/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29491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8933" y="6360319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4" y="335962"/>
            <a:ext cx="8619067" cy="610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0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9D7DFC-294B-4D79-8074-072878D3A231}" type="slidenum">
              <a:rPr lang="he-IL" altLang="en-US">
                <a:cs typeface="Times New Roman" panose="02020603050405020304" pitchFamily="18" charset="0"/>
              </a:rPr>
              <a:pPr eaLnBrk="1" hangingPunct="1"/>
              <a:t>25</a:t>
            </a:fld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513" y="280458"/>
            <a:ext cx="8328554" cy="6121843"/>
          </a:xfrm>
          <a:noFill/>
        </p:spPr>
      </p:pic>
    </p:spTree>
    <p:extLst>
      <p:ext uri="{BB962C8B-B14F-4D97-AF65-F5344CB8AC3E}">
        <p14:creationId xmlns:p14="http://schemas.microsoft.com/office/powerpoint/2010/main" val="2752370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93972" y="6390314"/>
            <a:ext cx="3335628" cy="467686"/>
          </a:xfrm>
        </p:spPr>
        <p:txBody>
          <a:bodyPr>
            <a:normAutofit/>
          </a:bodyPr>
          <a:lstStyle/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733" y="163357"/>
            <a:ext cx="6654018" cy="610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21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81372" y="6094577"/>
            <a:ext cx="3335628" cy="467686"/>
          </a:xfrm>
        </p:spPr>
        <p:txBody>
          <a:bodyPr>
            <a:normAutofit/>
          </a:bodyPr>
          <a:lstStyle/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67" y="1160044"/>
            <a:ext cx="7687734" cy="466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30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תוכן עניינים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מבוא והיסטוריה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מאקרו: תוצר צמיחה וסחר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מדיניות מוניטרית, שער חליפין והעשור האבוד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כלכלה ציבורית ותקציב המדינה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העבודה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ההון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אי שוויון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יוקר מחייה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כלכלת ביטחון ובטחון כלכלי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כלכלת ישראל היום ואתגרים לעתיד</a:t>
            </a:r>
          </a:p>
          <a:p>
            <a:pPr algn="r" rtl="1"/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71628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91862" y="6053070"/>
            <a:ext cx="7930166" cy="57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(70 לישראל)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844"/>
          <a:stretch/>
        </p:blipFill>
        <p:spPr>
          <a:xfrm>
            <a:off x="361820" y="587658"/>
            <a:ext cx="8399437" cy="448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5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905" y="6323177"/>
            <a:ext cx="3335628" cy="467686"/>
          </a:xfrm>
        </p:spPr>
        <p:txBody>
          <a:bodyPr>
            <a:normAutofit/>
          </a:bodyPr>
          <a:lstStyle/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33430"/>
            <a:ext cx="8382000" cy="628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73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3487" y="61769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92150" y="372532"/>
            <a:ext cx="7950200" cy="617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שיעור העוני בישראל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13" y="1028171"/>
            <a:ext cx="8189374" cy="511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32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30019" y="61769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8569" y="356659"/>
            <a:ext cx="8058150" cy="566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מדד ג'יני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07" y="931333"/>
            <a:ext cx="8152287" cy="524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60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6847536" y="6346923"/>
            <a:ext cx="20574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5839F7B6-1779-4544-833F-6A91D8A98BD6}" type="slidenum">
              <a:rPr lang="he-IL" altLang="en-US" sz="1400">
                <a:latin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7" r="11089"/>
          <a:stretch>
            <a:fillRect/>
          </a:stretch>
        </p:blipFill>
        <p:spPr bwMode="auto">
          <a:xfrm>
            <a:off x="814382" y="320794"/>
            <a:ext cx="7593018" cy="596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3418656" y="6346923"/>
            <a:ext cx="3335628" cy="467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הביטוח הלאומי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780229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302A5E77-008C-4A7A-A5E4-857DB0B68136}" type="slidenum">
              <a:rPr lang="he-IL" altLang="en-US" sz="1400">
                <a:latin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33795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467693"/>
              </p:ext>
            </p:extLst>
          </p:nvPr>
        </p:nvGraphicFramePr>
        <p:xfrm>
          <a:off x="323850" y="478367"/>
          <a:ext cx="8563154" cy="5512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Bitmap Image" r:id="rId3" imgW="7552075" imgH="4860952" progId="Paint.Picture">
                  <p:embed/>
                </p:oleObj>
              </mc:Choice>
              <mc:Fallback>
                <p:oleObj name="Bitmap Image" r:id="rId3" imgW="7552075" imgH="486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78367"/>
                        <a:ext cx="8563154" cy="55128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ubtitle 2"/>
          <p:cNvSpPr txBox="1">
            <a:spLocks/>
          </p:cNvSpPr>
          <p:nvPr/>
        </p:nvSpPr>
        <p:spPr>
          <a:xfrm>
            <a:off x="5551376" y="6122508"/>
            <a:ext cx="3335628" cy="467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דהן (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2007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70366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AF663594-2451-46E2-AB71-A970C896405B}" type="slidenum">
              <a:rPr lang="he-IL" altLang="en-US" sz="1400">
                <a:latin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36867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791281"/>
              </p:ext>
            </p:extLst>
          </p:nvPr>
        </p:nvGraphicFramePr>
        <p:xfrm>
          <a:off x="333384" y="194138"/>
          <a:ext cx="8554500" cy="6059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Bitmap Image" r:id="rId3" imgW="7369179" imgH="5220152" progId="Paint.Picture">
                  <p:embed/>
                </p:oleObj>
              </mc:Choice>
              <mc:Fallback>
                <p:oleObj name="Bitmap Image" r:id="rId3" imgW="7369179" imgH="52201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84" y="194138"/>
                        <a:ext cx="8554500" cy="60596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5459122" y="6305070"/>
            <a:ext cx="3335628" cy="467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דהן (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2007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509123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76529" y="6027670"/>
            <a:ext cx="7930166" cy="57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למ"ס (70 לישראל)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60" y="622704"/>
            <a:ext cx="8432568" cy="507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1505642" y="-1025359"/>
            <a:ext cx="6203950" cy="8610272"/>
          </a:xfrm>
          <a:noFill/>
        </p:spPr>
      </p:pic>
      <p:sp>
        <p:nvSpPr>
          <p:cNvPr id="34819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542F6252-582D-45B7-B5CE-B065A287FA1A}" type="slidenum">
              <a:rPr lang="he-IL" altLang="en-US" sz="1400">
                <a:latin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29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91862" y="6053070"/>
            <a:ext cx="7930166" cy="57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000" smtClean="0">
                <a:latin typeface="David" panose="020E0502060401010101" pitchFamily="34" charset="-79"/>
                <a:cs typeface="David" panose="020E0502060401010101" pitchFamily="34" charset="-79"/>
              </a:rPr>
              <a:t>מקור: למ"ס (70 לישראל)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2" y="541359"/>
            <a:ext cx="8552416" cy="454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70F30EE5-6D97-4474-A784-F6F3F2043B80}" type="slidenum">
              <a:rPr lang="he-IL" altLang="en-US" sz="1400">
                <a:latin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21507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74607"/>
              </p:ext>
            </p:extLst>
          </p:nvPr>
        </p:nvGraphicFramePr>
        <p:xfrm>
          <a:off x="278387" y="254000"/>
          <a:ext cx="8672810" cy="5868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Bitmap Image" r:id="rId3" imgW="7658764" imgH="5180952" progId="Paint.Picture">
                  <p:embed/>
                </p:oleObj>
              </mc:Choice>
              <mc:Fallback>
                <p:oleObj name="Bitmap Image" r:id="rId3" imgW="7658764" imgH="51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87" y="254000"/>
                        <a:ext cx="8672810" cy="58685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ubtitle 2"/>
          <p:cNvSpPr txBox="1">
            <a:spLocks/>
          </p:cNvSpPr>
          <p:nvPr/>
        </p:nvSpPr>
        <p:spPr>
          <a:xfrm>
            <a:off x="5476055" y="6205636"/>
            <a:ext cx="3335628" cy="467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דהן (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2007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622606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D98D0DD6-C09E-4F2D-9368-A500F6EB2489}" type="slidenum">
              <a:rPr lang="he-IL" altLang="en-US" sz="1400">
                <a:latin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22531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229102"/>
              </p:ext>
            </p:extLst>
          </p:nvPr>
        </p:nvGraphicFramePr>
        <p:xfrm>
          <a:off x="393184" y="403226"/>
          <a:ext cx="8553966" cy="5644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Bitmap Image" r:id="rId3" imgW="7712108" imgH="5089524" progId="Paint.Picture">
                  <p:embed/>
                </p:oleObj>
              </mc:Choice>
              <mc:Fallback>
                <p:oleObj name="Bitmap Image" r:id="rId3" imgW="7712108" imgH="508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184" y="403226"/>
                        <a:ext cx="8553966" cy="56440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ubtitle 2"/>
          <p:cNvSpPr txBox="1">
            <a:spLocks/>
          </p:cNvSpPr>
          <p:nvPr/>
        </p:nvSpPr>
        <p:spPr>
          <a:xfrm>
            <a:off x="5611522" y="6122508"/>
            <a:ext cx="3335628" cy="467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דהן (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2007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596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7686" y="6280844"/>
            <a:ext cx="3335628" cy="467686"/>
          </a:xfrm>
        </p:spPr>
        <p:txBody>
          <a:bodyPr>
            <a:normAutofit/>
          </a:bodyPr>
          <a:lstStyle/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76" y="279401"/>
            <a:ext cx="8368338" cy="612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501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5734" y="6226439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34" y="252883"/>
            <a:ext cx="8187266" cy="597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148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7676" y="5943732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72" y="550332"/>
            <a:ext cx="8787604" cy="41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587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0467" y="6360319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67" y="269537"/>
            <a:ext cx="8522980" cy="600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609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תוכן עניינים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מבוא והיסטוריה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מאקרו: תוצר צמיחה וסחר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מדיניות מוניטרית, שער חליפין והעשור האבוד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כלכלה ציבורית ותקציב המדינה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העבודה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ההון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 שוויון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יוקר מחייה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כלכלת ביטחון ובטחון כלכלי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כלכלת ישראל היום ואתגרים לעתיד</a:t>
            </a:r>
          </a:p>
          <a:p>
            <a:pPr algn="r" rtl="1"/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967319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56011" y="615771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1939" y="271993"/>
            <a:ext cx="8176683" cy="625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שיעור האינפלציה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11" y="809956"/>
            <a:ext cx="8361537" cy="543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437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9038" y="6272377"/>
            <a:ext cx="3335628" cy="467686"/>
          </a:xfrm>
        </p:spPr>
        <p:txBody>
          <a:bodyPr>
            <a:normAutofit/>
          </a:bodyPr>
          <a:lstStyle/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3" y="124716"/>
            <a:ext cx="8441266" cy="627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545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18" y="96156"/>
            <a:ext cx="8671482" cy="641853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8372" y="6280844"/>
            <a:ext cx="3335628" cy="467686"/>
          </a:xfrm>
        </p:spPr>
        <p:txBody>
          <a:bodyPr>
            <a:normAutofit/>
          </a:bodyPr>
          <a:lstStyle/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961033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8372" y="6280844"/>
            <a:ext cx="3335628" cy="467686"/>
          </a:xfrm>
        </p:spPr>
        <p:txBody>
          <a:bodyPr>
            <a:normAutofit/>
          </a:bodyPr>
          <a:lstStyle/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16" y="177800"/>
            <a:ext cx="8375149" cy="619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738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91862" y="6053070"/>
            <a:ext cx="7930166" cy="57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(70 לישראל)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01" y="547471"/>
            <a:ext cx="8597146" cy="500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6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68061" y="6036136"/>
            <a:ext cx="7930166" cy="57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(70 לישראל)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85" y="539006"/>
            <a:ext cx="8645542" cy="434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2637" y="6263911"/>
            <a:ext cx="3335628" cy="467686"/>
          </a:xfrm>
        </p:spPr>
        <p:txBody>
          <a:bodyPr>
            <a:normAutofit/>
          </a:bodyPr>
          <a:lstStyle/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10" y="147200"/>
            <a:ext cx="8250489" cy="611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017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6360319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79" y="338667"/>
            <a:ext cx="8345588" cy="595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612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33" y="579550"/>
            <a:ext cx="8474895" cy="481795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91862" y="6061537"/>
            <a:ext cx="7930166" cy="57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(70 לישראל)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3510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8372" y="6390314"/>
            <a:ext cx="3335628" cy="467686"/>
          </a:xfrm>
        </p:spPr>
        <p:txBody>
          <a:bodyPr>
            <a:normAutofit/>
          </a:bodyPr>
          <a:lstStyle/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67" y="67886"/>
            <a:ext cx="8555790" cy="632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381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8372" y="6280844"/>
            <a:ext cx="3335628" cy="467686"/>
          </a:xfrm>
        </p:spPr>
        <p:txBody>
          <a:bodyPr>
            <a:normAutofit/>
          </a:bodyPr>
          <a:lstStyle/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0"/>
            <a:ext cx="8542867" cy="633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283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0639" y="6323178"/>
            <a:ext cx="3335628" cy="467686"/>
          </a:xfrm>
        </p:spPr>
        <p:txBody>
          <a:bodyPr>
            <a:normAutofit/>
          </a:bodyPr>
          <a:lstStyle/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6" y="87130"/>
            <a:ext cx="8458200" cy="630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610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1862" y="6053070"/>
            <a:ext cx="7930166" cy="57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(70 לישראל)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27" y="365126"/>
            <a:ext cx="8494201" cy="523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5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8200" y="6360319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667" y="133640"/>
            <a:ext cx="3987800" cy="622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200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61196" y="6044603"/>
            <a:ext cx="7930166" cy="57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(70 לישראל)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20" y="499533"/>
            <a:ext cx="8717222" cy="456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תוכן עניינים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מבוא והיסטוריה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מאקרו: תוצר צמיחה וסחר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מדיניות מוניטרית, שער חליפין והעשור האבוד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כלכלה ציבורית ותקציב המדינה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העבודה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ההון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 שוויון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יוקר מחייה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כלכלת ביטחון ובטחון כלכלי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כלכלת ישראל היום ואתגרים לעתיד</a:t>
            </a:r>
          </a:p>
          <a:p>
            <a:pPr algn="r" rtl="1"/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297392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0084" y="6198128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30377" y="305860"/>
            <a:ext cx="8219017" cy="473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הוצאות הביטחון כאחוז מהתוצר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39" y="778934"/>
            <a:ext cx="8786886" cy="520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95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91862" y="6053070"/>
            <a:ext cx="7930166" cy="57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(70 לישראל)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7" y="587655"/>
            <a:ext cx="8457691" cy="513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AD2FBC5E-9925-4DEF-822C-8AD8841EEE65}" type="slidenum">
              <a:rPr lang="he-IL" altLang="en-US" sz="1200" smtClean="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13315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459866"/>
              </p:ext>
            </p:extLst>
          </p:nvPr>
        </p:nvGraphicFramePr>
        <p:xfrm>
          <a:off x="247121" y="220132"/>
          <a:ext cx="8651345" cy="6200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Bitmap Image" r:id="rId3" imgW="9990686" imgH="9990686" progId="Paint.Picture">
                  <p:embed/>
                </p:oleObj>
              </mc:Choice>
              <mc:Fallback>
                <p:oleObj name="Bitmap Image" r:id="rId3" imgW="9990686" imgH="99906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21" y="220132"/>
                        <a:ext cx="8651345" cy="6200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49953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50900" y="61769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40" y="1118016"/>
            <a:ext cx="8311492" cy="5058947"/>
          </a:xfrm>
          <a:prstGeom prst="rect">
            <a:avLst/>
          </a:prstGeom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628650" y="365127"/>
            <a:ext cx="8108950" cy="676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הוצאות הביטחון והסיוע האמריקאי, באחוזי תוצר</a:t>
            </a:r>
            <a:endParaRPr lang="en-GB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806316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4932" y="6336242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733" y="789692"/>
            <a:ext cx="9128493" cy="58074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3566" y="227837"/>
            <a:ext cx="3708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הוצאות ביטחון נוספות - סיכום</a:t>
            </a:r>
            <a:endParaRPr lang="en-GB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261632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97" y="974625"/>
            <a:ext cx="8238205" cy="51725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93930"/>
            <a:ext cx="8744060" cy="650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" marR="1386840" indent="-6350" rtl="1">
              <a:lnSpc>
                <a:spcPct val="109000"/>
              </a:lnSpc>
              <a:spcAft>
                <a:spcPts val="15"/>
              </a:spcAft>
            </a:pPr>
            <a:r>
              <a:rPr lang="he-IL" sz="3400" dirty="0">
                <a:solidFill>
                  <a:srgbClr val="000000"/>
                </a:solidFill>
                <a:latin typeface="David" panose="020E0502060401010101" pitchFamily="34" charset="-79"/>
                <a:ea typeface="Arial" panose="020B0604020202020204" pitchFamily="34" charset="0"/>
                <a:cs typeface="David" panose="020E0502060401010101" pitchFamily="34" charset="-79"/>
              </a:rPr>
              <a:t>הרוגים שנתיים </a:t>
            </a:r>
            <a:r>
              <a:rPr lang="he-IL" sz="3400" dirty="0" smtClean="0">
                <a:solidFill>
                  <a:srgbClr val="000000"/>
                </a:solidFill>
                <a:latin typeface="David" panose="020E0502060401010101" pitchFamily="34" charset="-79"/>
                <a:ea typeface="Arial" panose="020B0604020202020204" pitchFamily="34" charset="0"/>
                <a:cs typeface="David" panose="020E0502060401010101" pitchFamily="34" charset="-79"/>
              </a:rPr>
              <a:t>ישראלים באירועים בטחוניים</a:t>
            </a:r>
            <a:endParaRPr lang="en-GB" sz="3400" dirty="0">
              <a:solidFill>
                <a:srgbClr val="000000"/>
              </a:solidFill>
              <a:effectLst/>
              <a:latin typeface="David" panose="020E0502060401010101" pitchFamily="34" charset="-79"/>
              <a:ea typeface="Arial" panose="020B0604020202020204" pitchFamily="34" charset="0"/>
              <a:cs typeface="David" panose="020E0502060401010101" pitchFamily="34" charset="-79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2150" y="61769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834923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תוכן עניינים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מבוא והיסטוריה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מאקרו: תוצר צמיחה וסחר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מדיניות מוניטרית, שער חליפין והעשור האבוד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כלכלה ציבורית ותקציב המדינה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העבודה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ההון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 שוויון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יוקר מחייה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כלכלת ביטחון ובטחון כלכלי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כלכלת ישראל היום ואתגרים לעתיד</a:t>
            </a:r>
          </a:p>
          <a:p>
            <a:pPr algn="r" rtl="1"/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811338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5865" y="6240066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מקור"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9" y="335843"/>
            <a:ext cx="8873067" cy="590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637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כותרת 1"/>
          <p:cNvSpPr>
            <a:spLocks noGrp="1"/>
          </p:cNvSpPr>
          <p:nvPr>
            <p:ph type="title"/>
          </p:nvPr>
        </p:nvSpPr>
        <p:spPr>
          <a:xfrm>
            <a:off x="1128183" y="-135467"/>
            <a:ext cx="7886700" cy="1325563"/>
          </a:xfrm>
        </p:spPr>
        <p:txBody>
          <a:bodyPr>
            <a:normAutofit/>
          </a:bodyPr>
          <a:lstStyle/>
          <a:p>
            <a:pPr algn="r" rtl="1" eaLnBrk="1" hangingPunct="1"/>
            <a:r>
              <a:rPr lang="he-IL" altLang="en-US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שינויים בפריון</a:t>
            </a:r>
            <a:r>
              <a:rPr lang="he-IL" altLang="en-US" sz="34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en-US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לאורך זמן</a:t>
            </a:r>
            <a:endParaRPr lang="en-US" altLang="en-US" sz="34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5" y="990599"/>
            <a:ext cx="9085833" cy="532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88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0" y="6138466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מקור"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5" b="24938"/>
          <a:stretch/>
        </p:blipFill>
        <p:spPr>
          <a:xfrm>
            <a:off x="1883450" y="257047"/>
            <a:ext cx="5127327" cy="588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015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934" y="6360319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066" y="264418"/>
            <a:ext cx="5926667" cy="612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95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5867" y="6360319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467" y="202522"/>
            <a:ext cx="4123266" cy="617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69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9991" y="6185430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51933" y="231777"/>
            <a:ext cx="8142817" cy="532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שיעורי אבטלה שנתיים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57" y="829100"/>
            <a:ext cx="8359968" cy="543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92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8200" y="6360319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449" y="192279"/>
            <a:ext cx="4225551" cy="62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665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DE578A8-A695-4879-A194-E706EE831C88}" type="slidenum">
              <a:rPr lang="he-IL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1" y="270933"/>
            <a:ext cx="8222421" cy="612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90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262" y="245533"/>
            <a:ext cx="8799156" cy="6282268"/>
          </a:xfrm>
          <a:noFill/>
        </p:spPr>
      </p:pic>
      <p:sp>
        <p:nvSpPr>
          <p:cNvPr id="43011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3A1C46F-5763-4807-81E3-0D96EC57B848}" type="slidenum">
              <a:rPr lang="he-IL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52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6705" y="6390314"/>
            <a:ext cx="3335628" cy="467686"/>
          </a:xfrm>
        </p:spPr>
        <p:txBody>
          <a:bodyPr>
            <a:normAutofit/>
          </a:bodyPr>
          <a:lstStyle/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77" y="220134"/>
            <a:ext cx="8238156" cy="619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06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03300" y="61769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92150" y="0"/>
            <a:ext cx="8197850" cy="1040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שיעור ההשתתפות בשוק העבודה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71" y="981391"/>
            <a:ext cx="8553129" cy="519557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36871" y="981391"/>
            <a:ext cx="0" cy="49706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372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841</Words>
  <Application>Microsoft Office PowerPoint</Application>
  <PresentationFormat>On-screen Show (4:3)</PresentationFormat>
  <Paragraphs>250</Paragraphs>
  <Slides>72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9" baseType="lpstr">
      <vt:lpstr>Arial</vt:lpstr>
      <vt:lpstr>Calibri</vt:lpstr>
      <vt:lpstr>Calibri Light</vt:lpstr>
      <vt:lpstr>David</vt:lpstr>
      <vt:lpstr>Times New Roman</vt:lpstr>
      <vt:lpstr>Office Theme</vt:lpstr>
      <vt:lpstr>Bitmap Image</vt:lpstr>
      <vt:lpstr>כלכלת ישראל  חומר עזר 2</vt:lpstr>
      <vt:lpstr>תוכן עניינים</vt:lpstr>
      <vt:lpstr>PowerPoint Presentation</vt:lpstr>
      <vt:lpstr>PowerPoint Presentation</vt:lpstr>
      <vt:lpstr>PowerPoint Presentation</vt:lpstr>
      <vt:lpstr>PowerPoint Presentation</vt:lpstr>
      <vt:lpstr>מקור: זעירא 2018</vt:lpstr>
      <vt:lpstr>PowerPoint Presentation</vt:lpstr>
      <vt:lpstr>מקור: זעירא 2018</vt:lpstr>
      <vt:lpstr>PowerPoint Presentation</vt:lpstr>
      <vt:lpstr>מקור: בנק ישראל</vt:lpstr>
      <vt:lpstr>מקור: דוח בנק ישראל 2017</vt:lpstr>
      <vt:lpstr>מקור: זעירא 2018</vt:lpstr>
      <vt:lpstr>מקור: דוח בנק ישראל 2017</vt:lpstr>
      <vt:lpstr>מקור: דוח בנק ישראל 2017</vt:lpstr>
      <vt:lpstr>מקור: דוח בנק ישראל 2017</vt:lpstr>
      <vt:lpstr>מקור: דוח בנק ישראל 2017</vt:lpstr>
      <vt:lpstr>מקור: דוח בנק ישראל 2017</vt:lpstr>
      <vt:lpstr>קצבאות ילדים למשפחה, לפי גודל המשפחה</vt:lpstr>
      <vt:lpstr>השתתפות בכוח העבודה, לפי מספר ילדים</vt:lpstr>
      <vt:lpstr>השפעת הרפורמה בחלוקה לתתי מדגמים ("בוטיצ'לי")  (תוצאות ראשוניות)</vt:lpstr>
      <vt:lpstr>תוכן עניינים</vt:lpstr>
      <vt:lpstr>PowerPoint Presentation</vt:lpstr>
      <vt:lpstr>מקור: דוח בנק ישראל 2017</vt:lpstr>
      <vt:lpstr>PowerPoint Presentation</vt:lpstr>
      <vt:lpstr>PowerPoint Presentation</vt:lpstr>
      <vt:lpstr>PowerPoint Presentation</vt:lpstr>
      <vt:lpstr>תוכן עניינים</vt:lpstr>
      <vt:lpstr>PowerPoint Presentation</vt:lpstr>
      <vt:lpstr>מקור: זעירא 2018</vt:lpstr>
      <vt:lpstr>מקור: זעירא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מקור: דוח בנק ישראל 2017</vt:lpstr>
      <vt:lpstr>מקור: דוח בנק ישראל 2017</vt:lpstr>
      <vt:lpstr>מקור: דוח בנק ישראל 2017</vt:lpstr>
      <vt:lpstr>תוכן עניינים</vt:lpstr>
      <vt:lpstr>מקור: זעירא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מקור: דוח בנק ישראל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מקור: דוח בנק ישראל 2017</vt:lpstr>
      <vt:lpstr>PowerPoint Presentation</vt:lpstr>
      <vt:lpstr>תוכן עניינים</vt:lpstr>
      <vt:lpstr>מקור: זעירא 2018</vt:lpstr>
      <vt:lpstr>PowerPoint Presentation</vt:lpstr>
      <vt:lpstr>מקור: זעירא 2018</vt:lpstr>
      <vt:lpstr>מקור: זעירא 2018</vt:lpstr>
      <vt:lpstr>מקור: זעירא 2018</vt:lpstr>
      <vt:lpstr>תוכן עניינים</vt:lpstr>
      <vt:lpstr>מקור" דוח בנק ישראל 2017</vt:lpstr>
      <vt:lpstr>שינויים בפריון לאורך זמן</vt:lpstr>
      <vt:lpstr>מקור" דוח בנק ישראל 2017</vt:lpstr>
      <vt:lpstr>מקור: דוח בנק ישראל 2017</vt:lpstr>
      <vt:lpstr>מקור: דוח בנק ישראל 2017</vt:lpstr>
      <vt:lpstr>מקור: דוח בנק ישראל 2017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כלכלת ישראל</dc:title>
  <dc:creator>Yaniv</dc:creator>
  <cp:lastModifiedBy>Yaniv</cp:lastModifiedBy>
  <cp:revision>52</cp:revision>
  <dcterms:created xsi:type="dcterms:W3CDTF">2018-10-12T08:44:47Z</dcterms:created>
  <dcterms:modified xsi:type="dcterms:W3CDTF">2018-10-15T12:33:54Z</dcterms:modified>
</cp:coreProperties>
</file>