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80" r:id="rId2"/>
    <p:sldId id="257" r:id="rId3"/>
    <p:sldId id="258" r:id="rId4"/>
    <p:sldId id="268" r:id="rId5"/>
    <p:sldId id="421" r:id="rId6"/>
    <p:sldId id="482" r:id="rId7"/>
    <p:sldId id="272" r:id="rId8"/>
    <p:sldId id="273" r:id="rId9"/>
    <p:sldId id="422" r:id="rId10"/>
    <p:sldId id="469" r:id="rId11"/>
    <p:sldId id="280" r:id="rId12"/>
    <p:sldId id="470" r:id="rId13"/>
    <p:sldId id="463" r:id="rId14"/>
    <p:sldId id="464" r:id="rId15"/>
    <p:sldId id="485" r:id="rId16"/>
    <p:sldId id="483" r:id="rId17"/>
    <p:sldId id="440" r:id="rId18"/>
    <p:sldId id="484" r:id="rId19"/>
    <p:sldId id="304" r:id="rId20"/>
    <p:sldId id="481" r:id="rId21"/>
    <p:sldId id="307" r:id="rId22"/>
    <p:sldId id="308" r:id="rId23"/>
    <p:sldId id="259" r:id="rId24"/>
    <p:sldId id="271" r:id="rId25"/>
    <p:sldId id="311" r:id="rId26"/>
    <p:sldId id="312" r:id="rId27"/>
    <p:sldId id="313" r:id="rId28"/>
    <p:sldId id="314" r:id="rId29"/>
    <p:sldId id="315" r:id="rId30"/>
    <p:sldId id="316" r:id="rId31"/>
    <p:sldId id="317" r:id="rId32"/>
    <p:sldId id="318" r:id="rId33"/>
    <p:sldId id="438" r:id="rId34"/>
    <p:sldId id="321" r:id="rId35"/>
    <p:sldId id="444" r:id="rId36"/>
    <p:sldId id="462" r:id="rId37"/>
    <p:sldId id="322" r:id="rId38"/>
    <p:sldId id="323" r:id="rId39"/>
    <p:sldId id="319" r:id="rId40"/>
    <p:sldId id="460" r:id="rId41"/>
    <p:sldId id="320" r:id="rId42"/>
    <p:sldId id="260" r:id="rId43"/>
    <p:sldId id="334" r:id="rId44"/>
    <p:sldId id="442" r:id="rId45"/>
    <p:sldId id="471" r:id="rId46"/>
    <p:sldId id="446" r:id="rId47"/>
    <p:sldId id="394" r:id="rId48"/>
    <p:sldId id="393" r:id="rId49"/>
    <p:sldId id="398" r:id="rId50"/>
    <p:sldId id="396" r:id="rId51"/>
    <p:sldId id="443" r:id="rId52"/>
    <p:sldId id="395" r:id="rId53"/>
    <p:sldId id="397" r:id="rId54"/>
    <p:sldId id="402" r:id="rId55"/>
    <p:sldId id="261" r:id="rId56"/>
    <p:sldId id="413" r:id="rId57"/>
    <p:sldId id="478" r:id="rId58"/>
    <p:sldId id="479" r:id="rId59"/>
    <p:sldId id="414" r:id="rId60"/>
    <p:sldId id="415" r:id="rId61"/>
    <p:sldId id="392" r:id="rId62"/>
    <p:sldId id="391" r:id="rId63"/>
    <p:sldId id="419" r:id="rId64"/>
    <p:sldId id="410" r:id="rId65"/>
    <p:sldId id="450" r:id="rId66"/>
    <p:sldId id="452" r:id="rId67"/>
    <p:sldId id="387" r:id="rId68"/>
    <p:sldId id="388" r:id="rId69"/>
    <p:sldId id="436" r:id="rId70"/>
    <p:sldId id="451" r:id="rId71"/>
    <p:sldId id="454" r:id="rId72"/>
    <p:sldId id="475" r:id="rId73"/>
    <p:sldId id="477" r:id="rId74"/>
    <p:sldId id="476" r:id="rId75"/>
    <p:sldId id="401" r:id="rId76"/>
    <p:sldId id="425" r:id="rId77"/>
    <p:sldId id="426" r:id="rId78"/>
    <p:sldId id="456" r:id="rId79"/>
    <p:sldId id="427" r:id="rId80"/>
    <p:sldId id="428" r:id="rId81"/>
    <p:sldId id="457" r:id="rId82"/>
    <p:sldId id="458" r:id="rId83"/>
    <p:sldId id="459" r:id="rId84"/>
    <p:sldId id="429" r:id="rId85"/>
    <p:sldId id="472" r:id="rId86"/>
    <p:sldId id="473" r:id="rId87"/>
    <p:sldId id="467" r:id="rId88"/>
    <p:sldId id="474" r:id="rId8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129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593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Yaniv\Desktop\DOK-new-backup-August2017\A_courses\A_Haifa\&#1499;&#1500;&#1499;&#1500;&#1514;%20&#1497;&#1513;&#1512;&#1488;&#1500;%20&#1502;&#1489;&#1500;\&#1512;&#1497;&#1489;&#1497;&#1514;%20&#1489;&#1504;&#1511;%20&#1497;&#1513;&#1512;&#1488;&#1500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Sheet2!$A$2:$A$358</c:f>
              <c:strCache>
                <c:ptCount val="357"/>
                <c:pt idx="0">
                  <c:v>06/1988</c:v>
                </c:pt>
                <c:pt idx="1">
                  <c:v>07/1988</c:v>
                </c:pt>
                <c:pt idx="2">
                  <c:v>08/1988</c:v>
                </c:pt>
                <c:pt idx="3">
                  <c:v>09/1988</c:v>
                </c:pt>
                <c:pt idx="4">
                  <c:v>10/1988</c:v>
                </c:pt>
                <c:pt idx="5">
                  <c:v>11/1988</c:v>
                </c:pt>
                <c:pt idx="6">
                  <c:v>12/1988</c:v>
                </c:pt>
                <c:pt idx="7">
                  <c:v>01/1989</c:v>
                </c:pt>
                <c:pt idx="8">
                  <c:v>02/1989</c:v>
                </c:pt>
                <c:pt idx="9">
                  <c:v>03/1989</c:v>
                </c:pt>
                <c:pt idx="10">
                  <c:v>04/1989</c:v>
                </c:pt>
                <c:pt idx="11">
                  <c:v>05/1989</c:v>
                </c:pt>
                <c:pt idx="12">
                  <c:v>06/1989</c:v>
                </c:pt>
                <c:pt idx="13">
                  <c:v>07/1989</c:v>
                </c:pt>
                <c:pt idx="14">
                  <c:v>08/1989</c:v>
                </c:pt>
                <c:pt idx="15">
                  <c:v>09/1989</c:v>
                </c:pt>
                <c:pt idx="16">
                  <c:v>10/1989</c:v>
                </c:pt>
                <c:pt idx="17">
                  <c:v>11/1989</c:v>
                </c:pt>
                <c:pt idx="18">
                  <c:v>12/1989</c:v>
                </c:pt>
                <c:pt idx="19">
                  <c:v>01/1990</c:v>
                </c:pt>
                <c:pt idx="20">
                  <c:v>02/1990</c:v>
                </c:pt>
                <c:pt idx="21">
                  <c:v>03/1990</c:v>
                </c:pt>
                <c:pt idx="22">
                  <c:v>04/1990</c:v>
                </c:pt>
                <c:pt idx="23">
                  <c:v>05/1990</c:v>
                </c:pt>
                <c:pt idx="24">
                  <c:v>06/1990</c:v>
                </c:pt>
                <c:pt idx="25">
                  <c:v>07/1990</c:v>
                </c:pt>
                <c:pt idx="26">
                  <c:v>08/1990</c:v>
                </c:pt>
                <c:pt idx="27">
                  <c:v>09/1990</c:v>
                </c:pt>
                <c:pt idx="28">
                  <c:v>10/1990</c:v>
                </c:pt>
                <c:pt idx="29">
                  <c:v>11/1990</c:v>
                </c:pt>
                <c:pt idx="30">
                  <c:v>12/1990</c:v>
                </c:pt>
                <c:pt idx="31">
                  <c:v>01/1991</c:v>
                </c:pt>
                <c:pt idx="32">
                  <c:v>02/1991</c:v>
                </c:pt>
                <c:pt idx="33">
                  <c:v>03/1991</c:v>
                </c:pt>
                <c:pt idx="34">
                  <c:v>04/1991</c:v>
                </c:pt>
                <c:pt idx="35">
                  <c:v>05/1991</c:v>
                </c:pt>
                <c:pt idx="36">
                  <c:v>06/1991</c:v>
                </c:pt>
                <c:pt idx="37">
                  <c:v>07/1991</c:v>
                </c:pt>
                <c:pt idx="38">
                  <c:v>08/1991</c:v>
                </c:pt>
                <c:pt idx="39">
                  <c:v>09/1991</c:v>
                </c:pt>
                <c:pt idx="40">
                  <c:v>10/1991</c:v>
                </c:pt>
                <c:pt idx="41">
                  <c:v>11/1991</c:v>
                </c:pt>
                <c:pt idx="42">
                  <c:v>12/1991</c:v>
                </c:pt>
                <c:pt idx="43">
                  <c:v>01/1992</c:v>
                </c:pt>
                <c:pt idx="44">
                  <c:v>02/1992</c:v>
                </c:pt>
                <c:pt idx="45">
                  <c:v>03/1992</c:v>
                </c:pt>
                <c:pt idx="46">
                  <c:v>04/1992</c:v>
                </c:pt>
                <c:pt idx="47">
                  <c:v>05/1992</c:v>
                </c:pt>
                <c:pt idx="48">
                  <c:v>06/1992</c:v>
                </c:pt>
                <c:pt idx="49">
                  <c:v>07/1992</c:v>
                </c:pt>
                <c:pt idx="50">
                  <c:v>08/1992</c:v>
                </c:pt>
                <c:pt idx="51">
                  <c:v>09/1992</c:v>
                </c:pt>
                <c:pt idx="52">
                  <c:v>10/1992</c:v>
                </c:pt>
                <c:pt idx="53">
                  <c:v>11/1992</c:v>
                </c:pt>
                <c:pt idx="54">
                  <c:v>12/1992</c:v>
                </c:pt>
                <c:pt idx="55">
                  <c:v>01/1993</c:v>
                </c:pt>
                <c:pt idx="56">
                  <c:v>02/1993</c:v>
                </c:pt>
                <c:pt idx="57">
                  <c:v>03/1993</c:v>
                </c:pt>
                <c:pt idx="58">
                  <c:v>04/1993</c:v>
                </c:pt>
                <c:pt idx="59">
                  <c:v>05/1993</c:v>
                </c:pt>
                <c:pt idx="60">
                  <c:v>06/1993</c:v>
                </c:pt>
                <c:pt idx="61">
                  <c:v>07/93</c:v>
                </c:pt>
                <c:pt idx="62">
                  <c:v>08/93</c:v>
                </c:pt>
                <c:pt idx="63">
                  <c:v>09/93</c:v>
                </c:pt>
                <c:pt idx="64">
                  <c:v>10/93</c:v>
                </c:pt>
                <c:pt idx="65">
                  <c:v>11/93</c:v>
                </c:pt>
                <c:pt idx="66">
                  <c:v>12/93</c:v>
                </c:pt>
                <c:pt idx="67">
                  <c:v>01/94</c:v>
                </c:pt>
                <c:pt idx="68">
                  <c:v>02/94</c:v>
                </c:pt>
                <c:pt idx="69">
                  <c:v>03/94</c:v>
                </c:pt>
                <c:pt idx="70">
                  <c:v>04/94</c:v>
                </c:pt>
                <c:pt idx="71">
                  <c:v>05/94</c:v>
                </c:pt>
                <c:pt idx="72">
                  <c:v>06/94</c:v>
                </c:pt>
                <c:pt idx="73">
                  <c:v>07/94</c:v>
                </c:pt>
                <c:pt idx="74">
                  <c:v>08/94</c:v>
                </c:pt>
                <c:pt idx="75">
                  <c:v>09/94</c:v>
                </c:pt>
                <c:pt idx="76">
                  <c:v>10/94</c:v>
                </c:pt>
                <c:pt idx="77">
                  <c:v>11/94</c:v>
                </c:pt>
                <c:pt idx="78">
                  <c:v>12/94</c:v>
                </c:pt>
                <c:pt idx="79">
                  <c:v>Jan95</c:v>
                </c:pt>
                <c:pt idx="80">
                  <c:v>Feb95</c:v>
                </c:pt>
                <c:pt idx="81">
                  <c:v>Mar95</c:v>
                </c:pt>
                <c:pt idx="82">
                  <c:v>Apr95</c:v>
                </c:pt>
                <c:pt idx="83">
                  <c:v>May95</c:v>
                </c:pt>
                <c:pt idx="84">
                  <c:v>Jun95</c:v>
                </c:pt>
                <c:pt idx="85">
                  <c:v>Jul95</c:v>
                </c:pt>
                <c:pt idx="86">
                  <c:v>Aug95</c:v>
                </c:pt>
                <c:pt idx="87">
                  <c:v>Sep95</c:v>
                </c:pt>
                <c:pt idx="88">
                  <c:v>Oct95</c:v>
                </c:pt>
                <c:pt idx="89">
                  <c:v>Nov95</c:v>
                </c:pt>
                <c:pt idx="90">
                  <c:v>Dec95</c:v>
                </c:pt>
                <c:pt idx="91">
                  <c:v>Jan96</c:v>
                </c:pt>
                <c:pt idx="92">
                  <c:v>Feb96</c:v>
                </c:pt>
                <c:pt idx="93">
                  <c:v>Mar96</c:v>
                </c:pt>
                <c:pt idx="94">
                  <c:v>Apr96</c:v>
                </c:pt>
                <c:pt idx="95">
                  <c:v>May96</c:v>
                </c:pt>
                <c:pt idx="96">
                  <c:v>Jun96</c:v>
                </c:pt>
                <c:pt idx="97">
                  <c:v>Jul96</c:v>
                </c:pt>
                <c:pt idx="98">
                  <c:v>Aug96</c:v>
                </c:pt>
                <c:pt idx="99">
                  <c:v>Sep96</c:v>
                </c:pt>
                <c:pt idx="100">
                  <c:v>Oct96</c:v>
                </c:pt>
                <c:pt idx="101">
                  <c:v>Nov96</c:v>
                </c:pt>
                <c:pt idx="102">
                  <c:v>Dec96</c:v>
                </c:pt>
                <c:pt idx="103">
                  <c:v>Jan97</c:v>
                </c:pt>
                <c:pt idx="104">
                  <c:v>Feb97</c:v>
                </c:pt>
                <c:pt idx="105">
                  <c:v>Mar97</c:v>
                </c:pt>
                <c:pt idx="106">
                  <c:v>Apr97</c:v>
                </c:pt>
                <c:pt idx="107">
                  <c:v>May97</c:v>
                </c:pt>
                <c:pt idx="108">
                  <c:v>Jun97</c:v>
                </c:pt>
                <c:pt idx="109">
                  <c:v>Jul97</c:v>
                </c:pt>
                <c:pt idx="110">
                  <c:v>Aug97</c:v>
                </c:pt>
                <c:pt idx="111">
                  <c:v>Sep97</c:v>
                </c:pt>
                <c:pt idx="112">
                  <c:v>Oct97</c:v>
                </c:pt>
                <c:pt idx="113">
                  <c:v>Nov97</c:v>
                </c:pt>
                <c:pt idx="114">
                  <c:v>Dec97</c:v>
                </c:pt>
                <c:pt idx="115">
                  <c:v>Jan98</c:v>
                </c:pt>
                <c:pt idx="116">
                  <c:v>Feb98</c:v>
                </c:pt>
                <c:pt idx="117">
                  <c:v>Mar98</c:v>
                </c:pt>
                <c:pt idx="118">
                  <c:v>Apr98</c:v>
                </c:pt>
                <c:pt idx="119">
                  <c:v>May98</c:v>
                </c:pt>
                <c:pt idx="120">
                  <c:v>Jun98</c:v>
                </c:pt>
                <c:pt idx="121">
                  <c:v>Jul98</c:v>
                </c:pt>
                <c:pt idx="122">
                  <c:v>Aug98</c:v>
                </c:pt>
                <c:pt idx="123">
                  <c:v>Sep98</c:v>
                </c:pt>
                <c:pt idx="124">
                  <c:v>Oct98</c:v>
                </c:pt>
                <c:pt idx="125">
                  <c:v>Nov98</c:v>
                </c:pt>
                <c:pt idx="126">
                  <c:v>Dec98</c:v>
                </c:pt>
                <c:pt idx="127">
                  <c:v>Jan99</c:v>
                </c:pt>
                <c:pt idx="128">
                  <c:v>Feb99</c:v>
                </c:pt>
                <c:pt idx="129">
                  <c:v>Mar99</c:v>
                </c:pt>
                <c:pt idx="130">
                  <c:v>Apr99</c:v>
                </c:pt>
                <c:pt idx="131">
                  <c:v>May99</c:v>
                </c:pt>
                <c:pt idx="132">
                  <c:v>Jun99</c:v>
                </c:pt>
                <c:pt idx="133">
                  <c:v>Jul99</c:v>
                </c:pt>
                <c:pt idx="134">
                  <c:v>Aug99</c:v>
                </c:pt>
                <c:pt idx="135">
                  <c:v>Sep99</c:v>
                </c:pt>
                <c:pt idx="136">
                  <c:v>Oct99</c:v>
                </c:pt>
                <c:pt idx="137">
                  <c:v>Nov99</c:v>
                </c:pt>
                <c:pt idx="138">
                  <c:v>Dec99</c:v>
                </c:pt>
                <c:pt idx="139">
                  <c:v>Jan00</c:v>
                </c:pt>
                <c:pt idx="140">
                  <c:v>Feb00</c:v>
                </c:pt>
                <c:pt idx="141">
                  <c:v>Mar00</c:v>
                </c:pt>
                <c:pt idx="142">
                  <c:v>Apr00</c:v>
                </c:pt>
                <c:pt idx="143">
                  <c:v>May00</c:v>
                </c:pt>
                <c:pt idx="144">
                  <c:v>Jun00</c:v>
                </c:pt>
                <c:pt idx="145">
                  <c:v>Jul00</c:v>
                </c:pt>
                <c:pt idx="146">
                  <c:v>Aug00</c:v>
                </c:pt>
                <c:pt idx="147">
                  <c:v>Sep00</c:v>
                </c:pt>
                <c:pt idx="148">
                  <c:v>Oct00</c:v>
                </c:pt>
                <c:pt idx="149">
                  <c:v>Nov00</c:v>
                </c:pt>
                <c:pt idx="150">
                  <c:v>Dec00</c:v>
                </c:pt>
                <c:pt idx="151">
                  <c:v>Jan01</c:v>
                </c:pt>
                <c:pt idx="152">
                  <c:v>Feb01</c:v>
                </c:pt>
                <c:pt idx="153">
                  <c:v>Mar01</c:v>
                </c:pt>
                <c:pt idx="154">
                  <c:v>Apr01</c:v>
                </c:pt>
                <c:pt idx="155">
                  <c:v>May01</c:v>
                </c:pt>
                <c:pt idx="156">
                  <c:v>Jun01</c:v>
                </c:pt>
                <c:pt idx="157">
                  <c:v>Jul01</c:v>
                </c:pt>
                <c:pt idx="158">
                  <c:v>Aug01</c:v>
                </c:pt>
                <c:pt idx="159">
                  <c:v>Sep01</c:v>
                </c:pt>
                <c:pt idx="160">
                  <c:v>Oct01</c:v>
                </c:pt>
                <c:pt idx="161">
                  <c:v>Nov01</c:v>
                </c:pt>
                <c:pt idx="162">
                  <c:v>Dec01</c:v>
                </c:pt>
                <c:pt idx="163">
                  <c:v>Jan02</c:v>
                </c:pt>
                <c:pt idx="164">
                  <c:v>Feb02</c:v>
                </c:pt>
                <c:pt idx="165">
                  <c:v>Mar02</c:v>
                </c:pt>
                <c:pt idx="166">
                  <c:v>Apr02</c:v>
                </c:pt>
                <c:pt idx="167">
                  <c:v>May02</c:v>
                </c:pt>
                <c:pt idx="168">
                  <c:v>Jun02</c:v>
                </c:pt>
                <c:pt idx="169">
                  <c:v>Jul02</c:v>
                </c:pt>
                <c:pt idx="170">
                  <c:v>Aug02</c:v>
                </c:pt>
                <c:pt idx="171">
                  <c:v>Sep02</c:v>
                </c:pt>
                <c:pt idx="172">
                  <c:v>Oct02</c:v>
                </c:pt>
                <c:pt idx="173">
                  <c:v>Nov02</c:v>
                </c:pt>
                <c:pt idx="174">
                  <c:v>Dec02</c:v>
                </c:pt>
                <c:pt idx="175">
                  <c:v>Jan03</c:v>
                </c:pt>
                <c:pt idx="176">
                  <c:v>Feb03</c:v>
                </c:pt>
                <c:pt idx="177">
                  <c:v>Mar03</c:v>
                </c:pt>
                <c:pt idx="178">
                  <c:v>Apr03</c:v>
                </c:pt>
                <c:pt idx="179">
                  <c:v>May03</c:v>
                </c:pt>
                <c:pt idx="180">
                  <c:v>Jun03</c:v>
                </c:pt>
                <c:pt idx="181">
                  <c:v>Jul03</c:v>
                </c:pt>
                <c:pt idx="182">
                  <c:v>Aug03</c:v>
                </c:pt>
                <c:pt idx="183">
                  <c:v>Sep03</c:v>
                </c:pt>
                <c:pt idx="184">
                  <c:v>Oct03</c:v>
                </c:pt>
                <c:pt idx="185">
                  <c:v>Nov03</c:v>
                </c:pt>
                <c:pt idx="186">
                  <c:v>Dec03</c:v>
                </c:pt>
                <c:pt idx="187">
                  <c:v>Jan04</c:v>
                </c:pt>
                <c:pt idx="188">
                  <c:v>Feb04</c:v>
                </c:pt>
                <c:pt idx="189">
                  <c:v>Mar04</c:v>
                </c:pt>
                <c:pt idx="190">
                  <c:v>Apr04</c:v>
                </c:pt>
                <c:pt idx="191">
                  <c:v>May04</c:v>
                </c:pt>
                <c:pt idx="192">
                  <c:v>Jun04</c:v>
                </c:pt>
                <c:pt idx="193">
                  <c:v>Jul04</c:v>
                </c:pt>
                <c:pt idx="194">
                  <c:v>Aug04</c:v>
                </c:pt>
                <c:pt idx="195">
                  <c:v>Sep04</c:v>
                </c:pt>
                <c:pt idx="196">
                  <c:v>Oct04</c:v>
                </c:pt>
                <c:pt idx="197">
                  <c:v>Nov04</c:v>
                </c:pt>
                <c:pt idx="198">
                  <c:v>Dec04</c:v>
                </c:pt>
                <c:pt idx="199">
                  <c:v>Jan05</c:v>
                </c:pt>
                <c:pt idx="200">
                  <c:v>Feb05</c:v>
                </c:pt>
                <c:pt idx="201">
                  <c:v>Mar05</c:v>
                </c:pt>
                <c:pt idx="202">
                  <c:v>Apr05</c:v>
                </c:pt>
                <c:pt idx="203">
                  <c:v>May05</c:v>
                </c:pt>
                <c:pt idx="204">
                  <c:v>Jun05</c:v>
                </c:pt>
                <c:pt idx="205">
                  <c:v>Jul05</c:v>
                </c:pt>
                <c:pt idx="206">
                  <c:v>Aug05</c:v>
                </c:pt>
                <c:pt idx="207">
                  <c:v>Sep05</c:v>
                </c:pt>
                <c:pt idx="208">
                  <c:v>Oct05</c:v>
                </c:pt>
                <c:pt idx="209">
                  <c:v>Nov05</c:v>
                </c:pt>
                <c:pt idx="210">
                  <c:v>Dec05</c:v>
                </c:pt>
                <c:pt idx="211">
                  <c:v>Jan06</c:v>
                </c:pt>
                <c:pt idx="212">
                  <c:v>Feb06</c:v>
                </c:pt>
                <c:pt idx="213">
                  <c:v>Mar06</c:v>
                </c:pt>
                <c:pt idx="214">
                  <c:v>Apr06</c:v>
                </c:pt>
                <c:pt idx="215">
                  <c:v>May06</c:v>
                </c:pt>
                <c:pt idx="216">
                  <c:v>Jun06</c:v>
                </c:pt>
                <c:pt idx="217">
                  <c:v>Jul06</c:v>
                </c:pt>
                <c:pt idx="218">
                  <c:v>Aug06</c:v>
                </c:pt>
                <c:pt idx="219">
                  <c:v>Sep06</c:v>
                </c:pt>
                <c:pt idx="220">
                  <c:v>Oct06</c:v>
                </c:pt>
                <c:pt idx="221">
                  <c:v>Nov06</c:v>
                </c:pt>
                <c:pt idx="222">
                  <c:v>Dec06</c:v>
                </c:pt>
                <c:pt idx="223">
                  <c:v>Jan07</c:v>
                </c:pt>
                <c:pt idx="224">
                  <c:v>Feb07</c:v>
                </c:pt>
                <c:pt idx="225">
                  <c:v>Mar07</c:v>
                </c:pt>
                <c:pt idx="226">
                  <c:v>Apr07</c:v>
                </c:pt>
                <c:pt idx="227">
                  <c:v>May07</c:v>
                </c:pt>
                <c:pt idx="228">
                  <c:v>Jun07</c:v>
                </c:pt>
                <c:pt idx="229">
                  <c:v>Jul07</c:v>
                </c:pt>
                <c:pt idx="230">
                  <c:v>Aug07</c:v>
                </c:pt>
                <c:pt idx="231">
                  <c:v>Sep07</c:v>
                </c:pt>
                <c:pt idx="232">
                  <c:v>Oct07</c:v>
                </c:pt>
                <c:pt idx="233">
                  <c:v>Nov07</c:v>
                </c:pt>
                <c:pt idx="234">
                  <c:v>Dec07</c:v>
                </c:pt>
                <c:pt idx="235">
                  <c:v>Jan08</c:v>
                </c:pt>
                <c:pt idx="236">
                  <c:v>Feb08</c:v>
                </c:pt>
                <c:pt idx="237">
                  <c:v>Mar08</c:v>
                </c:pt>
                <c:pt idx="238">
                  <c:v>Apr08</c:v>
                </c:pt>
                <c:pt idx="239">
                  <c:v>May08</c:v>
                </c:pt>
                <c:pt idx="240">
                  <c:v>Jun08</c:v>
                </c:pt>
                <c:pt idx="241">
                  <c:v>Jul08</c:v>
                </c:pt>
                <c:pt idx="242">
                  <c:v>Aug08</c:v>
                </c:pt>
                <c:pt idx="243">
                  <c:v>Sep08</c:v>
                </c:pt>
                <c:pt idx="244">
                  <c:v>Oct08</c:v>
                </c:pt>
                <c:pt idx="245">
                  <c:v>Nov08</c:v>
                </c:pt>
                <c:pt idx="246">
                  <c:v>Dec08</c:v>
                </c:pt>
                <c:pt idx="247">
                  <c:v>Jan09</c:v>
                </c:pt>
                <c:pt idx="248">
                  <c:v>Feb09</c:v>
                </c:pt>
                <c:pt idx="249">
                  <c:v>Mar09</c:v>
                </c:pt>
                <c:pt idx="250">
                  <c:v>Apr09</c:v>
                </c:pt>
                <c:pt idx="251">
                  <c:v>May09</c:v>
                </c:pt>
                <c:pt idx="252">
                  <c:v>Jun09</c:v>
                </c:pt>
                <c:pt idx="253">
                  <c:v>Jul09</c:v>
                </c:pt>
                <c:pt idx="254">
                  <c:v>Aug09</c:v>
                </c:pt>
                <c:pt idx="255">
                  <c:v>Sep09</c:v>
                </c:pt>
                <c:pt idx="256">
                  <c:v>Oct09</c:v>
                </c:pt>
                <c:pt idx="257">
                  <c:v>Nov09</c:v>
                </c:pt>
                <c:pt idx="258">
                  <c:v>Dec09</c:v>
                </c:pt>
                <c:pt idx="259">
                  <c:v>Jan10</c:v>
                </c:pt>
                <c:pt idx="260">
                  <c:v>Feb10</c:v>
                </c:pt>
                <c:pt idx="261">
                  <c:v>Mar10</c:v>
                </c:pt>
                <c:pt idx="262">
                  <c:v>Apr10</c:v>
                </c:pt>
                <c:pt idx="263">
                  <c:v>May10</c:v>
                </c:pt>
                <c:pt idx="264">
                  <c:v>Jun10</c:v>
                </c:pt>
                <c:pt idx="265">
                  <c:v>Jul10</c:v>
                </c:pt>
                <c:pt idx="266">
                  <c:v>Aug10</c:v>
                </c:pt>
                <c:pt idx="267">
                  <c:v>Sep10</c:v>
                </c:pt>
                <c:pt idx="268">
                  <c:v>Oct10</c:v>
                </c:pt>
                <c:pt idx="269">
                  <c:v>Nov10</c:v>
                </c:pt>
                <c:pt idx="270">
                  <c:v>Dec10</c:v>
                </c:pt>
                <c:pt idx="271">
                  <c:v>Jan11</c:v>
                </c:pt>
                <c:pt idx="272">
                  <c:v>Feb11</c:v>
                </c:pt>
                <c:pt idx="273">
                  <c:v>Mar11</c:v>
                </c:pt>
                <c:pt idx="274">
                  <c:v>Apr11</c:v>
                </c:pt>
                <c:pt idx="275">
                  <c:v>May11</c:v>
                </c:pt>
                <c:pt idx="276">
                  <c:v>Jun11</c:v>
                </c:pt>
                <c:pt idx="277">
                  <c:v>Jul11</c:v>
                </c:pt>
                <c:pt idx="278">
                  <c:v>Aug11</c:v>
                </c:pt>
                <c:pt idx="279">
                  <c:v>Sep11</c:v>
                </c:pt>
                <c:pt idx="280">
                  <c:v>Oct11</c:v>
                </c:pt>
                <c:pt idx="281">
                  <c:v>Nov11</c:v>
                </c:pt>
                <c:pt idx="282">
                  <c:v>Dec11</c:v>
                </c:pt>
                <c:pt idx="283">
                  <c:v>Jan12</c:v>
                </c:pt>
                <c:pt idx="284">
                  <c:v>Feb12</c:v>
                </c:pt>
                <c:pt idx="285">
                  <c:v>Mar12</c:v>
                </c:pt>
                <c:pt idx="286">
                  <c:v>Apr12</c:v>
                </c:pt>
                <c:pt idx="287">
                  <c:v>May12</c:v>
                </c:pt>
                <c:pt idx="288">
                  <c:v>Jun12</c:v>
                </c:pt>
                <c:pt idx="289">
                  <c:v>Jul12</c:v>
                </c:pt>
                <c:pt idx="290">
                  <c:v>Aug12</c:v>
                </c:pt>
                <c:pt idx="291">
                  <c:v>Sep12</c:v>
                </c:pt>
                <c:pt idx="292">
                  <c:v>Oct12</c:v>
                </c:pt>
                <c:pt idx="293">
                  <c:v>Nov12</c:v>
                </c:pt>
                <c:pt idx="294">
                  <c:v>Dec12</c:v>
                </c:pt>
                <c:pt idx="295">
                  <c:v>Jan13</c:v>
                </c:pt>
                <c:pt idx="296">
                  <c:v>Feb13</c:v>
                </c:pt>
                <c:pt idx="297">
                  <c:v>Mar13</c:v>
                </c:pt>
                <c:pt idx="298">
                  <c:v>Apr13</c:v>
                </c:pt>
                <c:pt idx="299">
                  <c:v>May13</c:v>
                </c:pt>
                <c:pt idx="300">
                  <c:v>Jun13</c:v>
                </c:pt>
                <c:pt idx="301">
                  <c:v>Jul13</c:v>
                </c:pt>
                <c:pt idx="302">
                  <c:v>Aug13</c:v>
                </c:pt>
                <c:pt idx="303">
                  <c:v>Sep13</c:v>
                </c:pt>
                <c:pt idx="304">
                  <c:v>Oct13</c:v>
                </c:pt>
                <c:pt idx="305">
                  <c:v>Nov13</c:v>
                </c:pt>
                <c:pt idx="306">
                  <c:v>Dec13</c:v>
                </c:pt>
                <c:pt idx="307">
                  <c:v>Jan14</c:v>
                </c:pt>
                <c:pt idx="308">
                  <c:v>Feb14</c:v>
                </c:pt>
                <c:pt idx="309">
                  <c:v>Mar14</c:v>
                </c:pt>
                <c:pt idx="310">
                  <c:v>Apr14</c:v>
                </c:pt>
                <c:pt idx="311">
                  <c:v>May14</c:v>
                </c:pt>
                <c:pt idx="312">
                  <c:v>Jun14</c:v>
                </c:pt>
                <c:pt idx="313">
                  <c:v>Jul14</c:v>
                </c:pt>
                <c:pt idx="314">
                  <c:v>Aug14</c:v>
                </c:pt>
                <c:pt idx="315">
                  <c:v>Sep14</c:v>
                </c:pt>
                <c:pt idx="316">
                  <c:v>Oct14</c:v>
                </c:pt>
                <c:pt idx="317">
                  <c:v>Nov14</c:v>
                </c:pt>
                <c:pt idx="318">
                  <c:v>Dec14</c:v>
                </c:pt>
                <c:pt idx="319">
                  <c:v>Jan15</c:v>
                </c:pt>
                <c:pt idx="320">
                  <c:v>Feb15</c:v>
                </c:pt>
                <c:pt idx="321">
                  <c:v>Mar15</c:v>
                </c:pt>
                <c:pt idx="322">
                  <c:v>Apr15</c:v>
                </c:pt>
                <c:pt idx="323">
                  <c:v>May15</c:v>
                </c:pt>
                <c:pt idx="324">
                  <c:v>Jun15</c:v>
                </c:pt>
                <c:pt idx="325">
                  <c:v>Jul15</c:v>
                </c:pt>
                <c:pt idx="326">
                  <c:v>Aug15</c:v>
                </c:pt>
                <c:pt idx="327">
                  <c:v>Sep15</c:v>
                </c:pt>
                <c:pt idx="328">
                  <c:v>Oct15</c:v>
                </c:pt>
                <c:pt idx="329">
                  <c:v>Nov15</c:v>
                </c:pt>
                <c:pt idx="330">
                  <c:v>Dec15</c:v>
                </c:pt>
                <c:pt idx="331">
                  <c:v>Jan16</c:v>
                </c:pt>
                <c:pt idx="332">
                  <c:v>Feb16</c:v>
                </c:pt>
                <c:pt idx="333">
                  <c:v>Mar16</c:v>
                </c:pt>
                <c:pt idx="334">
                  <c:v>Apr16</c:v>
                </c:pt>
                <c:pt idx="335">
                  <c:v>May16</c:v>
                </c:pt>
                <c:pt idx="336">
                  <c:v>Jun16</c:v>
                </c:pt>
                <c:pt idx="337">
                  <c:v>Jul16</c:v>
                </c:pt>
                <c:pt idx="338">
                  <c:v>Aug16</c:v>
                </c:pt>
                <c:pt idx="339">
                  <c:v>Sep16</c:v>
                </c:pt>
                <c:pt idx="340">
                  <c:v>Oct16</c:v>
                </c:pt>
                <c:pt idx="341">
                  <c:v>Nov16</c:v>
                </c:pt>
                <c:pt idx="342">
                  <c:v>Dec16</c:v>
                </c:pt>
                <c:pt idx="343">
                  <c:v>Jan17</c:v>
                </c:pt>
                <c:pt idx="344">
                  <c:v>Feb17</c:v>
                </c:pt>
                <c:pt idx="345">
                  <c:v>01/03/2018-11/04/2018</c:v>
                </c:pt>
                <c:pt idx="346">
                  <c:v>01/06/2017-12/07/2017</c:v>
                </c:pt>
                <c:pt idx="347">
                  <c:v>02/03/2017-12/04/2017</c:v>
                </c:pt>
                <c:pt idx="348">
                  <c:v>11/01/2018-28/02/2018</c:v>
                </c:pt>
                <c:pt idx="349">
                  <c:v>12/04/2018-30/05/2018</c:v>
                </c:pt>
                <c:pt idx="350">
                  <c:v>12/07/2018-29/08/2018</c:v>
                </c:pt>
                <c:pt idx="351">
                  <c:v>13/04/2017-31/05/2017</c:v>
                </c:pt>
                <c:pt idx="352">
                  <c:v>13/07/2017-30/08/2017</c:v>
                </c:pt>
                <c:pt idx="353">
                  <c:v>19/10/2017-29/11/2017</c:v>
                </c:pt>
                <c:pt idx="354">
                  <c:v>30/11/2017-10/01/2018</c:v>
                </c:pt>
                <c:pt idx="355">
                  <c:v>31/05/2018-11/07/2018</c:v>
                </c:pt>
                <c:pt idx="356">
                  <c:v>31/08/2017-18/10/2017</c:v>
                </c:pt>
              </c:strCache>
            </c:strRef>
          </c:cat>
          <c:val>
            <c:numRef>
              <c:f>Sheet2!$B$2:$B$358</c:f>
              <c:numCache>
                <c:formatCode>0.00</c:formatCode>
                <c:ptCount val="357"/>
                <c:pt idx="0">
                  <c:v>16.149999999999999</c:v>
                </c:pt>
                <c:pt idx="1">
                  <c:v>16.68</c:v>
                </c:pt>
                <c:pt idx="2">
                  <c:v>16.399999999999999</c:v>
                </c:pt>
                <c:pt idx="3">
                  <c:v>15.78</c:v>
                </c:pt>
                <c:pt idx="4">
                  <c:v>16.88</c:v>
                </c:pt>
                <c:pt idx="5">
                  <c:v>29.91</c:v>
                </c:pt>
                <c:pt idx="6">
                  <c:v>34.630000000000003</c:v>
                </c:pt>
                <c:pt idx="7">
                  <c:v>24.47</c:v>
                </c:pt>
                <c:pt idx="8">
                  <c:v>15.45</c:v>
                </c:pt>
                <c:pt idx="9">
                  <c:v>14.04</c:v>
                </c:pt>
                <c:pt idx="10">
                  <c:v>13.65</c:v>
                </c:pt>
                <c:pt idx="11">
                  <c:v>13.66</c:v>
                </c:pt>
                <c:pt idx="12">
                  <c:v>10.92</c:v>
                </c:pt>
                <c:pt idx="13">
                  <c:v>11.2</c:v>
                </c:pt>
                <c:pt idx="14">
                  <c:v>10.29</c:v>
                </c:pt>
                <c:pt idx="15">
                  <c:v>13.3</c:v>
                </c:pt>
                <c:pt idx="16">
                  <c:v>16.850000000000001</c:v>
                </c:pt>
                <c:pt idx="17">
                  <c:v>15.86</c:v>
                </c:pt>
                <c:pt idx="18">
                  <c:v>16.510000000000002</c:v>
                </c:pt>
                <c:pt idx="19">
                  <c:v>18.2</c:v>
                </c:pt>
                <c:pt idx="20">
                  <c:v>18.98</c:v>
                </c:pt>
                <c:pt idx="21">
                  <c:v>18.16</c:v>
                </c:pt>
                <c:pt idx="22">
                  <c:v>15.87</c:v>
                </c:pt>
                <c:pt idx="23">
                  <c:v>14.5</c:v>
                </c:pt>
                <c:pt idx="24">
                  <c:v>14.38</c:v>
                </c:pt>
                <c:pt idx="25">
                  <c:v>15.19</c:v>
                </c:pt>
                <c:pt idx="26">
                  <c:v>15.02</c:v>
                </c:pt>
                <c:pt idx="27">
                  <c:v>16.54</c:v>
                </c:pt>
                <c:pt idx="28">
                  <c:v>15.89</c:v>
                </c:pt>
                <c:pt idx="29">
                  <c:v>15.11</c:v>
                </c:pt>
                <c:pt idx="30">
                  <c:v>14.41</c:v>
                </c:pt>
                <c:pt idx="31">
                  <c:v>15.2</c:v>
                </c:pt>
                <c:pt idx="32">
                  <c:v>14.85</c:v>
                </c:pt>
                <c:pt idx="33">
                  <c:v>14</c:v>
                </c:pt>
                <c:pt idx="34">
                  <c:v>13.19</c:v>
                </c:pt>
                <c:pt idx="35">
                  <c:v>13.65</c:v>
                </c:pt>
                <c:pt idx="36">
                  <c:v>13.73</c:v>
                </c:pt>
                <c:pt idx="37">
                  <c:v>13.88</c:v>
                </c:pt>
                <c:pt idx="38">
                  <c:v>14.53</c:v>
                </c:pt>
                <c:pt idx="39">
                  <c:v>15.08</c:v>
                </c:pt>
                <c:pt idx="40">
                  <c:v>21.55</c:v>
                </c:pt>
                <c:pt idx="41">
                  <c:v>24.15</c:v>
                </c:pt>
                <c:pt idx="42">
                  <c:v>19.43</c:v>
                </c:pt>
                <c:pt idx="43">
                  <c:v>15.85</c:v>
                </c:pt>
                <c:pt idx="44">
                  <c:v>13.75</c:v>
                </c:pt>
                <c:pt idx="45">
                  <c:v>11.74</c:v>
                </c:pt>
                <c:pt idx="46">
                  <c:v>11.79</c:v>
                </c:pt>
                <c:pt idx="47">
                  <c:v>11.76</c:v>
                </c:pt>
                <c:pt idx="48">
                  <c:v>11.5</c:v>
                </c:pt>
                <c:pt idx="49">
                  <c:v>11.69</c:v>
                </c:pt>
                <c:pt idx="50">
                  <c:v>11.73</c:v>
                </c:pt>
                <c:pt idx="51">
                  <c:v>11.63</c:v>
                </c:pt>
                <c:pt idx="52">
                  <c:v>11.7</c:v>
                </c:pt>
                <c:pt idx="53">
                  <c:v>10.94</c:v>
                </c:pt>
                <c:pt idx="54">
                  <c:v>10.84</c:v>
                </c:pt>
                <c:pt idx="55">
                  <c:v>11.51</c:v>
                </c:pt>
                <c:pt idx="56">
                  <c:v>12.79</c:v>
                </c:pt>
                <c:pt idx="57">
                  <c:v>12.69</c:v>
                </c:pt>
                <c:pt idx="58">
                  <c:v>12.69</c:v>
                </c:pt>
                <c:pt idx="59">
                  <c:v>12.99</c:v>
                </c:pt>
                <c:pt idx="60">
                  <c:v>12.76</c:v>
                </c:pt>
                <c:pt idx="61">
                  <c:v>11.85</c:v>
                </c:pt>
                <c:pt idx="62">
                  <c:v>10.16</c:v>
                </c:pt>
                <c:pt idx="63">
                  <c:v>9.4499999999999993</c:v>
                </c:pt>
                <c:pt idx="64">
                  <c:v>9.48</c:v>
                </c:pt>
                <c:pt idx="65">
                  <c:v>9.75</c:v>
                </c:pt>
                <c:pt idx="66">
                  <c:v>10.24</c:v>
                </c:pt>
                <c:pt idx="67">
                  <c:v>11.04</c:v>
                </c:pt>
                <c:pt idx="68">
                  <c:v>11.1</c:v>
                </c:pt>
                <c:pt idx="69">
                  <c:v>11.1</c:v>
                </c:pt>
                <c:pt idx="70">
                  <c:v>11.1</c:v>
                </c:pt>
                <c:pt idx="71">
                  <c:v>11.54</c:v>
                </c:pt>
                <c:pt idx="72">
                  <c:v>12.19</c:v>
                </c:pt>
                <c:pt idx="73">
                  <c:v>12.81</c:v>
                </c:pt>
                <c:pt idx="74">
                  <c:v>13.32</c:v>
                </c:pt>
                <c:pt idx="75">
                  <c:v>15.07</c:v>
                </c:pt>
                <c:pt idx="76">
                  <c:v>16.73</c:v>
                </c:pt>
                <c:pt idx="77">
                  <c:v>16.78</c:v>
                </c:pt>
                <c:pt idx="78">
                  <c:v>18.47</c:v>
                </c:pt>
                <c:pt idx="79">
                  <c:v>18.53</c:v>
                </c:pt>
                <c:pt idx="80">
                  <c:v>18.53</c:v>
                </c:pt>
                <c:pt idx="81">
                  <c:v>17.350000000000001</c:v>
                </c:pt>
                <c:pt idx="82">
                  <c:v>15.95</c:v>
                </c:pt>
                <c:pt idx="83">
                  <c:v>15.02</c:v>
                </c:pt>
                <c:pt idx="84">
                  <c:v>14.45</c:v>
                </c:pt>
                <c:pt idx="85">
                  <c:v>14.45</c:v>
                </c:pt>
                <c:pt idx="86">
                  <c:v>14.11</c:v>
                </c:pt>
                <c:pt idx="87">
                  <c:v>14.11</c:v>
                </c:pt>
                <c:pt idx="88">
                  <c:v>14.68</c:v>
                </c:pt>
                <c:pt idx="89">
                  <c:v>15.25</c:v>
                </c:pt>
                <c:pt idx="90">
                  <c:v>15.25</c:v>
                </c:pt>
                <c:pt idx="91">
                  <c:v>14.68</c:v>
                </c:pt>
                <c:pt idx="92">
                  <c:v>15.02</c:v>
                </c:pt>
                <c:pt idx="93">
                  <c:v>15.02</c:v>
                </c:pt>
                <c:pt idx="94">
                  <c:v>15.02</c:v>
                </c:pt>
                <c:pt idx="95">
                  <c:v>15.95</c:v>
                </c:pt>
                <c:pt idx="96">
                  <c:v>16.760000000000002</c:v>
                </c:pt>
                <c:pt idx="97">
                  <c:v>18.53</c:v>
                </c:pt>
                <c:pt idx="98">
                  <c:v>17.7</c:v>
                </c:pt>
                <c:pt idx="99">
                  <c:v>17.11</c:v>
                </c:pt>
                <c:pt idx="100">
                  <c:v>16.760000000000002</c:v>
                </c:pt>
                <c:pt idx="101">
                  <c:v>16.41</c:v>
                </c:pt>
                <c:pt idx="102">
                  <c:v>16.41</c:v>
                </c:pt>
                <c:pt idx="103">
                  <c:v>15.83</c:v>
                </c:pt>
                <c:pt idx="104">
                  <c:v>15.25</c:v>
                </c:pt>
                <c:pt idx="105">
                  <c:v>14.91</c:v>
                </c:pt>
                <c:pt idx="106">
                  <c:v>14.91</c:v>
                </c:pt>
                <c:pt idx="107">
                  <c:v>14.91</c:v>
                </c:pt>
                <c:pt idx="108">
                  <c:v>14.57</c:v>
                </c:pt>
                <c:pt idx="109">
                  <c:v>13.54</c:v>
                </c:pt>
                <c:pt idx="110">
                  <c:v>13.54</c:v>
                </c:pt>
                <c:pt idx="111">
                  <c:v>14.34</c:v>
                </c:pt>
                <c:pt idx="112">
                  <c:v>14.34</c:v>
                </c:pt>
                <c:pt idx="113">
                  <c:v>14.34</c:v>
                </c:pt>
                <c:pt idx="114">
                  <c:v>14.34</c:v>
                </c:pt>
                <c:pt idx="115">
                  <c:v>14.34</c:v>
                </c:pt>
                <c:pt idx="116">
                  <c:v>13.77</c:v>
                </c:pt>
                <c:pt idx="117">
                  <c:v>13.43</c:v>
                </c:pt>
                <c:pt idx="118">
                  <c:v>12.97</c:v>
                </c:pt>
                <c:pt idx="119">
                  <c:v>12.63</c:v>
                </c:pt>
                <c:pt idx="120">
                  <c:v>12.3</c:v>
                </c:pt>
                <c:pt idx="121">
                  <c:v>11.96</c:v>
                </c:pt>
                <c:pt idx="122">
                  <c:v>10.56</c:v>
                </c:pt>
                <c:pt idx="123">
                  <c:v>9.9600000000000009</c:v>
                </c:pt>
                <c:pt idx="124">
                  <c:v>9.9600000000000009</c:v>
                </c:pt>
                <c:pt idx="125">
                  <c:v>13.08</c:v>
                </c:pt>
                <c:pt idx="126">
                  <c:v>14.45</c:v>
                </c:pt>
                <c:pt idx="127">
                  <c:v>14.45</c:v>
                </c:pt>
                <c:pt idx="128">
                  <c:v>14.45</c:v>
                </c:pt>
                <c:pt idx="129">
                  <c:v>13.88</c:v>
                </c:pt>
                <c:pt idx="130">
                  <c:v>13.33</c:v>
                </c:pt>
                <c:pt idx="131">
                  <c:v>12.75</c:v>
                </c:pt>
                <c:pt idx="132">
                  <c:v>12.75</c:v>
                </c:pt>
                <c:pt idx="133">
                  <c:v>12.75</c:v>
                </c:pt>
                <c:pt idx="134">
                  <c:v>12.19</c:v>
                </c:pt>
                <c:pt idx="135">
                  <c:v>12.19</c:v>
                </c:pt>
                <c:pt idx="136">
                  <c:v>12.19</c:v>
                </c:pt>
                <c:pt idx="137">
                  <c:v>12.19</c:v>
                </c:pt>
                <c:pt idx="138">
                  <c:v>11.85</c:v>
                </c:pt>
                <c:pt idx="139">
                  <c:v>11.29</c:v>
                </c:pt>
                <c:pt idx="140">
                  <c:v>10.85</c:v>
                </c:pt>
                <c:pt idx="141">
                  <c:v>10.41</c:v>
                </c:pt>
                <c:pt idx="142">
                  <c:v>10.07</c:v>
                </c:pt>
                <c:pt idx="143">
                  <c:v>9.74</c:v>
                </c:pt>
                <c:pt idx="144">
                  <c:v>9.74</c:v>
                </c:pt>
                <c:pt idx="145">
                  <c:v>9.74</c:v>
                </c:pt>
                <c:pt idx="146">
                  <c:v>9.5299999999999994</c:v>
                </c:pt>
                <c:pt idx="147">
                  <c:v>9.31</c:v>
                </c:pt>
                <c:pt idx="148">
                  <c:v>8.98</c:v>
                </c:pt>
                <c:pt idx="149">
                  <c:v>8.76</c:v>
                </c:pt>
                <c:pt idx="150">
                  <c:v>8.5399999999999991</c:v>
                </c:pt>
                <c:pt idx="151">
                  <c:v>8.33</c:v>
                </c:pt>
                <c:pt idx="152">
                  <c:v>8</c:v>
                </c:pt>
                <c:pt idx="153">
                  <c:v>7.79</c:v>
                </c:pt>
                <c:pt idx="154">
                  <c:v>7.46</c:v>
                </c:pt>
                <c:pt idx="155">
                  <c:v>7.46</c:v>
                </c:pt>
                <c:pt idx="156">
                  <c:v>7.2</c:v>
                </c:pt>
                <c:pt idx="157">
                  <c:v>6.72</c:v>
                </c:pt>
                <c:pt idx="158">
                  <c:v>6.5</c:v>
                </c:pt>
                <c:pt idx="159">
                  <c:v>6.5</c:v>
                </c:pt>
                <c:pt idx="160">
                  <c:v>6.5</c:v>
                </c:pt>
                <c:pt idx="161">
                  <c:v>6.29</c:v>
                </c:pt>
                <c:pt idx="162">
                  <c:v>5.82</c:v>
                </c:pt>
                <c:pt idx="163">
                  <c:v>3.87</c:v>
                </c:pt>
                <c:pt idx="164">
                  <c:v>3.87</c:v>
                </c:pt>
                <c:pt idx="165">
                  <c:v>4.5</c:v>
                </c:pt>
                <c:pt idx="166">
                  <c:v>4.5</c:v>
                </c:pt>
                <c:pt idx="167">
                  <c:v>4.71</c:v>
                </c:pt>
                <c:pt idx="168">
                  <c:v>6.67</c:v>
                </c:pt>
                <c:pt idx="169">
                  <c:v>9.5299999999999994</c:v>
                </c:pt>
                <c:pt idx="170">
                  <c:v>9.5299999999999994</c:v>
                </c:pt>
                <c:pt idx="171">
                  <c:v>9.5299999999999994</c:v>
                </c:pt>
                <c:pt idx="172">
                  <c:v>9.5299999999999994</c:v>
                </c:pt>
                <c:pt idx="173">
                  <c:v>9.5299999999999994</c:v>
                </c:pt>
                <c:pt idx="174">
                  <c:v>9.5299999999999994</c:v>
                </c:pt>
                <c:pt idx="175">
                  <c:v>9.31</c:v>
                </c:pt>
                <c:pt idx="176">
                  <c:v>9.31</c:v>
                </c:pt>
                <c:pt idx="177">
                  <c:v>9.31</c:v>
                </c:pt>
                <c:pt idx="178">
                  <c:v>9.09</c:v>
                </c:pt>
                <c:pt idx="179">
                  <c:v>8.76</c:v>
                </c:pt>
                <c:pt idx="180">
                  <c:v>8.33</c:v>
                </c:pt>
                <c:pt idx="181">
                  <c:v>7.79</c:v>
                </c:pt>
                <c:pt idx="182">
                  <c:v>7.25</c:v>
                </c:pt>
                <c:pt idx="183">
                  <c:v>6.72</c:v>
                </c:pt>
                <c:pt idx="184">
                  <c:v>6.29</c:v>
                </c:pt>
                <c:pt idx="185">
                  <c:v>5.76</c:v>
                </c:pt>
                <c:pt idx="186">
                  <c:v>5.34</c:v>
                </c:pt>
                <c:pt idx="187">
                  <c:v>4.92</c:v>
                </c:pt>
                <c:pt idx="188">
                  <c:v>4.5999999999999996</c:v>
                </c:pt>
                <c:pt idx="189">
                  <c:v>4.3899999999999997</c:v>
                </c:pt>
                <c:pt idx="190">
                  <c:v>4.18</c:v>
                </c:pt>
                <c:pt idx="191">
                  <c:v>4.18</c:v>
                </c:pt>
                <c:pt idx="192">
                  <c:v>4.18</c:v>
                </c:pt>
                <c:pt idx="193">
                  <c:v>4.18</c:v>
                </c:pt>
                <c:pt idx="194">
                  <c:v>4.18</c:v>
                </c:pt>
                <c:pt idx="195">
                  <c:v>4.18</c:v>
                </c:pt>
                <c:pt idx="196">
                  <c:v>4.18</c:v>
                </c:pt>
                <c:pt idx="197">
                  <c:v>4.18</c:v>
                </c:pt>
                <c:pt idx="198">
                  <c:v>3.98</c:v>
                </c:pt>
                <c:pt idx="199">
                  <c:v>3.77</c:v>
                </c:pt>
                <c:pt idx="200">
                  <c:v>3.56</c:v>
                </c:pt>
                <c:pt idx="201">
                  <c:v>3.56</c:v>
                </c:pt>
                <c:pt idx="202">
                  <c:v>3.56</c:v>
                </c:pt>
                <c:pt idx="203">
                  <c:v>3.56</c:v>
                </c:pt>
                <c:pt idx="204">
                  <c:v>3.56</c:v>
                </c:pt>
                <c:pt idx="205">
                  <c:v>3.56</c:v>
                </c:pt>
                <c:pt idx="206">
                  <c:v>3.56</c:v>
                </c:pt>
                <c:pt idx="207">
                  <c:v>3.56</c:v>
                </c:pt>
                <c:pt idx="208">
                  <c:v>3.82</c:v>
                </c:pt>
                <c:pt idx="209">
                  <c:v>4.08</c:v>
                </c:pt>
                <c:pt idx="210">
                  <c:v>4.5999999999999996</c:v>
                </c:pt>
                <c:pt idx="211">
                  <c:v>4.5999999999999996</c:v>
                </c:pt>
                <c:pt idx="212">
                  <c:v>4.8600000000000003</c:v>
                </c:pt>
                <c:pt idx="213">
                  <c:v>4.8600000000000003</c:v>
                </c:pt>
                <c:pt idx="214">
                  <c:v>5.13</c:v>
                </c:pt>
                <c:pt idx="215">
                  <c:v>5.39</c:v>
                </c:pt>
                <c:pt idx="216">
                  <c:v>5.39</c:v>
                </c:pt>
                <c:pt idx="217">
                  <c:v>5.39</c:v>
                </c:pt>
                <c:pt idx="218">
                  <c:v>5.65</c:v>
                </c:pt>
                <c:pt idx="219">
                  <c:v>5.65</c:v>
                </c:pt>
                <c:pt idx="220">
                  <c:v>5.65</c:v>
                </c:pt>
                <c:pt idx="221">
                  <c:v>5.39</c:v>
                </c:pt>
                <c:pt idx="222">
                  <c:v>5.13</c:v>
                </c:pt>
                <c:pt idx="223">
                  <c:v>4.5999999999999996</c:v>
                </c:pt>
                <c:pt idx="224">
                  <c:v>4.34</c:v>
                </c:pt>
                <c:pt idx="225">
                  <c:v>4.08</c:v>
                </c:pt>
                <c:pt idx="226">
                  <c:v>4.08</c:v>
                </c:pt>
                <c:pt idx="227">
                  <c:v>3.82</c:v>
                </c:pt>
                <c:pt idx="228">
                  <c:v>3.56</c:v>
                </c:pt>
                <c:pt idx="229">
                  <c:v>3.56</c:v>
                </c:pt>
                <c:pt idx="230">
                  <c:v>3.82</c:v>
                </c:pt>
                <c:pt idx="231">
                  <c:v>4.08</c:v>
                </c:pt>
                <c:pt idx="232">
                  <c:v>4.08</c:v>
                </c:pt>
                <c:pt idx="233">
                  <c:v>4.08</c:v>
                </c:pt>
                <c:pt idx="234">
                  <c:v>4.08</c:v>
                </c:pt>
                <c:pt idx="235">
                  <c:v>4.34</c:v>
                </c:pt>
                <c:pt idx="236">
                  <c:v>4.34</c:v>
                </c:pt>
                <c:pt idx="237">
                  <c:v>3.82</c:v>
                </c:pt>
                <c:pt idx="238">
                  <c:v>3.3</c:v>
                </c:pt>
                <c:pt idx="239">
                  <c:v>3.3</c:v>
                </c:pt>
                <c:pt idx="240">
                  <c:v>3.56</c:v>
                </c:pt>
                <c:pt idx="241">
                  <c:v>3.82</c:v>
                </c:pt>
                <c:pt idx="242">
                  <c:v>4.08</c:v>
                </c:pt>
                <c:pt idx="243">
                  <c:v>4.34</c:v>
                </c:pt>
                <c:pt idx="244">
                  <c:v>4.07</c:v>
                </c:pt>
                <c:pt idx="245">
                  <c:v>3.32</c:v>
                </c:pt>
                <c:pt idx="246">
                  <c:v>2.5299999999999998</c:v>
                </c:pt>
                <c:pt idx="247">
                  <c:v>1.77</c:v>
                </c:pt>
                <c:pt idx="248">
                  <c:v>1.01</c:v>
                </c:pt>
                <c:pt idx="249">
                  <c:v>0.75</c:v>
                </c:pt>
                <c:pt idx="250">
                  <c:v>0.5</c:v>
                </c:pt>
                <c:pt idx="251">
                  <c:v>0.5</c:v>
                </c:pt>
                <c:pt idx="252">
                  <c:v>0.5</c:v>
                </c:pt>
                <c:pt idx="253">
                  <c:v>0.5</c:v>
                </c:pt>
                <c:pt idx="254">
                  <c:v>0.5</c:v>
                </c:pt>
                <c:pt idx="255">
                  <c:v>0.75</c:v>
                </c:pt>
                <c:pt idx="256">
                  <c:v>0.75</c:v>
                </c:pt>
                <c:pt idx="257">
                  <c:v>0.75</c:v>
                </c:pt>
                <c:pt idx="258">
                  <c:v>1.01</c:v>
                </c:pt>
                <c:pt idx="259">
                  <c:v>1.26</c:v>
                </c:pt>
                <c:pt idx="260">
                  <c:v>1.26</c:v>
                </c:pt>
                <c:pt idx="261">
                  <c:v>1.26</c:v>
                </c:pt>
                <c:pt idx="262">
                  <c:v>1.51</c:v>
                </c:pt>
                <c:pt idx="263">
                  <c:v>1.51</c:v>
                </c:pt>
                <c:pt idx="264">
                  <c:v>1.51</c:v>
                </c:pt>
                <c:pt idx="265">
                  <c:v>1.51</c:v>
                </c:pt>
                <c:pt idx="266">
                  <c:v>1.77</c:v>
                </c:pt>
                <c:pt idx="267">
                  <c:v>1.77</c:v>
                </c:pt>
                <c:pt idx="268">
                  <c:v>2.02</c:v>
                </c:pt>
                <c:pt idx="269">
                  <c:v>2.02</c:v>
                </c:pt>
                <c:pt idx="270">
                  <c:v>2.02</c:v>
                </c:pt>
                <c:pt idx="271">
                  <c:v>2.02</c:v>
                </c:pt>
                <c:pt idx="272">
                  <c:v>2.2799999999999998</c:v>
                </c:pt>
                <c:pt idx="273">
                  <c:v>2.5299999999999998</c:v>
                </c:pt>
                <c:pt idx="274">
                  <c:v>3.05</c:v>
                </c:pt>
                <c:pt idx="275">
                  <c:v>3.05</c:v>
                </c:pt>
                <c:pt idx="276">
                  <c:v>3.3</c:v>
                </c:pt>
                <c:pt idx="277">
                  <c:v>3.3</c:v>
                </c:pt>
                <c:pt idx="278">
                  <c:v>3.3</c:v>
                </c:pt>
                <c:pt idx="279">
                  <c:v>3.3</c:v>
                </c:pt>
                <c:pt idx="280">
                  <c:v>3.07</c:v>
                </c:pt>
                <c:pt idx="281">
                  <c:v>3.05</c:v>
                </c:pt>
                <c:pt idx="282">
                  <c:v>2.79</c:v>
                </c:pt>
                <c:pt idx="283">
                  <c:v>2.79</c:v>
                </c:pt>
                <c:pt idx="284">
                  <c:v>2.5299999999999998</c:v>
                </c:pt>
                <c:pt idx="285">
                  <c:v>2.5299999999999998</c:v>
                </c:pt>
                <c:pt idx="286">
                  <c:v>2.5299999999999998</c:v>
                </c:pt>
                <c:pt idx="287">
                  <c:v>2.5299999999999998</c:v>
                </c:pt>
                <c:pt idx="288">
                  <c:v>2.5299999999999998</c:v>
                </c:pt>
                <c:pt idx="289">
                  <c:v>2.2799999999999998</c:v>
                </c:pt>
                <c:pt idx="290">
                  <c:v>2.2799999999999998</c:v>
                </c:pt>
                <c:pt idx="291">
                  <c:v>2.2799999999999998</c:v>
                </c:pt>
                <c:pt idx="292">
                  <c:v>2.2799999999999998</c:v>
                </c:pt>
                <c:pt idx="293">
                  <c:v>2.02</c:v>
                </c:pt>
                <c:pt idx="294">
                  <c:v>2.02</c:v>
                </c:pt>
                <c:pt idx="295">
                  <c:v>1.77</c:v>
                </c:pt>
                <c:pt idx="296">
                  <c:v>1.77</c:v>
                </c:pt>
                <c:pt idx="297">
                  <c:v>1.77</c:v>
                </c:pt>
                <c:pt idx="298">
                  <c:v>1.77</c:v>
                </c:pt>
                <c:pt idx="299">
                  <c:v>1.67</c:v>
                </c:pt>
                <c:pt idx="300">
                  <c:v>1.26</c:v>
                </c:pt>
                <c:pt idx="301">
                  <c:v>1.26</c:v>
                </c:pt>
                <c:pt idx="302">
                  <c:v>1.26</c:v>
                </c:pt>
                <c:pt idx="303">
                  <c:v>1.26</c:v>
                </c:pt>
                <c:pt idx="304">
                  <c:v>1.01</c:v>
                </c:pt>
                <c:pt idx="305">
                  <c:v>1.01</c:v>
                </c:pt>
                <c:pt idx="306">
                  <c:v>1.01</c:v>
                </c:pt>
                <c:pt idx="307">
                  <c:v>1.01</c:v>
                </c:pt>
                <c:pt idx="308">
                  <c:v>1.01</c:v>
                </c:pt>
                <c:pt idx="309">
                  <c:v>0.75</c:v>
                </c:pt>
                <c:pt idx="310">
                  <c:v>0.75</c:v>
                </c:pt>
                <c:pt idx="311">
                  <c:v>0.75</c:v>
                </c:pt>
                <c:pt idx="312">
                  <c:v>0.75</c:v>
                </c:pt>
                <c:pt idx="313">
                  <c:v>0.75</c:v>
                </c:pt>
                <c:pt idx="314">
                  <c:v>0.5</c:v>
                </c:pt>
                <c:pt idx="315">
                  <c:v>0.25</c:v>
                </c:pt>
                <c:pt idx="316">
                  <c:v>0.25</c:v>
                </c:pt>
                <c:pt idx="317">
                  <c:v>0.25</c:v>
                </c:pt>
                <c:pt idx="318">
                  <c:v>0.25</c:v>
                </c:pt>
                <c:pt idx="319">
                  <c:v>0.25</c:v>
                </c:pt>
                <c:pt idx="320">
                  <c:v>0.25</c:v>
                </c:pt>
                <c:pt idx="321">
                  <c:v>0.1</c:v>
                </c:pt>
                <c:pt idx="322">
                  <c:v>0.1</c:v>
                </c:pt>
                <c:pt idx="323">
                  <c:v>0.1</c:v>
                </c:pt>
                <c:pt idx="324">
                  <c:v>0.1</c:v>
                </c:pt>
                <c:pt idx="325">
                  <c:v>0.1</c:v>
                </c:pt>
                <c:pt idx="326">
                  <c:v>0.1</c:v>
                </c:pt>
                <c:pt idx="327">
                  <c:v>0.1</c:v>
                </c:pt>
                <c:pt idx="328">
                  <c:v>0.1</c:v>
                </c:pt>
                <c:pt idx="329">
                  <c:v>0.1</c:v>
                </c:pt>
                <c:pt idx="330">
                  <c:v>0.1</c:v>
                </c:pt>
                <c:pt idx="331">
                  <c:v>0.1</c:v>
                </c:pt>
                <c:pt idx="332">
                  <c:v>0.1</c:v>
                </c:pt>
                <c:pt idx="333">
                  <c:v>0.1</c:v>
                </c:pt>
                <c:pt idx="334">
                  <c:v>0.1</c:v>
                </c:pt>
                <c:pt idx="335">
                  <c:v>0.1</c:v>
                </c:pt>
                <c:pt idx="336">
                  <c:v>0.1</c:v>
                </c:pt>
                <c:pt idx="337">
                  <c:v>0.1</c:v>
                </c:pt>
                <c:pt idx="338">
                  <c:v>0.1</c:v>
                </c:pt>
                <c:pt idx="339">
                  <c:v>0.1</c:v>
                </c:pt>
                <c:pt idx="340">
                  <c:v>0.1</c:v>
                </c:pt>
                <c:pt idx="341">
                  <c:v>0.1</c:v>
                </c:pt>
                <c:pt idx="342">
                  <c:v>0.1</c:v>
                </c:pt>
                <c:pt idx="343">
                  <c:v>0.1</c:v>
                </c:pt>
                <c:pt idx="344">
                  <c:v>0.1</c:v>
                </c:pt>
                <c:pt idx="345">
                  <c:v>0.1000498795447502</c:v>
                </c:pt>
                <c:pt idx="346">
                  <c:v>0.1000498795447502</c:v>
                </c:pt>
                <c:pt idx="347">
                  <c:v>0.1000498795447502</c:v>
                </c:pt>
                <c:pt idx="348">
                  <c:v>0.1000498795447502</c:v>
                </c:pt>
                <c:pt idx="349">
                  <c:v>0.1000498795447502</c:v>
                </c:pt>
                <c:pt idx="350">
                  <c:v>0.1000498795447502</c:v>
                </c:pt>
                <c:pt idx="351">
                  <c:v>0.1000498795447502</c:v>
                </c:pt>
                <c:pt idx="352">
                  <c:v>0.1000498795447502</c:v>
                </c:pt>
                <c:pt idx="353">
                  <c:v>0.1000498795447502</c:v>
                </c:pt>
                <c:pt idx="354">
                  <c:v>0.1000498795447502</c:v>
                </c:pt>
                <c:pt idx="355">
                  <c:v>0.1000498795447502</c:v>
                </c:pt>
                <c:pt idx="356">
                  <c:v>0.1000498795447502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5D1-4D76-86FE-E4CB65E4C2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410987120"/>
        <c:axId val="-1410989296"/>
      </c:lineChart>
      <c:catAx>
        <c:axId val="-1410987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-1410989296"/>
        <c:crosses val="autoZero"/>
        <c:auto val="1"/>
        <c:lblAlgn val="ctr"/>
        <c:lblOffset val="100"/>
        <c:noMultiLvlLbl val="0"/>
      </c:catAx>
      <c:valAx>
        <c:axId val="-1410989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-1410987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image" Target="../media/image35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F9F9C-62FF-4E19-9361-3BBC0B66D203}" type="datetimeFigureOut">
              <a:rPr lang="en-GB" smtClean="0"/>
              <a:t>26/10/2018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CA986-5FB9-47C1-9201-E274D2D506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4764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F9F9C-62FF-4E19-9361-3BBC0B66D203}" type="datetimeFigureOut">
              <a:rPr lang="en-GB" smtClean="0"/>
              <a:t>26/10/2018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CA986-5FB9-47C1-9201-E274D2D506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7247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F9F9C-62FF-4E19-9361-3BBC0B66D203}" type="datetimeFigureOut">
              <a:rPr lang="en-GB" smtClean="0"/>
              <a:t>26/10/2018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CA986-5FB9-47C1-9201-E274D2D506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0763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F9F9C-62FF-4E19-9361-3BBC0B66D203}" type="datetimeFigureOut">
              <a:rPr lang="en-GB" smtClean="0"/>
              <a:t>26/10/2018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CA986-5FB9-47C1-9201-E274D2D506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0811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F9F9C-62FF-4E19-9361-3BBC0B66D203}" type="datetimeFigureOut">
              <a:rPr lang="en-GB" smtClean="0"/>
              <a:t>26/10/2018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CA986-5FB9-47C1-9201-E274D2D506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5602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F9F9C-62FF-4E19-9361-3BBC0B66D203}" type="datetimeFigureOut">
              <a:rPr lang="en-GB" smtClean="0"/>
              <a:t>26/10/2018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CA986-5FB9-47C1-9201-E274D2D506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8978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F9F9C-62FF-4E19-9361-3BBC0B66D203}" type="datetimeFigureOut">
              <a:rPr lang="en-GB" smtClean="0"/>
              <a:t>26/10/2018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CA986-5FB9-47C1-9201-E274D2D506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4586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F9F9C-62FF-4E19-9361-3BBC0B66D203}" type="datetimeFigureOut">
              <a:rPr lang="en-GB" smtClean="0"/>
              <a:t>26/10/2018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CA986-5FB9-47C1-9201-E274D2D506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7194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F9F9C-62FF-4E19-9361-3BBC0B66D203}" type="datetimeFigureOut">
              <a:rPr lang="en-GB" smtClean="0"/>
              <a:t>26/10/2018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CA986-5FB9-47C1-9201-E274D2D506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5417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F9F9C-62FF-4E19-9361-3BBC0B66D203}" type="datetimeFigureOut">
              <a:rPr lang="en-GB" smtClean="0"/>
              <a:t>26/10/2018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CA986-5FB9-47C1-9201-E274D2D506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0818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F9F9C-62FF-4E19-9361-3BBC0B66D203}" type="datetimeFigureOut">
              <a:rPr lang="en-GB" smtClean="0"/>
              <a:t>26/10/2018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CA986-5FB9-47C1-9201-E274D2D506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2525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0F9F9C-62FF-4E19-9361-3BBC0B66D203}" type="datetimeFigureOut">
              <a:rPr lang="en-GB" smtClean="0"/>
              <a:t>26/10/2018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ACA986-5FB9-47C1-9201-E274D2D506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448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6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35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emf"/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emf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emf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61030"/>
            <a:ext cx="7772400" cy="2387600"/>
          </a:xfrm>
        </p:spPr>
        <p:txBody>
          <a:bodyPr/>
          <a:lstStyle/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כלכלת ישראל</a:t>
            </a:r>
            <a:b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en-GB" dirty="0"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en-GB" dirty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3000" dirty="0" smtClean="0">
                <a:latin typeface="David" panose="020E0502060401010101" pitchFamily="34" charset="-79"/>
                <a:cs typeface="David" panose="020E0502060401010101" pitchFamily="34" charset="-79"/>
              </a:rPr>
              <a:t>חומר עזר 1</a:t>
            </a:r>
            <a:endParaRPr lang="en-GB" sz="3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194705"/>
            <a:ext cx="6858000" cy="1655762"/>
          </a:xfrm>
        </p:spPr>
        <p:txBody>
          <a:bodyPr/>
          <a:lstStyle/>
          <a:p>
            <a:r>
              <a:rPr lang="he-IL" dirty="0" smtClean="0"/>
              <a:t>מב"ל 2018</a:t>
            </a:r>
          </a:p>
          <a:p>
            <a:endParaRPr lang="he-IL" dirty="0"/>
          </a:p>
          <a:p>
            <a:r>
              <a:rPr lang="he-IL" dirty="0" smtClean="0"/>
              <a:t>ד"ר יניב ריינגוורץ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90547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08372" y="6280844"/>
            <a:ext cx="3335628" cy="467686"/>
          </a:xfrm>
        </p:spPr>
        <p:txBody>
          <a:bodyPr/>
          <a:lstStyle/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שנתון 2017, </a:t>
            </a:r>
            <a:r>
              <a:rPr 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למ"ס</a:t>
            </a:r>
            <a:endParaRPr lang="en-GB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866" y="303316"/>
            <a:ext cx="7865336" cy="597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5566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92150" y="6176963"/>
            <a:ext cx="7886700" cy="521758"/>
          </a:xfrm>
        </p:spPr>
        <p:txBody>
          <a:bodyPr>
            <a:normAutofit/>
          </a:bodyPr>
          <a:lstStyle/>
          <a:p>
            <a:pPr algn="r" rtl="1"/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זעירא 2018</a:t>
            </a:r>
            <a:endParaRPr lang="en-GB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הרכב ענפי</a:t>
            </a:r>
            <a:endParaRPr lang="en-GB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159" y="1947302"/>
            <a:ext cx="8923749" cy="3268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7625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08372" y="6280844"/>
            <a:ext cx="3335628" cy="467686"/>
          </a:xfrm>
        </p:spPr>
        <p:txBody>
          <a:bodyPr/>
          <a:lstStyle/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שנתון 2017, </a:t>
            </a:r>
            <a:r>
              <a:rPr 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למ"ס</a:t>
            </a:r>
            <a:endParaRPr lang="en-GB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867" y="352001"/>
            <a:ext cx="8025015" cy="5988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539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63673" y="6255086"/>
            <a:ext cx="3335628" cy="467686"/>
          </a:xfrm>
        </p:spPr>
        <p:txBody>
          <a:bodyPr/>
          <a:lstStyle/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שנתון 2017, </a:t>
            </a:r>
            <a:r>
              <a:rPr 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למ"ס</a:t>
            </a:r>
            <a:endParaRPr lang="en-GB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270" y="334848"/>
            <a:ext cx="8068848" cy="592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3159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08372" y="6280844"/>
            <a:ext cx="3335628" cy="467686"/>
          </a:xfrm>
        </p:spPr>
        <p:txBody>
          <a:bodyPr/>
          <a:lstStyle/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שנתון 2017, </a:t>
            </a:r>
            <a:r>
              <a:rPr 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למ"ס</a:t>
            </a:r>
            <a:endParaRPr lang="en-GB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467" y="402803"/>
            <a:ext cx="7798197" cy="5878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5222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94832" y="6227763"/>
            <a:ext cx="7886700" cy="521758"/>
          </a:xfrm>
        </p:spPr>
        <p:txBody>
          <a:bodyPr>
            <a:normAutofit/>
          </a:bodyPr>
          <a:lstStyle/>
          <a:p>
            <a:pPr algn="r" rtl="1"/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זעירא 2018</a:t>
            </a:r>
            <a:endParaRPr lang="en-GB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448733" y="931333"/>
            <a:ext cx="8432799" cy="5359399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160356" y="76992"/>
            <a:ext cx="7807960" cy="7678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he-IL" sz="3400" dirty="0" smtClean="0">
                <a:latin typeface="David" panose="020E0502060401010101" pitchFamily="34" charset="-79"/>
                <a:cs typeface="David" panose="020E0502060401010101" pitchFamily="34" charset="-79"/>
              </a:rPr>
              <a:t>המגזר הציבורי, אחוזי תוצר</a:t>
            </a:r>
            <a:endParaRPr lang="en-GB" sz="3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69333" y="6141244"/>
            <a:ext cx="5003798" cy="5402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כחול:הוצאות, שחור: הכנסות, אדום: גרעון</a:t>
            </a:r>
            <a:endParaRPr lang="en-GB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6687770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70576" y="6176963"/>
            <a:ext cx="7886700" cy="521758"/>
          </a:xfrm>
        </p:spPr>
        <p:txBody>
          <a:bodyPr>
            <a:normAutofit/>
          </a:bodyPr>
          <a:lstStyle/>
          <a:p>
            <a:pPr algn="r" rtl="1"/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זעירא 2018</a:t>
            </a:r>
            <a:endParaRPr lang="en-GB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807076" y="143934"/>
            <a:ext cx="7950200" cy="8948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he-IL" sz="3400" dirty="0" smtClean="0">
                <a:latin typeface="David" panose="020E0502060401010101" pitchFamily="34" charset="-79"/>
                <a:cs typeface="David" panose="020E0502060401010101" pitchFamily="34" charset="-79"/>
              </a:rPr>
              <a:t>גירעון בחשבון השוטף באחוזי תוצר</a:t>
            </a:r>
            <a:endParaRPr lang="en-GB" sz="3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804" y="1103285"/>
            <a:ext cx="8213392" cy="5073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7753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מציין מיקום של מספר שקופית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B9601E5F-F11B-47C8-918B-F1D67CD342EE}" type="slidenum">
              <a:rPr lang="he-IL" altLang="en-US" sz="1200" smtClean="0">
                <a:solidFill>
                  <a:srgbClr val="898989"/>
                </a:solidFill>
              </a:rPr>
              <a:pPr algn="l"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pic>
        <p:nvPicPr>
          <p:cNvPr id="8195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90"/>
          <a:stretch>
            <a:fillRect/>
          </a:stretch>
        </p:blipFill>
        <p:spPr>
          <a:xfrm>
            <a:off x="208491" y="1159933"/>
            <a:ext cx="8780172" cy="4869921"/>
          </a:xfrm>
          <a:noFill/>
        </p:spPr>
      </p:pic>
      <p:sp>
        <p:nvSpPr>
          <p:cNvPr id="8196" name="כותרת 1"/>
          <p:cNvSpPr>
            <a:spLocks noGrp="1"/>
          </p:cNvSpPr>
          <p:nvPr>
            <p:ph type="title"/>
          </p:nvPr>
        </p:nvSpPr>
        <p:spPr>
          <a:xfrm>
            <a:off x="874183" y="144993"/>
            <a:ext cx="7886700" cy="744007"/>
          </a:xfrm>
        </p:spPr>
        <p:txBody>
          <a:bodyPr>
            <a:normAutofit/>
          </a:bodyPr>
          <a:lstStyle/>
          <a:p>
            <a:pPr algn="r" rtl="1"/>
            <a:r>
              <a:rPr lang="he-IL" altLang="en-US" sz="3000" dirty="0" smtClean="0">
                <a:latin typeface="David" panose="020E0502060401010101" pitchFamily="34" charset="-79"/>
                <a:cs typeface="David" panose="020E0502060401010101" pitchFamily="34" charset="-79"/>
              </a:rPr>
              <a:t>סיוע בינלאומי כאחוז מהייצוא</a:t>
            </a:r>
            <a:endParaRPr lang="en-US" altLang="en-US" sz="3000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5808372" y="6280844"/>
            <a:ext cx="3335628" cy="4676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None/>
            </a:pPr>
            <a:r>
              <a:rPr lang="he-IL" sz="22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עיבודי המרצה</a:t>
            </a:r>
            <a:endParaRPr lang="en-GB" sz="22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8102109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76816" y="6176962"/>
            <a:ext cx="7886700" cy="521758"/>
          </a:xfrm>
        </p:spPr>
        <p:txBody>
          <a:bodyPr>
            <a:normAutofit/>
          </a:bodyPr>
          <a:lstStyle/>
          <a:p>
            <a:pPr algn="r" rtl="1"/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זעירא 2018</a:t>
            </a:r>
            <a:endParaRPr lang="en-GB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28650" y="365126"/>
            <a:ext cx="7950200" cy="5831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he-IL" sz="3400" dirty="0" smtClean="0">
                <a:latin typeface="David" panose="020E0502060401010101" pitchFamily="34" charset="-79"/>
                <a:cs typeface="David" panose="020E0502060401010101" pitchFamily="34" charset="-79"/>
              </a:rPr>
              <a:t>חוב ציבורי חיצוני נטו</a:t>
            </a:r>
            <a:endParaRPr lang="en-GB" sz="3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327" y="1010595"/>
            <a:ext cx="8650345" cy="5104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7867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92150" y="6176963"/>
            <a:ext cx="7886700" cy="521758"/>
          </a:xfrm>
        </p:spPr>
        <p:txBody>
          <a:bodyPr>
            <a:normAutofit/>
          </a:bodyPr>
          <a:lstStyle/>
          <a:p>
            <a:pPr algn="r" rtl="1"/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זעירא 2018</a:t>
            </a:r>
            <a:endParaRPr lang="en-GB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41312" y="-12594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he-IL" sz="3400" dirty="0" smtClean="0">
                <a:latin typeface="David" panose="020E0502060401010101" pitchFamily="34" charset="-79"/>
                <a:cs typeface="David" panose="020E0502060401010101" pitchFamily="34" charset="-79"/>
              </a:rPr>
              <a:t>שיעור האינפלציה השנתי</a:t>
            </a:r>
            <a:endParaRPr lang="en-GB" sz="3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465" y="990601"/>
            <a:ext cx="7762385" cy="504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81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תוכן עניינים</a:t>
            </a:r>
            <a:endParaRPr lang="en-GB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 algn="r" rtl="1">
              <a:buFont typeface="+mj-lt"/>
              <a:buAutoNum type="arabicPeriod"/>
            </a:pP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מבוא והיסטוריה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מאקרו-כלכלה: תוצר, צמיחה וסחר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מדיניות מוניטרית, שער חליפין והעשור האבוד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כלכלה ציבורית ותקציב המדינה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שוק העבודה 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שוק ההון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אי שוויון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יוקר מחייה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כלכלת ביטחון ובטחון כלכלי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כלכלת ישראל היום ואתגרים לעתיד</a:t>
            </a:r>
          </a:p>
          <a:p>
            <a:pPr algn="r" rtl="1"/>
            <a:endParaRPr lang="en-GB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2877801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95793"/>
            <a:ext cx="4442883" cy="1325563"/>
          </a:xfrm>
        </p:spPr>
        <p:txBody>
          <a:bodyPr>
            <a:normAutofit/>
          </a:bodyPr>
          <a:lstStyle/>
          <a:p>
            <a:pPr algn="r" rtl="1"/>
            <a:r>
              <a:rPr lang="he-IL" sz="34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מחכים למשיח, </a:t>
            </a:r>
            <a:r>
              <a:rPr lang="he-IL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שלום חנוך</a:t>
            </a:r>
            <a:endParaRPr lang="en-GB" sz="2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58567" y="1397000"/>
            <a:ext cx="1835150" cy="3645430"/>
          </a:xfrm>
        </p:spPr>
        <p:txBody>
          <a:bodyPr>
            <a:normAutofit fontScale="55000" lnSpcReduction="20000"/>
          </a:bodyPr>
          <a:lstStyle/>
          <a:p>
            <a:pPr marL="0" indent="0" algn="r" rtl="1">
              <a:buNone/>
            </a:pP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יושבים שעות </a:t>
            </a:r>
            <a:b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מחכים שמשיח יבוא </a:t>
            </a:r>
            <a:b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משיח איש מפתח </a:t>
            </a:r>
            <a:b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ידו בכל ויד כל בו </a:t>
            </a:r>
            <a:b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ענן סמיך </a:t>
            </a:r>
            <a:b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וירוחם ממצמץ בשפתיו </a:t>
            </a:r>
            <a:b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יהודה מסתכל בשעון </a:t>
            </a:r>
            <a:b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ומפלבל בעיניו </a:t>
            </a:r>
            <a:b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משרד בצפון </a:t>
            </a:r>
            <a:b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ארציאלי בע"מ יועץ </a:t>
            </a:r>
            <a:b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אחר הצהריים </a:t>
            </a:r>
            <a:b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ובחוץ העולם מתרוצץ </a:t>
            </a:r>
            <a:b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לוחץ זמזם עונה </a:t>
            </a:r>
            <a:b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תביאי לנו קפה. </a:t>
            </a:r>
            <a:b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משיח לא בא </a:t>
            </a:r>
            <a:b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משיח גם לא מטלפן... </a:t>
            </a:r>
            <a:b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</a:br>
            <a:endParaRPr lang="en-GB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758953" y="1397000"/>
            <a:ext cx="1835150" cy="3645430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Font typeface="Arial" panose="020B0604020202020204" pitchFamily="34" charset="0"/>
              <a:buNone/>
            </a:pP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תאונה למי </a:t>
            </a:r>
            <a:b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שואל ארציאלי הבן </a:t>
            </a:r>
            <a:b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תאונה למדינה </a:t>
            </a:r>
            <a:b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עונה השוטר המסכן </a:t>
            </a:r>
            <a:b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הבורסה נפלה </a:t>
            </a:r>
            <a:b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אנשים קופצים מהגג </a:t>
            </a:r>
            <a:b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גם משיח קפץ </a:t>
            </a:r>
            <a:b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והודיעו שהוא נהרג </a:t>
            </a:r>
            <a:b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הכל אבוד </a:t>
            </a:r>
            <a:b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בוכה עזרא דהן הקבלן </a:t>
            </a:r>
            <a:b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משיח בשמיים </a:t>
            </a:r>
            <a:b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ואנחנו בלי הכסף כאן </a:t>
            </a:r>
            <a:b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וירדנה היפה ממלמלת </a:t>
            </a:r>
            <a:b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זה לא יתכן. </a:t>
            </a:r>
            <a:b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משיח לא יבוא </a:t>
            </a:r>
            <a:b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משיח גם לא יטלפן... </a:t>
            </a:r>
            <a:b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</a:br>
            <a:endParaRPr lang="en-GB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323417" y="1397000"/>
            <a:ext cx="1835150" cy="3645430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Font typeface="Arial" panose="020B0604020202020204" pitchFamily="34" charset="0"/>
              <a:buNone/>
            </a:pP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שתיקה כללית </a:t>
            </a:r>
            <a:b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חמישה אנשים מתוחים </a:t>
            </a:r>
            <a:b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הדלת נפתחת </a:t>
            </a:r>
            <a:b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וירדנה כולה חיוכים </a:t>
            </a:r>
            <a:b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השחור ליהודה </a:t>
            </a:r>
            <a:b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התה לארציאלי הבן </a:t>
            </a:r>
            <a:b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ירדנה יוצאת </a:t>
            </a:r>
            <a:b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עזרא לא מפסיק לעשן </a:t>
            </a:r>
            <a:b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הנה כי כן מתחלפת </a:t>
            </a:r>
            <a:b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שעה בשעה </a:t>
            </a:r>
            <a:b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זקן ארציאלי יודע </a:t>
            </a:r>
            <a:b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שהוא לא טעה </a:t>
            </a:r>
            <a:b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נוטף זיעה ומרעים </a:t>
            </a:r>
            <a:b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בקולו על הבן. </a:t>
            </a:r>
            <a:b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משיח לא בא </a:t>
            </a:r>
            <a:b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משיח גם לא מטלפן... </a:t>
            </a:r>
            <a:b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</a:br>
            <a:endParaRPr lang="en-GB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541185" y="1397000"/>
            <a:ext cx="1835150" cy="3645430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Font typeface="Arial" panose="020B0604020202020204" pitchFamily="34" charset="0"/>
              <a:buNone/>
            </a:pP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פעמון הכניסה </a:t>
            </a:r>
            <a:b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מנסר את אוושת המזגן </a:t>
            </a:r>
            <a:b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מקפיץ את ירוחם לדלת </a:t>
            </a:r>
            <a:b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חותך בעשן </a:t>
            </a:r>
            <a:b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ארציאלי הבן </a:t>
            </a:r>
            <a:b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מסתכל על אביו מהצד </a:t>
            </a:r>
            <a:b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ובפתח מתגלה </a:t>
            </a:r>
            <a:b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שוטר עם הכובע ביד </a:t>
            </a:r>
            <a:b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ויהודה אומר </a:t>
            </a:r>
            <a:b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משהו בטח קרה </a:t>
            </a:r>
            <a:b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אומר לו ירוחם </a:t>
            </a:r>
            <a:b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סתם לא שולחים משטרה </a:t>
            </a:r>
            <a:b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אומר השוטר הייתה תאונה. </a:t>
            </a:r>
            <a:b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ולכן משיח לא בא </a:t>
            </a:r>
            <a:b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משיח גם לא מטלפן... </a:t>
            </a:r>
            <a:b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</a:br>
            <a:endParaRPr lang="en-GB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9639" y="1397000"/>
            <a:ext cx="1835150" cy="3645430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Font typeface="Arial" panose="020B0604020202020204" pitchFamily="34" charset="0"/>
              <a:buNone/>
            </a:pP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דצמבר המר </a:t>
            </a:r>
            <a:b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זעקו כותרות בעיתון </a:t>
            </a:r>
            <a:b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ושר האוצר נתן במבט ראיון </a:t>
            </a:r>
            <a:b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הציבור מטומטם </a:t>
            </a:r>
            <a:b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ולכן הציבור משלם </a:t>
            </a:r>
            <a:b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מה שבא בקלות </a:t>
            </a:r>
            <a:b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באותה הקלות יעלם </a:t>
            </a:r>
            <a:b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האזרח הקטן </a:t>
            </a:r>
            <a:b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נאלץ לשלם בגדול </a:t>
            </a:r>
            <a:b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ואותי מעניינת </a:t>
            </a:r>
            <a:b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ירדנה יותר מהכל </a:t>
            </a:r>
            <a:b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הולך למילואים </a:t>
            </a:r>
            <a:b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וסופר את הכסף שאין. </a:t>
            </a:r>
            <a:b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ומשיח לא בא </a:t>
            </a:r>
            <a:b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משיח גם לא מטלפן... </a:t>
            </a:r>
            <a:b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כן, כן משיח גם לא מטלפן.</a:t>
            </a:r>
            <a:endParaRPr lang="en-GB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7933" y="5571067"/>
            <a:ext cx="8464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dirty="0" smtClean="0"/>
              <a:t>פרשנות נוספת:</a:t>
            </a:r>
          </a:p>
          <a:p>
            <a:r>
              <a:rPr lang="en-GB" sz="1400" dirty="0" smtClean="0"/>
              <a:t>https</a:t>
            </a:r>
            <a:r>
              <a:rPr lang="en-GB" sz="1400" dirty="0"/>
              <a:t>://tarbut.cet.ac.il/ShowItem.aspx?ItemID=39891daf-732b-4559-8b80-d30e5e21f763&amp;lang=HEB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3550" y="4937416"/>
            <a:ext cx="8464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dirty="0" smtClean="0"/>
              <a:t>השיר נכתב בעקבות קריסת הבורסה ב-1983. האלבום יצא ב-1985.</a:t>
            </a:r>
          </a:p>
        </p:txBody>
      </p:sp>
    </p:spTree>
    <p:extLst>
      <p:ext uri="{BB962C8B-B14F-4D97-AF65-F5344CB8AC3E}">
        <p14:creationId xmlns:p14="http://schemas.microsoft.com/office/powerpoint/2010/main" val="9627883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92150" y="6176963"/>
            <a:ext cx="7886700" cy="521758"/>
          </a:xfrm>
        </p:spPr>
        <p:txBody>
          <a:bodyPr>
            <a:normAutofit/>
          </a:bodyPr>
          <a:lstStyle/>
          <a:p>
            <a:pPr algn="r" rtl="1"/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זעירא 2018</a:t>
            </a:r>
            <a:endParaRPr lang="en-GB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92150" y="272611"/>
            <a:ext cx="7950200" cy="5916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he-IL" sz="34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מדד ג'יני</a:t>
            </a:r>
            <a:endParaRPr lang="en-GB" sz="3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150" y="998447"/>
            <a:ext cx="7825258" cy="503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4199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1850" y="6193896"/>
            <a:ext cx="7886700" cy="521758"/>
          </a:xfrm>
        </p:spPr>
        <p:txBody>
          <a:bodyPr>
            <a:normAutofit/>
          </a:bodyPr>
          <a:lstStyle/>
          <a:p>
            <a:pPr algn="r" rtl="1"/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זעירא 2018</a:t>
            </a:r>
            <a:endParaRPr lang="en-GB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831850" y="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he-IL" sz="3400" dirty="0" smtClean="0">
                <a:latin typeface="David" panose="020E0502060401010101" pitchFamily="34" charset="-79"/>
                <a:cs typeface="David" panose="020E0502060401010101" pitchFamily="34" charset="-79"/>
              </a:rPr>
              <a:t>שיעור העוני בישראל</a:t>
            </a:r>
            <a:endParaRPr lang="en-GB" sz="3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0" y="999067"/>
            <a:ext cx="8067259" cy="5033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9027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תוכן עניינים</a:t>
            </a:r>
            <a:endParaRPr lang="en-GB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 algn="r" rtl="1">
              <a:buFont typeface="+mj-lt"/>
              <a:buAutoNum type="arabicPeriod"/>
            </a:pPr>
            <a:r>
              <a:rPr lang="he-IL" dirty="0" smtClean="0">
                <a:solidFill>
                  <a:schemeClr val="bg1">
                    <a:lumMod val="9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מבוא והיסטוריה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מאקרו: תוצר צמיחה וסחר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he-IL" dirty="0" smtClean="0">
                <a:solidFill>
                  <a:schemeClr val="bg1">
                    <a:lumMod val="9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מדיניות מוניטרית, שער חליפין והעשור האבוד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he-IL" dirty="0" smtClean="0">
                <a:solidFill>
                  <a:schemeClr val="bg1">
                    <a:lumMod val="9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כלכלה ציבורית ותקציב המדינה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he-IL" dirty="0" smtClean="0">
                <a:solidFill>
                  <a:schemeClr val="bg1">
                    <a:lumMod val="9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שוק העבודה 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he-IL" dirty="0" smtClean="0">
                <a:solidFill>
                  <a:schemeClr val="bg1">
                    <a:lumMod val="9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שוק ההון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he-IL" dirty="0" smtClean="0">
                <a:solidFill>
                  <a:schemeClr val="bg1">
                    <a:lumMod val="9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אי שוויון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he-IL" dirty="0" smtClean="0">
                <a:solidFill>
                  <a:schemeClr val="bg1">
                    <a:lumMod val="9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יוקר מחייה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he-IL" dirty="0" smtClean="0">
                <a:solidFill>
                  <a:schemeClr val="bg1">
                    <a:lumMod val="9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כלכלת ביטחון ובטחון כלכלי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he-IL" dirty="0" smtClean="0">
                <a:solidFill>
                  <a:schemeClr val="bg1">
                    <a:lumMod val="9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כלכלת ישראל היום ואתגרים לעתיד</a:t>
            </a:r>
          </a:p>
          <a:p>
            <a:pPr algn="r" rtl="1"/>
            <a:endParaRPr lang="en-GB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0866839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 rtl="1"/>
            <a:r>
              <a:rPr lang="he-IL" dirty="0">
                <a:latin typeface="David" panose="020E0502060401010101" pitchFamily="34" charset="-79"/>
                <a:ea typeface="Ebrima" panose="02000000000000000000" pitchFamily="2" charset="0"/>
                <a:cs typeface="David" panose="020E0502060401010101" pitchFamily="34" charset="-79"/>
              </a:rPr>
              <a:t>תוצר לנפש באזורי העולם: </a:t>
            </a:r>
            <a:r>
              <a:rPr lang="en-GB" dirty="0">
                <a:latin typeface="David" panose="020E0502060401010101" pitchFamily="34" charset="-79"/>
                <a:ea typeface="Ebrima" panose="02000000000000000000" pitchFamily="2" charset="0"/>
                <a:cs typeface="David" panose="020E0502060401010101" pitchFamily="34" charset="-79"/>
              </a:rPr>
              <a:t>1000</a:t>
            </a:r>
            <a:r>
              <a:rPr lang="he-IL" dirty="0">
                <a:latin typeface="David" panose="020E0502060401010101" pitchFamily="34" charset="-79"/>
                <a:ea typeface="Ebrima" panose="02000000000000000000" pitchFamily="2" charset="0"/>
                <a:cs typeface="David" panose="020E0502060401010101" pitchFamily="34" charset="-79"/>
              </a:rPr>
              <a:t> - </a:t>
            </a:r>
            <a:r>
              <a:rPr lang="en-GB" dirty="0">
                <a:latin typeface="David" panose="020E0502060401010101" pitchFamily="34" charset="-79"/>
                <a:ea typeface="Ebrima" panose="02000000000000000000" pitchFamily="2" charset="0"/>
                <a:cs typeface="David" panose="020E0502060401010101" pitchFamily="34" charset="-79"/>
              </a:rPr>
              <a:t>2001</a:t>
            </a:r>
            <a:br>
              <a:rPr lang="en-GB" dirty="0">
                <a:latin typeface="David" panose="020E0502060401010101" pitchFamily="34" charset="-79"/>
                <a:ea typeface="Ebrima" panose="02000000000000000000" pitchFamily="2" charset="0"/>
                <a:cs typeface="David" panose="020E0502060401010101" pitchFamily="34" charset="-79"/>
              </a:rPr>
            </a:br>
            <a:endParaRPr lang="en-GB" dirty="0">
              <a:latin typeface="David" panose="020E0502060401010101" pitchFamily="34" charset="-79"/>
              <a:ea typeface="Ebrima" panose="02000000000000000000" pitchFamily="2" charset="0"/>
              <a:cs typeface="David" panose="020E0502060401010101" pitchFamily="34" charset="-79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881" y="1530472"/>
            <a:ext cx="8102237" cy="5033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9117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92150" y="6176963"/>
            <a:ext cx="7886700" cy="521758"/>
          </a:xfrm>
        </p:spPr>
        <p:txBody>
          <a:bodyPr>
            <a:normAutofit/>
          </a:bodyPr>
          <a:lstStyle/>
          <a:p>
            <a:pPr algn="r" rtl="1"/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זעירא 2018</a:t>
            </a:r>
            <a:endParaRPr lang="en-GB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28649" y="365126"/>
            <a:ext cx="8100483" cy="5831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he-IL" sz="3400" dirty="0" smtClean="0">
                <a:latin typeface="David" panose="020E0502060401010101" pitchFamily="34" charset="-79"/>
                <a:cs typeface="David" panose="020E0502060401010101" pitchFamily="34" charset="-79"/>
              </a:rPr>
              <a:t>שיעורי צמיחת התוצר</a:t>
            </a:r>
            <a:endParaRPr lang="en-GB" sz="3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346" y="1043677"/>
            <a:ext cx="8038296" cy="503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3838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92150" y="6176963"/>
            <a:ext cx="7886700" cy="521758"/>
          </a:xfrm>
        </p:spPr>
        <p:txBody>
          <a:bodyPr>
            <a:normAutofit/>
          </a:bodyPr>
          <a:lstStyle/>
          <a:p>
            <a:pPr algn="r" rtl="1"/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זעירא 2018</a:t>
            </a:r>
            <a:endParaRPr lang="en-GB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28650" y="365127"/>
            <a:ext cx="8057968" cy="6508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he-IL" sz="3400" dirty="0" smtClean="0">
                <a:latin typeface="David" panose="020E0502060401010101" pitchFamily="34" charset="-79"/>
                <a:cs typeface="David" panose="020E0502060401010101" pitchFamily="34" charset="-79"/>
              </a:rPr>
              <a:t>המיתון של 1952-53</a:t>
            </a:r>
            <a:endParaRPr lang="en-GB" sz="3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698" y="1176867"/>
            <a:ext cx="8387787" cy="515839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459698" y="1176867"/>
            <a:ext cx="0" cy="500009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84378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78417" y="6176963"/>
            <a:ext cx="7886700" cy="521758"/>
          </a:xfrm>
        </p:spPr>
        <p:txBody>
          <a:bodyPr>
            <a:normAutofit/>
          </a:bodyPr>
          <a:lstStyle/>
          <a:p>
            <a:pPr algn="r" rtl="1"/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זעירא 2018</a:t>
            </a:r>
            <a:endParaRPr lang="en-GB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28650" y="365126"/>
            <a:ext cx="7994468" cy="5916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he-IL" sz="3400" dirty="0" smtClean="0">
                <a:latin typeface="David" panose="020E0502060401010101" pitchFamily="34" charset="-79"/>
                <a:cs typeface="David" panose="020E0502060401010101" pitchFamily="34" charset="-79"/>
              </a:rPr>
              <a:t>המיתון של 1966-67</a:t>
            </a:r>
            <a:endParaRPr lang="en-GB" sz="3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358" y="1339144"/>
            <a:ext cx="8513051" cy="4455408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H="1">
            <a:off x="369358" y="1325732"/>
            <a:ext cx="11644" cy="42876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20880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14216" y="6236230"/>
            <a:ext cx="7886700" cy="521758"/>
          </a:xfrm>
        </p:spPr>
        <p:txBody>
          <a:bodyPr>
            <a:normAutofit/>
          </a:bodyPr>
          <a:lstStyle/>
          <a:p>
            <a:pPr algn="r" rtl="1"/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זעירא 2018</a:t>
            </a:r>
            <a:endParaRPr lang="en-GB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865717" y="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he-IL" sz="34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מיתון 1989</a:t>
            </a:r>
            <a:endParaRPr lang="en-GB" sz="3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258" y="1227667"/>
            <a:ext cx="8351658" cy="5210175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459698" y="1227669"/>
            <a:ext cx="0" cy="500009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40703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035513" y="6173259"/>
            <a:ext cx="7886700" cy="521758"/>
          </a:xfrm>
        </p:spPr>
        <p:txBody>
          <a:bodyPr>
            <a:normAutofit/>
          </a:bodyPr>
          <a:lstStyle/>
          <a:p>
            <a:pPr algn="r" rtl="1"/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זעירא 2018</a:t>
            </a:r>
            <a:endParaRPr lang="en-GB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28649" y="365126"/>
            <a:ext cx="8117417" cy="7101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he-IL" sz="3400" dirty="0" smtClean="0">
                <a:latin typeface="David" panose="020E0502060401010101" pitchFamily="34" charset="-79"/>
                <a:cs typeface="David" panose="020E0502060401010101" pitchFamily="34" charset="-79"/>
              </a:rPr>
              <a:t>המיתון של 1997-99?</a:t>
            </a:r>
            <a:endParaRPr lang="en-GB" sz="3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984" y="1406714"/>
            <a:ext cx="8624229" cy="4438802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297984" y="1406714"/>
            <a:ext cx="0" cy="422361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15865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תוכן עניינים</a:t>
            </a:r>
            <a:endParaRPr lang="en-GB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 algn="r" rtl="1">
              <a:buFont typeface="+mj-lt"/>
              <a:buAutoNum type="arabicPeriod"/>
            </a:pP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מבוא והיסטוריה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he-IL" dirty="0" smtClean="0">
                <a:solidFill>
                  <a:schemeClr val="bg1">
                    <a:lumMod val="9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מאקרו: תוצר צמיחה וסחר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he-IL" dirty="0" smtClean="0">
                <a:solidFill>
                  <a:schemeClr val="bg1">
                    <a:lumMod val="9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מדיניות מוניטרית, שער חליפין והעשור האבוד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he-IL" dirty="0" smtClean="0">
                <a:solidFill>
                  <a:schemeClr val="bg1">
                    <a:lumMod val="9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כלכלה ציבורית ותקציב המדינה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he-IL" dirty="0" smtClean="0">
                <a:solidFill>
                  <a:schemeClr val="bg1">
                    <a:lumMod val="9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שוק העבודה 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he-IL" dirty="0" smtClean="0">
                <a:solidFill>
                  <a:schemeClr val="bg1">
                    <a:lumMod val="9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שוק ההון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he-IL" dirty="0" smtClean="0">
                <a:solidFill>
                  <a:schemeClr val="bg1">
                    <a:lumMod val="9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אי שוויון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he-IL" dirty="0" smtClean="0">
                <a:solidFill>
                  <a:schemeClr val="bg1">
                    <a:lumMod val="9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יוקר מחייה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he-IL" dirty="0" smtClean="0">
                <a:solidFill>
                  <a:schemeClr val="bg1">
                    <a:lumMod val="9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כלכלת ביטחון ובטחון כלכלי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he-IL" dirty="0" smtClean="0">
                <a:solidFill>
                  <a:schemeClr val="bg1">
                    <a:lumMod val="9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כלכלת ישראל היום ואתגרים לעתיד</a:t>
            </a:r>
          </a:p>
          <a:p>
            <a:pPr algn="r" rtl="1"/>
            <a:endParaRPr lang="en-GB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8355946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90418" y="6126163"/>
            <a:ext cx="7886700" cy="521758"/>
          </a:xfrm>
        </p:spPr>
        <p:txBody>
          <a:bodyPr>
            <a:normAutofit/>
          </a:bodyPr>
          <a:lstStyle/>
          <a:p>
            <a:pPr algn="r" rtl="1"/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זעירא 2018</a:t>
            </a:r>
            <a:endParaRPr lang="en-GB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28650" y="365127"/>
            <a:ext cx="8108950" cy="727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he-IL" sz="3400" dirty="0" smtClean="0">
                <a:latin typeface="David" panose="020E0502060401010101" pitchFamily="34" charset="-79"/>
                <a:cs typeface="David" panose="020E0502060401010101" pitchFamily="34" charset="-79"/>
              </a:rPr>
              <a:t>המיתון של 2001-03</a:t>
            </a:r>
            <a:endParaRPr lang="en-GB" sz="3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257" y="1447800"/>
            <a:ext cx="8432861" cy="4187681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427323" y="1447800"/>
            <a:ext cx="0" cy="3987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23285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71550" y="6160030"/>
            <a:ext cx="7886700" cy="521758"/>
          </a:xfrm>
        </p:spPr>
        <p:txBody>
          <a:bodyPr>
            <a:normAutofit/>
          </a:bodyPr>
          <a:lstStyle/>
          <a:p>
            <a:pPr algn="r" rtl="1"/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זעירא 2018</a:t>
            </a:r>
            <a:endParaRPr lang="en-GB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927283" y="105326"/>
            <a:ext cx="7930968" cy="10359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he-IL" sz="3400" dirty="0" smtClean="0">
                <a:latin typeface="David" panose="020E0502060401010101" pitchFamily="34" charset="-79"/>
                <a:cs typeface="David" panose="020E0502060401010101" pitchFamily="34" charset="-79"/>
              </a:rPr>
              <a:t>המיתון של 2009</a:t>
            </a:r>
            <a:endParaRPr lang="en-GB" sz="3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539" y="1095596"/>
            <a:ext cx="8484711" cy="5064433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373539" y="1095596"/>
            <a:ext cx="0" cy="48734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62144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93685" y="6185430"/>
            <a:ext cx="7886700" cy="521758"/>
          </a:xfrm>
        </p:spPr>
        <p:txBody>
          <a:bodyPr>
            <a:normAutofit/>
          </a:bodyPr>
          <a:lstStyle/>
          <a:p>
            <a:pPr algn="r" rtl="1"/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זעירא 2018</a:t>
            </a:r>
            <a:endParaRPr lang="en-GB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857250" y="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he-IL" sz="3400" dirty="0" smtClean="0">
                <a:latin typeface="David" panose="020E0502060401010101" pitchFamily="34" charset="-79"/>
                <a:cs typeface="David" panose="020E0502060401010101" pitchFamily="34" charset="-79"/>
              </a:rPr>
              <a:t>עודף הייבוא (על הייצוא) באחוזי תוצר</a:t>
            </a:r>
            <a:endParaRPr lang="en-GB" sz="3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00" y="922818"/>
            <a:ext cx="8411059" cy="526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673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91862" y="6053070"/>
            <a:ext cx="7930166" cy="5753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</a:t>
            </a:r>
            <a:r>
              <a:rPr lang="he-IL" sz="2000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למ"ס</a:t>
            </a:r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 (70 לישראל)</a:t>
            </a:r>
            <a:endParaRPr lang="en-GB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918" y="723482"/>
            <a:ext cx="8514110" cy="4771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49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85867" y="6134629"/>
            <a:ext cx="7886700" cy="521758"/>
          </a:xfrm>
        </p:spPr>
        <p:txBody>
          <a:bodyPr>
            <a:normAutofit/>
          </a:bodyPr>
          <a:lstStyle/>
          <a:p>
            <a:pPr algn="r" rtl="1"/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זעירא 2018</a:t>
            </a:r>
            <a:endParaRPr lang="en-GB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הרכב הייצוא לפי ארצות יעד</a:t>
            </a:r>
            <a:endParaRPr lang="en-GB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433" y="1690689"/>
            <a:ext cx="8474134" cy="3457044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398433" y="1698625"/>
            <a:ext cx="0" cy="32543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723966" y="1698625"/>
            <a:ext cx="0" cy="32543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82495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כותרת 1"/>
          <p:cNvSpPr>
            <a:spLocks noGrp="1"/>
          </p:cNvSpPr>
          <p:nvPr>
            <p:ph type="title"/>
          </p:nvPr>
        </p:nvSpPr>
        <p:spPr>
          <a:xfrm>
            <a:off x="975783" y="-57150"/>
            <a:ext cx="7886700" cy="1325563"/>
          </a:xfrm>
        </p:spPr>
        <p:txBody>
          <a:bodyPr>
            <a:normAutofit/>
          </a:bodyPr>
          <a:lstStyle/>
          <a:p>
            <a:pPr algn="r" rtl="1" eaLnBrk="1" hangingPunct="1"/>
            <a:r>
              <a:rPr lang="he-IL" altLang="en-US" sz="3400" dirty="0" smtClean="0">
                <a:latin typeface="David" panose="020E0502060401010101" pitchFamily="34" charset="-79"/>
                <a:cs typeface="David" panose="020E0502060401010101" pitchFamily="34" charset="-79"/>
              </a:rPr>
              <a:t>ייצוא (מחירי 2009)</a:t>
            </a:r>
            <a:endParaRPr lang="en-US" altLang="en-US" sz="3400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64"/>
          <a:stretch>
            <a:fillRect/>
          </a:stretch>
        </p:blipFill>
        <p:spPr bwMode="auto">
          <a:xfrm>
            <a:off x="290407" y="1151466"/>
            <a:ext cx="8703840" cy="4969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241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08372" y="6280844"/>
            <a:ext cx="3335628" cy="467686"/>
          </a:xfrm>
        </p:spPr>
        <p:txBody>
          <a:bodyPr>
            <a:normAutofit/>
          </a:bodyPr>
          <a:lstStyle/>
          <a:p>
            <a:r>
              <a:rPr lang="he-IL" sz="22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שנתון 2017, </a:t>
            </a:r>
            <a:r>
              <a:rPr lang="he-IL" sz="2200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למ"ס</a:t>
            </a:r>
            <a:endParaRPr lang="en-GB" sz="22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418" y="203200"/>
            <a:ext cx="8389809" cy="6179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210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58807" y="6109229"/>
            <a:ext cx="7886700" cy="521758"/>
          </a:xfrm>
        </p:spPr>
        <p:txBody>
          <a:bodyPr>
            <a:normAutofit/>
          </a:bodyPr>
          <a:lstStyle/>
          <a:p>
            <a:pPr algn="r" rtl="1"/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זעירא 2018</a:t>
            </a:r>
            <a:endParaRPr lang="en-GB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הרכב הייבוא לפי ארצות מוצא</a:t>
            </a:r>
            <a:endParaRPr lang="en-GB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62" y="1896828"/>
            <a:ext cx="8445445" cy="3174705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H="1">
            <a:off x="391595" y="1896828"/>
            <a:ext cx="8467" cy="29799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702372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49103" y="6249438"/>
            <a:ext cx="7886700" cy="521758"/>
          </a:xfrm>
        </p:spPr>
        <p:txBody>
          <a:bodyPr>
            <a:normAutofit/>
          </a:bodyPr>
          <a:lstStyle/>
          <a:p>
            <a:pPr algn="r" rtl="1"/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זעירא 2018</a:t>
            </a:r>
            <a:endParaRPr lang="en-GB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001183" y="-11683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he-IL" sz="3400" dirty="0" smtClean="0">
                <a:latin typeface="David" panose="020E0502060401010101" pitchFamily="34" charset="-79"/>
                <a:cs typeface="David" panose="020E0502060401010101" pitchFamily="34" charset="-79"/>
              </a:rPr>
              <a:t>שיעור הייבוא והמחיר היחסי</a:t>
            </a:r>
            <a:endParaRPr lang="en-GB" sz="3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133" y="827724"/>
            <a:ext cx="8436589" cy="5682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99229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70576" y="6176963"/>
            <a:ext cx="7886700" cy="521758"/>
          </a:xfrm>
        </p:spPr>
        <p:txBody>
          <a:bodyPr>
            <a:normAutofit/>
          </a:bodyPr>
          <a:lstStyle/>
          <a:p>
            <a:pPr algn="r" rtl="1"/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זעירא 2018</a:t>
            </a:r>
            <a:endParaRPr lang="en-GB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807076" y="143934"/>
            <a:ext cx="7950200" cy="8948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he-IL" sz="3400" dirty="0" smtClean="0">
                <a:latin typeface="David" panose="020E0502060401010101" pitchFamily="34" charset="-79"/>
                <a:cs typeface="David" panose="020E0502060401010101" pitchFamily="34" charset="-79"/>
              </a:rPr>
              <a:t>גירעון בחשבון השוטף באחוזי תוצר</a:t>
            </a:r>
            <a:endParaRPr lang="en-GB" sz="3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804" y="1103285"/>
            <a:ext cx="8213392" cy="5073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4936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237066" y="685800"/>
            <a:ext cx="8652933" cy="520192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92150" y="6176963"/>
            <a:ext cx="7886700" cy="521758"/>
          </a:xfrm>
        </p:spPr>
        <p:txBody>
          <a:bodyPr>
            <a:normAutofit/>
          </a:bodyPr>
          <a:lstStyle/>
          <a:p>
            <a:pPr algn="r" rtl="1"/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זעירא 2018</a:t>
            </a:r>
            <a:endParaRPr lang="en-GB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82467710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08372" y="6280844"/>
            <a:ext cx="3335628" cy="467686"/>
          </a:xfrm>
        </p:spPr>
        <p:txBody>
          <a:bodyPr/>
          <a:lstStyle/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שנתון 2017, </a:t>
            </a:r>
            <a:r>
              <a:rPr 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למ"ס</a:t>
            </a:r>
            <a:endParaRPr lang="en-GB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211" y="311844"/>
            <a:ext cx="8173239" cy="596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45309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76816" y="6176962"/>
            <a:ext cx="7886700" cy="521758"/>
          </a:xfrm>
        </p:spPr>
        <p:txBody>
          <a:bodyPr>
            <a:normAutofit/>
          </a:bodyPr>
          <a:lstStyle/>
          <a:p>
            <a:pPr algn="r" rtl="1"/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זעירא 2018</a:t>
            </a:r>
            <a:endParaRPr lang="en-GB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28650" y="365126"/>
            <a:ext cx="7950200" cy="5831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he-IL" sz="3400" dirty="0" smtClean="0">
                <a:latin typeface="David" panose="020E0502060401010101" pitchFamily="34" charset="-79"/>
                <a:cs typeface="David" panose="020E0502060401010101" pitchFamily="34" charset="-79"/>
              </a:rPr>
              <a:t>חוב ציבורי חיצוני נטו</a:t>
            </a:r>
            <a:endParaRPr lang="en-GB" sz="3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327" y="1010595"/>
            <a:ext cx="8650345" cy="5104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84850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תוכן עניינים</a:t>
            </a:r>
            <a:endParaRPr lang="en-GB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 algn="r" rtl="1">
              <a:buFont typeface="+mj-lt"/>
              <a:buAutoNum type="arabicPeriod"/>
            </a:pPr>
            <a:r>
              <a:rPr lang="he-IL" dirty="0" smtClean="0">
                <a:solidFill>
                  <a:schemeClr val="bg1">
                    <a:lumMod val="9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מבוא והיסטוריה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he-IL" dirty="0" smtClean="0">
                <a:solidFill>
                  <a:schemeClr val="bg1">
                    <a:lumMod val="9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מאקרו: תוצר צמיחה וסחר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מדיניות מוניטרית, שער חליפין והעשור האבוד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he-IL" dirty="0" smtClean="0">
                <a:solidFill>
                  <a:schemeClr val="bg1">
                    <a:lumMod val="9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כלכלה ציבורית ותקציב המדינה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he-IL" dirty="0" smtClean="0">
                <a:solidFill>
                  <a:schemeClr val="bg1">
                    <a:lumMod val="9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שוק העבודה 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he-IL" dirty="0" smtClean="0">
                <a:solidFill>
                  <a:schemeClr val="bg1">
                    <a:lumMod val="9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שוק ההון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he-IL" dirty="0" smtClean="0">
                <a:solidFill>
                  <a:schemeClr val="bg1">
                    <a:lumMod val="9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אי שוויון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he-IL" dirty="0" smtClean="0">
                <a:solidFill>
                  <a:schemeClr val="bg1">
                    <a:lumMod val="9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יוקר מחייה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he-IL" dirty="0" smtClean="0">
                <a:solidFill>
                  <a:schemeClr val="bg1">
                    <a:lumMod val="9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כלכלת ביטחון ובטחון כלכלי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he-IL" dirty="0" smtClean="0">
                <a:solidFill>
                  <a:schemeClr val="bg1">
                    <a:lumMod val="9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כלכלת ישראל היום ואתגרים לעתיד</a:t>
            </a:r>
          </a:p>
          <a:p>
            <a:pPr algn="r" rtl="1"/>
            <a:endParaRPr lang="en-GB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63055039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77187" y="6176963"/>
            <a:ext cx="7886700" cy="521758"/>
          </a:xfrm>
        </p:spPr>
        <p:txBody>
          <a:bodyPr>
            <a:normAutofit/>
          </a:bodyPr>
          <a:lstStyle/>
          <a:p>
            <a:pPr algn="r" rtl="1"/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זעירא 2018</a:t>
            </a:r>
            <a:endParaRPr lang="en-GB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28649" y="365127"/>
            <a:ext cx="8041217" cy="5746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he-IL" sz="3400" dirty="0" smtClean="0">
                <a:latin typeface="David" panose="020E0502060401010101" pitchFamily="34" charset="-79"/>
                <a:cs typeface="David" panose="020E0502060401010101" pitchFamily="34" charset="-79"/>
              </a:rPr>
              <a:t>אינפלציה, באחוזים</a:t>
            </a:r>
            <a:endParaRPr lang="en-GB" sz="3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113" y="939801"/>
            <a:ext cx="8056774" cy="523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9140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6" name="Object 3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49122911"/>
              </p:ext>
            </p:extLst>
          </p:nvPr>
        </p:nvGraphicFramePr>
        <p:xfrm>
          <a:off x="16935" y="1202267"/>
          <a:ext cx="4614564" cy="36904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" name="Bitmap Image" r:id="rId3" imgW="3467401" imgH="2674852" progId="Paint.Picture">
                  <p:embed/>
                </p:oleObj>
              </mc:Choice>
              <mc:Fallback>
                <p:oleObj name="Bitmap Image" r:id="rId3" imgW="3467401" imgH="2674852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35" y="1202267"/>
                        <a:ext cx="4614564" cy="36904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4" name="מציין מיקום של מספר שקופית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6011E682-4234-4AE3-934E-44F9DE6F015F}" type="slidenum">
              <a:rPr lang="he-IL" altLang="en-US" sz="1200" smtClean="0">
                <a:solidFill>
                  <a:srgbClr val="898989"/>
                </a:solidFill>
              </a:rPr>
              <a:pPr algn="l">
                <a:spcBef>
                  <a:spcPct val="0"/>
                </a:spcBef>
                <a:buFontTx/>
                <a:buNone/>
              </a:pPr>
              <a:t>44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graphicFrame>
        <p:nvGraphicFramePr>
          <p:cNvPr id="23555" name="Object 2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51101101"/>
              </p:ext>
            </p:extLst>
          </p:nvPr>
        </p:nvGraphicFramePr>
        <p:xfrm>
          <a:off x="4621331" y="2472267"/>
          <a:ext cx="4522669" cy="38840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" name="Bitmap Image" r:id="rId5" imgW="3391194" imgH="2911092" progId="Paint.Picture">
                  <p:embed/>
                </p:oleObj>
              </mc:Choice>
              <mc:Fallback>
                <p:oleObj name="Bitmap Image" r:id="rId5" imgW="3391194" imgH="2911092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1331" y="2472267"/>
                        <a:ext cx="4522669" cy="38840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7" name="כותרת 1"/>
          <p:cNvSpPr>
            <a:spLocks noGrp="1"/>
          </p:cNvSpPr>
          <p:nvPr>
            <p:ph type="title"/>
          </p:nvPr>
        </p:nvSpPr>
        <p:spPr>
          <a:xfrm>
            <a:off x="1035050" y="0"/>
            <a:ext cx="7886700" cy="1325563"/>
          </a:xfrm>
        </p:spPr>
        <p:txBody>
          <a:bodyPr>
            <a:normAutofit/>
          </a:bodyPr>
          <a:lstStyle/>
          <a:p>
            <a:pPr algn="r" rtl="1"/>
            <a:r>
              <a:rPr lang="he-IL" altLang="en-US" sz="3400" dirty="0" smtClean="0">
                <a:latin typeface="David" panose="020E0502060401010101" pitchFamily="34" charset="-79"/>
                <a:cs typeface="David" panose="020E0502060401010101" pitchFamily="34" charset="-79"/>
              </a:rPr>
              <a:t>שיעורי אינפלציה חודשיים</a:t>
            </a:r>
            <a:endParaRPr lang="en-US" altLang="en-US" sz="3400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60203643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42752" y="6761163"/>
            <a:ext cx="7926917" cy="96837"/>
          </a:xfrm>
        </p:spPr>
        <p:txBody>
          <a:bodyPr>
            <a:normAutofit fontScale="90000"/>
          </a:bodyPr>
          <a:lstStyle/>
          <a:p>
            <a:pPr algn="r" rtl="1"/>
            <a:r>
              <a:rPr lang="he-IL" sz="8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זעירא 2018</a:t>
            </a:r>
            <a:endParaRPr lang="en-GB" sz="8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846222" y="110066"/>
            <a:ext cx="8119978" cy="5212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he-IL" sz="3400" dirty="0" smtClean="0">
                <a:latin typeface="David" panose="020E0502060401010101" pitchFamily="34" charset="-79"/>
                <a:cs typeface="David" panose="020E0502060401010101" pitchFamily="34" charset="-79"/>
              </a:rPr>
              <a:t>תוצאות תכנית הייצוב</a:t>
            </a:r>
            <a:endParaRPr lang="en-GB" sz="3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150" y="631296"/>
            <a:ext cx="7689850" cy="5949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0928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244C089-5B2B-41E2-BB66-0B87402AF064}" type="slidenum">
              <a:rPr lang="he-IL" altLang="en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46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20483" name="Picture 4" descr="1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19" y="254000"/>
            <a:ext cx="8829096" cy="5899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951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7333" y="6155399"/>
            <a:ext cx="3098800" cy="497681"/>
          </a:xfrm>
        </p:spPr>
        <p:txBody>
          <a:bodyPr>
            <a:normAutofit/>
          </a:bodyPr>
          <a:lstStyle/>
          <a:p>
            <a:pPr algn="r"/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דוח בנק ישראל 2017</a:t>
            </a:r>
            <a:endParaRPr lang="en-GB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3400" y="328306"/>
            <a:ext cx="5647267" cy="5827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44256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4267" y="6045332"/>
            <a:ext cx="3098800" cy="497681"/>
          </a:xfrm>
        </p:spPr>
        <p:txBody>
          <a:bodyPr>
            <a:normAutofit/>
          </a:bodyPr>
          <a:lstStyle/>
          <a:p>
            <a:pPr algn="r"/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דוח בנק ישראל 2017</a:t>
            </a:r>
            <a:endParaRPr lang="en-GB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491" y="431801"/>
            <a:ext cx="8515576" cy="5320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93835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8200" y="6360319"/>
            <a:ext cx="3098800" cy="497681"/>
          </a:xfrm>
        </p:spPr>
        <p:txBody>
          <a:bodyPr>
            <a:normAutofit/>
          </a:bodyPr>
          <a:lstStyle/>
          <a:p>
            <a:pPr algn="r"/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דוח בנק ישראל 2017</a:t>
            </a:r>
            <a:endParaRPr lang="en-GB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6004" y="306533"/>
            <a:ext cx="5076526" cy="612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8412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862" y="6053070"/>
            <a:ext cx="7930166" cy="575337"/>
          </a:xfrm>
        </p:spPr>
        <p:txBody>
          <a:bodyPr>
            <a:normAutofit/>
          </a:bodyPr>
          <a:lstStyle/>
          <a:p>
            <a:pPr algn="r" rtl="1"/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</a:t>
            </a:r>
            <a:r>
              <a:rPr lang="he-IL" sz="2000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למ"ס</a:t>
            </a:r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 (70 לישראל)</a:t>
            </a:r>
            <a:endParaRPr lang="en-GB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895" y="779255"/>
            <a:ext cx="8613133" cy="4478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12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3101" y="6198558"/>
            <a:ext cx="3098800" cy="497681"/>
          </a:xfrm>
        </p:spPr>
        <p:txBody>
          <a:bodyPr>
            <a:normAutofit/>
          </a:bodyPr>
          <a:lstStyle/>
          <a:p>
            <a:pPr algn="r"/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דוח בנק ישראל 2017</a:t>
            </a:r>
            <a:endParaRPr lang="en-GB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r="798" b="15155"/>
          <a:stretch/>
        </p:blipFill>
        <p:spPr>
          <a:xfrm>
            <a:off x="2159000" y="304781"/>
            <a:ext cx="4732868" cy="589377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84186" r="4251"/>
          <a:stretch/>
        </p:blipFill>
        <p:spPr>
          <a:xfrm rot="16200000">
            <a:off x="-872067" y="2633133"/>
            <a:ext cx="4224867" cy="1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85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מציין מיקום של מספר שקופית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1B46A809-782C-4443-B928-3CA16571F81C}" type="slidenum">
              <a:rPr lang="he-IL" altLang="en-US" sz="1200" smtClean="0">
                <a:solidFill>
                  <a:srgbClr val="898989"/>
                </a:solidFill>
              </a:rPr>
              <a:pPr algn="l">
                <a:spcBef>
                  <a:spcPct val="0"/>
                </a:spcBef>
                <a:buFontTx/>
                <a:buNone/>
              </a:pPr>
              <a:t>51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1269564"/>
              </p:ext>
            </p:extLst>
          </p:nvPr>
        </p:nvGraphicFramePr>
        <p:xfrm>
          <a:off x="601132" y="979554"/>
          <a:ext cx="8092017" cy="5325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937250" y="6211490"/>
            <a:ext cx="3098800" cy="497681"/>
          </a:xfrm>
        </p:spPr>
        <p:txBody>
          <a:bodyPr>
            <a:normAutofit/>
          </a:bodyPr>
          <a:lstStyle/>
          <a:p>
            <a:pPr algn="r"/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בנק ישראל, 2018</a:t>
            </a:r>
            <a:endParaRPr lang="en-GB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594349" y="430346"/>
            <a:ext cx="3098800" cy="4976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he-IL" sz="3400" dirty="0" smtClean="0">
                <a:latin typeface="David" panose="020E0502060401010101" pitchFamily="34" charset="-79"/>
                <a:cs typeface="David" panose="020E0502060401010101" pitchFamily="34" charset="-79"/>
              </a:rPr>
              <a:t>ריבית בנק ישראל</a:t>
            </a:r>
            <a:endParaRPr lang="en-GB" sz="3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12630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8200" y="6360319"/>
            <a:ext cx="3098800" cy="497681"/>
          </a:xfrm>
        </p:spPr>
        <p:txBody>
          <a:bodyPr>
            <a:normAutofit/>
          </a:bodyPr>
          <a:lstStyle/>
          <a:p>
            <a:pPr algn="r"/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דוח בנק ישראל 2017</a:t>
            </a:r>
            <a:endParaRPr lang="en-GB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066" y="258089"/>
            <a:ext cx="4463480" cy="6217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9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8200" y="6360319"/>
            <a:ext cx="3098800" cy="497681"/>
          </a:xfrm>
        </p:spPr>
        <p:txBody>
          <a:bodyPr>
            <a:normAutofit/>
          </a:bodyPr>
          <a:lstStyle/>
          <a:p>
            <a:pPr algn="r"/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דוח בנק ישראל 2017</a:t>
            </a:r>
            <a:endParaRPr lang="en-GB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620" y="354109"/>
            <a:ext cx="8639845" cy="6006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3549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72667" y="6028399"/>
            <a:ext cx="3098800" cy="497681"/>
          </a:xfrm>
        </p:spPr>
        <p:txBody>
          <a:bodyPr>
            <a:normAutofit/>
          </a:bodyPr>
          <a:lstStyle/>
          <a:p>
            <a:pPr algn="r"/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דוח בנק ישראל 2017</a:t>
            </a:r>
            <a:endParaRPr lang="en-GB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853" y="753531"/>
            <a:ext cx="8855147" cy="3752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83887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תוכן עניינים</a:t>
            </a:r>
            <a:endParaRPr lang="en-GB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 algn="r" rtl="1">
              <a:buFont typeface="+mj-lt"/>
              <a:buAutoNum type="arabicPeriod"/>
            </a:pPr>
            <a:r>
              <a:rPr lang="he-IL" dirty="0" smtClean="0">
                <a:solidFill>
                  <a:schemeClr val="bg1">
                    <a:lumMod val="9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מבוא והיסטוריה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he-IL" dirty="0" smtClean="0">
                <a:solidFill>
                  <a:schemeClr val="bg1">
                    <a:lumMod val="9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מאקרו: תוצר צמיחה וסחר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he-IL" dirty="0" smtClean="0">
                <a:solidFill>
                  <a:schemeClr val="bg1">
                    <a:lumMod val="9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מדיניות מוניטרית, שער חליפין והעשור האבוד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כלכלה ציבורית ותקציב המדינה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he-IL" dirty="0" smtClean="0">
                <a:solidFill>
                  <a:schemeClr val="bg1">
                    <a:lumMod val="9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שוק העבודה 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he-IL" dirty="0" smtClean="0">
                <a:solidFill>
                  <a:schemeClr val="bg1">
                    <a:lumMod val="9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שוק ההון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he-IL" dirty="0" smtClean="0">
                <a:solidFill>
                  <a:schemeClr val="bg1">
                    <a:lumMod val="9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אי שוויון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he-IL" dirty="0" smtClean="0">
                <a:solidFill>
                  <a:schemeClr val="bg1">
                    <a:lumMod val="9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יוקר מחייה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he-IL" dirty="0" smtClean="0">
                <a:solidFill>
                  <a:schemeClr val="bg1">
                    <a:lumMod val="9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כלכלת ביטחון ובטחון כלכלי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he-IL" dirty="0" smtClean="0">
                <a:solidFill>
                  <a:schemeClr val="bg1">
                    <a:lumMod val="9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כלכלת ישראל היום ואתגרים לעתיד</a:t>
            </a:r>
          </a:p>
          <a:p>
            <a:pPr algn="r" rtl="1"/>
            <a:endParaRPr lang="en-GB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42929538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94832" y="6227763"/>
            <a:ext cx="7886700" cy="521758"/>
          </a:xfrm>
        </p:spPr>
        <p:txBody>
          <a:bodyPr>
            <a:normAutofit/>
          </a:bodyPr>
          <a:lstStyle/>
          <a:p>
            <a:pPr algn="r" rtl="1"/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זעירא 2018</a:t>
            </a:r>
            <a:endParaRPr lang="en-GB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448733" y="931333"/>
            <a:ext cx="8432799" cy="5359399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160356" y="76992"/>
            <a:ext cx="7807960" cy="7678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he-IL" sz="3400" dirty="0" smtClean="0">
                <a:latin typeface="David" panose="020E0502060401010101" pitchFamily="34" charset="-79"/>
                <a:cs typeface="David" panose="020E0502060401010101" pitchFamily="34" charset="-79"/>
              </a:rPr>
              <a:t>המגזר הציבורי, אחוזי תוצר</a:t>
            </a:r>
            <a:endParaRPr lang="en-GB" sz="3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69333" y="6141244"/>
            <a:ext cx="5003798" cy="5402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כחול:הוצאות, שחור: הכנסות, אדום: גרעון</a:t>
            </a:r>
            <a:endParaRPr lang="en-GB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98565750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865" y="145040"/>
            <a:ext cx="8695267" cy="62152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00" y="6197601"/>
            <a:ext cx="8822796" cy="577586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r"/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דוח בנק ישראל 2017</a:t>
            </a:r>
            <a:endParaRPr lang="en-GB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36174535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8200" y="6267186"/>
            <a:ext cx="3098800" cy="497681"/>
          </a:xfrm>
        </p:spPr>
        <p:txBody>
          <a:bodyPr>
            <a:normAutofit/>
          </a:bodyPr>
          <a:lstStyle/>
          <a:p>
            <a:pPr algn="r"/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דוח בנק ישראל 2017</a:t>
            </a:r>
            <a:endParaRPr lang="en-GB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997951"/>
            <a:ext cx="8864600" cy="398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94255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017655" y="6185430"/>
            <a:ext cx="7886700" cy="521758"/>
          </a:xfrm>
        </p:spPr>
        <p:txBody>
          <a:bodyPr>
            <a:normAutofit/>
          </a:bodyPr>
          <a:lstStyle/>
          <a:p>
            <a:pPr algn="r" rtl="1"/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זעירא 2018</a:t>
            </a:r>
            <a:endParaRPr lang="en-GB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840317" y="-13443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he-IL" sz="34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מגזר ציבורי כאחוז מהתוצר, השוואה בינלאומית</a:t>
            </a:r>
            <a:endParaRPr lang="en-GB" sz="3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827" y="965200"/>
            <a:ext cx="8681062" cy="533400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206360" y="965200"/>
            <a:ext cx="0" cy="51392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5499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מציין מיקום של מספר שקופית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CE89438E-0D3C-4AB0-A2F3-720E3F1D91E6}" type="slidenum">
              <a:rPr lang="he-IL" altLang="en-US" sz="1200">
                <a:solidFill>
                  <a:srgbClr val="898989"/>
                </a:solidFill>
              </a:rPr>
              <a:pPr algn="l"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9219" name="Picture 4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36"/>
          <a:stretch>
            <a:fillRect/>
          </a:stretch>
        </p:blipFill>
        <p:spPr>
          <a:xfrm>
            <a:off x="466297" y="892704"/>
            <a:ext cx="8327924" cy="5722409"/>
          </a:xfrm>
        </p:spPr>
      </p:pic>
      <p:sp>
        <p:nvSpPr>
          <p:cNvPr id="4" name="TextBox 3"/>
          <p:cNvSpPr txBox="1"/>
          <p:nvPr/>
        </p:nvSpPr>
        <p:spPr>
          <a:xfrm>
            <a:off x="788988" y="277151"/>
            <a:ext cx="8064500" cy="615553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3400" dirty="0" smtClean="0">
                <a:latin typeface="David" panose="020E0502060401010101" pitchFamily="34" charset="-79"/>
                <a:cs typeface="David" panose="020E0502060401010101" pitchFamily="34" charset="-79"/>
              </a:rPr>
              <a:t>תוצר לנפש, באלפי ש"ח (מחירי 2005)</a:t>
            </a:r>
            <a:endParaRPr lang="en-US" sz="3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1516968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65200" y="6176963"/>
            <a:ext cx="7886700" cy="521758"/>
          </a:xfrm>
        </p:spPr>
        <p:txBody>
          <a:bodyPr>
            <a:normAutofit/>
          </a:bodyPr>
          <a:lstStyle/>
          <a:p>
            <a:pPr algn="r" rtl="1"/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זעירא 2018</a:t>
            </a:r>
            <a:endParaRPr lang="en-GB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874183" y="-142611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he-IL" sz="3400" dirty="0" smtClean="0">
                <a:latin typeface="David" panose="020E0502060401010101" pitchFamily="34" charset="-79"/>
                <a:cs typeface="David" panose="020E0502060401010101" pitchFamily="34" charset="-79"/>
              </a:rPr>
              <a:t>הוצאות ציבוריות באחוזי תוצר, שנת 2014</a:t>
            </a:r>
            <a:endParaRPr lang="en-GB" sz="3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419100" y="986896"/>
            <a:ext cx="8432800" cy="5190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9277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6599" y="6179835"/>
            <a:ext cx="3098800" cy="497681"/>
          </a:xfrm>
        </p:spPr>
        <p:txBody>
          <a:bodyPr>
            <a:normAutofit/>
          </a:bodyPr>
          <a:lstStyle/>
          <a:p>
            <a:pPr algn="r"/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דוח בנק ישראל 2017</a:t>
            </a:r>
            <a:endParaRPr lang="en-GB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266" y="491321"/>
            <a:ext cx="8729133" cy="568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71990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08134" y="6258719"/>
            <a:ext cx="3098800" cy="497681"/>
          </a:xfrm>
        </p:spPr>
        <p:txBody>
          <a:bodyPr>
            <a:normAutofit/>
          </a:bodyPr>
          <a:lstStyle/>
          <a:p>
            <a:pPr algn="r"/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דוח בנק ישראל 2017</a:t>
            </a:r>
            <a:endParaRPr lang="en-GB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08" y="372533"/>
            <a:ext cx="8398291" cy="5798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61818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46150" y="6181368"/>
            <a:ext cx="7886700" cy="521758"/>
          </a:xfrm>
        </p:spPr>
        <p:txBody>
          <a:bodyPr>
            <a:normAutofit/>
          </a:bodyPr>
          <a:lstStyle/>
          <a:p>
            <a:pPr algn="r" rtl="1"/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זעירא 2018</a:t>
            </a:r>
            <a:endParaRPr lang="en-GB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133" y="1201107"/>
            <a:ext cx="8826055" cy="4860243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797983" y="135467"/>
            <a:ext cx="7880350" cy="945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he-IL" sz="34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מבנה המגזר הציבורי - הוצאות</a:t>
            </a:r>
            <a:endParaRPr lang="en-GB" sz="3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68844666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54617" y="6176963"/>
            <a:ext cx="7886700" cy="521758"/>
          </a:xfrm>
        </p:spPr>
        <p:txBody>
          <a:bodyPr>
            <a:normAutofit/>
          </a:bodyPr>
          <a:lstStyle/>
          <a:p>
            <a:pPr algn="r" rtl="1"/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זעירא 2018</a:t>
            </a:r>
            <a:endParaRPr lang="en-GB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28650" y="365126"/>
            <a:ext cx="8058150" cy="4646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he-IL" sz="3400" dirty="0" smtClean="0">
                <a:latin typeface="David" panose="020E0502060401010101" pitchFamily="34" charset="-79"/>
                <a:cs typeface="David" panose="020E0502060401010101" pitchFamily="34" charset="-79"/>
              </a:rPr>
              <a:t>הוצאות הביטחון כאחוז מהתוצר</a:t>
            </a:r>
            <a:endParaRPr lang="en-GB" sz="3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663" y="953029"/>
            <a:ext cx="8815464" cy="5223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83348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69706" y="6238511"/>
            <a:ext cx="3335628" cy="467686"/>
          </a:xfrm>
        </p:spPr>
        <p:txBody>
          <a:bodyPr>
            <a:normAutofit/>
          </a:bodyPr>
          <a:lstStyle/>
          <a:p>
            <a:r>
              <a:rPr lang="he-IL" sz="22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שנתון 2017, </a:t>
            </a:r>
            <a:r>
              <a:rPr lang="he-IL" sz="2200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למ"ס</a:t>
            </a:r>
            <a:endParaRPr lang="en-GB" sz="22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847" y="225770"/>
            <a:ext cx="8233952" cy="6104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42145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91906" y="6270955"/>
            <a:ext cx="3335628" cy="467686"/>
          </a:xfrm>
        </p:spPr>
        <p:txBody>
          <a:bodyPr/>
          <a:lstStyle/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שנתון 2017, </a:t>
            </a:r>
            <a:r>
              <a:rPr 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למ"ס</a:t>
            </a:r>
            <a:endParaRPr lang="en-GB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248" y="272051"/>
            <a:ext cx="8335286" cy="6008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33419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05697" y="5960666"/>
            <a:ext cx="3098800" cy="497681"/>
          </a:xfrm>
        </p:spPr>
        <p:txBody>
          <a:bodyPr>
            <a:normAutofit/>
          </a:bodyPr>
          <a:lstStyle/>
          <a:p>
            <a:pPr algn="r"/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דוח בנק ישראל 2017</a:t>
            </a:r>
            <a:endParaRPr lang="en-GB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333" y="808282"/>
            <a:ext cx="8608164" cy="4474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70719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5800" y="6226439"/>
            <a:ext cx="3098800" cy="497681"/>
          </a:xfrm>
        </p:spPr>
        <p:txBody>
          <a:bodyPr>
            <a:normAutofit/>
          </a:bodyPr>
          <a:lstStyle/>
          <a:p>
            <a:pPr algn="r"/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דוח בנק ישראל 2017</a:t>
            </a:r>
            <a:endParaRPr lang="en-GB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160" y="183786"/>
            <a:ext cx="8508638" cy="6161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76908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010395" y="6027670"/>
            <a:ext cx="7930166" cy="5753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למ"ס (70 לישראל)</a:t>
            </a:r>
            <a:endParaRPr lang="en-GB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557" y="540913"/>
            <a:ext cx="8552791" cy="4961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92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92150" y="6176963"/>
            <a:ext cx="7886700" cy="521758"/>
          </a:xfrm>
        </p:spPr>
        <p:txBody>
          <a:bodyPr>
            <a:normAutofit/>
          </a:bodyPr>
          <a:lstStyle/>
          <a:p>
            <a:pPr algn="r" rtl="1"/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זעירא 2018</a:t>
            </a:r>
            <a:endParaRPr lang="en-GB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173" y="1051874"/>
            <a:ext cx="8170110" cy="5015021"/>
          </a:xfrm>
          <a:prstGeom prst="rect">
            <a:avLst/>
          </a:prstGeom>
        </p:spPr>
      </p:pic>
      <p:sp>
        <p:nvSpPr>
          <p:cNvPr id="35" name="Title 1"/>
          <p:cNvSpPr txBox="1">
            <a:spLocks/>
          </p:cNvSpPr>
          <p:nvPr/>
        </p:nvSpPr>
        <p:spPr>
          <a:xfrm>
            <a:off x="772583" y="1825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he-IL" sz="3400" dirty="0" smtClean="0">
                <a:latin typeface="David" panose="020E0502060401010101" pitchFamily="34" charset="-79"/>
                <a:cs typeface="David" panose="020E0502060401010101" pitchFamily="34" charset="-79"/>
              </a:rPr>
              <a:t>לוג תוצר לנפש</a:t>
            </a:r>
            <a:endParaRPr lang="en-GB" sz="3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46513416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76571" y="6263912"/>
            <a:ext cx="3335628" cy="467686"/>
          </a:xfrm>
        </p:spPr>
        <p:txBody>
          <a:bodyPr>
            <a:normAutofit/>
          </a:bodyPr>
          <a:lstStyle/>
          <a:p>
            <a:r>
              <a:rPr lang="he-IL" sz="22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שנתון 2017, </a:t>
            </a:r>
            <a:r>
              <a:rPr lang="he-IL" sz="2200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למ"ס</a:t>
            </a:r>
            <a:endParaRPr lang="en-GB" sz="22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732" y="292231"/>
            <a:ext cx="8136467" cy="6072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14340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9771" y="6270955"/>
            <a:ext cx="3335628" cy="467686"/>
          </a:xfrm>
        </p:spPr>
        <p:txBody>
          <a:bodyPr>
            <a:normAutofit/>
          </a:bodyPr>
          <a:lstStyle/>
          <a:p>
            <a:r>
              <a:rPr lang="he-IL" sz="22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שנתון 2017, </a:t>
            </a:r>
            <a:r>
              <a:rPr lang="he-IL" sz="2200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למ"ס</a:t>
            </a:r>
            <a:endParaRPr lang="en-GB" sz="22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190" y="34959"/>
            <a:ext cx="8452209" cy="6245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32913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20505" y="6263912"/>
            <a:ext cx="3335628" cy="467686"/>
          </a:xfrm>
        </p:spPr>
        <p:txBody>
          <a:bodyPr>
            <a:normAutofit/>
          </a:bodyPr>
          <a:lstStyle/>
          <a:p>
            <a:r>
              <a:rPr lang="he-IL" sz="22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שנתון 2017, </a:t>
            </a:r>
            <a:r>
              <a:rPr lang="he-IL" sz="2200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למ"ס</a:t>
            </a:r>
            <a:endParaRPr lang="en-GB" sz="22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259" y="93133"/>
            <a:ext cx="8318343" cy="6268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7726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1168" y="5969132"/>
            <a:ext cx="3098800" cy="497681"/>
          </a:xfrm>
        </p:spPr>
        <p:txBody>
          <a:bodyPr>
            <a:normAutofit/>
          </a:bodyPr>
          <a:lstStyle/>
          <a:p>
            <a:pPr algn="r"/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דוח בנק ישראל 2017</a:t>
            </a:r>
            <a:endParaRPr lang="en-GB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507" y="643467"/>
            <a:ext cx="8570461" cy="469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26338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95105" y="6282127"/>
            <a:ext cx="3335628" cy="467686"/>
          </a:xfrm>
        </p:spPr>
        <p:txBody>
          <a:bodyPr>
            <a:normAutofit/>
          </a:bodyPr>
          <a:lstStyle/>
          <a:p>
            <a:r>
              <a:rPr lang="he-IL" sz="22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שנתון 2017, </a:t>
            </a:r>
            <a:r>
              <a:rPr lang="he-IL" sz="2200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למ"ס</a:t>
            </a:r>
            <a:endParaRPr lang="en-GB" sz="22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071" y="107516"/>
            <a:ext cx="8246532" cy="6174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16139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07688" y="6151563"/>
            <a:ext cx="7886700" cy="521758"/>
          </a:xfrm>
        </p:spPr>
        <p:txBody>
          <a:bodyPr>
            <a:normAutofit/>
          </a:bodyPr>
          <a:lstStyle/>
          <a:p>
            <a:pPr algn="r" rtl="1"/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זעירא 2018</a:t>
            </a:r>
            <a:endParaRPr lang="en-GB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28649" y="111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he-IL" sz="3400" dirty="0" smtClean="0">
                <a:latin typeface="David" panose="020E0502060401010101" pitchFamily="34" charset="-79"/>
                <a:cs typeface="David" panose="020E0502060401010101" pitchFamily="34" charset="-79"/>
              </a:rPr>
              <a:t>תחבורה</a:t>
            </a:r>
            <a:endParaRPr lang="en-GB" sz="3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667" y="1096929"/>
            <a:ext cx="8455721" cy="4991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76731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51129" y="6044604"/>
            <a:ext cx="7930166" cy="5753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</a:t>
            </a:r>
            <a:r>
              <a:rPr lang="he-IL" sz="2000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למ"ס</a:t>
            </a:r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 (70 לישראל)</a:t>
            </a:r>
            <a:endParaRPr lang="en-GB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409" y="365126"/>
            <a:ext cx="8500619" cy="5486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97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001883" y="6053070"/>
            <a:ext cx="7930166" cy="5753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</a:t>
            </a:r>
            <a:r>
              <a:rPr lang="he-IL" sz="2000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למ"ס</a:t>
            </a:r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 (70 לישראל)</a:t>
            </a:r>
            <a:endParaRPr lang="en-GB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572" y="762000"/>
            <a:ext cx="8696477" cy="3994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98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08372" y="6280844"/>
            <a:ext cx="3335628" cy="467686"/>
          </a:xfrm>
        </p:spPr>
        <p:txBody>
          <a:bodyPr/>
          <a:lstStyle/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שנתון 2017, </a:t>
            </a:r>
            <a:r>
              <a:rPr 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למ"ס</a:t>
            </a:r>
            <a:endParaRPr lang="en-GB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387" y="18370"/>
            <a:ext cx="8363879" cy="6262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55130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035796" y="6036136"/>
            <a:ext cx="7930166" cy="5753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</a:t>
            </a:r>
            <a:r>
              <a:rPr lang="he-IL" sz="2000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למ"ס</a:t>
            </a:r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 (70 לישראל)</a:t>
            </a:r>
            <a:endParaRPr lang="en-GB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13" y="540077"/>
            <a:ext cx="8582795" cy="4649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96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92150" y="6176963"/>
            <a:ext cx="7886700" cy="521758"/>
          </a:xfrm>
        </p:spPr>
        <p:txBody>
          <a:bodyPr>
            <a:normAutofit/>
          </a:bodyPr>
          <a:lstStyle/>
          <a:p>
            <a:pPr algn="r" rtl="1"/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זעירא 2018</a:t>
            </a:r>
            <a:endParaRPr lang="en-GB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457" y="1006539"/>
            <a:ext cx="7839085" cy="4844922"/>
          </a:xfrm>
          <a:prstGeom prst="rect">
            <a:avLst/>
          </a:prstGeom>
        </p:spPr>
      </p:pic>
      <p:sp>
        <p:nvSpPr>
          <p:cNvPr id="76" name="Title 1"/>
          <p:cNvSpPr txBox="1">
            <a:spLocks/>
          </p:cNvSpPr>
          <p:nvPr/>
        </p:nvSpPr>
        <p:spPr>
          <a:xfrm>
            <a:off x="628649" y="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he-IL" sz="3200" dirty="0" smtClean="0">
                <a:latin typeface="David" panose="020E0502060401010101" pitchFamily="34" charset="-79"/>
                <a:cs typeface="David" panose="020E0502060401010101" pitchFamily="34" charset="-79"/>
              </a:rPr>
              <a:t>תוצר ישראלי לנפש כאחוז מתוצר ארה"ב לנפש</a:t>
            </a:r>
            <a:endParaRPr lang="en-GB" sz="32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074940674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044261" y="6010736"/>
            <a:ext cx="7930166" cy="5753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</a:t>
            </a:r>
            <a:r>
              <a:rPr lang="he-IL" sz="2000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למ"ס</a:t>
            </a:r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 (70 לישראל)</a:t>
            </a:r>
            <a:endParaRPr lang="en-GB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957" y="389465"/>
            <a:ext cx="8655025" cy="4842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798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45906" y="6279421"/>
            <a:ext cx="3335628" cy="467686"/>
          </a:xfrm>
        </p:spPr>
        <p:txBody>
          <a:bodyPr>
            <a:normAutofit/>
          </a:bodyPr>
          <a:lstStyle/>
          <a:p>
            <a:r>
              <a:rPr lang="he-IL" sz="22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שנתון 2017, </a:t>
            </a:r>
            <a:r>
              <a:rPr lang="he-IL" sz="2200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למ"ס</a:t>
            </a:r>
            <a:endParaRPr lang="en-GB" sz="22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999" y="126480"/>
            <a:ext cx="8178800" cy="6154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05738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37439" y="6390314"/>
            <a:ext cx="3335628" cy="467686"/>
          </a:xfrm>
        </p:spPr>
        <p:txBody>
          <a:bodyPr>
            <a:normAutofit/>
          </a:bodyPr>
          <a:lstStyle/>
          <a:p>
            <a:r>
              <a:rPr lang="he-IL" sz="22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שנתון 2017, </a:t>
            </a:r>
            <a:r>
              <a:rPr lang="he-IL" sz="2200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למ"ס</a:t>
            </a:r>
            <a:endParaRPr lang="en-GB" sz="22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451" y="228601"/>
            <a:ext cx="8178467" cy="6196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925362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45905" y="6280843"/>
            <a:ext cx="3335628" cy="467686"/>
          </a:xfrm>
        </p:spPr>
        <p:txBody>
          <a:bodyPr>
            <a:normAutofit/>
          </a:bodyPr>
          <a:lstStyle/>
          <a:p>
            <a:r>
              <a:rPr lang="he-IL" sz="22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שנתון 2017, </a:t>
            </a:r>
            <a:r>
              <a:rPr lang="he-IL" sz="2200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למ"ס</a:t>
            </a:r>
            <a:endParaRPr lang="en-GB" sz="22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999" y="127000"/>
            <a:ext cx="8218795" cy="6153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379684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19060" y="5976870"/>
            <a:ext cx="7930166" cy="5753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</a:t>
            </a:r>
            <a:r>
              <a:rPr lang="he-IL" sz="2000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למ"ס</a:t>
            </a:r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 (70 לישראל)</a:t>
            </a:r>
            <a:endParaRPr lang="en-GB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689" y="542342"/>
            <a:ext cx="8417537" cy="491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43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86883" y="6072453"/>
            <a:ext cx="7886700" cy="521758"/>
          </a:xfrm>
        </p:spPr>
        <p:txBody>
          <a:bodyPr>
            <a:normAutofit/>
          </a:bodyPr>
          <a:lstStyle/>
          <a:p>
            <a:pPr algn="r" rtl="1"/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זעירא 2018</a:t>
            </a:r>
            <a:endParaRPr lang="en-GB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806450" y="85989"/>
            <a:ext cx="8100483" cy="8453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he-IL" sz="3400" dirty="0" smtClean="0">
                <a:latin typeface="David" panose="020E0502060401010101" pitchFamily="34" charset="-79"/>
                <a:cs typeface="David" panose="020E0502060401010101" pitchFamily="34" charset="-79"/>
              </a:rPr>
              <a:t>הכנסות המדינה, באחוזי תוצר</a:t>
            </a:r>
            <a:endParaRPr lang="en-GB" sz="3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381000" y="787400"/>
            <a:ext cx="833120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468066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71550" y="6507162"/>
            <a:ext cx="7886700" cy="156104"/>
          </a:xfrm>
        </p:spPr>
        <p:txBody>
          <a:bodyPr>
            <a:normAutofit fontScale="90000"/>
          </a:bodyPr>
          <a:lstStyle/>
          <a:p>
            <a:pPr algn="r" rtl="1"/>
            <a:r>
              <a:rPr lang="he-IL" sz="12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זעירא 2018</a:t>
            </a:r>
            <a:endParaRPr lang="en-GB" sz="12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347" y="157248"/>
            <a:ext cx="8091572" cy="6349914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888999" y="6501871"/>
            <a:ext cx="729826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6319878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81050" y="6176963"/>
            <a:ext cx="7886700" cy="521758"/>
          </a:xfrm>
        </p:spPr>
        <p:txBody>
          <a:bodyPr>
            <a:normAutofit/>
          </a:bodyPr>
          <a:lstStyle/>
          <a:p>
            <a:pPr algn="r" rtl="1"/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זעירא 2018</a:t>
            </a:r>
            <a:endParaRPr lang="en-GB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781050" y="221194"/>
            <a:ext cx="8032750" cy="7101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he-IL" sz="34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מבנה המיסים</a:t>
            </a:r>
            <a:endParaRPr lang="en-GB" sz="3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431800" y="1007533"/>
            <a:ext cx="8331200" cy="497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201299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022889" y="6151563"/>
            <a:ext cx="7886700" cy="521758"/>
          </a:xfrm>
        </p:spPr>
        <p:txBody>
          <a:bodyPr>
            <a:normAutofit/>
          </a:bodyPr>
          <a:lstStyle/>
          <a:p>
            <a:pPr algn="r" rtl="1"/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זעירא 2018</a:t>
            </a:r>
            <a:endParaRPr lang="en-GB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92150" y="110066"/>
            <a:ext cx="8217439" cy="948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he-IL" sz="3400" dirty="0" smtClean="0">
                <a:latin typeface="David" panose="020E0502060401010101" pitchFamily="34" charset="-79"/>
                <a:cs typeface="David" panose="020E0502060401010101" pitchFamily="34" charset="-79"/>
              </a:rPr>
              <a:t>חוב ציבורי כאחוז מהתוצר</a:t>
            </a:r>
            <a:endParaRPr lang="en-GB" sz="3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343" y="905932"/>
            <a:ext cx="8728927" cy="5113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2337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91862" y="6053070"/>
            <a:ext cx="7930166" cy="5753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he-IL" sz="2000" smtClean="0">
                <a:latin typeface="David" panose="020E0502060401010101" pitchFamily="34" charset="-79"/>
                <a:cs typeface="David" panose="020E0502060401010101" pitchFamily="34" charset="-79"/>
              </a:rPr>
              <a:t>מקור: למ"ס (70 לישראל)</a:t>
            </a:r>
            <a:endParaRPr lang="en-GB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690" y="463639"/>
            <a:ext cx="8462619" cy="528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38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1706</TotalTime>
  <Words>805</Words>
  <Application>Microsoft Office PowerPoint</Application>
  <PresentationFormat>‫הצגה על המסך (4:3)</PresentationFormat>
  <Paragraphs>190</Paragraphs>
  <Slides>88</Slides>
  <Notes>0</Notes>
  <HiddenSlides>0</HiddenSlides>
  <MMClips>0</MMClips>
  <ScaleCrop>false</ScaleCrop>
  <HeadingPairs>
    <vt:vector size="8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1</vt:i4>
      </vt:variant>
      <vt:variant>
        <vt:lpstr>שרתי OLE מוטבעים</vt:lpstr>
      </vt:variant>
      <vt:variant>
        <vt:i4>1</vt:i4>
      </vt:variant>
      <vt:variant>
        <vt:lpstr>כותרות שקופיות</vt:lpstr>
      </vt:variant>
      <vt:variant>
        <vt:i4>88</vt:i4>
      </vt:variant>
    </vt:vector>
  </HeadingPairs>
  <TitlesOfParts>
    <vt:vector size="95" baseType="lpstr">
      <vt:lpstr>Arial</vt:lpstr>
      <vt:lpstr>Calibri</vt:lpstr>
      <vt:lpstr>Calibri Light</vt:lpstr>
      <vt:lpstr>David</vt:lpstr>
      <vt:lpstr>Ebrima</vt:lpstr>
      <vt:lpstr>Office Theme</vt:lpstr>
      <vt:lpstr>Bitmap Image</vt:lpstr>
      <vt:lpstr>כלכלת ישראל  חומר עזר 1</vt:lpstr>
      <vt:lpstr>תוכן עניינים</vt:lpstr>
      <vt:lpstr>תוכן עניינים</vt:lpstr>
      <vt:lpstr>מקור: זעירא 2018</vt:lpstr>
      <vt:lpstr>מקור: למ"ס (70 לישראל)</vt:lpstr>
      <vt:lpstr>מצגת של PowerPoint‏</vt:lpstr>
      <vt:lpstr>מקור: זעירא 2018</vt:lpstr>
      <vt:lpstr>מקור: זעירא 2018</vt:lpstr>
      <vt:lpstr>מצגת של PowerPoint‏</vt:lpstr>
      <vt:lpstr>מצגת של PowerPoint‏</vt:lpstr>
      <vt:lpstr>מקור: זעירא 2018</vt:lpstr>
      <vt:lpstr>מצגת של PowerPoint‏</vt:lpstr>
      <vt:lpstr>מצגת של PowerPoint‏</vt:lpstr>
      <vt:lpstr>מצגת של PowerPoint‏</vt:lpstr>
      <vt:lpstr>מקור: זעירא 2018</vt:lpstr>
      <vt:lpstr>מקור: זעירא 2018</vt:lpstr>
      <vt:lpstr>סיוע בינלאומי כאחוז מהייצוא</vt:lpstr>
      <vt:lpstr>מקור: זעירא 2018</vt:lpstr>
      <vt:lpstr>מקור: זעירא 2018</vt:lpstr>
      <vt:lpstr>מחכים למשיח, שלום חנוך</vt:lpstr>
      <vt:lpstr>מקור: זעירא 2018</vt:lpstr>
      <vt:lpstr>מקור: זעירא 2018</vt:lpstr>
      <vt:lpstr>תוכן עניינים</vt:lpstr>
      <vt:lpstr>תוצר לנפש באזורי העולם: 1000 - 2001 </vt:lpstr>
      <vt:lpstr>מקור: זעירא 2018</vt:lpstr>
      <vt:lpstr>מקור: זעירא 2018</vt:lpstr>
      <vt:lpstr>מקור: זעירא 2018</vt:lpstr>
      <vt:lpstr>מקור: זעירא 2018</vt:lpstr>
      <vt:lpstr>מקור: זעירא 2018</vt:lpstr>
      <vt:lpstr>מקור: זעירא 2018</vt:lpstr>
      <vt:lpstr>מקור: זעירא 2018</vt:lpstr>
      <vt:lpstr>מקור: זעירא 2018</vt:lpstr>
      <vt:lpstr>מצגת של PowerPoint‏</vt:lpstr>
      <vt:lpstr>מקור: זעירא 2018</vt:lpstr>
      <vt:lpstr>ייצוא (מחירי 2009)</vt:lpstr>
      <vt:lpstr>מצגת של PowerPoint‏</vt:lpstr>
      <vt:lpstr>מקור: זעירא 2018</vt:lpstr>
      <vt:lpstr>מקור: זעירא 2018</vt:lpstr>
      <vt:lpstr>מקור: זעירא 2018</vt:lpstr>
      <vt:lpstr>מצגת של PowerPoint‏</vt:lpstr>
      <vt:lpstr>מקור: זעירא 2018</vt:lpstr>
      <vt:lpstr>תוכן עניינים</vt:lpstr>
      <vt:lpstr>מקור: זעירא 2018</vt:lpstr>
      <vt:lpstr>שיעורי אינפלציה חודשיים</vt:lpstr>
      <vt:lpstr>מקור: זעירא 2018</vt:lpstr>
      <vt:lpstr>מצגת של PowerPoint‏</vt:lpstr>
      <vt:lpstr>מקור: דוח בנק ישראל 2017</vt:lpstr>
      <vt:lpstr>מקור: דוח בנק ישראל 2017</vt:lpstr>
      <vt:lpstr>מקור: דוח בנק ישראל 2017</vt:lpstr>
      <vt:lpstr>מקור: דוח בנק ישראל 2017</vt:lpstr>
      <vt:lpstr>מקור: בנק ישראל, 2018</vt:lpstr>
      <vt:lpstr>מקור: דוח בנק ישראל 2017</vt:lpstr>
      <vt:lpstr>מקור: דוח בנק ישראל 2017</vt:lpstr>
      <vt:lpstr>מקור: דוח בנק ישראל 2017</vt:lpstr>
      <vt:lpstr>תוכן עניינים</vt:lpstr>
      <vt:lpstr>מקור: זעירא 2018</vt:lpstr>
      <vt:lpstr>מקור: דוח בנק ישראל 2017</vt:lpstr>
      <vt:lpstr>מקור: דוח בנק ישראל 2017</vt:lpstr>
      <vt:lpstr>מקור: זעירא 2018</vt:lpstr>
      <vt:lpstr>מקור: זעירא 2018</vt:lpstr>
      <vt:lpstr>מקור: דוח בנק ישראל 2017</vt:lpstr>
      <vt:lpstr>מקור: דוח בנק ישראל 2017</vt:lpstr>
      <vt:lpstr>מקור: זעירא 2018</vt:lpstr>
      <vt:lpstr>מקור: זעירא 2018</vt:lpstr>
      <vt:lpstr>מצגת של PowerPoint‏</vt:lpstr>
      <vt:lpstr>מצגת של PowerPoint‏</vt:lpstr>
      <vt:lpstr>מקור: דוח בנק ישראל 2017</vt:lpstr>
      <vt:lpstr>מקור: דוח בנק ישראל 2017</vt:lpstr>
      <vt:lpstr>מצגת של PowerPoint‏</vt:lpstr>
      <vt:lpstr>מצגת של PowerPoint‏</vt:lpstr>
      <vt:lpstr>מצגת של PowerPoint‏</vt:lpstr>
      <vt:lpstr>מצגת של PowerPoint‏</vt:lpstr>
      <vt:lpstr>מקור: דוח בנק ישראל 2017</vt:lpstr>
      <vt:lpstr>מצגת של PowerPoint‏</vt:lpstr>
      <vt:lpstr>מקור: זעירא 2018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מקור: זעירא 2018</vt:lpstr>
      <vt:lpstr>מקור: זעירא 2018</vt:lpstr>
      <vt:lpstr>מקור: זעירא 2018</vt:lpstr>
      <vt:lpstr>מקור: זעירא 2018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Yaniv</dc:creator>
  <cp:lastModifiedBy>Eran</cp:lastModifiedBy>
  <cp:revision>99</cp:revision>
  <dcterms:created xsi:type="dcterms:W3CDTF">2018-09-04T04:44:24Z</dcterms:created>
  <dcterms:modified xsi:type="dcterms:W3CDTF">2018-10-26T13:23:49Z</dcterms:modified>
</cp:coreProperties>
</file>