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sldIdLst>
    <p:sldId id="274" r:id="rId2"/>
    <p:sldId id="296" r:id="rId3"/>
    <p:sldId id="290" r:id="rId4"/>
    <p:sldId id="297" r:id="rId5"/>
    <p:sldId id="291" r:id="rId6"/>
    <p:sldId id="292" r:id="rId7"/>
    <p:sldId id="295" r:id="rId8"/>
    <p:sldId id="288" r:id="rId9"/>
    <p:sldId id="285" r:id="rId10"/>
    <p:sldId id="287" r:id="rId11"/>
    <p:sldId id="286" r:id="rId12"/>
    <p:sldId id="273" r:id="rId13"/>
    <p:sldId id="278" r:id="rId14"/>
    <p:sldId id="280" r:id="rId15"/>
    <p:sldId id="277" r:id="rId16"/>
    <p:sldId id="283" r:id="rId17"/>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310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CBA3"/>
    <a:srgbClr val="D9B858"/>
    <a:srgbClr val="A0160B"/>
    <a:srgbClr val="E6C8A4"/>
    <a:srgbClr val="D3A16B"/>
    <a:srgbClr val="B4B083"/>
    <a:srgbClr val="E6C8A3"/>
    <a:srgbClr val="DAAF53"/>
    <a:srgbClr val="C3B0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005" autoAdjust="0"/>
    <p:restoredTop sz="94660"/>
  </p:normalViewPr>
  <p:slideViewPr>
    <p:cSldViewPr snapToGrid="0" showGuides="1">
      <p:cViewPr>
        <p:scale>
          <a:sx n="64" d="100"/>
          <a:sy n="64" d="100"/>
        </p:scale>
        <p:origin x="1140" y="44"/>
      </p:cViewPr>
      <p:guideLst>
        <p:guide orient="horz" pos="2205"/>
        <p:guide pos="310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879CC96D-E18C-4AC0-8435-E73AB4C8202C}" type="datetimeFigureOut">
              <a:rPr lang="he-IL" smtClean="0"/>
              <a:t>י"א/תשרי/תשפ"א</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91CA6245-1216-4591-BE1A-4B07DAE102D1}" type="slidenum">
              <a:rPr lang="he-IL" smtClean="0"/>
              <a:t>‹#›</a:t>
            </a:fld>
            <a:endParaRPr lang="he-IL"/>
          </a:p>
        </p:txBody>
      </p:sp>
    </p:spTree>
    <p:extLst>
      <p:ext uri="{BB962C8B-B14F-4D97-AF65-F5344CB8AC3E}">
        <p14:creationId xmlns:p14="http://schemas.microsoft.com/office/powerpoint/2010/main" val="17735796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879CC96D-E18C-4AC0-8435-E73AB4C8202C}" type="datetimeFigureOut">
              <a:rPr lang="he-IL" smtClean="0"/>
              <a:t>י"א/תשרי/תשפ"א</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91CA6245-1216-4591-BE1A-4B07DAE102D1}" type="slidenum">
              <a:rPr lang="he-IL" smtClean="0"/>
              <a:t>‹#›</a:t>
            </a:fld>
            <a:endParaRPr lang="he-IL"/>
          </a:p>
        </p:txBody>
      </p:sp>
    </p:spTree>
    <p:extLst>
      <p:ext uri="{BB962C8B-B14F-4D97-AF65-F5344CB8AC3E}">
        <p14:creationId xmlns:p14="http://schemas.microsoft.com/office/powerpoint/2010/main" val="3360655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879CC96D-E18C-4AC0-8435-E73AB4C8202C}" type="datetimeFigureOut">
              <a:rPr lang="he-IL" smtClean="0"/>
              <a:t>י"א/תשרי/תשפ"א</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91CA6245-1216-4591-BE1A-4B07DAE102D1}" type="slidenum">
              <a:rPr lang="he-IL" smtClean="0"/>
              <a:t>‹#›</a:t>
            </a:fld>
            <a:endParaRPr lang="he-IL"/>
          </a:p>
        </p:txBody>
      </p:sp>
    </p:spTree>
    <p:extLst>
      <p:ext uri="{BB962C8B-B14F-4D97-AF65-F5344CB8AC3E}">
        <p14:creationId xmlns:p14="http://schemas.microsoft.com/office/powerpoint/2010/main" val="3433572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879CC96D-E18C-4AC0-8435-E73AB4C8202C}" type="datetimeFigureOut">
              <a:rPr lang="he-IL" smtClean="0"/>
              <a:t>י"א/תשרי/תשפ"א</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91CA6245-1216-4591-BE1A-4B07DAE102D1}" type="slidenum">
              <a:rPr lang="he-IL" smtClean="0"/>
              <a:t>‹#›</a:t>
            </a:fld>
            <a:endParaRPr lang="he-IL"/>
          </a:p>
        </p:txBody>
      </p:sp>
    </p:spTree>
    <p:extLst>
      <p:ext uri="{BB962C8B-B14F-4D97-AF65-F5344CB8AC3E}">
        <p14:creationId xmlns:p14="http://schemas.microsoft.com/office/powerpoint/2010/main" val="2157930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879CC96D-E18C-4AC0-8435-E73AB4C8202C}" type="datetimeFigureOut">
              <a:rPr lang="he-IL" smtClean="0"/>
              <a:t>י"א/תשרי/תשפ"א</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91CA6245-1216-4591-BE1A-4B07DAE102D1}" type="slidenum">
              <a:rPr lang="he-IL" smtClean="0"/>
              <a:t>‹#›</a:t>
            </a:fld>
            <a:endParaRPr lang="he-IL"/>
          </a:p>
        </p:txBody>
      </p:sp>
    </p:spTree>
    <p:extLst>
      <p:ext uri="{BB962C8B-B14F-4D97-AF65-F5344CB8AC3E}">
        <p14:creationId xmlns:p14="http://schemas.microsoft.com/office/powerpoint/2010/main" val="2123888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879CC96D-E18C-4AC0-8435-E73AB4C8202C}" type="datetimeFigureOut">
              <a:rPr lang="he-IL" smtClean="0"/>
              <a:t>י"א/תשרי/תשפ"א</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91CA6245-1216-4591-BE1A-4B07DAE102D1}" type="slidenum">
              <a:rPr lang="he-IL" smtClean="0"/>
              <a:t>‹#›</a:t>
            </a:fld>
            <a:endParaRPr lang="he-IL"/>
          </a:p>
        </p:txBody>
      </p:sp>
    </p:spTree>
    <p:extLst>
      <p:ext uri="{BB962C8B-B14F-4D97-AF65-F5344CB8AC3E}">
        <p14:creationId xmlns:p14="http://schemas.microsoft.com/office/powerpoint/2010/main" val="1357574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82329" y="2505075"/>
            <a:ext cx="4190702"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5014913" y="2505075"/>
            <a:ext cx="4211340"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879CC96D-E18C-4AC0-8435-E73AB4C8202C}" type="datetimeFigureOut">
              <a:rPr lang="he-IL" smtClean="0"/>
              <a:t>י"א/תשרי/תשפ"א</a:t>
            </a:fld>
            <a:endParaRPr lang="he-IL"/>
          </a:p>
        </p:txBody>
      </p:sp>
      <p:sp>
        <p:nvSpPr>
          <p:cNvPr id="8" name="Footer Placeholder 7"/>
          <p:cNvSpPr>
            <a:spLocks noGrp="1"/>
          </p:cNvSpPr>
          <p:nvPr>
            <p:ph type="ftr" sz="quarter" idx="11"/>
          </p:nvPr>
        </p:nvSpPr>
        <p:spPr/>
        <p:txBody>
          <a:bodyPr/>
          <a:lstStyle/>
          <a:p>
            <a:endParaRPr lang="he-IL"/>
          </a:p>
        </p:txBody>
      </p:sp>
      <p:sp>
        <p:nvSpPr>
          <p:cNvPr id="9" name="Slide Number Placeholder 8"/>
          <p:cNvSpPr>
            <a:spLocks noGrp="1"/>
          </p:cNvSpPr>
          <p:nvPr>
            <p:ph type="sldNum" sz="quarter" idx="12"/>
          </p:nvPr>
        </p:nvSpPr>
        <p:spPr/>
        <p:txBody>
          <a:bodyPr/>
          <a:lstStyle/>
          <a:p>
            <a:fld id="{91CA6245-1216-4591-BE1A-4B07DAE102D1}" type="slidenum">
              <a:rPr lang="he-IL" smtClean="0"/>
              <a:t>‹#›</a:t>
            </a:fld>
            <a:endParaRPr lang="he-IL"/>
          </a:p>
        </p:txBody>
      </p:sp>
    </p:spTree>
    <p:extLst>
      <p:ext uri="{BB962C8B-B14F-4D97-AF65-F5344CB8AC3E}">
        <p14:creationId xmlns:p14="http://schemas.microsoft.com/office/powerpoint/2010/main" val="2632829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879CC96D-E18C-4AC0-8435-E73AB4C8202C}" type="datetimeFigureOut">
              <a:rPr lang="he-IL" smtClean="0"/>
              <a:t>י"א/תשרי/תשפ"א</a:t>
            </a:fld>
            <a:endParaRPr lang="he-IL"/>
          </a:p>
        </p:txBody>
      </p:sp>
      <p:sp>
        <p:nvSpPr>
          <p:cNvPr id="4" name="Footer Placeholder 3"/>
          <p:cNvSpPr>
            <a:spLocks noGrp="1"/>
          </p:cNvSpPr>
          <p:nvPr>
            <p:ph type="ftr" sz="quarter" idx="11"/>
          </p:nvPr>
        </p:nvSpPr>
        <p:spPr/>
        <p:txBody>
          <a:bodyPr/>
          <a:lstStyle/>
          <a:p>
            <a:endParaRPr lang="he-IL"/>
          </a:p>
        </p:txBody>
      </p:sp>
      <p:sp>
        <p:nvSpPr>
          <p:cNvPr id="5" name="Slide Number Placeholder 4"/>
          <p:cNvSpPr>
            <a:spLocks noGrp="1"/>
          </p:cNvSpPr>
          <p:nvPr>
            <p:ph type="sldNum" sz="quarter" idx="12"/>
          </p:nvPr>
        </p:nvSpPr>
        <p:spPr/>
        <p:txBody>
          <a:bodyPr/>
          <a:lstStyle/>
          <a:p>
            <a:fld id="{91CA6245-1216-4591-BE1A-4B07DAE102D1}" type="slidenum">
              <a:rPr lang="he-IL" smtClean="0"/>
              <a:t>‹#›</a:t>
            </a:fld>
            <a:endParaRPr lang="he-IL"/>
          </a:p>
        </p:txBody>
      </p:sp>
    </p:spTree>
    <p:extLst>
      <p:ext uri="{BB962C8B-B14F-4D97-AF65-F5344CB8AC3E}">
        <p14:creationId xmlns:p14="http://schemas.microsoft.com/office/powerpoint/2010/main" val="1406728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9CC96D-E18C-4AC0-8435-E73AB4C8202C}" type="datetimeFigureOut">
              <a:rPr lang="he-IL" smtClean="0"/>
              <a:t>י"א/תשרי/תשפ"א</a:t>
            </a:fld>
            <a:endParaRPr lang="he-IL"/>
          </a:p>
        </p:txBody>
      </p:sp>
      <p:sp>
        <p:nvSpPr>
          <p:cNvPr id="3" name="Footer Placeholder 2"/>
          <p:cNvSpPr>
            <a:spLocks noGrp="1"/>
          </p:cNvSpPr>
          <p:nvPr>
            <p:ph type="ftr" sz="quarter" idx="11"/>
          </p:nvPr>
        </p:nvSpPr>
        <p:spPr/>
        <p:txBody>
          <a:bodyPr/>
          <a:lstStyle/>
          <a:p>
            <a:endParaRPr lang="he-IL"/>
          </a:p>
        </p:txBody>
      </p:sp>
      <p:sp>
        <p:nvSpPr>
          <p:cNvPr id="4" name="Slide Number Placeholder 3"/>
          <p:cNvSpPr>
            <a:spLocks noGrp="1"/>
          </p:cNvSpPr>
          <p:nvPr>
            <p:ph type="sldNum" sz="quarter" idx="12"/>
          </p:nvPr>
        </p:nvSpPr>
        <p:spPr/>
        <p:txBody>
          <a:bodyPr/>
          <a:lstStyle/>
          <a:p>
            <a:fld id="{91CA6245-1216-4591-BE1A-4B07DAE102D1}" type="slidenum">
              <a:rPr lang="he-IL" smtClean="0"/>
              <a:t>‹#›</a:t>
            </a:fld>
            <a:endParaRPr lang="he-IL"/>
          </a:p>
        </p:txBody>
      </p:sp>
    </p:spTree>
    <p:extLst>
      <p:ext uri="{BB962C8B-B14F-4D97-AF65-F5344CB8AC3E}">
        <p14:creationId xmlns:p14="http://schemas.microsoft.com/office/powerpoint/2010/main" val="3937342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879CC96D-E18C-4AC0-8435-E73AB4C8202C}" type="datetimeFigureOut">
              <a:rPr lang="he-IL" smtClean="0"/>
              <a:t>י"א/תשרי/תשפ"א</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91CA6245-1216-4591-BE1A-4B07DAE102D1}" type="slidenum">
              <a:rPr lang="he-IL" smtClean="0"/>
              <a:t>‹#›</a:t>
            </a:fld>
            <a:endParaRPr lang="he-IL"/>
          </a:p>
        </p:txBody>
      </p:sp>
    </p:spTree>
    <p:extLst>
      <p:ext uri="{BB962C8B-B14F-4D97-AF65-F5344CB8AC3E}">
        <p14:creationId xmlns:p14="http://schemas.microsoft.com/office/powerpoint/2010/main" val="4275936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879CC96D-E18C-4AC0-8435-E73AB4C8202C}" type="datetimeFigureOut">
              <a:rPr lang="he-IL" smtClean="0"/>
              <a:t>י"א/תשרי/תשפ"א</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91CA6245-1216-4591-BE1A-4B07DAE102D1}" type="slidenum">
              <a:rPr lang="he-IL" smtClean="0"/>
              <a:t>‹#›</a:t>
            </a:fld>
            <a:endParaRPr lang="he-IL"/>
          </a:p>
        </p:txBody>
      </p:sp>
    </p:spTree>
    <p:extLst>
      <p:ext uri="{BB962C8B-B14F-4D97-AF65-F5344CB8AC3E}">
        <p14:creationId xmlns:p14="http://schemas.microsoft.com/office/powerpoint/2010/main" val="569938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9CC96D-E18C-4AC0-8435-E73AB4C8202C}" type="datetimeFigureOut">
              <a:rPr lang="he-IL" smtClean="0"/>
              <a:t>י"א/תשרי/תשפ"א</a:t>
            </a:fld>
            <a:endParaRPr lang="he-IL"/>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e-IL"/>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CA6245-1216-4591-BE1A-4B07DAE102D1}" type="slidenum">
              <a:rPr lang="he-IL" smtClean="0"/>
              <a:t>‹#›</a:t>
            </a:fld>
            <a:endParaRPr lang="he-IL"/>
          </a:p>
        </p:txBody>
      </p:sp>
    </p:spTree>
    <p:extLst>
      <p:ext uri="{BB962C8B-B14F-4D97-AF65-F5344CB8AC3E}">
        <p14:creationId xmlns:p14="http://schemas.microsoft.com/office/powerpoint/2010/main" val="95144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03FD91F8-150F-4031-9E57-CA31842CA955}"/>
              </a:ext>
            </a:extLst>
          </p:cNvPr>
          <p:cNvPicPr>
            <a:picLocks noChangeAspect="1"/>
          </p:cNvPicPr>
          <p:nvPr/>
        </p:nvPicPr>
        <p:blipFill rotWithShape="1">
          <a:blip r:embed="rId2"/>
          <a:srcRect l="2732" r="50000"/>
          <a:stretch/>
        </p:blipFill>
        <p:spPr>
          <a:xfrm>
            <a:off x="268357" y="0"/>
            <a:ext cx="5178287" cy="6857222"/>
          </a:xfrm>
          <a:prstGeom prst="rect">
            <a:avLst/>
          </a:prstGeom>
        </p:spPr>
      </p:pic>
    </p:spTree>
    <p:extLst>
      <p:ext uri="{BB962C8B-B14F-4D97-AF65-F5344CB8AC3E}">
        <p14:creationId xmlns:p14="http://schemas.microsoft.com/office/powerpoint/2010/main" val="38084546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2">
            <a:extLst>
              <a:ext uri="{FF2B5EF4-FFF2-40B4-BE49-F238E27FC236}">
                <a16:creationId xmlns:a16="http://schemas.microsoft.com/office/drawing/2014/main" id="{BC28C17A-50F2-4769-9FDD-49B95856FF06}"/>
              </a:ext>
            </a:extLst>
          </p:cNvPr>
          <p:cNvSpPr/>
          <p:nvPr/>
        </p:nvSpPr>
        <p:spPr>
          <a:xfrm>
            <a:off x="16165" y="1510748"/>
            <a:ext cx="9873669" cy="5347252"/>
          </a:xfrm>
          <a:prstGeom prst="rect">
            <a:avLst/>
          </a:prstGeom>
          <a:solidFill>
            <a:srgbClr val="DFC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תיבת טקסט 9">
            <a:extLst>
              <a:ext uri="{FF2B5EF4-FFF2-40B4-BE49-F238E27FC236}">
                <a16:creationId xmlns:a16="http://schemas.microsoft.com/office/drawing/2014/main" id="{23C5B6C0-6ED5-49EC-8CFC-EAACA586BD58}"/>
              </a:ext>
            </a:extLst>
          </p:cNvPr>
          <p:cNvSpPr txBox="1"/>
          <p:nvPr/>
        </p:nvSpPr>
        <p:spPr>
          <a:xfrm>
            <a:off x="677497" y="1900693"/>
            <a:ext cx="3906692" cy="4900252"/>
          </a:xfrm>
          <a:prstGeom prst="rect">
            <a:avLst/>
          </a:prstGeom>
          <a:noFill/>
          <a:ln w="28575">
            <a:noFill/>
            <a:prstDash val="sysDash"/>
          </a:ln>
        </p:spPr>
        <p:txBody>
          <a:bodyPr wrap="square">
            <a:spAutoFit/>
          </a:bodyPr>
          <a:lstStyle/>
          <a:p>
            <a:pPr algn="r" rtl="1">
              <a:lnSpc>
                <a:spcPct val="150000"/>
              </a:lnSpc>
              <a:spcAft>
                <a:spcPts val="813"/>
              </a:spcAft>
            </a:pPr>
            <a:r>
              <a:rPr lang="he-IL" sz="1200" u="sng" dirty="0">
                <a:latin typeface="Segoe UI" panose="020B0502040204020203" pitchFamily="34" charset="0"/>
                <a:cs typeface="Segoe UI" panose="020B0502040204020203" pitchFamily="34" charset="0"/>
              </a:rPr>
              <a:t>אופן ההכנה</a:t>
            </a:r>
            <a:endParaRPr lang="en-US" sz="1200" u="sng" dirty="0">
              <a:latin typeface="Segoe UI" panose="020B0502040204020203" pitchFamily="34" charset="0"/>
              <a:cs typeface="Segoe UI" panose="020B0502040204020203" pitchFamily="34" charset="0"/>
            </a:endParaRPr>
          </a:p>
          <a:p>
            <a:pPr algn="r" rtl="1">
              <a:lnSpc>
                <a:spcPct val="150000"/>
              </a:lnSpc>
              <a:spcAft>
                <a:spcPts val="813"/>
              </a:spcAft>
            </a:pPr>
            <a:r>
              <a:rPr lang="he-IL" sz="1200" dirty="0">
                <a:latin typeface="Segoe UI" panose="020B0502040204020203" pitchFamily="34" charset="0"/>
                <a:cs typeface="Segoe UI" panose="020B0502040204020203" pitchFamily="34" charset="0"/>
              </a:rPr>
              <a:t>שוטפים את הירק היטב, קוצצים ומניחים בקערה גדולה. מוסיפים את הקוואקר ומערבבים. מוסיפים מלח, כמון וביצים ומערביים כדקה או שתיים עד שהחלבון יוצר קורים עדינים על פני הירק. </a:t>
            </a:r>
          </a:p>
          <a:p>
            <a:pPr algn="r" rtl="1">
              <a:lnSpc>
                <a:spcPct val="150000"/>
              </a:lnSpc>
              <a:spcAft>
                <a:spcPts val="813"/>
              </a:spcAft>
            </a:pPr>
            <a:r>
              <a:rPr lang="he-IL" sz="1200" dirty="0">
                <a:latin typeface="Segoe UI" panose="020B0502040204020203" pitchFamily="34" charset="0"/>
                <a:cs typeface="Segoe UI" panose="020B0502040204020203" pitchFamily="34" charset="0"/>
              </a:rPr>
              <a:t>מחממים מחבת כבדה עם 3 כפות שמן וכורכום. משטחים את התערובת בצורה אחידה. מבשלים 2-3 דקות על אש גבוהה, מנמיכים את הלהבה, מכסים ומבשלים על אש נמוכה כ 15 דקות. מכסים את המחבת בצלחת שטוחה וגדולה והופכים את המחבת  עם הקוקו </a:t>
            </a:r>
            <a:r>
              <a:rPr lang="he-IL" sz="1200" dirty="0" err="1">
                <a:latin typeface="Segoe UI" panose="020B0502040204020203" pitchFamily="34" charset="0"/>
                <a:cs typeface="Segoe UI" panose="020B0502040204020203" pitchFamily="34" charset="0"/>
              </a:rPr>
              <a:t>סבזי</a:t>
            </a:r>
            <a:r>
              <a:rPr lang="he-IL" sz="1200" dirty="0">
                <a:latin typeface="Segoe UI" panose="020B0502040204020203" pitchFamily="34" charset="0"/>
                <a:cs typeface="Segoe UI" panose="020B0502040204020203" pitchFamily="34" charset="0"/>
              </a:rPr>
              <a:t> על הצלחת. </a:t>
            </a:r>
          </a:p>
          <a:p>
            <a:pPr algn="r" rtl="1">
              <a:lnSpc>
                <a:spcPct val="150000"/>
              </a:lnSpc>
              <a:spcAft>
                <a:spcPts val="813"/>
              </a:spcAft>
            </a:pPr>
            <a:r>
              <a:rPr lang="he-IL" sz="1200" dirty="0">
                <a:latin typeface="Segoe UI" panose="020B0502040204020203" pitchFamily="34" charset="0"/>
                <a:cs typeface="Segoe UI" panose="020B0502040204020203" pitchFamily="34" charset="0"/>
              </a:rPr>
              <a:t>יוצקים למחבת את יתרת השמן, מחממים את המחבת ומחליקים לתוכה את הקוקו </a:t>
            </a:r>
            <a:r>
              <a:rPr lang="he-IL" sz="1200" dirty="0" err="1">
                <a:latin typeface="Segoe UI" panose="020B0502040204020203" pitchFamily="34" charset="0"/>
                <a:cs typeface="Segoe UI" panose="020B0502040204020203" pitchFamily="34" charset="0"/>
              </a:rPr>
              <a:t>סבזי</a:t>
            </a:r>
            <a:r>
              <a:rPr lang="he-IL" sz="1200" dirty="0">
                <a:latin typeface="Segoe UI" panose="020B0502040204020203" pitchFamily="34" charset="0"/>
                <a:cs typeface="Segoe UI" panose="020B0502040204020203" pitchFamily="34" charset="0"/>
              </a:rPr>
              <a:t> על צידה השני. מטגנים 2-3 דקות על להבה גבוהה. מכסים ומנמיכים את האש ומאדים כ- 10 דקות נוספות. חותכים למשולשים כשהקוקו </a:t>
            </a:r>
            <a:r>
              <a:rPr lang="he-IL" sz="1200" dirty="0" err="1">
                <a:latin typeface="Segoe UI" panose="020B0502040204020203" pitchFamily="34" charset="0"/>
                <a:cs typeface="Segoe UI" panose="020B0502040204020203" pitchFamily="34" charset="0"/>
              </a:rPr>
              <a:t>סבזי</a:t>
            </a:r>
            <a:r>
              <a:rPr lang="he-IL" sz="1200" dirty="0">
                <a:latin typeface="Segoe UI" panose="020B0502040204020203" pitchFamily="34" charset="0"/>
                <a:cs typeface="Segoe UI" panose="020B0502040204020203" pitchFamily="34" charset="0"/>
              </a:rPr>
              <a:t> בטמפרטורת החדר ומגישים.</a:t>
            </a:r>
            <a:endParaRPr lang="en-US" sz="1200" dirty="0">
              <a:latin typeface="Segoe UI" panose="020B0502040204020203" pitchFamily="34" charset="0"/>
              <a:cs typeface="Segoe UI" panose="020B0502040204020203" pitchFamily="34" charset="0"/>
            </a:endParaRPr>
          </a:p>
          <a:p>
            <a:pPr algn="r">
              <a:lnSpc>
                <a:spcPct val="150000"/>
              </a:lnSpc>
              <a:spcAft>
                <a:spcPts val="813"/>
              </a:spcAft>
            </a:pPr>
            <a:r>
              <a:rPr lang="he-IL"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rPr>
              <a:t> </a:t>
            </a:r>
            <a:endParaRPr lang="en-US"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endParaRPr>
          </a:p>
        </p:txBody>
      </p:sp>
      <p:sp>
        <p:nvSpPr>
          <p:cNvPr id="11" name="תיבת טקסט 10">
            <a:extLst>
              <a:ext uri="{FF2B5EF4-FFF2-40B4-BE49-F238E27FC236}">
                <a16:creationId xmlns:a16="http://schemas.microsoft.com/office/drawing/2014/main" id="{489C6B2B-2310-4658-91EA-5538799B7E09}"/>
              </a:ext>
            </a:extLst>
          </p:cNvPr>
          <p:cNvSpPr txBox="1"/>
          <p:nvPr/>
        </p:nvSpPr>
        <p:spPr>
          <a:xfrm>
            <a:off x="5245520" y="1811502"/>
            <a:ext cx="4276436" cy="4735912"/>
          </a:xfrm>
          <a:prstGeom prst="rect">
            <a:avLst/>
          </a:prstGeom>
          <a:noFill/>
          <a:ln w="28575">
            <a:noFill/>
            <a:prstDash val="sysDash"/>
          </a:ln>
        </p:spPr>
        <p:txBody>
          <a:bodyPr wrap="square">
            <a:spAutoFit/>
          </a:bodyPr>
          <a:lstStyle/>
          <a:p>
            <a:pPr algn="r">
              <a:spcAft>
                <a:spcPts val="813"/>
              </a:spcAft>
            </a:pPr>
            <a:r>
              <a:rPr lang="he-IL" sz="1200" b="1" u="sng"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rPr>
              <a:t>קוקו </a:t>
            </a:r>
            <a:r>
              <a:rPr lang="he-IL" sz="1200" b="1" u="sng" dirty="0" err="1">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rPr>
              <a:t>סבזי</a:t>
            </a:r>
            <a:r>
              <a:rPr lang="he-IL" sz="1200" b="1" u="sng"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rPr>
              <a:t> – פשטידת ירק פרסית</a:t>
            </a:r>
            <a:endParaRPr lang="en-US"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endParaRPr>
          </a:p>
          <a:p>
            <a:pPr algn="r">
              <a:spcAft>
                <a:spcPts val="813"/>
              </a:spcAft>
            </a:pPr>
            <a:r>
              <a:rPr lang="he-IL" sz="1200" u="sng"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rPr>
              <a:t>מצרכים*</a:t>
            </a:r>
            <a:endParaRPr lang="en-US"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endParaRPr>
          </a:p>
          <a:p>
            <a:pPr algn="r">
              <a:spcAft>
                <a:spcPts val="813"/>
              </a:spcAft>
            </a:pPr>
            <a:r>
              <a:rPr lang="he-IL"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rPr>
              <a:t>1 צרור פטרוזיליה</a:t>
            </a:r>
            <a:endParaRPr lang="en-US"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endParaRPr>
          </a:p>
          <a:p>
            <a:pPr algn="r">
              <a:spcAft>
                <a:spcPts val="813"/>
              </a:spcAft>
            </a:pPr>
            <a:r>
              <a:rPr lang="he-IL"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rPr>
              <a:t>1 צרור כוסברה</a:t>
            </a:r>
            <a:endParaRPr lang="en-US"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endParaRPr>
          </a:p>
          <a:p>
            <a:pPr algn="r">
              <a:spcAft>
                <a:spcPts val="813"/>
              </a:spcAft>
            </a:pPr>
            <a:r>
              <a:rPr lang="he-IL"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rPr>
              <a:t>1 צרור שמיר</a:t>
            </a:r>
            <a:endParaRPr lang="en-US"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endParaRPr>
          </a:p>
          <a:p>
            <a:pPr algn="r">
              <a:spcAft>
                <a:spcPts val="813"/>
              </a:spcAft>
            </a:pPr>
            <a:r>
              <a:rPr lang="he-IL"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rPr>
              <a:t>1 צרור עלי סלרי (משורש הסלרי או מגבעולי הסלרי)</a:t>
            </a:r>
            <a:endParaRPr lang="en-US"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endParaRPr>
          </a:p>
          <a:p>
            <a:pPr algn="r">
              <a:spcAft>
                <a:spcPts val="813"/>
              </a:spcAft>
            </a:pPr>
            <a:r>
              <a:rPr lang="he-IL"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rPr>
              <a:t>1 צרור עלי בצל ירוק או עירית (שום העירית)</a:t>
            </a:r>
            <a:endParaRPr lang="en-US"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endParaRPr>
          </a:p>
          <a:p>
            <a:pPr algn="r">
              <a:spcAft>
                <a:spcPts val="813"/>
              </a:spcAft>
            </a:pPr>
            <a:r>
              <a:rPr lang="he-IL"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rPr>
              <a:t>1/2 כפית פלפל שחור</a:t>
            </a:r>
            <a:endParaRPr lang="en-US"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endParaRPr>
          </a:p>
          <a:p>
            <a:pPr algn="r">
              <a:spcAft>
                <a:spcPts val="813"/>
              </a:spcAft>
            </a:pPr>
            <a:r>
              <a:rPr lang="he-IL"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rPr>
              <a:t>1/2 כפית מלח</a:t>
            </a:r>
            <a:endParaRPr lang="en-US"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endParaRPr>
          </a:p>
          <a:p>
            <a:pPr algn="r">
              <a:spcAft>
                <a:spcPts val="813"/>
              </a:spcAft>
            </a:pPr>
            <a:r>
              <a:rPr lang="he-IL"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rPr>
              <a:t>5 ביצים</a:t>
            </a:r>
            <a:endParaRPr lang="en-US"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endParaRPr>
          </a:p>
          <a:p>
            <a:pPr algn="r">
              <a:spcAft>
                <a:spcPts val="813"/>
              </a:spcAft>
            </a:pPr>
            <a:r>
              <a:rPr lang="he-IL"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rPr>
              <a:t>5 כפות שמן</a:t>
            </a:r>
            <a:endParaRPr lang="en-US"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endParaRPr>
          </a:p>
          <a:p>
            <a:pPr algn="r">
              <a:spcAft>
                <a:spcPts val="813"/>
              </a:spcAft>
            </a:pPr>
            <a:r>
              <a:rPr lang="he-IL"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rPr>
              <a:t>1/2 כפית כורכום</a:t>
            </a:r>
            <a:endParaRPr lang="en-US"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endParaRPr>
          </a:p>
          <a:p>
            <a:pPr algn="r">
              <a:spcAft>
                <a:spcPts val="813"/>
              </a:spcAft>
            </a:pPr>
            <a:r>
              <a:rPr lang="he-IL"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rPr>
              <a:t>1/2 כפית כמון</a:t>
            </a:r>
            <a:endParaRPr lang="en-US"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endParaRPr>
          </a:p>
          <a:p>
            <a:pPr algn="r">
              <a:spcAft>
                <a:spcPts val="813"/>
              </a:spcAft>
            </a:pPr>
            <a:r>
              <a:rPr lang="he-IL"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rPr>
              <a:t>2 כפות קוואקר – לבחירה</a:t>
            </a:r>
            <a:endParaRPr lang="en-US"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endParaRPr>
          </a:p>
          <a:p>
            <a:pPr algn="r">
              <a:spcAft>
                <a:spcPts val="813"/>
              </a:spcAft>
            </a:pPr>
            <a:r>
              <a:rPr lang="he-IL"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rPr>
              <a:t>* ניתן להשתמש בכל סוג של עלים ירוקים כגון עלי </a:t>
            </a:r>
            <a:r>
              <a:rPr lang="he-IL" sz="1200" dirty="0" err="1">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rPr>
              <a:t>מנגולד</a:t>
            </a:r>
            <a:r>
              <a:rPr lang="he-IL"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rPr>
              <a:t>, חסה, צנונית, </a:t>
            </a:r>
            <a:r>
              <a:rPr lang="he-IL" sz="1200" dirty="0" err="1">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rPr>
              <a:t>רשאד</a:t>
            </a:r>
            <a:r>
              <a:rPr lang="he-IL"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rPr>
              <a:t> </a:t>
            </a:r>
            <a:r>
              <a:rPr lang="he-IL" sz="1200" dirty="0" err="1">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rPr>
              <a:t>וכו</a:t>
            </a:r>
            <a:r>
              <a:rPr lang="he-IL"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rPr>
              <a:t>', יחד עם בצל ירוק ועשב תבלין אחד לפחות.</a:t>
            </a:r>
            <a:endParaRPr lang="en-US"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endParaRPr>
          </a:p>
          <a:p>
            <a:pPr>
              <a:spcAft>
                <a:spcPts val="813"/>
              </a:spcAft>
            </a:pPr>
            <a:r>
              <a:rPr lang="he-IL" sz="975" dirty="0">
                <a:latin typeface="Calibri" panose="020F0502020204030204" pitchFamily="34" charset="0"/>
                <a:ea typeface="Calibri" panose="020F0502020204030204" pitchFamily="34" charset="0"/>
                <a:cs typeface="Arial" panose="020B0604020202020204" pitchFamily="34" charset="0"/>
              </a:rPr>
              <a:t> </a:t>
            </a:r>
            <a:endParaRPr lang="en-US" sz="975" dirty="0">
              <a:latin typeface="Calibri" panose="020F0502020204030204" pitchFamily="34" charset="0"/>
              <a:ea typeface="Calibri" panose="020F0502020204030204" pitchFamily="34" charset="0"/>
              <a:cs typeface="Arial" panose="020B0604020202020204" pitchFamily="34" charset="0"/>
            </a:endParaRPr>
          </a:p>
        </p:txBody>
      </p:sp>
      <p:pic>
        <p:nvPicPr>
          <p:cNvPr id="15" name="Picture 2" descr="כתובה מאוירת - איספהאן, תרפ&quot;ח | kedem">
            <a:extLst>
              <a:ext uri="{FF2B5EF4-FFF2-40B4-BE49-F238E27FC236}">
                <a16:creationId xmlns:a16="http://schemas.microsoft.com/office/drawing/2014/main" id="{9FDE2A93-0851-412E-83CE-1CA6EE05BFF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508" b="46727" l="19806" r="93897">
                        <a14:foregroundMark x1="63527" y1="22059" x2="63527" y2="22059"/>
                        <a14:foregroundMark x1="61972" y1="20873" x2="61972" y2="20873"/>
                        <a14:foregroundMark x1="68486" y1="18193" x2="93897" y2="31760"/>
                        <a14:foregroundMark x1="28052" y1="23553" x2="28052" y2="23553"/>
                        <a14:foregroundMark x1="28052" y1="23553" x2="28052" y2="23553"/>
                        <a14:foregroundMark x1="26408" y1="22438" x2="26408" y2="22438"/>
                        <a14:foregroundMark x1="24648" y1="24502" x2="24648" y2="24502"/>
                        <a14:foregroundMark x1="26937" y1="30028" x2="26937" y2="30028"/>
                        <a14:foregroundMark x1="26849" y1="29388" x2="21655" y2="29625"/>
                        <a14:foregroundMark x1="26761" y1="28985" x2="26761" y2="28985"/>
                        <a14:foregroundMark x1="26115" y1="28676" x2="24853" y2="28748"/>
                        <a14:foregroundMark x1="24941" y1="28748" x2="19806" y2="28843"/>
                        <a14:foregroundMark x1="24560" y1="28676" x2="24560" y2="28676"/>
                        <a14:foregroundMark x1="24560" y1="28676" x2="20364" y2="28843"/>
                        <a14:foregroundMark x1="20540" y1="25759" x2="20540" y2="25759"/>
                        <a14:backgroundMark x1="33539" y1="33729" x2="33539" y2="33729"/>
                        <a14:backgroundMark x1="36561" y1="31120" x2="36561" y2="31120"/>
                        <a14:backgroundMark x1="36561" y1="31120" x2="36561" y2="31120"/>
                        <a14:backgroundMark x1="31074" y1="29791" x2="31074" y2="29791"/>
                        <a14:backgroundMark x1="27758" y1="34986" x2="27758" y2="34986"/>
                      </a14:backgroundRemoval>
                    </a14:imgEffect>
                  </a14:imgLayer>
                </a14:imgProps>
              </a:ext>
              <a:ext uri="{28A0092B-C50C-407E-A947-70E740481C1C}">
                <a14:useLocalDpi xmlns:a14="http://schemas.microsoft.com/office/drawing/2010/main" val="0"/>
              </a:ext>
            </a:extLst>
          </a:blip>
          <a:srcRect l="16771" t="13478" r="16891" b="72743"/>
          <a:stretch/>
        </p:blipFill>
        <p:spPr bwMode="auto">
          <a:xfrm>
            <a:off x="-26863" y="-3"/>
            <a:ext cx="4979863" cy="1510749"/>
          </a:xfrm>
          <a:prstGeom prst="rect">
            <a:avLst/>
          </a:prstGeom>
          <a:noFill/>
          <a:extLst>
            <a:ext uri="{909E8E84-426E-40DD-AFC4-6F175D3DCCD1}">
              <a14:hiddenFill xmlns:a14="http://schemas.microsoft.com/office/drawing/2010/main">
                <a:solidFill>
                  <a:srgbClr val="FFFFFF"/>
                </a:solidFill>
              </a14:hiddenFill>
            </a:ext>
          </a:extLst>
        </p:spPr>
      </p:pic>
      <p:sp>
        <p:nvSpPr>
          <p:cNvPr id="17" name="תיבת טקסט 16">
            <a:extLst>
              <a:ext uri="{FF2B5EF4-FFF2-40B4-BE49-F238E27FC236}">
                <a16:creationId xmlns:a16="http://schemas.microsoft.com/office/drawing/2014/main" id="{9E933AC8-DED2-48EE-A8B6-E336B8A2A24C}"/>
              </a:ext>
            </a:extLst>
          </p:cNvPr>
          <p:cNvSpPr txBox="1"/>
          <p:nvPr/>
        </p:nvSpPr>
        <p:spPr>
          <a:xfrm rot="20631440">
            <a:off x="4760493" y="1921382"/>
            <a:ext cx="1752038" cy="967894"/>
          </a:xfrm>
          <a:prstGeom prst="rect">
            <a:avLst/>
          </a:prstGeom>
          <a:noFill/>
        </p:spPr>
        <p:txBody>
          <a:bodyPr wrap="square">
            <a:spAutoFit/>
          </a:bodyPr>
          <a:lstStyle/>
          <a:p>
            <a:pPr lvl="1" algn="ctr"/>
            <a:r>
              <a:rPr lang="he-IL" sz="1138" b="1" dirty="0">
                <a:latin typeface="Segoe UI" panose="020B0502040204020203" pitchFamily="34" charset="0"/>
                <a:cs typeface="Segoe UI" panose="020B0502040204020203" pitchFamily="34" charset="0"/>
              </a:rPr>
              <a:t>המתכון מהמטבח של משפחת </a:t>
            </a:r>
            <a:r>
              <a:rPr lang="he-IL" sz="1138" b="1" dirty="0" err="1">
                <a:latin typeface="Segoe UI" panose="020B0502040204020203" pitchFamily="34" charset="0"/>
                <a:cs typeface="Segoe UI" panose="020B0502040204020203" pitchFamily="34" charset="0"/>
              </a:rPr>
              <a:t>אגאיפור</a:t>
            </a:r>
            <a:endParaRPr lang="he-IL" sz="1138" b="1" dirty="0">
              <a:latin typeface="Segoe UI" panose="020B0502040204020203" pitchFamily="34" charset="0"/>
              <a:cs typeface="Segoe UI" panose="020B0502040204020203" pitchFamily="34" charset="0"/>
            </a:endParaRPr>
          </a:p>
          <a:p>
            <a:pPr lvl="1" algn="ctr"/>
            <a:r>
              <a:rPr lang="he-IL" sz="1138" b="1" dirty="0">
                <a:latin typeface="Segoe UI" panose="020B0502040204020203" pitchFamily="34" charset="0"/>
                <a:cs typeface="Segoe UI" panose="020B0502040204020203" pitchFamily="34" charset="0"/>
              </a:rPr>
              <a:t>באדיבות מירב צפרי-</a:t>
            </a:r>
            <a:r>
              <a:rPr lang="he-IL" sz="1138" b="1" dirty="0" err="1">
                <a:latin typeface="Segoe UI" panose="020B0502040204020203" pitchFamily="34" charset="0"/>
                <a:cs typeface="Segoe UI" panose="020B0502040204020203" pitchFamily="34" charset="0"/>
              </a:rPr>
              <a:t>אודיז</a:t>
            </a:r>
            <a:endParaRPr lang="he-IL" sz="1138" b="1" dirty="0">
              <a:latin typeface="Segoe UI" panose="020B0502040204020203" pitchFamily="34" charset="0"/>
              <a:cs typeface="Segoe UI" panose="020B0502040204020203" pitchFamily="34" charset="0"/>
            </a:endParaRPr>
          </a:p>
        </p:txBody>
      </p:sp>
      <p:pic>
        <p:nvPicPr>
          <p:cNvPr id="2" name="Picture 2" descr="כתובה מאוירת - איספהאן, תרפ&quot;ח | kedem">
            <a:extLst>
              <a:ext uri="{FF2B5EF4-FFF2-40B4-BE49-F238E27FC236}">
                <a16:creationId xmlns:a16="http://schemas.microsoft.com/office/drawing/2014/main" id="{B906CDE3-6EEB-41A4-A74E-AD0E9B399C8F}"/>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508" b="46727" l="19806" r="93897">
                        <a14:foregroundMark x1="63527" y1="22059" x2="63527" y2="22059"/>
                        <a14:foregroundMark x1="61972" y1="20873" x2="61972" y2="20873"/>
                        <a14:foregroundMark x1="68486" y1="18193" x2="93897" y2="31760"/>
                        <a14:foregroundMark x1="28052" y1="23553" x2="28052" y2="23553"/>
                        <a14:foregroundMark x1="28052" y1="23553" x2="28052" y2="23553"/>
                        <a14:foregroundMark x1="26408" y1="22438" x2="26408" y2="22438"/>
                        <a14:foregroundMark x1="24648" y1="24502" x2="24648" y2="24502"/>
                        <a14:foregroundMark x1="26937" y1="30028" x2="26937" y2="30028"/>
                        <a14:foregroundMark x1="26849" y1="29388" x2="21655" y2="29625"/>
                        <a14:foregroundMark x1="26761" y1="28985" x2="26761" y2="28985"/>
                        <a14:foregroundMark x1="26115" y1="28676" x2="24853" y2="28748"/>
                        <a14:foregroundMark x1="24941" y1="28748" x2="19806" y2="28843"/>
                        <a14:foregroundMark x1="24560" y1="28676" x2="24560" y2="28676"/>
                        <a14:foregroundMark x1="24560" y1="28676" x2="20364" y2="28843"/>
                        <a14:foregroundMark x1="20540" y1="25759" x2="20540" y2="25759"/>
                        <a14:backgroundMark x1="33539" y1="33729" x2="33539" y2="33729"/>
                        <a14:backgroundMark x1="36561" y1="31120" x2="36561" y2="31120"/>
                        <a14:backgroundMark x1="36561" y1="31120" x2="36561" y2="31120"/>
                        <a14:backgroundMark x1="31074" y1="29791" x2="31074" y2="29791"/>
                        <a14:backgroundMark x1="27758" y1="34986" x2="27758" y2="34986"/>
                      </a14:backgroundRemoval>
                    </a14:imgEffect>
                  </a14:imgLayer>
                </a14:imgProps>
              </a:ext>
              <a:ext uri="{28A0092B-C50C-407E-A947-70E740481C1C}">
                <a14:useLocalDpi xmlns:a14="http://schemas.microsoft.com/office/drawing/2010/main" val="0"/>
              </a:ext>
            </a:extLst>
          </a:blip>
          <a:srcRect l="16771" t="13478" r="16891" b="72743"/>
          <a:stretch/>
        </p:blipFill>
        <p:spPr bwMode="auto">
          <a:xfrm>
            <a:off x="4893806" y="-1"/>
            <a:ext cx="4979863" cy="1510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61593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4314DBD6-A3AD-4DFB-8CFC-DBA4B51CC56D}"/>
              </a:ext>
            </a:extLst>
          </p:cNvPr>
          <p:cNvPicPr>
            <a:picLocks noChangeAspect="1"/>
          </p:cNvPicPr>
          <p:nvPr/>
        </p:nvPicPr>
        <p:blipFill rotWithShape="1">
          <a:blip r:embed="rId2"/>
          <a:srcRect r="50968"/>
          <a:stretch/>
        </p:blipFill>
        <p:spPr>
          <a:xfrm>
            <a:off x="-64405" y="0"/>
            <a:ext cx="5032887" cy="6858000"/>
          </a:xfrm>
          <a:prstGeom prst="rect">
            <a:avLst/>
          </a:prstGeom>
        </p:spPr>
      </p:pic>
      <p:pic>
        <p:nvPicPr>
          <p:cNvPr id="4" name="תמונה 3">
            <a:extLst>
              <a:ext uri="{FF2B5EF4-FFF2-40B4-BE49-F238E27FC236}">
                <a16:creationId xmlns:a16="http://schemas.microsoft.com/office/drawing/2014/main" id="{B6021F52-0DEF-4AA9-8C5B-9132A6EAEC12}"/>
              </a:ext>
            </a:extLst>
          </p:cNvPr>
          <p:cNvPicPr>
            <a:picLocks noChangeAspect="1"/>
          </p:cNvPicPr>
          <p:nvPr/>
        </p:nvPicPr>
        <p:blipFill rotWithShape="1">
          <a:blip r:embed="rId2"/>
          <a:srcRect r="50968"/>
          <a:stretch/>
        </p:blipFill>
        <p:spPr>
          <a:xfrm>
            <a:off x="5032888" y="0"/>
            <a:ext cx="4873113" cy="6858000"/>
          </a:xfrm>
          <a:prstGeom prst="rect">
            <a:avLst/>
          </a:prstGeom>
        </p:spPr>
      </p:pic>
      <p:sp>
        <p:nvSpPr>
          <p:cNvPr id="7" name="תיבת טקסט 6">
            <a:extLst>
              <a:ext uri="{FF2B5EF4-FFF2-40B4-BE49-F238E27FC236}">
                <a16:creationId xmlns:a16="http://schemas.microsoft.com/office/drawing/2014/main" id="{F15F5CE5-C534-4FF3-AA95-45F2B5F15644}"/>
              </a:ext>
            </a:extLst>
          </p:cNvPr>
          <p:cNvSpPr txBox="1"/>
          <p:nvPr/>
        </p:nvSpPr>
        <p:spPr>
          <a:xfrm>
            <a:off x="5603863" y="2032383"/>
            <a:ext cx="3668998" cy="2597058"/>
          </a:xfrm>
          <a:prstGeom prst="rect">
            <a:avLst/>
          </a:prstGeom>
          <a:noFill/>
        </p:spPr>
        <p:txBody>
          <a:bodyPr wrap="square">
            <a:spAutoFit/>
          </a:bodyPr>
          <a:lstStyle/>
          <a:p>
            <a:pPr algn="r" rtl="1">
              <a:lnSpc>
                <a:spcPct val="150000"/>
              </a:lnSpc>
            </a:pPr>
            <a:r>
              <a:rPr lang="he-IL" sz="1400" b="1" u="sng" dirty="0">
                <a:latin typeface="Segoe UI" panose="020B0502040204020203" pitchFamily="34" charset="0"/>
                <a:cs typeface="Segoe UI" panose="020B0502040204020203" pitchFamily="34" charset="0"/>
              </a:rPr>
              <a:t>אורז פרסי</a:t>
            </a:r>
          </a:p>
          <a:p>
            <a:pPr algn="r" rtl="1">
              <a:lnSpc>
                <a:spcPct val="150000"/>
              </a:lnSpc>
            </a:pPr>
            <a:r>
              <a:rPr lang="he-IL" sz="1200" u="sng" dirty="0">
                <a:latin typeface="Segoe UI" panose="020B0502040204020203" pitchFamily="34" charset="0"/>
                <a:cs typeface="Segoe UI" panose="020B0502040204020203" pitchFamily="34" charset="0"/>
              </a:rPr>
              <a:t>רכיבים</a:t>
            </a:r>
          </a:p>
          <a:p>
            <a:pPr algn="r" rtl="1">
              <a:lnSpc>
                <a:spcPct val="150000"/>
              </a:lnSpc>
            </a:pPr>
            <a:r>
              <a:rPr lang="he-IL" sz="1200" dirty="0">
                <a:latin typeface="Segoe UI" panose="020B0502040204020203" pitchFamily="34" charset="0"/>
                <a:cs typeface="Segoe UI" panose="020B0502040204020203" pitchFamily="34" charset="0"/>
              </a:rPr>
              <a:t>כוס אורז פרסי, אפשר גם </a:t>
            </a:r>
            <a:r>
              <a:rPr lang="he-IL" sz="1200" dirty="0" err="1">
                <a:latin typeface="Segoe UI" panose="020B0502040204020203" pitchFamily="34" charset="0"/>
                <a:cs typeface="Segoe UI" panose="020B0502040204020203" pitchFamily="34" charset="0"/>
              </a:rPr>
              <a:t>בסמטי</a:t>
            </a:r>
            <a:r>
              <a:rPr lang="he-IL" sz="1200" dirty="0">
                <a:latin typeface="Segoe UI" panose="020B0502040204020203" pitchFamily="34" charset="0"/>
                <a:cs typeface="Segoe UI" panose="020B0502040204020203" pitchFamily="34" charset="0"/>
              </a:rPr>
              <a:t>, שטוף היטב במסננת (עד שהמים שקופים), לסנן עד שניגרים כל המים.</a:t>
            </a:r>
          </a:p>
          <a:p>
            <a:pPr algn="r" rtl="1">
              <a:lnSpc>
                <a:spcPct val="150000"/>
              </a:lnSpc>
            </a:pPr>
            <a:r>
              <a:rPr lang="he-IL" sz="1200" dirty="0">
                <a:latin typeface="Segoe UI" panose="020B0502040204020203" pitchFamily="34" charset="0"/>
                <a:cs typeface="Segoe UI" panose="020B0502040204020203" pitchFamily="34" charset="0"/>
              </a:rPr>
              <a:t>שתי כפות שמן קנולה, אפשר פחות למי שמקפיד.</a:t>
            </a:r>
          </a:p>
          <a:p>
            <a:pPr algn="r" rtl="1">
              <a:lnSpc>
                <a:spcPct val="150000"/>
              </a:lnSpc>
            </a:pPr>
            <a:r>
              <a:rPr lang="he-IL" sz="1200" dirty="0">
                <a:latin typeface="Segoe UI" panose="020B0502040204020203" pitchFamily="34" charset="0"/>
                <a:cs typeface="Segoe UI" panose="020B0502040204020203" pitchFamily="34" charset="0"/>
              </a:rPr>
              <a:t>1.75 כוס מים רתוחים</a:t>
            </a:r>
          </a:p>
          <a:p>
            <a:pPr algn="r" rtl="1">
              <a:lnSpc>
                <a:spcPct val="150000"/>
              </a:lnSpc>
            </a:pPr>
            <a:r>
              <a:rPr lang="he-IL" sz="1200" dirty="0">
                <a:latin typeface="Segoe UI" panose="020B0502040204020203" pitchFamily="34" charset="0"/>
                <a:cs typeface="Segoe UI" panose="020B0502040204020203" pitchFamily="34" charset="0"/>
              </a:rPr>
              <a:t>כפית מלח</a:t>
            </a:r>
          </a:p>
          <a:p>
            <a:pPr algn="r" rtl="1">
              <a:lnSpc>
                <a:spcPct val="150000"/>
              </a:lnSpc>
            </a:pPr>
            <a:r>
              <a:rPr lang="he-IL" sz="1200" dirty="0">
                <a:latin typeface="Segoe UI" panose="020B0502040204020203" pitchFamily="34" charset="0"/>
                <a:cs typeface="Segoe UI" panose="020B0502040204020203" pitchFamily="34" charset="0"/>
              </a:rPr>
              <a:t>רבע כפית כורכום</a:t>
            </a:r>
          </a:p>
          <a:p>
            <a:pPr algn="r" rtl="1">
              <a:lnSpc>
                <a:spcPct val="150000"/>
              </a:lnSpc>
            </a:pPr>
            <a:r>
              <a:rPr lang="he-IL" sz="1200" dirty="0">
                <a:latin typeface="Segoe UI" panose="020B0502040204020203" pitchFamily="34" charset="0"/>
                <a:cs typeface="Segoe UI" panose="020B0502040204020203" pitchFamily="34" charset="0"/>
              </a:rPr>
              <a:t>שני </a:t>
            </a:r>
            <a:r>
              <a:rPr lang="he-IL" sz="1200" dirty="0" err="1">
                <a:latin typeface="Segoe UI" panose="020B0502040204020203" pitchFamily="34" charset="0"/>
                <a:cs typeface="Segoe UI" panose="020B0502040204020203" pitchFamily="34" charset="0"/>
              </a:rPr>
              <a:t>קורטים</a:t>
            </a:r>
            <a:r>
              <a:rPr lang="he-IL" sz="1200" dirty="0">
                <a:latin typeface="Segoe UI" panose="020B0502040204020203" pitchFamily="34" charset="0"/>
                <a:cs typeface="Segoe UI" panose="020B0502040204020203" pitchFamily="34" charset="0"/>
              </a:rPr>
              <a:t> של כמון</a:t>
            </a:r>
          </a:p>
        </p:txBody>
      </p:sp>
      <p:sp>
        <p:nvSpPr>
          <p:cNvPr id="9" name="תיבת טקסט 8">
            <a:extLst>
              <a:ext uri="{FF2B5EF4-FFF2-40B4-BE49-F238E27FC236}">
                <a16:creationId xmlns:a16="http://schemas.microsoft.com/office/drawing/2014/main" id="{6A447ED6-2529-4F84-BCBF-9D9EA4EB7346}"/>
              </a:ext>
            </a:extLst>
          </p:cNvPr>
          <p:cNvSpPr txBox="1"/>
          <p:nvPr/>
        </p:nvSpPr>
        <p:spPr>
          <a:xfrm>
            <a:off x="338678" y="2145567"/>
            <a:ext cx="4061070" cy="2827890"/>
          </a:xfrm>
          <a:prstGeom prst="rect">
            <a:avLst/>
          </a:prstGeom>
          <a:noFill/>
        </p:spPr>
        <p:txBody>
          <a:bodyPr wrap="square">
            <a:spAutoFit/>
          </a:bodyPr>
          <a:lstStyle/>
          <a:p>
            <a:pPr algn="r" rtl="1">
              <a:lnSpc>
                <a:spcPct val="150000"/>
              </a:lnSpc>
            </a:pPr>
            <a:r>
              <a:rPr lang="he-IL" sz="1200" u="sng" dirty="0">
                <a:latin typeface="Segoe UI" panose="020B0502040204020203" pitchFamily="34" charset="0"/>
                <a:cs typeface="Segoe UI" panose="020B0502040204020203" pitchFamily="34" charset="0"/>
              </a:rPr>
              <a:t>אופן הכנה</a:t>
            </a:r>
          </a:p>
          <a:p>
            <a:pPr algn="r" rtl="1">
              <a:lnSpc>
                <a:spcPct val="150000"/>
              </a:lnSpc>
            </a:pPr>
            <a:r>
              <a:rPr lang="he-IL" sz="1200" dirty="0">
                <a:latin typeface="Segoe UI" panose="020B0502040204020203" pitchFamily="34" charset="0"/>
                <a:cs typeface="Segoe UI" panose="020B0502040204020203" pitchFamily="34" charset="0"/>
              </a:rPr>
              <a:t>מחממים את השמן בסיר בינוני/קטן. </a:t>
            </a:r>
          </a:p>
          <a:p>
            <a:pPr algn="r" rtl="1">
              <a:lnSpc>
                <a:spcPct val="150000"/>
              </a:lnSpc>
            </a:pPr>
            <a:r>
              <a:rPr lang="he-IL" sz="1200" dirty="0">
                <a:latin typeface="Segoe UI" panose="020B0502040204020203" pitchFamily="34" charset="0"/>
                <a:cs typeface="Segoe UI" panose="020B0502040204020203" pitchFamily="34" charset="0"/>
              </a:rPr>
              <a:t>יוצקים את האורז ומערבבים. מוסיפים את התבלינים ומערבבים. מוסיפים את המים, מערבבים ומביאים לרתיחה. </a:t>
            </a:r>
          </a:p>
          <a:p>
            <a:pPr algn="r" rtl="1">
              <a:lnSpc>
                <a:spcPct val="150000"/>
              </a:lnSpc>
            </a:pPr>
            <a:r>
              <a:rPr lang="he-IL" sz="1200" dirty="0">
                <a:latin typeface="Segoe UI" panose="020B0502040204020203" pitchFamily="34" charset="0"/>
                <a:cs typeface="Segoe UI" panose="020B0502040204020203" pitchFamily="34" charset="0"/>
              </a:rPr>
              <a:t>מעבירים את האש לנמוכה, מבשלים 35 דקות, בלי לפתוח את הסיר. אם רוצים </a:t>
            </a:r>
            <a:r>
              <a:rPr lang="he-IL" sz="1200" dirty="0" err="1">
                <a:latin typeface="Segoe UI" panose="020B0502040204020203" pitchFamily="34" charset="0"/>
                <a:cs typeface="Segoe UI" panose="020B0502040204020203" pitchFamily="34" charset="0"/>
              </a:rPr>
              <a:t>תהדיג</a:t>
            </a:r>
            <a:r>
              <a:rPr lang="he-IL" sz="1200" dirty="0">
                <a:latin typeface="Segoe UI" panose="020B0502040204020203" pitchFamily="34" charset="0"/>
                <a:cs typeface="Segoe UI" panose="020B0502040204020203" pitchFamily="34" charset="0"/>
              </a:rPr>
              <a:t> (השרוף למטה), מבשלים עוד 7 דקות נוספות על אש בינונית-גבוהה.</a:t>
            </a:r>
          </a:p>
          <a:p>
            <a:pPr algn="r" rtl="1">
              <a:lnSpc>
                <a:spcPct val="150000"/>
              </a:lnSpc>
            </a:pPr>
            <a:r>
              <a:rPr lang="he-IL" sz="1200" dirty="0">
                <a:latin typeface="Segoe UI" panose="020B0502040204020203" pitchFamily="34" charset="0"/>
                <a:cs typeface="Segoe UI" panose="020B0502040204020203" pitchFamily="34" charset="0"/>
              </a:rPr>
              <a:t>למי שרוצה, בשלב הוספת תבלינים אפשר להוסיף רבע כפית שמיר יבש או צימוקים שהושרו במים. </a:t>
            </a:r>
          </a:p>
          <a:p>
            <a:pPr algn="r" rtl="1">
              <a:lnSpc>
                <a:spcPct val="150000"/>
              </a:lnSpc>
            </a:pPr>
            <a:r>
              <a:rPr lang="he-IL" sz="1200" dirty="0">
                <a:latin typeface="Segoe UI" panose="020B0502040204020203" pitchFamily="34" charset="0"/>
                <a:cs typeface="Segoe UI" panose="020B0502040204020203" pitchFamily="34" charset="0"/>
              </a:rPr>
              <a:t>לסעודה גדולה, אפשר להכפיל הכמויות.</a:t>
            </a:r>
          </a:p>
        </p:txBody>
      </p:sp>
      <p:sp>
        <p:nvSpPr>
          <p:cNvPr id="3" name="תיבת טקסט 2">
            <a:extLst>
              <a:ext uri="{FF2B5EF4-FFF2-40B4-BE49-F238E27FC236}">
                <a16:creationId xmlns:a16="http://schemas.microsoft.com/office/drawing/2014/main" id="{757D79BC-44BB-4F85-BB6B-F1F544F17C7C}"/>
              </a:ext>
            </a:extLst>
          </p:cNvPr>
          <p:cNvSpPr txBox="1"/>
          <p:nvPr/>
        </p:nvSpPr>
        <p:spPr>
          <a:xfrm rot="19615339">
            <a:off x="5010496" y="1589941"/>
            <a:ext cx="1813555" cy="692497"/>
          </a:xfrm>
          <a:prstGeom prst="rect">
            <a:avLst/>
          </a:prstGeom>
          <a:noFill/>
        </p:spPr>
        <p:txBody>
          <a:bodyPr wrap="square">
            <a:spAutoFit/>
          </a:bodyPr>
          <a:lstStyle/>
          <a:p>
            <a:pPr lvl="1" algn="ctr"/>
            <a:r>
              <a:rPr lang="he-IL" sz="1300" b="1" dirty="0">
                <a:latin typeface="Segoe UI" panose="020B0502040204020203" pitchFamily="34" charset="0"/>
                <a:cs typeface="Segoe UI" panose="020B0502040204020203" pitchFamily="34" charset="0"/>
              </a:rPr>
              <a:t>המתכון</a:t>
            </a:r>
          </a:p>
          <a:p>
            <a:pPr lvl="1" algn="ctr"/>
            <a:r>
              <a:rPr lang="he-IL" sz="1300" b="1" dirty="0">
                <a:latin typeface="Segoe UI" panose="020B0502040204020203" pitchFamily="34" charset="0"/>
                <a:cs typeface="Segoe UI" panose="020B0502040204020203" pitchFamily="34" charset="0"/>
              </a:rPr>
              <a:t>באדיבות</a:t>
            </a:r>
          </a:p>
          <a:p>
            <a:pPr lvl="1" algn="ctr"/>
            <a:r>
              <a:rPr lang="he-IL" sz="1300" b="1" dirty="0">
                <a:latin typeface="Segoe UI" panose="020B0502040204020203" pitchFamily="34" charset="0"/>
                <a:cs typeface="Segoe UI" panose="020B0502040204020203" pitchFamily="34" charset="0"/>
              </a:rPr>
              <a:t> יוסי יהושוע</a:t>
            </a:r>
          </a:p>
        </p:txBody>
      </p:sp>
    </p:spTree>
    <p:extLst>
      <p:ext uri="{BB962C8B-B14F-4D97-AF65-F5344CB8AC3E}">
        <p14:creationId xmlns:p14="http://schemas.microsoft.com/office/powerpoint/2010/main" val="1646184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כתובה מאוירת - איספהאן, תרפ&quot;ח | kedem">
            <a:extLst>
              <a:ext uri="{FF2B5EF4-FFF2-40B4-BE49-F238E27FC236}">
                <a16:creationId xmlns:a16="http://schemas.microsoft.com/office/drawing/2014/main" id="{918CBE4D-4713-4885-8611-396E435F3088}"/>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3046" b="46822" l="14261" r="83803">
                        <a14:foregroundMark x1="25499" y1="17979" x2="25499" y2="17979"/>
                        <a14:foregroundMark x1="25499" y1="17979" x2="25499" y2="17979"/>
                        <a14:foregroundMark x1="30018" y1="17979" x2="30018" y2="17979"/>
                        <a14:foregroundMark x1="37236" y1="15939" x2="37236" y2="15939"/>
                        <a14:foregroundMark x1="24149" y1="15228" x2="24149" y2="15228"/>
                        <a14:foregroundMark x1="16256" y1="15228" x2="16256" y2="15228"/>
                        <a14:foregroundMark x1="16256" y1="15228" x2="16256" y2="15228"/>
                        <a14:foregroundMark x1="16256" y1="18691" x2="16256" y2="18691"/>
                        <a14:foregroundMark x1="16256" y1="18691" x2="16256" y2="18691"/>
                        <a14:foregroundMark x1="16256" y1="18691" x2="16256" y2="18691"/>
                        <a14:foregroundMark x1="17283" y1="19995" x2="17283" y2="19995"/>
                        <a14:foregroundMark x1="17606" y1="28700" x2="17606" y2="28700"/>
                        <a14:foregroundMark x1="17283" y1="36528" x2="17283" y2="36528"/>
                        <a14:foregroundMark x1="56690" y1="30574" x2="56690" y2="30574"/>
                        <a14:foregroundMark x1="27171" y1="20138" x2="27171" y2="20138"/>
                        <a14:backgroundMark x1="60358" y1="20446" x2="60358" y2="20446"/>
                        <a14:backgroundMark x1="39759" y1="21442" x2="39759" y2="21442"/>
                        <a14:backgroundMark x1="45775" y1="30716" x2="45775" y2="30716"/>
                        <a14:backgroundMark x1="51144" y1="32329" x2="51144" y2="32329"/>
                        <a14:backgroundMark x1="61209" y1="33325" x2="61209" y2="33325"/>
                        <a14:backgroundMark x1="67254" y1="39279" x2="67254" y2="39279"/>
                        <a14:backgroundMark x1="78140" y1="32021" x2="78140" y2="32021"/>
                        <a14:backgroundMark x1="77817" y1="32021" x2="77817" y2="32021"/>
                        <a14:backgroundMark x1="70276" y1="29412" x2="70276" y2="29412"/>
                        <a14:backgroundMark x1="58685" y1="26233" x2="58685" y2="26233"/>
                        <a14:backgroundMark x1="58685" y1="26233" x2="58685" y2="26233"/>
                        <a14:backgroundMark x1="47124" y1="24929" x2="47124" y2="24929"/>
                        <a14:backgroundMark x1="33862" y1="20588" x2="33862" y2="20588"/>
                        <a14:backgroundMark x1="31514" y1="33325" x2="31514" y2="33325"/>
                        <a14:backgroundMark x1="31514" y1="33325" x2="31514" y2="33325"/>
                        <a14:backgroundMark x1="43104" y1="34345" x2="43104" y2="34345"/>
                        <a14:backgroundMark x1="41755" y1="32021" x2="41755" y2="32021"/>
                        <a14:backgroundMark x1="41755" y1="26518" x2="41755" y2="26518"/>
                        <a14:backgroundMark x1="33862" y1="24644" x2="33862" y2="24644"/>
                        <a14:backgroundMark x1="36737" y1="18691" x2="36737" y2="18691"/>
                        <a14:backgroundMark x1="36737" y1="18691" x2="36737" y2="18691"/>
                        <a14:backgroundMark x1="25000" y1="25806" x2="25000" y2="25806"/>
                        <a14:backgroundMark x1="22799" y1="30289" x2="22799" y2="30289"/>
                        <a14:backgroundMark x1="22124" y1="29720" x2="22124" y2="29720"/>
                        <a14:backgroundMark x1="22124" y1="29720" x2="22124" y2="29720"/>
                        <a14:backgroundMark x1="22124" y1="29720" x2="22124" y2="29720"/>
                        <a14:backgroundMark x1="65229" y1="19141" x2="65229" y2="19141"/>
                        <a14:backgroundMark x1="61385" y1="18406" x2="61385" y2="18406"/>
                        <a14:backgroundMark x1="58862" y1="16817" x2="58862" y2="16817"/>
                        <a14:backgroundMark x1="64554" y1="19426" x2="64554" y2="19426"/>
                        <a14:backgroundMark x1="68075" y1="22320" x2="68075" y2="22320"/>
                        <a14:backgroundMark x1="72770" y1="24644" x2="72770" y2="24644"/>
                        <a14:backgroundMark x1="72447" y1="33325" x2="72447" y2="33325"/>
                        <a14:backgroundMark x1="71596" y1="33918" x2="71596" y2="33918"/>
                        <a14:backgroundMark x1="69102" y1="35508" x2="69102" y2="35508"/>
                        <a14:backgroundMark x1="63234" y1="39564" x2="63234" y2="39564"/>
                        <a14:backgroundMark x1="71097" y1="42600" x2="71097" y2="42600"/>
                        <a14:backgroundMark x1="78638" y1="45802" x2="78638" y2="45802"/>
                        <a14:backgroundMark x1="69748" y1="37547" x2="69748" y2="37547"/>
                        <a14:backgroundMark x1="69425" y1="35223" x2="69425" y2="35223"/>
                        <a14:backgroundMark x1="69425" y1="35223" x2="69425" y2="35223"/>
                        <a14:backgroundMark x1="69425" y1="35223" x2="69425" y2="35223"/>
                        <a14:backgroundMark x1="69425" y1="35223" x2="69425" y2="35223"/>
                        <a14:backgroundMark x1="69425" y1="35223" x2="69425" y2="35223"/>
                      </a14:backgroundRemoval>
                    </a14:imgEffect>
                  </a14:imgLayer>
                </a14:imgProps>
              </a:ext>
              <a:ext uri="{28A0092B-C50C-407E-A947-70E740481C1C}">
                <a14:useLocalDpi xmlns:a14="http://schemas.microsoft.com/office/drawing/2010/main" val="0"/>
              </a:ext>
            </a:extLst>
          </a:blip>
          <a:srcRect l="15542" t="13769" r="15874" b="57979"/>
          <a:stretch/>
        </p:blipFill>
        <p:spPr bwMode="auto">
          <a:xfrm>
            <a:off x="-132019" y="0"/>
            <a:ext cx="5137133" cy="36743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כתובה מאוירת - איספהאן, תרפ&quot;ח | kedem">
            <a:extLst>
              <a:ext uri="{FF2B5EF4-FFF2-40B4-BE49-F238E27FC236}">
                <a16:creationId xmlns:a16="http://schemas.microsoft.com/office/drawing/2014/main" id="{EF606D4E-CCE7-4508-890C-A1B333A4D5C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3046" b="46822" l="14261" r="83803">
                        <a14:foregroundMark x1="25499" y1="17979" x2="25499" y2="17979"/>
                        <a14:foregroundMark x1="25499" y1="17979" x2="25499" y2="17979"/>
                        <a14:foregroundMark x1="30018" y1="17979" x2="30018" y2="17979"/>
                        <a14:foregroundMark x1="37236" y1="15939" x2="37236" y2="15939"/>
                        <a14:foregroundMark x1="24149" y1="15228" x2="24149" y2="15228"/>
                        <a14:foregroundMark x1="16256" y1="15228" x2="16256" y2="15228"/>
                        <a14:foregroundMark x1="16256" y1="15228" x2="16256" y2="15228"/>
                        <a14:foregroundMark x1="16256" y1="18691" x2="16256" y2="18691"/>
                        <a14:foregroundMark x1="16256" y1="18691" x2="16256" y2="18691"/>
                        <a14:foregroundMark x1="16256" y1="18691" x2="16256" y2="18691"/>
                        <a14:foregroundMark x1="17283" y1="19995" x2="17283" y2="19995"/>
                        <a14:foregroundMark x1="17606" y1="28700" x2="17606" y2="28700"/>
                        <a14:foregroundMark x1="17283" y1="36528" x2="17283" y2="36528"/>
                        <a14:foregroundMark x1="56690" y1="30574" x2="56690" y2="30574"/>
                        <a14:foregroundMark x1="27171" y1="20138" x2="27171" y2="20138"/>
                        <a14:backgroundMark x1="60358" y1="20446" x2="60358" y2="20446"/>
                        <a14:backgroundMark x1="39759" y1="21442" x2="39759" y2="21442"/>
                        <a14:backgroundMark x1="45775" y1="30716" x2="45775" y2="30716"/>
                        <a14:backgroundMark x1="51144" y1="32329" x2="51144" y2="32329"/>
                        <a14:backgroundMark x1="61209" y1="33325" x2="61209" y2="33325"/>
                        <a14:backgroundMark x1="67254" y1="39279" x2="67254" y2="39279"/>
                        <a14:backgroundMark x1="78140" y1="32021" x2="78140" y2="32021"/>
                        <a14:backgroundMark x1="77817" y1="32021" x2="77817" y2="32021"/>
                        <a14:backgroundMark x1="70276" y1="29412" x2="70276" y2="29412"/>
                        <a14:backgroundMark x1="58685" y1="26233" x2="58685" y2="26233"/>
                        <a14:backgroundMark x1="58685" y1="26233" x2="58685" y2="26233"/>
                        <a14:backgroundMark x1="47124" y1="24929" x2="47124" y2="24929"/>
                        <a14:backgroundMark x1="33862" y1="20588" x2="33862" y2="20588"/>
                        <a14:backgroundMark x1="31514" y1="33325" x2="31514" y2="33325"/>
                        <a14:backgroundMark x1="31514" y1="33325" x2="31514" y2="33325"/>
                        <a14:backgroundMark x1="43104" y1="34345" x2="43104" y2="34345"/>
                        <a14:backgroundMark x1="41755" y1="32021" x2="41755" y2="32021"/>
                        <a14:backgroundMark x1="41755" y1="26518" x2="41755" y2="26518"/>
                        <a14:backgroundMark x1="33862" y1="24644" x2="33862" y2="24644"/>
                        <a14:backgroundMark x1="36737" y1="18691" x2="36737" y2="18691"/>
                        <a14:backgroundMark x1="36737" y1="18691" x2="36737" y2="18691"/>
                        <a14:backgroundMark x1="25000" y1="25806" x2="25000" y2="25806"/>
                        <a14:backgroundMark x1="22799" y1="30289" x2="22799" y2="30289"/>
                        <a14:backgroundMark x1="22124" y1="29720" x2="22124" y2="29720"/>
                        <a14:backgroundMark x1="22124" y1="29720" x2="22124" y2="29720"/>
                        <a14:backgroundMark x1="22124" y1="29720" x2="22124" y2="29720"/>
                        <a14:backgroundMark x1="65229" y1="19141" x2="65229" y2="19141"/>
                        <a14:backgroundMark x1="61385" y1="18406" x2="61385" y2="18406"/>
                        <a14:backgroundMark x1="58862" y1="16817" x2="58862" y2="16817"/>
                        <a14:backgroundMark x1="64554" y1="19426" x2="64554" y2="19426"/>
                        <a14:backgroundMark x1="68075" y1="22320" x2="68075" y2="22320"/>
                        <a14:backgroundMark x1="72770" y1="24644" x2="72770" y2="24644"/>
                        <a14:backgroundMark x1="72447" y1="33325" x2="72447" y2="33325"/>
                        <a14:backgroundMark x1="71596" y1="33918" x2="71596" y2="33918"/>
                        <a14:backgroundMark x1="69102" y1="35508" x2="69102" y2="35508"/>
                        <a14:backgroundMark x1="63234" y1="39564" x2="63234" y2="39564"/>
                        <a14:backgroundMark x1="71097" y1="42600" x2="71097" y2="42600"/>
                        <a14:backgroundMark x1="78638" y1="45802" x2="78638" y2="45802"/>
                        <a14:backgroundMark x1="69748" y1="37547" x2="69748" y2="37547"/>
                        <a14:backgroundMark x1="69425" y1="35223" x2="69425" y2="35223"/>
                        <a14:backgroundMark x1="69425" y1="35223" x2="69425" y2="35223"/>
                        <a14:backgroundMark x1="69425" y1="35223" x2="69425" y2="35223"/>
                        <a14:backgroundMark x1="69425" y1="35223" x2="69425" y2="35223"/>
                        <a14:backgroundMark x1="69425" y1="35223" x2="69425" y2="35223"/>
                      </a14:backgroundRemoval>
                    </a14:imgEffect>
                  </a14:imgLayer>
                </a14:imgProps>
              </a:ext>
              <a:ext uri="{28A0092B-C50C-407E-A947-70E740481C1C}">
                <a14:useLocalDpi xmlns:a14="http://schemas.microsoft.com/office/drawing/2010/main" val="0"/>
              </a:ext>
            </a:extLst>
          </a:blip>
          <a:srcRect l="15542" t="13769" r="15874" b="57979"/>
          <a:stretch/>
        </p:blipFill>
        <p:spPr bwMode="auto">
          <a:xfrm rot="10800000" flipH="1">
            <a:off x="-132017" y="2701742"/>
            <a:ext cx="5137132" cy="4156257"/>
          </a:xfrm>
          <a:prstGeom prst="rect">
            <a:avLst/>
          </a:prstGeom>
          <a:noFill/>
          <a:extLst>
            <a:ext uri="{909E8E84-426E-40DD-AFC4-6F175D3DCCD1}">
              <a14:hiddenFill xmlns:a14="http://schemas.microsoft.com/office/drawing/2010/main">
                <a:solidFill>
                  <a:srgbClr val="FFFFFF"/>
                </a:solidFill>
              </a14:hiddenFill>
            </a:ext>
          </a:extLst>
        </p:spPr>
      </p:pic>
      <p:sp>
        <p:nvSpPr>
          <p:cNvPr id="5" name="תיבת טקסט 4">
            <a:extLst>
              <a:ext uri="{FF2B5EF4-FFF2-40B4-BE49-F238E27FC236}">
                <a16:creationId xmlns:a16="http://schemas.microsoft.com/office/drawing/2014/main" id="{6D7D9FAE-A459-4A24-AC7D-22F8A6758A76}"/>
              </a:ext>
            </a:extLst>
          </p:cNvPr>
          <p:cNvSpPr txBox="1"/>
          <p:nvPr/>
        </p:nvSpPr>
        <p:spPr>
          <a:xfrm>
            <a:off x="1512930" y="3029926"/>
            <a:ext cx="1911101" cy="492443"/>
          </a:xfrm>
          <a:prstGeom prst="rect">
            <a:avLst/>
          </a:prstGeom>
          <a:noFill/>
        </p:spPr>
        <p:txBody>
          <a:bodyPr wrap="none" rtlCol="1">
            <a:spAutoFit/>
          </a:bodyPr>
          <a:lstStyle/>
          <a:p>
            <a:r>
              <a:rPr lang="he-IL" sz="2600" b="1" dirty="0">
                <a:solidFill>
                  <a:srgbClr val="B4B083"/>
                </a:solidFill>
                <a:latin typeface="Segoe UI" panose="020B0502040204020203" pitchFamily="34" charset="0"/>
                <a:cs typeface="Segoe UI" panose="020B0502040204020203" pitchFamily="34" charset="0"/>
              </a:rPr>
              <a:t>משהו מתוק</a:t>
            </a:r>
          </a:p>
        </p:txBody>
      </p:sp>
    </p:spTree>
    <p:extLst>
      <p:ext uri="{BB962C8B-B14F-4D97-AF65-F5344CB8AC3E}">
        <p14:creationId xmlns:p14="http://schemas.microsoft.com/office/powerpoint/2010/main" val="247210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קבוצה 4">
            <a:extLst>
              <a:ext uri="{FF2B5EF4-FFF2-40B4-BE49-F238E27FC236}">
                <a16:creationId xmlns:a16="http://schemas.microsoft.com/office/drawing/2014/main" id="{9184920B-42F4-4846-B8C5-222A9F8B6066}"/>
              </a:ext>
            </a:extLst>
          </p:cNvPr>
          <p:cNvGrpSpPr/>
          <p:nvPr/>
        </p:nvGrpSpPr>
        <p:grpSpPr>
          <a:xfrm>
            <a:off x="0" y="0"/>
            <a:ext cx="9906000" cy="6858000"/>
            <a:chOff x="0" y="0"/>
            <a:chExt cx="9906000" cy="6858000"/>
          </a:xfrm>
        </p:grpSpPr>
        <p:pic>
          <p:nvPicPr>
            <p:cNvPr id="3" name="תמונה 2">
              <a:extLst>
                <a:ext uri="{FF2B5EF4-FFF2-40B4-BE49-F238E27FC236}">
                  <a16:creationId xmlns:a16="http://schemas.microsoft.com/office/drawing/2014/main" id="{16EB9960-8AE1-4528-B656-F4A31500500C}"/>
                </a:ext>
              </a:extLst>
            </p:cNvPr>
            <p:cNvPicPr>
              <a:picLocks noChangeAspect="1"/>
            </p:cNvPicPr>
            <p:nvPr/>
          </p:nvPicPr>
          <p:blipFill rotWithShape="1">
            <a:blip r:embed="rId2"/>
            <a:srcRect r="50000"/>
            <a:stretch/>
          </p:blipFill>
          <p:spPr>
            <a:xfrm>
              <a:off x="4953000" y="0"/>
              <a:ext cx="4953000" cy="6858000"/>
            </a:xfrm>
            <a:prstGeom prst="rect">
              <a:avLst/>
            </a:prstGeom>
          </p:spPr>
        </p:pic>
        <p:pic>
          <p:nvPicPr>
            <p:cNvPr id="2" name="תמונה 1">
              <a:extLst>
                <a:ext uri="{FF2B5EF4-FFF2-40B4-BE49-F238E27FC236}">
                  <a16:creationId xmlns:a16="http://schemas.microsoft.com/office/drawing/2014/main" id="{FBE4BB9E-6955-4827-9CFF-DA8DF9BB0017}"/>
                </a:ext>
              </a:extLst>
            </p:cNvPr>
            <p:cNvPicPr>
              <a:picLocks noChangeAspect="1"/>
            </p:cNvPicPr>
            <p:nvPr/>
          </p:nvPicPr>
          <p:blipFill rotWithShape="1">
            <a:blip r:embed="rId2"/>
            <a:srcRect r="50000"/>
            <a:stretch/>
          </p:blipFill>
          <p:spPr>
            <a:xfrm>
              <a:off x="0" y="0"/>
              <a:ext cx="4953000" cy="6858000"/>
            </a:xfrm>
            <a:prstGeom prst="rect">
              <a:avLst/>
            </a:prstGeom>
          </p:spPr>
        </p:pic>
      </p:grpSp>
      <p:sp>
        <p:nvSpPr>
          <p:cNvPr id="4" name="תיבת טקסט 3">
            <a:extLst>
              <a:ext uri="{FF2B5EF4-FFF2-40B4-BE49-F238E27FC236}">
                <a16:creationId xmlns:a16="http://schemas.microsoft.com/office/drawing/2014/main" id="{3AE89D39-BF9D-41F8-9815-108A8F794D31}"/>
              </a:ext>
            </a:extLst>
          </p:cNvPr>
          <p:cNvSpPr txBox="1"/>
          <p:nvPr/>
        </p:nvSpPr>
        <p:spPr>
          <a:xfrm>
            <a:off x="940801" y="670610"/>
            <a:ext cx="2901139" cy="5066387"/>
          </a:xfrm>
          <a:prstGeom prst="rect">
            <a:avLst/>
          </a:prstGeom>
          <a:noFill/>
        </p:spPr>
        <p:txBody>
          <a:bodyPr wrap="square">
            <a:spAutoFit/>
          </a:bodyPr>
          <a:lstStyle/>
          <a:p>
            <a:pPr algn="ctr">
              <a:spcAft>
                <a:spcPts val="650"/>
              </a:spcAft>
            </a:pPr>
            <a:r>
              <a:rPr lang="he-IL" sz="1463" dirty="0">
                <a:latin typeface="Arial" panose="020B0604020202020204" pitchFamily="34" charset="0"/>
                <a:ea typeface="Arial" panose="020B0604020202020204" pitchFamily="34" charset="0"/>
                <a:cs typeface="David" panose="020E0502060401010101" pitchFamily="34" charset="-79"/>
              </a:rPr>
              <a:t> </a:t>
            </a:r>
            <a:endParaRPr lang="en-US" sz="1463" dirty="0">
              <a:latin typeface="Arial" panose="020B0604020202020204" pitchFamily="34" charset="0"/>
              <a:ea typeface="Arial" panose="020B0604020202020204" pitchFamily="34" charset="0"/>
              <a:cs typeface="Arial" panose="020B0604020202020204" pitchFamily="34" charset="0"/>
            </a:endParaRPr>
          </a:p>
          <a:p>
            <a:pPr algn="r">
              <a:lnSpc>
                <a:spcPct val="150000"/>
              </a:lnSpc>
              <a:spcAft>
                <a:spcPts val="650"/>
              </a:spcAft>
            </a:pPr>
            <a:r>
              <a:rPr lang="he-IL" sz="1200" u="sng" dirty="0">
                <a:latin typeface="Segoe UI" panose="020B0502040204020203" pitchFamily="34" charset="0"/>
                <a:ea typeface="Arial" panose="020B0604020202020204" pitchFamily="34" charset="0"/>
                <a:cs typeface="Segoe UI" panose="020B0502040204020203" pitchFamily="34" charset="0"/>
              </a:rPr>
              <a:t>אופן ההכנה</a:t>
            </a:r>
            <a:r>
              <a:rPr lang="he-IL" sz="1200" dirty="0">
                <a:latin typeface="Segoe UI" panose="020B0502040204020203" pitchFamily="34" charset="0"/>
                <a:ea typeface="Arial" panose="020B0604020202020204" pitchFamily="34" charset="0"/>
                <a:cs typeface="Segoe UI" panose="020B0502040204020203" pitchFamily="34" charset="0"/>
              </a:rPr>
              <a:t>:</a:t>
            </a:r>
            <a:endParaRPr lang="en-US" sz="1200" dirty="0">
              <a:latin typeface="Segoe UI" panose="020B0502040204020203" pitchFamily="34" charset="0"/>
              <a:ea typeface="Arial" panose="020B0604020202020204" pitchFamily="34" charset="0"/>
              <a:cs typeface="Segoe UI" panose="020B0502040204020203" pitchFamily="34" charset="0"/>
            </a:endParaRPr>
          </a:p>
          <a:p>
            <a:pPr algn="r">
              <a:lnSpc>
                <a:spcPct val="150000"/>
              </a:lnSpc>
              <a:spcAft>
                <a:spcPts val="650"/>
              </a:spcAft>
            </a:pPr>
            <a:r>
              <a:rPr lang="he-IL" sz="1200" dirty="0">
                <a:latin typeface="Segoe UI" panose="020B0502040204020203" pitchFamily="34" charset="0"/>
                <a:ea typeface="Arial" panose="020B0604020202020204" pitchFamily="34" charset="0"/>
                <a:cs typeface="Segoe UI" panose="020B0502040204020203" pitchFamily="34" charset="0"/>
              </a:rPr>
              <a:t>משמנים היטב מגש גדול.</a:t>
            </a:r>
            <a:endParaRPr lang="en-US" sz="1200" dirty="0">
              <a:latin typeface="Segoe UI" panose="020B0502040204020203" pitchFamily="34" charset="0"/>
              <a:ea typeface="Arial" panose="020B0604020202020204" pitchFamily="34" charset="0"/>
              <a:cs typeface="Segoe UI" panose="020B0502040204020203" pitchFamily="34" charset="0"/>
            </a:endParaRPr>
          </a:p>
          <a:p>
            <a:pPr algn="r">
              <a:lnSpc>
                <a:spcPct val="150000"/>
              </a:lnSpc>
              <a:spcAft>
                <a:spcPts val="650"/>
              </a:spcAft>
            </a:pPr>
            <a:r>
              <a:rPr lang="he-IL" sz="1200" dirty="0">
                <a:latin typeface="Segoe UI" panose="020B0502040204020203" pitchFamily="34" charset="0"/>
                <a:ea typeface="Arial" panose="020B0604020202020204" pitchFamily="34" charset="0"/>
                <a:cs typeface="Segoe UI" panose="020B0502040204020203" pitchFamily="34" charset="0"/>
              </a:rPr>
              <a:t>מערבבים את הדבש, אבקת הסוכר והשמן ומחממים אותם במחבת טפלון, עד שהסוכר נמס ומזהיב.</a:t>
            </a:r>
            <a:endParaRPr lang="en-US" sz="1200" dirty="0">
              <a:latin typeface="Segoe UI" panose="020B0502040204020203" pitchFamily="34" charset="0"/>
              <a:ea typeface="Arial" panose="020B0604020202020204" pitchFamily="34" charset="0"/>
              <a:cs typeface="Segoe UI" panose="020B0502040204020203" pitchFamily="34" charset="0"/>
            </a:endParaRPr>
          </a:p>
          <a:p>
            <a:pPr algn="r">
              <a:lnSpc>
                <a:spcPct val="150000"/>
              </a:lnSpc>
              <a:spcAft>
                <a:spcPts val="650"/>
              </a:spcAft>
            </a:pPr>
            <a:r>
              <a:rPr lang="he-IL" sz="1200" dirty="0">
                <a:latin typeface="Segoe UI" panose="020B0502040204020203" pitchFamily="34" charset="0"/>
                <a:ea typeface="Arial" panose="020B0604020202020204" pitchFamily="34" charset="0"/>
                <a:cs typeface="Segoe UI" panose="020B0502040204020203" pitchFamily="34" charset="0"/>
              </a:rPr>
              <a:t>מוסיפים את השקדים ואת הפיסטוקים תוך ערבוב, עד שהם מצופים בנוזל ומקבלים גוון זהוב חום. מוסיפים את מי הזעפרן ומערבבים.</a:t>
            </a:r>
            <a:endParaRPr lang="en-US" sz="1200" dirty="0">
              <a:latin typeface="Segoe UI" panose="020B0502040204020203" pitchFamily="34" charset="0"/>
              <a:ea typeface="Arial" panose="020B0604020202020204" pitchFamily="34" charset="0"/>
              <a:cs typeface="Segoe UI" panose="020B0502040204020203" pitchFamily="34" charset="0"/>
            </a:endParaRPr>
          </a:p>
          <a:p>
            <a:pPr algn="r">
              <a:lnSpc>
                <a:spcPct val="150000"/>
              </a:lnSpc>
              <a:spcAft>
                <a:spcPts val="650"/>
              </a:spcAft>
            </a:pPr>
            <a:r>
              <a:rPr lang="he-IL" sz="1200" dirty="0">
                <a:latin typeface="Segoe UI" panose="020B0502040204020203" pitchFamily="34" charset="0"/>
                <a:ea typeface="Arial" panose="020B0604020202020204" pitchFamily="34" charset="0"/>
                <a:cs typeface="Segoe UI" panose="020B0502040204020203" pitchFamily="34" charset="0"/>
              </a:rPr>
              <a:t>נוטלים בכף כמות קטנה מהתערובת החמה ומניחים על המגש. באותו אופן יוצרים עוגיות נוספות, במרווחים ביניהן.</a:t>
            </a:r>
            <a:endParaRPr lang="en-US" sz="1200" dirty="0">
              <a:latin typeface="Segoe UI" panose="020B0502040204020203" pitchFamily="34" charset="0"/>
              <a:ea typeface="Arial" panose="020B0604020202020204" pitchFamily="34" charset="0"/>
              <a:cs typeface="Segoe UI" panose="020B0502040204020203" pitchFamily="34" charset="0"/>
            </a:endParaRPr>
          </a:p>
          <a:p>
            <a:pPr algn="r">
              <a:lnSpc>
                <a:spcPct val="150000"/>
              </a:lnSpc>
              <a:spcAft>
                <a:spcPts val="650"/>
              </a:spcAft>
            </a:pPr>
            <a:r>
              <a:rPr lang="he-IL" sz="1200" dirty="0">
                <a:latin typeface="Segoe UI" panose="020B0502040204020203" pitchFamily="34" charset="0"/>
                <a:ea typeface="Arial" panose="020B0604020202020204" pitchFamily="34" charset="0"/>
                <a:cs typeface="Segoe UI" panose="020B0502040204020203" pitchFamily="34" charset="0"/>
              </a:rPr>
              <a:t>מניחים שני חצאי שקדים על כל עוגייה ומשהים שעתיים לצינון.</a:t>
            </a:r>
            <a:endParaRPr lang="en-US" sz="1200" dirty="0">
              <a:latin typeface="Segoe UI" panose="020B0502040204020203" pitchFamily="34" charset="0"/>
              <a:ea typeface="Arial" panose="020B0604020202020204" pitchFamily="34" charset="0"/>
              <a:cs typeface="Segoe UI" panose="020B0502040204020203" pitchFamily="34" charset="0"/>
            </a:endParaRPr>
          </a:p>
          <a:p>
            <a:pPr algn="r">
              <a:lnSpc>
                <a:spcPct val="150000"/>
              </a:lnSpc>
            </a:pPr>
            <a:r>
              <a:rPr lang="he-IL" sz="1200" dirty="0">
                <a:latin typeface="Segoe UI" panose="020B0502040204020203" pitchFamily="34" charset="0"/>
                <a:ea typeface="Arial" panose="020B0604020202020204" pitchFamily="34" charset="0"/>
                <a:cs typeface="Segoe UI" panose="020B0502040204020203" pitchFamily="34" charset="0"/>
              </a:rPr>
              <a:t>מפרידים את העוגיות מהמגש בעזרת סכין.</a:t>
            </a:r>
            <a:endParaRPr lang="he-IL" sz="1200" dirty="0">
              <a:latin typeface="Segoe UI" panose="020B0502040204020203" pitchFamily="34" charset="0"/>
              <a:cs typeface="Segoe UI" panose="020B0502040204020203" pitchFamily="34" charset="0"/>
            </a:endParaRPr>
          </a:p>
        </p:txBody>
      </p:sp>
      <p:sp>
        <p:nvSpPr>
          <p:cNvPr id="6" name="תיבת טקסט 5">
            <a:extLst>
              <a:ext uri="{FF2B5EF4-FFF2-40B4-BE49-F238E27FC236}">
                <a16:creationId xmlns:a16="http://schemas.microsoft.com/office/drawing/2014/main" id="{F1D05AAF-7F4E-49E8-85FE-BEF2787F9DE0}"/>
              </a:ext>
            </a:extLst>
          </p:cNvPr>
          <p:cNvSpPr txBox="1"/>
          <p:nvPr/>
        </p:nvSpPr>
        <p:spPr>
          <a:xfrm>
            <a:off x="5612140" y="993497"/>
            <a:ext cx="2969782" cy="3404843"/>
          </a:xfrm>
          <a:prstGeom prst="rect">
            <a:avLst/>
          </a:prstGeom>
          <a:noFill/>
        </p:spPr>
        <p:txBody>
          <a:bodyPr wrap="square">
            <a:spAutoFit/>
          </a:bodyPr>
          <a:lstStyle/>
          <a:p>
            <a:pPr algn="r">
              <a:lnSpc>
                <a:spcPct val="150000"/>
              </a:lnSpc>
              <a:spcAft>
                <a:spcPts val="650"/>
              </a:spcAft>
            </a:pPr>
            <a:r>
              <a:rPr lang="he-IL" sz="1138" b="1" u="sng" dirty="0">
                <a:latin typeface="Segoe UI" panose="020B0502040204020203" pitchFamily="34" charset="0"/>
                <a:ea typeface="Arial" panose="020B0604020202020204" pitchFamily="34" charset="0"/>
                <a:cs typeface="Segoe UI" panose="020B0502040204020203" pitchFamily="34" charset="0"/>
              </a:rPr>
              <a:t>עוגיות שקדים ופיסטוקים</a:t>
            </a:r>
          </a:p>
          <a:p>
            <a:pPr algn="r">
              <a:lnSpc>
                <a:spcPct val="150000"/>
              </a:lnSpc>
              <a:spcAft>
                <a:spcPts val="650"/>
              </a:spcAft>
            </a:pPr>
            <a:r>
              <a:rPr lang="he-IL" sz="1138" u="sng" dirty="0">
                <a:latin typeface="Segoe UI" panose="020B0502040204020203" pitchFamily="34" charset="0"/>
                <a:ea typeface="Arial" panose="020B0604020202020204" pitchFamily="34" charset="0"/>
                <a:cs typeface="Segoe UI" panose="020B0502040204020203" pitchFamily="34" charset="0"/>
              </a:rPr>
              <a:t>המרכיבים</a:t>
            </a:r>
            <a:r>
              <a:rPr lang="he-IL" sz="1138" dirty="0">
                <a:latin typeface="Segoe UI" panose="020B0502040204020203" pitchFamily="34" charset="0"/>
                <a:ea typeface="Arial" panose="020B0604020202020204" pitchFamily="34" charset="0"/>
                <a:cs typeface="Segoe UI" panose="020B0502040204020203" pitchFamily="34" charset="0"/>
              </a:rPr>
              <a:t>:</a:t>
            </a:r>
            <a:endParaRPr lang="en-US" sz="1138" dirty="0">
              <a:latin typeface="Segoe UI" panose="020B0502040204020203" pitchFamily="34" charset="0"/>
              <a:ea typeface="Arial" panose="020B0604020202020204" pitchFamily="34" charset="0"/>
              <a:cs typeface="Segoe UI" panose="020B0502040204020203" pitchFamily="34" charset="0"/>
            </a:endParaRPr>
          </a:p>
          <a:p>
            <a:pPr algn="r">
              <a:lnSpc>
                <a:spcPct val="150000"/>
              </a:lnSpc>
              <a:spcAft>
                <a:spcPts val="650"/>
              </a:spcAft>
            </a:pPr>
            <a:r>
              <a:rPr lang="he-IL" sz="1138" dirty="0">
                <a:latin typeface="Segoe UI" panose="020B0502040204020203" pitchFamily="34" charset="0"/>
                <a:ea typeface="Arial" panose="020B0604020202020204" pitchFamily="34" charset="0"/>
                <a:cs typeface="Segoe UI" panose="020B0502040204020203" pitchFamily="34" charset="0"/>
              </a:rPr>
              <a:t>4 כפות דבש</a:t>
            </a:r>
            <a:endParaRPr lang="en-US" sz="1138" dirty="0">
              <a:latin typeface="Segoe UI" panose="020B0502040204020203" pitchFamily="34" charset="0"/>
              <a:ea typeface="Arial" panose="020B0604020202020204" pitchFamily="34" charset="0"/>
              <a:cs typeface="Segoe UI" panose="020B0502040204020203" pitchFamily="34" charset="0"/>
            </a:endParaRPr>
          </a:p>
          <a:p>
            <a:pPr algn="r">
              <a:lnSpc>
                <a:spcPct val="150000"/>
              </a:lnSpc>
              <a:spcAft>
                <a:spcPts val="650"/>
              </a:spcAft>
            </a:pPr>
            <a:r>
              <a:rPr lang="he-IL" sz="1138" dirty="0">
                <a:latin typeface="Segoe UI" panose="020B0502040204020203" pitchFamily="34" charset="0"/>
                <a:ea typeface="Arial" panose="020B0604020202020204" pitchFamily="34" charset="0"/>
                <a:cs typeface="Segoe UI" panose="020B0502040204020203" pitchFamily="34" charset="0"/>
              </a:rPr>
              <a:t>150 גר' אבקת סוכר</a:t>
            </a:r>
            <a:endParaRPr lang="en-US" sz="1138" dirty="0">
              <a:latin typeface="Segoe UI" panose="020B0502040204020203" pitchFamily="34" charset="0"/>
              <a:ea typeface="Arial" panose="020B0604020202020204" pitchFamily="34" charset="0"/>
              <a:cs typeface="Segoe UI" panose="020B0502040204020203" pitchFamily="34" charset="0"/>
            </a:endParaRPr>
          </a:p>
          <a:p>
            <a:pPr algn="r">
              <a:lnSpc>
                <a:spcPct val="150000"/>
              </a:lnSpc>
              <a:spcAft>
                <a:spcPts val="650"/>
              </a:spcAft>
            </a:pPr>
            <a:r>
              <a:rPr lang="he-IL" sz="1138" dirty="0">
                <a:latin typeface="Segoe UI" panose="020B0502040204020203" pitchFamily="34" charset="0"/>
                <a:ea typeface="Arial" panose="020B0604020202020204" pitchFamily="34" charset="0"/>
                <a:cs typeface="Segoe UI" panose="020B0502040204020203" pitchFamily="34" charset="0"/>
              </a:rPr>
              <a:t>½ כוס שמן</a:t>
            </a:r>
            <a:endParaRPr lang="en-US" sz="1138" dirty="0">
              <a:latin typeface="Segoe UI" panose="020B0502040204020203" pitchFamily="34" charset="0"/>
              <a:ea typeface="Arial" panose="020B0604020202020204" pitchFamily="34" charset="0"/>
              <a:cs typeface="Segoe UI" panose="020B0502040204020203" pitchFamily="34" charset="0"/>
            </a:endParaRPr>
          </a:p>
          <a:p>
            <a:pPr algn="r">
              <a:lnSpc>
                <a:spcPct val="150000"/>
              </a:lnSpc>
              <a:spcAft>
                <a:spcPts val="650"/>
              </a:spcAft>
            </a:pPr>
            <a:r>
              <a:rPr lang="he-IL" sz="1138" dirty="0">
                <a:latin typeface="Segoe UI" panose="020B0502040204020203" pitchFamily="34" charset="0"/>
                <a:ea typeface="Arial" panose="020B0604020202020204" pitchFamily="34" charset="0"/>
                <a:cs typeface="Segoe UI" panose="020B0502040204020203" pitchFamily="34" charset="0"/>
              </a:rPr>
              <a:t>150 גר' שבבי שקדים קלויים</a:t>
            </a:r>
            <a:endParaRPr lang="en-US" sz="1138" dirty="0">
              <a:latin typeface="Segoe UI" panose="020B0502040204020203" pitchFamily="34" charset="0"/>
              <a:ea typeface="Arial" panose="020B0604020202020204" pitchFamily="34" charset="0"/>
              <a:cs typeface="Segoe UI" panose="020B0502040204020203" pitchFamily="34" charset="0"/>
            </a:endParaRPr>
          </a:p>
          <a:p>
            <a:pPr algn="r">
              <a:lnSpc>
                <a:spcPct val="150000"/>
              </a:lnSpc>
              <a:spcAft>
                <a:spcPts val="650"/>
              </a:spcAft>
            </a:pPr>
            <a:r>
              <a:rPr lang="he-IL" sz="1138" dirty="0">
                <a:latin typeface="Segoe UI" panose="020B0502040204020203" pitchFamily="34" charset="0"/>
                <a:ea typeface="Arial" panose="020B0604020202020204" pitchFamily="34" charset="0"/>
                <a:cs typeface="Segoe UI" panose="020B0502040204020203" pitchFamily="34" charset="0"/>
              </a:rPr>
              <a:t>100 גר' שבבי פיסטוק קלויים</a:t>
            </a:r>
            <a:endParaRPr lang="en-US" sz="1138" dirty="0">
              <a:latin typeface="Segoe UI" panose="020B0502040204020203" pitchFamily="34" charset="0"/>
              <a:ea typeface="Arial" panose="020B0604020202020204" pitchFamily="34" charset="0"/>
              <a:cs typeface="Segoe UI" panose="020B0502040204020203" pitchFamily="34" charset="0"/>
            </a:endParaRPr>
          </a:p>
          <a:p>
            <a:pPr algn="r">
              <a:lnSpc>
                <a:spcPct val="150000"/>
              </a:lnSpc>
              <a:spcAft>
                <a:spcPts val="650"/>
              </a:spcAft>
            </a:pPr>
            <a:r>
              <a:rPr lang="he-IL" sz="1138" dirty="0">
                <a:latin typeface="Segoe UI" panose="020B0502040204020203" pitchFamily="34" charset="0"/>
                <a:ea typeface="Arial" panose="020B0604020202020204" pitchFamily="34" charset="0"/>
                <a:cs typeface="Segoe UI" panose="020B0502040204020203" pitchFamily="34" charset="0"/>
              </a:rPr>
              <a:t>1 כפית זעפרן, שרוי ב-3 כפות מים רותחים משך שעה</a:t>
            </a:r>
            <a:endParaRPr lang="en-US" sz="1138" dirty="0">
              <a:latin typeface="Segoe UI" panose="020B0502040204020203" pitchFamily="34" charset="0"/>
              <a:ea typeface="Arial" panose="020B0604020202020204" pitchFamily="34" charset="0"/>
              <a:cs typeface="Segoe UI" panose="020B0502040204020203" pitchFamily="34" charset="0"/>
            </a:endParaRPr>
          </a:p>
          <a:p>
            <a:pPr algn="r">
              <a:lnSpc>
                <a:spcPct val="150000"/>
              </a:lnSpc>
              <a:spcAft>
                <a:spcPts val="650"/>
              </a:spcAft>
            </a:pPr>
            <a:r>
              <a:rPr lang="he-IL" sz="1138" dirty="0">
                <a:latin typeface="Segoe UI" panose="020B0502040204020203" pitchFamily="34" charset="0"/>
                <a:ea typeface="Arial" panose="020B0604020202020204" pitchFamily="34" charset="0"/>
                <a:cs typeface="Segoe UI" panose="020B0502040204020203" pitchFamily="34" charset="0"/>
              </a:rPr>
              <a:t>חצאי שקדים קלופים</a:t>
            </a:r>
            <a:endParaRPr lang="en-US" sz="1138" dirty="0">
              <a:latin typeface="Segoe UI" panose="020B0502040204020203" pitchFamily="34" charset="0"/>
              <a:ea typeface="Arial" panose="020B0604020202020204" pitchFamily="34" charset="0"/>
              <a:cs typeface="Segoe UI" panose="020B0502040204020203" pitchFamily="34" charset="0"/>
            </a:endParaRPr>
          </a:p>
        </p:txBody>
      </p:sp>
      <p:sp>
        <p:nvSpPr>
          <p:cNvPr id="9" name="תיבת טקסט 8">
            <a:extLst>
              <a:ext uri="{FF2B5EF4-FFF2-40B4-BE49-F238E27FC236}">
                <a16:creationId xmlns:a16="http://schemas.microsoft.com/office/drawing/2014/main" id="{A26CBD84-E221-4CCD-8941-D1D53CDFD6D1}"/>
              </a:ext>
            </a:extLst>
          </p:cNvPr>
          <p:cNvSpPr txBox="1"/>
          <p:nvPr/>
        </p:nvSpPr>
        <p:spPr>
          <a:xfrm rot="1010035">
            <a:off x="5563812" y="4704275"/>
            <a:ext cx="1493505" cy="692497"/>
          </a:xfrm>
          <a:prstGeom prst="rect">
            <a:avLst/>
          </a:prstGeom>
          <a:noFill/>
        </p:spPr>
        <p:txBody>
          <a:bodyPr wrap="square">
            <a:spAutoFit/>
          </a:bodyPr>
          <a:lstStyle/>
          <a:p>
            <a:pPr lvl="1" algn="ctr"/>
            <a:r>
              <a:rPr lang="he-IL" sz="1300" b="1" dirty="0">
                <a:latin typeface="Segoe UI" panose="020B0502040204020203" pitchFamily="34" charset="0"/>
                <a:cs typeface="Segoe UI" panose="020B0502040204020203" pitchFamily="34" charset="0"/>
              </a:rPr>
              <a:t>המתכון</a:t>
            </a:r>
          </a:p>
          <a:p>
            <a:pPr lvl="1" algn="ctr"/>
            <a:r>
              <a:rPr lang="he-IL" sz="1300" b="1" dirty="0">
                <a:latin typeface="Segoe UI" panose="020B0502040204020203" pitchFamily="34" charset="0"/>
                <a:cs typeface="Segoe UI" panose="020B0502040204020203" pitchFamily="34" charset="0"/>
              </a:rPr>
              <a:t>באדיבות יוסי יהושוע</a:t>
            </a:r>
          </a:p>
        </p:txBody>
      </p:sp>
    </p:spTree>
    <p:extLst>
      <p:ext uri="{BB962C8B-B14F-4D97-AF65-F5344CB8AC3E}">
        <p14:creationId xmlns:p14="http://schemas.microsoft.com/office/powerpoint/2010/main" val="10900897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קבוצה 9">
            <a:extLst>
              <a:ext uri="{FF2B5EF4-FFF2-40B4-BE49-F238E27FC236}">
                <a16:creationId xmlns:a16="http://schemas.microsoft.com/office/drawing/2014/main" id="{4DAA88E0-15A5-4BA6-B747-BD3BF73473EB}"/>
              </a:ext>
            </a:extLst>
          </p:cNvPr>
          <p:cNvGrpSpPr/>
          <p:nvPr/>
        </p:nvGrpSpPr>
        <p:grpSpPr>
          <a:xfrm>
            <a:off x="0" y="0"/>
            <a:ext cx="9906000" cy="6858000"/>
            <a:chOff x="0" y="0"/>
            <a:chExt cx="9906000" cy="6858000"/>
          </a:xfrm>
        </p:grpSpPr>
        <p:pic>
          <p:nvPicPr>
            <p:cNvPr id="12" name="תמונה 11">
              <a:extLst>
                <a:ext uri="{FF2B5EF4-FFF2-40B4-BE49-F238E27FC236}">
                  <a16:creationId xmlns:a16="http://schemas.microsoft.com/office/drawing/2014/main" id="{B98DFBC7-6484-46E8-8346-C0906E3B56B4}"/>
                </a:ext>
              </a:extLst>
            </p:cNvPr>
            <p:cNvPicPr>
              <a:picLocks noChangeAspect="1"/>
            </p:cNvPicPr>
            <p:nvPr/>
          </p:nvPicPr>
          <p:blipFill rotWithShape="1">
            <a:blip r:embed="rId2"/>
            <a:srcRect r="50000"/>
            <a:stretch/>
          </p:blipFill>
          <p:spPr>
            <a:xfrm>
              <a:off x="4953000" y="0"/>
              <a:ext cx="4953000" cy="6858000"/>
            </a:xfrm>
            <a:prstGeom prst="rect">
              <a:avLst/>
            </a:prstGeom>
          </p:spPr>
        </p:pic>
        <p:pic>
          <p:nvPicPr>
            <p:cNvPr id="13" name="תמונה 12">
              <a:extLst>
                <a:ext uri="{FF2B5EF4-FFF2-40B4-BE49-F238E27FC236}">
                  <a16:creationId xmlns:a16="http://schemas.microsoft.com/office/drawing/2014/main" id="{79BD5F14-F236-46C4-A717-DA5B9D74F6BD}"/>
                </a:ext>
              </a:extLst>
            </p:cNvPr>
            <p:cNvPicPr>
              <a:picLocks noChangeAspect="1"/>
            </p:cNvPicPr>
            <p:nvPr/>
          </p:nvPicPr>
          <p:blipFill rotWithShape="1">
            <a:blip r:embed="rId2"/>
            <a:srcRect r="50000"/>
            <a:stretch/>
          </p:blipFill>
          <p:spPr>
            <a:xfrm>
              <a:off x="0" y="0"/>
              <a:ext cx="4953000" cy="6858000"/>
            </a:xfrm>
            <a:prstGeom prst="rect">
              <a:avLst/>
            </a:prstGeom>
          </p:spPr>
        </p:pic>
      </p:grpSp>
      <p:sp>
        <p:nvSpPr>
          <p:cNvPr id="7" name="תיבת טקסט 6">
            <a:extLst>
              <a:ext uri="{FF2B5EF4-FFF2-40B4-BE49-F238E27FC236}">
                <a16:creationId xmlns:a16="http://schemas.microsoft.com/office/drawing/2014/main" id="{5ACB1383-E9BE-486D-A219-A1D13D5DE8EE}"/>
              </a:ext>
            </a:extLst>
          </p:cNvPr>
          <p:cNvSpPr txBox="1"/>
          <p:nvPr/>
        </p:nvSpPr>
        <p:spPr>
          <a:xfrm>
            <a:off x="631450" y="455827"/>
            <a:ext cx="3301959" cy="5474768"/>
          </a:xfrm>
          <a:prstGeom prst="rect">
            <a:avLst/>
          </a:prstGeom>
          <a:noFill/>
        </p:spPr>
        <p:txBody>
          <a:bodyPr wrap="square">
            <a:spAutoFit/>
          </a:bodyPr>
          <a:lstStyle/>
          <a:p>
            <a:pPr algn="r">
              <a:lnSpc>
                <a:spcPct val="150000"/>
              </a:lnSpc>
              <a:spcAft>
                <a:spcPts val="650"/>
              </a:spcAft>
            </a:pPr>
            <a:r>
              <a:rPr lang="he-IL" sz="1200" dirty="0">
                <a:latin typeface="Arial" panose="020B0604020202020204" pitchFamily="34" charset="0"/>
                <a:ea typeface="Arial" panose="020B0604020202020204" pitchFamily="34" charset="0"/>
                <a:cs typeface="David" panose="020E0502060401010101" pitchFamily="34" charset="-79"/>
              </a:rPr>
              <a:t> </a:t>
            </a:r>
            <a:endParaRPr lang="en-US" sz="1200" b="1" dirty="0">
              <a:latin typeface="Arial" panose="020B0604020202020204" pitchFamily="34" charset="0"/>
              <a:ea typeface="Arial" panose="020B0604020202020204" pitchFamily="34" charset="0"/>
              <a:cs typeface="Arial" panose="020B0604020202020204" pitchFamily="34" charset="0"/>
            </a:endParaRPr>
          </a:p>
          <a:p>
            <a:pPr algn="r">
              <a:spcAft>
                <a:spcPts val="650"/>
              </a:spcAft>
            </a:pPr>
            <a:r>
              <a:rPr lang="he-IL" sz="1200" b="1" u="sng" dirty="0">
                <a:latin typeface="Segoe UI" panose="020B0502040204020203" pitchFamily="34" charset="0"/>
                <a:ea typeface="Arial" panose="020B0604020202020204" pitchFamily="34" charset="0"/>
                <a:cs typeface="Segoe UI" panose="020B0502040204020203" pitchFamily="34" charset="0"/>
              </a:rPr>
              <a:t>אופן ההכנה</a:t>
            </a:r>
            <a:r>
              <a:rPr lang="he-IL" sz="1200" b="1" dirty="0">
                <a:latin typeface="Segoe UI" panose="020B0502040204020203" pitchFamily="34" charset="0"/>
                <a:ea typeface="Arial" panose="020B0604020202020204" pitchFamily="34" charset="0"/>
                <a:cs typeface="Segoe UI" panose="020B0502040204020203" pitchFamily="34" charset="0"/>
              </a:rPr>
              <a:t>:</a:t>
            </a:r>
            <a:endParaRPr lang="en-US" sz="1200" b="1" dirty="0">
              <a:latin typeface="Segoe UI" panose="020B0502040204020203" pitchFamily="34" charset="0"/>
              <a:ea typeface="Arial" panose="020B0604020202020204" pitchFamily="34" charset="0"/>
              <a:cs typeface="Segoe UI" panose="020B0502040204020203" pitchFamily="34" charset="0"/>
            </a:endParaRPr>
          </a:p>
          <a:p>
            <a:pPr algn="r">
              <a:lnSpc>
                <a:spcPts val="1600"/>
              </a:lnSpc>
              <a:spcAft>
                <a:spcPts val="650"/>
              </a:spcAft>
            </a:pPr>
            <a:r>
              <a:rPr lang="he-IL" sz="1200" dirty="0">
                <a:latin typeface="Segoe UI" panose="020B0502040204020203" pitchFamily="34" charset="0"/>
                <a:ea typeface="Arial" panose="020B0604020202020204" pitchFamily="34" charset="0"/>
                <a:cs typeface="Segoe UI" panose="020B0502040204020203" pitchFamily="34" charset="0"/>
              </a:rPr>
              <a:t>שמים בקערת המערבל את הקמח, הסוכר, ההל, אבקת האפייה והמלח. מערבבים היטב עד שהתערובת אחידה.</a:t>
            </a:r>
            <a:endParaRPr lang="en-US" sz="1200" dirty="0">
              <a:latin typeface="Segoe UI" panose="020B0502040204020203" pitchFamily="34" charset="0"/>
              <a:ea typeface="Arial" panose="020B0604020202020204" pitchFamily="34" charset="0"/>
              <a:cs typeface="Segoe UI" panose="020B0502040204020203" pitchFamily="34" charset="0"/>
            </a:endParaRPr>
          </a:p>
          <a:p>
            <a:pPr algn="r">
              <a:lnSpc>
                <a:spcPts val="1600"/>
              </a:lnSpc>
              <a:spcAft>
                <a:spcPts val="650"/>
              </a:spcAft>
            </a:pPr>
            <a:r>
              <a:rPr lang="he-IL" sz="1200" dirty="0">
                <a:latin typeface="Segoe UI" panose="020B0502040204020203" pitchFamily="34" charset="0"/>
                <a:ea typeface="Arial" panose="020B0604020202020204" pitchFamily="34" charset="0"/>
                <a:cs typeface="Segoe UI" panose="020B0502040204020203" pitchFamily="34" charset="0"/>
              </a:rPr>
              <a:t>מוסיפים את מי הוורדים, קליפת הלימון ומיץ הלימון, החלמונים והמרגרינה, תוך לישה איטית, עד שנוצר בצק אחיד וחלק. אוספים את הבצק לכדור, עוטפים בניילון נצמד ומאחסנים במקרר חצי שעה.</a:t>
            </a:r>
            <a:endParaRPr lang="en-US" sz="1200" dirty="0">
              <a:latin typeface="Segoe UI" panose="020B0502040204020203" pitchFamily="34" charset="0"/>
              <a:ea typeface="Arial" panose="020B0604020202020204" pitchFamily="34" charset="0"/>
              <a:cs typeface="Segoe UI" panose="020B0502040204020203" pitchFamily="34" charset="0"/>
            </a:endParaRPr>
          </a:p>
          <a:p>
            <a:pPr algn="r">
              <a:lnSpc>
                <a:spcPts val="1600"/>
              </a:lnSpc>
              <a:spcAft>
                <a:spcPts val="650"/>
              </a:spcAft>
            </a:pPr>
            <a:r>
              <a:rPr lang="he-IL" sz="1200" dirty="0">
                <a:latin typeface="Segoe UI" panose="020B0502040204020203" pitchFamily="34" charset="0"/>
                <a:ea typeface="Arial" panose="020B0604020202020204" pitchFamily="34" charset="0"/>
                <a:cs typeface="Segoe UI" panose="020B0502040204020203" pitchFamily="34" charset="0"/>
              </a:rPr>
              <a:t>מחממים את התנור לחום של 200 מעלות. מרפדים תבנית אפייה בנייר אפייה. מוציאים את הבצק ומחלקים ל-5 חלקים. מרדדים כל חלק על משטח מקומח לעלה בעובי 8-6 מ"מ.</a:t>
            </a:r>
            <a:endParaRPr lang="en-US" sz="1200" dirty="0">
              <a:latin typeface="Segoe UI" panose="020B0502040204020203" pitchFamily="34" charset="0"/>
              <a:ea typeface="Arial" panose="020B0604020202020204" pitchFamily="34" charset="0"/>
              <a:cs typeface="Segoe UI" panose="020B0502040204020203" pitchFamily="34" charset="0"/>
            </a:endParaRPr>
          </a:p>
          <a:p>
            <a:pPr algn="r">
              <a:lnSpc>
                <a:spcPts val="1600"/>
              </a:lnSpc>
              <a:spcAft>
                <a:spcPts val="650"/>
              </a:spcAft>
            </a:pPr>
            <a:r>
              <a:rPr lang="he-IL" sz="1200" dirty="0">
                <a:latin typeface="Segoe UI" panose="020B0502040204020203" pitchFamily="34" charset="0"/>
                <a:ea typeface="Arial" panose="020B0604020202020204" pitchFamily="34" charset="0"/>
                <a:cs typeface="Segoe UI" panose="020B0502040204020203" pitchFamily="34" charset="0"/>
              </a:rPr>
              <a:t>קורצים לעיגולים בעזרת כוס הפוכה או חותכני עוגיות. מסדרים בתבנית במרווחים של 2-3 ס"מ, מורחים את פני העוגיות בחלבון וזורים מלמעלה שקדים טחונים או שומשום.</a:t>
            </a:r>
            <a:endParaRPr lang="en-US" sz="1200" dirty="0">
              <a:latin typeface="Segoe UI" panose="020B0502040204020203" pitchFamily="34" charset="0"/>
              <a:ea typeface="Arial" panose="020B0604020202020204" pitchFamily="34" charset="0"/>
              <a:cs typeface="Segoe UI" panose="020B0502040204020203" pitchFamily="34" charset="0"/>
            </a:endParaRPr>
          </a:p>
          <a:p>
            <a:pPr algn="r">
              <a:lnSpc>
                <a:spcPts val="1600"/>
              </a:lnSpc>
              <a:spcAft>
                <a:spcPts val="650"/>
              </a:spcAft>
            </a:pPr>
            <a:r>
              <a:rPr lang="he-IL" sz="1200" dirty="0">
                <a:latin typeface="Segoe UI" panose="020B0502040204020203" pitchFamily="34" charset="0"/>
                <a:ea typeface="Arial" panose="020B0604020202020204" pitchFamily="34" charset="0"/>
                <a:cs typeface="Segoe UI" panose="020B0502040204020203" pitchFamily="34" charset="0"/>
              </a:rPr>
              <a:t>מכניסים לתנור ואופים 7 דקות. מורידים את דרגת החום ל-150 מעלות וממשיכים לאפות כ-45 דקות או עד להזהבה.</a:t>
            </a:r>
            <a:endParaRPr lang="en-US" sz="1200" dirty="0">
              <a:latin typeface="Segoe UI" panose="020B0502040204020203" pitchFamily="34" charset="0"/>
              <a:ea typeface="Arial" panose="020B0604020202020204" pitchFamily="34" charset="0"/>
              <a:cs typeface="Segoe UI" panose="020B0502040204020203" pitchFamily="34" charset="0"/>
            </a:endParaRPr>
          </a:p>
          <a:p>
            <a:pPr algn="r">
              <a:lnSpc>
                <a:spcPts val="1600"/>
              </a:lnSpc>
            </a:pPr>
            <a:r>
              <a:rPr lang="he-IL" sz="1200" dirty="0">
                <a:latin typeface="Segoe UI" panose="020B0502040204020203" pitchFamily="34" charset="0"/>
                <a:ea typeface="Arial" panose="020B0604020202020204" pitchFamily="34" charset="0"/>
                <a:cs typeface="Segoe UI" panose="020B0502040204020203" pitchFamily="34" charset="0"/>
              </a:rPr>
              <a:t>מצננים את העוגיות מחוץ לתנור ומפרידים אותן מנייר האפייה.</a:t>
            </a:r>
            <a:endParaRPr lang="he-IL" sz="1200" dirty="0">
              <a:latin typeface="Segoe UI" panose="020B0502040204020203" pitchFamily="34" charset="0"/>
              <a:cs typeface="Segoe UI" panose="020B0502040204020203" pitchFamily="34" charset="0"/>
            </a:endParaRPr>
          </a:p>
        </p:txBody>
      </p:sp>
      <p:sp>
        <p:nvSpPr>
          <p:cNvPr id="9" name="תיבת טקסט 8">
            <a:extLst>
              <a:ext uri="{FF2B5EF4-FFF2-40B4-BE49-F238E27FC236}">
                <a16:creationId xmlns:a16="http://schemas.microsoft.com/office/drawing/2014/main" id="{6897EFE5-1270-4CD2-A48D-433EBF8FB9CC}"/>
              </a:ext>
            </a:extLst>
          </p:cNvPr>
          <p:cNvSpPr txBox="1"/>
          <p:nvPr/>
        </p:nvSpPr>
        <p:spPr>
          <a:xfrm>
            <a:off x="3751517" y="927405"/>
            <a:ext cx="4994724" cy="4119076"/>
          </a:xfrm>
          <a:prstGeom prst="rect">
            <a:avLst/>
          </a:prstGeom>
          <a:noFill/>
        </p:spPr>
        <p:txBody>
          <a:bodyPr wrap="square">
            <a:spAutoFit/>
          </a:bodyPr>
          <a:lstStyle/>
          <a:p>
            <a:pPr algn="r">
              <a:spcAft>
                <a:spcPts val="650"/>
              </a:spcAft>
            </a:pPr>
            <a:r>
              <a:rPr lang="he-IL" sz="1200" b="1" u="sng" dirty="0">
                <a:latin typeface="Segoe UI" panose="020B0502040204020203" pitchFamily="34" charset="0"/>
                <a:ea typeface="Arial" panose="020B0604020202020204" pitchFamily="34" charset="0"/>
                <a:cs typeface="Segoe UI" panose="020B0502040204020203" pitchFamily="34" charset="0"/>
              </a:rPr>
              <a:t>עוגיות מי ורדים</a:t>
            </a:r>
            <a:r>
              <a:rPr lang="he-IL" sz="1200" dirty="0">
                <a:latin typeface="Segoe UI" panose="020B0502040204020203" pitchFamily="34" charset="0"/>
                <a:ea typeface="Arial" panose="020B0604020202020204" pitchFamily="34" charset="0"/>
                <a:cs typeface="Segoe UI" panose="020B0502040204020203" pitchFamily="34" charset="0"/>
              </a:rPr>
              <a:t> </a:t>
            </a:r>
            <a:endParaRPr lang="en-US" sz="1200" dirty="0">
              <a:latin typeface="Segoe UI" panose="020B0502040204020203" pitchFamily="34" charset="0"/>
              <a:ea typeface="Arial" panose="020B0604020202020204" pitchFamily="34" charset="0"/>
              <a:cs typeface="Segoe UI" panose="020B0502040204020203" pitchFamily="34" charset="0"/>
            </a:endParaRPr>
          </a:p>
          <a:p>
            <a:pPr algn="r">
              <a:spcAft>
                <a:spcPts val="650"/>
              </a:spcAft>
            </a:pPr>
            <a:endParaRPr lang="he-IL" sz="1200" u="sng" dirty="0">
              <a:latin typeface="Segoe UI" panose="020B0502040204020203" pitchFamily="34" charset="0"/>
              <a:ea typeface="Arial" panose="020B0604020202020204" pitchFamily="34" charset="0"/>
              <a:cs typeface="Segoe UI" panose="020B0502040204020203" pitchFamily="34" charset="0"/>
            </a:endParaRPr>
          </a:p>
          <a:p>
            <a:pPr algn="r">
              <a:spcAft>
                <a:spcPts val="650"/>
              </a:spcAft>
            </a:pPr>
            <a:r>
              <a:rPr lang="he-IL" sz="1200" u="sng" dirty="0">
                <a:latin typeface="Segoe UI" panose="020B0502040204020203" pitchFamily="34" charset="0"/>
                <a:ea typeface="Arial" panose="020B0604020202020204" pitchFamily="34" charset="0"/>
                <a:cs typeface="Segoe UI" panose="020B0502040204020203" pitchFamily="34" charset="0"/>
              </a:rPr>
              <a:t>המרכיבים</a:t>
            </a:r>
            <a:r>
              <a:rPr lang="he-IL" sz="1200" dirty="0">
                <a:latin typeface="Segoe UI" panose="020B0502040204020203" pitchFamily="34" charset="0"/>
                <a:ea typeface="Arial" panose="020B0604020202020204" pitchFamily="34" charset="0"/>
                <a:cs typeface="Segoe UI" panose="020B0502040204020203" pitchFamily="34" charset="0"/>
              </a:rPr>
              <a:t>:</a:t>
            </a:r>
            <a:endParaRPr lang="en-US" sz="1200" dirty="0">
              <a:latin typeface="Segoe UI" panose="020B0502040204020203" pitchFamily="34" charset="0"/>
              <a:ea typeface="Arial" panose="020B0604020202020204" pitchFamily="34" charset="0"/>
              <a:cs typeface="Segoe UI" panose="020B0502040204020203" pitchFamily="34" charset="0"/>
            </a:endParaRPr>
          </a:p>
          <a:p>
            <a:pPr algn="r">
              <a:spcAft>
                <a:spcPts val="650"/>
              </a:spcAft>
            </a:pPr>
            <a:r>
              <a:rPr lang="he-IL" sz="1200" dirty="0">
                <a:latin typeface="Segoe UI" panose="020B0502040204020203" pitchFamily="34" charset="0"/>
                <a:ea typeface="Arial" panose="020B0604020202020204" pitchFamily="34" charset="0"/>
                <a:cs typeface="Segoe UI" panose="020B0502040204020203" pitchFamily="34" charset="0"/>
              </a:rPr>
              <a:t> 1 ק"ג קמח</a:t>
            </a:r>
            <a:endParaRPr lang="en-US" sz="1200" dirty="0">
              <a:latin typeface="Segoe UI" panose="020B0502040204020203" pitchFamily="34" charset="0"/>
              <a:ea typeface="Arial" panose="020B0604020202020204" pitchFamily="34" charset="0"/>
              <a:cs typeface="Segoe UI" panose="020B0502040204020203" pitchFamily="34" charset="0"/>
            </a:endParaRPr>
          </a:p>
          <a:p>
            <a:pPr algn="r">
              <a:spcAft>
                <a:spcPts val="650"/>
              </a:spcAft>
            </a:pPr>
            <a:r>
              <a:rPr lang="he-IL" sz="1200" dirty="0">
                <a:latin typeface="Segoe UI" panose="020B0502040204020203" pitchFamily="34" charset="0"/>
                <a:ea typeface="Arial" panose="020B0604020202020204" pitchFamily="34" charset="0"/>
                <a:cs typeface="Segoe UI" panose="020B0502040204020203" pitchFamily="34" charset="0"/>
              </a:rPr>
              <a:t>¼ 1 כוסות סוכר דק</a:t>
            </a:r>
            <a:endParaRPr lang="en-US" sz="1200" dirty="0">
              <a:latin typeface="Segoe UI" panose="020B0502040204020203" pitchFamily="34" charset="0"/>
              <a:ea typeface="Arial" panose="020B0604020202020204" pitchFamily="34" charset="0"/>
              <a:cs typeface="Segoe UI" panose="020B0502040204020203" pitchFamily="34" charset="0"/>
            </a:endParaRPr>
          </a:p>
          <a:p>
            <a:pPr algn="r">
              <a:spcAft>
                <a:spcPts val="650"/>
              </a:spcAft>
            </a:pPr>
            <a:r>
              <a:rPr lang="he-IL" sz="1200" dirty="0">
                <a:latin typeface="Segoe UI" panose="020B0502040204020203" pitchFamily="34" charset="0"/>
                <a:ea typeface="Arial" panose="020B0604020202020204" pitchFamily="34" charset="0"/>
                <a:cs typeface="Segoe UI" panose="020B0502040204020203" pitchFamily="34" charset="0"/>
              </a:rPr>
              <a:t>½ 2 כפיות הל טחון</a:t>
            </a:r>
            <a:endParaRPr lang="en-US" sz="1200" dirty="0">
              <a:latin typeface="Segoe UI" panose="020B0502040204020203" pitchFamily="34" charset="0"/>
              <a:ea typeface="Arial" panose="020B0604020202020204" pitchFamily="34" charset="0"/>
              <a:cs typeface="Segoe UI" panose="020B0502040204020203" pitchFamily="34" charset="0"/>
            </a:endParaRPr>
          </a:p>
          <a:p>
            <a:pPr algn="r">
              <a:spcAft>
                <a:spcPts val="650"/>
              </a:spcAft>
            </a:pPr>
            <a:r>
              <a:rPr lang="he-IL" sz="1200" dirty="0">
                <a:latin typeface="Segoe UI" panose="020B0502040204020203" pitchFamily="34" charset="0"/>
                <a:ea typeface="Arial" panose="020B0604020202020204" pitchFamily="34" charset="0"/>
                <a:cs typeface="Segoe UI" panose="020B0502040204020203" pitchFamily="34" charset="0"/>
              </a:rPr>
              <a:t>3 שקיות אבקת אפייה</a:t>
            </a:r>
            <a:endParaRPr lang="en-US" sz="1200" dirty="0">
              <a:latin typeface="Segoe UI" panose="020B0502040204020203" pitchFamily="34" charset="0"/>
              <a:ea typeface="Arial" panose="020B0604020202020204" pitchFamily="34" charset="0"/>
              <a:cs typeface="Segoe UI" panose="020B0502040204020203" pitchFamily="34" charset="0"/>
            </a:endParaRPr>
          </a:p>
          <a:p>
            <a:pPr algn="r">
              <a:spcAft>
                <a:spcPts val="650"/>
              </a:spcAft>
            </a:pPr>
            <a:r>
              <a:rPr lang="he-IL" sz="1200" dirty="0">
                <a:latin typeface="Segoe UI" panose="020B0502040204020203" pitchFamily="34" charset="0"/>
                <a:ea typeface="Arial" panose="020B0604020202020204" pitchFamily="34" charset="0"/>
                <a:cs typeface="Segoe UI" panose="020B0502040204020203" pitchFamily="34" charset="0"/>
              </a:rPr>
              <a:t>½ כפית מלח</a:t>
            </a:r>
            <a:endParaRPr lang="en-US" sz="1200" dirty="0">
              <a:latin typeface="Segoe UI" panose="020B0502040204020203" pitchFamily="34" charset="0"/>
              <a:ea typeface="Arial" panose="020B0604020202020204" pitchFamily="34" charset="0"/>
              <a:cs typeface="Segoe UI" panose="020B0502040204020203" pitchFamily="34" charset="0"/>
            </a:endParaRPr>
          </a:p>
          <a:p>
            <a:pPr algn="r">
              <a:spcAft>
                <a:spcPts val="650"/>
              </a:spcAft>
            </a:pPr>
            <a:r>
              <a:rPr lang="he-IL" sz="1200" dirty="0">
                <a:latin typeface="Segoe UI" panose="020B0502040204020203" pitchFamily="34" charset="0"/>
                <a:ea typeface="Arial" panose="020B0604020202020204" pitchFamily="34" charset="0"/>
                <a:cs typeface="Segoe UI" panose="020B0502040204020203" pitchFamily="34" charset="0"/>
              </a:rPr>
              <a:t>½ כוס מי ורדים</a:t>
            </a:r>
            <a:endParaRPr lang="en-US" sz="1200" dirty="0">
              <a:latin typeface="Segoe UI" panose="020B0502040204020203" pitchFamily="34" charset="0"/>
              <a:ea typeface="Arial" panose="020B0604020202020204" pitchFamily="34" charset="0"/>
              <a:cs typeface="Segoe UI" panose="020B0502040204020203" pitchFamily="34" charset="0"/>
            </a:endParaRPr>
          </a:p>
          <a:p>
            <a:pPr algn="r">
              <a:spcAft>
                <a:spcPts val="650"/>
              </a:spcAft>
            </a:pPr>
            <a:r>
              <a:rPr lang="he-IL" sz="1200" dirty="0">
                <a:latin typeface="Segoe UI" panose="020B0502040204020203" pitchFamily="34" charset="0"/>
                <a:ea typeface="Arial" panose="020B0604020202020204" pitchFamily="34" charset="0"/>
                <a:cs typeface="Segoe UI" panose="020B0502040204020203" pitchFamily="34" charset="0"/>
              </a:rPr>
              <a:t>קליפה מלימון אחד, מגוררת דק</a:t>
            </a:r>
            <a:endParaRPr lang="en-US" sz="1200" dirty="0">
              <a:latin typeface="Segoe UI" panose="020B0502040204020203" pitchFamily="34" charset="0"/>
              <a:ea typeface="Arial" panose="020B0604020202020204" pitchFamily="34" charset="0"/>
              <a:cs typeface="Segoe UI" panose="020B0502040204020203" pitchFamily="34" charset="0"/>
            </a:endParaRPr>
          </a:p>
          <a:p>
            <a:pPr algn="r">
              <a:spcAft>
                <a:spcPts val="650"/>
              </a:spcAft>
            </a:pPr>
            <a:r>
              <a:rPr lang="he-IL" sz="1200" dirty="0">
                <a:latin typeface="Segoe UI" panose="020B0502040204020203" pitchFamily="34" charset="0"/>
                <a:ea typeface="Arial" panose="020B0604020202020204" pitchFamily="34" charset="0"/>
                <a:cs typeface="Segoe UI" panose="020B0502040204020203" pitchFamily="34" charset="0"/>
              </a:rPr>
              <a:t>מיץ מלימון אחד</a:t>
            </a:r>
            <a:endParaRPr lang="en-US" sz="1200" dirty="0">
              <a:latin typeface="Segoe UI" panose="020B0502040204020203" pitchFamily="34" charset="0"/>
              <a:ea typeface="Arial" panose="020B0604020202020204" pitchFamily="34" charset="0"/>
              <a:cs typeface="Segoe UI" panose="020B0502040204020203" pitchFamily="34" charset="0"/>
            </a:endParaRPr>
          </a:p>
          <a:p>
            <a:pPr algn="r">
              <a:spcAft>
                <a:spcPts val="650"/>
              </a:spcAft>
            </a:pPr>
            <a:r>
              <a:rPr lang="he-IL" sz="1200" dirty="0">
                <a:latin typeface="Segoe UI" panose="020B0502040204020203" pitchFamily="34" charset="0"/>
                <a:ea typeface="Arial" panose="020B0604020202020204" pitchFamily="34" charset="0"/>
                <a:cs typeface="Segoe UI" panose="020B0502040204020203" pitchFamily="34" charset="0"/>
              </a:rPr>
              <a:t>6 חלמונים</a:t>
            </a:r>
            <a:endParaRPr lang="en-US" sz="1200" dirty="0">
              <a:latin typeface="Segoe UI" panose="020B0502040204020203" pitchFamily="34" charset="0"/>
              <a:ea typeface="Arial" panose="020B0604020202020204" pitchFamily="34" charset="0"/>
              <a:cs typeface="Segoe UI" panose="020B0502040204020203" pitchFamily="34" charset="0"/>
            </a:endParaRPr>
          </a:p>
          <a:p>
            <a:pPr algn="r">
              <a:spcAft>
                <a:spcPts val="650"/>
              </a:spcAft>
            </a:pPr>
            <a:r>
              <a:rPr lang="he-IL" sz="1200" dirty="0">
                <a:latin typeface="Segoe UI" panose="020B0502040204020203" pitchFamily="34" charset="0"/>
                <a:ea typeface="Arial" panose="020B0604020202020204" pitchFamily="34" charset="0"/>
                <a:cs typeface="Segoe UI" panose="020B0502040204020203" pitchFamily="34" charset="0"/>
              </a:rPr>
              <a:t>300 גר' מרגרינה לאפייה, חתוכה לפרוסות דקות</a:t>
            </a:r>
            <a:endParaRPr lang="en-US" sz="1200" dirty="0">
              <a:latin typeface="Segoe UI" panose="020B0502040204020203" pitchFamily="34" charset="0"/>
              <a:ea typeface="Arial" panose="020B0604020202020204" pitchFamily="34" charset="0"/>
              <a:cs typeface="Segoe UI" panose="020B0502040204020203" pitchFamily="34" charset="0"/>
            </a:endParaRPr>
          </a:p>
          <a:p>
            <a:pPr algn="r">
              <a:spcAft>
                <a:spcPts val="650"/>
              </a:spcAft>
            </a:pPr>
            <a:r>
              <a:rPr lang="he-IL" sz="1200" dirty="0">
                <a:latin typeface="Segoe UI" panose="020B0502040204020203" pitchFamily="34" charset="0"/>
                <a:ea typeface="Arial" panose="020B0604020202020204" pitchFamily="34" charset="0"/>
                <a:cs typeface="Segoe UI" panose="020B0502040204020203" pitchFamily="34" charset="0"/>
              </a:rPr>
              <a:t>1 חלבון מוקצף</a:t>
            </a:r>
            <a:endParaRPr lang="en-US" sz="1200" dirty="0">
              <a:latin typeface="Segoe UI" panose="020B0502040204020203" pitchFamily="34" charset="0"/>
              <a:ea typeface="Arial" panose="020B0604020202020204" pitchFamily="34" charset="0"/>
              <a:cs typeface="Segoe UI" panose="020B0502040204020203" pitchFamily="34" charset="0"/>
            </a:endParaRPr>
          </a:p>
          <a:p>
            <a:pPr algn="r">
              <a:spcAft>
                <a:spcPts val="650"/>
              </a:spcAft>
            </a:pPr>
            <a:r>
              <a:rPr lang="he-IL" sz="1200" dirty="0">
                <a:latin typeface="Segoe UI" panose="020B0502040204020203" pitchFamily="34" charset="0"/>
                <a:ea typeface="Arial" panose="020B0604020202020204" pitchFamily="34" charset="0"/>
                <a:cs typeface="Segoe UI" panose="020B0502040204020203" pitchFamily="34" charset="0"/>
              </a:rPr>
              <a:t>שבבי שקדים או שומשום</a:t>
            </a:r>
            <a:endParaRPr lang="en-US" sz="1200" dirty="0">
              <a:latin typeface="Segoe UI" panose="020B0502040204020203" pitchFamily="34" charset="0"/>
              <a:ea typeface="Arial" panose="020B0604020202020204" pitchFamily="34" charset="0"/>
              <a:cs typeface="Segoe UI" panose="020B0502040204020203" pitchFamily="34" charset="0"/>
            </a:endParaRPr>
          </a:p>
        </p:txBody>
      </p:sp>
      <p:sp>
        <p:nvSpPr>
          <p:cNvPr id="11" name="תיבת טקסט 10">
            <a:extLst>
              <a:ext uri="{FF2B5EF4-FFF2-40B4-BE49-F238E27FC236}">
                <a16:creationId xmlns:a16="http://schemas.microsoft.com/office/drawing/2014/main" id="{1ABA7812-3C49-4FEF-A0AB-F2E834E9EF07}"/>
              </a:ext>
            </a:extLst>
          </p:cNvPr>
          <p:cNvSpPr txBox="1"/>
          <p:nvPr/>
        </p:nvSpPr>
        <p:spPr>
          <a:xfrm rot="19383899">
            <a:off x="5644525" y="1156534"/>
            <a:ext cx="1474850" cy="692497"/>
          </a:xfrm>
          <a:prstGeom prst="rect">
            <a:avLst/>
          </a:prstGeom>
          <a:noFill/>
        </p:spPr>
        <p:txBody>
          <a:bodyPr wrap="square">
            <a:spAutoFit/>
          </a:bodyPr>
          <a:lstStyle/>
          <a:p>
            <a:pPr lvl="1" algn="ctr"/>
            <a:r>
              <a:rPr lang="he-IL" sz="1300" b="1" dirty="0">
                <a:latin typeface="Segoe UI" panose="020B0502040204020203" pitchFamily="34" charset="0"/>
                <a:cs typeface="Segoe UI" panose="020B0502040204020203" pitchFamily="34" charset="0"/>
              </a:rPr>
              <a:t>המתכון</a:t>
            </a:r>
          </a:p>
          <a:p>
            <a:pPr lvl="1" algn="ctr"/>
            <a:r>
              <a:rPr lang="he-IL" sz="1300" b="1" dirty="0">
                <a:latin typeface="Segoe UI" panose="020B0502040204020203" pitchFamily="34" charset="0"/>
                <a:cs typeface="Segoe UI" panose="020B0502040204020203" pitchFamily="34" charset="0"/>
              </a:rPr>
              <a:t>באדיבות יוסי יהושוע</a:t>
            </a:r>
          </a:p>
        </p:txBody>
      </p:sp>
    </p:spTree>
    <p:extLst>
      <p:ext uri="{BB962C8B-B14F-4D97-AF65-F5344CB8AC3E}">
        <p14:creationId xmlns:p14="http://schemas.microsoft.com/office/powerpoint/2010/main" val="11889299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תיבת טקסט 4">
            <a:extLst>
              <a:ext uri="{FF2B5EF4-FFF2-40B4-BE49-F238E27FC236}">
                <a16:creationId xmlns:a16="http://schemas.microsoft.com/office/drawing/2014/main" id="{E513BE80-3028-4B06-890A-426D933B3507}"/>
              </a:ext>
            </a:extLst>
          </p:cNvPr>
          <p:cNvSpPr txBox="1"/>
          <p:nvPr/>
        </p:nvSpPr>
        <p:spPr>
          <a:xfrm>
            <a:off x="5130617" y="428312"/>
            <a:ext cx="4442100" cy="5867184"/>
          </a:xfrm>
          <a:prstGeom prst="rect">
            <a:avLst/>
          </a:prstGeom>
          <a:noFill/>
        </p:spPr>
        <p:txBody>
          <a:bodyPr wrap="square">
            <a:spAutoFit/>
          </a:bodyPr>
          <a:lstStyle/>
          <a:p>
            <a:pPr algn="r" rtl="1">
              <a:lnSpc>
                <a:spcPct val="150000"/>
              </a:lnSpc>
              <a:spcAft>
                <a:spcPts val="650"/>
              </a:spcAft>
            </a:pPr>
            <a:r>
              <a:rPr lang="he-IL" sz="1400" b="1" dirty="0">
                <a:latin typeface="Segoe UI" panose="020B0502040204020203" pitchFamily="34" charset="0"/>
                <a:ea typeface="Calibri" panose="020F0502020204030204" pitchFamily="34" charset="0"/>
                <a:cs typeface="Segoe UI" panose="020B0502040204020203" pitchFamily="34" charset="0"/>
              </a:rPr>
              <a:t>כתובות מאוירות מפרס</a:t>
            </a:r>
            <a:endParaRPr lang="en-US" sz="1400" dirty="0">
              <a:latin typeface="Segoe UI" panose="020B0502040204020203" pitchFamily="34" charset="0"/>
              <a:ea typeface="Calibri" panose="020F0502020204030204" pitchFamily="34" charset="0"/>
              <a:cs typeface="Segoe UI" panose="020B0502040204020203" pitchFamily="34" charset="0"/>
            </a:endParaRPr>
          </a:p>
          <a:p>
            <a:pPr algn="r" rtl="1">
              <a:lnSpc>
                <a:spcPct val="150000"/>
              </a:lnSpc>
              <a:spcAft>
                <a:spcPts val="650"/>
              </a:spcAft>
            </a:pPr>
            <a:r>
              <a:rPr lang="he-IL" sz="1200" dirty="0">
                <a:latin typeface="Segoe UI" panose="020B0502040204020203" pitchFamily="34" charset="0"/>
                <a:ea typeface="Calibri" panose="020F0502020204030204" pitchFamily="34" charset="0"/>
                <a:cs typeface="Segoe UI" panose="020B0502040204020203" pitchFamily="34" charset="0"/>
              </a:rPr>
              <a:t>האיורים בחוברת זו לקוחים מתוך כתובות פרסיות. פרס הייתה מרכז חשוב לעיטור כתובות. הכתובות הפרסיות נכתבו על נייר גדול. העיטורים </a:t>
            </a:r>
            <a:r>
              <a:rPr lang="he-IL" sz="1200" dirty="0" err="1">
                <a:latin typeface="Segoe UI" panose="020B0502040204020203" pitchFamily="34" charset="0"/>
                <a:ea typeface="Calibri" panose="020F0502020204030204" pitchFamily="34" charset="0"/>
                <a:cs typeface="Segoe UI" panose="020B0502040204020203" pitchFamily="34" charset="0"/>
              </a:rPr>
              <a:t>צויירו</a:t>
            </a:r>
            <a:r>
              <a:rPr lang="he-IL" sz="1200" dirty="0">
                <a:latin typeface="Segoe UI" panose="020B0502040204020203" pitchFamily="34" charset="0"/>
                <a:ea typeface="Calibri" panose="020F0502020204030204" pitchFamily="34" charset="0"/>
                <a:cs typeface="Segoe UI" panose="020B0502040204020203" pitchFamily="34" charset="0"/>
              </a:rPr>
              <a:t> ישר על הדף ללא הכנה מוקדמת וללא קווי מתאר. לרוב השתמשו בצבעי מים ובצבעי גואש. </a:t>
            </a:r>
          </a:p>
          <a:p>
            <a:pPr algn="r" rtl="1">
              <a:lnSpc>
                <a:spcPct val="150000"/>
              </a:lnSpc>
              <a:spcAft>
                <a:spcPts val="650"/>
              </a:spcAft>
            </a:pPr>
            <a:r>
              <a:rPr lang="he-IL" sz="1200" dirty="0">
                <a:latin typeface="Segoe UI" panose="020B0502040204020203" pitchFamily="34" charset="0"/>
                <a:ea typeface="Calibri" panose="020F0502020204030204" pitchFamily="34" charset="0"/>
                <a:cs typeface="Segoe UI" panose="020B0502040204020203" pitchFamily="34" charset="0"/>
              </a:rPr>
              <a:t>המוטיב השכיח באמנות יהודית מפרס הוא מוטיב האריה עם חצי שמש בצורת פרצוף אדם. זהו הסמל הלאומי של פרס עד ל-1980. הסמל מגלם את דתה העתיקה של פרס, והוא נכנס למסמך הכתובה כדי להפגין את נאמנותם של היהודים לשלטון. בכתובות צוירו בדרך כלל שני אריות, זה מול זה, לשם הסימטריה, כאשר ביניהם מצויר עץ ברוש. הברוש היה אחד הסמלים המרכזיים בדת </a:t>
            </a:r>
            <a:r>
              <a:rPr lang="he-IL" sz="1200" dirty="0" err="1">
                <a:latin typeface="Segoe UI" panose="020B0502040204020203" pitchFamily="34" charset="0"/>
                <a:ea typeface="Calibri" panose="020F0502020204030204" pitchFamily="34" charset="0"/>
                <a:cs typeface="Segoe UI" panose="020B0502040204020203" pitchFamily="34" charset="0"/>
              </a:rPr>
              <a:t>הזורואסתטרית</a:t>
            </a:r>
            <a:r>
              <a:rPr lang="he-IL" sz="1200" dirty="0">
                <a:latin typeface="Segoe UI" panose="020B0502040204020203" pitchFamily="34" charset="0"/>
                <a:ea typeface="Calibri" panose="020F0502020204030204" pitchFamily="34" charset="0"/>
                <a:cs typeface="Segoe UI" panose="020B0502040204020203" pitchFamily="34" charset="0"/>
              </a:rPr>
              <a:t> שמאמיניה מייחסים לו סגולות של הגנה ושמירה וקושרים אותו לפולחן האש. הברוש הופיע על חזיתות של מקדשים אך גם במבנים חילונים. כאשר משוררי איראן תיארו את אהובתם הם המשילוה לברוש, וכאשר רצו לתאר את מעלותיו, יושרו וזקיפות קומתו של אדם גם עשו שימוש בברוש. איורים של ברושים חדרו לעיטורים של כתובות בצורה כל כך בולטת עד שניתנה להם גם פרשנות יהודית הרואה בהם סמל למקום המקדש ולהר הבית. </a:t>
            </a:r>
            <a:endParaRPr lang="en-US" sz="1200" dirty="0">
              <a:latin typeface="Segoe UI" panose="020B0502040204020203" pitchFamily="34" charset="0"/>
              <a:ea typeface="Calibri" panose="020F0502020204030204" pitchFamily="34" charset="0"/>
              <a:cs typeface="Segoe UI" panose="020B0502040204020203" pitchFamily="34" charset="0"/>
            </a:endParaRPr>
          </a:p>
          <a:p>
            <a:pPr algn="r" rtl="1">
              <a:lnSpc>
                <a:spcPct val="150000"/>
              </a:lnSpc>
              <a:spcAft>
                <a:spcPts val="650"/>
              </a:spcAft>
            </a:pPr>
            <a:r>
              <a:rPr lang="he-IL" sz="1200" dirty="0">
                <a:latin typeface="Segoe UI" panose="020B0502040204020203" pitchFamily="34" charset="0"/>
                <a:ea typeface="Calibri" panose="020F0502020204030204" pitchFamily="34" charset="0"/>
                <a:cs typeface="Segoe UI" panose="020B0502040204020203" pitchFamily="34" charset="0"/>
              </a:rPr>
              <a:t>יהודי פרס המשיכו לאייר ולעטר כתובות גם בתקופות קשות כאשר סבלו מרדיפות, גזרות ואונס על הדת.</a:t>
            </a:r>
            <a:endParaRPr lang="en-US" sz="1200" dirty="0">
              <a:latin typeface="Segoe UI" panose="020B0502040204020203" pitchFamily="34" charset="0"/>
              <a:ea typeface="Calibri" panose="020F0502020204030204" pitchFamily="34" charset="0"/>
              <a:cs typeface="Segoe UI" panose="020B0502040204020203" pitchFamily="34" charset="0"/>
            </a:endParaRPr>
          </a:p>
        </p:txBody>
      </p:sp>
      <p:pic>
        <p:nvPicPr>
          <p:cNvPr id="1026" name="Picture 2" descr="בידספיריט | כתובה מאוירת - איספהאן, תרפ&quot;ח">
            <a:extLst>
              <a:ext uri="{FF2B5EF4-FFF2-40B4-BE49-F238E27FC236}">
                <a16:creationId xmlns:a16="http://schemas.microsoft.com/office/drawing/2014/main" id="{68F91F32-E39D-4662-956F-CA93013150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160" y="0"/>
            <a:ext cx="4868683" cy="6023113"/>
          </a:xfrm>
          <a:prstGeom prst="rect">
            <a:avLst/>
          </a:prstGeom>
          <a:noFill/>
          <a:extLst>
            <a:ext uri="{909E8E84-426E-40DD-AFC4-6F175D3DCCD1}">
              <a14:hiddenFill xmlns:a14="http://schemas.microsoft.com/office/drawing/2010/main">
                <a:solidFill>
                  <a:srgbClr val="FFFFFF"/>
                </a:solidFill>
              </a14:hiddenFill>
            </a:ext>
          </a:extLst>
        </p:spPr>
      </p:pic>
      <p:sp>
        <p:nvSpPr>
          <p:cNvPr id="8" name="תיבת טקסט 7">
            <a:extLst>
              <a:ext uri="{FF2B5EF4-FFF2-40B4-BE49-F238E27FC236}">
                <a16:creationId xmlns:a16="http://schemas.microsoft.com/office/drawing/2014/main" id="{4F8B897F-3C17-4F9A-A049-4EF2503C9B5D}"/>
              </a:ext>
            </a:extLst>
          </p:cNvPr>
          <p:cNvSpPr txBox="1"/>
          <p:nvPr/>
        </p:nvSpPr>
        <p:spPr>
          <a:xfrm>
            <a:off x="427383" y="6023113"/>
            <a:ext cx="4035287" cy="307777"/>
          </a:xfrm>
          <a:prstGeom prst="rect">
            <a:avLst/>
          </a:prstGeom>
          <a:noFill/>
        </p:spPr>
        <p:txBody>
          <a:bodyPr wrap="square">
            <a:spAutoFit/>
          </a:bodyPr>
          <a:lstStyle/>
          <a:p>
            <a:pPr algn="ctr" rtl="1"/>
            <a:r>
              <a:rPr lang="he-IL" sz="1400" i="0" dirty="0">
                <a:solidFill>
                  <a:srgbClr val="333333"/>
                </a:solidFill>
                <a:effectLst/>
                <a:latin typeface="Segoe UI" panose="020B0502040204020203" pitchFamily="34" charset="0"/>
                <a:cs typeface="Segoe UI" panose="020B0502040204020203" pitchFamily="34" charset="0"/>
              </a:rPr>
              <a:t>כתובה מאוירת - </a:t>
            </a:r>
            <a:r>
              <a:rPr lang="he-IL" sz="1400" i="0" dirty="0" err="1">
                <a:solidFill>
                  <a:srgbClr val="333333"/>
                </a:solidFill>
                <a:effectLst/>
                <a:latin typeface="Segoe UI" panose="020B0502040204020203" pitchFamily="34" charset="0"/>
                <a:cs typeface="Segoe UI" panose="020B0502040204020203" pitchFamily="34" charset="0"/>
              </a:rPr>
              <a:t>איספהאן</a:t>
            </a:r>
            <a:r>
              <a:rPr lang="he-IL" sz="1400" i="0" dirty="0">
                <a:solidFill>
                  <a:srgbClr val="333333"/>
                </a:solidFill>
                <a:effectLst/>
                <a:latin typeface="Segoe UI" panose="020B0502040204020203" pitchFamily="34" charset="0"/>
                <a:cs typeface="Segoe UI" panose="020B0502040204020203" pitchFamily="34" charset="0"/>
              </a:rPr>
              <a:t>, תרפ"ח, 1928</a:t>
            </a:r>
          </a:p>
        </p:txBody>
      </p:sp>
    </p:spTree>
    <p:extLst>
      <p:ext uri="{BB962C8B-B14F-4D97-AF65-F5344CB8AC3E}">
        <p14:creationId xmlns:p14="http://schemas.microsoft.com/office/powerpoint/2010/main" val="16864596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מורשת מכירות פומביות. כתובה מאוירת על נייר. פרס - אספהאן. תר&quot;י | 1850">
            <a:extLst>
              <a:ext uri="{FF2B5EF4-FFF2-40B4-BE49-F238E27FC236}">
                <a16:creationId xmlns:a16="http://schemas.microsoft.com/office/drawing/2014/main" id="{5B240B6A-82B1-4A77-8F9E-DBF1340E35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439" y="690141"/>
            <a:ext cx="4110452" cy="4554303"/>
          </a:xfrm>
          <a:prstGeom prst="rect">
            <a:avLst/>
          </a:prstGeom>
          <a:noFill/>
          <a:extLst>
            <a:ext uri="{909E8E84-426E-40DD-AFC4-6F175D3DCCD1}">
              <a14:hiddenFill xmlns:a14="http://schemas.microsoft.com/office/drawing/2010/main">
                <a:solidFill>
                  <a:srgbClr val="FFFFFF"/>
                </a:solidFill>
              </a14:hiddenFill>
            </a:ext>
          </a:extLst>
        </p:spPr>
      </p:pic>
      <p:sp>
        <p:nvSpPr>
          <p:cNvPr id="4" name="תיבת טקסט 3">
            <a:extLst>
              <a:ext uri="{FF2B5EF4-FFF2-40B4-BE49-F238E27FC236}">
                <a16:creationId xmlns:a16="http://schemas.microsoft.com/office/drawing/2014/main" id="{061B2EF2-A7C3-4C8B-A2C5-7D69F0BA411F}"/>
              </a:ext>
            </a:extLst>
          </p:cNvPr>
          <p:cNvSpPr txBox="1"/>
          <p:nvPr/>
        </p:nvSpPr>
        <p:spPr>
          <a:xfrm>
            <a:off x="807556" y="5227272"/>
            <a:ext cx="3531030" cy="792781"/>
          </a:xfrm>
          <a:prstGeom prst="rect">
            <a:avLst/>
          </a:prstGeom>
          <a:noFill/>
        </p:spPr>
        <p:txBody>
          <a:bodyPr wrap="square">
            <a:spAutoFit/>
          </a:bodyPr>
          <a:lstStyle/>
          <a:p>
            <a:pPr algn="ctr" rtl="1" fontAlgn="base"/>
            <a:r>
              <a:rPr lang="he-IL" sz="1138" b="1" dirty="0">
                <a:solidFill>
                  <a:srgbClr val="26282E"/>
                </a:solidFill>
                <a:latin typeface="Segoe UI" panose="020B0502040204020203" pitchFamily="34" charset="0"/>
                <a:cs typeface="Segoe UI" panose="020B0502040204020203" pitchFamily="34" charset="0"/>
              </a:rPr>
              <a:t>כתובה מאוירת על נייר. פרס - </a:t>
            </a:r>
            <a:r>
              <a:rPr lang="he-IL" sz="1138" b="1" dirty="0" err="1">
                <a:solidFill>
                  <a:srgbClr val="26282E"/>
                </a:solidFill>
                <a:latin typeface="Segoe UI" panose="020B0502040204020203" pitchFamily="34" charset="0"/>
                <a:cs typeface="Segoe UI" panose="020B0502040204020203" pitchFamily="34" charset="0"/>
              </a:rPr>
              <a:t>אספהאן</a:t>
            </a:r>
            <a:r>
              <a:rPr lang="he-IL" sz="1138" b="1" dirty="0">
                <a:solidFill>
                  <a:srgbClr val="26282E"/>
                </a:solidFill>
                <a:latin typeface="Segoe UI" panose="020B0502040204020203" pitchFamily="34" charset="0"/>
                <a:cs typeface="Segoe UI" panose="020B0502040204020203" pitchFamily="34" charset="0"/>
              </a:rPr>
              <a:t>. תר"י, 1850</a:t>
            </a:r>
          </a:p>
          <a:p>
            <a:pPr algn="ctr" fontAlgn="base"/>
            <a:r>
              <a:rPr lang="he-IL" sz="1138" dirty="0">
                <a:solidFill>
                  <a:srgbClr val="555555"/>
                </a:solidFill>
                <a:latin typeface="Segoe UI" panose="020B0502040204020203" pitchFamily="34" charset="0"/>
                <a:cs typeface="Segoe UI" panose="020B0502040204020203" pitchFamily="34" charset="0"/>
              </a:rPr>
              <a:t>כתובה מצוירת ומאוירת בצבעי מים וגואש על נייר מעוטרת במוטיבים של סמל המלכות באירן - שמש ואריות. פסוקים מהתנ"ך. ציפורים. צמחיה ועוד. </a:t>
            </a:r>
          </a:p>
        </p:txBody>
      </p:sp>
    </p:spTree>
    <p:extLst>
      <p:ext uri="{BB962C8B-B14F-4D97-AF65-F5344CB8AC3E}">
        <p14:creationId xmlns:p14="http://schemas.microsoft.com/office/powerpoint/2010/main" val="24724289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563D0F3D-0821-4A79-8F00-93EEE67E72DD}"/>
              </a:ext>
            </a:extLst>
          </p:cNvPr>
          <p:cNvPicPr>
            <a:picLocks noChangeAspect="1"/>
          </p:cNvPicPr>
          <p:nvPr/>
        </p:nvPicPr>
        <p:blipFill rotWithShape="1">
          <a:blip r:embed="rId2"/>
          <a:srcRect l="10334" t="2375" r="53645" b="3445"/>
          <a:stretch/>
        </p:blipFill>
        <p:spPr>
          <a:xfrm>
            <a:off x="218660" y="79983"/>
            <a:ext cx="4704177" cy="6678625"/>
          </a:xfrm>
          <a:prstGeom prst="rect">
            <a:avLst/>
          </a:prstGeom>
        </p:spPr>
      </p:pic>
      <p:pic>
        <p:nvPicPr>
          <p:cNvPr id="4" name="תמונה 3">
            <a:extLst>
              <a:ext uri="{FF2B5EF4-FFF2-40B4-BE49-F238E27FC236}">
                <a16:creationId xmlns:a16="http://schemas.microsoft.com/office/drawing/2014/main" id="{387F04E1-6D15-4FFA-B530-F0A16F4B44A7}"/>
              </a:ext>
            </a:extLst>
          </p:cNvPr>
          <p:cNvPicPr>
            <a:picLocks noChangeAspect="1"/>
          </p:cNvPicPr>
          <p:nvPr/>
        </p:nvPicPr>
        <p:blipFill rotWithShape="1">
          <a:blip r:embed="rId2"/>
          <a:srcRect l="10334" t="2375" r="53645" b="3445"/>
          <a:stretch/>
        </p:blipFill>
        <p:spPr>
          <a:xfrm>
            <a:off x="5112025" y="0"/>
            <a:ext cx="4704177" cy="6678625"/>
          </a:xfrm>
          <a:prstGeom prst="rect">
            <a:avLst/>
          </a:prstGeom>
        </p:spPr>
      </p:pic>
      <p:sp>
        <p:nvSpPr>
          <p:cNvPr id="6" name="תיבת טקסט 5">
            <a:extLst>
              <a:ext uri="{FF2B5EF4-FFF2-40B4-BE49-F238E27FC236}">
                <a16:creationId xmlns:a16="http://schemas.microsoft.com/office/drawing/2014/main" id="{57D3A656-8885-47F1-B2DF-C9561A324C51}"/>
              </a:ext>
            </a:extLst>
          </p:cNvPr>
          <p:cNvSpPr txBox="1"/>
          <p:nvPr/>
        </p:nvSpPr>
        <p:spPr>
          <a:xfrm>
            <a:off x="1028348" y="911115"/>
            <a:ext cx="3084799" cy="4856394"/>
          </a:xfrm>
          <a:prstGeom prst="rect">
            <a:avLst/>
          </a:prstGeom>
          <a:noFill/>
        </p:spPr>
        <p:txBody>
          <a:bodyPr wrap="square" rtlCol="1">
            <a:spAutoFit/>
          </a:bodyPr>
          <a:lstStyle/>
          <a:p>
            <a:pPr algn="ctr">
              <a:lnSpc>
                <a:spcPct val="150000"/>
              </a:lnSpc>
            </a:pPr>
            <a:r>
              <a:rPr lang="he-IL" sz="1300" b="1" dirty="0">
                <a:solidFill>
                  <a:schemeClr val="tx1">
                    <a:lumMod val="95000"/>
                    <a:lumOff val="5000"/>
                  </a:schemeClr>
                </a:solidFill>
                <a:latin typeface="Segoe UI" panose="020B0502040204020203" pitchFamily="34" charset="0"/>
                <a:cs typeface="Segoe UI" panose="020B0502040204020203" pitchFamily="34" charset="0"/>
              </a:rPr>
              <a:t>ארוחה פרסית</a:t>
            </a:r>
          </a:p>
          <a:p>
            <a:pPr algn="ctr">
              <a:lnSpc>
                <a:spcPct val="150000"/>
              </a:lnSpc>
            </a:pPr>
            <a:r>
              <a:rPr lang="he-IL" sz="1300" b="1" dirty="0">
                <a:solidFill>
                  <a:schemeClr val="tx1">
                    <a:lumMod val="95000"/>
                    <a:lumOff val="5000"/>
                  </a:schemeClr>
                </a:solidFill>
                <a:latin typeface="Segoe UI" panose="020B0502040204020203" pitchFamily="34" charset="0"/>
                <a:cs typeface="Segoe UI" panose="020B0502040204020203" pitchFamily="34" charset="0"/>
              </a:rPr>
              <a:t>תפריט</a:t>
            </a:r>
          </a:p>
          <a:p>
            <a:pPr algn="ctr">
              <a:lnSpc>
                <a:spcPct val="150000"/>
              </a:lnSpc>
            </a:pPr>
            <a:endParaRPr lang="he-IL" sz="1300" b="1" dirty="0">
              <a:solidFill>
                <a:schemeClr val="tx1">
                  <a:lumMod val="95000"/>
                  <a:lumOff val="5000"/>
                </a:schemeClr>
              </a:solidFill>
              <a:latin typeface="Segoe UI" panose="020B0502040204020203" pitchFamily="34" charset="0"/>
              <a:cs typeface="Segoe UI" panose="020B0502040204020203" pitchFamily="34" charset="0"/>
            </a:endParaRPr>
          </a:p>
          <a:p>
            <a:pPr algn="ctr">
              <a:lnSpc>
                <a:spcPct val="150000"/>
              </a:lnSpc>
            </a:pPr>
            <a:r>
              <a:rPr lang="he-IL" sz="1300" u="sng" dirty="0">
                <a:solidFill>
                  <a:schemeClr val="tx1">
                    <a:lumMod val="95000"/>
                    <a:lumOff val="5000"/>
                  </a:schemeClr>
                </a:solidFill>
                <a:latin typeface="Segoe UI" panose="020B0502040204020203" pitchFamily="34" charset="0"/>
                <a:cs typeface="Segoe UI" panose="020B0502040204020203" pitchFamily="34" charset="0"/>
              </a:rPr>
              <a:t>מנות ראשונות</a:t>
            </a:r>
          </a:p>
          <a:p>
            <a:pPr algn="ctr">
              <a:lnSpc>
                <a:spcPct val="150000"/>
              </a:lnSpc>
            </a:pPr>
            <a:r>
              <a:rPr lang="he-IL" sz="1300" dirty="0">
                <a:solidFill>
                  <a:schemeClr val="tx1">
                    <a:lumMod val="95000"/>
                    <a:lumOff val="5000"/>
                  </a:schemeClr>
                </a:solidFill>
                <a:latin typeface="Segoe UI" panose="020B0502040204020203" pitchFamily="34" charset="0"/>
                <a:cs typeface="Segoe UI" panose="020B0502040204020203" pitchFamily="34" charset="0"/>
              </a:rPr>
              <a:t>מרק </a:t>
            </a:r>
            <a:r>
              <a:rPr lang="he-IL" sz="1300" dirty="0" err="1">
                <a:solidFill>
                  <a:schemeClr val="tx1">
                    <a:lumMod val="95000"/>
                    <a:lumOff val="5000"/>
                  </a:schemeClr>
                </a:solidFill>
                <a:latin typeface="Segoe UI" panose="020B0502040204020203" pitchFamily="34" charset="0"/>
                <a:cs typeface="Segoe UI" panose="020B0502040204020203" pitchFamily="34" charset="0"/>
              </a:rPr>
              <a:t>רשטה</a:t>
            </a:r>
            <a:r>
              <a:rPr lang="he-IL" sz="1300" dirty="0">
                <a:solidFill>
                  <a:schemeClr val="tx1">
                    <a:lumMod val="95000"/>
                    <a:lumOff val="5000"/>
                  </a:schemeClr>
                </a:solidFill>
                <a:latin typeface="Segoe UI" panose="020B0502040204020203" pitchFamily="34" charset="0"/>
                <a:cs typeface="Segoe UI" panose="020B0502040204020203" pitchFamily="34" charset="0"/>
              </a:rPr>
              <a:t> – עם קטניות ואטריות</a:t>
            </a:r>
          </a:p>
          <a:p>
            <a:pPr algn="ctr">
              <a:lnSpc>
                <a:spcPct val="150000"/>
              </a:lnSpc>
            </a:pPr>
            <a:r>
              <a:rPr lang="he-IL" sz="1300" dirty="0" err="1">
                <a:solidFill>
                  <a:schemeClr val="tx1">
                    <a:lumMod val="95000"/>
                    <a:lumOff val="5000"/>
                  </a:schemeClr>
                </a:solidFill>
                <a:latin typeface="Segoe UI" panose="020B0502040204020203" pitchFamily="34" charset="0"/>
                <a:cs typeface="Segoe UI" panose="020B0502040204020203" pitchFamily="34" charset="0"/>
              </a:rPr>
              <a:t>גונדי</a:t>
            </a:r>
            <a:r>
              <a:rPr lang="he-IL" sz="1300" dirty="0">
                <a:solidFill>
                  <a:schemeClr val="tx1">
                    <a:lumMod val="95000"/>
                    <a:lumOff val="5000"/>
                  </a:schemeClr>
                </a:solidFill>
                <a:latin typeface="Segoe UI" panose="020B0502040204020203" pitchFamily="34" charset="0"/>
                <a:cs typeface="Segoe UI" panose="020B0502040204020203" pitchFamily="34" charset="0"/>
              </a:rPr>
              <a:t> – כדורי חומוס במרק</a:t>
            </a:r>
          </a:p>
          <a:p>
            <a:pPr algn="ctr">
              <a:lnSpc>
                <a:spcPct val="150000"/>
              </a:lnSpc>
            </a:pPr>
            <a:r>
              <a:rPr lang="he-IL" sz="1300" dirty="0">
                <a:solidFill>
                  <a:schemeClr val="tx1">
                    <a:lumMod val="95000"/>
                    <a:lumOff val="5000"/>
                  </a:schemeClr>
                </a:solidFill>
                <a:latin typeface="Segoe UI" panose="020B0502040204020203" pitchFamily="34" charset="0"/>
                <a:cs typeface="Segoe UI" panose="020B0502040204020203" pitchFamily="34" charset="0"/>
              </a:rPr>
              <a:t>קציצות קיפודים – מותאם לילדים</a:t>
            </a:r>
            <a:endParaRPr lang="en-US" sz="1300" dirty="0">
              <a:solidFill>
                <a:schemeClr val="tx1">
                  <a:lumMod val="95000"/>
                  <a:lumOff val="5000"/>
                </a:schemeClr>
              </a:solidFill>
              <a:latin typeface="Segoe UI" panose="020B0502040204020203" pitchFamily="34" charset="0"/>
              <a:cs typeface="Segoe UI" panose="020B0502040204020203" pitchFamily="34" charset="0"/>
            </a:endParaRPr>
          </a:p>
          <a:p>
            <a:pPr algn="ctr">
              <a:lnSpc>
                <a:spcPct val="150000"/>
              </a:lnSpc>
            </a:pPr>
            <a:endParaRPr lang="he-IL" sz="1300" dirty="0">
              <a:solidFill>
                <a:schemeClr val="tx1">
                  <a:lumMod val="95000"/>
                  <a:lumOff val="5000"/>
                </a:schemeClr>
              </a:solidFill>
              <a:latin typeface="Segoe UI" panose="020B0502040204020203" pitchFamily="34" charset="0"/>
              <a:cs typeface="Segoe UI" panose="020B0502040204020203" pitchFamily="34" charset="0"/>
            </a:endParaRPr>
          </a:p>
          <a:p>
            <a:pPr algn="ctr">
              <a:lnSpc>
                <a:spcPct val="150000"/>
              </a:lnSpc>
            </a:pPr>
            <a:r>
              <a:rPr lang="he-IL" sz="1300" u="sng" dirty="0">
                <a:solidFill>
                  <a:schemeClr val="tx1">
                    <a:lumMod val="95000"/>
                    <a:lumOff val="5000"/>
                  </a:schemeClr>
                </a:solidFill>
                <a:latin typeface="Segoe UI" panose="020B0502040204020203" pitchFamily="34" charset="0"/>
                <a:cs typeface="Segoe UI" panose="020B0502040204020203" pitchFamily="34" charset="0"/>
              </a:rPr>
              <a:t>מנות עיקריות ותוספת</a:t>
            </a:r>
          </a:p>
          <a:p>
            <a:pPr algn="ctr">
              <a:lnSpc>
                <a:spcPct val="150000"/>
              </a:lnSpc>
            </a:pPr>
            <a:r>
              <a:rPr lang="he-IL" sz="1300" dirty="0">
                <a:solidFill>
                  <a:schemeClr val="tx1">
                    <a:lumMod val="95000"/>
                    <a:lumOff val="5000"/>
                  </a:schemeClr>
                </a:solidFill>
                <a:latin typeface="Segoe UI" panose="020B0502040204020203" pitchFamily="34" charset="0"/>
                <a:cs typeface="Segoe UI" panose="020B0502040204020203" pitchFamily="34" charset="0"/>
              </a:rPr>
              <a:t>חורשה </a:t>
            </a:r>
            <a:r>
              <a:rPr lang="he-IL" sz="1300" dirty="0" err="1">
                <a:solidFill>
                  <a:schemeClr val="tx1">
                    <a:lumMod val="95000"/>
                    <a:lumOff val="5000"/>
                  </a:schemeClr>
                </a:solidFill>
                <a:latin typeface="Segoe UI" panose="020B0502040204020203" pitchFamily="34" charset="0"/>
                <a:cs typeface="Segoe UI" panose="020B0502040204020203" pitchFamily="34" charset="0"/>
              </a:rPr>
              <a:t>סבזי</a:t>
            </a:r>
            <a:r>
              <a:rPr lang="he-IL" sz="1300" dirty="0">
                <a:solidFill>
                  <a:schemeClr val="tx1">
                    <a:lumMod val="95000"/>
                    <a:lumOff val="5000"/>
                  </a:schemeClr>
                </a:solidFill>
                <a:latin typeface="Segoe UI" panose="020B0502040204020203" pitchFamily="34" charset="0"/>
                <a:cs typeface="Segoe UI" panose="020B0502040204020203" pitchFamily="34" charset="0"/>
              </a:rPr>
              <a:t> – תבשיל בשר בעשבי תיבול</a:t>
            </a:r>
          </a:p>
          <a:p>
            <a:pPr algn="ctr">
              <a:lnSpc>
                <a:spcPct val="150000"/>
              </a:lnSpc>
            </a:pPr>
            <a:r>
              <a:rPr lang="he-IL" sz="1300" dirty="0">
                <a:solidFill>
                  <a:schemeClr val="tx1">
                    <a:lumMod val="95000"/>
                    <a:lumOff val="5000"/>
                  </a:schemeClr>
                </a:solidFill>
                <a:latin typeface="Segoe UI" panose="020B0502040204020203" pitchFamily="34" charset="0"/>
                <a:cs typeface="Segoe UI" panose="020B0502040204020203" pitchFamily="34" charset="0"/>
              </a:rPr>
              <a:t>קוקו </a:t>
            </a:r>
            <a:r>
              <a:rPr lang="he-IL" sz="1300" dirty="0" err="1">
                <a:solidFill>
                  <a:schemeClr val="tx1">
                    <a:lumMod val="95000"/>
                    <a:lumOff val="5000"/>
                  </a:schemeClr>
                </a:solidFill>
                <a:latin typeface="Segoe UI" panose="020B0502040204020203" pitchFamily="34" charset="0"/>
                <a:cs typeface="Segoe UI" panose="020B0502040204020203" pitchFamily="34" charset="0"/>
              </a:rPr>
              <a:t>סבזי</a:t>
            </a:r>
            <a:r>
              <a:rPr lang="he-IL" sz="1300" dirty="0">
                <a:solidFill>
                  <a:schemeClr val="tx1">
                    <a:lumMod val="95000"/>
                    <a:lumOff val="5000"/>
                  </a:schemeClr>
                </a:solidFill>
                <a:latin typeface="Segoe UI" panose="020B0502040204020203" pitchFamily="34" charset="0"/>
                <a:cs typeface="Segoe UI" panose="020B0502040204020203" pitchFamily="34" charset="0"/>
              </a:rPr>
              <a:t> – פשטידת ירק</a:t>
            </a:r>
          </a:p>
          <a:p>
            <a:pPr algn="ctr">
              <a:lnSpc>
                <a:spcPct val="150000"/>
              </a:lnSpc>
            </a:pPr>
            <a:r>
              <a:rPr lang="he-IL" sz="1300" dirty="0">
                <a:solidFill>
                  <a:schemeClr val="tx1">
                    <a:lumMod val="95000"/>
                    <a:lumOff val="5000"/>
                  </a:schemeClr>
                </a:solidFill>
                <a:latin typeface="Segoe UI" panose="020B0502040204020203" pitchFamily="34" charset="0"/>
                <a:cs typeface="Segoe UI" panose="020B0502040204020203" pitchFamily="34" charset="0"/>
              </a:rPr>
              <a:t>אורז פרסי</a:t>
            </a:r>
          </a:p>
          <a:p>
            <a:pPr algn="ctr">
              <a:lnSpc>
                <a:spcPct val="150000"/>
              </a:lnSpc>
            </a:pPr>
            <a:endParaRPr lang="he-IL" sz="1300" dirty="0">
              <a:solidFill>
                <a:schemeClr val="tx1">
                  <a:lumMod val="95000"/>
                  <a:lumOff val="5000"/>
                </a:schemeClr>
              </a:solidFill>
              <a:latin typeface="Segoe UI" panose="020B0502040204020203" pitchFamily="34" charset="0"/>
              <a:cs typeface="Segoe UI" panose="020B0502040204020203" pitchFamily="34" charset="0"/>
            </a:endParaRPr>
          </a:p>
          <a:p>
            <a:pPr algn="ctr">
              <a:lnSpc>
                <a:spcPct val="150000"/>
              </a:lnSpc>
            </a:pPr>
            <a:r>
              <a:rPr lang="he-IL" sz="1300" u="sng" dirty="0">
                <a:solidFill>
                  <a:schemeClr val="tx1">
                    <a:lumMod val="95000"/>
                    <a:lumOff val="5000"/>
                  </a:schemeClr>
                </a:solidFill>
                <a:latin typeface="Segoe UI" panose="020B0502040204020203" pitchFamily="34" charset="0"/>
                <a:cs typeface="Segoe UI" panose="020B0502040204020203" pitchFamily="34" charset="0"/>
              </a:rPr>
              <a:t>משהו מתוק</a:t>
            </a:r>
          </a:p>
          <a:p>
            <a:pPr algn="ctr">
              <a:lnSpc>
                <a:spcPct val="150000"/>
              </a:lnSpc>
            </a:pPr>
            <a:r>
              <a:rPr lang="he-IL" sz="1300" dirty="0">
                <a:solidFill>
                  <a:schemeClr val="tx1">
                    <a:lumMod val="95000"/>
                    <a:lumOff val="5000"/>
                  </a:schemeClr>
                </a:solidFill>
                <a:latin typeface="Segoe UI" panose="020B0502040204020203" pitchFamily="34" charset="0"/>
                <a:cs typeface="Segoe UI" panose="020B0502040204020203" pitchFamily="34" charset="0"/>
              </a:rPr>
              <a:t>עוגיות שקדים ופיסטוקים</a:t>
            </a:r>
          </a:p>
          <a:p>
            <a:pPr algn="ctr">
              <a:lnSpc>
                <a:spcPct val="150000"/>
              </a:lnSpc>
            </a:pPr>
            <a:r>
              <a:rPr lang="he-IL" sz="1300" dirty="0">
                <a:solidFill>
                  <a:schemeClr val="tx1">
                    <a:lumMod val="95000"/>
                    <a:lumOff val="5000"/>
                  </a:schemeClr>
                </a:solidFill>
                <a:latin typeface="Segoe UI" panose="020B0502040204020203" pitchFamily="34" charset="0"/>
                <a:cs typeface="Segoe UI" panose="020B0502040204020203" pitchFamily="34" charset="0"/>
              </a:rPr>
              <a:t>עוגיות מי ורדים</a:t>
            </a:r>
          </a:p>
        </p:txBody>
      </p:sp>
      <p:sp>
        <p:nvSpPr>
          <p:cNvPr id="8" name="תיבת טקסט 7">
            <a:extLst>
              <a:ext uri="{FF2B5EF4-FFF2-40B4-BE49-F238E27FC236}">
                <a16:creationId xmlns:a16="http://schemas.microsoft.com/office/drawing/2014/main" id="{86932FEB-14F7-443C-BC22-E5D8A890D92B}"/>
              </a:ext>
            </a:extLst>
          </p:cNvPr>
          <p:cNvSpPr txBox="1"/>
          <p:nvPr/>
        </p:nvSpPr>
        <p:spPr>
          <a:xfrm>
            <a:off x="5881788" y="2699867"/>
            <a:ext cx="3164649" cy="1438855"/>
          </a:xfrm>
          <a:prstGeom prst="rect">
            <a:avLst/>
          </a:prstGeom>
          <a:noFill/>
        </p:spPr>
        <p:txBody>
          <a:bodyPr wrap="none" rtlCol="1">
            <a:spAutoFit/>
          </a:bodyPr>
          <a:lstStyle/>
          <a:p>
            <a:pPr algn="ctr">
              <a:lnSpc>
                <a:spcPct val="150000"/>
              </a:lnSpc>
            </a:pPr>
            <a:r>
              <a:rPr lang="he-IL" sz="2000" dirty="0">
                <a:solidFill>
                  <a:schemeClr val="accent6">
                    <a:lumMod val="50000"/>
                  </a:schemeClr>
                </a:solidFill>
                <a:latin typeface="Narkisim" panose="020E0502050101010101" pitchFamily="34" charset="-79"/>
                <a:cs typeface="Narkisim" panose="020E0502050101010101" pitchFamily="34" charset="-79"/>
              </a:rPr>
              <a:t>"בעת ההכנה – אף אחד לא היה</a:t>
            </a:r>
          </a:p>
          <a:p>
            <a:pPr algn="ctr">
              <a:lnSpc>
                <a:spcPct val="150000"/>
              </a:lnSpc>
            </a:pPr>
            <a:r>
              <a:rPr lang="he-IL" sz="2000" dirty="0">
                <a:solidFill>
                  <a:schemeClr val="accent6">
                    <a:lumMod val="50000"/>
                  </a:schemeClr>
                </a:solidFill>
                <a:latin typeface="Narkisim" panose="020E0502050101010101" pitchFamily="34" charset="-79"/>
                <a:cs typeface="Narkisim" panose="020E0502050101010101" pitchFamily="34" charset="-79"/>
              </a:rPr>
              <a:t>בעת הסעודה – לא נשאר מקום"</a:t>
            </a:r>
          </a:p>
          <a:p>
            <a:pPr algn="ctr">
              <a:lnSpc>
                <a:spcPct val="150000"/>
              </a:lnSpc>
            </a:pPr>
            <a:r>
              <a:rPr lang="he-IL" sz="2000" dirty="0">
                <a:solidFill>
                  <a:schemeClr val="accent6">
                    <a:lumMod val="50000"/>
                  </a:schemeClr>
                </a:solidFill>
                <a:latin typeface="Narkisim" panose="020E0502050101010101" pitchFamily="34" charset="-79"/>
                <a:cs typeface="Narkisim" panose="020E0502050101010101" pitchFamily="34" charset="-79"/>
              </a:rPr>
              <a:t>(פתגם פרסי)</a:t>
            </a:r>
          </a:p>
        </p:txBody>
      </p:sp>
    </p:spTree>
    <p:extLst>
      <p:ext uri="{BB962C8B-B14F-4D97-AF65-F5344CB8AC3E}">
        <p14:creationId xmlns:p14="http://schemas.microsoft.com/office/powerpoint/2010/main" val="1788046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42767281-407F-4ECA-812C-A2DF779F70DA}"/>
              </a:ext>
            </a:extLst>
          </p:cNvPr>
          <p:cNvPicPr>
            <a:picLocks noChangeAspect="1"/>
          </p:cNvPicPr>
          <p:nvPr/>
        </p:nvPicPr>
        <p:blipFill rotWithShape="1">
          <a:blip r:embed="rId2"/>
          <a:srcRect r="50300"/>
          <a:stretch/>
        </p:blipFill>
        <p:spPr>
          <a:xfrm>
            <a:off x="-1" y="0"/>
            <a:ext cx="5128591" cy="6858000"/>
          </a:xfrm>
          <a:prstGeom prst="rect">
            <a:avLst/>
          </a:prstGeom>
        </p:spPr>
      </p:pic>
      <p:sp>
        <p:nvSpPr>
          <p:cNvPr id="3" name="תיבת טקסט 2">
            <a:extLst>
              <a:ext uri="{FF2B5EF4-FFF2-40B4-BE49-F238E27FC236}">
                <a16:creationId xmlns:a16="http://schemas.microsoft.com/office/drawing/2014/main" id="{2342D058-027F-43A4-A72A-713240119B9A}"/>
              </a:ext>
            </a:extLst>
          </p:cNvPr>
          <p:cNvSpPr txBox="1"/>
          <p:nvPr/>
        </p:nvSpPr>
        <p:spPr>
          <a:xfrm>
            <a:off x="1307130" y="3089206"/>
            <a:ext cx="2292615" cy="492443"/>
          </a:xfrm>
          <a:prstGeom prst="rect">
            <a:avLst/>
          </a:prstGeom>
          <a:noFill/>
        </p:spPr>
        <p:txBody>
          <a:bodyPr wrap="none" rtlCol="1">
            <a:spAutoFit/>
          </a:bodyPr>
          <a:lstStyle/>
          <a:p>
            <a:r>
              <a:rPr lang="he-IL" sz="2600" b="1" dirty="0">
                <a:solidFill>
                  <a:srgbClr val="A0160B"/>
                </a:solidFill>
                <a:latin typeface="Segoe UI" panose="020B0502040204020203" pitchFamily="34" charset="0"/>
                <a:cs typeface="Segoe UI" panose="020B0502040204020203" pitchFamily="34" charset="0"/>
              </a:rPr>
              <a:t>מנות ראשונות</a:t>
            </a:r>
          </a:p>
        </p:txBody>
      </p:sp>
    </p:spTree>
    <p:extLst>
      <p:ext uri="{BB962C8B-B14F-4D97-AF65-F5344CB8AC3E}">
        <p14:creationId xmlns:p14="http://schemas.microsoft.com/office/powerpoint/2010/main" val="8229885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563D0F3D-0821-4A79-8F00-93EEE67E72DD}"/>
              </a:ext>
            </a:extLst>
          </p:cNvPr>
          <p:cNvPicPr>
            <a:picLocks noChangeAspect="1"/>
          </p:cNvPicPr>
          <p:nvPr/>
        </p:nvPicPr>
        <p:blipFill rotWithShape="1">
          <a:blip r:embed="rId2"/>
          <a:srcRect l="10334" t="2375" r="53645" b="3445"/>
          <a:stretch/>
        </p:blipFill>
        <p:spPr>
          <a:xfrm>
            <a:off x="218660" y="79983"/>
            <a:ext cx="4704177" cy="6678625"/>
          </a:xfrm>
          <a:prstGeom prst="rect">
            <a:avLst/>
          </a:prstGeom>
        </p:spPr>
      </p:pic>
      <p:pic>
        <p:nvPicPr>
          <p:cNvPr id="4" name="תמונה 3">
            <a:extLst>
              <a:ext uri="{FF2B5EF4-FFF2-40B4-BE49-F238E27FC236}">
                <a16:creationId xmlns:a16="http://schemas.microsoft.com/office/drawing/2014/main" id="{387F04E1-6D15-4FFA-B530-F0A16F4B44A7}"/>
              </a:ext>
            </a:extLst>
          </p:cNvPr>
          <p:cNvPicPr>
            <a:picLocks noChangeAspect="1"/>
          </p:cNvPicPr>
          <p:nvPr/>
        </p:nvPicPr>
        <p:blipFill rotWithShape="1">
          <a:blip r:embed="rId2"/>
          <a:srcRect l="10334" t="2375" r="53645" b="3445"/>
          <a:stretch/>
        </p:blipFill>
        <p:spPr>
          <a:xfrm>
            <a:off x="5112025" y="0"/>
            <a:ext cx="4704177" cy="6678625"/>
          </a:xfrm>
          <a:prstGeom prst="rect">
            <a:avLst/>
          </a:prstGeom>
        </p:spPr>
      </p:pic>
      <p:sp>
        <p:nvSpPr>
          <p:cNvPr id="3" name="תיבת טקסט 2">
            <a:extLst>
              <a:ext uri="{FF2B5EF4-FFF2-40B4-BE49-F238E27FC236}">
                <a16:creationId xmlns:a16="http://schemas.microsoft.com/office/drawing/2014/main" id="{F4A6C901-1BC1-46B7-9990-40CE4B9F7018}"/>
              </a:ext>
            </a:extLst>
          </p:cNvPr>
          <p:cNvSpPr txBox="1"/>
          <p:nvPr/>
        </p:nvSpPr>
        <p:spPr>
          <a:xfrm>
            <a:off x="6471625" y="2027637"/>
            <a:ext cx="2232205" cy="851515"/>
          </a:xfrm>
          <a:prstGeom prst="rect">
            <a:avLst/>
          </a:prstGeom>
          <a:noFill/>
        </p:spPr>
        <p:txBody>
          <a:bodyPr wrap="square">
            <a:spAutoFit/>
          </a:bodyPr>
          <a:lstStyle/>
          <a:p>
            <a:pPr algn="r">
              <a:spcAft>
                <a:spcPts val="813"/>
              </a:spcAft>
            </a:pPr>
            <a:r>
              <a:rPr lang="he-IL" sz="1200" b="1" u="sng"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rPr>
              <a:t>מרק </a:t>
            </a:r>
            <a:r>
              <a:rPr lang="he-IL" sz="1200" b="1" u="sng" dirty="0" err="1">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rPr>
              <a:t>רשטה</a:t>
            </a:r>
            <a:endParaRPr lang="en-US"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endParaRPr>
          </a:p>
          <a:p>
            <a:pPr algn="r">
              <a:spcAft>
                <a:spcPts val="813"/>
              </a:spcAft>
            </a:pPr>
            <a:r>
              <a:rPr lang="he-IL" sz="1200" b="1"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rPr>
              <a:t> </a:t>
            </a:r>
            <a:r>
              <a:rPr lang="he-IL" sz="1200" u="sng"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rPr>
              <a:t>מצרכים</a:t>
            </a:r>
            <a:endParaRPr lang="en-US"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endParaRPr>
          </a:p>
          <a:p>
            <a:pPr algn="r">
              <a:spcAft>
                <a:spcPts val="813"/>
              </a:spcAft>
            </a:pPr>
            <a:endParaRPr lang="en-US"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endParaRPr>
          </a:p>
        </p:txBody>
      </p:sp>
      <p:sp>
        <p:nvSpPr>
          <p:cNvPr id="7" name="תיבת טקסט 6">
            <a:extLst>
              <a:ext uri="{FF2B5EF4-FFF2-40B4-BE49-F238E27FC236}">
                <a16:creationId xmlns:a16="http://schemas.microsoft.com/office/drawing/2014/main" id="{72085311-8388-4ACF-9258-4678FA810A71}"/>
              </a:ext>
            </a:extLst>
          </p:cNvPr>
          <p:cNvSpPr txBox="1"/>
          <p:nvPr/>
        </p:nvSpPr>
        <p:spPr>
          <a:xfrm rot="20630281">
            <a:off x="5658714" y="1252449"/>
            <a:ext cx="2101461" cy="492443"/>
          </a:xfrm>
          <a:prstGeom prst="rect">
            <a:avLst/>
          </a:prstGeom>
          <a:noFill/>
        </p:spPr>
        <p:txBody>
          <a:bodyPr wrap="square">
            <a:spAutoFit/>
          </a:bodyPr>
          <a:lstStyle/>
          <a:p>
            <a:pPr lvl="1" algn="ctr"/>
            <a:r>
              <a:rPr lang="he-IL" sz="1300" b="1" dirty="0">
                <a:latin typeface="Segoe UI" panose="020B0502040204020203" pitchFamily="34" charset="0"/>
                <a:cs typeface="Segoe UI" panose="020B0502040204020203" pitchFamily="34" charset="0"/>
              </a:rPr>
              <a:t>המתכון באדיבות</a:t>
            </a:r>
          </a:p>
          <a:p>
            <a:pPr lvl="1" algn="ctr"/>
            <a:r>
              <a:rPr lang="he-IL" sz="1300" b="1" dirty="0">
                <a:latin typeface="Segoe UI" panose="020B0502040204020203" pitchFamily="34" charset="0"/>
                <a:cs typeface="Segoe UI" panose="020B0502040204020203" pitchFamily="34" charset="0"/>
              </a:rPr>
              <a:t>יניב אביטן</a:t>
            </a:r>
          </a:p>
        </p:txBody>
      </p:sp>
    </p:spTree>
    <p:extLst>
      <p:ext uri="{BB962C8B-B14F-4D97-AF65-F5344CB8AC3E}">
        <p14:creationId xmlns:p14="http://schemas.microsoft.com/office/powerpoint/2010/main" val="1237730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42767281-407F-4ECA-812C-A2DF779F70DA}"/>
              </a:ext>
            </a:extLst>
          </p:cNvPr>
          <p:cNvPicPr>
            <a:picLocks noChangeAspect="1"/>
          </p:cNvPicPr>
          <p:nvPr/>
        </p:nvPicPr>
        <p:blipFill rotWithShape="1">
          <a:blip r:embed="rId2"/>
          <a:srcRect r="50300"/>
          <a:stretch/>
        </p:blipFill>
        <p:spPr>
          <a:xfrm>
            <a:off x="0" y="0"/>
            <a:ext cx="4982668" cy="6858000"/>
          </a:xfrm>
          <a:prstGeom prst="rect">
            <a:avLst/>
          </a:prstGeom>
        </p:spPr>
      </p:pic>
      <p:pic>
        <p:nvPicPr>
          <p:cNvPr id="5" name="תמונה 4">
            <a:extLst>
              <a:ext uri="{FF2B5EF4-FFF2-40B4-BE49-F238E27FC236}">
                <a16:creationId xmlns:a16="http://schemas.microsoft.com/office/drawing/2014/main" id="{431B4D94-3267-4BC1-8688-7890E583516F}"/>
              </a:ext>
            </a:extLst>
          </p:cNvPr>
          <p:cNvPicPr>
            <a:picLocks noChangeAspect="1"/>
          </p:cNvPicPr>
          <p:nvPr/>
        </p:nvPicPr>
        <p:blipFill rotWithShape="1">
          <a:blip r:embed="rId2"/>
          <a:srcRect r="50300"/>
          <a:stretch/>
        </p:blipFill>
        <p:spPr>
          <a:xfrm>
            <a:off x="4982668" y="0"/>
            <a:ext cx="4923334" cy="6858000"/>
          </a:xfrm>
          <a:prstGeom prst="rect">
            <a:avLst/>
          </a:prstGeom>
        </p:spPr>
      </p:pic>
      <p:sp>
        <p:nvSpPr>
          <p:cNvPr id="7" name="תיבת טקסט 6">
            <a:extLst>
              <a:ext uri="{FF2B5EF4-FFF2-40B4-BE49-F238E27FC236}">
                <a16:creationId xmlns:a16="http://schemas.microsoft.com/office/drawing/2014/main" id="{31103727-0E59-4581-8F2D-D36321E7FDD1}"/>
              </a:ext>
            </a:extLst>
          </p:cNvPr>
          <p:cNvSpPr txBox="1"/>
          <p:nvPr/>
        </p:nvSpPr>
        <p:spPr>
          <a:xfrm>
            <a:off x="6133694" y="1123176"/>
            <a:ext cx="2232205" cy="3724096"/>
          </a:xfrm>
          <a:prstGeom prst="rect">
            <a:avLst/>
          </a:prstGeom>
          <a:noFill/>
        </p:spPr>
        <p:txBody>
          <a:bodyPr wrap="square">
            <a:spAutoFit/>
          </a:bodyPr>
          <a:lstStyle/>
          <a:p>
            <a:pPr algn="r">
              <a:spcAft>
                <a:spcPts val="813"/>
              </a:spcAft>
            </a:pPr>
            <a:r>
              <a:rPr lang="he-IL" sz="1200" b="1" u="sng" dirty="0" err="1">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rPr>
              <a:t>גונדי</a:t>
            </a:r>
            <a:r>
              <a:rPr lang="he-IL" sz="1200" b="1" u="sng"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rPr>
              <a:t> – כדורי חומוס במרק</a:t>
            </a:r>
            <a:endParaRPr lang="en-US"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endParaRPr>
          </a:p>
          <a:p>
            <a:pPr algn="r">
              <a:spcAft>
                <a:spcPts val="813"/>
              </a:spcAft>
            </a:pPr>
            <a:r>
              <a:rPr lang="he-IL" sz="1200" b="1"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rPr>
              <a:t> </a:t>
            </a:r>
            <a:r>
              <a:rPr lang="he-IL" sz="1200" u="sng"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rPr>
              <a:t>מצרכים לכדורים</a:t>
            </a:r>
            <a:endParaRPr lang="en-US"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endParaRPr>
          </a:p>
          <a:p>
            <a:pPr algn="r">
              <a:spcAft>
                <a:spcPts val="813"/>
              </a:spcAft>
            </a:pPr>
            <a:r>
              <a:rPr lang="he-IL"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rPr>
              <a:t>1/2 ק"ג חומוס יבש – </a:t>
            </a:r>
          </a:p>
          <a:p>
            <a:pPr algn="r">
              <a:spcAft>
                <a:spcPts val="813"/>
              </a:spcAft>
            </a:pPr>
            <a:r>
              <a:rPr lang="he-IL"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rPr>
              <a:t>להשרות במים למשך הלילה</a:t>
            </a:r>
          </a:p>
          <a:p>
            <a:pPr algn="r">
              <a:spcAft>
                <a:spcPts val="813"/>
              </a:spcAft>
            </a:pPr>
            <a:endParaRPr lang="en-US"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endParaRPr>
          </a:p>
          <a:p>
            <a:pPr algn="r">
              <a:spcAft>
                <a:spcPts val="813"/>
              </a:spcAft>
            </a:pPr>
            <a:r>
              <a:rPr lang="he-IL"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rPr>
              <a:t>1/2 ק"ג חזה עוף טחון</a:t>
            </a:r>
            <a:endParaRPr lang="en-US"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endParaRPr>
          </a:p>
          <a:p>
            <a:pPr algn="r">
              <a:spcAft>
                <a:spcPts val="813"/>
              </a:spcAft>
            </a:pPr>
            <a:r>
              <a:rPr lang="he-IL"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rPr>
              <a:t>4 בצלים בינוניים</a:t>
            </a:r>
            <a:endParaRPr lang="en-US"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endParaRPr>
          </a:p>
          <a:p>
            <a:pPr algn="r">
              <a:spcAft>
                <a:spcPts val="813"/>
              </a:spcAft>
            </a:pPr>
            <a:r>
              <a:rPr lang="he-IL"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rPr>
              <a:t>1 תפוח אדמה בינוני</a:t>
            </a:r>
            <a:endParaRPr lang="en-US"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endParaRPr>
          </a:p>
          <a:p>
            <a:pPr algn="r">
              <a:spcAft>
                <a:spcPts val="813"/>
              </a:spcAft>
            </a:pPr>
            <a:r>
              <a:rPr lang="he-IL"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rPr>
              <a:t>1 ביצה</a:t>
            </a:r>
            <a:endParaRPr lang="en-US"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endParaRPr>
          </a:p>
          <a:p>
            <a:pPr algn="r">
              <a:spcAft>
                <a:spcPts val="813"/>
              </a:spcAft>
            </a:pPr>
            <a:r>
              <a:rPr lang="he-IL"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rPr>
              <a:t>1 כפית גדושה של כורכום</a:t>
            </a:r>
            <a:endParaRPr lang="en-US"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endParaRPr>
          </a:p>
          <a:p>
            <a:pPr algn="r">
              <a:spcAft>
                <a:spcPts val="813"/>
              </a:spcAft>
            </a:pPr>
            <a:r>
              <a:rPr lang="he-IL"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rPr>
              <a:t>1 כפית כמון טחון</a:t>
            </a:r>
            <a:endParaRPr lang="en-US"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endParaRPr>
          </a:p>
          <a:p>
            <a:pPr algn="r">
              <a:spcAft>
                <a:spcPts val="813"/>
              </a:spcAft>
            </a:pPr>
            <a:r>
              <a:rPr lang="he-IL"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rPr>
              <a:t>1 כפית הל טחון</a:t>
            </a:r>
            <a:endParaRPr lang="en-US"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endParaRPr>
          </a:p>
          <a:p>
            <a:pPr algn="r">
              <a:spcAft>
                <a:spcPts val="813"/>
              </a:spcAft>
            </a:pPr>
            <a:r>
              <a:rPr lang="he-IL"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rPr>
              <a:t>1 כפית גדושה מלח</a:t>
            </a:r>
            <a:endParaRPr lang="en-US"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endParaRPr>
          </a:p>
        </p:txBody>
      </p:sp>
      <p:sp>
        <p:nvSpPr>
          <p:cNvPr id="9" name="תיבת טקסט 8">
            <a:extLst>
              <a:ext uri="{FF2B5EF4-FFF2-40B4-BE49-F238E27FC236}">
                <a16:creationId xmlns:a16="http://schemas.microsoft.com/office/drawing/2014/main" id="{147440A7-6E66-4393-A817-50137864450B}"/>
              </a:ext>
            </a:extLst>
          </p:cNvPr>
          <p:cNvSpPr txBox="1"/>
          <p:nvPr/>
        </p:nvSpPr>
        <p:spPr>
          <a:xfrm>
            <a:off x="848000" y="1321958"/>
            <a:ext cx="2836942" cy="3884590"/>
          </a:xfrm>
          <a:prstGeom prst="rect">
            <a:avLst/>
          </a:prstGeom>
          <a:noFill/>
        </p:spPr>
        <p:txBody>
          <a:bodyPr wrap="square">
            <a:spAutoFit/>
          </a:bodyPr>
          <a:lstStyle/>
          <a:p>
            <a:pPr algn="r">
              <a:lnSpc>
                <a:spcPct val="150000"/>
              </a:lnSpc>
              <a:spcAft>
                <a:spcPts val="813"/>
              </a:spcAft>
            </a:pPr>
            <a:r>
              <a:rPr lang="he-IL" sz="1200" u="sng"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rPr>
              <a:t>כדורים – אופן ההכנה</a:t>
            </a:r>
            <a:endParaRPr lang="en-US"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endParaRPr>
          </a:p>
          <a:p>
            <a:pPr algn="r">
              <a:spcAft>
                <a:spcPts val="813"/>
              </a:spcAft>
            </a:pPr>
            <a:r>
              <a:rPr lang="he-IL"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rPr>
              <a:t>מומלץ לעשות חצי מהכמות בנפרד, </a:t>
            </a:r>
          </a:p>
          <a:p>
            <a:pPr algn="r">
              <a:spcAft>
                <a:spcPts val="813"/>
              </a:spcAft>
            </a:pPr>
            <a:r>
              <a:rPr lang="he-IL"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rPr>
              <a:t>בשני סבבים.</a:t>
            </a:r>
          </a:p>
          <a:p>
            <a:pPr algn="r">
              <a:lnSpc>
                <a:spcPct val="150000"/>
              </a:lnSpc>
              <a:spcAft>
                <a:spcPts val="813"/>
              </a:spcAft>
            </a:pPr>
            <a:r>
              <a:rPr lang="he-IL"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rPr>
              <a:t>טוחנים במעבד מזון מחצית מכמות הבצל, 1/2 תפוח אדמה ומחצית מהחומוס המושרה. כאשר </a:t>
            </a:r>
            <a:r>
              <a:rPr lang="he-IL" sz="1200" dirty="0" err="1">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rPr>
              <a:t>הכל</a:t>
            </a:r>
            <a:r>
              <a:rPr lang="he-IL"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rPr>
              <a:t> הופך לפירורים, מוסיפים מחצית מהבשר הטחון ומחצית מהתבלינים וטוחנים עד לקבלת עיסה חלקה. חוזרים על אותו תהליך עם המחצית השנייה של החומרים והביצה.</a:t>
            </a:r>
            <a:endParaRPr lang="en-US"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endParaRPr>
          </a:p>
          <a:p>
            <a:pPr algn="r">
              <a:lnSpc>
                <a:spcPct val="150000"/>
              </a:lnSpc>
              <a:spcAft>
                <a:spcPts val="813"/>
              </a:spcAft>
            </a:pPr>
            <a:r>
              <a:rPr lang="he-IL"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rPr>
              <a:t>מאחדים את שתי העיסות יחד, מכסים בניילון נצמד ושומרים במקרר מספר שעות</a:t>
            </a:r>
            <a:r>
              <a:rPr lang="he-IL" sz="1138"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rPr>
              <a:t>.</a:t>
            </a:r>
            <a:endParaRPr lang="en-US" sz="1138"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endParaRPr>
          </a:p>
        </p:txBody>
      </p:sp>
      <p:sp>
        <p:nvSpPr>
          <p:cNvPr id="11" name="תיבת טקסט 10">
            <a:extLst>
              <a:ext uri="{FF2B5EF4-FFF2-40B4-BE49-F238E27FC236}">
                <a16:creationId xmlns:a16="http://schemas.microsoft.com/office/drawing/2014/main" id="{705C5826-98A6-44B5-B85C-E511880EF958}"/>
              </a:ext>
            </a:extLst>
          </p:cNvPr>
          <p:cNvSpPr txBox="1"/>
          <p:nvPr/>
        </p:nvSpPr>
        <p:spPr>
          <a:xfrm rot="653126">
            <a:off x="6891167" y="4913469"/>
            <a:ext cx="2101461" cy="892552"/>
          </a:xfrm>
          <a:prstGeom prst="rect">
            <a:avLst/>
          </a:prstGeom>
          <a:noFill/>
        </p:spPr>
        <p:txBody>
          <a:bodyPr wrap="square">
            <a:spAutoFit/>
          </a:bodyPr>
          <a:lstStyle/>
          <a:p>
            <a:pPr lvl="1" algn="ctr"/>
            <a:r>
              <a:rPr lang="he-IL" sz="1300" b="1" dirty="0">
                <a:latin typeface="Segoe UI" panose="020B0502040204020203" pitchFamily="34" charset="0"/>
                <a:cs typeface="Segoe UI" panose="020B0502040204020203" pitchFamily="34" charset="0"/>
              </a:rPr>
              <a:t>מהמטבח של משפחת </a:t>
            </a:r>
            <a:r>
              <a:rPr lang="he-IL" sz="1300" b="1" dirty="0" err="1">
                <a:latin typeface="Segoe UI" panose="020B0502040204020203" pitchFamily="34" charset="0"/>
                <a:cs typeface="Segoe UI" panose="020B0502040204020203" pitchFamily="34" charset="0"/>
              </a:rPr>
              <a:t>אגאיפור</a:t>
            </a:r>
            <a:endParaRPr lang="he-IL" sz="1300" b="1" dirty="0">
              <a:latin typeface="Segoe UI" panose="020B0502040204020203" pitchFamily="34" charset="0"/>
              <a:cs typeface="Segoe UI" panose="020B0502040204020203" pitchFamily="34" charset="0"/>
            </a:endParaRPr>
          </a:p>
          <a:p>
            <a:pPr lvl="1" algn="ctr"/>
            <a:r>
              <a:rPr lang="he-IL" sz="1300" b="1" dirty="0">
                <a:latin typeface="Segoe UI" panose="020B0502040204020203" pitchFamily="34" charset="0"/>
                <a:cs typeface="Segoe UI" panose="020B0502040204020203" pitchFamily="34" charset="0"/>
              </a:rPr>
              <a:t>באדיבות מירב צפרי-</a:t>
            </a:r>
            <a:r>
              <a:rPr lang="he-IL" sz="1300" b="1" dirty="0" err="1">
                <a:latin typeface="Segoe UI" panose="020B0502040204020203" pitchFamily="34" charset="0"/>
                <a:cs typeface="Segoe UI" panose="020B0502040204020203" pitchFamily="34" charset="0"/>
              </a:rPr>
              <a:t>אודיז</a:t>
            </a:r>
            <a:endParaRPr lang="he-IL" sz="1300"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8014643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42767281-407F-4ECA-812C-A2DF779F70DA}"/>
              </a:ext>
            </a:extLst>
          </p:cNvPr>
          <p:cNvPicPr>
            <a:picLocks noChangeAspect="1"/>
          </p:cNvPicPr>
          <p:nvPr/>
        </p:nvPicPr>
        <p:blipFill rotWithShape="1">
          <a:blip r:embed="rId2"/>
          <a:srcRect r="50300"/>
          <a:stretch/>
        </p:blipFill>
        <p:spPr>
          <a:xfrm>
            <a:off x="0" y="0"/>
            <a:ext cx="4923334" cy="6858000"/>
          </a:xfrm>
          <a:prstGeom prst="rect">
            <a:avLst/>
          </a:prstGeom>
        </p:spPr>
      </p:pic>
      <p:pic>
        <p:nvPicPr>
          <p:cNvPr id="5" name="תמונה 4">
            <a:extLst>
              <a:ext uri="{FF2B5EF4-FFF2-40B4-BE49-F238E27FC236}">
                <a16:creationId xmlns:a16="http://schemas.microsoft.com/office/drawing/2014/main" id="{431B4D94-3267-4BC1-8688-7890E583516F}"/>
              </a:ext>
            </a:extLst>
          </p:cNvPr>
          <p:cNvPicPr>
            <a:picLocks noChangeAspect="1"/>
          </p:cNvPicPr>
          <p:nvPr/>
        </p:nvPicPr>
        <p:blipFill rotWithShape="1">
          <a:blip r:embed="rId2"/>
          <a:srcRect r="50300"/>
          <a:stretch/>
        </p:blipFill>
        <p:spPr>
          <a:xfrm>
            <a:off x="4982668" y="0"/>
            <a:ext cx="4923334" cy="6858000"/>
          </a:xfrm>
          <a:prstGeom prst="rect">
            <a:avLst/>
          </a:prstGeom>
        </p:spPr>
      </p:pic>
      <p:sp>
        <p:nvSpPr>
          <p:cNvPr id="3" name="תיבת טקסט 2">
            <a:extLst>
              <a:ext uri="{FF2B5EF4-FFF2-40B4-BE49-F238E27FC236}">
                <a16:creationId xmlns:a16="http://schemas.microsoft.com/office/drawing/2014/main" id="{EA0A752E-CC79-4FA2-A09D-C3BBEDFB384A}"/>
              </a:ext>
            </a:extLst>
          </p:cNvPr>
          <p:cNvSpPr txBox="1"/>
          <p:nvPr/>
        </p:nvSpPr>
        <p:spPr>
          <a:xfrm>
            <a:off x="5411322" y="1007278"/>
            <a:ext cx="3270595" cy="3529171"/>
          </a:xfrm>
          <a:prstGeom prst="rect">
            <a:avLst/>
          </a:prstGeom>
          <a:noFill/>
        </p:spPr>
        <p:txBody>
          <a:bodyPr wrap="square">
            <a:spAutoFit/>
          </a:bodyPr>
          <a:lstStyle/>
          <a:p>
            <a:pPr algn="r">
              <a:lnSpc>
                <a:spcPct val="150000"/>
              </a:lnSpc>
              <a:spcAft>
                <a:spcPts val="813"/>
              </a:spcAft>
            </a:pPr>
            <a:endParaRPr lang="en-US" sz="1200" dirty="0">
              <a:latin typeface="Calibri" panose="020F0502020204030204" pitchFamily="34" charset="0"/>
              <a:ea typeface="Calibri" panose="020F0502020204030204" pitchFamily="34" charset="0"/>
              <a:cs typeface="Arial" panose="020B0604020202020204" pitchFamily="34" charset="0"/>
            </a:endParaRPr>
          </a:p>
          <a:p>
            <a:pPr algn="r">
              <a:spcAft>
                <a:spcPts val="813"/>
              </a:spcAft>
            </a:pPr>
            <a:r>
              <a:rPr lang="he-IL" sz="1200" u="sng"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rPr>
              <a:t>מצרכים למרק</a:t>
            </a:r>
            <a:endParaRPr lang="en-US"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endParaRPr>
          </a:p>
          <a:p>
            <a:pPr algn="r">
              <a:spcAft>
                <a:spcPts val="813"/>
              </a:spcAft>
            </a:pPr>
            <a:r>
              <a:rPr lang="he-IL"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rPr>
              <a:t>1תפוח אדמה בינוני</a:t>
            </a:r>
            <a:endParaRPr lang="en-US"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endParaRPr>
          </a:p>
          <a:p>
            <a:pPr algn="r">
              <a:spcAft>
                <a:spcPts val="813"/>
              </a:spcAft>
            </a:pPr>
            <a:r>
              <a:rPr lang="he-IL"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rPr>
              <a:t>2 גזרים בינוניים</a:t>
            </a:r>
            <a:endParaRPr lang="en-US"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endParaRPr>
          </a:p>
          <a:p>
            <a:pPr algn="r">
              <a:spcAft>
                <a:spcPts val="813"/>
              </a:spcAft>
            </a:pPr>
            <a:r>
              <a:rPr lang="he-IL"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rPr>
              <a:t>2 גבעולי סלרי (או 1/2 ראש שורש סלרי)</a:t>
            </a:r>
            <a:endParaRPr lang="en-US"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endParaRPr>
          </a:p>
          <a:p>
            <a:pPr algn="r">
              <a:spcAft>
                <a:spcPts val="813"/>
              </a:spcAft>
            </a:pPr>
            <a:r>
              <a:rPr lang="he-IL"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rPr>
              <a:t>1 בצל קטן</a:t>
            </a:r>
            <a:endParaRPr lang="en-US"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endParaRPr>
          </a:p>
          <a:p>
            <a:pPr algn="r">
              <a:spcAft>
                <a:spcPts val="813"/>
              </a:spcAft>
            </a:pPr>
            <a:r>
              <a:rPr lang="he-IL"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rPr>
              <a:t>חופן גרגירי חומוס מושרים</a:t>
            </a:r>
            <a:endParaRPr lang="en-US"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endParaRPr>
          </a:p>
          <a:p>
            <a:pPr algn="r">
              <a:spcAft>
                <a:spcPts val="813"/>
              </a:spcAft>
            </a:pPr>
            <a:r>
              <a:rPr lang="he-IL"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rPr>
              <a:t>1/4 כפית הל</a:t>
            </a:r>
            <a:endParaRPr lang="en-US"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endParaRPr>
          </a:p>
          <a:p>
            <a:pPr algn="r">
              <a:spcAft>
                <a:spcPts val="813"/>
              </a:spcAft>
            </a:pPr>
            <a:r>
              <a:rPr lang="he-IL"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rPr>
              <a:t>1/2 כפית כורכום</a:t>
            </a:r>
            <a:endParaRPr lang="en-US"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endParaRPr>
          </a:p>
          <a:p>
            <a:pPr algn="r">
              <a:spcAft>
                <a:spcPts val="813"/>
              </a:spcAft>
            </a:pPr>
            <a:r>
              <a:rPr lang="he-IL"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rPr>
              <a:t>1/4 כפית כמון</a:t>
            </a:r>
            <a:endParaRPr lang="en-US"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endParaRPr>
          </a:p>
          <a:p>
            <a:pPr algn="r">
              <a:spcAft>
                <a:spcPts val="813"/>
              </a:spcAft>
            </a:pPr>
            <a:r>
              <a:rPr lang="he-IL"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rPr>
              <a:t>1 כפית מלח</a:t>
            </a:r>
            <a:endParaRPr lang="en-US"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endParaRPr>
          </a:p>
          <a:p>
            <a:pPr algn="r">
              <a:spcAft>
                <a:spcPts val="813"/>
              </a:spcAft>
            </a:pPr>
            <a:r>
              <a:rPr lang="he-IL"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rPr>
              <a:t>2 ליטר מים</a:t>
            </a:r>
            <a:endParaRPr lang="en-US"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endParaRPr>
          </a:p>
        </p:txBody>
      </p:sp>
      <p:sp>
        <p:nvSpPr>
          <p:cNvPr id="4" name="תיבת טקסט 3">
            <a:extLst>
              <a:ext uri="{FF2B5EF4-FFF2-40B4-BE49-F238E27FC236}">
                <a16:creationId xmlns:a16="http://schemas.microsoft.com/office/drawing/2014/main" id="{E0040264-9F43-47DE-9E34-5A76CC2E93E4}"/>
              </a:ext>
            </a:extLst>
          </p:cNvPr>
          <p:cNvSpPr txBox="1"/>
          <p:nvPr/>
        </p:nvSpPr>
        <p:spPr>
          <a:xfrm>
            <a:off x="1069578" y="1277156"/>
            <a:ext cx="2596919" cy="3340851"/>
          </a:xfrm>
          <a:prstGeom prst="rect">
            <a:avLst/>
          </a:prstGeom>
          <a:noFill/>
        </p:spPr>
        <p:txBody>
          <a:bodyPr wrap="square">
            <a:spAutoFit/>
          </a:bodyPr>
          <a:lstStyle/>
          <a:p>
            <a:pPr algn="r">
              <a:lnSpc>
                <a:spcPct val="150000"/>
              </a:lnSpc>
              <a:spcAft>
                <a:spcPts val="813"/>
              </a:spcAft>
            </a:pPr>
            <a:r>
              <a:rPr lang="he-IL" sz="1200" u="sng"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rPr>
              <a:t>מרק – אופן ההכנה</a:t>
            </a:r>
            <a:endParaRPr lang="en-US"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endParaRPr>
          </a:p>
          <a:p>
            <a:pPr algn="r">
              <a:lnSpc>
                <a:spcPct val="150000"/>
              </a:lnSpc>
              <a:spcAft>
                <a:spcPts val="813"/>
              </a:spcAft>
            </a:pPr>
            <a:r>
              <a:rPr lang="he-IL"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rPr>
              <a:t>מכניסים את כל מרכיבי המרק לסיר על אש גבוהה ומביאים לרתיחה.</a:t>
            </a:r>
            <a:endParaRPr lang="en-US"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endParaRPr>
          </a:p>
          <a:p>
            <a:pPr algn="r">
              <a:lnSpc>
                <a:spcPct val="150000"/>
              </a:lnSpc>
              <a:spcAft>
                <a:spcPts val="813"/>
              </a:spcAft>
            </a:pPr>
            <a:r>
              <a:rPr lang="he-IL"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rPr>
              <a:t>מנמיכים את האש ומוסיפים למרק כדור אחד (בגודל כדור טניס)  מתוך העיסה ומבשלים חצי שעה.</a:t>
            </a:r>
            <a:endParaRPr lang="en-US"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endParaRPr>
          </a:p>
          <a:p>
            <a:pPr algn="r">
              <a:lnSpc>
                <a:spcPct val="150000"/>
              </a:lnSpc>
              <a:spcAft>
                <a:spcPts val="813"/>
              </a:spcAft>
            </a:pPr>
            <a:r>
              <a:rPr lang="he-IL"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rPr>
              <a:t>טועמים את המרק </a:t>
            </a:r>
            <a:r>
              <a:rPr lang="he-IL" sz="1200" dirty="0" err="1">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rPr>
              <a:t>והגונדי</a:t>
            </a:r>
            <a:endParaRPr lang="he-IL"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endParaRPr>
          </a:p>
          <a:p>
            <a:pPr algn="r">
              <a:lnSpc>
                <a:spcPct val="150000"/>
              </a:lnSpc>
              <a:spcAft>
                <a:spcPts val="813"/>
              </a:spcAft>
            </a:pPr>
            <a:r>
              <a:rPr lang="he-IL"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rPr>
              <a:t> ומתקנים תיבול.</a:t>
            </a:r>
            <a:endParaRPr lang="en-US"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endParaRPr>
          </a:p>
          <a:p>
            <a:pPr algn="r">
              <a:lnSpc>
                <a:spcPct val="150000"/>
              </a:lnSpc>
              <a:spcAft>
                <a:spcPts val="813"/>
              </a:spcAft>
            </a:pPr>
            <a:r>
              <a:rPr lang="he-IL" sz="1200"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rPr>
              <a:t>יוצרים מעיסת החומוס כדורים ומוסיפים למרק. מבשלים כ 3/4 שעה</a:t>
            </a:r>
            <a:r>
              <a:rPr lang="he-IL" sz="1138"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rPr>
              <a:t>.</a:t>
            </a:r>
            <a:endParaRPr lang="en-US" sz="1138" dirty="0">
              <a:solidFill>
                <a:schemeClr val="tx1">
                  <a:lumMod val="95000"/>
                  <a:lumOff val="5000"/>
                </a:schemeClr>
              </a:solidFill>
              <a:latin typeface="Segoe UI" panose="020B0502040204020203" pitchFamily="34" charset="0"/>
              <a:ea typeface="Calibri" panose="020F0502020204030204" pitchFamily="34" charset="0"/>
              <a:cs typeface="Segoe UI" panose="020B0502040204020203" pitchFamily="34" charset="0"/>
            </a:endParaRPr>
          </a:p>
        </p:txBody>
      </p:sp>
      <p:sp>
        <p:nvSpPr>
          <p:cNvPr id="6" name="תיבת טקסט 5">
            <a:extLst>
              <a:ext uri="{FF2B5EF4-FFF2-40B4-BE49-F238E27FC236}">
                <a16:creationId xmlns:a16="http://schemas.microsoft.com/office/drawing/2014/main" id="{1ED1CA38-DFC2-45F7-A7D6-D017BB4F79BF}"/>
              </a:ext>
            </a:extLst>
          </p:cNvPr>
          <p:cNvSpPr txBox="1"/>
          <p:nvPr/>
        </p:nvSpPr>
        <p:spPr>
          <a:xfrm rot="20821071">
            <a:off x="5589140" y="4842644"/>
            <a:ext cx="2101461" cy="892552"/>
          </a:xfrm>
          <a:prstGeom prst="rect">
            <a:avLst/>
          </a:prstGeom>
          <a:noFill/>
        </p:spPr>
        <p:txBody>
          <a:bodyPr wrap="square">
            <a:spAutoFit/>
          </a:bodyPr>
          <a:lstStyle/>
          <a:p>
            <a:pPr lvl="1" algn="ctr"/>
            <a:r>
              <a:rPr lang="he-IL" sz="1300" b="1" dirty="0">
                <a:latin typeface="Segoe UI" panose="020B0502040204020203" pitchFamily="34" charset="0"/>
                <a:cs typeface="Segoe UI" panose="020B0502040204020203" pitchFamily="34" charset="0"/>
              </a:rPr>
              <a:t>מהמטבח של משפחת </a:t>
            </a:r>
            <a:r>
              <a:rPr lang="he-IL" sz="1300" b="1" dirty="0" err="1">
                <a:latin typeface="Segoe UI" panose="020B0502040204020203" pitchFamily="34" charset="0"/>
                <a:cs typeface="Segoe UI" panose="020B0502040204020203" pitchFamily="34" charset="0"/>
              </a:rPr>
              <a:t>אגאיפור</a:t>
            </a:r>
            <a:endParaRPr lang="he-IL" sz="1300" b="1" dirty="0">
              <a:latin typeface="Segoe UI" panose="020B0502040204020203" pitchFamily="34" charset="0"/>
              <a:cs typeface="Segoe UI" panose="020B0502040204020203" pitchFamily="34" charset="0"/>
            </a:endParaRPr>
          </a:p>
          <a:p>
            <a:pPr lvl="1" algn="ctr"/>
            <a:r>
              <a:rPr lang="he-IL" sz="1300" b="1" dirty="0">
                <a:latin typeface="Segoe UI" panose="020B0502040204020203" pitchFamily="34" charset="0"/>
                <a:cs typeface="Segoe UI" panose="020B0502040204020203" pitchFamily="34" charset="0"/>
              </a:rPr>
              <a:t>באדיבות מירב צפרי-</a:t>
            </a:r>
            <a:r>
              <a:rPr lang="he-IL" sz="1300" b="1" dirty="0" err="1">
                <a:latin typeface="Segoe UI" panose="020B0502040204020203" pitchFamily="34" charset="0"/>
                <a:cs typeface="Segoe UI" panose="020B0502040204020203" pitchFamily="34" charset="0"/>
              </a:rPr>
              <a:t>אודיז</a:t>
            </a:r>
            <a:endParaRPr lang="he-IL" sz="1300"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4436126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6A0CDC69-71D4-4D7B-87DC-B5BCA0EECA2C}"/>
              </a:ext>
            </a:extLst>
          </p:cNvPr>
          <p:cNvPicPr>
            <a:picLocks noChangeAspect="1"/>
          </p:cNvPicPr>
          <p:nvPr/>
        </p:nvPicPr>
        <p:blipFill rotWithShape="1">
          <a:blip r:embed="rId2"/>
          <a:srcRect r="50300"/>
          <a:stretch/>
        </p:blipFill>
        <p:spPr>
          <a:xfrm>
            <a:off x="0" y="0"/>
            <a:ext cx="4923334" cy="6858000"/>
          </a:xfrm>
          <a:prstGeom prst="rect">
            <a:avLst/>
          </a:prstGeom>
        </p:spPr>
      </p:pic>
      <p:pic>
        <p:nvPicPr>
          <p:cNvPr id="4" name="תמונה 3">
            <a:extLst>
              <a:ext uri="{FF2B5EF4-FFF2-40B4-BE49-F238E27FC236}">
                <a16:creationId xmlns:a16="http://schemas.microsoft.com/office/drawing/2014/main" id="{D2C8A0A6-4CD3-48D9-8CA4-15EA9708E945}"/>
              </a:ext>
            </a:extLst>
          </p:cNvPr>
          <p:cNvPicPr>
            <a:picLocks noChangeAspect="1"/>
          </p:cNvPicPr>
          <p:nvPr/>
        </p:nvPicPr>
        <p:blipFill rotWithShape="1">
          <a:blip r:embed="rId2"/>
          <a:srcRect r="50300"/>
          <a:stretch/>
        </p:blipFill>
        <p:spPr>
          <a:xfrm>
            <a:off x="4982668" y="0"/>
            <a:ext cx="4923334" cy="6858000"/>
          </a:xfrm>
          <a:prstGeom prst="rect">
            <a:avLst/>
          </a:prstGeom>
        </p:spPr>
      </p:pic>
      <p:sp>
        <p:nvSpPr>
          <p:cNvPr id="6" name="תיבת טקסט 5">
            <a:extLst>
              <a:ext uri="{FF2B5EF4-FFF2-40B4-BE49-F238E27FC236}">
                <a16:creationId xmlns:a16="http://schemas.microsoft.com/office/drawing/2014/main" id="{3EB0E71C-F6C3-46B5-91FD-8814FA48BE0E}"/>
              </a:ext>
            </a:extLst>
          </p:cNvPr>
          <p:cNvSpPr txBox="1"/>
          <p:nvPr/>
        </p:nvSpPr>
        <p:spPr>
          <a:xfrm>
            <a:off x="6045014" y="799252"/>
            <a:ext cx="3090383" cy="3474221"/>
          </a:xfrm>
          <a:prstGeom prst="rect">
            <a:avLst/>
          </a:prstGeom>
          <a:noFill/>
        </p:spPr>
        <p:txBody>
          <a:bodyPr wrap="square">
            <a:spAutoFit/>
          </a:bodyPr>
          <a:lstStyle/>
          <a:p>
            <a:pPr algn="r">
              <a:lnSpc>
                <a:spcPct val="150000"/>
              </a:lnSpc>
            </a:pPr>
            <a:r>
              <a:rPr lang="he-IL" sz="1400" b="1" u="sng" dirty="0">
                <a:solidFill>
                  <a:srgbClr val="A0160B"/>
                </a:solidFill>
                <a:latin typeface="Segoe UI" panose="020B0502040204020203" pitchFamily="34" charset="0"/>
                <a:cs typeface="Segoe UI" panose="020B0502040204020203" pitchFamily="34" charset="0"/>
              </a:rPr>
              <a:t>קציצות קיפודים מותאמות לילדים</a:t>
            </a:r>
          </a:p>
          <a:p>
            <a:pPr algn="r">
              <a:lnSpc>
                <a:spcPct val="150000"/>
              </a:lnSpc>
            </a:pPr>
            <a:endParaRPr lang="he-IL" sz="1400" u="sng" dirty="0">
              <a:solidFill>
                <a:srgbClr val="A0160B"/>
              </a:solidFill>
              <a:latin typeface="Segoe UI" panose="020B0502040204020203" pitchFamily="34" charset="0"/>
              <a:cs typeface="Segoe UI" panose="020B0502040204020203" pitchFamily="34" charset="0"/>
            </a:endParaRPr>
          </a:p>
          <a:p>
            <a:pPr algn="r">
              <a:lnSpc>
                <a:spcPct val="150000"/>
              </a:lnSpc>
            </a:pPr>
            <a:r>
              <a:rPr lang="he-IL" sz="1200" u="sng" dirty="0">
                <a:solidFill>
                  <a:schemeClr val="tx1">
                    <a:lumMod val="95000"/>
                    <a:lumOff val="5000"/>
                  </a:schemeClr>
                </a:solidFill>
                <a:latin typeface="Segoe UI" panose="020B0502040204020203" pitchFamily="34" charset="0"/>
                <a:cs typeface="Segoe UI" panose="020B0502040204020203" pitchFamily="34" charset="0"/>
              </a:rPr>
              <a:t>המצרכים</a:t>
            </a:r>
          </a:p>
          <a:p>
            <a:pPr algn="r">
              <a:lnSpc>
                <a:spcPct val="150000"/>
              </a:lnSpc>
            </a:pPr>
            <a:r>
              <a:rPr lang="he-IL" sz="1200" dirty="0">
                <a:solidFill>
                  <a:schemeClr val="tx1">
                    <a:lumMod val="95000"/>
                    <a:lumOff val="5000"/>
                  </a:schemeClr>
                </a:solidFill>
                <a:latin typeface="Segoe UI" panose="020B0502040204020203" pitchFamily="34" charset="0"/>
                <a:cs typeface="Segoe UI" panose="020B0502040204020203" pitchFamily="34" charset="0"/>
              </a:rPr>
              <a:t>700 גר' חזה עוף טחון</a:t>
            </a:r>
          </a:p>
          <a:p>
            <a:pPr algn="r">
              <a:lnSpc>
                <a:spcPct val="150000"/>
              </a:lnSpc>
            </a:pPr>
            <a:r>
              <a:rPr lang="he-IL" sz="1200" dirty="0">
                <a:solidFill>
                  <a:schemeClr val="tx1">
                    <a:lumMod val="95000"/>
                    <a:lumOff val="5000"/>
                  </a:schemeClr>
                </a:solidFill>
                <a:latin typeface="Segoe UI" panose="020B0502040204020203" pitchFamily="34" charset="0"/>
                <a:cs typeface="Segoe UI" panose="020B0502040204020203" pitchFamily="34" charset="0"/>
              </a:rPr>
              <a:t>¾ כוס אורז </a:t>
            </a:r>
            <a:r>
              <a:rPr lang="he-IL" sz="1200" dirty="0" err="1">
                <a:solidFill>
                  <a:schemeClr val="tx1">
                    <a:lumMod val="95000"/>
                    <a:lumOff val="5000"/>
                  </a:schemeClr>
                </a:solidFill>
                <a:latin typeface="Segoe UI" panose="020B0502040204020203" pitchFamily="34" charset="0"/>
                <a:cs typeface="Segoe UI" panose="020B0502040204020203" pitchFamily="34" charset="0"/>
              </a:rPr>
              <a:t>בסמטי</a:t>
            </a:r>
            <a:r>
              <a:rPr lang="he-IL" sz="1200" dirty="0">
                <a:solidFill>
                  <a:schemeClr val="tx1">
                    <a:lumMod val="95000"/>
                    <a:lumOff val="5000"/>
                  </a:schemeClr>
                </a:solidFill>
                <a:latin typeface="Segoe UI" panose="020B0502040204020203" pitchFamily="34" charset="0"/>
                <a:cs typeface="Segoe UI" panose="020B0502040204020203" pitchFamily="34" charset="0"/>
              </a:rPr>
              <a:t> שטוף במים</a:t>
            </a:r>
          </a:p>
          <a:p>
            <a:pPr algn="r">
              <a:lnSpc>
                <a:spcPct val="150000"/>
              </a:lnSpc>
            </a:pPr>
            <a:r>
              <a:rPr lang="he-IL" sz="1200" dirty="0">
                <a:solidFill>
                  <a:schemeClr val="tx1">
                    <a:lumMod val="95000"/>
                    <a:lumOff val="5000"/>
                  </a:schemeClr>
                </a:solidFill>
                <a:latin typeface="Segoe UI" panose="020B0502040204020203" pitchFamily="34" charset="0"/>
                <a:cs typeface="Segoe UI" panose="020B0502040204020203" pitchFamily="34" charset="0"/>
              </a:rPr>
              <a:t>חצי בצל לבן חתוך לרבעים</a:t>
            </a:r>
          </a:p>
          <a:p>
            <a:pPr algn="r">
              <a:lnSpc>
                <a:spcPct val="150000"/>
              </a:lnSpc>
            </a:pPr>
            <a:r>
              <a:rPr lang="he-IL" sz="1200" dirty="0">
                <a:solidFill>
                  <a:schemeClr val="tx1">
                    <a:lumMod val="95000"/>
                    <a:lumOff val="5000"/>
                  </a:schemeClr>
                </a:solidFill>
                <a:latin typeface="Segoe UI" panose="020B0502040204020203" pitchFamily="34" charset="0"/>
                <a:cs typeface="Segoe UI" panose="020B0502040204020203" pitchFamily="34" charset="0"/>
              </a:rPr>
              <a:t>שן שום (אפשר שתיים)</a:t>
            </a:r>
          </a:p>
          <a:p>
            <a:pPr algn="r">
              <a:lnSpc>
                <a:spcPct val="150000"/>
              </a:lnSpc>
            </a:pPr>
            <a:r>
              <a:rPr lang="he-IL" sz="1200" dirty="0">
                <a:solidFill>
                  <a:schemeClr val="tx1">
                    <a:lumMod val="95000"/>
                    <a:lumOff val="5000"/>
                  </a:schemeClr>
                </a:solidFill>
                <a:latin typeface="Segoe UI" panose="020B0502040204020203" pitchFamily="34" charset="0"/>
                <a:cs typeface="Segoe UI" panose="020B0502040204020203" pitchFamily="34" charset="0"/>
              </a:rPr>
              <a:t>חצי צרור כוסברה</a:t>
            </a:r>
          </a:p>
          <a:p>
            <a:pPr algn="r">
              <a:lnSpc>
                <a:spcPct val="150000"/>
              </a:lnSpc>
            </a:pPr>
            <a:r>
              <a:rPr lang="he-IL" sz="1200" dirty="0">
                <a:solidFill>
                  <a:schemeClr val="tx1">
                    <a:lumMod val="95000"/>
                    <a:lumOff val="5000"/>
                  </a:schemeClr>
                </a:solidFill>
                <a:latin typeface="Segoe UI" panose="020B0502040204020203" pitchFamily="34" charset="0"/>
                <a:cs typeface="Segoe UI" panose="020B0502040204020203" pitchFamily="34" charset="0"/>
              </a:rPr>
              <a:t>חצי צרור </a:t>
            </a:r>
            <a:r>
              <a:rPr lang="he-IL" sz="1200" dirty="0" err="1">
                <a:solidFill>
                  <a:schemeClr val="tx1">
                    <a:lumMod val="95000"/>
                    <a:lumOff val="5000"/>
                  </a:schemeClr>
                </a:solidFill>
                <a:latin typeface="Segoe UI" panose="020B0502040204020203" pitchFamily="34" charset="0"/>
                <a:cs typeface="Segoe UI" panose="020B0502040204020203" pitchFamily="34" charset="0"/>
              </a:rPr>
              <a:t>פטרוזליה</a:t>
            </a:r>
            <a:endParaRPr lang="he-IL" sz="1200" dirty="0">
              <a:solidFill>
                <a:schemeClr val="tx1">
                  <a:lumMod val="95000"/>
                  <a:lumOff val="5000"/>
                </a:schemeClr>
              </a:solidFill>
              <a:latin typeface="Segoe UI" panose="020B0502040204020203" pitchFamily="34" charset="0"/>
              <a:cs typeface="Segoe UI" panose="020B0502040204020203" pitchFamily="34" charset="0"/>
            </a:endParaRPr>
          </a:p>
          <a:p>
            <a:pPr algn="r">
              <a:lnSpc>
                <a:spcPct val="150000"/>
              </a:lnSpc>
            </a:pPr>
            <a:r>
              <a:rPr lang="he-IL" sz="1200" dirty="0">
                <a:solidFill>
                  <a:schemeClr val="tx1">
                    <a:lumMod val="95000"/>
                    <a:lumOff val="5000"/>
                  </a:schemeClr>
                </a:solidFill>
                <a:latin typeface="Segoe UI" panose="020B0502040204020203" pitchFamily="34" charset="0"/>
                <a:cs typeface="Segoe UI" panose="020B0502040204020203" pitchFamily="34" charset="0"/>
              </a:rPr>
              <a:t>שמיר</a:t>
            </a:r>
          </a:p>
          <a:p>
            <a:pPr algn="r">
              <a:lnSpc>
                <a:spcPct val="150000"/>
              </a:lnSpc>
            </a:pPr>
            <a:r>
              <a:rPr lang="he-IL" sz="1200" dirty="0">
                <a:solidFill>
                  <a:schemeClr val="tx1">
                    <a:lumMod val="95000"/>
                    <a:lumOff val="5000"/>
                  </a:schemeClr>
                </a:solidFill>
                <a:latin typeface="Segoe UI" panose="020B0502040204020203" pitchFamily="34" charset="0"/>
                <a:cs typeface="Segoe UI" panose="020B0502040204020203" pitchFamily="34" charset="0"/>
              </a:rPr>
              <a:t>2 לימונים פרסיים (לא חובה)</a:t>
            </a:r>
          </a:p>
          <a:p>
            <a:pPr algn="r">
              <a:lnSpc>
                <a:spcPct val="150000"/>
              </a:lnSpc>
            </a:pPr>
            <a:r>
              <a:rPr lang="he-IL" sz="1200" dirty="0">
                <a:solidFill>
                  <a:schemeClr val="tx1">
                    <a:lumMod val="95000"/>
                    <a:lumOff val="5000"/>
                  </a:schemeClr>
                </a:solidFill>
                <a:latin typeface="Segoe UI" panose="020B0502040204020203" pitchFamily="34" charset="0"/>
                <a:cs typeface="Segoe UI" panose="020B0502040204020203" pitchFamily="34" charset="0"/>
              </a:rPr>
              <a:t>תבלינים</a:t>
            </a:r>
          </a:p>
        </p:txBody>
      </p:sp>
      <p:sp>
        <p:nvSpPr>
          <p:cNvPr id="8" name="תיבת טקסט 7">
            <a:extLst>
              <a:ext uri="{FF2B5EF4-FFF2-40B4-BE49-F238E27FC236}">
                <a16:creationId xmlns:a16="http://schemas.microsoft.com/office/drawing/2014/main" id="{3A3271EC-C516-4281-A7FA-42E68B86510E}"/>
              </a:ext>
            </a:extLst>
          </p:cNvPr>
          <p:cNvSpPr txBox="1"/>
          <p:nvPr/>
        </p:nvSpPr>
        <p:spPr>
          <a:xfrm>
            <a:off x="352986" y="1575680"/>
            <a:ext cx="4217362" cy="2536592"/>
          </a:xfrm>
          <a:prstGeom prst="rect">
            <a:avLst/>
          </a:prstGeom>
          <a:noFill/>
        </p:spPr>
        <p:txBody>
          <a:bodyPr wrap="square">
            <a:spAutoFit/>
          </a:bodyPr>
          <a:lstStyle/>
          <a:p>
            <a:pPr algn="r">
              <a:lnSpc>
                <a:spcPct val="150000"/>
              </a:lnSpc>
            </a:pPr>
            <a:r>
              <a:rPr lang="he-IL" sz="1138" dirty="0">
                <a:solidFill>
                  <a:schemeClr val="tx1">
                    <a:lumMod val="95000"/>
                    <a:lumOff val="5000"/>
                  </a:schemeClr>
                </a:solidFill>
                <a:latin typeface="Segoe UI" panose="020B0502040204020203" pitchFamily="34" charset="0"/>
                <a:cs typeface="Segoe UI" panose="020B0502040204020203" pitchFamily="34" charset="0"/>
              </a:rPr>
              <a:t>קוצצים במעבד מזון את הבצל, השום והירוקים.</a:t>
            </a:r>
            <a:endParaRPr lang="he-IL" sz="1200" dirty="0">
              <a:solidFill>
                <a:schemeClr val="tx1">
                  <a:lumMod val="95000"/>
                  <a:lumOff val="5000"/>
                </a:schemeClr>
              </a:solidFill>
              <a:latin typeface="Segoe UI" panose="020B0502040204020203" pitchFamily="34" charset="0"/>
              <a:cs typeface="Segoe UI" panose="020B0502040204020203" pitchFamily="34" charset="0"/>
            </a:endParaRPr>
          </a:p>
          <a:p>
            <a:pPr algn="r">
              <a:lnSpc>
                <a:spcPct val="150000"/>
              </a:lnSpc>
            </a:pPr>
            <a:r>
              <a:rPr lang="he-IL" sz="1200" dirty="0">
                <a:solidFill>
                  <a:schemeClr val="tx1">
                    <a:lumMod val="95000"/>
                    <a:lumOff val="5000"/>
                  </a:schemeClr>
                </a:solidFill>
                <a:latin typeface="Segoe UI" panose="020B0502040204020203" pitchFamily="34" charset="0"/>
                <a:cs typeface="Segoe UI" panose="020B0502040204020203" pitchFamily="34" charset="0"/>
              </a:rPr>
              <a:t>מערבבים בקערה את העיסה, העוף והאורז. </a:t>
            </a:r>
          </a:p>
          <a:p>
            <a:pPr algn="r">
              <a:lnSpc>
                <a:spcPct val="150000"/>
              </a:lnSpc>
            </a:pPr>
            <a:r>
              <a:rPr lang="he-IL" sz="1200" dirty="0">
                <a:solidFill>
                  <a:schemeClr val="tx1">
                    <a:lumMod val="95000"/>
                    <a:lumOff val="5000"/>
                  </a:schemeClr>
                </a:solidFill>
                <a:latin typeface="Segoe UI" panose="020B0502040204020203" pitchFamily="34" charset="0"/>
                <a:cs typeface="Segoe UI" panose="020B0502040204020203" pitchFamily="34" charset="0"/>
              </a:rPr>
              <a:t>מוסיפים כף שמן קנולה, 1.5 כפיות מלח, חצי כפית כורכום, קצת פלפל וקצת כמון. מערבבים את הבלילה היטב, בידיים.</a:t>
            </a:r>
          </a:p>
          <a:p>
            <a:pPr algn="r">
              <a:lnSpc>
                <a:spcPct val="150000"/>
              </a:lnSpc>
            </a:pPr>
            <a:r>
              <a:rPr lang="he-IL" sz="1200" dirty="0">
                <a:solidFill>
                  <a:schemeClr val="tx1">
                    <a:lumMod val="95000"/>
                    <a:lumOff val="5000"/>
                  </a:schemeClr>
                </a:solidFill>
                <a:latin typeface="Segoe UI" panose="020B0502040204020203" pitchFamily="34" charset="0"/>
                <a:cs typeface="Segoe UI" panose="020B0502040204020203" pitchFamily="34" charset="0"/>
              </a:rPr>
              <a:t>בסיר רחב יוצקים שלוש כוסות מים רתוחים, מוסיפים את הלימונים, כפית מלח, קצת </a:t>
            </a:r>
            <a:r>
              <a:rPr lang="he-IL" sz="1200" dirty="0" err="1">
                <a:solidFill>
                  <a:schemeClr val="tx1">
                    <a:lumMod val="95000"/>
                    <a:lumOff val="5000"/>
                  </a:schemeClr>
                </a:solidFill>
                <a:latin typeface="Segoe UI" panose="020B0502040204020203" pitchFamily="34" charset="0"/>
                <a:cs typeface="Segoe UI" panose="020B0502040204020203" pitchFamily="34" charset="0"/>
              </a:rPr>
              <a:t>חוויאג</a:t>
            </a:r>
            <a:r>
              <a:rPr lang="he-IL" sz="1200" dirty="0">
                <a:solidFill>
                  <a:schemeClr val="tx1">
                    <a:lumMod val="95000"/>
                    <a:lumOff val="5000"/>
                  </a:schemeClr>
                </a:solidFill>
                <a:latin typeface="Segoe UI" panose="020B0502040204020203" pitchFamily="34" charset="0"/>
                <a:cs typeface="Segoe UI" panose="020B0502040204020203" pitchFamily="34" charset="0"/>
              </a:rPr>
              <a:t>' מרק וקצת פלפל.</a:t>
            </a:r>
          </a:p>
          <a:p>
            <a:pPr algn="r">
              <a:lnSpc>
                <a:spcPct val="150000"/>
              </a:lnSpc>
            </a:pPr>
            <a:r>
              <a:rPr lang="he-IL" sz="1200" dirty="0">
                <a:solidFill>
                  <a:schemeClr val="tx1">
                    <a:lumMod val="95000"/>
                    <a:lumOff val="5000"/>
                  </a:schemeClr>
                </a:solidFill>
                <a:latin typeface="Segoe UI" panose="020B0502040204020203" pitchFamily="34" charset="0"/>
                <a:cs typeface="Segoe UI" panose="020B0502040204020203" pitchFamily="34" charset="0"/>
              </a:rPr>
              <a:t>אפשר להוסיף ארטישוק ירושלמי או גזר חתוך.</a:t>
            </a:r>
          </a:p>
          <a:p>
            <a:pPr algn="r">
              <a:lnSpc>
                <a:spcPct val="150000"/>
              </a:lnSpc>
            </a:pPr>
            <a:r>
              <a:rPr lang="he-IL" sz="1200" dirty="0">
                <a:solidFill>
                  <a:schemeClr val="tx1">
                    <a:lumMod val="95000"/>
                    <a:lumOff val="5000"/>
                  </a:schemeClr>
                </a:solidFill>
                <a:latin typeface="Segoe UI" panose="020B0502040204020203" pitchFamily="34" charset="0"/>
                <a:cs typeface="Segoe UI" panose="020B0502040204020203" pitchFamily="34" charset="0"/>
              </a:rPr>
              <a:t>מקבבים את הקציצות,</a:t>
            </a:r>
          </a:p>
          <a:p>
            <a:pPr algn="r">
              <a:lnSpc>
                <a:spcPct val="150000"/>
              </a:lnSpc>
            </a:pPr>
            <a:r>
              <a:rPr lang="he-IL" sz="1200" dirty="0">
                <a:solidFill>
                  <a:schemeClr val="tx1">
                    <a:lumMod val="95000"/>
                    <a:lumOff val="5000"/>
                  </a:schemeClr>
                </a:solidFill>
                <a:latin typeface="Segoe UI" panose="020B0502040204020203" pitchFamily="34" charset="0"/>
                <a:cs typeface="Segoe UI" panose="020B0502040204020203" pitchFamily="34" charset="0"/>
              </a:rPr>
              <a:t>מניחים בסיר, מבשלים במכסה סגור למשך 40 דק' בחום בינוני.</a:t>
            </a:r>
          </a:p>
        </p:txBody>
      </p:sp>
      <p:sp>
        <p:nvSpPr>
          <p:cNvPr id="10" name="תיבת טקסט 9">
            <a:extLst>
              <a:ext uri="{FF2B5EF4-FFF2-40B4-BE49-F238E27FC236}">
                <a16:creationId xmlns:a16="http://schemas.microsoft.com/office/drawing/2014/main" id="{C332DDD0-78E6-4D2A-88CC-F31E9085327A}"/>
              </a:ext>
            </a:extLst>
          </p:cNvPr>
          <p:cNvSpPr txBox="1"/>
          <p:nvPr/>
        </p:nvSpPr>
        <p:spPr>
          <a:xfrm>
            <a:off x="-429393" y="1148945"/>
            <a:ext cx="4994724" cy="322396"/>
          </a:xfrm>
          <a:prstGeom prst="rect">
            <a:avLst/>
          </a:prstGeom>
          <a:noFill/>
        </p:spPr>
        <p:txBody>
          <a:bodyPr wrap="square">
            <a:spAutoFit/>
          </a:bodyPr>
          <a:lstStyle/>
          <a:p>
            <a:pPr algn="r">
              <a:lnSpc>
                <a:spcPct val="150000"/>
              </a:lnSpc>
            </a:pPr>
            <a:r>
              <a:rPr lang="he-IL" sz="1138" u="sng" dirty="0">
                <a:solidFill>
                  <a:schemeClr val="tx1">
                    <a:lumMod val="95000"/>
                    <a:lumOff val="5000"/>
                  </a:schemeClr>
                </a:solidFill>
                <a:latin typeface="Segoe UI" panose="020B0502040204020203" pitchFamily="34" charset="0"/>
                <a:cs typeface="Segoe UI" panose="020B0502040204020203" pitchFamily="34" charset="0"/>
              </a:rPr>
              <a:t>הוראות הכנה</a:t>
            </a:r>
          </a:p>
        </p:txBody>
      </p:sp>
      <p:sp>
        <p:nvSpPr>
          <p:cNvPr id="12" name="תיבת טקסט 11">
            <a:extLst>
              <a:ext uri="{FF2B5EF4-FFF2-40B4-BE49-F238E27FC236}">
                <a16:creationId xmlns:a16="http://schemas.microsoft.com/office/drawing/2014/main" id="{CD6A034D-B1E1-4FBF-B9B9-65EB229E2C91}"/>
              </a:ext>
            </a:extLst>
          </p:cNvPr>
          <p:cNvSpPr txBox="1"/>
          <p:nvPr/>
        </p:nvSpPr>
        <p:spPr>
          <a:xfrm rot="19615339">
            <a:off x="4725916" y="723183"/>
            <a:ext cx="1813555" cy="692497"/>
          </a:xfrm>
          <a:prstGeom prst="rect">
            <a:avLst/>
          </a:prstGeom>
          <a:noFill/>
        </p:spPr>
        <p:txBody>
          <a:bodyPr wrap="square">
            <a:spAutoFit/>
          </a:bodyPr>
          <a:lstStyle/>
          <a:p>
            <a:pPr lvl="1" algn="ctr"/>
            <a:r>
              <a:rPr lang="he-IL" sz="1300" b="1" dirty="0">
                <a:latin typeface="Segoe UI" panose="020B0502040204020203" pitchFamily="34" charset="0"/>
                <a:cs typeface="Segoe UI" panose="020B0502040204020203" pitchFamily="34" charset="0"/>
              </a:rPr>
              <a:t>המתכון</a:t>
            </a:r>
          </a:p>
          <a:p>
            <a:pPr lvl="1" algn="ctr"/>
            <a:r>
              <a:rPr lang="he-IL" sz="1300" b="1" dirty="0">
                <a:latin typeface="Segoe UI" panose="020B0502040204020203" pitchFamily="34" charset="0"/>
                <a:cs typeface="Segoe UI" panose="020B0502040204020203" pitchFamily="34" charset="0"/>
              </a:rPr>
              <a:t>באדיבות</a:t>
            </a:r>
          </a:p>
          <a:p>
            <a:pPr lvl="1" algn="ctr"/>
            <a:r>
              <a:rPr lang="he-IL" sz="1300" b="1" dirty="0">
                <a:latin typeface="Segoe UI" panose="020B0502040204020203" pitchFamily="34" charset="0"/>
                <a:cs typeface="Segoe UI" panose="020B0502040204020203" pitchFamily="34" charset="0"/>
              </a:rPr>
              <a:t> יוסי יהושוע</a:t>
            </a:r>
          </a:p>
        </p:txBody>
      </p:sp>
    </p:spTree>
    <p:extLst>
      <p:ext uri="{BB962C8B-B14F-4D97-AF65-F5344CB8AC3E}">
        <p14:creationId xmlns:p14="http://schemas.microsoft.com/office/powerpoint/2010/main" val="2496474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B2CCBA29-D2CE-4E63-9F53-4B52BA1864E2}"/>
              </a:ext>
            </a:extLst>
          </p:cNvPr>
          <p:cNvPicPr>
            <a:picLocks noChangeAspect="1"/>
          </p:cNvPicPr>
          <p:nvPr/>
        </p:nvPicPr>
        <p:blipFill rotWithShape="1">
          <a:blip r:embed="rId2"/>
          <a:srcRect l="7011" t="9033" r="55407" b="9953"/>
          <a:stretch/>
        </p:blipFill>
        <p:spPr>
          <a:xfrm>
            <a:off x="0" y="0"/>
            <a:ext cx="4923334" cy="6858000"/>
          </a:xfrm>
          <a:prstGeom prst="rect">
            <a:avLst/>
          </a:prstGeom>
        </p:spPr>
      </p:pic>
      <p:sp>
        <p:nvSpPr>
          <p:cNvPr id="9" name="מלבן 8">
            <a:extLst>
              <a:ext uri="{FF2B5EF4-FFF2-40B4-BE49-F238E27FC236}">
                <a16:creationId xmlns:a16="http://schemas.microsoft.com/office/drawing/2014/main" id="{08AF25C5-C299-4A9D-B249-A74901ECCF52}"/>
              </a:ext>
            </a:extLst>
          </p:cNvPr>
          <p:cNvSpPr/>
          <p:nvPr/>
        </p:nvSpPr>
        <p:spPr>
          <a:xfrm>
            <a:off x="347248" y="3679342"/>
            <a:ext cx="4207359" cy="2174806"/>
          </a:xfrm>
          <a:prstGeom prst="rect">
            <a:avLst/>
          </a:prstGeom>
          <a:solidFill>
            <a:srgbClr val="E6C8A4"/>
          </a:solidFill>
          <a:ln w="28575">
            <a:solidFill>
              <a:srgbClr val="C00000"/>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63"/>
          </a:p>
        </p:txBody>
      </p:sp>
      <p:sp>
        <p:nvSpPr>
          <p:cNvPr id="3" name="תיבת טקסט 2">
            <a:extLst>
              <a:ext uri="{FF2B5EF4-FFF2-40B4-BE49-F238E27FC236}">
                <a16:creationId xmlns:a16="http://schemas.microsoft.com/office/drawing/2014/main" id="{8D4FEBA7-6BBB-46C1-B375-8E7F7D136D1F}"/>
              </a:ext>
            </a:extLst>
          </p:cNvPr>
          <p:cNvSpPr txBox="1"/>
          <p:nvPr/>
        </p:nvSpPr>
        <p:spPr>
          <a:xfrm>
            <a:off x="741484" y="4520523"/>
            <a:ext cx="3440365" cy="492443"/>
          </a:xfrm>
          <a:prstGeom prst="rect">
            <a:avLst/>
          </a:prstGeom>
          <a:noFill/>
        </p:spPr>
        <p:txBody>
          <a:bodyPr wrap="none" rtlCol="1">
            <a:spAutoFit/>
          </a:bodyPr>
          <a:lstStyle/>
          <a:p>
            <a:r>
              <a:rPr lang="he-IL" sz="2600" b="1" dirty="0">
                <a:solidFill>
                  <a:srgbClr val="A0160B"/>
                </a:solidFill>
                <a:latin typeface="Segoe UI" panose="020B0502040204020203" pitchFamily="34" charset="0"/>
                <a:cs typeface="Segoe UI" panose="020B0502040204020203" pitchFamily="34" charset="0"/>
              </a:rPr>
              <a:t>מנות עיקריות ותוספת</a:t>
            </a:r>
          </a:p>
        </p:txBody>
      </p:sp>
    </p:spTree>
    <p:extLst>
      <p:ext uri="{BB962C8B-B14F-4D97-AF65-F5344CB8AC3E}">
        <p14:creationId xmlns:p14="http://schemas.microsoft.com/office/powerpoint/2010/main" val="17471394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4314DBD6-A3AD-4DFB-8CFC-DBA4B51CC56D}"/>
              </a:ext>
            </a:extLst>
          </p:cNvPr>
          <p:cNvPicPr>
            <a:picLocks noChangeAspect="1"/>
          </p:cNvPicPr>
          <p:nvPr/>
        </p:nvPicPr>
        <p:blipFill rotWithShape="1">
          <a:blip r:embed="rId2"/>
          <a:srcRect r="50968"/>
          <a:stretch/>
        </p:blipFill>
        <p:spPr>
          <a:xfrm>
            <a:off x="0" y="0"/>
            <a:ext cx="5032887" cy="6977270"/>
          </a:xfrm>
          <a:prstGeom prst="rect">
            <a:avLst/>
          </a:prstGeom>
        </p:spPr>
      </p:pic>
      <p:pic>
        <p:nvPicPr>
          <p:cNvPr id="4" name="תמונה 3">
            <a:extLst>
              <a:ext uri="{FF2B5EF4-FFF2-40B4-BE49-F238E27FC236}">
                <a16:creationId xmlns:a16="http://schemas.microsoft.com/office/drawing/2014/main" id="{B6021F52-0DEF-4AA9-8C5B-9132A6EAEC12}"/>
              </a:ext>
            </a:extLst>
          </p:cNvPr>
          <p:cNvPicPr>
            <a:picLocks noChangeAspect="1"/>
          </p:cNvPicPr>
          <p:nvPr/>
        </p:nvPicPr>
        <p:blipFill rotWithShape="1">
          <a:blip r:embed="rId2"/>
          <a:srcRect r="50968"/>
          <a:stretch/>
        </p:blipFill>
        <p:spPr>
          <a:xfrm>
            <a:off x="5032888" y="0"/>
            <a:ext cx="4873113" cy="6977270"/>
          </a:xfrm>
          <a:prstGeom prst="rect">
            <a:avLst/>
          </a:prstGeom>
        </p:spPr>
      </p:pic>
      <p:sp>
        <p:nvSpPr>
          <p:cNvPr id="6" name="תיבת טקסט 5">
            <a:extLst>
              <a:ext uri="{FF2B5EF4-FFF2-40B4-BE49-F238E27FC236}">
                <a16:creationId xmlns:a16="http://schemas.microsoft.com/office/drawing/2014/main" id="{3B6D5A15-AA85-4FB3-AA02-BC41879704B0}"/>
              </a:ext>
            </a:extLst>
          </p:cNvPr>
          <p:cNvSpPr txBox="1"/>
          <p:nvPr/>
        </p:nvSpPr>
        <p:spPr>
          <a:xfrm>
            <a:off x="4577421" y="1504422"/>
            <a:ext cx="5032887" cy="4582216"/>
          </a:xfrm>
          <a:prstGeom prst="rect">
            <a:avLst/>
          </a:prstGeom>
          <a:noFill/>
        </p:spPr>
        <p:txBody>
          <a:bodyPr wrap="square">
            <a:spAutoFit/>
          </a:bodyPr>
          <a:lstStyle/>
          <a:p>
            <a:pPr lvl="1" algn="r"/>
            <a:r>
              <a:rPr lang="he-IL" sz="1200" b="1" u="sng" dirty="0" err="1">
                <a:latin typeface="Segoe UI" panose="020B0502040204020203" pitchFamily="34" charset="0"/>
                <a:cs typeface="Segoe UI" panose="020B0502040204020203" pitchFamily="34" charset="0"/>
              </a:rPr>
              <a:t>חורשט</a:t>
            </a:r>
            <a:r>
              <a:rPr lang="he-IL" sz="1200" b="1" u="sng" dirty="0">
                <a:latin typeface="Segoe UI" panose="020B0502040204020203" pitchFamily="34" charset="0"/>
                <a:cs typeface="Segoe UI" panose="020B0502040204020203" pitchFamily="34" charset="0"/>
              </a:rPr>
              <a:t> </a:t>
            </a:r>
            <a:r>
              <a:rPr lang="he-IL" sz="1200" b="1" u="sng" dirty="0" err="1">
                <a:latin typeface="Segoe UI" panose="020B0502040204020203" pitchFamily="34" charset="0"/>
                <a:cs typeface="Segoe UI" panose="020B0502040204020203" pitchFamily="34" charset="0"/>
              </a:rPr>
              <a:t>סבזי</a:t>
            </a:r>
            <a:r>
              <a:rPr lang="he-IL" sz="1200" b="1" u="sng" dirty="0">
                <a:latin typeface="Segoe UI" panose="020B0502040204020203" pitchFamily="34" charset="0"/>
                <a:cs typeface="Segoe UI" panose="020B0502040204020203" pitchFamily="34" charset="0"/>
              </a:rPr>
              <a:t>  - תבשיל בשר בעשבי תיבול</a:t>
            </a:r>
          </a:p>
          <a:p>
            <a:pPr lvl="1" algn="r"/>
            <a:endParaRPr lang="he-IL" sz="1200" dirty="0">
              <a:latin typeface="Segoe UI" panose="020B0502040204020203" pitchFamily="34" charset="0"/>
              <a:cs typeface="Segoe UI" panose="020B0502040204020203" pitchFamily="34" charset="0"/>
            </a:endParaRPr>
          </a:p>
          <a:p>
            <a:pPr lvl="1" algn="r">
              <a:lnSpc>
                <a:spcPct val="150000"/>
              </a:lnSpc>
            </a:pPr>
            <a:r>
              <a:rPr lang="he-IL" sz="1200" u="sng" dirty="0">
                <a:latin typeface="Segoe UI" panose="020B0502040204020203" pitchFamily="34" charset="0"/>
                <a:cs typeface="Segoe UI" panose="020B0502040204020203" pitchFamily="34" charset="0"/>
              </a:rPr>
              <a:t>מצרכים</a:t>
            </a:r>
          </a:p>
          <a:p>
            <a:pPr lvl="1" algn="r">
              <a:lnSpc>
                <a:spcPct val="150000"/>
              </a:lnSpc>
            </a:pPr>
            <a:r>
              <a:rPr lang="he-IL" sz="1200" dirty="0">
                <a:latin typeface="Segoe UI" panose="020B0502040204020203" pitchFamily="34" charset="0"/>
                <a:cs typeface="Segoe UI" panose="020B0502040204020203" pitchFamily="34" charset="0"/>
              </a:rPr>
              <a:t> 800 גר' שעועית אדומה (להשרות במים פושרים שלוש שעות)</a:t>
            </a:r>
          </a:p>
          <a:p>
            <a:pPr lvl="1" algn="r">
              <a:lnSpc>
                <a:spcPct val="150000"/>
              </a:lnSpc>
            </a:pPr>
            <a:r>
              <a:rPr lang="he-IL" sz="1200" dirty="0">
                <a:latin typeface="Segoe UI" panose="020B0502040204020203" pitchFamily="34" charset="0"/>
                <a:cs typeface="Segoe UI" panose="020B0502040204020203" pitchFamily="34" charset="0"/>
              </a:rPr>
              <a:t>1/3 כוס שמן</a:t>
            </a:r>
          </a:p>
          <a:p>
            <a:pPr lvl="1" algn="r">
              <a:lnSpc>
                <a:spcPct val="150000"/>
              </a:lnSpc>
            </a:pPr>
            <a:r>
              <a:rPr lang="he-IL" sz="1200" dirty="0">
                <a:latin typeface="Segoe UI" panose="020B0502040204020203" pitchFamily="34" charset="0"/>
                <a:cs typeface="Segoe UI" panose="020B0502040204020203" pitchFamily="34" charset="0"/>
              </a:rPr>
              <a:t>750 גר' בשר בקר חתוך לקוביות</a:t>
            </a:r>
          </a:p>
          <a:p>
            <a:pPr lvl="1" algn="r">
              <a:lnSpc>
                <a:spcPct val="150000"/>
              </a:lnSpc>
            </a:pPr>
            <a:r>
              <a:rPr lang="he-IL" sz="1200" dirty="0">
                <a:latin typeface="Segoe UI" panose="020B0502040204020203" pitchFamily="34" charset="0"/>
                <a:cs typeface="Segoe UI" panose="020B0502040204020203" pitchFamily="34" charset="0"/>
              </a:rPr>
              <a:t>3 בצלים בינוניים קצוצים</a:t>
            </a:r>
          </a:p>
          <a:p>
            <a:pPr lvl="1" algn="r">
              <a:lnSpc>
                <a:spcPct val="150000"/>
              </a:lnSpc>
            </a:pPr>
            <a:r>
              <a:rPr lang="he-IL" sz="1200" dirty="0">
                <a:latin typeface="Segoe UI" panose="020B0502040204020203" pitchFamily="34" charset="0"/>
                <a:cs typeface="Segoe UI" panose="020B0502040204020203" pitchFamily="34" charset="0"/>
              </a:rPr>
              <a:t>4 כוסות מים רותחים</a:t>
            </a:r>
          </a:p>
          <a:p>
            <a:pPr lvl="1" algn="r">
              <a:lnSpc>
                <a:spcPct val="150000"/>
              </a:lnSpc>
            </a:pPr>
            <a:r>
              <a:rPr lang="he-IL" sz="1200" dirty="0">
                <a:latin typeface="Segoe UI" panose="020B0502040204020203" pitchFamily="34" charset="0"/>
                <a:cs typeface="Segoe UI" panose="020B0502040204020203" pitchFamily="34" charset="0"/>
              </a:rPr>
              <a:t>4 לימונים פרסיים</a:t>
            </a:r>
          </a:p>
          <a:p>
            <a:pPr lvl="1" algn="r">
              <a:lnSpc>
                <a:spcPct val="150000"/>
              </a:lnSpc>
            </a:pPr>
            <a:r>
              <a:rPr lang="he-IL" sz="1200" dirty="0">
                <a:latin typeface="Segoe UI" panose="020B0502040204020203" pitchFamily="34" charset="0"/>
                <a:cs typeface="Segoe UI" panose="020B0502040204020203" pitchFamily="34" charset="0"/>
              </a:rPr>
              <a:t> 4 כוסות פטרוזיליה קצוצה דק</a:t>
            </a:r>
          </a:p>
          <a:p>
            <a:pPr lvl="1" algn="r">
              <a:lnSpc>
                <a:spcPct val="150000"/>
              </a:lnSpc>
            </a:pPr>
            <a:r>
              <a:rPr lang="he-IL" sz="1200" dirty="0">
                <a:latin typeface="Segoe UI" panose="020B0502040204020203" pitchFamily="34" charset="0"/>
                <a:cs typeface="Segoe UI" panose="020B0502040204020203" pitchFamily="34" charset="0"/>
              </a:rPr>
              <a:t>1 כוס כוסברה קצוצה דק</a:t>
            </a:r>
          </a:p>
          <a:p>
            <a:pPr lvl="1" algn="r">
              <a:lnSpc>
                <a:spcPct val="150000"/>
              </a:lnSpc>
            </a:pPr>
            <a:r>
              <a:rPr lang="he-IL" sz="1200" dirty="0">
                <a:latin typeface="Segoe UI" panose="020B0502040204020203" pitchFamily="34" charset="0"/>
                <a:cs typeface="Segoe UI" panose="020B0502040204020203" pitchFamily="34" charset="0"/>
              </a:rPr>
              <a:t>1 כוס בצל ירוק קצוץ</a:t>
            </a:r>
          </a:p>
          <a:p>
            <a:pPr lvl="1" algn="r">
              <a:lnSpc>
                <a:spcPct val="150000"/>
              </a:lnSpc>
            </a:pPr>
            <a:r>
              <a:rPr lang="he-IL" sz="1200" dirty="0">
                <a:latin typeface="Segoe UI" panose="020B0502040204020203" pitchFamily="34" charset="0"/>
                <a:cs typeface="Segoe UI" panose="020B0502040204020203" pitchFamily="34" charset="0"/>
              </a:rPr>
              <a:t>1 כפית שמבלילה (עלי </a:t>
            </a:r>
            <a:r>
              <a:rPr lang="he-IL" sz="1200" dirty="0" err="1">
                <a:latin typeface="Segoe UI" panose="020B0502040204020203" pitchFamily="34" charset="0"/>
                <a:cs typeface="Segoe UI" panose="020B0502040204020203" pitchFamily="34" charset="0"/>
              </a:rPr>
              <a:t>חילבה</a:t>
            </a:r>
            <a:r>
              <a:rPr lang="he-IL" sz="1200" dirty="0">
                <a:latin typeface="Segoe UI" panose="020B0502040204020203" pitchFamily="34" charset="0"/>
                <a:cs typeface="Segoe UI" panose="020B0502040204020203" pitchFamily="34" charset="0"/>
              </a:rPr>
              <a:t> מיובשים, ניתן להשיג בשוק </a:t>
            </a:r>
            <a:r>
              <a:rPr lang="he-IL" sz="1200" dirty="0" err="1">
                <a:latin typeface="Segoe UI" panose="020B0502040204020203" pitchFamily="34" charset="0"/>
                <a:cs typeface="Segoe UI" panose="020B0502040204020203" pitchFamily="34" charset="0"/>
              </a:rPr>
              <a:t>לווינסקי</a:t>
            </a:r>
            <a:r>
              <a:rPr lang="he-IL" sz="1200" dirty="0">
                <a:latin typeface="Segoe UI" panose="020B0502040204020203" pitchFamily="34" charset="0"/>
                <a:cs typeface="Segoe UI" panose="020B0502040204020203" pitchFamily="34" charset="0"/>
              </a:rPr>
              <a:t>)</a:t>
            </a:r>
          </a:p>
          <a:p>
            <a:pPr lvl="1" algn="r">
              <a:lnSpc>
                <a:spcPct val="150000"/>
              </a:lnSpc>
            </a:pPr>
            <a:r>
              <a:rPr lang="he-IL" sz="1200" dirty="0">
                <a:latin typeface="Segoe UI" panose="020B0502040204020203" pitchFamily="34" charset="0"/>
                <a:cs typeface="Segoe UI" panose="020B0502040204020203" pitchFamily="34" charset="0"/>
              </a:rPr>
              <a:t>1 כוס כרישה (החלק הלבן) חתוכה לטבעות</a:t>
            </a:r>
          </a:p>
          <a:p>
            <a:pPr lvl="1" algn="r">
              <a:lnSpc>
                <a:spcPct val="150000"/>
              </a:lnSpc>
            </a:pPr>
            <a:r>
              <a:rPr lang="he-IL" sz="1200" dirty="0">
                <a:latin typeface="Segoe UI" panose="020B0502040204020203" pitchFamily="34" charset="0"/>
                <a:cs typeface="Segoe UI" panose="020B0502040204020203" pitchFamily="34" charset="0"/>
              </a:rPr>
              <a:t>1 לימון, סחוט טרי</a:t>
            </a:r>
          </a:p>
          <a:p>
            <a:pPr lvl="1" algn="r">
              <a:lnSpc>
                <a:spcPct val="150000"/>
              </a:lnSpc>
            </a:pPr>
            <a:r>
              <a:rPr lang="he-IL" sz="1200" dirty="0">
                <a:latin typeface="Segoe UI" panose="020B0502040204020203" pitchFamily="34" charset="0"/>
                <a:cs typeface="Segoe UI" panose="020B0502040204020203" pitchFamily="34" charset="0"/>
              </a:rPr>
              <a:t>תבלינים: 1.5 כפיות מלח.  כפית פלפל שחור, חצי כפית כורכום</a:t>
            </a:r>
          </a:p>
          <a:p>
            <a:pPr lvl="1" algn="ctr">
              <a:lnSpc>
                <a:spcPct val="150000"/>
              </a:lnSpc>
            </a:pPr>
            <a:endParaRPr lang="he-IL" sz="1200" dirty="0">
              <a:latin typeface="Segoe UI" panose="020B0502040204020203" pitchFamily="34" charset="0"/>
              <a:cs typeface="Segoe UI" panose="020B0502040204020203" pitchFamily="34" charset="0"/>
            </a:endParaRPr>
          </a:p>
        </p:txBody>
      </p:sp>
      <p:sp>
        <p:nvSpPr>
          <p:cNvPr id="8" name="תיבת טקסט 7">
            <a:extLst>
              <a:ext uri="{FF2B5EF4-FFF2-40B4-BE49-F238E27FC236}">
                <a16:creationId xmlns:a16="http://schemas.microsoft.com/office/drawing/2014/main" id="{36E7FF5B-83F4-4FE3-84E4-F58E9BA16228}"/>
              </a:ext>
            </a:extLst>
          </p:cNvPr>
          <p:cNvSpPr txBox="1"/>
          <p:nvPr/>
        </p:nvSpPr>
        <p:spPr>
          <a:xfrm>
            <a:off x="464633" y="1936190"/>
            <a:ext cx="3924715" cy="3104889"/>
          </a:xfrm>
          <a:prstGeom prst="rect">
            <a:avLst/>
          </a:prstGeom>
          <a:noFill/>
        </p:spPr>
        <p:txBody>
          <a:bodyPr wrap="square">
            <a:spAutoFit/>
          </a:bodyPr>
          <a:lstStyle/>
          <a:p>
            <a:pPr algn="r">
              <a:lnSpc>
                <a:spcPct val="150000"/>
              </a:lnSpc>
            </a:pPr>
            <a:r>
              <a:rPr lang="he-IL" sz="1200" u="sng" dirty="0">
                <a:latin typeface="Segoe UI" panose="020B0502040204020203" pitchFamily="34" charset="0"/>
                <a:cs typeface="Segoe UI" panose="020B0502040204020203" pitchFamily="34" charset="0"/>
              </a:rPr>
              <a:t>אופן ההכנה</a:t>
            </a:r>
          </a:p>
          <a:p>
            <a:pPr algn="r">
              <a:lnSpc>
                <a:spcPct val="150000"/>
              </a:lnSpc>
            </a:pPr>
            <a:r>
              <a:rPr lang="he-IL" sz="1200" dirty="0">
                <a:latin typeface="Segoe UI" panose="020B0502040204020203" pitchFamily="34" charset="0"/>
                <a:cs typeface="Segoe UI" panose="020B0502040204020203" pitchFamily="34" charset="0"/>
              </a:rPr>
              <a:t>מחממים בסיר 4 כפות שמן ומטגנים את הבצל עד להזהבה. מוסיפים את הבשר, המלח, הפלפל והכורכום ומערבבים. מטגנים 5 דקות נוספות. מוסיפים את המים הרותחים, השעועית והלימונים הפרסיים ומביאים לרתיחה. </a:t>
            </a:r>
          </a:p>
          <a:p>
            <a:pPr algn="r">
              <a:lnSpc>
                <a:spcPct val="150000"/>
              </a:lnSpc>
            </a:pPr>
            <a:r>
              <a:rPr lang="he-IL" sz="1200" dirty="0">
                <a:latin typeface="Segoe UI" panose="020B0502040204020203" pitchFamily="34" charset="0"/>
                <a:cs typeface="Segoe UI" panose="020B0502040204020203" pitchFamily="34" charset="0"/>
              </a:rPr>
              <a:t>מכסים ומבשלים על להבה נמוכה חצי שעה. מחממים רבע כוס שמן בסיר נוסף ומוסיפים את עשבי התיבול. מטגנים כ-20 דקות, תוך ערבוב מידי פעם, עד שצבעם מתכהה. מעבירים את עשבי התיבול לסיר הבשר, מוסיפים גם את מיץ הלימון ומבשלים שעתיים וחצי, תוך ערבוב מידי פעם.</a:t>
            </a:r>
          </a:p>
        </p:txBody>
      </p:sp>
      <p:sp>
        <p:nvSpPr>
          <p:cNvPr id="3" name="תיבת טקסט 2">
            <a:extLst>
              <a:ext uri="{FF2B5EF4-FFF2-40B4-BE49-F238E27FC236}">
                <a16:creationId xmlns:a16="http://schemas.microsoft.com/office/drawing/2014/main" id="{BFF5D296-A383-4E02-9B01-D4E35DDC66E2}"/>
              </a:ext>
            </a:extLst>
          </p:cNvPr>
          <p:cNvSpPr txBox="1"/>
          <p:nvPr/>
        </p:nvSpPr>
        <p:spPr>
          <a:xfrm rot="19615339">
            <a:off x="-313224" y="1589942"/>
            <a:ext cx="1813555" cy="692497"/>
          </a:xfrm>
          <a:prstGeom prst="rect">
            <a:avLst/>
          </a:prstGeom>
          <a:noFill/>
        </p:spPr>
        <p:txBody>
          <a:bodyPr wrap="square">
            <a:spAutoFit/>
          </a:bodyPr>
          <a:lstStyle/>
          <a:p>
            <a:pPr lvl="1" algn="ctr"/>
            <a:r>
              <a:rPr lang="he-IL" sz="1300" b="1" dirty="0">
                <a:latin typeface="Segoe UI" panose="020B0502040204020203" pitchFamily="34" charset="0"/>
                <a:cs typeface="Segoe UI" panose="020B0502040204020203" pitchFamily="34" charset="0"/>
              </a:rPr>
              <a:t>המתכון</a:t>
            </a:r>
          </a:p>
          <a:p>
            <a:pPr lvl="1" algn="ctr"/>
            <a:r>
              <a:rPr lang="he-IL" sz="1300" b="1" dirty="0">
                <a:latin typeface="Segoe UI" panose="020B0502040204020203" pitchFamily="34" charset="0"/>
                <a:cs typeface="Segoe UI" panose="020B0502040204020203" pitchFamily="34" charset="0"/>
              </a:rPr>
              <a:t>באדיבות</a:t>
            </a:r>
          </a:p>
          <a:p>
            <a:pPr lvl="1" algn="ctr"/>
            <a:r>
              <a:rPr lang="he-IL" sz="1300" b="1" dirty="0">
                <a:latin typeface="Segoe UI" panose="020B0502040204020203" pitchFamily="34" charset="0"/>
                <a:cs typeface="Segoe UI" panose="020B0502040204020203" pitchFamily="34" charset="0"/>
              </a:rPr>
              <a:t> יוסי יהושוע</a:t>
            </a:r>
          </a:p>
        </p:txBody>
      </p:sp>
    </p:spTree>
    <p:extLst>
      <p:ext uri="{BB962C8B-B14F-4D97-AF65-F5344CB8AC3E}">
        <p14:creationId xmlns:p14="http://schemas.microsoft.com/office/powerpoint/2010/main" val="1894751628"/>
      </p:ext>
    </p:extLst>
  </p:cSld>
  <p:clrMapOvr>
    <a:masterClrMapping/>
  </p:clrMapOvr>
</p:sld>
</file>

<file path=ppt/theme/theme1.xml><?xml version="1.0" encoding="utf-8"?>
<a:theme xmlns:a="http://schemas.openxmlformats.org/drawingml/2006/main" name="ערכת נושא Office">
  <a:themeElements>
    <a:clrScheme name="ערכת נושא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ערכת נושא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876</TotalTime>
  <Words>1597</Words>
  <Application>Microsoft Office PowerPoint</Application>
  <PresentationFormat>נייר A4 ‏(210x297 מ"מ)</PresentationFormat>
  <Paragraphs>202</Paragraphs>
  <Slides>16</Slides>
  <Notes>0</Notes>
  <HiddenSlides>0</HiddenSlides>
  <MMClips>0</MMClips>
  <ScaleCrop>false</ScaleCrop>
  <HeadingPairs>
    <vt:vector size="6" baseType="variant">
      <vt:variant>
        <vt:lpstr>גופנים בשימוש</vt:lpstr>
      </vt:variant>
      <vt:variant>
        <vt:i4>5</vt:i4>
      </vt:variant>
      <vt:variant>
        <vt:lpstr>ערכת נושא</vt:lpstr>
      </vt:variant>
      <vt:variant>
        <vt:i4>1</vt:i4>
      </vt:variant>
      <vt:variant>
        <vt:lpstr>כותרות שקופיות</vt:lpstr>
      </vt:variant>
      <vt:variant>
        <vt:i4>16</vt:i4>
      </vt:variant>
    </vt:vector>
  </HeadingPairs>
  <TitlesOfParts>
    <vt:vector size="22" baseType="lpstr">
      <vt:lpstr>Arial</vt:lpstr>
      <vt:lpstr>Calibri</vt:lpstr>
      <vt:lpstr>Calibri Light</vt:lpstr>
      <vt:lpstr>Narkisim</vt:lpstr>
      <vt:lpstr>Segoe UI</vt:lpstr>
      <vt:lpstr>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ענת חן</dc:creator>
  <cp:lastModifiedBy>ענת חן</cp:lastModifiedBy>
  <cp:revision>53</cp:revision>
  <dcterms:created xsi:type="dcterms:W3CDTF">2020-09-29T04:07:22Z</dcterms:created>
  <dcterms:modified xsi:type="dcterms:W3CDTF">2020-09-29T19:14:02Z</dcterms:modified>
</cp:coreProperties>
</file>