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8" r:id="rId4"/>
    <p:sldId id="260" r:id="rId5"/>
    <p:sldId id="257"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לחץ כדי לערוך סגנונות טקסט של תבנית בסיס</a:t>
            </a:r>
          </a:p>
        </p:txBody>
      </p:sp>
      <p:sp>
        <p:nvSpPr>
          <p:cNvPr id="3" name="Date Placeholder 2"/>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e-IL" smtClean="0"/>
              <a:t>לחץ כדי לערוך סגנון כותרת של תבנית בסיס</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לחץ כדי לערוך סגנונות טקסט של תבנית בסיס</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e-IL" smtClean="0"/>
              <a:t>לחץ כדי לערוך סגנון כותרת של תבנית בסיס</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e-IL" smtClean="0"/>
              <a:t>לחץ כדי לערוך סגנונות טקסט של תבנית בסיס</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e-IL" smtClean="0"/>
              <a:t>לחץ כדי לערוך סגנון כותרת של תבנית בסיס</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e-IL" smtClean="0"/>
              <a:t>לחץ כדי לערוך סגנונות טקסט של תבנית בסיס</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nchor="ct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e-IL" smtClean="0"/>
              <a:t>לחץ כדי לערוך סגנון כותרת של תבנית בסיס</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12/19/2016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12/19/2016</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476692" y="2189479"/>
            <a:ext cx="9638348" cy="2971801"/>
          </a:xfrm>
        </p:spPr>
        <p:txBody>
          <a:bodyPr>
            <a:noAutofit/>
          </a:bodyPr>
          <a:lstStyle/>
          <a:p>
            <a:pPr algn="ctr"/>
            <a:r>
              <a:rPr lang="he-IL" sz="9600" dirty="0" smtClean="0">
                <a:solidFill>
                  <a:schemeClr val="bg1"/>
                </a:solidFill>
              </a:rPr>
              <a:t>חברה בישראל  </a:t>
            </a:r>
            <a:br>
              <a:rPr lang="he-IL" sz="9600" dirty="0" smtClean="0">
                <a:solidFill>
                  <a:schemeClr val="bg1"/>
                </a:solidFill>
              </a:rPr>
            </a:br>
            <a:r>
              <a:rPr lang="he-IL" sz="9600" dirty="0" smtClean="0">
                <a:solidFill>
                  <a:schemeClr val="bg1"/>
                </a:solidFill>
              </a:rPr>
              <a:t>דתיים - חילוניים</a:t>
            </a:r>
            <a:endParaRPr lang="he-IL" sz="9600" dirty="0">
              <a:solidFill>
                <a:schemeClr val="bg1"/>
              </a:solidFill>
            </a:endParaRPr>
          </a:p>
        </p:txBody>
      </p:sp>
    </p:spTree>
    <p:extLst>
      <p:ext uri="{BB962C8B-B14F-4D97-AF65-F5344CB8AC3E}">
        <p14:creationId xmlns:p14="http://schemas.microsoft.com/office/powerpoint/2010/main" val="32259029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4900" y="698500"/>
            <a:ext cx="10579100" cy="2400657"/>
          </a:xfrm>
          <a:prstGeom prst="rect">
            <a:avLst/>
          </a:prstGeom>
          <a:noFill/>
          <a:ln>
            <a:solidFill>
              <a:srgbClr val="FFFF00"/>
            </a:solidFill>
          </a:ln>
        </p:spPr>
        <p:txBody>
          <a:bodyPr wrap="square" rtlCol="1">
            <a:spAutoFit/>
          </a:bodyPr>
          <a:lstStyle/>
          <a:p>
            <a:pPr algn="r"/>
            <a:r>
              <a:rPr lang="he-IL" sz="2400" b="1" u="sng" dirty="0" smtClean="0">
                <a:solidFill>
                  <a:schemeClr val="bg1"/>
                </a:solidFill>
              </a:rPr>
              <a:t>פרופ' יגיל לוי:</a:t>
            </a:r>
          </a:p>
          <a:p>
            <a:pPr algn="r"/>
            <a:r>
              <a:rPr lang="he-IL" b="1" dirty="0" err="1" smtClean="0">
                <a:solidFill>
                  <a:schemeClr val="bg1"/>
                </a:solidFill>
              </a:rPr>
              <a:t>הדתה</a:t>
            </a:r>
            <a:r>
              <a:rPr lang="he-IL" b="1" dirty="0" smtClean="0">
                <a:solidFill>
                  <a:schemeClr val="bg1"/>
                </a:solidFill>
              </a:rPr>
              <a:t> בחברה הישראלית ובצה"ל.</a:t>
            </a:r>
          </a:p>
          <a:p>
            <a:pPr algn="r"/>
            <a:r>
              <a:rPr lang="he-IL" b="1" dirty="0" smtClean="0">
                <a:solidFill>
                  <a:schemeClr val="bg1"/>
                </a:solidFill>
              </a:rPr>
              <a:t>התחזקות של הרבנות הצבאית</a:t>
            </a:r>
            <a:r>
              <a:rPr lang="he-IL" b="1" dirty="0">
                <a:solidFill>
                  <a:schemeClr val="bg1"/>
                </a:solidFill>
              </a:rPr>
              <a:t> </a:t>
            </a:r>
            <a:r>
              <a:rPr lang="he-IL" b="1" dirty="0" smtClean="0">
                <a:solidFill>
                  <a:schemeClr val="bg1"/>
                </a:solidFill>
              </a:rPr>
              <a:t>שותפה בכתיבת ערכי הצבא.</a:t>
            </a:r>
          </a:p>
          <a:p>
            <a:pPr algn="r"/>
            <a:r>
              <a:rPr lang="he-IL" b="1" dirty="0" smtClean="0">
                <a:solidFill>
                  <a:schemeClr val="bg1"/>
                </a:solidFill>
              </a:rPr>
              <a:t>התערבות רבנים חיצוניים – והרחבה של הפסיקה ההלכתית בצבא.</a:t>
            </a:r>
          </a:p>
          <a:p>
            <a:pPr algn="r"/>
            <a:r>
              <a:rPr lang="he-IL" b="1" dirty="0" smtClean="0">
                <a:solidFill>
                  <a:schemeClr val="bg1"/>
                </a:solidFill>
              </a:rPr>
              <a:t>התערבות וויכוח כנגד שרות נשים מחד ועליה ניכרת במכינות צבאיות מאידך.</a:t>
            </a:r>
          </a:p>
          <a:p>
            <a:pPr algn="r"/>
            <a:r>
              <a:rPr lang="he-IL" b="1" dirty="0" smtClean="0">
                <a:solidFill>
                  <a:schemeClr val="bg1"/>
                </a:solidFill>
              </a:rPr>
              <a:t>מאבק על האתוס הדתי ושילובו באתוס הצהלי.</a:t>
            </a:r>
          </a:p>
          <a:p>
            <a:pPr algn="r"/>
            <a:r>
              <a:rPr lang="he-IL" b="1" dirty="0" smtClean="0">
                <a:solidFill>
                  <a:schemeClr val="bg1"/>
                </a:solidFill>
              </a:rPr>
              <a:t>מאבק על דמותה של החברה בישראל - הצבא ככלי </a:t>
            </a:r>
          </a:p>
          <a:p>
            <a:pPr algn="r"/>
            <a:endParaRPr lang="he-IL" dirty="0">
              <a:solidFill>
                <a:schemeClr val="bg1"/>
              </a:solidFill>
            </a:endParaRPr>
          </a:p>
        </p:txBody>
      </p:sp>
      <p:sp>
        <p:nvSpPr>
          <p:cNvPr id="3" name="TextBox 2"/>
          <p:cNvSpPr txBox="1"/>
          <p:nvPr/>
        </p:nvSpPr>
        <p:spPr>
          <a:xfrm>
            <a:off x="1124948" y="3822695"/>
            <a:ext cx="10579100" cy="2123658"/>
          </a:xfrm>
          <a:prstGeom prst="rect">
            <a:avLst/>
          </a:prstGeom>
          <a:noFill/>
          <a:ln>
            <a:solidFill>
              <a:srgbClr val="FFFF00"/>
            </a:solidFill>
          </a:ln>
        </p:spPr>
        <p:txBody>
          <a:bodyPr wrap="square" rtlCol="1">
            <a:spAutoFit/>
          </a:bodyPr>
          <a:lstStyle/>
          <a:p>
            <a:pPr algn="r"/>
            <a:r>
              <a:rPr lang="he-IL" sz="2400" u="sng" dirty="0" smtClean="0">
                <a:solidFill>
                  <a:schemeClr val="bg1"/>
                </a:solidFill>
              </a:rPr>
              <a:t>דר' משה </a:t>
            </a:r>
            <a:r>
              <a:rPr lang="he-IL" sz="2400" u="sng" dirty="0" err="1" smtClean="0">
                <a:solidFill>
                  <a:schemeClr val="bg1"/>
                </a:solidFill>
              </a:rPr>
              <a:t>הלינגר</a:t>
            </a:r>
            <a:r>
              <a:rPr lang="he-IL" sz="2400" u="sng" dirty="0" smtClean="0">
                <a:solidFill>
                  <a:schemeClr val="bg1"/>
                </a:solidFill>
              </a:rPr>
              <a:t>:</a:t>
            </a:r>
          </a:p>
          <a:p>
            <a:pPr algn="r"/>
            <a:r>
              <a:rPr lang="he-IL" b="1" dirty="0" smtClean="0">
                <a:solidFill>
                  <a:schemeClr val="bg1"/>
                </a:solidFill>
              </a:rPr>
              <a:t>החברה היהודית בישראל נחלקת לשלוש : חילוניים, מסורתיים ודתיים(כולל חרדים)</a:t>
            </a:r>
          </a:p>
          <a:p>
            <a:pPr algn="r"/>
            <a:r>
              <a:rPr lang="he-IL" b="1" dirty="0" smtClean="0">
                <a:solidFill>
                  <a:schemeClr val="bg1"/>
                </a:solidFill>
              </a:rPr>
              <a:t>15 – 20 אחוז הם חילוניים.</a:t>
            </a:r>
          </a:p>
          <a:p>
            <a:pPr algn="r"/>
            <a:r>
              <a:rPr lang="he-IL" b="1" dirty="0" smtClean="0">
                <a:solidFill>
                  <a:schemeClr val="bg1"/>
                </a:solidFill>
              </a:rPr>
              <a:t>הקצנה בדתיים לאומיים. יותר ימניים ויותר דתיים.</a:t>
            </a:r>
          </a:p>
          <a:p>
            <a:pPr algn="r"/>
            <a:r>
              <a:rPr lang="he-IL" b="1" dirty="0" smtClean="0">
                <a:solidFill>
                  <a:schemeClr val="bg1"/>
                </a:solidFill>
              </a:rPr>
              <a:t>דינמיות בדת : דתיים הופכים </a:t>
            </a:r>
            <a:r>
              <a:rPr lang="he-IL" b="1" dirty="0" err="1" smtClean="0">
                <a:solidFill>
                  <a:schemeClr val="bg1"/>
                </a:solidFill>
              </a:rPr>
              <a:t>דתל"שים</a:t>
            </a:r>
            <a:r>
              <a:rPr lang="he-IL" b="1" dirty="0" smtClean="0">
                <a:solidFill>
                  <a:schemeClr val="bg1"/>
                </a:solidFill>
              </a:rPr>
              <a:t> ולהיפך.</a:t>
            </a:r>
          </a:p>
          <a:p>
            <a:pPr algn="r"/>
            <a:r>
              <a:rPr lang="he-IL" dirty="0" smtClean="0">
                <a:solidFill>
                  <a:schemeClr val="bg1"/>
                </a:solidFill>
              </a:rPr>
              <a:t> </a:t>
            </a:r>
          </a:p>
          <a:p>
            <a:pPr algn="r"/>
            <a:endParaRPr lang="he-IL" dirty="0">
              <a:solidFill>
                <a:schemeClr val="bg1"/>
              </a:solidFill>
            </a:endParaRPr>
          </a:p>
        </p:txBody>
      </p:sp>
    </p:spTree>
    <p:extLst>
      <p:ext uri="{BB962C8B-B14F-4D97-AF65-F5344CB8AC3E}">
        <p14:creationId xmlns:p14="http://schemas.microsoft.com/office/powerpoint/2010/main" val="3021385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800" y="723900"/>
            <a:ext cx="11760200" cy="369332"/>
          </a:xfrm>
          <a:prstGeom prst="rect">
            <a:avLst/>
          </a:prstGeom>
          <a:noFill/>
        </p:spPr>
        <p:txBody>
          <a:bodyPr wrap="square" rtlCol="1">
            <a:spAutoFit/>
          </a:bodyPr>
          <a:lstStyle/>
          <a:p>
            <a:pPr marL="285750" indent="-285750">
              <a:buFont typeface="Arial" panose="020B0604020202020204" pitchFamily="34" charset="0"/>
              <a:buChar char="•"/>
            </a:pPr>
            <a:endParaRPr lang="he-IL" dirty="0"/>
          </a:p>
        </p:txBody>
      </p:sp>
      <p:sp>
        <p:nvSpPr>
          <p:cNvPr id="4" name="TextBox 3"/>
          <p:cNvSpPr txBox="1"/>
          <p:nvPr/>
        </p:nvSpPr>
        <p:spPr>
          <a:xfrm>
            <a:off x="984250" y="483937"/>
            <a:ext cx="10655300" cy="4955203"/>
          </a:xfrm>
          <a:prstGeom prst="rect">
            <a:avLst/>
          </a:prstGeom>
          <a:noFill/>
        </p:spPr>
        <p:txBody>
          <a:bodyPr wrap="square" rtlCol="1">
            <a:spAutoFit/>
          </a:bodyPr>
          <a:lstStyle/>
          <a:p>
            <a:pPr algn="ctr"/>
            <a:r>
              <a:rPr lang="he-IL" sz="4000" u="sng" dirty="0" smtClean="0">
                <a:solidFill>
                  <a:schemeClr val="bg1"/>
                </a:solidFill>
              </a:rPr>
              <a:t>נתוני אוכלוסייה בחברה הישראלית</a:t>
            </a:r>
            <a:endParaRPr lang="he-IL" sz="2400" u="sng" dirty="0" smtClean="0">
              <a:solidFill>
                <a:schemeClr val="bg1"/>
              </a:solidFill>
            </a:endParaRPr>
          </a:p>
          <a:p>
            <a:pPr algn="r"/>
            <a:endParaRPr lang="he-IL" sz="2000" b="1" u="sng" dirty="0" smtClean="0">
              <a:solidFill>
                <a:schemeClr val="bg1"/>
              </a:solidFill>
            </a:endParaRPr>
          </a:p>
          <a:p>
            <a:pPr algn="r"/>
            <a:r>
              <a:rPr lang="he-IL" sz="2400" b="1" u="sng" dirty="0" smtClean="0">
                <a:solidFill>
                  <a:schemeClr val="bg1"/>
                </a:solidFill>
              </a:rPr>
              <a:t>עפ"י נתוני </a:t>
            </a:r>
            <a:r>
              <a:rPr lang="he-IL" sz="2400" b="1" u="sng" dirty="0" err="1" smtClean="0">
                <a:solidFill>
                  <a:schemeClr val="bg1"/>
                </a:solidFill>
              </a:rPr>
              <a:t>הלמ"ס</a:t>
            </a:r>
            <a:r>
              <a:rPr lang="he-IL" sz="2400" b="1" u="sng" dirty="0" smtClean="0">
                <a:solidFill>
                  <a:schemeClr val="bg1"/>
                </a:solidFill>
              </a:rPr>
              <a:t>: בשנת 2019</a:t>
            </a:r>
          </a:p>
          <a:p>
            <a:pPr algn="r"/>
            <a:r>
              <a:rPr lang="he-IL" sz="2000" b="1" dirty="0" smtClean="0">
                <a:solidFill>
                  <a:schemeClr val="bg1"/>
                </a:solidFill>
              </a:rPr>
              <a:t> 40% מהתלמידים ילמדו בחינוך הממלכתי.</a:t>
            </a:r>
          </a:p>
          <a:p>
            <a:pPr algn="r"/>
            <a:r>
              <a:rPr lang="he-IL" sz="2000" b="1" dirty="0" smtClean="0">
                <a:solidFill>
                  <a:schemeClr val="bg1"/>
                </a:solidFill>
              </a:rPr>
              <a:t>34% דתיים וחרדים.(19% חרדים 15% דתיים )</a:t>
            </a:r>
          </a:p>
          <a:p>
            <a:pPr algn="r"/>
            <a:r>
              <a:rPr lang="he-IL" sz="2000" b="1" dirty="0" smtClean="0">
                <a:solidFill>
                  <a:schemeClr val="bg1"/>
                </a:solidFill>
              </a:rPr>
              <a:t>26% ערבים.</a:t>
            </a:r>
            <a:endParaRPr lang="en-US" sz="2000" b="1" dirty="0" smtClean="0">
              <a:solidFill>
                <a:schemeClr val="bg1"/>
              </a:solidFill>
            </a:endParaRPr>
          </a:p>
          <a:p>
            <a:pPr algn="r"/>
            <a:endParaRPr lang="en-US" sz="2000" dirty="0">
              <a:solidFill>
                <a:schemeClr val="bg1"/>
              </a:solidFill>
            </a:endParaRPr>
          </a:p>
          <a:p>
            <a:pPr algn="r"/>
            <a:endParaRPr lang="en-US" sz="2000" dirty="0" smtClean="0">
              <a:solidFill>
                <a:schemeClr val="bg1"/>
              </a:solidFill>
            </a:endParaRPr>
          </a:p>
          <a:p>
            <a:pPr algn="r"/>
            <a:r>
              <a:rPr lang="he-IL" sz="2400" b="1" u="sng" dirty="0" smtClean="0">
                <a:solidFill>
                  <a:schemeClr val="bg1"/>
                </a:solidFill>
              </a:rPr>
              <a:t>נתוני עוני 2015</a:t>
            </a:r>
          </a:p>
          <a:p>
            <a:pPr algn="r"/>
            <a:r>
              <a:rPr lang="he-IL" sz="2000" b="1" dirty="0" smtClean="0">
                <a:solidFill>
                  <a:schemeClr val="bg1"/>
                </a:solidFill>
              </a:rPr>
              <a:t>למרות הירידה בנתונים הכלליים ישראל נמצאת בראש טבלת העוני במדינות המפותחות.</a:t>
            </a:r>
          </a:p>
          <a:p>
            <a:pPr algn="r"/>
            <a:r>
              <a:rPr lang="he-IL" sz="2000" b="1" dirty="0" smtClean="0">
                <a:solidFill>
                  <a:schemeClr val="bg1"/>
                </a:solidFill>
              </a:rPr>
              <a:t>ערבים וחרדים מובילים את טבלת העוני בארץ.</a:t>
            </a:r>
          </a:p>
          <a:p>
            <a:pPr algn="r"/>
            <a:r>
              <a:rPr lang="he-IL" sz="2000" b="1" dirty="0" smtClean="0">
                <a:solidFill>
                  <a:schemeClr val="bg1"/>
                </a:solidFill>
              </a:rPr>
              <a:t>48.7% מהחרדים מוגדרים כעניים</a:t>
            </a:r>
            <a:r>
              <a:rPr lang="he-IL" sz="2000" dirty="0" smtClean="0">
                <a:solidFill>
                  <a:schemeClr val="bg1"/>
                </a:solidFill>
              </a:rPr>
              <a:t>.</a:t>
            </a:r>
          </a:p>
          <a:p>
            <a:pPr algn="r"/>
            <a:r>
              <a:rPr lang="he-IL" sz="2000" dirty="0" smtClean="0">
                <a:solidFill>
                  <a:schemeClr val="bg1"/>
                </a:solidFill>
              </a:rPr>
              <a:t> </a:t>
            </a:r>
            <a:r>
              <a:rPr lang="en-US" sz="2000" dirty="0" smtClean="0">
                <a:solidFill>
                  <a:schemeClr val="bg1"/>
                </a:solidFill>
              </a:rPr>
              <a:t> </a:t>
            </a:r>
            <a:endParaRPr lang="he-IL" sz="2000" dirty="0" smtClean="0">
              <a:solidFill>
                <a:schemeClr val="bg1"/>
              </a:solidFill>
            </a:endParaRPr>
          </a:p>
          <a:p>
            <a:pPr algn="r"/>
            <a:r>
              <a:rPr lang="en-US" sz="2800" dirty="0" smtClean="0">
                <a:solidFill>
                  <a:schemeClr val="bg1"/>
                </a:solidFill>
              </a:rPr>
              <a:t> </a:t>
            </a:r>
            <a:endParaRPr lang="he-IL" sz="2800" dirty="0">
              <a:solidFill>
                <a:schemeClr val="bg1"/>
              </a:solidFill>
            </a:endParaRPr>
          </a:p>
        </p:txBody>
      </p:sp>
    </p:spTree>
    <p:extLst>
      <p:ext uri="{BB962C8B-B14F-4D97-AF65-F5344CB8AC3E}">
        <p14:creationId xmlns:p14="http://schemas.microsoft.com/office/powerpoint/2010/main" val="1139732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5500" y="266700"/>
            <a:ext cx="10807700" cy="6494085"/>
          </a:xfrm>
          <a:prstGeom prst="rect">
            <a:avLst/>
          </a:prstGeom>
          <a:noFill/>
        </p:spPr>
        <p:txBody>
          <a:bodyPr wrap="square" rtlCol="1">
            <a:spAutoFit/>
          </a:bodyPr>
          <a:lstStyle/>
          <a:p>
            <a:pPr algn="r"/>
            <a:r>
              <a:rPr lang="he-IL" sz="3200" b="1" u="sng" dirty="0">
                <a:solidFill>
                  <a:schemeClr val="bg1"/>
                </a:solidFill>
              </a:rPr>
              <a:t>סטאטוס קוו</a:t>
            </a:r>
            <a:r>
              <a:rPr lang="he-IL" sz="3200" b="1" u="sng" dirty="0"/>
              <a:t>.</a:t>
            </a:r>
          </a:p>
          <a:p>
            <a:pPr algn="r">
              <a:lnSpc>
                <a:spcPct val="150000"/>
              </a:lnSpc>
            </a:pPr>
            <a:r>
              <a:rPr lang="he-IL" sz="2400" dirty="0"/>
              <a:t> </a:t>
            </a:r>
            <a:r>
              <a:rPr lang="he-IL" sz="2400" b="1" dirty="0" err="1" smtClean="0">
                <a:solidFill>
                  <a:schemeClr val="bg1"/>
                </a:solidFill>
              </a:rPr>
              <a:t>א.שבת</a:t>
            </a:r>
            <a:r>
              <a:rPr lang="he-IL" sz="2000" b="1" dirty="0" smtClean="0">
                <a:solidFill>
                  <a:schemeClr val="bg1"/>
                </a:solidFill>
              </a:rPr>
              <a:t>: </a:t>
            </a:r>
            <a:r>
              <a:rPr lang="he-IL" sz="2000" b="1" dirty="0">
                <a:solidFill>
                  <a:schemeClr val="bg1"/>
                </a:solidFill>
              </a:rPr>
              <a:t>ברור שיום המנוחה החוקי במדינה היהודית יהיה יום השבת, כמובן מתוך מתן רשות לנוצרים ובעלי דת אחרת לשבות ביום החג השבועי שלהם. </a:t>
            </a:r>
          </a:p>
          <a:p>
            <a:pPr algn="r">
              <a:lnSpc>
                <a:spcPct val="150000"/>
              </a:lnSpc>
            </a:pPr>
            <a:r>
              <a:rPr lang="he-IL" sz="2400" b="1" dirty="0">
                <a:solidFill>
                  <a:schemeClr val="bg1"/>
                </a:solidFill>
              </a:rPr>
              <a:t>ב. </a:t>
            </a:r>
            <a:r>
              <a:rPr lang="he-IL" sz="2400" b="1" dirty="0" smtClean="0">
                <a:solidFill>
                  <a:schemeClr val="bg1"/>
                </a:solidFill>
              </a:rPr>
              <a:t>כשרות</a:t>
            </a:r>
            <a:r>
              <a:rPr lang="he-IL" sz="2000" b="1" dirty="0" smtClean="0">
                <a:solidFill>
                  <a:schemeClr val="bg1"/>
                </a:solidFill>
              </a:rPr>
              <a:t>: יש </a:t>
            </a:r>
            <a:r>
              <a:rPr lang="he-IL" sz="2000" b="1" dirty="0">
                <a:solidFill>
                  <a:schemeClr val="bg1"/>
                </a:solidFill>
              </a:rPr>
              <a:t>לאחוז בכל האמצעים הדרושים </a:t>
            </a:r>
            <a:r>
              <a:rPr lang="he-IL" sz="2000" b="1" dirty="0" smtClean="0">
                <a:solidFill>
                  <a:schemeClr val="bg1"/>
                </a:solidFill>
              </a:rPr>
              <a:t>על מנת להבטיח, </a:t>
            </a:r>
            <a:r>
              <a:rPr lang="he-IL" sz="2000" b="1" dirty="0">
                <a:solidFill>
                  <a:schemeClr val="bg1"/>
                </a:solidFill>
              </a:rPr>
              <a:t>שבכל מטבח ממלכתי המכוון ליהודים יהיה מאכל כשר. </a:t>
            </a:r>
          </a:p>
          <a:p>
            <a:pPr algn="r">
              <a:lnSpc>
                <a:spcPct val="150000"/>
              </a:lnSpc>
            </a:pPr>
            <a:r>
              <a:rPr lang="he-IL" sz="2400" b="1" dirty="0">
                <a:solidFill>
                  <a:schemeClr val="bg1"/>
                </a:solidFill>
              </a:rPr>
              <a:t>ג. </a:t>
            </a:r>
            <a:r>
              <a:rPr lang="he-IL" sz="2400" b="1" dirty="0" smtClean="0">
                <a:solidFill>
                  <a:schemeClr val="bg1"/>
                </a:solidFill>
              </a:rPr>
              <a:t>אישות: </a:t>
            </a:r>
            <a:r>
              <a:rPr lang="he-IL" sz="2000" b="1" dirty="0">
                <a:solidFill>
                  <a:schemeClr val="bg1"/>
                </a:solidFill>
              </a:rPr>
              <a:t>כל חברי ההנהלה מעריכים את רצינות הבעיה וקשייה הגדולים, ומצד כל הגופים שהנהלת הסוכנות מייצגת, ייעשה כל מה שאפשר למען ספק בנידון זה את הצורך העמוק של שלומי הדת, למנוע חלילה חלוקת בית ישראל לשניים. </a:t>
            </a:r>
          </a:p>
          <a:p>
            <a:pPr algn="r">
              <a:lnSpc>
                <a:spcPct val="150000"/>
              </a:lnSpc>
            </a:pPr>
            <a:r>
              <a:rPr lang="he-IL" sz="2400" b="1" dirty="0">
                <a:solidFill>
                  <a:schemeClr val="bg1"/>
                </a:solidFill>
              </a:rPr>
              <a:t>ד. </a:t>
            </a:r>
            <a:r>
              <a:rPr lang="he-IL" sz="2400" b="1" dirty="0" smtClean="0">
                <a:solidFill>
                  <a:schemeClr val="bg1"/>
                </a:solidFill>
              </a:rPr>
              <a:t>חינוך</a:t>
            </a:r>
            <a:r>
              <a:rPr lang="he-IL" sz="2000" b="1" dirty="0" smtClean="0">
                <a:solidFill>
                  <a:schemeClr val="bg1"/>
                </a:solidFill>
              </a:rPr>
              <a:t>: </a:t>
            </a:r>
            <a:r>
              <a:rPr lang="he-IL" sz="2000" b="1" dirty="0">
                <a:solidFill>
                  <a:schemeClr val="bg1"/>
                </a:solidFill>
              </a:rPr>
              <a:t>תובטח </a:t>
            </a:r>
            <a:r>
              <a:rPr lang="he-IL" sz="2000" b="1" dirty="0" smtClean="0">
                <a:solidFill>
                  <a:schemeClr val="bg1"/>
                </a:solidFill>
              </a:rPr>
              <a:t>אוטונומיה </a:t>
            </a:r>
            <a:r>
              <a:rPr lang="he-IL" sz="2000" b="1" dirty="0">
                <a:solidFill>
                  <a:schemeClr val="bg1"/>
                </a:solidFill>
              </a:rPr>
              <a:t>מלאה של כל זרם בחינוך (אגב, משטר זה קיים גם בהסתדרות הציונית, ובכנסת ישראל גם עכשיו) ולא תהיה שום פגיעה מצד השלטון בהכרה הדתית ובמצפון הדתי של שום חלק בישראל. המדינה, כמובן, תקבע את המינימום של לימודי חובה, הלשון העברית, ההיסטוריה, מדעים וכדומה, ותפקח על מילוי מינימום זה, אבל תיתן חופש מלא לכל זרם לנהל את החינוך לפי הכרתו ותתרחק מכל פגיעה במצפון הדתי</a:t>
            </a:r>
            <a:endParaRPr lang="he-IL" sz="2000" b="1" dirty="0"/>
          </a:p>
        </p:txBody>
      </p:sp>
    </p:spTree>
    <p:extLst>
      <p:ext uri="{BB962C8B-B14F-4D97-AF65-F5344CB8AC3E}">
        <p14:creationId xmlns:p14="http://schemas.microsoft.com/office/powerpoint/2010/main" val="2388544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143000"/>
            <a:ext cx="10528300" cy="6278642"/>
          </a:xfrm>
          <a:prstGeom prst="rect">
            <a:avLst/>
          </a:prstGeom>
          <a:noFill/>
        </p:spPr>
        <p:txBody>
          <a:bodyPr wrap="square" rtlCol="1">
            <a:spAutoFit/>
          </a:bodyPr>
          <a:lstStyle/>
          <a:p>
            <a:pPr algn="r"/>
            <a:r>
              <a:rPr lang="he-IL" sz="3600" b="1" u="sng" dirty="0" smtClean="0">
                <a:solidFill>
                  <a:schemeClr val="bg1"/>
                </a:solidFill>
              </a:rPr>
              <a:t>שאלות לדיון</a:t>
            </a:r>
          </a:p>
          <a:p>
            <a:pPr algn="r"/>
            <a:endParaRPr lang="he-IL" sz="3600" b="1" u="sng" dirty="0" smtClean="0">
              <a:solidFill>
                <a:schemeClr val="bg1"/>
              </a:solidFill>
            </a:endParaRPr>
          </a:p>
          <a:p>
            <a:pPr algn="r"/>
            <a:r>
              <a:rPr lang="he-IL" sz="2400" b="1" dirty="0" smtClean="0">
                <a:solidFill>
                  <a:schemeClr val="bg1"/>
                </a:solidFill>
              </a:rPr>
              <a:t>מקומה של הדת בצבא -  רב מול מפקד</a:t>
            </a:r>
            <a:r>
              <a:rPr lang="he-IL" sz="2400" b="1" dirty="0" smtClean="0">
                <a:solidFill>
                  <a:schemeClr val="bg1"/>
                </a:solidFill>
              </a:rPr>
              <a:t>.</a:t>
            </a:r>
          </a:p>
          <a:p>
            <a:pPr algn="r"/>
            <a:endParaRPr lang="he-IL" sz="2400" b="1" dirty="0" smtClean="0">
              <a:solidFill>
                <a:schemeClr val="bg1"/>
              </a:solidFill>
            </a:endParaRPr>
          </a:p>
          <a:p>
            <a:pPr algn="r"/>
            <a:r>
              <a:rPr lang="he-IL" sz="2400" b="1" dirty="0" smtClean="0">
                <a:solidFill>
                  <a:schemeClr val="bg1"/>
                </a:solidFill>
              </a:rPr>
              <a:t>סטאטוס קוו לימודי ליבה, מימוש הערכים הדתיים  </a:t>
            </a:r>
            <a:endParaRPr lang="he-IL" sz="2400" b="1" dirty="0" smtClean="0">
              <a:solidFill>
                <a:schemeClr val="bg1"/>
              </a:solidFill>
            </a:endParaRPr>
          </a:p>
          <a:p>
            <a:pPr algn="r"/>
            <a:r>
              <a:rPr lang="he-IL" sz="2400" b="1" dirty="0" smtClean="0">
                <a:solidFill>
                  <a:schemeClr val="bg1"/>
                </a:solidFill>
              </a:rPr>
              <a:t> </a:t>
            </a:r>
            <a:endParaRPr lang="he-IL" sz="2400" b="1" dirty="0" smtClean="0">
              <a:solidFill>
                <a:schemeClr val="bg1"/>
              </a:solidFill>
            </a:endParaRPr>
          </a:p>
          <a:p>
            <a:pPr algn="r"/>
            <a:r>
              <a:rPr lang="he-IL" sz="2400" b="1" dirty="0" smtClean="0">
                <a:solidFill>
                  <a:schemeClr val="bg1"/>
                </a:solidFill>
              </a:rPr>
              <a:t>קצבאות ותמיכה למגזר החרדי יצירת בדלנות דתית – כן / לא מה החלופה</a:t>
            </a:r>
            <a:r>
              <a:rPr lang="he-IL" sz="2400" b="1" dirty="0" smtClean="0">
                <a:solidFill>
                  <a:schemeClr val="bg1"/>
                </a:solidFill>
              </a:rPr>
              <a:t>?</a:t>
            </a:r>
          </a:p>
          <a:p>
            <a:pPr algn="r"/>
            <a:endParaRPr lang="he-IL" sz="2400" b="1" dirty="0" smtClean="0">
              <a:solidFill>
                <a:schemeClr val="bg1"/>
              </a:solidFill>
            </a:endParaRPr>
          </a:p>
          <a:p>
            <a:pPr algn="r"/>
            <a:r>
              <a:rPr lang="he-IL" sz="2400" b="1" dirty="0" smtClean="0">
                <a:solidFill>
                  <a:schemeClr val="bg1"/>
                </a:solidFill>
              </a:rPr>
              <a:t>חילוניים: היחס לדת מול היחס לממסד </a:t>
            </a:r>
            <a:r>
              <a:rPr lang="he-IL" sz="2400" b="1" dirty="0" smtClean="0">
                <a:solidFill>
                  <a:schemeClr val="bg1"/>
                </a:solidFill>
              </a:rPr>
              <a:t>הדתי</a:t>
            </a:r>
            <a:endParaRPr lang="en-US" sz="2400" b="1" dirty="0" smtClean="0">
              <a:solidFill>
                <a:schemeClr val="bg1"/>
              </a:solidFill>
            </a:endParaRPr>
          </a:p>
          <a:p>
            <a:pPr algn="r"/>
            <a:endParaRPr lang="en-US" sz="2400" b="1" dirty="0" smtClean="0">
              <a:solidFill>
                <a:schemeClr val="bg1"/>
              </a:solidFill>
            </a:endParaRPr>
          </a:p>
          <a:p>
            <a:pPr algn="r"/>
            <a:r>
              <a:rPr lang="he-IL" sz="2400" b="1" dirty="0">
                <a:solidFill>
                  <a:schemeClr val="bg1"/>
                </a:solidFill>
              </a:rPr>
              <a:t>האם "</a:t>
            </a:r>
            <a:r>
              <a:rPr lang="he-IL" sz="2400" b="1" dirty="0" err="1">
                <a:solidFill>
                  <a:schemeClr val="bg1"/>
                </a:solidFill>
              </a:rPr>
              <a:t>הדתה</a:t>
            </a:r>
            <a:r>
              <a:rPr lang="he-IL" sz="2400" b="1" dirty="0">
                <a:solidFill>
                  <a:schemeClr val="bg1"/>
                </a:solidFill>
              </a:rPr>
              <a:t>" – הגברת מקומם של חובשי כיפה בכל שדרת המנהיגות [ראש שב"כ, מפכ"ל, קצינים בכירים] זו סוגיה קיימת שראוי לדון בה, או שמא זירת הדיון איננה אלא מגרש המשחקים שבו אליטה אחת [חילונית, וותיקה] מוצאת, במסווה של דיון חברתי, אפיק לבלום באמצעותו אליטה אחרת [חובשת כיפות]?</a:t>
            </a:r>
          </a:p>
          <a:p>
            <a:pPr algn="r"/>
            <a:endParaRPr lang="he-IL" sz="2400" b="1" dirty="0">
              <a:solidFill>
                <a:schemeClr val="bg1"/>
              </a:solidFill>
            </a:endParaRPr>
          </a:p>
          <a:p>
            <a:pPr algn="r"/>
            <a:r>
              <a:rPr lang="en-US" dirty="0" smtClean="0">
                <a:solidFill>
                  <a:schemeClr val="bg1"/>
                </a:solidFill>
              </a:rPr>
              <a:t> </a:t>
            </a:r>
            <a:endParaRPr lang="he-IL" dirty="0">
              <a:solidFill>
                <a:schemeClr val="bg1"/>
              </a:solidFill>
            </a:endParaRPr>
          </a:p>
        </p:txBody>
      </p:sp>
    </p:spTree>
    <p:extLst>
      <p:ext uri="{BB962C8B-B14F-4D97-AF65-F5344CB8AC3E}">
        <p14:creationId xmlns:p14="http://schemas.microsoft.com/office/powerpoint/2010/main" val="2739998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574800" y="1079500"/>
            <a:ext cx="8839200" cy="3785652"/>
          </a:xfrm>
          <a:prstGeom prst="rect">
            <a:avLst/>
          </a:prstGeom>
        </p:spPr>
        <p:txBody>
          <a:bodyPr wrap="square">
            <a:spAutoFit/>
          </a:bodyPr>
          <a:lstStyle/>
          <a:p>
            <a:pPr algn="r" rtl="1"/>
            <a:r>
              <a:rPr lang="he-IL" sz="2000" b="1" dirty="0">
                <a:solidFill>
                  <a:schemeClr val="bg1"/>
                </a:solidFill>
                <a:latin typeface="David" panose="020E0502060401010101" pitchFamily="34" charset="-79"/>
              </a:rPr>
              <a:t>בהינתן שיש אמת בגישה של פרופ' יגיל לוי, לפיה קבוצה מסוימת [דתיים לאומיים] מפעילה קשרים פוליטיים-אזרחיים כדי לקנות  לעצמה עמדות כוח בעיקר בצבא, כמקפצה להשפעה חברתית רחבה יותר, מה הן ההשלכות האופרטיביות של תפיסה כזו?</a:t>
            </a:r>
          </a:p>
          <a:p>
            <a:pPr algn="r" rtl="1"/>
            <a:endParaRPr lang="he-IL" sz="2000" b="1" dirty="0">
              <a:solidFill>
                <a:schemeClr val="bg1"/>
              </a:solidFill>
              <a:latin typeface="David" panose="020E0502060401010101" pitchFamily="34" charset="-79"/>
            </a:endParaRPr>
          </a:p>
          <a:p>
            <a:pPr algn="r" rtl="1"/>
            <a:r>
              <a:rPr lang="he-IL" sz="2000" b="1" dirty="0">
                <a:solidFill>
                  <a:schemeClr val="bg1"/>
                </a:solidFill>
                <a:latin typeface="David" panose="020E0502060401010101" pitchFamily="34" charset="-79"/>
              </a:rPr>
              <a:t>פרדיגמת הדת האזרחית משרטטת את המפגש בין קבוצות באוכלוסייה כהתנגשות בין מערכות שונות של אמונות. </a:t>
            </a:r>
          </a:p>
          <a:p>
            <a:pPr algn="r" rtl="1"/>
            <a:r>
              <a:rPr lang="he-IL" sz="2000" b="1" dirty="0">
                <a:solidFill>
                  <a:schemeClr val="bg1"/>
                </a:solidFill>
                <a:latin typeface="David" panose="020E0502060401010101" pitchFamily="34" charset="-79"/>
              </a:rPr>
              <a:t>הפרדיגמה מסבירה גם כיצד נוצר פער בין המחזיקים בכל עמדות המפתח </a:t>
            </a:r>
            <a:r>
              <a:rPr lang="he-IL" sz="2000" b="1" dirty="0" err="1">
                <a:solidFill>
                  <a:schemeClr val="bg1"/>
                </a:solidFill>
                <a:latin typeface="David" panose="020E0502060401010101" pitchFamily="34" charset="-79"/>
              </a:rPr>
              <a:t>המאויישות</a:t>
            </a:r>
            <a:r>
              <a:rPr lang="he-IL" sz="2000" b="1" dirty="0">
                <a:solidFill>
                  <a:schemeClr val="bg1"/>
                </a:solidFill>
                <a:latin typeface="David" panose="020E0502060401010101" pitchFamily="34" charset="-79"/>
              </a:rPr>
              <a:t> על ידי גורמים ממונים [=שאינם נבחרים, כגון בית משפט- פקידות מקצועית – תקשורת] ובין המצביעים </a:t>
            </a:r>
          </a:p>
          <a:p>
            <a:pPr algn="r" rtl="1"/>
            <a:r>
              <a:rPr lang="he-IL" sz="2000" b="1" dirty="0">
                <a:solidFill>
                  <a:schemeClr val="bg1"/>
                </a:solidFill>
                <a:latin typeface="David" panose="020E0502060401010101" pitchFamily="34" charset="-79"/>
              </a:rPr>
              <a:t>  </a:t>
            </a:r>
          </a:p>
          <a:p>
            <a:pPr algn="r" rtl="1"/>
            <a:endParaRPr lang="he-IL" sz="2000" b="1" dirty="0">
              <a:solidFill>
                <a:schemeClr val="bg1"/>
              </a:solidFill>
              <a:latin typeface="David" panose="020E0502060401010101" pitchFamily="34" charset="-79"/>
            </a:endParaRPr>
          </a:p>
        </p:txBody>
      </p:sp>
    </p:spTree>
    <p:extLst>
      <p:ext uri="{BB962C8B-B14F-4D97-AF65-F5344CB8AC3E}">
        <p14:creationId xmlns:p14="http://schemas.microsoft.com/office/powerpoint/2010/main" val="2923514065"/>
      </p:ext>
    </p:extLst>
  </p:cSld>
  <p:clrMapOvr>
    <a:masterClrMapping/>
  </p:clrMapOvr>
</p:sld>
</file>

<file path=ppt/theme/theme1.xml><?xml version="1.0" encoding="utf-8"?>
<a:theme xmlns:a="http://schemas.openxmlformats.org/drawingml/2006/main" name="פרוסות">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3369</TotalTime>
  <Words>537</Words>
  <Application>Microsoft Office PowerPoint</Application>
  <PresentationFormat>מסך רחב</PresentationFormat>
  <Paragraphs>51</Paragraphs>
  <Slides>6</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6</vt:i4>
      </vt:variant>
    </vt:vector>
  </HeadingPairs>
  <TitlesOfParts>
    <vt:vector size="12" baseType="lpstr">
      <vt:lpstr>Arial</vt:lpstr>
      <vt:lpstr>Century Gothic</vt:lpstr>
      <vt:lpstr>David</vt:lpstr>
      <vt:lpstr>Gisha</vt:lpstr>
      <vt:lpstr>Wingdings 3</vt:lpstr>
      <vt:lpstr>פרוסות</vt:lpstr>
      <vt:lpstr>חברה בישראל   דתיים - חילוניים</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mabal</dc:creator>
  <cp:lastModifiedBy>mabal</cp:lastModifiedBy>
  <cp:revision>32</cp:revision>
  <dcterms:created xsi:type="dcterms:W3CDTF">2016-11-26T12:14:23Z</dcterms:created>
  <dcterms:modified xsi:type="dcterms:W3CDTF">2016-12-19T19:44:34Z</dcterms:modified>
</cp:coreProperties>
</file>