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4"/>
  </p:sldMasterIdLst>
  <p:notesMasterIdLst>
    <p:notesMasterId r:id="rId27"/>
  </p:notesMasterIdLst>
  <p:sldIdLst>
    <p:sldId id="294" r:id="rId5"/>
    <p:sldId id="333" r:id="rId6"/>
    <p:sldId id="360" r:id="rId7"/>
    <p:sldId id="345" r:id="rId8"/>
    <p:sldId id="348" r:id="rId9"/>
    <p:sldId id="361" r:id="rId10"/>
    <p:sldId id="351" r:id="rId11"/>
    <p:sldId id="358" r:id="rId12"/>
    <p:sldId id="362" r:id="rId13"/>
    <p:sldId id="363" r:id="rId14"/>
    <p:sldId id="353" r:id="rId15"/>
    <p:sldId id="352" r:id="rId16"/>
    <p:sldId id="354" r:id="rId17"/>
    <p:sldId id="359" r:id="rId18"/>
    <p:sldId id="356" r:id="rId19"/>
    <p:sldId id="342" r:id="rId20"/>
    <p:sldId id="343" r:id="rId21"/>
    <p:sldId id="347" r:id="rId22"/>
    <p:sldId id="256" r:id="rId23"/>
    <p:sldId id="357" r:id="rId24"/>
    <p:sldId id="350" r:id="rId25"/>
    <p:sldId id="308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C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D4B453-4F99-4B42-BBB0-EEACAD94630E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039322-A243-43C2-828E-B6EAE8FF68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05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9322-A243-43C2-828E-B6EAE8FF68A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98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9322-A243-43C2-828E-B6EAE8FF68A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28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9322-A243-43C2-828E-B6EAE8FF68A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3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8A3B-DC37-4865-BB49-662BC7F259D2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64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4A40-C34D-4EE7-8FF1-2DD9E006C56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04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6369-1997-4207-8362-099110A688AD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1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A60-060C-4AFF-80A4-D93787EEC28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9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753-AF2C-4792-87E7-B7B1CF5A0CB8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2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3259-C31A-45F6-92AF-F04D6C645AD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6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841D-4E3B-4AA4-807F-1DBD0959359F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41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C2C-EECA-49A0-91F3-C882849E128B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76C7-5ACB-437E-957A-36BE65B63397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6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C4B-F79F-432C-9D5F-F310CC53BA89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CA-7DD9-45C6-B278-61D51012188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4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AB73-4135-4B8D-9B48-8D430102DCE1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8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em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 /><Relationship Id="rId3" Type="http://schemas.openxmlformats.org/officeDocument/2006/relationships/image" Target="../media/image47.png" /><Relationship Id="rId7" Type="http://schemas.openxmlformats.org/officeDocument/2006/relationships/image" Target="../media/image51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0.png" /><Relationship Id="rId5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16.png" /><Relationship Id="rId18" Type="http://schemas.openxmlformats.org/officeDocument/2006/relationships/image" Target="../media/image32.png" /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12" Type="http://schemas.openxmlformats.org/officeDocument/2006/relationships/image" Target="../media/image27.png" /><Relationship Id="rId17" Type="http://schemas.openxmlformats.org/officeDocument/2006/relationships/image" Target="../media/image31.png" /><Relationship Id="rId2" Type="http://schemas.openxmlformats.org/officeDocument/2006/relationships/image" Target="../media/image17.png" /><Relationship Id="rId16" Type="http://schemas.openxmlformats.org/officeDocument/2006/relationships/image" Target="../media/image3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20.png" /><Relationship Id="rId15" Type="http://schemas.openxmlformats.org/officeDocument/2006/relationships/image" Target="../media/image53.png" /><Relationship Id="rId10" Type="http://schemas.openxmlformats.org/officeDocument/2006/relationships/image" Target="../media/image25.png" /><Relationship Id="rId19" Type="http://schemas.openxmlformats.org/officeDocument/2006/relationships/image" Target="../media/image33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Relationship Id="rId14" Type="http://schemas.openxmlformats.org/officeDocument/2006/relationships/image" Target="../media/image2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55.emf" /><Relationship Id="rId4" Type="http://schemas.openxmlformats.org/officeDocument/2006/relationships/oleObject" Target="../embeddings/oleObject1.bin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image" Target="../media/image27.png" /><Relationship Id="rId18" Type="http://schemas.openxmlformats.org/officeDocument/2006/relationships/image" Target="../media/image32.png" /><Relationship Id="rId3" Type="http://schemas.openxmlformats.org/officeDocument/2006/relationships/image" Target="../media/image17.png" /><Relationship Id="rId21" Type="http://schemas.openxmlformats.org/officeDocument/2006/relationships/image" Target="../media/image35.png" /><Relationship Id="rId7" Type="http://schemas.openxmlformats.org/officeDocument/2006/relationships/image" Target="../media/image21.png" /><Relationship Id="rId12" Type="http://schemas.openxmlformats.org/officeDocument/2006/relationships/image" Target="../media/image26.png" /><Relationship Id="rId17" Type="http://schemas.openxmlformats.org/officeDocument/2006/relationships/image" Target="../media/image31.png" /><Relationship Id="rId2" Type="http://schemas.openxmlformats.org/officeDocument/2006/relationships/image" Target="../media/image16.png" /><Relationship Id="rId16" Type="http://schemas.openxmlformats.org/officeDocument/2006/relationships/image" Target="../media/image30.png" /><Relationship Id="rId20" Type="http://schemas.openxmlformats.org/officeDocument/2006/relationships/image" Target="../media/image3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png" /><Relationship Id="rId11" Type="http://schemas.openxmlformats.org/officeDocument/2006/relationships/image" Target="../media/image25.png" /><Relationship Id="rId5" Type="http://schemas.openxmlformats.org/officeDocument/2006/relationships/image" Target="../media/image19.png" /><Relationship Id="rId15" Type="http://schemas.openxmlformats.org/officeDocument/2006/relationships/image" Target="../media/image29.png" /><Relationship Id="rId10" Type="http://schemas.openxmlformats.org/officeDocument/2006/relationships/image" Target="../media/image24.png" /><Relationship Id="rId19" Type="http://schemas.openxmlformats.org/officeDocument/2006/relationships/image" Target="../media/image33.png" /><Relationship Id="rId4" Type="http://schemas.openxmlformats.org/officeDocument/2006/relationships/image" Target="../media/image18.png" /><Relationship Id="rId9" Type="http://schemas.openxmlformats.org/officeDocument/2006/relationships/image" Target="../media/image23.png" /><Relationship Id="rId14" Type="http://schemas.openxmlformats.org/officeDocument/2006/relationships/image" Target="../media/image28.png" /><Relationship Id="rId22" Type="http://schemas.openxmlformats.org/officeDocument/2006/relationships/image" Target="../media/image36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13" Type="http://schemas.openxmlformats.org/officeDocument/2006/relationships/image" Target="../media/image27.png" /><Relationship Id="rId18" Type="http://schemas.openxmlformats.org/officeDocument/2006/relationships/image" Target="../media/image32.png" /><Relationship Id="rId3" Type="http://schemas.openxmlformats.org/officeDocument/2006/relationships/image" Target="../media/image17.png" /><Relationship Id="rId21" Type="http://schemas.openxmlformats.org/officeDocument/2006/relationships/image" Target="../media/image35.png" /><Relationship Id="rId7" Type="http://schemas.openxmlformats.org/officeDocument/2006/relationships/image" Target="../media/image21.png" /><Relationship Id="rId12" Type="http://schemas.openxmlformats.org/officeDocument/2006/relationships/image" Target="../media/image26.png" /><Relationship Id="rId17" Type="http://schemas.openxmlformats.org/officeDocument/2006/relationships/image" Target="../media/image31.png" /><Relationship Id="rId2" Type="http://schemas.openxmlformats.org/officeDocument/2006/relationships/image" Target="../media/image16.png" /><Relationship Id="rId16" Type="http://schemas.openxmlformats.org/officeDocument/2006/relationships/image" Target="../media/image30.png" /><Relationship Id="rId20" Type="http://schemas.openxmlformats.org/officeDocument/2006/relationships/image" Target="../media/image3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png" /><Relationship Id="rId11" Type="http://schemas.openxmlformats.org/officeDocument/2006/relationships/image" Target="../media/image25.png" /><Relationship Id="rId5" Type="http://schemas.openxmlformats.org/officeDocument/2006/relationships/image" Target="../media/image19.png" /><Relationship Id="rId15" Type="http://schemas.openxmlformats.org/officeDocument/2006/relationships/image" Target="../media/image29.png" /><Relationship Id="rId10" Type="http://schemas.openxmlformats.org/officeDocument/2006/relationships/image" Target="../media/image24.png" /><Relationship Id="rId19" Type="http://schemas.openxmlformats.org/officeDocument/2006/relationships/image" Target="../media/image33.png" /><Relationship Id="rId4" Type="http://schemas.openxmlformats.org/officeDocument/2006/relationships/image" Target="../media/image18.png" /><Relationship Id="rId9" Type="http://schemas.openxmlformats.org/officeDocument/2006/relationships/image" Target="../media/image23.png" /><Relationship Id="rId14" Type="http://schemas.openxmlformats.org/officeDocument/2006/relationships/image" Target="../media/image2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 /><Relationship Id="rId3" Type="http://schemas.openxmlformats.org/officeDocument/2006/relationships/image" Target="../media/image38.svg" /><Relationship Id="rId7" Type="http://schemas.openxmlformats.org/officeDocument/2006/relationships/image" Target="../media/image42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1.png" /><Relationship Id="rId5" Type="http://schemas.openxmlformats.org/officeDocument/2006/relationships/image" Target="../media/image40.png" /><Relationship Id="rId10" Type="http://schemas.openxmlformats.org/officeDocument/2006/relationships/image" Target="../media/image45.png" /><Relationship Id="rId4" Type="http://schemas.openxmlformats.org/officeDocument/2006/relationships/image" Target="../media/image39.png" /><Relationship Id="rId9" Type="http://schemas.openxmlformats.org/officeDocument/2006/relationships/image" Target="../media/image4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tegic Planning 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3" y="2419643"/>
            <a:ext cx="6556305" cy="37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2" y="2281239"/>
            <a:ext cx="4795387" cy="4213946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02F5B251-9E19-424E-B954-51E44042D95E}"/>
              </a:ext>
            </a:extLst>
          </p:cNvPr>
          <p:cNvSpPr txBox="1">
            <a:spLocks/>
          </p:cNvSpPr>
          <p:nvPr/>
        </p:nvSpPr>
        <p:spPr>
          <a:xfrm>
            <a:off x="2223554" y="0"/>
            <a:ext cx="8522646" cy="9928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התנסות אסטרטגית – זירה צפונית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805" y="152401"/>
            <a:ext cx="1366493" cy="170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73E5678-9F75-4581-A709-36C5315C4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02" y="152401"/>
            <a:ext cx="1918424" cy="191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27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89D87E-A8C2-4C7B-A203-8F36394D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2748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שקפים נוספים (לא לתרגום)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9C8D5A-0287-4E62-BD2F-B926AC3A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E4A1B9-AF03-4FFA-9F11-2CCCDB8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54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11</a:t>
            </a:fld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 txBox="1">
            <a:spLocks/>
          </p:cNvSpPr>
          <p:nvPr/>
        </p:nvSpPr>
        <p:spPr>
          <a:xfrm>
            <a:off x="770313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dirty="0">
              <a:cs typeface="+mn-cs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>
                <a:cs typeface="+mn-cs"/>
              </a:rPr>
              <a:t>אסטרטגיה ראשונית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139" y="1098578"/>
            <a:ext cx="11022676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כינון ברית אסטרטגית עם ארצות הברית להרחקת איראן מתוכנית הגרעין. תיאום מולה לגבי שלושה תרחישים בעייתיים: הסלמה בין ישראל לאיראן, מו"מ בין ארצות הברית לאיראן, התקדמות איראנית משמעותית בתחום הגרעין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טרור, ההתעוררות האזרחית).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חיזוק </a:t>
            </a:r>
            <a:r>
              <a:rPr lang="he-IL" sz="2400" dirty="0" err="1"/>
              <a:t>השת"פ</a:t>
            </a:r>
            <a:r>
              <a:rPr lang="he-IL" sz="2400" dirty="0"/>
              <a:t> עם הרוסים ע"מ שימזער את אפקטיביות הפעולה של שלוחי איראן ממרחב סוריה.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הכנת אופציה אמינה לתקיפה באיראן והערכות לאפשרות של משא ומתן אמריקאי על הסכם "משופר"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תכנון "מתקפת מנע" אל מול החיזבאללה. העיתוי ייקבע לנוכח התקדמות פרויקט הדיוק – יש לקבוע רף.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68655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89" y="-215630"/>
            <a:ext cx="2732315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פוטנציאלים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12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6691091" y="562746"/>
            <a:ext cx="5339440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הזדמנויות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כינון ברית אסטרטגית עם ארה"ב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נוכחות רוסית בסוריה – אפקטיביות פעולה המשרתת את ישראל (הגברת התיאום עם רוסיה)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חיזוק הקשר עם ערב הסעודית והסוניות המתונות (פורום הגז של </a:t>
            </a:r>
            <a:r>
              <a:rPr lang="he-IL" sz="2800" dirty="0" err="1"/>
              <a:t>המזה"ת</a:t>
            </a:r>
            <a:r>
              <a:rPr lang="he-IL" sz="2800" dirty="0"/>
              <a:t>, כניסה לתהליך מדיני ישראלי-פלסטיני)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סוריה כמגרש להפגשת השחקנים – רוסיה וארה"ב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דומיננטיות יתר של האיראנים בסוריה, נוגדת את האינטרס הסורי</a:t>
            </a:r>
          </a:p>
          <a:p>
            <a:endParaRPr lang="he-IL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0915" y="567693"/>
            <a:ext cx="5156200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הזדמנויות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התחזקות משטר אסד, פוטנציאל לצמצום ההשפעה האיראנית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ניצול מצבה הנוכחי של איראן </a:t>
            </a:r>
            <a:r>
              <a:rPr lang="he-IL" sz="2800" b="1" dirty="0"/>
              <a:t>להגברת/להפסקת ההתקפיות </a:t>
            </a:r>
            <a:r>
              <a:rPr lang="he-IL" sz="2800" dirty="0"/>
              <a:t>כלפיה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מחויבות חיזבאללה ללבנון כגורם מרסן בשגרה ובמלחמה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מחויבות חיזבאללה ללבנון גוברת על מחויבותו לאיראן.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גלי מחאה באיראן, עיראק ולבנון מערערים את יציבות המשטרים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הגדלת הנכסיות כלפי רוסיה וסין</a:t>
            </a:r>
          </a:p>
        </p:txBody>
      </p:sp>
    </p:spTree>
    <p:extLst>
      <p:ext uri="{BB962C8B-B14F-4D97-AF65-F5344CB8AC3E}">
        <p14:creationId xmlns:p14="http://schemas.microsoft.com/office/powerpoint/2010/main" val="408697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42" y="-101598"/>
            <a:ext cx="2732315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פוטנציאלים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13</a:t>
            </a:fld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39268" y="725711"/>
            <a:ext cx="5640617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סיכונים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פעולה איראנית אפקטיבית ממזרח "הטבעת", כשאנו מתכתשים ב"בוץ הלבנוני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מערכת היחסים עם המפלגה הדמוקרטית בארצות הברית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64514" y="725711"/>
            <a:ext cx="5640617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סיכונים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הגעת ארה"ב ואירופה להסכם "משופר" עם איראן שלא יהיה טוב למדינת ישראל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חוסר בהירות ביחס לאסטרטגיה של הממשל בארה"ב.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המשך מניעת מהלכי התעצמות קונבנציונאלית, עלול להוביל להסלמה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במידה וארצות הברית תעזוב את עיראק  תושלם 'הטבעת' בזמן קצר.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 במידה וארצות הברית תעזוב את עיראק יצטרכו הסעודים חלופה </a:t>
            </a:r>
            <a:r>
              <a:rPr lang="he-IL" sz="2800" dirty="0" err="1"/>
              <a:t>מעצמתית</a:t>
            </a:r>
            <a:r>
              <a:rPr lang="he-IL" sz="2800" dirty="0"/>
              <a:t> אחרת – רוסיה/סין/איראן</a:t>
            </a:r>
          </a:p>
        </p:txBody>
      </p:sp>
    </p:spTree>
    <p:extLst>
      <p:ext uri="{BB962C8B-B14F-4D97-AF65-F5344CB8AC3E}">
        <p14:creationId xmlns:p14="http://schemas.microsoft.com/office/powerpoint/2010/main" val="301636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14</a:t>
            </a:fld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 txBox="1">
            <a:spLocks/>
          </p:cNvSpPr>
          <p:nvPr/>
        </p:nvSpPr>
        <p:spPr>
          <a:xfrm>
            <a:off x="770313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dirty="0">
              <a:cs typeface="+mn-cs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>
                <a:cs typeface="+mn-cs"/>
              </a:rPr>
              <a:t>אסטרטגיה ראשונית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139" y="1098578"/>
            <a:ext cx="11022676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קידות תהליכים בפורום הגז של המזרח התיכון, על מנת לייצר עוד מרסנים על מדינת לבנון וחיזבאללה.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הגברת מוכנות למלחמה רחבת היקף.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קידום הנכסיות הטכנולוגית הישראלית במסגרת התחרות האסטרטגית הבין </a:t>
            </a:r>
            <a:r>
              <a:rPr lang="he-IL" sz="2400" dirty="0" err="1"/>
              <a:t>מעצמתית</a:t>
            </a:r>
            <a:r>
              <a:rPr lang="he-IL" sz="2400" dirty="0"/>
              <a:t>, ע"י מדיניות משלבת שבמרכזה פיתוח ושיתוף הפעולה עם ארה"ב ולצידה העמקת הכניסה לשווקי סין ורוסיה, תוך ניהול קפדני של הסיכונים ליחסים האסטרטגיים עם ארה"ב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dirty="0"/>
              <a:t>התמדה במאמץ המדיני-כלכלי-תודעתי להחלשת </a:t>
            </a:r>
            <a:r>
              <a:rPr lang="he-IL" sz="2400" dirty="0" err="1"/>
              <a:t>חזבאללה</a:t>
            </a:r>
            <a:r>
              <a:rPr lang="he-IL" sz="2400" dirty="0"/>
              <a:t> (סנקציות, הכרה בו כארגון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4864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29" y="-188689"/>
            <a:ext cx="5245100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תובנות מתהליך הלמידה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15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77371" y="1161140"/>
            <a:ext cx="11482617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/>
              <a:t>הבניית הלמידה לפני התהליך ובתוכו - חשיבות הלמידה המקדימה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/>
              <a:t>הסתכלות מקרו ככל שניתן בראשית התהליך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/>
              <a:t>יש לייחס חשיבות גבוהה לתובנות שעולות תוך כדי התהליך ולתעד אותן, גם אם הן לא שייכות לשלב הניתוח הקונקרטי (יש הרבה תהליכי 'לך-ושוב')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800" dirty="0"/>
              <a:t>הגדרת מדויקת של ההיסט/ים היא שלב קריטי ולא </a:t>
            </a:r>
            <a:r>
              <a:rPr lang="he-IL" sz="2800" dirty="0" err="1"/>
              <a:t>טריויאלי</a:t>
            </a:r>
            <a:r>
              <a:rPr lang="he-IL" sz="2800" dirty="0"/>
              <a:t>.</a:t>
            </a:r>
            <a:br>
              <a:rPr lang="en-US" sz="2800" dirty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4375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מדינת ישראל – אינטרסים מרכזיים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ADC26B3-5773-4DC7-AEAA-736CF75C5351}"/>
              </a:ext>
            </a:extLst>
          </p:cNvPr>
          <p:cNvSpPr txBox="1"/>
          <p:nvPr/>
        </p:nvSpPr>
        <p:spPr>
          <a:xfrm>
            <a:off x="542314" y="2213134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פגיעה </a:t>
            </a:r>
            <a:r>
              <a:rPr lang="he-IL" b="1" dirty="0" err="1">
                <a:solidFill>
                  <a:srgbClr val="FF0000"/>
                </a:solidFill>
              </a:rPr>
              <a:t>בפרוייקט</a:t>
            </a:r>
            <a:r>
              <a:rPr lang="he-IL" b="1" dirty="0">
                <a:solidFill>
                  <a:srgbClr val="FF0000"/>
                </a:solidFill>
              </a:rPr>
              <a:t> הדיוק </a:t>
            </a:r>
            <a:r>
              <a:rPr lang="he-IL" b="1" dirty="0"/>
              <a:t>וצמצום פוטנציאל ההיזק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EDD8C2D-3354-4AB5-8E9F-D65BC0202C1C}"/>
              </a:ext>
            </a:extLst>
          </p:cNvPr>
          <p:cNvSpPr txBox="1"/>
          <p:nvPr/>
        </p:nvSpPr>
        <p:spPr>
          <a:xfrm>
            <a:off x="4575211" y="2213133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צמצום </a:t>
            </a:r>
            <a:r>
              <a:rPr lang="he-IL" b="1" dirty="0">
                <a:solidFill>
                  <a:srgbClr val="FF0000"/>
                </a:solidFill>
              </a:rPr>
              <a:t>השפעתה של איראן </a:t>
            </a:r>
            <a:r>
              <a:rPr lang="he-IL" b="1" dirty="0"/>
              <a:t>אזורית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F9E1FAF-5C67-4D27-B598-E1494CA1B841}"/>
              </a:ext>
            </a:extLst>
          </p:cNvPr>
          <p:cNvSpPr txBox="1"/>
          <p:nvPr/>
        </p:nvSpPr>
        <p:spPr>
          <a:xfrm>
            <a:off x="8421413" y="2194317"/>
            <a:ext cx="33683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מניעת </a:t>
            </a:r>
            <a:r>
              <a:rPr lang="he-IL" b="1" dirty="0">
                <a:solidFill>
                  <a:srgbClr val="FF0000"/>
                </a:solidFill>
              </a:rPr>
              <a:t>איראן גרעינית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37BAC2C-013F-454E-A454-CDD78345B2E2}"/>
              </a:ext>
            </a:extLst>
          </p:cNvPr>
          <p:cNvSpPr txBox="1"/>
          <p:nvPr/>
        </p:nvSpPr>
        <p:spPr>
          <a:xfrm>
            <a:off x="8835501" y="4373519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חיזוק </a:t>
            </a:r>
            <a:r>
              <a:rPr lang="he-IL" b="1" dirty="0" err="1">
                <a:solidFill>
                  <a:srgbClr val="FF0000"/>
                </a:solidFill>
              </a:rPr>
              <a:t>השת"פ</a:t>
            </a:r>
            <a:r>
              <a:rPr lang="he-IL" b="1" dirty="0">
                <a:solidFill>
                  <a:srgbClr val="FF0000"/>
                </a:solidFill>
              </a:rPr>
              <a:t> האסטרטגי </a:t>
            </a:r>
            <a:r>
              <a:rPr lang="he-IL" b="1" dirty="0"/>
              <a:t>עם ארה"ב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1C791BC-FD4D-436D-89F9-444462E8C47C}"/>
              </a:ext>
            </a:extLst>
          </p:cNvPr>
          <p:cNvSpPr txBox="1"/>
          <p:nvPr/>
        </p:nvSpPr>
        <p:spPr>
          <a:xfrm>
            <a:off x="4760883" y="4373519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שימור יחסים מיוחדים </a:t>
            </a:r>
            <a:r>
              <a:rPr lang="he-IL" b="1" dirty="0">
                <a:solidFill>
                  <a:srgbClr val="FF0000"/>
                </a:solidFill>
              </a:rPr>
              <a:t>ותיאום עם רוסיה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97DF39EC-26A0-4034-9012-E53CA6E20510}"/>
              </a:ext>
            </a:extLst>
          </p:cNvPr>
          <p:cNvSpPr txBox="1"/>
          <p:nvPr/>
        </p:nvSpPr>
        <p:spPr>
          <a:xfrm>
            <a:off x="402284" y="4373519"/>
            <a:ext cx="30391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חיזוק </a:t>
            </a:r>
            <a:r>
              <a:rPr lang="he-IL" b="1" dirty="0" err="1"/>
              <a:t>השת"פ</a:t>
            </a:r>
            <a:r>
              <a:rPr lang="he-IL" b="1" dirty="0"/>
              <a:t> עם </a:t>
            </a:r>
            <a:r>
              <a:rPr lang="he-IL" b="1" dirty="0">
                <a:solidFill>
                  <a:srgbClr val="FF0000"/>
                </a:solidFill>
              </a:rPr>
              <a:t>המדינות המתונות </a:t>
            </a:r>
            <a:r>
              <a:rPr lang="he-IL" b="1" dirty="0"/>
              <a:t>ושימור הסכמי השלום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8F69ED2-7EF6-45A0-AF4D-A1710D1F4702}"/>
              </a:ext>
            </a:extLst>
          </p:cNvPr>
          <p:cNvSpPr txBox="1"/>
          <p:nvPr/>
        </p:nvSpPr>
        <p:spPr>
          <a:xfrm>
            <a:off x="3066866" y="6463616"/>
            <a:ext cx="63422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הסדרה/הסכמה </a:t>
            </a:r>
            <a:r>
              <a:rPr lang="he-IL" b="1" dirty="0">
                <a:solidFill>
                  <a:srgbClr val="FF0000"/>
                </a:solidFill>
              </a:rPr>
              <a:t>ויציבות בזירה הפלסטינית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1B3E922-C2AF-4EC4-87A9-3245E8A3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28" y="716832"/>
            <a:ext cx="2859272" cy="159729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ADEF1C2-D172-4C11-ACDA-E8196AD1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71" y="697871"/>
            <a:ext cx="2552700" cy="160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E9AE532-EF03-4497-9B96-1528C71D3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836" y="768409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978150B-AEC9-43FD-8685-77F581CB9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085" y="2952611"/>
            <a:ext cx="3071601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DF0381B-0AFC-48EE-BD8A-17E47AB68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991" y="2802830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4AAAFD8-921F-468D-95B8-34B9ECC6A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45" y="2859464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1A6DF2C-0154-474E-BF3D-BD1405DAD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5991" y="4990339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94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633"/>
            <a:ext cx="10515600" cy="1325563"/>
          </a:xfrm>
        </p:spPr>
        <p:txBody>
          <a:bodyPr/>
          <a:lstStyle/>
          <a:p>
            <a:r>
              <a:rPr lang="he-IL" b="1" dirty="0">
                <a:cs typeface="+mn-cs"/>
              </a:rPr>
              <a:t>מתחים מרכזיים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8176AF8-67C3-4AE2-9F60-5F7C0625B00F}"/>
              </a:ext>
            </a:extLst>
          </p:cNvPr>
          <p:cNvSpPr/>
          <p:nvPr/>
        </p:nvSpPr>
        <p:spPr>
          <a:xfrm>
            <a:off x="9419557" y="1108555"/>
            <a:ext cx="174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e-IL" sz="2000" b="1" dirty="0"/>
              <a:t>רציפות </a:t>
            </a:r>
          </a:p>
          <a:p>
            <a:pPr lvl="0" algn="ctr"/>
            <a:r>
              <a:rPr lang="he-IL" sz="2000" b="1" dirty="0"/>
              <a:t>ועוצמת </a:t>
            </a:r>
            <a:r>
              <a:rPr lang="he-IL" sz="2000" b="1" dirty="0" err="1"/>
              <a:t>המב"ם</a:t>
            </a:r>
            <a:endParaRPr lang="he-IL" sz="2000" b="1" dirty="0"/>
          </a:p>
        </p:txBody>
      </p:sp>
      <p:sp>
        <p:nvSpPr>
          <p:cNvPr id="4" name="חץ: שמאלה-ימינה 3">
            <a:extLst>
              <a:ext uri="{FF2B5EF4-FFF2-40B4-BE49-F238E27FC236}">
                <a16:creationId xmlns:a16="http://schemas.microsoft.com/office/drawing/2014/main" id="{CC67EDD6-5889-482E-A65D-829EFE4A1F5F}"/>
              </a:ext>
            </a:extLst>
          </p:cNvPr>
          <p:cNvSpPr/>
          <p:nvPr/>
        </p:nvSpPr>
        <p:spPr>
          <a:xfrm>
            <a:off x="3657600" y="989909"/>
            <a:ext cx="5311035" cy="914400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67DB9B6-2ED2-479D-B715-EB8D204F1404}"/>
              </a:ext>
            </a:extLst>
          </p:cNvPr>
          <p:cNvSpPr/>
          <p:nvPr/>
        </p:nvSpPr>
        <p:spPr>
          <a:xfrm>
            <a:off x="1737001" y="117493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/>
              <a:t>הדרדרות </a:t>
            </a:r>
          </a:p>
          <a:p>
            <a:pPr algn="ctr"/>
            <a:r>
              <a:rPr lang="he-IL" sz="2000" b="1" dirty="0"/>
              <a:t>למלחמה</a:t>
            </a:r>
            <a:endParaRPr lang="he-IL" sz="2000" dirty="0"/>
          </a:p>
        </p:txBody>
      </p:sp>
      <p:sp>
        <p:nvSpPr>
          <p:cNvPr id="7" name="חץ: שמאלה-ימינה 6">
            <a:extLst>
              <a:ext uri="{FF2B5EF4-FFF2-40B4-BE49-F238E27FC236}">
                <a16:creationId xmlns:a16="http://schemas.microsoft.com/office/drawing/2014/main" id="{7C436F27-3512-4319-92C8-21D7EA9DECCC}"/>
              </a:ext>
            </a:extLst>
          </p:cNvPr>
          <p:cNvSpPr/>
          <p:nvPr/>
        </p:nvSpPr>
        <p:spPr>
          <a:xfrm>
            <a:off x="3657600" y="2280106"/>
            <a:ext cx="5311035" cy="914400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F889F95-EC58-49FF-962C-59ACD725C195}"/>
              </a:ext>
            </a:extLst>
          </p:cNvPr>
          <p:cNvSpPr/>
          <p:nvPr/>
        </p:nvSpPr>
        <p:spPr>
          <a:xfrm>
            <a:off x="9475668" y="2359808"/>
            <a:ext cx="1635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e-IL" sz="2000" b="1" dirty="0"/>
              <a:t>מיקוד </a:t>
            </a:r>
          </a:p>
          <a:p>
            <a:pPr lvl="0" algn="ctr"/>
            <a:r>
              <a:rPr lang="he-IL" sz="2000" b="1" dirty="0"/>
              <a:t>בזירה צפונית </a:t>
            </a:r>
          </a:p>
          <a:p>
            <a:pPr lvl="0" algn="ctr"/>
            <a:r>
              <a:rPr lang="he-IL" sz="2000" b="1" dirty="0"/>
              <a:t>וגיוס שותפים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EC83D8A-E1FD-4537-815E-A1F763956058}"/>
              </a:ext>
            </a:extLst>
          </p:cNvPr>
          <p:cNvSpPr/>
          <p:nvPr/>
        </p:nvSpPr>
        <p:spPr>
          <a:xfrm>
            <a:off x="982797" y="2426183"/>
            <a:ext cx="27126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/>
              <a:t>קשב לזירה </a:t>
            </a:r>
          </a:p>
          <a:p>
            <a:pPr algn="ctr"/>
            <a:r>
              <a:rPr lang="he-IL" sz="2000" b="1" dirty="0"/>
              <a:t>הפלסטינית/התקדמות </a:t>
            </a:r>
          </a:p>
          <a:p>
            <a:pPr algn="ctr"/>
            <a:r>
              <a:rPr lang="he-IL" sz="2000" b="1" dirty="0"/>
              <a:t>בהסדרה או תהליך מדיני</a:t>
            </a:r>
            <a:endParaRPr lang="he-IL" sz="2000" dirty="0"/>
          </a:p>
        </p:txBody>
      </p:sp>
      <p:sp>
        <p:nvSpPr>
          <p:cNvPr id="11" name="חץ: שמאלה-ימינה 10">
            <a:extLst>
              <a:ext uri="{FF2B5EF4-FFF2-40B4-BE49-F238E27FC236}">
                <a16:creationId xmlns:a16="http://schemas.microsoft.com/office/drawing/2014/main" id="{B79F34A3-EC23-411A-A8CF-E8C132CC7B79}"/>
              </a:ext>
            </a:extLst>
          </p:cNvPr>
          <p:cNvSpPr/>
          <p:nvPr/>
        </p:nvSpPr>
        <p:spPr>
          <a:xfrm>
            <a:off x="3677633" y="3449566"/>
            <a:ext cx="5311035" cy="914400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CF82F2E-E36E-4B1A-9185-7E06E4679E7C}"/>
              </a:ext>
            </a:extLst>
          </p:cNvPr>
          <p:cNvSpPr/>
          <p:nvPr/>
        </p:nvSpPr>
        <p:spPr>
          <a:xfrm>
            <a:off x="9362657" y="3529268"/>
            <a:ext cx="1901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e-IL" sz="2000" b="1" dirty="0"/>
              <a:t>שת"פ אסטרטגי </a:t>
            </a:r>
          </a:p>
          <a:p>
            <a:pPr lvl="0" algn="ctr"/>
            <a:r>
              <a:rPr lang="he-IL" sz="2000" b="1" dirty="0"/>
              <a:t>עם ארה"ב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4B1BCBE-6014-47E6-AE96-CB00EFAEC672}"/>
              </a:ext>
            </a:extLst>
          </p:cNvPr>
          <p:cNvSpPr/>
          <p:nvPr/>
        </p:nvSpPr>
        <p:spPr>
          <a:xfrm>
            <a:off x="1287366" y="3595643"/>
            <a:ext cx="2143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/>
              <a:t>עצמאות ותיאום </a:t>
            </a:r>
          </a:p>
          <a:p>
            <a:pPr algn="ctr"/>
            <a:r>
              <a:rPr lang="he-IL" sz="2000" b="1" dirty="0"/>
              <a:t>עם שחקנים נוספים</a:t>
            </a:r>
            <a:endParaRPr lang="he-IL" sz="2000" dirty="0"/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B4DC439D-D7F2-45ED-ACB8-C77D972C1421}"/>
              </a:ext>
            </a:extLst>
          </p:cNvPr>
          <p:cNvSpPr txBox="1">
            <a:spLocks/>
          </p:cNvSpPr>
          <p:nvPr/>
        </p:nvSpPr>
        <p:spPr>
          <a:xfrm>
            <a:off x="838200" y="4286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cs typeface="+mn-cs"/>
              </a:rPr>
              <a:t>משפיעים נוספים/הקשר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C59FD32-A70E-4C94-A254-6B507256D458}"/>
              </a:ext>
            </a:extLst>
          </p:cNvPr>
          <p:cNvSpPr/>
          <p:nvPr/>
        </p:nvSpPr>
        <p:spPr>
          <a:xfrm>
            <a:off x="1427967" y="5200496"/>
            <a:ext cx="9925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400" b="1" dirty="0"/>
              <a:t>בחירות 2020 ומצב פוליטי מורכב</a:t>
            </a:r>
          </a:p>
          <a:p>
            <a:pPr lvl="0"/>
            <a:r>
              <a:rPr lang="he-IL" sz="2400" b="1" dirty="0"/>
              <a:t>עומק מעורבותה של ארה"ב ומוכנותה להתערבות באיראן</a:t>
            </a:r>
          </a:p>
          <a:p>
            <a:pPr lvl="0"/>
            <a:r>
              <a:rPr lang="he-IL" sz="2400" b="1" dirty="0"/>
              <a:t>איזונים ובלמים - רוסיה</a:t>
            </a:r>
            <a:endParaRPr lang="he-IL" sz="2400" dirty="0"/>
          </a:p>
          <a:p>
            <a:pPr lvl="0"/>
            <a:r>
              <a:rPr lang="he-IL" sz="2400" b="1" dirty="0"/>
              <a:t>תמיכה בארה"ב – יהודים ואוונגליסטים</a:t>
            </a:r>
          </a:p>
          <a:p>
            <a:pPr lvl="0"/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5061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8C5C9A08-3D82-4567-943D-7B7B77436105}"/>
              </a:ext>
            </a:extLst>
          </p:cNvPr>
          <p:cNvCxnSpPr>
            <a:cxnSpLocks/>
          </p:cNvCxnSpPr>
          <p:nvPr/>
        </p:nvCxnSpPr>
        <p:spPr>
          <a:xfrm flipV="1">
            <a:off x="6648331" y="3195569"/>
            <a:ext cx="2639453" cy="22274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74C0AB06-3311-4E5F-98CF-F122A87864FF}"/>
              </a:ext>
            </a:extLst>
          </p:cNvPr>
          <p:cNvSpPr/>
          <p:nvPr/>
        </p:nvSpPr>
        <p:spPr>
          <a:xfrm>
            <a:off x="10799936" y="73217"/>
            <a:ext cx="1392064" cy="14551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1F2B14F5-554C-4627-9BF5-456FB41540A7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8B4AFE87-08CA-4A77-8F0B-3BA6ADA89F19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08A511D-142C-402C-8B20-2FAF17FEA18B}"/>
              </a:ext>
            </a:extLst>
          </p:cNvPr>
          <p:cNvSpPr/>
          <p:nvPr/>
        </p:nvSpPr>
        <p:spPr>
          <a:xfrm>
            <a:off x="818148" y="2832878"/>
            <a:ext cx="2179814" cy="229993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7ACC5496-CB85-4683-81DD-8DD5765B9C50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E1F8BFBF-41CC-4C59-A257-5F421C114D88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94C9A251-7BE6-4788-872C-4621107A9213}"/>
              </a:ext>
            </a:extLst>
          </p:cNvPr>
          <p:cNvSpPr/>
          <p:nvPr/>
        </p:nvSpPr>
        <p:spPr>
          <a:xfrm>
            <a:off x="2434301" y="389858"/>
            <a:ext cx="1179327" cy="117728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4A43D3B6-D3B8-40A3-A016-9FB7A5C98597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E89BF4E4-AE3E-4578-9D1A-37809D353722}"/>
              </a:ext>
            </a:extLst>
          </p:cNvPr>
          <p:cNvSpPr/>
          <p:nvPr/>
        </p:nvSpPr>
        <p:spPr>
          <a:xfrm>
            <a:off x="677974" y="1064785"/>
            <a:ext cx="1409324" cy="131682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AD292079-C35F-44EF-91FB-C7230802D109}"/>
              </a:ext>
            </a:extLst>
          </p:cNvPr>
          <p:cNvSpPr/>
          <p:nvPr/>
        </p:nvSpPr>
        <p:spPr>
          <a:xfrm>
            <a:off x="9458030" y="2170259"/>
            <a:ext cx="2024398" cy="1812586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F6648B87-7592-447C-83A1-232B9F66FE96}"/>
              </a:ext>
            </a:extLst>
          </p:cNvPr>
          <p:cNvSpPr/>
          <p:nvPr/>
        </p:nvSpPr>
        <p:spPr>
          <a:xfrm>
            <a:off x="7723411" y="2054075"/>
            <a:ext cx="1179327" cy="11772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F40E5A68-1C60-44A3-AE3E-6E1D1A68F88D}"/>
              </a:ext>
            </a:extLst>
          </p:cNvPr>
          <p:cNvSpPr/>
          <p:nvPr/>
        </p:nvSpPr>
        <p:spPr>
          <a:xfrm>
            <a:off x="9022000" y="4209975"/>
            <a:ext cx="1111875" cy="104105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A0C90958-1F99-49A9-83DE-6B2799C22E2B}"/>
              </a:ext>
            </a:extLst>
          </p:cNvPr>
          <p:cNvSpPr/>
          <p:nvPr/>
        </p:nvSpPr>
        <p:spPr>
          <a:xfrm>
            <a:off x="8072725" y="3384059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1EA2A678-9266-4610-80C0-085E27D7BD0B}"/>
              </a:ext>
            </a:extLst>
          </p:cNvPr>
          <p:cNvSpPr/>
          <p:nvPr/>
        </p:nvSpPr>
        <p:spPr>
          <a:xfrm>
            <a:off x="9880565" y="5292224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CBAABF90-685C-4BB2-886D-9B2D4465A527}"/>
              </a:ext>
            </a:extLst>
          </p:cNvPr>
          <p:cNvSpPr/>
          <p:nvPr/>
        </p:nvSpPr>
        <p:spPr>
          <a:xfrm>
            <a:off x="8278703" y="5452981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56F818B-54CE-40CD-BC8A-ABBDFABFF0FE}"/>
              </a:ext>
            </a:extLst>
          </p:cNvPr>
          <p:cNvCxnSpPr/>
          <p:nvPr/>
        </p:nvCxnSpPr>
        <p:spPr>
          <a:xfrm flipH="1">
            <a:off x="6283234" y="2206773"/>
            <a:ext cx="351887" cy="62610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F4BD43F-532C-4740-B979-8A7CC3C93588}"/>
              </a:ext>
            </a:extLst>
          </p:cNvPr>
          <p:cNvSpPr txBox="1"/>
          <p:nvPr/>
        </p:nvSpPr>
        <p:spPr>
          <a:xfrm>
            <a:off x="5358017" y="1909548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מרסן</a:t>
            </a:r>
          </a:p>
          <a:p>
            <a:pPr algn="ctr"/>
            <a:r>
              <a:rPr lang="he-IL" b="1" dirty="0"/>
              <a:t>מייצב</a:t>
            </a:r>
          </a:p>
          <a:p>
            <a:pPr algn="ctr"/>
            <a:r>
              <a:rPr lang="he-IL" b="1" dirty="0"/>
              <a:t>תיאום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8706B5D7-7D54-4511-93A5-8D7505323F39}"/>
              </a:ext>
            </a:extLst>
          </p:cNvPr>
          <p:cNvCxnSpPr/>
          <p:nvPr/>
        </p:nvCxnSpPr>
        <p:spPr>
          <a:xfrm>
            <a:off x="3254826" y="3644933"/>
            <a:ext cx="1627733" cy="0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FF9CA844-E8CC-4A5D-9B5A-07CBE2217E1B}"/>
              </a:ext>
            </a:extLst>
          </p:cNvPr>
          <p:cNvSpPr txBox="1"/>
          <p:nvPr/>
        </p:nvSpPr>
        <p:spPr>
          <a:xfrm rot="20428832">
            <a:off x="6265022" y="2383898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/>
              <a:t>מליציות; חיזבאללה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C4AF40C4-B48F-4E62-80ED-BADCD8BFAF8D}"/>
              </a:ext>
            </a:extLst>
          </p:cNvPr>
          <p:cNvCxnSpPr/>
          <p:nvPr/>
        </p:nvCxnSpPr>
        <p:spPr>
          <a:xfrm flipH="1">
            <a:off x="4376514" y="4098686"/>
            <a:ext cx="712266" cy="4791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C32E844C-3BAD-4323-B250-7F6D32CC461D}"/>
              </a:ext>
            </a:extLst>
          </p:cNvPr>
          <p:cNvSpPr txBox="1"/>
          <p:nvPr/>
        </p:nvSpPr>
        <p:spPr>
          <a:xfrm rot="19429985">
            <a:off x="4123911" y="4267720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אינטרסים משותפים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C2F95FE9-A670-44EE-914A-DD2B1C22AE73}"/>
              </a:ext>
            </a:extLst>
          </p:cNvPr>
          <p:cNvCxnSpPr>
            <a:cxnSpLocks/>
          </p:cNvCxnSpPr>
          <p:nvPr/>
        </p:nvCxnSpPr>
        <p:spPr>
          <a:xfrm flipV="1">
            <a:off x="4807313" y="4686890"/>
            <a:ext cx="864112" cy="994921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737BF0E6-3E8A-4015-8214-983E2911D2B6}"/>
              </a:ext>
            </a:extLst>
          </p:cNvPr>
          <p:cNvSpPr txBox="1"/>
          <p:nvPr/>
        </p:nvSpPr>
        <p:spPr>
          <a:xfrm rot="18666664">
            <a:off x="4679401" y="5119003"/>
            <a:ext cx="1531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שת"פ</a:t>
            </a:r>
          </a:p>
        </p:txBody>
      </p: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5FCE8907-632D-495D-8E85-58A31649EE0C}"/>
              </a:ext>
            </a:extLst>
          </p:cNvPr>
          <p:cNvCxnSpPr>
            <a:cxnSpLocks/>
          </p:cNvCxnSpPr>
          <p:nvPr/>
        </p:nvCxnSpPr>
        <p:spPr>
          <a:xfrm>
            <a:off x="6781331" y="3644933"/>
            <a:ext cx="1239095" cy="2760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E4F00320-9EA5-47C7-A172-6C4E657559BF}"/>
              </a:ext>
            </a:extLst>
          </p:cNvPr>
          <p:cNvCxnSpPr>
            <a:cxnSpLocks/>
          </p:cNvCxnSpPr>
          <p:nvPr/>
        </p:nvCxnSpPr>
        <p:spPr>
          <a:xfrm flipV="1">
            <a:off x="6669615" y="2832878"/>
            <a:ext cx="987721" cy="33707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83C3ED0A-2E52-4612-89ED-E540385535FA}"/>
              </a:ext>
            </a:extLst>
          </p:cNvPr>
          <p:cNvSpPr txBox="1"/>
          <p:nvPr/>
        </p:nvSpPr>
        <p:spPr>
          <a:xfrm>
            <a:off x="3455356" y="3307184"/>
            <a:ext cx="1531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שת"פ מלא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7A531386-1495-4314-BF41-23B608A9C91B}"/>
              </a:ext>
            </a:extLst>
          </p:cNvPr>
          <p:cNvSpPr txBox="1"/>
          <p:nvPr/>
        </p:nvSpPr>
        <p:spPr>
          <a:xfrm rot="806051">
            <a:off x="6680193" y="3322572"/>
            <a:ext cx="1531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/>
              <a:t>שיעי - לבנוני</a:t>
            </a:r>
          </a:p>
        </p:txBody>
      </p: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93987633-41E7-40ED-AC2E-DE694247DA4C}"/>
              </a:ext>
            </a:extLst>
          </p:cNvPr>
          <p:cNvCxnSpPr>
            <a:cxnSpLocks/>
          </p:cNvCxnSpPr>
          <p:nvPr/>
        </p:nvCxnSpPr>
        <p:spPr>
          <a:xfrm>
            <a:off x="6543927" y="4196518"/>
            <a:ext cx="1769147" cy="137620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9B0072CC-C708-47D5-A203-DB5FB7B98FFF}"/>
              </a:ext>
            </a:extLst>
          </p:cNvPr>
          <p:cNvSpPr txBox="1"/>
          <p:nvPr/>
        </p:nvSpPr>
        <p:spPr>
          <a:xfrm rot="2202883">
            <a:off x="6801200" y="4488044"/>
            <a:ext cx="1531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/>
              <a:t>מעגל שני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034F157-CF7F-405B-9C21-9E2E21DB04B0}"/>
              </a:ext>
            </a:extLst>
          </p:cNvPr>
          <p:cNvSpPr txBox="1"/>
          <p:nvPr/>
        </p:nvSpPr>
        <p:spPr>
          <a:xfrm rot="806051">
            <a:off x="8447264" y="2570161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err="1"/>
              <a:t>איזורי</a:t>
            </a:r>
            <a:endParaRPr lang="he-IL" sz="1600" b="1" dirty="0"/>
          </a:p>
          <a:p>
            <a:pPr algn="ctr"/>
            <a:r>
              <a:rPr lang="he-IL" sz="1600" b="1" dirty="0"/>
              <a:t>גרעין</a:t>
            </a:r>
          </a:p>
        </p:txBody>
      </p: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C56833F-47C2-4E0E-9D7C-D635DE6C59A1}"/>
              </a:ext>
            </a:extLst>
          </p:cNvPr>
          <p:cNvCxnSpPr>
            <a:cxnSpLocks/>
          </p:cNvCxnSpPr>
          <p:nvPr/>
        </p:nvCxnSpPr>
        <p:spPr>
          <a:xfrm>
            <a:off x="8248669" y="1405395"/>
            <a:ext cx="1428621" cy="87742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1BB1AB6C-B0AC-4D79-82D4-3CB494442CCF}"/>
              </a:ext>
            </a:extLst>
          </p:cNvPr>
          <p:cNvSpPr txBox="1"/>
          <p:nvPr/>
        </p:nvSpPr>
        <p:spPr>
          <a:xfrm>
            <a:off x="8497963" y="833971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מרסן</a:t>
            </a:r>
          </a:p>
          <a:p>
            <a:pPr algn="ctr"/>
            <a:r>
              <a:rPr lang="he-IL" b="1" dirty="0"/>
              <a:t>מייצב</a:t>
            </a:r>
          </a:p>
          <a:p>
            <a:pPr algn="ctr"/>
            <a:r>
              <a:rPr lang="he-IL" b="1" dirty="0"/>
              <a:t>כלכלי</a:t>
            </a:r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204BAD60-B238-47FF-A996-6A9BA4FCD208}"/>
              </a:ext>
            </a:extLst>
          </p:cNvPr>
          <p:cNvCxnSpPr>
            <a:cxnSpLocks/>
          </p:cNvCxnSpPr>
          <p:nvPr/>
        </p:nvCxnSpPr>
        <p:spPr>
          <a:xfrm flipV="1">
            <a:off x="3722146" y="908478"/>
            <a:ext cx="2225534" cy="2354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4D5422CF-BA8A-4186-BC97-3A3F5C3D1B72}"/>
              </a:ext>
            </a:extLst>
          </p:cNvPr>
          <p:cNvSpPr txBox="1"/>
          <p:nvPr/>
        </p:nvSpPr>
        <p:spPr>
          <a:xfrm>
            <a:off x="4166149" y="55171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מרסן</a:t>
            </a:r>
          </a:p>
          <a:p>
            <a:pPr algn="ctr"/>
            <a:r>
              <a:rPr lang="he-IL" b="1" dirty="0"/>
              <a:t>מייצב</a:t>
            </a:r>
          </a:p>
          <a:p>
            <a:pPr algn="ctr"/>
            <a:r>
              <a:rPr lang="he-IL" b="1" dirty="0"/>
              <a:t>כלכלי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862AE062-F462-40A8-8D97-17C85D76C70C}"/>
              </a:ext>
            </a:extLst>
          </p:cNvPr>
          <p:cNvSpPr txBox="1"/>
          <p:nvPr/>
        </p:nvSpPr>
        <p:spPr>
          <a:xfrm rot="19771629">
            <a:off x="4643511" y="2860633"/>
            <a:ext cx="237740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/>
              <a:t>גבולות המערכה</a:t>
            </a:r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E8109597-F694-4F18-AD85-8A1967FFC5DA}"/>
              </a:ext>
            </a:extLst>
          </p:cNvPr>
          <p:cNvSpPr/>
          <p:nvPr/>
        </p:nvSpPr>
        <p:spPr>
          <a:xfrm>
            <a:off x="6888108" y="5251031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id="{3B54D98C-29AC-4829-869C-0EC77D66F0C6}"/>
              </a:ext>
            </a:extLst>
          </p:cNvPr>
          <p:cNvSpPr/>
          <p:nvPr/>
        </p:nvSpPr>
        <p:spPr>
          <a:xfrm>
            <a:off x="5922745" y="5452981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045636AB-4181-4DBA-8B38-772C36945D5F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צורה חופשית: צורה 1">
            <a:extLst>
              <a:ext uri="{FF2B5EF4-FFF2-40B4-BE49-F238E27FC236}">
                <a16:creationId xmlns:a16="http://schemas.microsoft.com/office/drawing/2014/main" id="{FD99B06B-50A0-4305-A12C-4C19F56E89F2}"/>
              </a:ext>
            </a:extLst>
          </p:cNvPr>
          <p:cNvSpPr/>
          <p:nvPr/>
        </p:nvSpPr>
        <p:spPr>
          <a:xfrm>
            <a:off x="1632857" y="1528354"/>
            <a:ext cx="9013372" cy="4872446"/>
          </a:xfrm>
          <a:custGeom>
            <a:avLst/>
            <a:gdLst>
              <a:gd name="connsiteX0" fmla="*/ 0 w 9013372"/>
              <a:gd name="connsiteY0" fmla="*/ 1763486 h 4872446"/>
              <a:gd name="connsiteX1" fmla="*/ 2547257 w 9013372"/>
              <a:gd name="connsiteY1" fmla="*/ 483326 h 4872446"/>
              <a:gd name="connsiteX2" fmla="*/ 4402183 w 9013372"/>
              <a:gd name="connsiteY2" fmla="*/ 0 h 4872446"/>
              <a:gd name="connsiteX3" fmla="*/ 5708469 w 9013372"/>
              <a:gd name="connsiteY3" fmla="*/ 13063 h 4872446"/>
              <a:gd name="connsiteX4" fmla="*/ 6492240 w 9013372"/>
              <a:gd name="connsiteY4" fmla="*/ 169817 h 4872446"/>
              <a:gd name="connsiteX5" fmla="*/ 7393577 w 9013372"/>
              <a:gd name="connsiteY5" fmla="*/ 444137 h 4872446"/>
              <a:gd name="connsiteX6" fmla="*/ 8307977 w 9013372"/>
              <a:gd name="connsiteY6" fmla="*/ 444137 h 4872446"/>
              <a:gd name="connsiteX7" fmla="*/ 9013372 w 9013372"/>
              <a:gd name="connsiteY7" fmla="*/ 1593669 h 4872446"/>
              <a:gd name="connsiteX8" fmla="*/ 8739052 w 9013372"/>
              <a:gd name="connsiteY8" fmla="*/ 3030583 h 4872446"/>
              <a:gd name="connsiteX9" fmla="*/ 8739052 w 9013372"/>
              <a:gd name="connsiteY9" fmla="*/ 3526972 h 4872446"/>
              <a:gd name="connsiteX10" fmla="*/ 8125097 w 9013372"/>
              <a:gd name="connsiteY10" fmla="*/ 4088675 h 4872446"/>
              <a:gd name="connsiteX11" fmla="*/ 7406640 w 9013372"/>
              <a:gd name="connsiteY11" fmla="*/ 4558937 h 4872446"/>
              <a:gd name="connsiteX12" fmla="*/ 4976949 w 9013372"/>
              <a:gd name="connsiteY12" fmla="*/ 4807132 h 4872446"/>
              <a:gd name="connsiteX13" fmla="*/ 3226526 w 9013372"/>
              <a:gd name="connsiteY13" fmla="*/ 4872446 h 4872446"/>
              <a:gd name="connsiteX14" fmla="*/ 2063932 w 9013372"/>
              <a:gd name="connsiteY14" fmla="*/ 4767943 h 4872446"/>
              <a:gd name="connsiteX15" fmla="*/ 3108960 w 9013372"/>
              <a:gd name="connsiteY15" fmla="*/ 3683726 h 4872446"/>
              <a:gd name="connsiteX16" fmla="*/ 2403566 w 9013372"/>
              <a:gd name="connsiteY16" fmla="*/ 2612572 h 4872446"/>
              <a:gd name="connsiteX17" fmla="*/ 1332412 w 9013372"/>
              <a:gd name="connsiteY17" fmla="*/ 2638697 h 4872446"/>
              <a:gd name="connsiteX18" fmla="*/ 522514 w 9013372"/>
              <a:gd name="connsiteY18" fmla="*/ 3148149 h 4872446"/>
              <a:gd name="connsiteX19" fmla="*/ 0 w 9013372"/>
              <a:gd name="connsiteY19" fmla="*/ 1763486 h 487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13372" h="4872446">
                <a:moveTo>
                  <a:pt x="0" y="1763486"/>
                </a:moveTo>
                <a:lnTo>
                  <a:pt x="2547257" y="483326"/>
                </a:lnTo>
                <a:lnTo>
                  <a:pt x="4402183" y="0"/>
                </a:lnTo>
                <a:lnTo>
                  <a:pt x="5708469" y="13063"/>
                </a:lnTo>
                <a:lnTo>
                  <a:pt x="6492240" y="169817"/>
                </a:lnTo>
                <a:lnTo>
                  <a:pt x="7393577" y="444137"/>
                </a:lnTo>
                <a:lnTo>
                  <a:pt x="8307977" y="444137"/>
                </a:lnTo>
                <a:lnTo>
                  <a:pt x="9013372" y="1593669"/>
                </a:lnTo>
                <a:lnTo>
                  <a:pt x="8739052" y="3030583"/>
                </a:lnTo>
                <a:lnTo>
                  <a:pt x="8739052" y="3526972"/>
                </a:lnTo>
                <a:lnTo>
                  <a:pt x="8125097" y="4088675"/>
                </a:lnTo>
                <a:lnTo>
                  <a:pt x="7406640" y="4558937"/>
                </a:lnTo>
                <a:lnTo>
                  <a:pt x="4976949" y="4807132"/>
                </a:lnTo>
                <a:lnTo>
                  <a:pt x="3226526" y="4872446"/>
                </a:lnTo>
                <a:lnTo>
                  <a:pt x="2063932" y="4767943"/>
                </a:lnTo>
                <a:lnTo>
                  <a:pt x="3108960" y="3683726"/>
                </a:lnTo>
                <a:lnTo>
                  <a:pt x="2403566" y="2612572"/>
                </a:lnTo>
                <a:lnTo>
                  <a:pt x="1332412" y="2638697"/>
                </a:lnTo>
                <a:lnTo>
                  <a:pt x="522514" y="3148149"/>
                </a:lnTo>
                <a:lnTo>
                  <a:pt x="0" y="1763486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553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31">
            <a:extLst>
              <a:ext uri="{FF2B5EF4-FFF2-40B4-BE49-F238E27FC236}">
                <a16:creationId xmlns:a16="http://schemas.microsoft.com/office/drawing/2014/main" id="{C5FA151F-DB83-4235-9A8F-95B956BF1712}"/>
              </a:ext>
            </a:extLst>
          </p:cNvPr>
          <p:cNvSpPr txBox="1"/>
          <p:nvPr/>
        </p:nvSpPr>
        <p:spPr>
          <a:xfrm>
            <a:off x="7086306" y="2609380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התייצבות 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סוריה</a:t>
            </a:r>
          </a:p>
        </p:txBody>
      </p:sp>
      <p:pic>
        <p:nvPicPr>
          <p:cNvPr id="4" name="תמונה 4">
            <a:extLst>
              <a:ext uri="{FF2B5EF4-FFF2-40B4-BE49-F238E27FC236}">
                <a16:creationId xmlns:a16="http://schemas.microsoft.com/office/drawing/2014/main" id="{6EC57678-4686-4CDC-B772-B6625213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394" y="124692"/>
            <a:ext cx="593582" cy="989117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5320146" y="4849091"/>
            <a:ext cx="13855" cy="124691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5334001" y="3477491"/>
            <a:ext cx="0" cy="12746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5334001" y="2424546"/>
            <a:ext cx="0" cy="95596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cxnSpLocks/>
          </p:cNvCxnSpPr>
          <p:nvPr/>
        </p:nvCxnSpPr>
        <p:spPr>
          <a:xfrm flipV="1">
            <a:off x="5334001" y="735545"/>
            <a:ext cx="22484" cy="155045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V="1">
            <a:off x="5971309" y="4849091"/>
            <a:ext cx="0" cy="12469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5971309" y="3434171"/>
            <a:ext cx="966474" cy="13179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9725" y="6218635"/>
            <a:ext cx="1648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תפיסת המציאות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1309" y="6218635"/>
            <a:ext cx="103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המציאות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0241" y="5655086"/>
            <a:ext cx="17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פער אופטימיזציה</a:t>
            </a:r>
          </a:p>
        </p:txBody>
      </p:sp>
      <p:sp>
        <p:nvSpPr>
          <p:cNvPr id="36" name="חץ שמאלה-ימינה 35"/>
          <p:cNvSpPr/>
          <p:nvPr/>
        </p:nvSpPr>
        <p:spPr>
          <a:xfrm>
            <a:off x="5334001" y="5656444"/>
            <a:ext cx="584019" cy="366616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חץ שמאלה-ימינה 36"/>
          <p:cNvSpPr/>
          <p:nvPr/>
        </p:nvSpPr>
        <p:spPr>
          <a:xfrm>
            <a:off x="5334001" y="4267753"/>
            <a:ext cx="855784" cy="275156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חץ שמאלה-ימינה 37"/>
          <p:cNvSpPr/>
          <p:nvPr/>
        </p:nvSpPr>
        <p:spPr>
          <a:xfrm>
            <a:off x="5356485" y="3434171"/>
            <a:ext cx="1424143" cy="355447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חץ שמאלה-ימינה 38"/>
          <p:cNvSpPr/>
          <p:nvPr/>
        </p:nvSpPr>
        <p:spPr>
          <a:xfrm>
            <a:off x="5356485" y="2773219"/>
            <a:ext cx="1916512" cy="303044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פיצוץ 2 45"/>
          <p:cNvSpPr/>
          <p:nvPr/>
        </p:nvSpPr>
        <p:spPr>
          <a:xfrm>
            <a:off x="7031223" y="2803741"/>
            <a:ext cx="419710" cy="4131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1007411" y="-151295"/>
            <a:ext cx="101222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/>
              <a:t>פער הרלוונטיות</a:t>
            </a:r>
          </a:p>
        </p:txBody>
      </p:sp>
      <p:cxnSp>
        <p:nvCxnSpPr>
          <p:cNvPr id="61" name="מחבר חץ ישר 60"/>
          <p:cNvCxnSpPr/>
          <p:nvPr/>
        </p:nvCxnSpPr>
        <p:spPr>
          <a:xfrm flipV="1">
            <a:off x="6981817" y="1399058"/>
            <a:ext cx="1469379" cy="19864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1">
            <a:extLst>
              <a:ext uri="{FF2B5EF4-FFF2-40B4-BE49-F238E27FC236}">
                <a16:creationId xmlns:a16="http://schemas.microsoft.com/office/drawing/2014/main" id="{436139FF-F75B-46EC-ADAB-5A945587BFF4}"/>
              </a:ext>
            </a:extLst>
          </p:cNvPr>
          <p:cNvSpPr txBox="1"/>
          <p:nvPr/>
        </p:nvSpPr>
        <p:spPr>
          <a:xfrm>
            <a:off x="3606950" y="876483"/>
            <a:ext cx="164847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accent1"/>
                </a:solidFill>
              </a:rPr>
              <a:t>התבססות ומדויקים </a:t>
            </a:r>
            <a:r>
              <a:rPr lang="he-IL" b="1" dirty="0">
                <a:solidFill>
                  <a:schemeClr val="accent1"/>
                </a:solidFill>
              </a:rPr>
              <a:t>(סוריה ועיראק)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55E0081A-66D6-4431-9D17-4888184708CF}"/>
              </a:ext>
            </a:extLst>
          </p:cNvPr>
          <p:cNvSpPr txBox="1"/>
          <p:nvPr/>
        </p:nvSpPr>
        <p:spPr>
          <a:xfrm>
            <a:off x="8576978" y="898366"/>
            <a:ext cx="1648479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</a:rPr>
              <a:t>טבעת דואלית </a:t>
            </a:r>
            <a:r>
              <a:rPr lang="he-IL" b="1" dirty="0">
                <a:solidFill>
                  <a:srgbClr val="FF0000"/>
                </a:solidFill>
              </a:rPr>
              <a:t>(הגנתית והתקפית)</a:t>
            </a:r>
          </a:p>
          <a:p>
            <a:pPr algn="ctr"/>
            <a:r>
              <a:rPr lang="he-IL" sz="2800" b="1" dirty="0">
                <a:solidFill>
                  <a:schemeClr val="accent1"/>
                </a:solidFill>
              </a:rPr>
              <a:t>חופש פעולה מצטמצם</a:t>
            </a:r>
          </a:p>
          <a:p>
            <a:pPr algn="ctr"/>
            <a:r>
              <a:rPr lang="he-IL" sz="2800" b="1" dirty="0">
                <a:solidFill>
                  <a:schemeClr val="accent1"/>
                </a:solidFill>
              </a:rPr>
              <a:t>לצד הזדמנויות</a:t>
            </a: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BD9B35A4-0FA1-4B52-8D3C-1A5DBECB779D}"/>
              </a:ext>
            </a:extLst>
          </p:cNvPr>
          <p:cNvSpPr txBox="1"/>
          <p:nvPr/>
        </p:nvSpPr>
        <p:spPr>
          <a:xfrm>
            <a:off x="3361761" y="4328761"/>
            <a:ext cx="193142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עימות עם המדינה האיסלמית</a:t>
            </a: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86562843-8C3D-4A23-9F06-C308540FD553}"/>
              </a:ext>
            </a:extLst>
          </p:cNvPr>
          <p:cNvSpPr txBox="1"/>
          <p:nvPr/>
        </p:nvSpPr>
        <p:spPr>
          <a:xfrm>
            <a:off x="6229481" y="4321658"/>
            <a:ext cx="19314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מעורבות רוסית</a:t>
            </a:r>
          </a:p>
        </p:txBody>
      </p:sp>
      <p:sp>
        <p:nvSpPr>
          <p:cNvPr id="65" name="TextBox 31">
            <a:extLst>
              <a:ext uri="{FF2B5EF4-FFF2-40B4-BE49-F238E27FC236}">
                <a16:creationId xmlns:a16="http://schemas.microsoft.com/office/drawing/2014/main" id="{04810444-0FE1-48DF-908B-07C8FB21220A}"/>
              </a:ext>
            </a:extLst>
          </p:cNvPr>
          <p:cNvSpPr txBox="1"/>
          <p:nvPr/>
        </p:nvSpPr>
        <p:spPr>
          <a:xfrm>
            <a:off x="6824674" y="3349155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איראן – יציאה מהחומות</a:t>
            </a:r>
          </a:p>
        </p:txBody>
      </p:sp>
      <p:sp>
        <p:nvSpPr>
          <p:cNvPr id="67" name="TextBox 31">
            <a:extLst>
              <a:ext uri="{FF2B5EF4-FFF2-40B4-BE49-F238E27FC236}">
                <a16:creationId xmlns:a16="http://schemas.microsoft.com/office/drawing/2014/main" id="{14E56788-0D75-45B5-8A4E-819B164EF9FC}"/>
              </a:ext>
            </a:extLst>
          </p:cNvPr>
          <p:cNvSpPr txBox="1"/>
          <p:nvPr/>
        </p:nvSpPr>
        <p:spPr>
          <a:xfrm>
            <a:off x="3256467" y="3389508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ארה"ב - יציאה מההסכם</a:t>
            </a:r>
          </a:p>
        </p:txBody>
      </p:sp>
      <p:sp>
        <p:nvSpPr>
          <p:cNvPr id="2" name="פיצוץ : 14 נקודות 1">
            <a:extLst>
              <a:ext uri="{FF2B5EF4-FFF2-40B4-BE49-F238E27FC236}">
                <a16:creationId xmlns:a16="http://schemas.microsoft.com/office/drawing/2014/main" id="{2BD7B520-D41C-4A14-A1F1-3D8DB81B0AE7}"/>
              </a:ext>
            </a:extLst>
          </p:cNvPr>
          <p:cNvSpPr/>
          <p:nvPr/>
        </p:nvSpPr>
        <p:spPr>
          <a:xfrm>
            <a:off x="7450933" y="2069312"/>
            <a:ext cx="494922" cy="4315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51262B3F-AC99-4490-8B5C-BA057D1CEA17}"/>
              </a:ext>
            </a:extLst>
          </p:cNvPr>
          <p:cNvSpPr txBox="1"/>
          <p:nvPr/>
        </p:nvSpPr>
        <p:spPr>
          <a:xfrm>
            <a:off x="6454546" y="1329537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מיקוד לחץ 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על איראן</a:t>
            </a:r>
          </a:p>
        </p:txBody>
      </p:sp>
    </p:spTree>
    <p:extLst>
      <p:ext uri="{BB962C8B-B14F-4D97-AF65-F5344CB8AC3E}">
        <p14:creationId xmlns:p14="http://schemas.microsoft.com/office/powerpoint/2010/main" val="24784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6" grpId="0" animBg="1"/>
      <p:bldP spid="54" grpId="0"/>
      <p:bldP spid="60" grpId="0"/>
      <p:bldP spid="62" grpId="0"/>
      <p:bldP spid="63" grpId="0"/>
      <p:bldP spid="65" grpId="0"/>
      <p:bldP spid="6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ההקשר הייחודי (1/2)– 2020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ADC26B3-5773-4DC7-AEAA-736CF75C5351}"/>
              </a:ext>
            </a:extLst>
          </p:cNvPr>
          <p:cNvSpPr txBox="1"/>
          <p:nvPr/>
        </p:nvSpPr>
        <p:spPr>
          <a:xfrm>
            <a:off x="542314" y="2551336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מתיחות במפרץ </a:t>
            </a:r>
            <a:r>
              <a:rPr lang="he-IL" b="1" dirty="0"/>
              <a:t>ועימות בתימן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EDD8C2D-3354-4AB5-8E9F-D65BC0202C1C}"/>
              </a:ext>
            </a:extLst>
          </p:cNvPr>
          <p:cNvSpPr txBox="1"/>
          <p:nvPr/>
        </p:nvSpPr>
        <p:spPr>
          <a:xfrm>
            <a:off x="4575211" y="2551335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הפלת </a:t>
            </a:r>
            <a:r>
              <a:rPr lang="he-IL" b="1" dirty="0">
                <a:solidFill>
                  <a:srgbClr val="FF0000"/>
                </a:solidFill>
              </a:rPr>
              <a:t>המטוס </a:t>
            </a:r>
            <a:r>
              <a:rPr lang="he-IL" b="1" dirty="0" err="1">
                <a:solidFill>
                  <a:srgbClr val="FF0000"/>
                </a:solidFill>
              </a:rPr>
              <a:t>האוקראני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b="1" dirty="0"/>
              <a:t>ע"י איראן – פנים וחוץ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F9E1FAF-5C67-4D27-B598-E1494CA1B841}"/>
              </a:ext>
            </a:extLst>
          </p:cNvPr>
          <p:cNvSpPr txBox="1"/>
          <p:nvPr/>
        </p:nvSpPr>
        <p:spPr>
          <a:xfrm>
            <a:off x="8421413" y="2532519"/>
            <a:ext cx="3368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מתח סביב חיסול </a:t>
            </a:r>
            <a:r>
              <a:rPr lang="he-IL" b="1" dirty="0" err="1">
                <a:solidFill>
                  <a:srgbClr val="FF0000"/>
                </a:solidFill>
              </a:rPr>
              <a:t>סולימאני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b="1" dirty="0"/>
              <a:t>והתגובה האיראנית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37BAC2C-013F-454E-A454-CDD78345B2E2}"/>
              </a:ext>
            </a:extLst>
          </p:cNvPr>
          <p:cNvSpPr txBox="1"/>
          <p:nvPr/>
        </p:nvSpPr>
        <p:spPr>
          <a:xfrm>
            <a:off x="8835501" y="5308355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הפרות</a:t>
            </a:r>
            <a:r>
              <a:rPr lang="he-IL" b="1" dirty="0"/>
              <a:t> והסכם הגרעין 2.0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1C791BC-FD4D-436D-89F9-444462E8C47C}"/>
              </a:ext>
            </a:extLst>
          </p:cNvPr>
          <p:cNvSpPr txBox="1"/>
          <p:nvPr/>
        </p:nvSpPr>
        <p:spPr>
          <a:xfrm>
            <a:off x="4644103" y="5308355"/>
            <a:ext cx="30709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סנקציות כלכליות </a:t>
            </a:r>
            <a:r>
              <a:rPr lang="he-IL" b="1" dirty="0"/>
              <a:t>על איראן </a:t>
            </a:r>
          </a:p>
          <a:p>
            <a:pPr algn="ctr"/>
            <a:r>
              <a:rPr lang="he-IL" b="1" dirty="0"/>
              <a:t>קמפיין 'הלחץ המקסימלי', הגברת הסנקציות מצד </a:t>
            </a:r>
            <a:r>
              <a:rPr lang="he-IL" b="1" dirty="0">
                <a:solidFill>
                  <a:srgbClr val="FF0000"/>
                </a:solidFill>
              </a:rPr>
              <a:t>אירופה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97DF39EC-26A0-4034-9012-E53CA6E20510}"/>
              </a:ext>
            </a:extLst>
          </p:cNvPr>
          <p:cNvSpPr txBox="1"/>
          <p:nvPr/>
        </p:nvSpPr>
        <p:spPr>
          <a:xfrm>
            <a:off x="487206" y="5308355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סימן שאלה באשר </a:t>
            </a:r>
            <a:r>
              <a:rPr lang="he-IL" b="1" dirty="0">
                <a:solidFill>
                  <a:srgbClr val="FF0000"/>
                </a:solidFill>
              </a:rPr>
              <a:t>למעורבות ארה"ב במזרח התיכון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F78EBA-203F-4A67-8C47-57A60EB5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8082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41B257C-9FD7-4F08-9342-24A8E12C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855884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BE35A04-0F7A-427D-AFC0-85DDC1D8A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4" y="841596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B13E4E7-4F73-4426-B11A-3DAB5CF7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152" y="3631955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C93FD71-CF9B-4C66-AF7E-17857ECE2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509" y="3631955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4B06AA74-CA67-4142-8EAE-3E61F018B770}"/>
              </a:ext>
            </a:extLst>
          </p:cNvPr>
          <p:cNvCxnSpPr/>
          <p:nvPr/>
        </p:nvCxnSpPr>
        <p:spPr>
          <a:xfrm>
            <a:off x="250521" y="3358086"/>
            <a:ext cx="1153919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8A41F5BE-BD5E-4CA7-A310-A7099B188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25" y="359861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21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09182" y="136478"/>
            <a:ext cx="11928143" cy="66191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aphicFrame>
        <p:nvGraphicFramePr>
          <p:cNvPr id="3" name="אובייקט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9182" y="136478"/>
          <a:ext cx="11928143" cy="66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מצגת" r:id="rId4" imgW="6090002" imgH="3424571" progId="PowerPoint.Show.12">
                  <p:embed/>
                </p:oleObj>
              </mc:Choice>
              <mc:Fallback>
                <p:oleObj name="מצגת" r:id="rId4" imgW="6090002" imgH="3424571" progId="PowerPoint.Show.12">
                  <p:embed/>
                  <p:pic>
                    <p:nvPicPr>
                      <p:cNvPr id="3" name="אובייקט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82" y="136478"/>
                        <a:ext cx="11928143" cy="66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2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C4BE48CC-5215-4F15-8CD2-1FBECE17378B}"/>
              </a:ext>
            </a:extLst>
          </p:cNvPr>
          <p:cNvGrpSpPr/>
          <p:nvPr/>
        </p:nvGrpSpPr>
        <p:grpSpPr>
          <a:xfrm>
            <a:off x="681223" y="4251825"/>
            <a:ext cx="6988507" cy="715492"/>
            <a:chOff x="681223" y="4251825"/>
            <a:chExt cx="6988507" cy="715492"/>
          </a:xfrm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1D2085E3-95EE-4119-AA8E-47EA11ABCC41}"/>
                </a:ext>
              </a:extLst>
            </p:cNvPr>
            <p:cNvSpPr/>
            <p:nvPr/>
          </p:nvSpPr>
          <p:spPr>
            <a:xfrm>
              <a:off x="681223" y="4251825"/>
              <a:ext cx="6988507" cy="7154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9BC69291-5CD0-4684-9A63-B8DE4A69B7C5}"/>
                </a:ext>
              </a:extLst>
            </p:cNvPr>
            <p:cNvSpPr txBox="1"/>
            <p:nvPr/>
          </p:nvSpPr>
          <p:spPr>
            <a:xfrm>
              <a:off x="1501088" y="4344185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התבססות איראנית </a:t>
              </a:r>
              <a:r>
                <a:rPr lang="he-IL" b="1" dirty="0">
                  <a:solidFill>
                    <a:srgbClr val="FF0000"/>
                  </a:solidFill>
                </a:rPr>
                <a:t>בסוריה</a:t>
              </a:r>
            </a:p>
          </p:txBody>
        </p:sp>
      </p:grpSp>
      <p:sp>
        <p:nvSpPr>
          <p:cNvPr id="6" name="כותרת 5">
            <a:extLst>
              <a:ext uri="{FF2B5EF4-FFF2-40B4-BE49-F238E27FC236}">
                <a16:creationId xmlns:a16="http://schemas.microsoft.com/office/drawing/2014/main" id="{8E8B29E4-06FF-4CF9-BAF0-DE89D3F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הסבר: חץ למטה 8">
            <a:extLst>
              <a:ext uri="{FF2B5EF4-FFF2-40B4-BE49-F238E27FC236}">
                <a16:creationId xmlns:a16="http://schemas.microsoft.com/office/drawing/2014/main" id="{F9782116-440D-41AC-849B-BAE2E741936C}"/>
              </a:ext>
            </a:extLst>
          </p:cNvPr>
          <p:cNvSpPr/>
          <p:nvPr/>
        </p:nvSpPr>
        <p:spPr>
          <a:xfrm>
            <a:off x="11004884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2012</a:t>
            </a:r>
          </a:p>
        </p:txBody>
      </p:sp>
      <p:sp>
        <p:nvSpPr>
          <p:cNvPr id="10" name="הסבר: חץ למטה 9">
            <a:extLst>
              <a:ext uri="{FF2B5EF4-FFF2-40B4-BE49-F238E27FC236}">
                <a16:creationId xmlns:a16="http://schemas.microsoft.com/office/drawing/2014/main" id="{BBA52650-F5B9-4331-969C-D6A2075670CE}"/>
              </a:ext>
            </a:extLst>
          </p:cNvPr>
          <p:cNvSpPr/>
          <p:nvPr/>
        </p:nvSpPr>
        <p:spPr>
          <a:xfrm>
            <a:off x="8253663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2015</a:t>
            </a:r>
          </a:p>
        </p:txBody>
      </p:sp>
      <p:sp>
        <p:nvSpPr>
          <p:cNvPr id="11" name="הסבר: חץ למטה 10">
            <a:extLst>
              <a:ext uri="{FF2B5EF4-FFF2-40B4-BE49-F238E27FC236}">
                <a16:creationId xmlns:a16="http://schemas.microsoft.com/office/drawing/2014/main" id="{E73D8DE0-8CA2-444A-99BD-2EC16877CCEC}"/>
              </a:ext>
            </a:extLst>
          </p:cNvPr>
          <p:cNvSpPr/>
          <p:nvPr/>
        </p:nvSpPr>
        <p:spPr>
          <a:xfrm>
            <a:off x="6361270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2016</a:t>
            </a:r>
          </a:p>
        </p:txBody>
      </p:sp>
      <p:sp>
        <p:nvSpPr>
          <p:cNvPr id="12" name="הסבר: חץ למטה 11">
            <a:extLst>
              <a:ext uri="{FF2B5EF4-FFF2-40B4-BE49-F238E27FC236}">
                <a16:creationId xmlns:a16="http://schemas.microsoft.com/office/drawing/2014/main" id="{52C3B00E-CCB1-4756-A3F2-2A7DD9414A1A}"/>
              </a:ext>
            </a:extLst>
          </p:cNvPr>
          <p:cNvSpPr/>
          <p:nvPr/>
        </p:nvSpPr>
        <p:spPr>
          <a:xfrm>
            <a:off x="4468875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2017</a:t>
            </a:r>
          </a:p>
        </p:txBody>
      </p:sp>
      <p:sp>
        <p:nvSpPr>
          <p:cNvPr id="13" name="הסבר: חץ למטה 12">
            <a:extLst>
              <a:ext uri="{FF2B5EF4-FFF2-40B4-BE49-F238E27FC236}">
                <a16:creationId xmlns:a16="http://schemas.microsoft.com/office/drawing/2014/main" id="{EAAB6119-1B96-40DC-95AC-0BCC683B7561}"/>
              </a:ext>
            </a:extLst>
          </p:cNvPr>
          <p:cNvSpPr/>
          <p:nvPr/>
        </p:nvSpPr>
        <p:spPr>
          <a:xfrm>
            <a:off x="2576480" y="11902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2018</a:t>
            </a:r>
          </a:p>
        </p:txBody>
      </p:sp>
      <p:sp>
        <p:nvSpPr>
          <p:cNvPr id="14" name="הסבר: חץ למטה 13">
            <a:extLst>
              <a:ext uri="{FF2B5EF4-FFF2-40B4-BE49-F238E27FC236}">
                <a16:creationId xmlns:a16="http://schemas.microsoft.com/office/drawing/2014/main" id="{406786A7-3CE1-4148-84A2-B93A65C7AB07}"/>
              </a:ext>
            </a:extLst>
          </p:cNvPr>
          <p:cNvSpPr/>
          <p:nvPr/>
        </p:nvSpPr>
        <p:spPr>
          <a:xfrm>
            <a:off x="684085" y="89999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2019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02ED7D0-0232-4006-9916-DB4F38ACC3E0}"/>
              </a:ext>
            </a:extLst>
          </p:cNvPr>
          <p:cNvGrpSpPr/>
          <p:nvPr/>
        </p:nvGrpSpPr>
        <p:grpSpPr>
          <a:xfrm>
            <a:off x="1269391" y="5430887"/>
            <a:ext cx="10424160" cy="736669"/>
            <a:chOff x="1269391" y="5430887"/>
            <a:chExt cx="10424160" cy="736669"/>
          </a:xfrm>
        </p:grpSpPr>
        <p:sp>
          <p:nvSpPr>
            <p:cNvPr id="7" name="תרשים זרימה: קלט ידני 3">
              <a:extLst>
                <a:ext uri="{FF2B5EF4-FFF2-40B4-BE49-F238E27FC236}">
                  <a16:creationId xmlns:a16="http://schemas.microsoft.com/office/drawing/2014/main" id="{5E4D6259-32C0-4C81-9649-E2AE3E424C6F}"/>
                </a:ext>
              </a:extLst>
            </p:cNvPr>
            <p:cNvSpPr/>
            <p:nvPr/>
          </p:nvSpPr>
          <p:spPr>
            <a:xfrm rot="10800000">
              <a:off x="1269391" y="5430887"/>
              <a:ext cx="10424160" cy="73666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207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8207 h 16207"/>
                <a:gd name="connsiteX0" fmla="*/ 0 w 10000"/>
                <a:gd name="connsiteY0" fmla="*/ 11828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11828 h 16207"/>
                <a:gd name="connsiteX0" fmla="*/ 0 w 10014"/>
                <a:gd name="connsiteY0" fmla="*/ 7862 h 12241"/>
                <a:gd name="connsiteX1" fmla="*/ 10013 w 10014"/>
                <a:gd name="connsiteY1" fmla="*/ 0 h 12241"/>
                <a:gd name="connsiteX2" fmla="*/ 10000 w 10014"/>
                <a:gd name="connsiteY2" fmla="*/ 12241 h 12241"/>
                <a:gd name="connsiteX3" fmla="*/ 0 w 10014"/>
                <a:gd name="connsiteY3" fmla="*/ 12241 h 12241"/>
                <a:gd name="connsiteX4" fmla="*/ 0 w 10014"/>
                <a:gd name="connsiteY4" fmla="*/ 7862 h 12241"/>
                <a:gd name="connsiteX0" fmla="*/ 0 w 10000"/>
                <a:gd name="connsiteY0" fmla="*/ 7862 h 12241"/>
                <a:gd name="connsiteX1" fmla="*/ 9988 w 10000"/>
                <a:gd name="connsiteY1" fmla="*/ 0 h 12241"/>
                <a:gd name="connsiteX2" fmla="*/ 10000 w 10000"/>
                <a:gd name="connsiteY2" fmla="*/ 12241 h 12241"/>
                <a:gd name="connsiteX3" fmla="*/ 0 w 10000"/>
                <a:gd name="connsiteY3" fmla="*/ 12241 h 12241"/>
                <a:gd name="connsiteX4" fmla="*/ 0 w 10000"/>
                <a:gd name="connsiteY4" fmla="*/ 7862 h 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2241">
                  <a:moveTo>
                    <a:pt x="0" y="7862"/>
                  </a:moveTo>
                  <a:lnTo>
                    <a:pt x="9988" y="0"/>
                  </a:lnTo>
                  <a:cubicBezTo>
                    <a:pt x="9996" y="5402"/>
                    <a:pt x="9992" y="6839"/>
                    <a:pt x="10000" y="12241"/>
                  </a:cubicBezTo>
                  <a:lnTo>
                    <a:pt x="0" y="12241"/>
                  </a:lnTo>
                  <a:lnTo>
                    <a:pt x="0" y="7862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he-IL" sz="2000" b="1" dirty="0"/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F7DE831B-85DA-4EF5-BE7A-046702DBC1CD}"/>
                </a:ext>
              </a:extLst>
            </p:cNvPr>
            <p:cNvSpPr txBox="1"/>
            <p:nvPr/>
          </p:nvSpPr>
          <p:spPr>
            <a:xfrm>
              <a:off x="1812758" y="5522270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</a:rPr>
                <a:t>התייצבות</a:t>
              </a:r>
              <a:r>
                <a:rPr lang="he-IL" b="1" dirty="0"/>
                <a:t> סוריה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1CA4AC9-1162-4A15-AB04-14B1B5DD9664}"/>
              </a:ext>
            </a:extLst>
          </p:cNvPr>
          <p:cNvGrpSpPr/>
          <p:nvPr/>
        </p:nvGrpSpPr>
        <p:grpSpPr>
          <a:xfrm>
            <a:off x="1269391" y="5845337"/>
            <a:ext cx="8981515" cy="868971"/>
            <a:chOff x="1269391" y="5845337"/>
            <a:chExt cx="8981515" cy="868971"/>
          </a:xfrm>
        </p:grpSpPr>
        <p:sp>
          <p:nvSpPr>
            <p:cNvPr id="4" name="תרשים זרימה: קלט ידני 3">
              <a:extLst>
                <a:ext uri="{FF2B5EF4-FFF2-40B4-BE49-F238E27FC236}">
                  <a16:creationId xmlns:a16="http://schemas.microsoft.com/office/drawing/2014/main" id="{4DD79C11-CAC8-42FE-A06F-5FB50559CBF1}"/>
                </a:ext>
              </a:extLst>
            </p:cNvPr>
            <p:cNvSpPr/>
            <p:nvPr/>
          </p:nvSpPr>
          <p:spPr>
            <a:xfrm>
              <a:off x="1269391" y="5845337"/>
              <a:ext cx="8981515" cy="8689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207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8207 h 16207"/>
                <a:gd name="connsiteX0" fmla="*/ 0 w 10000"/>
                <a:gd name="connsiteY0" fmla="*/ 11828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11828 h 16207"/>
                <a:gd name="connsiteX0" fmla="*/ 0 w 10014"/>
                <a:gd name="connsiteY0" fmla="*/ 7862 h 12241"/>
                <a:gd name="connsiteX1" fmla="*/ 10013 w 10014"/>
                <a:gd name="connsiteY1" fmla="*/ 0 h 12241"/>
                <a:gd name="connsiteX2" fmla="*/ 10000 w 10014"/>
                <a:gd name="connsiteY2" fmla="*/ 12241 h 12241"/>
                <a:gd name="connsiteX3" fmla="*/ 0 w 10014"/>
                <a:gd name="connsiteY3" fmla="*/ 12241 h 12241"/>
                <a:gd name="connsiteX4" fmla="*/ 0 w 10014"/>
                <a:gd name="connsiteY4" fmla="*/ 7862 h 12241"/>
                <a:gd name="connsiteX0" fmla="*/ 0 w 10000"/>
                <a:gd name="connsiteY0" fmla="*/ 7862 h 12241"/>
                <a:gd name="connsiteX1" fmla="*/ 9988 w 10000"/>
                <a:gd name="connsiteY1" fmla="*/ 0 h 12241"/>
                <a:gd name="connsiteX2" fmla="*/ 10000 w 10000"/>
                <a:gd name="connsiteY2" fmla="*/ 12241 h 12241"/>
                <a:gd name="connsiteX3" fmla="*/ 0 w 10000"/>
                <a:gd name="connsiteY3" fmla="*/ 12241 h 12241"/>
                <a:gd name="connsiteX4" fmla="*/ 0 w 10000"/>
                <a:gd name="connsiteY4" fmla="*/ 7862 h 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2241">
                  <a:moveTo>
                    <a:pt x="0" y="7862"/>
                  </a:moveTo>
                  <a:lnTo>
                    <a:pt x="9988" y="0"/>
                  </a:lnTo>
                  <a:cubicBezTo>
                    <a:pt x="9996" y="5402"/>
                    <a:pt x="9992" y="6839"/>
                    <a:pt x="10000" y="12241"/>
                  </a:cubicBezTo>
                  <a:lnTo>
                    <a:pt x="0" y="12241"/>
                  </a:lnTo>
                  <a:lnTo>
                    <a:pt x="0" y="7862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he-IL" sz="2000" b="1" dirty="0"/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E0120655-7112-4762-AF10-FF1452874072}"/>
                </a:ext>
              </a:extLst>
            </p:cNvPr>
            <p:cNvSpPr txBox="1"/>
            <p:nvPr/>
          </p:nvSpPr>
          <p:spPr>
            <a:xfrm>
              <a:off x="4311891" y="6250590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התבססות </a:t>
              </a:r>
              <a:r>
                <a:rPr lang="he-IL" b="1" dirty="0" err="1">
                  <a:solidFill>
                    <a:srgbClr val="FF0000"/>
                  </a:solidFill>
                </a:rPr>
                <a:t>דעא"ש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AD30EA1-D711-4043-AC82-AC47EDAFA9A6}"/>
              </a:ext>
            </a:extLst>
          </p:cNvPr>
          <p:cNvGrpSpPr/>
          <p:nvPr/>
        </p:nvGrpSpPr>
        <p:grpSpPr>
          <a:xfrm>
            <a:off x="1269391" y="4404976"/>
            <a:ext cx="8267873" cy="927435"/>
            <a:chOff x="1269391" y="4404976"/>
            <a:chExt cx="8267873" cy="927435"/>
          </a:xfrm>
        </p:grpSpPr>
        <p:sp>
          <p:nvSpPr>
            <p:cNvPr id="18" name="תרשים זרימה: קלט ידני 3">
              <a:extLst>
                <a:ext uri="{FF2B5EF4-FFF2-40B4-BE49-F238E27FC236}">
                  <a16:creationId xmlns:a16="http://schemas.microsoft.com/office/drawing/2014/main" id="{DCBDBB8E-2413-4470-9DAF-316E5852F66A}"/>
                </a:ext>
              </a:extLst>
            </p:cNvPr>
            <p:cNvSpPr/>
            <p:nvPr/>
          </p:nvSpPr>
          <p:spPr>
            <a:xfrm>
              <a:off x="1269391" y="4404976"/>
              <a:ext cx="8267873" cy="92743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207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8207 h 16207"/>
                <a:gd name="connsiteX0" fmla="*/ 0 w 10000"/>
                <a:gd name="connsiteY0" fmla="*/ 11828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11828 h 16207"/>
                <a:gd name="connsiteX0" fmla="*/ 0 w 10014"/>
                <a:gd name="connsiteY0" fmla="*/ 7862 h 12241"/>
                <a:gd name="connsiteX1" fmla="*/ 10013 w 10014"/>
                <a:gd name="connsiteY1" fmla="*/ 0 h 12241"/>
                <a:gd name="connsiteX2" fmla="*/ 10000 w 10014"/>
                <a:gd name="connsiteY2" fmla="*/ 12241 h 12241"/>
                <a:gd name="connsiteX3" fmla="*/ 0 w 10014"/>
                <a:gd name="connsiteY3" fmla="*/ 12241 h 12241"/>
                <a:gd name="connsiteX4" fmla="*/ 0 w 10014"/>
                <a:gd name="connsiteY4" fmla="*/ 7862 h 12241"/>
                <a:gd name="connsiteX0" fmla="*/ 0 w 10000"/>
                <a:gd name="connsiteY0" fmla="*/ 7862 h 12241"/>
                <a:gd name="connsiteX1" fmla="*/ 9988 w 10000"/>
                <a:gd name="connsiteY1" fmla="*/ 0 h 12241"/>
                <a:gd name="connsiteX2" fmla="*/ 10000 w 10000"/>
                <a:gd name="connsiteY2" fmla="*/ 12241 h 12241"/>
                <a:gd name="connsiteX3" fmla="*/ 0 w 10000"/>
                <a:gd name="connsiteY3" fmla="*/ 12241 h 12241"/>
                <a:gd name="connsiteX4" fmla="*/ 0 w 10000"/>
                <a:gd name="connsiteY4" fmla="*/ 7862 h 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2241">
                  <a:moveTo>
                    <a:pt x="0" y="7862"/>
                  </a:moveTo>
                  <a:lnTo>
                    <a:pt x="9988" y="0"/>
                  </a:lnTo>
                  <a:cubicBezTo>
                    <a:pt x="9996" y="5402"/>
                    <a:pt x="9992" y="6839"/>
                    <a:pt x="10000" y="12241"/>
                  </a:cubicBezTo>
                  <a:lnTo>
                    <a:pt x="0" y="12241"/>
                  </a:lnTo>
                  <a:lnTo>
                    <a:pt x="0" y="7862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he-IL" sz="2000" b="1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B20A6239-90FB-4A15-9DB6-C10CEB39C471}"/>
                </a:ext>
              </a:extLst>
            </p:cNvPr>
            <p:cNvSpPr txBox="1"/>
            <p:nvPr/>
          </p:nvSpPr>
          <p:spPr>
            <a:xfrm>
              <a:off x="4178338" y="4785600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מעורבות </a:t>
              </a:r>
              <a:r>
                <a:rPr lang="he-IL" b="1" dirty="0">
                  <a:solidFill>
                    <a:srgbClr val="FF0000"/>
                  </a:solidFill>
                </a:rPr>
                <a:t>חיזבאללה בסוריה</a:t>
              </a:r>
            </a:p>
          </p:txBody>
        </p: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6D3D0B9-2F05-4D18-B997-C535B05E2229}"/>
              </a:ext>
            </a:extLst>
          </p:cNvPr>
          <p:cNvGrpSpPr/>
          <p:nvPr/>
        </p:nvGrpSpPr>
        <p:grpSpPr>
          <a:xfrm>
            <a:off x="288759" y="3644728"/>
            <a:ext cx="7380972" cy="448605"/>
            <a:chOff x="288759" y="3644728"/>
            <a:chExt cx="7380972" cy="448605"/>
          </a:xfrm>
        </p:grpSpPr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A04B58D7-F6D4-4E28-80F1-C64023421EC2}"/>
                </a:ext>
              </a:extLst>
            </p:cNvPr>
            <p:cNvSpPr/>
            <p:nvPr/>
          </p:nvSpPr>
          <p:spPr>
            <a:xfrm>
              <a:off x="288759" y="3644728"/>
              <a:ext cx="7380972" cy="4486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C06D53B2-10AE-4141-8BA8-B74E1386C3D4}"/>
                </a:ext>
              </a:extLst>
            </p:cNvPr>
            <p:cNvSpPr txBox="1"/>
            <p:nvPr/>
          </p:nvSpPr>
          <p:spPr>
            <a:xfrm>
              <a:off x="1501087" y="3692181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התבססות איראנית </a:t>
              </a:r>
              <a:r>
                <a:rPr lang="he-IL" b="1" dirty="0">
                  <a:solidFill>
                    <a:srgbClr val="FF0000"/>
                  </a:solidFill>
                </a:rPr>
                <a:t>בעיראק</a:t>
              </a:r>
            </a:p>
          </p:txBody>
        </p: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AA518289-889F-4849-A090-78605F8F46A1}"/>
              </a:ext>
            </a:extLst>
          </p:cNvPr>
          <p:cNvGrpSpPr/>
          <p:nvPr/>
        </p:nvGrpSpPr>
        <p:grpSpPr>
          <a:xfrm>
            <a:off x="6878055" y="2817125"/>
            <a:ext cx="3677078" cy="715492"/>
            <a:chOff x="6878055" y="2817125"/>
            <a:chExt cx="3677078" cy="715492"/>
          </a:xfrm>
        </p:grpSpPr>
        <p:sp>
          <p:nvSpPr>
            <p:cNvPr id="24" name="תרשים זרימה: קלט ידני 3">
              <a:extLst>
                <a:ext uri="{FF2B5EF4-FFF2-40B4-BE49-F238E27FC236}">
                  <a16:creationId xmlns:a16="http://schemas.microsoft.com/office/drawing/2014/main" id="{588DBB29-3007-4261-B1BE-C3AFD1E891E8}"/>
                </a:ext>
              </a:extLst>
            </p:cNvPr>
            <p:cNvSpPr/>
            <p:nvPr/>
          </p:nvSpPr>
          <p:spPr>
            <a:xfrm>
              <a:off x="7258480" y="2817125"/>
              <a:ext cx="3296653" cy="7154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8207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8207 h 16207"/>
                <a:gd name="connsiteX0" fmla="*/ 0 w 10000"/>
                <a:gd name="connsiteY0" fmla="*/ 11828 h 16207"/>
                <a:gd name="connsiteX1" fmla="*/ 9975 w 10000"/>
                <a:gd name="connsiteY1" fmla="*/ 0 h 16207"/>
                <a:gd name="connsiteX2" fmla="*/ 10000 w 10000"/>
                <a:gd name="connsiteY2" fmla="*/ 16207 h 16207"/>
                <a:gd name="connsiteX3" fmla="*/ 0 w 10000"/>
                <a:gd name="connsiteY3" fmla="*/ 16207 h 16207"/>
                <a:gd name="connsiteX4" fmla="*/ 0 w 10000"/>
                <a:gd name="connsiteY4" fmla="*/ 11828 h 16207"/>
                <a:gd name="connsiteX0" fmla="*/ 0 w 10014"/>
                <a:gd name="connsiteY0" fmla="*/ 7862 h 12241"/>
                <a:gd name="connsiteX1" fmla="*/ 10013 w 10014"/>
                <a:gd name="connsiteY1" fmla="*/ 0 h 12241"/>
                <a:gd name="connsiteX2" fmla="*/ 10000 w 10014"/>
                <a:gd name="connsiteY2" fmla="*/ 12241 h 12241"/>
                <a:gd name="connsiteX3" fmla="*/ 0 w 10014"/>
                <a:gd name="connsiteY3" fmla="*/ 12241 h 12241"/>
                <a:gd name="connsiteX4" fmla="*/ 0 w 10014"/>
                <a:gd name="connsiteY4" fmla="*/ 7862 h 12241"/>
                <a:gd name="connsiteX0" fmla="*/ 0 w 10000"/>
                <a:gd name="connsiteY0" fmla="*/ 7862 h 12241"/>
                <a:gd name="connsiteX1" fmla="*/ 9988 w 10000"/>
                <a:gd name="connsiteY1" fmla="*/ 0 h 12241"/>
                <a:gd name="connsiteX2" fmla="*/ 10000 w 10000"/>
                <a:gd name="connsiteY2" fmla="*/ 12241 h 12241"/>
                <a:gd name="connsiteX3" fmla="*/ 0 w 10000"/>
                <a:gd name="connsiteY3" fmla="*/ 12241 h 12241"/>
                <a:gd name="connsiteX4" fmla="*/ 0 w 10000"/>
                <a:gd name="connsiteY4" fmla="*/ 7862 h 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2241">
                  <a:moveTo>
                    <a:pt x="0" y="7862"/>
                  </a:moveTo>
                  <a:lnTo>
                    <a:pt x="9988" y="0"/>
                  </a:lnTo>
                  <a:cubicBezTo>
                    <a:pt x="9996" y="5402"/>
                    <a:pt x="9992" y="6839"/>
                    <a:pt x="10000" y="12241"/>
                  </a:cubicBezTo>
                  <a:lnTo>
                    <a:pt x="0" y="12241"/>
                  </a:lnTo>
                  <a:lnTo>
                    <a:pt x="0" y="7862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endParaRPr lang="he-IL" sz="2000" b="1" dirty="0"/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F92AA207-EACB-484C-8DFB-0B1C1A556AF7}"/>
                </a:ext>
              </a:extLst>
            </p:cNvPr>
            <p:cNvSpPr txBox="1"/>
            <p:nvPr/>
          </p:nvSpPr>
          <p:spPr>
            <a:xfrm>
              <a:off x="6878055" y="3134441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תכנית </a:t>
              </a:r>
              <a:r>
                <a:rPr lang="he-IL" b="1" dirty="0">
                  <a:solidFill>
                    <a:srgbClr val="FF0000"/>
                  </a:solidFill>
                </a:rPr>
                <a:t>הגרעין</a:t>
              </a:r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9664CEE9-14D9-4DCF-933A-B2C687DFA7C6}"/>
              </a:ext>
            </a:extLst>
          </p:cNvPr>
          <p:cNvGrpSpPr/>
          <p:nvPr/>
        </p:nvGrpSpPr>
        <p:grpSpPr>
          <a:xfrm>
            <a:off x="-918397" y="3097977"/>
            <a:ext cx="4203592" cy="388259"/>
            <a:chOff x="-918397" y="3097977"/>
            <a:chExt cx="4203592" cy="388259"/>
          </a:xfrm>
        </p:grpSpPr>
        <p:sp>
          <p:nvSpPr>
            <p:cNvPr id="26" name="מלבן 25">
              <a:extLst>
                <a:ext uri="{FF2B5EF4-FFF2-40B4-BE49-F238E27FC236}">
                  <a16:creationId xmlns:a16="http://schemas.microsoft.com/office/drawing/2014/main" id="{A846C4B9-125B-46D7-93F4-FAD7D96C6A3E}"/>
                </a:ext>
              </a:extLst>
            </p:cNvPr>
            <p:cNvSpPr/>
            <p:nvPr/>
          </p:nvSpPr>
          <p:spPr>
            <a:xfrm>
              <a:off x="0" y="3097977"/>
              <a:ext cx="3285195" cy="3882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0F2BBCAC-E9A4-4A63-AB8D-E5B2E8CEB7E7}"/>
                </a:ext>
              </a:extLst>
            </p:cNvPr>
            <p:cNvSpPr txBox="1"/>
            <p:nvPr/>
          </p:nvSpPr>
          <p:spPr>
            <a:xfrm>
              <a:off x="-918397" y="3114457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תכנית </a:t>
              </a:r>
              <a:r>
                <a:rPr lang="he-IL" b="1" dirty="0">
                  <a:solidFill>
                    <a:srgbClr val="FF0000"/>
                  </a:solidFill>
                </a:rPr>
                <a:t>הגרעין</a:t>
              </a:r>
            </a:p>
          </p:txBody>
        </p: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F89E03E5-0ED9-48E9-A486-C3A1ED5C8AE6}"/>
              </a:ext>
            </a:extLst>
          </p:cNvPr>
          <p:cNvGrpSpPr/>
          <p:nvPr/>
        </p:nvGrpSpPr>
        <p:grpSpPr>
          <a:xfrm>
            <a:off x="1" y="2659416"/>
            <a:ext cx="7158514" cy="388259"/>
            <a:chOff x="1" y="2659416"/>
            <a:chExt cx="7158514" cy="388259"/>
          </a:xfrm>
        </p:grpSpPr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AF40F740-2419-4D58-A37B-69008CAA35B1}"/>
                </a:ext>
              </a:extLst>
            </p:cNvPr>
            <p:cNvSpPr/>
            <p:nvPr/>
          </p:nvSpPr>
          <p:spPr>
            <a:xfrm>
              <a:off x="1" y="2659416"/>
              <a:ext cx="7158514" cy="3882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648B0CF5-B63F-40D8-A42F-8B42514C08A3}"/>
                </a:ext>
              </a:extLst>
            </p:cNvPr>
            <p:cNvSpPr txBox="1"/>
            <p:nvPr/>
          </p:nvSpPr>
          <p:spPr>
            <a:xfrm>
              <a:off x="719044" y="2673042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</a:rPr>
                <a:t>מעורבות רוסית </a:t>
              </a:r>
              <a:r>
                <a:rPr lang="he-IL" b="1" dirty="0"/>
                <a:t>בסוריה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BCF4C1DF-3D56-456F-8F3F-67C983B4DB8B}"/>
              </a:ext>
            </a:extLst>
          </p:cNvPr>
          <p:cNvGrpSpPr/>
          <p:nvPr/>
        </p:nvGrpSpPr>
        <p:grpSpPr>
          <a:xfrm>
            <a:off x="0" y="2186307"/>
            <a:ext cx="11353800" cy="388259"/>
            <a:chOff x="0" y="2186307"/>
            <a:chExt cx="11353800" cy="388259"/>
          </a:xfrm>
        </p:grpSpPr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D4751C6E-3BCA-4219-88F7-4CA7682DF23C}"/>
                </a:ext>
              </a:extLst>
            </p:cNvPr>
            <p:cNvSpPr/>
            <p:nvPr/>
          </p:nvSpPr>
          <p:spPr>
            <a:xfrm>
              <a:off x="0" y="2186307"/>
              <a:ext cx="11353800" cy="3882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4D6B9985-3CD5-4FDB-BD8F-A1BBA88C0008}"/>
                </a:ext>
              </a:extLst>
            </p:cNvPr>
            <p:cNvSpPr txBox="1"/>
            <p:nvPr/>
          </p:nvSpPr>
          <p:spPr>
            <a:xfrm>
              <a:off x="3201554" y="2201574"/>
              <a:ext cx="35682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מעורבות </a:t>
              </a:r>
              <a:r>
                <a:rPr lang="he-IL" b="1" dirty="0">
                  <a:solidFill>
                    <a:srgbClr val="FF0000"/>
                  </a:solidFill>
                </a:rPr>
                <a:t>אמריקאית</a:t>
              </a:r>
            </a:p>
          </p:txBody>
        </p:sp>
      </p:grpSp>
      <p:sp>
        <p:nvSpPr>
          <p:cNvPr id="32" name="מלבן 31">
            <a:extLst>
              <a:ext uri="{FF2B5EF4-FFF2-40B4-BE49-F238E27FC236}">
                <a16:creationId xmlns:a16="http://schemas.microsoft.com/office/drawing/2014/main" id="{0C852638-3954-4D1E-B3C8-E5307DEEC2F9}"/>
              </a:ext>
            </a:extLst>
          </p:cNvPr>
          <p:cNvSpPr/>
          <p:nvPr/>
        </p:nvSpPr>
        <p:spPr>
          <a:xfrm>
            <a:off x="9537264" y="1711414"/>
            <a:ext cx="1817685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גרעין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CA614404-8F95-4140-8328-3F254D49C80E}"/>
              </a:ext>
            </a:extLst>
          </p:cNvPr>
          <p:cNvSpPr/>
          <p:nvPr/>
        </p:nvSpPr>
        <p:spPr>
          <a:xfrm>
            <a:off x="1" y="1703864"/>
            <a:ext cx="5775157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התבססות איראן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61C70A74-F2EE-4032-BC6C-EDAE38C5A0CF}"/>
              </a:ext>
            </a:extLst>
          </p:cNvPr>
          <p:cNvSpPr/>
          <p:nvPr/>
        </p:nvSpPr>
        <p:spPr>
          <a:xfrm>
            <a:off x="1" y="1246435"/>
            <a:ext cx="9070666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התעצמות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EA7C6675-3D1A-4C88-A9A8-A18C1A428791}"/>
              </a:ext>
            </a:extLst>
          </p:cNvPr>
          <p:cNvSpPr/>
          <p:nvPr/>
        </p:nvSpPr>
        <p:spPr>
          <a:xfrm>
            <a:off x="-15009" y="749045"/>
            <a:ext cx="2100483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שלילת יכולות בעיראק</a:t>
            </a:r>
          </a:p>
        </p:txBody>
      </p:sp>
    </p:spTree>
    <p:extLst>
      <p:ext uri="{BB962C8B-B14F-4D97-AF65-F5344CB8AC3E}">
        <p14:creationId xmlns:p14="http://schemas.microsoft.com/office/powerpoint/2010/main" val="36076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8100" y="-106747"/>
            <a:ext cx="124247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/>
              <a:t>מה קורה לנו ?</a:t>
            </a:r>
          </a:p>
        </p:txBody>
      </p:sp>
      <p:sp>
        <p:nvSpPr>
          <p:cNvPr id="7" name="חץ ימינה 6"/>
          <p:cNvSpPr/>
          <p:nvPr/>
        </p:nvSpPr>
        <p:spPr>
          <a:xfrm rot="10800000">
            <a:off x="135772" y="4836830"/>
            <a:ext cx="11940114" cy="98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9" name="מחבר ישר 48"/>
          <p:cNvCxnSpPr/>
          <p:nvPr/>
        </p:nvCxnSpPr>
        <p:spPr>
          <a:xfrm>
            <a:off x="9967189" y="4693522"/>
            <a:ext cx="0" cy="11558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77934" y="5688990"/>
            <a:ext cx="157807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יציאת ארה"ב מהסכם הגרעין והטלת סנקציות</a:t>
            </a:r>
          </a:p>
          <a:p>
            <a:pPr algn="ctr"/>
            <a:r>
              <a:rPr lang="he-IL" sz="1400" dirty="0"/>
              <a:t> 10 במאי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7100" y="4106610"/>
            <a:ext cx="15780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תקיפת תעשיית הנפט הסעודית</a:t>
            </a:r>
          </a:p>
          <a:p>
            <a:pPr algn="ctr"/>
            <a:r>
              <a:rPr lang="he-IL" sz="1400" dirty="0"/>
              <a:t>ספט'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6563" y="4134198"/>
            <a:ext cx="15780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הפלת </a:t>
            </a:r>
            <a:r>
              <a:rPr lang="he-IL" sz="1400" dirty="0" err="1"/>
              <a:t>כטב"ם</a:t>
            </a:r>
            <a:r>
              <a:rPr lang="he-IL" sz="1400" dirty="0"/>
              <a:t> אמריקאי – אוג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3263" y="4151176"/>
            <a:ext cx="15780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"מלחמת </a:t>
            </a:r>
            <a:r>
              <a:rPr lang="he-IL" sz="1400" dirty="0" err="1"/>
              <a:t>מיכליות</a:t>
            </a:r>
            <a:r>
              <a:rPr lang="he-IL" sz="1400" dirty="0"/>
              <a:t>" מאי-יוני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0604" y="4118958"/>
            <a:ext cx="15780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פריצה לשגרירות ארה"ב בעיראק</a:t>
            </a:r>
          </a:p>
          <a:p>
            <a:pPr algn="ctr"/>
            <a:r>
              <a:rPr lang="he-IL" sz="1400" dirty="0"/>
              <a:t> 31 דצמבר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457" y="5694614"/>
            <a:ext cx="115057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סיכול </a:t>
            </a:r>
            <a:r>
              <a:rPr lang="he-IL" sz="1400" dirty="0" err="1"/>
              <a:t>סולימני</a:t>
            </a:r>
            <a:r>
              <a:rPr lang="he-IL" sz="1400" dirty="0"/>
              <a:t> </a:t>
            </a:r>
          </a:p>
          <a:p>
            <a:pPr algn="ctr"/>
            <a:r>
              <a:rPr lang="he-IL" sz="1400" dirty="0"/>
              <a:t> 3  בינואר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5442" y="3347398"/>
            <a:ext cx="173713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6"/>
                </a:solidFill>
              </a:rPr>
              <a:t>הפגנות נגד המשטר על רקע המצב הכלכלי</a:t>
            </a:r>
          </a:p>
          <a:p>
            <a:pPr algn="ctr"/>
            <a:r>
              <a:rPr lang="he-IL" sz="1400" dirty="0">
                <a:solidFill>
                  <a:schemeClr val="accent6"/>
                </a:solidFill>
              </a:rPr>
              <a:t>יוני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FA757BE7-4914-1A40-8570-8CDA26EDEAE3}"/>
              </a:ext>
            </a:extLst>
          </p:cNvPr>
          <p:cNvSpPr txBox="1"/>
          <p:nvPr/>
        </p:nvSpPr>
        <p:spPr>
          <a:xfrm>
            <a:off x="3043429" y="4079165"/>
            <a:ext cx="21817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dirty="0"/>
              <a:t>ירי </a:t>
            </a:r>
            <a:r>
              <a:rPr lang="he-IL" sz="1400" dirty="0" err="1"/>
              <a:t>תמ״ס</a:t>
            </a:r>
            <a:r>
              <a:rPr lang="he-IL" sz="1400" dirty="0"/>
              <a:t> על בסיס אמריקאי והריגת קבלן אמריקאי </a:t>
            </a:r>
          </a:p>
          <a:p>
            <a:pPr algn="ctr"/>
            <a:r>
              <a:rPr lang="he-IL" sz="1400" dirty="0"/>
              <a:t>  27  דצמ'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93A7B3A4-41EB-264C-AF5C-C283A3AE5C0C}"/>
              </a:ext>
            </a:extLst>
          </p:cNvPr>
          <p:cNvSpPr txBox="1"/>
          <p:nvPr/>
        </p:nvSpPr>
        <p:spPr>
          <a:xfrm>
            <a:off x="2453928" y="5634187"/>
            <a:ext cx="1320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dirty="0"/>
              <a:t>תקיפת מנהיגי מיליציה שיעית </a:t>
            </a:r>
          </a:p>
          <a:p>
            <a:pPr algn="ctr"/>
            <a:r>
              <a:rPr lang="he-IL" sz="1400" dirty="0"/>
              <a:t>29 דצמ'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56230D2B-AE8A-DF4C-8E38-A042058763E1}"/>
              </a:ext>
            </a:extLst>
          </p:cNvPr>
          <p:cNvSpPr txBox="1"/>
          <p:nvPr/>
        </p:nvSpPr>
        <p:spPr>
          <a:xfrm>
            <a:off x="130988" y="4125029"/>
            <a:ext cx="17712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dirty="0"/>
              <a:t>תקיפת בסיס ארה״ב  בטק״ק מאיראן והפלת המטוס האוקראיני</a:t>
            </a:r>
          </a:p>
          <a:p>
            <a:pPr algn="ctr"/>
            <a:r>
              <a:rPr lang="he-IL" sz="1400" dirty="0"/>
              <a:t> 8 </a:t>
            </a:r>
            <a:r>
              <a:rPr lang="he-IL" sz="1400" dirty="0" err="1"/>
              <a:t>ינו</a:t>
            </a:r>
            <a:r>
              <a:rPr lang="he-IL" sz="1400" dirty="0"/>
              <a:t>'</a:t>
            </a:r>
          </a:p>
        </p:txBody>
      </p:sp>
      <p:cxnSp>
        <p:nvCxnSpPr>
          <p:cNvPr id="22" name="מחבר ישר 21"/>
          <p:cNvCxnSpPr/>
          <p:nvPr/>
        </p:nvCxnSpPr>
        <p:spPr>
          <a:xfrm>
            <a:off x="1902287" y="4651902"/>
            <a:ext cx="0" cy="11558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49042" y="5167080"/>
            <a:ext cx="769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7178" y="5140234"/>
            <a:ext cx="769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93A7B3A4-41EB-264C-AF5C-C283A3AE5C0C}"/>
              </a:ext>
            </a:extLst>
          </p:cNvPr>
          <p:cNvSpPr txBox="1"/>
          <p:nvPr/>
        </p:nvSpPr>
        <p:spPr>
          <a:xfrm>
            <a:off x="4134286" y="3405525"/>
            <a:ext cx="179232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dirty="0">
                <a:solidFill>
                  <a:schemeClr val="accent6"/>
                </a:solidFill>
              </a:rPr>
              <a:t>הפגנות אלימות על רקע התייקרות הדלק</a:t>
            </a:r>
          </a:p>
          <a:p>
            <a:pPr algn="ctr"/>
            <a:r>
              <a:rPr lang="he-IL" sz="1400" dirty="0">
                <a:solidFill>
                  <a:schemeClr val="accent6"/>
                </a:solidFill>
              </a:rPr>
              <a:t>נובמבר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15240" y="3417971"/>
            <a:ext cx="175060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6"/>
                </a:solidFill>
              </a:rPr>
              <a:t>הפגנות על רקע הפלת המטוס האוקראיני</a:t>
            </a:r>
          </a:p>
          <a:p>
            <a:pPr algn="ctr"/>
            <a:r>
              <a:rPr lang="he-IL" sz="1400" dirty="0">
                <a:solidFill>
                  <a:schemeClr val="accent6"/>
                </a:solidFill>
              </a:rPr>
              <a:t>12 ינואר</a:t>
            </a:r>
          </a:p>
        </p:txBody>
      </p:sp>
      <p:sp>
        <p:nvSpPr>
          <p:cNvPr id="29" name="חץ ימינה 28"/>
          <p:cNvSpPr/>
          <p:nvPr/>
        </p:nvSpPr>
        <p:spPr>
          <a:xfrm rot="10800000">
            <a:off x="66506" y="1460582"/>
            <a:ext cx="11940114" cy="98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/>
          <p:cNvCxnSpPr/>
          <p:nvPr/>
        </p:nvCxnSpPr>
        <p:spPr>
          <a:xfrm>
            <a:off x="8554675" y="1435697"/>
            <a:ext cx="0" cy="11558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1833021" y="1275654"/>
            <a:ext cx="0" cy="11558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25973" y="1712546"/>
            <a:ext cx="735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7912" y="1763986"/>
            <a:ext cx="7692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54675" y="2132592"/>
            <a:ext cx="15095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מבצע 'מגן צפוני' דצמבר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7920" y="998785"/>
            <a:ext cx="16685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ירי נ"ט של חיזבאללה לעבר ישראל </a:t>
            </a:r>
          </a:p>
          <a:p>
            <a:pPr algn="ctr"/>
            <a:r>
              <a:rPr lang="he-IL" sz="1400" dirty="0"/>
              <a:t>ספט'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1574" y="989664"/>
            <a:ext cx="16685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6"/>
                </a:solidFill>
              </a:rPr>
              <a:t>מחאות המונים בלבנון והתפטרות חרירי</a:t>
            </a:r>
          </a:p>
          <a:p>
            <a:pPr algn="ctr"/>
            <a:r>
              <a:rPr lang="he-IL" sz="1400" dirty="0">
                <a:solidFill>
                  <a:schemeClr val="accent6"/>
                </a:solidFill>
              </a:rPr>
              <a:t>נוב'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74728" y="2197172"/>
            <a:ext cx="1668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סיכול פיגוע </a:t>
            </a:r>
            <a:r>
              <a:rPr lang="he-IL" sz="1400" dirty="0" err="1"/>
              <a:t>רחפנים</a:t>
            </a:r>
            <a:r>
              <a:rPr lang="he-IL" sz="1400" dirty="0"/>
              <a:t> של כוח קודס ומתקן הדיוק של חיזבאללה</a:t>
            </a:r>
          </a:p>
          <a:p>
            <a:pPr algn="ctr"/>
            <a:r>
              <a:rPr lang="he-IL" sz="1400" dirty="0"/>
              <a:t>אוג'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21865" y="2168629"/>
            <a:ext cx="112141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 'בית הקלפים'</a:t>
            </a:r>
          </a:p>
          <a:p>
            <a:pPr algn="ctr"/>
            <a:r>
              <a:rPr lang="he-IL" sz="1400" dirty="0"/>
              <a:t> מאי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44314" y="917038"/>
            <a:ext cx="150952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32 רקטות מסוריה </a:t>
            </a:r>
            <a:r>
              <a:rPr lang="he-IL" sz="1400" dirty="0" err="1"/>
              <a:t>לרמה"ג</a:t>
            </a:r>
            <a:endParaRPr lang="he-IL" sz="1400" dirty="0"/>
          </a:p>
          <a:p>
            <a:pPr algn="ctr"/>
            <a:r>
              <a:rPr lang="he-IL" sz="1400" dirty="0"/>
              <a:t>מאי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3551" y="974654"/>
            <a:ext cx="15780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נאום נסראללה ביחס למות </a:t>
            </a:r>
            <a:r>
              <a:rPr lang="he-IL" sz="1400" dirty="0" err="1"/>
              <a:t>סולימני</a:t>
            </a:r>
            <a:endParaRPr lang="he-IL" sz="1400" dirty="0"/>
          </a:p>
          <a:p>
            <a:pPr algn="ctr"/>
            <a:r>
              <a:rPr lang="he-IL" sz="1400" dirty="0"/>
              <a:t>5 </a:t>
            </a:r>
            <a:r>
              <a:rPr lang="he-IL" sz="1400" dirty="0" err="1"/>
              <a:t>פבר</a:t>
            </a:r>
            <a:r>
              <a:rPr lang="he-IL" sz="1400" dirty="0"/>
              <a:t>'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83292" y="2281520"/>
            <a:ext cx="8107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חשיפת </a:t>
            </a:r>
          </a:p>
          <a:p>
            <a:pPr algn="ctr"/>
            <a:r>
              <a:rPr lang="he-IL" sz="1400" dirty="0"/>
              <a:t>'תיק הגולן' </a:t>
            </a:r>
          </a:p>
          <a:p>
            <a:pPr algn="ctr"/>
            <a:r>
              <a:rPr lang="he-IL" sz="1400" dirty="0"/>
              <a:t>מרץ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20495" y="2223783"/>
            <a:ext cx="136279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תקיפה ישראלית ראשונה בעיראק</a:t>
            </a:r>
          </a:p>
          <a:p>
            <a:pPr algn="ctr"/>
            <a:r>
              <a:rPr lang="he-IL" sz="1400" dirty="0"/>
              <a:t>יולי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853652" y="2150991"/>
            <a:ext cx="12975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 תקיפה בלטקיה והפלת מטוס הביון הרוסי</a:t>
            </a:r>
          </a:p>
          <a:p>
            <a:pPr algn="ctr"/>
            <a:r>
              <a:rPr lang="he-IL" sz="1400" dirty="0"/>
              <a:t>ספט'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14623" y="2185541"/>
            <a:ext cx="12400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תקיפת מחסנים </a:t>
            </a:r>
            <a:r>
              <a:rPr lang="he-IL" sz="1400" dirty="0" err="1"/>
              <a:t>בשדת</a:t>
            </a:r>
            <a:r>
              <a:rPr lang="he-IL" sz="1400" dirty="0"/>
              <a:t> הבינ"ל בדמשק</a:t>
            </a:r>
          </a:p>
          <a:p>
            <a:pPr algn="ctr"/>
            <a:r>
              <a:rPr lang="he-IL" sz="1400" dirty="0" err="1"/>
              <a:t>ינו</a:t>
            </a:r>
            <a:r>
              <a:rPr lang="he-IL" sz="1400" dirty="0"/>
              <a:t>'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92114" y="772419"/>
            <a:ext cx="116256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טיל קרקע </a:t>
            </a:r>
            <a:r>
              <a:rPr lang="he-IL" sz="1400" dirty="0" err="1"/>
              <a:t>קרקע</a:t>
            </a:r>
            <a:r>
              <a:rPr lang="he-IL" sz="1400" dirty="0"/>
              <a:t> לעבר </a:t>
            </a:r>
            <a:r>
              <a:rPr lang="he-IL" sz="1400" dirty="0" err="1"/>
              <a:t>רמה"ג</a:t>
            </a:r>
            <a:endParaRPr lang="he-IL" sz="1400" dirty="0"/>
          </a:p>
          <a:p>
            <a:pPr algn="ctr"/>
            <a:r>
              <a:rPr lang="he-IL" sz="1400" dirty="0" err="1"/>
              <a:t>ינו</a:t>
            </a:r>
            <a:r>
              <a:rPr lang="he-IL" sz="1400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7398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7" grpId="0"/>
      <p:bldP spid="48" grpId="0"/>
      <p:bldP spid="50" grpId="0"/>
      <p:bldP spid="51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ההקשר הייחודי (2/2) –  2020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ADC26B3-5773-4DC7-AEAA-736CF75C5351}"/>
              </a:ext>
            </a:extLst>
          </p:cNvPr>
          <p:cNvSpPr txBox="1"/>
          <p:nvPr/>
        </p:nvSpPr>
        <p:spPr>
          <a:xfrm>
            <a:off x="8399585" y="2893338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מלחמת והסכם הסחר </a:t>
            </a:r>
          </a:p>
          <a:p>
            <a:pPr algn="ctr"/>
            <a:r>
              <a:rPr lang="he-IL" b="1" dirty="0">
                <a:solidFill>
                  <a:srgbClr val="FF0000"/>
                </a:solidFill>
              </a:rPr>
              <a:t>ארה"ב - סין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EDD8C2D-3354-4AB5-8E9F-D65BC0202C1C}"/>
              </a:ext>
            </a:extLst>
          </p:cNvPr>
          <p:cNvSpPr txBox="1"/>
          <p:nvPr/>
        </p:nvSpPr>
        <p:spPr>
          <a:xfrm>
            <a:off x="4575211" y="2888217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שנת </a:t>
            </a:r>
            <a:r>
              <a:rPr lang="he-IL" b="1" dirty="0">
                <a:solidFill>
                  <a:srgbClr val="FF0000"/>
                </a:solidFill>
              </a:rPr>
              <a:t>בחירות בארה"ב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F9E1FAF-5C67-4D27-B598-E1494CA1B841}"/>
              </a:ext>
            </a:extLst>
          </p:cNvPr>
          <p:cNvSpPr txBox="1"/>
          <p:nvPr/>
        </p:nvSpPr>
        <p:spPr>
          <a:xfrm>
            <a:off x="605322" y="5836759"/>
            <a:ext cx="3368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בחירות ומצב פוליטי </a:t>
            </a:r>
            <a:r>
              <a:rPr lang="he-IL" b="1" dirty="0"/>
              <a:t>מורכב במדינת ישראל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37BAC2C-013F-454E-A454-CDD78345B2E2}"/>
              </a:ext>
            </a:extLst>
          </p:cNvPr>
          <p:cNvSpPr txBox="1"/>
          <p:nvPr/>
        </p:nvSpPr>
        <p:spPr>
          <a:xfrm>
            <a:off x="8500516" y="5836759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אי יציבות כלכלית – </a:t>
            </a:r>
            <a:r>
              <a:rPr lang="he-IL" b="1" dirty="0"/>
              <a:t>עימותים והפגנות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1C791BC-FD4D-436D-89F9-444462E8C47C}"/>
              </a:ext>
            </a:extLst>
          </p:cNvPr>
          <p:cNvSpPr txBox="1"/>
          <p:nvPr/>
        </p:nvSpPr>
        <p:spPr>
          <a:xfrm>
            <a:off x="4644103" y="5917951"/>
            <a:ext cx="3070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המשך</a:t>
            </a:r>
            <a:r>
              <a:rPr lang="he-IL" b="1" dirty="0">
                <a:solidFill>
                  <a:srgbClr val="FF0000"/>
                </a:solidFill>
              </a:rPr>
              <a:t> התייצבות סוריה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97DF39EC-26A0-4034-9012-E53CA6E20510}"/>
              </a:ext>
            </a:extLst>
          </p:cNvPr>
          <p:cNvSpPr txBox="1"/>
          <p:nvPr/>
        </p:nvSpPr>
        <p:spPr>
          <a:xfrm>
            <a:off x="812364" y="2903504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תנועה </a:t>
            </a:r>
            <a:r>
              <a:rPr lang="he-IL" b="1" dirty="0">
                <a:solidFill>
                  <a:srgbClr val="FF0000"/>
                </a:solidFill>
              </a:rPr>
              <a:t>במשק</a:t>
            </a:r>
            <a:r>
              <a:rPr lang="he-IL" b="1" dirty="0"/>
              <a:t> </a:t>
            </a:r>
            <a:r>
              <a:rPr lang="he-IL" b="1" dirty="0">
                <a:solidFill>
                  <a:srgbClr val="FF0000"/>
                </a:solidFill>
              </a:rPr>
              <a:t>האנרגיה </a:t>
            </a:r>
            <a:r>
              <a:rPr lang="he-IL" b="1" dirty="0"/>
              <a:t>העולמי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8A41F5BE-BD5E-4CA7-A310-A7099B18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85" y="110164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79CE09F-8E4C-4E20-8E4B-0615EBF4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69" y="3870643"/>
            <a:ext cx="2316468" cy="18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4964D09-2B84-4F8C-A59D-B58D16F6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80" y="1106864"/>
            <a:ext cx="2809875" cy="16287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A74E02E-5C0C-4364-8FF5-6ADC34E5B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937" y="383478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504B885-6BD3-413B-8500-AE9164E68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893" y="1106864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B8AC0FA-4636-42FD-82E0-3D40C588D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862" y="3683889"/>
            <a:ext cx="2221085" cy="226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B494AE8-E6A2-4FE1-986E-E3F46AE0400A}"/>
              </a:ext>
            </a:extLst>
          </p:cNvPr>
          <p:cNvCxnSpPr/>
          <p:nvPr/>
        </p:nvCxnSpPr>
        <p:spPr>
          <a:xfrm>
            <a:off x="250521" y="3630800"/>
            <a:ext cx="1153919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2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אליפסה 33">
            <a:extLst>
              <a:ext uri="{FF2B5EF4-FFF2-40B4-BE49-F238E27FC236}">
                <a16:creationId xmlns:a16="http://schemas.microsoft.com/office/drawing/2014/main" id="{F40E5A68-1C60-44A3-AE3E-6E1D1A68F88D}"/>
              </a:ext>
            </a:extLst>
          </p:cNvPr>
          <p:cNvSpPr/>
          <p:nvPr/>
        </p:nvSpPr>
        <p:spPr>
          <a:xfrm>
            <a:off x="6946382" y="2909406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4C0AB06-3311-4E5F-98CF-F122A87864FF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1F2B14F5-554C-4627-9BF5-456FB41540A7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8B4AFE87-08CA-4A77-8F0B-3BA6ADA89F19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08A511D-142C-402C-8B20-2FAF17FEA18B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7ACC5496-CB85-4683-81DD-8DD5765B9C50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E1F8BFBF-41CC-4C59-A257-5F421C114D88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94C9A251-7BE6-4788-872C-4621107A9213}"/>
              </a:ext>
            </a:extLst>
          </p:cNvPr>
          <p:cNvSpPr/>
          <p:nvPr/>
        </p:nvSpPr>
        <p:spPr>
          <a:xfrm>
            <a:off x="8276377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4A43D3B6-D3B8-40A3-A016-9FB7A5C98597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E89BF4E4-AE3E-4578-9D1A-37809D35372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AD292079-C35F-44EF-91FB-C7230802D109}"/>
              </a:ext>
            </a:extLst>
          </p:cNvPr>
          <p:cNvSpPr/>
          <p:nvPr/>
        </p:nvSpPr>
        <p:spPr>
          <a:xfrm>
            <a:off x="10167602" y="2969933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F6648B87-7592-447C-83A1-232B9F66FE96}"/>
              </a:ext>
            </a:extLst>
          </p:cNvPr>
          <p:cNvSpPr/>
          <p:nvPr/>
        </p:nvSpPr>
        <p:spPr>
          <a:xfrm>
            <a:off x="7747961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A0C90958-1F99-49A9-83DE-6B2799C22E2B}"/>
              </a:ext>
            </a:extLst>
          </p:cNvPr>
          <p:cNvSpPr/>
          <p:nvPr/>
        </p:nvSpPr>
        <p:spPr>
          <a:xfrm>
            <a:off x="7186529" y="3283311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1EA2A678-9266-4610-80C0-085E27D7BD0B}"/>
              </a:ext>
            </a:extLst>
          </p:cNvPr>
          <p:cNvSpPr/>
          <p:nvPr/>
        </p:nvSpPr>
        <p:spPr>
          <a:xfrm>
            <a:off x="9880565" y="5292224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CBAABF90-685C-4BB2-886D-9B2D4465A527}"/>
              </a:ext>
            </a:extLst>
          </p:cNvPr>
          <p:cNvSpPr/>
          <p:nvPr/>
        </p:nvSpPr>
        <p:spPr>
          <a:xfrm>
            <a:off x="9297981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E86A52C9-1386-4B8C-8CCC-44770F51B0F8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BB804ED9-8149-49D1-8893-FB9F41B7099A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2C3747E5-6698-4478-A511-1DE238FB3BDC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DCACF531-0078-4465-BB51-DA28FDAC7895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1E615267-C537-4D09-AA7C-58923923D6C1}"/>
              </a:ext>
            </a:extLst>
          </p:cNvPr>
          <p:cNvSpPr/>
          <p:nvPr/>
        </p:nvSpPr>
        <p:spPr>
          <a:xfrm>
            <a:off x="9550324" y="3974636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595EA21-2BF7-470F-AC37-53FC2698EEED}"/>
              </a:ext>
            </a:extLst>
          </p:cNvPr>
          <p:cNvSpPr txBox="1"/>
          <p:nvPr/>
        </p:nvSpPr>
        <p:spPr>
          <a:xfrm>
            <a:off x="10237861" y="197004"/>
            <a:ext cx="18838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הטבעת נפלה, האומנם ?</a:t>
            </a:r>
          </a:p>
        </p:txBody>
      </p:sp>
      <p:pic>
        <p:nvPicPr>
          <p:cNvPr id="4098" name="Picture 2" descr="תוצאת תמונה עבור הטבעת של סולימני">
            <a:extLst>
              <a:ext uri="{FF2B5EF4-FFF2-40B4-BE49-F238E27FC236}">
                <a16:creationId xmlns:a16="http://schemas.microsoft.com/office/drawing/2014/main" id="{5B8E3894-BE8A-4CBC-B933-5375A48D8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 t="20103" r="21030" b="22387"/>
          <a:stretch/>
        </p:blipFill>
        <p:spPr bwMode="auto">
          <a:xfrm>
            <a:off x="10495699" y="786276"/>
            <a:ext cx="1368204" cy="151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A4FB58DD-4BEB-4186-BF59-545B0515CD9A}"/>
              </a:ext>
            </a:extLst>
          </p:cNvPr>
          <p:cNvSpPr/>
          <p:nvPr/>
        </p:nvSpPr>
        <p:spPr>
          <a:xfrm>
            <a:off x="7757139" y="1623830"/>
            <a:ext cx="4347411" cy="4816836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90F842D0-DE47-4BBF-9BC6-C0EF0D6DE8FB}"/>
              </a:ext>
            </a:extLst>
          </p:cNvPr>
          <p:cNvSpPr/>
          <p:nvPr/>
        </p:nvSpPr>
        <p:spPr>
          <a:xfrm>
            <a:off x="76810" y="5267574"/>
            <a:ext cx="21451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</a:rPr>
              <a:t>גבולות </a:t>
            </a:r>
          </a:p>
          <a:p>
            <a:pPr algn="ctr"/>
            <a:r>
              <a:rPr lang="he-IL" sz="4400" b="1" dirty="0">
                <a:solidFill>
                  <a:schemeClr val="bg1"/>
                </a:solidFill>
              </a:rPr>
              <a:t>המערכת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EE63F99-90DE-4FBF-98F9-C5C34861A907}"/>
              </a:ext>
            </a:extLst>
          </p:cNvPr>
          <p:cNvSpPr/>
          <p:nvPr/>
        </p:nvSpPr>
        <p:spPr>
          <a:xfrm rot="19787103">
            <a:off x="1893802" y="970223"/>
            <a:ext cx="6071989" cy="220195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21182A3-0BED-46B9-868D-BF620790DB2D}"/>
              </a:ext>
            </a:extLst>
          </p:cNvPr>
          <p:cNvSpPr txBox="1"/>
          <p:nvPr/>
        </p:nvSpPr>
        <p:spPr>
          <a:xfrm rot="19934343">
            <a:off x="3226542" y="1232356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מכלול המעצמות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CD798CC7-F3CE-487F-B1F2-AB3713183CEB}"/>
              </a:ext>
            </a:extLst>
          </p:cNvPr>
          <p:cNvSpPr/>
          <p:nvPr/>
        </p:nvSpPr>
        <p:spPr>
          <a:xfrm>
            <a:off x="2398589" y="4110770"/>
            <a:ext cx="3145223" cy="2684421"/>
          </a:xfrm>
          <a:prstGeom prst="ellipse">
            <a:avLst/>
          </a:prstGeom>
          <a:solidFill>
            <a:schemeClr val="accent6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162E779-B4D2-4D87-828E-72ACE2618BC8}"/>
              </a:ext>
            </a:extLst>
          </p:cNvPr>
          <p:cNvSpPr txBox="1"/>
          <p:nvPr/>
        </p:nvSpPr>
        <p:spPr>
          <a:xfrm rot="2577113">
            <a:off x="3319024" y="4628275"/>
            <a:ext cx="2597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B050"/>
                </a:solidFill>
              </a:rPr>
              <a:t>מכלול המתונות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266068-1439-49C2-BFF6-B44A4DC8B160}"/>
              </a:ext>
            </a:extLst>
          </p:cNvPr>
          <p:cNvSpPr/>
          <p:nvPr/>
        </p:nvSpPr>
        <p:spPr>
          <a:xfrm>
            <a:off x="5844511" y="5229314"/>
            <a:ext cx="2629750" cy="1443769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7E034A1-52FA-403B-A018-194151CBECBE}"/>
              </a:ext>
            </a:extLst>
          </p:cNvPr>
          <p:cNvSpPr txBox="1"/>
          <p:nvPr/>
        </p:nvSpPr>
        <p:spPr>
          <a:xfrm rot="495929">
            <a:off x="5659988" y="5095267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המכלול הפלסטיני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3E36B85-A414-4A9B-812C-F0EE6A7D6E49}"/>
              </a:ext>
            </a:extLst>
          </p:cNvPr>
          <p:cNvSpPr txBox="1"/>
          <p:nvPr/>
        </p:nvSpPr>
        <p:spPr>
          <a:xfrm rot="2577113">
            <a:off x="7441392" y="3743585"/>
            <a:ext cx="4563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מכלול ההשפעה האיראנית</a:t>
            </a:r>
          </a:p>
        </p:txBody>
      </p:sp>
    </p:spTree>
    <p:extLst>
      <p:ext uri="{BB962C8B-B14F-4D97-AF65-F5344CB8AC3E}">
        <p14:creationId xmlns:p14="http://schemas.microsoft.com/office/powerpoint/2010/main" val="31637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7" grpId="0"/>
      <p:bldP spid="21" grpId="0" animBg="1"/>
      <p:bldP spid="25" grpId="0"/>
      <p:bldP spid="9" grpId="0" animBg="1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93987633-41E7-40ED-AC2E-DE694247DA4C}"/>
              </a:ext>
            </a:extLst>
          </p:cNvPr>
          <p:cNvCxnSpPr>
            <a:cxnSpLocks/>
          </p:cNvCxnSpPr>
          <p:nvPr/>
        </p:nvCxnSpPr>
        <p:spPr>
          <a:xfrm flipV="1">
            <a:off x="6592433" y="2423774"/>
            <a:ext cx="3481697" cy="158250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8C5C9A08-3D82-4567-943D-7B7B77436105}"/>
              </a:ext>
            </a:extLst>
          </p:cNvPr>
          <p:cNvCxnSpPr>
            <a:cxnSpLocks/>
          </p:cNvCxnSpPr>
          <p:nvPr/>
        </p:nvCxnSpPr>
        <p:spPr>
          <a:xfrm flipV="1">
            <a:off x="6648331" y="3324720"/>
            <a:ext cx="1201849" cy="935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56F818B-54CE-40CD-BC8A-ABBDFABFF0FE}"/>
              </a:ext>
            </a:extLst>
          </p:cNvPr>
          <p:cNvCxnSpPr/>
          <p:nvPr/>
        </p:nvCxnSpPr>
        <p:spPr>
          <a:xfrm flipH="1">
            <a:off x="6283234" y="2206773"/>
            <a:ext cx="351887" cy="62610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F4BD43F-532C-4740-B979-8A7CC3C93588}"/>
              </a:ext>
            </a:extLst>
          </p:cNvPr>
          <p:cNvSpPr txBox="1"/>
          <p:nvPr/>
        </p:nvSpPr>
        <p:spPr>
          <a:xfrm>
            <a:off x="5358017" y="1909548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תיאום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8706B5D7-7D54-4511-93A5-8D7505323F39}"/>
              </a:ext>
            </a:extLst>
          </p:cNvPr>
          <p:cNvCxnSpPr>
            <a:cxnSpLocks/>
          </p:cNvCxnSpPr>
          <p:nvPr/>
        </p:nvCxnSpPr>
        <p:spPr>
          <a:xfrm>
            <a:off x="3994508" y="3427376"/>
            <a:ext cx="964517" cy="0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FF9CA844-E8CC-4A5D-9B5A-07CBE2217E1B}"/>
              </a:ext>
            </a:extLst>
          </p:cNvPr>
          <p:cNvSpPr txBox="1"/>
          <p:nvPr/>
        </p:nvSpPr>
        <p:spPr>
          <a:xfrm rot="20709433">
            <a:off x="6757545" y="2267367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מליציות; חיזבאללה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C4AF40C4-B48F-4E62-80ED-BADCD8BFAF8D}"/>
              </a:ext>
            </a:extLst>
          </p:cNvPr>
          <p:cNvCxnSpPr/>
          <p:nvPr/>
        </p:nvCxnSpPr>
        <p:spPr>
          <a:xfrm flipH="1">
            <a:off x="4376514" y="4098686"/>
            <a:ext cx="712266" cy="4791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C32E844C-3BAD-4323-B250-7F6D32CC461D}"/>
              </a:ext>
            </a:extLst>
          </p:cNvPr>
          <p:cNvSpPr txBox="1"/>
          <p:nvPr/>
        </p:nvSpPr>
        <p:spPr>
          <a:xfrm rot="19429985">
            <a:off x="4123911" y="4267720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אינטרסים משותפים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C2F95FE9-A670-44EE-914A-DD2B1C22AE73}"/>
              </a:ext>
            </a:extLst>
          </p:cNvPr>
          <p:cNvCxnSpPr>
            <a:cxnSpLocks/>
          </p:cNvCxnSpPr>
          <p:nvPr/>
        </p:nvCxnSpPr>
        <p:spPr>
          <a:xfrm flipV="1">
            <a:off x="4807313" y="4686890"/>
            <a:ext cx="864112" cy="994921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737BF0E6-3E8A-4015-8214-983E2911D2B6}"/>
              </a:ext>
            </a:extLst>
          </p:cNvPr>
          <p:cNvSpPr txBox="1"/>
          <p:nvPr/>
        </p:nvSpPr>
        <p:spPr>
          <a:xfrm rot="18666664">
            <a:off x="4289455" y="4883633"/>
            <a:ext cx="1531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שת"פ</a:t>
            </a:r>
          </a:p>
        </p:txBody>
      </p: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5FCE8907-632D-495D-8E85-58A31649EE0C}"/>
              </a:ext>
            </a:extLst>
          </p:cNvPr>
          <p:cNvCxnSpPr>
            <a:cxnSpLocks/>
          </p:cNvCxnSpPr>
          <p:nvPr/>
        </p:nvCxnSpPr>
        <p:spPr>
          <a:xfrm>
            <a:off x="6781331" y="3644933"/>
            <a:ext cx="1239095" cy="2760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E4F00320-9EA5-47C7-A172-6C4E657559B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669615" y="2684647"/>
            <a:ext cx="1798601" cy="48530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83C3ED0A-2E52-4612-89ED-E540385535FA}"/>
              </a:ext>
            </a:extLst>
          </p:cNvPr>
          <p:cNvSpPr txBox="1"/>
          <p:nvPr/>
        </p:nvSpPr>
        <p:spPr>
          <a:xfrm>
            <a:off x="3715646" y="2694463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יחסים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מיוחדים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7A531386-1495-4314-BF41-23B608A9C91B}"/>
              </a:ext>
            </a:extLst>
          </p:cNvPr>
          <p:cNvSpPr txBox="1"/>
          <p:nvPr/>
        </p:nvSpPr>
        <p:spPr>
          <a:xfrm rot="791919">
            <a:off x="6642526" y="3869731"/>
            <a:ext cx="1531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שיעי - לבנוני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034F157-CF7F-405B-9C21-9E2E21DB04B0}"/>
              </a:ext>
            </a:extLst>
          </p:cNvPr>
          <p:cNvSpPr txBox="1"/>
          <p:nvPr/>
        </p:nvSpPr>
        <p:spPr>
          <a:xfrm rot="806051">
            <a:off x="8447264" y="2570161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err="1"/>
              <a:t>איזורי</a:t>
            </a:r>
            <a:endParaRPr lang="he-IL" sz="1600" b="1" dirty="0"/>
          </a:p>
          <a:p>
            <a:pPr algn="ctr"/>
            <a:r>
              <a:rPr lang="he-IL" sz="1600" b="1" dirty="0"/>
              <a:t>גרעין</a:t>
            </a:r>
          </a:p>
        </p:txBody>
      </p: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C56833F-47C2-4E0E-9D7C-D635DE6C59A1}"/>
              </a:ext>
            </a:extLst>
          </p:cNvPr>
          <p:cNvCxnSpPr>
            <a:cxnSpLocks/>
          </p:cNvCxnSpPr>
          <p:nvPr/>
        </p:nvCxnSpPr>
        <p:spPr>
          <a:xfrm>
            <a:off x="8249626" y="1291056"/>
            <a:ext cx="2018285" cy="183804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1BB1AB6C-B0AC-4D79-82D4-3CB494442CCF}"/>
              </a:ext>
            </a:extLst>
          </p:cNvPr>
          <p:cNvSpPr txBox="1"/>
          <p:nvPr/>
        </p:nvSpPr>
        <p:spPr>
          <a:xfrm>
            <a:off x="8119622" y="559893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כלכלי</a:t>
            </a:r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204BAD60-B238-47FF-A996-6A9BA4FCD208}"/>
              </a:ext>
            </a:extLst>
          </p:cNvPr>
          <p:cNvCxnSpPr>
            <a:cxnSpLocks/>
          </p:cNvCxnSpPr>
          <p:nvPr/>
        </p:nvCxnSpPr>
        <p:spPr>
          <a:xfrm flipV="1">
            <a:off x="8091517" y="492534"/>
            <a:ext cx="1049248" cy="606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459D3B35-3804-45CB-AC5A-2D946BD82C1B}"/>
              </a:ext>
            </a:extLst>
          </p:cNvPr>
          <p:cNvCxnSpPr>
            <a:cxnSpLocks/>
          </p:cNvCxnSpPr>
          <p:nvPr/>
        </p:nvCxnSpPr>
        <p:spPr>
          <a:xfrm flipV="1">
            <a:off x="5932430" y="4577806"/>
            <a:ext cx="0" cy="725863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>
            <a:extLst>
              <a:ext uri="{FF2B5EF4-FFF2-40B4-BE49-F238E27FC236}">
                <a16:creationId xmlns:a16="http://schemas.microsoft.com/office/drawing/2014/main" id="{A7F0148D-4EAE-4912-B2B0-90D238168758}"/>
              </a:ext>
            </a:extLst>
          </p:cNvPr>
          <p:cNvCxnSpPr>
            <a:cxnSpLocks/>
          </p:cNvCxnSpPr>
          <p:nvPr/>
        </p:nvCxnSpPr>
        <p:spPr>
          <a:xfrm>
            <a:off x="6259571" y="4490428"/>
            <a:ext cx="839144" cy="8132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84A03778-56F1-42DB-A6C7-DA5FEAA0710E}"/>
              </a:ext>
            </a:extLst>
          </p:cNvPr>
          <p:cNvSpPr/>
          <p:nvPr/>
        </p:nvSpPr>
        <p:spPr>
          <a:xfrm>
            <a:off x="7906078" y="3061850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AF2ED8B0-3698-4B6F-B1E4-A7ED7FB99507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7475C7E-9C4B-46B4-998C-DDDB115F6EE3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1BC239BC-9951-4230-8BB5-08A857DEF24C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86314469-70A8-4F56-BF5F-9B1E53E2DB8D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F3D6A5A9-F82C-42AB-9B5E-64F662121DD7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id="{494B0EFD-BD6A-42D3-B212-0A062687F019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6B6D044C-6128-4CC9-B7ED-5C16BEE3E61B}"/>
              </a:ext>
            </a:extLst>
          </p:cNvPr>
          <p:cNvSpPr/>
          <p:nvPr/>
        </p:nvSpPr>
        <p:spPr>
          <a:xfrm>
            <a:off x="9088584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id="{36CAE730-82B2-421A-9EAA-ED0FC1CA5C10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E2D5AD18-EFFA-4EA7-A863-2BF4303CD37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E9A686BC-D34C-4459-BA1C-3AB6ADE35E0C}"/>
              </a:ext>
            </a:extLst>
          </p:cNvPr>
          <p:cNvSpPr/>
          <p:nvPr/>
        </p:nvSpPr>
        <p:spPr>
          <a:xfrm>
            <a:off x="10234079" y="2740832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AB1D8384-71C2-4024-A7B2-729B10F401EE}"/>
              </a:ext>
            </a:extLst>
          </p:cNvPr>
          <p:cNvSpPr/>
          <p:nvPr/>
        </p:nvSpPr>
        <p:spPr>
          <a:xfrm>
            <a:off x="8560168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A7858508-4150-4B5A-ADFA-8D6A0B8ECB8B}"/>
              </a:ext>
            </a:extLst>
          </p:cNvPr>
          <p:cNvSpPr/>
          <p:nvPr/>
        </p:nvSpPr>
        <p:spPr>
          <a:xfrm>
            <a:off x="8143713" y="3541833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C68FD51-7EB4-4BBC-9B57-E1E306D94B21}"/>
              </a:ext>
            </a:extLst>
          </p:cNvPr>
          <p:cNvSpPr/>
          <p:nvPr/>
        </p:nvSpPr>
        <p:spPr>
          <a:xfrm>
            <a:off x="10025713" y="5193597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B9AB9168-64A4-41E2-8FF1-7EE5349B209D}"/>
              </a:ext>
            </a:extLst>
          </p:cNvPr>
          <p:cNvSpPr/>
          <p:nvPr/>
        </p:nvSpPr>
        <p:spPr>
          <a:xfrm>
            <a:off x="10110188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0" name="אליפסה 69">
            <a:extLst>
              <a:ext uri="{FF2B5EF4-FFF2-40B4-BE49-F238E27FC236}">
                <a16:creationId xmlns:a16="http://schemas.microsoft.com/office/drawing/2014/main" id="{1B331379-D855-4B60-95FC-A9109961223C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id="{6E40A634-8A2F-4C11-AD43-8E18F11999A9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id="{FFDE4B41-8081-48E0-A08A-B3D7DE79C89E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E2FCDD6C-DA63-4B00-9AB2-66FF2DDF0BF8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id="{6554ACD7-4B71-4BEA-8363-5FE36EDD115E}"/>
              </a:ext>
            </a:extLst>
          </p:cNvPr>
          <p:cNvSpPr/>
          <p:nvPr/>
        </p:nvSpPr>
        <p:spPr>
          <a:xfrm>
            <a:off x="9955992" y="3950462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5F4912B3-1324-40DD-A157-83914B3A550B}"/>
              </a:ext>
            </a:extLst>
          </p:cNvPr>
          <p:cNvSpPr txBox="1"/>
          <p:nvPr/>
        </p:nvSpPr>
        <p:spPr>
          <a:xfrm rot="20428832">
            <a:off x="9054663" y="1752080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מעגל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</a:rPr>
              <a:t>שני</a:t>
            </a:r>
          </a:p>
        </p:txBody>
      </p:sp>
      <p:cxnSp>
        <p:nvCxnSpPr>
          <p:cNvPr id="79" name="מחבר חץ ישר 78">
            <a:extLst>
              <a:ext uri="{FF2B5EF4-FFF2-40B4-BE49-F238E27FC236}">
                <a16:creationId xmlns:a16="http://schemas.microsoft.com/office/drawing/2014/main" id="{D3C38455-E3E1-4038-ABD5-38EE249ED5D4}"/>
              </a:ext>
            </a:extLst>
          </p:cNvPr>
          <p:cNvCxnSpPr>
            <a:cxnSpLocks/>
          </p:cNvCxnSpPr>
          <p:nvPr/>
        </p:nvCxnSpPr>
        <p:spPr>
          <a:xfrm>
            <a:off x="4260016" y="1647152"/>
            <a:ext cx="968101" cy="115228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מלבן 80">
            <a:extLst>
              <a:ext uri="{FF2B5EF4-FFF2-40B4-BE49-F238E27FC236}">
                <a16:creationId xmlns:a16="http://schemas.microsoft.com/office/drawing/2014/main" id="{0CB29AA7-94B2-4A5A-88FE-FF2D9535A3F3}"/>
              </a:ext>
            </a:extLst>
          </p:cNvPr>
          <p:cNvSpPr/>
          <p:nvPr/>
        </p:nvSpPr>
        <p:spPr>
          <a:xfrm>
            <a:off x="4634889" y="1770797"/>
            <a:ext cx="70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כלכלי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DF169C5F-A25E-4A08-86BF-C92733BA5FDE}"/>
              </a:ext>
            </a:extLst>
          </p:cNvPr>
          <p:cNvSpPr/>
          <p:nvPr/>
        </p:nvSpPr>
        <p:spPr>
          <a:xfrm>
            <a:off x="272662" y="5814030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</a:rPr>
              <a:t>זיקות</a:t>
            </a:r>
          </a:p>
        </p:txBody>
      </p:sp>
    </p:spTree>
    <p:extLst>
      <p:ext uri="{BB962C8B-B14F-4D97-AF65-F5344CB8AC3E}">
        <p14:creationId xmlns:p14="http://schemas.microsoft.com/office/powerpoint/2010/main" val="18142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27" y="-337613"/>
            <a:ext cx="10515600" cy="1325563"/>
          </a:xfrm>
        </p:spPr>
        <p:txBody>
          <a:bodyPr/>
          <a:lstStyle/>
          <a:p>
            <a:pPr algn="ctr"/>
            <a:r>
              <a:rPr lang="he-IL" dirty="0">
                <a:cs typeface="+mn-cs"/>
              </a:rPr>
              <a:t>מגמות אסטרטגיות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6</a:t>
            </a:fld>
            <a:endParaRPr lang="he-IL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3FB42DA2-EBC3-492F-897C-2F0AB31ABE1B}"/>
              </a:ext>
            </a:extLst>
          </p:cNvPr>
          <p:cNvCxnSpPr>
            <a:cxnSpLocks/>
          </p:cNvCxnSpPr>
          <p:nvPr/>
        </p:nvCxnSpPr>
        <p:spPr>
          <a:xfrm flipV="1">
            <a:off x="1120833" y="1175657"/>
            <a:ext cx="0" cy="493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90CE42A8-FEE7-4582-94BF-33DDD7D38298}"/>
              </a:ext>
            </a:extLst>
          </p:cNvPr>
          <p:cNvCxnSpPr>
            <a:cxnSpLocks/>
          </p:cNvCxnSpPr>
          <p:nvPr/>
        </p:nvCxnSpPr>
        <p:spPr>
          <a:xfrm>
            <a:off x="1120833" y="6252754"/>
            <a:ext cx="9629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EBF8219-C189-466F-8951-DFDD677E1D07}"/>
              </a:ext>
            </a:extLst>
          </p:cNvPr>
          <p:cNvSpPr txBox="1"/>
          <p:nvPr/>
        </p:nvSpPr>
        <p:spPr>
          <a:xfrm>
            <a:off x="1" y="1072062"/>
            <a:ext cx="11208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עוצמת התופעה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A97E00D-3AD1-4A66-BCF0-D9DB8A07E6F6}"/>
              </a:ext>
            </a:extLst>
          </p:cNvPr>
          <p:cNvSpPr txBox="1"/>
          <p:nvPr/>
        </p:nvSpPr>
        <p:spPr>
          <a:xfrm>
            <a:off x="10793387" y="6097823"/>
            <a:ext cx="1120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זמן</a:t>
            </a:r>
          </a:p>
        </p:txBody>
      </p: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9E02DE98-759C-47ED-8FE9-EC0F0384B9A7}"/>
              </a:ext>
            </a:extLst>
          </p:cNvPr>
          <p:cNvGrpSpPr/>
          <p:nvPr/>
        </p:nvGrpSpPr>
        <p:grpSpPr>
          <a:xfrm>
            <a:off x="1463040" y="1641298"/>
            <a:ext cx="8059783" cy="3631485"/>
            <a:chOff x="1463040" y="1641298"/>
            <a:chExt cx="8059783" cy="3631485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2393EC23-B31C-4817-819A-379722FFC368}"/>
                </a:ext>
              </a:extLst>
            </p:cNvPr>
            <p:cNvCxnSpPr>
              <a:cxnSpLocks/>
            </p:cNvCxnSpPr>
            <p:nvPr/>
          </p:nvCxnSpPr>
          <p:spPr>
            <a:xfrm>
              <a:off x="1463040" y="1842535"/>
              <a:ext cx="8059783" cy="343024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BEDFB8DC-0824-44D6-B4BF-F84C4E9868AC}"/>
                </a:ext>
              </a:extLst>
            </p:cNvPr>
            <p:cNvSpPr txBox="1"/>
            <p:nvPr/>
          </p:nvSpPr>
          <p:spPr>
            <a:xfrm rot="1495380">
              <a:off x="1649387" y="1641298"/>
              <a:ext cx="11208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err="1">
                  <a:solidFill>
                    <a:srgbClr val="FF0000"/>
                  </a:solidFill>
                </a:rPr>
                <a:t>דעא"ש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5276E391-186F-4B78-8EA2-78DF671617BB}"/>
              </a:ext>
            </a:extLst>
          </p:cNvPr>
          <p:cNvGrpSpPr/>
          <p:nvPr/>
        </p:nvGrpSpPr>
        <p:grpSpPr>
          <a:xfrm>
            <a:off x="998837" y="2197221"/>
            <a:ext cx="8523986" cy="3598076"/>
            <a:chOff x="998837" y="2197221"/>
            <a:chExt cx="8523986" cy="3598076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059CB13-5467-4C7A-AF89-EA38B3755FF4}"/>
                </a:ext>
              </a:extLst>
            </p:cNvPr>
            <p:cNvCxnSpPr/>
            <p:nvPr/>
          </p:nvCxnSpPr>
          <p:spPr>
            <a:xfrm>
              <a:off x="1306286" y="2281388"/>
              <a:ext cx="8216537" cy="351390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4E5CCCA4-F294-4A7D-AEED-CD411E4FA6B3}"/>
                </a:ext>
              </a:extLst>
            </p:cNvPr>
            <p:cNvSpPr txBox="1"/>
            <p:nvPr/>
          </p:nvSpPr>
          <p:spPr>
            <a:xfrm rot="1358709">
              <a:off x="998837" y="2197221"/>
              <a:ext cx="21020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</a:rPr>
                <a:t>מלחמת האזרחים</a:t>
              </a: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321A652A-BC21-4A07-A782-80F4A8C2BD97}"/>
              </a:ext>
            </a:extLst>
          </p:cNvPr>
          <p:cNvGrpSpPr/>
          <p:nvPr/>
        </p:nvGrpSpPr>
        <p:grpSpPr>
          <a:xfrm>
            <a:off x="1354564" y="2747900"/>
            <a:ext cx="8024567" cy="1951405"/>
            <a:chOff x="1354564" y="2747900"/>
            <a:chExt cx="8024567" cy="1951405"/>
          </a:xfrm>
        </p:grpSpPr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0CC3C4AC-0F65-49DC-AB92-89BD6228E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3757" y="2747900"/>
              <a:ext cx="7755374" cy="187174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407993E2-B085-4006-BD84-CA9E43C7BA45}"/>
                </a:ext>
              </a:extLst>
            </p:cNvPr>
            <p:cNvSpPr txBox="1"/>
            <p:nvPr/>
          </p:nvSpPr>
          <p:spPr>
            <a:xfrm rot="20630870">
              <a:off x="1354564" y="4052974"/>
              <a:ext cx="210890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</a:rPr>
                <a:t>התבססות איראנית בעיראק ובסוריה</a:t>
              </a:r>
            </a:p>
          </p:txBody>
        </p:sp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C53D70BA-1B32-4776-AB04-B95EE8BFDDAD}"/>
              </a:ext>
            </a:extLst>
          </p:cNvPr>
          <p:cNvGrpSpPr/>
          <p:nvPr/>
        </p:nvGrpSpPr>
        <p:grpSpPr>
          <a:xfrm>
            <a:off x="3203986" y="3610186"/>
            <a:ext cx="7037294" cy="1726135"/>
            <a:chOff x="3203986" y="3610186"/>
            <a:chExt cx="7037294" cy="1726135"/>
          </a:xfrm>
        </p:grpSpPr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BD4F8757-645C-4CC6-A22F-E479DA939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5793" y="3610186"/>
              <a:ext cx="6925487" cy="1726135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3B1E7227-8235-4F4D-9169-228E53D013E6}"/>
                </a:ext>
              </a:extLst>
            </p:cNvPr>
            <p:cNvSpPr txBox="1"/>
            <p:nvPr/>
          </p:nvSpPr>
          <p:spPr>
            <a:xfrm rot="20718199">
              <a:off x="3203986" y="4677907"/>
              <a:ext cx="170107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accent2"/>
                  </a:solidFill>
                </a:rPr>
                <a:t>מעורבות רוסית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AF254827-3FFC-4326-AEB2-E2DDFC4E3E41}"/>
              </a:ext>
            </a:extLst>
          </p:cNvPr>
          <p:cNvGrpSpPr/>
          <p:nvPr/>
        </p:nvGrpSpPr>
        <p:grpSpPr>
          <a:xfrm>
            <a:off x="1316990" y="3052832"/>
            <a:ext cx="8924290" cy="1083747"/>
            <a:chOff x="1316990" y="3052832"/>
            <a:chExt cx="8924290" cy="1083747"/>
          </a:xfrm>
        </p:grpSpPr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86C55A16-0064-4E5E-9AF3-E97E67A4D254}"/>
                </a:ext>
              </a:extLst>
            </p:cNvPr>
            <p:cNvCxnSpPr>
              <a:cxnSpLocks/>
            </p:cNvCxnSpPr>
            <p:nvPr/>
          </p:nvCxnSpPr>
          <p:spPr>
            <a:xfrm>
              <a:off x="1419306" y="3395865"/>
              <a:ext cx="8821974" cy="740714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21F0598D-7B62-4F05-9215-B2E0159DB30C}"/>
                </a:ext>
              </a:extLst>
            </p:cNvPr>
            <p:cNvSpPr txBox="1"/>
            <p:nvPr/>
          </p:nvSpPr>
          <p:spPr>
            <a:xfrm rot="238610">
              <a:off x="1316990" y="3052832"/>
              <a:ext cx="174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0066FF"/>
                  </a:solidFill>
                </a:rPr>
                <a:t>מעורבות ארה"ב</a:t>
              </a:r>
            </a:p>
          </p:txBody>
        </p:sp>
      </p:grp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E61D7C24-1A18-4669-9CE8-96C0E026F9D8}"/>
              </a:ext>
            </a:extLst>
          </p:cNvPr>
          <p:cNvGrpSpPr/>
          <p:nvPr/>
        </p:nvGrpSpPr>
        <p:grpSpPr>
          <a:xfrm>
            <a:off x="5009969" y="3853003"/>
            <a:ext cx="5425678" cy="1580830"/>
            <a:chOff x="5009969" y="3853003"/>
            <a:chExt cx="5425678" cy="1580830"/>
          </a:xfrm>
        </p:grpSpPr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519761BE-E730-45D6-B8FD-5A0B63A5A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1254" y="3853003"/>
              <a:ext cx="4914393" cy="127415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CCCD250F-92B1-4478-ACBF-C8CAECE4D30C}"/>
                </a:ext>
              </a:extLst>
            </p:cNvPr>
            <p:cNvSpPr txBox="1"/>
            <p:nvPr/>
          </p:nvSpPr>
          <p:spPr>
            <a:xfrm rot="20718199">
              <a:off x="5009969" y="5064501"/>
              <a:ext cx="217581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</a:rPr>
                <a:t>אקטיביות איראנית</a:t>
              </a: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66251394-F058-4831-97A0-A25BFC58F4FF}"/>
              </a:ext>
            </a:extLst>
          </p:cNvPr>
          <p:cNvGrpSpPr/>
          <p:nvPr/>
        </p:nvGrpSpPr>
        <p:grpSpPr>
          <a:xfrm>
            <a:off x="935031" y="3557659"/>
            <a:ext cx="9380874" cy="1791187"/>
            <a:chOff x="935031" y="3557659"/>
            <a:chExt cx="9380874" cy="1791187"/>
          </a:xfrm>
        </p:grpSpPr>
        <p:grpSp>
          <p:nvGrpSpPr>
            <p:cNvPr id="42" name="קבוצה 41">
              <a:extLst>
                <a:ext uri="{FF2B5EF4-FFF2-40B4-BE49-F238E27FC236}">
                  <a16:creationId xmlns:a16="http://schemas.microsoft.com/office/drawing/2014/main" id="{38D21C40-5CF7-4122-8BCC-5E1B158938FE}"/>
                </a:ext>
              </a:extLst>
            </p:cNvPr>
            <p:cNvGrpSpPr/>
            <p:nvPr/>
          </p:nvGrpSpPr>
          <p:grpSpPr>
            <a:xfrm>
              <a:off x="1463040" y="3557659"/>
              <a:ext cx="8852865" cy="1791187"/>
              <a:chOff x="1463040" y="3261825"/>
              <a:chExt cx="8852865" cy="1791187"/>
            </a:xfrm>
          </p:grpSpPr>
          <p:cxnSp>
            <p:nvCxnSpPr>
              <p:cNvPr id="39" name="מחבר ישר 38">
                <a:extLst>
                  <a:ext uri="{FF2B5EF4-FFF2-40B4-BE49-F238E27FC236}">
                    <a16:creationId xmlns:a16="http://schemas.microsoft.com/office/drawing/2014/main" id="{BD8F512D-534C-40DE-8D2B-B37F72B5AB40}"/>
                  </a:ext>
                </a:extLst>
              </p:cNvPr>
              <p:cNvCxnSpPr/>
              <p:nvPr/>
            </p:nvCxnSpPr>
            <p:spPr>
              <a:xfrm>
                <a:off x="1463040" y="3261825"/>
                <a:ext cx="5315496" cy="17786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מחבר חץ ישר 40">
                <a:extLst>
                  <a:ext uri="{FF2B5EF4-FFF2-40B4-BE49-F238E27FC236}">
                    <a16:creationId xmlns:a16="http://schemas.microsoft.com/office/drawing/2014/main" id="{696A36E2-58DE-4A26-9057-05D59355B0DF}"/>
                  </a:ext>
                </a:extLst>
              </p:cNvPr>
              <p:cNvCxnSpPr/>
              <p:nvPr/>
            </p:nvCxnSpPr>
            <p:spPr>
              <a:xfrm flipV="1">
                <a:off x="6793229" y="4684052"/>
                <a:ext cx="3522676" cy="36896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EF6474F3-CBEE-4046-80C5-8987BC779D4C}"/>
                </a:ext>
              </a:extLst>
            </p:cNvPr>
            <p:cNvSpPr txBox="1"/>
            <p:nvPr/>
          </p:nvSpPr>
          <p:spPr>
            <a:xfrm rot="1160612">
              <a:off x="935031" y="3611181"/>
              <a:ext cx="174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</a:rPr>
                <a:t>גרעין</a:t>
              </a:r>
            </a:p>
          </p:txBody>
        </p:sp>
      </p:grp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A5D11F20-2829-4AAA-ADDF-2356072E964B}"/>
              </a:ext>
            </a:extLst>
          </p:cNvPr>
          <p:cNvGrpSpPr/>
          <p:nvPr/>
        </p:nvGrpSpPr>
        <p:grpSpPr>
          <a:xfrm>
            <a:off x="1306285" y="605245"/>
            <a:ext cx="9129362" cy="1601172"/>
            <a:chOff x="1306285" y="605245"/>
            <a:chExt cx="9129362" cy="1601172"/>
          </a:xfrm>
        </p:grpSpPr>
        <p:sp>
          <p:nvSpPr>
            <p:cNvPr id="44" name="חץ: ימינה 43">
              <a:extLst>
                <a:ext uri="{FF2B5EF4-FFF2-40B4-BE49-F238E27FC236}">
                  <a16:creationId xmlns:a16="http://schemas.microsoft.com/office/drawing/2014/main" id="{D673A4C7-F780-4B04-A259-E33483CE5C72}"/>
                </a:ext>
              </a:extLst>
            </p:cNvPr>
            <p:cNvSpPr/>
            <p:nvPr/>
          </p:nvSpPr>
          <p:spPr>
            <a:xfrm>
              <a:off x="1306285" y="605245"/>
              <a:ext cx="9129362" cy="55564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0066FF"/>
                  </a:solidFill>
                </a:rPr>
                <a:t>מניעת התעצמות</a:t>
              </a:r>
            </a:p>
          </p:txBody>
        </p:sp>
        <p:sp>
          <p:nvSpPr>
            <p:cNvPr id="46" name="חץ: ימינה 45">
              <a:extLst>
                <a:ext uri="{FF2B5EF4-FFF2-40B4-BE49-F238E27FC236}">
                  <a16:creationId xmlns:a16="http://schemas.microsoft.com/office/drawing/2014/main" id="{06CA83C9-2AC1-45D5-A7AB-A5064EF5532F}"/>
                </a:ext>
              </a:extLst>
            </p:cNvPr>
            <p:cNvSpPr/>
            <p:nvPr/>
          </p:nvSpPr>
          <p:spPr>
            <a:xfrm>
              <a:off x="3989886" y="1121097"/>
              <a:ext cx="6445758" cy="55564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0066FF"/>
                  </a:solidFill>
                </a:rPr>
                <a:t>מניעת התבססות בסוריה</a:t>
              </a:r>
            </a:p>
          </p:txBody>
        </p:sp>
        <p:sp>
          <p:nvSpPr>
            <p:cNvPr id="47" name="חץ: ימינה 46">
              <a:extLst>
                <a:ext uri="{FF2B5EF4-FFF2-40B4-BE49-F238E27FC236}">
                  <a16:creationId xmlns:a16="http://schemas.microsoft.com/office/drawing/2014/main" id="{6572F2BA-30CA-4A84-85C5-90AAE3C8D214}"/>
                </a:ext>
              </a:extLst>
            </p:cNvPr>
            <p:cNvSpPr/>
            <p:nvPr/>
          </p:nvSpPr>
          <p:spPr>
            <a:xfrm>
              <a:off x="7355540" y="1650772"/>
              <a:ext cx="3080103" cy="55564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0066FF"/>
                  </a:solidFill>
                </a:rPr>
                <a:t>שלילת יכולות בעיראק</a:t>
              </a: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5E2DC3FF-ADCF-4AF7-8778-DA5B275E0C3A}"/>
              </a:ext>
            </a:extLst>
          </p:cNvPr>
          <p:cNvGrpSpPr/>
          <p:nvPr/>
        </p:nvGrpSpPr>
        <p:grpSpPr>
          <a:xfrm>
            <a:off x="3323720" y="3084163"/>
            <a:ext cx="6925487" cy="1726135"/>
            <a:chOff x="3323720" y="3084163"/>
            <a:chExt cx="6925487" cy="1726135"/>
          </a:xfrm>
        </p:grpSpPr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72CBF182-06D8-4D20-82D2-1F8B8BC0A0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720" y="3084163"/>
              <a:ext cx="6925487" cy="1726135"/>
            </a:xfrm>
            <a:prstGeom prst="line">
              <a:avLst/>
            </a:prstGeom>
            <a:ln w="28575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473EFFB0-6E96-4E8D-9D1A-B8DE5622034B}"/>
                </a:ext>
              </a:extLst>
            </p:cNvPr>
            <p:cNvSpPr txBox="1"/>
            <p:nvPr/>
          </p:nvSpPr>
          <p:spPr>
            <a:xfrm rot="20718199">
              <a:off x="3839851" y="4013274"/>
              <a:ext cx="20707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accent2"/>
                  </a:solidFill>
                </a:rPr>
                <a:t>אי יציבות פנימית</a:t>
              </a:r>
            </a:p>
          </p:txBody>
        </p:sp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E436A11F-D878-4E5B-98F3-2CA179FCDAAA}"/>
              </a:ext>
            </a:extLst>
          </p:cNvPr>
          <p:cNvGrpSpPr/>
          <p:nvPr/>
        </p:nvGrpSpPr>
        <p:grpSpPr>
          <a:xfrm>
            <a:off x="1463040" y="2737837"/>
            <a:ext cx="10479064" cy="3096734"/>
            <a:chOff x="1463040" y="2737837"/>
            <a:chExt cx="10479064" cy="3096734"/>
          </a:xfrm>
        </p:grpSpPr>
        <p:sp>
          <p:nvSpPr>
            <p:cNvPr id="60" name="מלבן: פינות מעוגלות 59">
              <a:extLst>
                <a:ext uri="{FF2B5EF4-FFF2-40B4-BE49-F238E27FC236}">
                  <a16:creationId xmlns:a16="http://schemas.microsoft.com/office/drawing/2014/main" id="{3D8D848C-06CD-43D8-B563-7F7E878F2052}"/>
                </a:ext>
              </a:extLst>
            </p:cNvPr>
            <p:cNvSpPr/>
            <p:nvPr/>
          </p:nvSpPr>
          <p:spPr>
            <a:xfrm>
              <a:off x="1463040" y="2747900"/>
              <a:ext cx="1844826" cy="1475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קואליציה נגד </a:t>
              </a:r>
              <a:r>
                <a:rPr lang="he-IL" dirty="0" err="1"/>
                <a:t>דעא"ש</a:t>
              </a:r>
              <a:endParaRPr lang="he-IL" dirty="0"/>
            </a:p>
          </p:txBody>
        </p:sp>
        <p:sp>
          <p:nvSpPr>
            <p:cNvPr id="61" name="מלבן: פינות מעוגלות 60">
              <a:extLst>
                <a:ext uri="{FF2B5EF4-FFF2-40B4-BE49-F238E27FC236}">
                  <a16:creationId xmlns:a16="http://schemas.microsoft.com/office/drawing/2014/main" id="{F899D208-EE80-44F1-A94E-894AA510802F}"/>
                </a:ext>
              </a:extLst>
            </p:cNvPr>
            <p:cNvSpPr/>
            <p:nvPr/>
          </p:nvSpPr>
          <p:spPr>
            <a:xfrm>
              <a:off x="3555481" y="2742462"/>
              <a:ext cx="1844826" cy="1475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הסכם והסדרה;</a:t>
              </a:r>
            </a:p>
            <a:p>
              <a:pPr algn="ctr"/>
              <a:r>
                <a:rPr lang="he-IL" dirty="0" err="1"/>
                <a:t>דעא"ש</a:t>
              </a:r>
              <a:r>
                <a:rPr lang="he-IL" dirty="0"/>
                <a:t> מובס;</a:t>
              </a:r>
            </a:p>
            <a:p>
              <a:pPr algn="ctr"/>
              <a:r>
                <a:rPr lang="he-IL" dirty="0"/>
                <a:t>דו קוטביות; איראן במרחב</a:t>
              </a:r>
            </a:p>
          </p:txBody>
        </p:sp>
        <p:sp>
          <p:nvSpPr>
            <p:cNvPr id="62" name="מלבן: פינות מעוגלות 61">
              <a:extLst>
                <a:ext uri="{FF2B5EF4-FFF2-40B4-BE49-F238E27FC236}">
                  <a16:creationId xmlns:a16="http://schemas.microsoft.com/office/drawing/2014/main" id="{9BC5C074-624A-46DD-A9C1-328353A07B95}"/>
                </a:ext>
              </a:extLst>
            </p:cNvPr>
            <p:cNvSpPr/>
            <p:nvPr/>
          </p:nvSpPr>
          <p:spPr>
            <a:xfrm>
              <a:off x="5775590" y="2737837"/>
              <a:ext cx="1844826" cy="1475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dirty="0"/>
                <a:t>יציאה מהסכם;</a:t>
              </a:r>
            </a:p>
            <a:p>
              <a:pPr algn="ctr"/>
              <a:r>
                <a:rPr lang="he-IL" dirty="0"/>
                <a:t>דומיננטיות רוסית;</a:t>
              </a:r>
            </a:p>
            <a:p>
              <a:pPr algn="ctr"/>
              <a:r>
                <a:rPr lang="he-IL" dirty="0"/>
                <a:t>צמצום מעורבות אמריקאית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sp>
          <p:nvSpPr>
            <p:cNvPr id="63" name="מלבן: פינות מעוגלות 62">
              <a:extLst>
                <a:ext uri="{FF2B5EF4-FFF2-40B4-BE49-F238E27FC236}">
                  <a16:creationId xmlns:a16="http://schemas.microsoft.com/office/drawing/2014/main" id="{2D30BC12-7A23-425D-9667-DDDAE364728C}"/>
                </a:ext>
              </a:extLst>
            </p:cNvPr>
            <p:cNvSpPr/>
            <p:nvPr/>
          </p:nvSpPr>
          <p:spPr>
            <a:xfrm>
              <a:off x="7933237" y="2747900"/>
              <a:ext cx="1844826" cy="1475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אקטיביות איראנית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sp>
          <p:nvSpPr>
            <p:cNvPr id="64" name="מלבן: פינות מעוגלות 63">
              <a:extLst>
                <a:ext uri="{FF2B5EF4-FFF2-40B4-BE49-F238E27FC236}">
                  <a16:creationId xmlns:a16="http://schemas.microsoft.com/office/drawing/2014/main" id="{06C30B4C-2942-4ACF-8F93-D9909A737860}"/>
                </a:ext>
              </a:extLst>
            </p:cNvPr>
            <p:cNvSpPr/>
            <p:nvPr/>
          </p:nvSpPr>
          <p:spPr>
            <a:xfrm>
              <a:off x="10097278" y="2756262"/>
              <a:ext cx="1844826" cy="14751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'סף רתיחה';</a:t>
              </a:r>
            </a:p>
            <a:p>
              <a:pPr algn="ctr"/>
              <a:r>
                <a:rPr lang="he-IL" dirty="0"/>
                <a:t>הזדמנויות 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pic>
          <p:nvPicPr>
            <p:cNvPr id="65" name="גרפיקה 64" descr="לצלצל">
              <a:extLst>
                <a:ext uri="{FF2B5EF4-FFF2-40B4-BE49-F238E27FC236}">
                  <a16:creationId xmlns:a16="http://schemas.microsoft.com/office/drawing/2014/main" id="{4D6D0090-8AC8-4EB6-A314-9342A3D15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46436" y="3139023"/>
              <a:ext cx="2695548" cy="269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7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/>
        </p:nvCxnSpPr>
        <p:spPr>
          <a:xfrm flipH="1">
            <a:off x="3298482" y="6258215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3298482" y="5060788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3283962" y="5648617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3283963" y="4422159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חץ ימינה 12"/>
          <p:cNvSpPr/>
          <p:nvPr/>
        </p:nvSpPr>
        <p:spPr>
          <a:xfrm rot="16200000">
            <a:off x="365914" y="3406839"/>
            <a:ext cx="6532790" cy="3628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/>
          <p:cNvCxnSpPr/>
          <p:nvPr/>
        </p:nvCxnSpPr>
        <p:spPr>
          <a:xfrm flipH="1">
            <a:off x="3283967" y="374724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3283964" y="1795072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>
            <a:off x="3283966" y="307958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3283965" y="244821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3283964" y="1192729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61453" y="6359818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461" y="5787281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8721" y="521474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505" y="738180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505" y="135562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2019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6818" y="202808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2262" y="2645528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9608" y="3334367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2262" y="3968980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9505" y="4612401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6791" y="6252096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מלחמת האזרחים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8475" y="5679559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הצטרפות חיזבאללה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36483" y="675146"/>
            <a:ext cx="13521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חיסול </a:t>
            </a:r>
            <a:r>
              <a:rPr lang="he-IL" sz="1600" b="1" dirty="0" err="1"/>
              <a:t>סולימני</a:t>
            </a:r>
            <a:endParaRPr lang="he-IL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80138" y="4504679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עליית </a:t>
            </a:r>
            <a:r>
              <a:rPr lang="he-IL" sz="1600" b="1" dirty="0" err="1"/>
              <a:t>דאעש</a:t>
            </a:r>
            <a:r>
              <a:rPr lang="he-IL" sz="1600" b="1" dirty="0"/>
              <a:t> </a:t>
            </a:r>
          </a:p>
          <a:p>
            <a:r>
              <a:rPr lang="he-IL" sz="1600" b="1" dirty="0"/>
              <a:t>והחליפות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1127" y="5108168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הפעלת נשק כימי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80139" y="3893940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התבססות איראן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80623" y="1899959"/>
            <a:ext cx="1012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FF0000"/>
                </a:solidFill>
              </a:rPr>
              <a:t>השלמת המערכה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6483" y="2545021"/>
            <a:ext cx="13191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נפילת </a:t>
            </a:r>
            <a:r>
              <a:rPr lang="he-IL" sz="1600" b="1" dirty="0" err="1"/>
              <a:t>רקע'ה</a:t>
            </a:r>
            <a:r>
              <a:rPr lang="he-IL" sz="1600" b="1" dirty="0"/>
              <a:t>/</a:t>
            </a:r>
            <a:r>
              <a:rPr lang="he-IL" sz="1600" b="1" dirty="0" err="1"/>
              <a:t>דאעש</a:t>
            </a:r>
            <a:endParaRPr lang="he-IL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26152" y="3263924"/>
            <a:ext cx="1507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תפנית במערכה קרב </a:t>
            </a:r>
            <a:r>
              <a:rPr lang="he-IL" sz="1600" b="1" dirty="0" err="1"/>
              <a:t>חאלב</a:t>
            </a:r>
            <a:endParaRPr lang="he-IL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3990" y="1897536"/>
            <a:ext cx="147811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פרישת ארה"ב</a:t>
            </a:r>
          </a:p>
          <a:p>
            <a:r>
              <a:rPr lang="he-IL" sz="1600" dirty="0"/>
              <a:t> מהסכם הגרעין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75923" y="1094801"/>
            <a:ext cx="17341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התגרות והתרסה</a:t>
            </a:r>
          </a:p>
          <a:p>
            <a:r>
              <a:rPr lang="he-IL" sz="1600" b="1" dirty="0"/>
              <a:t>גוברת מול ארה"ב וישראל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400" y="3623599"/>
            <a:ext cx="14300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כניסת הרוסים והאמריקאים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35895" y="1209804"/>
            <a:ext cx="1364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יציאת ארה"ב מצפון סוריה</a:t>
            </a:r>
          </a:p>
        </p:txBody>
      </p:sp>
      <p:cxnSp>
        <p:nvCxnSpPr>
          <p:cNvPr id="45" name="מחבר חץ ישר 44"/>
          <p:cNvCxnSpPr/>
          <p:nvPr/>
        </p:nvCxnSpPr>
        <p:spPr>
          <a:xfrm flipV="1">
            <a:off x="7316783" y="4092084"/>
            <a:ext cx="25797" cy="23849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V="1">
            <a:off x="7329681" y="3087430"/>
            <a:ext cx="12899" cy="9104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/>
          <p:nvPr/>
        </p:nvCxnSpPr>
        <p:spPr>
          <a:xfrm flipV="1">
            <a:off x="7979888" y="4092084"/>
            <a:ext cx="0" cy="23849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68304" y="6477015"/>
            <a:ext cx="1648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תפיסת המציאות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79888" y="6477015"/>
            <a:ext cx="103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המציאות</a:t>
            </a:r>
          </a:p>
        </p:txBody>
      </p:sp>
      <p:sp>
        <p:nvSpPr>
          <p:cNvPr id="54" name="חץ שמאלה-ימינה 53"/>
          <p:cNvSpPr/>
          <p:nvPr/>
        </p:nvSpPr>
        <p:spPr>
          <a:xfrm>
            <a:off x="7498276" y="3374184"/>
            <a:ext cx="805232" cy="258017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חץ שמאלה-ימינה 54"/>
          <p:cNvSpPr/>
          <p:nvPr/>
        </p:nvSpPr>
        <p:spPr>
          <a:xfrm>
            <a:off x="7372052" y="2256886"/>
            <a:ext cx="1555455" cy="355447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-ימינה 55"/>
          <p:cNvSpPr/>
          <p:nvPr/>
        </p:nvSpPr>
        <p:spPr>
          <a:xfrm>
            <a:off x="7463213" y="654598"/>
            <a:ext cx="3143384" cy="371521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פיצוץ 2 56"/>
          <p:cNvSpPr/>
          <p:nvPr/>
        </p:nvSpPr>
        <p:spPr>
          <a:xfrm>
            <a:off x="7674376" y="3309646"/>
            <a:ext cx="419710" cy="4131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8" name="מחבר חץ ישר 57"/>
          <p:cNvCxnSpPr/>
          <p:nvPr/>
        </p:nvCxnSpPr>
        <p:spPr>
          <a:xfrm flipV="1">
            <a:off x="7977206" y="2168792"/>
            <a:ext cx="1271182" cy="187275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31">
            <a:extLst>
              <a:ext uri="{FF2B5EF4-FFF2-40B4-BE49-F238E27FC236}">
                <a16:creationId xmlns:a16="http://schemas.microsoft.com/office/drawing/2014/main" id="{436139FF-F75B-46EC-ADAB-5A945587BFF4}"/>
              </a:ext>
            </a:extLst>
          </p:cNvPr>
          <p:cNvSpPr txBox="1"/>
          <p:nvPr/>
        </p:nvSpPr>
        <p:spPr>
          <a:xfrm>
            <a:off x="5027849" y="573674"/>
            <a:ext cx="164847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הכחשה: התבססות ומדויקים (סוריה ולבנון)</a:t>
            </a: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55E0081A-66D6-4431-9D17-4888184708CF}"/>
              </a:ext>
            </a:extLst>
          </p:cNvPr>
          <p:cNvSpPr txBox="1"/>
          <p:nvPr/>
        </p:nvSpPr>
        <p:spPr>
          <a:xfrm>
            <a:off x="10527738" y="242667"/>
            <a:ext cx="176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טבעת דואלית (הגנתית והתקפית)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חופש פעולה מאוים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לצד הזדמנויות</a:t>
            </a:r>
          </a:p>
        </p:txBody>
      </p:sp>
      <p:sp>
        <p:nvSpPr>
          <p:cNvPr id="61" name="TextBox 31">
            <a:extLst>
              <a:ext uri="{FF2B5EF4-FFF2-40B4-BE49-F238E27FC236}">
                <a16:creationId xmlns:a16="http://schemas.microsoft.com/office/drawing/2014/main" id="{BD9B35A4-0FA1-4B52-8D3C-1A5DBECB779D}"/>
              </a:ext>
            </a:extLst>
          </p:cNvPr>
          <p:cNvSpPr txBox="1"/>
          <p:nvPr/>
        </p:nvSpPr>
        <p:spPr>
          <a:xfrm>
            <a:off x="4903868" y="4958183"/>
            <a:ext cx="193142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רלוונטיות: הפעלת כוח במרחב סוריה </a:t>
            </a:r>
            <a:r>
              <a:rPr lang="he-IL" b="1" u="sng" dirty="0"/>
              <a:t>חופש פעולה מלא</a:t>
            </a:r>
            <a:r>
              <a:rPr lang="he-IL" b="1" dirty="0"/>
              <a:t>, עקב מצבה המעורער</a:t>
            </a: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86562843-8C3D-4A23-9F06-C308540FD553}"/>
              </a:ext>
            </a:extLst>
          </p:cNvPr>
          <p:cNvSpPr txBox="1"/>
          <p:nvPr/>
        </p:nvSpPr>
        <p:spPr>
          <a:xfrm>
            <a:off x="7950285" y="3915106"/>
            <a:ext cx="19314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כניסת הרוסים</a:t>
            </a: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04810444-0FE1-48DF-908B-07C8FB21220A}"/>
              </a:ext>
            </a:extLst>
          </p:cNvPr>
          <p:cNvSpPr txBox="1"/>
          <p:nvPr/>
        </p:nvSpPr>
        <p:spPr>
          <a:xfrm>
            <a:off x="9038827" y="2166841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איראן – יציאה מהחומות</a:t>
            </a:r>
          </a:p>
        </p:txBody>
      </p:sp>
      <p:cxnSp>
        <p:nvCxnSpPr>
          <p:cNvPr id="73" name="מחבר חץ ישר 72"/>
          <p:cNvCxnSpPr/>
          <p:nvPr/>
        </p:nvCxnSpPr>
        <p:spPr>
          <a:xfrm flipV="1">
            <a:off x="9289854" y="654599"/>
            <a:ext cx="1680396" cy="14806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סוגר מסולסל שמאלי 75"/>
          <p:cNvSpPr/>
          <p:nvPr/>
        </p:nvSpPr>
        <p:spPr>
          <a:xfrm>
            <a:off x="6574975" y="4199499"/>
            <a:ext cx="537028" cy="22328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סוגר מסולסל שמאלי 76"/>
          <p:cNvSpPr/>
          <p:nvPr/>
        </p:nvSpPr>
        <p:spPr>
          <a:xfrm>
            <a:off x="6648682" y="3181182"/>
            <a:ext cx="448807" cy="769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8" name="TextBox 77"/>
          <p:cNvSpPr txBox="1"/>
          <p:nvPr/>
        </p:nvSpPr>
        <p:spPr>
          <a:xfrm>
            <a:off x="4907320" y="3235279"/>
            <a:ext cx="17905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אינקובציה: </a:t>
            </a:r>
            <a:r>
              <a:rPr lang="he-IL" b="1" u="sng" dirty="0"/>
              <a:t>חופש הפעולה מוגבל</a:t>
            </a:r>
          </a:p>
        </p:txBody>
      </p:sp>
      <p:cxnSp>
        <p:nvCxnSpPr>
          <p:cNvPr id="84" name="מחבר חץ ישר 83"/>
          <p:cNvCxnSpPr/>
          <p:nvPr/>
        </p:nvCxnSpPr>
        <p:spPr>
          <a:xfrm flipV="1">
            <a:off x="7335300" y="435424"/>
            <a:ext cx="8937" cy="258199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פיצוץ 2 85"/>
          <p:cNvSpPr/>
          <p:nvPr/>
        </p:nvSpPr>
        <p:spPr>
          <a:xfrm>
            <a:off x="8015855" y="2211450"/>
            <a:ext cx="419710" cy="4131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סוגר מסולסל שמאלי 93"/>
          <p:cNvSpPr/>
          <p:nvPr/>
        </p:nvSpPr>
        <p:spPr>
          <a:xfrm>
            <a:off x="6655706" y="654598"/>
            <a:ext cx="517160" cy="2308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0" name="TextBox 99"/>
          <p:cNvSpPr txBox="1"/>
          <p:nvPr/>
        </p:nvSpPr>
        <p:spPr>
          <a:xfrm>
            <a:off x="5442865" y="2168792"/>
            <a:ext cx="12549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ארה"ב - 'מקסימום לחץ'</a:t>
            </a:r>
          </a:p>
        </p:txBody>
      </p:sp>
      <p:sp>
        <p:nvSpPr>
          <p:cNvPr id="103" name="חץ ימינה 102"/>
          <p:cNvSpPr/>
          <p:nvPr/>
        </p:nvSpPr>
        <p:spPr>
          <a:xfrm rot="16200000">
            <a:off x="1537828" y="3498375"/>
            <a:ext cx="5144584" cy="36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מניעת התעצמות חיזבאללה באמל"ח איכותי </a:t>
            </a:r>
            <a:r>
              <a:rPr lang="he-IL" dirty="0" err="1"/>
              <a:t>ומדוייקים</a:t>
            </a:r>
            <a:endParaRPr lang="he-IL" dirty="0"/>
          </a:p>
        </p:txBody>
      </p:sp>
      <p:sp>
        <p:nvSpPr>
          <p:cNvPr id="104" name="חץ ימינה 103"/>
          <p:cNvSpPr/>
          <p:nvPr/>
        </p:nvSpPr>
        <p:spPr>
          <a:xfrm rot="16200000">
            <a:off x="2942146" y="2563221"/>
            <a:ext cx="3230800" cy="36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מניעת התבססות איראן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867" y="4147792"/>
            <a:ext cx="1478111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הסכם הגרעין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41492" y="-40436"/>
            <a:ext cx="1731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היסט</a:t>
            </a:r>
          </a:p>
        </p:txBody>
      </p:sp>
      <p:sp>
        <p:nvSpPr>
          <p:cNvPr id="107" name="פיצוץ 2 106"/>
          <p:cNvSpPr/>
          <p:nvPr/>
        </p:nvSpPr>
        <p:spPr>
          <a:xfrm>
            <a:off x="8987660" y="542897"/>
            <a:ext cx="444036" cy="5949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TextBox 31">
            <a:extLst>
              <a:ext uri="{FF2B5EF4-FFF2-40B4-BE49-F238E27FC236}">
                <a16:creationId xmlns:a16="http://schemas.microsoft.com/office/drawing/2014/main" id="{436139FF-F75B-46EC-ADAB-5A945587BFF4}"/>
              </a:ext>
            </a:extLst>
          </p:cNvPr>
          <p:cNvSpPr txBox="1"/>
          <p:nvPr/>
        </p:nvSpPr>
        <p:spPr>
          <a:xfrm>
            <a:off x="8483769" y="4271186"/>
            <a:ext cx="3627100" cy="2246769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ההיסט:</a:t>
            </a:r>
          </a:p>
          <a:p>
            <a:pPr algn="ctr"/>
            <a:r>
              <a:rPr lang="he-IL" sz="2000" b="1" dirty="0"/>
              <a:t>בעוד שמדינת ישראל פועלת באופן </a:t>
            </a:r>
            <a:r>
              <a:rPr lang="he-IL" sz="2000" b="1" dirty="0">
                <a:solidFill>
                  <a:srgbClr val="FF0000"/>
                </a:solidFill>
              </a:rPr>
              <a:t>ממוקד</a:t>
            </a:r>
            <a:r>
              <a:rPr lang="he-IL" sz="2000" b="1" dirty="0"/>
              <a:t> למניעת התבססות בסוריה ומניעת מדויקים מהחיזבאללה מתפתחת </a:t>
            </a:r>
            <a:r>
              <a:rPr lang="he-IL" sz="2000" b="1" dirty="0">
                <a:solidFill>
                  <a:srgbClr val="FF0000"/>
                </a:solidFill>
              </a:rPr>
              <a:t>'טבעת דואלית' איראנית </a:t>
            </a:r>
            <a:r>
              <a:rPr lang="he-IL" sz="2000" b="1" dirty="0"/>
              <a:t>והתנגשות גלויה במציאות של </a:t>
            </a:r>
            <a:r>
              <a:rPr lang="he-IL" sz="2000" b="1" dirty="0">
                <a:solidFill>
                  <a:srgbClr val="FF0000"/>
                </a:solidFill>
              </a:rPr>
              <a:t>פוטנציאל הסלמה</a:t>
            </a:r>
          </a:p>
        </p:txBody>
      </p:sp>
    </p:spTree>
    <p:extLst>
      <p:ext uri="{BB962C8B-B14F-4D97-AF65-F5344CB8AC3E}">
        <p14:creationId xmlns:p14="http://schemas.microsoft.com/office/powerpoint/2010/main" val="21365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 animBg="1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86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0"/>
            <a:ext cx="10515600" cy="1325563"/>
          </a:xfrm>
        </p:spPr>
        <p:txBody>
          <a:bodyPr/>
          <a:lstStyle/>
          <a:p>
            <a:pPr algn="ctr"/>
            <a:r>
              <a:rPr lang="he-IL" dirty="0" err="1">
                <a:cs typeface="+mn-cs"/>
              </a:rPr>
              <a:t>היסטים</a:t>
            </a:r>
            <a:r>
              <a:rPr lang="he-IL" dirty="0">
                <a:cs typeface="+mn-cs"/>
              </a:rPr>
              <a:t> נוספים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8</a:t>
            </a:fld>
            <a:endParaRPr lang="he-IL"/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436139FF-F75B-46EC-ADAB-5A945587BFF4}"/>
              </a:ext>
            </a:extLst>
          </p:cNvPr>
          <p:cNvSpPr txBox="1"/>
          <p:nvPr/>
        </p:nvSpPr>
        <p:spPr>
          <a:xfrm>
            <a:off x="7215447" y="1594187"/>
            <a:ext cx="4103404" cy="4031873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בעוד שאנו שמים את מבטחנו על היחסים המיוחדים עם ארצות הברית, עזיבתה הפוטנציאלית מצריכה הידוק הקשר עם רוסיה, הרבה מעבר למנגנון תיאום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436139FF-F75B-46EC-ADAB-5A945587BFF4}"/>
              </a:ext>
            </a:extLst>
          </p:cNvPr>
          <p:cNvSpPr txBox="1"/>
          <p:nvPr/>
        </p:nvSpPr>
        <p:spPr>
          <a:xfrm rot="10800000" flipV="1">
            <a:off x="1662545" y="1725854"/>
            <a:ext cx="4422371" cy="3046988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בעוד שאנחנו עשינו הפרדה בין חיזבאללה ללבנון התפתחו מנופים הקשורים לזיקה שבין השחקנים וההשפעה הבינלאומית על לבנון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9</a:t>
            </a:fld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15745B19-68BC-42D1-8E5E-3A69BB06AB49}"/>
              </a:ext>
            </a:extLst>
          </p:cNvPr>
          <p:cNvSpPr txBox="1">
            <a:spLocks/>
          </p:cNvSpPr>
          <p:nvPr/>
        </p:nvSpPr>
        <p:spPr>
          <a:xfrm>
            <a:off x="770313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dirty="0">
              <a:cs typeface="+mn-cs"/>
            </a:endParaRPr>
          </a:p>
        </p:txBody>
      </p:sp>
      <p:pic>
        <p:nvPicPr>
          <p:cNvPr id="3" name="גרפיקה 2" descr="לצלצל">
            <a:extLst>
              <a:ext uri="{FF2B5EF4-FFF2-40B4-BE49-F238E27FC236}">
                <a16:creationId xmlns:a16="http://schemas.microsoft.com/office/drawing/2014/main" id="{538951B6-9D3C-4B3C-9FCC-258FE04F1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500" y="1741713"/>
            <a:ext cx="3374573" cy="3374573"/>
          </a:xfrm>
          <a:prstGeom prst="rect">
            <a:avLst/>
          </a:prstGeom>
        </p:spPr>
      </p:pic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5C4A06EA-9F16-4805-9CED-171FE41D9631}"/>
              </a:ext>
            </a:extLst>
          </p:cNvPr>
          <p:cNvSpPr/>
          <p:nvPr/>
        </p:nvSpPr>
        <p:spPr>
          <a:xfrm>
            <a:off x="8608427" y="1605187"/>
            <a:ext cx="2272938" cy="1307830"/>
          </a:xfrm>
          <a:prstGeom prst="wedgeRoundRectCallout">
            <a:avLst>
              <a:gd name="adj1" fmla="val -50445"/>
              <a:gd name="adj2" fmla="val 70139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ריסון </a:t>
            </a:r>
            <a:r>
              <a:rPr lang="he-IL" dirty="0" err="1">
                <a:ln w="19050">
                  <a:solidFill>
                    <a:schemeClr val="tx1"/>
                  </a:solidFill>
                </a:ln>
              </a:rPr>
              <a:t>חזבאללה</a:t>
            </a:r>
            <a:r>
              <a:rPr lang="he-IL" dirty="0">
                <a:ln w="19050">
                  <a:solidFill>
                    <a:schemeClr val="tx1"/>
                  </a:solidFill>
                </a:ln>
              </a:rPr>
              <a:t> באמצעות מינוף כלכלי לבנוני</a:t>
            </a:r>
          </a:p>
        </p:txBody>
      </p:sp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61C08A70-6B7F-4114-8DAA-3ECA2A459D5E}"/>
              </a:ext>
            </a:extLst>
          </p:cNvPr>
          <p:cNvSpPr/>
          <p:nvPr/>
        </p:nvSpPr>
        <p:spPr>
          <a:xfrm>
            <a:off x="9100461" y="3049543"/>
            <a:ext cx="2272938" cy="1307830"/>
          </a:xfrm>
          <a:prstGeom prst="wedgeRoundRectCallout">
            <a:avLst>
              <a:gd name="adj1" fmla="val -68261"/>
              <a:gd name="adj2" fmla="val 19199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יציבות סורית בנוכחות ובהשפעה מורחבת רוסית</a:t>
            </a:r>
          </a:p>
        </p:txBody>
      </p:sp>
      <p:sp>
        <p:nvSpPr>
          <p:cNvPr id="11" name="בועת דיבור: מלבן עם פינות מעוגלות 10">
            <a:extLst>
              <a:ext uri="{FF2B5EF4-FFF2-40B4-BE49-F238E27FC236}">
                <a16:creationId xmlns:a16="http://schemas.microsoft.com/office/drawing/2014/main" id="{87456BA7-BF03-4C9A-9605-20509FE284E1}"/>
              </a:ext>
            </a:extLst>
          </p:cNvPr>
          <p:cNvSpPr/>
          <p:nvPr/>
        </p:nvSpPr>
        <p:spPr>
          <a:xfrm>
            <a:off x="6542317" y="274439"/>
            <a:ext cx="2272938" cy="1307830"/>
          </a:xfrm>
          <a:prstGeom prst="wedgeRoundRectCallout">
            <a:avLst>
              <a:gd name="adj1" fmla="val -1020"/>
              <a:gd name="adj2" fmla="val 88117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המשך השפעה </a:t>
            </a:r>
            <a:r>
              <a:rPr lang="he-IL" dirty="0" err="1">
                <a:ln w="19050">
                  <a:solidFill>
                    <a:schemeClr val="tx1"/>
                  </a:solidFill>
                </a:ln>
              </a:rPr>
              <a:t>מעצמתית</a:t>
            </a:r>
            <a:r>
              <a:rPr lang="he-IL" dirty="0">
                <a:ln w="19050">
                  <a:solidFill>
                    <a:schemeClr val="tx1"/>
                  </a:solidFill>
                </a:ln>
              </a:rPr>
              <a:t> בעיראק - מרסן</a:t>
            </a:r>
          </a:p>
        </p:txBody>
      </p:sp>
      <p:sp>
        <p:nvSpPr>
          <p:cNvPr id="12" name="בועת דיבור: מלבן עם פינות מעוגלות 11">
            <a:extLst>
              <a:ext uri="{FF2B5EF4-FFF2-40B4-BE49-F238E27FC236}">
                <a16:creationId xmlns:a16="http://schemas.microsoft.com/office/drawing/2014/main" id="{69FC0F3B-9DE2-4B63-9D78-5BFED9B4EDC0}"/>
              </a:ext>
            </a:extLst>
          </p:cNvPr>
          <p:cNvSpPr/>
          <p:nvPr/>
        </p:nvSpPr>
        <p:spPr>
          <a:xfrm>
            <a:off x="4256714" y="1310403"/>
            <a:ext cx="2272938" cy="1307830"/>
          </a:xfrm>
          <a:prstGeom prst="wedgeRoundRectCallout">
            <a:avLst>
              <a:gd name="adj1" fmla="val 76566"/>
              <a:gd name="adj2" fmla="val 31184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העמקת הסנקציות ו'דחיפת' אירופה להגברתם</a:t>
            </a: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11D1C396-65CC-45C2-A483-45704DE64402}"/>
              </a:ext>
            </a:extLst>
          </p:cNvPr>
          <p:cNvSpPr/>
          <p:nvPr/>
        </p:nvSpPr>
        <p:spPr>
          <a:xfrm>
            <a:off x="8591010" y="4658236"/>
            <a:ext cx="2272938" cy="1307830"/>
          </a:xfrm>
          <a:prstGeom prst="wedgeRoundRectCallout">
            <a:avLst>
              <a:gd name="adj1" fmla="val -48722"/>
              <a:gd name="adj2" fmla="val -71695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חיזוק יציבות ירדן</a:t>
            </a:r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id="{EE039F2A-3A49-4BC3-B80F-7E34A29A9607}"/>
              </a:ext>
            </a:extLst>
          </p:cNvPr>
          <p:cNvSpPr/>
          <p:nvPr/>
        </p:nvSpPr>
        <p:spPr>
          <a:xfrm>
            <a:off x="3984174" y="2913017"/>
            <a:ext cx="2272938" cy="1307830"/>
          </a:xfrm>
          <a:prstGeom prst="wedgeRoundRectCallout">
            <a:avLst>
              <a:gd name="adj1" fmla="val 65646"/>
              <a:gd name="adj2" fmla="val -20755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המשך וחיזוק הקשר עם הסוניות המתונות</a:t>
            </a:r>
          </a:p>
        </p:txBody>
      </p:sp>
      <p:sp>
        <p:nvSpPr>
          <p:cNvPr id="15" name="בועת דיבור: מלבן עם פינות מעוגלות 14">
            <a:extLst>
              <a:ext uri="{FF2B5EF4-FFF2-40B4-BE49-F238E27FC236}">
                <a16:creationId xmlns:a16="http://schemas.microsoft.com/office/drawing/2014/main" id="{029C7287-3652-4F6A-9A79-9C2633BE8F0B}"/>
              </a:ext>
            </a:extLst>
          </p:cNvPr>
          <p:cNvSpPr/>
          <p:nvPr/>
        </p:nvSpPr>
        <p:spPr>
          <a:xfrm>
            <a:off x="4335645" y="4396252"/>
            <a:ext cx="2272938" cy="1307830"/>
          </a:xfrm>
          <a:prstGeom prst="wedgeRoundRectCallout">
            <a:avLst>
              <a:gd name="adj1" fmla="val 65071"/>
              <a:gd name="adj2" fmla="val -5871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המשך פעילות חסויה וחשאית לשלילת יכולות וכנגד התבססות</a:t>
            </a:r>
          </a:p>
        </p:txBody>
      </p:sp>
      <p:sp>
        <p:nvSpPr>
          <p:cNvPr id="16" name="בועת דיבור: מלבן עם פינות מעוגלות 15">
            <a:extLst>
              <a:ext uri="{FF2B5EF4-FFF2-40B4-BE49-F238E27FC236}">
                <a16:creationId xmlns:a16="http://schemas.microsoft.com/office/drawing/2014/main" id="{05D76BCD-402C-4C8F-AD24-9D967E398B21}"/>
              </a:ext>
            </a:extLst>
          </p:cNvPr>
          <p:cNvSpPr/>
          <p:nvPr/>
        </p:nvSpPr>
        <p:spPr>
          <a:xfrm>
            <a:off x="6512232" y="5451984"/>
            <a:ext cx="2272938" cy="1307830"/>
          </a:xfrm>
          <a:prstGeom prst="wedgeRoundRectCallout">
            <a:avLst>
              <a:gd name="adj1" fmla="val -1021"/>
              <a:gd name="adj2" fmla="val -10265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ln w="19050">
                  <a:solidFill>
                    <a:schemeClr val="tx1"/>
                  </a:solidFill>
                </a:ln>
              </a:rPr>
              <a:t>הסדרה/הסכמה זירה פלסטינית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C90C49DE-6C7D-4E1B-B628-2E4E42C8882C}"/>
              </a:ext>
            </a:extLst>
          </p:cNvPr>
          <p:cNvGrpSpPr/>
          <p:nvPr/>
        </p:nvGrpSpPr>
        <p:grpSpPr>
          <a:xfrm>
            <a:off x="6714312" y="2873194"/>
            <a:ext cx="2098770" cy="1639547"/>
            <a:chOff x="6714312" y="2873194"/>
            <a:chExt cx="2098770" cy="1639547"/>
          </a:xfrm>
        </p:grpSpPr>
        <p:sp>
          <p:nvSpPr>
            <p:cNvPr id="18" name="משולש שווה-שוקיים 17">
              <a:extLst>
                <a:ext uri="{FF2B5EF4-FFF2-40B4-BE49-F238E27FC236}">
                  <a16:creationId xmlns:a16="http://schemas.microsoft.com/office/drawing/2014/main" id="{F8CCF4B8-6D74-42BD-B985-DA1583481A53}"/>
                </a:ext>
              </a:extLst>
            </p:cNvPr>
            <p:cNvSpPr/>
            <p:nvPr/>
          </p:nvSpPr>
          <p:spPr>
            <a:xfrm>
              <a:off x="6714312" y="2873194"/>
              <a:ext cx="365757" cy="35269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משולש שווה-שוקיים 18">
              <a:extLst>
                <a:ext uri="{FF2B5EF4-FFF2-40B4-BE49-F238E27FC236}">
                  <a16:creationId xmlns:a16="http://schemas.microsoft.com/office/drawing/2014/main" id="{B53CF3EC-0829-4F1D-931E-4FF706169860}"/>
                </a:ext>
              </a:extLst>
            </p:cNvPr>
            <p:cNvSpPr/>
            <p:nvPr/>
          </p:nvSpPr>
          <p:spPr>
            <a:xfrm>
              <a:off x="6727378" y="3904894"/>
              <a:ext cx="365757" cy="35269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משולש שווה-שוקיים 19">
              <a:extLst>
                <a:ext uri="{FF2B5EF4-FFF2-40B4-BE49-F238E27FC236}">
                  <a16:creationId xmlns:a16="http://schemas.microsoft.com/office/drawing/2014/main" id="{50DDC874-BDAC-43A5-AF25-003C2D4A4302}"/>
                </a:ext>
              </a:extLst>
            </p:cNvPr>
            <p:cNvSpPr/>
            <p:nvPr/>
          </p:nvSpPr>
          <p:spPr>
            <a:xfrm>
              <a:off x="8002788" y="4160044"/>
              <a:ext cx="365757" cy="35269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משולש שווה-שוקיים 20">
              <a:extLst>
                <a:ext uri="{FF2B5EF4-FFF2-40B4-BE49-F238E27FC236}">
                  <a16:creationId xmlns:a16="http://schemas.microsoft.com/office/drawing/2014/main" id="{EBE7B656-E7DA-4C8C-B0B8-4E1912BC15E1}"/>
                </a:ext>
              </a:extLst>
            </p:cNvPr>
            <p:cNvSpPr/>
            <p:nvPr/>
          </p:nvSpPr>
          <p:spPr>
            <a:xfrm>
              <a:off x="8447325" y="3292473"/>
              <a:ext cx="365757" cy="35269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41E77DD-843D-4E7F-8F71-DB1694CEE172}"/>
              </a:ext>
            </a:extLst>
          </p:cNvPr>
          <p:cNvSpPr txBox="1"/>
          <p:nvPr/>
        </p:nvSpPr>
        <p:spPr>
          <a:xfrm>
            <a:off x="6989028" y="3201912"/>
            <a:ext cx="14190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'פירוק הטבעת'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8D76D571-532D-4DCF-9FB0-F95C977B96E0}"/>
              </a:ext>
            </a:extLst>
          </p:cNvPr>
          <p:cNvSpPr txBox="1"/>
          <p:nvPr/>
        </p:nvSpPr>
        <p:spPr>
          <a:xfrm>
            <a:off x="263570" y="52302"/>
            <a:ext cx="352697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תכליות אסטרטגיות</a:t>
            </a:r>
          </a:p>
          <a:p>
            <a:pPr algn="ctr"/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8D8C41B-5A65-4D45-9F9E-40F8008D444F}"/>
              </a:ext>
            </a:extLst>
          </p:cNvPr>
          <p:cNvSpPr txBox="1"/>
          <p:nvPr/>
        </p:nvSpPr>
        <p:spPr>
          <a:xfrm>
            <a:off x="542314" y="1662363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פגיעה </a:t>
            </a:r>
            <a:r>
              <a:rPr lang="he-IL" b="1" dirty="0" err="1">
                <a:solidFill>
                  <a:srgbClr val="FF0000"/>
                </a:solidFill>
              </a:rPr>
              <a:t>בפרוייקט</a:t>
            </a:r>
            <a:r>
              <a:rPr lang="he-IL" b="1" dirty="0">
                <a:solidFill>
                  <a:srgbClr val="FF0000"/>
                </a:solidFill>
              </a:rPr>
              <a:t> הדיוק </a:t>
            </a:r>
            <a:r>
              <a:rPr lang="he-IL" b="1" dirty="0"/>
              <a:t>וצמצום פוטנציאל ההיזק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858C8AB-192A-45DC-B55A-05DDE59723A3}"/>
              </a:ext>
            </a:extLst>
          </p:cNvPr>
          <p:cNvSpPr txBox="1"/>
          <p:nvPr/>
        </p:nvSpPr>
        <p:spPr>
          <a:xfrm>
            <a:off x="542314" y="507602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צמצום </a:t>
            </a:r>
            <a:r>
              <a:rPr lang="he-IL" b="1" dirty="0">
                <a:solidFill>
                  <a:srgbClr val="FF0000"/>
                </a:solidFill>
              </a:rPr>
              <a:t>השפעתה של איראן </a:t>
            </a:r>
            <a:r>
              <a:rPr lang="he-IL" b="1" dirty="0"/>
              <a:t>אזורית – 'פירוק הטבעת'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E2C7933-3036-4EB3-B789-838F843B9E55}"/>
              </a:ext>
            </a:extLst>
          </p:cNvPr>
          <p:cNvSpPr txBox="1"/>
          <p:nvPr/>
        </p:nvSpPr>
        <p:spPr>
          <a:xfrm>
            <a:off x="263570" y="1290187"/>
            <a:ext cx="33683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מניעת </a:t>
            </a:r>
            <a:r>
              <a:rPr lang="he-IL" b="1" dirty="0">
                <a:solidFill>
                  <a:srgbClr val="FF0000"/>
                </a:solidFill>
              </a:rPr>
              <a:t>איראן גרעינית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8636D112-9CAE-4D7D-9200-D51B1213176B}"/>
              </a:ext>
            </a:extLst>
          </p:cNvPr>
          <p:cNvSpPr txBox="1"/>
          <p:nvPr/>
        </p:nvSpPr>
        <p:spPr>
          <a:xfrm>
            <a:off x="464920" y="4073087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חיזוק </a:t>
            </a:r>
            <a:r>
              <a:rPr lang="he-IL" b="1" dirty="0">
                <a:solidFill>
                  <a:srgbClr val="FF0000"/>
                </a:solidFill>
              </a:rPr>
              <a:t>היחסים המיוחדים </a:t>
            </a:r>
            <a:r>
              <a:rPr lang="he-IL" b="1" dirty="0"/>
              <a:t>עם ארה"ב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043A3663-EFA5-4137-A9ED-3BCB0CDE084E}"/>
              </a:ext>
            </a:extLst>
          </p:cNvPr>
          <p:cNvSpPr txBox="1"/>
          <p:nvPr/>
        </p:nvSpPr>
        <p:spPr>
          <a:xfrm>
            <a:off x="486673" y="4872090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שימור יחסים </a:t>
            </a:r>
            <a:r>
              <a:rPr lang="he-IL" b="1" dirty="0">
                <a:solidFill>
                  <a:srgbClr val="FF0000"/>
                </a:solidFill>
              </a:rPr>
              <a:t>ותיאום עם רוסיה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1E7D1C79-3123-468E-8954-3EE1C0F60B3C}"/>
              </a:ext>
            </a:extLst>
          </p:cNvPr>
          <p:cNvSpPr txBox="1"/>
          <p:nvPr/>
        </p:nvSpPr>
        <p:spPr>
          <a:xfrm>
            <a:off x="444213" y="2411079"/>
            <a:ext cx="30391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חיזוק </a:t>
            </a:r>
            <a:r>
              <a:rPr lang="he-IL" b="1" dirty="0" err="1"/>
              <a:t>השת"פ</a:t>
            </a:r>
            <a:r>
              <a:rPr lang="he-IL" b="1" dirty="0"/>
              <a:t> עם </a:t>
            </a:r>
            <a:r>
              <a:rPr lang="he-IL" b="1" dirty="0">
                <a:solidFill>
                  <a:srgbClr val="FF0000"/>
                </a:solidFill>
              </a:rPr>
              <a:t>המדינות המתונות </a:t>
            </a:r>
            <a:r>
              <a:rPr lang="he-IL" b="1" dirty="0"/>
              <a:t>ושימור הסכמי השלום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5D300EC8-F3A7-414E-BA7E-F3BB5DA503D9}"/>
              </a:ext>
            </a:extLst>
          </p:cNvPr>
          <p:cNvSpPr txBox="1"/>
          <p:nvPr/>
        </p:nvSpPr>
        <p:spPr>
          <a:xfrm>
            <a:off x="397430" y="3221580"/>
            <a:ext cx="32059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הסדרה/הסכמה </a:t>
            </a:r>
          </a:p>
          <a:p>
            <a:pPr algn="ctr"/>
            <a:r>
              <a:rPr lang="he-IL" b="1" dirty="0">
                <a:solidFill>
                  <a:srgbClr val="FF0000"/>
                </a:solidFill>
              </a:rPr>
              <a:t>ויציבות בזירה הפלסטינית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5C0A56BB-6151-434C-BEFF-32F3411DE70B}"/>
              </a:ext>
            </a:extLst>
          </p:cNvPr>
          <p:cNvSpPr/>
          <p:nvPr/>
        </p:nvSpPr>
        <p:spPr>
          <a:xfrm>
            <a:off x="263570" y="5726719"/>
            <a:ext cx="3720604" cy="9808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האצת תהליכי בניין כוח והתאמתם בראי 2030 – גרעין, מעגל שני – שלישי (הגנתי והתקפי)</a:t>
            </a:r>
          </a:p>
        </p:txBody>
      </p:sp>
      <p:pic>
        <p:nvPicPr>
          <p:cNvPr id="2050" name="Picture 2" descr="תוצאת תמונה עבור דגל ארהב">
            <a:extLst>
              <a:ext uri="{FF2B5EF4-FFF2-40B4-BE49-F238E27FC236}">
                <a16:creationId xmlns:a16="http://schemas.microsoft.com/office/drawing/2014/main" id="{55D3B960-D066-44DA-9F17-AC8E764F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22" y="180184"/>
            <a:ext cx="718390" cy="3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תוצאת תמונה עבור דגל ארהב">
            <a:extLst>
              <a:ext uri="{FF2B5EF4-FFF2-40B4-BE49-F238E27FC236}">
                <a16:creationId xmlns:a16="http://schemas.microsoft.com/office/drawing/2014/main" id="{E07F7EA7-D16A-4895-A50E-10BC73CC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13" y="1415532"/>
            <a:ext cx="718390" cy="3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תוצאת תמונה עבור דגל ארהב">
            <a:extLst>
              <a:ext uri="{FF2B5EF4-FFF2-40B4-BE49-F238E27FC236}">
                <a16:creationId xmlns:a16="http://schemas.microsoft.com/office/drawing/2014/main" id="{2D8FAC24-1B80-4015-8FBA-1A30FCDC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31" y="1076330"/>
            <a:ext cx="718390" cy="3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תוצאת תמונה עבור דגל ארהב">
            <a:extLst>
              <a:ext uri="{FF2B5EF4-FFF2-40B4-BE49-F238E27FC236}">
                <a16:creationId xmlns:a16="http://schemas.microsoft.com/office/drawing/2014/main" id="{A5491048-4E87-4CA9-BE23-B16A2735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35" y="2731468"/>
            <a:ext cx="718390" cy="3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וצאת תמונה עבור דגל רוסיה">
            <a:extLst>
              <a:ext uri="{FF2B5EF4-FFF2-40B4-BE49-F238E27FC236}">
                <a16:creationId xmlns:a16="http://schemas.microsoft.com/office/drawing/2014/main" id="{0272A380-D7D0-4BFF-BD82-96422193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70" y="2760577"/>
            <a:ext cx="704244" cy="468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תוצאת תמונה עבור דגל ארהב">
            <a:extLst>
              <a:ext uri="{FF2B5EF4-FFF2-40B4-BE49-F238E27FC236}">
                <a16:creationId xmlns:a16="http://schemas.microsoft.com/office/drawing/2014/main" id="{EEDA8352-0309-48DB-B779-DF9A5DE3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45" y="4493899"/>
            <a:ext cx="718390" cy="3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תוצאת תמונה עבור דגל האיחוד האירופי">
            <a:extLst>
              <a:ext uri="{FF2B5EF4-FFF2-40B4-BE49-F238E27FC236}">
                <a16:creationId xmlns:a16="http://schemas.microsoft.com/office/drawing/2014/main" id="{1F63D234-4E01-47C0-9FF1-7EFD5DDA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39" y="4475632"/>
            <a:ext cx="618304" cy="4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תוצאת תמונה עבור דגל האיחוד האירופי">
            <a:extLst>
              <a:ext uri="{FF2B5EF4-FFF2-40B4-BE49-F238E27FC236}">
                <a16:creationId xmlns:a16="http://schemas.microsoft.com/office/drawing/2014/main" id="{98B2A4DA-FD67-46E2-A643-A4F562EE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8" y="1063400"/>
            <a:ext cx="618304" cy="4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תוצאת תמונה עבור דגל האיחוד האירופי">
            <a:extLst>
              <a:ext uri="{FF2B5EF4-FFF2-40B4-BE49-F238E27FC236}">
                <a16:creationId xmlns:a16="http://schemas.microsoft.com/office/drawing/2014/main" id="{1C1EBD13-FE89-4428-9338-536946C4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19" y="1415532"/>
            <a:ext cx="618304" cy="4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תוצאת תמונה עבור דגל ערב הסעודית">
            <a:extLst>
              <a:ext uri="{FF2B5EF4-FFF2-40B4-BE49-F238E27FC236}">
                <a16:creationId xmlns:a16="http://schemas.microsoft.com/office/drawing/2014/main" id="{805A85E0-5FD9-4985-A1BA-E20A085B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98010" y="2685577"/>
            <a:ext cx="656266" cy="4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תוצאת תמונה עבור דגל חמאס">
            <a:extLst>
              <a:ext uri="{FF2B5EF4-FFF2-40B4-BE49-F238E27FC236}">
                <a16:creationId xmlns:a16="http://schemas.microsoft.com/office/drawing/2014/main" id="{61128A69-B0DA-41BA-9D78-FA15F8A3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88" y="5171773"/>
            <a:ext cx="674225" cy="448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תוצאת תמונה עבור דגל חמאס">
            <a:extLst>
              <a:ext uri="{FF2B5EF4-FFF2-40B4-BE49-F238E27FC236}">
                <a16:creationId xmlns:a16="http://schemas.microsoft.com/office/drawing/2014/main" id="{72892223-EB9A-4BFD-B88C-879777BF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0" y="5177414"/>
            <a:ext cx="656266" cy="4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תוצאת תמונה עבור דגל ארהב">
            <a:extLst>
              <a:ext uri="{FF2B5EF4-FFF2-40B4-BE49-F238E27FC236}">
                <a16:creationId xmlns:a16="http://schemas.microsoft.com/office/drawing/2014/main" id="{675E9A96-9B64-4340-9080-2624C64D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24" y="2783227"/>
            <a:ext cx="718390" cy="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F879CA83-5808-44D6-B203-42D03EFB3F78}"/>
              </a:ext>
            </a:extLst>
          </p:cNvPr>
          <p:cNvSpPr/>
          <p:nvPr/>
        </p:nvSpPr>
        <p:spPr>
          <a:xfrm>
            <a:off x="9825288" y="5740639"/>
            <a:ext cx="2272938" cy="98083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בחינת שינוי הפרדיגמה התורכית</a:t>
            </a:r>
          </a:p>
        </p:txBody>
      </p:sp>
      <p:pic>
        <p:nvPicPr>
          <p:cNvPr id="2062" name="Picture 14" descr="תוצאת תמונה עבור דגל תורכיה">
            <a:extLst>
              <a:ext uri="{FF2B5EF4-FFF2-40B4-BE49-F238E27FC236}">
                <a16:creationId xmlns:a16="http://schemas.microsoft.com/office/drawing/2014/main" id="{E05D207A-B7F9-4BB1-9492-D82D8C41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228" y="5457129"/>
            <a:ext cx="742209" cy="4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d4__x05e1__x05d1__x05e8_ xmlns="d98c9973-610b-494f-80d4-07cfab7bd9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6441837EA543A75788DB83E257C9" ma:contentTypeVersion="8" ma:contentTypeDescription="Create a new document." ma:contentTypeScope="" ma:versionID="3d48336f4017d8b8bdd81c8f878a82b4">
  <xsd:schema xmlns:xsd="http://www.w3.org/2001/XMLSchema" xmlns:xs="http://www.w3.org/2001/XMLSchema" xmlns:p="http://schemas.microsoft.com/office/2006/metadata/properties" xmlns:ns2="d98c9973-610b-494f-80d4-07cfab7bd9d1" xmlns:ns3="4509648c-74db-4e07-8cc5-5462f742b81f" targetNamespace="http://schemas.microsoft.com/office/2006/metadata/properties" ma:root="true" ma:fieldsID="fde4b04444a0593428c4045de1ef2e23" ns2:_="" ns3:_="">
    <xsd:import namespace="d98c9973-610b-494f-80d4-07cfab7bd9d1"/>
    <xsd:import namespace="4509648c-74db-4e07-8cc5-5462f742b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x05d4__x05e1__x05d1__x05e8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c9973-610b-494f-80d4-07cfab7bd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x05d4__x05e1__x05d1__x05e8_" ma:index="13" nillable="true" ma:displayName="הסבר" ma:format="Dropdown" ma:internalName="_x05d4__x05e1__x05d1__x05e8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648c-74db-4e07-8cc5-5462f742b8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C9196-8C97-41E0-BBBF-6D9436AEE066}">
  <ds:schemaRefs>
    <ds:schemaRef ds:uri="http://schemas.microsoft.com/office/2006/metadata/properties"/>
    <ds:schemaRef ds:uri="http://www.w3.org/2000/xmlns/"/>
    <ds:schemaRef ds:uri="d98c9973-610b-494f-80d4-07cfab7bd9d1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3162C450-A581-4745-AE92-A37C2DE8E08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8c9973-610b-494f-80d4-07cfab7bd9d1"/>
    <ds:schemaRef ds:uri="4509648c-74db-4e07-8cc5-5462f742b81f"/>
  </ds:schemaRefs>
</ds:datastoreItem>
</file>

<file path=customXml/itemProps3.xml><?xml version="1.0" encoding="utf-8"?>
<ds:datastoreItem xmlns:ds="http://schemas.openxmlformats.org/officeDocument/2006/customXml" ds:itemID="{0514A76A-99A2-4FB9-B080-2D9C20625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8447</TotalTime>
  <Words>1310</Words>
  <Application>Microsoft Office PowerPoint</Application>
  <PresentationFormat>מסך רחב</PresentationFormat>
  <Paragraphs>325</Paragraphs>
  <Slides>22</Slides>
  <Notes>3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Office</vt:lpstr>
      <vt:lpstr>מצגת של PowerPoint‏</vt:lpstr>
      <vt:lpstr>ההקשר הייחודי (1/2)– 2020</vt:lpstr>
      <vt:lpstr>ההקשר הייחודי (2/2) –  2020</vt:lpstr>
      <vt:lpstr>מצגת של PowerPoint‏</vt:lpstr>
      <vt:lpstr>מצגת של PowerPoint‏</vt:lpstr>
      <vt:lpstr>מגמות אסטרטגיות</vt:lpstr>
      <vt:lpstr>מצגת של PowerPoint‏</vt:lpstr>
      <vt:lpstr>היסטים נוספים</vt:lpstr>
      <vt:lpstr>מצגת של PowerPoint‏</vt:lpstr>
      <vt:lpstr>שקפים נוספים (לא לתרגום)</vt:lpstr>
      <vt:lpstr>מצגת של PowerPoint‏</vt:lpstr>
      <vt:lpstr>פוטנציאלים</vt:lpstr>
      <vt:lpstr>פוטנציאלים</vt:lpstr>
      <vt:lpstr>מצגת של PowerPoint‏</vt:lpstr>
      <vt:lpstr>תובנות מתהליך הלמידה</vt:lpstr>
      <vt:lpstr>מדינת ישראל – אינטרסים מרכזיים</vt:lpstr>
      <vt:lpstr>מתחים מרכזיים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איילת דה לוי</dc:creator>
  <cp:lastModifiedBy>michalmastey@gmail.com</cp:lastModifiedBy>
  <cp:revision>280</cp:revision>
  <dcterms:created xsi:type="dcterms:W3CDTF">2012-09-06T21:35:36Z</dcterms:created>
  <dcterms:modified xsi:type="dcterms:W3CDTF">2020-01-16T09:54:59Z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0x010100DB446441837EA543A75788DB83E257C9</vt:lpwstr>
  </property>
</Properties>
</file>