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4"/>
  </p:sldMasterIdLst>
  <p:notesMasterIdLst>
    <p:notesMasterId r:id="rId13"/>
  </p:notesMasterIdLst>
  <p:sldIdLst>
    <p:sldId id="360" r:id="rId5"/>
    <p:sldId id="345" r:id="rId6"/>
    <p:sldId id="348" r:id="rId7"/>
    <p:sldId id="350" r:id="rId8"/>
    <p:sldId id="351" r:id="rId9"/>
    <p:sldId id="358" r:id="rId10"/>
    <p:sldId id="352" r:id="rId11"/>
    <p:sldId id="354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C5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000" autoAdjust="0"/>
    <p:restoredTop sz="94660"/>
  </p:normalViewPr>
  <p:slideViewPr>
    <p:cSldViewPr snapToGrid="0">
      <p:cViewPr>
        <p:scale>
          <a:sx n="76" d="100"/>
          <a:sy n="76" d="100"/>
        </p:scale>
        <p:origin x="-9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D4B453-4F99-4B42-BBB0-EEACAD94630E}" type="datetimeFigureOut">
              <a:rPr lang="he-IL" smtClean="0"/>
              <a:t>י"ט/טבת/תש"פ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039322-A243-43C2-828E-B6EAE8FF68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805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9322-A243-43C2-828E-B6EAE8FF68AC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198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8A3B-DC37-4865-BB49-662BC7F259D2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964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4A40-C34D-4EE7-8FF1-2DD9E006C563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043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6369-1997-4207-8362-099110A688AD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412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0A60-060C-4AFF-80A4-D93787EEC283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992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753-AF2C-4792-87E7-B7B1CF5A0CB8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126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3259-C31A-45F6-92AF-F04D6C645AD3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65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841D-4E3B-4AA4-807F-1DBD0959359F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41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C2C-EECA-49A0-91F3-C882849E128B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0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76C7-5ACB-437E-957A-36BE65B63397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066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C4B-F79F-432C-9D5F-F310CC53BA89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CA-7DD9-45C6-B278-61D510121883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346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AB73-4135-4B8D-9B48-8D430102DCE1}" type="datetime8">
              <a:rPr lang="he-IL" smtClean="0"/>
              <a:t>16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89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CB0F07B-1CBA-484F-AB94-154E1132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0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cs typeface="+mn-cs"/>
              </a:rPr>
              <a:t>ההקשר הייחודי (2/2) –  2020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xmlns="" id="{1ADC26B3-5773-4DC7-AEAA-736CF75C5351}"/>
              </a:ext>
            </a:extLst>
          </p:cNvPr>
          <p:cNvSpPr txBox="1"/>
          <p:nvPr/>
        </p:nvSpPr>
        <p:spPr>
          <a:xfrm>
            <a:off x="8399585" y="2893338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מלחמת הסחר והסכם המסחר </a:t>
            </a:r>
            <a:r>
              <a:rPr lang="he-IL" b="1" dirty="0">
                <a:solidFill>
                  <a:srgbClr val="FF0000"/>
                </a:solidFill>
              </a:rPr>
              <a:t>ארה"ב - סין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xmlns="" id="{6EDD8C2D-3354-4AB5-8E9F-D65BC0202C1C}"/>
              </a:ext>
            </a:extLst>
          </p:cNvPr>
          <p:cNvSpPr txBox="1"/>
          <p:nvPr/>
        </p:nvSpPr>
        <p:spPr>
          <a:xfrm>
            <a:off x="4575211" y="2888217"/>
            <a:ext cx="2954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שנת </a:t>
            </a:r>
            <a:r>
              <a:rPr lang="he-IL" b="1" dirty="0">
                <a:solidFill>
                  <a:srgbClr val="FF0000"/>
                </a:solidFill>
              </a:rPr>
              <a:t>בחירות בארה"ב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xmlns="" id="{6F9E1FAF-5C67-4D27-B598-E1494CA1B841}"/>
              </a:ext>
            </a:extLst>
          </p:cNvPr>
          <p:cNvSpPr txBox="1"/>
          <p:nvPr/>
        </p:nvSpPr>
        <p:spPr>
          <a:xfrm>
            <a:off x="605322" y="5836759"/>
            <a:ext cx="33683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בחירות ומצב פוליטי </a:t>
            </a:r>
            <a:r>
              <a:rPr lang="he-IL" b="1" dirty="0"/>
              <a:t>מורכב במדינת ישראל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xmlns="" id="{B37BAC2C-013F-454E-A454-CDD78345B2E2}"/>
              </a:ext>
            </a:extLst>
          </p:cNvPr>
          <p:cNvSpPr txBox="1"/>
          <p:nvPr/>
        </p:nvSpPr>
        <p:spPr>
          <a:xfrm>
            <a:off x="8500516" y="5836759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אי יציבות כלכלית – </a:t>
            </a:r>
            <a:r>
              <a:rPr lang="he-IL" b="1" dirty="0"/>
              <a:t>עימותים והפגנות 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xmlns="" id="{01C791BC-FD4D-436D-89F9-444462E8C47C}"/>
              </a:ext>
            </a:extLst>
          </p:cNvPr>
          <p:cNvSpPr txBox="1"/>
          <p:nvPr/>
        </p:nvSpPr>
        <p:spPr>
          <a:xfrm>
            <a:off x="4644103" y="5917951"/>
            <a:ext cx="30709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המשך</a:t>
            </a:r>
            <a:r>
              <a:rPr lang="he-IL" b="1" dirty="0">
                <a:solidFill>
                  <a:srgbClr val="FF0000"/>
                </a:solidFill>
              </a:rPr>
              <a:t> התייצבות סוריה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xmlns="" id="{97DF39EC-26A0-4034-9012-E53CA6E20510}"/>
              </a:ext>
            </a:extLst>
          </p:cNvPr>
          <p:cNvSpPr txBox="1"/>
          <p:nvPr/>
        </p:nvSpPr>
        <p:spPr>
          <a:xfrm>
            <a:off x="812364" y="2903504"/>
            <a:ext cx="2954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תנועה </a:t>
            </a:r>
            <a:r>
              <a:rPr lang="he-IL" b="1" dirty="0">
                <a:solidFill>
                  <a:srgbClr val="FF0000"/>
                </a:solidFill>
              </a:rPr>
              <a:t>במשק</a:t>
            </a:r>
            <a:r>
              <a:rPr lang="he-IL" b="1" dirty="0"/>
              <a:t> </a:t>
            </a:r>
            <a:r>
              <a:rPr lang="he-IL" b="1" dirty="0">
                <a:solidFill>
                  <a:srgbClr val="FF0000"/>
                </a:solidFill>
              </a:rPr>
              <a:t>האנרגיה </a:t>
            </a:r>
            <a:r>
              <a:rPr lang="he-IL" b="1" dirty="0"/>
              <a:t>העולמי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xmlns="" id="{8A41F5BE-BD5E-4CA7-A310-A7099B188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85" y="110164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879CE09F-8E4C-4E20-8E4B-0615EBF4B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69" y="3870643"/>
            <a:ext cx="2316468" cy="185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E4964D09-2B84-4F8C-A59D-B58D16F6D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380" y="1106864"/>
            <a:ext cx="2809875" cy="162877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5A74E02E-5C0C-4364-8FF5-6ADC34E5B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937" y="383478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xmlns="" id="{D504B885-6BD3-413B-8500-AE9164E68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893" y="1106864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xmlns="" id="{CB8AC0FA-4636-42FD-82E0-3D40C588D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7862" y="3683889"/>
            <a:ext cx="2221085" cy="226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xmlns="" id="{EB494AE8-E6A2-4FE1-986E-E3F46AE0400A}"/>
              </a:ext>
            </a:extLst>
          </p:cNvPr>
          <p:cNvCxnSpPr/>
          <p:nvPr/>
        </p:nvCxnSpPr>
        <p:spPr>
          <a:xfrm>
            <a:off x="250521" y="3630800"/>
            <a:ext cx="1153919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2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אליפסה 33">
            <a:extLst>
              <a:ext uri="{FF2B5EF4-FFF2-40B4-BE49-F238E27FC236}">
                <a16:creationId xmlns:a16="http://schemas.microsoft.com/office/drawing/2014/main" xmlns="" id="{F40E5A68-1C60-44A3-AE3E-6E1D1A68F88D}"/>
              </a:ext>
            </a:extLst>
          </p:cNvPr>
          <p:cNvSpPr/>
          <p:nvPr/>
        </p:nvSpPr>
        <p:spPr>
          <a:xfrm>
            <a:off x="6946382" y="2909406"/>
            <a:ext cx="1111875" cy="1041056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xmlns="" id="{74C0AB06-3311-4E5F-98CF-F122A87864FF}"/>
              </a:ext>
            </a:extLst>
          </p:cNvPr>
          <p:cNvSpPr/>
          <p:nvPr/>
        </p:nvSpPr>
        <p:spPr>
          <a:xfrm>
            <a:off x="2981738" y="123799"/>
            <a:ext cx="1495029" cy="152544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AutoShape 10" descr="ארדואן נפגש עם תומכיו לאחר תפילות יום השישי. צילום: רויטרס"/>
          <p:cNvSpPr>
            <a:spLocks noChangeAspect="1" noChangeArrowheads="1"/>
          </p:cNvSpPr>
          <p:nvPr/>
        </p:nvSpPr>
        <p:spPr bwMode="auto">
          <a:xfrm>
            <a:off x="3424453" y="16526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xmlns="" id="{1F2B14F5-554C-4627-9BF5-456FB41540A7}"/>
              </a:ext>
            </a:extLst>
          </p:cNvPr>
          <p:cNvSpPr/>
          <p:nvPr/>
        </p:nvSpPr>
        <p:spPr>
          <a:xfrm>
            <a:off x="6101387" y="197004"/>
            <a:ext cx="2024398" cy="2009769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xmlns="" id="{8B4AFE87-08CA-4A77-8F0B-3BA6ADA89F19}"/>
              </a:ext>
            </a:extLst>
          </p:cNvPr>
          <p:cNvSpPr/>
          <p:nvPr/>
        </p:nvSpPr>
        <p:spPr>
          <a:xfrm>
            <a:off x="2908966" y="4255900"/>
            <a:ext cx="1409324" cy="131682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xmlns="" id="{108A511D-142C-402C-8B20-2FAF17FEA18B}"/>
              </a:ext>
            </a:extLst>
          </p:cNvPr>
          <p:cNvSpPr/>
          <p:nvPr/>
        </p:nvSpPr>
        <p:spPr>
          <a:xfrm>
            <a:off x="1791386" y="1856127"/>
            <a:ext cx="2179814" cy="229993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xmlns="" id="{7ACC5496-CB85-4683-81DD-8DD5765B9C50}"/>
              </a:ext>
            </a:extLst>
          </p:cNvPr>
          <p:cNvSpPr/>
          <p:nvPr/>
        </p:nvSpPr>
        <p:spPr>
          <a:xfrm>
            <a:off x="3729253" y="5536838"/>
            <a:ext cx="1179327" cy="1177286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xmlns="" id="{E1F8BFBF-41CC-4C59-A257-5F421C114D88}"/>
              </a:ext>
            </a:extLst>
          </p:cNvPr>
          <p:cNvSpPr/>
          <p:nvPr/>
        </p:nvSpPr>
        <p:spPr>
          <a:xfrm>
            <a:off x="2357728" y="5103831"/>
            <a:ext cx="961382" cy="93779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xmlns="" id="{94C9A251-7BE6-4788-872C-4621107A9213}"/>
              </a:ext>
            </a:extLst>
          </p:cNvPr>
          <p:cNvSpPr/>
          <p:nvPr/>
        </p:nvSpPr>
        <p:spPr>
          <a:xfrm>
            <a:off x="8276377" y="316680"/>
            <a:ext cx="1179327" cy="1177286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xmlns="" id="{4A43D3B6-D3B8-40A3-A016-9FB7A5C98597}"/>
              </a:ext>
            </a:extLst>
          </p:cNvPr>
          <p:cNvSpPr/>
          <p:nvPr/>
        </p:nvSpPr>
        <p:spPr>
          <a:xfrm>
            <a:off x="5030556" y="2832878"/>
            <a:ext cx="1604565" cy="1624111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xmlns="" id="{E89BF4E4-AE3E-4578-9D1A-37809D353722}"/>
              </a:ext>
            </a:extLst>
          </p:cNvPr>
          <p:cNvSpPr/>
          <p:nvPr/>
        </p:nvSpPr>
        <p:spPr>
          <a:xfrm>
            <a:off x="721642" y="274529"/>
            <a:ext cx="1409324" cy="1316828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xmlns="" id="{AD292079-C35F-44EF-91FB-C7230802D109}"/>
              </a:ext>
            </a:extLst>
          </p:cNvPr>
          <p:cNvSpPr/>
          <p:nvPr/>
        </p:nvSpPr>
        <p:spPr>
          <a:xfrm>
            <a:off x="10167602" y="2969933"/>
            <a:ext cx="2024398" cy="1812586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xmlns="" id="{F6648B87-7592-447C-83A1-232B9F66FE96}"/>
              </a:ext>
            </a:extLst>
          </p:cNvPr>
          <p:cNvSpPr/>
          <p:nvPr/>
        </p:nvSpPr>
        <p:spPr>
          <a:xfrm>
            <a:off x="7747961" y="1976583"/>
            <a:ext cx="1179327" cy="1177286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xmlns="" id="{A0C90958-1F99-49A9-83DE-6B2799C22E2B}"/>
              </a:ext>
            </a:extLst>
          </p:cNvPr>
          <p:cNvSpPr/>
          <p:nvPr/>
        </p:nvSpPr>
        <p:spPr>
          <a:xfrm>
            <a:off x="7186529" y="3283311"/>
            <a:ext cx="1604565" cy="1443769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>
            <a:extLst>
              <a:ext uri="{FF2B5EF4-FFF2-40B4-BE49-F238E27FC236}">
                <a16:creationId xmlns:a16="http://schemas.microsoft.com/office/drawing/2014/main" xmlns="" id="{1EA2A678-9266-4610-80C0-085E27D7BD0B}"/>
              </a:ext>
            </a:extLst>
          </p:cNvPr>
          <p:cNvSpPr/>
          <p:nvPr/>
        </p:nvSpPr>
        <p:spPr>
          <a:xfrm>
            <a:off x="9880565" y="5292224"/>
            <a:ext cx="1179327" cy="1177286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solidFill>
                  <a:schemeClr val="tx1"/>
                </a:solidFill>
              </a:rPr>
              <a:t>חות'ים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xmlns="" id="{CBAABF90-685C-4BB2-886D-9B2D4465A527}"/>
              </a:ext>
            </a:extLst>
          </p:cNvPr>
          <p:cNvSpPr/>
          <p:nvPr/>
        </p:nvSpPr>
        <p:spPr>
          <a:xfrm>
            <a:off x="9297981" y="1423244"/>
            <a:ext cx="1179327" cy="1177286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אליפסה 37">
            <a:extLst>
              <a:ext uri="{FF2B5EF4-FFF2-40B4-BE49-F238E27FC236}">
                <a16:creationId xmlns:a16="http://schemas.microsoft.com/office/drawing/2014/main" xmlns="" id="{E86A52C9-1386-4B8C-8CCC-44770F51B0F8}"/>
              </a:ext>
            </a:extLst>
          </p:cNvPr>
          <p:cNvSpPr/>
          <p:nvPr/>
        </p:nvSpPr>
        <p:spPr>
          <a:xfrm>
            <a:off x="7341461" y="5102135"/>
            <a:ext cx="1179327" cy="1177286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xmlns="" id="{BB804ED9-8149-49D1-8893-FB9F41B7099A}"/>
              </a:ext>
            </a:extLst>
          </p:cNvPr>
          <p:cNvSpPr/>
          <p:nvPr/>
        </p:nvSpPr>
        <p:spPr>
          <a:xfrm>
            <a:off x="5359331" y="5334404"/>
            <a:ext cx="859729" cy="895673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0" name="אליפסה 39">
            <a:extLst>
              <a:ext uri="{FF2B5EF4-FFF2-40B4-BE49-F238E27FC236}">
                <a16:creationId xmlns:a16="http://schemas.microsoft.com/office/drawing/2014/main" xmlns="" id="{2C3747E5-6698-4478-A511-1DE238FB3BDC}"/>
              </a:ext>
            </a:extLst>
          </p:cNvPr>
          <p:cNvSpPr/>
          <p:nvPr/>
        </p:nvSpPr>
        <p:spPr>
          <a:xfrm>
            <a:off x="6635122" y="5884341"/>
            <a:ext cx="967462" cy="895673"/>
          </a:xfrm>
          <a:prstGeom prst="ellipse">
            <a:avLst/>
          </a:prstGeom>
          <a:blipFill dpi="0" rotWithShape="1">
            <a:blip r:embed="rId1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xmlns="" id="{DCACF531-0078-4465-BB51-DA28FDAC7895}"/>
              </a:ext>
            </a:extLst>
          </p:cNvPr>
          <p:cNvSpPr/>
          <p:nvPr/>
        </p:nvSpPr>
        <p:spPr>
          <a:xfrm>
            <a:off x="255535" y="1750878"/>
            <a:ext cx="1037886" cy="964502"/>
          </a:xfrm>
          <a:prstGeom prst="ellipse">
            <a:avLst/>
          </a:prstGeom>
          <a:blipFill dpi="0" rotWithShape="1">
            <a:blip r:embed="rId2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אליפסה 41">
            <a:extLst>
              <a:ext uri="{FF2B5EF4-FFF2-40B4-BE49-F238E27FC236}">
                <a16:creationId xmlns:a16="http://schemas.microsoft.com/office/drawing/2014/main" xmlns="" id="{1E615267-C537-4D09-AA7C-58923923D6C1}"/>
              </a:ext>
            </a:extLst>
          </p:cNvPr>
          <p:cNvSpPr/>
          <p:nvPr/>
        </p:nvSpPr>
        <p:spPr>
          <a:xfrm>
            <a:off x="9550324" y="3974636"/>
            <a:ext cx="1179327" cy="1177286"/>
          </a:xfrm>
          <a:prstGeom prst="ellipse">
            <a:avLst/>
          </a:prstGeom>
          <a:blipFill dpi="0" rotWithShape="1">
            <a:blip r:embed="rId2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xmlns="" id="{6595EA21-2BF7-470F-AC37-53FC2698EEED}"/>
              </a:ext>
            </a:extLst>
          </p:cNvPr>
          <p:cNvSpPr txBox="1"/>
          <p:nvPr/>
        </p:nvSpPr>
        <p:spPr>
          <a:xfrm>
            <a:off x="10237861" y="197004"/>
            <a:ext cx="18838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הטבעת נפלה, האומנם ?</a:t>
            </a:r>
          </a:p>
        </p:txBody>
      </p:sp>
      <p:pic>
        <p:nvPicPr>
          <p:cNvPr id="4098" name="Picture 2" descr="תוצאת תמונה עבור הטבעת של סולימני">
            <a:extLst>
              <a:ext uri="{FF2B5EF4-FFF2-40B4-BE49-F238E27FC236}">
                <a16:creationId xmlns:a16="http://schemas.microsoft.com/office/drawing/2014/main" xmlns="" id="{5B8E3894-BE8A-4CBC-B933-5375A48D8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3" t="20103" r="21030" b="22387"/>
          <a:stretch/>
        </p:blipFill>
        <p:spPr bwMode="auto">
          <a:xfrm>
            <a:off x="10495699" y="786276"/>
            <a:ext cx="1368204" cy="151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xmlns="" id="{A4FB58DD-4BEB-4186-BF59-545B0515CD9A}"/>
              </a:ext>
            </a:extLst>
          </p:cNvPr>
          <p:cNvSpPr/>
          <p:nvPr/>
        </p:nvSpPr>
        <p:spPr>
          <a:xfrm>
            <a:off x="7757139" y="1623830"/>
            <a:ext cx="4347411" cy="4816836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xmlns="" id="{90F842D0-DE47-4BBF-9BC6-C0EF0D6DE8FB}"/>
              </a:ext>
            </a:extLst>
          </p:cNvPr>
          <p:cNvSpPr/>
          <p:nvPr/>
        </p:nvSpPr>
        <p:spPr>
          <a:xfrm>
            <a:off x="76810" y="5267574"/>
            <a:ext cx="21451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>
                <a:solidFill>
                  <a:schemeClr val="bg1"/>
                </a:solidFill>
              </a:rPr>
              <a:t>גבולות </a:t>
            </a:r>
          </a:p>
          <a:p>
            <a:pPr algn="ctr"/>
            <a:r>
              <a:rPr lang="he-IL" sz="4400" b="1" dirty="0">
                <a:solidFill>
                  <a:schemeClr val="bg1"/>
                </a:solidFill>
              </a:rPr>
              <a:t>המערכת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xmlns="" id="{1EE63F99-90DE-4FBF-98F9-C5C34861A907}"/>
              </a:ext>
            </a:extLst>
          </p:cNvPr>
          <p:cNvSpPr/>
          <p:nvPr/>
        </p:nvSpPr>
        <p:spPr>
          <a:xfrm rot="19787103">
            <a:off x="1893802" y="970223"/>
            <a:ext cx="6071989" cy="2201955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xmlns="" id="{A21182A3-0BED-46B9-868D-BF620790DB2D}"/>
              </a:ext>
            </a:extLst>
          </p:cNvPr>
          <p:cNvSpPr txBox="1"/>
          <p:nvPr/>
        </p:nvSpPr>
        <p:spPr>
          <a:xfrm rot="19934343">
            <a:off x="3226542" y="1232356"/>
            <a:ext cx="2792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2">
                    <a:lumMod val="75000"/>
                  </a:schemeClr>
                </a:solidFill>
              </a:rPr>
              <a:t>מכלול המעצמות</a:t>
            </a: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xmlns="" id="{CD798CC7-F3CE-487F-B1F2-AB3713183CEB}"/>
              </a:ext>
            </a:extLst>
          </p:cNvPr>
          <p:cNvSpPr/>
          <p:nvPr/>
        </p:nvSpPr>
        <p:spPr>
          <a:xfrm>
            <a:off x="2398589" y="4110770"/>
            <a:ext cx="3145223" cy="2684421"/>
          </a:xfrm>
          <a:prstGeom prst="ellipse">
            <a:avLst/>
          </a:prstGeom>
          <a:solidFill>
            <a:schemeClr val="accent6">
              <a:alpha val="2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xmlns="" id="{E162E779-B4D2-4D87-828E-72ACE2618BC8}"/>
              </a:ext>
            </a:extLst>
          </p:cNvPr>
          <p:cNvSpPr txBox="1"/>
          <p:nvPr/>
        </p:nvSpPr>
        <p:spPr>
          <a:xfrm rot="2577113">
            <a:off x="3319024" y="4628275"/>
            <a:ext cx="2597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00B050"/>
                </a:solidFill>
              </a:rPr>
              <a:t>מכלול המתונות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xmlns="" id="{B5266068-1439-49C2-BFF6-B44A4DC8B160}"/>
              </a:ext>
            </a:extLst>
          </p:cNvPr>
          <p:cNvSpPr/>
          <p:nvPr/>
        </p:nvSpPr>
        <p:spPr>
          <a:xfrm>
            <a:off x="5844511" y="5229314"/>
            <a:ext cx="2629750" cy="1443769"/>
          </a:xfrm>
          <a:prstGeom prst="ellipse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xmlns="" id="{D7E034A1-52FA-403B-A018-194151CBECBE}"/>
              </a:ext>
            </a:extLst>
          </p:cNvPr>
          <p:cNvSpPr txBox="1"/>
          <p:nvPr/>
        </p:nvSpPr>
        <p:spPr>
          <a:xfrm rot="495929">
            <a:off x="5659988" y="5095267"/>
            <a:ext cx="2792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2">
                    <a:lumMod val="75000"/>
                  </a:schemeClr>
                </a:solidFill>
              </a:rPr>
              <a:t>המכלול הפלסטיני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xmlns="" id="{D3E36B85-A414-4A9B-812C-F0EE6A7D6E49}"/>
              </a:ext>
            </a:extLst>
          </p:cNvPr>
          <p:cNvSpPr txBox="1"/>
          <p:nvPr/>
        </p:nvSpPr>
        <p:spPr>
          <a:xfrm rot="2577113">
            <a:off x="7441392" y="3743585"/>
            <a:ext cx="45634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מכלול ההשפעה האיראנית</a:t>
            </a:r>
          </a:p>
        </p:txBody>
      </p:sp>
    </p:spTree>
    <p:extLst>
      <p:ext uri="{BB962C8B-B14F-4D97-AF65-F5344CB8AC3E}">
        <p14:creationId xmlns:p14="http://schemas.microsoft.com/office/powerpoint/2010/main" val="31637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7" grpId="0"/>
      <p:bldP spid="21" grpId="0" animBg="1"/>
      <p:bldP spid="25" grpId="0"/>
      <p:bldP spid="9" grpId="0" animBg="1"/>
      <p:bldP spid="3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xmlns="" id="{93987633-41E7-40ED-AC2E-DE694247DA4C}"/>
              </a:ext>
            </a:extLst>
          </p:cNvPr>
          <p:cNvCxnSpPr>
            <a:cxnSpLocks/>
          </p:cNvCxnSpPr>
          <p:nvPr/>
        </p:nvCxnSpPr>
        <p:spPr>
          <a:xfrm flipV="1">
            <a:off x="6592433" y="2423774"/>
            <a:ext cx="3481697" cy="158250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>
            <a:extLst>
              <a:ext uri="{FF2B5EF4-FFF2-40B4-BE49-F238E27FC236}">
                <a16:creationId xmlns:a16="http://schemas.microsoft.com/office/drawing/2014/main" xmlns="" id="{8C5C9A08-3D82-4567-943D-7B7B77436105}"/>
              </a:ext>
            </a:extLst>
          </p:cNvPr>
          <p:cNvCxnSpPr>
            <a:cxnSpLocks/>
          </p:cNvCxnSpPr>
          <p:nvPr/>
        </p:nvCxnSpPr>
        <p:spPr>
          <a:xfrm flipV="1">
            <a:off x="6648331" y="3324720"/>
            <a:ext cx="1201849" cy="9359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0" descr="ארדואן נפגש עם תומכיו לאחר תפילות יום השישי. צילום: רויטרס"/>
          <p:cNvSpPr>
            <a:spLocks noChangeAspect="1" noChangeArrowheads="1"/>
          </p:cNvSpPr>
          <p:nvPr/>
        </p:nvSpPr>
        <p:spPr bwMode="auto">
          <a:xfrm>
            <a:off x="3424453" y="16526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xmlns="" id="{F56F818B-54CE-40CD-BC8A-ABBDFABFF0FE}"/>
              </a:ext>
            </a:extLst>
          </p:cNvPr>
          <p:cNvCxnSpPr/>
          <p:nvPr/>
        </p:nvCxnSpPr>
        <p:spPr>
          <a:xfrm flipH="1">
            <a:off x="6283234" y="2206773"/>
            <a:ext cx="351887" cy="62610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xmlns="" id="{5F4BD43F-532C-4740-B979-8A7CC3C93588}"/>
              </a:ext>
            </a:extLst>
          </p:cNvPr>
          <p:cNvSpPr txBox="1"/>
          <p:nvPr/>
        </p:nvSpPr>
        <p:spPr>
          <a:xfrm>
            <a:off x="5358017" y="1909548"/>
            <a:ext cx="11793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מרסן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מייצב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תיאום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xmlns="" id="{8706B5D7-7D54-4511-93A5-8D7505323F39}"/>
              </a:ext>
            </a:extLst>
          </p:cNvPr>
          <p:cNvCxnSpPr>
            <a:cxnSpLocks/>
          </p:cNvCxnSpPr>
          <p:nvPr/>
        </p:nvCxnSpPr>
        <p:spPr>
          <a:xfrm>
            <a:off x="3994508" y="3427376"/>
            <a:ext cx="964517" cy="0"/>
          </a:xfrm>
          <a:prstGeom prst="straightConnector1">
            <a:avLst/>
          </a:prstGeom>
          <a:ln w="762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xmlns="" id="{FF9CA844-E8CC-4A5D-9B5A-07CBE2217E1B}"/>
              </a:ext>
            </a:extLst>
          </p:cNvPr>
          <p:cNvSpPr txBox="1"/>
          <p:nvPr/>
        </p:nvSpPr>
        <p:spPr>
          <a:xfrm rot="20709433">
            <a:off x="6757545" y="2267367"/>
            <a:ext cx="1531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bg1"/>
                </a:solidFill>
              </a:rPr>
              <a:t>מליציות; חיזבאללה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xmlns="" id="{C4AF40C4-B48F-4E62-80ED-BADCD8BFAF8D}"/>
              </a:ext>
            </a:extLst>
          </p:cNvPr>
          <p:cNvCxnSpPr/>
          <p:nvPr/>
        </p:nvCxnSpPr>
        <p:spPr>
          <a:xfrm flipH="1">
            <a:off x="4376514" y="4098686"/>
            <a:ext cx="712266" cy="47912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xmlns="" id="{C32E844C-3BAD-4323-B250-7F6D32CC461D}"/>
              </a:ext>
            </a:extLst>
          </p:cNvPr>
          <p:cNvSpPr txBox="1"/>
          <p:nvPr/>
        </p:nvSpPr>
        <p:spPr>
          <a:xfrm rot="19429985">
            <a:off x="4123911" y="4267720"/>
            <a:ext cx="1531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אינטרסים משותפים</a:t>
            </a:r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xmlns="" id="{C2F95FE9-A670-44EE-914A-DD2B1C22AE73}"/>
              </a:ext>
            </a:extLst>
          </p:cNvPr>
          <p:cNvCxnSpPr>
            <a:cxnSpLocks/>
          </p:cNvCxnSpPr>
          <p:nvPr/>
        </p:nvCxnSpPr>
        <p:spPr>
          <a:xfrm flipV="1">
            <a:off x="4807313" y="4686890"/>
            <a:ext cx="864112" cy="994921"/>
          </a:xfrm>
          <a:prstGeom prst="straightConnector1">
            <a:avLst/>
          </a:prstGeom>
          <a:ln w="762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xmlns="" id="{737BF0E6-3E8A-4015-8214-983E2911D2B6}"/>
              </a:ext>
            </a:extLst>
          </p:cNvPr>
          <p:cNvSpPr txBox="1"/>
          <p:nvPr/>
        </p:nvSpPr>
        <p:spPr>
          <a:xfrm rot="18666664">
            <a:off x="4289455" y="4883633"/>
            <a:ext cx="15314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שת"פ</a:t>
            </a:r>
          </a:p>
        </p:txBody>
      </p: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xmlns="" id="{5FCE8907-632D-495D-8E85-58A31649EE0C}"/>
              </a:ext>
            </a:extLst>
          </p:cNvPr>
          <p:cNvCxnSpPr>
            <a:cxnSpLocks/>
          </p:cNvCxnSpPr>
          <p:nvPr/>
        </p:nvCxnSpPr>
        <p:spPr>
          <a:xfrm>
            <a:off x="6781331" y="3644933"/>
            <a:ext cx="1239095" cy="276027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>
            <a:extLst>
              <a:ext uri="{FF2B5EF4-FFF2-40B4-BE49-F238E27FC236}">
                <a16:creationId xmlns:a16="http://schemas.microsoft.com/office/drawing/2014/main" xmlns="" id="{E4F00320-9EA5-47C7-A172-6C4E657559BF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6669615" y="2684647"/>
            <a:ext cx="1798601" cy="48530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xmlns="" id="{83C3ED0A-2E52-4612-89ED-E540385535FA}"/>
              </a:ext>
            </a:extLst>
          </p:cNvPr>
          <p:cNvSpPr txBox="1"/>
          <p:nvPr/>
        </p:nvSpPr>
        <p:spPr>
          <a:xfrm>
            <a:off x="3715646" y="2694463"/>
            <a:ext cx="1531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יחסים 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מיוחדים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xmlns="" id="{7A531386-1495-4314-BF41-23B608A9C91B}"/>
              </a:ext>
            </a:extLst>
          </p:cNvPr>
          <p:cNvSpPr txBox="1"/>
          <p:nvPr/>
        </p:nvSpPr>
        <p:spPr>
          <a:xfrm rot="791919">
            <a:off x="6642526" y="3869731"/>
            <a:ext cx="15314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bg1"/>
                </a:solidFill>
              </a:rPr>
              <a:t>שיעי - לבנוני</a:t>
            </a: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xmlns="" id="{2034F157-CF7F-405B-9C21-9E2E21DB04B0}"/>
              </a:ext>
            </a:extLst>
          </p:cNvPr>
          <p:cNvSpPr txBox="1"/>
          <p:nvPr/>
        </p:nvSpPr>
        <p:spPr>
          <a:xfrm rot="806051">
            <a:off x="8447264" y="2570161"/>
            <a:ext cx="1531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err="1"/>
              <a:t>איזורי</a:t>
            </a:r>
            <a:endParaRPr lang="he-IL" sz="1600" b="1" dirty="0"/>
          </a:p>
          <a:p>
            <a:pPr algn="ctr"/>
            <a:r>
              <a:rPr lang="he-IL" sz="1600" b="1" dirty="0"/>
              <a:t>גרעין</a:t>
            </a:r>
          </a:p>
        </p:txBody>
      </p: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xmlns="" id="{EC56833F-47C2-4E0E-9D7C-D635DE6C59A1}"/>
              </a:ext>
            </a:extLst>
          </p:cNvPr>
          <p:cNvCxnSpPr>
            <a:cxnSpLocks/>
          </p:cNvCxnSpPr>
          <p:nvPr/>
        </p:nvCxnSpPr>
        <p:spPr>
          <a:xfrm>
            <a:off x="8249626" y="1291056"/>
            <a:ext cx="2018285" cy="183804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xmlns="" id="{1BB1AB6C-B0AC-4D79-82D4-3CB494442CCF}"/>
              </a:ext>
            </a:extLst>
          </p:cNvPr>
          <p:cNvSpPr txBox="1"/>
          <p:nvPr/>
        </p:nvSpPr>
        <p:spPr>
          <a:xfrm>
            <a:off x="8119622" y="559893"/>
            <a:ext cx="11793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מרסן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מייצב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כלכלי</a:t>
            </a:r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xmlns="" id="{204BAD60-B238-47FF-A996-6A9BA4FCD208}"/>
              </a:ext>
            </a:extLst>
          </p:cNvPr>
          <p:cNvCxnSpPr>
            <a:cxnSpLocks/>
          </p:cNvCxnSpPr>
          <p:nvPr/>
        </p:nvCxnSpPr>
        <p:spPr>
          <a:xfrm flipV="1">
            <a:off x="8091517" y="492534"/>
            <a:ext cx="1049248" cy="606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>
            <a:extLst>
              <a:ext uri="{FF2B5EF4-FFF2-40B4-BE49-F238E27FC236}">
                <a16:creationId xmlns:a16="http://schemas.microsoft.com/office/drawing/2014/main" xmlns="" id="{459D3B35-3804-45CB-AC5A-2D946BD82C1B}"/>
              </a:ext>
            </a:extLst>
          </p:cNvPr>
          <p:cNvCxnSpPr>
            <a:cxnSpLocks/>
          </p:cNvCxnSpPr>
          <p:nvPr/>
        </p:nvCxnSpPr>
        <p:spPr>
          <a:xfrm flipV="1">
            <a:off x="5932430" y="4577806"/>
            <a:ext cx="0" cy="725863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>
            <a:extLst>
              <a:ext uri="{FF2B5EF4-FFF2-40B4-BE49-F238E27FC236}">
                <a16:creationId xmlns:a16="http://schemas.microsoft.com/office/drawing/2014/main" xmlns="" id="{A7F0148D-4EAE-4912-B2B0-90D238168758}"/>
              </a:ext>
            </a:extLst>
          </p:cNvPr>
          <p:cNvCxnSpPr>
            <a:cxnSpLocks/>
          </p:cNvCxnSpPr>
          <p:nvPr/>
        </p:nvCxnSpPr>
        <p:spPr>
          <a:xfrm>
            <a:off x="6259571" y="4490428"/>
            <a:ext cx="839144" cy="81324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אליפסה 42">
            <a:extLst>
              <a:ext uri="{FF2B5EF4-FFF2-40B4-BE49-F238E27FC236}">
                <a16:creationId xmlns:a16="http://schemas.microsoft.com/office/drawing/2014/main" xmlns="" id="{84A03778-56F1-42DB-A6C7-DA5FEAA0710E}"/>
              </a:ext>
            </a:extLst>
          </p:cNvPr>
          <p:cNvSpPr/>
          <p:nvPr/>
        </p:nvSpPr>
        <p:spPr>
          <a:xfrm>
            <a:off x="7906078" y="3061850"/>
            <a:ext cx="1111875" cy="1041056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אליפסה 45">
            <a:extLst>
              <a:ext uri="{FF2B5EF4-FFF2-40B4-BE49-F238E27FC236}">
                <a16:creationId xmlns:a16="http://schemas.microsoft.com/office/drawing/2014/main" xmlns="" id="{AF2ED8B0-3698-4B6F-B1E4-A7ED7FB99507}"/>
              </a:ext>
            </a:extLst>
          </p:cNvPr>
          <p:cNvSpPr/>
          <p:nvPr/>
        </p:nvSpPr>
        <p:spPr>
          <a:xfrm>
            <a:off x="2981738" y="123799"/>
            <a:ext cx="1495029" cy="152544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xmlns="" id="{A7475C7E-9C4B-46B4-998C-DDDB115F6EE3}"/>
              </a:ext>
            </a:extLst>
          </p:cNvPr>
          <p:cNvSpPr/>
          <p:nvPr/>
        </p:nvSpPr>
        <p:spPr>
          <a:xfrm>
            <a:off x="6101387" y="197004"/>
            <a:ext cx="2024398" cy="2009769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xmlns="" id="{1BC239BC-9951-4230-8BB5-08A857DEF24C}"/>
              </a:ext>
            </a:extLst>
          </p:cNvPr>
          <p:cNvSpPr/>
          <p:nvPr/>
        </p:nvSpPr>
        <p:spPr>
          <a:xfrm>
            <a:off x="2908966" y="4255900"/>
            <a:ext cx="1409324" cy="131682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אליפסה 53">
            <a:extLst>
              <a:ext uri="{FF2B5EF4-FFF2-40B4-BE49-F238E27FC236}">
                <a16:creationId xmlns:a16="http://schemas.microsoft.com/office/drawing/2014/main" xmlns="" id="{86314469-70A8-4F56-BF5F-9B1E53E2DB8D}"/>
              </a:ext>
            </a:extLst>
          </p:cNvPr>
          <p:cNvSpPr/>
          <p:nvPr/>
        </p:nvSpPr>
        <p:spPr>
          <a:xfrm>
            <a:off x="1791386" y="1856127"/>
            <a:ext cx="2179814" cy="229993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xmlns="" id="{F3D6A5A9-F82C-42AB-9B5E-64F662121DD7}"/>
              </a:ext>
            </a:extLst>
          </p:cNvPr>
          <p:cNvSpPr/>
          <p:nvPr/>
        </p:nvSpPr>
        <p:spPr>
          <a:xfrm>
            <a:off x="3729253" y="5536838"/>
            <a:ext cx="1179327" cy="1177286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אליפסה 55">
            <a:extLst>
              <a:ext uri="{FF2B5EF4-FFF2-40B4-BE49-F238E27FC236}">
                <a16:creationId xmlns:a16="http://schemas.microsoft.com/office/drawing/2014/main" xmlns="" id="{494B0EFD-BD6A-42D3-B212-0A062687F019}"/>
              </a:ext>
            </a:extLst>
          </p:cNvPr>
          <p:cNvSpPr/>
          <p:nvPr/>
        </p:nvSpPr>
        <p:spPr>
          <a:xfrm>
            <a:off x="2357728" y="5103831"/>
            <a:ext cx="961382" cy="93779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xmlns="" id="{6B6D044C-6128-4CC9-B7ED-5C16BEE3E61B}"/>
              </a:ext>
            </a:extLst>
          </p:cNvPr>
          <p:cNvSpPr/>
          <p:nvPr/>
        </p:nvSpPr>
        <p:spPr>
          <a:xfrm>
            <a:off x="9088584" y="316680"/>
            <a:ext cx="1179327" cy="1177286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אליפסה 57">
            <a:extLst>
              <a:ext uri="{FF2B5EF4-FFF2-40B4-BE49-F238E27FC236}">
                <a16:creationId xmlns:a16="http://schemas.microsoft.com/office/drawing/2014/main" xmlns="" id="{36CAE730-82B2-421A-9EAA-ED0FC1CA5C10}"/>
              </a:ext>
            </a:extLst>
          </p:cNvPr>
          <p:cNvSpPr/>
          <p:nvPr/>
        </p:nvSpPr>
        <p:spPr>
          <a:xfrm>
            <a:off x="5030556" y="2832878"/>
            <a:ext cx="1604565" cy="1624111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xmlns="" id="{E2D5AD18-EFFA-4EA7-A863-2BF4303CD372}"/>
              </a:ext>
            </a:extLst>
          </p:cNvPr>
          <p:cNvSpPr/>
          <p:nvPr/>
        </p:nvSpPr>
        <p:spPr>
          <a:xfrm>
            <a:off x="721642" y="274529"/>
            <a:ext cx="1409324" cy="1316828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xmlns="" id="{E9A686BC-D34C-4459-BA1C-3AB6ADE35E0C}"/>
              </a:ext>
            </a:extLst>
          </p:cNvPr>
          <p:cNvSpPr/>
          <p:nvPr/>
        </p:nvSpPr>
        <p:spPr>
          <a:xfrm>
            <a:off x="10234079" y="2740832"/>
            <a:ext cx="2024398" cy="1812586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xmlns="" id="{AB1D8384-71C2-4024-A7B2-729B10F401EE}"/>
              </a:ext>
            </a:extLst>
          </p:cNvPr>
          <p:cNvSpPr/>
          <p:nvPr/>
        </p:nvSpPr>
        <p:spPr>
          <a:xfrm>
            <a:off x="8560168" y="1976583"/>
            <a:ext cx="1179327" cy="1177286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xmlns="" id="{A7858508-4150-4B5A-ADFA-8D6A0B8ECB8B}"/>
              </a:ext>
            </a:extLst>
          </p:cNvPr>
          <p:cNvSpPr/>
          <p:nvPr/>
        </p:nvSpPr>
        <p:spPr>
          <a:xfrm>
            <a:off x="8143713" y="3541833"/>
            <a:ext cx="1604565" cy="1443769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xmlns="" id="{8C68FD51-7EB4-4BBC-9B57-E1E306D94B21}"/>
              </a:ext>
            </a:extLst>
          </p:cNvPr>
          <p:cNvSpPr/>
          <p:nvPr/>
        </p:nvSpPr>
        <p:spPr>
          <a:xfrm>
            <a:off x="10025713" y="5193597"/>
            <a:ext cx="1179327" cy="1177286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solidFill>
                  <a:schemeClr val="tx1"/>
                </a:solidFill>
              </a:rPr>
              <a:t>חות'ים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xmlns="" id="{B9AB9168-64A4-41E2-8FF1-7EE5349B209D}"/>
              </a:ext>
            </a:extLst>
          </p:cNvPr>
          <p:cNvSpPr/>
          <p:nvPr/>
        </p:nvSpPr>
        <p:spPr>
          <a:xfrm>
            <a:off x="10110188" y="1423244"/>
            <a:ext cx="1179327" cy="1177286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0" name="אליפסה 69">
            <a:extLst>
              <a:ext uri="{FF2B5EF4-FFF2-40B4-BE49-F238E27FC236}">
                <a16:creationId xmlns:a16="http://schemas.microsoft.com/office/drawing/2014/main" xmlns="" id="{1B331379-D855-4B60-95FC-A9109961223C}"/>
              </a:ext>
            </a:extLst>
          </p:cNvPr>
          <p:cNvSpPr/>
          <p:nvPr/>
        </p:nvSpPr>
        <p:spPr>
          <a:xfrm>
            <a:off x="7341461" y="5102135"/>
            <a:ext cx="1179327" cy="1177286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1" name="אליפסה 70">
            <a:extLst>
              <a:ext uri="{FF2B5EF4-FFF2-40B4-BE49-F238E27FC236}">
                <a16:creationId xmlns:a16="http://schemas.microsoft.com/office/drawing/2014/main" xmlns="" id="{6E40A634-8A2F-4C11-AD43-8E18F11999A9}"/>
              </a:ext>
            </a:extLst>
          </p:cNvPr>
          <p:cNvSpPr/>
          <p:nvPr/>
        </p:nvSpPr>
        <p:spPr>
          <a:xfrm>
            <a:off x="5359331" y="5334404"/>
            <a:ext cx="859729" cy="895673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2" name="אליפסה 71">
            <a:extLst>
              <a:ext uri="{FF2B5EF4-FFF2-40B4-BE49-F238E27FC236}">
                <a16:creationId xmlns:a16="http://schemas.microsoft.com/office/drawing/2014/main" xmlns="" id="{FFDE4B41-8081-48E0-A08A-B3D7DE79C89E}"/>
              </a:ext>
            </a:extLst>
          </p:cNvPr>
          <p:cNvSpPr/>
          <p:nvPr/>
        </p:nvSpPr>
        <p:spPr>
          <a:xfrm>
            <a:off x="6635122" y="5884341"/>
            <a:ext cx="967462" cy="895673"/>
          </a:xfrm>
          <a:prstGeom prst="ellipse">
            <a:avLst/>
          </a:prstGeom>
          <a:blipFill dpi="0" rotWithShape="1">
            <a:blip r:embed="rId1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3" name="אליפסה 72">
            <a:extLst>
              <a:ext uri="{FF2B5EF4-FFF2-40B4-BE49-F238E27FC236}">
                <a16:creationId xmlns:a16="http://schemas.microsoft.com/office/drawing/2014/main" xmlns="" id="{E2FCDD6C-DA63-4B00-9AB2-66FF2DDF0BF8}"/>
              </a:ext>
            </a:extLst>
          </p:cNvPr>
          <p:cNvSpPr/>
          <p:nvPr/>
        </p:nvSpPr>
        <p:spPr>
          <a:xfrm>
            <a:off x="255535" y="1750878"/>
            <a:ext cx="1037886" cy="964502"/>
          </a:xfrm>
          <a:prstGeom prst="ellipse">
            <a:avLst/>
          </a:prstGeom>
          <a:blipFill dpi="0" rotWithShape="1">
            <a:blip r:embed="rId2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אליפסה 73">
            <a:extLst>
              <a:ext uri="{FF2B5EF4-FFF2-40B4-BE49-F238E27FC236}">
                <a16:creationId xmlns:a16="http://schemas.microsoft.com/office/drawing/2014/main" xmlns="" id="{6554ACD7-4B71-4BEA-8363-5FE36EDD115E}"/>
              </a:ext>
            </a:extLst>
          </p:cNvPr>
          <p:cNvSpPr/>
          <p:nvPr/>
        </p:nvSpPr>
        <p:spPr>
          <a:xfrm>
            <a:off x="9955992" y="3950462"/>
            <a:ext cx="1179327" cy="1177286"/>
          </a:xfrm>
          <a:prstGeom prst="ellipse">
            <a:avLst/>
          </a:prstGeom>
          <a:blipFill dpi="0" rotWithShape="1">
            <a:blip r:embed="rId2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תיבת טקסט 74">
            <a:extLst>
              <a:ext uri="{FF2B5EF4-FFF2-40B4-BE49-F238E27FC236}">
                <a16:creationId xmlns:a16="http://schemas.microsoft.com/office/drawing/2014/main" xmlns="" id="{5F4912B3-1324-40DD-A157-83914B3A550B}"/>
              </a:ext>
            </a:extLst>
          </p:cNvPr>
          <p:cNvSpPr txBox="1"/>
          <p:nvPr/>
        </p:nvSpPr>
        <p:spPr>
          <a:xfrm rot="20428832">
            <a:off x="9054663" y="1752080"/>
            <a:ext cx="1531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bg1"/>
                </a:solidFill>
              </a:rPr>
              <a:t>מעגל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</a:rPr>
              <a:t>שני</a:t>
            </a:r>
          </a:p>
        </p:txBody>
      </p:sp>
      <p:cxnSp>
        <p:nvCxnSpPr>
          <p:cNvPr id="79" name="מחבר חץ ישר 78">
            <a:extLst>
              <a:ext uri="{FF2B5EF4-FFF2-40B4-BE49-F238E27FC236}">
                <a16:creationId xmlns:a16="http://schemas.microsoft.com/office/drawing/2014/main" xmlns="" id="{D3C38455-E3E1-4038-ABD5-38EE249ED5D4}"/>
              </a:ext>
            </a:extLst>
          </p:cNvPr>
          <p:cNvCxnSpPr>
            <a:cxnSpLocks/>
          </p:cNvCxnSpPr>
          <p:nvPr/>
        </p:nvCxnSpPr>
        <p:spPr>
          <a:xfrm>
            <a:off x="4260016" y="1647152"/>
            <a:ext cx="968101" cy="115228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מלבן 80">
            <a:extLst>
              <a:ext uri="{FF2B5EF4-FFF2-40B4-BE49-F238E27FC236}">
                <a16:creationId xmlns:a16="http://schemas.microsoft.com/office/drawing/2014/main" xmlns="" id="{0CB29AA7-94B2-4A5A-88FE-FF2D9535A3F3}"/>
              </a:ext>
            </a:extLst>
          </p:cNvPr>
          <p:cNvSpPr/>
          <p:nvPr/>
        </p:nvSpPr>
        <p:spPr>
          <a:xfrm>
            <a:off x="4634889" y="1770797"/>
            <a:ext cx="70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כלכלי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xmlns="" id="{DF169C5F-A25E-4A08-86BF-C92733BA5FDE}"/>
              </a:ext>
            </a:extLst>
          </p:cNvPr>
          <p:cNvSpPr/>
          <p:nvPr/>
        </p:nvSpPr>
        <p:spPr>
          <a:xfrm>
            <a:off x="272662" y="5814030"/>
            <a:ext cx="1428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>
                <a:solidFill>
                  <a:schemeClr val="bg1"/>
                </a:solidFill>
              </a:rPr>
              <a:t>זיקות</a:t>
            </a:r>
          </a:p>
        </p:txBody>
      </p:sp>
    </p:spTree>
    <p:extLst>
      <p:ext uri="{BB962C8B-B14F-4D97-AF65-F5344CB8AC3E}">
        <p14:creationId xmlns:p14="http://schemas.microsoft.com/office/powerpoint/2010/main" val="181425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>
            <a:extLst>
              <a:ext uri="{FF2B5EF4-FFF2-40B4-BE49-F238E27FC236}">
                <a16:creationId xmlns:a16="http://schemas.microsoft.com/office/drawing/2014/main" xmlns="" id="{1D2085E3-95EE-4119-AA8E-47EA11ABCC41}"/>
              </a:ext>
            </a:extLst>
          </p:cNvPr>
          <p:cNvSpPr/>
          <p:nvPr/>
        </p:nvSpPr>
        <p:spPr>
          <a:xfrm>
            <a:off x="681223" y="4251825"/>
            <a:ext cx="6988507" cy="7154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תרשים זרימה: קלט ידני 3">
            <a:extLst>
              <a:ext uri="{FF2B5EF4-FFF2-40B4-BE49-F238E27FC236}">
                <a16:creationId xmlns:a16="http://schemas.microsoft.com/office/drawing/2014/main" xmlns="" id="{4DD79C11-CAC8-42FE-A06F-5FB50559CBF1}"/>
              </a:ext>
            </a:extLst>
          </p:cNvPr>
          <p:cNvSpPr/>
          <p:nvPr/>
        </p:nvSpPr>
        <p:spPr>
          <a:xfrm>
            <a:off x="1269391" y="5845337"/>
            <a:ext cx="8981515" cy="8689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207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8207 h 16207"/>
              <a:gd name="connsiteX0" fmla="*/ 0 w 10000"/>
              <a:gd name="connsiteY0" fmla="*/ 11828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11828 h 16207"/>
              <a:gd name="connsiteX0" fmla="*/ 0 w 10014"/>
              <a:gd name="connsiteY0" fmla="*/ 7862 h 12241"/>
              <a:gd name="connsiteX1" fmla="*/ 10013 w 10014"/>
              <a:gd name="connsiteY1" fmla="*/ 0 h 12241"/>
              <a:gd name="connsiteX2" fmla="*/ 10000 w 10014"/>
              <a:gd name="connsiteY2" fmla="*/ 12241 h 12241"/>
              <a:gd name="connsiteX3" fmla="*/ 0 w 10014"/>
              <a:gd name="connsiteY3" fmla="*/ 12241 h 12241"/>
              <a:gd name="connsiteX4" fmla="*/ 0 w 10014"/>
              <a:gd name="connsiteY4" fmla="*/ 7862 h 12241"/>
              <a:gd name="connsiteX0" fmla="*/ 0 w 10000"/>
              <a:gd name="connsiteY0" fmla="*/ 7862 h 12241"/>
              <a:gd name="connsiteX1" fmla="*/ 9988 w 10000"/>
              <a:gd name="connsiteY1" fmla="*/ 0 h 12241"/>
              <a:gd name="connsiteX2" fmla="*/ 10000 w 10000"/>
              <a:gd name="connsiteY2" fmla="*/ 12241 h 12241"/>
              <a:gd name="connsiteX3" fmla="*/ 0 w 10000"/>
              <a:gd name="connsiteY3" fmla="*/ 12241 h 12241"/>
              <a:gd name="connsiteX4" fmla="*/ 0 w 10000"/>
              <a:gd name="connsiteY4" fmla="*/ 7862 h 1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241">
                <a:moveTo>
                  <a:pt x="0" y="7862"/>
                </a:moveTo>
                <a:lnTo>
                  <a:pt x="9988" y="0"/>
                </a:lnTo>
                <a:cubicBezTo>
                  <a:pt x="9996" y="5402"/>
                  <a:pt x="9992" y="6839"/>
                  <a:pt x="10000" y="12241"/>
                </a:cubicBezTo>
                <a:lnTo>
                  <a:pt x="0" y="12241"/>
                </a:lnTo>
                <a:lnTo>
                  <a:pt x="0" y="7862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2000" b="1" dirty="0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xmlns="" id="{8E8B29E4-06FF-4CF9-BAF0-DE89D3F9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תרשים זרימה: קלט ידני 3">
            <a:extLst>
              <a:ext uri="{FF2B5EF4-FFF2-40B4-BE49-F238E27FC236}">
                <a16:creationId xmlns:a16="http://schemas.microsoft.com/office/drawing/2014/main" xmlns="" id="{5E4D6259-32C0-4C81-9649-E2AE3E424C6F}"/>
              </a:ext>
            </a:extLst>
          </p:cNvPr>
          <p:cNvSpPr/>
          <p:nvPr/>
        </p:nvSpPr>
        <p:spPr>
          <a:xfrm rot="10800000">
            <a:off x="1269391" y="5430887"/>
            <a:ext cx="10424160" cy="73666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207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8207 h 16207"/>
              <a:gd name="connsiteX0" fmla="*/ 0 w 10000"/>
              <a:gd name="connsiteY0" fmla="*/ 11828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11828 h 16207"/>
              <a:gd name="connsiteX0" fmla="*/ 0 w 10014"/>
              <a:gd name="connsiteY0" fmla="*/ 7862 h 12241"/>
              <a:gd name="connsiteX1" fmla="*/ 10013 w 10014"/>
              <a:gd name="connsiteY1" fmla="*/ 0 h 12241"/>
              <a:gd name="connsiteX2" fmla="*/ 10000 w 10014"/>
              <a:gd name="connsiteY2" fmla="*/ 12241 h 12241"/>
              <a:gd name="connsiteX3" fmla="*/ 0 w 10014"/>
              <a:gd name="connsiteY3" fmla="*/ 12241 h 12241"/>
              <a:gd name="connsiteX4" fmla="*/ 0 w 10014"/>
              <a:gd name="connsiteY4" fmla="*/ 7862 h 12241"/>
              <a:gd name="connsiteX0" fmla="*/ 0 w 10000"/>
              <a:gd name="connsiteY0" fmla="*/ 7862 h 12241"/>
              <a:gd name="connsiteX1" fmla="*/ 9988 w 10000"/>
              <a:gd name="connsiteY1" fmla="*/ 0 h 12241"/>
              <a:gd name="connsiteX2" fmla="*/ 10000 w 10000"/>
              <a:gd name="connsiteY2" fmla="*/ 12241 h 12241"/>
              <a:gd name="connsiteX3" fmla="*/ 0 w 10000"/>
              <a:gd name="connsiteY3" fmla="*/ 12241 h 12241"/>
              <a:gd name="connsiteX4" fmla="*/ 0 w 10000"/>
              <a:gd name="connsiteY4" fmla="*/ 7862 h 1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241">
                <a:moveTo>
                  <a:pt x="0" y="7862"/>
                </a:moveTo>
                <a:lnTo>
                  <a:pt x="9988" y="0"/>
                </a:lnTo>
                <a:cubicBezTo>
                  <a:pt x="9996" y="5402"/>
                  <a:pt x="9992" y="6839"/>
                  <a:pt x="10000" y="12241"/>
                </a:cubicBezTo>
                <a:lnTo>
                  <a:pt x="0" y="12241"/>
                </a:lnTo>
                <a:lnTo>
                  <a:pt x="0" y="7862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2000" b="1" dirty="0"/>
          </a:p>
        </p:txBody>
      </p:sp>
      <p:sp>
        <p:nvSpPr>
          <p:cNvPr id="9" name="הסבר: חץ למטה 8">
            <a:extLst>
              <a:ext uri="{FF2B5EF4-FFF2-40B4-BE49-F238E27FC236}">
                <a16:creationId xmlns:a16="http://schemas.microsoft.com/office/drawing/2014/main" xmlns="" id="{F9782116-440D-41AC-849B-BAE2E741936C}"/>
              </a:ext>
            </a:extLst>
          </p:cNvPr>
          <p:cNvSpPr/>
          <p:nvPr/>
        </p:nvSpPr>
        <p:spPr>
          <a:xfrm>
            <a:off x="11004884" y="7636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2012</a:t>
            </a:r>
          </a:p>
        </p:txBody>
      </p:sp>
      <p:sp>
        <p:nvSpPr>
          <p:cNvPr id="10" name="הסבר: חץ למטה 9">
            <a:extLst>
              <a:ext uri="{FF2B5EF4-FFF2-40B4-BE49-F238E27FC236}">
                <a16:creationId xmlns:a16="http://schemas.microsoft.com/office/drawing/2014/main" xmlns="" id="{BBA52650-F5B9-4331-969C-D6A2075670CE}"/>
              </a:ext>
            </a:extLst>
          </p:cNvPr>
          <p:cNvSpPr/>
          <p:nvPr/>
        </p:nvSpPr>
        <p:spPr>
          <a:xfrm>
            <a:off x="8253663" y="7636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2015</a:t>
            </a:r>
          </a:p>
        </p:txBody>
      </p:sp>
      <p:sp>
        <p:nvSpPr>
          <p:cNvPr id="11" name="הסבר: חץ למטה 10">
            <a:extLst>
              <a:ext uri="{FF2B5EF4-FFF2-40B4-BE49-F238E27FC236}">
                <a16:creationId xmlns:a16="http://schemas.microsoft.com/office/drawing/2014/main" xmlns="" id="{E73D8DE0-8CA2-444A-99BD-2EC16877CCEC}"/>
              </a:ext>
            </a:extLst>
          </p:cNvPr>
          <p:cNvSpPr/>
          <p:nvPr/>
        </p:nvSpPr>
        <p:spPr>
          <a:xfrm>
            <a:off x="6361270" y="7636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2016</a:t>
            </a:r>
          </a:p>
        </p:txBody>
      </p:sp>
      <p:sp>
        <p:nvSpPr>
          <p:cNvPr id="12" name="הסבר: חץ למטה 11">
            <a:extLst>
              <a:ext uri="{FF2B5EF4-FFF2-40B4-BE49-F238E27FC236}">
                <a16:creationId xmlns:a16="http://schemas.microsoft.com/office/drawing/2014/main" xmlns="" id="{52C3B00E-CCB1-4756-A3F2-2A7DD9414A1A}"/>
              </a:ext>
            </a:extLst>
          </p:cNvPr>
          <p:cNvSpPr/>
          <p:nvPr/>
        </p:nvSpPr>
        <p:spPr>
          <a:xfrm>
            <a:off x="4468875" y="7636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2017</a:t>
            </a:r>
          </a:p>
        </p:txBody>
      </p:sp>
      <p:sp>
        <p:nvSpPr>
          <p:cNvPr id="13" name="הסבר: חץ למטה 12">
            <a:extLst>
              <a:ext uri="{FF2B5EF4-FFF2-40B4-BE49-F238E27FC236}">
                <a16:creationId xmlns:a16="http://schemas.microsoft.com/office/drawing/2014/main" xmlns="" id="{EAAB6119-1B96-40DC-95AC-0BCC683B7561}"/>
              </a:ext>
            </a:extLst>
          </p:cNvPr>
          <p:cNvSpPr/>
          <p:nvPr/>
        </p:nvSpPr>
        <p:spPr>
          <a:xfrm>
            <a:off x="2576480" y="11902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2018</a:t>
            </a:r>
          </a:p>
        </p:txBody>
      </p:sp>
      <p:sp>
        <p:nvSpPr>
          <p:cNvPr id="14" name="הסבר: חץ למטה 13">
            <a:extLst>
              <a:ext uri="{FF2B5EF4-FFF2-40B4-BE49-F238E27FC236}">
                <a16:creationId xmlns:a16="http://schemas.microsoft.com/office/drawing/2014/main" xmlns="" id="{406786A7-3CE1-4148-84A2-B93A65C7AB07}"/>
              </a:ext>
            </a:extLst>
          </p:cNvPr>
          <p:cNvSpPr/>
          <p:nvPr/>
        </p:nvSpPr>
        <p:spPr>
          <a:xfrm>
            <a:off x="684085" y="89999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2019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xmlns="" id="{F7DE831B-85DA-4EF5-BE7A-046702DBC1CD}"/>
              </a:ext>
            </a:extLst>
          </p:cNvPr>
          <p:cNvSpPr txBox="1"/>
          <p:nvPr/>
        </p:nvSpPr>
        <p:spPr>
          <a:xfrm>
            <a:off x="1812758" y="5522270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מלחמת האזרחים </a:t>
            </a:r>
            <a:r>
              <a:rPr lang="he-IL" b="1" dirty="0"/>
              <a:t>ויציבות סוריה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xmlns="" id="{E0120655-7112-4762-AF10-FF1452874072}"/>
              </a:ext>
            </a:extLst>
          </p:cNvPr>
          <p:cNvSpPr txBox="1"/>
          <p:nvPr/>
        </p:nvSpPr>
        <p:spPr>
          <a:xfrm>
            <a:off x="4311891" y="6250590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התבססות </a:t>
            </a:r>
            <a:r>
              <a:rPr lang="he-IL" b="1" dirty="0" err="1">
                <a:solidFill>
                  <a:srgbClr val="FF0000"/>
                </a:solidFill>
              </a:rPr>
              <a:t>דעא"ש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8" name="תרשים זרימה: קלט ידני 3">
            <a:extLst>
              <a:ext uri="{FF2B5EF4-FFF2-40B4-BE49-F238E27FC236}">
                <a16:creationId xmlns:a16="http://schemas.microsoft.com/office/drawing/2014/main" xmlns="" id="{DCBDBB8E-2413-4470-9DAF-316E5852F66A}"/>
              </a:ext>
            </a:extLst>
          </p:cNvPr>
          <p:cNvSpPr/>
          <p:nvPr/>
        </p:nvSpPr>
        <p:spPr>
          <a:xfrm>
            <a:off x="1269391" y="4404976"/>
            <a:ext cx="8267873" cy="9274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207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8207 h 16207"/>
              <a:gd name="connsiteX0" fmla="*/ 0 w 10000"/>
              <a:gd name="connsiteY0" fmla="*/ 11828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11828 h 16207"/>
              <a:gd name="connsiteX0" fmla="*/ 0 w 10014"/>
              <a:gd name="connsiteY0" fmla="*/ 7862 h 12241"/>
              <a:gd name="connsiteX1" fmla="*/ 10013 w 10014"/>
              <a:gd name="connsiteY1" fmla="*/ 0 h 12241"/>
              <a:gd name="connsiteX2" fmla="*/ 10000 w 10014"/>
              <a:gd name="connsiteY2" fmla="*/ 12241 h 12241"/>
              <a:gd name="connsiteX3" fmla="*/ 0 w 10014"/>
              <a:gd name="connsiteY3" fmla="*/ 12241 h 12241"/>
              <a:gd name="connsiteX4" fmla="*/ 0 w 10014"/>
              <a:gd name="connsiteY4" fmla="*/ 7862 h 12241"/>
              <a:gd name="connsiteX0" fmla="*/ 0 w 10000"/>
              <a:gd name="connsiteY0" fmla="*/ 7862 h 12241"/>
              <a:gd name="connsiteX1" fmla="*/ 9988 w 10000"/>
              <a:gd name="connsiteY1" fmla="*/ 0 h 12241"/>
              <a:gd name="connsiteX2" fmla="*/ 10000 w 10000"/>
              <a:gd name="connsiteY2" fmla="*/ 12241 h 12241"/>
              <a:gd name="connsiteX3" fmla="*/ 0 w 10000"/>
              <a:gd name="connsiteY3" fmla="*/ 12241 h 12241"/>
              <a:gd name="connsiteX4" fmla="*/ 0 w 10000"/>
              <a:gd name="connsiteY4" fmla="*/ 7862 h 1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241">
                <a:moveTo>
                  <a:pt x="0" y="7862"/>
                </a:moveTo>
                <a:lnTo>
                  <a:pt x="9988" y="0"/>
                </a:lnTo>
                <a:cubicBezTo>
                  <a:pt x="9996" y="5402"/>
                  <a:pt x="9992" y="6839"/>
                  <a:pt x="10000" y="12241"/>
                </a:cubicBezTo>
                <a:lnTo>
                  <a:pt x="0" y="12241"/>
                </a:lnTo>
                <a:lnTo>
                  <a:pt x="0" y="7862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2000" b="1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xmlns="" id="{B20A6239-90FB-4A15-9DB6-C10CEB39C471}"/>
              </a:ext>
            </a:extLst>
          </p:cNvPr>
          <p:cNvSpPr txBox="1"/>
          <p:nvPr/>
        </p:nvSpPr>
        <p:spPr>
          <a:xfrm>
            <a:off x="4178338" y="4785600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מעורבות </a:t>
            </a:r>
            <a:r>
              <a:rPr lang="he-IL" b="1" dirty="0">
                <a:solidFill>
                  <a:srgbClr val="FF0000"/>
                </a:solidFill>
              </a:rPr>
              <a:t>חיזבאללה בסוריה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xmlns="" id="{9BC69291-5CD0-4684-9A63-B8DE4A69B7C5}"/>
              </a:ext>
            </a:extLst>
          </p:cNvPr>
          <p:cNvSpPr txBox="1"/>
          <p:nvPr/>
        </p:nvSpPr>
        <p:spPr>
          <a:xfrm>
            <a:off x="1501088" y="4344185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התבססות איראנית </a:t>
            </a:r>
            <a:r>
              <a:rPr lang="he-IL" b="1" dirty="0">
                <a:solidFill>
                  <a:srgbClr val="FF0000"/>
                </a:solidFill>
              </a:rPr>
              <a:t>בסוריה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xmlns="" id="{A04B58D7-F6D4-4E28-80F1-C64023421EC2}"/>
              </a:ext>
            </a:extLst>
          </p:cNvPr>
          <p:cNvSpPr/>
          <p:nvPr/>
        </p:nvSpPr>
        <p:spPr>
          <a:xfrm>
            <a:off x="288759" y="3644728"/>
            <a:ext cx="7380972" cy="448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xmlns="" id="{C06D53B2-10AE-4141-8BA8-B74E1386C3D4}"/>
              </a:ext>
            </a:extLst>
          </p:cNvPr>
          <p:cNvSpPr txBox="1"/>
          <p:nvPr/>
        </p:nvSpPr>
        <p:spPr>
          <a:xfrm>
            <a:off x="1501087" y="3692181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התבססות איראנית </a:t>
            </a:r>
            <a:r>
              <a:rPr lang="he-IL" b="1" dirty="0">
                <a:solidFill>
                  <a:srgbClr val="FF0000"/>
                </a:solidFill>
              </a:rPr>
              <a:t>בעיראק</a:t>
            </a:r>
          </a:p>
        </p:txBody>
      </p:sp>
      <p:sp>
        <p:nvSpPr>
          <p:cNvPr id="24" name="תרשים זרימה: קלט ידני 3">
            <a:extLst>
              <a:ext uri="{FF2B5EF4-FFF2-40B4-BE49-F238E27FC236}">
                <a16:creationId xmlns:a16="http://schemas.microsoft.com/office/drawing/2014/main" xmlns="" id="{588DBB29-3007-4261-B1BE-C3AFD1E891E8}"/>
              </a:ext>
            </a:extLst>
          </p:cNvPr>
          <p:cNvSpPr/>
          <p:nvPr/>
        </p:nvSpPr>
        <p:spPr>
          <a:xfrm>
            <a:off x="7258480" y="2817125"/>
            <a:ext cx="3296653" cy="71549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207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8207 h 16207"/>
              <a:gd name="connsiteX0" fmla="*/ 0 w 10000"/>
              <a:gd name="connsiteY0" fmla="*/ 11828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11828 h 16207"/>
              <a:gd name="connsiteX0" fmla="*/ 0 w 10014"/>
              <a:gd name="connsiteY0" fmla="*/ 7862 h 12241"/>
              <a:gd name="connsiteX1" fmla="*/ 10013 w 10014"/>
              <a:gd name="connsiteY1" fmla="*/ 0 h 12241"/>
              <a:gd name="connsiteX2" fmla="*/ 10000 w 10014"/>
              <a:gd name="connsiteY2" fmla="*/ 12241 h 12241"/>
              <a:gd name="connsiteX3" fmla="*/ 0 w 10014"/>
              <a:gd name="connsiteY3" fmla="*/ 12241 h 12241"/>
              <a:gd name="connsiteX4" fmla="*/ 0 w 10014"/>
              <a:gd name="connsiteY4" fmla="*/ 7862 h 12241"/>
              <a:gd name="connsiteX0" fmla="*/ 0 w 10000"/>
              <a:gd name="connsiteY0" fmla="*/ 7862 h 12241"/>
              <a:gd name="connsiteX1" fmla="*/ 9988 w 10000"/>
              <a:gd name="connsiteY1" fmla="*/ 0 h 12241"/>
              <a:gd name="connsiteX2" fmla="*/ 10000 w 10000"/>
              <a:gd name="connsiteY2" fmla="*/ 12241 h 12241"/>
              <a:gd name="connsiteX3" fmla="*/ 0 w 10000"/>
              <a:gd name="connsiteY3" fmla="*/ 12241 h 12241"/>
              <a:gd name="connsiteX4" fmla="*/ 0 w 10000"/>
              <a:gd name="connsiteY4" fmla="*/ 7862 h 1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241">
                <a:moveTo>
                  <a:pt x="0" y="7862"/>
                </a:moveTo>
                <a:lnTo>
                  <a:pt x="9988" y="0"/>
                </a:lnTo>
                <a:cubicBezTo>
                  <a:pt x="9996" y="5402"/>
                  <a:pt x="9992" y="6839"/>
                  <a:pt x="10000" y="12241"/>
                </a:cubicBezTo>
                <a:lnTo>
                  <a:pt x="0" y="12241"/>
                </a:lnTo>
                <a:lnTo>
                  <a:pt x="0" y="7862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2000" b="1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xmlns="" id="{F92AA207-EACB-484C-8DFB-0B1C1A556AF7}"/>
              </a:ext>
            </a:extLst>
          </p:cNvPr>
          <p:cNvSpPr txBox="1"/>
          <p:nvPr/>
        </p:nvSpPr>
        <p:spPr>
          <a:xfrm>
            <a:off x="6878055" y="3134441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תכנית </a:t>
            </a:r>
            <a:r>
              <a:rPr lang="he-IL" b="1" dirty="0">
                <a:solidFill>
                  <a:srgbClr val="FF0000"/>
                </a:solidFill>
              </a:rPr>
              <a:t>הגרעין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xmlns="" id="{A846C4B9-125B-46D7-93F4-FAD7D96C6A3E}"/>
              </a:ext>
            </a:extLst>
          </p:cNvPr>
          <p:cNvSpPr/>
          <p:nvPr/>
        </p:nvSpPr>
        <p:spPr>
          <a:xfrm>
            <a:off x="0" y="3097977"/>
            <a:ext cx="3285195" cy="388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xmlns="" id="{0F2BBCAC-E9A4-4A63-AB8D-E5B2E8CEB7E7}"/>
              </a:ext>
            </a:extLst>
          </p:cNvPr>
          <p:cNvSpPr txBox="1"/>
          <p:nvPr/>
        </p:nvSpPr>
        <p:spPr>
          <a:xfrm>
            <a:off x="-918397" y="3114457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תכנית </a:t>
            </a:r>
            <a:r>
              <a:rPr lang="he-IL" b="1" dirty="0">
                <a:solidFill>
                  <a:srgbClr val="FF0000"/>
                </a:solidFill>
              </a:rPr>
              <a:t>הגרעין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xmlns="" id="{AF40F740-2419-4D58-A37B-69008CAA35B1}"/>
              </a:ext>
            </a:extLst>
          </p:cNvPr>
          <p:cNvSpPr/>
          <p:nvPr/>
        </p:nvSpPr>
        <p:spPr>
          <a:xfrm>
            <a:off x="1" y="2659416"/>
            <a:ext cx="7158514" cy="388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xmlns="" id="{648B0CF5-B63F-40D8-A42F-8B42514C08A3}"/>
              </a:ext>
            </a:extLst>
          </p:cNvPr>
          <p:cNvSpPr txBox="1"/>
          <p:nvPr/>
        </p:nvSpPr>
        <p:spPr>
          <a:xfrm>
            <a:off x="719044" y="2673042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מעורבות רוסית </a:t>
            </a:r>
            <a:r>
              <a:rPr lang="he-IL" b="1" dirty="0"/>
              <a:t>בסוריה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xmlns="" id="{D4751C6E-3BCA-4219-88F7-4CA7682DF23C}"/>
              </a:ext>
            </a:extLst>
          </p:cNvPr>
          <p:cNvSpPr/>
          <p:nvPr/>
        </p:nvSpPr>
        <p:spPr>
          <a:xfrm>
            <a:off x="0" y="2186307"/>
            <a:ext cx="11353800" cy="388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xmlns="" id="{4D6B9985-3CD5-4FDB-BD8F-A1BBA88C0008}"/>
              </a:ext>
            </a:extLst>
          </p:cNvPr>
          <p:cNvSpPr txBox="1"/>
          <p:nvPr/>
        </p:nvSpPr>
        <p:spPr>
          <a:xfrm>
            <a:off x="3201554" y="2201574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מעורבות </a:t>
            </a:r>
            <a:r>
              <a:rPr lang="he-IL" b="1" dirty="0">
                <a:solidFill>
                  <a:srgbClr val="FF0000"/>
                </a:solidFill>
              </a:rPr>
              <a:t>אמריקאית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xmlns="" id="{0C852638-3954-4D1E-B3C8-E5307DEEC2F9}"/>
              </a:ext>
            </a:extLst>
          </p:cNvPr>
          <p:cNvSpPr/>
          <p:nvPr/>
        </p:nvSpPr>
        <p:spPr>
          <a:xfrm>
            <a:off x="9537264" y="1711414"/>
            <a:ext cx="1817685" cy="38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מניעת גרעין</a:t>
            </a: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xmlns="" id="{CA614404-8F95-4140-8328-3F254D49C80E}"/>
              </a:ext>
            </a:extLst>
          </p:cNvPr>
          <p:cNvSpPr/>
          <p:nvPr/>
        </p:nvSpPr>
        <p:spPr>
          <a:xfrm>
            <a:off x="1" y="1703864"/>
            <a:ext cx="5775157" cy="38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מניעת התבססות איראן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xmlns="" id="{61C70A74-F2EE-4032-BC6C-EDAE38C5A0CF}"/>
              </a:ext>
            </a:extLst>
          </p:cNvPr>
          <p:cNvSpPr/>
          <p:nvPr/>
        </p:nvSpPr>
        <p:spPr>
          <a:xfrm>
            <a:off x="1" y="1246435"/>
            <a:ext cx="9070666" cy="38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מניעת התעצמות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xmlns="" id="{EA7C6675-3D1A-4C88-A9A8-A18C1A428791}"/>
              </a:ext>
            </a:extLst>
          </p:cNvPr>
          <p:cNvSpPr/>
          <p:nvPr/>
        </p:nvSpPr>
        <p:spPr>
          <a:xfrm>
            <a:off x="-15009" y="749045"/>
            <a:ext cx="2100483" cy="38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שלילת יכולות בעיראק</a:t>
            </a:r>
          </a:p>
        </p:txBody>
      </p:sp>
    </p:spTree>
    <p:extLst>
      <p:ext uri="{BB962C8B-B14F-4D97-AF65-F5344CB8AC3E}">
        <p14:creationId xmlns:p14="http://schemas.microsoft.com/office/powerpoint/2010/main" val="360763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מחבר ישר 8"/>
          <p:cNvCxnSpPr/>
          <p:nvPr/>
        </p:nvCxnSpPr>
        <p:spPr>
          <a:xfrm flipH="1">
            <a:off x="3298482" y="6258215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3298482" y="5060788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>
            <a:off x="3283962" y="5648617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3283963" y="4422159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חץ ימינה 12"/>
          <p:cNvSpPr/>
          <p:nvPr/>
        </p:nvSpPr>
        <p:spPr>
          <a:xfrm rot="16200000">
            <a:off x="365914" y="3406839"/>
            <a:ext cx="6532790" cy="36285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ישר 14"/>
          <p:cNvCxnSpPr/>
          <p:nvPr/>
        </p:nvCxnSpPr>
        <p:spPr>
          <a:xfrm flipH="1">
            <a:off x="3283967" y="3747244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flipH="1">
            <a:off x="3283964" y="1795072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 flipH="1">
            <a:off x="3283966" y="3079584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3283965" y="2448214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3283964" y="1192729"/>
            <a:ext cx="63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61453" y="6359818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461" y="5787281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68721" y="5214744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9505" y="738180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b="1"/>
            </a:lvl1pPr>
          </a:lstStyle>
          <a:p>
            <a:r>
              <a:rPr lang="he-IL" dirty="0"/>
              <a:t>2020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9505" y="1355624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b="1"/>
            </a:lvl1pPr>
          </a:lstStyle>
          <a:p>
            <a:r>
              <a:rPr lang="he-IL" dirty="0"/>
              <a:t>2019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06818" y="2028084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2262" y="2645528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79608" y="3334367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12262" y="3968980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9505" y="4612401"/>
            <a:ext cx="732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2014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6791" y="6252096"/>
            <a:ext cx="12228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מלחמת האזרחים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18475" y="5679559"/>
            <a:ext cx="12228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הצטרפות חיזבאללה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36483" y="675146"/>
            <a:ext cx="13521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חיסול </a:t>
            </a:r>
            <a:r>
              <a:rPr lang="he-IL" sz="1600" b="1" dirty="0" err="1"/>
              <a:t>סולימני</a:t>
            </a:r>
            <a:endParaRPr lang="he-IL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680138" y="4504679"/>
            <a:ext cx="12228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עליית </a:t>
            </a:r>
            <a:r>
              <a:rPr lang="he-IL" sz="1600" b="1" dirty="0" err="1"/>
              <a:t>דאעש</a:t>
            </a:r>
            <a:r>
              <a:rPr lang="he-IL" sz="1600" b="1" dirty="0"/>
              <a:t> </a:t>
            </a:r>
          </a:p>
          <a:p>
            <a:r>
              <a:rPr lang="he-IL" sz="1600" b="1" dirty="0"/>
              <a:t>והחליפות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51127" y="5108168"/>
            <a:ext cx="12228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הפעלת נשק כימי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80139" y="3893940"/>
            <a:ext cx="12228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התבססות איראן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80623" y="1899959"/>
            <a:ext cx="10123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FF0000"/>
                </a:solidFill>
              </a:rPr>
              <a:t>השלמת המערכה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36483" y="2545021"/>
            <a:ext cx="13191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נפילת </a:t>
            </a:r>
            <a:r>
              <a:rPr lang="he-IL" sz="1600" b="1" dirty="0" err="1"/>
              <a:t>רקע'ה</a:t>
            </a:r>
            <a:r>
              <a:rPr lang="he-IL" sz="1600" b="1" dirty="0"/>
              <a:t>/</a:t>
            </a:r>
            <a:r>
              <a:rPr lang="he-IL" sz="1600" b="1" dirty="0" err="1"/>
              <a:t>דאעש</a:t>
            </a:r>
            <a:endParaRPr lang="he-IL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426152" y="3263924"/>
            <a:ext cx="15076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תפנית במערכה קרב </a:t>
            </a:r>
            <a:r>
              <a:rPr lang="he-IL" sz="1600" b="1" dirty="0" err="1"/>
              <a:t>חאלב</a:t>
            </a:r>
            <a:endParaRPr lang="he-IL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3990" y="1897536"/>
            <a:ext cx="1478111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1600" dirty="0"/>
              <a:t>פרישת ארה"ב</a:t>
            </a:r>
          </a:p>
          <a:p>
            <a:r>
              <a:rPr lang="he-IL" sz="1600" dirty="0"/>
              <a:t> מהסכם הגרעין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75923" y="1094801"/>
            <a:ext cx="17341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התגרות והתרסה</a:t>
            </a:r>
          </a:p>
          <a:p>
            <a:r>
              <a:rPr lang="he-IL" sz="1600" b="1" dirty="0"/>
              <a:t>גוברת מול ארה"ב וישראל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400" y="3623599"/>
            <a:ext cx="14300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כניסת הרוסים והאמריקאים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35895" y="1209804"/>
            <a:ext cx="1364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/>
              <a:t>יציאת ארה"ב מצפון סוריה</a:t>
            </a:r>
          </a:p>
        </p:txBody>
      </p:sp>
      <p:cxnSp>
        <p:nvCxnSpPr>
          <p:cNvPr id="45" name="מחבר חץ ישר 44"/>
          <p:cNvCxnSpPr/>
          <p:nvPr/>
        </p:nvCxnSpPr>
        <p:spPr>
          <a:xfrm flipV="1">
            <a:off x="7316783" y="4092084"/>
            <a:ext cx="25797" cy="238493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V="1">
            <a:off x="7329681" y="3087430"/>
            <a:ext cx="12899" cy="91040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/>
          <p:cNvCxnSpPr/>
          <p:nvPr/>
        </p:nvCxnSpPr>
        <p:spPr>
          <a:xfrm flipV="1">
            <a:off x="7979888" y="4092084"/>
            <a:ext cx="0" cy="238493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68304" y="6477015"/>
            <a:ext cx="16484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תפיסת המציאות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79888" y="6477015"/>
            <a:ext cx="10383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המציאות</a:t>
            </a:r>
          </a:p>
        </p:txBody>
      </p:sp>
      <p:sp>
        <p:nvSpPr>
          <p:cNvPr id="54" name="חץ שמאלה-ימינה 53"/>
          <p:cNvSpPr/>
          <p:nvPr/>
        </p:nvSpPr>
        <p:spPr>
          <a:xfrm>
            <a:off x="7498276" y="3374184"/>
            <a:ext cx="805232" cy="258017"/>
          </a:xfrm>
          <a:prstGeom prst="left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חץ שמאלה-ימינה 54"/>
          <p:cNvSpPr/>
          <p:nvPr/>
        </p:nvSpPr>
        <p:spPr>
          <a:xfrm>
            <a:off x="7372052" y="2256886"/>
            <a:ext cx="1555455" cy="355447"/>
          </a:xfrm>
          <a:prstGeom prst="left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חץ שמאלה-ימינה 55"/>
          <p:cNvSpPr/>
          <p:nvPr/>
        </p:nvSpPr>
        <p:spPr>
          <a:xfrm>
            <a:off x="7463213" y="654598"/>
            <a:ext cx="3143384" cy="371521"/>
          </a:xfrm>
          <a:prstGeom prst="left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פיצוץ 2 56"/>
          <p:cNvSpPr/>
          <p:nvPr/>
        </p:nvSpPr>
        <p:spPr>
          <a:xfrm>
            <a:off x="7674376" y="3309646"/>
            <a:ext cx="419710" cy="41310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8" name="מחבר חץ ישר 57"/>
          <p:cNvCxnSpPr/>
          <p:nvPr/>
        </p:nvCxnSpPr>
        <p:spPr>
          <a:xfrm flipV="1">
            <a:off x="7977206" y="2168792"/>
            <a:ext cx="1271182" cy="187275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31">
            <a:extLst>
              <a:ext uri="{FF2B5EF4-FFF2-40B4-BE49-F238E27FC236}">
                <a16:creationId xmlns:a16="http://schemas.microsoft.com/office/drawing/2014/main" xmlns="" id="{436139FF-F75B-46EC-ADAB-5A945587BFF4}"/>
              </a:ext>
            </a:extLst>
          </p:cNvPr>
          <p:cNvSpPr txBox="1"/>
          <p:nvPr/>
        </p:nvSpPr>
        <p:spPr>
          <a:xfrm>
            <a:off x="5027849" y="573674"/>
            <a:ext cx="164847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/>
              <a:t>הכחשה: התבססות ומדויקים (סוריה ולבנון)</a:t>
            </a:r>
          </a:p>
        </p:txBody>
      </p:sp>
      <p:sp>
        <p:nvSpPr>
          <p:cNvPr id="60" name="TextBox 31">
            <a:extLst>
              <a:ext uri="{FF2B5EF4-FFF2-40B4-BE49-F238E27FC236}">
                <a16:creationId xmlns:a16="http://schemas.microsoft.com/office/drawing/2014/main" xmlns="" id="{55E0081A-66D6-4431-9D17-4888184708CF}"/>
              </a:ext>
            </a:extLst>
          </p:cNvPr>
          <p:cNvSpPr txBox="1"/>
          <p:nvPr/>
        </p:nvSpPr>
        <p:spPr>
          <a:xfrm>
            <a:off x="10527738" y="242667"/>
            <a:ext cx="176057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rgbClr val="FF0000"/>
                </a:solidFill>
              </a:rPr>
              <a:t>טבעת דואלית (הגנתית והתקפית)</a:t>
            </a:r>
          </a:p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חופש פעולה מאוים</a:t>
            </a:r>
          </a:p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לצד הזדמנויות</a:t>
            </a:r>
          </a:p>
        </p:txBody>
      </p:sp>
      <p:sp>
        <p:nvSpPr>
          <p:cNvPr id="61" name="TextBox 31">
            <a:extLst>
              <a:ext uri="{FF2B5EF4-FFF2-40B4-BE49-F238E27FC236}">
                <a16:creationId xmlns:a16="http://schemas.microsoft.com/office/drawing/2014/main" xmlns="" id="{BD9B35A4-0FA1-4B52-8D3C-1A5DBECB779D}"/>
              </a:ext>
            </a:extLst>
          </p:cNvPr>
          <p:cNvSpPr txBox="1"/>
          <p:nvPr/>
        </p:nvSpPr>
        <p:spPr>
          <a:xfrm>
            <a:off x="4903868" y="4958183"/>
            <a:ext cx="193142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רלוונטיות: הפעלת כוח במרחב סוריה </a:t>
            </a:r>
            <a:r>
              <a:rPr lang="he-IL" b="1" u="sng" dirty="0"/>
              <a:t>חופש פעולה מלא</a:t>
            </a:r>
            <a:r>
              <a:rPr lang="he-IL" b="1" dirty="0"/>
              <a:t>, עקב מצבה המעורער</a:t>
            </a:r>
          </a:p>
        </p:txBody>
      </p:sp>
      <p:sp>
        <p:nvSpPr>
          <p:cNvPr id="62" name="TextBox 31">
            <a:extLst>
              <a:ext uri="{FF2B5EF4-FFF2-40B4-BE49-F238E27FC236}">
                <a16:creationId xmlns:a16="http://schemas.microsoft.com/office/drawing/2014/main" xmlns="" id="{86562843-8C3D-4A23-9F06-C308540FD553}"/>
              </a:ext>
            </a:extLst>
          </p:cNvPr>
          <p:cNvSpPr txBox="1"/>
          <p:nvPr/>
        </p:nvSpPr>
        <p:spPr>
          <a:xfrm>
            <a:off x="7950285" y="3915106"/>
            <a:ext cx="19314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כניסת הרוסים</a:t>
            </a:r>
          </a:p>
        </p:txBody>
      </p:sp>
      <p:sp>
        <p:nvSpPr>
          <p:cNvPr id="63" name="TextBox 31">
            <a:extLst>
              <a:ext uri="{FF2B5EF4-FFF2-40B4-BE49-F238E27FC236}">
                <a16:creationId xmlns:a16="http://schemas.microsoft.com/office/drawing/2014/main" xmlns="" id="{04810444-0FE1-48DF-908B-07C8FB21220A}"/>
              </a:ext>
            </a:extLst>
          </p:cNvPr>
          <p:cNvSpPr txBox="1"/>
          <p:nvPr/>
        </p:nvSpPr>
        <p:spPr>
          <a:xfrm>
            <a:off x="9038827" y="2166841"/>
            <a:ext cx="19314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</a:rPr>
              <a:t>איראן – יציאה מהחומות</a:t>
            </a:r>
          </a:p>
        </p:txBody>
      </p:sp>
      <p:cxnSp>
        <p:nvCxnSpPr>
          <p:cNvPr id="73" name="מחבר חץ ישר 72"/>
          <p:cNvCxnSpPr/>
          <p:nvPr/>
        </p:nvCxnSpPr>
        <p:spPr>
          <a:xfrm flipV="1">
            <a:off x="9289854" y="654599"/>
            <a:ext cx="1680396" cy="148063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סוגר מסולסל שמאלי 75"/>
          <p:cNvSpPr/>
          <p:nvPr/>
        </p:nvSpPr>
        <p:spPr>
          <a:xfrm>
            <a:off x="6574975" y="4199499"/>
            <a:ext cx="537028" cy="22328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סוגר מסולסל שמאלי 76"/>
          <p:cNvSpPr/>
          <p:nvPr/>
        </p:nvSpPr>
        <p:spPr>
          <a:xfrm>
            <a:off x="6648682" y="3181182"/>
            <a:ext cx="448807" cy="769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8" name="TextBox 77"/>
          <p:cNvSpPr txBox="1"/>
          <p:nvPr/>
        </p:nvSpPr>
        <p:spPr>
          <a:xfrm>
            <a:off x="4907320" y="3235279"/>
            <a:ext cx="17905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אינקובציה: </a:t>
            </a:r>
            <a:r>
              <a:rPr lang="he-IL" b="1" u="sng" dirty="0"/>
              <a:t>חופש הפעולה מוגבל</a:t>
            </a:r>
          </a:p>
        </p:txBody>
      </p:sp>
      <p:cxnSp>
        <p:nvCxnSpPr>
          <p:cNvPr id="84" name="מחבר חץ ישר 83"/>
          <p:cNvCxnSpPr/>
          <p:nvPr/>
        </p:nvCxnSpPr>
        <p:spPr>
          <a:xfrm flipV="1">
            <a:off x="7335300" y="435424"/>
            <a:ext cx="8937" cy="258199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פיצוץ 2 85"/>
          <p:cNvSpPr/>
          <p:nvPr/>
        </p:nvSpPr>
        <p:spPr>
          <a:xfrm>
            <a:off x="8015855" y="2211450"/>
            <a:ext cx="419710" cy="41310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סוגר מסולסל שמאלי 93"/>
          <p:cNvSpPr/>
          <p:nvPr/>
        </p:nvSpPr>
        <p:spPr>
          <a:xfrm>
            <a:off x="6655706" y="654598"/>
            <a:ext cx="517160" cy="23083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0" name="TextBox 99"/>
          <p:cNvSpPr txBox="1"/>
          <p:nvPr/>
        </p:nvSpPr>
        <p:spPr>
          <a:xfrm>
            <a:off x="5442865" y="2168792"/>
            <a:ext cx="12549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ארה"ב - 'מקסימום לחץ'</a:t>
            </a:r>
          </a:p>
        </p:txBody>
      </p:sp>
      <p:sp>
        <p:nvSpPr>
          <p:cNvPr id="103" name="חץ ימינה 102"/>
          <p:cNvSpPr/>
          <p:nvPr/>
        </p:nvSpPr>
        <p:spPr>
          <a:xfrm rot="16200000">
            <a:off x="1537828" y="3498375"/>
            <a:ext cx="5144584" cy="362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מניעת התעצמות חיזבאללה באמל"ח איכותי </a:t>
            </a:r>
            <a:r>
              <a:rPr lang="he-IL" dirty="0" err="1"/>
              <a:t>ומדוייקים</a:t>
            </a:r>
            <a:endParaRPr lang="he-IL" dirty="0"/>
          </a:p>
        </p:txBody>
      </p:sp>
      <p:sp>
        <p:nvSpPr>
          <p:cNvPr id="104" name="חץ ימינה 103"/>
          <p:cNvSpPr/>
          <p:nvPr/>
        </p:nvSpPr>
        <p:spPr>
          <a:xfrm rot="16200000">
            <a:off x="2942146" y="2563221"/>
            <a:ext cx="3230800" cy="362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מניעת התבססות איראן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6867" y="4147792"/>
            <a:ext cx="1478111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1600" dirty="0"/>
              <a:t>הסכם הגרעין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441492" y="-40436"/>
            <a:ext cx="17313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/>
              <a:t>היסט</a:t>
            </a:r>
          </a:p>
        </p:txBody>
      </p:sp>
      <p:sp>
        <p:nvSpPr>
          <p:cNvPr id="107" name="פיצוץ 2 106"/>
          <p:cNvSpPr/>
          <p:nvPr/>
        </p:nvSpPr>
        <p:spPr>
          <a:xfrm>
            <a:off x="8987660" y="542897"/>
            <a:ext cx="444036" cy="59492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TextBox 31">
            <a:extLst>
              <a:ext uri="{FF2B5EF4-FFF2-40B4-BE49-F238E27FC236}">
                <a16:creationId xmlns:a16="http://schemas.microsoft.com/office/drawing/2014/main" xmlns="" id="{436139FF-F75B-46EC-ADAB-5A945587BFF4}"/>
              </a:ext>
            </a:extLst>
          </p:cNvPr>
          <p:cNvSpPr txBox="1"/>
          <p:nvPr/>
        </p:nvSpPr>
        <p:spPr>
          <a:xfrm>
            <a:off x="8483769" y="4271186"/>
            <a:ext cx="3627100" cy="2246769"/>
          </a:xfrm>
          <a:prstGeom prst="rect">
            <a:avLst/>
          </a:prstGeom>
          <a:noFill/>
          <a:ln w="19050">
            <a:solidFill>
              <a:schemeClr val="dk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/>
              <a:t>ההיסט:</a:t>
            </a:r>
          </a:p>
          <a:p>
            <a:pPr algn="ctr"/>
            <a:r>
              <a:rPr lang="he-IL" sz="2000" b="1" dirty="0"/>
              <a:t>בעוד שצה"ל פועל באופן </a:t>
            </a:r>
            <a:r>
              <a:rPr lang="he-IL" sz="2000" b="1" dirty="0">
                <a:solidFill>
                  <a:srgbClr val="FF0000"/>
                </a:solidFill>
              </a:rPr>
              <a:t>ממוקד</a:t>
            </a:r>
            <a:r>
              <a:rPr lang="he-IL" sz="2000" b="1" dirty="0"/>
              <a:t> למניעת התבססות בסוריה ומניעת מדויקים מהחיזבאללה מתפתחת </a:t>
            </a:r>
            <a:r>
              <a:rPr lang="he-IL" sz="2000" b="1" dirty="0">
                <a:solidFill>
                  <a:srgbClr val="FF0000"/>
                </a:solidFill>
              </a:rPr>
              <a:t>'טבעת דואלית' </a:t>
            </a:r>
            <a:r>
              <a:rPr lang="he-IL" sz="2000" b="1" dirty="0"/>
              <a:t>והתנגשות גלויה מול איראן במציאות של </a:t>
            </a:r>
            <a:r>
              <a:rPr lang="he-IL" sz="2000" b="1" dirty="0">
                <a:solidFill>
                  <a:srgbClr val="FF0000"/>
                </a:solidFill>
              </a:rPr>
              <a:t>חופש פעולה מאוים</a:t>
            </a:r>
          </a:p>
        </p:txBody>
      </p:sp>
    </p:spTree>
    <p:extLst>
      <p:ext uri="{BB962C8B-B14F-4D97-AF65-F5344CB8AC3E}">
        <p14:creationId xmlns:p14="http://schemas.microsoft.com/office/powerpoint/2010/main" val="21365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 animBg="1"/>
      <p:bldP spid="55" grpId="0" animBg="1"/>
      <p:bldP spid="56" grpId="0" animBg="1"/>
      <p:bldP spid="57" grpId="0" animBg="1"/>
      <p:bldP spid="59" grpId="0"/>
      <p:bldP spid="60" grpId="0"/>
      <p:bldP spid="61" grpId="0"/>
      <p:bldP spid="62" grpId="0"/>
      <p:bldP spid="63" grpId="0"/>
      <p:bldP spid="86" grpId="0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5745B19-68BC-42D1-8E5E-3A69BB06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67" y="0"/>
            <a:ext cx="10515600" cy="1325563"/>
          </a:xfrm>
        </p:spPr>
        <p:txBody>
          <a:bodyPr/>
          <a:lstStyle/>
          <a:p>
            <a:pPr algn="ctr"/>
            <a:r>
              <a:rPr lang="he-IL" dirty="0" err="1">
                <a:cs typeface="+mn-cs"/>
              </a:rPr>
              <a:t>היסטים</a:t>
            </a:r>
            <a:r>
              <a:rPr lang="he-IL" dirty="0">
                <a:cs typeface="+mn-cs"/>
              </a:rPr>
              <a:t> נוספים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FFE7242A-30BC-491B-9252-E66BF73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6</a:t>
            </a:fld>
            <a:endParaRPr lang="he-IL"/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xmlns="" id="{436139FF-F75B-46EC-ADAB-5A945587BFF4}"/>
              </a:ext>
            </a:extLst>
          </p:cNvPr>
          <p:cNvSpPr txBox="1"/>
          <p:nvPr/>
        </p:nvSpPr>
        <p:spPr>
          <a:xfrm>
            <a:off x="7215447" y="1594187"/>
            <a:ext cx="4103404" cy="4031873"/>
          </a:xfrm>
          <a:prstGeom prst="rect">
            <a:avLst/>
          </a:prstGeom>
          <a:noFill/>
          <a:ln w="19050">
            <a:solidFill>
              <a:schemeClr val="dk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/>
              <a:t>בעוד שאנו שמים את מבטחנו על היחסים המיוחדים עם ארצות הברית, עזיבתה הפוטנציאלית מצריכה הידוק הקשר עם סוריה, הרבה מעבר למנגנון תיאום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xmlns="" id="{436139FF-F75B-46EC-ADAB-5A945587BFF4}"/>
              </a:ext>
            </a:extLst>
          </p:cNvPr>
          <p:cNvSpPr txBox="1"/>
          <p:nvPr/>
        </p:nvSpPr>
        <p:spPr>
          <a:xfrm rot="10800000" flipV="1">
            <a:off x="1662545" y="1725854"/>
            <a:ext cx="4422371" cy="3046988"/>
          </a:xfrm>
          <a:prstGeom prst="rect">
            <a:avLst/>
          </a:prstGeom>
          <a:noFill/>
          <a:ln w="19050">
            <a:solidFill>
              <a:schemeClr val="dk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/>
              <a:t>בעוד שאנחנו עשינו הפרדה בין חיזבאללה ללבנון התפתחו מנופים הקשורים לזיקה שבין השחקנים וההשפעה הבינלאומית על לבנון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1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5745B19-68BC-42D1-8E5E-3A69BB06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89" y="-215630"/>
            <a:ext cx="2732315" cy="9144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cs typeface="+mn-cs"/>
              </a:rPr>
              <a:t>פוטנציאלים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FFE7242A-30BC-491B-9252-E66BF73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7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6691091" y="562746"/>
            <a:ext cx="5339440" cy="6555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הזדמנויות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כינון ברית אסטרטגית עם ארה"ב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נוכחות רוסית בסוריה – אפקטיביות פעולה המשרתת את ישראל (הגברת התיאום עם רוסיה)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חיזוק הקשר עם ערב הסעודית והסוניות המתונות (פורום הגז של </a:t>
            </a:r>
            <a:r>
              <a:rPr lang="he-IL" sz="2800" dirty="0" err="1"/>
              <a:t>המזה"ת</a:t>
            </a:r>
            <a:r>
              <a:rPr lang="he-IL" sz="2800" dirty="0"/>
              <a:t>, כניסה לתהליך מדיני ישראלי-פלסטיני)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סוריה כמגרש להפגשת השחקנים – רוסיה וארה"ב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דומיננטיות יתר של האיראנים בסוריה, נוגדת את האינטרס הסורי</a:t>
            </a:r>
          </a:p>
          <a:p>
            <a:endParaRPr lang="he-IL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0915" y="567693"/>
            <a:ext cx="5156200" cy="56938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הזדמנויות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התחזקות משטר אסד, פוטנציאל לצמצום ההשפעה האיראנית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ניצול מצבה הנוכחי של איראן </a:t>
            </a:r>
            <a:r>
              <a:rPr lang="he-IL" sz="2800" b="1" dirty="0"/>
              <a:t>להגברת/להפסקת ההתקפיות </a:t>
            </a:r>
            <a:r>
              <a:rPr lang="he-IL" sz="2800" dirty="0"/>
              <a:t>כלפיה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מחויבות חיזבאללה ללבנון כגורם מרסן בשגרה ובמלחמה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מחויבות חיזבאללה ללבנון גוברת על מחויבותו לאיראן.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גלי מחאה באיראן, עיראק ולבנון מערערים את יציבות המשטרים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הגדלת הנכסיות כלפי רוסיה וסין</a:t>
            </a:r>
          </a:p>
        </p:txBody>
      </p:sp>
    </p:spTree>
    <p:extLst>
      <p:ext uri="{BB962C8B-B14F-4D97-AF65-F5344CB8AC3E}">
        <p14:creationId xmlns:p14="http://schemas.microsoft.com/office/powerpoint/2010/main" val="408697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5745B19-68BC-42D1-8E5E-3A69BB06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042" y="-101598"/>
            <a:ext cx="2732315" cy="9144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cs typeface="+mn-cs"/>
              </a:rPr>
              <a:t>פוטנציאלים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FFE7242A-30BC-491B-9252-E66BF73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8</a:t>
            </a:fld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339268" y="725711"/>
            <a:ext cx="5640617" cy="48320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סיכונים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פעולה איראנית אפקטיבית ממזרח "הטבעת", כשאנו מתכתשים ב"בוץ הלבנוני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מערכת היחסים עם המפלגה הדמוקרטית בארצות הברית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2800" dirty="0"/>
          </a:p>
          <a:p>
            <a:endParaRPr lang="he-IL" sz="2800" dirty="0"/>
          </a:p>
          <a:p>
            <a:endParaRPr lang="he-IL" sz="2800" dirty="0"/>
          </a:p>
          <a:p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64514" y="725711"/>
            <a:ext cx="5640617" cy="56938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סיכונים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הגעת ארה"ב ואירופה להסכם "משופר" עם איראן שלא יהיה טוב למדינת ישראל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חוסר בהירות ביחס לאסטרטגיה של הממשל בארה"ב.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המשך מניעת מהלכי התעצמות קונבנציונאלית, עלול להוביל להסלמה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במידה וארצות הברית תעזוב את עיראק  תושלם 'הטבעת' בזמן קצר.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dirty="0"/>
              <a:t> במידה וארצות הברית תעזוב את עיראק יצטרכו הסעודים חלופה </a:t>
            </a:r>
            <a:r>
              <a:rPr lang="he-IL" sz="2800" dirty="0" err="1"/>
              <a:t>מעצמתית</a:t>
            </a:r>
            <a:r>
              <a:rPr lang="he-IL" sz="2800" dirty="0"/>
              <a:t> אחרת – רוסיה/סין/איראן</a:t>
            </a:r>
          </a:p>
        </p:txBody>
      </p:sp>
    </p:spTree>
    <p:extLst>
      <p:ext uri="{BB962C8B-B14F-4D97-AF65-F5344CB8AC3E}">
        <p14:creationId xmlns:p14="http://schemas.microsoft.com/office/powerpoint/2010/main" val="301636633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d4__x05e1__x05d1__x05e8_ xmlns="d98c9973-610b-494f-80d4-07cfab7bd9d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46441837EA543A75788DB83E257C9" ma:contentTypeVersion="8" ma:contentTypeDescription="Create a new document." ma:contentTypeScope="" ma:versionID="3d48336f4017d8b8bdd81c8f878a82b4">
  <xsd:schema xmlns:xsd="http://www.w3.org/2001/XMLSchema" xmlns:xs="http://www.w3.org/2001/XMLSchema" xmlns:p="http://schemas.microsoft.com/office/2006/metadata/properties" xmlns:ns2="d98c9973-610b-494f-80d4-07cfab7bd9d1" xmlns:ns3="4509648c-74db-4e07-8cc5-5462f742b81f" targetNamespace="http://schemas.microsoft.com/office/2006/metadata/properties" ma:root="true" ma:fieldsID="fde4b04444a0593428c4045de1ef2e23" ns2:_="" ns3:_="">
    <xsd:import namespace="d98c9973-610b-494f-80d4-07cfab7bd9d1"/>
    <xsd:import namespace="4509648c-74db-4e07-8cc5-5462f742b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_x05d4__x05e1__x05d1__x05e8_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c9973-610b-494f-80d4-07cfab7bd9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_x05d4__x05e1__x05d1__x05e8_" ma:index="13" nillable="true" ma:displayName="הסבר" ma:format="Dropdown" ma:internalName="_x05d4__x05e1__x05d1__x05e8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9648c-74db-4e07-8cc5-5462f742b8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14A76A-99A2-4FB9-B080-2D9C206255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5C9196-8C97-41E0-BBBF-6D9436AEE066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4509648c-74db-4e07-8cc5-5462f742b81f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d98c9973-610b-494f-80d4-07cfab7bd9d1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62C450-A581-4745-AE92-A37C2DE8E0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8c9973-610b-494f-80d4-07cfab7bd9d1"/>
    <ds:schemaRef ds:uri="4509648c-74db-4e07-8cc5-5462f742b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8259</TotalTime>
  <Words>485</Words>
  <Application>Microsoft Office PowerPoint</Application>
  <PresentationFormat>מותאם אישית</PresentationFormat>
  <Paragraphs>130</Paragraphs>
  <Slides>8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ערכת נושא Office</vt:lpstr>
      <vt:lpstr>ההקשר הייחודי (2/2) –  2020</vt:lpstr>
      <vt:lpstr>מצגת של PowerPoint</vt:lpstr>
      <vt:lpstr>מצגת של PowerPoint</vt:lpstr>
      <vt:lpstr>מצגת של PowerPoint</vt:lpstr>
      <vt:lpstr>מצגת של PowerPoint</vt:lpstr>
      <vt:lpstr>היסטים נוספים</vt:lpstr>
      <vt:lpstr>פוטנציאלים</vt:lpstr>
      <vt:lpstr>פוטנציאלים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איילת דה לוי</dc:creator>
  <cp:lastModifiedBy>user</cp:lastModifiedBy>
  <cp:revision>262</cp:revision>
  <dcterms:created xsi:type="dcterms:W3CDTF">2012-09-06T21:35:36Z</dcterms:created>
  <dcterms:modified xsi:type="dcterms:W3CDTF">2020-01-16T07:11:26Z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0x010100DB446441837EA543A75788DB83E257C9</vt:lpwstr>
  </property>
</Properties>
</file>